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notesMasterIdLst>
    <p:notesMasterId r:id="rId28"/>
  </p:notesMasterIdLst>
  <p:sldIdLst>
    <p:sldId id="511" r:id="rId2"/>
    <p:sldId id="274" r:id="rId3"/>
    <p:sldId id="513" r:id="rId4"/>
    <p:sldId id="258" r:id="rId5"/>
    <p:sldId id="514" r:id="rId6"/>
    <p:sldId id="260" r:id="rId7"/>
    <p:sldId id="515" r:id="rId8"/>
    <p:sldId id="517" r:id="rId9"/>
    <p:sldId id="525" r:id="rId10"/>
    <p:sldId id="537" r:id="rId11"/>
    <p:sldId id="539" r:id="rId12"/>
    <p:sldId id="527" r:id="rId13"/>
    <p:sldId id="529" r:id="rId14"/>
    <p:sldId id="523" r:id="rId15"/>
    <p:sldId id="519" r:id="rId16"/>
    <p:sldId id="265" r:id="rId17"/>
    <p:sldId id="530" r:id="rId18"/>
    <p:sldId id="275" r:id="rId19"/>
    <p:sldId id="267" r:id="rId20"/>
    <p:sldId id="273" r:id="rId21"/>
    <p:sldId id="272" r:id="rId22"/>
    <p:sldId id="269" r:id="rId23"/>
    <p:sldId id="532" r:id="rId24"/>
    <p:sldId id="533" r:id="rId25"/>
    <p:sldId id="531" r:id="rId26"/>
    <p:sldId id="54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8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66" d="100"/>
          <a:sy n="66" d="100"/>
        </p:scale>
        <p:origin x="7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92BCD2-AC0A-4D55-A603-B3429ED80E20}"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IN"/>
        </a:p>
      </dgm:t>
    </dgm:pt>
    <dgm:pt modelId="{630B2D86-BA35-40E4-B5D7-0CF9517958D7}">
      <dgm:prSet phldrT="[Text]" custT="1"/>
      <dgm:spPr>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In particular, rural communities their attitude about family planning practises and contraception use are neither assertive nor inclusive</a:t>
          </a:r>
          <a:r>
            <a:rPr lang="en-IN" sz="1500" b="1" dirty="0">
              <a:solidFill>
                <a:schemeClr val="tx1"/>
              </a:solidFill>
            </a:rPr>
            <a:t>.</a:t>
          </a:r>
        </a:p>
      </dgm:t>
    </dgm:pt>
    <dgm:pt modelId="{5FF09E1D-7653-4B9E-A387-FA4F1A84DD85}" type="parTrans" cxnId="{A6113E69-C42C-40B3-BC47-786D97E1F758}">
      <dgm:prSet/>
      <dgm:spPr/>
      <dgm:t>
        <a:bodyPr/>
        <a:lstStyle/>
        <a:p>
          <a:endParaRPr lang="en-IN"/>
        </a:p>
      </dgm:t>
    </dgm:pt>
    <dgm:pt modelId="{7A55B526-2BF5-4EEE-ADEC-5FC548F21648}" type="sibTrans" cxnId="{A6113E69-C42C-40B3-BC47-786D97E1F758}">
      <dgm:prSet/>
      <dgm:spPr/>
      <dgm:t>
        <a:bodyPr/>
        <a:lstStyle/>
        <a:p>
          <a:endParaRPr lang="en-IN"/>
        </a:p>
      </dgm:t>
    </dgm:pt>
    <dgm:pt modelId="{9AF9DF8C-0D5A-4BE4-9D4F-A7B265B09CF0}">
      <dgm:prSet phldrT="[Text]" custT="1"/>
      <dgm:spPr>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It is critical that ASHAs/ANMs receive sufficient training in order to break down social &amp; communication barriers surrounding contraception and promote family planning information</a:t>
          </a:r>
          <a:r>
            <a:rPr lang="en-IN" sz="1500" b="1" dirty="0"/>
            <a:t>.</a:t>
          </a:r>
        </a:p>
      </dgm:t>
    </dgm:pt>
    <dgm:pt modelId="{87CFB196-8F51-478D-BCAB-2BA2E252AD66}" type="parTrans" cxnId="{31B9A27E-B205-43CD-A907-D328B2EA4E08}">
      <dgm:prSet/>
      <dgm:spPr/>
      <dgm:t>
        <a:bodyPr/>
        <a:lstStyle/>
        <a:p>
          <a:endParaRPr lang="en-IN"/>
        </a:p>
      </dgm:t>
    </dgm:pt>
    <dgm:pt modelId="{5FF77D9A-E512-4FEA-93EF-928D579099F1}" type="sibTrans" cxnId="{31B9A27E-B205-43CD-A907-D328B2EA4E08}">
      <dgm:prSet/>
      <dgm:spPr/>
      <dgm:t>
        <a:bodyPr/>
        <a:lstStyle/>
        <a:p>
          <a:endParaRPr lang="en-IN"/>
        </a:p>
      </dgm:t>
    </dgm:pt>
    <dgm:pt modelId="{E301C538-9E7A-41A2-A093-F8B67DFA34EA}">
      <dgm:prSet phldrT="[Text]" custT="1"/>
      <dgm:spPr>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As the Indian society is extremely divided, with urban, slum, and rural populations all having their own distinct identities.</a:t>
          </a:r>
        </a:p>
      </dgm:t>
    </dgm:pt>
    <dgm:pt modelId="{1C3854BD-8AAC-4B9E-81AA-A6CC347CF847}" type="sibTrans" cxnId="{534B6A86-9C83-4C35-8A17-AF9DAE25D2DC}">
      <dgm:prSet/>
      <dgm:spPr/>
      <dgm:t>
        <a:bodyPr/>
        <a:lstStyle/>
        <a:p>
          <a:endParaRPr lang="en-IN"/>
        </a:p>
      </dgm:t>
    </dgm:pt>
    <dgm:pt modelId="{2F6E4A77-3BCF-4C52-A101-673A0B1BF7C0}" type="parTrans" cxnId="{534B6A86-9C83-4C35-8A17-AF9DAE25D2DC}">
      <dgm:prSet/>
      <dgm:spPr/>
      <dgm:t>
        <a:bodyPr/>
        <a:lstStyle/>
        <a:p>
          <a:endParaRPr lang="en-IN"/>
        </a:p>
      </dgm:t>
    </dgm:pt>
    <dgm:pt modelId="{5492BE37-54A7-4AFE-B7D2-AA6EBABDB335}" type="pres">
      <dgm:prSet presAssocID="{C992BCD2-AC0A-4D55-A603-B3429ED80E20}" presName="Name0" presStyleCnt="0">
        <dgm:presLayoutVars>
          <dgm:chMax val="7"/>
          <dgm:chPref val="7"/>
          <dgm:dir/>
        </dgm:presLayoutVars>
      </dgm:prSet>
      <dgm:spPr/>
    </dgm:pt>
    <dgm:pt modelId="{1EB5F765-B96B-42C0-B567-6ABB6657CF5B}" type="pres">
      <dgm:prSet presAssocID="{C992BCD2-AC0A-4D55-A603-B3429ED80E20}" presName="Name1" presStyleCnt="0"/>
      <dgm:spPr/>
    </dgm:pt>
    <dgm:pt modelId="{7263A505-8CF9-4708-9E7C-8B6C5E4B80EA}" type="pres">
      <dgm:prSet presAssocID="{C992BCD2-AC0A-4D55-A603-B3429ED80E20}" presName="cycle" presStyleCnt="0"/>
      <dgm:spPr/>
    </dgm:pt>
    <dgm:pt modelId="{55300DF7-0FF0-4086-8AD9-87DDFC15E33F}" type="pres">
      <dgm:prSet presAssocID="{C992BCD2-AC0A-4D55-A603-B3429ED80E20}" presName="srcNode" presStyleLbl="node1" presStyleIdx="0" presStyleCnt="3"/>
      <dgm:spPr/>
    </dgm:pt>
    <dgm:pt modelId="{160A27D9-25D6-4483-8CE0-287B73A45FF8}" type="pres">
      <dgm:prSet presAssocID="{C992BCD2-AC0A-4D55-A603-B3429ED80E20}" presName="conn" presStyleLbl="parChTrans1D2" presStyleIdx="0" presStyleCnt="1"/>
      <dgm:spPr/>
    </dgm:pt>
    <dgm:pt modelId="{9C91D484-ACA1-4DB0-8AC0-14F3174C11F8}" type="pres">
      <dgm:prSet presAssocID="{C992BCD2-AC0A-4D55-A603-B3429ED80E20}" presName="extraNode" presStyleLbl="node1" presStyleIdx="0" presStyleCnt="3"/>
      <dgm:spPr/>
    </dgm:pt>
    <dgm:pt modelId="{F9AF9B1D-92B5-4525-8F1B-100A79078F5C}" type="pres">
      <dgm:prSet presAssocID="{C992BCD2-AC0A-4D55-A603-B3429ED80E20}" presName="dstNode" presStyleLbl="node1" presStyleIdx="0" presStyleCnt="3"/>
      <dgm:spPr/>
    </dgm:pt>
    <dgm:pt modelId="{EB41F25A-5FC0-402E-8D30-8D5DA2047FD1}" type="pres">
      <dgm:prSet presAssocID="{E301C538-9E7A-41A2-A093-F8B67DFA34EA}" presName="text_1" presStyleLbl="node1" presStyleIdx="0" presStyleCnt="3">
        <dgm:presLayoutVars>
          <dgm:bulletEnabled val="1"/>
        </dgm:presLayoutVars>
      </dgm:prSet>
      <dgm:spPr/>
    </dgm:pt>
    <dgm:pt modelId="{22491F55-FF39-43A4-95C7-573566CDD622}" type="pres">
      <dgm:prSet presAssocID="{E301C538-9E7A-41A2-A093-F8B67DFA34EA}" presName="accent_1" presStyleCnt="0"/>
      <dgm:spPr/>
    </dgm:pt>
    <dgm:pt modelId="{79D9A092-502F-48C1-8228-2EF0ABDF025B}" type="pres">
      <dgm:prSet presAssocID="{E301C538-9E7A-41A2-A093-F8B67DFA34EA}" presName="accentRepeatNode" presStyleLbl="solidFgAcc1" presStyleIdx="0" presStyleCnt="3"/>
      <dgm:spPr/>
    </dgm:pt>
    <dgm:pt modelId="{61FEC6AC-5D8B-429F-BEDF-D8BD9773FCBB}" type="pres">
      <dgm:prSet presAssocID="{630B2D86-BA35-40E4-B5D7-0CF9517958D7}" presName="text_2" presStyleLbl="node1" presStyleIdx="1" presStyleCnt="3">
        <dgm:presLayoutVars>
          <dgm:bulletEnabled val="1"/>
        </dgm:presLayoutVars>
      </dgm:prSet>
      <dgm:spPr/>
    </dgm:pt>
    <dgm:pt modelId="{0ACB848A-B79B-4924-A94C-1D414DF11B50}" type="pres">
      <dgm:prSet presAssocID="{630B2D86-BA35-40E4-B5D7-0CF9517958D7}" presName="accent_2" presStyleCnt="0"/>
      <dgm:spPr/>
    </dgm:pt>
    <dgm:pt modelId="{6B2CA330-425C-4A64-8DC6-B9220E4B6D59}" type="pres">
      <dgm:prSet presAssocID="{630B2D86-BA35-40E4-B5D7-0CF9517958D7}" presName="accentRepeatNode" presStyleLbl="solidFgAcc1" presStyleIdx="1" presStyleCnt="3"/>
      <dgm:spPr/>
    </dgm:pt>
    <dgm:pt modelId="{5A0A56FD-EB64-43BF-868E-A3ED3F14D517}" type="pres">
      <dgm:prSet presAssocID="{9AF9DF8C-0D5A-4BE4-9D4F-A7B265B09CF0}" presName="text_3" presStyleLbl="node1" presStyleIdx="2" presStyleCnt="3" custLinFactNeighborX="4344" custLinFactNeighborY="-6089">
        <dgm:presLayoutVars>
          <dgm:bulletEnabled val="1"/>
        </dgm:presLayoutVars>
      </dgm:prSet>
      <dgm:spPr/>
    </dgm:pt>
    <dgm:pt modelId="{90D99477-3059-4D48-A8B3-5C71887E147D}" type="pres">
      <dgm:prSet presAssocID="{9AF9DF8C-0D5A-4BE4-9D4F-A7B265B09CF0}" presName="accent_3" presStyleCnt="0"/>
      <dgm:spPr/>
    </dgm:pt>
    <dgm:pt modelId="{F1CE6302-F789-44C2-A3E3-EC593E670248}" type="pres">
      <dgm:prSet presAssocID="{9AF9DF8C-0D5A-4BE4-9D4F-A7B265B09CF0}" presName="accentRepeatNode" presStyleLbl="solidFgAcc1" presStyleIdx="2" presStyleCnt="3"/>
      <dgm:spPr/>
    </dgm:pt>
  </dgm:ptLst>
  <dgm:cxnLst>
    <dgm:cxn modelId="{918D7C3A-EF89-4BE8-B143-16C1413CFFFC}" type="presOf" srcId="{9AF9DF8C-0D5A-4BE4-9D4F-A7B265B09CF0}" destId="{5A0A56FD-EB64-43BF-868E-A3ED3F14D517}" srcOrd="0" destOrd="0" presId="urn:microsoft.com/office/officeart/2008/layout/VerticalCurvedList"/>
    <dgm:cxn modelId="{CD4DF561-5577-4825-8052-F62A5E4DA156}" type="presOf" srcId="{E301C538-9E7A-41A2-A093-F8B67DFA34EA}" destId="{EB41F25A-5FC0-402E-8D30-8D5DA2047FD1}" srcOrd="0" destOrd="0" presId="urn:microsoft.com/office/officeart/2008/layout/VerticalCurvedList"/>
    <dgm:cxn modelId="{F9254843-352E-4C00-BFE7-964F7C58D8D8}" type="presOf" srcId="{1C3854BD-8AAC-4B9E-81AA-A6CC347CF847}" destId="{160A27D9-25D6-4483-8CE0-287B73A45FF8}" srcOrd="0" destOrd="0" presId="urn:microsoft.com/office/officeart/2008/layout/VerticalCurvedList"/>
    <dgm:cxn modelId="{A6113E69-C42C-40B3-BC47-786D97E1F758}" srcId="{C992BCD2-AC0A-4D55-A603-B3429ED80E20}" destId="{630B2D86-BA35-40E4-B5D7-0CF9517958D7}" srcOrd="1" destOrd="0" parTransId="{5FF09E1D-7653-4B9E-A387-FA4F1A84DD85}" sibTransId="{7A55B526-2BF5-4EEE-ADEC-5FC548F21648}"/>
    <dgm:cxn modelId="{92747769-64F4-4F70-841F-D466079435CC}" type="presOf" srcId="{630B2D86-BA35-40E4-B5D7-0CF9517958D7}" destId="{61FEC6AC-5D8B-429F-BEDF-D8BD9773FCBB}" srcOrd="0" destOrd="0" presId="urn:microsoft.com/office/officeart/2008/layout/VerticalCurvedList"/>
    <dgm:cxn modelId="{DE784C58-EA8B-435C-B4C8-0B513D335259}" type="presOf" srcId="{C992BCD2-AC0A-4D55-A603-B3429ED80E20}" destId="{5492BE37-54A7-4AFE-B7D2-AA6EBABDB335}" srcOrd="0" destOrd="0" presId="urn:microsoft.com/office/officeart/2008/layout/VerticalCurvedList"/>
    <dgm:cxn modelId="{31B9A27E-B205-43CD-A907-D328B2EA4E08}" srcId="{C992BCD2-AC0A-4D55-A603-B3429ED80E20}" destId="{9AF9DF8C-0D5A-4BE4-9D4F-A7B265B09CF0}" srcOrd="2" destOrd="0" parTransId="{87CFB196-8F51-478D-BCAB-2BA2E252AD66}" sibTransId="{5FF77D9A-E512-4FEA-93EF-928D579099F1}"/>
    <dgm:cxn modelId="{534B6A86-9C83-4C35-8A17-AF9DAE25D2DC}" srcId="{C992BCD2-AC0A-4D55-A603-B3429ED80E20}" destId="{E301C538-9E7A-41A2-A093-F8B67DFA34EA}" srcOrd="0" destOrd="0" parTransId="{2F6E4A77-3BCF-4C52-A101-673A0B1BF7C0}" sibTransId="{1C3854BD-8AAC-4B9E-81AA-A6CC347CF847}"/>
    <dgm:cxn modelId="{FC39812C-281D-4191-95D2-A2D5EF8645B3}" type="presParOf" srcId="{5492BE37-54A7-4AFE-B7D2-AA6EBABDB335}" destId="{1EB5F765-B96B-42C0-B567-6ABB6657CF5B}" srcOrd="0" destOrd="0" presId="urn:microsoft.com/office/officeart/2008/layout/VerticalCurvedList"/>
    <dgm:cxn modelId="{A6D1DE2D-E6B1-44EC-AB80-52D3BB4C20BD}" type="presParOf" srcId="{1EB5F765-B96B-42C0-B567-6ABB6657CF5B}" destId="{7263A505-8CF9-4708-9E7C-8B6C5E4B80EA}" srcOrd="0" destOrd="0" presId="urn:microsoft.com/office/officeart/2008/layout/VerticalCurvedList"/>
    <dgm:cxn modelId="{F86400D5-1BB4-435C-9B12-72FCFC33AE9E}" type="presParOf" srcId="{7263A505-8CF9-4708-9E7C-8B6C5E4B80EA}" destId="{55300DF7-0FF0-4086-8AD9-87DDFC15E33F}" srcOrd="0" destOrd="0" presId="urn:microsoft.com/office/officeart/2008/layout/VerticalCurvedList"/>
    <dgm:cxn modelId="{510C6932-35C9-40CD-BA34-DB7544C92703}" type="presParOf" srcId="{7263A505-8CF9-4708-9E7C-8B6C5E4B80EA}" destId="{160A27D9-25D6-4483-8CE0-287B73A45FF8}" srcOrd="1" destOrd="0" presId="urn:microsoft.com/office/officeart/2008/layout/VerticalCurvedList"/>
    <dgm:cxn modelId="{F2B687D7-3139-4254-9F27-7FAB5E8BDCA0}" type="presParOf" srcId="{7263A505-8CF9-4708-9E7C-8B6C5E4B80EA}" destId="{9C91D484-ACA1-4DB0-8AC0-14F3174C11F8}" srcOrd="2" destOrd="0" presId="urn:microsoft.com/office/officeart/2008/layout/VerticalCurvedList"/>
    <dgm:cxn modelId="{235CC184-8B25-475D-9656-B146ECCDB276}" type="presParOf" srcId="{7263A505-8CF9-4708-9E7C-8B6C5E4B80EA}" destId="{F9AF9B1D-92B5-4525-8F1B-100A79078F5C}" srcOrd="3" destOrd="0" presId="urn:microsoft.com/office/officeart/2008/layout/VerticalCurvedList"/>
    <dgm:cxn modelId="{33D28446-E43A-4EDA-9937-9195D3CB7D30}" type="presParOf" srcId="{1EB5F765-B96B-42C0-B567-6ABB6657CF5B}" destId="{EB41F25A-5FC0-402E-8D30-8D5DA2047FD1}" srcOrd="1" destOrd="0" presId="urn:microsoft.com/office/officeart/2008/layout/VerticalCurvedList"/>
    <dgm:cxn modelId="{3D5CA081-8194-4A6F-A0A5-2B8C6D5E61BD}" type="presParOf" srcId="{1EB5F765-B96B-42C0-B567-6ABB6657CF5B}" destId="{22491F55-FF39-43A4-95C7-573566CDD622}" srcOrd="2" destOrd="0" presId="urn:microsoft.com/office/officeart/2008/layout/VerticalCurvedList"/>
    <dgm:cxn modelId="{E5E21C72-0B00-4344-B37E-712AAD0708C5}" type="presParOf" srcId="{22491F55-FF39-43A4-95C7-573566CDD622}" destId="{79D9A092-502F-48C1-8228-2EF0ABDF025B}" srcOrd="0" destOrd="0" presId="urn:microsoft.com/office/officeart/2008/layout/VerticalCurvedList"/>
    <dgm:cxn modelId="{2CBA4549-BCA8-46E0-BDDE-A40803BFB928}" type="presParOf" srcId="{1EB5F765-B96B-42C0-B567-6ABB6657CF5B}" destId="{61FEC6AC-5D8B-429F-BEDF-D8BD9773FCBB}" srcOrd="3" destOrd="0" presId="urn:microsoft.com/office/officeart/2008/layout/VerticalCurvedList"/>
    <dgm:cxn modelId="{E6D0541C-277F-403F-B084-3ECF46A046C9}" type="presParOf" srcId="{1EB5F765-B96B-42C0-B567-6ABB6657CF5B}" destId="{0ACB848A-B79B-4924-A94C-1D414DF11B50}" srcOrd="4" destOrd="0" presId="urn:microsoft.com/office/officeart/2008/layout/VerticalCurvedList"/>
    <dgm:cxn modelId="{3D40D4BB-CECD-49F5-9973-FE093FCFA460}" type="presParOf" srcId="{0ACB848A-B79B-4924-A94C-1D414DF11B50}" destId="{6B2CA330-425C-4A64-8DC6-B9220E4B6D59}" srcOrd="0" destOrd="0" presId="urn:microsoft.com/office/officeart/2008/layout/VerticalCurvedList"/>
    <dgm:cxn modelId="{C54944DF-94F7-48A6-97A3-E643C062D339}" type="presParOf" srcId="{1EB5F765-B96B-42C0-B567-6ABB6657CF5B}" destId="{5A0A56FD-EB64-43BF-868E-A3ED3F14D517}" srcOrd="5" destOrd="0" presId="urn:microsoft.com/office/officeart/2008/layout/VerticalCurvedList"/>
    <dgm:cxn modelId="{B98C9BC2-11EF-41E9-932C-D5C92BE5F78E}" type="presParOf" srcId="{1EB5F765-B96B-42C0-B567-6ABB6657CF5B}" destId="{90D99477-3059-4D48-A8B3-5C71887E147D}" srcOrd="6" destOrd="0" presId="urn:microsoft.com/office/officeart/2008/layout/VerticalCurvedList"/>
    <dgm:cxn modelId="{8BC8090F-6F7D-4C64-ACE7-0DD76E964B51}" type="presParOf" srcId="{90D99477-3059-4D48-A8B3-5C71887E147D}" destId="{F1CE6302-F789-44C2-A3E3-EC593E67024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92BCD2-AC0A-4D55-A603-B3429ED80E20}"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IN"/>
        </a:p>
      </dgm:t>
    </dgm:pt>
    <dgm:pt modelId="{72EFB940-BA9C-47D7-A9F6-D0097DE700C5}">
      <dgm:prSet custT="1"/>
      <dgm:spPr>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ASHAs reported that they do not get a fixed income and that their incentive is erratic and inconsistent</a:t>
          </a:r>
        </a:p>
      </dgm:t>
    </dgm:pt>
    <dgm:pt modelId="{ED21E233-87B7-4058-9EA2-59D96DEAE029}" type="parTrans" cxnId="{5EC526F2-83DA-40B0-A88C-0D43210702C6}">
      <dgm:prSet/>
      <dgm:spPr/>
      <dgm:t>
        <a:bodyPr/>
        <a:lstStyle/>
        <a:p>
          <a:endParaRPr lang="en-IN"/>
        </a:p>
      </dgm:t>
    </dgm:pt>
    <dgm:pt modelId="{5356576C-447C-4230-B967-024380030ACE}" type="sibTrans" cxnId="{5EC526F2-83DA-40B0-A88C-0D43210702C6}">
      <dgm:prSet/>
      <dgm:spPr/>
      <dgm:t>
        <a:bodyPr/>
        <a:lstStyle/>
        <a:p>
          <a:endParaRPr lang="en-IN"/>
        </a:p>
      </dgm:t>
    </dgm:pt>
    <dgm:pt modelId="{159CFB97-753A-4921-A219-17D62ABCA085}">
      <dgm:prSet custT="1"/>
      <dgm:spPr>
        <a:solidFill>
          <a:schemeClr val="bg2">
            <a:lumMod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Incentives are largely oriented toward permanent and long-acting contraceptive techniques; training is inadequate and lacks in-depth instruction on spacing choices</a:t>
          </a:r>
        </a:p>
      </dgm:t>
    </dgm:pt>
    <dgm:pt modelId="{E427FEE8-2323-4974-842C-306EBD78607A}" type="parTrans" cxnId="{90CF5CB1-42CB-4AA0-9913-09A0324E952D}">
      <dgm:prSet/>
      <dgm:spPr/>
      <dgm:t>
        <a:bodyPr/>
        <a:lstStyle/>
        <a:p>
          <a:endParaRPr lang="en-IN"/>
        </a:p>
      </dgm:t>
    </dgm:pt>
    <dgm:pt modelId="{DF6D636C-6B0D-4C57-90D2-6BE3F2459A76}" type="sibTrans" cxnId="{90CF5CB1-42CB-4AA0-9913-09A0324E952D}">
      <dgm:prSet/>
      <dgm:spPr/>
      <dgm:t>
        <a:bodyPr/>
        <a:lstStyle/>
        <a:p>
          <a:endParaRPr lang="en-IN"/>
        </a:p>
      </dgm:t>
    </dgm:pt>
    <dgm:pt modelId="{55D6120B-8095-4F52-9228-2B3C04514F48}">
      <dgm:prSet custT="1"/>
      <dgm:spPr>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There is a dearth of education on FP as a concept, the  cycle, and its relationship to pregnancy.</a:t>
          </a:r>
        </a:p>
      </dgm:t>
    </dgm:pt>
    <dgm:pt modelId="{3A1BC446-3073-49BA-80FC-09C756218253}" type="parTrans" cxnId="{15AE85F4-F58C-42F7-918F-3EE0E24B0691}">
      <dgm:prSet/>
      <dgm:spPr/>
      <dgm:t>
        <a:bodyPr/>
        <a:lstStyle/>
        <a:p>
          <a:endParaRPr lang="en-IN"/>
        </a:p>
      </dgm:t>
    </dgm:pt>
    <dgm:pt modelId="{C158A8E4-7DEF-4D29-9F39-55C26165019E}" type="sibTrans" cxnId="{15AE85F4-F58C-42F7-918F-3EE0E24B0691}">
      <dgm:prSet/>
      <dgm:spPr/>
      <dgm:t>
        <a:bodyPr/>
        <a:lstStyle/>
        <a:p>
          <a:endParaRPr lang="en-IN"/>
        </a:p>
      </dgm:t>
    </dgm:pt>
    <dgm:pt modelId="{DD864273-F909-4CF5-8C55-0661D7CD1B32}">
      <dgm:prSet custT="1"/>
      <dgm:spPr>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ASHAs' work is invariably hampered by social and cultural factors</a:t>
          </a:r>
        </a:p>
      </dgm:t>
    </dgm:pt>
    <dgm:pt modelId="{7B32385C-B826-4EDE-950E-5708C7654C4E}" type="parTrans" cxnId="{D4306CB4-FA07-4684-AB8F-C472F5659E23}">
      <dgm:prSet/>
      <dgm:spPr/>
      <dgm:t>
        <a:bodyPr/>
        <a:lstStyle/>
        <a:p>
          <a:endParaRPr lang="en-IN"/>
        </a:p>
      </dgm:t>
    </dgm:pt>
    <dgm:pt modelId="{30DD094B-6DA6-46B6-9A85-34329F644CD4}" type="sibTrans" cxnId="{D4306CB4-FA07-4684-AB8F-C472F5659E23}">
      <dgm:prSet/>
      <dgm:spPr/>
      <dgm:t>
        <a:bodyPr/>
        <a:lstStyle/>
        <a:p>
          <a:endParaRPr lang="en-IN"/>
        </a:p>
      </dgm:t>
    </dgm:pt>
    <dgm:pt modelId="{8F92A130-68B6-410E-8367-FC4D4103EE0B}" type="pres">
      <dgm:prSet presAssocID="{C992BCD2-AC0A-4D55-A603-B3429ED80E20}" presName="Name0" presStyleCnt="0">
        <dgm:presLayoutVars>
          <dgm:chMax val="7"/>
          <dgm:chPref val="7"/>
          <dgm:dir/>
        </dgm:presLayoutVars>
      </dgm:prSet>
      <dgm:spPr/>
    </dgm:pt>
    <dgm:pt modelId="{70D624E8-01CD-4ECC-9F3F-0671157A4044}" type="pres">
      <dgm:prSet presAssocID="{C992BCD2-AC0A-4D55-A603-B3429ED80E20}" presName="Name1" presStyleCnt="0"/>
      <dgm:spPr/>
    </dgm:pt>
    <dgm:pt modelId="{C305AE2F-47E3-4A44-9877-AD741575673B}" type="pres">
      <dgm:prSet presAssocID="{C992BCD2-AC0A-4D55-A603-B3429ED80E20}" presName="cycle" presStyleCnt="0"/>
      <dgm:spPr/>
    </dgm:pt>
    <dgm:pt modelId="{09CC5CCE-E4BF-41FD-812F-06B71A57A615}" type="pres">
      <dgm:prSet presAssocID="{C992BCD2-AC0A-4D55-A603-B3429ED80E20}" presName="srcNode" presStyleLbl="node1" presStyleIdx="0" presStyleCnt="4"/>
      <dgm:spPr/>
    </dgm:pt>
    <dgm:pt modelId="{041E9BDD-2459-492B-8DC4-E8C3A49D7432}" type="pres">
      <dgm:prSet presAssocID="{C992BCD2-AC0A-4D55-A603-B3429ED80E20}" presName="conn" presStyleLbl="parChTrans1D2" presStyleIdx="0" presStyleCnt="1"/>
      <dgm:spPr/>
    </dgm:pt>
    <dgm:pt modelId="{0C433F26-C22C-473B-88C8-F3667ADDCF9D}" type="pres">
      <dgm:prSet presAssocID="{C992BCD2-AC0A-4D55-A603-B3429ED80E20}" presName="extraNode" presStyleLbl="node1" presStyleIdx="0" presStyleCnt="4"/>
      <dgm:spPr/>
    </dgm:pt>
    <dgm:pt modelId="{EA9B271F-F602-485A-B897-CDF291F285FC}" type="pres">
      <dgm:prSet presAssocID="{C992BCD2-AC0A-4D55-A603-B3429ED80E20}" presName="dstNode" presStyleLbl="node1" presStyleIdx="0" presStyleCnt="4"/>
      <dgm:spPr/>
    </dgm:pt>
    <dgm:pt modelId="{E5BB3021-836E-4A5C-91A0-F6E0A4CA0209}" type="pres">
      <dgm:prSet presAssocID="{72EFB940-BA9C-47D7-A9F6-D0097DE700C5}" presName="text_1" presStyleLbl="node1" presStyleIdx="0" presStyleCnt="4">
        <dgm:presLayoutVars>
          <dgm:bulletEnabled val="1"/>
        </dgm:presLayoutVars>
      </dgm:prSet>
      <dgm:spPr/>
    </dgm:pt>
    <dgm:pt modelId="{3B46BA64-58F5-4E18-B161-62FA644CD3A2}" type="pres">
      <dgm:prSet presAssocID="{72EFB940-BA9C-47D7-A9F6-D0097DE700C5}" presName="accent_1" presStyleCnt="0"/>
      <dgm:spPr/>
    </dgm:pt>
    <dgm:pt modelId="{3967CAAF-9254-4EB7-8373-43C363514800}" type="pres">
      <dgm:prSet presAssocID="{72EFB940-BA9C-47D7-A9F6-D0097DE700C5}" presName="accentRepeatNode" presStyleLbl="solidFgAcc1" presStyleIdx="0" presStyleCnt="4"/>
      <dgm:spPr/>
    </dgm:pt>
    <dgm:pt modelId="{31CEFC1D-5B91-42E7-97D0-505221DE128C}" type="pres">
      <dgm:prSet presAssocID="{159CFB97-753A-4921-A219-17D62ABCA085}" presName="text_2" presStyleLbl="node1" presStyleIdx="1" presStyleCnt="4">
        <dgm:presLayoutVars>
          <dgm:bulletEnabled val="1"/>
        </dgm:presLayoutVars>
      </dgm:prSet>
      <dgm:spPr/>
    </dgm:pt>
    <dgm:pt modelId="{BE1BF7FE-D709-4D2D-A50C-7BA8E14A51DE}" type="pres">
      <dgm:prSet presAssocID="{159CFB97-753A-4921-A219-17D62ABCA085}" presName="accent_2" presStyleCnt="0"/>
      <dgm:spPr/>
    </dgm:pt>
    <dgm:pt modelId="{BA5D8E6B-4A91-448B-B068-0BF3551C10B6}" type="pres">
      <dgm:prSet presAssocID="{159CFB97-753A-4921-A219-17D62ABCA085}" presName="accentRepeatNode" presStyleLbl="solidFgAcc1" presStyleIdx="1" presStyleCnt="4"/>
      <dgm:spPr/>
    </dgm:pt>
    <dgm:pt modelId="{B04C1D55-B572-44C2-B5F7-1D0510F024F5}" type="pres">
      <dgm:prSet presAssocID="{55D6120B-8095-4F52-9228-2B3C04514F48}" presName="text_3" presStyleLbl="node1" presStyleIdx="2" presStyleCnt="4" custLinFactNeighborX="275" custLinFactNeighborY="2929">
        <dgm:presLayoutVars>
          <dgm:bulletEnabled val="1"/>
        </dgm:presLayoutVars>
      </dgm:prSet>
      <dgm:spPr/>
    </dgm:pt>
    <dgm:pt modelId="{1483DD8A-E8B7-4343-8D9A-1EE9E7F55D15}" type="pres">
      <dgm:prSet presAssocID="{55D6120B-8095-4F52-9228-2B3C04514F48}" presName="accent_3" presStyleCnt="0"/>
      <dgm:spPr/>
    </dgm:pt>
    <dgm:pt modelId="{F4612C47-BFF2-4E98-AD84-3E11A850E299}" type="pres">
      <dgm:prSet presAssocID="{55D6120B-8095-4F52-9228-2B3C04514F48}" presName="accentRepeatNode" presStyleLbl="solidFgAcc1" presStyleIdx="2" presStyleCnt="4"/>
      <dgm:spPr/>
    </dgm:pt>
    <dgm:pt modelId="{AE397222-5711-4233-91AF-6E1596F55554}" type="pres">
      <dgm:prSet presAssocID="{DD864273-F909-4CF5-8C55-0661D7CD1B32}" presName="text_4" presStyleLbl="node1" presStyleIdx="3" presStyleCnt="4" custLinFactNeighborX="1694">
        <dgm:presLayoutVars>
          <dgm:bulletEnabled val="1"/>
        </dgm:presLayoutVars>
      </dgm:prSet>
      <dgm:spPr/>
    </dgm:pt>
    <dgm:pt modelId="{21B04737-A89A-46F9-A6ED-B9D1389E35A1}" type="pres">
      <dgm:prSet presAssocID="{DD864273-F909-4CF5-8C55-0661D7CD1B32}" presName="accent_4" presStyleCnt="0"/>
      <dgm:spPr/>
    </dgm:pt>
    <dgm:pt modelId="{EB942C15-6300-4860-9424-37EAD9AE63F3}" type="pres">
      <dgm:prSet presAssocID="{DD864273-F909-4CF5-8C55-0661D7CD1B32}" presName="accentRepeatNode" presStyleLbl="solidFgAcc1" presStyleIdx="3" presStyleCnt="4"/>
      <dgm:spPr/>
    </dgm:pt>
  </dgm:ptLst>
  <dgm:cxnLst>
    <dgm:cxn modelId="{23782133-45BA-4908-9EC3-827B52943D94}" type="presOf" srcId="{159CFB97-753A-4921-A219-17D62ABCA085}" destId="{31CEFC1D-5B91-42E7-97D0-505221DE128C}" srcOrd="0" destOrd="0" presId="urn:microsoft.com/office/officeart/2008/layout/VerticalCurvedList"/>
    <dgm:cxn modelId="{339FA539-55DD-4288-8A72-121736A601A3}" type="presOf" srcId="{DD864273-F909-4CF5-8C55-0661D7CD1B32}" destId="{AE397222-5711-4233-91AF-6E1596F55554}" srcOrd="0" destOrd="0" presId="urn:microsoft.com/office/officeart/2008/layout/VerticalCurvedList"/>
    <dgm:cxn modelId="{307A6478-428B-4E0F-8B09-B697EB34C90A}" type="presOf" srcId="{55D6120B-8095-4F52-9228-2B3C04514F48}" destId="{B04C1D55-B572-44C2-B5F7-1D0510F024F5}" srcOrd="0" destOrd="0" presId="urn:microsoft.com/office/officeart/2008/layout/VerticalCurvedList"/>
    <dgm:cxn modelId="{628FC697-12B7-4F02-B472-6183F9D68DC0}" type="presOf" srcId="{72EFB940-BA9C-47D7-A9F6-D0097DE700C5}" destId="{E5BB3021-836E-4A5C-91A0-F6E0A4CA0209}" srcOrd="0" destOrd="0" presId="urn:microsoft.com/office/officeart/2008/layout/VerticalCurvedList"/>
    <dgm:cxn modelId="{90CF5CB1-42CB-4AA0-9913-09A0324E952D}" srcId="{C992BCD2-AC0A-4D55-A603-B3429ED80E20}" destId="{159CFB97-753A-4921-A219-17D62ABCA085}" srcOrd="1" destOrd="0" parTransId="{E427FEE8-2323-4974-842C-306EBD78607A}" sibTransId="{DF6D636C-6B0D-4C57-90D2-6BE3F2459A76}"/>
    <dgm:cxn modelId="{D4306CB4-FA07-4684-AB8F-C472F5659E23}" srcId="{C992BCD2-AC0A-4D55-A603-B3429ED80E20}" destId="{DD864273-F909-4CF5-8C55-0661D7CD1B32}" srcOrd="3" destOrd="0" parTransId="{7B32385C-B826-4EDE-950E-5708C7654C4E}" sibTransId="{30DD094B-6DA6-46B6-9A85-34329F644CD4}"/>
    <dgm:cxn modelId="{811692B6-5897-4AE7-B2A2-E10860A245BB}" type="presOf" srcId="{C992BCD2-AC0A-4D55-A603-B3429ED80E20}" destId="{8F92A130-68B6-410E-8367-FC4D4103EE0B}" srcOrd="0" destOrd="0" presId="urn:microsoft.com/office/officeart/2008/layout/VerticalCurvedList"/>
    <dgm:cxn modelId="{5EC526F2-83DA-40B0-A88C-0D43210702C6}" srcId="{C992BCD2-AC0A-4D55-A603-B3429ED80E20}" destId="{72EFB940-BA9C-47D7-A9F6-D0097DE700C5}" srcOrd="0" destOrd="0" parTransId="{ED21E233-87B7-4058-9EA2-59D96DEAE029}" sibTransId="{5356576C-447C-4230-B967-024380030ACE}"/>
    <dgm:cxn modelId="{15AE85F4-F58C-42F7-918F-3EE0E24B0691}" srcId="{C992BCD2-AC0A-4D55-A603-B3429ED80E20}" destId="{55D6120B-8095-4F52-9228-2B3C04514F48}" srcOrd="2" destOrd="0" parTransId="{3A1BC446-3073-49BA-80FC-09C756218253}" sibTransId="{C158A8E4-7DEF-4D29-9F39-55C26165019E}"/>
    <dgm:cxn modelId="{2ED35AFF-71DB-41B1-9F12-360D0EE13CEC}" type="presOf" srcId="{5356576C-447C-4230-B967-024380030ACE}" destId="{041E9BDD-2459-492B-8DC4-E8C3A49D7432}" srcOrd="0" destOrd="0" presId="urn:microsoft.com/office/officeart/2008/layout/VerticalCurvedList"/>
    <dgm:cxn modelId="{50BF7E75-814C-4600-A5EE-DAA2221A2B96}" type="presParOf" srcId="{8F92A130-68B6-410E-8367-FC4D4103EE0B}" destId="{70D624E8-01CD-4ECC-9F3F-0671157A4044}" srcOrd="0" destOrd="0" presId="urn:microsoft.com/office/officeart/2008/layout/VerticalCurvedList"/>
    <dgm:cxn modelId="{27F15F94-D3F1-493D-BC0A-EE41698950DB}" type="presParOf" srcId="{70D624E8-01CD-4ECC-9F3F-0671157A4044}" destId="{C305AE2F-47E3-4A44-9877-AD741575673B}" srcOrd="0" destOrd="0" presId="urn:microsoft.com/office/officeart/2008/layout/VerticalCurvedList"/>
    <dgm:cxn modelId="{7BE575EA-5753-4AFF-85D4-FC7DDDDB6E70}" type="presParOf" srcId="{C305AE2F-47E3-4A44-9877-AD741575673B}" destId="{09CC5CCE-E4BF-41FD-812F-06B71A57A615}" srcOrd="0" destOrd="0" presId="urn:microsoft.com/office/officeart/2008/layout/VerticalCurvedList"/>
    <dgm:cxn modelId="{12CBCF01-3F36-42B3-BE52-DC1A32BFD4E8}" type="presParOf" srcId="{C305AE2F-47E3-4A44-9877-AD741575673B}" destId="{041E9BDD-2459-492B-8DC4-E8C3A49D7432}" srcOrd="1" destOrd="0" presId="urn:microsoft.com/office/officeart/2008/layout/VerticalCurvedList"/>
    <dgm:cxn modelId="{5C937ADB-6D40-43D6-BF55-EF344E69EDD3}" type="presParOf" srcId="{C305AE2F-47E3-4A44-9877-AD741575673B}" destId="{0C433F26-C22C-473B-88C8-F3667ADDCF9D}" srcOrd="2" destOrd="0" presId="urn:microsoft.com/office/officeart/2008/layout/VerticalCurvedList"/>
    <dgm:cxn modelId="{F99A5BF6-ACEF-4718-BE85-2C7BDC08334C}" type="presParOf" srcId="{C305AE2F-47E3-4A44-9877-AD741575673B}" destId="{EA9B271F-F602-485A-B897-CDF291F285FC}" srcOrd="3" destOrd="0" presId="urn:microsoft.com/office/officeart/2008/layout/VerticalCurvedList"/>
    <dgm:cxn modelId="{4DB074C7-9E7B-462E-B324-87376DD968E2}" type="presParOf" srcId="{70D624E8-01CD-4ECC-9F3F-0671157A4044}" destId="{E5BB3021-836E-4A5C-91A0-F6E0A4CA0209}" srcOrd="1" destOrd="0" presId="urn:microsoft.com/office/officeart/2008/layout/VerticalCurvedList"/>
    <dgm:cxn modelId="{53195E3D-3A2D-4F26-8C01-BA9A9BEB3AE3}" type="presParOf" srcId="{70D624E8-01CD-4ECC-9F3F-0671157A4044}" destId="{3B46BA64-58F5-4E18-B161-62FA644CD3A2}" srcOrd="2" destOrd="0" presId="urn:microsoft.com/office/officeart/2008/layout/VerticalCurvedList"/>
    <dgm:cxn modelId="{243CDD10-D3D9-4752-BCBA-3063B386B42B}" type="presParOf" srcId="{3B46BA64-58F5-4E18-B161-62FA644CD3A2}" destId="{3967CAAF-9254-4EB7-8373-43C363514800}" srcOrd="0" destOrd="0" presId="urn:microsoft.com/office/officeart/2008/layout/VerticalCurvedList"/>
    <dgm:cxn modelId="{18EE80D3-08CB-4A47-96EA-0E6CC30476B3}" type="presParOf" srcId="{70D624E8-01CD-4ECC-9F3F-0671157A4044}" destId="{31CEFC1D-5B91-42E7-97D0-505221DE128C}" srcOrd="3" destOrd="0" presId="urn:microsoft.com/office/officeart/2008/layout/VerticalCurvedList"/>
    <dgm:cxn modelId="{9D2156A4-B62C-4D8D-BE24-F3461563E94B}" type="presParOf" srcId="{70D624E8-01CD-4ECC-9F3F-0671157A4044}" destId="{BE1BF7FE-D709-4D2D-A50C-7BA8E14A51DE}" srcOrd="4" destOrd="0" presId="urn:microsoft.com/office/officeart/2008/layout/VerticalCurvedList"/>
    <dgm:cxn modelId="{B552ED3D-8EB9-4BA3-9E16-A88E2DC46C6A}" type="presParOf" srcId="{BE1BF7FE-D709-4D2D-A50C-7BA8E14A51DE}" destId="{BA5D8E6B-4A91-448B-B068-0BF3551C10B6}" srcOrd="0" destOrd="0" presId="urn:microsoft.com/office/officeart/2008/layout/VerticalCurvedList"/>
    <dgm:cxn modelId="{2CD3C2B5-2629-44CD-934D-5B29C87BF4D4}" type="presParOf" srcId="{70D624E8-01CD-4ECC-9F3F-0671157A4044}" destId="{B04C1D55-B572-44C2-B5F7-1D0510F024F5}" srcOrd="5" destOrd="0" presId="urn:microsoft.com/office/officeart/2008/layout/VerticalCurvedList"/>
    <dgm:cxn modelId="{B80C577D-5B4C-4950-B953-911107C18002}" type="presParOf" srcId="{70D624E8-01CD-4ECC-9F3F-0671157A4044}" destId="{1483DD8A-E8B7-4343-8D9A-1EE9E7F55D15}" srcOrd="6" destOrd="0" presId="urn:microsoft.com/office/officeart/2008/layout/VerticalCurvedList"/>
    <dgm:cxn modelId="{61EB3F48-2DEB-4FDA-BE68-FE6CD01F1CEB}" type="presParOf" srcId="{1483DD8A-E8B7-4343-8D9A-1EE9E7F55D15}" destId="{F4612C47-BFF2-4E98-AD84-3E11A850E299}" srcOrd="0" destOrd="0" presId="urn:microsoft.com/office/officeart/2008/layout/VerticalCurvedList"/>
    <dgm:cxn modelId="{5456088E-6CF7-4FB5-B4E7-FD8695C45211}" type="presParOf" srcId="{70D624E8-01CD-4ECC-9F3F-0671157A4044}" destId="{AE397222-5711-4233-91AF-6E1596F55554}" srcOrd="7" destOrd="0" presId="urn:microsoft.com/office/officeart/2008/layout/VerticalCurvedList"/>
    <dgm:cxn modelId="{38787BA6-FA00-4BB0-BFC4-454B48D7F9D3}" type="presParOf" srcId="{70D624E8-01CD-4ECC-9F3F-0671157A4044}" destId="{21B04737-A89A-46F9-A6ED-B9D1389E35A1}" srcOrd="8" destOrd="0" presId="urn:microsoft.com/office/officeart/2008/layout/VerticalCurvedList"/>
    <dgm:cxn modelId="{E227A18C-48DA-484E-BACC-661D0CDD6AAB}" type="presParOf" srcId="{21B04737-A89A-46F9-A6ED-B9D1389E35A1}" destId="{EB942C15-6300-4860-9424-37EAD9AE63F3}"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DD9904-9C3C-4AA4-B29D-05EF2045D5A7}" type="doc">
      <dgm:prSet loTypeId="urn:microsoft.com/office/officeart/2008/layout/HexagonCluster" loCatId="picture" qsTypeId="urn:microsoft.com/office/officeart/2005/8/quickstyle/simple1" qsCatId="simple" csTypeId="urn:microsoft.com/office/officeart/2005/8/colors/colorful2" csCatId="colorful" phldr="1"/>
      <dgm:spPr/>
    </dgm:pt>
    <dgm:pt modelId="{6DE4F0C1-14E2-4F8C-B0A2-553B78684A2F}">
      <dgm:prSet phldrT="[Text]"/>
      <dgm:spPr>
        <a:scene3d>
          <a:camera prst="orthographicFront">
            <a:rot lat="0" lon="0" rev="0"/>
          </a:camera>
          <a:lightRig rig="glow" dir="t">
            <a:rot lat="0" lon="0" rev="4800000"/>
          </a:lightRig>
        </a:scene3d>
        <a:sp3d prstMaterial="matte">
          <a:bevelT w="127000" h="63500"/>
        </a:sp3d>
      </dgm:spPr>
      <dgm:t>
        <a:bodyPr/>
        <a:lstStyle/>
        <a:p>
          <a:r>
            <a:rPr lang="en-IN" dirty="0"/>
            <a:t>Social Desirability Bias</a:t>
          </a:r>
        </a:p>
      </dgm:t>
    </dgm:pt>
    <dgm:pt modelId="{AD69B429-9FF4-4CD9-AE3D-92CA5122131E}" type="parTrans" cxnId="{B9980A30-DA8C-4F0C-8170-959CE2B098F7}">
      <dgm:prSet/>
      <dgm:spPr/>
      <dgm:t>
        <a:bodyPr/>
        <a:lstStyle/>
        <a:p>
          <a:endParaRPr lang="en-IN"/>
        </a:p>
      </dgm:t>
    </dgm:pt>
    <dgm:pt modelId="{BE5631C8-B925-4F75-A772-831BAF31621E}" type="sibTrans" cxnId="{B9980A30-DA8C-4F0C-8170-959CE2B098F7}">
      <dgm:prSet/>
      <dgm:spPr/>
      <dgm:t>
        <a:bodyPr/>
        <a:lstStyle/>
        <a:p>
          <a:endParaRPr lang="en-IN"/>
        </a:p>
      </dgm:t>
    </dgm:pt>
    <dgm:pt modelId="{17822E41-2EF2-41B2-B58B-746ABDB6DAE0}">
      <dgm:prSet phldrT="[Text]"/>
      <dgm:spPr>
        <a:scene3d>
          <a:camera prst="orthographicFront">
            <a:rot lat="0" lon="0" rev="0"/>
          </a:camera>
          <a:lightRig rig="glow" dir="t">
            <a:rot lat="0" lon="0" rev="4800000"/>
          </a:lightRig>
        </a:scene3d>
        <a:sp3d prstMaterial="matte">
          <a:bevelT w="127000" h="63500"/>
        </a:sp3d>
      </dgm:spPr>
      <dgm:t>
        <a:bodyPr/>
        <a:lstStyle/>
        <a:p>
          <a:r>
            <a:rPr lang="en-IN" b="0" cap="none" spc="0">
              <a:ln w="0"/>
              <a:effectLst>
                <a:outerShdw blurRad="38100" dist="19050" dir="2700000" algn="tl" rotWithShape="0">
                  <a:schemeClr val="dk1">
                    <a:alpha val="40000"/>
                  </a:schemeClr>
                </a:outerShdw>
              </a:effectLst>
            </a:rPr>
            <a:t>Generalizability of the findings</a:t>
          </a:r>
          <a:endParaRPr lang="en-IN" b="0" cap="none" spc="0" dirty="0">
            <a:ln w="0"/>
            <a:effectLst>
              <a:outerShdw blurRad="38100" dist="19050" dir="2700000" algn="tl" rotWithShape="0">
                <a:schemeClr val="dk1">
                  <a:alpha val="40000"/>
                </a:schemeClr>
              </a:outerShdw>
            </a:effectLst>
          </a:endParaRPr>
        </a:p>
      </dgm:t>
    </dgm:pt>
    <dgm:pt modelId="{CDF81141-05BB-4C18-B3AB-DFE1ED96C6B6}" type="parTrans" cxnId="{E38266EF-42E8-451A-A3AE-7B1961813FCB}">
      <dgm:prSet/>
      <dgm:spPr/>
      <dgm:t>
        <a:bodyPr/>
        <a:lstStyle/>
        <a:p>
          <a:endParaRPr lang="en-IN"/>
        </a:p>
      </dgm:t>
    </dgm:pt>
    <dgm:pt modelId="{E8D644AC-D2BB-41A3-B64C-836637938DE6}" type="sibTrans" cxnId="{E38266EF-42E8-451A-A3AE-7B1961813FCB}">
      <dgm:prSet/>
      <dgm:spPr/>
      <dgm:t>
        <a:bodyPr/>
        <a:lstStyle/>
        <a:p>
          <a:endParaRPr lang="en-IN"/>
        </a:p>
      </dgm:t>
    </dgm:pt>
    <dgm:pt modelId="{CF4FCF90-3026-4353-AF69-6F1975712DCC}" type="pres">
      <dgm:prSet presAssocID="{EBDD9904-9C3C-4AA4-B29D-05EF2045D5A7}" presName="Name0" presStyleCnt="0">
        <dgm:presLayoutVars>
          <dgm:chMax val="21"/>
          <dgm:chPref val="21"/>
        </dgm:presLayoutVars>
      </dgm:prSet>
      <dgm:spPr/>
    </dgm:pt>
    <dgm:pt modelId="{A90D5892-AA8F-4543-876E-E1344A5D3CAD}" type="pres">
      <dgm:prSet presAssocID="{6DE4F0C1-14E2-4F8C-B0A2-553B78684A2F}" presName="text1" presStyleCnt="0"/>
      <dgm:spPr/>
    </dgm:pt>
    <dgm:pt modelId="{504C09D8-3583-4A4B-97D5-2CC4B274EC61}" type="pres">
      <dgm:prSet presAssocID="{6DE4F0C1-14E2-4F8C-B0A2-553B78684A2F}" presName="textRepeatNode" presStyleLbl="alignNode1" presStyleIdx="0" presStyleCnt="2">
        <dgm:presLayoutVars>
          <dgm:chMax val="0"/>
          <dgm:chPref val="0"/>
          <dgm:bulletEnabled val="1"/>
        </dgm:presLayoutVars>
      </dgm:prSet>
      <dgm:spPr/>
    </dgm:pt>
    <dgm:pt modelId="{0E2334B4-88AC-4D2D-8646-05CB9CA748B0}" type="pres">
      <dgm:prSet presAssocID="{6DE4F0C1-14E2-4F8C-B0A2-553B78684A2F}" presName="textaccent1" presStyleCnt="0"/>
      <dgm:spPr/>
    </dgm:pt>
    <dgm:pt modelId="{4B9DD0B7-15DF-4486-8986-8ED6CB208DC1}" type="pres">
      <dgm:prSet presAssocID="{6DE4F0C1-14E2-4F8C-B0A2-553B78684A2F}" presName="accentRepeatNode" presStyleLbl="solidAlignAcc1" presStyleIdx="0" presStyleCnt="4"/>
      <dgm:spPr/>
    </dgm:pt>
    <dgm:pt modelId="{92E6A852-DD02-446C-98A6-E4C56BBBD57A}" type="pres">
      <dgm:prSet presAssocID="{BE5631C8-B925-4F75-A772-831BAF31621E}" presName="image1" presStyleCnt="0"/>
      <dgm:spPr/>
    </dgm:pt>
    <dgm:pt modelId="{CF700273-2C7E-4698-9549-B285C93BB7C3}" type="pres">
      <dgm:prSet presAssocID="{BE5631C8-B925-4F75-A772-831BAF31621E}" presName="imageRepeatNode" presStyleLbl="alignAcc1" presStyleIdx="0" presStyleCnt="2" custScaleX="74420" custScaleY="67888" custLinFactNeighborX="-7797" custLinFactNeighborY="-7457"/>
      <dgm:spPr>
        <a:prstGeom prst="rect">
          <a:avLst/>
        </a:prstGeom>
      </dgm:spPr>
    </dgm:pt>
    <dgm:pt modelId="{2B6CB2FE-5ED6-497D-A008-5CFEA16A0ADF}" type="pres">
      <dgm:prSet presAssocID="{BE5631C8-B925-4F75-A772-831BAF31621E}" presName="imageaccent1" presStyleCnt="0"/>
      <dgm:spPr/>
    </dgm:pt>
    <dgm:pt modelId="{B016FC44-1AB5-43DB-8405-8D77D9444AFC}" type="pres">
      <dgm:prSet presAssocID="{BE5631C8-B925-4F75-A772-831BAF31621E}" presName="accentRepeatNode" presStyleLbl="solidAlignAcc1" presStyleIdx="1" presStyleCnt="4"/>
      <dgm:spPr/>
    </dgm:pt>
    <dgm:pt modelId="{A07218C1-BF2F-4E13-83D0-3456FE27BADA}" type="pres">
      <dgm:prSet presAssocID="{17822E41-2EF2-41B2-B58B-746ABDB6DAE0}" presName="text2" presStyleCnt="0"/>
      <dgm:spPr/>
    </dgm:pt>
    <dgm:pt modelId="{7B095C95-CFCC-4766-B1CE-E9A514240400}" type="pres">
      <dgm:prSet presAssocID="{17822E41-2EF2-41B2-B58B-746ABDB6DAE0}" presName="textRepeatNode" presStyleLbl="alignNode1" presStyleIdx="1" presStyleCnt="2">
        <dgm:presLayoutVars>
          <dgm:chMax val="0"/>
          <dgm:chPref val="0"/>
          <dgm:bulletEnabled val="1"/>
        </dgm:presLayoutVars>
      </dgm:prSet>
      <dgm:spPr/>
    </dgm:pt>
    <dgm:pt modelId="{CE898110-CBC9-4242-94AD-7E34C51E76C1}" type="pres">
      <dgm:prSet presAssocID="{17822E41-2EF2-41B2-B58B-746ABDB6DAE0}" presName="textaccent2" presStyleCnt="0"/>
      <dgm:spPr/>
    </dgm:pt>
    <dgm:pt modelId="{D3EB349A-8A72-4F13-B978-E1DE417975A4}" type="pres">
      <dgm:prSet presAssocID="{17822E41-2EF2-41B2-B58B-746ABDB6DAE0}" presName="accentRepeatNode" presStyleLbl="solidAlignAcc1" presStyleIdx="2" presStyleCnt="4"/>
      <dgm:spPr/>
    </dgm:pt>
    <dgm:pt modelId="{1AF20CAE-0797-481F-9809-DD9F32C99DF1}" type="pres">
      <dgm:prSet presAssocID="{E8D644AC-D2BB-41A3-B64C-836637938DE6}" presName="image2" presStyleCnt="0"/>
      <dgm:spPr/>
    </dgm:pt>
    <dgm:pt modelId="{46688E2B-75C6-4840-AB31-F8A40980E7B0}" type="pres">
      <dgm:prSet presAssocID="{E8D644AC-D2BB-41A3-B64C-836637938DE6}" presName="imageRepeatNode" presStyleLbl="alignAcc1" presStyleIdx="1" presStyleCnt="2" custScaleX="62921" custScaleY="76851"/>
      <dgm:spPr>
        <a:prstGeom prst="rect">
          <a:avLst/>
        </a:prstGeom>
      </dgm:spPr>
    </dgm:pt>
    <dgm:pt modelId="{3BE53C71-20B4-4A90-8359-D049AC055E35}" type="pres">
      <dgm:prSet presAssocID="{E8D644AC-D2BB-41A3-B64C-836637938DE6}" presName="imageaccent2" presStyleCnt="0"/>
      <dgm:spPr/>
    </dgm:pt>
    <dgm:pt modelId="{FD53E995-79B8-4876-8327-0ED498DF5DB3}" type="pres">
      <dgm:prSet presAssocID="{E8D644AC-D2BB-41A3-B64C-836637938DE6}" presName="accentRepeatNode" presStyleLbl="solidAlignAcc1" presStyleIdx="3" presStyleCnt="4"/>
      <dgm:spPr/>
    </dgm:pt>
  </dgm:ptLst>
  <dgm:cxnLst>
    <dgm:cxn modelId="{ABBAEA01-F02C-431F-9A53-09FEB9AE03FA}" type="presOf" srcId="{17822E41-2EF2-41B2-B58B-746ABDB6DAE0}" destId="{7B095C95-CFCC-4766-B1CE-E9A514240400}" srcOrd="0" destOrd="0" presId="urn:microsoft.com/office/officeart/2008/layout/HexagonCluster"/>
    <dgm:cxn modelId="{B9980A30-DA8C-4F0C-8170-959CE2B098F7}" srcId="{EBDD9904-9C3C-4AA4-B29D-05EF2045D5A7}" destId="{6DE4F0C1-14E2-4F8C-B0A2-553B78684A2F}" srcOrd="0" destOrd="0" parTransId="{AD69B429-9FF4-4CD9-AE3D-92CA5122131E}" sibTransId="{BE5631C8-B925-4F75-A772-831BAF31621E}"/>
    <dgm:cxn modelId="{C1A2B478-8F16-49F6-80FA-35270EC33917}" type="presOf" srcId="{BE5631C8-B925-4F75-A772-831BAF31621E}" destId="{CF700273-2C7E-4698-9549-B285C93BB7C3}" srcOrd="0" destOrd="0" presId="urn:microsoft.com/office/officeart/2008/layout/HexagonCluster"/>
    <dgm:cxn modelId="{5F052B89-2F57-4F0A-A56D-14F7AA884CBA}" type="presOf" srcId="{EBDD9904-9C3C-4AA4-B29D-05EF2045D5A7}" destId="{CF4FCF90-3026-4353-AF69-6F1975712DCC}" srcOrd="0" destOrd="0" presId="urn:microsoft.com/office/officeart/2008/layout/HexagonCluster"/>
    <dgm:cxn modelId="{4BAF97DC-0FD3-49A2-97D2-0F7A896FCBDA}" type="presOf" srcId="{6DE4F0C1-14E2-4F8C-B0A2-553B78684A2F}" destId="{504C09D8-3583-4A4B-97D5-2CC4B274EC61}" srcOrd="0" destOrd="0" presId="urn:microsoft.com/office/officeart/2008/layout/HexagonCluster"/>
    <dgm:cxn modelId="{E38266EF-42E8-451A-A3AE-7B1961813FCB}" srcId="{EBDD9904-9C3C-4AA4-B29D-05EF2045D5A7}" destId="{17822E41-2EF2-41B2-B58B-746ABDB6DAE0}" srcOrd="1" destOrd="0" parTransId="{CDF81141-05BB-4C18-B3AB-DFE1ED96C6B6}" sibTransId="{E8D644AC-D2BB-41A3-B64C-836637938DE6}"/>
    <dgm:cxn modelId="{12FD6EFC-B729-41DE-8C0E-AAF0A7B5DCB0}" type="presOf" srcId="{E8D644AC-D2BB-41A3-B64C-836637938DE6}" destId="{46688E2B-75C6-4840-AB31-F8A40980E7B0}" srcOrd="0" destOrd="0" presId="urn:microsoft.com/office/officeart/2008/layout/HexagonCluster"/>
    <dgm:cxn modelId="{6C204EB9-95F9-4BF6-B70C-54DDBC5E40EB}" type="presParOf" srcId="{CF4FCF90-3026-4353-AF69-6F1975712DCC}" destId="{A90D5892-AA8F-4543-876E-E1344A5D3CAD}" srcOrd="0" destOrd="0" presId="urn:microsoft.com/office/officeart/2008/layout/HexagonCluster"/>
    <dgm:cxn modelId="{B0C6ECFE-212D-4560-872D-AF56E17C7CC1}" type="presParOf" srcId="{A90D5892-AA8F-4543-876E-E1344A5D3CAD}" destId="{504C09D8-3583-4A4B-97D5-2CC4B274EC61}" srcOrd="0" destOrd="0" presId="urn:microsoft.com/office/officeart/2008/layout/HexagonCluster"/>
    <dgm:cxn modelId="{0ADEC247-F557-4774-85B7-19367B911DB4}" type="presParOf" srcId="{CF4FCF90-3026-4353-AF69-6F1975712DCC}" destId="{0E2334B4-88AC-4D2D-8646-05CB9CA748B0}" srcOrd="1" destOrd="0" presId="urn:microsoft.com/office/officeart/2008/layout/HexagonCluster"/>
    <dgm:cxn modelId="{D5CF8C97-4AD4-4AD4-8FA0-044931B048D1}" type="presParOf" srcId="{0E2334B4-88AC-4D2D-8646-05CB9CA748B0}" destId="{4B9DD0B7-15DF-4486-8986-8ED6CB208DC1}" srcOrd="0" destOrd="0" presId="urn:microsoft.com/office/officeart/2008/layout/HexagonCluster"/>
    <dgm:cxn modelId="{B014AFB2-81C9-41FA-AFC8-BC1934F92A08}" type="presParOf" srcId="{CF4FCF90-3026-4353-AF69-6F1975712DCC}" destId="{92E6A852-DD02-446C-98A6-E4C56BBBD57A}" srcOrd="2" destOrd="0" presId="urn:microsoft.com/office/officeart/2008/layout/HexagonCluster"/>
    <dgm:cxn modelId="{DD26F89A-7679-4828-B426-107A67687D59}" type="presParOf" srcId="{92E6A852-DD02-446C-98A6-E4C56BBBD57A}" destId="{CF700273-2C7E-4698-9549-B285C93BB7C3}" srcOrd="0" destOrd="0" presId="urn:microsoft.com/office/officeart/2008/layout/HexagonCluster"/>
    <dgm:cxn modelId="{87D5816A-D825-4C87-AB13-7027256C6F18}" type="presParOf" srcId="{CF4FCF90-3026-4353-AF69-6F1975712DCC}" destId="{2B6CB2FE-5ED6-497D-A008-5CFEA16A0ADF}" srcOrd="3" destOrd="0" presId="urn:microsoft.com/office/officeart/2008/layout/HexagonCluster"/>
    <dgm:cxn modelId="{3EA8D748-5474-4430-B82D-5B4DD6EA785A}" type="presParOf" srcId="{2B6CB2FE-5ED6-497D-A008-5CFEA16A0ADF}" destId="{B016FC44-1AB5-43DB-8405-8D77D9444AFC}" srcOrd="0" destOrd="0" presId="urn:microsoft.com/office/officeart/2008/layout/HexagonCluster"/>
    <dgm:cxn modelId="{89850A75-EC0F-4D85-9A5E-5026CCABD07D}" type="presParOf" srcId="{CF4FCF90-3026-4353-AF69-6F1975712DCC}" destId="{A07218C1-BF2F-4E13-83D0-3456FE27BADA}" srcOrd="4" destOrd="0" presId="urn:microsoft.com/office/officeart/2008/layout/HexagonCluster"/>
    <dgm:cxn modelId="{E6E578C7-DEA4-4282-A1A2-2B940A2962A1}" type="presParOf" srcId="{A07218C1-BF2F-4E13-83D0-3456FE27BADA}" destId="{7B095C95-CFCC-4766-B1CE-E9A514240400}" srcOrd="0" destOrd="0" presId="urn:microsoft.com/office/officeart/2008/layout/HexagonCluster"/>
    <dgm:cxn modelId="{D00B7A14-126B-4A33-A07D-E40DA33AFB1A}" type="presParOf" srcId="{CF4FCF90-3026-4353-AF69-6F1975712DCC}" destId="{CE898110-CBC9-4242-94AD-7E34C51E76C1}" srcOrd="5" destOrd="0" presId="urn:microsoft.com/office/officeart/2008/layout/HexagonCluster"/>
    <dgm:cxn modelId="{F1DAE45A-6241-4B0D-8381-6EDCC21CB0A6}" type="presParOf" srcId="{CE898110-CBC9-4242-94AD-7E34C51E76C1}" destId="{D3EB349A-8A72-4F13-B978-E1DE417975A4}" srcOrd="0" destOrd="0" presId="urn:microsoft.com/office/officeart/2008/layout/HexagonCluster"/>
    <dgm:cxn modelId="{B42D5F84-71E4-4E5D-B54E-463BD0B01610}" type="presParOf" srcId="{CF4FCF90-3026-4353-AF69-6F1975712DCC}" destId="{1AF20CAE-0797-481F-9809-DD9F32C99DF1}" srcOrd="6" destOrd="0" presId="urn:microsoft.com/office/officeart/2008/layout/HexagonCluster"/>
    <dgm:cxn modelId="{54906404-4BFB-43B4-B12B-05AC014B2F7E}" type="presParOf" srcId="{1AF20CAE-0797-481F-9809-DD9F32C99DF1}" destId="{46688E2B-75C6-4840-AB31-F8A40980E7B0}" srcOrd="0" destOrd="0" presId="urn:microsoft.com/office/officeart/2008/layout/HexagonCluster"/>
    <dgm:cxn modelId="{4857BF2A-C333-4781-A368-17A524FFBBC1}" type="presParOf" srcId="{CF4FCF90-3026-4353-AF69-6F1975712DCC}" destId="{3BE53C71-20B4-4A90-8359-D049AC055E35}" srcOrd="7" destOrd="0" presId="urn:microsoft.com/office/officeart/2008/layout/HexagonCluster"/>
    <dgm:cxn modelId="{2F56E5AC-17E7-499F-8901-A996A19A972C}" type="presParOf" srcId="{3BE53C71-20B4-4A90-8359-D049AC055E35}" destId="{FD53E995-79B8-4876-8327-0ED498DF5DB3}"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A27D9-25D6-4483-8CE0-287B73A45FF8}">
      <dsp:nvSpPr>
        <dsp:cNvPr id="0" name=""/>
        <dsp:cNvSpPr/>
      </dsp:nvSpPr>
      <dsp:spPr>
        <a:xfrm>
          <a:off x="-4715699" y="-722858"/>
          <a:ext cx="5616986" cy="5616986"/>
        </a:xfrm>
        <a:prstGeom prst="blockArc">
          <a:avLst>
            <a:gd name="adj1" fmla="val 18900000"/>
            <a:gd name="adj2" fmla="val 2700000"/>
            <a:gd name="adj3" fmla="val 38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41F25A-5FC0-402E-8D30-8D5DA2047FD1}">
      <dsp:nvSpPr>
        <dsp:cNvPr id="0" name=""/>
        <dsp:cNvSpPr/>
      </dsp:nvSpPr>
      <dsp:spPr>
        <a:xfrm>
          <a:off x="579655" y="417127"/>
          <a:ext cx="8107414" cy="834254"/>
        </a:xfrm>
        <a:prstGeom prst="rect">
          <a:avLst/>
        </a:prstGeom>
        <a:solidFill>
          <a:schemeClr val="accent1">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 the Indian society is extremely divided, with urban, slum, and rural populations all having their own distinct identities.</a:t>
          </a:r>
        </a:p>
      </dsp:txBody>
      <dsp:txXfrm>
        <a:off x="579655" y="417127"/>
        <a:ext cx="8107414" cy="834254"/>
      </dsp:txXfrm>
    </dsp:sp>
    <dsp:sp modelId="{79D9A092-502F-48C1-8228-2EF0ABDF025B}">
      <dsp:nvSpPr>
        <dsp:cNvPr id="0" name=""/>
        <dsp:cNvSpPr/>
      </dsp:nvSpPr>
      <dsp:spPr>
        <a:xfrm>
          <a:off x="58246" y="312845"/>
          <a:ext cx="1042817" cy="104281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FEC6AC-5D8B-429F-BEDF-D8BD9773FCBB}">
      <dsp:nvSpPr>
        <dsp:cNvPr id="0" name=""/>
        <dsp:cNvSpPr/>
      </dsp:nvSpPr>
      <dsp:spPr>
        <a:xfrm>
          <a:off x="882906" y="1668507"/>
          <a:ext cx="7804162" cy="834254"/>
        </a:xfrm>
        <a:prstGeom prst="rect">
          <a:avLst/>
        </a:prstGeom>
        <a:solidFill>
          <a:schemeClr val="accent6">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In particular, rural communities their attitude about family planning practises and contraception use are neither assertive nor inclusive</a:t>
          </a:r>
          <a:r>
            <a:rPr lang="en-IN" sz="1500" b="1" kern="1200" dirty="0">
              <a:solidFill>
                <a:schemeClr val="tx1"/>
              </a:solidFill>
            </a:rPr>
            <a:t>.</a:t>
          </a:r>
        </a:p>
      </dsp:txBody>
      <dsp:txXfrm>
        <a:off x="882906" y="1668507"/>
        <a:ext cx="7804162" cy="834254"/>
      </dsp:txXfrm>
    </dsp:sp>
    <dsp:sp modelId="{6B2CA330-425C-4A64-8DC6-B9220E4B6D59}">
      <dsp:nvSpPr>
        <dsp:cNvPr id="0" name=""/>
        <dsp:cNvSpPr/>
      </dsp:nvSpPr>
      <dsp:spPr>
        <a:xfrm>
          <a:off x="361497" y="1564226"/>
          <a:ext cx="1042817" cy="1042817"/>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0A56FD-EB64-43BF-868E-A3ED3F14D517}">
      <dsp:nvSpPr>
        <dsp:cNvPr id="0" name=""/>
        <dsp:cNvSpPr/>
      </dsp:nvSpPr>
      <dsp:spPr>
        <a:xfrm>
          <a:off x="636535" y="2869091"/>
          <a:ext cx="8107414" cy="834254"/>
        </a:xfrm>
        <a:prstGeom prst="rect">
          <a:avLst/>
        </a:prstGeom>
        <a:solidFill>
          <a:schemeClr val="accent2">
            <a:lumMod val="40000"/>
            <a:lumOff val="6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It is critical that ASHAs/ANMs receive sufficient training in order to break down social &amp; communication barriers surrounding contraception and promote family planning information</a:t>
          </a:r>
          <a:r>
            <a:rPr lang="en-IN" sz="1500" b="1" kern="1200" dirty="0"/>
            <a:t>.</a:t>
          </a:r>
        </a:p>
      </dsp:txBody>
      <dsp:txXfrm>
        <a:off x="636535" y="2869091"/>
        <a:ext cx="8107414" cy="834254"/>
      </dsp:txXfrm>
    </dsp:sp>
    <dsp:sp modelId="{F1CE6302-F789-44C2-A3E3-EC593E670248}">
      <dsp:nvSpPr>
        <dsp:cNvPr id="0" name=""/>
        <dsp:cNvSpPr/>
      </dsp:nvSpPr>
      <dsp:spPr>
        <a:xfrm>
          <a:off x="58246" y="2815607"/>
          <a:ext cx="1042817" cy="1042817"/>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E9BDD-2459-492B-8DC4-E8C3A49D7432}">
      <dsp:nvSpPr>
        <dsp:cNvPr id="0" name=""/>
        <dsp:cNvSpPr/>
      </dsp:nvSpPr>
      <dsp:spPr>
        <a:xfrm>
          <a:off x="-5098433" y="-781044"/>
          <a:ext cx="6071647" cy="6071647"/>
        </a:xfrm>
        <a:prstGeom prst="blockArc">
          <a:avLst>
            <a:gd name="adj1" fmla="val 18900000"/>
            <a:gd name="adj2" fmla="val 2700000"/>
            <a:gd name="adj3" fmla="val 356"/>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BB3021-836E-4A5C-91A0-F6E0A4CA0209}">
      <dsp:nvSpPr>
        <dsp:cNvPr id="0" name=""/>
        <dsp:cNvSpPr/>
      </dsp:nvSpPr>
      <dsp:spPr>
        <a:xfrm>
          <a:off x="509588" y="346694"/>
          <a:ext cx="7791137" cy="693750"/>
        </a:xfrm>
        <a:prstGeom prst="rect">
          <a:avLst/>
        </a:prstGeom>
        <a:solidFill>
          <a:schemeClr val="accent5">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ASHAs reported that they do not get a fixed income and that their incentive is erratic and inconsistent</a:t>
          </a:r>
        </a:p>
      </dsp:txBody>
      <dsp:txXfrm>
        <a:off x="509588" y="346694"/>
        <a:ext cx="7791137" cy="693750"/>
      </dsp:txXfrm>
    </dsp:sp>
    <dsp:sp modelId="{3967CAAF-9254-4EB7-8373-43C363514800}">
      <dsp:nvSpPr>
        <dsp:cNvPr id="0" name=""/>
        <dsp:cNvSpPr/>
      </dsp:nvSpPr>
      <dsp:spPr>
        <a:xfrm>
          <a:off x="75994" y="259976"/>
          <a:ext cx="867188" cy="86718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CEFC1D-5B91-42E7-97D0-505221DE128C}">
      <dsp:nvSpPr>
        <dsp:cNvPr id="0" name=""/>
        <dsp:cNvSpPr/>
      </dsp:nvSpPr>
      <dsp:spPr>
        <a:xfrm>
          <a:off x="907331" y="1387501"/>
          <a:ext cx="7393394" cy="693750"/>
        </a:xfrm>
        <a:prstGeom prst="rect">
          <a:avLst/>
        </a:prstGeom>
        <a:solidFill>
          <a:schemeClr val="bg2">
            <a:lumMod val="9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Incentives are largely oriented toward permanent and long-acting contraceptive techniques; training is inadequate and lacks in-depth instruction on spacing choices</a:t>
          </a:r>
        </a:p>
      </dsp:txBody>
      <dsp:txXfrm>
        <a:off x="907331" y="1387501"/>
        <a:ext cx="7393394" cy="693750"/>
      </dsp:txXfrm>
    </dsp:sp>
    <dsp:sp modelId="{BA5D8E6B-4A91-448B-B068-0BF3551C10B6}">
      <dsp:nvSpPr>
        <dsp:cNvPr id="0" name=""/>
        <dsp:cNvSpPr/>
      </dsp:nvSpPr>
      <dsp:spPr>
        <a:xfrm>
          <a:off x="473737" y="1300782"/>
          <a:ext cx="867188" cy="867188"/>
        </a:xfrm>
        <a:prstGeom prst="ellipse">
          <a:avLst/>
        </a:prstGeom>
        <a:solidFill>
          <a:schemeClr val="lt1">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4C1D55-B572-44C2-B5F7-1D0510F024F5}">
      <dsp:nvSpPr>
        <dsp:cNvPr id="0" name=""/>
        <dsp:cNvSpPr/>
      </dsp:nvSpPr>
      <dsp:spPr>
        <a:xfrm>
          <a:off x="927663" y="2448627"/>
          <a:ext cx="7393394" cy="693750"/>
        </a:xfrm>
        <a:prstGeom prst="rect">
          <a:avLst/>
        </a:prstGeom>
        <a:solidFill>
          <a:schemeClr val="accent6">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There is a dearth of education on FP as a concept, the  cycle, and its relationship to pregnancy.</a:t>
          </a:r>
        </a:p>
      </dsp:txBody>
      <dsp:txXfrm>
        <a:off x="927663" y="2448627"/>
        <a:ext cx="7393394" cy="693750"/>
      </dsp:txXfrm>
    </dsp:sp>
    <dsp:sp modelId="{F4612C47-BFF2-4E98-AD84-3E11A850E299}">
      <dsp:nvSpPr>
        <dsp:cNvPr id="0" name=""/>
        <dsp:cNvSpPr/>
      </dsp:nvSpPr>
      <dsp:spPr>
        <a:xfrm>
          <a:off x="473737" y="2341588"/>
          <a:ext cx="867188" cy="867188"/>
        </a:xfrm>
        <a:prstGeom prst="ellipse">
          <a:avLst/>
        </a:prstGeom>
        <a:solidFill>
          <a:schemeClr val="lt1">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397222-5711-4233-91AF-6E1596F55554}">
      <dsp:nvSpPr>
        <dsp:cNvPr id="0" name=""/>
        <dsp:cNvSpPr/>
      </dsp:nvSpPr>
      <dsp:spPr>
        <a:xfrm>
          <a:off x="571812" y="3469113"/>
          <a:ext cx="7791137" cy="693750"/>
        </a:xfrm>
        <a:prstGeom prst="rect">
          <a:avLst/>
        </a:prstGeom>
        <a:solidFill>
          <a:schemeClr val="accent2">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ASHAs' work is invariably hampered by social and cultural factors</a:t>
          </a:r>
        </a:p>
      </dsp:txBody>
      <dsp:txXfrm>
        <a:off x="571812" y="3469113"/>
        <a:ext cx="7791137" cy="693750"/>
      </dsp:txXfrm>
    </dsp:sp>
    <dsp:sp modelId="{EB942C15-6300-4860-9424-37EAD9AE63F3}">
      <dsp:nvSpPr>
        <dsp:cNvPr id="0" name=""/>
        <dsp:cNvSpPr/>
      </dsp:nvSpPr>
      <dsp:spPr>
        <a:xfrm>
          <a:off x="75994" y="3382394"/>
          <a:ext cx="867188" cy="867188"/>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C09D8-3583-4A4B-97D5-2CC4B274EC61}">
      <dsp:nvSpPr>
        <dsp:cNvPr id="0" name=""/>
        <dsp:cNvSpPr/>
      </dsp:nvSpPr>
      <dsp:spPr>
        <a:xfrm>
          <a:off x="2535673" y="1364712"/>
          <a:ext cx="2931795" cy="2528276"/>
        </a:xfrm>
        <a:prstGeom prst="hexagon">
          <a:avLst>
            <a:gd name="adj" fmla="val 25000"/>
            <a:gd name="vf" fmla="val 11547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marL="0" lvl="0" indent="0" algn="ctr" defTabSz="1111250">
            <a:lnSpc>
              <a:spcPct val="90000"/>
            </a:lnSpc>
            <a:spcBef>
              <a:spcPct val="0"/>
            </a:spcBef>
            <a:spcAft>
              <a:spcPct val="35000"/>
            </a:spcAft>
            <a:buNone/>
          </a:pPr>
          <a:r>
            <a:rPr lang="en-IN" sz="2500" kern="1200" dirty="0"/>
            <a:t>Social Desirability Bias</a:t>
          </a:r>
        </a:p>
      </dsp:txBody>
      <dsp:txXfrm>
        <a:off x="2990679" y="1757093"/>
        <a:ext cx="2021783" cy="1743514"/>
      </dsp:txXfrm>
    </dsp:sp>
    <dsp:sp modelId="{4B9DD0B7-15DF-4486-8986-8ED6CB208DC1}">
      <dsp:nvSpPr>
        <dsp:cNvPr id="0" name=""/>
        <dsp:cNvSpPr/>
      </dsp:nvSpPr>
      <dsp:spPr>
        <a:xfrm>
          <a:off x="2627228" y="248121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700273-2C7E-4698-9549-B285C93BB7C3}">
      <dsp:nvSpPr>
        <dsp:cNvPr id="0" name=""/>
        <dsp:cNvSpPr/>
      </dsp:nvSpPr>
      <dsp:spPr>
        <a:xfrm>
          <a:off x="230666" y="220141"/>
          <a:ext cx="2181841" cy="1716396"/>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16FC44-1AB5-43DB-8405-8D77D9444AFC}">
      <dsp:nvSpPr>
        <dsp:cNvPr id="0" name=""/>
        <dsp:cNvSpPr/>
      </dsp:nvSpPr>
      <dsp:spPr>
        <a:xfrm>
          <a:off x="2082017" y="218205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095C95-CFCC-4766-B1CE-E9A514240400}">
      <dsp:nvSpPr>
        <dsp:cNvPr id="0" name=""/>
        <dsp:cNvSpPr/>
      </dsp:nvSpPr>
      <dsp:spPr>
        <a:xfrm>
          <a:off x="4988094" y="2734"/>
          <a:ext cx="2931795" cy="2528276"/>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marL="0" lvl="0" indent="0" algn="ctr" defTabSz="1111250">
            <a:lnSpc>
              <a:spcPct val="90000"/>
            </a:lnSpc>
            <a:spcBef>
              <a:spcPct val="0"/>
            </a:spcBef>
            <a:spcAft>
              <a:spcPct val="35000"/>
            </a:spcAft>
            <a:buNone/>
          </a:pPr>
          <a:r>
            <a:rPr lang="en-IN" sz="2500" b="0" kern="1200" cap="none" spc="0">
              <a:ln w="0"/>
              <a:effectLst>
                <a:outerShdw blurRad="38100" dist="19050" dir="2700000" algn="tl" rotWithShape="0">
                  <a:schemeClr val="dk1">
                    <a:alpha val="40000"/>
                  </a:schemeClr>
                </a:outerShdw>
              </a:effectLst>
            </a:rPr>
            <a:t>Generalizability of the findings</a:t>
          </a:r>
          <a:endParaRPr lang="en-IN" sz="2500" b="0" kern="1200" cap="none" spc="0" dirty="0">
            <a:ln w="0"/>
            <a:effectLst>
              <a:outerShdw blurRad="38100" dist="19050" dir="2700000" algn="tl" rotWithShape="0">
                <a:schemeClr val="dk1">
                  <a:alpha val="40000"/>
                </a:schemeClr>
              </a:outerShdw>
            </a:effectLst>
          </a:endParaRPr>
        </a:p>
      </dsp:txBody>
      <dsp:txXfrm>
        <a:off x="5443100" y="395115"/>
        <a:ext cx="2021783" cy="1743514"/>
      </dsp:txXfrm>
    </dsp:sp>
    <dsp:sp modelId="{D3EB349A-8A72-4F13-B978-E1DE417975A4}">
      <dsp:nvSpPr>
        <dsp:cNvPr id="0" name=""/>
        <dsp:cNvSpPr/>
      </dsp:nvSpPr>
      <dsp:spPr>
        <a:xfrm>
          <a:off x="6985830" y="218205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688E2B-75C6-4840-AB31-F8A40980E7B0}">
      <dsp:nvSpPr>
        <dsp:cNvPr id="0" name=""/>
        <dsp:cNvSpPr/>
      </dsp:nvSpPr>
      <dsp:spPr>
        <a:xfrm>
          <a:off x="7983026" y="1657348"/>
          <a:ext cx="1844714" cy="194300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53E995-79B8-4876-8327-0ED498DF5DB3}">
      <dsp:nvSpPr>
        <dsp:cNvPr id="0" name=""/>
        <dsp:cNvSpPr/>
      </dsp:nvSpPr>
      <dsp:spPr>
        <a:xfrm>
          <a:off x="7531041" y="248121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33239A-4348-4416-AF30-9D5923F05BA3}" type="datetimeFigureOut">
              <a:rPr lang="en-IN" smtClean="0"/>
              <a:t>09-08-2022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C55AC4-71C4-4A93-BDF4-D207FC62AC8A}" type="slidenum">
              <a:rPr lang="en-IN" smtClean="0"/>
              <a:t>‹#›</a:t>
            </a:fld>
            <a:endParaRPr lang="en-IN"/>
          </a:p>
        </p:txBody>
      </p:sp>
    </p:spTree>
    <p:extLst>
      <p:ext uri="{BB962C8B-B14F-4D97-AF65-F5344CB8AC3E}">
        <p14:creationId xmlns:p14="http://schemas.microsoft.com/office/powerpoint/2010/main" val="2943622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ASHA is expected to work in close coordination with the ANM and the Anganwadi worker while all three have their own responsibilities, some are</a:t>
            </a:r>
          </a:p>
          <a:p>
            <a:r>
              <a:rPr lang="en-IN" dirty="0"/>
              <a:t> </a:t>
            </a:r>
            <a:r>
              <a:rPr lang="en-US" dirty="0"/>
              <a:t>The ASHA is expected to work in close coordination with the ANM and the Anganwadi worker while all three have their own responsibilities, some are</a:t>
            </a:r>
          </a:p>
          <a:p>
            <a:r>
              <a:rPr lang="en-US" dirty="0"/>
              <a:t> overlapping. There are five major activities at the community level where such overlap is likely, but each has her own roles as discussed </a:t>
            </a:r>
            <a:r>
              <a:rPr lang="en-IN" dirty="0"/>
              <a:t>below.</a:t>
            </a:r>
          </a:p>
          <a:p>
            <a:endParaRPr lang="en-IN" dirty="0"/>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2568931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21</a:t>
            </a:fld>
            <a:endParaRPr lang="en-IN"/>
          </a:p>
        </p:txBody>
      </p:sp>
    </p:spTree>
    <p:extLst>
      <p:ext uri="{BB962C8B-B14F-4D97-AF65-F5344CB8AC3E}">
        <p14:creationId xmlns:p14="http://schemas.microsoft.com/office/powerpoint/2010/main" val="1216914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23</a:t>
            </a:fld>
            <a:endParaRPr lang="en-IN"/>
          </a:p>
        </p:txBody>
      </p:sp>
    </p:spTree>
    <p:extLst>
      <p:ext uri="{BB962C8B-B14F-4D97-AF65-F5344CB8AC3E}">
        <p14:creationId xmlns:p14="http://schemas.microsoft.com/office/powerpoint/2010/main" val="336343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40599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74481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165264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487308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4104788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516963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176018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1018484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51A4-4A31-482F-B6C3-BACA635EB9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E39266E-D320-42C0-A0B0-9D166CA412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88FACB9-66AA-4373-8765-A1BACA5CC6D0}"/>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3AA9B658-EDFE-4ADE-82AF-9C5E20CD705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81CE9C-6FE2-495A-8608-F789AB0731E0}"/>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51885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4A439-F301-4A97-8D93-65AC2FF31F7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7F885E-C82B-48AC-A40C-5995B0EFC4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A55B6C3-607F-482E-AE9F-DCD497DEEBF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6A026075-18FC-4578-B27E-89EDE892F1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EE04700-74A4-4200-86C2-A424BC1DBAF4}"/>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404644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9E338B-0E2D-414C-BCCC-B40A0F3A5F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066D7F5-56ED-4CBA-88A1-81CD873DA4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E386B69-C99A-4B02-AF72-BFC4AB3EC272}"/>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AC4ACBE1-2F6A-46A8-AE07-75B0DAEB880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7350CA-D722-41C5-82B9-BD2E2B333BFC}"/>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649384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2612-33BE-4B79-8F81-2126AFF16E5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6E33132-C8A0-4EEE-A1D0-B66A4AB5016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7D39C41-02F0-42E1-BE26-438D19613308}"/>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73FC320F-6814-40E0-B838-3E6DA0F059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6C30906-EF8D-4BF8-9B52-C92BFEAF8E6E}"/>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299327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299A2-92B7-41BF-BD29-327D721C49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FC5296F-FFD3-47F9-BFFB-CA58AEE78F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596B72-2A74-4309-B9BD-36DDE44644F2}"/>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88400D8F-C457-4BA3-86C3-92EA7C395E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2494AF9-285D-48B7-8415-6FFA8CAF3429}"/>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85815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8E0CC-3D82-454F-BEFE-D41DFA34A87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1AF00D5-F9D5-438F-ADCC-A9F7C33ECF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8EF8E52-F335-44AB-A851-53C3E6AE04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6A65DC2-EB36-45A0-BC2F-DB77FF0B1B63}"/>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6DAEE130-07C7-4A1B-939D-41F09961BCA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031D196-CF4E-491F-86A3-ADC8688DC25F}"/>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88037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79BE-481C-491B-AB7C-77D88CEE5EC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6857552-8C58-42AE-866C-56F7A8B9B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D3A21DC-71F0-479D-BF19-A9F4196D83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2465445-5F60-4097-9231-6EC6810C68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97FD2-BCE0-461A-AF3C-B991675CA28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23FCA2C-06BB-4677-9391-F91BADBD97B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8" name="Footer Placeholder 7">
            <a:extLst>
              <a:ext uri="{FF2B5EF4-FFF2-40B4-BE49-F238E27FC236}">
                <a16:creationId xmlns:a16="http://schemas.microsoft.com/office/drawing/2014/main" id="{4D32EE00-6CDC-4F23-BDF2-92430B55161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831A2A0-DC91-4878-905C-AC2377783697}"/>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62382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C0D17-1FBE-4EE5-BE37-68D00A7852D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72250A8-1702-4981-9993-82EA2C62B59A}"/>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4" name="Footer Placeholder 3">
            <a:extLst>
              <a:ext uri="{FF2B5EF4-FFF2-40B4-BE49-F238E27FC236}">
                <a16:creationId xmlns:a16="http://schemas.microsoft.com/office/drawing/2014/main" id="{7DAAFA43-0FAC-4F1E-8E70-AA61011CC94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2811C13-C886-4CEE-B3EE-8C5DE69FAFFF}"/>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2307310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443B9-D213-4DA9-A88B-552860EEDBB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3" name="Footer Placeholder 2">
            <a:extLst>
              <a:ext uri="{FF2B5EF4-FFF2-40B4-BE49-F238E27FC236}">
                <a16:creationId xmlns:a16="http://schemas.microsoft.com/office/drawing/2014/main" id="{3D5FAAC9-F627-4394-88DA-6FC53B2772A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DF21970-9E5A-4A46-9610-25F34C4B09C6}"/>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73531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130A-96E3-4659-B0CF-304C49829D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59E10C3-A162-443A-942E-FCAC782F9C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CC1E9A2-4CDE-445B-85DC-B22287491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4A3874-8618-415A-AC30-C0E1C1953D21}"/>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37F33370-78E2-4CF4-96DF-086B6B3BD01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3FBF7E7-2441-4EA8-A389-A8DEC452F20D}"/>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835737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AE1FB-AAE7-4E58-BE6B-E8085BA4E2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F317982-4DBC-4EA0-B1B4-DCFC032C32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8F810CA-E1DD-4A59-86F3-E0BADAE83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D57736-E65C-4964-B761-7BE631D451C1}"/>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4282A34E-9198-47C4-86FE-74B093E9B52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33257F9-AD00-4B1F-844A-29529866FE3C}"/>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87012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71611-8406-4227-B557-8ED0A9EEF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16BB755-75E3-4E09-8D65-4ADC67865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3E64C2B-50EB-41D2-A1F5-5D9E47C1E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12C77AFE-2F6C-4A1D-AC2A-E2E1FC94C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97512CA-0C43-489F-B54B-A651571BE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6EDF2A-BAB8-4769-AE09-4961102ED603}" type="slidenum">
              <a:rPr lang="en-IN" smtClean="0"/>
              <a:t>‹#›</a:t>
            </a:fld>
            <a:endParaRPr lang="en-IN"/>
          </a:p>
        </p:txBody>
      </p:sp>
    </p:spTree>
    <p:extLst>
      <p:ext uri="{BB962C8B-B14F-4D97-AF65-F5344CB8AC3E}">
        <p14:creationId xmlns:p14="http://schemas.microsoft.com/office/powerpoint/2010/main" val="18701550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5.jpeg"/></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4.jpeg"/><Relationship Id="rId4" Type="http://schemas.openxmlformats.org/officeDocument/2006/relationships/image" Target="../media/image5.jpe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6.jpeg"/><Relationship Id="rId4" Type="http://schemas.openxmlformats.org/officeDocument/2006/relationships/diagramQuickStyle" Target="../diagrams/quickStyle3.xml"/><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hrln.org/uploads/2018/02/HRLN-The-Role-of-ASHAs-in-the-Delivery-of-CIS.pdf" TargetMode="External"/><Relationship Id="rId5" Type="http://schemas.openxmlformats.org/officeDocument/2006/relationships/hyperlink" Target="https://ipc2021.popconf.org/uploads/211187" TargetMode="External"/><Relationship Id="rId4" Type="http://schemas.openxmlformats.org/officeDocument/2006/relationships/hyperlink" Target="http://rchiips.org/nfhs/bihar.shtml"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rchiips.org/nfhs/bihar.shtml" TargetMode="External"/><Relationship Id="rId3" Type="http://schemas.openxmlformats.org/officeDocument/2006/relationships/image" Target="../media/image3.png"/><Relationship Id="rId7" Type="http://schemas.openxmlformats.org/officeDocument/2006/relationships/hyperlink" Target="https://ipc2021.popconf.org/uploads/211187"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en.wikipedia.org/wiki/Anganwadi" TargetMode="External"/><Relationship Id="rId5" Type="http://schemas.openxmlformats.org/officeDocument/2006/relationships/hyperlink" Target="https://en.wikipedia.org/wiki/Accredited_Social_Health_Activist" TargetMode="External"/><Relationship Id="rId4" Type="http://schemas.openxmlformats.org/officeDocument/2006/relationships/image" Target="../media/image5.jpeg"/><Relationship Id="rId9" Type="http://schemas.openxmlformats.org/officeDocument/2006/relationships/hyperlink" Target="https://hrln.org/uploads/2018/02/HRLN-The-Role-of-ASHAs-in-the-Delivery-of-CIS.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5.jpe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2.png"/><Relationship Id="rId2" Type="http://schemas.openxmlformats.org/officeDocument/2006/relationships/image" Target="../media/image39.png"/><Relationship Id="rId16"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3.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sdg.iisd.org/news/2021-population-data-sheet-highlights-declining-fertility-rates/" TargetMode="External"/><Relationship Id="rId7" Type="http://schemas.openxmlformats.org/officeDocument/2006/relationships/image" Target="../media/image7.sv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fphighimpactpractices.org/briefs/community-health-workers/" TargetMode="External"/><Relationship Id="rId4" Type="http://schemas.openxmlformats.org/officeDocument/2006/relationships/hyperlink" Target="https://www.downtoearth.org.in/blog/health/use-of-contraceptives-in-bihar-doubles-in-5-years-nfhs-5-75394"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Accredited_Social_Health_Activist" TargetMode="External"/><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hyperlink" Target="https://bmcpublichealth.biomedcentral.com/articles/10.1186/s12889-020-09061-1" TargetMode="External"/><Relationship Id="rId5" Type="http://schemas.openxmlformats.org/officeDocument/2006/relationships/image" Target="../media/image9.jpeg"/><Relationship Id="rId10" Type="http://schemas.openxmlformats.org/officeDocument/2006/relationships/image" Target="../media/image5.jpeg"/><Relationship Id="rId4" Type="http://schemas.openxmlformats.org/officeDocument/2006/relationships/image" Target="../media/image3.png"/><Relationship Id="rId9" Type="http://schemas.openxmlformats.org/officeDocument/2006/relationships/hyperlink" Target="https://en.wikipedia.org/wiki/Anganwad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FB09E-54B7-4798-BE1D-B0ADB5B96CC9}"/>
              </a:ext>
            </a:extLst>
          </p:cNvPr>
          <p:cNvSpPr txBox="1">
            <a:spLocks/>
          </p:cNvSpPr>
          <p:nvPr/>
        </p:nvSpPr>
        <p:spPr>
          <a:xfrm>
            <a:off x="7164738" y="1421004"/>
            <a:ext cx="4629084" cy="32766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Aft>
                <a:spcPts val="600"/>
              </a:spcAft>
            </a:pPr>
            <a:r>
              <a:rPr lang="en-US" sz="2400" dirty="0">
                <a:effectLst>
                  <a:outerShdw blurRad="38100" dist="38100" dir="2700000" algn="tl">
                    <a:srgbClr val="000000">
                      <a:alpha val="43137"/>
                    </a:srgbClr>
                  </a:outerShdw>
                </a:effectLst>
              </a:rPr>
              <a:t>Influencers and Modifiers of Family  Planning at Community level,    Family level, and Individual level:</a:t>
            </a:r>
            <a:br>
              <a:rPr lang="en-US" sz="2800" dirty="0">
                <a:effectLst>
                  <a:outerShdw blurRad="38100" dist="38100" dir="2700000" algn="tl">
                    <a:srgbClr val="000000">
                      <a:alpha val="43137"/>
                    </a:srgbClr>
                  </a:outerShdw>
                </a:effectLst>
              </a:rPr>
            </a:br>
            <a:r>
              <a:rPr lang="en-US" sz="2800" dirty="0"/>
              <a:t> </a:t>
            </a:r>
            <a:r>
              <a:rPr lang="en-US" sz="2800" i="1" dirty="0"/>
              <a:t>a qualitative deep dive</a:t>
            </a:r>
          </a:p>
        </p:txBody>
      </p:sp>
      <p:sp>
        <p:nvSpPr>
          <p:cNvPr id="4" name="AutoShape 2" descr="a group of women frontline workers looking at the camera">
            <a:extLst>
              <a:ext uri="{FF2B5EF4-FFF2-40B4-BE49-F238E27FC236}">
                <a16:creationId xmlns:a16="http://schemas.microsoft.com/office/drawing/2014/main" id="{2B0F9A18-8800-4B85-9882-8362FB503460}"/>
              </a:ext>
            </a:extLst>
          </p:cNvPr>
          <p:cNvSpPr>
            <a:spLocks noChangeAspect="1" noChangeArrowheads="1"/>
          </p:cNvSpPr>
          <p:nvPr/>
        </p:nvSpPr>
        <p:spPr bwMode="auto">
          <a:xfrm>
            <a:off x="3695307" y="3276600"/>
            <a:ext cx="2553093"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4" descr="a group of women frontline workers looking at the camera">
            <a:extLst>
              <a:ext uri="{FF2B5EF4-FFF2-40B4-BE49-F238E27FC236}">
                <a16:creationId xmlns:a16="http://schemas.microsoft.com/office/drawing/2014/main" id="{9C999416-FF95-403E-9F94-D9996A0C883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2" name="Picture 21">
            <a:extLst>
              <a:ext uri="{FF2B5EF4-FFF2-40B4-BE49-F238E27FC236}">
                <a16:creationId xmlns:a16="http://schemas.microsoft.com/office/drawing/2014/main" id="{1260AF4D-72A6-4A34-9671-AC875A792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6" y="50063"/>
            <a:ext cx="6785390" cy="6807937"/>
          </a:xfrm>
          <a:prstGeom prst="snip2DiagRect">
            <a:avLst>
              <a:gd name="adj1" fmla="val 34037"/>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6" name="Picture 25">
            <a:extLst>
              <a:ext uri="{FF2B5EF4-FFF2-40B4-BE49-F238E27FC236}">
                <a16:creationId xmlns:a16="http://schemas.microsoft.com/office/drawing/2014/main" id="{A11713F3-9DAD-43E9-8906-058085659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1974" y="50063"/>
            <a:ext cx="1038746" cy="626635"/>
          </a:xfrm>
          <a:prstGeom prst="rect">
            <a:avLst/>
          </a:prstGeom>
        </p:spPr>
      </p:pic>
      <p:pic>
        <p:nvPicPr>
          <p:cNvPr id="7" name="Picture 6">
            <a:extLst>
              <a:ext uri="{FF2B5EF4-FFF2-40B4-BE49-F238E27FC236}">
                <a16:creationId xmlns:a16="http://schemas.microsoft.com/office/drawing/2014/main" id="{B1D51A77-350B-4937-8D0A-4D22950C5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6" y="0"/>
            <a:ext cx="1331288" cy="626636"/>
          </a:xfrm>
          <a:prstGeom prst="rect">
            <a:avLst/>
          </a:prstGeom>
        </p:spPr>
      </p:pic>
      <p:sp>
        <p:nvSpPr>
          <p:cNvPr id="3" name="Rectangle 2">
            <a:extLst>
              <a:ext uri="{FF2B5EF4-FFF2-40B4-BE49-F238E27FC236}">
                <a16:creationId xmlns:a16="http://schemas.microsoft.com/office/drawing/2014/main" id="{7D6F6DFC-4965-4FD9-98E5-8E288416A414}"/>
              </a:ext>
            </a:extLst>
          </p:cNvPr>
          <p:cNvSpPr/>
          <p:nvPr/>
        </p:nvSpPr>
        <p:spPr>
          <a:xfrm>
            <a:off x="6431280" y="5436215"/>
            <a:ext cx="6096000" cy="1015663"/>
          </a:xfrm>
          <a:prstGeom prst="rect">
            <a:avLst/>
          </a:prstGeom>
        </p:spPr>
        <p:txBody>
          <a:bodyPr>
            <a:spAutoFit/>
          </a:bodyPr>
          <a:lstStyle/>
          <a:p>
            <a:r>
              <a:rPr lang="en-IN" sz="2000" dirty="0"/>
              <a:t>Presented by-Aradhana Singh</a:t>
            </a:r>
          </a:p>
          <a:p>
            <a:r>
              <a:rPr lang="en-IN" sz="2000" dirty="0"/>
              <a:t>Guided by-</a:t>
            </a:r>
            <a:r>
              <a:rPr lang="en-IN" sz="2000" dirty="0" err="1"/>
              <a:t>Dr.</a:t>
            </a:r>
            <a:r>
              <a:rPr lang="en-IN" sz="2000" dirty="0"/>
              <a:t> Sidharth Sekhar Mishra</a:t>
            </a:r>
          </a:p>
          <a:p>
            <a:r>
              <a:rPr lang="en-IN" sz="2000" dirty="0"/>
              <a:t>IIHMR, Delhi</a:t>
            </a:r>
          </a:p>
        </p:txBody>
      </p:sp>
    </p:spTree>
    <p:extLst>
      <p:ext uri="{BB962C8B-B14F-4D97-AF65-F5344CB8AC3E}">
        <p14:creationId xmlns:p14="http://schemas.microsoft.com/office/powerpoint/2010/main" val="2321193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79295"/>
            <a:ext cx="7813540"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9" name="TextBox 18">
            <a:extLst>
              <a:ext uri="{FF2B5EF4-FFF2-40B4-BE49-F238E27FC236}">
                <a16:creationId xmlns:a16="http://schemas.microsoft.com/office/drawing/2014/main" id="{77624057-2F9C-4A25-969A-23C98BE9CCB7}"/>
              </a:ext>
            </a:extLst>
          </p:cNvPr>
          <p:cNvSpPr txBox="1"/>
          <p:nvPr/>
        </p:nvSpPr>
        <p:spPr>
          <a:xfrm>
            <a:off x="26664" y="1201375"/>
            <a:ext cx="6004560" cy="405051"/>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Community  Contraceptive Perception and </a:t>
            </a:r>
            <a:r>
              <a:rPr lang="en-US" b="1" dirty="0" err="1">
                <a:solidFill>
                  <a:schemeClr val="bg1"/>
                </a:solidFill>
              </a:rPr>
              <a:t>Practises</a:t>
            </a:r>
            <a:endParaRPr lang="en-US" b="1" dirty="0">
              <a:solidFill>
                <a:schemeClr val="bg1"/>
              </a:solidFill>
            </a:endParaRPr>
          </a:p>
        </p:txBody>
      </p:sp>
      <p:sp>
        <p:nvSpPr>
          <p:cNvPr id="20" name="Rectangle 19">
            <a:extLst>
              <a:ext uri="{FF2B5EF4-FFF2-40B4-BE49-F238E27FC236}">
                <a16:creationId xmlns:a16="http://schemas.microsoft.com/office/drawing/2014/main" id="{B012D379-14BB-4217-B1BE-21A2510F314D}"/>
              </a:ext>
            </a:extLst>
          </p:cNvPr>
          <p:cNvSpPr/>
          <p:nvPr/>
        </p:nvSpPr>
        <p:spPr>
          <a:xfrm>
            <a:off x="61641" y="1613208"/>
            <a:ext cx="5976536" cy="359099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6" name="Rectangle 5">
            <a:extLst>
              <a:ext uri="{FF2B5EF4-FFF2-40B4-BE49-F238E27FC236}">
                <a16:creationId xmlns:a16="http://schemas.microsoft.com/office/drawing/2014/main" id="{C904D87D-B371-423B-9CB4-093F4F85BFD5}"/>
              </a:ext>
            </a:extLst>
          </p:cNvPr>
          <p:cNvSpPr/>
          <p:nvPr/>
        </p:nvSpPr>
        <p:spPr>
          <a:xfrm rot="10800000" flipV="1">
            <a:off x="72389" y="1681610"/>
            <a:ext cx="6115052" cy="3416320"/>
          </a:xfrm>
          <a:prstGeom prst="rect">
            <a:avLst/>
          </a:prstGeom>
        </p:spPr>
        <p:txBody>
          <a:bodyPr wrap="square">
            <a:spAutoFit/>
          </a:bodyPr>
          <a:lstStyle/>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Fear of Side effects</a:t>
            </a:r>
          </a:p>
          <a:p>
            <a:pPr marL="285750" indent="-285750">
              <a:buFont typeface="Wingdings" panose="05000000000000000000" pitchFamily="2" charset="2"/>
              <a:buChar char="Ø"/>
            </a:pPr>
            <a:r>
              <a:rPr lang="en-IN" dirty="0"/>
              <a:t>Preferences-</a:t>
            </a:r>
            <a:r>
              <a:rPr lang="en-IN" dirty="0" err="1"/>
              <a:t>Chhaya,Mala</a:t>
            </a:r>
            <a:r>
              <a:rPr lang="en-IN" dirty="0"/>
              <a:t>-</a:t>
            </a:r>
            <a:r>
              <a:rPr lang="en-IN" dirty="0" err="1"/>
              <a:t>N,Condoms</a:t>
            </a:r>
            <a:r>
              <a:rPr lang="en-IN" dirty="0"/>
              <a:t>, </a:t>
            </a:r>
            <a:r>
              <a:rPr lang="en-IN" dirty="0" err="1"/>
              <a:t>Antara,Sterilisation</a:t>
            </a:r>
            <a:endParaRPr lang="en-IN" dirty="0"/>
          </a:p>
          <a:p>
            <a:pPr marL="285750" indent="-285750">
              <a:buFont typeface="Wingdings" panose="05000000000000000000" pitchFamily="2" charset="2"/>
              <a:buChar char="Ø"/>
            </a:pPr>
            <a:r>
              <a:rPr lang="en-IN" dirty="0"/>
              <a:t>Inaccurate information of side effects from peers</a:t>
            </a:r>
          </a:p>
          <a:p>
            <a:pPr marL="285750" indent="-285750">
              <a:buFont typeface="Wingdings" panose="05000000000000000000" pitchFamily="2" charset="2"/>
              <a:buChar char="Ø"/>
            </a:pPr>
            <a:r>
              <a:rPr lang="en-IN" dirty="0"/>
              <a:t>God is responsible for providing children</a:t>
            </a:r>
          </a:p>
          <a:p>
            <a:pPr marL="285750" indent="-285750">
              <a:buFont typeface="Wingdings" panose="05000000000000000000" pitchFamily="2" charset="2"/>
              <a:buChar char="Ø"/>
            </a:pPr>
            <a:r>
              <a:rPr lang="en-IN" dirty="0"/>
              <a:t>Women do not have adequate autonomy</a:t>
            </a:r>
          </a:p>
          <a:p>
            <a:pPr marL="285750" indent="-285750">
              <a:buFont typeface="Wingdings" panose="05000000000000000000" pitchFamily="2" charset="2"/>
              <a:buChar char="Ø"/>
            </a:pPr>
            <a:r>
              <a:rPr lang="en-IN" dirty="0"/>
              <a:t>Couples don’t have accurate information about traditional methods</a:t>
            </a:r>
          </a:p>
          <a:p>
            <a:pPr marL="285750" indent="-285750">
              <a:buFont typeface="Wingdings" panose="05000000000000000000" pitchFamily="2" charset="2"/>
              <a:buChar char="Ø"/>
            </a:pPr>
            <a:r>
              <a:rPr lang="en-IN" dirty="0"/>
              <a:t>Follow-up services through phone , home visits</a:t>
            </a:r>
          </a:p>
          <a:p>
            <a:pPr marL="285750" indent="-285750">
              <a:buFont typeface="Wingdings" panose="05000000000000000000" pitchFamily="2" charset="2"/>
              <a:buChar char="Ø"/>
            </a:pPr>
            <a:r>
              <a:rPr lang="en-IN" dirty="0"/>
              <a:t>Leads to unwanted pregnancy</a:t>
            </a:r>
          </a:p>
          <a:p>
            <a:pPr marL="285750" indent="-285750">
              <a:buFont typeface="Wingdings" panose="05000000000000000000" pitchFamily="2" charset="2"/>
              <a:buChar char="Ø"/>
            </a:pPr>
            <a:r>
              <a:rPr lang="en-IN" dirty="0"/>
              <a:t>Education is an essential key </a:t>
            </a:r>
          </a:p>
          <a:p>
            <a:endParaRPr lang="en-IN" dirty="0"/>
          </a:p>
        </p:txBody>
      </p:sp>
      <p:sp>
        <p:nvSpPr>
          <p:cNvPr id="2" name="Rectangle 1">
            <a:extLst>
              <a:ext uri="{FF2B5EF4-FFF2-40B4-BE49-F238E27FC236}">
                <a16:creationId xmlns:a16="http://schemas.microsoft.com/office/drawing/2014/main" id="{733FBC99-FC44-4582-A406-0D23B2A6E95F}"/>
              </a:ext>
            </a:extLst>
          </p:cNvPr>
          <p:cNvSpPr/>
          <p:nvPr/>
        </p:nvSpPr>
        <p:spPr>
          <a:xfrm>
            <a:off x="6238305" y="1859493"/>
            <a:ext cx="6096000" cy="1815882"/>
          </a:xfrm>
          <a:prstGeom prst="rect">
            <a:avLst/>
          </a:prstGeom>
        </p:spPr>
        <p:txBody>
          <a:bodyPr wrap="square">
            <a:spAutoFit/>
          </a:bodyPr>
          <a:lstStyle/>
          <a:p>
            <a:endParaRPr lang="en-IN" sz="2000" dirty="0"/>
          </a:p>
          <a:p>
            <a:r>
              <a:rPr lang="en-IN" sz="2000" dirty="0"/>
              <a:t>“</a:t>
            </a:r>
            <a:r>
              <a:rPr lang="en-IN" i="1" dirty="0">
                <a:solidFill>
                  <a:srgbClr val="FF0000"/>
                </a:solidFill>
              </a:rPr>
              <a:t>Antara </a:t>
            </a:r>
            <a:r>
              <a:rPr lang="en-IN" i="1" dirty="0" err="1">
                <a:solidFill>
                  <a:srgbClr val="FF0000"/>
                </a:solidFill>
              </a:rPr>
              <a:t>didi</a:t>
            </a:r>
            <a:r>
              <a:rPr lang="en-IN" i="1" dirty="0">
                <a:solidFill>
                  <a:srgbClr val="FF0000"/>
                </a:solidFill>
              </a:rPr>
              <a:t> ,par koi </a:t>
            </a:r>
            <a:r>
              <a:rPr lang="en-IN" i="1" dirty="0" err="1">
                <a:solidFill>
                  <a:srgbClr val="FF0000"/>
                </a:solidFill>
              </a:rPr>
              <a:t>koi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yeh</a:t>
            </a:r>
            <a:r>
              <a:rPr lang="en-IN" i="1" dirty="0">
                <a:solidFill>
                  <a:srgbClr val="FF0000"/>
                </a:solidFill>
              </a:rPr>
              <a:t> </a:t>
            </a:r>
            <a:r>
              <a:rPr lang="en-IN" i="1" dirty="0" err="1">
                <a:solidFill>
                  <a:srgbClr val="FF0000"/>
                </a:solidFill>
              </a:rPr>
              <a:t>bhi</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lagana</a:t>
            </a:r>
            <a:r>
              <a:rPr lang="en-IN" i="1" dirty="0">
                <a:solidFill>
                  <a:srgbClr val="FF0000"/>
                </a:solidFill>
              </a:rPr>
              <a:t> </a:t>
            </a:r>
            <a:r>
              <a:rPr lang="en-IN" i="1" dirty="0" err="1">
                <a:solidFill>
                  <a:srgbClr val="FF0000"/>
                </a:solidFill>
              </a:rPr>
              <a:t>chahta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kyuinki</a:t>
            </a:r>
            <a:r>
              <a:rPr lang="en-IN" i="1" dirty="0">
                <a:solidFill>
                  <a:srgbClr val="FF0000"/>
                </a:solidFill>
              </a:rPr>
              <a:t>  bleeding </a:t>
            </a:r>
            <a:r>
              <a:rPr lang="en-IN" i="1" dirty="0" err="1">
                <a:solidFill>
                  <a:srgbClr val="FF0000"/>
                </a:solidFill>
              </a:rPr>
              <a:t>hota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phir</a:t>
            </a:r>
            <a:r>
              <a:rPr lang="en-IN" i="1" dirty="0">
                <a:solidFill>
                  <a:srgbClr val="FF0000"/>
                </a:solidFill>
              </a:rPr>
              <a:t> </a:t>
            </a:r>
            <a:r>
              <a:rPr lang="en-IN" i="1" dirty="0" err="1">
                <a:solidFill>
                  <a:srgbClr val="FF0000"/>
                </a:solidFill>
              </a:rPr>
              <a:t>dard</a:t>
            </a:r>
            <a:r>
              <a:rPr lang="en-IN" i="1" dirty="0">
                <a:solidFill>
                  <a:srgbClr val="FF0000"/>
                </a:solidFill>
              </a:rPr>
              <a:t> </a:t>
            </a:r>
            <a:r>
              <a:rPr lang="en-IN" i="1" dirty="0" err="1">
                <a:solidFill>
                  <a:srgbClr val="FF0000"/>
                </a:solidFill>
              </a:rPr>
              <a:t>hota</a:t>
            </a:r>
            <a:r>
              <a:rPr lang="en-IN" i="1" dirty="0">
                <a:solidFill>
                  <a:srgbClr val="FF0000"/>
                </a:solidFill>
              </a:rPr>
              <a:t> </a:t>
            </a:r>
            <a:r>
              <a:rPr lang="en-IN" i="1" dirty="0" err="1">
                <a:solidFill>
                  <a:srgbClr val="FF0000"/>
                </a:solidFill>
              </a:rPr>
              <a:t>hain,aur</a:t>
            </a:r>
            <a:r>
              <a:rPr lang="en-IN" i="1" dirty="0">
                <a:solidFill>
                  <a:srgbClr val="FF0000"/>
                </a:solidFill>
              </a:rPr>
              <a:t> </a:t>
            </a:r>
            <a:r>
              <a:rPr lang="en-IN" i="1" dirty="0" err="1">
                <a:solidFill>
                  <a:srgbClr val="FF0000"/>
                </a:solidFill>
              </a:rPr>
              <a:t>nirodh</a:t>
            </a:r>
            <a:r>
              <a:rPr lang="en-IN" i="1" dirty="0">
                <a:solidFill>
                  <a:srgbClr val="FF0000"/>
                </a:solidFill>
              </a:rPr>
              <a:t> </a:t>
            </a:r>
            <a:r>
              <a:rPr lang="en-IN" i="1" dirty="0" err="1">
                <a:solidFill>
                  <a:srgbClr val="FF0000"/>
                </a:solidFill>
              </a:rPr>
              <a:t>hain</a:t>
            </a:r>
            <a:r>
              <a:rPr lang="en-IN" i="1" dirty="0">
                <a:solidFill>
                  <a:srgbClr val="FF0000"/>
                </a:solidFill>
              </a:rPr>
              <a:t> par </a:t>
            </a:r>
            <a:r>
              <a:rPr lang="en-IN" i="1" dirty="0" err="1">
                <a:solidFill>
                  <a:srgbClr val="FF0000"/>
                </a:solidFill>
              </a:rPr>
              <a:t>uske</a:t>
            </a:r>
            <a:r>
              <a:rPr lang="en-IN" i="1" dirty="0">
                <a:solidFill>
                  <a:srgbClr val="FF0000"/>
                </a:solidFill>
              </a:rPr>
              <a:t> </a:t>
            </a:r>
            <a:r>
              <a:rPr lang="en-IN" i="1" dirty="0" err="1">
                <a:solidFill>
                  <a:srgbClr val="FF0000"/>
                </a:solidFill>
              </a:rPr>
              <a:t>liye</a:t>
            </a:r>
            <a:r>
              <a:rPr lang="en-IN" i="1" dirty="0">
                <a:solidFill>
                  <a:srgbClr val="FF0000"/>
                </a:solidFill>
              </a:rPr>
              <a:t> </a:t>
            </a:r>
            <a:r>
              <a:rPr lang="en-IN" i="1" dirty="0" err="1">
                <a:solidFill>
                  <a:srgbClr val="FF0000"/>
                </a:solidFill>
              </a:rPr>
              <a:t>bhi</a:t>
            </a:r>
            <a:r>
              <a:rPr lang="en-IN" i="1" dirty="0">
                <a:solidFill>
                  <a:srgbClr val="FF0000"/>
                </a:solidFill>
              </a:rPr>
              <a:t> bole </a:t>
            </a:r>
            <a:r>
              <a:rPr lang="en-IN" i="1" dirty="0" err="1">
                <a:solidFill>
                  <a:srgbClr val="FF0000"/>
                </a:solidFill>
              </a:rPr>
              <a:t>prabhavh</a:t>
            </a:r>
            <a:r>
              <a:rPr lang="en-IN" i="1" dirty="0">
                <a:solidFill>
                  <a:srgbClr val="FF0000"/>
                </a:solidFill>
              </a:rPr>
              <a:t> hi </a:t>
            </a:r>
            <a:r>
              <a:rPr lang="en-IN" i="1" dirty="0" err="1">
                <a:solidFill>
                  <a:srgbClr val="FF0000"/>
                </a:solidFill>
              </a:rPr>
              <a:t>naa</a:t>
            </a:r>
            <a:r>
              <a:rPr lang="en-IN" i="1" dirty="0">
                <a:solidFill>
                  <a:srgbClr val="FF0000"/>
                </a:solidFill>
              </a:rPr>
              <a:t> </a:t>
            </a:r>
            <a:r>
              <a:rPr lang="en-IN" i="1" dirty="0" err="1">
                <a:solidFill>
                  <a:srgbClr val="FF0000"/>
                </a:solidFill>
              </a:rPr>
              <a:t>padhta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aacha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naa</a:t>
            </a:r>
            <a:r>
              <a:rPr lang="en-IN" i="1" dirty="0">
                <a:solidFill>
                  <a:srgbClr val="FF0000"/>
                </a:solidFill>
              </a:rPr>
              <a:t> </a:t>
            </a:r>
            <a:r>
              <a:rPr lang="en-IN" i="1" dirty="0" err="1">
                <a:solidFill>
                  <a:srgbClr val="FF0000"/>
                </a:solidFill>
              </a:rPr>
              <a:t>lagayi</a:t>
            </a:r>
            <a:r>
              <a:rPr lang="en-IN" i="1" dirty="0">
                <a:solidFill>
                  <a:srgbClr val="FF0000"/>
                </a:solidFill>
              </a:rPr>
              <a:t> </a:t>
            </a:r>
            <a:r>
              <a:rPr lang="en-IN" i="1" dirty="0" err="1">
                <a:solidFill>
                  <a:srgbClr val="FF0000"/>
                </a:solidFill>
              </a:rPr>
              <a:t>purush</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manata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hain,toh</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antara</a:t>
            </a:r>
            <a:r>
              <a:rPr lang="en-IN" i="1" dirty="0">
                <a:solidFill>
                  <a:srgbClr val="FF0000"/>
                </a:solidFill>
              </a:rPr>
              <a:t> </a:t>
            </a:r>
            <a:r>
              <a:rPr lang="en-IN" i="1" dirty="0" err="1">
                <a:solidFill>
                  <a:srgbClr val="FF0000"/>
                </a:solidFill>
              </a:rPr>
              <a:t>leti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chhaya</a:t>
            </a:r>
            <a:r>
              <a:rPr lang="en-IN" i="1" dirty="0">
                <a:solidFill>
                  <a:srgbClr val="FF0000"/>
                </a:solidFill>
              </a:rPr>
              <a:t> </a:t>
            </a:r>
            <a:r>
              <a:rPr lang="en-IN" i="1" dirty="0" err="1">
                <a:solidFill>
                  <a:srgbClr val="FF0000"/>
                </a:solidFill>
              </a:rPr>
              <a:t>khati</a:t>
            </a:r>
            <a:r>
              <a:rPr lang="en-IN" i="1" dirty="0">
                <a:solidFill>
                  <a:srgbClr val="FF0000"/>
                </a:solidFill>
              </a:rPr>
              <a:t> </a:t>
            </a:r>
            <a:r>
              <a:rPr lang="en-IN" i="1" dirty="0" err="1">
                <a:solidFill>
                  <a:srgbClr val="FF0000"/>
                </a:solidFill>
              </a:rPr>
              <a:t>hain</a:t>
            </a:r>
            <a:r>
              <a:rPr lang="en-IN" i="1" dirty="0">
                <a:solidFill>
                  <a:srgbClr val="FF0000"/>
                </a:solidFill>
              </a:rPr>
              <a:t>,</a:t>
            </a:r>
            <a:r>
              <a:rPr lang="en-IN" i="1" dirty="0"/>
              <a:t>”_</a:t>
            </a:r>
            <a:r>
              <a:rPr lang="en-IN" i="1" dirty="0" err="1">
                <a:latin typeface="Times New Roman" panose="02020603050405020304" pitchFamily="18" charset="0"/>
                <a:cs typeface="Times New Roman" panose="02020603050405020304" pitchFamily="18" charset="0"/>
              </a:rPr>
              <a:t>ASHA,Arwal</a:t>
            </a:r>
            <a:endParaRPr lang="en-IN"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365446B-8EED-4AC9-9632-F66450863261}"/>
              </a:ext>
            </a:extLst>
          </p:cNvPr>
          <p:cNvSpPr/>
          <p:nvPr/>
        </p:nvSpPr>
        <p:spPr>
          <a:xfrm>
            <a:off x="52426" y="5320874"/>
            <a:ext cx="5809129" cy="1477328"/>
          </a:xfrm>
          <a:prstGeom prst="rect">
            <a:avLst/>
          </a:prstGeom>
        </p:spPr>
        <p:txBody>
          <a:bodyPr wrap="square">
            <a:spAutoFit/>
          </a:bodyPr>
          <a:lstStyle/>
          <a:p>
            <a:r>
              <a:rPr lang="en-IN" i="1" dirty="0"/>
              <a:t>“</a:t>
            </a:r>
            <a:r>
              <a:rPr lang="en-IN" i="1" dirty="0">
                <a:solidFill>
                  <a:srgbClr val="00B0F0"/>
                </a:solidFill>
              </a:rPr>
              <a:t>Antara sui se </a:t>
            </a:r>
            <a:r>
              <a:rPr lang="en-IN" i="1" dirty="0" err="1">
                <a:solidFill>
                  <a:srgbClr val="00B0F0"/>
                </a:solidFill>
              </a:rPr>
              <a:t>bahut</a:t>
            </a:r>
            <a:r>
              <a:rPr lang="en-IN" i="1" dirty="0">
                <a:solidFill>
                  <a:srgbClr val="00B0F0"/>
                </a:solidFill>
              </a:rPr>
              <a:t> </a:t>
            </a:r>
            <a:r>
              <a:rPr lang="en-IN" i="1" dirty="0" err="1">
                <a:solidFill>
                  <a:srgbClr val="00B0F0"/>
                </a:solidFill>
              </a:rPr>
              <a:t>pareshaani</a:t>
            </a:r>
            <a:r>
              <a:rPr lang="en-IN" i="1" dirty="0">
                <a:solidFill>
                  <a:srgbClr val="00B0F0"/>
                </a:solidFill>
              </a:rPr>
              <a:t> </a:t>
            </a:r>
            <a:r>
              <a:rPr lang="en-IN" i="1" dirty="0" err="1">
                <a:solidFill>
                  <a:srgbClr val="00B0F0"/>
                </a:solidFill>
              </a:rPr>
              <a:t>hua</a:t>
            </a:r>
            <a:r>
              <a:rPr lang="en-IN" i="1" dirty="0">
                <a:solidFill>
                  <a:srgbClr val="00B0F0"/>
                </a:solidFill>
              </a:rPr>
              <a:t> </a:t>
            </a:r>
            <a:r>
              <a:rPr lang="en-IN" i="1" dirty="0" err="1">
                <a:solidFill>
                  <a:srgbClr val="00B0F0"/>
                </a:solidFill>
              </a:rPr>
              <a:t>sabko</a:t>
            </a:r>
            <a:r>
              <a:rPr lang="en-IN" i="1" dirty="0">
                <a:solidFill>
                  <a:srgbClr val="00B0F0"/>
                </a:solidFill>
              </a:rPr>
              <a:t> ,</a:t>
            </a:r>
            <a:r>
              <a:rPr lang="en-IN" i="1" dirty="0" err="1">
                <a:solidFill>
                  <a:srgbClr val="00B0F0"/>
                </a:solidFill>
              </a:rPr>
              <a:t>antara</a:t>
            </a:r>
            <a:r>
              <a:rPr lang="en-IN" i="1" dirty="0">
                <a:solidFill>
                  <a:srgbClr val="00B0F0"/>
                </a:solidFill>
              </a:rPr>
              <a:t> </a:t>
            </a:r>
            <a:r>
              <a:rPr lang="en-IN" i="1" dirty="0" err="1">
                <a:solidFill>
                  <a:srgbClr val="00B0F0"/>
                </a:solidFill>
              </a:rPr>
              <a:t>devai</a:t>
            </a:r>
            <a:r>
              <a:rPr lang="en-IN" i="1" dirty="0">
                <a:solidFill>
                  <a:srgbClr val="00B0F0"/>
                </a:solidFill>
              </a:rPr>
              <a:t> </a:t>
            </a:r>
            <a:r>
              <a:rPr lang="en-IN" i="1" dirty="0" err="1">
                <a:solidFill>
                  <a:srgbClr val="00B0F0"/>
                </a:solidFill>
              </a:rPr>
              <a:t>na</a:t>
            </a:r>
            <a:r>
              <a:rPr lang="en-IN" i="1" dirty="0">
                <a:solidFill>
                  <a:srgbClr val="00B0F0"/>
                </a:solidFill>
              </a:rPr>
              <a:t> 6-7 </a:t>
            </a:r>
            <a:r>
              <a:rPr lang="en-IN" i="1" dirty="0" err="1">
                <a:solidFill>
                  <a:srgbClr val="00B0F0"/>
                </a:solidFill>
              </a:rPr>
              <a:t>mahina</a:t>
            </a:r>
            <a:r>
              <a:rPr lang="en-IN" i="1" dirty="0">
                <a:solidFill>
                  <a:srgbClr val="00B0F0"/>
                </a:solidFill>
              </a:rPr>
              <a:t> bleeding </a:t>
            </a:r>
            <a:r>
              <a:rPr lang="en-IN" i="1" dirty="0" err="1">
                <a:solidFill>
                  <a:srgbClr val="00B0F0"/>
                </a:solidFill>
              </a:rPr>
              <a:t>nahi</a:t>
            </a:r>
            <a:r>
              <a:rPr lang="en-IN" i="1" dirty="0">
                <a:solidFill>
                  <a:srgbClr val="00B0F0"/>
                </a:solidFill>
              </a:rPr>
              <a:t> </a:t>
            </a:r>
            <a:r>
              <a:rPr lang="en-IN" i="1" dirty="0" err="1">
                <a:solidFill>
                  <a:srgbClr val="00B0F0"/>
                </a:solidFill>
              </a:rPr>
              <a:t>aaya</a:t>
            </a:r>
            <a:r>
              <a:rPr lang="en-IN" i="1" dirty="0">
                <a:solidFill>
                  <a:srgbClr val="00B0F0"/>
                </a:solidFill>
              </a:rPr>
              <a:t> </a:t>
            </a:r>
            <a:r>
              <a:rPr lang="en-IN" i="1" dirty="0" err="1">
                <a:solidFill>
                  <a:srgbClr val="00B0F0"/>
                </a:solidFill>
              </a:rPr>
              <a:t>usko</a:t>
            </a:r>
            <a:r>
              <a:rPr lang="en-IN" i="1" dirty="0">
                <a:solidFill>
                  <a:srgbClr val="00B0F0"/>
                </a:solidFill>
              </a:rPr>
              <a:t> ,band ho gay bleeding </a:t>
            </a:r>
            <a:r>
              <a:rPr lang="en-IN" i="1" dirty="0" err="1">
                <a:solidFill>
                  <a:srgbClr val="00B0F0"/>
                </a:solidFill>
              </a:rPr>
              <a:t>aana</a:t>
            </a:r>
            <a:r>
              <a:rPr lang="en-IN" i="1" dirty="0">
                <a:solidFill>
                  <a:srgbClr val="00B0F0"/>
                </a:solidFill>
              </a:rPr>
              <a:t> </a:t>
            </a:r>
            <a:r>
              <a:rPr lang="en-IN" i="1" dirty="0" err="1">
                <a:solidFill>
                  <a:srgbClr val="00B0F0"/>
                </a:solidFill>
              </a:rPr>
              <a:t>toh</a:t>
            </a:r>
            <a:r>
              <a:rPr lang="en-IN" i="1" dirty="0">
                <a:solidFill>
                  <a:srgbClr val="00B0F0"/>
                </a:solidFill>
              </a:rPr>
              <a:t> madam se </a:t>
            </a:r>
            <a:r>
              <a:rPr lang="en-IN" i="1" dirty="0" err="1">
                <a:solidFill>
                  <a:srgbClr val="00B0F0"/>
                </a:solidFill>
              </a:rPr>
              <a:t>sujhabh</a:t>
            </a:r>
            <a:r>
              <a:rPr lang="en-IN" i="1" dirty="0">
                <a:solidFill>
                  <a:srgbClr val="00B0F0"/>
                </a:solidFill>
              </a:rPr>
              <a:t> </a:t>
            </a:r>
            <a:r>
              <a:rPr lang="en-IN" i="1" dirty="0" err="1">
                <a:solidFill>
                  <a:srgbClr val="00B0F0"/>
                </a:solidFill>
              </a:rPr>
              <a:t>liye</a:t>
            </a:r>
            <a:r>
              <a:rPr lang="en-IN" i="1" dirty="0">
                <a:solidFill>
                  <a:srgbClr val="00B0F0"/>
                </a:solidFill>
              </a:rPr>
              <a:t> </a:t>
            </a:r>
            <a:r>
              <a:rPr lang="en-IN" i="1" dirty="0" err="1">
                <a:solidFill>
                  <a:srgbClr val="00B0F0"/>
                </a:solidFill>
              </a:rPr>
              <a:t>ki</a:t>
            </a:r>
            <a:r>
              <a:rPr lang="en-IN" i="1" dirty="0">
                <a:solidFill>
                  <a:srgbClr val="00B0F0"/>
                </a:solidFill>
              </a:rPr>
              <a:t>  </a:t>
            </a:r>
            <a:r>
              <a:rPr lang="en-IN" i="1" dirty="0" err="1">
                <a:solidFill>
                  <a:srgbClr val="00B0F0"/>
                </a:solidFill>
              </a:rPr>
              <a:t>antara</a:t>
            </a:r>
            <a:r>
              <a:rPr lang="en-IN" i="1" dirty="0">
                <a:solidFill>
                  <a:srgbClr val="00B0F0"/>
                </a:solidFill>
              </a:rPr>
              <a:t> </a:t>
            </a:r>
            <a:r>
              <a:rPr lang="en-IN" i="1" dirty="0" err="1">
                <a:solidFill>
                  <a:srgbClr val="00B0F0"/>
                </a:solidFill>
              </a:rPr>
              <a:t>dilaya</a:t>
            </a:r>
            <a:r>
              <a:rPr lang="en-IN" i="1" dirty="0">
                <a:solidFill>
                  <a:srgbClr val="00B0F0"/>
                </a:solidFill>
              </a:rPr>
              <a:t> </a:t>
            </a:r>
            <a:r>
              <a:rPr lang="en-IN" i="1" dirty="0" err="1">
                <a:solidFill>
                  <a:srgbClr val="00B0F0"/>
                </a:solidFill>
              </a:rPr>
              <a:t>tha</a:t>
            </a:r>
            <a:r>
              <a:rPr lang="en-IN" i="1" dirty="0">
                <a:solidFill>
                  <a:srgbClr val="00B0F0"/>
                </a:solidFill>
              </a:rPr>
              <a:t> 6-7 </a:t>
            </a:r>
            <a:r>
              <a:rPr lang="en-IN" i="1" dirty="0" err="1">
                <a:solidFill>
                  <a:srgbClr val="00B0F0"/>
                </a:solidFill>
              </a:rPr>
              <a:t>mahina</a:t>
            </a:r>
            <a:r>
              <a:rPr lang="en-IN" i="1" dirty="0">
                <a:solidFill>
                  <a:srgbClr val="00B0F0"/>
                </a:solidFill>
              </a:rPr>
              <a:t> ho </a:t>
            </a:r>
            <a:r>
              <a:rPr lang="en-IN" i="1" dirty="0" err="1">
                <a:solidFill>
                  <a:srgbClr val="00B0F0"/>
                </a:solidFill>
              </a:rPr>
              <a:t>gaya</a:t>
            </a:r>
            <a:r>
              <a:rPr lang="en-IN" i="1" dirty="0">
                <a:solidFill>
                  <a:srgbClr val="00B0F0"/>
                </a:solidFill>
              </a:rPr>
              <a:t> </a:t>
            </a:r>
            <a:r>
              <a:rPr lang="en-IN" i="1" dirty="0" err="1">
                <a:solidFill>
                  <a:srgbClr val="00B0F0"/>
                </a:solidFill>
              </a:rPr>
              <a:t>hain</a:t>
            </a:r>
            <a:r>
              <a:rPr lang="en-IN" i="1" dirty="0">
                <a:solidFill>
                  <a:srgbClr val="00B0F0"/>
                </a:solidFill>
              </a:rPr>
              <a:t> bleeding </a:t>
            </a:r>
            <a:r>
              <a:rPr lang="en-IN" i="1" dirty="0" err="1">
                <a:solidFill>
                  <a:srgbClr val="00B0F0"/>
                </a:solidFill>
              </a:rPr>
              <a:t>nahi</a:t>
            </a:r>
            <a:r>
              <a:rPr lang="en-IN" i="1" dirty="0">
                <a:solidFill>
                  <a:srgbClr val="00B0F0"/>
                </a:solidFill>
              </a:rPr>
              <a:t> ho </a:t>
            </a:r>
            <a:r>
              <a:rPr lang="en-IN" i="1" dirty="0" err="1">
                <a:solidFill>
                  <a:srgbClr val="00B0F0"/>
                </a:solidFill>
              </a:rPr>
              <a:t>raha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uska</a:t>
            </a:r>
            <a:r>
              <a:rPr lang="en-IN" i="1" dirty="0">
                <a:solidFill>
                  <a:srgbClr val="00B0F0"/>
                </a:solidFill>
              </a:rPr>
              <a:t> </a:t>
            </a:r>
            <a:r>
              <a:rPr lang="en-IN" i="1" dirty="0" err="1">
                <a:solidFill>
                  <a:srgbClr val="00B0F0"/>
                </a:solidFill>
              </a:rPr>
              <a:t>pura</a:t>
            </a:r>
            <a:r>
              <a:rPr lang="en-IN" i="1" dirty="0">
                <a:solidFill>
                  <a:srgbClr val="00B0F0"/>
                </a:solidFill>
              </a:rPr>
              <a:t> body </a:t>
            </a:r>
            <a:r>
              <a:rPr lang="en-IN" i="1" dirty="0" err="1">
                <a:solidFill>
                  <a:srgbClr val="00B0F0"/>
                </a:solidFill>
              </a:rPr>
              <a:t>mein</a:t>
            </a:r>
            <a:r>
              <a:rPr lang="en-IN" i="1" dirty="0">
                <a:solidFill>
                  <a:srgbClr val="00B0F0"/>
                </a:solidFill>
              </a:rPr>
              <a:t> </a:t>
            </a:r>
            <a:r>
              <a:rPr lang="en-IN" i="1" dirty="0" err="1">
                <a:solidFill>
                  <a:srgbClr val="00B0F0"/>
                </a:solidFill>
              </a:rPr>
              <a:t>sujhan</a:t>
            </a:r>
            <a:r>
              <a:rPr lang="en-IN" i="1" dirty="0">
                <a:solidFill>
                  <a:srgbClr val="00B0F0"/>
                </a:solidFill>
              </a:rPr>
              <a:t> aa  </a:t>
            </a:r>
            <a:r>
              <a:rPr lang="en-IN" i="1" dirty="0" err="1">
                <a:solidFill>
                  <a:srgbClr val="00B0F0"/>
                </a:solidFill>
              </a:rPr>
              <a:t>gaya</a:t>
            </a:r>
            <a:r>
              <a:rPr lang="en-IN" i="1" dirty="0">
                <a:solidFill>
                  <a:srgbClr val="00B0F0"/>
                </a:solidFill>
              </a:rPr>
              <a:t> </a:t>
            </a:r>
            <a:r>
              <a:rPr lang="en-IN" i="1" dirty="0" err="1">
                <a:solidFill>
                  <a:srgbClr val="00B0F0"/>
                </a:solidFill>
              </a:rPr>
              <a:t>tha</a:t>
            </a:r>
            <a:r>
              <a:rPr lang="en-IN" i="1" dirty="0"/>
              <a:t>”_</a:t>
            </a:r>
            <a:r>
              <a:rPr lang="en-IN" i="1" dirty="0" err="1"/>
              <a:t>ASHA,Arwal</a:t>
            </a:r>
            <a:endParaRPr lang="en-IN" i="1" dirty="0"/>
          </a:p>
        </p:txBody>
      </p:sp>
      <p:sp>
        <p:nvSpPr>
          <p:cNvPr id="8" name="Rectangle 7">
            <a:extLst>
              <a:ext uri="{FF2B5EF4-FFF2-40B4-BE49-F238E27FC236}">
                <a16:creationId xmlns:a16="http://schemas.microsoft.com/office/drawing/2014/main" id="{72E2B8E3-D4D6-416F-84B0-9AB360CF2C91}"/>
              </a:ext>
            </a:extLst>
          </p:cNvPr>
          <p:cNvSpPr/>
          <p:nvPr/>
        </p:nvSpPr>
        <p:spPr>
          <a:xfrm>
            <a:off x="6221140" y="3851976"/>
            <a:ext cx="6096000" cy="1200329"/>
          </a:xfrm>
          <a:prstGeom prst="rect">
            <a:avLst/>
          </a:prstGeom>
        </p:spPr>
        <p:txBody>
          <a:bodyPr wrap="square">
            <a:spAutoFit/>
          </a:bodyPr>
          <a:lstStyle/>
          <a:p>
            <a:r>
              <a:rPr lang="en-IN" i="1" dirty="0"/>
              <a:t>“</a:t>
            </a:r>
            <a:r>
              <a:rPr lang="en-IN" i="1" dirty="0" err="1">
                <a:solidFill>
                  <a:srgbClr val="7030A0"/>
                </a:solidFill>
              </a:rPr>
              <a:t>Nahi</a:t>
            </a:r>
            <a:r>
              <a:rPr lang="en-IN" i="1" dirty="0">
                <a:solidFill>
                  <a:srgbClr val="7030A0"/>
                </a:solidFill>
              </a:rPr>
              <a:t> </a:t>
            </a:r>
            <a:r>
              <a:rPr lang="en-IN" i="1" dirty="0" err="1">
                <a:solidFill>
                  <a:srgbClr val="7030A0"/>
                </a:solidFill>
              </a:rPr>
              <a:t>phir</a:t>
            </a:r>
            <a:r>
              <a:rPr lang="en-IN" i="1" dirty="0">
                <a:solidFill>
                  <a:srgbClr val="7030A0"/>
                </a:solidFill>
              </a:rPr>
              <a:t> </a:t>
            </a:r>
            <a:r>
              <a:rPr lang="en-IN" i="1" dirty="0" err="1">
                <a:solidFill>
                  <a:srgbClr val="7030A0"/>
                </a:solidFill>
              </a:rPr>
              <a:t>nahi</a:t>
            </a:r>
            <a:r>
              <a:rPr lang="en-IN" i="1" dirty="0">
                <a:solidFill>
                  <a:srgbClr val="7030A0"/>
                </a:solidFill>
              </a:rPr>
              <a:t> </a:t>
            </a:r>
            <a:r>
              <a:rPr lang="en-IN" i="1" dirty="0" err="1">
                <a:solidFill>
                  <a:srgbClr val="7030A0"/>
                </a:solidFill>
              </a:rPr>
              <a:t>aapnayi</a:t>
            </a:r>
            <a:r>
              <a:rPr lang="en-IN" i="1" dirty="0">
                <a:solidFill>
                  <a:srgbClr val="7030A0"/>
                </a:solidFill>
              </a:rPr>
              <a:t> ,</a:t>
            </a:r>
            <a:r>
              <a:rPr lang="en-IN" i="1" dirty="0" err="1">
                <a:solidFill>
                  <a:srgbClr val="7030A0"/>
                </a:solidFill>
              </a:rPr>
              <a:t>boli</a:t>
            </a:r>
            <a:r>
              <a:rPr lang="en-IN" i="1" dirty="0">
                <a:solidFill>
                  <a:srgbClr val="7030A0"/>
                </a:solidFill>
              </a:rPr>
              <a:t> ab operation </a:t>
            </a:r>
            <a:r>
              <a:rPr lang="en-IN" i="1" dirty="0" err="1">
                <a:solidFill>
                  <a:srgbClr val="7030A0"/>
                </a:solidFill>
              </a:rPr>
              <a:t>karwala</a:t>
            </a:r>
            <a:r>
              <a:rPr lang="en-IN" i="1" dirty="0">
                <a:solidFill>
                  <a:srgbClr val="7030A0"/>
                </a:solidFill>
              </a:rPr>
              <a:t> </a:t>
            </a:r>
            <a:r>
              <a:rPr lang="en-IN" i="1" dirty="0" err="1">
                <a:solidFill>
                  <a:srgbClr val="7030A0"/>
                </a:solidFill>
              </a:rPr>
              <a:t>raha</a:t>
            </a:r>
            <a:r>
              <a:rPr lang="en-IN" i="1" dirty="0">
                <a:solidFill>
                  <a:srgbClr val="7030A0"/>
                </a:solidFill>
              </a:rPr>
              <a:t> ,</a:t>
            </a:r>
            <a:r>
              <a:rPr lang="en-IN" i="1" dirty="0" err="1">
                <a:solidFill>
                  <a:srgbClr val="7030A0"/>
                </a:solidFill>
              </a:rPr>
              <a:t>aur</a:t>
            </a:r>
            <a:r>
              <a:rPr lang="en-IN" i="1" dirty="0">
                <a:solidFill>
                  <a:srgbClr val="7030A0"/>
                </a:solidFill>
              </a:rPr>
              <a:t> </a:t>
            </a:r>
            <a:r>
              <a:rPr lang="en-IN" i="1" dirty="0" err="1">
                <a:solidFill>
                  <a:srgbClr val="7030A0"/>
                </a:solidFill>
              </a:rPr>
              <a:t>kehte</a:t>
            </a:r>
            <a:r>
              <a:rPr lang="en-IN" i="1" dirty="0">
                <a:solidFill>
                  <a:srgbClr val="7030A0"/>
                </a:solidFill>
              </a:rPr>
              <a:t> </a:t>
            </a:r>
            <a:r>
              <a:rPr lang="en-IN" i="1" dirty="0" err="1">
                <a:solidFill>
                  <a:srgbClr val="7030A0"/>
                </a:solidFill>
              </a:rPr>
              <a:t>hain</a:t>
            </a:r>
            <a:r>
              <a:rPr lang="en-IN" i="1" dirty="0">
                <a:solidFill>
                  <a:srgbClr val="7030A0"/>
                </a:solidFill>
              </a:rPr>
              <a:t> ab </a:t>
            </a:r>
            <a:r>
              <a:rPr lang="en-IN" i="1" dirty="0" err="1">
                <a:solidFill>
                  <a:srgbClr val="7030A0"/>
                </a:solidFill>
              </a:rPr>
              <a:t>goli</a:t>
            </a:r>
            <a:r>
              <a:rPr lang="en-IN" i="1" dirty="0">
                <a:solidFill>
                  <a:srgbClr val="7030A0"/>
                </a:solidFill>
              </a:rPr>
              <a:t> </a:t>
            </a:r>
            <a:r>
              <a:rPr lang="en-IN" i="1" dirty="0" err="1">
                <a:solidFill>
                  <a:srgbClr val="7030A0"/>
                </a:solidFill>
              </a:rPr>
              <a:t>boli</a:t>
            </a:r>
            <a:r>
              <a:rPr lang="en-IN" i="1" dirty="0">
                <a:solidFill>
                  <a:srgbClr val="7030A0"/>
                </a:solidFill>
              </a:rPr>
              <a:t> </a:t>
            </a:r>
            <a:r>
              <a:rPr lang="en-IN" i="1" dirty="0" err="1">
                <a:solidFill>
                  <a:srgbClr val="7030A0"/>
                </a:solidFill>
              </a:rPr>
              <a:t>nayi</a:t>
            </a:r>
            <a:r>
              <a:rPr lang="en-IN" i="1" dirty="0">
                <a:solidFill>
                  <a:srgbClr val="7030A0"/>
                </a:solidFill>
              </a:rPr>
              <a:t> </a:t>
            </a:r>
            <a:r>
              <a:rPr lang="en-IN" i="1" dirty="0" err="1">
                <a:solidFill>
                  <a:srgbClr val="7030A0"/>
                </a:solidFill>
              </a:rPr>
              <a:t>khayenge</a:t>
            </a:r>
            <a:r>
              <a:rPr lang="en-IN" i="1" dirty="0">
                <a:solidFill>
                  <a:srgbClr val="7030A0"/>
                </a:solidFill>
              </a:rPr>
              <a:t> </a:t>
            </a:r>
            <a:r>
              <a:rPr lang="en-IN" i="1" dirty="0" err="1">
                <a:solidFill>
                  <a:srgbClr val="7030A0"/>
                </a:solidFill>
              </a:rPr>
              <a:t>nirodh</a:t>
            </a:r>
            <a:r>
              <a:rPr lang="en-IN" i="1" dirty="0">
                <a:solidFill>
                  <a:srgbClr val="7030A0"/>
                </a:solidFill>
              </a:rPr>
              <a:t> </a:t>
            </a:r>
            <a:r>
              <a:rPr lang="en-IN" i="1" dirty="0" err="1">
                <a:solidFill>
                  <a:srgbClr val="7030A0"/>
                </a:solidFill>
              </a:rPr>
              <a:t>apna</a:t>
            </a:r>
            <a:r>
              <a:rPr lang="en-IN" i="1" dirty="0">
                <a:solidFill>
                  <a:srgbClr val="7030A0"/>
                </a:solidFill>
              </a:rPr>
              <a:t> li </a:t>
            </a:r>
            <a:r>
              <a:rPr lang="en-IN" i="1" dirty="0" err="1">
                <a:solidFill>
                  <a:srgbClr val="7030A0"/>
                </a:solidFill>
              </a:rPr>
              <a:t>hain,aur</a:t>
            </a:r>
            <a:r>
              <a:rPr lang="en-IN" i="1" dirty="0">
                <a:solidFill>
                  <a:srgbClr val="7030A0"/>
                </a:solidFill>
              </a:rPr>
              <a:t> hum </a:t>
            </a:r>
            <a:r>
              <a:rPr lang="en-IN" i="1" dirty="0" err="1">
                <a:solidFill>
                  <a:srgbClr val="7030A0"/>
                </a:solidFill>
              </a:rPr>
              <a:t>toh</a:t>
            </a:r>
            <a:r>
              <a:rPr lang="en-IN" i="1" dirty="0">
                <a:solidFill>
                  <a:srgbClr val="7030A0"/>
                </a:solidFill>
              </a:rPr>
              <a:t> bole </a:t>
            </a:r>
            <a:r>
              <a:rPr lang="en-IN" i="1" dirty="0" err="1">
                <a:solidFill>
                  <a:srgbClr val="7030A0"/>
                </a:solidFill>
              </a:rPr>
              <a:t>esthayi</a:t>
            </a:r>
            <a:r>
              <a:rPr lang="en-IN" i="1" dirty="0">
                <a:solidFill>
                  <a:srgbClr val="7030A0"/>
                </a:solidFill>
              </a:rPr>
              <a:t> operation </a:t>
            </a:r>
            <a:r>
              <a:rPr lang="en-IN" i="1" dirty="0" err="1">
                <a:solidFill>
                  <a:srgbClr val="7030A0"/>
                </a:solidFill>
              </a:rPr>
              <a:t>karwa</a:t>
            </a:r>
            <a:r>
              <a:rPr lang="en-IN" i="1" dirty="0">
                <a:solidFill>
                  <a:srgbClr val="7030A0"/>
                </a:solidFill>
              </a:rPr>
              <a:t> lo </a:t>
            </a:r>
            <a:r>
              <a:rPr lang="en-IN" i="1" dirty="0" err="1">
                <a:solidFill>
                  <a:srgbClr val="7030A0"/>
                </a:solidFill>
              </a:rPr>
              <a:t>ek</a:t>
            </a:r>
            <a:r>
              <a:rPr lang="en-IN" i="1" dirty="0">
                <a:solidFill>
                  <a:srgbClr val="7030A0"/>
                </a:solidFill>
              </a:rPr>
              <a:t> bacha </a:t>
            </a:r>
            <a:r>
              <a:rPr lang="en-IN" i="1" dirty="0" err="1">
                <a:solidFill>
                  <a:srgbClr val="7030A0"/>
                </a:solidFill>
              </a:rPr>
              <a:t>aur</a:t>
            </a:r>
            <a:r>
              <a:rPr lang="en-IN" i="1" dirty="0">
                <a:solidFill>
                  <a:srgbClr val="7030A0"/>
                </a:solidFill>
              </a:rPr>
              <a:t> </a:t>
            </a:r>
            <a:r>
              <a:rPr lang="en-IN" i="1" dirty="0" err="1">
                <a:solidFill>
                  <a:srgbClr val="7030A0"/>
                </a:solidFill>
              </a:rPr>
              <a:t>ek</a:t>
            </a:r>
            <a:r>
              <a:rPr lang="en-IN" i="1" dirty="0">
                <a:solidFill>
                  <a:srgbClr val="7030A0"/>
                </a:solidFill>
              </a:rPr>
              <a:t> </a:t>
            </a:r>
            <a:r>
              <a:rPr lang="en-IN" i="1" dirty="0" err="1">
                <a:solidFill>
                  <a:srgbClr val="7030A0"/>
                </a:solidFill>
              </a:rPr>
              <a:t>bachi</a:t>
            </a:r>
            <a:r>
              <a:rPr lang="en-IN" i="1" dirty="0">
                <a:solidFill>
                  <a:srgbClr val="7030A0"/>
                </a:solidFill>
              </a:rPr>
              <a:t> </a:t>
            </a:r>
            <a:r>
              <a:rPr lang="en-IN" i="1" dirty="0" err="1">
                <a:solidFill>
                  <a:srgbClr val="7030A0"/>
                </a:solidFill>
              </a:rPr>
              <a:t>hain</a:t>
            </a:r>
            <a:r>
              <a:rPr lang="en-IN" i="1" dirty="0"/>
              <a:t>”_</a:t>
            </a:r>
            <a:r>
              <a:rPr lang="en-IN" i="1" dirty="0" err="1"/>
              <a:t>ASHA,Arwal</a:t>
            </a:r>
            <a:endParaRPr lang="en-IN" i="1" dirty="0"/>
          </a:p>
        </p:txBody>
      </p:sp>
      <p:sp>
        <p:nvSpPr>
          <p:cNvPr id="11" name="Rectangle 10">
            <a:extLst>
              <a:ext uri="{FF2B5EF4-FFF2-40B4-BE49-F238E27FC236}">
                <a16:creationId xmlns:a16="http://schemas.microsoft.com/office/drawing/2014/main" id="{29D4A668-DC1C-428A-A4D7-3C6A456DF4B4}"/>
              </a:ext>
            </a:extLst>
          </p:cNvPr>
          <p:cNvSpPr/>
          <p:nvPr/>
        </p:nvSpPr>
        <p:spPr>
          <a:xfrm>
            <a:off x="6238305" y="5389625"/>
            <a:ext cx="5809130" cy="1200329"/>
          </a:xfrm>
          <a:prstGeom prst="rect">
            <a:avLst/>
          </a:prstGeom>
        </p:spPr>
        <p:txBody>
          <a:bodyPr wrap="square">
            <a:spAutoFit/>
          </a:bodyPr>
          <a:lstStyle/>
          <a:p>
            <a:r>
              <a:rPr lang="en-IN" dirty="0"/>
              <a:t>“</a:t>
            </a:r>
            <a:r>
              <a:rPr lang="en-IN" dirty="0">
                <a:solidFill>
                  <a:srgbClr val="00B050"/>
                </a:solidFill>
              </a:rPr>
              <a:t>hm </a:t>
            </a:r>
            <a:r>
              <a:rPr lang="en-IN" dirty="0" err="1">
                <a:solidFill>
                  <a:srgbClr val="00B050"/>
                </a:solidFill>
              </a:rPr>
              <a:t>btate</a:t>
            </a:r>
            <a:r>
              <a:rPr lang="en-IN" dirty="0">
                <a:solidFill>
                  <a:srgbClr val="00B050"/>
                </a:solidFill>
              </a:rPr>
              <a:t> </a:t>
            </a:r>
            <a:r>
              <a:rPr lang="en-IN" dirty="0" err="1">
                <a:solidFill>
                  <a:srgbClr val="00B050"/>
                </a:solidFill>
              </a:rPr>
              <a:t>hai</a:t>
            </a:r>
            <a:r>
              <a:rPr lang="en-IN" dirty="0">
                <a:solidFill>
                  <a:srgbClr val="00B050"/>
                </a:solidFill>
              </a:rPr>
              <a:t> </a:t>
            </a:r>
            <a:r>
              <a:rPr lang="en-IN" dirty="0" err="1">
                <a:solidFill>
                  <a:srgbClr val="00B050"/>
                </a:solidFill>
              </a:rPr>
              <a:t>ki</a:t>
            </a:r>
            <a:r>
              <a:rPr lang="en-IN" dirty="0">
                <a:solidFill>
                  <a:srgbClr val="00B050"/>
                </a:solidFill>
              </a:rPr>
              <a:t> jab </a:t>
            </a:r>
            <a:r>
              <a:rPr lang="en-IN" dirty="0" err="1">
                <a:solidFill>
                  <a:srgbClr val="00B050"/>
                </a:solidFill>
              </a:rPr>
              <a:t>pati-patni</a:t>
            </a:r>
            <a:r>
              <a:rPr lang="en-IN" dirty="0">
                <a:solidFill>
                  <a:srgbClr val="00B050"/>
                </a:solidFill>
              </a:rPr>
              <a:t> </a:t>
            </a:r>
            <a:r>
              <a:rPr lang="en-IN" dirty="0" err="1">
                <a:solidFill>
                  <a:srgbClr val="00B050"/>
                </a:solidFill>
              </a:rPr>
              <a:t>sath</a:t>
            </a:r>
            <a:r>
              <a:rPr lang="en-IN" dirty="0">
                <a:solidFill>
                  <a:srgbClr val="00B050"/>
                </a:solidFill>
              </a:rPr>
              <a:t> </a:t>
            </a:r>
            <a:r>
              <a:rPr lang="en-IN" dirty="0" err="1">
                <a:solidFill>
                  <a:srgbClr val="00B050"/>
                </a:solidFill>
              </a:rPr>
              <a:t>rahe</a:t>
            </a:r>
            <a:r>
              <a:rPr lang="en-IN" dirty="0">
                <a:solidFill>
                  <a:srgbClr val="00B050"/>
                </a:solidFill>
              </a:rPr>
              <a:t> </a:t>
            </a:r>
            <a:r>
              <a:rPr lang="en-IN" dirty="0" err="1">
                <a:solidFill>
                  <a:srgbClr val="00B050"/>
                </a:solidFill>
              </a:rPr>
              <a:t>toh</a:t>
            </a:r>
            <a:r>
              <a:rPr lang="en-IN" dirty="0">
                <a:solidFill>
                  <a:srgbClr val="00B050"/>
                </a:solidFill>
              </a:rPr>
              <a:t> </a:t>
            </a:r>
            <a:r>
              <a:rPr lang="en-IN" dirty="0" err="1">
                <a:solidFill>
                  <a:srgbClr val="00B050"/>
                </a:solidFill>
              </a:rPr>
              <a:t>sambhog</a:t>
            </a:r>
            <a:r>
              <a:rPr lang="en-IN" dirty="0">
                <a:solidFill>
                  <a:srgbClr val="00B050"/>
                </a:solidFill>
              </a:rPr>
              <a:t> </a:t>
            </a:r>
            <a:r>
              <a:rPr lang="en-IN" dirty="0" err="1">
                <a:solidFill>
                  <a:srgbClr val="00B050"/>
                </a:solidFill>
              </a:rPr>
              <a:t>ke</a:t>
            </a:r>
            <a:r>
              <a:rPr lang="en-IN" dirty="0">
                <a:solidFill>
                  <a:srgbClr val="00B050"/>
                </a:solidFill>
              </a:rPr>
              <a:t> </a:t>
            </a:r>
            <a:r>
              <a:rPr lang="en-IN" dirty="0" err="1">
                <a:solidFill>
                  <a:srgbClr val="00B050"/>
                </a:solidFill>
              </a:rPr>
              <a:t>dauran</a:t>
            </a:r>
            <a:r>
              <a:rPr lang="en-IN" dirty="0">
                <a:solidFill>
                  <a:srgbClr val="00B050"/>
                </a:solidFill>
              </a:rPr>
              <a:t> </a:t>
            </a:r>
            <a:r>
              <a:rPr lang="en-IN" dirty="0" err="1">
                <a:solidFill>
                  <a:srgbClr val="00B050"/>
                </a:solidFill>
              </a:rPr>
              <a:t>beej</a:t>
            </a:r>
            <a:r>
              <a:rPr lang="en-IN" dirty="0">
                <a:solidFill>
                  <a:srgbClr val="00B050"/>
                </a:solidFill>
              </a:rPr>
              <a:t> ko </a:t>
            </a:r>
            <a:r>
              <a:rPr lang="en-IN" dirty="0" err="1">
                <a:solidFill>
                  <a:srgbClr val="00B050"/>
                </a:solidFill>
              </a:rPr>
              <a:t>mahila</a:t>
            </a:r>
            <a:r>
              <a:rPr lang="en-IN" dirty="0">
                <a:solidFill>
                  <a:srgbClr val="00B050"/>
                </a:solidFill>
              </a:rPr>
              <a:t> me </a:t>
            </a:r>
            <a:r>
              <a:rPr lang="en-IN" dirty="0" err="1">
                <a:solidFill>
                  <a:srgbClr val="00B050"/>
                </a:solidFill>
              </a:rPr>
              <a:t>giraane</a:t>
            </a:r>
            <a:r>
              <a:rPr lang="en-IN" dirty="0">
                <a:solidFill>
                  <a:srgbClr val="00B050"/>
                </a:solidFill>
              </a:rPr>
              <a:t> </a:t>
            </a:r>
            <a:r>
              <a:rPr lang="en-IN" dirty="0" err="1">
                <a:solidFill>
                  <a:srgbClr val="00B050"/>
                </a:solidFill>
              </a:rPr>
              <a:t>ki</a:t>
            </a:r>
            <a:r>
              <a:rPr lang="en-IN" dirty="0">
                <a:solidFill>
                  <a:srgbClr val="00B050"/>
                </a:solidFill>
              </a:rPr>
              <a:t> </a:t>
            </a:r>
            <a:r>
              <a:rPr lang="en-IN" dirty="0" err="1">
                <a:solidFill>
                  <a:srgbClr val="00B050"/>
                </a:solidFill>
              </a:rPr>
              <a:t>jagah</a:t>
            </a:r>
            <a:r>
              <a:rPr lang="en-IN" dirty="0">
                <a:solidFill>
                  <a:srgbClr val="00B050"/>
                </a:solidFill>
              </a:rPr>
              <a:t> </a:t>
            </a:r>
            <a:r>
              <a:rPr lang="en-IN" dirty="0" err="1">
                <a:solidFill>
                  <a:srgbClr val="00B050"/>
                </a:solidFill>
              </a:rPr>
              <a:t>bahar</a:t>
            </a:r>
            <a:r>
              <a:rPr lang="en-IN" dirty="0">
                <a:solidFill>
                  <a:srgbClr val="00B050"/>
                </a:solidFill>
              </a:rPr>
              <a:t> hi </a:t>
            </a:r>
            <a:r>
              <a:rPr lang="en-IN" dirty="0" err="1">
                <a:solidFill>
                  <a:srgbClr val="00B050"/>
                </a:solidFill>
              </a:rPr>
              <a:t>nastt</a:t>
            </a:r>
            <a:r>
              <a:rPr lang="en-IN" dirty="0">
                <a:solidFill>
                  <a:srgbClr val="00B050"/>
                </a:solidFill>
              </a:rPr>
              <a:t> </a:t>
            </a:r>
            <a:r>
              <a:rPr lang="en-IN" dirty="0" err="1">
                <a:solidFill>
                  <a:srgbClr val="00B050"/>
                </a:solidFill>
              </a:rPr>
              <a:t>kar</a:t>
            </a:r>
            <a:r>
              <a:rPr lang="en-IN" dirty="0">
                <a:solidFill>
                  <a:srgbClr val="00B050"/>
                </a:solidFill>
              </a:rPr>
              <a:t> de, </a:t>
            </a:r>
            <a:r>
              <a:rPr lang="en-IN" dirty="0" err="1">
                <a:solidFill>
                  <a:srgbClr val="00B050"/>
                </a:solidFill>
              </a:rPr>
              <a:t>ya</a:t>
            </a:r>
            <a:r>
              <a:rPr lang="en-IN" dirty="0">
                <a:solidFill>
                  <a:srgbClr val="00B050"/>
                </a:solidFill>
              </a:rPr>
              <a:t> fir </a:t>
            </a:r>
            <a:r>
              <a:rPr lang="en-IN" dirty="0" err="1">
                <a:solidFill>
                  <a:srgbClr val="00B050"/>
                </a:solidFill>
              </a:rPr>
              <a:t>pati-patni</a:t>
            </a:r>
            <a:r>
              <a:rPr lang="en-IN" dirty="0">
                <a:solidFill>
                  <a:srgbClr val="00B050"/>
                </a:solidFill>
              </a:rPr>
              <a:t> </a:t>
            </a:r>
            <a:r>
              <a:rPr lang="en-IN" dirty="0" err="1">
                <a:solidFill>
                  <a:srgbClr val="00B050"/>
                </a:solidFill>
              </a:rPr>
              <a:t>ek</a:t>
            </a:r>
            <a:r>
              <a:rPr lang="en-IN" dirty="0">
                <a:solidFill>
                  <a:srgbClr val="00B050"/>
                </a:solidFill>
              </a:rPr>
              <a:t> </a:t>
            </a:r>
            <a:r>
              <a:rPr lang="en-IN" dirty="0" err="1">
                <a:solidFill>
                  <a:srgbClr val="00B050"/>
                </a:solidFill>
              </a:rPr>
              <a:t>dusre</a:t>
            </a:r>
            <a:r>
              <a:rPr lang="en-IN" dirty="0">
                <a:solidFill>
                  <a:srgbClr val="00B050"/>
                </a:solidFill>
              </a:rPr>
              <a:t> se </a:t>
            </a:r>
            <a:r>
              <a:rPr lang="en-IN" dirty="0" err="1">
                <a:solidFill>
                  <a:srgbClr val="00B050"/>
                </a:solidFill>
              </a:rPr>
              <a:t>doori</a:t>
            </a:r>
            <a:r>
              <a:rPr lang="en-IN" dirty="0">
                <a:solidFill>
                  <a:srgbClr val="00B050"/>
                </a:solidFill>
              </a:rPr>
              <a:t> </a:t>
            </a:r>
            <a:r>
              <a:rPr lang="en-IN" dirty="0" err="1">
                <a:solidFill>
                  <a:srgbClr val="00B050"/>
                </a:solidFill>
              </a:rPr>
              <a:t>banake</a:t>
            </a:r>
            <a:r>
              <a:rPr lang="en-IN" dirty="0">
                <a:solidFill>
                  <a:srgbClr val="00B050"/>
                </a:solidFill>
              </a:rPr>
              <a:t> </a:t>
            </a:r>
            <a:r>
              <a:rPr lang="en-IN" dirty="0" err="1">
                <a:solidFill>
                  <a:srgbClr val="00B050"/>
                </a:solidFill>
              </a:rPr>
              <a:t>rakkhe</a:t>
            </a:r>
            <a:r>
              <a:rPr lang="en-IN" dirty="0" err="1"/>
              <a:t>”</a:t>
            </a:r>
            <a:r>
              <a:rPr lang="en-IN" i="1" dirty="0" err="1"/>
              <a:t>ANM</a:t>
            </a:r>
            <a:r>
              <a:rPr lang="en-IN" i="1" dirty="0"/>
              <a:t>, Vaishali District</a:t>
            </a:r>
          </a:p>
        </p:txBody>
      </p:sp>
      <p:sp>
        <p:nvSpPr>
          <p:cNvPr id="17" name="Speech Bubble: Rectangle with Corners Rounded 16">
            <a:extLst>
              <a:ext uri="{FF2B5EF4-FFF2-40B4-BE49-F238E27FC236}">
                <a16:creationId xmlns:a16="http://schemas.microsoft.com/office/drawing/2014/main" id="{ABD96BDD-98BE-47C2-A80D-62B26E216BFF}"/>
              </a:ext>
            </a:extLst>
          </p:cNvPr>
          <p:cNvSpPr/>
          <p:nvPr/>
        </p:nvSpPr>
        <p:spPr>
          <a:xfrm>
            <a:off x="6216794" y="2177910"/>
            <a:ext cx="6004558" cy="1383988"/>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Speech Bubble: Rectangle with Corners Rounded 17">
            <a:extLst>
              <a:ext uri="{FF2B5EF4-FFF2-40B4-BE49-F238E27FC236}">
                <a16:creationId xmlns:a16="http://schemas.microsoft.com/office/drawing/2014/main" id="{5BA4C652-B2C2-4143-9DF2-80F138CEF240}"/>
              </a:ext>
            </a:extLst>
          </p:cNvPr>
          <p:cNvSpPr/>
          <p:nvPr/>
        </p:nvSpPr>
        <p:spPr>
          <a:xfrm>
            <a:off x="6187442" y="3917254"/>
            <a:ext cx="6004558" cy="1194308"/>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Speech Bubble: Rectangle with Corners Rounded 20">
            <a:extLst>
              <a:ext uri="{FF2B5EF4-FFF2-40B4-BE49-F238E27FC236}">
                <a16:creationId xmlns:a16="http://schemas.microsoft.com/office/drawing/2014/main" id="{23EC1AEA-8F18-4E96-BD7E-CD3F18682DFF}"/>
              </a:ext>
            </a:extLst>
          </p:cNvPr>
          <p:cNvSpPr/>
          <p:nvPr/>
        </p:nvSpPr>
        <p:spPr>
          <a:xfrm>
            <a:off x="6229111" y="5449437"/>
            <a:ext cx="5936225" cy="110438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Speech Bubble: Rectangle with Corners Rounded 21">
            <a:extLst>
              <a:ext uri="{FF2B5EF4-FFF2-40B4-BE49-F238E27FC236}">
                <a16:creationId xmlns:a16="http://schemas.microsoft.com/office/drawing/2014/main" id="{52D5F59C-D498-48F1-9B82-3925D40949B7}"/>
              </a:ext>
            </a:extLst>
          </p:cNvPr>
          <p:cNvSpPr/>
          <p:nvPr/>
        </p:nvSpPr>
        <p:spPr>
          <a:xfrm>
            <a:off x="61641" y="5291536"/>
            <a:ext cx="6049569" cy="138717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8" name="Picture 4" descr="Family planning can boost India's per capita GDP 13% by 2031: Study |  Business Standard News">
            <a:extLst>
              <a:ext uri="{FF2B5EF4-FFF2-40B4-BE49-F238E27FC236}">
                <a16:creationId xmlns:a16="http://schemas.microsoft.com/office/drawing/2014/main" id="{BC679B3F-410C-4C73-BAB1-8ED060C8EB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1199" y="917949"/>
            <a:ext cx="2157984" cy="1301451"/>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13">
            <a:extLst>
              <a:ext uri="{FF2B5EF4-FFF2-40B4-BE49-F238E27FC236}">
                <a16:creationId xmlns:a16="http://schemas.microsoft.com/office/drawing/2014/main" id="{1EE681C2-3D19-4F19-8447-5B34C479CF42}"/>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817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anim calcmode="lin" valueType="num">
                                      <p:cBhvr>
                                        <p:cTn id="18" dur="1000" fill="hold"/>
                                        <p:tgtEl>
                                          <p:spTgt spid="1028"/>
                                        </p:tgtEl>
                                        <p:attrNameLst>
                                          <p:attrName>ppt_x</p:attrName>
                                        </p:attrNameLst>
                                      </p:cBhvr>
                                      <p:tavLst>
                                        <p:tav tm="0">
                                          <p:val>
                                            <p:strVal val="#ppt_x"/>
                                          </p:val>
                                        </p:tav>
                                        <p:tav tm="100000">
                                          <p:val>
                                            <p:strVal val="#ppt_x"/>
                                          </p:val>
                                        </p:tav>
                                      </p:tavLst>
                                    </p:anim>
                                    <p:anim calcmode="lin" valueType="num">
                                      <p:cBhvr>
                                        <p:cTn id="19" dur="1000" fill="hold"/>
                                        <p:tgtEl>
                                          <p:spTgt spid="102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p:bldP spid="2" grpId="0"/>
      <p:bldP spid="3" grpId="0"/>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496311" y="161366"/>
            <a:ext cx="7779419" cy="659130"/>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18417" y="970020"/>
            <a:ext cx="5733415" cy="376475"/>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Client Provider Interaction</a:t>
            </a:r>
            <a:endParaRPr lang="en-US" b="1" dirty="0">
              <a:solidFill>
                <a:schemeClr val="bg1"/>
              </a:solidFill>
            </a:endParaRPr>
          </a:p>
        </p:txBody>
      </p:sp>
      <p:sp>
        <p:nvSpPr>
          <p:cNvPr id="16" name="Rectangle 15">
            <a:extLst>
              <a:ext uri="{FF2B5EF4-FFF2-40B4-BE49-F238E27FC236}">
                <a16:creationId xmlns:a16="http://schemas.microsoft.com/office/drawing/2014/main" id="{2A81671A-DFDF-4FB6-868B-34DAA30D57DA}"/>
              </a:ext>
            </a:extLst>
          </p:cNvPr>
          <p:cNvSpPr/>
          <p:nvPr/>
        </p:nvSpPr>
        <p:spPr>
          <a:xfrm>
            <a:off x="-1" y="1366006"/>
            <a:ext cx="5751833" cy="2766721"/>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rPr>
              <a:t>Availability of Contraceptives in facilities</a:t>
            </a:r>
          </a:p>
          <a:p>
            <a:pPr marL="285750" indent="-285750">
              <a:buFont typeface="Wingdings" panose="05000000000000000000" pitchFamily="2" charset="2"/>
              <a:buChar char="Ø"/>
            </a:pPr>
            <a:r>
              <a:rPr lang="en-IN" dirty="0">
                <a:solidFill>
                  <a:schemeClr val="tx1"/>
                </a:solidFill>
              </a:rPr>
              <a:t>Only Women encountered issues with side effects</a:t>
            </a:r>
          </a:p>
          <a:p>
            <a:pPr marL="285750" indent="-285750">
              <a:buFont typeface="Wingdings" panose="05000000000000000000" pitchFamily="2" charset="2"/>
              <a:buChar char="Ø"/>
            </a:pPr>
            <a:r>
              <a:rPr lang="en-IN" dirty="0">
                <a:solidFill>
                  <a:schemeClr val="tx1"/>
                </a:solidFill>
              </a:rPr>
              <a:t>Joint counselling preferable over individual counselling</a:t>
            </a:r>
          </a:p>
          <a:p>
            <a:pPr marL="285750" indent="-285750">
              <a:buFont typeface="Wingdings" panose="05000000000000000000" pitchFamily="2" charset="2"/>
              <a:buChar char="Ø"/>
            </a:pPr>
            <a:r>
              <a:rPr lang="en-IN" dirty="0">
                <a:solidFill>
                  <a:schemeClr val="tx1"/>
                </a:solidFill>
              </a:rPr>
              <a:t>Couples have intention but worry about judged by others</a:t>
            </a:r>
          </a:p>
          <a:p>
            <a:pPr marL="285750" indent="-285750">
              <a:buFont typeface="Wingdings" panose="05000000000000000000" pitchFamily="2" charset="2"/>
              <a:buChar char="Ø"/>
            </a:pPr>
            <a:r>
              <a:rPr lang="en-IN" dirty="0">
                <a:solidFill>
                  <a:schemeClr val="tx1"/>
                </a:solidFill>
              </a:rPr>
              <a:t>Lack of information leads to lack of participation</a:t>
            </a:r>
          </a:p>
          <a:p>
            <a:pPr marL="285750" indent="-285750">
              <a:buFont typeface="Wingdings" panose="05000000000000000000" pitchFamily="2" charset="2"/>
              <a:buChar char="Ø"/>
            </a:pPr>
            <a:r>
              <a:rPr lang="en-IN" dirty="0">
                <a:solidFill>
                  <a:schemeClr val="tx1"/>
                </a:solidFill>
              </a:rPr>
              <a:t>CHW’s do not provide counselling to young men and couples</a:t>
            </a:r>
          </a:p>
        </p:txBody>
      </p:sp>
      <p:sp>
        <p:nvSpPr>
          <p:cNvPr id="23" name="Rectangle 22">
            <a:extLst>
              <a:ext uri="{FF2B5EF4-FFF2-40B4-BE49-F238E27FC236}">
                <a16:creationId xmlns:a16="http://schemas.microsoft.com/office/drawing/2014/main" id="{EEB84F06-E459-4C0F-9D00-4FE4645D393D}"/>
              </a:ext>
            </a:extLst>
          </p:cNvPr>
          <p:cNvSpPr/>
          <p:nvPr/>
        </p:nvSpPr>
        <p:spPr>
          <a:xfrm>
            <a:off x="6033247" y="1366006"/>
            <a:ext cx="6158753" cy="1415772"/>
          </a:xfrm>
          <a:prstGeom prst="rect">
            <a:avLst/>
          </a:prstGeom>
        </p:spPr>
        <p:txBody>
          <a:bodyPr wrap="square">
            <a:spAutoFit/>
          </a:bodyPr>
          <a:lstStyle/>
          <a:p>
            <a:r>
              <a:rPr lang="en-IN" i="1" dirty="0"/>
              <a:t>“</a:t>
            </a:r>
            <a:r>
              <a:rPr lang="en-IN" i="1" dirty="0">
                <a:solidFill>
                  <a:srgbClr val="FF0000"/>
                </a:solidFill>
              </a:rPr>
              <a:t>Didi </a:t>
            </a:r>
            <a:r>
              <a:rPr lang="en-IN" i="1" dirty="0" err="1">
                <a:solidFill>
                  <a:srgbClr val="FF0000"/>
                </a:solidFill>
              </a:rPr>
              <a:t>pati</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sath</a:t>
            </a:r>
            <a:r>
              <a:rPr lang="en-IN" i="1" dirty="0">
                <a:solidFill>
                  <a:srgbClr val="FF0000"/>
                </a:solidFill>
              </a:rPr>
              <a:t> </a:t>
            </a:r>
            <a:r>
              <a:rPr lang="en-IN" i="1" dirty="0" err="1">
                <a:solidFill>
                  <a:srgbClr val="FF0000"/>
                </a:solidFill>
              </a:rPr>
              <a:t>batayenge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jaise</a:t>
            </a:r>
            <a:r>
              <a:rPr lang="en-IN" i="1" dirty="0">
                <a:solidFill>
                  <a:srgbClr val="FF0000"/>
                </a:solidFill>
              </a:rPr>
              <a:t> </a:t>
            </a:r>
            <a:r>
              <a:rPr lang="en-IN" i="1" dirty="0" err="1">
                <a:solidFill>
                  <a:srgbClr val="FF0000"/>
                </a:solidFill>
              </a:rPr>
              <a:t>mahila</a:t>
            </a:r>
            <a:r>
              <a:rPr lang="en-IN" i="1" dirty="0">
                <a:solidFill>
                  <a:srgbClr val="FF0000"/>
                </a:solidFill>
              </a:rPr>
              <a:t> </a:t>
            </a:r>
            <a:r>
              <a:rPr lang="en-IN" i="1" dirty="0" err="1">
                <a:solidFill>
                  <a:srgbClr val="FF0000"/>
                </a:solidFill>
              </a:rPr>
              <a:t>dawa</a:t>
            </a:r>
            <a:r>
              <a:rPr lang="en-IN" i="1" dirty="0">
                <a:solidFill>
                  <a:srgbClr val="FF0000"/>
                </a:solidFill>
              </a:rPr>
              <a:t> </a:t>
            </a:r>
            <a:r>
              <a:rPr lang="en-IN" i="1" dirty="0" err="1">
                <a:solidFill>
                  <a:srgbClr val="FF0000"/>
                </a:solidFill>
              </a:rPr>
              <a:t>khana</a:t>
            </a:r>
            <a:r>
              <a:rPr lang="en-IN" i="1" dirty="0">
                <a:solidFill>
                  <a:srgbClr val="FF0000"/>
                </a:solidFill>
              </a:rPr>
              <a:t> </a:t>
            </a:r>
            <a:r>
              <a:rPr lang="en-IN" i="1" dirty="0" err="1">
                <a:solidFill>
                  <a:srgbClr val="FF0000"/>
                </a:solidFill>
              </a:rPr>
              <a:t>bhul</a:t>
            </a:r>
            <a:r>
              <a:rPr lang="en-IN" i="1" dirty="0">
                <a:solidFill>
                  <a:srgbClr val="FF0000"/>
                </a:solidFill>
              </a:rPr>
              <a:t> </a:t>
            </a:r>
            <a:r>
              <a:rPr lang="en-IN" i="1" dirty="0" err="1">
                <a:solidFill>
                  <a:srgbClr val="FF0000"/>
                </a:solidFill>
              </a:rPr>
              <a:t>gayi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pati</a:t>
            </a:r>
            <a:r>
              <a:rPr lang="en-IN" i="1" dirty="0">
                <a:solidFill>
                  <a:srgbClr val="FF0000"/>
                </a:solidFill>
              </a:rPr>
              <a:t> </a:t>
            </a:r>
            <a:r>
              <a:rPr lang="en-IN" i="1" dirty="0" err="1">
                <a:solidFill>
                  <a:srgbClr val="FF0000"/>
                </a:solidFill>
              </a:rPr>
              <a:t>yaad</a:t>
            </a:r>
            <a:r>
              <a:rPr lang="en-IN" i="1" dirty="0">
                <a:solidFill>
                  <a:srgbClr val="FF0000"/>
                </a:solidFill>
              </a:rPr>
              <a:t> </a:t>
            </a:r>
            <a:r>
              <a:rPr lang="en-IN" i="1" dirty="0" err="1">
                <a:solidFill>
                  <a:srgbClr val="FF0000"/>
                </a:solidFill>
              </a:rPr>
              <a:t>dila</a:t>
            </a:r>
            <a:r>
              <a:rPr lang="en-IN" i="1" dirty="0">
                <a:solidFill>
                  <a:srgbClr val="FF0000"/>
                </a:solidFill>
              </a:rPr>
              <a:t> </a:t>
            </a:r>
            <a:r>
              <a:rPr lang="en-IN" i="1" dirty="0" err="1">
                <a:solidFill>
                  <a:srgbClr val="FF0000"/>
                </a:solidFill>
              </a:rPr>
              <a:t>detein</a:t>
            </a:r>
            <a:r>
              <a:rPr lang="en-IN" i="1" dirty="0">
                <a:solidFill>
                  <a:srgbClr val="FF0000"/>
                </a:solidFill>
              </a:rPr>
              <a:t> </a:t>
            </a:r>
            <a:r>
              <a:rPr lang="en-IN" i="1" dirty="0" err="1">
                <a:solidFill>
                  <a:srgbClr val="FF0000"/>
                </a:solidFill>
              </a:rPr>
              <a:t>hain</a:t>
            </a:r>
            <a:r>
              <a:rPr lang="en-IN" i="1" dirty="0">
                <a:solidFill>
                  <a:srgbClr val="FF0000"/>
                </a:solidFill>
              </a:rPr>
              <a:t> par jab </a:t>
            </a:r>
            <a:r>
              <a:rPr lang="en-IN" i="1" dirty="0" err="1">
                <a:solidFill>
                  <a:srgbClr val="FF0000"/>
                </a:solidFill>
              </a:rPr>
              <a:t>akele</a:t>
            </a:r>
            <a:r>
              <a:rPr lang="en-IN" i="1" dirty="0">
                <a:solidFill>
                  <a:srgbClr val="FF0000"/>
                </a:solidFill>
              </a:rPr>
              <a:t> </a:t>
            </a:r>
            <a:r>
              <a:rPr lang="en-IN" i="1" dirty="0" err="1">
                <a:solidFill>
                  <a:srgbClr val="FF0000"/>
                </a:solidFill>
              </a:rPr>
              <a:t>baat</a:t>
            </a:r>
            <a:r>
              <a:rPr lang="en-IN" i="1" dirty="0">
                <a:solidFill>
                  <a:srgbClr val="FF0000"/>
                </a:solidFill>
              </a:rPr>
              <a:t> </a:t>
            </a:r>
            <a:r>
              <a:rPr lang="en-IN" i="1" dirty="0" err="1">
                <a:solidFill>
                  <a:srgbClr val="FF0000"/>
                </a:solidFill>
              </a:rPr>
              <a:t>karti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kabhi</a:t>
            </a:r>
            <a:r>
              <a:rPr lang="en-IN" i="1" dirty="0">
                <a:solidFill>
                  <a:srgbClr val="FF0000"/>
                </a:solidFill>
              </a:rPr>
              <a:t> </a:t>
            </a:r>
            <a:r>
              <a:rPr lang="en-IN" i="1" dirty="0" err="1">
                <a:solidFill>
                  <a:srgbClr val="FF0000"/>
                </a:solidFill>
              </a:rPr>
              <a:t>mahila</a:t>
            </a:r>
            <a:r>
              <a:rPr lang="en-IN" i="1" dirty="0">
                <a:solidFill>
                  <a:srgbClr val="FF0000"/>
                </a:solidFill>
              </a:rPr>
              <a:t> </a:t>
            </a:r>
            <a:r>
              <a:rPr lang="en-IN" i="1" dirty="0" err="1">
                <a:solidFill>
                  <a:srgbClr val="FF0000"/>
                </a:solidFill>
              </a:rPr>
              <a:t>bhul</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jaaye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hame</a:t>
            </a:r>
            <a:r>
              <a:rPr lang="en-IN" i="1" dirty="0">
                <a:solidFill>
                  <a:srgbClr val="FF0000"/>
                </a:solidFill>
              </a:rPr>
              <a:t> </a:t>
            </a:r>
            <a:r>
              <a:rPr lang="en-IN" i="1" dirty="0" err="1">
                <a:solidFill>
                  <a:srgbClr val="FF0000"/>
                </a:solidFill>
              </a:rPr>
              <a:t>yaad</a:t>
            </a:r>
            <a:r>
              <a:rPr lang="en-IN" i="1" dirty="0">
                <a:solidFill>
                  <a:srgbClr val="FF0000"/>
                </a:solidFill>
              </a:rPr>
              <a:t> </a:t>
            </a:r>
            <a:r>
              <a:rPr lang="en-IN" i="1" dirty="0" err="1">
                <a:solidFill>
                  <a:srgbClr val="FF0000"/>
                </a:solidFill>
              </a:rPr>
              <a:t>dilwana</a:t>
            </a:r>
            <a:r>
              <a:rPr lang="en-IN" i="1" dirty="0">
                <a:solidFill>
                  <a:srgbClr val="FF0000"/>
                </a:solidFill>
              </a:rPr>
              <a:t> </a:t>
            </a:r>
            <a:r>
              <a:rPr lang="en-IN" i="1" dirty="0" err="1">
                <a:solidFill>
                  <a:srgbClr val="FF0000"/>
                </a:solidFill>
              </a:rPr>
              <a:t>hota</a:t>
            </a:r>
            <a:r>
              <a:rPr lang="en-IN" i="1" dirty="0">
                <a:solidFill>
                  <a:srgbClr val="FF0000"/>
                </a:solidFill>
              </a:rPr>
              <a:t> </a:t>
            </a:r>
            <a:r>
              <a:rPr lang="en-IN" i="1" dirty="0" err="1">
                <a:solidFill>
                  <a:srgbClr val="FF0000"/>
                </a:solidFill>
              </a:rPr>
              <a:t>hain</a:t>
            </a:r>
            <a:r>
              <a:rPr lang="en-IN" sz="1400" i="1" dirty="0"/>
              <a:t>”_</a:t>
            </a:r>
            <a:r>
              <a:rPr lang="en-IN" i="1" dirty="0" err="1"/>
              <a:t>ASHA,Arwal</a:t>
            </a:r>
            <a:endParaRPr lang="en-IN" i="1" dirty="0"/>
          </a:p>
          <a:p>
            <a:endParaRPr lang="en-IN" sz="1400" i="1" dirty="0"/>
          </a:p>
        </p:txBody>
      </p:sp>
      <p:sp>
        <p:nvSpPr>
          <p:cNvPr id="9" name="Rectangle 8">
            <a:extLst>
              <a:ext uri="{FF2B5EF4-FFF2-40B4-BE49-F238E27FC236}">
                <a16:creationId xmlns:a16="http://schemas.microsoft.com/office/drawing/2014/main" id="{FFA3D294-90AC-4A3B-B2A1-C75D7ABD5B5D}"/>
              </a:ext>
            </a:extLst>
          </p:cNvPr>
          <p:cNvSpPr/>
          <p:nvPr/>
        </p:nvSpPr>
        <p:spPr>
          <a:xfrm>
            <a:off x="6141718" y="3749040"/>
            <a:ext cx="6004561" cy="800219"/>
          </a:xfrm>
          <a:prstGeom prst="rect">
            <a:avLst/>
          </a:prstGeom>
        </p:spPr>
        <p:txBody>
          <a:bodyPr wrap="square">
            <a:spAutoFit/>
          </a:bodyPr>
          <a:lstStyle/>
          <a:p>
            <a:endParaRPr lang="en-IN" sz="1400" dirty="0"/>
          </a:p>
          <a:p>
            <a:endParaRPr lang="en-IN" sz="1400" dirty="0">
              <a:latin typeface="Times New Roman" panose="02020603050405020304" pitchFamily="18" charset="0"/>
              <a:cs typeface="Times New Roman" panose="02020603050405020304" pitchFamily="18" charset="0"/>
            </a:endParaRPr>
          </a:p>
          <a:p>
            <a:endParaRPr lang="en-IN" i="1" dirty="0">
              <a:latin typeface="Times New Roman" panose="02020603050405020304" pitchFamily="18" charset="0"/>
              <a:cs typeface="Times New Roman" panose="02020603050405020304" pitchFamily="18" charset="0"/>
            </a:endParaRPr>
          </a:p>
        </p:txBody>
      </p:sp>
      <p:pic>
        <p:nvPicPr>
          <p:cNvPr id="2050" name="Picture 2" descr="Induction Training Module for ASHAs in Urban Areas">
            <a:extLst>
              <a:ext uri="{FF2B5EF4-FFF2-40B4-BE49-F238E27FC236}">
                <a16:creationId xmlns:a16="http://schemas.microsoft.com/office/drawing/2014/main" id="{8438BFA8-1A3A-48A6-8A34-FF1FB927D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141" y="4254166"/>
            <a:ext cx="4159624" cy="244246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122D220-16CF-495A-BF4E-7280EBC74808}"/>
              </a:ext>
            </a:extLst>
          </p:cNvPr>
          <p:cNvSpPr/>
          <p:nvPr/>
        </p:nvSpPr>
        <p:spPr>
          <a:xfrm>
            <a:off x="6096000" y="3254469"/>
            <a:ext cx="6096000" cy="1200329"/>
          </a:xfrm>
          <a:prstGeom prst="rect">
            <a:avLst/>
          </a:prstGeom>
        </p:spPr>
        <p:txBody>
          <a:bodyPr wrap="square">
            <a:spAutoFit/>
          </a:bodyPr>
          <a:lstStyle/>
          <a:p>
            <a:r>
              <a:rPr lang="en-IN" i="1" dirty="0"/>
              <a:t>“ </a:t>
            </a:r>
            <a:r>
              <a:rPr lang="en-IN" i="1" dirty="0" err="1">
                <a:solidFill>
                  <a:srgbClr val="00B0F0"/>
                </a:solidFill>
              </a:rPr>
              <a:t>usko</a:t>
            </a:r>
            <a:r>
              <a:rPr lang="en-IN" i="1" dirty="0">
                <a:solidFill>
                  <a:srgbClr val="00B0F0"/>
                </a:solidFill>
              </a:rPr>
              <a:t> </a:t>
            </a:r>
            <a:r>
              <a:rPr lang="en-IN" i="1" dirty="0" err="1">
                <a:solidFill>
                  <a:srgbClr val="00B0F0"/>
                </a:solidFill>
              </a:rPr>
              <a:t>jaise</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chahiye</a:t>
            </a:r>
            <a:r>
              <a:rPr lang="en-IN" i="1" dirty="0">
                <a:solidFill>
                  <a:srgbClr val="00B0F0"/>
                </a:solidFill>
              </a:rPr>
              <a:t> bacha </a:t>
            </a:r>
            <a:r>
              <a:rPr lang="en-IN" i="1" dirty="0" err="1">
                <a:solidFill>
                  <a:srgbClr val="00B0F0"/>
                </a:solidFill>
              </a:rPr>
              <a:t>toh</a:t>
            </a:r>
            <a:r>
              <a:rPr lang="en-IN" i="1" dirty="0">
                <a:solidFill>
                  <a:srgbClr val="00B0F0"/>
                </a:solidFill>
              </a:rPr>
              <a:t> </a:t>
            </a:r>
            <a:r>
              <a:rPr lang="en-IN" i="1" dirty="0" err="1">
                <a:solidFill>
                  <a:srgbClr val="00B0F0"/>
                </a:solidFill>
              </a:rPr>
              <a:t>hume</a:t>
            </a:r>
            <a:r>
              <a:rPr lang="en-IN" i="1" dirty="0">
                <a:solidFill>
                  <a:srgbClr val="00B0F0"/>
                </a:solidFill>
              </a:rPr>
              <a:t> </a:t>
            </a:r>
            <a:r>
              <a:rPr lang="en-IN" i="1" dirty="0" err="1">
                <a:solidFill>
                  <a:srgbClr val="00B0F0"/>
                </a:solidFill>
              </a:rPr>
              <a:t>chupke</a:t>
            </a:r>
            <a:r>
              <a:rPr lang="en-IN" i="1" dirty="0">
                <a:solidFill>
                  <a:srgbClr val="00B0F0"/>
                </a:solidFill>
              </a:rPr>
              <a:t> se </a:t>
            </a:r>
            <a:r>
              <a:rPr lang="en-IN" i="1" dirty="0" err="1">
                <a:solidFill>
                  <a:srgbClr val="00B0F0"/>
                </a:solidFill>
              </a:rPr>
              <a:t>bolegi</a:t>
            </a:r>
            <a:r>
              <a:rPr lang="en-IN" i="1" dirty="0">
                <a:solidFill>
                  <a:srgbClr val="00B0F0"/>
                </a:solidFill>
              </a:rPr>
              <a:t> </a:t>
            </a:r>
            <a:r>
              <a:rPr lang="en-IN" i="1" dirty="0" err="1">
                <a:solidFill>
                  <a:srgbClr val="00B0F0"/>
                </a:solidFill>
              </a:rPr>
              <a:t>toh</a:t>
            </a:r>
            <a:r>
              <a:rPr lang="en-IN" i="1" dirty="0">
                <a:solidFill>
                  <a:srgbClr val="00B0F0"/>
                </a:solidFill>
              </a:rPr>
              <a:t> hum de </a:t>
            </a:r>
            <a:r>
              <a:rPr lang="en-IN" i="1" dirty="0" err="1">
                <a:solidFill>
                  <a:srgbClr val="00B0F0"/>
                </a:solidFill>
              </a:rPr>
              <a:t>detein</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na</a:t>
            </a:r>
            <a:r>
              <a:rPr lang="en-IN" i="1" dirty="0">
                <a:solidFill>
                  <a:srgbClr val="00B0F0"/>
                </a:solidFill>
              </a:rPr>
              <a:t> </a:t>
            </a:r>
            <a:r>
              <a:rPr lang="en-IN" i="1" dirty="0" err="1">
                <a:solidFill>
                  <a:srgbClr val="00B0F0"/>
                </a:solidFill>
              </a:rPr>
              <a:t>usko</a:t>
            </a:r>
            <a:r>
              <a:rPr lang="en-IN" i="1" dirty="0">
                <a:solidFill>
                  <a:srgbClr val="00B0F0"/>
                </a:solidFill>
              </a:rPr>
              <a:t> condom ,</a:t>
            </a:r>
            <a:r>
              <a:rPr lang="en-IN" i="1" dirty="0" err="1">
                <a:solidFill>
                  <a:srgbClr val="00B0F0"/>
                </a:solidFill>
              </a:rPr>
              <a:t>yaha</a:t>
            </a:r>
            <a:r>
              <a:rPr lang="en-IN" i="1" dirty="0">
                <a:solidFill>
                  <a:srgbClr val="00B0F0"/>
                </a:solidFill>
              </a:rPr>
              <a:t> </a:t>
            </a:r>
            <a:r>
              <a:rPr lang="en-IN" i="1" dirty="0" err="1">
                <a:solidFill>
                  <a:srgbClr val="00B0F0"/>
                </a:solidFill>
              </a:rPr>
              <a:t>aayegi</a:t>
            </a:r>
            <a:r>
              <a:rPr lang="en-IN" i="1" dirty="0">
                <a:solidFill>
                  <a:srgbClr val="00B0F0"/>
                </a:solidFill>
              </a:rPr>
              <a:t> </a:t>
            </a:r>
            <a:r>
              <a:rPr lang="en-IN" i="1" dirty="0" err="1">
                <a:solidFill>
                  <a:srgbClr val="00B0F0"/>
                </a:solidFill>
              </a:rPr>
              <a:t>toh</a:t>
            </a:r>
            <a:r>
              <a:rPr lang="en-IN" i="1" dirty="0">
                <a:solidFill>
                  <a:srgbClr val="00B0F0"/>
                </a:solidFill>
              </a:rPr>
              <a:t> </a:t>
            </a:r>
            <a:r>
              <a:rPr lang="en-IN" i="1" dirty="0" err="1">
                <a:solidFill>
                  <a:srgbClr val="00B0F0"/>
                </a:solidFill>
              </a:rPr>
              <a:t>sabko</a:t>
            </a:r>
            <a:r>
              <a:rPr lang="en-IN" i="1" dirty="0">
                <a:solidFill>
                  <a:srgbClr val="00B0F0"/>
                </a:solidFill>
              </a:rPr>
              <a:t> </a:t>
            </a:r>
            <a:r>
              <a:rPr lang="en-IN" i="1" dirty="0" err="1">
                <a:solidFill>
                  <a:srgbClr val="00B0F0"/>
                </a:solidFill>
              </a:rPr>
              <a:t>pata</a:t>
            </a:r>
            <a:r>
              <a:rPr lang="en-IN" i="1" dirty="0">
                <a:solidFill>
                  <a:srgbClr val="00B0F0"/>
                </a:solidFill>
              </a:rPr>
              <a:t> </a:t>
            </a:r>
            <a:r>
              <a:rPr lang="en-IN" i="1" dirty="0" err="1">
                <a:solidFill>
                  <a:srgbClr val="00B0F0"/>
                </a:solidFill>
              </a:rPr>
              <a:t>chal</a:t>
            </a:r>
            <a:r>
              <a:rPr lang="en-IN" i="1" dirty="0">
                <a:solidFill>
                  <a:srgbClr val="00B0F0"/>
                </a:solidFill>
              </a:rPr>
              <a:t> </a:t>
            </a:r>
            <a:r>
              <a:rPr lang="en-IN" i="1" dirty="0" err="1">
                <a:solidFill>
                  <a:srgbClr val="00B0F0"/>
                </a:solidFill>
              </a:rPr>
              <a:t>jayega</a:t>
            </a:r>
            <a:r>
              <a:rPr lang="en-IN" i="1" dirty="0">
                <a:solidFill>
                  <a:srgbClr val="00B0F0"/>
                </a:solidFill>
              </a:rPr>
              <a:t> ,agar </a:t>
            </a:r>
            <a:r>
              <a:rPr lang="en-IN" i="1" dirty="0" err="1">
                <a:solidFill>
                  <a:srgbClr val="00B0F0"/>
                </a:solidFill>
              </a:rPr>
              <a:t>ladka</a:t>
            </a:r>
            <a:r>
              <a:rPr lang="en-IN" i="1" dirty="0">
                <a:solidFill>
                  <a:srgbClr val="00B0F0"/>
                </a:solidFill>
              </a:rPr>
              <a:t> </a:t>
            </a:r>
            <a:r>
              <a:rPr lang="en-IN" i="1" dirty="0" err="1">
                <a:solidFill>
                  <a:srgbClr val="00B0F0"/>
                </a:solidFill>
              </a:rPr>
              <a:t>bhi</a:t>
            </a:r>
            <a:r>
              <a:rPr lang="en-IN" i="1" dirty="0">
                <a:solidFill>
                  <a:srgbClr val="00B0F0"/>
                </a:solidFill>
              </a:rPr>
              <a:t> </a:t>
            </a:r>
            <a:r>
              <a:rPr lang="en-IN" i="1" dirty="0" err="1">
                <a:solidFill>
                  <a:srgbClr val="00B0F0"/>
                </a:solidFill>
              </a:rPr>
              <a:t>rahega</a:t>
            </a:r>
            <a:r>
              <a:rPr lang="en-IN" i="1" dirty="0">
                <a:solidFill>
                  <a:srgbClr val="00B0F0"/>
                </a:solidFill>
              </a:rPr>
              <a:t> </a:t>
            </a:r>
            <a:r>
              <a:rPr lang="en-IN" i="1" dirty="0" err="1">
                <a:solidFill>
                  <a:srgbClr val="00B0F0"/>
                </a:solidFill>
              </a:rPr>
              <a:t>toh</a:t>
            </a:r>
            <a:r>
              <a:rPr lang="en-IN" i="1" dirty="0">
                <a:solidFill>
                  <a:srgbClr val="00B0F0"/>
                </a:solidFill>
              </a:rPr>
              <a:t> </a:t>
            </a:r>
            <a:r>
              <a:rPr lang="en-IN" i="1" dirty="0" err="1">
                <a:solidFill>
                  <a:srgbClr val="00B0F0"/>
                </a:solidFill>
              </a:rPr>
              <a:t>bolega</a:t>
            </a:r>
            <a:r>
              <a:rPr lang="en-IN" i="1" dirty="0">
                <a:solidFill>
                  <a:srgbClr val="00B0F0"/>
                </a:solidFill>
              </a:rPr>
              <a:t> </a:t>
            </a:r>
            <a:r>
              <a:rPr lang="en-IN" i="1" dirty="0" err="1">
                <a:solidFill>
                  <a:srgbClr val="00B0F0"/>
                </a:solidFill>
              </a:rPr>
              <a:t>chachi</a:t>
            </a:r>
            <a:r>
              <a:rPr lang="en-IN" i="1" dirty="0">
                <a:solidFill>
                  <a:srgbClr val="00B0F0"/>
                </a:solidFill>
              </a:rPr>
              <a:t> </a:t>
            </a:r>
            <a:r>
              <a:rPr lang="en-IN" i="1" dirty="0" err="1">
                <a:solidFill>
                  <a:srgbClr val="00B0F0"/>
                </a:solidFill>
              </a:rPr>
              <a:t>yeh</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samnva</a:t>
            </a:r>
            <a:r>
              <a:rPr lang="en-IN" i="1" dirty="0">
                <a:solidFill>
                  <a:srgbClr val="00B0F0"/>
                </a:solidFill>
              </a:rPr>
              <a:t> </a:t>
            </a:r>
            <a:r>
              <a:rPr lang="en-IN" i="1" dirty="0" err="1">
                <a:solidFill>
                  <a:srgbClr val="00B0F0"/>
                </a:solidFill>
              </a:rPr>
              <a:t>toh</a:t>
            </a:r>
            <a:r>
              <a:rPr lang="en-IN" i="1" dirty="0">
                <a:solidFill>
                  <a:srgbClr val="00B0F0"/>
                </a:solidFill>
              </a:rPr>
              <a:t> hum log de </a:t>
            </a:r>
            <a:r>
              <a:rPr lang="en-IN" i="1" dirty="0" err="1">
                <a:solidFill>
                  <a:srgbClr val="00B0F0"/>
                </a:solidFill>
              </a:rPr>
              <a:t>detein</a:t>
            </a:r>
            <a:r>
              <a:rPr lang="en-IN" i="1" dirty="0">
                <a:solidFill>
                  <a:srgbClr val="00B0F0"/>
                </a:solidFill>
              </a:rPr>
              <a:t> </a:t>
            </a:r>
            <a:r>
              <a:rPr lang="en-IN" i="1" dirty="0" err="1">
                <a:solidFill>
                  <a:srgbClr val="00B0F0"/>
                </a:solidFill>
              </a:rPr>
              <a:t>hain</a:t>
            </a:r>
            <a:r>
              <a:rPr lang="en-IN" i="1" dirty="0"/>
              <a:t>”_</a:t>
            </a:r>
            <a:r>
              <a:rPr lang="en-IN" i="1" dirty="0" err="1"/>
              <a:t>ASHA,Arwal</a:t>
            </a:r>
            <a:endParaRPr lang="en-IN" i="1" dirty="0"/>
          </a:p>
        </p:txBody>
      </p:sp>
      <p:sp>
        <p:nvSpPr>
          <p:cNvPr id="6" name="Rectangle 5">
            <a:extLst>
              <a:ext uri="{FF2B5EF4-FFF2-40B4-BE49-F238E27FC236}">
                <a16:creationId xmlns:a16="http://schemas.microsoft.com/office/drawing/2014/main" id="{00EC1B79-64FE-4934-9BF7-0A0CB23686FD}"/>
              </a:ext>
            </a:extLst>
          </p:cNvPr>
          <p:cNvSpPr/>
          <p:nvPr/>
        </p:nvSpPr>
        <p:spPr>
          <a:xfrm>
            <a:off x="6059244" y="4927489"/>
            <a:ext cx="6096000" cy="1477328"/>
          </a:xfrm>
          <a:prstGeom prst="rect">
            <a:avLst/>
          </a:prstGeom>
        </p:spPr>
        <p:txBody>
          <a:bodyPr>
            <a:spAutoFit/>
          </a:bodyPr>
          <a:lstStyle/>
          <a:p>
            <a:endParaRPr lang="en-IN" i="1" dirty="0"/>
          </a:p>
          <a:p>
            <a:r>
              <a:rPr lang="en-IN" i="1" dirty="0"/>
              <a:t>“</a:t>
            </a:r>
            <a:r>
              <a:rPr lang="en-IN" i="1" dirty="0">
                <a:solidFill>
                  <a:schemeClr val="accent2"/>
                </a:solidFill>
              </a:rPr>
              <a:t>Main sab </a:t>
            </a:r>
            <a:r>
              <a:rPr lang="en-IN" i="1" dirty="0" err="1">
                <a:solidFill>
                  <a:schemeClr val="accent2"/>
                </a:solidFill>
              </a:rPr>
              <a:t>chiz</a:t>
            </a:r>
            <a:r>
              <a:rPr lang="en-IN" i="1" dirty="0">
                <a:solidFill>
                  <a:schemeClr val="accent2"/>
                </a:solidFill>
              </a:rPr>
              <a:t> </a:t>
            </a:r>
            <a:r>
              <a:rPr lang="en-IN" i="1" dirty="0" err="1">
                <a:solidFill>
                  <a:schemeClr val="accent2"/>
                </a:solidFill>
              </a:rPr>
              <a:t>hai</a:t>
            </a:r>
            <a:r>
              <a:rPr lang="en-IN" i="1" dirty="0">
                <a:solidFill>
                  <a:schemeClr val="accent2"/>
                </a:solidFill>
              </a:rPr>
              <a:t> counselling </a:t>
            </a:r>
            <a:r>
              <a:rPr lang="en-IN" i="1" dirty="0" err="1">
                <a:solidFill>
                  <a:schemeClr val="accent2"/>
                </a:solidFill>
              </a:rPr>
              <a:t>ke</a:t>
            </a:r>
            <a:r>
              <a:rPr lang="en-IN" i="1" dirty="0">
                <a:solidFill>
                  <a:schemeClr val="accent2"/>
                </a:solidFill>
              </a:rPr>
              <a:t> </a:t>
            </a:r>
            <a:r>
              <a:rPr lang="en-IN" i="1" dirty="0" err="1">
                <a:solidFill>
                  <a:schemeClr val="accent2"/>
                </a:solidFill>
              </a:rPr>
              <a:t>upar</a:t>
            </a:r>
            <a:r>
              <a:rPr lang="en-IN" i="1" dirty="0">
                <a:solidFill>
                  <a:schemeClr val="accent2"/>
                </a:solidFill>
              </a:rPr>
              <a:t>, </a:t>
            </a:r>
            <a:r>
              <a:rPr lang="en-IN" i="1" dirty="0" err="1">
                <a:solidFill>
                  <a:schemeClr val="accent2"/>
                </a:solidFill>
              </a:rPr>
              <a:t>yadi</a:t>
            </a:r>
            <a:r>
              <a:rPr lang="en-IN" i="1" dirty="0">
                <a:solidFill>
                  <a:schemeClr val="accent2"/>
                </a:solidFill>
              </a:rPr>
              <a:t> hm </a:t>
            </a:r>
            <a:r>
              <a:rPr lang="en-IN" i="1" dirty="0" err="1">
                <a:solidFill>
                  <a:schemeClr val="accent2"/>
                </a:solidFill>
              </a:rPr>
              <a:t>acche</a:t>
            </a:r>
            <a:r>
              <a:rPr lang="en-IN" i="1" dirty="0">
                <a:solidFill>
                  <a:schemeClr val="accent2"/>
                </a:solidFill>
              </a:rPr>
              <a:t> se counselling </a:t>
            </a:r>
            <a:r>
              <a:rPr lang="en-IN" i="1" dirty="0" err="1">
                <a:solidFill>
                  <a:schemeClr val="accent2"/>
                </a:solidFill>
              </a:rPr>
              <a:t>karte</a:t>
            </a:r>
            <a:r>
              <a:rPr lang="en-IN" i="1" dirty="0">
                <a:solidFill>
                  <a:schemeClr val="accent2"/>
                </a:solidFill>
              </a:rPr>
              <a:t> </a:t>
            </a:r>
            <a:r>
              <a:rPr lang="en-IN" i="1" dirty="0" err="1">
                <a:solidFill>
                  <a:schemeClr val="accent2"/>
                </a:solidFill>
              </a:rPr>
              <a:t>hai</a:t>
            </a:r>
            <a:r>
              <a:rPr lang="en-IN" i="1" dirty="0">
                <a:solidFill>
                  <a:schemeClr val="accent2"/>
                </a:solidFill>
              </a:rPr>
              <a:t> </a:t>
            </a:r>
            <a:r>
              <a:rPr lang="en-IN" i="1" dirty="0" err="1">
                <a:solidFill>
                  <a:schemeClr val="accent2"/>
                </a:solidFill>
              </a:rPr>
              <a:t>toh</a:t>
            </a:r>
            <a:r>
              <a:rPr lang="en-IN" i="1" dirty="0">
                <a:solidFill>
                  <a:schemeClr val="accent2"/>
                </a:solidFill>
              </a:rPr>
              <a:t> log </a:t>
            </a:r>
            <a:r>
              <a:rPr lang="en-IN" i="1" dirty="0" err="1">
                <a:solidFill>
                  <a:schemeClr val="accent2"/>
                </a:solidFill>
              </a:rPr>
              <a:t>samjhte</a:t>
            </a:r>
            <a:r>
              <a:rPr lang="en-IN" i="1" dirty="0">
                <a:solidFill>
                  <a:schemeClr val="accent2"/>
                </a:solidFill>
              </a:rPr>
              <a:t> </a:t>
            </a:r>
            <a:r>
              <a:rPr lang="en-IN" i="1" dirty="0" err="1">
                <a:solidFill>
                  <a:schemeClr val="accent2"/>
                </a:solidFill>
              </a:rPr>
              <a:t>hai</a:t>
            </a:r>
            <a:r>
              <a:rPr lang="en-IN" i="1" dirty="0">
                <a:solidFill>
                  <a:schemeClr val="accent2"/>
                </a:solidFill>
              </a:rPr>
              <a:t> </a:t>
            </a:r>
            <a:r>
              <a:rPr lang="en-IN" i="1" dirty="0" err="1">
                <a:solidFill>
                  <a:schemeClr val="accent2"/>
                </a:solidFill>
              </a:rPr>
              <a:t>agr</a:t>
            </a:r>
            <a:r>
              <a:rPr lang="en-IN" i="1" dirty="0">
                <a:solidFill>
                  <a:schemeClr val="accent2"/>
                </a:solidFill>
              </a:rPr>
              <a:t> counselling </a:t>
            </a:r>
            <a:r>
              <a:rPr lang="en-IN" i="1" dirty="0" err="1">
                <a:solidFill>
                  <a:schemeClr val="accent2"/>
                </a:solidFill>
              </a:rPr>
              <a:t>sahi</a:t>
            </a:r>
            <a:r>
              <a:rPr lang="en-IN" i="1" dirty="0">
                <a:solidFill>
                  <a:schemeClr val="accent2"/>
                </a:solidFill>
              </a:rPr>
              <a:t> se </a:t>
            </a:r>
            <a:r>
              <a:rPr lang="en-IN" i="1" dirty="0" err="1">
                <a:solidFill>
                  <a:schemeClr val="accent2"/>
                </a:solidFill>
              </a:rPr>
              <a:t>nahi</a:t>
            </a:r>
            <a:r>
              <a:rPr lang="en-IN" i="1" dirty="0">
                <a:solidFill>
                  <a:schemeClr val="accent2"/>
                </a:solidFill>
              </a:rPr>
              <a:t> </a:t>
            </a:r>
            <a:r>
              <a:rPr lang="en-IN" i="1" dirty="0" err="1">
                <a:solidFill>
                  <a:schemeClr val="accent2"/>
                </a:solidFill>
              </a:rPr>
              <a:t>hoga</a:t>
            </a:r>
            <a:r>
              <a:rPr lang="en-IN" i="1" dirty="0">
                <a:solidFill>
                  <a:schemeClr val="accent2"/>
                </a:solidFill>
              </a:rPr>
              <a:t> </a:t>
            </a:r>
            <a:r>
              <a:rPr lang="en-IN" i="1" dirty="0" err="1">
                <a:solidFill>
                  <a:schemeClr val="accent2"/>
                </a:solidFill>
              </a:rPr>
              <a:t>toh</a:t>
            </a:r>
            <a:r>
              <a:rPr lang="en-IN" i="1" dirty="0">
                <a:solidFill>
                  <a:schemeClr val="accent2"/>
                </a:solidFill>
              </a:rPr>
              <a:t> sab </a:t>
            </a:r>
            <a:r>
              <a:rPr lang="en-IN" i="1" dirty="0" err="1">
                <a:solidFill>
                  <a:schemeClr val="accent2"/>
                </a:solidFill>
              </a:rPr>
              <a:t>bolega</a:t>
            </a:r>
            <a:r>
              <a:rPr lang="en-IN" i="1" dirty="0">
                <a:solidFill>
                  <a:schemeClr val="accent2"/>
                </a:solidFill>
              </a:rPr>
              <a:t> are </a:t>
            </a:r>
            <a:r>
              <a:rPr lang="en-IN" i="1" dirty="0" err="1">
                <a:solidFill>
                  <a:schemeClr val="accent2"/>
                </a:solidFill>
              </a:rPr>
              <a:t>kya</a:t>
            </a:r>
            <a:r>
              <a:rPr lang="en-IN" i="1" dirty="0">
                <a:solidFill>
                  <a:schemeClr val="accent2"/>
                </a:solidFill>
              </a:rPr>
              <a:t> </a:t>
            </a:r>
            <a:r>
              <a:rPr lang="en-IN" i="1" dirty="0" err="1">
                <a:solidFill>
                  <a:schemeClr val="accent2"/>
                </a:solidFill>
              </a:rPr>
              <a:t>bakar</a:t>
            </a:r>
            <a:r>
              <a:rPr lang="en-IN" i="1" dirty="0">
                <a:solidFill>
                  <a:schemeClr val="accent2"/>
                </a:solidFill>
              </a:rPr>
              <a:t> </a:t>
            </a:r>
            <a:r>
              <a:rPr lang="en-IN" i="1" dirty="0" err="1">
                <a:solidFill>
                  <a:schemeClr val="accent2"/>
                </a:solidFill>
              </a:rPr>
              <a:t>bakar</a:t>
            </a:r>
            <a:r>
              <a:rPr lang="en-IN" i="1" dirty="0">
                <a:solidFill>
                  <a:schemeClr val="accent2"/>
                </a:solidFill>
              </a:rPr>
              <a:t> </a:t>
            </a:r>
            <a:r>
              <a:rPr lang="en-IN" i="1" dirty="0" err="1">
                <a:solidFill>
                  <a:schemeClr val="accent2"/>
                </a:solidFill>
              </a:rPr>
              <a:t>kar</a:t>
            </a:r>
            <a:r>
              <a:rPr lang="en-IN" i="1" dirty="0">
                <a:solidFill>
                  <a:schemeClr val="accent2"/>
                </a:solidFill>
              </a:rPr>
              <a:t> </a:t>
            </a:r>
            <a:r>
              <a:rPr lang="en-IN" i="1" dirty="0" err="1">
                <a:solidFill>
                  <a:schemeClr val="accent2"/>
                </a:solidFill>
              </a:rPr>
              <a:t>rahi</a:t>
            </a:r>
            <a:r>
              <a:rPr lang="en-IN" i="1" dirty="0">
                <a:solidFill>
                  <a:schemeClr val="accent2"/>
                </a:solidFill>
              </a:rPr>
              <a:t> </a:t>
            </a:r>
            <a:r>
              <a:rPr lang="en-IN" i="1" dirty="0" err="1">
                <a:solidFill>
                  <a:schemeClr val="accent2"/>
                </a:solidFill>
              </a:rPr>
              <a:t>hai</a:t>
            </a:r>
            <a:r>
              <a:rPr lang="en-IN" i="1" dirty="0"/>
              <a:t>”_ANM, Vaishali District</a:t>
            </a:r>
          </a:p>
        </p:txBody>
      </p:sp>
      <p:sp>
        <p:nvSpPr>
          <p:cNvPr id="13" name="Speech Bubble: Rectangle with Corners Rounded 12">
            <a:extLst>
              <a:ext uri="{FF2B5EF4-FFF2-40B4-BE49-F238E27FC236}">
                <a16:creationId xmlns:a16="http://schemas.microsoft.com/office/drawing/2014/main" id="{DF5DABB1-1502-4714-84F1-1993DD744E8C}"/>
              </a:ext>
            </a:extLst>
          </p:cNvPr>
          <p:cNvSpPr/>
          <p:nvPr/>
        </p:nvSpPr>
        <p:spPr>
          <a:xfrm>
            <a:off x="5907741" y="5253319"/>
            <a:ext cx="6158753" cy="121920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Speech Bubble: Rectangle with Corners Rounded 16">
            <a:extLst>
              <a:ext uri="{FF2B5EF4-FFF2-40B4-BE49-F238E27FC236}">
                <a16:creationId xmlns:a16="http://schemas.microsoft.com/office/drawing/2014/main" id="{6AB369F7-043A-407F-8A73-0F5AE6D0671D}"/>
              </a:ext>
            </a:extLst>
          </p:cNvPr>
          <p:cNvSpPr/>
          <p:nvPr/>
        </p:nvSpPr>
        <p:spPr>
          <a:xfrm>
            <a:off x="5907741" y="3197276"/>
            <a:ext cx="6158753" cy="135198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Speech Bubble: Rectangle with Corners Rounded 17">
            <a:extLst>
              <a:ext uri="{FF2B5EF4-FFF2-40B4-BE49-F238E27FC236}">
                <a16:creationId xmlns:a16="http://schemas.microsoft.com/office/drawing/2014/main" id="{444E4CB8-E47A-4785-9C99-FD33F6627AFA}"/>
              </a:ext>
            </a:extLst>
          </p:cNvPr>
          <p:cNvSpPr/>
          <p:nvPr/>
        </p:nvSpPr>
        <p:spPr>
          <a:xfrm>
            <a:off x="6033247" y="1292882"/>
            <a:ext cx="6007250" cy="127998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5" name="Straight Connector 13">
            <a:extLst>
              <a:ext uri="{FF2B5EF4-FFF2-40B4-BE49-F238E27FC236}">
                <a16:creationId xmlns:a16="http://schemas.microsoft.com/office/drawing/2014/main" id="{CF6968E9-C814-4C2D-9FF6-740ECB5FE215}"/>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595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3" grpId="0"/>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56732"/>
            <a:ext cx="7813540"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9" name="TextBox 18">
            <a:extLst>
              <a:ext uri="{FF2B5EF4-FFF2-40B4-BE49-F238E27FC236}">
                <a16:creationId xmlns:a16="http://schemas.microsoft.com/office/drawing/2014/main" id="{77624057-2F9C-4A25-969A-23C98BE9CCB7}"/>
              </a:ext>
            </a:extLst>
          </p:cNvPr>
          <p:cNvSpPr txBox="1"/>
          <p:nvPr/>
        </p:nvSpPr>
        <p:spPr>
          <a:xfrm>
            <a:off x="73025" y="1190281"/>
            <a:ext cx="6004560" cy="376476"/>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Male Engagement</a:t>
            </a:r>
          </a:p>
        </p:txBody>
      </p:sp>
      <p:sp>
        <p:nvSpPr>
          <p:cNvPr id="20" name="Rectangle 19">
            <a:extLst>
              <a:ext uri="{FF2B5EF4-FFF2-40B4-BE49-F238E27FC236}">
                <a16:creationId xmlns:a16="http://schemas.microsoft.com/office/drawing/2014/main" id="{B012D379-14BB-4217-B1BE-21A2510F314D}"/>
              </a:ext>
            </a:extLst>
          </p:cNvPr>
          <p:cNvSpPr/>
          <p:nvPr/>
        </p:nvSpPr>
        <p:spPr>
          <a:xfrm>
            <a:off x="77055" y="1622463"/>
            <a:ext cx="5986144" cy="3142147"/>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cs typeface="Times New Roman" panose="02020603050405020304" pitchFamily="18" charset="0"/>
              </a:rPr>
              <a:t>FP services  is made available for women not for 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Men do not seek information on FP</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CHW’s focus their attention on counselling women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Condoms can reduce sexual pleasure for 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Vasectomy considered as a loss of masculinity ,so men decide against it.</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Majority of them aware of male specific training for FP, but still gap is present.</a:t>
            </a: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9" name="Rectangle 8">
            <a:extLst>
              <a:ext uri="{FF2B5EF4-FFF2-40B4-BE49-F238E27FC236}">
                <a16:creationId xmlns:a16="http://schemas.microsoft.com/office/drawing/2014/main" id="{FFA3D294-90AC-4A3B-B2A1-C75D7ABD5B5D}"/>
              </a:ext>
            </a:extLst>
          </p:cNvPr>
          <p:cNvSpPr/>
          <p:nvPr/>
        </p:nvSpPr>
        <p:spPr>
          <a:xfrm>
            <a:off x="6269123" y="3562877"/>
            <a:ext cx="6004561" cy="800219"/>
          </a:xfrm>
          <a:prstGeom prst="rect">
            <a:avLst/>
          </a:prstGeom>
        </p:spPr>
        <p:txBody>
          <a:bodyPr wrap="square">
            <a:spAutoFit/>
          </a:bodyPr>
          <a:lstStyle/>
          <a:p>
            <a:endParaRPr lang="en-IN" sz="1400" dirty="0"/>
          </a:p>
          <a:p>
            <a:endParaRPr lang="en-IN" sz="1400" dirty="0">
              <a:latin typeface="Times New Roman" panose="02020603050405020304" pitchFamily="18" charset="0"/>
              <a:cs typeface="Times New Roman" panose="02020603050405020304" pitchFamily="18" charset="0"/>
            </a:endParaRPr>
          </a:p>
          <a:p>
            <a:endParaRPr lang="en-IN" i="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2CB3FFF-DADF-4239-B9DB-09A31E0CB8DD}"/>
              </a:ext>
            </a:extLst>
          </p:cNvPr>
          <p:cNvSpPr/>
          <p:nvPr/>
        </p:nvSpPr>
        <p:spPr>
          <a:xfrm>
            <a:off x="5751832" y="3532100"/>
            <a:ext cx="6073139" cy="861774"/>
          </a:xfrm>
          <a:prstGeom prst="rect">
            <a:avLst/>
          </a:prstGeom>
        </p:spPr>
        <p:txBody>
          <a:bodyPr wrap="square">
            <a:spAutoFit/>
          </a:bodyPr>
          <a:lstStyle/>
          <a:p>
            <a:endParaRPr lang="en-IN" sz="1600" dirty="0">
              <a:cs typeface="Times New Roman" panose="02020603050405020304" pitchFamily="18" charset="0"/>
            </a:endParaRPr>
          </a:p>
          <a:p>
            <a:endParaRPr lang="en-IN" sz="1600" dirty="0">
              <a:cs typeface="Times New Roman" panose="02020603050405020304" pitchFamily="18" charset="0"/>
            </a:endParaRPr>
          </a:p>
          <a:p>
            <a:endParaRPr lang="en-IN" dirty="0"/>
          </a:p>
        </p:txBody>
      </p:sp>
      <p:pic>
        <p:nvPicPr>
          <p:cNvPr id="5122" name="Picture 2" descr="M-6-Part A-B.indd">
            <a:extLst>
              <a:ext uri="{FF2B5EF4-FFF2-40B4-BE49-F238E27FC236}">
                <a16:creationId xmlns:a16="http://schemas.microsoft.com/office/drawing/2014/main" id="{D760A777-D8F1-48DA-8802-B724C31B56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4220" y="3184572"/>
            <a:ext cx="1295400" cy="35242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0439E03-3C94-4DB2-9A03-B295BA3FEED1}"/>
              </a:ext>
            </a:extLst>
          </p:cNvPr>
          <p:cNvSpPr/>
          <p:nvPr/>
        </p:nvSpPr>
        <p:spPr>
          <a:xfrm>
            <a:off x="6481482" y="4125222"/>
            <a:ext cx="4229006" cy="2308324"/>
          </a:xfrm>
          <a:prstGeom prst="rect">
            <a:avLst/>
          </a:prstGeom>
        </p:spPr>
        <p:txBody>
          <a:bodyPr wrap="square">
            <a:spAutoFit/>
          </a:bodyPr>
          <a:lstStyle/>
          <a:p>
            <a:r>
              <a:rPr lang="en-IN" dirty="0"/>
              <a:t>“ </a:t>
            </a:r>
            <a:r>
              <a:rPr lang="en-IN" i="1" dirty="0" err="1">
                <a:solidFill>
                  <a:srgbClr val="00B0F0"/>
                </a:solidFill>
              </a:rPr>
              <a:t>Kehte</a:t>
            </a:r>
            <a:r>
              <a:rPr lang="en-IN" i="1" dirty="0">
                <a:solidFill>
                  <a:srgbClr val="00B0F0"/>
                </a:solidFill>
              </a:rPr>
              <a:t> </a:t>
            </a:r>
            <a:r>
              <a:rPr lang="en-IN" i="1" dirty="0" err="1">
                <a:solidFill>
                  <a:srgbClr val="00B0F0"/>
                </a:solidFill>
              </a:rPr>
              <a:t>hain</a:t>
            </a:r>
            <a:r>
              <a:rPr lang="en-IN" i="1" dirty="0">
                <a:solidFill>
                  <a:srgbClr val="00B0F0"/>
                </a:solidFill>
              </a:rPr>
              <a:t> Bhabhi hum use </a:t>
            </a:r>
            <a:r>
              <a:rPr lang="en-IN" i="1" dirty="0" err="1">
                <a:solidFill>
                  <a:srgbClr val="00B0F0"/>
                </a:solidFill>
              </a:rPr>
              <a:t>karte</a:t>
            </a:r>
            <a:r>
              <a:rPr lang="en-IN" i="1" dirty="0">
                <a:solidFill>
                  <a:srgbClr val="00B0F0"/>
                </a:solidFill>
              </a:rPr>
              <a:t> </a:t>
            </a:r>
            <a:r>
              <a:rPr lang="en-IN" i="1" dirty="0" err="1">
                <a:solidFill>
                  <a:srgbClr val="00B0F0"/>
                </a:solidFill>
              </a:rPr>
              <a:t>hain</a:t>
            </a:r>
            <a:r>
              <a:rPr lang="en-IN" i="1" dirty="0">
                <a:solidFill>
                  <a:srgbClr val="00B0F0"/>
                </a:solidFill>
              </a:rPr>
              <a:t> par </a:t>
            </a:r>
            <a:r>
              <a:rPr lang="en-IN" i="1" dirty="0" err="1">
                <a:solidFill>
                  <a:srgbClr val="00B0F0"/>
                </a:solidFill>
              </a:rPr>
              <a:t>santhusthi</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milti</a:t>
            </a:r>
            <a:r>
              <a:rPr lang="en-IN" i="1" dirty="0">
                <a:solidFill>
                  <a:srgbClr val="00B0F0"/>
                </a:solidFill>
              </a:rPr>
              <a:t>”</a:t>
            </a:r>
            <a:endParaRPr lang="en-IN" dirty="0">
              <a:solidFill>
                <a:srgbClr val="00B0F0"/>
              </a:solidFill>
            </a:endParaRPr>
          </a:p>
          <a:p>
            <a:r>
              <a:rPr lang="en-IN" dirty="0">
                <a:solidFill>
                  <a:srgbClr val="00B0F0"/>
                </a:solidFill>
              </a:rPr>
              <a:t>“ </a:t>
            </a:r>
            <a:r>
              <a:rPr lang="en-IN" i="1" dirty="0" err="1">
                <a:solidFill>
                  <a:srgbClr val="00B0F0"/>
                </a:solidFill>
              </a:rPr>
              <a:t>didi</a:t>
            </a:r>
            <a:r>
              <a:rPr lang="en-IN" i="1" dirty="0">
                <a:solidFill>
                  <a:srgbClr val="00B0F0"/>
                </a:solidFill>
              </a:rPr>
              <a:t> </a:t>
            </a:r>
            <a:r>
              <a:rPr lang="en-IN" i="1" dirty="0" err="1">
                <a:solidFill>
                  <a:srgbClr val="00B0F0"/>
                </a:solidFill>
              </a:rPr>
              <a:t>jitna</a:t>
            </a:r>
            <a:r>
              <a:rPr lang="en-IN" i="1" dirty="0">
                <a:solidFill>
                  <a:srgbClr val="00B0F0"/>
                </a:solidFill>
              </a:rPr>
              <a:t> </a:t>
            </a:r>
            <a:r>
              <a:rPr lang="en-IN" i="1" dirty="0" err="1">
                <a:solidFill>
                  <a:srgbClr val="00B0F0"/>
                </a:solidFill>
              </a:rPr>
              <a:t>joh</a:t>
            </a:r>
            <a:r>
              <a:rPr lang="en-IN" i="1" dirty="0">
                <a:solidFill>
                  <a:srgbClr val="00B0F0"/>
                </a:solidFill>
              </a:rPr>
              <a:t> </a:t>
            </a:r>
            <a:r>
              <a:rPr lang="en-IN" i="1" dirty="0" err="1">
                <a:solidFill>
                  <a:srgbClr val="00B0F0"/>
                </a:solidFill>
              </a:rPr>
              <a:t>sahe</a:t>
            </a:r>
            <a:r>
              <a:rPr lang="en-IN" i="1" dirty="0">
                <a:solidFill>
                  <a:srgbClr val="00B0F0"/>
                </a:solidFill>
              </a:rPr>
              <a:t> </a:t>
            </a:r>
            <a:r>
              <a:rPr lang="en-IN" i="1" dirty="0" err="1">
                <a:solidFill>
                  <a:srgbClr val="00B0F0"/>
                </a:solidFill>
              </a:rPr>
              <a:t>voh</a:t>
            </a:r>
            <a:r>
              <a:rPr lang="en-IN" i="1" dirty="0">
                <a:solidFill>
                  <a:srgbClr val="00B0F0"/>
                </a:solidFill>
              </a:rPr>
              <a:t> sab </a:t>
            </a:r>
            <a:r>
              <a:rPr lang="en-IN" i="1" dirty="0" err="1">
                <a:solidFill>
                  <a:srgbClr val="00B0F0"/>
                </a:solidFill>
              </a:rPr>
              <a:t>mahila</a:t>
            </a:r>
            <a:r>
              <a:rPr lang="en-IN" i="1" dirty="0">
                <a:solidFill>
                  <a:srgbClr val="00B0F0"/>
                </a:solidFill>
              </a:rPr>
              <a:t> </a:t>
            </a:r>
            <a:r>
              <a:rPr lang="en-IN" i="1" dirty="0" err="1">
                <a:solidFill>
                  <a:srgbClr val="00B0F0"/>
                </a:solidFill>
              </a:rPr>
              <a:t>sehti</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Boltein</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na</a:t>
            </a:r>
            <a:r>
              <a:rPr lang="en-IN" i="1" dirty="0">
                <a:solidFill>
                  <a:srgbClr val="00B0F0"/>
                </a:solidFill>
              </a:rPr>
              <a:t> </a:t>
            </a:r>
            <a:r>
              <a:rPr lang="en-IN" i="1" dirty="0" err="1">
                <a:solidFill>
                  <a:srgbClr val="00B0F0"/>
                </a:solidFill>
              </a:rPr>
              <a:t>didi</a:t>
            </a:r>
            <a:r>
              <a:rPr lang="en-IN" i="1" dirty="0">
                <a:solidFill>
                  <a:srgbClr val="00B0F0"/>
                </a:solidFill>
              </a:rPr>
              <a:t> hum </a:t>
            </a:r>
            <a:r>
              <a:rPr lang="en-IN" i="1" dirty="0" err="1">
                <a:solidFill>
                  <a:srgbClr val="00B0F0"/>
                </a:solidFill>
              </a:rPr>
              <a:t>toh</a:t>
            </a:r>
            <a:r>
              <a:rPr lang="en-IN" i="1" dirty="0">
                <a:solidFill>
                  <a:srgbClr val="00B0F0"/>
                </a:solidFill>
              </a:rPr>
              <a:t> </a:t>
            </a:r>
            <a:r>
              <a:rPr lang="en-IN" i="1" dirty="0" err="1">
                <a:solidFill>
                  <a:srgbClr val="00B0F0"/>
                </a:solidFill>
              </a:rPr>
              <a:t>humse</a:t>
            </a:r>
            <a:r>
              <a:rPr lang="en-IN" i="1" dirty="0">
                <a:solidFill>
                  <a:srgbClr val="00B0F0"/>
                </a:solidFill>
              </a:rPr>
              <a:t> </a:t>
            </a:r>
            <a:r>
              <a:rPr lang="en-IN" i="1" dirty="0" err="1">
                <a:solidFill>
                  <a:srgbClr val="00B0F0"/>
                </a:solidFill>
              </a:rPr>
              <a:t>bolte</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hume</a:t>
            </a:r>
            <a:r>
              <a:rPr lang="en-IN" i="1" dirty="0">
                <a:solidFill>
                  <a:srgbClr val="00B0F0"/>
                </a:solidFill>
              </a:rPr>
              <a:t> </a:t>
            </a:r>
            <a:r>
              <a:rPr lang="en-IN" i="1" dirty="0" err="1">
                <a:solidFill>
                  <a:srgbClr val="00B0F0"/>
                </a:solidFill>
              </a:rPr>
              <a:t>kaam</a:t>
            </a:r>
            <a:r>
              <a:rPr lang="en-IN" i="1" dirty="0">
                <a:solidFill>
                  <a:srgbClr val="00B0F0"/>
                </a:solidFill>
              </a:rPr>
              <a:t> </a:t>
            </a:r>
            <a:r>
              <a:rPr lang="en-IN" i="1" dirty="0" err="1">
                <a:solidFill>
                  <a:srgbClr val="00B0F0"/>
                </a:solidFill>
              </a:rPr>
              <a:t>karna</a:t>
            </a:r>
            <a:r>
              <a:rPr lang="en-IN" i="1" dirty="0">
                <a:solidFill>
                  <a:srgbClr val="00B0F0"/>
                </a:solidFill>
              </a:rPr>
              <a:t> </a:t>
            </a:r>
            <a:r>
              <a:rPr lang="en-IN" i="1" dirty="0" err="1">
                <a:solidFill>
                  <a:srgbClr val="00B0F0"/>
                </a:solidFill>
              </a:rPr>
              <a:t>hain,bora</a:t>
            </a:r>
            <a:r>
              <a:rPr lang="en-IN" i="1" dirty="0">
                <a:solidFill>
                  <a:srgbClr val="00B0F0"/>
                </a:solidFill>
              </a:rPr>
              <a:t> </a:t>
            </a:r>
            <a:r>
              <a:rPr lang="en-IN" i="1" dirty="0" err="1">
                <a:solidFill>
                  <a:srgbClr val="00B0F0"/>
                </a:solidFill>
              </a:rPr>
              <a:t>uthana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baahar</a:t>
            </a:r>
            <a:r>
              <a:rPr lang="en-IN" i="1" dirty="0">
                <a:solidFill>
                  <a:srgbClr val="00B0F0"/>
                </a:solidFill>
              </a:rPr>
              <a:t> </a:t>
            </a:r>
            <a:r>
              <a:rPr lang="en-IN" i="1" dirty="0" err="1">
                <a:solidFill>
                  <a:srgbClr val="00B0F0"/>
                </a:solidFill>
              </a:rPr>
              <a:t>jaana</a:t>
            </a:r>
            <a:r>
              <a:rPr lang="en-IN" i="1" dirty="0">
                <a:solidFill>
                  <a:srgbClr val="00B0F0"/>
                </a:solidFill>
              </a:rPr>
              <a:t> </a:t>
            </a:r>
            <a:r>
              <a:rPr lang="en-IN" i="1" dirty="0" err="1">
                <a:solidFill>
                  <a:srgbClr val="00B0F0"/>
                </a:solidFill>
              </a:rPr>
              <a:t>hain,ikko</a:t>
            </a:r>
            <a:r>
              <a:rPr lang="en-IN" i="1" dirty="0">
                <a:solidFill>
                  <a:srgbClr val="00B0F0"/>
                </a:solidFill>
              </a:rPr>
              <a:t> </a:t>
            </a:r>
            <a:r>
              <a:rPr lang="en-IN" i="1" dirty="0" err="1">
                <a:solidFill>
                  <a:srgbClr val="00B0F0"/>
                </a:solidFill>
              </a:rPr>
              <a:t>kya</a:t>
            </a:r>
            <a:r>
              <a:rPr lang="en-IN" i="1" dirty="0">
                <a:solidFill>
                  <a:srgbClr val="00B0F0"/>
                </a:solidFill>
              </a:rPr>
              <a:t> </a:t>
            </a:r>
            <a:r>
              <a:rPr lang="en-IN" i="1" dirty="0" err="1">
                <a:solidFill>
                  <a:srgbClr val="00B0F0"/>
                </a:solidFill>
              </a:rPr>
              <a:t>karana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ghar</a:t>
            </a:r>
            <a:r>
              <a:rPr lang="en-IN" i="1" dirty="0">
                <a:solidFill>
                  <a:srgbClr val="00B0F0"/>
                </a:solidFill>
              </a:rPr>
              <a:t> par </a:t>
            </a:r>
            <a:r>
              <a:rPr lang="en-IN" i="1" dirty="0" err="1">
                <a:solidFill>
                  <a:srgbClr val="00B0F0"/>
                </a:solidFill>
              </a:rPr>
              <a:t>baithkar</a:t>
            </a:r>
            <a:r>
              <a:rPr lang="en-IN" i="1" dirty="0">
                <a:solidFill>
                  <a:srgbClr val="00B0F0"/>
                </a:solidFill>
              </a:rPr>
              <a:t> </a:t>
            </a:r>
            <a:r>
              <a:rPr lang="en-IN" i="1" dirty="0" err="1">
                <a:solidFill>
                  <a:srgbClr val="00B0F0"/>
                </a:solidFill>
              </a:rPr>
              <a:t>khana</a:t>
            </a:r>
            <a:r>
              <a:rPr lang="en-IN" i="1" dirty="0">
                <a:solidFill>
                  <a:srgbClr val="00B0F0"/>
                </a:solidFill>
              </a:rPr>
              <a:t> hi </a:t>
            </a:r>
            <a:r>
              <a:rPr lang="en-IN" i="1" dirty="0" err="1">
                <a:solidFill>
                  <a:srgbClr val="00B0F0"/>
                </a:solidFill>
              </a:rPr>
              <a:t>toh</a:t>
            </a:r>
            <a:r>
              <a:rPr lang="en-IN" i="1" dirty="0">
                <a:solidFill>
                  <a:srgbClr val="00B0F0"/>
                </a:solidFill>
              </a:rPr>
              <a:t> banana </a:t>
            </a:r>
            <a:r>
              <a:rPr lang="en-IN" i="1" dirty="0" err="1">
                <a:solidFill>
                  <a:srgbClr val="00B0F0"/>
                </a:solidFill>
              </a:rPr>
              <a:t>hain</a:t>
            </a:r>
            <a:r>
              <a:rPr lang="en-IN" i="1" dirty="0">
                <a:solidFill>
                  <a:srgbClr val="00B0F0"/>
                </a:solidFill>
              </a:rPr>
              <a:t> </a:t>
            </a:r>
            <a:r>
              <a:rPr lang="en-IN" i="1" dirty="0" err="1">
                <a:solidFill>
                  <a:srgbClr val="00B0F0"/>
                </a:solidFill>
              </a:rPr>
              <a:t>aur</a:t>
            </a:r>
            <a:r>
              <a:rPr lang="en-IN" i="1" dirty="0">
                <a:solidFill>
                  <a:srgbClr val="00B0F0"/>
                </a:solidFill>
              </a:rPr>
              <a:t> </a:t>
            </a:r>
            <a:r>
              <a:rPr lang="en-IN" i="1" dirty="0" err="1">
                <a:solidFill>
                  <a:srgbClr val="00B0F0"/>
                </a:solidFill>
              </a:rPr>
              <a:t>khana</a:t>
            </a:r>
            <a:r>
              <a:rPr lang="en-IN" i="1" dirty="0">
                <a:solidFill>
                  <a:srgbClr val="00B0F0"/>
                </a:solidFill>
              </a:rPr>
              <a:t> </a:t>
            </a:r>
            <a:r>
              <a:rPr lang="en-IN" i="1" dirty="0" err="1">
                <a:solidFill>
                  <a:srgbClr val="00B0F0"/>
                </a:solidFill>
              </a:rPr>
              <a:t>hain</a:t>
            </a:r>
            <a:r>
              <a:rPr lang="en-IN" i="1" dirty="0"/>
              <a:t>”_</a:t>
            </a:r>
            <a:r>
              <a:rPr lang="en-IN" i="1" dirty="0" err="1"/>
              <a:t>ASHA,Arwal</a:t>
            </a:r>
            <a:endParaRPr lang="en-IN" i="1" dirty="0"/>
          </a:p>
        </p:txBody>
      </p:sp>
      <p:sp>
        <p:nvSpPr>
          <p:cNvPr id="6" name="Rectangle 5">
            <a:extLst>
              <a:ext uri="{FF2B5EF4-FFF2-40B4-BE49-F238E27FC236}">
                <a16:creationId xmlns:a16="http://schemas.microsoft.com/office/drawing/2014/main" id="{187FA115-12C3-40AD-928A-10DBE39E7738}"/>
              </a:ext>
            </a:extLst>
          </p:cNvPr>
          <p:cNvSpPr/>
          <p:nvPr/>
        </p:nvSpPr>
        <p:spPr>
          <a:xfrm>
            <a:off x="6481482" y="1480153"/>
            <a:ext cx="5664797" cy="1477328"/>
          </a:xfrm>
          <a:prstGeom prst="rect">
            <a:avLst/>
          </a:prstGeom>
        </p:spPr>
        <p:txBody>
          <a:bodyPr wrap="square">
            <a:spAutoFit/>
          </a:bodyPr>
          <a:lstStyle/>
          <a:p>
            <a:r>
              <a:rPr lang="en-IN" dirty="0"/>
              <a:t>“ </a:t>
            </a:r>
            <a:r>
              <a:rPr lang="en-IN" i="1" dirty="0" err="1">
                <a:solidFill>
                  <a:srgbClr val="FF0000"/>
                </a:solidFill>
              </a:rPr>
              <a:t>Nahi</a:t>
            </a:r>
            <a:r>
              <a:rPr lang="en-IN" i="1" dirty="0">
                <a:solidFill>
                  <a:srgbClr val="FF0000"/>
                </a:solidFill>
              </a:rPr>
              <a:t> </a:t>
            </a:r>
            <a:r>
              <a:rPr lang="en-IN" i="1" dirty="0" err="1">
                <a:solidFill>
                  <a:srgbClr val="FF0000"/>
                </a:solidFill>
              </a:rPr>
              <a:t>didi</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aati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tikakaran</a:t>
            </a:r>
            <a:r>
              <a:rPr lang="en-IN" i="1" dirty="0">
                <a:solidFill>
                  <a:srgbClr val="FF0000"/>
                </a:solidFill>
              </a:rPr>
              <a:t> </a:t>
            </a:r>
            <a:r>
              <a:rPr lang="en-IN" i="1" dirty="0" err="1">
                <a:solidFill>
                  <a:srgbClr val="FF0000"/>
                </a:solidFill>
              </a:rPr>
              <a:t>mein</a:t>
            </a:r>
            <a:r>
              <a:rPr lang="en-IN" i="1" dirty="0">
                <a:solidFill>
                  <a:srgbClr val="FF0000"/>
                </a:solidFill>
              </a:rPr>
              <a:t> </a:t>
            </a:r>
            <a:r>
              <a:rPr lang="en-IN" i="1" dirty="0" err="1">
                <a:solidFill>
                  <a:srgbClr val="FF0000"/>
                </a:solidFill>
              </a:rPr>
              <a:t>bhi</a:t>
            </a:r>
            <a:r>
              <a:rPr lang="en-IN" i="1" dirty="0">
                <a:solidFill>
                  <a:srgbClr val="FF0000"/>
                </a:solidFill>
              </a:rPr>
              <a:t> ,</a:t>
            </a:r>
            <a:r>
              <a:rPr lang="en-IN" i="1" dirty="0" err="1">
                <a:solidFill>
                  <a:srgbClr val="FF0000"/>
                </a:solidFill>
              </a:rPr>
              <a:t>pakhwada</a:t>
            </a:r>
            <a:r>
              <a:rPr lang="en-IN" i="1" dirty="0">
                <a:solidFill>
                  <a:srgbClr val="FF0000"/>
                </a:solidFill>
              </a:rPr>
              <a:t> </a:t>
            </a:r>
            <a:r>
              <a:rPr lang="en-IN" i="1" dirty="0" err="1">
                <a:solidFill>
                  <a:srgbClr val="FF0000"/>
                </a:solidFill>
              </a:rPr>
              <a:t>mein</a:t>
            </a:r>
            <a:r>
              <a:rPr lang="en-IN" i="1" dirty="0">
                <a:solidFill>
                  <a:srgbClr val="FF0000"/>
                </a:solidFill>
              </a:rPr>
              <a:t> </a:t>
            </a:r>
            <a:r>
              <a:rPr lang="en-IN" i="1" dirty="0" err="1">
                <a:solidFill>
                  <a:srgbClr val="FF0000"/>
                </a:solidFill>
              </a:rPr>
              <a:t>bhi,purush</a:t>
            </a:r>
            <a:r>
              <a:rPr lang="en-IN" i="1" dirty="0">
                <a:solidFill>
                  <a:srgbClr val="FF0000"/>
                </a:solidFill>
              </a:rPr>
              <a:t> ka </a:t>
            </a:r>
            <a:r>
              <a:rPr lang="en-IN" i="1" dirty="0" err="1">
                <a:solidFill>
                  <a:srgbClr val="FF0000"/>
                </a:solidFill>
              </a:rPr>
              <a:t>yogdaan</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barabar</a:t>
            </a:r>
            <a:r>
              <a:rPr lang="en-IN" i="1" dirty="0">
                <a:solidFill>
                  <a:srgbClr val="FF0000"/>
                </a:solidFill>
              </a:rPr>
              <a:t> </a:t>
            </a:r>
            <a:r>
              <a:rPr lang="en-IN" i="1" dirty="0" err="1">
                <a:solidFill>
                  <a:srgbClr val="FF0000"/>
                </a:solidFill>
              </a:rPr>
              <a:t>hain,jaise</a:t>
            </a:r>
            <a:r>
              <a:rPr lang="en-IN" i="1" dirty="0">
                <a:solidFill>
                  <a:srgbClr val="FF0000"/>
                </a:solidFill>
              </a:rPr>
              <a:t> </a:t>
            </a:r>
            <a:r>
              <a:rPr lang="en-IN" i="1" dirty="0" err="1">
                <a:solidFill>
                  <a:srgbClr val="FF0000"/>
                </a:solidFill>
              </a:rPr>
              <a:t>maan</a:t>
            </a:r>
            <a:r>
              <a:rPr lang="en-IN" i="1" dirty="0">
                <a:solidFill>
                  <a:srgbClr val="FF0000"/>
                </a:solidFill>
              </a:rPr>
              <a:t> </a:t>
            </a:r>
            <a:r>
              <a:rPr lang="en-IN" i="1" dirty="0" err="1">
                <a:solidFill>
                  <a:srgbClr val="FF0000"/>
                </a:solidFill>
              </a:rPr>
              <a:t>lijiye</a:t>
            </a:r>
            <a:r>
              <a:rPr lang="en-IN" i="1" dirty="0">
                <a:solidFill>
                  <a:srgbClr val="FF0000"/>
                </a:solidFill>
              </a:rPr>
              <a:t> 100 </a:t>
            </a:r>
            <a:r>
              <a:rPr lang="en-IN" i="1" dirty="0" err="1">
                <a:solidFill>
                  <a:srgbClr val="FF0000"/>
                </a:solidFill>
              </a:rPr>
              <a:t>hua</a:t>
            </a:r>
            <a:r>
              <a:rPr lang="en-IN" i="1" dirty="0">
                <a:solidFill>
                  <a:srgbClr val="FF0000"/>
                </a:solidFill>
              </a:rPr>
              <a:t> </a:t>
            </a:r>
            <a:r>
              <a:rPr lang="en-IN" i="1" dirty="0" err="1">
                <a:solidFill>
                  <a:srgbClr val="FF0000"/>
                </a:solidFill>
              </a:rPr>
              <a:t>ya</a:t>
            </a:r>
            <a:r>
              <a:rPr lang="en-IN" i="1" dirty="0">
                <a:solidFill>
                  <a:srgbClr val="FF0000"/>
                </a:solidFill>
              </a:rPr>
              <a:t> 50 go operation </a:t>
            </a:r>
            <a:r>
              <a:rPr lang="en-IN" i="1" dirty="0" err="1">
                <a:solidFill>
                  <a:srgbClr val="FF0000"/>
                </a:solidFill>
              </a:rPr>
              <a:t>hua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usme</a:t>
            </a:r>
            <a:r>
              <a:rPr lang="en-IN" i="1" dirty="0">
                <a:solidFill>
                  <a:srgbClr val="FF0000"/>
                </a:solidFill>
              </a:rPr>
              <a:t> se </a:t>
            </a:r>
            <a:r>
              <a:rPr lang="en-IN" i="1" dirty="0" err="1">
                <a:solidFill>
                  <a:srgbClr val="FF0000"/>
                </a:solidFill>
              </a:rPr>
              <a:t>mushkil</a:t>
            </a:r>
            <a:r>
              <a:rPr lang="en-IN" i="1" dirty="0">
                <a:solidFill>
                  <a:srgbClr val="FF0000"/>
                </a:solidFill>
              </a:rPr>
              <a:t> se 5 go </a:t>
            </a:r>
            <a:r>
              <a:rPr lang="en-IN" i="1" dirty="0" err="1">
                <a:solidFill>
                  <a:srgbClr val="FF0000"/>
                </a:solidFill>
              </a:rPr>
              <a:t>purush</a:t>
            </a:r>
            <a:r>
              <a:rPr lang="en-IN" i="1" dirty="0">
                <a:solidFill>
                  <a:srgbClr val="FF0000"/>
                </a:solidFill>
              </a:rPr>
              <a:t> </a:t>
            </a:r>
            <a:r>
              <a:rPr lang="en-IN" i="1" dirty="0" err="1">
                <a:solidFill>
                  <a:srgbClr val="FF0000"/>
                </a:solidFill>
              </a:rPr>
              <a:t>karayein</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karati</a:t>
            </a:r>
            <a:r>
              <a:rPr lang="en-IN" i="1" dirty="0">
                <a:solidFill>
                  <a:srgbClr val="FF0000"/>
                </a:solidFill>
              </a:rPr>
              <a:t> </a:t>
            </a:r>
            <a:r>
              <a:rPr lang="en-IN" i="1" dirty="0" err="1">
                <a:solidFill>
                  <a:srgbClr val="FF0000"/>
                </a:solidFill>
              </a:rPr>
              <a:t>hain</a:t>
            </a:r>
            <a:r>
              <a:rPr lang="en-IN" i="1" dirty="0"/>
              <a:t>”_</a:t>
            </a:r>
            <a:r>
              <a:rPr lang="en-IN" i="1" dirty="0" err="1"/>
              <a:t>ASHA,Arwal</a:t>
            </a:r>
            <a:endParaRPr lang="en-IN" i="1" dirty="0"/>
          </a:p>
        </p:txBody>
      </p:sp>
      <p:sp>
        <p:nvSpPr>
          <p:cNvPr id="14" name="Speech Bubble: Rectangle with Corners Rounded 13">
            <a:extLst>
              <a:ext uri="{FF2B5EF4-FFF2-40B4-BE49-F238E27FC236}">
                <a16:creationId xmlns:a16="http://schemas.microsoft.com/office/drawing/2014/main" id="{C9B45A1B-AC5C-4FD8-AC9A-6812F4B678F6}"/>
              </a:ext>
            </a:extLst>
          </p:cNvPr>
          <p:cNvSpPr/>
          <p:nvPr/>
        </p:nvSpPr>
        <p:spPr>
          <a:xfrm>
            <a:off x="6291317" y="1315237"/>
            <a:ext cx="5748283" cy="188291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Speech Bubble: Rectangle with Corners Rounded 20">
            <a:extLst>
              <a:ext uri="{FF2B5EF4-FFF2-40B4-BE49-F238E27FC236}">
                <a16:creationId xmlns:a16="http://schemas.microsoft.com/office/drawing/2014/main" id="{8E9EE1AB-FB27-4AC8-B2B7-281F58162722}"/>
              </a:ext>
            </a:extLst>
          </p:cNvPr>
          <p:cNvSpPr/>
          <p:nvPr/>
        </p:nvSpPr>
        <p:spPr>
          <a:xfrm>
            <a:off x="6351491" y="4064536"/>
            <a:ext cx="4441365" cy="236901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5" name="Straight Connector 13">
            <a:extLst>
              <a:ext uri="{FF2B5EF4-FFF2-40B4-BE49-F238E27FC236}">
                <a16:creationId xmlns:a16="http://schemas.microsoft.com/office/drawing/2014/main" id="{93BE71FD-AE75-40A1-8E6B-3C581D5C4D1F}"/>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893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1000"/>
                                        <p:tgtEl>
                                          <p:spTgt spid="5122"/>
                                        </p:tgtEl>
                                      </p:cBhvr>
                                    </p:animEffect>
                                    <p:anim calcmode="lin" valueType="num">
                                      <p:cBhvr>
                                        <p:cTn id="18" dur="1000" fill="hold"/>
                                        <p:tgtEl>
                                          <p:spTgt spid="5122"/>
                                        </p:tgtEl>
                                        <p:attrNameLst>
                                          <p:attrName>ppt_x</p:attrName>
                                        </p:attrNameLst>
                                      </p:cBhvr>
                                      <p:tavLst>
                                        <p:tav tm="0">
                                          <p:val>
                                            <p:strVal val="#ppt_x"/>
                                          </p:val>
                                        </p:tav>
                                        <p:tav tm="100000">
                                          <p:val>
                                            <p:strVal val="#ppt_x"/>
                                          </p:val>
                                        </p:tav>
                                      </p:tavLst>
                                    </p:anim>
                                    <p:anim calcmode="lin" valueType="num">
                                      <p:cBhvr>
                                        <p:cTn id="19" dur="1000" fill="hold"/>
                                        <p:tgtEl>
                                          <p:spTgt spid="51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13069"/>
            <a:ext cx="8666479"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18417" y="987707"/>
            <a:ext cx="5733415" cy="376475"/>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Social Analysis and Action</a:t>
            </a:r>
            <a:endParaRPr lang="en-US" b="1" dirty="0">
              <a:solidFill>
                <a:schemeClr val="bg1"/>
              </a:solidFill>
            </a:endParaRPr>
          </a:p>
        </p:txBody>
      </p:sp>
      <p:sp>
        <p:nvSpPr>
          <p:cNvPr id="15" name="TextBox 14">
            <a:extLst>
              <a:ext uri="{FF2B5EF4-FFF2-40B4-BE49-F238E27FC236}">
                <a16:creationId xmlns:a16="http://schemas.microsoft.com/office/drawing/2014/main" id="{F09BE82C-F409-44A2-93AA-1A4799CF0AE9}"/>
              </a:ext>
            </a:extLst>
          </p:cNvPr>
          <p:cNvSpPr txBox="1"/>
          <p:nvPr/>
        </p:nvSpPr>
        <p:spPr>
          <a:xfrm flipH="1">
            <a:off x="102866" y="3704981"/>
            <a:ext cx="5981702" cy="2893100"/>
          </a:xfrm>
          <a:prstGeom prst="rect">
            <a:avLst/>
          </a:prstGeom>
          <a:noFill/>
        </p:spPr>
        <p:txBody>
          <a:bodyPr wrap="square" rtlCol="0">
            <a:spAutoFit/>
          </a:bodyPr>
          <a:lstStyle/>
          <a:p>
            <a:endParaRPr lang="en-IN" sz="1400" dirty="0"/>
          </a:p>
          <a:p>
            <a:endParaRPr lang="en-IN" sz="1600" i="1" dirty="0">
              <a:latin typeface="Times New Roman" panose="02020603050405020304" pitchFamily="18" charset="0"/>
              <a:cs typeface="Times New Roman" panose="02020603050405020304" pitchFamily="18" charset="0"/>
            </a:endParaRPr>
          </a:p>
          <a:p>
            <a:r>
              <a:rPr lang="en-US" sz="1600" dirty="0"/>
              <a:t>“ </a:t>
            </a:r>
            <a:r>
              <a:rPr lang="en-US" sz="1600" i="1" dirty="0" err="1">
                <a:solidFill>
                  <a:srgbClr val="00B0F0"/>
                </a:solidFill>
                <a:cs typeface="Times New Roman" panose="02020603050405020304" pitchFamily="18" charset="0"/>
              </a:rPr>
              <a:t>Parivartan</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hai</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na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didi</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pahale</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hamko</a:t>
            </a:r>
            <a:r>
              <a:rPr lang="en-US" sz="1600" i="1" dirty="0">
                <a:solidFill>
                  <a:srgbClr val="00B0F0"/>
                </a:solidFill>
                <a:cs typeface="Times New Roman" panose="02020603050405020304" pitchFamily="18" charset="0"/>
              </a:rPr>
              <a:t> ye sab </a:t>
            </a:r>
            <a:r>
              <a:rPr lang="en-US" sz="1600" i="1" dirty="0" err="1">
                <a:solidFill>
                  <a:srgbClr val="00B0F0"/>
                </a:solidFill>
                <a:cs typeface="Times New Roman" panose="02020603050405020304" pitchFamily="18" charset="0"/>
              </a:rPr>
              <a:t>chij</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ke</a:t>
            </a:r>
            <a:r>
              <a:rPr lang="en-US" sz="1600" i="1" dirty="0">
                <a:solidFill>
                  <a:srgbClr val="00B0F0"/>
                </a:solidFill>
                <a:cs typeface="Times New Roman" panose="02020603050405020304" pitchFamily="18" charset="0"/>
              </a:rPr>
              <a:t> bare me </a:t>
            </a:r>
            <a:r>
              <a:rPr lang="en-US" sz="1600" i="1" dirty="0" err="1">
                <a:solidFill>
                  <a:srgbClr val="00B0F0"/>
                </a:solidFill>
                <a:cs typeface="Times New Roman" panose="02020603050405020304" pitchFamily="18" charset="0"/>
              </a:rPr>
              <a:t>kya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tha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jaise</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yahan</a:t>
            </a:r>
            <a:r>
              <a:rPr lang="en-US" sz="1600" i="1" dirty="0">
                <a:solidFill>
                  <a:srgbClr val="00B0F0"/>
                </a:solidFill>
                <a:cs typeface="Times New Roman" panose="02020603050405020304" pitchFamily="18" charset="0"/>
              </a:rPr>
              <a:t> par aye meeting </a:t>
            </a:r>
            <a:r>
              <a:rPr lang="en-US" sz="1600" i="1" dirty="0" err="1">
                <a:solidFill>
                  <a:srgbClr val="00B0F0"/>
                </a:solidFill>
                <a:cs typeface="Times New Roman" panose="02020603050405020304" pitchFamily="18" charset="0"/>
              </a:rPr>
              <a:t>hota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hai</a:t>
            </a:r>
            <a:r>
              <a:rPr lang="en-US" sz="1600" i="1" dirty="0">
                <a:solidFill>
                  <a:srgbClr val="00B0F0"/>
                </a:solidFill>
                <a:cs typeface="Times New Roman" panose="02020603050405020304" pitchFamily="18" charset="0"/>
              </a:rPr>
              <a:t> </a:t>
            </a:r>
            <a:r>
              <a:rPr lang="en-US" sz="1600" i="1" dirty="0">
                <a:cs typeface="Times New Roman" panose="02020603050405020304" pitchFamily="18" charset="0"/>
              </a:rPr>
              <a:t>“</a:t>
            </a:r>
            <a:endParaRPr lang="en-IN" sz="1600" i="1" dirty="0">
              <a:cs typeface="Times New Roman" panose="02020603050405020304" pitchFamily="18" charset="0"/>
            </a:endParaRPr>
          </a:p>
          <a:p>
            <a:endParaRPr lang="en-IN" sz="1600" i="1" dirty="0">
              <a:solidFill>
                <a:srgbClr val="00B0F0"/>
              </a:solidFill>
              <a:latin typeface="Times New Roman" panose="02020603050405020304" pitchFamily="18" charset="0"/>
              <a:cs typeface="Times New Roman" panose="02020603050405020304" pitchFamily="18" charset="0"/>
            </a:endParaRPr>
          </a:p>
          <a:p>
            <a:r>
              <a:rPr lang="en-US" sz="1600" i="1" dirty="0"/>
              <a:t>“</a:t>
            </a:r>
            <a:r>
              <a:rPr lang="en-US" sz="1600" i="1" dirty="0">
                <a:solidFill>
                  <a:srgbClr val="00B0F0"/>
                </a:solidFill>
              </a:rPr>
              <a:t>To </a:t>
            </a:r>
            <a:r>
              <a:rPr lang="en-US" sz="1600" i="1" dirty="0" err="1">
                <a:solidFill>
                  <a:srgbClr val="00B0F0"/>
                </a:solidFill>
              </a:rPr>
              <a:t>usme</a:t>
            </a:r>
            <a:r>
              <a:rPr lang="en-US" sz="1600" i="1" dirty="0">
                <a:solidFill>
                  <a:srgbClr val="00B0F0"/>
                </a:solidFill>
              </a:rPr>
              <a:t> me </a:t>
            </a:r>
            <a:r>
              <a:rPr lang="en-US" sz="1600" i="1" dirty="0" err="1">
                <a:solidFill>
                  <a:srgbClr val="00B0F0"/>
                </a:solidFill>
              </a:rPr>
              <a:t>didi</a:t>
            </a:r>
            <a:r>
              <a:rPr lang="en-US" sz="1600" i="1" dirty="0">
                <a:solidFill>
                  <a:srgbClr val="00B0F0"/>
                </a:solidFill>
              </a:rPr>
              <a:t> log </a:t>
            </a:r>
            <a:r>
              <a:rPr lang="en-US" sz="1600" i="1" dirty="0" err="1">
                <a:solidFill>
                  <a:srgbClr val="00B0F0"/>
                </a:solidFill>
              </a:rPr>
              <a:t>batati</a:t>
            </a:r>
            <a:r>
              <a:rPr lang="en-US" sz="1600" i="1" dirty="0">
                <a:solidFill>
                  <a:srgbClr val="00B0F0"/>
                </a:solidFill>
              </a:rPr>
              <a:t> </a:t>
            </a:r>
            <a:r>
              <a:rPr lang="en-US" sz="1600" i="1" dirty="0" err="1">
                <a:solidFill>
                  <a:srgbClr val="00B0F0"/>
                </a:solidFill>
              </a:rPr>
              <a:t>hai</a:t>
            </a:r>
            <a:r>
              <a:rPr lang="en-US" sz="1600" i="1" dirty="0"/>
              <a:t>”</a:t>
            </a:r>
          </a:p>
          <a:p>
            <a:endParaRPr lang="en-US" sz="1600" i="1" dirty="0">
              <a:solidFill>
                <a:srgbClr val="00B0F0"/>
              </a:solidFill>
            </a:endParaRPr>
          </a:p>
          <a:p>
            <a:r>
              <a:rPr lang="en-US" sz="1600" i="1" dirty="0"/>
              <a:t>“</a:t>
            </a:r>
            <a:r>
              <a:rPr lang="en-US" sz="1600" i="1" dirty="0">
                <a:solidFill>
                  <a:srgbClr val="00B0F0"/>
                </a:solidFill>
              </a:rPr>
              <a:t> Sir </a:t>
            </a:r>
            <a:r>
              <a:rPr lang="en-US" sz="1600" i="1" dirty="0" err="1">
                <a:solidFill>
                  <a:srgbClr val="00B0F0"/>
                </a:solidFill>
              </a:rPr>
              <a:t>hai</a:t>
            </a:r>
            <a:r>
              <a:rPr lang="en-US" sz="1600" i="1" dirty="0">
                <a:solidFill>
                  <a:srgbClr val="00B0F0"/>
                </a:solidFill>
              </a:rPr>
              <a:t> ye sab </a:t>
            </a:r>
            <a:r>
              <a:rPr lang="en-US" sz="1600" i="1" dirty="0" err="1">
                <a:solidFill>
                  <a:srgbClr val="00B0F0"/>
                </a:solidFill>
              </a:rPr>
              <a:t>batate</a:t>
            </a:r>
            <a:r>
              <a:rPr lang="en-US" sz="1600" i="1" dirty="0">
                <a:solidFill>
                  <a:srgbClr val="00B0F0"/>
                </a:solidFill>
              </a:rPr>
              <a:t> </a:t>
            </a:r>
            <a:r>
              <a:rPr lang="en-US" sz="1600" i="1" dirty="0" err="1">
                <a:solidFill>
                  <a:srgbClr val="00B0F0"/>
                </a:solidFill>
              </a:rPr>
              <a:t>hai</a:t>
            </a:r>
            <a:r>
              <a:rPr lang="en-US" sz="1600" i="1" dirty="0">
                <a:solidFill>
                  <a:srgbClr val="00B0F0"/>
                </a:solidFill>
              </a:rPr>
              <a:t> </a:t>
            </a:r>
            <a:r>
              <a:rPr lang="en-US" sz="1600" i="1" dirty="0"/>
              <a:t>“</a:t>
            </a:r>
            <a:r>
              <a:rPr lang="en-US" sz="1600" i="1" dirty="0" err="1"/>
              <a:t>ASHA,Arwal</a:t>
            </a:r>
            <a:endParaRPr lang="en-IN" sz="1600" i="1" dirty="0"/>
          </a:p>
          <a:p>
            <a:endParaRPr lang="en-IN" sz="1400" i="1" dirty="0">
              <a:solidFill>
                <a:srgbClr val="00B0F0"/>
              </a:solidFill>
              <a:latin typeface="Times New Roman" panose="02020603050405020304" pitchFamily="18" charset="0"/>
              <a:cs typeface="Times New Roman" panose="02020603050405020304" pitchFamily="18" charset="0"/>
            </a:endParaRPr>
          </a:p>
          <a:p>
            <a:r>
              <a:rPr lang="en-IN" sz="1400" i="1" dirty="0">
                <a:latin typeface="Times New Roman" panose="02020603050405020304" pitchFamily="18" charset="0"/>
                <a:cs typeface="Times New Roman" panose="02020603050405020304" pitchFamily="18" charset="0"/>
              </a:rPr>
              <a:t> </a:t>
            </a:r>
          </a:p>
          <a:p>
            <a:endParaRPr lang="en-IN" sz="1400"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sz="1400" dirty="0"/>
          </a:p>
        </p:txBody>
      </p:sp>
      <p:sp>
        <p:nvSpPr>
          <p:cNvPr id="16" name="Rectangle 15">
            <a:extLst>
              <a:ext uri="{FF2B5EF4-FFF2-40B4-BE49-F238E27FC236}">
                <a16:creationId xmlns:a16="http://schemas.microsoft.com/office/drawing/2014/main" id="{2A81671A-DFDF-4FB6-868B-34DAA30D57DA}"/>
              </a:ext>
            </a:extLst>
          </p:cNvPr>
          <p:cNvSpPr/>
          <p:nvPr/>
        </p:nvSpPr>
        <p:spPr>
          <a:xfrm>
            <a:off x="18417" y="1394988"/>
            <a:ext cx="5751833" cy="210813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Wingdings" panose="05000000000000000000" pitchFamily="2" charset="2"/>
              <a:buChar char="Ø"/>
            </a:pPr>
            <a:r>
              <a:rPr lang="en-IN" sz="1600" dirty="0">
                <a:solidFill>
                  <a:schemeClr val="tx1"/>
                </a:solidFill>
              </a:rPr>
              <a:t>The ASHAs confessed that they now comfortably and freely introduce and explain FP to women and face less inhibitions as compared to earlier times. (reference period 2-3 years back when first sensitised through SAA)</a:t>
            </a:r>
          </a:p>
          <a:p>
            <a:pPr lvl="0"/>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 Women now seek FP related advice to the ASHAs, even on phones, if they are unable to meet physically</a:t>
            </a:r>
          </a:p>
          <a:p>
            <a:pPr marL="285750" indent="-285750">
              <a:buFont typeface="Wingdings" panose="05000000000000000000" pitchFamily="2" charset="2"/>
              <a:buChar char="Ø"/>
            </a:pPr>
            <a:endParaRPr lang="en-IN" sz="1600" dirty="0"/>
          </a:p>
        </p:txBody>
      </p:sp>
      <p:sp>
        <p:nvSpPr>
          <p:cNvPr id="19" name="TextBox 18">
            <a:extLst>
              <a:ext uri="{FF2B5EF4-FFF2-40B4-BE49-F238E27FC236}">
                <a16:creationId xmlns:a16="http://schemas.microsoft.com/office/drawing/2014/main" id="{77624057-2F9C-4A25-969A-23C98BE9CCB7}"/>
              </a:ext>
            </a:extLst>
          </p:cNvPr>
          <p:cNvSpPr txBox="1"/>
          <p:nvPr/>
        </p:nvSpPr>
        <p:spPr>
          <a:xfrm>
            <a:off x="6096000" y="975036"/>
            <a:ext cx="6004560" cy="376476"/>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Service Provision</a:t>
            </a:r>
          </a:p>
        </p:txBody>
      </p:sp>
      <p:sp>
        <p:nvSpPr>
          <p:cNvPr id="20" name="Rectangle 19">
            <a:extLst>
              <a:ext uri="{FF2B5EF4-FFF2-40B4-BE49-F238E27FC236}">
                <a16:creationId xmlns:a16="http://schemas.microsoft.com/office/drawing/2014/main" id="{B012D379-14BB-4217-B1BE-21A2510F314D}"/>
              </a:ext>
            </a:extLst>
          </p:cNvPr>
          <p:cNvSpPr/>
          <p:nvPr/>
        </p:nvSpPr>
        <p:spPr>
          <a:xfrm>
            <a:off x="6084568" y="1394988"/>
            <a:ext cx="6015992" cy="2057398"/>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ASHAs serve as a mobiliser in community outreach event as VHSND and facility based Fortnight and ANMs </a:t>
            </a:r>
            <a:r>
              <a:rPr lang="en-US" sz="1600" dirty="0">
                <a:solidFill>
                  <a:schemeClr val="tx1"/>
                </a:solidFill>
              </a:rPr>
              <a:t>acts as a resource person for the training of ASHAs </a:t>
            </a: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Able to provide counselling for management for side effects to bring beneficiaries to the ANM</a:t>
            </a:r>
          </a:p>
          <a:p>
            <a:pPr marL="285750" indent="-285750">
              <a:buFont typeface="Wingdings" panose="05000000000000000000" pitchFamily="2" charset="2"/>
              <a:buChar char="Ø"/>
            </a:pPr>
            <a:r>
              <a:rPr lang="en-IN" sz="1600" dirty="0">
                <a:solidFill>
                  <a:schemeClr val="tx1"/>
                </a:solidFill>
              </a:rPr>
              <a:t>Counselling is provided on determining family size, spacing, methods of FP etc.</a:t>
            </a:r>
          </a:p>
          <a:p>
            <a:endParaRPr lang="en-IN" sz="1600" dirty="0">
              <a:solidFill>
                <a:schemeClr val="tx1"/>
              </a:solidFill>
              <a:cs typeface="Times New Roman" panose="02020603050405020304" pitchFamily="18" charset="0"/>
            </a:endParaRP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9" name="Rectangle 8">
            <a:extLst>
              <a:ext uri="{FF2B5EF4-FFF2-40B4-BE49-F238E27FC236}">
                <a16:creationId xmlns:a16="http://schemas.microsoft.com/office/drawing/2014/main" id="{FFA3D294-90AC-4A3B-B2A1-C75D7ABD5B5D}"/>
              </a:ext>
            </a:extLst>
          </p:cNvPr>
          <p:cNvSpPr/>
          <p:nvPr/>
        </p:nvSpPr>
        <p:spPr>
          <a:xfrm>
            <a:off x="6141718" y="3749040"/>
            <a:ext cx="6004561" cy="2308324"/>
          </a:xfrm>
          <a:prstGeom prst="rect">
            <a:avLst/>
          </a:prstGeom>
        </p:spPr>
        <p:txBody>
          <a:bodyPr wrap="square">
            <a:spAutoFit/>
          </a:bodyPr>
          <a:lstStyle/>
          <a:p>
            <a:r>
              <a:rPr lang="en-IN" dirty="0"/>
              <a:t>“</a:t>
            </a:r>
            <a:r>
              <a:rPr lang="en-IN" i="1" dirty="0" err="1">
                <a:solidFill>
                  <a:srgbClr val="FF0000"/>
                </a:solidFill>
              </a:rPr>
              <a:t>didi</a:t>
            </a:r>
            <a:r>
              <a:rPr lang="en-IN" i="1" dirty="0">
                <a:solidFill>
                  <a:srgbClr val="FF0000"/>
                </a:solidFill>
              </a:rPr>
              <a:t> </a:t>
            </a:r>
            <a:r>
              <a:rPr lang="en-IN" i="1" dirty="0" err="1">
                <a:solidFill>
                  <a:srgbClr val="FF0000"/>
                </a:solidFill>
              </a:rPr>
              <a:t>jinka</a:t>
            </a:r>
            <a:r>
              <a:rPr lang="en-IN" i="1" dirty="0">
                <a:solidFill>
                  <a:srgbClr val="FF0000"/>
                </a:solidFill>
              </a:rPr>
              <a:t> </a:t>
            </a:r>
            <a:r>
              <a:rPr lang="en-IN" i="1" dirty="0" err="1">
                <a:solidFill>
                  <a:srgbClr val="FF0000"/>
                </a:solidFill>
              </a:rPr>
              <a:t>baccha</a:t>
            </a:r>
            <a:r>
              <a:rPr lang="en-IN" i="1" dirty="0">
                <a:solidFill>
                  <a:srgbClr val="FF0000"/>
                </a:solidFill>
              </a:rPr>
              <a:t> ho </a:t>
            </a:r>
            <a:r>
              <a:rPr lang="en-IN" i="1" dirty="0" err="1">
                <a:solidFill>
                  <a:srgbClr val="FF0000"/>
                </a:solidFill>
              </a:rPr>
              <a:t>gaya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aur</a:t>
            </a:r>
            <a:r>
              <a:rPr lang="en-IN" i="1" dirty="0">
                <a:solidFill>
                  <a:srgbClr val="FF0000"/>
                </a:solidFill>
              </a:rPr>
              <a:t> </a:t>
            </a:r>
            <a:r>
              <a:rPr lang="en-IN" i="1" dirty="0" err="1">
                <a:solidFill>
                  <a:srgbClr val="FF0000"/>
                </a:solidFill>
              </a:rPr>
              <a:t>unko</a:t>
            </a:r>
            <a:r>
              <a:rPr lang="en-IN" i="1" dirty="0">
                <a:solidFill>
                  <a:srgbClr val="FF0000"/>
                </a:solidFill>
              </a:rPr>
              <a:t> </a:t>
            </a:r>
            <a:r>
              <a:rPr lang="en-IN" i="1" dirty="0" err="1">
                <a:solidFill>
                  <a:srgbClr val="FF0000"/>
                </a:solidFill>
              </a:rPr>
              <a:t>baccha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chahiye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kehte</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esthayi</a:t>
            </a:r>
            <a:r>
              <a:rPr lang="en-IN" i="1" dirty="0">
                <a:solidFill>
                  <a:srgbClr val="FF0000"/>
                </a:solidFill>
              </a:rPr>
              <a:t> operation </a:t>
            </a:r>
            <a:r>
              <a:rPr lang="en-IN" i="1" dirty="0" err="1">
                <a:solidFill>
                  <a:srgbClr val="FF0000"/>
                </a:solidFill>
              </a:rPr>
              <a:t>karane</a:t>
            </a:r>
            <a:r>
              <a:rPr lang="en-IN" i="1" dirty="0">
                <a:solidFill>
                  <a:srgbClr val="FF0000"/>
                </a:solidFill>
              </a:rPr>
              <a:t> </a:t>
            </a:r>
            <a:r>
              <a:rPr lang="en-IN" i="1" dirty="0" err="1">
                <a:solidFill>
                  <a:srgbClr val="FF0000"/>
                </a:solidFill>
              </a:rPr>
              <a:t>ko,aur</a:t>
            </a:r>
            <a:r>
              <a:rPr lang="en-IN" i="1" dirty="0">
                <a:solidFill>
                  <a:srgbClr val="FF0000"/>
                </a:solidFill>
              </a:rPr>
              <a:t> </a:t>
            </a:r>
            <a:r>
              <a:rPr lang="en-IN" i="1" dirty="0" err="1">
                <a:solidFill>
                  <a:srgbClr val="FF0000"/>
                </a:solidFill>
              </a:rPr>
              <a:t>jiska</a:t>
            </a:r>
            <a:r>
              <a:rPr lang="en-IN" i="1" dirty="0">
                <a:solidFill>
                  <a:srgbClr val="FF0000"/>
                </a:solidFill>
              </a:rPr>
              <a:t> </a:t>
            </a:r>
            <a:r>
              <a:rPr lang="en-IN" i="1" dirty="0" err="1">
                <a:solidFill>
                  <a:srgbClr val="FF0000"/>
                </a:solidFill>
              </a:rPr>
              <a:t>baccha</a:t>
            </a:r>
            <a:r>
              <a:rPr lang="en-IN" i="1" dirty="0">
                <a:solidFill>
                  <a:srgbClr val="FF0000"/>
                </a:solidFill>
              </a:rPr>
              <a:t> 6 </a:t>
            </a:r>
            <a:r>
              <a:rPr lang="en-IN" i="1" dirty="0" err="1">
                <a:solidFill>
                  <a:srgbClr val="FF0000"/>
                </a:solidFill>
              </a:rPr>
              <a:t>mahine</a:t>
            </a:r>
            <a:r>
              <a:rPr lang="en-IN" i="1" dirty="0">
                <a:solidFill>
                  <a:srgbClr val="FF0000"/>
                </a:solidFill>
              </a:rPr>
              <a:t> </a:t>
            </a:r>
            <a:r>
              <a:rPr lang="en-IN" i="1" dirty="0" err="1">
                <a:solidFill>
                  <a:srgbClr val="FF0000"/>
                </a:solidFill>
              </a:rPr>
              <a:t>ya</a:t>
            </a:r>
            <a:r>
              <a:rPr lang="en-IN" i="1" dirty="0">
                <a:solidFill>
                  <a:srgbClr val="FF0000"/>
                </a:solidFill>
              </a:rPr>
              <a:t> 8 </a:t>
            </a:r>
            <a:r>
              <a:rPr lang="en-IN" i="1" dirty="0" err="1">
                <a:solidFill>
                  <a:srgbClr val="FF0000"/>
                </a:solidFill>
              </a:rPr>
              <a:t>mahine</a:t>
            </a:r>
            <a:r>
              <a:rPr lang="en-IN" i="1" dirty="0">
                <a:solidFill>
                  <a:srgbClr val="FF0000"/>
                </a:solidFill>
              </a:rPr>
              <a:t> </a:t>
            </a:r>
            <a:r>
              <a:rPr lang="en-IN" i="1" dirty="0" err="1">
                <a:solidFill>
                  <a:srgbClr val="FF0000"/>
                </a:solidFill>
              </a:rPr>
              <a:t>baad</a:t>
            </a:r>
            <a:r>
              <a:rPr lang="en-IN" i="1" dirty="0">
                <a:solidFill>
                  <a:srgbClr val="FF0000"/>
                </a:solidFill>
              </a:rPr>
              <a:t> </a:t>
            </a:r>
            <a:r>
              <a:rPr lang="en-IN" i="1" dirty="0" err="1">
                <a:solidFill>
                  <a:srgbClr val="FF0000"/>
                </a:solidFill>
              </a:rPr>
              <a:t>teher</a:t>
            </a:r>
            <a:r>
              <a:rPr lang="en-IN" i="1" dirty="0">
                <a:solidFill>
                  <a:srgbClr val="FF0000"/>
                </a:solidFill>
              </a:rPr>
              <a:t> </a:t>
            </a:r>
            <a:r>
              <a:rPr lang="en-IN" i="1" dirty="0" err="1">
                <a:solidFill>
                  <a:srgbClr val="FF0000"/>
                </a:solidFill>
              </a:rPr>
              <a:t>jaa</a:t>
            </a:r>
            <a:r>
              <a:rPr lang="en-IN" i="1" dirty="0">
                <a:solidFill>
                  <a:srgbClr val="FF0000"/>
                </a:solidFill>
              </a:rPr>
              <a:t> </a:t>
            </a:r>
            <a:r>
              <a:rPr lang="en-IN" i="1" dirty="0" err="1">
                <a:solidFill>
                  <a:srgbClr val="FF0000"/>
                </a:solidFill>
              </a:rPr>
              <a:t>raha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usko</a:t>
            </a:r>
            <a:r>
              <a:rPr lang="en-IN" i="1" dirty="0">
                <a:solidFill>
                  <a:srgbClr val="FF0000"/>
                </a:solidFill>
              </a:rPr>
              <a:t> </a:t>
            </a:r>
            <a:r>
              <a:rPr lang="en-IN" i="1" dirty="0" err="1">
                <a:solidFill>
                  <a:srgbClr val="FF0000"/>
                </a:solidFill>
              </a:rPr>
              <a:t>batatein</a:t>
            </a:r>
            <a:r>
              <a:rPr lang="en-IN" i="1" dirty="0">
                <a:solidFill>
                  <a:srgbClr val="FF0000"/>
                </a:solidFill>
              </a:rPr>
              <a:t> </a:t>
            </a:r>
            <a:r>
              <a:rPr lang="en-IN" i="1" dirty="0" err="1">
                <a:solidFill>
                  <a:srgbClr val="FF0000"/>
                </a:solidFill>
              </a:rPr>
              <a:t>hain</a:t>
            </a:r>
            <a:r>
              <a:rPr lang="en-IN" i="1" dirty="0">
                <a:solidFill>
                  <a:srgbClr val="FF0000"/>
                </a:solidFill>
              </a:rPr>
              <a:t> ,Antara ,Copper-</a:t>
            </a:r>
            <a:r>
              <a:rPr lang="en-IN" i="1" dirty="0" err="1">
                <a:solidFill>
                  <a:srgbClr val="FF0000"/>
                </a:solidFill>
              </a:rPr>
              <a:t>t,jab</a:t>
            </a:r>
            <a:r>
              <a:rPr lang="en-IN" i="1" dirty="0">
                <a:solidFill>
                  <a:srgbClr val="FF0000"/>
                </a:solidFill>
              </a:rPr>
              <a:t> bacha </a:t>
            </a:r>
            <a:r>
              <a:rPr lang="en-IN" i="1" dirty="0" err="1">
                <a:solidFill>
                  <a:srgbClr val="FF0000"/>
                </a:solidFill>
              </a:rPr>
              <a:t>hua</a:t>
            </a:r>
            <a:r>
              <a:rPr lang="en-IN" i="1" dirty="0">
                <a:solidFill>
                  <a:srgbClr val="FF0000"/>
                </a:solidFill>
              </a:rPr>
              <a:t> </a:t>
            </a:r>
            <a:r>
              <a:rPr lang="en-IN" i="1" dirty="0" err="1">
                <a:solidFill>
                  <a:srgbClr val="FF0000"/>
                </a:solidFill>
              </a:rPr>
              <a:t>usse</a:t>
            </a:r>
            <a:r>
              <a:rPr lang="en-IN" i="1" dirty="0">
                <a:solidFill>
                  <a:srgbClr val="FF0000"/>
                </a:solidFill>
              </a:rPr>
              <a:t> </a:t>
            </a:r>
            <a:r>
              <a:rPr lang="en-IN" i="1" dirty="0" err="1">
                <a:solidFill>
                  <a:srgbClr val="FF0000"/>
                </a:solidFill>
              </a:rPr>
              <a:t>turant</a:t>
            </a:r>
            <a:r>
              <a:rPr lang="en-IN" i="1" dirty="0">
                <a:solidFill>
                  <a:srgbClr val="FF0000"/>
                </a:solidFill>
              </a:rPr>
              <a:t> copper-t </a:t>
            </a:r>
            <a:r>
              <a:rPr lang="en-IN" i="1" dirty="0" err="1">
                <a:solidFill>
                  <a:srgbClr val="FF0000"/>
                </a:solidFill>
              </a:rPr>
              <a:t>lagwa</a:t>
            </a:r>
            <a:r>
              <a:rPr lang="en-IN" i="1" dirty="0">
                <a:solidFill>
                  <a:srgbClr val="FF0000"/>
                </a:solidFill>
              </a:rPr>
              <a:t> </a:t>
            </a:r>
            <a:r>
              <a:rPr lang="en-IN" i="1" dirty="0" err="1">
                <a:solidFill>
                  <a:srgbClr val="FF0000"/>
                </a:solidFill>
              </a:rPr>
              <a:t>diye</a:t>
            </a:r>
            <a:r>
              <a:rPr lang="en-IN" i="1" dirty="0">
                <a:solidFill>
                  <a:srgbClr val="FF0000"/>
                </a:solidFill>
              </a:rPr>
              <a:t> ,</a:t>
            </a:r>
            <a:r>
              <a:rPr lang="en-IN" i="1" dirty="0" err="1">
                <a:solidFill>
                  <a:srgbClr val="FF0000"/>
                </a:solidFill>
              </a:rPr>
              <a:t>aur</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lagwatein</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nirodh</a:t>
            </a:r>
            <a:r>
              <a:rPr lang="en-IN" i="1" dirty="0">
                <a:solidFill>
                  <a:srgbClr val="FF0000"/>
                </a:solidFill>
              </a:rPr>
              <a:t> ka salah </a:t>
            </a:r>
            <a:r>
              <a:rPr lang="en-IN" i="1" dirty="0" err="1">
                <a:solidFill>
                  <a:srgbClr val="FF0000"/>
                </a:solidFill>
              </a:rPr>
              <a:t>detein</a:t>
            </a:r>
            <a:r>
              <a:rPr lang="en-IN" i="1" dirty="0">
                <a:solidFill>
                  <a:srgbClr val="FF0000"/>
                </a:solidFill>
              </a:rPr>
              <a:t> </a:t>
            </a:r>
            <a:r>
              <a:rPr lang="en-IN" i="1" dirty="0" err="1">
                <a:solidFill>
                  <a:srgbClr val="FF0000"/>
                </a:solidFill>
              </a:rPr>
              <a:t>hain,baccha</a:t>
            </a:r>
            <a:r>
              <a:rPr lang="en-IN" i="1" dirty="0">
                <a:solidFill>
                  <a:srgbClr val="FF0000"/>
                </a:solidFill>
              </a:rPr>
              <a:t> </a:t>
            </a:r>
            <a:r>
              <a:rPr lang="en-IN" i="1" dirty="0" err="1">
                <a:solidFill>
                  <a:srgbClr val="FF0000"/>
                </a:solidFill>
              </a:rPr>
              <a:t>thoda</a:t>
            </a:r>
            <a:r>
              <a:rPr lang="en-IN" i="1" dirty="0">
                <a:solidFill>
                  <a:srgbClr val="FF0000"/>
                </a:solidFill>
              </a:rPr>
              <a:t> </a:t>
            </a:r>
            <a:r>
              <a:rPr lang="en-IN" i="1" dirty="0" err="1">
                <a:solidFill>
                  <a:srgbClr val="FF0000"/>
                </a:solidFill>
              </a:rPr>
              <a:t>bada</a:t>
            </a:r>
            <a:r>
              <a:rPr lang="en-IN" i="1" dirty="0">
                <a:solidFill>
                  <a:srgbClr val="FF0000"/>
                </a:solidFill>
              </a:rPr>
              <a:t> ho </a:t>
            </a:r>
            <a:r>
              <a:rPr lang="en-IN" i="1" dirty="0" err="1">
                <a:solidFill>
                  <a:srgbClr val="FF0000"/>
                </a:solidFill>
              </a:rPr>
              <a:t>jayega</a:t>
            </a:r>
            <a:r>
              <a:rPr lang="en-IN" i="1" dirty="0">
                <a:solidFill>
                  <a:srgbClr val="FF0000"/>
                </a:solidFill>
              </a:rPr>
              <a:t> </a:t>
            </a:r>
            <a:r>
              <a:rPr lang="en-IN" i="1" dirty="0" err="1">
                <a:solidFill>
                  <a:srgbClr val="FF0000"/>
                </a:solidFill>
              </a:rPr>
              <a:t>deh</a:t>
            </a:r>
            <a:r>
              <a:rPr lang="en-IN" i="1" dirty="0">
                <a:solidFill>
                  <a:srgbClr val="FF0000"/>
                </a:solidFill>
              </a:rPr>
              <a:t> </a:t>
            </a:r>
            <a:r>
              <a:rPr lang="en-IN" i="1" dirty="0" err="1">
                <a:solidFill>
                  <a:srgbClr val="FF0000"/>
                </a:solidFill>
              </a:rPr>
              <a:t>vikas</a:t>
            </a:r>
            <a:r>
              <a:rPr lang="en-IN" i="1" dirty="0">
                <a:solidFill>
                  <a:srgbClr val="FF0000"/>
                </a:solidFill>
              </a:rPr>
              <a:t> ho </a:t>
            </a:r>
            <a:r>
              <a:rPr lang="en-IN" i="1" dirty="0" err="1">
                <a:solidFill>
                  <a:srgbClr val="FF0000"/>
                </a:solidFill>
              </a:rPr>
              <a:t>jayega</a:t>
            </a:r>
            <a:r>
              <a:rPr lang="en-IN" i="1" dirty="0">
                <a:solidFill>
                  <a:srgbClr val="FF0000"/>
                </a:solidFill>
              </a:rPr>
              <a:t> ,</a:t>
            </a:r>
            <a:r>
              <a:rPr lang="en-IN" i="1" dirty="0" err="1">
                <a:solidFill>
                  <a:srgbClr val="FF0000"/>
                </a:solidFill>
              </a:rPr>
              <a:t>phir</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waise</a:t>
            </a:r>
            <a:r>
              <a:rPr lang="en-IN" i="1" dirty="0">
                <a:solidFill>
                  <a:srgbClr val="FF0000"/>
                </a:solidFill>
              </a:rPr>
              <a:t> </a:t>
            </a:r>
            <a:r>
              <a:rPr lang="en-IN" i="1" dirty="0" err="1">
                <a:solidFill>
                  <a:srgbClr val="FF0000"/>
                </a:solidFill>
              </a:rPr>
              <a:t>bhi</a:t>
            </a:r>
            <a:r>
              <a:rPr lang="en-IN" i="1" dirty="0">
                <a:solidFill>
                  <a:srgbClr val="FF0000"/>
                </a:solidFill>
              </a:rPr>
              <a:t> hum teen </a:t>
            </a:r>
            <a:r>
              <a:rPr lang="en-IN" i="1" dirty="0" err="1">
                <a:solidFill>
                  <a:srgbClr val="FF0000"/>
                </a:solidFill>
              </a:rPr>
              <a:t>shaal</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baad</a:t>
            </a:r>
            <a:r>
              <a:rPr lang="en-IN" i="1" dirty="0">
                <a:solidFill>
                  <a:srgbClr val="FF0000"/>
                </a:solidFill>
              </a:rPr>
              <a:t> </a:t>
            </a:r>
            <a:r>
              <a:rPr lang="en-IN" i="1" dirty="0" err="1">
                <a:solidFill>
                  <a:srgbClr val="FF0000"/>
                </a:solidFill>
              </a:rPr>
              <a:t>ki</a:t>
            </a:r>
            <a:r>
              <a:rPr lang="en-IN" i="1" dirty="0">
                <a:solidFill>
                  <a:srgbClr val="FF0000"/>
                </a:solidFill>
              </a:rPr>
              <a:t> salah </a:t>
            </a:r>
            <a:r>
              <a:rPr lang="en-IN" i="1" dirty="0" err="1">
                <a:solidFill>
                  <a:srgbClr val="FF0000"/>
                </a:solidFill>
              </a:rPr>
              <a:t>detein</a:t>
            </a:r>
            <a:r>
              <a:rPr lang="en-IN" i="1" dirty="0">
                <a:solidFill>
                  <a:srgbClr val="FF0000"/>
                </a:solidFill>
              </a:rPr>
              <a:t> </a:t>
            </a:r>
            <a:r>
              <a:rPr lang="en-IN" i="1" dirty="0" err="1">
                <a:solidFill>
                  <a:srgbClr val="FF0000"/>
                </a:solidFill>
              </a:rPr>
              <a:t>hain</a:t>
            </a:r>
            <a:r>
              <a:rPr lang="en-IN" i="1" dirty="0"/>
              <a:t>”_</a:t>
            </a:r>
            <a:r>
              <a:rPr lang="en-IN" sz="1400" i="1" dirty="0" err="1"/>
              <a:t>ASHA,Arwal</a:t>
            </a:r>
            <a:endParaRPr lang="en-IN" sz="1400" dirty="0"/>
          </a:p>
        </p:txBody>
      </p:sp>
      <p:sp>
        <p:nvSpPr>
          <p:cNvPr id="26" name="Speech Bubble: Rectangle with Corners Rounded 25">
            <a:extLst>
              <a:ext uri="{FF2B5EF4-FFF2-40B4-BE49-F238E27FC236}">
                <a16:creationId xmlns:a16="http://schemas.microsoft.com/office/drawing/2014/main" id="{07AD805C-FA96-4D91-A69C-985CF4940058}"/>
              </a:ext>
            </a:extLst>
          </p:cNvPr>
          <p:cNvSpPr/>
          <p:nvPr/>
        </p:nvSpPr>
        <p:spPr>
          <a:xfrm>
            <a:off x="6096000" y="3637281"/>
            <a:ext cx="6073139" cy="290163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Flowchart: Document 28">
            <a:extLst>
              <a:ext uri="{FF2B5EF4-FFF2-40B4-BE49-F238E27FC236}">
                <a16:creationId xmlns:a16="http://schemas.microsoft.com/office/drawing/2014/main" id="{6C10E2BF-E6FA-4E22-BF48-FD54C80D2920}"/>
              </a:ext>
            </a:extLst>
          </p:cNvPr>
          <p:cNvSpPr/>
          <p:nvPr/>
        </p:nvSpPr>
        <p:spPr>
          <a:xfrm>
            <a:off x="9524" y="3647021"/>
            <a:ext cx="5981701" cy="3106102"/>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1">
            <a:extLst>
              <a:ext uri="{FF2B5EF4-FFF2-40B4-BE49-F238E27FC236}">
                <a16:creationId xmlns:a16="http://schemas.microsoft.com/office/drawing/2014/main" id="{62CB3FFF-DADF-4239-B9DB-09A31E0CB8DD}"/>
              </a:ext>
            </a:extLst>
          </p:cNvPr>
          <p:cNvSpPr/>
          <p:nvPr/>
        </p:nvSpPr>
        <p:spPr>
          <a:xfrm>
            <a:off x="5751832" y="3532100"/>
            <a:ext cx="6073139" cy="861774"/>
          </a:xfrm>
          <a:prstGeom prst="rect">
            <a:avLst/>
          </a:prstGeom>
        </p:spPr>
        <p:txBody>
          <a:bodyPr wrap="square">
            <a:spAutoFit/>
          </a:bodyPr>
          <a:lstStyle/>
          <a:p>
            <a:endParaRPr lang="en-IN" sz="1600" dirty="0">
              <a:cs typeface="Times New Roman" panose="02020603050405020304" pitchFamily="18" charset="0"/>
            </a:endParaRPr>
          </a:p>
          <a:p>
            <a:endParaRPr lang="en-IN" sz="1600" dirty="0">
              <a:cs typeface="Times New Roman" panose="02020603050405020304" pitchFamily="18" charset="0"/>
            </a:endParaRPr>
          </a:p>
          <a:p>
            <a:endParaRPr lang="en-IN" dirty="0"/>
          </a:p>
        </p:txBody>
      </p:sp>
      <p:cxnSp>
        <p:nvCxnSpPr>
          <p:cNvPr id="17" name="Straight Connector 13">
            <a:extLst>
              <a:ext uri="{FF2B5EF4-FFF2-40B4-BE49-F238E27FC236}">
                <a16:creationId xmlns:a16="http://schemas.microsoft.com/office/drawing/2014/main" id="{AEB68ECC-FF8B-4B71-9E4F-9420CADF5948}"/>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825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animBg="1"/>
      <p:bldP spid="19" grpId="0" animBg="1"/>
      <p:bldP spid="20"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38662E-881D-424E-82EB-7B97D39A8D9A}"/>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30830"/>
            <a:ext cx="8666479"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525864" y="1113560"/>
            <a:ext cx="4070136" cy="369332"/>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Provider Motivation and Improvement</a:t>
            </a:r>
            <a:endParaRPr lang="en-US" b="1" dirty="0">
              <a:solidFill>
                <a:schemeClr val="bg1"/>
              </a:solidFill>
            </a:endParaRPr>
          </a:p>
        </p:txBody>
      </p:sp>
      <p:sp>
        <p:nvSpPr>
          <p:cNvPr id="15" name="TextBox 14">
            <a:extLst>
              <a:ext uri="{FF2B5EF4-FFF2-40B4-BE49-F238E27FC236}">
                <a16:creationId xmlns:a16="http://schemas.microsoft.com/office/drawing/2014/main" id="{F09BE82C-F409-44A2-93AA-1A4799CF0AE9}"/>
              </a:ext>
            </a:extLst>
          </p:cNvPr>
          <p:cNvSpPr txBox="1"/>
          <p:nvPr/>
        </p:nvSpPr>
        <p:spPr>
          <a:xfrm>
            <a:off x="5316084" y="950510"/>
            <a:ext cx="1691641" cy="923330"/>
          </a:xfrm>
          <a:prstGeom prst="rect">
            <a:avLst/>
          </a:prstGeom>
          <a:noFill/>
        </p:spPr>
        <p:txBody>
          <a:bodyPr wrap="square" rtlCol="0">
            <a:spAutoFit/>
          </a:bodyPr>
          <a:lstStyle/>
          <a:p>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
        <p:nvSpPr>
          <p:cNvPr id="16" name="Rectangle 15">
            <a:extLst>
              <a:ext uri="{FF2B5EF4-FFF2-40B4-BE49-F238E27FC236}">
                <a16:creationId xmlns:a16="http://schemas.microsoft.com/office/drawing/2014/main" id="{2A81671A-DFDF-4FB6-868B-34DAA30D57DA}"/>
              </a:ext>
            </a:extLst>
          </p:cNvPr>
          <p:cNvSpPr/>
          <p:nvPr/>
        </p:nvSpPr>
        <p:spPr>
          <a:xfrm>
            <a:off x="490306" y="1492131"/>
            <a:ext cx="4105694" cy="3750663"/>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Lack of supportive supervision &amp; timely incentives leads to de-motivation and lack of accountability</a:t>
            </a:r>
          </a:p>
          <a:p>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Training on FP is clearly lacking and is required to instil confidence to increase awareness about FP</a:t>
            </a:r>
          </a:p>
          <a:p>
            <a:pPr marL="285750" indent="-285750">
              <a:buFont typeface="Wingdings" panose="05000000000000000000" pitchFamily="2" charset="2"/>
              <a:buChar char="Ø"/>
            </a:pP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Training on digital literacy was relatively low with training preceding provisioning of Android phones for FPLMIS usage.</a:t>
            </a:r>
          </a:p>
          <a:p>
            <a:r>
              <a:rPr lang="en-IN" sz="1600" b="1" dirty="0">
                <a:solidFill>
                  <a:schemeClr val="tx1"/>
                </a:solidFill>
              </a:rPr>
              <a:t> </a:t>
            </a:r>
            <a:endParaRPr lang="en-IN" sz="1600" dirty="0">
              <a:solidFill>
                <a:schemeClr val="tx1"/>
              </a:solidFill>
            </a:endParaRPr>
          </a:p>
          <a:p>
            <a:endParaRPr lang="en-IN" dirty="0"/>
          </a:p>
          <a:p>
            <a:pPr algn="ctr"/>
            <a:endParaRPr lang="en-IN" dirty="0"/>
          </a:p>
        </p:txBody>
      </p:sp>
      <p:sp>
        <p:nvSpPr>
          <p:cNvPr id="19" name="TextBox 18">
            <a:extLst>
              <a:ext uri="{FF2B5EF4-FFF2-40B4-BE49-F238E27FC236}">
                <a16:creationId xmlns:a16="http://schemas.microsoft.com/office/drawing/2014/main" id="{77624057-2F9C-4A25-969A-23C98BE9CCB7}"/>
              </a:ext>
            </a:extLst>
          </p:cNvPr>
          <p:cNvSpPr txBox="1"/>
          <p:nvPr/>
        </p:nvSpPr>
        <p:spPr>
          <a:xfrm>
            <a:off x="6302284" y="1193250"/>
            <a:ext cx="4068910" cy="369332"/>
          </a:xfrm>
          <a:prstGeom prst="roundRect">
            <a:avLst>
              <a:gd name="adj" fmla="val 0"/>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Support for Ongoing Work</a:t>
            </a:r>
            <a:endParaRPr lang="en-US" b="1" dirty="0">
              <a:solidFill>
                <a:schemeClr val="bg1"/>
              </a:solidFill>
            </a:endParaRPr>
          </a:p>
        </p:txBody>
      </p:sp>
      <p:sp>
        <p:nvSpPr>
          <p:cNvPr id="20" name="Rectangle 19">
            <a:extLst>
              <a:ext uri="{FF2B5EF4-FFF2-40B4-BE49-F238E27FC236}">
                <a16:creationId xmlns:a16="http://schemas.microsoft.com/office/drawing/2014/main" id="{B012D379-14BB-4217-B1BE-21A2510F314D}"/>
              </a:ext>
            </a:extLst>
          </p:cNvPr>
          <p:cNvSpPr/>
          <p:nvPr/>
        </p:nvSpPr>
        <p:spPr>
          <a:xfrm>
            <a:off x="6302284" y="1596840"/>
            <a:ext cx="4068910" cy="2843079"/>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Rectangle 20">
            <a:extLst>
              <a:ext uri="{FF2B5EF4-FFF2-40B4-BE49-F238E27FC236}">
                <a16:creationId xmlns:a16="http://schemas.microsoft.com/office/drawing/2014/main" id="{DD5B2E97-48EA-474B-8830-12B8CCB7F8BF}"/>
              </a:ext>
            </a:extLst>
          </p:cNvPr>
          <p:cNvSpPr/>
          <p:nvPr/>
        </p:nvSpPr>
        <p:spPr>
          <a:xfrm rot="10800000" flipV="1">
            <a:off x="6345001" y="1621275"/>
            <a:ext cx="4041225" cy="1846929"/>
          </a:xfrm>
          <a:prstGeom prst="rect">
            <a:avLst/>
          </a:prstGeom>
        </p:spPr>
        <p:txBody>
          <a:bodyPr wrap="square">
            <a:spAutoFit/>
          </a:bodyPr>
          <a:lstStyle/>
          <a:p>
            <a:pPr marL="285750" indent="-285750">
              <a:buFont typeface="Wingdings" panose="05000000000000000000" pitchFamily="2" charset="2"/>
              <a:buChar char="Ø"/>
            </a:pPr>
            <a:r>
              <a:rPr lang="en-IN" sz="1600" dirty="0">
                <a:solidFill>
                  <a:srgbClr val="000000"/>
                </a:solidFill>
                <a:latin typeface="Times New Roman" panose="02020603050405020304" pitchFamily="18" charset="0"/>
                <a:ea typeface="Times New Roman" panose="02020603050405020304" pitchFamily="18" charset="0"/>
              </a:rPr>
              <a:t>The ANMs were identified as constant source of support as they provide hand-holding support in day-to-day activities</a:t>
            </a:r>
          </a:p>
          <a:p>
            <a:pPr marL="285750" indent="-285750">
              <a:buFont typeface="Wingdings" panose="05000000000000000000" pitchFamily="2" charset="2"/>
              <a:buChar char="Ø"/>
            </a:pPr>
            <a:endParaRPr lang="en-IN" sz="1600" dirty="0">
              <a:solidFill>
                <a:srgbClr val="000000"/>
              </a:solidFill>
              <a:latin typeface="Times New Roman" panose="02020603050405020304" pitchFamily="18" charset="0"/>
            </a:endParaRPr>
          </a:p>
          <a:p>
            <a:pPr marL="285750" indent="-285750">
              <a:buFont typeface="Wingdings" panose="05000000000000000000" pitchFamily="2" charset="2"/>
              <a:buChar char="Ø"/>
            </a:pPr>
            <a:r>
              <a:rPr lang="en-IN" sz="1600" dirty="0"/>
              <a:t>There was a lack of formal feed-back and constructive support or feedback from senior public health professionals</a:t>
            </a:r>
          </a:p>
        </p:txBody>
      </p:sp>
      <p:sp>
        <p:nvSpPr>
          <p:cNvPr id="23" name="Rectangle 22">
            <a:extLst>
              <a:ext uri="{FF2B5EF4-FFF2-40B4-BE49-F238E27FC236}">
                <a16:creationId xmlns:a16="http://schemas.microsoft.com/office/drawing/2014/main" id="{EEB84F06-E459-4C0F-9D00-4FE4645D393D}"/>
              </a:ext>
            </a:extLst>
          </p:cNvPr>
          <p:cNvSpPr/>
          <p:nvPr/>
        </p:nvSpPr>
        <p:spPr>
          <a:xfrm>
            <a:off x="6096000" y="4696568"/>
            <a:ext cx="5567681" cy="2646878"/>
          </a:xfrm>
          <a:prstGeom prst="rect">
            <a:avLst/>
          </a:prstGeom>
        </p:spPr>
        <p:txBody>
          <a:bodyPr wrap="square">
            <a:spAutoFit/>
          </a:bodyPr>
          <a:lstStyle/>
          <a:p>
            <a:r>
              <a:rPr lang="en-IN"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ANM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se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raam</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raam</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yeh</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ANM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hamare</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liye</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baghwaan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yeh</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hi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hamara</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register maintain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karti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”_</a:t>
            </a:r>
            <a:r>
              <a:rPr lang="en-IN" sz="1400" i="1" dirty="0" err="1">
                <a:solidFill>
                  <a:srgbClr val="000000"/>
                </a:solidFill>
                <a:latin typeface="Times New Roman" panose="02020603050405020304" pitchFamily="18" charset="0"/>
                <a:ea typeface="Times New Roman" panose="02020603050405020304" pitchFamily="18" charset="0"/>
                <a:cs typeface="Mangal" panose="02040503050203030202" pitchFamily="18" charset="0"/>
              </a:rPr>
              <a:t>ASHA,Arwal</a:t>
            </a:r>
            <a:endParaRPr lang="en-IN" sz="1400" i="1" dirty="0">
              <a:solidFill>
                <a:srgbClr val="000000"/>
              </a:solidFill>
              <a:latin typeface="Times New Roman" panose="02020603050405020304" pitchFamily="18" charset="0"/>
              <a:ea typeface="Times New Roman" panose="02020603050405020304" pitchFamily="18" charset="0"/>
              <a:cs typeface="Mangal" panose="02040503050203030202" pitchFamily="18" charset="0"/>
            </a:endParaRPr>
          </a:p>
          <a:p>
            <a:endParaRPr lang="en-IN" sz="1400" i="1" dirty="0">
              <a:solidFill>
                <a:srgbClr val="000000"/>
              </a:solidFill>
              <a:latin typeface="Times New Roman" panose="02020603050405020304" pitchFamily="18" charset="0"/>
              <a:cs typeface="Mangal" panose="02040503050203030202" pitchFamily="18" charset="0"/>
            </a:endParaRPr>
          </a:p>
          <a:p>
            <a:pPr algn="just"/>
            <a:r>
              <a:rPr lang="en-IN" sz="1400" i="1" dirty="0"/>
              <a:t>“</a:t>
            </a:r>
            <a:r>
              <a:rPr lang="en-IN" sz="1400" i="1" dirty="0">
                <a:solidFill>
                  <a:srgbClr val="00B0F0"/>
                </a:solidFill>
              </a:rPr>
              <a:t>hum </a:t>
            </a:r>
            <a:r>
              <a:rPr lang="en-IN" sz="1400" i="1" dirty="0" err="1">
                <a:solidFill>
                  <a:srgbClr val="00B0F0"/>
                </a:solidFill>
              </a:rPr>
              <a:t>sarkaar</a:t>
            </a:r>
            <a:r>
              <a:rPr lang="en-IN" sz="1400" i="1" dirty="0">
                <a:solidFill>
                  <a:srgbClr val="00B0F0"/>
                </a:solidFill>
              </a:rPr>
              <a:t> ka </a:t>
            </a:r>
            <a:r>
              <a:rPr lang="en-IN" sz="1400" i="1" dirty="0" err="1">
                <a:solidFill>
                  <a:srgbClr val="00B0F0"/>
                </a:solidFill>
              </a:rPr>
              <a:t>kaam</a:t>
            </a:r>
            <a:r>
              <a:rPr lang="en-IN" sz="1400" i="1" dirty="0">
                <a:solidFill>
                  <a:srgbClr val="00B0F0"/>
                </a:solidFill>
              </a:rPr>
              <a:t> </a:t>
            </a:r>
            <a:r>
              <a:rPr lang="en-IN" sz="1400" i="1" dirty="0" err="1">
                <a:solidFill>
                  <a:srgbClr val="00B0F0"/>
                </a:solidFill>
              </a:rPr>
              <a:t>karte</a:t>
            </a:r>
            <a:r>
              <a:rPr lang="en-IN" sz="1400" i="1" dirty="0">
                <a:solidFill>
                  <a:srgbClr val="00B0F0"/>
                </a:solidFill>
              </a:rPr>
              <a:t> </a:t>
            </a:r>
            <a:r>
              <a:rPr lang="en-IN" sz="1400" i="1" dirty="0" err="1">
                <a:solidFill>
                  <a:srgbClr val="00B0F0"/>
                </a:solidFill>
              </a:rPr>
              <a:t>hain</a:t>
            </a:r>
            <a:r>
              <a:rPr lang="en-IN" sz="1400" i="1" dirty="0">
                <a:solidFill>
                  <a:srgbClr val="00B0F0"/>
                </a:solidFill>
              </a:rPr>
              <a:t> online ka </a:t>
            </a:r>
            <a:r>
              <a:rPr lang="en-IN" sz="1400" i="1" dirty="0" err="1">
                <a:solidFill>
                  <a:srgbClr val="00B0F0"/>
                </a:solidFill>
              </a:rPr>
              <a:t>apne</a:t>
            </a:r>
            <a:r>
              <a:rPr lang="en-IN" sz="1400" i="1" dirty="0">
                <a:solidFill>
                  <a:srgbClr val="00B0F0"/>
                </a:solidFill>
              </a:rPr>
              <a:t> </a:t>
            </a:r>
            <a:r>
              <a:rPr lang="en-IN" sz="1400" i="1" dirty="0" err="1">
                <a:solidFill>
                  <a:srgbClr val="00B0F0"/>
                </a:solidFill>
              </a:rPr>
              <a:t>paise</a:t>
            </a:r>
            <a:r>
              <a:rPr lang="en-IN" sz="1400" i="1" dirty="0">
                <a:solidFill>
                  <a:srgbClr val="00B0F0"/>
                </a:solidFill>
              </a:rPr>
              <a:t> </a:t>
            </a:r>
            <a:r>
              <a:rPr lang="en-IN" sz="1400" i="1" dirty="0" err="1">
                <a:solidFill>
                  <a:srgbClr val="00B0F0"/>
                </a:solidFill>
              </a:rPr>
              <a:t>se,karja</a:t>
            </a:r>
            <a:r>
              <a:rPr lang="en-IN" sz="1400" i="1" dirty="0">
                <a:solidFill>
                  <a:srgbClr val="00B0F0"/>
                </a:solidFill>
              </a:rPr>
              <a:t> </a:t>
            </a:r>
            <a:r>
              <a:rPr lang="en-IN" sz="1400" i="1" dirty="0" err="1">
                <a:solidFill>
                  <a:srgbClr val="00B0F0"/>
                </a:solidFill>
              </a:rPr>
              <a:t>managate</a:t>
            </a:r>
            <a:r>
              <a:rPr lang="en-IN" sz="1400" i="1" dirty="0">
                <a:solidFill>
                  <a:srgbClr val="00B0F0"/>
                </a:solidFill>
              </a:rPr>
              <a:t> </a:t>
            </a:r>
            <a:r>
              <a:rPr lang="en-IN" sz="1400" i="1" dirty="0" err="1">
                <a:solidFill>
                  <a:srgbClr val="00B0F0"/>
                </a:solidFill>
              </a:rPr>
              <a:t>hain</a:t>
            </a:r>
            <a:r>
              <a:rPr lang="en-IN" sz="1400" i="1" dirty="0">
                <a:solidFill>
                  <a:srgbClr val="00B0F0"/>
                </a:solidFill>
              </a:rPr>
              <a:t> ,</a:t>
            </a:r>
            <a:r>
              <a:rPr lang="en-IN" sz="1400" i="1" dirty="0" err="1">
                <a:solidFill>
                  <a:srgbClr val="00B0F0"/>
                </a:solidFill>
              </a:rPr>
              <a:t>ek</a:t>
            </a:r>
            <a:r>
              <a:rPr lang="en-IN" sz="1400" i="1" dirty="0">
                <a:solidFill>
                  <a:srgbClr val="00B0F0"/>
                </a:solidFill>
              </a:rPr>
              <a:t> </a:t>
            </a:r>
            <a:r>
              <a:rPr lang="en-IN" sz="1400" i="1" dirty="0" err="1">
                <a:solidFill>
                  <a:srgbClr val="00B0F0"/>
                </a:solidFill>
              </a:rPr>
              <a:t>mahina</a:t>
            </a:r>
            <a:r>
              <a:rPr lang="en-IN" sz="1400" i="1" dirty="0">
                <a:solidFill>
                  <a:srgbClr val="00B0F0"/>
                </a:solidFill>
              </a:rPr>
              <a:t> </a:t>
            </a:r>
            <a:r>
              <a:rPr lang="en-IN" sz="1400" i="1" dirty="0" err="1">
                <a:solidFill>
                  <a:srgbClr val="00B0F0"/>
                </a:solidFill>
              </a:rPr>
              <a:t>mein</a:t>
            </a:r>
            <a:r>
              <a:rPr lang="en-IN" sz="1400" i="1" dirty="0">
                <a:solidFill>
                  <a:srgbClr val="00B0F0"/>
                </a:solidFill>
              </a:rPr>
              <a:t> </a:t>
            </a:r>
            <a:r>
              <a:rPr lang="en-IN" sz="1400" i="1" dirty="0" err="1">
                <a:solidFill>
                  <a:srgbClr val="00B0F0"/>
                </a:solidFill>
              </a:rPr>
              <a:t>kitna</a:t>
            </a:r>
            <a:r>
              <a:rPr lang="en-IN" sz="1400" i="1" dirty="0">
                <a:solidFill>
                  <a:srgbClr val="00B0F0"/>
                </a:solidFill>
              </a:rPr>
              <a:t> ASHA </a:t>
            </a:r>
            <a:r>
              <a:rPr lang="en-IN" sz="1400" i="1" dirty="0" err="1">
                <a:solidFill>
                  <a:srgbClr val="00B0F0"/>
                </a:solidFill>
              </a:rPr>
              <a:t>diwas</a:t>
            </a:r>
            <a:r>
              <a:rPr lang="en-IN" sz="1400" i="1" dirty="0">
                <a:solidFill>
                  <a:srgbClr val="00B0F0"/>
                </a:solidFill>
              </a:rPr>
              <a:t> </a:t>
            </a:r>
            <a:r>
              <a:rPr lang="en-IN" sz="1400" i="1" dirty="0" err="1">
                <a:solidFill>
                  <a:srgbClr val="00B0F0"/>
                </a:solidFill>
              </a:rPr>
              <a:t>hua</a:t>
            </a:r>
            <a:r>
              <a:rPr lang="en-IN" sz="1400" i="1" dirty="0">
                <a:solidFill>
                  <a:srgbClr val="00B0F0"/>
                </a:solidFill>
              </a:rPr>
              <a:t> </a:t>
            </a:r>
            <a:r>
              <a:rPr lang="en-IN" sz="1400" i="1" dirty="0" err="1">
                <a:solidFill>
                  <a:srgbClr val="00B0F0"/>
                </a:solidFill>
              </a:rPr>
              <a:t>hain,kitna</a:t>
            </a:r>
            <a:r>
              <a:rPr lang="en-IN" sz="1400" i="1" dirty="0">
                <a:solidFill>
                  <a:srgbClr val="00B0F0"/>
                </a:solidFill>
              </a:rPr>
              <a:t> </a:t>
            </a:r>
            <a:r>
              <a:rPr lang="en-IN" sz="1400" i="1" dirty="0" err="1">
                <a:solidFill>
                  <a:srgbClr val="00B0F0"/>
                </a:solidFill>
              </a:rPr>
              <a:t>tikaran</a:t>
            </a:r>
            <a:r>
              <a:rPr lang="en-IN" sz="1400" i="1" dirty="0">
                <a:solidFill>
                  <a:srgbClr val="00B0F0"/>
                </a:solidFill>
              </a:rPr>
              <a:t> </a:t>
            </a:r>
            <a:r>
              <a:rPr lang="en-IN" sz="1400" i="1" dirty="0" err="1">
                <a:solidFill>
                  <a:srgbClr val="00B0F0"/>
                </a:solidFill>
              </a:rPr>
              <a:t>hua,sab</a:t>
            </a:r>
            <a:r>
              <a:rPr lang="en-IN" sz="1400" i="1" dirty="0">
                <a:solidFill>
                  <a:srgbClr val="00B0F0"/>
                </a:solidFill>
              </a:rPr>
              <a:t> </a:t>
            </a:r>
            <a:r>
              <a:rPr lang="en-IN" sz="1400" i="1" dirty="0" err="1">
                <a:solidFill>
                  <a:srgbClr val="00B0F0"/>
                </a:solidFill>
              </a:rPr>
              <a:t>hame</a:t>
            </a:r>
            <a:r>
              <a:rPr lang="en-IN" sz="1400" i="1" dirty="0">
                <a:solidFill>
                  <a:srgbClr val="00B0F0"/>
                </a:solidFill>
              </a:rPr>
              <a:t> online </a:t>
            </a:r>
            <a:r>
              <a:rPr lang="en-IN" sz="1400" i="1" dirty="0" err="1">
                <a:solidFill>
                  <a:srgbClr val="00B0F0"/>
                </a:solidFill>
              </a:rPr>
              <a:t>paise</a:t>
            </a:r>
            <a:r>
              <a:rPr lang="en-IN" sz="1400" i="1" dirty="0">
                <a:solidFill>
                  <a:srgbClr val="00B0F0"/>
                </a:solidFill>
              </a:rPr>
              <a:t> </a:t>
            </a:r>
            <a:r>
              <a:rPr lang="en-IN" sz="1400" i="1" dirty="0" err="1">
                <a:solidFill>
                  <a:srgbClr val="00B0F0"/>
                </a:solidFill>
              </a:rPr>
              <a:t>dena</a:t>
            </a:r>
            <a:r>
              <a:rPr lang="en-IN" sz="1400" i="1" dirty="0">
                <a:solidFill>
                  <a:srgbClr val="00B0F0"/>
                </a:solidFill>
              </a:rPr>
              <a:t> </a:t>
            </a:r>
            <a:r>
              <a:rPr lang="en-IN" sz="1400" i="1" dirty="0" err="1">
                <a:solidFill>
                  <a:srgbClr val="00B0F0"/>
                </a:solidFill>
              </a:rPr>
              <a:t>hota</a:t>
            </a:r>
            <a:r>
              <a:rPr lang="en-IN" sz="1400" i="1" dirty="0">
                <a:solidFill>
                  <a:srgbClr val="00B0F0"/>
                </a:solidFill>
              </a:rPr>
              <a:t> </a:t>
            </a:r>
            <a:r>
              <a:rPr lang="en-IN" sz="1400" i="1" dirty="0" err="1">
                <a:solidFill>
                  <a:srgbClr val="00B0F0"/>
                </a:solidFill>
              </a:rPr>
              <a:t>hain,ASHA</a:t>
            </a:r>
            <a:r>
              <a:rPr lang="en-IN" sz="1400" i="1" dirty="0">
                <a:solidFill>
                  <a:srgbClr val="00B0F0"/>
                </a:solidFill>
              </a:rPr>
              <a:t> facilitator </a:t>
            </a:r>
            <a:r>
              <a:rPr lang="en-IN" sz="1400" i="1" dirty="0" err="1">
                <a:solidFill>
                  <a:srgbClr val="00B0F0"/>
                </a:solidFill>
              </a:rPr>
              <a:t>kyuin</a:t>
            </a:r>
            <a:r>
              <a:rPr lang="en-IN" sz="1400" i="1" dirty="0">
                <a:solidFill>
                  <a:srgbClr val="00B0F0"/>
                </a:solidFill>
              </a:rPr>
              <a:t> </a:t>
            </a:r>
            <a:r>
              <a:rPr lang="en-IN" sz="1400" i="1" dirty="0" err="1">
                <a:solidFill>
                  <a:srgbClr val="00B0F0"/>
                </a:solidFill>
              </a:rPr>
              <a:t>banayein</a:t>
            </a:r>
            <a:r>
              <a:rPr lang="en-IN" sz="1400" i="1" dirty="0">
                <a:solidFill>
                  <a:srgbClr val="00B0F0"/>
                </a:solidFill>
              </a:rPr>
              <a:t> </a:t>
            </a:r>
            <a:r>
              <a:rPr lang="en-IN" sz="1400" i="1" dirty="0" err="1">
                <a:solidFill>
                  <a:srgbClr val="00B0F0"/>
                </a:solidFill>
              </a:rPr>
              <a:t>hain</a:t>
            </a:r>
            <a:r>
              <a:rPr lang="en-IN" sz="1400" i="1" dirty="0">
                <a:solidFill>
                  <a:srgbClr val="00B0F0"/>
                </a:solidFill>
              </a:rPr>
              <a:t> </a:t>
            </a:r>
            <a:r>
              <a:rPr lang="en-IN" sz="1400" i="1" dirty="0" err="1">
                <a:solidFill>
                  <a:srgbClr val="00B0F0"/>
                </a:solidFill>
              </a:rPr>
              <a:t>unlgoan</a:t>
            </a:r>
            <a:r>
              <a:rPr lang="en-IN" sz="1400" i="1" dirty="0">
                <a:solidFill>
                  <a:srgbClr val="00B0F0"/>
                </a:solidFill>
              </a:rPr>
              <a:t> ko </a:t>
            </a:r>
            <a:r>
              <a:rPr lang="en-IN" sz="1400" i="1" dirty="0" err="1">
                <a:solidFill>
                  <a:srgbClr val="00B0F0"/>
                </a:solidFill>
              </a:rPr>
              <a:t>hamari</a:t>
            </a:r>
            <a:r>
              <a:rPr lang="en-IN" sz="1400" i="1" dirty="0">
                <a:solidFill>
                  <a:srgbClr val="00B0F0"/>
                </a:solidFill>
              </a:rPr>
              <a:t> </a:t>
            </a:r>
            <a:r>
              <a:rPr lang="en-IN" sz="1400" i="1" dirty="0" err="1">
                <a:solidFill>
                  <a:srgbClr val="00B0F0"/>
                </a:solidFill>
              </a:rPr>
              <a:t>madad</a:t>
            </a:r>
            <a:r>
              <a:rPr lang="en-IN" sz="1400" i="1" dirty="0">
                <a:solidFill>
                  <a:srgbClr val="00B0F0"/>
                </a:solidFill>
              </a:rPr>
              <a:t> </a:t>
            </a:r>
            <a:r>
              <a:rPr lang="en-IN" sz="1400" i="1" dirty="0" err="1">
                <a:solidFill>
                  <a:srgbClr val="00B0F0"/>
                </a:solidFill>
              </a:rPr>
              <a:t>karni</a:t>
            </a:r>
            <a:r>
              <a:rPr lang="en-IN" sz="1400" i="1" dirty="0">
                <a:solidFill>
                  <a:srgbClr val="00B0F0"/>
                </a:solidFill>
              </a:rPr>
              <a:t> </a:t>
            </a:r>
            <a:r>
              <a:rPr lang="en-IN" sz="1400" i="1" dirty="0" err="1">
                <a:solidFill>
                  <a:srgbClr val="00B0F0"/>
                </a:solidFill>
              </a:rPr>
              <a:t>chahiye</a:t>
            </a:r>
            <a:r>
              <a:rPr lang="en-IN" sz="1400" i="1" dirty="0">
                <a:solidFill>
                  <a:srgbClr val="00B0F0"/>
                </a:solidFill>
              </a:rPr>
              <a:t> </a:t>
            </a:r>
            <a:r>
              <a:rPr lang="en-IN" sz="1400" i="1" dirty="0" err="1">
                <a:solidFill>
                  <a:srgbClr val="00B0F0"/>
                </a:solidFill>
              </a:rPr>
              <a:t>na</a:t>
            </a:r>
            <a:r>
              <a:rPr lang="en-IN" sz="1400" i="1" dirty="0">
                <a:solidFill>
                  <a:srgbClr val="00B0F0"/>
                </a:solidFill>
              </a:rPr>
              <a:t> ,100 </a:t>
            </a:r>
            <a:r>
              <a:rPr lang="en-IN" sz="1400" i="1" dirty="0" err="1">
                <a:solidFill>
                  <a:srgbClr val="00B0F0"/>
                </a:solidFill>
              </a:rPr>
              <a:t>rupayein</a:t>
            </a:r>
            <a:r>
              <a:rPr lang="en-IN" sz="1400" i="1" dirty="0">
                <a:solidFill>
                  <a:srgbClr val="00B0F0"/>
                </a:solidFill>
              </a:rPr>
              <a:t> </a:t>
            </a:r>
            <a:r>
              <a:rPr lang="en-IN" sz="1400" i="1" dirty="0" err="1">
                <a:solidFill>
                  <a:srgbClr val="00B0F0"/>
                </a:solidFill>
              </a:rPr>
              <a:t>dena</a:t>
            </a:r>
            <a:r>
              <a:rPr lang="en-IN" sz="1400" i="1" dirty="0">
                <a:solidFill>
                  <a:srgbClr val="00B0F0"/>
                </a:solidFill>
              </a:rPr>
              <a:t> </a:t>
            </a:r>
            <a:r>
              <a:rPr lang="en-IN" sz="1400" i="1" dirty="0" err="1">
                <a:solidFill>
                  <a:srgbClr val="00B0F0"/>
                </a:solidFill>
              </a:rPr>
              <a:t>hota</a:t>
            </a:r>
            <a:r>
              <a:rPr lang="en-IN" sz="1400" i="1" dirty="0">
                <a:solidFill>
                  <a:srgbClr val="00B0F0"/>
                </a:solidFill>
              </a:rPr>
              <a:t> </a:t>
            </a:r>
            <a:r>
              <a:rPr lang="en-IN" sz="1400" i="1" dirty="0" err="1">
                <a:solidFill>
                  <a:srgbClr val="00B0F0"/>
                </a:solidFill>
              </a:rPr>
              <a:t>hain,ASHA</a:t>
            </a:r>
            <a:r>
              <a:rPr lang="en-IN" sz="1400" i="1" dirty="0">
                <a:solidFill>
                  <a:srgbClr val="00B0F0"/>
                </a:solidFill>
              </a:rPr>
              <a:t> facilitator </a:t>
            </a:r>
            <a:r>
              <a:rPr lang="en-IN" sz="1400" i="1" dirty="0" err="1">
                <a:solidFill>
                  <a:srgbClr val="00B0F0"/>
                </a:solidFill>
              </a:rPr>
              <a:t>kuch</a:t>
            </a:r>
            <a:r>
              <a:rPr lang="en-IN" sz="1400" i="1" dirty="0">
                <a:solidFill>
                  <a:srgbClr val="00B0F0"/>
                </a:solidFill>
              </a:rPr>
              <a:t> </a:t>
            </a:r>
            <a:r>
              <a:rPr lang="en-IN" sz="1400" i="1" dirty="0" err="1">
                <a:solidFill>
                  <a:srgbClr val="00B0F0"/>
                </a:solidFill>
              </a:rPr>
              <a:t>nahi</a:t>
            </a:r>
            <a:r>
              <a:rPr lang="en-IN" sz="1400" i="1" dirty="0">
                <a:solidFill>
                  <a:srgbClr val="00B0F0"/>
                </a:solidFill>
              </a:rPr>
              <a:t> </a:t>
            </a:r>
            <a:r>
              <a:rPr lang="en-IN" sz="1400" i="1" dirty="0" err="1">
                <a:solidFill>
                  <a:srgbClr val="00B0F0"/>
                </a:solidFill>
              </a:rPr>
              <a:t>sunati</a:t>
            </a:r>
            <a:r>
              <a:rPr lang="en-IN" sz="1400" i="1" dirty="0"/>
              <a:t>”_</a:t>
            </a:r>
            <a:r>
              <a:rPr lang="en-IN" sz="1400" i="1" dirty="0" err="1"/>
              <a:t>ASHA,Arwal</a:t>
            </a:r>
            <a:endParaRPr lang="en-IN" sz="1400" dirty="0"/>
          </a:p>
          <a:p>
            <a:r>
              <a:rPr lang="en-IN" sz="1400" b="1" i="1" dirty="0"/>
              <a:t> </a:t>
            </a:r>
            <a:endParaRPr lang="en-IN" sz="1400" dirty="0"/>
          </a:p>
          <a:p>
            <a:r>
              <a:rPr lang="en-IN" b="1" dirty="0"/>
              <a:t> </a:t>
            </a:r>
            <a:endParaRPr lang="en-IN" dirty="0"/>
          </a:p>
          <a:p>
            <a:endParaRPr lang="en-IN" dirty="0"/>
          </a:p>
        </p:txBody>
      </p:sp>
      <p:sp>
        <p:nvSpPr>
          <p:cNvPr id="24" name="Rectangle 23">
            <a:extLst>
              <a:ext uri="{FF2B5EF4-FFF2-40B4-BE49-F238E27FC236}">
                <a16:creationId xmlns:a16="http://schemas.microsoft.com/office/drawing/2014/main" id="{D38DD470-80EB-4F8B-A17A-83A87789039A}"/>
              </a:ext>
            </a:extLst>
          </p:cNvPr>
          <p:cNvSpPr/>
          <p:nvPr/>
        </p:nvSpPr>
        <p:spPr>
          <a:xfrm rot="10800000" flipV="1">
            <a:off x="490303" y="5345085"/>
            <a:ext cx="5260256" cy="1138773"/>
          </a:xfrm>
          <a:prstGeom prst="rect">
            <a:avLst/>
          </a:prstGeom>
        </p:spPr>
        <p:txBody>
          <a:bodyPr wrap="square">
            <a:spAutoFit/>
          </a:bodyPr>
          <a:lstStyle/>
          <a:p>
            <a:r>
              <a:rPr lang="en-IN" dirty="0">
                <a:latin typeface="Times New Roman" panose="02020603050405020304" pitchFamily="18" charset="0"/>
                <a:ea typeface="Times New Roman" panose="02020603050405020304" pitchFamily="18" charset="0"/>
              </a:rPr>
              <a:t>“ </a:t>
            </a:r>
            <a:r>
              <a:rPr lang="en-IN" sz="1600" i="1" dirty="0">
                <a:solidFill>
                  <a:srgbClr val="FF0000"/>
                </a:solidFill>
                <a:latin typeface="Times New Roman" panose="02020603050405020304" pitchFamily="18" charset="0"/>
                <a:ea typeface="Times New Roman" panose="02020603050405020304" pitchFamily="18" charset="0"/>
              </a:rPr>
              <a:t>ASHA ban </a:t>
            </a:r>
            <a:r>
              <a:rPr lang="en-IN" sz="1600" i="1" dirty="0" err="1">
                <a:solidFill>
                  <a:srgbClr val="FF0000"/>
                </a:solidFill>
                <a:latin typeface="Times New Roman" panose="02020603050405020304" pitchFamily="18" charset="0"/>
                <a:ea typeface="Times New Roman" panose="02020603050405020304" pitchFamily="18" charset="0"/>
              </a:rPr>
              <a:t>ke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didi</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aacha</a:t>
            </a:r>
            <a:r>
              <a:rPr lang="en-IN" sz="1600" i="1" dirty="0">
                <a:solidFill>
                  <a:srgbClr val="FF0000"/>
                </a:solidFill>
                <a:latin typeface="Times New Roman" panose="02020603050405020304" pitchFamily="18" charset="0"/>
                <a:ea typeface="Times New Roman" panose="02020603050405020304" pitchFamily="18" charset="0"/>
              </a:rPr>
              <a:t> lag </a:t>
            </a:r>
            <a:r>
              <a:rPr lang="en-IN" sz="1600" i="1" dirty="0" err="1">
                <a:solidFill>
                  <a:srgbClr val="FF0000"/>
                </a:solidFill>
                <a:latin typeface="Times New Roman" panose="02020603050405020304" pitchFamily="18" charset="0"/>
                <a:ea typeface="Times New Roman" panose="02020603050405020304" pitchFamily="18" charset="0"/>
              </a:rPr>
              <a:t>raha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samaj</a:t>
            </a:r>
            <a:r>
              <a:rPr lang="en-IN" sz="1600" i="1" dirty="0">
                <a:solidFill>
                  <a:srgbClr val="FF0000"/>
                </a:solidFill>
                <a:latin typeface="Times New Roman" panose="02020603050405020304" pitchFamily="18" charset="0"/>
                <a:ea typeface="Times New Roman" panose="02020603050405020304" pitchFamily="18" charset="0"/>
              </a:rPr>
              <a:t> ka </a:t>
            </a:r>
            <a:r>
              <a:rPr lang="en-IN" sz="1600" i="1" dirty="0" err="1">
                <a:solidFill>
                  <a:srgbClr val="FF0000"/>
                </a:solidFill>
                <a:latin typeface="Times New Roman" panose="02020603050405020304" pitchFamily="18" charset="0"/>
                <a:ea typeface="Times New Roman" panose="02020603050405020304" pitchFamily="18" charset="0"/>
              </a:rPr>
              <a:t>seva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rahe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khush</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lekin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ek</a:t>
            </a:r>
            <a:r>
              <a:rPr lang="en-IN" sz="1600" i="1" dirty="0">
                <a:solidFill>
                  <a:srgbClr val="FF0000"/>
                </a:solidFill>
                <a:latin typeface="Times New Roman" panose="02020603050405020304" pitchFamily="18" charset="0"/>
                <a:ea typeface="Times New Roman" panose="02020603050405020304" pitchFamily="18" charset="0"/>
              </a:rPr>
              <a:t> hi </a:t>
            </a:r>
            <a:r>
              <a:rPr lang="en-IN" sz="1600" i="1" dirty="0" err="1">
                <a:solidFill>
                  <a:srgbClr val="FF0000"/>
                </a:solidFill>
                <a:latin typeface="Times New Roman" panose="02020603050405020304" pitchFamily="18" charset="0"/>
                <a:ea typeface="Times New Roman" panose="02020603050405020304" pitchFamily="18" charset="0"/>
              </a:rPr>
              <a:t>baat</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naraz</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sarkar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joh</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toh</a:t>
            </a:r>
            <a:r>
              <a:rPr lang="en-IN" sz="1600" i="1" dirty="0">
                <a:solidFill>
                  <a:srgbClr val="FF0000"/>
                </a:solidFill>
                <a:latin typeface="Times New Roman" panose="02020603050405020304" pitchFamily="18" charset="0"/>
                <a:ea typeface="Times New Roman" panose="02020603050405020304" pitchFamily="18" charset="0"/>
              </a:rPr>
              <a:t> hum </a:t>
            </a:r>
            <a:r>
              <a:rPr lang="en-IN" sz="1600" i="1" dirty="0" err="1">
                <a:solidFill>
                  <a:srgbClr val="FF0000"/>
                </a:solidFill>
                <a:latin typeface="Times New Roman" panose="02020603050405020304" pitchFamily="18" charset="0"/>
                <a:ea typeface="Times New Roman" panose="02020603050405020304" pitchFamily="18" charset="0"/>
              </a:rPr>
              <a:t>jono</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hisab</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kaam</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rahe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uss</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hisab</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vetan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nahi</a:t>
            </a:r>
            <a:r>
              <a:rPr lang="en-IN" sz="1600" i="1" dirty="0">
                <a:solidFill>
                  <a:srgbClr val="FF0000"/>
                </a:solidFill>
                <a:latin typeface="Times New Roman" panose="02020603050405020304" pitchFamily="18" charset="0"/>
                <a:ea typeface="Times New Roman" panose="02020603050405020304" pitchFamily="18" charset="0"/>
              </a:rPr>
              <a:t> mil </a:t>
            </a:r>
            <a:r>
              <a:rPr lang="en-IN" sz="1600" i="1" dirty="0" err="1">
                <a:solidFill>
                  <a:srgbClr val="FF0000"/>
                </a:solidFill>
                <a:latin typeface="Times New Roman" panose="02020603050405020304" pitchFamily="18" charset="0"/>
                <a:ea typeface="Times New Roman" panose="02020603050405020304" pitchFamily="18" charset="0"/>
              </a:rPr>
              <a:t>raha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i="1" dirty="0">
                <a:latin typeface="Times New Roman" panose="02020603050405020304" pitchFamily="18" charset="0"/>
                <a:ea typeface="Times New Roman" panose="02020603050405020304" pitchFamily="18" charset="0"/>
              </a:rPr>
              <a:t>”_</a:t>
            </a:r>
            <a:r>
              <a:rPr lang="en-IN" sz="1600" i="1" dirty="0" err="1">
                <a:latin typeface="Times New Roman" panose="02020603050405020304" pitchFamily="18" charset="0"/>
                <a:ea typeface="Times New Roman" panose="02020603050405020304" pitchFamily="18" charset="0"/>
              </a:rPr>
              <a:t>ASHA,Vaishali</a:t>
            </a:r>
            <a:endParaRPr lang="en-IN" sz="1600" dirty="0"/>
          </a:p>
        </p:txBody>
      </p:sp>
      <p:sp>
        <p:nvSpPr>
          <p:cNvPr id="9" name="Rectangle: Rounded Corners 8">
            <a:extLst>
              <a:ext uri="{FF2B5EF4-FFF2-40B4-BE49-F238E27FC236}">
                <a16:creationId xmlns:a16="http://schemas.microsoft.com/office/drawing/2014/main" id="{FDD10529-DFB5-485A-B852-2B82B5A9856D}"/>
              </a:ext>
            </a:extLst>
          </p:cNvPr>
          <p:cNvSpPr/>
          <p:nvPr/>
        </p:nvSpPr>
        <p:spPr>
          <a:xfrm>
            <a:off x="525864" y="5324300"/>
            <a:ext cx="5260255" cy="122952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29EFC1E8-D3AE-4B16-BEE5-95C12312A3AB}"/>
              </a:ext>
            </a:extLst>
          </p:cNvPr>
          <p:cNvSpPr/>
          <p:nvPr/>
        </p:nvSpPr>
        <p:spPr>
          <a:xfrm>
            <a:off x="6060441" y="4696568"/>
            <a:ext cx="5750560" cy="185725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7" name="Straight Connector 13">
            <a:extLst>
              <a:ext uri="{FF2B5EF4-FFF2-40B4-BE49-F238E27FC236}">
                <a16:creationId xmlns:a16="http://schemas.microsoft.com/office/drawing/2014/main" id="{53B813D2-893D-400E-8A56-6460EEF09E94}"/>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222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9" grpId="0" animBg="1"/>
      <p:bldP spid="21"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4EAD4FB-DBC5-4D4E-B766-767421A6CC1C}"/>
              </a:ext>
            </a:extLst>
          </p:cNvPr>
          <p:cNvSpPr/>
          <p:nvPr/>
        </p:nvSpPr>
        <p:spPr>
          <a:xfrm>
            <a:off x="6678706" y="905812"/>
            <a:ext cx="5418667" cy="5418667"/>
          </a:xfrm>
          <a:custGeom>
            <a:avLst/>
            <a:gdLst>
              <a:gd name="connsiteX0" fmla="*/ 0 w 5418667"/>
              <a:gd name="connsiteY0" fmla="*/ 2709334 h 5418667"/>
              <a:gd name="connsiteX1" fmla="*/ 2709334 w 5418667"/>
              <a:gd name="connsiteY1" fmla="*/ 0 h 5418667"/>
              <a:gd name="connsiteX2" fmla="*/ 5418668 w 5418667"/>
              <a:gd name="connsiteY2" fmla="*/ 2709334 h 5418667"/>
              <a:gd name="connsiteX3" fmla="*/ 2709334 w 5418667"/>
              <a:gd name="connsiteY3" fmla="*/ 5418668 h 5418667"/>
              <a:gd name="connsiteX4" fmla="*/ 0 w 5418667"/>
              <a:gd name="connsiteY4" fmla="*/ 2709334 h 541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7" h="5418667">
                <a:moveTo>
                  <a:pt x="0" y="2709334"/>
                </a:moveTo>
                <a:cubicBezTo>
                  <a:pt x="0" y="1213010"/>
                  <a:pt x="1213010" y="0"/>
                  <a:pt x="2709334" y="0"/>
                </a:cubicBezTo>
                <a:cubicBezTo>
                  <a:pt x="4205658" y="0"/>
                  <a:pt x="5418668" y="1213010"/>
                  <a:pt x="5418668" y="2709334"/>
                </a:cubicBezTo>
                <a:cubicBezTo>
                  <a:pt x="5418668" y="4205658"/>
                  <a:pt x="4205658" y="5418668"/>
                  <a:pt x="2709334" y="5418668"/>
                </a:cubicBezTo>
                <a:cubicBezTo>
                  <a:pt x="1213010" y="5418668"/>
                  <a:pt x="0" y="4205658"/>
                  <a:pt x="0" y="2709334"/>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61557" tIns="470069" rIns="1961558" bIns="4534070" numCol="1" spcCol="1270" anchor="ctr" anchorCtr="0">
            <a:noAutofit/>
          </a:bodyPr>
          <a:lstStyle/>
          <a:p>
            <a:pPr marL="0" lvl="0" indent="0" algn="ctr" defTabSz="1244600">
              <a:lnSpc>
                <a:spcPct val="90000"/>
              </a:lnSpc>
              <a:spcBef>
                <a:spcPct val="0"/>
              </a:spcBef>
              <a:spcAft>
                <a:spcPct val="35000"/>
              </a:spcAft>
              <a:buNone/>
            </a:pPr>
            <a:endParaRPr lang="en-IN" sz="2800" kern="1200" dirty="0"/>
          </a:p>
        </p:txBody>
      </p:sp>
      <p:sp>
        <p:nvSpPr>
          <p:cNvPr id="8" name="Freeform: Shape 7">
            <a:extLst>
              <a:ext uri="{FF2B5EF4-FFF2-40B4-BE49-F238E27FC236}">
                <a16:creationId xmlns:a16="http://schemas.microsoft.com/office/drawing/2014/main" id="{E056E72F-6010-4CE5-B1F2-3C33128DC1E5}"/>
              </a:ext>
            </a:extLst>
          </p:cNvPr>
          <p:cNvSpPr/>
          <p:nvPr/>
        </p:nvSpPr>
        <p:spPr>
          <a:xfrm>
            <a:off x="7332215" y="2285903"/>
            <a:ext cx="4064000" cy="4064000"/>
          </a:xfrm>
          <a:custGeom>
            <a:avLst/>
            <a:gdLst>
              <a:gd name="connsiteX0" fmla="*/ 0 w 4064000"/>
              <a:gd name="connsiteY0" fmla="*/ 2032000 h 4064000"/>
              <a:gd name="connsiteX1" fmla="*/ 2032000 w 4064000"/>
              <a:gd name="connsiteY1" fmla="*/ 0 h 4064000"/>
              <a:gd name="connsiteX2" fmla="*/ 4064000 w 4064000"/>
              <a:gd name="connsiteY2" fmla="*/ 2032000 h 4064000"/>
              <a:gd name="connsiteX3" fmla="*/ 2032000 w 4064000"/>
              <a:gd name="connsiteY3" fmla="*/ 4064000 h 4064000"/>
              <a:gd name="connsiteX4" fmla="*/ 0 w 4064000"/>
              <a:gd name="connsiteY4" fmla="*/ 203200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4064000">
                <a:moveTo>
                  <a:pt x="0" y="2032000"/>
                </a:moveTo>
                <a:cubicBezTo>
                  <a:pt x="0" y="909757"/>
                  <a:pt x="909757" y="0"/>
                  <a:pt x="2032000" y="0"/>
                </a:cubicBezTo>
                <a:cubicBezTo>
                  <a:pt x="3154243" y="0"/>
                  <a:pt x="4064000" y="909757"/>
                  <a:pt x="4064000" y="2032000"/>
                </a:cubicBezTo>
                <a:cubicBezTo>
                  <a:pt x="4064000" y="3154243"/>
                  <a:pt x="3154243" y="4064000"/>
                  <a:pt x="2032000" y="4064000"/>
                </a:cubicBezTo>
                <a:cubicBezTo>
                  <a:pt x="909757" y="4064000"/>
                  <a:pt x="0" y="3154243"/>
                  <a:pt x="0" y="2032000"/>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1277112" tIns="446024" rIns="1277112" bIns="3240024" numCol="1" spcCol="1270" anchor="ctr" anchorCtr="0">
            <a:noAutofit/>
          </a:bodyPr>
          <a:lstStyle/>
          <a:p>
            <a:pPr marL="0" lvl="0" indent="0" algn="ctr" defTabSz="1200150">
              <a:lnSpc>
                <a:spcPct val="90000"/>
              </a:lnSpc>
              <a:spcBef>
                <a:spcPct val="0"/>
              </a:spcBef>
              <a:spcAft>
                <a:spcPct val="35000"/>
              </a:spcAft>
              <a:buNone/>
            </a:pPr>
            <a:endParaRPr lang="en-IN" sz="2700" kern="1200" dirty="0"/>
          </a:p>
        </p:txBody>
      </p:sp>
      <p:sp>
        <p:nvSpPr>
          <p:cNvPr id="10" name="Freeform: Shape 9">
            <a:extLst>
              <a:ext uri="{FF2B5EF4-FFF2-40B4-BE49-F238E27FC236}">
                <a16:creationId xmlns:a16="http://schemas.microsoft.com/office/drawing/2014/main" id="{EB491BE8-D644-4367-90D2-49FAFCE62178}"/>
              </a:ext>
            </a:extLst>
          </p:cNvPr>
          <p:cNvSpPr/>
          <p:nvPr/>
        </p:nvSpPr>
        <p:spPr>
          <a:xfrm>
            <a:off x="8054010" y="3640570"/>
            <a:ext cx="2709333" cy="2709333"/>
          </a:xfrm>
          <a:custGeom>
            <a:avLst/>
            <a:gdLst>
              <a:gd name="connsiteX0" fmla="*/ 0 w 2709333"/>
              <a:gd name="connsiteY0" fmla="*/ 1354667 h 2709333"/>
              <a:gd name="connsiteX1" fmla="*/ 1354667 w 2709333"/>
              <a:gd name="connsiteY1" fmla="*/ 0 h 2709333"/>
              <a:gd name="connsiteX2" fmla="*/ 2709334 w 2709333"/>
              <a:gd name="connsiteY2" fmla="*/ 1354667 h 2709333"/>
              <a:gd name="connsiteX3" fmla="*/ 1354667 w 2709333"/>
              <a:gd name="connsiteY3" fmla="*/ 2709334 h 2709333"/>
              <a:gd name="connsiteX4" fmla="*/ 0 w 2709333"/>
              <a:gd name="connsiteY4" fmla="*/ 1354667 h 270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9333" h="2709333">
                <a:moveTo>
                  <a:pt x="0" y="1354667"/>
                </a:moveTo>
                <a:cubicBezTo>
                  <a:pt x="0" y="606505"/>
                  <a:pt x="606505" y="0"/>
                  <a:pt x="1354667" y="0"/>
                </a:cubicBezTo>
                <a:cubicBezTo>
                  <a:pt x="2102829" y="0"/>
                  <a:pt x="2709334" y="606505"/>
                  <a:pt x="2709334" y="1354667"/>
                </a:cubicBezTo>
                <a:cubicBezTo>
                  <a:pt x="2709334" y="2102829"/>
                  <a:pt x="2102829" y="2709334"/>
                  <a:pt x="1354667" y="2709334"/>
                </a:cubicBezTo>
                <a:cubicBezTo>
                  <a:pt x="606505" y="2709334"/>
                  <a:pt x="0" y="2102829"/>
                  <a:pt x="0" y="1354667"/>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738149" tIns="1018709" rIns="738148" bIns="1018710" numCol="1" spcCol="1270" anchor="ctr" anchorCtr="0">
            <a:noAutofit/>
          </a:bodyPr>
          <a:lstStyle/>
          <a:p>
            <a:pPr marL="0" lvl="0" indent="0" algn="ctr" defTabSz="2133600">
              <a:lnSpc>
                <a:spcPct val="90000"/>
              </a:lnSpc>
              <a:spcBef>
                <a:spcPct val="0"/>
              </a:spcBef>
              <a:spcAft>
                <a:spcPct val="35000"/>
              </a:spcAft>
              <a:buNone/>
            </a:pPr>
            <a:endParaRPr lang="en-IN" sz="4800" kern="1200" dirty="0"/>
          </a:p>
        </p:txBody>
      </p:sp>
      <p:cxnSp>
        <p:nvCxnSpPr>
          <p:cNvPr id="9" name="Straight Arrow Connector 8">
            <a:extLst>
              <a:ext uri="{FF2B5EF4-FFF2-40B4-BE49-F238E27FC236}">
                <a16:creationId xmlns:a16="http://schemas.microsoft.com/office/drawing/2014/main" id="{E5B414C8-FCBD-4EEF-9288-5D59B8DFCA36}"/>
              </a:ext>
            </a:extLst>
          </p:cNvPr>
          <p:cNvCxnSpPr>
            <a:cxnSpLocks/>
          </p:cNvCxnSpPr>
          <p:nvPr/>
        </p:nvCxnSpPr>
        <p:spPr>
          <a:xfrm flipH="1" flipV="1">
            <a:off x="4455459" y="4747699"/>
            <a:ext cx="3917576"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A880A45-BE41-4E2F-B539-7AEE8A794364}"/>
              </a:ext>
            </a:extLst>
          </p:cNvPr>
          <p:cNvCxnSpPr/>
          <p:nvPr/>
        </p:nvCxnSpPr>
        <p:spPr>
          <a:xfrm flipH="1">
            <a:off x="2690906" y="3041191"/>
            <a:ext cx="51442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4D4750C-4ACE-46B9-BBA5-025BBCB026C3}"/>
              </a:ext>
            </a:extLst>
          </p:cNvPr>
          <p:cNvCxnSpPr/>
          <p:nvPr/>
        </p:nvCxnSpPr>
        <p:spPr>
          <a:xfrm>
            <a:off x="8561294" y="1255059"/>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9E69EBE-F403-4F90-99AE-15C41A36ED7C}"/>
              </a:ext>
            </a:extLst>
          </p:cNvPr>
          <p:cNvCxnSpPr/>
          <p:nvPr/>
        </p:nvCxnSpPr>
        <p:spPr>
          <a:xfrm>
            <a:off x="8104094" y="155089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8515E63-652A-4D7D-ACA1-8C511678CE43}"/>
              </a:ext>
            </a:extLst>
          </p:cNvPr>
          <p:cNvCxnSpPr/>
          <p:nvPr/>
        </p:nvCxnSpPr>
        <p:spPr>
          <a:xfrm>
            <a:off x="8435788" y="1479176"/>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A04C319-74CD-4B6B-8D8D-0CA18E9CAE4D}"/>
              </a:ext>
            </a:extLst>
          </p:cNvPr>
          <p:cNvCxnSpPr/>
          <p:nvPr/>
        </p:nvCxnSpPr>
        <p:spPr>
          <a:xfrm flipH="1">
            <a:off x="1550894" y="1167167"/>
            <a:ext cx="66518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 name="Graphic 32" descr="Gender">
            <a:extLst>
              <a:ext uri="{FF2B5EF4-FFF2-40B4-BE49-F238E27FC236}">
                <a16:creationId xmlns:a16="http://schemas.microsoft.com/office/drawing/2014/main" id="{F76A4854-60F0-4C09-8431-1129E1C6B4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76447" y="3939638"/>
            <a:ext cx="914400" cy="914400"/>
          </a:xfrm>
          <a:prstGeom prst="rect">
            <a:avLst/>
          </a:prstGeom>
        </p:spPr>
      </p:pic>
      <p:sp>
        <p:nvSpPr>
          <p:cNvPr id="36" name="TextBox 35">
            <a:extLst>
              <a:ext uri="{FF2B5EF4-FFF2-40B4-BE49-F238E27FC236}">
                <a16:creationId xmlns:a16="http://schemas.microsoft.com/office/drawing/2014/main" id="{C904726C-34A4-4122-97F2-386D8BF7C4B2}"/>
              </a:ext>
            </a:extLst>
          </p:cNvPr>
          <p:cNvSpPr txBox="1"/>
          <p:nvPr/>
        </p:nvSpPr>
        <p:spPr>
          <a:xfrm>
            <a:off x="8667593" y="3217988"/>
            <a:ext cx="1482165" cy="369332"/>
          </a:xfrm>
          <a:prstGeom prst="rect">
            <a:avLst/>
          </a:prstGeom>
          <a:noFill/>
        </p:spPr>
        <p:txBody>
          <a:bodyPr wrap="square" rtlCol="0">
            <a:spAutoFit/>
          </a:bodyPr>
          <a:lstStyle/>
          <a:p>
            <a:r>
              <a:rPr lang="en-IN" dirty="0">
                <a:solidFill>
                  <a:schemeClr val="bg1"/>
                </a:solidFill>
              </a:rPr>
              <a:t>Family level</a:t>
            </a:r>
          </a:p>
        </p:txBody>
      </p:sp>
      <p:pic>
        <p:nvPicPr>
          <p:cNvPr id="38" name="Graphic 37" descr="Group of women">
            <a:extLst>
              <a:ext uri="{FF2B5EF4-FFF2-40B4-BE49-F238E27FC236}">
                <a16:creationId xmlns:a16="http://schemas.microsoft.com/office/drawing/2014/main" id="{771C5C3F-72D3-43B5-832B-4FE58BA2D5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447" y="2377618"/>
            <a:ext cx="914400" cy="914400"/>
          </a:xfrm>
          <a:prstGeom prst="rect">
            <a:avLst/>
          </a:prstGeom>
        </p:spPr>
      </p:pic>
      <p:sp>
        <p:nvSpPr>
          <p:cNvPr id="39" name="TextBox 38">
            <a:extLst>
              <a:ext uri="{FF2B5EF4-FFF2-40B4-BE49-F238E27FC236}">
                <a16:creationId xmlns:a16="http://schemas.microsoft.com/office/drawing/2014/main" id="{E1B9F285-A010-4307-A471-B2F8AD77C903}"/>
              </a:ext>
            </a:extLst>
          </p:cNvPr>
          <p:cNvSpPr txBox="1"/>
          <p:nvPr/>
        </p:nvSpPr>
        <p:spPr>
          <a:xfrm>
            <a:off x="8339169" y="1818690"/>
            <a:ext cx="2097741" cy="646331"/>
          </a:xfrm>
          <a:prstGeom prst="rect">
            <a:avLst/>
          </a:prstGeom>
          <a:noFill/>
        </p:spPr>
        <p:txBody>
          <a:bodyPr wrap="square" rtlCol="0">
            <a:spAutoFit/>
          </a:bodyPr>
          <a:lstStyle/>
          <a:p>
            <a:r>
              <a:rPr lang="en-IN" dirty="0">
                <a:solidFill>
                  <a:schemeClr val="bg1"/>
                </a:solidFill>
              </a:rPr>
              <a:t>Community Level</a:t>
            </a:r>
          </a:p>
          <a:p>
            <a:endParaRPr lang="en-IN" dirty="0"/>
          </a:p>
        </p:txBody>
      </p:sp>
      <p:sp>
        <p:nvSpPr>
          <p:cNvPr id="41" name="TextBox 40">
            <a:extLst>
              <a:ext uri="{FF2B5EF4-FFF2-40B4-BE49-F238E27FC236}">
                <a16:creationId xmlns:a16="http://schemas.microsoft.com/office/drawing/2014/main" id="{F3A0FFED-4422-4247-9241-8BFF68CC8D53}"/>
              </a:ext>
            </a:extLst>
          </p:cNvPr>
          <p:cNvSpPr txBox="1"/>
          <p:nvPr/>
        </p:nvSpPr>
        <p:spPr>
          <a:xfrm>
            <a:off x="8449831" y="4907288"/>
            <a:ext cx="1661459" cy="369332"/>
          </a:xfrm>
          <a:prstGeom prst="rect">
            <a:avLst/>
          </a:prstGeom>
          <a:noFill/>
        </p:spPr>
        <p:txBody>
          <a:bodyPr wrap="square" rtlCol="0">
            <a:spAutoFit/>
          </a:bodyPr>
          <a:lstStyle/>
          <a:p>
            <a:r>
              <a:rPr lang="en-IN" dirty="0">
                <a:solidFill>
                  <a:schemeClr val="bg1"/>
                </a:solidFill>
              </a:rPr>
              <a:t>Individual Level</a:t>
            </a:r>
          </a:p>
        </p:txBody>
      </p:sp>
      <p:pic>
        <p:nvPicPr>
          <p:cNvPr id="43" name="Graphic 42" descr="Group of people">
            <a:extLst>
              <a:ext uri="{FF2B5EF4-FFF2-40B4-BE49-F238E27FC236}">
                <a16:creationId xmlns:a16="http://schemas.microsoft.com/office/drawing/2014/main" id="{59D9B919-C537-4B36-80C9-266BCF93AF4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10413" y="985007"/>
            <a:ext cx="1398494" cy="914400"/>
          </a:xfrm>
          <a:prstGeom prst="rect">
            <a:avLst/>
          </a:prstGeom>
        </p:spPr>
      </p:pic>
      <p:sp>
        <p:nvSpPr>
          <p:cNvPr id="47" name="TextBox 46">
            <a:extLst>
              <a:ext uri="{FF2B5EF4-FFF2-40B4-BE49-F238E27FC236}">
                <a16:creationId xmlns:a16="http://schemas.microsoft.com/office/drawing/2014/main" id="{DE4C4C77-D339-4990-A69B-FEDE2A4F679F}"/>
              </a:ext>
            </a:extLst>
          </p:cNvPr>
          <p:cNvSpPr txBox="1"/>
          <p:nvPr/>
        </p:nvSpPr>
        <p:spPr>
          <a:xfrm flipH="1">
            <a:off x="3571875" y="4907288"/>
            <a:ext cx="2270498" cy="1754326"/>
          </a:xfrm>
          <a:prstGeom prst="rect">
            <a:avLst/>
          </a:prstGeom>
          <a:noFill/>
        </p:spPr>
        <p:txBody>
          <a:bodyPr wrap="square" rtlCol="0">
            <a:spAutoFit/>
          </a:bodyPr>
          <a:lstStyle/>
          <a:p>
            <a:pPr marL="285750" indent="-285750">
              <a:buFont typeface="Wingdings" panose="05000000000000000000" pitchFamily="2" charset="2"/>
              <a:buChar char="Ø"/>
            </a:pPr>
            <a:endParaRPr lang="en-IN" dirty="0"/>
          </a:p>
          <a:p>
            <a:endParaRPr lang="en-IN" dirty="0"/>
          </a:p>
          <a:p>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
        <p:nvSpPr>
          <p:cNvPr id="48" name="Rectangle: Rounded Corners 47">
            <a:extLst>
              <a:ext uri="{FF2B5EF4-FFF2-40B4-BE49-F238E27FC236}">
                <a16:creationId xmlns:a16="http://schemas.microsoft.com/office/drawing/2014/main" id="{DC2E03A0-860A-4FA7-9746-6B5A005E0BCC}"/>
              </a:ext>
            </a:extLst>
          </p:cNvPr>
          <p:cNvSpPr/>
          <p:nvPr/>
        </p:nvSpPr>
        <p:spPr>
          <a:xfrm>
            <a:off x="1292036" y="3099574"/>
            <a:ext cx="5118101" cy="1496808"/>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t>2</a:t>
            </a:r>
            <a:endParaRPr lang="en-IN" dirty="0"/>
          </a:p>
        </p:txBody>
      </p:sp>
      <p:sp>
        <p:nvSpPr>
          <p:cNvPr id="49" name="Rectangle: Rounded Corners 48">
            <a:extLst>
              <a:ext uri="{FF2B5EF4-FFF2-40B4-BE49-F238E27FC236}">
                <a16:creationId xmlns:a16="http://schemas.microsoft.com/office/drawing/2014/main" id="{5590CFE7-D460-4832-A9BF-AFA5C10A4EE8}"/>
              </a:ext>
            </a:extLst>
          </p:cNvPr>
          <p:cNvSpPr/>
          <p:nvPr/>
        </p:nvSpPr>
        <p:spPr>
          <a:xfrm>
            <a:off x="2325500" y="4814646"/>
            <a:ext cx="4763248" cy="1713427"/>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Knowledge</a:t>
            </a:r>
          </a:p>
          <a:p>
            <a:pPr marL="285750" indent="-285750">
              <a:buFont typeface="Wingdings" panose="05000000000000000000" pitchFamily="2" charset="2"/>
              <a:buChar char="Ø"/>
            </a:pPr>
            <a:r>
              <a:rPr lang="en-IN" sz="1600" dirty="0">
                <a:solidFill>
                  <a:schemeClr val="tx1"/>
                </a:solidFill>
              </a:rPr>
              <a:t>Beliefs and Values</a:t>
            </a:r>
          </a:p>
          <a:p>
            <a:pPr marL="285750" indent="-285750">
              <a:buFont typeface="Wingdings" panose="05000000000000000000" pitchFamily="2" charset="2"/>
              <a:buChar char="Ø"/>
            </a:pPr>
            <a:r>
              <a:rPr lang="en-IN" sz="1600" dirty="0">
                <a:solidFill>
                  <a:schemeClr val="tx1"/>
                </a:solidFill>
              </a:rPr>
              <a:t>Autonomy</a:t>
            </a:r>
          </a:p>
          <a:p>
            <a:pPr marL="285750" indent="-285750">
              <a:buFont typeface="Wingdings" panose="05000000000000000000" pitchFamily="2" charset="2"/>
              <a:buChar char="Ø"/>
            </a:pPr>
            <a:r>
              <a:rPr lang="en-IN" sz="1600" dirty="0">
                <a:solidFill>
                  <a:schemeClr val="tx1"/>
                </a:solidFill>
              </a:rPr>
              <a:t>Agency</a:t>
            </a:r>
          </a:p>
          <a:p>
            <a:pPr marL="285750" indent="-285750">
              <a:buFont typeface="Wingdings" panose="05000000000000000000" pitchFamily="2" charset="2"/>
              <a:buChar char="Ø"/>
            </a:pPr>
            <a:r>
              <a:rPr lang="en-IN" sz="1600" dirty="0">
                <a:solidFill>
                  <a:schemeClr val="tx1"/>
                </a:solidFill>
              </a:rPr>
              <a:t>Education</a:t>
            </a:r>
          </a:p>
          <a:p>
            <a:pPr marL="285750" indent="-285750">
              <a:buFont typeface="Wingdings" panose="05000000000000000000" pitchFamily="2" charset="2"/>
              <a:buChar char="Ø"/>
            </a:pPr>
            <a:r>
              <a:rPr lang="en-IN" sz="1600" dirty="0">
                <a:solidFill>
                  <a:schemeClr val="tx1"/>
                </a:solidFill>
              </a:rPr>
              <a:t>Fear of Side effects</a:t>
            </a:r>
          </a:p>
        </p:txBody>
      </p:sp>
      <p:sp>
        <p:nvSpPr>
          <p:cNvPr id="50" name="TextBox 49">
            <a:extLst>
              <a:ext uri="{FF2B5EF4-FFF2-40B4-BE49-F238E27FC236}">
                <a16:creationId xmlns:a16="http://schemas.microsoft.com/office/drawing/2014/main" id="{984CCD6E-1103-4752-8AD1-608574A8C6D8}"/>
              </a:ext>
            </a:extLst>
          </p:cNvPr>
          <p:cNvSpPr txBox="1"/>
          <p:nvPr/>
        </p:nvSpPr>
        <p:spPr>
          <a:xfrm>
            <a:off x="1244600" y="3262523"/>
            <a:ext cx="2955925" cy="1077218"/>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Peer Influence</a:t>
            </a:r>
          </a:p>
          <a:p>
            <a:pPr marL="285750" indent="-285750">
              <a:buFont typeface="Wingdings" panose="05000000000000000000" pitchFamily="2" charset="2"/>
              <a:buChar char="Ø"/>
            </a:pPr>
            <a:r>
              <a:rPr lang="en-IN" sz="1600" dirty="0"/>
              <a:t>Partner and Family Influence</a:t>
            </a:r>
          </a:p>
          <a:p>
            <a:pPr marL="285750" indent="-285750">
              <a:buFont typeface="Wingdings" panose="05000000000000000000" pitchFamily="2" charset="2"/>
              <a:buChar char="Ø"/>
            </a:pPr>
            <a:r>
              <a:rPr lang="en-IN" sz="1600" dirty="0"/>
              <a:t>Spousal communication</a:t>
            </a:r>
          </a:p>
          <a:p>
            <a:pPr marL="285750" indent="-285750">
              <a:buFont typeface="Wingdings" panose="05000000000000000000" pitchFamily="2" charset="2"/>
              <a:buChar char="Ø"/>
            </a:pPr>
            <a:r>
              <a:rPr lang="en-IN" sz="1600" dirty="0"/>
              <a:t>Male child preference</a:t>
            </a:r>
          </a:p>
        </p:txBody>
      </p:sp>
      <p:sp>
        <p:nvSpPr>
          <p:cNvPr id="51" name="Rectangle: Rounded Corners 50">
            <a:extLst>
              <a:ext uri="{FF2B5EF4-FFF2-40B4-BE49-F238E27FC236}">
                <a16:creationId xmlns:a16="http://schemas.microsoft.com/office/drawing/2014/main" id="{DE32DE82-4B6F-4835-875A-13503E02DE0A}"/>
              </a:ext>
            </a:extLst>
          </p:cNvPr>
          <p:cNvSpPr/>
          <p:nvPr/>
        </p:nvSpPr>
        <p:spPr>
          <a:xfrm>
            <a:off x="171450" y="1267385"/>
            <a:ext cx="6507256" cy="1520233"/>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Social Norms</a:t>
            </a:r>
          </a:p>
          <a:p>
            <a:pPr marL="285750" indent="-285750">
              <a:buFont typeface="Wingdings" panose="05000000000000000000" pitchFamily="2" charset="2"/>
              <a:buChar char="Ø"/>
            </a:pPr>
            <a:r>
              <a:rPr lang="en-IN" sz="1600" dirty="0">
                <a:solidFill>
                  <a:schemeClr val="tx1"/>
                </a:solidFill>
              </a:rPr>
              <a:t>Lack of Knowledge about Ideal age of Marriage and Pregnancy</a:t>
            </a:r>
          </a:p>
          <a:p>
            <a:pPr marL="285750" indent="-285750">
              <a:buFont typeface="Wingdings" panose="05000000000000000000" pitchFamily="2" charset="2"/>
              <a:buChar char="Ø"/>
            </a:pPr>
            <a:r>
              <a:rPr lang="en-IN" sz="1600" dirty="0">
                <a:solidFill>
                  <a:schemeClr val="tx1"/>
                </a:solidFill>
              </a:rPr>
              <a:t>Male Engagement</a:t>
            </a:r>
          </a:p>
          <a:p>
            <a:pPr marL="285750" indent="-285750">
              <a:buFont typeface="Wingdings" panose="05000000000000000000" pitchFamily="2" charset="2"/>
              <a:buChar char="Ø"/>
            </a:pPr>
            <a:r>
              <a:rPr lang="en-IN" sz="1600" dirty="0">
                <a:solidFill>
                  <a:schemeClr val="tx1"/>
                </a:solidFill>
              </a:rPr>
              <a:t>Beneficiaries Provider Interaction</a:t>
            </a:r>
          </a:p>
          <a:p>
            <a:pPr marL="285750" indent="-285750">
              <a:buFont typeface="Wingdings" panose="05000000000000000000" pitchFamily="2" charset="2"/>
              <a:buChar char="Ø"/>
            </a:pPr>
            <a:r>
              <a:rPr lang="en-IN" sz="1600" dirty="0">
                <a:solidFill>
                  <a:schemeClr val="tx1"/>
                </a:solidFill>
              </a:rPr>
              <a:t>Knowledge-Perception-Intention</a:t>
            </a:r>
          </a:p>
          <a:p>
            <a:pPr algn="ctr"/>
            <a:endParaRPr lang="en-IN" dirty="0"/>
          </a:p>
        </p:txBody>
      </p:sp>
      <p:pic>
        <p:nvPicPr>
          <p:cNvPr id="24" name="Picture 23">
            <a:extLst>
              <a:ext uri="{FF2B5EF4-FFF2-40B4-BE49-F238E27FC236}">
                <a16:creationId xmlns:a16="http://schemas.microsoft.com/office/drawing/2014/main" id="{D0F2E9C4-9F21-41A5-A57D-4C336FA17F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813"/>
            <a:ext cx="1633033" cy="768667"/>
          </a:xfrm>
          <a:prstGeom prst="rect">
            <a:avLst/>
          </a:prstGeom>
        </p:spPr>
      </p:pic>
      <p:sp>
        <p:nvSpPr>
          <p:cNvPr id="5" name="Rectangle 4">
            <a:extLst>
              <a:ext uri="{FF2B5EF4-FFF2-40B4-BE49-F238E27FC236}">
                <a16:creationId xmlns:a16="http://schemas.microsoft.com/office/drawing/2014/main" id="{7B7A8685-58A6-4A86-8708-A61CFD5204B7}"/>
              </a:ext>
            </a:extLst>
          </p:cNvPr>
          <p:cNvSpPr/>
          <p:nvPr/>
        </p:nvSpPr>
        <p:spPr>
          <a:xfrm>
            <a:off x="2325500" y="196386"/>
            <a:ext cx="7460166"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pic>
        <p:nvPicPr>
          <p:cNvPr id="28" name="Picture 27">
            <a:extLst>
              <a:ext uri="{FF2B5EF4-FFF2-40B4-BE49-F238E27FC236}">
                <a16:creationId xmlns:a16="http://schemas.microsoft.com/office/drawing/2014/main" id="{9F40AE9D-CCC7-4010-AD88-D379E46150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3" name="TextBox 2">
            <a:extLst>
              <a:ext uri="{FF2B5EF4-FFF2-40B4-BE49-F238E27FC236}">
                <a16:creationId xmlns:a16="http://schemas.microsoft.com/office/drawing/2014/main" id="{EA0E8323-3A16-46AD-BB06-F36EB98564C4}"/>
              </a:ext>
            </a:extLst>
          </p:cNvPr>
          <p:cNvSpPr txBox="1"/>
          <p:nvPr/>
        </p:nvSpPr>
        <p:spPr>
          <a:xfrm flipH="1">
            <a:off x="4029074" y="3221358"/>
            <a:ext cx="2274796" cy="1077218"/>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Spousal Support</a:t>
            </a:r>
          </a:p>
          <a:p>
            <a:pPr marL="285750" indent="-285750">
              <a:buFont typeface="Wingdings" panose="05000000000000000000" pitchFamily="2" charset="2"/>
              <a:buChar char="Ø"/>
            </a:pPr>
            <a:r>
              <a:rPr lang="en-IN" sz="1600" dirty="0"/>
              <a:t>Decision Making</a:t>
            </a:r>
          </a:p>
          <a:p>
            <a:pPr marL="285750" indent="-285750">
              <a:buFont typeface="Wingdings" panose="05000000000000000000" pitchFamily="2" charset="2"/>
              <a:buChar char="Ø"/>
            </a:pPr>
            <a:r>
              <a:rPr lang="en-IN" sz="1600" dirty="0"/>
              <a:t>Decision Involvement</a:t>
            </a:r>
          </a:p>
          <a:p>
            <a:pPr marL="285750" indent="-285750">
              <a:buFont typeface="Wingdings" panose="05000000000000000000" pitchFamily="2" charset="2"/>
              <a:buChar char="Ø"/>
            </a:pPr>
            <a:r>
              <a:rPr lang="en-IN" sz="1600" dirty="0"/>
              <a:t>Fecundity</a:t>
            </a:r>
          </a:p>
        </p:txBody>
      </p:sp>
      <p:sp>
        <p:nvSpPr>
          <p:cNvPr id="4" name="TextBox 3">
            <a:extLst>
              <a:ext uri="{FF2B5EF4-FFF2-40B4-BE49-F238E27FC236}">
                <a16:creationId xmlns:a16="http://schemas.microsoft.com/office/drawing/2014/main" id="{312E3419-5517-46CA-8B2F-2B9D49C6DA81}"/>
              </a:ext>
            </a:extLst>
          </p:cNvPr>
          <p:cNvSpPr txBox="1"/>
          <p:nvPr/>
        </p:nvSpPr>
        <p:spPr>
          <a:xfrm>
            <a:off x="4479177" y="4907288"/>
            <a:ext cx="2095500" cy="1569660"/>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Emotions</a:t>
            </a:r>
          </a:p>
          <a:p>
            <a:pPr marL="285750" indent="-285750">
              <a:buFont typeface="Wingdings" panose="05000000000000000000" pitchFamily="2" charset="2"/>
              <a:buChar char="Ø"/>
            </a:pPr>
            <a:r>
              <a:rPr lang="en-IN" sz="1600" dirty="0"/>
              <a:t>Perceived Norms</a:t>
            </a:r>
          </a:p>
          <a:p>
            <a:pPr marL="285750" indent="-285750">
              <a:buFont typeface="Wingdings" panose="05000000000000000000" pitchFamily="2" charset="2"/>
              <a:buChar char="Ø"/>
            </a:pPr>
            <a:r>
              <a:rPr lang="en-IN" sz="1600" dirty="0"/>
              <a:t>Attitude</a:t>
            </a:r>
          </a:p>
          <a:p>
            <a:pPr marL="285750" indent="-285750">
              <a:buFont typeface="Wingdings" panose="05000000000000000000" pitchFamily="2" charset="2"/>
              <a:buChar char="Ø"/>
            </a:pPr>
            <a:r>
              <a:rPr lang="en-IN" sz="1600" dirty="0"/>
              <a:t>Health Concern</a:t>
            </a:r>
          </a:p>
          <a:p>
            <a:pPr marL="285750" indent="-285750">
              <a:buFont typeface="Wingdings" panose="05000000000000000000" pitchFamily="2" charset="2"/>
              <a:buChar char="Ø"/>
            </a:pPr>
            <a:r>
              <a:rPr lang="en-IN" sz="1600" dirty="0"/>
              <a:t>Age</a:t>
            </a:r>
          </a:p>
          <a:p>
            <a:pPr marL="285750" indent="-285750">
              <a:buFont typeface="Wingdings" panose="05000000000000000000" pitchFamily="2" charset="2"/>
              <a:buChar char="Ø"/>
            </a:pPr>
            <a:r>
              <a:rPr lang="en-IN" sz="1600" dirty="0"/>
              <a:t>Gender</a:t>
            </a:r>
          </a:p>
        </p:txBody>
      </p:sp>
      <p:cxnSp>
        <p:nvCxnSpPr>
          <p:cNvPr id="30" name="Straight Connector 13">
            <a:extLst>
              <a:ext uri="{FF2B5EF4-FFF2-40B4-BE49-F238E27FC236}">
                <a16:creationId xmlns:a16="http://schemas.microsoft.com/office/drawing/2014/main" id="{A6E4DBF3-B2D2-4F0C-92DB-E2F7D84FE4DB}"/>
              </a:ext>
            </a:extLst>
          </p:cNvPr>
          <p:cNvCxnSpPr>
            <a:cxnSpLocks/>
          </p:cNvCxnSpPr>
          <p:nvPr/>
        </p:nvCxnSpPr>
        <p:spPr>
          <a:xfrm>
            <a:off x="2325500" y="792480"/>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539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1000" fill="hold"/>
                                        <p:tgtEl>
                                          <p:spTgt spid="33"/>
                                        </p:tgtEl>
                                        <p:attrNameLst>
                                          <p:attrName>ppt_w</p:attrName>
                                        </p:attrNameLst>
                                      </p:cBhvr>
                                      <p:tavLst>
                                        <p:tav tm="0">
                                          <p:val>
                                            <p:fltVal val="0"/>
                                          </p:val>
                                        </p:tav>
                                        <p:tav tm="100000">
                                          <p:val>
                                            <p:strVal val="#ppt_w"/>
                                          </p:val>
                                        </p:tav>
                                      </p:tavLst>
                                    </p:anim>
                                    <p:anim calcmode="lin" valueType="num">
                                      <p:cBhvr>
                                        <p:cTn id="14" dur="1000" fill="hold"/>
                                        <p:tgtEl>
                                          <p:spTgt spid="33"/>
                                        </p:tgtEl>
                                        <p:attrNameLst>
                                          <p:attrName>ppt_h</p:attrName>
                                        </p:attrNameLst>
                                      </p:cBhvr>
                                      <p:tavLst>
                                        <p:tav tm="0">
                                          <p:val>
                                            <p:fltVal val="0"/>
                                          </p:val>
                                        </p:tav>
                                        <p:tav tm="100000">
                                          <p:val>
                                            <p:strVal val="#ppt_h"/>
                                          </p:val>
                                        </p:tav>
                                      </p:tavLst>
                                    </p:anim>
                                    <p:anim calcmode="lin" valueType="num">
                                      <p:cBhvr>
                                        <p:cTn id="15" dur="1000" fill="hold"/>
                                        <p:tgtEl>
                                          <p:spTgt spid="33"/>
                                        </p:tgtEl>
                                        <p:attrNameLst>
                                          <p:attrName>style.rotation</p:attrName>
                                        </p:attrNameLst>
                                      </p:cBhvr>
                                      <p:tavLst>
                                        <p:tav tm="0">
                                          <p:val>
                                            <p:fltVal val="90"/>
                                          </p:val>
                                        </p:tav>
                                        <p:tav tm="100000">
                                          <p:val>
                                            <p:fltVal val="0"/>
                                          </p:val>
                                        </p:tav>
                                      </p:tavLst>
                                    </p:anim>
                                    <p:animEffect transition="in" filter="fade">
                                      <p:cBhvr>
                                        <p:cTn id="16" dur="1000"/>
                                        <p:tgtEl>
                                          <p:spTgt spid="3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p:cTn id="19" dur="1000" fill="hold"/>
                                        <p:tgtEl>
                                          <p:spTgt spid="41"/>
                                        </p:tgtEl>
                                        <p:attrNameLst>
                                          <p:attrName>ppt_w</p:attrName>
                                        </p:attrNameLst>
                                      </p:cBhvr>
                                      <p:tavLst>
                                        <p:tav tm="0">
                                          <p:val>
                                            <p:fltVal val="0"/>
                                          </p:val>
                                        </p:tav>
                                        <p:tav tm="100000">
                                          <p:val>
                                            <p:strVal val="#ppt_w"/>
                                          </p:val>
                                        </p:tav>
                                      </p:tavLst>
                                    </p:anim>
                                    <p:anim calcmode="lin" valueType="num">
                                      <p:cBhvr>
                                        <p:cTn id="20" dur="1000" fill="hold"/>
                                        <p:tgtEl>
                                          <p:spTgt spid="41"/>
                                        </p:tgtEl>
                                        <p:attrNameLst>
                                          <p:attrName>ppt_h</p:attrName>
                                        </p:attrNameLst>
                                      </p:cBhvr>
                                      <p:tavLst>
                                        <p:tav tm="0">
                                          <p:val>
                                            <p:fltVal val="0"/>
                                          </p:val>
                                        </p:tav>
                                        <p:tav tm="100000">
                                          <p:val>
                                            <p:strVal val="#ppt_h"/>
                                          </p:val>
                                        </p:tav>
                                      </p:tavLst>
                                    </p:anim>
                                    <p:anim calcmode="lin" valueType="num">
                                      <p:cBhvr>
                                        <p:cTn id="21" dur="1000" fill="hold"/>
                                        <p:tgtEl>
                                          <p:spTgt spid="41"/>
                                        </p:tgtEl>
                                        <p:attrNameLst>
                                          <p:attrName>style.rotation</p:attrName>
                                        </p:attrNameLst>
                                      </p:cBhvr>
                                      <p:tavLst>
                                        <p:tav tm="0">
                                          <p:val>
                                            <p:fltVal val="90"/>
                                          </p:val>
                                        </p:tav>
                                        <p:tav tm="100000">
                                          <p:val>
                                            <p:fltVal val="0"/>
                                          </p:val>
                                        </p:tav>
                                      </p:tavLst>
                                    </p:anim>
                                    <p:animEffect transition="in" filter="fade">
                                      <p:cBhvr>
                                        <p:cTn id="22" dur="1000"/>
                                        <p:tgtEl>
                                          <p:spTgt spid="41"/>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p:cTn id="37" dur="1000" fill="hold"/>
                                        <p:tgtEl>
                                          <p:spTgt spid="49"/>
                                        </p:tgtEl>
                                        <p:attrNameLst>
                                          <p:attrName>ppt_w</p:attrName>
                                        </p:attrNameLst>
                                      </p:cBhvr>
                                      <p:tavLst>
                                        <p:tav tm="0">
                                          <p:val>
                                            <p:fltVal val="0"/>
                                          </p:val>
                                        </p:tav>
                                        <p:tav tm="100000">
                                          <p:val>
                                            <p:strVal val="#ppt_w"/>
                                          </p:val>
                                        </p:tav>
                                      </p:tavLst>
                                    </p:anim>
                                    <p:anim calcmode="lin" valueType="num">
                                      <p:cBhvr>
                                        <p:cTn id="38" dur="1000" fill="hold"/>
                                        <p:tgtEl>
                                          <p:spTgt spid="49"/>
                                        </p:tgtEl>
                                        <p:attrNameLst>
                                          <p:attrName>ppt_h</p:attrName>
                                        </p:attrNameLst>
                                      </p:cBhvr>
                                      <p:tavLst>
                                        <p:tav tm="0">
                                          <p:val>
                                            <p:fltVal val="0"/>
                                          </p:val>
                                        </p:tav>
                                        <p:tav tm="100000">
                                          <p:val>
                                            <p:strVal val="#ppt_h"/>
                                          </p:val>
                                        </p:tav>
                                      </p:tavLst>
                                    </p:anim>
                                    <p:anim calcmode="lin" valueType="num">
                                      <p:cBhvr>
                                        <p:cTn id="39" dur="1000" fill="hold"/>
                                        <p:tgtEl>
                                          <p:spTgt spid="49"/>
                                        </p:tgtEl>
                                        <p:attrNameLst>
                                          <p:attrName>style.rotation</p:attrName>
                                        </p:attrNameLst>
                                      </p:cBhvr>
                                      <p:tavLst>
                                        <p:tav tm="0">
                                          <p:val>
                                            <p:fltVal val="90"/>
                                          </p:val>
                                        </p:tav>
                                        <p:tav tm="100000">
                                          <p:val>
                                            <p:fltVal val="0"/>
                                          </p:val>
                                        </p:tav>
                                      </p:tavLst>
                                    </p:anim>
                                    <p:animEffect transition="in" filter="fade">
                                      <p:cBhvr>
                                        <p:cTn id="40" dur="10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1000" fill="hold"/>
                                        <p:tgtEl>
                                          <p:spTgt spid="8"/>
                                        </p:tgtEl>
                                        <p:attrNameLst>
                                          <p:attrName>ppt_w</p:attrName>
                                        </p:attrNameLst>
                                      </p:cBhvr>
                                      <p:tavLst>
                                        <p:tav tm="0">
                                          <p:val>
                                            <p:fltVal val="0"/>
                                          </p:val>
                                        </p:tav>
                                        <p:tav tm="100000">
                                          <p:val>
                                            <p:strVal val="#ppt_w"/>
                                          </p:val>
                                        </p:tav>
                                      </p:tavLst>
                                    </p:anim>
                                    <p:anim calcmode="lin" valueType="num">
                                      <p:cBhvr>
                                        <p:cTn id="46" dur="1000" fill="hold"/>
                                        <p:tgtEl>
                                          <p:spTgt spid="8"/>
                                        </p:tgtEl>
                                        <p:attrNameLst>
                                          <p:attrName>ppt_h</p:attrName>
                                        </p:attrNameLst>
                                      </p:cBhvr>
                                      <p:tavLst>
                                        <p:tav tm="0">
                                          <p:val>
                                            <p:fltVal val="0"/>
                                          </p:val>
                                        </p:tav>
                                        <p:tav tm="100000">
                                          <p:val>
                                            <p:strVal val="#ppt_h"/>
                                          </p:val>
                                        </p:tav>
                                      </p:tavLst>
                                    </p:anim>
                                    <p:anim calcmode="lin" valueType="num">
                                      <p:cBhvr>
                                        <p:cTn id="47" dur="1000" fill="hold"/>
                                        <p:tgtEl>
                                          <p:spTgt spid="8"/>
                                        </p:tgtEl>
                                        <p:attrNameLst>
                                          <p:attrName>style.rotation</p:attrName>
                                        </p:attrNameLst>
                                      </p:cBhvr>
                                      <p:tavLst>
                                        <p:tav tm="0">
                                          <p:val>
                                            <p:fltVal val="90"/>
                                          </p:val>
                                        </p:tav>
                                        <p:tav tm="100000">
                                          <p:val>
                                            <p:fltVal val="0"/>
                                          </p:val>
                                        </p:tav>
                                      </p:tavLst>
                                    </p:anim>
                                    <p:animEffect transition="in" filter="fade">
                                      <p:cBhvr>
                                        <p:cTn id="48" dur="1000"/>
                                        <p:tgtEl>
                                          <p:spTgt spid="8"/>
                                        </p:tgtEl>
                                      </p:cBhvr>
                                    </p:animEffect>
                                  </p:childTnLst>
                                </p:cTn>
                              </p:par>
                              <p:par>
                                <p:cTn id="49" presetID="3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p:cTn id="51" dur="1000" fill="hold"/>
                                        <p:tgtEl>
                                          <p:spTgt spid="38"/>
                                        </p:tgtEl>
                                        <p:attrNameLst>
                                          <p:attrName>ppt_w</p:attrName>
                                        </p:attrNameLst>
                                      </p:cBhvr>
                                      <p:tavLst>
                                        <p:tav tm="0">
                                          <p:val>
                                            <p:fltVal val="0"/>
                                          </p:val>
                                        </p:tav>
                                        <p:tav tm="100000">
                                          <p:val>
                                            <p:strVal val="#ppt_w"/>
                                          </p:val>
                                        </p:tav>
                                      </p:tavLst>
                                    </p:anim>
                                    <p:anim calcmode="lin" valueType="num">
                                      <p:cBhvr>
                                        <p:cTn id="52" dur="1000" fill="hold"/>
                                        <p:tgtEl>
                                          <p:spTgt spid="38"/>
                                        </p:tgtEl>
                                        <p:attrNameLst>
                                          <p:attrName>ppt_h</p:attrName>
                                        </p:attrNameLst>
                                      </p:cBhvr>
                                      <p:tavLst>
                                        <p:tav tm="0">
                                          <p:val>
                                            <p:fltVal val="0"/>
                                          </p:val>
                                        </p:tav>
                                        <p:tav tm="100000">
                                          <p:val>
                                            <p:strVal val="#ppt_h"/>
                                          </p:val>
                                        </p:tav>
                                      </p:tavLst>
                                    </p:anim>
                                    <p:anim calcmode="lin" valueType="num">
                                      <p:cBhvr>
                                        <p:cTn id="53" dur="1000" fill="hold"/>
                                        <p:tgtEl>
                                          <p:spTgt spid="38"/>
                                        </p:tgtEl>
                                        <p:attrNameLst>
                                          <p:attrName>style.rotation</p:attrName>
                                        </p:attrNameLst>
                                      </p:cBhvr>
                                      <p:tavLst>
                                        <p:tav tm="0">
                                          <p:val>
                                            <p:fltVal val="90"/>
                                          </p:val>
                                        </p:tav>
                                        <p:tav tm="100000">
                                          <p:val>
                                            <p:fltVal val="0"/>
                                          </p:val>
                                        </p:tav>
                                      </p:tavLst>
                                    </p:anim>
                                    <p:animEffect transition="in" filter="fade">
                                      <p:cBhvr>
                                        <p:cTn id="54" dur="1000"/>
                                        <p:tgtEl>
                                          <p:spTgt spid="38"/>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p:cTn id="57" dur="1000" fill="hold"/>
                                        <p:tgtEl>
                                          <p:spTgt spid="36"/>
                                        </p:tgtEl>
                                        <p:attrNameLst>
                                          <p:attrName>ppt_w</p:attrName>
                                        </p:attrNameLst>
                                      </p:cBhvr>
                                      <p:tavLst>
                                        <p:tav tm="0">
                                          <p:val>
                                            <p:fltVal val="0"/>
                                          </p:val>
                                        </p:tav>
                                        <p:tav tm="100000">
                                          <p:val>
                                            <p:strVal val="#ppt_w"/>
                                          </p:val>
                                        </p:tav>
                                      </p:tavLst>
                                    </p:anim>
                                    <p:anim calcmode="lin" valueType="num">
                                      <p:cBhvr>
                                        <p:cTn id="58" dur="1000" fill="hold"/>
                                        <p:tgtEl>
                                          <p:spTgt spid="36"/>
                                        </p:tgtEl>
                                        <p:attrNameLst>
                                          <p:attrName>ppt_h</p:attrName>
                                        </p:attrNameLst>
                                      </p:cBhvr>
                                      <p:tavLst>
                                        <p:tav tm="0">
                                          <p:val>
                                            <p:fltVal val="0"/>
                                          </p:val>
                                        </p:tav>
                                        <p:tav tm="100000">
                                          <p:val>
                                            <p:strVal val="#ppt_h"/>
                                          </p:val>
                                        </p:tav>
                                      </p:tavLst>
                                    </p:anim>
                                    <p:anim calcmode="lin" valueType="num">
                                      <p:cBhvr>
                                        <p:cTn id="59" dur="1000" fill="hold"/>
                                        <p:tgtEl>
                                          <p:spTgt spid="36"/>
                                        </p:tgtEl>
                                        <p:attrNameLst>
                                          <p:attrName>style.rotation</p:attrName>
                                        </p:attrNameLst>
                                      </p:cBhvr>
                                      <p:tavLst>
                                        <p:tav tm="0">
                                          <p:val>
                                            <p:fltVal val="90"/>
                                          </p:val>
                                        </p:tav>
                                        <p:tav tm="100000">
                                          <p:val>
                                            <p:fltVal val="0"/>
                                          </p:val>
                                        </p:tav>
                                      </p:tavLst>
                                    </p:anim>
                                    <p:animEffect transition="in" filter="fade">
                                      <p:cBhvr>
                                        <p:cTn id="60" dur="1000"/>
                                        <p:tgtEl>
                                          <p:spTgt spid="36"/>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p:cTn id="63" dur="1000" fill="hold"/>
                                        <p:tgtEl>
                                          <p:spTgt spid="3"/>
                                        </p:tgtEl>
                                        <p:attrNameLst>
                                          <p:attrName>ppt_w</p:attrName>
                                        </p:attrNameLst>
                                      </p:cBhvr>
                                      <p:tavLst>
                                        <p:tav tm="0">
                                          <p:val>
                                            <p:fltVal val="0"/>
                                          </p:val>
                                        </p:tav>
                                        <p:tav tm="100000">
                                          <p:val>
                                            <p:strVal val="#ppt_w"/>
                                          </p:val>
                                        </p:tav>
                                      </p:tavLst>
                                    </p:anim>
                                    <p:anim calcmode="lin" valueType="num">
                                      <p:cBhvr>
                                        <p:cTn id="64" dur="1000" fill="hold"/>
                                        <p:tgtEl>
                                          <p:spTgt spid="3"/>
                                        </p:tgtEl>
                                        <p:attrNameLst>
                                          <p:attrName>ppt_h</p:attrName>
                                        </p:attrNameLst>
                                      </p:cBhvr>
                                      <p:tavLst>
                                        <p:tav tm="0">
                                          <p:val>
                                            <p:fltVal val="0"/>
                                          </p:val>
                                        </p:tav>
                                        <p:tav tm="100000">
                                          <p:val>
                                            <p:strVal val="#ppt_h"/>
                                          </p:val>
                                        </p:tav>
                                      </p:tavLst>
                                    </p:anim>
                                    <p:anim calcmode="lin" valueType="num">
                                      <p:cBhvr>
                                        <p:cTn id="65" dur="1000" fill="hold"/>
                                        <p:tgtEl>
                                          <p:spTgt spid="3"/>
                                        </p:tgtEl>
                                        <p:attrNameLst>
                                          <p:attrName>style.rotation</p:attrName>
                                        </p:attrNameLst>
                                      </p:cBhvr>
                                      <p:tavLst>
                                        <p:tav tm="0">
                                          <p:val>
                                            <p:fltVal val="90"/>
                                          </p:val>
                                        </p:tav>
                                        <p:tav tm="100000">
                                          <p:val>
                                            <p:fltVal val="0"/>
                                          </p:val>
                                        </p:tav>
                                      </p:tavLst>
                                    </p:anim>
                                    <p:animEffect transition="in" filter="fade">
                                      <p:cBhvr>
                                        <p:cTn id="66" dur="1000"/>
                                        <p:tgtEl>
                                          <p:spTgt spid="3"/>
                                        </p:tgtEl>
                                      </p:cBhvr>
                                    </p:animEffect>
                                  </p:childTnLst>
                                </p:cTn>
                              </p:par>
                              <p:par>
                                <p:cTn id="67" presetID="31" presetClass="entr" presetSubtype="0" fill="hold"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1000" fill="hold"/>
                                        <p:tgtEl>
                                          <p:spTgt spid="21"/>
                                        </p:tgtEl>
                                        <p:attrNameLst>
                                          <p:attrName>ppt_w</p:attrName>
                                        </p:attrNameLst>
                                      </p:cBhvr>
                                      <p:tavLst>
                                        <p:tav tm="0">
                                          <p:val>
                                            <p:fltVal val="0"/>
                                          </p:val>
                                        </p:tav>
                                        <p:tav tm="100000">
                                          <p:val>
                                            <p:strVal val="#ppt_w"/>
                                          </p:val>
                                        </p:tav>
                                      </p:tavLst>
                                    </p:anim>
                                    <p:anim calcmode="lin" valueType="num">
                                      <p:cBhvr>
                                        <p:cTn id="70" dur="1000" fill="hold"/>
                                        <p:tgtEl>
                                          <p:spTgt spid="21"/>
                                        </p:tgtEl>
                                        <p:attrNameLst>
                                          <p:attrName>ppt_h</p:attrName>
                                        </p:attrNameLst>
                                      </p:cBhvr>
                                      <p:tavLst>
                                        <p:tav tm="0">
                                          <p:val>
                                            <p:fltVal val="0"/>
                                          </p:val>
                                        </p:tav>
                                        <p:tav tm="100000">
                                          <p:val>
                                            <p:strVal val="#ppt_h"/>
                                          </p:val>
                                        </p:tav>
                                      </p:tavLst>
                                    </p:anim>
                                    <p:anim calcmode="lin" valueType="num">
                                      <p:cBhvr>
                                        <p:cTn id="71" dur="1000" fill="hold"/>
                                        <p:tgtEl>
                                          <p:spTgt spid="21"/>
                                        </p:tgtEl>
                                        <p:attrNameLst>
                                          <p:attrName>style.rotation</p:attrName>
                                        </p:attrNameLst>
                                      </p:cBhvr>
                                      <p:tavLst>
                                        <p:tav tm="0">
                                          <p:val>
                                            <p:fltVal val="90"/>
                                          </p:val>
                                        </p:tav>
                                        <p:tav tm="100000">
                                          <p:val>
                                            <p:fltVal val="0"/>
                                          </p:val>
                                        </p:tav>
                                      </p:tavLst>
                                    </p:anim>
                                    <p:animEffect transition="in" filter="fade">
                                      <p:cBhvr>
                                        <p:cTn id="72" dur="1000"/>
                                        <p:tgtEl>
                                          <p:spTgt spid="21"/>
                                        </p:tgtEl>
                                      </p:cBhvr>
                                    </p:animEffect>
                                  </p:childTnLst>
                                </p:cTn>
                              </p:par>
                              <p:par>
                                <p:cTn id="73" presetID="3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anim calcmode="lin" valueType="num">
                                      <p:cBhvr>
                                        <p:cTn id="75" dur="1000" fill="hold"/>
                                        <p:tgtEl>
                                          <p:spTgt spid="50"/>
                                        </p:tgtEl>
                                        <p:attrNameLst>
                                          <p:attrName>ppt_w</p:attrName>
                                        </p:attrNameLst>
                                      </p:cBhvr>
                                      <p:tavLst>
                                        <p:tav tm="0">
                                          <p:val>
                                            <p:fltVal val="0"/>
                                          </p:val>
                                        </p:tav>
                                        <p:tav tm="100000">
                                          <p:val>
                                            <p:strVal val="#ppt_w"/>
                                          </p:val>
                                        </p:tav>
                                      </p:tavLst>
                                    </p:anim>
                                    <p:anim calcmode="lin" valueType="num">
                                      <p:cBhvr>
                                        <p:cTn id="76" dur="1000" fill="hold"/>
                                        <p:tgtEl>
                                          <p:spTgt spid="50"/>
                                        </p:tgtEl>
                                        <p:attrNameLst>
                                          <p:attrName>ppt_h</p:attrName>
                                        </p:attrNameLst>
                                      </p:cBhvr>
                                      <p:tavLst>
                                        <p:tav tm="0">
                                          <p:val>
                                            <p:fltVal val="0"/>
                                          </p:val>
                                        </p:tav>
                                        <p:tav tm="100000">
                                          <p:val>
                                            <p:strVal val="#ppt_h"/>
                                          </p:val>
                                        </p:tav>
                                      </p:tavLst>
                                    </p:anim>
                                    <p:anim calcmode="lin" valueType="num">
                                      <p:cBhvr>
                                        <p:cTn id="77" dur="1000" fill="hold"/>
                                        <p:tgtEl>
                                          <p:spTgt spid="50"/>
                                        </p:tgtEl>
                                        <p:attrNameLst>
                                          <p:attrName>style.rotation</p:attrName>
                                        </p:attrNameLst>
                                      </p:cBhvr>
                                      <p:tavLst>
                                        <p:tav tm="0">
                                          <p:val>
                                            <p:fltVal val="90"/>
                                          </p:val>
                                        </p:tav>
                                        <p:tav tm="100000">
                                          <p:val>
                                            <p:fltVal val="0"/>
                                          </p:val>
                                        </p:tav>
                                      </p:tavLst>
                                    </p:anim>
                                    <p:animEffect transition="in" filter="fade">
                                      <p:cBhvr>
                                        <p:cTn id="78" dur="1000"/>
                                        <p:tgtEl>
                                          <p:spTgt spid="50"/>
                                        </p:tgtEl>
                                      </p:cBhvr>
                                    </p:animEffect>
                                  </p:childTnLst>
                                </p:cTn>
                              </p:par>
                              <p:par>
                                <p:cTn id="79" presetID="31" presetClass="entr" presetSubtype="0"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anim calcmode="lin" valueType="num">
                                      <p:cBhvr>
                                        <p:cTn id="81" dur="1000" fill="hold"/>
                                        <p:tgtEl>
                                          <p:spTgt spid="48"/>
                                        </p:tgtEl>
                                        <p:attrNameLst>
                                          <p:attrName>ppt_w</p:attrName>
                                        </p:attrNameLst>
                                      </p:cBhvr>
                                      <p:tavLst>
                                        <p:tav tm="0">
                                          <p:val>
                                            <p:fltVal val="0"/>
                                          </p:val>
                                        </p:tav>
                                        <p:tav tm="100000">
                                          <p:val>
                                            <p:strVal val="#ppt_w"/>
                                          </p:val>
                                        </p:tav>
                                      </p:tavLst>
                                    </p:anim>
                                    <p:anim calcmode="lin" valueType="num">
                                      <p:cBhvr>
                                        <p:cTn id="82" dur="1000" fill="hold"/>
                                        <p:tgtEl>
                                          <p:spTgt spid="48"/>
                                        </p:tgtEl>
                                        <p:attrNameLst>
                                          <p:attrName>ppt_h</p:attrName>
                                        </p:attrNameLst>
                                      </p:cBhvr>
                                      <p:tavLst>
                                        <p:tav tm="0">
                                          <p:val>
                                            <p:fltVal val="0"/>
                                          </p:val>
                                        </p:tav>
                                        <p:tav tm="100000">
                                          <p:val>
                                            <p:strVal val="#ppt_h"/>
                                          </p:val>
                                        </p:tav>
                                      </p:tavLst>
                                    </p:anim>
                                    <p:anim calcmode="lin" valueType="num">
                                      <p:cBhvr>
                                        <p:cTn id="83" dur="1000" fill="hold"/>
                                        <p:tgtEl>
                                          <p:spTgt spid="48"/>
                                        </p:tgtEl>
                                        <p:attrNameLst>
                                          <p:attrName>style.rotation</p:attrName>
                                        </p:attrNameLst>
                                      </p:cBhvr>
                                      <p:tavLst>
                                        <p:tav tm="0">
                                          <p:val>
                                            <p:fltVal val="90"/>
                                          </p:val>
                                        </p:tav>
                                        <p:tav tm="100000">
                                          <p:val>
                                            <p:fltVal val="0"/>
                                          </p:val>
                                        </p:tav>
                                      </p:tavLst>
                                    </p:anim>
                                    <p:animEffect transition="in" filter="fade">
                                      <p:cBhvr>
                                        <p:cTn id="84" dur="1000"/>
                                        <p:tgtEl>
                                          <p:spTgt spid="48"/>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p:cTn id="89" dur="1000" fill="hold"/>
                                        <p:tgtEl>
                                          <p:spTgt spid="7"/>
                                        </p:tgtEl>
                                        <p:attrNameLst>
                                          <p:attrName>ppt_w</p:attrName>
                                        </p:attrNameLst>
                                      </p:cBhvr>
                                      <p:tavLst>
                                        <p:tav tm="0">
                                          <p:val>
                                            <p:fltVal val="0"/>
                                          </p:val>
                                        </p:tav>
                                        <p:tav tm="100000">
                                          <p:val>
                                            <p:strVal val="#ppt_w"/>
                                          </p:val>
                                        </p:tav>
                                      </p:tavLst>
                                    </p:anim>
                                    <p:anim calcmode="lin" valueType="num">
                                      <p:cBhvr>
                                        <p:cTn id="90" dur="1000" fill="hold"/>
                                        <p:tgtEl>
                                          <p:spTgt spid="7"/>
                                        </p:tgtEl>
                                        <p:attrNameLst>
                                          <p:attrName>ppt_h</p:attrName>
                                        </p:attrNameLst>
                                      </p:cBhvr>
                                      <p:tavLst>
                                        <p:tav tm="0">
                                          <p:val>
                                            <p:fltVal val="0"/>
                                          </p:val>
                                        </p:tav>
                                        <p:tav tm="100000">
                                          <p:val>
                                            <p:strVal val="#ppt_h"/>
                                          </p:val>
                                        </p:tav>
                                      </p:tavLst>
                                    </p:anim>
                                    <p:anim calcmode="lin" valueType="num">
                                      <p:cBhvr>
                                        <p:cTn id="91" dur="1000" fill="hold"/>
                                        <p:tgtEl>
                                          <p:spTgt spid="7"/>
                                        </p:tgtEl>
                                        <p:attrNameLst>
                                          <p:attrName>style.rotation</p:attrName>
                                        </p:attrNameLst>
                                      </p:cBhvr>
                                      <p:tavLst>
                                        <p:tav tm="0">
                                          <p:val>
                                            <p:fltVal val="90"/>
                                          </p:val>
                                        </p:tav>
                                        <p:tav tm="100000">
                                          <p:val>
                                            <p:fltVal val="0"/>
                                          </p:val>
                                        </p:tav>
                                      </p:tavLst>
                                    </p:anim>
                                    <p:animEffect transition="in" filter="fade">
                                      <p:cBhvr>
                                        <p:cTn id="92" dur="1000"/>
                                        <p:tgtEl>
                                          <p:spTgt spid="7"/>
                                        </p:tgtEl>
                                      </p:cBhvr>
                                    </p:animEffect>
                                  </p:childTnLst>
                                </p:cTn>
                              </p:par>
                              <p:par>
                                <p:cTn id="93" presetID="31" presetClass="entr" presetSubtype="0" fill="hold" nodeType="withEffect">
                                  <p:stCondLst>
                                    <p:cond delay="0"/>
                                  </p:stCondLst>
                                  <p:childTnLst>
                                    <p:set>
                                      <p:cBhvr>
                                        <p:cTn id="94" dur="1" fill="hold">
                                          <p:stCondLst>
                                            <p:cond delay="0"/>
                                          </p:stCondLst>
                                        </p:cTn>
                                        <p:tgtEl>
                                          <p:spTgt spid="43"/>
                                        </p:tgtEl>
                                        <p:attrNameLst>
                                          <p:attrName>style.visibility</p:attrName>
                                        </p:attrNameLst>
                                      </p:cBhvr>
                                      <p:to>
                                        <p:strVal val="visible"/>
                                      </p:to>
                                    </p:set>
                                    <p:anim calcmode="lin" valueType="num">
                                      <p:cBhvr>
                                        <p:cTn id="95" dur="1000" fill="hold"/>
                                        <p:tgtEl>
                                          <p:spTgt spid="43"/>
                                        </p:tgtEl>
                                        <p:attrNameLst>
                                          <p:attrName>ppt_w</p:attrName>
                                        </p:attrNameLst>
                                      </p:cBhvr>
                                      <p:tavLst>
                                        <p:tav tm="0">
                                          <p:val>
                                            <p:fltVal val="0"/>
                                          </p:val>
                                        </p:tav>
                                        <p:tav tm="100000">
                                          <p:val>
                                            <p:strVal val="#ppt_w"/>
                                          </p:val>
                                        </p:tav>
                                      </p:tavLst>
                                    </p:anim>
                                    <p:anim calcmode="lin" valueType="num">
                                      <p:cBhvr>
                                        <p:cTn id="96" dur="1000" fill="hold"/>
                                        <p:tgtEl>
                                          <p:spTgt spid="43"/>
                                        </p:tgtEl>
                                        <p:attrNameLst>
                                          <p:attrName>ppt_h</p:attrName>
                                        </p:attrNameLst>
                                      </p:cBhvr>
                                      <p:tavLst>
                                        <p:tav tm="0">
                                          <p:val>
                                            <p:fltVal val="0"/>
                                          </p:val>
                                        </p:tav>
                                        <p:tav tm="100000">
                                          <p:val>
                                            <p:strVal val="#ppt_h"/>
                                          </p:val>
                                        </p:tav>
                                      </p:tavLst>
                                    </p:anim>
                                    <p:anim calcmode="lin" valueType="num">
                                      <p:cBhvr>
                                        <p:cTn id="97" dur="1000" fill="hold"/>
                                        <p:tgtEl>
                                          <p:spTgt spid="43"/>
                                        </p:tgtEl>
                                        <p:attrNameLst>
                                          <p:attrName>style.rotation</p:attrName>
                                        </p:attrNameLst>
                                      </p:cBhvr>
                                      <p:tavLst>
                                        <p:tav tm="0">
                                          <p:val>
                                            <p:fltVal val="90"/>
                                          </p:val>
                                        </p:tav>
                                        <p:tav tm="100000">
                                          <p:val>
                                            <p:fltVal val="0"/>
                                          </p:val>
                                        </p:tav>
                                      </p:tavLst>
                                    </p:anim>
                                    <p:animEffect transition="in" filter="fade">
                                      <p:cBhvr>
                                        <p:cTn id="98" dur="1000"/>
                                        <p:tgtEl>
                                          <p:spTgt spid="43"/>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39"/>
                                        </p:tgtEl>
                                        <p:attrNameLst>
                                          <p:attrName>style.visibility</p:attrName>
                                        </p:attrNameLst>
                                      </p:cBhvr>
                                      <p:to>
                                        <p:strVal val="visible"/>
                                      </p:to>
                                    </p:set>
                                    <p:anim calcmode="lin" valueType="num">
                                      <p:cBhvr>
                                        <p:cTn id="101" dur="1000" fill="hold"/>
                                        <p:tgtEl>
                                          <p:spTgt spid="39"/>
                                        </p:tgtEl>
                                        <p:attrNameLst>
                                          <p:attrName>ppt_w</p:attrName>
                                        </p:attrNameLst>
                                      </p:cBhvr>
                                      <p:tavLst>
                                        <p:tav tm="0">
                                          <p:val>
                                            <p:fltVal val="0"/>
                                          </p:val>
                                        </p:tav>
                                        <p:tav tm="100000">
                                          <p:val>
                                            <p:strVal val="#ppt_w"/>
                                          </p:val>
                                        </p:tav>
                                      </p:tavLst>
                                    </p:anim>
                                    <p:anim calcmode="lin" valueType="num">
                                      <p:cBhvr>
                                        <p:cTn id="102" dur="1000" fill="hold"/>
                                        <p:tgtEl>
                                          <p:spTgt spid="39"/>
                                        </p:tgtEl>
                                        <p:attrNameLst>
                                          <p:attrName>ppt_h</p:attrName>
                                        </p:attrNameLst>
                                      </p:cBhvr>
                                      <p:tavLst>
                                        <p:tav tm="0">
                                          <p:val>
                                            <p:fltVal val="0"/>
                                          </p:val>
                                        </p:tav>
                                        <p:tav tm="100000">
                                          <p:val>
                                            <p:strVal val="#ppt_h"/>
                                          </p:val>
                                        </p:tav>
                                      </p:tavLst>
                                    </p:anim>
                                    <p:anim calcmode="lin" valueType="num">
                                      <p:cBhvr>
                                        <p:cTn id="103" dur="1000" fill="hold"/>
                                        <p:tgtEl>
                                          <p:spTgt spid="39"/>
                                        </p:tgtEl>
                                        <p:attrNameLst>
                                          <p:attrName>style.rotation</p:attrName>
                                        </p:attrNameLst>
                                      </p:cBhvr>
                                      <p:tavLst>
                                        <p:tav tm="0">
                                          <p:val>
                                            <p:fltVal val="90"/>
                                          </p:val>
                                        </p:tav>
                                        <p:tav tm="100000">
                                          <p:val>
                                            <p:fltVal val="0"/>
                                          </p:val>
                                        </p:tav>
                                      </p:tavLst>
                                    </p:anim>
                                    <p:animEffect transition="in" filter="fade">
                                      <p:cBhvr>
                                        <p:cTn id="104" dur="1000"/>
                                        <p:tgtEl>
                                          <p:spTgt spid="39"/>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 calcmode="lin" valueType="num">
                                      <p:cBhvr>
                                        <p:cTn id="107" dur="1000" fill="hold"/>
                                        <p:tgtEl>
                                          <p:spTgt spid="51"/>
                                        </p:tgtEl>
                                        <p:attrNameLst>
                                          <p:attrName>ppt_w</p:attrName>
                                        </p:attrNameLst>
                                      </p:cBhvr>
                                      <p:tavLst>
                                        <p:tav tm="0">
                                          <p:val>
                                            <p:fltVal val="0"/>
                                          </p:val>
                                        </p:tav>
                                        <p:tav tm="100000">
                                          <p:val>
                                            <p:strVal val="#ppt_w"/>
                                          </p:val>
                                        </p:tav>
                                      </p:tavLst>
                                    </p:anim>
                                    <p:anim calcmode="lin" valueType="num">
                                      <p:cBhvr>
                                        <p:cTn id="108" dur="1000" fill="hold"/>
                                        <p:tgtEl>
                                          <p:spTgt spid="51"/>
                                        </p:tgtEl>
                                        <p:attrNameLst>
                                          <p:attrName>ppt_h</p:attrName>
                                        </p:attrNameLst>
                                      </p:cBhvr>
                                      <p:tavLst>
                                        <p:tav tm="0">
                                          <p:val>
                                            <p:fltVal val="0"/>
                                          </p:val>
                                        </p:tav>
                                        <p:tav tm="100000">
                                          <p:val>
                                            <p:strVal val="#ppt_h"/>
                                          </p:val>
                                        </p:tav>
                                      </p:tavLst>
                                    </p:anim>
                                    <p:anim calcmode="lin" valueType="num">
                                      <p:cBhvr>
                                        <p:cTn id="109" dur="1000" fill="hold"/>
                                        <p:tgtEl>
                                          <p:spTgt spid="51"/>
                                        </p:tgtEl>
                                        <p:attrNameLst>
                                          <p:attrName>style.rotation</p:attrName>
                                        </p:attrNameLst>
                                      </p:cBhvr>
                                      <p:tavLst>
                                        <p:tav tm="0">
                                          <p:val>
                                            <p:fltVal val="90"/>
                                          </p:val>
                                        </p:tav>
                                        <p:tav tm="100000">
                                          <p:val>
                                            <p:fltVal val="0"/>
                                          </p:val>
                                        </p:tav>
                                      </p:tavLst>
                                    </p:anim>
                                    <p:animEffect transition="in" filter="fade">
                                      <p:cBhvr>
                                        <p:cTn id="110" dur="1000"/>
                                        <p:tgtEl>
                                          <p:spTgt spid="51"/>
                                        </p:tgtEl>
                                      </p:cBhvr>
                                    </p:animEffect>
                                  </p:childTnLst>
                                </p:cTn>
                              </p:par>
                              <p:par>
                                <p:cTn id="111" presetID="31" presetClass="entr" presetSubtype="0" fill="hold" nodeType="withEffect">
                                  <p:stCondLst>
                                    <p:cond delay="0"/>
                                  </p:stCondLst>
                                  <p:childTnLst>
                                    <p:set>
                                      <p:cBhvr>
                                        <p:cTn id="112" dur="1" fill="hold">
                                          <p:stCondLst>
                                            <p:cond delay="0"/>
                                          </p:stCondLst>
                                        </p:cTn>
                                        <p:tgtEl>
                                          <p:spTgt spid="29"/>
                                        </p:tgtEl>
                                        <p:attrNameLst>
                                          <p:attrName>style.visibility</p:attrName>
                                        </p:attrNameLst>
                                      </p:cBhvr>
                                      <p:to>
                                        <p:strVal val="visible"/>
                                      </p:to>
                                    </p:set>
                                    <p:anim calcmode="lin" valueType="num">
                                      <p:cBhvr>
                                        <p:cTn id="113" dur="1000" fill="hold"/>
                                        <p:tgtEl>
                                          <p:spTgt spid="29"/>
                                        </p:tgtEl>
                                        <p:attrNameLst>
                                          <p:attrName>ppt_w</p:attrName>
                                        </p:attrNameLst>
                                      </p:cBhvr>
                                      <p:tavLst>
                                        <p:tav tm="0">
                                          <p:val>
                                            <p:fltVal val="0"/>
                                          </p:val>
                                        </p:tav>
                                        <p:tav tm="100000">
                                          <p:val>
                                            <p:strVal val="#ppt_w"/>
                                          </p:val>
                                        </p:tav>
                                      </p:tavLst>
                                    </p:anim>
                                    <p:anim calcmode="lin" valueType="num">
                                      <p:cBhvr>
                                        <p:cTn id="114" dur="1000" fill="hold"/>
                                        <p:tgtEl>
                                          <p:spTgt spid="29"/>
                                        </p:tgtEl>
                                        <p:attrNameLst>
                                          <p:attrName>ppt_h</p:attrName>
                                        </p:attrNameLst>
                                      </p:cBhvr>
                                      <p:tavLst>
                                        <p:tav tm="0">
                                          <p:val>
                                            <p:fltVal val="0"/>
                                          </p:val>
                                        </p:tav>
                                        <p:tav tm="100000">
                                          <p:val>
                                            <p:strVal val="#ppt_h"/>
                                          </p:val>
                                        </p:tav>
                                      </p:tavLst>
                                    </p:anim>
                                    <p:anim calcmode="lin" valueType="num">
                                      <p:cBhvr>
                                        <p:cTn id="115" dur="1000" fill="hold"/>
                                        <p:tgtEl>
                                          <p:spTgt spid="29"/>
                                        </p:tgtEl>
                                        <p:attrNameLst>
                                          <p:attrName>style.rotation</p:attrName>
                                        </p:attrNameLst>
                                      </p:cBhvr>
                                      <p:tavLst>
                                        <p:tav tm="0">
                                          <p:val>
                                            <p:fltVal val="90"/>
                                          </p:val>
                                        </p:tav>
                                        <p:tav tm="100000">
                                          <p:val>
                                            <p:fltVal val="0"/>
                                          </p:val>
                                        </p:tav>
                                      </p:tavLst>
                                    </p:anim>
                                    <p:animEffect transition="in" filter="fade">
                                      <p:cBhvr>
                                        <p:cTn id="11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36" grpId="0"/>
      <p:bldP spid="39" grpId="0"/>
      <p:bldP spid="41" grpId="0"/>
      <p:bldP spid="48" grpId="0" animBg="1"/>
      <p:bldP spid="49" grpId="0" animBg="1"/>
      <p:bldP spid="50" grpId="0"/>
      <p:bldP spid="51" grpId="0" animBg="1"/>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892808" y="310914"/>
            <a:ext cx="4005072" cy="974961"/>
          </a:xfrm>
        </p:spPr>
        <p:txBody>
          <a:bodyPr>
            <a:normAutofit fontScale="90000"/>
          </a:bodyPr>
          <a:lstStyle/>
          <a:p>
            <a:pPr algn="ctr"/>
            <a:r>
              <a:rPr lang="en-US" sz="4000" dirty="0">
                <a:solidFill>
                  <a:srgbClr val="0070C0"/>
                </a:solidFill>
                <a:latin typeface="Trebuchet MS" panose="020B0603020202020204" pitchFamily="34" charset="0"/>
              </a:rPr>
              <a:t>DISCUSSION</a:t>
            </a:r>
            <a:br>
              <a:rPr lang="en-IN" dirty="0"/>
            </a:br>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07"/>
            <a:ext cx="1504950" cy="681037"/>
          </a:xfrm>
          <a:prstGeom prst="rect">
            <a:avLst/>
          </a:prstGeom>
        </p:spPr>
      </p:pic>
      <p:pic>
        <p:nvPicPr>
          <p:cNvPr id="18" name="Picture 17">
            <a:extLst>
              <a:ext uri="{FF2B5EF4-FFF2-40B4-BE49-F238E27FC236}">
                <a16:creationId xmlns:a16="http://schemas.microsoft.com/office/drawing/2014/main" id="{67929921-179E-4AF6-BA91-1200376184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29" name="Rectangle 28">
            <a:extLst>
              <a:ext uri="{FF2B5EF4-FFF2-40B4-BE49-F238E27FC236}">
                <a16:creationId xmlns:a16="http://schemas.microsoft.com/office/drawing/2014/main" id="{09AED3E5-2BBD-4BBE-AF1C-CEDFCC95E411}"/>
              </a:ext>
            </a:extLst>
          </p:cNvPr>
          <p:cNvSpPr/>
          <p:nvPr/>
        </p:nvSpPr>
        <p:spPr>
          <a:xfrm>
            <a:off x="438150" y="1285876"/>
            <a:ext cx="11123931" cy="5070474"/>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32" name="Diagram 31">
            <a:extLst>
              <a:ext uri="{FF2B5EF4-FFF2-40B4-BE49-F238E27FC236}">
                <a16:creationId xmlns:a16="http://schemas.microsoft.com/office/drawing/2014/main" id="{BA34B708-F3F5-4F6D-9465-82907D6E4DE5}"/>
              </a:ext>
            </a:extLst>
          </p:cNvPr>
          <p:cNvGraphicFramePr/>
          <p:nvPr>
            <p:extLst>
              <p:ext uri="{D42A27DB-BD31-4B8C-83A1-F6EECF244321}">
                <p14:modId xmlns:p14="http://schemas.microsoft.com/office/powerpoint/2010/main" val="264739616"/>
              </p:ext>
            </p:extLst>
          </p:nvPr>
        </p:nvGraphicFramePr>
        <p:xfrm>
          <a:off x="2714625" y="1676400"/>
          <a:ext cx="8743950" cy="41712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4" name="Picture 6" descr="Multiple Inequalities and Policies to Mitigate Inequality Traps in Pakistan  | Oxfam International">
            <a:extLst>
              <a:ext uri="{FF2B5EF4-FFF2-40B4-BE49-F238E27FC236}">
                <a16:creationId xmlns:a16="http://schemas.microsoft.com/office/drawing/2014/main" id="{68CDB2CA-3B56-4851-ABF9-0F955A80A87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419" y="1341279"/>
            <a:ext cx="2171700" cy="220587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13">
            <a:extLst>
              <a:ext uri="{FF2B5EF4-FFF2-40B4-BE49-F238E27FC236}">
                <a16:creationId xmlns:a16="http://schemas.microsoft.com/office/drawing/2014/main" id="{FFA473C7-C401-43C6-8872-9E35E188D666}"/>
              </a:ext>
            </a:extLst>
          </p:cNvPr>
          <p:cNvCxnSpPr>
            <a:cxnSpLocks/>
          </p:cNvCxnSpPr>
          <p:nvPr/>
        </p:nvCxnSpPr>
        <p:spPr>
          <a:xfrm>
            <a:off x="2535343" y="81776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62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432305" y="273841"/>
            <a:ext cx="3078200" cy="429898"/>
          </a:xfrm>
        </p:spPr>
        <p:txBody>
          <a:bodyPr>
            <a:normAutofit fontScale="90000"/>
          </a:bodyPr>
          <a:lstStyle/>
          <a:p>
            <a:pPr algn="ctr"/>
            <a:r>
              <a:rPr lang="en-US" dirty="0">
                <a:solidFill>
                  <a:srgbClr val="0070C0"/>
                </a:solidFill>
                <a:latin typeface="Trebuchet MS" panose="020B0603020202020204" pitchFamily="34" charset="0"/>
              </a:rPr>
              <a:t>             </a:t>
            </a:r>
            <a:r>
              <a:rPr lang="en-US" sz="4000" dirty="0">
                <a:solidFill>
                  <a:srgbClr val="0070C0"/>
                </a:solidFill>
                <a:latin typeface="Trebuchet MS" panose="020B0603020202020204" pitchFamily="34" charset="0"/>
              </a:rPr>
              <a:t>DISCUSSION</a:t>
            </a:r>
            <a:br>
              <a:rPr lang="en-IN" dirty="0"/>
            </a:br>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07"/>
            <a:ext cx="1504950" cy="681037"/>
          </a:xfrm>
          <a:prstGeom prst="rect">
            <a:avLst/>
          </a:prstGeom>
        </p:spPr>
      </p:pic>
      <p:sp>
        <p:nvSpPr>
          <p:cNvPr id="8" name="TextBox 7">
            <a:extLst>
              <a:ext uri="{FF2B5EF4-FFF2-40B4-BE49-F238E27FC236}">
                <a16:creationId xmlns:a16="http://schemas.microsoft.com/office/drawing/2014/main" id="{8EE28916-0DA6-4A54-9FAB-3BFDE28D973F}"/>
              </a:ext>
            </a:extLst>
          </p:cNvPr>
          <p:cNvSpPr txBox="1"/>
          <p:nvPr/>
        </p:nvSpPr>
        <p:spPr>
          <a:xfrm>
            <a:off x="559603" y="899557"/>
            <a:ext cx="10934700" cy="5626100"/>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IN" dirty="0"/>
          </a:p>
        </p:txBody>
      </p:sp>
      <p:pic>
        <p:nvPicPr>
          <p:cNvPr id="9" name="Picture 8">
            <a:extLst>
              <a:ext uri="{FF2B5EF4-FFF2-40B4-BE49-F238E27FC236}">
                <a16:creationId xmlns:a16="http://schemas.microsoft.com/office/drawing/2014/main" id="{B96640C3-8497-4C1A-B12D-B0579CCB13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graphicFrame>
        <p:nvGraphicFramePr>
          <p:cNvPr id="22" name="Diagram 21">
            <a:extLst>
              <a:ext uri="{FF2B5EF4-FFF2-40B4-BE49-F238E27FC236}">
                <a16:creationId xmlns:a16="http://schemas.microsoft.com/office/drawing/2014/main" id="{74080073-C115-4016-B32F-28495D612C92}"/>
              </a:ext>
            </a:extLst>
          </p:cNvPr>
          <p:cNvGraphicFramePr/>
          <p:nvPr>
            <p:extLst>
              <p:ext uri="{D42A27DB-BD31-4B8C-83A1-F6EECF244321}">
                <p14:modId xmlns:p14="http://schemas.microsoft.com/office/powerpoint/2010/main" val="4044263890"/>
              </p:ext>
            </p:extLst>
          </p:nvPr>
        </p:nvGraphicFramePr>
        <p:xfrm>
          <a:off x="2771775" y="1694307"/>
          <a:ext cx="8362950" cy="45095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074" name="Picture 2" descr="Who are India's frontline health workers and what do they do? | IDR">
            <a:extLst>
              <a:ext uri="{FF2B5EF4-FFF2-40B4-BE49-F238E27FC236}">
                <a16:creationId xmlns:a16="http://schemas.microsoft.com/office/drawing/2014/main" id="{3314BF3C-C281-43D1-A2E9-4FCB726159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9603" y="806392"/>
            <a:ext cx="2212172" cy="2102522"/>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13">
            <a:extLst>
              <a:ext uri="{FF2B5EF4-FFF2-40B4-BE49-F238E27FC236}">
                <a16:creationId xmlns:a16="http://schemas.microsoft.com/office/drawing/2014/main" id="{4BEEB0A0-0A57-4CBB-9554-0CA7D4C4F2E1}"/>
              </a:ext>
            </a:extLst>
          </p:cNvPr>
          <p:cNvCxnSpPr>
            <a:cxnSpLocks/>
          </p:cNvCxnSpPr>
          <p:nvPr/>
        </p:nvCxnSpPr>
        <p:spPr>
          <a:xfrm>
            <a:off x="2535343" y="72632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573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695718" y="-296099"/>
            <a:ext cx="6284461" cy="1585911"/>
          </a:xfrm>
        </p:spPr>
        <p:txBody>
          <a:bodyPr>
            <a:normAutofit/>
          </a:bodyPr>
          <a:lstStyle/>
          <a:p>
            <a:pPr algn="ctr"/>
            <a:r>
              <a:rPr lang="en-IN" sz="3600" dirty="0">
                <a:solidFill>
                  <a:srgbClr val="0070C0"/>
                </a:solidFill>
                <a:latin typeface="Trebuchet MS" panose="020B0603020202020204" pitchFamily="34" charset="0"/>
              </a:rPr>
              <a:t>Limitations of Study </a:t>
            </a:r>
          </a:p>
        </p:txBody>
      </p:sp>
      <p:graphicFrame>
        <p:nvGraphicFramePr>
          <p:cNvPr id="10" name="Content Placeholder 9">
            <a:extLst>
              <a:ext uri="{FF2B5EF4-FFF2-40B4-BE49-F238E27FC236}">
                <a16:creationId xmlns:a16="http://schemas.microsoft.com/office/drawing/2014/main" id="{6F53728E-97ED-4116-B15E-CA969CE2E53F}"/>
              </a:ext>
            </a:extLst>
          </p:cNvPr>
          <p:cNvGraphicFramePr>
            <a:graphicFrameLocks noGrp="1"/>
          </p:cNvGraphicFramePr>
          <p:nvPr>
            <p:ph idx="1"/>
          </p:nvPr>
        </p:nvGraphicFramePr>
        <p:xfrm>
          <a:off x="1066801" y="1771651"/>
          <a:ext cx="10287000" cy="3895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716539" cy="807973"/>
          </a:xfrm>
          <a:prstGeom prst="rect">
            <a:avLst/>
          </a:prstGeom>
        </p:spPr>
      </p:pic>
      <p:pic>
        <p:nvPicPr>
          <p:cNvPr id="7" name="Picture 6">
            <a:extLst>
              <a:ext uri="{FF2B5EF4-FFF2-40B4-BE49-F238E27FC236}">
                <a16:creationId xmlns:a16="http://schemas.microsoft.com/office/drawing/2014/main" id="{85FD04DA-0494-4A13-A45D-A066E4F92F2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pic>
        <p:nvPicPr>
          <p:cNvPr id="4098" name="Picture 2" descr="ASHA-MIS">
            <a:extLst>
              <a:ext uri="{FF2B5EF4-FFF2-40B4-BE49-F238E27FC236}">
                <a16:creationId xmlns:a16="http://schemas.microsoft.com/office/drawing/2014/main" id="{EF0061CF-BFF2-4E17-ABAF-0CA377C325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5648" y="2177592"/>
            <a:ext cx="1944534" cy="154192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dian Rural Village Gathering Discussion_20521 Stock Vector (Royalty Free)  1976537003 | Shutterstock">
            <a:extLst>
              <a:ext uri="{FF2B5EF4-FFF2-40B4-BE49-F238E27FC236}">
                <a16:creationId xmlns:a16="http://schemas.microsoft.com/office/drawing/2014/main" id="{3E2380F4-8C91-410B-8176-94F639D38A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09996" y="3429000"/>
            <a:ext cx="1925554" cy="195134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13">
            <a:extLst>
              <a:ext uri="{FF2B5EF4-FFF2-40B4-BE49-F238E27FC236}">
                <a16:creationId xmlns:a16="http://schemas.microsoft.com/office/drawing/2014/main" id="{BB0713E9-F450-4F23-B623-448D7DDBFF48}"/>
              </a:ext>
            </a:extLst>
          </p:cNvPr>
          <p:cNvCxnSpPr>
            <a:cxnSpLocks/>
          </p:cNvCxnSpPr>
          <p:nvPr/>
        </p:nvCxnSpPr>
        <p:spPr>
          <a:xfrm>
            <a:off x="2434759" y="807991"/>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45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1000"/>
                                        <p:tgtEl>
                                          <p:spTgt spid="4100"/>
                                        </p:tgtEl>
                                      </p:cBhvr>
                                    </p:animEffect>
                                    <p:anim calcmode="lin" valueType="num">
                                      <p:cBhvr>
                                        <p:cTn id="18" dur="1000" fill="hold"/>
                                        <p:tgtEl>
                                          <p:spTgt spid="4100"/>
                                        </p:tgtEl>
                                        <p:attrNameLst>
                                          <p:attrName>ppt_x</p:attrName>
                                        </p:attrNameLst>
                                      </p:cBhvr>
                                      <p:tavLst>
                                        <p:tav tm="0">
                                          <p:val>
                                            <p:strVal val="#ppt_x"/>
                                          </p:val>
                                        </p:tav>
                                        <p:tav tm="100000">
                                          <p:val>
                                            <p:strVal val="#ppt_x"/>
                                          </p:val>
                                        </p:tav>
                                      </p:tavLst>
                                    </p:anim>
                                    <p:anim calcmode="lin" valueType="num">
                                      <p:cBhvr>
                                        <p:cTn id="1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619375" y="-448050"/>
            <a:ext cx="3228974" cy="2082134"/>
          </a:xfrm>
        </p:spPr>
        <p:txBody>
          <a:bodyPr>
            <a:normAutofit/>
          </a:bodyPr>
          <a:lstStyle/>
          <a:p>
            <a:pPr algn="ctr"/>
            <a:r>
              <a:rPr lang="en-IN" sz="3600" dirty="0">
                <a:solidFill>
                  <a:srgbClr val="0070C0"/>
                </a:solidFill>
                <a:latin typeface="Trebuchet MS" panose="020B0603020202020204" pitchFamily="34" charset="0"/>
              </a:rPr>
              <a:t>WAY FORWARD</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786996"/>
            <a:ext cx="10515600" cy="4351338"/>
          </a:xfrm>
        </p:spPr>
        <p:txBody>
          <a:bodyPr/>
          <a:lstStyle/>
          <a:p>
            <a:pPr marL="0" indent="0">
              <a:buNone/>
            </a:pPr>
            <a:endParaRPr lang="en-IN" dirty="0"/>
          </a:p>
          <a:p>
            <a:pPr marL="0" indent="0">
              <a:buNone/>
            </a:pPr>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676400" cy="789080"/>
          </a:xfrm>
          <a:prstGeom prst="rect">
            <a:avLst/>
          </a:prstGeom>
        </p:spPr>
      </p:pic>
      <p:sp>
        <p:nvSpPr>
          <p:cNvPr id="9" name="Rectangle 8">
            <a:extLst>
              <a:ext uri="{FF2B5EF4-FFF2-40B4-BE49-F238E27FC236}">
                <a16:creationId xmlns:a16="http://schemas.microsoft.com/office/drawing/2014/main" id="{AEF9F30D-AE2A-44B7-BEBA-AF3650C71DBC}"/>
              </a:ext>
            </a:extLst>
          </p:cNvPr>
          <p:cNvSpPr/>
          <p:nvPr/>
        </p:nvSpPr>
        <p:spPr>
          <a:xfrm>
            <a:off x="1781174" y="1601707"/>
            <a:ext cx="10209229" cy="4757190"/>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rgbClr val="0070C0"/>
                </a:solidFill>
              </a:rPr>
              <a:t>ASHAs</a:t>
            </a:r>
            <a:r>
              <a:rPr lang="en-IN" dirty="0">
                <a:solidFill>
                  <a:schemeClr val="tx1"/>
                </a:solidFill>
              </a:rPr>
              <a:t> are highly </a:t>
            </a:r>
            <a:r>
              <a:rPr lang="en-IN" dirty="0">
                <a:solidFill>
                  <a:srgbClr val="0070C0"/>
                </a:solidFill>
              </a:rPr>
              <a:t>dissatisfied</a:t>
            </a:r>
            <a:r>
              <a:rPr lang="en-IN" dirty="0">
                <a:solidFill>
                  <a:schemeClr val="tx1"/>
                </a:solidFill>
              </a:rPr>
              <a:t> with their </a:t>
            </a:r>
            <a:r>
              <a:rPr lang="en-IN" dirty="0">
                <a:solidFill>
                  <a:srgbClr val="0070C0"/>
                </a:solidFill>
              </a:rPr>
              <a:t>remuneration</a:t>
            </a:r>
            <a:r>
              <a:rPr lang="en-IN" dirty="0">
                <a:solidFill>
                  <a:schemeClr val="tx1"/>
                </a:solidFill>
              </a:rPr>
              <a:t> and feel that they should be paid a set    remuneration on a monthly basis.</a:t>
            </a:r>
          </a:p>
          <a:p>
            <a:pPr marL="285750" indent="-285750">
              <a:buFont typeface="Wingdings" panose="05000000000000000000" pitchFamily="2" charset="2"/>
              <a:buChar char="Ø"/>
            </a:pPr>
            <a:r>
              <a:rPr lang="en-IN" dirty="0">
                <a:solidFill>
                  <a:schemeClr val="tx1"/>
                </a:solidFill>
              </a:rPr>
              <a:t> Institutionalising </a:t>
            </a:r>
            <a:r>
              <a:rPr lang="en-IN" dirty="0">
                <a:solidFill>
                  <a:srgbClr val="0070C0"/>
                </a:solidFill>
              </a:rPr>
              <a:t>acknowledgment </a:t>
            </a:r>
            <a:r>
              <a:rPr lang="en-IN" dirty="0">
                <a:solidFill>
                  <a:schemeClr val="tx1"/>
                </a:solidFill>
              </a:rPr>
              <a:t>ASHAs work and performance for exceptional </a:t>
            </a:r>
            <a:r>
              <a:rPr lang="en-IN" dirty="0">
                <a:solidFill>
                  <a:srgbClr val="0070C0"/>
                </a:solidFill>
              </a:rPr>
              <a:t>field work or service delivery.</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Periodic trainings </a:t>
            </a:r>
            <a:r>
              <a:rPr lang="en-IN" dirty="0">
                <a:solidFill>
                  <a:schemeClr val="tx1"/>
                </a:solidFill>
              </a:rPr>
              <a:t>on counselling strategies to enable ASHAs/ANMs to break down socio-cultural communication barriers in the community, in addition to the technical components.</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State-level development partners </a:t>
            </a:r>
            <a:r>
              <a:rPr lang="en-IN" dirty="0">
                <a:solidFill>
                  <a:schemeClr val="tx1"/>
                </a:solidFill>
              </a:rPr>
              <a:t>to be made responsible for supportive supervision, execution, and   assessment and capacity building of the ASHAs/ANMs.</a:t>
            </a:r>
          </a:p>
          <a:p>
            <a:pPr marL="285750" indent="-285750">
              <a:buFont typeface="Wingdings" panose="05000000000000000000" pitchFamily="2" charset="2"/>
              <a:buChar char="Ø"/>
            </a:pPr>
            <a:r>
              <a:rPr lang="en-IN" dirty="0">
                <a:solidFill>
                  <a:schemeClr val="tx1"/>
                </a:solidFill>
              </a:rPr>
              <a:t> The </a:t>
            </a:r>
            <a:r>
              <a:rPr lang="en-IN" dirty="0">
                <a:solidFill>
                  <a:srgbClr val="0070C0"/>
                </a:solidFill>
              </a:rPr>
              <a:t>distribution of smartphones</a:t>
            </a:r>
            <a:r>
              <a:rPr lang="en-IN" dirty="0">
                <a:solidFill>
                  <a:schemeClr val="tx1"/>
                </a:solidFill>
              </a:rPr>
              <a:t> and digital literacy to ASHAs in order to facilitate effective communication and counselling.</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Male community health workers</a:t>
            </a:r>
            <a:r>
              <a:rPr lang="en-IN" dirty="0">
                <a:solidFill>
                  <a:schemeClr val="tx1"/>
                </a:solidFill>
              </a:rPr>
              <a:t>, like ASHAs/ANMs, are required in the community to involve and engage men as partners and beneficiaries in Family Planning services.</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Joint counselling </a:t>
            </a:r>
            <a:r>
              <a:rPr lang="en-IN" dirty="0">
                <a:solidFill>
                  <a:schemeClr val="tx1"/>
                </a:solidFill>
              </a:rPr>
              <a:t>(spousal counselling) should be promoted more to develop better understanding about family planning practises among couples.</a:t>
            </a:r>
          </a:p>
          <a:p>
            <a:pPr marL="285750" indent="-285750">
              <a:buFont typeface="Wingdings" panose="05000000000000000000" pitchFamily="2" charset="2"/>
              <a:buChar char="Ø"/>
            </a:pPr>
            <a:r>
              <a:rPr lang="en-IN" dirty="0">
                <a:solidFill>
                  <a:schemeClr val="tx1"/>
                </a:solidFill>
              </a:rPr>
              <a:t> A </a:t>
            </a:r>
            <a:r>
              <a:rPr lang="en-IN" dirty="0">
                <a:solidFill>
                  <a:srgbClr val="0070C0"/>
                </a:solidFill>
              </a:rPr>
              <a:t>day or platform </a:t>
            </a:r>
            <a:r>
              <a:rPr lang="en-IN" dirty="0">
                <a:solidFill>
                  <a:schemeClr val="tx1"/>
                </a:solidFill>
              </a:rPr>
              <a:t>should be set aside for couples (especially recipients of </a:t>
            </a:r>
            <a:r>
              <a:rPr lang="en-IN" i="1" dirty="0">
                <a:solidFill>
                  <a:schemeClr val="tx1"/>
                </a:solidFill>
              </a:rPr>
              <a:t>Adarsh </a:t>
            </a:r>
            <a:r>
              <a:rPr lang="en-IN" i="1" dirty="0" err="1">
                <a:solidFill>
                  <a:schemeClr val="tx1"/>
                </a:solidFill>
              </a:rPr>
              <a:t>Dampati</a:t>
            </a:r>
            <a:r>
              <a:rPr lang="en-IN" i="1" dirty="0">
                <a:solidFill>
                  <a:schemeClr val="tx1"/>
                </a:solidFill>
              </a:rPr>
              <a:t> </a:t>
            </a:r>
            <a:r>
              <a:rPr lang="en-IN" i="1" dirty="0" err="1">
                <a:solidFill>
                  <a:schemeClr val="tx1"/>
                </a:solidFill>
              </a:rPr>
              <a:t>Yojna</a:t>
            </a:r>
            <a:r>
              <a:rPr lang="en-IN" dirty="0">
                <a:solidFill>
                  <a:schemeClr val="tx1"/>
                </a:solidFill>
              </a:rPr>
              <a:t>) to discuss their experiences with contraception and family planning techniques with other couples.</a:t>
            </a:r>
          </a:p>
          <a:p>
            <a:endParaRPr lang="en-IN" dirty="0">
              <a:solidFill>
                <a:schemeClr val="tx1"/>
              </a:solidFill>
            </a:endParaRPr>
          </a:p>
        </p:txBody>
      </p:sp>
      <p:pic>
        <p:nvPicPr>
          <p:cNvPr id="10" name="Picture 9">
            <a:extLst>
              <a:ext uri="{FF2B5EF4-FFF2-40B4-BE49-F238E27FC236}">
                <a16:creationId xmlns:a16="http://schemas.microsoft.com/office/drawing/2014/main" id="{C2C25354-41D6-4613-8DE2-3C397B0D8D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pic>
        <p:nvPicPr>
          <p:cNvPr id="1026" name="Picture 2" descr="http://www.cartoondistrict.com/wp-content/uploads/2015/04/cartoons-create-better-understanding-while-Training-programs3-005.jpg">
            <a:extLst>
              <a:ext uri="{FF2B5EF4-FFF2-40B4-BE49-F238E27FC236}">
                <a16:creationId xmlns:a16="http://schemas.microsoft.com/office/drawing/2014/main" id="{F14B2C7E-5CEB-48A7-AAC0-EC986BD37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3" y="1634084"/>
            <a:ext cx="942974" cy="994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hAndBooK For AshA">
            <a:extLst>
              <a:ext uri="{FF2B5EF4-FFF2-40B4-BE49-F238E27FC236}">
                <a16:creationId xmlns:a16="http://schemas.microsoft.com/office/drawing/2014/main" id="{3D42C84C-D688-4D45-B06E-65822899BC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538" y="3153114"/>
            <a:ext cx="942974" cy="994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Module 6.indb">
            <a:extLst>
              <a:ext uri="{FF2B5EF4-FFF2-40B4-BE49-F238E27FC236}">
                <a16:creationId xmlns:a16="http://schemas.microsoft.com/office/drawing/2014/main" id="{9F43AB99-96F5-45B6-960F-72B9EF87AC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18" y="4789967"/>
            <a:ext cx="1045369" cy="983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11" name="Straight Connector 13">
            <a:extLst>
              <a:ext uri="{FF2B5EF4-FFF2-40B4-BE49-F238E27FC236}">
                <a16:creationId xmlns:a16="http://schemas.microsoft.com/office/drawing/2014/main" id="{64B375CE-3401-4AEC-B2D5-FDD2C57AAF59}"/>
              </a:ext>
            </a:extLst>
          </p:cNvPr>
          <p:cNvCxnSpPr>
            <a:cxnSpLocks/>
          </p:cNvCxnSpPr>
          <p:nvPr/>
        </p:nvCxnSpPr>
        <p:spPr>
          <a:xfrm>
            <a:off x="2553631" y="861933"/>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432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240470" y="-80382"/>
            <a:ext cx="8881938" cy="1130028"/>
          </a:xfrm>
        </p:spPr>
        <p:txBody>
          <a:bodyPr>
            <a:normAutofit/>
          </a:bodyPr>
          <a:lstStyle/>
          <a:p>
            <a:pPr algn="ctr"/>
            <a:r>
              <a:rPr lang="en-IN" sz="3600" b="1" dirty="0">
                <a:solidFill>
                  <a:srgbClr val="0070C0"/>
                </a:solidFill>
                <a:latin typeface="Trebuchet MS" panose="020B0603020202020204" pitchFamily="34" charset="0"/>
              </a:rPr>
              <a:t>Screenshot of Approval</a:t>
            </a:r>
          </a:p>
        </p:txBody>
      </p:sp>
      <p:pic>
        <p:nvPicPr>
          <p:cNvPr id="7" name="Content Placeholder 6">
            <a:extLst>
              <a:ext uri="{FF2B5EF4-FFF2-40B4-BE49-F238E27FC236}">
                <a16:creationId xmlns:a16="http://schemas.microsoft.com/office/drawing/2014/main" id="{FE90BEBE-7F44-4EF9-B7D4-160B214B85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8056" y="1690688"/>
            <a:ext cx="11356848" cy="4802187"/>
          </a:xfrm>
        </p:spPr>
      </p:pic>
      <p:pic>
        <p:nvPicPr>
          <p:cNvPr id="4" name="Picture 3">
            <a:extLst>
              <a:ext uri="{FF2B5EF4-FFF2-40B4-BE49-F238E27FC236}">
                <a16:creationId xmlns:a16="http://schemas.microsoft.com/office/drawing/2014/main" id="{AE14E37C-982E-4BB4-9F07-061C98EF9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3254" y="-35859"/>
            <a:ext cx="1038746" cy="626635"/>
          </a:xfrm>
          <a:prstGeom prst="rect">
            <a:avLst/>
          </a:prstGeom>
        </p:spPr>
      </p:pic>
      <p:pic>
        <p:nvPicPr>
          <p:cNvPr id="5" name="Picture 4">
            <a:extLst>
              <a:ext uri="{FF2B5EF4-FFF2-40B4-BE49-F238E27FC236}">
                <a16:creationId xmlns:a16="http://schemas.microsoft.com/office/drawing/2014/main" id="{03DFFADB-E15D-4680-8F9F-7E1B3CE093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888"/>
            <a:ext cx="1240470" cy="583888"/>
          </a:xfrm>
          <a:prstGeom prst="rect">
            <a:avLst/>
          </a:prstGeom>
        </p:spPr>
      </p:pic>
      <p:cxnSp>
        <p:nvCxnSpPr>
          <p:cNvPr id="10" name="Straight Connector 13">
            <a:extLst>
              <a:ext uri="{FF2B5EF4-FFF2-40B4-BE49-F238E27FC236}">
                <a16:creationId xmlns:a16="http://schemas.microsoft.com/office/drawing/2014/main" id="{85172C31-16AB-4E44-B377-6BA491A952BA}"/>
              </a:ext>
            </a:extLst>
          </p:cNvPr>
          <p:cNvCxnSpPr>
            <a:cxnSpLocks/>
          </p:cNvCxnSpPr>
          <p:nvPr/>
        </p:nvCxnSpPr>
        <p:spPr>
          <a:xfrm flipV="1">
            <a:off x="3139206" y="720941"/>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46376" y="348792"/>
            <a:ext cx="5533533" cy="848135"/>
          </a:xfrm>
        </p:spPr>
        <p:txBody>
          <a:bodyPr>
            <a:normAutofit/>
          </a:bodyPr>
          <a:lstStyle/>
          <a:p>
            <a:pPr algn="ctr"/>
            <a:r>
              <a:rPr lang="en-IN" sz="3600" dirty="0">
                <a:solidFill>
                  <a:srgbClr val="0070C0"/>
                </a:solidFill>
                <a:latin typeface="Trebuchet MS" panose="020B0603020202020204" pitchFamily="34"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37F529F1-81A9-4F1F-A75E-290E8118B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91641" cy="749184"/>
          </a:xfrm>
          <a:prstGeom prst="rect">
            <a:avLst/>
          </a:prstGeom>
        </p:spPr>
      </p:pic>
      <p:pic>
        <p:nvPicPr>
          <p:cNvPr id="7" name="Picture 6">
            <a:extLst>
              <a:ext uri="{FF2B5EF4-FFF2-40B4-BE49-F238E27FC236}">
                <a16:creationId xmlns:a16="http://schemas.microsoft.com/office/drawing/2014/main" id="{F03ACEF0-1532-4054-96D0-DD1793F9A2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8" name="Rectangle: Rounded Corners 7">
            <a:extLst>
              <a:ext uri="{FF2B5EF4-FFF2-40B4-BE49-F238E27FC236}">
                <a16:creationId xmlns:a16="http://schemas.microsoft.com/office/drawing/2014/main" id="{C804A6F6-0FD6-49C0-A2B4-8211CA8839A8}"/>
              </a:ext>
            </a:extLst>
          </p:cNvPr>
          <p:cNvSpPr/>
          <p:nvPr/>
        </p:nvSpPr>
        <p:spPr>
          <a:xfrm>
            <a:off x="359789" y="1328713"/>
            <a:ext cx="11472421" cy="5345162"/>
          </a:xfrm>
          <a:prstGeom prst="round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D0BDF099-E1BD-415A-8DAF-DACE4F1B6E36}"/>
              </a:ext>
            </a:extLst>
          </p:cNvPr>
          <p:cNvSpPr txBox="1"/>
          <p:nvPr/>
        </p:nvSpPr>
        <p:spPr>
          <a:xfrm>
            <a:off x="838201" y="1646238"/>
            <a:ext cx="10515600" cy="4801314"/>
          </a:xfrm>
          <a:prstGeom prst="rect">
            <a:avLst/>
          </a:prstGeom>
          <a:noFill/>
        </p:spPr>
        <p:txBody>
          <a:bodyPr wrap="square" rtlCol="0">
            <a:spAutoFit/>
          </a:bodyPr>
          <a:lstStyle/>
          <a:p>
            <a:r>
              <a:rPr lang="en-US" sz="800" dirty="0"/>
              <a:t>1.Țarcă V, </a:t>
            </a:r>
            <a:r>
              <a:rPr lang="en-US" sz="800" dirty="0" err="1"/>
              <a:t>Țarcă</a:t>
            </a:r>
            <a:r>
              <a:rPr lang="en-US" sz="800" dirty="0"/>
              <a:t> E, Luca F-A, editors. The Impact of the Main Negative Socio-Economic Factors on Female Fertility. Healthcare; 2022: Multidisciplinary Digital Publishing Institute.</a:t>
            </a:r>
            <a:endParaRPr lang="en-IN" sz="800" dirty="0"/>
          </a:p>
          <a:p>
            <a:r>
              <a:rPr lang="en-IN" sz="800" dirty="0"/>
              <a:t>2.International Institute of Population Science. National Family Health Survey India 2015–2016: Bihar fact sheet.[INTERNET].Available from: </a:t>
            </a:r>
            <a:r>
              <a:rPr lang="en-IN" sz="800" u="sng" dirty="0">
                <a:hlinkClick r:id="rId4"/>
              </a:rPr>
              <a:t>http://rchiips.org/nfhs/bihar.shtml</a:t>
            </a:r>
            <a:endParaRPr lang="en-IN" sz="800" dirty="0"/>
          </a:p>
          <a:p>
            <a:r>
              <a:rPr lang="en-IN" sz="800" dirty="0"/>
              <a:t>3.International Institute of Population Science. National Family Health Survey India 2015–2016: Bihar fact sheet.[INTERNET].Available from: </a:t>
            </a:r>
            <a:r>
              <a:rPr lang="en-IN" sz="800" u="sng" dirty="0">
                <a:hlinkClick r:id="rId4"/>
              </a:rPr>
              <a:t>http://rchiips.org/nfhs/bihar.shtml</a:t>
            </a:r>
            <a:endParaRPr lang="en-IN" sz="800" dirty="0"/>
          </a:p>
          <a:p>
            <a:r>
              <a:rPr lang="en-US" sz="800" dirty="0"/>
              <a:t>4.Shakya HB, Dasgupta A, </a:t>
            </a:r>
            <a:r>
              <a:rPr lang="en-US" sz="800" dirty="0" err="1"/>
              <a:t>Ghule</a:t>
            </a:r>
            <a:r>
              <a:rPr lang="en-US" sz="800" dirty="0"/>
              <a:t> M, </a:t>
            </a:r>
            <a:r>
              <a:rPr lang="en-US" sz="800" dirty="0" err="1"/>
              <a:t>Battala</a:t>
            </a:r>
            <a:r>
              <a:rPr lang="en-US" sz="800" dirty="0"/>
              <a:t> M, </a:t>
            </a:r>
            <a:r>
              <a:rPr lang="en-US" sz="800" dirty="0" err="1"/>
              <a:t>Saggurti</a:t>
            </a:r>
            <a:r>
              <a:rPr lang="en-US" sz="800" dirty="0"/>
              <a:t> N, Donta B, et al. Spousal discordance on reports of contraceptive communication, contraceptive use, and ideal family size in rural India: a cross-sectional study. BMC Women's Health. 2018;18(1):147.</a:t>
            </a:r>
            <a:endParaRPr lang="en-IN" sz="800" dirty="0"/>
          </a:p>
          <a:p>
            <a:r>
              <a:rPr lang="en-US" sz="800" dirty="0"/>
              <a:t>5.Jain M, Caplan Y, Ramesh BM, </a:t>
            </a:r>
            <a:r>
              <a:rPr lang="en-US" sz="800" dirty="0" err="1"/>
              <a:t>Isac</a:t>
            </a:r>
            <a:r>
              <a:rPr lang="en-US" sz="800" dirty="0"/>
              <a:t> S, Anand P, </a:t>
            </a:r>
            <a:r>
              <a:rPr lang="en-US" sz="800" dirty="0" err="1"/>
              <a:t>Engl</a:t>
            </a:r>
            <a:r>
              <a:rPr lang="en-US" sz="800" dirty="0"/>
              <a:t> E, et al. Understanding drivers of family planning in rural northern India: An integrated mixed-methods approach. </a:t>
            </a:r>
            <a:r>
              <a:rPr lang="en-US" sz="800" dirty="0" err="1"/>
              <a:t>PloS</a:t>
            </a:r>
            <a:r>
              <a:rPr lang="en-US" sz="800" dirty="0"/>
              <a:t> one. 2021;16(1):e0243854.</a:t>
            </a:r>
            <a:endParaRPr lang="en-IN" sz="800" dirty="0"/>
          </a:p>
          <a:p>
            <a:r>
              <a:rPr lang="en-US" sz="800" dirty="0"/>
              <a:t>6.Role of Key Influencers in shaping FP decisions and choices of young women in Uttar Pradesh and Bihar: A social network study.[INTERNET].Available from: </a:t>
            </a:r>
            <a:r>
              <a:rPr lang="en-US" sz="800" u="sng" dirty="0">
                <a:hlinkClick r:id="rId5"/>
              </a:rPr>
              <a:t>https://ipc2021.popconf.org/uploads/211187</a:t>
            </a:r>
            <a:endParaRPr lang="en-IN" sz="800" dirty="0"/>
          </a:p>
          <a:p>
            <a:r>
              <a:rPr lang="en-US" sz="800" dirty="0"/>
              <a:t>7.Kumar A, Jain AK, Ram F, Acharya R, Shukla A, </a:t>
            </a:r>
            <a:r>
              <a:rPr lang="en-US" sz="800" dirty="0" err="1"/>
              <a:t>Mozumdar</a:t>
            </a:r>
            <a:r>
              <a:rPr lang="en-US" sz="800" dirty="0"/>
              <a:t> A, et al. Health workers’ outreach and intention to use contraceptives among married women in India. BMC Public Health. 2020;20(1):1041.</a:t>
            </a:r>
            <a:endParaRPr lang="en-IN" sz="800" dirty="0"/>
          </a:p>
          <a:p>
            <a:r>
              <a:rPr lang="en-US" sz="800" dirty="0"/>
              <a:t>8.Ranjan M, </a:t>
            </a:r>
            <a:r>
              <a:rPr lang="en-US" sz="800" dirty="0" err="1"/>
              <a:t>Mozumdar</a:t>
            </a:r>
            <a:r>
              <a:rPr lang="en-US" sz="800" dirty="0"/>
              <a:t> A, Acharya R, Mondal SK, </a:t>
            </a:r>
            <a:r>
              <a:rPr lang="en-US" sz="800" dirty="0" err="1"/>
              <a:t>Saggurti</a:t>
            </a:r>
            <a:r>
              <a:rPr lang="en-US" sz="800" dirty="0"/>
              <a:t> N. Intrahousehold influence on contraceptive use among married Indian women: Evidence from the National Family Health Survey 2015-16. SSM - population health. 2020;11:100603.</a:t>
            </a:r>
            <a:endParaRPr lang="en-IN" sz="800" dirty="0"/>
          </a:p>
          <a:p>
            <a:r>
              <a:rPr lang="en-US" sz="800" dirty="0"/>
              <a:t>9.Wagner AL, Porth JM, </a:t>
            </a:r>
            <a:r>
              <a:rPr lang="en-US" sz="800" dirty="0" err="1"/>
              <a:t>Bettampadi</a:t>
            </a:r>
            <a:r>
              <a:rPr lang="en-US" sz="800" dirty="0"/>
              <a:t> D, Boulton ML. Have community health workers increased the delivery of maternal and child healthcare in India? Journal of Public Health. 2017;40(2):e164-e70.</a:t>
            </a:r>
            <a:endParaRPr lang="en-IN" sz="800" dirty="0"/>
          </a:p>
          <a:p>
            <a:r>
              <a:rPr lang="en-US" sz="800" dirty="0"/>
              <a:t>10.The Role of ASHAs in the Delivery of Contraceptive Information and Services.[INTERNET].</a:t>
            </a:r>
            <a:r>
              <a:rPr lang="en-US" sz="800" dirty="0" err="1"/>
              <a:t>Availabllefrom</a:t>
            </a:r>
            <a:r>
              <a:rPr lang="en-US" sz="800" dirty="0"/>
              <a:t>: </a:t>
            </a:r>
            <a:r>
              <a:rPr lang="en-US" sz="800" u="sng" dirty="0">
                <a:hlinkClick r:id="rId6"/>
              </a:rPr>
              <a:t>https://hrln.org/uploads/2018/02/HRLN-The-Role-of-ASHAs-in-the-Delivery-of-CIS.pdf</a:t>
            </a:r>
            <a:endParaRPr lang="en-IN" sz="800" dirty="0"/>
          </a:p>
          <a:p>
            <a:r>
              <a:rPr lang="en-US" sz="800" dirty="0"/>
              <a:t>11.Shukla A, Acharya R, Kumar A, </a:t>
            </a:r>
            <a:r>
              <a:rPr lang="en-US" sz="800" dirty="0" err="1"/>
              <a:t>Mozumdar</a:t>
            </a:r>
            <a:r>
              <a:rPr lang="en-US" sz="800" dirty="0"/>
              <a:t> A, </a:t>
            </a:r>
            <a:r>
              <a:rPr lang="en-US" sz="800" dirty="0" err="1"/>
              <a:t>Aruldas</a:t>
            </a:r>
            <a:r>
              <a:rPr lang="en-US" sz="800" dirty="0"/>
              <a:t> K, </a:t>
            </a:r>
            <a:r>
              <a:rPr lang="en-US" sz="800" dirty="0" err="1"/>
              <a:t>Saggurti</a:t>
            </a:r>
            <a:r>
              <a:rPr lang="en-US" sz="800" dirty="0"/>
              <a:t> N. Client-provider interaction: understanding client experience with family planning service providers through the mystery client approach in India. Sexual and reproductive health matters. 2020;28(1):1822492.</a:t>
            </a:r>
            <a:endParaRPr lang="en-IN" sz="800" dirty="0"/>
          </a:p>
          <a:p>
            <a:r>
              <a:rPr lang="en-US" sz="800" dirty="0"/>
              <a:t>12.Bertozzi E, </a:t>
            </a:r>
            <a:r>
              <a:rPr lang="en-US" sz="800" dirty="0" err="1"/>
              <a:t>Bertozzi</a:t>
            </a:r>
            <a:r>
              <a:rPr lang="en-US" sz="800" dirty="0"/>
              <a:t>-Villa A, Kulkarni P, Sridhar A. Collecting family planning intentions and providing reproductive health information using a tablet-based video game in India. Gates open research. 2018;2:20.</a:t>
            </a:r>
            <a:endParaRPr lang="en-IN" sz="800" dirty="0"/>
          </a:p>
          <a:p>
            <a:r>
              <a:rPr lang="en-US" sz="800" dirty="0"/>
              <a:t>13.Anukriti S, Herrera-Almanza C, Pathak P. Curse of the Mummy-ji: The Influence of Mothers-in-Law on Women's Social Networks, Mobility, and Reproductive Health in India. 2019.</a:t>
            </a:r>
            <a:endParaRPr lang="en-IN" sz="800" dirty="0"/>
          </a:p>
          <a:p>
            <a:r>
              <a:rPr lang="en-US" sz="800" dirty="0"/>
              <a:t>14.Rammohan A, </a:t>
            </a:r>
            <a:r>
              <a:rPr lang="en-US" sz="800" dirty="0" err="1"/>
              <a:t>Goli</a:t>
            </a:r>
            <a:r>
              <a:rPr lang="en-US" sz="800" dirty="0"/>
              <a:t> S, Saroj SK, Jaleel CPA. Does engagement with frontline health workers improve maternal and child healthcare </a:t>
            </a:r>
            <a:r>
              <a:rPr lang="en-US" sz="800" dirty="0" err="1"/>
              <a:t>utilisation</a:t>
            </a:r>
            <a:r>
              <a:rPr lang="en-US" sz="800" dirty="0"/>
              <a:t> and outcomes in India? Human resources for health. 2021;19(1):45.</a:t>
            </a:r>
            <a:endParaRPr lang="en-IN" sz="800" dirty="0"/>
          </a:p>
          <a:p>
            <a:r>
              <a:rPr lang="en-US" sz="800" dirty="0"/>
              <a:t>15.Dehingia N, Dixit A, </a:t>
            </a:r>
            <a:r>
              <a:rPr lang="en-US" sz="800" dirty="0" err="1"/>
              <a:t>Averbach</a:t>
            </a:r>
            <a:r>
              <a:rPr lang="en-US" sz="800" dirty="0"/>
              <a:t> S, Choudhry V, Dey A, </a:t>
            </a:r>
            <a:r>
              <a:rPr lang="en-US" sz="800" dirty="0" err="1"/>
              <a:t>Chandurkar</a:t>
            </a:r>
            <a:r>
              <a:rPr lang="en-US" sz="800" dirty="0"/>
              <a:t> D, et al. Family planning counseling and its associations with modern contraceptive use, initiation, and continuation in rural Uttar Pradesh, India. Reproductive Health. 2019;16(1):178.</a:t>
            </a:r>
            <a:endParaRPr lang="en-IN" sz="800" dirty="0"/>
          </a:p>
          <a:p>
            <a:r>
              <a:rPr lang="en-US" sz="800" dirty="0"/>
              <a:t>16.Dey AK, Acharya R, </a:t>
            </a:r>
            <a:r>
              <a:rPr lang="en-US" sz="800" dirty="0" err="1"/>
              <a:t>Tomar</a:t>
            </a:r>
            <a:r>
              <a:rPr lang="en-US" sz="800" dirty="0"/>
              <a:t> S, Silverman JG, Raj A. How does the sex composition of children affect men's higher ideal family size preference relative to women and contraceptive use patterns among couples? A cross-sectional analysis of dyadic couple's data in India. SSM - population health. 2021;15:100835.</a:t>
            </a:r>
            <a:endParaRPr lang="en-IN" sz="800" dirty="0"/>
          </a:p>
          <a:p>
            <a:r>
              <a:rPr lang="en-US" sz="800" dirty="0"/>
              <a:t>17.Char A, </a:t>
            </a:r>
            <a:r>
              <a:rPr lang="en-US" sz="800" dirty="0" err="1"/>
              <a:t>Saavala</a:t>
            </a:r>
            <a:r>
              <a:rPr lang="en-US" sz="800" dirty="0"/>
              <a:t> M, </a:t>
            </a:r>
            <a:r>
              <a:rPr lang="en-US" sz="800" dirty="0" err="1"/>
              <a:t>Kulmala</a:t>
            </a:r>
            <a:r>
              <a:rPr lang="en-US" sz="800" dirty="0"/>
              <a:t> T. Influence of mothers-in-law on young couples' family planning decisions in rural India. Reproductive health matters. 2010;18(35):154-62.</a:t>
            </a:r>
            <a:endParaRPr lang="en-IN" sz="800" dirty="0"/>
          </a:p>
          <a:p>
            <a:r>
              <a:rPr lang="en-US" sz="800" dirty="0"/>
              <a:t>18.Kumar A, Bordone V, </a:t>
            </a:r>
            <a:r>
              <a:rPr lang="en-US" sz="800" dirty="0" err="1"/>
              <a:t>Muttarak</a:t>
            </a:r>
            <a:r>
              <a:rPr lang="en-US" sz="800" dirty="0"/>
              <a:t> R. Like Mother(-in-Law) Like Daughter? Influence of the Older Generation's Fertility </a:t>
            </a:r>
            <a:r>
              <a:rPr lang="en-US" sz="800" dirty="0" err="1"/>
              <a:t>Behaviours</a:t>
            </a:r>
            <a:r>
              <a:rPr lang="en-US" sz="800" dirty="0"/>
              <a:t> on Women's Desired Family Size in Bihar, India. European journal of population = Revue </a:t>
            </a:r>
            <a:r>
              <a:rPr lang="en-US" sz="800" dirty="0" err="1"/>
              <a:t>europeenne</a:t>
            </a:r>
            <a:r>
              <a:rPr lang="en-US" sz="800" dirty="0"/>
              <a:t> de </a:t>
            </a:r>
            <a:r>
              <a:rPr lang="en-US" sz="800" dirty="0" err="1"/>
              <a:t>demographie</a:t>
            </a:r>
            <a:r>
              <a:rPr lang="en-US" sz="800" dirty="0"/>
              <a:t>. 2016;32(5):629-60.</a:t>
            </a:r>
            <a:endParaRPr lang="en-IN" sz="800" dirty="0"/>
          </a:p>
          <a:p>
            <a:r>
              <a:rPr lang="en-US" sz="800" dirty="0"/>
              <a:t>19.Dey AK, </a:t>
            </a:r>
            <a:r>
              <a:rPr lang="en-US" sz="800" dirty="0" err="1"/>
              <a:t>Averbach</a:t>
            </a:r>
            <a:r>
              <a:rPr lang="en-US" sz="800" dirty="0"/>
              <a:t> S, Dixit A, </a:t>
            </a:r>
            <a:r>
              <a:rPr lang="en-US" sz="800" dirty="0" err="1"/>
              <a:t>Chakraverty</a:t>
            </a:r>
            <a:r>
              <a:rPr lang="en-US" sz="800" dirty="0"/>
              <a:t> A, </a:t>
            </a:r>
            <a:r>
              <a:rPr lang="en-US" sz="800" dirty="0" err="1"/>
              <a:t>Dehingia</a:t>
            </a:r>
            <a:r>
              <a:rPr lang="en-US" sz="800" dirty="0"/>
              <a:t> N, </a:t>
            </a:r>
            <a:r>
              <a:rPr lang="en-US" sz="800" dirty="0" err="1"/>
              <a:t>Chandurkar</a:t>
            </a:r>
            <a:r>
              <a:rPr lang="en-US" sz="800" dirty="0"/>
              <a:t> D, et al. Measuring quality of family planning counselling and its effects on uptake of contraceptives in public health facilities in Uttar Pradesh, India: A cross-sectional analysis. </a:t>
            </a:r>
            <a:r>
              <a:rPr lang="en-US" sz="800" dirty="0" err="1"/>
              <a:t>PloS</a:t>
            </a:r>
            <a:r>
              <a:rPr lang="en-US" sz="800" dirty="0"/>
              <a:t> one. 2021;16(5):e0239565.</a:t>
            </a:r>
            <a:endParaRPr lang="en-IN" sz="800" dirty="0"/>
          </a:p>
          <a:p>
            <a:r>
              <a:rPr lang="en-US" sz="800" dirty="0"/>
              <a:t>20.Aengst JC, Harrington EK, </a:t>
            </a:r>
            <a:r>
              <a:rPr lang="en-US" sz="800" dirty="0" err="1"/>
              <a:t>Bahulekar</a:t>
            </a:r>
            <a:r>
              <a:rPr lang="en-US" sz="800" dirty="0"/>
              <a:t> P, </a:t>
            </a:r>
            <a:r>
              <a:rPr lang="en-US" sz="800" dirty="0" err="1"/>
              <a:t>Shivkumar</a:t>
            </a:r>
            <a:r>
              <a:rPr lang="en-US" sz="800" dirty="0"/>
              <a:t> P, Jensen JT, Garg BS. Perceptions of nonsurgical permanent contraception among potential users, providers, and influencers in Wardha district and New Delhi, India: Exploratory research. Indian journal of public health. 2017;61(1):3-8.</a:t>
            </a:r>
            <a:endParaRPr lang="en-IN" sz="800" dirty="0"/>
          </a:p>
          <a:p>
            <a:r>
              <a:rPr lang="en-US" sz="800" dirty="0"/>
              <a:t>21.Sebastian MP, Khan ME, </a:t>
            </a:r>
            <a:r>
              <a:rPr lang="en-US" sz="800" dirty="0" err="1"/>
              <a:t>Roychowdhury</a:t>
            </a:r>
            <a:r>
              <a:rPr lang="en-US" sz="800" dirty="0"/>
              <a:t> S. Promoting healthy spacing between pregnancies in India: Need for differential education campaigns. Patient Education and Counseling. 2010;81(3):395-401.</a:t>
            </a:r>
            <a:endParaRPr lang="en-IN" sz="800" dirty="0"/>
          </a:p>
          <a:p>
            <a:r>
              <a:rPr lang="en-US" sz="800" dirty="0"/>
              <a:t>22.Mandal M, </a:t>
            </a:r>
            <a:r>
              <a:rPr lang="en-US" sz="800" dirty="0" err="1"/>
              <a:t>Muralidharan</a:t>
            </a:r>
            <a:r>
              <a:rPr lang="en-US" sz="800" dirty="0"/>
              <a:t> A, </a:t>
            </a:r>
            <a:r>
              <a:rPr lang="en-US" sz="800" dirty="0" err="1"/>
              <a:t>Pappa</a:t>
            </a:r>
            <a:r>
              <a:rPr lang="en-US" sz="800" dirty="0"/>
              <a:t> S. A review of measures of women’s empowerment and related gender constructs in family planning and maternal health program evaluations in low- and middle-income countries. BMC Pregnancy and Childbirth. 2017;17(2):342.</a:t>
            </a:r>
            <a:endParaRPr lang="en-IN" sz="800" dirty="0"/>
          </a:p>
          <a:p>
            <a:r>
              <a:rPr lang="en-US" sz="800" dirty="0"/>
              <a:t>23.Lalchandani K, Gupta A, Srivastava A, </a:t>
            </a:r>
            <a:r>
              <a:rPr lang="en-US" sz="800" dirty="0" err="1"/>
              <a:t>Usmanova</a:t>
            </a:r>
            <a:r>
              <a:rPr lang="en-US" sz="800" dirty="0"/>
              <a:t> G, </a:t>
            </a:r>
            <a:r>
              <a:rPr lang="en-US" sz="800" dirty="0" err="1"/>
              <a:t>Maadam</a:t>
            </a:r>
            <a:r>
              <a:rPr lang="en-US" sz="800" dirty="0"/>
              <a:t> A, </a:t>
            </a:r>
            <a:r>
              <a:rPr lang="en-US" sz="800" dirty="0" err="1"/>
              <a:t>Sood</a:t>
            </a:r>
            <a:r>
              <a:rPr lang="en-US" sz="800" dirty="0"/>
              <a:t> B. Role of financial incentives in family planning services in India: a qualitative study. BMC Health Services Research. 2021;21(1):905.</a:t>
            </a:r>
            <a:endParaRPr lang="en-IN" sz="800" dirty="0"/>
          </a:p>
          <a:p>
            <a:r>
              <a:rPr lang="en-US" sz="800" dirty="0"/>
              <a:t>24.Yadav B, Pandey S. Study of knowledge, attitude, and practice regarding birth spacing and methods available for spacing in rural Haryana, India. International Journal of Reproduction, Contraception, Obstetrics and Gynecology. 2018;7:1389+.</a:t>
            </a:r>
            <a:endParaRPr lang="en-IN" sz="800" dirty="0"/>
          </a:p>
          <a:p>
            <a:r>
              <a:rPr lang="en-US" sz="800" dirty="0"/>
              <a:t>25.Bahuguna M, Das S, Shende S, Manjrekar S, </a:t>
            </a:r>
            <a:r>
              <a:rPr lang="en-US" sz="800" dirty="0" err="1"/>
              <a:t>Pantvaidya</a:t>
            </a:r>
            <a:r>
              <a:rPr lang="en-US" sz="800" dirty="0"/>
              <a:t> S, Fernandez A, et al. TO USE OR NOT TO USE: A MIXED METHODS STUDY EXPLORING FACTORS INFLUENCING MODERN CONTRACEPTIVE USE IN INFORMAL SETTLEMENTS OF MUMBAI. 2021.</a:t>
            </a:r>
            <a:endParaRPr lang="en-IN" sz="800" dirty="0"/>
          </a:p>
          <a:p>
            <a:r>
              <a:rPr lang="en-US" sz="800" dirty="0"/>
              <a:t>26.Yadav K, Agarwal M, Shukla M, Singh JV, Singh VK. Unmet need for family planning services among young married women (15–24 years) living in urban slums of India. BMC Women's Health. 2020;20(1):187.</a:t>
            </a:r>
            <a:endParaRPr lang="en-IN" sz="800" dirty="0"/>
          </a:p>
          <a:p>
            <a:r>
              <a:rPr lang="en-US" sz="800" dirty="0"/>
              <a:t>27.Parsekar SS, </a:t>
            </a:r>
            <a:r>
              <a:rPr lang="en-US" sz="800" dirty="0" err="1"/>
              <a:t>Hoogar</a:t>
            </a:r>
            <a:r>
              <a:rPr lang="en-US" sz="800" dirty="0"/>
              <a:t> P, </a:t>
            </a:r>
            <a:r>
              <a:rPr lang="en-US" sz="800" dirty="0" err="1"/>
              <a:t>Dhyani</a:t>
            </a:r>
            <a:r>
              <a:rPr lang="en-US" sz="800" dirty="0"/>
              <a:t> VS, Yadav UN. The voice of Indian women on family planning: A qualitative systematic review. Clinical Epidemiology and Global Health. 2021;12:100906.</a:t>
            </a:r>
            <a:endParaRPr lang="en-IN" sz="800" dirty="0"/>
          </a:p>
          <a:p>
            <a:r>
              <a:rPr lang="en-IN" sz="800" dirty="0"/>
              <a:t> </a:t>
            </a:r>
          </a:p>
          <a:p>
            <a:endParaRPr lang="en-IN" dirty="0"/>
          </a:p>
        </p:txBody>
      </p:sp>
      <p:cxnSp>
        <p:nvCxnSpPr>
          <p:cNvPr id="12" name="Straight Connector 13">
            <a:extLst>
              <a:ext uri="{FF2B5EF4-FFF2-40B4-BE49-F238E27FC236}">
                <a16:creationId xmlns:a16="http://schemas.microsoft.com/office/drawing/2014/main" id="{06FC4BD6-9EA4-4ED1-8AFD-84B7621C3EA3}"/>
              </a:ext>
            </a:extLst>
          </p:cNvPr>
          <p:cNvCxnSpPr>
            <a:cxnSpLocks/>
          </p:cNvCxnSpPr>
          <p:nvPr/>
        </p:nvCxnSpPr>
        <p:spPr>
          <a:xfrm>
            <a:off x="2389039" y="105487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273376" y="358219"/>
            <a:ext cx="6381947" cy="372031"/>
          </a:xfrm>
        </p:spPr>
        <p:txBody>
          <a:bodyPr>
            <a:noAutofit/>
          </a:bodyPr>
          <a:lstStyle/>
          <a:p>
            <a:pPr algn="ctr"/>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26"/>
            <a:ext cx="879737" cy="557556"/>
          </a:xfrm>
          <a:prstGeom prst="rect">
            <a:avLst/>
          </a:prstGeom>
        </p:spPr>
      </p:pic>
      <p:pic>
        <p:nvPicPr>
          <p:cNvPr id="7" name="Picture 6">
            <a:extLst>
              <a:ext uri="{FF2B5EF4-FFF2-40B4-BE49-F238E27FC236}">
                <a16:creationId xmlns:a16="http://schemas.microsoft.com/office/drawing/2014/main" id="{ABED6928-F11E-4644-B635-76D814155E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05891" y="0"/>
            <a:ext cx="586110" cy="580710"/>
          </a:xfrm>
          <a:prstGeom prst="rect">
            <a:avLst/>
          </a:prstGeom>
        </p:spPr>
      </p:pic>
      <p:sp>
        <p:nvSpPr>
          <p:cNvPr id="9" name="Rectangle: Rounded Corners 8">
            <a:extLst>
              <a:ext uri="{FF2B5EF4-FFF2-40B4-BE49-F238E27FC236}">
                <a16:creationId xmlns:a16="http://schemas.microsoft.com/office/drawing/2014/main" id="{7A892FF1-9819-4DC7-8CF2-8D61CCCC721C}"/>
              </a:ext>
            </a:extLst>
          </p:cNvPr>
          <p:cNvSpPr/>
          <p:nvPr/>
        </p:nvSpPr>
        <p:spPr>
          <a:xfrm>
            <a:off x="36135" y="915774"/>
            <a:ext cx="2975725" cy="592714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Rounded Corners 9">
            <a:extLst>
              <a:ext uri="{FF2B5EF4-FFF2-40B4-BE49-F238E27FC236}">
                <a16:creationId xmlns:a16="http://schemas.microsoft.com/office/drawing/2014/main" id="{2EDB461C-1494-4AC3-A9EF-0432D9F516B8}"/>
              </a:ext>
            </a:extLst>
          </p:cNvPr>
          <p:cNvSpPr/>
          <p:nvPr/>
        </p:nvSpPr>
        <p:spPr>
          <a:xfrm>
            <a:off x="3044860" y="880670"/>
            <a:ext cx="2975725" cy="596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ectangle: Rounded Corners 10">
            <a:extLst>
              <a:ext uri="{FF2B5EF4-FFF2-40B4-BE49-F238E27FC236}">
                <a16:creationId xmlns:a16="http://schemas.microsoft.com/office/drawing/2014/main" id="{D2E4852A-0E92-47BE-8B90-4B4412F4A5CD}"/>
              </a:ext>
            </a:extLst>
          </p:cNvPr>
          <p:cNvSpPr/>
          <p:nvPr/>
        </p:nvSpPr>
        <p:spPr>
          <a:xfrm>
            <a:off x="6057164" y="871037"/>
            <a:ext cx="2975726" cy="59718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 </a:t>
            </a:r>
          </a:p>
        </p:txBody>
      </p:sp>
      <p:sp>
        <p:nvSpPr>
          <p:cNvPr id="12" name="Rectangle: Rounded Corners 11">
            <a:extLst>
              <a:ext uri="{FF2B5EF4-FFF2-40B4-BE49-F238E27FC236}">
                <a16:creationId xmlns:a16="http://schemas.microsoft.com/office/drawing/2014/main" id="{864D3FF1-31EA-4768-AB53-549768DF59EC}"/>
              </a:ext>
            </a:extLst>
          </p:cNvPr>
          <p:cNvSpPr/>
          <p:nvPr/>
        </p:nvSpPr>
        <p:spPr>
          <a:xfrm>
            <a:off x="9078012" y="879448"/>
            <a:ext cx="3072695" cy="599671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ctangle: Rounded Corners 13">
            <a:extLst>
              <a:ext uri="{FF2B5EF4-FFF2-40B4-BE49-F238E27FC236}">
                <a16:creationId xmlns:a16="http://schemas.microsoft.com/office/drawing/2014/main" id="{CE05CECF-E72D-42E9-BB9F-507A2DF649C7}"/>
              </a:ext>
            </a:extLst>
          </p:cNvPr>
          <p:cNvSpPr/>
          <p:nvPr/>
        </p:nvSpPr>
        <p:spPr>
          <a:xfrm>
            <a:off x="471340" y="970551"/>
            <a:ext cx="2271860"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INTRODUCTION</a:t>
            </a:r>
          </a:p>
        </p:txBody>
      </p:sp>
      <p:sp>
        <p:nvSpPr>
          <p:cNvPr id="15" name="Rectangle: Rounded Corners 14">
            <a:extLst>
              <a:ext uri="{FF2B5EF4-FFF2-40B4-BE49-F238E27FC236}">
                <a16:creationId xmlns:a16="http://schemas.microsoft.com/office/drawing/2014/main" id="{A770046A-CBDA-408B-9D8E-501329E6CD92}"/>
              </a:ext>
            </a:extLst>
          </p:cNvPr>
          <p:cNvSpPr/>
          <p:nvPr/>
        </p:nvSpPr>
        <p:spPr>
          <a:xfrm>
            <a:off x="3319803" y="970550"/>
            <a:ext cx="2444689"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OBJECTIVES</a:t>
            </a:r>
          </a:p>
        </p:txBody>
      </p:sp>
      <p:sp>
        <p:nvSpPr>
          <p:cNvPr id="13" name="Rectangle: Rounded Corners 12">
            <a:extLst>
              <a:ext uri="{FF2B5EF4-FFF2-40B4-BE49-F238E27FC236}">
                <a16:creationId xmlns:a16="http://schemas.microsoft.com/office/drawing/2014/main" id="{95C562D5-FB1B-4920-8577-FD2DB38E1225}"/>
              </a:ext>
            </a:extLst>
          </p:cNvPr>
          <p:cNvSpPr/>
          <p:nvPr/>
        </p:nvSpPr>
        <p:spPr>
          <a:xfrm>
            <a:off x="3205113" y="3432361"/>
            <a:ext cx="2727493" cy="396335"/>
          </a:xfrm>
          <a:prstGeom prst="roundRect">
            <a:avLst>
              <a:gd name="adj" fmla="val 2618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METHODOLOGY</a:t>
            </a:r>
          </a:p>
        </p:txBody>
      </p:sp>
      <p:sp>
        <p:nvSpPr>
          <p:cNvPr id="16" name="Rectangle: Rounded Corners 15">
            <a:extLst>
              <a:ext uri="{FF2B5EF4-FFF2-40B4-BE49-F238E27FC236}">
                <a16:creationId xmlns:a16="http://schemas.microsoft.com/office/drawing/2014/main" id="{7D71EFBD-2866-4E55-927B-C7C70E8731BE}"/>
              </a:ext>
            </a:extLst>
          </p:cNvPr>
          <p:cNvSpPr/>
          <p:nvPr/>
        </p:nvSpPr>
        <p:spPr>
          <a:xfrm>
            <a:off x="6391374" y="970550"/>
            <a:ext cx="2356701"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RESULTS</a:t>
            </a:r>
          </a:p>
        </p:txBody>
      </p:sp>
      <p:sp>
        <p:nvSpPr>
          <p:cNvPr id="17" name="Rectangle: Rounded Corners 16">
            <a:extLst>
              <a:ext uri="{FF2B5EF4-FFF2-40B4-BE49-F238E27FC236}">
                <a16:creationId xmlns:a16="http://schemas.microsoft.com/office/drawing/2014/main" id="{689C810A-EFF5-4635-A0C0-C7CDEA9146B8}"/>
              </a:ext>
            </a:extLst>
          </p:cNvPr>
          <p:cNvSpPr/>
          <p:nvPr/>
        </p:nvSpPr>
        <p:spPr>
          <a:xfrm>
            <a:off x="9427243" y="970550"/>
            <a:ext cx="2356701"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CONCLUSION</a:t>
            </a:r>
          </a:p>
        </p:txBody>
      </p:sp>
      <p:sp>
        <p:nvSpPr>
          <p:cNvPr id="18" name="Rectangle: Rounded Corners 17">
            <a:extLst>
              <a:ext uri="{FF2B5EF4-FFF2-40B4-BE49-F238E27FC236}">
                <a16:creationId xmlns:a16="http://schemas.microsoft.com/office/drawing/2014/main" id="{12365F42-D170-4D6B-A8A4-ED251FE5A7F0}"/>
              </a:ext>
            </a:extLst>
          </p:cNvPr>
          <p:cNvSpPr/>
          <p:nvPr/>
        </p:nvSpPr>
        <p:spPr>
          <a:xfrm>
            <a:off x="9318831" y="3470806"/>
            <a:ext cx="2465113"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REFERENCES</a:t>
            </a:r>
          </a:p>
        </p:txBody>
      </p:sp>
      <p:sp>
        <p:nvSpPr>
          <p:cNvPr id="5" name="TextBox 4">
            <a:extLst>
              <a:ext uri="{FF2B5EF4-FFF2-40B4-BE49-F238E27FC236}">
                <a16:creationId xmlns:a16="http://schemas.microsoft.com/office/drawing/2014/main" id="{D5309EBE-A8EC-4161-BB3B-C5796AC746B4}"/>
              </a:ext>
            </a:extLst>
          </p:cNvPr>
          <p:cNvSpPr txBox="1"/>
          <p:nvPr/>
        </p:nvSpPr>
        <p:spPr>
          <a:xfrm>
            <a:off x="241951" y="1366885"/>
            <a:ext cx="2652517" cy="5509352"/>
          </a:xfrm>
          <a:prstGeom prst="rect">
            <a:avLst/>
          </a:prstGeom>
          <a:noFill/>
        </p:spPr>
        <p:txBody>
          <a:bodyPr wrap="square" rtlCol="0">
            <a:spAutoFit/>
          </a:bodyPr>
          <a:lstStyle/>
          <a:p>
            <a:pPr marL="285750" indent="-285750">
              <a:buFont typeface="Wingdings" panose="05000000000000000000" pitchFamily="2" charset="2"/>
              <a:buChar char="q"/>
            </a:pPr>
            <a:r>
              <a:rPr lang="en-US" sz="1100" dirty="0"/>
              <a:t>The </a:t>
            </a:r>
            <a:r>
              <a:rPr lang="en-US" sz="1100" dirty="0">
                <a:solidFill>
                  <a:srgbClr val="0070C0"/>
                </a:solidFill>
                <a:hlinkClick r:id="rId5" tooltip="Accredited Social Health Activist">
                  <a:extLst>
                    <a:ext uri="{A12FA001-AC4F-418D-AE19-62706E023703}">
                      <ahyp:hlinkClr xmlns:ahyp="http://schemas.microsoft.com/office/drawing/2018/hyperlinkcolor" val="tx"/>
                    </a:ext>
                  </a:extLst>
                </a:hlinkClick>
              </a:rPr>
              <a:t>Accredited Social Health Activist</a:t>
            </a:r>
            <a:r>
              <a:rPr lang="en-US" sz="1100" dirty="0"/>
              <a:t> (ASHA) is a community health worker. Depending on the area covered by the sub- </a:t>
            </a:r>
            <a:r>
              <a:rPr lang="en-US" sz="1100" dirty="0" err="1"/>
              <a:t>centre</a:t>
            </a:r>
            <a:r>
              <a:rPr lang="en-US" sz="1100" dirty="0"/>
              <a:t>, each ANMs is supported by four or five ASHAs. With the </a:t>
            </a:r>
            <a:r>
              <a:rPr lang="en-US" sz="1100" dirty="0">
                <a:hlinkClick r:id="rId6" tooltip="Anganwadi"/>
              </a:rPr>
              <a:t>Anganwadi Worker (AWW)</a:t>
            </a:r>
            <a:r>
              <a:rPr lang="en-US" sz="1100" dirty="0"/>
              <a:t>, the ANMs acts as a resource person for the training of ASHAs. </a:t>
            </a:r>
          </a:p>
          <a:p>
            <a:endParaRPr lang="en-US" sz="1100" dirty="0"/>
          </a:p>
          <a:p>
            <a:pPr marL="285750" indent="-285750">
              <a:buFont typeface="Wingdings" panose="05000000000000000000" pitchFamily="2" charset="2"/>
              <a:buChar char="q"/>
            </a:pPr>
            <a:r>
              <a:rPr lang="en-US" sz="1100" dirty="0"/>
              <a:t>The CHWs have also been instrumental in in many developing countries </a:t>
            </a:r>
            <a:r>
              <a:rPr lang="en-US" sz="1100" dirty="0">
                <a:solidFill>
                  <a:srgbClr val="0070C0"/>
                </a:solidFill>
              </a:rPr>
              <a:t>reducing unmet need for contraception</a:t>
            </a:r>
            <a:r>
              <a:rPr lang="en-US" sz="1100" dirty="0"/>
              <a:t>. </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 </a:t>
            </a:r>
            <a:r>
              <a:rPr lang="en-US" sz="1100" dirty="0">
                <a:solidFill>
                  <a:srgbClr val="0070C0"/>
                </a:solidFill>
              </a:rPr>
              <a:t>CHWs</a:t>
            </a:r>
            <a:r>
              <a:rPr lang="en-US" sz="1100" dirty="0"/>
              <a:t> have been continuously involved in, ongoing </a:t>
            </a:r>
            <a:r>
              <a:rPr lang="en-US" sz="1100" dirty="0">
                <a:solidFill>
                  <a:srgbClr val="0070C0"/>
                </a:solidFill>
              </a:rPr>
              <a:t>reproductive and child healthcare programs over the last few decades </a:t>
            </a:r>
            <a:r>
              <a:rPr lang="en-US" sz="1100" dirty="0"/>
              <a:t>including FP; though little is known about the extent of their outreach in providing FP messages and services.</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 role of CHWs in increasing the utilization of maternal, newborn and child health services has been widely acknowledged</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There is </a:t>
            </a:r>
            <a:r>
              <a:rPr lang="en-US" sz="1100" dirty="0">
                <a:solidFill>
                  <a:srgbClr val="0070C0"/>
                </a:solidFill>
              </a:rPr>
              <a:t>limited evidence whether or not the CHWs outreach increases demand for contraception in the community</a:t>
            </a:r>
            <a:endParaRPr lang="en-IN" sz="1100" dirty="0"/>
          </a:p>
        </p:txBody>
      </p:sp>
      <p:sp>
        <p:nvSpPr>
          <p:cNvPr id="8" name="TextBox 7">
            <a:extLst>
              <a:ext uri="{FF2B5EF4-FFF2-40B4-BE49-F238E27FC236}">
                <a16:creationId xmlns:a16="http://schemas.microsoft.com/office/drawing/2014/main" id="{5B47702E-7A60-4CD9-8EF0-A14B9CA97854}"/>
              </a:ext>
            </a:extLst>
          </p:cNvPr>
          <p:cNvSpPr txBox="1"/>
          <p:nvPr/>
        </p:nvSpPr>
        <p:spPr>
          <a:xfrm>
            <a:off x="3205113" y="1366885"/>
            <a:ext cx="2658359" cy="2739211"/>
          </a:xfrm>
          <a:prstGeom prst="rect">
            <a:avLst/>
          </a:prstGeom>
          <a:noFill/>
        </p:spPr>
        <p:txBody>
          <a:bodyPr wrap="square" rtlCol="0">
            <a:spAutoFit/>
          </a:bodyPr>
          <a:lstStyle/>
          <a:p>
            <a:pPr marL="171450" indent="-171450">
              <a:buFont typeface="Wingdings" panose="05000000000000000000" pitchFamily="2" charset="2"/>
              <a:buChar char="q"/>
            </a:pPr>
            <a:r>
              <a:rPr lang="en-IN" sz="1100" dirty="0"/>
              <a:t>To understand awareness, attitude, perception and practises about FP in the</a:t>
            </a:r>
          </a:p>
          <a:p>
            <a:r>
              <a:rPr lang="en-IN" sz="1100" dirty="0"/>
              <a:t>      community.</a:t>
            </a:r>
          </a:p>
          <a:p>
            <a:pPr marL="171450" indent="-171450">
              <a:buFont typeface="Wingdings" panose="05000000000000000000" pitchFamily="2" charset="2"/>
              <a:buChar char="q"/>
            </a:pPr>
            <a:endParaRPr lang="en-IN" sz="1100" dirty="0"/>
          </a:p>
          <a:p>
            <a:pPr marL="171450" indent="-171450">
              <a:buFont typeface="Wingdings" panose="05000000000000000000" pitchFamily="2" charset="2"/>
              <a:buChar char="q"/>
            </a:pPr>
            <a:r>
              <a:rPr lang="en-IN" sz="1100" dirty="0"/>
              <a:t>To understand ASHAs/ANMs knowledge, attitude and practises for FP related services and delivery platforms.</a:t>
            </a:r>
          </a:p>
          <a:p>
            <a:pPr marL="171450" indent="-171450">
              <a:buFont typeface="Wingdings" panose="05000000000000000000" pitchFamily="2" charset="2"/>
              <a:buChar char="q"/>
            </a:pPr>
            <a:endParaRPr lang="en-IN" sz="1100" dirty="0"/>
          </a:p>
          <a:p>
            <a:pPr marL="171450" indent="-171450">
              <a:buFont typeface="Wingdings" panose="05000000000000000000" pitchFamily="2" charset="2"/>
              <a:buChar char="q"/>
            </a:pPr>
            <a:r>
              <a:rPr lang="en-IN" sz="1100" dirty="0"/>
              <a:t>To explore the barriers and enablers faced by CHW (particularly ASHAs/ANMs) for the delivery of FP services</a:t>
            </a:r>
            <a:r>
              <a:rPr lang="en-IN" sz="1100" dirty="0">
                <a:ln w="0"/>
                <a:effectLst>
                  <a:outerShdw blurRad="38100" dist="19050" dir="2700000" algn="tl" rotWithShape="0">
                    <a:schemeClr val="dk1">
                      <a:alpha val="40000"/>
                    </a:schemeClr>
                  </a:outerShdw>
                </a:effectLst>
              </a:rPr>
              <a:t>. </a:t>
            </a:r>
          </a:p>
          <a:p>
            <a:endParaRPr lang="en-IN" sz="1100" dirty="0"/>
          </a:p>
          <a:p>
            <a:r>
              <a:rPr lang="en-IN" sz="1100" dirty="0"/>
              <a:t> </a:t>
            </a:r>
          </a:p>
          <a:p>
            <a:endParaRPr lang="en-IN" dirty="0"/>
          </a:p>
        </p:txBody>
      </p:sp>
      <p:sp>
        <p:nvSpPr>
          <p:cNvPr id="19" name="TextBox 18">
            <a:extLst>
              <a:ext uri="{FF2B5EF4-FFF2-40B4-BE49-F238E27FC236}">
                <a16:creationId xmlns:a16="http://schemas.microsoft.com/office/drawing/2014/main" id="{E8064B76-B60F-4796-984D-6E09AA618EAC}"/>
              </a:ext>
            </a:extLst>
          </p:cNvPr>
          <p:cNvSpPr txBox="1"/>
          <p:nvPr/>
        </p:nvSpPr>
        <p:spPr>
          <a:xfrm>
            <a:off x="3117129" y="3828696"/>
            <a:ext cx="2834767" cy="3447098"/>
          </a:xfrm>
          <a:prstGeom prst="rect">
            <a:avLst/>
          </a:prstGeom>
          <a:noFill/>
        </p:spPr>
        <p:txBody>
          <a:bodyPr wrap="square" rtlCol="0">
            <a:spAutoFit/>
          </a:bodyPr>
          <a:lstStyle/>
          <a:p>
            <a:pPr marL="171450" indent="-171450">
              <a:buFont typeface="Wingdings" panose="05000000000000000000" pitchFamily="2" charset="2"/>
              <a:buChar char="q"/>
            </a:pPr>
            <a:r>
              <a:rPr lang="en-GB" sz="900" dirty="0">
                <a:solidFill>
                  <a:schemeClr val="accent1"/>
                </a:solidFill>
              </a:rPr>
              <a:t>Three-stage random sampling </a:t>
            </a:r>
            <a:r>
              <a:rPr lang="en-GB" sz="900" dirty="0"/>
              <a:t>was employed to reach the sample for  interview conduction.</a:t>
            </a:r>
          </a:p>
          <a:p>
            <a:endParaRPr lang="en-GB" sz="900" dirty="0"/>
          </a:p>
          <a:p>
            <a:pPr marL="171450" indent="-171450">
              <a:buFont typeface="Wingdings" panose="05000000000000000000" pitchFamily="2" charset="2"/>
              <a:buChar char="q"/>
            </a:pPr>
            <a:r>
              <a:rPr lang="en-IN" sz="900" dirty="0">
                <a:solidFill>
                  <a:srgbClr val="0070C0"/>
                </a:solidFill>
                <a:latin typeface="Times New Roman" panose="02020603050405020304" pitchFamily="18" charset="0"/>
                <a:ea typeface="Times New Roman" panose="02020603050405020304" pitchFamily="18" charset="0"/>
                <a:cs typeface="Mangal" panose="02040503050203030202" pitchFamily="18" charset="0"/>
              </a:rPr>
              <a:t>In-depth interview </a:t>
            </a:r>
            <a:r>
              <a:rPr lang="en-IN" sz="900" dirty="0">
                <a:latin typeface="Times New Roman" panose="02020603050405020304" pitchFamily="18" charset="0"/>
                <a:ea typeface="Times New Roman" panose="02020603050405020304" pitchFamily="18" charset="0"/>
                <a:cs typeface="Mangal" panose="02040503050203030202" pitchFamily="18" charset="0"/>
              </a:rPr>
              <a:t>(IDIs) of 24 ASHA’s/ANM’s (12 each) were interviewed in May 2022. </a:t>
            </a:r>
          </a:p>
          <a:p>
            <a:endParaRPr lang="en-IN" sz="900" dirty="0">
              <a:latin typeface="Times New Roman" panose="02020603050405020304" pitchFamily="18" charset="0"/>
              <a:ea typeface="Times New Roman" panose="02020603050405020304" pitchFamily="18" charset="0"/>
              <a:cs typeface="Mangal" panose="02040503050203030202" pitchFamily="18" charset="0"/>
            </a:endParaRPr>
          </a:p>
          <a:p>
            <a:pPr marL="171450" indent="-171450">
              <a:buFont typeface="Wingdings" panose="05000000000000000000" pitchFamily="2" charset="2"/>
              <a:buChar char="q"/>
            </a:pPr>
            <a:r>
              <a:rPr lang="en-GB" sz="900" dirty="0" err="1">
                <a:solidFill>
                  <a:srgbClr val="0070C0"/>
                </a:solidFill>
                <a:latin typeface="Times New Roman" panose="02020603050405020304" pitchFamily="18" charset="0"/>
                <a:ea typeface="Times New Roman" panose="02020603050405020304" pitchFamily="18" charset="0"/>
              </a:rPr>
              <a:t>Arwal</a:t>
            </a:r>
            <a:r>
              <a:rPr lang="en-GB" sz="900" dirty="0">
                <a:solidFill>
                  <a:srgbClr val="0070C0"/>
                </a:solidFill>
                <a:latin typeface="Times New Roman" panose="02020603050405020304" pitchFamily="18" charset="0"/>
                <a:ea typeface="Times New Roman" panose="02020603050405020304" pitchFamily="18" charset="0"/>
              </a:rPr>
              <a:t> ,Patna</a:t>
            </a:r>
            <a:r>
              <a:rPr lang="en-GB" sz="9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a:t>
            </a:r>
            <a:r>
              <a:rPr lang="en-GB" sz="900" dirty="0">
                <a:latin typeface="Times New Roman" panose="02020603050405020304" pitchFamily="18" charset="0"/>
                <a:ea typeface="Times New Roman" panose="02020603050405020304" pitchFamily="18" charset="0"/>
              </a:rPr>
              <a:t> and</a:t>
            </a:r>
            <a:r>
              <a:rPr lang="en-GB" sz="900" dirty="0">
                <a:solidFill>
                  <a:srgbClr val="0070C0"/>
                </a:solidFill>
                <a:latin typeface="Times New Roman" panose="02020603050405020304" pitchFamily="18" charset="0"/>
                <a:ea typeface="Times New Roman" panose="02020603050405020304" pitchFamily="18" charset="0"/>
              </a:rPr>
              <a:t> Vaishali</a:t>
            </a:r>
            <a:r>
              <a:rPr lang="en-GB" sz="900" dirty="0">
                <a:ln w="0"/>
                <a:solidFill>
                  <a:srgbClr val="0070C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900" dirty="0">
                <a:latin typeface="Times New Roman" panose="02020603050405020304" pitchFamily="18" charset="0"/>
                <a:ea typeface="Times New Roman" panose="02020603050405020304" pitchFamily="18" charset="0"/>
              </a:rPr>
              <a:t>districts were selected based on operational and logistic feasibility. Further 5 blocks were selected in each district, and ASHAs were selected randomly from</a:t>
            </a:r>
            <a:r>
              <a:rPr lang="en-GB" sz="900" b="1" dirty="0">
                <a:latin typeface="Times New Roman" panose="02020603050405020304" pitchFamily="18" charset="0"/>
                <a:ea typeface="Times New Roman" panose="02020603050405020304" pitchFamily="18" charset="0"/>
              </a:rPr>
              <a:t> </a:t>
            </a:r>
            <a:r>
              <a:rPr lang="en-GB" sz="900" dirty="0">
                <a:solidFill>
                  <a:srgbClr val="0070C0"/>
                </a:solidFill>
                <a:latin typeface="Times New Roman" panose="02020603050405020304" pitchFamily="18" charset="0"/>
                <a:ea typeface="Times New Roman" panose="02020603050405020304" pitchFamily="18" charset="0"/>
              </a:rPr>
              <a:t>AWC</a:t>
            </a:r>
          </a:p>
          <a:p>
            <a:pPr marL="171450" indent="-171450">
              <a:buFont typeface="Wingdings" panose="05000000000000000000" pitchFamily="2" charset="2"/>
              <a:buChar char="q"/>
            </a:pPr>
            <a:endParaRPr lang="en-IN" sz="1000" dirty="0">
              <a:latin typeface="Times New Roman" panose="02020603050405020304" pitchFamily="18" charset="0"/>
              <a:ea typeface="Times New Roman" panose="02020603050405020304" pitchFamily="18" charset="0"/>
              <a:cs typeface="Mangal" panose="02040503050203030202" pitchFamily="18" charset="0"/>
            </a:endParaRPr>
          </a:p>
          <a:p>
            <a:pPr indent="-285750">
              <a:buFont typeface="Wingdings" panose="05000000000000000000" pitchFamily="2" charset="2"/>
              <a:buChar char="q"/>
            </a:pPr>
            <a:r>
              <a:rPr lang="en-US" sz="1000" b="1" u="sng" dirty="0">
                <a:latin typeface="Calibri" panose="020F0502020204030204" pitchFamily="34" charset="0"/>
                <a:cs typeface="Calibri" panose="020F0502020204030204" pitchFamily="34" charset="0"/>
              </a:rPr>
              <a:t>Inclusion Criteria</a:t>
            </a:r>
            <a:r>
              <a:rPr lang="en-US" sz="900" dirty="0">
                <a:latin typeface="Calibri" panose="020F0502020204030204" pitchFamily="34" charset="0"/>
                <a:cs typeface="Calibri" panose="020F0502020204030204" pitchFamily="34" charset="0"/>
              </a:rPr>
              <a:t>: </a:t>
            </a:r>
            <a:r>
              <a:rPr lang="en-US" sz="900" b="1" dirty="0">
                <a:cs typeface="Calibri" panose="020F0502020204030204" pitchFamily="34" charset="0"/>
              </a:rPr>
              <a:t>-  </a:t>
            </a:r>
            <a:r>
              <a:rPr lang="en-US" sz="1000" dirty="0">
                <a:cs typeface="Calibri" panose="020F0502020204030204" pitchFamily="34" charset="0"/>
              </a:rPr>
              <a:t>ASHA’s/ANM’s having </a:t>
            </a:r>
            <a:r>
              <a:rPr lang="en-US" sz="1000" dirty="0" err="1">
                <a:cs typeface="Calibri" panose="020F0502020204030204" pitchFamily="34" charset="0"/>
              </a:rPr>
              <a:t>upto</a:t>
            </a:r>
            <a:r>
              <a:rPr lang="en-US" sz="1000" dirty="0">
                <a:cs typeface="Calibri" panose="020F0502020204030204" pitchFamily="34" charset="0"/>
              </a:rPr>
              <a:t> 5 years of experience.</a:t>
            </a:r>
          </a:p>
          <a:p>
            <a:pPr marL="228600" indent="-171450">
              <a:buFontTx/>
              <a:buChar char="-"/>
            </a:pPr>
            <a:r>
              <a:rPr lang="en-US" sz="1000" dirty="0">
                <a:cs typeface="Calibri" panose="020F0502020204030204" pitchFamily="34" charset="0"/>
              </a:rPr>
              <a:t>ASHA’s/ANM’s having more than 5 years of experience.</a:t>
            </a:r>
          </a:p>
          <a:p>
            <a:pPr indent="-285750">
              <a:buFont typeface="Wingdings" panose="05000000000000000000" pitchFamily="2" charset="2"/>
              <a:buChar char="q"/>
            </a:pPr>
            <a:r>
              <a:rPr lang="en-US" sz="1000" b="1" u="sng" dirty="0">
                <a:cs typeface="Calibri" panose="020F0502020204030204" pitchFamily="34" charset="0"/>
              </a:rPr>
              <a:t>Exclusion Criteria</a:t>
            </a:r>
            <a:r>
              <a:rPr lang="en-US" sz="1000" b="1" dirty="0">
                <a:cs typeface="Calibri" panose="020F0502020204030204" pitchFamily="34" charset="0"/>
              </a:rPr>
              <a:t>: -</a:t>
            </a:r>
            <a:r>
              <a:rPr lang="en-IN" sz="1000" dirty="0"/>
              <a:t>ASHA’s/ANM’s who are not available at AWC.</a:t>
            </a:r>
          </a:p>
          <a:p>
            <a:pPr marL="57150" indent="0">
              <a:buNone/>
            </a:pPr>
            <a:r>
              <a:rPr lang="en-IN" sz="1000" dirty="0"/>
              <a:t>-ASHAs/ANMs who refuses to provide consent or record their interview.</a:t>
            </a:r>
          </a:p>
          <a:p>
            <a:r>
              <a:rPr lang="en-IN" sz="1000" dirty="0">
                <a:latin typeface="Times New Roman" panose="02020603050405020304" pitchFamily="18" charset="0"/>
                <a:ea typeface="Times New Roman" panose="02020603050405020304" pitchFamily="18" charset="0"/>
                <a:cs typeface="Mangal" panose="02040503050203030202" pitchFamily="18" charset="0"/>
              </a:rPr>
              <a:t>                   </a:t>
            </a:r>
            <a:endParaRPr lang="en-IN" sz="1000" dirty="0">
              <a:latin typeface="Calibri" panose="020F0502020204030204" pitchFamily="34" charset="0"/>
              <a:ea typeface="Times New Roman" panose="02020603050405020304" pitchFamily="18" charset="0"/>
              <a:cs typeface="Mangal" panose="02040503050203030202" pitchFamily="18" charset="0"/>
            </a:endParaRPr>
          </a:p>
          <a:p>
            <a:endParaRPr lang="en-US" sz="1600" dirty="0">
              <a:latin typeface="Calibri" panose="020F0502020204030204" pitchFamily="34" charset="0"/>
              <a:cs typeface="Calibri" panose="020F0502020204030204" pitchFamily="34" charset="0"/>
            </a:endParaRPr>
          </a:p>
          <a:p>
            <a:endParaRPr lang="en-IN" sz="1200" dirty="0"/>
          </a:p>
        </p:txBody>
      </p:sp>
      <p:sp>
        <p:nvSpPr>
          <p:cNvPr id="20" name="TextBox 19">
            <a:extLst>
              <a:ext uri="{FF2B5EF4-FFF2-40B4-BE49-F238E27FC236}">
                <a16:creationId xmlns:a16="http://schemas.microsoft.com/office/drawing/2014/main" id="{6AB292F8-BED8-42EA-9DCF-2891C9C6DA7B}"/>
              </a:ext>
            </a:extLst>
          </p:cNvPr>
          <p:cNvSpPr txBox="1"/>
          <p:nvPr/>
        </p:nvSpPr>
        <p:spPr>
          <a:xfrm>
            <a:off x="6133709" y="1466397"/>
            <a:ext cx="2787191" cy="1600438"/>
          </a:xfrm>
          <a:prstGeom prst="rect">
            <a:avLst/>
          </a:prstGeom>
          <a:noFill/>
        </p:spPr>
        <p:txBody>
          <a:bodyPr wrap="square" rtlCol="0">
            <a:spAutoFit/>
          </a:bodyPr>
          <a:lstStyle/>
          <a:p>
            <a:r>
              <a:rPr lang="en-IN" sz="1000" u="sng" dirty="0">
                <a:solidFill>
                  <a:srgbClr val="0070C0"/>
                </a:solidFill>
              </a:rPr>
              <a:t>Barriers at Individual Level-</a:t>
            </a:r>
          </a:p>
          <a:p>
            <a:pPr marL="285750" indent="-285750">
              <a:buFont typeface="Wingdings" panose="05000000000000000000" pitchFamily="2" charset="2"/>
              <a:buChar char="q"/>
            </a:pPr>
            <a:r>
              <a:rPr lang="en-IN" sz="1000" dirty="0"/>
              <a:t>Lack of Knowledge</a:t>
            </a:r>
          </a:p>
          <a:p>
            <a:pPr marL="285750" indent="-285750">
              <a:buFont typeface="Wingdings" panose="05000000000000000000" pitchFamily="2" charset="2"/>
              <a:buChar char="q"/>
            </a:pPr>
            <a:r>
              <a:rPr lang="en-IN" sz="1000" dirty="0"/>
              <a:t>Lack of Autonomy</a:t>
            </a:r>
          </a:p>
          <a:p>
            <a:pPr marL="285750" indent="-285750">
              <a:buFont typeface="Wingdings" panose="05000000000000000000" pitchFamily="2" charset="2"/>
              <a:buChar char="q"/>
            </a:pPr>
            <a:r>
              <a:rPr lang="en-IN" sz="1000" dirty="0"/>
              <a:t>Lack of Agency</a:t>
            </a:r>
          </a:p>
          <a:p>
            <a:pPr marL="285750" indent="-285750">
              <a:buFont typeface="Wingdings" panose="05000000000000000000" pitchFamily="2" charset="2"/>
              <a:buChar char="q"/>
            </a:pPr>
            <a:r>
              <a:rPr lang="en-IN" sz="1000" dirty="0"/>
              <a:t>Lack of Education</a:t>
            </a:r>
          </a:p>
          <a:p>
            <a:pPr marL="285750" indent="-285750">
              <a:buFont typeface="Wingdings" panose="05000000000000000000" pitchFamily="2" charset="2"/>
              <a:buChar char="q"/>
            </a:pPr>
            <a:r>
              <a:rPr lang="en-IN" sz="1000" dirty="0"/>
              <a:t>Fear of Side effects</a:t>
            </a:r>
          </a:p>
          <a:p>
            <a:pPr marL="285750" indent="-285750">
              <a:buFont typeface="Wingdings" panose="05000000000000000000" pitchFamily="2" charset="2"/>
              <a:buChar char="q"/>
            </a:pPr>
            <a:r>
              <a:rPr lang="en-IN" sz="1000" dirty="0"/>
              <a:t>Perceived Norms</a:t>
            </a:r>
          </a:p>
          <a:p>
            <a:r>
              <a:rPr lang="en-IN" sz="1000" dirty="0"/>
              <a:t> </a:t>
            </a:r>
          </a:p>
          <a:p>
            <a:endParaRPr lang="en-IN" dirty="0"/>
          </a:p>
        </p:txBody>
      </p:sp>
      <p:sp>
        <p:nvSpPr>
          <p:cNvPr id="22" name="TextBox 21">
            <a:extLst>
              <a:ext uri="{FF2B5EF4-FFF2-40B4-BE49-F238E27FC236}">
                <a16:creationId xmlns:a16="http://schemas.microsoft.com/office/drawing/2014/main" id="{B0D3B0BE-1E9C-4CDD-98CF-88BB0FF1645F}"/>
              </a:ext>
            </a:extLst>
          </p:cNvPr>
          <p:cNvSpPr txBox="1"/>
          <p:nvPr/>
        </p:nvSpPr>
        <p:spPr>
          <a:xfrm>
            <a:off x="7584141" y="1658472"/>
            <a:ext cx="1084730" cy="1092607"/>
          </a:xfrm>
          <a:prstGeom prst="rect">
            <a:avLst/>
          </a:prstGeom>
          <a:noFill/>
        </p:spPr>
        <p:txBody>
          <a:bodyPr wrap="square" rtlCol="0">
            <a:spAutoFit/>
          </a:bodyPr>
          <a:lstStyle/>
          <a:p>
            <a:pPr marL="285750" indent="-285750">
              <a:buFont typeface="Wingdings" panose="05000000000000000000" pitchFamily="2" charset="2"/>
              <a:buChar char="q"/>
            </a:pPr>
            <a:r>
              <a:rPr lang="en-IN" sz="900" dirty="0"/>
              <a:t>Attitude</a:t>
            </a:r>
          </a:p>
          <a:p>
            <a:pPr marL="285750" indent="-285750">
              <a:buFont typeface="Wingdings" panose="05000000000000000000" pitchFamily="2" charset="2"/>
              <a:buChar char="q"/>
            </a:pPr>
            <a:r>
              <a:rPr lang="en-IN" sz="900" dirty="0"/>
              <a:t>Health Concern         </a:t>
            </a:r>
          </a:p>
          <a:p>
            <a:pPr marL="285750" indent="-285750">
              <a:buFont typeface="Wingdings" panose="05000000000000000000" pitchFamily="2" charset="2"/>
              <a:buChar char="q"/>
            </a:pPr>
            <a:r>
              <a:rPr lang="en-IN" sz="900" dirty="0"/>
              <a:t>Age</a:t>
            </a:r>
          </a:p>
          <a:p>
            <a:pPr marL="285750" indent="-285750">
              <a:buFont typeface="Wingdings" panose="05000000000000000000" pitchFamily="2" charset="2"/>
              <a:buChar char="q"/>
            </a:pPr>
            <a:r>
              <a:rPr lang="en-IN" sz="900" dirty="0"/>
              <a:t>Gender</a:t>
            </a:r>
          </a:p>
          <a:p>
            <a:pPr marL="285750" indent="-285750">
              <a:buFont typeface="Wingdings" panose="05000000000000000000" pitchFamily="2" charset="2"/>
              <a:buChar char="q"/>
            </a:pPr>
            <a:r>
              <a:rPr lang="en-IN" sz="900" dirty="0"/>
              <a:t>Emotions</a:t>
            </a:r>
          </a:p>
          <a:p>
            <a:endParaRPr lang="en-IN" sz="1100" dirty="0"/>
          </a:p>
        </p:txBody>
      </p:sp>
      <p:sp>
        <p:nvSpPr>
          <p:cNvPr id="23" name="TextBox 22">
            <a:extLst>
              <a:ext uri="{FF2B5EF4-FFF2-40B4-BE49-F238E27FC236}">
                <a16:creationId xmlns:a16="http://schemas.microsoft.com/office/drawing/2014/main" id="{C0FDE01B-B7D8-4593-8B4A-53609B1C4D83}"/>
              </a:ext>
            </a:extLst>
          </p:cNvPr>
          <p:cNvSpPr txBox="1"/>
          <p:nvPr/>
        </p:nvSpPr>
        <p:spPr>
          <a:xfrm>
            <a:off x="6147530" y="2263306"/>
            <a:ext cx="2879202" cy="4508927"/>
          </a:xfrm>
          <a:prstGeom prst="rect">
            <a:avLst/>
          </a:prstGeom>
          <a:noFill/>
        </p:spPr>
        <p:txBody>
          <a:bodyPr wrap="square" rtlCol="0">
            <a:spAutoFit/>
          </a:bodyPr>
          <a:lstStyle/>
          <a:p>
            <a:endParaRPr lang="en-IN" u="sng" dirty="0">
              <a:solidFill>
                <a:srgbClr val="0070C0"/>
              </a:solidFill>
            </a:endParaRPr>
          </a:p>
          <a:p>
            <a:r>
              <a:rPr lang="en-IN" sz="1100" u="sng" dirty="0">
                <a:solidFill>
                  <a:srgbClr val="0070C0"/>
                </a:solidFill>
              </a:rPr>
              <a:t>Barriers at  Family Level-</a:t>
            </a:r>
          </a:p>
          <a:p>
            <a:pPr marL="285750" indent="-285750">
              <a:buFont typeface="Wingdings" panose="05000000000000000000" pitchFamily="2" charset="2"/>
              <a:buChar char="q"/>
            </a:pPr>
            <a:r>
              <a:rPr lang="en-IN" sz="1000" dirty="0"/>
              <a:t>Peer Influence</a:t>
            </a:r>
          </a:p>
          <a:p>
            <a:pPr marL="285750" indent="-285750">
              <a:buFont typeface="Wingdings" panose="05000000000000000000" pitchFamily="2" charset="2"/>
              <a:buChar char="q"/>
            </a:pPr>
            <a:r>
              <a:rPr lang="en-IN" sz="1000" dirty="0"/>
              <a:t>Partner and Family Influence</a:t>
            </a:r>
          </a:p>
          <a:p>
            <a:pPr marL="285750" indent="-285750">
              <a:buFont typeface="Wingdings" panose="05000000000000000000" pitchFamily="2" charset="2"/>
              <a:buChar char="q"/>
            </a:pPr>
            <a:r>
              <a:rPr lang="en-IN" sz="1000" dirty="0"/>
              <a:t>Lack of Spousal communication</a:t>
            </a:r>
          </a:p>
          <a:p>
            <a:pPr marL="285750" indent="-285750">
              <a:buFont typeface="Wingdings" panose="05000000000000000000" pitchFamily="2" charset="2"/>
              <a:buChar char="q"/>
            </a:pPr>
            <a:r>
              <a:rPr lang="en-IN" sz="1000" dirty="0"/>
              <a:t>Male child preference</a:t>
            </a:r>
          </a:p>
          <a:p>
            <a:pPr marL="285750" indent="-285750">
              <a:buFont typeface="Wingdings" panose="05000000000000000000" pitchFamily="2" charset="2"/>
              <a:buChar char="q"/>
            </a:pPr>
            <a:r>
              <a:rPr lang="en-IN" sz="1000" dirty="0"/>
              <a:t>Lack of Spousal Support</a:t>
            </a:r>
          </a:p>
          <a:p>
            <a:pPr marL="285750" indent="-285750">
              <a:buFont typeface="Wingdings" panose="05000000000000000000" pitchFamily="2" charset="2"/>
              <a:buChar char="q"/>
            </a:pPr>
            <a:r>
              <a:rPr lang="en-IN" sz="1000" dirty="0"/>
              <a:t>Lack of participation in Decision Making</a:t>
            </a:r>
          </a:p>
          <a:p>
            <a:pPr marL="285750" indent="-285750">
              <a:buFont typeface="Wingdings" panose="05000000000000000000" pitchFamily="2" charset="2"/>
              <a:buChar char="q"/>
            </a:pPr>
            <a:r>
              <a:rPr lang="en-IN" sz="1000" dirty="0"/>
              <a:t>Lack of Participation in Decision Involvement</a:t>
            </a:r>
          </a:p>
          <a:p>
            <a:pPr marL="285750" indent="-285750">
              <a:buFont typeface="Wingdings" panose="05000000000000000000" pitchFamily="2" charset="2"/>
              <a:buChar char="q"/>
            </a:pPr>
            <a:r>
              <a:rPr lang="en-IN" sz="1000" dirty="0"/>
              <a:t>Fecundity</a:t>
            </a:r>
          </a:p>
          <a:p>
            <a:r>
              <a:rPr lang="en-IN" sz="1000" u="sng" dirty="0">
                <a:solidFill>
                  <a:srgbClr val="0070C0"/>
                </a:solidFill>
              </a:rPr>
              <a:t>Barriers at Community Level-</a:t>
            </a:r>
            <a:endParaRPr lang="en-IN" sz="1000" dirty="0"/>
          </a:p>
          <a:p>
            <a:pPr marL="285750" indent="-285750">
              <a:buFont typeface="Wingdings" panose="05000000000000000000" pitchFamily="2" charset="2"/>
              <a:buChar char="q"/>
            </a:pPr>
            <a:r>
              <a:rPr lang="en-IN" sz="1000" dirty="0"/>
              <a:t>Social Norms</a:t>
            </a:r>
          </a:p>
          <a:p>
            <a:pPr marL="285750" indent="-285750">
              <a:buFont typeface="Wingdings" panose="05000000000000000000" pitchFamily="2" charset="2"/>
              <a:buChar char="q"/>
            </a:pPr>
            <a:r>
              <a:rPr lang="en-IN" sz="1000" dirty="0"/>
              <a:t>Lack of Knowledge about Ideal age of Marriage and Pregnancy</a:t>
            </a:r>
          </a:p>
          <a:p>
            <a:pPr marL="285750" indent="-285750">
              <a:buFont typeface="Wingdings" panose="05000000000000000000" pitchFamily="2" charset="2"/>
              <a:buChar char="q"/>
            </a:pPr>
            <a:r>
              <a:rPr lang="en-IN" sz="1000" dirty="0"/>
              <a:t>Male Engagement</a:t>
            </a:r>
          </a:p>
          <a:p>
            <a:pPr marL="285750" indent="-285750">
              <a:buFont typeface="Wingdings" panose="05000000000000000000" pitchFamily="2" charset="2"/>
              <a:buChar char="q"/>
            </a:pPr>
            <a:r>
              <a:rPr lang="en-IN" sz="1000" dirty="0"/>
              <a:t>Beneficiaries Provider Interaction</a:t>
            </a:r>
          </a:p>
          <a:p>
            <a:pPr marL="285750" indent="-285750">
              <a:buFont typeface="Wingdings" panose="05000000000000000000" pitchFamily="2" charset="2"/>
              <a:buChar char="q"/>
            </a:pPr>
            <a:r>
              <a:rPr lang="en-IN" sz="1000" dirty="0"/>
              <a:t>Knowledge-Perception-Intention</a:t>
            </a:r>
          </a:p>
          <a:p>
            <a:r>
              <a:rPr lang="en-IN" sz="1100" u="sng" dirty="0">
                <a:solidFill>
                  <a:srgbClr val="0070C0"/>
                </a:solidFill>
              </a:rPr>
              <a:t>Enablers at Community level-</a:t>
            </a:r>
          </a:p>
          <a:p>
            <a:r>
              <a:rPr lang="en-IN" sz="1200" dirty="0"/>
              <a:t>       For ASHAs–ANMs provide handholding</a:t>
            </a:r>
          </a:p>
          <a:p>
            <a:r>
              <a:rPr lang="en-IN" sz="1200" dirty="0"/>
              <a:t> support in their work</a:t>
            </a:r>
          </a:p>
          <a:p>
            <a:r>
              <a:rPr lang="en-IN" sz="1200" dirty="0"/>
              <a:t>      For ANMs- </a:t>
            </a:r>
          </a:p>
          <a:p>
            <a:pPr marL="171450" indent="-171450">
              <a:buFont typeface="Wingdings" panose="05000000000000000000" pitchFamily="2" charset="2"/>
              <a:buChar char="§"/>
            </a:pPr>
            <a:r>
              <a:rPr lang="en-IN" sz="1200" dirty="0"/>
              <a:t>Head of the village and </a:t>
            </a:r>
            <a:r>
              <a:rPr lang="en-IN" sz="1200" dirty="0" err="1"/>
              <a:t>and</a:t>
            </a:r>
            <a:r>
              <a:rPr lang="en-IN" sz="1200" dirty="0"/>
              <a:t> other community members </a:t>
            </a:r>
          </a:p>
          <a:p>
            <a:pPr marL="171450" indent="-171450">
              <a:buFont typeface="Wingdings" panose="05000000000000000000" pitchFamily="2" charset="2"/>
              <a:buChar char="§"/>
            </a:pPr>
            <a:r>
              <a:rPr lang="en-IN" sz="1200" dirty="0"/>
              <a:t>Supportive supervision by supervisors(MOIC,BHM,BCM) to provide technical training on FP issues.</a:t>
            </a:r>
            <a:endParaRPr lang="en-IN" u="sng" dirty="0">
              <a:solidFill>
                <a:srgbClr val="0070C0"/>
              </a:solidFill>
            </a:endParaRPr>
          </a:p>
        </p:txBody>
      </p:sp>
      <p:sp>
        <p:nvSpPr>
          <p:cNvPr id="24" name="TextBox 23">
            <a:extLst>
              <a:ext uri="{FF2B5EF4-FFF2-40B4-BE49-F238E27FC236}">
                <a16:creationId xmlns:a16="http://schemas.microsoft.com/office/drawing/2014/main" id="{64C72057-0EA8-4B80-BACB-48E019D857DD}"/>
              </a:ext>
            </a:extLst>
          </p:cNvPr>
          <p:cNvSpPr txBox="1"/>
          <p:nvPr/>
        </p:nvSpPr>
        <p:spPr>
          <a:xfrm>
            <a:off x="9147141" y="1366885"/>
            <a:ext cx="2846898" cy="1954381"/>
          </a:xfrm>
          <a:prstGeom prst="rect">
            <a:avLst/>
          </a:prstGeom>
          <a:noFill/>
        </p:spPr>
        <p:txBody>
          <a:bodyPr wrap="square" rtlCol="0">
            <a:spAutoFit/>
          </a:bodyPr>
          <a:lstStyle/>
          <a:p>
            <a:pPr marL="171450" indent="-171450">
              <a:buFont typeface="Wingdings" panose="05000000000000000000" pitchFamily="2" charset="2"/>
              <a:buChar char="q"/>
            </a:pPr>
            <a:r>
              <a:rPr lang="en-IN" sz="1100" dirty="0"/>
              <a:t>Given the importance of the family planning services they provide, they require comprehensive, continuous training and hand-holding support</a:t>
            </a:r>
          </a:p>
          <a:p>
            <a:pPr marL="171450" indent="-171450">
              <a:buFont typeface="Wingdings" panose="05000000000000000000" pitchFamily="2" charset="2"/>
              <a:buChar char="q"/>
            </a:pPr>
            <a:r>
              <a:rPr lang="en-IN" sz="1100" dirty="0"/>
              <a:t> To ensure that they are delivering accurate information about FP methods for their clients to make an informed choice. </a:t>
            </a:r>
          </a:p>
          <a:p>
            <a:pPr marL="171450" indent="-171450">
              <a:buFont typeface="Wingdings" panose="05000000000000000000" pitchFamily="2" charset="2"/>
              <a:buChar char="q"/>
            </a:pPr>
            <a:r>
              <a:rPr lang="en-IN" sz="1100" dirty="0"/>
              <a:t>An ASHA's counselling to a single person or a couple might make a crucial difference between an undesired pregnancy and a successful birth spacing</a:t>
            </a:r>
          </a:p>
        </p:txBody>
      </p:sp>
      <p:sp>
        <p:nvSpPr>
          <p:cNvPr id="25" name="TextBox 24">
            <a:extLst>
              <a:ext uri="{FF2B5EF4-FFF2-40B4-BE49-F238E27FC236}">
                <a16:creationId xmlns:a16="http://schemas.microsoft.com/office/drawing/2014/main" id="{8854CF88-BE5E-4ED0-BA80-6470ABBB8D7B}"/>
              </a:ext>
            </a:extLst>
          </p:cNvPr>
          <p:cNvSpPr txBox="1"/>
          <p:nvPr/>
        </p:nvSpPr>
        <p:spPr>
          <a:xfrm>
            <a:off x="9032890" y="3867141"/>
            <a:ext cx="3072695" cy="3570208"/>
          </a:xfrm>
          <a:prstGeom prst="rect">
            <a:avLst/>
          </a:prstGeom>
          <a:noFill/>
        </p:spPr>
        <p:txBody>
          <a:bodyPr wrap="square" rtlCol="0">
            <a:spAutoFit/>
          </a:bodyPr>
          <a:lstStyle/>
          <a:p>
            <a:pPr marL="228600" indent="-228600">
              <a:buFont typeface="+mj-lt"/>
              <a:buAutoNum type="arabicPeriod"/>
            </a:pPr>
            <a:r>
              <a:rPr lang="en-US" sz="800" dirty="0"/>
              <a:t>Jain M, Caplan Y, Ramesh BM, </a:t>
            </a:r>
            <a:r>
              <a:rPr lang="en-US" sz="800" dirty="0" err="1"/>
              <a:t>Isac</a:t>
            </a:r>
            <a:r>
              <a:rPr lang="en-US" sz="800" dirty="0"/>
              <a:t> S, Anand P, </a:t>
            </a:r>
            <a:r>
              <a:rPr lang="en-US" sz="800" dirty="0" err="1"/>
              <a:t>Engl</a:t>
            </a:r>
            <a:r>
              <a:rPr lang="en-US" sz="800" dirty="0"/>
              <a:t> E, et al. Understanding drivers of family planning in rural northern India: An integrated </a:t>
            </a:r>
            <a:r>
              <a:rPr lang="en-US" sz="800" dirty="0" err="1"/>
              <a:t>mixedmethods</a:t>
            </a:r>
            <a:r>
              <a:rPr lang="en-US" sz="800" dirty="0"/>
              <a:t> approach. </a:t>
            </a:r>
            <a:r>
              <a:rPr lang="en-US" sz="800" dirty="0" err="1"/>
              <a:t>PloS</a:t>
            </a:r>
            <a:r>
              <a:rPr lang="en-US" sz="800" dirty="0"/>
              <a:t> one. 2021;16(1):e0243854</a:t>
            </a:r>
            <a:r>
              <a:rPr lang="en-US" sz="800" dirty="0">
                <a:solidFill>
                  <a:srgbClr val="00B0F0"/>
                </a:solidFill>
              </a:rPr>
              <a:t>.</a:t>
            </a:r>
          </a:p>
          <a:p>
            <a:pPr marL="228600" indent="-228600">
              <a:buFont typeface="+mj-lt"/>
              <a:buAutoNum type="arabicPeriod"/>
            </a:pPr>
            <a:r>
              <a:rPr lang="en-US" sz="800" dirty="0"/>
              <a:t>Role of Key Influencers in shaping FP decisions and choices of young women in Uttar Pradesh and Bihar: A social network study.[INTERNET].Available from: </a:t>
            </a:r>
            <a:r>
              <a:rPr lang="en-US" sz="800" u="sng" dirty="0">
                <a:hlinkClick r:id="rId7"/>
              </a:rPr>
              <a:t>https://ipc2021.popconf.org/uploads/211187</a:t>
            </a:r>
            <a:endParaRPr lang="en-US" sz="800" u="sng" dirty="0"/>
          </a:p>
          <a:p>
            <a:pPr marL="228600" indent="-228600">
              <a:buFont typeface="+mj-lt"/>
              <a:buAutoNum type="arabicPeriod"/>
            </a:pPr>
            <a:r>
              <a:rPr lang="en-IN" sz="800" dirty="0"/>
              <a:t>.International Institute of Population Science. National Family Health Survey India 2015–2016: Bihar fact sheet.[INTERNET].Available from: </a:t>
            </a:r>
            <a:r>
              <a:rPr lang="en-IN" sz="800" u="sng" dirty="0">
                <a:hlinkClick r:id="rId8"/>
              </a:rPr>
              <a:t>http://rchiips.org/nfhs/bihar.shtml</a:t>
            </a:r>
            <a:endParaRPr lang="en-IN" sz="800" u="sng" dirty="0"/>
          </a:p>
          <a:p>
            <a:pPr marL="228600" indent="-228600">
              <a:buFont typeface="+mj-lt"/>
              <a:buAutoNum type="arabicPeriod"/>
            </a:pPr>
            <a:r>
              <a:rPr lang="en-IN" sz="800" dirty="0"/>
              <a:t>.International Institute of Population Science. National Family Health Survey India 2015–2016: Bihar fact sheet.[INTERNET].Available from: </a:t>
            </a:r>
            <a:r>
              <a:rPr lang="en-IN" sz="800" u="sng" dirty="0">
                <a:hlinkClick r:id="rId8"/>
              </a:rPr>
              <a:t>http://rchiips.org/nfhs/bihar.shtml</a:t>
            </a:r>
            <a:endParaRPr lang="en-IN" sz="800" dirty="0"/>
          </a:p>
          <a:p>
            <a:pPr marL="228600" indent="-228600">
              <a:buFont typeface="+mj-lt"/>
              <a:buAutoNum type="arabicPeriod"/>
            </a:pPr>
            <a:r>
              <a:rPr lang="en-US" sz="800" dirty="0"/>
              <a:t>The Role of ASHAs in the Delivery of Contraceptive Information and Services.[INTERNET].</a:t>
            </a:r>
            <a:r>
              <a:rPr lang="en-US" sz="800" dirty="0" err="1"/>
              <a:t>Availabllefrom</a:t>
            </a:r>
            <a:r>
              <a:rPr lang="en-US" sz="800" dirty="0"/>
              <a:t>: </a:t>
            </a:r>
            <a:r>
              <a:rPr lang="en-US" sz="800" u="sng" dirty="0">
                <a:hlinkClick r:id="rId9"/>
              </a:rPr>
              <a:t>https://hrln.org/uploads/2018/02/HRLN-The-Role-of-ASHAs-in-the-Delivery-of-CIS.pdf</a:t>
            </a:r>
            <a:endParaRPr lang="en-IN" sz="800" dirty="0"/>
          </a:p>
          <a:p>
            <a:pPr marL="228600" indent="-228600">
              <a:buFont typeface="+mj-lt"/>
              <a:buAutoNum type="arabicPeriod"/>
            </a:pPr>
            <a:r>
              <a:rPr lang="en-US" sz="800" dirty="0"/>
              <a:t>Kumar A, Jain AK, Ram F, Acharya R, Shukla A, </a:t>
            </a:r>
            <a:r>
              <a:rPr lang="en-US" sz="800" dirty="0" err="1"/>
              <a:t>Mozumdar</a:t>
            </a:r>
            <a:r>
              <a:rPr lang="en-US" sz="800" dirty="0"/>
              <a:t> A, et al. Health workers’ outreach and intention to use contraceptives among married women in India. BMC Public Health. 2020;20(1):1041.</a:t>
            </a:r>
            <a:endParaRPr lang="en-IN" sz="800" dirty="0"/>
          </a:p>
          <a:p>
            <a:pPr marL="228600" indent="-228600">
              <a:buFont typeface="+mj-lt"/>
              <a:buAutoNum type="arabicPeriod"/>
            </a:pPr>
            <a:endParaRPr lang="en-IN" sz="800" dirty="0"/>
          </a:p>
          <a:p>
            <a:endParaRPr lang="en-IN" sz="800" dirty="0">
              <a:solidFill>
                <a:srgbClr val="00B0F0"/>
              </a:solidFill>
            </a:endParaRPr>
          </a:p>
          <a:p>
            <a:endParaRPr lang="en-IN" dirty="0"/>
          </a:p>
        </p:txBody>
      </p:sp>
      <p:sp>
        <p:nvSpPr>
          <p:cNvPr id="27" name="Rectangle: Rounded Corners 26">
            <a:extLst>
              <a:ext uri="{FF2B5EF4-FFF2-40B4-BE49-F238E27FC236}">
                <a16:creationId xmlns:a16="http://schemas.microsoft.com/office/drawing/2014/main" id="{3A318166-7CC8-49A7-A8A4-200861ABB6F6}"/>
              </a:ext>
            </a:extLst>
          </p:cNvPr>
          <p:cNvSpPr/>
          <p:nvPr/>
        </p:nvSpPr>
        <p:spPr>
          <a:xfrm>
            <a:off x="879737" y="135595"/>
            <a:ext cx="10611537" cy="55755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8" name="TextBox 27">
            <a:extLst>
              <a:ext uri="{FF2B5EF4-FFF2-40B4-BE49-F238E27FC236}">
                <a16:creationId xmlns:a16="http://schemas.microsoft.com/office/drawing/2014/main" id="{ABF42B28-EA25-41AF-9C4B-0F7260CD3442}"/>
              </a:ext>
            </a:extLst>
          </p:cNvPr>
          <p:cNvSpPr txBox="1"/>
          <p:nvPr/>
        </p:nvSpPr>
        <p:spPr>
          <a:xfrm>
            <a:off x="700726" y="85767"/>
            <a:ext cx="10517270" cy="647037"/>
          </a:xfrm>
          <a:prstGeom prst="rect">
            <a:avLst/>
          </a:prstGeom>
          <a:noFill/>
        </p:spPr>
        <p:txBody>
          <a:bodyPr wrap="square" rtlCol="0">
            <a:spAutoFit/>
          </a:bodyPr>
          <a:lstStyle/>
          <a:p>
            <a:pPr algn="ctr">
              <a:lnSpc>
                <a:spcPts val="1448"/>
              </a:lnSpc>
              <a:spcBef>
                <a:spcPts val="43"/>
              </a:spcBef>
              <a:tabLst>
                <a:tab pos="3263277" algn="l"/>
              </a:tabLst>
            </a:pPr>
            <a:r>
              <a:rPr lang="en-US" sz="1100" b="1" spc="-2" dirty="0">
                <a:solidFill>
                  <a:schemeClr val="tx2"/>
                </a:solidFill>
                <a:latin typeface="Arial"/>
                <a:cs typeface="Arial"/>
              </a:rPr>
              <a:t>Influencers and Modifiers of Family Planning at Community level, Family level and Individual level</a:t>
            </a:r>
          </a:p>
          <a:p>
            <a:pPr algn="ctr">
              <a:lnSpc>
                <a:spcPts val="1448"/>
              </a:lnSpc>
              <a:spcBef>
                <a:spcPts val="43"/>
              </a:spcBef>
              <a:tabLst>
                <a:tab pos="3263277" algn="l"/>
              </a:tabLst>
            </a:pPr>
            <a:r>
              <a:rPr lang="en-US" sz="1100" b="1" spc="-2" dirty="0">
                <a:latin typeface="Arial"/>
                <a:cs typeface="Arial"/>
              </a:rPr>
              <a:t>Presented</a:t>
            </a:r>
            <a:r>
              <a:rPr lang="en-US" sz="1100" b="1" spc="5" dirty="0">
                <a:latin typeface="Arial"/>
                <a:cs typeface="Arial"/>
              </a:rPr>
              <a:t> </a:t>
            </a:r>
            <a:r>
              <a:rPr lang="en-US" sz="1100" b="1" spc="-2" dirty="0">
                <a:latin typeface="Arial"/>
                <a:cs typeface="Arial"/>
              </a:rPr>
              <a:t>By-</a:t>
            </a:r>
            <a:r>
              <a:rPr lang="en-US" sz="1100" b="1" spc="7" dirty="0">
                <a:latin typeface="Arial"/>
                <a:cs typeface="Arial"/>
              </a:rPr>
              <a:t> </a:t>
            </a:r>
            <a:r>
              <a:rPr lang="en-US" sz="1100" b="1" spc="-2" dirty="0">
                <a:solidFill>
                  <a:srgbClr val="00B0F0"/>
                </a:solidFill>
                <a:latin typeface="Arial"/>
                <a:cs typeface="Arial"/>
              </a:rPr>
              <a:t> Aradhana Singh  </a:t>
            </a:r>
            <a:r>
              <a:rPr lang="en-US" sz="1100" b="1" spc="-2" dirty="0">
                <a:latin typeface="Arial"/>
                <a:cs typeface="Arial"/>
              </a:rPr>
              <a:t>Guided By-</a:t>
            </a:r>
            <a:r>
              <a:rPr lang="en-US" sz="1100" b="1" dirty="0">
                <a:latin typeface="Arial"/>
                <a:cs typeface="Arial"/>
              </a:rPr>
              <a:t>  </a:t>
            </a:r>
            <a:r>
              <a:rPr lang="en-US" sz="1100" b="1" spc="-25" dirty="0">
                <a:solidFill>
                  <a:srgbClr val="0433FF"/>
                </a:solidFill>
                <a:latin typeface="Arial"/>
                <a:cs typeface="Arial"/>
              </a:rPr>
              <a:t>Dr.</a:t>
            </a:r>
            <a:r>
              <a:rPr lang="en-US" sz="1100" b="1" spc="-2" dirty="0">
                <a:solidFill>
                  <a:srgbClr val="0433FF"/>
                </a:solidFill>
                <a:latin typeface="Arial"/>
                <a:cs typeface="Arial"/>
              </a:rPr>
              <a:t> Siddharth Sekhar Mishra</a:t>
            </a:r>
            <a:endParaRPr lang="en-US" sz="1100" dirty="0">
              <a:latin typeface="Arial"/>
              <a:cs typeface="Arial"/>
            </a:endParaRPr>
          </a:p>
          <a:p>
            <a:pPr algn="ctr">
              <a:lnSpc>
                <a:spcPts val="1748"/>
              </a:lnSpc>
            </a:pPr>
            <a:r>
              <a:rPr lang="en-US" sz="1100" b="1" spc="-2" dirty="0">
                <a:solidFill>
                  <a:srgbClr val="333399"/>
                </a:solidFill>
                <a:latin typeface="Arial"/>
                <a:cs typeface="Arial"/>
              </a:rPr>
              <a:t>International Institute</a:t>
            </a:r>
            <a:r>
              <a:rPr lang="en-US" sz="1100" b="1" spc="2" dirty="0">
                <a:solidFill>
                  <a:srgbClr val="333399"/>
                </a:solidFill>
                <a:latin typeface="Arial"/>
                <a:cs typeface="Arial"/>
              </a:rPr>
              <a:t> </a:t>
            </a:r>
            <a:r>
              <a:rPr lang="en-US" sz="1100" b="1" spc="-2" dirty="0">
                <a:solidFill>
                  <a:srgbClr val="333399"/>
                </a:solidFill>
                <a:latin typeface="Arial"/>
                <a:cs typeface="Arial"/>
              </a:rPr>
              <a:t>of</a:t>
            </a:r>
            <a:r>
              <a:rPr lang="en-US" sz="1100" b="1" dirty="0">
                <a:solidFill>
                  <a:srgbClr val="333399"/>
                </a:solidFill>
                <a:latin typeface="Arial"/>
                <a:cs typeface="Arial"/>
              </a:rPr>
              <a:t> </a:t>
            </a:r>
            <a:r>
              <a:rPr lang="en-US" sz="1100" b="1" spc="-2" dirty="0">
                <a:solidFill>
                  <a:srgbClr val="333399"/>
                </a:solidFill>
                <a:latin typeface="Arial"/>
                <a:cs typeface="Arial"/>
              </a:rPr>
              <a:t>Health</a:t>
            </a:r>
            <a:r>
              <a:rPr lang="en-US" sz="1100" b="1" dirty="0">
                <a:solidFill>
                  <a:srgbClr val="333399"/>
                </a:solidFill>
                <a:latin typeface="Arial"/>
                <a:cs typeface="Arial"/>
              </a:rPr>
              <a:t> </a:t>
            </a:r>
            <a:r>
              <a:rPr lang="en-US" sz="1100" b="1" spc="-2" dirty="0">
                <a:solidFill>
                  <a:srgbClr val="333399"/>
                </a:solidFill>
                <a:latin typeface="Arial"/>
                <a:cs typeface="Arial"/>
              </a:rPr>
              <a:t>Management</a:t>
            </a:r>
            <a:r>
              <a:rPr lang="en-US" sz="1100" b="1" dirty="0">
                <a:solidFill>
                  <a:srgbClr val="333399"/>
                </a:solidFill>
                <a:latin typeface="Arial"/>
                <a:cs typeface="Arial"/>
              </a:rPr>
              <a:t> </a:t>
            </a:r>
            <a:r>
              <a:rPr lang="en-US" sz="1100" b="1" spc="-2" dirty="0">
                <a:solidFill>
                  <a:srgbClr val="333399"/>
                </a:solidFill>
                <a:latin typeface="Arial"/>
                <a:cs typeface="Arial"/>
              </a:rPr>
              <a:t>and</a:t>
            </a:r>
            <a:r>
              <a:rPr lang="en-US" sz="1100" b="1" dirty="0">
                <a:solidFill>
                  <a:srgbClr val="333399"/>
                </a:solidFill>
                <a:latin typeface="Arial"/>
                <a:cs typeface="Arial"/>
              </a:rPr>
              <a:t> </a:t>
            </a:r>
            <a:r>
              <a:rPr lang="en-US" sz="1100" b="1" spc="-2" dirty="0">
                <a:solidFill>
                  <a:srgbClr val="333399"/>
                </a:solidFill>
                <a:latin typeface="Arial"/>
                <a:cs typeface="Arial"/>
              </a:rPr>
              <a:t>Research,</a:t>
            </a:r>
            <a:r>
              <a:rPr lang="en-US" sz="1100" b="1" dirty="0">
                <a:solidFill>
                  <a:srgbClr val="333399"/>
                </a:solidFill>
                <a:latin typeface="Arial"/>
                <a:cs typeface="Arial"/>
              </a:rPr>
              <a:t> </a:t>
            </a:r>
            <a:r>
              <a:rPr lang="en-US" sz="1100" b="1" spc="-2" dirty="0">
                <a:solidFill>
                  <a:srgbClr val="333399"/>
                </a:solidFill>
                <a:latin typeface="Arial"/>
                <a:cs typeface="Arial"/>
              </a:rPr>
              <a:t>IIHMR,</a:t>
            </a:r>
            <a:r>
              <a:rPr lang="en-US" sz="1100" b="1" dirty="0">
                <a:solidFill>
                  <a:srgbClr val="333399"/>
                </a:solidFill>
                <a:latin typeface="Arial"/>
                <a:cs typeface="Arial"/>
              </a:rPr>
              <a:t> </a:t>
            </a:r>
            <a:r>
              <a:rPr lang="en-US" sz="1100" b="1" spc="-2" dirty="0">
                <a:solidFill>
                  <a:srgbClr val="333399"/>
                </a:solidFill>
                <a:latin typeface="Arial"/>
                <a:cs typeface="Arial"/>
              </a:rPr>
              <a:t>Delhi</a:t>
            </a:r>
            <a:endParaRPr lang="en-US" sz="1100" dirty="0">
              <a:latin typeface="Arial"/>
              <a:cs typeface="Arial"/>
            </a:endParaRPr>
          </a:p>
        </p:txBody>
      </p:sp>
    </p:spTree>
    <p:extLst>
      <p:ext uri="{BB962C8B-B14F-4D97-AF65-F5344CB8AC3E}">
        <p14:creationId xmlns:p14="http://schemas.microsoft.com/office/powerpoint/2010/main" val="3564935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87844" y="52848"/>
            <a:ext cx="8233092" cy="1149351"/>
          </a:xfrm>
        </p:spPr>
        <p:txBody>
          <a:bodyPr>
            <a:normAutofit/>
          </a:bodyPr>
          <a:lstStyle/>
          <a:p>
            <a:pPr algn="ctr"/>
            <a:r>
              <a:rPr lang="en-IN" sz="3600" dirty="0">
                <a:ln w="0"/>
                <a:solidFill>
                  <a:srgbClr val="0070C0"/>
                </a:solidFill>
                <a:latin typeface="Trebuchet MS" panose="020B0603020202020204" pitchFamily="34" charset="0"/>
              </a:rPr>
              <a:t>INTERNSHIP EXPERIENCES</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325120" y="1318375"/>
            <a:ext cx="5694682" cy="5394324"/>
          </a:xfrm>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a:noAutofit/>
          </a:bodyPr>
          <a:lstStyle/>
          <a:p>
            <a:pPr>
              <a:buFont typeface="+mj-lt"/>
              <a:buAutoNum type="arabicPeriod"/>
            </a:pPr>
            <a:endParaRPr lang="en-US" sz="1200" dirty="0">
              <a:solidFill>
                <a:schemeClr val="accent1"/>
              </a:solidFill>
            </a:endParaRPr>
          </a:p>
          <a:p>
            <a:pPr>
              <a:buFont typeface="+mj-lt"/>
              <a:buAutoNum type="arabicPeriod"/>
            </a:pPr>
            <a:r>
              <a:rPr lang="en-US" sz="1200" dirty="0">
                <a:solidFill>
                  <a:schemeClr val="accent1"/>
                </a:solidFill>
              </a:rPr>
              <a:t>Literature review, themes and sub themes, comprehensive thematic mapping, tool development, data collection, data management and analysis of study topic</a:t>
            </a:r>
            <a:r>
              <a:rPr lang="en-US" sz="1200" b="1" dirty="0">
                <a:solidFill>
                  <a:schemeClr val="accent1"/>
                </a:solidFill>
              </a:rPr>
              <a:t>: </a:t>
            </a:r>
            <a:r>
              <a:rPr lang="en-IN" sz="1200" b="1" dirty="0"/>
              <a:t>Influencers and Modifiers of family planning (with a special emphasis on role of ASHAs/ANMs)-at Community, Family and Individual level-a qualitative deep dive</a:t>
            </a:r>
            <a:r>
              <a:rPr lang="en-US" sz="1200" b="1" dirty="0"/>
              <a:t>.</a:t>
            </a:r>
            <a:r>
              <a:rPr lang="en-US" sz="1200" dirty="0"/>
              <a:t>.  </a:t>
            </a:r>
            <a:endParaRPr lang="en-IN" sz="1200" dirty="0"/>
          </a:p>
          <a:p>
            <a:pPr lvl="0">
              <a:buFont typeface="+mj-lt"/>
              <a:buAutoNum type="arabicPeriod"/>
            </a:pPr>
            <a:r>
              <a:rPr lang="en-US" sz="1200" dirty="0"/>
              <a:t>Conducting </a:t>
            </a:r>
            <a:r>
              <a:rPr lang="en-US" sz="1200" dirty="0">
                <a:solidFill>
                  <a:schemeClr val="accent1"/>
                </a:solidFill>
              </a:rPr>
              <a:t>In-Depth Interviews (IDIs</a:t>
            </a:r>
            <a:r>
              <a:rPr lang="en-US" sz="1200" dirty="0"/>
              <a:t>) among the eligible participants regarding the mentioned topic of interest and allied factors in three districts of Bihar (</a:t>
            </a:r>
            <a:r>
              <a:rPr lang="en-US" sz="1200" dirty="0" err="1"/>
              <a:t>Arwal</a:t>
            </a:r>
            <a:r>
              <a:rPr lang="en-US" sz="1200" dirty="0"/>
              <a:t>, Vaishali &amp; Patna).</a:t>
            </a:r>
            <a:endParaRPr lang="en-IN" sz="1200" dirty="0"/>
          </a:p>
          <a:p>
            <a:pPr lvl="0">
              <a:buFont typeface="+mj-lt"/>
              <a:buAutoNum type="arabicPeriod"/>
            </a:pPr>
            <a:r>
              <a:rPr lang="en-US" sz="1200" dirty="0"/>
              <a:t>Transcribing the In-Depth Interviews (IDIs) within 24 hours of interview maintaining accuracy and sanctity as well as cross-checking other colleagues’ </a:t>
            </a:r>
            <a:r>
              <a:rPr lang="en-US" sz="1200" dirty="0">
                <a:solidFill>
                  <a:schemeClr val="accent1"/>
                </a:solidFill>
              </a:rPr>
              <a:t>transcriptions </a:t>
            </a:r>
            <a:r>
              <a:rPr lang="en-US" sz="1200" dirty="0"/>
              <a:t>against the audio recording</a:t>
            </a:r>
            <a:r>
              <a:rPr lang="en-US" sz="1200" b="1" dirty="0"/>
              <a:t>.</a:t>
            </a:r>
            <a:endParaRPr lang="en-IN" sz="1200" dirty="0"/>
          </a:p>
          <a:p>
            <a:pPr lvl="0">
              <a:buFont typeface="+mj-lt"/>
              <a:buAutoNum type="arabicPeriod"/>
            </a:pPr>
            <a:r>
              <a:rPr lang="en-US" sz="1200" dirty="0">
                <a:solidFill>
                  <a:schemeClr val="accent1"/>
                </a:solidFill>
              </a:rPr>
              <a:t>Coding</a:t>
            </a:r>
            <a:r>
              <a:rPr lang="en-US" sz="1200" dirty="0"/>
              <a:t> of In-depth Interviews done through Atlas-</a:t>
            </a:r>
            <a:r>
              <a:rPr lang="en-US" sz="1200" dirty="0" err="1"/>
              <a:t>Ti</a:t>
            </a:r>
            <a:r>
              <a:rPr lang="en-US" sz="1200" dirty="0"/>
              <a:t> software.  </a:t>
            </a:r>
            <a:endParaRPr lang="en-IN" sz="1200" dirty="0"/>
          </a:p>
          <a:p>
            <a:pPr lvl="0">
              <a:buFont typeface="+mj-lt"/>
              <a:buAutoNum type="arabicPeriod"/>
            </a:pPr>
            <a:r>
              <a:rPr lang="en-US" sz="1200" dirty="0"/>
              <a:t>Writing </a:t>
            </a:r>
            <a:r>
              <a:rPr lang="en-US" sz="1200" dirty="0">
                <a:solidFill>
                  <a:schemeClr val="tx1"/>
                </a:solidFill>
              </a:rPr>
              <a:t>the</a:t>
            </a:r>
            <a:r>
              <a:rPr lang="en-US" sz="1200" dirty="0">
                <a:solidFill>
                  <a:schemeClr val="accent1"/>
                </a:solidFill>
              </a:rPr>
              <a:t> comprehensive Internship report </a:t>
            </a:r>
            <a:r>
              <a:rPr lang="en-US" sz="1200" dirty="0"/>
              <a:t>and made a </a:t>
            </a:r>
            <a:r>
              <a:rPr lang="en-US" sz="1200" dirty="0">
                <a:solidFill>
                  <a:schemeClr val="accent1"/>
                </a:solidFill>
              </a:rPr>
              <a:t>Power-Point presentation </a:t>
            </a:r>
            <a:r>
              <a:rPr lang="en-US" sz="1200" dirty="0"/>
              <a:t>by contextualization of the analytical findings with the summary of the literature review.</a:t>
            </a:r>
            <a:endParaRPr lang="en-IN" sz="1200" dirty="0"/>
          </a:p>
          <a:p>
            <a:pPr lvl="0">
              <a:buFont typeface="+mj-lt"/>
              <a:buAutoNum type="arabicPeriod"/>
            </a:pPr>
            <a:r>
              <a:rPr lang="en-US" sz="1200" dirty="0"/>
              <a:t>Presentation editing and compilation of district  stories depicting the progression of health and nutrition related indicators in Bihar from 2014-2021.  </a:t>
            </a:r>
            <a:endParaRPr lang="en-IN" sz="1200" dirty="0"/>
          </a:p>
          <a:p>
            <a:pPr lvl="0">
              <a:buFont typeface="+mj-lt"/>
              <a:buAutoNum type="arabicPeriod"/>
            </a:pPr>
            <a:r>
              <a:rPr lang="en-US" sz="1200" dirty="0"/>
              <a:t>Presentation editing for </a:t>
            </a:r>
            <a:r>
              <a:rPr lang="en-US" sz="1200" dirty="0">
                <a:solidFill>
                  <a:schemeClr val="accent1"/>
                </a:solidFill>
              </a:rPr>
              <a:t>Health And Nutritional Situation Assessment (HANSA</a:t>
            </a:r>
            <a:r>
              <a:rPr lang="en-US" sz="1200" dirty="0"/>
              <a:t>) project.  </a:t>
            </a:r>
            <a:endParaRPr lang="en-IN" sz="1200" dirty="0"/>
          </a:p>
          <a:p>
            <a:pPr lvl="0">
              <a:buFont typeface="+mj-lt"/>
              <a:buAutoNum type="arabicPeriod"/>
            </a:pPr>
            <a:r>
              <a:rPr lang="en-US" sz="1200" dirty="0"/>
              <a:t>Literature review of Spacing Methods. </a:t>
            </a:r>
            <a:endParaRPr lang="en-IN" sz="1200" dirty="0"/>
          </a:p>
          <a:p>
            <a:pPr lvl="0">
              <a:buFont typeface="+mj-lt"/>
              <a:buAutoNum type="arabicPeriod"/>
            </a:pPr>
            <a:r>
              <a:rPr lang="en-US" sz="1200" dirty="0"/>
              <a:t>Worked with the team, got exposed </a:t>
            </a:r>
            <a:r>
              <a:rPr lang="en-US" sz="1200" dirty="0">
                <a:solidFill>
                  <a:schemeClr val="accent1"/>
                </a:solidFill>
              </a:rPr>
              <a:t>to Data management, Data cleaning and analysis Using SAS and MS-Excel. Learnt the Basics of &amp; worked on MS-word/Power-point/Excel, and EndNote.</a:t>
            </a:r>
            <a:endParaRPr lang="en-IN" sz="1200" dirty="0">
              <a:solidFill>
                <a:schemeClr val="accent1"/>
              </a:solidFill>
            </a:endParaRPr>
          </a:p>
          <a:p>
            <a:pPr>
              <a:buFont typeface="+mj-lt"/>
              <a:buAutoNum type="arabicPeriod"/>
            </a:pPr>
            <a:r>
              <a:rPr lang="en-US" sz="1200" dirty="0"/>
              <a:t>Attended training </a:t>
            </a:r>
            <a:r>
              <a:rPr lang="en-US" sz="1200" dirty="0">
                <a:solidFill>
                  <a:schemeClr val="accent1"/>
                </a:solidFill>
              </a:rPr>
              <a:t>Sessions on Qualitative study tool development and study conduct</a:t>
            </a:r>
            <a:endParaRPr lang="en-IN" sz="1200" dirty="0">
              <a:solidFill>
                <a:schemeClr val="accent1"/>
              </a:solidFill>
            </a:endParaRP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225986" y="1302951"/>
            <a:ext cx="5694682" cy="5394324"/>
          </a:xfrm>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a:normAutofit/>
          </a:bodyPr>
          <a:lstStyle/>
          <a:p>
            <a:pPr>
              <a:buFont typeface="Wingdings" panose="05000000000000000000" pitchFamily="2" charset="2"/>
              <a:buChar char="Ø"/>
            </a:pPr>
            <a:endParaRPr lang="en-US" sz="1700" dirty="0"/>
          </a:p>
          <a:p>
            <a:pPr>
              <a:buFont typeface="Wingdings" panose="05000000000000000000" pitchFamily="2" charset="2"/>
              <a:buChar char="Ø"/>
            </a:pPr>
            <a:r>
              <a:rPr lang="en-US" sz="1600" dirty="0"/>
              <a:t>This Summer Internship Program at Care India was  an enlightening research experience that gave me a new perspective on the realities of public health and how it plays an important role in rural lives. </a:t>
            </a:r>
          </a:p>
          <a:p>
            <a:pPr>
              <a:buFont typeface="Wingdings" panose="05000000000000000000" pitchFamily="2" charset="2"/>
              <a:buChar char="Ø"/>
            </a:pPr>
            <a:r>
              <a:rPr lang="en-US" sz="1600" dirty="0"/>
              <a:t>This program taught me the most valuable lesson in Public health, finding cures and ways to make life better for our generation to come. </a:t>
            </a:r>
          </a:p>
          <a:p>
            <a:pPr>
              <a:buFont typeface="Wingdings" panose="05000000000000000000" pitchFamily="2" charset="2"/>
              <a:buChar char="Ø"/>
            </a:pPr>
            <a:r>
              <a:rPr lang="en-US" sz="1600" dirty="0"/>
              <a:t>This experience made me realize that there are people working behind the scenes to save lives... Like BMLEs, ANMs, ASHAs and many more. </a:t>
            </a:r>
          </a:p>
          <a:p>
            <a:pPr>
              <a:buFont typeface="Wingdings" panose="05000000000000000000" pitchFamily="2" charset="2"/>
              <a:buChar char="Ø"/>
            </a:pPr>
            <a:r>
              <a:rPr lang="en-US" sz="1600" dirty="0"/>
              <a:t>Our partners were great people who made work fun during the field visits and proved to us that “Teamwork makes the Dream work”.</a:t>
            </a:r>
          </a:p>
          <a:p>
            <a:pPr>
              <a:buFont typeface="Wingdings" panose="05000000000000000000" pitchFamily="2" charset="2"/>
              <a:buChar char="Ø"/>
            </a:pPr>
            <a:endParaRPr lang="en-US" sz="1800" dirty="0"/>
          </a:p>
          <a:p>
            <a:pPr>
              <a:buFont typeface="Wingdings" panose="05000000000000000000" pitchFamily="2" charset="2"/>
              <a:buChar char="Ø"/>
            </a:pPr>
            <a:endParaRPr lang="en-IN" sz="1800" dirty="0"/>
          </a:p>
          <a:p>
            <a:pPr marL="0" indent="0">
              <a:buNone/>
            </a:pPr>
            <a:endParaRPr lang="en-IN" sz="1800" dirty="0"/>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903"/>
            <a:ext cx="1750401" cy="823912"/>
          </a:xfrm>
          <a:prstGeom prst="rect">
            <a:avLst/>
          </a:prstGeom>
        </p:spPr>
      </p:pic>
      <p:pic>
        <p:nvPicPr>
          <p:cNvPr id="10" name="Picture 9">
            <a:extLst>
              <a:ext uri="{FF2B5EF4-FFF2-40B4-BE49-F238E27FC236}">
                <a16:creationId xmlns:a16="http://schemas.microsoft.com/office/drawing/2014/main" id="{2AE7283A-CD65-4B83-82CE-D33E675C0C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49587" y="0"/>
            <a:ext cx="642413" cy="636494"/>
          </a:xfrm>
          <a:prstGeom prst="rect">
            <a:avLst/>
          </a:prstGeom>
        </p:spPr>
      </p:pic>
      <p:sp>
        <p:nvSpPr>
          <p:cNvPr id="13" name="Rectangle 12">
            <a:extLst>
              <a:ext uri="{FF2B5EF4-FFF2-40B4-BE49-F238E27FC236}">
                <a16:creationId xmlns:a16="http://schemas.microsoft.com/office/drawing/2014/main" id="{46AC9410-AB7F-4ECE-B2C5-095A2AD1FD91}"/>
              </a:ext>
            </a:extLst>
          </p:cNvPr>
          <p:cNvSpPr/>
          <p:nvPr/>
        </p:nvSpPr>
        <p:spPr>
          <a:xfrm>
            <a:off x="6225986" y="1302951"/>
            <a:ext cx="5694682" cy="53943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 name="Straight Connector 13">
            <a:extLst>
              <a:ext uri="{FF2B5EF4-FFF2-40B4-BE49-F238E27FC236}">
                <a16:creationId xmlns:a16="http://schemas.microsoft.com/office/drawing/2014/main" id="{9EB62C15-F83B-4BAC-A812-C8FF3D940661}"/>
              </a:ext>
            </a:extLst>
          </p:cNvPr>
          <p:cNvCxnSpPr>
            <a:cxnSpLocks/>
          </p:cNvCxnSpPr>
          <p:nvPr/>
        </p:nvCxnSpPr>
        <p:spPr>
          <a:xfrm>
            <a:off x="2398183" y="899431"/>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829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fade">
                                      <p:cBhvr>
                                        <p:cTn id="63" dur="1000"/>
                                        <p:tgtEl>
                                          <p:spTgt spid="4">
                                            <p:txEl>
                                              <p:pRg st="8" end="8"/>
                                            </p:txEl>
                                          </p:spTgt>
                                        </p:tgtEl>
                                      </p:cBhvr>
                                    </p:animEffect>
                                    <p:anim calcmode="lin" valueType="num">
                                      <p:cBhvr>
                                        <p:cTn id="6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Effect transition="in" filter="fade">
                                      <p:cBhvr>
                                        <p:cTn id="70" dur="1000"/>
                                        <p:tgtEl>
                                          <p:spTgt spid="4">
                                            <p:txEl>
                                              <p:pRg st="9" end="9"/>
                                            </p:txEl>
                                          </p:spTgt>
                                        </p:tgtEl>
                                      </p:cBhvr>
                                    </p:animEffect>
                                    <p:anim calcmode="lin" valueType="num">
                                      <p:cBhvr>
                                        <p:cTn id="7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Effect transition="in" filter="fade">
                                      <p:cBhvr>
                                        <p:cTn id="77" dur="1000"/>
                                        <p:tgtEl>
                                          <p:spTgt spid="4">
                                            <p:txEl>
                                              <p:pRg st="10" end="10"/>
                                            </p:txEl>
                                          </p:spTgt>
                                        </p:tgtEl>
                                      </p:cBhvr>
                                    </p:animEffect>
                                    <p:anim calcmode="lin" valueType="num">
                                      <p:cBhvr>
                                        <p:cTn id="7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
                                            <p:bg/>
                                          </p:spTgt>
                                        </p:tgtEl>
                                        <p:attrNameLst>
                                          <p:attrName>style.visibility</p:attrName>
                                        </p:attrNameLst>
                                      </p:cBhvr>
                                      <p:to>
                                        <p:strVal val="visible"/>
                                      </p:to>
                                    </p:set>
                                    <p:animEffect transition="in" filter="fade">
                                      <p:cBhvr>
                                        <p:cTn id="84" dur="1000"/>
                                        <p:tgtEl>
                                          <p:spTgt spid="6">
                                            <p:bg/>
                                          </p:spTgt>
                                        </p:tgtEl>
                                      </p:cBhvr>
                                    </p:animEffect>
                                    <p:anim calcmode="lin" valueType="num">
                                      <p:cBhvr>
                                        <p:cTn id="85" dur="1000" fill="hold"/>
                                        <p:tgtEl>
                                          <p:spTgt spid="6">
                                            <p:bg/>
                                          </p:spTgt>
                                        </p:tgtEl>
                                        <p:attrNameLst>
                                          <p:attrName>ppt_x</p:attrName>
                                        </p:attrNameLst>
                                      </p:cBhvr>
                                      <p:tavLst>
                                        <p:tav tm="0">
                                          <p:val>
                                            <p:strVal val="#ppt_x"/>
                                          </p:val>
                                        </p:tav>
                                        <p:tav tm="100000">
                                          <p:val>
                                            <p:strVal val="#ppt_x"/>
                                          </p:val>
                                        </p:tav>
                                      </p:tavLst>
                                    </p:anim>
                                    <p:anim calcmode="lin" valueType="num">
                                      <p:cBhvr>
                                        <p:cTn id="8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6">
                                            <p:txEl>
                                              <p:pRg st="1" end="1"/>
                                            </p:txEl>
                                          </p:spTgt>
                                        </p:tgtEl>
                                        <p:attrNameLst>
                                          <p:attrName>style.visibility</p:attrName>
                                        </p:attrNameLst>
                                      </p:cBhvr>
                                      <p:to>
                                        <p:strVal val="visible"/>
                                      </p:to>
                                    </p:set>
                                    <p:animEffect transition="in" filter="fade">
                                      <p:cBhvr>
                                        <p:cTn id="91" dur="1000"/>
                                        <p:tgtEl>
                                          <p:spTgt spid="6">
                                            <p:txEl>
                                              <p:pRg st="1" end="1"/>
                                            </p:txEl>
                                          </p:spTgt>
                                        </p:tgtEl>
                                      </p:cBhvr>
                                    </p:animEffect>
                                    <p:anim calcmode="lin" valueType="num">
                                      <p:cBhvr>
                                        <p:cTn id="9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6">
                                            <p:txEl>
                                              <p:pRg st="2" end="2"/>
                                            </p:txEl>
                                          </p:spTgt>
                                        </p:tgtEl>
                                        <p:attrNameLst>
                                          <p:attrName>style.visibility</p:attrName>
                                        </p:attrNameLst>
                                      </p:cBhvr>
                                      <p:to>
                                        <p:strVal val="visible"/>
                                      </p:to>
                                    </p:set>
                                    <p:animEffect transition="in" filter="fade">
                                      <p:cBhvr>
                                        <p:cTn id="98" dur="1000"/>
                                        <p:tgtEl>
                                          <p:spTgt spid="6">
                                            <p:txEl>
                                              <p:pRg st="2" end="2"/>
                                            </p:txEl>
                                          </p:spTgt>
                                        </p:tgtEl>
                                      </p:cBhvr>
                                    </p:animEffect>
                                    <p:anim calcmode="lin" valueType="num">
                                      <p:cBhvr>
                                        <p:cTn id="9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6">
                                            <p:txEl>
                                              <p:pRg st="3" end="3"/>
                                            </p:txEl>
                                          </p:spTgt>
                                        </p:tgtEl>
                                        <p:attrNameLst>
                                          <p:attrName>style.visibility</p:attrName>
                                        </p:attrNameLst>
                                      </p:cBhvr>
                                      <p:to>
                                        <p:strVal val="visible"/>
                                      </p:to>
                                    </p:set>
                                    <p:animEffect transition="in" filter="fade">
                                      <p:cBhvr>
                                        <p:cTn id="105" dur="1000"/>
                                        <p:tgtEl>
                                          <p:spTgt spid="6">
                                            <p:txEl>
                                              <p:pRg st="3" end="3"/>
                                            </p:txEl>
                                          </p:spTgt>
                                        </p:tgtEl>
                                      </p:cBhvr>
                                    </p:animEffect>
                                    <p:anim calcmode="lin" valueType="num">
                                      <p:cBhvr>
                                        <p:cTn id="10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6">
                                            <p:txEl>
                                              <p:pRg st="4" end="4"/>
                                            </p:txEl>
                                          </p:spTgt>
                                        </p:tgtEl>
                                        <p:attrNameLst>
                                          <p:attrName>style.visibility</p:attrName>
                                        </p:attrNameLst>
                                      </p:cBhvr>
                                      <p:to>
                                        <p:strVal val="visible"/>
                                      </p:to>
                                    </p:set>
                                    <p:animEffect transition="in" filter="fade">
                                      <p:cBhvr>
                                        <p:cTn id="112" dur="1000"/>
                                        <p:tgtEl>
                                          <p:spTgt spid="6">
                                            <p:txEl>
                                              <p:pRg st="4" end="4"/>
                                            </p:txEl>
                                          </p:spTgt>
                                        </p:tgtEl>
                                      </p:cBhvr>
                                    </p:animEffect>
                                    <p:anim calcmode="lin" valueType="num">
                                      <p:cBhvr>
                                        <p:cTn id="11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1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4CA6507-520C-FE8C-E5C1-E30F46DA4138}"/>
              </a:ext>
            </a:extLst>
          </p:cNvPr>
          <p:cNvPicPr>
            <a:picLocks noGrp="1" noChangeAspect="1"/>
          </p:cNvPicPr>
          <p:nvPr>
            <p:ph idx="1"/>
          </p:nvPr>
        </p:nvPicPr>
        <p:blipFill>
          <a:blip r:embed="rId3"/>
          <a:stretch>
            <a:fillRect/>
          </a:stretch>
        </p:blipFill>
        <p:spPr>
          <a:xfrm>
            <a:off x="41020" y="830845"/>
            <a:ext cx="4197292" cy="2555655"/>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5" name="Picture 14">
            <a:extLst>
              <a:ext uri="{FF2B5EF4-FFF2-40B4-BE49-F238E27FC236}">
                <a16:creationId xmlns:a16="http://schemas.microsoft.com/office/drawing/2014/main" id="{A25AF7BE-753F-D8A9-5345-0A30184628B9}"/>
              </a:ext>
            </a:extLst>
          </p:cNvPr>
          <p:cNvPicPr>
            <a:picLocks noChangeAspect="1"/>
          </p:cNvPicPr>
          <p:nvPr/>
        </p:nvPicPr>
        <p:blipFill>
          <a:blip r:embed="rId4"/>
          <a:stretch>
            <a:fillRect/>
          </a:stretch>
        </p:blipFill>
        <p:spPr>
          <a:xfrm>
            <a:off x="9109750" y="3408307"/>
            <a:ext cx="3001277" cy="1693101"/>
          </a:xfrm>
          <a:prstGeom prst="rect">
            <a:avLst/>
          </a:prstGeom>
        </p:spPr>
      </p:pic>
      <p:pic>
        <p:nvPicPr>
          <p:cNvPr id="11" name="Picture 10">
            <a:extLst>
              <a:ext uri="{FF2B5EF4-FFF2-40B4-BE49-F238E27FC236}">
                <a16:creationId xmlns:a16="http://schemas.microsoft.com/office/drawing/2014/main" id="{D7FCE8DD-BB33-6156-D3A0-6527D1E01F1E}"/>
              </a:ext>
            </a:extLst>
          </p:cNvPr>
          <p:cNvPicPr>
            <a:picLocks noChangeAspect="1"/>
          </p:cNvPicPr>
          <p:nvPr/>
        </p:nvPicPr>
        <p:blipFill>
          <a:blip r:embed="rId5"/>
          <a:stretch>
            <a:fillRect/>
          </a:stretch>
        </p:blipFill>
        <p:spPr>
          <a:xfrm>
            <a:off x="7791191" y="830850"/>
            <a:ext cx="4319838" cy="2555648"/>
          </a:xfrm>
          <a:prstGeom prst="rect">
            <a:avLst/>
          </a:prstGeom>
        </p:spPr>
      </p:pic>
      <p:pic>
        <p:nvPicPr>
          <p:cNvPr id="14" name="Picture 13">
            <a:extLst>
              <a:ext uri="{FF2B5EF4-FFF2-40B4-BE49-F238E27FC236}">
                <a16:creationId xmlns:a16="http://schemas.microsoft.com/office/drawing/2014/main" id="{537A0D9D-DF20-AA4E-3A34-FDFB23A4C7E5}"/>
              </a:ext>
            </a:extLst>
          </p:cNvPr>
          <p:cNvPicPr>
            <a:picLocks noChangeAspect="1"/>
          </p:cNvPicPr>
          <p:nvPr/>
        </p:nvPicPr>
        <p:blipFill>
          <a:blip r:embed="rId6"/>
          <a:stretch>
            <a:fillRect/>
          </a:stretch>
        </p:blipFill>
        <p:spPr>
          <a:xfrm rot="16200000">
            <a:off x="4736925" y="345881"/>
            <a:ext cx="2555652" cy="3525581"/>
          </a:xfrm>
          <a:prstGeom prst="rect">
            <a:avLst/>
          </a:prstGeom>
        </p:spPr>
      </p:pic>
      <p:pic>
        <p:nvPicPr>
          <p:cNvPr id="3" name="Picture 2">
            <a:extLst>
              <a:ext uri="{FF2B5EF4-FFF2-40B4-BE49-F238E27FC236}">
                <a16:creationId xmlns:a16="http://schemas.microsoft.com/office/drawing/2014/main" id="{5A52843A-09DB-A842-D09D-B5F0CA9814D6}"/>
              </a:ext>
            </a:extLst>
          </p:cNvPr>
          <p:cNvPicPr>
            <a:picLocks noChangeAspect="1"/>
          </p:cNvPicPr>
          <p:nvPr/>
        </p:nvPicPr>
        <p:blipFill>
          <a:blip r:embed="rId7"/>
          <a:stretch>
            <a:fillRect/>
          </a:stretch>
        </p:blipFill>
        <p:spPr>
          <a:xfrm>
            <a:off x="9121948" y="5121853"/>
            <a:ext cx="2989079" cy="1688931"/>
          </a:xfrm>
          <a:prstGeom prst="rect">
            <a:avLst/>
          </a:prstGeom>
        </p:spPr>
      </p:pic>
      <p:pic>
        <p:nvPicPr>
          <p:cNvPr id="5" name="Picture 4">
            <a:extLst>
              <a:ext uri="{FF2B5EF4-FFF2-40B4-BE49-F238E27FC236}">
                <a16:creationId xmlns:a16="http://schemas.microsoft.com/office/drawing/2014/main" id="{9A9C02A0-C434-ED6B-AED1-A18DD4A9DD44}"/>
              </a:ext>
            </a:extLst>
          </p:cNvPr>
          <p:cNvPicPr>
            <a:picLocks noChangeAspect="1"/>
          </p:cNvPicPr>
          <p:nvPr/>
        </p:nvPicPr>
        <p:blipFill>
          <a:blip r:embed="rId8"/>
          <a:stretch>
            <a:fillRect/>
          </a:stretch>
        </p:blipFill>
        <p:spPr>
          <a:xfrm>
            <a:off x="41019" y="3424739"/>
            <a:ext cx="3760960" cy="3353338"/>
          </a:xfrm>
          <a:prstGeom prst="rect">
            <a:avLst/>
          </a:prstGeom>
        </p:spPr>
      </p:pic>
      <p:pic>
        <p:nvPicPr>
          <p:cNvPr id="7" name="Picture 6">
            <a:extLst>
              <a:ext uri="{FF2B5EF4-FFF2-40B4-BE49-F238E27FC236}">
                <a16:creationId xmlns:a16="http://schemas.microsoft.com/office/drawing/2014/main" id="{68B17D00-5803-C611-598A-88DE1DE6F844}"/>
              </a:ext>
            </a:extLst>
          </p:cNvPr>
          <p:cNvPicPr>
            <a:picLocks noChangeAspect="1"/>
          </p:cNvPicPr>
          <p:nvPr/>
        </p:nvPicPr>
        <p:blipFill>
          <a:blip r:embed="rId9"/>
          <a:stretch>
            <a:fillRect/>
          </a:stretch>
        </p:blipFill>
        <p:spPr>
          <a:xfrm>
            <a:off x="3835834" y="3424739"/>
            <a:ext cx="2339713" cy="3353338"/>
          </a:xfrm>
          <a:prstGeom prst="rect">
            <a:avLst/>
          </a:prstGeom>
        </p:spPr>
      </p:pic>
      <p:pic>
        <p:nvPicPr>
          <p:cNvPr id="10" name="Picture 9">
            <a:extLst>
              <a:ext uri="{FF2B5EF4-FFF2-40B4-BE49-F238E27FC236}">
                <a16:creationId xmlns:a16="http://schemas.microsoft.com/office/drawing/2014/main" id="{54EB79BC-E47C-B422-BBD3-DF1EE6D5B0B1}"/>
              </a:ext>
            </a:extLst>
          </p:cNvPr>
          <p:cNvPicPr>
            <a:picLocks noChangeAspect="1"/>
          </p:cNvPicPr>
          <p:nvPr/>
        </p:nvPicPr>
        <p:blipFill>
          <a:blip r:embed="rId10"/>
          <a:stretch>
            <a:fillRect/>
          </a:stretch>
        </p:blipFill>
        <p:spPr>
          <a:xfrm rot="16200000">
            <a:off x="6673245" y="2944467"/>
            <a:ext cx="1951007" cy="2878688"/>
          </a:xfrm>
          <a:prstGeom prst="rect">
            <a:avLst/>
          </a:prstGeom>
        </p:spPr>
      </p:pic>
      <p:pic>
        <p:nvPicPr>
          <p:cNvPr id="12" name="Picture 11">
            <a:extLst>
              <a:ext uri="{FF2B5EF4-FFF2-40B4-BE49-F238E27FC236}">
                <a16:creationId xmlns:a16="http://schemas.microsoft.com/office/drawing/2014/main" id="{AB71327E-1188-47D9-8277-0E9DD6C0671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4549"/>
          <a:stretch/>
        </p:blipFill>
        <p:spPr>
          <a:xfrm>
            <a:off x="11585779" y="-1"/>
            <a:ext cx="606221" cy="600635"/>
          </a:xfrm>
          <a:prstGeom prst="rect">
            <a:avLst/>
          </a:prstGeom>
        </p:spPr>
      </p:pic>
      <p:pic>
        <p:nvPicPr>
          <p:cNvPr id="16" name="Picture 15">
            <a:extLst>
              <a:ext uri="{FF2B5EF4-FFF2-40B4-BE49-F238E27FC236}">
                <a16:creationId xmlns:a16="http://schemas.microsoft.com/office/drawing/2014/main" id="{EC98AC45-7956-434A-AD38-D20DBF9C3A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0"/>
            <a:ext cx="1452282" cy="716022"/>
          </a:xfrm>
          <a:prstGeom prst="rect">
            <a:avLst/>
          </a:prstGeom>
        </p:spPr>
      </p:pic>
      <p:pic>
        <p:nvPicPr>
          <p:cNvPr id="2" name="Picture 1">
            <a:extLst>
              <a:ext uri="{FF2B5EF4-FFF2-40B4-BE49-F238E27FC236}">
                <a16:creationId xmlns:a16="http://schemas.microsoft.com/office/drawing/2014/main" id="{DB1DC023-54DD-410F-BAA0-4760CB86A6EF}"/>
              </a:ext>
            </a:extLst>
          </p:cNvPr>
          <p:cNvPicPr>
            <a:picLocks noChangeAspect="1"/>
          </p:cNvPicPr>
          <p:nvPr/>
        </p:nvPicPr>
        <p:blipFill>
          <a:blip r:embed="rId13"/>
          <a:stretch>
            <a:fillRect/>
          </a:stretch>
        </p:blipFill>
        <p:spPr>
          <a:xfrm>
            <a:off x="6209403" y="5416140"/>
            <a:ext cx="2878689" cy="1385018"/>
          </a:xfrm>
          <a:prstGeom prst="rect">
            <a:avLst/>
          </a:prstGeom>
        </p:spPr>
      </p:pic>
      <p:sp>
        <p:nvSpPr>
          <p:cNvPr id="8" name="TextBox 7">
            <a:extLst>
              <a:ext uri="{FF2B5EF4-FFF2-40B4-BE49-F238E27FC236}">
                <a16:creationId xmlns:a16="http://schemas.microsoft.com/office/drawing/2014/main" id="{48D2F35B-6E3D-4EC7-904E-1494CEE7BA58}"/>
              </a:ext>
            </a:extLst>
          </p:cNvPr>
          <p:cNvSpPr txBox="1"/>
          <p:nvPr/>
        </p:nvSpPr>
        <p:spPr>
          <a:xfrm>
            <a:off x="3702425" y="69406"/>
            <a:ext cx="7404847" cy="646331"/>
          </a:xfrm>
          <a:prstGeom prst="rect">
            <a:avLst/>
          </a:prstGeom>
          <a:noFill/>
        </p:spPr>
        <p:txBody>
          <a:bodyPr wrap="square" rtlCol="0">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p:txBody>
      </p:sp>
    </p:spTree>
    <p:extLst>
      <p:ext uri="{BB962C8B-B14F-4D97-AF65-F5344CB8AC3E}">
        <p14:creationId xmlns:p14="http://schemas.microsoft.com/office/powerpoint/2010/main" val="3486549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sp>
        <p:nvSpPr>
          <p:cNvPr id="6" name="AutoShape 2">
            <a:extLst>
              <a:ext uri="{FF2B5EF4-FFF2-40B4-BE49-F238E27FC236}">
                <a16:creationId xmlns:a16="http://schemas.microsoft.com/office/drawing/2014/main" id="{1491C501-F4E3-9E88-4202-B6BC3B67C6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9" name="Picture 8">
            <a:extLst>
              <a:ext uri="{FF2B5EF4-FFF2-40B4-BE49-F238E27FC236}">
                <a16:creationId xmlns:a16="http://schemas.microsoft.com/office/drawing/2014/main" id="{0AED1C60-DC91-66BC-1FC3-76EFC2A77C57}"/>
              </a:ext>
            </a:extLst>
          </p:cNvPr>
          <p:cNvPicPr>
            <a:picLocks noChangeAspect="1"/>
          </p:cNvPicPr>
          <p:nvPr/>
        </p:nvPicPr>
        <p:blipFill>
          <a:blip r:embed="rId2"/>
          <a:stretch>
            <a:fillRect/>
          </a:stretch>
        </p:blipFill>
        <p:spPr>
          <a:xfrm>
            <a:off x="92466" y="719191"/>
            <a:ext cx="2643883" cy="1982912"/>
          </a:xfrm>
          <a:prstGeom prst="rect">
            <a:avLst/>
          </a:prstGeom>
        </p:spPr>
      </p:pic>
      <p:pic>
        <p:nvPicPr>
          <p:cNvPr id="10" name="Picture 9">
            <a:extLst>
              <a:ext uri="{FF2B5EF4-FFF2-40B4-BE49-F238E27FC236}">
                <a16:creationId xmlns:a16="http://schemas.microsoft.com/office/drawing/2014/main" id="{658E4A2F-C6DE-77A9-BD43-11A6509AFBBB}"/>
              </a:ext>
            </a:extLst>
          </p:cNvPr>
          <p:cNvPicPr>
            <a:picLocks noChangeAspect="1"/>
          </p:cNvPicPr>
          <p:nvPr/>
        </p:nvPicPr>
        <p:blipFill>
          <a:blip r:embed="rId3"/>
          <a:stretch>
            <a:fillRect/>
          </a:stretch>
        </p:blipFill>
        <p:spPr>
          <a:xfrm>
            <a:off x="2785152" y="719191"/>
            <a:ext cx="2506895" cy="1982912"/>
          </a:xfrm>
          <a:prstGeom prst="rect">
            <a:avLst/>
          </a:prstGeom>
        </p:spPr>
      </p:pic>
      <p:pic>
        <p:nvPicPr>
          <p:cNvPr id="11" name="Picture 10">
            <a:extLst>
              <a:ext uri="{FF2B5EF4-FFF2-40B4-BE49-F238E27FC236}">
                <a16:creationId xmlns:a16="http://schemas.microsoft.com/office/drawing/2014/main" id="{AF0DE72D-CEF0-5C52-80BA-6BF58CA73A6F}"/>
              </a:ext>
            </a:extLst>
          </p:cNvPr>
          <p:cNvPicPr>
            <a:picLocks noChangeAspect="1"/>
          </p:cNvPicPr>
          <p:nvPr/>
        </p:nvPicPr>
        <p:blipFill>
          <a:blip r:embed="rId4"/>
          <a:stretch>
            <a:fillRect/>
          </a:stretch>
        </p:blipFill>
        <p:spPr>
          <a:xfrm>
            <a:off x="5340850" y="719190"/>
            <a:ext cx="2643884" cy="1982913"/>
          </a:xfrm>
          <a:prstGeom prst="rect">
            <a:avLst/>
          </a:prstGeom>
        </p:spPr>
      </p:pic>
      <p:pic>
        <p:nvPicPr>
          <p:cNvPr id="12" name="Picture 11">
            <a:extLst>
              <a:ext uri="{FF2B5EF4-FFF2-40B4-BE49-F238E27FC236}">
                <a16:creationId xmlns:a16="http://schemas.microsoft.com/office/drawing/2014/main" id="{31DC91F7-C628-E406-BB40-971517029BBE}"/>
              </a:ext>
            </a:extLst>
          </p:cNvPr>
          <p:cNvPicPr>
            <a:picLocks noChangeAspect="1"/>
          </p:cNvPicPr>
          <p:nvPr/>
        </p:nvPicPr>
        <p:blipFill>
          <a:blip r:embed="rId5"/>
          <a:stretch>
            <a:fillRect/>
          </a:stretch>
        </p:blipFill>
        <p:spPr>
          <a:xfrm>
            <a:off x="10004638" y="3276600"/>
            <a:ext cx="2155686" cy="3538626"/>
          </a:xfrm>
          <a:prstGeom prst="rect">
            <a:avLst/>
          </a:prstGeom>
        </p:spPr>
      </p:pic>
      <p:pic>
        <p:nvPicPr>
          <p:cNvPr id="13" name="Picture 12">
            <a:extLst>
              <a:ext uri="{FF2B5EF4-FFF2-40B4-BE49-F238E27FC236}">
                <a16:creationId xmlns:a16="http://schemas.microsoft.com/office/drawing/2014/main" id="{6DBAA309-BA9C-0C75-CCD0-7B729BAE5C66}"/>
              </a:ext>
            </a:extLst>
          </p:cNvPr>
          <p:cNvPicPr>
            <a:picLocks noChangeAspect="1"/>
          </p:cNvPicPr>
          <p:nvPr/>
        </p:nvPicPr>
        <p:blipFill>
          <a:blip r:embed="rId6"/>
          <a:stretch>
            <a:fillRect/>
          </a:stretch>
        </p:blipFill>
        <p:spPr>
          <a:xfrm>
            <a:off x="2785152" y="2803079"/>
            <a:ext cx="2594832" cy="1880171"/>
          </a:xfrm>
          <a:prstGeom prst="rect">
            <a:avLst/>
          </a:prstGeom>
        </p:spPr>
      </p:pic>
      <p:pic>
        <p:nvPicPr>
          <p:cNvPr id="14" name="Picture 13">
            <a:extLst>
              <a:ext uri="{FF2B5EF4-FFF2-40B4-BE49-F238E27FC236}">
                <a16:creationId xmlns:a16="http://schemas.microsoft.com/office/drawing/2014/main" id="{BD53CE85-4554-FFF1-9CFA-8502CDB9F576}"/>
              </a:ext>
            </a:extLst>
          </p:cNvPr>
          <p:cNvPicPr>
            <a:picLocks noChangeAspect="1"/>
          </p:cNvPicPr>
          <p:nvPr/>
        </p:nvPicPr>
        <p:blipFill>
          <a:blip r:embed="rId7"/>
          <a:stretch>
            <a:fillRect/>
          </a:stretch>
        </p:blipFill>
        <p:spPr>
          <a:xfrm>
            <a:off x="92465" y="2797995"/>
            <a:ext cx="2643883" cy="1982912"/>
          </a:xfrm>
          <a:prstGeom prst="rect">
            <a:avLst/>
          </a:prstGeom>
        </p:spPr>
      </p:pic>
      <p:pic>
        <p:nvPicPr>
          <p:cNvPr id="16" name="Picture 15">
            <a:extLst>
              <a:ext uri="{FF2B5EF4-FFF2-40B4-BE49-F238E27FC236}">
                <a16:creationId xmlns:a16="http://schemas.microsoft.com/office/drawing/2014/main" id="{8DCF17A7-5F88-7BB3-BC35-85E07D0121E0}"/>
              </a:ext>
            </a:extLst>
          </p:cNvPr>
          <p:cNvPicPr>
            <a:picLocks noChangeAspect="1"/>
          </p:cNvPicPr>
          <p:nvPr/>
        </p:nvPicPr>
        <p:blipFill>
          <a:blip r:embed="rId8"/>
          <a:stretch>
            <a:fillRect/>
          </a:stretch>
        </p:blipFill>
        <p:spPr>
          <a:xfrm>
            <a:off x="2785152" y="4720119"/>
            <a:ext cx="2569326" cy="2095107"/>
          </a:xfrm>
          <a:prstGeom prst="rect">
            <a:avLst/>
          </a:prstGeom>
        </p:spPr>
      </p:pic>
      <p:pic>
        <p:nvPicPr>
          <p:cNvPr id="17" name="Picture 16">
            <a:extLst>
              <a:ext uri="{FF2B5EF4-FFF2-40B4-BE49-F238E27FC236}">
                <a16:creationId xmlns:a16="http://schemas.microsoft.com/office/drawing/2014/main" id="{D5E095EA-CDC8-1522-A9BB-EE59C9917684}"/>
              </a:ext>
            </a:extLst>
          </p:cNvPr>
          <p:cNvPicPr>
            <a:picLocks noChangeAspect="1"/>
          </p:cNvPicPr>
          <p:nvPr/>
        </p:nvPicPr>
        <p:blipFill>
          <a:blip r:embed="rId9"/>
          <a:stretch>
            <a:fillRect/>
          </a:stretch>
        </p:blipFill>
        <p:spPr>
          <a:xfrm>
            <a:off x="8040383" y="668676"/>
            <a:ext cx="1941817" cy="2589089"/>
          </a:xfrm>
          <a:prstGeom prst="rect">
            <a:avLst/>
          </a:prstGeom>
        </p:spPr>
      </p:pic>
      <p:pic>
        <p:nvPicPr>
          <p:cNvPr id="19" name="Picture 18">
            <a:extLst>
              <a:ext uri="{FF2B5EF4-FFF2-40B4-BE49-F238E27FC236}">
                <a16:creationId xmlns:a16="http://schemas.microsoft.com/office/drawing/2014/main" id="{C65951ED-0410-E75A-41FF-71BBC2CBFBBE}"/>
              </a:ext>
            </a:extLst>
          </p:cNvPr>
          <p:cNvPicPr>
            <a:picLocks noChangeAspect="1"/>
          </p:cNvPicPr>
          <p:nvPr/>
        </p:nvPicPr>
        <p:blipFill>
          <a:blip r:embed="rId10"/>
          <a:stretch>
            <a:fillRect/>
          </a:stretch>
        </p:blipFill>
        <p:spPr>
          <a:xfrm>
            <a:off x="10004639" y="662948"/>
            <a:ext cx="2155686" cy="2589089"/>
          </a:xfrm>
          <a:prstGeom prst="rect">
            <a:avLst/>
          </a:prstGeom>
        </p:spPr>
      </p:pic>
      <p:pic>
        <p:nvPicPr>
          <p:cNvPr id="21" name="Picture 20">
            <a:extLst>
              <a:ext uri="{FF2B5EF4-FFF2-40B4-BE49-F238E27FC236}">
                <a16:creationId xmlns:a16="http://schemas.microsoft.com/office/drawing/2014/main" id="{5173FCC5-52B2-B50C-ED10-4438A911C32B}"/>
              </a:ext>
            </a:extLst>
          </p:cNvPr>
          <p:cNvPicPr>
            <a:picLocks noChangeAspect="1"/>
          </p:cNvPicPr>
          <p:nvPr/>
        </p:nvPicPr>
        <p:blipFill>
          <a:blip r:embed="rId11"/>
          <a:stretch>
            <a:fillRect/>
          </a:stretch>
        </p:blipFill>
        <p:spPr>
          <a:xfrm>
            <a:off x="5403282" y="4720119"/>
            <a:ext cx="2263735" cy="2077828"/>
          </a:xfrm>
          <a:prstGeom prst="rect">
            <a:avLst/>
          </a:prstGeom>
        </p:spPr>
      </p:pic>
      <p:pic>
        <p:nvPicPr>
          <p:cNvPr id="22" name="Picture 21">
            <a:extLst>
              <a:ext uri="{FF2B5EF4-FFF2-40B4-BE49-F238E27FC236}">
                <a16:creationId xmlns:a16="http://schemas.microsoft.com/office/drawing/2014/main" id="{7AD38690-2FFC-6BC3-471F-3F3B1B813098}"/>
              </a:ext>
            </a:extLst>
          </p:cNvPr>
          <p:cNvPicPr>
            <a:picLocks noChangeAspect="1"/>
          </p:cNvPicPr>
          <p:nvPr/>
        </p:nvPicPr>
        <p:blipFill>
          <a:blip r:embed="rId12"/>
          <a:stretch>
            <a:fillRect/>
          </a:stretch>
        </p:blipFill>
        <p:spPr>
          <a:xfrm>
            <a:off x="7717605" y="3276600"/>
            <a:ext cx="2246616" cy="1443519"/>
          </a:xfrm>
          <a:prstGeom prst="rect">
            <a:avLst/>
          </a:prstGeom>
        </p:spPr>
      </p:pic>
      <p:pic>
        <p:nvPicPr>
          <p:cNvPr id="23" name="Picture 22">
            <a:extLst>
              <a:ext uri="{FF2B5EF4-FFF2-40B4-BE49-F238E27FC236}">
                <a16:creationId xmlns:a16="http://schemas.microsoft.com/office/drawing/2014/main" id="{B95E7436-6082-537A-1A31-416CE97A2BE3}"/>
              </a:ext>
            </a:extLst>
          </p:cNvPr>
          <p:cNvPicPr>
            <a:picLocks noChangeAspect="1"/>
          </p:cNvPicPr>
          <p:nvPr/>
        </p:nvPicPr>
        <p:blipFill>
          <a:blip r:embed="rId13"/>
          <a:stretch>
            <a:fillRect/>
          </a:stretch>
        </p:blipFill>
        <p:spPr>
          <a:xfrm>
            <a:off x="5404853" y="2809875"/>
            <a:ext cx="2263736" cy="1866580"/>
          </a:xfrm>
          <a:prstGeom prst="rect">
            <a:avLst/>
          </a:prstGeom>
        </p:spPr>
      </p:pic>
      <p:pic>
        <p:nvPicPr>
          <p:cNvPr id="24" name="Picture 23">
            <a:extLst>
              <a:ext uri="{FF2B5EF4-FFF2-40B4-BE49-F238E27FC236}">
                <a16:creationId xmlns:a16="http://schemas.microsoft.com/office/drawing/2014/main" id="{29BAA06F-AAA3-22B6-4D89-F68501198EC8}"/>
              </a:ext>
            </a:extLst>
          </p:cNvPr>
          <p:cNvPicPr>
            <a:picLocks noChangeAspect="1"/>
          </p:cNvPicPr>
          <p:nvPr/>
        </p:nvPicPr>
        <p:blipFill>
          <a:blip r:embed="rId14"/>
          <a:stretch>
            <a:fillRect/>
          </a:stretch>
        </p:blipFill>
        <p:spPr>
          <a:xfrm>
            <a:off x="7749711" y="4762083"/>
            <a:ext cx="2214509" cy="2053143"/>
          </a:xfrm>
          <a:prstGeom prst="rect">
            <a:avLst/>
          </a:prstGeom>
        </p:spPr>
      </p:pic>
      <p:pic>
        <p:nvPicPr>
          <p:cNvPr id="18" name="Picture 17">
            <a:extLst>
              <a:ext uri="{FF2B5EF4-FFF2-40B4-BE49-F238E27FC236}">
                <a16:creationId xmlns:a16="http://schemas.microsoft.com/office/drawing/2014/main" id="{AFC90F4F-00B8-4E1A-86A8-65BE9ADCA2D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2464" y="42774"/>
            <a:ext cx="1225348" cy="600607"/>
          </a:xfrm>
          <a:prstGeom prst="rect">
            <a:avLst/>
          </a:prstGeom>
        </p:spPr>
      </p:pic>
      <p:pic>
        <p:nvPicPr>
          <p:cNvPr id="20" name="Picture 19">
            <a:extLst>
              <a:ext uri="{FF2B5EF4-FFF2-40B4-BE49-F238E27FC236}">
                <a16:creationId xmlns:a16="http://schemas.microsoft.com/office/drawing/2014/main" id="{167744CD-191E-42B6-A506-C73080D825D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r="14549"/>
          <a:stretch/>
        </p:blipFill>
        <p:spPr>
          <a:xfrm>
            <a:off x="11547679" y="-1"/>
            <a:ext cx="644322" cy="638385"/>
          </a:xfrm>
          <a:prstGeom prst="rect">
            <a:avLst/>
          </a:prstGeom>
        </p:spPr>
      </p:pic>
      <p:sp>
        <p:nvSpPr>
          <p:cNvPr id="2" name="Rectangle 1">
            <a:extLst>
              <a:ext uri="{FF2B5EF4-FFF2-40B4-BE49-F238E27FC236}">
                <a16:creationId xmlns:a16="http://schemas.microsoft.com/office/drawing/2014/main" id="{61DDBD55-0C01-4C36-95D0-BC58108D06B3}"/>
              </a:ext>
            </a:extLst>
          </p:cNvPr>
          <p:cNvSpPr/>
          <p:nvPr/>
        </p:nvSpPr>
        <p:spPr>
          <a:xfrm>
            <a:off x="3641358" y="-32079"/>
            <a:ext cx="9033048" cy="923330"/>
          </a:xfrm>
          <a:prstGeom prst="rect">
            <a:avLst/>
          </a:prstGeom>
        </p:spPr>
        <p:txBody>
          <a:bodyPr wrap="square">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a:p>
            <a:endParaRPr lang="en-IN"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Picture 2">
            <a:extLst>
              <a:ext uri="{FF2B5EF4-FFF2-40B4-BE49-F238E27FC236}">
                <a16:creationId xmlns:a16="http://schemas.microsoft.com/office/drawing/2014/main" id="{2DEBE7FB-C097-4069-BB8F-0A11B62868CD}"/>
              </a:ext>
            </a:extLst>
          </p:cNvPr>
          <p:cNvPicPr>
            <a:picLocks noChangeAspect="1"/>
          </p:cNvPicPr>
          <p:nvPr/>
        </p:nvPicPr>
        <p:blipFill>
          <a:blip r:embed="rId17"/>
          <a:stretch>
            <a:fillRect/>
          </a:stretch>
        </p:blipFill>
        <p:spPr>
          <a:xfrm>
            <a:off x="8965" y="4806617"/>
            <a:ext cx="2744292" cy="1991330"/>
          </a:xfrm>
          <a:prstGeom prst="rect">
            <a:avLst/>
          </a:prstGeom>
        </p:spPr>
      </p:pic>
    </p:spTree>
    <p:extLst>
      <p:ext uri="{BB962C8B-B14F-4D97-AF65-F5344CB8AC3E}">
        <p14:creationId xmlns:p14="http://schemas.microsoft.com/office/powerpoint/2010/main" val="3336391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7" name="Picture 6">
            <a:extLst>
              <a:ext uri="{FF2B5EF4-FFF2-40B4-BE49-F238E27FC236}">
                <a16:creationId xmlns:a16="http://schemas.microsoft.com/office/drawing/2014/main" id="{7205A584-DF38-6997-B49D-D04CD2E58463}"/>
              </a:ext>
            </a:extLst>
          </p:cNvPr>
          <p:cNvPicPr>
            <a:picLocks noChangeAspect="1"/>
          </p:cNvPicPr>
          <p:nvPr/>
        </p:nvPicPr>
        <p:blipFill>
          <a:blip r:embed="rId2"/>
          <a:stretch>
            <a:fillRect/>
          </a:stretch>
        </p:blipFill>
        <p:spPr>
          <a:xfrm>
            <a:off x="8860076" y="585723"/>
            <a:ext cx="3303041" cy="6263891"/>
          </a:xfrm>
          <a:prstGeom prst="rect">
            <a:avLst/>
          </a:prstGeom>
        </p:spPr>
      </p:pic>
      <p:pic>
        <p:nvPicPr>
          <p:cNvPr id="8" name="Picture 7">
            <a:extLst>
              <a:ext uri="{FF2B5EF4-FFF2-40B4-BE49-F238E27FC236}">
                <a16:creationId xmlns:a16="http://schemas.microsoft.com/office/drawing/2014/main" id="{751F93E7-A257-B883-815F-7A1DDE982827}"/>
              </a:ext>
            </a:extLst>
          </p:cNvPr>
          <p:cNvPicPr>
            <a:picLocks noChangeAspect="1"/>
          </p:cNvPicPr>
          <p:nvPr/>
        </p:nvPicPr>
        <p:blipFill>
          <a:blip r:embed="rId3"/>
          <a:stretch>
            <a:fillRect/>
          </a:stretch>
        </p:blipFill>
        <p:spPr>
          <a:xfrm>
            <a:off x="0" y="579504"/>
            <a:ext cx="3581401" cy="6314354"/>
          </a:xfrm>
          <a:prstGeom prst="rect">
            <a:avLst/>
          </a:prstGeom>
        </p:spPr>
      </p:pic>
      <p:pic>
        <p:nvPicPr>
          <p:cNvPr id="9" name="Picture 8">
            <a:extLst>
              <a:ext uri="{FF2B5EF4-FFF2-40B4-BE49-F238E27FC236}">
                <a16:creationId xmlns:a16="http://schemas.microsoft.com/office/drawing/2014/main" id="{24BC0381-E8FA-0370-5628-6F3D98334097}"/>
              </a:ext>
            </a:extLst>
          </p:cNvPr>
          <p:cNvPicPr>
            <a:picLocks noChangeAspect="1"/>
          </p:cNvPicPr>
          <p:nvPr/>
        </p:nvPicPr>
        <p:blipFill>
          <a:blip r:embed="rId4"/>
          <a:stretch>
            <a:fillRect/>
          </a:stretch>
        </p:blipFill>
        <p:spPr>
          <a:xfrm>
            <a:off x="3581401" y="621582"/>
            <a:ext cx="5278675" cy="6272277"/>
          </a:xfrm>
          <a:prstGeom prst="rect">
            <a:avLst/>
          </a:prstGeom>
        </p:spPr>
      </p:pic>
      <p:pic>
        <p:nvPicPr>
          <p:cNvPr id="6" name="Picture 5">
            <a:extLst>
              <a:ext uri="{FF2B5EF4-FFF2-40B4-BE49-F238E27FC236}">
                <a16:creationId xmlns:a16="http://schemas.microsoft.com/office/drawing/2014/main" id="{3E16EBFB-2060-47CA-BC29-DC0A2BD05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102658" cy="543646"/>
          </a:xfrm>
          <a:prstGeom prst="rect">
            <a:avLst/>
          </a:prstGeom>
        </p:spPr>
      </p:pic>
      <p:pic>
        <p:nvPicPr>
          <p:cNvPr id="10" name="Picture 9">
            <a:extLst>
              <a:ext uri="{FF2B5EF4-FFF2-40B4-BE49-F238E27FC236}">
                <a16:creationId xmlns:a16="http://schemas.microsoft.com/office/drawing/2014/main" id="{E22337EC-694A-4D00-9DBB-01C47C09A9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4549"/>
          <a:stretch/>
        </p:blipFill>
        <p:spPr>
          <a:xfrm>
            <a:off x="11555506" y="8386"/>
            <a:ext cx="636494" cy="577337"/>
          </a:xfrm>
          <a:prstGeom prst="rect">
            <a:avLst/>
          </a:prstGeom>
        </p:spPr>
      </p:pic>
      <p:sp>
        <p:nvSpPr>
          <p:cNvPr id="4" name="Rectangle 3">
            <a:extLst>
              <a:ext uri="{FF2B5EF4-FFF2-40B4-BE49-F238E27FC236}">
                <a16:creationId xmlns:a16="http://schemas.microsoft.com/office/drawing/2014/main" id="{7E1C5ACF-3FEF-4EBA-BD75-1A4A4D7B8C43}"/>
              </a:ext>
            </a:extLst>
          </p:cNvPr>
          <p:cNvSpPr/>
          <p:nvPr/>
        </p:nvSpPr>
        <p:spPr>
          <a:xfrm>
            <a:off x="4222376" y="8386"/>
            <a:ext cx="4155895" cy="646331"/>
          </a:xfrm>
          <a:prstGeom prst="rect">
            <a:avLst/>
          </a:prstGeom>
        </p:spPr>
        <p:txBody>
          <a:bodyPr wrap="square">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p:txBody>
      </p:sp>
    </p:spTree>
    <p:extLst>
      <p:ext uri="{BB962C8B-B14F-4D97-AF65-F5344CB8AC3E}">
        <p14:creationId xmlns:p14="http://schemas.microsoft.com/office/powerpoint/2010/main" val="491224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solidFill>
                  <a:srgbClr val="0070C0"/>
                </a:solidFill>
                <a:latin typeface="Trebuchet MS" panose="020B0603020202020204" pitchFamily="34"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solidFill>
                  <a:srgbClr val="0070C0"/>
                </a:solidFill>
                <a:latin typeface="Trebuchet MS" panose="020B0603020202020204" pitchFamily="34"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46"/>
            <a:ext cx="1454005" cy="684399"/>
          </a:xfrm>
          <a:prstGeom prst="rect">
            <a:avLst/>
          </a:prstGeom>
        </p:spPr>
      </p:pic>
      <p:pic>
        <p:nvPicPr>
          <p:cNvPr id="7" name="Picture 6">
            <a:extLst>
              <a:ext uri="{FF2B5EF4-FFF2-40B4-BE49-F238E27FC236}">
                <a16:creationId xmlns:a16="http://schemas.microsoft.com/office/drawing/2014/main" id="{826B7F5B-669F-469D-9B68-526E2AA911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55506" y="8386"/>
            <a:ext cx="636494" cy="577337"/>
          </a:xfrm>
          <a:prstGeom prst="rect">
            <a:avLst/>
          </a:prstGeom>
        </p:spPr>
      </p:pic>
      <p:cxnSp>
        <p:nvCxnSpPr>
          <p:cNvPr id="8" name="Straight Connector 13">
            <a:extLst>
              <a:ext uri="{FF2B5EF4-FFF2-40B4-BE49-F238E27FC236}">
                <a16:creationId xmlns:a16="http://schemas.microsoft.com/office/drawing/2014/main" id="{04174A6C-469C-43F1-902E-FA60BA9D3EC8}"/>
              </a:ext>
            </a:extLst>
          </p:cNvPr>
          <p:cNvCxnSpPr>
            <a:cxnSpLocks/>
          </p:cNvCxnSpPr>
          <p:nvPr/>
        </p:nvCxnSpPr>
        <p:spPr>
          <a:xfrm>
            <a:off x="2517414" y="354653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982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2FA4-EEE5-4E84-A6B1-C635F0327648}"/>
              </a:ext>
            </a:extLst>
          </p:cNvPr>
          <p:cNvSpPr>
            <a:spLocks noGrp="1"/>
          </p:cNvSpPr>
          <p:nvPr>
            <p:ph type="title"/>
          </p:nvPr>
        </p:nvSpPr>
        <p:spPr>
          <a:xfrm>
            <a:off x="2307102" y="144024"/>
            <a:ext cx="8911687" cy="627915"/>
          </a:xfrm>
        </p:spPr>
        <p:txBody>
          <a:bodyPr>
            <a:normAutofit fontScale="90000"/>
          </a:bodyPr>
          <a:lstStyle/>
          <a:p>
            <a:r>
              <a:rPr lang="en-US" dirty="0">
                <a:solidFill>
                  <a:srgbClr val="0070C0"/>
                </a:solidFill>
                <a:latin typeface="Trebuchet MS" panose="020B0603020202020204" pitchFamily="34" charset="0"/>
              </a:rPr>
              <a:t>Background</a:t>
            </a:r>
          </a:p>
        </p:txBody>
      </p:sp>
      <p:sp>
        <p:nvSpPr>
          <p:cNvPr id="10" name="Content Placeholder 2">
            <a:extLst>
              <a:ext uri="{FF2B5EF4-FFF2-40B4-BE49-F238E27FC236}">
                <a16:creationId xmlns:a16="http://schemas.microsoft.com/office/drawing/2014/main" id="{80A58117-A86D-4207-AAAD-96ACC904016E}"/>
              </a:ext>
            </a:extLst>
          </p:cNvPr>
          <p:cNvSpPr>
            <a:spLocks noGrp="1"/>
          </p:cNvSpPr>
          <p:nvPr>
            <p:ph idx="1"/>
          </p:nvPr>
        </p:nvSpPr>
        <p:spPr>
          <a:xfrm>
            <a:off x="2033922" y="922772"/>
            <a:ext cx="9636659" cy="4551356"/>
          </a:xfr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2500" lnSpcReduction="10000"/>
          </a:bodyPr>
          <a:lstStyle/>
          <a:p>
            <a:pPr>
              <a:buFont typeface="Wingdings" panose="05000000000000000000" pitchFamily="2" charset="2"/>
              <a:buChar char="§"/>
            </a:pPr>
            <a:endParaRPr lang="en-US" sz="1800" dirty="0"/>
          </a:p>
          <a:p>
            <a:pPr>
              <a:buFont typeface="Wingdings" panose="05000000000000000000" pitchFamily="2" charset="2"/>
              <a:buChar char="§"/>
            </a:pPr>
            <a:r>
              <a:rPr lang="en-US" sz="1800" dirty="0"/>
              <a:t>In high-income countries, fertility rates for women of all age groups have declined since 1950; in low-income countries, fertility rates are steadily declining for all age groups.</a:t>
            </a:r>
          </a:p>
          <a:p>
            <a:pPr>
              <a:buFont typeface="Wingdings" panose="05000000000000000000" pitchFamily="2" charset="2"/>
              <a:buChar char="§"/>
            </a:pPr>
            <a:r>
              <a:rPr lang="en-US" sz="1800" dirty="0"/>
              <a:t>India is projected to have the greatest absolute increase in population size of any country between 2021 and 2050.</a:t>
            </a:r>
          </a:p>
          <a:p>
            <a:pPr>
              <a:buFont typeface="Wingdings" panose="05000000000000000000" pitchFamily="2" charset="2"/>
              <a:buChar char="§"/>
            </a:pPr>
            <a:r>
              <a:rPr lang="en-IN" sz="1700" b="1" dirty="0">
                <a:solidFill>
                  <a:schemeClr val="accent1"/>
                </a:solidFill>
              </a:rPr>
              <a:t>Bihar is India's third most populous and fifth poorest state with the highest total fertility rate (TFR) of 3.0 children per woman.</a:t>
            </a:r>
          </a:p>
          <a:p>
            <a:pPr>
              <a:buFont typeface="Wingdings" panose="05000000000000000000" pitchFamily="2" charset="2"/>
              <a:buChar char="§"/>
            </a:pPr>
            <a:r>
              <a:rPr lang="en-US" sz="1800" dirty="0"/>
              <a:t>The use of modern methods of contraception has increased across most Indian states in the last five years with Bihar showing the most improvement, according to the latest National Family Health Survey (NFHS-5).</a:t>
            </a:r>
          </a:p>
          <a:p>
            <a:pPr>
              <a:buFont typeface="Wingdings" panose="05000000000000000000" pitchFamily="2" charset="2"/>
              <a:buChar char="§"/>
            </a:pPr>
            <a:r>
              <a:rPr lang="en-US" sz="1800" dirty="0"/>
              <a:t>This indicates the state has made headway in its family-planning </a:t>
            </a:r>
            <a:r>
              <a:rPr lang="en-US" sz="1800" dirty="0" err="1"/>
              <a:t>endeavour</a:t>
            </a:r>
            <a:r>
              <a:rPr lang="en-US" sz="1800" dirty="0"/>
              <a:t>. This can help prevent high-risk pregnancies and enhance child health.</a:t>
            </a:r>
          </a:p>
          <a:p>
            <a:pPr>
              <a:buFont typeface="Wingdings" panose="05000000000000000000" pitchFamily="2" charset="2"/>
              <a:buChar char="§"/>
            </a:pPr>
            <a:r>
              <a:rPr lang="en-US" sz="1800" b="1" dirty="0">
                <a:solidFill>
                  <a:srgbClr val="0070C0"/>
                </a:solidFill>
                <a:cs typeface="Arial" panose="020B0604020202020204" pitchFamily="34" charset="0"/>
              </a:rPr>
              <a:t>Community health worker </a:t>
            </a:r>
            <a:r>
              <a:rPr lang="en-US" sz="1800" dirty="0">
                <a:solidFill>
                  <a:srgbClr val="211D1E"/>
                </a:solidFill>
                <a:cs typeface="Arial" panose="020B0604020202020204" pitchFamily="34" charset="0"/>
              </a:rPr>
              <a:t>(CHW) programs can </a:t>
            </a:r>
            <a:r>
              <a:rPr lang="en-US" sz="1800" b="1" dirty="0">
                <a:solidFill>
                  <a:srgbClr val="054A8E"/>
                </a:solidFill>
                <a:cs typeface="Arial" panose="020B0604020202020204" pitchFamily="34" charset="0"/>
              </a:rPr>
              <a:t>increase use of contraception</a:t>
            </a:r>
            <a:r>
              <a:rPr lang="en-US" sz="1800" dirty="0">
                <a:solidFill>
                  <a:srgbClr val="211D1E"/>
                </a:solidFill>
                <a:cs typeface="Arial" panose="020B0604020202020204" pitchFamily="34" charset="0"/>
              </a:rPr>
              <a:t>, particularly where unmet need is high, access is low, and geographic or social barriers to use existing services. </a:t>
            </a:r>
          </a:p>
          <a:p>
            <a:pPr>
              <a:buFont typeface="Wingdings" panose="05000000000000000000" pitchFamily="2" charset="2"/>
              <a:buChar char="§"/>
            </a:pPr>
            <a:r>
              <a:rPr lang="en-US" sz="1800" dirty="0"/>
              <a:t>Still ,the TFR of Bihar is high, this study was conducted to understand the intricacies of  FP </a:t>
            </a:r>
            <a:r>
              <a:rPr lang="en-US" sz="1800" dirty="0" err="1"/>
              <a:t>practises</a:t>
            </a:r>
            <a:r>
              <a:rPr lang="en-US" sz="1800" dirty="0"/>
              <a:t> and its influencers at various levels.</a:t>
            </a:r>
            <a:endParaRPr lang="en-IN" sz="1800" dirty="0"/>
          </a:p>
        </p:txBody>
      </p:sp>
      <p:cxnSp>
        <p:nvCxnSpPr>
          <p:cNvPr id="5" name="Straight Connector 13">
            <a:extLst>
              <a:ext uri="{FF2B5EF4-FFF2-40B4-BE49-F238E27FC236}">
                <a16:creationId xmlns:a16="http://schemas.microsoft.com/office/drawing/2014/main" id="{E031B913-9DF1-4E2E-BABF-58225F80E985}"/>
              </a:ext>
            </a:extLst>
          </p:cNvPr>
          <p:cNvCxnSpPr>
            <a:cxnSpLocks/>
          </p:cNvCxnSpPr>
          <p:nvPr/>
        </p:nvCxnSpPr>
        <p:spPr>
          <a:xfrm>
            <a:off x="2307102" y="78055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FFE2DC5F-D336-4934-82C0-0934354B3F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4549"/>
          <a:stretch/>
        </p:blipFill>
        <p:spPr>
          <a:xfrm>
            <a:off x="11670581" y="35552"/>
            <a:ext cx="521419" cy="601220"/>
          </a:xfrm>
          <a:prstGeom prst="rect">
            <a:avLst/>
          </a:prstGeom>
        </p:spPr>
      </p:pic>
      <p:sp>
        <p:nvSpPr>
          <p:cNvPr id="11" name="TextBox 10">
            <a:extLst>
              <a:ext uri="{FF2B5EF4-FFF2-40B4-BE49-F238E27FC236}">
                <a16:creationId xmlns:a16="http://schemas.microsoft.com/office/drawing/2014/main" id="{4256B954-0CBE-4F0A-940C-AA0176AFC34E}"/>
              </a:ext>
            </a:extLst>
          </p:cNvPr>
          <p:cNvSpPr txBox="1"/>
          <p:nvPr/>
        </p:nvSpPr>
        <p:spPr>
          <a:xfrm flipH="1">
            <a:off x="6424829" y="5610795"/>
            <a:ext cx="4939645" cy="1200329"/>
          </a:xfrm>
          <a:prstGeom prst="rect">
            <a:avLst/>
          </a:prstGeom>
          <a:noFill/>
        </p:spPr>
        <p:txBody>
          <a:bodyPr wrap="square" rtlCol="0">
            <a:spAutoFit/>
          </a:bodyPr>
          <a:lstStyle/>
          <a:p>
            <a:r>
              <a:rPr lang="en-IN" sz="1000" dirty="0">
                <a:hlinkClick r:id="rId3"/>
              </a:rPr>
              <a:t>https://sdg.iisd.org/news/2021-population-data-sheet-highlights-declining-fertility-rates/</a:t>
            </a:r>
            <a:endParaRPr lang="en-IN" sz="1000" dirty="0">
              <a:hlinkClick r:id="rId4"/>
            </a:endParaRPr>
          </a:p>
          <a:p>
            <a:r>
              <a:rPr lang="en-IN" sz="1000" dirty="0">
                <a:hlinkClick r:id="rId4"/>
              </a:rPr>
              <a:t>https://www.downtoearth.org.in/blog/health/use-of-contraceptives-in-bihar-doubles-in-5-years-nfhs-5-75394</a:t>
            </a:r>
            <a:endParaRPr lang="en-IN" sz="1000" dirty="0"/>
          </a:p>
          <a:p>
            <a:r>
              <a:rPr lang="en-IN" sz="1000" dirty="0">
                <a:hlinkClick r:id="rId5"/>
              </a:rPr>
              <a:t>https://www.fphighimpactpractices.org/briefs/community-health-workers/</a:t>
            </a:r>
            <a:endParaRPr lang="en-IN" sz="1000" dirty="0"/>
          </a:p>
          <a:p>
            <a:endParaRPr lang="en-IN" sz="1000" dirty="0"/>
          </a:p>
          <a:p>
            <a:endParaRPr lang="en-IN" sz="1100" dirty="0"/>
          </a:p>
          <a:p>
            <a:endParaRPr lang="en-IN" sz="1100" dirty="0"/>
          </a:p>
        </p:txBody>
      </p:sp>
      <p:sp>
        <p:nvSpPr>
          <p:cNvPr id="9" name="Rectangle: Rounded Corners 8">
            <a:extLst>
              <a:ext uri="{FF2B5EF4-FFF2-40B4-BE49-F238E27FC236}">
                <a16:creationId xmlns:a16="http://schemas.microsoft.com/office/drawing/2014/main" id="{0B0AE400-4E09-4BD9-A38B-C9FC15D90E90}"/>
              </a:ext>
            </a:extLst>
          </p:cNvPr>
          <p:cNvSpPr/>
          <p:nvPr/>
        </p:nvSpPr>
        <p:spPr>
          <a:xfrm>
            <a:off x="6329082" y="5583596"/>
            <a:ext cx="5148515" cy="7275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Graphic 14" descr="Family with two children">
            <a:extLst>
              <a:ext uri="{FF2B5EF4-FFF2-40B4-BE49-F238E27FC236}">
                <a16:creationId xmlns:a16="http://schemas.microsoft.com/office/drawing/2014/main" id="{307AF0B0-7FB5-4182-9E95-EDE99B44B0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612" y="1641649"/>
            <a:ext cx="1944739" cy="4081807"/>
          </a:xfrm>
          <a:prstGeom prst="rect">
            <a:avLst/>
          </a:prstGeom>
        </p:spPr>
      </p:pic>
      <p:pic>
        <p:nvPicPr>
          <p:cNvPr id="12" name="Picture 11">
            <a:extLst>
              <a:ext uri="{FF2B5EF4-FFF2-40B4-BE49-F238E27FC236}">
                <a16:creationId xmlns:a16="http://schemas.microsoft.com/office/drawing/2014/main" id="{521A35C9-6C82-4AA2-816C-C29A94D9DF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
        <p:nvSpPr>
          <p:cNvPr id="3" name="Rectangle 2">
            <a:extLst>
              <a:ext uri="{FF2B5EF4-FFF2-40B4-BE49-F238E27FC236}">
                <a16:creationId xmlns:a16="http://schemas.microsoft.com/office/drawing/2014/main" id="{F1079C4F-3045-47F9-8C6C-AB5F0FAC2DF1}"/>
              </a:ext>
            </a:extLst>
          </p:cNvPr>
          <p:cNvSpPr/>
          <p:nvPr/>
        </p:nvSpPr>
        <p:spPr>
          <a:xfrm>
            <a:off x="2043352" y="881407"/>
            <a:ext cx="9691447" cy="47108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3" name="Picture 12">
            <a:extLst>
              <a:ext uri="{FF2B5EF4-FFF2-40B4-BE49-F238E27FC236}">
                <a16:creationId xmlns:a16="http://schemas.microsoft.com/office/drawing/2014/main" id="{D828B358-0F48-4516-B2E3-238964C3D7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4387"/>
            <a:ext cx="1527141" cy="718824"/>
          </a:xfrm>
          <a:prstGeom prst="rect">
            <a:avLst/>
          </a:prstGeom>
        </p:spPr>
      </p:pic>
    </p:spTree>
    <p:extLst>
      <p:ext uri="{BB962C8B-B14F-4D97-AF65-F5344CB8AC3E}">
        <p14:creationId xmlns:p14="http://schemas.microsoft.com/office/powerpoint/2010/main" val="1133968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4085821" y="254188"/>
            <a:ext cx="7227929" cy="365125"/>
          </a:xfrm>
          <a:solidFill>
            <a:schemeClr val="bg2"/>
          </a:solidFill>
          <a:ln>
            <a:solidFill>
              <a:srgbClr val="00B0F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n-IN" b="1" dirty="0"/>
              <a:t>Community Health Workers</a:t>
            </a:r>
          </a:p>
        </p:txBody>
      </p:sp>
      <p:pic>
        <p:nvPicPr>
          <p:cNvPr id="8" name="Picture 4" descr="M-6-Part A-B.indd">
            <a:extLst>
              <a:ext uri="{FF2B5EF4-FFF2-40B4-BE49-F238E27FC236}">
                <a16:creationId xmlns:a16="http://schemas.microsoft.com/office/drawing/2014/main" id="{89326F2D-BC2F-4525-B979-441571CBA7C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35000" y="920530"/>
            <a:ext cx="754143" cy="1947412"/>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1545996" cy="727699"/>
          </a:xfrm>
          <a:prstGeom prst="rect">
            <a:avLst/>
          </a:prstGeom>
        </p:spPr>
      </p:pic>
      <p:pic>
        <p:nvPicPr>
          <p:cNvPr id="7" name="Picture 10" descr="ASHA Module 7 - NRHM Manipur">
            <a:extLst>
              <a:ext uri="{FF2B5EF4-FFF2-40B4-BE49-F238E27FC236}">
                <a16:creationId xmlns:a16="http://schemas.microsoft.com/office/drawing/2014/main" id="{1DBF5776-60DE-4689-856A-1CB9B089E5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20" y="1514470"/>
            <a:ext cx="2695902" cy="24194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hy this monthly meeting?">
            <a:extLst>
              <a:ext uri="{FF2B5EF4-FFF2-40B4-BE49-F238E27FC236}">
                <a16:creationId xmlns:a16="http://schemas.microsoft.com/office/drawing/2014/main" id="{BA569530-D8A6-4409-8B15-0F68CF6647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5000" y="3086502"/>
            <a:ext cx="840985" cy="1508288"/>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 name="Picture 6" descr="Why this monthly meeting?">
            <a:extLst>
              <a:ext uri="{FF2B5EF4-FFF2-40B4-BE49-F238E27FC236}">
                <a16:creationId xmlns:a16="http://schemas.microsoft.com/office/drawing/2014/main" id="{5BD3D801-04DF-4810-A96C-1CB7FC5B85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9007" y="4813350"/>
            <a:ext cx="904111" cy="1828964"/>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1AC0125-4D54-458A-99C0-C829A09DA0C2}"/>
              </a:ext>
            </a:extLst>
          </p:cNvPr>
          <p:cNvSpPr txBox="1"/>
          <p:nvPr/>
        </p:nvSpPr>
        <p:spPr>
          <a:xfrm>
            <a:off x="4085821" y="666656"/>
            <a:ext cx="7424662" cy="6186309"/>
          </a:xfrm>
          <a:prstGeom prst="rect">
            <a:avLst/>
          </a:prstGeom>
          <a:solidFill>
            <a:schemeClr val="accent4">
              <a:lumMod val="40000"/>
              <a:lumOff val="60000"/>
            </a:schemeClr>
          </a:solidFill>
          <a:ln>
            <a:noFill/>
          </a:ln>
          <a:effectLst>
            <a:glow rad="635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a:t>
            </a:r>
            <a:r>
              <a:rPr lang="en-US" dirty="0">
                <a:solidFill>
                  <a:srgbClr val="0070C0"/>
                </a:solidFill>
                <a:hlinkClick r:id="rId8" tooltip="Accredited Social Health Activist">
                  <a:extLst>
                    <a:ext uri="{A12FA001-AC4F-418D-AE19-62706E023703}">
                      <ahyp:hlinkClr xmlns:ahyp="http://schemas.microsoft.com/office/drawing/2018/hyperlinkcolor" val="tx"/>
                    </a:ext>
                  </a:extLst>
                </a:hlinkClick>
              </a:rPr>
              <a:t>Accredited Social Health Activist</a:t>
            </a:r>
            <a:r>
              <a:rPr lang="en-US" dirty="0"/>
              <a:t> (ASHA) is a community health worker. Depending on the area covered by the sub- </a:t>
            </a:r>
            <a:r>
              <a:rPr lang="en-US" dirty="0" err="1"/>
              <a:t>centre</a:t>
            </a:r>
            <a:r>
              <a:rPr lang="en-US" dirty="0"/>
              <a:t>, each </a:t>
            </a:r>
            <a:r>
              <a:rPr lang="en-US" u="sng" dirty="0">
                <a:solidFill>
                  <a:schemeClr val="accent1"/>
                </a:solidFill>
              </a:rPr>
              <a:t>Auxiliary Nurse Midwives</a:t>
            </a:r>
            <a:r>
              <a:rPr lang="en-US" u="sng" dirty="0">
                <a:solidFill>
                  <a:schemeClr val="tx1"/>
                </a:solidFill>
              </a:rPr>
              <a:t>(</a:t>
            </a:r>
            <a:r>
              <a:rPr lang="en-US" dirty="0"/>
              <a:t>ANMs) is supported by four or five ASHAs. With the </a:t>
            </a:r>
            <a:r>
              <a:rPr lang="en-US" dirty="0">
                <a:hlinkClick r:id="rId9" tooltip="Anganwadi"/>
              </a:rPr>
              <a:t>Anganwadi Worker (AWW)</a:t>
            </a:r>
            <a:r>
              <a:rPr lang="en-US" dirty="0"/>
              <a:t>, the ANMs acts as a resource person for the training of ASHAs. </a:t>
            </a:r>
          </a:p>
          <a:p>
            <a:endParaRPr lang="en-US" dirty="0"/>
          </a:p>
          <a:p>
            <a:pPr marL="285750" indent="-285750">
              <a:buFont typeface="Wingdings" panose="05000000000000000000" pitchFamily="2" charset="2"/>
              <a:buChar char="Ø"/>
            </a:pPr>
            <a:r>
              <a:rPr lang="en-US" dirty="0"/>
              <a:t>The CHWs have also been instrumental in many developing countries </a:t>
            </a:r>
            <a:r>
              <a:rPr lang="en-US" dirty="0">
                <a:solidFill>
                  <a:srgbClr val="0070C0"/>
                </a:solidFill>
              </a:rPr>
              <a:t>reducing unmet need for contraception</a:t>
            </a:r>
            <a:r>
              <a:rPr lang="en-US" dirty="0"/>
              <a:t>.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a:t>
            </a:r>
            <a:r>
              <a:rPr lang="en-US" dirty="0">
                <a:solidFill>
                  <a:srgbClr val="0070C0"/>
                </a:solidFill>
              </a:rPr>
              <a:t>CHWs</a:t>
            </a:r>
            <a:r>
              <a:rPr lang="en-US" dirty="0"/>
              <a:t> have been continuously involved in, ongoing </a:t>
            </a:r>
            <a:r>
              <a:rPr lang="en-US" dirty="0">
                <a:solidFill>
                  <a:srgbClr val="0070C0"/>
                </a:solidFill>
              </a:rPr>
              <a:t>reproductive and child healthcare programs over the last few decades </a:t>
            </a:r>
            <a:r>
              <a:rPr lang="en-US" dirty="0">
                <a:solidFill>
                  <a:schemeClr val="tx1"/>
                </a:solidFill>
              </a:rPr>
              <a:t>in</a:t>
            </a:r>
            <a:r>
              <a:rPr lang="en-US" dirty="0"/>
              <a:t>cluding FP; though little is known about the extent of their outreach in providing FP messages and services.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role of CHWs in increasing the utilization of maternal, newborn and child health services has been widely acknowledged</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There is </a:t>
            </a:r>
            <a:r>
              <a:rPr lang="en-US" dirty="0">
                <a:solidFill>
                  <a:srgbClr val="0070C0"/>
                </a:solidFill>
              </a:rPr>
              <a:t>limited evidence whether or not the CHWs outreach increases demand for contraception in the community</a:t>
            </a:r>
            <a:r>
              <a:rPr lang="en-US" b="1" dirty="0">
                <a:solidFill>
                  <a:srgbClr val="0070C0"/>
                </a:solidFill>
              </a:rPr>
              <a:t>.</a:t>
            </a:r>
          </a:p>
          <a:p>
            <a:endParaRPr lang="en-US" dirty="0"/>
          </a:p>
          <a:p>
            <a:r>
              <a:rPr lang="en-US" dirty="0"/>
              <a:t>                                                                                              </a:t>
            </a:r>
            <a:endParaRPr lang="en-US" sz="1000" dirty="0"/>
          </a:p>
        </p:txBody>
      </p:sp>
      <p:sp>
        <p:nvSpPr>
          <p:cNvPr id="20" name="Rectangle 19">
            <a:extLst>
              <a:ext uri="{FF2B5EF4-FFF2-40B4-BE49-F238E27FC236}">
                <a16:creationId xmlns:a16="http://schemas.microsoft.com/office/drawing/2014/main" id="{43B2F018-793B-432E-877D-1E95625AA104}"/>
              </a:ext>
            </a:extLst>
          </p:cNvPr>
          <p:cNvSpPr/>
          <p:nvPr/>
        </p:nvSpPr>
        <p:spPr>
          <a:xfrm>
            <a:off x="212112" y="4048026"/>
            <a:ext cx="2483791" cy="230832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a:spAutoFit/>
          </a:bodyPr>
          <a:lstStyle/>
          <a:p>
            <a:endParaRPr lang="en-US" dirty="0">
              <a:solidFill>
                <a:schemeClr val="accent1"/>
              </a:solidFill>
            </a:endParaRPr>
          </a:p>
          <a:p>
            <a:r>
              <a:rPr lang="en-US" dirty="0">
                <a:solidFill>
                  <a:schemeClr val="accent1"/>
                </a:solidFill>
              </a:rPr>
              <a:t>In India, CHWs are mostly comprised of Auxiliary Nurse Midwives (ANMs), Accredited Social Health Activists (ASHAs) and Anganwadi workers. </a:t>
            </a:r>
            <a:endParaRPr lang="en-IN" dirty="0">
              <a:solidFill>
                <a:schemeClr val="accent1"/>
              </a:solidFill>
            </a:endParaRPr>
          </a:p>
        </p:txBody>
      </p:sp>
      <p:pic>
        <p:nvPicPr>
          <p:cNvPr id="22" name="Picture 21">
            <a:extLst>
              <a:ext uri="{FF2B5EF4-FFF2-40B4-BE49-F238E27FC236}">
                <a16:creationId xmlns:a16="http://schemas.microsoft.com/office/drawing/2014/main" id="{F94D5039-B74D-4B41-A22E-017806B5E12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
        <p:nvSpPr>
          <p:cNvPr id="25" name="TextBox 24">
            <a:extLst>
              <a:ext uri="{FF2B5EF4-FFF2-40B4-BE49-F238E27FC236}">
                <a16:creationId xmlns:a16="http://schemas.microsoft.com/office/drawing/2014/main" id="{619C25CD-E488-4F5C-9199-448E77E00024}"/>
              </a:ext>
            </a:extLst>
          </p:cNvPr>
          <p:cNvSpPr txBox="1"/>
          <p:nvPr/>
        </p:nvSpPr>
        <p:spPr>
          <a:xfrm>
            <a:off x="7855848" y="6154900"/>
            <a:ext cx="3506771" cy="461665"/>
          </a:xfrm>
          <a:prstGeom prst="rect">
            <a:avLst/>
          </a:prstGeom>
          <a:noFill/>
        </p:spPr>
        <p:txBody>
          <a:bodyPr wrap="square" rtlCol="0">
            <a:spAutoFit/>
          </a:bodyPr>
          <a:lstStyle/>
          <a:p>
            <a:r>
              <a:rPr lang="en-IN" sz="1200" dirty="0">
                <a:hlinkClick r:id="rId11"/>
              </a:rPr>
              <a:t>https://bmcpublichealth.biomedcentral.com/articles/10.1186/s12889-020-09061-1</a:t>
            </a:r>
            <a:endParaRPr lang="en-IN" sz="1200" dirty="0"/>
          </a:p>
        </p:txBody>
      </p:sp>
      <p:sp>
        <p:nvSpPr>
          <p:cNvPr id="26" name="Rectangle: Rounded Corners 25">
            <a:extLst>
              <a:ext uri="{FF2B5EF4-FFF2-40B4-BE49-F238E27FC236}">
                <a16:creationId xmlns:a16="http://schemas.microsoft.com/office/drawing/2014/main" id="{C39ED94C-A7C8-4509-8D4F-24386317925B}"/>
              </a:ext>
            </a:extLst>
          </p:cNvPr>
          <p:cNvSpPr/>
          <p:nvPr/>
        </p:nvSpPr>
        <p:spPr>
          <a:xfrm>
            <a:off x="7707984" y="6193410"/>
            <a:ext cx="3654635" cy="42315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561507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y Stock Photo, Picture And Royalty Free Image. Image 34544255.">
            <a:extLst>
              <a:ext uri="{FF2B5EF4-FFF2-40B4-BE49-F238E27FC236}">
                <a16:creationId xmlns:a16="http://schemas.microsoft.com/office/drawing/2014/main" id="{3E55713E-1A88-4D04-8C62-AC81B2ED7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790" y="3991317"/>
            <a:ext cx="3396793" cy="254759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10" name="Thought Bubble: Cloud 9">
            <a:extLst>
              <a:ext uri="{FF2B5EF4-FFF2-40B4-BE49-F238E27FC236}">
                <a16:creationId xmlns:a16="http://schemas.microsoft.com/office/drawing/2014/main" id="{4FCE99F3-4CB7-458C-ABC3-38F53651E9E9}"/>
              </a:ext>
            </a:extLst>
          </p:cNvPr>
          <p:cNvSpPr/>
          <p:nvPr/>
        </p:nvSpPr>
        <p:spPr>
          <a:xfrm>
            <a:off x="3789575" y="136525"/>
            <a:ext cx="7173798" cy="3535051"/>
          </a:xfrm>
          <a:prstGeom prst="cloudCallou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dirty="0">
                <a:solidFill>
                  <a:schemeClr val="tx1"/>
                </a:solidFill>
              </a:rPr>
              <a:t>'Why'—why individuals use or don't use current approaches, what affects their decisions, and who influences them</a:t>
            </a:r>
          </a:p>
        </p:txBody>
      </p:sp>
      <p:pic>
        <p:nvPicPr>
          <p:cNvPr id="12" name="Picture 11">
            <a:extLst>
              <a:ext uri="{FF2B5EF4-FFF2-40B4-BE49-F238E27FC236}">
                <a16:creationId xmlns:a16="http://schemas.microsoft.com/office/drawing/2014/main" id="{8A6E7C1C-A827-4F98-86FF-1FBC7A636B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574275" cy="741010"/>
          </a:xfrm>
          <a:prstGeom prst="rect">
            <a:avLst/>
          </a:prstGeom>
        </p:spPr>
      </p:pic>
      <p:pic>
        <p:nvPicPr>
          <p:cNvPr id="13" name="Picture 12">
            <a:extLst>
              <a:ext uri="{FF2B5EF4-FFF2-40B4-BE49-F238E27FC236}">
                <a16:creationId xmlns:a16="http://schemas.microsoft.com/office/drawing/2014/main" id="{D2FACE36-D783-44C4-A93C-EA1853868E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Tree>
    <p:extLst>
      <p:ext uri="{BB962C8B-B14F-4D97-AF65-F5344CB8AC3E}">
        <p14:creationId xmlns:p14="http://schemas.microsoft.com/office/powerpoint/2010/main" val="412187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descr="M-6-Part A-B.indd">
            <a:extLst>
              <a:ext uri="{FF2B5EF4-FFF2-40B4-BE49-F238E27FC236}">
                <a16:creationId xmlns:a16="http://schemas.microsoft.com/office/drawing/2014/main" id="{7F7FC289-4D27-497C-A887-0CB0D52963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0497" y="2966278"/>
            <a:ext cx="754143" cy="19474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14" y="26125"/>
            <a:ext cx="1503906" cy="707887"/>
          </a:xfrm>
          <a:prstGeom prst="rect">
            <a:avLst/>
          </a:prstGeom>
        </p:spPr>
      </p:pic>
      <p:sp>
        <p:nvSpPr>
          <p:cNvPr id="11" name="Freeform: Shape 10">
            <a:extLst>
              <a:ext uri="{FF2B5EF4-FFF2-40B4-BE49-F238E27FC236}">
                <a16:creationId xmlns:a16="http://schemas.microsoft.com/office/drawing/2014/main" id="{AA141F35-E856-4A1D-82C7-6C95D290A596}"/>
              </a:ext>
            </a:extLst>
          </p:cNvPr>
          <p:cNvSpPr/>
          <p:nvPr/>
        </p:nvSpPr>
        <p:spPr>
          <a:xfrm>
            <a:off x="3205162" y="1515409"/>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17475" tIns="117475" rIns="155558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understand awareness, attitude, perception and practises about FP in the community. </a:t>
            </a:r>
          </a:p>
        </p:txBody>
      </p:sp>
      <p:sp>
        <p:nvSpPr>
          <p:cNvPr id="12" name="Freeform: Shape 11">
            <a:extLst>
              <a:ext uri="{FF2B5EF4-FFF2-40B4-BE49-F238E27FC236}">
                <a16:creationId xmlns:a16="http://schemas.microsoft.com/office/drawing/2014/main" id="{D801260A-5371-4A0C-9167-F7FA52066481}"/>
              </a:ext>
            </a:extLst>
          </p:cNvPr>
          <p:cNvSpPr/>
          <p:nvPr/>
        </p:nvSpPr>
        <p:spPr>
          <a:xfrm>
            <a:off x="3816310" y="3159503"/>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3379271"/>
              <a:satOff val="-8710"/>
              <a:lumOff val="-5883"/>
              <a:alphaOff val="0"/>
            </a:schemeClr>
          </a:fillRef>
          <a:effectRef idx="2">
            <a:schemeClr val="accent5">
              <a:hueOff val="-3379271"/>
              <a:satOff val="-8710"/>
              <a:lumOff val="-5883"/>
              <a:alphaOff val="0"/>
            </a:schemeClr>
          </a:effectRef>
          <a:fontRef idx="minor">
            <a:schemeClr val="lt1"/>
          </a:fontRef>
        </p:style>
        <p:txBody>
          <a:bodyPr spcFirstLastPara="0" vert="horz" wrap="square" lIns="117475" tIns="117475" rIns="164461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understand ASHAs/ANMs knowledge, attitude and practises for FP related services and delivery Platforms.</a:t>
            </a:r>
          </a:p>
        </p:txBody>
      </p:sp>
      <p:sp>
        <p:nvSpPr>
          <p:cNvPr id="13" name="Freeform: Shape 12">
            <a:extLst>
              <a:ext uri="{FF2B5EF4-FFF2-40B4-BE49-F238E27FC236}">
                <a16:creationId xmlns:a16="http://schemas.microsoft.com/office/drawing/2014/main" id="{14B00EDD-7FF1-4E89-AA21-3E01176C2B41}"/>
              </a:ext>
            </a:extLst>
          </p:cNvPr>
          <p:cNvSpPr/>
          <p:nvPr/>
        </p:nvSpPr>
        <p:spPr>
          <a:xfrm>
            <a:off x="4427459" y="4703987"/>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6">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6758543"/>
              <a:satOff val="-17419"/>
              <a:lumOff val="-11765"/>
              <a:alphaOff val="0"/>
            </a:schemeClr>
          </a:fillRef>
          <a:effectRef idx="2">
            <a:schemeClr val="accent5">
              <a:hueOff val="-6758543"/>
              <a:satOff val="-17419"/>
              <a:lumOff val="-11765"/>
              <a:alphaOff val="0"/>
            </a:schemeClr>
          </a:effectRef>
          <a:fontRef idx="minor">
            <a:schemeClr val="lt1"/>
          </a:fontRef>
        </p:style>
        <p:txBody>
          <a:bodyPr spcFirstLastPara="0" vert="horz" wrap="square" lIns="117475" tIns="117475" rIns="164461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explore the barriers and enablers faced by CHW (particularly ASHA’s/ANM’s) for the delivery of FP services</a:t>
            </a:r>
            <a:r>
              <a:rPr lang="en-IN" sz="2000" kern="1200" dirty="0">
                <a:ln w="0"/>
                <a:solidFill>
                  <a:schemeClr val="tx1"/>
                </a:solidFill>
                <a:effectLst>
                  <a:outerShdw blurRad="38100" dist="19050" dir="2700000" algn="tl" rotWithShape="0">
                    <a:schemeClr val="dk1">
                      <a:alpha val="40000"/>
                    </a:schemeClr>
                  </a:outerShdw>
                </a:effectLst>
              </a:rPr>
              <a:t>. </a:t>
            </a:r>
          </a:p>
        </p:txBody>
      </p:sp>
      <p:sp>
        <p:nvSpPr>
          <p:cNvPr id="14" name="Freeform: Shape 13">
            <a:extLst>
              <a:ext uri="{FF2B5EF4-FFF2-40B4-BE49-F238E27FC236}">
                <a16:creationId xmlns:a16="http://schemas.microsoft.com/office/drawing/2014/main" id="{96AC6D28-AF5C-4F3B-95A1-073FE0A9D1E1}"/>
              </a:ext>
            </a:extLst>
          </p:cNvPr>
          <p:cNvSpPr/>
          <p:nvPr/>
        </p:nvSpPr>
        <p:spPr>
          <a:xfrm>
            <a:off x="9215508" y="2584070"/>
            <a:ext cx="915995" cy="915995"/>
          </a:xfrm>
          <a:custGeom>
            <a:avLst/>
            <a:gdLst>
              <a:gd name="connsiteX0" fmla="*/ 0 w 915995"/>
              <a:gd name="connsiteY0" fmla="*/ 503797 h 915995"/>
              <a:gd name="connsiteX1" fmla="*/ 206099 w 915995"/>
              <a:gd name="connsiteY1" fmla="*/ 503797 h 915995"/>
              <a:gd name="connsiteX2" fmla="*/ 206099 w 915995"/>
              <a:gd name="connsiteY2" fmla="*/ 0 h 915995"/>
              <a:gd name="connsiteX3" fmla="*/ 709896 w 915995"/>
              <a:gd name="connsiteY3" fmla="*/ 0 h 915995"/>
              <a:gd name="connsiteX4" fmla="*/ 709896 w 915995"/>
              <a:gd name="connsiteY4" fmla="*/ 503797 h 915995"/>
              <a:gd name="connsiteX5" fmla="*/ 915995 w 915995"/>
              <a:gd name="connsiteY5" fmla="*/ 503797 h 915995"/>
              <a:gd name="connsiteX6" fmla="*/ 457998 w 915995"/>
              <a:gd name="connsiteY6" fmla="*/ 915995 h 915995"/>
              <a:gd name="connsiteX7" fmla="*/ 0 w 915995"/>
              <a:gd name="connsiteY7" fmla="*/ 503797 h 91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995" h="915995">
                <a:moveTo>
                  <a:pt x="0" y="503797"/>
                </a:moveTo>
                <a:lnTo>
                  <a:pt x="206099" y="503797"/>
                </a:lnTo>
                <a:lnTo>
                  <a:pt x="206099" y="0"/>
                </a:lnTo>
                <a:lnTo>
                  <a:pt x="709896" y="0"/>
                </a:lnTo>
                <a:lnTo>
                  <a:pt x="709896" y="503797"/>
                </a:lnTo>
                <a:lnTo>
                  <a:pt x="915995" y="503797"/>
                </a:lnTo>
                <a:lnTo>
                  <a:pt x="457998" y="915995"/>
                </a:lnTo>
                <a:lnTo>
                  <a:pt x="0" y="503797"/>
                </a:lnTo>
                <a:close/>
              </a:path>
            </a:pathLst>
          </a:cu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z="190500" prstMaterial="matte">
            <a:bevelT w="127000" h="63500"/>
          </a:sp3d>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1819" tIns="45720" rIns="251819" bIns="272429" numCol="1" spcCol="1270" anchor="ctr" anchorCtr="0">
            <a:noAutofit/>
          </a:bodyPr>
          <a:lstStyle/>
          <a:p>
            <a:pPr marL="0" lvl="0" indent="0" algn="ctr" defTabSz="1600200">
              <a:lnSpc>
                <a:spcPct val="90000"/>
              </a:lnSpc>
              <a:spcBef>
                <a:spcPct val="0"/>
              </a:spcBef>
              <a:spcAft>
                <a:spcPct val="35000"/>
              </a:spcAft>
              <a:buNone/>
            </a:pPr>
            <a:endParaRPr lang="en-IN" sz="3600" kern="1200"/>
          </a:p>
        </p:txBody>
      </p:sp>
      <p:sp>
        <p:nvSpPr>
          <p:cNvPr id="15" name="Freeform: Shape 14">
            <a:extLst>
              <a:ext uri="{FF2B5EF4-FFF2-40B4-BE49-F238E27FC236}">
                <a16:creationId xmlns:a16="http://schemas.microsoft.com/office/drawing/2014/main" id="{7BA0FD01-BB70-4DBA-85DB-C6954FD622D7}"/>
              </a:ext>
            </a:extLst>
          </p:cNvPr>
          <p:cNvSpPr/>
          <p:nvPr/>
        </p:nvSpPr>
        <p:spPr>
          <a:xfrm>
            <a:off x="9826656" y="4228164"/>
            <a:ext cx="915995" cy="915995"/>
          </a:xfrm>
          <a:custGeom>
            <a:avLst/>
            <a:gdLst>
              <a:gd name="connsiteX0" fmla="*/ 0 w 915995"/>
              <a:gd name="connsiteY0" fmla="*/ 503797 h 915995"/>
              <a:gd name="connsiteX1" fmla="*/ 206099 w 915995"/>
              <a:gd name="connsiteY1" fmla="*/ 503797 h 915995"/>
              <a:gd name="connsiteX2" fmla="*/ 206099 w 915995"/>
              <a:gd name="connsiteY2" fmla="*/ 0 h 915995"/>
              <a:gd name="connsiteX3" fmla="*/ 709896 w 915995"/>
              <a:gd name="connsiteY3" fmla="*/ 0 h 915995"/>
              <a:gd name="connsiteX4" fmla="*/ 709896 w 915995"/>
              <a:gd name="connsiteY4" fmla="*/ 503797 h 915995"/>
              <a:gd name="connsiteX5" fmla="*/ 915995 w 915995"/>
              <a:gd name="connsiteY5" fmla="*/ 503797 h 915995"/>
              <a:gd name="connsiteX6" fmla="*/ 457998 w 915995"/>
              <a:gd name="connsiteY6" fmla="*/ 915995 h 915995"/>
              <a:gd name="connsiteX7" fmla="*/ 0 w 915995"/>
              <a:gd name="connsiteY7" fmla="*/ 503797 h 91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995" h="915995">
                <a:moveTo>
                  <a:pt x="0" y="503797"/>
                </a:moveTo>
                <a:lnTo>
                  <a:pt x="206099" y="503797"/>
                </a:lnTo>
                <a:lnTo>
                  <a:pt x="206099" y="0"/>
                </a:lnTo>
                <a:lnTo>
                  <a:pt x="709896" y="0"/>
                </a:lnTo>
                <a:lnTo>
                  <a:pt x="709896" y="503797"/>
                </a:lnTo>
                <a:lnTo>
                  <a:pt x="915995" y="503797"/>
                </a:lnTo>
                <a:lnTo>
                  <a:pt x="457998" y="915995"/>
                </a:lnTo>
                <a:lnTo>
                  <a:pt x="0" y="503797"/>
                </a:lnTo>
                <a:close/>
              </a:path>
            </a:pathLst>
          </a:cu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z="190500" prstMaterial="matte">
            <a:bevelT w="127000" h="63500"/>
          </a:sp3d>
        </p:spPr>
        <p:style>
          <a:lnRef idx="1">
            <a:schemeClr val="accent5">
              <a:tint val="40000"/>
              <a:alpha val="90000"/>
              <a:hueOff val="0"/>
              <a:satOff val="0"/>
              <a:lumOff val="0"/>
              <a:alphaOff val="0"/>
            </a:schemeClr>
          </a:lnRef>
          <a:fillRef idx="1">
            <a:schemeClr val="accent5">
              <a:tint val="40000"/>
              <a:alpha val="90000"/>
              <a:hueOff val="-6739762"/>
              <a:satOff val="-22832"/>
              <a:lumOff val="-2928"/>
              <a:alphaOff val="0"/>
            </a:schemeClr>
          </a:fillRef>
          <a:effectRef idx="2">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251819" tIns="45720" rIns="251819" bIns="272429" numCol="1" spcCol="1270" anchor="ctr" anchorCtr="0">
            <a:noAutofit/>
          </a:bodyPr>
          <a:lstStyle/>
          <a:p>
            <a:pPr marL="0" lvl="0" indent="0" algn="ctr" defTabSz="1600200">
              <a:lnSpc>
                <a:spcPct val="90000"/>
              </a:lnSpc>
              <a:spcBef>
                <a:spcPct val="0"/>
              </a:spcBef>
              <a:spcAft>
                <a:spcPct val="35000"/>
              </a:spcAft>
              <a:buNone/>
            </a:pPr>
            <a:endParaRPr lang="en-IN" sz="3600" kern="1200"/>
          </a:p>
        </p:txBody>
      </p:sp>
      <p:pic>
        <p:nvPicPr>
          <p:cNvPr id="1036" name="Picture 12" descr="hAndBooK For AshA">
            <a:extLst>
              <a:ext uri="{FF2B5EF4-FFF2-40B4-BE49-F238E27FC236}">
                <a16:creationId xmlns:a16="http://schemas.microsoft.com/office/drawing/2014/main" id="{5F2E6E75-9B23-4467-99B8-7415B5EC1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669" y="1549654"/>
            <a:ext cx="2680103" cy="12689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8" name="Picture 14" descr="indian villages people cartoon character design .vector illustration #Ad ,  #SPONSORED, #people#car… | Cartoon character design, Indian art paintings,  Couple cartoon">
            <a:extLst>
              <a:ext uri="{FF2B5EF4-FFF2-40B4-BE49-F238E27FC236}">
                <a16:creationId xmlns:a16="http://schemas.microsoft.com/office/drawing/2014/main" id="{6F9A01AD-7732-4B4D-91ED-3C3C64E78C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4788" y="5108300"/>
            <a:ext cx="1527141" cy="14433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32" name="Straight Connector 13">
            <a:extLst>
              <a:ext uri="{FF2B5EF4-FFF2-40B4-BE49-F238E27FC236}">
                <a16:creationId xmlns:a16="http://schemas.microsoft.com/office/drawing/2014/main" id="{FA7C058E-0B06-44DA-A6C5-9F0D98E2E502}"/>
              </a:ext>
            </a:extLst>
          </p:cNvPr>
          <p:cNvCxnSpPr>
            <a:cxnSpLocks/>
          </p:cNvCxnSpPr>
          <p:nvPr/>
        </p:nvCxnSpPr>
        <p:spPr>
          <a:xfrm flipV="1">
            <a:off x="3127014" y="803237"/>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D86B8DED-EF9E-41CF-81D7-2FBF6E71C84B}"/>
              </a:ext>
            </a:extLst>
          </p:cNvPr>
          <p:cNvSpPr/>
          <p:nvPr/>
        </p:nvSpPr>
        <p:spPr>
          <a:xfrm>
            <a:off x="3127014" y="177733"/>
            <a:ext cx="3180228" cy="707886"/>
          </a:xfrm>
          <a:prstGeom prst="rect">
            <a:avLst/>
          </a:prstGeom>
        </p:spPr>
        <p:txBody>
          <a:bodyPr wrap="square">
            <a:spAutoFit/>
          </a:bodyPr>
          <a:lstStyle/>
          <a:p>
            <a:r>
              <a:rPr lang="en-US" sz="4000" b="1" dirty="0">
                <a:solidFill>
                  <a:srgbClr val="0070C0"/>
                </a:solidFill>
                <a:latin typeface="Trebuchet MS" panose="020B0603020202020204" pitchFamily="34" charset="0"/>
              </a:rPr>
              <a:t>Objectives</a:t>
            </a:r>
            <a:endParaRPr lang="en-IN" sz="4000" dirty="0"/>
          </a:p>
        </p:txBody>
      </p:sp>
      <p:pic>
        <p:nvPicPr>
          <p:cNvPr id="16" name="Picture 15">
            <a:extLst>
              <a:ext uri="{FF2B5EF4-FFF2-40B4-BE49-F238E27FC236}">
                <a16:creationId xmlns:a16="http://schemas.microsoft.com/office/drawing/2014/main" id="{B0D59B89-C2C4-4BA3-BA25-58BA836FBB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animEffect transition="in" filter="fade">
                                      <p:cBhvr>
                                        <p:cTn id="7" dur="1000"/>
                                        <p:tgtEl>
                                          <p:spTgt spid="1036"/>
                                        </p:tgtEl>
                                      </p:cBhvr>
                                    </p:animEffect>
                                    <p:anim calcmode="lin" valueType="num">
                                      <p:cBhvr>
                                        <p:cTn id="8" dur="1000" fill="hold"/>
                                        <p:tgtEl>
                                          <p:spTgt spid="1036"/>
                                        </p:tgtEl>
                                        <p:attrNameLst>
                                          <p:attrName>ppt_x</p:attrName>
                                        </p:attrNameLst>
                                      </p:cBhvr>
                                      <p:tavLst>
                                        <p:tav tm="0">
                                          <p:val>
                                            <p:strVal val="#ppt_x"/>
                                          </p:val>
                                        </p:tav>
                                        <p:tav tm="100000">
                                          <p:val>
                                            <p:strVal val="#ppt_x"/>
                                          </p:val>
                                        </p:tav>
                                      </p:tavLst>
                                    </p:anim>
                                    <p:anim calcmode="lin" valueType="num">
                                      <p:cBhvr>
                                        <p:cTn id="9" dur="1000" fill="hold"/>
                                        <p:tgtEl>
                                          <p:spTgt spid="10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38"/>
                                        </p:tgtEl>
                                        <p:attrNameLst>
                                          <p:attrName>style.visibility</p:attrName>
                                        </p:attrNameLst>
                                      </p:cBhvr>
                                      <p:to>
                                        <p:strVal val="visible"/>
                                      </p:to>
                                    </p:set>
                                    <p:animEffect transition="in" filter="fade">
                                      <p:cBhvr>
                                        <p:cTn id="36" dur="1000"/>
                                        <p:tgtEl>
                                          <p:spTgt spid="1038"/>
                                        </p:tgtEl>
                                      </p:cBhvr>
                                    </p:animEffect>
                                    <p:anim calcmode="lin" valueType="num">
                                      <p:cBhvr>
                                        <p:cTn id="37" dur="1000" fill="hold"/>
                                        <p:tgtEl>
                                          <p:spTgt spid="1038"/>
                                        </p:tgtEl>
                                        <p:attrNameLst>
                                          <p:attrName>ppt_x</p:attrName>
                                        </p:attrNameLst>
                                      </p:cBhvr>
                                      <p:tavLst>
                                        <p:tav tm="0">
                                          <p:val>
                                            <p:strVal val="#ppt_x"/>
                                          </p:val>
                                        </p:tav>
                                        <p:tav tm="100000">
                                          <p:val>
                                            <p:strVal val="#ppt_x"/>
                                          </p:val>
                                        </p:tav>
                                      </p:tavLst>
                                    </p:anim>
                                    <p:anim calcmode="lin" valueType="num">
                                      <p:cBhvr>
                                        <p:cTn id="38" dur="1000" fill="hold"/>
                                        <p:tgtEl>
                                          <p:spTgt spid="103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FB6E28-3334-42AB-97AC-69FA90FD91FB}"/>
              </a:ext>
            </a:extLst>
          </p:cNvPr>
          <p:cNvSpPr>
            <a:spLocks noGrp="1"/>
          </p:cNvSpPr>
          <p:nvPr>
            <p:ph type="title"/>
          </p:nvPr>
        </p:nvSpPr>
        <p:spPr>
          <a:xfrm>
            <a:off x="2358573" y="158096"/>
            <a:ext cx="8911687" cy="627915"/>
          </a:xfrm>
        </p:spPr>
        <p:txBody>
          <a:bodyPr>
            <a:normAutofit fontScale="90000"/>
          </a:bodyPr>
          <a:lstStyle/>
          <a:p>
            <a:r>
              <a:rPr lang="en-US" dirty="0">
                <a:solidFill>
                  <a:srgbClr val="0070C0"/>
                </a:solidFill>
                <a:latin typeface="Trebuchet MS" panose="020B0603020202020204" pitchFamily="34" charset="0"/>
              </a:rPr>
              <a:t>Methodology</a:t>
            </a:r>
          </a:p>
        </p:txBody>
      </p:sp>
      <p:grpSp>
        <p:nvGrpSpPr>
          <p:cNvPr id="26" name="Group 25">
            <a:extLst>
              <a:ext uri="{FF2B5EF4-FFF2-40B4-BE49-F238E27FC236}">
                <a16:creationId xmlns:a16="http://schemas.microsoft.com/office/drawing/2014/main" id="{B978C244-E735-4CB4-9F3F-251B26396F19}"/>
              </a:ext>
            </a:extLst>
          </p:cNvPr>
          <p:cNvGrpSpPr/>
          <p:nvPr/>
        </p:nvGrpSpPr>
        <p:grpSpPr>
          <a:xfrm>
            <a:off x="227469" y="1080305"/>
            <a:ext cx="6213732" cy="3922765"/>
            <a:chOff x="153730" y="1181060"/>
            <a:chExt cx="6213732" cy="3922765"/>
          </a:xfrm>
        </p:grpSpPr>
        <p:sp>
          <p:nvSpPr>
            <p:cNvPr id="13" name="Content Placeholder 2">
              <a:extLst>
                <a:ext uri="{FF2B5EF4-FFF2-40B4-BE49-F238E27FC236}">
                  <a16:creationId xmlns:a16="http://schemas.microsoft.com/office/drawing/2014/main" id="{C8B9DFDF-F721-45D1-9676-D9116E838947}"/>
                </a:ext>
              </a:extLst>
            </p:cNvPr>
            <p:cNvSpPr txBox="1">
              <a:spLocks/>
            </p:cNvSpPr>
            <p:nvPr/>
          </p:nvSpPr>
          <p:spPr>
            <a:xfrm>
              <a:off x="663343" y="3577317"/>
              <a:ext cx="5694248" cy="1412127"/>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indent="-285750">
                <a:buFont typeface="Wingdings" panose="05000000000000000000" pitchFamily="2" charset="2"/>
                <a:buChar char="q"/>
              </a:pPr>
              <a:r>
                <a:rPr lang="en-US" sz="1400" b="1" dirty="0">
                  <a:solidFill>
                    <a:schemeClr val="tx1"/>
                  </a:solidFill>
                  <a:latin typeface="Calibri" panose="020F0502020204030204" pitchFamily="34" charset="0"/>
                  <a:cs typeface="Calibri" panose="020F0502020204030204" pitchFamily="34" charset="0"/>
                </a:rPr>
                <a:t>Inclusion Criteria</a:t>
              </a:r>
              <a:r>
                <a:rPr lang="en-US" sz="1400" dirty="0">
                  <a:solidFill>
                    <a:schemeClr val="tx1"/>
                  </a:solidFill>
                  <a:latin typeface="Calibri" panose="020F0502020204030204" pitchFamily="34" charset="0"/>
                  <a:cs typeface="Calibri" panose="020F0502020204030204" pitchFamily="34" charset="0"/>
                </a:rPr>
                <a:t>: </a:t>
              </a:r>
              <a:r>
                <a:rPr lang="en-US" sz="1400" b="1" dirty="0">
                  <a:solidFill>
                    <a:schemeClr val="tx1"/>
                  </a:solidFill>
                  <a:cs typeface="Calibri" panose="020F0502020204030204" pitchFamily="34" charset="0"/>
                </a:rPr>
                <a:t>-  </a:t>
              </a:r>
              <a:r>
                <a:rPr lang="en-US" sz="1400" dirty="0">
                  <a:solidFill>
                    <a:schemeClr val="tx1"/>
                  </a:solidFill>
                  <a:cs typeface="Calibri" panose="020F0502020204030204" pitchFamily="34" charset="0"/>
                </a:rPr>
                <a:t>ASHAs/ANMs having </a:t>
              </a:r>
              <a:r>
                <a:rPr lang="en-US" sz="1400" dirty="0" err="1">
                  <a:solidFill>
                    <a:schemeClr val="tx1"/>
                  </a:solidFill>
                  <a:cs typeface="Calibri" panose="020F0502020204030204" pitchFamily="34" charset="0"/>
                </a:rPr>
                <a:t>upto</a:t>
              </a:r>
              <a:r>
                <a:rPr lang="en-US" sz="1400" dirty="0">
                  <a:solidFill>
                    <a:schemeClr val="tx1"/>
                  </a:solidFill>
                  <a:cs typeface="Calibri" panose="020F0502020204030204" pitchFamily="34" charset="0"/>
                </a:rPr>
                <a:t> 5 years of experience.</a:t>
              </a:r>
            </a:p>
            <a:p>
              <a:pPr marL="57150" indent="0">
                <a:buNone/>
              </a:pPr>
              <a:r>
                <a:rPr lang="en-US" sz="1400" b="1" dirty="0">
                  <a:solidFill>
                    <a:schemeClr val="tx1"/>
                  </a:solidFill>
                  <a:cs typeface="Calibri" panose="020F0502020204030204" pitchFamily="34" charset="0"/>
                </a:rPr>
                <a:t>- </a:t>
              </a:r>
              <a:r>
                <a:rPr lang="en-US" sz="1400" dirty="0">
                  <a:solidFill>
                    <a:schemeClr val="tx1"/>
                  </a:solidFill>
                  <a:cs typeface="Calibri" panose="020F0502020204030204" pitchFamily="34" charset="0"/>
                </a:rPr>
                <a:t>ASHA’s/ANM’s having more than 5 years of experience.</a:t>
              </a:r>
            </a:p>
            <a:p>
              <a:pPr indent="-285750">
                <a:buFont typeface="Wingdings" panose="05000000000000000000" pitchFamily="2" charset="2"/>
                <a:buChar char="q"/>
              </a:pPr>
              <a:r>
                <a:rPr lang="en-US" sz="1400" b="1" dirty="0">
                  <a:solidFill>
                    <a:schemeClr val="tx1"/>
                  </a:solidFill>
                  <a:cs typeface="Calibri" panose="020F0502020204030204" pitchFamily="34" charset="0"/>
                </a:rPr>
                <a:t>Exclusion Criteria: -</a:t>
              </a:r>
              <a:r>
                <a:rPr lang="en-IN" sz="1400">
                  <a:solidFill>
                    <a:schemeClr val="tx1"/>
                  </a:solidFill>
                </a:rPr>
                <a:t>ASHAs/ANMs </a:t>
              </a:r>
              <a:r>
                <a:rPr lang="en-IN" sz="1400" dirty="0">
                  <a:solidFill>
                    <a:schemeClr val="tx1"/>
                  </a:solidFill>
                </a:rPr>
                <a:t>who are not available at AWC.</a:t>
              </a:r>
            </a:p>
            <a:p>
              <a:pPr marL="57150" indent="0">
                <a:buNone/>
              </a:pPr>
              <a:r>
                <a:rPr lang="en-IN" sz="1400" dirty="0"/>
                <a:t>-ASHAs/ANMs who refuses to provide consent or record their interview</a:t>
              </a:r>
              <a:r>
                <a:rPr lang="en-IN" dirty="0"/>
                <a:t>.</a:t>
              </a:r>
              <a:endParaRPr lang="en-IN" sz="1600" dirty="0">
                <a:solidFill>
                  <a:schemeClr val="tx1"/>
                </a:solidFill>
              </a:endParaRPr>
            </a:p>
            <a:p>
              <a:pPr indent="-285750">
                <a:buFont typeface="Wingdings" panose="05000000000000000000" pitchFamily="2" charset="2"/>
                <a:buChar char="q"/>
              </a:pPr>
              <a:endParaRPr lang="en-IN" sz="1600" dirty="0">
                <a:solidFill>
                  <a:schemeClr val="tx1"/>
                </a:solidFill>
              </a:endParaRPr>
            </a:p>
            <a:p>
              <a:pPr marL="57150" indent="0">
                <a:buNone/>
              </a:pPr>
              <a:r>
                <a:rPr lang="en-IN" sz="1600" dirty="0">
                  <a:solidFill>
                    <a:schemeClr val="tx1"/>
                  </a:solidFill>
                </a:rPr>
                <a:t>-</a:t>
              </a:r>
            </a:p>
            <a:p>
              <a:pPr marL="57150" indent="0">
                <a:buNone/>
              </a:pPr>
              <a:endParaRPr lang="en-IN" sz="1400" dirty="0">
                <a:solidFill>
                  <a:schemeClr val="tx1"/>
                </a:solidFill>
              </a:endParaRPr>
            </a:p>
            <a:p>
              <a:pPr marL="57150" indent="0">
                <a:buNone/>
              </a:pPr>
              <a:endParaRPr lang="en-US" sz="1600" dirty="0">
                <a:solidFill>
                  <a:schemeClr val="tx1"/>
                </a:solidFill>
                <a:latin typeface="Calibri" panose="020F0502020204030204" pitchFamily="34" charset="0"/>
                <a:cs typeface="Calibri" panose="020F0502020204030204" pitchFamily="34" charset="0"/>
              </a:endParaRPr>
            </a:p>
            <a:p>
              <a:pPr marL="57150" indent="0">
                <a:buNone/>
              </a:pPr>
              <a:r>
                <a:rPr lang="en-US" sz="1000" dirty="0">
                  <a:solidFill>
                    <a:schemeClr val="tx1"/>
                  </a:solidFill>
                  <a:latin typeface="Calibri" panose="020F0502020204030204" pitchFamily="34" charset="0"/>
                  <a:cs typeface="Calibri" panose="020F0502020204030204" pitchFamily="34" charset="0"/>
                </a:rPr>
                <a:t>:</a:t>
              </a:r>
            </a:p>
            <a:p>
              <a:pPr marL="57150" indent="0">
                <a:buNone/>
              </a:pPr>
              <a:endParaRPr lang="en-US" sz="1000" dirty="0">
                <a:solidFill>
                  <a:schemeClr val="tx1"/>
                </a:solidFill>
                <a:latin typeface="Calibri" panose="020F0502020204030204" pitchFamily="34" charset="0"/>
                <a:cs typeface="Calibri" panose="020F0502020204030204" pitchFamily="34" charset="0"/>
              </a:endParaRPr>
            </a:p>
            <a:p>
              <a:pPr marL="57150" indent="0">
                <a:buNone/>
              </a:pPr>
              <a:endParaRPr lang="en-US" sz="1600" dirty="0">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59F809B-6DFE-4BBA-88C5-4BD9E86BF4F3}"/>
                </a:ext>
              </a:extLst>
            </p:cNvPr>
            <p:cNvSpPr txBox="1"/>
            <p:nvPr/>
          </p:nvSpPr>
          <p:spPr>
            <a:xfrm rot="16200000">
              <a:off x="-1550171" y="2884961"/>
              <a:ext cx="3922765" cy="514963"/>
            </a:xfrm>
            <a:prstGeom prst="roundRect">
              <a:avLst/>
            </a:prstGeom>
            <a:solidFill>
              <a:schemeClr val="tx2">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a:r>
                <a:rPr lang="en-US" sz="2400" b="1" dirty="0">
                  <a:latin typeface="Calibri" panose="020F0502020204030204" pitchFamily="34" charset="0"/>
                  <a:cs typeface="Calibri" panose="020F0502020204030204" pitchFamily="34" charset="0"/>
                </a:rPr>
                <a:t>Sample Selection </a:t>
              </a:r>
              <a:endParaRPr lang="en-US" sz="2400" dirty="0"/>
            </a:p>
          </p:txBody>
        </p:sp>
        <p:sp>
          <p:nvSpPr>
            <p:cNvPr id="17" name="Content Placeholder 2">
              <a:extLst>
                <a:ext uri="{FF2B5EF4-FFF2-40B4-BE49-F238E27FC236}">
                  <a16:creationId xmlns:a16="http://schemas.microsoft.com/office/drawing/2014/main" id="{E8027BD9-6FA4-4D1A-A9B1-20CCAE50FC05}"/>
                </a:ext>
              </a:extLst>
            </p:cNvPr>
            <p:cNvSpPr txBox="1">
              <a:spLocks/>
            </p:cNvSpPr>
            <p:nvPr/>
          </p:nvSpPr>
          <p:spPr>
            <a:xfrm>
              <a:off x="663343" y="2729447"/>
              <a:ext cx="5704119" cy="827940"/>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indent="0" algn="just" defTabSz="457200">
                <a:spcBef>
                  <a:spcPts val="0"/>
                </a:spcBef>
                <a:buClrTx/>
                <a:buNone/>
                <a:defRPr/>
              </a:pPr>
              <a:r>
                <a:rPr lang="en-IN" dirty="0">
                  <a:latin typeface="Times New Roman" panose="02020603050405020304" pitchFamily="18" charset="0"/>
                  <a:ea typeface="Times New Roman" panose="02020603050405020304" pitchFamily="18" charset="0"/>
                  <a:cs typeface="Mangal" panose="02040503050203030202" pitchFamily="18" charset="0"/>
                </a:rPr>
                <a:t>                              </a:t>
              </a:r>
              <a:r>
                <a:rPr lang="en-IN" sz="1600" dirty="0">
                  <a:latin typeface="Times New Roman" panose="02020603050405020304" pitchFamily="18" charset="0"/>
                  <a:ea typeface="Times New Roman" panose="02020603050405020304" pitchFamily="18" charset="0"/>
                  <a:cs typeface="Mangal" panose="02040503050203030202" pitchFamily="18" charset="0"/>
                </a:rPr>
                <a:t>In-depth interview (IDIs) of 24 ASHA’s/ANM’s (12 each) were interviewed in May 2022                                                                                                                                                                                                                                                                                                                                </a:t>
              </a:r>
              <a:endParaRPr lang="en-IN" sz="1600" dirty="0">
                <a:latin typeface="Calibri" panose="020F0502020204030204" pitchFamily="34" charset="0"/>
                <a:ea typeface="Times New Roman" panose="02020603050405020304" pitchFamily="18" charset="0"/>
                <a:cs typeface="Mangal" panose="02040503050203030202" pitchFamily="18" charset="0"/>
              </a:endParaRPr>
            </a:p>
            <a:p>
              <a:pPr marL="0" indent="0" algn="just" defTabSz="457200">
                <a:spcBef>
                  <a:spcPts val="0"/>
                </a:spcBef>
                <a:buClrTx/>
                <a:buNone/>
                <a:defRPr/>
              </a:pPr>
              <a:r>
                <a:rPr lang="en-IN" dirty="0">
                  <a:latin typeface="Times New Roman" panose="02020603050405020304" pitchFamily="18" charset="0"/>
                  <a:ea typeface="Times New Roman" panose="02020603050405020304" pitchFamily="18" charset="0"/>
                  <a:cs typeface="Mangal" panose="02040503050203030202" pitchFamily="18" charset="0"/>
                </a:rPr>
                <a:t>.                                                                         </a:t>
              </a:r>
              <a:endParaRPr lang="en-US" dirty="0">
                <a:solidFill>
                  <a:schemeClr val="tx1"/>
                </a:solidFill>
                <a:latin typeface="Calibri" panose="020F0502020204030204" pitchFamily="34" charset="0"/>
                <a:cs typeface="Calibri" panose="020F0502020204030204" pitchFamily="34" charset="0"/>
              </a:endParaRPr>
            </a:p>
          </p:txBody>
        </p:sp>
        <p:sp>
          <p:nvSpPr>
            <p:cNvPr id="18" name="Content Placeholder 2">
              <a:extLst>
                <a:ext uri="{FF2B5EF4-FFF2-40B4-BE49-F238E27FC236}">
                  <a16:creationId xmlns:a16="http://schemas.microsoft.com/office/drawing/2014/main" id="{5B343857-2465-49DB-A1A8-CECE22E68876}"/>
                </a:ext>
              </a:extLst>
            </p:cNvPr>
            <p:cNvSpPr txBox="1">
              <a:spLocks/>
            </p:cNvSpPr>
            <p:nvPr/>
          </p:nvSpPr>
          <p:spPr>
            <a:xfrm>
              <a:off x="667425" y="1726032"/>
              <a:ext cx="5679149" cy="942797"/>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lvl="0" indent="0" algn="just" defTabSz="457200">
                <a:spcBef>
                  <a:spcPts val="0"/>
                </a:spcBef>
                <a:buClrTx/>
                <a:buNone/>
                <a:defRPr/>
              </a:pPr>
              <a:r>
                <a:rPr lang="en-GB" dirty="0">
                  <a:solidFill>
                    <a:srgbClr val="0070C0"/>
                  </a:solidFill>
                </a:rPr>
                <a:t>Sampling Method</a:t>
              </a:r>
              <a:r>
                <a:rPr lang="en-GB" sz="1600" dirty="0"/>
                <a:t>-Three-stage random sampling was employed to reach the sample for interview conduction</a:t>
              </a:r>
              <a:r>
                <a:rPr lang="en-GB" dirty="0"/>
                <a:t>.</a:t>
              </a:r>
              <a:endParaRPr lang="en-US" sz="1600" dirty="0">
                <a:solidFill>
                  <a:schemeClr val="tx1"/>
                </a:solidFill>
                <a:latin typeface="Calibri" panose="020F0502020204030204" pitchFamily="34" charset="0"/>
                <a:cs typeface="Calibri" panose="020F0502020204030204" pitchFamily="34" charset="0"/>
              </a:endParaRPr>
            </a:p>
          </p:txBody>
        </p:sp>
      </p:grpSp>
      <p:grpSp>
        <p:nvGrpSpPr>
          <p:cNvPr id="1024" name="Group 1023">
            <a:extLst>
              <a:ext uri="{FF2B5EF4-FFF2-40B4-BE49-F238E27FC236}">
                <a16:creationId xmlns:a16="http://schemas.microsoft.com/office/drawing/2014/main" id="{2C422A8A-7E17-4C2F-82CA-4B0F05458E85}"/>
              </a:ext>
            </a:extLst>
          </p:cNvPr>
          <p:cNvGrpSpPr/>
          <p:nvPr/>
        </p:nvGrpSpPr>
        <p:grpSpPr>
          <a:xfrm>
            <a:off x="180260" y="5051008"/>
            <a:ext cx="6149151" cy="1703668"/>
            <a:chOff x="199192" y="5017277"/>
            <a:chExt cx="5900203" cy="1703668"/>
          </a:xfrm>
        </p:grpSpPr>
        <p:sp>
          <p:nvSpPr>
            <p:cNvPr id="344" name="TextBox 343">
              <a:extLst>
                <a:ext uri="{FF2B5EF4-FFF2-40B4-BE49-F238E27FC236}">
                  <a16:creationId xmlns:a16="http://schemas.microsoft.com/office/drawing/2014/main" id="{3229ED06-CA17-475C-8241-1AD9858B64A9}"/>
                </a:ext>
              </a:extLst>
            </p:cNvPr>
            <p:cNvSpPr txBox="1"/>
            <p:nvPr/>
          </p:nvSpPr>
          <p:spPr>
            <a:xfrm rot="16200000">
              <a:off x="-397253" y="5613722"/>
              <a:ext cx="1703668" cy="510778"/>
            </a:xfrm>
            <a:prstGeom prst="round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n-US" sz="2400" b="1" dirty="0">
                  <a:latin typeface="Calibri" panose="020F0502020204030204" pitchFamily="34" charset="0"/>
                  <a:cs typeface="Calibri" panose="020F0502020204030204" pitchFamily="34" charset="0"/>
                </a:rPr>
                <a:t>Analysis </a:t>
              </a:r>
              <a:endParaRPr lang="en-US" sz="2400" dirty="0"/>
            </a:p>
          </p:txBody>
        </p:sp>
        <p:sp>
          <p:nvSpPr>
            <p:cNvPr id="345" name="Content Placeholder 2">
              <a:extLst>
                <a:ext uri="{FF2B5EF4-FFF2-40B4-BE49-F238E27FC236}">
                  <a16:creationId xmlns:a16="http://schemas.microsoft.com/office/drawing/2014/main" id="{630FDBC0-2B97-41DD-988B-0648B6F999B2}"/>
                </a:ext>
              </a:extLst>
            </p:cNvPr>
            <p:cNvSpPr txBox="1">
              <a:spLocks/>
            </p:cNvSpPr>
            <p:nvPr/>
          </p:nvSpPr>
          <p:spPr>
            <a:xfrm>
              <a:off x="808357" y="5047056"/>
              <a:ext cx="5271908" cy="813723"/>
            </a:xfrm>
            <a:prstGeom prst="rect">
              <a:avLst/>
            </a:prstGeom>
            <a:solidFill>
              <a:schemeClr val="accent1">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Following the </a:t>
              </a:r>
              <a:r>
                <a:rPr lang="en-US" sz="1600" dirty="0">
                  <a:solidFill>
                    <a:schemeClr val="tx1"/>
                  </a:solidFill>
                  <a:latin typeface="Calibri" panose="020F0502020204030204" pitchFamily="34" charset="0"/>
                  <a:cs typeface="Calibri" panose="020F0502020204030204" pitchFamily="34" charset="0"/>
                </a:rPr>
                <a:t>thematic</a:t>
              </a:r>
              <a:r>
                <a:rPr kumimoji="0" lang="en-US"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approach, qualitative guides were prepared based on different themes after literature review and discussion with program team members/subject experts</a:t>
              </a:r>
            </a:p>
            <a:p>
              <a:pPr marL="57150" indent="0">
                <a:buNone/>
              </a:pPr>
              <a:endParaRPr lang="en-US" dirty="0">
                <a:solidFill>
                  <a:schemeClr val="tx1"/>
                </a:solidFill>
                <a:latin typeface="Calibri" panose="020F0502020204030204" pitchFamily="34" charset="0"/>
                <a:cs typeface="Calibri" panose="020F0502020204030204" pitchFamily="34" charset="0"/>
              </a:endParaRPr>
            </a:p>
          </p:txBody>
        </p:sp>
        <p:sp>
          <p:nvSpPr>
            <p:cNvPr id="347" name="Content Placeholder 2">
              <a:extLst>
                <a:ext uri="{FF2B5EF4-FFF2-40B4-BE49-F238E27FC236}">
                  <a16:creationId xmlns:a16="http://schemas.microsoft.com/office/drawing/2014/main" id="{70777235-E53C-44F1-AA4B-412490CB1E20}"/>
                </a:ext>
              </a:extLst>
            </p:cNvPr>
            <p:cNvSpPr txBox="1">
              <a:spLocks/>
            </p:cNvSpPr>
            <p:nvPr/>
          </p:nvSpPr>
          <p:spPr>
            <a:xfrm>
              <a:off x="821859" y="5872525"/>
              <a:ext cx="5277536" cy="665862"/>
            </a:xfrm>
            <a:prstGeom prst="rect">
              <a:avLst/>
            </a:prstGeom>
            <a:solidFill>
              <a:schemeClr val="accent1">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n-US" dirty="0">
                  <a:solidFill>
                    <a:schemeClr val="tx1"/>
                  </a:solidFill>
                  <a:latin typeface="Calibri" panose="020F0502020204030204" pitchFamily="34" charset="0"/>
                  <a:cs typeface="Calibri" panose="020F0502020204030204" pitchFamily="34" charset="0"/>
                </a:rPr>
                <a:t>Interviews were recorded, transcripted and coded for analysis in </a:t>
              </a:r>
              <a:r>
                <a:rPr lang="en-US" dirty="0" err="1">
                  <a:solidFill>
                    <a:schemeClr val="tx1"/>
                  </a:solidFill>
                  <a:latin typeface="Calibri" panose="020F0502020204030204" pitchFamily="34" charset="0"/>
                  <a:cs typeface="Calibri" panose="020F0502020204030204" pitchFamily="34" charset="0"/>
                </a:rPr>
                <a:t>Atlas.ti</a:t>
              </a:r>
              <a:r>
                <a:rPr lang="en-US" dirty="0">
                  <a:solidFill>
                    <a:schemeClr val="tx1"/>
                  </a:solidFill>
                  <a:latin typeface="Calibri" panose="020F0502020204030204" pitchFamily="34" charset="0"/>
                  <a:cs typeface="Calibri" panose="020F0502020204030204" pitchFamily="34" charset="0"/>
                </a:rPr>
                <a:t> 7.5 software</a:t>
              </a:r>
            </a:p>
          </p:txBody>
        </p:sp>
      </p:grpSp>
      <p:cxnSp>
        <p:nvCxnSpPr>
          <p:cNvPr id="348" name="Straight Connector 13">
            <a:extLst>
              <a:ext uri="{FF2B5EF4-FFF2-40B4-BE49-F238E27FC236}">
                <a16:creationId xmlns:a16="http://schemas.microsoft.com/office/drawing/2014/main" id="{17988A53-E611-492C-96E2-B20CA566ADF6}"/>
              </a:ext>
            </a:extLst>
          </p:cNvPr>
          <p:cNvCxnSpPr>
            <a:cxnSpLocks/>
          </p:cNvCxnSpPr>
          <p:nvPr/>
        </p:nvCxnSpPr>
        <p:spPr>
          <a:xfrm>
            <a:off x="2307102" y="78055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pic>
        <p:nvPicPr>
          <p:cNvPr id="349" name="Picture 348">
            <a:extLst>
              <a:ext uri="{FF2B5EF4-FFF2-40B4-BE49-F238E27FC236}">
                <a16:creationId xmlns:a16="http://schemas.microsoft.com/office/drawing/2014/main" id="{8F4A6E69-D312-426F-934F-70B47222F2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grpSp>
        <p:nvGrpSpPr>
          <p:cNvPr id="231" name="Group 230">
            <a:extLst>
              <a:ext uri="{FF2B5EF4-FFF2-40B4-BE49-F238E27FC236}">
                <a16:creationId xmlns:a16="http://schemas.microsoft.com/office/drawing/2014/main" id="{DEE6CFC8-4881-45A8-94A1-8130F757976A}"/>
              </a:ext>
            </a:extLst>
          </p:cNvPr>
          <p:cNvGrpSpPr/>
          <p:nvPr/>
        </p:nvGrpSpPr>
        <p:grpSpPr>
          <a:xfrm>
            <a:off x="6516380" y="2507206"/>
            <a:ext cx="5553267" cy="4083410"/>
            <a:chOff x="858129" y="351692"/>
            <a:chExt cx="11052611" cy="6231987"/>
          </a:xfrm>
        </p:grpSpPr>
        <p:grpSp>
          <p:nvGrpSpPr>
            <p:cNvPr id="232" name="Group 231">
              <a:extLst>
                <a:ext uri="{FF2B5EF4-FFF2-40B4-BE49-F238E27FC236}">
                  <a16:creationId xmlns:a16="http://schemas.microsoft.com/office/drawing/2014/main" id="{E8C52E87-AC78-43DD-B1B4-EBB6637C2895}"/>
                </a:ext>
              </a:extLst>
            </p:cNvPr>
            <p:cNvGrpSpPr/>
            <p:nvPr/>
          </p:nvGrpSpPr>
          <p:grpSpPr>
            <a:xfrm>
              <a:off x="858129" y="351692"/>
              <a:ext cx="11052611" cy="6231987"/>
              <a:chOff x="-632" y="0"/>
              <a:chExt cx="3390931" cy="2422134"/>
            </a:xfrm>
            <a:solidFill>
              <a:sysClr val="window" lastClr="FFFFFF">
                <a:lumMod val="85000"/>
              </a:sysClr>
            </a:solidFill>
          </p:grpSpPr>
          <p:sp>
            <p:nvSpPr>
              <p:cNvPr id="277" name="west champaran">
                <a:extLst>
                  <a:ext uri="{FF2B5EF4-FFF2-40B4-BE49-F238E27FC236}">
                    <a16:creationId xmlns:a16="http://schemas.microsoft.com/office/drawing/2014/main" id="{84149418-4BE5-4C18-9CBC-30292A55B69D}"/>
                  </a:ext>
                </a:extLst>
              </p:cNvPr>
              <p:cNvSpPr/>
              <p:nvPr/>
            </p:nvSpPr>
            <p:spPr>
              <a:xfrm>
                <a:off x="441015" y="0"/>
                <a:ext cx="599504" cy="713203"/>
              </a:xfrm>
              <a:custGeom>
                <a:avLst/>
                <a:gdLst>
                  <a:gd name="connsiteX0" fmla="*/ 0 w 1325880"/>
                  <a:gd name="connsiteY0" fmla="*/ 304800 h 1577340"/>
                  <a:gd name="connsiteX1" fmla="*/ 60960 w 1325880"/>
                  <a:gd name="connsiteY1" fmla="*/ 243840 h 1577340"/>
                  <a:gd name="connsiteX2" fmla="*/ 0 w 1325880"/>
                  <a:gd name="connsiteY2" fmla="*/ 121920 h 1577340"/>
                  <a:gd name="connsiteX3" fmla="*/ 137160 w 1325880"/>
                  <a:gd name="connsiteY3" fmla="*/ 121920 h 1577340"/>
                  <a:gd name="connsiteX4" fmla="*/ 259080 w 1325880"/>
                  <a:gd name="connsiteY4" fmla="*/ 114300 h 1577340"/>
                  <a:gd name="connsiteX5" fmla="*/ 419100 w 1325880"/>
                  <a:gd name="connsiteY5" fmla="*/ 0 h 1577340"/>
                  <a:gd name="connsiteX6" fmla="*/ 495300 w 1325880"/>
                  <a:gd name="connsiteY6" fmla="*/ 60960 h 1577340"/>
                  <a:gd name="connsiteX7" fmla="*/ 579120 w 1325880"/>
                  <a:gd name="connsiteY7" fmla="*/ 91440 h 1577340"/>
                  <a:gd name="connsiteX8" fmla="*/ 670560 w 1325880"/>
                  <a:gd name="connsiteY8" fmla="*/ 220980 h 1577340"/>
                  <a:gd name="connsiteX9" fmla="*/ 891540 w 1325880"/>
                  <a:gd name="connsiteY9" fmla="*/ 281940 h 1577340"/>
                  <a:gd name="connsiteX10" fmla="*/ 1150620 w 1325880"/>
                  <a:gd name="connsiteY10" fmla="*/ 335280 h 1577340"/>
                  <a:gd name="connsiteX11" fmla="*/ 1226820 w 1325880"/>
                  <a:gd name="connsiteY11" fmla="*/ 502920 h 1577340"/>
                  <a:gd name="connsiteX12" fmla="*/ 1226820 w 1325880"/>
                  <a:gd name="connsiteY12" fmla="*/ 640080 h 1577340"/>
                  <a:gd name="connsiteX13" fmla="*/ 1165860 w 1325880"/>
                  <a:gd name="connsiteY13" fmla="*/ 822960 h 1577340"/>
                  <a:gd name="connsiteX14" fmla="*/ 1325880 w 1325880"/>
                  <a:gd name="connsiteY14" fmla="*/ 883920 h 1577340"/>
                  <a:gd name="connsiteX15" fmla="*/ 1295400 w 1325880"/>
                  <a:gd name="connsiteY15" fmla="*/ 967740 h 1577340"/>
                  <a:gd name="connsiteX16" fmla="*/ 1264920 w 1325880"/>
                  <a:gd name="connsiteY16" fmla="*/ 990600 h 1577340"/>
                  <a:gd name="connsiteX17" fmla="*/ 1211580 w 1325880"/>
                  <a:gd name="connsiteY17" fmla="*/ 1074420 h 1577340"/>
                  <a:gd name="connsiteX18" fmla="*/ 1272540 w 1325880"/>
                  <a:gd name="connsiteY18" fmla="*/ 1173480 h 1577340"/>
                  <a:gd name="connsiteX19" fmla="*/ 1264920 w 1325880"/>
                  <a:gd name="connsiteY19" fmla="*/ 1249680 h 1577340"/>
                  <a:gd name="connsiteX20" fmla="*/ 1264920 w 1325880"/>
                  <a:gd name="connsiteY20" fmla="*/ 1318260 h 1577340"/>
                  <a:gd name="connsiteX21" fmla="*/ 1127760 w 1325880"/>
                  <a:gd name="connsiteY21" fmla="*/ 1432560 h 1577340"/>
                  <a:gd name="connsiteX22" fmla="*/ 1097280 w 1325880"/>
                  <a:gd name="connsiteY22" fmla="*/ 1402080 h 1577340"/>
                  <a:gd name="connsiteX23" fmla="*/ 952500 w 1325880"/>
                  <a:gd name="connsiteY23" fmla="*/ 1485900 h 1577340"/>
                  <a:gd name="connsiteX24" fmla="*/ 952500 w 1325880"/>
                  <a:gd name="connsiteY24" fmla="*/ 1562100 h 1577340"/>
                  <a:gd name="connsiteX25" fmla="*/ 929640 w 1325880"/>
                  <a:gd name="connsiteY25" fmla="*/ 1577340 h 1577340"/>
                  <a:gd name="connsiteX26" fmla="*/ 883920 w 1325880"/>
                  <a:gd name="connsiteY26" fmla="*/ 1524000 h 1577340"/>
                  <a:gd name="connsiteX27" fmla="*/ 792480 w 1325880"/>
                  <a:gd name="connsiteY27" fmla="*/ 1493520 h 1577340"/>
                  <a:gd name="connsiteX28" fmla="*/ 784860 w 1325880"/>
                  <a:gd name="connsiteY28" fmla="*/ 1424940 h 1577340"/>
                  <a:gd name="connsiteX29" fmla="*/ 762000 w 1325880"/>
                  <a:gd name="connsiteY29" fmla="*/ 1402080 h 1577340"/>
                  <a:gd name="connsiteX30" fmla="*/ 678180 w 1325880"/>
                  <a:gd name="connsiteY30" fmla="*/ 1386840 h 1577340"/>
                  <a:gd name="connsiteX31" fmla="*/ 647700 w 1325880"/>
                  <a:gd name="connsiteY31" fmla="*/ 1310640 h 1577340"/>
                  <a:gd name="connsiteX32" fmla="*/ 617220 w 1325880"/>
                  <a:gd name="connsiteY32" fmla="*/ 1287780 h 1577340"/>
                  <a:gd name="connsiteX33" fmla="*/ 541020 w 1325880"/>
                  <a:gd name="connsiteY33" fmla="*/ 1310640 h 1577340"/>
                  <a:gd name="connsiteX34" fmla="*/ 541020 w 1325880"/>
                  <a:gd name="connsiteY34" fmla="*/ 1257300 h 1577340"/>
                  <a:gd name="connsiteX35" fmla="*/ 556260 w 1325880"/>
                  <a:gd name="connsiteY35" fmla="*/ 1127760 h 1577340"/>
                  <a:gd name="connsiteX36" fmla="*/ 518160 w 1325880"/>
                  <a:gd name="connsiteY36" fmla="*/ 1059180 h 1577340"/>
                  <a:gd name="connsiteX37" fmla="*/ 419100 w 1325880"/>
                  <a:gd name="connsiteY37" fmla="*/ 1143000 h 1577340"/>
                  <a:gd name="connsiteX38" fmla="*/ 403860 w 1325880"/>
                  <a:gd name="connsiteY38" fmla="*/ 1043940 h 1577340"/>
                  <a:gd name="connsiteX39" fmla="*/ 365760 w 1325880"/>
                  <a:gd name="connsiteY39" fmla="*/ 1051560 h 1577340"/>
                  <a:gd name="connsiteX40" fmla="*/ 335280 w 1325880"/>
                  <a:gd name="connsiteY40" fmla="*/ 1089660 h 1577340"/>
                  <a:gd name="connsiteX41" fmla="*/ 266700 w 1325880"/>
                  <a:gd name="connsiteY41" fmla="*/ 982980 h 1577340"/>
                  <a:gd name="connsiteX42" fmla="*/ 281940 w 1325880"/>
                  <a:gd name="connsiteY42" fmla="*/ 922020 h 1577340"/>
                  <a:gd name="connsiteX43" fmla="*/ 236220 w 1325880"/>
                  <a:gd name="connsiteY43" fmla="*/ 754380 h 1577340"/>
                  <a:gd name="connsiteX44" fmla="*/ 259080 w 1325880"/>
                  <a:gd name="connsiteY44" fmla="*/ 678180 h 1577340"/>
                  <a:gd name="connsiteX45" fmla="*/ 129540 w 1325880"/>
                  <a:gd name="connsiteY45" fmla="*/ 731520 h 1577340"/>
                  <a:gd name="connsiteX46" fmla="*/ 175260 w 1325880"/>
                  <a:gd name="connsiteY46" fmla="*/ 533400 h 1577340"/>
                  <a:gd name="connsiteX47" fmla="*/ 144780 w 1325880"/>
                  <a:gd name="connsiteY47" fmla="*/ 464820 h 1577340"/>
                  <a:gd name="connsiteX48" fmla="*/ 83820 w 1325880"/>
                  <a:gd name="connsiteY48" fmla="*/ 396240 h 1577340"/>
                  <a:gd name="connsiteX49" fmla="*/ 106680 w 1325880"/>
                  <a:gd name="connsiteY49" fmla="*/ 327660 h 1577340"/>
                  <a:gd name="connsiteX50" fmla="*/ 0 w 1325880"/>
                  <a:gd name="connsiteY50" fmla="*/ 304800 h 157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25880" h="1577340">
                    <a:moveTo>
                      <a:pt x="0" y="304800"/>
                    </a:moveTo>
                    <a:lnTo>
                      <a:pt x="60960" y="243840"/>
                    </a:lnTo>
                    <a:lnTo>
                      <a:pt x="0" y="121920"/>
                    </a:lnTo>
                    <a:lnTo>
                      <a:pt x="137160" y="121920"/>
                    </a:lnTo>
                    <a:lnTo>
                      <a:pt x="259080" y="114300"/>
                    </a:lnTo>
                    <a:lnTo>
                      <a:pt x="419100" y="0"/>
                    </a:lnTo>
                    <a:lnTo>
                      <a:pt x="495300" y="60960"/>
                    </a:lnTo>
                    <a:lnTo>
                      <a:pt x="579120" y="91440"/>
                    </a:lnTo>
                    <a:lnTo>
                      <a:pt x="670560" y="220980"/>
                    </a:lnTo>
                    <a:lnTo>
                      <a:pt x="891540" y="281940"/>
                    </a:lnTo>
                    <a:lnTo>
                      <a:pt x="1150620" y="335280"/>
                    </a:lnTo>
                    <a:lnTo>
                      <a:pt x="1226820" y="502920"/>
                    </a:lnTo>
                    <a:lnTo>
                      <a:pt x="1226820" y="640080"/>
                    </a:lnTo>
                    <a:lnTo>
                      <a:pt x="1165860" y="822960"/>
                    </a:lnTo>
                    <a:lnTo>
                      <a:pt x="1325880" y="883920"/>
                    </a:lnTo>
                    <a:lnTo>
                      <a:pt x="1295400" y="967740"/>
                    </a:lnTo>
                    <a:lnTo>
                      <a:pt x="1264920" y="990600"/>
                    </a:lnTo>
                    <a:lnTo>
                      <a:pt x="1211580" y="1074420"/>
                    </a:lnTo>
                    <a:lnTo>
                      <a:pt x="1272540" y="1173480"/>
                    </a:lnTo>
                    <a:lnTo>
                      <a:pt x="1264920" y="1249680"/>
                    </a:lnTo>
                    <a:lnTo>
                      <a:pt x="1264920" y="1318260"/>
                    </a:lnTo>
                    <a:lnTo>
                      <a:pt x="1127760" y="1432560"/>
                    </a:lnTo>
                    <a:lnTo>
                      <a:pt x="1097280" y="1402080"/>
                    </a:lnTo>
                    <a:lnTo>
                      <a:pt x="952500" y="1485900"/>
                    </a:lnTo>
                    <a:lnTo>
                      <a:pt x="952500" y="1562100"/>
                    </a:lnTo>
                    <a:lnTo>
                      <a:pt x="929640" y="1577340"/>
                    </a:lnTo>
                    <a:lnTo>
                      <a:pt x="883920" y="1524000"/>
                    </a:lnTo>
                    <a:lnTo>
                      <a:pt x="792480" y="1493520"/>
                    </a:lnTo>
                    <a:lnTo>
                      <a:pt x="784860" y="1424940"/>
                    </a:lnTo>
                    <a:lnTo>
                      <a:pt x="762000" y="1402080"/>
                    </a:lnTo>
                    <a:lnTo>
                      <a:pt x="678180" y="1386840"/>
                    </a:lnTo>
                    <a:lnTo>
                      <a:pt x="647700" y="1310640"/>
                    </a:lnTo>
                    <a:lnTo>
                      <a:pt x="617220" y="1287780"/>
                    </a:lnTo>
                    <a:lnTo>
                      <a:pt x="541020" y="1310640"/>
                    </a:lnTo>
                    <a:lnTo>
                      <a:pt x="541020" y="1257300"/>
                    </a:lnTo>
                    <a:lnTo>
                      <a:pt x="556260" y="1127760"/>
                    </a:lnTo>
                    <a:lnTo>
                      <a:pt x="518160" y="1059180"/>
                    </a:lnTo>
                    <a:lnTo>
                      <a:pt x="419100" y="1143000"/>
                    </a:lnTo>
                    <a:lnTo>
                      <a:pt x="403860" y="1043940"/>
                    </a:lnTo>
                    <a:lnTo>
                      <a:pt x="365760" y="1051560"/>
                    </a:lnTo>
                    <a:lnTo>
                      <a:pt x="335280" y="1089660"/>
                    </a:lnTo>
                    <a:lnTo>
                      <a:pt x="266700" y="982980"/>
                    </a:lnTo>
                    <a:lnTo>
                      <a:pt x="281940" y="922020"/>
                    </a:lnTo>
                    <a:lnTo>
                      <a:pt x="236220" y="754380"/>
                    </a:lnTo>
                    <a:lnTo>
                      <a:pt x="259080" y="678180"/>
                    </a:lnTo>
                    <a:lnTo>
                      <a:pt x="129540" y="731520"/>
                    </a:lnTo>
                    <a:lnTo>
                      <a:pt x="175260" y="533400"/>
                    </a:lnTo>
                    <a:lnTo>
                      <a:pt x="144780" y="464820"/>
                    </a:lnTo>
                    <a:lnTo>
                      <a:pt x="83820" y="396240"/>
                    </a:lnTo>
                    <a:lnTo>
                      <a:pt x="106680" y="327660"/>
                    </a:lnTo>
                    <a:lnTo>
                      <a:pt x="0" y="30480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78" name="east champaran">
                <a:extLst>
                  <a:ext uri="{FF2B5EF4-FFF2-40B4-BE49-F238E27FC236}">
                    <a16:creationId xmlns:a16="http://schemas.microsoft.com/office/drawing/2014/main" id="{AF5F277C-941F-4D85-9F5E-8B4A4E596ED0}"/>
                  </a:ext>
                </a:extLst>
              </p:cNvPr>
              <p:cNvSpPr/>
              <p:nvPr/>
            </p:nvSpPr>
            <p:spPr>
              <a:xfrm>
                <a:off x="864802" y="389333"/>
                <a:ext cx="530596" cy="561604"/>
              </a:xfrm>
              <a:custGeom>
                <a:avLst/>
                <a:gdLst>
                  <a:gd name="connsiteX0" fmla="*/ 396240 w 1173480"/>
                  <a:gd name="connsiteY0" fmla="*/ 30480 h 1242060"/>
                  <a:gd name="connsiteX1" fmla="*/ 449580 w 1173480"/>
                  <a:gd name="connsiteY1" fmla="*/ 0 h 1242060"/>
                  <a:gd name="connsiteX2" fmla="*/ 594360 w 1173480"/>
                  <a:gd name="connsiteY2" fmla="*/ 83820 h 1242060"/>
                  <a:gd name="connsiteX3" fmla="*/ 678180 w 1173480"/>
                  <a:gd name="connsiteY3" fmla="*/ 68580 h 1242060"/>
                  <a:gd name="connsiteX4" fmla="*/ 716280 w 1173480"/>
                  <a:gd name="connsiteY4" fmla="*/ 182880 h 1242060"/>
                  <a:gd name="connsiteX5" fmla="*/ 784860 w 1173480"/>
                  <a:gd name="connsiteY5" fmla="*/ 228600 h 1242060"/>
                  <a:gd name="connsiteX6" fmla="*/ 807720 w 1173480"/>
                  <a:gd name="connsiteY6" fmla="*/ 297180 h 1242060"/>
                  <a:gd name="connsiteX7" fmla="*/ 906780 w 1173480"/>
                  <a:gd name="connsiteY7" fmla="*/ 243840 h 1242060"/>
                  <a:gd name="connsiteX8" fmla="*/ 1005840 w 1173480"/>
                  <a:gd name="connsiteY8" fmla="*/ 297180 h 1242060"/>
                  <a:gd name="connsiteX9" fmla="*/ 998220 w 1173480"/>
                  <a:gd name="connsiteY9" fmla="*/ 411480 h 1242060"/>
                  <a:gd name="connsiteX10" fmla="*/ 1074420 w 1173480"/>
                  <a:gd name="connsiteY10" fmla="*/ 472440 h 1242060"/>
                  <a:gd name="connsiteX11" fmla="*/ 1074420 w 1173480"/>
                  <a:gd name="connsiteY11" fmla="*/ 601980 h 1242060"/>
                  <a:gd name="connsiteX12" fmla="*/ 1097280 w 1173480"/>
                  <a:gd name="connsiteY12" fmla="*/ 708660 h 1242060"/>
                  <a:gd name="connsiteX13" fmla="*/ 990600 w 1173480"/>
                  <a:gd name="connsiteY13" fmla="*/ 929640 h 1242060"/>
                  <a:gd name="connsiteX14" fmla="*/ 1143000 w 1173480"/>
                  <a:gd name="connsiteY14" fmla="*/ 982980 h 1242060"/>
                  <a:gd name="connsiteX15" fmla="*/ 1173480 w 1173480"/>
                  <a:gd name="connsiteY15" fmla="*/ 1135380 h 1242060"/>
                  <a:gd name="connsiteX16" fmla="*/ 1043940 w 1173480"/>
                  <a:gd name="connsiteY16" fmla="*/ 1074420 h 1242060"/>
                  <a:gd name="connsiteX17" fmla="*/ 1104900 w 1173480"/>
                  <a:gd name="connsiteY17" fmla="*/ 1188720 h 1242060"/>
                  <a:gd name="connsiteX18" fmla="*/ 998220 w 1173480"/>
                  <a:gd name="connsiteY18" fmla="*/ 1188720 h 1242060"/>
                  <a:gd name="connsiteX19" fmla="*/ 967740 w 1173480"/>
                  <a:gd name="connsiteY19" fmla="*/ 1127760 h 1242060"/>
                  <a:gd name="connsiteX20" fmla="*/ 906780 w 1173480"/>
                  <a:gd name="connsiteY20" fmla="*/ 1158240 h 1242060"/>
                  <a:gd name="connsiteX21" fmla="*/ 693420 w 1173480"/>
                  <a:gd name="connsiteY21" fmla="*/ 1135380 h 1242060"/>
                  <a:gd name="connsiteX22" fmla="*/ 541020 w 1173480"/>
                  <a:gd name="connsiteY22" fmla="*/ 1181100 h 1242060"/>
                  <a:gd name="connsiteX23" fmla="*/ 518160 w 1173480"/>
                  <a:gd name="connsiteY23" fmla="*/ 1242060 h 1242060"/>
                  <a:gd name="connsiteX24" fmla="*/ 213360 w 1173480"/>
                  <a:gd name="connsiteY24" fmla="*/ 937260 h 1242060"/>
                  <a:gd name="connsiteX25" fmla="*/ 91440 w 1173480"/>
                  <a:gd name="connsiteY25" fmla="*/ 982980 h 1242060"/>
                  <a:gd name="connsiteX26" fmla="*/ 0 w 1173480"/>
                  <a:gd name="connsiteY26" fmla="*/ 731520 h 1242060"/>
                  <a:gd name="connsiteX27" fmla="*/ 22860 w 1173480"/>
                  <a:gd name="connsiteY27" fmla="*/ 617220 h 1242060"/>
                  <a:gd name="connsiteX28" fmla="*/ 152400 w 1173480"/>
                  <a:gd name="connsiteY28" fmla="*/ 556260 h 1242060"/>
                  <a:gd name="connsiteX29" fmla="*/ 198120 w 1173480"/>
                  <a:gd name="connsiteY29" fmla="*/ 594360 h 1242060"/>
                  <a:gd name="connsiteX30" fmla="*/ 358140 w 1173480"/>
                  <a:gd name="connsiteY30" fmla="*/ 449580 h 1242060"/>
                  <a:gd name="connsiteX31" fmla="*/ 342900 w 1173480"/>
                  <a:gd name="connsiteY31" fmla="*/ 304800 h 1242060"/>
                  <a:gd name="connsiteX32" fmla="*/ 289560 w 1173480"/>
                  <a:gd name="connsiteY32" fmla="*/ 220980 h 1242060"/>
                  <a:gd name="connsiteX33" fmla="*/ 388620 w 1173480"/>
                  <a:gd name="connsiteY33" fmla="*/ 106680 h 1242060"/>
                  <a:gd name="connsiteX34" fmla="*/ 396240 w 1173480"/>
                  <a:gd name="connsiteY34" fmla="*/ 3048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73480" h="1242060">
                    <a:moveTo>
                      <a:pt x="396240" y="30480"/>
                    </a:moveTo>
                    <a:lnTo>
                      <a:pt x="449580" y="0"/>
                    </a:lnTo>
                    <a:lnTo>
                      <a:pt x="594360" y="83820"/>
                    </a:lnTo>
                    <a:lnTo>
                      <a:pt x="678180" y="68580"/>
                    </a:lnTo>
                    <a:lnTo>
                      <a:pt x="716280" y="182880"/>
                    </a:lnTo>
                    <a:lnTo>
                      <a:pt x="784860" y="228600"/>
                    </a:lnTo>
                    <a:lnTo>
                      <a:pt x="807720" y="297180"/>
                    </a:lnTo>
                    <a:lnTo>
                      <a:pt x="906780" y="243840"/>
                    </a:lnTo>
                    <a:lnTo>
                      <a:pt x="1005840" y="297180"/>
                    </a:lnTo>
                    <a:lnTo>
                      <a:pt x="998220" y="411480"/>
                    </a:lnTo>
                    <a:lnTo>
                      <a:pt x="1074420" y="472440"/>
                    </a:lnTo>
                    <a:lnTo>
                      <a:pt x="1074420" y="601980"/>
                    </a:lnTo>
                    <a:lnTo>
                      <a:pt x="1097280" y="708660"/>
                    </a:lnTo>
                    <a:lnTo>
                      <a:pt x="990600" y="929640"/>
                    </a:lnTo>
                    <a:lnTo>
                      <a:pt x="1143000" y="982980"/>
                    </a:lnTo>
                    <a:lnTo>
                      <a:pt x="1173480" y="1135380"/>
                    </a:lnTo>
                    <a:lnTo>
                      <a:pt x="1043940" y="1074420"/>
                    </a:lnTo>
                    <a:lnTo>
                      <a:pt x="1104900" y="1188720"/>
                    </a:lnTo>
                    <a:lnTo>
                      <a:pt x="998220" y="1188720"/>
                    </a:lnTo>
                    <a:lnTo>
                      <a:pt x="967740" y="1127760"/>
                    </a:lnTo>
                    <a:lnTo>
                      <a:pt x="906780" y="1158240"/>
                    </a:lnTo>
                    <a:lnTo>
                      <a:pt x="693420" y="1135380"/>
                    </a:lnTo>
                    <a:lnTo>
                      <a:pt x="541020" y="1181100"/>
                    </a:lnTo>
                    <a:lnTo>
                      <a:pt x="518160" y="1242060"/>
                    </a:lnTo>
                    <a:lnTo>
                      <a:pt x="213360" y="937260"/>
                    </a:lnTo>
                    <a:lnTo>
                      <a:pt x="91440" y="982980"/>
                    </a:lnTo>
                    <a:lnTo>
                      <a:pt x="0" y="731520"/>
                    </a:lnTo>
                    <a:lnTo>
                      <a:pt x="22860" y="617220"/>
                    </a:lnTo>
                    <a:lnTo>
                      <a:pt x="152400" y="556260"/>
                    </a:lnTo>
                    <a:lnTo>
                      <a:pt x="198120" y="594360"/>
                    </a:lnTo>
                    <a:lnTo>
                      <a:pt x="358140" y="449580"/>
                    </a:lnTo>
                    <a:lnTo>
                      <a:pt x="342900" y="304800"/>
                    </a:lnTo>
                    <a:lnTo>
                      <a:pt x="289560" y="220980"/>
                    </a:lnTo>
                    <a:lnTo>
                      <a:pt x="388620" y="106680"/>
                    </a:lnTo>
                    <a:lnTo>
                      <a:pt x="396240" y="3048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79" name="sitamarhi">
                <a:extLst>
                  <a:ext uri="{FF2B5EF4-FFF2-40B4-BE49-F238E27FC236}">
                    <a16:creationId xmlns:a16="http://schemas.microsoft.com/office/drawing/2014/main" id="{1DF8CC40-7ACB-4650-8BDE-9F461F014F92}"/>
                  </a:ext>
                </a:extLst>
              </p:cNvPr>
              <p:cNvSpPr/>
              <p:nvPr/>
            </p:nvSpPr>
            <p:spPr>
              <a:xfrm>
                <a:off x="1319598" y="506478"/>
                <a:ext cx="444460" cy="441014"/>
              </a:xfrm>
              <a:custGeom>
                <a:avLst/>
                <a:gdLst>
                  <a:gd name="connsiteX0" fmla="*/ 76200 w 982980"/>
                  <a:gd name="connsiteY0" fmla="*/ 190500 h 975360"/>
                  <a:gd name="connsiteX1" fmla="*/ 205740 w 982980"/>
                  <a:gd name="connsiteY1" fmla="*/ 205740 h 975360"/>
                  <a:gd name="connsiteX2" fmla="*/ 320040 w 982980"/>
                  <a:gd name="connsiteY2" fmla="*/ 160020 h 975360"/>
                  <a:gd name="connsiteX3" fmla="*/ 381000 w 982980"/>
                  <a:gd name="connsiteY3" fmla="*/ 167640 h 975360"/>
                  <a:gd name="connsiteX4" fmla="*/ 624840 w 982980"/>
                  <a:gd name="connsiteY4" fmla="*/ 22860 h 975360"/>
                  <a:gd name="connsiteX5" fmla="*/ 632460 w 982980"/>
                  <a:gd name="connsiteY5" fmla="*/ 0 h 975360"/>
                  <a:gd name="connsiteX6" fmla="*/ 807720 w 982980"/>
                  <a:gd name="connsiteY6" fmla="*/ 152400 h 975360"/>
                  <a:gd name="connsiteX7" fmla="*/ 769620 w 982980"/>
                  <a:gd name="connsiteY7" fmla="*/ 350520 h 975360"/>
                  <a:gd name="connsiteX8" fmla="*/ 982980 w 982980"/>
                  <a:gd name="connsiteY8" fmla="*/ 495300 h 975360"/>
                  <a:gd name="connsiteX9" fmla="*/ 960120 w 982980"/>
                  <a:gd name="connsiteY9" fmla="*/ 594360 h 975360"/>
                  <a:gd name="connsiteX10" fmla="*/ 807720 w 982980"/>
                  <a:gd name="connsiteY10" fmla="*/ 754380 h 975360"/>
                  <a:gd name="connsiteX11" fmla="*/ 807720 w 982980"/>
                  <a:gd name="connsiteY11" fmla="*/ 754380 h 975360"/>
                  <a:gd name="connsiteX12" fmla="*/ 693420 w 982980"/>
                  <a:gd name="connsiteY12" fmla="*/ 815340 h 975360"/>
                  <a:gd name="connsiteX13" fmla="*/ 762000 w 982980"/>
                  <a:gd name="connsiteY13" fmla="*/ 929640 h 975360"/>
                  <a:gd name="connsiteX14" fmla="*/ 723900 w 982980"/>
                  <a:gd name="connsiteY14" fmla="*/ 929640 h 975360"/>
                  <a:gd name="connsiteX15" fmla="*/ 723900 w 982980"/>
                  <a:gd name="connsiteY15" fmla="*/ 929640 h 975360"/>
                  <a:gd name="connsiteX16" fmla="*/ 640080 w 982980"/>
                  <a:gd name="connsiteY16" fmla="*/ 922020 h 975360"/>
                  <a:gd name="connsiteX17" fmla="*/ 495300 w 982980"/>
                  <a:gd name="connsiteY17" fmla="*/ 800100 h 975360"/>
                  <a:gd name="connsiteX18" fmla="*/ 365760 w 982980"/>
                  <a:gd name="connsiteY18" fmla="*/ 868680 h 975360"/>
                  <a:gd name="connsiteX19" fmla="*/ 304800 w 982980"/>
                  <a:gd name="connsiteY19" fmla="*/ 975360 h 975360"/>
                  <a:gd name="connsiteX20" fmla="*/ 198120 w 982980"/>
                  <a:gd name="connsiteY20" fmla="*/ 861060 h 975360"/>
                  <a:gd name="connsiteX21" fmla="*/ 144780 w 982980"/>
                  <a:gd name="connsiteY21" fmla="*/ 762000 h 975360"/>
                  <a:gd name="connsiteX22" fmla="*/ 0 w 982980"/>
                  <a:gd name="connsiteY22" fmla="*/ 670560 h 975360"/>
                  <a:gd name="connsiteX23" fmla="*/ 106680 w 982980"/>
                  <a:gd name="connsiteY23" fmla="*/ 472440 h 975360"/>
                  <a:gd name="connsiteX24" fmla="*/ 91440 w 982980"/>
                  <a:gd name="connsiteY24" fmla="*/ 320040 h 975360"/>
                  <a:gd name="connsiteX25" fmla="*/ 76200 w 982980"/>
                  <a:gd name="connsiteY25" fmla="*/ 190500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82980" h="975360">
                    <a:moveTo>
                      <a:pt x="76200" y="190500"/>
                    </a:moveTo>
                    <a:lnTo>
                      <a:pt x="205740" y="205740"/>
                    </a:lnTo>
                    <a:lnTo>
                      <a:pt x="320040" y="160020"/>
                    </a:lnTo>
                    <a:lnTo>
                      <a:pt x="381000" y="167640"/>
                    </a:lnTo>
                    <a:lnTo>
                      <a:pt x="624840" y="22860"/>
                    </a:lnTo>
                    <a:lnTo>
                      <a:pt x="632460" y="0"/>
                    </a:lnTo>
                    <a:lnTo>
                      <a:pt x="807720" y="152400"/>
                    </a:lnTo>
                    <a:lnTo>
                      <a:pt x="769620" y="350520"/>
                    </a:lnTo>
                    <a:lnTo>
                      <a:pt x="982980" y="495300"/>
                    </a:lnTo>
                    <a:lnTo>
                      <a:pt x="960120" y="594360"/>
                    </a:lnTo>
                    <a:lnTo>
                      <a:pt x="807720" y="754380"/>
                    </a:lnTo>
                    <a:lnTo>
                      <a:pt x="807720" y="754380"/>
                    </a:lnTo>
                    <a:lnTo>
                      <a:pt x="693420" y="815340"/>
                    </a:lnTo>
                    <a:lnTo>
                      <a:pt x="762000" y="929640"/>
                    </a:lnTo>
                    <a:lnTo>
                      <a:pt x="723900" y="929640"/>
                    </a:lnTo>
                    <a:lnTo>
                      <a:pt x="723900" y="929640"/>
                    </a:lnTo>
                    <a:lnTo>
                      <a:pt x="640080" y="922020"/>
                    </a:lnTo>
                    <a:lnTo>
                      <a:pt x="495300" y="800100"/>
                    </a:lnTo>
                    <a:lnTo>
                      <a:pt x="365760" y="868680"/>
                    </a:lnTo>
                    <a:lnTo>
                      <a:pt x="304800" y="975360"/>
                    </a:lnTo>
                    <a:lnTo>
                      <a:pt x="198120" y="861060"/>
                    </a:lnTo>
                    <a:lnTo>
                      <a:pt x="144780" y="762000"/>
                    </a:lnTo>
                    <a:lnTo>
                      <a:pt x="0" y="670560"/>
                    </a:lnTo>
                    <a:lnTo>
                      <a:pt x="106680" y="472440"/>
                    </a:lnTo>
                    <a:lnTo>
                      <a:pt x="91440" y="320040"/>
                    </a:lnTo>
                    <a:lnTo>
                      <a:pt x="76200" y="19050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80" name="madhubani">
                <a:extLst>
                  <a:ext uri="{FF2B5EF4-FFF2-40B4-BE49-F238E27FC236}">
                    <a16:creationId xmlns:a16="http://schemas.microsoft.com/office/drawing/2014/main" id="{504E3B8E-D8CF-45EC-9D8A-C7EC73CDEDAF}"/>
                  </a:ext>
                </a:extLst>
              </p:cNvPr>
              <p:cNvSpPr/>
              <p:nvPr/>
            </p:nvSpPr>
            <p:spPr>
              <a:xfrm>
                <a:off x="1688259" y="675303"/>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81" name="supaul">
                <a:extLst>
                  <a:ext uri="{FF2B5EF4-FFF2-40B4-BE49-F238E27FC236}">
                    <a16:creationId xmlns:a16="http://schemas.microsoft.com/office/drawing/2014/main" id="{E0B42E38-1941-4D64-8A80-315F0FA32A80}"/>
                  </a:ext>
                </a:extLst>
              </p:cNvPr>
              <p:cNvSpPr/>
              <p:nvPr/>
            </p:nvSpPr>
            <p:spPr>
              <a:xfrm>
                <a:off x="2136164" y="764884"/>
                <a:ext cx="461687" cy="413451"/>
              </a:xfrm>
              <a:custGeom>
                <a:avLst/>
                <a:gdLst>
                  <a:gd name="connsiteX0" fmla="*/ 434340 w 1021080"/>
                  <a:gd name="connsiteY0" fmla="*/ 228600 h 914400"/>
                  <a:gd name="connsiteX1" fmla="*/ 502920 w 1021080"/>
                  <a:gd name="connsiteY1" fmla="*/ 182880 h 914400"/>
                  <a:gd name="connsiteX2" fmla="*/ 632460 w 1021080"/>
                  <a:gd name="connsiteY2" fmla="*/ 228600 h 914400"/>
                  <a:gd name="connsiteX3" fmla="*/ 723900 w 1021080"/>
                  <a:gd name="connsiteY3" fmla="*/ 76200 h 914400"/>
                  <a:gd name="connsiteX4" fmla="*/ 883920 w 1021080"/>
                  <a:gd name="connsiteY4" fmla="*/ 45720 h 914400"/>
                  <a:gd name="connsiteX5" fmla="*/ 914400 w 1021080"/>
                  <a:gd name="connsiteY5" fmla="*/ 0 h 914400"/>
                  <a:gd name="connsiteX6" fmla="*/ 944880 w 1021080"/>
                  <a:gd name="connsiteY6" fmla="*/ 312420 h 914400"/>
                  <a:gd name="connsiteX7" fmla="*/ 899160 w 1021080"/>
                  <a:gd name="connsiteY7" fmla="*/ 419100 h 914400"/>
                  <a:gd name="connsiteX8" fmla="*/ 952500 w 1021080"/>
                  <a:gd name="connsiteY8" fmla="*/ 457200 h 914400"/>
                  <a:gd name="connsiteX9" fmla="*/ 982980 w 1021080"/>
                  <a:gd name="connsiteY9" fmla="*/ 579120 h 914400"/>
                  <a:gd name="connsiteX10" fmla="*/ 1021080 w 1021080"/>
                  <a:gd name="connsiteY10" fmla="*/ 678180 h 914400"/>
                  <a:gd name="connsiteX11" fmla="*/ 922020 w 1021080"/>
                  <a:gd name="connsiteY11" fmla="*/ 762000 h 914400"/>
                  <a:gd name="connsiteX12" fmla="*/ 1005840 w 1021080"/>
                  <a:gd name="connsiteY12" fmla="*/ 815340 h 914400"/>
                  <a:gd name="connsiteX13" fmla="*/ 975360 w 1021080"/>
                  <a:gd name="connsiteY13" fmla="*/ 891540 h 914400"/>
                  <a:gd name="connsiteX14" fmla="*/ 914400 w 1021080"/>
                  <a:gd name="connsiteY14" fmla="*/ 815340 h 914400"/>
                  <a:gd name="connsiteX15" fmla="*/ 701040 w 1021080"/>
                  <a:gd name="connsiteY15" fmla="*/ 769620 h 914400"/>
                  <a:gd name="connsiteX16" fmla="*/ 518160 w 1021080"/>
                  <a:gd name="connsiteY16" fmla="*/ 777240 h 914400"/>
                  <a:gd name="connsiteX17" fmla="*/ 457200 w 1021080"/>
                  <a:gd name="connsiteY17" fmla="*/ 731520 h 914400"/>
                  <a:gd name="connsiteX18" fmla="*/ 388620 w 1021080"/>
                  <a:gd name="connsiteY18" fmla="*/ 883920 h 914400"/>
                  <a:gd name="connsiteX19" fmla="*/ 251460 w 1021080"/>
                  <a:gd name="connsiteY19" fmla="*/ 914400 h 914400"/>
                  <a:gd name="connsiteX20" fmla="*/ 30480 w 1021080"/>
                  <a:gd name="connsiteY20" fmla="*/ 838200 h 914400"/>
                  <a:gd name="connsiteX21" fmla="*/ 0 w 1021080"/>
                  <a:gd name="connsiteY21" fmla="*/ 777240 h 914400"/>
                  <a:gd name="connsiteX22" fmla="*/ 152400 w 1021080"/>
                  <a:gd name="connsiteY22" fmla="*/ 655320 h 914400"/>
                  <a:gd name="connsiteX23" fmla="*/ 0 w 1021080"/>
                  <a:gd name="connsiteY23" fmla="*/ 617220 h 914400"/>
                  <a:gd name="connsiteX24" fmla="*/ 0 w 1021080"/>
                  <a:gd name="connsiteY24" fmla="*/ 571500 h 914400"/>
                  <a:gd name="connsiteX25" fmla="*/ 144780 w 1021080"/>
                  <a:gd name="connsiteY25" fmla="*/ 548640 h 914400"/>
                  <a:gd name="connsiteX26" fmla="*/ 129540 w 1021080"/>
                  <a:gd name="connsiteY26" fmla="*/ 472440 h 914400"/>
                  <a:gd name="connsiteX27" fmla="*/ 304800 w 1021080"/>
                  <a:gd name="connsiteY27" fmla="*/ 289560 h 914400"/>
                  <a:gd name="connsiteX28" fmla="*/ 434340 w 1021080"/>
                  <a:gd name="connsiteY28" fmla="*/ 2286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080" h="914400">
                    <a:moveTo>
                      <a:pt x="434340" y="228600"/>
                    </a:moveTo>
                    <a:lnTo>
                      <a:pt x="502920" y="182880"/>
                    </a:lnTo>
                    <a:lnTo>
                      <a:pt x="632460" y="228600"/>
                    </a:lnTo>
                    <a:lnTo>
                      <a:pt x="723900" y="76200"/>
                    </a:lnTo>
                    <a:lnTo>
                      <a:pt x="883920" y="45720"/>
                    </a:lnTo>
                    <a:lnTo>
                      <a:pt x="914400" y="0"/>
                    </a:lnTo>
                    <a:lnTo>
                      <a:pt x="944880" y="312420"/>
                    </a:lnTo>
                    <a:lnTo>
                      <a:pt x="899160" y="419100"/>
                    </a:lnTo>
                    <a:lnTo>
                      <a:pt x="952500" y="457200"/>
                    </a:lnTo>
                    <a:lnTo>
                      <a:pt x="982980" y="579120"/>
                    </a:lnTo>
                    <a:lnTo>
                      <a:pt x="1021080" y="678180"/>
                    </a:lnTo>
                    <a:lnTo>
                      <a:pt x="922020" y="762000"/>
                    </a:lnTo>
                    <a:lnTo>
                      <a:pt x="1005840" y="815340"/>
                    </a:lnTo>
                    <a:lnTo>
                      <a:pt x="975360" y="891540"/>
                    </a:lnTo>
                    <a:lnTo>
                      <a:pt x="914400" y="815340"/>
                    </a:lnTo>
                    <a:lnTo>
                      <a:pt x="701040" y="769620"/>
                    </a:lnTo>
                    <a:lnTo>
                      <a:pt x="518160" y="777240"/>
                    </a:lnTo>
                    <a:lnTo>
                      <a:pt x="457200" y="731520"/>
                    </a:lnTo>
                    <a:lnTo>
                      <a:pt x="388620" y="883920"/>
                    </a:lnTo>
                    <a:lnTo>
                      <a:pt x="251460" y="914400"/>
                    </a:lnTo>
                    <a:lnTo>
                      <a:pt x="30480" y="838200"/>
                    </a:lnTo>
                    <a:lnTo>
                      <a:pt x="0" y="777240"/>
                    </a:lnTo>
                    <a:lnTo>
                      <a:pt x="152400" y="655320"/>
                    </a:lnTo>
                    <a:lnTo>
                      <a:pt x="0" y="617220"/>
                    </a:lnTo>
                    <a:lnTo>
                      <a:pt x="0" y="571500"/>
                    </a:lnTo>
                    <a:lnTo>
                      <a:pt x="144780" y="548640"/>
                    </a:lnTo>
                    <a:lnTo>
                      <a:pt x="129540" y="472440"/>
                    </a:lnTo>
                    <a:lnTo>
                      <a:pt x="304800" y="289560"/>
                    </a:lnTo>
                    <a:lnTo>
                      <a:pt x="434340" y="22860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2" name="gopalganj">
                <a:extLst>
                  <a:ext uri="{FF2B5EF4-FFF2-40B4-BE49-F238E27FC236}">
                    <a16:creationId xmlns:a16="http://schemas.microsoft.com/office/drawing/2014/main" id="{7BD335A8-0D1D-4759-94EB-47A4F035BC92}"/>
                  </a:ext>
                </a:extLst>
              </p:cNvPr>
              <p:cNvSpPr/>
              <p:nvPr/>
            </p:nvSpPr>
            <p:spPr>
              <a:xfrm>
                <a:off x="458242" y="658076"/>
                <a:ext cx="530596" cy="258407"/>
              </a:xfrm>
              <a:custGeom>
                <a:avLst/>
                <a:gdLst>
                  <a:gd name="connsiteX0" fmla="*/ 731520 w 1173480"/>
                  <a:gd name="connsiteY0" fmla="*/ 53340 h 571500"/>
                  <a:gd name="connsiteX1" fmla="*/ 617220 w 1173480"/>
                  <a:gd name="connsiteY1" fmla="*/ 38100 h 571500"/>
                  <a:gd name="connsiteX2" fmla="*/ 487680 w 1173480"/>
                  <a:gd name="connsiteY2" fmla="*/ 60960 h 571500"/>
                  <a:gd name="connsiteX3" fmla="*/ 381000 w 1173480"/>
                  <a:gd name="connsiteY3" fmla="*/ 38100 h 571500"/>
                  <a:gd name="connsiteX4" fmla="*/ 350520 w 1173480"/>
                  <a:gd name="connsiteY4" fmla="*/ 0 h 571500"/>
                  <a:gd name="connsiteX5" fmla="*/ 251460 w 1173480"/>
                  <a:gd name="connsiteY5" fmla="*/ 7620 h 571500"/>
                  <a:gd name="connsiteX6" fmla="*/ 205740 w 1173480"/>
                  <a:gd name="connsiteY6" fmla="*/ 190500 h 571500"/>
                  <a:gd name="connsiteX7" fmla="*/ 137160 w 1173480"/>
                  <a:gd name="connsiteY7" fmla="*/ 152400 h 571500"/>
                  <a:gd name="connsiteX8" fmla="*/ 22860 w 1173480"/>
                  <a:gd name="connsiteY8" fmla="*/ 167640 h 571500"/>
                  <a:gd name="connsiteX9" fmla="*/ 0 w 1173480"/>
                  <a:gd name="connsiteY9" fmla="*/ 289560 h 571500"/>
                  <a:gd name="connsiteX10" fmla="*/ 198120 w 1173480"/>
                  <a:gd name="connsiteY10" fmla="*/ 335280 h 571500"/>
                  <a:gd name="connsiteX11" fmla="*/ 228600 w 1173480"/>
                  <a:gd name="connsiteY11" fmla="*/ 403860 h 571500"/>
                  <a:gd name="connsiteX12" fmla="*/ 350520 w 1173480"/>
                  <a:gd name="connsiteY12" fmla="*/ 434340 h 571500"/>
                  <a:gd name="connsiteX13" fmla="*/ 464820 w 1173480"/>
                  <a:gd name="connsiteY13" fmla="*/ 434340 h 571500"/>
                  <a:gd name="connsiteX14" fmla="*/ 518160 w 1173480"/>
                  <a:gd name="connsiteY14" fmla="*/ 518160 h 571500"/>
                  <a:gd name="connsiteX15" fmla="*/ 693420 w 1173480"/>
                  <a:gd name="connsiteY15" fmla="*/ 556260 h 571500"/>
                  <a:gd name="connsiteX16" fmla="*/ 739140 w 1173480"/>
                  <a:gd name="connsiteY16" fmla="*/ 441960 h 571500"/>
                  <a:gd name="connsiteX17" fmla="*/ 929640 w 1173480"/>
                  <a:gd name="connsiteY17" fmla="*/ 518160 h 571500"/>
                  <a:gd name="connsiteX18" fmla="*/ 1074420 w 1173480"/>
                  <a:gd name="connsiteY18" fmla="*/ 571500 h 571500"/>
                  <a:gd name="connsiteX19" fmla="*/ 1158240 w 1173480"/>
                  <a:gd name="connsiteY19" fmla="*/ 495300 h 571500"/>
                  <a:gd name="connsiteX20" fmla="*/ 1173480 w 1173480"/>
                  <a:gd name="connsiteY20" fmla="*/ 419100 h 571500"/>
                  <a:gd name="connsiteX21" fmla="*/ 1120140 w 1173480"/>
                  <a:gd name="connsiteY21" fmla="*/ 358140 h 571500"/>
                  <a:gd name="connsiteX22" fmla="*/ 1005840 w 1173480"/>
                  <a:gd name="connsiteY22" fmla="*/ 388620 h 571500"/>
                  <a:gd name="connsiteX23" fmla="*/ 906780 w 1173480"/>
                  <a:gd name="connsiteY23" fmla="*/ 129540 h 571500"/>
                  <a:gd name="connsiteX24" fmla="*/ 853440 w 1173480"/>
                  <a:gd name="connsiteY24" fmla="*/ 76200 h 571500"/>
                  <a:gd name="connsiteX25" fmla="*/ 731520 w 1173480"/>
                  <a:gd name="connsiteY25" fmla="*/ 5334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73480" h="571500">
                    <a:moveTo>
                      <a:pt x="731520" y="53340"/>
                    </a:moveTo>
                    <a:lnTo>
                      <a:pt x="617220" y="38100"/>
                    </a:lnTo>
                    <a:lnTo>
                      <a:pt x="487680" y="60960"/>
                    </a:lnTo>
                    <a:lnTo>
                      <a:pt x="381000" y="38100"/>
                    </a:lnTo>
                    <a:lnTo>
                      <a:pt x="350520" y="0"/>
                    </a:lnTo>
                    <a:lnTo>
                      <a:pt x="251460" y="7620"/>
                    </a:lnTo>
                    <a:lnTo>
                      <a:pt x="205740" y="190500"/>
                    </a:lnTo>
                    <a:lnTo>
                      <a:pt x="137160" y="152400"/>
                    </a:lnTo>
                    <a:lnTo>
                      <a:pt x="22860" y="167640"/>
                    </a:lnTo>
                    <a:lnTo>
                      <a:pt x="0" y="289560"/>
                    </a:lnTo>
                    <a:lnTo>
                      <a:pt x="198120" y="335280"/>
                    </a:lnTo>
                    <a:lnTo>
                      <a:pt x="228600" y="403860"/>
                    </a:lnTo>
                    <a:lnTo>
                      <a:pt x="350520" y="434340"/>
                    </a:lnTo>
                    <a:lnTo>
                      <a:pt x="464820" y="434340"/>
                    </a:lnTo>
                    <a:lnTo>
                      <a:pt x="518160" y="518160"/>
                    </a:lnTo>
                    <a:lnTo>
                      <a:pt x="693420" y="556260"/>
                    </a:lnTo>
                    <a:lnTo>
                      <a:pt x="739140" y="441960"/>
                    </a:lnTo>
                    <a:lnTo>
                      <a:pt x="929640" y="518160"/>
                    </a:lnTo>
                    <a:lnTo>
                      <a:pt x="1074420" y="571500"/>
                    </a:lnTo>
                    <a:lnTo>
                      <a:pt x="1158240" y="495300"/>
                    </a:lnTo>
                    <a:lnTo>
                      <a:pt x="1173480" y="419100"/>
                    </a:lnTo>
                    <a:lnTo>
                      <a:pt x="1120140" y="358140"/>
                    </a:lnTo>
                    <a:lnTo>
                      <a:pt x="1005840" y="388620"/>
                    </a:lnTo>
                    <a:lnTo>
                      <a:pt x="906780" y="129540"/>
                    </a:lnTo>
                    <a:lnTo>
                      <a:pt x="853440" y="76200"/>
                    </a:lnTo>
                    <a:lnTo>
                      <a:pt x="731520" y="5334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3" name="siwan">
                <a:extLst>
                  <a:ext uri="{FF2B5EF4-FFF2-40B4-BE49-F238E27FC236}">
                    <a16:creationId xmlns:a16="http://schemas.microsoft.com/office/drawing/2014/main" id="{14CEF76F-ABA6-4857-8D5B-504A43E42DCF}"/>
                  </a:ext>
                </a:extLst>
              </p:cNvPr>
              <p:cNvSpPr/>
              <p:nvPr/>
            </p:nvSpPr>
            <p:spPr>
              <a:xfrm>
                <a:off x="509923" y="857911"/>
                <a:ext cx="441015" cy="389333"/>
              </a:xfrm>
              <a:custGeom>
                <a:avLst/>
                <a:gdLst>
                  <a:gd name="connsiteX0" fmla="*/ 914400 w 975360"/>
                  <a:gd name="connsiteY0" fmla="*/ 121920 h 861060"/>
                  <a:gd name="connsiteX1" fmla="*/ 975360 w 975360"/>
                  <a:gd name="connsiteY1" fmla="*/ 266700 h 861060"/>
                  <a:gd name="connsiteX2" fmla="*/ 899160 w 975360"/>
                  <a:gd name="connsiteY2" fmla="*/ 327660 h 861060"/>
                  <a:gd name="connsiteX3" fmla="*/ 891540 w 975360"/>
                  <a:gd name="connsiteY3" fmla="*/ 388620 h 861060"/>
                  <a:gd name="connsiteX4" fmla="*/ 861060 w 975360"/>
                  <a:gd name="connsiteY4" fmla="*/ 426720 h 861060"/>
                  <a:gd name="connsiteX5" fmla="*/ 883920 w 975360"/>
                  <a:gd name="connsiteY5" fmla="*/ 487680 h 861060"/>
                  <a:gd name="connsiteX6" fmla="*/ 830580 w 975360"/>
                  <a:gd name="connsiteY6" fmla="*/ 594360 h 861060"/>
                  <a:gd name="connsiteX7" fmla="*/ 632460 w 975360"/>
                  <a:gd name="connsiteY7" fmla="*/ 563880 h 861060"/>
                  <a:gd name="connsiteX8" fmla="*/ 685800 w 975360"/>
                  <a:gd name="connsiteY8" fmla="*/ 670560 h 861060"/>
                  <a:gd name="connsiteX9" fmla="*/ 693420 w 975360"/>
                  <a:gd name="connsiteY9" fmla="*/ 784860 h 861060"/>
                  <a:gd name="connsiteX10" fmla="*/ 693420 w 975360"/>
                  <a:gd name="connsiteY10" fmla="*/ 861060 h 861060"/>
                  <a:gd name="connsiteX11" fmla="*/ 563880 w 975360"/>
                  <a:gd name="connsiteY11" fmla="*/ 861060 h 861060"/>
                  <a:gd name="connsiteX12" fmla="*/ 464820 w 975360"/>
                  <a:gd name="connsiteY12" fmla="*/ 746760 h 861060"/>
                  <a:gd name="connsiteX13" fmla="*/ 220980 w 975360"/>
                  <a:gd name="connsiteY13" fmla="*/ 632460 h 861060"/>
                  <a:gd name="connsiteX14" fmla="*/ 220980 w 975360"/>
                  <a:gd name="connsiteY14" fmla="*/ 632460 h 861060"/>
                  <a:gd name="connsiteX15" fmla="*/ 114300 w 975360"/>
                  <a:gd name="connsiteY15" fmla="*/ 441960 h 861060"/>
                  <a:gd name="connsiteX16" fmla="*/ 53340 w 975360"/>
                  <a:gd name="connsiteY16" fmla="*/ 434340 h 861060"/>
                  <a:gd name="connsiteX17" fmla="*/ 60960 w 975360"/>
                  <a:gd name="connsiteY17" fmla="*/ 396240 h 861060"/>
                  <a:gd name="connsiteX18" fmla="*/ 30480 w 975360"/>
                  <a:gd name="connsiteY18" fmla="*/ 335280 h 861060"/>
                  <a:gd name="connsiteX19" fmla="*/ 0 w 975360"/>
                  <a:gd name="connsiteY19" fmla="*/ 327660 h 861060"/>
                  <a:gd name="connsiteX20" fmla="*/ 22860 w 975360"/>
                  <a:gd name="connsiteY20" fmla="*/ 289560 h 861060"/>
                  <a:gd name="connsiteX21" fmla="*/ 7620 w 975360"/>
                  <a:gd name="connsiteY21" fmla="*/ 243840 h 861060"/>
                  <a:gd name="connsiteX22" fmla="*/ 144780 w 975360"/>
                  <a:gd name="connsiteY22" fmla="*/ 236220 h 861060"/>
                  <a:gd name="connsiteX23" fmla="*/ 175260 w 975360"/>
                  <a:gd name="connsiteY23" fmla="*/ 152400 h 861060"/>
                  <a:gd name="connsiteX24" fmla="*/ 251460 w 975360"/>
                  <a:gd name="connsiteY24" fmla="*/ 213360 h 861060"/>
                  <a:gd name="connsiteX25" fmla="*/ 274320 w 975360"/>
                  <a:gd name="connsiteY25" fmla="*/ 0 h 861060"/>
                  <a:gd name="connsiteX26" fmla="*/ 365760 w 975360"/>
                  <a:gd name="connsiteY26" fmla="*/ 7620 h 861060"/>
                  <a:gd name="connsiteX27" fmla="*/ 419100 w 975360"/>
                  <a:gd name="connsiteY27" fmla="*/ 91440 h 861060"/>
                  <a:gd name="connsiteX28" fmla="*/ 586740 w 975360"/>
                  <a:gd name="connsiteY28" fmla="*/ 137160 h 861060"/>
                  <a:gd name="connsiteX29" fmla="*/ 624840 w 975360"/>
                  <a:gd name="connsiteY29" fmla="*/ 15240 h 861060"/>
                  <a:gd name="connsiteX30" fmla="*/ 914400 w 975360"/>
                  <a:gd name="connsiteY30" fmla="*/ 1219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75360" h="861060">
                    <a:moveTo>
                      <a:pt x="914400" y="121920"/>
                    </a:moveTo>
                    <a:lnTo>
                      <a:pt x="975360" y="266700"/>
                    </a:lnTo>
                    <a:lnTo>
                      <a:pt x="899160" y="327660"/>
                    </a:lnTo>
                    <a:lnTo>
                      <a:pt x="891540" y="388620"/>
                    </a:lnTo>
                    <a:lnTo>
                      <a:pt x="861060" y="426720"/>
                    </a:lnTo>
                    <a:lnTo>
                      <a:pt x="883920" y="487680"/>
                    </a:lnTo>
                    <a:lnTo>
                      <a:pt x="830580" y="594360"/>
                    </a:lnTo>
                    <a:lnTo>
                      <a:pt x="632460" y="563880"/>
                    </a:lnTo>
                    <a:lnTo>
                      <a:pt x="685800" y="670560"/>
                    </a:lnTo>
                    <a:lnTo>
                      <a:pt x="693420" y="784860"/>
                    </a:lnTo>
                    <a:lnTo>
                      <a:pt x="693420" y="861060"/>
                    </a:lnTo>
                    <a:lnTo>
                      <a:pt x="563880" y="861060"/>
                    </a:lnTo>
                    <a:lnTo>
                      <a:pt x="464820" y="746760"/>
                    </a:lnTo>
                    <a:lnTo>
                      <a:pt x="220980" y="632460"/>
                    </a:lnTo>
                    <a:lnTo>
                      <a:pt x="220980" y="632460"/>
                    </a:lnTo>
                    <a:lnTo>
                      <a:pt x="114300" y="441960"/>
                    </a:lnTo>
                    <a:lnTo>
                      <a:pt x="53340" y="434340"/>
                    </a:lnTo>
                    <a:lnTo>
                      <a:pt x="60960" y="396240"/>
                    </a:lnTo>
                    <a:lnTo>
                      <a:pt x="30480" y="335280"/>
                    </a:lnTo>
                    <a:lnTo>
                      <a:pt x="0" y="327660"/>
                    </a:lnTo>
                    <a:lnTo>
                      <a:pt x="22860" y="289560"/>
                    </a:lnTo>
                    <a:lnTo>
                      <a:pt x="7620" y="243840"/>
                    </a:lnTo>
                    <a:lnTo>
                      <a:pt x="144780" y="236220"/>
                    </a:lnTo>
                    <a:lnTo>
                      <a:pt x="175260" y="152400"/>
                    </a:lnTo>
                    <a:lnTo>
                      <a:pt x="251460" y="213360"/>
                    </a:lnTo>
                    <a:lnTo>
                      <a:pt x="274320" y="0"/>
                    </a:lnTo>
                    <a:lnTo>
                      <a:pt x="365760" y="7620"/>
                    </a:lnTo>
                    <a:lnTo>
                      <a:pt x="419100" y="91440"/>
                    </a:lnTo>
                    <a:lnTo>
                      <a:pt x="586740" y="137160"/>
                    </a:lnTo>
                    <a:lnTo>
                      <a:pt x="624840" y="15240"/>
                    </a:lnTo>
                    <a:lnTo>
                      <a:pt x="914400" y="12192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4" name="saran">
                <a:extLst>
                  <a:ext uri="{FF2B5EF4-FFF2-40B4-BE49-F238E27FC236}">
                    <a16:creationId xmlns:a16="http://schemas.microsoft.com/office/drawing/2014/main" id="{1F7538E9-7F9C-404C-A19A-85DB02E2DB30}"/>
                  </a:ext>
                </a:extLst>
              </p:cNvPr>
              <p:cNvSpPr/>
              <p:nvPr/>
            </p:nvSpPr>
            <p:spPr>
              <a:xfrm>
                <a:off x="806230" y="868247"/>
                <a:ext cx="503032" cy="582277"/>
              </a:xfrm>
              <a:custGeom>
                <a:avLst/>
                <a:gdLst>
                  <a:gd name="connsiteX0" fmla="*/ 45720 w 1112520"/>
                  <a:gd name="connsiteY0" fmla="*/ 830580 h 1287780"/>
                  <a:gd name="connsiteX1" fmla="*/ 76200 w 1112520"/>
                  <a:gd name="connsiteY1" fmla="*/ 922020 h 1287780"/>
                  <a:gd name="connsiteX2" fmla="*/ 167640 w 1112520"/>
                  <a:gd name="connsiteY2" fmla="*/ 990600 h 1287780"/>
                  <a:gd name="connsiteX3" fmla="*/ 152400 w 1112520"/>
                  <a:gd name="connsiteY3" fmla="*/ 1074420 h 1287780"/>
                  <a:gd name="connsiteX4" fmla="*/ 259080 w 1112520"/>
                  <a:gd name="connsiteY4" fmla="*/ 1097280 h 1287780"/>
                  <a:gd name="connsiteX5" fmla="*/ 350520 w 1112520"/>
                  <a:gd name="connsiteY5" fmla="*/ 1043940 h 1287780"/>
                  <a:gd name="connsiteX6" fmla="*/ 541020 w 1112520"/>
                  <a:gd name="connsiteY6" fmla="*/ 1158240 h 1287780"/>
                  <a:gd name="connsiteX7" fmla="*/ 731520 w 1112520"/>
                  <a:gd name="connsiteY7" fmla="*/ 1089660 h 1287780"/>
                  <a:gd name="connsiteX8" fmla="*/ 845820 w 1112520"/>
                  <a:gd name="connsiteY8" fmla="*/ 1089660 h 1287780"/>
                  <a:gd name="connsiteX9" fmla="*/ 982980 w 1112520"/>
                  <a:gd name="connsiteY9" fmla="*/ 1287780 h 1287780"/>
                  <a:gd name="connsiteX10" fmla="*/ 1112520 w 1112520"/>
                  <a:gd name="connsiteY10" fmla="*/ 1272540 h 1287780"/>
                  <a:gd name="connsiteX11" fmla="*/ 1074420 w 1112520"/>
                  <a:gd name="connsiteY11" fmla="*/ 1173480 h 1287780"/>
                  <a:gd name="connsiteX12" fmla="*/ 1028700 w 1112520"/>
                  <a:gd name="connsiteY12" fmla="*/ 891540 h 1287780"/>
                  <a:gd name="connsiteX13" fmla="*/ 967740 w 1112520"/>
                  <a:gd name="connsiteY13" fmla="*/ 807720 h 1287780"/>
                  <a:gd name="connsiteX14" fmla="*/ 891540 w 1112520"/>
                  <a:gd name="connsiteY14" fmla="*/ 685800 h 1287780"/>
                  <a:gd name="connsiteX15" fmla="*/ 777240 w 1112520"/>
                  <a:gd name="connsiteY15" fmla="*/ 601980 h 1287780"/>
                  <a:gd name="connsiteX16" fmla="*/ 739140 w 1112520"/>
                  <a:gd name="connsiteY16" fmla="*/ 632460 h 1287780"/>
                  <a:gd name="connsiteX17" fmla="*/ 693420 w 1112520"/>
                  <a:gd name="connsiteY17" fmla="*/ 571500 h 1287780"/>
                  <a:gd name="connsiteX18" fmla="*/ 716280 w 1112520"/>
                  <a:gd name="connsiteY18" fmla="*/ 419100 h 1287780"/>
                  <a:gd name="connsiteX19" fmla="*/ 640080 w 1112520"/>
                  <a:gd name="connsiteY19" fmla="*/ 167640 h 1287780"/>
                  <a:gd name="connsiteX20" fmla="*/ 419100 w 1112520"/>
                  <a:gd name="connsiteY20" fmla="*/ 0 h 1287780"/>
                  <a:gd name="connsiteX21" fmla="*/ 297180 w 1112520"/>
                  <a:gd name="connsiteY21" fmla="*/ 83820 h 1287780"/>
                  <a:gd name="connsiteX22" fmla="*/ 289560 w 1112520"/>
                  <a:gd name="connsiteY22" fmla="*/ 129540 h 1287780"/>
                  <a:gd name="connsiteX23" fmla="*/ 327660 w 1112520"/>
                  <a:gd name="connsiteY23" fmla="*/ 259080 h 1287780"/>
                  <a:gd name="connsiteX24" fmla="*/ 259080 w 1112520"/>
                  <a:gd name="connsiteY24" fmla="*/ 297180 h 1287780"/>
                  <a:gd name="connsiteX25" fmla="*/ 236220 w 1112520"/>
                  <a:gd name="connsiteY25" fmla="*/ 358140 h 1287780"/>
                  <a:gd name="connsiteX26" fmla="*/ 213360 w 1112520"/>
                  <a:gd name="connsiteY26" fmla="*/ 381000 h 1287780"/>
                  <a:gd name="connsiteX27" fmla="*/ 243840 w 1112520"/>
                  <a:gd name="connsiteY27" fmla="*/ 464820 h 1287780"/>
                  <a:gd name="connsiteX28" fmla="*/ 182880 w 1112520"/>
                  <a:gd name="connsiteY28" fmla="*/ 571500 h 1287780"/>
                  <a:gd name="connsiteX29" fmla="*/ 0 w 1112520"/>
                  <a:gd name="connsiteY29" fmla="*/ 548640 h 1287780"/>
                  <a:gd name="connsiteX30" fmla="*/ 22860 w 1112520"/>
                  <a:gd name="connsiteY30" fmla="*/ 647700 h 1287780"/>
                  <a:gd name="connsiteX31" fmla="*/ 45720 w 1112520"/>
                  <a:gd name="connsiteY31" fmla="*/ 830580 h 128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12520" h="1287780">
                    <a:moveTo>
                      <a:pt x="45720" y="830580"/>
                    </a:moveTo>
                    <a:lnTo>
                      <a:pt x="76200" y="922020"/>
                    </a:lnTo>
                    <a:lnTo>
                      <a:pt x="167640" y="990600"/>
                    </a:lnTo>
                    <a:lnTo>
                      <a:pt x="152400" y="1074420"/>
                    </a:lnTo>
                    <a:lnTo>
                      <a:pt x="259080" y="1097280"/>
                    </a:lnTo>
                    <a:lnTo>
                      <a:pt x="350520" y="1043940"/>
                    </a:lnTo>
                    <a:lnTo>
                      <a:pt x="541020" y="1158240"/>
                    </a:lnTo>
                    <a:lnTo>
                      <a:pt x="731520" y="1089660"/>
                    </a:lnTo>
                    <a:lnTo>
                      <a:pt x="845820" y="1089660"/>
                    </a:lnTo>
                    <a:lnTo>
                      <a:pt x="982980" y="1287780"/>
                    </a:lnTo>
                    <a:lnTo>
                      <a:pt x="1112520" y="1272540"/>
                    </a:lnTo>
                    <a:lnTo>
                      <a:pt x="1074420" y="1173480"/>
                    </a:lnTo>
                    <a:lnTo>
                      <a:pt x="1028700" y="891540"/>
                    </a:lnTo>
                    <a:lnTo>
                      <a:pt x="967740" y="807720"/>
                    </a:lnTo>
                    <a:lnTo>
                      <a:pt x="891540" y="685800"/>
                    </a:lnTo>
                    <a:lnTo>
                      <a:pt x="777240" y="601980"/>
                    </a:lnTo>
                    <a:lnTo>
                      <a:pt x="739140" y="632460"/>
                    </a:lnTo>
                    <a:lnTo>
                      <a:pt x="693420" y="571500"/>
                    </a:lnTo>
                    <a:lnTo>
                      <a:pt x="716280" y="419100"/>
                    </a:lnTo>
                    <a:lnTo>
                      <a:pt x="640080" y="167640"/>
                    </a:lnTo>
                    <a:lnTo>
                      <a:pt x="419100" y="0"/>
                    </a:lnTo>
                    <a:lnTo>
                      <a:pt x="297180" y="83820"/>
                    </a:lnTo>
                    <a:lnTo>
                      <a:pt x="289560" y="129540"/>
                    </a:lnTo>
                    <a:lnTo>
                      <a:pt x="327660" y="259080"/>
                    </a:lnTo>
                    <a:lnTo>
                      <a:pt x="259080" y="297180"/>
                    </a:lnTo>
                    <a:lnTo>
                      <a:pt x="236220" y="358140"/>
                    </a:lnTo>
                    <a:lnTo>
                      <a:pt x="213360" y="381000"/>
                    </a:lnTo>
                    <a:lnTo>
                      <a:pt x="243840" y="464820"/>
                    </a:lnTo>
                    <a:lnTo>
                      <a:pt x="182880" y="571500"/>
                    </a:lnTo>
                    <a:lnTo>
                      <a:pt x="0" y="548640"/>
                    </a:lnTo>
                    <a:lnTo>
                      <a:pt x="22860" y="647700"/>
                    </a:lnTo>
                    <a:lnTo>
                      <a:pt x="45720" y="83058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5" name="muzaffarpur">
                <a:extLst>
                  <a:ext uri="{FF2B5EF4-FFF2-40B4-BE49-F238E27FC236}">
                    <a16:creationId xmlns:a16="http://schemas.microsoft.com/office/drawing/2014/main" id="{22C0CD48-65B6-47F6-8321-F896A4A85D28}"/>
                  </a:ext>
                </a:extLst>
              </p:cNvPr>
              <p:cNvSpPr/>
              <p:nvPr/>
            </p:nvSpPr>
            <p:spPr>
              <a:xfrm>
                <a:off x="1102006" y="874743"/>
                <a:ext cx="578832" cy="358324"/>
              </a:xfrm>
              <a:custGeom>
                <a:avLst/>
                <a:gdLst>
                  <a:gd name="connsiteX0" fmla="*/ 236220 w 1280160"/>
                  <a:gd name="connsiteY0" fmla="*/ 640080 h 792480"/>
                  <a:gd name="connsiteX1" fmla="*/ 441960 w 1280160"/>
                  <a:gd name="connsiteY1" fmla="*/ 609600 h 792480"/>
                  <a:gd name="connsiteX2" fmla="*/ 487680 w 1280160"/>
                  <a:gd name="connsiteY2" fmla="*/ 640080 h 792480"/>
                  <a:gd name="connsiteX3" fmla="*/ 563880 w 1280160"/>
                  <a:gd name="connsiteY3" fmla="*/ 617220 h 792480"/>
                  <a:gd name="connsiteX4" fmla="*/ 594360 w 1280160"/>
                  <a:gd name="connsiteY4" fmla="*/ 708660 h 792480"/>
                  <a:gd name="connsiteX5" fmla="*/ 769620 w 1280160"/>
                  <a:gd name="connsiteY5" fmla="*/ 739140 h 792480"/>
                  <a:gd name="connsiteX6" fmla="*/ 891540 w 1280160"/>
                  <a:gd name="connsiteY6" fmla="*/ 792480 h 792480"/>
                  <a:gd name="connsiteX7" fmla="*/ 1082040 w 1280160"/>
                  <a:gd name="connsiteY7" fmla="*/ 754380 h 792480"/>
                  <a:gd name="connsiteX8" fmla="*/ 1074420 w 1280160"/>
                  <a:gd name="connsiteY8" fmla="*/ 708660 h 792480"/>
                  <a:gd name="connsiteX9" fmla="*/ 1181100 w 1280160"/>
                  <a:gd name="connsiteY9" fmla="*/ 571500 h 792480"/>
                  <a:gd name="connsiteX10" fmla="*/ 1203960 w 1280160"/>
                  <a:gd name="connsiteY10" fmla="*/ 487680 h 792480"/>
                  <a:gd name="connsiteX11" fmla="*/ 1280160 w 1280160"/>
                  <a:gd name="connsiteY11" fmla="*/ 419100 h 792480"/>
                  <a:gd name="connsiteX12" fmla="*/ 1196340 w 1280160"/>
                  <a:gd name="connsiteY12" fmla="*/ 327660 h 792480"/>
                  <a:gd name="connsiteX13" fmla="*/ 1188720 w 1280160"/>
                  <a:gd name="connsiteY13" fmla="*/ 228600 h 792480"/>
                  <a:gd name="connsiteX14" fmla="*/ 1226820 w 1280160"/>
                  <a:gd name="connsiteY14" fmla="*/ 114300 h 792480"/>
                  <a:gd name="connsiteX15" fmla="*/ 1097280 w 1280160"/>
                  <a:gd name="connsiteY15" fmla="*/ 114300 h 792480"/>
                  <a:gd name="connsiteX16" fmla="*/ 990600 w 1280160"/>
                  <a:gd name="connsiteY16" fmla="*/ 7620 h 792480"/>
                  <a:gd name="connsiteX17" fmla="*/ 876300 w 1280160"/>
                  <a:gd name="connsiteY17" fmla="*/ 22860 h 792480"/>
                  <a:gd name="connsiteX18" fmla="*/ 800100 w 1280160"/>
                  <a:gd name="connsiteY18" fmla="*/ 144780 h 792480"/>
                  <a:gd name="connsiteX19" fmla="*/ 662940 w 1280160"/>
                  <a:gd name="connsiteY19" fmla="*/ 15240 h 792480"/>
                  <a:gd name="connsiteX20" fmla="*/ 678180 w 1280160"/>
                  <a:gd name="connsiteY20" fmla="*/ 83820 h 792480"/>
                  <a:gd name="connsiteX21" fmla="*/ 548640 w 1280160"/>
                  <a:gd name="connsiteY21" fmla="*/ 0 h 792480"/>
                  <a:gd name="connsiteX22" fmla="*/ 594360 w 1280160"/>
                  <a:gd name="connsiteY22" fmla="*/ 121920 h 792480"/>
                  <a:gd name="connsiteX23" fmla="*/ 495300 w 1280160"/>
                  <a:gd name="connsiteY23" fmla="*/ 91440 h 792480"/>
                  <a:gd name="connsiteX24" fmla="*/ 464820 w 1280160"/>
                  <a:gd name="connsiteY24" fmla="*/ 53340 h 792480"/>
                  <a:gd name="connsiteX25" fmla="*/ 403860 w 1280160"/>
                  <a:gd name="connsiteY25" fmla="*/ 99060 h 792480"/>
                  <a:gd name="connsiteX26" fmla="*/ 175260 w 1280160"/>
                  <a:gd name="connsiteY26" fmla="*/ 53340 h 792480"/>
                  <a:gd name="connsiteX27" fmla="*/ 68580 w 1280160"/>
                  <a:gd name="connsiteY27" fmla="*/ 60960 h 792480"/>
                  <a:gd name="connsiteX28" fmla="*/ 0 w 1280160"/>
                  <a:gd name="connsiteY28" fmla="*/ 152400 h 792480"/>
                  <a:gd name="connsiteX29" fmla="*/ 68580 w 1280160"/>
                  <a:gd name="connsiteY29" fmla="*/ 381000 h 792480"/>
                  <a:gd name="connsiteX30" fmla="*/ 45720 w 1280160"/>
                  <a:gd name="connsiteY30" fmla="*/ 518160 h 792480"/>
                  <a:gd name="connsiteX31" fmla="*/ 91440 w 1280160"/>
                  <a:gd name="connsiteY31" fmla="*/ 609600 h 792480"/>
                  <a:gd name="connsiteX32" fmla="*/ 121920 w 1280160"/>
                  <a:gd name="connsiteY32" fmla="*/ 586740 h 792480"/>
                  <a:gd name="connsiteX33" fmla="*/ 251460 w 1280160"/>
                  <a:gd name="connsiteY33" fmla="*/ 701040 h 792480"/>
                  <a:gd name="connsiteX34" fmla="*/ 236220 w 1280160"/>
                  <a:gd name="connsiteY34" fmla="*/ 640080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80160" h="792480">
                    <a:moveTo>
                      <a:pt x="236220" y="640080"/>
                    </a:moveTo>
                    <a:lnTo>
                      <a:pt x="441960" y="609600"/>
                    </a:lnTo>
                    <a:lnTo>
                      <a:pt x="487680" y="640080"/>
                    </a:lnTo>
                    <a:lnTo>
                      <a:pt x="563880" y="617220"/>
                    </a:lnTo>
                    <a:lnTo>
                      <a:pt x="594360" y="708660"/>
                    </a:lnTo>
                    <a:lnTo>
                      <a:pt x="769620" y="739140"/>
                    </a:lnTo>
                    <a:lnTo>
                      <a:pt x="891540" y="792480"/>
                    </a:lnTo>
                    <a:lnTo>
                      <a:pt x="1082040" y="754380"/>
                    </a:lnTo>
                    <a:lnTo>
                      <a:pt x="1074420" y="708660"/>
                    </a:lnTo>
                    <a:lnTo>
                      <a:pt x="1181100" y="571500"/>
                    </a:lnTo>
                    <a:lnTo>
                      <a:pt x="1203960" y="487680"/>
                    </a:lnTo>
                    <a:lnTo>
                      <a:pt x="1280160" y="419100"/>
                    </a:lnTo>
                    <a:lnTo>
                      <a:pt x="1196340" y="327660"/>
                    </a:lnTo>
                    <a:lnTo>
                      <a:pt x="1188720" y="228600"/>
                    </a:lnTo>
                    <a:lnTo>
                      <a:pt x="1226820" y="114300"/>
                    </a:lnTo>
                    <a:lnTo>
                      <a:pt x="1097280" y="114300"/>
                    </a:lnTo>
                    <a:lnTo>
                      <a:pt x="990600" y="7620"/>
                    </a:lnTo>
                    <a:lnTo>
                      <a:pt x="876300" y="22860"/>
                    </a:lnTo>
                    <a:lnTo>
                      <a:pt x="800100" y="144780"/>
                    </a:lnTo>
                    <a:lnTo>
                      <a:pt x="662940" y="15240"/>
                    </a:lnTo>
                    <a:lnTo>
                      <a:pt x="678180" y="83820"/>
                    </a:lnTo>
                    <a:lnTo>
                      <a:pt x="548640" y="0"/>
                    </a:lnTo>
                    <a:lnTo>
                      <a:pt x="594360" y="121920"/>
                    </a:lnTo>
                    <a:lnTo>
                      <a:pt x="495300" y="91440"/>
                    </a:lnTo>
                    <a:lnTo>
                      <a:pt x="464820" y="53340"/>
                    </a:lnTo>
                    <a:lnTo>
                      <a:pt x="403860" y="99060"/>
                    </a:lnTo>
                    <a:lnTo>
                      <a:pt x="175260" y="53340"/>
                    </a:lnTo>
                    <a:lnTo>
                      <a:pt x="68580" y="60960"/>
                    </a:lnTo>
                    <a:lnTo>
                      <a:pt x="0" y="152400"/>
                    </a:lnTo>
                    <a:lnTo>
                      <a:pt x="68580" y="381000"/>
                    </a:lnTo>
                    <a:lnTo>
                      <a:pt x="45720" y="518160"/>
                    </a:lnTo>
                    <a:lnTo>
                      <a:pt x="91440" y="609600"/>
                    </a:lnTo>
                    <a:lnTo>
                      <a:pt x="121920" y="586740"/>
                    </a:lnTo>
                    <a:lnTo>
                      <a:pt x="251460" y="701040"/>
                    </a:lnTo>
                    <a:lnTo>
                      <a:pt x="236220" y="64008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6" name="darbhanga">
                <a:extLst>
                  <a:ext uri="{FF2B5EF4-FFF2-40B4-BE49-F238E27FC236}">
                    <a16:creationId xmlns:a16="http://schemas.microsoft.com/office/drawing/2014/main" id="{2B78E4D7-42D1-4EFF-80D5-05C018694374}"/>
                  </a:ext>
                </a:extLst>
              </p:cNvPr>
              <p:cNvSpPr/>
              <p:nvPr/>
            </p:nvSpPr>
            <p:spPr>
              <a:xfrm>
                <a:off x="1640023" y="851020"/>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7" name="Araria">
                <a:extLst>
                  <a:ext uri="{FF2B5EF4-FFF2-40B4-BE49-F238E27FC236}">
                    <a16:creationId xmlns:a16="http://schemas.microsoft.com/office/drawing/2014/main" id="{5DCEA442-7F0C-4F59-945C-D4E46C646515}"/>
                  </a:ext>
                </a:extLst>
              </p:cNvPr>
              <p:cNvSpPr/>
              <p:nvPr/>
            </p:nvSpPr>
            <p:spPr>
              <a:xfrm>
                <a:off x="2542724" y="764884"/>
                <a:ext cx="437569" cy="454796"/>
              </a:xfrm>
              <a:custGeom>
                <a:avLst/>
                <a:gdLst>
                  <a:gd name="connsiteX0" fmla="*/ 22860 w 967740"/>
                  <a:gd name="connsiteY0" fmla="*/ 0 h 1005840"/>
                  <a:gd name="connsiteX1" fmla="*/ 76200 w 967740"/>
                  <a:gd name="connsiteY1" fmla="*/ 236220 h 1005840"/>
                  <a:gd name="connsiteX2" fmla="*/ 167640 w 967740"/>
                  <a:gd name="connsiteY2" fmla="*/ 289560 h 1005840"/>
                  <a:gd name="connsiteX3" fmla="*/ 350520 w 967740"/>
                  <a:gd name="connsiteY3" fmla="*/ 266700 h 1005840"/>
                  <a:gd name="connsiteX4" fmla="*/ 441960 w 967740"/>
                  <a:gd name="connsiteY4" fmla="*/ 365760 h 1005840"/>
                  <a:gd name="connsiteX5" fmla="*/ 487680 w 967740"/>
                  <a:gd name="connsiteY5" fmla="*/ 266700 h 1005840"/>
                  <a:gd name="connsiteX6" fmla="*/ 685800 w 967740"/>
                  <a:gd name="connsiteY6" fmla="*/ 205740 h 1005840"/>
                  <a:gd name="connsiteX7" fmla="*/ 853440 w 967740"/>
                  <a:gd name="connsiteY7" fmla="*/ 335280 h 1005840"/>
                  <a:gd name="connsiteX8" fmla="*/ 883920 w 967740"/>
                  <a:gd name="connsiteY8" fmla="*/ 411480 h 1005840"/>
                  <a:gd name="connsiteX9" fmla="*/ 952500 w 967740"/>
                  <a:gd name="connsiteY9" fmla="*/ 472440 h 1005840"/>
                  <a:gd name="connsiteX10" fmla="*/ 952500 w 967740"/>
                  <a:gd name="connsiteY10" fmla="*/ 510540 h 1005840"/>
                  <a:gd name="connsiteX11" fmla="*/ 967740 w 967740"/>
                  <a:gd name="connsiteY11" fmla="*/ 754380 h 1005840"/>
                  <a:gd name="connsiteX12" fmla="*/ 967740 w 967740"/>
                  <a:gd name="connsiteY12" fmla="*/ 830580 h 1005840"/>
                  <a:gd name="connsiteX13" fmla="*/ 861060 w 967740"/>
                  <a:gd name="connsiteY13" fmla="*/ 838200 h 1005840"/>
                  <a:gd name="connsiteX14" fmla="*/ 845820 w 967740"/>
                  <a:gd name="connsiteY14" fmla="*/ 944880 h 1005840"/>
                  <a:gd name="connsiteX15" fmla="*/ 746760 w 967740"/>
                  <a:gd name="connsiteY15" fmla="*/ 982980 h 1005840"/>
                  <a:gd name="connsiteX16" fmla="*/ 609600 w 967740"/>
                  <a:gd name="connsiteY16" fmla="*/ 975360 h 1005840"/>
                  <a:gd name="connsiteX17" fmla="*/ 464820 w 967740"/>
                  <a:gd name="connsiteY17" fmla="*/ 982980 h 1005840"/>
                  <a:gd name="connsiteX18" fmla="*/ 388620 w 967740"/>
                  <a:gd name="connsiteY18" fmla="*/ 960120 h 1005840"/>
                  <a:gd name="connsiteX19" fmla="*/ 205740 w 967740"/>
                  <a:gd name="connsiteY19" fmla="*/ 998220 h 1005840"/>
                  <a:gd name="connsiteX20" fmla="*/ 137160 w 967740"/>
                  <a:gd name="connsiteY20" fmla="*/ 1005840 h 1005840"/>
                  <a:gd name="connsiteX21" fmla="*/ 91440 w 967740"/>
                  <a:gd name="connsiteY21" fmla="*/ 876300 h 1005840"/>
                  <a:gd name="connsiteX22" fmla="*/ 121920 w 967740"/>
                  <a:gd name="connsiteY22" fmla="*/ 830580 h 1005840"/>
                  <a:gd name="connsiteX23" fmla="*/ 60960 w 967740"/>
                  <a:gd name="connsiteY23" fmla="*/ 769620 h 1005840"/>
                  <a:gd name="connsiteX24" fmla="*/ 129540 w 967740"/>
                  <a:gd name="connsiteY24" fmla="*/ 678180 h 1005840"/>
                  <a:gd name="connsiteX25" fmla="*/ 53340 w 967740"/>
                  <a:gd name="connsiteY25" fmla="*/ 495300 h 1005840"/>
                  <a:gd name="connsiteX26" fmla="*/ 0 w 967740"/>
                  <a:gd name="connsiteY26" fmla="*/ 449580 h 1005840"/>
                  <a:gd name="connsiteX27" fmla="*/ 60960 w 967740"/>
                  <a:gd name="connsiteY27" fmla="*/ 312420 h 1005840"/>
                  <a:gd name="connsiteX28" fmla="*/ 22860 w 967740"/>
                  <a:gd name="connsiteY28" fmla="*/ 0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67740" h="1005840">
                    <a:moveTo>
                      <a:pt x="22860" y="0"/>
                    </a:moveTo>
                    <a:lnTo>
                      <a:pt x="76200" y="236220"/>
                    </a:lnTo>
                    <a:lnTo>
                      <a:pt x="167640" y="289560"/>
                    </a:lnTo>
                    <a:lnTo>
                      <a:pt x="350520" y="266700"/>
                    </a:lnTo>
                    <a:lnTo>
                      <a:pt x="441960" y="365760"/>
                    </a:lnTo>
                    <a:lnTo>
                      <a:pt x="487680" y="266700"/>
                    </a:lnTo>
                    <a:lnTo>
                      <a:pt x="685800" y="205740"/>
                    </a:lnTo>
                    <a:lnTo>
                      <a:pt x="853440" y="335280"/>
                    </a:lnTo>
                    <a:lnTo>
                      <a:pt x="883920" y="411480"/>
                    </a:lnTo>
                    <a:lnTo>
                      <a:pt x="952500" y="472440"/>
                    </a:lnTo>
                    <a:lnTo>
                      <a:pt x="952500" y="510540"/>
                    </a:lnTo>
                    <a:lnTo>
                      <a:pt x="967740" y="754380"/>
                    </a:lnTo>
                    <a:lnTo>
                      <a:pt x="967740" y="830580"/>
                    </a:lnTo>
                    <a:lnTo>
                      <a:pt x="861060" y="838200"/>
                    </a:lnTo>
                    <a:lnTo>
                      <a:pt x="845820" y="944880"/>
                    </a:lnTo>
                    <a:lnTo>
                      <a:pt x="746760" y="982980"/>
                    </a:lnTo>
                    <a:lnTo>
                      <a:pt x="609600" y="975360"/>
                    </a:lnTo>
                    <a:lnTo>
                      <a:pt x="464820" y="982980"/>
                    </a:lnTo>
                    <a:lnTo>
                      <a:pt x="388620" y="960120"/>
                    </a:lnTo>
                    <a:lnTo>
                      <a:pt x="205740" y="998220"/>
                    </a:lnTo>
                    <a:lnTo>
                      <a:pt x="137160" y="1005840"/>
                    </a:lnTo>
                    <a:lnTo>
                      <a:pt x="91440" y="876300"/>
                    </a:lnTo>
                    <a:lnTo>
                      <a:pt x="121920" y="830580"/>
                    </a:lnTo>
                    <a:lnTo>
                      <a:pt x="60960" y="769620"/>
                    </a:lnTo>
                    <a:lnTo>
                      <a:pt x="129540" y="678180"/>
                    </a:lnTo>
                    <a:lnTo>
                      <a:pt x="53340" y="495300"/>
                    </a:lnTo>
                    <a:lnTo>
                      <a:pt x="0" y="449580"/>
                    </a:lnTo>
                    <a:lnTo>
                      <a:pt x="60960" y="312420"/>
                    </a:lnTo>
                    <a:lnTo>
                      <a:pt x="22860" y="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8" name="kishanganj">
                <a:extLst>
                  <a:ext uri="{FF2B5EF4-FFF2-40B4-BE49-F238E27FC236}">
                    <a16:creationId xmlns:a16="http://schemas.microsoft.com/office/drawing/2014/main" id="{E7C788EB-8CE0-40F7-804E-C4AF697F0432}"/>
                  </a:ext>
                </a:extLst>
              </p:cNvPr>
              <p:cNvSpPr/>
              <p:nvPr/>
            </p:nvSpPr>
            <p:spPr>
              <a:xfrm>
                <a:off x="2932057" y="785557"/>
                <a:ext cx="458242" cy="368661"/>
              </a:xfrm>
              <a:custGeom>
                <a:avLst/>
                <a:gdLst>
                  <a:gd name="connsiteX0" fmla="*/ 0 w 1013460"/>
                  <a:gd name="connsiteY0" fmla="*/ 274320 h 815340"/>
                  <a:gd name="connsiteX1" fmla="*/ 76200 w 1013460"/>
                  <a:gd name="connsiteY1" fmla="*/ 228600 h 815340"/>
                  <a:gd name="connsiteX2" fmla="*/ 83820 w 1013460"/>
                  <a:gd name="connsiteY2" fmla="*/ 175260 h 815340"/>
                  <a:gd name="connsiteX3" fmla="*/ 198120 w 1013460"/>
                  <a:gd name="connsiteY3" fmla="*/ 228600 h 815340"/>
                  <a:gd name="connsiteX4" fmla="*/ 251460 w 1013460"/>
                  <a:gd name="connsiteY4" fmla="*/ 144780 h 815340"/>
                  <a:gd name="connsiteX5" fmla="*/ 335280 w 1013460"/>
                  <a:gd name="connsiteY5" fmla="*/ 175260 h 815340"/>
                  <a:gd name="connsiteX6" fmla="*/ 381000 w 1013460"/>
                  <a:gd name="connsiteY6" fmla="*/ 137160 h 815340"/>
                  <a:gd name="connsiteX7" fmla="*/ 594360 w 1013460"/>
                  <a:gd name="connsiteY7" fmla="*/ 320040 h 815340"/>
                  <a:gd name="connsiteX8" fmla="*/ 678180 w 1013460"/>
                  <a:gd name="connsiteY8" fmla="*/ 228600 h 815340"/>
                  <a:gd name="connsiteX9" fmla="*/ 731520 w 1013460"/>
                  <a:gd name="connsiteY9" fmla="*/ 38100 h 815340"/>
                  <a:gd name="connsiteX10" fmla="*/ 800100 w 1013460"/>
                  <a:gd name="connsiteY10" fmla="*/ 76200 h 815340"/>
                  <a:gd name="connsiteX11" fmla="*/ 914400 w 1013460"/>
                  <a:gd name="connsiteY11" fmla="*/ 0 h 815340"/>
                  <a:gd name="connsiteX12" fmla="*/ 845820 w 1013460"/>
                  <a:gd name="connsiteY12" fmla="*/ 91440 h 815340"/>
                  <a:gd name="connsiteX13" fmla="*/ 883920 w 1013460"/>
                  <a:gd name="connsiteY13" fmla="*/ 182880 h 815340"/>
                  <a:gd name="connsiteX14" fmla="*/ 967740 w 1013460"/>
                  <a:gd name="connsiteY14" fmla="*/ 213360 h 815340"/>
                  <a:gd name="connsiteX15" fmla="*/ 876300 w 1013460"/>
                  <a:gd name="connsiteY15" fmla="*/ 266700 h 815340"/>
                  <a:gd name="connsiteX16" fmla="*/ 899160 w 1013460"/>
                  <a:gd name="connsiteY16" fmla="*/ 297180 h 815340"/>
                  <a:gd name="connsiteX17" fmla="*/ 1013460 w 1013460"/>
                  <a:gd name="connsiteY17" fmla="*/ 289560 h 815340"/>
                  <a:gd name="connsiteX18" fmla="*/ 906780 w 1013460"/>
                  <a:gd name="connsiteY18" fmla="*/ 426720 h 815340"/>
                  <a:gd name="connsiteX19" fmla="*/ 746760 w 1013460"/>
                  <a:gd name="connsiteY19" fmla="*/ 563880 h 815340"/>
                  <a:gd name="connsiteX20" fmla="*/ 518160 w 1013460"/>
                  <a:gd name="connsiteY20" fmla="*/ 685800 h 815340"/>
                  <a:gd name="connsiteX21" fmla="*/ 548640 w 1013460"/>
                  <a:gd name="connsiteY21" fmla="*/ 800100 h 815340"/>
                  <a:gd name="connsiteX22" fmla="*/ 487680 w 1013460"/>
                  <a:gd name="connsiteY22" fmla="*/ 815340 h 815340"/>
                  <a:gd name="connsiteX23" fmla="*/ 419100 w 1013460"/>
                  <a:gd name="connsiteY23" fmla="*/ 739140 h 815340"/>
                  <a:gd name="connsiteX24" fmla="*/ 121920 w 1013460"/>
                  <a:gd name="connsiteY24" fmla="*/ 701040 h 815340"/>
                  <a:gd name="connsiteX25" fmla="*/ 99060 w 1013460"/>
                  <a:gd name="connsiteY25" fmla="*/ 426720 h 815340"/>
                  <a:gd name="connsiteX26" fmla="*/ 38100 w 1013460"/>
                  <a:gd name="connsiteY26" fmla="*/ 358140 h 815340"/>
                  <a:gd name="connsiteX27" fmla="*/ 0 w 1013460"/>
                  <a:gd name="connsiteY27" fmla="*/ 274320 h 8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13460" h="815340">
                    <a:moveTo>
                      <a:pt x="0" y="274320"/>
                    </a:moveTo>
                    <a:lnTo>
                      <a:pt x="76200" y="228600"/>
                    </a:lnTo>
                    <a:lnTo>
                      <a:pt x="83820" y="175260"/>
                    </a:lnTo>
                    <a:lnTo>
                      <a:pt x="198120" y="228600"/>
                    </a:lnTo>
                    <a:lnTo>
                      <a:pt x="251460" y="144780"/>
                    </a:lnTo>
                    <a:lnTo>
                      <a:pt x="335280" y="175260"/>
                    </a:lnTo>
                    <a:lnTo>
                      <a:pt x="381000" y="137160"/>
                    </a:lnTo>
                    <a:lnTo>
                      <a:pt x="594360" y="320040"/>
                    </a:lnTo>
                    <a:lnTo>
                      <a:pt x="678180" y="228600"/>
                    </a:lnTo>
                    <a:lnTo>
                      <a:pt x="731520" y="38100"/>
                    </a:lnTo>
                    <a:lnTo>
                      <a:pt x="800100" y="76200"/>
                    </a:lnTo>
                    <a:lnTo>
                      <a:pt x="914400" y="0"/>
                    </a:lnTo>
                    <a:lnTo>
                      <a:pt x="845820" y="91440"/>
                    </a:lnTo>
                    <a:lnTo>
                      <a:pt x="883920" y="182880"/>
                    </a:lnTo>
                    <a:lnTo>
                      <a:pt x="967740" y="213360"/>
                    </a:lnTo>
                    <a:lnTo>
                      <a:pt x="876300" y="266700"/>
                    </a:lnTo>
                    <a:lnTo>
                      <a:pt x="899160" y="297180"/>
                    </a:lnTo>
                    <a:lnTo>
                      <a:pt x="1013460" y="289560"/>
                    </a:lnTo>
                    <a:lnTo>
                      <a:pt x="906780" y="426720"/>
                    </a:lnTo>
                    <a:lnTo>
                      <a:pt x="746760" y="563880"/>
                    </a:lnTo>
                    <a:lnTo>
                      <a:pt x="518160" y="685800"/>
                    </a:lnTo>
                    <a:lnTo>
                      <a:pt x="548640" y="800100"/>
                    </a:lnTo>
                    <a:lnTo>
                      <a:pt x="487680" y="815340"/>
                    </a:lnTo>
                    <a:lnTo>
                      <a:pt x="419100" y="739140"/>
                    </a:lnTo>
                    <a:lnTo>
                      <a:pt x="121920" y="701040"/>
                    </a:lnTo>
                    <a:lnTo>
                      <a:pt x="99060" y="426720"/>
                    </a:lnTo>
                    <a:lnTo>
                      <a:pt x="38100" y="358140"/>
                    </a:lnTo>
                    <a:lnTo>
                      <a:pt x="0" y="27432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9" name="purnia">
                <a:extLst>
                  <a:ext uri="{FF2B5EF4-FFF2-40B4-BE49-F238E27FC236}">
                    <a16:creationId xmlns:a16="http://schemas.microsoft.com/office/drawing/2014/main" id="{F5F55B87-C2F3-45E1-9E7C-A011A126199A}"/>
                  </a:ext>
                </a:extLst>
              </p:cNvPr>
              <p:cNvSpPr/>
              <p:nvPr/>
            </p:nvSpPr>
            <p:spPr>
              <a:xfrm>
                <a:off x="2501379" y="1112872"/>
                <a:ext cx="616731" cy="516814"/>
              </a:xfrm>
              <a:custGeom>
                <a:avLst/>
                <a:gdLst>
                  <a:gd name="connsiteX0" fmla="*/ 1363980 w 1363980"/>
                  <a:gd name="connsiteY0" fmla="*/ 45720 h 1143000"/>
                  <a:gd name="connsiteX1" fmla="*/ 1287780 w 1363980"/>
                  <a:gd name="connsiteY1" fmla="*/ 137160 h 1143000"/>
                  <a:gd name="connsiteX2" fmla="*/ 1242060 w 1363980"/>
                  <a:gd name="connsiteY2" fmla="*/ 320040 h 1143000"/>
                  <a:gd name="connsiteX3" fmla="*/ 1257300 w 1363980"/>
                  <a:gd name="connsiteY3" fmla="*/ 495300 h 1143000"/>
                  <a:gd name="connsiteX4" fmla="*/ 1257300 w 1363980"/>
                  <a:gd name="connsiteY4" fmla="*/ 594360 h 1143000"/>
                  <a:gd name="connsiteX5" fmla="*/ 1158240 w 1363980"/>
                  <a:gd name="connsiteY5" fmla="*/ 594360 h 1143000"/>
                  <a:gd name="connsiteX6" fmla="*/ 1143000 w 1363980"/>
                  <a:gd name="connsiteY6" fmla="*/ 548640 h 1143000"/>
                  <a:gd name="connsiteX7" fmla="*/ 1028700 w 1363980"/>
                  <a:gd name="connsiteY7" fmla="*/ 662940 h 1143000"/>
                  <a:gd name="connsiteX8" fmla="*/ 952500 w 1363980"/>
                  <a:gd name="connsiteY8" fmla="*/ 701040 h 1143000"/>
                  <a:gd name="connsiteX9" fmla="*/ 868680 w 1363980"/>
                  <a:gd name="connsiteY9" fmla="*/ 716280 h 1143000"/>
                  <a:gd name="connsiteX10" fmla="*/ 762000 w 1363980"/>
                  <a:gd name="connsiteY10" fmla="*/ 716280 h 1143000"/>
                  <a:gd name="connsiteX11" fmla="*/ 548640 w 1363980"/>
                  <a:gd name="connsiteY11" fmla="*/ 701040 h 1143000"/>
                  <a:gd name="connsiteX12" fmla="*/ 434340 w 1363980"/>
                  <a:gd name="connsiteY12" fmla="*/ 640080 h 1143000"/>
                  <a:gd name="connsiteX13" fmla="*/ 403860 w 1363980"/>
                  <a:gd name="connsiteY13" fmla="*/ 678180 h 1143000"/>
                  <a:gd name="connsiteX14" fmla="*/ 449580 w 1363980"/>
                  <a:gd name="connsiteY14" fmla="*/ 769620 h 1143000"/>
                  <a:gd name="connsiteX15" fmla="*/ 403860 w 1363980"/>
                  <a:gd name="connsiteY15" fmla="*/ 868680 h 1143000"/>
                  <a:gd name="connsiteX16" fmla="*/ 304800 w 1363980"/>
                  <a:gd name="connsiteY16" fmla="*/ 1043940 h 1143000"/>
                  <a:gd name="connsiteX17" fmla="*/ 320040 w 1363980"/>
                  <a:gd name="connsiteY17" fmla="*/ 1120140 h 1143000"/>
                  <a:gd name="connsiteX18" fmla="*/ 243840 w 1363980"/>
                  <a:gd name="connsiteY18" fmla="*/ 1089660 h 1143000"/>
                  <a:gd name="connsiteX19" fmla="*/ 175260 w 1363980"/>
                  <a:gd name="connsiteY19" fmla="*/ 1143000 h 1143000"/>
                  <a:gd name="connsiteX20" fmla="*/ 121920 w 1363980"/>
                  <a:gd name="connsiteY20" fmla="*/ 1059180 h 1143000"/>
                  <a:gd name="connsiteX21" fmla="*/ 160020 w 1363980"/>
                  <a:gd name="connsiteY21" fmla="*/ 982980 h 1143000"/>
                  <a:gd name="connsiteX22" fmla="*/ 83820 w 1363980"/>
                  <a:gd name="connsiteY22" fmla="*/ 944880 h 1143000"/>
                  <a:gd name="connsiteX23" fmla="*/ 83820 w 1363980"/>
                  <a:gd name="connsiteY23" fmla="*/ 792480 h 1143000"/>
                  <a:gd name="connsiteX24" fmla="*/ 60960 w 1363980"/>
                  <a:gd name="connsiteY24" fmla="*/ 784860 h 1143000"/>
                  <a:gd name="connsiteX25" fmla="*/ 91440 w 1363980"/>
                  <a:gd name="connsiteY25" fmla="*/ 693420 h 1143000"/>
                  <a:gd name="connsiteX26" fmla="*/ 45720 w 1363980"/>
                  <a:gd name="connsiteY26" fmla="*/ 624840 h 1143000"/>
                  <a:gd name="connsiteX27" fmla="*/ 60960 w 1363980"/>
                  <a:gd name="connsiteY27" fmla="*/ 480060 h 1143000"/>
                  <a:gd name="connsiteX28" fmla="*/ 99060 w 1363980"/>
                  <a:gd name="connsiteY28" fmla="*/ 457200 h 1143000"/>
                  <a:gd name="connsiteX29" fmla="*/ 0 w 1363980"/>
                  <a:gd name="connsiteY29" fmla="*/ 281940 h 1143000"/>
                  <a:gd name="connsiteX30" fmla="*/ 83820 w 1363980"/>
                  <a:gd name="connsiteY30" fmla="*/ 259080 h 1143000"/>
                  <a:gd name="connsiteX31" fmla="*/ 236220 w 1363980"/>
                  <a:gd name="connsiteY31" fmla="*/ 220980 h 1143000"/>
                  <a:gd name="connsiteX32" fmla="*/ 480060 w 1363980"/>
                  <a:gd name="connsiteY32" fmla="*/ 198120 h 1143000"/>
                  <a:gd name="connsiteX33" fmla="*/ 556260 w 1363980"/>
                  <a:gd name="connsiteY33" fmla="*/ 220980 h 1143000"/>
                  <a:gd name="connsiteX34" fmla="*/ 815340 w 1363980"/>
                  <a:gd name="connsiteY34" fmla="*/ 205740 h 1143000"/>
                  <a:gd name="connsiteX35" fmla="*/ 868680 w 1363980"/>
                  <a:gd name="connsiteY35" fmla="*/ 220980 h 1143000"/>
                  <a:gd name="connsiteX36" fmla="*/ 922020 w 1363980"/>
                  <a:gd name="connsiteY36" fmla="*/ 190500 h 1143000"/>
                  <a:gd name="connsiteX37" fmla="*/ 944880 w 1363980"/>
                  <a:gd name="connsiteY37" fmla="*/ 99060 h 1143000"/>
                  <a:gd name="connsiteX38" fmla="*/ 1066800 w 1363980"/>
                  <a:gd name="connsiteY38" fmla="*/ 68580 h 1143000"/>
                  <a:gd name="connsiteX39" fmla="*/ 1074420 w 1363980"/>
                  <a:gd name="connsiteY39" fmla="*/ 0 h 1143000"/>
                  <a:gd name="connsiteX40" fmla="*/ 1363980 w 1363980"/>
                  <a:gd name="connsiteY40" fmla="*/ 4572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363980" h="1143000">
                    <a:moveTo>
                      <a:pt x="1363980" y="45720"/>
                    </a:moveTo>
                    <a:lnTo>
                      <a:pt x="1287780" y="137160"/>
                    </a:lnTo>
                    <a:lnTo>
                      <a:pt x="1242060" y="320040"/>
                    </a:lnTo>
                    <a:lnTo>
                      <a:pt x="1257300" y="495300"/>
                    </a:lnTo>
                    <a:lnTo>
                      <a:pt x="1257300" y="594360"/>
                    </a:lnTo>
                    <a:lnTo>
                      <a:pt x="1158240" y="594360"/>
                    </a:lnTo>
                    <a:lnTo>
                      <a:pt x="1143000" y="548640"/>
                    </a:lnTo>
                    <a:lnTo>
                      <a:pt x="1028700" y="662940"/>
                    </a:lnTo>
                    <a:lnTo>
                      <a:pt x="952500" y="701040"/>
                    </a:lnTo>
                    <a:lnTo>
                      <a:pt x="868680" y="716280"/>
                    </a:lnTo>
                    <a:lnTo>
                      <a:pt x="762000" y="716280"/>
                    </a:lnTo>
                    <a:lnTo>
                      <a:pt x="548640" y="701040"/>
                    </a:lnTo>
                    <a:lnTo>
                      <a:pt x="434340" y="640080"/>
                    </a:lnTo>
                    <a:lnTo>
                      <a:pt x="403860" y="678180"/>
                    </a:lnTo>
                    <a:lnTo>
                      <a:pt x="449580" y="769620"/>
                    </a:lnTo>
                    <a:lnTo>
                      <a:pt x="403860" y="868680"/>
                    </a:lnTo>
                    <a:lnTo>
                      <a:pt x="304800" y="1043940"/>
                    </a:lnTo>
                    <a:lnTo>
                      <a:pt x="320040" y="1120140"/>
                    </a:lnTo>
                    <a:lnTo>
                      <a:pt x="243840" y="1089660"/>
                    </a:lnTo>
                    <a:lnTo>
                      <a:pt x="175260" y="1143000"/>
                    </a:lnTo>
                    <a:lnTo>
                      <a:pt x="121920" y="1059180"/>
                    </a:lnTo>
                    <a:lnTo>
                      <a:pt x="160020" y="982980"/>
                    </a:lnTo>
                    <a:lnTo>
                      <a:pt x="83820" y="944880"/>
                    </a:lnTo>
                    <a:lnTo>
                      <a:pt x="83820" y="792480"/>
                    </a:lnTo>
                    <a:lnTo>
                      <a:pt x="60960" y="784860"/>
                    </a:lnTo>
                    <a:lnTo>
                      <a:pt x="91440" y="693420"/>
                    </a:lnTo>
                    <a:lnTo>
                      <a:pt x="45720" y="624840"/>
                    </a:lnTo>
                    <a:lnTo>
                      <a:pt x="60960" y="480060"/>
                    </a:lnTo>
                    <a:lnTo>
                      <a:pt x="99060" y="457200"/>
                    </a:lnTo>
                    <a:lnTo>
                      <a:pt x="0" y="281940"/>
                    </a:lnTo>
                    <a:lnTo>
                      <a:pt x="83820" y="259080"/>
                    </a:lnTo>
                    <a:lnTo>
                      <a:pt x="236220" y="220980"/>
                    </a:lnTo>
                    <a:lnTo>
                      <a:pt x="480060" y="198120"/>
                    </a:lnTo>
                    <a:lnTo>
                      <a:pt x="556260" y="220980"/>
                    </a:lnTo>
                    <a:lnTo>
                      <a:pt x="815340" y="205740"/>
                    </a:lnTo>
                    <a:lnTo>
                      <a:pt x="868680" y="220980"/>
                    </a:lnTo>
                    <a:lnTo>
                      <a:pt x="922020" y="190500"/>
                    </a:lnTo>
                    <a:lnTo>
                      <a:pt x="944880" y="99060"/>
                    </a:lnTo>
                    <a:lnTo>
                      <a:pt x="1066800" y="68580"/>
                    </a:lnTo>
                    <a:lnTo>
                      <a:pt x="1074420" y="0"/>
                    </a:lnTo>
                    <a:lnTo>
                      <a:pt x="1363980" y="4572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0" name="bhojpur">
                <a:extLst>
                  <a:ext uri="{FF2B5EF4-FFF2-40B4-BE49-F238E27FC236}">
                    <a16:creationId xmlns:a16="http://schemas.microsoft.com/office/drawing/2014/main" id="{67FF82D1-517E-47DA-B4D2-C371638F32CA}"/>
                  </a:ext>
                </a:extLst>
              </p:cNvPr>
              <p:cNvSpPr/>
              <p:nvPr/>
            </p:nvSpPr>
            <p:spPr>
              <a:xfrm>
                <a:off x="640849" y="1340270"/>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1" name="buxar">
                <a:extLst>
                  <a:ext uri="{FF2B5EF4-FFF2-40B4-BE49-F238E27FC236}">
                    <a16:creationId xmlns:a16="http://schemas.microsoft.com/office/drawing/2014/main" id="{B85CAF00-F63B-4B39-85B6-14086E7DD6EF}"/>
                  </a:ext>
                </a:extLst>
              </p:cNvPr>
              <p:cNvSpPr/>
              <p:nvPr/>
            </p:nvSpPr>
            <p:spPr>
              <a:xfrm>
                <a:off x="323870" y="1333380"/>
                <a:ext cx="427233" cy="351433"/>
              </a:xfrm>
              <a:custGeom>
                <a:avLst/>
                <a:gdLst>
                  <a:gd name="connsiteX0" fmla="*/ 944880 w 944880"/>
                  <a:gd name="connsiteY0" fmla="*/ 60960 h 777240"/>
                  <a:gd name="connsiteX1" fmla="*/ 861060 w 944880"/>
                  <a:gd name="connsiteY1" fmla="*/ 0 h 777240"/>
                  <a:gd name="connsiteX2" fmla="*/ 807720 w 944880"/>
                  <a:gd name="connsiteY2" fmla="*/ 38100 h 777240"/>
                  <a:gd name="connsiteX3" fmla="*/ 807720 w 944880"/>
                  <a:gd name="connsiteY3" fmla="*/ 91440 h 777240"/>
                  <a:gd name="connsiteX4" fmla="*/ 731520 w 944880"/>
                  <a:gd name="connsiteY4" fmla="*/ 152400 h 777240"/>
                  <a:gd name="connsiteX5" fmla="*/ 655320 w 944880"/>
                  <a:gd name="connsiteY5" fmla="*/ 114300 h 777240"/>
                  <a:gd name="connsiteX6" fmla="*/ 624840 w 944880"/>
                  <a:gd name="connsiteY6" fmla="*/ 38100 h 777240"/>
                  <a:gd name="connsiteX7" fmla="*/ 571500 w 944880"/>
                  <a:gd name="connsiteY7" fmla="*/ 38100 h 777240"/>
                  <a:gd name="connsiteX8" fmla="*/ 571500 w 944880"/>
                  <a:gd name="connsiteY8" fmla="*/ 38100 h 777240"/>
                  <a:gd name="connsiteX9" fmla="*/ 457200 w 944880"/>
                  <a:gd name="connsiteY9" fmla="*/ 53340 h 777240"/>
                  <a:gd name="connsiteX10" fmla="*/ 457200 w 944880"/>
                  <a:gd name="connsiteY10" fmla="*/ 175260 h 777240"/>
                  <a:gd name="connsiteX11" fmla="*/ 335280 w 944880"/>
                  <a:gd name="connsiteY11" fmla="*/ 220980 h 777240"/>
                  <a:gd name="connsiteX12" fmla="*/ 121920 w 944880"/>
                  <a:gd name="connsiteY12" fmla="*/ 365760 h 777240"/>
                  <a:gd name="connsiteX13" fmla="*/ 0 w 944880"/>
                  <a:gd name="connsiteY13" fmla="*/ 548640 h 777240"/>
                  <a:gd name="connsiteX14" fmla="*/ 175260 w 944880"/>
                  <a:gd name="connsiteY14" fmla="*/ 708660 h 777240"/>
                  <a:gd name="connsiteX15" fmla="*/ 320040 w 944880"/>
                  <a:gd name="connsiteY15" fmla="*/ 777240 h 777240"/>
                  <a:gd name="connsiteX16" fmla="*/ 388620 w 944880"/>
                  <a:gd name="connsiteY16" fmla="*/ 716280 h 777240"/>
                  <a:gd name="connsiteX17" fmla="*/ 411480 w 944880"/>
                  <a:gd name="connsiteY17" fmla="*/ 601980 h 777240"/>
                  <a:gd name="connsiteX18" fmla="*/ 571500 w 944880"/>
                  <a:gd name="connsiteY18" fmla="*/ 586740 h 777240"/>
                  <a:gd name="connsiteX19" fmla="*/ 708660 w 944880"/>
                  <a:gd name="connsiteY19" fmla="*/ 632460 h 777240"/>
                  <a:gd name="connsiteX20" fmla="*/ 731520 w 944880"/>
                  <a:gd name="connsiteY20" fmla="*/ 533400 h 777240"/>
                  <a:gd name="connsiteX21" fmla="*/ 822960 w 944880"/>
                  <a:gd name="connsiteY21" fmla="*/ 495300 h 777240"/>
                  <a:gd name="connsiteX22" fmla="*/ 876300 w 944880"/>
                  <a:gd name="connsiteY22" fmla="*/ 411480 h 777240"/>
                  <a:gd name="connsiteX23" fmla="*/ 861060 w 944880"/>
                  <a:gd name="connsiteY23" fmla="*/ 152400 h 777240"/>
                  <a:gd name="connsiteX24" fmla="*/ 944880 w 944880"/>
                  <a:gd name="connsiteY24" fmla="*/ 6096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4880" h="777240">
                    <a:moveTo>
                      <a:pt x="944880" y="60960"/>
                    </a:moveTo>
                    <a:lnTo>
                      <a:pt x="861060" y="0"/>
                    </a:lnTo>
                    <a:lnTo>
                      <a:pt x="807720" y="38100"/>
                    </a:lnTo>
                    <a:lnTo>
                      <a:pt x="807720" y="91440"/>
                    </a:lnTo>
                    <a:lnTo>
                      <a:pt x="731520" y="152400"/>
                    </a:lnTo>
                    <a:lnTo>
                      <a:pt x="655320" y="114300"/>
                    </a:lnTo>
                    <a:lnTo>
                      <a:pt x="624840" y="38100"/>
                    </a:lnTo>
                    <a:lnTo>
                      <a:pt x="571500" y="38100"/>
                    </a:lnTo>
                    <a:lnTo>
                      <a:pt x="571500" y="38100"/>
                    </a:lnTo>
                    <a:lnTo>
                      <a:pt x="457200" y="53340"/>
                    </a:lnTo>
                    <a:lnTo>
                      <a:pt x="457200" y="175260"/>
                    </a:lnTo>
                    <a:lnTo>
                      <a:pt x="335280" y="220980"/>
                    </a:lnTo>
                    <a:lnTo>
                      <a:pt x="121920" y="365760"/>
                    </a:lnTo>
                    <a:lnTo>
                      <a:pt x="0" y="548640"/>
                    </a:lnTo>
                    <a:lnTo>
                      <a:pt x="175260" y="708660"/>
                    </a:lnTo>
                    <a:lnTo>
                      <a:pt x="320040" y="777240"/>
                    </a:lnTo>
                    <a:lnTo>
                      <a:pt x="388620" y="716280"/>
                    </a:lnTo>
                    <a:lnTo>
                      <a:pt x="411480" y="601980"/>
                    </a:lnTo>
                    <a:lnTo>
                      <a:pt x="571500" y="586740"/>
                    </a:lnTo>
                    <a:lnTo>
                      <a:pt x="708660" y="632460"/>
                    </a:lnTo>
                    <a:lnTo>
                      <a:pt x="731520" y="533400"/>
                    </a:lnTo>
                    <a:lnTo>
                      <a:pt x="822960" y="495300"/>
                    </a:lnTo>
                    <a:lnTo>
                      <a:pt x="876300" y="411480"/>
                    </a:lnTo>
                    <a:lnTo>
                      <a:pt x="861060" y="152400"/>
                    </a:lnTo>
                    <a:lnTo>
                      <a:pt x="944880" y="6096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2" name="kaimur bhabua">
                <a:extLst>
                  <a:ext uri="{FF2B5EF4-FFF2-40B4-BE49-F238E27FC236}">
                    <a16:creationId xmlns:a16="http://schemas.microsoft.com/office/drawing/2014/main" id="{E984C005-E0E7-460F-8208-5DE29E9FFD85}"/>
                  </a:ext>
                </a:extLst>
              </p:cNvPr>
              <p:cNvSpPr/>
              <p:nvPr/>
            </p:nvSpPr>
            <p:spPr>
              <a:xfrm>
                <a:off x="0" y="1574559"/>
                <a:ext cx="392779" cy="620177"/>
              </a:xfrm>
              <a:custGeom>
                <a:avLst/>
                <a:gdLst>
                  <a:gd name="connsiteX0" fmla="*/ 678180 w 868680"/>
                  <a:gd name="connsiteY0" fmla="*/ 15240 h 1371600"/>
                  <a:gd name="connsiteX1" fmla="*/ 617220 w 868680"/>
                  <a:gd name="connsiteY1" fmla="*/ 0 h 1371600"/>
                  <a:gd name="connsiteX2" fmla="*/ 449580 w 868680"/>
                  <a:gd name="connsiteY2" fmla="*/ 129540 h 1371600"/>
                  <a:gd name="connsiteX3" fmla="*/ 304800 w 868680"/>
                  <a:gd name="connsiteY3" fmla="*/ 182880 h 1371600"/>
                  <a:gd name="connsiteX4" fmla="*/ 190500 w 868680"/>
                  <a:gd name="connsiteY4" fmla="*/ 228600 h 1371600"/>
                  <a:gd name="connsiteX5" fmla="*/ 60960 w 868680"/>
                  <a:gd name="connsiteY5" fmla="*/ 335280 h 1371600"/>
                  <a:gd name="connsiteX6" fmla="*/ 91440 w 868680"/>
                  <a:gd name="connsiteY6" fmla="*/ 426720 h 1371600"/>
                  <a:gd name="connsiteX7" fmla="*/ 0 w 868680"/>
                  <a:gd name="connsiteY7" fmla="*/ 609600 h 1371600"/>
                  <a:gd name="connsiteX8" fmla="*/ 45720 w 868680"/>
                  <a:gd name="connsiteY8" fmla="*/ 647700 h 1371600"/>
                  <a:gd name="connsiteX9" fmla="*/ 53340 w 868680"/>
                  <a:gd name="connsiteY9" fmla="*/ 739140 h 1371600"/>
                  <a:gd name="connsiteX10" fmla="*/ 91440 w 868680"/>
                  <a:gd name="connsiteY10" fmla="*/ 769620 h 1371600"/>
                  <a:gd name="connsiteX11" fmla="*/ 76200 w 868680"/>
                  <a:gd name="connsiteY11" fmla="*/ 876300 h 1371600"/>
                  <a:gd name="connsiteX12" fmla="*/ 152400 w 868680"/>
                  <a:gd name="connsiteY12" fmla="*/ 952500 h 1371600"/>
                  <a:gd name="connsiteX13" fmla="*/ 114300 w 868680"/>
                  <a:gd name="connsiteY13" fmla="*/ 1051560 h 1371600"/>
                  <a:gd name="connsiteX14" fmla="*/ 236220 w 868680"/>
                  <a:gd name="connsiteY14" fmla="*/ 1112520 h 1371600"/>
                  <a:gd name="connsiteX15" fmla="*/ 281940 w 868680"/>
                  <a:gd name="connsiteY15" fmla="*/ 1196340 h 1371600"/>
                  <a:gd name="connsiteX16" fmla="*/ 281940 w 868680"/>
                  <a:gd name="connsiteY16" fmla="*/ 1226820 h 1371600"/>
                  <a:gd name="connsiteX17" fmla="*/ 327660 w 868680"/>
                  <a:gd name="connsiteY17" fmla="*/ 1333500 h 1371600"/>
                  <a:gd name="connsiteX18" fmla="*/ 617220 w 868680"/>
                  <a:gd name="connsiteY18" fmla="*/ 1371600 h 1371600"/>
                  <a:gd name="connsiteX19" fmla="*/ 678180 w 868680"/>
                  <a:gd name="connsiteY19" fmla="*/ 1158240 h 1371600"/>
                  <a:gd name="connsiteX20" fmla="*/ 617220 w 868680"/>
                  <a:gd name="connsiteY20" fmla="*/ 1082040 h 1371600"/>
                  <a:gd name="connsiteX21" fmla="*/ 655320 w 868680"/>
                  <a:gd name="connsiteY21" fmla="*/ 1005840 h 1371600"/>
                  <a:gd name="connsiteX22" fmla="*/ 670560 w 868680"/>
                  <a:gd name="connsiteY22" fmla="*/ 868680 h 1371600"/>
                  <a:gd name="connsiteX23" fmla="*/ 784860 w 868680"/>
                  <a:gd name="connsiteY23" fmla="*/ 617220 h 1371600"/>
                  <a:gd name="connsiteX24" fmla="*/ 815340 w 868680"/>
                  <a:gd name="connsiteY24" fmla="*/ 457200 h 1371600"/>
                  <a:gd name="connsiteX25" fmla="*/ 815340 w 868680"/>
                  <a:gd name="connsiteY25" fmla="*/ 358140 h 1371600"/>
                  <a:gd name="connsiteX26" fmla="*/ 868680 w 868680"/>
                  <a:gd name="connsiteY26" fmla="*/ 190500 h 1371600"/>
                  <a:gd name="connsiteX27" fmla="*/ 678180 w 868680"/>
                  <a:gd name="connsiteY27" fmla="*/ 1524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68680" h="1371600">
                    <a:moveTo>
                      <a:pt x="678180" y="15240"/>
                    </a:moveTo>
                    <a:lnTo>
                      <a:pt x="617220" y="0"/>
                    </a:lnTo>
                    <a:lnTo>
                      <a:pt x="449580" y="129540"/>
                    </a:lnTo>
                    <a:lnTo>
                      <a:pt x="304800" y="182880"/>
                    </a:lnTo>
                    <a:lnTo>
                      <a:pt x="190500" y="228600"/>
                    </a:lnTo>
                    <a:lnTo>
                      <a:pt x="60960" y="335280"/>
                    </a:lnTo>
                    <a:lnTo>
                      <a:pt x="91440" y="426720"/>
                    </a:lnTo>
                    <a:lnTo>
                      <a:pt x="0" y="609600"/>
                    </a:lnTo>
                    <a:lnTo>
                      <a:pt x="45720" y="647700"/>
                    </a:lnTo>
                    <a:lnTo>
                      <a:pt x="53340" y="739140"/>
                    </a:lnTo>
                    <a:lnTo>
                      <a:pt x="91440" y="769620"/>
                    </a:lnTo>
                    <a:lnTo>
                      <a:pt x="76200" y="876300"/>
                    </a:lnTo>
                    <a:lnTo>
                      <a:pt x="152400" y="952500"/>
                    </a:lnTo>
                    <a:lnTo>
                      <a:pt x="114300" y="1051560"/>
                    </a:lnTo>
                    <a:lnTo>
                      <a:pt x="236220" y="1112520"/>
                    </a:lnTo>
                    <a:lnTo>
                      <a:pt x="281940" y="1196340"/>
                    </a:lnTo>
                    <a:lnTo>
                      <a:pt x="281940" y="1226820"/>
                    </a:lnTo>
                    <a:lnTo>
                      <a:pt x="327660" y="1333500"/>
                    </a:lnTo>
                    <a:lnTo>
                      <a:pt x="617220" y="1371600"/>
                    </a:lnTo>
                    <a:lnTo>
                      <a:pt x="678180" y="1158240"/>
                    </a:lnTo>
                    <a:lnTo>
                      <a:pt x="617220" y="1082040"/>
                    </a:lnTo>
                    <a:lnTo>
                      <a:pt x="655320" y="1005840"/>
                    </a:lnTo>
                    <a:lnTo>
                      <a:pt x="670560" y="868680"/>
                    </a:lnTo>
                    <a:lnTo>
                      <a:pt x="784860" y="617220"/>
                    </a:lnTo>
                    <a:lnTo>
                      <a:pt x="815340" y="457200"/>
                    </a:lnTo>
                    <a:lnTo>
                      <a:pt x="815340" y="358140"/>
                    </a:lnTo>
                    <a:lnTo>
                      <a:pt x="868680" y="190500"/>
                    </a:lnTo>
                    <a:lnTo>
                      <a:pt x="678180" y="1524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3" name="rohtas">
                <a:extLst>
                  <a:ext uri="{FF2B5EF4-FFF2-40B4-BE49-F238E27FC236}">
                    <a16:creationId xmlns:a16="http://schemas.microsoft.com/office/drawing/2014/main" id="{1355B52D-EC85-40E5-9761-61341AE90C40}"/>
                  </a:ext>
                </a:extLst>
              </p:cNvPr>
              <p:cNvSpPr/>
              <p:nvPr/>
            </p:nvSpPr>
            <p:spPr>
              <a:xfrm>
                <a:off x="124036" y="1599042"/>
                <a:ext cx="647740" cy="654631"/>
              </a:xfrm>
              <a:custGeom>
                <a:avLst/>
                <a:gdLst>
                  <a:gd name="connsiteX0" fmla="*/ 53340 w 1432560"/>
                  <a:gd name="connsiteY0" fmla="*/ 1287780 h 1447800"/>
                  <a:gd name="connsiteX1" fmla="*/ 0 w 1432560"/>
                  <a:gd name="connsiteY1" fmla="*/ 1394460 h 1447800"/>
                  <a:gd name="connsiteX2" fmla="*/ 243840 w 1432560"/>
                  <a:gd name="connsiteY2" fmla="*/ 1417320 h 1447800"/>
                  <a:gd name="connsiteX3" fmla="*/ 335280 w 1432560"/>
                  <a:gd name="connsiteY3" fmla="*/ 1447800 h 1447800"/>
                  <a:gd name="connsiteX4" fmla="*/ 640080 w 1432560"/>
                  <a:gd name="connsiteY4" fmla="*/ 1371600 h 1447800"/>
                  <a:gd name="connsiteX5" fmla="*/ 723900 w 1432560"/>
                  <a:gd name="connsiteY5" fmla="*/ 1219200 h 1447800"/>
                  <a:gd name="connsiteX6" fmla="*/ 952500 w 1432560"/>
                  <a:gd name="connsiteY6" fmla="*/ 944880 h 1447800"/>
                  <a:gd name="connsiteX7" fmla="*/ 1181100 w 1432560"/>
                  <a:gd name="connsiteY7" fmla="*/ 693420 h 1447800"/>
                  <a:gd name="connsiteX8" fmla="*/ 1234440 w 1432560"/>
                  <a:gd name="connsiteY8" fmla="*/ 624840 h 1447800"/>
                  <a:gd name="connsiteX9" fmla="*/ 1371600 w 1432560"/>
                  <a:gd name="connsiteY9" fmla="*/ 518160 h 1447800"/>
                  <a:gd name="connsiteX10" fmla="*/ 1432560 w 1432560"/>
                  <a:gd name="connsiteY10" fmla="*/ 388620 h 1447800"/>
                  <a:gd name="connsiteX11" fmla="*/ 1272540 w 1432560"/>
                  <a:gd name="connsiteY11" fmla="*/ 304800 h 1447800"/>
                  <a:gd name="connsiteX12" fmla="*/ 1257300 w 1432560"/>
                  <a:gd name="connsiteY12" fmla="*/ 152400 h 1447800"/>
                  <a:gd name="connsiteX13" fmla="*/ 1059180 w 1432560"/>
                  <a:gd name="connsiteY13" fmla="*/ 0 h 1447800"/>
                  <a:gd name="connsiteX14" fmla="*/ 868680 w 1432560"/>
                  <a:gd name="connsiteY14" fmla="*/ 22860 h 1447800"/>
                  <a:gd name="connsiteX15" fmla="*/ 838200 w 1432560"/>
                  <a:gd name="connsiteY15" fmla="*/ 114300 h 1447800"/>
                  <a:gd name="connsiteX16" fmla="*/ 800100 w 1432560"/>
                  <a:gd name="connsiteY16" fmla="*/ 182880 h 1447800"/>
                  <a:gd name="connsiteX17" fmla="*/ 617220 w 1432560"/>
                  <a:gd name="connsiteY17" fmla="*/ 129540 h 1447800"/>
                  <a:gd name="connsiteX18" fmla="*/ 548640 w 1432560"/>
                  <a:gd name="connsiteY18" fmla="*/ 297180 h 1447800"/>
                  <a:gd name="connsiteX19" fmla="*/ 548640 w 1432560"/>
                  <a:gd name="connsiteY19" fmla="*/ 449580 h 1447800"/>
                  <a:gd name="connsiteX20" fmla="*/ 457200 w 1432560"/>
                  <a:gd name="connsiteY20" fmla="*/ 685800 h 1447800"/>
                  <a:gd name="connsiteX21" fmla="*/ 411480 w 1432560"/>
                  <a:gd name="connsiteY21" fmla="*/ 792480 h 1447800"/>
                  <a:gd name="connsiteX22" fmla="*/ 403860 w 1432560"/>
                  <a:gd name="connsiteY22" fmla="*/ 952500 h 1447800"/>
                  <a:gd name="connsiteX23" fmla="*/ 358140 w 1432560"/>
                  <a:gd name="connsiteY23" fmla="*/ 1005840 h 1447800"/>
                  <a:gd name="connsiteX24" fmla="*/ 403860 w 1432560"/>
                  <a:gd name="connsiteY24" fmla="*/ 1104900 h 1447800"/>
                  <a:gd name="connsiteX25" fmla="*/ 350520 w 1432560"/>
                  <a:gd name="connsiteY25" fmla="*/ 1318260 h 1447800"/>
                  <a:gd name="connsiteX26" fmla="*/ 53340 w 1432560"/>
                  <a:gd name="connsiteY26" fmla="*/ 128778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32560" h="1447800">
                    <a:moveTo>
                      <a:pt x="53340" y="1287780"/>
                    </a:moveTo>
                    <a:lnTo>
                      <a:pt x="0" y="1394460"/>
                    </a:lnTo>
                    <a:lnTo>
                      <a:pt x="243840" y="1417320"/>
                    </a:lnTo>
                    <a:lnTo>
                      <a:pt x="335280" y="1447800"/>
                    </a:lnTo>
                    <a:lnTo>
                      <a:pt x="640080" y="1371600"/>
                    </a:lnTo>
                    <a:lnTo>
                      <a:pt x="723900" y="1219200"/>
                    </a:lnTo>
                    <a:lnTo>
                      <a:pt x="952500" y="944880"/>
                    </a:lnTo>
                    <a:lnTo>
                      <a:pt x="1181100" y="693420"/>
                    </a:lnTo>
                    <a:lnTo>
                      <a:pt x="1234440" y="624840"/>
                    </a:lnTo>
                    <a:lnTo>
                      <a:pt x="1371600" y="518160"/>
                    </a:lnTo>
                    <a:lnTo>
                      <a:pt x="1432560" y="388620"/>
                    </a:lnTo>
                    <a:lnTo>
                      <a:pt x="1272540" y="304800"/>
                    </a:lnTo>
                    <a:lnTo>
                      <a:pt x="1257300" y="152400"/>
                    </a:lnTo>
                    <a:lnTo>
                      <a:pt x="1059180" y="0"/>
                    </a:lnTo>
                    <a:lnTo>
                      <a:pt x="868680" y="22860"/>
                    </a:lnTo>
                    <a:lnTo>
                      <a:pt x="838200" y="114300"/>
                    </a:lnTo>
                    <a:lnTo>
                      <a:pt x="800100" y="182880"/>
                    </a:lnTo>
                    <a:lnTo>
                      <a:pt x="617220" y="129540"/>
                    </a:lnTo>
                    <a:lnTo>
                      <a:pt x="548640" y="297180"/>
                    </a:lnTo>
                    <a:lnTo>
                      <a:pt x="548640" y="449580"/>
                    </a:lnTo>
                    <a:lnTo>
                      <a:pt x="457200" y="685800"/>
                    </a:lnTo>
                    <a:lnTo>
                      <a:pt x="411480" y="792480"/>
                    </a:lnTo>
                    <a:lnTo>
                      <a:pt x="403860" y="952500"/>
                    </a:lnTo>
                    <a:lnTo>
                      <a:pt x="358140" y="1005840"/>
                    </a:lnTo>
                    <a:lnTo>
                      <a:pt x="403860" y="1104900"/>
                    </a:lnTo>
                    <a:lnTo>
                      <a:pt x="350520" y="1318260"/>
                    </a:lnTo>
                    <a:lnTo>
                      <a:pt x="53340" y="128778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4" name="aurangabad">
                <a:extLst>
                  <a:ext uri="{FF2B5EF4-FFF2-40B4-BE49-F238E27FC236}">
                    <a16:creationId xmlns:a16="http://schemas.microsoft.com/office/drawing/2014/main" id="{C3E73867-3030-49C0-A965-B7B949EE3FE9}"/>
                  </a:ext>
                </a:extLst>
              </p:cNvPr>
              <p:cNvSpPr/>
              <p:nvPr/>
            </p:nvSpPr>
            <p:spPr>
              <a:xfrm>
                <a:off x="458242" y="1832966"/>
                <a:ext cx="482360" cy="454796"/>
              </a:xfrm>
              <a:custGeom>
                <a:avLst/>
                <a:gdLst>
                  <a:gd name="connsiteX0" fmla="*/ 0 w 1066800"/>
                  <a:gd name="connsiteY0" fmla="*/ 708660 h 1005840"/>
                  <a:gd name="connsiteX1" fmla="*/ 114300 w 1066800"/>
                  <a:gd name="connsiteY1" fmla="*/ 800100 h 1005840"/>
                  <a:gd name="connsiteX2" fmla="*/ 144780 w 1066800"/>
                  <a:gd name="connsiteY2" fmla="*/ 1005840 h 1005840"/>
                  <a:gd name="connsiteX3" fmla="*/ 220980 w 1066800"/>
                  <a:gd name="connsiteY3" fmla="*/ 967740 h 1005840"/>
                  <a:gd name="connsiteX4" fmla="*/ 228600 w 1066800"/>
                  <a:gd name="connsiteY4" fmla="*/ 906780 h 1005840"/>
                  <a:gd name="connsiteX5" fmla="*/ 419100 w 1066800"/>
                  <a:gd name="connsiteY5" fmla="*/ 845820 h 1005840"/>
                  <a:gd name="connsiteX6" fmla="*/ 449580 w 1066800"/>
                  <a:gd name="connsiteY6" fmla="*/ 967740 h 1005840"/>
                  <a:gd name="connsiteX7" fmla="*/ 563880 w 1066800"/>
                  <a:gd name="connsiteY7" fmla="*/ 929640 h 1005840"/>
                  <a:gd name="connsiteX8" fmla="*/ 594360 w 1066800"/>
                  <a:gd name="connsiteY8" fmla="*/ 861060 h 1005840"/>
                  <a:gd name="connsiteX9" fmla="*/ 723900 w 1066800"/>
                  <a:gd name="connsiteY9" fmla="*/ 922020 h 1005840"/>
                  <a:gd name="connsiteX10" fmla="*/ 822960 w 1066800"/>
                  <a:gd name="connsiteY10" fmla="*/ 899160 h 1005840"/>
                  <a:gd name="connsiteX11" fmla="*/ 883920 w 1066800"/>
                  <a:gd name="connsiteY11" fmla="*/ 800100 h 1005840"/>
                  <a:gd name="connsiteX12" fmla="*/ 906780 w 1066800"/>
                  <a:gd name="connsiteY12" fmla="*/ 754380 h 1005840"/>
                  <a:gd name="connsiteX13" fmla="*/ 1059180 w 1066800"/>
                  <a:gd name="connsiteY13" fmla="*/ 640080 h 1005840"/>
                  <a:gd name="connsiteX14" fmla="*/ 1066800 w 1066800"/>
                  <a:gd name="connsiteY14" fmla="*/ 533400 h 1005840"/>
                  <a:gd name="connsiteX15" fmla="*/ 1036320 w 1066800"/>
                  <a:gd name="connsiteY15" fmla="*/ 495300 h 1005840"/>
                  <a:gd name="connsiteX16" fmla="*/ 982980 w 1066800"/>
                  <a:gd name="connsiteY16" fmla="*/ 403860 h 1005840"/>
                  <a:gd name="connsiteX17" fmla="*/ 1021080 w 1066800"/>
                  <a:gd name="connsiteY17" fmla="*/ 342900 h 1005840"/>
                  <a:gd name="connsiteX18" fmla="*/ 1036320 w 1066800"/>
                  <a:gd name="connsiteY18" fmla="*/ 236220 h 1005840"/>
                  <a:gd name="connsiteX19" fmla="*/ 1059180 w 1066800"/>
                  <a:gd name="connsiteY19" fmla="*/ 182880 h 1005840"/>
                  <a:gd name="connsiteX20" fmla="*/ 1021080 w 1066800"/>
                  <a:gd name="connsiteY20" fmla="*/ 129540 h 1005840"/>
                  <a:gd name="connsiteX21" fmla="*/ 1043940 w 1066800"/>
                  <a:gd name="connsiteY21" fmla="*/ 76200 h 1005840"/>
                  <a:gd name="connsiteX22" fmla="*/ 861060 w 1066800"/>
                  <a:gd name="connsiteY22" fmla="*/ 7620 h 1005840"/>
                  <a:gd name="connsiteX23" fmla="*/ 701040 w 1066800"/>
                  <a:gd name="connsiteY23" fmla="*/ 45720 h 1005840"/>
                  <a:gd name="connsiteX24" fmla="*/ 662940 w 1066800"/>
                  <a:gd name="connsiteY24" fmla="*/ 0 h 1005840"/>
                  <a:gd name="connsiteX25" fmla="*/ 502920 w 1066800"/>
                  <a:gd name="connsiteY25" fmla="*/ 99060 h 1005840"/>
                  <a:gd name="connsiteX26" fmla="*/ 434340 w 1066800"/>
                  <a:gd name="connsiteY26" fmla="*/ 198120 h 1005840"/>
                  <a:gd name="connsiteX27" fmla="*/ 220980 w 1066800"/>
                  <a:gd name="connsiteY27" fmla="*/ 396240 h 1005840"/>
                  <a:gd name="connsiteX28" fmla="*/ 0 w 1066800"/>
                  <a:gd name="connsiteY28" fmla="*/ 708660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66800" h="1005840">
                    <a:moveTo>
                      <a:pt x="0" y="708660"/>
                    </a:moveTo>
                    <a:lnTo>
                      <a:pt x="114300" y="800100"/>
                    </a:lnTo>
                    <a:lnTo>
                      <a:pt x="144780" y="1005840"/>
                    </a:lnTo>
                    <a:lnTo>
                      <a:pt x="220980" y="967740"/>
                    </a:lnTo>
                    <a:lnTo>
                      <a:pt x="228600" y="906780"/>
                    </a:lnTo>
                    <a:lnTo>
                      <a:pt x="419100" y="845820"/>
                    </a:lnTo>
                    <a:lnTo>
                      <a:pt x="449580" y="967740"/>
                    </a:lnTo>
                    <a:lnTo>
                      <a:pt x="563880" y="929640"/>
                    </a:lnTo>
                    <a:lnTo>
                      <a:pt x="594360" y="861060"/>
                    </a:lnTo>
                    <a:lnTo>
                      <a:pt x="723900" y="922020"/>
                    </a:lnTo>
                    <a:lnTo>
                      <a:pt x="822960" y="899160"/>
                    </a:lnTo>
                    <a:lnTo>
                      <a:pt x="883920" y="800100"/>
                    </a:lnTo>
                    <a:lnTo>
                      <a:pt x="906780" y="754380"/>
                    </a:lnTo>
                    <a:lnTo>
                      <a:pt x="1059180" y="640080"/>
                    </a:lnTo>
                    <a:lnTo>
                      <a:pt x="1066800" y="533400"/>
                    </a:lnTo>
                    <a:lnTo>
                      <a:pt x="1036320" y="495300"/>
                    </a:lnTo>
                    <a:lnTo>
                      <a:pt x="982980" y="403860"/>
                    </a:lnTo>
                    <a:lnTo>
                      <a:pt x="1021080" y="342900"/>
                    </a:lnTo>
                    <a:lnTo>
                      <a:pt x="1036320" y="236220"/>
                    </a:lnTo>
                    <a:lnTo>
                      <a:pt x="1059180" y="182880"/>
                    </a:lnTo>
                    <a:lnTo>
                      <a:pt x="1021080" y="129540"/>
                    </a:lnTo>
                    <a:lnTo>
                      <a:pt x="1043940" y="76200"/>
                    </a:lnTo>
                    <a:lnTo>
                      <a:pt x="861060" y="7620"/>
                    </a:lnTo>
                    <a:lnTo>
                      <a:pt x="701040" y="45720"/>
                    </a:lnTo>
                    <a:lnTo>
                      <a:pt x="662940" y="0"/>
                    </a:lnTo>
                    <a:lnTo>
                      <a:pt x="502920" y="99060"/>
                    </a:lnTo>
                    <a:lnTo>
                      <a:pt x="434340" y="198120"/>
                    </a:lnTo>
                    <a:lnTo>
                      <a:pt x="220980" y="396240"/>
                    </a:lnTo>
                    <a:lnTo>
                      <a:pt x="0" y="708660"/>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5" name="gaya">
                <a:extLst>
                  <a:ext uri="{FF2B5EF4-FFF2-40B4-BE49-F238E27FC236}">
                    <a16:creationId xmlns:a16="http://schemas.microsoft.com/office/drawing/2014/main" id="{3825B982-EC3C-4684-A489-36BFC13EC447}"/>
                  </a:ext>
                </a:extLst>
              </p:cNvPr>
              <p:cNvSpPr/>
              <p:nvPr/>
            </p:nvSpPr>
            <p:spPr>
              <a:xfrm>
                <a:off x="661522" y="1881202"/>
                <a:ext cx="744212" cy="540932"/>
              </a:xfrm>
              <a:custGeom>
                <a:avLst/>
                <a:gdLst>
                  <a:gd name="connsiteX0" fmla="*/ 0 w 1645920"/>
                  <a:gd name="connsiteY0" fmla="*/ 883920 h 1196340"/>
                  <a:gd name="connsiteX1" fmla="*/ 0 w 1645920"/>
                  <a:gd name="connsiteY1" fmla="*/ 883920 h 1196340"/>
                  <a:gd name="connsiteX2" fmla="*/ 53340 w 1645920"/>
                  <a:gd name="connsiteY2" fmla="*/ 975360 h 1196340"/>
                  <a:gd name="connsiteX3" fmla="*/ 60960 w 1645920"/>
                  <a:gd name="connsiteY3" fmla="*/ 1059180 h 1196340"/>
                  <a:gd name="connsiteX4" fmla="*/ 144780 w 1645920"/>
                  <a:gd name="connsiteY4" fmla="*/ 1051560 h 1196340"/>
                  <a:gd name="connsiteX5" fmla="*/ 274320 w 1645920"/>
                  <a:gd name="connsiteY5" fmla="*/ 1196340 h 1196340"/>
                  <a:gd name="connsiteX6" fmla="*/ 320040 w 1645920"/>
                  <a:gd name="connsiteY6" fmla="*/ 1066800 h 1196340"/>
                  <a:gd name="connsiteX7" fmla="*/ 403860 w 1645920"/>
                  <a:gd name="connsiteY7" fmla="*/ 1043940 h 1196340"/>
                  <a:gd name="connsiteX8" fmla="*/ 396240 w 1645920"/>
                  <a:gd name="connsiteY8" fmla="*/ 982980 h 1196340"/>
                  <a:gd name="connsiteX9" fmla="*/ 464820 w 1645920"/>
                  <a:gd name="connsiteY9" fmla="*/ 1051560 h 1196340"/>
                  <a:gd name="connsiteX10" fmla="*/ 525780 w 1645920"/>
                  <a:gd name="connsiteY10" fmla="*/ 1021080 h 1196340"/>
                  <a:gd name="connsiteX11" fmla="*/ 533400 w 1645920"/>
                  <a:gd name="connsiteY11" fmla="*/ 937260 h 1196340"/>
                  <a:gd name="connsiteX12" fmla="*/ 609600 w 1645920"/>
                  <a:gd name="connsiteY12" fmla="*/ 891540 h 1196340"/>
                  <a:gd name="connsiteX13" fmla="*/ 655320 w 1645920"/>
                  <a:gd name="connsiteY13" fmla="*/ 906780 h 1196340"/>
                  <a:gd name="connsiteX14" fmla="*/ 731520 w 1645920"/>
                  <a:gd name="connsiteY14" fmla="*/ 838200 h 1196340"/>
                  <a:gd name="connsiteX15" fmla="*/ 800100 w 1645920"/>
                  <a:gd name="connsiteY15" fmla="*/ 876300 h 1196340"/>
                  <a:gd name="connsiteX16" fmla="*/ 792480 w 1645920"/>
                  <a:gd name="connsiteY16" fmla="*/ 937260 h 1196340"/>
                  <a:gd name="connsiteX17" fmla="*/ 861060 w 1645920"/>
                  <a:gd name="connsiteY17" fmla="*/ 922020 h 1196340"/>
                  <a:gd name="connsiteX18" fmla="*/ 861060 w 1645920"/>
                  <a:gd name="connsiteY18" fmla="*/ 1066800 h 1196340"/>
                  <a:gd name="connsiteX19" fmla="*/ 982980 w 1645920"/>
                  <a:gd name="connsiteY19" fmla="*/ 1082040 h 1196340"/>
                  <a:gd name="connsiteX20" fmla="*/ 1127760 w 1645920"/>
                  <a:gd name="connsiteY20" fmla="*/ 1013460 h 1196340"/>
                  <a:gd name="connsiteX21" fmla="*/ 1158240 w 1645920"/>
                  <a:gd name="connsiteY21" fmla="*/ 1036320 h 1196340"/>
                  <a:gd name="connsiteX22" fmla="*/ 1165860 w 1645920"/>
                  <a:gd name="connsiteY22" fmla="*/ 1112520 h 1196340"/>
                  <a:gd name="connsiteX23" fmla="*/ 1264920 w 1645920"/>
                  <a:gd name="connsiteY23" fmla="*/ 1021080 h 1196340"/>
                  <a:gd name="connsiteX24" fmla="*/ 1264920 w 1645920"/>
                  <a:gd name="connsiteY24" fmla="*/ 944880 h 1196340"/>
                  <a:gd name="connsiteX25" fmla="*/ 1386840 w 1645920"/>
                  <a:gd name="connsiteY25" fmla="*/ 929640 h 1196340"/>
                  <a:gd name="connsiteX26" fmla="*/ 1470660 w 1645920"/>
                  <a:gd name="connsiteY26" fmla="*/ 861060 h 1196340"/>
                  <a:gd name="connsiteX27" fmla="*/ 1584960 w 1645920"/>
                  <a:gd name="connsiteY27" fmla="*/ 838200 h 1196340"/>
                  <a:gd name="connsiteX28" fmla="*/ 1493520 w 1645920"/>
                  <a:gd name="connsiteY28" fmla="*/ 708660 h 1196340"/>
                  <a:gd name="connsiteX29" fmla="*/ 1493520 w 1645920"/>
                  <a:gd name="connsiteY29" fmla="*/ 655320 h 1196340"/>
                  <a:gd name="connsiteX30" fmla="*/ 1524000 w 1645920"/>
                  <a:gd name="connsiteY30" fmla="*/ 586740 h 1196340"/>
                  <a:gd name="connsiteX31" fmla="*/ 1539240 w 1645920"/>
                  <a:gd name="connsiteY31" fmla="*/ 548640 h 1196340"/>
                  <a:gd name="connsiteX32" fmla="*/ 1432560 w 1645920"/>
                  <a:gd name="connsiteY32" fmla="*/ 495300 h 1196340"/>
                  <a:gd name="connsiteX33" fmla="*/ 1569720 w 1645920"/>
                  <a:gd name="connsiteY33" fmla="*/ 281940 h 1196340"/>
                  <a:gd name="connsiteX34" fmla="*/ 1615440 w 1645920"/>
                  <a:gd name="connsiteY34" fmla="*/ 236220 h 1196340"/>
                  <a:gd name="connsiteX35" fmla="*/ 1623060 w 1645920"/>
                  <a:gd name="connsiteY35" fmla="*/ 167640 h 1196340"/>
                  <a:gd name="connsiteX36" fmla="*/ 1645920 w 1645920"/>
                  <a:gd name="connsiteY36" fmla="*/ 121920 h 1196340"/>
                  <a:gd name="connsiteX37" fmla="*/ 1584960 w 1645920"/>
                  <a:gd name="connsiteY37" fmla="*/ 53340 h 1196340"/>
                  <a:gd name="connsiteX38" fmla="*/ 1516380 w 1645920"/>
                  <a:gd name="connsiteY38" fmla="*/ 22860 h 1196340"/>
                  <a:gd name="connsiteX39" fmla="*/ 1417320 w 1645920"/>
                  <a:gd name="connsiteY39" fmla="*/ 30480 h 1196340"/>
                  <a:gd name="connsiteX40" fmla="*/ 1386840 w 1645920"/>
                  <a:gd name="connsiteY40" fmla="*/ 0 h 1196340"/>
                  <a:gd name="connsiteX41" fmla="*/ 1356360 w 1645920"/>
                  <a:gd name="connsiteY41" fmla="*/ 60960 h 1196340"/>
                  <a:gd name="connsiteX42" fmla="*/ 1242060 w 1645920"/>
                  <a:gd name="connsiteY42" fmla="*/ 83820 h 1196340"/>
                  <a:gd name="connsiteX43" fmla="*/ 1226820 w 1645920"/>
                  <a:gd name="connsiteY43" fmla="*/ 68580 h 1196340"/>
                  <a:gd name="connsiteX44" fmla="*/ 1158240 w 1645920"/>
                  <a:gd name="connsiteY44" fmla="*/ 144780 h 1196340"/>
                  <a:gd name="connsiteX45" fmla="*/ 1051560 w 1645920"/>
                  <a:gd name="connsiteY45" fmla="*/ 144780 h 1196340"/>
                  <a:gd name="connsiteX46" fmla="*/ 1043940 w 1645920"/>
                  <a:gd name="connsiteY46" fmla="*/ 99060 h 1196340"/>
                  <a:gd name="connsiteX47" fmla="*/ 937260 w 1645920"/>
                  <a:gd name="connsiteY47" fmla="*/ 167640 h 1196340"/>
                  <a:gd name="connsiteX48" fmla="*/ 838200 w 1645920"/>
                  <a:gd name="connsiteY48" fmla="*/ 152400 h 1196340"/>
                  <a:gd name="connsiteX49" fmla="*/ 784860 w 1645920"/>
                  <a:gd name="connsiteY49" fmla="*/ 137160 h 1196340"/>
                  <a:gd name="connsiteX50" fmla="*/ 784860 w 1645920"/>
                  <a:gd name="connsiteY50" fmla="*/ 30480 h 1196340"/>
                  <a:gd name="connsiteX51" fmla="*/ 617220 w 1645920"/>
                  <a:gd name="connsiteY51" fmla="*/ 68580 h 1196340"/>
                  <a:gd name="connsiteX52" fmla="*/ 617220 w 1645920"/>
                  <a:gd name="connsiteY52" fmla="*/ 68580 h 1196340"/>
                  <a:gd name="connsiteX53" fmla="*/ 579120 w 1645920"/>
                  <a:gd name="connsiteY53" fmla="*/ 198120 h 1196340"/>
                  <a:gd name="connsiteX54" fmla="*/ 541020 w 1645920"/>
                  <a:gd name="connsiteY54" fmla="*/ 281940 h 1196340"/>
                  <a:gd name="connsiteX55" fmla="*/ 617220 w 1645920"/>
                  <a:gd name="connsiteY55" fmla="*/ 457200 h 1196340"/>
                  <a:gd name="connsiteX56" fmla="*/ 617220 w 1645920"/>
                  <a:gd name="connsiteY56" fmla="*/ 533400 h 1196340"/>
                  <a:gd name="connsiteX57" fmla="*/ 480060 w 1645920"/>
                  <a:gd name="connsiteY57" fmla="*/ 617220 h 1196340"/>
                  <a:gd name="connsiteX58" fmla="*/ 358140 w 1645920"/>
                  <a:gd name="connsiteY58" fmla="*/ 800100 h 1196340"/>
                  <a:gd name="connsiteX59" fmla="*/ 289560 w 1645920"/>
                  <a:gd name="connsiteY59" fmla="*/ 830580 h 1196340"/>
                  <a:gd name="connsiteX60" fmla="*/ 144780 w 1645920"/>
                  <a:gd name="connsiteY60" fmla="*/ 777240 h 1196340"/>
                  <a:gd name="connsiteX61" fmla="*/ 129540 w 1645920"/>
                  <a:gd name="connsiteY61" fmla="*/ 815340 h 1196340"/>
                  <a:gd name="connsiteX62" fmla="*/ 0 w 1645920"/>
                  <a:gd name="connsiteY62" fmla="*/ 883920 h 119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645920" h="1196340">
                    <a:moveTo>
                      <a:pt x="0" y="883920"/>
                    </a:moveTo>
                    <a:lnTo>
                      <a:pt x="0" y="883920"/>
                    </a:lnTo>
                    <a:lnTo>
                      <a:pt x="53340" y="975360"/>
                    </a:lnTo>
                    <a:lnTo>
                      <a:pt x="60960" y="1059180"/>
                    </a:lnTo>
                    <a:lnTo>
                      <a:pt x="144780" y="1051560"/>
                    </a:lnTo>
                    <a:lnTo>
                      <a:pt x="274320" y="1196340"/>
                    </a:lnTo>
                    <a:lnTo>
                      <a:pt x="320040" y="1066800"/>
                    </a:lnTo>
                    <a:lnTo>
                      <a:pt x="403860" y="1043940"/>
                    </a:lnTo>
                    <a:lnTo>
                      <a:pt x="396240" y="982980"/>
                    </a:lnTo>
                    <a:lnTo>
                      <a:pt x="464820" y="1051560"/>
                    </a:lnTo>
                    <a:lnTo>
                      <a:pt x="525780" y="1021080"/>
                    </a:lnTo>
                    <a:lnTo>
                      <a:pt x="533400" y="937260"/>
                    </a:lnTo>
                    <a:lnTo>
                      <a:pt x="609600" y="891540"/>
                    </a:lnTo>
                    <a:lnTo>
                      <a:pt x="655320" y="906780"/>
                    </a:lnTo>
                    <a:lnTo>
                      <a:pt x="731520" y="838200"/>
                    </a:lnTo>
                    <a:lnTo>
                      <a:pt x="800100" y="876300"/>
                    </a:lnTo>
                    <a:lnTo>
                      <a:pt x="792480" y="937260"/>
                    </a:lnTo>
                    <a:lnTo>
                      <a:pt x="861060" y="922020"/>
                    </a:lnTo>
                    <a:lnTo>
                      <a:pt x="861060" y="1066800"/>
                    </a:lnTo>
                    <a:lnTo>
                      <a:pt x="982980" y="1082040"/>
                    </a:lnTo>
                    <a:lnTo>
                      <a:pt x="1127760" y="1013460"/>
                    </a:lnTo>
                    <a:lnTo>
                      <a:pt x="1158240" y="1036320"/>
                    </a:lnTo>
                    <a:lnTo>
                      <a:pt x="1165860" y="1112520"/>
                    </a:lnTo>
                    <a:lnTo>
                      <a:pt x="1264920" y="1021080"/>
                    </a:lnTo>
                    <a:lnTo>
                      <a:pt x="1264920" y="944880"/>
                    </a:lnTo>
                    <a:lnTo>
                      <a:pt x="1386840" y="929640"/>
                    </a:lnTo>
                    <a:lnTo>
                      <a:pt x="1470660" y="861060"/>
                    </a:lnTo>
                    <a:lnTo>
                      <a:pt x="1584960" y="838200"/>
                    </a:lnTo>
                    <a:lnTo>
                      <a:pt x="1493520" y="708660"/>
                    </a:lnTo>
                    <a:lnTo>
                      <a:pt x="1493520" y="655320"/>
                    </a:lnTo>
                    <a:lnTo>
                      <a:pt x="1524000" y="586740"/>
                    </a:lnTo>
                    <a:lnTo>
                      <a:pt x="1539240" y="548640"/>
                    </a:lnTo>
                    <a:lnTo>
                      <a:pt x="1432560" y="495300"/>
                    </a:lnTo>
                    <a:lnTo>
                      <a:pt x="1569720" y="281940"/>
                    </a:lnTo>
                    <a:lnTo>
                      <a:pt x="1615440" y="236220"/>
                    </a:lnTo>
                    <a:lnTo>
                      <a:pt x="1623060" y="167640"/>
                    </a:lnTo>
                    <a:lnTo>
                      <a:pt x="1645920" y="121920"/>
                    </a:lnTo>
                    <a:lnTo>
                      <a:pt x="1584960" y="53340"/>
                    </a:lnTo>
                    <a:lnTo>
                      <a:pt x="1516380" y="22860"/>
                    </a:lnTo>
                    <a:lnTo>
                      <a:pt x="1417320" y="30480"/>
                    </a:lnTo>
                    <a:lnTo>
                      <a:pt x="1386840" y="0"/>
                    </a:lnTo>
                    <a:lnTo>
                      <a:pt x="1356360" y="60960"/>
                    </a:lnTo>
                    <a:lnTo>
                      <a:pt x="1242060" y="83820"/>
                    </a:lnTo>
                    <a:lnTo>
                      <a:pt x="1226820" y="68580"/>
                    </a:lnTo>
                    <a:lnTo>
                      <a:pt x="1158240" y="144780"/>
                    </a:lnTo>
                    <a:lnTo>
                      <a:pt x="1051560" y="144780"/>
                    </a:lnTo>
                    <a:lnTo>
                      <a:pt x="1043940" y="99060"/>
                    </a:lnTo>
                    <a:lnTo>
                      <a:pt x="937260" y="167640"/>
                    </a:lnTo>
                    <a:lnTo>
                      <a:pt x="838200" y="152400"/>
                    </a:lnTo>
                    <a:lnTo>
                      <a:pt x="784860" y="137160"/>
                    </a:lnTo>
                    <a:lnTo>
                      <a:pt x="784860" y="30480"/>
                    </a:lnTo>
                    <a:lnTo>
                      <a:pt x="617220" y="68580"/>
                    </a:lnTo>
                    <a:lnTo>
                      <a:pt x="617220" y="68580"/>
                    </a:lnTo>
                    <a:lnTo>
                      <a:pt x="579120" y="198120"/>
                    </a:lnTo>
                    <a:lnTo>
                      <a:pt x="541020" y="281940"/>
                    </a:lnTo>
                    <a:lnTo>
                      <a:pt x="617220" y="457200"/>
                    </a:lnTo>
                    <a:lnTo>
                      <a:pt x="617220" y="533400"/>
                    </a:lnTo>
                    <a:lnTo>
                      <a:pt x="480060" y="617220"/>
                    </a:lnTo>
                    <a:lnTo>
                      <a:pt x="358140" y="800100"/>
                    </a:lnTo>
                    <a:lnTo>
                      <a:pt x="289560" y="830580"/>
                    </a:lnTo>
                    <a:lnTo>
                      <a:pt x="144780" y="777240"/>
                    </a:lnTo>
                    <a:lnTo>
                      <a:pt x="129540" y="815340"/>
                    </a:lnTo>
                    <a:lnTo>
                      <a:pt x="0" y="883920"/>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6" name="arwal">
                <a:extLst>
                  <a:ext uri="{FF2B5EF4-FFF2-40B4-BE49-F238E27FC236}">
                    <a16:creationId xmlns:a16="http://schemas.microsoft.com/office/drawing/2014/main" id="{E956F43D-8CC1-4BDA-A595-8DF389905A8B}"/>
                  </a:ext>
                </a:extLst>
              </p:cNvPr>
              <p:cNvSpPr/>
              <p:nvPr/>
            </p:nvSpPr>
            <p:spPr>
              <a:xfrm>
                <a:off x="750870" y="1677766"/>
                <a:ext cx="316979" cy="241180"/>
              </a:xfrm>
              <a:custGeom>
                <a:avLst/>
                <a:gdLst>
                  <a:gd name="connsiteX0" fmla="*/ 53340 w 701040"/>
                  <a:gd name="connsiteY0" fmla="*/ 388620 h 533400"/>
                  <a:gd name="connsiteX1" fmla="*/ 0 w 701040"/>
                  <a:gd name="connsiteY1" fmla="*/ 327660 h 533400"/>
                  <a:gd name="connsiteX2" fmla="*/ 45720 w 701040"/>
                  <a:gd name="connsiteY2" fmla="*/ 198120 h 533400"/>
                  <a:gd name="connsiteX3" fmla="*/ 335280 w 701040"/>
                  <a:gd name="connsiteY3" fmla="*/ 114300 h 533400"/>
                  <a:gd name="connsiteX4" fmla="*/ 365760 w 701040"/>
                  <a:gd name="connsiteY4" fmla="*/ 83820 h 533400"/>
                  <a:gd name="connsiteX5" fmla="*/ 464820 w 701040"/>
                  <a:gd name="connsiteY5" fmla="*/ 0 h 533400"/>
                  <a:gd name="connsiteX6" fmla="*/ 449580 w 701040"/>
                  <a:gd name="connsiteY6" fmla="*/ 91440 h 533400"/>
                  <a:gd name="connsiteX7" fmla="*/ 556260 w 701040"/>
                  <a:gd name="connsiteY7" fmla="*/ 83820 h 533400"/>
                  <a:gd name="connsiteX8" fmla="*/ 502920 w 701040"/>
                  <a:gd name="connsiteY8" fmla="*/ 152400 h 533400"/>
                  <a:gd name="connsiteX9" fmla="*/ 701040 w 701040"/>
                  <a:gd name="connsiteY9" fmla="*/ 152400 h 533400"/>
                  <a:gd name="connsiteX10" fmla="*/ 579120 w 701040"/>
                  <a:gd name="connsiteY10" fmla="*/ 274320 h 533400"/>
                  <a:gd name="connsiteX11" fmla="*/ 609600 w 701040"/>
                  <a:gd name="connsiteY11" fmla="*/ 373380 h 533400"/>
                  <a:gd name="connsiteX12" fmla="*/ 571500 w 701040"/>
                  <a:gd name="connsiteY12" fmla="*/ 480060 h 533400"/>
                  <a:gd name="connsiteX13" fmla="*/ 396240 w 701040"/>
                  <a:gd name="connsiteY13" fmla="*/ 533400 h 533400"/>
                  <a:gd name="connsiteX14" fmla="*/ 381000 w 701040"/>
                  <a:gd name="connsiteY14" fmla="*/ 487680 h 533400"/>
                  <a:gd name="connsiteX15" fmla="*/ 403860 w 701040"/>
                  <a:gd name="connsiteY15" fmla="*/ 419100 h 533400"/>
                  <a:gd name="connsiteX16" fmla="*/ 236220 w 701040"/>
                  <a:gd name="connsiteY16" fmla="*/ 342900 h 533400"/>
                  <a:gd name="connsiteX17" fmla="*/ 53340 w 701040"/>
                  <a:gd name="connsiteY17" fmla="*/ 38862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1040" h="533400">
                    <a:moveTo>
                      <a:pt x="53340" y="388620"/>
                    </a:moveTo>
                    <a:lnTo>
                      <a:pt x="0" y="327660"/>
                    </a:lnTo>
                    <a:lnTo>
                      <a:pt x="45720" y="198120"/>
                    </a:lnTo>
                    <a:lnTo>
                      <a:pt x="335280" y="114300"/>
                    </a:lnTo>
                    <a:lnTo>
                      <a:pt x="365760" y="83820"/>
                    </a:lnTo>
                    <a:lnTo>
                      <a:pt x="464820" y="0"/>
                    </a:lnTo>
                    <a:lnTo>
                      <a:pt x="449580" y="91440"/>
                    </a:lnTo>
                    <a:lnTo>
                      <a:pt x="556260" y="83820"/>
                    </a:lnTo>
                    <a:lnTo>
                      <a:pt x="502920" y="152400"/>
                    </a:lnTo>
                    <a:lnTo>
                      <a:pt x="701040" y="152400"/>
                    </a:lnTo>
                    <a:lnTo>
                      <a:pt x="579120" y="274320"/>
                    </a:lnTo>
                    <a:lnTo>
                      <a:pt x="609600" y="373380"/>
                    </a:lnTo>
                    <a:lnTo>
                      <a:pt x="571500" y="480060"/>
                    </a:lnTo>
                    <a:lnTo>
                      <a:pt x="396240" y="533400"/>
                    </a:lnTo>
                    <a:lnTo>
                      <a:pt x="381000" y="487680"/>
                    </a:lnTo>
                    <a:lnTo>
                      <a:pt x="403860" y="419100"/>
                    </a:lnTo>
                    <a:lnTo>
                      <a:pt x="236220" y="342900"/>
                    </a:lnTo>
                    <a:lnTo>
                      <a:pt x="53340" y="388620"/>
                    </a:lnTo>
                    <a:close/>
                  </a:path>
                </a:pathLst>
              </a:custGeom>
              <a:solidFill>
                <a:srgbClr val="FF0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7" name="patna">
                <a:extLst>
                  <a:ext uri="{FF2B5EF4-FFF2-40B4-BE49-F238E27FC236}">
                    <a16:creationId xmlns:a16="http://schemas.microsoft.com/office/drawing/2014/main" id="{1B394D12-28F0-4A46-BA3E-5305277CF0A8}"/>
                  </a:ext>
                </a:extLst>
              </p:cNvPr>
              <p:cNvSpPr/>
              <p:nvPr/>
            </p:nvSpPr>
            <p:spPr>
              <a:xfrm>
                <a:off x="961274" y="1367834"/>
                <a:ext cx="895811" cy="378997"/>
              </a:xfrm>
              <a:custGeom>
                <a:avLst/>
                <a:gdLst>
                  <a:gd name="connsiteX0" fmla="*/ 68580 w 1981200"/>
                  <a:gd name="connsiteY0" fmla="*/ 830580 h 838200"/>
                  <a:gd name="connsiteX1" fmla="*/ 304800 w 1981200"/>
                  <a:gd name="connsiteY1" fmla="*/ 769620 h 838200"/>
                  <a:gd name="connsiteX2" fmla="*/ 449580 w 1981200"/>
                  <a:gd name="connsiteY2" fmla="*/ 678180 h 838200"/>
                  <a:gd name="connsiteX3" fmla="*/ 518160 w 1981200"/>
                  <a:gd name="connsiteY3" fmla="*/ 754380 h 838200"/>
                  <a:gd name="connsiteX4" fmla="*/ 609600 w 1981200"/>
                  <a:gd name="connsiteY4" fmla="*/ 693420 h 838200"/>
                  <a:gd name="connsiteX5" fmla="*/ 708660 w 1981200"/>
                  <a:gd name="connsiteY5" fmla="*/ 708660 h 838200"/>
                  <a:gd name="connsiteX6" fmla="*/ 723900 w 1981200"/>
                  <a:gd name="connsiteY6" fmla="*/ 655320 h 838200"/>
                  <a:gd name="connsiteX7" fmla="*/ 708660 w 1981200"/>
                  <a:gd name="connsiteY7" fmla="*/ 586740 h 838200"/>
                  <a:gd name="connsiteX8" fmla="*/ 754380 w 1981200"/>
                  <a:gd name="connsiteY8" fmla="*/ 525780 h 838200"/>
                  <a:gd name="connsiteX9" fmla="*/ 929640 w 1981200"/>
                  <a:gd name="connsiteY9" fmla="*/ 563880 h 838200"/>
                  <a:gd name="connsiteX10" fmla="*/ 998220 w 1981200"/>
                  <a:gd name="connsiteY10" fmla="*/ 495300 h 838200"/>
                  <a:gd name="connsiteX11" fmla="*/ 1280160 w 1981200"/>
                  <a:gd name="connsiteY11" fmla="*/ 541020 h 838200"/>
                  <a:gd name="connsiteX12" fmla="*/ 1379220 w 1981200"/>
                  <a:gd name="connsiteY12" fmla="*/ 731520 h 838200"/>
                  <a:gd name="connsiteX13" fmla="*/ 1463040 w 1981200"/>
                  <a:gd name="connsiteY13" fmla="*/ 655320 h 838200"/>
                  <a:gd name="connsiteX14" fmla="*/ 1798320 w 1981200"/>
                  <a:gd name="connsiteY14" fmla="*/ 838200 h 838200"/>
                  <a:gd name="connsiteX15" fmla="*/ 1767840 w 1981200"/>
                  <a:gd name="connsiteY15" fmla="*/ 739140 h 838200"/>
                  <a:gd name="connsiteX16" fmla="*/ 1805940 w 1981200"/>
                  <a:gd name="connsiteY16" fmla="*/ 708660 h 838200"/>
                  <a:gd name="connsiteX17" fmla="*/ 1920240 w 1981200"/>
                  <a:gd name="connsiteY17" fmla="*/ 739140 h 838200"/>
                  <a:gd name="connsiteX18" fmla="*/ 1981200 w 1981200"/>
                  <a:gd name="connsiteY18" fmla="*/ 670560 h 838200"/>
                  <a:gd name="connsiteX19" fmla="*/ 1866900 w 1981200"/>
                  <a:gd name="connsiteY19" fmla="*/ 556260 h 838200"/>
                  <a:gd name="connsiteX20" fmla="*/ 1767840 w 1981200"/>
                  <a:gd name="connsiteY20" fmla="*/ 525780 h 838200"/>
                  <a:gd name="connsiteX21" fmla="*/ 1775460 w 1981200"/>
                  <a:gd name="connsiteY21" fmla="*/ 434340 h 838200"/>
                  <a:gd name="connsiteX22" fmla="*/ 1684020 w 1981200"/>
                  <a:gd name="connsiteY22" fmla="*/ 335280 h 838200"/>
                  <a:gd name="connsiteX23" fmla="*/ 1554480 w 1981200"/>
                  <a:gd name="connsiteY23" fmla="*/ 320040 h 838200"/>
                  <a:gd name="connsiteX24" fmla="*/ 1447800 w 1981200"/>
                  <a:gd name="connsiteY24" fmla="*/ 434340 h 838200"/>
                  <a:gd name="connsiteX25" fmla="*/ 1341120 w 1981200"/>
                  <a:gd name="connsiteY25" fmla="*/ 441960 h 838200"/>
                  <a:gd name="connsiteX26" fmla="*/ 1211580 w 1981200"/>
                  <a:gd name="connsiteY26" fmla="*/ 342900 h 838200"/>
                  <a:gd name="connsiteX27" fmla="*/ 1158240 w 1981200"/>
                  <a:gd name="connsiteY27" fmla="*/ 388620 h 838200"/>
                  <a:gd name="connsiteX28" fmla="*/ 1112520 w 1981200"/>
                  <a:gd name="connsiteY28" fmla="*/ 426720 h 838200"/>
                  <a:gd name="connsiteX29" fmla="*/ 1021080 w 1981200"/>
                  <a:gd name="connsiteY29" fmla="*/ 381000 h 838200"/>
                  <a:gd name="connsiteX30" fmla="*/ 899160 w 1981200"/>
                  <a:gd name="connsiteY30" fmla="*/ 373380 h 838200"/>
                  <a:gd name="connsiteX31" fmla="*/ 769620 w 1981200"/>
                  <a:gd name="connsiteY31" fmla="*/ 182880 h 838200"/>
                  <a:gd name="connsiteX32" fmla="*/ 640080 w 1981200"/>
                  <a:gd name="connsiteY32" fmla="*/ 175260 h 838200"/>
                  <a:gd name="connsiteX33" fmla="*/ 480060 w 1981200"/>
                  <a:gd name="connsiteY33" fmla="*/ 0 h 838200"/>
                  <a:gd name="connsiteX34" fmla="*/ 419100 w 1981200"/>
                  <a:gd name="connsiteY34" fmla="*/ 0 h 838200"/>
                  <a:gd name="connsiteX35" fmla="*/ 190500 w 1981200"/>
                  <a:gd name="connsiteY35" fmla="*/ 53340 h 838200"/>
                  <a:gd name="connsiteX36" fmla="*/ 83820 w 1981200"/>
                  <a:gd name="connsiteY36" fmla="*/ 381000 h 838200"/>
                  <a:gd name="connsiteX37" fmla="*/ 91440 w 1981200"/>
                  <a:gd name="connsiteY37" fmla="*/ 464820 h 838200"/>
                  <a:gd name="connsiteX38" fmla="*/ 45720 w 1981200"/>
                  <a:gd name="connsiteY38" fmla="*/ 601980 h 838200"/>
                  <a:gd name="connsiteX39" fmla="*/ 0 w 1981200"/>
                  <a:gd name="connsiteY39" fmla="*/ 685800 h 838200"/>
                  <a:gd name="connsiteX40" fmla="*/ 7620 w 1981200"/>
                  <a:gd name="connsiteY40" fmla="*/ 777240 h 838200"/>
                  <a:gd name="connsiteX41" fmla="*/ 114300 w 1981200"/>
                  <a:gd name="connsiteY41" fmla="*/ 777240 h 838200"/>
                  <a:gd name="connsiteX42" fmla="*/ 68580 w 1981200"/>
                  <a:gd name="connsiteY42" fmla="*/ 83058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1200" h="838200">
                    <a:moveTo>
                      <a:pt x="68580" y="830580"/>
                    </a:moveTo>
                    <a:lnTo>
                      <a:pt x="304800" y="769620"/>
                    </a:lnTo>
                    <a:lnTo>
                      <a:pt x="449580" y="678180"/>
                    </a:lnTo>
                    <a:lnTo>
                      <a:pt x="518160" y="754380"/>
                    </a:lnTo>
                    <a:lnTo>
                      <a:pt x="609600" y="693420"/>
                    </a:lnTo>
                    <a:lnTo>
                      <a:pt x="708660" y="708660"/>
                    </a:lnTo>
                    <a:lnTo>
                      <a:pt x="723900" y="655320"/>
                    </a:lnTo>
                    <a:lnTo>
                      <a:pt x="708660" y="586740"/>
                    </a:lnTo>
                    <a:lnTo>
                      <a:pt x="754380" y="525780"/>
                    </a:lnTo>
                    <a:lnTo>
                      <a:pt x="929640" y="563880"/>
                    </a:lnTo>
                    <a:lnTo>
                      <a:pt x="998220" y="495300"/>
                    </a:lnTo>
                    <a:lnTo>
                      <a:pt x="1280160" y="541020"/>
                    </a:lnTo>
                    <a:lnTo>
                      <a:pt x="1379220" y="731520"/>
                    </a:lnTo>
                    <a:lnTo>
                      <a:pt x="1463040" y="655320"/>
                    </a:lnTo>
                    <a:lnTo>
                      <a:pt x="1798320" y="838200"/>
                    </a:lnTo>
                    <a:lnTo>
                      <a:pt x="1767840" y="739140"/>
                    </a:lnTo>
                    <a:lnTo>
                      <a:pt x="1805940" y="708660"/>
                    </a:lnTo>
                    <a:lnTo>
                      <a:pt x="1920240" y="739140"/>
                    </a:lnTo>
                    <a:lnTo>
                      <a:pt x="1981200" y="670560"/>
                    </a:lnTo>
                    <a:lnTo>
                      <a:pt x="1866900" y="556260"/>
                    </a:lnTo>
                    <a:lnTo>
                      <a:pt x="1767840" y="525780"/>
                    </a:lnTo>
                    <a:lnTo>
                      <a:pt x="1775460" y="434340"/>
                    </a:lnTo>
                    <a:lnTo>
                      <a:pt x="1684020" y="335280"/>
                    </a:lnTo>
                    <a:lnTo>
                      <a:pt x="1554480" y="320040"/>
                    </a:lnTo>
                    <a:lnTo>
                      <a:pt x="1447800" y="434340"/>
                    </a:lnTo>
                    <a:lnTo>
                      <a:pt x="1341120" y="441960"/>
                    </a:lnTo>
                    <a:lnTo>
                      <a:pt x="1211580" y="342900"/>
                    </a:lnTo>
                    <a:lnTo>
                      <a:pt x="1158240" y="388620"/>
                    </a:lnTo>
                    <a:lnTo>
                      <a:pt x="1112520" y="426720"/>
                    </a:lnTo>
                    <a:lnTo>
                      <a:pt x="1021080" y="381000"/>
                    </a:lnTo>
                    <a:lnTo>
                      <a:pt x="899160" y="373380"/>
                    </a:lnTo>
                    <a:lnTo>
                      <a:pt x="769620" y="182880"/>
                    </a:lnTo>
                    <a:lnTo>
                      <a:pt x="640080" y="175260"/>
                    </a:lnTo>
                    <a:lnTo>
                      <a:pt x="480060" y="0"/>
                    </a:lnTo>
                    <a:lnTo>
                      <a:pt x="419100" y="0"/>
                    </a:lnTo>
                    <a:lnTo>
                      <a:pt x="190500" y="53340"/>
                    </a:lnTo>
                    <a:lnTo>
                      <a:pt x="83820" y="381000"/>
                    </a:lnTo>
                    <a:lnTo>
                      <a:pt x="91440" y="464820"/>
                    </a:lnTo>
                    <a:lnTo>
                      <a:pt x="45720" y="601980"/>
                    </a:lnTo>
                    <a:lnTo>
                      <a:pt x="0" y="685800"/>
                    </a:lnTo>
                    <a:lnTo>
                      <a:pt x="7620" y="777240"/>
                    </a:lnTo>
                    <a:lnTo>
                      <a:pt x="114300" y="777240"/>
                    </a:lnTo>
                    <a:lnTo>
                      <a:pt x="68580" y="830580"/>
                    </a:lnTo>
                    <a:close/>
                  </a:path>
                </a:pathLst>
              </a:custGeom>
              <a:solidFill>
                <a:srgbClr val="FFC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8" name="vaishali">
                <a:extLst>
                  <a:ext uri="{FF2B5EF4-FFF2-40B4-BE49-F238E27FC236}">
                    <a16:creationId xmlns:a16="http://schemas.microsoft.com/office/drawing/2014/main" id="{6F2E90DE-8380-47FE-A505-0930D59904D4}"/>
                  </a:ext>
                </a:extLst>
              </p:cNvPr>
              <p:cNvSpPr/>
              <p:nvPr/>
            </p:nvSpPr>
            <p:spPr>
              <a:xfrm>
                <a:off x="1209631" y="1150772"/>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9" name="samastipur">
                <a:extLst>
                  <a:ext uri="{FF2B5EF4-FFF2-40B4-BE49-F238E27FC236}">
                    <a16:creationId xmlns:a16="http://schemas.microsoft.com/office/drawing/2014/main" id="{9BF42DDF-3652-4A2E-B71E-6E387DE1EA3E}"/>
                  </a:ext>
                </a:extLst>
              </p:cNvPr>
              <p:cNvSpPr/>
              <p:nvPr/>
            </p:nvSpPr>
            <p:spPr>
              <a:xfrm>
                <a:off x="1514265" y="1132971"/>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0" name="begusarai">
                <a:extLst>
                  <a:ext uri="{FF2B5EF4-FFF2-40B4-BE49-F238E27FC236}">
                    <a16:creationId xmlns:a16="http://schemas.microsoft.com/office/drawing/2014/main" id="{E7497246-2CBC-47D7-A837-F1FDF1E82440}"/>
                  </a:ext>
                </a:extLst>
              </p:cNvPr>
              <p:cNvSpPr/>
              <p:nvPr/>
            </p:nvSpPr>
            <p:spPr>
              <a:xfrm>
                <a:off x="1673616" y="1345439"/>
                <a:ext cx="495280" cy="403402"/>
              </a:xfrm>
              <a:custGeom>
                <a:avLst/>
                <a:gdLst>
                  <a:gd name="connsiteX0" fmla="*/ 419100 w 1095375"/>
                  <a:gd name="connsiteY0" fmla="*/ 727075 h 892175"/>
                  <a:gd name="connsiteX1" fmla="*/ 561975 w 1095375"/>
                  <a:gd name="connsiteY1" fmla="*/ 863600 h 892175"/>
                  <a:gd name="connsiteX2" fmla="*/ 561975 w 1095375"/>
                  <a:gd name="connsiteY2" fmla="*/ 892175 h 892175"/>
                  <a:gd name="connsiteX3" fmla="*/ 669925 w 1095375"/>
                  <a:gd name="connsiteY3" fmla="*/ 885825 h 892175"/>
                  <a:gd name="connsiteX4" fmla="*/ 762000 w 1095375"/>
                  <a:gd name="connsiteY4" fmla="*/ 882650 h 892175"/>
                  <a:gd name="connsiteX5" fmla="*/ 876300 w 1095375"/>
                  <a:gd name="connsiteY5" fmla="*/ 765175 h 892175"/>
                  <a:gd name="connsiteX6" fmla="*/ 1095375 w 1095375"/>
                  <a:gd name="connsiteY6" fmla="*/ 644525 h 892175"/>
                  <a:gd name="connsiteX7" fmla="*/ 996950 w 1095375"/>
                  <a:gd name="connsiteY7" fmla="*/ 574675 h 892175"/>
                  <a:gd name="connsiteX8" fmla="*/ 968375 w 1095375"/>
                  <a:gd name="connsiteY8" fmla="*/ 498475 h 892175"/>
                  <a:gd name="connsiteX9" fmla="*/ 917575 w 1095375"/>
                  <a:gd name="connsiteY9" fmla="*/ 536575 h 892175"/>
                  <a:gd name="connsiteX10" fmla="*/ 879475 w 1095375"/>
                  <a:gd name="connsiteY10" fmla="*/ 511175 h 892175"/>
                  <a:gd name="connsiteX11" fmla="*/ 844550 w 1095375"/>
                  <a:gd name="connsiteY11" fmla="*/ 530225 h 892175"/>
                  <a:gd name="connsiteX12" fmla="*/ 825500 w 1095375"/>
                  <a:gd name="connsiteY12" fmla="*/ 457200 h 892175"/>
                  <a:gd name="connsiteX13" fmla="*/ 784225 w 1095375"/>
                  <a:gd name="connsiteY13" fmla="*/ 396875 h 892175"/>
                  <a:gd name="connsiteX14" fmla="*/ 793750 w 1095375"/>
                  <a:gd name="connsiteY14" fmla="*/ 238125 h 892175"/>
                  <a:gd name="connsiteX15" fmla="*/ 654050 w 1095375"/>
                  <a:gd name="connsiteY15" fmla="*/ 203200 h 892175"/>
                  <a:gd name="connsiteX16" fmla="*/ 581025 w 1095375"/>
                  <a:gd name="connsiteY16" fmla="*/ 107950 h 892175"/>
                  <a:gd name="connsiteX17" fmla="*/ 609600 w 1095375"/>
                  <a:gd name="connsiteY17" fmla="*/ 53975 h 892175"/>
                  <a:gd name="connsiteX18" fmla="*/ 495300 w 1095375"/>
                  <a:gd name="connsiteY18" fmla="*/ 0 h 892175"/>
                  <a:gd name="connsiteX19" fmla="*/ 552450 w 1095375"/>
                  <a:gd name="connsiteY19" fmla="*/ 73025 h 892175"/>
                  <a:gd name="connsiteX20" fmla="*/ 390525 w 1095375"/>
                  <a:gd name="connsiteY20" fmla="*/ 82550 h 892175"/>
                  <a:gd name="connsiteX21" fmla="*/ 387350 w 1095375"/>
                  <a:gd name="connsiteY21" fmla="*/ 231775 h 892175"/>
                  <a:gd name="connsiteX22" fmla="*/ 339725 w 1095375"/>
                  <a:gd name="connsiteY22" fmla="*/ 269875 h 892175"/>
                  <a:gd name="connsiteX23" fmla="*/ 292100 w 1095375"/>
                  <a:gd name="connsiteY23" fmla="*/ 212725 h 892175"/>
                  <a:gd name="connsiteX24" fmla="*/ 203200 w 1095375"/>
                  <a:gd name="connsiteY24" fmla="*/ 165100 h 892175"/>
                  <a:gd name="connsiteX25" fmla="*/ 136525 w 1095375"/>
                  <a:gd name="connsiteY25" fmla="*/ 200025 h 892175"/>
                  <a:gd name="connsiteX26" fmla="*/ 127000 w 1095375"/>
                  <a:gd name="connsiteY26" fmla="*/ 311150 h 892175"/>
                  <a:gd name="connsiteX27" fmla="*/ 0 w 1095375"/>
                  <a:gd name="connsiteY27" fmla="*/ 346075 h 892175"/>
                  <a:gd name="connsiteX28" fmla="*/ 114300 w 1095375"/>
                  <a:gd name="connsiteY28" fmla="*/ 384175 h 892175"/>
                  <a:gd name="connsiteX29" fmla="*/ 196850 w 1095375"/>
                  <a:gd name="connsiteY29" fmla="*/ 508000 h 892175"/>
                  <a:gd name="connsiteX30" fmla="*/ 193675 w 1095375"/>
                  <a:gd name="connsiteY30" fmla="*/ 558800 h 892175"/>
                  <a:gd name="connsiteX31" fmla="*/ 282575 w 1095375"/>
                  <a:gd name="connsiteY31" fmla="*/ 615950 h 892175"/>
                  <a:gd name="connsiteX32" fmla="*/ 419100 w 1095375"/>
                  <a:gd name="connsiteY32" fmla="*/ 727075 h 89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5375" h="892175">
                    <a:moveTo>
                      <a:pt x="419100" y="727075"/>
                    </a:moveTo>
                    <a:lnTo>
                      <a:pt x="561975" y="863600"/>
                    </a:lnTo>
                    <a:lnTo>
                      <a:pt x="561975" y="892175"/>
                    </a:lnTo>
                    <a:lnTo>
                      <a:pt x="669925" y="885825"/>
                    </a:lnTo>
                    <a:lnTo>
                      <a:pt x="762000" y="882650"/>
                    </a:lnTo>
                    <a:lnTo>
                      <a:pt x="876300" y="765175"/>
                    </a:lnTo>
                    <a:lnTo>
                      <a:pt x="1095375" y="644525"/>
                    </a:lnTo>
                    <a:lnTo>
                      <a:pt x="996950" y="574675"/>
                    </a:lnTo>
                    <a:lnTo>
                      <a:pt x="968375" y="498475"/>
                    </a:lnTo>
                    <a:lnTo>
                      <a:pt x="917575" y="536575"/>
                    </a:lnTo>
                    <a:lnTo>
                      <a:pt x="879475" y="511175"/>
                    </a:lnTo>
                    <a:lnTo>
                      <a:pt x="844550" y="530225"/>
                    </a:lnTo>
                    <a:lnTo>
                      <a:pt x="825500" y="457200"/>
                    </a:lnTo>
                    <a:lnTo>
                      <a:pt x="784225" y="396875"/>
                    </a:lnTo>
                    <a:lnTo>
                      <a:pt x="793750" y="238125"/>
                    </a:lnTo>
                    <a:lnTo>
                      <a:pt x="654050" y="203200"/>
                    </a:lnTo>
                    <a:lnTo>
                      <a:pt x="581025" y="107950"/>
                    </a:lnTo>
                    <a:lnTo>
                      <a:pt x="609600" y="53975"/>
                    </a:lnTo>
                    <a:lnTo>
                      <a:pt x="495300" y="0"/>
                    </a:lnTo>
                    <a:lnTo>
                      <a:pt x="552450" y="73025"/>
                    </a:lnTo>
                    <a:lnTo>
                      <a:pt x="390525" y="82550"/>
                    </a:lnTo>
                    <a:cubicBezTo>
                      <a:pt x="389467" y="132292"/>
                      <a:pt x="388408" y="182033"/>
                      <a:pt x="387350" y="231775"/>
                    </a:cubicBezTo>
                    <a:lnTo>
                      <a:pt x="339725" y="269875"/>
                    </a:lnTo>
                    <a:lnTo>
                      <a:pt x="292100" y="212725"/>
                    </a:lnTo>
                    <a:lnTo>
                      <a:pt x="203200" y="165100"/>
                    </a:lnTo>
                    <a:lnTo>
                      <a:pt x="136525" y="200025"/>
                    </a:lnTo>
                    <a:lnTo>
                      <a:pt x="127000" y="311150"/>
                    </a:lnTo>
                    <a:lnTo>
                      <a:pt x="0" y="346075"/>
                    </a:lnTo>
                    <a:lnTo>
                      <a:pt x="114300" y="384175"/>
                    </a:lnTo>
                    <a:lnTo>
                      <a:pt x="196850" y="508000"/>
                    </a:lnTo>
                    <a:lnTo>
                      <a:pt x="193675" y="558800"/>
                    </a:lnTo>
                    <a:lnTo>
                      <a:pt x="282575" y="615950"/>
                    </a:lnTo>
                    <a:lnTo>
                      <a:pt x="419100" y="7270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1" name="Jehanabad">
                <a:extLst>
                  <a:ext uri="{FF2B5EF4-FFF2-40B4-BE49-F238E27FC236}">
                    <a16:creationId xmlns:a16="http://schemas.microsoft.com/office/drawing/2014/main" id="{E9AD2B39-87D6-4F64-BBAD-51A290FCD2F0}"/>
                  </a:ext>
                </a:extLst>
              </p:cNvPr>
              <p:cNvSpPr/>
              <p:nvPr/>
            </p:nvSpPr>
            <p:spPr>
              <a:xfrm>
                <a:off x="1007500" y="1674190"/>
                <a:ext cx="282812" cy="285683"/>
              </a:xfrm>
              <a:custGeom>
                <a:avLst/>
                <a:gdLst>
                  <a:gd name="connsiteX0" fmla="*/ 625475 w 625475"/>
                  <a:gd name="connsiteY0" fmla="*/ 460375 h 631825"/>
                  <a:gd name="connsiteX1" fmla="*/ 612775 w 625475"/>
                  <a:gd name="connsiteY1" fmla="*/ 409575 h 631825"/>
                  <a:gd name="connsiteX2" fmla="*/ 619125 w 625475"/>
                  <a:gd name="connsiteY2" fmla="*/ 365125 h 631825"/>
                  <a:gd name="connsiteX3" fmla="*/ 555625 w 625475"/>
                  <a:gd name="connsiteY3" fmla="*/ 371475 h 631825"/>
                  <a:gd name="connsiteX4" fmla="*/ 558800 w 625475"/>
                  <a:gd name="connsiteY4" fmla="*/ 317500 h 631825"/>
                  <a:gd name="connsiteX5" fmla="*/ 590550 w 625475"/>
                  <a:gd name="connsiteY5" fmla="*/ 292100 h 631825"/>
                  <a:gd name="connsiteX6" fmla="*/ 555625 w 625475"/>
                  <a:gd name="connsiteY6" fmla="*/ 241300 h 631825"/>
                  <a:gd name="connsiteX7" fmla="*/ 584200 w 625475"/>
                  <a:gd name="connsiteY7" fmla="*/ 123825 h 631825"/>
                  <a:gd name="connsiteX8" fmla="*/ 622300 w 625475"/>
                  <a:gd name="connsiteY8" fmla="*/ 95250 h 631825"/>
                  <a:gd name="connsiteX9" fmla="*/ 571500 w 625475"/>
                  <a:gd name="connsiteY9" fmla="*/ 79375 h 631825"/>
                  <a:gd name="connsiteX10" fmla="*/ 571500 w 625475"/>
                  <a:gd name="connsiteY10" fmla="*/ 25400 h 631825"/>
                  <a:gd name="connsiteX11" fmla="*/ 520700 w 625475"/>
                  <a:gd name="connsiteY11" fmla="*/ 12700 h 631825"/>
                  <a:gd name="connsiteX12" fmla="*/ 415925 w 625475"/>
                  <a:gd name="connsiteY12" fmla="*/ 73025 h 631825"/>
                  <a:gd name="connsiteX13" fmla="*/ 342900 w 625475"/>
                  <a:gd name="connsiteY13" fmla="*/ 0 h 631825"/>
                  <a:gd name="connsiteX14" fmla="*/ 200025 w 625475"/>
                  <a:gd name="connsiteY14" fmla="*/ 92075 h 631825"/>
                  <a:gd name="connsiteX15" fmla="*/ 0 w 625475"/>
                  <a:gd name="connsiteY15" fmla="*/ 142875 h 631825"/>
                  <a:gd name="connsiteX16" fmla="*/ 133350 w 625475"/>
                  <a:gd name="connsiteY16" fmla="*/ 168275 h 631825"/>
                  <a:gd name="connsiteX17" fmla="*/ 12700 w 625475"/>
                  <a:gd name="connsiteY17" fmla="*/ 279400 h 631825"/>
                  <a:gd name="connsiteX18" fmla="*/ 41275 w 625475"/>
                  <a:gd name="connsiteY18" fmla="*/ 390525 h 631825"/>
                  <a:gd name="connsiteX19" fmla="*/ 0 w 625475"/>
                  <a:gd name="connsiteY19" fmla="*/ 476250 h 631825"/>
                  <a:gd name="connsiteX20" fmla="*/ 28575 w 625475"/>
                  <a:gd name="connsiteY20" fmla="*/ 600075 h 631825"/>
                  <a:gd name="connsiteX21" fmla="*/ 168275 w 625475"/>
                  <a:gd name="connsiteY21" fmla="*/ 631825 h 631825"/>
                  <a:gd name="connsiteX22" fmla="*/ 282575 w 625475"/>
                  <a:gd name="connsiteY22" fmla="*/ 549275 h 631825"/>
                  <a:gd name="connsiteX23" fmla="*/ 292100 w 625475"/>
                  <a:gd name="connsiteY23" fmla="*/ 603250 h 631825"/>
                  <a:gd name="connsiteX24" fmla="*/ 396875 w 625475"/>
                  <a:gd name="connsiteY24" fmla="*/ 600075 h 631825"/>
                  <a:gd name="connsiteX25" fmla="*/ 463550 w 625475"/>
                  <a:gd name="connsiteY25" fmla="*/ 533400 h 631825"/>
                  <a:gd name="connsiteX26" fmla="*/ 492125 w 625475"/>
                  <a:gd name="connsiteY26" fmla="*/ 546100 h 631825"/>
                  <a:gd name="connsiteX27" fmla="*/ 600075 w 625475"/>
                  <a:gd name="connsiteY27" fmla="*/ 514350 h 631825"/>
                  <a:gd name="connsiteX28" fmla="*/ 625475 w 625475"/>
                  <a:gd name="connsiteY28" fmla="*/ 460375 h 63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5475" h="631825">
                    <a:moveTo>
                      <a:pt x="625475" y="460375"/>
                    </a:moveTo>
                    <a:lnTo>
                      <a:pt x="612775" y="409575"/>
                    </a:lnTo>
                    <a:lnTo>
                      <a:pt x="619125" y="365125"/>
                    </a:lnTo>
                    <a:lnTo>
                      <a:pt x="555625" y="371475"/>
                    </a:lnTo>
                    <a:lnTo>
                      <a:pt x="558800" y="317500"/>
                    </a:lnTo>
                    <a:lnTo>
                      <a:pt x="590550" y="292100"/>
                    </a:lnTo>
                    <a:lnTo>
                      <a:pt x="555625" y="241300"/>
                    </a:lnTo>
                    <a:lnTo>
                      <a:pt x="584200" y="123825"/>
                    </a:lnTo>
                    <a:lnTo>
                      <a:pt x="622300" y="95250"/>
                    </a:lnTo>
                    <a:lnTo>
                      <a:pt x="571500" y="79375"/>
                    </a:lnTo>
                    <a:lnTo>
                      <a:pt x="571500" y="25400"/>
                    </a:lnTo>
                    <a:lnTo>
                      <a:pt x="520700" y="12700"/>
                    </a:lnTo>
                    <a:lnTo>
                      <a:pt x="415925" y="73025"/>
                    </a:lnTo>
                    <a:lnTo>
                      <a:pt x="342900" y="0"/>
                    </a:lnTo>
                    <a:lnTo>
                      <a:pt x="200025" y="92075"/>
                    </a:lnTo>
                    <a:lnTo>
                      <a:pt x="0" y="142875"/>
                    </a:lnTo>
                    <a:lnTo>
                      <a:pt x="133350" y="168275"/>
                    </a:lnTo>
                    <a:lnTo>
                      <a:pt x="12700" y="279400"/>
                    </a:lnTo>
                    <a:lnTo>
                      <a:pt x="41275" y="390525"/>
                    </a:lnTo>
                    <a:lnTo>
                      <a:pt x="0" y="476250"/>
                    </a:lnTo>
                    <a:lnTo>
                      <a:pt x="28575" y="600075"/>
                    </a:lnTo>
                    <a:lnTo>
                      <a:pt x="168275" y="631825"/>
                    </a:lnTo>
                    <a:lnTo>
                      <a:pt x="282575" y="549275"/>
                    </a:lnTo>
                    <a:lnTo>
                      <a:pt x="292100" y="603250"/>
                    </a:lnTo>
                    <a:lnTo>
                      <a:pt x="396875" y="600075"/>
                    </a:lnTo>
                    <a:lnTo>
                      <a:pt x="463550" y="533400"/>
                    </a:lnTo>
                    <a:lnTo>
                      <a:pt x="492125" y="546100"/>
                    </a:lnTo>
                    <a:lnTo>
                      <a:pt x="600075" y="514350"/>
                    </a:lnTo>
                    <a:lnTo>
                      <a:pt x="625475" y="4603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2" name="Nalanda">
                <a:extLst>
                  <a:ext uri="{FF2B5EF4-FFF2-40B4-BE49-F238E27FC236}">
                    <a16:creationId xmlns:a16="http://schemas.microsoft.com/office/drawing/2014/main" id="{56DFEB71-EA16-451E-929A-823CC59ABEE8}"/>
                  </a:ext>
                </a:extLst>
              </p:cNvPr>
              <p:cNvSpPr/>
              <p:nvPr/>
            </p:nvSpPr>
            <p:spPr>
              <a:xfrm>
                <a:off x="1252987" y="1589490"/>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5B9BD5">
                  <a:lumMod val="75000"/>
                </a:srgb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3" name="nawada">
                <a:extLst>
                  <a:ext uri="{FF2B5EF4-FFF2-40B4-BE49-F238E27FC236}">
                    <a16:creationId xmlns:a16="http://schemas.microsoft.com/office/drawing/2014/main" id="{A7D625FA-ACA9-40FE-9873-986A8085C51E}"/>
                  </a:ext>
                </a:extLst>
              </p:cNvPr>
              <p:cNvSpPr/>
              <p:nvPr/>
            </p:nvSpPr>
            <p:spPr>
              <a:xfrm>
                <a:off x="1308975" y="1847896"/>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4" name="Sheikhpura">
                <a:extLst>
                  <a:ext uri="{FF2B5EF4-FFF2-40B4-BE49-F238E27FC236}">
                    <a16:creationId xmlns:a16="http://schemas.microsoft.com/office/drawing/2014/main" id="{CF3C885A-6055-4CCA-A27B-36597B47E403}"/>
                  </a:ext>
                </a:extLst>
              </p:cNvPr>
              <p:cNvSpPr/>
              <p:nvPr/>
            </p:nvSpPr>
            <p:spPr>
              <a:xfrm>
                <a:off x="1553026" y="1721564"/>
                <a:ext cx="218210" cy="223953"/>
              </a:xfrm>
              <a:custGeom>
                <a:avLst/>
                <a:gdLst>
                  <a:gd name="connsiteX0" fmla="*/ 352425 w 482600"/>
                  <a:gd name="connsiteY0" fmla="*/ 434975 h 495300"/>
                  <a:gd name="connsiteX1" fmla="*/ 447675 w 482600"/>
                  <a:gd name="connsiteY1" fmla="*/ 403225 h 495300"/>
                  <a:gd name="connsiteX2" fmla="*/ 431800 w 482600"/>
                  <a:gd name="connsiteY2" fmla="*/ 323850 h 495300"/>
                  <a:gd name="connsiteX3" fmla="*/ 482600 w 482600"/>
                  <a:gd name="connsiteY3" fmla="*/ 234950 h 495300"/>
                  <a:gd name="connsiteX4" fmla="*/ 466725 w 482600"/>
                  <a:gd name="connsiteY4" fmla="*/ 69850 h 495300"/>
                  <a:gd name="connsiteX5" fmla="*/ 304800 w 482600"/>
                  <a:gd name="connsiteY5" fmla="*/ 69850 h 495300"/>
                  <a:gd name="connsiteX6" fmla="*/ 269875 w 482600"/>
                  <a:gd name="connsiteY6" fmla="*/ 15875 h 495300"/>
                  <a:gd name="connsiteX7" fmla="*/ 184150 w 482600"/>
                  <a:gd name="connsiteY7" fmla="*/ 0 h 495300"/>
                  <a:gd name="connsiteX8" fmla="*/ 152400 w 482600"/>
                  <a:gd name="connsiteY8" fmla="*/ 66675 h 495300"/>
                  <a:gd name="connsiteX9" fmla="*/ 152400 w 482600"/>
                  <a:gd name="connsiteY9" fmla="*/ 117475 h 495300"/>
                  <a:gd name="connsiteX10" fmla="*/ 120650 w 482600"/>
                  <a:gd name="connsiteY10" fmla="*/ 215900 h 495300"/>
                  <a:gd name="connsiteX11" fmla="*/ 0 w 482600"/>
                  <a:gd name="connsiteY11" fmla="*/ 244475 h 495300"/>
                  <a:gd name="connsiteX12" fmla="*/ 3175 w 482600"/>
                  <a:gd name="connsiteY12" fmla="*/ 269875 h 495300"/>
                  <a:gd name="connsiteX13" fmla="*/ 57150 w 482600"/>
                  <a:gd name="connsiteY13" fmla="*/ 301625 h 495300"/>
                  <a:gd name="connsiteX14" fmla="*/ 155575 w 482600"/>
                  <a:gd name="connsiteY14" fmla="*/ 285750 h 495300"/>
                  <a:gd name="connsiteX15" fmla="*/ 177800 w 482600"/>
                  <a:gd name="connsiteY15" fmla="*/ 320675 h 495300"/>
                  <a:gd name="connsiteX16" fmla="*/ 231775 w 482600"/>
                  <a:gd name="connsiteY16" fmla="*/ 285750 h 495300"/>
                  <a:gd name="connsiteX17" fmla="*/ 269875 w 482600"/>
                  <a:gd name="connsiteY17" fmla="*/ 323850 h 495300"/>
                  <a:gd name="connsiteX18" fmla="*/ 228600 w 482600"/>
                  <a:gd name="connsiteY18" fmla="*/ 355600 h 495300"/>
                  <a:gd name="connsiteX19" fmla="*/ 250825 w 482600"/>
                  <a:gd name="connsiteY19" fmla="*/ 381000 h 495300"/>
                  <a:gd name="connsiteX20" fmla="*/ 244475 w 482600"/>
                  <a:gd name="connsiteY20" fmla="*/ 431800 h 495300"/>
                  <a:gd name="connsiteX21" fmla="*/ 212725 w 482600"/>
                  <a:gd name="connsiteY21" fmla="*/ 425450 h 495300"/>
                  <a:gd name="connsiteX22" fmla="*/ 254000 w 482600"/>
                  <a:gd name="connsiteY22" fmla="*/ 457200 h 495300"/>
                  <a:gd name="connsiteX23" fmla="*/ 288925 w 482600"/>
                  <a:gd name="connsiteY23" fmla="*/ 495300 h 495300"/>
                  <a:gd name="connsiteX24" fmla="*/ 352425 w 482600"/>
                  <a:gd name="connsiteY24" fmla="*/ 434975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2600" h="495300">
                    <a:moveTo>
                      <a:pt x="352425" y="434975"/>
                    </a:moveTo>
                    <a:lnTo>
                      <a:pt x="447675" y="403225"/>
                    </a:lnTo>
                    <a:lnTo>
                      <a:pt x="431800" y="323850"/>
                    </a:lnTo>
                    <a:lnTo>
                      <a:pt x="482600" y="234950"/>
                    </a:lnTo>
                    <a:lnTo>
                      <a:pt x="466725" y="69850"/>
                    </a:lnTo>
                    <a:lnTo>
                      <a:pt x="304800" y="69850"/>
                    </a:lnTo>
                    <a:lnTo>
                      <a:pt x="269875" y="15875"/>
                    </a:lnTo>
                    <a:lnTo>
                      <a:pt x="184150" y="0"/>
                    </a:lnTo>
                    <a:lnTo>
                      <a:pt x="152400" y="66675"/>
                    </a:lnTo>
                    <a:lnTo>
                      <a:pt x="152400" y="117475"/>
                    </a:lnTo>
                    <a:lnTo>
                      <a:pt x="120650" y="215900"/>
                    </a:lnTo>
                    <a:lnTo>
                      <a:pt x="0" y="244475"/>
                    </a:lnTo>
                    <a:lnTo>
                      <a:pt x="3175" y="269875"/>
                    </a:lnTo>
                    <a:lnTo>
                      <a:pt x="57150" y="301625"/>
                    </a:lnTo>
                    <a:lnTo>
                      <a:pt x="155575" y="285750"/>
                    </a:lnTo>
                    <a:lnTo>
                      <a:pt x="177800" y="320675"/>
                    </a:lnTo>
                    <a:lnTo>
                      <a:pt x="231775" y="285750"/>
                    </a:lnTo>
                    <a:lnTo>
                      <a:pt x="269875" y="323850"/>
                    </a:lnTo>
                    <a:lnTo>
                      <a:pt x="228600" y="355600"/>
                    </a:lnTo>
                    <a:lnTo>
                      <a:pt x="250825" y="381000"/>
                    </a:lnTo>
                    <a:lnTo>
                      <a:pt x="244475" y="431800"/>
                    </a:lnTo>
                    <a:lnTo>
                      <a:pt x="212725" y="425450"/>
                    </a:lnTo>
                    <a:lnTo>
                      <a:pt x="254000" y="457200"/>
                    </a:lnTo>
                    <a:lnTo>
                      <a:pt x="288925" y="495300"/>
                    </a:lnTo>
                    <a:lnTo>
                      <a:pt x="352425" y="4349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5" name="lakhisarai">
                <a:extLst>
                  <a:ext uri="{FF2B5EF4-FFF2-40B4-BE49-F238E27FC236}">
                    <a16:creationId xmlns:a16="http://schemas.microsoft.com/office/drawing/2014/main" id="{D1B4C6ED-CC85-4C0A-8D92-2DA6F95E7198}"/>
                  </a:ext>
                </a:extLst>
              </p:cNvPr>
              <p:cNvSpPr/>
              <p:nvPr/>
            </p:nvSpPr>
            <p:spPr>
              <a:xfrm>
                <a:off x="1748266" y="1669883"/>
                <a:ext cx="312960" cy="248358"/>
              </a:xfrm>
              <a:custGeom>
                <a:avLst/>
                <a:gdLst>
                  <a:gd name="connsiteX0" fmla="*/ 3175 w 692150"/>
                  <a:gd name="connsiteY0" fmla="*/ 533400 h 549275"/>
                  <a:gd name="connsiteX1" fmla="*/ 139700 w 692150"/>
                  <a:gd name="connsiteY1" fmla="*/ 536575 h 549275"/>
                  <a:gd name="connsiteX2" fmla="*/ 257175 w 692150"/>
                  <a:gd name="connsiteY2" fmla="*/ 549275 h 549275"/>
                  <a:gd name="connsiteX3" fmla="*/ 428625 w 692150"/>
                  <a:gd name="connsiteY3" fmla="*/ 533400 h 549275"/>
                  <a:gd name="connsiteX4" fmla="*/ 485775 w 692150"/>
                  <a:gd name="connsiteY4" fmla="*/ 466725 h 549275"/>
                  <a:gd name="connsiteX5" fmla="*/ 625475 w 692150"/>
                  <a:gd name="connsiteY5" fmla="*/ 425450 h 549275"/>
                  <a:gd name="connsiteX6" fmla="*/ 628650 w 692150"/>
                  <a:gd name="connsiteY6" fmla="*/ 358775 h 549275"/>
                  <a:gd name="connsiteX7" fmla="*/ 647700 w 692150"/>
                  <a:gd name="connsiteY7" fmla="*/ 269875 h 549275"/>
                  <a:gd name="connsiteX8" fmla="*/ 692150 w 692150"/>
                  <a:gd name="connsiteY8" fmla="*/ 101600 h 549275"/>
                  <a:gd name="connsiteX9" fmla="*/ 584200 w 692150"/>
                  <a:gd name="connsiteY9" fmla="*/ 171450 h 549275"/>
                  <a:gd name="connsiteX10" fmla="*/ 384175 w 692150"/>
                  <a:gd name="connsiteY10" fmla="*/ 168275 h 549275"/>
                  <a:gd name="connsiteX11" fmla="*/ 393700 w 692150"/>
                  <a:gd name="connsiteY11" fmla="*/ 146050 h 549275"/>
                  <a:gd name="connsiteX12" fmla="*/ 244475 w 692150"/>
                  <a:gd name="connsiteY12" fmla="*/ 0 h 549275"/>
                  <a:gd name="connsiteX13" fmla="*/ 177800 w 692150"/>
                  <a:gd name="connsiteY13" fmla="*/ 73025 h 549275"/>
                  <a:gd name="connsiteX14" fmla="*/ 66675 w 692150"/>
                  <a:gd name="connsiteY14" fmla="*/ 38100 h 549275"/>
                  <a:gd name="connsiteX15" fmla="*/ 41275 w 692150"/>
                  <a:gd name="connsiteY15" fmla="*/ 63500 h 549275"/>
                  <a:gd name="connsiteX16" fmla="*/ 63500 w 692150"/>
                  <a:gd name="connsiteY16" fmla="*/ 174625 h 549275"/>
                  <a:gd name="connsiteX17" fmla="*/ 38100 w 692150"/>
                  <a:gd name="connsiteY17" fmla="*/ 177800 h 549275"/>
                  <a:gd name="connsiteX18" fmla="*/ 44450 w 692150"/>
                  <a:gd name="connsiteY18" fmla="*/ 339725 h 549275"/>
                  <a:gd name="connsiteX19" fmla="*/ 0 w 692150"/>
                  <a:gd name="connsiteY19" fmla="*/ 428625 h 549275"/>
                  <a:gd name="connsiteX20" fmla="*/ 3175 w 692150"/>
                  <a:gd name="connsiteY20" fmla="*/ 533400 h 54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150" h="549275">
                    <a:moveTo>
                      <a:pt x="3175" y="533400"/>
                    </a:moveTo>
                    <a:lnTo>
                      <a:pt x="139700" y="536575"/>
                    </a:lnTo>
                    <a:lnTo>
                      <a:pt x="257175" y="549275"/>
                    </a:lnTo>
                    <a:lnTo>
                      <a:pt x="428625" y="533400"/>
                    </a:lnTo>
                    <a:lnTo>
                      <a:pt x="485775" y="466725"/>
                    </a:lnTo>
                    <a:lnTo>
                      <a:pt x="625475" y="425450"/>
                    </a:lnTo>
                    <a:lnTo>
                      <a:pt x="628650" y="358775"/>
                    </a:lnTo>
                    <a:lnTo>
                      <a:pt x="647700" y="269875"/>
                    </a:lnTo>
                    <a:lnTo>
                      <a:pt x="692150" y="101600"/>
                    </a:lnTo>
                    <a:lnTo>
                      <a:pt x="584200" y="171450"/>
                    </a:lnTo>
                    <a:lnTo>
                      <a:pt x="384175" y="168275"/>
                    </a:lnTo>
                    <a:lnTo>
                      <a:pt x="393700" y="146050"/>
                    </a:lnTo>
                    <a:lnTo>
                      <a:pt x="244475" y="0"/>
                    </a:lnTo>
                    <a:lnTo>
                      <a:pt x="177800" y="73025"/>
                    </a:lnTo>
                    <a:lnTo>
                      <a:pt x="66675" y="38100"/>
                    </a:lnTo>
                    <a:lnTo>
                      <a:pt x="41275" y="63500"/>
                    </a:lnTo>
                    <a:lnTo>
                      <a:pt x="63500" y="174625"/>
                    </a:lnTo>
                    <a:lnTo>
                      <a:pt x="38100" y="177800"/>
                    </a:lnTo>
                    <a:lnTo>
                      <a:pt x="44450" y="339725"/>
                    </a:lnTo>
                    <a:lnTo>
                      <a:pt x="0" y="428625"/>
                    </a:lnTo>
                    <a:cubicBezTo>
                      <a:pt x="1058" y="463550"/>
                      <a:pt x="2117" y="498475"/>
                      <a:pt x="3175" y="533400"/>
                    </a:cubicBez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6" name="Jamui">
                <a:extLst>
                  <a:ext uri="{FF2B5EF4-FFF2-40B4-BE49-F238E27FC236}">
                    <a16:creationId xmlns:a16="http://schemas.microsoft.com/office/drawing/2014/main" id="{3DB54238-02EC-4735-8AE5-92D9904466A2}"/>
                  </a:ext>
                </a:extLst>
              </p:cNvPr>
              <p:cNvSpPr/>
              <p:nvPr/>
            </p:nvSpPr>
            <p:spPr>
              <a:xfrm>
                <a:off x="1698021" y="1865124"/>
                <a:ext cx="534041" cy="552704"/>
              </a:xfrm>
              <a:custGeom>
                <a:avLst/>
                <a:gdLst>
                  <a:gd name="connsiteX0" fmla="*/ 95250 w 1181100"/>
                  <a:gd name="connsiteY0" fmla="*/ 95250 h 1222375"/>
                  <a:gd name="connsiteX1" fmla="*/ 15875 w 1181100"/>
                  <a:gd name="connsiteY1" fmla="*/ 123825 h 1222375"/>
                  <a:gd name="connsiteX2" fmla="*/ 47625 w 1181100"/>
                  <a:gd name="connsiteY2" fmla="*/ 212725 h 1222375"/>
                  <a:gd name="connsiteX3" fmla="*/ 0 w 1181100"/>
                  <a:gd name="connsiteY3" fmla="*/ 225425 h 1222375"/>
                  <a:gd name="connsiteX4" fmla="*/ 9525 w 1181100"/>
                  <a:gd name="connsiteY4" fmla="*/ 250825 h 1222375"/>
                  <a:gd name="connsiteX5" fmla="*/ 79375 w 1181100"/>
                  <a:gd name="connsiteY5" fmla="*/ 250825 h 1222375"/>
                  <a:gd name="connsiteX6" fmla="*/ 107950 w 1181100"/>
                  <a:gd name="connsiteY6" fmla="*/ 358775 h 1222375"/>
                  <a:gd name="connsiteX7" fmla="*/ 152400 w 1181100"/>
                  <a:gd name="connsiteY7" fmla="*/ 377825 h 1222375"/>
                  <a:gd name="connsiteX8" fmla="*/ 200025 w 1181100"/>
                  <a:gd name="connsiteY8" fmla="*/ 330200 h 1222375"/>
                  <a:gd name="connsiteX9" fmla="*/ 342900 w 1181100"/>
                  <a:gd name="connsiteY9" fmla="*/ 492125 h 1222375"/>
                  <a:gd name="connsiteX10" fmla="*/ 355600 w 1181100"/>
                  <a:gd name="connsiteY10" fmla="*/ 520700 h 1222375"/>
                  <a:gd name="connsiteX11" fmla="*/ 323850 w 1181100"/>
                  <a:gd name="connsiteY11" fmla="*/ 558800 h 1222375"/>
                  <a:gd name="connsiteX12" fmla="*/ 412750 w 1181100"/>
                  <a:gd name="connsiteY12" fmla="*/ 565150 h 1222375"/>
                  <a:gd name="connsiteX13" fmla="*/ 460375 w 1181100"/>
                  <a:gd name="connsiteY13" fmla="*/ 628650 h 1222375"/>
                  <a:gd name="connsiteX14" fmla="*/ 457200 w 1181100"/>
                  <a:gd name="connsiteY14" fmla="*/ 682625 h 1222375"/>
                  <a:gd name="connsiteX15" fmla="*/ 438150 w 1181100"/>
                  <a:gd name="connsiteY15" fmla="*/ 752475 h 1222375"/>
                  <a:gd name="connsiteX16" fmla="*/ 504825 w 1181100"/>
                  <a:gd name="connsiteY16" fmla="*/ 819150 h 1222375"/>
                  <a:gd name="connsiteX17" fmla="*/ 549275 w 1181100"/>
                  <a:gd name="connsiteY17" fmla="*/ 847725 h 1222375"/>
                  <a:gd name="connsiteX18" fmla="*/ 606425 w 1181100"/>
                  <a:gd name="connsiteY18" fmla="*/ 774700 h 1222375"/>
                  <a:gd name="connsiteX19" fmla="*/ 641350 w 1181100"/>
                  <a:gd name="connsiteY19" fmla="*/ 787400 h 1222375"/>
                  <a:gd name="connsiteX20" fmla="*/ 682625 w 1181100"/>
                  <a:gd name="connsiteY20" fmla="*/ 844550 h 1222375"/>
                  <a:gd name="connsiteX21" fmla="*/ 714375 w 1181100"/>
                  <a:gd name="connsiteY21" fmla="*/ 828675 h 1222375"/>
                  <a:gd name="connsiteX22" fmla="*/ 730250 w 1181100"/>
                  <a:gd name="connsiteY22" fmla="*/ 942975 h 1222375"/>
                  <a:gd name="connsiteX23" fmla="*/ 676275 w 1181100"/>
                  <a:gd name="connsiteY23" fmla="*/ 1019175 h 1222375"/>
                  <a:gd name="connsiteX24" fmla="*/ 806450 w 1181100"/>
                  <a:gd name="connsiteY24" fmla="*/ 1089025 h 1222375"/>
                  <a:gd name="connsiteX25" fmla="*/ 946150 w 1181100"/>
                  <a:gd name="connsiteY25" fmla="*/ 1222375 h 1222375"/>
                  <a:gd name="connsiteX26" fmla="*/ 958850 w 1181100"/>
                  <a:gd name="connsiteY26" fmla="*/ 1092200 h 1222375"/>
                  <a:gd name="connsiteX27" fmla="*/ 996950 w 1181100"/>
                  <a:gd name="connsiteY27" fmla="*/ 1063625 h 1222375"/>
                  <a:gd name="connsiteX28" fmla="*/ 1016000 w 1181100"/>
                  <a:gd name="connsiteY28" fmla="*/ 955675 h 1222375"/>
                  <a:gd name="connsiteX29" fmla="*/ 1063625 w 1181100"/>
                  <a:gd name="connsiteY29" fmla="*/ 933450 h 1222375"/>
                  <a:gd name="connsiteX30" fmla="*/ 1133475 w 1181100"/>
                  <a:gd name="connsiteY30" fmla="*/ 822325 h 1222375"/>
                  <a:gd name="connsiteX31" fmla="*/ 1181100 w 1181100"/>
                  <a:gd name="connsiteY31" fmla="*/ 800100 h 1222375"/>
                  <a:gd name="connsiteX32" fmla="*/ 1181100 w 1181100"/>
                  <a:gd name="connsiteY32" fmla="*/ 720725 h 1222375"/>
                  <a:gd name="connsiteX33" fmla="*/ 1130300 w 1181100"/>
                  <a:gd name="connsiteY33" fmla="*/ 638175 h 1222375"/>
                  <a:gd name="connsiteX34" fmla="*/ 1098550 w 1181100"/>
                  <a:gd name="connsiteY34" fmla="*/ 596900 h 1222375"/>
                  <a:gd name="connsiteX35" fmla="*/ 1104900 w 1181100"/>
                  <a:gd name="connsiteY35" fmla="*/ 501650 h 1222375"/>
                  <a:gd name="connsiteX36" fmla="*/ 1019175 w 1181100"/>
                  <a:gd name="connsiteY36" fmla="*/ 479425 h 1222375"/>
                  <a:gd name="connsiteX37" fmla="*/ 1050925 w 1181100"/>
                  <a:gd name="connsiteY37" fmla="*/ 307975 h 1222375"/>
                  <a:gd name="connsiteX38" fmla="*/ 1016000 w 1181100"/>
                  <a:gd name="connsiteY38" fmla="*/ 187325 h 1222375"/>
                  <a:gd name="connsiteX39" fmla="*/ 952500 w 1181100"/>
                  <a:gd name="connsiteY39" fmla="*/ 127000 h 1222375"/>
                  <a:gd name="connsiteX40" fmla="*/ 984250 w 1181100"/>
                  <a:gd name="connsiteY40" fmla="*/ 76200 h 1222375"/>
                  <a:gd name="connsiteX41" fmla="*/ 930275 w 1181100"/>
                  <a:gd name="connsiteY41" fmla="*/ 53975 h 1222375"/>
                  <a:gd name="connsiteX42" fmla="*/ 796925 w 1181100"/>
                  <a:gd name="connsiteY42" fmla="*/ 47625 h 1222375"/>
                  <a:gd name="connsiteX43" fmla="*/ 733425 w 1181100"/>
                  <a:gd name="connsiteY43" fmla="*/ 0 h 1222375"/>
                  <a:gd name="connsiteX44" fmla="*/ 609600 w 1181100"/>
                  <a:gd name="connsiteY44" fmla="*/ 22225 h 1222375"/>
                  <a:gd name="connsiteX45" fmla="*/ 546100 w 1181100"/>
                  <a:gd name="connsiteY45" fmla="*/ 92075 h 1222375"/>
                  <a:gd name="connsiteX46" fmla="*/ 374650 w 1181100"/>
                  <a:gd name="connsiteY46" fmla="*/ 107950 h 1222375"/>
                  <a:gd name="connsiteX47" fmla="*/ 95250 w 1181100"/>
                  <a:gd name="connsiteY47" fmla="*/ 95250 h 122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81100" h="1222375">
                    <a:moveTo>
                      <a:pt x="95250" y="95250"/>
                    </a:moveTo>
                    <a:lnTo>
                      <a:pt x="15875" y="123825"/>
                    </a:lnTo>
                    <a:lnTo>
                      <a:pt x="47625" y="212725"/>
                    </a:lnTo>
                    <a:lnTo>
                      <a:pt x="0" y="225425"/>
                    </a:lnTo>
                    <a:lnTo>
                      <a:pt x="9525" y="250825"/>
                    </a:lnTo>
                    <a:lnTo>
                      <a:pt x="79375" y="250825"/>
                    </a:lnTo>
                    <a:lnTo>
                      <a:pt x="107950" y="358775"/>
                    </a:lnTo>
                    <a:lnTo>
                      <a:pt x="152400" y="377825"/>
                    </a:lnTo>
                    <a:lnTo>
                      <a:pt x="200025" y="330200"/>
                    </a:lnTo>
                    <a:lnTo>
                      <a:pt x="342900" y="492125"/>
                    </a:lnTo>
                    <a:lnTo>
                      <a:pt x="355600" y="520700"/>
                    </a:lnTo>
                    <a:lnTo>
                      <a:pt x="323850" y="558800"/>
                    </a:lnTo>
                    <a:lnTo>
                      <a:pt x="412750" y="565150"/>
                    </a:lnTo>
                    <a:lnTo>
                      <a:pt x="460375" y="628650"/>
                    </a:lnTo>
                    <a:lnTo>
                      <a:pt x="457200" y="682625"/>
                    </a:lnTo>
                    <a:lnTo>
                      <a:pt x="438150" y="752475"/>
                    </a:lnTo>
                    <a:lnTo>
                      <a:pt x="504825" y="819150"/>
                    </a:lnTo>
                    <a:lnTo>
                      <a:pt x="549275" y="847725"/>
                    </a:lnTo>
                    <a:lnTo>
                      <a:pt x="606425" y="774700"/>
                    </a:lnTo>
                    <a:lnTo>
                      <a:pt x="641350" y="787400"/>
                    </a:lnTo>
                    <a:lnTo>
                      <a:pt x="682625" y="844550"/>
                    </a:lnTo>
                    <a:lnTo>
                      <a:pt x="714375" y="828675"/>
                    </a:lnTo>
                    <a:lnTo>
                      <a:pt x="730250" y="942975"/>
                    </a:lnTo>
                    <a:lnTo>
                      <a:pt x="676275" y="1019175"/>
                    </a:lnTo>
                    <a:lnTo>
                      <a:pt x="806450" y="1089025"/>
                    </a:lnTo>
                    <a:lnTo>
                      <a:pt x="946150" y="1222375"/>
                    </a:lnTo>
                    <a:lnTo>
                      <a:pt x="958850" y="1092200"/>
                    </a:lnTo>
                    <a:lnTo>
                      <a:pt x="996950" y="1063625"/>
                    </a:lnTo>
                    <a:lnTo>
                      <a:pt x="1016000" y="955675"/>
                    </a:lnTo>
                    <a:lnTo>
                      <a:pt x="1063625" y="933450"/>
                    </a:lnTo>
                    <a:lnTo>
                      <a:pt x="1133475" y="822325"/>
                    </a:lnTo>
                    <a:lnTo>
                      <a:pt x="1181100" y="800100"/>
                    </a:lnTo>
                    <a:lnTo>
                      <a:pt x="1181100" y="720725"/>
                    </a:lnTo>
                    <a:lnTo>
                      <a:pt x="1130300" y="638175"/>
                    </a:lnTo>
                    <a:lnTo>
                      <a:pt x="1098550" y="596900"/>
                    </a:lnTo>
                    <a:lnTo>
                      <a:pt x="1104900" y="501650"/>
                    </a:lnTo>
                    <a:lnTo>
                      <a:pt x="1019175" y="479425"/>
                    </a:lnTo>
                    <a:lnTo>
                      <a:pt x="1050925" y="307975"/>
                    </a:lnTo>
                    <a:lnTo>
                      <a:pt x="1016000" y="187325"/>
                    </a:lnTo>
                    <a:lnTo>
                      <a:pt x="952500" y="127000"/>
                    </a:lnTo>
                    <a:lnTo>
                      <a:pt x="984250" y="76200"/>
                    </a:lnTo>
                    <a:lnTo>
                      <a:pt x="930275" y="53975"/>
                    </a:lnTo>
                    <a:lnTo>
                      <a:pt x="796925" y="47625"/>
                    </a:lnTo>
                    <a:lnTo>
                      <a:pt x="733425" y="0"/>
                    </a:lnTo>
                    <a:lnTo>
                      <a:pt x="609600" y="22225"/>
                    </a:lnTo>
                    <a:lnTo>
                      <a:pt x="546100" y="92075"/>
                    </a:lnTo>
                    <a:lnTo>
                      <a:pt x="374650" y="107950"/>
                    </a:lnTo>
                    <a:lnTo>
                      <a:pt x="95250" y="9525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7" name="saharsa">
                <a:extLst>
                  <a:ext uri="{FF2B5EF4-FFF2-40B4-BE49-F238E27FC236}">
                    <a16:creationId xmlns:a16="http://schemas.microsoft.com/office/drawing/2014/main" id="{F44011E3-F29E-457B-AFEB-33A2731F264E}"/>
                  </a:ext>
                </a:extLst>
              </p:cNvPr>
              <p:cNvSpPr/>
              <p:nvPr/>
            </p:nvSpPr>
            <p:spPr>
              <a:xfrm>
                <a:off x="2062662" y="1131535"/>
                <a:ext cx="358899" cy="341671"/>
              </a:xfrm>
              <a:custGeom>
                <a:avLst/>
                <a:gdLst>
                  <a:gd name="connsiteX0" fmla="*/ 165100 w 793750"/>
                  <a:gd name="connsiteY0" fmla="*/ 0 h 755650"/>
                  <a:gd name="connsiteX1" fmla="*/ 396875 w 793750"/>
                  <a:gd name="connsiteY1" fmla="*/ 98425 h 755650"/>
                  <a:gd name="connsiteX2" fmla="*/ 403225 w 793750"/>
                  <a:gd name="connsiteY2" fmla="*/ 193675 h 755650"/>
                  <a:gd name="connsiteX3" fmla="*/ 508000 w 793750"/>
                  <a:gd name="connsiteY3" fmla="*/ 260350 h 755650"/>
                  <a:gd name="connsiteX4" fmla="*/ 561975 w 793750"/>
                  <a:gd name="connsiteY4" fmla="*/ 346075 h 755650"/>
                  <a:gd name="connsiteX5" fmla="*/ 619125 w 793750"/>
                  <a:gd name="connsiteY5" fmla="*/ 361950 h 755650"/>
                  <a:gd name="connsiteX6" fmla="*/ 749300 w 793750"/>
                  <a:gd name="connsiteY6" fmla="*/ 352425 h 755650"/>
                  <a:gd name="connsiteX7" fmla="*/ 793750 w 793750"/>
                  <a:gd name="connsiteY7" fmla="*/ 434975 h 755650"/>
                  <a:gd name="connsiteX8" fmla="*/ 765175 w 793750"/>
                  <a:gd name="connsiteY8" fmla="*/ 555625 h 755650"/>
                  <a:gd name="connsiteX9" fmla="*/ 787400 w 793750"/>
                  <a:gd name="connsiteY9" fmla="*/ 625475 h 755650"/>
                  <a:gd name="connsiteX10" fmla="*/ 736600 w 793750"/>
                  <a:gd name="connsiteY10" fmla="*/ 685800 h 755650"/>
                  <a:gd name="connsiteX11" fmla="*/ 679450 w 793750"/>
                  <a:gd name="connsiteY11" fmla="*/ 695325 h 755650"/>
                  <a:gd name="connsiteX12" fmla="*/ 685800 w 793750"/>
                  <a:gd name="connsiteY12" fmla="*/ 752475 h 755650"/>
                  <a:gd name="connsiteX13" fmla="*/ 606425 w 793750"/>
                  <a:gd name="connsiteY13" fmla="*/ 711200 h 755650"/>
                  <a:gd name="connsiteX14" fmla="*/ 587375 w 793750"/>
                  <a:gd name="connsiteY14" fmla="*/ 695325 h 755650"/>
                  <a:gd name="connsiteX15" fmla="*/ 495300 w 793750"/>
                  <a:gd name="connsiteY15" fmla="*/ 727075 h 755650"/>
                  <a:gd name="connsiteX16" fmla="*/ 434975 w 793750"/>
                  <a:gd name="connsiteY16" fmla="*/ 708025 h 755650"/>
                  <a:gd name="connsiteX17" fmla="*/ 292100 w 793750"/>
                  <a:gd name="connsiteY17" fmla="*/ 755650 h 755650"/>
                  <a:gd name="connsiteX18" fmla="*/ 234950 w 793750"/>
                  <a:gd name="connsiteY18" fmla="*/ 717550 h 755650"/>
                  <a:gd name="connsiteX19" fmla="*/ 222250 w 793750"/>
                  <a:gd name="connsiteY19" fmla="*/ 654050 h 755650"/>
                  <a:gd name="connsiteX20" fmla="*/ 184150 w 793750"/>
                  <a:gd name="connsiteY20" fmla="*/ 606425 h 755650"/>
                  <a:gd name="connsiteX21" fmla="*/ 117475 w 793750"/>
                  <a:gd name="connsiteY21" fmla="*/ 546100 h 755650"/>
                  <a:gd name="connsiteX22" fmla="*/ 117475 w 793750"/>
                  <a:gd name="connsiteY22" fmla="*/ 454025 h 755650"/>
                  <a:gd name="connsiteX23" fmla="*/ 0 w 793750"/>
                  <a:gd name="connsiteY23" fmla="*/ 333375 h 755650"/>
                  <a:gd name="connsiteX24" fmla="*/ 85725 w 793750"/>
                  <a:gd name="connsiteY24" fmla="*/ 257175 h 755650"/>
                  <a:gd name="connsiteX25" fmla="*/ 98425 w 793750"/>
                  <a:gd name="connsiteY25" fmla="*/ 47625 h 755650"/>
                  <a:gd name="connsiteX26" fmla="*/ 165100 w 793750"/>
                  <a:gd name="connsiteY26" fmla="*/ 0 h 75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93750" h="755650">
                    <a:moveTo>
                      <a:pt x="165100" y="0"/>
                    </a:moveTo>
                    <a:lnTo>
                      <a:pt x="396875" y="98425"/>
                    </a:lnTo>
                    <a:lnTo>
                      <a:pt x="403225" y="193675"/>
                    </a:lnTo>
                    <a:lnTo>
                      <a:pt x="508000" y="260350"/>
                    </a:lnTo>
                    <a:lnTo>
                      <a:pt x="561975" y="346075"/>
                    </a:lnTo>
                    <a:lnTo>
                      <a:pt x="619125" y="361950"/>
                    </a:lnTo>
                    <a:lnTo>
                      <a:pt x="749300" y="352425"/>
                    </a:lnTo>
                    <a:lnTo>
                      <a:pt x="793750" y="434975"/>
                    </a:lnTo>
                    <a:lnTo>
                      <a:pt x="765175" y="555625"/>
                    </a:lnTo>
                    <a:lnTo>
                      <a:pt x="787400" y="625475"/>
                    </a:lnTo>
                    <a:lnTo>
                      <a:pt x="736600" y="685800"/>
                    </a:lnTo>
                    <a:lnTo>
                      <a:pt x="679450" y="695325"/>
                    </a:lnTo>
                    <a:lnTo>
                      <a:pt x="685800" y="752475"/>
                    </a:lnTo>
                    <a:lnTo>
                      <a:pt x="606425" y="711200"/>
                    </a:lnTo>
                    <a:lnTo>
                      <a:pt x="587375" y="695325"/>
                    </a:lnTo>
                    <a:lnTo>
                      <a:pt x="495300" y="727075"/>
                    </a:lnTo>
                    <a:lnTo>
                      <a:pt x="434975" y="708025"/>
                    </a:lnTo>
                    <a:lnTo>
                      <a:pt x="292100" y="755650"/>
                    </a:lnTo>
                    <a:lnTo>
                      <a:pt x="234950" y="717550"/>
                    </a:lnTo>
                    <a:lnTo>
                      <a:pt x="222250" y="654050"/>
                    </a:lnTo>
                    <a:lnTo>
                      <a:pt x="184150" y="606425"/>
                    </a:lnTo>
                    <a:lnTo>
                      <a:pt x="117475" y="546100"/>
                    </a:lnTo>
                    <a:lnTo>
                      <a:pt x="117475" y="454025"/>
                    </a:lnTo>
                    <a:lnTo>
                      <a:pt x="0" y="333375"/>
                    </a:lnTo>
                    <a:lnTo>
                      <a:pt x="85725" y="257175"/>
                    </a:lnTo>
                    <a:lnTo>
                      <a:pt x="98425" y="47625"/>
                    </a:lnTo>
                    <a:lnTo>
                      <a:pt x="165100" y="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8" name="madhepura">
                <a:extLst>
                  <a:ext uri="{FF2B5EF4-FFF2-40B4-BE49-F238E27FC236}">
                    <a16:creationId xmlns:a16="http://schemas.microsoft.com/office/drawing/2014/main" id="{8B146DBF-9C0A-4FFB-9676-1ED331C353F1}"/>
                  </a:ext>
                </a:extLst>
              </p:cNvPr>
              <p:cNvSpPr/>
              <p:nvPr/>
            </p:nvSpPr>
            <p:spPr>
              <a:xfrm>
                <a:off x="2244982" y="1095645"/>
                <a:ext cx="356027" cy="499587"/>
              </a:xfrm>
              <a:custGeom>
                <a:avLst/>
                <a:gdLst>
                  <a:gd name="connsiteX0" fmla="*/ 0 w 787400"/>
                  <a:gd name="connsiteY0" fmla="*/ 184150 h 1104900"/>
                  <a:gd name="connsiteX1" fmla="*/ 158750 w 787400"/>
                  <a:gd name="connsiteY1" fmla="*/ 149225 h 1104900"/>
                  <a:gd name="connsiteX2" fmla="*/ 203200 w 787400"/>
                  <a:gd name="connsiteY2" fmla="*/ 0 h 1104900"/>
                  <a:gd name="connsiteX3" fmla="*/ 273050 w 787400"/>
                  <a:gd name="connsiteY3" fmla="*/ 57150 h 1104900"/>
                  <a:gd name="connsiteX4" fmla="*/ 457200 w 787400"/>
                  <a:gd name="connsiteY4" fmla="*/ 38100 h 1104900"/>
                  <a:gd name="connsiteX5" fmla="*/ 669925 w 787400"/>
                  <a:gd name="connsiteY5" fmla="*/ 69850 h 1104900"/>
                  <a:gd name="connsiteX6" fmla="*/ 746125 w 787400"/>
                  <a:gd name="connsiteY6" fmla="*/ 165100 h 1104900"/>
                  <a:gd name="connsiteX7" fmla="*/ 787400 w 787400"/>
                  <a:gd name="connsiteY7" fmla="*/ 247650 h 1104900"/>
                  <a:gd name="connsiteX8" fmla="*/ 571500 w 787400"/>
                  <a:gd name="connsiteY8" fmla="*/ 314325 h 1104900"/>
                  <a:gd name="connsiteX9" fmla="*/ 666750 w 787400"/>
                  <a:gd name="connsiteY9" fmla="*/ 488950 h 1104900"/>
                  <a:gd name="connsiteX10" fmla="*/ 622300 w 787400"/>
                  <a:gd name="connsiteY10" fmla="*/ 533400 h 1104900"/>
                  <a:gd name="connsiteX11" fmla="*/ 622300 w 787400"/>
                  <a:gd name="connsiteY11" fmla="*/ 654050 h 1104900"/>
                  <a:gd name="connsiteX12" fmla="*/ 673100 w 787400"/>
                  <a:gd name="connsiteY12" fmla="*/ 742950 h 1104900"/>
                  <a:gd name="connsiteX13" fmla="*/ 628650 w 787400"/>
                  <a:gd name="connsiteY13" fmla="*/ 809625 h 1104900"/>
                  <a:gd name="connsiteX14" fmla="*/ 660400 w 787400"/>
                  <a:gd name="connsiteY14" fmla="*/ 838200 h 1104900"/>
                  <a:gd name="connsiteX15" fmla="*/ 660400 w 787400"/>
                  <a:gd name="connsiteY15" fmla="*/ 996950 h 1104900"/>
                  <a:gd name="connsiteX16" fmla="*/ 733425 w 787400"/>
                  <a:gd name="connsiteY16" fmla="*/ 1022350 h 1104900"/>
                  <a:gd name="connsiteX17" fmla="*/ 669925 w 787400"/>
                  <a:gd name="connsiteY17" fmla="*/ 1085850 h 1104900"/>
                  <a:gd name="connsiteX18" fmla="*/ 542925 w 787400"/>
                  <a:gd name="connsiteY18" fmla="*/ 1095375 h 1104900"/>
                  <a:gd name="connsiteX19" fmla="*/ 460375 w 787400"/>
                  <a:gd name="connsiteY19" fmla="*/ 1047750 h 1104900"/>
                  <a:gd name="connsiteX20" fmla="*/ 317500 w 787400"/>
                  <a:gd name="connsiteY20" fmla="*/ 1104900 h 1104900"/>
                  <a:gd name="connsiteX21" fmla="*/ 336550 w 787400"/>
                  <a:gd name="connsiteY21" fmla="*/ 1006475 h 1104900"/>
                  <a:gd name="connsiteX22" fmla="*/ 352425 w 787400"/>
                  <a:gd name="connsiteY22" fmla="*/ 904875 h 1104900"/>
                  <a:gd name="connsiteX23" fmla="*/ 282575 w 787400"/>
                  <a:gd name="connsiteY23" fmla="*/ 828675 h 1104900"/>
                  <a:gd name="connsiteX24" fmla="*/ 279400 w 787400"/>
                  <a:gd name="connsiteY24" fmla="*/ 777875 h 1104900"/>
                  <a:gd name="connsiteX25" fmla="*/ 330200 w 787400"/>
                  <a:gd name="connsiteY25" fmla="*/ 752475 h 1104900"/>
                  <a:gd name="connsiteX26" fmla="*/ 381000 w 787400"/>
                  <a:gd name="connsiteY26" fmla="*/ 704850 h 1104900"/>
                  <a:gd name="connsiteX27" fmla="*/ 355600 w 787400"/>
                  <a:gd name="connsiteY27" fmla="*/ 631825 h 1104900"/>
                  <a:gd name="connsiteX28" fmla="*/ 387350 w 787400"/>
                  <a:gd name="connsiteY28" fmla="*/ 508000 h 1104900"/>
                  <a:gd name="connsiteX29" fmla="*/ 336550 w 787400"/>
                  <a:gd name="connsiteY29" fmla="*/ 428625 h 1104900"/>
                  <a:gd name="connsiteX30" fmla="*/ 228600 w 787400"/>
                  <a:gd name="connsiteY30" fmla="*/ 431800 h 1104900"/>
                  <a:gd name="connsiteX31" fmla="*/ 139700 w 787400"/>
                  <a:gd name="connsiteY31" fmla="*/ 415925 h 1104900"/>
                  <a:gd name="connsiteX32" fmla="*/ 111125 w 787400"/>
                  <a:gd name="connsiteY32" fmla="*/ 349250 h 1104900"/>
                  <a:gd name="connsiteX33" fmla="*/ 3175 w 787400"/>
                  <a:gd name="connsiteY33" fmla="*/ 273050 h 1104900"/>
                  <a:gd name="connsiteX34" fmla="*/ 0 w 787400"/>
                  <a:gd name="connsiteY34" fmla="*/ 18415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87400" h="1104900">
                    <a:moveTo>
                      <a:pt x="0" y="184150"/>
                    </a:moveTo>
                    <a:lnTo>
                      <a:pt x="158750" y="149225"/>
                    </a:lnTo>
                    <a:lnTo>
                      <a:pt x="203200" y="0"/>
                    </a:lnTo>
                    <a:lnTo>
                      <a:pt x="273050" y="57150"/>
                    </a:lnTo>
                    <a:lnTo>
                      <a:pt x="457200" y="38100"/>
                    </a:lnTo>
                    <a:lnTo>
                      <a:pt x="669925" y="69850"/>
                    </a:lnTo>
                    <a:lnTo>
                      <a:pt x="746125" y="165100"/>
                    </a:lnTo>
                    <a:lnTo>
                      <a:pt x="787400" y="247650"/>
                    </a:lnTo>
                    <a:lnTo>
                      <a:pt x="571500" y="314325"/>
                    </a:lnTo>
                    <a:lnTo>
                      <a:pt x="666750" y="488950"/>
                    </a:lnTo>
                    <a:lnTo>
                      <a:pt x="622300" y="533400"/>
                    </a:lnTo>
                    <a:lnTo>
                      <a:pt x="622300" y="654050"/>
                    </a:lnTo>
                    <a:lnTo>
                      <a:pt x="673100" y="742950"/>
                    </a:lnTo>
                    <a:lnTo>
                      <a:pt x="628650" y="809625"/>
                    </a:lnTo>
                    <a:lnTo>
                      <a:pt x="660400" y="838200"/>
                    </a:lnTo>
                    <a:lnTo>
                      <a:pt x="660400" y="996950"/>
                    </a:lnTo>
                    <a:lnTo>
                      <a:pt x="733425" y="1022350"/>
                    </a:lnTo>
                    <a:lnTo>
                      <a:pt x="669925" y="1085850"/>
                    </a:lnTo>
                    <a:lnTo>
                      <a:pt x="542925" y="1095375"/>
                    </a:lnTo>
                    <a:lnTo>
                      <a:pt x="460375" y="1047750"/>
                    </a:lnTo>
                    <a:lnTo>
                      <a:pt x="317500" y="1104900"/>
                    </a:lnTo>
                    <a:lnTo>
                      <a:pt x="336550" y="1006475"/>
                    </a:lnTo>
                    <a:lnTo>
                      <a:pt x="352425" y="904875"/>
                    </a:lnTo>
                    <a:lnTo>
                      <a:pt x="282575" y="828675"/>
                    </a:lnTo>
                    <a:lnTo>
                      <a:pt x="279400" y="777875"/>
                    </a:lnTo>
                    <a:lnTo>
                      <a:pt x="330200" y="752475"/>
                    </a:lnTo>
                    <a:lnTo>
                      <a:pt x="381000" y="704850"/>
                    </a:lnTo>
                    <a:lnTo>
                      <a:pt x="355600" y="631825"/>
                    </a:lnTo>
                    <a:lnTo>
                      <a:pt x="387350" y="508000"/>
                    </a:lnTo>
                    <a:lnTo>
                      <a:pt x="336550" y="428625"/>
                    </a:lnTo>
                    <a:lnTo>
                      <a:pt x="228600" y="431800"/>
                    </a:lnTo>
                    <a:lnTo>
                      <a:pt x="139700" y="415925"/>
                    </a:lnTo>
                    <a:lnTo>
                      <a:pt x="111125" y="349250"/>
                    </a:lnTo>
                    <a:lnTo>
                      <a:pt x="3175" y="273050"/>
                    </a:lnTo>
                    <a:lnTo>
                      <a:pt x="0" y="18415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9" name="khagaria">
                <a:extLst>
                  <a:ext uri="{FF2B5EF4-FFF2-40B4-BE49-F238E27FC236}">
                    <a16:creationId xmlns:a16="http://schemas.microsoft.com/office/drawing/2014/main" id="{239E0F4A-AEAC-4152-A372-95A972DDC7EB}"/>
                  </a:ext>
                </a:extLst>
              </p:cNvPr>
              <p:cNvSpPr/>
              <p:nvPr/>
            </p:nvSpPr>
            <p:spPr>
              <a:xfrm>
                <a:off x="2029643" y="1378457"/>
                <a:ext cx="377561" cy="381868"/>
              </a:xfrm>
              <a:custGeom>
                <a:avLst/>
                <a:gdLst>
                  <a:gd name="connsiteX0" fmla="*/ 136525 w 835025"/>
                  <a:gd name="connsiteY0" fmla="*/ 41275 h 844550"/>
                  <a:gd name="connsiteX1" fmla="*/ 177800 w 835025"/>
                  <a:gd name="connsiteY1" fmla="*/ 0 h 844550"/>
                  <a:gd name="connsiteX2" fmla="*/ 292100 w 835025"/>
                  <a:gd name="connsiteY2" fmla="*/ 114300 h 844550"/>
                  <a:gd name="connsiteX3" fmla="*/ 307975 w 835025"/>
                  <a:gd name="connsiteY3" fmla="*/ 187325 h 844550"/>
                  <a:gd name="connsiteX4" fmla="*/ 365125 w 835025"/>
                  <a:gd name="connsiteY4" fmla="*/ 215900 h 844550"/>
                  <a:gd name="connsiteX5" fmla="*/ 514350 w 835025"/>
                  <a:gd name="connsiteY5" fmla="*/ 161925 h 844550"/>
                  <a:gd name="connsiteX6" fmla="*/ 561975 w 835025"/>
                  <a:gd name="connsiteY6" fmla="*/ 184150 h 844550"/>
                  <a:gd name="connsiteX7" fmla="*/ 663575 w 835025"/>
                  <a:gd name="connsiteY7" fmla="*/ 139700 h 844550"/>
                  <a:gd name="connsiteX8" fmla="*/ 774700 w 835025"/>
                  <a:gd name="connsiteY8" fmla="*/ 206375 h 844550"/>
                  <a:gd name="connsiteX9" fmla="*/ 835025 w 835025"/>
                  <a:gd name="connsiteY9" fmla="*/ 295275 h 844550"/>
                  <a:gd name="connsiteX10" fmla="*/ 800100 w 835025"/>
                  <a:gd name="connsiteY10" fmla="*/ 466725 h 844550"/>
                  <a:gd name="connsiteX11" fmla="*/ 793750 w 835025"/>
                  <a:gd name="connsiteY11" fmla="*/ 555625 h 844550"/>
                  <a:gd name="connsiteX12" fmla="*/ 835025 w 835025"/>
                  <a:gd name="connsiteY12" fmla="*/ 638175 h 844550"/>
                  <a:gd name="connsiteX13" fmla="*/ 739775 w 835025"/>
                  <a:gd name="connsiteY13" fmla="*/ 685800 h 844550"/>
                  <a:gd name="connsiteX14" fmla="*/ 698500 w 835025"/>
                  <a:gd name="connsiteY14" fmla="*/ 841375 h 844550"/>
                  <a:gd name="connsiteX15" fmla="*/ 514350 w 835025"/>
                  <a:gd name="connsiteY15" fmla="*/ 844550 h 844550"/>
                  <a:gd name="connsiteX16" fmla="*/ 441325 w 835025"/>
                  <a:gd name="connsiteY16" fmla="*/ 793750 h 844550"/>
                  <a:gd name="connsiteX17" fmla="*/ 454025 w 835025"/>
                  <a:gd name="connsiteY17" fmla="*/ 593725 h 844550"/>
                  <a:gd name="connsiteX18" fmla="*/ 450850 w 835025"/>
                  <a:gd name="connsiteY18" fmla="*/ 517525 h 844550"/>
                  <a:gd name="connsiteX19" fmla="*/ 346075 w 835025"/>
                  <a:gd name="connsiteY19" fmla="*/ 495300 h 844550"/>
                  <a:gd name="connsiteX20" fmla="*/ 320675 w 835025"/>
                  <a:gd name="connsiteY20" fmla="*/ 565150 h 844550"/>
                  <a:gd name="connsiteX21" fmla="*/ 209550 w 835025"/>
                  <a:gd name="connsiteY21" fmla="*/ 508000 h 844550"/>
                  <a:gd name="connsiteX22" fmla="*/ 171450 w 835025"/>
                  <a:gd name="connsiteY22" fmla="*/ 425450 h 844550"/>
                  <a:gd name="connsiteX23" fmla="*/ 142875 w 835025"/>
                  <a:gd name="connsiteY23" fmla="*/ 454025 h 844550"/>
                  <a:gd name="connsiteX24" fmla="*/ 92075 w 835025"/>
                  <a:gd name="connsiteY24" fmla="*/ 444500 h 844550"/>
                  <a:gd name="connsiteX25" fmla="*/ 44450 w 835025"/>
                  <a:gd name="connsiteY25" fmla="*/ 463550 h 844550"/>
                  <a:gd name="connsiteX26" fmla="*/ 53975 w 835025"/>
                  <a:gd name="connsiteY26" fmla="*/ 387350 h 844550"/>
                  <a:gd name="connsiteX27" fmla="*/ 3175 w 835025"/>
                  <a:gd name="connsiteY27" fmla="*/ 327025 h 844550"/>
                  <a:gd name="connsiteX28" fmla="*/ 0 w 835025"/>
                  <a:gd name="connsiteY28" fmla="*/ 174625 h 844550"/>
                  <a:gd name="connsiteX29" fmla="*/ 114300 w 835025"/>
                  <a:gd name="connsiteY29" fmla="*/ 92075 h 844550"/>
                  <a:gd name="connsiteX30" fmla="*/ 136525 w 835025"/>
                  <a:gd name="connsiteY30" fmla="*/ 41275 h 8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35025" h="844550">
                    <a:moveTo>
                      <a:pt x="136525" y="41275"/>
                    </a:moveTo>
                    <a:lnTo>
                      <a:pt x="177800" y="0"/>
                    </a:lnTo>
                    <a:lnTo>
                      <a:pt x="292100" y="114300"/>
                    </a:lnTo>
                    <a:lnTo>
                      <a:pt x="307975" y="187325"/>
                    </a:lnTo>
                    <a:lnTo>
                      <a:pt x="365125" y="215900"/>
                    </a:lnTo>
                    <a:lnTo>
                      <a:pt x="514350" y="161925"/>
                    </a:lnTo>
                    <a:lnTo>
                      <a:pt x="561975" y="184150"/>
                    </a:lnTo>
                    <a:lnTo>
                      <a:pt x="663575" y="139700"/>
                    </a:lnTo>
                    <a:lnTo>
                      <a:pt x="774700" y="206375"/>
                    </a:lnTo>
                    <a:lnTo>
                      <a:pt x="835025" y="295275"/>
                    </a:lnTo>
                    <a:lnTo>
                      <a:pt x="800100" y="466725"/>
                    </a:lnTo>
                    <a:lnTo>
                      <a:pt x="793750" y="555625"/>
                    </a:lnTo>
                    <a:lnTo>
                      <a:pt x="835025" y="638175"/>
                    </a:lnTo>
                    <a:lnTo>
                      <a:pt x="739775" y="685800"/>
                    </a:lnTo>
                    <a:lnTo>
                      <a:pt x="698500" y="841375"/>
                    </a:lnTo>
                    <a:lnTo>
                      <a:pt x="514350" y="844550"/>
                    </a:lnTo>
                    <a:lnTo>
                      <a:pt x="441325" y="793750"/>
                    </a:lnTo>
                    <a:lnTo>
                      <a:pt x="454025" y="593725"/>
                    </a:lnTo>
                    <a:lnTo>
                      <a:pt x="450850" y="517525"/>
                    </a:lnTo>
                    <a:lnTo>
                      <a:pt x="346075" y="495300"/>
                    </a:lnTo>
                    <a:lnTo>
                      <a:pt x="320675" y="565150"/>
                    </a:lnTo>
                    <a:lnTo>
                      <a:pt x="209550" y="508000"/>
                    </a:lnTo>
                    <a:lnTo>
                      <a:pt x="171450" y="425450"/>
                    </a:lnTo>
                    <a:lnTo>
                      <a:pt x="142875" y="454025"/>
                    </a:lnTo>
                    <a:lnTo>
                      <a:pt x="92075" y="444500"/>
                    </a:lnTo>
                    <a:lnTo>
                      <a:pt x="44450" y="463550"/>
                    </a:lnTo>
                    <a:lnTo>
                      <a:pt x="53975" y="387350"/>
                    </a:lnTo>
                    <a:lnTo>
                      <a:pt x="3175" y="327025"/>
                    </a:lnTo>
                    <a:cubicBezTo>
                      <a:pt x="2117" y="276225"/>
                      <a:pt x="1058" y="225425"/>
                      <a:pt x="0" y="174625"/>
                    </a:cubicBezTo>
                    <a:lnTo>
                      <a:pt x="114300" y="92075"/>
                    </a:lnTo>
                    <a:lnTo>
                      <a:pt x="136525" y="412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0" name="munger">
                <a:extLst>
                  <a:ext uri="{FF2B5EF4-FFF2-40B4-BE49-F238E27FC236}">
                    <a16:creationId xmlns:a16="http://schemas.microsoft.com/office/drawing/2014/main" id="{03064B84-91E8-44DE-A825-A7AC538AC1F5}"/>
                  </a:ext>
                </a:extLst>
              </p:cNvPr>
              <p:cNvSpPr/>
              <p:nvPr/>
            </p:nvSpPr>
            <p:spPr>
              <a:xfrm>
                <a:off x="2029643" y="1602410"/>
                <a:ext cx="289990" cy="381868"/>
              </a:xfrm>
              <a:custGeom>
                <a:avLst/>
                <a:gdLst>
                  <a:gd name="connsiteX0" fmla="*/ 304800 w 641350"/>
                  <a:gd name="connsiteY0" fmla="*/ 768350 h 844550"/>
                  <a:gd name="connsiteX1" fmla="*/ 415925 w 641350"/>
                  <a:gd name="connsiteY1" fmla="*/ 844550 h 844550"/>
                  <a:gd name="connsiteX2" fmla="*/ 485775 w 641350"/>
                  <a:gd name="connsiteY2" fmla="*/ 796925 h 844550"/>
                  <a:gd name="connsiteX3" fmla="*/ 517525 w 641350"/>
                  <a:gd name="connsiteY3" fmla="*/ 774700 h 844550"/>
                  <a:gd name="connsiteX4" fmla="*/ 504825 w 641350"/>
                  <a:gd name="connsiteY4" fmla="*/ 676275 h 844550"/>
                  <a:gd name="connsiteX5" fmla="*/ 587375 w 641350"/>
                  <a:gd name="connsiteY5" fmla="*/ 568325 h 844550"/>
                  <a:gd name="connsiteX6" fmla="*/ 558800 w 641350"/>
                  <a:gd name="connsiteY6" fmla="*/ 495300 h 844550"/>
                  <a:gd name="connsiteX7" fmla="*/ 641350 w 641350"/>
                  <a:gd name="connsiteY7" fmla="*/ 450850 h 844550"/>
                  <a:gd name="connsiteX8" fmla="*/ 514350 w 641350"/>
                  <a:gd name="connsiteY8" fmla="*/ 355600 h 844550"/>
                  <a:gd name="connsiteX9" fmla="*/ 441325 w 641350"/>
                  <a:gd name="connsiteY9" fmla="*/ 311150 h 844550"/>
                  <a:gd name="connsiteX10" fmla="*/ 454025 w 641350"/>
                  <a:gd name="connsiteY10" fmla="*/ 98425 h 844550"/>
                  <a:gd name="connsiteX11" fmla="*/ 454025 w 641350"/>
                  <a:gd name="connsiteY11" fmla="*/ 31750 h 844550"/>
                  <a:gd name="connsiteX12" fmla="*/ 352425 w 641350"/>
                  <a:gd name="connsiteY12" fmla="*/ 0 h 844550"/>
                  <a:gd name="connsiteX13" fmla="*/ 320675 w 641350"/>
                  <a:gd name="connsiteY13" fmla="*/ 69850 h 844550"/>
                  <a:gd name="connsiteX14" fmla="*/ 82550 w 641350"/>
                  <a:gd name="connsiteY14" fmla="*/ 184150 h 844550"/>
                  <a:gd name="connsiteX15" fmla="*/ 57150 w 641350"/>
                  <a:gd name="connsiteY15" fmla="*/ 228600 h 844550"/>
                  <a:gd name="connsiteX16" fmla="*/ 76200 w 641350"/>
                  <a:gd name="connsiteY16" fmla="*/ 254000 h 844550"/>
                  <a:gd name="connsiteX17" fmla="*/ 0 w 641350"/>
                  <a:gd name="connsiteY17" fmla="*/ 482600 h 844550"/>
                  <a:gd name="connsiteX18" fmla="*/ 15875 w 641350"/>
                  <a:gd name="connsiteY18" fmla="*/ 581025 h 844550"/>
                  <a:gd name="connsiteX19" fmla="*/ 60325 w 641350"/>
                  <a:gd name="connsiteY19" fmla="*/ 628650 h 844550"/>
                  <a:gd name="connsiteX20" fmla="*/ 200025 w 641350"/>
                  <a:gd name="connsiteY20" fmla="*/ 631825 h 844550"/>
                  <a:gd name="connsiteX21" fmla="*/ 260350 w 641350"/>
                  <a:gd name="connsiteY21" fmla="*/ 666750 h 844550"/>
                  <a:gd name="connsiteX22" fmla="*/ 222250 w 641350"/>
                  <a:gd name="connsiteY22" fmla="*/ 714375 h 844550"/>
                  <a:gd name="connsiteX23" fmla="*/ 304800 w 641350"/>
                  <a:gd name="connsiteY23" fmla="*/ 768350 h 8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1350" h="844550">
                    <a:moveTo>
                      <a:pt x="304800" y="768350"/>
                    </a:moveTo>
                    <a:lnTo>
                      <a:pt x="415925" y="844550"/>
                    </a:lnTo>
                    <a:lnTo>
                      <a:pt x="485775" y="796925"/>
                    </a:lnTo>
                    <a:lnTo>
                      <a:pt x="517525" y="774700"/>
                    </a:lnTo>
                    <a:lnTo>
                      <a:pt x="504825" y="676275"/>
                    </a:lnTo>
                    <a:lnTo>
                      <a:pt x="587375" y="568325"/>
                    </a:lnTo>
                    <a:lnTo>
                      <a:pt x="558800" y="495300"/>
                    </a:lnTo>
                    <a:lnTo>
                      <a:pt x="641350" y="450850"/>
                    </a:lnTo>
                    <a:lnTo>
                      <a:pt x="514350" y="355600"/>
                    </a:lnTo>
                    <a:lnTo>
                      <a:pt x="441325" y="311150"/>
                    </a:lnTo>
                    <a:lnTo>
                      <a:pt x="454025" y="98425"/>
                    </a:lnTo>
                    <a:lnTo>
                      <a:pt x="454025" y="31750"/>
                    </a:lnTo>
                    <a:lnTo>
                      <a:pt x="352425" y="0"/>
                    </a:lnTo>
                    <a:lnTo>
                      <a:pt x="320675" y="69850"/>
                    </a:lnTo>
                    <a:lnTo>
                      <a:pt x="82550" y="184150"/>
                    </a:lnTo>
                    <a:lnTo>
                      <a:pt x="57150" y="228600"/>
                    </a:lnTo>
                    <a:lnTo>
                      <a:pt x="76200" y="254000"/>
                    </a:lnTo>
                    <a:lnTo>
                      <a:pt x="0" y="482600"/>
                    </a:lnTo>
                    <a:lnTo>
                      <a:pt x="15875" y="581025"/>
                    </a:lnTo>
                    <a:lnTo>
                      <a:pt x="60325" y="628650"/>
                    </a:lnTo>
                    <a:lnTo>
                      <a:pt x="200025" y="631825"/>
                    </a:lnTo>
                    <a:lnTo>
                      <a:pt x="260350" y="666750"/>
                    </a:lnTo>
                    <a:lnTo>
                      <a:pt x="222250" y="714375"/>
                    </a:lnTo>
                    <a:lnTo>
                      <a:pt x="304800" y="76835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1" name="banka">
                <a:extLst>
                  <a:ext uri="{FF2B5EF4-FFF2-40B4-BE49-F238E27FC236}">
                    <a16:creationId xmlns:a16="http://schemas.microsoft.com/office/drawing/2014/main" id="{52EA34E8-DAE5-4B05-B561-5FD887F3EF58}"/>
                  </a:ext>
                </a:extLst>
              </p:cNvPr>
              <p:cNvSpPr/>
              <p:nvPr/>
            </p:nvSpPr>
            <p:spPr>
              <a:xfrm>
                <a:off x="2155975" y="1862252"/>
                <a:ext cx="455083" cy="417758"/>
              </a:xfrm>
              <a:custGeom>
                <a:avLst/>
                <a:gdLst>
                  <a:gd name="connsiteX0" fmla="*/ 0 w 1006475"/>
                  <a:gd name="connsiteY0" fmla="*/ 203200 h 923925"/>
                  <a:gd name="connsiteX1" fmla="*/ 44450 w 1006475"/>
                  <a:gd name="connsiteY1" fmla="*/ 311150 h 923925"/>
                  <a:gd name="connsiteX2" fmla="*/ 0 w 1006475"/>
                  <a:gd name="connsiteY2" fmla="*/ 482600 h 923925"/>
                  <a:gd name="connsiteX3" fmla="*/ 92075 w 1006475"/>
                  <a:gd name="connsiteY3" fmla="*/ 511175 h 923925"/>
                  <a:gd name="connsiteX4" fmla="*/ 92075 w 1006475"/>
                  <a:gd name="connsiteY4" fmla="*/ 609600 h 923925"/>
                  <a:gd name="connsiteX5" fmla="*/ 171450 w 1006475"/>
                  <a:gd name="connsiteY5" fmla="*/ 733425 h 923925"/>
                  <a:gd name="connsiteX6" fmla="*/ 184150 w 1006475"/>
                  <a:gd name="connsiteY6" fmla="*/ 809625 h 923925"/>
                  <a:gd name="connsiteX7" fmla="*/ 260350 w 1006475"/>
                  <a:gd name="connsiteY7" fmla="*/ 904875 h 923925"/>
                  <a:gd name="connsiteX8" fmla="*/ 333375 w 1006475"/>
                  <a:gd name="connsiteY8" fmla="*/ 844550 h 923925"/>
                  <a:gd name="connsiteX9" fmla="*/ 390525 w 1006475"/>
                  <a:gd name="connsiteY9" fmla="*/ 796925 h 923925"/>
                  <a:gd name="connsiteX10" fmla="*/ 444500 w 1006475"/>
                  <a:gd name="connsiteY10" fmla="*/ 812800 h 923925"/>
                  <a:gd name="connsiteX11" fmla="*/ 454025 w 1006475"/>
                  <a:gd name="connsiteY11" fmla="*/ 882650 h 923925"/>
                  <a:gd name="connsiteX12" fmla="*/ 549275 w 1006475"/>
                  <a:gd name="connsiteY12" fmla="*/ 889000 h 923925"/>
                  <a:gd name="connsiteX13" fmla="*/ 622300 w 1006475"/>
                  <a:gd name="connsiteY13" fmla="*/ 882650 h 923925"/>
                  <a:gd name="connsiteX14" fmla="*/ 635000 w 1006475"/>
                  <a:gd name="connsiteY14" fmla="*/ 923925 h 923925"/>
                  <a:gd name="connsiteX15" fmla="*/ 625475 w 1006475"/>
                  <a:gd name="connsiteY15" fmla="*/ 825500 h 923925"/>
                  <a:gd name="connsiteX16" fmla="*/ 654050 w 1006475"/>
                  <a:gd name="connsiteY16" fmla="*/ 739775 h 923925"/>
                  <a:gd name="connsiteX17" fmla="*/ 771525 w 1006475"/>
                  <a:gd name="connsiteY17" fmla="*/ 781050 h 923925"/>
                  <a:gd name="connsiteX18" fmla="*/ 838200 w 1006475"/>
                  <a:gd name="connsiteY18" fmla="*/ 806450 h 923925"/>
                  <a:gd name="connsiteX19" fmla="*/ 847725 w 1006475"/>
                  <a:gd name="connsiteY19" fmla="*/ 723900 h 923925"/>
                  <a:gd name="connsiteX20" fmla="*/ 873125 w 1006475"/>
                  <a:gd name="connsiteY20" fmla="*/ 654050 h 923925"/>
                  <a:gd name="connsiteX21" fmla="*/ 908050 w 1006475"/>
                  <a:gd name="connsiteY21" fmla="*/ 536575 h 923925"/>
                  <a:gd name="connsiteX22" fmla="*/ 895350 w 1006475"/>
                  <a:gd name="connsiteY22" fmla="*/ 485775 h 923925"/>
                  <a:gd name="connsiteX23" fmla="*/ 917575 w 1006475"/>
                  <a:gd name="connsiteY23" fmla="*/ 438150 h 923925"/>
                  <a:gd name="connsiteX24" fmla="*/ 968375 w 1006475"/>
                  <a:gd name="connsiteY24" fmla="*/ 371475 h 923925"/>
                  <a:gd name="connsiteX25" fmla="*/ 981075 w 1006475"/>
                  <a:gd name="connsiteY25" fmla="*/ 311150 h 923925"/>
                  <a:gd name="connsiteX26" fmla="*/ 996950 w 1006475"/>
                  <a:gd name="connsiteY26" fmla="*/ 244475 h 923925"/>
                  <a:gd name="connsiteX27" fmla="*/ 1006475 w 1006475"/>
                  <a:gd name="connsiteY27" fmla="*/ 146050 h 923925"/>
                  <a:gd name="connsiteX28" fmla="*/ 981075 w 1006475"/>
                  <a:gd name="connsiteY28" fmla="*/ 120650 h 923925"/>
                  <a:gd name="connsiteX29" fmla="*/ 784225 w 1006475"/>
                  <a:gd name="connsiteY29" fmla="*/ 79375 h 923925"/>
                  <a:gd name="connsiteX30" fmla="*/ 650875 w 1006475"/>
                  <a:gd name="connsiteY30" fmla="*/ 25400 h 923925"/>
                  <a:gd name="connsiteX31" fmla="*/ 307975 w 1006475"/>
                  <a:gd name="connsiteY31" fmla="*/ 0 h 923925"/>
                  <a:gd name="connsiteX32" fmla="*/ 215900 w 1006475"/>
                  <a:gd name="connsiteY32" fmla="*/ 98425 h 923925"/>
                  <a:gd name="connsiteX33" fmla="*/ 231775 w 1006475"/>
                  <a:gd name="connsiteY33" fmla="*/ 203200 h 923925"/>
                  <a:gd name="connsiteX34" fmla="*/ 139700 w 1006475"/>
                  <a:gd name="connsiteY34" fmla="*/ 269875 h 923925"/>
                  <a:gd name="connsiteX35" fmla="*/ 0 w 1006475"/>
                  <a:gd name="connsiteY35" fmla="*/ 20320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06475" h="923925">
                    <a:moveTo>
                      <a:pt x="0" y="203200"/>
                    </a:moveTo>
                    <a:lnTo>
                      <a:pt x="44450" y="311150"/>
                    </a:lnTo>
                    <a:lnTo>
                      <a:pt x="0" y="482600"/>
                    </a:lnTo>
                    <a:lnTo>
                      <a:pt x="92075" y="511175"/>
                    </a:lnTo>
                    <a:lnTo>
                      <a:pt x="92075" y="609600"/>
                    </a:lnTo>
                    <a:lnTo>
                      <a:pt x="171450" y="733425"/>
                    </a:lnTo>
                    <a:lnTo>
                      <a:pt x="184150" y="809625"/>
                    </a:lnTo>
                    <a:lnTo>
                      <a:pt x="260350" y="904875"/>
                    </a:lnTo>
                    <a:lnTo>
                      <a:pt x="333375" y="844550"/>
                    </a:lnTo>
                    <a:lnTo>
                      <a:pt x="390525" y="796925"/>
                    </a:lnTo>
                    <a:lnTo>
                      <a:pt x="444500" y="812800"/>
                    </a:lnTo>
                    <a:lnTo>
                      <a:pt x="454025" y="882650"/>
                    </a:lnTo>
                    <a:lnTo>
                      <a:pt x="549275" y="889000"/>
                    </a:lnTo>
                    <a:lnTo>
                      <a:pt x="622300" y="882650"/>
                    </a:lnTo>
                    <a:lnTo>
                      <a:pt x="635000" y="923925"/>
                    </a:lnTo>
                    <a:lnTo>
                      <a:pt x="625475" y="825500"/>
                    </a:lnTo>
                    <a:lnTo>
                      <a:pt x="654050" y="739775"/>
                    </a:lnTo>
                    <a:lnTo>
                      <a:pt x="771525" y="781050"/>
                    </a:lnTo>
                    <a:lnTo>
                      <a:pt x="838200" y="806450"/>
                    </a:lnTo>
                    <a:lnTo>
                      <a:pt x="847725" y="723900"/>
                    </a:lnTo>
                    <a:lnTo>
                      <a:pt x="873125" y="654050"/>
                    </a:lnTo>
                    <a:lnTo>
                      <a:pt x="908050" y="536575"/>
                    </a:lnTo>
                    <a:lnTo>
                      <a:pt x="895350" y="485775"/>
                    </a:lnTo>
                    <a:lnTo>
                      <a:pt x="917575" y="438150"/>
                    </a:lnTo>
                    <a:lnTo>
                      <a:pt x="968375" y="371475"/>
                    </a:lnTo>
                    <a:lnTo>
                      <a:pt x="981075" y="311150"/>
                    </a:lnTo>
                    <a:lnTo>
                      <a:pt x="996950" y="244475"/>
                    </a:lnTo>
                    <a:lnTo>
                      <a:pt x="1006475" y="146050"/>
                    </a:lnTo>
                    <a:lnTo>
                      <a:pt x="981075" y="120650"/>
                    </a:lnTo>
                    <a:lnTo>
                      <a:pt x="784225" y="79375"/>
                    </a:lnTo>
                    <a:lnTo>
                      <a:pt x="650875" y="25400"/>
                    </a:lnTo>
                    <a:lnTo>
                      <a:pt x="307975" y="0"/>
                    </a:lnTo>
                    <a:lnTo>
                      <a:pt x="215900" y="98425"/>
                    </a:lnTo>
                    <a:lnTo>
                      <a:pt x="231775" y="203200"/>
                    </a:lnTo>
                    <a:lnTo>
                      <a:pt x="139700" y="269875"/>
                    </a:lnTo>
                    <a:lnTo>
                      <a:pt x="0" y="203200"/>
                    </a:lnTo>
                    <a:close/>
                  </a:path>
                </a:pathLst>
              </a:custGeom>
              <a:solidFill>
                <a:schemeClr val="accent2">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2" name="bhagalpur">
                <a:extLst>
                  <a:ext uri="{FF2B5EF4-FFF2-40B4-BE49-F238E27FC236}">
                    <a16:creationId xmlns:a16="http://schemas.microsoft.com/office/drawing/2014/main" id="{943C9FC1-BE47-4C20-B353-6275E419BDD5}"/>
                  </a:ext>
                </a:extLst>
              </p:cNvPr>
              <p:cNvSpPr/>
              <p:nvPr/>
            </p:nvSpPr>
            <p:spPr>
              <a:xfrm>
                <a:off x="2267952" y="1565084"/>
                <a:ext cx="618741" cy="363205"/>
              </a:xfrm>
              <a:custGeom>
                <a:avLst/>
                <a:gdLst>
                  <a:gd name="connsiteX0" fmla="*/ 0 w 1368425"/>
                  <a:gd name="connsiteY0" fmla="*/ 431800 h 803275"/>
                  <a:gd name="connsiteX1" fmla="*/ 117475 w 1368425"/>
                  <a:gd name="connsiteY1" fmla="*/ 546100 h 803275"/>
                  <a:gd name="connsiteX2" fmla="*/ 38100 w 1368425"/>
                  <a:gd name="connsiteY2" fmla="*/ 561975 h 803275"/>
                  <a:gd name="connsiteX3" fmla="*/ 66675 w 1368425"/>
                  <a:gd name="connsiteY3" fmla="*/ 654050 h 803275"/>
                  <a:gd name="connsiteX4" fmla="*/ 412750 w 1368425"/>
                  <a:gd name="connsiteY4" fmla="*/ 692150 h 803275"/>
                  <a:gd name="connsiteX5" fmla="*/ 549275 w 1368425"/>
                  <a:gd name="connsiteY5" fmla="*/ 733425 h 803275"/>
                  <a:gd name="connsiteX6" fmla="*/ 765175 w 1368425"/>
                  <a:gd name="connsiteY6" fmla="*/ 803275 h 803275"/>
                  <a:gd name="connsiteX7" fmla="*/ 835025 w 1368425"/>
                  <a:gd name="connsiteY7" fmla="*/ 673100 h 803275"/>
                  <a:gd name="connsiteX8" fmla="*/ 930275 w 1368425"/>
                  <a:gd name="connsiteY8" fmla="*/ 638175 h 803275"/>
                  <a:gd name="connsiteX9" fmla="*/ 993775 w 1368425"/>
                  <a:gd name="connsiteY9" fmla="*/ 676275 h 803275"/>
                  <a:gd name="connsiteX10" fmla="*/ 968375 w 1368425"/>
                  <a:gd name="connsiteY10" fmla="*/ 603250 h 803275"/>
                  <a:gd name="connsiteX11" fmla="*/ 1006475 w 1368425"/>
                  <a:gd name="connsiteY11" fmla="*/ 546100 h 803275"/>
                  <a:gd name="connsiteX12" fmla="*/ 1012825 w 1368425"/>
                  <a:gd name="connsiteY12" fmla="*/ 466725 h 803275"/>
                  <a:gd name="connsiteX13" fmla="*/ 1050925 w 1368425"/>
                  <a:gd name="connsiteY13" fmla="*/ 460375 h 803275"/>
                  <a:gd name="connsiteX14" fmla="*/ 1082675 w 1368425"/>
                  <a:gd name="connsiteY14" fmla="*/ 488950 h 803275"/>
                  <a:gd name="connsiteX15" fmla="*/ 1120775 w 1368425"/>
                  <a:gd name="connsiteY15" fmla="*/ 450850 h 803275"/>
                  <a:gd name="connsiteX16" fmla="*/ 1241425 w 1368425"/>
                  <a:gd name="connsiteY16" fmla="*/ 498475 h 803275"/>
                  <a:gd name="connsiteX17" fmla="*/ 1254125 w 1368425"/>
                  <a:gd name="connsiteY17" fmla="*/ 406400 h 803275"/>
                  <a:gd name="connsiteX18" fmla="*/ 1285875 w 1368425"/>
                  <a:gd name="connsiteY18" fmla="*/ 412750 h 803275"/>
                  <a:gd name="connsiteX19" fmla="*/ 1301750 w 1368425"/>
                  <a:gd name="connsiteY19" fmla="*/ 390525 h 803275"/>
                  <a:gd name="connsiteX20" fmla="*/ 1257300 w 1368425"/>
                  <a:gd name="connsiteY20" fmla="*/ 342900 h 803275"/>
                  <a:gd name="connsiteX21" fmla="*/ 1320800 w 1368425"/>
                  <a:gd name="connsiteY21" fmla="*/ 342900 h 803275"/>
                  <a:gd name="connsiteX22" fmla="*/ 1346200 w 1368425"/>
                  <a:gd name="connsiteY22" fmla="*/ 368300 h 803275"/>
                  <a:gd name="connsiteX23" fmla="*/ 1355725 w 1368425"/>
                  <a:gd name="connsiteY23" fmla="*/ 323850 h 803275"/>
                  <a:gd name="connsiteX24" fmla="*/ 1368425 w 1368425"/>
                  <a:gd name="connsiteY24" fmla="*/ 282575 h 803275"/>
                  <a:gd name="connsiteX25" fmla="*/ 1206500 w 1368425"/>
                  <a:gd name="connsiteY25" fmla="*/ 244475 h 803275"/>
                  <a:gd name="connsiteX26" fmla="*/ 1155700 w 1368425"/>
                  <a:gd name="connsiteY26" fmla="*/ 234950 h 803275"/>
                  <a:gd name="connsiteX27" fmla="*/ 1092200 w 1368425"/>
                  <a:gd name="connsiteY27" fmla="*/ 136525 h 803275"/>
                  <a:gd name="connsiteX28" fmla="*/ 990600 w 1368425"/>
                  <a:gd name="connsiteY28" fmla="*/ 184150 h 803275"/>
                  <a:gd name="connsiteX29" fmla="*/ 936625 w 1368425"/>
                  <a:gd name="connsiteY29" fmla="*/ 250825 h 803275"/>
                  <a:gd name="connsiteX30" fmla="*/ 831850 w 1368425"/>
                  <a:gd name="connsiteY30" fmla="*/ 146050 h 803275"/>
                  <a:gd name="connsiteX31" fmla="*/ 774700 w 1368425"/>
                  <a:gd name="connsiteY31" fmla="*/ 92075 h 803275"/>
                  <a:gd name="connsiteX32" fmla="*/ 695325 w 1368425"/>
                  <a:gd name="connsiteY32" fmla="*/ 139700 h 803275"/>
                  <a:gd name="connsiteX33" fmla="*/ 628650 w 1368425"/>
                  <a:gd name="connsiteY33" fmla="*/ 53975 h 803275"/>
                  <a:gd name="connsiteX34" fmla="*/ 488950 w 1368425"/>
                  <a:gd name="connsiteY34" fmla="*/ 53975 h 803275"/>
                  <a:gd name="connsiteX35" fmla="*/ 409575 w 1368425"/>
                  <a:gd name="connsiteY35" fmla="*/ 0 h 803275"/>
                  <a:gd name="connsiteX36" fmla="*/ 285750 w 1368425"/>
                  <a:gd name="connsiteY36" fmla="*/ 63500 h 803275"/>
                  <a:gd name="connsiteX37" fmla="*/ 269875 w 1368425"/>
                  <a:gd name="connsiteY37" fmla="*/ 139700 h 803275"/>
                  <a:gd name="connsiteX38" fmla="*/ 304800 w 1368425"/>
                  <a:gd name="connsiteY38" fmla="*/ 225425 h 803275"/>
                  <a:gd name="connsiteX39" fmla="*/ 212725 w 1368425"/>
                  <a:gd name="connsiteY39" fmla="*/ 260350 h 803275"/>
                  <a:gd name="connsiteX40" fmla="*/ 161925 w 1368425"/>
                  <a:gd name="connsiteY40" fmla="*/ 419100 h 803275"/>
                  <a:gd name="connsiteX41" fmla="*/ 0 w 1368425"/>
                  <a:gd name="connsiteY41" fmla="*/ 431800 h 80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68425" h="803275">
                    <a:moveTo>
                      <a:pt x="0" y="431800"/>
                    </a:moveTo>
                    <a:lnTo>
                      <a:pt x="117475" y="546100"/>
                    </a:lnTo>
                    <a:lnTo>
                      <a:pt x="38100" y="561975"/>
                    </a:lnTo>
                    <a:lnTo>
                      <a:pt x="66675" y="654050"/>
                    </a:lnTo>
                    <a:lnTo>
                      <a:pt x="412750" y="692150"/>
                    </a:lnTo>
                    <a:lnTo>
                      <a:pt x="549275" y="733425"/>
                    </a:lnTo>
                    <a:lnTo>
                      <a:pt x="765175" y="803275"/>
                    </a:lnTo>
                    <a:lnTo>
                      <a:pt x="835025" y="673100"/>
                    </a:lnTo>
                    <a:lnTo>
                      <a:pt x="930275" y="638175"/>
                    </a:lnTo>
                    <a:lnTo>
                      <a:pt x="993775" y="676275"/>
                    </a:lnTo>
                    <a:lnTo>
                      <a:pt x="968375" y="603250"/>
                    </a:lnTo>
                    <a:lnTo>
                      <a:pt x="1006475" y="546100"/>
                    </a:lnTo>
                    <a:lnTo>
                      <a:pt x="1012825" y="466725"/>
                    </a:lnTo>
                    <a:lnTo>
                      <a:pt x="1050925" y="460375"/>
                    </a:lnTo>
                    <a:lnTo>
                      <a:pt x="1082675" y="488950"/>
                    </a:lnTo>
                    <a:lnTo>
                      <a:pt x="1120775" y="450850"/>
                    </a:lnTo>
                    <a:lnTo>
                      <a:pt x="1241425" y="498475"/>
                    </a:lnTo>
                    <a:lnTo>
                      <a:pt x="1254125" y="406400"/>
                    </a:lnTo>
                    <a:lnTo>
                      <a:pt x="1285875" y="412750"/>
                    </a:lnTo>
                    <a:lnTo>
                      <a:pt x="1301750" y="390525"/>
                    </a:lnTo>
                    <a:lnTo>
                      <a:pt x="1257300" y="342900"/>
                    </a:lnTo>
                    <a:lnTo>
                      <a:pt x="1320800" y="342900"/>
                    </a:lnTo>
                    <a:lnTo>
                      <a:pt x="1346200" y="368300"/>
                    </a:lnTo>
                    <a:lnTo>
                      <a:pt x="1355725" y="323850"/>
                    </a:lnTo>
                    <a:lnTo>
                      <a:pt x="1368425" y="282575"/>
                    </a:lnTo>
                    <a:lnTo>
                      <a:pt x="1206500" y="244475"/>
                    </a:lnTo>
                    <a:lnTo>
                      <a:pt x="1155700" y="234950"/>
                    </a:lnTo>
                    <a:lnTo>
                      <a:pt x="1092200" y="136525"/>
                    </a:lnTo>
                    <a:lnTo>
                      <a:pt x="990600" y="184150"/>
                    </a:lnTo>
                    <a:lnTo>
                      <a:pt x="936625" y="250825"/>
                    </a:lnTo>
                    <a:lnTo>
                      <a:pt x="831850" y="146050"/>
                    </a:lnTo>
                    <a:lnTo>
                      <a:pt x="774700" y="92075"/>
                    </a:lnTo>
                    <a:lnTo>
                      <a:pt x="695325" y="139700"/>
                    </a:lnTo>
                    <a:lnTo>
                      <a:pt x="628650" y="53975"/>
                    </a:lnTo>
                    <a:lnTo>
                      <a:pt x="488950" y="53975"/>
                    </a:lnTo>
                    <a:lnTo>
                      <a:pt x="409575" y="0"/>
                    </a:lnTo>
                    <a:lnTo>
                      <a:pt x="285750" y="63500"/>
                    </a:lnTo>
                    <a:lnTo>
                      <a:pt x="269875" y="139700"/>
                    </a:lnTo>
                    <a:lnTo>
                      <a:pt x="304800" y="225425"/>
                    </a:lnTo>
                    <a:lnTo>
                      <a:pt x="212725" y="260350"/>
                    </a:lnTo>
                    <a:lnTo>
                      <a:pt x="161925" y="419100"/>
                    </a:lnTo>
                    <a:lnTo>
                      <a:pt x="0" y="431800"/>
                    </a:lnTo>
                    <a:close/>
                  </a:path>
                </a:pathLst>
              </a:custGeom>
              <a:solidFill>
                <a:schemeClr val="accent2">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3" name="katihar">
                <a:extLst>
                  <a:ext uri="{FF2B5EF4-FFF2-40B4-BE49-F238E27FC236}">
                    <a16:creationId xmlns:a16="http://schemas.microsoft.com/office/drawing/2014/main" id="{1C7D69D5-1F81-44AF-85D4-4DDCD64D52F2}"/>
                  </a:ext>
                </a:extLst>
              </p:cNvPr>
              <p:cNvSpPr/>
              <p:nvPr/>
            </p:nvSpPr>
            <p:spPr>
              <a:xfrm>
                <a:off x="2636899" y="1269352"/>
                <a:ext cx="605821" cy="509636"/>
              </a:xfrm>
              <a:custGeom>
                <a:avLst/>
                <a:gdLst>
                  <a:gd name="connsiteX0" fmla="*/ 117475 w 1339850"/>
                  <a:gd name="connsiteY0" fmla="*/ 304800 h 1127125"/>
                  <a:gd name="connsiteX1" fmla="*/ 142875 w 1339850"/>
                  <a:gd name="connsiteY1" fmla="*/ 425450 h 1127125"/>
                  <a:gd name="connsiteX2" fmla="*/ 0 w 1339850"/>
                  <a:gd name="connsiteY2" fmla="*/ 692150 h 1127125"/>
                  <a:gd name="connsiteX3" fmla="*/ 9525 w 1339850"/>
                  <a:gd name="connsiteY3" fmla="*/ 784225 h 1127125"/>
                  <a:gd name="connsiteX4" fmla="*/ 123825 w 1339850"/>
                  <a:gd name="connsiteY4" fmla="*/ 892175 h 1127125"/>
                  <a:gd name="connsiteX5" fmla="*/ 165100 w 1339850"/>
                  <a:gd name="connsiteY5" fmla="*/ 825500 h 1127125"/>
                  <a:gd name="connsiteX6" fmla="*/ 282575 w 1339850"/>
                  <a:gd name="connsiteY6" fmla="*/ 803275 h 1127125"/>
                  <a:gd name="connsiteX7" fmla="*/ 339725 w 1339850"/>
                  <a:gd name="connsiteY7" fmla="*/ 879475 h 1127125"/>
                  <a:gd name="connsiteX8" fmla="*/ 568325 w 1339850"/>
                  <a:gd name="connsiteY8" fmla="*/ 946150 h 1127125"/>
                  <a:gd name="connsiteX9" fmla="*/ 603250 w 1339850"/>
                  <a:gd name="connsiteY9" fmla="*/ 936625 h 1127125"/>
                  <a:gd name="connsiteX10" fmla="*/ 682625 w 1339850"/>
                  <a:gd name="connsiteY10" fmla="*/ 1003300 h 1127125"/>
                  <a:gd name="connsiteX11" fmla="*/ 768350 w 1339850"/>
                  <a:gd name="connsiteY11" fmla="*/ 1003300 h 1127125"/>
                  <a:gd name="connsiteX12" fmla="*/ 942975 w 1339850"/>
                  <a:gd name="connsiteY12" fmla="*/ 1127125 h 1127125"/>
                  <a:gd name="connsiteX13" fmla="*/ 1000125 w 1339850"/>
                  <a:gd name="connsiteY13" fmla="*/ 1060450 h 1127125"/>
                  <a:gd name="connsiteX14" fmla="*/ 942975 w 1339850"/>
                  <a:gd name="connsiteY14" fmla="*/ 993775 h 1127125"/>
                  <a:gd name="connsiteX15" fmla="*/ 889000 w 1339850"/>
                  <a:gd name="connsiteY15" fmla="*/ 955675 h 1127125"/>
                  <a:gd name="connsiteX16" fmla="*/ 889000 w 1339850"/>
                  <a:gd name="connsiteY16" fmla="*/ 898525 h 1127125"/>
                  <a:gd name="connsiteX17" fmla="*/ 857250 w 1339850"/>
                  <a:gd name="connsiteY17" fmla="*/ 857250 h 1127125"/>
                  <a:gd name="connsiteX18" fmla="*/ 879475 w 1339850"/>
                  <a:gd name="connsiteY18" fmla="*/ 809625 h 1127125"/>
                  <a:gd name="connsiteX19" fmla="*/ 930275 w 1339850"/>
                  <a:gd name="connsiteY19" fmla="*/ 819150 h 1127125"/>
                  <a:gd name="connsiteX20" fmla="*/ 968375 w 1339850"/>
                  <a:gd name="connsiteY20" fmla="*/ 771525 h 1127125"/>
                  <a:gd name="connsiteX21" fmla="*/ 1009650 w 1339850"/>
                  <a:gd name="connsiteY21" fmla="*/ 762000 h 1127125"/>
                  <a:gd name="connsiteX22" fmla="*/ 1041400 w 1339850"/>
                  <a:gd name="connsiteY22" fmla="*/ 650875 h 1127125"/>
                  <a:gd name="connsiteX23" fmla="*/ 1063625 w 1339850"/>
                  <a:gd name="connsiteY23" fmla="*/ 666750 h 1127125"/>
                  <a:gd name="connsiteX24" fmla="*/ 1120775 w 1339850"/>
                  <a:gd name="connsiteY24" fmla="*/ 606425 h 1127125"/>
                  <a:gd name="connsiteX25" fmla="*/ 1193800 w 1339850"/>
                  <a:gd name="connsiteY25" fmla="*/ 660400 h 1127125"/>
                  <a:gd name="connsiteX26" fmla="*/ 1190625 w 1339850"/>
                  <a:gd name="connsiteY26" fmla="*/ 682625 h 1127125"/>
                  <a:gd name="connsiteX27" fmla="*/ 1250950 w 1339850"/>
                  <a:gd name="connsiteY27" fmla="*/ 669925 h 1127125"/>
                  <a:gd name="connsiteX28" fmla="*/ 1298575 w 1339850"/>
                  <a:gd name="connsiteY28" fmla="*/ 704850 h 1127125"/>
                  <a:gd name="connsiteX29" fmla="*/ 1339850 w 1339850"/>
                  <a:gd name="connsiteY29" fmla="*/ 663575 h 1127125"/>
                  <a:gd name="connsiteX30" fmla="*/ 1304925 w 1339850"/>
                  <a:gd name="connsiteY30" fmla="*/ 619125 h 1127125"/>
                  <a:gd name="connsiteX31" fmla="*/ 1235075 w 1339850"/>
                  <a:gd name="connsiteY31" fmla="*/ 590550 h 1127125"/>
                  <a:gd name="connsiteX32" fmla="*/ 1270000 w 1339850"/>
                  <a:gd name="connsiteY32" fmla="*/ 533400 h 1127125"/>
                  <a:gd name="connsiteX33" fmla="*/ 1285875 w 1339850"/>
                  <a:gd name="connsiteY33" fmla="*/ 508000 h 1127125"/>
                  <a:gd name="connsiteX34" fmla="*/ 1260475 w 1339850"/>
                  <a:gd name="connsiteY34" fmla="*/ 479425 h 1127125"/>
                  <a:gd name="connsiteX35" fmla="*/ 1327150 w 1339850"/>
                  <a:gd name="connsiteY35" fmla="*/ 396875 h 1127125"/>
                  <a:gd name="connsiteX36" fmla="*/ 1295400 w 1339850"/>
                  <a:gd name="connsiteY36" fmla="*/ 365125 h 1127125"/>
                  <a:gd name="connsiteX37" fmla="*/ 1244600 w 1339850"/>
                  <a:gd name="connsiteY37" fmla="*/ 346075 h 1127125"/>
                  <a:gd name="connsiteX38" fmla="*/ 1244600 w 1339850"/>
                  <a:gd name="connsiteY38" fmla="*/ 304800 h 1127125"/>
                  <a:gd name="connsiteX39" fmla="*/ 1216025 w 1339850"/>
                  <a:gd name="connsiteY39" fmla="*/ 279400 h 1127125"/>
                  <a:gd name="connsiteX40" fmla="*/ 1155700 w 1339850"/>
                  <a:gd name="connsiteY40" fmla="*/ 311150 h 1127125"/>
                  <a:gd name="connsiteX41" fmla="*/ 1120775 w 1339850"/>
                  <a:gd name="connsiteY41" fmla="*/ 219075 h 1127125"/>
                  <a:gd name="connsiteX42" fmla="*/ 1079500 w 1339850"/>
                  <a:gd name="connsiteY42" fmla="*/ 219075 h 1127125"/>
                  <a:gd name="connsiteX43" fmla="*/ 1076325 w 1339850"/>
                  <a:gd name="connsiteY43" fmla="*/ 165100 h 1127125"/>
                  <a:gd name="connsiteX44" fmla="*/ 1101725 w 1339850"/>
                  <a:gd name="connsiteY44" fmla="*/ 142875 h 1127125"/>
                  <a:gd name="connsiteX45" fmla="*/ 1073150 w 1339850"/>
                  <a:gd name="connsiteY45" fmla="*/ 107950 h 1127125"/>
                  <a:gd name="connsiteX46" fmla="*/ 1044575 w 1339850"/>
                  <a:gd name="connsiteY46" fmla="*/ 82550 h 1127125"/>
                  <a:gd name="connsiteX47" fmla="*/ 993775 w 1339850"/>
                  <a:gd name="connsiteY47" fmla="*/ 85725 h 1127125"/>
                  <a:gd name="connsiteX48" fmla="*/ 936625 w 1339850"/>
                  <a:gd name="connsiteY48" fmla="*/ 0 h 1127125"/>
                  <a:gd name="connsiteX49" fmla="*/ 962025 w 1339850"/>
                  <a:gd name="connsiteY49" fmla="*/ 254000 h 1127125"/>
                  <a:gd name="connsiteX50" fmla="*/ 847725 w 1339850"/>
                  <a:gd name="connsiteY50" fmla="*/ 238125 h 1127125"/>
                  <a:gd name="connsiteX51" fmla="*/ 831850 w 1339850"/>
                  <a:gd name="connsiteY51" fmla="*/ 203200 h 1127125"/>
                  <a:gd name="connsiteX52" fmla="*/ 717550 w 1339850"/>
                  <a:gd name="connsiteY52" fmla="*/ 320675 h 1127125"/>
                  <a:gd name="connsiteX53" fmla="*/ 590550 w 1339850"/>
                  <a:gd name="connsiteY53" fmla="*/ 371475 h 1127125"/>
                  <a:gd name="connsiteX54" fmla="*/ 469900 w 1339850"/>
                  <a:gd name="connsiteY54" fmla="*/ 368300 h 1127125"/>
                  <a:gd name="connsiteX55" fmla="*/ 244475 w 1339850"/>
                  <a:gd name="connsiteY55" fmla="*/ 355600 h 1127125"/>
                  <a:gd name="connsiteX56" fmla="*/ 117475 w 1339850"/>
                  <a:gd name="connsiteY56" fmla="*/ 304800 h 112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339850" h="1127125">
                    <a:moveTo>
                      <a:pt x="117475" y="304800"/>
                    </a:moveTo>
                    <a:lnTo>
                      <a:pt x="142875" y="425450"/>
                    </a:lnTo>
                    <a:lnTo>
                      <a:pt x="0" y="692150"/>
                    </a:lnTo>
                    <a:lnTo>
                      <a:pt x="9525" y="784225"/>
                    </a:lnTo>
                    <a:lnTo>
                      <a:pt x="123825" y="892175"/>
                    </a:lnTo>
                    <a:lnTo>
                      <a:pt x="165100" y="825500"/>
                    </a:lnTo>
                    <a:lnTo>
                      <a:pt x="282575" y="803275"/>
                    </a:lnTo>
                    <a:lnTo>
                      <a:pt x="339725" y="879475"/>
                    </a:lnTo>
                    <a:lnTo>
                      <a:pt x="568325" y="946150"/>
                    </a:lnTo>
                    <a:lnTo>
                      <a:pt x="603250" y="936625"/>
                    </a:lnTo>
                    <a:lnTo>
                      <a:pt x="682625" y="1003300"/>
                    </a:lnTo>
                    <a:lnTo>
                      <a:pt x="768350" y="1003300"/>
                    </a:lnTo>
                    <a:lnTo>
                      <a:pt x="942975" y="1127125"/>
                    </a:lnTo>
                    <a:lnTo>
                      <a:pt x="1000125" y="1060450"/>
                    </a:lnTo>
                    <a:lnTo>
                      <a:pt x="942975" y="993775"/>
                    </a:lnTo>
                    <a:lnTo>
                      <a:pt x="889000" y="955675"/>
                    </a:lnTo>
                    <a:lnTo>
                      <a:pt x="889000" y="898525"/>
                    </a:lnTo>
                    <a:lnTo>
                      <a:pt x="857250" y="857250"/>
                    </a:lnTo>
                    <a:lnTo>
                      <a:pt x="879475" y="809625"/>
                    </a:lnTo>
                    <a:lnTo>
                      <a:pt x="930275" y="819150"/>
                    </a:lnTo>
                    <a:lnTo>
                      <a:pt x="968375" y="771525"/>
                    </a:lnTo>
                    <a:lnTo>
                      <a:pt x="1009650" y="762000"/>
                    </a:lnTo>
                    <a:lnTo>
                      <a:pt x="1041400" y="650875"/>
                    </a:lnTo>
                    <a:lnTo>
                      <a:pt x="1063625" y="666750"/>
                    </a:lnTo>
                    <a:lnTo>
                      <a:pt x="1120775" y="606425"/>
                    </a:lnTo>
                    <a:lnTo>
                      <a:pt x="1193800" y="660400"/>
                    </a:lnTo>
                    <a:lnTo>
                      <a:pt x="1190625" y="682625"/>
                    </a:lnTo>
                    <a:lnTo>
                      <a:pt x="1250950" y="669925"/>
                    </a:lnTo>
                    <a:lnTo>
                      <a:pt x="1298575" y="704850"/>
                    </a:lnTo>
                    <a:lnTo>
                      <a:pt x="1339850" y="663575"/>
                    </a:lnTo>
                    <a:lnTo>
                      <a:pt x="1304925" y="619125"/>
                    </a:lnTo>
                    <a:lnTo>
                      <a:pt x="1235075" y="590550"/>
                    </a:lnTo>
                    <a:lnTo>
                      <a:pt x="1270000" y="533400"/>
                    </a:lnTo>
                    <a:lnTo>
                      <a:pt x="1285875" y="508000"/>
                    </a:lnTo>
                    <a:lnTo>
                      <a:pt x="1260475" y="479425"/>
                    </a:lnTo>
                    <a:lnTo>
                      <a:pt x="1327150" y="396875"/>
                    </a:lnTo>
                    <a:lnTo>
                      <a:pt x="1295400" y="365125"/>
                    </a:lnTo>
                    <a:lnTo>
                      <a:pt x="1244600" y="346075"/>
                    </a:lnTo>
                    <a:lnTo>
                      <a:pt x="1244600" y="304800"/>
                    </a:lnTo>
                    <a:lnTo>
                      <a:pt x="1216025" y="279400"/>
                    </a:lnTo>
                    <a:lnTo>
                      <a:pt x="1155700" y="311150"/>
                    </a:lnTo>
                    <a:lnTo>
                      <a:pt x="1120775" y="219075"/>
                    </a:lnTo>
                    <a:lnTo>
                      <a:pt x="1079500" y="219075"/>
                    </a:lnTo>
                    <a:lnTo>
                      <a:pt x="1076325" y="165100"/>
                    </a:lnTo>
                    <a:lnTo>
                      <a:pt x="1101725" y="142875"/>
                    </a:lnTo>
                    <a:lnTo>
                      <a:pt x="1073150" y="107950"/>
                    </a:lnTo>
                    <a:lnTo>
                      <a:pt x="1044575" y="82550"/>
                    </a:lnTo>
                    <a:lnTo>
                      <a:pt x="993775" y="85725"/>
                    </a:lnTo>
                    <a:lnTo>
                      <a:pt x="936625" y="0"/>
                    </a:lnTo>
                    <a:lnTo>
                      <a:pt x="962025" y="254000"/>
                    </a:lnTo>
                    <a:lnTo>
                      <a:pt x="847725" y="238125"/>
                    </a:lnTo>
                    <a:lnTo>
                      <a:pt x="831850" y="203200"/>
                    </a:lnTo>
                    <a:lnTo>
                      <a:pt x="717550" y="320675"/>
                    </a:lnTo>
                    <a:lnTo>
                      <a:pt x="590550" y="371475"/>
                    </a:lnTo>
                    <a:lnTo>
                      <a:pt x="469900" y="368300"/>
                    </a:lnTo>
                    <a:lnTo>
                      <a:pt x="244475" y="355600"/>
                    </a:lnTo>
                    <a:lnTo>
                      <a:pt x="117475" y="30480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4" name="madhubani">
                <a:extLst>
                  <a:ext uri="{FF2B5EF4-FFF2-40B4-BE49-F238E27FC236}">
                    <a16:creationId xmlns:a16="http://schemas.microsoft.com/office/drawing/2014/main" id="{EBFC7057-B238-4B3C-AAF4-DFBB2C6C7360}"/>
                  </a:ext>
                </a:extLst>
              </p:cNvPr>
              <p:cNvSpPr/>
              <p:nvPr/>
            </p:nvSpPr>
            <p:spPr>
              <a:xfrm>
                <a:off x="1688339" y="674321"/>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5" name="darbhanga">
                <a:extLst>
                  <a:ext uri="{FF2B5EF4-FFF2-40B4-BE49-F238E27FC236}">
                    <a16:creationId xmlns:a16="http://schemas.microsoft.com/office/drawing/2014/main" id="{726B6C9C-8CBA-4D04-B6EB-A0DE930B8E42}"/>
                  </a:ext>
                </a:extLst>
              </p:cNvPr>
              <p:cNvSpPr/>
              <p:nvPr/>
            </p:nvSpPr>
            <p:spPr>
              <a:xfrm>
                <a:off x="1640103" y="850038"/>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6" name="bhojpur">
                <a:extLst>
                  <a:ext uri="{FF2B5EF4-FFF2-40B4-BE49-F238E27FC236}">
                    <a16:creationId xmlns:a16="http://schemas.microsoft.com/office/drawing/2014/main" id="{3F7BECBE-8541-4C28-A3C5-FD749D1ED204}"/>
                  </a:ext>
                </a:extLst>
              </p:cNvPr>
              <p:cNvSpPr/>
              <p:nvPr/>
            </p:nvSpPr>
            <p:spPr>
              <a:xfrm>
                <a:off x="640883" y="1339064"/>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7" name="vaishali">
                <a:extLst>
                  <a:ext uri="{FF2B5EF4-FFF2-40B4-BE49-F238E27FC236}">
                    <a16:creationId xmlns:a16="http://schemas.microsoft.com/office/drawing/2014/main" id="{B5EB4F4A-4289-426E-AFAF-388442538D37}"/>
                  </a:ext>
                </a:extLst>
              </p:cNvPr>
              <p:cNvSpPr/>
              <p:nvPr/>
            </p:nvSpPr>
            <p:spPr>
              <a:xfrm>
                <a:off x="1209665" y="1149566"/>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solidFill>
                    <a:schemeClr val="tx1"/>
                  </a:solidFill>
                  <a:effectLst/>
                  <a:uLnTx/>
                  <a:uFillTx/>
                  <a:latin typeface="Calibri" panose="020F0502020204030204"/>
                  <a:ea typeface="+mn-ea"/>
                  <a:cs typeface="+mn-cs"/>
                </a:endParaRPr>
              </a:p>
            </p:txBody>
          </p:sp>
          <p:sp>
            <p:nvSpPr>
              <p:cNvPr id="318" name="samastipur">
                <a:extLst>
                  <a:ext uri="{FF2B5EF4-FFF2-40B4-BE49-F238E27FC236}">
                    <a16:creationId xmlns:a16="http://schemas.microsoft.com/office/drawing/2014/main" id="{B730C2BF-59FD-41D7-A75B-44B41372BE14}"/>
                  </a:ext>
                </a:extLst>
              </p:cNvPr>
              <p:cNvSpPr/>
              <p:nvPr/>
            </p:nvSpPr>
            <p:spPr>
              <a:xfrm>
                <a:off x="1514299" y="1131765"/>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9" name="madhubani">
                <a:extLst>
                  <a:ext uri="{FF2B5EF4-FFF2-40B4-BE49-F238E27FC236}">
                    <a16:creationId xmlns:a16="http://schemas.microsoft.com/office/drawing/2014/main" id="{7CC8E480-A2A7-48B3-B375-39F94DFF24E1}"/>
                  </a:ext>
                </a:extLst>
              </p:cNvPr>
              <p:cNvSpPr/>
              <p:nvPr/>
            </p:nvSpPr>
            <p:spPr>
              <a:xfrm>
                <a:off x="1688373" y="673115"/>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0" name="darbhanga">
                <a:extLst>
                  <a:ext uri="{FF2B5EF4-FFF2-40B4-BE49-F238E27FC236}">
                    <a16:creationId xmlns:a16="http://schemas.microsoft.com/office/drawing/2014/main" id="{45ED454C-4B90-4C50-8C8E-9281F5452D1F}"/>
                  </a:ext>
                </a:extLst>
              </p:cNvPr>
              <p:cNvSpPr/>
              <p:nvPr/>
            </p:nvSpPr>
            <p:spPr>
              <a:xfrm>
                <a:off x="1640137" y="848832"/>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1" name="Nalanda">
                <a:extLst>
                  <a:ext uri="{FF2B5EF4-FFF2-40B4-BE49-F238E27FC236}">
                    <a16:creationId xmlns:a16="http://schemas.microsoft.com/office/drawing/2014/main" id="{41AD6204-946B-4DC1-98EA-A894D28CD2B3}"/>
                  </a:ext>
                </a:extLst>
              </p:cNvPr>
              <p:cNvSpPr/>
              <p:nvPr/>
            </p:nvSpPr>
            <p:spPr>
              <a:xfrm>
                <a:off x="1252754" y="1591029"/>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5B9BD5">
                  <a:lumMod val="75000"/>
                </a:srgb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2" name="nawada">
                <a:extLst>
                  <a:ext uri="{FF2B5EF4-FFF2-40B4-BE49-F238E27FC236}">
                    <a16:creationId xmlns:a16="http://schemas.microsoft.com/office/drawing/2014/main" id="{0F24CAA6-A002-4918-A5D1-74102067FA01}"/>
                  </a:ext>
                </a:extLst>
              </p:cNvPr>
              <p:cNvSpPr/>
              <p:nvPr/>
            </p:nvSpPr>
            <p:spPr>
              <a:xfrm>
                <a:off x="1308742" y="1849435"/>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3" name="bhojpur">
                <a:extLst>
                  <a:ext uri="{FF2B5EF4-FFF2-40B4-BE49-F238E27FC236}">
                    <a16:creationId xmlns:a16="http://schemas.microsoft.com/office/drawing/2014/main" id="{E2F83397-591E-47A0-B529-9539B46624A1}"/>
                  </a:ext>
                </a:extLst>
              </p:cNvPr>
              <p:cNvSpPr/>
              <p:nvPr/>
            </p:nvSpPr>
            <p:spPr>
              <a:xfrm>
                <a:off x="640650" y="1340602"/>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4" name="vaishali">
                <a:extLst>
                  <a:ext uri="{FF2B5EF4-FFF2-40B4-BE49-F238E27FC236}">
                    <a16:creationId xmlns:a16="http://schemas.microsoft.com/office/drawing/2014/main" id="{939BF133-873E-42D0-AEB0-31FA6C921A5B}"/>
                  </a:ext>
                </a:extLst>
              </p:cNvPr>
              <p:cNvSpPr/>
              <p:nvPr/>
            </p:nvSpPr>
            <p:spPr>
              <a:xfrm>
                <a:off x="1209432" y="1151105"/>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5" name="samastipur">
                <a:extLst>
                  <a:ext uri="{FF2B5EF4-FFF2-40B4-BE49-F238E27FC236}">
                    <a16:creationId xmlns:a16="http://schemas.microsoft.com/office/drawing/2014/main" id="{7C2B3922-AF55-4561-BE59-1A3C829AB6DB}"/>
                  </a:ext>
                </a:extLst>
              </p:cNvPr>
              <p:cNvSpPr/>
              <p:nvPr/>
            </p:nvSpPr>
            <p:spPr>
              <a:xfrm>
                <a:off x="1514066" y="1133304"/>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6" name="madhubani">
                <a:extLst>
                  <a:ext uri="{FF2B5EF4-FFF2-40B4-BE49-F238E27FC236}">
                    <a16:creationId xmlns:a16="http://schemas.microsoft.com/office/drawing/2014/main" id="{214E4052-F1F5-4B35-BCA7-00E18E84D97D}"/>
                  </a:ext>
                </a:extLst>
              </p:cNvPr>
              <p:cNvSpPr/>
              <p:nvPr/>
            </p:nvSpPr>
            <p:spPr>
              <a:xfrm>
                <a:off x="1688140" y="674654"/>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7" name="darbhanga">
                <a:extLst>
                  <a:ext uri="{FF2B5EF4-FFF2-40B4-BE49-F238E27FC236}">
                    <a16:creationId xmlns:a16="http://schemas.microsoft.com/office/drawing/2014/main" id="{BDF57817-04D7-46B7-BF5B-D8A960DED015}"/>
                  </a:ext>
                </a:extLst>
              </p:cNvPr>
              <p:cNvSpPr/>
              <p:nvPr/>
            </p:nvSpPr>
            <p:spPr>
              <a:xfrm>
                <a:off x="1639904" y="850371"/>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8" name="lakhisarai">
                <a:extLst>
                  <a:ext uri="{FF2B5EF4-FFF2-40B4-BE49-F238E27FC236}">
                    <a16:creationId xmlns:a16="http://schemas.microsoft.com/office/drawing/2014/main" id="{6376FFCE-751D-45AE-AA95-958B2F6A0BDD}"/>
                  </a:ext>
                </a:extLst>
              </p:cNvPr>
              <p:cNvSpPr/>
              <p:nvPr/>
            </p:nvSpPr>
            <p:spPr>
              <a:xfrm>
                <a:off x="1747926" y="1670223"/>
                <a:ext cx="312960" cy="248358"/>
              </a:xfrm>
              <a:custGeom>
                <a:avLst/>
                <a:gdLst>
                  <a:gd name="connsiteX0" fmla="*/ 3175 w 692150"/>
                  <a:gd name="connsiteY0" fmla="*/ 533400 h 549275"/>
                  <a:gd name="connsiteX1" fmla="*/ 139700 w 692150"/>
                  <a:gd name="connsiteY1" fmla="*/ 536575 h 549275"/>
                  <a:gd name="connsiteX2" fmla="*/ 257175 w 692150"/>
                  <a:gd name="connsiteY2" fmla="*/ 549275 h 549275"/>
                  <a:gd name="connsiteX3" fmla="*/ 428625 w 692150"/>
                  <a:gd name="connsiteY3" fmla="*/ 533400 h 549275"/>
                  <a:gd name="connsiteX4" fmla="*/ 485775 w 692150"/>
                  <a:gd name="connsiteY4" fmla="*/ 466725 h 549275"/>
                  <a:gd name="connsiteX5" fmla="*/ 625475 w 692150"/>
                  <a:gd name="connsiteY5" fmla="*/ 425450 h 549275"/>
                  <a:gd name="connsiteX6" fmla="*/ 628650 w 692150"/>
                  <a:gd name="connsiteY6" fmla="*/ 358775 h 549275"/>
                  <a:gd name="connsiteX7" fmla="*/ 647700 w 692150"/>
                  <a:gd name="connsiteY7" fmla="*/ 269875 h 549275"/>
                  <a:gd name="connsiteX8" fmla="*/ 692150 w 692150"/>
                  <a:gd name="connsiteY8" fmla="*/ 101600 h 549275"/>
                  <a:gd name="connsiteX9" fmla="*/ 584200 w 692150"/>
                  <a:gd name="connsiteY9" fmla="*/ 171450 h 549275"/>
                  <a:gd name="connsiteX10" fmla="*/ 384175 w 692150"/>
                  <a:gd name="connsiteY10" fmla="*/ 168275 h 549275"/>
                  <a:gd name="connsiteX11" fmla="*/ 393700 w 692150"/>
                  <a:gd name="connsiteY11" fmla="*/ 146050 h 549275"/>
                  <a:gd name="connsiteX12" fmla="*/ 244475 w 692150"/>
                  <a:gd name="connsiteY12" fmla="*/ 0 h 549275"/>
                  <a:gd name="connsiteX13" fmla="*/ 177800 w 692150"/>
                  <a:gd name="connsiteY13" fmla="*/ 73025 h 549275"/>
                  <a:gd name="connsiteX14" fmla="*/ 66675 w 692150"/>
                  <a:gd name="connsiteY14" fmla="*/ 38100 h 549275"/>
                  <a:gd name="connsiteX15" fmla="*/ 41275 w 692150"/>
                  <a:gd name="connsiteY15" fmla="*/ 63500 h 549275"/>
                  <a:gd name="connsiteX16" fmla="*/ 63500 w 692150"/>
                  <a:gd name="connsiteY16" fmla="*/ 174625 h 549275"/>
                  <a:gd name="connsiteX17" fmla="*/ 38100 w 692150"/>
                  <a:gd name="connsiteY17" fmla="*/ 177800 h 549275"/>
                  <a:gd name="connsiteX18" fmla="*/ 44450 w 692150"/>
                  <a:gd name="connsiteY18" fmla="*/ 339725 h 549275"/>
                  <a:gd name="connsiteX19" fmla="*/ 0 w 692150"/>
                  <a:gd name="connsiteY19" fmla="*/ 428625 h 549275"/>
                  <a:gd name="connsiteX20" fmla="*/ 3175 w 692150"/>
                  <a:gd name="connsiteY20" fmla="*/ 533400 h 54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150" h="549275">
                    <a:moveTo>
                      <a:pt x="3175" y="533400"/>
                    </a:moveTo>
                    <a:lnTo>
                      <a:pt x="139700" y="536575"/>
                    </a:lnTo>
                    <a:lnTo>
                      <a:pt x="257175" y="549275"/>
                    </a:lnTo>
                    <a:lnTo>
                      <a:pt x="428625" y="533400"/>
                    </a:lnTo>
                    <a:lnTo>
                      <a:pt x="485775" y="466725"/>
                    </a:lnTo>
                    <a:lnTo>
                      <a:pt x="625475" y="425450"/>
                    </a:lnTo>
                    <a:lnTo>
                      <a:pt x="628650" y="358775"/>
                    </a:lnTo>
                    <a:lnTo>
                      <a:pt x="647700" y="269875"/>
                    </a:lnTo>
                    <a:lnTo>
                      <a:pt x="692150" y="101600"/>
                    </a:lnTo>
                    <a:lnTo>
                      <a:pt x="584200" y="171450"/>
                    </a:lnTo>
                    <a:lnTo>
                      <a:pt x="384175" y="168275"/>
                    </a:lnTo>
                    <a:lnTo>
                      <a:pt x="393700" y="146050"/>
                    </a:lnTo>
                    <a:lnTo>
                      <a:pt x="244475" y="0"/>
                    </a:lnTo>
                    <a:lnTo>
                      <a:pt x="177800" y="73025"/>
                    </a:lnTo>
                    <a:lnTo>
                      <a:pt x="66675" y="38100"/>
                    </a:lnTo>
                    <a:lnTo>
                      <a:pt x="41275" y="63500"/>
                    </a:lnTo>
                    <a:lnTo>
                      <a:pt x="63500" y="174625"/>
                    </a:lnTo>
                    <a:lnTo>
                      <a:pt x="38100" y="177800"/>
                    </a:lnTo>
                    <a:lnTo>
                      <a:pt x="44450" y="339725"/>
                    </a:lnTo>
                    <a:lnTo>
                      <a:pt x="0" y="428625"/>
                    </a:lnTo>
                    <a:cubicBezTo>
                      <a:pt x="1058" y="463550"/>
                      <a:pt x="2117" y="498475"/>
                      <a:pt x="3175" y="533400"/>
                    </a:cubicBez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9" name="Nalanda">
                <a:extLst>
                  <a:ext uri="{FF2B5EF4-FFF2-40B4-BE49-F238E27FC236}">
                    <a16:creationId xmlns:a16="http://schemas.microsoft.com/office/drawing/2014/main" id="{E594211F-63CF-4305-8A49-E0EA6147B1EA}"/>
                  </a:ext>
                </a:extLst>
              </p:cNvPr>
              <p:cNvSpPr/>
              <p:nvPr/>
            </p:nvSpPr>
            <p:spPr>
              <a:xfrm>
                <a:off x="1252413" y="1591369"/>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FFC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0" name="nawada">
                <a:extLst>
                  <a:ext uri="{FF2B5EF4-FFF2-40B4-BE49-F238E27FC236}">
                    <a16:creationId xmlns:a16="http://schemas.microsoft.com/office/drawing/2014/main" id="{F3C3EC86-6713-4C27-B092-49487C91A2EE}"/>
                  </a:ext>
                </a:extLst>
              </p:cNvPr>
              <p:cNvSpPr/>
              <p:nvPr/>
            </p:nvSpPr>
            <p:spPr>
              <a:xfrm>
                <a:off x="1308401" y="1849775"/>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1" name="bhojpur">
                <a:extLst>
                  <a:ext uri="{FF2B5EF4-FFF2-40B4-BE49-F238E27FC236}">
                    <a16:creationId xmlns:a16="http://schemas.microsoft.com/office/drawing/2014/main" id="{F5B62A1B-1514-4B06-AB59-CA77C7B70217}"/>
                  </a:ext>
                </a:extLst>
              </p:cNvPr>
              <p:cNvSpPr/>
              <p:nvPr/>
            </p:nvSpPr>
            <p:spPr>
              <a:xfrm>
                <a:off x="640309" y="1340942"/>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2" name="vaishali">
                <a:extLst>
                  <a:ext uri="{FF2B5EF4-FFF2-40B4-BE49-F238E27FC236}">
                    <a16:creationId xmlns:a16="http://schemas.microsoft.com/office/drawing/2014/main" id="{F45901E6-9A37-4D41-B7C4-CE70FB1CC756}"/>
                  </a:ext>
                </a:extLst>
              </p:cNvPr>
              <p:cNvSpPr/>
              <p:nvPr/>
            </p:nvSpPr>
            <p:spPr>
              <a:xfrm>
                <a:off x="1209092" y="1151445"/>
                <a:ext cx="426220" cy="420790"/>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FF0000"/>
              </a:solidFill>
              <a:ln w="9525" cap="flat" cmpd="sng" algn="ctr">
                <a:noFill/>
                <a:prstDash val="solid"/>
                <a:miter lim="800000"/>
              </a:ln>
              <a:effectLst>
                <a:innerShdw blurRad="114300">
                  <a:prstClr val="black"/>
                </a:innerShdw>
              </a:effectLst>
              <a:scene3d>
                <a:camera prst="orthographicFront">
                  <a:rot lat="0" lon="0" rev="0"/>
                </a:camera>
                <a:lightRig rig="glow" dir="t">
                  <a:rot lat="0" lon="0" rev="4800000"/>
                </a:lightRig>
              </a:scene3d>
              <a:sp3d prstMaterial="matte">
                <a:bevelT w="127000" h="63500" prst="relaxedInset"/>
              </a:sp3d>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3" name="samastipur">
                <a:extLst>
                  <a:ext uri="{FF2B5EF4-FFF2-40B4-BE49-F238E27FC236}">
                    <a16:creationId xmlns:a16="http://schemas.microsoft.com/office/drawing/2014/main" id="{9A826B6C-0D28-409E-A9AE-229DBC0BF72B}"/>
                  </a:ext>
                </a:extLst>
              </p:cNvPr>
              <p:cNvSpPr/>
              <p:nvPr/>
            </p:nvSpPr>
            <p:spPr>
              <a:xfrm>
                <a:off x="1513725" y="1133644"/>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chemeClr val="bg2">
                  <a:lumMod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4" name="madhubani">
                <a:extLst>
                  <a:ext uri="{FF2B5EF4-FFF2-40B4-BE49-F238E27FC236}">
                    <a16:creationId xmlns:a16="http://schemas.microsoft.com/office/drawing/2014/main" id="{1B003A98-7D02-421D-B3E2-8117E1938EC0}"/>
                  </a:ext>
                </a:extLst>
              </p:cNvPr>
              <p:cNvSpPr/>
              <p:nvPr/>
            </p:nvSpPr>
            <p:spPr>
              <a:xfrm>
                <a:off x="1687800" y="674994"/>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no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5" name="darbhanga">
                <a:extLst>
                  <a:ext uri="{FF2B5EF4-FFF2-40B4-BE49-F238E27FC236}">
                    <a16:creationId xmlns:a16="http://schemas.microsoft.com/office/drawing/2014/main" id="{6A9452D2-5478-464A-9E45-665C0FEC005D}"/>
                  </a:ext>
                </a:extLst>
              </p:cNvPr>
              <p:cNvSpPr/>
              <p:nvPr/>
            </p:nvSpPr>
            <p:spPr>
              <a:xfrm>
                <a:off x="1639564" y="850711"/>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chemeClr val="bg2">
                  <a:lumMod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6" name="buxar">
                <a:extLst>
                  <a:ext uri="{FF2B5EF4-FFF2-40B4-BE49-F238E27FC236}">
                    <a16:creationId xmlns:a16="http://schemas.microsoft.com/office/drawing/2014/main" id="{C552023B-14D1-4BC8-BEA6-35394D8A5386}"/>
                  </a:ext>
                </a:extLst>
              </p:cNvPr>
              <p:cNvSpPr/>
              <p:nvPr/>
            </p:nvSpPr>
            <p:spPr>
              <a:xfrm>
                <a:off x="323238" y="1332808"/>
                <a:ext cx="427233" cy="351433"/>
              </a:xfrm>
              <a:custGeom>
                <a:avLst/>
                <a:gdLst>
                  <a:gd name="connsiteX0" fmla="*/ 944880 w 944880"/>
                  <a:gd name="connsiteY0" fmla="*/ 60960 h 777240"/>
                  <a:gd name="connsiteX1" fmla="*/ 861060 w 944880"/>
                  <a:gd name="connsiteY1" fmla="*/ 0 h 777240"/>
                  <a:gd name="connsiteX2" fmla="*/ 807720 w 944880"/>
                  <a:gd name="connsiteY2" fmla="*/ 38100 h 777240"/>
                  <a:gd name="connsiteX3" fmla="*/ 807720 w 944880"/>
                  <a:gd name="connsiteY3" fmla="*/ 91440 h 777240"/>
                  <a:gd name="connsiteX4" fmla="*/ 731520 w 944880"/>
                  <a:gd name="connsiteY4" fmla="*/ 152400 h 777240"/>
                  <a:gd name="connsiteX5" fmla="*/ 655320 w 944880"/>
                  <a:gd name="connsiteY5" fmla="*/ 114300 h 777240"/>
                  <a:gd name="connsiteX6" fmla="*/ 624840 w 944880"/>
                  <a:gd name="connsiteY6" fmla="*/ 38100 h 777240"/>
                  <a:gd name="connsiteX7" fmla="*/ 571500 w 944880"/>
                  <a:gd name="connsiteY7" fmla="*/ 38100 h 777240"/>
                  <a:gd name="connsiteX8" fmla="*/ 571500 w 944880"/>
                  <a:gd name="connsiteY8" fmla="*/ 38100 h 777240"/>
                  <a:gd name="connsiteX9" fmla="*/ 457200 w 944880"/>
                  <a:gd name="connsiteY9" fmla="*/ 53340 h 777240"/>
                  <a:gd name="connsiteX10" fmla="*/ 457200 w 944880"/>
                  <a:gd name="connsiteY10" fmla="*/ 175260 h 777240"/>
                  <a:gd name="connsiteX11" fmla="*/ 335280 w 944880"/>
                  <a:gd name="connsiteY11" fmla="*/ 220980 h 777240"/>
                  <a:gd name="connsiteX12" fmla="*/ 121920 w 944880"/>
                  <a:gd name="connsiteY12" fmla="*/ 365760 h 777240"/>
                  <a:gd name="connsiteX13" fmla="*/ 0 w 944880"/>
                  <a:gd name="connsiteY13" fmla="*/ 548640 h 777240"/>
                  <a:gd name="connsiteX14" fmla="*/ 175260 w 944880"/>
                  <a:gd name="connsiteY14" fmla="*/ 708660 h 777240"/>
                  <a:gd name="connsiteX15" fmla="*/ 320040 w 944880"/>
                  <a:gd name="connsiteY15" fmla="*/ 777240 h 777240"/>
                  <a:gd name="connsiteX16" fmla="*/ 388620 w 944880"/>
                  <a:gd name="connsiteY16" fmla="*/ 716280 h 777240"/>
                  <a:gd name="connsiteX17" fmla="*/ 411480 w 944880"/>
                  <a:gd name="connsiteY17" fmla="*/ 601980 h 777240"/>
                  <a:gd name="connsiteX18" fmla="*/ 571500 w 944880"/>
                  <a:gd name="connsiteY18" fmla="*/ 586740 h 777240"/>
                  <a:gd name="connsiteX19" fmla="*/ 708660 w 944880"/>
                  <a:gd name="connsiteY19" fmla="*/ 632460 h 777240"/>
                  <a:gd name="connsiteX20" fmla="*/ 731520 w 944880"/>
                  <a:gd name="connsiteY20" fmla="*/ 533400 h 777240"/>
                  <a:gd name="connsiteX21" fmla="*/ 822960 w 944880"/>
                  <a:gd name="connsiteY21" fmla="*/ 495300 h 777240"/>
                  <a:gd name="connsiteX22" fmla="*/ 876300 w 944880"/>
                  <a:gd name="connsiteY22" fmla="*/ 411480 h 777240"/>
                  <a:gd name="connsiteX23" fmla="*/ 861060 w 944880"/>
                  <a:gd name="connsiteY23" fmla="*/ 152400 h 777240"/>
                  <a:gd name="connsiteX24" fmla="*/ 944880 w 944880"/>
                  <a:gd name="connsiteY24" fmla="*/ 6096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4880" h="777240">
                    <a:moveTo>
                      <a:pt x="944880" y="60960"/>
                    </a:moveTo>
                    <a:lnTo>
                      <a:pt x="861060" y="0"/>
                    </a:lnTo>
                    <a:lnTo>
                      <a:pt x="807720" y="38100"/>
                    </a:lnTo>
                    <a:lnTo>
                      <a:pt x="807720" y="91440"/>
                    </a:lnTo>
                    <a:lnTo>
                      <a:pt x="731520" y="152400"/>
                    </a:lnTo>
                    <a:lnTo>
                      <a:pt x="655320" y="114300"/>
                    </a:lnTo>
                    <a:lnTo>
                      <a:pt x="624840" y="38100"/>
                    </a:lnTo>
                    <a:lnTo>
                      <a:pt x="571500" y="38100"/>
                    </a:lnTo>
                    <a:lnTo>
                      <a:pt x="571500" y="38100"/>
                    </a:lnTo>
                    <a:lnTo>
                      <a:pt x="457200" y="53340"/>
                    </a:lnTo>
                    <a:lnTo>
                      <a:pt x="457200" y="175260"/>
                    </a:lnTo>
                    <a:lnTo>
                      <a:pt x="335280" y="220980"/>
                    </a:lnTo>
                    <a:lnTo>
                      <a:pt x="121920" y="365760"/>
                    </a:lnTo>
                    <a:lnTo>
                      <a:pt x="0" y="548640"/>
                    </a:lnTo>
                    <a:lnTo>
                      <a:pt x="175260" y="708660"/>
                    </a:lnTo>
                    <a:lnTo>
                      <a:pt x="320040" y="777240"/>
                    </a:lnTo>
                    <a:lnTo>
                      <a:pt x="388620" y="716280"/>
                    </a:lnTo>
                    <a:lnTo>
                      <a:pt x="411480" y="601980"/>
                    </a:lnTo>
                    <a:lnTo>
                      <a:pt x="571500" y="586740"/>
                    </a:lnTo>
                    <a:lnTo>
                      <a:pt x="708660" y="632460"/>
                    </a:lnTo>
                    <a:lnTo>
                      <a:pt x="731520" y="533400"/>
                    </a:lnTo>
                    <a:lnTo>
                      <a:pt x="822960" y="495300"/>
                    </a:lnTo>
                    <a:lnTo>
                      <a:pt x="876300" y="411480"/>
                    </a:lnTo>
                    <a:lnTo>
                      <a:pt x="861060" y="152400"/>
                    </a:lnTo>
                    <a:lnTo>
                      <a:pt x="944880" y="6096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7" name="kaimur bhabua">
                <a:extLst>
                  <a:ext uri="{FF2B5EF4-FFF2-40B4-BE49-F238E27FC236}">
                    <a16:creationId xmlns:a16="http://schemas.microsoft.com/office/drawing/2014/main" id="{7EBA9BEF-4FA7-4968-8934-B7FFB8AFC461}"/>
                  </a:ext>
                </a:extLst>
              </p:cNvPr>
              <p:cNvSpPr/>
              <p:nvPr/>
            </p:nvSpPr>
            <p:spPr>
              <a:xfrm>
                <a:off x="-632" y="1573987"/>
                <a:ext cx="392779" cy="620177"/>
              </a:xfrm>
              <a:custGeom>
                <a:avLst/>
                <a:gdLst>
                  <a:gd name="connsiteX0" fmla="*/ 678180 w 868680"/>
                  <a:gd name="connsiteY0" fmla="*/ 15240 h 1371600"/>
                  <a:gd name="connsiteX1" fmla="*/ 617220 w 868680"/>
                  <a:gd name="connsiteY1" fmla="*/ 0 h 1371600"/>
                  <a:gd name="connsiteX2" fmla="*/ 449580 w 868680"/>
                  <a:gd name="connsiteY2" fmla="*/ 129540 h 1371600"/>
                  <a:gd name="connsiteX3" fmla="*/ 304800 w 868680"/>
                  <a:gd name="connsiteY3" fmla="*/ 182880 h 1371600"/>
                  <a:gd name="connsiteX4" fmla="*/ 190500 w 868680"/>
                  <a:gd name="connsiteY4" fmla="*/ 228600 h 1371600"/>
                  <a:gd name="connsiteX5" fmla="*/ 60960 w 868680"/>
                  <a:gd name="connsiteY5" fmla="*/ 335280 h 1371600"/>
                  <a:gd name="connsiteX6" fmla="*/ 91440 w 868680"/>
                  <a:gd name="connsiteY6" fmla="*/ 426720 h 1371600"/>
                  <a:gd name="connsiteX7" fmla="*/ 0 w 868680"/>
                  <a:gd name="connsiteY7" fmla="*/ 609600 h 1371600"/>
                  <a:gd name="connsiteX8" fmla="*/ 45720 w 868680"/>
                  <a:gd name="connsiteY8" fmla="*/ 647700 h 1371600"/>
                  <a:gd name="connsiteX9" fmla="*/ 53340 w 868680"/>
                  <a:gd name="connsiteY9" fmla="*/ 739140 h 1371600"/>
                  <a:gd name="connsiteX10" fmla="*/ 91440 w 868680"/>
                  <a:gd name="connsiteY10" fmla="*/ 769620 h 1371600"/>
                  <a:gd name="connsiteX11" fmla="*/ 76200 w 868680"/>
                  <a:gd name="connsiteY11" fmla="*/ 876300 h 1371600"/>
                  <a:gd name="connsiteX12" fmla="*/ 152400 w 868680"/>
                  <a:gd name="connsiteY12" fmla="*/ 952500 h 1371600"/>
                  <a:gd name="connsiteX13" fmla="*/ 114300 w 868680"/>
                  <a:gd name="connsiteY13" fmla="*/ 1051560 h 1371600"/>
                  <a:gd name="connsiteX14" fmla="*/ 236220 w 868680"/>
                  <a:gd name="connsiteY14" fmla="*/ 1112520 h 1371600"/>
                  <a:gd name="connsiteX15" fmla="*/ 281940 w 868680"/>
                  <a:gd name="connsiteY15" fmla="*/ 1196340 h 1371600"/>
                  <a:gd name="connsiteX16" fmla="*/ 281940 w 868680"/>
                  <a:gd name="connsiteY16" fmla="*/ 1226820 h 1371600"/>
                  <a:gd name="connsiteX17" fmla="*/ 327660 w 868680"/>
                  <a:gd name="connsiteY17" fmla="*/ 1333500 h 1371600"/>
                  <a:gd name="connsiteX18" fmla="*/ 617220 w 868680"/>
                  <a:gd name="connsiteY18" fmla="*/ 1371600 h 1371600"/>
                  <a:gd name="connsiteX19" fmla="*/ 678180 w 868680"/>
                  <a:gd name="connsiteY19" fmla="*/ 1158240 h 1371600"/>
                  <a:gd name="connsiteX20" fmla="*/ 617220 w 868680"/>
                  <a:gd name="connsiteY20" fmla="*/ 1082040 h 1371600"/>
                  <a:gd name="connsiteX21" fmla="*/ 655320 w 868680"/>
                  <a:gd name="connsiteY21" fmla="*/ 1005840 h 1371600"/>
                  <a:gd name="connsiteX22" fmla="*/ 670560 w 868680"/>
                  <a:gd name="connsiteY22" fmla="*/ 868680 h 1371600"/>
                  <a:gd name="connsiteX23" fmla="*/ 784860 w 868680"/>
                  <a:gd name="connsiteY23" fmla="*/ 617220 h 1371600"/>
                  <a:gd name="connsiteX24" fmla="*/ 815340 w 868680"/>
                  <a:gd name="connsiteY24" fmla="*/ 457200 h 1371600"/>
                  <a:gd name="connsiteX25" fmla="*/ 815340 w 868680"/>
                  <a:gd name="connsiteY25" fmla="*/ 358140 h 1371600"/>
                  <a:gd name="connsiteX26" fmla="*/ 868680 w 868680"/>
                  <a:gd name="connsiteY26" fmla="*/ 190500 h 1371600"/>
                  <a:gd name="connsiteX27" fmla="*/ 678180 w 868680"/>
                  <a:gd name="connsiteY27" fmla="*/ 1524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68680" h="1371600">
                    <a:moveTo>
                      <a:pt x="678180" y="15240"/>
                    </a:moveTo>
                    <a:lnTo>
                      <a:pt x="617220" y="0"/>
                    </a:lnTo>
                    <a:lnTo>
                      <a:pt x="449580" y="129540"/>
                    </a:lnTo>
                    <a:lnTo>
                      <a:pt x="304800" y="182880"/>
                    </a:lnTo>
                    <a:lnTo>
                      <a:pt x="190500" y="228600"/>
                    </a:lnTo>
                    <a:lnTo>
                      <a:pt x="60960" y="335280"/>
                    </a:lnTo>
                    <a:lnTo>
                      <a:pt x="91440" y="426720"/>
                    </a:lnTo>
                    <a:lnTo>
                      <a:pt x="0" y="609600"/>
                    </a:lnTo>
                    <a:lnTo>
                      <a:pt x="45720" y="647700"/>
                    </a:lnTo>
                    <a:lnTo>
                      <a:pt x="53340" y="739140"/>
                    </a:lnTo>
                    <a:lnTo>
                      <a:pt x="91440" y="769620"/>
                    </a:lnTo>
                    <a:lnTo>
                      <a:pt x="76200" y="876300"/>
                    </a:lnTo>
                    <a:lnTo>
                      <a:pt x="152400" y="952500"/>
                    </a:lnTo>
                    <a:lnTo>
                      <a:pt x="114300" y="1051560"/>
                    </a:lnTo>
                    <a:lnTo>
                      <a:pt x="236220" y="1112520"/>
                    </a:lnTo>
                    <a:lnTo>
                      <a:pt x="281940" y="1196340"/>
                    </a:lnTo>
                    <a:lnTo>
                      <a:pt x="281940" y="1226820"/>
                    </a:lnTo>
                    <a:lnTo>
                      <a:pt x="327660" y="1333500"/>
                    </a:lnTo>
                    <a:lnTo>
                      <a:pt x="617220" y="1371600"/>
                    </a:lnTo>
                    <a:lnTo>
                      <a:pt x="678180" y="1158240"/>
                    </a:lnTo>
                    <a:lnTo>
                      <a:pt x="617220" y="1082040"/>
                    </a:lnTo>
                    <a:lnTo>
                      <a:pt x="655320" y="1005840"/>
                    </a:lnTo>
                    <a:lnTo>
                      <a:pt x="670560" y="868680"/>
                    </a:lnTo>
                    <a:lnTo>
                      <a:pt x="784860" y="617220"/>
                    </a:lnTo>
                    <a:lnTo>
                      <a:pt x="815340" y="457200"/>
                    </a:lnTo>
                    <a:lnTo>
                      <a:pt x="815340" y="358140"/>
                    </a:lnTo>
                    <a:lnTo>
                      <a:pt x="868680" y="190500"/>
                    </a:lnTo>
                    <a:lnTo>
                      <a:pt x="678180" y="1524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8" name="patna">
                <a:extLst>
                  <a:ext uri="{FF2B5EF4-FFF2-40B4-BE49-F238E27FC236}">
                    <a16:creationId xmlns:a16="http://schemas.microsoft.com/office/drawing/2014/main" id="{246A9295-576D-4983-9482-06B403AAB2D4}"/>
                  </a:ext>
                </a:extLst>
              </p:cNvPr>
              <p:cNvSpPr/>
              <p:nvPr/>
            </p:nvSpPr>
            <p:spPr>
              <a:xfrm>
                <a:off x="960642" y="1367262"/>
                <a:ext cx="895811" cy="378997"/>
              </a:xfrm>
              <a:custGeom>
                <a:avLst/>
                <a:gdLst>
                  <a:gd name="connsiteX0" fmla="*/ 68580 w 1981200"/>
                  <a:gd name="connsiteY0" fmla="*/ 830580 h 838200"/>
                  <a:gd name="connsiteX1" fmla="*/ 304800 w 1981200"/>
                  <a:gd name="connsiteY1" fmla="*/ 769620 h 838200"/>
                  <a:gd name="connsiteX2" fmla="*/ 449580 w 1981200"/>
                  <a:gd name="connsiteY2" fmla="*/ 678180 h 838200"/>
                  <a:gd name="connsiteX3" fmla="*/ 518160 w 1981200"/>
                  <a:gd name="connsiteY3" fmla="*/ 754380 h 838200"/>
                  <a:gd name="connsiteX4" fmla="*/ 609600 w 1981200"/>
                  <a:gd name="connsiteY4" fmla="*/ 693420 h 838200"/>
                  <a:gd name="connsiteX5" fmla="*/ 708660 w 1981200"/>
                  <a:gd name="connsiteY5" fmla="*/ 708660 h 838200"/>
                  <a:gd name="connsiteX6" fmla="*/ 723900 w 1981200"/>
                  <a:gd name="connsiteY6" fmla="*/ 655320 h 838200"/>
                  <a:gd name="connsiteX7" fmla="*/ 708660 w 1981200"/>
                  <a:gd name="connsiteY7" fmla="*/ 586740 h 838200"/>
                  <a:gd name="connsiteX8" fmla="*/ 754380 w 1981200"/>
                  <a:gd name="connsiteY8" fmla="*/ 525780 h 838200"/>
                  <a:gd name="connsiteX9" fmla="*/ 929640 w 1981200"/>
                  <a:gd name="connsiteY9" fmla="*/ 563880 h 838200"/>
                  <a:gd name="connsiteX10" fmla="*/ 998220 w 1981200"/>
                  <a:gd name="connsiteY10" fmla="*/ 495300 h 838200"/>
                  <a:gd name="connsiteX11" fmla="*/ 1280160 w 1981200"/>
                  <a:gd name="connsiteY11" fmla="*/ 541020 h 838200"/>
                  <a:gd name="connsiteX12" fmla="*/ 1379220 w 1981200"/>
                  <a:gd name="connsiteY12" fmla="*/ 731520 h 838200"/>
                  <a:gd name="connsiteX13" fmla="*/ 1463040 w 1981200"/>
                  <a:gd name="connsiteY13" fmla="*/ 655320 h 838200"/>
                  <a:gd name="connsiteX14" fmla="*/ 1798320 w 1981200"/>
                  <a:gd name="connsiteY14" fmla="*/ 838200 h 838200"/>
                  <a:gd name="connsiteX15" fmla="*/ 1767840 w 1981200"/>
                  <a:gd name="connsiteY15" fmla="*/ 739140 h 838200"/>
                  <a:gd name="connsiteX16" fmla="*/ 1805940 w 1981200"/>
                  <a:gd name="connsiteY16" fmla="*/ 708660 h 838200"/>
                  <a:gd name="connsiteX17" fmla="*/ 1920240 w 1981200"/>
                  <a:gd name="connsiteY17" fmla="*/ 739140 h 838200"/>
                  <a:gd name="connsiteX18" fmla="*/ 1981200 w 1981200"/>
                  <a:gd name="connsiteY18" fmla="*/ 670560 h 838200"/>
                  <a:gd name="connsiteX19" fmla="*/ 1866900 w 1981200"/>
                  <a:gd name="connsiteY19" fmla="*/ 556260 h 838200"/>
                  <a:gd name="connsiteX20" fmla="*/ 1767840 w 1981200"/>
                  <a:gd name="connsiteY20" fmla="*/ 525780 h 838200"/>
                  <a:gd name="connsiteX21" fmla="*/ 1775460 w 1981200"/>
                  <a:gd name="connsiteY21" fmla="*/ 434340 h 838200"/>
                  <a:gd name="connsiteX22" fmla="*/ 1684020 w 1981200"/>
                  <a:gd name="connsiteY22" fmla="*/ 335280 h 838200"/>
                  <a:gd name="connsiteX23" fmla="*/ 1554480 w 1981200"/>
                  <a:gd name="connsiteY23" fmla="*/ 320040 h 838200"/>
                  <a:gd name="connsiteX24" fmla="*/ 1447800 w 1981200"/>
                  <a:gd name="connsiteY24" fmla="*/ 434340 h 838200"/>
                  <a:gd name="connsiteX25" fmla="*/ 1341120 w 1981200"/>
                  <a:gd name="connsiteY25" fmla="*/ 441960 h 838200"/>
                  <a:gd name="connsiteX26" fmla="*/ 1211580 w 1981200"/>
                  <a:gd name="connsiteY26" fmla="*/ 342900 h 838200"/>
                  <a:gd name="connsiteX27" fmla="*/ 1158240 w 1981200"/>
                  <a:gd name="connsiteY27" fmla="*/ 388620 h 838200"/>
                  <a:gd name="connsiteX28" fmla="*/ 1112520 w 1981200"/>
                  <a:gd name="connsiteY28" fmla="*/ 426720 h 838200"/>
                  <a:gd name="connsiteX29" fmla="*/ 1021080 w 1981200"/>
                  <a:gd name="connsiteY29" fmla="*/ 381000 h 838200"/>
                  <a:gd name="connsiteX30" fmla="*/ 899160 w 1981200"/>
                  <a:gd name="connsiteY30" fmla="*/ 373380 h 838200"/>
                  <a:gd name="connsiteX31" fmla="*/ 769620 w 1981200"/>
                  <a:gd name="connsiteY31" fmla="*/ 182880 h 838200"/>
                  <a:gd name="connsiteX32" fmla="*/ 640080 w 1981200"/>
                  <a:gd name="connsiteY32" fmla="*/ 175260 h 838200"/>
                  <a:gd name="connsiteX33" fmla="*/ 480060 w 1981200"/>
                  <a:gd name="connsiteY33" fmla="*/ 0 h 838200"/>
                  <a:gd name="connsiteX34" fmla="*/ 419100 w 1981200"/>
                  <a:gd name="connsiteY34" fmla="*/ 0 h 838200"/>
                  <a:gd name="connsiteX35" fmla="*/ 190500 w 1981200"/>
                  <a:gd name="connsiteY35" fmla="*/ 53340 h 838200"/>
                  <a:gd name="connsiteX36" fmla="*/ 83820 w 1981200"/>
                  <a:gd name="connsiteY36" fmla="*/ 381000 h 838200"/>
                  <a:gd name="connsiteX37" fmla="*/ 91440 w 1981200"/>
                  <a:gd name="connsiteY37" fmla="*/ 464820 h 838200"/>
                  <a:gd name="connsiteX38" fmla="*/ 45720 w 1981200"/>
                  <a:gd name="connsiteY38" fmla="*/ 601980 h 838200"/>
                  <a:gd name="connsiteX39" fmla="*/ 0 w 1981200"/>
                  <a:gd name="connsiteY39" fmla="*/ 685800 h 838200"/>
                  <a:gd name="connsiteX40" fmla="*/ 7620 w 1981200"/>
                  <a:gd name="connsiteY40" fmla="*/ 777240 h 838200"/>
                  <a:gd name="connsiteX41" fmla="*/ 114300 w 1981200"/>
                  <a:gd name="connsiteY41" fmla="*/ 777240 h 838200"/>
                  <a:gd name="connsiteX42" fmla="*/ 68580 w 1981200"/>
                  <a:gd name="connsiteY42" fmla="*/ 83058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1200" h="838200">
                    <a:moveTo>
                      <a:pt x="68580" y="830580"/>
                    </a:moveTo>
                    <a:lnTo>
                      <a:pt x="304800" y="769620"/>
                    </a:lnTo>
                    <a:lnTo>
                      <a:pt x="449580" y="678180"/>
                    </a:lnTo>
                    <a:lnTo>
                      <a:pt x="518160" y="754380"/>
                    </a:lnTo>
                    <a:lnTo>
                      <a:pt x="609600" y="693420"/>
                    </a:lnTo>
                    <a:lnTo>
                      <a:pt x="708660" y="708660"/>
                    </a:lnTo>
                    <a:lnTo>
                      <a:pt x="723900" y="655320"/>
                    </a:lnTo>
                    <a:lnTo>
                      <a:pt x="708660" y="586740"/>
                    </a:lnTo>
                    <a:lnTo>
                      <a:pt x="754380" y="525780"/>
                    </a:lnTo>
                    <a:lnTo>
                      <a:pt x="929640" y="563880"/>
                    </a:lnTo>
                    <a:lnTo>
                      <a:pt x="998220" y="495300"/>
                    </a:lnTo>
                    <a:lnTo>
                      <a:pt x="1280160" y="541020"/>
                    </a:lnTo>
                    <a:lnTo>
                      <a:pt x="1379220" y="731520"/>
                    </a:lnTo>
                    <a:lnTo>
                      <a:pt x="1463040" y="655320"/>
                    </a:lnTo>
                    <a:lnTo>
                      <a:pt x="1798320" y="838200"/>
                    </a:lnTo>
                    <a:lnTo>
                      <a:pt x="1767840" y="739140"/>
                    </a:lnTo>
                    <a:lnTo>
                      <a:pt x="1805940" y="708660"/>
                    </a:lnTo>
                    <a:lnTo>
                      <a:pt x="1920240" y="739140"/>
                    </a:lnTo>
                    <a:lnTo>
                      <a:pt x="1981200" y="670560"/>
                    </a:lnTo>
                    <a:lnTo>
                      <a:pt x="1866900" y="556260"/>
                    </a:lnTo>
                    <a:lnTo>
                      <a:pt x="1767840" y="525780"/>
                    </a:lnTo>
                    <a:lnTo>
                      <a:pt x="1775460" y="434340"/>
                    </a:lnTo>
                    <a:lnTo>
                      <a:pt x="1684020" y="335280"/>
                    </a:lnTo>
                    <a:lnTo>
                      <a:pt x="1554480" y="320040"/>
                    </a:lnTo>
                    <a:lnTo>
                      <a:pt x="1447800" y="434340"/>
                    </a:lnTo>
                    <a:lnTo>
                      <a:pt x="1341120" y="441960"/>
                    </a:lnTo>
                    <a:lnTo>
                      <a:pt x="1211580" y="342900"/>
                    </a:lnTo>
                    <a:lnTo>
                      <a:pt x="1158240" y="388620"/>
                    </a:lnTo>
                    <a:lnTo>
                      <a:pt x="1112520" y="426720"/>
                    </a:lnTo>
                    <a:lnTo>
                      <a:pt x="1021080" y="381000"/>
                    </a:lnTo>
                    <a:lnTo>
                      <a:pt x="899160" y="373380"/>
                    </a:lnTo>
                    <a:lnTo>
                      <a:pt x="769620" y="182880"/>
                    </a:lnTo>
                    <a:lnTo>
                      <a:pt x="640080" y="175260"/>
                    </a:lnTo>
                    <a:lnTo>
                      <a:pt x="480060" y="0"/>
                    </a:lnTo>
                    <a:lnTo>
                      <a:pt x="419100" y="0"/>
                    </a:lnTo>
                    <a:lnTo>
                      <a:pt x="190500" y="53340"/>
                    </a:lnTo>
                    <a:lnTo>
                      <a:pt x="83820" y="381000"/>
                    </a:lnTo>
                    <a:lnTo>
                      <a:pt x="91440" y="464820"/>
                    </a:lnTo>
                    <a:lnTo>
                      <a:pt x="45720" y="601980"/>
                    </a:lnTo>
                    <a:lnTo>
                      <a:pt x="0" y="685800"/>
                    </a:lnTo>
                    <a:lnTo>
                      <a:pt x="7620" y="777240"/>
                    </a:lnTo>
                    <a:lnTo>
                      <a:pt x="114300" y="777240"/>
                    </a:lnTo>
                    <a:lnTo>
                      <a:pt x="68580" y="830580"/>
                    </a:lnTo>
                    <a:close/>
                  </a:path>
                </a:pathLst>
              </a:custGeom>
              <a:solidFill>
                <a:srgbClr val="FF0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9" name="Nalanda">
                <a:extLst>
                  <a:ext uri="{FF2B5EF4-FFF2-40B4-BE49-F238E27FC236}">
                    <a16:creationId xmlns:a16="http://schemas.microsoft.com/office/drawing/2014/main" id="{79491A5C-5FF0-4CF3-BE5B-E380A73E6752}"/>
                  </a:ext>
                </a:extLst>
              </p:cNvPr>
              <p:cNvSpPr/>
              <p:nvPr/>
            </p:nvSpPr>
            <p:spPr>
              <a:xfrm>
                <a:off x="1251781" y="1590797"/>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0" name="bhojpur">
                <a:extLst>
                  <a:ext uri="{FF2B5EF4-FFF2-40B4-BE49-F238E27FC236}">
                    <a16:creationId xmlns:a16="http://schemas.microsoft.com/office/drawing/2014/main" id="{0CE3EB94-6FD2-4B6A-8F08-4077C3B20C61}"/>
                  </a:ext>
                </a:extLst>
              </p:cNvPr>
              <p:cNvSpPr/>
              <p:nvPr/>
            </p:nvSpPr>
            <p:spPr>
              <a:xfrm>
                <a:off x="639677" y="1340370"/>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1" name="Jehanabad">
                <a:extLst>
                  <a:ext uri="{FF2B5EF4-FFF2-40B4-BE49-F238E27FC236}">
                    <a16:creationId xmlns:a16="http://schemas.microsoft.com/office/drawing/2014/main" id="{3EC0844F-0448-488E-B084-988E8C8C63BA}"/>
                  </a:ext>
                </a:extLst>
              </p:cNvPr>
              <p:cNvSpPr/>
              <p:nvPr/>
            </p:nvSpPr>
            <p:spPr>
              <a:xfrm>
                <a:off x="1007564" y="1674769"/>
                <a:ext cx="282812" cy="285683"/>
              </a:xfrm>
              <a:custGeom>
                <a:avLst/>
                <a:gdLst>
                  <a:gd name="connsiteX0" fmla="*/ 625475 w 625475"/>
                  <a:gd name="connsiteY0" fmla="*/ 460375 h 631825"/>
                  <a:gd name="connsiteX1" fmla="*/ 612775 w 625475"/>
                  <a:gd name="connsiteY1" fmla="*/ 409575 h 631825"/>
                  <a:gd name="connsiteX2" fmla="*/ 619125 w 625475"/>
                  <a:gd name="connsiteY2" fmla="*/ 365125 h 631825"/>
                  <a:gd name="connsiteX3" fmla="*/ 555625 w 625475"/>
                  <a:gd name="connsiteY3" fmla="*/ 371475 h 631825"/>
                  <a:gd name="connsiteX4" fmla="*/ 558800 w 625475"/>
                  <a:gd name="connsiteY4" fmla="*/ 317500 h 631825"/>
                  <a:gd name="connsiteX5" fmla="*/ 590550 w 625475"/>
                  <a:gd name="connsiteY5" fmla="*/ 292100 h 631825"/>
                  <a:gd name="connsiteX6" fmla="*/ 555625 w 625475"/>
                  <a:gd name="connsiteY6" fmla="*/ 241300 h 631825"/>
                  <a:gd name="connsiteX7" fmla="*/ 584200 w 625475"/>
                  <a:gd name="connsiteY7" fmla="*/ 123825 h 631825"/>
                  <a:gd name="connsiteX8" fmla="*/ 622300 w 625475"/>
                  <a:gd name="connsiteY8" fmla="*/ 95250 h 631825"/>
                  <a:gd name="connsiteX9" fmla="*/ 571500 w 625475"/>
                  <a:gd name="connsiteY9" fmla="*/ 79375 h 631825"/>
                  <a:gd name="connsiteX10" fmla="*/ 571500 w 625475"/>
                  <a:gd name="connsiteY10" fmla="*/ 25400 h 631825"/>
                  <a:gd name="connsiteX11" fmla="*/ 520700 w 625475"/>
                  <a:gd name="connsiteY11" fmla="*/ 12700 h 631825"/>
                  <a:gd name="connsiteX12" fmla="*/ 415925 w 625475"/>
                  <a:gd name="connsiteY12" fmla="*/ 73025 h 631825"/>
                  <a:gd name="connsiteX13" fmla="*/ 342900 w 625475"/>
                  <a:gd name="connsiteY13" fmla="*/ 0 h 631825"/>
                  <a:gd name="connsiteX14" fmla="*/ 200025 w 625475"/>
                  <a:gd name="connsiteY14" fmla="*/ 92075 h 631825"/>
                  <a:gd name="connsiteX15" fmla="*/ 0 w 625475"/>
                  <a:gd name="connsiteY15" fmla="*/ 142875 h 631825"/>
                  <a:gd name="connsiteX16" fmla="*/ 133350 w 625475"/>
                  <a:gd name="connsiteY16" fmla="*/ 168275 h 631825"/>
                  <a:gd name="connsiteX17" fmla="*/ 12700 w 625475"/>
                  <a:gd name="connsiteY17" fmla="*/ 279400 h 631825"/>
                  <a:gd name="connsiteX18" fmla="*/ 41275 w 625475"/>
                  <a:gd name="connsiteY18" fmla="*/ 390525 h 631825"/>
                  <a:gd name="connsiteX19" fmla="*/ 0 w 625475"/>
                  <a:gd name="connsiteY19" fmla="*/ 476250 h 631825"/>
                  <a:gd name="connsiteX20" fmla="*/ 28575 w 625475"/>
                  <a:gd name="connsiteY20" fmla="*/ 600075 h 631825"/>
                  <a:gd name="connsiteX21" fmla="*/ 168275 w 625475"/>
                  <a:gd name="connsiteY21" fmla="*/ 631825 h 631825"/>
                  <a:gd name="connsiteX22" fmla="*/ 282575 w 625475"/>
                  <a:gd name="connsiteY22" fmla="*/ 549275 h 631825"/>
                  <a:gd name="connsiteX23" fmla="*/ 292100 w 625475"/>
                  <a:gd name="connsiteY23" fmla="*/ 603250 h 631825"/>
                  <a:gd name="connsiteX24" fmla="*/ 396875 w 625475"/>
                  <a:gd name="connsiteY24" fmla="*/ 600075 h 631825"/>
                  <a:gd name="connsiteX25" fmla="*/ 463550 w 625475"/>
                  <a:gd name="connsiteY25" fmla="*/ 533400 h 631825"/>
                  <a:gd name="connsiteX26" fmla="*/ 492125 w 625475"/>
                  <a:gd name="connsiteY26" fmla="*/ 546100 h 631825"/>
                  <a:gd name="connsiteX27" fmla="*/ 600075 w 625475"/>
                  <a:gd name="connsiteY27" fmla="*/ 514350 h 631825"/>
                  <a:gd name="connsiteX28" fmla="*/ 625475 w 625475"/>
                  <a:gd name="connsiteY28" fmla="*/ 460375 h 63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5475" h="631825">
                    <a:moveTo>
                      <a:pt x="625475" y="460375"/>
                    </a:moveTo>
                    <a:lnTo>
                      <a:pt x="612775" y="409575"/>
                    </a:lnTo>
                    <a:lnTo>
                      <a:pt x="619125" y="365125"/>
                    </a:lnTo>
                    <a:lnTo>
                      <a:pt x="555625" y="371475"/>
                    </a:lnTo>
                    <a:lnTo>
                      <a:pt x="558800" y="317500"/>
                    </a:lnTo>
                    <a:lnTo>
                      <a:pt x="590550" y="292100"/>
                    </a:lnTo>
                    <a:lnTo>
                      <a:pt x="555625" y="241300"/>
                    </a:lnTo>
                    <a:lnTo>
                      <a:pt x="584200" y="123825"/>
                    </a:lnTo>
                    <a:lnTo>
                      <a:pt x="622300" y="95250"/>
                    </a:lnTo>
                    <a:lnTo>
                      <a:pt x="571500" y="79375"/>
                    </a:lnTo>
                    <a:lnTo>
                      <a:pt x="571500" y="25400"/>
                    </a:lnTo>
                    <a:lnTo>
                      <a:pt x="520700" y="12700"/>
                    </a:lnTo>
                    <a:lnTo>
                      <a:pt x="415925" y="73025"/>
                    </a:lnTo>
                    <a:lnTo>
                      <a:pt x="342900" y="0"/>
                    </a:lnTo>
                    <a:lnTo>
                      <a:pt x="200025" y="92075"/>
                    </a:lnTo>
                    <a:lnTo>
                      <a:pt x="0" y="142875"/>
                    </a:lnTo>
                    <a:lnTo>
                      <a:pt x="133350" y="168275"/>
                    </a:lnTo>
                    <a:lnTo>
                      <a:pt x="12700" y="279400"/>
                    </a:lnTo>
                    <a:lnTo>
                      <a:pt x="41275" y="390525"/>
                    </a:lnTo>
                    <a:lnTo>
                      <a:pt x="0" y="476250"/>
                    </a:lnTo>
                    <a:lnTo>
                      <a:pt x="28575" y="600075"/>
                    </a:lnTo>
                    <a:lnTo>
                      <a:pt x="168275" y="631825"/>
                    </a:lnTo>
                    <a:lnTo>
                      <a:pt x="282575" y="549275"/>
                    </a:lnTo>
                    <a:lnTo>
                      <a:pt x="292100" y="603250"/>
                    </a:lnTo>
                    <a:lnTo>
                      <a:pt x="396875" y="600075"/>
                    </a:lnTo>
                    <a:lnTo>
                      <a:pt x="463550" y="533400"/>
                    </a:lnTo>
                    <a:lnTo>
                      <a:pt x="492125" y="546100"/>
                    </a:lnTo>
                    <a:lnTo>
                      <a:pt x="600075" y="514350"/>
                    </a:lnTo>
                    <a:lnTo>
                      <a:pt x="625475" y="460375"/>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2" name="nawada">
                <a:extLst>
                  <a:ext uri="{FF2B5EF4-FFF2-40B4-BE49-F238E27FC236}">
                    <a16:creationId xmlns:a16="http://schemas.microsoft.com/office/drawing/2014/main" id="{74456D8A-9ED4-447D-95E4-98295A166897}"/>
                  </a:ext>
                </a:extLst>
              </p:cNvPr>
              <p:cNvSpPr/>
              <p:nvPr/>
            </p:nvSpPr>
            <p:spPr>
              <a:xfrm>
                <a:off x="1308465" y="1850353"/>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grpSp>
        <p:sp>
          <p:nvSpPr>
            <p:cNvPr id="233" name="Freeform: Shape 232">
              <a:extLst>
                <a:ext uri="{FF2B5EF4-FFF2-40B4-BE49-F238E27FC236}">
                  <a16:creationId xmlns:a16="http://schemas.microsoft.com/office/drawing/2014/main" id="{50FC0AC0-1003-4760-B413-170B3AF7747F}"/>
                </a:ext>
              </a:extLst>
            </p:cNvPr>
            <p:cNvSpPr/>
            <p:nvPr/>
          </p:nvSpPr>
          <p:spPr>
            <a:xfrm>
              <a:off x="5135929" y="2129614"/>
              <a:ext cx="431216" cy="522388"/>
            </a:xfrm>
            <a:custGeom>
              <a:avLst/>
              <a:gdLst>
                <a:gd name="connsiteX0" fmla="*/ 92765 w 204127"/>
                <a:gd name="connsiteY0" fmla="*/ 0 h 284430"/>
                <a:gd name="connsiteX1" fmla="*/ 92765 w 204127"/>
                <a:gd name="connsiteY1" fmla="*/ 0 h 284430"/>
                <a:gd name="connsiteX2" fmla="*/ 198782 w 204127"/>
                <a:gd name="connsiteY2" fmla="*/ 172279 h 284430"/>
                <a:gd name="connsiteX3" fmla="*/ 198782 w 204127"/>
                <a:gd name="connsiteY3" fmla="*/ 172279 h 284430"/>
                <a:gd name="connsiteX4" fmla="*/ 66260 w 204127"/>
                <a:gd name="connsiteY4" fmla="*/ 265044 h 284430"/>
                <a:gd name="connsiteX5" fmla="*/ 53008 w 204127"/>
                <a:gd name="connsiteY5" fmla="*/ 238539 h 284430"/>
                <a:gd name="connsiteX6" fmla="*/ 0 w 204127"/>
                <a:gd name="connsiteY6" fmla="*/ 145774 h 284430"/>
                <a:gd name="connsiteX7" fmla="*/ 92765 w 204127"/>
                <a:gd name="connsiteY7" fmla="*/ 0 h 28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127" h="284430">
                  <a:moveTo>
                    <a:pt x="92765" y="0"/>
                  </a:moveTo>
                  <a:lnTo>
                    <a:pt x="92765" y="0"/>
                  </a:lnTo>
                  <a:cubicBezTo>
                    <a:pt x="240143" y="55268"/>
                    <a:pt x="198782" y="2015"/>
                    <a:pt x="198782" y="172279"/>
                  </a:cubicBezTo>
                  <a:lnTo>
                    <a:pt x="198782" y="172279"/>
                  </a:lnTo>
                  <a:cubicBezTo>
                    <a:pt x="160059" y="275542"/>
                    <a:pt x="186457" y="310118"/>
                    <a:pt x="66260" y="265044"/>
                  </a:cubicBezTo>
                  <a:cubicBezTo>
                    <a:pt x="57011" y="261576"/>
                    <a:pt x="57425" y="247374"/>
                    <a:pt x="53008" y="238539"/>
                  </a:cubicBezTo>
                  <a:lnTo>
                    <a:pt x="0" y="145774"/>
                  </a:lnTo>
                  <a:lnTo>
                    <a:pt x="92765" y="0"/>
                  </a:lnTo>
                  <a:close/>
                </a:path>
              </a:pathLst>
            </a:custGeom>
            <a:solidFill>
              <a:schemeClr val="bg2">
                <a:lumMod val="90000"/>
              </a:scheme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700" b="0" i="0" u="none" strike="noStrike" kern="0" cap="none" spc="0" normalizeH="0" baseline="0" noProof="0" dirty="0">
                <a:ln>
                  <a:noFill/>
                </a:ln>
                <a:effectLst/>
                <a:uLnTx/>
                <a:uFillTx/>
                <a:latin typeface="Calibri" panose="020F0502020204030204"/>
                <a:ea typeface="+mn-ea"/>
                <a:cs typeface="+mn-cs"/>
              </a:endParaRPr>
            </a:p>
          </p:txBody>
        </p:sp>
        <p:sp>
          <p:nvSpPr>
            <p:cNvPr id="234" name="Content Placeholder 2">
              <a:extLst>
                <a:ext uri="{FF2B5EF4-FFF2-40B4-BE49-F238E27FC236}">
                  <a16:creationId xmlns:a16="http://schemas.microsoft.com/office/drawing/2014/main" id="{CA07D39E-D910-4F8B-BF1E-090CC22CAF7B}"/>
                </a:ext>
              </a:extLst>
            </p:cNvPr>
            <p:cNvSpPr txBox="1">
              <a:spLocks/>
            </p:cNvSpPr>
            <p:nvPr/>
          </p:nvSpPr>
          <p:spPr bwMode="auto">
            <a:xfrm>
              <a:off x="5695282" y="2188057"/>
              <a:ext cx="87778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Sitamarhi</a:t>
              </a:r>
            </a:p>
          </p:txBody>
        </p:sp>
        <p:sp>
          <p:nvSpPr>
            <p:cNvPr id="235" name="Content Placeholder 2">
              <a:extLst>
                <a:ext uri="{FF2B5EF4-FFF2-40B4-BE49-F238E27FC236}">
                  <a16:creationId xmlns:a16="http://schemas.microsoft.com/office/drawing/2014/main" id="{40562F01-9FAF-4831-B6A5-D77BE01F72B9}"/>
                </a:ext>
              </a:extLst>
            </p:cNvPr>
            <p:cNvSpPr txBox="1">
              <a:spLocks/>
            </p:cNvSpPr>
            <p:nvPr/>
          </p:nvSpPr>
          <p:spPr bwMode="auto">
            <a:xfrm>
              <a:off x="3807929" y="2097861"/>
              <a:ext cx="109470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East </a:t>
              </a:r>
              <a:r>
                <a:rPr kumimoji="0" lang="en-US" sz="700" b="0" i="0" u="none" strike="noStrike" kern="0" cap="none" spc="0" normalizeH="0" baseline="0" noProof="0" dirty="0" err="1">
                  <a:ln>
                    <a:noFill/>
                  </a:ln>
                  <a:effectLst/>
                  <a:uLnTx/>
                  <a:uFillTx/>
                  <a:latin typeface="Calibri" panose="020F0502020204030204"/>
                  <a:ea typeface="+mn-ea"/>
                  <a:cs typeface="+mn-cs"/>
                </a:rPr>
                <a:t>Champaran</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36" name="Content Placeholder 2">
              <a:extLst>
                <a:ext uri="{FF2B5EF4-FFF2-40B4-BE49-F238E27FC236}">
                  <a16:creationId xmlns:a16="http://schemas.microsoft.com/office/drawing/2014/main" id="{EB7D0568-DCB4-4BD9-8098-D2BE1D1DD9CD}"/>
                </a:ext>
              </a:extLst>
            </p:cNvPr>
            <p:cNvSpPr txBox="1">
              <a:spLocks/>
            </p:cNvSpPr>
            <p:nvPr/>
          </p:nvSpPr>
          <p:spPr bwMode="auto">
            <a:xfrm>
              <a:off x="2782707" y="1013284"/>
              <a:ext cx="1094703" cy="308239"/>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West </a:t>
              </a:r>
              <a:r>
                <a:rPr kumimoji="0" lang="en-US" sz="700" b="0" i="0" u="none" strike="noStrike" kern="0" cap="none" spc="0" normalizeH="0" baseline="0" noProof="0" dirty="0" err="1">
                  <a:ln>
                    <a:noFill/>
                  </a:ln>
                  <a:effectLst/>
                  <a:uLnTx/>
                  <a:uFillTx/>
                  <a:latin typeface="Calibri" panose="020F0502020204030204"/>
                  <a:ea typeface="+mn-ea"/>
                  <a:cs typeface="+mn-cs"/>
                </a:rPr>
                <a:t>Champaran</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37" name="Content Placeholder 2">
              <a:extLst>
                <a:ext uri="{FF2B5EF4-FFF2-40B4-BE49-F238E27FC236}">
                  <a16:creationId xmlns:a16="http://schemas.microsoft.com/office/drawing/2014/main" id="{0A645E03-2A20-499B-8501-898B7C5130CB}"/>
                </a:ext>
              </a:extLst>
            </p:cNvPr>
            <p:cNvSpPr txBox="1">
              <a:spLocks/>
            </p:cNvSpPr>
            <p:nvPr/>
          </p:nvSpPr>
          <p:spPr bwMode="auto">
            <a:xfrm>
              <a:off x="6554952" y="3178116"/>
              <a:ext cx="109470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Darbhanga</a:t>
              </a:r>
            </a:p>
          </p:txBody>
        </p:sp>
        <p:sp>
          <p:nvSpPr>
            <p:cNvPr id="238" name="Content Placeholder 2">
              <a:extLst>
                <a:ext uri="{FF2B5EF4-FFF2-40B4-BE49-F238E27FC236}">
                  <a16:creationId xmlns:a16="http://schemas.microsoft.com/office/drawing/2014/main" id="{141A1BE6-8F74-4999-A23B-8DE86A0337E0}"/>
                </a:ext>
              </a:extLst>
            </p:cNvPr>
            <p:cNvSpPr txBox="1">
              <a:spLocks/>
            </p:cNvSpPr>
            <p:nvPr/>
          </p:nvSpPr>
          <p:spPr bwMode="auto">
            <a:xfrm>
              <a:off x="2773926" y="2364234"/>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Gopalganj</a:t>
              </a:r>
            </a:p>
          </p:txBody>
        </p:sp>
        <p:sp>
          <p:nvSpPr>
            <p:cNvPr id="239" name="Content Placeholder 2">
              <a:extLst>
                <a:ext uri="{FF2B5EF4-FFF2-40B4-BE49-F238E27FC236}">
                  <a16:creationId xmlns:a16="http://schemas.microsoft.com/office/drawing/2014/main" id="{08823DBC-B912-46D2-8C9E-D03DCD4E0036}"/>
                </a:ext>
              </a:extLst>
            </p:cNvPr>
            <p:cNvSpPr txBox="1">
              <a:spLocks/>
            </p:cNvSpPr>
            <p:nvPr/>
          </p:nvSpPr>
          <p:spPr bwMode="auto">
            <a:xfrm>
              <a:off x="10183206" y="4202510"/>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Katihar</a:t>
              </a:r>
            </a:p>
          </p:txBody>
        </p:sp>
        <p:sp>
          <p:nvSpPr>
            <p:cNvPr id="240" name="Content Placeholder 2">
              <a:extLst>
                <a:ext uri="{FF2B5EF4-FFF2-40B4-BE49-F238E27FC236}">
                  <a16:creationId xmlns:a16="http://schemas.microsoft.com/office/drawing/2014/main" id="{1B31C32A-ADCC-45C8-95C7-7789571F3F45}"/>
                </a:ext>
              </a:extLst>
            </p:cNvPr>
            <p:cNvSpPr txBox="1">
              <a:spLocks/>
            </p:cNvSpPr>
            <p:nvPr/>
          </p:nvSpPr>
          <p:spPr bwMode="auto">
            <a:xfrm>
              <a:off x="6917339" y="2481992"/>
              <a:ext cx="102408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Madhubani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1" name="Content Placeholder 2">
              <a:extLst>
                <a:ext uri="{FF2B5EF4-FFF2-40B4-BE49-F238E27FC236}">
                  <a16:creationId xmlns:a16="http://schemas.microsoft.com/office/drawing/2014/main" id="{211D7398-D5C6-415E-8C77-C21F60F577A4}"/>
                </a:ext>
              </a:extLst>
            </p:cNvPr>
            <p:cNvSpPr txBox="1">
              <a:spLocks/>
            </p:cNvSpPr>
            <p:nvPr/>
          </p:nvSpPr>
          <p:spPr bwMode="auto">
            <a:xfrm>
              <a:off x="4642733" y="2928537"/>
              <a:ext cx="1279309" cy="154121"/>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Muzaffarpur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2" name="Content Placeholder 2">
              <a:extLst>
                <a:ext uri="{FF2B5EF4-FFF2-40B4-BE49-F238E27FC236}">
                  <a16:creationId xmlns:a16="http://schemas.microsoft.com/office/drawing/2014/main" id="{78B9248E-BF7E-43B1-9EE5-CEE33211CECA}"/>
                </a:ext>
              </a:extLst>
            </p:cNvPr>
            <p:cNvSpPr txBox="1">
              <a:spLocks/>
            </p:cNvSpPr>
            <p:nvPr/>
          </p:nvSpPr>
          <p:spPr bwMode="auto">
            <a:xfrm>
              <a:off x="4051171" y="3405405"/>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Saran</a:t>
              </a:r>
            </a:p>
          </p:txBody>
        </p:sp>
        <p:sp>
          <p:nvSpPr>
            <p:cNvPr id="243" name="Content Placeholder 2">
              <a:extLst>
                <a:ext uri="{FF2B5EF4-FFF2-40B4-BE49-F238E27FC236}">
                  <a16:creationId xmlns:a16="http://schemas.microsoft.com/office/drawing/2014/main" id="{3EC1D9BA-0825-4EFC-82F9-C35F00830D2C}"/>
                </a:ext>
              </a:extLst>
            </p:cNvPr>
            <p:cNvSpPr txBox="1">
              <a:spLocks/>
            </p:cNvSpPr>
            <p:nvPr/>
          </p:nvSpPr>
          <p:spPr bwMode="auto">
            <a:xfrm>
              <a:off x="3174996" y="2881151"/>
              <a:ext cx="569521"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Siwan</a:t>
              </a:r>
            </a:p>
          </p:txBody>
        </p:sp>
        <p:sp>
          <p:nvSpPr>
            <p:cNvPr id="244" name="Content Placeholder 2">
              <a:extLst>
                <a:ext uri="{FF2B5EF4-FFF2-40B4-BE49-F238E27FC236}">
                  <a16:creationId xmlns:a16="http://schemas.microsoft.com/office/drawing/2014/main" id="{4E0E7538-41F0-4BFE-8164-1D5822E73814}"/>
                </a:ext>
              </a:extLst>
            </p:cNvPr>
            <p:cNvSpPr txBox="1">
              <a:spLocks/>
            </p:cNvSpPr>
            <p:nvPr/>
          </p:nvSpPr>
          <p:spPr bwMode="auto">
            <a:xfrm>
              <a:off x="5163763" y="3816190"/>
              <a:ext cx="731481" cy="164402"/>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Vaishali</a:t>
              </a:r>
            </a:p>
          </p:txBody>
        </p:sp>
        <p:sp>
          <p:nvSpPr>
            <p:cNvPr id="245" name="Content Placeholder 2">
              <a:extLst>
                <a:ext uri="{FF2B5EF4-FFF2-40B4-BE49-F238E27FC236}">
                  <a16:creationId xmlns:a16="http://schemas.microsoft.com/office/drawing/2014/main" id="{BC74AC3E-91B3-4B48-B7C1-3D187BAF0123}"/>
                </a:ext>
              </a:extLst>
            </p:cNvPr>
            <p:cNvSpPr txBox="1">
              <a:spLocks/>
            </p:cNvSpPr>
            <p:nvPr/>
          </p:nvSpPr>
          <p:spPr bwMode="auto">
            <a:xfrm>
              <a:off x="2774414" y="5559128"/>
              <a:ext cx="1128583" cy="154120"/>
            </a:xfrm>
            <a:prstGeom prst="rect">
              <a:avLst/>
            </a:prstGeom>
            <a:solidFill>
              <a:schemeClr val="accent1">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Aurangabad</a:t>
              </a:r>
            </a:p>
          </p:txBody>
        </p:sp>
        <p:sp>
          <p:nvSpPr>
            <p:cNvPr id="246" name="Content Placeholder 2">
              <a:extLst>
                <a:ext uri="{FF2B5EF4-FFF2-40B4-BE49-F238E27FC236}">
                  <a16:creationId xmlns:a16="http://schemas.microsoft.com/office/drawing/2014/main" id="{B992B0DA-28C9-434B-BF60-9B4E1F2DC5F7}"/>
                </a:ext>
              </a:extLst>
            </p:cNvPr>
            <p:cNvSpPr txBox="1">
              <a:spLocks/>
            </p:cNvSpPr>
            <p:nvPr/>
          </p:nvSpPr>
          <p:spPr bwMode="auto">
            <a:xfrm>
              <a:off x="3235787" y="4347647"/>
              <a:ext cx="7158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Bhojpur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7" name="Content Placeholder 2">
              <a:extLst>
                <a:ext uri="{FF2B5EF4-FFF2-40B4-BE49-F238E27FC236}">
                  <a16:creationId xmlns:a16="http://schemas.microsoft.com/office/drawing/2014/main" id="{43F673B9-5668-4501-AB24-A3CB01B896F1}"/>
                </a:ext>
              </a:extLst>
            </p:cNvPr>
            <p:cNvSpPr txBox="1">
              <a:spLocks/>
            </p:cNvSpPr>
            <p:nvPr/>
          </p:nvSpPr>
          <p:spPr bwMode="auto">
            <a:xfrm>
              <a:off x="4333638" y="5822555"/>
              <a:ext cx="49637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Gaya</a:t>
              </a:r>
            </a:p>
          </p:txBody>
        </p:sp>
        <p:sp>
          <p:nvSpPr>
            <p:cNvPr id="248" name="Content Placeholder 2">
              <a:extLst>
                <a:ext uri="{FF2B5EF4-FFF2-40B4-BE49-F238E27FC236}">
                  <a16:creationId xmlns:a16="http://schemas.microsoft.com/office/drawing/2014/main" id="{947A4AD9-C406-431E-A9C1-C760056D7A53}"/>
                </a:ext>
              </a:extLst>
            </p:cNvPr>
            <p:cNvSpPr txBox="1">
              <a:spLocks/>
            </p:cNvSpPr>
            <p:nvPr/>
          </p:nvSpPr>
          <p:spPr bwMode="auto">
            <a:xfrm>
              <a:off x="5161357" y="4863855"/>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Nalanda</a:t>
              </a:r>
            </a:p>
          </p:txBody>
        </p:sp>
        <p:sp>
          <p:nvSpPr>
            <p:cNvPr id="249" name="Content Placeholder 2">
              <a:extLst>
                <a:ext uri="{FF2B5EF4-FFF2-40B4-BE49-F238E27FC236}">
                  <a16:creationId xmlns:a16="http://schemas.microsoft.com/office/drawing/2014/main" id="{F919AF26-C095-4AF8-8B5B-A13C16CD8ABB}"/>
                </a:ext>
              </a:extLst>
            </p:cNvPr>
            <p:cNvSpPr txBox="1">
              <a:spLocks/>
            </p:cNvSpPr>
            <p:nvPr/>
          </p:nvSpPr>
          <p:spPr bwMode="auto">
            <a:xfrm>
              <a:off x="5298635" y="5685528"/>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Nawada</a:t>
              </a:r>
            </a:p>
          </p:txBody>
        </p:sp>
        <p:sp>
          <p:nvSpPr>
            <p:cNvPr id="250" name="Content Placeholder 2">
              <a:extLst>
                <a:ext uri="{FF2B5EF4-FFF2-40B4-BE49-F238E27FC236}">
                  <a16:creationId xmlns:a16="http://schemas.microsoft.com/office/drawing/2014/main" id="{9C094078-E885-474C-B9DB-77C353035EA2}"/>
                </a:ext>
              </a:extLst>
            </p:cNvPr>
            <p:cNvSpPr txBox="1">
              <a:spLocks/>
            </p:cNvSpPr>
            <p:nvPr/>
          </p:nvSpPr>
          <p:spPr bwMode="auto">
            <a:xfrm>
              <a:off x="4285408" y="4371668"/>
              <a:ext cx="54339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Patna</a:t>
              </a:r>
            </a:p>
          </p:txBody>
        </p:sp>
        <p:sp>
          <p:nvSpPr>
            <p:cNvPr id="251" name="Content Placeholder 2">
              <a:extLst>
                <a:ext uri="{FF2B5EF4-FFF2-40B4-BE49-F238E27FC236}">
                  <a16:creationId xmlns:a16="http://schemas.microsoft.com/office/drawing/2014/main" id="{25E214DA-9D67-4F9A-9E29-21D273B282AE}"/>
                </a:ext>
              </a:extLst>
            </p:cNvPr>
            <p:cNvSpPr txBox="1">
              <a:spLocks/>
            </p:cNvSpPr>
            <p:nvPr/>
          </p:nvSpPr>
          <p:spPr bwMode="auto">
            <a:xfrm>
              <a:off x="2089792" y="5085834"/>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52" name="Content Placeholder 2">
              <a:extLst>
                <a:ext uri="{FF2B5EF4-FFF2-40B4-BE49-F238E27FC236}">
                  <a16:creationId xmlns:a16="http://schemas.microsoft.com/office/drawing/2014/main" id="{A0CAFEA8-062D-43C3-AB21-D5625A5FCBA9}"/>
                </a:ext>
              </a:extLst>
            </p:cNvPr>
            <p:cNvSpPr txBox="1">
              <a:spLocks/>
            </p:cNvSpPr>
            <p:nvPr/>
          </p:nvSpPr>
          <p:spPr bwMode="auto">
            <a:xfrm>
              <a:off x="4172507" y="5082733"/>
              <a:ext cx="1024087" cy="154120"/>
            </a:xfrm>
            <a:prstGeom prst="rect">
              <a:avLst/>
            </a:prstGeom>
            <a:solidFill>
              <a:schemeClr val="accent1">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Jehanabad</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3" name="Content Placeholder 2">
              <a:extLst>
                <a:ext uri="{FF2B5EF4-FFF2-40B4-BE49-F238E27FC236}">
                  <a16:creationId xmlns:a16="http://schemas.microsoft.com/office/drawing/2014/main" id="{39D21B60-8D1B-47FB-A03C-534DF5889D9D}"/>
                </a:ext>
              </a:extLst>
            </p:cNvPr>
            <p:cNvSpPr txBox="1">
              <a:spLocks/>
            </p:cNvSpPr>
            <p:nvPr/>
          </p:nvSpPr>
          <p:spPr bwMode="auto">
            <a:xfrm>
              <a:off x="1140806" y="5191378"/>
              <a:ext cx="7158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Bhabua</a:t>
              </a:r>
            </a:p>
          </p:txBody>
        </p:sp>
        <p:sp>
          <p:nvSpPr>
            <p:cNvPr id="254" name="Content Placeholder 2">
              <a:extLst>
                <a:ext uri="{FF2B5EF4-FFF2-40B4-BE49-F238E27FC236}">
                  <a16:creationId xmlns:a16="http://schemas.microsoft.com/office/drawing/2014/main" id="{53CB666A-B3BC-4620-9F9D-5A4DF5C8874E}"/>
                </a:ext>
              </a:extLst>
            </p:cNvPr>
            <p:cNvSpPr txBox="1">
              <a:spLocks/>
            </p:cNvSpPr>
            <p:nvPr/>
          </p:nvSpPr>
          <p:spPr bwMode="auto">
            <a:xfrm>
              <a:off x="2403477" y="4202510"/>
              <a:ext cx="54339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Buxar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5" name="Content Placeholder 2">
              <a:extLst>
                <a:ext uri="{FF2B5EF4-FFF2-40B4-BE49-F238E27FC236}">
                  <a16:creationId xmlns:a16="http://schemas.microsoft.com/office/drawing/2014/main" id="{48E368D2-93DD-4E54-9C9F-B2CDDB4DC281}"/>
                </a:ext>
              </a:extLst>
            </p:cNvPr>
            <p:cNvSpPr txBox="1">
              <a:spLocks/>
            </p:cNvSpPr>
            <p:nvPr/>
          </p:nvSpPr>
          <p:spPr bwMode="auto">
            <a:xfrm>
              <a:off x="6658793" y="4936707"/>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6" name="Content Placeholder 2">
              <a:extLst>
                <a:ext uri="{FF2B5EF4-FFF2-40B4-BE49-F238E27FC236}">
                  <a16:creationId xmlns:a16="http://schemas.microsoft.com/office/drawing/2014/main" id="{D59D01A8-C670-4804-98B2-4593CBB89720}"/>
                </a:ext>
              </a:extLst>
            </p:cNvPr>
            <p:cNvSpPr txBox="1">
              <a:spLocks/>
            </p:cNvSpPr>
            <p:nvPr/>
          </p:nvSpPr>
          <p:spPr bwMode="auto">
            <a:xfrm>
              <a:off x="3466145" y="4878659"/>
              <a:ext cx="52249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Arwal</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7" name="Content Placeholder 2">
              <a:extLst>
                <a:ext uri="{FF2B5EF4-FFF2-40B4-BE49-F238E27FC236}">
                  <a16:creationId xmlns:a16="http://schemas.microsoft.com/office/drawing/2014/main" id="{3BCCA4A4-350C-43C8-B733-D22B3E67F449}"/>
                </a:ext>
              </a:extLst>
            </p:cNvPr>
            <p:cNvSpPr txBox="1">
              <a:spLocks/>
            </p:cNvSpPr>
            <p:nvPr/>
          </p:nvSpPr>
          <p:spPr bwMode="auto">
            <a:xfrm>
              <a:off x="5985714" y="3620642"/>
              <a:ext cx="105020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Samastipur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8" name="Content Placeholder 2">
              <a:extLst>
                <a:ext uri="{FF2B5EF4-FFF2-40B4-BE49-F238E27FC236}">
                  <a16:creationId xmlns:a16="http://schemas.microsoft.com/office/drawing/2014/main" id="{45A90AF1-535F-435B-950F-8C6D0D641158}"/>
                </a:ext>
              </a:extLst>
            </p:cNvPr>
            <p:cNvSpPr txBox="1">
              <a:spLocks/>
            </p:cNvSpPr>
            <p:nvPr/>
          </p:nvSpPr>
          <p:spPr bwMode="auto">
            <a:xfrm>
              <a:off x="7772467" y="4267223"/>
              <a:ext cx="83076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Khagaria</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9" name="Content Placeholder 2">
              <a:extLst>
                <a:ext uri="{FF2B5EF4-FFF2-40B4-BE49-F238E27FC236}">
                  <a16:creationId xmlns:a16="http://schemas.microsoft.com/office/drawing/2014/main" id="{24D78E5C-2126-461A-A00E-97936C1DFAC3}"/>
                </a:ext>
              </a:extLst>
            </p:cNvPr>
            <p:cNvSpPr txBox="1">
              <a:spLocks/>
            </p:cNvSpPr>
            <p:nvPr/>
          </p:nvSpPr>
          <p:spPr bwMode="auto">
            <a:xfrm>
              <a:off x="6601001" y="4250143"/>
              <a:ext cx="93526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Begusarai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60" name="Content Placeholder 2">
              <a:extLst>
                <a:ext uri="{FF2B5EF4-FFF2-40B4-BE49-F238E27FC236}">
                  <a16:creationId xmlns:a16="http://schemas.microsoft.com/office/drawing/2014/main" id="{7AEB921A-5AD2-4663-B8A7-41C60901E4B7}"/>
                </a:ext>
              </a:extLst>
            </p:cNvPr>
            <p:cNvSpPr txBox="1">
              <a:spLocks/>
            </p:cNvSpPr>
            <p:nvPr/>
          </p:nvSpPr>
          <p:spPr bwMode="auto">
            <a:xfrm>
              <a:off x="8629273" y="4831166"/>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Bhagalpur</a:t>
              </a:r>
            </a:p>
          </p:txBody>
        </p:sp>
        <p:sp>
          <p:nvSpPr>
            <p:cNvPr id="261" name="Content Placeholder 2">
              <a:extLst>
                <a:ext uri="{FF2B5EF4-FFF2-40B4-BE49-F238E27FC236}">
                  <a16:creationId xmlns:a16="http://schemas.microsoft.com/office/drawing/2014/main" id="{5D958172-BB20-4D4F-BE55-07DE59F46D89}"/>
                </a:ext>
              </a:extLst>
            </p:cNvPr>
            <p:cNvSpPr txBox="1">
              <a:spLocks/>
            </p:cNvSpPr>
            <p:nvPr/>
          </p:nvSpPr>
          <p:spPr bwMode="auto">
            <a:xfrm>
              <a:off x="7578336" y="4764858"/>
              <a:ext cx="804638"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Munger</a:t>
              </a:r>
            </a:p>
          </p:txBody>
        </p:sp>
        <p:sp>
          <p:nvSpPr>
            <p:cNvPr id="262" name="Content Placeholder 2">
              <a:extLst>
                <a:ext uri="{FF2B5EF4-FFF2-40B4-BE49-F238E27FC236}">
                  <a16:creationId xmlns:a16="http://schemas.microsoft.com/office/drawing/2014/main" id="{A928F320-C1FB-4A3B-A411-E76AB09ADB1A}"/>
                </a:ext>
              </a:extLst>
            </p:cNvPr>
            <p:cNvSpPr txBox="1">
              <a:spLocks/>
            </p:cNvSpPr>
            <p:nvPr/>
          </p:nvSpPr>
          <p:spPr bwMode="auto">
            <a:xfrm>
              <a:off x="8284728" y="5718702"/>
              <a:ext cx="59041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Banka</a:t>
              </a:r>
            </a:p>
          </p:txBody>
        </p:sp>
        <p:sp>
          <p:nvSpPr>
            <p:cNvPr id="263" name="Content Placeholder 2">
              <a:extLst>
                <a:ext uri="{FF2B5EF4-FFF2-40B4-BE49-F238E27FC236}">
                  <a16:creationId xmlns:a16="http://schemas.microsoft.com/office/drawing/2014/main" id="{D0325554-55C5-4E94-8909-4918C8144580}"/>
                </a:ext>
              </a:extLst>
            </p:cNvPr>
            <p:cNvSpPr txBox="1">
              <a:spLocks/>
            </p:cNvSpPr>
            <p:nvPr/>
          </p:nvSpPr>
          <p:spPr bwMode="auto">
            <a:xfrm rot="19110583">
              <a:off x="5964579" y="4841510"/>
              <a:ext cx="105020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Sheikhpura</a:t>
              </a:r>
            </a:p>
          </p:txBody>
        </p:sp>
        <p:sp>
          <p:nvSpPr>
            <p:cNvPr id="264" name="Content Placeholder 2">
              <a:extLst>
                <a:ext uri="{FF2B5EF4-FFF2-40B4-BE49-F238E27FC236}">
                  <a16:creationId xmlns:a16="http://schemas.microsoft.com/office/drawing/2014/main" id="{AE08B6BD-97AC-4729-BC12-85B3D24C4B9D}"/>
                </a:ext>
              </a:extLst>
            </p:cNvPr>
            <p:cNvSpPr txBox="1">
              <a:spLocks/>
            </p:cNvSpPr>
            <p:nvPr/>
          </p:nvSpPr>
          <p:spPr bwMode="auto">
            <a:xfrm>
              <a:off x="7222812" y="5723583"/>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Jamui</a:t>
              </a:r>
            </a:p>
          </p:txBody>
        </p:sp>
        <p:sp>
          <p:nvSpPr>
            <p:cNvPr id="265" name="Content Placeholder 2">
              <a:extLst>
                <a:ext uri="{FF2B5EF4-FFF2-40B4-BE49-F238E27FC236}">
                  <a16:creationId xmlns:a16="http://schemas.microsoft.com/office/drawing/2014/main" id="{801C658D-994C-4689-A0E8-39AAC88DE05B}"/>
                </a:ext>
              </a:extLst>
            </p:cNvPr>
            <p:cNvSpPr txBox="1">
              <a:spLocks/>
            </p:cNvSpPr>
            <p:nvPr/>
          </p:nvSpPr>
          <p:spPr bwMode="auto">
            <a:xfrm>
              <a:off x="9574995" y="3021089"/>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Araria</a:t>
              </a:r>
            </a:p>
          </p:txBody>
        </p:sp>
        <p:sp>
          <p:nvSpPr>
            <p:cNvPr id="266" name="Content Placeholder 2">
              <a:extLst>
                <a:ext uri="{FF2B5EF4-FFF2-40B4-BE49-F238E27FC236}">
                  <a16:creationId xmlns:a16="http://schemas.microsoft.com/office/drawing/2014/main" id="{8C20D8FC-CE04-4230-8F63-BC6A3A1CD93C}"/>
                </a:ext>
              </a:extLst>
            </p:cNvPr>
            <p:cNvSpPr txBox="1">
              <a:spLocks/>
            </p:cNvSpPr>
            <p:nvPr/>
          </p:nvSpPr>
          <p:spPr bwMode="auto">
            <a:xfrm>
              <a:off x="10588805" y="2860063"/>
              <a:ext cx="1029305"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Kishanganj</a:t>
              </a:r>
            </a:p>
          </p:txBody>
        </p:sp>
        <p:sp>
          <p:nvSpPr>
            <p:cNvPr id="267" name="Content Placeholder 2">
              <a:extLst>
                <a:ext uri="{FF2B5EF4-FFF2-40B4-BE49-F238E27FC236}">
                  <a16:creationId xmlns:a16="http://schemas.microsoft.com/office/drawing/2014/main" id="{5DEDBC22-DDFB-40DE-9FF4-7A87676E3500}"/>
                </a:ext>
              </a:extLst>
            </p:cNvPr>
            <p:cNvSpPr txBox="1">
              <a:spLocks/>
            </p:cNvSpPr>
            <p:nvPr/>
          </p:nvSpPr>
          <p:spPr bwMode="auto">
            <a:xfrm>
              <a:off x="7851881" y="3719647"/>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Saharsa</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68" name="Content Placeholder 2">
              <a:extLst>
                <a:ext uri="{FF2B5EF4-FFF2-40B4-BE49-F238E27FC236}">
                  <a16:creationId xmlns:a16="http://schemas.microsoft.com/office/drawing/2014/main" id="{21350FBF-6373-4003-9700-F89F9A039FCF}"/>
                </a:ext>
              </a:extLst>
            </p:cNvPr>
            <p:cNvSpPr txBox="1">
              <a:spLocks/>
            </p:cNvSpPr>
            <p:nvPr/>
          </p:nvSpPr>
          <p:spPr bwMode="auto">
            <a:xfrm>
              <a:off x="8433907" y="2869080"/>
              <a:ext cx="647894"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Supaul</a:t>
              </a:r>
            </a:p>
          </p:txBody>
        </p:sp>
        <p:sp>
          <p:nvSpPr>
            <p:cNvPr id="269" name="Content Placeholder 2">
              <a:extLst>
                <a:ext uri="{FF2B5EF4-FFF2-40B4-BE49-F238E27FC236}">
                  <a16:creationId xmlns:a16="http://schemas.microsoft.com/office/drawing/2014/main" id="{09A0F414-D193-4E68-BEBC-CD7A2C39BDE1}"/>
                </a:ext>
              </a:extLst>
            </p:cNvPr>
            <p:cNvSpPr txBox="1">
              <a:spLocks/>
            </p:cNvSpPr>
            <p:nvPr/>
          </p:nvSpPr>
          <p:spPr bwMode="auto">
            <a:xfrm>
              <a:off x="9564548" y="3745685"/>
              <a:ext cx="668784"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Purnia</a:t>
              </a:r>
            </a:p>
          </p:txBody>
        </p:sp>
        <p:sp>
          <p:nvSpPr>
            <p:cNvPr id="270" name="Content Placeholder 2">
              <a:extLst>
                <a:ext uri="{FF2B5EF4-FFF2-40B4-BE49-F238E27FC236}">
                  <a16:creationId xmlns:a16="http://schemas.microsoft.com/office/drawing/2014/main" id="{9FE99776-8897-405F-9839-6E7184539277}"/>
                </a:ext>
              </a:extLst>
            </p:cNvPr>
            <p:cNvSpPr txBox="1">
              <a:spLocks/>
            </p:cNvSpPr>
            <p:nvPr/>
          </p:nvSpPr>
          <p:spPr bwMode="auto">
            <a:xfrm rot="5169410">
              <a:off x="8498134" y="3732195"/>
              <a:ext cx="824885" cy="19531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Madhepura</a:t>
              </a:r>
            </a:p>
          </p:txBody>
        </p:sp>
        <p:sp>
          <p:nvSpPr>
            <p:cNvPr id="271" name="Content Placeholder 2">
              <a:extLst>
                <a:ext uri="{FF2B5EF4-FFF2-40B4-BE49-F238E27FC236}">
                  <a16:creationId xmlns:a16="http://schemas.microsoft.com/office/drawing/2014/main" id="{52332532-4A81-46C8-A093-577ED41A47BC}"/>
                </a:ext>
              </a:extLst>
            </p:cNvPr>
            <p:cNvSpPr txBox="1">
              <a:spLocks/>
            </p:cNvSpPr>
            <p:nvPr/>
          </p:nvSpPr>
          <p:spPr bwMode="auto">
            <a:xfrm>
              <a:off x="4988130" y="2278602"/>
              <a:ext cx="78373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Sheohar</a:t>
              </a:r>
            </a:p>
          </p:txBody>
        </p:sp>
        <p:sp>
          <p:nvSpPr>
            <p:cNvPr id="272" name="Content Placeholder 2">
              <a:extLst>
                <a:ext uri="{FF2B5EF4-FFF2-40B4-BE49-F238E27FC236}">
                  <a16:creationId xmlns:a16="http://schemas.microsoft.com/office/drawing/2014/main" id="{8F331662-7200-43C4-A8D1-F75D6621A58A}"/>
                </a:ext>
              </a:extLst>
            </p:cNvPr>
            <p:cNvSpPr txBox="1">
              <a:spLocks/>
            </p:cNvSpPr>
            <p:nvPr/>
          </p:nvSpPr>
          <p:spPr bwMode="auto">
            <a:xfrm>
              <a:off x="2089902" y="5082733"/>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73" name="Content Placeholder 2">
              <a:extLst>
                <a:ext uri="{FF2B5EF4-FFF2-40B4-BE49-F238E27FC236}">
                  <a16:creationId xmlns:a16="http://schemas.microsoft.com/office/drawing/2014/main" id="{401987FB-915C-4B6A-AC34-091977F22D2C}"/>
                </a:ext>
              </a:extLst>
            </p:cNvPr>
            <p:cNvSpPr txBox="1">
              <a:spLocks/>
            </p:cNvSpPr>
            <p:nvPr/>
          </p:nvSpPr>
          <p:spPr bwMode="auto">
            <a:xfrm>
              <a:off x="6658036" y="4940665"/>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74" name="Content Placeholder 2">
              <a:extLst>
                <a:ext uri="{FF2B5EF4-FFF2-40B4-BE49-F238E27FC236}">
                  <a16:creationId xmlns:a16="http://schemas.microsoft.com/office/drawing/2014/main" id="{06B1E744-BD8B-435D-8883-68412FFF4657}"/>
                </a:ext>
              </a:extLst>
            </p:cNvPr>
            <p:cNvSpPr txBox="1">
              <a:spLocks/>
            </p:cNvSpPr>
            <p:nvPr/>
          </p:nvSpPr>
          <p:spPr bwMode="auto">
            <a:xfrm>
              <a:off x="2089144" y="5086692"/>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75" name="Content Placeholder 2">
              <a:extLst>
                <a:ext uri="{FF2B5EF4-FFF2-40B4-BE49-F238E27FC236}">
                  <a16:creationId xmlns:a16="http://schemas.microsoft.com/office/drawing/2014/main" id="{DED9DF7D-3756-4B85-B257-847357BDCC0A}"/>
                </a:ext>
              </a:extLst>
            </p:cNvPr>
            <p:cNvSpPr txBox="1">
              <a:spLocks/>
            </p:cNvSpPr>
            <p:nvPr/>
          </p:nvSpPr>
          <p:spPr bwMode="auto">
            <a:xfrm>
              <a:off x="6656924" y="4941539"/>
              <a:ext cx="945720" cy="154120"/>
            </a:xfrm>
            <a:prstGeom prst="rect">
              <a:avLst/>
            </a:prstGeom>
            <a:solidFill>
              <a:srgbClr val="FFC000"/>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76" name="Content Placeholder 2">
              <a:extLst>
                <a:ext uri="{FF2B5EF4-FFF2-40B4-BE49-F238E27FC236}">
                  <a16:creationId xmlns:a16="http://schemas.microsoft.com/office/drawing/2014/main" id="{3D885C56-8155-48AB-AF96-1BF0B2F9DD32}"/>
                </a:ext>
              </a:extLst>
            </p:cNvPr>
            <p:cNvSpPr txBox="1">
              <a:spLocks/>
            </p:cNvSpPr>
            <p:nvPr/>
          </p:nvSpPr>
          <p:spPr bwMode="auto">
            <a:xfrm>
              <a:off x="2088035" y="5087566"/>
              <a:ext cx="658337" cy="154120"/>
            </a:xfrm>
            <a:prstGeom prst="rect">
              <a:avLst/>
            </a:prstGeom>
            <a:solidFill>
              <a:schemeClr val="accent6">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grpSp>
      <p:pic>
        <p:nvPicPr>
          <p:cNvPr id="130" name="Picture 129">
            <a:extLst>
              <a:ext uri="{FF2B5EF4-FFF2-40B4-BE49-F238E27FC236}">
                <a16:creationId xmlns:a16="http://schemas.microsoft.com/office/drawing/2014/main" id="{7D5417EC-F9E0-4F82-B988-E48C46440F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4387"/>
            <a:ext cx="1322257" cy="622385"/>
          </a:xfrm>
          <a:prstGeom prst="rect">
            <a:avLst/>
          </a:prstGeom>
        </p:spPr>
      </p:pic>
      <p:sp>
        <p:nvSpPr>
          <p:cNvPr id="3" name="Rectangle: Rounded Corners 2">
            <a:extLst>
              <a:ext uri="{FF2B5EF4-FFF2-40B4-BE49-F238E27FC236}">
                <a16:creationId xmlns:a16="http://schemas.microsoft.com/office/drawing/2014/main" id="{B9B7FAF3-F6DD-4972-B666-5B332C116F60}"/>
              </a:ext>
            </a:extLst>
          </p:cNvPr>
          <p:cNvSpPr/>
          <p:nvPr/>
        </p:nvSpPr>
        <p:spPr>
          <a:xfrm>
            <a:off x="6964043" y="1041870"/>
            <a:ext cx="5089994" cy="12100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ectangle 3">
            <a:extLst>
              <a:ext uri="{FF2B5EF4-FFF2-40B4-BE49-F238E27FC236}">
                <a16:creationId xmlns:a16="http://schemas.microsoft.com/office/drawing/2014/main" id="{46E0756B-D545-4CE0-A942-F23DB4CC8758}"/>
              </a:ext>
            </a:extLst>
          </p:cNvPr>
          <p:cNvSpPr/>
          <p:nvPr/>
        </p:nvSpPr>
        <p:spPr>
          <a:xfrm>
            <a:off x="6934009" y="1045721"/>
            <a:ext cx="5135638" cy="1138773"/>
          </a:xfrm>
          <a:prstGeom prst="rect">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US" dirty="0">
                <a:solidFill>
                  <a:srgbClr val="0070C0"/>
                </a:solidFill>
                <a:latin typeface="Calibri" panose="020F0502020204030204" pitchFamily="34" charset="0"/>
                <a:cs typeface="Calibri" panose="020F0502020204030204" pitchFamily="34" charset="0"/>
              </a:rPr>
              <a:t>Study Setting-</a:t>
            </a:r>
            <a:r>
              <a:rPr lang="en-GB"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b="1" dirty="0" err="1">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Arwal</a:t>
            </a:r>
            <a:r>
              <a:rPr lang="en-GB" sz="16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Patna</a:t>
            </a:r>
            <a:r>
              <a:rPr lang="en-GB" sz="1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a:t>
            </a:r>
            <a:r>
              <a:rPr lang="en-GB" sz="1600" dirty="0">
                <a:latin typeface="Times New Roman" panose="02020603050405020304" pitchFamily="18" charset="0"/>
                <a:ea typeface="Times New Roman" panose="02020603050405020304" pitchFamily="18" charset="0"/>
              </a:rPr>
              <a:t> and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Vaishali</a:t>
            </a:r>
            <a:r>
              <a:rPr lang="en-GB" sz="1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dirty="0">
                <a:latin typeface="Times New Roman" panose="02020603050405020304" pitchFamily="18" charset="0"/>
                <a:ea typeface="Times New Roman" panose="02020603050405020304" pitchFamily="18" charset="0"/>
              </a:rPr>
              <a:t>districts were selected based on operational and logistic feasibility. Further 4 blocks were selected in each district, and ASHAs were selected randomly from</a:t>
            </a:r>
            <a:r>
              <a:rPr lang="en-GB" sz="1600" b="1" dirty="0">
                <a:latin typeface="Times New Roman" panose="02020603050405020304" pitchFamily="18" charset="0"/>
                <a:ea typeface="Times New Roman" panose="02020603050405020304" pitchFamily="18" charset="0"/>
              </a:rPr>
              <a:t>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AWC</a:t>
            </a:r>
            <a:r>
              <a:rPr lang="en-GB"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t>
            </a:r>
            <a:endParaRPr lang="en-IN" dirty="0"/>
          </a:p>
        </p:txBody>
      </p:sp>
      <p:sp>
        <p:nvSpPr>
          <p:cNvPr id="5" name="Rectangle 4">
            <a:extLst>
              <a:ext uri="{FF2B5EF4-FFF2-40B4-BE49-F238E27FC236}">
                <a16:creationId xmlns:a16="http://schemas.microsoft.com/office/drawing/2014/main" id="{76D0791E-123F-4A72-83EF-50ED044043DF}"/>
              </a:ext>
            </a:extLst>
          </p:cNvPr>
          <p:cNvSpPr/>
          <p:nvPr/>
        </p:nvSpPr>
        <p:spPr>
          <a:xfrm>
            <a:off x="253626" y="1685895"/>
            <a:ext cx="5370210" cy="423449"/>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50000"/>
              </a:lnSpc>
              <a:spcAft>
                <a:spcPts val="1000"/>
              </a:spcAft>
            </a:pPr>
            <a:r>
              <a:rPr lang="en-IN" sz="1600" dirty="0">
                <a:latin typeface="Calibri" panose="020F0502020204030204" pitchFamily="34" charset="0"/>
                <a:ea typeface="Times New Roman" panose="02020603050405020304" pitchFamily="18" charset="0"/>
                <a:cs typeface="Mangal" panose="02040503050203030202" pitchFamily="18" charset="0"/>
              </a:rPr>
              <a:t>     </a:t>
            </a:r>
          </a:p>
        </p:txBody>
      </p:sp>
      <p:sp>
        <p:nvSpPr>
          <p:cNvPr id="131" name="Content Placeholder 2">
            <a:extLst>
              <a:ext uri="{FF2B5EF4-FFF2-40B4-BE49-F238E27FC236}">
                <a16:creationId xmlns:a16="http://schemas.microsoft.com/office/drawing/2014/main" id="{7D0FFE10-0292-4BBA-AD5B-520DC260745F}"/>
              </a:ext>
            </a:extLst>
          </p:cNvPr>
          <p:cNvSpPr txBox="1">
            <a:spLocks/>
          </p:cNvSpPr>
          <p:nvPr/>
        </p:nvSpPr>
        <p:spPr>
          <a:xfrm>
            <a:off x="745666" y="1164961"/>
            <a:ext cx="5661113" cy="436278"/>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lvl="0" indent="0" algn="just" defTabSz="457200">
              <a:spcBef>
                <a:spcPts val="0"/>
              </a:spcBef>
              <a:buClrTx/>
              <a:buNone/>
              <a:defRPr/>
            </a:pPr>
            <a:r>
              <a:rPr lang="en-US" dirty="0">
                <a:solidFill>
                  <a:srgbClr val="0070C0"/>
                </a:solidFill>
                <a:latin typeface="Calibri" panose="020F0502020204030204" pitchFamily="34" charset="0"/>
                <a:cs typeface="Calibri" panose="020F0502020204030204" pitchFamily="34" charset="0"/>
              </a:rPr>
              <a:t>Study Design</a:t>
            </a:r>
            <a:r>
              <a:rPr lang="en-US"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Exploratory study</a:t>
            </a:r>
            <a:r>
              <a:rPr lang="en-US" dirty="0">
                <a:solidFill>
                  <a:schemeClr val="tx1"/>
                </a:solidFill>
                <a:latin typeface="Calibri" panose="020F0502020204030204" pitchFamily="34" charset="0"/>
                <a:cs typeface="Calibri" panose="020F0502020204030204" pitchFamily="34" charset="0"/>
              </a:rPr>
              <a:t>.</a:t>
            </a:r>
          </a:p>
        </p:txBody>
      </p:sp>
      <p:sp>
        <p:nvSpPr>
          <p:cNvPr id="132" name="Rectangle 131">
            <a:extLst>
              <a:ext uri="{FF2B5EF4-FFF2-40B4-BE49-F238E27FC236}">
                <a16:creationId xmlns:a16="http://schemas.microsoft.com/office/drawing/2014/main" id="{FCB3F133-685A-4A8B-A916-84C3CD86FD31}"/>
              </a:ext>
            </a:extLst>
          </p:cNvPr>
          <p:cNvSpPr/>
          <p:nvPr/>
        </p:nvSpPr>
        <p:spPr>
          <a:xfrm rot="10800000" flipV="1">
            <a:off x="745666" y="2386196"/>
            <a:ext cx="7514161" cy="615553"/>
          </a:xfrm>
          <a:prstGeom prst="rect">
            <a:avLst/>
          </a:prstGeom>
        </p:spPr>
        <p:txBody>
          <a:bodyPr wrap="square">
            <a:spAutoFit/>
          </a:bodyPr>
          <a:lstStyle/>
          <a:p>
            <a:endParaRPr lang="en-IN" sz="1600" dirty="0">
              <a:solidFill>
                <a:srgbClr val="0070C0"/>
              </a:solidFill>
            </a:endParaRPr>
          </a:p>
          <a:p>
            <a:r>
              <a:rPr lang="en-IN" dirty="0">
                <a:solidFill>
                  <a:srgbClr val="0070C0"/>
                </a:solidFill>
              </a:rPr>
              <a:t>Study Population-</a:t>
            </a:r>
            <a:endParaRPr lang="en-IN" dirty="0"/>
          </a:p>
        </p:txBody>
      </p:sp>
      <p:sp>
        <p:nvSpPr>
          <p:cNvPr id="8" name="Rectangle 7">
            <a:extLst>
              <a:ext uri="{FF2B5EF4-FFF2-40B4-BE49-F238E27FC236}">
                <a16:creationId xmlns:a16="http://schemas.microsoft.com/office/drawing/2014/main" id="{F5DBFB8E-9B91-401F-9B96-EEA67D525F21}"/>
              </a:ext>
            </a:extLst>
          </p:cNvPr>
          <p:cNvSpPr/>
          <p:nvPr/>
        </p:nvSpPr>
        <p:spPr>
          <a:xfrm>
            <a:off x="860010" y="3144781"/>
            <a:ext cx="5078972" cy="338554"/>
          </a:xfrm>
          <a:prstGeom prst="rect">
            <a:avLst/>
          </a:prstGeom>
        </p:spPr>
        <p:txBody>
          <a:bodyPr wrap="square">
            <a:spAutoFit/>
          </a:bodyPr>
          <a:lstStyle/>
          <a:p>
            <a:pPr algn="just" defTabSz="457200">
              <a:defRPr/>
            </a:pPr>
            <a:r>
              <a:rPr lang="en-IN" sz="1600" dirty="0">
                <a:latin typeface="Times New Roman" panose="02020603050405020304" pitchFamily="18" charset="0"/>
                <a:ea typeface="Times New Roman" panose="02020603050405020304" pitchFamily="18" charset="0"/>
                <a:cs typeface="Mangal" panose="02040503050203030202" pitchFamily="18" charset="0"/>
              </a:rPr>
              <a:t>         </a:t>
            </a:r>
            <a:endParaRPr lang="en-IN" sz="1600" dirty="0">
              <a:latin typeface="Calibri" panose="020F050202020403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97190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 calcmode="lin" valueType="num">
                                      <p:cBhvr>
                                        <p:cTn id="7" dur="500" fill="hold"/>
                                        <p:tgtEl>
                                          <p:spTgt spid="231"/>
                                        </p:tgtEl>
                                        <p:attrNameLst>
                                          <p:attrName>ppt_w</p:attrName>
                                        </p:attrNameLst>
                                      </p:cBhvr>
                                      <p:tavLst>
                                        <p:tav tm="0">
                                          <p:val>
                                            <p:fltVal val="0"/>
                                          </p:val>
                                        </p:tav>
                                        <p:tav tm="100000">
                                          <p:val>
                                            <p:strVal val="#ppt_w"/>
                                          </p:val>
                                        </p:tav>
                                      </p:tavLst>
                                    </p:anim>
                                    <p:anim calcmode="lin" valueType="num">
                                      <p:cBhvr>
                                        <p:cTn id="8" dur="500" fill="hold"/>
                                        <p:tgtEl>
                                          <p:spTgt spid="231"/>
                                        </p:tgtEl>
                                        <p:attrNameLst>
                                          <p:attrName>ppt_h</p:attrName>
                                        </p:attrNameLst>
                                      </p:cBhvr>
                                      <p:tavLst>
                                        <p:tav tm="0">
                                          <p:val>
                                            <p:fltVal val="0"/>
                                          </p:val>
                                        </p:tav>
                                        <p:tav tm="100000">
                                          <p:val>
                                            <p:strVal val="#ppt_h"/>
                                          </p:val>
                                        </p:tav>
                                      </p:tavLst>
                                    </p:anim>
                                    <p:animEffect transition="in" filter="fade">
                                      <p:cBhvr>
                                        <p:cTn id="9" dur="500"/>
                                        <p:tgtEl>
                                          <p:spTgt spid="23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4"/>
                                        </p:tgtEl>
                                        <p:attrNameLst>
                                          <p:attrName>style.visibility</p:attrName>
                                        </p:attrNameLst>
                                      </p:cBhvr>
                                      <p:to>
                                        <p:strVal val="visible"/>
                                      </p:to>
                                    </p:set>
                                    <p:anim calcmode="lin" valueType="num">
                                      <p:cBhvr>
                                        <p:cTn id="14" dur="500" fill="hold"/>
                                        <p:tgtEl>
                                          <p:spTgt spid="1024"/>
                                        </p:tgtEl>
                                        <p:attrNameLst>
                                          <p:attrName>ppt_w</p:attrName>
                                        </p:attrNameLst>
                                      </p:cBhvr>
                                      <p:tavLst>
                                        <p:tav tm="0">
                                          <p:val>
                                            <p:fltVal val="0"/>
                                          </p:val>
                                        </p:tav>
                                        <p:tav tm="100000">
                                          <p:val>
                                            <p:strVal val="#ppt_w"/>
                                          </p:val>
                                        </p:tav>
                                      </p:tavLst>
                                    </p:anim>
                                    <p:anim calcmode="lin" valueType="num">
                                      <p:cBhvr>
                                        <p:cTn id="15" dur="500" fill="hold"/>
                                        <p:tgtEl>
                                          <p:spTgt spid="1024"/>
                                        </p:tgtEl>
                                        <p:attrNameLst>
                                          <p:attrName>ppt_h</p:attrName>
                                        </p:attrNameLst>
                                      </p:cBhvr>
                                      <p:tavLst>
                                        <p:tav tm="0">
                                          <p:val>
                                            <p:fltVal val="0"/>
                                          </p:val>
                                        </p:tav>
                                        <p:tav tm="100000">
                                          <p:val>
                                            <p:strVal val="#ppt_h"/>
                                          </p:val>
                                        </p:tav>
                                      </p:tavLst>
                                    </p:anim>
                                    <p:animEffect transition="in" filter="fade">
                                      <p:cBhvr>
                                        <p:cTn id="16" dur="500"/>
                                        <p:tgtEl>
                                          <p:spTgt spid="1024"/>
                                        </p:tgtEl>
                                      </p:cBhvr>
                                    </p:animEffect>
                                  </p:childTnLst>
                                </p:cTn>
                              </p:par>
                              <p:par>
                                <p:cTn id="17" presetID="53" presetClass="entr" presetSubtype="16"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E44265-34DC-4A8C-9FFB-8EB44828F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14" y="26125"/>
            <a:ext cx="1503906" cy="707887"/>
          </a:xfrm>
          <a:prstGeom prst="rect">
            <a:avLst/>
          </a:prstGeom>
        </p:spPr>
      </p:pic>
      <p:pic>
        <p:nvPicPr>
          <p:cNvPr id="6" name="Picture 5">
            <a:extLst>
              <a:ext uri="{FF2B5EF4-FFF2-40B4-BE49-F238E27FC236}">
                <a16:creationId xmlns:a16="http://schemas.microsoft.com/office/drawing/2014/main" id="{31E9FF7E-F351-4F1F-83CE-1E5EC3C517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8" name="Rectangle 7">
            <a:extLst>
              <a:ext uri="{FF2B5EF4-FFF2-40B4-BE49-F238E27FC236}">
                <a16:creationId xmlns:a16="http://schemas.microsoft.com/office/drawing/2014/main" id="{7B8E9DD3-EA2B-4D6E-9962-23C801040E89}"/>
              </a:ext>
            </a:extLst>
          </p:cNvPr>
          <p:cNvSpPr/>
          <p:nvPr/>
        </p:nvSpPr>
        <p:spPr>
          <a:xfrm>
            <a:off x="932329" y="896472"/>
            <a:ext cx="10568371" cy="5054198"/>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7" name="Group 46">
            <a:extLst>
              <a:ext uri="{FF2B5EF4-FFF2-40B4-BE49-F238E27FC236}">
                <a16:creationId xmlns:a16="http://schemas.microsoft.com/office/drawing/2014/main" id="{3BBD6F21-F39F-4BA0-BA20-2A6E50D5F4B6}"/>
              </a:ext>
            </a:extLst>
          </p:cNvPr>
          <p:cNvGrpSpPr/>
          <p:nvPr/>
        </p:nvGrpSpPr>
        <p:grpSpPr>
          <a:xfrm>
            <a:off x="933253" y="981540"/>
            <a:ext cx="10567447" cy="4969129"/>
            <a:chOff x="933253" y="981540"/>
            <a:chExt cx="10567447" cy="4969129"/>
          </a:xfrm>
          <a:effectLst/>
        </p:grpSpPr>
        <p:sp>
          <p:nvSpPr>
            <p:cNvPr id="48" name="Rectangle 47">
              <a:extLst>
                <a:ext uri="{FF2B5EF4-FFF2-40B4-BE49-F238E27FC236}">
                  <a16:creationId xmlns:a16="http://schemas.microsoft.com/office/drawing/2014/main" id="{5B7FF105-C0C1-49E2-A5E6-EC2681628F7E}"/>
                </a:ext>
              </a:extLst>
            </p:cNvPr>
            <p:cNvSpPr/>
            <p:nvPr/>
          </p:nvSpPr>
          <p:spPr>
            <a:xfrm>
              <a:off x="933253" y="981540"/>
              <a:ext cx="10567447" cy="4969129"/>
            </a:xfrm>
            <a:prstGeom prst="rect">
              <a:avLst/>
            </a:prstGeom>
            <a:ln>
              <a:solidFill>
                <a:schemeClr val="tx1"/>
              </a:solidFill>
            </a:ln>
            <a:effectLst/>
          </p:spPr>
        </p:sp>
        <p:sp>
          <p:nvSpPr>
            <p:cNvPr id="49" name="Freeform: Shape 48">
              <a:extLst>
                <a:ext uri="{FF2B5EF4-FFF2-40B4-BE49-F238E27FC236}">
                  <a16:creationId xmlns:a16="http://schemas.microsoft.com/office/drawing/2014/main" id="{3645FE0B-BE54-469B-ADB4-56DF281F5C5C}"/>
                </a:ext>
              </a:extLst>
            </p:cNvPr>
            <p:cNvSpPr/>
            <p:nvPr/>
          </p:nvSpPr>
          <p:spPr>
            <a:xfrm>
              <a:off x="10072137"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0" name="Freeform: Shape 49">
              <a:extLst>
                <a:ext uri="{FF2B5EF4-FFF2-40B4-BE49-F238E27FC236}">
                  <a16:creationId xmlns:a16="http://schemas.microsoft.com/office/drawing/2014/main" id="{D6E202FD-9CC9-477D-9C09-BDF3A148E368}"/>
                </a:ext>
              </a:extLst>
            </p:cNvPr>
            <p:cNvSpPr/>
            <p:nvPr/>
          </p:nvSpPr>
          <p:spPr>
            <a:xfrm>
              <a:off x="9066443" y="3335736"/>
              <a:ext cx="1502333" cy="260735"/>
            </a:xfrm>
            <a:custGeom>
              <a:avLst/>
              <a:gdLst/>
              <a:ahLst/>
              <a:cxnLst/>
              <a:rect l="0" t="0" r="0" b="0"/>
              <a:pathLst>
                <a:path>
                  <a:moveTo>
                    <a:pt x="0" y="0"/>
                  </a:moveTo>
                  <a:lnTo>
                    <a:pt x="0" y="130367"/>
                  </a:lnTo>
                  <a:lnTo>
                    <a:pt x="1502333" y="130367"/>
                  </a:lnTo>
                  <a:lnTo>
                    <a:pt x="1502333"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1" name="Freeform: Shape 50">
              <a:extLst>
                <a:ext uri="{FF2B5EF4-FFF2-40B4-BE49-F238E27FC236}">
                  <a16:creationId xmlns:a16="http://schemas.microsoft.com/office/drawing/2014/main" id="{484DBE85-16F4-4BC1-A397-881E13A26D54}"/>
                </a:ext>
              </a:extLst>
            </p:cNvPr>
            <p:cNvSpPr/>
            <p:nvPr/>
          </p:nvSpPr>
          <p:spPr>
            <a:xfrm>
              <a:off x="8569803"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2" name="Freeform: Shape 51">
              <a:extLst>
                <a:ext uri="{FF2B5EF4-FFF2-40B4-BE49-F238E27FC236}">
                  <a16:creationId xmlns:a16="http://schemas.microsoft.com/office/drawing/2014/main" id="{C669E213-07C3-4E89-82E9-C4C03AC79FD4}"/>
                </a:ext>
              </a:extLst>
            </p:cNvPr>
            <p:cNvSpPr/>
            <p:nvPr/>
          </p:nvSpPr>
          <p:spPr>
            <a:xfrm>
              <a:off x="9020723"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3" name="Freeform: Shape 52">
              <a:extLst>
                <a:ext uri="{FF2B5EF4-FFF2-40B4-BE49-F238E27FC236}">
                  <a16:creationId xmlns:a16="http://schemas.microsoft.com/office/drawing/2014/main" id="{237C9A10-B86D-4202-B72A-0DFB7431A4AB}"/>
                </a:ext>
              </a:extLst>
            </p:cNvPr>
            <p:cNvSpPr/>
            <p:nvPr/>
          </p:nvSpPr>
          <p:spPr>
            <a:xfrm>
              <a:off x="7067470"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4" name="Freeform: Shape 53">
              <a:extLst>
                <a:ext uri="{FF2B5EF4-FFF2-40B4-BE49-F238E27FC236}">
                  <a16:creationId xmlns:a16="http://schemas.microsoft.com/office/drawing/2014/main" id="{2C5F21D3-D8EA-46A7-A176-87BF60BE4C22}"/>
                </a:ext>
              </a:extLst>
            </p:cNvPr>
            <p:cNvSpPr/>
            <p:nvPr/>
          </p:nvSpPr>
          <p:spPr>
            <a:xfrm>
              <a:off x="7564109" y="3335736"/>
              <a:ext cx="1502333" cy="260735"/>
            </a:xfrm>
            <a:custGeom>
              <a:avLst/>
              <a:gdLst/>
              <a:ahLst/>
              <a:cxnLst/>
              <a:rect l="0" t="0" r="0" b="0"/>
              <a:pathLst>
                <a:path>
                  <a:moveTo>
                    <a:pt x="1502333" y="0"/>
                  </a:moveTo>
                  <a:lnTo>
                    <a:pt x="1502333" y="130367"/>
                  </a:lnTo>
                  <a:lnTo>
                    <a:pt x="0" y="130367"/>
                  </a:lnTo>
                  <a:lnTo>
                    <a:pt x="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5" name="Freeform: Shape 54">
              <a:extLst>
                <a:ext uri="{FF2B5EF4-FFF2-40B4-BE49-F238E27FC236}">
                  <a16:creationId xmlns:a16="http://schemas.microsoft.com/office/drawing/2014/main" id="{435AFD36-D26A-4094-A137-800458598D9C}"/>
                </a:ext>
              </a:extLst>
            </p:cNvPr>
            <p:cNvSpPr/>
            <p:nvPr/>
          </p:nvSpPr>
          <p:spPr>
            <a:xfrm>
              <a:off x="5310610" y="2454202"/>
              <a:ext cx="3755832" cy="260735"/>
            </a:xfrm>
            <a:custGeom>
              <a:avLst/>
              <a:gdLst/>
              <a:ahLst/>
              <a:cxnLst/>
              <a:rect l="0" t="0" r="0" b="0"/>
              <a:pathLst>
                <a:path>
                  <a:moveTo>
                    <a:pt x="0" y="0"/>
                  </a:moveTo>
                  <a:lnTo>
                    <a:pt x="0" y="130367"/>
                  </a:lnTo>
                  <a:lnTo>
                    <a:pt x="3755832" y="130367"/>
                  </a:lnTo>
                  <a:lnTo>
                    <a:pt x="3755832"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6" name="Freeform: Shape 55">
              <a:extLst>
                <a:ext uri="{FF2B5EF4-FFF2-40B4-BE49-F238E27FC236}">
                  <a16:creationId xmlns:a16="http://schemas.microsoft.com/office/drawing/2014/main" id="{D01A4C5D-3183-45FF-9BB2-90DDAA27C1D2}"/>
                </a:ext>
              </a:extLst>
            </p:cNvPr>
            <p:cNvSpPr/>
            <p:nvPr/>
          </p:nvSpPr>
          <p:spPr>
            <a:xfrm>
              <a:off x="5565137"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7" name="Freeform: Shape 56">
              <a:extLst>
                <a:ext uri="{FF2B5EF4-FFF2-40B4-BE49-F238E27FC236}">
                  <a16:creationId xmlns:a16="http://schemas.microsoft.com/office/drawing/2014/main" id="{A3DC1A4C-2A4F-4552-9638-1FA93FFDF89E}"/>
                </a:ext>
              </a:extLst>
            </p:cNvPr>
            <p:cNvSpPr/>
            <p:nvPr/>
          </p:nvSpPr>
          <p:spPr>
            <a:xfrm>
              <a:off x="5310610" y="3335736"/>
              <a:ext cx="751166" cy="260735"/>
            </a:xfrm>
            <a:custGeom>
              <a:avLst/>
              <a:gdLst/>
              <a:ahLst/>
              <a:cxnLst/>
              <a:rect l="0" t="0" r="0" b="0"/>
              <a:pathLst>
                <a:path>
                  <a:moveTo>
                    <a:pt x="0" y="0"/>
                  </a:moveTo>
                  <a:lnTo>
                    <a:pt x="0" y="130367"/>
                  </a:lnTo>
                  <a:lnTo>
                    <a:pt x="751166" y="130367"/>
                  </a:lnTo>
                  <a:lnTo>
                    <a:pt x="751166"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8" name="Freeform: Shape 57">
              <a:extLst>
                <a:ext uri="{FF2B5EF4-FFF2-40B4-BE49-F238E27FC236}">
                  <a16:creationId xmlns:a16="http://schemas.microsoft.com/office/drawing/2014/main" id="{587E5F78-F2A9-4CB7-98CD-53E598C4B4E5}"/>
                </a:ext>
              </a:extLst>
            </p:cNvPr>
            <p:cNvSpPr/>
            <p:nvPr/>
          </p:nvSpPr>
          <p:spPr>
            <a:xfrm>
              <a:off x="4062804"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9" name="Freeform: Shape 58">
              <a:extLst>
                <a:ext uri="{FF2B5EF4-FFF2-40B4-BE49-F238E27FC236}">
                  <a16:creationId xmlns:a16="http://schemas.microsoft.com/office/drawing/2014/main" id="{C1D2EC03-26E8-4665-899F-090FDB0EE06E}"/>
                </a:ext>
              </a:extLst>
            </p:cNvPr>
            <p:cNvSpPr/>
            <p:nvPr/>
          </p:nvSpPr>
          <p:spPr>
            <a:xfrm>
              <a:off x="4559443" y="3335736"/>
              <a:ext cx="751166" cy="260735"/>
            </a:xfrm>
            <a:custGeom>
              <a:avLst/>
              <a:gdLst/>
              <a:ahLst/>
              <a:cxnLst/>
              <a:rect l="0" t="0" r="0" b="0"/>
              <a:pathLst>
                <a:path>
                  <a:moveTo>
                    <a:pt x="751166" y="0"/>
                  </a:moveTo>
                  <a:lnTo>
                    <a:pt x="751166" y="130367"/>
                  </a:lnTo>
                  <a:lnTo>
                    <a:pt x="0" y="130367"/>
                  </a:lnTo>
                  <a:lnTo>
                    <a:pt x="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0" name="Freeform: Shape 59">
              <a:extLst>
                <a:ext uri="{FF2B5EF4-FFF2-40B4-BE49-F238E27FC236}">
                  <a16:creationId xmlns:a16="http://schemas.microsoft.com/office/drawing/2014/main" id="{8787D6EF-A1ED-4B19-A920-AE619830D0A1}"/>
                </a:ext>
              </a:extLst>
            </p:cNvPr>
            <p:cNvSpPr/>
            <p:nvPr/>
          </p:nvSpPr>
          <p:spPr>
            <a:xfrm>
              <a:off x="5264890" y="2454202"/>
              <a:ext cx="91440" cy="260735"/>
            </a:xfrm>
            <a:custGeom>
              <a:avLst/>
              <a:gdLst/>
              <a:ahLst/>
              <a:cxnLst/>
              <a:rect l="0" t="0" r="0" b="0"/>
              <a:pathLst>
                <a:path>
                  <a:moveTo>
                    <a:pt x="45720" y="0"/>
                  </a:moveTo>
                  <a:lnTo>
                    <a:pt x="4572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1" name="Freeform: Shape 60">
              <a:extLst>
                <a:ext uri="{FF2B5EF4-FFF2-40B4-BE49-F238E27FC236}">
                  <a16:creationId xmlns:a16="http://schemas.microsoft.com/office/drawing/2014/main" id="{F2F797AE-B408-4B0A-81E8-DEBDA5316A0A}"/>
                </a:ext>
              </a:extLst>
            </p:cNvPr>
            <p:cNvSpPr/>
            <p:nvPr/>
          </p:nvSpPr>
          <p:spPr>
            <a:xfrm>
              <a:off x="2560471"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2" name="Freeform: Shape 61">
              <a:extLst>
                <a:ext uri="{FF2B5EF4-FFF2-40B4-BE49-F238E27FC236}">
                  <a16:creationId xmlns:a16="http://schemas.microsoft.com/office/drawing/2014/main" id="{8D5B23B9-13D5-4502-9AB8-5096C9281B02}"/>
                </a:ext>
              </a:extLst>
            </p:cNvPr>
            <p:cNvSpPr/>
            <p:nvPr/>
          </p:nvSpPr>
          <p:spPr>
            <a:xfrm>
              <a:off x="3011390"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3" name="Freeform: Shape 62">
              <a:extLst>
                <a:ext uri="{FF2B5EF4-FFF2-40B4-BE49-F238E27FC236}">
                  <a16:creationId xmlns:a16="http://schemas.microsoft.com/office/drawing/2014/main" id="{94CA33EB-2CFE-421F-BD68-01930BB01F31}"/>
                </a:ext>
              </a:extLst>
            </p:cNvPr>
            <p:cNvSpPr/>
            <p:nvPr/>
          </p:nvSpPr>
          <p:spPr>
            <a:xfrm>
              <a:off x="3057110" y="2454202"/>
              <a:ext cx="2253499" cy="260735"/>
            </a:xfrm>
            <a:custGeom>
              <a:avLst/>
              <a:gdLst/>
              <a:ahLst/>
              <a:cxnLst/>
              <a:rect l="0" t="0" r="0" b="0"/>
              <a:pathLst>
                <a:path>
                  <a:moveTo>
                    <a:pt x="2253499" y="0"/>
                  </a:moveTo>
                  <a:lnTo>
                    <a:pt x="2253499" y="130367"/>
                  </a:lnTo>
                  <a:lnTo>
                    <a:pt x="0" y="130367"/>
                  </a:lnTo>
                  <a:lnTo>
                    <a:pt x="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4" name="Freeform: Shape 63">
              <a:extLst>
                <a:ext uri="{FF2B5EF4-FFF2-40B4-BE49-F238E27FC236}">
                  <a16:creationId xmlns:a16="http://schemas.microsoft.com/office/drawing/2014/main" id="{E98315AF-450B-48FE-89C9-E6C65D286D25}"/>
                </a:ext>
              </a:extLst>
            </p:cNvPr>
            <p:cNvSpPr/>
            <p:nvPr/>
          </p:nvSpPr>
          <p:spPr>
            <a:xfrm>
              <a:off x="1058138"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5" name="Freeform: Shape 64">
              <a:extLst>
                <a:ext uri="{FF2B5EF4-FFF2-40B4-BE49-F238E27FC236}">
                  <a16:creationId xmlns:a16="http://schemas.microsoft.com/office/drawing/2014/main" id="{D3AD82F7-5A83-428E-8C50-BFD002D37B97}"/>
                </a:ext>
              </a:extLst>
            </p:cNvPr>
            <p:cNvSpPr/>
            <p:nvPr/>
          </p:nvSpPr>
          <p:spPr>
            <a:xfrm>
              <a:off x="1509057"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6" name="Freeform: Shape 65">
              <a:extLst>
                <a:ext uri="{FF2B5EF4-FFF2-40B4-BE49-F238E27FC236}">
                  <a16:creationId xmlns:a16="http://schemas.microsoft.com/office/drawing/2014/main" id="{04019053-30C4-4410-9CF6-B86AF19860AD}"/>
                </a:ext>
              </a:extLst>
            </p:cNvPr>
            <p:cNvSpPr/>
            <p:nvPr/>
          </p:nvSpPr>
          <p:spPr>
            <a:xfrm>
              <a:off x="1554777" y="2454202"/>
              <a:ext cx="3755832" cy="260735"/>
            </a:xfrm>
            <a:custGeom>
              <a:avLst/>
              <a:gdLst/>
              <a:ahLst/>
              <a:cxnLst/>
              <a:rect l="0" t="0" r="0" b="0"/>
              <a:pathLst>
                <a:path>
                  <a:moveTo>
                    <a:pt x="3755832" y="0"/>
                  </a:moveTo>
                  <a:lnTo>
                    <a:pt x="3755832" y="130367"/>
                  </a:lnTo>
                  <a:lnTo>
                    <a:pt x="0" y="130367"/>
                  </a:lnTo>
                  <a:lnTo>
                    <a:pt x="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7" name="Freeform: Shape 66">
              <a:extLst>
                <a:ext uri="{FF2B5EF4-FFF2-40B4-BE49-F238E27FC236}">
                  <a16:creationId xmlns:a16="http://schemas.microsoft.com/office/drawing/2014/main" id="{1B1D8D2A-4E89-4A11-A349-8212BFFA00DF}"/>
                </a:ext>
              </a:extLst>
            </p:cNvPr>
            <p:cNvSpPr/>
            <p:nvPr/>
          </p:nvSpPr>
          <p:spPr>
            <a:xfrm>
              <a:off x="4689811" y="1833403"/>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Bihar</a:t>
              </a:r>
            </a:p>
          </p:txBody>
        </p:sp>
        <p:sp>
          <p:nvSpPr>
            <p:cNvPr id="68" name="Freeform: Shape 67">
              <a:extLst>
                <a:ext uri="{FF2B5EF4-FFF2-40B4-BE49-F238E27FC236}">
                  <a16:creationId xmlns:a16="http://schemas.microsoft.com/office/drawing/2014/main" id="{DF4D3660-F4A4-4D21-A29A-C20875150149}"/>
                </a:ext>
              </a:extLst>
            </p:cNvPr>
            <p:cNvSpPr/>
            <p:nvPr/>
          </p:nvSpPr>
          <p:spPr>
            <a:xfrm>
              <a:off x="933978"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Patna (Bikram)</a:t>
              </a:r>
            </a:p>
          </p:txBody>
        </p:sp>
        <p:sp>
          <p:nvSpPr>
            <p:cNvPr id="69" name="Freeform: Shape 68">
              <a:extLst>
                <a:ext uri="{FF2B5EF4-FFF2-40B4-BE49-F238E27FC236}">
                  <a16:creationId xmlns:a16="http://schemas.microsoft.com/office/drawing/2014/main" id="{72472E41-39A4-457F-949C-0F00B984728B}"/>
                </a:ext>
              </a:extLst>
            </p:cNvPr>
            <p:cNvSpPr/>
            <p:nvPr/>
          </p:nvSpPr>
          <p:spPr>
            <a:xfrm>
              <a:off x="933978"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 DATIANA</a:t>
              </a:r>
            </a:p>
          </p:txBody>
        </p:sp>
        <p:sp>
          <p:nvSpPr>
            <p:cNvPr id="70" name="Freeform: Shape 69">
              <a:extLst>
                <a:ext uri="{FF2B5EF4-FFF2-40B4-BE49-F238E27FC236}">
                  <a16:creationId xmlns:a16="http://schemas.microsoft.com/office/drawing/2014/main" id="{D80BD2C0-44B7-43C7-B2FC-8A0D79CA309D}"/>
                </a:ext>
              </a:extLst>
            </p:cNvPr>
            <p:cNvSpPr/>
            <p:nvPr/>
          </p:nvSpPr>
          <p:spPr>
            <a:xfrm>
              <a:off x="1244378"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1" name="Freeform: Shape 70">
              <a:extLst>
                <a:ext uri="{FF2B5EF4-FFF2-40B4-BE49-F238E27FC236}">
                  <a16:creationId xmlns:a16="http://schemas.microsoft.com/office/drawing/2014/main" id="{BCCBEE96-AC5C-43C3-BCE4-51EC44D0A50F}"/>
                </a:ext>
              </a:extLst>
            </p:cNvPr>
            <p:cNvSpPr/>
            <p:nvPr/>
          </p:nvSpPr>
          <p:spPr>
            <a:xfrm>
              <a:off x="2436311"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Arwal (Karpi)</a:t>
              </a:r>
            </a:p>
          </p:txBody>
        </p:sp>
        <p:sp>
          <p:nvSpPr>
            <p:cNvPr id="72" name="Freeform: Shape 71">
              <a:extLst>
                <a:ext uri="{FF2B5EF4-FFF2-40B4-BE49-F238E27FC236}">
                  <a16:creationId xmlns:a16="http://schemas.microsoft.com/office/drawing/2014/main" id="{0E672EFC-7662-4957-BD81-B4F686728A41}"/>
                </a:ext>
              </a:extLst>
            </p:cNvPr>
            <p:cNvSpPr/>
            <p:nvPr/>
          </p:nvSpPr>
          <p:spPr>
            <a:xfrm>
              <a:off x="2436311"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 KOCHAHASA</a:t>
              </a:r>
            </a:p>
          </p:txBody>
        </p:sp>
        <p:sp>
          <p:nvSpPr>
            <p:cNvPr id="73" name="Freeform: Shape 72">
              <a:extLst>
                <a:ext uri="{FF2B5EF4-FFF2-40B4-BE49-F238E27FC236}">
                  <a16:creationId xmlns:a16="http://schemas.microsoft.com/office/drawing/2014/main" id="{8C3CCB76-8F3A-44E4-9FAB-6DF7F889E9EB}"/>
                </a:ext>
              </a:extLst>
            </p:cNvPr>
            <p:cNvSpPr/>
            <p:nvPr/>
          </p:nvSpPr>
          <p:spPr>
            <a:xfrm>
              <a:off x="2746711"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ASHA/ANM-(6)</a:t>
              </a:r>
            </a:p>
          </p:txBody>
        </p:sp>
        <p:sp>
          <p:nvSpPr>
            <p:cNvPr id="74" name="Freeform: Shape 73">
              <a:extLst>
                <a:ext uri="{FF2B5EF4-FFF2-40B4-BE49-F238E27FC236}">
                  <a16:creationId xmlns:a16="http://schemas.microsoft.com/office/drawing/2014/main" id="{A3F0C7CE-4E5D-4EE4-B5E0-88E6A56E0E5E}"/>
                </a:ext>
              </a:extLst>
            </p:cNvPr>
            <p:cNvSpPr/>
            <p:nvPr/>
          </p:nvSpPr>
          <p:spPr>
            <a:xfrm>
              <a:off x="4689811"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Arwal (Kaler)</a:t>
              </a:r>
            </a:p>
          </p:txBody>
        </p:sp>
        <p:sp>
          <p:nvSpPr>
            <p:cNvPr id="75" name="Freeform: Shape 74">
              <a:extLst>
                <a:ext uri="{FF2B5EF4-FFF2-40B4-BE49-F238E27FC236}">
                  <a16:creationId xmlns:a16="http://schemas.microsoft.com/office/drawing/2014/main" id="{B0CB5DFD-C3DE-4567-A5B6-384FF11A6D9D}"/>
                </a:ext>
              </a:extLst>
            </p:cNvPr>
            <p:cNvSpPr/>
            <p:nvPr/>
          </p:nvSpPr>
          <p:spPr>
            <a:xfrm>
              <a:off x="3938644"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AWC-Pahelja</a:t>
              </a:r>
            </a:p>
          </p:txBody>
        </p:sp>
        <p:sp>
          <p:nvSpPr>
            <p:cNvPr id="76" name="Freeform: Shape 75">
              <a:extLst>
                <a:ext uri="{FF2B5EF4-FFF2-40B4-BE49-F238E27FC236}">
                  <a16:creationId xmlns:a16="http://schemas.microsoft.com/office/drawing/2014/main" id="{8A415F54-9989-4E06-AF2A-A3A4E20D2195}"/>
                </a:ext>
              </a:extLst>
            </p:cNvPr>
            <p:cNvSpPr/>
            <p:nvPr/>
          </p:nvSpPr>
          <p:spPr>
            <a:xfrm>
              <a:off x="4249044"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7" name="Freeform: Shape 76">
              <a:extLst>
                <a:ext uri="{FF2B5EF4-FFF2-40B4-BE49-F238E27FC236}">
                  <a16:creationId xmlns:a16="http://schemas.microsoft.com/office/drawing/2014/main" id="{EEE3F169-BCFF-4397-B5CE-53DE87290A0B}"/>
                </a:ext>
              </a:extLst>
            </p:cNvPr>
            <p:cNvSpPr/>
            <p:nvPr/>
          </p:nvSpPr>
          <p:spPr>
            <a:xfrm>
              <a:off x="5440977"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AWC-Sakri Khurd</a:t>
              </a:r>
            </a:p>
          </p:txBody>
        </p:sp>
        <p:sp>
          <p:nvSpPr>
            <p:cNvPr id="78" name="Freeform: Shape 77">
              <a:extLst>
                <a:ext uri="{FF2B5EF4-FFF2-40B4-BE49-F238E27FC236}">
                  <a16:creationId xmlns:a16="http://schemas.microsoft.com/office/drawing/2014/main" id="{F0DF2E84-6C02-45B6-B5E5-9565260FE686}"/>
                </a:ext>
              </a:extLst>
            </p:cNvPr>
            <p:cNvSpPr/>
            <p:nvPr/>
          </p:nvSpPr>
          <p:spPr>
            <a:xfrm>
              <a:off x="5751377"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9" name="Freeform: Shape 78">
              <a:extLst>
                <a:ext uri="{FF2B5EF4-FFF2-40B4-BE49-F238E27FC236}">
                  <a16:creationId xmlns:a16="http://schemas.microsoft.com/office/drawing/2014/main" id="{35B8D235-85FD-4BF9-84FB-FFBFD2CDAF79}"/>
                </a:ext>
              </a:extLst>
            </p:cNvPr>
            <p:cNvSpPr/>
            <p:nvPr/>
          </p:nvSpPr>
          <p:spPr>
            <a:xfrm>
              <a:off x="8445644"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Vaishali (Desri)</a:t>
              </a:r>
            </a:p>
          </p:txBody>
        </p:sp>
        <p:sp>
          <p:nvSpPr>
            <p:cNvPr id="80" name="Freeform: Shape 79">
              <a:extLst>
                <a:ext uri="{FF2B5EF4-FFF2-40B4-BE49-F238E27FC236}">
                  <a16:creationId xmlns:a16="http://schemas.microsoft.com/office/drawing/2014/main" id="{9D212485-84C5-4FB4-AADA-53283AB8E09C}"/>
                </a:ext>
              </a:extLst>
            </p:cNvPr>
            <p:cNvSpPr/>
            <p:nvPr/>
          </p:nvSpPr>
          <p:spPr>
            <a:xfrm>
              <a:off x="6943311"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AWC-Uphraul</a:t>
              </a:r>
            </a:p>
          </p:txBody>
        </p:sp>
        <p:sp>
          <p:nvSpPr>
            <p:cNvPr id="82" name="Freeform: Shape 81">
              <a:extLst>
                <a:ext uri="{FF2B5EF4-FFF2-40B4-BE49-F238E27FC236}">
                  <a16:creationId xmlns:a16="http://schemas.microsoft.com/office/drawing/2014/main" id="{10A1ED67-A68D-42F0-B593-AE66A50AE9AD}"/>
                </a:ext>
              </a:extLst>
            </p:cNvPr>
            <p:cNvSpPr/>
            <p:nvPr/>
          </p:nvSpPr>
          <p:spPr>
            <a:xfrm>
              <a:off x="8445644"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AWC-Jahangirpur</a:t>
              </a:r>
            </a:p>
          </p:txBody>
        </p:sp>
        <p:sp>
          <p:nvSpPr>
            <p:cNvPr id="83" name="Freeform: Shape 82">
              <a:extLst>
                <a:ext uri="{FF2B5EF4-FFF2-40B4-BE49-F238E27FC236}">
                  <a16:creationId xmlns:a16="http://schemas.microsoft.com/office/drawing/2014/main" id="{CEB8954B-A825-4C05-9243-A96A70A4A592}"/>
                </a:ext>
              </a:extLst>
            </p:cNvPr>
            <p:cNvSpPr/>
            <p:nvPr/>
          </p:nvSpPr>
          <p:spPr>
            <a:xfrm>
              <a:off x="8756043"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84" name="Freeform: Shape 83">
              <a:extLst>
                <a:ext uri="{FF2B5EF4-FFF2-40B4-BE49-F238E27FC236}">
                  <a16:creationId xmlns:a16="http://schemas.microsoft.com/office/drawing/2014/main" id="{AA7F3E71-A43B-4D15-8EA8-9391469F6BD3}"/>
                </a:ext>
              </a:extLst>
            </p:cNvPr>
            <p:cNvSpPr/>
            <p:nvPr/>
          </p:nvSpPr>
          <p:spPr>
            <a:xfrm>
              <a:off x="9947977"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a:t>
              </a:r>
            </a:p>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Aajampur</a:t>
              </a:r>
            </a:p>
          </p:txBody>
        </p:sp>
        <p:sp>
          <p:nvSpPr>
            <p:cNvPr id="85" name="Freeform: Shape 84">
              <a:extLst>
                <a:ext uri="{FF2B5EF4-FFF2-40B4-BE49-F238E27FC236}">
                  <a16:creationId xmlns:a16="http://schemas.microsoft.com/office/drawing/2014/main" id="{69A466A2-066F-4375-9785-F5738298B6CE}"/>
                </a:ext>
              </a:extLst>
            </p:cNvPr>
            <p:cNvSpPr/>
            <p:nvPr/>
          </p:nvSpPr>
          <p:spPr>
            <a:xfrm>
              <a:off x="10258376"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grpSp>
      <p:cxnSp>
        <p:nvCxnSpPr>
          <p:cNvPr id="10" name="Straight Connector 13">
            <a:extLst>
              <a:ext uri="{FF2B5EF4-FFF2-40B4-BE49-F238E27FC236}">
                <a16:creationId xmlns:a16="http://schemas.microsoft.com/office/drawing/2014/main" id="{2099023C-0B1C-4D17-AE02-386E3C9399C8}"/>
              </a:ext>
            </a:extLst>
          </p:cNvPr>
          <p:cNvCxnSpPr>
            <a:cxnSpLocks/>
          </p:cNvCxnSpPr>
          <p:nvPr/>
        </p:nvCxnSpPr>
        <p:spPr>
          <a:xfrm flipV="1">
            <a:off x="3265592" y="769871"/>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A4DEB3F6-F90A-4263-B790-4F10097872B5}"/>
              </a:ext>
            </a:extLst>
          </p:cNvPr>
          <p:cNvSpPr/>
          <p:nvPr/>
        </p:nvSpPr>
        <p:spPr>
          <a:xfrm>
            <a:off x="3265592" y="190566"/>
            <a:ext cx="3611886" cy="646331"/>
          </a:xfrm>
          <a:prstGeom prst="rect">
            <a:avLst/>
          </a:prstGeom>
        </p:spPr>
        <p:txBody>
          <a:bodyPr wrap="none">
            <a:spAutoFit/>
          </a:bodyPr>
          <a:lstStyle/>
          <a:p>
            <a:r>
              <a:rPr lang="en-US" sz="3600" dirty="0">
                <a:solidFill>
                  <a:srgbClr val="0070C0"/>
                </a:solidFill>
                <a:latin typeface="Trebuchet MS" panose="020B0603020202020204" pitchFamily="34" charset="0"/>
              </a:rPr>
              <a:t>Sampling Frame</a:t>
            </a:r>
            <a:endParaRPr lang="en-IN" sz="3600" dirty="0"/>
          </a:p>
        </p:txBody>
      </p:sp>
      <p:sp>
        <p:nvSpPr>
          <p:cNvPr id="46" name="Freeform: Shape 45">
            <a:extLst>
              <a:ext uri="{FF2B5EF4-FFF2-40B4-BE49-F238E27FC236}">
                <a16:creationId xmlns:a16="http://schemas.microsoft.com/office/drawing/2014/main" id="{54975A63-A500-422B-A1E6-8B6919F33063}"/>
              </a:ext>
            </a:extLst>
          </p:cNvPr>
          <p:cNvSpPr/>
          <p:nvPr/>
        </p:nvSpPr>
        <p:spPr>
          <a:xfrm>
            <a:off x="7253710"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  ASHA/ANM-(1)	</a:t>
            </a:r>
          </a:p>
        </p:txBody>
      </p:sp>
    </p:spTree>
    <p:extLst>
      <p:ext uri="{BB962C8B-B14F-4D97-AF65-F5344CB8AC3E}">
        <p14:creationId xmlns:p14="http://schemas.microsoft.com/office/powerpoint/2010/main" val="129369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971800" y="155508"/>
            <a:ext cx="8999595"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latin typeface="Trebuchet MS" panose="020B0603020202020204" pitchFamily="34" charset="0"/>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0" y="962051"/>
            <a:ext cx="5750560" cy="369332"/>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Community FP Profile and Perspective</a:t>
            </a:r>
            <a:endParaRPr lang="en-US" b="1" dirty="0">
              <a:solidFill>
                <a:schemeClr val="bg1"/>
              </a:solidFill>
            </a:endParaRPr>
          </a:p>
        </p:txBody>
      </p:sp>
      <p:sp>
        <p:nvSpPr>
          <p:cNvPr id="16" name="Rectangle 15">
            <a:extLst>
              <a:ext uri="{FF2B5EF4-FFF2-40B4-BE49-F238E27FC236}">
                <a16:creationId xmlns:a16="http://schemas.microsoft.com/office/drawing/2014/main" id="{2A81671A-DFDF-4FB6-868B-34DAA30D57DA}"/>
              </a:ext>
            </a:extLst>
          </p:cNvPr>
          <p:cNvSpPr/>
          <p:nvPr/>
        </p:nvSpPr>
        <p:spPr>
          <a:xfrm>
            <a:off x="0" y="1342924"/>
            <a:ext cx="5750560" cy="337251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rPr>
              <a:t>Profile of beneficiaries –(18 to 30)</a:t>
            </a:r>
          </a:p>
          <a:p>
            <a:pPr marL="285750" indent="-285750">
              <a:buFont typeface="Wingdings" panose="05000000000000000000" pitchFamily="2" charset="2"/>
              <a:buChar char="Ø"/>
            </a:pPr>
            <a:r>
              <a:rPr lang="en-IN" dirty="0">
                <a:solidFill>
                  <a:schemeClr val="tx1"/>
                </a:solidFill>
              </a:rPr>
              <a:t>Aware of ASHA/ANM roles and responsibilities</a:t>
            </a:r>
          </a:p>
          <a:p>
            <a:pPr marL="285750" indent="-285750">
              <a:buFont typeface="Wingdings" panose="05000000000000000000" pitchFamily="2" charset="2"/>
              <a:buChar char="Ø"/>
            </a:pPr>
            <a:r>
              <a:rPr lang="en-IN" dirty="0">
                <a:solidFill>
                  <a:schemeClr val="tx1"/>
                </a:solidFill>
              </a:rPr>
              <a:t>Communities anticipate deliverables like……</a:t>
            </a:r>
          </a:p>
          <a:p>
            <a:pPr marL="285750" indent="-285750">
              <a:buFont typeface="Wingdings" panose="05000000000000000000" pitchFamily="2" charset="2"/>
              <a:buChar char="Ø"/>
            </a:pPr>
            <a:r>
              <a:rPr lang="en-IN" dirty="0">
                <a:solidFill>
                  <a:schemeClr val="tx1"/>
                </a:solidFill>
              </a:rPr>
              <a:t>Prenatal, Postnatal care and </a:t>
            </a:r>
            <a:r>
              <a:rPr lang="en-IN" dirty="0" err="1">
                <a:solidFill>
                  <a:schemeClr val="tx1"/>
                </a:solidFill>
              </a:rPr>
              <a:t>Immnunisation</a:t>
            </a:r>
            <a:endParaRPr lang="en-IN" dirty="0">
              <a:solidFill>
                <a:schemeClr val="tx1"/>
              </a:solidFill>
            </a:endParaRPr>
          </a:p>
          <a:p>
            <a:pPr marL="285750" indent="-285750">
              <a:buFont typeface="Wingdings" panose="05000000000000000000" pitchFamily="2" charset="2"/>
              <a:buChar char="Ø"/>
            </a:pPr>
            <a:r>
              <a:rPr lang="en-IN" dirty="0">
                <a:solidFill>
                  <a:schemeClr val="tx1"/>
                </a:solidFill>
              </a:rPr>
              <a:t>Ideal age of marriage varies for communities</a:t>
            </a:r>
          </a:p>
          <a:p>
            <a:pPr marL="285750" indent="-285750">
              <a:buFont typeface="Wingdings" panose="05000000000000000000" pitchFamily="2" charset="2"/>
              <a:buChar char="Ø"/>
            </a:pPr>
            <a:r>
              <a:rPr lang="en-IN" dirty="0">
                <a:solidFill>
                  <a:schemeClr val="tx1"/>
                </a:solidFill>
              </a:rPr>
              <a:t>Awareness of Interval  between children is there but practise does not.</a:t>
            </a:r>
          </a:p>
          <a:p>
            <a:pPr marL="285750" indent="-285750">
              <a:buFont typeface="Wingdings" panose="05000000000000000000" pitchFamily="2" charset="2"/>
              <a:buChar char="Ø"/>
            </a:pPr>
            <a:r>
              <a:rPr lang="en-IN" dirty="0">
                <a:solidFill>
                  <a:schemeClr val="tx1"/>
                </a:solidFill>
              </a:rPr>
              <a:t>Decision maker-Mother-In-Laws(MIL’s) and Family</a:t>
            </a:r>
          </a:p>
          <a:p>
            <a:pPr marL="285750" indent="-285750">
              <a:buFont typeface="Wingdings" panose="05000000000000000000" pitchFamily="2" charset="2"/>
              <a:buChar char="Ø"/>
            </a:pPr>
            <a:r>
              <a:rPr lang="en-IN" dirty="0">
                <a:solidFill>
                  <a:schemeClr val="tx1"/>
                </a:solidFill>
              </a:rPr>
              <a:t>Factors influence decision- Presence of Male child</a:t>
            </a:r>
          </a:p>
          <a:p>
            <a:pPr marL="285750" indent="-285750">
              <a:buFont typeface="Wingdings" panose="05000000000000000000" pitchFamily="2" charset="2"/>
              <a:buChar char="Ø"/>
            </a:pPr>
            <a:r>
              <a:rPr lang="en-IN" dirty="0">
                <a:solidFill>
                  <a:schemeClr val="tx1"/>
                </a:solidFill>
              </a:rPr>
              <a:t>CHW’S have lack knowledge about fertility cycle</a:t>
            </a: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21" name="Rectangle 20">
            <a:extLst>
              <a:ext uri="{FF2B5EF4-FFF2-40B4-BE49-F238E27FC236}">
                <a16:creationId xmlns:a16="http://schemas.microsoft.com/office/drawing/2014/main" id="{3E49D283-D09B-4DB5-950C-47C346D4F419}"/>
              </a:ext>
            </a:extLst>
          </p:cNvPr>
          <p:cNvSpPr/>
          <p:nvPr/>
        </p:nvSpPr>
        <p:spPr>
          <a:xfrm>
            <a:off x="7188619" y="961241"/>
            <a:ext cx="4923831" cy="1494337"/>
          </a:xfrm>
          <a:prstGeom prst="rect">
            <a:avLst/>
          </a:prstGeom>
        </p:spPr>
        <p:txBody>
          <a:bodyPr wrap="square">
            <a:spAutoFit/>
          </a:bodyPr>
          <a:lstStyle/>
          <a:p>
            <a:r>
              <a:rPr lang="en-IN" b="1" i="1" dirty="0">
                <a:latin typeface="Times New Roman" panose="02020603050405020304" pitchFamily="18" charset="0"/>
                <a:ea typeface="Times New Roman" panose="02020603050405020304" pitchFamily="18" charset="0"/>
              </a:rPr>
              <a:t>“</a:t>
            </a:r>
            <a:r>
              <a:rPr lang="en-IN" i="1" dirty="0">
                <a:solidFill>
                  <a:srgbClr val="FF0000"/>
                </a:solidFill>
                <a:latin typeface="Times New Roman" panose="02020603050405020304" pitchFamily="18" charset="0"/>
                <a:ea typeface="Times New Roman" panose="02020603050405020304" pitchFamily="18" charset="0"/>
              </a:rPr>
              <a:t>ab </a:t>
            </a:r>
            <a:r>
              <a:rPr lang="en-IN" i="1" dirty="0" err="1">
                <a:solidFill>
                  <a:srgbClr val="FF0000"/>
                </a:solidFill>
                <a:latin typeface="Times New Roman" panose="02020603050405020304" pitchFamily="18" charset="0"/>
                <a:ea typeface="Times New Roman" panose="02020603050405020304" pitchFamily="18" charset="0"/>
              </a:rPr>
              <a:t>bolte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MC aa </a:t>
            </a:r>
            <a:r>
              <a:rPr lang="en-IN" i="1" dirty="0" err="1">
                <a:solidFill>
                  <a:srgbClr val="FF0000"/>
                </a:solidFill>
                <a:latin typeface="Times New Roman" panose="02020603050405020304" pitchFamily="18" charset="0"/>
                <a:ea typeface="Times New Roman" panose="02020603050405020304" pitchFamily="18" charset="0"/>
              </a:rPr>
              <a:t>gaya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toh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ladki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jawaan</a:t>
            </a:r>
            <a:r>
              <a:rPr lang="en-IN" i="1" dirty="0">
                <a:solidFill>
                  <a:srgbClr val="FF0000"/>
                </a:solidFill>
                <a:latin typeface="Times New Roman" panose="02020603050405020304" pitchFamily="18" charset="0"/>
                <a:ea typeface="Times New Roman" panose="02020603050405020304" pitchFamily="18" charset="0"/>
              </a:rPr>
              <a:t> ho </a:t>
            </a:r>
            <a:r>
              <a:rPr lang="en-IN" i="1" dirty="0" err="1">
                <a:solidFill>
                  <a:srgbClr val="FF0000"/>
                </a:solidFill>
                <a:latin typeface="Times New Roman" panose="02020603050405020304" pitchFamily="18" charset="0"/>
                <a:ea typeface="Times New Roman" panose="02020603050405020304" pitchFamily="18" charset="0"/>
              </a:rPr>
              <a:t>gaya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unn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logoan</a:t>
            </a:r>
            <a:r>
              <a:rPr lang="en-IN" i="1" dirty="0">
                <a:solidFill>
                  <a:srgbClr val="FF0000"/>
                </a:solidFill>
                <a:latin typeface="Times New Roman" panose="02020603050405020304" pitchFamily="18" charset="0"/>
                <a:ea typeface="Times New Roman" panose="02020603050405020304" pitchFamily="18" charset="0"/>
              </a:rPr>
              <a:t> ka </a:t>
            </a:r>
            <a:r>
              <a:rPr lang="en-IN" i="1" dirty="0" err="1">
                <a:solidFill>
                  <a:srgbClr val="FF0000"/>
                </a:solidFill>
                <a:latin typeface="Times New Roman" panose="02020603050405020304" pitchFamily="18" charset="0"/>
                <a:ea typeface="Times New Roman" panose="02020603050405020304" pitchFamily="18" charset="0"/>
              </a:rPr>
              <a:t>kehna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toh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shaadi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kar</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detein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a:t>
            </a:r>
            <a:r>
              <a:rPr lang="en-IN" i="1" dirty="0">
                <a:solidFill>
                  <a:srgbClr val="FF0000"/>
                </a:solidFill>
                <a:latin typeface="Times New Roman" panose="02020603050405020304" pitchFamily="18" charset="0"/>
                <a:ea typeface="Times New Roman" panose="02020603050405020304" pitchFamily="18" charset="0"/>
              </a:rPr>
              <a:t> MC </a:t>
            </a:r>
            <a:r>
              <a:rPr lang="en-IN" i="1" dirty="0" err="1">
                <a:solidFill>
                  <a:srgbClr val="FF0000"/>
                </a:solidFill>
                <a:latin typeface="Times New Roman" panose="02020603050405020304" pitchFamily="18" charset="0"/>
                <a:ea typeface="Times New Roman" panose="02020603050405020304" pitchFamily="18" charset="0"/>
              </a:rPr>
              <a:t>ke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baad</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mein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aur</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unko</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yeh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lagta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didi</a:t>
            </a:r>
            <a:r>
              <a:rPr lang="en-IN" i="1" dirty="0">
                <a:solidFill>
                  <a:srgbClr val="FF0000"/>
                </a:solidFill>
                <a:latin typeface="Times New Roman" panose="02020603050405020304" pitchFamily="18" charset="0"/>
                <a:ea typeface="Times New Roman" panose="02020603050405020304" pitchFamily="18" charset="0"/>
              </a:rPr>
              <a:t> , </a:t>
            </a:r>
            <a:r>
              <a:rPr lang="en-IN" i="1" dirty="0" err="1">
                <a:solidFill>
                  <a:srgbClr val="FF0000"/>
                </a:solidFill>
                <a:latin typeface="Times New Roman" panose="02020603050405020304" pitchFamily="18" charset="0"/>
                <a:ea typeface="Times New Roman" panose="02020603050405020304" pitchFamily="18" charset="0"/>
              </a:rPr>
              <a:t>shaadi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hua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jaldi</a:t>
            </a:r>
            <a:r>
              <a:rPr lang="en-IN" i="1" dirty="0">
                <a:solidFill>
                  <a:srgbClr val="FF0000"/>
                </a:solidFill>
                <a:latin typeface="Times New Roman" panose="02020603050405020304" pitchFamily="18" charset="0"/>
                <a:ea typeface="Times New Roman" panose="02020603050405020304" pitchFamily="18" charset="0"/>
              </a:rPr>
              <a:t> bacha ho </a:t>
            </a:r>
            <a:r>
              <a:rPr lang="en-IN" i="1" dirty="0" err="1">
                <a:solidFill>
                  <a:srgbClr val="FF0000"/>
                </a:solidFill>
                <a:latin typeface="Times New Roman" panose="02020603050405020304" pitchFamily="18" charset="0"/>
                <a:ea typeface="Times New Roman" panose="02020603050405020304" pitchFamily="18" charset="0"/>
              </a:rPr>
              <a:t>jaye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jitna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jaldi</a:t>
            </a:r>
            <a:r>
              <a:rPr lang="en-IN" i="1" dirty="0">
                <a:solidFill>
                  <a:srgbClr val="FF0000"/>
                </a:solidFill>
                <a:latin typeface="Times New Roman" panose="02020603050405020304" pitchFamily="18" charset="0"/>
                <a:ea typeface="Times New Roman" panose="02020603050405020304" pitchFamily="18" charset="0"/>
              </a:rPr>
              <a:t> ho bacha ho </a:t>
            </a:r>
            <a:r>
              <a:rPr lang="en-IN" i="1" dirty="0" err="1">
                <a:solidFill>
                  <a:srgbClr val="FF0000"/>
                </a:solidFill>
                <a:latin typeface="Times New Roman" panose="02020603050405020304" pitchFamily="18" charset="0"/>
                <a:ea typeface="Times New Roman" panose="02020603050405020304" pitchFamily="18" charset="0"/>
              </a:rPr>
              <a:t>jayein</a:t>
            </a:r>
            <a:r>
              <a:rPr lang="en-IN" b="1" i="1" dirty="0">
                <a:latin typeface="Times New Roman" panose="02020603050405020304" pitchFamily="18" charset="0"/>
                <a:ea typeface="Times New Roman" panose="02020603050405020304" pitchFamily="18" charset="0"/>
              </a:rPr>
              <a:t>”_</a:t>
            </a:r>
            <a:r>
              <a:rPr lang="en-IN" i="1" dirty="0" err="1">
                <a:solidFill>
                  <a:srgbClr val="000000"/>
                </a:solidFill>
                <a:latin typeface="Times New Roman" panose="02020603050405020304" pitchFamily="18" charset="0"/>
                <a:ea typeface="Times New Roman" panose="02020603050405020304" pitchFamily="18" charset="0"/>
              </a:rPr>
              <a:t>ASHA,Arwal</a:t>
            </a:r>
            <a:endParaRPr lang="en-IN" i="1" dirty="0">
              <a:solidFill>
                <a:srgbClr val="000000"/>
              </a:solidFill>
              <a:latin typeface="Times New Roman" panose="02020603050405020304" pitchFamily="18" charset="0"/>
            </a:endParaRPr>
          </a:p>
        </p:txBody>
      </p:sp>
      <p:sp>
        <p:nvSpPr>
          <p:cNvPr id="22" name="Rectangle 21">
            <a:extLst>
              <a:ext uri="{FF2B5EF4-FFF2-40B4-BE49-F238E27FC236}">
                <a16:creationId xmlns:a16="http://schemas.microsoft.com/office/drawing/2014/main" id="{FF37A302-822D-4BD6-A8E8-430D1F0371B2}"/>
              </a:ext>
            </a:extLst>
          </p:cNvPr>
          <p:cNvSpPr/>
          <p:nvPr/>
        </p:nvSpPr>
        <p:spPr>
          <a:xfrm>
            <a:off x="7284017" y="2719221"/>
            <a:ext cx="4828433" cy="923330"/>
          </a:xfrm>
          <a:prstGeom prst="rect">
            <a:avLst/>
          </a:prstGeom>
        </p:spPr>
        <p:txBody>
          <a:bodyPr wrap="square">
            <a:spAutoFit/>
          </a:bodyPr>
          <a:lstStyle/>
          <a:p>
            <a:r>
              <a:rPr lang="en-IN" b="1" i="1" dirty="0"/>
              <a:t>“</a:t>
            </a:r>
            <a:r>
              <a:rPr lang="en-IN" i="1" dirty="0" err="1">
                <a:solidFill>
                  <a:srgbClr val="00B0F0"/>
                </a:solidFill>
              </a:rPr>
              <a:t>voh</a:t>
            </a:r>
            <a:r>
              <a:rPr lang="en-IN" i="1" dirty="0">
                <a:solidFill>
                  <a:srgbClr val="00B0F0"/>
                </a:solidFill>
              </a:rPr>
              <a:t> </a:t>
            </a:r>
            <a:r>
              <a:rPr lang="en-IN" i="1" dirty="0" err="1">
                <a:solidFill>
                  <a:srgbClr val="00B0F0"/>
                </a:solidFill>
              </a:rPr>
              <a:t>didi</a:t>
            </a:r>
            <a:r>
              <a:rPr lang="en-IN" i="1" dirty="0">
                <a:solidFill>
                  <a:srgbClr val="00B0F0"/>
                </a:solidFill>
              </a:rPr>
              <a:t> </a:t>
            </a:r>
            <a:r>
              <a:rPr lang="en-IN" i="1" dirty="0" err="1">
                <a:solidFill>
                  <a:srgbClr val="00B0F0"/>
                </a:solidFill>
              </a:rPr>
              <a:t>jaise</a:t>
            </a:r>
            <a:r>
              <a:rPr lang="en-IN" i="1" dirty="0">
                <a:solidFill>
                  <a:srgbClr val="00B0F0"/>
                </a:solidFill>
              </a:rPr>
              <a:t> do </a:t>
            </a:r>
            <a:r>
              <a:rPr lang="en-IN" i="1" dirty="0" err="1">
                <a:solidFill>
                  <a:srgbClr val="00B0F0"/>
                </a:solidFill>
              </a:rPr>
              <a:t>ladki</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abhi</a:t>
            </a:r>
            <a:r>
              <a:rPr lang="en-IN" i="1" dirty="0">
                <a:solidFill>
                  <a:srgbClr val="00B0F0"/>
                </a:solidFill>
              </a:rPr>
              <a:t> </a:t>
            </a:r>
            <a:r>
              <a:rPr lang="en-IN" i="1" dirty="0" err="1">
                <a:solidFill>
                  <a:srgbClr val="00B0F0"/>
                </a:solidFill>
              </a:rPr>
              <a:t>tak</a:t>
            </a:r>
            <a:r>
              <a:rPr lang="en-IN" i="1" dirty="0">
                <a:solidFill>
                  <a:srgbClr val="00B0F0"/>
                </a:solidFill>
              </a:rPr>
              <a:t> </a:t>
            </a:r>
            <a:r>
              <a:rPr lang="en-IN" i="1" dirty="0" err="1">
                <a:solidFill>
                  <a:srgbClr val="00B0F0"/>
                </a:solidFill>
              </a:rPr>
              <a:t>ladka</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hua</a:t>
            </a:r>
            <a:r>
              <a:rPr lang="en-IN" i="1" dirty="0">
                <a:solidFill>
                  <a:srgbClr val="00B0F0"/>
                </a:solidFill>
              </a:rPr>
              <a:t> </a:t>
            </a:r>
            <a:r>
              <a:rPr lang="en-IN" i="1" dirty="0" err="1">
                <a:solidFill>
                  <a:srgbClr val="00B0F0"/>
                </a:solidFill>
              </a:rPr>
              <a:t>hain,toh</a:t>
            </a:r>
            <a:r>
              <a:rPr lang="en-IN" i="1" dirty="0">
                <a:solidFill>
                  <a:srgbClr val="00B0F0"/>
                </a:solidFill>
              </a:rPr>
              <a:t> </a:t>
            </a:r>
            <a:r>
              <a:rPr lang="en-IN" i="1" dirty="0" err="1">
                <a:solidFill>
                  <a:srgbClr val="00B0F0"/>
                </a:solidFill>
              </a:rPr>
              <a:t>ladka</a:t>
            </a:r>
            <a:r>
              <a:rPr lang="en-IN" i="1" dirty="0">
                <a:solidFill>
                  <a:srgbClr val="00B0F0"/>
                </a:solidFill>
              </a:rPr>
              <a:t> </a:t>
            </a:r>
            <a:r>
              <a:rPr lang="en-IN" i="1" dirty="0" err="1">
                <a:solidFill>
                  <a:srgbClr val="00B0F0"/>
                </a:solidFill>
              </a:rPr>
              <a:t>ke</a:t>
            </a:r>
            <a:r>
              <a:rPr lang="en-IN" i="1" dirty="0">
                <a:solidFill>
                  <a:srgbClr val="00B0F0"/>
                </a:solidFill>
              </a:rPr>
              <a:t> </a:t>
            </a:r>
            <a:r>
              <a:rPr lang="en-IN" i="1" dirty="0" err="1">
                <a:solidFill>
                  <a:srgbClr val="00B0F0"/>
                </a:solidFill>
              </a:rPr>
              <a:t>chakar</a:t>
            </a:r>
            <a:r>
              <a:rPr lang="en-IN" i="1" dirty="0">
                <a:solidFill>
                  <a:srgbClr val="00B0F0"/>
                </a:solidFill>
              </a:rPr>
              <a:t> </a:t>
            </a:r>
            <a:r>
              <a:rPr lang="en-IN" i="1" dirty="0" err="1">
                <a:solidFill>
                  <a:srgbClr val="00B0F0"/>
                </a:solidFill>
              </a:rPr>
              <a:t>mein</a:t>
            </a:r>
            <a:r>
              <a:rPr lang="en-IN" i="1" dirty="0">
                <a:solidFill>
                  <a:srgbClr val="00B0F0"/>
                </a:solidFill>
              </a:rPr>
              <a:t> ho </a:t>
            </a:r>
            <a:r>
              <a:rPr lang="en-IN" i="1" dirty="0" err="1">
                <a:solidFill>
                  <a:srgbClr val="00B0F0"/>
                </a:solidFill>
              </a:rPr>
              <a:t>jaata</a:t>
            </a:r>
            <a:r>
              <a:rPr lang="en-IN" b="1" i="1" dirty="0"/>
              <a:t>”</a:t>
            </a:r>
            <a:r>
              <a:rPr lang="en-IN" dirty="0"/>
              <a:t>_</a:t>
            </a:r>
            <a:r>
              <a:rPr lang="en-IN" i="1" dirty="0">
                <a:latin typeface="Times New Roman" panose="02020603050405020304" pitchFamily="18" charset="0"/>
                <a:cs typeface="Times New Roman" panose="02020603050405020304" pitchFamily="18" charset="0"/>
              </a:rPr>
              <a:t>ASHA_ </a:t>
            </a:r>
            <a:r>
              <a:rPr lang="en-IN" i="1" dirty="0" err="1">
                <a:latin typeface="Times New Roman" panose="02020603050405020304" pitchFamily="18" charset="0"/>
                <a:cs typeface="Times New Roman" panose="02020603050405020304" pitchFamily="18" charset="0"/>
              </a:rPr>
              <a:t>Arwal</a:t>
            </a:r>
            <a:r>
              <a:rPr lang="en-IN" i="1" dirty="0">
                <a:latin typeface="Times New Roman" panose="02020603050405020304" pitchFamily="18" charset="0"/>
                <a:cs typeface="Times New Roman" panose="02020603050405020304" pitchFamily="18" charset="0"/>
              </a:rPr>
              <a:t>  </a:t>
            </a:r>
          </a:p>
        </p:txBody>
      </p:sp>
      <p:sp>
        <p:nvSpPr>
          <p:cNvPr id="24" name="Rectangle 23">
            <a:extLst>
              <a:ext uri="{FF2B5EF4-FFF2-40B4-BE49-F238E27FC236}">
                <a16:creationId xmlns:a16="http://schemas.microsoft.com/office/drawing/2014/main" id="{B33563F5-A6B6-4A97-9647-439B4BFE9CCA}"/>
              </a:ext>
            </a:extLst>
          </p:cNvPr>
          <p:cNvSpPr/>
          <p:nvPr/>
        </p:nvSpPr>
        <p:spPr>
          <a:xfrm>
            <a:off x="7236317" y="3737164"/>
            <a:ext cx="4923832" cy="1200329"/>
          </a:xfrm>
          <a:prstGeom prst="rect">
            <a:avLst/>
          </a:prstGeom>
        </p:spPr>
        <p:txBody>
          <a:bodyPr wrap="square">
            <a:spAutoFit/>
          </a:bodyPr>
          <a:lstStyle/>
          <a:p>
            <a:r>
              <a:rPr lang="en-IN" b="1" i="1" dirty="0"/>
              <a:t>“</a:t>
            </a:r>
            <a:r>
              <a:rPr lang="en-IN" i="1" dirty="0" err="1">
                <a:solidFill>
                  <a:srgbClr val="7030A0"/>
                </a:solidFill>
              </a:rPr>
              <a:t>samudayein</a:t>
            </a:r>
            <a:r>
              <a:rPr lang="en-IN" i="1" dirty="0">
                <a:solidFill>
                  <a:srgbClr val="7030A0"/>
                </a:solidFill>
              </a:rPr>
              <a:t> </a:t>
            </a:r>
            <a:r>
              <a:rPr lang="en-IN" i="1" dirty="0" err="1">
                <a:solidFill>
                  <a:srgbClr val="7030A0"/>
                </a:solidFill>
              </a:rPr>
              <a:t>yeh</a:t>
            </a:r>
            <a:r>
              <a:rPr lang="en-IN" i="1" dirty="0">
                <a:solidFill>
                  <a:srgbClr val="7030A0"/>
                </a:solidFill>
              </a:rPr>
              <a:t> hi </a:t>
            </a:r>
            <a:r>
              <a:rPr lang="en-IN" i="1" dirty="0" err="1">
                <a:solidFill>
                  <a:srgbClr val="7030A0"/>
                </a:solidFill>
              </a:rPr>
              <a:t>kehta</a:t>
            </a:r>
            <a:r>
              <a:rPr lang="en-IN" i="1" dirty="0">
                <a:solidFill>
                  <a:srgbClr val="7030A0"/>
                </a:solidFill>
              </a:rPr>
              <a:t> </a:t>
            </a:r>
            <a:r>
              <a:rPr lang="en-IN" i="1" dirty="0" err="1">
                <a:solidFill>
                  <a:srgbClr val="7030A0"/>
                </a:solidFill>
              </a:rPr>
              <a:t>hain</a:t>
            </a:r>
            <a:r>
              <a:rPr lang="en-IN" i="1" dirty="0">
                <a:solidFill>
                  <a:srgbClr val="7030A0"/>
                </a:solidFill>
              </a:rPr>
              <a:t> </a:t>
            </a:r>
            <a:r>
              <a:rPr lang="en-IN" i="1" dirty="0" err="1">
                <a:solidFill>
                  <a:srgbClr val="7030A0"/>
                </a:solidFill>
              </a:rPr>
              <a:t>didi</a:t>
            </a:r>
            <a:r>
              <a:rPr lang="en-IN" i="1" dirty="0">
                <a:solidFill>
                  <a:srgbClr val="7030A0"/>
                </a:solidFill>
              </a:rPr>
              <a:t> ,</a:t>
            </a:r>
            <a:r>
              <a:rPr lang="en-IN" i="1" dirty="0" err="1">
                <a:solidFill>
                  <a:srgbClr val="7030A0"/>
                </a:solidFill>
              </a:rPr>
              <a:t>ek</a:t>
            </a:r>
            <a:r>
              <a:rPr lang="en-IN" i="1" dirty="0">
                <a:solidFill>
                  <a:srgbClr val="7030A0"/>
                </a:solidFill>
              </a:rPr>
              <a:t> go </a:t>
            </a:r>
            <a:r>
              <a:rPr lang="en-IN" i="1" dirty="0" err="1">
                <a:solidFill>
                  <a:srgbClr val="7030A0"/>
                </a:solidFill>
              </a:rPr>
              <a:t>ladka</a:t>
            </a:r>
            <a:r>
              <a:rPr lang="en-IN" i="1" dirty="0">
                <a:solidFill>
                  <a:srgbClr val="7030A0"/>
                </a:solidFill>
              </a:rPr>
              <a:t> </a:t>
            </a:r>
            <a:r>
              <a:rPr lang="en-IN" i="1" dirty="0" err="1">
                <a:solidFill>
                  <a:srgbClr val="7030A0"/>
                </a:solidFill>
              </a:rPr>
              <a:t>huive</a:t>
            </a:r>
            <a:r>
              <a:rPr lang="en-IN" i="1" dirty="0">
                <a:solidFill>
                  <a:srgbClr val="7030A0"/>
                </a:solidFill>
              </a:rPr>
              <a:t> </a:t>
            </a:r>
            <a:r>
              <a:rPr lang="en-IN" i="1" dirty="0" err="1">
                <a:solidFill>
                  <a:srgbClr val="7030A0"/>
                </a:solidFill>
              </a:rPr>
              <a:t>kara</a:t>
            </a:r>
            <a:r>
              <a:rPr lang="en-IN" i="1" dirty="0">
                <a:solidFill>
                  <a:srgbClr val="7030A0"/>
                </a:solidFill>
              </a:rPr>
              <a:t> </a:t>
            </a:r>
            <a:r>
              <a:rPr lang="en-IN" i="1" dirty="0" err="1">
                <a:solidFill>
                  <a:srgbClr val="7030A0"/>
                </a:solidFill>
              </a:rPr>
              <a:t>toh</a:t>
            </a:r>
            <a:r>
              <a:rPr lang="en-IN" i="1" dirty="0">
                <a:solidFill>
                  <a:srgbClr val="7030A0"/>
                </a:solidFill>
              </a:rPr>
              <a:t> </a:t>
            </a:r>
            <a:r>
              <a:rPr lang="en-IN" i="1" dirty="0" err="1">
                <a:solidFill>
                  <a:srgbClr val="7030A0"/>
                </a:solidFill>
              </a:rPr>
              <a:t>vansh</a:t>
            </a:r>
            <a:r>
              <a:rPr lang="en-IN" i="1" dirty="0">
                <a:solidFill>
                  <a:srgbClr val="7030A0"/>
                </a:solidFill>
              </a:rPr>
              <a:t> </a:t>
            </a:r>
            <a:r>
              <a:rPr lang="en-IN" i="1" dirty="0" err="1">
                <a:solidFill>
                  <a:srgbClr val="7030A0"/>
                </a:solidFill>
              </a:rPr>
              <a:t>aur</a:t>
            </a:r>
            <a:r>
              <a:rPr lang="en-IN" i="1" dirty="0">
                <a:solidFill>
                  <a:srgbClr val="7030A0"/>
                </a:solidFill>
              </a:rPr>
              <a:t> </a:t>
            </a:r>
            <a:r>
              <a:rPr lang="en-IN" i="1" dirty="0" err="1">
                <a:solidFill>
                  <a:srgbClr val="7030A0"/>
                </a:solidFill>
              </a:rPr>
              <a:t>buniyaad</a:t>
            </a:r>
            <a:r>
              <a:rPr lang="en-IN" i="1" dirty="0">
                <a:solidFill>
                  <a:srgbClr val="7030A0"/>
                </a:solidFill>
              </a:rPr>
              <a:t> </a:t>
            </a:r>
            <a:r>
              <a:rPr lang="en-IN" i="1" dirty="0" err="1">
                <a:solidFill>
                  <a:srgbClr val="7030A0"/>
                </a:solidFill>
              </a:rPr>
              <a:t>chalve</a:t>
            </a:r>
            <a:r>
              <a:rPr lang="en-IN" i="1" dirty="0">
                <a:solidFill>
                  <a:srgbClr val="7030A0"/>
                </a:solidFill>
              </a:rPr>
              <a:t> </a:t>
            </a:r>
            <a:r>
              <a:rPr lang="en-IN" i="1" dirty="0" err="1">
                <a:solidFill>
                  <a:srgbClr val="7030A0"/>
                </a:solidFill>
              </a:rPr>
              <a:t>karega</a:t>
            </a:r>
            <a:r>
              <a:rPr lang="en-IN" i="1" dirty="0">
                <a:solidFill>
                  <a:srgbClr val="7030A0"/>
                </a:solidFill>
              </a:rPr>
              <a:t> </a:t>
            </a:r>
            <a:r>
              <a:rPr lang="en-IN" i="1" dirty="0" err="1">
                <a:solidFill>
                  <a:srgbClr val="7030A0"/>
                </a:solidFill>
              </a:rPr>
              <a:t>na</a:t>
            </a:r>
            <a:r>
              <a:rPr lang="en-IN" i="1" dirty="0">
                <a:solidFill>
                  <a:srgbClr val="7030A0"/>
                </a:solidFill>
              </a:rPr>
              <a:t> ,agar </a:t>
            </a:r>
            <a:r>
              <a:rPr lang="en-IN" i="1" dirty="0" err="1">
                <a:solidFill>
                  <a:srgbClr val="7030A0"/>
                </a:solidFill>
              </a:rPr>
              <a:t>vansh</a:t>
            </a:r>
            <a:r>
              <a:rPr lang="en-IN" i="1" dirty="0">
                <a:solidFill>
                  <a:srgbClr val="7030A0"/>
                </a:solidFill>
              </a:rPr>
              <a:t> </a:t>
            </a:r>
            <a:r>
              <a:rPr lang="en-IN" i="1" dirty="0" err="1">
                <a:solidFill>
                  <a:srgbClr val="7030A0"/>
                </a:solidFill>
              </a:rPr>
              <a:t>buniyaaad</a:t>
            </a:r>
            <a:r>
              <a:rPr lang="en-IN" i="1" dirty="0">
                <a:solidFill>
                  <a:srgbClr val="7030A0"/>
                </a:solidFill>
              </a:rPr>
              <a:t>  khatam ho </a:t>
            </a:r>
            <a:r>
              <a:rPr lang="en-IN" i="1" dirty="0" err="1">
                <a:solidFill>
                  <a:srgbClr val="7030A0"/>
                </a:solidFill>
              </a:rPr>
              <a:t>gayi</a:t>
            </a:r>
            <a:r>
              <a:rPr lang="en-IN" i="1" dirty="0">
                <a:solidFill>
                  <a:srgbClr val="7030A0"/>
                </a:solidFill>
              </a:rPr>
              <a:t> </a:t>
            </a:r>
            <a:r>
              <a:rPr lang="en-IN" i="1" dirty="0" err="1">
                <a:solidFill>
                  <a:srgbClr val="7030A0"/>
                </a:solidFill>
              </a:rPr>
              <a:t>toh</a:t>
            </a:r>
            <a:r>
              <a:rPr lang="en-IN" i="1" dirty="0">
                <a:solidFill>
                  <a:srgbClr val="7030A0"/>
                </a:solidFill>
              </a:rPr>
              <a:t> </a:t>
            </a:r>
            <a:r>
              <a:rPr lang="en-IN" i="1" dirty="0" err="1">
                <a:solidFill>
                  <a:srgbClr val="7030A0"/>
                </a:solidFill>
              </a:rPr>
              <a:t>kaise</a:t>
            </a:r>
            <a:r>
              <a:rPr lang="en-IN" i="1" dirty="0">
                <a:solidFill>
                  <a:srgbClr val="7030A0"/>
                </a:solidFill>
              </a:rPr>
              <a:t> </a:t>
            </a:r>
            <a:r>
              <a:rPr lang="en-IN" i="1" dirty="0" err="1">
                <a:solidFill>
                  <a:srgbClr val="7030A0"/>
                </a:solidFill>
              </a:rPr>
              <a:t>kya</a:t>
            </a:r>
            <a:r>
              <a:rPr lang="en-IN" i="1" dirty="0">
                <a:solidFill>
                  <a:srgbClr val="7030A0"/>
                </a:solidFill>
              </a:rPr>
              <a:t> </a:t>
            </a:r>
            <a:r>
              <a:rPr lang="en-IN" i="1" dirty="0" err="1">
                <a:solidFill>
                  <a:srgbClr val="7030A0"/>
                </a:solidFill>
              </a:rPr>
              <a:t>hoyi</a:t>
            </a:r>
            <a:r>
              <a:rPr lang="en-IN" b="1" i="1" dirty="0">
                <a:solidFill>
                  <a:srgbClr val="002060"/>
                </a:solidFill>
              </a:rPr>
              <a:t>”</a:t>
            </a:r>
            <a:r>
              <a:rPr lang="en-IN" i="1" dirty="0"/>
              <a:t>_</a:t>
            </a:r>
            <a:r>
              <a:rPr lang="en-IN" i="1" dirty="0" err="1">
                <a:latin typeface="Times New Roman" panose="02020603050405020304" pitchFamily="18" charset="0"/>
                <a:cs typeface="Times New Roman" panose="02020603050405020304" pitchFamily="18" charset="0"/>
              </a:rPr>
              <a:t>ASHA,Arwal</a:t>
            </a:r>
            <a:endParaRPr lang="en-IN" i="1"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43140C89-FF75-46DE-86F7-1BA2FCAF1FBD}"/>
              </a:ext>
            </a:extLst>
          </p:cNvPr>
          <p:cNvSpPr/>
          <p:nvPr/>
        </p:nvSpPr>
        <p:spPr>
          <a:xfrm>
            <a:off x="54248" y="4888593"/>
            <a:ext cx="6096000" cy="1754326"/>
          </a:xfrm>
          <a:prstGeom prst="rect">
            <a:avLst/>
          </a:prstGeom>
        </p:spPr>
        <p:txBody>
          <a:bodyPr wrap="square">
            <a:spAutoFit/>
          </a:bodyPr>
          <a:lstStyle/>
          <a:p>
            <a:r>
              <a:rPr lang="en-IN" dirty="0"/>
              <a:t>“</a:t>
            </a:r>
            <a:r>
              <a:rPr lang="en-US" i="1" dirty="0">
                <a:solidFill>
                  <a:schemeClr val="accent2">
                    <a:lumMod val="75000"/>
                  </a:schemeClr>
                </a:solidFill>
              </a:rPr>
              <a:t>Mochi </a:t>
            </a:r>
            <a:r>
              <a:rPr lang="en-US" i="1" dirty="0" err="1">
                <a:solidFill>
                  <a:schemeClr val="accent2">
                    <a:lumMod val="75000"/>
                  </a:schemeClr>
                </a:solidFill>
              </a:rPr>
              <a:t>Tha</a:t>
            </a:r>
            <a:r>
              <a:rPr lang="en-US" i="1" dirty="0">
                <a:solidFill>
                  <a:schemeClr val="accent2">
                    <a:lumMod val="75000"/>
                  </a:schemeClr>
                </a:solidFill>
              </a:rPr>
              <a:t> </a:t>
            </a:r>
            <a:r>
              <a:rPr lang="en-US" i="1" dirty="0" err="1">
                <a:solidFill>
                  <a:schemeClr val="accent2">
                    <a:lumMod val="75000"/>
                  </a:schemeClr>
                </a:solidFill>
              </a:rPr>
              <a:t>Uski</a:t>
            </a:r>
            <a:r>
              <a:rPr lang="en-US" i="1" dirty="0">
                <a:solidFill>
                  <a:schemeClr val="accent2">
                    <a:lumMod val="75000"/>
                  </a:schemeClr>
                </a:solidFill>
              </a:rPr>
              <a:t> Patni </a:t>
            </a:r>
            <a:r>
              <a:rPr lang="en-US" i="1" dirty="0" err="1">
                <a:solidFill>
                  <a:schemeClr val="accent2">
                    <a:lumMod val="75000"/>
                  </a:schemeClr>
                </a:solidFill>
              </a:rPr>
              <a:t>Abhi</a:t>
            </a:r>
            <a:r>
              <a:rPr lang="en-US" i="1" dirty="0">
                <a:solidFill>
                  <a:schemeClr val="accent2">
                    <a:lumMod val="75000"/>
                  </a:schemeClr>
                </a:solidFill>
              </a:rPr>
              <a:t> hi Death Kar Gai </a:t>
            </a:r>
            <a:r>
              <a:rPr lang="en-US" i="1" dirty="0" err="1">
                <a:solidFill>
                  <a:schemeClr val="accent2">
                    <a:lumMod val="75000"/>
                  </a:schemeClr>
                </a:solidFill>
              </a:rPr>
              <a:t>Usko</a:t>
            </a:r>
            <a:r>
              <a:rPr lang="en-US" i="1" dirty="0">
                <a:solidFill>
                  <a:schemeClr val="accent2">
                    <a:lumMod val="75000"/>
                  </a:schemeClr>
                </a:solidFill>
              </a:rPr>
              <a:t> 4 </a:t>
            </a:r>
            <a:r>
              <a:rPr lang="en-US" i="1" dirty="0" err="1">
                <a:solidFill>
                  <a:schemeClr val="accent2">
                    <a:lumMod val="75000"/>
                  </a:schemeClr>
                </a:solidFill>
              </a:rPr>
              <a:t>Bacche</a:t>
            </a:r>
            <a:r>
              <a:rPr lang="en-US" i="1" dirty="0">
                <a:solidFill>
                  <a:schemeClr val="accent2">
                    <a:lumMod val="75000"/>
                  </a:schemeClr>
                </a:solidFill>
              </a:rPr>
              <a:t> The Main </a:t>
            </a:r>
            <a:r>
              <a:rPr lang="en-US" i="1" dirty="0" err="1">
                <a:solidFill>
                  <a:schemeClr val="accent2">
                    <a:lumMod val="75000"/>
                  </a:schemeClr>
                </a:solidFill>
              </a:rPr>
              <a:t>Boli</a:t>
            </a:r>
            <a:r>
              <a:rPr lang="en-US" i="1" dirty="0">
                <a:solidFill>
                  <a:schemeClr val="accent2">
                    <a:lumMod val="75000"/>
                  </a:schemeClr>
                </a:solidFill>
              </a:rPr>
              <a:t> Ki </a:t>
            </a:r>
            <a:r>
              <a:rPr lang="en-US" i="1" dirty="0" err="1">
                <a:solidFill>
                  <a:schemeClr val="accent2">
                    <a:lumMod val="75000"/>
                  </a:schemeClr>
                </a:solidFill>
              </a:rPr>
              <a:t>Aap</a:t>
            </a:r>
            <a:r>
              <a:rPr lang="en-US" i="1" dirty="0">
                <a:solidFill>
                  <a:schemeClr val="accent2">
                    <a:lumMod val="75000"/>
                  </a:schemeClr>
                </a:solidFill>
              </a:rPr>
              <a:t> </a:t>
            </a:r>
            <a:r>
              <a:rPr lang="en-US" i="1" dirty="0" err="1">
                <a:solidFill>
                  <a:schemeClr val="accent2">
                    <a:lumMod val="75000"/>
                  </a:schemeClr>
                </a:solidFill>
              </a:rPr>
              <a:t>Opretion</a:t>
            </a:r>
            <a:r>
              <a:rPr lang="en-US" i="1" dirty="0">
                <a:solidFill>
                  <a:schemeClr val="accent2">
                    <a:lumMod val="75000"/>
                  </a:schemeClr>
                </a:solidFill>
              </a:rPr>
              <a:t> </a:t>
            </a:r>
            <a:r>
              <a:rPr lang="en-US" i="1" dirty="0" err="1">
                <a:solidFill>
                  <a:schemeClr val="accent2">
                    <a:lumMod val="75000"/>
                  </a:schemeClr>
                </a:solidFill>
              </a:rPr>
              <a:t>Karwa</a:t>
            </a:r>
            <a:r>
              <a:rPr lang="en-US" i="1" dirty="0">
                <a:solidFill>
                  <a:schemeClr val="accent2">
                    <a:lumMod val="75000"/>
                  </a:schemeClr>
                </a:solidFill>
              </a:rPr>
              <a:t> </a:t>
            </a:r>
            <a:r>
              <a:rPr lang="en-US" i="1" dirty="0" err="1">
                <a:solidFill>
                  <a:schemeClr val="accent2">
                    <a:lumMod val="75000"/>
                  </a:schemeClr>
                </a:solidFill>
              </a:rPr>
              <a:t>Lijiye</a:t>
            </a:r>
            <a:r>
              <a:rPr lang="en-US" i="1" dirty="0">
                <a:solidFill>
                  <a:schemeClr val="accent2">
                    <a:lumMod val="75000"/>
                  </a:schemeClr>
                </a:solidFill>
              </a:rPr>
              <a:t> </a:t>
            </a:r>
            <a:r>
              <a:rPr lang="en-US" i="1" dirty="0" err="1">
                <a:solidFill>
                  <a:schemeClr val="accent2">
                    <a:lumMod val="75000"/>
                  </a:schemeClr>
                </a:solidFill>
              </a:rPr>
              <a:t>Nahi</a:t>
            </a:r>
            <a:r>
              <a:rPr lang="en-US" i="1" dirty="0">
                <a:solidFill>
                  <a:schemeClr val="accent2">
                    <a:lumMod val="75000"/>
                  </a:schemeClr>
                </a:solidFill>
              </a:rPr>
              <a:t> Toa </a:t>
            </a:r>
            <a:r>
              <a:rPr lang="en-US" i="1" dirty="0" err="1">
                <a:solidFill>
                  <a:schemeClr val="accent2">
                    <a:lumMod val="75000"/>
                  </a:schemeClr>
                </a:solidFill>
              </a:rPr>
              <a:t>Mahila</a:t>
            </a:r>
            <a:r>
              <a:rPr lang="en-US" i="1" dirty="0">
                <a:solidFill>
                  <a:schemeClr val="accent2">
                    <a:lumMod val="75000"/>
                  </a:schemeClr>
                </a:solidFill>
              </a:rPr>
              <a:t> </a:t>
            </a:r>
            <a:r>
              <a:rPr lang="en-US" i="1" dirty="0" err="1">
                <a:solidFill>
                  <a:schemeClr val="accent2">
                    <a:lumMod val="75000"/>
                  </a:schemeClr>
                </a:solidFill>
              </a:rPr>
              <a:t>Karane</a:t>
            </a:r>
            <a:r>
              <a:rPr lang="en-US" i="1" dirty="0">
                <a:solidFill>
                  <a:schemeClr val="accent2">
                    <a:lumMod val="75000"/>
                  </a:schemeClr>
                </a:solidFill>
              </a:rPr>
              <a:t> </a:t>
            </a:r>
            <a:r>
              <a:rPr lang="en-US" i="1" dirty="0" err="1">
                <a:solidFill>
                  <a:schemeClr val="accent2">
                    <a:lumMod val="75000"/>
                  </a:schemeClr>
                </a:solidFill>
              </a:rPr>
              <a:t>Layak</a:t>
            </a:r>
            <a:r>
              <a:rPr lang="en-US" i="1" dirty="0">
                <a:solidFill>
                  <a:schemeClr val="accent2">
                    <a:lumMod val="75000"/>
                  </a:schemeClr>
                </a:solidFill>
              </a:rPr>
              <a:t> </a:t>
            </a:r>
            <a:r>
              <a:rPr lang="en-US" i="1" dirty="0" err="1">
                <a:solidFill>
                  <a:schemeClr val="accent2">
                    <a:lumMod val="75000"/>
                  </a:schemeClr>
                </a:solidFill>
              </a:rPr>
              <a:t>Nahi</a:t>
            </a:r>
            <a:r>
              <a:rPr lang="en-US" i="1" dirty="0">
                <a:solidFill>
                  <a:schemeClr val="accent2">
                    <a:lumMod val="75000"/>
                  </a:schemeClr>
                </a:solidFill>
              </a:rPr>
              <a:t> </a:t>
            </a:r>
            <a:r>
              <a:rPr lang="en-US" i="1" dirty="0" err="1">
                <a:solidFill>
                  <a:schemeClr val="accent2">
                    <a:lumMod val="75000"/>
                  </a:schemeClr>
                </a:solidFill>
              </a:rPr>
              <a:t>Thi</a:t>
            </a:r>
            <a:r>
              <a:rPr lang="en-US" i="1" dirty="0">
                <a:solidFill>
                  <a:schemeClr val="accent2">
                    <a:lumMod val="75000"/>
                  </a:schemeClr>
                </a:solidFill>
              </a:rPr>
              <a:t> </a:t>
            </a:r>
            <a:r>
              <a:rPr lang="en-US" i="1" dirty="0" err="1">
                <a:solidFill>
                  <a:schemeClr val="accent2">
                    <a:lumMod val="75000"/>
                  </a:schemeClr>
                </a:solidFill>
              </a:rPr>
              <a:t>Kyunki</a:t>
            </a:r>
            <a:r>
              <a:rPr lang="en-US" i="1" dirty="0">
                <a:solidFill>
                  <a:schemeClr val="accent2">
                    <a:lumMod val="75000"/>
                  </a:schemeClr>
                </a:solidFill>
              </a:rPr>
              <a:t> </a:t>
            </a:r>
            <a:r>
              <a:rPr lang="en-US" i="1" dirty="0" err="1">
                <a:solidFill>
                  <a:schemeClr val="accent2">
                    <a:lumMod val="75000"/>
                  </a:schemeClr>
                </a:solidFill>
              </a:rPr>
              <a:t>Usko</a:t>
            </a:r>
            <a:r>
              <a:rPr lang="en-US" i="1" dirty="0">
                <a:solidFill>
                  <a:schemeClr val="accent2">
                    <a:lumMod val="75000"/>
                  </a:schemeClr>
                </a:solidFill>
              </a:rPr>
              <a:t> </a:t>
            </a:r>
            <a:r>
              <a:rPr lang="en-US" i="1" dirty="0" err="1">
                <a:solidFill>
                  <a:schemeClr val="accent2">
                    <a:lumMod val="75000"/>
                  </a:schemeClr>
                </a:solidFill>
              </a:rPr>
              <a:t>damma</a:t>
            </a:r>
            <a:r>
              <a:rPr lang="en-US" i="1" dirty="0">
                <a:solidFill>
                  <a:schemeClr val="accent2">
                    <a:lumMod val="75000"/>
                  </a:schemeClr>
                </a:solidFill>
              </a:rPr>
              <a:t> </a:t>
            </a:r>
            <a:r>
              <a:rPr lang="en-US" i="1" dirty="0" err="1">
                <a:solidFill>
                  <a:schemeClr val="accent2">
                    <a:lumMod val="75000"/>
                  </a:schemeClr>
                </a:solidFill>
              </a:rPr>
              <a:t>Tha</a:t>
            </a:r>
            <a:r>
              <a:rPr lang="en-US" i="1" dirty="0">
                <a:solidFill>
                  <a:schemeClr val="accent2">
                    <a:lumMod val="75000"/>
                  </a:schemeClr>
                </a:solidFill>
              </a:rPr>
              <a:t> Toa Wo Kya Bola Se </a:t>
            </a:r>
            <a:r>
              <a:rPr lang="en-US" i="1" dirty="0" err="1">
                <a:solidFill>
                  <a:schemeClr val="accent2">
                    <a:lumMod val="75000"/>
                  </a:schemeClr>
                </a:solidFill>
              </a:rPr>
              <a:t>Nahi</a:t>
            </a:r>
            <a:r>
              <a:rPr lang="en-US" i="1" dirty="0">
                <a:solidFill>
                  <a:schemeClr val="accent2">
                    <a:lumMod val="75000"/>
                  </a:schemeClr>
                </a:solidFill>
              </a:rPr>
              <a:t> </a:t>
            </a:r>
            <a:r>
              <a:rPr lang="en-US" i="1" dirty="0" err="1">
                <a:solidFill>
                  <a:schemeClr val="accent2">
                    <a:lumMod val="75000"/>
                  </a:schemeClr>
                </a:solidFill>
              </a:rPr>
              <a:t>Kono</a:t>
            </a:r>
            <a:r>
              <a:rPr lang="en-US" i="1" dirty="0">
                <a:solidFill>
                  <a:schemeClr val="accent2">
                    <a:lumMod val="75000"/>
                  </a:schemeClr>
                </a:solidFill>
              </a:rPr>
              <a:t> Hum </a:t>
            </a:r>
            <a:r>
              <a:rPr lang="en-US" i="1" dirty="0" err="1">
                <a:solidFill>
                  <a:schemeClr val="accent2">
                    <a:lumMod val="75000"/>
                  </a:schemeClr>
                </a:solidFill>
              </a:rPr>
              <a:t>Bhumiyar</a:t>
            </a:r>
            <a:r>
              <a:rPr lang="en-US" i="1" dirty="0">
                <a:solidFill>
                  <a:schemeClr val="accent2">
                    <a:lumMod val="75000"/>
                  </a:schemeClr>
                </a:solidFill>
              </a:rPr>
              <a:t> Hai Ki Jo 4 Hi </a:t>
            </a:r>
            <a:r>
              <a:rPr lang="en-US" i="1" dirty="0" err="1">
                <a:solidFill>
                  <a:schemeClr val="accent2">
                    <a:lumMod val="75000"/>
                  </a:schemeClr>
                </a:solidFill>
              </a:rPr>
              <a:t>Baccha</a:t>
            </a:r>
            <a:r>
              <a:rPr lang="en-US" i="1" dirty="0">
                <a:solidFill>
                  <a:schemeClr val="accent2">
                    <a:lumMod val="75000"/>
                  </a:schemeClr>
                </a:solidFill>
              </a:rPr>
              <a:t> </a:t>
            </a:r>
            <a:r>
              <a:rPr lang="en-US" i="1" dirty="0" err="1">
                <a:solidFill>
                  <a:schemeClr val="accent2">
                    <a:lumMod val="75000"/>
                  </a:schemeClr>
                </a:solidFill>
              </a:rPr>
              <a:t>Rakhege</a:t>
            </a:r>
            <a:r>
              <a:rPr lang="en-US" i="1" dirty="0">
                <a:solidFill>
                  <a:schemeClr val="accent2">
                    <a:lumMod val="75000"/>
                  </a:schemeClr>
                </a:solidFill>
              </a:rPr>
              <a:t> </a:t>
            </a:r>
            <a:r>
              <a:rPr lang="en-US" i="1" dirty="0" err="1">
                <a:solidFill>
                  <a:schemeClr val="accent2">
                    <a:lumMod val="75000"/>
                  </a:schemeClr>
                </a:solidFill>
              </a:rPr>
              <a:t>Ya</a:t>
            </a:r>
            <a:r>
              <a:rPr lang="en-US" i="1" dirty="0">
                <a:solidFill>
                  <a:schemeClr val="accent2">
                    <a:lumMod val="75000"/>
                  </a:schemeClr>
                </a:solidFill>
              </a:rPr>
              <a:t> 5 Hi </a:t>
            </a:r>
            <a:r>
              <a:rPr lang="en-US" i="1" dirty="0" err="1">
                <a:solidFill>
                  <a:schemeClr val="accent2">
                    <a:lumMod val="75000"/>
                  </a:schemeClr>
                </a:solidFill>
              </a:rPr>
              <a:t>Baccha</a:t>
            </a:r>
            <a:r>
              <a:rPr lang="en-US" i="1" dirty="0">
                <a:solidFill>
                  <a:schemeClr val="accent2">
                    <a:lumMod val="75000"/>
                  </a:schemeClr>
                </a:solidFill>
              </a:rPr>
              <a:t> </a:t>
            </a:r>
            <a:r>
              <a:rPr lang="en-US" i="1" dirty="0" err="1">
                <a:solidFill>
                  <a:schemeClr val="accent2">
                    <a:lumMod val="75000"/>
                  </a:schemeClr>
                </a:solidFill>
              </a:rPr>
              <a:t>Rakhenge</a:t>
            </a:r>
            <a:r>
              <a:rPr lang="en-US" i="1" dirty="0">
                <a:solidFill>
                  <a:schemeClr val="accent2">
                    <a:lumMod val="75000"/>
                  </a:schemeClr>
                </a:solidFill>
              </a:rPr>
              <a:t> </a:t>
            </a:r>
            <a:r>
              <a:rPr lang="en-US" i="1" dirty="0" err="1">
                <a:solidFill>
                  <a:schemeClr val="accent2">
                    <a:lumMod val="75000"/>
                  </a:schemeClr>
                </a:solidFill>
              </a:rPr>
              <a:t>Humko</a:t>
            </a:r>
            <a:r>
              <a:rPr lang="en-US" i="1" dirty="0">
                <a:solidFill>
                  <a:schemeClr val="accent2">
                    <a:lumMod val="75000"/>
                  </a:schemeClr>
                </a:solidFill>
              </a:rPr>
              <a:t> </a:t>
            </a:r>
            <a:r>
              <a:rPr lang="en-US" i="1" dirty="0" err="1">
                <a:solidFill>
                  <a:schemeClr val="accent2">
                    <a:lumMod val="75000"/>
                  </a:schemeClr>
                </a:solidFill>
              </a:rPr>
              <a:t>Jitna</a:t>
            </a:r>
            <a:r>
              <a:rPr lang="en-US" i="1" dirty="0">
                <a:solidFill>
                  <a:schemeClr val="accent2">
                    <a:lumMod val="75000"/>
                  </a:schemeClr>
                </a:solidFill>
              </a:rPr>
              <a:t> Man Hai Hum </a:t>
            </a:r>
            <a:r>
              <a:rPr lang="en-US" i="1" dirty="0" err="1">
                <a:solidFill>
                  <a:schemeClr val="accent2">
                    <a:lumMod val="75000"/>
                  </a:schemeClr>
                </a:solidFill>
              </a:rPr>
              <a:t>Utna</a:t>
            </a:r>
            <a:r>
              <a:rPr lang="en-US" i="1" dirty="0">
                <a:solidFill>
                  <a:schemeClr val="accent2">
                    <a:lumMod val="75000"/>
                  </a:schemeClr>
                </a:solidFill>
              </a:rPr>
              <a:t> </a:t>
            </a:r>
            <a:r>
              <a:rPr lang="en-US" i="1" dirty="0" err="1">
                <a:solidFill>
                  <a:schemeClr val="accent2">
                    <a:lumMod val="75000"/>
                  </a:schemeClr>
                </a:solidFill>
              </a:rPr>
              <a:t>Rakhenge</a:t>
            </a:r>
            <a:r>
              <a:rPr lang="en-US" i="1" dirty="0"/>
              <a:t>”_</a:t>
            </a:r>
            <a:r>
              <a:rPr lang="en-US" i="1" dirty="0" err="1">
                <a:latin typeface="Times New Roman" panose="02020603050405020304" pitchFamily="18" charset="0"/>
                <a:cs typeface="Times New Roman" panose="02020603050405020304" pitchFamily="18" charset="0"/>
              </a:rPr>
              <a:t>ASHA,Patna</a:t>
            </a:r>
            <a:endParaRPr lang="en-US" i="1" dirty="0">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9AC81D7E-599B-4CBC-9A47-B3BBC88E138C}"/>
              </a:ext>
            </a:extLst>
          </p:cNvPr>
          <p:cNvSpPr/>
          <p:nvPr/>
        </p:nvSpPr>
        <p:spPr>
          <a:xfrm>
            <a:off x="7099984" y="5081416"/>
            <a:ext cx="5228870" cy="655286"/>
          </a:xfrm>
          <a:prstGeom prst="rect">
            <a:avLst/>
          </a:prstGeom>
        </p:spPr>
        <p:txBody>
          <a:bodyPr wrap="square">
            <a:spAutoFit/>
          </a:bodyPr>
          <a:lstStyle/>
          <a:p>
            <a:r>
              <a:rPr lang="en-US" i="1" dirty="0">
                <a:latin typeface="Times New Roman" panose="02020603050405020304" pitchFamily="18" charset="0"/>
                <a:cs typeface="Times New Roman" panose="02020603050405020304" pitchFamily="18" charset="0"/>
              </a:rPr>
              <a:t>“</a:t>
            </a:r>
            <a:r>
              <a:rPr lang="en-US" i="1" dirty="0">
                <a:solidFill>
                  <a:srgbClr val="00B050"/>
                </a:solidFill>
                <a:latin typeface="Times New Roman" panose="02020603050405020304" pitchFamily="18" charset="0"/>
                <a:cs typeface="Times New Roman" panose="02020603050405020304" pitchFamily="18" charset="0"/>
              </a:rPr>
              <a:t>hum </a:t>
            </a:r>
            <a:r>
              <a:rPr lang="en-US" i="1" dirty="0" err="1">
                <a:solidFill>
                  <a:srgbClr val="00B050"/>
                </a:solidFill>
                <a:latin typeface="Times New Roman" panose="02020603050405020304" pitchFamily="18" charset="0"/>
                <a:cs typeface="Times New Roman" panose="02020603050405020304" pitchFamily="18" charset="0"/>
              </a:rPr>
              <a:t>toh</a:t>
            </a:r>
            <a:r>
              <a:rPr lang="en-US" i="1" dirty="0">
                <a:solidFill>
                  <a:srgbClr val="00B050"/>
                </a:solidFill>
                <a:latin typeface="Times New Roman" panose="02020603050405020304" pitchFamily="18" charset="0"/>
                <a:cs typeface="Times New Roman" panose="02020603050405020304" pitchFamily="18" charset="0"/>
              </a:rPr>
              <a:t> khud hi </a:t>
            </a:r>
            <a:r>
              <a:rPr lang="en-US" i="1" dirty="0" err="1">
                <a:solidFill>
                  <a:srgbClr val="00B050"/>
                </a:solidFill>
                <a:latin typeface="Times New Roman" panose="02020603050405020304" pitchFamily="18" charset="0"/>
                <a:cs typeface="Times New Roman" panose="02020603050405020304" pitchFamily="18" charset="0"/>
              </a:rPr>
              <a:t>bolte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hai</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ek</a:t>
            </a:r>
            <a:r>
              <a:rPr lang="en-US" i="1" dirty="0">
                <a:solidFill>
                  <a:srgbClr val="00B050"/>
                </a:solidFill>
                <a:latin typeface="Times New Roman" panose="02020603050405020304" pitchFamily="18" charset="0"/>
                <a:cs typeface="Times New Roman" panose="02020603050405020304" pitchFamily="18" charset="0"/>
              </a:rPr>
              <a:t> beta ho </a:t>
            </a:r>
            <a:r>
              <a:rPr lang="en-US" i="1" dirty="0" err="1">
                <a:solidFill>
                  <a:srgbClr val="00B050"/>
                </a:solidFill>
                <a:latin typeface="Times New Roman" panose="02020603050405020304" pitchFamily="18" charset="0"/>
                <a:cs typeface="Times New Roman" panose="02020603050405020304" pitchFamily="18" charset="0"/>
              </a:rPr>
              <a:t>jae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uske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baad</a:t>
            </a:r>
            <a:r>
              <a:rPr lang="en-US" i="1" dirty="0">
                <a:solidFill>
                  <a:srgbClr val="00B050"/>
                </a:solidFill>
                <a:latin typeface="Times New Roman" panose="02020603050405020304" pitchFamily="18" charset="0"/>
                <a:cs typeface="Times New Roman" panose="02020603050405020304" pitchFamily="18" charset="0"/>
              </a:rPr>
              <a:t> operation </a:t>
            </a:r>
            <a:r>
              <a:rPr lang="en-US" i="1" dirty="0" err="1">
                <a:solidFill>
                  <a:srgbClr val="00B050"/>
                </a:solidFill>
                <a:latin typeface="Times New Roman" panose="02020603050405020304" pitchFamily="18" charset="0"/>
                <a:cs typeface="Times New Roman" panose="02020603050405020304" pitchFamily="18" charset="0"/>
              </a:rPr>
              <a:t>kara</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lijye</a:t>
            </a:r>
            <a:r>
              <a:rPr lang="en-US" i="1" dirty="0">
                <a:latin typeface="Times New Roman" panose="02020603050405020304" pitchFamily="18" charset="0"/>
                <a:cs typeface="Times New Roman" panose="02020603050405020304" pitchFamily="18" charset="0"/>
              </a:rPr>
              <a:t>”(ANM, </a:t>
            </a:r>
            <a:r>
              <a:rPr lang="en-US" i="1" dirty="0" err="1">
                <a:latin typeface="Times New Roman" panose="02020603050405020304" pitchFamily="18" charset="0"/>
                <a:cs typeface="Times New Roman" panose="02020603050405020304" pitchFamily="18" charset="0"/>
              </a:rPr>
              <a:t>Arwal</a:t>
            </a:r>
            <a:r>
              <a:rPr lang="en-US" i="1" dirty="0">
                <a:latin typeface="Times New Roman" panose="02020603050405020304" pitchFamily="18" charset="0"/>
                <a:cs typeface="Times New Roman" panose="02020603050405020304" pitchFamily="18" charset="0"/>
              </a:rPr>
              <a:t> District</a:t>
            </a:r>
          </a:p>
        </p:txBody>
      </p:sp>
      <p:sp>
        <p:nvSpPr>
          <p:cNvPr id="28" name="Rectangle 27">
            <a:extLst>
              <a:ext uri="{FF2B5EF4-FFF2-40B4-BE49-F238E27FC236}">
                <a16:creationId xmlns:a16="http://schemas.microsoft.com/office/drawing/2014/main" id="{9C41D59F-413A-47E4-AA42-99CB257F0044}"/>
              </a:ext>
            </a:extLst>
          </p:cNvPr>
          <p:cNvSpPr/>
          <p:nvPr/>
        </p:nvSpPr>
        <p:spPr>
          <a:xfrm>
            <a:off x="7086961" y="5823219"/>
            <a:ext cx="5254915" cy="923330"/>
          </a:xfrm>
          <a:prstGeom prst="rect">
            <a:avLst/>
          </a:prstGeom>
        </p:spPr>
        <p:txBody>
          <a:bodyPr wrap="square">
            <a:spAutoFit/>
          </a:bodyPr>
          <a:lstStyle/>
          <a:p>
            <a:r>
              <a:rPr lang="en-IN" i="1" dirty="0">
                <a:latin typeface="Times New Roman" panose="02020603050405020304" pitchFamily="18" charset="0"/>
                <a:cs typeface="Times New Roman" panose="02020603050405020304" pitchFamily="18" charset="0"/>
              </a:rPr>
              <a:t>“</a:t>
            </a:r>
            <a:r>
              <a:rPr lang="en-IN" i="1" dirty="0" err="1">
                <a:solidFill>
                  <a:schemeClr val="accent5">
                    <a:lumMod val="75000"/>
                  </a:schemeClr>
                </a:solidFill>
                <a:latin typeface="Times New Roman" panose="02020603050405020304" pitchFamily="18" charset="0"/>
                <a:cs typeface="Times New Roman" panose="02020603050405020304" pitchFamily="18" charset="0"/>
              </a:rPr>
              <a:t>aap</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jaante</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yaha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jiska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ek</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bhi</a:t>
            </a:r>
            <a:r>
              <a:rPr lang="en-IN" i="1" dirty="0">
                <a:solidFill>
                  <a:schemeClr val="accent5">
                    <a:lumMod val="75000"/>
                  </a:schemeClr>
                </a:solidFill>
                <a:latin typeface="Times New Roman" panose="02020603050405020304" pitchFamily="18" charset="0"/>
                <a:cs typeface="Times New Roman" panose="02020603050405020304" pitchFamily="18" charset="0"/>
              </a:rPr>
              <a:t> beta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hota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uska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samaaj</a:t>
            </a:r>
            <a:r>
              <a:rPr lang="en-IN" i="1" dirty="0">
                <a:solidFill>
                  <a:schemeClr val="accent5">
                    <a:lumMod val="75000"/>
                  </a:schemeClr>
                </a:solidFill>
                <a:latin typeface="Times New Roman" panose="02020603050405020304" pitchFamily="18" charset="0"/>
                <a:cs typeface="Times New Roman" panose="02020603050405020304" pitchFamily="18" charset="0"/>
              </a:rPr>
              <a:t> me koi </a:t>
            </a:r>
            <a:r>
              <a:rPr lang="en-IN" i="1" dirty="0" err="1">
                <a:solidFill>
                  <a:schemeClr val="accent5">
                    <a:lumMod val="75000"/>
                  </a:schemeClr>
                </a:solidFill>
                <a:latin typeface="Times New Roman" panose="02020603050405020304" pitchFamily="18" charset="0"/>
                <a:cs typeface="Times New Roman" panose="02020603050405020304" pitchFamily="18" charset="0"/>
              </a:rPr>
              <a:t>ijjat</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rehta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”_</a:t>
            </a:r>
            <a:r>
              <a:rPr lang="en-IN" i="1" dirty="0">
                <a:latin typeface="Times New Roman" panose="02020603050405020304" pitchFamily="18" charset="0"/>
                <a:cs typeface="Times New Roman" panose="02020603050405020304" pitchFamily="18" charset="0"/>
              </a:rPr>
              <a:t>ANM, Vaishali District</a:t>
            </a:r>
          </a:p>
        </p:txBody>
      </p:sp>
      <p:pic>
        <p:nvPicPr>
          <p:cNvPr id="32" name="Picture 4" descr="M-6-Part A-B.indd">
            <a:extLst>
              <a:ext uri="{FF2B5EF4-FFF2-40B4-BE49-F238E27FC236}">
                <a16:creationId xmlns:a16="http://schemas.microsoft.com/office/drawing/2014/main" id="{529B2BAA-A78D-4E07-A266-78393EAF8C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9195" y="1001959"/>
            <a:ext cx="1260789" cy="38188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5" name="Speech Bubble: Rectangle with Corners Rounded 34">
            <a:extLst>
              <a:ext uri="{FF2B5EF4-FFF2-40B4-BE49-F238E27FC236}">
                <a16:creationId xmlns:a16="http://schemas.microsoft.com/office/drawing/2014/main" id="{DD3F8DD2-8F49-4F12-9CE7-C5F90EDC14F0}"/>
              </a:ext>
            </a:extLst>
          </p:cNvPr>
          <p:cNvSpPr/>
          <p:nvPr/>
        </p:nvSpPr>
        <p:spPr>
          <a:xfrm>
            <a:off x="7188619" y="973406"/>
            <a:ext cx="4886374" cy="146569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Speech Bubble: Rectangle with Corners Rounded 36">
            <a:extLst>
              <a:ext uri="{FF2B5EF4-FFF2-40B4-BE49-F238E27FC236}">
                <a16:creationId xmlns:a16="http://schemas.microsoft.com/office/drawing/2014/main" id="{A27E259D-06F0-4C44-8047-D3718F19B282}"/>
              </a:ext>
            </a:extLst>
          </p:cNvPr>
          <p:cNvSpPr/>
          <p:nvPr/>
        </p:nvSpPr>
        <p:spPr>
          <a:xfrm>
            <a:off x="0" y="4920911"/>
            <a:ext cx="6118508" cy="163022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Speech Bubble: Rectangle with Corners Rounded 37">
            <a:extLst>
              <a:ext uri="{FF2B5EF4-FFF2-40B4-BE49-F238E27FC236}">
                <a16:creationId xmlns:a16="http://schemas.microsoft.com/office/drawing/2014/main" id="{FD959672-292A-47E3-8ED5-DE4531AE310F}"/>
              </a:ext>
            </a:extLst>
          </p:cNvPr>
          <p:cNvSpPr/>
          <p:nvPr/>
        </p:nvSpPr>
        <p:spPr>
          <a:xfrm>
            <a:off x="7188619" y="2724871"/>
            <a:ext cx="4886374" cy="89353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Speech Bubble: Rectangle with Corners Rounded 38">
            <a:extLst>
              <a:ext uri="{FF2B5EF4-FFF2-40B4-BE49-F238E27FC236}">
                <a16:creationId xmlns:a16="http://schemas.microsoft.com/office/drawing/2014/main" id="{ED845AD0-83F4-4154-9CB7-EA70E26E7E84}"/>
              </a:ext>
            </a:extLst>
          </p:cNvPr>
          <p:cNvSpPr/>
          <p:nvPr/>
        </p:nvSpPr>
        <p:spPr>
          <a:xfrm>
            <a:off x="9395012" y="4428342"/>
            <a:ext cx="45719" cy="4571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Speech Bubble: Rectangle with Corners Rounded 39">
            <a:extLst>
              <a:ext uri="{FF2B5EF4-FFF2-40B4-BE49-F238E27FC236}">
                <a16:creationId xmlns:a16="http://schemas.microsoft.com/office/drawing/2014/main" id="{11207D39-8F9D-429E-A41E-EFB778ED09AF}"/>
              </a:ext>
            </a:extLst>
          </p:cNvPr>
          <p:cNvSpPr/>
          <p:nvPr/>
        </p:nvSpPr>
        <p:spPr>
          <a:xfrm>
            <a:off x="7188619" y="3813982"/>
            <a:ext cx="4886374" cy="100680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Speech Bubble: Rectangle with Corners Rounded 40">
            <a:extLst>
              <a:ext uri="{FF2B5EF4-FFF2-40B4-BE49-F238E27FC236}">
                <a16:creationId xmlns:a16="http://schemas.microsoft.com/office/drawing/2014/main" id="{BCF899F9-62BB-4CB0-9D2F-1C1886E62C2D}"/>
              </a:ext>
            </a:extLst>
          </p:cNvPr>
          <p:cNvSpPr/>
          <p:nvPr/>
        </p:nvSpPr>
        <p:spPr>
          <a:xfrm>
            <a:off x="7172693" y="5032106"/>
            <a:ext cx="4902300" cy="66691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Speech Bubble: Rectangle with Corners Rounded 41">
            <a:extLst>
              <a:ext uri="{FF2B5EF4-FFF2-40B4-BE49-F238E27FC236}">
                <a16:creationId xmlns:a16="http://schemas.microsoft.com/office/drawing/2014/main" id="{434DDDA4-EDC0-4311-80F8-A118AC7CFAF0}"/>
              </a:ext>
            </a:extLst>
          </p:cNvPr>
          <p:cNvSpPr/>
          <p:nvPr/>
        </p:nvSpPr>
        <p:spPr>
          <a:xfrm>
            <a:off x="7118235" y="5907330"/>
            <a:ext cx="4976487" cy="73587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6" name="Straight Connector 13">
            <a:extLst>
              <a:ext uri="{FF2B5EF4-FFF2-40B4-BE49-F238E27FC236}">
                <a16:creationId xmlns:a16="http://schemas.microsoft.com/office/drawing/2014/main" id="{5C75666A-7480-462C-8DB4-F1944A4CB84D}"/>
              </a:ext>
            </a:extLst>
          </p:cNvPr>
          <p:cNvCxnSpPr>
            <a:cxnSpLocks/>
          </p:cNvCxnSpPr>
          <p:nvPr/>
        </p:nvCxnSpPr>
        <p:spPr>
          <a:xfrm flipV="1">
            <a:off x="3059254" y="700972"/>
            <a:ext cx="8869147" cy="27144"/>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610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1" grpId="0"/>
      <p:bldP spid="22" grpId="0"/>
      <p:bldP spid="24" grpId="0"/>
      <p:bldP spid="25" grpId="0"/>
      <p:bldP spid="27" grpId="0"/>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904</TotalTime>
  <Words>5141</Words>
  <Application>Microsoft Office PowerPoint</Application>
  <PresentationFormat>Widescreen</PresentationFormat>
  <Paragraphs>451</Paragraphs>
  <Slides>26</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Light</vt:lpstr>
      <vt:lpstr>Times New Roman</vt:lpstr>
      <vt:lpstr>Trebuchet MS</vt:lpstr>
      <vt:lpstr>Wingdings</vt:lpstr>
      <vt:lpstr>Wingdings 3</vt:lpstr>
      <vt:lpstr>Office Theme</vt:lpstr>
      <vt:lpstr>PowerPoint Presentation</vt:lpstr>
      <vt:lpstr>Screenshot of Approval</vt:lpstr>
      <vt:lpstr>Background</vt:lpstr>
      <vt:lpstr>Community Health Workers</vt:lpstr>
      <vt:lpstr>PowerPoint Presentation</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vt:lpstr>
      <vt:lpstr>             DISCUSSION </vt:lpstr>
      <vt:lpstr>Limitations of Study </vt:lpstr>
      <vt:lpstr>WAY FORWARD</vt:lpstr>
      <vt:lpstr>REFERENCES</vt:lpstr>
      <vt:lpstr> </vt:lpstr>
      <vt:lpstr>INTERNSHIP EXPERIENCES</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INDIA, Bihar</dc:title>
  <dc:creator>Tanya Singh</dc:creator>
  <cp:lastModifiedBy>Aradhana Singh</cp:lastModifiedBy>
  <cp:revision>88</cp:revision>
  <dcterms:created xsi:type="dcterms:W3CDTF">2022-06-22T22:02:07Z</dcterms:created>
  <dcterms:modified xsi:type="dcterms:W3CDTF">2022-08-09T18:27:37Z</dcterms:modified>
</cp:coreProperties>
</file>