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6"/>
  </p:notesMasterIdLst>
  <p:sldIdLst>
    <p:sldId id="257" r:id="rId3"/>
    <p:sldId id="288" r:id="rId4"/>
    <p:sldId id="332" r:id="rId5"/>
    <p:sldId id="333" r:id="rId6"/>
    <p:sldId id="285" r:id="rId7"/>
    <p:sldId id="330" r:id="rId8"/>
    <p:sldId id="331" r:id="rId9"/>
    <p:sldId id="287" r:id="rId10"/>
    <p:sldId id="337" r:id="rId11"/>
    <p:sldId id="334" r:id="rId12"/>
    <p:sldId id="335" r:id="rId13"/>
    <p:sldId id="336" r:id="rId14"/>
    <p:sldId id="338" r:id="rId15"/>
    <p:sldId id="289" r:id="rId16"/>
    <p:sldId id="290" r:id="rId17"/>
    <p:sldId id="291" r:id="rId18"/>
    <p:sldId id="292" r:id="rId19"/>
    <p:sldId id="293" r:id="rId20"/>
    <p:sldId id="294" r:id="rId21"/>
    <p:sldId id="295" r:id="rId22"/>
    <p:sldId id="296" r:id="rId23"/>
    <p:sldId id="297" r:id="rId24"/>
    <p:sldId id="298" r:id="rId25"/>
    <p:sldId id="299" r:id="rId26"/>
    <p:sldId id="300" r:id="rId27"/>
    <p:sldId id="301" r:id="rId28"/>
    <p:sldId id="302" r:id="rId29"/>
    <p:sldId id="303" r:id="rId30"/>
    <p:sldId id="304" r:id="rId31"/>
    <p:sldId id="305" r:id="rId32"/>
    <p:sldId id="306" r:id="rId33"/>
    <p:sldId id="312" r:id="rId34"/>
    <p:sldId id="309" r:id="rId35"/>
    <p:sldId id="342" r:id="rId36"/>
    <p:sldId id="318" r:id="rId37"/>
    <p:sldId id="319" r:id="rId38"/>
    <p:sldId id="322" r:id="rId39"/>
    <p:sldId id="323" r:id="rId40"/>
    <p:sldId id="339" r:id="rId41"/>
    <p:sldId id="340" r:id="rId42"/>
    <p:sldId id="341" r:id="rId43"/>
    <p:sldId id="324" r:id="rId44"/>
    <p:sldId id="310"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D2D"/>
    <a:srgbClr val="9A0000"/>
    <a:srgbClr val="A99E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26" autoAdjust="0"/>
    <p:restoredTop sz="94660"/>
  </p:normalViewPr>
  <p:slideViewPr>
    <p:cSldViewPr>
      <p:cViewPr>
        <p:scale>
          <a:sx n="60" d="100"/>
          <a:sy n="60" d="100"/>
        </p:scale>
        <p:origin x="-1038" y="-22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09C4934-5A6A-424B-B665-703DA09C1EF5}" type="doc">
      <dgm:prSet loTypeId="urn:microsoft.com/office/officeart/2005/8/layout/chevronAccent+Icon" loCatId="process" qsTypeId="urn:microsoft.com/office/officeart/2005/8/quickstyle/simple1" qsCatId="simple" csTypeId="urn:microsoft.com/office/officeart/2005/8/colors/colorful5" csCatId="colorful" phldr="1"/>
      <dgm:spPr/>
    </dgm:pt>
    <dgm:pt modelId="{ABD52EF7-17BA-46F0-A630-B33F8C4C1837}">
      <dgm:prSet phldrT="[Text]" custT="1"/>
      <dgm:spPr/>
      <dgm:t>
        <a:bodyPr/>
        <a:lstStyle/>
        <a:p>
          <a:pPr algn="ctr"/>
          <a:r>
            <a:rPr lang="en-US" sz="2600" b="1">
              <a:latin typeface="Times New Roman" pitchFamily="18" charset="0"/>
              <a:cs typeface="Times New Roman" pitchFamily="18" charset="0"/>
            </a:rPr>
            <a:t>Core Tasks</a:t>
          </a:r>
        </a:p>
      </dgm:t>
    </dgm:pt>
    <dgm:pt modelId="{64B76719-61A9-4E7D-8A8B-116C001C477E}" type="parTrans" cxnId="{B1219849-C7C9-46D7-9F93-B32CA8342A66}">
      <dgm:prSet/>
      <dgm:spPr/>
      <dgm:t>
        <a:bodyPr/>
        <a:lstStyle/>
        <a:p>
          <a:pPr algn="ctr"/>
          <a:endParaRPr lang="en-US" sz="2600" b="1">
            <a:latin typeface="Times New Roman" pitchFamily="18" charset="0"/>
            <a:cs typeface="Times New Roman" pitchFamily="18" charset="0"/>
          </a:endParaRPr>
        </a:p>
      </dgm:t>
    </dgm:pt>
    <dgm:pt modelId="{61459783-A369-4432-853A-1292C30D1C44}" type="sibTrans" cxnId="{B1219849-C7C9-46D7-9F93-B32CA8342A66}">
      <dgm:prSet/>
      <dgm:spPr/>
      <dgm:t>
        <a:bodyPr/>
        <a:lstStyle/>
        <a:p>
          <a:pPr algn="ctr"/>
          <a:endParaRPr lang="en-US" sz="2600" b="1">
            <a:latin typeface="Times New Roman" pitchFamily="18" charset="0"/>
            <a:cs typeface="Times New Roman" pitchFamily="18" charset="0"/>
          </a:endParaRPr>
        </a:p>
      </dgm:t>
    </dgm:pt>
    <dgm:pt modelId="{30136866-30F7-4277-A616-09DE446FEE41}">
      <dgm:prSet phldrT="[Text]" custT="1"/>
      <dgm:spPr/>
      <dgm:t>
        <a:bodyPr/>
        <a:lstStyle/>
        <a:p>
          <a:pPr algn="ctr"/>
          <a:r>
            <a:rPr lang="en-US" sz="2600" b="1">
              <a:latin typeface="Times New Roman" pitchFamily="18" charset="0"/>
              <a:cs typeface="Times New Roman" pitchFamily="18" charset="0"/>
            </a:rPr>
            <a:t>Validations</a:t>
          </a:r>
        </a:p>
      </dgm:t>
    </dgm:pt>
    <dgm:pt modelId="{0C2AB1AF-DC91-4C28-B523-F92531789F5A}" type="parTrans" cxnId="{3F2AF36D-1D95-4625-ACA2-CA1AFEF9A545}">
      <dgm:prSet/>
      <dgm:spPr/>
      <dgm:t>
        <a:bodyPr/>
        <a:lstStyle/>
        <a:p>
          <a:pPr algn="ctr"/>
          <a:endParaRPr lang="en-US" sz="2600" b="1">
            <a:latin typeface="Times New Roman" pitchFamily="18" charset="0"/>
            <a:cs typeface="Times New Roman" pitchFamily="18" charset="0"/>
          </a:endParaRPr>
        </a:p>
      </dgm:t>
    </dgm:pt>
    <dgm:pt modelId="{4578BC83-156A-4FFB-8FF6-10801D916713}" type="sibTrans" cxnId="{3F2AF36D-1D95-4625-ACA2-CA1AFEF9A545}">
      <dgm:prSet/>
      <dgm:spPr/>
      <dgm:t>
        <a:bodyPr/>
        <a:lstStyle/>
        <a:p>
          <a:pPr algn="ctr"/>
          <a:endParaRPr lang="en-US" sz="2600" b="1">
            <a:latin typeface="Times New Roman" pitchFamily="18" charset="0"/>
            <a:cs typeface="Times New Roman" pitchFamily="18" charset="0"/>
          </a:endParaRPr>
        </a:p>
      </dgm:t>
    </dgm:pt>
    <dgm:pt modelId="{7B5E6E38-6D75-4F0E-AEE2-46DE61849F6B}">
      <dgm:prSet phldrT="[Text]" custT="1"/>
      <dgm:spPr/>
      <dgm:t>
        <a:bodyPr/>
        <a:lstStyle/>
        <a:p>
          <a:pPr algn="ctr"/>
          <a:r>
            <a:rPr lang="en-US" sz="2600" b="1">
              <a:latin typeface="Times New Roman" pitchFamily="18" charset="0"/>
              <a:cs typeface="Times New Roman" pitchFamily="18" charset="0"/>
            </a:rPr>
            <a:t>Audits</a:t>
          </a:r>
        </a:p>
      </dgm:t>
    </dgm:pt>
    <dgm:pt modelId="{11C0FCD0-BC1D-46FA-ADC7-3031E81F0728}" type="parTrans" cxnId="{73922568-43DF-42D0-82BC-AE29229E1204}">
      <dgm:prSet/>
      <dgm:spPr/>
      <dgm:t>
        <a:bodyPr/>
        <a:lstStyle/>
        <a:p>
          <a:pPr algn="ctr"/>
          <a:endParaRPr lang="en-US" sz="2600" b="1">
            <a:latin typeface="Times New Roman" pitchFamily="18" charset="0"/>
            <a:cs typeface="Times New Roman" pitchFamily="18" charset="0"/>
          </a:endParaRPr>
        </a:p>
      </dgm:t>
    </dgm:pt>
    <dgm:pt modelId="{32308C63-B7CD-4C47-A692-6A9A4104105A}" type="sibTrans" cxnId="{73922568-43DF-42D0-82BC-AE29229E1204}">
      <dgm:prSet/>
      <dgm:spPr/>
      <dgm:t>
        <a:bodyPr/>
        <a:lstStyle/>
        <a:p>
          <a:pPr algn="ctr"/>
          <a:endParaRPr lang="en-US" sz="2600" b="1">
            <a:latin typeface="Times New Roman" pitchFamily="18" charset="0"/>
            <a:cs typeface="Times New Roman" pitchFamily="18" charset="0"/>
          </a:endParaRPr>
        </a:p>
      </dgm:t>
    </dgm:pt>
    <dgm:pt modelId="{14FB4704-274F-452A-8F0B-C2FA567423E4}" type="pres">
      <dgm:prSet presAssocID="{109C4934-5A6A-424B-B665-703DA09C1EF5}" presName="Name0" presStyleCnt="0">
        <dgm:presLayoutVars>
          <dgm:dir/>
          <dgm:resizeHandles val="exact"/>
        </dgm:presLayoutVars>
      </dgm:prSet>
      <dgm:spPr/>
    </dgm:pt>
    <dgm:pt modelId="{6FC9D5FF-1AD2-42C2-BC01-14932D6EBC61}" type="pres">
      <dgm:prSet presAssocID="{ABD52EF7-17BA-46F0-A630-B33F8C4C1837}" presName="composite" presStyleCnt="0"/>
      <dgm:spPr/>
    </dgm:pt>
    <dgm:pt modelId="{29279FED-D305-4FD0-9279-C451C2BE3E80}" type="pres">
      <dgm:prSet presAssocID="{ABD52EF7-17BA-46F0-A630-B33F8C4C1837}" presName="bgChev" presStyleLbl="node1" presStyleIdx="0" presStyleCnt="3"/>
      <dgm:spPr/>
    </dgm:pt>
    <dgm:pt modelId="{93299F15-6D75-479F-92B9-EEC86179D368}" type="pres">
      <dgm:prSet presAssocID="{ABD52EF7-17BA-46F0-A630-B33F8C4C1837}" presName="txNode" presStyleLbl="fgAcc1" presStyleIdx="0" presStyleCnt="3">
        <dgm:presLayoutVars>
          <dgm:bulletEnabled val="1"/>
        </dgm:presLayoutVars>
      </dgm:prSet>
      <dgm:spPr/>
      <dgm:t>
        <a:bodyPr/>
        <a:lstStyle/>
        <a:p>
          <a:endParaRPr lang="en-US"/>
        </a:p>
      </dgm:t>
    </dgm:pt>
    <dgm:pt modelId="{D55FAA98-59E0-472D-8258-92BB9E285240}" type="pres">
      <dgm:prSet presAssocID="{61459783-A369-4432-853A-1292C30D1C44}" presName="compositeSpace" presStyleCnt="0"/>
      <dgm:spPr/>
    </dgm:pt>
    <dgm:pt modelId="{9D5C212C-9A6A-4632-8884-AF235D2DF63B}" type="pres">
      <dgm:prSet presAssocID="{30136866-30F7-4277-A616-09DE446FEE41}" presName="composite" presStyleCnt="0"/>
      <dgm:spPr/>
    </dgm:pt>
    <dgm:pt modelId="{88270708-89B8-4350-B6E1-DBB4031E4677}" type="pres">
      <dgm:prSet presAssocID="{30136866-30F7-4277-A616-09DE446FEE41}" presName="bgChev" presStyleLbl="node1" presStyleIdx="1" presStyleCnt="3"/>
      <dgm:spPr/>
    </dgm:pt>
    <dgm:pt modelId="{9BCD9748-50FB-4CA4-9DAF-7894E388410B}" type="pres">
      <dgm:prSet presAssocID="{30136866-30F7-4277-A616-09DE446FEE41}" presName="txNode" presStyleLbl="fgAcc1" presStyleIdx="1" presStyleCnt="3">
        <dgm:presLayoutVars>
          <dgm:bulletEnabled val="1"/>
        </dgm:presLayoutVars>
      </dgm:prSet>
      <dgm:spPr/>
      <dgm:t>
        <a:bodyPr/>
        <a:lstStyle/>
        <a:p>
          <a:endParaRPr lang="en-US"/>
        </a:p>
      </dgm:t>
    </dgm:pt>
    <dgm:pt modelId="{248D58C4-CB33-448B-96AF-D214170C6336}" type="pres">
      <dgm:prSet presAssocID="{4578BC83-156A-4FFB-8FF6-10801D916713}" presName="compositeSpace" presStyleCnt="0"/>
      <dgm:spPr/>
    </dgm:pt>
    <dgm:pt modelId="{F890C592-0AC9-4D04-97D0-30C5A9B9051A}" type="pres">
      <dgm:prSet presAssocID="{7B5E6E38-6D75-4F0E-AEE2-46DE61849F6B}" presName="composite" presStyleCnt="0"/>
      <dgm:spPr/>
    </dgm:pt>
    <dgm:pt modelId="{589FAFA4-4B63-4DE4-9CB3-169064582560}" type="pres">
      <dgm:prSet presAssocID="{7B5E6E38-6D75-4F0E-AEE2-46DE61849F6B}" presName="bgChev" presStyleLbl="node1" presStyleIdx="2" presStyleCnt="3"/>
      <dgm:spPr/>
    </dgm:pt>
    <dgm:pt modelId="{B84D4C37-2A0A-473C-BC34-536F3535F958}" type="pres">
      <dgm:prSet presAssocID="{7B5E6E38-6D75-4F0E-AEE2-46DE61849F6B}" presName="txNode" presStyleLbl="fgAcc1" presStyleIdx="2" presStyleCnt="3">
        <dgm:presLayoutVars>
          <dgm:bulletEnabled val="1"/>
        </dgm:presLayoutVars>
      </dgm:prSet>
      <dgm:spPr/>
      <dgm:t>
        <a:bodyPr/>
        <a:lstStyle/>
        <a:p>
          <a:endParaRPr lang="en-US"/>
        </a:p>
      </dgm:t>
    </dgm:pt>
  </dgm:ptLst>
  <dgm:cxnLst>
    <dgm:cxn modelId="{E1893E81-4648-4399-BD40-6EEA37FB24E4}" type="presOf" srcId="{ABD52EF7-17BA-46F0-A630-B33F8C4C1837}" destId="{93299F15-6D75-479F-92B9-EEC86179D368}" srcOrd="0" destOrd="0" presId="urn:microsoft.com/office/officeart/2005/8/layout/chevronAccent+Icon"/>
    <dgm:cxn modelId="{13E97547-94B7-49AE-B75B-27542B46C870}" type="presOf" srcId="{7B5E6E38-6D75-4F0E-AEE2-46DE61849F6B}" destId="{B84D4C37-2A0A-473C-BC34-536F3535F958}" srcOrd="0" destOrd="0" presId="urn:microsoft.com/office/officeart/2005/8/layout/chevronAccent+Icon"/>
    <dgm:cxn modelId="{3F2AF36D-1D95-4625-ACA2-CA1AFEF9A545}" srcId="{109C4934-5A6A-424B-B665-703DA09C1EF5}" destId="{30136866-30F7-4277-A616-09DE446FEE41}" srcOrd="1" destOrd="0" parTransId="{0C2AB1AF-DC91-4C28-B523-F92531789F5A}" sibTransId="{4578BC83-156A-4FFB-8FF6-10801D916713}"/>
    <dgm:cxn modelId="{7280B9F4-8CFA-46A7-B053-F21412F073D9}" type="presOf" srcId="{109C4934-5A6A-424B-B665-703DA09C1EF5}" destId="{14FB4704-274F-452A-8F0B-C2FA567423E4}" srcOrd="0" destOrd="0" presId="urn:microsoft.com/office/officeart/2005/8/layout/chevronAccent+Icon"/>
    <dgm:cxn modelId="{B1219849-C7C9-46D7-9F93-B32CA8342A66}" srcId="{109C4934-5A6A-424B-B665-703DA09C1EF5}" destId="{ABD52EF7-17BA-46F0-A630-B33F8C4C1837}" srcOrd="0" destOrd="0" parTransId="{64B76719-61A9-4E7D-8A8B-116C001C477E}" sibTransId="{61459783-A369-4432-853A-1292C30D1C44}"/>
    <dgm:cxn modelId="{5DDF9690-4EF7-4D00-A34D-23F3888C4038}" type="presOf" srcId="{30136866-30F7-4277-A616-09DE446FEE41}" destId="{9BCD9748-50FB-4CA4-9DAF-7894E388410B}" srcOrd="0" destOrd="0" presId="urn:microsoft.com/office/officeart/2005/8/layout/chevronAccent+Icon"/>
    <dgm:cxn modelId="{73922568-43DF-42D0-82BC-AE29229E1204}" srcId="{109C4934-5A6A-424B-B665-703DA09C1EF5}" destId="{7B5E6E38-6D75-4F0E-AEE2-46DE61849F6B}" srcOrd="2" destOrd="0" parTransId="{11C0FCD0-BC1D-46FA-ADC7-3031E81F0728}" sibTransId="{32308C63-B7CD-4C47-A692-6A9A4104105A}"/>
    <dgm:cxn modelId="{5156CEBC-32EF-467D-8ECE-1FDDCD5D7003}" type="presParOf" srcId="{14FB4704-274F-452A-8F0B-C2FA567423E4}" destId="{6FC9D5FF-1AD2-42C2-BC01-14932D6EBC61}" srcOrd="0" destOrd="0" presId="urn:microsoft.com/office/officeart/2005/8/layout/chevronAccent+Icon"/>
    <dgm:cxn modelId="{9E73EFE6-D119-4FB3-A397-1A28203C9EA0}" type="presParOf" srcId="{6FC9D5FF-1AD2-42C2-BC01-14932D6EBC61}" destId="{29279FED-D305-4FD0-9279-C451C2BE3E80}" srcOrd="0" destOrd="0" presId="urn:microsoft.com/office/officeart/2005/8/layout/chevronAccent+Icon"/>
    <dgm:cxn modelId="{429EEB4A-0788-42E3-844C-F9C8A64E815F}" type="presParOf" srcId="{6FC9D5FF-1AD2-42C2-BC01-14932D6EBC61}" destId="{93299F15-6D75-479F-92B9-EEC86179D368}" srcOrd="1" destOrd="0" presId="urn:microsoft.com/office/officeart/2005/8/layout/chevronAccent+Icon"/>
    <dgm:cxn modelId="{CFC73C21-0B52-4022-85AC-9636D6A2E8B5}" type="presParOf" srcId="{14FB4704-274F-452A-8F0B-C2FA567423E4}" destId="{D55FAA98-59E0-472D-8258-92BB9E285240}" srcOrd="1" destOrd="0" presId="urn:microsoft.com/office/officeart/2005/8/layout/chevronAccent+Icon"/>
    <dgm:cxn modelId="{E264D154-65C6-4849-AFB3-F61ED9A6EE96}" type="presParOf" srcId="{14FB4704-274F-452A-8F0B-C2FA567423E4}" destId="{9D5C212C-9A6A-4632-8884-AF235D2DF63B}" srcOrd="2" destOrd="0" presId="urn:microsoft.com/office/officeart/2005/8/layout/chevronAccent+Icon"/>
    <dgm:cxn modelId="{B5981E33-7017-4165-8BB7-1C9EB92425E0}" type="presParOf" srcId="{9D5C212C-9A6A-4632-8884-AF235D2DF63B}" destId="{88270708-89B8-4350-B6E1-DBB4031E4677}" srcOrd="0" destOrd="0" presId="urn:microsoft.com/office/officeart/2005/8/layout/chevronAccent+Icon"/>
    <dgm:cxn modelId="{3A3FB4A0-A7B6-40B1-8EEE-7A3D31D94674}" type="presParOf" srcId="{9D5C212C-9A6A-4632-8884-AF235D2DF63B}" destId="{9BCD9748-50FB-4CA4-9DAF-7894E388410B}" srcOrd="1" destOrd="0" presId="urn:microsoft.com/office/officeart/2005/8/layout/chevronAccent+Icon"/>
    <dgm:cxn modelId="{F7003387-A7C2-41EE-89A1-9D862BF74259}" type="presParOf" srcId="{14FB4704-274F-452A-8F0B-C2FA567423E4}" destId="{248D58C4-CB33-448B-96AF-D214170C6336}" srcOrd="3" destOrd="0" presId="urn:microsoft.com/office/officeart/2005/8/layout/chevronAccent+Icon"/>
    <dgm:cxn modelId="{B2602629-0637-42C3-93C4-7F13DC69ACB0}" type="presParOf" srcId="{14FB4704-274F-452A-8F0B-C2FA567423E4}" destId="{F890C592-0AC9-4D04-97D0-30C5A9B9051A}" srcOrd="4" destOrd="0" presId="urn:microsoft.com/office/officeart/2005/8/layout/chevronAccent+Icon"/>
    <dgm:cxn modelId="{C4B39BA5-6340-427D-AEEE-5E927A6BCC79}" type="presParOf" srcId="{F890C592-0AC9-4D04-97D0-30C5A9B9051A}" destId="{589FAFA4-4B63-4DE4-9CB3-169064582560}" srcOrd="0" destOrd="0" presId="urn:microsoft.com/office/officeart/2005/8/layout/chevronAccent+Icon"/>
    <dgm:cxn modelId="{44D34EB4-4537-4779-A768-DA3A3013D079}" type="presParOf" srcId="{F890C592-0AC9-4D04-97D0-30C5A9B9051A}" destId="{B84D4C37-2A0A-473C-BC34-536F3535F958}" srcOrd="1" destOrd="0" presId="urn:microsoft.com/office/officeart/2005/8/layout/chevronAccent+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279FED-D305-4FD0-9279-C451C2BE3E80}">
      <dsp:nvSpPr>
        <dsp:cNvPr id="0" name=""/>
        <dsp:cNvSpPr/>
      </dsp:nvSpPr>
      <dsp:spPr>
        <a:xfrm>
          <a:off x="1026" y="758205"/>
          <a:ext cx="2580121" cy="995926"/>
        </a:xfrm>
        <a:prstGeom prst="chevron">
          <a:avLst>
            <a:gd name="adj" fmla="val 4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299F15-6D75-479F-92B9-EEC86179D368}">
      <dsp:nvSpPr>
        <dsp:cNvPr id="0" name=""/>
        <dsp:cNvSpPr/>
      </dsp:nvSpPr>
      <dsp:spPr>
        <a:xfrm>
          <a:off x="689059" y="1007187"/>
          <a:ext cx="2178769" cy="995926"/>
        </a:xfrm>
        <a:prstGeom prst="roundRect">
          <a:avLst>
            <a:gd name="adj" fmla="val 10000"/>
          </a:avLst>
        </a:prstGeom>
        <a:solidFill>
          <a:schemeClr val="lt1">
            <a:alpha val="9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ctr" defTabSz="1155700">
            <a:lnSpc>
              <a:spcPct val="90000"/>
            </a:lnSpc>
            <a:spcBef>
              <a:spcPct val="0"/>
            </a:spcBef>
            <a:spcAft>
              <a:spcPct val="35000"/>
            </a:spcAft>
          </a:pPr>
          <a:r>
            <a:rPr lang="en-US" sz="2600" b="1" kern="1200">
              <a:latin typeface="Times New Roman" pitchFamily="18" charset="0"/>
              <a:cs typeface="Times New Roman" pitchFamily="18" charset="0"/>
            </a:rPr>
            <a:t>Core Tasks</a:t>
          </a:r>
        </a:p>
      </dsp:txBody>
      <dsp:txXfrm>
        <a:off x="718229" y="1036357"/>
        <a:ext cx="2120429" cy="937586"/>
      </dsp:txXfrm>
    </dsp:sp>
    <dsp:sp modelId="{88270708-89B8-4350-B6E1-DBB4031E4677}">
      <dsp:nvSpPr>
        <dsp:cNvPr id="0" name=""/>
        <dsp:cNvSpPr/>
      </dsp:nvSpPr>
      <dsp:spPr>
        <a:xfrm>
          <a:off x="2948099" y="758205"/>
          <a:ext cx="2580121" cy="995926"/>
        </a:xfrm>
        <a:prstGeom prst="chevron">
          <a:avLst>
            <a:gd name="adj" fmla="val 40000"/>
          </a:avLst>
        </a:prstGeom>
        <a:solidFill>
          <a:schemeClr val="accent5">
            <a:hueOff val="-4966938"/>
            <a:satOff val="19906"/>
            <a:lumOff val="43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BCD9748-50FB-4CA4-9DAF-7894E388410B}">
      <dsp:nvSpPr>
        <dsp:cNvPr id="0" name=""/>
        <dsp:cNvSpPr/>
      </dsp:nvSpPr>
      <dsp:spPr>
        <a:xfrm>
          <a:off x="3636131" y="1007187"/>
          <a:ext cx="2178769" cy="995926"/>
        </a:xfrm>
        <a:prstGeom prst="roundRect">
          <a:avLst>
            <a:gd name="adj" fmla="val 10000"/>
          </a:avLst>
        </a:prstGeom>
        <a:solidFill>
          <a:schemeClr val="lt1">
            <a:alpha val="90000"/>
            <a:hueOff val="0"/>
            <a:satOff val="0"/>
            <a:lumOff val="0"/>
            <a:alphaOff val="0"/>
          </a:schemeClr>
        </a:solidFill>
        <a:ln w="25400" cap="flat" cmpd="sng" algn="ctr">
          <a:solidFill>
            <a:schemeClr val="accent5">
              <a:hueOff val="-4966938"/>
              <a:satOff val="19906"/>
              <a:lumOff val="431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ctr" defTabSz="1155700">
            <a:lnSpc>
              <a:spcPct val="90000"/>
            </a:lnSpc>
            <a:spcBef>
              <a:spcPct val="0"/>
            </a:spcBef>
            <a:spcAft>
              <a:spcPct val="35000"/>
            </a:spcAft>
          </a:pPr>
          <a:r>
            <a:rPr lang="en-US" sz="2600" b="1" kern="1200">
              <a:latin typeface="Times New Roman" pitchFamily="18" charset="0"/>
              <a:cs typeface="Times New Roman" pitchFamily="18" charset="0"/>
            </a:rPr>
            <a:t>Validations</a:t>
          </a:r>
        </a:p>
      </dsp:txBody>
      <dsp:txXfrm>
        <a:off x="3665301" y="1036357"/>
        <a:ext cx="2120429" cy="937586"/>
      </dsp:txXfrm>
    </dsp:sp>
    <dsp:sp modelId="{589FAFA4-4B63-4DE4-9CB3-169064582560}">
      <dsp:nvSpPr>
        <dsp:cNvPr id="0" name=""/>
        <dsp:cNvSpPr/>
      </dsp:nvSpPr>
      <dsp:spPr>
        <a:xfrm>
          <a:off x="5895171" y="758205"/>
          <a:ext cx="2580121" cy="995926"/>
        </a:xfrm>
        <a:prstGeom prst="chevron">
          <a:avLst>
            <a:gd name="adj" fmla="val 4000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84D4C37-2A0A-473C-BC34-536F3535F958}">
      <dsp:nvSpPr>
        <dsp:cNvPr id="0" name=""/>
        <dsp:cNvSpPr/>
      </dsp:nvSpPr>
      <dsp:spPr>
        <a:xfrm>
          <a:off x="6583203" y="1007187"/>
          <a:ext cx="2178769" cy="995926"/>
        </a:xfrm>
        <a:prstGeom prst="roundRect">
          <a:avLst>
            <a:gd name="adj" fmla="val 10000"/>
          </a:avLst>
        </a:prstGeom>
        <a:solidFill>
          <a:schemeClr val="lt1">
            <a:alpha val="90000"/>
            <a:hueOff val="0"/>
            <a:satOff val="0"/>
            <a:lumOff val="0"/>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84912" tIns="184912" rIns="184912" bIns="184912" numCol="1" spcCol="1270" anchor="ctr" anchorCtr="0">
          <a:noAutofit/>
        </a:bodyPr>
        <a:lstStyle/>
        <a:p>
          <a:pPr lvl="0" algn="ctr" defTabSz="1155700">
            <a:lnSpc>
              <a:spcPct val="90000"/>
            </a:lnSpc>
            <a:spcBef>
              <a:spcPct val="0"/>
            </a:spcBef>
            <a:spcAft>
              <a:spcPct val="35000"/>
            </a:spcAft>
          </a:pPr>
          <a:r>
            <a:rPr lang="en-US" sz="2600" b="1" kern="1200">
              <a:latin typeface="Times New Roman" pitchFamily="18" charset="0"/>
              <a:cs typeface="Times New Roman" pitchFamily="18" charset="0"/>
            </a:rPr>
            <a:t>Audits</a:t>
          </a:r>
        </a:p>
      </dsp:txBody>
      <dsp:txXfrm>
        <a:off x="6612373" y="1036357"/>
        <a:ext cx="2120429" cy="937586"/>
      </dsp:txXfrm>
    </dsp:sp>
  </dsp:spTree>
</dsp:drawing>
</file>

<file path=ppt/diagrams/layout1.xml><?xml version="1.0" encoding="utf-8"?>
<dgm:layoutDef xmlns:dgm="http://schemas.openxmlformats.org/drawingml/2006/diagram" xmlns:a="http://schemas.openxmlformats.org/drawingml/2006/main" uniqueId="urn:microsoft.com/office/officeart/2005/8/layout/chevronAccent+Icon">
  <dgm:title val="Chevron Accent Process"/>
  <dgm:desc val="Use to show sequential steps in a task, process, or workflow, or to emphasize movement or direction. Works best with minimal Level 1 and Level 2 text."/>
  <dgm:catLst>
    <dgm:cat type="process" pri="9500"/>
    <dgm:cat type="officeonline" pri="2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primFontSz" for="des" forName="txNode" op="equ" val="65"/>
      <dgm:constr type="w" for="ch" forName="compositeSpace" refType="w" refFor="ch" refForName="composite" fact="0.02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bgChev"/>
              <dgm:constr type="w" for="ch" forName="bgChev" refType="w" fact="0.9"/>
              <dgm:constr type="t" for="ch" forName="bgChev"/>
              <dgm:constr type="h" for="ch" forName="bgChev" refType="w" refFor="ch" refForName="bgChev" fact="0.386"/>
              <dgm:constr type="l" for="ch" forName="txNode" refType="w" fact="0.24"/>
              <dgm:constr type="w" for="ch" forName="txNode" refType="w" fact="0.76"/>
              <dgm:constr type="t" for="ch" forName="txNode" refType="h" refFor="ch" refForName="bgChev" fact="0.25"/>
              <dgm:constr type="h" for="ch" forName="txNode" refType="h" refFor="ch" refForName="bgChev"/>
            </dgm:constrLst>
          </dgm:if>
          <dgm:else name="Name7">
            <dgm:constrLst>
              <dgm:constr type="l" for="ch" forName="bgChev" refType="w" fact="0.1"/>
              <dgm:constr type="w" for="ch" forName="bgChev" refType="w" fact="0.9"/>
              <dgm:constr type="t" for="ch" forName="bgChev"/>
              <dgm:constr type="h" for="ch" forName="bgChev" refType="w" refFor="ch" refForName="bgChev" fact="0.386"/>
              <dgm:constr type="l" for="ch" forName="txNode"/>
              <dgm:constr type="w" for="ch" forName="txNode" refType="w" fact="0.76"/>
              <dgm:constr type="t" for="ch" forName="txNode" refType="h" refFor="ch" refForName="bgChev" fact="0.25"/>
              <dgm:constr type="h" for="ch" forName="txNode" refType="h" refFor="ch" refForName="bgChev"/>
            </dgm:constrLst>
          </dgm:else>
        </dgm:choose>
        <dgm:ruleLst/>
        <dgm:layoutNode name="bgChev" styleLbl="node1">
          <dgm:alg type="sp"/>
          <dgm:choose name="Name8">
            <dgm:if name="Name9" func="var" arg="dir" op="equ" val="norm">
              <dgm:shape xmlns:r="http://schemas.openxmlformats.org/officeDocument/2006/relationships" type="chevron" r:blip="">
                <dgm:adjLst>
                  <dgm:adj idx="1" val="0.4"/>
                </dgm:adjLst>
              </dgm:shape>
            </dgm:if>
            <dgm:else name="Name10">
              <dgm:shape xmlns:r="http://schemas.openxmlformats.org/officeDocument/2006/relationships" rot="180" type="chevron" r:blip="">
                <dgm:adjLst>
                  <dgm:adj idx="1" val="0.4"/>
                </dgm:adjLst>
              </dgm:shape>
            </dgm:else>
          </dgm:choose>
          <dgm:presOf/>
          <dgm:constrLst/>
        </dgm:layoutNode>
        <dgm:layoutNode name="txNode" styleLbl="fgAcc1">
          <dgm:varLst>
            <dgm:bulletEnabled val="1"/>
          </dgm:varLst>
          <dgm:alg type="tx"/>
          <dgm:shape xmlns:r="http://schemas.openxmlformats.org/officeDocument/2006/relationships" type="roundRect" r:blip="">
            <dgm:adjLst>
              <dgm:adj idx="1" val="0.1"/>
            </dgm:adjLst>
          </dgm:shape>
          <dgm:presOf axis="desOrSelf" ptType="node"/>
          <dgm:ruleLst>
            <dgm:rule type="primFontSz" val="5" fact="NaN" max="NaN"/>
          </dgm:ruleLst>
        </dgm:layoutNode>
      </dgm:layoutNode>
      <dgm:forEach name="Name11" axis="followSib" ptType="sibTrans" cnt="1">
        <dgm:layoutNode name="compositeSpace">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04B130A-0721-4D3F-B6DB-A7C7C6916431}" type="datetimeFigureOut">
              <a:rPr lang="en-US" smtClean="0"/>
              <a:t>5/8/2013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469C0A4-9A1B-4C3C-ADEC-330CB9AF442E}" type="slidenum">
              <a:rPr lang="en-US" smtClean="0"/>
              <a:t>‹#›</a:t>
            </a:fld>
            <a:endParaRPr lang="en-US"/>
          </a:p>
        </p:txBody>
      </p:sp>
    </p:spTree>
    <p:extLst>
      <p:ext uri="{BB962C8B-B14F-4D97-AF65-F5344CB8AC3E}">
        <p14:creationId xmlns:p14="http://schemas.microsoft.com/office/powerpoint/2010/main" val="29094642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solidFill>
                  <a:prstClr val="black"/>
                </a:solidFill>
                <a:latin typeface="Baskerville Old Face" pitchFamily="18" charset="0"/>
              </a:rPr>
              <a:t>Triangulation of the secondary data from various sources</a:t>
            </a:r>
          </a:p>
        </p:txBody>
      </p:sp>
      <p:sp>
        <p:nvSpPr>
          <p:cNvPr id="4" name="Slide Number Placeholder 3"/>
          <p:cNvSpPr>
            <a:spLocks noGrp="1"/>
          </p:cNvSpPr>
          <p:nvPr>
            <p:ph type="sldNum" sz="quarter" idx="10"/>
          </p:nvPr>
        </p:nvSpPr>
        <p:spPr/>
        <p:txBody>
          <a:bodyPr/>
          <a:lstStyle/>
          <a:p>
            <a:fld id="{3469C0A4-9A1B-4C3C-ADEC-330CB9AF442E}" type="slidenum">
              <a:rPr lang="en-US" smtClean="0"/>
              <a:t>12</a:t>
            </a:fld>
            <a:endParaRPr lang="en-US"/>
          </a:p>
        </p:txBody>
      </p:sp>
    </p:spTree>
    <p:extLst>
      <p:ext uri="{BB962C8B-B14F-4D97-AF65-F5344CB8AC3E}">
        <p14:creationId xmlns:p14="http://schemas.microsoft.com/office/powerpoint/2010/main" val="25720854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D8FDDB2-2BF1-4645-A47C-02679DFACF20}"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19616835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D8FDDB2-2BF1-4645-A47C-02679DFACF20}"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27889840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D8FDDB2-2BF1-4645-A47C-02679DFACF20}"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37850549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H0</a:t>
            </a:r>
            <a:r>
              <a:rPr lang="en-US" sz="1200" b="1" kern="1200" baseline="-25000" dirty="0" smtClean="0">
                <a:solidFill>
                  <a:schemeClr val="tx1"/>
                </a:solidFill>
                <a:effectLst/>
                <a:latin typeface="+mn-lt"/>
                <a:ea typeface="+mn-ea"/>
                <a:cs typeface="+mn-cs"/>
              </a:rPr>
              <a:t>1</a:t>
            </a:r>
            <a:r>
              <a:rPr lang="en-US" sz="1200" b="1"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There is no significant relationship between gender and the level of occupational stress</a:t>
            </a:r>
          </a:p>
          <a:p>
            <a:r>
              <a:rPr lang="en-US" sz="1200" b="1" kern="1200" dirty="0" smtClean="0">
                <a:solidFill>
                  <a:schemeClr val="tx1"/>
                </a:solidFill>
                <a:effectLst/>
                <a:latin typeface="+mn-lt"/>
                <a:ea typeface="+mn-ea"/>
                <a:cs typeface="+mn-cs"/>
              </a:rPr>
              <a:t>H0</a:t>
            </a:r>
            <a:r>
              <a:rPr lang="en-US" sz="1200" b="1" kern="1200" baseline="-25000" dirty="0" smtClean="0">
                <a:solidFill>
                  <a:schemeClr val="tx1"/>
                </a:solidFill>
                <a:effectLst/>
                <a:latin typeface="+mn-lt"/>
                <a:ea typeface="+mn-ea"/>
                <a:cs typeface="+mn-cs"/>
              </a:rPr>
              <a:t>2</a:t>
            </a:r>
            <a:r>
              <a:rPr lang="en-US" sz="1200" b="1" kern="1200" dirty="0" smtClean="0">
                <a:solidFill>
                  <a:schemeClr val="tx1"/>
                </a:solidFill>
                <a:effectLst/>
                <a:latin typeface="+mn-lt"/>
                <a:ea typeface="+mn-ea"/>
                <a:cs typeface="+mn-cs"/>
              </a:rPr>
              <a:t>:</a:t>
            </a:r>
            <a:r>
              <a:rPr lang="en-US" sz="1200" kern="1200" dirty="0" smtClean="0">
                <a:solidFill>
                  <a:schemeClr val="tx1"/>
                </a:solidFill>
                <a:effectLst/>
                <a:latin typeface="+mn-lt"/>
                <a:ea typeface="+mn-ea"/>
                <a:cs typeface="+mn-cs"/>
              </a:rPr>
              <a:t> There is significant relationship between Age of the Respondent’s and the level of occupational stress</a:t>
            </a:r>
          </a:p>
          <a:p>
            <a:r>
              <a:rPr lang="en-US" sz="1200" b="1" kern="1200" dirty="0" smtClean="0">
                <a:solidFill>
                  <a:schemeClr val="tx1"/>
                </a:solidFill>
                <a:effectLst/>
                <a:latin typeface="+mn-lt"/>
                <a:ea typeface="+mn-ea"/>
                <a:cs typeface="+mn-cs"/>
              </a:rPr>
              <a:t>H0</a:t>
            </a:r>
            <a:r>
              <a:rPr lang="en-US" sz="1200" b="1" kern="1200" baseline="-25000" dirty="0" smtClean="0">
                <a:solidFill>
                  <a:schemeClr val="tx1"/>
                </a:solidFill>
                <a:effectLst/>
                <a:latin typeface="+mn-lt"/>
                <a:ea typeface="+mn-ea"/>
                <a:cs typeface="+mn-cs"/>
              </a:rPr>
              <a:t>3</a:t>
            </a:r>
            <a:r>
              <a:rPr lang="en-US" sz="1200" b="1"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There is no significant relationship between the Work Experience and the level of occupational stress</a:t>
            </a:r>
          </a:p>
          <a:p>
            <a:r>
              <a:rPr lang="en-US" sz="1200" b="1" kern="1200" dirty="0" smtClean="0">
                <a:solidFill>
                  <a:schemeClr val="tx1"/>
                </a:solidFill>
                <a:effectLst/>
                <a:latin typeface="+mn-lt"/>
                <a:ea typeface="+mn-ea"/>
                <a:cs typeface="+mn-cs"/>
              </a:rPr>
              <a:t>H0</a:t>
            </a:r>
            <a:r>
              <a:rPr lang="en-US" sz="1200" b="1" kern="1200" baseline="-25000" dirty="0" smtClean="0">
                <a:solidFill>
                  <a:schemeClr val="tx1"/>
                </a:solidFill>
                <a:effectLst/>
                <a:latin typeface="+mn-lt"/>
                <a:ea typeface="+mn-ea"/>
                <a:cs typeface="+mn-cs"/>
              </a:rPr>
              <a:t>4</a:t>
            </a:r>
            <a:r>
              <a:rPr lang="en-US" sz="1200" b="1" kern="1200" dirty="0" smtClean="0">
                <a:solidFill>
                  <a:schemeClr val="tx1"/>
                </a:solidFill>
                <a:effectLst/>
                <a:latin typeface="+mn-lt"/>
                <a:ea typeface="+mn-ea"/>
                <a:cs typeface="+mn-cs"/>
              </a:rPr>
              <a:t>:</a:t>
            </a:r>
            <a:r>
              <a:rPr lang="en-US" sz="1200" kern="1200" dirty="0" smtClean="0">
                <a:solidFill>
                  <a:schemeClr val="tx1"/>
                </a:solidFill>
                <a:effectLst/>
                <a:latin typeface="+mn-lt"/>
                <a:ea typeface="+mn-ea"/>
                <a:cs typeface="+mn-cs"/>
              </a:rPr>
              <a:t> There is no significant relationship between the Marital Status and the level of occupational stress</a:t>
            </a:r>
          </a:p>
          <a:p>
            <a:r>
              <a:rPr lang="en-US" sz="1200" b="1" kern="1200" dirty="0" smtClean="0">
                <a:solidFill>
                  <a:schemeClr val="tx1"/>
                </a:solidFill>
                <a:effectLst/>
                <a:latin typeface="+mn-lt"/>
                <a:ea typeface="+mn-ea"/>
                <a:cs typeface="+mn-cs"/>
              </a:rPr>
              <a:t>H0</a:t>
            </a:r>
            <a:r>
              <a:rPr lang="en-US" sz="1200" b="1" kern="1200" baseline="-25000" dirty="0" smtClean="0">
                <a:solidFill>
                  <a:schemeClr val="tx1"/>
                </a:solidFill>
                <a:effectLst/>
                <a:latin typeface="+mn-lt"/>
                <a:ea typeface="+mn-ea"/>
                <a:cs typeface="+mn-cs"/>
              </a:rPr>
              <a:t>5</a:t>
            </a:r>
            <a:r>
              <a:rPr lang="en-US" sz="1200" b="1"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The use of Information Technology can be helpful in managing the levels of stress</a:t>
            </a:r>
          </a:p>
          <a:p>
            <a:endParaRPr lang="en-US" dirty="0"/>
          </a:p>
        </p:txBody>
      </p:sp>
      <p:sp>
        <p:nvSpPr>
          <p:cNvPr id="4" name="Slide Number Placeholder 3"/>
          <p:cNvSpPr>
            <a:spLocks noGrp="1"/>
          </p:cNvSpPr>
          <p:nvPr>
            <p:ph type="sldNum" sz="quarter" idx="10"/>
          </p:nvPr>
        </p:nvSpPr>
        <p:spPr/>
        <p:txBody>
          <a:bodyPr/>
          <a:lstStyle/>
          <a:p>
            <a:fld id="{3469C0A4-9A1B-4C3C-ADEC-330CB9AF442E}" type="slidenum">
              <a:rPr lang="en-US" smtClean="0"/>
              <a:t>38</a:t>
            </a:fld>
            <a:endParaRPr lang="en-US"/>
          </a:p>
        </p:txBody>
      </p:sp>
    </p:spTree>
    <p:extLst>
      <p:ext uri="{BB962C8B-B14F-4D97-AF65-F5344CB8AC3E}">
        <p14:creationId xmlns:p14="http://schemas.microsoft.com/office/powerpoint/2010/main" val="19768978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905965D-C8EF-4693-AFBD-53021E77EE5F}" type="datetime1">
              <a:rPr lang="en-US" smtClean="0"/>
              <a:t>5/8/2013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C8780B-9C87-4EC8-8E32-8036AEE0F173}" type="slidenum">
              <a:rPr lang="en-US" smtClean="0"/>
              <a:t>‹#›</a:t>
            </a:fld>
            <a:endParaRPr lang="en-US"/>
          </a:p>
        </p:txBody>
      </p:sp>
    </p:spTree>
    <p:extLst>
      <p:ext uri="{BB962C8B-B14F-4D97-AF65-F5344CB8AC3E}">
        <p14:creationId xmlns:p14="http://schemas.microsoft.com/office/powerpoint/2010/main" val="22195173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79D6C5-EBE7-4446-A14F-7811633931FC}" type="datetime1">
              <a:rPr lang="en-US" smtClean="0"/>
              <a:t>5/8/2013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C8780B-9C87-4EC8-8E32-8036AEE0F173}" type="slidenum">
              <a:rPr lang="en-US" smtClean="0"/>
              <a:t>‹#›</a:t>
            </a:fld>
            <a:endParaRPr lang="en-US"/>
          </a:p>
        </p:txBody>
      </p:sp>
    </p:spTree>
    <p:extLst>
      <p:ext uri="{BB962C8B-B14F-4D97-AF65-F5344CB8AC3E}">
        <p14:creationId xmlns:p14="http://schemas.microsoft.com/office/powerpoint/2010/main" val="14799402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D93CB4E-B9B3-4A31-8175-F941F90B1E9E}" type="datetime1">
              <a:rPr lang="en-US" smtClean="0"/>
              <a:t>5/8/2013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C8780B-9C87-4EC8-8E32-8036AEE0F173}" type="slidenum">
              <a:rPr lang="en-US" smtClean="0"/>
              <a:t>‹#›</a:t>
            </a:fld>
            <a:endParaRPr lang="en-US"/>
          </a:p>
        </p:txBody>
      </p:sp>
    </p:spTree>
    <p:extLst>
      <p:ext uri="{BB962C8B-B14F-4D97-AF65-F5344CB8AC3E}">
        <p14:creationId xmlns:p14="http://schemas.microsoft.com/office/powerpoint/2010/main" val="32594671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FDFD308-ABC0-46CC-A0CE-E57742FAD9E1}" type="datetime1">
              <a:rPr lang="en-US" smtClean="0"/>
              <a:t>5/8/2013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C8780B-9C87-4EC8-8E32-8036AEE0F173}" type="slidenum">
              <a:rPr lang="en-US" smtClean="0"/>
              <a:t>‹#›</a:t>
            </a:fld>
            <a:endParaRPr lang="en-US"/>
          </a:p>
        </p:txBody>
      </p:sp>
    </p:spTree>
    <p:extLst>
      <p:ext uri="{BB962C8B-B14F-4D97-AF65-F5344CB8AC3E}">
        <p14:creationId xmlns:p14="http://schemas.microsoft.com/office/powerpoint/2010/main" val="7504116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74D03E1-D7DA-436D-AB73-9DD18FE8E25D}" type="datetime1">
              <a:rPr lang="en-US" smtClean="0"/>
              <a:t>5/8/2013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9C8780B-9C87-4EC8-8E32-8036AEE0F173}" type="slidenum">
              <a:rPr lang="en-US" smtClean="0"/>
              <a:t>‹#›</a:t>
            </a:fld>
            <a:endParaRPr lang="en-US"/>
          </a:p>
        </p:txBody>
      </p:sp>
    </p:spTree>
    <p:extLst>
      <p:ext uri="{BB962C8B-B14F-4D97-AF65-F5344CB8AC3E}">
        <p14:creationId xmlns:p14="http://schemas.microsoft.com/office/powerpoint/2010/main" val="34633705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DEB31C-947B-407B-BBAA-7A1CB3FE10B0}" type="datetime1">
              <a:rPr lang="en-US" smtClean="0"/>
              <a:t>5/8/2013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9C8780B-9C87-4EC8-8E32-8036AEE0F173}" type="slidenum">
              <a:rPr lang="en-US" smtClean="0"/>
              <a:t>‹#›</a:t>
            </a:fld>
            <a:endParaRPr lang="en-US"/>
          </a:p>
        </p:txBody>
      </p:sp>
    </p:spTree>
    <p:extLst>
      <p:ext uri="{BB962C8B-B14F-4D97-AF65-F5344CB8AC3E}">
        <p14:creationId xmlns:p14="http://schemas.microsoft.com/office/powerpoint/2010/main" val="10405387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EF2960-B308-42EF-948F-D374044EBFB0}" type="datetime1">
              <a:rPr lang="en-US" smtClean="0"/>
              <a:t>5/8/2013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9C8780B-9C87-4EC8-8E32-8036AEE0F173}" type="slidenum">
              <a:rPr lang="en-US" smtClean="0"/>
              <a:t>‹#›</a:t>
            </a:fld>
            <a:endParaRPr lang="en-US"/>
          </a:p>
        </p:txBody>
      </p:sp>
    </p:spTree>
    <p:extLst>
      <p:ext uri="{BB962C8B-B14F-4D97-AF65-F5344CB8AC3E}">
        <p14:creationId xmlns:p14="http://schemas.microsoft.com/office/powerpoint/2010/main" val="531795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EC5F86-2DEE-47A1-8F66-EAE62AF093F1}" type="datetime1">
              <a:rPr lang="en-US" smtClean="0"/>
              <a:t>5/8/2013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C8780B-9C87-4EC8-8E32-8036AEE0F173}" type="slidenum">
              <a:rPr lang="en-US" smtClean="0"/>
              <a:t>‹#›</a:t>
            </a:fld>
            <a:endParaRPr lang="en-US"/>
          </a:p>
        </p:txBody>
      </p:sp>
    </p:spTree>
    <p:extLst>
      <p:ext uri="{BB962C8B-B14F-4D97-AF65-F5344CB8AC3E}">
        <p14:creationId xmlns:p14="http://schemas.microsoft.com/office/powerpoint/2010/main" val="5663699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0B3EB41-E25D-4E5F-A5A2-6D2912F9E4FD}" type="datetime1">
              <a:rPr lang="en-US" smtClean="0"/>
              <a:t>5/8/2013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C8780B-9C87-4EC8-8E32-8036AEE0F173}" type="slidenum">
              <a:rPr lang="en-US" smtClean="0"/>
              <a:t>‹#›</a:t>
            </a:fld>
            <a:endParaRPr lang="en-US"/>
          </a:p>
        </p:txBody>
      </p:sp>
    </p:spTree>
    <p:extLst>
      <p:ext uri="{BB962C8B-B14F-4D97-AF65-F5344CB8AC3E}">
        <p14:creationId xmlns:p14="http://schemas.microsoft.com/office/powerpoint/2010/main" val="14224243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8DA3F9-506F-4B10-94FB-D8DAE74D1C1F}" type="datetime1">
              <a:rPr lang="en-US" smtClean="0"/>
              <a:t>5/8/2013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C8780B-9C87-4EC8-8E32-8036AEE0F173}" type="slidenum">
              <a:rPr lang="en-US" smtClean="0"/>
              <a:t>‹#›</a:t>
            </a:fld>
            <a:endParaRPr lang="en-US"/>
          </a:p>
        </p:txBody>
      </p:sp>
    </p:spTree>
    <p:extLst>
      <p:ext uri="{BB962C8B-B14F-4D97-AF65-F5344CB8AC3E}">
        <p14:creationId xmlns:p14="http://schemas.microsoft.com/office/powerpoint/2010/main" val="23474919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57DF38-5242-4E8A-93B1-7BA91AEA1E60}" type="datetime1">
              <a:rPr lang="en-US" smtClean="0"/>
              <a:t>5/8/2013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C8780B-9C87-4EC8-8E32-8036AEE0F173}" type="slidenum">
              <a:rPr lang="en-US" smtClean="0"/>
              <a:t>‹#›</a:t>
            </a:fld>
            <a:endParaRPr lang="en-US"/>
          </a:p>
        </p:txBody>
      </p:sp>
    </p:spTree>
    <p:extLst>
      <p:ext uri="{BB962C8B-B14F-4D97-AF65-F5344CB8AC3E}">
        <p14:creationId xmlns:p14="http://schemas.microsoft.com/office/powerpoint/2010/main" val="39624940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275A182-E84F-4A94-A748-0C95AAC422FF}" type="datetime1">
              <a:rPr lang="en-US" smtClean="0">
                <a:solidFill>
                  <a:prstClr val="black">
                    <a:tint val="75000"/>
                  </a:prstClr>
                </a:solidFill>
              </a:rPr>
              <a:t>5/8/2013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F2C1948-4817-4D16-A7A9-BD00324E561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282986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E8C5647-11BD-4207-ACFE-C2D7BAF4F1AA}" type="datetime1">
              <a:rPr lang="en-US" smtClean="0">
                <a:solidFill>
                  <a:prstClr val="black">
                    <a:tint val="75000"/>
                  </a:prstClr>
                </a:solidFill>
              </a:rPr>
              <a:t>5/8/2013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F2C1948-4817-4D16-A7A9-BD00324E561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246623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BEDE9CB-A3E7-487B-BBAC-0E462223FC43}" type="datetime1">
              <a:rPr lang="en-US" smtClean="0">
                <a:solidFill>
                  <a:prstClr val="black">
                    <a:tint val="75000"/>
                  </a:prstClr>
                </a:solidFill>
              </a:rPr>
              <a:t>5/8/2013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F2C1948-4817-4D16-A7A9-BD00324E561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704919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C869F9C-2640-4771-838D-A14E1155362C}" type="datetime1">
              <a:rPr lang="en-US" smtClean="0">
                <a:solidFill>
                  <a:prstClr val="black">
                    <a:tint val="75000"/>
                  </a:prstClr>
                </a:solidFill>
              </a:rPr>
              <a:t>5/8/2013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F2C1948-4817-4D16-A7A9-BD00324E561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337506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9"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9"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8CDAEBB-C2DC-4BA0-A307-D17E8BFBDF66}" type="datetime1">
              <a:rPr lang="en-US" smtClean="0">
                <a:solidFill>
                  <a:prstClr val="black">
                    <a:tint val="75000"/>
                  </a:prstClr>
                </a:solidFill>
              </a:rPr>
              <a:t>5/8/2013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F2C1948-4817-4D16-A7A9-BD00324E561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594292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9B69812-45A5-4B31-BE4E-8E0A0932360E}" type="datetime1">
              <a:rPr lang="en-US" smtClean="0">
                <a:solidFill>
                  <a:prstClr val="black">
                    <a:tint val="75000"/>
                  </a:prstClr>
                </a:solidFill>
              </a:rPr>
              <a:t>5/8/2013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F2C1948-4817-4D16-A7A9-BD00324E561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955824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4C6828-009F-4204-940F-1EEEB11AB12D}" type="datetime1">
              <a:rPr lang="en-US" smtClean="0">
                <a:solidFill>
                  <a:prstClr val="black">
                    <a:tint val="75000"/>
                  </a:prstClr>
                </a:solidFill>
              </a:rPr>
              <a:t>5/8/2013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F2C1948-4817-4D16-A7A9-BD00324E561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055069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4" y="273049"/>
            <a:ext cx="3008313" cy="1162051"/>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3"/>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4"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940D8C2-5157-4488-B042-C2F9952DCD49}" type="datetime1">
              <a:rPr lang="en-US" smtClean="0">
                <a:solidFill>
                  <a:prstClr val="black">
                    <a:tint val="75000"/>
                  </a:prstClr>
                </a:solidFill>
              </a:rPr>
              <a:t>5/8/2013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F2C1948-4817-4D16-A7A9-BD00324E561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995323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4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9"/>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8B9D5E3-0133-442E-96A3-FCDC3199FA78}" type="datetime1">
              <a:rPr lang="en-US" smtClean="0">
                <a:solidFill>
                  <a:prstClr val="black">
                    <a:tint val="75000"/>
                  </a:prstClr>
                </a:solidFill>
              </a:rPr>
              <a:t>5/8/2013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F2C1948-4817-4D16-A7A9-BD00324E561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771223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9FBFFEF-916F-458C-944A-4D6D316A6938}" type="datetime1">
              <a:rPr lang="en-US" smtClean="0">
                <a:solidFill>
                  <a:prstClr val="black">
                    <a:tint val="75000"/>
                  </a:prstClr>
                </a:solidFill>
              </a:rPr>
              <a:t>5/8/2013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F2C1948-4817-4D16-A7A9-BD00324E561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7063531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EAD1EC-4ECF-48A8-98FF-978C1FE9ECEE}" type="datetime1">
              <a:rPr lang="en-US" smtClean="0">
                <a:solidFill>
                  <a:prstClr val="black">
                    <a:tint val="75000"/>
                  </a:prstClr>
                </a:solidFill>
              </a:rPr>
              <a:t>5/8/2013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F2C1948-4817-4D16-A7A9-BD00324E561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807858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636854-1F10-4C6F-94E9-C531C4AD359B}" type="datetime1">
              <a:rPr lang="en-US" smtClean="0"/>
              <a:t>5/8/2013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C8780B-9C87-4EC8-8E32-8036AEE0F173}" type="slidenum">
              <a:rPr lang="en-US" smtClean="0"/>
              <a:t>‹#›</a:t>
            </a:fld>
            <a:endParaRPr lang="en-US"/>
          </a:p>
        </p:txBody>
      </p:sp>
    </p:spTree>
    <p:extLst>
      <p:ext uri="{BB962C8B-B14F-4D97-AF65-F5344CB8AC3E}">
        <p14:creationId xmlns:p14="http://schemas.microsoft.com/office/powerpoint/2010/main" val="7238773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3"/>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E28D71-A05B-4BF2-8FCC-9A47FC3BBBB0}" type="datetime1">
              <a:rPr lang="en-US" smtClean="0">
                <a:solidFill>
                  <a:prstClr val="black">
                    <a:tint val="75000"/>
                  </a:prstClr>
                </a:solidFill>
              </a:rPr>
              <a:t>5/8/2013</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3"/>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3"/>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2C1948-4817-4D16-A7A9-BD00324E561D}"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2514102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8.xml"/><Relationship Id="rId5" Type="http://schemas.openxmlformats.org/officeDocument/2006/relationships/image" Target="../media/image3.gif"/><Relationship Id="rId4" Type="http://schemas.openxmlformats.org/officeDocument/2006/relationships/image" Target="../media/image2.gif"/></Relationships>
</file>

<file path=ppt/slides/_rels/slide3.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gif"/><Relationship Id="rId1" Type="http://schemas.openxmlformats.org/officeDocument/2006/relationships/slideLayout" Target="../slideLayouts/slideLayout7.xml"/><Relationship Id="rId5" Type="http://schemas.openxmlformats.org/officeDocument/2006/relationships/image" Target="../media/image7.jp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gif"/><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jp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16.jpg"/></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Layout" Target="../slideLayouts/slideLayout18.xml"/><Relationship Id="rId1" Type="http://schemas.openxmlformats.org/officeDocument/2006/relationships/tags" Target="../tags/tag1.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3.xml"/><Relationship Id="rId1" Type="http://schemas.openxmlformats.org/officeDocument/2006/relationships/slideLayout" Target="../slideLayouts/slideLayout18.xml"/><Relationship Id="rId5" Type="http://schemas.openxmlformats.org/officeDocument/2006/relationships/image" Target="../media/image23.jpg"/><Relationship Id="rId4" Type="http://schemas.openxmlformats.org/officeDocument/2006/relationships/image" Target="../media/image22.jpg"/></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8" Type="http://schemas.openxmlformats.org/officeDocument/2006/relationships/image" Target="../media/image30.jpeg"/><Relationship Id="rId13" Type="http://schemas.openxmlformats.org/officeDocument/2006/relationships/image" Target="../media/image35.jpeg"/><Relationship Id="rId3" Type="http://schemas.openxmlformats.org/officeDocument/2006/relationships/image" Target="../media/image26.jpg"/><Relationship Id="rId7" Type="http://schemas.microsoft.com/office/2007/relationships/hdphoto" Target="../media/hdphoto3.wdp"/><Relationship Id="rId12" Type="http://schemas.openxmlformats.org/officeDocument/2006/relationships/image" Target="../media/image34.jpeg"/><Relationship Id="rId2" Type="http://schemas.openxmlformats.org/officeDocument/2006/relationships/image" Target="../media/image25.jpg"/><Relationship Id="rId1" Type="http://schemas.openxmlformats.org/officeDocument/2006/relationships/slideLayout" Target="../slideLayouts/slideLayout18.xml"/><Relationship Id="rId6" Type="http://schemas.openxmlformats.org/officeDocument/2006/relationships/image" Target="../media/image29.jpeg"/><Relationship Id="rId11" Type="http://schemas.openxmlformats.org/officeDocument/2006/relationships/image" Target="../media/image33.jpg"/><Relationship Id="rId5" Type="http://schemas.openxmlformats.org/officeDocument/2006/relationships/image" Target="../media/image28.jpeg"/><Relationship Id="rId10" Type="http://schemas.openxmlformats.org/officeDocument/2006/relationships/image" Target="../media/image32.png"/><Relationship Id="rId4" Type="http://schemas.openxmlformats.org/officeDocument/2006/relationships/image" Target="../media/image27.jpg"/><Relationship Id="rId9" Type="http://schemas.openxmlformats.org/officeDocument/2006/relationships/image" Target="../media/image31.jpeg"/></Relationships>
</file>

<file path=ppt/slides/_rels/slide23.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image" Target="../media/image38.jp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41.jpg"/><Relationship Id="rId7" Type="http://schemas.openxmlformats.org/officeDocument/2006/relationships/image" Target="../media/image44.jpg"/><Relationship Id="rId2" Type="http://schemas.openxmlformats.org/officeDocument/2006/relationships/image" Target="../media/image40.jpg"/><Relationship Id="rId1" Type="http://schemas.openxmlformats.org/officeDocument/2006/relationships/slideLayout" Target="../slideLayouts/slideLayout18.xml"/><Relationship Id="rId6" Type="http://schemas.openxmlformats.org/officeDocument/2006/relationships/image" Target="../media/image43.jpg"/><Relationship Id="rId5" Type="http://schemas.microsoft.com/office/2007/relationships/hdphoto" Target="../media/hdphoto4.wdp"/><Relationship Id="rId4" Type="http://schemas.openxmlformats.org/officeDocument/2006/relationships/image" Target="../media/image42.jpeg"/></Relationships>
</file>

<file path=ppt/slides/_rels/slide2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xml"/><Relationship Id="rId1" Type="http://schemas.openxmlformats.org/officeDocument/2006/relationships/slideLayout" Target="../slideLayouts/slideLayout18.xml"/><Relationship Id="rId4" Type="http://schemas.openxmlformats.org/officeDocument/2006/relationships/image" Target="../media/image46.jpg"/></Relationships>
</file>

<file path=ppt/slides/_rels/slide2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5.png"/><Relationship Id="rId1" Type="http://schemas.openxmlformats.org/officeDocument/2006/relationships/slideLayout" Target="../slideLayouts/slideLayout18.xml"/><Relationship Id="rId4" Type="http://schemas.openxmlformats.org/officeDocument/2006/relationships/image" Target="../media/image50.jpg"/></Relationships>
</file>

<file path=ppt/slides/_rels/slide29.xml.rels><?xml version="1.0" encoding="UTF-8" standalone="yes"?>
<Relationships xmlns="http://schemas.openxmlformats.org/package/2006/relationships"><Relationship Id="rId3" Type="http://schemas.openxmlformats.org/officeDocument/2006/relationships/image" Target="../media/image51.gif"/><Relationship Id="rId7" Type="http://schemas.openxmlformats.org/officeDocument/2006/relationships/image" Target="../media/image54.jpg"/><Relationship Id="rId2" Type="http://schemas.openxmlformats.org/officeDocument/2006/relationships/image" Target="../media/image45.png"/><Relationship Id="rId1" Type="http://schemas.openxmlformats.org/officeDocument/2006/relationships/slideLayout" Target="../slideLayouts/slideLayout18.xml"/><Relationship Id="rId6" Type="http://schemas.openxmlformats.org/officeDocument/2006/relationships/image" Target="../media/image53.jpg"/><Relationship Id="rId5" Type="http://schemas.microsoft.com/office/2007/relationships/hdphoto" Target="../media/hdphoto5.wdp"/><Relationship Id="rId4" Type="http://schemas.openxmlformats.org/officeDocument/2006/relationships/image" Target="../media/image52.jpeg"/></Relationships>
</file>

<file path=ppt/slides/_rels/slide3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58.gif"/><Relationship Id="rId2" Type="http://schemas.openxmlformats.org/officeDocument/2006/relationships/image" Target="../media/image57.jp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60.emf"/><Relationship Id="rId2" Type="http://schemas.openxmlformats.org/officeDocument/2006/relationships/image" Target="../media/image59.jpg"/><Relationship Id="rId1" Type="http://schemas.openxmlformats.org/officeDocument/2006/relationships/slideLayout" Target="../slideLayouts/slideLayout18.xml"/><Relationship Id="rId6" Type="http://schemas.openxmlformats.org/officeDocument/2006/relationships/image" Target="../media/image63.emf"/><Relationship Id="rId5" Type="http://schemas.openxmlformats.org/officeDocument/2006/relationships/image" Target="../media/image62.emf"/><Relationship Id="rId4" Type="http://schemas.openxmlformats.org/officeDocument/2006/relationships/image" Target="../media/image61.emf"/></Relationships>
</file>

<file path=ppt/slides/_rels/slide33.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g"/><Relationship Id="rId1" Type="http://schemas.openxmlformats.org/officeDocument/2006/relationships/slideLayout" Target="../slideLayouts/slideLayout18.xml"/><Relationship Id="rId5" Type="http://schemas.openxmlformats.org/officeDocument/2006/relationships/image" Target="../media/image66.png"/><Relationship Id="rId4" Type="http://schemas.microsoft.com/office/2007/relationships/hdphoto" Target="../media/hdphoto6.wdp"/></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67.gif"/><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67.gif"/><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image" Target="../media/image68.jp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18.xml"/><Relationship Id="rId5" Type="http://schemas.openxmlformats.org/officeDocument/2006/relationships/image" Target="../media/image74.jpg"/><Relationship Id="rId4" Type="http://schemas.openxmlformats.org/officeDocument/2006/relationships/image" Target="../media/image73.png"/></Relationships>
</file>

<file path=ppt/slides/_rels/slide40.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hyperlink" Target="http://www.healthcare-informatics.com/Rising_Demand_for_Ambulatory_EMR_Systems.pdf" TargetMode="External"/><Relationship Id="rId7" Type="http://schemas.openxmlformats.org/officeDocument/2006/relationships/hyperlink" Target="http://www.capsite.com/" TargetMode="External"/><Relationship Id="rId2" Type="http://schemas.openxmlformats.org/officeDocument/2006/relationships/image" Target="../media/image77.jpg"/><Relationship Id="rId1" Type="http://schemas.openxmlformats.org/officeDocument/2006/relationships/slideLayout" Target="../slideLayouts/slideLayout18.xml"/><Relationship Id="rId6" Type="http://schemas.openxmlformats.org/officeDocument/2006/relationships/hyperlink" Target="http://www.klasresearch.com/" TargetMode="External"/><Relationship Id="rId5" Type="http://schemas.openxmlformats.org/officeDocument/2006/relationships/hyperlink" Target="http://www.census.gov/econ/industry/hierarchy/i62111.htm" TargetMode="External"/><Relationship Id="rId4" Type="http://schemas.openxmlformats.org/officeDocument/2006/relationships/hyperlink" Target="http://www.cdc.gov/nchs/data/databriefs/db47.htm"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79.gif"/><Relationship Id="rId2" Type="http://schemas.openxmlformats.org/officeDocument/2006/relationships/image" Target="../media/image78.jp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810000" y="2286000"/>
            <a:ext cx="1219200" cy="1200329"/>
          </a:xfrm>
          <a:prstGeom prst="rect">
            <a:avLst/>
          </a:prstGeom>
          <a:noFill/>
        </p:spPr>
        <p:txBody>
          <a:bodyPr wrap="square" rtlCol="0">
            <a:spAutoFit/>
          </a:bodyPr>
          <a:lstStyle/>
          <a:p>
            <a:r>
              <a:rPr lang="en-US" sz="7200" dirty="0" smtClean="0">
                <a:solidFill>
                  <a:schemeClr val="accent2">
                    <a:lumMod val="75000"/>
                  </a:schemeClr>
                </a:solidFill>
                <a:latin typeface="Snap ITC" pitchFamily="82" charset="0"/>
              </a:rPr>
              <a:t>@</a:t>
            </a:r>
            <a:endParaRPr lang="en-US" sz="7200" dirty="0">
              <a:solidFill>
                <a:schemeClr val="accent2">
                  <a:lumMod val="75000"/>
                </a:schemeClr>
              </a:solidFill>
              <a:latin typeface="Snap ITC" pitchFamily="82" charset="0"/>
            </a:endParaRPr>
          </a:p>
        </p:txBody>
      </p:sp>
      <p:sp>
        <p:nvSpPr>
          <p:cNvPr id="5" name="TextBox 4"/>
          <p:cNvSpPr txBox="1"/>
          <p:nvPr/>
        </p:nvSpPr>
        <p:spPr>
          <a:xfrm>
            <a:off x="0" y="4620623"/>
            <a:ext cx="9144000" cy="1569660"/>
          </a:xfrm>
          <a:prstGeom prst="rect">
            <a:avLst/>
          </a:prstGeom>
          <a:noFill/>
        </p:spPr>
        <p:txBody>
          <a:bodyPr wrap="square" rtlCol="0">
            <a:spAutoFit/>
          </a:bodyPr>
          <a:lstStyle/>
          <a:p>
            <a:pPr algn="ctr"/>
            <a:r>
              <a:rPr lang="en-US" sz="2400" b="1" dirty="0" smtClean="0">
                <a:latin typeface="Times New Roman" pitchFamily="18" charset="0"/>
                <a:cs typeface="Times New Roman" pitchFamily="18" charset="0"/>
              </a:rPr>
              <a:t>Presented By:</a:t>
            </a:r>
          </a:p>
          <a:p>
            <a:pPr algn="ctr"/>
            <a:r>
              <a:rPr lang="en-US" sz="2400" b="1" dirty="0" err="1" smtClean="0">
                <a:latin typeface="Times New Roman" pitchFamily="18" charset="0"/>
                <a:cs typeface="Times New Roman" pitchFamily="18" charset="0"/>
              </a:rPr>
              <a:t>Harshita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Vijh</a:t>
            </a:r>
            <a:r>
              <a:rPr lang="en-US" sz="2400" b="1" dirty="0" smtClean="0">
                <a:latin typeface="Times New Roman" pitchFamily="18" charset="0"/>
                <a:cs typeface="Times New Roman" pitchFamily="18" charset="0"/>
              </a:rPr>
              <a:t>                        </a:t>
            </a:r>
          </a:p>
          <a:p>
            <a:pPr algn="ctr"/>
            <a:r>
              <a:rPr lang="en-US" sz="2400" b="1" dirty="0" smtClean="0">
                <a:latin typeface="Times New Roman" pitchFamily="18" charset="0"/>
                <a:cs typeface="Times New Roman" pitchFamily="18" charset="0"/>
              </a:rPr>
              <a:t>PG/11/030</a:t>
            </a:r>
          </a:p>
          <a:p>
            <a:pPr algn="ctr"/>
            <a:r>
              <a:rPr lang="en-US" sz="2400" b="1" dirty="0" smtClean="0">
                <a:latin typeface="Times New Roman" pitchFamily="18" charset="0"/>
                <a:cs typeface="Times New Roman" pitchFamily="18" charset="0"/>
              </a:rPr>
              <a:t>IIHMR – New Delhi</a:t>
            </a:r>
          </a:p>
        </p:txBody>
      </p:sp>
      <p:sp>
        <p:nvSpPr>
          <p:cNvPr id="6" name="TextBox 5"/>
          <p:cNvSpPr txBox="1"/>
          <p:nvPr/>
        </p:nvSpPr>
        <p:spPr>
          <a:xfrm>
            <a:off x="5257800" y="2418026"/>
            <a:ext cx="3581400" cy="830997"/>
          </a:xfrm>
          <a:prstGeom prst="rect">
            <a:avLst/>
          </a:prstGeom>
          <a:noFill/>
        </p:spPr>
        <p:txBody>
          <a:bodyPr wrap="square" rtlCol="0">
            <a:spAutoFit/>
          </a:bodyPr>
          <a:lstStyle/>
          <a:p>
            <a:pPr algn="ctr"/>
            <a:r>
              <a:rPr lang="en-US" sz="4800" b="1" dirty="0" smtClean="0">
                <a:solidFill>
                  <a:srgbClr val="0070C0"/>
                </a:solidFill>
                <a:latin typeface="Times New Roman" pitchFamily="18" charset="0"/>
                <a:cs typeface="Times New Roman" pitchFamily="18" charset="0"/>
              </a:rPr>
              <a:t>Dell Services</a:t>
            </a:r>
            <a:endParaRPr lang="en-US" sz="4800" b="1" dirty="0">
              <a:solidFill>
                <a:srgbClr val="0070C0"/>
              </a:solidFill>
              <a:latin typeface="Times New Roman" pitchFamily="18" charset="0"/>
              <a:cs typeface="Times New Roman" pitchFamily="18" charset="0"/>
            </a:endParaRPr>
          </a:p>
        </p:txBody>
      </p:sp>
      <p:sp>
        <p:nvSpPr>
          <p:cNvPr id="4" name="TextBox 3"/>
          <p:cNvSpPr txBox="1"/>
          <p:nvPr/>
        </p:nvSpPr>
        <p:spPr>
          <a:xfrm>
            <a:off x="457200" y="2445603"/>
            <a:ext cx="3352800" cy="830997"/>
          </a:xfrm>
          <a:prstGeom prst="rect">
            <a:avLst/>
          </a:prstGeom>
          <a:noFill/>
        </p:spPr>
        <p:txBody>
          <a:bodyPr wrap="square" rtlCol="0">
            <a:spAutoFit/>
          </a:bodyPr>
          <a:lstStyle/>
          <a:p>
            <a:pPr algn="ctr"/>
            <a:r>
              <a:rPr lang="en-US" sz="4800" b="1" dirty="0">
                <a:solidFill>
                  <a:srgbClr val="0070C0"/>
                </a:solidFill>
                <a:latin typeface="Times New Roman" pitchFamily="18" charset="0"/>
                <a:cs typeface="Times New Roman" pitchFamily="18" charset="0"/>
              </a:rPr>
              <a:t>Interning </a:t>
            </a:r>
          </a:p>
        </p:txBody>
      </p:sp>
    </p:spTree>
    <p:extLst>
      <p:ext uri="{BB962C8B-B14F-4D97-AF65-F5344CB8AC3E}">
        <p14:creationId xmlns:p14="http://schemas.microsoft.com/office/powerpoint/2010/main" val="7580438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BEBA8EAE-BF5A-486C-A8C5-ECC9F3942E4B}">
                <a14:imgProps xmlns:a14="http://schemas.microsoft.com/office/drawing/2010/main">
                  <a14:imgLayer r:embed="rId3">
                    <a14:imgEffect>
                      <a14:colorTemperature colorTemp="5900"/>
                    </a14:imgEffect>
                  </a14:imgLayer>
                </a14:imgProps>
              </a:ext>
              <a:ext uri="{28A0092B-C50C-407E-A947-70E740481C1C}">
                <a14:useLocalDpi xmlns:a14="http://schemas.microsoft.com/office/drawing/2010/main" val="0"/>
              </a:ext>
            </a:extLst>
          </a:blip>
          <a:stretch>
            <a:fillRect/>
          </a:stretch>
        </p:blipFill>
        <p:spPr>
          <a:xfrm>
            <a:off x="-181764" y="-228600"/>
            <a:ext cx="9554364" cy="7315200"/>
          </a:xfrm>
          <a:prstGeom prst="rect">
            <a:avLst/>
          </a:prstGeom>
          <a:ln>
            <a:noFill/>
          </a:ln>
          <a:effectLst>
            <a:outerShdw blurRad="292100" dist="139700" dir="2700000" algn="tl" rotWithShape="0">
              <a:srgbClr val="333333">
                <a:alpha val="65000"/>
              </a:srgbClr>
            </a:outerShdw>
          </a:effectLst>
        </p:spPr>
      </p:pic>
      <p:sp>
        <p:nvSpPr>
          <p:cNvPr id="10" name="TextBox 9"/>
          <p:cNvSpPr txBox="1"/>
          <p:nvPr/>
        </p:nvSpPr>
        <p:spPr>
          <a:xfrm>
            <a:off x="838200" y="1447800"/>
            <a:ext cx="4800600" cy="3589765"/>
          </a:xfrm>
          <a:prstGeom prst="rect">
            <a:avLst/>
          </a:prstGeom>
          <a:noFill/>
        </p:spPr>
        <p:txBody>
          <a:bodyPr wrap="square" rtlCol="0">
            <a:spAutoFit/>
          </a:bodyPr>
          <a:lstStyle/>
          <a:p>
            <a:pPr marL="342900" indent="-342900" algn="just">
              <a:lnSpc>
                <a:spcPct val="250000"/>
              </a:lnSpc>
              <a:buFont typeface="Wingdings" pitchFamily="2" charset="2"/>
              <a:buChar char=""/>
            </a:pPr>
            <a:r>
              <a:rPr lang="en-US" sz="3200" b="1" u="sng" dirty="0" smtClean="0">
                <a:solidFill>
                  <a:prstClr val="white"/>
                </a:solidFill>
                <a:latin typeface="Baskerville Old Face" pitchFamily="18" charset="0"/>
              </a:rPr>
              <a:t>Internship Report</a:t>
            </a:r>
          </a:p>
          <a:p>
            <a:pPr marL="342900" indent="-342900" algn="just">
              <a:lnSpc>
                <a:spcPct val="250000"/>
              </a:lnSpc>
              <a:buFont typeface="Wingdings" pitchFamily="2" charset="2"/>
              <a:buChar char=""/>
            </a:pPr>
            <a:r>
              <a:rPr lang="en-US" sz="3200" b="1" u="sng" dirty="0" smtClean="0">
                <a:solidFill>
                  <a:prstClr val="white"/>
                </a:solidFill>
                <a:latin typeface="Baskerville Old Face" pitchFamily="18" charset="0"/>
              </a:rPr>
              <a:t>Dissertation Report</a:t>
            </a:r>
            <a:endParaRPr lang="en-US" sz="3200" b="1" u="sng" dirty="0" smtClean="0">
              <a:solidFill>
                <a:prstClr val="white"/>
              </a:solidFill>
              <a:latin typeface="Baskerville Old Face" pitchFamily="18" charset="0"/>
            </a:endParaRPr>
          </a:p>
          <a:p>
            <a:pPr marL="342900" indent="-342900" algn="just">
              <a:lnSpc>
                <a:spcPct val="250000"/>
              </a:lnSpc>
              <a:buFont typeface="Wingdings" pitchFamily="2" charset="2"/>
              <a:buChar char=""/>
            </a:pPr>
            <a:r>
              <a:rPr lang="en-US" sz="3200" b="1" u="sng" dirty="0" smtClean="0">
                <a:solidFill>
                  <a:prstClr val="white"/>
                </a:solidFill>
                <a:latin typeface="Baskerville Old Face" pitchFamily="18" charset="0"/>
              </a:rPr>
              <a:t>Case Study</a:t>
            </a:r>
            <a:endParaRPr lang="en-US" sz="3200" b="1" u="sng" dirty="0" smtClean="0">
              <a:solidFill>
                <a:prstClr val="white"/>
              </a:solidFill>
              <a:latin typeface="Baskerville Old Face" pitchFamily="18" charset="0"/>
            </a:endParaRPr>
          </a:p>
        </p:txBody>
      </p:sp>
      <p:pic>
        <p:nvPicPr>
          <p:cNvPr id="18" name="Picture 1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91644" y="2133598"/>
            <a:ext cx="1752600" cy="1752600"/>
          </a:xfrm>
          <a:prstGeom prst="rect">
            <a:avLst/>
          </a:prstGeom>
          <a:ln>
            <a:noFill/>
          </a:ln>
          <a:effectLst>
            <a:softEdge rad="112500"/>
          </a:effectLst>
        </p:spPr>
      </p:pic>
      <p:pic>
        <p:nvPicPr>
          <p:cNvPr id="13" name="Picture 12"/>
          <p:cNvPicPr>
            <a:picLocks noChangeAspect="1"/>
          </p:cNvPicPr>
          <p:nvPr/>
        </p:nvPicPr>
        <p:blipFill>
          <a:blip r:embed="rId5">
            <a:clrChange>
              <a:clrFrom>
                <a:srgbClr val="000000"/>
              </a:clrFrom>
              <a:clrTo>
                <a:srgbClr val="000000">
                  <a:alpha val="0"/>
                </a:srgbClr>
              </a:clrTo>
            </a:clrChange>
            <a:extLst>
              <a:ext uri="{28A0092B-C50C-407E-A947-70E740481C1C}">
                <a14:useLocalDpi xmlns:a14="http://schemas.microsoft.com/office/drawing/2010/main" val="0"/>
              </a:ext>
            </a:extLst>
          </a:blip>
          <a:stretch>
            <a:fillRect/>
          </a:stretch>
        </p:blipFill>
        <p:spPr>
          <a:xfrm rot="381341">
            <a:off x="4582153" y="712571"/>
            <a:ext cx="3333926" cy="1745207"/>
          </a:xfrm>
          <a:prstGeom prst="rect">
            <a:avLst/>
          </a:prstGeom>
        </p:spPr>
      </p:pic>
      <p:sp>
        <p:nvSpPr>
          <p:cNvPr id="22" name="Rectangle 21"/>
          <p:cNvSpPr/>
          <p:nvPr/>
        </p:nvSpPr>
        <p:spPr>
          <a:xfrm>
            <a:off x="7144044" y="3619499"/>
            <a:ext cx="1371600" cy="114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Slide Number Placeholder 1"/>
          <p:cNvSpPr>
            <a:spLocks noGrp="1"/>
          </p:cNvSpPr>
          <p:nvPr>
            <p:ph type="sldNum" sz="quarter" idx="12"/>
          </p:nvPr>
        </p:nvSpPr>
        <p:spPr/>
        <p:txBody>
          <a:bodyPr/>
          <a:lstStyle/>
          <a:p>
            <a:fld id="{FF2C1948-4817-4D16-A7A9-BD00324E561D}" type="slidenum">
              <a:rPr lang="en-US" smtClean="0">
                <a:solidFill>
                  <a:prstClr val="black">
                    <a:tint val="75000"/>
                  </a:prstClr>
                </a:solidFill>
              </a:rPr>
              <a:pPr/>
              <a:t>2</a:t>
            </a:fld>
            <a:endParaRPr lang="en-US">
              <a:solidFill>
                <a:prstClr val="black">
                  <a:tint val="75000"/>
                </a:prstClr>
              </a:solidFill>
            </a:endParaRPr>
          </a:p>
        </p:txBody>
      </p:sp>
    </p:spTree>
    <p:extLst>
      <p:ext uri="{BB962C8B-B14F-4D97-AF65-F5344CB8AC3E}">
        <p14:creationId xmlns:p14="http://schemas.microsoft.com/office/powerpoint/2010/main" val="81780714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52" presetClass="entr" presetSubtype="0" fill="hold" grpId="0" nodeType="clickEffect">
                                  <p:stCondLst>
                                    <p:cond delay="0"/>
                                  </p:stCondLst>
                                  <p:childTnLst>
                                    <p:set>
                                      <p:cBhvr>
                                        <p:cTn id="14" dur="1" fill="hold">
                                          <p:stCondLst>
                                            <p:cond delay="0"/>
                                          </p:stCondLst>
                                        </p:cTn>
                                        <p:tgtEl>
                                          <p:spTgt spid="10">
                                            <p:txEl>
                                              <p:pRg st="0" end="0"/>
                                            </p:txEl>
                                          </p:spTgt>
                                        </p:tgtEl>
                                        <p:attrNameLst>
                                          <p:attrName>style.visibility</p:attrName>
                                        </p:attrNameLst>
                                      </p:cBhvr>
                                      <p:to>
                                        <p:strVal val="visible"/>
                                      </p:to>
                                    </p:set>
                                    <p:animScale>
                                      <p:cBhvr>
                                        <p:cTn id="15" dur="1000" decel="50000" fill="hold">
                                          <p:stCondLst>
                                            <p:cond delay="0"/>
                                          </p:stCondLst>
                                        </p:cTn>
                                        <p:tgtEl>
                                          <p:spTgt spid="10">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1000" decel="50000" fill="hold">
                                          <p:stCondLst>
                                            <p:cond delay="0"/>
                                          </p:stCondLst>
                                        </p:cTn>
                                        <p:tgtEl>
                                          <p:spTgt spid="10">
                                            <p:txEl>
                                              <p:pRg st="0" end="0"/>
                                            </p:txEl>
                                          </p:spTgt>
                                        </p:tgtEl>
                                        <p:attrNameLst>
                                          <p:attrName>ppt_x</p:attrName>
                                          <p:attrName>ppt_y</p:attrName>
                                        </p:attrNameLst>
                                      </p:cBhvr>
                                    </p:animMotion>
                                    <p:animEffect transition="in" filter="fade">
                                      <p:cBhvr>
                                        <p:cTn id="17" dur="1000"/>
                                        <p:tgtEl>
                                          <p:spTgt spid="1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2" presetClass="entr" presetSubtype="0" fill="hold" grpId="0" nodeType="clickEffect">
                                  <p:stCondLst>
                                    <p:cond delay="0"/>
                                  </p:stCondLst>
                                  <p:childTnLst>
                                    <p:set>
                                      <p:cBhvr>
                                        <p:cTn id="21" dur="1" fill="hold">
                                          <p:stCondLst>
                                            <p:cond delay="0"/>
                                          </p:stCondLst>
                                        </p:cTn>
                                        <p:tgtEl>
                                          <p:spTgt spid="10">
                                            <p:txEl>
                                              <p:pRg st="1" end="1"/>
                                            </p:txEl>
                                          </p:spTgt>
                                        </p:tgtEl>
                                        <p:attrNameLst>
                                          <p:attrName>style.visibility</p:attrName>
                                        </p:attrNameLst>
                                      </p:cBhvr>
                                      <p:to>
                                        <p:strVal val="visible"/>
                                      </p:to>
                                    </p:set>
                                    <p:animScale>
                                      <p:cBhvr>
                                        <p:cTn id="22" dur="1000" decel="50000" fill="hold">
                                          <p:stCondLst>
                                            <p:cond delay="0"/>
                                          </p:stCondLst>
                                        </p:cTn>
                                        <p:tgtEl>
                                          <p:spTgt spid="10">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10">
                                            <p:txEl>
                                              <p:pRg st="1" end="1"/>
                                            </p:txEl>
                                          </p:spTgt>
                                        </p:tgtEl>
                                        <p:attrNameLst>
                                          <p:attrName>ppt_x</p:attrName>
                                          <p:attrName>ppt_y</p:attrName>
                                        </p:attrNameLst>
                                      </p:cBhvr>
                                    </p:animMotion>
                                    <p:animEffect transition="in" filter="fade">
                                      <p:cBhvr>
                                        <p:cTn id="24" dur="1000"/>
                                        <p:tgtEl>
                                          <p:spTgt spid="10">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52" presetClass="entr" presetSubtype="0" fill="hold" grpId="0" nodeType="clickEffect">
                                  <p:stCondLst>
                                    <p:cond delay="0"/>
                                  </p:stCondLst>
                                  <p:childTnLst>
                                    <p:set>
                                      <p:cBhvr>
                                        <p:cTn id="28" dur="1" fill="hold">
                                          <p:stCondLst>
                                            <p:cond delay="0"/>
                                          </p:stCondLst>
                                        </p:cTn>
                                        <p:tgtEl>
                                          <p:spTgt spid="10">
                                            <p:txEl>
                                              <p:pRg st="2" end="2"/>
                                            </p:txEl>
                                          </p:spTgt>
                                        </p:tgtEl>
                                        <p:attrNameLst>
                                          <p:attrName>style.visibility</p:attrName>
                                        </p:attrNameLst>
                                      </p:cBhvr>
                                      <p:to>
                                        <p:strVal val="visible"/>
                                      </p:to>
                                    </p:set>
                                    <p:animScale>
                                      <p:cBhvr>
                                        <p:cTn id="29" dur="1000" decel="50000" fill="hold">
                                          <p:stCondLst>
                                            <p:cond delay="0"/>
                                          </p:stCondLst>
                                        </p:cTn>
                                        <p:tgtEl>
                                          <p:spTgt spid="10">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1000" decel="50000" fill="hold">
                                          <p:stCondLst>
                                            <p:cond delay="0"/>
                                          </p:stCondLst>
                                        </p:cTn>
                                        <p:tgtEl>
                                          <p:spTgt spid="10">
                                            <p:txEl>
                                              <p:pRg st="2" end="2"/>
                                            </p:txEl>
                                          </p:spTgt>
                                        </p:tgtEl>
                                        <p:attrNameLst>
                                          <p:attrName>ppt_x</p:attrName>
                                          <p:attrName>ppt_y</p:attrName>
                                        </p:attrNameLst>
                                      </p:cBhvr>
                                    </p:animMotion>
                                    <p:animEffect transition="in" filter="fade">
                                      <p:cBhvr>
                                        <p:cTn id="31" dur="10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P spid="2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F2C1948-4817-4D16-A7A9-BD00324E561D}" type="slidenum">
              <a:rPr lang="en-US" smtClean="0">
                <a:solidFill>
                  <a:prstClr val="black">
                    <a:tint val="75000"/>
                  </a:prstClr>
                </a:solidFill>
              </a:rPr>
              <a:pPr/>
              <a:t>3</a:t>
            </a:fld>
            <a:endParaRPr lang="en-US">
              <a:solidFill>
                <a:prstClr val="black">
                  <a:tint val="75000"/>
                </a:prstClr>
              </a:solidFill>
            </a:endParaRPr>
          </a:p>
        </p:txBody>
      </p:sp>
      <p:sp>
        <p:nvSpPr>
          <p:cNvPr id="3" name="Rectangle 2"/>
          <p:cNvSpPr/>
          <p:nvPr/>
        </p:nvSpPr>
        <p:spPr>
          <a:xfrm>
            <a:off x="4" y="2362200"/>
            <a:ext cx="9143999" cy="1938992"/>
          </a:xfrm>
          <a:prstGeom prst="rect">
            <a:avLst/>
          </a:prstGeom>
        </p:spPr>
        <p:txBody>
          <a:bodyPr wrap="square">
            <a:spAutoFit/>
          </a:bodyPr>
          <a:lstStyle/>
          <a:p>
            <a:pPr algn="ctr"/>
            <a:r>
              <a:rPr lang="en-US" sz="6000" b="1" dirty="0" smtClean="0">
                <a:solidFill>
                  <a:srgbClr val="C00000"/>
                </a:solidFill>
                <a:latin typeface="Baskerville Old Face" pitchFamily="18" charset="0"/>
              </a:rPr>
              <a:t>ORGANIZATIONAL PROFILE</a:t>
            </a:r>
            <a:endParaRPr lang="en-US" sz="6000" b="1" dirty="0">
              <a:solidFill>
                <a:srgbClr val="C00000"/>
              </a:solidFill>
              <a:latin typeface="Baskerville Old Face" pitchFamily="18" charset="0"/>
            </a:endParaRPr>
          </a:p>
        </p:txBody>
      </p:sp>
    </p:spTree>
    <p:extLst>
      <p:ext uri="{BB962C8B-B14F-4D97-AF65-F5344CB8AC3E}">
        <p14:creationId xmlns:p14="http://schemas.microsoft.com/office/powerpoint/2010/main" val="350353211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F2C1948-4817-4D16-A7A9-BD00324E561D}" type="slidenum">
              <a:rPr lang="en-US" smtClean="0">
                <a:solidFill>
                  <a:prstClr val="black">
                    <a:tint val="75000"/>
                  </a:prstClr>
                </a:solidFill>
              </a:rPr>
              <a:pPr/>
              <a:t>4</a:t>
            </a:fld>
            <a:endParaRPr lang="en-US">
              <a:solidFill>
                <a:prstClr val="black">
                  <a:tint val="75000"/>
                </a:prstClr>
              </a:solidFill>
            </a:endParaRPr>
          </a:p>
        </p:txBody>
      </p:sp>
      <p:pic>
        <p:nvPicPr>
          <p:cNvPr id="3" name="Picture 2"/>
          <p:cNvPicPr/>
          <p:nvPr/>
        </p:nvPicPr>
        <p:blipFill>
          <a:blip r:embed="rId3" cstate="print">
            <a:extLst>
              <a:ext uri="{28A0092B-C50C-407E-A947-70E740481C1C}">
                <a14:useLocalDpi xmlns:a14="http://schemas.microsoft.com/office/drawing/2010/main" val="0"/>
              </a:ext>
            </a:extLst>
          </a:blip>
          <a:stretch>
            <a:fillRect/>
          </a:stretch>
        </p:blipFill>
        <p:spPr>
          <a:xfrm>
            <a:off x="247650" y="990600"/>
            <a:ext cx="8648700" cy="5486400"/>
          </a:xfrm>
          <a:prstGeom prst="rect">
            <a:avLst/>
          </a:prstGeom>
        </p:spPr>
      </p:pic>
      <p:sp>
        <p:nvSpPr>
          <p:cNvPr id="4" name="Rectangle 3"/>
          <p:cNvSpPr/>
          <p:nvPr/>
        </p:nvSpPr>
        <p:spPr>
          <a:xfrm>
            <a:off x="457200" y="1500187"/>
            <a:ext cx="8382000" cy="2462213"/>
          </a:xfrm>
          <a:prstGeom prst="rect">
            <a:avLst/>
          </a:prstGeom>
        </p:spPr>
        <p:txBody>
          <a:bodyPr wrap="square">
            <a:spAutoFit/>
          </a:bodyPr>
          <a:lstStyle/>
          <a:p>
            <a:pPr marL="285750" indent="-285750" algn="just">
              <a:buFont typeface="Wingdings" pitchFamily="2" charset="2"/>
              <a:buChar char="q"/>
            </a:pPr>
            <a:r>
              <a:rPr lang="en-US" sz="2200" dirty="0">
                <a:solidFill>
                  <a:prstClr val="black"/>
                </a:solidFill>
                <a:latin typeface="Baskerville Old Face" pitchFamily="18" charset="0"/>
              </a:rPr>
              <a:t>Dell Services </a:t>
            </a:r>
            <a:r>
              <a:rPr lang="en-US" sz="2200" dirty="0" smtClean="0">
                <a:solidFill>
                  <a:prstClr val="black"/>
                </a:solidFill>
                <a:latin typeface="Baskerville Old Face" pitchFamily="18" charset="0"/>
              </a:rPr>
              <a:t>the No</a:t>
            </a:r>
            <a:r>
              <a:rPr lang="en-US" sz="2200" dirty="0">
                <a:solidFill>
                  <a:prstClr val="black"/>
                </a:solidFill>
                <a:latin typeface="Baskerville Old Face" pitchFamily="18" charset="0"/>
              </a:rPr>
              <a:t>. 1 </a:t>
            </a:r>
            <a:r>
              <a:rPr lang="en-US" sz="2200" dirty="0" smtClean="0">
                <a:solidFill>
                  <a:prstClr val="black"/>
                </a:solidFill>
                <a:latin typeface="Baskerville Old Face" pitchFamily="18" charset="0"/>
              </a:rPr>
              <a:t>leaders for providing the healthcare </a:t>
            </a:r>
            <a:r>
              <a:rPr lang="en-US" sz="2200" dirty="0">
                <a:solidFill>
                  <a:prstClr val="black"/>
                </a:solidFill>
                <a:latin typeface="Baskerville Old Face" pitchFamily="18" charset="0"/>
              </a:rPr>
              <a:t>information technology </a:t>
            </a:r>
            <a:r>
              <a:rPr lang="en-US" sz="2200" dirty="0" smtClean="0">
                <a:solidFill>
                  <a:prstClr val="black"/>
                </a:solidFill>
                <a:latin typeface="Baskerville Old Face" pitchFamily="18" charset="0"/>
              </a:rPr>
              <a:t>services </a:t>
            </a:r>
            <a:r>
              <a:rPr lang="en-US" sz="2200" dirty="0">
                <a:solidFill>
                  <a:prstClr val="black"/>
                </a:solidFill>
                <a:latin typeface="Baskerville Old Face" pitchFamily="18" charset="0"/>
              </a:rPr>
              <a:t>in the </a:t>
            </a:r>
            <a:r>
              <a:rPr lang="en-US" sz="2200" dirty="0" smtClean="0">
                <a:solidFill>
                  <a:prstClr val="black"/>
                </a:solidFill>
                <a:latin typeface="Baskerville Old Face" pitchFamily="18" charset="0"/>
              </a:rPr>
              <a:t>world</a:t>
            </a:r>
          </a:p>
          <a:p>
            <a:pPr algn="just"/>
            <a:endParaRPr lang="en-US" sz="2200" dirty="0" smtClean="0">
              <a:solidFill>
                <a:prstClr val="black"/>
              </a:solidFill>
              <a:latin typeface="Baskerville Old Face" pitchFamily="18" charset="0"/>
            </a:endParaRPr>
          </a:p>
          <a:p>
            <a:pPr marL="285750" indent="-285750" algn="just">
              <a:buFont typeface="Wingdings" pitchFamily="2" charset="2"/>
              <a:buChar char="q"/>
            </a:pPr>
            <a:r>
              <a:rPr lang="en-US" sz="2200" dirty="0">
                <a:solidFill>
                  <a:prstClr val="black"/>
                </a:solidFill>
                <a:latin typeface="Baskerville Old Face" pitchFamily="18" charset="0"/>
              </a:rPr>
              <a:t>The healthcare consultants and technologists at Dell Services are experienced in end-to-end hospital operations and understand how to develop, design and implement processes and technologies that bring about real provider transformation</a:t>
            </a:r>
          </a:p>
        </p:txBody>
      </p:sp>
      <p:sp>
        <p:nvSpPr>
          <p:cNvPr id="5" name="Rectangle 4"/>
          <p:cNvSpPr/>
          <p:nvPr/>
        </p:nvSpPr>
        <p:spPr>
          <a:xfrm>
            <a:off x="0" y="76200"/>
            <a:ext cx="9144000" cy="646331"/>
          </a:xfrm>
          <a:prstGeom prst="rect">
            <a:avLst/>
          </a:prstGeom>
        </p:spPr>
        <p:txBody>
          <a:bodyPr wrap="square">
            <a:spAutoFit/>
          </a:bodyPr>
          <a:lstStyle/>
          <a:p>
            <a:pPr algn="ctr"/>
            <a:r>
              <a:rPr lang="en-US" sz="3600" b="1" dirty="0" smtClean="0">
                <a:solidFill>
                  <a:srgbClr val="C00000"/>
                </a:solidFill>
                <a:latin typeface="Baskerville Old Face" pitchFamily="18" charset="0"/>
              </a:rPr>
              <a:t>Dell Services</a:t>
            </a:r>
            <a:endParaRPr lang="en-US" sz="3600" b="1" dirty="0">
              <a:solidFill>
                <a:srgbClr val="C00000"/>
              </a:solidFill>
              <a:latin typeface="Baskerville Old Face" pitchFamily="18" charset="0"/>
            </a:endParaRPr>
          </a:p>
        </p:txBody>
      </p:sp>
      <p:pic>
        <p:nvPicPr>
          <p:cNvPr id="6" name="Picture 5"/>
          <p:cNvPicPr/>
          <p:nvPr/>
        </p:nvPicPr>
        <p:blipFill>
          <a:blip r:embed="rId4" cstate="print">
            <a:extLst>
              <a:ext uri="{28A0092B-C50C-407E-A947-70E740481C1C}">
                <a14:useLocalDpi xmlns:a14="http://schemas.microsoft.com/office/drawing/2010/main" val="0"/>
              </a:ext>
            </a:extLst>
          </a:blip>
          <a:stretch>
            <a:fillRect/>
          </a:stretch>
        </p:blipFill>
        <p:spPr>
          <a:xfrm>
            <a:off x="1181100" y="722531"/>
            <a:ext cx="6781800" cy="6117104"/>
          </a:xfrm>
          <a:prstGeom prst="rect">
            <a:avLst/>
          </a:prstGeom>
        </p:spPr>
      </p:pic>
      <p:pic>
        <p:nvPicPr>
          <p:cNvPr id="7" name="Picture 6"/>
          <p:cNvPicPr/>
          <p:nvPr/>
        </p:nvPicPr>
        <p:blipFill>
          <a:blip r:embed="rId5" cstate="print">
            <a:extLst>
              <a:ext uri="{28A0092B-C50C-407E-A947-70E740481C1C}">
                <a14:useLocalDpi xmlns:a14="http://schemas.microsoft.com/office/drawing/2010/main" val="0"/>
              </a:ext>
            </a:extLst>
          </a:blip>
          <a:stretch>
            <a:fillRect/>
          </a:stretch>
        </p:blipFill>
        <p:spPr>
          <a:xfrm>
            <a:off x="247650" y="914400"/>
            <a:ext cx="8648699" cy="5562600"/>
          </a:xfrm>
          <a:prstGeom prst="rect">
            <a:avLst/>
          </a:prstGeom>
        </p:spPr>
      </p:pic>
    </p:spTree>
    <p:extLst>
      <p:ext uri="{BB962C8B-B14F-4D97-AF65-F5344CB8AC3E}">
        <p14:creationId xmlns:p14="http://schemas.microsoft.com/office/powerpoint/2010/main" val="86038160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grpId="1"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hidden"/>
                                      </p:to>
                                    </p:set>
                                  </p:childTnLst>
                                </p:cTn>
                              </p:par>
                              <p:par>
                                <p:cTn id="17" presetID="1" presetClass="exit" presetSubtype="0" fill="hold" grpId="1" nodeType="withEffect">
                                  <p:stCondLst>
                                    <p:cond delay="0"/>
                                  </p:stCondLst>
                                  <p:childTnLst>
                                    <p:set>
                                      <p:cBhvr>
                                        <p:cTn id="18" dur="1" fill="hold">
                                          <p:stCondLst>
                                            <p:cond delay="0"/>
                                          </p:stCondLst>
                                        </p:cTn>
                                        <p:tgtEl>
                                          <p:spTgt spid="4">
                                            <p:txEl>
                                              <p:pRg st="2" end="2"/>
                                            </p:txEl>
                                          </p:spTgt>
                                        </p:tgtEl>
                                        <p:attrNameLst>
                                          <p:attrName>style.visibility</p:attrName>
                                        </p:attrNameLst>
                                      </p:cBhvr>
                                      <p:to>
                                        <p:strVal val="hidden"/>
                                      </p:to>
                                    </p:set>
                                  </p:childTnLst>
                                </p:cTn>
                              </p:par>
                              <p:par>
                                <p:cTn id="19" presetID="3" presetClass="entr" presetSubtype="1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linds(horizontal)">
                                      <p:cBhvr>
                                        <p:cTn id="21" dur="5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xit" presetSubtype="0" fill="hold" nodeType="clickEffect">
                                  <p:stCondLst>
                                    <p:cond delay="0"/>
                                  </p:stCondLst>
                                  <p:childTnLst>
                                    <p:set>
                                      <p:cBhvr>
                                        <p:cTn id="25" dur="1" fill="hold">
                                          <p:stCondLst>
                                            <p:cond delay="0"/>
                                          </p:stCondLst>
                                        </p:cTn>
                                        <p:tgtEl>
                                          <p:spTgt spid="7"/>
                                        </p:tgtEl>
                                        <p:attrNameLst>
                                          <p:attrName>style.visibility</p:attrName>
                                        </p:attrNameLst>
                                      </p:cBhvr>
                                      <p:to>
                                        <p:strVal val="hidden"/>
                                      </p:to>
                                    </p:set>
                                  </p:childTnLst>
                                </p:cTn>
                              </p:par>
                              <p:par>
                                <p:cTn id="26" presetID="21" presetClass="entr" presetSubtype="3"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heel(3)">
                                      <p:cBhvr>
                                        <p:cTn id="28" dur="20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1" presetClass="exit" presetSubtype="0" fill="hold" nodeType="clickEffect">
                                  <p:stCondLst>
                                    <p:cond delay="0"/>
                                  </p:stCondLst>
                                  <p:childTnLst>
                                    <p:set>
                                      <p:cBhvr>
                                        <p:cTn id="32" dur="1" fill="hold">
                                          <p:stCondLst>
                                            <p:cond delay="0"/>
                                          </p:stCondLst>
                                        </p:cTn>
                                        <p:tgtEl>
                                          <p:spTgt spid="6"/>
                                        </p:tgtEl>
                                        <p:attrNameLst>
                                          <p:attrName>style.visibility</p:attrName>
                                        </p:attrNameLst>
                                      </p:cBhvr>
                                      <p:to>
                                        <p:strVal val="hidden"/>
                                      </p:to>
                                    </p:set>
                                  </p:childTnLst>
                                </p:cTn>
                              </p:par>
                              <p:par>
                                <p:cTn id="33" presetID="55" presetClass="entr" presetSubtype="0" fill="hold" nodeType="withEffect">
                                  <p:stCondLst>
                                    <p:cond delay="0"/>
                                  </p:stCondLst>
                                  <p:childTnLst>
                                    <p:set>
                                      <p:cBhvr>
                                        <p:cTn id="34" dur="1" fill="hold">
                                          <p:stCondLst>
                                            <p:cond delay="0"/>
                                          </p:stCondLst>
                                        </p:cTn>
                                        <p:tgtEl>
                                          <p:spTgt spid="3"/>
                                        </p:tgtEl>
                                        <p:attrNameLst>
                                          <p:attrName>style.visibility</p:attrName>
                                        </p:attrNameLst>
                                      </p:cBhvr>
                                      <p:to>
                                        <p:strVal val="visible"/>
                                      </p:to>
                                    </p:set>
                                    <p:anim calcmode="lin" valueType="num">
                                      <p:cBhvr>
                                        <p:cTn id="35" dur="1000" fill="hold"/>
                                        <p:tgtEl>
                                          <p:spTgt spid="3"/>
                                        </p:tgtEl>
                                        <p:attrNameLst>
                                          <p:attrName>ppt_w</p:attrName>
                                        </p:attrNameLst>
                                      </p:cBhvr>
                                      <p:tavLst>
                                        <p:tav tm="0">
                                          <p:val>
                                            <p:strVal val="#ppt_w*0.70"/>
                                          </p:val>
                                        </p:tav>
                                        <p:tav tm="100000">
                                          <p:val>
                                            <p:strVal val="#ppt_w"/>
                                          </p:val>
                                        </p:tav>
                                      </p:tavLst>
                                    </p:anim>
                                    <p:anim calcmode="lin" valueType="num">
                                      <p:cBhvr>
                                        <p:cTn id="36" dur="1000" fill="hold"/>
                                        <p:tgtEl>
                                          <p:spTgt spid="3"/>
                                        </p:tgtEl>
                                        <p:attrNameLst>
                                          <p:attrName>ppt_h</p:attrName>
                                        </p:attrNameLst>
                                      </p:cBhvr>
                                      <p:tavLst>
                                        <p:tav tm="0">
                                          <p:val>
                                            <p:strVal val="#ppt_h"/>
                                          </p:val>
                                        </p:tav>
                                        <p:tav tm="100000">
                                          <p:val>
                                            <p:strVal val="#ppt_h"/>
                                          </p:val>
                                        </p:tav>
                                      </p:tavLst>
                                    </p:anim>
                                    <p:animEffect transition="in" filter="fade">
                                      <p:cBhvr>
                                        <p:cTn id="3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4" grpId="1" build="allAtOnce"/>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a:stretch>
        </a:blipFill>
        <a:effectLst/>
      </p:bgPr>
    </p:bg>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D9C8780B-9C87-4EC8-8E32-8036AEE0F173}" type="slidenum">
              <a:rPr lang="en-US" smtClean="0"/>
              <a:t>5</a:t>
            </a:fld>
            <a:endParaRPr lang="en-US"/>
          </a:p>
        </p:txBody>
      </p:sp>
      <p:sp>
        <p:nvSpPr>
          <p:cNvPr id="4" name="TextBox 3"/>
          <p:cNvSpPr txBox="1"/>
          <p:nvPr/>
        </p:nvSpPr>
        <p:spPr>
          <a:xfrm>
            <a:off x="495300" y="1524000"/>
            <a:ext cx="8153400" cy="970202"/>
          </a:xfrm>
          <a:prstGeom prst="rect">
            <a:avLst/>
          </a:prstGeom>
          <a:noFill/>
        </p:spPr>
        <p:txBody>
          <a:bodyPr wrap="square" rtlCol="0">
            <a:spAutoFit/>
          </a:bodyPr>
          <a:lstStyle/>
          <a:p>
            <a:pPr marL="342900" indent="-342900" algn="just">
              <a:lnSpc>
                <a:spcPct val="150000"/>
              </a:lnSpc>
              <a:buFont typeface="Wingdings" pitchFamily="2" charset="2"/>
              <a:buChar char="§"/>
            </a:pPr>
            <a:r>
              <a:rPr lang="en-US" sz="2000" b="1" dirty="0" smtClean="0">
                <a:solidFill>
                  <a:prstClr val="black"/>
                </a:solidFill>
                <a:latin typeface="Baskerville Old Face" pitchFamily="18" charset="0"/>
              </a:rPr>
              <a:t>Was a </a:t>
            </a:r>
            <a:r>
              <a:rPr lang="en-US" sz="2000" b="1" dirty="0">
                <a:solidFill>
                  <a:prstClr val="black"/>
                </a:solidFill>
                <a:latin typeface="Baskerville Old Face" pitchFamily="18" charset="0"/>
              </a:rPr>
              <a:t>part of the “Cerner Core Support Team” to provide offshore L2 support for Cerner EMR to the client in U.S.</a:t>
            </a:r>
          </a:p>
        </p:txBody>
      </p:sp>
      <p:sp>
        <p:nvSpPr>
          <p:cNvPr id="5" name="Rectangle 4"/>
          <p:cNvSpPr/>
          <p:nvPr/>
        </p:nvSpPr>
        <p:spPr>
          <a:xfrm>
            <a:off x="0" y="152400"/>
            <a:ext cx="9144000" cy="646331"/>
          </a:xfrm>
          <a:prstGeom prst="rect">
            <a:avLst/>
          </a:prstGeom>
        </p:spPr>
        <p:txBody>
          <a:bodyPr wrap="square">
            <a:spAutoFit/>
          </a:bodyPr>
          <a:lstStyle/>
          <a:p>
            <a:pPr algn="ctr"/>
            <a:r>
              <a:rPr lang="en-US" sz="3600" b="1" dirty="0" smtClean="0">
                <a:solidFill>
                  <a:srgbClr val="C00000"/>
                </a:solidFill>
                <a:latin typeface="Baskerville Old Face" pitchFamily="18" charset="0"/>
              </a:rPr>
              <a:t>Areas of Engagement</a:t>
            </a:r>
            <a:endParaRPr lang="en-US" sz="3600" b="1" dirty="0">
              <a:solidFill>
                <a:srgbClr val="C00000"/>
              </a:solidFill>
              <a:latin typeface="Baskerville Old Face" pitchFamily="18" charset="0"/>
            </a:endParaRPr>
          </a:p>
        </p:txBody>
      </p:sp>
      <p:graphicFrame>
        <p:nvGraphicFramePr>
          <p:cNvPr id="6" name="Diagram 5"/>
          <p:cNvGraphicFramePr/>
          <p:nvPr>
            <p:extLst>
              <p:ext uri="{D42A27DB-BD31-4B8C-83A1-F6EECF244321}">
                <p14:modId xmlns:p14="http://schemas.microsoft.com/office/powerpoint/2010/main" val="1230768573"/>
              </p:ext>
            </p:extLst>
          </p:nvPr>
        </p:nvGraphicFramePr>
        <p:xfrm>
          <a:off x="190500" y="2875202"/>
          <a:ext cx="8763000" cy="27613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5346053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6">
                                            <p:graphicEl>
                                              <a:dgm id="{29279FED-D305-4FD0-9279-C451C2BE3E80}"/>
                                            </p:graphicEl>
                                          </p:spTgt>
                                        </p:tgtEl>
                                        <p:attrNameLst>
                                          <p:attrName>style.visibility</p:attrName>
                                        </p:attrNameLst>
                                      </p:cBhvr>
                                      <p:to>
                                        <p:strVal val="visible"/>
                                      </p:to>
                                    </p:set>
                                    <p:anim calcmode="lin" valueType="num">
                                      <p:cBhvr additive="base">
                                        <p:cTn id="7" dur="500"/>
                                        <p:tgtEl>
                                          <p:spTgt spid="6">
                                            <p:graphicEl>
                                              <a:dgm id="{29279FED-D305-4FD0-9279-C451C2BE3E80}"/>
                                            </p:graphicEl>
                                          </p:spTgt>
                                        </p:tgtEl>
                                        <p:attrNameLst>
                                          <p:attrName>ppt_x</p:attrName>
                                        </p:attrNameLst>
                                      </p:cBhvr>
                                      <p:tavLst>
                                        <p:tav tm="0">
                                          <p:val>
                                            <p:strVal val="#ppt_x-#ppt_w*1.125000"/>
                                          </p:val>
                                        </p:tav>
                                        <p:tav tm="100000">
                                          <p:val>
                                            <p:strVal val="#ppt_x"/>
                                          </p:val>
                                        </p:tav>
                                      </p:tavLst>
                                    </p:anim>
                                    <p:animEffect transition="in" filter="wipe(right)">
                                      <p:cBhvr>
                                        <p:cTn id="8" dur="500"/>
                                        <p:tgtEl>
                                          <p:spTgt spid="6">
                                            <p:graphicEl>
                                              <a:dgm id="{29279FED-D305-4FD0-9279-C451C2BE3E80}"/>
                                            </p:graphicEl>
                                          </p:spTgt>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6">
                                            <p:graphicEl>
                                              <a:dgm id="{93299F15-6D75-479F-92B9-EEC86179D368}"/>
                                            </p:graphicEl>
                                          </p:spTgt>
                                        </p:tgtEl>
                                        <p:attrNameLst>
                                          <p:attrName>style.visibility</p:attrName>
                                        </p:attrNameLst>
                                      </p:cBhvr>
                                      <p:to>
                                        <p:strVal val="visible"/>
                                      </p:to>
                                    </p:set>
                                    <p:anim calcmode="lin" valueType="num">
                                      <p:cBhvr additive="base">
                                        <p:cTn id="11" dur="500"/>
                                        <p:tgtEl>
                                          <p:spTgt spid="6">
                                            <p:graphicEl>
                                              <a:dgm id="{93299F15-6D75-479F-92B9-EEC86179D368}"/>
                                            </p:graphicEl>
                                          </p:spTgt>
                                        </p:tgtEl>
                                        <p:attrNameLst>
                                          <p:attrName>ppt_x</p:attrName>
                                        </p:attrNameLst>
                                      </p:cBhvr>
                                      <p:tavLst>
                                        <p:tav tm="0">
                                          <p:val>
                                            <p:strVal val="#ppt_x-#ppt_w*1.125000"/>
                                          </p:val>
                                        </p:tav>
                                        <p:tav tm="100000">
                                          <p:val>
                                            <p:strVal val="#ppt_x"/>
                                          </p:val>
                                        </p:tav>
                                      </p:tavLst>
                                    </p:anim>
                                    <p:animEffect transition="in" filter="wipe(right)">
                                      <p:cBhvr>
                                        <p:cTn id="12" dur="500"/>
                                        <p:tgtEl>
                                          <p:spTgt spid="6">
                                            <p:graphicEl>
                                              <a:dgm id="{93299F15-6D75-479F-92B9-EEC86179D368}"/>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6">
                                            <p:graphicEl>
                                              <a:dgm id="{88270708-89B8-4350-B6E1-DBB4031E4677}"/>
                                            </p:graphicEl>
                                          </p:spTgt>
                                        </p:tgtEl>
                                        <p:attrNameLst>
                                          <p:attrName>style.visibility</p:attrName>
                                        </p:attrNameLst>
                                      </p:cBhvr>
                                      <p:to>
                                        <p:strVal val="visible"/>
                                      </p:to>
                                    </p:set>
                                    <p:anim calcmode="lin" valueType="num">
                                      <p:cBhvr additive="base">
                                        <p:cTn id="17" dur="500"/>
                                        <p:tgtEl>
                                          <p:spTgt spid="6">
                                            <p:graphicEl>
                                              <a:dgm id="{88270708-89B8-4350-B6E1-DBB4031E4677}"/>
                                            </p:graphicEl>
                                          </p:spTgt>
                                        </p:tgtEl>
                                        <p:attrNameLst>
                                          <p:attrName>ppt_x</p:attrName>
                                        </p:attrNameLst>
                                      </p:cBhvr>
                                      <p:tavLst>
                                        <p:tav tm="0">
                                          <p:val>
                                            <p:strVal val="#ppt_x-#ppt_w*1.125000"/>
                                          </p:val>
                                        </p:tav>
                                        <p:tav tm="100000">
                                          <p:val>
                                            <p:strVal val="#ppt_x"/>
                                          </p:val>
                                        </p:tav>
                                      </p:tavLst>
                                    </p:anim>
                                    <p:animEffect transition="in" filter="wipe(right)">
                                      <p:cBhvr>
                                        <p:cTn id="18" dur="500"/>
                                        <p:tgtEl>
                                          <p:spTgt spid="6">
                                            <p:graphicEl>
                                              <a:dgm id="{88270708-89B8-4350-B6E1-DBB4031E4677}"/>
                                            </p:graphicEl>
                                          </p:spTgt>
                                        </p:tgtEl>
                                      </p:cBhvr>
                                    </p:animEffect>
                                  </p:childTnLst>
                                </p:cTn>
                              </p:par>
                              <p:par>
                                <p:cTn id="19" presetID="12" presetClass="entr" presetSubtype="8" fill="hold" grpId="0" nodeType="withEffect">
                                  <p:stCondLst>
                                    <p:cond delay="0"/>
                                  </p:stCondLst>
                                  <p:childTnLst>
                                    <p:set>
                                      <p:cBhvr>
                                        <p:cTn id="20" dur="1" fill="hold">
                                          <p:stCondLst>
                                            <p:cond delay="0"/>
                                          </p:stCondLst>
                                        </p:cTn>
                                        <p:tgtEl>
                                          <p:spTgt spid="6">
                                            <p:graphicEl>
                                              <a:dgm id="{9BCD9748-50FB-4CA4-9DAF-7894E388410B}"/>
                                            </p:graphicEl>
                                          </p:spTgt>
                                        </p:tgtEl>
                                        <p:attrNameLst>
                                          <p:attrName>style.visibility</p:attrName>
                                        </p:attrNameLst>
                                      </p:cBhvr>
                                      <p:to>
                                        <p:strVal val="visible"/>
                                      </p:to>
                                    </p:set>
                                    <p:anim calcmode="lin" valueType="num">
                                      <p:cBhvr additive="base">
                                        <p:cTn id="21" dur="500"/>
                                        <p:tgtEl>
                                          <p:spTgt spid="6">
                                            <p:graphicEl>
                                              <a:dgm id="{9BCD9748-50FB-4CA4-9DAF-7894E388410B}"/>
                                            </p:graphicEl>
                                          </p:spTgt>
                                        </p:tgtEl>
                                        <p:attrNameLst>
                                          <p:attrName>ppt_x</p:attrName>
                                        </p:attrNameLst>
                                      </p:cBhvr>
                                      <p:tavLst>
                                        <p:tav tm="0">
                                          <p:val>
                                            <p:strVal val="#ppt_x-#ppt_w*1.125000"/>
                                          </p:val>
                                        </p:tav>
                                        <p:tav tm="100000">
                                          <p:val>
                                            <p:strVal val="#ppt_x"/>
                                          </p:val>
                                        </p:tav>
                                      </p:tavLst>
                                    </p:anim>
                                    <p:animEffect transition="in" filter="wipe(right)">
                                      <p:cBhvr>
                                        <p:cTn id="22" dur="500"/>
                                        <p:tgtEl>
                                          <p:spTgt spid="6">
                                            <p:graphicEl>
                                              <a:dgm id="{9BCD9748-50FB-4CA4-9DAF-7894E388410B}"/>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8" fill="hold" grpId="0" nodeType="clickEffect">
                                  <p:stCondLst>
                                    <p:cond delay="0"/>
                                  </p:stCondLst>
                                  <p:childTnLst>
                                    <p:set>
                                      <p:cBhvr>
                                        <p:cTn id="26" dur="1" fill="hold">
                                          <p:stCondLst>
                                            <p:cond delay="0"/>
                                          </p:stCondLst>
                                        </p:cTn>
                                        <p:tgtEl>
                                          <p:spTgt spid="6">
                                            <p:graphicEl>
                                              <a:dgm id="{589FAFA4-4B63-4DE4-9CB3-169064582560}"/>
                                            </p:graphicEl>
                                          </p:spTgt>
                                        </p:tgtEl>
                                        <p:attrNameLst>
                                          <p:attrName>style.visibility</p:attrName>
                                        </p:attrNameLst>
                                      </p:cBhvr>
                                      <p:to>
                                        <p:strVal val="visible"/>
                                      </p:to>
                                    </p:set>
                                    <p:anim calcmode="lin" valueType="num">
                                      <p:cBhvr additive="base">
                                        <p:cTn id="27" dur="500"/>
                                        <p:tgtEl>
                                          <p:spTgt spid="6">
                                            <p:graphicEl>
                                              <a:dgm id="{589FAFA4-4B63-4DE4-9CB3-169064582560}"/>
                                            </p:graphicEl>
                                          </p:spTgt>
                                        </p:tgtEl>
                                        <p:attrNameLst>
                                          <p:attrName>ppt_x</p:attrName>
                                        </p:attrNameLst>
                                      </p:cBhvr>
                                      <p:tavLst>
                                        <p:tav tm="0">
                                          <p:val>
                                            <p:strVal val="#ppt_x-#ppt_w*1.125000"/>
                                          </p:val>
                                        </p:tav>
                                        <p:tav tm="100000">
                                          <p:val>
                                            <p:strVal val="#ppt_x"/>
                                          </p:val>
                                        </p:tav>
                                      </p:tavLst>
                                    </p:anim>
                                    <p:animEffect transition="in" filter="wipe(right)">
                                      <p:cBhvr>
                                        <p:cTn id="28" dur="500"/>
                                        <p:tgtEl>
                                          <p:spTgt spid="6">
                                            <p:graphicEl>
                                              <a:dgm id="{589FAFA4-4B63-4DE4-9CB3-169064582560}"/>
                                            </p:graphicEl>
                                          </p:spTgt>
                                        </p:tgtEl>
                                      </p:cBhvr>
                                    </p:animEffect>
                                  </p:childTnLst>
                                </p:cTn>
                              </p:par>
                              <p:par>
                                <p:cTn id="29" presetID="12" presetClass="entr" presetSubtype="8" fill="hold" grpId="0" nodeType="withEffect">
                                  <p:stCondLst>
                                    <p:cond delay="0"/>
                                  </p:stCondLst>
                                  <p:childTnLst>
                                    <p:set>
                                      <p:cBhvr>
                                        <p:cTn id="30" dur="1" fill="hold">
                                          <p:stCondLst>
                                            <p:cond delay="0"/>
                                          </p:stCondLst>
                                        </p:cTn>
                                        <p:tgtEl>
                                          <p:spTgt spid="6">
                                            <p:graphicEl>
                                              <a:dgm id="{B84D4C37-2A0A-473C-BC34-536F3535F958}"/>
                                            </p:graphicEl>
                                          </p:spTgt>
                                        </p:tgtEl>
                                        <p:attrNameLst>
                                          <p:attrName>style.visibility</p:attrName>
                                        </p:attrNameLst>
                                      </p:cBhvr>
                                      <p:to>
                                        <p:strVal val="visible"/>
                                      </p:to>
                                    </p:set>
                                    <p:anim calcmode="lin" valueType="num">
                                      <p:cBhvr additive="base">
                                        <p:cTn id="31" dur="500"/>
                                        <p:tgtEl>
                                          <p:spTgt spid="6">
                                            <p:graphicEl>
                                              <a:dgm id="{B84D4C37-2A0A-473C-BC34-536F3535F958}"/>
                                            </p:graphicEl>
                                          </p:spTgt>
                                        </p:tgtEl>
                                        <p:attrNameLst>
                                          <p:attrName>ppt_x</p:attrName>
                                        </p:attrNameLst>
                                      </p:cBhvr>
                                      <p:tavLst>
                                        <p:tav tm="0">
                                          <p:val>
                                            <p:strVal val="#ppt_x-#ppt_w*1.125000"/>
                                          </p:val>
                                        </p:tav>
                                        <p:tav tm="100000">
                                          <p:val>
                                            <p:strVal val="#ppt_x"/>
                                          </p:val>
                                        </p:tav>
                                      </p:tavLst>
                                    </p:anim>
                                    <p:animEffect transition="in" filter="wipe(right)">
                                      <p:cBhvr>
                                        <p:cTn id="32" dur="500"/>
                                        <p:tgtEl>
                                          <p:spTgt spid="6">
                                            <p:graphicEl>
                                              <a:dgm id="{B84D4C37-2A0A-473C-BC34-536F3535F95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C8780B-9C87-4EC8-8E32-8036AEE0F173}" type="slidenum">
              <a:rPr lang="en-US" smtClean="0"/>
              <a:t>6</a:t>
            </a:fld>
            <a:endParaRPr lang="en-US"/>
          </a:p>
        </p:txBody>
      </p:sp>
      <p:sp>
        <p:nvSpPr>
          <p:cNvPr id="3" name="Rectangle 2"/>
          <p:cNvSpPr/>
          <p:nvPr/>
        </p:nvSpPr>
        <p:spPr>
          <a:xfrm>
            <a:off x="228600" y="1371600"/>
            <a:ext cx="8763000" cy="4662815"/>
          </a:xfrm>
          <a:prstGeom prst="rect">
            <a:avLst/>
          </a:prstGeom>
        </p:spPr>
        <p:txBody>
          <a:bodyPr wrap="square">
            <a:spAutoFit/>
          </a:bodyPr>
          <a:lstStyle/>
          <a:p>
            <a:pPr marL="342900" indent="-342900" algn="just">
              <a:lnSpc>
                <a:spcPct val="150000"/>
              </a:lnSpc>
              <a:buFont typeface="Wingdings" pitchFamily="2" charset="2"/>
              <a:buChar char="§"/>
            </a:pPr>
            <a:r>
              <a:rPr lang="en-US" sz="2200" b="1" dirty="0" smtClean="0">
                <a:solidFill>
                  <a:prstClr val="black"/>
                </a:solidFill>
                <a:latin typeface="Baskerville Old Face" pitchFamily="18" charset="0"/>
              </a:rPr>
              <a:t>Performed </a:t>
            </a:r>
            <a:r>
              <a:rPr lang="en-US" sz="2200" b="1" dirty="0">
                <a:solidFill>
                  <a:prstClr val="black"/>
                </a:solidFill>
                <a:latin typeface="Baskerville Old Face" pitchFamily="18" charset="0"/>
              </a:rPr>
              <a:t>various types of monthly or quarterly core tasks </a:t>
            </a:r>
            <a:endParaRPr lang="en-US" sz="2200" b="1" dirty="0" smtClean="0">
              <a:solidFill>
                <a:prstClr val="black"/>
              </a:solidFill>
              <a:latin typeface="Baskerville Old Face" pitchFamily="18" charset="0"/>
            </a:endParaRPr>
          </a:p>
          <a:p>
            <a:pPr marL="342900" indent="-342900" algn="just">
              <a:lnSpc>
                <a:spcPct val="150000"/>
              </a:lnSpc>
              <a:buFont typeface="Wingdings" pitchFamily="2" charset="2"/>
              <a:buChar char="§"/>
            </a:pPr>
            <a:r>
              <a:rPr lang="en-US" sz="2200" b="1" dirty="0" smtClean="0">
                <a:solidFill>
                  <a:prstClr val="black"/>
                </a:solidFill>
                <a:latin typeface="Baskerville Old Face" pitchFamily="18" charset="0"/>
              </a:rPr>
              <a:t>Learnt about various </a:t>
            </a:r>
            <a:r>
              <a:rPr lang="en-US" sz="2200" b="1" dirty="0">
                <a:solidFill>
                  <a:prstClr val="black"/>
                </a:solidFill>
                <a:latin typeface="Baskerville Old Face" pitchFamily="18" charset="0"/>
              </a:rPr>
              <a:t>EHR/EMR and HIS </a:t>
            </a:r>
            <a:r>
              <a:rPr lang="en-US" sz="2200" b="1" dirty="0" smtClean="0">
                <a:solidFill>
                  <a:prstClr val="black"/>
                </a:solidFill>
                <a:latin typeface="Baskerville Old Face" pitchFamily="18" charset="0"/>
              </a:rPr>
              <a:t>solutions </a:t>
            </a:r>
            <a:r>
              <a:rPr lang="en-US" sz="2200" b="1" dirty="0">
                <a:solidFill>
                  <a:prstClr val="black"/>
                </a:solidFill>
                <a:latin typeface="Baskerville Old Face" pitchFamily="18" charset="0"/>
              </a:rPr>
              <a:t>namely Meditech, McKesson and Cerner and their associated modules</a:t>
            </a:r>
          </a:p>
          <a:p>
            <a:pPr marL="342900" indent="-342900" algn="just">
              <a:lnSpc>
                <a:spcPct val="150000"/>
              </a:lnSpc>
              <a:buFont typeface="Wingdings" pitchFamily="2" charset="2"/>
              <a:buChar char="§"/>
            </a:pPr>
            <a:r>
              <a:rPr lang="en-US" sz="2200" b="1" dirty="0" smtClean="0">
                <a:solidFill>
                  <a:prstClr val="black"/>
                </a:solidFill>
                <a:latin typeface="Baskerville Old Face" pitchFamily="18" charset="0"/>
              </a:rPr>
              <a:t>Learnt </a:t>
            </a:r>
            <a:r>
              <a:rPr lang="en-US" sz="2200" b="1" dirty="0">
                <a:solidFill>
                  <a:prstClr val="black"/>
                </a:solidFill>
                <a:latin typeface="Baskerville Old Face" pitchFamily="18" charset="0"/>
              </a:rPr>
              <a:t>about using the ticketing tool </a:t>
            </a:r>
            <a:r>
              <a:rPr lang="en-US" sz="2200" b="1" dirty="0" smtClean="0">
                <a:solidFill>
                  <a:prstClr val="black"/>
                </a:solidFill>
                <a:latin typeface="Baskerville Old Face" pitchFamily="18" charset="0"/>
              </a:rPr>
              <a:t>for Service management processes</a:t>
            </a:r>
          </a:p>
          <a:p>
            <a:pPr marL="342900" lvl="0" indent="-342900" algn="just">
              <a:lnSpc>
                <a:spcPct val="150000"/>
              </a:lnSpc>
              <a:buFont typeface="Wingdings" pitchFamily="2" charset="2"/>
              <a:buChar char="§"/>
            </a:pPr>
            <a:r>
              <a:rPr lang="en-US" sz="2200" b="1" dirty="0" smtClean="0">
                <a:solidFill>
                  <a:prstClr val="black"/>
                </a:solidFill>
                <a:latin typeface="Baskerville Old Face" pitchFamily="18" charset="0"/>
              </a:rPr>
              <a:t>DBA </a:t>
            </a:r>
            <a:r>
              <a:rPr lang="en-US" sz="2200" b="1" dirty="0">
                <a:solidFill>
                  <a:prstClr val="black"/>
                </a:solidFill>
                <a:latin typeface="Baskerville Old Face" pitchFamily="18" charset="0"/>
              </a:rPr>
              <a:t>and Generic Accounts audits </a:t>
            </a:r>
            <a:r>
              <a:rPr lang="en-US" sz="2200" b="1" dirty="0" smtClean="0">
                <a:solidFill>
                  <a:prstClr val="black"/>
                </a:solidFill>
                <a:latin typeface="Baskerville Old Face" pitchFamily="18" charset="0"/>
              </a:rPr>
              <a:t>for Cerner EMR</a:t>
            </a:r>
          </a:p>
          <a:p>
            <a:pPr marL="342900" lvl="0" indent="-342900" algn="just">
              <a:lnSpc>
                <a:spcPct val="150000"/>
              </a:lnSpc>
              <a:buFont typeface="Wingdings" pitchFamily="2" charset="2"/>
              <a:buChar char="§"/>
            </a:pPr>
            <a:r>
              <a:rPr lang="en-US" sz="2200" b="1" dirty="0" smtClean="0">
                <a:solidFill>
                  <a:prstClr val="black"/>
                </a:solidFill>
                <a:latin typeface="Baskerville Old Face" pitchFamily="18" charset="0"/>
              </a:rPr>
              <a:t>Performed </a:t>
            </a:r>
            <a:r>
              <a:rPr lang="en-US" sz="2200" b="1" dirty="0">
                <a:solidFill>
                  <a:prstClr val="black"/>
                </a:solidFill>
                <a:latin typeface="Baskerville Old Face" pitchFamily="18" charset="0"/>
              </a:rPr>
              <a:t>Validations of various modules associated with the Cerner </a:t>
            </a:r>
            <a:r>
              <a:rPr lang="en-US" sz="2200" b="1" dirty="0" smtClean="0">
                <a:solidFill>
                  <a:prstClr val="black"/>
                </a:solidFill>
                <a:latin typeface="Baskerville Old Face" pitchFamily="18" charset="0"/>
              </a:rPr>
              <a:t>EMR</a:t>
            </a:r>
            <a:endParaRPr lang="en-US" sz="2200" b="1" dirty="0">
              <a:solidFill>
                <a:prstClr val="black"/>
              </a:solidFill>
              <a:latin typeface="Baskerville Old Face" pitchFamily="18" charset="0"/>
            </a:endParaRPr>
          </a:p>
          <a:p>
            <a:pPr marL="342900" lvl="0" indent="-342900" algn="just">
              <a:lnSpc>
                <a:spcPct val="150000"/>
              </a:lnSpc>
              <a:buFont typeface="Wingdings" pitchFamily="2" charset="2"/>
              <a:buChar char="§"/>
            </a:pPr>
            <a:r>
              <a:rPr lang="en-US" sz="2200" b="1" dirty="0">
                <a:solidFill>
                  <a:prstClr val="black"/>
                </a:solidFill>
                <a:latin typeface="Baskerville Old Face" pitchFamily="18" charset="0"/>
              </a:rPr>
              <a:t>Provided cross – trainings to the new interns on various core tasks</a:t>
            </a:r>
          </a:p>
          <a:p>
            <a:pPr marL="342900" lvl="0" indent="-342900" algn="just">
              <a:lnSpc>
                <a:spcPct val="150000"/>
              </a:lnSpc>
              <a:buFont typeface="Wingdings" pitchFamily="2" charset="2"/>
              <a:buChar char="§"/>
            </a:pPr>
            <a:r>
              <a:rPr lang="en-US" sz="2200" b="1" dirty="0">
                <a:solidFill>
                  <a:prstClr val="black"/>
                </a:solidFill>
                <a:latin typeface="Baskerville Old Face" pitchFamily="18" charset="0"/>
              </a:rPr>
              <a:t>Learnt a brief about the various types of testing performed and upgrades</a:t>
            </a:r>
          </a:p>
        </p:txBody>
      </p:sp>
      <p:sp>
        <p:nvSpPr>
          <p:cNvPr id="4" name="Rectangle 3"/>
          <p:cNvSpPr/>
          <p:nvPr/>
        </p:nvSpPr>
        <p:spPr>
          <a:xfrm>
            <a:off x="0" y="191869"/>
            <a:ext cx="9144000" cy="646331"/>
          </a:xfrm>
          <a:prstGeom prst="rect">
            <a:avLst/>
          </a:prstGeom>
        </p:spPr>
        <p:txBody>
          <a:bodyPr wrap="square">
            <a:spAutoFit/>
          </a:bodyPr>
          <a:lstStyle/>
          <a:p>
            <a:pPr algn="ctr"/>
            <a:r>
              <a:rPr lang="en-US" sz="3600" b="1" dirty="0">
                <a:solidFill>
                  <a:srgbClr val="C00000"/>
                </a:solidFill>
                <a:latin typeface="Baskerville Old Face" pitchFamily="18" charset="0"/>
              </a:rPr>
              <a:t>Key learning’s  at Dell Services</a:t>
            </a:r>
          </a:p>
        </p:txBody>
      </p:sp>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6741" t="5335" r="8334" b="6155"/>
          <a:stretch/>
        </p:blipFill>
        <p:spPr>
          <a:xfrm>
            <a:off x="7779816" y="76200"/>
            <a:ext cx="1287983" cy="1865531"/>
          </a:xfrm>
          <a:prstGeom prst="rect">
            <a:avLst/>
          </a:prstGeom>
        </p:spPr>
      </p:pic>
    </p:spTree>
    <p:extLst>
      <p:ext uri="{BB962C8B-B14F-4D97-AF65-F5344CB8AC3E}">
        <p14:creationId xmlns:p14="http://schemas.microsoft.com/office/powerpoint/2010/main" val="164056003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500"/>
                                        <p:tgtEl>
                                          <p:spTgt spid="3">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linds(horizontal)">
                                      <p:cBhvr>
                                        <p:cTn id="15" dur="500"/>
                                        <p:tgtEl>
                                          <p:spTgt spid="3">
                                            <p:txEl>
                                              <p:pRg st="1" end="1"/>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blinds(horizontal)">
                                      <p:cBhvr>
                                        <p:cTn id="18" dur="5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blinds(horizontal)">
                                      <p:cBhvr>
                                        <p:cTn id="23" dur="500"/>
                                        <p:tgtEl>
                                          <p:spTgt spid="3">
                                            <p:txEl>
                                              <p:pRg st="3" end="3"/>
                                            </p:txEl>
                                          </p:spTgt>
                                        </p:tgtEl>
                                      </p:cBhvr>
                                    </p:animEffect>
                                  </p:childTnLst>
                                </p:cTn>
                              </p:par>
                              <p:par>
                                <p:cTn id="24" presetID="3" presetClass="entr" presetSubtype="10"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blinds(horizontal)">
                                      <p:cBhvr>
                                        <p:cTn id="26" dur="500"/>
                                        <p:tgtEl>
                                          <p:spTgt spid="3">
                                            <p:txEl>
                                              <p:pRg st="4" end="4"/>
                                            </p:txEl>
                                          </p:spTgt>
                                        </p:tgtEl>
                                      </p:cBhvr>
                                    </p:animEffect>
                                  </p:childTnLst>
                                </p:cTn>
                              </p:par>
                              <p:par>
                                <p:cTn id="27" presetID="3" presetClass="entr" presetSubtype="10" fill="hold"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blinds(horizontal)">
                                      <p:cBhvr>
                                        <p:cTn id="29" dur="500"/>
                                        <p:tgtEl>
                                          <p:spTgt spid="3">
                                            <p:txEl>
                                              <p:pRg st="5" end="5"/>
                                            </p:txEl>
                                          </p:spTgt>
                                        </p:tgtEl>
                                      </p:cBhvr>
                                    </p:animEffect>
                                  </p:childTnLst>
                                </p:cTn>
                              </p:par>
                              <p:par>
                                <p:cTn id="30" presetID="3" presetClass="entr" presetSubtype="10" fill="hold" nodeType="with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blinds(horizontal)">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9C8780B-9C87-4EC8-8E32-8036AEE0F173}" type="slidenum">
              <a:rPr lang="en-US" smtClean="0"/>
              <a:t>7</a:t>
            </a:fld>
            <a:endParaRPr lang="en-US"/>
          </a:p>
        </p:txBody>
      </p:sp>
      <p:pic>
        <p:nvPicPr>
          <p:cNvPr id="3" name="Picture 2"/>
          <p:cNvPicPr/>
          <p:nvPr/>
        </p:nvPicPr>
        <p:blipFill>
          <a:blip r:embed="rId2">
            <a:extLst>
              <a:ext uri="{BEBA8EAE-BF5A-486C-A8C5-ECC9F3942E4B}">
                <a14:imgProps xmlns:a14="http://schemas.microsoft.com/office/drawing/2010/main">
                  <a14:imgLayer r:embed="rId3">
                    <a14:imgEffect>
                      <a14:sharpenSoften amount="250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76200" y="1447800"/>
            <a:ext cx="8991600" cy="4038600"/>
          </a:xfrm>
          <a:prstGeom prst="rect">
            <a:avLst/>
          </a:prstGeom>
        </p:spPr>
      </p:pic>
      <p:sp>
        <p:nvSpPr>
          <p:cNvPr id="4" name="Rectangle 3"/>
          <p:cNvSpPr/>
          <p:nvPr/>
        </p:nvSpPr>
        <p:spPr>
          <a:xfrm>
            <a:off x="0" y="191869"/>
            <a:ext cx="9144000" cy="646331"/>
          </a:xfrm>
          <a:prstGeom prst="rect">
            <a:avLst/>
          </a:prstGeom>
        </p:spPr>
        <p:txBody>
          <a:bodyPr wrap="square">
            <a:spAutoFit/>
          </a:bodyPr>
          <a:lstStyle/>
          <a:p>
            <a:pPr algn="ctr"/>
            <a:r>
              <a:rPr lang="en-US" sz="3600" b="1" dirty="0" smtClean="0">
                <a:solidFill>
                  <a:srgbClr val="C00000"/>
                </a:solidFill>
                <a:latin typeface="Baskerville Old Face" pitchFamily="18" charset="0"/>
              </a:rPr>
              <a:t>Project Work Plan</a:t>
            </a:r>
            <a:endParaRPr lang="en-US" sz="3600" b="1" dirty="0">
              <a:solidFill>
                <a:srgbClr val="C00000"/>
              </a:solidFill>
              <a:latin typeface="Baskerville Old Face" pitchFamily="18" charset="0"/>
            </a:endParaRPr>
          </a:p>
        </p:txBody>
      </p:sp>
    </p:spTree>
    <p:extLst>
      <p:ext uri="{BB962C8B-B14F-4D97-AF65-F5344CB8AC3E}">
        <p14:creationId xmlns:p14="http://schemas.microsoft.com/office/powerpoint/2010/main" val="334466583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1344537">
            <a:off x="376214" y="152827"/>
            <a:ext cx="8458200" cy="6343651"/>
          </a:xfrm>
          <a:prstGeom prst="rect">
            <a:avLst/>
          </a:prstGeom>
        </p:spPr>
      </p:pic>
      <p:sp>
        <p:nvSpPr>
          <p:cNvPr id="33" name="TextBox 32"/>
          <p:cNvSpPr txBox="1"/>
          <p:nvPr/>
        </p:nvSpPr>
        <p:spPr>
          <a:xfrm>
            <a:off x="1600200" y="1981627"/>
            <a:ext cx="6248400" cy="3046988"/>
          </a:xfrm>
          <a:prstGeom prst="rect">
            <a:avLst/>
          </a:prstGeom>
          <a:noFill/>
        </p:spPr>
        <p:txBody>
          <a:bodyPr wrap="square" rtlCol="0">
            <a:spAutoFit/>
          </a:bodyPr>
          <a:lstStyle/>
          <a:p>
            <a:pPr algn="ctr"/>
            <a:r>
              <a:rPr lang="en-US" sz="4800" b="1" dirty="0">
                <a:solidFill>
                  <a:srgbClr val="C00000"/>
                </a:solidFill>
                <a:latin typeface="Baskerville Old Face" pitchFamily="18" charset="0"/>
              </a:rPr>
              <a:t>PHYSICIAN PRACTICE MANAGEMENT SYSTEMS (PPM)</a:t>
            </a:r>
          </a:p>
        </p:txBody>
      </p:sp>
    </p:spTree>
    <p:extLst>
      <p:ext uri="{BB962C8B-B14F-4D97-AF65-F5344CB8AC3E}">
        <p14:creationId xmlns:p14="http://schemas.microsoft.com/office/powerpoint/2010/main" val="384543251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dissolve">
                                      <p:cBhvr>
                                        <p:cTn id="7" dur="500"/>
                                        <p:tgtEl>
                                          <p:spTgt spid="3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dissolve">
                                      <p:cBhvr>
                                        <p:cTn id="1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6000"/>
            <a:lum/>
          </a:blip>
          <a:srcRect/>
          <a:stretch>
            <a:fillRect/>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F2C1948-4817-4D16-A7A9-BD00324E561D}" type="slidenum">
              <a:rPr lang="en-US" smtClean="0">
                <a:solidFill>
                  <a:prstClr val="black">
                    <a:tint val="75000"/>
                  </a:prstClr>
                </a:solidFill>
              </a:rPr>
              <a:pPr/>
              <a:t>9</a:t>
            </a:fld>
            <a:endParaRPr lang="en-US">
              <a:solidFill>
                <a:prstClr val="black">
                  <a:tint val="75000"/>
                </a:prstClr>
              </a:solidFill>
            </a:endParaRPr>
          </a:p>
        </p:txBody>
      </p:sp>
      <p:sp>
        <p:nvSpPr>
          <p:cNvPr id="3" name="Rectangle 2"/>
          <p:cNvSpPr/>
          <p:nvPr/>
        </p:nvSpPr>
        <p:spPr>
          <a:xfrm>
            <a:off x="4" y="2743203"/>
            <a:ext cx="9143999" cy="1015663"/>
          </a:xfrm>
          <a:prstGeom prst="rect">
            <a:avLst/>
          </a:prstGeom>
        </p:spPr>
        <p:txBody>
          <a:bodyPr wrap="square">
            <a:spAutoFit/>
          </a:bodyPr>
          <a:lstStyle/>
          <a:p>
            <a:pPr algn="ctr"/>
            <a:r>
              <a:rPr lang="en-US" sz="6000" b="1" dirty="0" smtClean="0">
                <a:solidFill>
                  <a:srgbClr val="C00000"/>
                </a:solidFill>
                <a:latin typeface="Baskerville Old Face" pitchFamily="18" charset="0"/>
              </a:rPr>
              <a:t>PROJECT CONCEPT</a:t>
            </a:r>
            <a:endParaRPr lang="en-US" sz="6000" b="1" dirty="0">
              <a:solidFill>
                <a:srgbClr val="C00000"/>
              </a:solidFill>
              <a:latin typeface="Baskerville Old Face" pitchFamily="18" charset="0"/>
            </a:endParaRPr>
          </a:p>
        </p:txBody>
      </p:sp>
    </p:spTree>
    <p:extLst>
      <p:ext uri="{BB962C8B-B14F-4D97-AF65-F5344CB8AC3E}">
        <p14:creationId xmlns:p14="http://schemas.microsoft.com/office/powerpoint/2010/main" val="33745199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6000"/>
            <a:lum/>
          </a:blip>
          <a:srcRect/>
          <a:stretch>
            <a:fillRect/>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F2C1948-4817-4D16-A7A9-BD00324E561D}" type="slidenum">
              <a:rPr lang="en-US" smtClean="0">
                <a:solidFill>
                  <a:prstClr val="black">
                    <a:tint val="75000"/>
                  </a:prstClr>
                </a:solidFill>
              </a:rPr>
              <a:pPr/>
              <a:t>10</a:t>
            </a:fld>
            <a:endParaRPr lang="en-US">
              <a:solidFill>
                <a:prstClr val="black">
                  <a:tint val="75000"/>
                </a:prstClr>
              </a:solidFill>
            </a:endParaRPr>
          </a:p>
        </p:txBody>
      </p:sp>
      <p:sp>
        <p:nvSpPr>
          <p:cNvPr id="3" name="Rectangle 2"/>
          <p:cNvSpPr/>
          <p:nvPr/>
        </p:nvSpPr>
        <p:spPr>
          <a:xfrm>
            <a:off x="348018" y="1280785"/>
            <a:ext cx="8229600" cy="4662815"/>
          </a:xfrm>
          <a:prstGeom prst="rect">
            <a:avLst/>
          </a:prstGeom>
        </p:spPr>
        <p:txBody>
          <a:bodyPr wrap="square">
            <a:spAutoFit/>
          </a:bodyPr>
          <a:lstStyle/>
          <a:p>
            <a:pPr marL="342900" indent="-342900" algn="just">
              <a:lnSpc>
                <a:spcPct val="150000"/>
              </a:lnSpc>
              <a:buFont typeface="Wingdings" pitchFamily="2" charset="2"/>
              <a:buChar char="q"/>
            </a:pPr>
            <a:r>
              <a:rPr lang="en-US" sz="2200" b="1" dirty="0">
                <a:solidFill>
                  <a:prstClr val="black"/>
                </a:solidFill>
                <a:latin typeface="Baskerville Old Face" pitchFamily="18" charset="0"/>
              </a:rPr>
              <a:t>The </a:t>
            </a:r>
            <a:r>
              <a:rPr lang="en-US" sz="2200" b="1" dirty="0" smtClean="0">
                <a:solidFill>
                  <a:prstClr val="black"/>
                </a:solidFill>
                <a:latin typeface="Baskerville Old Face" pitchFamily="18" charset="0"/>
              </a:rPr>
              <a:t>main purpose of the report is to describes </a:t>
            </a:r>
            <a:r>
              <a:rPr lang="en-US" sz="2200" b="1" dirty="0">
                <a:solidFill>
                  <a:prstClr val="black"/>
                </a:solidFill>
                <a:latin typeface="Baskerville Old Face" pitchFamily="18" charset="0"/>
              </a:rPr>
              <a:t>the extent to which the American physicians are using the practice management systems to improvise their medical practice to sustain in the U.S. healthcare market through </a:t>
            </a:r>
            <a:r>
              <a:rPr lang="en-US" sz="2200" b="1" dirty="0" smtClean="0">
                <a:solidFill>
                  <a:prstClr val="black"/>
                </a:solidFill>
                <a:latin typeface="Baskerville Old Face" pitchFamily="18" charset="0"/>
              </a:rPr>
              <a:t>2011</a:t>
            </a:r>
            <a:endParaRPr lang="en-US" sz="2200" b="1" dirty="0">
              <a:solidFill>
                <a:prstClr val="black"/>
              </a:solidFill>
              <a:latin typeface="Baskerville Old Face" pitchFamily="18" charset="0"/>
            </a:endParaRPr>
          </a:p>
          <a:p>
            <a:pPr marL="342900" indent="-342900" algn="just">
              <a:lnSpc>
                <a:spcPct val="150000"/>
              </a:lnSpc>
              <a:buFont typeface="Wingdings" pitchFamily="2" charset="2"/>
              <a:buChar char="q"/>
            </a:pPr>
            <a:endParaRPr lang="en-US" sz="2200" b="1" dirty="0" smtClean="0">
              <a:solidFill>
                <a:prstClr val="black"/>
              </a:solidFill>
              <a:latin typeface="Baskerville Old Face" pitchFamily="18" charset="0"/>
            </a:endParaRPr>
          </a:p>
          <a:p>
            <a:pPr marL="342900" indent="-342900" algn="just">
              <a:lnSpc>
                <a:spcPct val="150000"/>
              </a:lnSpc>
              <a:buFont typeface="Wingdings" pitchFamily="2" charset="2"/>
              <a:buChar char="q"/>
            </a:pPr>
            <a:r>
              <a:rPr lang="en-US" sz="2200" b="1" dirty="0" smtClean="0">
                <a:solidFill>
                  <a:prstClr val="black"/>
                </a:solidFill>
                <a:latin typeface="Baskerville Old Face" pitchFamily="18" charset="0"/>
              </a:rPr>
              <a:t>The </a:t>
            </a:r>
            <a:r>
              <a:rPr lang="en-US" sz="2200" b="1" dirty="0">
                <a:solidFill>
                  <a:prstClr val="black"/>
                </a:solidFill>
                <a:latin typeface="Baskerville Old Face" pitchFamily="18" charset="0"/>
              </a:rPr>
              <a:t>study majorly focuses on understanding the practice management solution, its adoption by the physician community, the U.S. PPM market trends and the future of PPM for the U.S. healthcare </a:t>
            </a:r>
            <a:r>
              <a:rPr lang="en-US" sz="2200" b="1" dirty="0" smtClean="0">
                <a:solidFill>
                  <a:prstClr val="black"/>
                </a:solidFill>
                <a:latin typeface="Baskerville Old Face" pitchFamily="18" charset="0"/>
              </a:rPr>
              <a:t>market</a:t>
            </a:r>
          </a:p>
        </p:txBody>
      </p:sp>
      <p:sp>
        <p:nvSpPr>
          <p:cNvPr id="4" name="Rectangle 3"/>
          <p:cNvSpPr/>
          <p:nvPr/>
        </p:nvSpPr>
        <p:spPr>
          <a:xfrm>
            <a:off x="0" y="191869"/>
            <a:ext cx="9144000" cy="646331"/>
          </a:xfrm>
          <a:prstGeom prst="rect">
            <a:avLst/>
          </a:prstGeom>
        </p:spPr>
        <p:txBody>
          <a:bodyPr wrap="square">
            <a:spAutoFit/>
          </a:bodyPr>
          <a:lstStyle/>
          <a:p>
            <a:pPr algn="ctr"/>
            <a:r>
              <a:rPr lang="en-US" sz="3600" b="1" dirty="0" smtClean="0">
                <a:solidFill>
                  <a:srgbClr val="C00000"/>
                </a:solidFill>
                <a:latin typeface="Baskerville Old Face" pitchFamily="18" charset="0"/>
              </a:rPr>
              <a:t>Rationale of the Study</a:t>
            </a:r>
            <a:endParaRPr lang="en-US" sz="3600" b="1" dirty="0">
              <a:solidFill>
                <a:srgbClr val="C00000"/>
              </a:solidFill>
              <a:latin typeface="Baskerville Old Face" pitchFamily="18" charset="0"/>
            </a:endParaRPr>
          </a:p>
        </p:txBody>
      </p:sp>
    </p:spTree>
    <p:extLst>
      <p:ext uri="{BB962C8B-B14F-4D97-AF65-F5344CB8AC3E}">
        <p14:creationId xmlns:p14="http://schemas.microsoft.com/office/powerpoint/2010/main" val="426923345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2000"/>
            <a:lum/>
          </a:blip>
          <a:srcRect/>
          <a:stretch>
            <a:fillRect/>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F2C1948-4817-4D16-A7A9-BD00324E561D}" type="slidenum">
              <a:rPr lang="en-US" smtClean="0">
                <a:solidFill>
                  <a:prstClr val="black">
                    <a:tint val="75000"/>
                  </a:prstClr>
                </a:solidFill>
              </a:rPr>
              <a:pPr/>
              <a:t>11</a:t>
            </a:fld>
            <a:endParaRPr lang="en-US">
              <a:solidFill>
                <a:prstClr val="black">
                  <a:tint val="75000"/>
                </a:prstClr>
              </a:solidFill>
            </a:endParaRPr>
          </a:p>
        </p:txBody>
      </p:sp>
      <p:sp>
        <p:nvSpPr>
          <p:cNvPr id="3" name="Rectangle 2"/>
          <p:cNvSpPr/>
          <p:nvPr/>
        </p:nvSpPr>
        <p:spPr>
          <a:xfrm>
            <a:off x="0" y="191869"/>
            <a:ext cx="9144000" cy="646331"/>
          </a:xfrm>
          <a:prstGeom prst="rect">
            <a:avLst/>
          </a:prstGeom>
        </p:spPr>
        <p:txBody>
          <a:bodyPr wrap="square">
            <a:spAutoFit/>
          </a:bodyPr>
          <a:lstStyle/>
          <a:p>
            <a:pPr algn="ctr"/>
            <a:r>
              <a:rPr lang="en-US" sz="3600" b="1" dirty="0" smtClean="0">
                <a:solidFill>
                  <a:srgbClr val="C00000"/>
                </a:solidFill>
                <a:latin typeface="Baskerville Old Face" pitchFamily="18" charset="0"/>
              </a:rPr>
              <a:t>Objectives of the Study</a:t>
            </a:r>
            <a:endParaRPr lang="en-US" sz="3600" b="1" dirty="0">
              <a:solidFill>
                <a:srgbClr val="C00000"/>
              </a:solidFill>
              <a:latin typeface="Baskerville Old Face" pitchFamily="18" charset="0"/>
            </a:endParaRPr>
          </a:p>
        </p:txBody>
      </p:sp>
      <p:sp>
        <p:nvSpPr>
          <p:cNvPr id="5" name="Rectangle 4"/>
          <p:cNvSpPr/>
          <p:nvPr/>
        </p:nvSpPr>
        <p:spPr>
          <a:xfrm>
            <a:off x="304800" y="1280785"/>
            <a:ext cx="8610600" cy="4662815"/>
          </a:xfrm>
          <a:prstGeom prst="rect">
            <a:avLst/>
          </a:prstGeom>
        </p:spPr>
        <p:txBody>
          <a:bodyPr wrap="square">
            <a:spAutoFit/>
          </a:bodyPr>
          <a:lstStyle/>
          <a:p>
            <a:pPr marL="342900" indent="-342900" algn="just">
              <a:lnSpc>
                <a:spcPct val="150000"/>
              </a:lnSpc>
              <a:buFont typeface="Wingdings" pitchFamily="2" charset="2"/>
              <a:buChar char="q"/>
            </a:pPr>
            <a:r>
              <a:rPr lang="en-US" sz="2200" b="1" u="sng" dirty="0">
                <a:solidFill>
                  <a:prstClr val="black"/>
                </a:solidFill>
                <a:latin typeface="Baskerville Old Face" pitchFamily="18" charset="0"/>
              </a:rPr>
              <a:t>General </a:t>
            </a:r>
            <a:r>
              <a:rPr lang="en-US" sz="2200" b="1" u="sng" dirty="0" smtClean="0">
                <a:solidFill>
                  <a:prstClr val="black"/>
                </a:solidFill>
                <a:latin typeface="Baskerville Old Face" pitchFamily="18" charset="0"/>
              </a:rPr>
              <a:t>Objective</a:t>
            </a:r>
            <a:endParaRPr lang="en-US" sz="2200" b="1" u="sng" dirty="0">
              <a:solidFill>
                <a:prstClr val="black"/>
              </a:solidFill>
              <a:latin typeface="Baskerville Old Face" pitchFamily="18" charset="0"/>
            </a:endParaRPr>
          </a:p>
          <a:p>
            <a:pPr algn="just">
              <a:lnSpc>
                <a:spcPct val="150000"/>
              </a:lnSpc>
            </a:pPr>
            <a:r>
              <a:rPr lang="en-US" sz="2200" b="1" dirty="0">
                <a:solidFill>
                  <a:prstClr val="black"/>
                </a:solidFill>
                <a:latin typeface="Baskerville Old Face" pitchFamily="18" charset="0"/>
              </a:rPr>
              <a:t>The main objective of the study is to do an Analysis of the Physician Practice Management System and its </a:t>
            </a:r>
            <a:r>
              <a:rPr lang="en-US" sz="2200" b="1" dirty="0" smtClean="0">
                <a:solidFill>
                  <a:prstClr val="black"/>
                </a:solidFill>
                <a:latin typeface="Baskerville Old Face" pitchFamily="18" charset="0"/>
              </a:rPr>
              <a:t>need</a:t>
            </a:r>
          </a:p>
          <a:p>
            <a:pPr algn="just">
              <a:lnSpc>
                <a:spcPct val="150000"/>
              </a:lnSpc>
            </a:pPr>
            <a:endParaRPr lang="en-US" sz="1000" b="1" dirty="0">
              <a:solidFill>
                <a:prstClr val="black"/>
              </a:solidFill>
              <a:latin typeface="Baskerville Old Face" pitchFamily="18" charset="0"/>
            </a:endParaRPr>
          </a:p>
          <a:p>
            <a:pPr marL="342900" indent="-342900" algn="just">
              <a:lnSpc>
                <a:spcPct val="150000"/>
              </a:lnSpc>
              <a:buFont typeface="Wingdings" pitchFamily="2" charset="2"/>
              <a:buChar char="q"/>
            </a:pPr>
            <a:r>
              <a:rPr lang="en-US" sz="2200" b="1" u="sng" dirty="0" smtClean="0">
                <a:solidFill>
                  <a:prstClr val="black"/>
                </a:solidFill>
                <a:latin typeface="Baskerville Old Face" pitchFamily="18" charset="0"/>
              </a:rPr>
              <a:t>Specific Objectives</a:t>
            </a:r>
            <a:endParaRPr lang="en-US" sz="2200" b="1" u="sng" dirty="0">
              <a:solidFill>
                <a:prstClr val="black"/>
              </a:solidFill>
              <a:latin typeface="Baskerville Old Face" pitchFamily="18" charset="0"/>
            </a:endParaRPr>
          </a:p>
          <a:p>
            <a:pPr marL="627063" lvl="0" indent="-285750" algn="just">
              <a:lnSpc>
                <a:spcPct val="150000"/>
              </a:lnSpc>
              <a:buFont typeface="Wingdings" pitchFamily="2" charset="2"/>
              <a:buChar char="§"/>
            </a:pPr>
            <a:r>
              <a:rPr lang="en-US" sz="2000" b="1" dirty="0">
                <a:solidFill>
                  <a:prstClr val="black"/>
                </a:solidFill>
                <a:latin typeface="Baskerville Old Face" pitchFamily="18" charset="0"/>
              </a:rPr>
              <a:t>Understanding of the Physician Practice Management Systems and its need</a:t>
            </a:r>
          </a:p>
          <a:p>
            <a:pPr marL="627063" lvl="0" indent="-285750" algn="just">
              <a:lnSpc>
                <a:spcPct val="150000"/>
              </a:lnSpc>
              <a:buFont typeface="Wingdings" pitchFamily="2" charset="2"/>
              <a:buChar char="§"/>
            </a:pPr>
            <a:r>
              <a:rPr lang="en-US" sz="2000" b="1" dirty="0">
                <a:solidFill>
                  <a:prstClr val="black"/>
                </a:solidFill>
                <a:latin typeface="Baskerville Old Face" pitchFamily="18" charset="0"/>
              </a:rPr>
              <a:t>Analyzing the current state of Ambulatory practice</a:t>
            </a:r>
          </a:p>
          <a:p>
            <a:pPr marL="627063" lvl="0" indent="-285750" algn="just">
              <a:lnSpc>
                <a:spcPct val="150000"/>
              </a:lnSpc>
              <a:buFont typeface="Wingdings" pitchFamily="2" charset="2"/>
              <a:buChar char="§"/>
            </a:pPr>
            <a:r>
              <a:rPr lang="en-US" sz="2000" b="1" dirty="0">
                <a:solidFill>
                  <a:prstClr val="black"/>
                </a:solidFill>
                <a:latin typeface="Baskerville Old Face" pitchFamily="18" charset="0"/>
              </a:rPr>
              <a:t>Adoption rates and Market Analysis of the Medical Practice Management Solutions</a:t>
            </a:r>
          </a:p>
          <a:p>
            <a:pPr marL="627063" lvl="0" indent="-285750" algn="just">
              <a:lnSpc>
                <a:spcPct val="150000"/>
              </a:lnSpc>
              <a:buFont typeface="Wingdings" pitchFamily="2" charset="2"/>
              <a:buChar char="§"/>
            </a:pPr>
            <a:r>
              <a:rPr lang="en-US" sz="2000" b="1" dirty="0">
                <a:solidFill>
                  <a:prstClr val="black"/>
                </a:solidFill>
                <a:latin typeface="Baskerville Old Face" pitchFamily="18" charset="0"/>
              </a:rPr>
              <a:t>Future prospects of PPM for the U.S. healthcare providers</a:t>
            </a:r>
          </a:p>
        </p:txBody>
      </p:sp>
    </p:spTree>
    <p:extLst>
      <p:ext uri="{BB962C8B-B14F-4D97-AF65-F5344CB8AC3E}">
        <p14:creationId xmlns:p14="http://schemas.microsoft.com/office/powerpoint/2010/main" val="106954274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2000"/>
            <a:lum/>
          </a:blip>
          <a:srcRect/>
          <a:stretch>
            <a:fillRect/>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F2C1948-4817-4D16-A7A9-BD00324E561D}" type="slidenum">
              <a:rPr lang="en-US" smtClean="0">
                <a:solidFill>
                  <a:prstClr val="black">
                    <a:tint val="75000"/>
                  </a:prstClr>
                </a:solidFill>
              </a:rPr>
              <a:pPr/>
              <a:t>12</a:t>
            </a:fld>
            <a:endParaRPr lang="en-US">
              <a:solidFill>
                <a:prstClr val="black">
                  <a:tint val="75000"/>
                </a:prstClr>
              </a:solidFill>
            </a:endParaRPr>
          </a:p>
        </p:txBody>
      </p:sp>
      <p:sp>
        <p:nvSpPr>
          <p:cNvPr id="3" name="Rectangle 2"/>
          <p:cNvSpPr/>
          <p:nvPr/>
        </p:nvSpPr>
        <p:spPr>
          <a:xfrm>
            <a:off x="0" y="152400"/>
            <a:ext cx="9144000" cy="646331"/>
          </a:xfrm>
          <a:prstGeom prst="rect">
            <a:avLst/>
          </a:prstGeom>
        </p:spPr>
        <p:txBody>
          <a:bodyPr wrap="square">
            <a:spAutoFit/>
          </a:bodyPr>
          <a:lstStyle/>
          <a:p>
            <a:pPr algn="ctr"/>
            <a:r>
              <a:rPr lang="en-US" sz="3600" b="1" dirty="0" smtClean="0">
                <a:solidFill>
                  <a:srgbClr val="C00000"/>
                </a:solidFill>
                <a:latin typeface="Baskerville Old Face" pitchFamily="18" charset="0"/>
              </a:rPr>
              <a:t>Methodology</a:t>
            </a:r>
            <a:endParaRPr lang="en-US" sz="3600" b="1" dirty="0">
              <a:solidFill>
                <a:srgbClr val="C00000"/>
              </a:solidFill>
              <a:latin typeface="Baskerville Old Face" pitchFamily="18" charset="0"/>
            </a:endParaRPr>
          </a:p>
        </p:txBody>
      </p:sp>
      <p:sp>
        <p:nvSpPr>
          <p:cNvPr id="4" name="Rectangle 3"/>
          <p:cNvSpPr/>
          <p:nvPr/>
        </p:nvSpPr>
        <p:spPr>
          <a:xfrm>
            <a:off x="228600" y="710907"/>
            <a:ext cx="8686800" cy="6070893"/>
          </a:xfrm>
          <a:prstGeom prst="rect">
            <a:avLst/>
          </a:prstGeom>
        </p:spPr>
        <p:txBody>
          <a:bodyPr wrap="square">
            <a:spAutoFit/>
          </a:bodyPr>
          <a:lstStyle/>
          <a:p>
            <a:pPr marL="342900" indent="-342900" algn="just">
              <a:lnSpc>
                <a:spcPct val="150000"/>
              </a:lnSpc>
              <a:buFont typeface="Wingdings" pitchFamily="2" charset="2"/>
              <a:buChar char="q"/>
            </a:pPr>
            <a:r>
              <a:rPr lang="en-US" sz="2200" b="1" u="sng" dirty="0">
                <a:solidFill>
                  <a:prstClr val="black"/>
                </a:solidFill>
                <a:latin typeface="Baskerville Old Face" pitchFamily="18" charset="0"/>
              </a:rPr>
              <a:t>Research Design</a:t>
            </a:r>
            <a:r>
              <a:rPr lang="en-US" sz="2200" b="1" dirty="0">
                <a:solidFill>
                  <a:prstClr val="black"/>
                </a:solidFill>
                <a:latin typeface="Baskerville Old Face" pitchFamily="18" charset="0"/>
              </a:rPr>
              <a:t>: Descriptive, Exploratory </a:t>
            </a:r>
            <a:r>
              <a:rPr lang="en-US" sz="2200" b="1" dirty="0" smtClean="0">
                <a:solidFill>
                  <a:prstClr val="black"/>
                </a:solidFill>
                <a:latin typeface="Baskerville Old Face" pitchFamily="18" charset="0"/>
              </a:rPr>
              <a:t>and </a:t>
            </a:r>
            <a:r>
              <a:rPr lang="en-US" sz="2200" b="1" dirty="0">
                <a:solidFill>
                  <a:prstClr val="black"/>
                </a:solidFill>
                <a:latin typeface="Baskerville Old Face" pitchFamily="18" charset="0"/>
              </a:rPr>
              <a:t>Instrumental Qualitative </a:t>
            </a:r>
            <a:r>
              <a:rPr lang="en-US" sz="2200" b="1" dirty="0" smtClean="0">
                <a:solidFill>
                  <a:prstClr val="black"/>
                </a:solidFill>
                <a:latin typeface="Baskerville Old Face" pitchFamily="18" charset="0"/>
              </a:rPr>
              <a:t>study</a:t>
            </a:r>
            <a:endParaRPr lang="en-US" sz="2200" b="1" dirty="0">
              <a:solidFill>
                <a:prstClr val="black"/>
              </a:solidFill>
              <a:latin typeface="Baskerville Old Face" pitchFamily="18" charset="0"/>
            </a:endParaRPr>
          </a:p>
          <a:p>
            <a:pPr marL="342900" lvl="2" indent="-342900" algn="just">
              <a:lnSpc>
                <a:spcPct val="150000"/>
              </a:lnSpc>
              <a:buFont typeface="Wingdings" pitchFamily="2" charset="2"/>
              <a:buChar char="q"/>
            </a:pPr>
            <a:r>
              <a:rPr lang="en-US" sz="2200" b="1" u="sng" dirty="0">
                <a:solidFill>
                  <a:prstClr val="black"/>
                </a:solidFill>
                <a:latin typeface="Baskerville Old Face" pitchFamily="18" charset="0"/>
              </a:rPr>
              <a:t>Pre – Requisite of the study</a:t>
            </a:r>
            <a:r>
              <a:rPr lang="en-US" sz="2200" b="1" dirty="0">
                <a:solidFill>
                  <a:prstClr val="black"/>
                </a:solidFill>
                <a:latin typeface="Baskerville Old Face" pitchFamily="18" charset="0"/>
              </a:rPr>
              <a:t>: Understanding </a:t>
            </a:r>
            <a:r>
              <a:rPr lang="en-US" sz="2200" b="1" dirty="0" smtClean="0">
                <a:solidFill>
                  <a:prstClr val="black"/>
                </a:solidFill>
                <a:latin typeface="Baskerville Old Face" pitchFamily="18" charset="0"/>
              </a:rPr>
              <a:t>the </a:t>
            </a:r>
            <a:r>
              <a:rPr lang="en-US" sz="2200" b="1" dirty="0">
                <a:solidFill>
                  <a:prstClr val="black"/>
                </a:solidFill>
                <a:latin typeface="Baskerville Old Face" pitchFamily="18" charset="0"/>
              </a:rPr>
              <a:t>workflows and information flow in an Ambulatory and Acute </a:t>
            </a:r>
            <a:r>
              <a:rPr lang="en-US" sz="2200" b="1" dirty="0" smtClean="0">
                <a:solidFill>
                  <a:prstClr val="black"/>
                </a:solidFill>
                <a:latin typeface="Baskerville Old Face" pitchFamily="18" charset="0"/>
              </a:rPr>
              <a:t>Care, impact </a:t>
            </a:r>
            <a:r>
              <a:rPr lang="en-US" sz="2200" b="1" dirty="0">
                <a:solidFill>
                  <a:prstClr val="black"/>
                </a:solidFill>
                <a:latin typeface="Baskerville Old Face" pitchFamily="18" charset="0"/>
              </a:rPr>
              <a:t>of </a:t>
            </a:r>
            <a:r>
              <a:rPr lang="en-US" sz="2200" b="1" dirty="0" smtClean="0">
                <a:solidFill>
                  <a:prstClr val="black"/>
                </a:solidFill>
                <a:latin typeface="Baskerville Old Face" pitchFamily="18" charset="0"/>
              </a:rPr>
              <a:t>HIPAA, ARRA </a:t>
            </a:r>
            <a:r>
              <a:rPr lang="en-US" sz="2200" b="1" dirty="0">
                <a:solidFill>
                  <a:prstClr val="black"/>
                </a:solidFill>
                <a:latin typeface="Baskerville Old Face" pitchFamily="18" charset="0"/>
              </a:rPr>
              <a:t>– HITECH </a:t>
            </a:r>
            <a:r>
              <a:rPr lang="en-US" sz="2200" b="1" dirty="0" smtClean="0">
                <a:solidFill>
                  <a:prstClr val="black"/>
                </a:solidFill>
                <a:latin typeface="Baskerville Old Face" pitchFamily="18" charset="0"/>
              </a:rPr>
              <a:t>and Meaningful </a:t>
            </a:r>
            <a:r>
              <a:rPr lang="en-US" sz="2200" b="1" dirty="0">
                <a:solidFill>
                  <a:prstClr val="black"/>
                </a:solidFill>
                <a:latin typeface="Baskerville Old Face" pitchFamily="18" charset="0"/>
              </a:rPr>
              <a:t>Use </a:t>
            </a:r>
            <a:r>
              <a:rPr lang="en-US" sz="2200" b="1" dirty="0" smtClean="0">
                <a:solidFill>
                  <a:prstClr val="black"/>
                </a:solidFill>
                <a:latin typeface="Baskerville Old Face" pitchFamily="18" charset="0"/>
              </a:rPr>
              <a:t>Act</a:t>
            </a:r>
          </a:p>
          <a:p>
            <a:pPr marL="285750" indent="-285750" algn="just">
              <a:lnSpc>
                <a:spcPct val="150000"/>
              </a:lnSpc>
              <a:buFont typeface="Wingdings" pitchFamily="2" charset="2"/>
              <a:buChar char="q"/>
            </a:pPr>
            <a:r>
              <a:rPr lang="en-US" sz="2200" b="1" u="sng" dirty="0">
                <a:solidFill>
                  <a:prstClr val="black"/>
                </a:solidFill>
                <a:latin typeface="Baskerville Old Face" pitchFamily="18" charset="0"/>
              </a:rPr>
              <a:t>Type of </a:t>
            </a:r>
            <a:r>
              <a:rPr lang="en-US" sz="2200" b="1" u="sng" dirty="0" smtClean="0">
                <a:solidFill>
                  <a:prstClr val="black"/>
                </a:solidFill>
                <a:latin typeface="Baskerville Old Face" pitchFamily="18" charset="0"/>
              </a:rPr>
              <a:t>Data</a:t>
            </a:r>
            <a:endParaRPr lang="en-US" sz="2200" b="1" dirty="0" smtClean="0">
              <a:solidFill>
                <a:prstClr val="black"/>
              </a:solidFill>
              <a:latin typeface="Baskerville Old Face" pitchFamily="18" charset="0"/>
            </a:endParaRPr>
          </a:p>
          <a:p>
            <a:pPr marL="457200" indent="-173038" algn="just">
              <a:lnSpc>
                <a:spcPct val="150000"/>
              </a:lnSpc>
              <a:buFont typeface="Wingdings" pitchFamily="2" charset="2"/>
              <a:buChar char="§"/>
            </a:pPr>
            <a:r>
              <a:rPr lang="en-US" sz="2100" b="1" dirty="0" smtClean="0">
                <a:solidFill>
                  <a:prstClr val="black"/>
                </a:solidFill>
                <a:latin typeface="Baskerville Old Face" pitchFamily="18" charset="0"/>
              </a:rPr>
              <a:t>Literature </a:t>
            </a:r>
            <a:r>
              <a:rPr lang="en-US" sz="2100" b="1" dirty="0">
                <a:solidFill>
                  <a:prstClr val="black"/>
                </a:solidFill>
                <a:latin typeface="Baskerville Old Face" pitchFamily="18" charset="0"/>
              </a:rPr>
              <a:t>available about Medical Practice Management </a:t>
            </a:r>
            <a:r>
              <a:rPr lang="en-US" sz="2100" b="1" dirty="0" smtClean="0">
                <a:solidFill>
                  <a:prstClr val="black"/>
                </a:solidFill>
                <a:latin typeface="Baskerville Old Face" pitchFamily="18" charset="0"/>
              </a:rPr>
              <a:t>solutions</a:t>
            </a:r>
          </a:p>
          <a:p>
            <a:pPr marL="457200" indent="-173038" algn="just">
              <a:lnSpc>
                <a:spcPct val="150000"/>
              </a:lnSpc>
              <a:buFont typeface="Wingdings" pitchFamily="2" charset="2"/>
              <a:buChar char="§"/>
            </a:pPr>
            <a:r>
              <a:rPr lang="en-US" sz="2100" b="1" dirty="0" smtClean="0">
                <a:solidFill>
                  <a:prstClr val="black"/>
                </a:solidFill>
                <a:latin typeface="Baskerville Old Face" pitchFamily="18" charset="0"/>
              </a:rPr>
              <a:t>PPM/PPMS </a:t>
            </a:r>
            <a:r>
              <a:rPr lang="en-US" sz="2100" b="1" dirty="0">
                <a:solidFill>
                  <a:prstClr val="black"/>
                </a:solidFill>
                <a:latin typeface="Baskerville Old Face" pitchFamily="18" charset="0"/>
              </a:rPr>
              <a:t>brochures from the Vendors</a:t>
            </a:r>
          </a:p>
          <a:p>
            <a:pPr marL="461963" lvl="0" indent="-174625" algn="just">
              <a:lnSpc>
                <a:spcPct val="150000"/>
              </a:lnSpc>
              <a:buFont typeface="Wingdings" pitchFamily="2" charset="2"/>
              <a:buChar char="§"/>
            </a:pPr>
            <a:r>
              <a:rPr lang="en-US" sz="2100" b="1" dirty="0">
                <a:solidFill>
                  <a:prstClr val="black"/>
                </a:solidFill>
                <a:latin typeface="Baskerville Old Face" pitchFamily="18" charset="0"/>
              </a:rPr>
              <a:t>Studies, surveys and Journals on PPM</a:t>
            </a:r>
          </a:p>
          <a:p>
            <a:pPr marL="461963" lvl="0" indent="-174625" algn="just">
              <a:lnSpc>
                <a:spcPct val="150000"/>
              </a:lnSpc>
              <a:buFont typeface="Wingdings" pitchFamily="2" charset="2"/>
              <a:buChar char="§"/>
            </a:pPr>
            <a:r>
              <a:rPr lang="en-US" sz="2100" b="1" dirty="0">
                <a:solidFill>
                  <a:prstClr val="black"/>
                </a:solidFill>
                <a:latin typeface="Baskerville Old Face" pitchFamily="18" charset="0"/>
              </a:rPr>
              <a:t>Books, </a:t>
            </a:r>
            <a:r>
              <a:rPr lang="en-US" sz="2100" b="1" dirty="0" smtClean="0">
                <a:solidFill>
                  <a:prstClr val="black"/>
                </a:solidFill>
                <a:latin typeface="Baskerville Old Face" pitchFamily="18" charset="0"/>
              </a:rPr>
              <a:t>websites, etc</a:t>
            </a:r>
            <a:r>
              <a:rPr lang="en-US" sz="2100" b="1" dirty="0">
                <a:solidFill>
                  <a:prstClr val="black"/>
                </a:solidFill>
                <a:latin typeface="Baskerville Old Face" pitchFamily="18" charset="0"/>
              </a:rPr>
              <a:t>.</a:t>
            </a:r>
          </a:p>
          <a:p>
            <a:pPr marL="461963" lvl="0" indent="-174625" algn="just">
              <a:lnSpc>
                <a:spcPct val="150000"/>
              </a:lnSpc>
              <a:buFont typeface="Wingdings" pitchFamily="2" charset="2"/>
              <a:buChar char="§"/>
            </a:pPr>
            <a:r>
              <a:rPr lang="en-US" sz="2100" b="1" dirty="0">
                <a:solidFill>
                  <a:prstClr val="black"/>
                </a:solidFill>
                <a:latin typeface="Baskerville Old Face" pitchFamily="18" charset="0"/>
              </a:rPr>
              <a:t>Audio and Videos for PPM by </a:t>
            </a:r>
            <a:r>
              <a:rPr lang="en-US" sz="2100" b="1" dirty="0" smtClean="0">
                <a:solidFill>
                  <a:prstClr val="black"/>
                </a:solidFill>
                <a:latin typeface="Baskerville Old Face" pitchFamily="18" charset="0"/>
              </a:rPr>
              <a:t>Vendors</a:t>
            </a:r>
            <a:endParaRPr lang="en-US" sz="2100" b="1" dirty="0">
              <a:solidFill>
                <a:prstClr val="black"/>
              </a:solidFill>
              <a:latin typeface="Baskerville Old Face" pitchFamily="18" charset="0"/>
            </a:endParaRPr>
          </a:p>
          <a:p>
            <a:pPr marL="285750" lvl="0" indent="-285750" algn="just">
              <a:lnSpc>
                <a:spcPct val="150000"/>
              </a:lnSpc>
              <a:buFont typeface="Wingdings" pitchFamily="2" charset="2"/>
              <a:buChar char="q"/>
            </a:pPr>
            <a:r>
              <a:rPr lang="en-US" sz="2200" b="1" u="sng" dirty="0">
                <a:solidFill>
                  <a:prstClr val="black"/>
                </a:solidFill>
                <a:latin typeface="Baskerville Old Face" pitchFamily="18" charset="0"/>
              </a:rPr>
              <a:t>Sample Population</a:t>
            </a:r>
            <a:r>
              <a:rPr lang="en-US" sz="2200" b="1" dirty="0">
                <a:solidFill>
                  <a:prstClr val="black"/>
                </a:solidFill>
                <a:latin typeface="Baskerville Old Face" pitchFamily="18" charset="0"/>
              </a:rPr>
              <a:t>: </a:t>
            </a:r>
            <a:r>
              <a:rPr lang="en-US" sz="2200" b="1" dirty="0" smtClean="0">
                <a:solidFill>
                  <a:prstClr val="black"/>
                </a:solidFill>
                <a:latin typeface="Baskerville Old Face" pitchFamily="18" charset="0"/>
              </a:rPr>
              <a:t>Independent </a:t>
            </a:r>
            <a:r>
              <a:rPr lang="en-US" sz="2200" b="1" dirty="0">
                <a:solidFill>
                  <a:prstClr val="black"/>
                </a:solidFill>
                <a:latin typeface="Baskerville Old Face" pitchFamily="18" charset="0"/>
              </a:rPr>
              <a:t>American Physicians</a:t>
            </a:r>
            <a:r>
              <a:rPr lang="en-US" sz="2200" b="1" dirty="0" smtClean="0">
                <a:solidFill>
                  <a:prstClr val="black"/>
                </a:solidFill>
                <a:latin typeface="Baskerville Old Face" pitchFamily="18" charset="0"/>
              </a:rPr>
              <a:t>’</a:t>
            </a:r>
            <a:endParaRPr lang="en-US" sz="2200" b="1" dirty="0">
              <a:solidFill>
                <a:prstClr val="black"/>
              </a:solidFill>
              <a:latin typeface="Baskerville Old Face" pitchFamily="18" charset="0"/>
            </a:endParaRPr>
          </a:p>
        </p:txBody>
      </p:sp>
    </p:spTree>
    <p:extLst>
      <p:ext uri="{BB962C8B-B14F-4D97-AF65-F5344CB8AC3E}">
        <p14:creationId xmlns:p14="http://schemas.microsoft.com/office/powerpoint/2010/main" val="76513131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2000"/>
            <a:lum/>
          </a:blip>
          <a:srcRect/>
          <a:stretch>
            <a:fillRect/>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F2C1948-4817-4D16-A7A9-BD00324E561D}" type="slidenum">
              <a:rPr lang="en-US" smtClean="0">
                <a:solidFill>
                  <a:prstClr val="black">
                    <a:tint val="75000"/>
                  </a:prstClr>
                </a:solidFill>
              </a:rPr>
              <a:pPr/>
              <a:t>13</a:t>
            </a:fld>
            <a:endParaRPr lang="en-US">
              <a:solidFill>
                <a:prstClr val="black">
                  <a:tint val="75000"/>
                </a:prstClr>
              </a:solidFill>
            </a:endParaRPr>
          </a:p>
        </p:txBody>
      </p:sp>
      <p:sp>
        <p:nvSpPr>
          <p:cNvPr id="3" name="Rectangle 2"/>
          <p:cNvSpPr/>
          <p:nvPr/>
        </p:nvSpPr>
        <p:spPr>
          <a:xfrm>
            <a:off x="228600" y="1582341"/>
            <a:ext cx="8686800" cy="4154984"/>
          </a:xfrm>
          <a:prstGeom prst="rect">
            <a:avLst/>
          </a:prstGeom>
        </p:spPr>
        <p:txBody>
          <a:bodyPr wrap="square">
            <a:spAutoFit/>
          </a:bodyPr>
          <a:lstStyle/>
          <a:p>
            <a:pPr marL="342900" lvl="0" indent="-342900">
              <a:buFont typeface="Wingdings" pitchFamily="2" charset="2"/>
              <a:buChar char="q"/>
            </a:pPr>
            <a:r>
              <a:rPr lang="en-US" sz="2400" b="1" dirty="0" smtClean="0">
                <a:solidFill>
                  <a:prstClr val="black"/>
                </a:solidFill>
                <a:latin typeface="Baskerville Old Face" pitchFamily="18" charset="0"/>
              </a:rPr>
              <a:t>The </a:t>
            </a:r>
            <a:r>
              <a:rPr lang="en-US" sz="2400" b="1" dirty="0">
                <a:solidFill>
                  <a:prstClr val="black"/>
                </a:solidFill>
                <a:latin typeface="Baskerville Old Face" pitchFamily="18" charset="0"/>
              </a:rPr>
              <a:t>study is purely qualitative and has been referenced from multiple secondary </a:t>
            </a:r>
            <a:r>
              <a:rPr lang="en-US" sz="2400" b="1" dirty="0" smtClean="0">
                <a:solidFill>
                  <a:prstClr val="black"/>
                </a:solidFill>
                <a:latin typeface="Baskerville Old Face" pitchFamily="18" charset="0"/>
              </a:rPr>
              <a:t>sources</a:t>
            </a:r>
          </a:p>
          <a:p>
            <a:pPr lvl="0"/>
            <a:endParaRPr lang="en-US" sz="2400" b="1" dirty="0">
              <a:solidFill>
                <a:prstClr val="black"/>
              </a:solidFill>
              <a:latin typeface="Baskerville Old Face" pitchFamily="18" charset="0"/>
            </a:endParaRPr>
          </a:p>
          <a:p>
            <a:pPr marL="342900" lvl="0" indent="-342900">
              <a:buFont typeface="Wingdings" pitchFamily="2" charset="2"/>
              <a:buChar char="q"/>
            </a:pPr>
            <a:r>
              <a:rPr lang="en-US" sz="2400" b="1" dirty="0">
                <a:solidFill>
                  <a:prstClr val="black"/>
                </a:solidFill>
                <a:latin typeface="Baskerville Old Face" pitchFamily="18" charset="0"/>
              </a:rPr>
              <a:t>The analysis is based on the latest available 2010’s and 2011’s </a:t>
            </a:r>
            <a:r>
              <a:rPr lang="en-US" sz="2400" b="1" dirty="0" smtClean="0">
                <a:solidFill>
                  <a:prstClr val="black"/>
                </a:solidFill>
                <a:latin typeface="Baskerville Old Face" pitchFamily="18" charset="0"/>
              </a:rPr>
              <a:t>data</a:t>
            </a:r>
          </a:p>
          <a:p>
            <a:pPr marL="342900" lvl="0" indent="-342900">
              <a:buFont typeface="Wingdings" pitchFamily="2" charset="2"/>
              <a:buChar char="q"/>
            </a:pPr>
            <a:endParaRPr lang="en-US" sz="2400" b="1" dirty="0">
              <a:solidFill>
                <a:prstClr val="black"/>
              </a:solidFill>
              <a:latin typeface="Baskerville Old Face" pitchFamily="18" charset="0"/>
            </a:endParaRPr>
          </a:p>
          <a:p>
            <a:pPr marL="342900" lvl="0" indent="-342900">
              <a:buFont typeface="Wingdings" pitchFamily="2" charset="2"/>
              <a:buChar char="q"/>
            </a:pPr>
            <a:r>
              <a:rPr lang="en-US" sz="2400" b="1" dirty="0">
                <a:solidFill>
                  <a:prstClr val="black"/>
                </a:solidFill>
                <a:latin typeface="Baskerville Old Face" pitchFamily="18" charset="0"/>
              </a:rPr>
              <a:t>The study concentrates more on the stand alone PPM solutions as compared to the integrated </a:t>
            </a:r>
            <a:r>
              <a:rPr lang="en-US" sz="2400" b="1" dirty="0" smtClean="0">
                <a:solidFill>
                  <a:prstClr val="black"/>
                </a:solidFill>
                <a:latin typeface="Baskerville Old Face" pitchFamily="18" charset="0"/>
              </a:rPr>
              <a:t>one’s</a:t>
            </a:r>
          </a:p>
          <a:p>
            <a:pPr marL="342900" lvl="0" indent="-342900">
              <a:buFont typeface="Wingdings" pitchFamily="2" charset="2"/>
              <a:buChar char="q"/>
            </a:pPr>
            <a:endParaRPr lang="en-US" sz="2400" b="1" dirty="0">
              <a:solidFill>
                <a:prstClr val="black"/>
              </a:solidFill>
              <a:latin typeface="Baskerville Old Face" pitchFamily="18" charset="0"/>
            </a:endParaRPr>
          </a:p>
          <a:p>
            <a:pPr marL="342900" lvl="0" indent="-342900">
              <a:buFont typeface="Wingdings" pitchFamily="2" charset="2"/>
              <a:buChar char="q"/>
            </a:pPr>
            <a:r>
              <a:rPr lang="en-US" sz="2400" b="1" dirty="0">
                <a:solidFill>
                  <a:prstClr val="black"/>
                </a:solidFill>
                <a:latin typeface="Baskerville Old Face" pitchFamily="18" charset="0"/>
              </a:rPr>
              <a:t>The subscription fee for the top four PPM products is in approximation and therefore, the actual cost of adapting the PPM system may differ than </a:t>
            </a:r>
            <a:r>
              <a:rPr lang="en-US" sz="2400" b="1" dirty="0" smtClean="0">
                <a:solidFill>
                  <a:prstClr val="black"/>
                </a:solidFill>
                <a:latin typeface="Baskerville Old Face" pitchFamily="18" charset="0"/>
              </a:rPr>
              <a:t>mentioned</a:t>
            </a:r>
            <a:endParaRPr lang="en-US" sz="2400" b="1" dirty="0">
              <a:solidFill>
                <a:prstClr val="black"/>
              </a:solidFill>
              <a:latin typeface="Baskerville Old Face" pitchFamily="18" charset="0"/>
            </a:endParaRPr>
          </a:p>
        </p:txBody>
      </p:sp>
      <p:sp>
        <p:nvSpPr>
          <p:cNvPr id="4" name="Rectangle 3"/>
          <p:cNvSpPr/>
          <p:nvPr/>
        </p:nvSpPr>
        <p:spPr>
          <a:xfrm>
            <a:off x="0" y="152400"/>
            <a:ext cx="9144000" cy="646331"/>
          </a:xfrm>
          <a:prstGeom prst="rect">
            <a:avLst/>
          </a:prstGeom>
        </p:spPr>
        <p:txBody>
          <a:bodyPr wrap="square">
            <a:spAutoFit/>
          </a:bodyPr>
          <a:lstStyle/>
          <a:p>
            <a:pPr algn="ctr"/>
            <a:r>
              <a:rPr lang="en-US" sz="3600" b="1" dirty="0" smtClean="0">
                <a:solidFill>
                  <a:srgbClr val="C00000"/>
                </a:solidFill>
                <a:latin typeface="Baskerville Old Face" pitchFamily="18" charset="0"/>
              </a:rPr>
              <a:t>Limitations of the Study</a:t>
            </a:r>
            <a:endParaRPr lang="en-US" sz="3600" b="1" dirty="0">
              <a:solidFill>
                <a:srgbClr val="C00000"/>
              </a:solidFill>
              <a:latin typeface="Baskerville Old Face" pitchFamily="18" charset="0"/>
            </a:endParaRPr>
          </a:p>
        </p:txBody>
      </p:sp>
    </p:spTree>
    <p:extLst>
      <p:ext uri="{BB962C8B-B14F-4D97-AF65-F5344CB8AC3E}">
        <p14:creationId xmlns:p14="http://schemas.microsoft.com/office/powerpoint/2010/main" val="287642461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0000"/>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4" y="2743203"/>
            <a:ext cx="9143999" cy="1015663"/>
          </a:xfrm>
          <a:prstGeom prst="rect">
            <a:avLst/>
          </a:prstGeom>
        </p:spPr>
        <p:txBody>
          <a:bodyPr wrap="square">
            <a:spAutoFit/>
          </a:bodyPr>
          <a:lstStyle/>
          <a:p>
            <a:pPr algn="ctr"/>
            <a:r>
              <a:rPr lang="en-US" sz="6000" b="1" dirty="0" smtClean="0">
                <a:solidFill>
                  <a:srgbClr val="C00000"/>
                </a:solidFill>
                <a:latin typeface="Baskerville Old Face" pitchFamily="18" charset="0"/>
              </a:rPr>
              <a:t>INTRODUCTION</a:t>
            </a:r>
            <a:endParaRPr lang="en-US" sz="6000" b="1" dirty="0">
              <a:solidFill>
                <a:srgbClr val="C00000"/>
              </a:solidFill>
              <a:latin typeface="Baskerville Old Face" pitchFamily="18" charset="0"/>
            </a:endParaRPr>
          </a:p>
        </p:txBody>
      </p:sp>
      <p:pic>
        <p:nvPicPr>
          <p:cNvPr id="5122" name="Picture 2" descr="C:\Users\HARSHITA\Desktop\animation\presenting_to_audience_sm_wm.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239000" y="4876800"/>
            <a:ext cx="1828800" cy="18288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7315200" y="6324600"/>
            <a:ext cx="1676400" cy="304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5" name="Slide Number Placeholder 4"/>
          <p:cNvSpPr>
            <a:spLocks noGrp="1"/>
          </p:cNvSpPr>
          <p:nvPr>
            <p:ph type="sldNum" sz="quarter" idx="12"/>
          </p:nvPr>
        </p:nvSpPr>
        <p:spPr>
          <a:xfrm>
            <a:off x="-1752600" y="6523039"/>
            <a:ext cx="2133600" cy="365125"/>
          </a:xfrm>
        </p:spPr>
        <p:txBody>
          <a:bodyPr/>
          <a:lstStyle/>
          <a:p>
            <a:fld id="{FF2C1948-4817-4D16-A7A9-BD00324E561D}" type="slidenum">
              <a:rPr lang="en-US" smtClean="0">
                <a:solidFill>
                  <a:prstClr val="black">
                    <a:tint val="75000"/>
                  </a:prstClr>
                </a:solidFill>
              </a:rPr>
              <a:pPr/>
              <a:t>14</a:t>
            </a:fld>
            <a:endParaRPr lang="en-US" dirty="0">
              <a:solidFill>
                <a:prstClr val="black">
                  <a:tint val="75000"/>
                </a:prstClr>
              </a:solidFill>
            </a:endParaRPr>
          </a:p>
        </p:txBody>
      </p:sp>
    </p:spTree>
    <p:extLst>
      <p:ext uri="{BB962C8B-B14F-4D97-AF65-F5344CB8AC3E}">
        <p14:creationId xmlns:p14="http://schemas.microsoft.com/office/powerpoint/2010/main" val="139199046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000"/>
            <a:lum/>
          </a:blip>
          <a:srcRect/>
          <a:stretch>
            <a:fillRect/>
          </a:stretch>
        </a:blipFill>
        <a:effectLst/>
      </p:bgPr>
    </p:bg>
    <p:spTree>
      <p:nvGrpSpPr>
        <p:cNvPr id="1" name=""/>
        <p:cNvGrpSpPr/>
        <p:nvPr/>
      </p:nvGrpSpPr>
      <p:grpSpPr>
        <a:xfrm>
          <a:off x="0" y="0"/>
          <a:ext cx="0" cy="0"/>
          <a:chOff x="0" y="0"/>
          <a:chExt cx="0" cy="0"/>
        </a:xfrm>
      </p:grpSpPr>
      <p:sp>
        <p:nvSpPr>
          <p:cNvPr id="2" name="Oval 1"/>
          <p:cNvSpPr/>
          <p:nvPr/>
        </p:nvSpPr>
        <p:spPr>
          <a:xfrm>
            <a:off x="152405" y="2743199"/>
            <a:ext cx="1904999" cy="1813393"/>
          </a:xfrm>
          <a:prstGeom prst="ellipse">
            <a:avLst/>
          </a:prstGeom>
          <a:ln w="76200">
            <a:solidFill>
              <a:schemeClr val="tx1"/>
            </a:solidFill>
          </a:ln>
        </p:spPr>
        <p:style>
          <a:lnRef idx="3">
            <a:schemeClr val="lt1"/>
          </a:lnRef>
          <a:fillRef idx="1">
            <a:schemeClr val="accent3"/>
          </a:fillRef>
          <a:effectRef idx="1">
            <a:schemeClr val="accent3"/>
          </a:effectRef>
          <a:fontRef idx="minor">
            <a:schemeClr val="lt1"/>
          </a:fontRef>
        </p:style>
      </p:sp>
      <p:grpSp>
        <p:nvGrpSpPr>
          <p:cNvPr id="3" name="Group 2"/>
          <p:cNvGrpSpPr/>
          <p:nvPr/>
        </p:nvGrpSpPr>
        <p:grpSpPr>
          <a:xfrm>
            <a:off x="3194608" y="3436196"/>
            <a:ext cx="539192" cy="575615"/>
            <a:chOff x="4267199" y="1574800"/>
            <a:chExt cx="858887" cy="858887"/>
          </a:xfrm>
          <a:solidFill>
            <a:schemeClr val="tx1"/>
          </a:solidFill>
        </p:grpSpPr>
        <p:sp>
          <p:nvSpPr>
            <p:cNvPr id="4" name="Plus 3"/>
            <p:cNvSpPr/>
            <p:nvPr/>
          </p:nvSpPr>
          <p:spPr>
            <a:xfrm>
              <a:off x="4267199" y="1574800"/>
              <a:ext cx="858887" cy="858887"/>
            </a:xfrm>
            <a:prstGeom prst="mathPlus">
              <a:avLst/>
            </a:prstGeom>
            <a:grp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5" name="Plus 4"/>
            <p:cNvSpPr/>
            <p:nvPr/>
          </p:nvSpPr>
          <p:spPr>
            <a:xfrm>
              <a:off x="4381044" y="1903238"/>
              <a:ext cx="631197" cy="202011"/>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algn="ctr" defTabSz="577850">
                <a:lnSpc>
                  <a:spcPct val="90000"/>
                </a:lnSpc>
                <a:spcBef>
                  <a:spcPct val="0"/>
                </a:spcBef>
                <a:spcAft>
                  <a:spcPct val="35000"/>
                </a:spcAft>
              </a:pPr>
              <a:endParaRPr lang="en-US" sz="1300">
                <a:solidFill>
                  <a:prstClr val="white"/>
                </a:solidFill>
              </a:endParaRPr>
            </a:p>
          </p:txBody>
        </p:sp>
      </p:grpSp>
      <p:sp>
        <p:nvSpPr>
          <p:cNvPr id="6" name="Right Arrow 5"/>
          <p:cNvSpPr/>
          <p:nvPr/>
        </p:nvSpPr>
        <p:spPr>
          <a:xfrm>
            <a:off x="2341282" y="3600508"/>
            <a:ext cx="467679" cy="295835"/>
          </a:xfrm>
          <a:prstGeom prst="righ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Straight Connector 6"/>
          <p:cNvSpPr/>
          <p:nvPr/>
        </p:nvSpPr>
        <p:spPr>
          <a:xfrm>
            <a:off x="3551966" y="1765991"/>
            <a:ext cx="1477234" cy="0"/>
          </a:xfrm>
          <a:prstGeom prst="line">
            <a:avLst/>
          </a:prstGeom>
        </p:spPr>
        <p:style>
          <a:lnRef idx="2">
            <a:schemeClr val="accent1">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8" name="Straight Connector 7"/>
          <p:cNvSpPr/>
          <p:nvPr/>
        </p:nvSpPr>
        <p:spPr>
          <a:xfrm>
            <a:off x="3352800" y="2832793"/>
            <a:ext cx="1676401" cy="0"/>
          </a:xfrm>
          <a:prstGeom prst="line">
            <a:avLst/>
          </a:prstGeom>
        </p:spPr>
        <p:style>
          <a:lnRef idx="2">
            <a:schemeClr val="accent1">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9" name="Oval 8"/>
          <p:cNvSpPr/>
          <p:nvPr/>
        </p:nvSpPr>
        <p:spPr>
          <a:xfrm>
            <a:off x="2590800" y="1703189"/>
            <a:ext cx="1828800" cy="1146167"/>
          </a:xfrm>
          <a:prstGeom prst="ellipse">
            <a:avLst/>
          </a:prstGeom>
          <a:solidFill>
            <a:srgbClr val="6ABAD0"/>
          </a:solidFill>
        </p:spPr>
        <p:style>
          <a:lnRef idx="3">
            <a:schemeClr val="lt1">
              <a:hueOff val="0"/>
              <a:satOff val="0"/>
              <a:lumOff val="0"/>
              <a:alphaOff val="0"/>
            </a:schemeClr>
          </a:lnRef>
          <a:fillRef idx="1">
            <a:schemeClr val="accent1">
              <a:tint val="50000"/>
              <a:hueOff val="0"/>
              <a:satOff val="0"/>
              <a:lumOff val="0"/>
              <a:alphaOff val="0"/>
            </a:schemeClr>
          </a:fillRef>
          <a:effectRef idx="1">
            <a:schemeClr val="accent1">
              <a:tint val="50000"/>
              <a:hueOff val="0"/>
              <a:satOff val="0"/>
              <a:lumOff val="0"/>
              <a:alphaOff val="0"/>
            </a:schemeClr>
          </a:effectRef>
          <a:fontRef idx="minor">
            <a:schemeClr val="lt1">
              <a:hueOff val="0"/>
              <a:satOff val="0"/>
              <a:lumOff val="0"/>
              <a:alphaOff val="0"/>
            </a:schemeClr>
          </a:fontRef>
        </p:style>
      </p:sp>
      <p:sp>
        <p:nvSpPr>
          <p:cNvPr id="10" name="TextBox 9"/>
          <p:cNvSpPr txBox="1"/>
          <p:nvPr/>
        </p:nvSpPr>
        <p:spPr>
          <a:xfrm>
            <a:off x="2514604" y="1842196"/>
            <a:ext cx="1935799" cy="1006429"/>
          </a:xfrm>
          <a:prstGeom prst="rect">
            <a:avLst/>
          </a:prstGeom>
          <a:noFill/>
        </p:spPr>
        <p:txBody>
          <a:bodyPr wrap="square" rtlCol="0">
            <a:spAutoFit/>
          </a:bodyPr>
          <a:lstStyle/>
          <a:p>
            <a:pPr algn="ctr" defTabSz="755650">
              <a:lnSpc>
                <a:spcPct val="90000"/>
              </a:lnSpc>
              <a:spcBef>
                <a:spcPct val="0"/>
              </a:spcBef>
              <a:spcAft>
                <a:spcPct val="35000"/>
              </a:spcAft>
            </a:pPr>
            <a:r>
              <a:rPr lang="en-US" sz="2200" b="1" dirty="0" smtClean="0">
                <a:solidFill>
                  <a:prstClr val="black"/>
                </a:solidFill>
                <a:latin typeface="Times New Roman" pitchFamily="18" charset="0"/>
                <a:cs typeface="Times New Roman" pitchFamily="18" charset="0"/>
              </a:rPr>
              <a:t>Ambulatory/ Outpatient Services</a:t>
            </a:r>
            <a:endParaRPr lang="en-US" sz="2200" b="1" dirty="0">
              <a:solidFill>
                <a:prstClr val="black"/>
              </a:solidFill>
              <a:latin typeface="Times New Roman" pitchFamily="18" charset="0"/>
              <a:cs typeface="Times New Roman" pitchFamily="18" charset="0"/>
            </a:endParaRPr>
          </a:p>
        </p:txBody>
      </p:sp>
      <p:sp>
        <p:nvSpPr>
          <p:cNvPr id="11" name="TextBox 10"/>
          <p:cNvSpPr txBox="1"/>
          <p:nvPr/>
        </p:nvSpPr>
        <p:spPr>
          <a:xfrm>
            <a:off x="6477004" y="914400"/>
            <a:ext cx="2539363" cy="1384995"/>
          </a:xfrm>
          <a:prstGeom prst="rect">
            <a:avLst/>
          </a:prstGeom>
          <a:solidFill>
            <a:schemeClr val="accent3">
              <a:lumMod val="20000"/>
              <a:lumOff val="80000"/>
            </a:schemeClr>
          </a:solidFill>
          <a:ln w="38100">
            <a:solidFill>
              <a:schemeClr val="accent3">
                <a:lumMod val="60000"/>
                <a:lumOff val="40000"/>
              </a:schemeClr>
            </a:solidFill>
          </a:ln>
        </p:spPr>
        <p:txBody>
          <a:bodyPr wrap="square" rtlCol="0">
            <a:spAutoFit/>
          </a:bodyPr>
          <a:lstStyle/>
          <a:p>
            <a:pPr marL="280988" indent="-163513">
              <a:buFont typeface="Arial" pitchFamily="34" charset="0"/>
              <a:buChar char="•"/>
            </a:pPr>
            <a:r>
              <a:rPr lang="en-US" sz="1400" dirty="0" smtClean="0">
                <a:solidFill>
                  <a:prstClr val="black"/>
                </a:solidFill>
                <a:latin typeface="Times New Roman" pitchFamily="18" charset="0"/>
                <a:cs typeface="Times New Roman" pitchFamily="18" charset="0"/>
              </a:rPr>
              <a:t>Ambulatory Surgery Centers</a:t>
            </a:r>
          </a:p>
          <a:p>
            <a:pPr marL="280988" indent="-163513">
              <a:buFont typeface="Arial" pitchFamily="34" charset="0"/>
              <a:buChar char="•"/>
            </a:pPr>
            <a:r>
              <a:rPr lang="en-US" sz="1400" dirty="0" smtClean="0">
                <a:solidFill>
                  <a:prstClr val="black"/>
                </a:solidFill>
                <a:latin typeface="Times New Roman" pitchFamily="18" charset="0"/>
                <a:cs typeface="Times New Roman" pitchFamily="18" charset="0"/>
              </a:rPr>
              <a:t>Birthing Centers</a:t>
            </a:r>
          </a:p>
          <a:p>
            <a:pPr marL="280988" indent="-163513">
              <a:buFont typeface="Arial" pitchFamily="34" charset="0"/>
              <a:buChar char="•"/>
            </a:pPr>
            <a:r>
              <a:rPr lang="en-US" sz="1400" dirty="0" smtClean="0">
                <a:solidFill>
                  <a:prstClr val="black"/>
                </a:solidFill>
                <a:latin typeface="Times New Roman" pitchFamily="18" charset="0"/>
                <a:cs typeface="Times New Roman" pitchFamily="18" charset="0"/>
              </a:rPr>
              <a:t>Industrial Health Clinics</a:t>
            </a:r>
          </a:p>
          <a:p>
            <a:pPr marL="280988" indent="-163513">
              <a:buFont typeface="Arial" pitchFamily="34" charset="0"/>
              <a:buChar char="•"/>
            </a:pPr>
            <a:r>
              <a:rPr lang="en-US" sz="1400" dirty="0" smtClean="0">
                <a:solidFill>
                  <a:prstClr val="black"/>
                </a:solidFill>
                <a:latin typeface="Times New Roman" pitchFamily="18" charset="0"/>
                <a:cs typeface="Times New Roman" pitchFamily="18" charset="0"/>
              </a:rPr>
              <a:t>Physician office practices</a:t>
            </a:r>
          </a:p>
          <a:p>
            <a:pPr marL="280988" indent="-163513">
              <a:buFont typeface="Arial" pitchFamily="34" charset="0"/>
              <a:buChar char="•"/>
            </a:pPr>
            <a:r>
              <a:rPr lang="en-US" sz="1400" dirty="0" smtClean="0">
                <a:solidFill>
                  <a:prstClr val="black"/>
                </a:solidFill>
                <a:latin typeface="Times New Roman" pitchFamily="18" charset="0"/>
                <a:cs typeface="Times New Roman" pitchFamily="18" charset="0"/>
              </a:rPr>
              <a:t>School Health clinics</a:t>
            </a:r>
          </a:p>
          <a:p>
            <a:pPr marL="280988" indent="-163513">
              <a:buFont typeface="Arial" pitchFamily="34" charset="0"/>
              <a:buChar char="•"/>
            </a:pPr>
            <a:r>
              <a:rPr lang="en-US" sz="1400" dirty="0" smtClean="0">
                <a:solidFill>
                  <a:prstClr val="black"/>
                </a:solidFill>
                <a:latin typeface="Times New Roman" pitchFamily="18" charset="0"/>
                <a:cs typeface="Times New Roman" pitchFamily="18" charset="0"/>
              </a:rPr>
              <a:t>Urgent Care Centers</a:t>
            </a:r>
          </a:p>
        </p:txBody>
      </p:sp>
      <p:sp>
        <p:nvSpPr>
          <p:cNvPr id="12" name="TextBox 11"/>
          <p:cNvSpPr txBox="1"/>
          <p:nvPr/>
        </p:nvSpPr>
        <p:spPr>
          <a:xfrm>
            <a:off x="6491514" y="2438639"/>
            <a:ext cx="2510334" cy="1169551"/>
          </a:xfrm>
          <a:prstGeom prst="rect">
            <a:avLst/>
          </a:prstGeom>
          <a:solidFill>
            <a:srgbClr val="FEE8E8"/>
          </a:solidFill>
          <a:ln w="38100">
            <a:solidFill>
              <a:schemeClr val="accent2">
                <a:lumMod val="40000"/>
                <a:lumOff val="60000"/>
              </a:schemeClr>
            </a:solidFill>
          </a:ln>
        </p:spPr>
        <p:style>
          <a:lnRef idx="1">
            <a:schemeClr val="accent2"/>
          </a:lnRef>
          <a:fillRef idx="2">
            <a:schemeClr val="accent2"/>
          </a:fillRef>
          <a:effectRef idx="1">
            <a:schemeClr val="accent2"/>
          </a:effectRef>
          <a:fontRef idx="minor">
            <a:schemeClr val="dk1"/>
          </a:fontRef>
        </p:style>
        <p:txBody>
          <a:bodyPr wrap="square" rtlCol="0">
            <a:spAutoFit/>
          </a:bodyPr>
          <a:lstStyle/>
          <a:p>
            <a:pPr marL="280988" indent="-163513">
              <a:buFont typeface="Arial" pitchFamily="34" charset="0"/>
              <a:buChar char="•"/>
            </a:pPr>
            <a:r>
              <a:rPr lang="en-US" sz="1400" dirty="0" smtClean="0">
                <a:solidFill>
                  <a:prstClr val="black"/>
                </a:solidFill>
                <a:latin typeface="Times New Roman" pitchFamily="18" charset="0"/>
                <a:cs typeface="Times New Roman" pitchFamily="18" charset="0"/>
              </a:rPr>
              <a:t>Ambulatory Surgery</a:t>
            </a:r>
          </a:p>
          <a:p>
            <a:pPr marL="280988" indent="-163513">
              <a:buFont typeface="Arial" pitchFamily="34" charset="0"/>
              <a:buChar char="•"/>
            </a:pPr>
            <a:r>
              <a:rPr lang="en-US" sz="1400" dirty="0" smtClean="0">
                <a:solidFill>
                  <a:prstClr val="black"/>
                </a:solidFill>
                <a:latin typeface="Times New Roman" pitchFamily="18" charset="0"/>
                <a:cs typeface="Times New Roman" pitchFamily="18" charset="0"/>
              </a:rPr>
              <a:t>Clinics and Satellite clinics</a:t>
            </a:r>
          </a:p>
          <a:p>
            <a:pPr marL="280988" indent="-163513">
              <a:buFont typeface="Arial" pitchFamily="34" charset="0"/>
              <a:buChar char="•"/>
            </a:pPr>
            <a:r>
              <a:rPr lang="en-US" sz="1400" dirty="0" smtClean="0">
                <a:solidFill>
                  <a:prstClr val="black"/>
                </a:solidFill>
                <a:latin typeface="Times New Roman" pitchFamily="18" charset="0"/>
                <a:cs typeface="Times New Roman" pitchFamily="18" charset="0"/>
              </a:rPr>
              <a:t>Emergency Department</a:t>
            </a:r>
          </a:p>
          <a:p>
            <a:pPr marL="280988" indent="-163513">
              <a:buFont typeface="Arial" pitchFamily="34" charset="0"/>
              <a:buChar char="•"/>
            </a:pPr>
            <a:r>
              <a:rPr lang="en-US" sz="1400" dirty="0" smtClean="0">
                <a:solidFill>
                  <a:prstClr val="black"/>
                </a:solidFill>
                <a:latin typeface="Times New Roman" pitchFamily="18" charset="0"/>
                <a:cs typeface="Times New Roman" pitchFamily="18" charset="0"/>
              </a:rPr>
              <a:t>Observation Services</a:t>
            </a:r>
          </a:p>
          <a:p>
            <a:pPr marL="280988" indent="-163513">
              <a:buFont typeface="Arial" pitchFamily="34" charset="0"/>
              <a:buChar char="•"/>
            </a:pPr>
            <a:r>
              <a:rPr lang="en-US" sz="1400" dirty="0" smtClean="0">
                <a:solidFill>
                  <a:prstClr val="black"/>
                </a:solidFill>
                <a:latin typeface="Times New Roman" pitchFamily="18" charset="0"/>
                <a:cs typeface="Times New Roman" pitchFamily="18" charset="0"/>
              </a:rPr>
              <a:t>Partial Hospitalization</a:t>
            </a:r>
            <a:endParaRPr lang="en-US" sz="1400" dirty="0">
              <a:solidFill>
                <a:prstClr val="black"/>
              </a:solidFill>
              <a:latin typeface="Times New Roman" pitchFamily="18" charset="0"/>
              <a:cs typeface="Times New Roman" pitchFamily="18" charset="0"/>
            </a:endParaRPr>
          </a:p>
        </p:txBody>
      </p:sp>
      <p:sp>
        <p:nvSpPr>
          <p:cNvPr id="13" name="Oval 12"/>
          <p:cNvSpPr/>
          <p:nvPr/>
        </p:nvSpPr>
        <p:spPr>
          <a:xfrm>
            <a:off x="4844781" y="1232594"/>
            <a:ext cx="1759856" cy="968983"/>
          </a:xfrm>
          <a:prstGeom prst="ellipse">
            <a:avLst/>
          </a:prstGeom>
        </p:spPr>
        <p:style>
          <a:lnRef idx="3">
            <a:schemeClr val="lt1">
              <a:hueOff val="0"/>
              <a:satOff val="0"/>
              <a:lumOff val="0"/>
              <a:alphaOff val="0"/>
            </a:schemeClr>
          </a:lnRef>
          <a:fillRef idx="1">
            <a:schemeClr val="accent1">
              <a:tint val="50000"/>
              <a:hueOff val="-8726342"/>
              <a:satOff val="-469"/>
              <a:lumOff val="7576"/>
              <a:alphaOff val="0"/>
            </a:schemeClr>
          </a:fillRef>
          <a:effectRef idx="1">
            <a:schemeClr val="accent1">
              <a:tint val="50000"/>
              <a:hueOff val="-8726342"/>
              <a:satOff val="-469"/>
              <a:lumOff val="7576"/>
              <a:alphaOff val="0"/>
            </a:schemeClr>
          </a:effectRef>
          <a:fontRef idx="minor">
            <a:schemeClr val="lt1">
              <a:hueOff val="0"/>
              <a:satOff val="0"/>
              <a:lumOff val="0"/>
              <a:alphaOff val="0"/>
            </a:schemeClr>
          </a:fontRef>
        </p:style>
      </p:sp>
      <p:sp>
        <p:nvSpPr>
          <p:cNvPr id="14" name="Oval 13"/>
          <p:cNvSpPr/>
          <p:nvPr/>
        </p:nvSpPr>
        <p:spPr>
          <a:xfrm>
            <a:off x="4876801" y="2368009"/>
            <a:ext cx="1727837" cy="878863"/>
          </a:xfrm>
          <a:prstGeom prst="ellipse">
            <a:avLst/>
          </a:prstGeom>
        </p:spPr>
        <p:style>
          <a:lnRef idx="3">
            <a:schemeClr val="lt1">
              <a:hueOff val="0"/>
              <a:satOff val="0"/>
              <a:lumOff val="0"/>
              <a:alphaOff val="0"/>
            </a:schemeClr>
          </a:lnRef>
          <a:fillRef idx="1">
            <a:schemeClr val="accent1">
              <a:tint val="50000"/>
              <a:hueOff val="-13089513"/>
              <a:satOff val="-703"/>
              <a:lumOff val="11364"/>
              <a:alphaOff val="0"/>
            </a:schemeClr>
          </a:fillRef>
          <a:effectRef idx="1">
            <a:schemeClr val="accent1">
              <a:tint val="50000"/>
              <a:hueOff val="-13089513"/>
              <a:satOff val="-703"/>
              <a:lumOff val="11364"/>
              <a:alphaOff val="0"/>
            </a:schemeClr>
          </a:effectRef>
          <a:fontRef idx="minor">
            <a:schemeClr val="lt1">
              <a:hueOff val="0"/>
              <a:satOff val="0"/>
              <a:lumOff val="0"/>
              <a:alphaOff val="0"/>
            </a:schemeClr>
          </a:fontRef>
        </p:style>
      </p:sp>
      <p:sp>
        <p:nvSpPr>
          <p:cNvPr id="15" name="Rectangle 14"/>
          <p:cNvSpPr/>
          <p:nvPr/>
        </p:nvSpPr>
        <p:spPr>
          <a:xfrm>
            <a:off x="4902602" y="1301587"/>
            <a:ext cx="1702039" cy="830997"/>
          </a:xfrm>
          <a:prstGeom prst="rect">
            <a:avLst/>
          </a:prstGeom>
        </p:spPr>
        <p:txBody>
          <a:bodyPr wrap="square">
            <a:spAutoFit/>
          </a:bodyPr>
          <a:lstStyle/>
          <a:p>
            <a:pPr algn="ctr"/>
            <a:r>
              <a:rPr lang="en-US" sz="1600" b="1" dirty="0" smtClean="0">
                <a:solidFill>
                  <a:prstClr val="black"/>
                </a:solidFill>
                <a:latin typeface="Times New Roman" pitchFamily="18" charset="0"/>
                <a:cs typeface="Times New Roman" pitchFamily="18" charset="0"/>
              </a:rPr>
              <a:t>Independent/ Free Standing </a:t>
            </a:r>
            <a:r>
              <a:rPr lang="en-US" sz="1600" b="1" dirty="0">
                <a:solidFill>
                  <a:prstClr val="black"/>
                </a:solidFill>
                <a:latin typeface="Times New Roman" pitchFamily="18" charset="0"/>
                <a:cs typeface="Times New Roman" pitchFamily="18" charset="0"/>
              </a:rPr>
              <a:t>Care Facilities</a:t>
            </a:r>
          </a:p>
        </p:txBody>
      </p:sp>
      <p:sp>
        <p:nvSpPr>
          <p:cNvPr id="16" name="Rectangle 15"/>
          <p:cNvSpPr/>
          <p:nvPr/>
        </p:nvSpPr>
        <p:spPr>
          <a:xfrm>
            <a:off x="4818594" y="2415875"/>
            <a:ext cx="1887006" cy="830997"/>
          </a:xfrm>
          <a:prstGeom prst="rect">
            <a:avLst/>
          </a:prstGeom>
        </p:spPr>
        <p:txBody>
          <a:bodyPr wrap="square">
            <a:spAutoFit/>
          </a:bodyPr>
          <a:lstStyle/>
          <a:p>
            <a:pPr algn="ctr"/>
            <a:r>
              <a:rPr lang="en-US" sz="1600" b="1" dirty="0" smtClean="0">
                <a:solidFill>
                  <a:prstClr val="black"/>
                </a:solidFill>
                <a:latin typeface="Times New Roman" pitchFamily="18" charset="0"/>
                <a:cs typeface="Times New Roman" pitchFamily="18" charset="0"/>
              </a:rPr>
              <a:t>Hospital Based/Acute Care </a:t>
            </a:r>
            <a:r>
              <a:rPr lang="en-US" sz="1600" b="1" dirty="0">
                <a:solidFill>
                  <a:prstClr val="black"/>
                </a:solidFill>
                <a:latin typeface="Times New Roman" pitchFamily="18" charset="0"/>
                <a:cs typeface="Times New Roman" pitchFamily="18" charset="0"/>
              </a:rPr>
              <a:t>Facilities</a:t>
            </a:r>
          </a:p>
        </p:txBody>
      </p:sp>
      <p:sp>
        <p:nvSpPr>
          <p:cNvPr id="17" name="Straight Connector 16"/>
          <p:cNvSpPr/>
          <p:nvPr/>
        </p:nvSpPr>
        <p:spPr>
          <a:xfrm>
            <a:off x="3139333" y="4495797"/>
            <a:ext cx="1889871" cy="0"/>
          </a:xfrm>
          <a:prstGeom prst="line">
            <a:avLst/>
          </a:prstGeom>
        </p:spPr>
        <p:style>
          <a:lnRef idx="2">
            <a:schemeClr val="accent1">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18" name="Straight Connector 17"/>
          <p:cNvSpPr/>
          <p:nvPr/>
        </p:nvSpPr>
        <p:spPr>
          <a:xfrm>
            <a:off x="3382235" y="5562597"/>
            <a:ext cx="1646969" cy="0"/>
          </a:xfrm>
          <a:prstGeom prst="line">
            <a:avLst/>
          </a:prstGeom>
        </p:spPr>
        <p:style>
          <a:lnRef idx="2">
            <a:schemeClr val="accent1">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19" name="Oval 18"/>
          <p:cNvSpPr/>
          <p:nvPr/>
        </p:nvSpPr>
        <p:spPr>
          <a:xfrm>
            <a:off x="2590800" y="4432993"/>
            <a:ext cx="1828800" cy="1146167"/>
          </a:xfrm>
          <a:prstGeom prst="ellipse">
            <a:avLst/>
          </a:prstGeom>
          <a:solidFill>
            <a:schemeClr val="accent2">
              <a:lumMod val="40000"/>
              <a:lumOff val="60000"/>
            </a:schemeClr>
          </a:solidFill>
        </p:spPr>
        <p:style>
          <a:lnRef idx="3">
            <a:schemeClr val="lt1">
              <a:hueOff val="0"/>
              <a:satOff val="0"/>
              <a:lumOff val="0"/>
              <a:alphaOff val="0"/>
            </a:schemeClr>
          </a:lnRef>
          <a:fillRef idx="1">
            <a:schemeClr val="accent1">
              <a:tint val="50000"/>
              <a:hueOff val="0"/>
              <a:satOff val="0"/>
              <a:lumOff val="0"/>
              <a:alphaOff val="0"/>
            </a:schemeClr>
          </a:fillRef>
          <a:effectRef idx="1">
            <a:schemeClr val="accent1">
              <a:tint val="50000"/>
              <a:hueOff val="0"/>
              <a:satOff val="0"/>
              <a:lumOff val="0"/>
              <a:alphaOff val="0"/>
            </a:schemeClr>
          </a:effectRef>
          <a:fontRef idx="minor">
            <a:schemeClr val="lt1">
              <a:hueOff val="0"/>
              <a:satOff val="0"/>
              <a:lumOff val="0"/>
              <a:alphaOff val="0"/>
            </a:schemeClr>
          </a:fontRef>
        </p:style>
      </p:sp>
      <p:sp>
        <p:nvSpPr>
          <p:cNvPr id="20" name="TextBox 19"/>
          <p:cNvSpPr txBox="1"/>
          <p:nvPr/>
        </p:nvSpPr>
        <p:spPr>
          <a:xfrm>
            <a:off x="2705651" y="4655956"/>
            <a:ext cx="1637071" cy="701731"/>
          </a:xfrm>
          <a:prstGeom prst="rect">
            <a:avLst/>
          </a:prstGeom>
          <a:noFill/>
        </p:spPr>
        <p:txBody>
          <a:bodyPr wrap="square" rtlCol="0">
            <a:spAutoFit/>
          </a:bodyPr>
          <a:lstStyle/>
          <a:p>
            <a:pPr algn="ctr" defTabSz="755650">
              <a:lnSpc>
                <a:spcPct val="90000"/>
              </a:lnSpc>
              <a:spcBef>
                <a:spcPct val="0"/>
              </a:spcBef>
              <a:spcAft>
                <a:spcPct val="35000"/>
              </a:spcAft>
            </a:pPr>
            <a:r>
              <a:rPr lang="en-US" sz="2200" b="1" dirty="0" smtClean="0">
                <a:solidFill>
                  <a:prstClr val="black"/>
                </a:solidFill>
                <a:latin typeface="Times New Roman" pitchFamily="18" charset="0"/>
                <a:cs typeface="Times New Roman" pitchFamily="18" charset="0"/>
              </a:rPr>
              <a:t>Inpatient Services</a:t>
            </a:r>
            <a:endParaRPr lang="en-US" sz="2200" b="1" dirty="0">
              <a:solidFill>
                <a:prstClr val="black"/>
              </a:solidFill>
              <a:latin typeface="Times New Roman" pitchFamily="18" charset="0"/>
              <a:cs typeface="Times New Roman" pitchFamily="18" charset="0"/>
            </a:endParaRPr>
          </a:p>
        </p:txBody>
      </p:sp>
      <p:sp>
        <p:nvSpPr>
          <p:cNvPr id="21" name="TextBox 20"/>
          <p:cNvSpPr txBox="1"/>
          <p:nvPr/>
        </p:nvSpPr>
        <p:spPr>
          <a:xfrm>
            <a:off x="6491518" y="3962400"/>
            <a:ext cx="2539363" cy="954107"/>
          </a:xfrm>
          <a:prstGeom prst="rect">
            <a:avLst/>
          </a:prstGeom>
          <a:solidFill>
            <a:schemeClr val="tx2">
              <a:lumMod val="20000"/>
              <a:lumOff val="80000"/>
            </a:schemeClr>
          </a:solidFill>
          <a:ln w="38100">
            <a:solidFill>
              <a:schemeClr val="tx2">
                <a:lumMod val="40000"/>
                <a:lumOff val="60000"/>
              </a:schemeClr>
            </a:solidFill>
          </a:ln>
        </p:spPr>
        <p:txBody>
          <a:bodyPr wrap="square" rtlCol="0">
            <a:spAutoFit/>
          </a:bodyPr>
          <a:lstStyle/>
          <a:p>
            <a:pPr marL="280988" indent="-163513">
              <a:buFont typeface="Arial" pitchFamily="34" charset="0"/>
              <a:buChar char="•"/>
            </a:pPr>
            <a:r>
              <a:rPr lang="en-US" sz="1400" dirty="0" smtClean="0">
                <a:solidFill>
                  <a:prstClr val="black"/>
                </a:solidFill>
                <a:latin typeface="Times New Roman" pitchFamily="18" charset="0"/>
                <a:cs typeface="Times New Roman" pitchFamily="18" charset="0"/>
              </a:rPr>
              <a:t>General Hospital</a:t>
            </a:r>
          </a:p>
          <a:p>
            <a:pPr marL="280988" indent="-163513">
              <a:buFont typeface="Arial" pitchFamily="34" charset="0"/>
              <a:buChar char="•"/>
            </a:pPr>
            <a:r>
              <a:rPr lang="en-US" sz="1400" dirty="0" smtClean="0">
                <a:solidFill>
                  <a:prstClr val="black"/>
                </a:solidFill>
                <a:latin typeface="Times New Roman" pitchFamily="18" charset="0"/>
                <a:cs typeface="Times New Roman" pitchFamily="18" charset="0"/>
              </a:rPr>
              <a:t>Specialty Hospital</a:t>
            </a:r>
          </a:p>
          <a:p>
            <a:pPr marL="280988" indent="-163513">
              <a:buFont typeface="Arial" pitchFamily="34" charset="0"/>
              <a:buChar char="•"/>
            </a:pPr>
            <a:r>
              <a:rPr lang="en-US" sz="1400" dirty="0" smtClean="0">
                <a:solidFill>
                  <a:prstClr val="black"/>
                </a:solidFill>
                <a:latin typeface="Times New Roman" pitchFamily="18" charset="0"/>
                <a:cs typeface="Times New Roman" pitchFamily="18" charset="0"/>
              </a:rPr>
              <a:t>Rehabilitation Hospital</a:t>
            </a:r>
          </a:p>
          <a:p>
            <a:pPr marL="280988" indent="-163513">
              <a:buFont typeface="Arial" pitchFamily="34" charset="0"/>
              <a:buChar char="•"/>
            </a:pPr>
            <a:r>
              <a:rPr lang="en-US" sz="1400" dirty="0" smtClean="0">
                <a:solidFill>
                  <a:prstClr val="black"/>
                </a:solidFill>
                <a:latin typeface="Times New Roman" pitchFamily="18" charset="0"/>
                <a:cs typeface="Times New Roman" pitchFamily="18" charset="0"/>
              </a:rPr>
              <a:t>Behavioral Health Hospital</a:t>
            </a:r>
          </a:p>
        </p:txBody>
      </p:sp>
      <p:sp>
        <p:nvSpPr>
          <p:cNvPr id="22" name="TextBox 21"/>
          <p:cNvSpPr txBox="1"/>
          <p:nvPr/>
        </p:nvSpPr>
        <p:spPr>
          <a:xfrm>
            <a:off x="6491517" y="5078848"/>
            <a:ext cx="2539363" cy="1169551"/>
          </a:xfrm>
          <a:prstGeom prst="rect">
            <a:avLst/>
          </a:prstGeom>
          <a:solidFill>
            <a:srgbClr val="D6CDE1"/>
          </a:solidFill>
          <a:ln w="38100">
            <a:solidFill>
              <a:schemeClr val="accent4">
                <a:lumMod val="60000"/>
                <a:lumOff val="40000"/>
              </a:schemeClr>
            </a:solidFill>
          </a:ln>
        </p:spPr>
        <p:style>
          <a:lnRef idx="1">
            <a:schemeClr val="accent2"/>
          </a:lnRef>
          <a:fillRef idx="2">
            <a:schemeClr val="accent2"/>
          </a:fillRef>
          <a:effectRef idx="1">
            <a:schemeClr val="accent2"/>
          </a:effectRef>
          <a:fontRef idx="minor">
            <a:schemeClr val="dk1"/>
          </a:fontRef>
        </p:style>
        <p:txBody>
          <a:bodyPr wrap="square" rtlCol="0">
            <a:spAutoFit/>
          </a:bodyPr>
          <a:lstStyle/>
          <a:p>
            <a:pPr marL="280988" indent="-163513">
              <a:buFont typeface="Arial" pitchFamily="34" charset="0"/>
              <a:buChar char="•"/>
            </a:pPr>
            <a:r>
              <a:rPr lang="en-US" sz="1400" dirty="0" smtClean="0">
                <a:solidFill>
                  <a:prstClr val="black"/>
                </a:solidFill>
                <a:latin typeface="Times New Roman" pitchFamily="18" charset="0"/>
                <a:cs typeface="Times New Roman" pitchFamily="18" charset="0"/>
              </a:rPr>
              <a:t>Assisted Living Facility</a:t>
            </a:r>
          </a:p>
          <a:p>
            <a:pPr marL="280988" indent="-163513">
              <a:buFont typeface="Arial" pitchFamily="34" charset="0"/>
              <a:buChar char="•"/>
            </a:pPr>
            <a:r>
              <a:rPr lang="en-US" sz="1400" dirty="0" smtClean="0">
                <a:solidFill>
                  <a:prstClr val="black"/>
                </a:solidFill>
                <a:latin typeface="Times New Roman" pitchFamily="18" charset="0"/>
                <a:cs typeface="Times New Roman" pitchFamily="18" charset="0"/>
              </a:rPr>
              <a:t>Independent Living Facility</a:t>
            </a:r>
          </a:p>
          <a:p>
            <a:pPr marL="280988" indent="-163513">
              <a:buFont typeface="Arial" pitchFamily="34" charset="0"/>
              <a:buChar char="•"/>
            </a:pPr>
            <a:r>
              <a:rPr lang="en-US" sz="1400" dirty="0" smtClean="0">
                <a:solidFill>
                  <a:prstClr val="black"/>
                </a:solidFill>
                <a:latin typeface="Times New Roman" pitchFamily="18" charset="0"/>
                <a:cs typeface="Times New Roman" pitchFamily="18" charset="0"/>
              </a:rPr>
              <a:t>Nursing Care Facility </a:t>
            </a:r>
          </a:p>
          <a:p>
            <a:pPr marL="280988" indent="-163513">
              <a:buFont typeface="Arial" pitchFamily="34" charset="0"/>
              <a:buChar char="•"/>
            </a:pPr>
            <a:r>
              <a:rPr lang="en-US" sz="1400" dirty="0" smtClean="0">
                <a:solidFill>
                  <a:prstClr val="black"/>
                </a:solidFill>
                <a:latin typeface="Times New Roman" pitchFamily="18" charset="0"/>
                <a:cs typeface="Times New Roman" pitchFamily="18" charset="0"/>
              </a:rPr>
              <a:t>Residential Care Facility</a:t>
            </a:r>
          </a:p>
          <a:p>
            <a:pPr marL="280988" indent="-163513">
              <a:buFont typeface="Arial" pitchFamily="34" charset="0"/>
              <a:buChar char="•"/>
            </a:pPr>
            <a:r>
              <a:rPr lang="en-US" sz="1400" dirty="0" smtClean="0">
                <a:solidFill>
                  <a:prstClr val="black"/>
                </a:solidFill>
                <a:latin typeface="Times New Roman" pitchFamily="18" charset="0"/>
                <a:cs typeface="Times New Roman" pitchFamily="18" charset="0"/>
              </a:rPr>
              <a:t>Retirement Care Facility</a:t>
            </a:r>
            <a:endParaRPr lang="en-US" sz="1400" dirty="0">
              <a:solidFill>
                <a:prstClr val="black"/>
              </a:solidFill>
              <a:latin typeface="Times New Roman" pitchFamily="18" charset="0"/>
              <a:cs typeface="Times New Roman" pitchFamily="18" charset="0"/>
            </a:endParaRPr>
          </a:p>
        </p:txBody>
      </p:sp>
      <p:sp>
        <p:nvSpPr>
          <p:cNvPr id="23" name="Oval 22"/>
          <p:cNvSpPr/>
          <p:nvPr/>
        </p:nvSpPr>
        <p:spPr>
          <a:xfrm>
            <a:off x="4902598" y="4026310"/>
            <a:ext cx="1702038" cy="904309"/>
          </a:xfrm>
          <a:prstGeom prst="ellipse">
            <a:avLst/>
          </a:prstGeom>
          <a:solidFill>
            <a:schemeClr val="tx2">
              <a:lumMod val="20000"/>
              <a:lumOff val="80000"/>
            </a:schemeClr>
          </a:solidFill>
        </p:spPr>
        <p:style>
          <a:lnRef idx="3">
            <a:schemeClr val="lt1">
              <a:hueOff val="0"/>
              <a:satOff val="0"/>
              <a:lumOff val="0"/>
              <a:alphaOff val="0"/>
            </a:schemeClr>
          </a:lnRef>
          <a:fillRef idx="1">
            <a:schemeClr val="accent1">
              <a:tint val="50000"/>
              <a:hueOff val="-8726342"/>
              <a:satOff val="-469"/>
              <a:lumOff val="7576"/>
              <a:alphaOff val="0"/>
            </a:schemeClr>
          </a:fillRef>
          <a:effectRef idx="1">
            <a:schemeClr val="accent1">
              <a:tint val="50000"/>
              <a:hueOff val="-8726342"/>
              <a:satOff val="-469"/>
              <a:lumOff val="7576"/>
              <a:alphaOff val="0"/>
            </a:schemeClr>
          </a:effectRef>
          <a:fontRef idx="minor">
            <a:schemeClr val="lt1">
              <a:hueOff val="0"/>
              <a:satOff val="0"/>
              <a:lumOff val="0"/>
              <a:alphaOff val="0"/>
            </a:schemeClr>
          </a:fontRef>
        </p:style>
      </p:sp>
      <p:sp>
        <p:nvSpPr>
          <p:cNvPr id="24" name="Oval 23"/>
          <p:cNvSpPr/>
          <p:nvPr/>
        </p:nvSpPr>
        <p:spPr>
          <a:xfrm>
            <a:off x="4876801" y="5105399"/>
            <a:ext cx="1727837" cy="859180"/>
          </a:xfrm>
          <a:prstGeom prst="ellipse">
            <a:avLst/>
          </a:prstGeom>
          <a:solidFill>
            <a:schemeClr val="accent4">
              <a:lumMod val="40000"/>
              <a:lumOff val="60000"/>
            </a:schemeClr>
          </a:solidFill>
        </p:spPr>
        <p:style>
          <a:lnRef idx="3">
            <a:schemeClr val="lt1">
              <a:hueOff val="0"/>
              <a:satOff val="0"/>
              <a:lumOff val="0"/>
              <a:alphaOff val="0"/>
            </a:schemeClr>
          </a:lnRef>
          <a:fillRef idx="1">
            <a:schemeClr val="accent1">
              <a:tint val="50000"/>
              <a:hueOff val="-13089513"/>
              <a:satOff val="-703"/>
              <a:lumOff val="11364"/>
              <a:alphaOff val="0"/>
            </a:schemeClr>
          </a:fillRef>
          <a:effectRef idx="1">
            <a:schemeClr val="accent1">
              <a:tint val="50000"/>
              <a:hueOff val="-13089513"/>
              <a:satOff val="-703"/>
              <a:lumOff val="11364"/>
              <a:alphaOff val="0"/>
            </a:schemeClr>
          </a:effectRef>
          <a:fontRef idx="minor">
            <a:schemeClr val="lt1">
              <a:hueOff val="0"/>
              <a:satOff val="0"/>
              <a:lumOff val="0"/>
              <a:alphaOff val="0"/>
            </a:schemeClr>
          </a:fontRef>
        </p:style>
      </p:sp>
      <p:sp>
        <p:nvSpPr>
          <p:cNvPr id="25" name="Rectangle 24"/>
          <p:cNvSpPr/>
          <p:nvPr/>
        </p:nvSpPr>
        <p:spPr>
          <a:xfrm>
            <a:off x="4988493" y="4122003"/>
            <a:ext cx="1564711" cy="830997"/>
          </a:xfrm>
          <a:prstGeom prst="rect">
            <a:avLst/>
          </a:prstGeom>
        </p:spPr>
        <p:txBody>
          <a:bodyPr wrap="square">
            <a:spAutoFit/>
          </a:bodyPr>
          <a:lstStyle/>
          <a:p>
            <a:pPr algn="ctr"/>
            <a:r>
              <a:rPr lang="en-US" sz="1600" b="1" dirty="0" smtClean="0">
                <a:solidFill>
                  <a:prstClr val="black"/>
                </a:solidFill>
                <a:latin typeface="Times New Roman" pitchFamily="18" charset="0"/>
                <a:cs typeface="Times New Roman" pitchFamily="18" charset="0"/>
              </a:rPr>
              <a:t>Hospitals &amp; Ancillary Care Facilities</a:t>
            </a:r>
            <a:endParaRPr lang="en-US" sz="1600" b="1" dirty="0">
              <a:solidFill>
                <a:prstClr val="black"/>
              </a:solidFill>
              <a:latin typeface="Times New Roman" pitchFamily="18" charset="0"/>
              <a:cs typeface="Times New Roman" pitchFamily="18" charset="0"/>
            </a:endParaRPr>
          </a:p>
        </p:txBody>
      </p:sp>
      <p:sp>
        <p:nvSpPr>
          <p:cNvPr id="26" name="Rectangle 25"/>
          <p:cNvSpPr/>
          <p:nvPr/>
        </p:nvSpPr>
        <p:spPr>
          <a:xfrm>
            <a:off x="5029204" y="5244404"/>
            <a:ext cx="1493781" cy="584775"/>
          </a:xfrm>
          <a:prstGeom prst="rect">
            <a:avLst/>
          </a:prstGeom>
        </p:spPr>
        <p:txBody>
          <a:bodyPr wrap="square">
            <a:spAutoFit/>
          </a:bodyPr>
          <a:lstStyle/>
          <a:p>
            <a:pPr algn="ctr"/>
            <a:r>
              <a:rPr lang="en-US" sz="1600" b="1" dirty="0" smtClean="0">
                <a:solidFill>
                  <a:prstClr val="black"/>
                </a:solidFill>
                <a:latin typeface="Times New Roman" pitchFamily="18" charset="0"/>
                <a:cs typeface="Times New Roman" pitchFamily="18" charset="0"/>
              </a:rPr>
              <a:t>Long Term Care </a:t>
            </a:r>
            <a:r>
              <a:rPr lang="en-US" sz="1600" b="1" dirty="0">
                <a:solidFill>
                  <a:prstClr val="black"/>
                </a:solidFill>
                <a:latin typeface="Times New Roman" pitchFamily="18" charset="0"/>
                <a:cs typeface="Times New Roman" pitchFamily="18" charset="0"/>
              </a:rPr>
              <a:t>Facilities</a:t>
            </a:r>
          </a:p>
        </p:txBody>
      </p:sp>
      <p:sp>
        <p:nvSpPr>
          <p:cNvPr id="27" name="Rectangle 26"/>
          <p:cNvSpPr/>
          <p:nvPr/>
        </p:nvSpPr>
        <p:spPr>
          <a:xfrm>
            <a:off x="152400" y="3047998"/>
            <a:ext cx="1898796" cy="1255728"/>
          </a:xfrm>
          <a:prstGeom prst="rect">
            <a:avLst/>
          </a:prstGeom>
        </p:spPr>
        <p:txBody>
          <a:bodyPr wrap="square">
            <a:spAutoFit/>
          </a:bodyPr>
          <a:lstStyle/>
          <a:p>
            <a:pPr algn="ctr" defTabSz="1555750">
              <a:lnSpc>
                <a:spcPct val="90000"/>
              </a:lnSpc>
              <a:spcBef>
                <a:spcPct val="0"/>
              </a:spcBef>
              <a:spcAft>
                <a:spcPct val="35000"/>
              </a:spcAft>
            </a:pPr>
            <a:r>
              <a:rPr lang="en-US" sz="2800" b="1" dirty="0">
                <a:solidFill>
                  <a:prstClr val="white"/>
                </a:solidFill>
                <a:latin typeface="Times New Roman" pitchFamily="18" charset="0"/>
                <a:cs typeface="Times New Roman" pitchFamily="18" charset="0"/>
              </a:rPr>
              <a:t>U.S. Healthcare </a:t>
            </a:r>
            <a:r>
              <a:rPr lang="en-US" sz="2800" b="1" dirty="0" smtClean="0">
                <a:solidFill>
                  <a:prstClr val="white"/>
                </a:solidFill>
                <a:latin typeface="Times New Roman" pitchFamily="18" charset="0"/>
                <a:cs typeface="Times New Roman" pitchFamily="18" charset="0"/>
              </a:rPr>
              <a:t>Services</a:t>
            </a:r>
            <a:endParaRPr lang="en-US" sz="2800" b="1" dirty="0">
              <a:solidFill>
                <a:prstClr val="white"/>
              </a:solidFill>
              <a:latin typeface="Times New Roman" pitchFamily="18" charset="0"/>
              <a:cs typeface="Times New Roman" pitchFamily="18" charset="0"/>
            </a:endParaRPr>
          </a:p>
        </p:txBody>
      </p:sp>
      <p:sp>
        <p:nvSpPr>
          <p:cNvPr id="28" name="Rectangle 27"/>
          <p:cNvSpPr/>
          <p:nvPr/>
        </p:nvSpPr>
        <p:spPr>
          <a:xfrm>
            <a:off x="0" y="76200"/>
            <a:ext cx="9144000" cy="646331"/>
          </a:xfrm>
          <a:prstGeom prst="rect">
            <a:avLst/>
          </a:prstGeom>
        </p:spPr>
        <p:txBody>
          <a:bodyPr wrap="square">
            <a:spAutoFit/>
          </a:bodyPr>
          <a:lstStyle/>
          <a:p>
            <a:pPr algn="ctr"/>
            <a:r>
              <a:rPr lang="en-US" sz="3600" b="1" dirty="0" smtClean="0">
                <a:solidFill>
                  <a:srgbClr val="C00000"/>
                </a:solidFill>
                <a:latin typeface="Baskerville Old Face" pitchFamily="18" charset="0"/>
              </a:rPr>
              <a:t>U.S. Healthcare Services</a:t>
            </a:r>
            <a:endParaRPr lang="en-US" sz="3600" b="1" dirty="0">
              <a:solidFill>
                <a:srgbClr val="C00000"/>
              </a:solidFill>
              <a:latin typeface="Baskerville Old Face" pitchFamily="18" charset="0"/>
            </a:endParaRPr>
          </a:p>
        </p:txBody>
      </p:sp>
      <p:sp>
        <p:nvSpPr>
          <p:cNvPr id="30" name="Slide Number Placeholder 29"/>
          <p:cNvSpPr>
            <a:spLocks noGrp="1"/>
          </p:cNvSpPr>
          <p:nvPr>
            <p:ph type="sldNum" sz="quarter" idx="12"/>
          </p:nvPr>
        </p:nvSpPr>
        <p:spPr>
          <a:xfrm>
            <a:off x="-1752600" y="6492875"/>
            <a:ext cx="2133600" cy="365125"/>
          </a:xfrm>
        </p:spPr>
        <p:txBody>
          <a:bodyPr/>
          <a:lstStyle/>
          <a:p>
            <a:fld id="{FF2C1948-4817-4D16-A7A9-BD00324E561D}" type="slidenum">
              <a:rPr lang="en-US" smtClean="0">
                <a:solidFill>
                  <a:prstClr val="black">
                    <a:tint val="75000"/>
                  </a:prstClr>
                </a:solidFill>
              </a:rPr>
              <a:pPr/>
              <a:t>15</a:t>
            </a:fld>
            <a:endParaRPr lang="en-US" dirty="0">
              <a:solidFill>
                <a:prstClr val="black">
                  <a:tint val="75000"/>
                </a:prstClr>
              </a:solidFill>
            </a:endParaRPr>
          </a:p>
        </p:txBody>
      </p:sp>
      <p:pic>
        <p:nvPicPr>
          <p:cNvPr id="31" name="Picture 30"/>
          <p:cNvPicPr>
            <a:picLocks noChangeAspect="1"/>
          </p:cNvPicPr>
          <p:nvPr/>
        </p:nvPicPr>
        <p:blipFill rotWithShape="1">
          <a:blip r:embed="rId4" cstate="print">
            <a:clrChange>
              <a:clrFrom>
                <a:srgbClr val="FDFEFF"/>
              </a:clrFrom>
              <a:clrTo>
                <a:srgbClr val="FDFEFF">
                  <a:alpha val="0"/>
                </a:srgbClr>
              </a:clrTo>
            </a:clrChange>
            <a:extLst>
              <a:ext uri="{28A0092B-C50C-407E-A947-70E740481C1C}">
                <a14:useLocalDpi xmlns:a14="http://schemas.microsoft.com/office/drawing/2010/main" val="0"/>
              </a:ext>
            </a:extLst>
          </a:blip>
          <a:srcRect l="9207" t="1406" r="11111"/>
          <a:stretch/>
        </p:blipFill>
        <p:spPr>
          <a:xfrm>
            <a:off x="228600" y="3505200"/>
            <a:ext cx="3657600" cy="3008081"/>
          </a:xfrm>
          <a:prstGeom prst="rect">
            <a:avLst/>
          </a:prstGeom>
        </p:spPr>
      </p:pic>
      <p:sp>
        <p:nvSpPr>
          <p:cNvPr id="35" name="Rectangle 34"/>
          <p:cNvSpPr/>
          <p:nvPr/>
        </p:nvSpPr>
        <p:spPr>
          <a:xfrm>
            <a:off x="3886200" y="3937843"/>
            <a:ext cx="5257800" cy="2539157"/>
          </a:xfrm>
          <a:prstGeom prst="rect">
            <a:avLst/>
          </a:prstGeom>
        </p:spPr>
        <p:txBody>
          <a:bodyPr wrap="square">
            <a:spAutoFit/>
          </a:bodyPr>
          <a:lstStyle/>
          <a:p>
            <a:pPr marL="285750" indent="-285750" algn="just">
              <a:buFont typeface="Wingdings" pitchFamily="2" charset="2"/>
              <a:buChar char="q"/>
            </a:pPr>
            <a:r>
              <a:rPr lang="en-US" dirty="0" smtClean="0">
                <a:solidFill>
                  <a:prstClr val="black"/>
                </a:solidFill>
                <a:latin typeface="Baskerville Old Face" pitchFamily="18" charset="0"/>
              </a:rPr>
              <a:t>Contributes </a:t>
            </a:r>
            <a:r>
              <a:rPr lang="en-US" dirty="0">
                <a:solidFill>
                  <a:prstClr val="black"/>
                </a:solidFill>
                <a:latin typeface="Baskerville Old Face" pitchFamily="18" charset="0"/>
              </a:rPr>
              <a:t>to almost 84% of patient’s </a:t>
            </a:r>
            <a:r>
              <a:rPr lang="en-US" dirty="0" smtClean="0">
                <a:solidFill>
                  <a:prstClr val="black"/>
                </a:solidFill>
                <a:latin typeface="Baskerville Old Face" pitchFamily="18" charset="0"/>
              </a:rPr>
              <a:t>care</a:t>
            </a:r>
          </a:p>
          <a:p>
            <a:pPr marL="285750" indent="-285750" algn="just">
              <a:buFont typeface="Wingdings" pitchFamily="2" charset="2"/>
              <a:buChar char="q"/>
            </a:pPr>
            <a:endParaRPr lang="en-US" sz="500" dirty="0" smtClean="0">
              <a:solidFill>
                <a:prstClr val="black"/>
              </a:solidFill>
              <a:latin typeface="Baskerville Old Face" pitchFamily="18" charset="0"/>
            </a:endParaRPr>
          </a:p>
          <a:p>
            <a:pPr marL="285750" indent="-285750" algn="just">
              <a:buFont typeface="Wingdings" pitchFamily="2" charset="2"/>
              <a:buChar char="q"/>
            </a:pPr>
            <a:r>
              <a:rPr lang="en-US" dirty="0">
                <a:solidFill>
                  <a:prstClr val="black"/>
                </a:solidFill>
                <a:latin typeface="Baskerville Old Face" pitchFamily="18" charset="0"/>
              </a:rPr>
              <a:t>This trend is expected to continue, with a projected of more than 20% by </a:t>
            </a:r>
            <a:r>
              <a:rPr lang="en-US" dirty="0" smtClean="0">
                <a:solidFill>
                  <a:prstClr val="black"/>
                </a:solidFill>
                <a:latin typeface="Baskerville Old Face" pitchFamily="18" charset="0"/>
              </a:rPr>
              <a:t>2019</a:t>
            </a:r>
          </a:p>
          <a:p>
            <a:pPr marL="285750" indent="-285750" algn="just">
              <a:buFont typeface="Wingdings" pitchFamily="2" charset="2"/>
              <a:buChar char="q"/>
            </a:pPr>
            <a:endParaRPr lang="en-US" sz="500" dirty="0">
              <a:solidFill>
                <a:prstClr val="black"/>
              </a:solidFill>
              <a:latin typeface="Baskerville Old Face" pitchFamily="18" charset="0"/>
            </a:endParaRPr>
          </a:p>
          <a:p>
            <a:pPr marL="285750" indent="-285750" algn="just">
              <a:buFont typeface="Wingdings" pitchFamily="2" charset="2"/>
              <a:buChar char="q"/>
            </a:pPr>
            <a:r>
              <a:rPr lang="en-US" dirty="0" smtClean="0">
                <a:solidFill>
                  <a:prstClr val="black"/>
                </a:solidFill>
                <a:latin typeface="Baskerville Old Face" pitchFamily="18" charset="0"/>
              </a:rPr>
              <a:t>More </a:t>
            </a:r>
            <a:r>
              <a:rPr lang="en-US" dirty="0">
                <a:solidFill>
                  <a:prstClr val="black"/>
                </a:solidFill>
                <a:latin typeface="Baskerville Old Face" pitchFamily="18" charset="0"/>
              </a:rPr>
              <a:t>than 26 percent of healthcare expenditures </a:t>
            </a:r>
            <a:r>
              <a:rPr lang="en-US" dirty="0" smtClean="0">
                <a:solidFill>
                  <a:prstClr val="black"/>
                </a:solidFill>
                <a:latin typeface="Baskerville Old Face" pitchFamily="18" charset="0"/>
              </a:rPr>
              <a:t>is related </a:t>
            </a:r>
            <a:r>
              <a:rPr lang="en-US" dirty="0">
                <a:solidFill>
                  <a:prstClr val="black"/>
                </a:solidFill>
                <a:latin typeface="Baskerville Old Face" pitchFamily="18" charset="0"/>
              </a:rPr>
              <a:t>to ambulatory </a:t>
            </a:r>
            <a:r>
              <a:rPr lang="en-US" dirty="0" smtClean="0">
                <a:solidFill>
                  <a:prstClr val="black"/>
                </a:solidFill>
                <a:latin typeface="Baskerville Old Face" pitchFamily="18" charset="0"/>
              </a:rPr>
              <a:t>care</a:t>
            </a:r>
          </a:p>
          <a:p>
            <a:pPr marL="285750" indent="-285750" algn="just">
              <a:buFont typeface="Wingdings" pitchFamily="2" charset="2"/>
              <a:buChar char="q"/>
            </a:pPr>
            <a:endParaRPr lang="en-US" sz="500" dirty="0" smtClean="0">
              <a:solidFill>
                <a:prstClr val="black"/>
              </a:solidFill>
              <a:latin typeface="Baskerville Old Face" pitchFamily="18" charset="0"/>
            </a:endParaRPr>
          </a:p>
          <a:p>
            <a:pPr marL="285750" indent="-285750" algn="just">
              <a:buFont typeface="Wingdings" pitchFamily="2" charset="2"/>
              <a:buChar char="q"/>
            </a:pPr>
            <a:r>
              <a:rPr lang="en-US" dirty="0">
                <a:solidFill>
                  <a:prstClr val="black"/>
                </a:solidFill>
                <a:latin typeface="Baskerville Old Face" pitchFamily="18" charset="0"/>
              </a:rPr>
              <a:t>Major percentage of share for the care coordination falls under the free-standing (Ambulatory and Acute care setting) physicians of the U.S healthcare.</a:t>
            </a:r>
          </a:p>
        </p:txBody>
      </p:sp>
    </p:spTree>
    <p:extLst>
      <p:ext uri="{BB962C8B-B14F-4D97-AF65-F5344CB8AC3E}">
        <p14:creationId xmlns:p14="http://schemas.microsoft.com/office/powerpoint/2010/main" val="403602724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circle(out)">
                                      <p:cBhvr>
                                        <p:cTn id="10" dur="2000"/>
                                        <p:tgtEl>
                                          <p:spTgt spid="2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randombar(horizontal)">
                                      <p:cBhvr>
                                        <p:cTn id="20" dur="500"/>
                                        <p:tgtEl>
                                          <p:spTgt spid="9"/>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randombar(horizontal)">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500"/>
                                        <p:tgtEl>
                                          <p:spTgt spid="7"/>
                                        </p:tgtEl>
                                      </p:cBhvr>
                                    </p:animEffect>
                                  </p:childTnLst>
                                </p:cTn>
                              </p:par>
                              <p:par>
                                <p:cTn id="29" presetID="10" presetClass="entr" presetSubtype="0"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childTnLst>
                                </p:cTn>
                              </p:par>
                              <p:par>
                                <p:cTn id="35" presetID="55" presetClass="entr" presetSubtype="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1000" fill="hold"/>
                                        <p:tgtEl>
                                          <p:spTgt spid="11"/>
                                        </p:tgtEl>
                                        <p:attrNameLst>
                                          <p:attrName>ppt_w</p:attrName>
                                        </p:attrNameLst>
                                      </p:cBhvr>
                                      <p:tavLst>
                                        <p:tav tm="0">
                                          <p:val>
                                            <p:strVal val="#ppt_w*0.70"/>
                                          </p:val>
                                        </p:tav>
                                        <p:tav tm="100000">
                                          <p:val>
                                            <p:strVal val="#ppt_w"/>
                                          </p:val>
                                        </p:tav>
                                      </p:tavLst>
                                    </p:anim>
                                    <p:anim calcmode="lin" valueType="num">
                                      <p:cBhvr>
                                        <p:cTn id="38" dur="1000" fill="hold"/>
                                        <p:tgtEl>
                                          <p:spTgt spid="11"/>
                                        </p:tgtEl>
                                        <p:attrNameLst>
                                          <p:attrName>ppt_h</p:attrName>
                                        </p:attrNameLst>
                                      </p:cBhvr>
                                      <p:tavLst>
                                        <p:tav tm="0">
                                          <p:val>
                                            <p:strVal val="#ppt_h"/>
                                          </p:val>
                                        </p:tav>
                                        <p:tav tm="100000">
                                          <p:val>
                                            <p:strVal val="#ppt_h"/>
                                          </p:val>
                                        </p:tav>
                                      </p:tavLst>
                                    </p:anim>
                                    <p:animEffect transition="in" filter="fade">
                                      <p:cBhvr>
                                        <p:cTn id="39" dur="1000"/>
                                        <p:tgtEl>
                                          <p:spTgt spid="11"/>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500"/>
                                        <p:tgtEl>
                                          <p:spTgt spid="14"/>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childTnLst>
                                </p:cTn>
                              </p:par>
                              <p:par>
                                <p:cTn id="48" presetID="10" presetClass="entr" presetSubtype="0"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fade">
                                      <p:cBhvr>
                                        <p:cTn id="50" dur="500"/>
                                        <p:tgtEl>
                                          <p:spTgt spid="8"/>
                                        </p:tgtEl>
                                      </p:cBhvr>
                                    </p:animEffect>
                                  </p:childTnLst>
                                </p:cTn>
                              </p:par>
                              <p:par>
                                <p:cTn id="51" presetID="55" presetClass="entr" presetSubtype="0"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p:cTn id="53" dur="1000" fill="hold"/>
                                        <p:tgtEl>
                                          <p:spTgt spid="12"/>
                                        </p:tgtEl>
                                        <p:attrNameLst>
                                          <p:attrName>ppt_w</p:attrName>
                                        </p:attrNameLst>
                                      </p:cBhvr>
                                      <p:tavLst>
                                        <p:tav tm="0">
                                          <p:val>
                                            <p:strVal val="#ppt_w*0.70"/>
                                          </p:val>
                                        </p:tav>
                                        <p:tav tm="100000">
                                          <p:val>
                                            <p:strVal val="#ppt_w"/>
                                          </p:val>
                                        </p:tav>
                                      </p:tavLst>
                                    </p:anim>
                                    <p:anim calcmode="lin" valueType="num">
                                      <p:cBhvr>
                                        <p:cTn id="54" dur="1000" fill="hold"/>
                                        <p:tgtEl>
                                          <p:spTgt spid="12"/>
                                        </p:tgtEl>
                                        <p:attrNameLst>
                                          <p:attrName>ppt_h</p:attrName>
                                        </p:attrNameLst>
                                      </p:cBhvr>
                                      <p:tavLst>
                                        <p:tav tm="0">
                                          <p:val>
                                            <p:strVal val="#ppt_h"/>
                                          </p:val>
                                        </p:tav>
                                        <p:tav tm="100000">
                                          <p:val>
                                            <p:strVal val="#ppt_h"/>
                                          </p:val>
                                        </p:tav>
                                      </p:tavLst>
                                    </p:anim>
                                    <p:animEffect transition="in" filter="fade">
                                      <p:cBhvr>
                                        <p:cTn id="55" dur="1000"/>
                                        <p:tgtEl>
                                          <p:spTgt spid="12"/>
                                        </p:tgtEl>
                                      </p:cBhvr>
                                    </p:animEffect>
                                  </p:childTnLst>
                                </p:cTn>
                              </p:par>
                            </p:childTnLst>
                          </p:cTn>
                        </p:par>
                      </p:childTnLst>
                    </p:cTn>
                  </p:par>
                  <p:par>
                    <p:cTn id="56" fill="hold">
                      <p:stCondLst>
                        <p:cond delay="indefinite"/>
                      </p:stCondLst>
                      <p:childTnLst>
                        <p:par>
                          <p:cTn id="57" fill="hold">
                            <p:stCondLst>
                              <p:cond delay="0"/>
                            </p:stCondLst>
                            <p:childTnLst>
                              <p:par>
                                <p:cTn id="58" presetID="35" presetClass="entr" presetSubtype="0" fill="hold" nodeType="clickEffect">
                                  <p:stCondLst>
                                    <p:cond delay="0"/>
                                  </p:stCondLst>
                                  <p:childTnLst>
                                    <p:set>
                                      <p:cBhvr>
                                        <p:cTn id="59" dur="1" fill="hold">
                                          <p:stCondLst>
                                            <p:cond delay="0"/>
                                          </p:stCondLst>
                                        </p:cTn>
                                        <p:tgtEl>
                                          <p:spTgt spid="3"/>
                                        </p:tgtEl>
                                        <p:attrNameLst>
                                          <p:attrName>style.visibility</p:attrName>
                                        </p:attrNameLst>
                                      </p:cBhvr>
                                      <p:to>
                                        <p:strVal val="visible"/>
                                      </p:to>
                                    </p:set>
                                    <p:animEffect transition="in" filter="fade">
                                      <p:cBhvr>
                                        <p:cTn id="60" dur="2000"/>
                                        <p:tgtEl>
                                          <p:spTgt spid="3"/>
                                        </p:tgtEl>
                                      </p:cBhvr>
                                    </p:animEffect>
                                    <p:anim calcmode="lin" valueType="num">
                                      <p:cBhvr>
                                        <p:cTn id="61" dur="2000" fill="hold"/>
                                        <p:tgtEl>
                                          <p:spTgt spid="3"/>
                                        </p:tgtEl>
                                        <p:attrNameLst>
                                          <p:attrName>style.rotation</p:attrName>
                                        </p:attrNameLst>
                                      </p:cBhvr>
                                      <p:tavLst>
                                        <p:tav tm="0">
                                          <p:val>
                                            <p:fltVal val="720"/>
                                          </p:val>
                                        </p:tav>
                                        <p:tav tm="100000">
                                          <p:val>
                                            <p:fltVal val="0"/>
                                          </p:val>
                                        </p:tav>
                                      </p:tavLst>
                                    </p:anim>
                                    <p:anim calcmode="lin" valueType="num">
                                      <p:cBhvr>
                                        <p:cTn id="62" dur="2000" fill="hold"/>
                                        <p:tgtEl>
                                          <p:spTgt spid="3"/>
                                        </p:tgtEl>
                                        <p:attrNameLst>
                                          <p:attrName>ppt_h</p:attrName>
                                        </p:attrNameLst>
                                      </p:cBhvr>
                                      <p:tavLst>
                                        <p:tav tm="0">
                                          <p:val>
                                            <p:fltVal val="0"/>
                                          </p:val>
                                        </p:tav>
                                        <p:tav tm="100000">
                                          <p:val>
                                            <p:strVal val="#ppt_h"/>
                                          </p:val>
                                        </p:tav>
                                      </p:tavLst>
                                    </p:anim>
                                    <p:anim calcmode="lin" valueType="num">
                                      <p:cBhvr>
                                        <p:cTn id="63" dur="2000" fill="hold"/>
                                        <p:tgtEl>
                                          <p:spTgt spid="3"/>
                                        </p:tgtEl>
                                        <p:attrNameLst>
                                          <p:attrName>ppt_w</p:attrName>
                                        </p:attrNameLst>
                                      </p:cBhvr>
                                      <p:tavLst>
                                        <p:tav tm="0">
                                          <p:val>
                                            <p:fltVal val="0"/>
                                          </p:val>
                                        </p:tav>
                                        <p:tav tm="100000">
                                          <p:val>
                                            <p:strVal val="#ppt_w"/>
                                          </p:val>
                                        </p:tav>
                                      </p:tavLst>
                                    </p:anim>
                                  </p:childTnLst>
                                </p:cTn>
                              </p:par>
                            </p:childTnLst>
                          </p:cTn>
                        </p:par>
                      </p:childTnLst>
                    </p:cTn>
                  </p:par>
                  <p:par>
                    <p:cTn id="64" fill="hold">
                      <p:stCondLst>
                        <p:cond delay="indefinite"/>
                      </p:stCondLst>
                      <p:childTnLst>
                        <p:par>
                          <p:cTn id="65" fill="hold">
                            <p:stCondLst>
                              <p:cond delay="0"/>
                            </p:stCondLst>
                            <p:childTnLst>
                              <p:par>
                                <p:cTn id="66" presetID="14" presetClass="entr" presetSubtype="5" fill="hold" nodeType="click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randombar(vertical)">
                                      <p:cBhvr>
                                        <p:cTn id="68" dur="500"/>
                                        <p:tgtEl>
                                          <p:spTgt spid="19"/>
                                        </p:tgtEl>
                                      </p:cBhvr>
                                    </p:animEffect>
                                  </p:childTnLst>
                                </p:cTn>
                              </p:par>
                              <p:par>
                                <p:cTn id="69" presetID="14" presetClass="entr" presetSubtype="5" fill="hold" grpId="0" nodeType="with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randombar(vertical)">
                                      <p:cBhvr>
                                        <p:cTn id="71" dur="500"/>
                                        <p:tgtEl>
                                          <p:spTgt spid="20"/>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nodeType="clickEffect">
                                  <p:stCondLst>
                                    <p:cond delay="0"/>
                                  </p:stCondLst>
                                  <p:childTnLst>
                                    <p:set>
                                      <p:cBhvr>
                                        <p:cTn id="75" dur="1" fill="hold">
                                          <p:stCondLst>
                                            <p:cond delay="0"/>
                                          </p:stCondLst>
                                        </p:cTn>
                                        <p:tgtEl>
                                          <p:spTgt spid="17"/>
                                        </p:tgtEl>
                                        <p:attrNameLst>
                                          <p:attrName>style.visibility</p:attrName>
                                        </p:attrNameLst>
                                      </p:cBhvr>
                                      <p:to>
                                        <p:strVal val="visible"/>
                                      </p:to>
                                    </p:set>
                                    <p:animEffect transition="in" filter="fade">
                                      <p:cBhvr>
                                        <p:cTn id="76" dur="500"/>
                                        <p:tgtEl>
                                          <p:spTgt spid="17"/>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fade">
                                      <p:cBhvr>
                                        <p:cTn id="79" dur="500"/>
                                        <p:tgtEl>
                                          <p:spTgt spid="25"/>
                                        </p:tgtEl>
                                      </p:cBhvr>
                                    </p:animEffect>
                                  </p:childTnLst>
                                </p:cTn>
                              </p:par>
                              <p:par>
                                <p:cTn id="80" presetID="10" presetClass="entr" presetSubtype="0" fill="hold" nodeType="withEffect">
                                  <p:stCondLst>
                                    <p:cond delay="0"/>
                                  </p:stCondLst>
                                  <p:childTnLst>
                                    <p:set>
                                      <p:cBhvr>
                                        <p:cTn id="81" dur="1" fill="hold">
                                          <p:stCondLst>
                                            <p:cond delay="0"/>
                                          </p:stCondLst>
                                        </p:cTn>
                                        <p:tgtEl>
                                          <p:spTgt spid="23"/>
                                        </p:tgtEl>
                                        <p:attrNameLst>
                                          <p:attrName>style.visibility</p:attrName>
                                        </p:attrNameLst>
                                      </p:cBhvr>
                                      <p:to>
                                        <p:strVal val="visible"/>
                                      </p:to>
                                    </p:set>
                                    <p:animEffect transition="in" filter="fade">
                                      <p:cBhvr>
                                        <p:cTn id="82" dur="500"/>
                                        <p:tgtEl>
                                          <p:spTgt spid="23"/>
                                        </p:tgtEl>
                                      </p:cBhvr>
                                    </p:animEffect>
                                  </p:childTnLst>
                                </p:cTn>
                              </p:par>
                              <p:par>
                                <p:cTn id="83" presetID="55" presetClass="entr" presetSubtype="0" fill="hold" grpId="0" nodeType="with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p:cTn id="85" dur="1000" fill="hold"/>
                                        <p:tgtEl>
                                          <p:spTgt spid="21"/>
                                        </p:tgtEl>
                                        <p:attrNameLst>
                                          <p:attrName>ppt_w</p:attrName>
                                        </p:attrNameLst>
                                      </p:cBhvr>
                                      <p:tavLst>
                                        <p:tav tm="0">
                                          <p:val>
                                            <p:strVal val="#ppt_w*0.70"/>
                                          </p:val>
                                        </p:tav>
                                        <p:tav tm="100000">
                                          <p:val>
                                            <p:strVal val="#ppt_w"/>
                                          </p:val>
                                        </p:tav>
                                      </p:tavLst>
                                    </p:anim>
                                    <p:anim calcmode="lin" valueType="num">
                                      <p:cBhvr>
                                        <p:cTn id="86" dur="1000" fill="hold"/>
                                        <p:tgtEl>
                                          <p:spTgt spid="21"/>
                                        </p:tgtEl>
                                        <p:attrNameLst>
                                          <p:attrName>ppt_h</p:attrName>
                                        </p:attrNameLst>
                                      </p:cBhvr>
                                      <p:tavLst>
                                        <p:tav tm="0">
                                          <p:val>
                                            <p:strVal val="#ppt_h"/>
                                          </p:val>
                                        </p:tav>
                                        <p:tav tm="100000">
                                          <p:val>
                                            <p:strVal val="#ppt_h"/>
                                          </p:val>
                                        </p:tav>
                                      </p:tavLst>
                                    </p:anim>
                                    <p:animEffect transition="in" filter="fade">
                                      <p:cBhvr>
                                        <p:cTn id="87" dur="1000"/>
                                        <p:tgtEl>
                                          <p:spTgt spid="21"/>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nodeType="clickEffect">
                                  <p:stCondLst>
                                    <p:cond delay="0"/>
                                  </p:stCondLst>
                                  <p:childTnLst>
                                    <p:set>
                                      <p:cBhvr>
                                        <p:cTn id="91" dur="1" fill="hold">
                                          <p:stCondLst>
                                            <p:cond delay="0"/>
                                          </p:stCondLst>
                                        </p:cTn>
                                        <p:tgtEl>
                                          <p:spTgt spid="18"/>
                                        </p:tgtEl>
                                        <p:attrNameLst>
                                          <p:attrName>style.visibility</p:attrName>
                                        </p:attrNameLst>
                                      </p:cBhvr>
                                      <p:to>
                                        <p:strVal val="visible"/>
                                      </p:to>
                                    </p:set>
                                    <p:animEffect transition="in" filter="fade">
                                      <p:cBhvr>
                                        <p:cTn id="92" dur="500"/>
                                        <p:tgtEl>
                                          <p:spTgt spid="18"/>
                                        </p:tgtEl>
                                      </p:cBhvr>
                                    </p:animEffect>
                                  </p:childTnLst>
                                </p:cTn>
                              </p:par>
                              <p:par>
                                <p:cTn id="93" presetID="10" presetClass="entr" presetSubtype="0" fill="hold" nodeType="with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fade">
                                      <p:cBhvr>
                                        <p:cTn id="95" dur="500"/>
                                        <p:tgtEl>
                                          <p:spTgt spid="24"/>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26"/>
                                        </p:tgtEl>
                                        <p:attrNameLst>
                                          <p:attrName>style.visibility</p:attrName>
                                        </p:attrNameLst>
                                      </p:cBhvr>
                                      <p:to>
                                        <p:strVal val="visible"/>
                                      </p:to>
                                    </p:set>
                                    <p:animEffect transition="in" filter="fade">
                                      <p:cBhvr>
                                        <p:cTn id="98" dur="500"/>
                                        <p:tgtEl>
                                          <p:spTgt spid="26"/>
                                        </p:tgtEl>
                                      </p:cBhvr>
                                    </p:animEffect>
                                  </p:childTnLst>
                                </p:cTn>
                              </p:par>
                              <p:par>
                                <p:cTn id="99" presetID="55" presetClass="entr" presetSubtype="0" fill="hold" grpId="0"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p:cTn id="101" dur="1000" fill="hold"/>
                                        <p:tgtEl>
                                          <p:spTgt spid="22"/>
                                        </p:tgtEl>
                                        <p:attrNameLst>
                                          <p:attrName>ppt_w</p:attrName>
                                        </p:attrNameLst>
                                      </p:cBhvr>
                                      <p:tavLst>
                                        <p:tav tm="0">
                                          <p:val>
                                            <p:strVal val="#ppt_w*0.70"/>
                                          </p:val>
                                        </p:tav>
                                        <p:tav tm="100000">
                                          <p:val>
                                            <p:strVal val="#ppt_w"/>
                                          </p:val>
                                        </p:tav>
                                      </p:tavLst>
                                    </p:anim>
                                    <p:anim calcmode="lin" valueType="num">
                                      <p:cBhvr>
                                        <p:cTn id="102" dur="1000" fill="hold"/>
                                        <p:tgtEl>
                                          <p:spTgt spid="22"/>
                                        </p:tgtEl>
                                        <p:attrNameLst>
                                          <p:attrName>ppt_h</p:attrName>
                                        </p:attrNameLst>
                                      </p:cBhvr>
                                      <p:tavLst>
                                        <p:tav tm="0">
                                          <p:val>
                                            <p:strVal val="#ppt_h"/>
                                          </p:val>
                                        </p:tav>
                                        <p:tav tm="100000">
                                          <p:val>
                                            <p:strVal val="#ppt_h"/>
                                          </p:val>
                                        </p:tav>
                                      </p:tavLst>
                                    </p:anim>
                                    <p:animEffect transition="in" filter="fade">
                                      <p:cBhvr>
                                        <p:cTn id="103" dur="1000"/>
                                        <p:tgtEl>
                                          <p:spTgt spid="22"/>
                                        </p:tgtEl>
                                      </p:cBhvr>
                                    </p:animEffect>
                                  </p:childTnLst>
                                </p:cTn>
                              </p:par>
                            </p:childTnLst>
                          </p:cTn>
                        </p:par>
                      </p:childTnLst>
                    </p:cTn>
                  </p:par>
                  <p:par>
                    <p:cTn id="104" fill="hold">
                      <p:stCondLst>
                        <p:cond delay="indefinite"/>
                      </p:stCondLst>
                      <p:childTnLst>
                        <p:par>
                          <p:cTn id="105" fill="hold">
                            <p:stCondLst>
                              <p:cond delay="0"/>
                            </p:stCondLst>
                            <p:childTnLst>
                              <p:par>
                                <p:cTn id="106" presetID="1" presetClass="exit" presetSubtype="0" fill="hold" nodeType="clickEffect">
                                  <p:stCondLst>
                                    <p:cond delay="0"/>
                                  </p:stCondLst>
                                  <p:childTnLst>
                                    <p:set>
                                      <p:cBhvr>
                                        <p:cTn id="107" dur="1" fill="hold">
                                          <p:stCondLst>
                                            <p:cond delay="0"/>
                                          </p:stCondLst>
                                        </p:cTn>
                                        <p:tgtEl>
                                          <p:spTgt spid="2"/>
                                        </p:tgtEl>
                                        <p:attrNameLst>
                                          <p:attrName>style.visibility</p:attrName>
                                        </p:attrNameLst>
                                      </p:cBhvr>
                                      <p:to>
                                        <p:strVal val="hidden"/>
                                      </p:to>
                                    </p:set>
                                  </p:childTnLst>
                                </p:cTn>
                              </p:par>
                              <p:par>
                                <p:cTn id="108" presetID="1" presetClass="exit" presetSubtype="0" fill="hold" grpId="1" nodeType="withEffect">
                                  <p:stCondLst>
                                    <p:cond delay="0"/>
                                  </p:stCondLst>
                                  <p:childTnLst>
                                    <p:set>
                                      <p:cBhvr>
                                        <p:cTn id="109" dur="1" fill="hold">
                                          <p:stCondLst>
                                            <p:cond delay="0"/>
                                          </p:stCondLst>
                                        </p:cTn>
                                        <p:tgtEl>
                                          <p:spTgt spid="27"/>
                                        </p:tgtEl>
                                        <p:attrNameLst>
                                          <p:attrName>style.visibility</p:attrName>
                                        </p:attrNameLst>
                                      </p:cBhvr>
                                      <p:to>
                                        <p:strVal val="hidden"/>
                                      </p:to>
                                    </p:set>
                                  </p:childTnLst>
                                </p:cTn>
                              </p:par>
                              <p:par>
                                <p:cTn id="110" presetID="1" presetClass="exit" presetSubtype="0" fill="hold" grpId="1" nodeType="withEffect">
                                  <p:stCondLst>
                                    <p:cond delay="0"/>
                                  </p:stCondLst>
                                  <p:childTnLst>
                                    <p:set>
                                      <p:cBhvr>
                                        <p:cTn id="111" dur="1" fill="hold">
                                          <p:stCondLst>
                                            <p:cond delay="0"/>
                                          </p:stCondLst>
                                        </p:cTn>
                                        <p:tgtEl>
                                          <p:spTgt spid="6"/>
                                        </p:tgtEl>
                                        <p:attrNameLst>
                                          <p:attrName>style.visibility</p:attrName>
                                        </p:attrNameLst>
                                      </p:cBhvr>
                                      <p:to>
                                        <p:strVal val="hidden"/>
                                      </p:to>
                                    </p:set>
                                  </p:childTnLst>
                                </p:cTn>
                              </p:par>
                              <p:par>
                                <p:cTn id="112" presetID="1" presetClass="exit" presetSubtype="0" fill="hold" nodeType="withEffect">
                                  <p:stCondLst>
                                    <p:cond delay="0"/>
                                  </p:stCondLst>
                                  <p:childTnLst>
                                    <p:set>
                                      <p:cBhvr>
                                        <p:cTn id="113" dur="1" fill="hold">
                                          <p:stCondLst>
                                            <p:cond delay="0"/>
                                          </p:stCondLst>
                                        </p:cTn>
                                        <p:tgtEl>
                                          <p:spTgt spid="3"/>
                                        </p:tgtEl>
                                        <p:attrNameLst>
                                          <p:attrName>style.visibility</p:attrName>
                                        </p:attrNameLst>
                                      </p:cBhvr>
                                      <p:to>
                                        <p:strVal val="hidden"/>
                                      </p:to>
                                    </p:set>
                                  </p:childTnLst>
                                </p:cTn>
                              </p:par>
                              <p:par>
                                <p:cTn id="114" presetID="1" presetClass="exit" presetSubtype="0" fill="hold" nodeType="withEffect">
                                  <p:stCondLst>
                                    <p:cond delay="0"/>
                                  </p:stCondLst>
                                  <p:childTnLst>
                                    <p:set>
                                      <p:cBhvr>
                                        <p:cTn id="115" dur="1" fill="hold">
                                          <p:stCondLst>
                                            <p:cond delay="0"/>
                                          </p:stCondLst>
                                        </p:cTn>
                                        <p:tgtEl>
                                          <p:spTgt spid="19"/>
                                        </p:tgtEl>
                                        <p:attrNameLst>
                                          <p:attrName>style.visibility</p:attrName>
                                        </p:attrNameLst>
                                      </p:cBhvr>
                                      <p:to>
                                        <p:strVal val="hidden"/>
                                      </p:to>
                                    </p:set>
                                  </p:childTnLst>
                                </p:cTn>
                              </p:par>
                              <p:par>
                                <p:cTn id="116" presetID="1" presetClass="exit" presetSubtype="0" fill="hold" grpId="1" nodeType="withEffect">
                                  <p:stCondLst>
                                    <p:cond delay="0"/>
                                  </p:stCondLst>
                                  <p:childTnLst>
                                    <p:set>
                                      <p:cBhvr>
                                        <p:cTn id="117" dur="1" fill="hold">
                                          <p:stCondLst>
                                            <p:cond delay="0"/>
                                          </p:stCondLst>
                                        </p:cTn>
                                        <p:tgtEl>
                                          <p:spTgt spid="20"/>
                                        </p:tgtEl>
                                        <p:attrNameLst>
                                          <p:attrName>style.visibility</p:attrName>
                                        </p:attrNameLst>
                                      </p:cBhvr>
                                      <p:to>
                                        <p:strVal val="hidden"/>
                                      </p:to>
                                    </p:set>
                                  </p:childTnLst>
                                </p:cTn>
                              </p:par>
                              <p:par>
                                <p:cTn id="118" presetID="1" presetClass="exit" presetSubtype="0" fill="hold" nodeType="withEffect">
                                  <p:stCondLst>
                                    <p:cond delay="0"/>
                                  </p:stCondLst>
                                  <p:childTnLst>
                                    <p:set>
                                      <p:cBhvr>
                                        <p:cTn id="119" dur="1" fill="hold">
                                          <p:stCondLst>
                                            <p:cond delay="0"/>
                                          </p:stCondLst>
                                        </p:cTn>
                                        <p:tgtEl>
                                          <p:spTgt spid="17"/>
                                        </p:tgtEl>
                                        <p:attrNameLst>
                                          <p:attrName>style.visibility</p:attrName>
                                        </p:attrNameLst>
                                      </p:cBhvr>
                                      <p:to>
                                        <p:strVal val="hidden"/>
                                      </p:to>
                                    </p:set>
                                  </p:childTnLst>
                                </p:cTn>
                              </p:par>
                              <p:par>
                                <p:cTn id="120" presetID="1" presetClass="exit" presetSubtype="0" fill="hold" grpId="1" nodeType="withEffect">
                                  <p:stCondLst>
                                    <p:cond delay="0"/>
                                  </p:stCondLst>
                                  <p:childTnLst>
                                    <p:set>
                                      <p:cBhvr>
                                        <p:cTn id="121" dur="1" fill="hold">
                                          <p:stCondLst>
                                            <p:cond delay="0"/>
                                          </p:stCondLst>
                                        </p:cTn>
                                        <p:tgtEl>
                                          <p:spTgt spid="25"/>
                                        </p:tgtEl>
                                        <p:attrNameLst>
                                          <p:attrName>style.visibility</p:attrName>
                                        </p:attrNameLst>
                                      </p:cBhvr>
                                      <p:to>
                                        <p:strVal val="hidden"/>
                                      </p:to>
                                    </p:set>
                                  </p:childTnLst>
                                </p:cTn>
                              </p:par>
                              <p:par>
                                <p:cTn id="122" presetID="1" presetClass="exit" presetSubtype="0" fill="hold" nodeType="withEffect">
                                  <p:stCondLst>
                                    <p:cond delay="0"/>
                                  </p:stCondLst>
                                  <p:childTnLst>
                                    <p:set>
                                      <p:cBhvr>
                                        <p:cTn id="123" dur="1" fill="hold">
                                          <p:stCondLst>
                                            <p:cond delay="0"/>
                                          </p:stCondLst>
                                        </p:cTn>
                                        <p:tgtEl>
                                          <p:spTgt spid="23"/>
                                        </p:tgtEl>
                                        <p:attrNameLst>
                                          <p:attrName>style.visibility</p:attrName>
                                        </p:attrNameLst>
                                      </p:cBhvr>
                                      <p:to>
                                        <p:strVal val="hidden"/>
                                      </p:to>
                                    </p:set>
                                  </p:childTnLst>
                                </p:cTn>
                              </p:par>
                              <p:par>
                                <p:cTn id="124" presetID="1" presetClass="exit" presetSubtype="0" fill="hold" grpId="1" nodeType="withEffect">
                                  <p:stCondLst>
                                    <p:cond delay="0"/>
                                  </p:stCondLst>
                                  <p:childTnLst>
                                    <p:set>
                                      <p:cBhvr>
                                        <p:cTn id="125" dur="1" fill="hold">
                                          <p:stCondLst>
                                            <p:cond delay="0"/>
                                          </p:stCondLst>
                                        </p:cTn>
                                        <p:tgtEl>
                                          <p:spTgt spid="21"/>
                                        </p:tgtEl>
                                        <p:attrNameLst>
                                          <p:attrName>style.visibility</p:attrName>
                                        </p:attrNameLst>
                                      </p:cBhvr>
                                      <p:to>
                                        <p:strVal val="hidden"/>
                                      </p:to>
                                    </p:set>
                                  </p:childTnLst>
                                </p:cTn>
                              </p:par>
                              <p:par>
                                <p:cTn id="126" presetID="1" presetClass="exit" presetSubtype="0" fill="hold" nodeType="withEffect">
                                  <p:stCondLst>
                                    <p:cond delay="0"/>
                                  </p:stCondLst>
                                  <p:childTnLst>
                                    <p:set>
                                      <p:cBhvr>
                                        <p:cTn id="127" dur="1" fill="hold">
                                          <p:stCondLst>
                                            <p:cond delay="0"/>
                                          </p:stCondLst>
                                        </p:cTn>
                                        <p:tgtEl>
                                          <p:spTgt spid="18"/>
                                        </p:tgtEl>
                                        <p:attrNameLst>
                                          <p:attrName>style.visibility</p:attrName>
                                        </p:attrNameLst>
                                      </p:cBhvr>
                                      <p:to>
                                        <p:strVal val="hidden"/>
                                      </p:to>
                                    </p:set>
                                  </p:childTnLst>
                                </p:cTn>
                              </p:par>
                              <p:par>
                                <p:cTn id="128" presetID="1" presetClass="exit" presetSubtype="0" fill="hold" nodeType="withEffect">
                                  <p:stCondLst>
                                    <p:cond delay="0"/>
                                  </p:stCondLst>
                                  <p:childTnLst>
                                    <p:set>
                                      <p:cBhvr>
                                        <p:cTn id="129" dur="1" fill="hold">
                                          <p:stCondLst>
                                            <p:cond delay="0"/>
                                          </p:stCondLst>
                                        </p:cTn>
                                        <p:tgtEl>
                                          <p:spTgt spid="24"/>
                                        </p:tgtEl>
                                        <p:attrNameLst>
                                          <p:attrName>style.visibility</p:attrName>
                                        </p:attrNameLst>
                                      </p:cBhvr>
                                      <p:to>
                                        <p:strVal val="hidden"/>
                                      </p:to>
                                    </p:set>
                                  </p:childTnLst>
                                </p:cTn>
                              </p:par>
                              <p:par>
                                <p:cTn id="130" presetID="1" presetClass="exit" presetSubtype="0" fill="hold" grpId="1" nodeType="withEffect">
                                  <p:stCondLst>
                                    <p:cond delay="0"/>
                                  </p:stCondLst>
                                  <p:childTnLst>
                                    <p:set>
                                      <p:cBhvr>
                                        <p:cTn id="131" dur="1" fill="hold">
                                          <p:stCondLst>
                                            <p:cond delay="0"/>
                                          </p:stCondLst>
                                        </p:cTn>
                                        <p:tgtEl>
                                          <p:spTgt spid="26"/>
                                        </p:tgtEl>
                                        <p:attrNameLst>
                                          <p:attrName>style.visibility</p:attrName>
                                        </p:attrNameLst>
                                      </p:cBhvr>
                                      <p:to>
                                        <p:strVal val="hidden"/>
                                      </p:to>
                                    </p:set>
                                  </p:childTnLst>
                                </p:cTn>
                              </p:par>
                              <p:par>
                                <p:cTn id="132" presetID="1" presetClass="exit" presetSubtype="0" fill="hold" grpId="1" nodeType="withEffect">
                                  <p:stCondLst>
                                    <p:cond delay="0"/>
                                  </p:stCondLst>
                                  <p:childTnLst>
                                    <p:set>
                                      <p:cBhvr>
                                        <p:cTn id="133" dur="1" fill="hold">
                                          <p:stCondLst>
                                            <p:cond delay="0"/>
                                          </p:stCondLst>
                                        </p:cTn>
                                        <p:tgtEl>
                                          <p:spTgt spid="22"/>
                                        </p:tgtEl>
                                        <p:attrNameLst>
                                          <p:attrName>style.visibility</p:attrName>
                                        </p:attrNameLst>
                                      </p:cBhvr>
                                      <p:to>
                                        <p:strVal val="hidden"/>
                                      </p:to>
                                    </p:set>
                                  </p:childTnLst>
                                </p:cTn>
                              </p:par>
                              <p:par>
                                <p:cTn id="134" presetID="35" presetClass="path" presetSubtype="0" accel="50000" decel="50000" fill="hold" nodeType="withEffect">
                                  <p:stCondLst>
                                    <p:cond delay="0"/>
                                  </p:stCondLst>
                                  <p:childTnLst>
                                    <p:animMotion origin="layout" path="M 0 0 L -0.25 0 E" pathEditMode="relative" ptsTypes="">
                                      <p:cBhvr>
                                        <p:cTn id="135" dur="2000" fill="hold"/>
                                        <p:tgtEl>
                                          <p:spTgt spid="9"/>
                                        </p:tgtEl>
                                        <p:attrNameLst>
                                          <p:attrName>ppt_x</p:attrName>
                                          <p:attrName>ppt_y</p:attrName>
                                        </p:attrNameLst>
                                      </p:cBhvr>
                                    </p:animMotion>
                                  </p:childTnLst>
                                </p:cTn>
                              </p:par>
                              <p:par>
                                <p:cTn id="136" presetID="35" presetClass="path" presetSubtype="0" accel="50000" decel="50000" fill="hold" grpId="1" nodeType="withEffect">
                                  <p:stCondLst>
                                    <p:cond delay="0"/>
                                  </p:stCondLst>
                                  <p:childTnLst>
                                    <p:animMotion origin="layout" path="M 0 0 L -0.25 0 E" pathEditMode="relative" ptsTypes="">
                                      <p:cBhvr>
                                        <p:cTn id="137" dur="2000" fill="hold"/>
                                        <p:tgtEl>
                                          <p:spTgt spid="10"/>
                                        </p:tgtEl>
                                        <p:attrNameLst>
                                          <p:attrName>ppt_x</p:attrName>
                                          <p:attrName>ppt_y</p:attrName>
                                        </p:attrNameLst>
                                      </p:cBhvr>
                                    </p:animMotion>
                                  </p:childTnLst>
                                </p:cTn>
                              </p:par>
                              <p:par>
                                <p:cTn id="138" presetID="35" presetClass="path" presetSubtype="0" accel="50000" decel="50000" fill="hold" nodeType="withEffect">
                                  <p:stCondLst>
                                    <p:cond delay="0"/>
                                  </p:stCondLst>
                                  <p:childTnLst>
                                    <p:animMotion origin="layout" path="M 0 0 L -0.25 0 E" pathEditMode="relative" ptsTypes="">
                                      <p:cBhvr>
                                        <p:cTn id="139" dur="2000" fill="hold"/>
                                        <p:tgtEl>
                                          <p:spTgt spid="7"/>
                                        </p:tgtEl>
                                        <p:attrNameLst>
                                          <p:attrName>ppt_x</p:attrName>
                                          <p:attrName>ppt_y</p:attrName>
                                        </p:attrNameLst>
                                      </p:cBhvr>
                                    </p:animMotion>
                                  </p:childTnLst>
                                </p:cTn>
                              </p:par>
                              <p:par>
                                <p:cTn id="140" presetID="35" presetClass="path" presetSubtype="0" accel="50000" decel="50000" fill="hold" nodeType="withEffect">
                                  <p:stCondLst>
                                    <p:cond delay="0"/>
                                  </p:stCondLst>
                                  <p:childTnLst>
                                    <p:animMotion origin="layout" path="M 0 0 L -0.25 0 E" pathEditMode="relative" ptsTypes="">
                                      <p:cBhvr>
                                        <p:cTn id="141" dur="2000" fill="hold"/>
                                        <p:tgtEl>
                                          <p:spTgt spid="13"/>
                                        </p:tgtEl>
                                        <p:attrNameLst>
                                          <p:attrName>ppt_x</p:attrName>
                                          <p:attrName>ppt_y</p:attrName>
                                        </p:attrNameLst>
                                      </p:cBhvr>
                                    </p:animMotion>
                                  </p:childTnLst>
                                </p:cTn>
                              </p:par>
                              <p:par>
                                <p:cTn id="142" presetID="35" presetClass="path" presetSubtype="0" accel="50000" decel="50000" fill="hold" grpId="1" nodeType="withEffect">
                                  <p:stCondLst>
                                    <p:cond delay="0"/>
                                  </p:stCondLst>
                                  <p:childTnLst>
                                    <p:animMotion origin="layout" path="M 0 0 L -0.25 0 E" pathEditMode="relative" ptsTypes="">
                                      <p:cBhvr>
                                        <p:cTn id="143" dur="2000" fill="hold"/>
                                        <p:tgtEl>
                                          <p:spTgt spid="15"/>
                                        </p:tgtEl>
                                        <p:attrNameLst>
                                          <p:attrName>ppt_x</p:attrName>
                                          <p:attrName>ppt_y</p:attrName>
                                        </p:attrNameLst>
                                      </p:cBhvr>
                                    </p:animMotion>
                                  </p:childTnLst>
                                </p:cTn>
                              </p:par>
                              <p:par>
                                <p:cTn id="144" presetID="35" presetClass="path" presetSubtype="0" accel="50000" decel="50000" fill="hold" grpId="1" nodeType="withEffect">
                                  <p:stCondLst>
                                    <p:cond delay="0"/>
                                  </p:stCondLst>
                                  <p:childTnLst>
                                    <p:animMotion origin="layout" path="M 0 0 L -0.25 0 E" pathEditMode="relative" ptsTypes="">
                                      <p:cBhvr>
                                        <p:cTn id="145" dur="2000" fill="hold"/>
                                        <p:tgtEl>
                                          <p:spTgt spid="11"/>
                                        </p:tgtEl>
                                        <p:attrNameLst>
                                          <p:attrName>ppt_x</p:attrName>
                                          <p:attrName>ppt_y</p:attrName>
                                        </p:attrNameLst>
                                      </p:cBhvr>
                                    </p:animMotion>
                                  </p:childTnLst>
                                </p:cTn>
                              </p:par>
                              <p:par>
                                <p:cTn id="146" presetID="35" presetClass="path" presetSubtype="0" accel="50000" decel="50000" fill="hold" nodeType="withEffect">
                                  <p:stCondLst>
                                    <p:cond delay="0"/>
                                  </p:stCondLst>
                                  <p:childTnLst>
                                    <p:animMotion origin="layout" path="M 0 0 L -0.25 0 E" pathEditMode="relative" ptsTypes="">
                                      <p:cBhvr>
                                        <p:cTn id="147" dur="2000" fill="hold"/>
                                        <p:tgtEl>
                                          <p:spTgt spid="14"/>
                                        </p:tgtEl>
                                        <p:attrNameLst>
                                          <p:attrName>ppt_x</p:attrName>
                                          <p:attrName>ppt_y</p:attrName>
                                        </p:attrNameLst>
                                      </p:cBhvr>
                                    </p:animMotion>
                                  </p:childTnLst>
                                </p:cTn>
                              </p:par>
                              <p:par>
                                <p:cTn id="148" presetID="35" presetClass="path" presetSubtype="0" accel="50000" decel="50000" fill="hold" grpId="1" nodeType="withEffect">
                                  <p:stCondLst>
                                    <p:cond delay="0"/>
                                  </p:stCondLst>
                                  <p:childTnLst>
                                    <p:animMotion origin="layout" path="M 0 0 L -0.25 0 E" pathEditMode="relative" ptsTypes="">
                                      <p:cBhvr>
                                        <p:cTn id="149" dur="2000" fill="hold"/>
                                        <p:tgtEl>
                                          <p:spTgt spid="16"/>
                                        </p:tgtEl>
                                        <p:attrNameLst>
                                          <p:attrName>ppt_x</p:attrName>
                                          <p:attrName>ppt_y</p:attrName>
                                        </p:attrNameLst>
                                      </p:cBhvr>
                                    </p:animMotion>
                                  </p:childTnLst>
                                </p:cTn>
                              </p:par>
                              <p:par>
                                <p:cTn id="150" presetID="35" presetClass="path" presetSubtype="0" accel="50000" decel="50000" fill="hold" nodeType="withEffect">
                                  <p:stCondLst>
                                    <p:cond delay="0"/>
                                  </p:stCondLst>
                                  <p:childTnLst>
                                    <p:animMotion origin="layout" path="M 0 0 L -0.25 0 E" pathEditMode="relative" ptsTypes="">
                                      <p:cBhvr>
                                        <p:cTn id="151" dur="2000" fill="hold"/>
                                        <p:tgtEl>
                                          <p:spTgt spid="8"/>
                                        </p:tgtEl>
                                        <p:attrNameLst>
                                          <p:attrName>ppt_x</p:attrName>
                                          <p:attrName>ppt_y</p:attrName>
                                        </p:attrNameLst>
                                      </p:cBhvr>
                                    </p:animMotion>
                                  </p:childTnLst>
                                </p:cTn>
                              </p:par>
                              <p:par>
                                <p:cTn id="152" presetID="35" presetClass="path" presetSubtype="0" accel="50000" decel="50000" fill="hold" grpId="1" nodeType="withEffect">
                                  <p:stCondLst>
                                    <p:cond delay="0"/>
                                  </p:stCondLst>
                                  <p:childTnLst>
                                    <p:animMotion origin="layout" path="M 0 0 L -0.25 0 E" pathEditMode="relative" ptsTypes="">
                                      <p:cBhvr>
                                        <p:cTn id="153" dur="2000" fill="hold"/>
                                        <p:tgtEl>
                                          <p:spTgt spid="12"/>
                                        </p:tgtEl>
                                        <p:attrNameLst>
                                          <p:attrName>ppt_x</p:attrName>
                                          <p:attrName>ppt_y</p:attrName>
                                        </p:attrNameLst>
                                      </p:cBhvr>
                                    </p:animMotion>
                                  </p:childTnLst>
                                </p:cTn>
                              </p:par>
                            </p:childTnLst>
                          </p:cTn>
                        </p:par>
                        <p:par>
                          <p:cTn id="154" fill="hold">
                            <p:stCondLst>
                              <p:cond delay="2000"/>
                            </p:stCondLst>
                            <p:childTnLst>
                              <p:par>
                                <p:cTn id="155" presetID="10" presetClass="entr" presetSubtype="0" fill="hold" nodeType="afterEffect">
                                  <p:stCondLst>
                                    <p:cond delay="0"/>
                                  </p:stCondLst>
                                  <p:childTnLst>
                                    <p:set>
                                      <p:cBhvr>
                                        <p:cTn id="156" dur="1" fill="hold">
                                          <p:stCondLst>
                                            <p:cond delay="0"/>
                                          </p:stCondLst>
                                        </p:cTn>
                                        <p:tgtEl>
                                          <p:spTgt spid="31"/>
                                        </p:tgtEl>
                                        <p:attrNameLst>
                                          <p:attrName>style.visibility</p:attrName>
                                        </p:attrNameLst>
                                      </p:cBhvr>
                                      <p:to>
                                        <p:strVal val="visible"/>
                                      </p:to>
                                    </p:set>
                                    <p:animEffect transition="in" filter="fade">
                                      <p:cBhvr>
                                        <p:cTn id="157" dur="500"/>
                                        <p:tgtEl>
                                          <p:spTgt spid="31"/>
                                        </p:tgtEl>
                                      </p:cBhvr>
                                    </p:animEffect>
                                  </p:childTnLst>
                                </p:cTn>
                              </p:par>
                            </p:childTnLst>
                          </p:cTn>
                        </p:par>
                        <p:par>
                          <p:cTn id="158" fill="hold">
                            <p:stCondLst>
                              <p:cond delay="2500"/>
                            </p:stCondLst>
                            <p:childTnLst>
                              <p:par>
                                <p:cTn id="159" presetID="10" presetClass="entr" presetSubtype="0" fill="hold" grpId="0" nodeType="afterEffect">
                                  <p:stCondLst>
                                    <p:cond delay="0"/>
                                  </p:stCondLst>
                                  <p:childTnLst>
                                    <p:set>
                                      <p:cBhvr>
                                        <p:cTn id="160" dur="1" fill="hold">
                                          <p:stCondLst>
                                            <p:cond delay="0"/>
                                          </p:stCondLst>
                                        </p:cTn>
                                        <p:tgtEl>
                                          <p:spTgt spid="35">
                                            <p:txEl>
                                              <p:pRg st="0" end="0"/>
                                            </p:txEl>
                                          </p:spTgt>
                                        </p:tgtEl>
                                        <p:attrNameLst>
                                          <p:attrName>style.visibility</p:attrName>
                                        </p:attrNameLst>
                                      </p:cBhvr>
                                      <p:to>
                                        <p:strVal val="visible"/>
                                      </p:to>
                                    </p:set>
                                    <p:animEffect transition="in" filter="fade">
                                      <p:cBhvr>
                                        <p:cTn id="161" dur="500"/>
                                        <p:tgtEl>
                                          <p:spTgt spid="35">
                                            <p:txEl>
                                              <p:pRg st="0" end="0"/>
                                            </p:txEl>
                                          </p:spTgt>
                                        </p:tgtEl>
                                      </p:cBhvr>
                                    </p:animEffect>
                                  </p:childTnLst>
                                </p:cTn>
                              </p:par>
                            </p:childTnLst>
                          </p:cTn>
                        </p:par>
                        <p:par>
                          <p:cTn id="162" fill="hold">
                            <p:stCondLst>
                              <p:cond delay="3000"/>
                            </p:stCondLst>
                            <p:childTnLst>
                              <p:par>
                                <p:cTn id="163" presetID="10" presetClass="entr" presetSubtype="0" fill="hold" grpId="0" nodeType="afterEffect">
                                  <p:stCondLst>
                                    <p:cond delay="0"/>
                                  </p:stCondLst>
                                  <p:childTnLst>
                                    <p:set>
                                      <p:cBhvr>
                                        <p:cTn id="164" dur="1" fill="hold">
                                          <p:stCondLst>
                                            <p:cond delay="0"/>
                                          </p:stCondLst>
                                        </p:cTn>
                                        <p:tgtEl>
                                          <p:spTgt spid="35">
                                            <p:txEl>
                                              <p:pRg st="2" end="2"/>
                                            </p:txEl>
                                          </p:spTgt>
                                        </p:tgtEl>
                                        <p:attrNameLst>
                                          <p:attrName>style.visibility</p:attrName>
                                        </p:attrNameLst>
                                      </p:cBhvr>
                                      <p:to>
                                        <p:strVal val="visible"/>
                                      </p:to>
                                    </p:set>
                                    <p:animEffect transition="in" filter="fade">
                                      <p:cBhvr>
                                        <p:cTn id="165" dur="500"/>
                                        <p:tgtEl>
                                          <p:spTgt spid="35">
                                            <p:txEl>
                                              <p:pRg st="2" end="2"/>
                                            </p:txEl>
                                          </p:spTgt>
                                        </p:tgtEl>
                                      </p:cBhvr>
                                    </p:animEffect>
                                  </p:childTnLst>
                                </p:cTn>
                              </p:par>
                            </p:childTnLst>
                          </p:cTn>
                        </p:par>
                        <p:par>
                          <p:cTn id="166" fill="hold">
                            <p:stCondLst>
                              <p:cond delay="3500"/>
                            </p:stCondLst>
                            <p:childTnLst>
                              <p:par>
                                <p:cTn id="167" presetID="10" presetClass="entr" presetSubtype="0" fill="hold" grpId="0" nodeType="afterEffect">
                                  <p:stCondLst>
                                    <p:cond delay="0"/>
                                  </p:stCondLst>
                                  <p:childTnLst>
                                    <p:set>
                                      <p:cBhvr>
                                        <p:cTn id="168" dur="1" fill="hold">
                                          <p:stCondLst>
                                            <p:cond delay="0"/>
                                          </p:stCondLst>
                                        </p:cTn>
                                        <p:tgtEl>
                                          <p:spTgt spid="35">
                                            <p:txEl>
                                              <p:pRg st="4" end="4"/>
                                            </p:txEl>
                                          </p:spTgt>
                                        </p:tgtEl>
                                        <p:attrNameLst>
                                          <p:attrName>style.visibility</p:attrName>
                                        </p:attrNameLst>
                                      </p:cBhvr>
                                      <p:to>
                                        <p:strVal val="visible"/>
                                      </p:to>
                                    </p:set>
                                    <p:animEffect transition="in" filter="fade">
                                      <p:cBhvr>
                                        <p:cTn id="169" dur="500"/>
                                        <p:tgtEl>
                                          <p:spTgt spid="35">
                                            <p:txEl>
                                              <p:pRg st="4" end="4"/>
                                            </p:txEl>
                                          </p:spTgt>
                                        </p:tgtEl>
                                      </p:cBhvr>
                                    </p:animEffect>
                                  </p:childTnLst>
                                </p:cTn>
                              </p:par>
                            </p:childTnLst>
                          </p:cTn>
                        </p:par>
                        <p:par>
                          <p:cTn id="170" fill="hold">
                            <p:stCondLst>
                              <p:cond delay="4000"/>
                            </p:stCondLst>
                            <p:childTnLst>
                              <p:par>
                                <p:cTn id="171" presetID="10" presetClass="entr" presetSubtype="0" fill="hold" grpId="0" nodeType="afterEffect">
                                  <p:stCondLst>
                                    <p:cond delay="0"/>
                                  </p:stCondLst>
                                  <p:childTnLst>
                                    <p:set>
                                      <p:cBhvr>
                                        <p:cTn id="172" dur="1" fill="hold">
                                          <p:stCondLst>
                                            <p:cond delay="0"/>
                                          </p:stCondLst>
                                        </p:cTn>
                                        <p:tgtEl>
                                          <p:spTgt spid="35">
                                            <p:txEl>
                                              <p:pRg st="6" end="6"/>
                                            </p:txEl>
                                          </p:spTgt>
                                        </p:tgtEl>
                                        <p:attrNameLst>
                                          <p:attrName>style.visibility</p:attrName>
                                        </p:attrNameLst>
                                      </p:cBhvr>
                                      <p:to>
                                        <p:strVal val="visible"/>
                                      </p:to>
                                    </p:set>
                                    <p:animEffect transition="in" filter="fade">
                                      <p:cBhvr>
                                        <p:cTn id="173" dur="500"/>
                                        <p:tgtEl>
                                          <p:spTgt spid="3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10" grpId="0"/>
      <p:bldP spid="10" grpId="1"/>
      <p:bldP spid="11" grpId="0" animBg="1"/>
      <p:bldP spid="11" grpId="1" animBg="1"/>
      <p:bldP spid="12" grpId="0" animBg="1"/>
      <p:bldP spid="12" grpId="1" animBg="1"/>
      <p:bldP spid="15" grpId="0"/>
      <p:bldP spid="15" grpId="1"/>
      <p:bldP spid="16" grpId="0"/>
      <p:bldP spid="16" grpId="1"/>
      <p:bldP spid="20" grpId="0"/>
      <p:bldP spid="20" grpId="1"/>
      <p:bldP spid="21" grpId="0" animBg="1"/>
      <p:bldP spid="21" grpId="1" animBg="1"/>
      <p:bldP spid="22" grpId="0" animBg="1"/>
      <p:bldP spid="22" grpId="1" animBg="1"/>
      <p:bldP spid="25" grpId="0"/>
      <p:bldP spid="25" grpId="1"/>
      <p:bldP spid="26" grpId="0"/>
      <p:bldP spid="26" grpId="1"/>
      <p:bldP spid="27" grpId="0"/>
      <p:bldP spid="27" grpId="1"/>
      <p:bldP spid="35"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1971" r="3667"/>
          <a:stretch/>
        </p:blipFill>
        <p:spPr>
          <a:xfrm>
            <a:off x="1524000" y="1219200"/>
            <a:ext cx="5934950" cy="5562600"/>
          </a:xfrm>
          <a:prstGeom prst="rect">
            <a:avLst/>
          </a:prstGeom>
        </p:spPr>
      </p:pic>
      <p:sp>
        <p:nvSpPr>
          <p:cNvPr id="3" name="Rectangle 2"/>
          <p:cNvSpPr/>
          <p:nvPr/>
        </p:nvSpPr>
        <p:spPr>
          <a:xfrm>
            <a:off x="0" y="76200"/>
            <a:ext cx="9144000" cy="1077218"/>
          </a:xfrm>
          <a:prstGeom prst="rect">
            <a:avLst/>
          </a:prstGeom>
        </p:spPr>
        <p:txBody>
          <a:bodyPr wrap="square">
            <a:spAutoFit/>
          </a:bodyPr>
          <a:lstStyle/>
          <a:p>
            <a:pPr algn="ctr"/>
            <a:r>
              <a:rPr lang="en-US" sz="3200" b="1" dirty="0" smtClean="0">
                <a:solidFill>
                  <a:srgbClr val="C00000"/>
                </a:solidFill>
                <a:latin typeface="Baskerville Old Face" pitchFamily="18" charset="0"/>
              </a:rPr>
              <a:t>Administrative  &amp; Clinical Workflows in a Physician’s Office</a:t>
            </a:r>
            <a:endParaRPr lang="en-US" sz="3200" b="1" dirty="0">
              <a:solidFill>
                <a:srgbClr val="C00000"/>
              </a:solidFill>
              <a:latin typeface="Baskerville Old Face" pitchFamily="18" charset="0"/>
            </a:endParaRPr>
          </a:p>
        </p:txBody>
      </p:sp>
      <p:sp>
        <p:nvSpPr>
          <p:cNvPr id="5" name="Slide Number Placeholder 4"/>
          <p:cNvSpPr>
            <a:spLocks noGrp="1"/>
          </p:cNvSpPr>
          <p:nvPr>
            <p:ph type="sldNum" sz="quarter" idx="12"/>
          </p:nvPr>
        </p:nvSpPr>
        <p:spPr>
          <a:xfrm>
            <a:off x="-1676400" y="6492877"/>
            <a:ext cx="2133600" cy="365125"/>
          </a:xfrm>
        </p:spPr>
        <p:txBody>
          <a:bodyPr/>
          <a:lstStyle/>
          <a:p>
            <a:fld id="{FF2C1948-4817-4D16-A7A9-BD00324E561D}" type="slidenum">
              <a:rPr lang="en-US" smtClean="0">
                <a:solidFill>
                  <a:prstClr val="black">
                    <a:tint val="75000"/>
                  </a:prstClr>
                </a:solidFill>
              </a:rPr>
              <a:pPr/>
              <a:t>16</a:t>
            </a:fld>
            <a:endParaRPr lang="en-US" dirty="0">
              <a:solidFill>
                <a:prstClr val="black">
                  <a:tint val="75000"/>
                </a:prstClr>
              </a:solidFill>
            </a:endParaRPr>
          </a:p>
        </p:txBody>
      </p:sp>
    </p:spTree>
    <p:extLst>
      <p:ext uri="{BB962C8B-B14F-4D97-AF65-F5344CB8AC3E}">
        <p14:creationId xmlns:p14="http://schemas.microsoft.com/office/powerpoint/2010/main" val="237881070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0000"/>
            <a:lum/>
          </a:blip>
          <a:srcRect/>
          <a:stretch>
            <a:fillRect/>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1600200" y="6492877"/>
            <a:ext cx="2133600" cy="365125"/>
          </a:xfrm>
        </p:spPr>
        <p:txBody>
          <a:bodyPr/>
          <a:lstStyle/>
          <a:p>
            <a:fld id="{FF2C1948-4817-4D16-A7A9-BD00324E561D}" type="slidenum">
              <a:rPr lang="en-US" smtClean="0">
                <a:solidFill>
                  <a:prstClr val="black">
                    <a:tint val="75000"/>
                  </a:prstClr>
                </a:solidFill>
              </a:rPr>
              <a:pPr/>
              <a:t>17</a:t>
            </a:fld>
            <a:endParaRPr lang="en-US" dirty="0">
              <a:solidFill>
                <a:prstClr val="black">
                  <a:tint val="75000"/>
                </a:prstClr>
              </a:solidFill>
            </a:endParaRPr>
          </a:p>
        </p:txBody>
      </p:sp>
      <p:sp>
        <p:nvSpPr>
          <p:cNvPr id="3" name="Rounded Rectangle 2"/>
          <p:cNvSpPr/>
          <p:nvPr/>
        </p:nvSpPr>
        <p:spPr>
          <a:xfrm>
            <a:off x="1104900" y="1143000"/>
            <a:ext cx="6934200" cy="457200"/>
          </a:xfrm>
          <a:prstGeom prst="roundRect">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ln>
                  <a:solidFill>
                    <a:prstClr val="black"/>
                  </a:solidFill>
                </a:ln>
                <a:solidFill>
                  <a:prstClr val="black"/>
                </a:solidFill>
                <a:latin typeface="Times New Roman" pitchFamily="18" charset="0"/>
                <a:cs typeface="Times New Roman" pitchFamily="18" charset="0"/>
              </a:rPr>
              <a:t>American Recovery and Reinvestment Act (ARRA)</a:t>
            </a:r>
            <a:endParaRPr lang="en-US" sz="2400" dirty="0">
              <a:ln>
                <a:solidFill>
                  <a:prstClr val="black"/>
                </a:solidFill>
              </a:ln>
              <a:solidFill>
                <a:prstClr val="black"/>
              </a:solidFill>
              <a:latin typeface="Times New Roman" pitchFamily="18" charset="0"/>
              <a:cs typeface="Times New Roman" pitchFamily="18" charset="0"/>
            </a:endParaRPr>
          </a:p>
        </p:txBody>
      </p:sp>
      <p:sp>
        <p:nvSpPr>
          <p:cNvPr id="4" name="Rounded Rectangle 3"/>
          <p:cNvSpPr/>
          <p:nvPr/>
        </p:nvSpPr>
        <p:spPr>
          <a:xfrm>
            <a:off x="161925" y="2133600"/>
            <a:ext cx="8820150" cy="762000"/>
          </a:xfrm>
          <a:prstGeom prst="roundRect">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ln>
                  <a:solidFill>
                    <a:prstClr val="black"/>
                  </a:solidFill>
                </a:ln>
                <a:solidFill>
                  <a:prstClr val="black"/>
                </a:solidFill>
                <a:latin typeface="Times New Roman" pitchFamily="18" charset="0"/>
                <a:cs typeface="Times New Roman" pitchFamily="18" charset="0"/>
              </a:rPr>
              <a:t>Health Information Technology for Economic and Clinical Health (HITECH) Act</a:t>
            </a:r>
            <a:endParaRPr lang="en-US" sz="2400" dirty="0">
              <a:ln>
                <a:solidFill>
                  <a:prstClr val="black"/>
                </a:solidFill>
              </a:ln>
              <a:solidFill>
                <a:prstClr val="black"/>
              </a:solidFill>
              <a:latin typeface="Times New Roman" pitchFamily="18" charset="0"/>
              <a:cs typeface="Times New Roman" pitchFamily="18" charset="0"/>
            </a:endParaRPr>
          </a:p>
        </p:txBody>
      </p:sp>
      <p:sp>
        <p:nvSpPr>
          <p:cNvPr id="5" name="Down Arrow 4"/>
          <p:cNvSpPr/>
          <p:nvPr/>
        </p:nvSpPr>
        <p:spPr>
          <a:xfrm>
            <a:off x="4381500" y="1602829"/>
            <a:ext cx="381000" cy="53077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p:cNvSpPr txBox="1"/>
          <p:nvPr/>
        </p:nvSpPr>
        <p:spPr>
          <a:xfrm>
            <a:off x="4191000" y="1581089"/>
            <a:ext cx="1905000" cy="400110"/>
          </a:xfrm>
          <a:prstGeom prst="rect">
            <a:avLst/>
          </a:prstGeom>
          <a:noFill/>
        </p:spPr>
        <p:txBody>
          <a:bodyPr wrap="square" rtlCol="0">
            <a:spAutoFit/>
          </a:bodyPr>
          <a:lstStyle/>
          <a:p>
            <a:pPr algn="ctr"/>
            <a:r>
              <a:rPr lang="en-US" sz="2000" b="1" dirty="0" smtClean="0">
                <a:solidFill>
                  <a:srgbClr val="FF0000"/>
                </a:solidFill>
                <a:latin typeface="Times New Roman" pitchFamily="18" charset="0"/>
                <a:cs typeface="Times New Roman" pitchFamily="18" charset="0"/>
              </a:rPr>
              <a:t>includes</a:t>
            </a:r>
            <a:endParaRPr lang="en-US" sz="2000" b="1" dirty="0">
              <a:solidFill>
                <a:srgbClr val="FF0000"/>
              </a:solidFill>
              <a:latin typeface="Times New Roman" pitchFamily="18" charset="0"/>
              <a:cs typeface="Times New Roman" pitchFamily="18" charset="0"/>
            </a:endParaRPr>
          </a:p>
        </p:txBody>
      </p:sp>
      <p:sp>
        <p:nvSpPr>
          <p:cNvPr id="7" name="Rounded Rectangle 6"/>
          <p:cNvSpPr/>
          <p:nvPr/>
        </p:nvSpPr>
        <p:spPr>
          <a:xfrm>
            <a:off x="1676124" y="3801720"/>
            <a:ext cx="1448076" cy="435952"/>
          </a:xfrm>
          <a:prstGeom prst="roundRect">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ln>
                  <a:solidFill>
                    <a:prstClr val="black"/>
                  </a:solidFill>
                </a:ln>
                <a:solidFill>
                  <a:prstClr val="black"/>
                </a:solidFill>
                <a:latin typeface="Times New Roman" pitchFamily="18" charset="0"/>
                <a:cs typeface="Times New Roman" pitchFamily="18" charset="0"/>
              </a:rPr>
              <a:t>CMS Rule</a:t>
            </a:r>
            <a:endParaRPr lang="en-US" sz="2000" dirty="0">
              <a:ln>
                <a:solidFill>
                  <a:prstClr val="black"/>
                </a:solidFill>
              </a:ln>
              <a:solidFill>
                <a:prstClr val="black"/>
              </a:solidFill>
              <a:latin typeface="Times New Roman" pitchFamily="18" charset="0"/>
              <a:cs typeface="Times New Roman" pitchFamily="18" charset="0"/>
            </a:endParaRPr>
          </a:p>
        </p:txBody>
      </p:sp>
      <p:sp>
        <p:nvSpPr>
          <p:cNvPr id="8" name="TextBox 7"/>
          <p:cNvSpPr txBox="1"/>
          <p:nvPr/>
        </p:nvSpPr>
        <p:spPr>
          <a:xfrm>
            <a:off x="466729" y="4237671"/>
            <a:ext cx="3419475" cy="1477328"/>
          </a:xfrm>
          <a:prstGeom prst="rect">
            <a:avLst/>
          </a:prstGeom>
          <a:noFill/>
        </p:spPr>
        <p:txBody>
          <a:bodyPr wrap="square" rtlCol="0">
            <a:spAutoFit/>
          </a:bodyPr>
          <a:lstStyle/>
          <a:p>
            <a:pPr marL="342900" indent="-342900">
              <a:buFont typeface="Calibri" pitchFamily="34" charset="0"/>
              <a:buChar char="‒"/>
            </a:pPr>
            <a:r>
              <a:rPr lang="en-US" b="1" dirty="0" smtClean="0">
                <a:solidFill>
                  <a:prstClr val="black"/>
                </a:solidFill>
                <a:latin typeface="Times New Roman" pitchFamily="18" charset="0"/>
                <a:cs typeface="Times New Roman" pitchFamily="18" charset="0"/>
              </a:rPr>
              <a:t>Defines the Meaningful Use (MU) criteria</a:t>
            </a:r>
          </a:p>
          <a:p>
            <a:pPr marL="342900" indent="-342900">
              <a:buFont typeface="Calibri" pitchFamily="34" charset="0"/>
              <a:buChar char="‒"/>
            </a:pPr>
            <a:r>
              <a:rPr lang="en-US" b="1" dirty="0" smtClean="0">
                <a:solidFill>
                  <a:prstClr val="black"/>
                </a:solidFill>
                <a:latin typeface="Times New Roman" pitchFamily="18" charset="0"/>
                <a:cs typeface="Times New Roman" pitchFamily="18" charset="0"/>
              </a:rPr>
              <a:t>Establishes incentive payments and penalties for MU criteria</a:t>
            </a:r>
            <a:endParaRPr lang="en-US" b="1" dirty="0">
              <a:solidFill>
                <a:prstClr val="black"/>
              </a:solidFill>
              <a:latin typeface="Times New Roman" pitchFamily="18" charset="0"/>
              <a:cs typeface="Times New Roman" pitchFamily="18" charset="0"/>
            </a:endParaRPr>
          </a:p>
        </p:txBody>
      </p:sp>
      <p:sp>
        <p:nvSpPr>
          <p:cNvPr id="9" name="TextBox 8"/>
          <p:cNvSpPr txBox="1"/>
          <p:nvPr/>
        </p:nvSpPr>
        <p:spPr>
          <a:xfrm>
            <a:off x="5581650" y="4237672"/>
            <a:ext cx="3409950" cy="923330"/>
          </a:xfrm>
          <a:prstGeom prst="rect">
            <a:avLst/>
          </a:prstGeom>
          <a:noFill/>
        </p:spPr>
        <p:txBody>
          <a:bodyPr wrap="square" rtlCol="0">
            <a:spAutoFit/>
          </a:bodyPr>
          <a:lstStyle/>
          <a:p>
            <a:pPr marL="342900" indent="-342900">
              <a:buFont typeface="Calibri" pitchFamily="34" charset="0"/>
              <a:buChar char="‒"/>
            </a:pPr>
            <a:r>
              <a:rPr lang="en-US" b="1" dirty="0" smtClean="0">
                <a:solidFill>
                  <a:prstClr val="black"/>
                </a:solidFill>
                <a:latin typeface="Times New Roman" pitchFamily="18" charset="0"/>
                <a:cs typeface="Times New Roman" pitchFamily="18" charset="0"/>
              </a:rPr>
              <a:t>Establishes Certification Criteria for EHR and related technologies</a:t>
            </a:r>
          </a:p>
        </p:txBody>
      </p:sp>
      <p:sp>
        <p:nvSpPr>
          <p:cNvPr id="10" name="Rounded Rectangle 9"/>
          <p:cNvSpPr/>
          <p:nvPr/>
        </p:nvSpPr>
        <p:spPr>
          <a:xfrm>
            <a:off x="5867400" y="3801720"/>
            <a:ext cx="1448076" cy="435952"/>
          </a:xfrm>
          <a:prstGeom prst="roundRect">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ln>
                  <a:solidFill>
                    <a:prstClr val="black"/>
                  </a:solidFill>
                </a:ln>
                <a:solidFill>
                  <a:prstClr val="black"/>
                </a:solidFill>
                <a:latin typeface="Times New Roman" pitchFamily="18" charset="0"/>
                <a:cs typeface="Times New Roman" pitchFamily="18" charset="0"/>
              </a:rPr>
              <a:t>ONC Rule</a:t>
            </a:r>
            <a:endParaRPr lang="en-US" sz="2000" dirty="0">
              <a:ln>
                <a:solidFill>
                  <a:prstClr val="black"/>
                </a:solidFill>
              </a:ln>
              <a:solidFill>
                <a:prstClr val="black"/>
              </a:solidFill>
              <a:latin typeface="Times New Roman" pitchFamily="18" charset="0"/>
              <a:cs typeface="Times New Roman" pitchFamily="18" charset="0"/>
            </a:endParaRPr>
          </a:p>
        </p:txBody>
      </p:sp>
      <p:sp>
        <p:nvSpPr>
          <p:cNvPr id="11" name="Left-Right Arrow 10"/>
          <p:cNvSpPr/>
          <p:nvPr/>
        </p:nvSpPr>
        <p:spPr>
          <a:xfrm>
            <a:off x="3657600" y="3777845"/>
            <a:ext cx="1828800" cy="253564"/>
          </a:xfrm>
          <a:prstGeom prst="leftRightArrow">
            <a:avLst/>
          </a:prstGeom>
          <a:solidFill>
            <a:srgbClr val="92D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p:cNvSpPr txBox="1"/>
          <p:nvPr/>
        </p:nvSpPr>
        <p:spPr>
          <a:xfrm>
            <a:off x="3619500" y="3913762"/>
            <a:ext cx="1905000" cy="400110"/>
          </a:xfrm>
          <a:prstGeom prst="rect">
            <a:avLst/>
          </a:prstGeom>
          <a:noFill/>
        </p:spPr>
        <p:txBody>
          <a:bodyPr wrap="square" rtlCol="0">
            <a:spAutoFit/>
          </a:bodyPr>
          <a:lstStyle/>
          <a:p>
            <a:pPr algn="ctr"/>
            <a:r>
              <a:rPr lang="en-US" sz="2000" b="1" dirty="0" smtClean="0">
                <a:solidFill>
                  <a:srgbClr val="FF0000"/>
                </a:solidFill>
                <a:latin typeface="Times New Roman" pitchFamily="18" charset="0"/>
                <a:cs typeface="Times New Roman" pitchFamily="18" charset="0"/>
              </a:rPr>
              <a:t>alignment</a:t>
            </a:r>
            <a:endParaRPr lang="en-US" sz="2000" b="1" dirty="0">
              <a:solidFill>
                <a:srgbClr val="FF0000"/>
              </a:solidFill>
              <a:latin typeface="Times New Roman" pitchFamily="18" charset="0"/>
              <a:cs typeface="Times New Roman" pitchFamily="18" charset="0"/>
            </a:endParaRPr>
          </a:p>
        </p:txBody>
      </p:sp>
      <p:sp>
        <p:nvSpPr>
          <p:cNvPr id="14" name="TextBox 13"/>
          <p:cNvSpPr txBox="1"/>
          <p:nvPr/>
        </p:nvSpPr>
        <p:spPr>
          <a:xfrm>
            <a:off x="3676650" y="2789872"/>
            <a:ext cx="1905000" cy="400110"/>
          </a:xfrm>
          <a:prstGeom prst="rect">
            <a:avLst/>
          </a:prstGeom>
          <a:noFill/>
        </p:spPr>
        <p:txBody>
          <a:bodyPr wrap="square" rtlCol="0">
            <a:spAutoFit/>
          </a:bodyPr>
          <a:lstStyle/>
          <a:p>
            <a:pPr algn="ctr"/>
            <a:r>
              <a:rPr lang="en-US" sz="2000" b="1" dirty="0" smtClean="0">
                <a:solidFill>
                  <a:srgbClr val="FF0000"/>
                </a:solidFill>
                <a:latin typeface="Times New Roman" pitchFamily="18" charset="0"/>
                <a:cs typeface="Times New Roman" pitchFamily="18" charset="0"/>
              </a:rPr>
              <a:t>implemented in</a:t>
            </a:r>
            <a:endParaRPr lang="en-US" sz="2000" b="1" dirty="0">
              <a:solidFill>
                <a:srgbClr val="FF0000"/>
              </a:solidFill>
              <a:latin typeface="Times New Roman" pitchFamily="18" charset="0"/>
              <a:cs typeface="Times New Roman" pitchFamily="18" charset="0"/>
            </a:endParaRPr>
          </a:p>
        </p:txBody>
      </p:sp>
      <p:sp>
        <p:nvSpPr>
          <p:cNvPr id="15" name="Down Arrow 14"/>
          <p:cNvSpPr/>
          <p:nvPr/>
        </p:nvSpPr>
        <p:spPr>
          <a:xfrm rot="18913938">
            <a:off x="5725975" y="2885183"/>
            <a:ext cx="249518" cy="99955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 name="Down Arrow 15"/>
          <p:cNvSpPr/>
          <p:nvPr/>
        </p:nvSpPr>
        <p:spPr>
          <a:xfrm rot="3065745">
            <a:off x="3183836" y="2849856"/>
            <a:ext cx="272435" cy="106683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Rounded Rectangle 17"/>
          <p:cNvSpPr/>
          <p:nvPr/>
        </p:nvSpPr>
        <p:spPr>
          <a:xfrm>
            <a:off x="849043" y="5928798"/>
            <a:ext cx="1665561" cy="624403"/>
          </a:xfrm>
          <a:prstGeom prst="roundRect">
            <a:avLst/>
          </a:prstGeom>
          <a:effectLst>
            <a:outerShdw blurRad="63500" sx="102000" sy="102000" algn="ctr" rotWithShape="0">
              <a:prstClr val="black">
                <a:alpha val="40000"/>
              </a:prstClr>
            </a:outerShdw>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000" dirty="0" smtClean="0">
                <a:ln>
                  <a:solidFill>
                    <a:prstClr val="black"/>
                  </a:solidFill>
                </a:ln>
                <a:solidFill>
                  <a:prstClr val="black"/>
                </a:solidFill>
                <a:latin typeface="Times New Roman" pitchFamily="18" charset="0"/>
                <a:cs typeface="Times New Roman" pitchFamily="18" charset="0"/>
              </a:rPr>
              <a:t>Quality Enhancement</a:t>
            </a:r>
            <a:endParaRPr lang="en-US" sz="2000" dirty="0">
              <a:ln>
                <a:solidFill>
                  <a:prstClr val="black"/>
                </a:solidFill>
              </a:ln>
              <a:solidFill>
                <a:prstClr val="black"/>
              </a:solidFill>
              <a:latin typeface="Times New Roman" pitchFamily="18" charset="0"/>
              <a:cs typeface="Times New Roman" pitchFamily="18" charset="0"/>
            </a:endParaRPr>
          </a:p>
        </p:txBody>
      </p:sp>
      <p:sp>
        <p:nvSpPr>
          <p:cNvPr id="19" name="Rounded Rectangle 18"/>
          <p:cNvSpPr/>
          <p:nvPr/>
        </p:nvSpPr>
        <p:spPr>
          <a:xfrm>
            <a:off x="3047729" y="5923543"/>
            <a:ext cx="1371875" cy="624403"/>
          </a:xfrm>
          <a:prstGeom prst="roundRect">
            <a:avLst/>
          </a:prstGeom>
          <a:effectLst>
            <a:outerShdw blurRad="63500" sx="102000" sy="102000" algn="ctr" rotWithShape="0">
              <a:prstClr val="black">
                <a:alpha val="40000"/>
              </a:prstClr>
            </a:outerShdw>
          </a:effectLst>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2000" dirty="0" smtClean="0">
                <a:ln>
                  <a:solidFill>
                    <a:prstClr val="black"/>
                  </a:solidFill>
                </a:ln>
                <a:solidFill>
                  <a:prstClr val="black"/>
                </a:solidFill>
                <a:latin typeface="Times New Roman" pitchFamily="18" charset="0"/>
                <a:cs typeface="Times New Roman" pitchFamily="18" charset="0"/>
              </a:rPr>
              <a:t>Cost Reduction</a:t>
            </a:r>
            <a:endParaRPr lang="en-US" sz="2000" dirty="0">
              <a:ln>
                <a:solidFill>
                  <a:prstClr val="black"/>
                </a:solidFill>
              </a:ln>
              <a:solidFill>
                <a:prstClr val="black"/>
              </a:solidFill>
              <a:latin typeface="Times New Roman" pitchFamily="18" charset="0"/>
              <a:cs typeface="Times New Roman" pitchFamily="18" charset="0"/>
            </a:endParaRPr>
          </a:p>
        </p:txBody>
      </p:sp>
      <p:sp>
        <p:nvSpPr>
          <p:cNvPr id="20" name="Rounded Rectangle 19"/>
          <p:cNvSpPr/>
          <p:nvPr/>
        </p:nvSpPr>
        <p:spPr>
          <a:xfrm>
            <a:off x="7124705" y="5928798"/>
            <a:ext cx="1409699" cy="624403"/>
          </a:xfrm>
          <a:prstGeom prst="roundRect">
            <a:avLst/>
          </a:prstGeom>
          <a:effectLst>
            <a:outerShdw blurRad="63500" sx="102000" sy="102000" algn="ctr" rotWithShape="0">
              <a:prstClr val="black">
                <a:alpha val="40000"/>
              </a:prstClr>
            </a:outerShdw>
          </a:effectLst>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000" dirty="0" smtClean="0">
                <a:ln>
                  <a:solidFill>
                    <a:prstClr val="black"/>
                  </a:solidFill>
                </a:ln>
                <a:solidFill>
                  <a:prstClr val="black"/>
                </a:solidFill>
                <a:latin typeface="Times New Roman" pitchFamily="18" charset="0"/>
                <a:cs typeface="Times New Roman" pitchFamily="18" charset="0"/>
              </a:rPr>
              <a:t>Stimulus Incentives</a:t>
            </a:r>
            <a:endParaRPr lang="en-US" sz="2000" dirty="0">
              <a:ln>
                <a:solidFill>
                  <a:prstClr val="black"/>
                </a:solidFill>
              </a:ln>
              <a:solidFill>
                <a:prstClr val="black"/>
              </a:solidFill>
              <a:latin typeface="Times New Roman" pitchFamily="18" charset="0"/>
              <a:cs typeface="Times New Roman" pitchFamily="18" charset="0"/>
            </a:endParaRPr>
          </a:p>
        </p:txBody>
      </p:sp>
      <p:sp>
        <p:nvSpPr>
          <p:cNvPr id="21" name="Rounded Rectangle 20"/>
          <p:cNvSpPr/>
          <p:nvPr/>
        </p:nvSpPr>
        <p:spPr>
          <a:xfrm>
            <a:off x="4876800" y="5923542"/>
            <a:ext cx="1905000" cy="624403"/>
          </a:xfrm>
          <a:prstGeom prst="roundRect">
            <a:avLst/>
          </a:prstGeom>
          <a:effectLst>
            <a:outerShdw blurRad="63500" sx="102000" sy="102000" algn="ctr" rotWithShape="0">
              <a:prstClr val="black">
                <a:alpha val="40000"/>
              </a:prstClr>
            </a:outerShdw>
          </a:effectLst>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2000" dirty="0" smtClean="0">
                <a:ln>
                  <a:solidFill>
                    <a:prstClr val="black"/>
                  </a:solidFill>
                </a:ln>
                <a:solidFill>
                  <a:prstClr val="black"/>
                </a:solidFill>
                <a:latin typeface="Times New Roman" pitchFamily="18" charset="0"/>
                <a:cs typeface="Times New Roman" pitchFamily="18" charset="0"/>
              </a:rPr>
              <a:t>Standardization</a:t>
            </a:r>
            <a:endParaRPr lang="en-US" sz="2000" dirty="0">
              <a:ln>
                <a:solidFill>
                  <a:prstClr val="black"/>
                </a:solidFill>
              </a:ln>
              <a:solidFill>
                <a:prstClr val="black"/>
              </a:solidFill>
              <a:latin typeface="Times New Roman" pitchFamily="18" charset="0"/>
              <a:cs typeface="Times New Roman" pitchFamily="18" charset="0"/>
            </a:endParaRPr>
          </a:p>
        </p:txBody>
      </p:sp>
      <p:sp>
        <p:nvSpPr>
          <p:cNvPr id="22" name="Right Brace 21"/>
          <p:cNvSpPr/>
          <p:nvPr/>
        </p:nvSpPr>
        <p:spPr>
          <a:xfrm rot="16200000">
            <a:off x="4429126" y="1361066"/>
            <a:ext cx="447676" cy="8677276"/>
          </a:xfrm>
          <a:prstGeom prst="rightBrace">
            <a:avLst>
              <a:gd name="adj1" fmla="val 68201"/>
              <a:gd name="adj2" fmla="val 50000"/>
            </a:avLst>
          </a:prstGeom>
          <a:ln w="5715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prstClr val="black"/>
              </a:solidFill>
            </a:endParaRPr>
          </a:p>
        </p:txBody>
      </p:sp>
      <p:cxnSp>
        <p:nvCxnSpPr>
          <p:cNvPr id="27" name="Straight Connector 26"/>
          <p:cNvCxnSpPr>
            <a:endCxn id="22" idx="1"/>
          </p:cNvCxnSpPr>
          <p:nvPr/>
        </p:nvCxnSpPr>
        <p:spPr>
          <a:xfrm>
            <a:off x="4652962" y="5252535"/>
            <a:ext cx="0" cy="223333"/>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4533900" y="5181600"/>
            <a:ext cx="1409700" cy="400110"/>
          </a:xfrm>
          <a:prstGeom prst="rect">
            <a:avLst/>
          </a:prstGeom>
          <a:noFill/>
        </p:spPr>
        <p:txBody>
          <a:bodyPr wrap="square" rtlCol="0">
            <a:spAutoFit/>
          </a:bodyPr>
          <a:lstStyle/>
          <a:p>
            <a:pPr algn="ctr"/>
            <a:r>
              <a:rPr lang="en-US" sz="2000" b="1" dirty="0" smtClean="0">
                <a:solidFill>
                  <a:srgbClr val="FF0000"/>
                </a:solidFill>
                <a:latin typeface="Times New Roman" pitchFamily="18" charset="0"/>
                <a:cs typeface="Times New Roman" pitchFamily="18" charset="0"/>
              </a:rPr>
              <a:t>outcomes</a:t>
            </a:r>
            <a:endParaRPr lang="en-US" sz="2000" b="1" dirty="0">
              <a:solidFill>
                <a:srgbClr val="FF0000"/>
              </a:solidFill>
              <a:latin typeface="Times New Roman" pitchFamily="18" charset="0"/>
              <a:cs typeface="Times New Roman" pitchFamily="18" charset="0"/>
            </a:endParaRPr>
          </a:p>
        </p:txBody>
      </p:sp>
      <p:sp>
        <p:nvSpPr>
          <p:cNvPr id="13" name="Rectangle 12"/>
          <p:cNvSpPr/>
          <p:nvPr/>
        </p:nvSpPr>
        <p:spPr>
          <a:xfrm>
            <a:off x="4" y="304800"/>
            <a:ext cx="9143999" cy="646331"/>
          </a:xfrm>
          <a:prstGeom prst="rect">
            <a:avLst/>
          </a:prstGeom>
        </p:spPr>
        <p:txBody>
          <a:bodyPr wrap="square">
            <a:spAutoFit/>
          </a:bodyPr>
          <a:lstStyle/>
          <a:p>
            <a:pPr algn="ctr"/>
            <a:r>
              <a:rPr lang="en-US" sz="3600" b="1" dirty="0">
                <a:solidFill>
                  <a:srgbClr val="C00000"/>
                </a:solidFill>
                <a:latin typeface="Baskerville Old Face" pitchFamily="18" charset="0"/>
              </a:rPr>
              <a:t>ARRA – </a:t>
            </a:r>
            <a:r>
              <a:rPr lang="en-US" sz="3600" b="1" dirty="0" smtClean="0">
                <a:solidFill>
                  <a:srgbClr val="C00000"/>
                </a:solidFill>
                <a:latin typeface="Baskerville Old Face" pitchFamily="18" charset="0"/>
              </a:rPr>
              <a:t>HITECH ACT </a:t>
            </a:r>
            <a:endParaRPr lang="en-US" sz="3600" b="1" dirty="0">
              <a:solidFill>
                <a:srgbClr val="C00000"/>
              </a:solidFill>
              <a:latin typeface="Baskerville Old Face" pitchFamily="18" charset="0"/>
            </a:endParaRPr>
          </a:p>
        </p:txBody>
      </p:sp>
    </p:spTree>
    <p:extLst>
      <p:ext uri="{BB962C8B-B14F-4D97-AF65-F5344CB8AC3E}">
        <p14:creationId xmlns:p14="http://schemas.microsoft.com/office/powerpoint/2010/main" val="2480115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500"/>
                                        <p:tgtEl>
                                          <p:spTgt spid="5"/>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Vertical)">
                                      <p:cBhvr>
                                        <p:cTn id="10" dur="500"/>
                                        <p:tgtEl>
                                          <p:spTgt spid="6"/>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outVertical)">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ipe(up)">
                                      <p:cBhvr>
                                        <p:cTn id="18" dur="500"/>
                                        <p:tgtEl>
                                          <p:spTgt spid="4"/>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up)">
                                      <p:cBhvr>
                                        <p:cTn id="21" dur="500"/>
                                        <p:tgtEl>
                                          <p:spTgt spid="14"/>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wipe(up)">
                                      <p:cBhvr>
                                        <p:cTn id="24" dur="500"/>
                                        <p:tgtEl>
                                          <p:spTgt spid="16"/>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wipe(up)">
                                      <p:cBhvr>
                                        <p:cTn id="29" dur="500"/>
                                        <p:tgtEl>
                                          <p:spTgt spid="7"/>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up)">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up)">
                                      <p:cBhvr>
                                        <p:cTn id="37" dur="500"/>
                                        <p:tgtEl>
                                          <p:spTgt spid="15"/>
                                        </p:tgtEl>
                                      </p:cBhvr>
                                    </p:animEffect>
                                  </p:childTnLst>
                                </p:cTn>
                              </p:par>
                              <p:par>
                                <p:cTn id="38" presetID="22" presetClass="entr" presetSubtype="1"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wipe(up)">
                                      <p:cBhvr>
                                        <p:cTn id="40" dur="500"/>
                                        <p:tgtEl>
                                          <p:spTgt spid="10"/>
                                        </p:tgtEl>
                                      </p:cBhvr>
                                    </p:animEffect>
                                  </p:childTnLst>
                                </p:cTn>
                              </p:par>
                              <p:par>
                                <p:cTn id="41" presetID="22" presetClass="entr" presetSubtype="1"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wipe(up)">
                                      <p:cBhvr>
                                        <p:cTn id="43" dur="500"/>
                                        <p:tgtEl>
                                          <p:spTgt spid="9"/>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500"/>
                                        <p:tgtEl>
                                          <p:spTgt spid="11"/>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500"/>
                                        <p:tgtEl>
                                          <p:spTgt spid="12"/>
                                        </p:tgtEl>
                                      </p:cBhvr>
                                    </p:animEffect>
                                  </p:childTnLst>
                                </p:cTn>
                              </p:par>
                            </p:childTnLst>
                          </p:cTn>
                        </p:par>
                      </p:childTnLst>
                    </p:cTn>
                  </p:par>
                  <p:par>
                    <p:cTn id="50" fill="hold">
                      <p:stCondLst>
                        <p:cond delay="indefinite"/>
                      </p:stCondLst>
                      <p:childTnLst>
                        <p:par>
                          <p:cTn id="51" fill="hold">
                            <p:stCondLst>
                              <p:cond delay="0"/>
                            </p:stCondLst>
                            <p:childTnLst>
                              <p:par>
                                <p:cTn id="52" presetID="47" presetClass="entr" presetSubtype="0" fill="hold" nodeType="clickEffect">
                                  <p:stCondLst>
                                    <p:cond delay="0"/>
                                  </p:stCondLst>
                                  <p:childTnLst>
                                    <p:set>
                                      <p:cBhvr>
                                        <p:cTn id="53" dur="1" fill="hold">
                                          <p:stCondLst>
                                            <p:cond delay="0"/>
                                          </p:stCondLst>
                                        </p:cTn>
                                        <p:tgtEl>
                                          <p:spTgt spid="27"/>
                                        </p:tgtEl>
                                        <p:attrNameLst>
                                          <p:attrName>style.visibility</p:attrName>
                                        </p:attrNameLst>
                                      </p:cBhvr>
                                      <p:to>
                                        <p:strVal val="visible"/>
                                      </p:to>
                                    </p:set>
                                    <p:animEffect transition="in" filter="fade">
                                      <p:cBhvr>
                                        <p:cTn id="54" dur="1000"/>
                                        <p:tgtEl>
                                          <p:spTgt spid="27"/>
                                        </p:tgtEl>
                                      </p:cBhvr>
                                    </p:animEffect>
                                    <p:anim calcmode="lin" valueType="num">
                                      <p:cBhvr>
                                        <p:cTn id="55" dur="1000" fill="hold"/>
                                        <p:tgtEl>
                                          <p:spTgt spid="27"/>
                                        </p:tgtEl>
                                        <p:attrNameLst>
                                          <p:attrName>ppt_x</p:attrName>
                                        </p:attrNameLst>
                                      </p:cBhvr>
                                      <p:tavLst>
                                        <p:tav tm="0">
                                          <p:val>
                                            <p:strVal val="#ppt_x"/>
                                          </p:val>
                                        </p:tav>
                                        <p:tav tm="100000">
                                          <p:val>
                                            <p:strVal val="#ppt_x"/>
                                          </p:val>
                                        </p:tav>
                                      </p:tavLst>
                                    </p:anim>
                                    <p:anim calcmode="lin" valueType="num">
                                      <p:cBhvr>
                                        <p:cTn id="56" dur="1000" fill="hold"/>
                                        <p:tgtEl>
                                          <p:spTgt spid="27"/>
                                        </p:tgtEl>
                                        <p:attrNameLst>
                                          <p:attrName>ppt_y</p:attrName>
                                        </p:attrNameLst>
                                      </p:cBhvr>
                                      <p:tavLst>
                                        <p:tav tm="0">
                                          <p:val>
                                            <p:strVal val="#ppt_y-.1"/>
                                          </p:val>
                                        </p:tav>
                                        <p:tav tm="100000">
                                          <p:val>
                                            <p:strVal val="#ppt_y"/>
                                          </p:val>
                                        </p:tav>
                                      </p:tavLst>
                                    </p:anim>
                                  </p:childTnLst>
                                </p:cTn>
                              </p:par>
                              <p:par>
                                <p:cTn id="57" presetID="47" presetClass="entr" presetSubtype="0"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1000"/>
                                        <p:tgtEl>
                                          <p:spTgt spid="22"/>
                                        </p:tgtEl>
                                      </p:cBhvr>
                                    </p:animEffect>
                                    <p:anim calcmode="lin" valueType="num">
                                      <p:cBhvr>
                                        <p:cTn id="60" dur="1000" fill="hold"/>
                                        <p:tgtEl>
                                          <p:spTgt spid="22"/>
                                        </p:tgtEl>
                                        <p:attrNameLst>
                                          <p:attrName>ppt_x</p:attrName>
                                        </p:attrNameLst>
                                      </p:cBhvr>
                                      <p:tavLst>
                                        <p:tav tm="0">
                                          <p:val>
                                            <p:strVal val="#ppt_x"/>
                                          </p:val>
                                        </p:tav>
                                        <p:tav tm="100000">
                                          <p:val>
                                            <p:strVal val="#ppt_x"/>
                                          </p:val>
                                        </p:tav>
                                      </p:tavLst>
                                    </p:anim>
                                    <p:anim calcmode="lin" valueType="num">
                                      <p:cBhvr>
                                        <p:cTn id="61" dur="1000" fill="hold"/>
                                        <p:tgtEl>
                                          <p:spTgt spid="22"/>
                                        </p:tgtEl>
                                        <p:attrNameLst>
                                          <p:attrName>ppt_y</p:attrName>
                                        </p:attrNameLst>
                                      </p:cBhvr>
                                      <p:tavLst>
                                        <p:tav tm="0">
                                          <p:val>
                                            <p:strVal val="#ppt_y-.1"/>
                                          </p:val>
                                        </p:tav>
                                        <p:tav tm="100000">
                                          <p:val>
                                            <p:strVal val="#ppt_y"/>
                                          </p:val>
                                        </p:tav>
                                      </p:tavLst>
                                    </p:anim>
                                  </p:childTnLst>
                                </p:cTn>
                              </p:par>
                              <p:par>
                                <p:cTn id="62" presetID="47" presetClass="entr" presetSubtype="0" fill="hold" grpId="0" nodeType="withEffect">
                                  <p:stCondLst>
                                    <p:cond delay="0"/>
                                  </p:stCondLst>
                                  <p:childTnLst>
                                    <p:set>
                                      <p:cBhvr>
                                        <p:cTn id="63" dur="1" fill="hold">
                                          <p:stCondLst>
                                            <p:cond delay="0"/>
                                          </p:stCondLst>
                                        </p:cTn>
                                        <p:tgtEl>
                                          <p:spTgt spid="29"/>
                                        </p:tgtEl>
                                        <p:attrNameLst>
                                          <p:attrName>style.visibility</p:attrName>
                                        </p:attrNameLst>
                                      </p:cBhvr>
                                      <p:to>
                                        <p:strVal val="visible"/>
                                      </p:to>
                                    </p:set>
                                    <p:animEffect transition="in" filter="fade">
                                      <p:cBhvr>
                                        <p:cTn id="64" dur="1000"/>
                                        <p:tgtEl>
                                          <p:spTgt spid="29"/>
                                        </p:tgtEl>
                                      </p:cBhvr>
                                    </p:animEffect>
                                    <p:anim calcmode="lin" valueType="num">
                                      <p:cBhvr>
                                        <p:cTn id="65" dur="1000" fill="hold"/>
                                        <p:tgtEl>
                                          <p:spTgt spid="29"/>
                                        </p:tgtEl>
                                        <p:attrNameLst>
                                          <p:attrName>ppt_x</p:attrName>
                                        </p:attrNameLst>
                                      </p:cBhvr>
                                      <p:tavLst>
                                        <p:tav tm="0">
                                          <p:val>
                                            <p:strVal val="#ppt_x"/>
                                          </p:val>
                                        </p:tav>
                                        <p:tav tm="100000">
                                          <p:val>
                                            <p:strVal val="#ppt_x"/>
                                          </p:val>
                                        </p:tav>
                                      </p:tavLst>
                                    </p:anim>
                                    <p:anim calcmode="lin" valueType="num">
                                      <p:cBhvr>
                                        <p:cTn id="66"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grpId="0" nodeType="clickEffect">
                                  <p:stCondLst>
                                    <p:cond delay="0"/>
                                  </p:stCondLst>
                                  <p:childTnLst>
                                    <p:set>
                                      <p:cBhvr>
                                        <p:cTn id="70" dur="1" fill="hold">
                                          <p:stCondLst>
                                            <p:cond delay="0"/>
                                          </p:stCondLst>
                                        </p:cTn>
                                        <p:tgtEl>
                                          <p:spTgt spid="18"/>
                                        </p:tgtEl>
                                        <p:attrNameLst>
                                          <p:attrName>style.visibility</p:attrName>
                                        </p:attrNameLst>
                                      </p:cBhvr>
                                      <p:to>
                                        <p:strVal val="visible"/>
                                      </p:to>
                                    </p:set>
                                    <p:animEffect transition="in" filter="fade">
                                      <p:cBhvr>
                                        <p:cTn id="71" dur="500"/>
                                        <p:tgtEl>
                                          <p:spTgt spid="18"/>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fade">
                                      <p:cBhvr>
                                        <p:cTn id="74" dur="500"/>
                                        <p:tgtEl>
                                          <p:spTgt spid="19"/>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Effect transition="in" filter="fade">
                                      <p:cBhvr>
                                        <p:cTn id="77" dur="500"/>
                                        <p:tgtEl>
                                          <p:spTgt spid="21"/>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20"/>
                                        </p:tgtEl>
                                        <p:attrNameLst>
                                          <p:attrName>style.visibility</p:attrName>
                                        </p:attrNameLst>
                                      </p:cBhvr>
                                      <p:to>
                                        <p:strVal val="visible"/>
                                      </p:to>
                                    </p:set>
                                    <p:animEffect transition="in" filter="fade">
                                      <p:cBhvr>
                                        <p:cTn id="8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7" grpId="0" animBg="1"/>
      <p:bldP spid="8" grpId="0"/>
      <p:bldP spid="9" grpId="0"/>
      <p:bldP spid="10" grpId="0" animBg="1"/>
      <p:bldP spid="11" grpId="0" animBg="1"/>
      <p:bldP spid="12" grpId="0"/>
      <p:bldP spid="14" grpId="0"/>
      <p:bldP spid="15" grpId="0" animBg="1"/>
      <p:bldP spid="16" grpId="0" animBg="1"/>
      <p:bldP spid="18" grpId="0" animBg="1"/>
      <p:bldP spid="19" grpId="0" animBg="1"/>
      <p:bldP spid="20" grpId="0" animBg="1"/>
      <p:bldP spid="21" grpId="0" animBg="1"/>
      <p:bldP spid="22" grpId="0" animBg="1"/>
      <p:bldP spid="29"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57200" y="4114800"/>
            <a:ext cx="8686800" cy="369332"/>
          </a:xfrm>
          <a:prstGeom prst="rect">
            <a:avLst/>
          </a:prstGeom>
        </p:spPr>
        <p:txBody>
          <a:bodyPr wrap="square">
            <a:spAutoFit/>
          </a:bodyPr>
          <a:lstStyle/>
          <a:p>
            <a:endParaRPr lang="en-US" dirty="0">
              <a:solidFill>
                <a:prstClr val="black"/>
              </a:solidFill>
            </a:endParaRPr>
          </a:p>
        </p:txBody>
      </p:sp>
      <p:sp>
        <p:nvSpPr>
          <p:cNvPr id="5" name="Rectangle 4"/>
          <p:cNvSpPr/>
          <p:nvPr/>
        </p:nvSpPr>
        <p:spPr>
          <a:xfrm>
            <a:off x="0" y="191869"/>
            <a:ext cx="9144000" cy="646331"/>
          </a:xfrm>
          <a:prstGeom prst="rect">
            <a:avLst/>
          </a:prstGeom>
        </p:spPr>
        <p:txBody>
          <a:bodyPr wrap="square">
            <a:spAutoFit/>
          </a:bodyPr>
          <a:lstStyle/>
          <a:p>
            <a:pPr algn="ctr"/>
            <a:r>
              <a:rPr lang="en-US" sz="3600" b="1" dirty="0" smtClean="0">
                <a:solidFill>
                  <a:srgbClr val="C00000"/>
                </a:solidFill>
                <a:latin typeface="Baskerville Old Face" pitchFamily="18" charset="0"/>
              </a:rPr>
              <a:t>Physician Practice Management Systems</a:t>
            </a:r>
            <a:endParaRPr lang="en-US" sz="3600" b="1" dirty="0">
              <a:solidFill>
                <a:srgbClr val="C00000"/>
              </a:solidFill>
              <a:latin typeface="Baskerville Old Face" pitchFamily="18" charset="0"/>
            </a:endParaRPr>
          </a:p>
        </p:txBody>
      </p:sp>
      <p:sp>
        <p:nvSpPr>
          <p:cNvPr id="6" name="Rectangle 5"/>
          <p:cNvSpPr/>
          <p:nvPr/>
        </p:nvSpPr>
        <p:spPr>
          <a:xfrm>
            <a:off x="304800" y="1682383"/>
            <a:ext cx="8458200" cy="4108817"/>
          </a:xfrm>
          <a:prstGeom prst="rect">
            <a:avLst/>
          </a:prstGeom>
        </p:spPr>
        <p:txBody>
          <a:bodyPr wrap="square">
            <a:spAutoFit/>
          </a:bodyPr>
          <a:lstStyle/>
          <a:p>
            <a:pPr marL="342900" indent="-342900" algn="just">
              <a:lnSpc>
                <a:spcPct val="150000"/>
              </a:lnSpc>
              <a:buFont typeface="Wingdings" pitchFamily="2" charset="2"/>
              <a:buChar char="q"/>
            </a:pPr>
            <a:r>
              <a:rPr lang="en-US" sz="2200" b="1" dirty="0" smtClean="0">
                <a:solidFill>
                  <a:prstClr val="black"/>
                </a:solidFill>
                <a:latin typeface="Baskerville Old Face" pitchFamily="18" charset="0"/>
              </a:rPr>
              <a:t>Healthcare </a:t>
            </a:r>
            <a:r>
              <a:rPr lang="en-US" sz="2200" b="1" dirty="0">
                <a:solidFill>
                  <a:prstClr val="black"/>
                </a:solidFill>
                <a:latin typeface="Baskerville Old Face" pitchFamily="18" charset="0"/>
              </a:rPr>
              <a:t>IT solution </a:t>
            </a:r>
            <a:r>
              <a:rPr lang="en-US" sz="2200" b="1" dirty="0" smtClean="0">
                <a:solidFill>
                  <a:prstClr val="black"/>
                </a:solidFill>
                <a:latin typeface="Baskerville Old Face" pitchFamily="18" charset="0"/>
              </a:rPr>
              <a:t>designed </a:t>
            </a:r>
            <a:r>
              <a:rPr lang="en-US" sz="2200" b="1" dirty="0">
                <a:solidFill>
                  <a:prstClr val="black"/>
                </a:solidFill>
                <a:latin typeface="Baskerville Old Face" pitchFamily="18" charset="0"/>
              </a:rPr>
              <a:t>to assists </a:t>
            </a:r>
            <a:r>
              <a:rPr lang="en-US" sz="2200" b="1" dirty="0" smtClean="0">
                <a:solidFill>
                  <a:prstClr val="black"/>
                </a:solidFill>
                <a:latin typeface="Baskerville Old Face" pitchFamily="18" charset="0"/>
              </a:rPr>
              <a:t>the independent </a:t>
            </a:r>
            <a:r>
              <a:rPr lang="en-US" sz="2200" b="1" dirty="0">
                <a:solidFill>
                  <a:prstClr val="black"/>
                </a:solidFill>
                <a:latin typeface="Baskerville Old Face" pitchFamily="18" charset="0"/>
              </a:rPr>
              <a:t>physician practices in dealing </a:t>
            </a:r>
            <a:r>
              <a:rPr lang="en-US" sz="2200" b="1" dirty="0" smtClean="0">
                <a:solidFill>
                  <a:prstClr val="black"/>
                </a:solidFill>
                <a:latin typeface="Baskerville Old Face" pitchFamily="18" charset="0"/>
              </a:rPr>
              <a:t>with the </a:t>
            </a:r>
            <a:r>
              <a:rPr lang="en-US" sz="2200" b="1" dirty="0">
                <a:solidFill>
                  <a:prstClr val="black"/>
                </a:solidFill>
                <a:latin typeface="Baskerville Old Face" pitchFamily="18" charset="0"/>
              </a:rPr>
              <a:t>day to day operations of the medical </a:t>
            </a:r>
            <a:r>
              <a:rPr lang="en-US" sz="2200" b="1" dirty="0" smtClean="0">
                <a:solidFill>
                  <a:prstClr val="black"/>
                </a:solidFill>
                <a:latin typeface="Baskerville Old Face" pitchFamily="18" charset="0"/>
              </a:rPr>
              <a:t>practice</a:t>
            </a:r>
          </a:p>
          <a:p>
            <a:pPr algn="just">
              <a:lnSpc>
                <a:spcPct val="150000"/>
              </a:lnSpc>
            </a:pPr>
            <a:endParaRPr lang="en-US" sz="1000" b="1" dirty="0" smtClean="0">
              <a:solidFill>
                <a:prstClr val="black"/>
              </a:solidFill>
              <a:latin typeface="Baskerville Old Face" pitchFamily="18" charset="0"/>
            </a:endParaRPr>
          </a:p>
          <a:p>
            <a:pPr marL="342900" indent="-342900" algn="just">
              <a:lnSpc>
                <a:spcPct val="150000"/>
              </a:lnSpc>
              <a:buFont typeface="Wingdings" pitchFamily="2" charset="2"/>
              <a:buChar char="q"/>
            </a:pPr>
            <a:r>
              <a:rPr lang="en-US" sz="2200" b="1" dirty="0" smtClean="0">
                <a:solidFill>
                  <a:prstClr val="black"/>
                </a:solidFill>
                <a:latin typeface="Baskerville Old Face" pitchFamily="18" charset="0"/>
              </a:rPr>
              <a:t>Easy-to-use</a:t>
            </a:r>
            <a:r>
              <a:rPr lang="en-US" sz="2200" b="1" dirty="0">
                <a:solidFill>
                  <a:prstClr val="black"/>
                </a:solidFill>
                <a:latin typeface="Baskerville Old Face" pitchFamily="18" charset="0"/>
              </a:rPr>
              <a:t>, intuitive solution to streamline their </a:t>
            </a:r>
            <a:r>
              <a:rPr lang="en-US" sz="2200" b="1" dirty="0" smtClean="0">
                <a:solidFill>
                  <a:prstClr val="black"/>
                </a:solidFill>
                <a:latin typeface="Baskerville Old Face" pitchFamily="18" charset="0"/>
              </a:rPr>
              <a:t>practice functions and to </a:t>
            </a:r>
            <a:r>
              <a:rPr lang="en-US" sz="2200" b="1" dirty="0">
                <a:solidFill>
                  <a:prstClr val="black"/>
                </a:solidFill>
                <a:latin typeface="Baskerville Old Face" pitchFamily="18" charset="0"/>
              </a:rPr>
              <a:t>enhance </a:t>
            </a:r>
            <a:r>
              <a:rPr lang="en-US" sz="2200" b="1" dirty="0" smtClean="0">
                <a:solidFill>
                  <a:prstClr val="black"/>
                </a:solidFill>
                <a:latin typeface="Baskerville Old Face" pitchFamily="18" charset="0"/>
              </a:rPr>
              <a:t>the quality of care</a:t>
            </a:r>
            <a:endParaRPr lang="en-US" sz="1000" b="1" dirty="0" smtClean="0">
              <a:solidFill>
                <a:prstClr val="black"/>
              </a:solidFill>
              <a:latin typeface="Baskerville Old Face" pitchFamily="18" charset="0"/>
            </a:endParaRPr>
          </a:p>
          <a:p>
            <a:pPr algn="just">
              <a:lnSpc>
                <a:spcPct val="150000"/>
              </a:lnSpc>
            </a:pPr>
            <a:endParaRPr lang="en-US" sz="1000" b="1" dirty="0">
              <a:solidFill>
                <a:prstClr val="black"/>
              </a:solidFill>
              <a:latin typeface="Baskerville Old Face" pitchFamily="18" charset="0"/>
            </a:endParaRPr>
          </a:p>
          <a:p>
            <a:pPr marL="342900" indent="-342900" algn="just">
              <a:lnSpc>
                <a:spcPct val="150000"/>
              </a:lnSpc>
              <a:buFont typeface="Wingdings" pitchFamily="2" charset="2"/>
              <a:buChar char="q"/>
            </a:pPr>
            <a:r>
              <a:rPr lang="en-US" sz="2200" b="1" dirty="0">
                <a:solidFill>
                  <a:prstClr val="black"/>
                </a:solidFill>
                <a:latin typeface="Baskerville Old Face" pitchFamily="18" charset="0"/>
              </a:rPr>
              <a:t>A</a:t>
            </a:r>
            <a:r>
              <a:rPr lang="en-US" sz="2200" b="1" dirty="0" smtClean="0">
                <a:solidFill>
                  <a:prstClr val="black"/>
                </a:solidFill>
                <a:latin typeface="Baskerville Old Face" pitchFamily="18" charset="0"/>
              </a:rPr>
              <a:t>ssociated </a:t>
            </a:r>
            <a:r>
              <a:rPr lang="en-US" sz="2200" b="1" dirty="0">
                <a:solidFill>
                  <a:prstClr val="black"/>
                </a:solidFill>
                <a:latin typeface="Baskerville Old Face" pitchFamily="18" charset="0"/>
              </a:rPr>
              <a:t>with the independent physicians, general </a:t>
            </a:r>
            <a:r>
              <a:rPr lang="en-US" sz="2200" b="1" dirty="0" smtClean="0">
                <a:solidFill>
                  <a:prstClr val="black"/>
                </a:solidFill>
                <a:latin typeface="Baskerville Old Face" pitchFamily="18" charset="0"/>
              </a:rPr>
              <a:t>practitioners or practice managers</a:t>
            </a:r>
            <a:endParaRPr lang="en-US" sz="500" b="1" dirty="0">
              <a:solidFill>
                <a:prstClr val="black"/>
              </a:solidFill>
              <a:latin typeface="Baskerville Old Face" pitchFamily="18" charset="0"/>
            </a:endParaRPr>
          </a:p>
        </p:txBody>
      </p:sp>
      <p:sp>
        <p:nvSpPr>
          <p:cNvPr id="3" name="Slide Number Placeholder 2"/>
          <p:cNvSpPr>
            <a:spLocks noGrp="1"/>
          </p:cNvSpPr>
          <p:nvPr>
            <p:ph type="sldNum" sz="quarter" idx="12"/>
          </p:nvPr>
        </p:nvSpPr>
        <p:spPr>
          <a:xfrm>
            <a:off x="-1676400" y="6497425"/>
            <a:ext cx="2133600" cy="365125"/>
          </a:xfrm>
        </p:spPr>
        <p:txBody>
          <a:bodyPr/>
          <a:lstStyle/>
          <a:p>
            <a:fld id="{FF2C1948-4817-4D16-A7A9-BD00324E561D}" type="slidenum">
              <a:rPr lang="en-US" smtClean="0">
                <a:solidFill>
                  <a:prstClr val="black">
                    <a:tint val="75000"/>
                  </a:prstClr>
                </a:solidFill>
              </a:rPr>
              <a:pPr/>
              <a:t>18</a:t>
            </a:fld>
            <a:endParaRPr lang="en-US" dirty="0">
              <a:solidFill>
                <a:prstClr val="black">
                  <a:tint val="75000"/>
                </a:prstClr>
              </a:solidFill>
            </a:endParaRPr>
          </a:p>
        </p:txBody>
      </p:sp>
    </p:spTree>
    <p:extLst>
      <p:ext uri="{BB962C8B-B14F-4D97-AF65-F5344CB8AC3E}">
        <p14:creationId xmlns:p14="http://schemas.microsoft.com/office/powerpoint/2010/main" val="183950483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iterate type="wd">
                                    <p:tmPct val="10000"/>
                                  </p:iterate>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p:cNvSpPr txBox="1"/>
          <p:nvPr/>
        </p:nvSpPr>
        <p:spPr>
          <a:xfrm>
            <a:off x="0" y="115669"/>
            <a:ext cx="9144000" cy="646331"/>
          </a:xfrm>
          <a:prstGeom prst="rect">
            <a:avLst/>
          </a:prstGeom>
          <a:noFill/>
        </p:spPr>
        <p:txBody>
          <a:bodyPr wrap="square" rtlCol="0">
            <a:spAutoFit/>
          </a:bodyPr>
          <a:lstStyle/>
          <a:p>
            <a:pPr algn="ctr"/>
            <a:r>
              <a:rPr lang="en-US" sz="3600" b="1" dirty="0" smtClean="0">
                <a:solidFill>
                  <a:srgbClr val="C00000"/>
                </a:solidFill>
                <a:latin typeface="Baskerville Old Face" pitchFamily="18" charset="0"/>
              </a:rPr>
              <a:t>Core Functionalities of PPM System</a:t>
            </a:r>
            <a:endParaRPr lang="en-US" sz="3600" b="1" dirty="0">
              <a:solidFill>
                <a:srgbClr val="C00000"/>
              </a:solidFill>
              <a:latin typeface="Baskerville Old Face" pitchFamily="18" charset="0"/>
            </a:endParaRPr>
          </a:p>
        </p:txBody>
      </p:sp>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66900" y="1600201"/>
            <a:ext cx="5600700" cy="4722379"/>
          </a:xfrm>
          <a:prstGeom prst="rect">
            <a:avLst/>
          </a:prstGeom>
        </p:spPr>
      </p:pic>
      <p:sp>
        <p:nvSpPr>
          <p:cNvPr id="25" name="Slide Number Placeholder 24"/>
          <p:cNvSpPr>
            <a:spLocks noGrp="1"/>
          </p:cNvSpPr>
          <p:nvPr>
            <p:ph type="sldNum" sz="quarter" idx="12"/>
          </p:nvPr>
        </p:nvSpPr>
        <p:spPr>
          <a:xfrm>
            <a:off x="-1511568" y="6492877"/>
            <a:ext cx="2133600" cy="365125"/>
          </a:xfrm>
        </p:spPr>
        <p:txBody>
          <a:bodyPr/>
          <a:lstStyle/>
          <a:p>
            <a:fld id="{FF2C1948-4817-4D16-A7A9-BD00324E561D}" type="slidenum">
              <a:rPr lang="en-US" smtClean="0">
                <a:solidFill>
                  <a:prstClr val="black">
                    <a:tint val="75000"/>
                  </a:prstClr>
                </a:solidFill>
              </a:rPr>
              <a:pPr/>
              <a:t>19</a:t>
            </a:fld>
            <a:endParaRPr lang="en-US" dirty="0">
              <a:solidFill>
                <a:prstClr val="black">
                  <a:tint val="75000"/>
                </a:prstClr>
              </a:solidFill>
            </a:endParaRPr>
          </a:p>
        </p:txBody>
      </p:sp>
      <p:sp>
        <p:nvSpPr>
          <p:cNvPr id="10" name="Chevron 9"/>
          <p:cNvSpPr/>
          <p:nvPr/>
        </p:nvSpPr>
        <p:spPr>
          <a:xfrm>
            <a:off x="76204" y="4683623"/>
            <a:ext cx="1585651" cy="764143"/>
          </a:xfrm>
          <a:prstGeom prst="chevron">
            <a:avLst>
              <a:gd name="adj" fmla="val 40000"/>
            </a:avLst>
          </a:prstGeom>
        </p:spPr>
        <p:style>
          <a:lnRef idx="2">
            <a:schemeClr val="lt1">
              <a:hueOff val="0"/>
              <a:satOff val="0"/>
              <a:lumOff val="0"/>
              <a:alphaOff val="0"/>
            </a:schemeClr>
          </a:lnRef>
          <a:fillRef idx="1">
            <a:schemeClr val="accent5">
              <a:hueOff val="-6622584"/>
              <a:satOff val="26541"/>
              <a:lumOff val="5752"/>
              <a:alphaOff val="0"/>
            </a:schemeClr>
          </a:fillRef>
          <a:effectRef idx="0">
            <a:schemeClr val="accent5">
              <a:hueOff val="-6622584"/>
              <a:satOff val="26541"/>
              <a:lumOff val="5752"/>
              <a:alphaOff val="0"/>
            </a:schemeClr>
          </a:effectRef>
          <a:fontRef idx="minor">
            <a:schemeClr val="lt1"/>
          </a:fontRef>
        </p:style>
      </p:sp>
      <p:grpSp>
        <p:nvGrpSpPr>
          <p:cNvPr id="11" name="Group 10"/>
          <p:cNvGrpSpPr/>
          <p:nvPr/>
        </p:nvGrpSpPr>
        <p:grpSpPr>
          <a:xfrm>
            <a:off x="604109" y="4874658"/>
            <a:ext cx="1338995" cy="764143"/>
            <a:chOff x="5054499" y="2581245"/>
            <a:chExt cx="1671700" cy="764142"/>
          </a:xfrm>
        </p:grpSpPr>
        <p:sp>
          <p:nvSpPr>
            <p:cNvPr id="12" name="Rounded Rectangle 11"/>
            <p:cNvSpPr/>
            <p:nvPr/>
          </p:nvSpPr>
          <p:spPr>
            <a:xfrm>
              <a:off x="5054499" y="2581245"/>
              <a:ext cx="1671700" cy="764142"/>
            </a:xfrm>
            <a:prstGeom prst="roundRect">
              <a:avLst>
                <a:gd name="adj" fmla="val 10000"/>
              </a:avLst>
            </a:prstGeom>
          </p:spPr>
          <p:style>
            <a:lnRef idx="2">
              <a:schemeClr val="accent5">
                <a:hueOff val="-6622584"/>
                <a:satOff val="26541"/>
                <a:lumOff val="5752"/>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3" name="Rounded Rectangle 5"/>
            <p:cNvSpPr/>
            <p:nvPr/>
          </p:nvSpPr>
          <p:spPr>
            <a:xfrm>
              <a:off x="5076880" y="2603626"/>
              <a:ext cx="1626938" cy="71938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20904" tIns="120904" rIns="120904" bIns="120904" numCol="1" spcCol="1270" anchor="ctr" anchorCtr="0">
              <a:noAutofit/>
            </a:bodyPr>
            <a:lstStyle/>
            <a:p>
              <a:pPr algn="ctr" defTabSz="755650">
                <a:lnSpc>
                  <a:spcPct val="90000"/>
                </a:lnSpc>
                <a:spcBef>
                  <a:spcPct val="0"/>
                </a:spcBef>
                <a:spcAft>
                  <a:spcPct val="35000"/>
                </a:spcAft>
              </a:pPr>
              <a:r>
                <a:rPr lang="en-US" sz="1700" b="1" dirty="0" smtClean="0">
                  <a:solidFill>
                    <a:prstClr val="black">
                      <a:hueOff val="0"/>
                      <a:satOff val="0"/>
                      <a:lumOff val="0"/>
                      <a:alphaOff val="0"/>
                    </a:prstClr>
                  </a:solidFill>
                  <a:latin typeface="Baskerville Old Face" pitchFamily="18" charset="0"/>
                </a:rPr>
                <a:t>Billing  &amp; Claims  Statements</a:t>
              </a:r>
              <a:endParaRPr lang="en-US" sz="1700" b="1" dirty="0">
                <a:solidFill>
                  <a:prstClr val="black">
                    <a:hueOff val="0"/>
                    <a:satOff val="0"/>
                    <a:lumOff val="0"/>
                    <a:alphaOff val="0"/>
                  </a:prstClr>
                </a:solidFill>
                <a:latin typeface="Baskerville Old Face" pitchFamily="18" charset="0"/>
              </a:endParaRPr>
            </a:p>
          </p:txBody>
        </p:sp>
      </p:grpSp>
      <p:sp>
        <p:nvSpPr>
          <p:cNvPr id="14" name="Chevron 13"/>
          <p:cNvSpPr/>
          <p:nvPr/>
        </p:nvSpPr>
        <p:spPr>
          <a:xfrm rot="10800000">
            <a:off x="7494685" y="4683623"/>
            <a:ext cx="1573119" cy="764143"/>
          </a:xfrm>
          <a:prstGeom prst="chevron">
            <a:avLst>
              <a:gd name="adj" fmla="val 40000"/>
            </a:avLst>
          </a:prstGeom>
        </p:spPr>
        <p:style>
          <a:lnRef idx="2">
            <a:schemeClr val="lt1">
              <a:hueOff val="0"/>
              <a:satOff val="0"/>
              <a:lumOff val="0"/>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sp>
      <p:grpSp>
        <p:nvGrpSpPr>
          <p:cNvPr id="15" name="Group 14"/>
          <p:cNvGrpSpPr/>
          <p:nvPr/>
        </p:nvGrpSpPr>
        <p:grpSpPr>
          <a:xfrm>
            <a:off x="7332501" y="4852858"/>
            <a:ext cx="1219200" cy="764143"/>
            <a:chOff x="7315693" y="2581245"/>
            <a:chExt cx="1685250" cy="764142"/>
          </a:xfrm>
        </p:grpSpPr>
        <p:sp>
          <p:nvSpPr>
            <p:cNvPr id="16" name="Rounded Rectangle 15"/>
            <p:cNvSpPr/>
            <p:nvPr/>
          </p:nvSpPr>
          <p:spPr>
            <a:xfrm>
              <a:off x="7315693" y="2581245"/>
              <a:ext cx="1671700" cy="764142"/>
            </a:xfrm>
            <a:prstGeom prst="roundRect">
              <a:avLst>
                <a:gd name="adj" fmla="val 10000"/>
              </a:avLst>
            </a:prstGeom>
          </p:spPr>
          <p:style>
            <a:lnRef idx="2">
              <a:schemeClr val="accent5">
                <a:hueOff val="-9933876"/>
                <a:satOff val="39811"/>
                <a:lumOff val="8628"/>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7" name="Rounded Rectangle 5"/>
            <p:cNvSpPr/>
            <p:nvPr/>
          </p:nvSpPr>
          <p:spPr>
            <a:xfrm>
              <a:off x="7374005" y="2603626"/>
              <a:ext cx="1626938" cy="71938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20904" tIns="120904" rIns="120904" bIns="120904" numCol="1" spcCol="1270" anchor="ctr" anchorCtr="0">
              <a:noAutofit/>
            </a:bodyPr>
            <a:lstStyle/>
            <a:p>
              <a:pPr algn="ctr" defTabSz="755650">
                <a:lnSpc>
                  <a:spcPct val="90000"/>
                </a:lnSpc>
                <a:spcBef>
                  <a:spcPct val="0"/>
                </a:spcBef>
                <a:spcAft>
                  <a:spcPct val="35000"/>
                </a:spcAft>
              </a:pPr>
              <a:r>
                <a:rPr lang="en-US" sz="1700" b="1" dirty="0" smtClean="0">
                  <a:solidFill>
                    <a:prstClr val="black">
                      <a:hueOff val="0"/>
                      <a:satOff val="0"/>
                      <a:lumOff val="0"/>
                      <a:alphaOff val="0"/>
                    </a:prstClr>
                  </a:solidFill>
                  <a:latin typeface="Baskerville Old Face" pitchFamily="18" charset="0"/>
                </a:rPr>
                <a:t>Coding  &amp; Reporting</a:t>
              </a:r>
              <a:endParaRPr lang="en-US" sz="1700" b="1" dirty="0">
                <a:solidFill>
                  <a:prstClr val="black">
                    <a:hueOff val="0"/>
                    <a:satOff val="0"/>
                    <a:lumOff val="0"/>
                    <a:alphaOff val="0"/>
                  </a:prstClr>
                </a:solidFill>
                <a:latin typeface="Baskerville Old Face" pitchFamily="18" charset="0"/>
              </a:endParaRPr>
            </a:p>
          </p:txBody>
        </p:sp>
      </p:grpSp>
      <p:sp>
        <p:nvSpPr>
          <p:cNvPr id="6" name="Chevron 5"/>
          <p:cNvSpPr/>
          <p:nvPr/>
        </p:nvSpPr>
        <p:spPr>
          <a:xfrm rot="10800000">
            <a:off x="7537500" y="1905001"/>
            <a:ext cx="1530303" cy="741761"/>
          </a:xfrm>
          <a:prstGeom prst="chevron">
            <a:avLst>
              <a:gd name="adj" fmla="val 40000"/>
            </a:avLst>
          </a:prstGeom>
        </p:spPr>
        <p:style>
          <a:lnRef idx="2">
            <a:schemeClr val="lt1">
              <a:hueOff val="0"/>
              <a:satOff val="0"/>
              <a:lumOff val="0"/>
              <a:alphaOff val="0"/>
            </a:schemeClr>
          </a:lnRef>
          <a:fillRef idx="1">
            <a:schemeClr val="accent5">
              <a:hueOff val="-3311292"/>
              <a:satOff val="13270"/>
              <a:lumOff val="2876"/>
              <a:alphaOff val="0"/>
            </a:schemeClr>
          </a:fillRef>
          <a:effectRef idx="0">
            <a:schemeClr val="accent5">
              <a:hueOff val="-3311292"/>
              <a:satOff val="13270"/>
              <a:lumOff val="2876"/>
              <a:alphaOff val="0"/>
            </a:schemeClr>
          </a:effectRef>
          <a:fontRef idx="minor">
            <a:schemeClr val="lt1"/>
          </a:fontRef>
        </p:style>
      </p:sp>
      <p:grpSp>
        <p:nvGrpSpPr>
          <p:cNvPr id="7" name="Group 6"/>
          <p:cNvGrpSpPr/>
          <p:nvPr/>
        </p:nvGrpSpPr>
        <p:grpSpPr>
          <a:xfrm>
            <a:off x="7315200" y="2096038"/>
            <a:ext cx="1292256" cy="741761"/>
            <a:chOff x="2793305" y="2581245"/>
            <a:chExt cx="1671700" cy="764142"/>
          </a:xfrm>
        </p:grpSpPr>
        <p:sp>
          <p:nvSpPr>
            <p:cNvPr id="8" name="Rounded Rectangle 7"/>
            <p:cNvSpPr/>
            <p:nvPr/>
          </p:nvSpPr>
          <p:spPr>
            <a:xfrm>
              <a:off x="2793305" y="2581245"/>
              <a:ext cx="1671700" cy="764142"/>
            </a:xfrm>
            <a:prstGeom prst="roundRect">
              <a:avLst>
                <a:gd name="adj" fmla="val 10000"/>
              </a:avLst>
            </a:prstGeom>
          </p:spPr>
          <p:style>
            <a:lnRef idx="2">
              <a:schemeClr val="accent5">
                <a:hueOff val="-3311292"/>
                <a:satOff val="13270"/>
                <a:lumOff val="2876"/>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9" name="Rounded Rectangle 5"/>
            <p:cNvSpPr/>
            <p:nvPr/>
          </p:nvSpPr>
          <p:spPr>
            <a:xfrm>
              <a:off x="2815686" y="2603626"/>
              <a:ext cx="1626938" cy="71938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20904" tIns="120904" rIns="120904" bIns="120904" numCol="1" spcCol="1270" anchor="ctr" anchorCtr="0">
              <a:noAutofit/>
            </a:bodyPr>
            <a:lstStyle/>
            <a:p>
              <a:pPr algn="ctr" defTabSz="755650">
                <a:lnSpc>
                  <a:spcPct val="90000"/>
                </a:lnSpc>
                <a:spcBef>
                  <a:spcPct val="0"/>
                </a:spcBef>
                <a:spcAft>
                  <a:spcPct val="35000"/>
                </a:spcAft>
              </a:pPr>
              <a:r>
                <a:rPr lang="en-US" sz="1700" b="1" dirty="0" smtClean="0">
                  <a:solidFill>
                    <a:prstClr val="black">
                      <a:hueOff val="0"/>
                      <a:satOff val="0"/>
                      <a:lumOff val="0"/>
                      <a:alphaOff val="0"/>
                    </a:prstClr>
                  </a:solidFill>
                  <a:latin typeface="Baskerville Old Face" pitchFamily="18" charset="0"/>
                </a:rPr>
                <a:t>Patient Registration</a:t>
              </a:r>
              <a:endParaRPr lang="en-US" sz="1700" b="1" dirty="0">
                <a:solidFill>
                  <a:prstClr val="black">
                    <a:hueOff val="0"/>
                    <a:satOff val="0"/>
                    <a:lumOff val="0"/>
                    <a:alphaOff val="0"/>
                  </a:prstClr>
                </a:solidFill>
                <a:latin typeface="Baskerville Old Face" pitchFamily="18" charset="0"/>
              </a:endParaRPr>
            </a:p>
          </p:txBody>
        </p:sp>
      </p:grpSp>
      <p:sp>
        <p:nvSpPr>
          <p:cNvPr id="2" name="Chevron 1"/>
          <p:cNvSpPr/>
          <p:nvPr/>
        </p:nvSpPr>
        <p:spPr>
          <a:xfrm>
            <a:off x="10195" y="1828801"/>
            <a:ext cx="1483342" cy="764143"/>
          </a:xfrm>
          <a:prstGeom prst="chevron">
            <a:avLst>
              <a:gd name="adj" fmla="val 40000"/>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grpSp>
        <p:nvGrpSpPr>
          <p:cNvPr id="3" name="Group 2"/>
          <p:cNvGrpSpPr/>
          <p:nvPr/>
        </p:nvGrpSpPr>
        <p:grpSpPr>
          <a:xfrm>
            <a:off x="426110" y="2057401"/>
            <a:ext cx="1478890" cy="764143"/>
            <a:chOff x="532111" y="2581245"/>
            <a:chExt cx="1671700" cy="764142"/>
          </a:xfrm>
        </p:grpSpPr>
        <p:sp>
          <p:nvSpPr>
            <p:cNvPr id="4" name="Rounded Rectangle 3"/>
            <p:cNvSpPr/>
            <p:nvPr/>
          </p:nvSpPr>
          <p:spPr>
            <a:xfrm>
              <a:off x="532111" y="2581245"/>
              <a:ext cx="1671700" cy="764142"/>
            </a:xfrm>
            <a:prstGeom prst="roundRect">
              <a:avLst>
                <a:gd name="adj" fmla="val 10000"/>
              </a:avLst>
            </a:prstGeom>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5" name="Rounded Rectangle 5"/>
            <p:cNvSpPr/>
            <p:nvPr/>
          </p:nvSpPr>
          <p:spPr>
            <a:xfrm>
              <a:off x="554492" y="2603626"/>
              <a:ext cx="1626938" cy="71938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20904" tIns="120904" rIns="120904" bIns="120904" numCol="1" spcCol="1270" anchor="ctr" anchorCtr="0">
              <a:noAutofit/>
            </a:bodyPr>
            <a:lstStyle/>
            <a:p>
              <a:pPr algn="ctr" defTabSz="755650">
                <a:lnSpc>
                  <a:spcPct val="90000"/>
                </a:lnSpc>
                <a:spcBef>
                  <a:spcPct val="0"/>
                </a:spcBef>
                <a:spcAft>
                  <a:spcPct val="35000"/>
                </a:spcAft>
              </a:pPr>
              <a:r>
                <a:rPr lang="en-US" sz="1600" b="1" dirty="0" smtClean="0">
                  <a:solidFill>
                    <a:prstClr val="black">
                      <a:hueOff val="0"/>
                      <a:satOff val="0"/>
                      <a:lumOff val="0"/>
                      <a:alphaOff val="0"/>
                    </a:prstClr>
                  </a:solidFill>
                  <a:latin typeface="Times New Roman" pitchFamily="18" charset="0"/>
                  <a:cs typeface="Times New Roman" pitchFamily="18" charset="0"/>
                </a:rPr>
                <a:t>Appointment Scheduling</a:t>
              </a:r>
              <a:endParaRPr lang="en-US" sz="1600" b="1" dirty="0">
                <a:solidFill>
                  <a:prstClr val="black">
                    <a:hueOff val="0"/>
                    <a:satOff val="0"/>
                    <a:lumOff val="0"/>
                    <a:alphaOff val="0"/>
                  </a:prstClr>
                </a:solidFill>
                <a:latin typeface="Times New Roman" pitchFamily="18" charset="0"/>
                <a:cs typeface="Times New Roman" pitchFamily="18" charset="0"/>
              </a:endParaRPr>
            </a:p>
          </p:txBody>
        </p:sp>
      </p:grpSp>
    </p:spTree>
    <p:custDataLst>
      <p:tags r:id="rId1"/>
    </p:custDataLst>
    <p:extLst>
      <p:ext uri="{BB962C8B-B14F-4D97-AF65-F5344CB8AC3E}">
        <p14:creationId xmlns:p14="http://schemas.microsoft.com/office/powerpoint/2010/main" val="2355104396"/>
      </p:ext>
    </p:extLst>
  </p:cSld>
  <p:clrMapOvr>
    <a:masterClrMapping/>
  </p:clrMapOvr>
  <mc:AlternateContent xmlns:mc="http://schemas.openxmlformats.org/markup-compatibility/2006" xmlns:p14="http://schemas.microsoft.com/office/powerpoint/2010/main">
    <mc:Choice Requires="p14">
      <p:transition spd="slow" p14:dur="1600" advTm="155910">
        <p14:prism isContent="1" isInverted="1"/>
      </p:transition>
    </mc:Choice>
    <mc:Fallback xmlns="">
      <p:transition spd="slow" advTm="15591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heel(4)">
                                      <p:cBhvr>
                                        <p:cTn id="7" dur="20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9"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0-#ppt_w/2"/>
                                          </p:val>
                                        </p:tav>
                                        <p:tav tm="100000">
                                          <p:val>
                                            <p:strVal val="#ppt_x"/>
                                          </p:val>
                                        </p:tav>
                                      </p:tavLst>
                                    </p:anim>
                                    <p:anim calcmode="lin" valueType="num">
                                      <p:cBhvr additive="base">
                                        <p:cTn id="13" dur="500" fill="hold"/>
                                        <p:tgtEl>
                                          <p:spTgt spid="2"/>
                                        </p:tgtEl>
                                        <p:attrNameLst>
                                          <p:attrName>ppt_y</p:attrName>
                                        </p:attrNameLst>
                                      </p:cBhvr>
                                      <p:tavLst>
                                        <p:tav tm="0">
                                          <p:val>
                                            <p:strVal val="0-#ppt_h/2"/>
                                          </p:val>
                                        </p:tav>
                                        <p:tav tm="100000">
                                          <p:val>
                                            <p:strVal val="#ppt_y"/>
                                          </p:val>
                                        </p:tav>
                                      </p:tavLst>
                                    </p:anim>
                                  </p:childTnLst>
                                </p:cTn>
                              </p:par>
                              <p:par>
                                <p:cTn id="14" presetID="2" presetClass="entr" presetSubtype="9"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additive="base">
                                        <p:cTn id="16" dur="500" fill="hold"/>
                                        <p:tgtEl>
                                          <p:spTgt spid="3"/>
                                        </p:tgtEl>
                                        <p:attrNameLst>
                                          <p:attrName>ppt_x</p:attrName>
                                        </p:attrNameLst>
                                      </p:cBhvr>
                                      <p:tavLst>
                                        <p:tav tm="0">
                                          <p:val>
                                            <p:strVal val="0-#ppt_w/2"/>
                                          </p:val>
                                        </p:tav>
                                        <p:tav tm="100000">
                                          <p:val>
                                            <p:strVal val="#ppt_x"/>
                                          </p:val>
                                        </p:tav>
                                      </p:tavLst>
                                    </p:anim>
                                    <p:anim calcmode="lin" valueType="num">
                                      <p:cBhvr additive="base">
                                        <p:cTn id="17"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3"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1+#ppt_w/2"/>
                                          </p:val>
                                        </p:tav>
                                        <p:tav tm="100000">
                                          <p:val>
                                            <p:strVal val="#ppt_x"/>
                                          </p:val>
                                        </p:tav>
                                      </p:tavLst>
                                    </p:anim>
                                    <p:anim calcmode="lin" valueType="num">
                                      <p:cBhvr additive="base">
                                        <p:cTn id="23" dur="5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3"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1+#ppt_w/2"/>
                                          </p:val>
                                        </p:tav>
                                        <p:tav tm="100000">
                                          <p:val>
                                            <p:strVal val="#ppt_x"/>
                                          </p:val>
                                        </p:tav>
                                      </p:tavLst>
                                    </p:anim>
                                    <p:anim calcmode="lin" valueType="num">
                                      <p:cBhvr additive="base">
                                        <p:cTn id="27"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6" fill="hold" nodeType="click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1+#ppt_w/2"/>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par>
                                <p:cTn id="34" presetID="2" presetClass="entr" presetSubtype="6" fill="hold" nodeType="with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500" fill="hold"/>
                                        <p:tgtEl>
                                          <p:spTgt spid="14"/>
                                        </p:tgtEl>
                                        <p:attrNameLst>
                                          <p:attrName>ppt_x</p:attrName>
                                        </p:attrNameLst>
                                      </p:cBhvr>
                                      <p:tavLst>
                                        <p:tav tm="0">
                                          <p:val>
                                            <p:strVal val="1+#ppt_w/2"/>
                                          </p:val>
                                        </p:tav>
                                        <p:tav tm="100000">
                                          <p:val>
                                            <p:strVal val="#ppt_x"/>
                                          </p:val>
                                        </p:tav>
                                      </p:tavLst>
                                    </p:anim>
                                    <p:anim calcmode="lin" valueType="num">
                                      <p:cBhvr additive="base">
                                        <p:cTn id="3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12" fill="hold" nodeType="click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0-#ppt_w/2"/>
                                          </p:val>
                                        </p:tav>
                                        <p:tav tm="100000">
                                          <p:val>
                                            <p:strVal val="#ppt_x"/>
                                          </p:val>
                                        </p:tav>
                                      </p:tavLst>
                                    </p:anim>
                                    <p:anim calcmode="lin" valueType="num">
                                      <p:cBhvr additive="base">
                                        <p:cTn id="43" dur="5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500" fill="hold"/>
                                        <p:tgtEl>
                                          <p:spTgt spid="11"/>
                                        </p:tgtEl>
                                        <p:attrNameLst>
                                          <p:attrName>ppt_x</p:attrName>
                                        </p:attrNameLst>
                                      </p:cBhvr>
                                      <p:tavLst>
                                        <p:tav tm="0">
                                          <p:val>
                                            <p:strVal val="0-#ppt_w/2"/>
                                          </p:val>
                                        </p:tav>
                                        <p:tav tm="100000">
                                          <p:val>
                                            <p:strVal val="#ppt_x"/>
                                          </p:val>
                                        </p:tav>
                                      </p:tavLst>
                                    </p:anim>
                                    <p:anim calcmode="lin" valueType="num">
                                      <p:cBhvr additive="base">
                                        <p:cTn id="4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95074"/>
            <a:ext cx="9144000" cy="646331"/>
          </a:xfrm>
          <a:prstGeom prst="rect">
            <a:avLst/>
          </a:prstGeom>
          <a:noFill/>
        </p:spPr>
        <p:txBody>
          <a:bodyPr wrap="square" rtlCol="0">
            <a:spAutoFit/>
          </a:bodyPr>
          <a:lstStyle/>
          <a:p>
            <a:pPr algn="ctr"/>
            <a:r>
              <a:rPr lang="en-US" sz="3600" b="1" dirty="0" smtClean="0">
                <a:solidFill>
                  <a:srgbClr val="C00000"/>
                </a:solidFill>
                <a:latin typeface="Baskerville Old Face" pitchFamily="18" charset="0"/>
              </a:rPr>
              <a:t>Components Of PPM System</a:t>
            </a:r>
            <a:endParaRPr lang="en-US" sz="3600" b="1" dirty="0">
              <a:solidFill>
                <a:srgbClr val="C00000"/>
              </a:solidFill>
              <a:latin typeface="Baskerville Old Face" pitchFamily="18" charset="0"/>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65020" y="1295401"/>
            <a:ext cx="5623560" cy="1396327"/>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47804" y="2900729"/>
            <a:ext cx="6578251" cy="1671274"/>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9200" y="4767758"/>
            <a:ext cx="7162800" cy="1480643"/>
          </a:xfrm>
          <a:prstGeom prst="rect">
            <a:avLst/>
          </a:prstGeom>
        </p:spPr>
      </p:pic>
      <p:sp>
        <p:nvSpPr>
          <p:cNvPr id="3" name="Slide Number Placeholder 2"/>
          <p:cNvSpPr>
            <a:spLocks noGrp="1"/>
          </p:cNvSpPr>
          <p:nvPr>
            <p:ph type="sldNum" sz="quarter" idx="12"/>
          </p:nvPr>
        </p:nvSpPr>
        <p:spPr>
          <a:xfrm>
            <a:off x="-1524000" y="6470131"/>
            <a:ext cx="2133600" cy="365125"/>
          </a:xfrm>
        </p:spPr>
        <p:txBody>
          <a:bodyPr/>
          <a:lstStyle/>
          <a:p>
            <a:fld id="{FF2C1948-4817-4D16-A7A9-BD00324E561D}" type="slidenum">
              <a:rPr lang="en-US" smtClean="0">
                <a:solidFill>
                  <a:prstClr val="black">
                    <a:tint val="75000"/>
                  </a:prstClr>
                </a:solidFill>
              </a:rPr>
              <a:pPr/>
              <a:t>20</a:t>
            </a:fld>
            <a:endParaRPr lang="en-US">
              <a:solidFill>
                <a:prstClr val="black">
                  <a:tint val="75000"/>
                </a:prstClr>
              </a:solidFill>
            </a:endParaRPr>
          </a:p>
        </p:txBody>
      </p:sp>
    </p:spTree>
    <p:extLst>
      <p:ext uri="{BB962C8B-B14F-4D97-AF65-F5344CB8AC3E}">
        <p14:creationId xmlns:p14="http://schemas.microsoft.com/office/powerpoint/2010/main" val="223070385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1000" fill="hold"/>
                                        <p:tgtEl>
                                          <p:spTgt spid="9"/>
                                        </p:tgtEl>
                                        <p:attrNameLst>
                                          <p:attrName>ppt_w</p:attrName>
                                        </p:attrNameLst>
                                      </p:cBhvr>
                                      <p:tavLst>
                                        <p:tav tm="0">
                                          <p:val>
                                            <p:strVal val="#ppt_w*0.70"/>
                                          </p:val>
                                        </p:tav>
                                        <p:tav tm="100000">
                                          <p:val>
                                            <p:strVal val="#ppt_w"/>
                                          </p:val>
                                        </p:tav>
                                      </p:tavLst>
                                    </p:anim>
                                    <p:anim calcmode="lin" valueType="num">
                                      <p:cBhvr>
                                        <p:cTn id="15" dur="1000" fill="hold"/>
                                        <p:tgtEl>
                                          <p:spTgt spid="9"/>
                                        </p:tgtEl>
                                        <p:attrNameLst>
                                          <p:attrName>ppt_h</p:attrName>
                                        </p:attrNameLst>
                                      </p:cBhvr>
                                      <p:tavLst>
                                        <p:tav tm="0">
                                          <p:val>
                                            <p:strVal val="#ppt_h"/>
                                          </p:val>
                                        </p:tav>
                                        <p:tav tm="100000">
                                          <p:val>
                                            <p:strVal val="#ppt_h"/>
                                          </p:val>
                                        </p:tav>
                                      </p:tavLst>
                                    </p:anim>
                                    <p:animEffect transition="in" filter="fade">
                                      <p:cBhvr>
                                        <p:cTn id="16" dur="10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76200"/>
            <a:ext cx="9144000" cy="646331"/>
          </a:xfrm>
          <a:prstGeom prst="rect">
            <a:avLst/>
          </a:prstGeom>
        </p:spPr>
        <p:txBody>
          <a:bodyPr wrap="square">
            <a:spAutoFit/>
          </a:bodyPr>
          <a:lstStyle/>
          <a:p>
            <a:pPr algn="ctr"/>
            <a:r>
              <a:rPr lang="en-US" sz="3600" b="1" dirty="0" smtClean="0">
                <a:solidFill>
                  <a:srgbClr val="C00000"/>
                </a:solidFill>
                <a:latin typeface="Baskerville Old Face" pitchFamily="18" charset="0"/>
              </a:rPr>
              <a:t>Driving Factors</a:t>
            </a:r>
            <a:endParaRPr lang="en-US" sz="3600" b="1" dirty="0">
              <a:solidFill>
                <a:srgbClr val="C00000"/>
              </a:solidFill>
              <a:latin typeface="Baskerville Old Face" pitchFamily="18" charset="0"/>
            </a:endParaRPr>
          </a:p>
        </p:txBody>
      </p:sp>
      <p:sp>
        <p:nvSpPr>
          <p:cNvPr id="7" name="Slide Number Placeholder 6"/>
          <p:cNvSpPr>
            <a:spLocks noGrp="1"/>
          </p:cNvSpPr>
          <p:nvPr>
            <p:ph type="sldNum" sz="quarter" idx="12"/>
          </p:nvPr>
        </p:nvSpPr>
        <p:spPr>
          <a:xfrm>
            <a:off x="-1828800" y="6497425"/>
            <a:ext cx="2133600" cy="365125"/>
          </a:xfrm>
        </p:spPr>
        <p:txBody>
          <a:bodyPr/>
          <a:lstStyle/>
          <a:p>
            <a:fld id="{FF2C1948-4817-4D16-A7A9-BD00324E561D}" type="slidenum">
              <a:rPr lang="en-US" smtClean="0">
                <a:solidFill>
                  <a:prstClr val="black">
                    <a:tint val="75000"/>
                  </a:prstClr>
                </a:solidFill>
              </a:rPr>
              <a:pPr/>
              <a:t>21</a:t>
            </a:fld>
            <a:endParaRPr lang="en-US" dirty="0">
              <a:solidFill>
                <a:prstClr val="black">
                  <a:tint val="75000"/>
                </a:prstClr>
              </a:solidFill>
            </a:endParaRPr>
          </a:p>
        </p:txBody>
      </p:sp>
      <p:grpSp>
        <p:nvGrpSpPr>
          <p:cNvPr id="12" name="Group 11"/>
          <p:cNvGrpSpPr/>
          <p:nvPr/>
        </p:nvGrpSpPr>
        <p:grpSpPr>
          <a:xfrm>
            <a:off x="3513561" y="1780790"/>
            <a:ext cx="1964478" cy="810010"/>
            <a:chOff x="3589760" y="944759"/>
            <a:chExt cx="1964478" cy="810009"/>
          </a:xfrm>
        </p:grpSpPr>
        <p:sp>
          <p:nvSpPr>
            <p:cNvPr id="13" name="Rounded Rectangle 12"/>
            <p:cNvSpPr/>
            <p:nvPr/>
          </p:nvSpPr>
          <p:spPr>
            <a:xfrm>
              <a:off x="3589760" y="944759"/>
              <a:ext cx="1964478" cy="810009"/>
            </a:xfrm>
            <a:prstGeom prst="roundRect">
              <a:avLst/>
            </a:prstGeom>
          </p:spPr>
          <p:style>
            <a:lnRef idx="0">
              <a:schemeClr val="lt1">
                <a:hueOff val="0"/>
                <a:satOff val="0"/>
                <a:lumOff val="0"/>
                <a:alphaOff val="0"/>
              </a:schemeClr>
            </a:lnRef>
            <a:fillRef idx="3">
              <a:schemeClr val="accent3">
                <a:hueOff val="0"/>
                <a:satOff val="0"/>
                <a:lumOff val="0"/>
                <a:alphaOff val="0"/>
              </a:schemeClr>
            </a:fillRef>
            <a:effectRef idx="3">
              <a:schemeClr val="accent3">
                <a:hueOff val="0"/>
                <a:satOff val="0"/>
                <a:lumOff val="0"/>
                <a:alphaOff val="0"/>
              </a:schemeClr>
            </a:effectRef>
            <a:fontRef idx="minor">
              <a:schemeClr val="lt1"/>
            </a:fontRef>
          </p:style>
        </p:sp>
        <p:sp>
          <p:nvSpPr>
            <p:cNvPr id="14" name="Rounded Rectangle 4"/>
            <p:cNvSpPr/>
            <p:nvPr/>
          </p:nvSpPr>
          <p:spPr>
            <a:xfrm>
              <a:off x="3629301" y="984300"/>
              <a:ext cx="1885396" cy="7309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5880" tIns="55880" rIns="55880" bIns="55880" numCol="1" spcCol="1270" anchor="ctr" anchorCtr="0">
              <a:noAutofit/>
            </a:bodyPr>
            <a:lstStyle/>
            <a:p>
              <a:pPr algn="ctr" defTabSz="977900">
                <a:lnSpc>
                  <a:spcPct val="90000"/>
                </a:lnSpc>
                <a:spcBef>
                  <a:spcPct val="0"/>
                </a:spcBef>
                <a:spcAft>
                  <a:spcPct val="35000"/>
                </a:spcAft>
              </a:pPr>
              <a:r>
                <a:rPr lang="en-US" sz="2200" b="1" dirty="0" smtClean="0">
                  <a:solidFill>
                    <a:prstClr val="white"/>
                  </a:solidFill>
                  <a:latin typeface="Times New Roman" pitchFamily="18" charset="0"/>
                  <a:cs typeface="Times New Roman" pitchFamily="18" charset="0"/>
                </a:rPr>
                <a:t>ARRA Incentives</a:t>
              </a:r>
              <a:endParaRPr lang="en-US" sz="2200" b="1" dirty="0">
                <a:solidFill>
                  <a:prstClr val="white"/>
                </a:solidFill>
                <a:latin typeface="Times New Roman" pitchFamily="18" charset="0"/>
                <a:cs typeface="Times New Roman" pitchFamily="18" charset="0"/>
              </a:endParaRPr>
            </a:p>
          </p:txBody>
        </p:sp>
      </p:grpSp>
      <p:cxnSp>
        <p:nvCxnSpPr>
          <p:cNvPr id="15" name="Straight Connector 14"/>
          <p:cNvCxnSpPr>
            <a:stCxn id="23" idx="0"/>
            <a:endCxn id="13" idx="2"/>
          </p:cNvCxnSpPr>
          <p:nvPr/>
        </p:nvCxnSpPr>
        <p:spPr>
          <a:xfrm flipV="1">
            <a:off x="4495800" y="2590800"/>
            <a:ext cx="0" cy="783887"/>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H="1">
            <a:off x="1644226" y="4572001"/>
            <a:ext cx="1811152" cy="736691"/>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7" name="Group 16"/>
          <p:cNvGrpSpPr/>
          <p:nvPr/>
        </p:nvGrpSpPr>
        <p:grpSpPr>
          <a:xfrm>
            <a:off x="685800" y="4876798"/>
            <a:ext cx="1964478" cy="826852"/>
            <a:chOff x="826480" y="4039783"/>
            <a:chExt cx="1964478" cy="826850"/>
          </a:xfrm>
        </p:grpSpPr>
        <p:sp>
          <p:nvSpPr>
            <p:cNvPr id="18" name="Rounded Rectangle 17"/>
            <p:cNvSpPr/>
            <p:nvPr/>
          </p:nvSpPr>
          <p:spPr>
            <a:xfrm>
              <a:off x="826480" y="4039783"/>
              <a:ext cx="1964478" cy="810009"/>
            </a:xfrm>
            <a:prstGeom prst="roundRect">
              <a:avLst/>
            </a:prstGeom>
          </p:spPr>
          <p:style>
            <a:lnRef idx="0">
              <a:schemeClr val="lt1">
                <a:hueOff val="0"/>
                <a:satOff val="0"/>
                <a:lumOff val="0"/>
                <a:alphaOff val="0"/>
              </a:schemeClr>
            </a:lnRef>
            <a:fillRef idx="3">
              <a:schemeClr val="accent5">
                <a:hueOff val="0"/>
                <a:satOff val="0"/>
                <a:lumOff val="0"/>
                <a:alphaOff val="0"/>
              </a:schemeClr>
            </a:fillRef>
            <a:effectRef idx="3">
              <a:schemeClr val="accent5">
                <a:hueOff val="0"/>
                <a:satOff val="0"/>
                <a:lumOff val="0"/>
                <a:alphaOff val="0"/>
              </a:schemeClr>
            </a:effectRef>
            <a:fontRef idx="minor">
              <a:schemeClr val="lt1"/>
            </a:fontRef>
          </p:style>
        </p:sp>
        <p:sp>
          <p:nvSpPr>
            <p:cNvPr id="19" name="Rounded Rectangle 4"/>
            <p:cNvSpPr/>
            <p:nvPr/>
          </p:nvSpPr>
          <p:spPr>
            <a:xfrm>
              <a:off x="866021" y="4135706"/>
              <a:ext cx="1885396" cy="7309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5880" tIns="55880" rIns="55880" bIns="55880" numCol="1" spcCol="1270" anchor="ctr" anchorCtr="0">
              <a:noAutofit/>
            </a:bodyPr>
            <a:lstStyle/>
            <a:p>
              <a:pPr algn="ctr" defTabSz="977900">
                <a:lnSpc>
                  <a:spcPct val="90000"/>
                </a:lnSpc>
                <a:spcBef>
                  <a:spcPct val="0"/>
                </a:spcBef>
                <a:spcAft>
                  <a:spcPct val="35000"/>
                </a:spcAft>
              </a:pPr>
              <a:r>
                <a:rPr lang="en-US" sz="2200" b="1" dirty="0" smtClean="0">
                  <a:solidFill>
                    <a:prstClr val="white"/>
                  </a:solidFill>
                  <a:latin typeface="Times New Roman" pitchFamily="18" charset="0"/>
                  <a:cs typeface="Times New Roman" pitchFamily="18" charset="0"/>
                </a:rPr>
                <a:t>Quality Enhancement  </a:t>
              </a:r>
              <a:endParaRPr lang="en-US" sz="2200" b="1" dirty="0">
                <a:solidFill>
                  <a:prstClr val="white"/>
                </a:solidFill>
                <a:latin typeface="Times New Roman" pitchFamily="18" charset="0"/>
                <a:cs typeface="Times New Roman" pitchFamily="18" charset="0"/>
              </a:endParaRPr>
            </a:p>
          </p:txBody>
        </p:sp>
      </p:grpSp>
      <p:cxnSp>
        <p:nvCxnSpPr>
          <p:cNvPr id="20" name="Straight Connector 19"/>
          <p:cNvCxnSpPr/>
          <p:nvPr/>
        </p:nvCxnSpPr>
        <p:spPr>
          <a:xfrm>
            <a:off x="5536226" y="4572001"/>
            <a:ext cx="1770617" cy="736691"/>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21" name="Group 20"/>
          <p:cNvGrpSpPr/>
          <p:nvPr/>
        </p:nvGrpSpPr>
        <p:grpSpPr>
          <a:xfrm>
            <a:off x="3455378" y="3300275"/>
            <a:ext cx="2080844" cy="1524329"/>
            <a:chOff x="3531577" y="2566376"/>
            <a:chExt cx="2080844" cy="1524329"/>
          </a:xfrm>
        </p:grpSpPr>
        <p:sp>
          <p:nvSpPr>
            <p:cNvPr id="22" name="Rounded Rectangle 21"/>
            <p:cNvSpPr/>
            <p:nvPr/>
          </p:nvSpPr>
          <p:spPr>
            <a:xfrm>
              <a:off x="3531577" y="2566376"/>
              <a:ext cx="2080844" cy="1524329"/>
            </a:xfrm>
            <a:prstGeom prst="roundRect">
              <a:avLst/>
            </a:prstGeom>
          </p:spPr>
          <p:style>
            <a:lnRef idx="0">
              <a:schemeClr val="lt1">
                <a:hueOff val="0"/>
                <a:satOff val="0"/>
                <a:lumOff val="0"/>
                <a:alphaOff val="0"/>
              </a:schemeClr>
            </a:lnRef>
            <a:fillRef idx="3">
              <a:schemeClr val="accent2">
                <a:hueOff val="0"/>
                <a:satOff val="0"/>
                <a:lumOff val="0"/>
                <a:alphaOff val="0"/>
              </a:schemeClr>
            </a:fillRef>
            <a:effectRef idx="3">
              <a:schemeClr val="accent2">
                <a:hueOff val="0"/>
                <a:satOff val="0"/>
                <a:lumOff val="0"/>
                <a:alphaOff val="0"/>
              </a:schemeClr>
            </a:effectRef>
            <a:fontRef idx="minor">
              <a:schemeClr val="lt1"/>
            </a:fontRef>
          </p:style>
        </p:sp>
        <p:sp>
          <p:nvSpPr>
            <p:cNvPr id="23" name="Rounded Rectangle 4"/>
            <p:cNvSpPr/>
            <p:nvPr/>
          </p:nvSpPr>
          <p:spPr>
            <a:xfrm>
              <a:off x="3605989" y="2640788"/>
              <a:ext cx="1932020" cy="137550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1120" tIns="71120" rIns="71120" bIns="71120" numCol="1" spcCol="1270" anchor="ctr" anchorCtr="0">
              <a:noAutofit/>
            </a:bodyPr>
            <a:lstStyle/>
            <a:p>
              <a:pPr algn="ctr" defTabSz="1244600">
                <a:lnSpc>
                  <a:spcPct val="90000"/>
                </a:lnSpc>
                <a:spcBef>
                  <a:spcPct val="0"/>
                </a:spcBef>
                <a:spcAft>
                  <a:spcPct val="35000"/>
                </a:spcAft>
              </a:pPr>
              <a:r>
                <a:rPr lang="en-US" sz="2800" b="1" dirty="0" smtClean="0">
                  <a:solidFill>
                    <a:prstClr val="white"/>
                  </a:solidFill>
                  <a:latin typeface="Times New Roman" pitchFamily="18" charset="0"/>
                  <a:cs typeface="Times New Roman" pitchFamily="18" charset="0"/>
                </a:rPr>
                <a:t>Driving Factors for PPM Adoption</a:t>
              </a:r>
              <a:endParaRPr lang="en-US" sz="2800" b="1" dirty="0">
                <a:solidFill>
                  <a:prstClr val="white"/>
                </a:solidFill>
                <a:latin typeface="Times New Roman" pitchFamily="18" charset="0"/>
                <a:cs typeface="Times New Roman" pitchFamily="18" charset="0"/>
              </a:endParaRPr>
            </a:p>
          </p:txBody>
        </p:sp>
      </p:grpSp>
      <p:grpSp>
        <p:nvGrpSpPr>
          <p:cNvPr id="24" name="Group 23"/>
          <p:cNvGrpSpPr/>
          <p:nvPr/>
        </p:nvGrpSpPr>
        <p:grpSpPr>
          <a:xfrm>
            <a:off x="6341322" y="4876800"/>
            <a:ext cx="1964478" cy="810010"/>
            <a:chOff x="6375410" y="4039770"/>
            <a:chExt cx="1964478" cy="810009"/>
          </a:xfrm>
        </p:grpSpPr>
        <p:sp>
          <p:nvSpPr>
            <p:cNvPr id="25" name="Rounded Rectangle 24"/>
            <p:cNvSpPr/>
            <p:nvPr/>
          </p:nvSpPr>
          <p:spPr>
            <a:xfrm>
              <a:off x="6375410" y="4039770"/>
              <a:ext cx="1964478" cy="810009"/>
            </a:xfrm>
            <a:prstGeom prst="roundRect">
              <a:avLst/>
            </a:prstGeom>
          </p:spPr>
          <p:style>
            <a:lnRef idx="0">
              <a:schemeClr val="lt1">
                <a:hueOff val="0"/>
                <a:satOff val="0"/>
                <a:lumOff val="0"/>
                <a:alphaOff val="0"/>
              </a:schemeClr>
            </a:lnRef>
            <a:fillRef idx="3">
              <a:schemeClr val="accent4">
                <a:hueOff val="0"/>
                <a:satOff val="0"/>
                <a:lumOff val="0"/>
                <a:alphaOff val="0"/>
              </a:schemeClr>
            </a:fillRef>
            <a:effectRef idx="3">
              <a:schemeClr val="accent4">
                <a:hueOff val="0"/>
                <a:satOff val="0"/>
                <a:lumOff val="0"/>
                <a:alphaOff val="0"/>
              </a:schemeClr>
            </a:effectRef>
            <a:fontRef idx="minor">
              <a:schemeClr val="lt1"/>
            </a:fontRef>
          </p:style>
        </p:sp>
        <p:sp>
          <p:nvSpPr>
            <p:cNvPr id="26" name="Rounded Rectangle 4"/>
            <p:cNvSpPr/>
            <p:nvPr/>
          </p:nvSpPr>
          <p:spPr>
            <a:xfrm>
              <a:off x="6414951" y="4079311"/>
              <a:ext cx="1885396" cy="7309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5880" tIns="55880" rIns="55880" bIns="55880" numCol="1" spcCol="1270" anchor="ctr" anchorCtr="0">
              <a:noAutofit/>
            </a:bodyPr>
            <a:lstStyle/>
            <a:p>
              <a:pPr algn="ctr" defTabSz="977900">
                <a:lnSpc>
                  <a:spcPct val="90000"/>
                </a:lnSpc>
                <a:spcBef>
                  <a:spcPct val="0"/>
                </a:spcBef>
                <a:spcAft>
                  <a:spcPct val="35000"/>
                </a:spcAft>
              </a:pPr>
              <a:r>
                <a:rPr lang="en-US" sz="2200" b="1" dirty="0" smtClean="0">
                  <a:solidFill>
                    <a:prstClr val="white"/>
                  </a:solidFill>
                  <a:latin typeface="Times New Roman" pitchFamily="18" charset="0"/>
                  <a:cs typeface="Times New Roman" pitchFamily="18" charset="0"/>
                </a:rPr>
                <a:t>e – claims Submission</a:t>
              </a:r>
              <a:endParaRPr lang="en-US" sz="2200" b="1" dirty="0">
                <a:solidFill>
                  <a:prstClr val="white"/>
                </a:solidFill>
                <a:latin typeface="Times New Roman" pitchFamily="18" charset="0"/>
                <a:cs typeface="Times New Roman" pitchFamily="18" charset="0"/>
              </a:endParaRPr>
            </a:p>
          </p:txBody>
        </p:sp>
      </p:grpSp>
      <p:pic>
        <p:nvPicPr>
          <p:cNvPr id="27" name="Picture 26"/>
          <p:cNvPicPr/>
          <p:nvPr/>
        </p:nvPicPr>
        <p:blipFill rotWithShape="1">
          <a:blip r:embed="rId2" cstate="print">
            <a:extLst>
              <a:ext uri="{28A0092B-C50C-407E-A947-70E740481C1C}">
                <a14:useLocalDpi xmlns:a14="http://schemas.microsoft.com/office/drawing/2010/main" val="0"/>
              </a:ext>
            </a:extLst>
          </a:blip>
          <a:srcRect l="3172" t="3037" r="2838" b="45"/>
          <a:stretch/>
        </p:blipFill>
        <p:spPr bwMode="auto">
          <a:xfrm>
            <a:off x="304800" y="914400"/>
            <a:ext cx="8534400" cy="51816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68450739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3"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heel(3)">
                                      <p:cBhvr>
                                        <p:cTn id="7" dur="10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nodeType="click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up)">
                                      <p:cBhvr>
                                        <p:cTn id="24" dur="1000"/>
                                        <p:tgtEl>
                                          <p:spTgt spid="20"/>
                                        </p:tgtEl>
                                      </p:cBhvr>
                                    </p:animEffect>
                                  </p:childTnLst>
                                </p:cTn>
                              </p:par>
                              <p:par>
                                <p:cTn id="25" presetID="22" presetClass="entr" presetSubtype="1"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up)">
                                      <p:cBhvr>
                                        <p:cTn id="27" dur="1000"/>
                                        <p:tgtEl>
                                          <p:spTgt spid="24"/>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up)">
                                      <p:cBhvr>
                                        <p:cTn id="32" dur="1000"/>
                                        <p:tgtEl>
                                          <p:spTgt spid="16"/>
                                        </p:tgtEl>
                                      </p:cBhvr>
                                    </p:animEffect>
                                  </p:childTnLst>
                                </p:cTn>
                              </p:par>
                              <p:par>
                                <p:cTn id="33" presetID="22" presetClass="entr" presetSubtype="1"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up)">
                                      <p:cBhvr>
                                        <p:cTn id="35" dur="1000"/>
                                        <p:tgtEl>
                                          <p:spTgt spid="17"/>
                                        </p:tgtEl>
                                      </p:cBhvr>
                                    </p:animEffect>
                                  </p:childTnLst>
                                </p:cTn>
                              </p:par>
                            </p:childTnLst>
                          </p:cTn>
                        </p:par>
                      </p:childTnLst>
                    </p:cTn>
                  </p:par>
                  <p:par>
                    <p:cTn id="36" fill="hold">
                      <p:stCondLst>
                        <p:cond delay="indefinite"/>
                      </p:stCondLst>
                      <p:childTnLst>
                        <p:par>
                          <p:cTn id="37" fill="hold">
                            <p:stCondLst>
                              <p:cond delay="0"/>
                            </p:stCondLst>
                            <p:childTnLst>
                              <p:par>
                                <p:cTn id="38" presetID="31" presetClass="entr" presetSubtype="0" fill="hold" nodeType="clickEffect">
                                  <p:stCondLst>
                                    <p:cond delay="0"/>
                                  </p:stCondLst>
                                  <p:childTnLst>
                                    <p:set>
                                      <p:cBhvr>
                                        <p:cTn id="39" dur="1" fill="hold">
                                          <p:stCondLst>
                                            <p:cond delay="0"/>
                                          </p:stCondLst>
                                        </p:cTn>
                                        <p:tgtEl>
                                          <p:spTgt spid="27"/>
                                        </p:tgtEl>
                                        <p:attrNameLst>
                                          <p:attrName>style.visibility</p:attrName>
                                        </p:attrNameLst>
                                      </p:cBhvr>
                                      <p:to>
                                        <p:strVal val="visible"/>
                                      </p:to>
                                    </p:set>
                                    <p:anim calcmode="lin" valueType="num">
                                      <p:cBhvr>
                                        <p:cTn id="40" dur="1000" fill="hold"/>
                                        <p:tgtEl>
                                          <p:spTgt spid="27"/>
                                        </p:tgtEl>
                                        <p:attrNameLst>
                                          <p:attrName>ppt_w</p:attrName>
                                        </p:attrNameLst>
                                      </p:cBhvr>
                                      <p:tavLst>
                                        <p:tav tm="0">
                                          <p:val>
                                            <p:fltVal val="0"/>
                                          </p:val>
                                        </p:tav>
                                        <p:tav tm="100000">
                                          <p:val>
                                            <p:strVal val="#ppt_w"/>
                                          </p:val>
                                        </p:tav>
                                      </p:tavLst>
                                    </p:anim>
                                    <p:anim calcmode="lin" valueType="num">
                                      <p:cBhvr>
                                        <p:cTn id="41" dur="1000" fill="hold"/>
                                        <p:tgtEl>
                                          <p:spTgt spid="27"/>
                                        </p:tgtEl>
                                        <p:attrNameLst>
                                          <p:attrName>ppt_h</p:attrName>
                                        </p:attrNameLst>
                                      </p:cBhvr>
                                      <p:tavLst>
                                        <p:tav tm="0">
                                          <p:val>
                                            <p:fltVal val="0"/>
                                          </p:val>
                                        </p:tav>
                                        <p:tav tm="100000">
                                          <p:val>
                                            <p:strVal val="#ppt_h"/>
                                          </p:val>
                                        </p:tav>
                                      </p:tavLst>
                                    </p:anim>
                                    <p:anim calcmode="lin" valueType="num">
                                      <p:cBhvr>
                                        <p:cTn id="42" dur="1000" fill="hold"/>
                                        <p:tgtEl>
                                          <p:spTgt spid="27"/>
                                        </p:tgtEl>
                                        <p:attrNameLst>
                                          <p:attrName>style.rotation</p:attrName>
                                        </p:attrNameLst>
                                      </p:cBhvr>
                                      <p:tavLst>
                                        <p:tav tm="0">
                                          <p:val>
                                            <p:fltVal val="90"/>
                                          </p:val>
                                        </p:tav>
                                        <p:tav tm="100000">
                                          <p:val>
                                            <p:fltVal val="0"/>
                                          </p:val>
                                        </p:tav>
                                      </p:tavLst>
                                    </p:anim>
                                    <p:animEffect transition="in" filter="fade">
                                      <p:cBhvr>
                                        <p:cTn id="43"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0" y="76203"/>
            <a:ext cx="9144000" cy="646331"/>
          </a:xfrm>
          <a:prstGeom prst="rect">
            <a:avLst/>
          </a:prstGeom>
        </p:spPr>
        <p:txBody>
          <a:bodyPr wrap="square">
            <a:spAutoFit/>
          </a:bodyPr>
          <a:lstStyle/>
          <a:p>
            <a:pPr algn="ctr"/>
            <a:r>
              <a:rPr lang="en-US" sz="3600" b="1" dirty="0" smtClean="0">
                <a:solidFill>
                  <a:srgbClr val="C00000"/>
                </a:solidFill>
                <a:latin typeface="Baskerville Old Face" pitchFamily="18" charset="0"/>
              </a:rPr>
              <a:t>Why PPM??</a:t>
            </a:r>
            <a:endParaRPr lang="en-US" sz="3600" b="1" dirty="0">
              <a:solidFill>
                <a:srgbClr val="C00000"/>
              </a:solidFill>
              <a:latin typeface="Baskerville Old Face" pitchFamily="18" charset="0"/>
            </a:endParaRPr>
          </a:p>
        </p:txBody>
      </p:sp>
      <p:sp>
        <p:nvSpPr>
          <p:cNvPr id="9" name="Slide Number Placeholder 8"/>
          <p:cNvSpPr>
            <a:spLocks noGrp="1"/>
          </p:cNvSpPr>
          <p:nvPr>
            <p:ph type="sldNum" sz="quarter" idx="12"/>
          </p:nvPr>
        </p:nvSpPr>
        <p:spPr>
          <a:xfrm>
            <a:off x="-1676400" y="6507793"/>
            <a:ext cx="2133600" cy="365125"/>
          </a:xfrm>
        </p:spPr>
        <p:txBody>
          <a:bodyPr/>
          <a:lstStyle/>
          <a:p>
            <a:fld id="{FF2C1948-4817-4D16-A7A9-BD00324E561D}" type="slidenum">
              <a:rPr lang="en-US" smtClean="0">
                <a:solidFill>
                  <a:prstClr val="black">
                    <a:tint val="75000"/>
                  </a:prstClr>
                </a:solidFill>
              </a:rPr>
              <a:pPr/>
              <a:t>22</a:t>
            </a:fld>
            <a:endParaRPr lang="en-US" dirty="0">
              <a:solidFill>
                <a:prstClr val="black">
                  <a:tint val="75000"/>
                </a:prstClr>
              </a:solidFill>
            </a:endParaRPr>
          </a:p>
        </p:txBody>
      </p:sp>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l="5498" t="5037" r="3309" b="23221"/>
          <a:stretch/>
        </p:blipFill>
        <p:spPr>
          <a:xfrm>
            <a:off x="3124204" y="762000"/>
            <a:ext cx="2614433" cy="1143000"/>
          </a:xfrm>
          <a:prstGeom prst="roundRect">
            <a:avLst>
              <a:gd name="adj" fmla="val 91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4" name="Picture 23"/>
          <p:cNvPicPr>
            <a:picLocks noChangeAspect="1"/>
          </p:cNvPicPr>
          <p:nvPr/>
        </p:nvPicPr>
        <p:blipFill rotWithShape="1">
          <a:blip r:embed="rId4">
            <a:extLst>
              <a:ext uri="{28A0092B-C50C-407E-A947-70E740481C1C}">
                <a14:useLocalDpi xmlns:a14="http://schemas.microsoft.com/office/drawing/2010/main" val="0"/>
              </a:ext>
            </a:extLst>
          </a:blip>
          <a:srcRect l="6732" t="11485" r="6801" b="18787"/>
          <a:stretch/>
        </p:blipFill>
        <p:spPr>
          <a:xfrm>
            <a:off x="3505204" y="2590802"/>
            <a:ext cx="1864013" cy="77237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5" name="Picture 24"/>
          <p:cNvPicPr>
            <a:picLocks noChangeAspect="1"/>
          </p:cNvPicPr>
          <p:nvPr/>
        </p:nvPicPr>
        <p:blipFill rotWithShape="1">
          <a:blip r:embed="rId5" cstate="print">
            <a:extLst>
              <a:ext uri="{28A0092B-C50C-407E-A947-70E740481C1C}">
                <a14:useLocalDpi xmlns:a14="http://schemas.microsoft.com/office/drawing/2010/main" val="0"/>
              </a:ext>
            </a:extLst>
          </a:blip>
          <a:srcRect l="15812" t="3959" b="34328"/>
          <a:stretch/>
        </p:blipFill>
        <p:spPr>
          <a:xfrm>
            <a:off x="1371600" y="2288260"/>
            <a:ext cx="1066800" cy="1262827"/>
          </a:xfrm>
          <a:prstGeom prst="roundRect">
            <a:avLst>
              <a:gd name="adj" fmla="val 535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6" name="Picture 25"/>
          <p:cNvPicPr>
            <a:picLocks noChangeAspect="1"/>
          </p:cNvPicPr>
          <p:nvPr/>
        </p:nvPicPr>
        <p:blipFill rotWithShape="1">
          <a:blip r:embed="rId6">
            <a:extLst>
              <a:ext uri="{BEBA8EAE-BF5A-486C-A8C5-ECC9F3942E4B}">
                <a14:imgProps xmlns:a14="http://schemas.microsoft.com/office/drawing/2010/main">
                  <a14:imgLayer r:embed="rId7">
                    <a14:imgEffect>
                      <a14:colorTemperature colorTemp="4700"/>
                    </a14:imgEffect>
                    <a14:imgEffect>
                      <a14:brightnessContrast bright="20000" contrast="-40000"/>
                    </a14:imgEffect>
                  </a14:imgLayer>
                </a14:imgProps>
              </a:ext>
              <a:ext uri="{28A0092B-C50C-407E-A947-70E740481C1C}">
                <a14:useLocalDpi xmlns:a14="http://schemas.microsoft.com/office/drawing/2010/main" val="0"/>
              </a:ext>
            </a:extLst>
          </a:blip>
          <a:srcRect l="10257" t="43304" r="8145" b="11037"/>
          <a:stretch/>
        </p:blipFill>
        <p:spPr>
          <a:xfrm>
            <a:off x="6400800" y="2438400"/>
            <a:ext cx="1600200" cy="88824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cxnSp>
        <p:nvCxnSpPr>
          <p:cNvPr id="29" name="Straight Arrow Connector 28"/>
          <p:cNvCxnSpPr>
            <a:stCxn id="13" idx="2"/>
            <a:endCxn id="24" idx="0"/>
          </p:cNvCxnSpPr>
          <p:nvPr/>
        </p:nvCxnSpPr>
        <p:spPr>
          <a:xfrm>
            <a:off x="4431421" y="1905000"/>
            <a:ext cx="5790" cy="685802"/>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a:stCxn id="13" idx="2"/>
            <a:endCxn id="26" idx="0"/>
          </p:cNvCxnSpPr>
          <p:nvPr/>
        </p:nvCxnSpPr>
        <p:spPr>
          <a:xfrm>
            <a:off x="4431421" y="1905000"/>
            <a:ext cx="2769479" cy="53340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32" name="Picture 31"/>
          <p:cNvPicPr>
            <a:picLocks noChangeAspect="1"/>
          </p:cNvPicPr>
          <p:nvPr/>
        </p:nvPicPr>
        <p:blipFill rotWithShape="1">
          <a:blip r:embed="rId8" cstate="print">
            <a:extLst>
              <a:ext uri="{28A0092B-C50C-407E-A947-70E740481C1C}">
                <a14:useLocalDpi xmlns:a14="http://schemas.microsoft.com/office/drawing/2010/main" val="0"/>
              </a:ext>
            </a:extLst>
          </a:blip>
          <a:srcRect l="13908" t="12222" r="6781" b="14023"/>
          <a:stretch/>
        </p:blipFill>
        <p:spPr>
          <a:xfrm>
            <a:off x="3886200" y="4018034"/>
            <a:ext cx="1335576" cy="124202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3" name="Right Brace 32"/>
          <p:cNvSpPr/>
          <p:nvPr/>
        </p:nvSpPr>
        <p:spPr>
          <a:xfrm rot="5400000">
            <a:off x="4114801" y="-150142"/>
            <a:ext cx="914404" cy="7620001"/>
          </a:xfrm>
          <a:prstGeom prst="rightBrace">
            <a:avLst>
              <a:gd name="adj1" fmla="val 65230"/>
              <a:gd name="adj2" fmla="val 50211"/>
            </a:avLst>
          </a:prstGeom>
          <a:ln w="57150"/>
        </p:spPr>
        <p:style>
          <a:lnRef idx="1">
            <a:schemeClr val="accent6"/>
          </a:lnRef>
          <a:fillRef idx="0">
            <a:schemeClr val="accent6"/>
          </a:fillRef>
          <a:effectRef idx="0">
            <a:schemeClr val="accent6"/>
          </a:effectRef>
          <a:fontRef idx="minor">
            <a:schemeClr val="tx1"/>
          </a:fontRef>
        </p:style>
        <p:txBody>
          <a:bodyPr rtlCol="0" anchor="ctr"/>
          <a:lstStyle/>
          <a:p>
            <a:pPr algn="ctr"/>
            <a:endParaRPr lang="en-US">
              <a:solidFill>
                <a:prstClr val="black"/>
              </a:solidFill>
            </a:endParaRPr>
          </a:p>
        </p:txBody>
      </p:sp>
      <p:pic>
        <p:nvPicPr>
          <p:cNvPr id="37" name="Picture 3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362200" y="5791200"/>
            <a:ext cx="1371600" cy="102870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 name="Picture 1"/>
          <p:cNvPicPr>
            <a:picLocks noChangeAspect="1"/>
          </p:cNvPicPr>
          <p:nvPr/>
        </p:nvPicPr>
        <p:blipFill rotWithShape="1">
          <a:blip r:embed="rId10" cstate="print">
            <a:extLst>
              <a:ext uri="{28A0092B-C50C-407E-A947-70E740481C1C}">
                <a14:useLocalDpi xmlns:a14="http://schemas.microsoft.com/office/drawing/2010/main" val="0"/>
              </a:ext>
            </a:extLst>
          </a:blip>
          <a:srcRect l="6894" t="6499" r="7379" b="7193"/>
          <a:stretch/>
        </p:blipFill>
        <p:spPr>
          <a:xfrm>
            <a:off x="5562599" y="5791201"/>
            <a:ext cx="1324495" cy="99059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 name="Picture 2"/>
          <p:cNvPicPr>
            <a:picLocks noChangeAspect="1"/>
          </p:cNvPicPr>
          <p:nvPr/>
        </p:nvPicPr>
        <p:blipFill>
          <a:blip r:embed="rId11">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998424" y="5791201"/>
            <a:ext cx="1106976" cy="10612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cxnSp>
        <p:nvCxnSpPr>
          <p:cNvPr id="6" name="Straight Arrow Connector 5"/>
          <p:cNvCxnSpPr>
            <a:stCxn id="13" idx="2"/>
            <a:endCxn id="25" idx="0"/>
          </p:cNvCxnSpPr>
          <p:nvPr/>
        </p:nvCxnSpPr>
        <p:spPr>
          <a:xfrm flipH="1">
            <a:off x="1905000" y="1905000"/>
            <a:ext cx="2526421" cy="38326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32" idx="2"/>
            <a:endCxn id="37" idx="0"/>
          </p:cNvCxnSpPr>
          <p:nvPr/>
        </p:nvCxnSpPr>
        <p:spPr>
          <a:xfrm flipH="1">
            <a:off x="3048000" y="5260055"/>
            <a:ext cx="1505988" cy="531145"/>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32" idx="2"/>
            <a:endCxn id="3" idx="0"/>
          </p:cNvCxnSpPr>
          <p:nvPr/>
        </p:nvCxnSpPr>
        <p:spPr>
          <a:xfrm flipH="1">
            <a:off x="4551912" y="5260055"/>
            <a:ext cx="2076" cy="531146"/>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32" idx="2"/>
            <a:endCxn id="2" idx="0"/>
          </p:cNvCxnSpPr>
          <p:nvPr/>
        </p:nvCxnSpPr>
        <p:spPr>
          <a:xfrm>
            <a:off x="4553988" y="5260055"/>
            <a:ext cx="1670859" cy="531146"/>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a:stCxn id="32" idx="2"/>
            <a:endCxn id="19" idx="3"/>
          </p:cNvCxnSpPr>
          <p:nvPr/>
        </p:nvCxnSpPr>
        <p:spPr>
          <a:xfrm flipH="1">
            <a:off x="2023874" y="5260055"/>
            <a:ext cx="2530114" cy="340645"/>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19" name="Picture 18"/>
          <p:cNvPicPr>
            <a:picLocks noChangeAspect="1"/>
          </p:cNvPicPr>
          <p:nvPr/>
        </p:nvPicPr>
        <p:blipFill>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96834" y="4876800"/>
            <a:ext cx="1427040" cy="1447800"/>
          </a:xfrm>
          <a:prstGeom prst="rect">
            <a:avLst/>
          </a:prstGeom>
        </p:spPr>
      </p:pic>
      <p:pic>
        <p:nvPicPr>
          <p:cNvPr id="30" name="Picture 29"/>
          <p:cNvPicPr>
            <a:picLocks noChangeAspect="1"/>
          </p:cNvPicPr>
          <p:nvPr/>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t="11147" b="11845"/>
          <a:stretch/>
        </p:blipFill>
        <p:spPr>
          <a:xfrm>
            <a:off x="7162800" y="5010149"/>
            <a:ext cx="1607958" cy="1238251"/>
          </a:xfrm>
          <a:prstGeom prst="rect">
            <a:avLst/>
          </a:prstGeom>
        </p:spPr>
      </p:pic>
      <p:cxnSp>
        <p:nvCxnSpPr>
          <p:cNvPr id="35" name="Straight Arrow Connector 34"/>
          <p:cNvCxnSpPr>
            <a:stCxn id="32" idx="2"/>
            <a:endCxn id="30" idx="1"/>
          </p:cNvCxnSpPr>
          <p:nvPr/>
        </p:nvCxnSpPr>
        <p:spPr>
          <a:xfrm>
            <a:off x="4553988" y="5260055"/>
            <a:ext cx="2608812" cy="36922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4333009"/>
      </p:ext>
    </p:extLst>
  </p:cSld>
  <p:clrMapOvr>
    <a:masterClrMapping/>
  </p:clrMapOvr>
  <mc:AlternateContent xmlns:mc="http://schemas.openxmlformats.org/markup-compatibility/2006" xmlns:p14="http://schemas.microsoft.com/office/powerpoint/2010/main">
    <mc:Choice Requires="p14">
      <p:transition spd="slow" p14:dur="1600" advTm="223716">
        <p14:prism isContent="1" isInverted="1"/>
      </p:transition>
    </mc:Choice>
    <mc:Fallback xmlns="">
      <p:transition spd="slow" advTm="22371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in)">
                                      <p:cBhvr>
                                        <p:cTn id="7" dur="20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up)">
                                      <p:cBhvr>
                                        <p:cTn id="12" dur="500"/>
                                        <p:tgtEl>
                                          <p:spTgt spid="6"/>
                                        </p:tgtEl>
                                      </p:cBhvr>
                                    </p:animEffect>
                                  </p:childTnLst>
                                </p:cTn>
                              </p:par>
                              <p:par>
                                <p:cTn id="13" presetID="22" presetClass="entr" presetSubtype="1" fill="hold" nodeType="with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wipe(up)">
                                      <p:cBhvr>
                                        <p:cTn id="15" dur="500"/>
                                        <p:tgtEl>
                                          <p:spTgt spid="2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nodeType="click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wipe(up)">
                                      <p:cBhvr>
                                        <p:cTn id="20" dur="500"/>
                                        <p:tgtEl>
                                          <p:spTgt spid="29"/>
                                        </p:tgtEl>
                                      </p:cBhvr>
                                    </p:animEffect>
                                  </p:childTnLst>
                                </p:cTn>
                              </p:par>
                              <p:par>
                                <p:cTn id="21" presetID="22" presetClass="entr" presetSubtype="1"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up)">
                                      <p:cBhvr>
                                        <p:cTn id="23" dur="500"/>
                                        <p:tgtEl>
                                          <p:spTgt spid="24"/>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nodeType="click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wipe(up)">
                                      <p:cBhvr>
                                        <p:cTn id="28" dur="500"/>
                                        <p:tgtEl>
                                          <p:spTgt spid="31"/>
                                        </p:tgtEl>
                                      </p:cBhvr>
                                    </p:animEffect>
                                  </p:childTnLst>
                                </p:cTn>
                              </p:par>
                              <p:par>
                                <p:cTn id="29" presetID="22" presetClass="entr" presetSubtype="1" fill="hold" nodeType="with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wipe(up)">
                                      <p:cBhvr>
                                        <p:cTn id="31" dur="500"/>
                                        <p:tgtEl>
                                          <p:spTgt spid="26"/>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fade">
                                      <p:cBhvr>
                                        <p:cTn id="36" dur="500"/>
                                        <p:tgtEl>
                                          <p:spTgt spid="33"/>
                                        </p:tgtEl>
                                      </p:cBhvr>
                                    </p:animEffect>
                                  </p:childTnLst>
                                </p:cTn>
                              </p:par>
                            </p:childTnLst>
                          </p:cTn>
                        </p:par>
                      </p:childTnLst>
                    </p:cTn>
                  </p:par>
                  <p:par>
                    <p:cTn id="37" fill="hold">
                      <p:stCondLst>
                        <p:cond delay="indefinite"/>
                      </p:stCondLst>
                      <p:childTnLst>
                        <p:par>
                          <p:cTn id="38" fill="hold">
                            <p:stCondLst>
                              <p:cond delay="0"/>
                            </p:stCondLst>
                            <p:childTnLst>
                              <p:par>
                                <p:cTn id="39" presetID="21" presetClass="entr" presetSubtype="1" fill="hold" nodeType="click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wheel(1)">
                                      <p:cBhvr>
                                        <p:cTn id="41" dur="2000"/>
                                        <p:tgtEl>
                                          <p:spTgt spid="32"/>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528" fill="hold" nodeType="click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500" fill="hold"/>
                                        <p:tgtEl>
                                          <p:spTgt spid="8"/>
                                        </p:tgtEl>
                                        <p:attrNameLst>
                                          <p:attrName>ppt_w</p:attrName>
                                        </p:attrNameLst>
                                      </p:cBhvr>
                                      <p:tavLst>
                                        <p:tav tm="0">
                                          <p:val>
                                            <p:fltVal val="0"/>
                                          </p:val>
                                        </p:tav>
                                        <p:tav tm="100000">
                                          <p:val>
                                            <p:strVal val="#ppt_w"/>
                                          </p:val>
                                        </p:tav>
                                      </p:tavLst>
                                    </p:anim>
                                    <p:anim calcmode="lin" valueType="num">
                                      <p:cBhvr>
                                        <p:cTn id="47" dur="500" fill="hold"/>
                                        <p:tgtEl>
                                          <p:spTgt spid="8"/>
                                        </p:tgtEl>
                                        <p:attrNameLst>
                                          <p:attrName>ppt_h</p:attrName>
                                        </p:attrNameLst>
                                      </p:cBhvr>
                                      <p:tavLst>
                                        <p:tav tm="0">
                                          <p:val>
                                            <p:fltVal val="0"/>
                                          </p:val>
                                        </p:tav>
                                        <p:tav tm="100000">
                                          <p:val>
                                            <p:strVal val="#ppt_h"/>
                                          </p:val>
                                        </p:tav>
                                      </p:tavLst>
                                    </p:anim>
                                    <p:animEffect transition="in" filter="fade">
                                      <p:cBhvr>
                                        <p:cTn id="48" dur="500"/>
                                        <p:tgtEl>
                                          <p:spTgt spid="8"/>
                                        </p:tgtEl>
                                      </p:cBhvr>
                                    </p:animEffect>
                                    <p:anim calcmode="lin" valueType="num">
                                      <p:cBhvr>
                                        <p:cTn id="49" dur="500" fill="hold"/>
                                        <p:tgtEl>
                                          <p:spTgt spid="8"/>
                                        </p:tgtEl>
                                        <p:attrNameLst>
                                          <p:attrName>ppt_x</p:attrName>
                                        </p:attrNameLst>
                                      </p:cBhvr>
                                      <p:tavLst>
                                        <p:tav tm="0">
                                          <p:val>
                                            <p:fltVal val="0.5"/>
                                          </p:val>
                                        </p:tav>
                                        <p:tav tm="100000">
                                          <p:val>
                                            <p:strVal val="#ppt_x"/>
                                          </p:val>
                                        </p:tav>
                                      </p:tavLst>
                                    </p:anim>
                                    <p:anim calcmode="lin" valueType="num">
                                      <p:cBhvr>
                                        <p:cTn id="50" dur="500" fill="hold"/>
                                        <p:tgtEl>
                                          <p:spTgt spid="8"/>
                                        </p:tgtEl>
                                        <p:attrNameLst>
                                          <p:attrName>ppt_y</p:attrName>
                                        </p:attrNameLst>
                                      </p:cBhvr>
                                      <p:tavLst>
                                        <p:tav tm="0">
                                          <p:val>
                                            <p:fltVal val="0.5"/>
                                          </p:val>
                                        </p:tav>
                                        <p:tav tm="100000">
                                          <p:val>
                                            <p:strVal val="#ppt_y"/>
                                          </p:val>
                                        </p:tav>
                                      </p:tavLst>
                                    </p:anim>
                                  </p:childTnLst>
                                </p:cTn>
                              </p:par>
                              <p:par>
                                <p:cTn id="51" presetID="53" presetClass="entr" presetSubtype="528" fill="hold" nodeType="with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p:cTn id="53" dur="500" fill="hold"/>
                                        <p:tgtEl>
                                          <p:spTgt spid="19"/>
                                        </p:tgtEl>
                                        <p:attrNameLst>
                                          <p:attrName>ppt_w</p:attrName>
                                        </p:attrNameLst>
                                      </p:cBhvr>
                                      <p:tavLst>
                                        <p:tav tm="0">
                                          <p:val>
                                            <p:fltVal val="0"/>
                                          </p:val>
                                        </p:tav>
                                        <p:tav tm="100000">
                                          <p:val>
                                            <p:strVal val="#ppt_w"/>
                                          </p:val>
                                        </p:tav>
                                      </p:tavLst>
                                    </p:anim>
                                    <p:anim calcmode="lin" valueType="num">
                                      <p:cBhvr>
                                        <p:cTn id="54" dur="500" fill="hold"/>
                                        <p:tgtEl>
                                          <p:spTgt spid="19"/>
                                        </p:tgtEl>
                                        <p:attrNameLst>
                                          <p:attrName>ppt_h</p:attrName>
                                        </p:attrNameLst>
                                      </p:cBhvr>
                                      <p:tavLst>
                                        <p:tav tm="0">
                                          <p:val>
                                            <p:fltVal val="0"/>
                                          </p:val>
                                        </p:tav>
                                        <p:tav tm="100000">
                                          <p:val>
                                            <p:strVal val="#ppt_h"/>
                                          </p:val>
                                        </p:tav>
                                      </p:tavLst>
                                    </p:anim>
                                    <p:animEffect transition="in" filter="fade">
                                      <p:cBhvr>
                                        <p:cTn id="55" dur="500"/>
                                        <p:tgtEl>
                                          <p:spTgt spid="19"/>
                                        </p:tgtEl>
                                      </p:cBhvr>
                                    </p:animEffect>
                                    <p:anim calcmode="lin" valueType="num">
                                      <p:cBhvr>
                                        <p:cTn id="56" dur="500" fill="hold"/>
                                        <p:tgtEl>
                                          <p:spTgt spid="19"/>
                                        </p:tgtEl>
                                        <p:attrNameLst>
                                          <p:attrName>ppt_x</p:attrName>
                                        </p:attrNameLst>
                                      </p:cBhvr>
                                      <p:tavLst>
                                        <p:tav tm="0">
                                          <p:val>
                                            <p:fltVal val="0.5"/>
                                          </p:val>
                                        </p:tav>
                                        <p:tav tm="100000">
                                          <p:val>
                                            <p:strVal val="#ppt_x"/>
                                          </p:val>
                                        </p:tav>
                                      </p:tavLst>
                                    </p:anim>
                                    <p:anim calcmode="lin" valueType="num">
                                      <p:cBhvr>
                                        <p:cTn id="57" dur="500" fill="hold"/>
                                        <p:tgtEl>
                                          <p:spTgt spid="19"/>
                                        </p:tgtEl>
                                        <p:attrNameLst>
                                          <p:attrName>ppt_y</p:attrName>
                                        </p:attrNameLst>
                                      </p:cBhvr>
                                      <p:tavLst>
                                        <p:tav tm="0">
                                          <p:val>
                                            <p:fltVal val="0.5"/>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53" presetClass="entr" presetSubtype="528" fill="hold" nodeType="click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p:cTn id="62" dur="500" fill="hold"/>
                                        <p:tgtEl>
                                          <p:spTgt spid="10"/>
                                        </p:tgtEl>
                                        <p:attrNameLst>
                                          <p:attrName>ppt_w</p:attrName>
                                        </p:attrNameLst>
                                      </p:cBhvr>
                                      <p:tavLst>
                                        <p:tav tm="0">
                                          <p:val>
                                            <p:fltVal val="0"/>
                                          </p:val>
                                        </p:tav>
                                        <p:tav tm="100000">
                                          <p:val>
                                            <p:strVal val="#ppt_w"/>
                                          </p:val>
                                        </p:tav>
                                      </p:tavLst>
                                    </p:anim>
                                    <p:anim calcmode="lin" valueType="num">
                                      <p:cBhvr>
                                        <p:cTn id="63" dur="500" fill="hold"/>
                                        <p:tgtEl>
                                          <p:spTgt spid="10"/>
                                        </p:tgtEl>
                                        <p:attrNameLst>
                                          <p:attrName>ppt_h</p:attrName>
                                        </p:attrNameLst>
                                      </p:cBhvr>
                                      <p:tavLst>
                                        <p:tav tm="0">
                                          <p:val>
                                            <p:fltVal val="0"/>
                                          </p:val>
                                        </p:tav>
                                        <p:tav tm="100000">
                                          <p:val>
                                            <p:strVal val="#ppt_h"/>
                                          </p:val>
                                        </p:tav>
                                      </p:tavLst>
                                    </p:anim>
                                    <p:animEffect transition="in" filter="fade">
                                      <p:cBhvr>
                                        <p:cTn id="64" dur="500"/>
                                        <p:tgtEl>
                                          <p:spTgt spid="10"/>
                                        </p:tgtEl>
                                      </p:cBhvr>
                                    </p:animEffect>
                                    <p:anim calcmode="lin" valueType="num">
                                      <p:cBhvr>
                                        <p:cTn id="65" dur="500" fill="hold"/>
                                        <p:tgtEl>
                                          <p:spTgt spid="10"/>
                                        </p:tgtEl>
                                        <p:attrNameLst>
                                          <p:attrName>ppt_x</p:attrName>
                                        </p:attrNameLst>
                                      </p:cBhvr>
                                      <p:tavLst>
                                        <p:tav tm="0">
                                          <p:val>
                                            <p:fltVal val="0.5"/>
                                          </p:val>
                                        </p:tav>
                                        <p:tav tm="100000">
                                          <p:val>
                                            <p:strVal val="#ppt_x"/>
                                          </p:val>
                                        </p:tav>
                                      </p:tavLst>
                                    </p:anim>
                                    <p:anim calcmode="lin" valueType="num">
                                      <p:cBhvr>
                                        <p:cTn id="66" dur="500" fill="hold"/>
                                        <p:tgtEl>
                                          <p:spTgt spid="10"/>
                                        </p:tgtEl>
                                        <p:attrNameLst>
                                          <p:attrName>ppt_y</p:attrName>
                                        </p:attrNameLst>
                                      </p:cBhvr>
                                      <p:tavLst>
                                        <p:tav tm="0">
                                          <p:val>
                                            <p:fltVal val="0.5"/>
                                          </p:val>
                                        </p:tav>
                                        <p:tav tm="100000">
                                          <p:val>
                                            <p:strVal val="#ppt_y"/>
                                          </p:val>
                                        </p:tav>
                                      </p:tavLst>
                                    </p:anim>
                                  </p:childTnLst>
                                </p:cTn>
                              </p:par>
                              <p:par>
                                <p:cTn id="67" presetID="53" presetClass="entr" presetSubtype="528" fill="hold" nodeType="with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p:cTn id="69" dur="500" fill="hold"/>
                                        <p:tgtEl>
                                          <p:spTgt spid="37"/>
                                        </p:tgtEl>
                                        <p:attrNameLst>
                                          <p:attrName>ppt_w</p:attrName>
                                        </p:attrNameLst>
                                      </p:cBhvr>
                                      <p:tavLst>
                                        <p:tav tm="0">
                                          <p:val>
                                            <p:fltVal val="0"/>
                                          </p:val>
                                        </p:tav>
                                        <p:tav tm="100000">
                                          <p:val>
                                            <p:strVal val="#ppt_w"/>
                                          </p:val>
                                        </p:tav>
                                      </p:tavLst>
                                    </p:anim>
                                    <p:anim calcmode="lin" valueType="num">
                                      <p:cBhvr>
                                        <p:cTn id="70" dur="500" fill="hold"/>
                                        <p:tgtEl>
                                          <p:spTgt spid="37"/>
                                        </p:tgtEl>
                                        <p:attrNameLst>
                                          <p:attrName>ppt_h</p:attrName>
                                        </p:attrNameLst>
                                      </p:cBhvr>
                                      <p:tavLst>
                                        <p:tav tm="0">
                                          <p:val>
                                            <p:fltVal val="0"/>
                                          </p:val>
                                        </p:tav>
                                        <p:tav tm="100000">
                                          <p:val>
                                            <p:strVal val="#ppt_h"/>
                                          </p:val>
                                        </p:tav>
                                      </p:tavLst>
                                    </p:anim>
                                    <p:animEffect transition="in" filter="fade">
                                      <p:cBhvr>
                                        <p:cTn id="71" dur="500"/>
                                        <p:tgtEl>
                                          <p:spTgt spid="37"/>
                                        </p:tgtEl>
                                      </p:cBhvr>
                                    </p:animEffect>
                                    <p:anim calcmode="lin" valueType="num">
                                      <p:cBhvr>
                                        <p:cTn id="72" dur="500" fill="hold"/>
                                        <p:tgtEl>
                                          <p:spTgt spid="37"/>
                                        </p:tgtEl>
                                        <p:attrNameLst>
                                          <p:attrName>ppt_x</p:attrName>
                                        </p:attrNameLst>
                                      </p:cBhvr>
                                      <p:tavLst>
                                        <p:tav tm="0">
                                          <p:val>
                                            <p:fltVal val="0.5"/>
                                          </p:val>
                                        </p:tav>
                                        <p:tav tm="100000">
                                          <p:val>
                                            <p:strVal val="#ppt_x"/>
                                          </p:val>
                                        </p:tav>
                                      </p:tavLst>
                                    </p:anim>
                                    <p:anim calcmode="lin" valueType="num">
                                      <p:cBhvr>
                                        <p:cTn id="73" dur="500" fill="hold"/>
                                        <p:tgtEl>
                                          <p:spTgt spid="37"/>
                                        </p:tgtEl>
                                        <p:attrNameLst>
                                          <p:attrName>ppt_y</p:attrName>
                                        </p:attrNameLst>
                                      </p:cBhvr>
                                      <p:tavLst>
                                        <p:tav tm="0">
                                          <p:val>
                                            <p:fltVal val="0.5"/>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53" presetClass="entr" presetSubtype="528" fill="hold" nodeType="click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p:cTn id="78" dur="500" fill="hold"/>
                                        <p:tgtEl>
                                          <p:spTgt spid="12"/>
                                        </p:tgtEl>
                                        <p:attrNameLst>
                                          <p:attrName>ppt_w</p:attrName>
                                        </p:attrNameLst>
                                      </p:cBhvr>
                                      <p:tavLst>
                                        <p:tav tm="0">
                                          <p:val>
                                            <p:fltVal val="0"/>
                                          </p:val>
                                        </p:tav>
                                        <p:tav tm="100000">
                                          <p:val>
                                            <p:strVal val="#ppt_w"/>
                                          </p:val>
                                        </p:tav>
                                      </p:tavLst>
                                    </p:anim>
                                    <p:anim calcmode="lin" valueType="num">
                                      <p:cBhvr>
                                        <p:cTn id="79" dur="500" fill="hold"/>
                                        <p:tgtEl>
                                          <p:spTgt spid="12"/>
                                        </p:tgtEl>
                                        <p:attrNameLst>
                                          <p:attrName>ppt_h</p:attrName>
                                        </p:attrNameLst>
                                      </p:cBhvr>
                                      <p:tavLst>
                                        <p:tav tm="0">
                                          <p:val>
                                            <p:fltVal val="0"/>
                                          </p:val>
                                        </p:tav>
                                        <p:tav tm="100000">
                                          <p:val>
                                            <p:strVal val="#ppt_h"/>
                                          </p:val>
                                        </p:tav>
                                      </p:tavLst>
                                    </p:anim>
                                    <p:animEffect transition="in" filter="fade">
                                      <p:cBhvr>
                                        <p:cTn id="80" dur="500"/>
                                        <p:tgtEl>
                                          <p:spTgt spid="12"/>
                                        </p:tgtEl>
                                      </p:cBhvr>
                                    </p:animEffect>
                                    <p:anim calcmode="lin" valueType="num">
                                      <p:cBhvr>
                                        <p:cTn id="81" dur="500" fill="hold"/>
                                        <p:tgtEl>
                                          <p:spTgt spid="12"/>
                                        </p:tgtEl>
                                        <p:attrNameLst>
                                          <p:attrName>ppt_x</p:attrName>
                                        </p:attrNameLst>
                                      </p:cBhvr>
                                      <p:tavLst>
                                        <p:tav tm="0">
                                          <p:val>
                                            <p:fltVal val="0.5"/>
                                          </p:val>
                                        </p:tav>
                                        <p:tav tm="100000">
                                          <p:val>
                                            <p:strVal val="#ppt_x"/>
                                          </p:val>
                                        </p:tav>
                                      </p:tavLst>
                                    </p:anim>
                                    <p:anim calcmode="lin" valueType="num">
                                      <p:cBhvr>
                                        <p:cTn id="82" dur="500" fill="hold"/>
                                        <p:tgtEl>
                                          <p:spTgt spid="12"/>
                                        </p:tgtEl>
                                        <p:attrNameLst>
                                          <p:attrName>ppt_y</p:attrName>
                                        </p:attrNameLst>
                                      </p:cBhvr>
                                      <p:tavLst>
                                        <p:tav tm="0">
                                          <p:val>
                                            <p:fltVal val="0.5"/>
                                          </p:val>
                                        </p:tav>
                                        <p:tav tm="100000">
                                          <p:val>
                                            <p:strVal val="#ppt_y"/>
                                          </p:val>
                                        </p:tav>
                                      </p:tavLst>
                                    </p:anim>
                                  </p:childTnLst>
                                </p:cTn>
                              </p:par>
                              <p:par>
                                <p:cTn id="83" presetID="53" presetClass="entr" presetSubtype="528" fill="hold" nodeType="withEffect">
                                  <p:stCondLst>
                                    <p:cond delay="0"/>
                                  </p:stCondLst>
                                  <p:childTnLst>
                                    <p:set>
                                      <p:cBhvr>
                                        <p:cTn id="84" dur="1" fill="hold">
                                          <p:stCondLst>
                                            <p:cond delay="0"/>
                                          </p:stCondLst>
                                        </p:cTn>
                                        <p:tgtEl>
                                          <p:spTgt spid="3"/>
                                        </p:tgtEl>
                                        <p:attrNameLst>
                                          <p:attrName>style.visibility</p:attrName>
                                        </p:attrNameLst>
                                      </p:cBhvr>
                                      <p:to>
                                        <p:strVal val="visible"/>
                                      </p:to>
                                    </p:set>
                                    <p:anim calcmode="lin" valueType="num">
                                      <p:cBhvr>
                                        <p:cTn id="85" dur="500" fill="hold"/>
                                        <p:tgtEl>
                                          <p:spTgt spid="3"/>
                                        </p:tgtEl>
                                        <p:attrNameLst>
                                          <p:attrName>ppt_w</p:attrName>
                                        </p:attrNameLst>
                                      </p:cBhvr>
                                      <p:tavLst>
                                        <p:tav tm="0">
                                          <p:val>
                                            <p:fltVal val="0"/>
                                          </p:val>
                                        </p:tav>
                                        <p:tav tm="100000">
                                          <p:val>
                                            <p:strVal val="#ppt_w"/>
                                          </p:val>
                                        </p:tav>
                                      </p:tavLst>
                                    </p:anim>
                                    <p:anim calcmode="lin" valueType="num">
                                      <p:cBhvr>
                                        <p:cTn id="86" dur="500" fill="hold"/>
                                        <p:tgtEl>
                                          <p:spTgt spid="3"/>
                                        </p:tgtEl>
                                        <p:attrNameLst>
                                          <p:attrName>ppt_h</p:attrName>
                                        </p:attrNameLst>
                                      </p:cBhvr>
                                      <p:tavLst>
                                        <p:tav tm="0">
                                          <p:val>
                                            <p:fltVal val="0"/>
                                          </p:val>
                                        </p:tav>
                                        <p:tav tm="100000">
                                          <p:val>
                                            <p:strVal val="#ppt_h"/>
                                          </p:val>
                                        </p:tav>
                                      </p:tavLst>
                                    </p:anim>
                                    <p:animEffect transition="in" filter="fade">
                                      <p:cBhvr>
                                        <p:cTn id="87" dur="500"/>
                                        <p:tgtEl>
                                          <p:spTgt spid="3"/>
                                        </p:tgtEl>
                                      </p:cBhvr>
                                    </p:animEffect>
                                    <p:anim calcmode="lin" valueType="num">
                                      <p:cBhvr>
                                        <p:cTn id="88" dur="500" fill="hold"/>
                                        <p:tgtEl>
                                          <p:spTgt spid="3"/>
                                        </p:tgtEl>
                                        <p:attrNameLst>
                                          <p:attrName>ppt_x</p:attrName>
                                        </p:attrNameLst>
                                      </p:cBhvr>
                                      <p:tavLst>
                                        <p:tav tm="0">
                                          <p:val>
                                            <p:fltVal val="0.5"/>
                                          </p:val>
                                        </p:tav>
                                        <p:tav tm="100000">
                                          <p:val>
                                            <p:strVal val="#ppt_x"/>
                                          </p:val>
                                        </p:tav>
                                      </p:tavLst>
                                    </p:anim>
                                    <p:anim calcmode="lin" valueType="num">
                                      <p:cBhvr>
                                        <p:cTn id="89" dur="500" fill="hold"/>
                                        <p:tgtEl>
                                          <p:spTgt spid="3"/>
                                        </p:tgtEl>
                                        <p:attrNameLst>
                                          <p:attrName>ppt_y</p:attrName>
                                        </p:attrNameLst>
                                      </p:cBhvr>
                                      <p:tavLst>
                                        <p:tav tm="0">
                                          <p:val>
                                            <p:fltVal val="0.5"/>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53" presetClass="entr" presetSubtype="528" fill="hold" nodeType="clickEffect">
                                  <p:stCondLst>
                                    <p:cond delay="0"/>
                                  </p:stCondLst>
                                  <p:childTnLst>
                                    <p:set>
                                      <p:cBhvr>
                                        <p:cTn id="93" dur="1" fill="hold">
                                          <p:stCondLst>
                                            <p:cond delay="0"/>
                                          </p:stCondLst>
                                        </p:cTn>
                                        <p:tgtEl>
                                          <p:spTgt spid="18"/>
                                        </p:tgtEl>
                                        <p:attrNameLst>
                                          <p:attrName>style.visibility</p:attrName>
                                        </p:attrNameLst>
                                      </p:cBhvr>
                                      <p:to>
                                        <p:strVal val="visible"/>
                                      </p:to>
                                    </p:set>
                                    <p:anim calcmode="lin" valueType="num">
                                      <p:cBhvr>
                                        <p:cTn id="94" dur="500" fill="hold"/>
                                        <p:tgtEl>
                                          <p:spTgt spid="18"/>
                                        </p:tgtEl>
                                        <p:attrNameLst>
                                          <p:attrName>ppt_w</p:attrName>
                                        </p:attrNameLst>
                                      </p:cBhvr>
                                      <p:tavLst>
                                        <p:tav tm="0">
                                          <p:val>
                                            <p:fltVal val="0"/>
                                          </p:val>
                                        </p:tav>
                                        <p:tav tm="100000">
                                          <p:val>
                                            <p:strVal val="#ppt_w"/>
                                          </p:val>
                                        </p:tav>
                                      </p:tavLst>
                                    </p:anim>
                                    <p:anim calcmode="lin" valueType="num">
                                      <p:cBhvr>
                                        <p:cTn id="95" dur="500" fill="hold"/>
                                        <p:tgtEl>
                                          <p:spTgt spid="18"/>
                                        </p:tgtEl>
                                        <p:attrNameLst>
                                          <p:attrName>ppt_h</p:attrName>
                                        </p:attrNameLst>
                                      </p:cBhvr>
                                      <p:tavLst>
                                        <p:tav tm="0">
                                          <p:val>
                                            <p:fltVal val="0"/>
                                          </p:val>
                                        </p:tav>
                                        <p:tav tm="100000">
                                          <p:val>
                                            <p:strVal val="#ppt_h"/>
                                          </p:val>
                                        </p:tav>
                                      </p:tavLst>
                                    </p:anim>
                                    <p:animEffect transition="in" filter="fade">
                                      <p:cBhvr>
                                        <p:cTn id="96" dur="500"/>
                                        <p:tgtEl>
                                          <p:spTgt spid="18"/>
                                        </p:tgtEl>
                                      </p:cBhvr>
                                    </p:animEffect>
                                    <p:anim calcmode="lin" valueType="num">
                                      <p:cBhvr>
                                        <p:cTn id="97" dur="500" fill="hold"/>
                                        <p:tgtEl>
                                          <p:spTgt spid="18"/>
                                        </p:tgtEl>
                                        <p:attrNameLst>
                                          <p:attrName>ppt_x</p:attrName>
                                        </p:attrNameLst>
                                      </p:cBhvr>
                                      <p:tavLst>
                                        <p:tav tm="0">
                                          <p:val>
                                            <p:fltVal val="0.5"/>
                                          </p:val>
                                        </p:tav>
                                        <p:tav tm="100000">
                                          <p:val>
                                            <p:strVal val="#ppt_x"/>
                                          </p:val>
                                        </p:tav>
                                      </p:tavLst>
                                    </p:anim>
                                    <p:anim calcmode="lin" valueType="num">
                                      <p:cBhvr>
                                        <p:cTn id="98" dur="500" fill="hold"/>
                                        <p:tgtEl>
                                          <p:spTgt spid="18"/>
                                        </p:tgtEl>
                                        <p:attrNameLst>
                                          <p:attrName>ppt_y</p:attrName>
                                        </p:attrNameLst>
                                      </p:cBhvr>
                                      <p:tavLst>
                                        <p:tav tm="0">
                                          <p:val>
                                            <p:fltVal val="0.5"/>
                                          </p:val>
                                        </p:tav>
                                        <p:tav tm="100000">
                                          <p:val>
                                            <p:strVal val="#ppt_y"/>
                                          </p:val>
                                        </p:tav>
                                      </p:tavLst>
                                    </p:anim>
                                  </p:childTnLst>
                                </p:cTn>
                              </p:par>
                              <p:par>
                                <p:cTn id="99" presetID="53" presetClass="entr" presetSubtype="528" fill="hold" nodeType="withEffect">
                                  <p:stCondLst>
                                    <p:cond delay="0"/>
                                  </p:stCondLst>
                                  <p:childTnLst>
                                    <p:set>
                                      <p:cBhvr>
                                        <p:cTn id="100" dur="1" fill="hold">
                                          <p:stCondLst>
                                            <p:cond delay="0"/>
                                          </p:stCondLst>
                                        </p:cTn>
                                        <p:tgtEl>
                                          <p:spTgt spid="2"/>
                                        </p:tgtEl>
                                        <p:attrNameLst>
                                          <p:attrName>style.visibility</p:attrName>
                                        </p:attrNameLst>
                                      </p:cBhvr>
                                      <p:to>
                                        <p:strVal val="visible"/>
                                      </p:to>
                                    </p:set>
                                    <p:anim calcmode="lin" valueType="num">
                                      <p:cBhvr>
                                        <p:cTn id="101" dur="500" fill="hold"/>
                                        <p:tgtEl>
                                          <p:spTgt spid="2"/>
                                        </p:tgtEl>
                                        <p:attrNameLst>
                                          <p:attrName>ppt_w</p:attrName>
                                        </p:attrNameLst>
                                      </p:cBhvr>
                                      <p:tavLst>
                                        <p:tav tm="0">
                                          <p:val>
                                            <p:fltVal val="0"/>
                                          </p:val>
                                        </p:tav>
                                        <p:tav tm="100000">
                                          <p:val>
                                            <p:strVal val="#ppt_w"/>
                                          </p:val>
                                        </p:tav>
                                      </p:tavLst>
                                    </p:anim>
                                    <p:anim calcmode="lin" valueType="num">
                                      <p:cBhvr>
                                        <p:cTn id="102" dur="500" fill="hold"/>
                                        <p:tgtEl>
                                          <p:spTgt spid="2"/>
                                        </p:tgtEl>
                                        <p:attrNameLst>
                                          <p:attrName>ppt_h</p:attrName>
                                        </p:attrNameLst>
                                      </p:cBhvr>
                                      <p:tavLst>
                                        <p:tav tm="0">
                                          <p:val>
                                            <p:fltVal val="0"/>
                                          </p:val>
                                        </p:tav>
                                        <p:tav tm="100000">
                                          <p:val>
                                            <p:strVal val="#ppt_h"/>
                                          </p:val>
                                        </p:tav>
                                      </p:tavLst>
                                    </p:anim>
                                    <p:animEffect transition="in" filter="fade">
                                      <p:cBhvr>
                                        <p:cTn id="103" dur="500"/>
                                        <p:tgtEl>
                                          <p:spTgt spid="2"/>
                                        </p:tgtEl>
                                      </p:cBhvr>
                                    </p:animEffect>
                                    <p:anim calcmode="lin" valueType="num">
                                      <p:cBhvr>
                                        <p:cTn id="104" dur="500" fill="hold"/>
                                        <p:tgtEl>
                                          <p:spTgt spid="2"/>
                                        </p:tgtEl>
                                        <p:attrNameLst>
                                          <p:attrName>ppt_x</p:attrName>
                                        </p:attrNameLst>
                                      </p:cBhvr>
                                      <p:tavLst>
                                        <p:tav tm="0">
                                          <p:val>
                                            <p:fltVal val="0.5"/>
                                          </p:val>
                                        </p:tav>
                                        <p:tav tm="100000">
                                          <p:val>
                                            <p:strVal val="#ppt_x"/>
                                          </p:val>
                                        </p:tav>
                                      </p:tavLst>
                                    </p:anim>
                                    <p:anim calcmode="lin" valueType="num">
                                      <p:cBhvr>
                                        <p:cTn id="105" dur="500" fill="hold"/>
                                        <p:tgtEl>
                                          <p:spTgt spid="2"/>
                                        </p:tgtEl>
                                        <p:attrNameLst>
                                          <p:attrName>ppt_y</p:attrName>
                                        </p:attrNameLst>
                                      </p:cBhvr>
                                      <p:tavLst>
                                        <p:tav tm="0">
                                          <p:val>
                                            <p:fltVal val="0.5"/>
                                          </p:val>
                                        </p:tav>
                                        <p:tav tm="100000">
                                          <p:val>
                                            <p:strVal val="#ppt_y"/>
                                          </p:val>
                                        </p:tav>
                                      </p:tavLst>
                                    </p:anim>
                                  </p:childTnLst>
                                </p:cTn>
                              </p:par>
                            </p:childTnLst>
                          </p:cTn>
                        </p:par>
                      </p:childTnLst>
                    </p:cTn>
                  </p:par>
                  <p:par>
                    <p:cTn id="106" fill="hold">
                      <p:stCondLst>
                        <p:cond delay="indefinite"/>
                      </p:stCondLst>
                      <p:childTnLst>
                        <p:par>
                          <p:cTn id="107" fill="hold">
                            <p:stCondLst>
                              <p:cond delay="0"/>
                            </p:stCondLst>
                            <p:childTnLst>
                              <p:par>
                                <p:cTn id="108" presetID="53" presetClass="entr" presetSubtype="528" fill="hold" nodeType="clickEffect">
                                  <p:stCondLst>
                                    <p:cond delay="0"/>
                                  </p:stCondLst>
                                  <p:childTnLst>
                                    <p:set>
                                      <p:cBhvr>
                                        <p:cTn id="109" dur="1" fill="hold">
                                          <p:stCondLst>
                                            <p:cond delay="0"/>
                                          </p:stCondLst>
                                        </p:cTn>
                                        <p:tgtEl>
                                          <p:spTgt spid="35"/>
                                        </p:tgtEl>
                                        <p:attrNameLst>
                                          <p:attrName>style.visibility</p:attrName>
                                        </p:attrNameLst>
                                      </p:cBhvr>
                                      <p:to>
                                        <p:strVal val="visible"/>
                                      </p:to>
                                    </p:set>
                                    <p:anim calcmode="lin" valueType="num">
                                      <p:cBhvr>
                                        <p:cTn id="110" dur="500" fill="hold"/>
                                        <p:tgtEl>
                                          <p:spTgt spid="35"/>
                                        </p:tgtEl>
                                        <p:attrNameLst>
                                          <p:attrName>ppt_w</p:attrName>
                                        </p:attrNameLst>
                                      </p:cBhvr>
                                      <p:tavLst>
                                        <p:tav tm="0">
                                          <p:val>
                                            <p:fltVal val="0"/>
                                          </p:val>
                                        </p:tav>
                                        <p:tav tm="100000">
                                          <p:val>
                                            <p:strVal val="#ppt_w"/>
                                          </p:val>
                                        </p:tav>
                                      </p:tavLst>
                                    </p:anim>
                                    <p:anim calcmode="lin" valueType="num">
                                      <p:cBhvr>
                                        <p:cTn id="111" dur="500" fill="hold"/>
                                        <p:tgtEl>
                                          <p:spTgt spid="35"/>
                                        </p:tgtEl>
                                        <p:attrNameLst>
                                          <p:attrName>ppt_h</p:attrName>
                                        </p:attrNameLst>
                                      </p:cBhvr>
                                      <p:tavLst>
                                        <p:tav tm="0">
                                          <p:val>
                                            <p:fltVal val="0"/>
                                          </p:val>
                                        </p:tav>
                                        <p:tav tm="100000">
                                          <p:val>
                                            <p:strVal val="#ppt_h"/>
                                          </p:val>
                                        </p:tav>
                                      </p:tavLst>
                                    </p:anim>
                                    <p:animEffect transition="in" filter="fade">
                                      <p:cBhvr>
                                        <p:cTn id="112" dur="500"/>
                                        <p:tgtEl>
                                          <p:spTgt spid="35"/>
                                        </p:tgtEl>
                                      </p:cBhvr>
                                    </p:animEffect>
                                    <p:anim calcmode="lin" valueType="num">
                                      <p:cBhvr>
                                        <p:cTn id="113" dur="500" fill="hold"/>
                                        <p:tgtEl>
                                          <p:spTgt spid="35"/>
                                        </p:tgtEl>
                                        <p:attrNameLst>
                                          <p:attrName>ppt_x</p:attrName>
                                        </p:attrNameLst>
                                      </p:cBhvr>
                                      <p:tavLst>
                                        <p:tav tm="0">
                                          <p:val>
                                            <p:fltVal val="0.5"/>
                                          </p:val>
                                        </p:tav>
                                        <p:tav tm="100000">
                                          <p:val>
                                            <p:strVal val="#ppt_x"/>
                                          </p:val>
                                        </p:tav>
                                      </p:tavLst>
                                    </p:anim>
                                    <p:anim calcmode="lin" valueType="num">
                                      <p:cBhvr>
                                        <p:cTn id="114" dur="500" fill="hold"/>
                                        <p:tgtEl>
                                          <p:spTgt spid="35"/>
                                        </p:tgtEl>
                                        <p:attrNameLst>
                                          <p:attrName>ppt_y</p:attrName>
                                        </p:attrNameLst>
                                      </p:cBhvr>
                                      <p:tavLst>
                                        <p:tav tm="0">
                                          <p:val>
                                            <p:fltVal val="0.5"/>
                                          </p:val>
                                        </p:tav>
                                        <p:tav tm="100000">
                                          <p:val>
                                            <p:strVal val="#ppt_y"/>
                                          </p:val>
                                        </p:tav>
                                      </p:tavLst>
                                    </p:anim>
                                  </p:childTnLst>
                                </p:cTn>
                              </p:par>
                              <p:par>
                                <p:cTn id="115" presetID="53" presetClass="entr" presetSubtype="528"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p:cTn id="117" dur="500" fill="hold"/>
                                        <p:tgtEl>
                                          <p:spTgt spid="30"/>
                                        </p:tgtEl>
                                        <p:attrNameLst>
                                          <p:attrName>ppt_w</p:attrName>
                                        </p:attrNameLst>
                                      </p:cBhvr>
                                      <p:tavLst>
                                        <p:tav tm="0">
                                          <p:val>
                                            <p:fltVal val="0"/>
                                          </p:val>
                                        </p:tav>
                                        <p:tav tm="100000">
                                          <p:val>
                                            <p:strVal val="#ppt_w"/>
                                          </p:val>
                                        </p:tav>
                                      </p:tavLst>
                                    </p:anim>
                                    <p:anim calcmode="lin" valueType="num">
                                      <p:cBhvr>
                                        <p:cTn id="118" dur="500" fill="hold"/>
                                        <p:tgtEl>
                                          <p:spTgt spid="30"/>
                                        </p:tgtEl>
                                        <p:attrNameLst>
                                          <p:attrName>ppt_h</p:attrName>
                                        </p:attrNameLst>
                                      </p:cBhvr>
                                      <p:tavLst>
                                        <p:tav tm="0">
                                          <p:val>
                                            <p:fltVal val="0"/>
                                          </p:val>
                                        </p:tav>
                                        <p:tav tm="100000">
                                          <p:val>
                                            <p:strVal val="#ppt_h"/>
                                          </p:val>
                                        </p:tav>
                                      </p:tavLst>
                                    </p:anim>
                                    <p:animEffect transition="in" filter="fade">
                                      <p:cBhvr>
                                        <p:cTn id="119" dur="500"/>
                                        <p:tgtEl>
                                          <p:spTgt spid="30"/>
                                        </p:tgtEl>
                                      </p:cBhvr>
                                    </p:animEffect>
                                    <p:anim calcmode="lin" valueType="num">
                                      <p:cBhvr>
                                        <p:cTn id="120" dur="500" fill="hold"/>
                                        <p:tgtEl>
                                          <p:spTgt spid="30"/>
                                        </p:tgtEl>
                                        <p:attrNameLst>
                                          <p:attrName>ppt_x</p:attrName>
                                        </p:attrNameLst>
                                      </p:cBhvr>
                                      <p:tavLst>
                                        <p:tav tm="0">
                                          <p:val>
                                            <p:fltVal val="0.5"/>
                                          </p:val>
                                        </p:tav>
                                        <p:tav tm="100000">
                                          <p:val>
                                            <p:strVal val="#ppt_x"/>
                                          </p:val>
                                        </p:tav>
                                      </p:tavLst>
                                    </p:anim>
                                    <p:anim calcmode="lin" valueType="num">
                                      <p:cBhvr>
                                        <p:cTn id="121" dur="500" fill="hold"/>
                                        <p:tgtEl>
                                          <p:spTgt spid="30"/>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2000"/>
            <a:lum/>
          </a:blip>
          <a:srcRect/>
          <a:stretch>
            <a:fillRect t="-21000" b="-21000"/>
          </a:stretch>
        </a:blipFill>
        <a:effectLst/>
      </p:bgPr>
    </p:bg>
    <p:spTree>
      <p:nvGrpSpPr>
        <p:cNvPr id="1" name=""/>
        <p:cNvGrpSpPr/>
        <p:nvPr/>
      </p:nvGrpSpPr>
      <p:grpSpPr>
        <a:xfrm>
          <a:off x="0" y="0"/>
          <a:ext cx="0" cy="0"/>
          <a:chOff x="0" y="0"/>
          <a:chExt cx="0" cy="0"/>
        </a:xfrm>
      </p:grpSpPr>
      <p:sp>
        <p:nvSpPr>
          <p:cNvPr id="4" name="Rectangle 3"/>
          <p:cNvSpPr/>
          <p:nvPr/>
        </p:nvSpPr>
        <p:spPr>
          <a:xfrm>
            <a:off x="0" y="76202"/>
            <a:ext cx="9144000" cy="1200329"/>
          </a:xfrm>
          <a:prstGeom prst="rect">
            <a:avLst/>
          </a:prstGeom>
        </p:spPr>
        <p:txBody>
          <a:bodyPr wrap="square">
            <a:spAutoFit/>
          </a:bodyPr>
          <a:lstStyle/>
          <a:p>
            <a:pPr algn="ctr"/>
            <a:r>
              <a:rPr lang="en-US" sz="3600" b="1" dirty="0" smtClean="0">
                <a:solidFill>
                  <a:srgbClr val="C00000"/>
                </a:solidFill>
                <a:latin typeface="Baskerville Old Face" pitchFamily="18" charset="0"/>
              </a:rPr>
              <a:t>ARRA – HITECH  Incentives For Eligible Professionals</a:t>
            </a:r>
            <a:endParaRPr lang="en-US" sz="3600" b="1" dirty="0">
              <a:solidFill>
                <a:srgbClr val="C00000"/>
              </a:solidFill>
              <a:latin typeface="Baskerville Old Face" pitchFamily="18" charset="0"/>
            </a:endParaRPr>
          </a:p>
        </p:txBody>
      </p:sp>
      <p:sp>
        <p:nvSpPr>
          <p:cNvPr id="7" name="Slide Number Placeholder 6"/>
          <p:cNvSpPr>
            <a:spLocks noGrp="1"/>
          </p:cNvSpPr>
          <p:nvPr>
            <p:ph type="sldNum" sz="quarter" idx="12"/>
          </p:nvPr>
        </p:nvSpPr>
        <p:spPr>
          <a:xfrm>
            <a:off x="-1828800" y="6497425"/>
            <a:ext cx="2133600" cy="365125"/>
          </a:xfrm>
        </p:spPr>
        <p:txBody>
          <a:bodyPr/>
          <a:lstStyle/>
          <a:p>
            <a:fld id="{FF2C1948-4817-4D16-A7A9-BD00324E561D}" type="slidenum">
              <a:rPr lang="en-US" smtClean="0">
                <a:solidFill>
                  <a:prstClr val="black">
                    <a:tint val="75000"/>
                  </a:prstClr>
                </a:solidFill>
              </a:rPr>
              <a:pPr/>
              <a:t>23</a:t>
            </a:fld>
            <a:endParaRPr lang="en-US" dirty="0">
              <a:solidFill>
                <a:prstClr val="black">
                  <a:tint val="75000"/>
                </a:prstClr>
              </a:solidFill>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490808"/>
            <a:ext cx="9144000" cy="4681392"/>
          </a:xfrm>
          <a:prstGeom prst="rect">
            <a:avLst/>
          </a:prstGeom>
        </p:spPr>
      </p:pic>
      <p:sp>
        <p:nvSpPr>
          <p:cNvPr id="2" name="Rectangle 1"/>
          <p:cNvSpPr/>
          <p:nvPr/>
        </p:nvSpPr>
        <p:spPr>
          <a:xfrm>
            <a:off x="7010400" y="5373914"/>
            <a:ext cx="685800" cy="72208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ectangle 11"/>
          <p:cNvSpPr/>
          <p:nvPr/>
        </p:nvSpPr>
        <p:spPr>
          <a:xfrm>
            <a:off x="8382000" y="5357585"/>
            <a:ext cx="762000" cy="722086"/>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00729264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0" y="2362200"/>
            <a:ext cx="9144000" cy="2862322"/>
          </a:xfrm>
          <a:prstGeom prst="rect">
            <a:avLst/>
          </a:prstGeom>
        </p:spPr>
        <p:txBody>
          <a:bodyPr wrap="square">
            <a:spAutoFit/>
          </a:bodyPr>
          <a:lstStyle/>
          <a:p>
            <a:pPr algn="ctr"/>
            <a:r>
              <a:rPr lang="en-US" sz="6000" b="1" dirty="0" smtClean="0">
                <a:solidFill>
                  <a:srgbClr val="C00000"/>
                </a:solidFill>
                <a:latin typeface="Baskerville Old Face" pitchFamily="18" charset="0"/>
              </a:rPr>
              <a:t>RESULTS </a:t>
            </a:r>
          </a:p>
          <a:p>
            <a:pPr algn="ctr"/>
            <a:r>
              <a:rPr lang="en-US" sz="6000" b="1" dirty="0" smtClean="0">
                <a:solidFill>
                  <a:srgbClr val="C00000"/>
                </a:solidFill>
                <a:latin typeface="Baskerville Old Face" pitchFamily="18" charset="0"/>
              </a:rPr>
              <a:t>AND </a:t>
            </a:r>
          </a:p>
          <a:p>
            <a:pPr algn="ctr"/>
            <a:r>
              <a:rPr lang="en-US" sz="6000" b="1" dirty="0" smtClean="0">
                <a:solidFill>
                  <a:srgbClr val="C00000"/>
                </a:solidFill>
                <a:latin typeface="Baskerville Old Face" pitchFamily="18" charset="0"/>
              </a:rPr>
              <a:t>DISCUSSION</a:t>
            </a:r>
            <a:endParaRPr lang="en-US" sz="6000" b="1" dirty="0">
              <a:solidFill>
                <a:srgbClr val="C00000"/>
              </a:solidFill>
              <a:latin typeface="Baskerville Old Face" pitchFamily="18" charset="0"/>
            </a:endParaRPr>
          </a:p>
        </p:txBody>
      </p:sp>
      <p:pic>
        <p:nvPicPr>
          <p:cNvPr id="3" name="Picture 3" descr="C:\Users\HARSHITA\Desktop\animation\figure_graph_top_earnings_sm_wm.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73933"/>
            <a:ext cx="1295400" cy="145006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65897" y="1285015"/>
            <a:ext cx="1153302" cy="16278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1600200" y="6524721"/>
            <a:ext cx="2133600" cy="365125"/>
          </a:xfrm>
        </p:spPr>
        <p:txBody>
          <a:bodyPr/>
          <a:lstStyle/>
          <a:p>
            <a:fld id="{FF2C1948-4817-4D16-A7A9-BD00324E561D}" type="slidenum">
              <a:rPr lang="en-US" smtClean="0">
                <a:solidFill>
                  <a:prstClr val="black">
                    <a:tint val="75000"/>
                  </a:prstClr>
                </a:solidFill>
              </a:rPr>
              <a:pPr/>
              <a:t>24</a:t>
            </a:fld>
            <a:endParaRPr lang="en-US" dirty="0">
              <a:solidFill>
                <a:prstClr val="black">
                  <a:tint val="75000"/>
                </a:prstClr>
              </a:solidFill>
            </a:endParaRPr>
          </a:p>
        </p:txBody>
      </p:sp>
    </p:spTree>
    <p:extLst>
      <p:ext uri="{BB962C8B-B14F-4D97-AF65-F5344CB8AC3E}">
        <p14:creationId xmlns:p14="http://schemas.microsoft.com/office/powerpoint/2010/main" val="261789590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
            <a:lum/>
          </a:blip>
          <a:srcRect/>
          <a:stretch>
            <a:fillRect/>
          </a:stretch>
        </a:blipFill>
        <a:effectLst/>
      </p:bgPr>
    </p:bg>
    <p:spTree>
      <p:nvGrpSpPr>
        <p:cNvPr id="1" name=""/>
        <p:cNvGrpSpPr/>
        <p:nvPr/>
      </p:nvGrpSpPr>
      <p:grpSpPr>
        <a:xfrm>
          <a:off x="0" y="0"/>
          <a:ext cx="0" cy="0"/>
          <a:chOff x="0" y="0"/>
          <a:chExt cx="0" cy="0"/>
        </a:xfrm>
      </p:grpSpPr>
      <p:pic>
        <p:nvPicPr>
          <p:cNvPr id="50" name="Picture 49"/>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905" t="84688" r="5269" b="1714"/>
          <a:stretch/>
        </p:blipFill>
        <p:spPr>
          <a:xfrm>
            <a:off x="-76200" y="3000827"/>
            <a:ext cx="5181600" cy="555353"/>
          </a:xfrm>
          <a:prstGeom prst="rect">
            <a:avLst/>
          </a:prstGeom>
        </p:spPr>
      </p:pic>
      <p:pic>
        <p:nvPicPr>
          <p:cNvPr id="49" name="Picture 48"/>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905" t="2319" r="2539" b="1714"/>
          <a:stretch/>
        </p:blipFill>
        <p:spPr>
          <a:xfrm>
            <a:off x="4114800" y="3505200"/>
            <a:ext cx="4953000" cy="3266347"/>
          </a:xfrm>
          <a:prstGeom prst="rect">
            <a:avLst/>
          </a:prstGeom>
        </p:spPr>
      </p:pic>
      <p:pic>
        <p:nvPicPr>
          <p:cNvPr id="7" name="Picture 6"/>
          <p:cNvPicPr/>
          <p:nvPr/>
        </p:nvPicPr>
        <p:blipFill rotWithShape="1">
          <a:blip r:embed="rId4" cstate="print">
            <a:clrChange>
              <a:clrFrom>
                <a:srgbClr val="FFFFFF"/>
              </a:clrFrom>
              <a:clrTo>
                <a:srgbClr val="FFFFFF">
                  <a:alpha val="0"/>
                </a:srgbClr>
              </a:clrTo>
            </a:clrChange>
            <a:extLst>
              <a:ext uri="{BEBA8EAE-BF5A-486C-A8C5-ECC9F3942E4B}">
                <a14:imgProps xmlns:a14="http://schemas.microsoft.com/office/drawing/2010/main">
                  <a14:imgLayer r:embed="rId5">
                    <a14:imgEffect>
                      <a14:sharpenSoften amount="50000"/>
                    </a14:imgEffect>
                    <a14:imgEffect>
                      <a14:brightnessContrast contrast="20000"/>
                    </a14:imgEffect>
                  </a14:imgLayer>
                </a14:imgProps>
              </a:ext>
              <a:ext uri="{28A0092B-C50C-407E-A947-70E740481C1C}">
                <a14:useLocalDpi xmlns:a14="http://schemas.microsoft.com/office/drawing/2010/main" val="0"/>
              </a:ext>
            </a:extLst>
          </a:blip>
          <a:srcRect b="18085"/>
          <a:stretch/>
        </p:blipFill>
        <p:spPr>
          <a:xfrm>
            <a:off x="0" y="914400"/>
            <a:ext cx="5105400" cy="2140856"/>
          </a:xfrm>
          <a:prstGeom prst="rect">
            <a:avLst/>
          </a:prstGeom>
        </p:spPr>
      </p:pic>
      <p:pic>
        <p:nvPicPr>
          <p:cNvPr id="2" name="Picture 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b="32771"/>
          <a:stretch/>
        </p:blipFill>
        <p:spPr>
          <a:xfrm>
            <a:off x="585788" y="2438402"/>
            <a:ext cx="7491412" cy="3372124"/>
          </a:xfrm>
          <a:prstGeom prst="rect">
            <a:avLst/>
          </a:prstGeom>
        </p:spPr>
      </p:pic>
      <p:pic>
        <p:nvPicPr>
          <p:cNvPr id="3" name="Picture 2"/>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94985" r="43572" b="-2219"/>
          <a:stretch/>
        </p:blipFill>
        <p:spPr>
          <a:xfrm>
            <a:off x="533404" y="5791202"/>
            <a:ext cx="4227285" cy="362857"/>
          </a:xfrm>
          <a:prstGeom prst="rect">
            <a:avLst/>
          </a:prstGeom>
        </p:spPr>
      </p:pic>
      <p:sp>
        <p:nvSpPr>
          <p:cNvPr id="4" name="TextBox 3"/>
          <p:cNvSpPr txBox="1"/>
          <p:nvPr/>
        </p:nvSpPr>
        <p:spPr>
          <a:xfrm>
            <a:off x="0" y="115669"/>
            <a:ext cx="9144000" cy="646331"/>
          </a:xfrm>
          <a:prstGeom prst="rect">
            <a:avLst/>
          </a:prstGeom>
          <a:noFill/>
        </p:spPr>
        <p:txBody>
          <a:bodyPr wrap="square" rtlCol="0">
            <a:spAutoFit/>
          </a:bodyPr>
          <a:lstStyle/>
          <a:p>
            <a:pPr algn="ctr"/>
            <a:r>
              <a:rPr lang="en-US" sz="3600" b="1" dirty="0" smtClean="0">
                <a:solidFill>
                  <a:srgbClr val="C00000"/>
                </a:solidFill>
                <a:latin typeface="Baskerville Old Face" pitchFamily="18" charset="0"/>
              </a:rPr>
              <a:t>EHR/PPM Adoption Trends</a:t>
            </a:r>
            <a:endParaRPr lang="en-US" sz="3600" b="1" dirty="0">
              <a:solidFill>
                <a:srgbClr val="C00000"/>
              </a:solidFill>
              <a:latin typeface="Baskerville Old Face" pitchFamily="18" charset="0"/>
            </a:endParaRPr>
          </a:p>
        </p:txBody>
      </p:sp>
      <p:sp>
        <p:nvSpPr>
          <p:cNvPr id="6" name="Rectangle 5"/>
          <p:cNvSpPr/>
          <p:nvPr/>
        </p:nvSpPr>
        <p:spPr>
          <a:xfrm rot="474153">
            <a:off x="4375110" y="1530138"/>
            <a:ext cx="4572000" cy="707886"/>
          </a:xfrm>
          <a:prstGeom prst="rect">
            <a:avLst/>
          </a:prstGeom>
        </p:spPr>
        <p:txBody>
          <a:bodyPr>
            <a:spAutoFit/>
          </a:bodyPr>
          <a:lstStyle/>
          <a:p>
            <a:pPr algn="ctr"/>
            <a:r>
              <a:rPr lang="en-US" sz="2000" b="1" dirty="0" smtClean="0">
                <a:solidFill>
                  <a:prstClr val="black"/>
                </a:solidFill>
              </a:rPr>
              <a:t>An </a:t>
            </a:r>
            <a:r>
              <a:rPr lang="en-US" sz="2000" b="1" dirty="0">
                <a:solidFill>
                  <a:prstClr val="black"/>
                </a:solidFill>
              </a:rPr>
              <a:t>increase of about 36% in 2011 </a:t>
            </a:r>
            <a:r>
              <a:rPr lang="en-US" sz="2000" b="1" dirty="0" smtClean="0">
                <a:solidFill>
                  <a:prstClr val="black"/>
                </a:solidFill>
              </a:rPr>
              <a:t>as compared to the 25</a:t>
            </a:r>
            <a:r>
              <a:rPr lang="en-US" sz="2000" b="1" dirty="0">
                <a:solidFill>
                  <a:prstClr val="black"/>
                </a:solidFill>
              </a:rPr>
              <a:t>% in </a:t>
            </a:r>
            <a:r>
              <a:rPr lang="en-US" sz="2000" b="1" dirty="0" smtClean="0">
                <a:solidFill>
                  <a:prstClr val="black"/>
                </a:solidFill>
              </a:rPr>
              <a:t>2010</a:t>
            </a:r>
            <a:endParaRPr lang="en-US" sz="2000" b="1" dirty="0">
              <a:solidFill>
                <a:prstClr val="black"/>
              </a:solidFill>
            </a:endParaRPr>
          </a:p>
        </p:txBody>
      </p:sp>
      <p:pic>
        <p:nvPicPr>
          <p:cNvPr id="9" name="Picture 8"/>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62000" y="990602"/>
            <a:ext cx="7620000" cy="4982028"/>
          </a:xfrm>
          <a:prstGeom prst="rect">
            <a:avLst/>
          </a:prstGeom>
        </p:spPr>
      </p:pic>
      <p:sp>
        <p:nvSpPr>
          <p:cNvPr id="10" name="Slide Number Placeholder 9"/>
          <p:cNvSpPr>
            <a:spLocks noGrp="1"/>
          </p:cNvSpPr>
          <p:nvPr>
            <p:ph type="sldNum" sz="quarter" idx="12"/>
          </p:nvPr>
        </p:nvSpPr>
        <p:spPr>
          <a:xfrm>
            <a:off x="-1524000" y="6477000"/>
            <a:ext cx="2133600" cy="365125"/>
          </a:xfrm>
        </p:spPr>
        <p:txBody>
          <a:bodyPr/>
          <a:lstStyle/>
          <a:p>
            <a:fld id="{FF2C1948-4817-4D16-A7A9-BD00324E561D}" type="slidenum">
              <a:rPr lang="en-US" smtClean="0">
                <a:solidFill>
                  <a:prstClr val="black">
                    <a:tint val="75000"/>
                  </a:prstClr>
                </a:solidFill>
              </a:rPr>
              <a:pPr/>
              <a:t>25</a:t>
            </a:fld>
            <a:endParaRPr lang="en-US">
              <a:solidFill>
                <a:prstClr val="black">
                  <a:tint val="75000"/>
                </a:prstClr>
              </a:solidFill>
            </a:endParaRPr>
          </a:p>
        </p:txBody>
      </p:sp>
    </p:spTree>
    <p:extLst>
      <p:ext uri="{BB962C8B-B14F-4D97-AF65-F5344CB8AC3E}">
        <p14:creationId xmlns:p14="http://schemas.microsoft.com/office/powerpoint/2010/main" val="209345685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2"/>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3"/>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hidden"/>
                                      </p:to>
                                    </p:se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nodeType="withEffect">
                                  <p:stCondLst>
                                    <p:cond delay="0"/>
                                  </p:stCondLst>
                                  <p:childTnLst>
                                    <p:set>
                                      <p:cBhvr>
                                        <p:cTn id="15" dur="1" fill="hold">
                                          <p:stCondLst>
                                            <p:cond delay="0"/>
                                          </p:stCondLst>
                                        </p:cTn>
                                        <p:tgtEl>
                                          <p:spTgt spid="50"/>
                                        </p:tgtEl>
                                        <p:attrNameLst>
                                          <p:attrName>style.visibility</p:attrName>
                                        </p:attrNameLst>
                                      </p:cBhvr>
                                      <p:to>
                                        <p:strVal val="visible"/>
                                      </p:to>
                                    </p:set>
                                    <p:animEffect transition="in" filter="fade">
                                      <p:cBhvr>
                                        <p:cTn id="16" dur="500"/>
                                        <p:tgtEl>
                                          <p:spTgt spid="5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fade">
                                      <p:cBhvr>
                                        <p:cTn id="21" dur="500"/>
                                        <p:tgtEl>
                                          <p:spTgt spid="49"/>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500" fill="hold"/>
                                        <p:tgtEl>
                                          <p:spTgt spid="9"/>
                                        </p:tgtEl>
                                        <p:attrNameLst>
                                          <p:attrName>ppt_w</p:attrName>
                                        </p:attrNameLst>
                                      </p:cBhvr>
                                      <p:tavLst>
                                        <p:tav tm="0">
                                          <p:val>
                                            <p:fltVal val="0"/>
                                          </p:val>
                                        </p:tav>
                                        <p:tav tm="100000">
                                          <p:val>
                                            <p:strVal val="#ppt_w"/>
                                          </p:val>
                                        </p:tav>
                                      </p:tavLst>
                                    </p:anim>
                                    <p:anim calcmode="lin" valueType="num">
                                      <p:cBhvr>
                                        <p:cTn id="27" dur="500" fill="hold"/>
                                        <p:tgtEl>
                                          <p:spTgt spid="9"/>
                                        </p:tgtEl>
                                        <p:attrNameLst>
                                          <p:attrName>ppt_h</p:attrName>
                                        </p:attrNameLst>
                                      </p:cBhvr>
                                      <p:tavLst>
                                        <p:tav tm="0">
                                          <p:val>
                                            <p:fltVal val="0"/>
                                          </p:val>
                                        </p:tav>
                                        <p:tav tm="100000">
                                          <p:val>
                                            <p:strVal val="#ppt_h"/>
                                          </p:val>
                                        </p:tav>
                                      </p:tavLst>
                                    </p:anim>
                                    <p:animEffect transition="in" filter="fade">
                                      <p:cBhvr>
                                        <p:cTn id="28" dur="500"/>
                                        <p:tgtEl>
                                          <p:spTgt spid="9"/>
                                        </p:tgtEl>
                                      </p:cBhvr>
                                    </p:animEffect>
                                  </p:childTnLst>
                                </p:cTn>
                              </p:par>
                              <p:par>
                                <p:cTn id="29" presetID="1" presetClass="exit" presetSubtype="0" fill="hold" nodeType="withEffect">
                                  <p:stCondLst>
                                    <p:cond delay="0"/>
                                  </p:stCondLst>
                                  <p:childTnLst>
                                    <p:set>
                                      <p:cBhvr>
                                        <p:cTn id="30" dur="1" fill="hold">
                                          <p:stCondLst>
                                            <p:cond delay="0"/>
                                          </p:stCondLst>
                                        </p:cTn>
                                        <p:tgtEl>
                                          <p:spTgt spid="7"/>
                                        </p:tgtEl>
                                        <p:attrNameLst>
                                          <p:attrName>style.visibility</p:attrName>
                                        </p:attrNameLst>
                                      </p:cBhvr>
                                      <p:to>
                                        <p:strVal val="hidden"/>
                                      </p:to>
                                    </p:set>
                                  </p:childTnLst>
                                </p:cTn>
                              </p:par>
                              <p:par>
                                <p:cTn id="31" presetID="1" presetClass="exit" presetSubtype="0" fill="hold" nodeType="withEffect">
                                  <p:stCondLst>
                                    <p:cond delay="0"/>
                                  </p:stCondLst>
                                  <p:childTnLst>
                                    <p:set>
                                      <p:cBhvr>
                                        <p:cTn id="32" dur="1" fill="hold">
                                          <p:stCondLst>
                                            <p:cond delay="0"/>
                                          </p:stCondLst>
                                        </p:cTn>
                                        <p:tgtEl>
                                          <p:spTgt spid="50"/>
                                        </p:tgtEl>
                                        <p:attrNameLst>
                                          <p:attrName>style.visibility</p:attrName>
                                        </p:attrNameLst>
                                      </p:cBhvr>
                                      <p:to>
                                        <p:strVal val="hidden"/>
                                      </p:to>
                                    </p:set>
                                  </p:childTnLst>
                                </p:cTn>
                              </p:par>
                              <p:par>
                                <p:cTn id="33" presetID="1" presetClass="exit" presetSubtype="0" fill="hold" nodeType="withEffect">
                                  <p:stCondLst>
                                    <p:cond delay="0"/>
                                  </p:stCondLst>
                                  <p:childTnLst>
                                    <p:set>
                                      <p:cBhvr>
                                        <p:cTn id="34" dur="1" fill="hold">
                                          <p:stCondLst>
                                            <p:cond delay="0"/>
                                          </p:stCondLst>
                                        </p:cTn>
                                        <p:tgtEl>
                                          <p:spTgt spid="4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3000"/>
            <a:lum/>
          </a:blip>
          <a:srcRect/>
          <a:stretch>
            <a:fillRect/>
          </a:stretch>
        </a:blipFill>
        <a:effectLst/>
      </p:bgPr>
    </p:bg>
    <p:spTree>
      <p:nvGrpSpPr>
        <p:cNvPr id="1" name=""/>
        <p:cNvGrpSpPr/>
        <p:nvPr/>
      </p:nvGrpSpPr>
      <p:grpSpPr>
        <a:xfrm>
          <a:off x="0" y="0"/>
          <a:ext cx="0" cy="0"/>
          <a:chOff x="0" y="0"/>
          <a:chExt cx="0" cy="0"/>
        </a:xfrm>
      </p:grpSpPr>
      <p:pic>
        <p:nvPicPr>
          <p:cNvPr id="3" name="Picture 2"/>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5449" t="13755" r="5609" b="1398"/>
          <a:stretch/>
        </p:blipFill>
        <p:spPr bwMode="auto">
          <a:xfrm>
            <a:off x="685800" y="874934"/>
            <a:ext cx="7772400" cy="5830666"/>
          </a:xfrm>
          <a:prstGeom prst="rect">
            <a:avLst/>
          </a:prstGeom>
          <a:ln>
            <a:noFill/>
          </a:ln>
          <a:extLst>
            <a:ext uri="{53640926-AAD7-44D8-BBD7-CCE9431645EC}">
              <a14:shadowObscured xmlns:a14="http://schemas.microsoft.com/office/drawing/2010/main"/>
            </a:ext>
          </a:extLst>
        </p:spPr>
      </p:pic>
      <p:sp>
        <p:nvSpPr>
          <p:cNvPr id="6" name="TextBox 5"/>
          <p:cNvSpPr txBox="1"/>
          <p:nvPr/>
        </p:nvSpPr>
        <p:spPr>
          <a:xfrm>
            <a:off x="0" y="115669"/>
            <a:ext cx="9144000" cy="646331"/>
          </a:xfrm>
          <a:prstGeom prst="rect">
            <a:avLst/>
          </a:prstGeom>
          <a:noFill/>
        </p:spPr>
        <p:txBody>
          <a:bodyPr wrap="square" rtlCol="0">
            <a:spAutoFit/>
          </a:bodyPr>
          <a:lstStyle/>
          <a:p>
            <a:pPr algn="ctr"/>
            <a:r>
              <a:rPr lang="en-US" sz="3600" b="1" dirty="0" smtClean="0">
                <a:solidFill>
                  <a:srgbClr val="C00000"/>
                </a:solidFill>
                <a:latin typeface="Baskerville Old Face" pitchFamily="18" charset="0"/>
              </a:rPr>
              <a:t>PPM Vendor Market Share</a:t>
            </a:r>
            <a:endParaRPr lang="en-US" sz="3600" b="1" dirty="0">
              <a:solidFill>
                <a:srgbClr val="C00000"/>
              </a:solidFill>
              <a:latin typeface="Baskerville Old Face" pitchFamily="18" charset="0"/>
            </a:endParaRPr>
          </a:p>
        </p:txBody>
      </p:sp>
      <p:sp>
        <p:nvSpPr>
          <p:cNvPr id="7" name="Slide Number Placeholder 6"/>
          <p:cNvSpPr>
            <a:spLocks noGrp="1"/>
          </p:cNvSpPr>
          <p:nvPr>
            <p:ph type="sldNum" sz="quarter" idx="12"/>
          </p:nvPr>
        </p:nvSpPr>
        <p:spPr>
          <a:xfrm>
            <a:off x="-1600200" y="6477000"/>
            <a:ext cx="2133600" cy="365125"/>
          </a:xfrm>
        </p:spPr>
        <p:txBody>
          <a:bodyPr/>
          <a:lstStyle/>
          <a:p>
            <a:fld id="{FF2C1948-4817-4D16-A7A9-BD00324E561D}" type="slidenum">
              <a:rPr lang="en-US" smtClean="0">
                <a:solidFill>
                  <a:prstClr val="black">
                    <a:tint val="75000"/>
                  </a:prstClr>
                </a:solidFill>
              </a:rPr>
              <a:pPr/>
              <a:t>26</a:t>
            </a:fld>
            <a:endParaRPr lang="en-US" dirty="0">
              <a:solidFill>
                <a:prstClr val="black">
                  <a:tint val="75000"/>
                </a:prstClr>
              </a:solidFill>
            </a:endParaRPr>
          </a:p>
        </p:txBody>
      </p:sp>
    </p:spTree>
    <p:extLst>
      <p:ext uri="{BB962C8B-B14F-4D97-AF65-F5344CB8AC3E}">
        <p14:creationId xmlns:p14="http://schemas.microsoft.com/office/powerpoint/2010/main" val="192111522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0000"/>
            <a:lum/>
          </a:blip>
          <a:srcRect/>
          <a:stretch>
            <a:fillRect/>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1600200" y="6492875"/>
            <a:ext cx="2133600" cy="365125"/>
          </a:xfrm>
        </p:spPr>
        <p:txBody>
          <a:bodyPr/>
          <a:lstStyle/>
          <a:p>
            <a:fld id="{FF2C1948-4817-4D16-A7A9-BD00324E561D}" type="slidenum">
              <a:rPr lang="en-US" smtClean="0">
                <a:solidFill>
                  <a:prstClr val="black">
                    <a:tint val="75000"/>
                  </a:prstClr>
                </a:solidFill>
              </a:rPr>
              <a:pPr/>
              <a:t>27</a:t>
            </a:fld>
            <a:endParaRPr lang="en-US" dirty="0">
              <a:solidFill>
                <a:prstClr val="black">
                  <a:tint val="75000"/>
                </a:prstClr>
              </a:solidFill>
            </a:endParaRPr>
          </a:p>
        </p:txBody>
      </p:sp>
      <p:pic>
        <p:nvPicPr>
          <p:cNvPr id="3" name="Picture 2"/>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20962" t="1" r="20791" b="2730"/>
          <a:stretch/>
        </p:blipFill>
        <p:spPr bwMode="auto">
          <a:xfrm>
            <a:off x="1524000" y="304800"/>
            <a:ext cx="6096000" cy="64770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46042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3000"/>
            <a:lum/>
          </a:blip>
          <a:srcRect/>
          <a:stretch>
            <a:fillRect/>
          </a:stretch>
        </a:blipFill>
        <a:effectLst/>
      </p:bgPr>
    </p:bg>
    <p:spTree>
      <p:nvGrpSpPr>
        <p:cNvPr id="1" name=""/>
        <p:cNvGrpSpPr/>
        <p:nvPr/>
      </p:nvGrpSpPr>
      <p:grpSpPr>
        <a:xfrm>
          <a:off x="0" y="0"/>
          <a:ext cx="0" cy="0"/>
          <a:chOff x="0" y="0"/>
          <a:chExt cx="0" cy="0"/>
        </a:xfrm>
      </p:grpSpPr>
      <p:pic>
        <p:nvPicPr>
          <p:cNvPr id="2" name="Picture 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409700" y="1687288"/>
            <a:ext cx="6324600" cy="4114800"/>
          </a:xfrm>
          <a:prstGeom prst="rect">
            <a:avLst/>
          </a:prstGeom>
        </p:spPr>
      </p:pic>
      <p:sp>
        <p:nvSpPr>
          <p:cNvPr id="3" name="TextBox 2"/>
          <p:cNvSpPr txBox="1"/>
          <p:nvPr/>
        </p:nvSpPr>
        <p:spPr>
          <a:xfrm>
            <a:off x="0" y="115669"/>
            <a:ext cx="9144000" cy="646331"/>
          </a:xfrm>
          <a:prstGeom prst="rect">
            <a:avLst/>
          </a:prstGeom>
          <a:noFill/>
        </p:spPr>
        <p:txBody>
          <a:bodyPr wrap="square" rtlCol="0">
            <a:spAutoFit/>
          </a:bodyPr>
          <a:lstStyle/>
          <a:p>
            <a:pPr algn="ctr"/>
            <a:r>
              <a:rPr lang="en-US" sz="3600" b="1" dirty="0" smtClean="0">
                <a:solidFill>
                  <a:srgbClr val="C00000"/>
                </a:solidFill>
                <a:latin typeface="Baskerville Old Face" pitchFamily="18" charset="0"/>
              </a:rPr>
              <a:t>PPM/EPM Vendor Market Opportunities</a:t>
            </a:r>
            <a:endParaRPr lang="en-US" sz="3600" b="1" dirty="0">
              <a:solidFill>
                <a:srgbClr val="C00000"/>
              </a:solidFill>
              <a:latin typeface="Baskerville Old Face" pitchFamily="18" charset="0"/>
            </a:endParaRPr>
          </a:p>
        </p:txBody>
      </p:sp>
      <p:sp>
        <p:nvSpPr>
          <p:cNvPr id="6" name="Slide Number Placeholder 5"/>
          <p:cNvSpPr>
            <a:spLocks noGrp="1"/>
          </p:cNvSpPr>
          <p:nvPr>
            <p:ph type="sldNum" sz="quarter" idx="12"/>
          </p:nvPr>
        </p:nvSpPr>
        <p:spPr>
          <a:xfrm>
            <a:off x="-1752600" y="6492877"/>
            <a:ext cx="2133600" cy="365125"/>
          </a:xfrm>
        </p:spPr>
        <p:txBody>
          <a:bodyPr/>
          <a:lstStyle/>
          <a:p>
            <a:fld id="{FF2C1948-4817-4D16-A7A9-BD00324E561D}" type="slidenum">
              <a:rPr lang="en-US" smtClean="0">
                <a:solidFill>
                  <a:prstClr val="black">
                    <a:tint val="75000"/>
                  </a:prstClr>
                </a:solidFill>
              </a:rPr>
              <a:pPr/>
              <a:t>28</a:t>
            </a:fld>
            <a:endParaRPr lang="en-US" dirty="0">
              <a:solidFill>
                <a:prstClr val="black">
                  <a:tint val="75000"/>
                </a:prstClr>
              </a:solidFill>
            </a:endParaRPr>
          </a:p>
        </p:txBody>
      </p:sp>
      <p:pic>
        <p:nvPicPr>
          <p:cNvPr id="7" name="Picture 6"/>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336" b="1258"/>
          <a:stretch/>
        </p:blipFill>
        <p:spPr bwMode="auto">
          <a:xfrm>
            <a:off x="1314450" y="1687289"/>
            <a:ext cx="6515100" cy="440871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4529373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2"/>
                                        </p:tgtEl>
                                        <p:attrNameLst>
                                          <p:attrName>style.visibility</p:attrName>
                                        </p:attrNameLst>
                                      </p:cBhvr>
                                      <p:to>
                                        <p:strVal val="hidden"/>
                                      </p:to>
                                    </p:set>
                                  </p:childTnLst>
                                </p:cTn>
                              </p:par>
                              <p:par>
                                <p:cTn id="7" presetID="14" presetClass="entr" presetSubtype="10"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Effect transition="in" filter="randombar(horizontal)">
                                      <p:cBhvr>
                                        <p:cTn id="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3000"/>
            <a:lum/>
          </a:blip>
          <a:srcRect/>
          <a:stretch>
            <a:fillRect/>
          </a:stretch>
        </a:blipFill>
        <a:effectLst/>
      </p:bgPr>
    </p:bg>
    <p:spTree>
      <p:nvGrpSpPr>
        <p:cNvPr id="1" name=""/>
        <p:cNvGrpSpPr/>
        <p:nvPr/>
      </p:nvGrpSpPr>
      <p:grpSpPr>
        <a:xfrm>
          <a:off x="0" y="0"/>
          <a:ext cx="0" cy="0"/>
          <a:chOff x="0" y="0"/>
          <a:chExt cx="0" cy="0"/>
        </a:xfrm>
      </p:grpSpPr>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01000" y="0"/>
            <a:ext cx="1524000" cy="1524000"/>
          </a:xfrm>
          <a:prstGeom prst="rect">
            <a:avLst/>
          </a:prstGeom>
        </p:spPr>
      </p:pic>
      <p:sp>
        <p:nvSpPr>
          <p:cNvPr id="3" name="TextBox 2"/>
          <p:cNvSpPr txBox="1"/>
          <p:nvPr/>
        </p:nvSpPr>
        <p:spPr>
          <a:xfrm>
            <a:off x="52387" y="191869"/>
            <a:ext cx="8153400" cy="646331"/>
          </a:xfrm>
          <a:prstGeom prst="rect">
            <a:avLst/>
          </a:prstGeom>
          <a:noFill/>
        </p:spPr>
        <p:txBody>
          <a:bodyPr wrap="square" rtlCol="0">
            <a:spAutoFit/>
          </a:bodyPr>
          <a:lstStyle/>
          <a:p>
            <a:pPr algn="ctr"/>
            <a:r>
              <a:rPr lang="en-US" sz="3600" b="1" dirty="0" smtClean="0">
                <a:solidFill>
                  <a:srgbClr val="C00000"/>
                </a:solidFill>
                <a:latin typeface="Baskerville Old Face" pitchFamily="18" charset="0"/>
              </a:rPr>
              <a:t>PPM/EPM Vendor Market Opportunities</a:t>
            </a:r>
            <a:endParaRPr lang="en-US" sz="3600" b="1" dirty="0">
              <a:solidFill>
                <a:srgbClr val="C00000"/>
              </a:solidFill>
              <a:latin typeface="Baskerville Old Face" pitchFamily="18" charset="0"/>
            </a:endParaRPr>
          </a:p>
        </p:txBody>
      </p:sp>
      <p:sp>
        <p:nvSpPr>
          <p:cNvPr id="10" name="Rectangle 9"/>
          <p:cNvSpPr/>
          <p:nvPr/>
        </p:nvSpPr>
        <p:spPr>
          <a:xfrm>
            <a:off x="8229600" y="1185087"/>
            <a:ext cx="1295400" cy="24919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4" name="Picture 3"/>
          <p:cNvPicPr/>
          <p:nvPr/>
        </p:nvPicPr>
        <p:blipFill>
          <a:blip r:embed="rId4">
            <a:clrChange>
              <a:clrFrom>
                <a:srgbClr val="FFFFFF"/>
              </a:clrFrom>
              <a:clrTo>
                <a:srgbClr val="FFFFFF">
                  <a:alpha val="0"/>
                </a:srgbClr>
              </a:clrTo>
            </a:clrChange>
            <a:extLst>
              <a:ext uri="{BEBA8EAE-BF5A-486C-A8C5-ECC9F3942E4B}">
                <a14:imgProps xmlns:a14="http://schemas.microsoft.com/office/drawing/2010/main">
                  <a14:imgLayer r:embed="rId5">
                    <a14:imgEffect>
                      <a14:sharpenSoften amount="25000"/>
                    </a14:imgEffect>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1238250" y="1371600"/>
            <a:ext cx="6667500" cy="4953000"/>
          </a:xfrm>
          <a:prstGeom prst="rect">
            <a:avLst/>
          </a:prstGeom>
        </p:spPr>
      </p:pic>
      <p:pic>
        <p:nvPicPr>
          <p:cNvPr id="5" name="Picture 4"/>
          <p:cNvPicPr/>
          <p:nvPr/>
        </p:nvPicPr>
        <p:blipFill>
          <a:blip r:embed="rId6" cstate="print">
            <a:extLst>
              <a:ext uri="{28A0092B-C50C-407E-A947-70E740481C1C}">
                <a14:useLocalDpi xmlns:a14="http://schemas.microsoft.com/office/drawing/2010/main" val="0"/>
              </a:ext>
            </a:extLst>
          </a:blip>
          <a:stretch>
            <a:fillRect/>
          </a:stretch>
        </p:blipFill>
        <p:spPr>
          <a:xfrm>
            <a:off x="178594" y="1185087"/>
            <a:ext cx="8786813" cy="2924802"/>
          </a:xfrm>
          <a:prstGeom prst="rect">
            <a:avLst/>
          </a:prstGeom>
        </p:spPr>
      </p:pic>
      <p:pic>
        <p:nvPicPr>
          <p:cNvPr id="6" name="Picture 5"/>
          <p:cNvPicPr/>
          <p:nvPr/>
        </p:nvPicPr>
        <p:blipFill>
          <a:blip r:embed="rId7" cstate="print">
            <a:extLst>
              <a:ext uri="{28A0092B-C50C-407E-A947-70E740481C1C}">
                <a14:useLocalDpi xmlns:a14="http://schemas.microsoft.com/office/drawing/2010/main" val="0"/>
              </a:ext>
            </a:extLst>
          </a:blip>
          <a:stretch>
            <a:fillRect/>
          </a:stretch>
        </p:blipFill>
        <p:spPr>
          <a:xfrm>
            <a:off x="159544" y="3961196"/>
            <a:ext cx="8824913" cy="2744404"/>
          </a:xfrm>
          <a:prstGeom prst="rect">
            <a:avLst/>
          </a:prstGeom>
        </p:spPr>
      </p:pic>
      <p:sp>
        <p:nvSpPr>
          <p:cNvPr id="8" name="Slide Number Placeholder 7"/>
          <p:cNvSpPr>
            <a:spLocks noGrp="1"/>
          </p:cNvSpPr>
          <p:nvPr>
            <p:ph type="sldNum" sz="quarter" idx="12"/>
          </p:nvPr>
        </p:nvSpPr>
        <p:spPr>
          <a:xfrm>
            <a:off x="-1600200" y="6470131"/>
            <a:ext cx="2133600" cy="365125"/>
          </a:xfrm>
        </p:spPr>
        <p:txBody>
          <a:bodyPr/>
          <a:lstStyle/>
          <a:p>
            <a:fld id="{FF2C1948-4817-4D16-A7A9-BD00324E561D}" type="slidenum">
              <a:rPr lang="en-US" smtClean="0">
                <a:solidFill>
                  <a:prstClr val="black">
                    <a:tint val="75000"/>
                  </a:prstClr>
                </a:solidFill>
              </a:rPr>
              <a:pPr/>
              <a:t>29</a:t>
            </a:fld>
            <a:endParaRPr lang="en-US" dirty="0">
              <a:solidFill>
                <a:prstClr val="black">
                  <a:tint val="75000"/>
                </a:prstClr>
              </a:solidFill>
            </a:endParaRPr>
          </a:p>
        </p:txBody>
      </p:sp>
      <p:sp>
        <p:nvSpPr>
          <p:cNvPr id="2" name="Oval 1"/>
          <p:cNvSpPr/>
          <p:nvPr/>
        </p:nvSpPr>
        <p:spPr>
          <a:xfrm>
            <a:off x="6005512" y="2028825"/>
            <a:ext cx="609600" cy="530943"/>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Oval 10"/>
          <p:cNvSpPr/>
          <p:nvPr/>
        </p:nvSpPr>
        <p:spPr>
          <a:xfrm>
            <a:off x="7696200" y="4648200"/>
            <a:ext cx="685800" cy="607143"/>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Rounded Rectangle 6"/>
          <p:cNvSpPr/>
          <p:nvPr/>
        </p:nvSpPr>
        <p:spPr>
          <a:xfrm>
            <a:off x="7696200" y="1981200"/>
            <a:ext cx="685800" cy="533400"/>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Oval 12"/>
          <p:cNvSpPr/>
          <p:nvPr/>
        </p:nvSpPr>
        <p:spPr>
          <a:xfrm>
            <a:off x="2447925" y="4712569"/>
            <a:ext cx="609600" cy="530943"/>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37895610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xit" presetSubtype="0" fill="hold" nodeType="clickEffect">
                                  <p:stCondLst>
                                    <p:cond delay="0"/>
                                  </p:stCondLst>
                                  <p:childTnLst>
                                    <p:set>
                                      <p:cBhvr>
                                        <p:cTn id="11" dur="1" fill="hold">
                                          <p:stCondLst>
                                            <p:cond delay="0"/>
                                          </p:stCondLst>
                                        </p:cTn>
                                        <p:tgtEl>
                                          <p:spTgt spid="4"/>
                                        </p:tgtEl>
                                        <p:attrNameLst>
                                          <p:attrName>style.visibility</p:attrName>
                                        </p:attrNameLst>
                                      </p:cBhvr>
                                      <p:to>
                                        <p:strVal val="hidden"/>
                                      </p:to>
                                    </p:set>
                                  </p:childTnLst>
                                </p:cTn>
                              </p:par>
                              <p:par>
                                <p:cTn id="12" presetID="5"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heckerboard(across)">
                                      <p:cBhvr>
                                        <p:cTn id="14" dur="500"/>
                                        <p:tgtEl>
                                          <p:spTgt spid="5"/>
                                        </p:tgtEl>
                                      </p:cBhvr>
                                    </p:animEffect>
                                  </p:childTnLst>
                                </p:cTn>
                              </p:par>
                              <p:par>
                                <p:cTn id="15" presetID="5" presetClass="entr" presetSubtype="1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heckerboard(across)">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childTnLst>
                                </p:cTn>
                              </p:par>
                              <p:par>
                                <p:cTn id="28" presetID="6" presetClass="emph" presetSubtype="0" fill="hold" grpId="1" nodeType="withEffect">
                                  <p:stCondLst>
                                    <p:cond delay="0"/>
                                  </p:stCondLst>
                                  <p:childTnLst>
                                    <p:animScale>
                                      <p:cBhvr>
                                        <p:cTn id="29" dur="2000" fill="hold"/>
                                        <p:tgtEl>
                                          <p:spTgt spid="2"/>
                                        </p:tgtEl>
                                      </p:cBhvr>
                                      <p:by x="150000" y="150000"/>
                                    </p:animScale>
                                  </p:childTnLst>
                                </p:cTn>
                              </p:par>
                              <p:par>
                                <p:cTn id="30" presetID="6" presetClass="emph" presetSubtype="0" fill="hold" grpId="1" nodeType="withEffect">
                                  <p:stCondLst>
                                    <p:cond delay="0"/>
                                  </p:stCondLst>
                                  <p:childTnLst>
                                    <p:animScale>
                                      <p:cBhvr>
                                        <p:cTn id="31" dur="2000" fill="hold"/>
                                        <p:tgtEl>
                                          <p:spTgt spid="7"/>
                                        </p:tgtEl>
                                      </p:cBhvr>
                                      <p:by x="150000" y="150000"/>
                                    </p:animScale>
                                  </p:childTnLst>
                                </p:cTn>
                              </p:par>
                              <p:par>
                                <p:cTn id="32" presetID="6" presetClass="emph" presetSubtype="0" fill="hold" grpId="1" nodeType="withEffect">
                                  <p:stCondLst>
                                    <p:cond delay="0"/>
                                  </p:stCondLst>
                                  <p:childTnLst>
                                    <p:animScale>
                                      <p:cBhvr>
                                        <p:cTn id="33" dur="2000" fill="hold"/>
                                        <p:tgtEl>
                                          <p:spTgt spid="11"/>
                                        </p:tgtEl>
                                      </p:cBhvr>
                                      <p:by x="150000" y="150000"/>
                                    </p:animScale>
                                  </p:childTnLst>
                                </p:cTn>
                              </p:par>
                              <p:par>
                                <p:cTn id="34" presetID="6" presetClass="emph" presetSubtype="0" fill="hold" grpId="1" nodeType="withEffect">
                                  <p:stCondLst>
                                    <p:cond delay="0"/>
                                  </p:stCondLst>
                                  <p:childTnLst>
                                    <p:animScale>
                                      <p:cBhvr>
                                        <p:cTn id="35" dur="2000" fill="hold"/>
                                        <p:tgtEl>
                                          <p:spTgt spid="13"/>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11" grpId="0" animBg="1"/>
      <p:bldP spid="11" grpId="1" animBg="1"/>
      <p:bldP spid="7" grpId="0" animBg="1"/>
      <p:bldP spid="7" grpId="1" animBg="1"/>
      <p:bldP spid="13" grpId="0" animBg="1"/>
      <p:bldP spid="13"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6000"/>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0" y="762000"/>
            <a:ext cx="9144000" cy="2585323"/>
          </a:xfrm>
          <a:prstGeom prst="rect">
            <a:avLst/>
          </a:prstGeom>
        </p:spPr>
        <p:txBody>
          <a:bodyPr wrap="square">
            <a:spAutoFit/>
          </a:bodyPr>
          <a:lstStyle/>
          <a:p>
            <a:pPr algn="ctr"/>
            <a:r>
              <a:rPr lang="en-US" sz="5400" b="1" dirty="0" smtClean="0">
                <a:solidFill>
                  <a:srgbClr val="C00000"/>
                </a:solidFill>
                <a:latin typeface="Baskerville Old Face" pitchFamily="18" charset="0"/>
              </a:rPr>
              <a:t>OPPORTUNITIES FOR HEALTHCARE SERVICE ORGANIZATIONS</a:t>
            </a:r>
            <a:endParaRPr lang="en-US" sz="5400" b="1" dirty="0">
              <a:solidFill>
                <a:srgbClr val="C00000"/>
              </a:solidFill>
              <a:latin typeface="Baskerville Old Face" pitchFamily="18" charset="0"/>
            </a:endParaRPr>
          </a:p>
        </p:txBody>
      </p:sp>
      <p:sp>
        <p:nvSpPr>
          <p:cNvPr id="5" name="Slide Number Placeholder 4"/>
          <p:cNvSpPr>
            <a:spLocks noGrp="1"/>
          </p:cNvSpPr>
          <p:nvPr>
            <p:ph type="sldNum" sz="quarter" idx="12"/>
          </p:nvPr>
        </p:nvSpPr>
        <p:spPr>
          <a:xfrm>
            <a:off x="-1676400" y="6519036"/>
            <a:ext cx="2133600" cy="365125"/>
          </a:xfrm>
        </p:spPr>
        <p:txBody>
          <a:bodyPr/>
          <a:lstStyle/>
          <a:p>
            <a:fld id="{FF2C1948-4817-4D16-A7A9-BD00324E561D}" type="slidenum">
              <a:rPr lang="en-US" smtClean="0">
                <a:solidFill>
                  <a:prstClr val="black">
                    <a:tint val="75000"/>
                  </a:prstClr>
                </a:solidFill>
              </a:rPr>
              <a:pPr/>
              <a:t>30</a:t>
            </a:fld>
            <a:endParaRPr lang="en-US" dirty="0">
              <a:solidFill>
                <a:prstClr val="black">
                  <a:tint val="75000"/>
                </a:prstClr>
              </a:solidFill>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62800" y="3505200"/>
            <a:ext cx="1846325" cy="1655898"/>
          </a:xfrm>
          <a:prstGeom prst="roundRect">
            <a:avLst>
              <a:gd name="adj" fmla="val 26104"/>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108640254"/>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8000"/>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p:nvSpPr>
        <p:spPr>
          <a:xfrm>
            <a:off x="152400" y="1470171"/>
            <a:ext cx="8763000" cy="4778231"/>
          </a:xfrm>
          <a:prstGeom prst="rect">
            <a:avLst/>
          </a:prstGeom>
        </p:spPr>
        <p:txBody>
          <a:bodyPr wrap="square">
            <a:spAutoFit/>
          </a:bodyPr>
          <a:lstStyle/>
          <a:p>
            <a:pPr marL="342900" indent="-342900" algn="just">
              <a:lnSpc>
                <a:spcPct val="150000"/>
              </a:lnSpc>
              <a:buFont typeface="Wingdings" pitchFamily="2" charset="2"/>
              <a:buChar char="q"/>
            </a:pPr>
            <a:r>
              <a:rPr lang="en-US" sz="2200" b="1" dirty="0" smtClean="0">
                <a:solidFill>
                  <a:prstClr val="black"/>
                </a:solidFill>
                <a:latin typeface="Baskerville Old Face" pitchFamily="18" charset="0"/>
              </a:rPr>
              <a:t>PPM </a:t>
            </a:r>
            <a:r>
              <a:rPr lang="en-US" sz="2200" b="1" dirty="0">
                <a:solidFill>
                  <a:prstClr val="black"/>
                </a:solidFill>
                <a:latin typeface="Baskerville Old Face" pitchFamily="18" charset="0"/>
              </a:rPr>
              <a:t>systems vendors </a:t>
            </a:r>
            <a:r>
              <a:rPr lang="en-US" sz="2200" b="1" dirty="0" smtClean="0">
                <a:solidFill>
                  <a:prstClr val="black"/>
                </a:solidFill>
                <a:latin typeface="Baskerville Old Face" pitchFamily="18" charset="0"/>
              </a:rPr>
              <a:t>entering into </a:t>
            </a:r>
            <a:r>
              <a:rPr lang="en-US" sz="2200" b="1" dirty="0">
                <a:solidFill>
                  <a:prstClr val="black"/>
                </a:solidFill>
                <a:latin typeface="Baskerville Old Face" pitchFamily="18" charset="0"/>
              </a:rPr>
              <a:t>strategic </a:t>
            </a:r>
            <a:r>
              <a:rPr lang="en-US" sz="2200" b="1" dirty="0" smtClean="0">
                <a:solidFill>
                  <a:prstClr val="black"/>
                </a:solidFill>
                <a:latin typeface="Baskerville Old Face" pitchFamily="18" charset="0"/>
              </a:rPr>
              <a:t>partnerships </a:t>
            </a:r>
            <a:r>
              <a:rPr lang="en-US" sz="2200" b="1" dirty="0">
                <a:solidFill>
                  <a:prstClr val="black"/>
                </a:solidFill>
                <a:latin typeface="Baskerville Old Face" pitchFamily="18" charset="0"/>
              </a:rPr>
              <a:t>with </a:t>
            </a:r>
            <a:r>
              <a:rPr lang="en-US" sz="2200" b="1" dirty="0" smtClean="0">
                <a:solidFill>
                  <a:prstClr val="black"/>
                </a:solidFill>
                <a:latin typeface="Baskerville Old Face" pitchFamily="18" charset="0"/>
              </a:rPr>
              <a:t>healthcare services organizations</a:t>
            </a:r>
          </a:p>
          <a:p>
            <a:pPr marL="171450" indent="-171450" algn="just">
              <a:lnSpc>
                <a:spcPct val="150000"/>
              </a:lnSpc>
              <a:buFont typeface="Wingdings" pitchFamily="2" charset="2"/>
              <a:buChar char="q"/>
            </a:pPr>
            <a:endParaRPr lang="en-US" sz="500" b="1" dirty="0">
              <a:solidFill>
                <a:prstClr val="black"/>
              </a:solidFill>
              <a:latin typeface="Baskerville Old Face" pitchFamily="18" charset="0"/>
            </a:endParaRPr>
          </a:p>
          <a:p>
            <a:pPr marL="342900" indent="-342900" algn="just">
              <a:lnSpc>
                <a:spcPct val="150000"/>
              </a:lnSpc>
              <a:buFont typeface="Wingdings" pitchFamily="2" charset="2"/>
              <a:buChar char="q"/>
            </a:pPr>
            <a:r>
              <a:rPr lang="en-US" sz="2200" b="1" dirty="0" smtClean="0">
                <a:solidFill>
                  <a:prstClr val="black"/>
                </a:solidFill>
                <a:latin typeface="Baskerville Old Face" pitchFamily="18" charset="0"/>
              </a:rPr>
              <a:t>Reasons for Partnerships:</a:t>
            </a:r>
          </a:p>
          <a:p>
            <a:pPr marL="744538" indent="-342900" algn="just">
              <a:lnSpc>
                <a:spcPct val="150000"/>
              </a:lnSpc>
              <a:buFont typeface="Wingdings" pitchFamily="2" charset="2"/>
              <a:buChar char="§"/>
            </a:pPr>
            <a:r>
              <a:rPr lang="en-US" sz="2200" b="1" dirty="0" smtClean="0">
                <a:solidFill>
                  <a:prstClr val="black"/>
                </a:solidFill>
                <a:latin typeface="Baskerville Old Face" pitchFamily="18" charset="0"/>
              </a:rPr>
              <a:t>Insufficient capabilities to provide service and support to the customer directly</a:t>
            </a:r>
          </a:p>
          <a:p>
            <a:pPr marL="744538" indent="-342900" algn="just">
              <a:lnSpc>
                <a:spcPct val="150000"/>
              </a:lnSpc>
              <a:buFont typeface="Wingdings" pitchFamily="2" charset="2"/>
              <a:buChar char="§"/>
            </a:pPr>
            <a:r>
              <a:rPr lang="en-US" sz="2200" b="1" dirty="0" smtClean="0">
                <a:solidFill>
                  <a:prstClr val="black"/>
                </a:solidFill>
                <a:latin typeface="Baskerville Old Face" pitchFamily="18" charset="0"/>
              </a:rPr>
              <a:t>Lack of domain experience and expertise </a:t>
            </a:r>
          </a:p>
          <a:p>
            <a:pPr marL="744538" indent="-342900" algn="just">
              <a:lnSpc>
                <a:spcPct val="150000"/>
              </a:lnSpc>
              <a:buFont typeface="Wingdings" pitchFamily="2" charset="2"/>
              <a:buChar char="§"/>
            </a:pPr>
            <a:r>
              <a:rPr lang="en-US" sz="2200" b="1" dirty="0" smtClean="0">
                <a:solidFill>
                  <a:prstClr val="black"/>
                </a:solidFill>
                <a:latin typeface="Baskerville Old Face" pitchFamily="18" charset="0"/>
              </a:rPr>
              <a:t>Total enterprise support including the integration with other Healthcare IT solutions</a:t>
            </a:r>
          </a:p>
          <a:p>
            <a:pPr marL="744538" indent="-342900" algn="just">
              <a:lnSpc>
                <a:spcPct val="150000"/>
              </a:lnSpc>
              <a:buFont typeface="Wingdings" pitchFamily="2" charset="2"/>
              <a:buChar char="§"/>
            </a:pPr>
            <a:r>
              <a:rPr lang="en-US" sz="2200" b="1" dirty="0" smtClean="0">
                <a:solidFill>
                  <a:prstClr val="black"/>
                </a:solidFill>
                <a:latin typeface="Baskerville Old Face" pitchFamily="18" charset="0"/>
              </a:rPr>
              <a:t>Cost</a:t>
            </a:r>
          </a:p>
        </p:txBody>
      </p:sp>
      <p:sp>
        <p:nvSpPr>
          <p:cNvPr id="4" name="TextBox 3"/>
          <p:cNvSpPr txBox="1"/>
          <p:nvPr/>
        </p:nvSpPr>
        <p:spPr>
          <a:xfrm>
            <a:off x="0" y="95071"/>
            <a:ext cx="9144000" cy="1200329"/>
          </a:xfrm>
          <a:prstGeom prst="rect">
            <a:avLst/>
          </a:prstGeom>
          <a:noFill/>
        </p:spPr>
        <p:txBody>
          <a:bodyPr wrap="square" rtlCol="0">
            <a:spAutoFit/>
          </a:bodyPr>
          <a:lstStyle/>
          <a:p>
            <a:pPr algn="ctr"/>
            <a:r>
              <a:rPr lang="en-US" sz="3600" b="1" dirty="0" smtClean="0">
                <a:solidFill>
                  <a:srgbClr val="C00000"/>
                </a:solidFill>
                <a:latin typeface="Baskerville Old Face" pitchFamily="18" charset="0"/>
              </a:rPr>
              <a:t>PPM Vendor &amp; Healthcare Service Organizations</a:t>
            </a:r>
            <a:endParaRPr lang="en-US" sz="3600" b="1" dirty="0">
              <a:solidFill>
                <a:srgbClr val="C00000"/>
              </a:solidFill>
              <a:latin typeface="Baskerville Old Face" pitchFamily="18"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96204" y="5410202"/>
            <a:ext cx="1387331" cy="1387331"/>
          </a:xfrm>
          <a:prstGeom prst="rect">
            <a:avLst/>
          </a:prstGeom>
        </p:spPr>
      </p:pic>
      <p:sp>
        <p:nvSpPr>
          <p:cNvPr id="6" name="Rectangle 5"/>
          <p:cNvSpPr/>
          <p:nvPr/>
        </p:nvSpPr>
        <p:spPr>
          <a:xfrm>
            <a:off x="7848604" y="6568931"/>
            <a:ext cx="1158731" cy="114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600200" y="6492877"/>
            <a:ext cx="2133600" cy="365125"/>
          </a:xfrm>
        </p:spPr>
        <p:txBody>
          <a:bodyPr/>
          <a:lstStyle/>
          <a:p>
            <a:fld id="{FF2C1948-4817-4D16-A7A9-BD00324E561D}" type="slidenum">
              <a:rPr lang="en-US" smtClean="0">
                <a:solidFill>
                  <a:prstClr val="black">
                    <a:tint val="75000"/>
                  </a:prstClr>
                </a:solidFill>
              </a:rPr>
              <a:pPr/>
              <a:t>31</a:t>
            </a:fld>
            <a:endParaRPr lang="en-US" dirty="0">
              <a:solidFill>
                <a:prstClr val="black">
                  <a:tint val="75000"/>
                </a:prstClr>
              </a:solidFill>
            </a:endParaRPr>
          </a:p>
        </p:txBody>
      </p:sp>
    </p:spTree>
    <p:extLst>
      <p:ext uri="{BB962C8B-B14F-4D97-AF65-F5344CB8AC3E}">
        <p14:creationId xmlns:p14="http://schemas.microsoft.com/office/powerpoint/2010/main" val="225534085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ipe(left)">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6000"/>
            <a:lum/>
          </a:blip>
          <a:srcRect/>
          <a:stretch>
            <a:fillRect l="-3000" r="-3000"/>
          </a:stretch>
        </a:blipFill>
        <a:effectLst/>
      </p:bgPr>
    </p:bg>
    <p:spTree>
      <p:nvGrpSpPr>
        <p:cNvPr id="1" name=""/>
        <p:cNvGrpSpPr/>
        <p:nvPr/>
      </p:nvGrpSpPr>
      <p:grpSpPr>
        <a:xfrm>
          <a:off x="0" y="0"/>
          <a:ext cx="0" cy="0"/>
          <a:chOff x="0" y="0"/>
          <a:chExt cx="0" cy="0"/>
        </a:xfrm>
      </p:grpSpPr>
      <p:sp>
        <p:nvSpPr>
          <p:cNvPr id="23" name="Title 5"/>
          <p:cNvSpPr txBox="1">
            <a:spLocks/>
          </p:cNvSpPr>
          <p:nvPr/>
        </p:nvSpPr>
        <p:spPr bwMode="auto">
          <a:xfrm>
            <a:off x="430213" y="-274637"/>
            <a:ext cx="8237537" cy="960437"/>
          </a:xfrm>
          <a:prstGeom prst="rect">
            <a:avLst/>
          </a:prstGeom>
          <a:noFill/>
          <a:ln w="9525">
            <a:noFill/>
            <a:miter lim="800000"/>
            <a:headEnd/>
            <a:tailEnd/>
          </a:ln>
        </p:spPr>
        <p:txBody>
          <a:bodyPr vert="horz" wrap="square" lIns="0" tIns="0" rIns="0" bIns="0" numCol="1" anchor="b" anchorCtr="0" compatLnSpc="1">
            <a:prstTxWarp prst="textNoShape">
              <a:avLst/>
            </a:prstTxWarp>
          </a:bodyPr>
          <a:lstStyle>
            <a:lvl1pPr algn="l" rtl="0" fontAlgn="base">
              <a:spcBef>
                <a:spcPct val="0"/>
              </a:spcBef>
              <a:spcAft>
                <a:spcPct val="0"/>
              </a:spcAft>
              <a:defRPr lang="en-US" sz="3000" kern="1200" dirty="0">
                <a:solidFill>
                  <a:srgbClr val="0085C3"/>
                </a:solidFill>
                <a:latin typeface="Museo For Dell" pitchFamily="2" charset="0"/>
                <a:ea typeface="+mj-ea"/>
                <a:cs typeface="+mj-cs"/>
              </a:defRPr>
            </a:lvl1pPr>
            <a:lvl2pPr algn="l" rtl="0" fontAlgn="base">
              <a:spcBef>
                <a:spcPct val="0"/>
              </a:spcBef>
              <a:spcAft>
                <a:spcPct val="0"/>
              </a:spcAft>
              <a:defRPr sz="3000">
                <a:solidFill>
                  <a:srgbClr val="0085C3"/>
                </a:solidFill>
                <a:latin typeface="Museo For Dell" pitchFamily="2" charset="0"/>
              </a:defRPr>
            </a:lvl2pPr>
            <a:lvl3pPr algn="l" rtl="0" fontAlgn="base">
              <a:spcBef>
                <a:spcPct val="0"/>
              </a:spcBef>
              <a:spcAft>
                <a:spcPct val="0"/>
              </a:spcAft>
              <a:defRPr sz="3000">
                <a:solidFill>
                  <a:srgbClr val="0085C3"/>
                </a:solidFill>
                <a:latin typeface="Museo For Dell" pitchFamily="2" charset="0"/>
              </a:defRPr>
            </a:lvl3pPr>
            <a:lvl4pPr algn="l" rtl="0" fontAlgn="base">
              <a:spcBef>
                <a:spcPct val="0"/>
              </a:spcBef>
              <a:spcAft>
                <a:spcPct val="0"/>
              </a:spcAft>
              <a:defRPr sz="3000">
                <a:solidFill>
                  <a:srgbClr val="0085C3"/>
                </a:solidFill>
                <a:latin typeface="Museo For Dell" pitchFamily="2" charset="0"/>
              </a:defRPr>
            </a:lvl4pPr>
            <a:lvl5pPr algn="l" rtl="0" fontAlgn="base">
              <a:spcBef>
                <a:spcPct val="0"/>
              </a:spcBef>
              <a:spcAft>
                <a:spcPct val="0"/>
              </a:spcAft>
              <a:defRPr sz="3000">
                <a:solidFill>
                  <a:srgbClr val="0085C3"/>
                </a:solidFill>
                <a:latin typeface="Museo For Dell" pitchFamily="2" charset="0"/>
              </a:defRPr>
            </a:lvl5pPr>
            <a:lvl6pPr marL="457200" algn="l" rtl="0" fontAlgn="base">
              <a:spcBef>
                <a:spcPct val="0"/>
              </a:spcBef>
              <a:spcAft>
                <a:spcPct val="0"/>
              </a:spcAft>
              <a:defRPr sz="3000">
                <a:solidFill>
                  <a:srgbClr val="0085C3"/>
                </a:solidFill>
                <a:latin typeface="Museo For Dell" pitchFamily="2" charset="0"/>
              </a:defRPr>
            </a:lvl6pPr>
            <a:lvl7pPr marL="914400" algn="l" rtl="0" fontAlgn="base">
              <a:spcBef>
                <a:spcPct val="0"/>
              </a:spcBef>
              <a:spcAft>
                <a:spcPct val="0"/>
              </a:spcAft>
              <a:defRPr sz="3000">
                <a:solidFill>
                  <a:srgbClr val="0085C3"/>
                </a:solidFill>
                <a:latin typeface="Museo For Dell" pitchFamily="2" charset="0"/>
              </a:defRPr>
            </a:lvl7pPr>
            <a:lvl8pPr marL="1371600" algn="l" rtl="0" fontAlgn="base">
              <a:spcBef>
                <a:spcPct val="0"/>
              </a:spcBef>
              <a:spcAft>
                <a:spcPct val="0"/>
              </a:spcAft>
              <a:defRPr sz="3000">
                <a:solidFill>
                  <a:srgbClr val="0085C3"/>
                </a:solidFill>
                <a:latin typeface="Museo For Dell" pitchFamily="2" charset="0"/>
              </a:defRPr>
            </a:lvl8pPr>
            <a:lvl9pPr marL="1828800" algn="l" rtl="0" fontAlgn="base">
              <a:spcBef>
                <a:spcPct val="0"/>
              </a:spcBef>
              <a:spcAft>
                <a:spcPct val="0"/>
              </a:spcAft>
              <a:defRPr sz="3000">
                <a:solidFill>
                  <a:srgbClr val="0085C3"/>
                </a:solidFill>
                <a:latin typeface="Museo For Dell" pitchFamily="2"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sz="3600" b="1" dirty="0">
                <a:solidFill>
                  <a:srgbClr val="C00000"/>
                </a:solidFill>
                <a:latin typeface="Baskerville Old Face" pitchFamily="18" charset="0"/>
                <a:ea typeface="+mn-ea"/>
                <a:cs typeface="+mn-cs"/>
              </a:rPr>
              <a:t>Support Areas for PPM</a:t>
            </a:r>
          </a:p>
        </p:txBody>
      </p:sp>
      <p:sp>
        <p:nvSpPr>
          <p:cNvPr id="24" name="Rounded Rectangle 23"/>
          <p:cNvSpPr/>
          <p:nvPr/>
        </p:nvSpPr>
        <p:spPr>
          <a:xfrm>
            <a:off x="6385725" y="1219200"/>
            <a:ext cx="1574800" cy="4876800"/>
          </a:xfrm>
          <a:prstGeom prst="roundRect">
            <a:avLst>
              <a:gd name="adj" fmla="val 3948"/>
            </a:avLst>
          </a:prstGeom>
          <a:solidFill>
            <a:srgbClr val="B7295A"/>
          </a:solidFill>
          <a:ln w="25400" cap="flat" cmpd="sng" algn="ctr">
            <a:noFill/>
            <a:prstDash val="solid"/>
          </a:ln>
          <a:effectLst/>
        </p:spPr>
        <p:txBody>
          <a:bodyPr lIns="0" tIns="1463040" rIns="0" bIns="0" rtlCol="0" anchor="t" anchorCtr="0"/>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1100" b="1" i="0" u="none" strike="noStrike" kern="0" cap="none" spc="0" normalizeH="0" baseline="0" noProof="0" dirty="0" smtClean="0">
                <a:ln>
                  <a:noFill/>
                </a:ln>
                <a:solidFill>
                  <a:prstClr val="white"/>
                </a:solidFill>
                <a:effectLst/>
                <a:uLnTx/>
                <a:uFillTx/>
                <a:latin typeface="Museo Sans For Dell"/>
                <a:ea typeface="+mn-ea"/>
                <a:cs typeface="+mn-cs"/>
              </a:rPr>
              <a:t>Value Add Services</a:t>
            </a:r>
          </a:p>
        </p:txBody>
      </p:sp>
      <p:sp>
        <p:nvSpPr>
          <p:cNvPr id="25" name="Rounded Rectangle 24"/>
          <p:cNvSpPr/>
          <p:nvPr/>
        </p:nvSpPr>
        <p:spPr>
          <a:xfrm>
            <a:off x="6446682" y="3124200"/>
            <a:ext cx="1435465" cy="2895600"/>
          </a:xfrm>
          <a:prstGeom prst="roundRect">
            <a:avLst>
              <a:gd name="adj" fmla="val 3948"/>
            </a:avLst>
          </a:prstGeom>
          <a:solidFill>
            <a:sysClr val="window" lastClr="FFFFFF"/>
          </a:solidFill>
          <a:ln w="25400" cap="flat" cmpd="sng" algn="ctr">
            <a:noFill/>
            <a:prstDash val="solid"/>
          </a:ln>
          <a:effectLst/>
        </p:spPr>
        <p:txBody>
          <a:bodyPr lIns="0" tIns="45720" rIns="0" bIns="0" rtlCol="0" anchor="t" anchorCtr="0"/>
          <a:lstStyle/>
          <a:p>
            <a:pPr marL="114300" marR="0" lvl="0" indent="-114300" defTabSz="914400" eaLnBrk="1" fontAlgn="base" latinLnBrk="0" hangingPunct="1">
              <a:lnSpc>
                <a:spcPct val="100000"/>
              </a:lnSpc>
              <a:spcBef>
                <a:spcPts val="100"/>
              </a:spcBef>
              <a:spcAft>
                <a:spcPts val="100"/>
              </a:spcAft>
              <a:buClr>
                <a:srgbClr val="B7295A"/>
              </a:buClr>
              <a:buSzPct val="90000"/>
              <a:buFont typeface="Arial" pitchFamily="34" charset="0"/>
              <a:buChar char="•"/>
              <a:tabLst/>
              <a:defRPr/>
            </a:pPr>
            <a:r>
              <a:rPr kumimoji="0" lang="en-US" sz="1050" b="1" i="0" u="none" strike="noStrike" kern="0" cap="none" spc="0" normalizeH="0" baseline="0" noProof="0" dirty="0" smtClean="0">
                <a:ln>
                  <a:noFill/>
                </a:ln>
                <a:effectLst/>
                <a:uLnTx/>
                <a:uFillTx/>
                <a:latin typeface="Museo Sans For Dell"/>
                <a:ea typeface="+mn-ea"/>
                <a:cs typeface="+mn-cs"/>
              </a:rPr>
              <a:t>Revenue Cycle Management</a:t>
            </a:r>
          </a:p>
          <a:p>
            <a:pPr marL="171450" marR="0" lvl="0" indent="-171450" defTabSz="914400" eaLnBrk="1" fontAlgn="base" latinLnBrk="0" hangingPunct="1">
              <a:lnSpc>
                <a:spcPct val="100000"/>
              </a:lnSpc>
              <a:spcBef>
                <a:spcPts val="100"/>
              </a:spcBef>
              <a:spcAft>
                <a:spcPts val="100"/>
              </a:spcAft>
              <a:buClr>
                <a:srgbClr val="B7295A"/>
              </a:buClr>
              <a:buSzPct val="90000"/>
              <a:buFont typeface="Arial" pitchFamily="34" charset="0"/>
              <a:buChar char="•"/>
              <a:tabLst/>
              <a:defRPr/>
            </a:pPr>
            <a:r>
              <a:rPr kumimoji="0" lang="en-US" sz="1100" b="1" i="0" u="none" strike="noStrike" kern="0" cap="none" spc="0" normalizeH="0" baseline="0" noProof="0" dirty="0" smtClean="0">
                <a:ln>
                  <a:noFill/>
                </a:ln>
                <a:effectLst/>
                <a:uLnTx/>
                <a:uFillTx/>
                <a:latin typeface="Museo Sans For Dell"/>
                <a:ea typeface="+mn-ea"/>
                <a:cs typeface="+mn-cs"/>
              </a:rPr>
              <a:t>Reporting</a:t>
            </a:r>
          </a:p>
          <a:p>
            <a:pPr marL="171450" marR="0" lvl="0" indent="-171450" defTabSz="914400" eaLnBrk="1" fontAlgn="base" latinLnBrk="0" hangingPunct="1">
              <a:lnSpc>
                <a:spcPct val="100000"/>
              </a:lnSpc>
              <a:spcBef>
                <a:spcPts val="100"/>
              </a:spcBef>
              <a:spcAft>
                <a:spcPts val="100"/>
              </a:spcAft>
              <a:buClr>
                <a:srgbClr val="B7295A"/>
              </a:buClr>
              <a:buSzPct val="90000"/>
              <a:buFont typeface="Arial" pitchFamily="34" charset="0"/>
              <a:buChar char="•"/>
              <a:tabLst/>
              <a:defRPr/>
            </a:pPr>
            <a:r>
              <a:rPr kumimoji="0" lang="en-US" sz="1100" b="1" i="0" u="none" strike="noStrike" kern="0" cap="none" spc="0" normalizeH="0" baseline="0" noProof="0" dirty="0" smtClean="0">
                <a:ln>
                  <a:noFill/>
                </a:ln>
                <a:effectLst/>
                <a:uLnTx/>
                <a:uFillTx/>
                <a:latin typeface="Museo Sans For Dell"/>
                <a:ea typeface="+mn-ea"/>
                <a:cs typeface="+mn-cs"/>
              </a:rPr>
              <a:t>AMC</a:t>
            </a:r>
          </a:p>
          <a:p>
            <a:pPr marL="171450" marR="0" lvl="0" indent="-171450" defTabSz="914400" eaLnBrk="1" fontAlgn="base" latinLnBrk="0" hangingPunct="1">
              <a:lnSpc>
                <a:spcPct val="100000"/>
              </a:lnSpc>
              <a:spcBef>
                <a:spcPts val="100"/>
              </a:spcBef>
              <a:spcAft>
                <a:spcPts val="100"/>
              </a:spcAft>
              <a:buClr>
                <a:srgbClr val="B7295A"/>
              </a:buClr>
              <a:buSzPct val="90000"/>
              <a:buFont typeface="Arial" pitchFamily="34" charset="0"/>
              <a:buChar char="•"/>
              <a:tabLst/>
              <a:defRPr/>
            </a:pPr>
            <a:r>
              <a:rPr kumimoji="0" lang="en-US" sz="1100" b="1" i="0" u="none" strike="noStrike" kern="0" cap="none" spc="0" normalizeH="0" baseline="0" noProof="0" dirty="0" smtClean="0">
                <a:ln>
                  <a:noFill/>
                </a:ln>
                <a:effectLst/>
                <a:uLnTx/>
                <a:uFillTx/>
                <a:latin typeface="Museo Sans For Dell"/>
                <a:ea typeface="+mn-ea"/>
                <a:cs typeface="+mn-cs"/>
              </a:rPr>
              <a:t>Upgrades &amp; Patches</a:t>
            </a:r>
          </a:p>
          <a:p>
            <a:pPr marL="171450" marR="0" lvl="0" indent="-171450" defTabSz="914400" eaLnBrk="1" fontAlgn="base" latinLnBrk="0" hangingPunct="1">
              <a:lnSpc>
                <a:spcPct val="100000"/>
              </a:lnSpc>
              <a:spcBef>
                <a:spcPts val="100"/>
              </a:spcBef>
              <a:spcAft>
                <a:spcPts val="100"/>
              </a:spcAft>
              <a:buClr>
                <a:srgbClr val="0085C3"/>
              </a:buClr>
              <a:buSzPct val="90000"/>
              <a:buFont typeface="Arial" pitchFamily="34" charset="0"/>
              <a:buChar char="•"/>
              <a:tabLst/>
              <a:defRPr/>
            </a:pPr>
            <a:endParaRPr kumimoji="0" lang="en-US" sz="1100" b="1" i="0" u="none" strike="noStrike" kern="0" cap="none" spc="0" normalizeH="0" baseline="0" noProof="0" dirty="0" smtClean="0">
              <a:ln>
                <a:noFill/>
              </a:ln>
              <a:effectLst/>
              <a:uLnTx/>
              <a:uFillTx/>
              <a:latin typeface="Museo Sans For Dell"/>
              <a:ea typeface="+mn-ea"/>
              <a:cs typeface="+mn-cs"/>
            </a:endParaRPr>
          </a:p>
          <a:p>
            <a:pPr marL="171450" marR="0" lvl="0" indent="-171450" defTabSz="914400" eaLnBrk="1" fontAlgn="base" latinLnBrk="0" hangingPunct="1">
              <a:lnSpc>
                <a:spcPct val="100000"/>
              </a:lnSpc>
              <a:spcBef>
                <a:spcPts val="100"/>
              </a:spcBef>
              <a:spcAft>
                <a:spcPts val="100"/>
              </a:spcAft>
              <a:buClr>
                <a:srgbClr val="0085C3"/>
              </a:buClr>
              <a:buSzPct val="90000"/>
              <a:buFont typeface="Arial" pitchFamily="34" charset="0"/>
              <a:buChar char="•"/>
              <a:tabLst/>
              <a:defRPr/>
            </a:pPr>
            <a:endParaRPr kumimoji="0" lang="en-US" sz="1100" b="1" i="0" u="none" strike="noStrike" kern="0" cap="none" spc="0" normalizeH="0" baseline="0" noProof="0" dirty="0" smtClean="0">
              <a:ln>
                <a:noFill/>
              </a:ln>
              <a:effectLst/>
              <a:uLnTx/>
              <a:uFillTx/>
              <a:latin typeface="Museo Sans For Dell"/>
              <a:ea typeface="+mn-ea"/>
              <a:cs typeface="+mn-cs"/>
            </a:endParaRPr>
          </a:p>
        </p:txBody>
      </p:sp>
      <p:sp>
        <p:nvSpPr>
          <p:cNvPr id="26" name="Rounded Rectangle 25"/>
          <p:cNvSpPr/>
          <p:nvPr/>
        </p:nvSpPr>
        <p:spPr>
          <a:xfrm>
            <a:off x="1023423" y="1219200"/>
            <a:ext cx="1574800" cy="4876800"/>
          </a:xfrm>
          <a:prstGeom prst="roundRect">
            <a:avLst>
              <a:gd name="adj" fmla="val 3948"/>
            </a:avLst>
          </a:prstGeom>
          <a:solidFill>
            <a:srgbClr val="0085C3"/>
          </a:solidFill>
          <a:ln w="25400" cap="flat" cmpd="sng" algn="ctr">
            <a:noFill/>
            <a:prstDash val="solid"/>
          </a:ln>
          <a:effectLst/>
        </p:spPr>
        <p:txBody>
          <a:bodyPr lIns="0" tIns="1371600" rIns="0" bIns="0" rtlCol="0" anchor="t" anchorCtr="0"/>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1100" b="1" i="0" u="none" strike="noStrike" kern="0" cap="none" spc="0" normalizeH="0" baseline="0" noProof="0" dirty="0" smtClean="0">
                <a:ln>
                  <a:noFill/>
                </a:ln>
                <a:solidFill>
                  <a:prstClr val="white"/>
                </a:solidFill>
                <a:effectLst/>
                <a:uLnTx/>
                <a:uFillTx/>
                <a:latin typeface="Museo Sans For Dell"/>
                <a:ea typeface="+mn-ea"/>
                <a:cs typeface="+mn-cs"/>
              </a:rPr>
              <a:t>Implementation &amp;  Deployment</a:t>
            </a:r>
          </a:p>
        </p:txBody>
      </p:sp>
      <p:sp>
        <p:nvSpPr>
          <p:cNvPr id="27" name="Rounded Rectangle 26"/>
          <p:cNvSpPr/>
          <p:nvPr/>
        </p:nvSpPr>
        <p:spPr>
          <a:xfrm>
            <a:off x="1084380" y="3124200"/>
            <a:ext cx="1435465" cy="2895600"/>
          </a:xfrm>
          <a:prstGeom prst="roundRect">
            <a:avLst>
              <a:gd name="adj" fmla="val 3948"/>
            </a:avLst>
          </a:prstGeom>
          <a:solidFill>
            <a:sysClr val="window" lastClr="FFFFFF"/>
          </a:solidFill>
          <a:ln w="25400" cap="flat" cmpd="sng" algn="ctr">
            <a:noFill/>
            <a:prstDash val="solid"/>
          </a:ln>
          <a:effectLst/>
        </p:spPr>
        <p:txBody>
          <a:bodyPr lIns="0" tIns="45720" rIns="0" bIns="0" rtlCol="0" anchor="t" anchorCtr="0"/>
          <a:lstStyle/>
          <a:p>
            <a:pPr marL="117475" marR="0" lvl="0" indent="-117475" defTabSz="914400" eaLnBrk="1" fontAlgn="base" latinLnBrk="0" hangingPunct="1">
              <a:lnSpc>
                <a:spcPct val="100000"/>
              </a:lnSpc>
              <a:spcBef>
                <a:spcPts val="100"/>
              </a:spcBef>
              <a:spcAft>
                <a:spcPts val="100"/>
              </a:spcAft>
              <a:buClr>
                <a:srgbClr val="0085C3"/>
              </a:buClr>
              <a:buSzPct val="90000"/>
              <a:buFont typeface="Arial" pitchFamily="34" charset="0"/>
              <a:buChar char="•"/>
              <a:tabLst/>
              <a:defRPr/>
            </a:pPr>
            <a:r>
              <a:rPr kumimoji="0" lang="en-US" sz="1050" b="1" i="0" u="none" strike="noStrike" kern="0" cap="none" spc="0" normalizeH="0" baseline="0" noProof="0" dirty="0" smtClean="0">
                <a:ln>
                  <a:noFill/>
                </a:ln>
                <a:effectLst/>
                <a:uLnTx/>
                <a:uFillTx/>
                <a:latin typeface="Museo Sans For Dell"/>
                <a:ea typeface="+mn-ea"/>
                <a:cs typeface="+mn-cs"/>
              </a:rPr>
              <a:t>Software Install</a:t>
            </a:r>
          </a:p>
          <a:p>
            <a:pPr marL="117475" marR="0" lvl="0" indent="-117475" defTabSz="914400" eaLnBrk="1" fontAlgn="base" latinLnBrk="0" hangingPunct="1">
              <a:lnSpc>
                <a:spcPct val="100000"/>
              </a:lnSpc>
              <a:spcBef>
                <a:spcPts val="100"/>
              </a:spcBef>
              <a:spcAft>
                <a:spcPts val="100"/>
              </a:spcAft>
              <a:buClr>
                <a:srgbClr val="0085C3"/>
              </a:buClr>
              <a:buSzPct val="90000"/>
              <a:buFont typeface="Arial" pitchFamily="34" charset="0"/>
              <a:buChar char="•"/>
              <a:tabLst/>
              <a:defRPr/>
            </a:pPr>
            <a:r>
              <a:rPr kumimoji="0" lang="en-US" sz="1050" b="1" i="0" u="none" strike="noStrike" kern="0" cap="none" spc="0" normalizeH="0" baseline="0" noProof="0" dirty="0" smtClean="0">
                <a:ln>
                  <a:noFill/>
                </a:ln>
                <a:effectLst/>
                <a:uLnTx/>
                <a:uFillTx/>
                <a:latin typeface="Museo Sans For Dell"/>
                <a:ea typeface="+mn-ea"/>
                <a:cs typeface="+mn-cs"/>
              </a:rPr>
              <a:t>Configuration</a:t>
            </a:r>
          </a:p>
          <a:p>
            <a:pPr marL="117475" marR="0" lvl="0" indent="-117475" defTabSz="914400" eaLnBrk="1" fontAlgn="base" latinLnBrk="0" hangingPunct="1">
              <a:lnSpc>
                <a:spcPct val="100000"/>
              </a:lnSpc>
              <a:spcBef>
                <a:spcPts val="100"/>
              </a:spcBef>
              <a:spcAft>
                <a:spcPts val="100"/>
              </a:spcAft>
              <a:buClr>
                <a:srgbClr val="0085C3"/>
              </a:buClr>
              <a:buSzPct val="90000"/>
              <a:buFont typeface="Arial" pitchFamily="34" charset="0"/>
              <a:buChar char="•"/>
              <a:tabLst/>
              <a:defRPr/>
            </a:pPr>
            <a:r>
              <a:rPr kumimoji="0" lang="en-US" sz="1050" b="1" i="0" u="none" strike="noStrike" kern="0" cap="none" spc="0" normalizeH="0" baseline="0" noProof="0" dirty="0" smtClean="0">
                <a:ln>
                  <a:noFill/>
                </a:ln>
                <a:effectLst/>
                <a:uLnTx/>
                <a:uFillTx/>
                <a:latin typeface="Museo Sans For Dell"/>
                <a:ea typeface="+mn-ea"/>
                <a:cs typeface="+mn-cs"/>
              </a:rPr>
              <a:t>Template Creation</a:t>
            </a:r>
          </a:p>
          <a:p>
            <a:pPr marL="117475" marR="0" lvl="0" indent="-117475" defTabSz="914400" eaLnBrk="1" fontAlgn="base" latinLnBrk="0" hangingPunct="1">
              <a:lnSpc>
                <a:spcPct val="100000"/>
              </a:lnSpc>
              <a:spcBef>
                <a:spcPts val="100"/>
              </a:spcBef>
              <a:spcAft>
                <a:spcPts val="100"/>
              </a:spcAft>
              <a:buClr>
                <a:srgbClr val="0085C3"/>
              </a:buClr>
              <a:buSzPct val="90000"/>
              <a:buFont typeface="Arial" pitchFamily="34" charset="0"/>
              <a:buChar char="•"/>
              <a:tabLst/>
              <a:defRPr/>
            </a:pPr>
            <a:r>
              <a:rPr kumimoji="0" lang="en-US" sz="1050" b="1" i="0" u="none" strike="noStrike" kern="0" cap="none" spc="0" normalizeH="0" baseline="0" noProof="0" dirty="0" smtClean="0">
                <a:ln>
                  <a:noFill/>
                </a:ln>
                <a:effectLst/>
                <a:uLnTx/>
                <a:uFillTx/>
                <a:latin typeface="Museo Sans For Dell"/>
                <a:ea typeface="+mn-ea"/>
                <a:cs typeface="+mn-cs"/>
              </a:rPr>
              <a:t>Data Migration</a:t>
            </a:r>
          </a:p>
          <a:p>
            <a:pPr marL="117475" marR="0" lvl="0" indent="-117475" defTabSz="914400" eaLnBrk="1" fontAlgn="base" latinLnBrk="0" hangingPunct="1">
              <a:lnSpc>
                <a:spcPct val="100000"/>
              </a:lnSpc>
              <a:spcBef>
                <a:spcPts val="100"/>
              </a:spcBef>
              <a:spcAft>
                <a:spcPts val="100"/>
              </a:spcAft>
              <a:buClr>
                <a:srgbClr val="0085C3"/>
              </a:buClr>
              <a:buSzPct val="90000"/>
              <a:buFont typeface="Arial" pitchFamily="34" charset="0"/>
              <a:buChar char="•"/>
              <a:tabLst/>
              <a:defRPr/>
            </a:pPr>
            <a:r>
              <a:rPr kumimoji="0" lang="en-US" sz="1050" b="1" i="0" u="none" strike="noStrike" kern="0" cap="none" spc="0" normalizeH="0" baseline="0" noProof="0" dirty="0" smtClean="0">
                <a:ln>
                  <a:noFill/>
                </a:ln>
                <a:effectLst/>
                <a:uLnTx/>
                <a:uFillTx/>
                <a:latin typeface="Museo Sans For Dell"/>
                <a:ea typeface="+mn-ea"/>
                <a:cs typeface="+mn-cs"/>
              </a:rPr>
              <a:t>Training</a:t>
            </a:r>
          </a:p>
          <a:p>
            <a:pPr marL="117475" marR="0" lvl="0" indent="-117475" defTabSz="914400" eaLnBrk="1" fontAlgn="base" latinLnBrk="0" hangingPunct="1">
              <a:lnSpc>
                <a:spcPct val="100000"/>
              </a:lnSpc>
              <a:spcBef>
                <a:spcPts val="100"/>
              </a:spcBef>
              <a:spcAft>
                <a:spcPts val="100"/>
              </a:spcAft>
              <a:buClr>
                <a:srgbClr val="0085C3"/>
              </a:buClr>
              <a:buSzPct val="90000"/>
              <a:buFont typeface="Arial" pitchFamily="34" charset="0"/>
              <a:buChar char="•"/>
              <a:tabLst/>
              <a:defRPr/>
            </a:pPr>
            <a:r>
              <a:rPr kumimoji="0" lang="en-US" sz="1050" b="1" i="0" u="none" strike="noStrike" kern="0" cap="none" spc="0" normalizeH="0" baseline="0" noProof="0" dirty="0" smtClean="0">
                <a:ln>
                  <a:noFill/>
                </a:ln>
                <a:effectLst/>
                <a:uLnTx/>
                <a:uFillTx/>
                <a:latin typeface="Museo Sans For Dell"/>
                <a:ea typeface="+mn-ea"/>
                <a:cs typeface="+mn-cs"/>
              </a:rPr>
              <a:t>Integration &amp; Interface</a:t>
            </a:r>
          </a:p>
          <a:p>
            <a:pPr marL="117475" marR="0" lvl="0" indent="-117475" defTabSz="914400" eaLnBrk="1" fontAlgn="base" latinLnBrk="0" hangingPunct="1">
              <a:lnSpc>
                <a:spcPct val="100000"/>
              </a:lnSpc>
              <a:spcBef>
                <a:spcPts val="100"/>
              </a:spcBef>
              <a:spcAft>
                <a:spcPts val="100"/>
              </a:spcAft>
              <a:buClr>
                <a:srgbClr val="0085C3"/>
              </a:buClr>
              <a:buSzPct val="90000"/>
              <a:buFont typeface="Arial" pitchFamily="34" charset="0"/>
              <a:buChar char="•"/>
              <a:tabLst/>
              <a:defRPr/>
            </a:pPr>
            <a:r>
              <a:rPr kumimoji="0" lang="en-US" sz="1050" b="1" i="0" u="none" strike="noStrike" kern="0" cap="none" spc="0" normalizeH="0" baseline="0" noProof="0" dirty="0" smtClean="0">
                <a:ln>
                  <a:noFill/>
                </a:ln>
                <a:effectLst/>
                <a:uLnTx/>
                <a:uFillTx/>
                <a:latin typeface="Museo Sans For Dell"/>
                <a:ea typeface="+mn-ea"/>
                <a:cs typeface="+mn-cs"/>
              </a:rPr>
              <a:t>Data Abstraction</a:t>
            </a:r>
          </a:p>
          <a:p>
            <a:pPr marL="117475" marR="0" lvl="0" indent="-117475" defTabSz="914400" eaLnBrk="1" fontAlgn="base" latinLnBrk="0" hangingPunct="1">
              <a:lnSpc>
                <a:spcPct val="100000"/>
              </a:lnSpc>
              <a:spcBef>
                <a:spcPts val="100"/>
              </a:spcBef>
              <a:spcAft>
                <a:spcPts val="100"/>
              </a:spcAft>
              <a:buClr>
                <a:srgbClr val="0085C3"/>
              </a:buClr>
              <a:buSzPct val="90000"/>
              <a:buFont typeface="Arial" pitchFamily="34" charset="0"/>
              <a:buChar char="•"/>
              <a:tabLst/>
              <a:defRPr/>
            </a:pPr>
            <a:r>
              <a:rPr kumimoji="0" lang="en-US" sz="1050" b="1" i="0" u="none" strike="noStrike" kern="0" cap="none" spc="0" normalizeH="0" baseline="0" noProof="0" dirty="0" smtClean="0">
                <a:ln>
                  <a:noFill/>
                </a:ln>
                <a:effectLst/>
                <a:uLnTx/>
                <a:uFillTx/>
                <a:latin typeface="Museo Sans For Dell"/>
                <a:ea typeface="+mn-ea"/>
                <a:cs typeface="+mn-cs"/>
              </a:rPr>
              <a:t>Hardware Deployment</a:t>
            </a:r>
          </a:p>
          <a:p>
            <a:pPr marL="117475" marR="0" lvl="0" indent="-117475" defTabSz="914400" eaLnBrk="1" fontAlgn="base" latinLnBrk="0" hangingPunct="1">
              <a:lnSpc>
                <a:spcPct val="100000"/>
              </a:lnSpc>
              <a:spcBef>
                <a:spcPts val="100"/>
              </a:spcBef>
              <a:spcAft>
                <a:spcPts val="100"/>
              </a:spcAft>
              <a:buClr>
                <a:srgbClr val="0085C3"/>
              </a:buClr>
              <a:buSzPct val="90000"/>
              <a:buFont typeface="Arial" pitchFamily="34" charset="0"/>
              <a:buChar char="•"/>
              <a:tabLst/>
              <a:defRPr/>
            </a:pPr>
            <a:r>
              <a:rPr kumimoji="0" lang="en-US" sz="1050" b="1" i="0" u="none" strike="noStrike" kern="0" cap="none" spc="0" normalizeH="0" baseline="0" noProof="0" dirty="0" smtClean="0">
                <a:ln>
                  <a:noFill/>
                </a:ln>
                <a:effectLst/>
                <a:uLnTx/>
                <a:uFillTx/>
                <a:latin typeface="Museo Sans For Dell"/>
                <a:ea typeface="+mn-ea"/>
                <a:cs typeface="+mn-cs"/>
              </a:rPr>
              <a:t>HIE integration</a:t>
            </a:r>
          </a:p>
        </p:txBody>
      </p:sp>
      <p:sp>
        <p:nvSpPr>
          <p:cNvPr id="28" name="Rounded Rectangle 27"/>
          <p:cNvSpPr/>
          <p:nvPr/>
        </p:nvSpPr>
        <p:spPr>
          <a:xfrm>
            <a:off x="2810857" y="1219200"/>
            <a:ext cx="1574800" cy="4876800"/>
          </a:xfrm>
          <a:prstGeom prst="roundRect">
            <a:avLst>
              <a:gd name="adj" fmla="val 3948"/>
            </a:avLst>
          </a:prstGeom>
          <a:solidFill>
            <a:srgbClr val="7AB800"/>
          </a:solidFill>
          <a:ln w="25400" cap="flat" cmpd="sng" algn="ctr">
            <a:noFill/>
            <a:prstDash val="solid"/>
          </a:ln>
          <a:effectLst/>
        </p:spPr>
        <p:txBody>
          <a:bodyPr lIns="0" tIns="1371600" rIns="0" bIns="0" rtlCol="0" anchor="t" anchorCtr="0"/>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1100" b="1" i="0" u="none" strike="noStrike" kern="0" cap="none" spc="0" normalizeH="0" baseline="0" noProof="0" dirty="0" smtClean="0">
                <a:ln>
                  <a:noFill/>
                </a:ln>
                <a:solidFill>
                  <a:prstClr val="white"/>
                </a:solidFill>
                <a:effectLst/>
                <a:uLnTx/>
                <a:uFillTx/>
                <a:latin typeface="Museo Sans For Dell"/>
                <a:ea typeface="+mn-ea"/>
                <a:cs typeface="+mn-cs"/>
              </a:rPr>
              <a:t>Hosting </a:t>
            </a:r>
            <a:br>
              <a:rPr kumimoji="0" lang="en-US" sz="1100" b="1" i="0" u="none" strike="noStrike" kern="0" cap="none" spc="0" normalizeH="0" baseline="0" noProof="0" dirty="0" smtClean="0">
                <a:ln>
                  <a:noFill/>
                </a:ln>
                <a:solidFill>
                  <a:prstClr val="white"/>
                </a:solidFill>
                <a:effectLst/>
                <a:uLnTx/>
                <a:uFillTx/>
                <a:latin typeface="Museo Sans For Dell"/>
                <a:ea typeface="+mn-ea"/>
                <a:cs typeface="+mn-cs"/>
              </a:rPr>
            </a:br>
            <a:r>
              <a:rPr kumimoji="0" lang="en-US" sz="1100" b="1" i="0" u="none" strike="noStrike" kern="0" cap="none" spc="0" normalizeH="0" baseline="0" noProof="0" dirty="0" smtClean="0">
                <a:ln>
                  <a:noFill/>
                </a:ln>
                <a:solidFill>
                  <a:prstClr val="white"/>
                </a:solidFill>
                <a:effectLst/>
                <a:uLnTx/>
                <a:uFillTx/>
                <a:latin typeface="Museo Sans For Dell"/>
                <a:ea typeface="+mn-ea"/>
                <a:cs typeface="+mn-cs"/>
              </a:rPr>
              <a:t>Services</a:t>
            </a:r>
          </a:p>
        </p:txBody>
      </p:sp>
      <p:sp>
        <p:nvSpPr>
          <p:cNvPr id="29" name="Rounded Rectangle 28"/>
          <p:cNvSpPr/>
          <p:nvPr/>
        </p:nvSpPr>
        <p:spPr>
          <a:xfrm>
            <a:off x="2871814" y="3124200"/>
            <a:ext cx="1435465" cy="2895600"/>
          </a:xfrm>
          <a:prstGeom prst="roundRect">
            <a:avLst>
              <a:gd name="adj" fmla="val 3948"/>
            </a:avLst>
          </a:prstGeom>
          <a:solidFill>
            <a:sysClr val="window" lastClr="FFFFFF"/>
          </a:solidFill>
          <a:ln w="25400" cap="flat" cmpd="sng" algn="ctr">
            <a:noFill/>
            <a:prstDash val="solid"/>
          </a:ln>
          <a:effectLst/>
        </p:spPr>
        <p:txBody>
          <a:bodyPr lIns="0" tIns="45720" rIns="0" bIns="0" rtlCol="0" anchor="t" anchorCtr="0"/>
          <a:lstStyle/>
          <a:p>
            <a:pPr marL="112713" marR="0" lvl="0" indent="-112713" defTabSz="914400" eaLnBrk="1" fontAlgn="base" latinLnBrk="0" hangingPunct="1">
              <a:lnSpc>
                <a:spcPct val="100000"/>
              </a:lnSpc>
              <a:spcBef>
                <a:spcPts val="100"/>
              </a:spcBef>
              <a:spcAft>
                <a:spcPts val="100"/>
              </a:spcAft>
              <a:buClr>
                <a:srgbClr val="7AB800">
                  <a:lumMod val="75000"/>
                </a:srgbClr>
              </a:buClr>
              <a:buSzPct val="90000"/>
              <a:buFont typeface="Arial" pitchFamily="34" charset="0"/>
              <a:buChar char="•"/>
              <a:tabLst/>
              <a:defRPr/>
            </a:pPr>
            <a:r>
              <a:rPr kumimoji="0" lang="en-US" sz="1050" b="1" i="0" u="none" strike="noStrike" kern="0" cap="none" spc="0" normalizeH="0" baseline="0" noProof="0" dirty="0" smtClean="0">
                <a:ln>
                  <a:noFill/>
                </a:ln>
                <a:effectLst/>
                <a:uLnTx/>
                <a:uFillTx/>
                <a:latin typeface="Museo Sans For Dell"/>
                <a:ea typeface="+mn-ea"/>
                <a:cs typeface="+mn-cs"/>
              </a:rPr>
              <a:t>Hardware and Software Management</a:t>
            </a:r>
          </a:p>
          <a:p>
            <a:pPr marL="112713" marR="0" lvl="0" indent="-112713" defTabSz="914400" eaLnBrk="1" fontAlgn="base" latinLnBrk="0" hangingPunct="1">
              <a:lnSpc>
                <a:spcPct val="100000"/>
              </a:lnSpc>
              <a:spcBef>
                <a:spcPts val="100"/>
              </a:spcBef>
              <a:spcAft>
                <a:spcPts val="100"/>
              </a:spcAft>
              <a:buClr>
                <a:srgbClr val="7AB800">
                  <a:lumMod val="75000"/>
                </a:srgbClr>
              </a:buClr>
              <a:buSzPct val="90000"/>
              <a:buFont typeface="Arial" pitchFamily="34" charset="0"/>
              <a:buChar char="•"/>
              <a:tabLst/>
              <a:defRPr/>
            </a:pPr>
            <a:r>
              <a:rPr kumimoji="0" lang="en-US" sz="1050" b="1" i="0" u="none" strike="noStrike" kern="0" cap="none" spc="0" normalizeH="0" baseline="0" noProof="0" dirty="0" smtClean="0">
                <a:ln>
                  <a:noFill/>
                </a:ln>
                <a:effectLst/>
                <a:uLnTx/>
                <a:uFillTx/>
                <a:latin typeface="Museo Sans For Dell"/>
                <a:ea typeface="+mn-ea"/>
                <a:cs typeface="+mn-cs"/>
              </a:rPr>
              <a:t>Remote Infrastructure Provision or Management and Monitoring</a:t>
            </a:r>
          </a:p>
          <a:p>
            <a:pPr marL="117475" marR="0" lvl="0" indent="-117475" defTabSz="914400" eaLnBrk="1" fontAlgn="base" latinLnBrk="0" hangingPunct="1">
              <a:lnSpc>
                <a:spcPct val="100000"/>
              </a:lnSpc>
              <a:spcBef>
                <a:spcPts val="100"/>
              </a:spcBef>
              <a:spcAft>
                <a:spcPts val="100"/>
              </a:spcAft>
              <a:buClr>
                <a:srgbClr val="7AB800">
                  <a:lumMod val="75000"/>
                </a:srgbClr>
              </a:buClr>
              <a:buSzPct val="90000"/>
              <a:buFont typeface="Arial" pitchFamily="34" charset="0"/>
              <a:buChar char="•"/>
              <a:tabLst/>
              <a:defRPr/>
            </a:pPr>
            <a:r>
              <a:rPr kumimoji="0" lang="en-US" sz="1050" b="1" i="0" u="none" strike="noStrike" kern="0" cap="none" spc="0" normalizeH="0" baseline="0" noProof="0" dirty="0" smtClean="0">
                <a:ln>
                  <a:noFill/>
                </a:ln>
                <a:effectLst/>
                <a:uLnTx/>
                <a:uFillTx/>
                <a:latin typeface="Museo Sans For Dell"/>
                <a:ea typeface="+mn-ea"/>
                <a:cs typeface="+mn-cs"/>
              </a:rPr>
              <a:t>Connectivity Services</a:t>
            </a:r>
          </a:p>
          <a:p>
            <a:pPr marL="112713" marR="0" lvl="0" indent="-112713" defTabSz="914400" eaLnBrk="1" fontAlgn="base" latinLnBrk="0" hangingPunct="1">
              <a:lnSpc>
                <a:spcPct val="100000"/>
              </a:lnSpc>
              <a:spcBef>
                <a:spcPts val="100"/>
              </a:spcBef>
              <a:spcAft>
                <a:spcPts val="100"/>
              </a:spcAft>
              <a:buClr>
                <a:srgbClr val="7AB800">
                  <a:lumMod val="75000"/>
                </a:srgbClr>
              </a:buClr>
              <a:buSzPct val="90000"/>
              <a:buFont typeface="Arial" pitchFamily="34" charset="0"/>
              <a:buChar char="•"/>
              <a:tabLst/>
              <a:defRPr/>
            </a:pPr>
            <a:r>
              <a:rPr kumimoji="0" lang="en-US" sz="1050" b="1" i="0" u="none" strike="noStrike" kern="0" cap="none" spc="0" normalizeH="0" baseline="0" noProof="0" dirty="0" smtClean="0">
                <a:ln>
                  <a:noFill/>
                </a:ln>
                <a:effectLst/>
                <a:uLnTx/>
                <a:uFillTx/>
                <a:latin typeface="Museo Sans For Dell"/>
                <a:ea typeface="+mn-ea"/>
                <a:cs typeface="+mn-cs"/>
              </a:rPr>
              <a:t>VPN Setup and Management</a:t>
            </a:r>
          </a:p>
          <a:p>
            <a:pPr marL="112713" marR="0" lvl="0" indent="-112713" defTabSz="914400" eaLnBrk="1" fontAlgn="base" latinLnBrk="0" hangingPunct="1">
              <a:lnSpc>
                <a:spcPct val="100000"/>
              </a:lnSpc>
              <a:spcBef>
                <a:spcPts val="100"/>
              </a:spcBef>
              <a:spcAft>
                <a:spcPts val="100"/>
              </a:spcAft>
              <a:buClr>
                <a:srgbClr val="7AB800">
                  <a:lumMod val="75000"/>
                </a:srgbClr>
              </a:buClr>
              <a:buSzPct val="90000"/>
              <a:buFont typeface="Arial" pitchFamily="34" charset="0"/>
              <a:buChar char="•"/>
              <a:tabLst/>
              <a:defRPr/>
            </a:pPr>
            <a:r>
              <a:rPr kumimoji="0" lang="en-US" sz="1050" b="1" i="0" u="none" strike="noStrike" kern="0" cap="none" spc="0" normalizeH="0" baseline="0" noProof="0" dirty="0" smtClean="0">
                <a:ln>
                  <a:noFill/>
                </a:ln>
                <a:effectLst/>
                <a:uLnTx/>
                <a:uFillTx/>
                <a:latin typeface="Museo Sans For Dell"/>
                <a:ea typeface="+mn-ea"/>
                <a:cs typeface="+mn-cs"/>
              </a:rPr>
              <a:t>Cloud Services</a:t>
            </a:r>
          </a:p>
        </p:txBody>
      </p:sp>
      <p:sp>
        <p:nvSpPr>
          <p:cNvPr id="30" name="Rounded Rectangle 29"/>
          <p:cNvSpPr/>
          <p:nvPr/>
        </p:nvSpPr>
        <p:spPr>
          <a:xfrm>
            <a:off x="4598291" y="1219200"/>
            <a:ext cx="1574800" cy="4876800"/>
          </a:xfrm>
          <a:prstGeom prst="roundRect">
            <a:avLst>
              <a:gd name="adj" fmla="val 3948"/>
            </a:avLst>
          </a:prstGeom>
          <a:solidFill>
            <a:srgbClr val="6E2585"/>
          </a:solidFill>
          <a:ln w="25400" cap="flat" cmpd="sng" algn="ctr">
            <a:noFill/>
            <a:prstDash val="solid"/>
          </a:ln>
          <a:effectLst/>
        </p:spPr>
        <p:txBody>
          <a:bodyPr lIns="0" tIns="1371600" rIns="0" bIns="0" rtlCol="0" anchor="t" anchorCtr="0"/>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1100" b="1" i="0" u="none" strike="noStrike" kern="0" cap="none" spc="0" normalizeH="0" baseline="0" noProof="0" dirty="0" smtClean="0">
                <a:ln>
                  <a:noFill/>
                </a:ln>
                <a:solidFill>
                  <a:prstClr val="white"/>
                </a:solidFill>
                <a:effectLst/>
                <a:uLnTx/>
                <a:uFillTx/>
                <a:latin typeface="Museo Sans For Dell"/>
                <a:ea typeface="+mn-ea"/>
                <a:cs typeface="+mn-cs"/>
              </a:rPr>
              <a:t>Support Services</a:t>
            </a:r>
          </a:p>
        </p:txBody>
      </p:sp>
      <p:sp>
        <p:nvSpPr>
          <p:cNvPr id="31" name="Rounded Rectangle 30"/>
          <p:cNvSpPr/>
          <p:nvPr/>
        </p:nvSpPr>
        <p:spPr>
          <a:xfrm>
            <a:off x="4659248" y="3124200"/>
            <a:ext cx="1435465" cy="2895600"/>
          </a:xfrm>
          <a:prstGeom prst="roundRect">
            <a:avLst>
              <a:gd name="adj" fmla="val 3948"/>
            </a:avLst>
          </a:prstGeom>
          <a:solidFill>
            <a:sysClr val="window" lastClr="FFFFFF"/>
          </a:solidFill>
          <a:ln w="25400" cap="flat" cmpd="sng" algn="ctr">
            <a:noFill/>
            <a:prstDash val="solid"/>
          </a:ln>
          <a:effectLst/>
        </p:spPr>
        <p:txBody>
          <a:bodyPr lIns="0" tIns="45720" rIns="0" bIns="0" rtlCol="0" anchor="t" anchorCtr="0"/>
          <a:lstStyle/>
          <a:p>
            <a:pPr marL="117475" marR="0" lvl="0" indent="-117475" defTabSz="914400" eaLnBrk="1" fontAlgn="base" latinLnBrk="0" hangingPunct="1">
              <a:lnSpc>
                <a:spcPct val="100000"/>
              </a:lnSpc>
              <a:spcBef>
                <a:spcPts val="100"/>
              </a:spcBef>
              <a:spcAft>
                <a:spcPts val="100"/>
              </a:spcAft>
              <a:buClr>
                <a:srgbClr val="6E2585"/>
              </a:buClr>
              <a:buSzPct val="90000"/>
              <a:buFont typeface="Arial" pitchFamily="34" charset="0"/>
              <a:buChar char="•"/>
              <a:tabLst/>
              <a:defRPr/>
            </a:pPr>
            <a:r>
              <a:rPr kumimoji="0" lang="en-US" sz="1050" b="1" i="0" u="none" strike="noStrike" kern="0" cap="none" spc="0" normalizeH="0" baseline="0" noProof="0" dirty="0" smtClean="0">
                <a:ln>
                  <a:noFill/>
                </a:ln>
                <a:effectLst/>
                <a:uLnTx/>
                <a:uFillTx/>
                <a:latin typeface="Museo Sans For Dell"/>
                <a:ea typeface="+mn-ea"/>
                <a:cs typeface="+mn-cs"/>
              </a:rPr>
              <a:t>Go Live Support</a:t>
            </a:r>
          </a:p>
          <a:p>
            <a:pPr marL="117475" marR="0" lvl="0" indent="-117475" defTabSz="914400" eaLnBrk="1" fontAlgn="base" latinLnBrk="0" hangingPunct="1">
              <a:lnSpc>
                <a:spcPct val="100000"/>
              </a:lnSpc>
              <a:spcBef>
                <a:spcPts val="100"/>
              </a:spcBef>
              <a:spcAft>
                <a:spcPts val="100"/>
              </a:spcAft>
              <a:buClr>
                <a:srgbClr val="6E2585"/>
              </a:buClr>
              <a:buSzPct val="90000"/>
              <a:buFont typeface="Arial" pitchFamily="34" charset="0"/>
              <a:buChar char="•"/>
              <a:tabLst/>
              <a:defRPr/>
            </a:pPr>
            <a:r>
              <a:rPr kumimoji="0" lang="en-US" sz="1050" b="1" i="0" u="none" strike="noStrike" kern="0" cap="none" spc="0" normalizeH="0" baseline="0" noProof="0" dirty="0" smtClean="0">
                <a:ln>
                  <a:noFill/>
                </a:ln>
                <a:effectLst/>
                <a:uLnTx/>
                <a:uFillTx/>
                <a:latin typeface="Museo Sans For Dell"/>
                <a:ea typeface="+mn-ea"/>
                <a:cs typeface="+mn-cs"/>
              </a:rPr>
              <a:t>Application Support</a:t>
            </a:r>
          </a:p>
          <a:p>
            <a:pPr marL="117475" marR="0" lvl="0" indent="-117475" defTabSz="914400" eaLnBrk="1" fontAlgn="base" latinLnBrk="0" hangingPunct="1">
              <a:lnSpc>
                <a:spcPct val="100000"/>
              </a:lnSpc>
              <a:spcBef>
                <a:spcPts val="100"/>
              </a:spcBef>
              <a:spcAft>
                <a:spcPts val="100"/>
              </a:spcAft>
              <a:buClr>
                <a:srgbClr val="6E2585"/>
              </a:buClr>
              <a:buSzPct val="90000"/>
              <a:buFont typeface="Arial" pitchFamily="34" charset="0"/>
              <a:buChar char="•"/>
              <a:tabLst/>
              <a:defRPr/>
            </a:pPr>
            <a:r>
              <a:rPr kumimoji="0" lang="en-US" sz="1050" b="1" i="0" u="none" strike="noStrike" kern="0" cap="none" spc="0" normalizeH="0" baseline="0" noProof="0" dirty="0" smtClean="0">
                <a:ln>
                  <a:noFill/>
                </a:ln>
                <a:effectLst/>
                <a:uLnTx/>
                <a:uFillTx/>
                <a:latin typeface="Museo Sans For Dell"/>
                <a:ea typeface="+mn-ea"/>
                <a:cs typeface="+mn-cs"/>
              </a:rPr>
              <a:t>Infrastructure  Support</a:t>
            </a:r>
          </a:p>
          <a:p>
            <a:pPr marL="117475" marR="0" lvl="0" indent="-117475" defTabSz="914400" eaLnBrk="1" fontAlgn="base" latinLnBrk="0" hangingPunct="1">
              <a:lnSpc>
                <a:spcPct val="100000"/>
              </a:lnSpc>
              <a:spcBef>
                <a:spcPts val="100"/>
              </a:spcBef>
              <a:spcAft>
                <a:spcPts val="100"/>
              </a:spcAft>
              <a:buClr>
                <a:srgbClr val="6E2585"/>
              </a:buClr>
              <a:buSzPct val="90000"/>
              <a:buFont typeface="Arial" pitchFamily="34" charset="0"/>
              <a:buChar char="•"/>
              <a:tabLst/>
              <a:defRPr/>
            </a:pPr>
            <a:r>
              <a:rPr kumimoji="0" lang="en-US" sz="1050" b="1" i="0" u="none" strike="noStrike" kern="0" cap="none" spc="0" normalizeH="0" baseline="0" noProof="0" dirty="0" smtClean="0">
                <a:ln>
                  <a:noFill/>
                </a:ln>
                <a:effectLst/>
                <a:uLnTx/>
                <a:uFillTx/>
                <a:latin typeface="Museo Sans For Dell"/>
                <a:ea typeface="+mn-ea"/>
                <a:cs typeface="+mn-cs"/>
              </a:rPr>
              <a:t>User Training</a:t>
            </a:r>
          </a:p>
          <a:p>
            <a:pPr marL="117475" marR="0" lvl="0" indent="-117475" defTabSz="914400" eaLnBrk="1" fontAlgn="base" latinLnBrk="0" hangingPunct="1">
              <a:lnSpc>
                <a:spcPct val="100000"/>
              </a:lnSpc>
              <a:spcBef>
                <a:spcPts val="100"/>
              </a:spcBef>
              <a:spcAft>
                <a:spcPts val="100"/>
              </a:spcAft>
              <a:buClr>
                <a:srgbClr val="6E2585"/>
              </a:buClr>
              <a:buSzPct val="90000"/>
              <a:buFont typeface="Arial" pitchFamily="34" charset="0"/>
              <a:buChar char="•"/>
              <a:tabLst/>
              <a:defRPr/>
            </a:pPr>
            <a:r>
              <a:rPr kumimoji="0" lang="en-US" sz="1050" b="1" i="0" u="none" strike="noStrike" kern="0" cap="none" spc="0" normalizeH="0" baseline="0" noProof="0" dirty="0" smtClean="0">
                <a:ln>
                  <a:noFill/>
                </a:ln>
                <a:effectLst/>
                <a:uLnTx/>
                <a:uFillTx/>
                <a:latin typeface="Museo Sans For Dell"/>
                <a:ea typeface="+mn-ea"/>
                <a:cs typeface="+mn-cs"/>
              </a:rPr>
              <a:t>Helpdesk Support</a:t>
            </a:r>
          </a:p>
          <a:p>
            <a:pPr marL="0" marR="0" lvl="0" indent="0" defTabSz="914400" eaLnBrk="1" fontAlgn="base" latinLnBrk="0" hangingPunct="1">
              <a:lnSpc>
                <a:spcPct val="100000"/>
              </a:lnSpc>
              <a:spcBef>
                <a:spcPts val="100"/>
              </a:spcBef>
              <a:spcAft>
                <a:spcPts val="100"/>
              </a:spcAft>
              <a:buClr>
                <a:srgbClr val="0085C3"/>
              </a:buClr>
              <a:buSzPct val="90000"/>
              <a:buFontTx/>
              <a:buNone/>
              <a:tabLst/>
              <a:defRPr/>
            </a:pPr>
            <a:endParaRPr kumimoji="0" lang="en-US" sz="1100" b="1" i="0" u="none" strike="noStrike" kern="0" cap="none" spc="0" normalizeH="0" baseline="0" noProof="0" dirty="0" smtClean="0">
              <a:ln>
                <a:noFill/>
              </a:ln>
              <a:effectLst/>
              <a:uLnTx/>
              <a:uFillTx/>
              <a:latin typeface="Museo Sans For Dell"/>
              <a:ea typeface="+mn-ea"/>
              <a:cs typeface="+mn-cs"/>
            </a:endParaRPr>
          </a:p>
          <a:p>
            <a:pPr marL="117475" marR="0" lvl="0" indent="-117475" defTabSz="914400" eaLnBrk="1" fontAlgn="base" latinLnBrk="0" hangingPunct="1">
              <a:lnSpc>
                <a:spcPct val="100000"/>
              </a:lnSpc>
              <a:spcBef>
                <a:spcPts val="100"/>
              </a:spcBef>
              <a:spcAft>
                <a:spcPts val="100"/>
              </a:spcAft>
              <a:buClr>
                <a:srgbClr val="0085C3"/>
              </a:buClr>
              <a:buSzPct val="90000"/>
              <a:buFont typeface="Arial" pitchFamily="34" charset="0"/>
              <a:buChar char="•"/>
              <a:tabLst/>
              <a:defRPr/>
            </a:pPr>
            <a:endParaRPr kumimoji="0" lang="en-US" sz="1100" b="1" i="0" u="none" strike="noStrike" kern="0" cap="none" spc="0" normalizeH="0" baseline="0" noProof="0" dirty="0" smtClean="0">
              <a:ln>
                <a:noFill/>
              </a:ln>
              <a:effectLst/>
              <a:uLnTx/>
              <a:uFillTx/>
              <a:latin typeface="Museo Sans For Dell"/>
              <a:ea typeface="+mn-ea"/>
              <a:cs typeface="+mn-cs"/>
            </a:endParaRPr>
          </a:p>
        </p:txBody>
      </p:sp>
      <p:pic>
        <p:nvPicPr>
          <p:cNvPr id="32" name="Picture 3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33412" y="1449761"/>
            <a:ext cx="1129689" cy="978288"/>
          </a:xfrm>
          <a:prstGeom prst="rect">
            <a:avLst/>
          </a:prstGeom>
        </p:spPr>
      </p:pic>
      <p:pic>
        <p:nvPicPr>
          <p:cNvPr id="33" name="Picture 3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00691" y="1371600"/>
            <a:ext cx="1169999" cy="1080000"/>
          </a:xfrm>
          <a:prstGeom prst="rect">
            <a:avLst/>
          </a:prstGeom>
        </p:spPr>
      </p:pic>
      <p:grpSp>
        <p:nvGrpSpPr>
          <p:cNvPr id="34" name="Group 33"/>
          <p:cNvGrpSpPr/>
          <p:nvPr/>
        </p:nvGrpSpPr>
        <p:grpSpPr>
          <a:xfrm>
            <a:off x="6607237" y="1415362"/>
            <a:ext cx="1131776" cy="1131776"/>
            <a:chOff x="7633957" y="2049296"/>
            <a:chExt cx="1131776" cy="1131776"/>
          </a:xfrm>
        </p:grpSpPr>
        <p:pic>
          <p:nvPicPr>
            <p:cNvPr id="35" name="Picture 3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33957" y="2049296"/>
              <a:ext cx="1131776" cy="1131776"/>
            </a:xfrm>
            <a:prstGeom prst="rect">
              <a:avLst/>
            </a:prstGeom>
          </p:spPr>
        </p:pic>
        <p:sp>
          <p:nvSpPr>
            <p:cNvPr id="36" name="TextBox 35"/>
            <p:cNvSpPr txBox="1"/>
            <p:nvPr/>
          </p:nvSpPr>
          <p:spPr>
            <a:xfrm>
              <a:off x="8140527" y="2478587"/>
              <a:ext cx="99386" cy="215444"/>
            </a:xfrm>
            <a:prstGeom prst="rect">
              <a:avLst/>
            </a:prstGeom>
            <a:noFill/>
          </p:spPr>
          <p:txBody>
            <a:bodyPr wrap="none" lIns="0" tIns="0" rIns="0" bIns="0" rtlCol="0" anchor="ctr" anchorCtr="0">
              <a:noAutofit/>
            </a:bodyPr>
            <a:lstStyle/>
            <a:p>
              <a:pPr algn="ctr" fontAlgn="base">
                <a:spcBef>
                  <a:spcPct val="0"/>
                </a:spcBef>
                <a:spcAft>
                  <a:spcPct val="0"/>
                </a:spcAft>
              </a:pPr>
              <a:r>
                <a:rPr lang="en-US" sz="4000" b="1" dirty="0">
                  <a:solidFill>
                    <a:prstClr val="white"/>
                  </a:solidFill>
                  <a:latin typeface="Arial" pitchFamily="34" charset="0"/>
                  <a:cs typeface="Arial" pitchFamily="34" charset="0"/>
                </a:rPr>
                <a:t>$</a:t>
              </a:r>
            </a:p>
          </p:txBody>
        </p:sp>
      </p:grpSp>
      <p:pic>
        <p:nvPicPr>
          <p:cNvPr id="37" name="Picture 3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24698" y="1514375"/>
            <a:ext cx="933750" cy="933750"/>
          </a:xfrm>
          <a:prstGeom prst="rect">
            <a:avLst/>
          </a:prstGeom>
        </p:spPr>
      </p:pic>
      <p:sp>
        <p:nvSpPr>
          <p:cNvPr id="2" name="Slide Number Placeholder 1"/>
          <p:cNvSpPr>
            <a:spLocks noGrp="1"/>
          </p:cNvSpPr>
          <p:nvPr>
            <p:ph type="sldNum" sz="quarter" idx="12"/>
          </p:nvPr>
        </p:nvSpPr>
        <p:spPr/>
        <p:txBody>
          <a:bodyPr/>
          <a:lstStyle/>
          <a:p>
            <a:fld id="{FF2C1948-4817-4D16-A7A9-BD00324E561D}" type="slidenum">
              <a:rPr lang="en-US" smtClean="0">
                <a:solidFill>
                  <a:prstClr val="black">
                    <a:tint val="75000"/>
                  </a:prstClr>
                </a:solidFill>
              </a:rPr>
              <a:pPr/>
              <a:t>32</a:t>
            </a:fld>
            <a:endParaRPr lang="en-US">
              <a:solidFill>
                <a:prstClr val="black">
                  <a:tint val="75000"/>
                </a:prstClr>
              </a:solidFill>
            </a:endParaRPr>
          </a:p>
        </p:txBody>
      </p:sp>
    </p:spTree>
    <p:extLst>
      <p:ext uri="{BB962C8B-B14F-4D97-AF65-F5344CB8AC3E}">
        <p14:creationId xmlns:p14="http://schemas.microsoft.com/office/powerpoint/2010/main" val="184497717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0-#ppt_w/2"/>
                                          </p:val>
                                        </p:tav>
                                        <p:tav tm="100000">
                                          <p:val>
                                            <p:strVal val="#ppt_x"/>
                                          </p:val>
                                        </p:tav>
                                      </p:tavLst>
                                    </p:anim>
                                    <p:anim calcmode="lin" valueType="num">
                                      <p:cBhvr additive="base">
                                        <p:cTn id="8" dur="500" fill="hold"/>
                                        <p:tgtEl>
                                          <p:spTgt spid="2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500" fill="hold"/>
                                        <p:tgtEl>
                                          <p:spTgt spid="37"/>
                                        </p:tgtEl>
                                        <p:attrNameLst>
                                          <p:attrName>ppt_x</p:attrName>
                                        </p:attrNameLst>
                                      </p:cBhvr>
                                      <p:tavLst>
                                        <p:tav tm="0">
                                          <p:val>
                                            <p:strVal val="0-#ppt_w/2"/>
                                          </p:val>
                                        </p:tav>
                                        <p:tav tm="100000">
                                          <p:val>
                                            <p:strVal val="#ppt_x"/>
                                          </p:val>
                                        </p:tav>
                                      </p:tavLst>
                                    </p:anim>
                                    <p:anim calcmode="lin" valueType="num">
                                      <p:cBhvr additive="base">
                                        <p:cTn id="12" dur="500" fill="hold"/>
                                        <p:tgtEl>
                                          <p:spTgt spid="3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fill="hold"/>
                                        <p:tgtEl>
                                          <p:spTgt spid="27"/>
                                        </p:tgtEl>
                                        <p:attrNameLst>
                                          <p:attrName>ppt_x</p:attrName>
                                        </p:attrNameLst>
                                      </p:cBhvr>
                                      <p:tavLst>
                                        <p:tav tm="0">
                                          <p:val>
                                            <p:strVal val="0-#ppt_w/2"/>
                                          </p:val>
                                        </p:tav>
                                        <p:tav tm="100000">
                                          <p:val>
                                            <p:strVal val="#ppt_x"/>
                                          </p:val>
                                        </p:tav>
                                      </p:tavLst>
                                    </p:anim>
                                    <p:anim calcmode="lin" valueType="num">
                                      <p:cBhvr additive="base">
                                        <p:cTn id="16" dur="500" fill="hold"/>
                                        <p:tgtEl>
                                          <p:spTgt spid="27"/>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1000"/>
                                        <p:tgtEl>
                                          <p:spTgt spid="32"/>
                                        </p:tgtEl>
                                      </p:cBhvr>
                                    </p:animEffect>
                                    <p:anim calcmode="lin" valueType="num">
                                      <p:cBhvr>
                                        <p:cTn id="22" dur="1000" fill="hold"/>
                                        <p:tgtEl>
                                          <p:spTgt spid="32"/>
                                        </p:tgtEl>
                                        <p:attrNameLst>
                                          <p:attrName>ppt_x</p:attrName>
                                        </p:attrNameLst>
                                      </p:cBhvr>
                                      <p:tavLst>
                                        <p:tav tm="0">
                                          <p:val>
                                            <p:strVal val="#ppt_x"/>
                                          </p:val>
                                        </p:tav>
                                        <p:tav tm="100000">
                                          <p:val>
                                            <p:strVal val="#ppt_x"/>
                                          </p:val>
                                        </p:tav>
                                      </p:tavLst>
                                    </p:anim>
                                    <p:anim calcmode="lin" valueType="num">
                                      <p:cBhvr>
                                        <p:cTn id="23" dur="1000" fill="hold"/>
                                        <p:tgtEl>
                                          <p:spTgt spid="32"/>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fade">
                                      <p:cBhvr>
                                        <p:cTn id="26" dur="1000"/>
                                        <p:tgtEl>
                                          <p:spTgt spid="28"/>
                                        </p:tgtEl>
                                      </p:cBhvr>
                                    </p:animEffect>
                                    <p:anim calcmode="lin" valueType="num">
                                      <p:cBhvr>
                                        <p:cTn id="27" dur="1000" fill="hold"/>
                                        <p:tgtEl>
                                          <p:spTgt spid="28"/>
                                        </p:tgtEl>
                                        <p:attrNameLst>
                                          <p:attrName>ppt_x</p:attrName>
                                        </p:attrNameLst>
                                      </p:cBhvr>
                                      <p:tavLst>
                                        <p:tav tm="0">
                                          <p:val>
                                            <p:strVal val="#ppt_x"/>
                                          </p:val>
                                        </p:tav>
                                        <p:tav tm="100000">
                                          <p:val>
                                            <p:strVal val="#ppt_x"/>
                                          </p:val>
                                        </p:tav>
                                      </p:tavLst>
                                    </p:anim>
                                    <p:anim calcmode="lin" valueType="num">
                                      <p:cBhvr>
                                        <p:cTn id="28" dur="1000" fill="hold"/>
                                        <p:tgtEl>
                                          <p:spTgt spid="28"/>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1000"/>
                                        <p:tgtEl>
                                          <p:spTgt spid="29"/>
                                        </p:tgtEl>
                                      </p:cBhvr>
                                    </p:animEffect>
                                    <p:anim calcmode="lin" valueType="num">
                                      <p:cBhvr>
                                        <p:cTn id="32" dur="1000" fill="hold"/>
                                        <p:tgtEl>
                                          <p:spTgt spid="29"/>
                                        </p:tgtEl>
                                        <p:attrNameLst>
                                          <p:attrName>ppt_x</p:attrName>
                                        </p:attrNameLst>
                                      </p:cBhvr>
                                      <p:tavLst>
                                        <p:tav tm="0">
                                          <p:val>
                                            <p:strVal val="#ppt_x"/>
                                          </p:val>
                                        </p:tav>
                                        <p:tav tm="100000">
                                          <p:val>
                                            <p:strVal val="#ppt_x"/>
                                          </p:val>
                                        </p:tav>
                                      </p:tavLst>
                                    </p:anim>
                                    <p:anim calcmode="lin" valueType="num">
                                      <p:cBhvr>
                                        <p:cTn id="33"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1000"/>
                                        <p:tgtEl>
                                          <p:spTgt spid="30"/>
                                        </p:tgtEl>
                                      </p:cBhvr>
                                    </p:animEffect>
                                    <p:anim calcmode="lin" valueType="num">
                                      <p:cBhvr>
                                        <p:cTn id="39" dur="1000" fill="hold"/>
                                        <p:tgtEl>
                                          <p:spTgt spid="30"/>
                                        </p:tgtEl>
                                        <p:attrNameLst>
                                          <p:attrName>ppt_x</p:attrName>
                                        </p:attrNameLst>
                                      </p:cBhvr>
                                      <p:tavLst>
                                        <p:tav tm="0">
                                          <p:val>
                                            <p:strVal val="#ppt_x"/>
                                          </p:val>
                                        </p:tav>
                                        <p:tav tm="100000">
                                          <p:val>
                                            <p:strVal val="#ppt_x"/>
                                          </p:val>
                                        </p:tav>
                                      </p:tavLst>
                                    </p:anim>
                                    <p:anim calcmode="lin" valueType="num">
                                      <p:cBhvr>
                                        <p:cTn id="40" dur="1000" fill="hold"/>
                                        <p:tgtEl>
                                          <p:spTgt spid="30"/>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fade">
                                      <p:cBhvr>
                                        <p:cTn id="43" dur="1000"/>
                                        <p:tgtEl>
                                          <p:spTgt spid="33"/>
                                        </p:tgtEl>
                                      </p:cBhvr>
                                    </p:animEffect>
                                    <p:anim calcmode="lin" valueType="num">
                                      <p:cBhvr>
                                        <p:cTn id="44" dur="1000" fill="hold"/>
                                        <p:tgtEl>
                                          <p:spTgt spid="33"/>
                                        </p:tgtEl>
                                        <p:attrNameLst>
                                          <p:attrName>ppt_x</p:attrName>
                                        </p:attrNameLst>
                                      </p:cBhvr>
                                      <p:tavLst>
                                        <p:tav tm="0">
                                          <p:val>
                                            <p:strVal val="#ppt_x"/>
                                          </p:val>
                                        </p:tav>
                                        <p:tav tm="100000">
                                          <p:val>
                                            <p:strVal val="#ppt_x"/>
                                          </p:val>
                                        </p:tav>
                                      </p:tavLst>
                                    </p:anim>
                                    <p:anim calcmode="lin" valueType="num">
                                      <p:cBhvr>
                                        <p:cTn id="45" dur="1000" fill="hold"/>
                                        <p:tgtEl>
                                          <p:spTgt spid="33"/>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31"/>
                                        </p:tgtEl>
                                        <p:attrNameLst>
                                          <p:attrName>style.visibility</p:attrName>
                                        </p:attrNameLst>
                                      </p:cBhvr>
                                      <p:to>
                                        <p:strVal val="visible"/>
                                      </p:to>
                                    </p:set>
                                    <p:animEffect transition="in" filter="fade">
                                      <p:cBhvr>
                                        <p:cTn id="48" dur="1000"/>
                                        <p:tgtEl>
                                          <p:spTgt spid="31"/>
                                        </p:tgtEl>
                                      </p:cBhvr>
                                    </p:animEffect>
                                    <p:anim calcmode="lin" valueType="num">
                                      <p:cBhvr>
                                        <p:cTn id="49" dur="1000" fill="hold"/>
                                        <p:tgtEl>
                                          <p:spTgt spid="31"/>
                                        </p:tgtEl>
                                        <p:attrNameLst>
                                          <p:attrName>ppt_x</p:attrName>
                                        </p:attrNameLst>
                                      </p:cBhvr>
                                      <p:tavLst>
                                        <p:tav tm="0">
                                          <p:val>
                                            <p:strVal val="#ppt_x"/>
                                          </p:val>
                                        </p:tav>
                                        <p:tav tm="100000">
                                          <p:val>
                                            <p:strVal val="#ppt_x"/>
                                          </p:val>
                                        </p:tav>
                                      </p:tavLst>
                                    </p:anim>
                                    <p:anim calcmode="lin" valueType="num">
                                      <p:cBhvr>
                                        <p:cTn id="50"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nodeType="clickEffect">
                                  <p:stCondLst>
                                    <p:cond delay="0"/>
                                  </p:stCondLst>
                                  <p:childTnLst>
                                    <p:set>
                                      <p:cBhvr>
                                        <p:cTn id="54" dur="1" fill="hold">
                                          <p:stCondLst>
                                            <p:cond delay="0"/>
                                          </p:stCondLst>
                                        </p:cTn>
                                        <p:tgtEl>
                                          <p:spTgt spid="34"/>
                                        </p:tgtEl>
                                        <p:attrNameLst>
                                          <p:attrName>style.visibility</p:attrName>
                                        </p:attrNameLst>
                                      </p:cBhvr>
                                      <p:to>
                                        <p:strVal val="visible"/>
                                      </p:to>
                                    </p:set>
                                    <p:anim calcmode="lin" valueType="num">
                                      <p:cBhvr additive="base">
                                        <p:cTn id="55" dur="500" fill="hold"/>
                                        <p:tgtEl>
                                          <p:spTgt spid="34"/>
                                        </p:tgtEl>
                                        <p:attrNameLst>
                                          <p:attrName>ppt_x</p:attrName>
                                        </p:attrNameLst>
                                      </p:cBhvr>
                                      <p:tavLst>
                                        <p:tav tm="0">
                                          <p:val>
                                            <p:strVal val="1+#ppt_w/2"/>
                                          </p:val>
                                        </p:tav>
                                        <p:tav tm="100000">
                                          <p:val>
                                            <p:strVal val="#ppt_x"/>
                                          </p:val>
                                        </p:tav>
                                      </p:tavLst>
                                    </p:anim>
                                    <p:anim calcmode="lin" valueType="num">
                                      <p:cBhvr additive="base">
                                        <p:cTn id="56" dur="500" fill="hold"/>
                                        <p:tgtEl>
                                          <p:spTgt spid="34"/>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0"/>
                                  </p:stCondLst>
                                  <p:childTnLst>
                                    <p:set>
                                      <p:cBhvr>
                                        <p:cTn id="58" dur="1" fill="hold">
                                          <p:stCondLst>
                                            <p:cond delay="0"/>
                                          </p:stCondLst>
                                        </p:cTn>
                                        <p:tgtEl>
                                          <p:spTgt spid="25"/>
                                        </p:tgtEl>
                                        <p:attrNameLst>
                                          <p:attrName>style.visibility</p:attrName>
                                        </p:attrNameLst>
                                      </p:cBhvr>
                                      <p:to>
                                        <p:strVal val="visible"/>
                                      </p:to>
                                    </p:set>
                                    <p:anim calcmode="lin" valueType="num">
                                      <p:cBhvr additive="base">
                                        <p:cTn id="59" dur="500" fill="hold"/>
                                        <p:tgtEl>
                                          <p:spTgt spid="25"/>
                                        </p:tgtEl>
                                        <p:attrNameLst>
                                          <p:attrName>ppt_x</p:attrName>
                                        </p:attrNameLst>
                                      </p:cBhvr>
                                      <p:tavLst>
                                        <p:tav tm="0">
                                          <p:val>
                                            <p:strVal val="1+#ppt_w/2"/>
                                          </p:val>
                                        </p:tav>
                                        <p:tav tm="100000">
                                          <p:val>
                                            <p:strVal val="#ppt_x"/>
                                          </p:val>
                                        </p:tav>
                                      </p:tavLst>
                                    </p:anim>
                                    <p:anim calcmode="lin" valueType="num">
                                      <p:cBhvr additive="base">
                                        <p:cTn id="60" dur="500" fill="hold"/>
                                        <p:tgtEl>
                                          <p:spTgt spid="25"/>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24"/>
                                        </p:tgtEl>
                                        <p:attrNameLst>
                                          <p:attrName>style.visibility</p:attrName>
                                        </p:attrNameLst>
                                      </p:cBhvr>
                                      <p:to>
                                        <p:strVal val="visible"/>
                                      </p:to>
                                    </p:set>
                                    <p:anim calcmode="lin" valueType="num">
                                      <p:cBhvr additive="base">
                                        <p:cTn id="63" dur="500" fill="hold"/>
                                        <p:tgtEl>
                                          <p:spTgt spid="24"/>
                                        </p:tgtEl>
                                        <p:attrNameLst>
                                          <p:attrName>ppt_x</p:attrName>
                                        </p:attrNameLst>
                                      </p:cBhvr>
                                      <p:tavLst>
                                        <p:tav tm="0">
                                          <p:val>
                                            <p:strVal val="1+#ppt_w/2"/>
                                          </p:val>
                                        </p:tav>
                                        <p:tav tm="100000">
                                          <p:val>
                                            <p:strVal val="#ppt_x"/>
                                          </p:val>
                                        </p:tav>
                                      </p:tavLst>
                                    </p:anim>
                                    <p:anim calcmode="lin" valueType="num">
                                      <p:cBhvr additive="base">
                                        <p:cTn id="64"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P spid="28" grpId="0" animBg="1"/>
      <p:bldP spid="29" grpId="0" animBg="1"/>
      <p:bldP spid="30" grpId="0" animBg="1"/>
      <p:bldP spid="3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0000"/>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0" y="235803"/>
            <a:ext cx="9144000" cy="830997"/>
          </a:xfrm>
          <a:prstGeom prst="rect">
            <a:avLst/>
          </a:prstGeom>
          <a:noFill/>
        </p:spPr>
        <p:txBody>
          <a:bodyPr wrap="square" rtlCol="0">
            <a:spAutoFit/>
          </a:bodyPr>
          <a:lstStyle/>
          <a:p>
            <a:pPr algn="ctr"/>
            <a:r>
              <a:rPr lang="en-US" sz="4800" b="1" dirty="0" smtClean="0">
                <a:solidFill>
                  <a:srgbClr val="C00000"/>
                </a:solidFill>
                <a:latin typeface="Baskerville Old Face" pitchFamily="18" charset="0"/>
              </a:rPr>
              <a:t>Conclusion</a:t>
            </a:r>
            <a:endParaRPr lang="en-US" sz="4800" b="1" dirty="0">
              <a:solidFill>
                <a:srgbClr val="C00000"/>
              </a:solidFill>
              <a:latin typeface="Baskerville Old Face" pitchFamily="18" charset="0"/>
            </a:endParaRPr>
          </a:p>
        </p:txBody>
      </p:sp>
      <p:pic>
        <p:nvPicPr>
          <p:cNvPr id="8" name="Picture 7"/>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tretch>
            <a:fillRect/>
          </a:stretch>
        </p:blipFill>
        <p:spPr>
          <a:xfrm>
            <a:off x="3265021" y="2209800"/>
            <a:ext cx="2613958" cy="3586867"/>
          </a:xfrm>
          <a:prstGeom prst="roundRect">
            <a:avLst>
              <a:gd name="adj" fmla="val 16082"/>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5" name="Slide Number Placeholder 4"/>
          <p:cNvSpPr>
            <a:spLocks noGrp="1"/>
          </p:cNvSpPr>
          <p:nvPr>
            <p:ph type="sldNum" sz="quarter" idx="12"/>
          </p:nvPr>
        </p:nvSpPr>
        <p:spPr>
          <a:xfrm>
            <a:off x="-1600200" y="6473212"/>
            <a:ext cx="2133600" cy="365125"/>
          </a:xfrm>
        </p:spPr>
        <p:txBody>
          <a:bodyPr/>
          <a:lstStyle/>
          <a:p>
            <a:fld id="{FF2C1948-4817-4D16-A7A9-BD00324E561D}" type="slidenum">
              <a:rPr lang="en-US" smtClean="0">
                <a:solidFill>
                  <a:prstClr val="black">
                    <a:tint val="75000"/>
                  </a:prstClr>
                </a:solidFill>
              </a:rPr>
              <a:pPr/>
              <a:t>33</a:t>
            </a:fld>
            <a:endParaRPr lang="en-US" dirty="0">
              <a:solidFill>
                <a:prstClr val="black">
                  <a:tint val="75000"/>
                </a:prstClr>
              </a:solidFill>
            </a:endParaRPr>
          </a:p>
        </p:txBody>
      </p:sp>
      <p:pic>
        <p:nvPicPr>
          <p:cNvPr id="1026" name="Picture 2"/>
          <p:cNvPicPr>
            <a:picLocks noChangeAspect="1" noChangeArrowheads="1"/>
          </p:cNvPicPr>
          <p:nvPr/>
        </p:nvPicPr>
        <p:blipFill>
          <a:blip r:embed="rId5">
            <a:biLevel thresh="75000"/>
            <a:extLst>
              <a:ext uri="{28A0092B-C50C-407E-A947-70E740481C1C}">
                <a14:useLocalDpi xmlns:a14="http://schemas.microsoft.com/office/drawing/2010/main" val="0"/>
              </a:ext>
            </a:extLst>
          </a:blip>
          <a:srcRect/>
          <a:stretch>
            <a:fillRect/>
          </a:stretch>
        </p:blipFill>
        <p:spPr bwMode="auto">
          <a:xfrm>
            <a:off x="4432390" y="4267200"/>
            <a:ext cx="1282610" cy="1087653"/>
          </a:xfrm>
          <a:prstGeom prst="ellipse">
            <a:avLst/>
          </a:prstGeom>
          <a:ln w="9525">
            <a:solidFill>
              <a:schemeClr val="tx1"/>
            </a:solidFill>
            <a:miter lim="800000"/>
            <a:headEnd/>
            <a:tailEnd/>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966730586"/>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80">
                                          <p:stCondLst>
                                            <p:cond delay="0"/>
                                          </p:stCondLst>
                                        </p:cTn>
                                        <p:tgtEl>
                                          <p:spTgt spid="8"/>
                                        </p:tgtEl>
                                      </p:cBhvr>
                                    </p:animEffect>
                                    <p:anim calcmode="lin" valueType="num">
                                      <p:cBhvr>
                                        <p:cTn id="8"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13" dur="26">
                                          <p:stCondLst>
                                            <p:cond delay="650"/>
                                          </p:stCondLst>
                                        </p:cTn>
                                        <p:tgtEl>
                                          <p:spTgt spid="8"/>
                                        </p:tgtEl>
                                      </p:cBhvr>
                                      <p:to x="100000" y="60000"/>
                                    </p:animScale>
                                    <p:animScale>
                                      <p:cBhvr>
                                        <p:cTn id="14" dur="166" decel="50000">
                                          <p:stCondLst>
                                            <p:cond delay="676"/>
                                          </p:stCondLst>
                                        </p:cTn>
                                        <p:tgtEl>
                                          <p:spTgt spid="8"/>
                                        </p:tgtEl>
                                      </p:cBhvr>
                                      <p:to x="100000" y="100000"/>
                                    </p:animScale>
                                    <p:animScale>
                                      <p:cBhvr>
                                        <p:cTn id="15" dur="26">
                                          <p:stCondLst>
                                            <p:cond delay="1312"/>
                                          </p:stCondLst>
                                        </p:cTn>
                                        <p:tgtEl>
                                          <p:spTgt spid="8"/>
                                        </p:tgtEl>
                                      </p:cBhvr>
                                      <p:to x="100000" y="80000"/>
                                    </p:animScale>
                                    <p:animScale>
                                      <p:cBhvr>
                                        <p:cTn id="16" dur="166" decel="50000">
                                          <p:stCondLst>
                                            <p:cond delay="1338"/>
                                          </p:stCondLst>
                                        </p:cTn>
                                        <p:tgtEl>
                                          <p:spTgt spid="8"/>
                                        </p:tgtEl>
                                      </p:cBhvr>
                                      <p:to x="100000" y="100000"/>
                                    </p:animScale>
                                    <p:animScale>
                                      <p:cBhvr>
                                        <p:cTn id="17" dur="26">
                                          <p:stCondLst>
                                            <p:cond delay="1642"/>
                                          </p:stCondLst>
                                        </p:cTn>
                                        <p:tgtEl>
                                          <p:spTgt spid="8"/>
                                        </p:tgtEl>
                                      </p:cBhvr>
                                      <p:to x="100000" y="90000"/>
                                    </p:animScale>
                                    <p:animScale>
                                      <p:cBhvr>
                                        <p:cTn id="18" dur="166" decel="50000">
                                          <p:stCondLst>
                                            <p:cond delay="1668"/>
                                          </p:stCondLst>
                                        </p:cTn>
                                        <p:tgtEl>
                                          <p:spTgt spid="8"/>
                                        </p:tgtEl>
                                      </p:cBhvr>
                                      <p:to x="100000" y="100000"/>
                                    </p:animScale>
                                    <p:animScale>
                                      <p:cBhvr>
                                        <p:cTn id="19" dur="26">
                                          <p:stCondLst>
                                            <p:cond delay="1808"/>
                                          </p:stCondLst>
                                        </p:cTn>
                                        <p:tgtEl>
                                          <p:spTgt spid="8"/>
                                        </p:tgtEl>
                                      </p:cBhvr>
                                      <p:to x="100000" y="95000"/>
                                    </p:animScale>
                                    <p:animScale>
                                      <p:cBhvr>
                                        <p:cTn id="20" dur="166" decel="50000">
                                          <p:stCondLst>
                                            <p:cond delay="1834"/>
                                          </p:stCondLst>
                                        </p:cTn>
                                        <p:tgtEl>
                                          <p:spTgt spid="8"/>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026"/>
                                        </p:tgtEl>
                                        <p:attrNameLst>
                                          <p:attrName>style.visibility</p:attrName>
                                        </p:attrNameLst>
                                      </p:cBhvr>
                                      <p:to>
                                        <p:strVal val="visible"/>
                                      </p:to>
                                    </p:set>
                                  </p:childTnLst>
                                </p:cTn>
                              </p:par>
                              <p:par>
                                <p:cTn id="25" presetID="6" presetClass="emph" presetSubtype="0" fill="hold" nodeType="withEffect">
                                  <p:stCondLst>
                                    <p:cond delay="0"/>
                                  </p:stCondLst>
                                  <p:childTnLst>
                                    <p:animScale>
                                      <p:cBhvr>
                                        <p:cTn id="26" dur="2000" fill="hold"/>
                                        <p:tgtEl>
                                          <p:spTgt spid="102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F2C1948-4817-4D16-A7A9-BD00324E561D}" type="slidenum">
              <a:rPr lang="en-US" smtClean="0">
                <a:solidFill>
                  <a:prstClr val="black">
                    <a:tint val="75000"/>
                  </a:prstClr>
                </a:solidFill>
              </a:rPr>
              <a:pPr/>
              <a:t>34</a:t>
            </a:fld>
            <a:endParaRPr lang="en-US">
              <a:solidFill>
                <a:prstClr val="black">
                  <a:tint val="75000"/>
                </a:prstClr>
              </a:solidFill>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1344537">
            <a:off x="376214" y="152827"/>
            <a:ext cx="8458200" cy="6343651"/>
          </a:xfrm>
          <a:prstGeom prst="rect">
            <a:avLst/>
          </a:prstGeom>
        </p:spPr>
      </p:pic>
      <p:sp>
        <p:nvSpPr>
          <p:cNvPr id="5" name="Rectangle 4"/>
          <p:cNvSpPr/>
          <p:nvPr/>
        </p:nvSpPr>
        <p:spPr>
          <a:xfrm>
            <a:off x="1752600" y="1600200"/>
            <a:ext cx="5562600" cy="3970318"/>
          </a:xfrm>
          <a:prstGeom prst="rect">
            <a:avLst/>
          </a:prstGeom>
        </p:spPr>
        <p:txBody>
          <a:bodyPr wrap="square">
            <a:spAutoFit/>
          </a:bodyPr>
          <a:lstStyle/>
          <a:p>
            <a:pPr algn="ctr"/>
            <a:r>
              <a:rPr lang="en-US" sz="4200" b="1" dirty="0">
                <a:solidFill>
                  <a:srgbClr val="C00000"/>
                </a:solidFill>
                <a:latin typeface="Baskerville Old Face" pitchFamily="18" charset="0"/>
              </a:rPr>
              <a:t>Analysis of Stress </a:t>
            </a:r>
            <a:r>
              <a:rPr lang="en-US" sz="4200" b="1" dirty="0" smtClean="0">
                <a:solidFill>
                  <a:srgbClr val="C00000"/>
                </a:solidFill>
                <a:latin typeface="Baskerville Old Face" pitchFamily="18" charset="0"/>
              </a:rPr>
              <a:t>Levels &amp; </a:t>
            </a:r>
          </a:p>
          <a:p>
            <a:pPr algn="ctr"/>
            <a:r>
              <a:rPr lang="en-US" sz="4200" b="1" dirty="0" smtClean="0">
                <a:solidFill>
                  <a:srgbClr val="C00000"/>
                </a:solidFill>
                <a:latin typeface="Baskerville Old Face" pitchFamily="18" charset="0"/>
              </a:rPr>
              <a:t>Use </a:t>
            </a:r>
            <a:r>
              <a:rPr lang="en-US" sz="4200" b="1" dirty="0">
                <a:solidFill>
                  <a:srgbClr val="C00000"/>
                </a:solidFill>
                <a:latin typeface="Baskerville Old Face" pitchFamily="18" charset="0"/>
              </a:rPr>
              <a:t>of Information Technology among the IT Professionals of Bangalore</a:t>
            </a:r>
          </a:p>
        </p:txBody>
      </p:sp>
      <p:sp>
        <p:nvSpPr>
          <p:cNvPr id="6" name="Rectangle 5"/>
          <p:cNvSpPr/>
          <p:nvPr/>
        </p:nvSpPr>
        <p:spPr>
          <a:xfrm rot="20901129">
            <a:off x="-1315799" y="230051"/>
            <a:ext cx="5562600" cy="769441"/>
          </a:xfrm>
          <a:prstGeom prst="rect">
            <a:avLst/>
          </a:prstGeom>
        </p:spPr>
        <p:txBody>
          <a:bodyPr wrap="square">
            <a:spAutoFit/>
          </a:bodyPr>
          <a:lstStyle/>
          <a:p>
            <a:pPr algn="ctr"/>
            <a:r>
              <a:rPr lang="en-US" sz="4400" b="1" u="sng" dirty="0" smtClean="0">
                <a:solidFill>
                  <a:srgbClr val="C00000"/>
                </a:solidFill>
                <a:latin typeface="Baskerville Old Face" pitchFamily="18" charset="0"/>
              </a:rPr>
              <a:t>Case Study</a:t>
            </a:r>
            <a:endParaRPr lang="en-US" sz="4400" b="1" u="sng" dirty="0">
              <a:solidFill>
                <a:srgbClr val="C00000"/>
              </a:solidFill>
              <a:latin typeface="Baskerville Old Face" pitchFamily="18" charset="0"/>
            </a:endParaRPr>
          </a:p>
        </p:txBody>
      </p:sp>
    </p:spTree>
    <p:extLst>
      <p:ext uri="{BB962C8B-B14F-4D97-AF65-F5344CB8AC3E}">
        <p14:creationId xmlns:p14="http://schemas.microsoft.com/office/powerpoint/2010/main" val="3264365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0000"/>
            <a:lum/>
          </a:blip>
          <a:srcRect/>
          <a:stretch>
            <a:fillRect/>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F2C1948-4817-4D16-A7A9-BD00324E561D}" type="slidenum">
              <a:rPr lang="en-US" smtClean="0">
                <a:solidFill>
                  <a:prstClr val="black">
                    <a:tint val="75000"/>
                  </a:prstClr>
                </a:solidFill>
              </a:rPr>
              <a:pPr/>
              <a:t>35</a:t>
            </a:fld>
            <a:endParaRPr lang="en-US">
              <a:solidFill>
                <a:prstClr val="black">
                  <a:tint val="75000"/>
                </a:prstClr>
              </a:solidFill>
            </a:endParaRPr>
          </a:p>
        </p:txBody>
      </p:sp>
      <p:sp>
        <p:nvSpPr>
          <p:cNvPr id="3" name="Rectangle 2"/>
          <p:cNvSpPr/>
          <p:nvPr/>
        </p:nvSpPr>
        <p:spPr>
          <a:xfrm>
            <a:off x="304800" y="1371600"/>
            <a:ext cx="8534400" cy="4493538"/>
          </a:xfrm>
          <a:prstGeom prst="rect">
            <a:avLst/>
          </a:prstGeom>
        </p:spPr>
        <p:txBody>
          <a:bodyPr wrap="square">
            <a:spAutoFit/>
          </a:bodyPr>
          <a:lstStyle/>
          <a:p>
            <a:pPr marL="342900" indent="-342900" algn="just">
              <a:buFont typeface="Wingdings" pitchFamily="2" charset="2"/>
              <a:buChar char="q"/>
            </a:pPr>
            <a:r>
              <a:rPr lang="en-US" sz="2400" b="1" dirty="0">
                <a:solidFill>
                  <a:prstClr val="black"/>
                </a:solidFill>
                <a:latin typeface="Baskerville Old Face" pitchFamily="18" charset="0"/>
              </a:rPr>
              <a:t>Case study is based on the analysis of the occupational stress levels and the use of Information Technology to overcome its consequences by the IT Professionals of Bangalore</a:t>
            </a:r>
          </a:p>
          <a:p>
            <a:pPr algn="just"/>
            <a:endParaRPr lang="en-US" sz="2200" b="1" dirty="0">
              <a:solidFill>
                <a:prstClr val="black"/>
              </a:solidFill>
              <a:latin typeface="Baskerville Old Face" pitchFamily="18" charset="0"/>
            </a:endParaRPr>
          </a:p>
          <a:p>
            <a:pPr marL="342900" indent="-342900" algn="just">
              <a:buFont typeface="Wingdings" pitchFamily="2" charset="2"/>
              <a:buChar char="q"/>
            </a:pPr>
            <a:r>
              <a:rPr lang="en-US" sz="2400" b="1" dirty="0">
                <a:solidFill>
                  <a:prstClr val="black"/>
                </a:solidFill>
                <a:latin typeface="Baskerville Old Face" pitchFamily="18" charset="0"/>
              </a:rPr>
              <a:t>The primary objectives of the study are:</a:t>
            </a:r>
          </a:p>
          <a:p>
            <a:pPr marL="573088" lvl="0" indent="-231775" algn="just">
              <a:buFont typeface="Wingdings" pitchFamily="2" charset="2"/>
              <a:buChar char="§"/>
            </a:pPr>
            <a:r>
              <a:rPr lang="en-US" sz="2400" b="1" dirty="0">
                <a:solidFill>
                  <a:prstClr val="black"/>
                </a:solidFill>
                <a:latin typeface="Baskerville Old Face" pitchFamily="18" charset="0"/>
              </a:rPr>
              <a:t>To analyze the level of occupational stress among the IT Professionals of Bangalore</a:t>
            </a:r>
          </a:p>
          <a:p>
            <a:pPr marL="573088" lvl="0" indent="-231775" algn="just">
              <a:buFont typeface="Wingdings" pitchFamily="2" charset="2"/>
              <a:buChar char="§"/>
            </a:pPr>
            <a:r>
              <a:rPr lang="en-US" sz="2400" b="1" dirty="0">
                <a:solidFill>
                  <a:prstClr val="black"/>
                </a:solidFill>
                <a:latin typeface="Baskerville Old Face" pitchFamily="18" charset="0"/>
              </a:rPr>
              <a:t>To study the relationship between the demographic characteristics (Gender, Age and Work Experience) and the level of occupational stress among the IT Professionals</a:t>
            </a:r>
          </a:p>
          <a:p>
            <a:pPr marL="573088" lvl="0" indent="-231775" algn="just">
              <a:buFont typeface="Wingdings" pitchFamily="2" charset="2"/>
              <a:buChar char="§"/>
            </a:pPr>
            <a:r>
              <a:rPr lang="en-US" sz="2400" b="1" dirty="0">
                <a:solidFill>
                  <a:prstClr val="black"/>
                </a:solidFill>
                <a:latin typeface="Baskerville Old Face" pitchFamily="18" charset="0"/>
              </a:rPr>
              <a:t>To analyze and determine the possibility of using Information Technology to reduce the levels of stress</a:t>
            </a:r>
          </a:p>
        </p:txBody>
      </p:sp>
      <p:sp>
        <p:nvSpPr>
          <p:cNvPr id="4" name="TextBox 3"/>
          <p:cNvSpPr txBox="1"/>
          <p:nvPr/>
        </p:nvSpPr>
        <p:spPr>
          <a:xfrm>
            <a:off x="0" y="235803"/>
            <a:ext cx="9144000" cy="769441"/>
          </a:xfrm>
          <a:prstGeom prst="rect">
            <a:avLst/>
          </a:prstGeom>
          <a:noFill/>
        </p:spPr>
        <p:txBody>
          <a:bodyPr wrap="square" rtlCol="0">
            <a:spAutoFit/>
          </a:bodyPr>
          <a:lstStyle/>
          <a:p>
            <a:pPr algn="ctr"/>
            <a:r>
              <a:rPr lang="en-US" sz="4400" b="1" dirty="0" smtClean="0">
                <a:solidFill>
                  <a:srgbClr val="C00000"/>
                </a:solidFill>
                <a:latin typeface="Baskerville Old Face" pitchFamily="18" charset="0"/>
              </a:rPr>
              <a:t>Objectives of the Study</a:t>
            </a:r>
            <a:endParaRPr lang="en-US" sz="4400" b="1" dirty="0">
              <a:solidFill>
                <a:srgbClr val="C00000"/>
              </a:solidFill>
              <a:latin typeface="Baskerville Old Face" pitchFamily="18" charset="0"/>
            </a:endParaRPr>
          </a:p>
        </p:txBody>
      </p:sp>
    </p:spTree>
    <p:extLst>
      <p:ext uri="{BB962C8B-B14F-4D97-AF65-F5344CB8AC3E}">
        <p14:creationId xmlns:p14="http://schemas.microsoft.com/office/powerpoint/2010/main" val="34226330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0000"/>
            <a:lum/>
          </a:blip>
          <a:srcRect/>
          <a:stretch>
            <a:fillRect/>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F2C1948-4817-4D16-A7A9-BD00324E561D}" type="slidenum">
              <a:rPr lang="en-US" smtClean="0">
                <a:solidFill>
                  <a:prstClr val="black">
                    <a:tint val="75000"/>
                  </a:prstClr>
                </a:solidFill>
              </a:rPr>
              <a:pPr/>
              <a:t>36</a:t>
            </a:fld>
            <a:endParaRPr lang="en-US">
              <a:solidFill>
                <a:prstClr val="black">
                  <a:tint val="75000"/>
                </a:prstClr>
              </a:solidFill>
            </a:endParaRPr>
          </a:p>
        </p:txBody>
      </p:sp>
      <p:sp>
        <p:nvSpPr>
          <p:cNvPr id="3" name="Rectangle 2"/>
          <p:cNvSpPr/>
          <p:nvPr/>
        </p:nvSpPr>
        <p:spPr>
          <a:xfrm>
            <a:off x="304800" y="1600200"/>
            <a:ext cx="8610600" cy="3816429"/>
          </a:xfrm>
          <a:prstGeom prst="rect">
            <a:avLst/>
          </a:prstGeom>
        </p:spPr>
        <p:txBody>
          <a:bodyPr wrap="square">
            <a:spAutoFit/>
          </a:bodyPr>
          <a:lstStyle/>
          <a:p>
            <a:pPr marL="342900" indent="-342900" algn="just">
              <a:buFont typeface="Wingdings" pitchFamily="2" charset="2"/>
              <a:buChar char="q"/>
            </a:pPr>
            <a:r>
              <a:rPr lang="en-US" sz="2200" b="1" dirty="0">
                <a:solidFill>
                  <a:prstClr val="black"/>
                </a:solidFill>
                <a:latin typeface="Baskerville Old Face" pitchFamily="18" charset="0"/>
              </a:rPr>
              <a:t>Stress levels among the IT professionals has increased in the last few years. The increased stress is due to the fact that they are more integral part of the overall business and like other business people, feel the pressures of quick product cycles, major changes in organization structure, and decreased downtime </a:t>
            </a:r>
          </a:p>
          <a:p>
            <a:pPr marL="342900" indent="-342900" algn="just">
              <a:buFont typeface="Wingdings" pitchFamily="2" charset="2"/>
              <a:buChar char="q"/>
            </a:pPr>
            <a:endParaRPr lang="en-US" sz="2200" b="1" dirty="0">
              <a:solidFill>
                <a:prstClr val="black"/>
              </a:solidFill>
              <a:latin typeface="Baskerville Old Face" pitchFamily="18" charset="0"/>
            </a:endParaRPr>
          </a:p>
          <a:p>
            <a:pPr marL="342900" indent="-342900" algn="just">
              <a:buFont typeface="Wingdings" pitchFamily="2" charset="2"/>
              <a:buChar char="q"/>
            </a:pPr>
            <a:r>
              <a:rPr lang="en-US" sz="2200" b="1" dirty="0">
                <a:solidFill>
                  <a:prstClr val="black"/>
                </a:solidFill>
                <a:latin typeface="Baskerville Old Face" pitchFamily="18" charset="0"/>
              </a:rPr>
              <a:t>There is clearly a need for organizations and IT professionals to pay attention to and manage the occupational stress of IT professionals. Organizations that fail to do so are likely to have dissatisfied employees and high staff turnover. IT professionals who fail to effectively manage their stress may end up with a variety of health </a:t>
            </a:r>
            <a:r>
              <a:rPr lang="en-US" sz="2200" b="1" dirty="0" smtClean="0">
                <a:solidFill>
                  <a:prstClr val="black"/>
                </a:solidFill>
                <a:latin typeface="Baskerville Old Face" pitchFamily="18" charset="0"/>
              </a:rPr>
              <a:t>problems</a:t>
            </a:r>
            <a:endParaRPr lang="en-US" sz="2200" b="1" dirty="0">
              <a:solidFill>
                <a:prstClr val="black"/>
              </a:solidFill>
              <a:latin typeface="Baskerville Old Face" pitchFamily="18" charset="0"/>
            </a:endParaRPr>
          </a:p>
        </p:txBody>
      </p:sp>
      <p:sp>
        <p:nvSpPr>
          <p:cNvPr id="4" name="TextBox 3"/>
          <p:cNvSpPr txBox="1"/>
          <p:nvPr/>
        </p:nvSpPr>
        <p:spPr>
          <a:xfrm>
            <a:off x="0" y="235803"/>
            <a:ext cx="9144000" cy="769441"/>
          </a:xfrm>
          <a:prstGeom prst="rect">
            <a:avLst/>
          </a:prstGeom>
          <a:noFill/>
        </p:spPr>
        <p:txBody>
          <a:bodyPr wrap="square" rtlCol="0">
            <a:spAutoFit/>
          </a:bodyPr>
          <a:lstStyle/>
          <a:p>
            <a:pPr algn="ctr"/>
            <a:r>
              <a:rPr lang="en-US" sz="4400" b="1" dirty="0" smtClean="0">
                <a:solidFill>
                  <a:srgbClr val="C00000"/>
                </a:solidFill>
                <a:latin typeface="Baskerville Old Face" pitchFamily="18" charset="0"/>
              </a:rPr>
              <a:t>Problem Statement</a:t>
            </a:r>
            <a:endParaRPr lang="en-US" sz="4400" b="1" dirty="0">
              <a:solidFill>
                <a:srgbClr val="C00000"/>
              </a:solidFill>
              <a:latin typeface="Baskerville Old Face" pitchFamily="18" charset="0"/>
            </a:endParaRPr>
          </a:p>
        </p:txBody>
      </p:sp>
    </p:spTree>
    <p:extLst>
      <p:ext uri="{BB962C8B-B14F-4D97-AF65-F5344CB8AC3E}">
        <p14:creationId xmlns:p14="http://schemas.microsoft.com/office/powerpoint/2010/main" val="759591620"/>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7000"/>
            <a:lum/>
          </a:blip>
          <a:srcRect/>
          <a:stretch>
            <a:fillRect/>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F2C1948-4817-4D16-A7A9-BD00324E561D}" type="slidenum">
              <a:rPr lang="en-US" smtClean="0">
                <a:solidFill>
                  <a:prstClr val="black">
                    <a:tint val="75000"/>
                  </a:prstClr>
                </a:solidFill>
              </a:rPr>
              <a:pPr/>
              <a:t>37</a:t>
            </a:fld>
            <a:endParaRPr lang="en-US">
              <a:solidFill>
                <a:prstClr val="black">
                  <a:tint val="75000"/>
                </a:prstClr>
              </a:solidFill>
            </a:endParaRPr>
          </a:p>
        </p:txBody>
      </p:sp>
      <p:sp>
        <p:nvSpPr>
          <p:cNvPr id="3" name="TextBox 2"/>
          <p:cNvSpPr txBox="1"/>
          <p:nvPr/>
        </p:nvSpPr>
        <p:spPr>
          <a:xfrm>
            <a:off x="0" y="152400"/>
            <a:ext cx="9144000" cy="769441"/>
          </a:xfrm>
          <a:prstGeom prst="rect">
            <a:avLst/>
          </a:prstGeom>
          <a:noFill/>
        </p:spPr>
        <p:txBody>
          <a:bodyPr wrap="square" rtlCol="0">
            <a:spAutoFit/>
          </a:bodyPr>
          <a:lstStyle/>
          <a:p>
            <a:pPr algn="ctr"/>
            <a:r>
              <a:rPr lang="en-US" sz="4400" b="1" dirty="0" smtClean="0">
                <a:solidFill>
                  <a:srgbClr val="C00000"/>
                </a:solidFill>
                <a:latin typeface="Baskerville Old Face" pitchFamily="18" charset="0"/>
              </a:rPr>
              <a:t>Occupational Stress &amp; its Impact</a:t>
            </a:r>
            <a:endParaRPr lang="en-US" sz="4400" b="1" dirty="0">
              <a:solidFill>
                <a:srgbClr val="C00000"/>
              </a:solidFill>
              <a:latin typeface="Baskerville Old Face" pitchFamily="18" charset="0"/>
            </a:endParaRPr>
          </a:p>
        </p:txBody>
      </p:sp>
      <p:sp>
        <p:nvSpPr>
          <p:cNvPr id="4" name="Rectangle 3"/>
          <p:cNvSpPr/>
          <p:nvPr/>
        </p:nvSpPr>
        <p:spPr>
          <a:xfrm>
            <a:off x="152400" y="1339096"/>
            <a:ext cx="8839200" cy="1785104"/>
          </a:xfrm>
          <a:prstGeom prst="rect">
            <a:avLst/>
          </a:prstGeom>
        </p:spPr>
        <p:txBody>
          <a:bodyPr wrap="square">
            <a:spAutoFit/>
          </a:bodyPr>
          <a:lstStyle/>
          <a:p>
            <a:pPr marL="342900" indent="-342900" algn="just">
              <a:buFont typeface="Wingdings" pitchFamily="2" charset="2"/>
              <a:buChar char="q"/>
            </a:pPr>
            <a:r>
              <a:rPr lang="en-US" sz="2200" b="1" dirty="0">
                <a:solidFill>
                  <a:prstClr val="black"/>
                </a:solidFill>
                <a:latin typeface="Baskerville Old Face" pitchFamily="18" charset="0"/>
              </a:rPr>
              <a:t>Occupational stress -also called work stress, job stress or stress in organizations- “is a condition wherein job-related factors interact with the worker to change, either disrupt or enhance, his or her psychological or physiological conditions such that the individual's mind and/or body are forced to deviate from normal functioning.” </a:t>
            </a:r>
          </a:p>
        </p:txBody>
      </p:sp>
      <p:pic>
        <p:nvPicPr>
          <p:cNvPr id="5" name="Picture 4"/>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7667" r="7667"/>
          <a:stretch/>
        </p:blipFill>
        <p:spPr bwMode="auto">
          <a:xfrm>
            <a:off x="1638301" y="1219200"/>
            <a:ext cx="5867399" cy="53340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5854349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xit" presetSubtype="0" fill="hold" grpId="1" nodeType="clickEffect">
                                  <p:stCondLst>
                                    <p:cond delay="0"/>
                                  </p:stCondLst>
                                  <p:childTnLst>
                                    <p:set>
                                      <p:cBhvr>
                                        <p:cTn id="13" dur="1" fill="hold">
                                          <p:stCondLst>
                                            <p:cond delay="0"/>
                                          </p:stCondLst>
                                        </p:cTn>
                                        <p:tgtEl>
                                          <p:spTgt spid="4"/>
                                        </p:tgtEl>
                                        <p:attrNameLst>
                                          <p:attrName>style.visibility</p:attrName>
                                        </p:attrNameLst>
                                      </p:cBhvr>
                                      <p:to>
                                        <p:strVal val="hidden"/>
                                      </p:to>
                                    </p:set>
                                  </p:childTnLst>
                                </p:cTn>
                              </p:par>
                              <p:par>
                                <p:cTn id="14" presetID="21"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heel(4)">
                                      <p:cBhvr>
                                        <p:cTn id="1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F2C1948-4817-4D16-A7A9-BD00324E561D}" type="slidenum">
              <a:rPr lang="en-US" smtClean="0">
                <a:solidFill>
                  <a:prstClr val="black">
                    <a:tint val="75000"/>
                  </a:prstClr>
                </a:solidFill>
              </a:rPr>
              <a:pPr/>
              <a:t>38</a:t>
            </a:fld>
            <a:endParaRPr lang="en-US">
              <a:solidFill>
                <a:prstClr val="black">
                  <a:tint val="75000"/>
                </a:prstClr>
              </a:solidFill>
            </a:endParaRPr>
          </a:p>
        </p:txBody>
      </p:sp>
      <p:graphicFrame>
        <p:nvGraphicFramePr>
          <p:cNvPr id="3" name="Table 2"/>
          <p:cNvGraphicFramePr>
            <a:graphicFrameLocks noGrp="1"/>
          </p:cNvGraphicFramePr>
          <p:nvPr>
            <p:extLst>
              <p:ext uri="{D42A27DB-BD31-4B8C-83A1-F6EECF244321}">
                <p14:modId xmlns:p14="http://schemas.microsoft.com/office/powerpoint/2010/main" val="2852488763"/>
              </p:ext>
            </p:extLst>
          </p:nvPr>
        </p:nvGraphicFramePr>
        <p:xfrm>
          <a:off x="228601" y="1570708"/>
          <a:ext cx="8686799" cy="4068092"/>
        </p:xfrm>
        <a:graphic>
          <a:graphicData uri="http://schemas.openxmlformats.org/drawingml/2006/table">
            <a:tbl>
              <a:tblPr firstRow="1" firstCol="1" bandRow="1">
                <a:tableStyleId>{8799B23B-EC83-4686-B30A-512413B5E67A}</a:tableStyleId>
              </a:tblPr>
              <a:tblGrid>
                <a:gridCol w="2246337"/>
                <a:gridCol w="1468759"/>
                <a:gridCol w="1382362"/>
                <a:gridCol w="2678326"/>
                <a:gridCol w="911015"/>
              </a:tblGrid>
              <a:tr h="609598">
                <a:tc gridSpan="5">
                  <a:txBody>
                    <a:bodyPr/>
                    <a:lstStyle/>
                    <a:p>
                      <a:pPr marL="0" marR="0" algn="ctr">
                        <a:lnSpc>
                          <a:spcPct val="115000"/>
                        </a:lnSpc>
                        <a:spcBef>
                          <a:spcPts val="0"/>
                        </a:spcBef>
                        <a:spcAft>
                          <a:spcPts val="0"/>
                        </a:spcAft>
                      </a:pPr>
                      <a:r>
                        <a:rPr lang="en-US" sz="2600" u="sng" dirty="0" smtClean="0">
                          <a:effectLst/>
                        </a:rPr>
                        <a:t>Results </a:t>
                      </a:r>
                      <a:r>
                        <a:rPr lang="en-US" sz="2600" u="sng" dirty="0">
                          <a:effectLst/>
                        </a:rPr>
                        <a:t>of Research Hypothesis</a:t>
                      </a:r>
                      <a:endParaRPr lang="en-US" sz="2600" dirty="0">
                        <a:effectLst/>
                        <a:latin typeface="Calibri"/>
                        <a:ea typeface="Times New Roman"/>
                        <a:cs typeface="Times New Roman"/>
                      </a:endParaRPr>
                    </a:p>
                  </a:txBody>
                  <a:tcPr marL="68580" marR="68580" marT="0" marB="0" anchor="ctr">
                    <a:solidFill>
                      <a:srgbClr val="92D050"/>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670084">
                <a:tc>
                  <a:txBody>
                    <a:bodyPr/>
                    <a:lstStyle/>
                    <a:p>
                      <a:pPr marL="0" marR="0" algn="ctr">
                        <a:lnSpc>
                          <a:spcPct val="115000"/>
                        </a:lnSpc>
                        <a:spcBef>
                          <a:spcPts val="0"/>
                        </a:spcBef>
                        <a:spcAft>
                          <a:spcPts val="0"/>
                        </a:spcAft>
                      </a:pPr>
                      <a:r>
                        <a:rPr lang="en-US" sz="2000" b="1" dirty="0">
                          <a:effectLst/>
                        </a:rPr>
                        <a:t>Hypothesis</a:t>
                      </a:r>
                      <a:endParaRPr lang="en-US" sz="1800" b="1" dirty="0">
                        <a:effectLst/>
                        <a:latin typeface="Calibri"/>
                        <a:ea typeface="Times New Roman"/>
                        <a:cs typeface="Times New Roman"/>
                      </a:endParaRPr>
                    </a:p>
                  </a:txBody>
                  <a:tcPr marL="68580" marR="68580" marT="0" marB="0" anchor="ctr"/>
                </a:tc>
                <a:tc>
                  <a:txBody>
                    <a:bodyPr/>
                    <a:lstStyle/>
                    <a:p>
                      <a:pPr marL="0" marR="0" algn="ctr">
                        <a:lnSpc>
                          <a:spcPct val="115000"/>
                        </a:lnSpc>
                        <a:spcBef>
                          <a:spcPts val="0"/>
                        </a:spcBef>
                        <a:spcAft>
                          <a:spcPts val="0"/>
                        </a:spcAft>
                      </a:pPr>
                      <a:r>
                        <a:rPr lang="en-US" sz="2000" b="1" dirty="0">
                          <a:effectLst/>
                        </a:rPr>
                        <a:t>Pearson Correlation</a:t>
                      </a:r>
                      <a:endParaRPr lang="en-US" sz="1800" b="1" dirty="0">
                        <a:effectLst/>
                        <a:latin typeface="Calibri"/>
                        <a:ea typeface="Times New Roman"/>
                        <a:cs typeface="Times New Roman"/>
                      </a:endParaRPr>
                    </a:p>
                  </a:txBody>
                  <a:tcPr marL="68580" marR="68580" marT="0" marB="0" anchor="ctr"/>
                </a:tc>
                <a:tc>
                  <a:txBody>
                    <a:bodyPr/>
                    <a:lstStyle/>
                    <a:p>
                      <a:pPr marL="0" marR="0" algn="ctr">
                        <a:lnSpc>
                          <a:spcPct val="115000"/>
                        </a:lnSpc>
                        <a:spcBef>
                          <a:spcPts val="0"/>
                        </a:spcBef>
                        <a:spcAft>
                          <a:spcPts val="0"/>
                        </a:spcAft>
                      </a:pPr>
                      <a:r>
                        <a:rPr lang="en-US" sz="2000" b="1" dirty="0">
                          <a:effectLst/>
                        </a:rPr>
                        <a:t>Sig. </a:t>
                      </a:r>
                      <a:endParaRPr lang="en-US" sz="1800" b="1" dirty="0">
                        <a:effectLst/>
                      </a:endParaRPr>
                    </a:p>
                    <a:p>
                      <a:pPr marL="0" marR="0" algn="ctr">
                        <a:lnSpc>
                          <a:spcPct val="115000"/>
                        </a:lnSpc>
                        <a:spcBef>
                          <a:spcPts val="0"/>
                        </a:spcBef>
                        <a:spcAft>
                          <a:spcPts val="0"/>
                        </a:spcAft>
                      </a:pPr>
                      <a:r>
                        <a:rPr lang="en-US" sz="2000" b="1" dirty="0">
                          <a:effectLst/>
                        </a:rPr>
                        <a:t>(2 – Tailed)</a:t>
                      </a:r>
                      <a:endParaRPr lang="en-US" sz="1800" b="1" dirty="0">
                        <a:effectLst/>
                        <a:latin typeface="Calibri"/>
                        <a:ea typeface="Times New Roman"/>
                        <a:cs typeface="Times New Roman"/>
                      </a:endParaRPr>
                    </a:p>
                  </a:txBody>
                  <a:tcPr marL="68580" marR="68580" marT="0" marB="0" anchor="ctr"/>
                </a:tc>
                <a:tc>
                  <a:txBody>
                    <a:bodyPr/>
                    <a:lstStyle/>
                    <a:p>
                      <a:pPr marL="0" marR="0" algn="ctr">
                        <a:lnSpc>
                          <a:spcPct val="115000"/>
                        </a:lnSpc>
                        <a:spcBef>
                          <a:spcPts val="0"/>
                        </a:spcBef>
                        <a:spcAft>
                          <a:spcPts val="0"/>
                        </a:spcAft>
                      </a:pPr>
                      <a:r>
                        <a:rPr lang="en-US" sz="2000" b="1" dirty="0">
                          <a:effectLst/>
                        </a:rPr>
                        <a:t>Result</a:t>
                      </a:r>
                      <a:endParaRPr lang="en-US" sz="1800" b="1" dirty="0">
                        <a:effectLst/>
                        <a:latin typeface="Calibri"/>
                        <a:ea typeface="Times New Roman"/>
                        <a:cs typeface="Times New Roman"/>
                      </a:endParaRPr>
                    </a:p>
                  </a:txBody>
                  <a:tcPr marL="68580" marR="68580" marT="0" marB="0" anchor="ctr"/>
                </a:tc>
                <a:tc rowSpan="6">
                  <a:txBody>
                    <a:bodyPr/>
                    <a:lstStyle/>
                    <a:p>
                      <a:pPr marL="0" marR="0" algn="ctr">
                        <a:lnSpc>
                          <a:spcPct val="115000"/>
                        </a:lnSpc>
                        <a:spcBef>
                          <a:spcPts val="0"/>
                        </a:spcBef>
                        <a:spcAft>
                          <a:spcPts val="0"/>
                        </a:spcAft>
                      </a:pPr>
                      <a:r>
                        <a:rPr lang="en-US" sz="1800">
                          <a:effectLst/>
                        </a:rPr>
                        <a:t>N = 50</a:t>
                      </a:r>
                      <a:endParaRPr lang="en-US" sz="1600">
                        <a:effectLst/>
                        <a:latin typeface="Calibri"/>
                        <a:ea typeface="Times New Roman"/>
                        <a:cs typeface="Times New Roman"/>
                      </a:endParaRPr>
                    </a:p>
                  </a:txBody>
                  <a:tcPr marL="68580" marR="68580" marT="0" marB="0" anchor="ctr"/>
                </a:tc>
              </a:tr>
              <a:tr h="436649">
                <a:tc>
                  <a:txBody>
                    <a:bodyPr/>
                    <a:lstStyle/>
                    <a:p>
                      <a:pPr marL="0" marR="0">
                        <a:lnSpc>
                          <a:spcPct val="115000"/>
                        </a:lnSpc>
                        <a:spcBef>
                          <a:spcPts val="0"/>
                        </a:spcBef>
                        <a:spcAft>
                          <a:spcPts val="0"/>
                        </a:spcAft>
                      </a:pPr>
                      <a:r>
                        <a:rPr lang="en-US" sz="1800" dirty="0" smtClean="0">
                          <a:effectLst/>
                        </a:rPr>
                        <a:t>H</a:t>
                      </a:r>
                      <a:r>
                        <a:rPr lang="en-US" sz="1800" baseline="-25000" dirty="0" smtClean="0">
                          <a:effectLst/>
                        </a:rPr>
                        <a:t>1</a:t>
                      </a:r>
                      <a:r>
                        <a:rPr lang="en-US" sz="1800" baseline="0" dirty="0" smtClean="0">
                          <a:effectLst/>
                        </a:rPr>
                        <a:t>0</a:t>
                      </a:r>
                      <a:r>
                        <a:rPr lang="en-US" sz="1800" dirty="0" smtClean="0">
                          <a:effectLst/>
                        </a:rPr>
                        <a:t> </a:t>
                      </a:r>
                      <a:r>
                        <a:rPr lang="en-US" sz="1800" dirty="0">
                          <a:effectLst/>
                        </a:rPr>
                        <a:t>(Gender)</a:t>
                      </a:r>
                      <a:endParaRPr lang="en-US" sz="1600" dirty="0">
                        <a:effectLst/>
                        <a:latin typeface="Calibri"/>
                        <a:ea typeface="Times New Roman"/>
                        <a:cs typeface="Times New Roman"/>
                      </a:endParaRPr>
                    </a:p>
                  </a:txBody>
                  <a:tcPr marL="68580" marR="68580" marT="0" marB="0" anchor="ctr"/>
                </a:tc>
                <a:tc>
                  <a:txBody>
                    <a:bodyPr/>
                    <a:lstStyle/>
                    <a:p>
                      <a:pPr marL="0" marR="0" algn="ctr">
                        <a:lnSpc>
                          <a:spcPct val="115000"/>
                        </a:lnSpc>
                        <a:spcBef>
                          <a:spcPts val="0"/>
                        </a:spcBef>
                        <a:spcAft>
                          <a:spcPts val="0"/>
                        </a:spcAft>
                      </a:pPr>
                      <a:r>
                        <a:rPr lang="en-US" sz="1800">
                          <a:effectLst/>
                        </a:rPr>
                        <a:t>0.069</a:t>
                      </a:r>
                      <a:endParaRPr lang="en-US" sz="1600">
                        <a:effectLst/>
                        <a:latin typeface="Calibri"/>
                        <a:ea typeface="Times New Roman"/>
                        <a:cs typeface="Times New Roman"/>
                      </a:endParaRPr>
                    </a:p>
                  </a:txBody>
                  <a:tcPr marL="68580" marR="68580" marT="0" marB="0" anchor="ctr"/>
                </a:tc>
                <a:tc>
                  <a:txBody>
                    <a:bodyPr/>
                    <a:lstStyle/>
                    <a:p>
                      <a:pPr marL="0" marR="0" algn="ctr">
                        <a:lnSpc>
                          <a:spcPct val="115000"/>
                        </a:lnSpc>
                        <a:spcBef>
                          <a:spcPts val="0"/>
                        </a:spcBef>
                        <a:spcAft>
                          <a:spcPts val="0"/>
                        </a:spcAft>
                      </a:pPr>
                      <a:r>
                        <a:rPr lang="en-US" sz="1800">
                          <a:effectLst/>
                        </a:rPr>
                        <a:t>0.635</a:t>
                      </a:r>
                      <a:endParaRPr lang="en-US" sz="1600">
                        <a:effectLst/>
                        <a:latin typeface="Calibri"/>
                        <a:ea typeface="Times New Roman"/>
                        <a:cs typeface="Times New Roman"/>
                      </a:endParaRPr>
                    </a:p>
                  </a:txBody>
                  <a:tcPr marL="68580" marR="68580" marT="0" marB="0" anchor="ctr"/>
                </a:tc>
                <a:tc>
                  <a:txBody>
                    <a:bodyPr/>
                    <a:lstStyle/>
                    <a:p>
                      <a:pPr marL="0" marR="0" algn="ctr">
                        <a:lnSpc>
                          <a:spcPct val="115000"/>
                        </a:lnSpc>
                        <a:spcBef>
                          <a:spcPts val="0"/>
                        </a:spcBef>
                        <a:spcAft>
                          <a:spcPts val="0"/>
                        </a:spcAft>
                      </a:pPr>
                      <a:r>
                        <a:rPr lang="en-US" sz="1800">
                          <a:effectLst/>
                        </a:rPr>
                        <a:t>Null Hypothesis Rejected</a:t>
                      </a:r>
                      <a:endParaRPr lang="en-US" sz="1600">
                        <a:effectLst/>
                        <a:latin typeface="Calibri"/>
                        <a:ea typeface="Times New Roman"/>
                        <a:cs typeface="Times New Roman"/>
                      </a:endParaRPr>
                    </a:p>
                  </a:txBody>
                  <a:tcPr marL="68580" marR="68580" marT="0" marB="0" anchor="ctr"/>
                </a:tc>
                <a:tc vMerge="1">
                  <a:txBody>
                    <a:bodyPr/>
                    <a:lstStyle/>
                    <a:p>
                      <a:endParaRPr lang="en-US"/>
                    </a:p>
                  </a:txBody>
                  <a:tcPr/>
                </a:tc>
              </a:tr>
              <a:tr h="458533">
                <a:tc>
                  <a:txBody>
                    <a:bodyPr/>
                    <a:lstStyle/>
                    <a:p>
                      <a:pPr marL="0" marR="0">
                        <a:lnSpc>
                          <a:spcPct val="115000"/>
                        </a:lnSpc>
                        <a:spcBef>
                          <a:spcPts val="0"/>
                        </a:spcBef>
                        <a:spcAft>
                          <a:spcPts val="0"/>
                        </a:spcAft>
                      </a:pPr>
                      <a:r>
                        <a:rPr lang="en-US" sz="1800" dirty="0" smtClean="0">
                          <a:effectLst/>
                        </a:rPr>
                        <a:t>H</a:t>
                      </a:r>
                      <a:r>
                        <a:rPr lang="en-US" sz="1800" baseline="-25000" dirty="0" smtClean="0">
                          <a:effectLst/>
                        </a:rPr>
                        <a:t>2</a:t>
                      </a:r>
                      <a:r>
                        <a:rPr lang="en-US" sz="1800" baseline="0" dirty="0" smtClean="0">
                          <a:effectLst/>
                        </a:rPr>
                        <a:t>0</a:t>
                      </a:r>
                      <a:r>
                        <a:rPr lang="en-US" sz="1800" dirty="0" smtClean="0">
                          <a:effectLst/>
                        </a:rPr>
                        <a:t> </a:t>
                      </a:r>
                      <a:r>
                        <a:rPr lang="en-US" sz="1800" dirty="0">
                          <a:effectLst/>
                        </a:rPr>
                        <a:t>(Age)</a:t>
                      </a:r>
                      <a:endParaRPr lang="en-US" sz="1600" dirty="0">
                        <a:effectLst/>
                        <a:latin typeface="Calibri"/>
                        <a:ea typeface="Times New Roman"/>
                        <a:cs typeface="Times New Roman"/>
                      </a:endParaRPr>
                    </a:p>
                  </a:txBody>
                  <a:tcPr marL="68580" marR="68580" marT="0" marB="0" anchor="ctr"/>
                </a:tc>
                <a:tc>
                  <a:txBody>
                    <a:bodyPr/>
                    <a:lstStyle/>
                    <a:p>
                      <a:pPr marL="0" marR="0" algn="ctr">
                        <a:lnSpc>
                          <a:spcPct val="115000"/>
                        </a:lnSpc>
                        <a:spcBef>
                          <a:spcPts val="0"/>
                        </a:spcBef>
                        <a:spcAft>
                          <a:spcPts val="0"/>
                        </a:spcAft>
                      </a:pPr>
                      <a:r>
                        <a:rPr lang="en-US" sz="1800" dirty="0">
                          <a:effectLst/>
                        </a:rPr>
                        <a:t>-0.240</a:t>
                      </a:r>
                      <a:endParaRPr lang="en-US" sz="1600" dirty="0">
                        <a:effectLst/>
                        <a:latin typeface="Calibri"/>
                        <a:ea typeface="Times New Roman"/>
                        <a:cs typeface="Times New Roman"/>
                      </a:endParaRPr>
                    </a:p>
                  </a:txBody>
                  <a:tcPr marL="68580" marR="68580" marT="0" marB="0" anchor="ctr"/>
                </a:tc>
                <a:tc>
                  <a:txBody>
                    <a:bodyPr/>
                    <a:lstStyle/>
                    <a:p>
                      <a:pPr marL="0" marR="0" algn="ctr">
                        <a:lnSpc>
                          <a:spcPct val="115000"/>
                        </a:lnSpc>
                        <a:spcBef>
                          <a:spcPts val="0"/>
                        </a:spcBef>
                        <a:spcAft>
                          <a:spcPts val="0"/>
                        </a:spcAft>
                      </a:pPr>
                      <a:r>
                        <a:rPr lang="en-US" sz="1800" dirty="0" smtClean="0">
                          <a:effectLst/>
                        </a:rPr>
                        <a:t>0.616</a:t>
                      </a:r>
                      <a:endParaRPr lang="en-US" sz="1600" dirty="0">
                        <a:effectLst/>
                        <a:latin typeface="Calibri"/>
                        <a:ea typeface="Times New Roman"/>
                        <a:cs typeface="Times New Roman"/>
                      </a:endParaRPr>
                    </a:p>
                  </a:txBody>
                  <a:tcPr marL="68580" marR="68580" marT="0" marB="0" anchor="ctr"/>
                </a:tc>
                <a:tc>
                  <a:txBody>
                    <a:bodyPr/>
                    <a:lstStyle/>
                    <a:p>
                      <a:pPr marL="0" marR="0" algn="ctr">
                        <a:lnSpc>
                          <a:spcPct val="115000"/>
                        </a:lnSpc>
                        <a:spcBef>
                          <a:spcPts val="0"/>
                        </a:spcBef>
                        <a:spcAft>
                          <a:spcPts val="0"/>
                        </a:spcAft>
                      </a:pPr>
                      <a:r>
                        <a:rPr lang="en-US" sz="1800" dirty="0">
                          <a:effectLst/>
                        </a:rPr>
                        <a:t>Null Hypothesis </a:t>
                      </a:r>
                      <a:r>
                        <a:rPr lang="en-US" sz="1800" dirty="0" smtClean="0">
                          <a:effectLst/>
                        </a:rPr>
                        <a:t>Rejected</a:t>
                      </a:r>
                      <a:endParaRPr lang="en-US" sz="1600" dirty="0">
                        <a:effectLst/>
                        <a:latin typeface="Calibri"/>
                        <a:ea typeface="Times New Roman"/>
                        <a:cs typeface="Times New Roman"/>
                      </a:endParaRPr>
                    </a:p>
                  </a:txBody>
                  <a:tcPr marL="68580" marR="68580" marT="0" marB="0" anchor="ctr"/>
                </a:tc>
                <a:tc vMerge="1">
                  <a:txBody>
                    <a:bodyPr/>
                    <a:lstStyle/>
                    <a:p>
                      <a:endParaRPr lang="en-US"/>
                    </a:p>
                  </a:txBody>
                  <a:tcPr/>
                </a:tc>
              </a:tr>
              <a:tr h="670084">
                <a:tc>
                  <a:txBody>
                    <a:bodyPr/>
                    <a:lstStyle/>
                    <a:p>
                      <a:pPr marL="0" marR="0">
                        <a:lnSpc>
                          <a:spcPct val="115000"/>
                        </a:lnSpc>
                        <a:spcBef>
                          <a:spcPts val="0"/>
                        </a:spcBef>
                        <a:spcAft>
                          <a:spcPts val="0"/>
                        </a:spcAft>
                      </a:pPr>
                      <a:r>
                        <a:rPr lang="en-US" sz="1800" dirty="0" smtClean="0">
                          <a:effectLst/>
                        </a:rPr>
                        <a:t>H</a:t>
                      </a:r>
                      <a:r>
                        <a:rPr lang="en-US" sz="1800" baseline="-25000" dirty="0" smtClean="0">
                          <a:effectLst/>
                        </a:rPr>
                        <a:t>3</a:t>
                      </a:r>
                      <a:r>
                        <a:rPr lang="en-US" sz="1800" baseline="0" dirty="0" smtClean="0">
                          <a:effectLst/>
                        </a:rPr>
                        <a:t>0</a:t>
                      </a:r>
                      <a:r>
                        <a:rPr lang="en-US" sz="1800" dirty="0" smtClean="0">
                          <a:effectLst/>
                        </a:rPr>
                        <a:t> </a:t>
                      </a:r>
                      <a:r>
                        <a:rPr lang="en-US" sz="1800" dirty="0">
                          <a:effectLst/>
                        </a:rPr>
                        <a:t>(Work Experience)</a:t>
                      </a:r>
                      <a:endParaRPr lang="en-US" sz="1600" dirty="0">
                        <a:effectLst/>
                        <a:latin typeface="Calibri"/>
                        <a:ea typeface="Times New Roman"/>
                        <a:cs typeface="Times New Roman"/>
                      </a:endParaRPr>
                    </a:p>
                  </a:txBody>
                  <a:tcPr marL="68580" marR="68580" marT="0" marB="0" anchor="ctr"/>
                </a:tc>
                <a:tc>
                  <a:txBody>
                    <a:bodyPr/>
                    <a:lstStyle/>
                    <a:p>
                      <a:pPr marL="0" marR="0" algn="ctr">
                        <a:lnSpc>
                          <a:spcPct val="115000"/>
                        </a:lnSpc>
                        <a:spcBef>
                          <a:spcPts val="0"/>
                        </a:spcBef>
                        <a:spcAft>
                          <a:spcPts val="0"/>
                        </a:spcAft>
                      </a:pPr>
                      <a:r>
                        <a:rPr lang="en-US" sz="1800">
                          <a:effectLst/>
                        </a:rPr>
                        <a:t>-0.195</a:t>
                      </a:r>
                      <a:endParaRPr lang="en-US" sz="1600">
                        <a:effectLst/>
                        <a:latin typeface="Calibri"/>
                        <a:ea typeface="Times New Roman"/>
                        <a:cs typeface="Times New Roman"/>
                      </a:endParaRPr>
                    </a:p>
                  </a:txBody>
                  <a:tcPr marL="68580" marR="68580" marT="0" marB="0" anchor="ctr"/>
                </a:tc>
                <a:tc>
                  <a:txBody>
                    <a:bodyPr/>
                    <a:lstStyle/>
                    <a:p>
                      <a:pPr marL="0" marR="0" algn="ctr">
                        <a:lnSpc>
                          <a:spcPct val="115000"/>
                        </a:lnSpc>
                        <a:spcBef>
                          <a:spcPts val="0"/>
                        </a:spcBef>
                        <a:spcAft>
                          <a:spcPts val="0"/>
                        </a:spcAft>
                      </a:pPr>
                      <a:r>
                        <a:rPr lang="en-US" sz="1800" dirty="0">
                          <a:effectLst/>
                        </a:rPr>
                        <a:t>0.047</a:t>
                      </a:r>
                      <a:endParaRPr lang="en-US" sz="1600" dirty="0">
                        <a:effectLst/>
                        <a:latin typeface="Calibri"/>
                        <a:ea typeface="Times New Roman"/>
                        <a:cs typeface="Times New Roman"/>
                      </a:endParaRPr>
                    </a:p>
                  </a:txBody>
                  <a:tcPr marL="68580" marR="68580" marT="0" marB="0" anchor="ctr"/>
                </a:tc>
                <a:tc>
                  <a:txBody>
                    <a:bodyPr/>
                    <a:lstStyle/>
                    <a:p>
                      <a:pPr marL="0" marR="0" algn="ctr">
                        <a:lnSpc>
                          <a:spcPct val="115000"/>
                        </a:lnSpc>
                        <a:spcBef>
                          <a:spcPts val="0"/>
                        </a:spcBef>
                        <a:spcAft>
                          <a:spcPts val="0"/>
                        </a:spcAft>
                      </a:pPr>
                      <a:r>
                        <a:rPr lang="en-US" sz="1800" dirty="0">
                          <a:effectLst/>
                        </a:rPr>
                        <a:t>Null Hypothesis Accepted</a:t>
                      </a:r>
                      <a:endParaRPr lang="en-US" sz="1600" dirty="0">
                        <a:effectLst/>
                        <a:latin typeface="Calibri"/>
                        <a:ea typeface="Times New Roman"/>
                        <a:cs typeface="Times New Roman"/>
                      </a:endParaRPr>
                    </a:p>
                  </a:txBody>
                  <a:tcPr marL="68580" marR="68580" marT="0" marB="0" anchor="ctr"/>
                </a:tc>
                <a:tc vMerge="1">
                  <a:txBody>
                    <a:bodyPr/>
                    <a:lstStyle/>
                    <a:p>
                      <a:endParaRPr lang="en-US"/>
                    </a:p>
                  </a:txBody>
                  <a:tcPr/>
                </a:tc>
              </a:tr>
              <a:tr h="522104">
                <a:tc>
                  <a:txBody>
                    <a:bodyPr/>
                    <a:lstStyle/>
                    <a:p>
                      <a:pPr marL="0" marR="0">
                        <a:lnSpc>
                          <a:spcPct val="115000"/>
                        </a:lnSpc>
                        <a:spcBef>
                          <a:spcPts val="0"/>
                        </a:spcBef>
                        <a:spcAft>
                          <a:spcPts val="0"/>
                        </a:spcAft>
                      </a:pPr>
                      <a:r>
                        <a:rPr lang="en-US" sz="1800" dirty="0" smtClean="0">
                          <a:effectLst/>
                        </a:rPr>
                        <a:t>H</a:t>
                      </a:r>
                      <a:r>
                        <a:rPr lang="en-US" sz="1800" baseline="-25000" dirty="0" smtClean="0">
                          <a:effectLst/>
                        </a:rPr>
                        <a:t>4</a:t>
                      </a:r>
                      <a:r>
                        <a:rPr lang="en-US" sz="1800" baseline="0" dirty="0" smtClean="0">
                          <a:effectLst/>
                        </a:rPr>
                        <a:t>0</a:t>
                      </a:r>
                      <a:r>
                        <a:rPr lang="en-US" sz="1800" dirty="0" smtClean="0">
                          <a:effectLst/>
                        </a:rPr>
                        <a:t> </a:t>
                      </a:r>
                      <a:r>
                        <a:rPr lang="en-US" sz="1800" dirty="0">
                          <a:effectLst/>
                        </a:rPr>
                        <a:t>(Marital Status)</a:t>
                      </a:r>
                      <a:endParaRPr lang="en-US" sz="1600" dirty="0">
                        <a:effectLst/>
                        <a:latin typeface="Calibri"/>
                        <a:ea typeface="Times New Roman"/>
                        <a:cs typeface="Times New Roman"/>
                      </a:endParaRPr>
                    </a:p>
                  </a:txBody>
                  <a:tcPr marL="68580" marR="68580" marT="0" marB="0" anchor="ctr"/>
                </a:tc>
                <a:tc>
                  <a:txBody>
                    <a:bodyPr/>
                    <a:lstStyle/>
                    <a:p>
                      <a:pPr marL="0" marR="0" algn="ctr">
                        <a:lnSpc>
                          <a:spcPct val="115000"/>
                        </a:lnSpc>
                        <a:spcBef>
                          <a:spcPts val="0"/>
                        </a:spcBef>
                        <a:spcAft>
                          <a:spcPts val="0"/>
                        </a:spcAft>
                      </a:pPr>
                      <a:r>
                        <a:rPr lang="en-US" sz="1800">
                          <a:effectLst/>
                        </a:rPr>
                        <a:t>-0.52</a:t>
                      </a:r>
                      <a:endParaRPr lang="en-US" sz="1600">
                        <a:effectLst/>
                        <a:latin typeface="Calibri"/>
                        <a:ea typeface="Times New Roman"/>
                        <a:cs typeface="Times New Roman"/>
                      </a:endParaRPr>
                    </a:p>
                  </a:txBody>
                  <a:tcPr marL="68580" marR="68580" marT="0" marB="0" anchor="ctr"/>
                </a:tc>
                <a:tc>
                  <a:txBody>
                    <a:bodyPr/>
                    <a:lstStyle/>
                    <a:p>
                      <a:pPr marL="0" marR="0" algn="ctr">
                        <a:lnSpc>
                          <a:spcPct val="115000"/>
                        </a:lnSpc>
                        <a:spcBef>
                          <a:spcPts val="0"/>
                        </a:spcBef>
                        <a:spcAft>
                          <a:spcPts val="0"/>
                        </a:spcAft>
                      </a:pPr>
                      <a:r>
                        <a:rPr lang="en-US" sz="1800">
                          <a:effectLst/>
                        </a:rPr>
                        <a:t>0.718</a:t>
                      </a:r>
                      <a:endParaRPr lang="en-US" sz="1600">
                        <a:effectLst/>
                        <a:latin typeface="Calibri"/>
                        <a:ea typeface="Times New Roman"/>
                        <a:cs typeface="Times New Roman"/>
                      </a:endParaRPr>
                    </a:p>
                  </a:txBody>
                  <a:tcPr marL="68580" marR="68580" marT="0" marB="0" anchor="ctr"/>
                </a:tc>
                <a:tc>
                  <a:txBody>
                    <a:bodyPr/>
                    <a:lstStyle/>
                    <a:p>
                      <a:pPr marL="0" marR="0" algn="ctr">
                        <a:lnSpc>
                          <a:spcPct val="115000"/>
                        </a:lnSpc>
                        <a:spcBef>
                          <a:spcPts val="0"/>
                        </a:spcBef>
                        <a:spcAft>
                          <a:spcPts val="0"/>
                        </a:spcAft>
                      </a:pPr>
                      <a:r>
                        <a:rPr lang="en-US" sz="1800" dirty="0">
                          <a:effectLst/>
                        </a:rPr>
                        <a:t>Null Hypothesis Rejected</a:t>
                      </a:r>
                      <a:endParaRPr lang="en-US" sz="1600" dirty="0">
                        <a:effectLst/>
                        <a:latin typeface="Calibri"/>
                        <a:ea typeface="Times New Roman"/>
                        <a:cs typeface="Times New Roman"/>
                      </a:endParaRPr>
                    </a:p>
                  </a:txBody>
                  <a:tcPr marL="68580" marR="68580" marT="0" marB="0" anchor="ctr"/>
                </a:tc>
                <a:tc vMerge="1">
                  <a:txBody>
                    <a:bodyPr/>
                    <a:lstStyle/>
                    <a:p>
                      <a:endParaRPr lang="en-US"/>
                    </a:p>
                  </a:txBody>
                  <a:tcPr/>
                </a:tc>
              </a:tr>
              <a:tr h="670084">
                <a:tc>
                  <a:txBody>
                    <a:bodyPr/>
                    <a:lstStyle/>
                    <a:p>
                      <a:pPr marL="0" marR="0">
                        <a:lnSpc>
                          <a:spcPct val="115000"/>
                        </a:lnSpc>
                        <a:spcBef>
                          <a:spcPts val="0"/>
                        </a:spcBef>
                        <a:spcAft>
                          <a:spcPts val="0"/>
                        </a:spcAft>
                      </a:pPr>
                      <a:r>
                        <a:rPr lang="en-US" sz="1800" dirty="0" smtClean="0">
                          <a:effectLst/>
                        </a:rPr>
                        <a:t>H</a:t>
                      </a:r>
                      <a:r>
                        <a:rPr lang="en-US" sz="1800" baseline="-25000" dirty="0" smtClean="0">
                          <a:effectLst/>
                        </a:rPr>
                        <a:t>5</a:t>
                      </a:r>
                      <a:r>
                        <a:rPr lang="en-US" sz="1800" baseline="0" dirty="0" smtClean="0">
                          <a:effectLst/>
                        </a:rPr>
                        <a:t>0</a:t>
                      </a:r>
                      <a:r>
                        <a:rPr lang="en-US" sz="1800" dirty="0" smtClean="0">
                          <a:effectLst/>
                        </a:rPr>
                        <a:t> </a:t>
                      </a:r>
                      <a:r>
                        <a:rPr lang="en-US" sz="1800" dirty="0">
                          <a:effectLst/>
                        </a:rPr>
                        <a:t>(Use of IT for Stress Management)</a:t>
                      </a:r>
                      <a:endParaRPr lang="en-US" sz="1600" dirty="0">
                        <a:effectLst/>
                        <a:latin typeface="Calibri"/>
                        <a:ea typeface="Times New Roman"/>
                        <a:cs typeface="Times New Roman"/>
                      </a:endParaRPr>
                    </a:p>
                  </a:txBody>
                  <a:tcPr marL="68580" marR="68580" marT="0" marB="0" anchor="ctr"/>
                </a:tc>
                <a:tc>
                  <a:txBody>
                    <a:bodyPr/>
                    <a:lstStyle/>
                    <a:p>
                      <a:pPr marL="0" marR="0" algn="ctr">
                        <a:lnSpc>
                          <a:spcPct val="115000"/>
                        </a:lnSpc>
                        <a:spcBef>
                          <a:spcPts val="0"/>
                        </a:spcBef>
                        <a:spcAft>
                          <a:spcPts val="0"/>
                        </a:spcAft>
                      </a:pPr>
                      <a:r>
                        <a:rPr lang="en-US" sz="1800" dirty="0">
                          <a:effectLst/>
                        </a:rPr>
                        <a:t>0.390</a:t>
                      </a:r>
                      <a:endParaRPr lang="en-US" sz="1600" dirty="0">
                        <a:effectLst/>
                        <a:latin typeface="Calibri"/>
                        <a:ea typeface="Times New Roman"/>
                        <a:cs typeface="Times New Roman"/>
                      </a:endParaRPr>
                    </a:p>
                  </a:txBody>
                  <a:tcPr marL="68580" marR="68580" marT="0" marB="0" anchor="ctr"/>
                </a:tc>
                <a:tc>
                  <a:txBody>
                    <a:bodyPr/>
                    <a:lstStyle/>
                    <a:p>
                      <a:pPr marL="0" marR="0" algn="ctr">
                        <a:lnSpc>
                          <a:spcPct val="115000"/>
                        </a:lnSpc>
                        <a:spcBef>
                          <a:spcPts val="0"/>
                        </a:spcBef>
                        <a:spcAft>
                          <a:spcPts val="0"/>
                        </a:spcAft>
                      </a:pPr>
                      <a:r>
                        <a:rPr lang="en-US" sz="1800">
                          <a:effectLst/>
                        </a:rPr>
                        <a:t>0.13</a:t>
                      </a:r>
                      <a:endParaRPr lang="en-US" sz="1600">
                        <a:effectLst/>
                        <a:latin typeface="Calibri"/>
                        <a:ea typeface="Times New Roman"/>
                        <a:cs typeface="Times New Roman"/>
                      </a:endParaRPr>
                    </a:p>
                  </a:txBody>
                  <a:tcPr marL="68580" marR="68580" marT="0" marB="0" anchor="ctr"/>
                </a:tc>
                <a:tc>
                  <a:txBody>
                    <a:bodyPr/>
                    <a:lstStyle/>
                    <a:p>
                      <a:pPr marL="0" marR="0" algn="ctr">
                        <a:lnSpc>
                          <a:spcPct val="115000"/>
                        </a:lnSpc>
                        <a:spcBef>
                          <a:spcPts val="0"/>
                        </a:spcBef>
                        <a:spcAft>
                          <a:spcPts val="0"/>
                        </a:spcAft>
                      </a:pPr>
                      <a:r>
                        <a:rPr lang="en-US" sz="1800" dirty="0">
                          <a:effectLst/>
                        </a:rPr>
                        <a:t>Null Hypothesis Accepted</a:t>
                      </a:r>
                      <a:endParaRPr lang="en-US" sz="1600" dirty="0">
                        <a:effectLst/>
                        <a:latin typeface="Calibri"/>
                        <a:ea typeface="Times New Roman"/>
                        <a:cs typeface="Times New Roman"/>
                      </a:endParaRPr>
                    </a:p>
                  </a:txBody>
                  <a:tcPr marL="68580" marR="68580" marT="0" marB="0" anchor="ctr"/>
                </a:tc>
                <a:tc vMerge="1">
                  <a:txBody>
                    <a:bodyPr/>
                    <a:lstStyle/>
                    <a:p>
                      <a:endParaRPr lang="en-US"/>
                    </a:p>
                  </a:txBody>
                  <a:tcPr/>
                </a:tc>
              </a:tr>
            </a:tbl>
          </a:graphicData>
        </a:graphic>
      </p:graphicFrame>
      <p:sp>
        <p:nvSpPr>
          <p:cNvPr id="4" name="TextBox 3"/>
          <p:cNvSpPr txBox="1"/>
          <p:nvPr/>
        </p:nvSpPr>
        <p:spPr>
          <a:xfrm>
            <a:off x="0" y="152400"/>
            <a:ext cx="9144000" cy="769441"/>
          </a:xfrm>
          <a:prstGeom prst="rect">
            <a:avLst/>
          </a:prstGeom>
          <a:noFill/>
        </p:spPr>
        <p:txBody>
          <a:bodyPr wrap="square" rtlCol="0">
            <a:spAutoFit/>
          </a:bodyPr>
          <a:lstStyle/>
          <a:p>
            <a:pPr algn="ctr"/>
            <a:r>
              <a:rPr lang="en-US" sz="4400" b="1" dirty="0" smtClean="0">
                <a:solidFill>
                  <a:srgbClr val="C00000"/>
                </a:solidFill>
                <a:latin typeface="Baskerville Old Face" pitchFamily="18" charset="0"/>
              </a:rPr>
              <a:t>Results &amp; Discussion</a:t>
            </a:r>
            <a:endParaRPr lang="en-US" sz="4400" b="1" dirty="0">
              <a:solidFill>
                <a:srgbClr val="C00000"/>
              </a:solidFill>
              <a:latin typeface="Baskerville Old Face" pitchFamily="18" charset="0"/>
            </a:endParaRPr>
          </a:p>
        </p:txBody>
      </p:sp>
      <p:pic>
        <p:nvPicPr>
          <p:cNvPr id="5" name="Picture 4"/>
          <p:cNvPicPr/>
          <p:nvPr/>
        </p:nvPicPr>
        <p:blipFill rotWithShape="1">
          <a:blip r:embed="rId3">
            <a:extLst>
              <a:ext uri="{28A0092B-C50C-407E-A947-70E740481C1C}">
                <a14:useLocalDpi xmlns:a14="http://schemas.microsoft.com/office/drawing/2010/main" val="0"/>
              </a:ext>
            </a:extLst>
          </a:blip>
          <a:srcRect l="7373" t="4471" r="11153" b="8706"/>
          <a:stretch/>
        </p:blipFill>
        <p:spPr bwMode="auto">
          <a:xfrm>
            <a:off x="1562100" y="1371600"/>
            <a:ext cx="6019800" cy="502920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111320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xit" presetSubtype="0" fill="hold" nodeType="clickEffect">
                                  <p:stCondLst>
                                    <p:cond delay="0"/>
                                  </p:stCondLst>
                                  <p:childTnLst>
                                    <p:set>
                                      <p:cBhvr>
                                        <p:cTn id="11" dur="1" fill="hold">
                                          <p:stCondLst>
                                            <p:cond delay="0"/>
                                          </p:stCondLst>
                                        </p:cTn>
                                        <p:tgtEl>
                                          <p:spTgt spid="3"/>
                                        </p:tgtEl>
                                        <p:attrNameLst>
                                          <p:attrName>style.visibility</p:attrName>
                                        </p:attrNameLst>
                                      </p:cBhvr>
                                      <p:to>
                                        <p:strVal val="hidden"/>
                                      </p:to>
                                    </p:set>
                                  </p:childTnLst>
                                </p:cTn>
                              </p:par>
                              <p:par>
                                <p:cTn id="12" presetID="10"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F2C1948-4817-4D16-A7A9-BD00324E561D}" type="slidenum">
              <a:rPr lang="en-US" smtClean="0">
                <a:solidFill>
                  <a:prstClr val="black">
                    <a:tint val="75000"/>
                  </a:prstClr>
                </a:solidFill>
              </a:rPr>
              <a:pPr/>
              <a:t>39</a:t>
            </a:fld>
            <a:endParaRPr lang="en-US">
              <a:solidFill>
                <a:prstClr val="black">
                  <a:tint val="75000"/>
                </a:prstClr>
              </a:solidFill>
            </a:endParaRPr>
          </a:p>
        </p:txBody>
      </p:sp>
      <p:pic>
        <p:nvPicPr>
          <p:cNvPr id="3" name="Picture 2"/>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3816" t="18056" r="4611" b="2183"/>
          <a:stretch/>
        </p:blipFill>
        <p:spPr bwMode="auto">
          <a:xfrm>
            <a:off x="1104900" y="1066800"/>
            <a:ext cx="6934200" cy="4876800"/>
          </a:xfrm>
          <a:prstGeom prst="rect">
            <a:avLst/>
          </a:prstGeom>
          <a:noFill/>
          <a:ln>
            <a:noFill/>
          </a:ln>
          <a:extLst>
            <a:ext uri="{53640926-AAD7-44D8-BBD7-CCE9431645EC}">
              <a14:shadowObscured xmlns:a14="http://schemas.microsoft.com/office/drawing/2010/main"/>
            </a:ext>
          </a:extLst>
        </p:spPr>
      </p:pic>
      <p:pic>
        <p:nvPicPr>
          <p:cNvPr id="4" name="Picture 3"/>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3657" t="18452" r="4929" b="2778"/>
          <a:stretch/>
        </p:blipFill>
        <p:spPr bwMode="auto">
          <a:xfrm>
            <a:off x="647700" y="914400"/>
            <a:ext cx="7848600" cy="5715000"/>
          </a:xfrm>
          <a:prstGeom prst="rect">
            <a:avLst/>
          </a:prstGeom>
          <a:noFill/>
          <a:ln>
            <a:noFill/>
          </a:ln>
          <a:extLst>
            <a:ext uri="{53640926-AAD7-44D8-BBD7-CCE9431645EC}">
              <a14:shadowObscured xmlns:a14="http://schemas.microsoft.com/office/drawing/2010/main"/>
            </a:ext>
          </a:extLst>
        </p:spPr>
      </p:pic>
      <p:pic>
        <p:nvPicPr>
          <p:cNvPr id="5" name="Picture 4"/>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4230" t="18491" r="2719" b="3208"/>
          <a:stretch/>
        </p:blipFill>
        <p:spPr bwMode="auto">
          <a:xfrm>
            <a:off x="704850" y="990600"/>
            <a:ext cx="7734300" cy="5638800"/>
          </a:xfrm>
          <a:prstGeom prst="rect">
            <a:avLst/>
          </a:prstGeom>
          <a:noFill/>
          <a:ln>
            <a:noFill/>
          </a:ln>
          <a:extLst>
            <a:ext uri="{53640926-AAD7-44D8-BBD7-CCE9431645EC}">
              <a14:shadowObscured xmlns:a14="http://schemas.microsoft.com/office/drawing/2010/main"/>
            </a:ext>
          </a:extLst>
        </p:spPr>
      </p:pic>
      <p:pic>
        <p:nvPicPr>
          <p:cNvPr id="6" name="Picture 5"/>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l="10417" r="10069"/>
          <a:stretch/>
        </p:blipFill>
        <p:spPr bwMode="auto">
          <a:xfrm>
            <a:off x="1943100" y="1371600"/>
            <a:ext cx="5219700" cy="48006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24352661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gtEl>
                                        <p:attrNameLst>
                                          <p:attrName>style.visibility</p:attrName>
                                        </p:attrNameLst>
                                      </p:cBhvr>
                                      <p:to>
                                        <p:strVal val="hidden"/>
                                      </p:to>
                                    </p:set>
                                  </p:childTnLst>
                                </p:cTn>
                              </p:par>
                              <p:par>
                                <p:cTn id="7" presetID="9"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dissolv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xit" presetSubtype="0" fill="hold" nodeType="clickEffect">
                                  <p:stCondLst>
                                    <p:cond delay="0"/>
                                  </p:stCondLst>
                                  <p:childTnLst>
                                    <p:set>
                                      <p:cBhvr>
                                        <p:cTn id="13" dur="1" fill="hold">
                                          <p:stCondLst>
                                            <p:cond delay="0"/>
                                          </p:stCondLst>
                                        </p:cTn>
                                        <p:tgtEl>
                                          <p:spTgt spid="4"/>
                                        </p:tgtEl>
                                        <p:attrNameLst>
                                          <p:attrName>style.visibility</p:attrName>
                                        </p:attrNameLst>
                                      </p:cBhvr>
                                      <p:to>
                                        <p:strVal val="hidden"/>
                                      </p:to>
                                    </p:set>
                                  </p:childTnLst>
                                </p:cTn>
                              </p:par>
                              <p:par>
                                <p:cTn id="14" presetID="9"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xit" presetSubtype="0" fill="hold" nodeType="clickEffect">
                                  <p:stCondLst>
                                    <p:cond delay="0"/>
                                  </p:stCondLst>
                                  <p:childTnLst>
                                    <p:set>
                                      <p:cBhvr>
                                        <p:cTn id="20" dur="1" fill="hold">
                                          <p:stCondLst>
                                            <p:cond delay="0"/>
                                          </p:stCondLst>
                                        </p:cTn>
                                        <p:tgtEl>
                                          <p:spTgt spid="5"/>
                                        </p:tgtEl>
                                        <p:attrNameLst>
                                          <p:attrName>style.visibility</p:attrName>
                                        </p:attrNameLst>
                                      </p:cBhvr>
                                      <p:to>
                                        <p:strVal val="hidden"/>
                                      </p:to>
                                    </p:set>
                                  </p:childTnLst>
                                </p:cTn>
                              </p:par>
                              <p:par>
                                <p:cTn id="21" presetID="9" presetClass="entr" presetSubtype="0"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dissolv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xit" presetSubtype="0" fill="hold" nodeType="clickEffect">
                                  <p:stCondLst>
                                    <p:cond delay="0"/>
                                  </p:stCondLst>
                                  <p:childTnLst>
                                    <p:set>
                                      <p:cBhvr>
                                        <p:cTn id="27"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16000"/>
            <a:lum/>
          </a:blip>
          <a:srcRect/>
          <a:stretch>
            <a:fillRect/>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F2C1948-4817-4D16-A7A9-BD00324E561D}" type="slidenum">
              <a:rPr lang="en-US" smtClean="0">
                <a:solidFill>
                  <a:prstClr val="black">
                    <a:tint val="75000"/>
                  </a:prstClr>
                </a:solidFill>
              </a:rPr>
              <a:pPr/>
              <a:t>40</a:t>
            </a:fld>
            <a:endParaRPr lang="en-US">
              <a:solidFill>
                <a:prstClr val="black">
                  <a:tint val="75000"/>
                </a:prstClr>
              </a:solidFill>
            </a:endParaRPr>
          </a:p>
        </p:txBody>
      </p:sp>
      <p:sp>
        <p:nvSpPr>
          <p:cNvPr id="4" name="TextBox 3"/>
          <p:cNvSpPr txBox="1"/>
          <p:nvPr/>
        </p:nvSpPr>
        <p:spPr>
          <a:xfrm>
            <a:off x="0" y="373559"/>
            <a:ext cx="9144000" cy="769441"/>
          </a:xfrm>
          <a:prstGeom prst="rect">
            <a:avLst/>
          </a:prstGeom>
          <a:noFill/>
        </p:spPr>
        <p:txBody>
          <a:bodyPr wrap="square" rtlCol="0">
            <a:spAutoFit/>
          </a:bodyPr>
          <a:lstStyle/>
          <a:p>
            <a:pPr algn="ctr"/>
            <a:r>
              <a:rPr lang="en-US" sz="4400" b="1" dirty="0" smtClean="0">
                <a:solidFill>
                  <a:srgbClr val="C00000"/>
                </a:solidFill>
                <a:latin typeface="Baskerville Old Face" pitchFamily="18" charset="0"/>
              </a:rPr>
              <a:t>Conclusion</a:t>
            </a:r>
            <a:endParaRPr lang="en-US" sz="4400" b="1" dirty="0">
              <a:solidFill>
                <a:srgbClr val="C00000"/>
              </a:solidFill>
              <a:latin typeface="Baskerville Old Face" pitchFamily="18" charset="0"/>
            </a:endParaRPr>
          </a:p>
        </p:txBody>
      </p:sp>
      <p:sp>
        <p:nvSpPr>
          <p:cNvPr id="3" name="Rectangle 2"/>
          <p:cNvSpPr/>
          <p:nvPr/>
        </p:nvSpPr>
        <p:spPr>
          <a:xfrm>
            <a:off x="342900" y="1854875"/>
            <a:ext cx="8458200" cy="2800767"/>
          </a:xfrm>
          <a:prstGeom prst="rect">
            <a:avLst/>
          </a:prstGeom>
        </p:spPr>
        <p:txBody>
          <a:bodyPr wrap="square">
            <a:spAutoFit/>
          </a:bodyPr>
          <a:lstStyle/>
          <a:p>
            <a:pPr marL="285750" indent="-285750" algn="just">
              <a:buFont typeface="Wingdings" pitchFamily="2" charset="2"/>
              <a:buChar char="q"/>
            </a:pPr>
            <a:r>
              <a:rPr lang="en-US" sz="2200" b="1" dirty="0">
                <a:solidFill>
                  <a:prstClr val="black"/>
                </a:solidFill>
                <a:latin typeface="Baskerville Old Face" pitchFamily="18" charset="0"/>
              </a:rPr>
              <a:t>Higher levels of occupational stress is affecting the quality of life of the majority of the </a:t>
            </a:r>
            <a:r>
              <a:rPr lang="en-US" sz="2200" b="1" dirty="0" smtClean="0">
                <a:solidFill>
                  <a:prstClr val="black"/>
                </a:solidFill>
                <a:latin typeface="Baskerville Old Face" pitchFamily="18" charset="0"/>
              </a:rPr>
              <a:t>respondents</a:t>
            </a:r>
          </a:p>
          <a:p>
            <a:pPr algn="just"/>
            <a:endParaRPr lang="en-US" sz="2200" b="1" dirty="0">
              <a:solidFill>
                <a:prstClr val="black"/>
              </a:solidFill>
              <a:latin typeface="Baskerville Old Face" pitchFamily="18" charset="0"/>
            </a:endParaRPr>
          </a:p>
          <a:p>
            <a:pPr marL="285750" indent="-285750" algn="just">
              <a:buFont typeface="Wingdings" pitchFamily="2" charset="2"/>
              <a:buChar char="q"/>
            </a:pPr>
            <a:r>
              <a:rPr lang="en-US" sz="2200" b="1" dirty="0">
                <a:solidFill>
                  <a:prstClr val="black"/>
                </a:solidFill>
                <a:latin typeface="Baskerville Old Face" pitchFamily="18" charset="0"/>
              </a:rPr>
              <a:t>Demographic variables influence the level of job stress and quality of life of IT professionals It is clear that the demographic profiles with which people enter employer organizations ultimately affect the IT such companies’ profitability and effectiveness indirectly by impacting on the employees’ job stress and job satisfaction</a:t>
            </a:r>
          </a:p>
        </p:txBody>
      </p:sp>
    </p:spTree>
    <p:extLst>
      <p:ext uri="{BB962C8B-B14F-4D97-AF65-F5344CB8AC3E}">
        <p14:creationId xmlns:p14="http://schemas.microsoft.com/office/powerpoint/2010/main" val="425999946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16000"/>
            <a:lum/>
          </a:blip>
          <a:srcRect/>
          <a:stretch>
            <a:fillRect/>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F2C1948-4817-4D16-A7A9-BD00324E561D}" type="slidenum">
              <a:rPr lang="en-US" smtClean="0">
                <a:solidFill>
                  <a:prstClr val="black">
                    <a:tint val="75000"/>
                  </a:prstClr>
                </a:solidFill>
              </a:rPr>
              <a:pPr/>
              <a:t>41</a:t>
            </a:fld>
            <a:endParaRPr lang="en-US">
              <a:solidFill>
                <a:prstClr val="black">
                  <a:tint val="75000"/>
                </a:prstClr>
              </a:solidFill>
            </a:endParaRPr>
          </a:p>
        </p:txBody>
      </p:sp>
      <p:sp>
        <p:nvSpPr>
          <p:cNvPr id="3" name="Rectangle 2"/>
          <p:cNvSpPr/>
          <p:nvPr/>
        </p:nvSpPr>
        <p:spPr>
          <a:xfrm>
            <a:off x="152400" y="2121456"/>
            <a:ext cx="8839200" cy="2831544"/>
          </a:xfrm>
          <a:prstGeom prst="rect">
            <a:avLst/>
          </a:prstGeom>
        </p:spPr>
        <p:txBody>
          <a:bodyPr wrap="square">
            <a:spAutoFit/>
          </a:bodyPr>
          <a:lstStyle/>
          <a:p>
            <a:pPr marL="342900" indent="-342900" algn="just">
              <a:buFont typeface="Wingdings" pitchFamily="2" charset="2"/>
              <a:buChar char="q"/>
            </a:pPr>
            <a:r>
              <a:rPr lang="en-US" sz="2200" b="1" dirty="0" smtClean="0">
                <a:solidFill>
                  <a:prstClr val="black"/>
                </a:solidFill>
                <a:latin typeface="Baskerville Old Face" pitchFamily="18" charset="0"/>
              </a:rPr>
              <a:t>Enterprises </a:t>
            </a:r>
            <a:r>
              <a:rPr lang="en-US" sz="2200" b="1" dirty="0">
                <a:solidFill>
                  <a:prstClr val="black"/>
                </a:solidFill>
                <a:latin typeface="Baskerville Old Face" pitchFamily="18" charset="0"/>
              </a:rPr>
              <a:t>should ensure </a:t>
            </a:r>
            <a:r>
              <a:rPr lang="en-US" sz="2200" b="1" dirty="0" smtClean="0">
                <a:solidFill>
                  <a:prstClr val="black"/>
                </a:solidFill>
                <a:latin typeface="Baskerville Old Face" pitchFamily="18" charset="0"/>
              </a:rPr>
              <a:t>that there </a:t>
            </a:r>
            <a:r>
              <a:rPr lang="en-US" sz="2200" b="1" dirty="0">
                <a:solidFill>
                  <a:prstClr val="black"/>
                </a:solidFill>
                <a:latin typeface="Baskerville Old Face" pitchFamily="18" charset="0"/>
              </a:rPr>
              <a:t>should be adequate scope for individual customization of work </a:t>
            </a:r>
            <a:r>
              <a:rPr lang="en-US" sz="2200" b="1" dirty="0" smtClean="0">
                <a:solidFill>
                  <a:prstClr val="black"/>
                </a:solidFill>
                <a:latin typeface="Baskerville Old Face" pitchFamily="18" charset="0"/>
              </a:rPr>
              <a:t>content, performance </a:t>
            </a:r>
            <a:r>
              <a:rPr lang="en-US" sz="2200" b="1" dirty="0">
                <a:solidFill>
                  <a:prstClr val="black"/>
                </a:solidFill>
                <a:latin typeface="Baskerville Old Face" pitchFamily="18" charset="0"/>
              </a:rPr>
              <a:t>reward </a:t>
            </a:r>
            <a:r>
              <a:rPr lang="en-US" sz="2200" b="1" dirty="0" smtClean="0">
                <a:solidFill>
                  <a:prstClr val="black"/>
                </a:solidFill>
                <a:latin typeface="Baskerville Old Face" pitchFamily="18" charset="0"/>
              </a:rPr>
              <a:t>structures and characteristics of </a:t>
            </a:r>
            <a:r>
              <a:rPr lang="en-US" sz="2200" b="1" dirty="0">
                <a:solidFill>
                  <a:prstClr val="black"/>
                </a:solidFill>
                <a:latin typeface="Baskerville Old Face" pitchFamily="18" charset="0"/>
              </a:rPr>
              <a:t>the work </a:t>
            </a:r>
            <a:r>
              <a:rPr lang="en-US" sz="2200" b="1" dirty="0" smtClean="0">
                <a:solidFill>
                  <a:prstClr val="black"/>
                </a:solidFill>
                <a:latin typeface="Baskerville Old Face" pitchFamily="18" charset="0"/>
              </a:rPr>
              <a:t>environment</a:t>
            </a:r>
            <a:endParaRPr lang="en-US" sz="2200" b="1" dirty="0">
              <a:solidFill>
                <a:prstClr val="black"/>
              </a:solidFill>
              <a:latin typeface="Baskerville Old Face" pitchFamily="18" charset="0"/>
            </a:endParaRPr>
          </a:p>
          <a:p>
            <a:pPr marL="342900" indent="-342900" algn="just">
              <a:buFont typeface="Wingdings" pitchFamily="2" charset="2"/>
              <a:buChar char="q"/>
            </a:pPr>
            <a:endParaRPr lang="en-US" sz="2400" b="1" dirty="0" smtClean="0">
              <a:solidFill>
                <a:prstClr val="black"/>
              </a:solidFill>
              <a:latin typeface="Baskerville Old Face" pitchFamily="18" charset="0"/>
            </a:endParaRPr>
          </a:p>
          <a:p>
            <a:pPr marL="342900" indent="-342900" algn="just">
              <a:buFont typeface="Wingdings" pitchFamily="2" charset="2"/>
              <a:buChar char="q"/>
            </a:pPr>
            <a:r>
              <a:rPr lang="en-US" sz="2200" b="1" dirty="0" smtClean="0">
                <a:solidFill>
                  <a:prstClr val="black"/>
                </a:solidFill>
                <a:latin typeface="Baskerville Old Face" pitchFamily="18" charset="0"/>
              </a:rPr>
              <a:t>Moreover</a:t>
            </a:r>
            <a:r>
              <a:rPr lang="en-US" sz="2200" b="1" dirty="0">
                <a:solidFill>
                  <a:prstClr val="black"/>
                </a:solidFill>
                <a:latin typeface="Baskerville Old Face" pitchFamily="18" charset="0"/>
              </a:rPr>
              <a:t>, the adaption of internet based stress </a:t>
            </a:r>
            <a:r>
              <a:rPr lang="en-US" sz="2200" b="1" dirty="0" smtClean="0">
                <a:solidFill>
                  <a:prstClr val="black"/>
                </a:solidFill>
                <a:latin typeface="Baskerville Old Face" pitchFamily="18" charset="0"/>
              </a:rPr>
              <a:t>management (ISM) solutions like the online </a:t>
            </a:r>
            <a:r>
              <a:rPr lang="en-US" sz="2200" b="1" dirty="0">
                <a:solidFill>
                  <a:prstClr val="black"/>
                </a:solidFill>
                <a:latin typeface="Baskerville Old Face" pitchFamily="18" charset="0"/>
              </a:rPr>
              <a:t>relaxation practice materials, </a:t>
            </a:r>
            <a:r>
              <a:rPr lang="en-US" sz="2200" b="1" dirty="0" smtClean="0">
                <a:solidFill>
                  <a:prstClr val="black"/>
                </a:solidFill>
                <a:latin typeface="Baskerville Old Face" pitchFamily="18" charset="0"/>
              </a:rPr>
              <a:t>strategies </a:t>
            </a:r>
            <a:r>
              <a:rPr lang="en-US" sz="2200" b="1" dirty="0">
                <a:solidFill>
                  <a:prstClr val="black"/>
                </a:solidFill>
                <a:latin typeface="Baskerville Old Face" pitchFamily="18" charset="0"/>
              </a:rPr>
              <a:t>to help cope with life’s stressors, stress assessments programs, and daily topics to inspire participants to continue the meditation and relaxation </a:t>
            </a:r>
            <a:r>
              <a:rPr lang="en-US" sz="2200" b="1" dirty="0" smtClean="0">
                <a:solidFill>
                  <a:prstClr val="black"/>
                </a:solidFill>
                <a:latin typeface="Baskerville Old Face" pitchFamily="18" charset="0"/>
              </a:rPr>
              <a:t>techniques</a:t>
            </a:r>
            <a:endParaRPr lang="en-US" sz="2200" b="1" dirty="0" smtClean="0">
              <a:solidFill>
                <a:prstClr val="black"/>
              </a:solidFill>
              <a:latin typeface="Baskerville Old Face" pitchFamily="18" charset="0"/>
            </a:endParaRPr>
          </a:p>
        </p:txBody>
      </p:sp>
      <p:sp>
        <p:nvSpPr>
          <p:cNvPr id="4" name="TextBox 3"/>
          <p:cNvSpPr txBox="1"/>
          <p:nvPr/>
        </p:nvSpPr>
        <p:spPr>
          <a:xfrm>
            <a:off x="0" y="152400"/>
            <a:ext cx="9144000" cy="769441"/>
          </a:xfrm>
          <a:prstGeom prst="rect">
            <a:avLst/>
          </a:prstGeom>
          <a:noFill/>
        </p:spPr>
        <p:txBody>
          <a:bodyPr wrap="square" rtlCol="0">
            <a:spAutoFit/>
          </a:bodyPr>
          <a:lstStyle/>
          <a:p>
            <a:pPr algn="ctr"/>
            <a:r>
              <a:rPr lang="en-US" sz="4400" b="1" dirty="0" smtClean="0">
                <a:solidFill>
                  <a:srgbClr val="C00000"/>
                </a:solidFill>
                <a:latin typeface="Baskerville Old Face" pitchFamily="18" charset="0"/>
              </a:rPr>
              <a:t>Recommendations</a:t>
            </a:r>
            <a:endParaRPr lang="en-US" sz="4400" b="1" dirty="0">
              <a:solidFill>
                <a:srgbClr val="C00000"/>
              </a:solidFill>
              <a:latin typeface="Baskerville Old Face" pitchFamily="18" charset="0"/>
            </a:endParaRPr>
          </a:p>
        </p:txBody>
      </p:sp>
    </p:spTree>
    <p:extLst>
      <p:ext uri="{BB962C8B-B14F-4D97-AF65-F5344CB8AC3E}">
        <p14:creationId xmlns:p14="http://schemas.microsoft.com/office/powerpoint/2010/main" val="166421758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Scale>
                                      <p:cBhvr>
                                        <p:cTn id="7" dur="10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3">
                                            <p:txEl>
                                              <p:pRg st="0" end="0"/>
                                            </p:txEl>
                                          </p:spTgt>
                                        </p:tgtEl>
                                        <p:attrNameLst>
                                          <p:attrName>ppt_x</p:attrName>
                                          <p:attrName>ppt_y</p:attrName>
                                        </p:attrNameLst>
                                      </p:cBhvr>
                                    </p:animMotion>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Scale>
                                      <p:cBhvr>
                                        <p:cTn id="14" dur="1000" decel="50000" fill="hold">
                                          <p:stCondLst>
                                            <p:cond delay="0"/>
                                          </p:stCondLst>
                                        </p:cTn>
                                        <p:tgtEl>
                                          <p:spTgt spid="3">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3">
                                            <p:txEl>
                                              <p:pRg st="2" end="2"/>
                                            </p:txEl>
                                          </p:spTgt>
                                        </p:tgtEl>
                                        <p:attrNameLst>
                                          <p:attrName>ppt_x</p:attrName>
                                          <p:attrName>ppt_y</p:attrName>
                                        </p:attrNameLst>
                                      </p:cBhvr>
                                    </p:animMotion>
                                    <p:animEffect transition="in" filter="fade">
                                      <p:cBhvr>
                                        <p:cTn id="1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6000"/>
            <a:lum/>
          </a:blip>
          <a:srcRect/>
          <a:stretch>
            <a:fillRect/>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F2C1948-4817-4D16-A7A9-BD00324E561D}" type="slidenum">
              <a:rPr lang="en-US" smtClean="0">
                <a:solidFill>
                  <a:prstClr val="black">
                    <a:tint val="75000"/>
                  </a:prstClr>
                </a:solidFill>
              </a:rPr>
              <a:pPr/>
              <a:t>42</a:t>
            </a:fld>
            <a:endParaRPr lang="en-US">
              <a:solidFill>
                <a:prstClr val="black">
                  <a:tint val="75000"/>
                </a:prstClr>
              </a:solidFill>
            </a:endParaRPr>
          </a:p>
        </p:txBody>
      </p:sp>
      <p:sp>
        <p:nvSpPr>
          <p:cNvPr id="4" name="Rectangle 3"/>
          <p:cNvSpPr/>
          <p:nvPr/>
        </p:nvSpPr>
        <p:spPr>
          <a:xfrm>
            <a:off x="228600" y="1143000"/>
            <a:ext cx="8763000" cy="5324535"/>
          </a:xfrm>
          <a:prstGeom prst="rect">
            <a:avLst/>
          </a:prstGeom>
        </p:spPr>
        <p:txBody>
          <a:bodyPr wrap="square">
            <a:spAutoFit/>
          </a:bodyPr>
          <a:lstStyle/>
          <a:p>
            <a:pPr marL="342900" lvl="4" indent="-342900">
              <a:buFont typeface="+mj-lt"/>
              <a:buAutoNum type="arabicPeriod"/>
            </a:pPr>
            <a:r>
              <a:rPr lang="en-US" sz="2000" dirty="0">
                <a:latin typeface="Times New Roman" pitchFamily="18" charset="0"/>
                <a:cs typeface="Times New Roman" pitchFamily="18" charset="0"/>
              </a:rPr>
              <a:t>Healthcare Informatics, “Ambulatory EHR and Practice Management System Demand, 2011”, </a:t>
            </a:r>
            <a:r>
              <a:rPr lang="en-US" sz="2000" u="sng" dirty="0">
                <a:latin typeface="Times New Roman" pitchFamily="18" charset="0"/>
                <a:cs typeface="Times New Roman" pitchFamily="18" charset="0"/>
                <a:hlinkClick r:id="rId3"/>
              </a:rPr>
              <a:t>http://www.healthcare-informatics.com/Rising_Demand_for_Ambulatory_EMR_Systems.pdf</a:t>
            </a:r>
            <a:r>
              <a:rPr lang="en-US" sz="2000" dirty="0">
                <a:latin typeface="Times New Roman" pitchFamily="18" charset="0"/>
                <a:cs typeface="Times New Roman" pitchFamily="18" charset="0"/>
              </a:rPr>
              <a:t> </a:t>
            </a:r>
          </a:p>
          <a:p>
            <a:pPr marL="342900" lvl="4" indent="-342900">
              <a:buFont typeface="+mj-lt"/>
              <a:buAutoNum type="arabicPeriod"/>
            </a:pPr>
            <a:r>
              <a:rPr lang="en-US" sz="2000" dirty="0">
                <a:latin typeface="Times New Roman" pitchFamily="18" charset="0"/>
                <a:cs typeface="Times New Roman" pitchFamily="18" charset="0"/>
              </a:rPr>
              <a:t>Esther </a:t>
            </a:r>
            <a:r>
              <a:rPr lang="en-US" sz="2000" dirty="0" err="1">
                <a:latin typeface="Times New Roman" pitchFamily="18" charset="0"/>
                <a:cs typeface="Times New Roman" pitchFamily="18" charset="0"/>
              </a:rPr>
              <a:t>Hing</a:t>
            </a:r>
            <a:r>
              <a:rPr lang="en-US" sz="2000" dirty="0">
                <a:latin typeface="Times New Roman" pitchFamily="18" charset="0"/>
                <a:cs typeface="Times New Roman" pitchFamily="18" charset="0"/>
              </a:rPr>
              <a:t> and </a:t>
            </a:r>
            <a:r>
              <a:rPr lang="en-US" sz="2000" dirty="0" err="1">
                <a:latin typeface="Times New Roman" pitchFamily="18" charset="0"/>
                <a:cs typeface="Times New Roman" pitchFamily="18" charset="0"/>
              </a:rPr>
              <a:t>Sayeedha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Uddin</a:t>
            </a:r>
            <a:r>
              <a:rPr lang="en-US" sz="2000" dirty="0">
                <a:latin typeface="Times New Roman" pitchFamily="18" charset="0"/>
                <a:cs typeface="Times New Roman" pitchFamily="18" charset="0"/>
              </a:rPr>
              <a:t>, “Visits to Primary Care Delivery Sites: United States, 2008,” Centers for Disease Control and Prevention, National Center for Health Statistics, </a:t>
            </a:r>
            <a:r>
              <a:rPr lang="en-US" sz="2000" i="1" dirty="0">
                <a:latin typeface="Times New Roman" pitchFamily="18" charset="0"/>
                <a:cs typeface="Times New Roman" pitchFamily="18" charset="0"/>
              </a:rPr>
              <a:t>NCHS Data Brief</a:t>
            </a:r>
            <a:r>
              <a:rPr lang="en-US" sz="2000" dirty="0">
                <a:latin typeface="Times New Roman" pitchFamily="18" charset="0"/>
                <a:cs typeface="Times New Roman" pitchFamily="18" charset="0"/>
              </a:rPr>
              <a:t>, No. 47, October 2010, </a:t>
            </a:r>
            <a:r>
              <a:rPr lang="en-US" sz="2000" u="sng" dirty="0">
                <a:latin typeface="Times New Roman" pitchFamily="18" charset="0"/>
                <a:cs typeface="Times New Roman" pitchFamily="18" charset="0"/>
                <a:hlinkClick r:id="rId4"/>
              </a:rPr>
              <a:t>http://www.cdc.gov/nchs/data/databriefs/db47.htm</a:t>
            </a:r>
            <a:endParaRPr lang="en-US" sz="2000" dirty="0">
              <a:latin typeface="Times New Roman" pitchFamily="18" charset="0"/>
              <a:cs typeface="Times New Roman" pitchFamily="18" charset="0"/>
            </a:endParaRPr>
          </a:p>
          <a:p>
            <a:pPr marL="342900" lvl="4" indent="-342900">
              <a:buFont typeface="+mj-lt"/>
              <a:buAutoNum type="arabicPeriod"/>
            </a:pPr>
            <a:r>
              <a:rPr lang="en-US" sz="2000" dirty="0">
                <a:latin typeface="Times New Roman" pitchFamily="18" charset="0"/>
                <a:cs typeface="Times New Roman" pitchFamily="18" charset="0"/>
              </a:rPr>
              <a:t>U.S. Census Bureau, Industry Statistics Sampler, NAICS 62111, “Offices of Physicians”, </a:t>
            </a:r>
            <a:r>
              <a:rPr lang="en-US" sz="2000" u="sng" dirty="0">
                <a:latin typeface="Times New Roman" pitchFamily="18" charset="0"/>
                <a:cs typeface="Times New Roman" pitchFamily="18" charset="0"/>
                <a:hlinkClick r:id="rId5"/>
              </a:rPr>
              <a:t>http://www.census.gov/econ/industry/hierarchy/i62111.htm</a:t>
            </a:r>
            <a:r>
              <a:rPr lang="en-US" sz="2000" dirty="0">
                <a:latin typeface="Times New Roman" pitchFamily="18" charset="0"/>
                <a:cs typeface="Times New Roman" pitchFamily="18" charset="0"/>
              </a:rPr>
              <a:t> </a:t>
            </a:r>
          </a:p>
          <a:p>
            <a:pPr marL="342900" lvl="4" indent="-342900">
              <a:buFont typeface="+mj-lt"/>
              <a:buAutoNum type="arabicPeriod"/>
            </a:pPr>
            <a:r>
              <a:rPr lang="en-US" sz="2000" dirty="0">
                <a:latin typeface="Times New Roman" pitchFamily="18" charset="0"/>
                <a:cs typeface="Times New Roman" pitchFamily="18" charset="0"/>
              </a:rPr>
              <a:t>Peter Berman , “Organization of ambulatory care provision: a critical determinant of health system performance in developing countries, 2000”, Bulletin of the World Health Organization, 2000, Ref. No. 00-0592, World Health Organization </a:t>
            </a:r>
          </a:p>
          <a:p>
            <a:pPr marL="342900" lvl="4" indent="-342900">
              <a:buFont typeface="+mj-lt"/>
              <a:buAutoNum type="arabicPeriod"/>
            </a:pPr>
            <a:r>
              <a:rPr lang="en-US" sz="2000" dirty="0">
                <a:latin typeface="Times New Roman" pitchFamily="18" charset="0"/>
                <a:cs typeface="Times New Roman" pitchFamily="18" charset="0"/>
              </a:rPr>
              <a:t>KLAS Research, Reports on EHR/PPM vendors and product, </a:t>
            </a:r>
            <a:r>
              <a:rPr lang="en-US" sz="2000" u="sng" dirty="0">
                <a:latin typeface="Times New Roman" pitchFamily="18" charset="0"/>
                <a:cs typeface="Times New Roman" pitchFamily="18" charset="0"/>
                <a:hlinkClick r:id="rId6"/>
              </a:rPr>
              <a:t>http://www.KLASresearch.com</a:t>
            </a:r>
            <a:endParaRPr lang="en-US" sz="2000" dirty="0">
              <a:latin typeface="Times New Roman" pitchFamily="18" charset="0"/>
              <a:cs typeface="Times New Roman" pitchFamily="18" charset="0"/>
            </a:endParaRPr>
          </a:p>
          <a:p>
            <a:pPr marL="342900" lvl="4" indent="-342900">
              <a:buFont typeface="+mj-lt"/>
              <a:buAutoNum type="arabicPeriod"/>
            </a:pPr>
            <a:r>
              <a:rPr lang="en-US" sz="2000" dirty="0" err="1">
                <a:latin typeface="Times New Roman" pitchFamily="18" charset="0"/>
                <a:cs typeface="Times New Roman" pitchFamily="18" charset="0"/>
              </a:rPr>
              <a:t>Capsite</a:t>
            </a:r>
            <a:r>
              <a:rPr lang="en-US" sz="2000" dirty="0">
                <a:latin typeface="Times New Roman" pitchFamily="18" charset="0"/>
                <a:cs typeface="Times New Roman" pitchFamily="18" charset="0"/>
              </a:rPr>
              <a:t> for Healthcare, “2010 and 2011 U.S. Ambulatory EHR PM Study” </a:t>
            </a:r>
            <a:r>
              <a:rPr lang="en-US" sz="2000" u="sng" dirty="0">
                <a:latin typeface="Times New Roman" pitchFamily="18" charset="0"/>
                <a:cs typeface="Times New Roman" pitchFamily="18" charset="0"/>
                <a:hlinkClick r:id="rId7"/>
              </a:rPr>
              <a:t>http://</a:t>
            </a:r>
            <a:r>
              <a:rPr lang="en-US" sz="2000" u="sng" dirty="0" smtClean="0">
                <a:latin typeface="Times New Roman" pitchFamily="18" charset="0"/>
                <a:cs typeface="Times New Roman" pitchFamily="18" charset="0"/>
                <a:hlinkClick r:id="rId7"/>
              </a:rPr>
              <a:t>www.CapSite.com</a:t>
            </a:r>
            <a:endParaRPr lang="en-US" sz="2000" u="sng" dirty="0" smtClean="0">
              <a:latin typeface="Times New Roman" pitchFamily="18" charset="0"/>
              <a:cs typeface="Times New Roman" pitchFamily="18" charset="0"/>
            </a:endParaRPr>
          </a:p>
        </p:txBody>
      </p:sp>
      <p:sp>
        <p:nvSpPr>
          <p:cNvPr id="5" name="TextBox 4"/>
          <p:cNvSpPr txBox="1"/>
          <p:nvPr/>
        </p:nvSpPr>
        <p:spPr>
          <a:xfrm>
            <a:off x="0" y="76200"/>
            <a:ext cx="9144000" cy="769441"/>
          </a:xfrm>
          <a:prstGeom prst="rect">
            <a:avLst/>
          </a:prstGeom>
          <a:noFill/>
        </p:spPr>
        <p:txBody>
          <a:bodyPr wrap="square" rtlCol="0">
            <a:spAutoFit/>
          </a:bodyPr>
          <a:lstStyle/>
          <a:p>
            <a:pPr algn="ctr"/>
            <a:r>
              <a:rPr lang="en-US" sz="4400" b="1" dirty="0" smtClean="0">
                <a:solidFill>
                  <a:srgbClr val="C00000"/>
                </a:solidFill>
                <a:latin typeface="Baskerville Old Face" pitchFamily="18" charset="0"/>
              </a:rPr>
              <a:t>References</a:t>
            </a:r>
            <a:endParaRPr lang="en-US" sz="4400" b="1" dirty="0">
              <a:solidFill>
                <a:srgbClr val="C00000"/>
              </a:solidFill>
              <a:latin typeface="Baskerville Old Face" pitchFamily="18" charset="0"/>
            </a:endParaRPr>
          </a:p>
        </p:txBody>
      </p:sp>
    </p:spTree>
    <p:extLst>
      <p:ext uri="{BB962C8B-B14F-4D97-AF65-F5344CB8AC3E}">
        <p14:creationId xmlns:p14="http://schemas.microsoft.com/office/powerpoint/2010/main" val="257019374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0204" y="547689"/>
            <a:ext cx="5742321" cy="6161173"/>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10400" y="2590800"/>
            <a:ext cx="1295400" cy="1295400"/>
          </a:xfrm>
          <a:prstGeom prst="rect">
            <a:avLst/>
          </a:prstGeom>
        </p:spPr>
      </p:pic>
      <p:sp>
        <p:nvSpPr>
          <p:cNvPr id="6" name="Rectangle 5"/>
          <p:cNvSpPr/>
          <p:nvPr/>
        </p:nvSpPr>
        <p:spPr>
          <a:xfrm>
            <a:off x="7086600" y="3628275"/>
            <a:ext cx="1066800" cy="25792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96869679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53.6|0.3|0.6|0.2|0.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2265</TotalTime>
  <Words>1769</Words>
  <Application>Microsoft Office PowerPoint</Application>
  <PresentationFormat>On-screen Show (4:3)</PresentationFormat>
  <Paragraphs>291</Paragraphs>
  <Slides>43</Slides>
  <Notes>5</Notes>
  <HiddenSlides>0</HiddenSlides>
  <MMClips>0</MMClips>
  <ScaleCrop>false</ScaleCrop>
  <HeadingPairs>
    <vt:vector size="4" baseType="variant">
      <vt:variant>
        <vt:lpstr>Theme</vt:lpstr>
      </vt:variant>
      <vt:variant>
        <vt:i4>2</vt:i4>
      </vt:variant>
      <vt:variant>
        <vt:lpstr>Slide Titles</vt:lpstr>
      </vt:variant>
      <vt:variant>
        <vt:i4>43</vt:i4>
      </vt:variant>
    </vt:vector>
  </HeadingPairs>
  <TitlesOfParts>
    <vt:vector size="45" baseType="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HARSHITA</dc:creator>
  <cp:lastModifiedBy>HARSHITA</cp:lastModifiedBy>
  <cp:revision>131</cp:revision>
  <dcterms:created xsi:type="dcterms:W3CDTF">2013-04-04T15:37:50Z</dcterms:created>
  <dcterms:modified xsi:type="dcterms:W3CDTF">2013-05-08T07:40:49Z</dcterms:modified>
</cp:coreProperties>
</file>