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29"/>
  </p:notesMasterIdLst>
  <p:sldIdLst>
    <p:sldId id="256" r:id="rId2"/>
    <p:sldId id="257" r:id="rId3"/>
    <p:sldId id="258" r:id="rId4"/>
    <p:sldId id="259" r:id="rId5"/>
    <p:sldId id="260" r:id="rId6"/>
    <p:sldId id="261" r:id="rId7"/>
    <p:sldId id="262" r:id="rId8"/>
    <p:sldId id="263" r:id="rId9"/>
    <p:sldId id="284" r:id="rId10"/>
    <p:sldId id="266" r:id="rId11"/>
    <p:sldId id="271" r:id="rId12"/>
    <p:sldId id="272" r:id="rId13"/>
    <p:sldId id="273" r:id="rId14"/>
    <p:sldId id="274" r:id="rId15"/>
    <p:sldId id="275" r:id="rId16"/>
    <p:sldId id="276" r:id="rId17"/>
    <p:sldId id="267" r:id="rId18"/>
    <p:sldId id="279" r:id="rId19"/>
    <p:sldId id="278" r:id="rId20"/>
    <p:sldId id="277" r:id="rId21"/>
    <p:sldId id="282" r:id="rId22"/>
    <p:sldId id="281" r:id="rId23"/>
    <p:sldId id="283" r:id="rId24"/>
    <p:sldId id="280" r:id="rId25"/>
    <p:sldId id="264" r:id="rId26"/>
    <p:sldId id="268" r:id="rId27"/>
    <p:sldId id="269" r:id="rId28"/>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0028" autoAdjust="0"/>
  </p:normalViewPr>
  <p:slideViewPr>
    <p:cSldViewPr snapToGrid="0">
      <p:cViewPr varScale="1">
        <p:scale>
          <a:sx n="57" d="100"/>
          <a:sy n="57" d="100"/>
        </p:scale>
        <p:origin x="992"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IN"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g35eb2c333d8_0_6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7" name="Google Shape;167;g35eb2c333d8_0_6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a:extLst>
            <a:ext uri="{FF2B5EF4-FFF2-40B4-BE49-F238E27FC236}">
              <a16:creationId xmlns:a16="http://schemas.microsoft.com/office/drawing/2014/main" id="{2318CFE3-D67E-7D59-8746-BBBBE4CF753E}"/>
            </a:ext>
          </a:extLst>
        </p:cNvPr>
        <p:cNvGrpSpPr/>
        <p:nvPr/>
      </p:nvGrpSpPr>
      <p:grpSpPr>
        <a:xfrm>
          <a:off x="0" y="0"/>
          <a:ext cx="0" cy="0"/>
          <a:chOff x="0" y="0"/>
          <a:chExt cx="0" cy="0"/>
        </a:xfrm>
      </p:grpSpPr>
      <p:sp>
        <p:nvSpPr>
          <p:cNvPr id="166" name="Google Shape;166;g35eb2c333d8_0_65:notes">
            <a:extLst>
              <a:ext uri="{FF2B5EF4-FFF2-40B4-BE49-F238E27FC236}">
                <a16:creationId xmlns:a16="http://schemas.microsoft.com/office/drawing/2014/main" id="{7D0AFA68-0649-325D-8C03-99A8E9F8ADF4}"/>
              </a:ext>
            </a:extLst>
          </p:cNvPr>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7" name="Google Shape;167;g35eb2c333d8_0_65:notes">
            <a:extLst>
              <a:ext uri="{FF2B5EF4-FFF2-40B4-BE49-F238E27FC236}">
                <a16:creationId xmlns:a16="http://schemas.microsoft.com/office/drawing/2014/main" id="{AF40AC43-93B1-809A-4266-D28C59ECFE90}"/>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734194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a:extLst>
            <a:ext uri="{FF2B5EF4-FFF2-40B4-BE49-F238E27FC236}">
              <a16:creationId xmlns:a16="http://schemas.microsoft.com/office/drawing/2014/main" id="{6AE6F559-B6D9-CC58-5D7F-125C6FF525DA}"/>
            </a:ext>
          </a:extLst>
        </p:cNvPr>
        <p:cNvGrpSpPr/>
        <p:nvPr/>
      </p:nvGrpSpPr>
      <p:grpSpPr>
        <a:xfrm>
          <a:off x="0" y="0"/>
          <a:ext cx="0" cy="0"/>
          <a:chOff x="0" y="0"/>
          <a:chExt cx="0" cy="0"/>
        </a:xfrm>
      </p:grpSpPr>
      <p:sp>
        <p:nvSpPr>
          <p:cNvPr id="166" name="Google Shape;166;g35eb2c333d8_0_65:notes">
            <a:extLst>
              <a:ext uri="{FF2B5EF4-FFF2-40B4-BE49-F238E27FC236}">
                <a16:creationId xmlns:a16="http://schemas.microsoft.com/office/drawing/2014/main" id="{454B4814-5FD6-F62C-4992-2078A3BA5E93}"/>
              </a:ext>
            </a:extLst>
          </p:cNvPr>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7" name="Google Shape;167;g35eb2c333d8_0_65:notes">
            <a:extLst>
              <a:ext uri="{FF2B5EF4-FFF2-40B4-BE49-F238E27FC236}">
                <a16:creationId xmlns:a16="http://schemas.microsoft.com/office/drawing/2014/main" id="{59AD49C4-EF96-D784-1E56-1CCA9D4E449E}"/>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397219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a:extLst>
            <a:ext uri="{FF2B5EF4-FFF2-40B4-BE49-F238E27FC236}">
              <a16:creationId xmlns:a16="http://schemas.microsoft.com/office/drawing/2014/main" id="{15802850-C909-4879-D842-9ADF275C03B9}"/>
            </a:ext>
          </a:extLst>
        </p:cNvPr>
        <p:cNvGrpSpPr/>
        <p:nvPr/>
      </p:nvGrpSpPr>
      <p:grpSpPr>
        <a:xfrm>
          <a:off x="0" y="0"/>
          <a:ext cx="0" cy="0"/>
          <a:chOff x="0" y="0"/>
          <a:chExt cx="0" cy="0"/>
        </a:xfrm>
      </p:grpSpPr>
      <p:sp>
        <p:nvSpPr>
          <p:cNvPr id="166" name="Google Shape;166;g35eb2c333d8_0_65:notes">
            <a:extLst>
              <a:ext uri="{FF2B5EF4-FFF2-40B4-BE49-F238E27FC236}">
                <a16:creationId xmlns:a16="http://schemas.microsoft.com/office/drawing/2014/main" id="{069EA99F-7082-F990-11CA-FC45F2BB3C2E}"/>
              </a:ext>
            </a:extLst>
          </p:cNvPr>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7" name="Google Shape;167;g35eb2c333d8_0_65:notes">
            <a:extLst>
              <a:ext uri="{FF2B5EF4-FFF2-40B4-BE49-F238E27FC236}">
                <a16:creationId xmlns:a16="http://schemas.microsoft.com/office/drawing/2014/main" id="{47CDC550-4AA4-C881-803B-9F9828AD37A2}"/>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38257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a:extLst>
            <a:ext uri="{FF2B5EF4-FFF2-40B4-BE49-F238E27FC236}">
              <a16:creationId xmlns:a16="http://schemas.microsoft.com/office/drawing/2014/main" id="{57C45FEB-F813-4B19-7478-1DC3BF0BDE73}"/>
            </a:ext>
          </a:extLst>
        </p:cNvPr>
        <p:cNvGrpSpPr/>
        <p:nvPr/>
      </p:nvGrpSpPr>
      <p:grpSpPr>
        <a:xfrm>
          <a:off x="0" y="0"/>
          <a:ext cx="0" cy="0"/>
          <a:chOff x="0" y="0"/>
          <a:chExt cx="0" cy="0"/>
        </a:xfrm>
      </p:grpSpPr>
      <p:sp>
        <p:nvSpPr>
          <p:cNvPr id="166" name="Google Shape;166;g35eb2c333d8_0_65:notes">
            <a:extLst>
              <a:ext uri="{FF2B5EF4-FFF2-40B4-BE49-F238E27FC236}">
                <a16:creationId xmlns:a16="http://schemas.microsoft.com/office/drawing/2014/main" id="{445DD878-C453-F1E4-6621-C666E6C64ED9}"/>
              </a:ext>
            </a:extLst>
          </p:cNvPr>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7" name="Google Shape;167;g35eb2c333d8_0_65:notes">
            <a:extLst>
              <a:ext uri="{FF2B5EF4-FFF2-40B4-BE49-F238E27FC236}">
                <a16:creationId xmlns:a16="http://schemas.microsoft.com/office/drawing/2014/main" id="{B11D9554-3E5E-5257-F443-246A3E2F8E6F}"/>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327356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a:extLst>
            <a:ext uri="{FF2B5EF4-FFF2-40B4-BE49-F238E27FC236}">
              <a16:creationId xmlns:a16="http://schemas.microsoft.com/office/drawing/2014/main" id="{AE53E0D9-B1FF-C8A6-4DCB-0E72962876F6}"/>
            </a:ext>
          </a:extLst>
        </p:cNvPr>
        <p:cNvGrpSpPr/>
        <p:nvPr/>
      </p:nvGrpSpPr>
      <p:grpSpPr>
        <a:xfrm>
          <a:off x="0" y="0"/>
          <a:ext cx="0" cy="0"/>
          <a:chOff x="0" y="0"/>
          <a:chExt cx="0" cy="0"/>
        </a:xfrm>
      </p:grpSpPr>
      <p:sp>
        <p:nvSpPr>
          <p:cNvPr id="166" name="Google Shape;166;g35eb2c333d8_0_65:notes">
            <a:extLst>
              <a:ext uri="{FF2B5EF4-FFF2-40B4-BE49-F238E27FC236}">
                <a16:creationId xmlns:a16="http://schemas.microsoft.com/office/drawing/2014/main" id="{404F48E7-43CC-AD6A-793E-54F7FFDEB7A5}"/>
              </a:ext>
            </a:extLst>
          </p:cNvPr>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7" name="Google Shape;167;g35eb2c333d8_0_65:notes">
            <a:extLst>
              <a:ext uri="{FF2B5EF4-FFF2-40B4-BE49-F238E27FC236}">
                <a16:creationId xmlns:a16="http://schemas.microsoft.com/office/drawing/2014/main" id="{6E7FBA0E-5A14-799B-95D2-87EB370DB2C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375017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a:extLst>
            <a:ext uri="{FF2B5EF4-FFF2-40B4-BE49-F238E27FC236}">
              <a16:creationId xmlns:a16="http://schemas.microsoft.com/office/drawing/2014/main" id="{08E6A54B-BB68-060E-DE26-DB14C81ACA8D}"/>
            </a:ext>
          </a:extLst>
        </p:cNvPr>
        <p:cNvGrpSpPr/>
        <p:nvPr/>
      </p:nvGrpSpPr>
      <p:grpSpPr>
        <a:xfrm>
          <a:off x="0" y="0"/>
          <a:ext cx="0" cy="0"/>
          <a:chOff x="0" y="0"/>
          <a:chExt cx="0" cy="0"/>
        </a:xfrm>
      </p:grpSpPr>
      <p:sp>
        <p:nvSpPr>
          <p:cNvPr id="166" name="Google Shape;166;g35eb2c333d8_0_65:notes">
            <a:extLst>
              <a:ext uri="{FF2B5EF4-FFF2-40B4-BE49-F238E27FC236}">
                <a16:creationId xmlns:a16="http://schemas.microsoft.com/office/drawing/2014/main" id="{B08BEFCE-108B-7D46-7FC2-2EAF7C00D16C}"/>
              </a:ext>
            </a:extLst>
          </p:cNvPr>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7" name="Google Shape;167;g35eb2c333d8_0_65:notes">
            <a:extLst>
              <a:ext uri="{FF2B5EF4-FFF2-40B4-BE49-F238E27FC236}">
                <a16:creationId xmlns:a16="http://schemas.microsoft.com/office/drawing/2014/main" id="{DD08B031-A3D1-BEE0-6210-0874319C65CD}"/>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2013307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g35eb2c333d8_0_8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5" name="Google Shape;175;g35eb2c333d8_0_8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g35eb2c333d8_0_8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5" name="Google Shape;175;g35eb2c333d8_0_8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1652795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g35eb2c333d8_0_8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5" name="Google Shape;175;g35eb2c333d8_0_8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660890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5" name="Google Shape;95;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a:extLst>
            <a:ext uri="{FF2B5EF4-FFF2-40B4-BE49-F238E27FC236}">
              <a16:creationId xmlns:a16="http://schemas.microsoft.com/office/drawing/2014/main" id="{2864C311-F546-9A80-DDB9-E12ABE697400}"/>
            </a:ext>
          </a:extLst>
        </p:cNvPr>
        <p:cNvGrpSpPr/>
        <p:nvPr/>
      </p:nvGrpSpPr>
      <p:grpSpPr>
        <a:xfrm>
          <a:off x="0" y="0"/>
          <a:ext cx="0" cy="0"/>
          <a:chOff x="0" y="0"/>
          <a:chExt cx="0" cy="0"/>
        </a:xfrm>
      </p:grpSpPr>
      <p:sp>
        <p:nvSpPr>
          <p:cNvPr id="174" name="Google Shape;174;g35eb2c333d8_0_81:notes">
            <a:extLst>
              <a:ext uri="{FF2B5EF4-FFF2-40B4-BE49-F238E27FC236}">
                <a16:creationId xmlns:a16="http://schemas.microsoft.com/office/drawing/2014/main" id="{7A1CD50E-44BB-707C-BDB9-D0825337EBBD}"/>
              </a:ext>
            </a:extLst>
          </p:cNvPr>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5" name="Google Shape;175;g35eb2c333d8_0_81:notes">
            <a:extLst>
              <a:ext uri="{FF2B5EF4-FFF2-40B4-BE49-F238E27FC236}">
                <a16:creationId xmlns:a16="http://schemas.microsoft.com/office/drawing/2014/main" id="{4D4F00DC-6879-15EB-B433-F4D91B544E73}"/>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3433639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a:extLst>
            <a:ext uri="{FF2B5EF4-FFF2-40B4-BE49-F238E27FC236}">
              <a16:creationId xmlns:a16="http://schemas.microsoft.com/office/drawing/2014/main" id="{2864C311-F546-9A80-DDB9-E12ABE697400}"/>
            </a:ext>
          </a:extLst>
        </p:cNvPr>
        <p:cNvGrpSpPr/>
        <p:nvPr/>
      </p:nvGrpSpPr>
      <p:grpSpPr>
        <a:xfrm>
          <a:off x="0" y="0"/>
          <a:ext cx="0" cy="0"/>
          <a:chOff x="0" y="0"/>
          <a:chExt cx="0" cy="0"/>
        </a:xfrm>
      </p:grpSpPr>
      <p:sp>
        <p:nvSpPr>
          <p:cNvPr id="174" name="Google Shape;174;g35eb2c333d8_0_81:notes">
            <a:extLst>
              <a:ext uri="{FF2B5EF4-FFF2-40B4-BE49-F238E27FC236}">
                <a16:creationId xmlns:a16="http://schemas.microsoft.com/office/drawing/2014/main" id="{7A1CD50E-44BB-707C-BDB9-D0825337EBBD}"/>
              </a:ext>
            </a:extLst>
          </p:cNvPr>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5" name="Google Shape;175;g35eb2c333d8_0_81:notes">
            <a:extLst>
              <a:ext uri="{FF2B5EF4-FFF2-40B4-BE49-F238E27FC236}">
                <a16:creationId xmlns:a16="http://schemas.microsoft.com/office/drawing/2014/main" id="{4D4F00DC-6879-15EB-B433-F4D91B544E73}"/>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6326125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a:extLst>
            <a:ext uri="{FF2B5EF4-FFF2-40B4-BE49-F238E27FC236}">
              <a16:creationId xmlns:a16="http://schemas.microsoft.com/office/drawing/2014/main" id="{2864C311-F546-9A80-DDB9-E12ABE697400}"/>
            </a:ext>
          </a:extLst>
        </p:cNvPr>
        <p:cNvGrpSpPr/>
        <p:nvPr/>
      </p:nvGrpSpPr>
      <p:grpSpPr>
        <a:xfrm>
          <a:off x="0" y="0"/>
          <a:ext cx="0" cy="0"/>
          <a:chOff x="0" y="0"/>
          <a:chExt cx="0" cy="0"/>
        </a:xfrm>
      </p:grpSpPr>
      <p:sp>
        <p:nvSpPr>
          <p:cNvPr id="174" name="Google Shape;174;g35eb2c333d8_0_81:notes">
            <a:extLst>
              <a:ext uri="{FF2B5EF4-FFF2-40B4-BE49-F238E27FC236}">
                <a16:creationId xmlns:a16="http://schemas.microsoft.com/office/drawing/2014/main" id="{7A1CD50E-44BB-707C-BDB9-D0825337EBBD}"/>
              </a:ext>
            </a:extLst>
          </p:cNvPr>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5" name="Google Shape;175;g35eb2c333d8_0_81:notes">
            <a:extLst>
              <a:ext uri="{FF2B5EF4-FFF2-40B4-BE49-F238E27FC236}">
                <a16:creationId xmlns:a16="http://schemas.microsoft.com/office/drawing/2014/main" id="{4D4F00DC-6879-15EB-B433-F4D91B544E73}"/>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3155186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a:extLst>
            <a:ext uri="{FF2B5EF4-FFF2-40B4-BE49-F238E27FC236}">
              <a16:creationId xmlns:a16="http://schemas.microsoft.com/office/drawing/2014/main" id="{2864C311-F546-9A80-DDB9-E12ABE697400}"/>
            </a:ext>
          </a:extLst>
        </p:cNvPr>
        <p:cNvGrpSpPr/>
        <p:nvPr/>
      </p:nvGrpSpPr>
      <p:grpSpPr>
        <a:xfrm>
          <a:off x="0" y="0"/>
          <a:ext cx="0" cy="0"/>
          <a:chOff x="0" y="0"/>
          <a:chExt cx="0" cy="0"/>
        </a:xfrm>
      </p:grpSpPr>
      <p:sp>
        <p:nvSpPr>
          <p:cNvPr id="174" name="Google Shape;174;g35eb2c333d8_0_81:notes">
            <a:extLst>
              <a:ext uri="{FF2B5EF4-FFF2-40B4-BE49-F238E27FC236}">
                <a16:creationId xmlns:a16="http://schemas.microsoft.com/office/drawing/2014/main" id="{7A1CD50E-44BB-707C-BDB9-D0825337EBBD}"/>
              </a:ext>
            </a:extLst>
          </p:cNvPr>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5" name="Google Shape;175;g35eb2c333d8_0_81:notes">
            <a:extLst>
              <a:ext uri="{FF2B5EF4-FFF2-40B4-BE49-F238E27FC236}">
                <a16:creationId xmlns:a16="http://schemas.microsoft.com/office/drawing/2014/main" id="{4D4F00DC-6879-15EB-B433-F4D91B544E73}"/>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1490017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a:extLst>
            <a:ext uri="{FF2B5EF4-FFF2-40B4-BE49-F238E27FC236}">
              <a16:creationId xmlns:a16="http://schemas.microsoft.com/office/drawing/2014/main" id="{9DADD926-72BD-145C-B7EC-177A92BA58DA}"/>
            </a:ext>
          </a:extLst>
        </p:cNvPr>
        <p:cNvGrpSpPr/>
        <p:nvPr/>
      </p:nvGrpSpPr>
      <p:grpSpPr>
        <a:xfrm>
          <a:off x="0" y="0"/>
          <a:ext cx="0" cy="0"/>
          <a:chOff x="0" y="0"/>
          <a:chExt cx="0" cy="0"/>
        </a:xfrm>
      </p:grpSpPr>
      <p:sp>
        <p:nvSpPr>
          <p:cNvPr id="174" name="Google Shape;174;g35eb2c333d8_0_81:notes">
            <a:extLst>
              <a:ext uri="{FF2B5EF4-FFF2-40B4-BE49-F238E27FC236}">
                <a16:creationId xmlns:a16="http://schemas.microsoft.com/office/drawing/2014/main" id="{A1CDB5D4-758C-64C2-E3A4-04EBC8F1CF70}"/>
              </a:ext>
            </a:extLst>
          </p:cNvPr>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5" name="Google Shape;175;g35eb2c333d8_0_81:notes">
            <a:extLst>
              <a:ext uri="{FF2B5EF4-FFF2-40B4-BE49-F238E27FC236}">
                <a16:creationId xmlns:a16="http://schemas.microsoft.com/office/drawing/2014/main" id="{90B8289A-4DCA-161C-F646-0ECA167744DD}"/>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1541739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g35eb2c333d8_0_5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1" name="Google Shape;151;g35eb2c333d8_0_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g35eb2c333d8_0_8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3" name="Google Shape;183;g35eb2c333d8_0_8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1" name="Google Shape;191;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g35eb2c333d8_0_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 name="Google Shape;103;g35eb2c333d8_0_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g35eb2c333d8_0_2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1" name="Google Shape;111;g35eb2c333d8_0_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g35eb2c333d8_0_1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9" name="Google Shape;119;g35eb2c333d8_0_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g35eb2c333d8_0_3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7" name="Google Shape;127;g35eb2c333d8_0_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g35eb2c333d8_0_3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5" name="Google Shape;135;g35eb2c333d8_0_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g35eb2c333d8_0_4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3" name="Google Shape;143;g35eb2c333d8_0_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a:extLst>
            <a:ext uri="{FF2B5EF4-FFF2-40B4-BE49-F238E27FC236}">
              <a16:creationId xmlns:a16="http://schemas.microsoft.com/office/drawing/2014/main" id="{0A259189-0EA0-10FD-0571-E3F986E3067B}"/>
            </a:ext>
          </a:extLst>
        </p:cNvPr>
        <p:cNvGrpSpPr/>
        <p:nvPr/>
      </p:nvGrpSpPr>
      <p:grpSpPr>
        <a:xfrm>
          <a:off x="0" y="0"/>
          <a:ext cx="0" cy="0"/>
          <a:chOff x="0" y="0"/>
          <a:chExt cx="0" cy="0"/>
        </a:xfrm>
      </p:grpSpPr>
      <p:sp>
        <p:nvSpPr>
          <p:cNvPr id="142" name="Google Shape;142;g35eb2c333d8_0_44:notes">
            <a:extLst>
              <a:ext uri="{FF2B5EF4-FFF2-40B4-BE49-F238E27FC236}">
                <a16:creationId xmlns:a16="http://schemas.microsoft.com/office/drawing/2014/main" id="{0E9DE6EC-4ACC-81D3-C4BC-930866FE48C6}"/>
              </a:ext>
            </a:extLst>
          </p:cNvPr>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3" name="Google Shape;143;g35eb2c333d8_0_44:notes">
            <a:extLst>
              <a:ext uri="{FF2B5EF4-FFF2-40B4-BE49-F238E27FC236}">
                <a16:creationId xmlns:a16="http://schemas.microsoft.com/office/drawing/2014/main" id="{860AD7BA-2FA5-C9E3-BE13-F9086953A649}"/>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323077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2"/>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1"/>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12"/>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2"/>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4"/>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4"/>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5"/>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5"/>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6"/>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6"/>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6"/>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6"/>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6"/>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9"/>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9"/>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1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0"/>
          <p:cNvSpPr>
            <a:spLocks noGrp="1"/>
          </p:cNvSpPr>
          <p:nvPr>
            <p:ph type="pic" idx="2"/>
          </p:nvPr>
        </p:nvSpPr>
        <p:spPr>
          <a:xfrm>
            <a:off x="5183188" y="987425"/>
            <a:ext cx="6172200" cy="4873625"/>
          </a:xfrm>
          <a:prstGeom prst="rect">
            <a:avLst/>
          </a:prstGeom>
          <a:noFill/>
          <a:ln>
            <a:noFill/>
          </a:ln>
        </p:spPr>
      </p:sp>
      <p:sp>
        <p:nvSpPr>
          <p:cNvPr id="68" name="Google Shape;68;p10"/>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I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openxmlformats.org/officeDocument/2006/relationships/hyperlink" Target="https://en.wikipedia.org/wiki/Occupational_cardiovascular_disease" TargetMode="External"/><Relationship Id="rId3" Type="http://schemas.openxmlformats.org/officeDocument/2006/relationships/hyperlink" Target="https://www.medicalnewstoday.com/articles/a-stressful-job-could-double-the-risk-of-heart-disease-especially-for-men" TargetMode="External"/><Relationship Id="rId7" Type="http://schemas.openxmlformats.org/officeDocument/2006/relationships/hyperlink" Target="https://www.cdc.gov/niosh/heartdisease/about/index.html"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hyperlink" Target="https://world-heart-federation.org/wp-content/uploads/World-Heart-Report-2023.pdf" TargetMode="External"/><Relationship Id="rId11" Type="http://schemas.openxmlformats.org/officeDocument/2006/relationships/image" Target="../media/image1.png"/><Relationship Id="rId5" Type="http://schemas.openxmlformats.org/officeDocument/2006/relationships/hyperlink" Target="https://doi.org/10.1016/j.ypmed.2020.106291" TargetMode="External"/><Relationship Id="rId10" Type="http://schemas.openxmlformats.org/officeDocument/2006/relationships/hyperlink" Target="https://www.japscjournal.com/articles/unearthing-gaps-heart-failure-ecosystem-asian-pacific-society-cardiology-online-survey?language_content_entity=en" TargetMode="External"/><Relationship Id="rId4" Type="http://schemas.openxmlformats.org/officeDocument/2006/relationships/hyperlink" Target="https://www.mdpi.com/1660-4601/15/9/1952" TargetMode="External"/><Relationship Id="rId9" Type="http://schemas.openxmlformats.org/officeDocument/2006/relationships/hyperlink" Target="https://timesofindia.indiatimes.com/city/pune/2-out-of-3-it-professionals-at-risk-for-diabetes-heart-disease-study/articleshow/45141718.cms"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13"/>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1"/>
              </a:buClr>
              <a:buSzPts val="5400"/>
              <a:buFont typeface="Calibri"/>
              <a:buNone/>
            </a:pPr>
            <a:r>
              <a:rPr lang="en-IN" sz="2800" dirty="0"/>
              <a:t>Pilot Study on the Cardiovascular status among Health Employees : An Observational Study</a:t>
            </a:r>
            <a:endParaRPr sz="2800" dirty="0"/>
          </a:p>
        </p:txBody>
      </p:sp>
      <p:sp>
        <p:nvSpPr>
          <p:cNvPr id="89" name="Google Shape;89;p13"/>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1000"/>
              </a:spcBef>
              <a:spcAft>
                <a:spcPts val="0"/>
              </a:spcAft>
              <a:buClr>
                <a:schemeClr val="dk1"/>
              </a:buClr>
              <a:buSzPts val="2400"/>
              <a:buNone/>
            </a:pPr>
            <a:r>
              <a:rPr lang="en-IN"/>
              <a:t>Researcher: Monica Chettri | Roll No: PG/23/066 | Institution Mentor: Dr. Sukesh Bhardwaj</a:t>
            </a:r>
            <a:endParaRPr/>
          </a:p>
        </p:txBody>
      </p:sp>
      <p:sp>
        <p:nvSpPr>
          <p:cNvPr id="90" name="Google Shape;90;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IN"/>
              <a:t>1</a:t>
            </a:fld>
            <a:endParaRPr/>
          </a:p>
        </p:txBody>
      </p:sp>
      <p:sp>
        <p:nvSpPr>
          <p:cNvPr id="91" name="Google Shape;91;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IN"/>
              <a:t>You are not allowed to add slides to this presentation</a:t>
            </a:r>
            <a:endParaRPr/>
          </a:p>
        </p:txBody>
      </p:sp>
      <p:pic>
        <p:nvPicPr>
          <p:cNvPr id="92" name="Google Shape;92;p13"/>
          <p:cNvPicPr preferRelativeResize="0"/>
          <p:nvPr/>
        </p:nvPicPr>
        <p:blipFill rotWithShape="1">
          <a:blip r:embed="rId3">
            <a:alphaModFix/>
          </a:blip>
          <a:srcRect/>
          <a:stretch/>
        </p:blipFill>
        <p:spPr>
          <a:xfrm>
            <a:off x="0" y="23813"/>
            <a:ext cx="2695903" cy="1268959"/>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p23"/>
          <p:cNvSpPr txBox="1">
            <a:spLocks noGrp="1"/>
          </p:cNvSpPr>
          <p:nvPr>
            <p:ph type="title"/>
          </p:nvPr>
        </p:nvSpPr>
        <p:spPr>
          <a:xfrm>
            <a:off x="1371600" y="441325"/>
            <a:ext cx="10515600" cy="6669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en-IN" sz="2800" b="1" dirty="0"/>
              <a:t>Results</a:t>
            </a:r>
            <a:endParaRPr sz="2800" b="1" dirty="0"/>
          </a:p>
        </p:txBody>
      </p:sp>
      <p:sp>
        <p:nvSpPr>
          <p:cNvPr id="170" name="Google Shape;170;p23"/>
          <p:cNvSpPr txBox="1">
            <a:spLocks noGrp="1"/>
          </p:cNvSpPr>
          <p:nvPr>
            <p:ph type="body" idx="1"/>
          </p:nvPr>
        </p:nvSpPr>
        <p:spPr>
          <a:xfrm>
            <a:off x="9310607" y="23813"/>
            <a:ext cx="2881393" cy="8952788"/>
          </a:xfrm>
          <a:prstGeom prst="rect">
            <a:avLst/>
          </a:prstGeom>
          <a:noFill/>
          <a:ln>
            <a:noFill/>
          </a:ln>
        </p:spPr>
        <p:txBody>
          <a:bodyPr spcFirstLastPara="1" wrap="square" lIns="91425" tIns="45700" rIns="91425" bIns="45700" anchor="t" anchorCtr="0">
            <a:noAutofit/>
          </a:bodyPr>
          <a:lstStyle/>
          <a:p>
            <a:pPr marL="457200" lvl="0" indent="0" algn="l" rtl="0">
              <a:lnSpc>
                <a:spcPct val="115000"/>
              </a:lnSpc>
              <a:spcBef>
                <a:spcPts val="1600"/>
              </a:spcBef>
              <a:spcAft>
                <a:spcPts val="400"/>
              </a:spcAft>
              <a:buNone/>
            </a:pPr>
            <a:endParaRPr sz="1500" dirty="0">
              <a:solidFill>
                <a:srgbClr val="1B1C1D"/>
              </a:solidFill>
              <a:latin typeface="Arial"/>
              <a:ea typeface="Arial"/>
              <a:cs typeface="Arial"/>
              <a:sym typeface="Arial"/>
            </a:endParaRPr>
          </a:p>
        </p:txBody>
      </p:sp>
      <p:sp>
        <p:nvSpPr>
          <p:cNvPr id="171" name="Google Shape;171;p23"/>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IN"/>
              <a:t>10</a:t>
            </a:fld>
            <a:endParaRPr/>
          </a:p>
        </p:txBody>
      </p:sp>
      <p:pic>
        <p:nvPicPr>
          <p:cNvPr id="172" name="Google Shape;172;p23"/>
          <p:cNvPicPr preferRelativeResize="0"/>
          <p:nvPr/>
        </p:nvPicPr>
        <p:blipFill rotWithShape="1">
          <a:blip r:embed="rId3">
            <a:alphaModFix/>
          </a:blip>
          <a:srcRect/>
          <a:stretch/>
        </p:blipFill>
        <p:spPr>
          <a:xfrm>
            <a:off x="0" y="23813"/>
            <a:ext cx="2695903" cy="1268959"/>
          </a:xfrm>
          <a:prstGeom prst="rect">
            <a:avLst/>
          </a:prstGeom>
          <a:noFill/>
          <a:ln>
            <a:noFill/>
          </a:ln>
        </p:spPr>
      </p:pic>
      <p:pic>
        <p:nvPicPr>
          <p:cNvPr id="1026" name="Picture 2">
            <a:extLst>
              <a:ext uri="{FF2B5EF4-FFF2-40B4-BE49-F238E27FC236}">
                <a16:creationId xmlns:a16="http://schemas.microsoft.com/office/drawing/2014/main" id="{7C9CC3D1-AB49-B020-DD45-FEE8ED32273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3731" y="1525736"/>
            <a:ext cx="11595410" cy="519571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8">
          <a:extLst>
            <a:ext uri="{FF2B5EF4-FFF2-40B4-BE49-F238E27FC236}">
              <a16:creationId xmlns:a16="http://schemas.microsoft.com/office/drawing/2014/main" id="{E0E8B048-32D3-4A97-CC41-5D3769C6A490}"/>
            </a:ext>
          </a:extLst>
        </p:cNvPr>
        <p:cNvGrpSpPr/>
        <p:nvPr/>
      </p:nvGrpSpPr>
      <p:grpSpPr>
        <a:xfrm>
          <a:off x="0" y="0"/>
          <a:ext cx="0" cy="0"/>
          <a:chOff x="0" y="0"/>
          <a:chExt cx="0" cy="0"/>
        </a:xfrm>
      </p:grpSpPr>
      <p:sp>
        <p:nvSpPr>
          <p:cNvPr id="169" name="Google Shape;169;p23">
            <a:extLst>
              <a:ext uri="{FF2B5EF4-FFF2-40B4-BE49-F238E27FC236}">
                <a16:creationId xmlns:a16="http://schemas.microsoft.com/office/drawing/2014/main" id="{05F6F0C9-F304-D9B5-72BB-A1A50E0C0AC5}"/>
              </a:ext>
            </a:extLst>
          </p:cNvPr>
          <p:cNvSpPr txBox="1">
            <a:spLocks noGrp="1"/>
          </p:cNvSpPr>
          <p:nvPr>
            <p:ph type="title"/>
          </p:nvPr>
        </p:nvSpPr>
        <p:spPr>
          <a:xfrm>
            <a:off x="1371600" y="441325"/>
            <a:ext cx="10515600" cy="6669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en-IN" sz="2800" b="1" dirty="0"/>
              <a:t>Results</a:t>
            </a:r>
            <a:endParaRPr sz="2800" b="1" dirty="0"/>
          </a:p>
        </p:txBody>
      </p:sp>
      <p:sp>
        <p:nvSpPr>
          <p:cNvPr id="170" name="Google Shape;170;p23">
            <a:extLst>
              <a:ext uri="{FF2B5EF4-FFF2-40B4-BE49-F238E27FC236}">
                <a16:creationId xmlns:a16="http://schemas.microsoft.com/office/drawing/2014/main" id="{39C1FDBC-10FC-7722-19AB-A9C22235D298}"/>
              </a:ext>
            </a:extLst>
          </p:cNvPr>
          <p:cNvSpPr txBox="1">
            <a:spLocks noGrp="1"/>
          </p:cNvSpPr>
          <p:nvPr>
            <p:ph type="body" idx="1"/>
          </p:nvPr>
        </p:nvSpPr>
        <p:spPr>
          <a:xfrm>
            <a:off x="9310607" y="23813"/>
            <a:ext cx="2881393" cy="8952788"/>
          </a:xfrm>
          <a:prstGeom prst="rect">
            <a:avLst/>
          </a:prstGeom>
          <a:noFill/>
          <a:ln>
            <a:noFill/>
          </a:ln>
        </p:spPr>
        <p:txBody>
          <a:bodyPr spcFirstLastPara="1" wrap="square" lIns="91425" tIns="45700" rIns="91425" bIns="45700" anchor="t" anchorCtr="0">
            <a:noAutofit/>
          </a:bodyPr>
          <a:lstStyle/>
          <a:p>
            <a:pPr marL="457200" lvl="0" indent="0" algn="l" rtl="0">
              <a:lnSpc>
                <a:spcPct val="115000"/>
              </a:lnSpc>
              <a:spcBef>
                <a:spcPts val="1600"/>
              </a:spcBef>
              <a:spcAft>
                <a:spcPts val="400"/>
              </a:spcAft>
              <a:buNone/>
            </a:pPr>
            <a:endParaRPr sz="1500" dirty="0">
              <a:solidFill>
                <a:srgbClr val="1B1C1D"/>
              </a:solidFill>
              <a:latin typeface="Arial"/>
              <a:ea typeface="Arial"/>
              <a:cs typeface="Arial"/>
              <a:sym typeface="Arial"/>
            </a:endParaRPr>
          </a:p>
        </p:txBody>
      </p:sp>
      <p:sp>
        <p:nvSpPr>
          <p:cNvPr id="171" name="Google Shape;171;p23">
            <a:extLst>
              <a:ext uri="{FF2B5EF4-FFF2-40B4-BE49-F238E27FC236}">
                <a16:creationId xmlns:a16="http://schemas.microsoft.com/office/drawing/2014/main" id="{6FE51B65-3015-31FF-8C8B-08A0629B03E3}"/>
              </a:ext>
            </a:extLst>
          </p:cNvPr>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IN"/>
              <a:t>11</a:t>
            </a:fld>
            <a:endParaRPr/>
          </a:p>
        </p:txBody>
      </p:sp>
      <p:pic>
        <p:nvPicPr>
          <p:cNvPr id="172" name="Google Shape;172;p23">
            <a:extLst>
              <a:ext uri="{FF2B5EF4-FFF2-40B4-BE49-F238E27FC236}">
                <a16:creationId xmlns:a16="http://schemas.microsoft.com/office/drawing/2014/main" id="{8BDA45C8-84C0-6AD8-C011-6A2E6330AAC8}"/>
              </a:ext>
            </a:extLst>
          </p:cNvPr>
          <p:cNvPicPr preferRelativeResize="0"/>
          <p:nvPr/>
        </p:nvPicPr>
        <p:blipFill rotWithShape="1">
          <a:blip r:embed="rId3">
            <a:alphaModFix/>
          </a:blip>
          <a:srcRect/>
          <a:stretch/>
        </p:blipFill>
        <p:spPr>
          <a:xfrm>
            <a:off x="401444" y="-277270"/>
            <a:ext cx="2695903" cy="1268959"/>
          </a:xfrm>
          <a:prstGeom prst="rect">
            <a:avLst/>
          </a:prstGeom>
          <a:noFill/>
          <a:ln>
            <a:noFill/>
          </a:ln>
        </p:spPr>
      </p:pic>
      <p:pic>
        <p:nvPicPr>
          <p:cNvPr id="2050" name="Picture 2">
            <a:extLst>
              <a:ext uri="{FF2B5EF4-FFF2-40B4-BE49-F238E27FC236}">
                <a16:creationId xmlns:a16="http://schemas.microsoft.com/office/drawing/2014/main" id="{2C90333B-1A6C-1C74-BA15-A978F8C68A7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3680" y="1108225"/>
            <a:ext cx="11285033" cy="59581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68940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8">
          <a:extLst>
            <a:ext uri="{FF2B5EF4-FFF2-40B4-BE49-F238E27FC236}">
              <a16:creationId xmlns:a16="http://schemas.microsoft.com/office/drawing/2014/main" id="{BB585A72-11C4-0D6E-3425-02238137A0C3}"/>
            </a:ext>
          </a:extLst>
        </p:cNvPr>
        <p:cNvGrpSpPr/>
        <p:nvPr/>
      </p:nvGrpSpPr>
      <p:grpSpPr>
        <a:xfrm>
          <a:off x="0" y="0"/>
          <a:ext cx="0" cy="0"/>
          <a:chOff x="0" y="0"/>
          <a:chExt cx="0" cy="0"/>
        </a:xfrm>
      </p:grpSpPr>
      <p:sp>
        <p:nvSpPr>
          <p:cNvPr id="169" name="Google Shape;169;p23">
            <a:extLst>
              <a:ext uri="{FF2B5EF4-FFF2-40B4-BE49-F238E27FC236}">
                <a16:creationId xmlns:a16="http://schemas.microsoft.com/office/drawing/2014/main" id="{1855D738-1D81-EF03-14D7-A29070FD8507}"/>
              </a:ext>
            </a:extLst>
          </p:cNvPr>
          <p:cNvSpPr txBox="1">
            <a:spLocks noGrp="1"/>
          </p:cNvSpPr>
          <p:nvPr>
            <p:ph type="title"/>
          </p:nvPr>
        </p:nvSpPr>
        <p:spPr>
          <a:xfrm>
            <a:off x="1371600" y="441325"/>
            <a:ext cx="10515600" cy="6669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en-IN" sz="2800" b="1" dirty="0"/>
              <a:t>Results</a:t>
            </a:r>
            <a:endParaRPr sz="2800" b="1" dirty="0"/>
          </a:p>
        </p:txBody>
      </p:sp>
      <p:sp>
        <p:nvSpPr>
          <p:cNvPr id="170" name="Google Shape;170;p23">
            <a:extLst>
              <a:ext uri="{FF2B5EF4-FFF2-40B4-BE49-F238E27FC236}">
                <a16:creationId xmlns:a16="http://schemas.microsoft.com/office/drawing/2014/main" id="{5A0A05CB-9227-D147-E8B6-2622C9665B6F}"/>
              </a:ext>
            </a:extLst>
          </p:cNvPr>
          <p:cNvSpPr txBox="1">
            <a:spLocks noGrp="1"/>
          </p:cNvSpPr>
          <p:nvPr>
            <p:ph type="body" idx="1"/>
          </p:nvPr>
        </p:nvSpPr>
        <p:spPr>
          <a:xfrm>
            <a:off x="9310607" y="23813"/>
            <a:ext cx="2881393" cy="8952788"/>
          </a:xfrm>
          <a:prstGeom prst="rect">
            <a:avLst/>
          </a:prstGeom>
          <a:noFill/>
          <a:ln>
            <a:noFill/>
          </a:ln>
        </p:spPr>
        <p:txBody>
          <a:bodyPr spcFirstLastPara="1" wrap="square" lIns="91425" tIns="45700" rIns="91425" bIns="45700" anchor="t" anchorCtr="0">
            <a:noAutofit/>
          </a:bodyPr>
          <a:lstStyle/>
          <a:p>
            <a:pPr marL="457200" lvl="0" indent="0" algn="l" rtl="0">
              <a:lnSpc>
                <a:spcPct val="115000"/>
              </a:lnSpc>
              <a:spcBef>
                <a:spcPts val="1600"/>
              </a:spcBef>
              <a:spcAft>
                <a:spcPts val="400"/>
              </a:spcAft>
              <a:buNone/>
            </a:pPr>
            <a:endParaRPr sz="1500" dirty="0">
              <a:solidFill>
                <a:srgbClr val="1B1C1D"/>
              </a:solidFill>
              <a:latin typeface="Arial"/>
              <a:ea typeface="Arial"/>
              <a:cs typeface="Arial"/>
              <a:sym typeface="Arial"/>
            </a:endParaRPr>
          </a:p>
        </p:txBody>
      </p:sp>
      <p:sp>
        <p:nvSpPr>
          <p:cNvPr id="171" name="Google Shape;171;p23">
            <a:extLst>
              <a:ext uri="{FF2B5EF4-FFF2-40B4-BE49-F238E27FC236}">
                <a16:creationId xmlns:a16="http://schemas.microsoft.com/office/drawing/2014/main" id="{E665E8C6-59AF-C1F0-716D-815B0B3A3812}"/>
              </a:ext>
            </a:extLst>
          </p:cNvPr>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IN"/>
              <a:t>12</a:t>
            </a:fld>
            <a:endParaRPr/>
          </a:p>
        </p:txBody>
      </p:sp>
      <p:pic>
        <p:nvPicPr>
          <p:cNvPr id="172" name="Google Shape;172;p23">
            <a:extLst>
              <a:ext uri="{FF2B5EF4-FFF2-40B4-BE49-F238E27FC236}">
                <a16:creationId xmlns:a16="http://schemas.microsoft.com/office/drawing/2014/main" id="{DD81CB8B-6FF8-0108-DEFD-864CA61AA901}"/>
              </a:ext>
            </a:extLst>
          </p:cNvPr>
          <p:cNvPicPr preferRelativeResize="0"/>
          <p:nvPr/>
        </p:nvPicPr>
        <p:blipFill rotWithShape="1">
          <a:blip r:embed="rId3">
            <a:alphaModFix/>
          </a:blip>
          <a:srcRect/>
          <a:stretch/>
        </p:blipFill>
        <p:spPr>
          <a:xfrm>
            <a:off x="401444" y="-277270"/>
            <a:ext cx="2695903" cy="1268959"/>
          </a:xfrm>
          <a:prstGeom prst="rect">
            <a:avLst/>
          </a:prstGeom>
          <a:noFill/>
          <a:ln>
            <a:noFill/>
          </a:ln>
        </p:spPr>
      </p:pic>
      <p:pic>
        <p:nvPicPr>
          <p:cNvPr id="3074" name="Picture 2">
            <a:extLst>
              <a:ext uri="{FF2B5EF4-FFF2-40B4-BE49-F238E27FC236}">
                <a16:creationId xmlns:a16="http://schemas.microsoft.com/office/drawing/2014/main" id="{35E01E6F-6BEE-16A3-F84D-F54638DE920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0224" y="1271239"/>
            <a:ext cx="11511776" cy="52856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72459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8">
          <a:extLst>
            <a:ext uri="{FF2B5EF4-FFF2-40B4-BE49-F238E27FC236}">
              <a16:creationId xmlns:a16="http://schemas.microsoft.com/office/drawing/2014/main" id="{112BB748-B216-6952-5062-D30C4C846DCD}"/>
            </a:ext>
          </a:extLst>
        </p:cNvPr>
        <p:cNvGrpSpPr/>
        <p:nvPr/>
      </p:nvGrpSpPr>
      <p:grpSpPr>
        <a:xfrm>
          <a:off x="0" y="0"/>
          <a:ext cx="0" cy="0"/>
          <a:chOff x="0" y="0"/>
          <a:chExt cx="0" cy="0"/>
        </a:xfrm>
      </p:grpSpPr>
      <p:sp>
        <p:nvSpPr>
          <p:cNvPr id="169" name="Google Shape;169;p23">
            <a:extLst>
              <a:ext uri="{FF2B5EF4-FFF2-40B4-BE49-F238E27FC236}">
                <a16:creationId xmlns:a16="http://schemas.microsoft.com/office/drawing/2014/main" id="{C26FB068-4E1A-BE10-8164-4803D5038753}"/>
              </a:ext>
            </a:extLst>
          </p:cNvPr>
          <p:cNvSpPr txBox="1">
            <a:spLocks noGrp="1"/>
          </p:cNvSpPr>
          <p:nvPr>
            <p:ph type="title"/>
          </p:nvPr>
        </p:nvSpPr>
        <p:spPr>
          <a:xfrm>
            <a:off x="1371600" y="441325"/>
            <a:ext cx="10515600" cy="6669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en-IN" sz="2800" b="1" dirty="0"/>
              <a:t>Results</a:t>
            </a:r>
            <a:endParaRPr sz="2800" b="1" dirty="0"/>
          </a:p>
        </p:txBody>
      </p:sp>
      <p:sp>
        <p:nvSpPr>
          <p:cNvPr id="170" name="Google Shape;170;p23">
            <a:extLst>
              <a:ext uri="{FF2B5EF4-FFF2-40B4-BE49-F238E27FC236}">
                <a16:creationId xmlns:a16="http://schemas.microsoft.com/office/drawing/2014/main" id="{3BC52F69-5AB8-65C9-2752-DE004DCB09AB}"/>
              </a:ext>
            </a:extLst>
          </p:cNvPr>
          <p:cNvSpPr txBox="1">
            <a:spLocks noGrp="1"/>
          </p:cNvSpPr>
          <p:nvPr>
            <p:ph type="body" idx="1"/>
          </p:nvPr>
        </p:nvSpPr>
        <p:spPr>
          <a:xfrm>
            <a:off x="9310607" y="23813"/>
            <a:ext cx="2881393" cy="8952788"/>
          </a:xfrm>
          <a:prstGeom prst="rect">
            <a:avLst/>
          </a:prstGeom>
          <a:noFill/>
          <a:ln>
            <a:noFill/>
          </a:ln>
        </p:spPr>
        <p:txBody>
          <a:bodyPr spcFirstLastPara="1" wrap="square" lIns="91425" tIns="45700" rIns="91425" bIns="45700" anchor="t" anchorCtr="0">
            <a:noAutofit/>
          </a:bodyPr>
          <a:lstStyle/>
          <a:p>
            <a:pPr marL="457200" lvl="0" indent="0" algn="l" rtl="0">
              <a:lnSpc>
                <a:spcPct val="115000"/>
              </a:lnSpc>
              <a:spcBef>
                <a:spcPts val="1600"/>
              </a:spcBef>
              <a:spcAft>
                <a:spcPts val="400"/>
              </a:spcAft>
              <a:buNone/>
            </a:pPr>
            <a:endParaRPr sz="1500" dirty="0">
              <a:solidFill>
                <a:srgbClr val="1B1C1D"/>
              </a:solidFill>
              <a:latin typeface="Arial"/>
              <a:ea typeface="Arial"/>
              <a:cs typeface="Arial"/>
              <a:sym typeface="Arial"/>
            </a:endParaRPr>
          </a:p>
        </p:txBody>
      </p:sp>
      <p:sp>
        <p:nvSpPr>
          <p:cNvPr id="171" name="Google Shape;171;p23">
            <a:extLst>
              <a:ext uri="{FF2B5EF4-FFF2-40B4-BE49-F238E27FC236}">
                <a16:creationId xmlns:a16="http://schemas.microsoft.com/office/drawing/2014/main" id="{E3C3774E-B445-163A-99CE-D9A2D7495340}"/>
              </a:ext>
            </a:extLst>
          </p:cNvPr>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IN"/>
              <a:t>13</a:t>
            </a:fld>
            <a:endParaRPr/>
          </a:p>
        </p:txBody>
      </p:sp>
      <p:pic>
        <p:nvPicPr>
          <p:cNvPr id="172" name="Google Shape;172;p23">
            <a:extLst>
              <a:ext uri="{FF2B5EF4-FFF2-40B4-BE49-F238E27FC236}">
                <a16:creationId xmlns:a16="http://schemas.microsoft.com/office/drawing/2014/main" id="{25E61DD0-B550-4758-340D-13428709E29F}"/>
              </a:ext>
            </a:extLst>
          </p:cNvPr>
          <p:cNvPicPr preferRelativeResize="0"/>
          <p:nvPr/>
        </p:nvPicPr>
        <p:blipFill rotWithShape="1">
          <a:blip r:embed="rId3">
            <a:alphaModFix/>
          </a:blip>
          <a:srcRect/>
          <a:stretch/>
        </p:blipFill>
        <p:spPr>
          <a:xfrm>
            <a:off x="401444" y="-277270"/>
            <a:ext cx="2695903" cy="1268959"/>
          </a:xfrm>
          <a:prstGeom prst="rect">
            <a:avLst/>
          </a:prstGeom>
          <a:noFill/>
          <a:ln>
            <a:noFill/>
          </a:ln>
        </p:spPr>
      </p:pic>
      <p:pic>
        <p:nvPicPr>
          <p:cNvPr id="4098" name="Picture 2">
            <a:extLst>
              <a:ext uri="{FF2B5EF4-FFF2-40B4-BE49-F238E27FC236}">
                <a16:creationId xmlns:a16="http://schemas.microsoft.com/office/drawing/2014/main" id="{F989B632-45F8-79E7-33F3-EA87365614F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1444" y="1108225"/>
            <a:ext cx="11151219" cy="57497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52274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8">
          <a:extLst>
            <a:ext uri="{FF2B5EF4-FFF2-40B4-BE49-F238E27FC236}">
              <a16:creationId xmlns:a16="http://schemas.microsoft.com/office/drawing/2014/main" id="{267EB8A7-1C72-79E1-9CCD-D584337F2F20}"/>
            </a:ext>
          </a:extLst>
        </p:cNvPr>
        <p:cNvGrpSpPr/>
        <p:nvPr/>
      </p:nvGrpSpPr>
      <p:grpSpPr>
        <a:xfrm>
          <a:off x="0" y="0"/>
          <a:ext cx="0" cy="0"/>
          <a:chOff x="0" y="0"/>
          <a:chExt cx="0" cy="0"/>
        </a:xfrm>
      </p:grpSpPr>
      <p:sp>
        <p:nvSpPr>
          <p:cNvPr id="169" name="Google Shape;169;p23">
            <a:extLst>
              <a:ext uri="{FF2B5EF4-FFF2-40B4-BE49-F238E27FC236}">
                <a16:creationId xmlns:a16="http://schemas.microsoft.com/office/drawing/2014/main" id="{185BA75B-AF3F-8878-32DE-DFDB04C18BAF}"/>
              </a:ext>
            </a:extLst>
          </p:cNvPr>
          <p:cNvSpPr txBox="1">
            <a:spLocks noGrp="1"/>
          </p:cNvSpPr>
          <p:nvPr>
            <p:ph type="title"/>
          </p:nvPr>
        </p:nvSpPr>
        <p:spPr>
          <a:xfrm>
            <a:off x="1371600" y="441325"/>
            <a:ext cx="10515600" cy="6669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en-IN" sz="2800" b="1" dirty="0"/>
              <a:t>Results</a:t>
            </a:r>
            <a:endParaRPr sz="2800" b="1" dirty="0"/>
          </a:p>
        </p:txBody>
      </p:sp>
      <p:sp>
        <p:nvSpPr>
          <p:cNvPr id="170" name="Google Shape;170;p23">
            <a:extLst>
              <a:ext uri="{FF2B5EF4-FFF2-40B4-BE49-F238E27FC236}">
                <a16:creationId xmlns:a16="http://schemas.microsoft.com/office/drawing/2014/main" id="{30ECBC6D-49E4-A0CF-9E36-547C90B0C18F}"/>
              </a:ext>
            </a:extLst>
          </p:cNvPr>
          <p:cNvSpPr txBox="1">
            <a:spLocks noGrp="1"/>
          </p:cNvSpPr>
          <p:nvPr>
            <p:ph type="body" idx="1"/>
          </p:nvPr>
        </p:nvSpPr>
        <p:spPr>
          <a:xfrm>
            <a:off x="9310607" y="23813"/>
            <a:ext cx="2881393" cy="8952788"/>
          </a:xfrm>
          <a:prstGeom prst="rect">
            <a:avLst/>
          </a:prstGeom>
          <a:noFill/>
          <a:ln>
            <a:noFill/>
          </a:ln>
        </p:spPr>
        <p:txBody>
          <a:bodyPr spcFirstLastPara="1" wrap="square" lIns="91425" tIns="45700" rIns="91425" bIns="45700" anchor="t" anchorCtr="0">
            <a:noAutofit/>
          </a:bodyPr>
          <a:lstStyle/>
          <a:p>
            <a:pPr marL="457200" lvl="0" indent="0" algn="l" rtl="0">
              <a:lnSpc>
                <a:spcPct val="115000"/>
              </a:lnSpc>
              <a:spcBef>
                <a:spcPts val="1600"/>
              </a:spcBef>
              <a:spcAft>
                <a:spcPts val="400"/>
              </a:spcAft>
              <a:buNone/>
            </a:pPr>
            <a:endParaRPr sz="1500" dirty="0">
              <a:solidFill>
                <a:srgbClr val="1B1C1D"/>
              </a:solidFill>
              <a:latin typeface="Arial"/>
              <a:ea typeface="Arial"/>
              <a:cs typeface="Arial"/>
              <a:sym typeface="Arial"/>
            </a:endParaRPr>
          </a:p>
        </p:txBody>
      </p:sp>
      <p:sp>
        <p:nvSpPr>
          <p:cNvPr id="171" name="Google Shape;171;p23">
            <a:extLst>
              <a:ext uri="{FF2B5EF4-FFF2-40B4-BE49-F238E27FC236}">
                <a16:creationId xmlns:a16="http://schemas.microsoft.com/office/drawing/2014/main" id="{A779A03F-B926-FB8B-61A1-7C054F257E44}"/>
              </a:ext>
            </a:extLst>
          </p:cNvPr>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IN"/>
              <a:t>14</a:t>
            </a:fld>
            <a:endParaRPr/>
          </a:p>
        </p:txBody>
      </p:sp>
      <p:pic>
        <p:nvPicPr>
          <p:cNvPr id="172" name="Google Shape;172;p23">
            <a:extLst>
              <a:ext uri="{FF2B5EF4-FFF2-40B4-BE49-F238E27FC236}">
                <a16:creationId xmlns:a16="http://schemas.microsoft.com/office/drawing/2014/main" id="{9A2A50F2-9A7B-CAB7-E594-581425BAA845}"/>
              </a:ext>
            </a:extLst>
          </p:cNvPr>
          <p:cNvPicPr preferRelativeResize="0"/>
          <p:nvPr/>
        </p:nvPicPr>
        <p:blipFill rotWithShape="1">
          <a:blip r:embed="rId3">
            <a:alphaModFix/>
          </a:blip>
          <a:srcRect/>
          <a:stretch/>
        </p:blipFill>
        <p:spPr>
          <a:xfrm>
            <a:off x="401444" y="-277270"/>
            <a:ext cx="2695903" cy="1268959"/>
          </a:xfrm>
          <a:prstGeom prst="rect">
            <a:avLst/>
          </a:prstGeom>
          <a:noFill/>
          <a:ln>
            <a:noFill/>
          </a:ln>
        </p:spPr>
      </p:pic>
      <p:pic>
        <p:nvPicPr>
          <p:cNvPr id="5122" name="Picture 2">
            <a:extLst>
              <a:ext uri="{FF2B5EF4-FFF2-40B4-BE49-F238E27FC236}">
                <a16:creationId xmlns:a16="http://schemas.microsoft.com/office/drawing/2014/main" id="{B59D8552-A273-113D-3074-1B3A3047119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2098" y="1215484"/>
            <a:ext cx="10461702" cy="55059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58161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8">
          <a:extLst>
            <a:ext uri="{FF2B5EF4-FFF2-40B4-BE49-F238E27FC236}">
              <a16:creationId xmlns:a16="http://schemas.microsoft.com/office/drawing/2014/main" id="{21B042DA-CA83-5B50-7B18-23B4AD56B15D}"/>
            </a:ext>
          </a:extLst>
        </p:cNvPr>
        <p:cNvGrpSpPr/>
        <p:nvPr/>
      </p:nvGrpSpPr>
      <p:grpSpPr>
        <a:xfrm>
          <a:off x="0" y="0"/>
          <a:ext cx="0" cy="0"/>
          <a:chOff x="0" y="0"/>
          <a:chExt cx="0" cy="0"/>
        </a:xfrm>
      </p:grpSpPr>
      <p:sp>
        <p:nvSpPr>
          <p:cNvPr id="169" name="Google Shape;169;p23">
            <a:extLst>
              <a:ext uri="{FF2B5EF4-FFF2-40B4-BE49-F238E27FC236}">
                <a16:creationId xmlns:a16="http://schemas.microsoft.com/office/drawing/2014/main" id="{0F1ABFBC-BC29-3B81-16B7-25EBFBFD0C40}"/>
              </a:ext>
            </a:extLst>
          </p:cNvPr>
          <p:cNvSpPr txBox="1">
            <a:spLocks noGrp="1"/>
          </p:cNvSpPr>
          <p:nvPr>
            <p:ph type="title"/>
          </p:nvPr>
        </p:nvSpPr>
        <p:spPr>
          <a:xfrm>
            <a:off x="1371600" y="441325"/>
            <a:ext cx="10515600" cy="6669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en-IN" sz="2800" b="1" dirty="0"/>
              <a:t>Results</a:t>
            </a:r>
            <a:endParaRPr sz="2800" b="1" dirty="0"/>
          </a:p>
        </p:txBody>
      </p:sp>
      <p:sp>
        <p:nvSpPr>
          <p:cNvPr id="170" name="Google Shape;170;p23">
            <a:extLst>
              <a:ext uri="{FF2B5EF4-FFF2-40B4-BE49-F238E27FC236}">
                <a16:creationId xmlns:a16="http://schemas.microsoft.com/office/drawing/2014/main" id="{ED554C66-AA69-1C8E-444F-A2FFC738CC82}"/>
              </a:ext>
            </a:extLst>
          </p:cNvPr>
          <p:cNvSpPr txBox="1">
            <a:spLocks noGrp="1"/>
          </p:cNvSpPr>
          <p:nvPr>
            <p:ph type="body" idx="1"/>
          </p:nvPr>
        </p:nvSpPr>
        <p:spPr>
          <a:xfrm>
            <a:off x="9310607" y="23813"/>
            <a:ext cx="2881393" cy="8952788"/>
          </a:xfrm>
          <a:prstGeom prst="rect">
            <a:avLst/>
          </a:prstGeom>
          <a:noFill/>
          <a:ln>
            <a:noFill/>
          </a:ln>
        </p:spPr>
        <p:txBody>
          <a:bodyPr spcFirstLastPara="1" wrap="square" lIns="91425" tIns="45700" rIns="91425" bIns="45700" anchor="t" anchorCtr="0">
            <a:noAutofit/>
          </a:bodyPr>
          <a:lstStyle/>
          <a:p>
            <a:pPr marL="457200" lvl="0" indent="0" algn="l" rtl="0">
              <a:lnSpc>
                <a:spcPct val="115000"/>
              </a:lnSpc>
              <a:spcBef>
                <a:spcPts val="1600"/>
              </a:spcBef>
              <a:spcAft>
                <a:spcPts val="400"/>
              </a:spcAft>
              <a:buNone/>
            </a:pPr>
            <a:endParaRPr sz="1500" dirty="0">
              <a:solidFill>
                <a:srgbClr val="1B1C1D"/>
              </a:solidFill>
              <a:latin typeface="Arial"/>
              <a:ea typeface="Arial"/>
              <a:cs typeface="Arial"/>
              <a:sym typeface="Arial"/>
            </a:endParaRPr>
          </a:p>
        </p:txBody>
      </p:sp>
      <p:sp>
        <p:nvSpPr>
          <p:cNvPr id="171" name="Google Shape;171;p23">
            <a:extLst>
              <a:ext uri="{FF2B5EF4-FFF2-40B4-BE49-F238E27FC236}">
                <a16:creationId xmlns:a16="http://schemas.microsoft.com/office/drawing/2014/main" id="{18DFCE2C-8E8D-DBCA-6D1E-E68602E9F83B}"/>
              </a:ext>
            </a:extLst>
          </p:cNvPr>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IN"/>
              <a:t>15</a:t>
            </a:fld>
            <a:endParaRPr/>
          </a:p>
        </p:txBody>
      </p:sp>
      <p:pic>
        <p:nvPicPr>
          <p:cNvPr id="172" name="Google Shape;172;p23">
            <a:extLst>
              <a:ext uri="{FF2B5EF4-FFF2-40B4-BE49-F238E27FC236}">
                <a16:creationId xmlns:a16="http://schemas.microsoft.com/office/drawing/2014/main" id="{71858692-255E-2193-4C62-506F39D3F2B5}"/>
              </a:ext>
            </a:extLst>
          </p:cNvPr>
          <p:cNvPicPr preferRelativeResize="0"/>
          <p:nvPr/>
        </p:nvPicPr>
        <p:blipFill rotWithShape="1">
          <a:blip r:embed="rId3">
            <a:alphaModFix/>
          </a:blip>
          <a:srcRect/>
          <a:stretch/>
        </p:blipFill>
        <p:spPr>
          <a:xfrm>
            <a:off x="401444" y="-277270"/>
            <a:ext cx="2695903" cy="1268959"/>
          </a:xfrm>
          <a:prstGeom prst="rect">
            <a:avLst/>
          </a:prstGeom>
          <a:noFill/>
          <a:ln>
            <a:noFill/>
          </a:ln>
        </p:spPr>
      </p:pic>
      <p:pic>
        <p:nvPicPr>
          <p:cNvPr id="6146" name="Picture 2">
            <a:extLst>
              <a:ext uri="{FF2B5EF4-FFF2-40B4-BE49-F238E27FC236}">
                <a16:creationId xmlns:a16="http://schemas.microsoft.com/office/drawing/2014/main" id="{D5F61847-6CA6-1F6A-580E-2C628D65C40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29161" y="972919"/>
            <a:ext cx="8140390" cy="5676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98111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8">
          <a:extLst>
            <a:ext uri="{FF2B5EF4-FFF2-40B4-BE49-F238E27FC236}">
              <a16:creationId xmlns:a16="http://schemas.microsoft.com/office/drawing/2014/main" id="{BA80AAB4-2B4F-62E2-9DFC-E86CE30F534E}"/>
            </a:ext>
          </a:extLst>
        </p:cNvPr>
        <p:cNvGrpSpPr/>
        <p:nvPr/>
      </p:nvGrpSpPr>
      <p:grpSpPr>
        <a:xfrm>
          <a:off x="0" y="0"/>
          <a:ext cx="0" cy="0"/>
          <a:chOff x="0" y="0"/>
          <a:chExt cx="0" cy="0"/>
        </a:xfrm>
      </p:grpSpPr>
      <p:sp>
        <p:nvSpPr>
          <p:cNvPr id="169" name="Google Shape;169;p23">
            <a:extLst>
              <a:ext uri="{FF2B5EF4-FFF2-40B4-BE49-F238E27FC236}">
                <a16:creationId xmlns:a16="http://schemas.microsoft.com/office/drawing/2014/main" id="{53B2CE7E-FD3A-78F9-326E-A20EC76D35F8}"/>
              </a:ext>
            </a:extLst>
          </p:cNvPr>
          <p:cNvSpPr txBox="1">
            <a:spLocks noGrp="1"/>
          </p:cNvSpPr>
          <p:nvPr>
            <p:ph type="title"/>
          </p:nvPr>
        </p:nvSpPr>
        <p:spPr>
          <a:xfrm>
            <a:off x="1371600" y="441325"/>
            <a:ext cx="10515600" cy="6669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en-IN" sz="2800" b="1" dirty="0"/>
              <a:t>Results</a:t>
            </a:r>
            <a:endParaRPr sz="2800" b="1" dirty="0"/>
          </a:p>
        </p:txBody>
      </p:sp>
      <p:sp>
        <p:nvSpPr>
          <p:cNvPr id="170" name="Google Shape;170;p23">
            <a:extLst>
              <a:ext uri="{FF2B5EF4-FFF2-40B4-BE49-F238E27FC236}">
                <a16:creationId xmlns:a16="http://schemas.microsoft.com/office/drawing/2014/main" id="{A429DF38-B256-2347-1128-380113CEFC74}"/>
              </a:ext>
            </a:extLst>
          </p:cNvPr>
          <p:cNvSpPr txBox="1">
            <a:spLocks noGrp="1"/>
          </p:cNvSpPr>
          <p:nvPr>
            <p:ph type="body" idx="1"/>
          </p:nvPr>
        </p:nvSpPr>
        <p:spPr>
          <a:xfrm>
            <a:off x="9310607" y="23813"/>
            <a:ext cx="2881393" cy="8952788"/>
          </a:xfrm>
          <a:prstGeom prst="rect">
            <a:avLst/>
          </a:prstGeom>
          <a:noFill/>
          <a:ln>
            <a:noFill/>
          </a:ln>
        </p:spPr>
        <p:txBody>
          <a:bodyPr spcFirstLastPara="1" wrap="square" lIns="91425" tIns="45700" rIns="91425" bIns="45700" anchor="t" anchorCtr="0">
            <a:noAutofit/>
          </a:bodyPr>
          <a:lstStyle/>
          <a:p>
            <a:pPr marL="457200" lvl="0" indent="0" algn="l" rtl="0">
              <a:lnSpc>
                <a:spcPct val="115000"/>
              </a:lnSpc>
              <a:spcBef>
                <a:spcPts val="1600"/>
              </a:spcBef>
              <a:spcAft>
                <a:spcPts val="400"/>
              </a:spcAft>
              <a:buNone/>
            </a:pPr>
            <a:endParaRPr sz="1500" dirty="0">
              <a:solidFill>
                <a:srgbClr val="1B1C1D"/>
              </a:solidFill>
              <a:latin typeface="Arial"/>
              <a:ea typeface="Arial"/>
              <a:cs typeface="Arial"/>
              <a:sym typeface="Arial"/>
            </a:endParaRPr>
          </a:p>
        </p:txBody>
      </p:sp>
      <p:sp>
        <p:nvSpPr>
          <p:cNvPr id="171" name="Google Shape;171;p23">
            <a:extLst>
              <a:ext uri="{FF2B5EF4-FFF2-40B4-BE49-F238E27FC236}">
                <a16:creationId xmlns:a16="http://schemas.microsoft.com/office/drawing/2014/main" id="{822509A6-9004-C747-48BF-F4EAA0FDDD8A}"/>
              </a:ext>
            </a:extLst>
          </p:cNvPr>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IN"/>
              <a:t>16</a:t>
            </a:fld>
            <a:endParaRPr/>
          </a:p>
        </p:txBody>
      </p:sp>
      <p:pic>
        <p:nvPicPr>
          <p:cNvPr id="172" name="Google Shape;172;p23">
            <a:extLst>
              <a:ext uri="{FF2B5EF4-FFF2-40B4-BE49-F238E27FC236}">
                <a16:creationId xmlns:a16="http://schemas.microsoft.com/office/drawing/2014/main" id="{A9169A99-E805-DDB7-DFDA-473703799349}"/>
              </a:ext>
            </a:extLst>
          </p:cNvPr>
          <p:cNvPicPr preferRelativeResize="0"/>
          <p:nvPr/>
        </p:nvPicPr>
        <p:blipFill rotWithShape="1">
          <a:blip r:embed="rId3">
            <a:alphaModFix/>
          </a:blip>
          <a:srcRect/>
          <a:stretch/>
        </p:blipFill>
        <p:spPr>
          <a:xfrm>
            <a:off x="401444" y="-277270"/>
            <a:ext cx="2695903" cy="1268959"/>
          </a:xfrm>
          <a:prstGeom prst="rect">
            <a:avLst/>
          </a:prstGeom>
          <a:noFill/>
          <a:ln>
            <a:noFill/>
          </a:ln>
        </p:spPr>
      </p:pic>
      <p:pic>
        <p:nvPicPr>
          <p:cNvPr id="7170" name="Picture 2">
            <a:extLst>
              <a:ext uri="{FF2B5EF4-FFF2-40B4-BE49-F238E27FC236}">
                <a16:creationId xmlns:a16="http://schemas.microsoft.com/office/drawing/2014/main" id="{E5774F03-2BAA-CC95-D586-D0739A999D8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5551" y="991689"/>
            <a:ext cx="9924586" cy="57297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75598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Google Shape;177;p24"/>
          <p:cNvSpPr txBox="1">
            <a:spLocks noGrp="1"/>
          </p:cNvSpPr>
          <p:nvPr>
            <p:ph type="title"/>
          </p:nvPr>
        </p:nvSpPr>
        <p:spPr>
          <a:xfrm>
            <a:off x="1371600" y="441325"/>
            <a:ext cx="10515600" cy="666900"/>
          </a:xfrm>
          <a:prstGeom prst="rect">
            <a:avLst/>
          </a:prstGeom>
          <a:noFill/>
          <a:ln>
            <a:noFill/>
          </a:ln>
        </p:spPr>
        <p:txBody>
          <a:bodyPr spcFirstLastPara="1" wrap="square" lIns="91425" tIns="45700" rIns="91425" bIns="45700" anchor="ctr" anchorCtr="0">
            <a:normAutofit/>
          </a:bodyPr>
          <a:lstStyle/>
          <a:p>
            <a:pPr lvl="0" algn="ctr">
              <a:buSzPts val="4400"/>
            </a:pPr>
            <a:r>
              <a:rPr lang="en-US" sz="2800" b="1" dirty="0"/>
              <a:t>Discussion</a:t>
            </a:r>
            <a:endParaRPr sz="2500" b="1" dirty="0"/>
          </a:p>
        </p:txBody>
      </p:sp>
      <p:sp>
        <p:nvSpPr>
          <p:cNvPr id="178" name="Google Shape;178;p24"/>
          <p:cNvSpPr txBox="1">
            <a:spLocks noGrp="1"/>
          </p:cNvSpPr>
          <p:nvPr>
            <p:ph type="body" idx="1"/>
          </p:nvPr>
        </p:nvSpPr>
        <p:spPr>
          <a:xfrm>
            <a:off x="838200" y="1457425"/>
            <a:ext cx="10515600" cy="4975800"/>
          </a:xfrm>
          <a:prstGeom prst="rect">
            <a:avLst/>
          </a:prstGeom>
          <a:noFill/>
          <a:ln>
            <a:noFill/>
          </a:ln>
        </p:spPr>
        <p:txBody>
          <a:bodyPr spcFirstLastPara="1" wrap="square" lIns="91425" tIns="45700" rIns="91425" bIns="45700" anchor="t" anchorCtr="0">
            <a:noAutofit/>
          </a:bodyPr>
          <a:lstStyle/>
          <a:p>
            <a:r>
              <a:rPr lang="en-US" sz="2000" b="1" dirty="0"/>
              <a:t>Alarming Awareness-Action Gap</a:t>
            </a:r>
            <a:endParaRPr lang="en-US" sz="2000" dirty="0"/>
          </a:p>
          <a:p>
            <a:pPr lvl="1"/>
            <a:r>
              <a:rPr lang="en-US" dirty="0"/>
              <a:t>While a significant number of respondents were aware of cardiovascular health risks, there was a clear gap between awareness and action—with many failing to attend regular medical follow-ups.</a:t>
            </a:r>
          </a:p>
          <a:p>
            <a:pPr lvl="1"/>
            <a:r>
              <a:rPr lang="en-US" dirty="0"/>
              <a:t>This suggests a disconnect between knowledge and behavior, likely driven by factors such as work culture, perceived healthiness, or lack of immediate symptoms.</a:t>
            </a:r>
            <a:br>
              <a:rPr lang="en-US" dirty="0"/>
            </a:br>
            <a:endParaRPr lang="en-US" dirty="0"/>
          </a:p>
          <a:p>
            <a:r>
              <a:rPr lang="en-US" sz="2000" b="1" dirty="0"/>
              <a:t>‘No Time’ — A Recurring Theme</a:t>
            </a:r>
            <a:endParaRPr lang="en-US" sz="2000" dirty="0"/>
          </a:p>
          <a:p>
            <a:pPr lvl="1"/>
            <a:r>
              <a:rPr lang="en-US" sz="2000" dirty="0"/>
              <a:t>A dominant reason for missed follow-ups was </a:t>
            </a:r>
            <a:r>
              <a:rPr lang="en-US" sz="2000" b="1" dirty="0"/>
              <a:t>“lack of time”</a:t>
            </a:r>
            <a:r>
              <a:rPr lang="en-US" sz="2000" dirty="0"/>
              <a:t>, highlighting the intense work pressures faced by corporate employees, particularly in the IT sector.</a:t>
            </a:r>
          </a:p>
          <a:p>
            <a:pPr lvl="1"/>
            <a:r>
              <a:rPr lang="en-US" sz="2000" dirty="0"/>
              <a:t>This calls for organizational reforms such as flexible schedules and health-focused HR policies.</a:t>
            </a:r>
          </a:p>
        </p:txBody>
      </p:sp>
      <p:sp>
        <p:nvSpPr>
          <p:cNvPr id="179" name="Google Shape;179;p24"/>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IN"/>
              <a:t>17</a:t>
            </a:fld>
            <a:endParaRPr/>
          </a:p>
        </p:txBody>
      </p:sp>
      <p:pic>
        <p:nvPicPr>
          <p:cNvPr id="180" name="Google Shape;180;p24"/>
          <p:cNvPicPr preferRelativeResize="0"/>
          <p:nvPr/>
        </p:nvPicPr>
        <p:blipFill rotWithShape="1">
          <a:blip r:embed="rId3">
            <a:alphaModFix/>
          </a:blip>
          <a:srcRect/>
          <a:stretch/>
        </p:blipFill>
        <p:spPr>
          <a:xfrm>
            <a:off x="0" y="23813"/>
            <a:ext cx="2695903" cy="1268959"/>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Google Shape;177;p24"/>
          <p:cNvSpPr txBox="1">
            <a:spLocks noGrp="1"/>
          </p:cNvSpPr>
          <p:nvPr>
            <p:ph type="title"/>
          </p:nvPr>
        </p:nvSpPr>
        <p:spPr>
          <a:xfrm>
            <a:off x="1371600" y="441325"/>
            <a:ext cx="10515600" cy="666900"/>
          </a:xfrm>
          <a:prstGeom prst="rect">
            <a:avLst/>
          </a:prstGeom>
          <a:noFill/>
          <a:ln>
            <a:noFill/>
          </a:ln>
        </p:spPr>
        <p:txBody>
          <a:bodyPr spcFirstLastPara="1" wrap="square" lIns="91425" tIns="45700" rIns="91425" bIns="45700" anchor="ctr" anchorCtr="0">
            <a:normAutofit/>
          </a:bodyPr>
          <a:lstStyle/>
          <a:p>
            <a:pPr lvl="0" algn="ctr">
              <a:buSzPts val="4400"/>
            </a:pPr>
            <a:r>
              <a:rPr lang="en-US" sz="2800" b="1" dirty="0"/>
              <a:t>Discussion</a:t>
            </a:r>
            <a:endParaRPr sz="2500" b="1" dirty="0"/>
          </a:p>
        </p:txBody>
      </p:sp>
      <p:sp>
        <p:nvSpPr>
          <p:cNvPr id="178" name="Google Shape;178;p24"/>
          <p:cNvSpPr txBox="1">
            <a:spLocks noGrp="1"/>
          </p:cNvSpPr>
          <p:nvPr>
            <p:ph type="body" idx="1"/>
          </p:nvPr>
        </p:nvSpPr>
        <p:spPr>
          <a:xfrm>
            <a:off x="838200" y="1457425"/>
            <a:ext cx="10515600" cy="4975800"/>
          </a:xfrm>
          <a:prstGeom prst="rect">
            <a:avLst/>
          </a:prstGeom>
          <a:noFill/>
          <a:ln>
            <a:noFill/>
          </a:ln>
        </p:spPr>
        <p:txBody>
          <a:bodyPr spcFirstLastPara="1" wrap="square" lIns="91425" tIns="45700" rIns="91425" bIns="45700" anchor="t" anchorCtr="0">
            <a:noAutofit/>
          </a:bodyPr>
          <a:lstStyle/>
          <a:p>
            <a:r>
              <a:rPr lang="en-US" sz="2000" b="1" dirty="0"/>
              <a:t>Younger Employees Neglecting Preventive Care</a:t>
            </a:r>
            <a:endParaRPr lang="en-US" sz="2000" dirty="0"/>
          </a:p>
          <a:p>
            <a:pPr lvl="1"/>
            <a:r>
              <a:rPr lang="en-US" sz="2000" dirty="0"/>
              <a:t>Respondents aged 25–30 showed the highest percentage of missed medical follow-ups.</a:t>
            </a:r>
          </a:p>
          <a:p>
            <a:pPr lvl="1"/>
            <a:r>
              <a:rPr lang="en-US" sz="2000" dirty="0"/>
              <a:t>This points to a low perceived vulnerability, where younger employees may ignore early warning signs or delay routine check-ups.</a:t>
            </a:r>
          </a:p>
          <a:p>
            <a:pPr marL="571500" lvl="1" indent="0">
              <a:buNone/>
            </a:pPr>
            <a:endParaRPr lang="en-US" sz="2000" dirty="0"/>
          </a:p>
          <a:p>
            <a:r>
              <a:rPr lang="en-US" sz="2000" b="1" dirty="0"/>
              <a:t>Gendered Health Behavior</a:t>
            </a:r>
            <a:endParaRPr lang="en-US" sz="2000" dirty="0"/>
          </a:p>
          <a:p>
            <a:pPr lvl="1"/>
            <a:r>
              <a:rPr lang="en-US" sz="2000" dirty="0"/>
              <a:t>Men reported higher instances of neglecting follow-ups than women.</a:t>
            </a:r>
          </a:p>
          <a:p>
            <a:pPr lvl="1"/>
            <a:r>
              <a:rPr lang="en-US" sz="2000" dirty="0"/>
              <a:t>This could reflect gender norms around health-seeking behavior, where men often underprioritize self-care or perceive medical attention as unnecessary unless symptoms are severe.</a:t>
            </a:r>
          </a:p>
        </p:txBody>
      </p:sp>
      <p:sp>
        <p:nvSpPr>
          <p:cNvPr id="179" name="Google Shape;179;p24"/>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IN"/>
              <a:t>18</a:t>
            </a:fld>
            <a:endParaRPr/>
          </a:p>
        </p:txBody>
      </p:sp>
      <p:pic>
        <p:nvPicPr>
          <p:cNvPr id="180" name="Google Shape;180;p24"/>
          <p:cNvPicPr preferRelativeResize="0"/>
          <p:nvPr/>
        </p:nvPicPr>
        <p:blipFill rotWithShape="1">
          <a:blip r:embed="rId3">
            <a:alphaModFix/>
          </a:blip>
          <a:srcRect/>
          <a:stretch/>
        </p:blipFill>
        <p:spPr>
          <a:xfrm>
            <a:off x="0" y="23813"/>
            <a:ext cx="2695903" cy="1268959"/>
          </a:xfrm>
          <a:prstGeom prst="rect">
            <a:avLst/>
          </a:prstGeom>
          <a:noFill/>
          <a:ln>
            <a:noFill/>
          </a:ln>
        </p:spPr>
      </p:pic>
    </p:spTree>
    <p:extLst>
      <p:ext uri="{BB962C8B-B14F-4D97-AF65-F5344CB8AC3E}">
        <p14:creationId xmlns:p14="http://schemas.microsoft.com/office/powerpoint/2010/main" val="28071071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Google Shape;177;p24"/>
          <p:cNvSpPr txBox="1">
            <a:spLocks noGrp="1"/>
          </p:cNvSpPr>
          <p:nvPr>
            <p:ph type="title"/>
          </p:nvPr>
        </p:nvSpPr>
        <p:spPr>
          <a:xfrm>
            <a:off x="1371600" y="441325"/>
            <a:ext cx="10515600" cy="666900"/>
          </a:xfrm>
          <a:prstGeom prst="rect">
            <a:avLst/>
          </a:prstGeom>
          <a:noFill/>
          <a:ln>
            <a:noFill/>
          </a:ln>
        </p:spPr>
        <p:txBody>
          <a:bodyPr spcFirstLastPara="1" wrap="square" lIns="91425" tIns="45700" rIns="91425" bIns="45700" anchor="ctr" anchorCtr="0">
            <a:normAutofit/>
          </a:bodyPr>
          <a:lstStyle/>
          <a:p>
            <a:pPr lvl="0" algn="ctr">
              <a:buSzPts val="4400"/>
            </a:pPr>
            <a:r>
              <a:rPr lang="en-US" sz="2800" b="1" dirty="0"/>
              <a:t>Discussion</a:t>
            </a:r>
            <a:endParaRPr sz="2500" b="1" dirty="0"/>
          </a:p>
        </p:txBody>
      </p:sp>
      <p:sp>
        <p:nvSpPr>
          <p:cNvPr id="178" name="Google Shape;178;p24"/>
          <p:cNvSpPr txBox="1">
            <a:spLocks noGrp="1"/>
          </p:cNvSpPr>
          <p:nvPr>
            <p:ph type="body" idx="1"/>
          </p:nvPr>
        </p:nvSpPr>
        <p:spPr>
          <a:xfrm>
            <a:off x="838200" y="1457425"/>
            <a:ext cx="10515600" cy="4975800"/>
          </a:xfrm>
          <a:prstGeom prst="rect">
            <a:avLst/>
          </a:prstGeom>
          <a:noFill/>
          <a:ln>
            <a:noFill/>
          </a:ln>
        </p:spPr>
        <p:txBody>
          <a:bodyPr spcFirstLastPara="1" wrap="square" lIns="91425" tIns="45700" rIns="91425" bIns="45700" anchor="t" anchorCtr="0">
            <a:noAutofit/>
          </a:bodyPr>
          <a:lstStyle/>
          <a:p>
            <a:r>
              <a:rPr lang="en-US" sz="2000" b="1" dirty="0"/>
              <a:t>Stress as a Critical Health Obstacle</a:t>
            </a:r>
            <a:endParaRPr lang="en-US" sz="2000" dirty="0"/>
          </a:p>
          <a:p>
            <a:pPr lvl="1"/>
            <a:r>
              <a:rPr lang="en-US" sz="2000" dirty="0"/>
              <a:t>High reported stress levels correlated with low adherence to medical follow-ups.</a:t>
            </a:r>
          </a:p>
          <a:p>
            <a:pPr lvl="1"/>
            <a:r>
              <a:rPr lang="en-US" sz="2000" dirty="0"/>
              <a:t>This reflects a vicious cycle, where work-related stress not only increases cardiovascular risk but also discourages proper management and monitoring.</a:t>
            </a:r>
          </a:p>
          <a:p>
            <a:r>
              <a:rPr lang="en-US" sz="2000" b="1" dirty="0"/>
              <a:t>Need for Targeted Interventions</a:t>
            </a:r>
            <a:endParaRPr lang="en-US" sz="2000" dirty="0"/>
          </a:p>
          <a:p>
            <a:pPr lvl="1"/>
            <a:r>
              <a:rPr lang="en-US" sz="2000" dirty="0"/>
              <a:t>The findings underscore the importance of:</a:t>
            </a:r>
          </a:p>
          <a:p>
            <a:pPr lvl="2"/>
            <a:r>
              <a:rPr lang="en-US" dirty="0"/>
              <a:t>Workplace wellness initiatives</a:t>
            </a:r>
          </a:p>
          <a:p>
            <a:pPr lvl="2"/>
            <a:r>
              <a:rPr lang="en-US" dirty="0"/>
              <a:t>Mandatory annual check-ups</a:t>
            </a:r>
          </a:p>
          <a:p>
            <a:pPr lvl="2"/>
            <a:r>
              <a:rPr lang="en-US" dirty="0"/>
              <a:t>Digital follow-up reminders</a:t>
            </a:r>
          </a:p>
          <a:p>
            <a:pPr lvl="2"/>
            <a:r>
              <a:rPr lang="en-US" dirty="0"/>
              <a:t>Education on asymptomatic risk factors</a:t>
            </a:r>
          </a:p>
          <a:p>
            <a:r>
              <a:rPr lang="en-US" sz="2000" b="1" dirty="0"/>
              <a:t>Potential for Technological Solutions</a:t>
            </a:r>
            <a:endParaRPr lang="en-US" sz="2000" dirty="0"/>
          </a:p>
          <a:p>
            <a:pPr lvl="1"/>
            <a:r>
              <a:rPr lang="en-US" sz="2000" dirty="0"/>
              <a:t>As many participants expressed interest in tech-based reminders or easier booking systems, digital health platforms could bridge the gap between awareness and consistent care.</a:t>
            </a:r>
          </a:p>
          <a:p>
            <a:pPr marL="800100">
              <a:lnSpc>
                <a:spcPct val="115000"/>
              </a:lnSpc>
              <a:spcBef>
                <a:spcPts val="1600"/>
              </a:spcBef>
              <a:spcAft>
                <a:spcPts val="400"/>
              </a:spcAft>
            </a:pPr>
            <a:endParaRPr lang="en-IN" sz="2000" dirty="0">
              <a:solidFill>
                <a:srgbClr val="1B1C1D"/>
              </a:solidFill>
              <a:latin typeface="Arial"/>
              <a:cs typeface="Arial"/>
              <a:sym typeface="Arial"/>
            </a:endParaRPr>
          </a:p>
        </p:txBody>
      </p:sp>
      <p:sp>
        <p:nvSpPr>
          <p:cNvPr id="179" name="Google Shape;179;p24"/>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IN"/>
              <a:t>19</a:t>
            </a:fld>
            <a:endParaRPr/>
          </a:p>
        </p:txBody>
      </p:sp>
      <p:pic>
        <p:nvPicPr>
          <p:cNvPr id="180" name="Google Shape;180;p24"/>
          <p:cNvPicPr preferRelativeResize="0"/>
          <p:nvPr/>
        </p:nvPicPr>
        <p:blipFill rotWithShape="1">
          <a:blip r:embed="rId3">
            <a:alphaModFix/>
          </a:blip>
          <a:srcRect/>
          <a:stretch/>
        </p:blipFill>
        <p:spPr>
          <a:xfrm>
            <a:off x="0" y="23813"/>
            <a:ext cx="2695903" cy="1268959"/>
          </a:xfrm>
          <a:prstGeom prst="rect">
            <a:avLst/>
          </a:prstGeom>
          <a:noFill/>
          <a:ln>
            <a:noFill/>
          </a:ln>
        </p:spPr>
      </p:pic>
    </p:spTree>
    <p:extLst>
      <p:ext uri="{BB962C8B-B14F-4D97-AF65-F5344CB8AC3E}">
        <p14:creationId xmlns:p14="http://schemas.microsoft.com/office/powerpoint/2010/main" val="3235413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Google Shape;97;p14"/>
          <p:cNvSpPr txBox="1">
            <a:spLocks noGrp="1"/>
          </p:cNvSpPr>
          <p:nvPr>
            <p:ph type="title"/>
          </p:nvPr>
        </p:nvSpPr>
        <p:spPr>
          <a:xfrm>
            <a:off x="1371600" y="60325"/>
            <a:ext cx="10515600" cy="13257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en-IN" sz="2500" b="1"/>
              <a:t>Background - Rationale and Development of the Study</a:t>
            </a:r>
            <a:endParaRPr sz="2500"/>
          </a:p>
        </p:txBody>
      </p:sp>
      <p:sp>
        <p:nvSpPr>
          <p:cNvPr id="98" name="Google Shape;98;p14"/>
          <p:cNvSpPr txBox="1">
            <a:spLocks noGrp="1"/>
          </p:cNvSpPr>
          <p:nvPr>
            <p:ph type="body" idx="1"/>
          </p:nvPr>
        </p:nvSpPr>
        <p:spPr>
          <a:xfrm>
            <a:off x="696686" y="1422537"/>
            <a:ext cx="10515600" cy="4975800"/>
          </a:xfrm>
          <a:prstGeom prst="rect">
            <a:avLst/>
          </a:prstGeom>
          <a:noFill/>
          <a:ln>
            <a:noFill/>
          </a:ln>
        </p:spPr>
        <p:txBody>
          <a:bodyPr spcFirstLastPara="1" wrap="square" lIns="91425" tIns="45700" rIns="91425" bIns="45700" anchor="t" anchorCtr="0">
            <a:normAutofit fontScale="25000" lnSpcReduction="20000"/>
          </a:bodyPr>
          <a:lstStyle/>
          <a:p>
            <a:pPr marL="0" lvl="0" indent="0" algn="l" rtl="0">
              <a:lnSpc>
                <a:spcPct val="150000"/>
              </a:lnSpc>
              <a:spcBef>
                <a:spcPts val="0"/>
              </a:spcBef>
              <a:spcAft>
                <a:spcPts val="0"/>
              </a:spcAft>
              <a:buClr>
                <a:schemeClr val="dk1"/>
              </a:buClr>
              <a:buSzPts val="275"/>
              <a:buFont typeface="Arial"/>
              <a:buNone/>
            </a:pPr>
            <a:r>
              <a:rPr lang="en-IN" sz="5836" b="1" dirty="0">
                <a:latin typeface="Arial"/>
                <a:ea typeface="Arial"/>
                <a:cs typeface="Arial"/>
                <a:sym typeface="Arial"/>
              </a:rPr>
              <a:t>Growing Global Concern:</a:t>
            </a:r>
            <a:r>
              <a:rPr lang="en-IN" sz="5836" dirty="0">
                <a:latin typeface="Arial"/>
                <a:ea typeface="Arial"/>
                <a:cs typeface="Arial"/>
                <a:sym typeface="Arial"/>
              </a:rPr>
              <a:t> Cardiovascular diseases (CVDs) remain the leading cause of death worldwide, with an increasing trend observed even in younger, working-age populations. </a:t>
            </a:r>
            <a:br>
              <a:rPr lang="en-IN" sz="5836" dirty="0">
                <a:latin typeface="Arial"/>
                <a:ea typeface="Arial"/>
                <a:cs typeface="Arial"/>
                <a:sym typeface="Arial"/>
              </a:rPr>
            </a:br>
            <a:endParaRPr sz="5836" dirty="0">
              <a:latin typeface="Arial"/>
              <a:ea typeface="Arial"/>
              <a:cs typeface="Arial"/>
              <a:sym typeface="Arial"/>
            </a:endParaRPr>
          </a:p>
          <a:p>
            <a:pPr marL="0" lvl="0" indent="0" algn="l" rtl="0">
              <a:lnSpc>
                <a:spcPct val="150000"/>
              </a:lnSpc>
              <a:spcBef>
                <a:spcPts val="0"/>
              </a:spcBef>
              <a:spcAft>
                <a:spcPts val="0"/>
              </a:spcAft>
              <a:buClr>
                <a:schemeClr val="dk1"/>
              </a:buClr>
              <a:buSzPts val="275"/>
              <a:buFont typeface="Arial"/>
              <a:buNone/>
            </a:pPr>
            <a:r>
              <a:rPr lang="en-IN" sz="5836" b="1" dirty="0">
                <a:latin typeface="Arial"/>
                <a:ea typeface="Arial"/>
                <a:cs typeface="Arial"/>
                <a:sym typeface="Arial"/>
              </a:rPr>
              <a:t>Workplace as a Critical Factor:</a:t>
            </a:r>
            <a:r>
              <a:rPr lang="en-IN" sz="5836" dirty="0">
                <a:latin typeface="Arial"/>
                <a:ea typeface="Arial"/>
                <a:cs typeface="Arial"/>
                <a:sym typeface="Arial"/>
              </a:rPr>
              <a:t> The modern work environment, particularly in corporate settings, introduces unique stressors and lifestyle patterns that significantly elevate CVD risk. Long working hours, high job demands, and limited control contribute to this increased risk.</a:t>
            </a:r>
            <a:br>
              <a:rPr lang="en-IN" sz="5836" dirty="0">
                <a:latin typeface="Arial"/>
                <a:ea typeface="Arial"/>
                <a:cs typeface="Arial"/>
                <a:sym typeface="Arial"/>
              </a:rPr>
            </a:br>
            <a:endParaRPr sz="5836" dirty="0">
              <a:latin typeface="Arial"/>
              <a:ea typeface="Arial"/>
              <a:cs typeface="Arial"/>
              <a:sym typeface="Arial"/>
            </a:endParaRPr>
          </a:p>
          <a:p>
            <a:pPr marL="0" lvl="0" indent="0" algn="l" rtl="0">
              <a:lnSpc>
                <a:spcPct val="150000"/>
              </a:lnSpc>
              <a:spcBef>
                <a:spcPts val="0"/>
              </a:spcBef>
              <a:spcAft>
                <a:spcPts val="0"/>
              </a:spcAft>
              <a:buNone/>
            </a:pPr>
            <a:r>
              <a:rPr lang="en-IN" sz="5836" b="1" dirty="0">
                <a:latin typeface="Arial"/>
                <a:ea typeface="Arial"/>
                <a:cs typeface="Arial"/>
                <a:sym typeface="Arial"/>
              </a:rPr>
              <a:t>IT Sector Vulnerability:</a:t>
            </a:r>
            <a:r>
              <a:rPr lang="en-IN" sz="5836" dirty="0">
                <a:latin typeface="Arial"/>
                <a:ea typeface="Arial"/>
                <a:cs typeface="Arial"/>
                <a:sym typeface="Arial"/>
              </a:rPr>
              <a:t> IT professionals face specific challenges, including sedentary </a:t>
            </a:r>
            <a:r>
              <a:rPr lang="en-IN" sz="5836" dirty="0" err="1">
                <a:latin typeface="Arial"/>
                <a:ea typeface="Arial"/>
                <a:cs typeface="Arial"/>
                <a:sym typeface="Arial"/>
              </a:rPr>
              <a:t>behavior</a:t>
            </a:r>
            <a:r>
              <a:rPr lang="en-IN" sz="5836" dirty="0">
                <a:latin typeface="Arial"/>
                <a:ea typeface="Arial"/>
                <a:cs typeface="Arial"/>
                <a:sym typeface="Arial"/>
              </a:rPr>
              <a:t>, prolonged sitting, and high-pressure work environments, making them a particularly vulnerable group. </a:t>
            </a:r>
            <a:endParaRPr sz="5836" dirty="0">
              <a:latin typeface="Arial"/>
              <a:ea typeface="Arial"/>
              <a:cs typeface="Arial"/>
              <a:sym typeface="Arial"/>
            </a:endParaRPr>
          </a:p>
          <a:p>
            <a:pPr marL="0" lvl="0" indent="0" algn="l" rtl="0">
              <a:lnSpc>
                <a:spcPct val="150000"/>
              </a:lnSpc>
              <a:spcBef>
                <a:spcPts val="0"/>
              </a:spcBef>
              <a:spcAft>
                <a:spcPts val="0"/>
              </a:spcAft>
              <a:buNone/>
            </a:pPr>
            <a:endParaRPr sz="5836" dirty="0">
              <a:latin typeface="Arial"/>
              <a:ea typeface="Arial"/>
              <a:cs typeface="Arial"/>
              <a:sym typeface="Arial"/>
            </a:endParaRPr>
          </a:p>
          <a:p>
            <a:pPr marL="0" lvl="0" indent="0" algn="l" rtl="0">
              <a:lnSpc>
                <a:spcPct val="150000"/>
              </a:lnSpc>
              <a:spcBef>
                <a:spcPts val="0"/>
              </a:spcBef>
              <a:spcAft>
                <a:spcPts val="0"/>
              </a:spcAft>
              <a:buNone/>
            </a:pPr>
            <a:r>
              <a:rPr lang="en-IN" sz="5836" b="1" dirty="0">
                <a:latin typeface="Arial"/>
                <a:ea typeface="Arial"/>
                <a:cs typeface="Arial"/>
                <a:sym typeface="Arial"/>
              </a:rPr>
              <a:t>Follow-Up Care Neglect:</a:t>
            </a:r>
            <a:r>
              <a:rPr lang="en-IN" sz="5836" dirty="0">
                <a:latin typeface="Arial"/>
                <a:ea typeface="Arial"/>
                <a:cs typeface="Arial"/>
                <a:sym typeface="Arial"/>
              </a:rPr>
              <a:t> </a:t>
            </a:r>
            <a:r>
              <a:rPr lang="en-IN" sz="5836" dirty="0">
                <a:highlight>
                  <a:srgbClr val="FFF2CC"/>
                </a:highlight>
                <a:latin typeface="Arial"/>
                <a:ea typeface="Arial"/>
                <a:cs typeface="Arial"/>
                <a:sym typeface="Arial"/>
              </a:rPr>
              <a:t>Despite the known risks and the importance of early detection and management, there is a concerning lack of timely medical follow-up among employees with early risk markers or those advised for routine screening.</a:t>
            </a:r>
            <a:endParaRPr sz="5836" dirty="0">
              <a:highlight>
                <a:srgbClr val="FFF2CC"/>
              </a:highlight>
              <a:latin typeface="Arial"/>
              <a:ea typeface="Arial"/>
              <a:cs typeface="Arial"/>
              <a:sym typeface="Arial"/>
            </a:endParaRPr>
          </a:p>
          <a:p>
            <a:pPr marL="0" lvl="0" indent="0" algn="l" rtl="0">
              <a:lnSpc>
                <a:spcPct val="150000"/>
              </a:lnSpc>
              <a:spcBef>
                <a:spcPts val="0"/>
              </a:spcBef>
              <a:spcAft>
                <a:spcPts val="0"/>
              </a:spcAft>
              <a:buClr>
                <a:schemeClr val="dk1"/>
              </a:buClr>
              <a:buSzPts val="275"/>
              <a:buFont typeface="Arial"/>
              <a:buNone/>
            </a:pPr>
            <a:r>
              <a:rPr lang="en-IN" sz="5836" dirty="0">
                <a:latin typeface="Arial"/>
                <a:ea typeface="Arial"/>
                <a:cs typeface="Arial"/>
                <a:sym typeface="Arial"/>
              </a:rPr>
              <a:t> </a:t>
            </a:r>
            <a:endParaRPr sz="5836" dirty="0">
              <a:latin typeface="Arial"/>
              <a:ea typeface="Arial"/>
              <a:cs typeface="Arial"/>
              <a:sym typeface="Arial"/>
            </a:endParaRPr>
          </a:p>
          <a:p>
            <a:pPr marL="0" lvl="0" indent="0" algn="l" rtl="0">
              <a:lnSpc>
                <a:spcPct val="150000"/>
              </a:lnSpc>
              <a:spcBef>
                <a:spcPts val="0"/>
              </a:spcBef>
              <a:spcAft>
                <a:spcPts val="0"/>
              </a:spcAft>
              <a:buClr>
                <a:schemeClr val="dk1"/>
              </a:buClr>
              <a:buSzPts val="275"/>
              <a:buFont typeface="Arial"/>
              <a:buNone/>
            </a:pPr>
            <a:r>
              <a:rPr lang="en-IN" sz="5836" b="1" dirty="0">
                <a:latin typeface="Arial"/>
                <a:ea typeface="Arial"/>
                <a:cs typeface="Arial"/>
                <a:sym typeface="Arial"/>
              </a:rPr>
              <a:t>Research Gap and Study Focus:</a:t>
            </a:r>
            <a:r>
              <a:rPr lang="en-IN" sz="5836" dirty="0">
                <a:latin typeface="Arial"/>
                <a:ea typeface="Arial"/>
                <a:cs typeface="Arial"/>
                <a:sym typeface="Arial"/>
              </a:rPr>
              <a:t> Existing research has not fully addressed the impact of missed follow-ups in the workplace, particularly in relation to occupational stress and lifestyle factors. This study aims to fill this gap by examining how neglecting medical follow-up interacts with workplace and lifestyle factors to influence cardiovascular health in corporate employees.</a:t>
            </a:r>
            <a:endParaRPr sz="5836" dirty="0">
              <a:latin typeface="Arial"/>
              <a:ea typeface="Arial"/>
              <a:cs typeface="Arial"/>
              <a:sym typeface="Arial"/>
            </a:endParaRPr>
          </a:p>
          <a:p>
            <a:pPr marL="0" lvl="0" indent="0" algn="l" rtl="0">
              <a:lnSpc>
                <a:spcPct val="90000"/>
              </a:lnSpc>
              <a:spcBef>
                <a:spcPts val="0"/>
              </a:spcBef>
              <a:spcAft>
                <a:spcPts val="0"/>
              </a:spcAft>
              <a:buNone/>
            </a:pPr>
            <a:endParaRPr b="1" dirty="0"/>
          </a:p>
          <a:p>
            <a:pPr marL="228600" lvl="0" indent="-50800" algn="l" rtl="0">
              <a:lnSpc>
                <a:spcPct val="90000"/>
              </a:lnSpc>
              <a:spcBef>
                <a:spcPts val="0"/>
              </a:spcBef>
              <a:spcAft>
                <a:spcPts val="0"/>
              </a:spcAft>
              <a:buClr>
                <a:schemeClr val="dk1"/>
              </a:buClr>
              <a:buSzPct val="100000"/>
              <a:buNone/>
            </a:pPr>
            <a:endParaRPr dirty="0"/>
          </a:p>
          <a:p>
            <a:pPr marL="228600" lvl="0" indent="-50800" algn="l" rtl="0">
              <a:lnSpc>
                <a:spcPct val="90000"/>
              </a:lnSpc>
              <a:spcBef>
                <a:spcPts val="0"/>
              </a:spcBef>
              <a:spcAft>
                <a:spcPts val="0"/>
              </a:spcAft>
              <a:buClr>
                <a:schemeClr val="dk1"/>
              </a:buClr>
              <a:buSzPct val="100000"/>
              <a:buNone/>
            </a:pPr>
            <a:endParaRPr dirty="0"/>
          </a:p>
        </p:txBody>
      </p:sp>
      <p:sp>
        <p:nvSpPr>
          <p:cNvPr id="99" name="Google Shape;99;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IN"/>
              <a:t>2</a:t>
            </a:fld>
            <a:endParaRPr/>
          </a:p>
        </p:txBody>
      </p:sp>
      <p:pic>
        <p:nvPicPr>
          <p:cNvPr id="100" name="Google Shape;100;p14"/>
          <p:cNvPicPr preferRelativeResize="0"/>
          <p:nvPr/>
        </p:nvPicPr>
        <p:blipFill rotWithShape="1">
          <a:blip r:embed="rId3">
            <a:alphaModFix/>
          </a:blip>
          <a:srcRect/>
          <a:stretch/>
        </p:blipFill>
        <p:spPr>
          <a:xfrm>
            <a:off x="0" y="23813"/>
            <a:ext cx="2695903" cy="1268959"/>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76">
          <a:extLst>
            <a:ext uri="{FF2B5EF4-FFF2-40B4-BE49-F238E27FC236}">
              <a16:creationId xmlns:a16="http://schemas.microsoft.com/office/drawing/2014/main" id="{4E226926-5A2D-240E-0BA6-12437BAB6AA0}"/>
            </a:ext>
          </a:extLst>
        </p:cNvPr>
        <p:cNvGrpSpPr/>
        <p:nvPr/>
      </p:nvGrpSpPr>
      <p:grpSpPr>
        <a:xfrm>
          <a:off x="0" y="0"/>
          <a:ext cx="0" cy="0"/>
          <a:chOff x="0" y="0"/>
          <a:chExt cx="0" cy="0"/>
        </a:xfrm>
      </p:grpSpPr>
      <p:sp>
        <p:nvSpPr>
          <p:cNvPr id="177" name="Google Shape;177;p24">
            <a:extLst>
              <a:ext uri="{FF2B5EF4-FFF2-40B4-BE49-F238E27FC236}">
                <a16:creationId xmlns:a16="http://schemas.microsoft.com/office/drawing/2014/main" id="{12C11561-C5FF-88B7-412D-EADB807B498D}"/>
              </a:ext>
            </a:extLst>
          </p:cNvPr>
          <p:cNvSpPr txBox="1">
            <a:spLocks noGrp="1"/>
          </p:cNvSpPr>
          <p:nvPr>
            <p:ph type="title"/>
          </p:nvPr>
        </p:nvSpPr>
        <p:spPr>
          <a:xfrm>
            <a:off x="1371600" y="441325"/>
            <a:ext cx="10515600" cy="666900"/>
          </a:xfrm>
          <a:prstGeom prst="rect">
            <a:avLst/>
          </a:prstGeom>
          <a:noFill/>
          <a:ln>
            <a:noFill/>
          </a:ln>
        </p:spPr>
        <p:txBody>
          <a:bodyPr spcFirstLastPara="1" wrap="square" lIns="91425" tIns="45700" rIns="91425" bIns="45700" anchor="ctr" anchorCtr="0">
            <a:normAutofit/>
          </a:bodyPr>
          <a:lstStyle/>
          <a:p>
            <a:pPr algn="ctr">
              <a:buSzPts val="4400"/>
            </a:pPr>
            <a:r>
              <a:rPr lang="en-US" sz="2800" b="1" dirty="0"/>
              <a:t>Recommendations</a:t>
            </a:r>
            <a:endParaRPr sz="2500" b="1" dirty="0"/>
          </a:p>
        </p:txBody>
      </p:sp>
      <p:sp>
        <p:nvSpPr>
          <p:cNvPr id="178" name="Google Shape;178;p24">
            <a:extLst>
              <a:ext uri="{FF2B5EF4-FFF2-40B4-BE49-F238E27FC236}">
                <a16:creationId xmlns:a16="http://schemas.microsoft.com/office/drawing/2014/main" id="{97D0015D-6F59-ABE9-7ABA-E7AE80DBEC63}"/>
              </a:ext>
            </a:extLst>
          </p:cNvPr>
          <p:cNvSpPr txBox="1">
            <a:spLocks noGrp="1"/>
          </p:cNvSpPr>
          <p:nvPr>
            <p:ph type="body" idx="1"/>
          </p:nvPr>
        </p:nvSpPr>
        <p:spPr>
          <a:xfrm>
            <a:off x="838200" y="1457425"/>
            <a:ext cx="10515600" cy="4975800"/>
          </a:xfrm>
          <a:prstGeom prst="rect">
            <a:avLst/>
          </a:prstGeom>
          <a:noFill/>
          <a:ln>
            <a:noFill/>
          </a:ln>
        </p:spPr>
        <p:txBody>
          <a:bodyPr spcFirstLastPara="1" wrap="square" lIns="91425" tIns="45700" rIns="91425" bIns="45700" anchor="t" anchorCtr="0">
            <a:noAutofit/>
          </a:bodyPr>
          <a:lstStyle/>
          <a:p>
            <a:r>
              <a:rPr lang="en-US" sz="2000" b="1" dirty="0"/>
              <a:t>Promote Workplace Health Awareness</a:t>
            </a:r>
            <a:endParaRPr lang="en-US" sz="2000" dirty="0"/>
          </a:p>
          <a:p>
            <a:pPr lvl="1"/>
            <a:r>
              <a:rPr lang="en-US" sz="2000" dirty="0"/>
              <a:t>Organize </a:t>
            </a:r>
            <a:r>
              <a:rPr lang="en-US" sz="2000" b="1" dirty="0"/>
              <a:t>corporate wellness programs</a:t>
            </a:r>
            <a:r>
              <a:rPr lang="en-US" sz="2000" dirty="0"/>
              <a:t> focused on cardiovascular health education.</a:t>
            </a:r>
          </a:p>
          <a:p>
            <a:pPr lvl="1"/>
            <a:r>
              <a:rPr lang="en-US" sz="2000" dirty="0"/>
              <a:t>Include seminars on stress management, lifestyle diseases, and the importance of regular medical follow-ups.</a:t>
            </a:r>
          </a:p>
          <a:p>
            <a:r>
              <a:rPr lang="en-US" sz="2000" b="1" dirty="0"/>
              <a:t>Integrate Regular Health Screenings at Work</a:t>
            </a:r>
            <a:endParaRPr lang="en-US" sz="2000" dirty="0"/>
          </a:p>
          <a:p>
            <a:pPr lvl="1"/>
            <a:r>
              <a:rPr lang="en-US" sz="2000" dirty="0"/>
              <a:t>Collaborate with healthcare providers to conduct on-site annual screenings.</a:t>
            </a:r>
          </a:p>
          <a:p>
            <a:pPr lvl="1"/>
            <a:r>
              <a:rPr lang="en-US" sz="2000" dirty="0"/>
              <a:t>Make participation easy, time-efficient, and scheduled during work hours to reduce “no time” excuses.</a:t>
            </a:r>
          </a:p>
        </p:txBody>
      </p:sp>
      <p:sp>
        <p:nvSpPr>
          <p:cNvPr id="179" name="Google Shape;179;p24">
            <a:extLst>
              <a:ext uri="{FF2B5EF4-FFF2-40B4-BE49-F238E27FC236}">
                <a16:creationId xmlns:a16="http://schemas.microsoft.com/office/drawing/2014/main" id="{0E09E19E-C27D-CDB5-F2B3-2C9260433C8F}"/>
              </a:ext>
            </a:extLst>
          </p:cNvPr>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IN"/>
              <a:t>20</a:t>
            </a:fld>
            <a:endParaRPr/>
          </a:p>
        </p:txBody>
      </p:sp>
      <p:pic>
        <p:nvPicPr>
          <p:cNvPr id="180" name="Google Shape;180;p24">
            <a:extLst>
              <a:ext uri="{FF2B5EF4-FFF2-40B4-BE49-F238E27FC236}">
                <a16:creationId xmlns:a16="http://schemas.microsoft.com/office/drawing/2014/main" id="{50C9FC70-9A43-BFF5-9948-3BDA20D82C5F}"/>
              </a:ext>
            </a:extLst>
          </p:cNvPr>
          <p:cNvPicPr preferRelativeResize="0"/>
          <p:nvPr/>
        </p:nvPicPr>
        <p:blipFill rotWithShape="1">
          <a:blip r:embed="rId3">
            <a:alphaModFix/>
          </a:blip>
          <a:srcRect/>
          <a:stretch/>
        </p:blipFill>
        <p:spPr>
          <a:xfrm>
            <a:off x="0" y="23813"/>
            <a:ext cx="2695903" cy="1268959"/>
          </a:xfrm>
          <a:prstGeom prst="rect">
            <a:avLst/>
          </a:prstGeom>
          <a:noFill/>
          <a:ln>
            <a:noFill/>
          </a:ln>
        </p:spPr>
      </p:pic>
    </p:spTree>
    <p:extLst>
      <p:ext uri="{BB962C8B-B14F-4D97-AF65-F5344CB8AC3E}">
        <p14:creationId xmlns:p14="http://schemas.microsoft.com/office/powerpoint/2010/main" val="13124763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76">
          <a:extLst>
            <a:ext uri="{FF2B5EF4-FFF2-40B4-BE49-F238E27FC236}">
              <a16:creationId xmlns:a16="http://schemas.microsoft.com/office/drawing/2014/main" id="{4E226926-5A2D-240E-0BA6-12437BAB6AA0}"/>
            </a:ext>
          </a:extLst>
        </p:cNvPr>
        <p:cNvGrpSpPr/>
        <p:nvPr/>
      </p:nvGrpSpPr>
      <p:grpSpPr>
        <a:xfrm>
          <a:off x="0" y="0"/>
          <a:ext cx="0" cy="0"/>
          <a:chOff x="0" y="0"/>
          <a:chExt cx="0" cy="0"/>
        </a:xfrm>
      </p:grpSpPr>
      <p:sp>
        <p:nvSpPr>
          <p:cNvPr id="177" name="Google Shape;177;p24">
            <a:extLst>
              <a:ext uri="{FF2B5EF4-FFF2-40B4-BE49-F238E27FC236}">
                <a16:creationId xmlns:a16="http://schemas.microsoft.com/office/drawing/2014/main" id="{12C11561-C5FF-88B7-412D-EADB807B498D}"/>
              </a:ext>
            </a:extLst>
          </p:cNvPr>
          <p:cNvSpPr txBox="1">
            <a:spLocks noGrp="1"/>
          </p:cNvSpPr>
          <p:nvPr>
            <p:ph type="title"/>
          </p:nvPr>
        </p:nvSpPr>
        <p:spPr>
          <a:xfrm>
            <a:off x="1371600" y="441325"/>
            <a:ext cx="10515600" cy="666900"/>
          </a:xfrm>
          <a:prstGeom prst="rect">
            <a:avLst/>
          </a:prstGeom>
          <a:noFill/>
          <a:ln>
            <a:noFill/>
          </a:ln>
        </p:spPr>
        <p:txBody>
          <a:bodyPr spcFirstLastPara="1" wrap="square" lIns="91425" tIns="45700" rIns="91425" bIns="45700" anchor="ctr" anchorCtr="0">
            <a:normAutofit/>
          </a:bodyPr>
          <a:lstStyle/>
          <a:p>
            <a:pPr algn="ctr">
              <a:buSzPts val="4400"/>
            </a:pPr>
            <a:r>
              <a:rPr lang="en-US" sz="2800" b="1" dirty="0"/>
              <a:t>Recommendations</a:t>
            </a:r>
            <a:endParaRPr sz="2500" b="1" dirty="0"/>
          </a:p>
        </p:txBody>
      </p:sp>
      <p:sp>
        <p:nvSpPr>
          <p:cNvPr id="178" name="Google Shape;178;p24">
            <a:extLst>
              <a:ext uri="{FF2B5EF4-FFF2-40B4-BE49-F238E27FC236}">
                <a16:creationId xmlns:a16="http://schemas.microsoft.com/office/drawing/2014/main" id="{97D0015D-6F59-ABE9-7ABA-E7AE80DBEC63}"/>
              </a:ext>
            </a:extLst>
          </p:cNvPr>
          <p:cNvSpPr txBox="1">
            <a:spLocks noGrp="1"/>
          </p:cNvSpPr>
          <p:nvPr>
            <p:ph type="body" idx="1"/>
          </p:nvPr>
        </p:nvSpPr>
        <p:spPr>
          <a:xfrm>
            <a:off x="838200" y="1457425"/>
            <a:ext cx="10515600" cy="4975800"/>
          </a:xfrm>
          <a:prstGeom prst="rect">
            <a:avLst/>
          </a:prstGeom>
          <a:noFill/>
          <a:ln>
            <a:noFill/>
          </a:ln>
        </p:spPr>
        <p:txBody>
          <a:bodyPr spcFirstLastPara="1" wrap="square" lIns="91425" tIns="45700" rIns="91425" bIns="45700" anchor="t" anchorCtr="0">
            <a:noAutofit/>
          </a:bodyPr>
          <a:lstStyle/>
          <a:p>
            <a:r>
              <a:rPr lang="en-US" sz="2000" b="1" dirty="0"/>
              <a:t>Implement Follow-Up Reminder Systems</a:t>
            </a:r>
            <a:endParaRPr lang="en-US" sz="2000" dirty="0"/>
          </a:p>
          <a:p>
            <a:pPr lvl="1"/>
            <a:r>
              <a:rPr lang="en-US" sz="2000" dirty="0"/>
              <a:t>Encourage the use of </a:t>
            </a:r>
            <a:r>
              <a:rPr lang="en-US" sz="2000" b="1" dirty="0"/>
              <a:t>digital health platforms or mobile apps</a:t>
            </a:r>
            <a:r>
              <a:rPr lang="en-US" sz="2000" dirty="0"/>
              <a:t> that send personalized medical follow-up reminders.</a:t>
            </a:r>
          </a:p>
          <a:p>
            <a:pPr lvl="1"/>
            <a:r>
              <a:rPr lang="en-US" sz="2000" dirty="0"/>
              <a:t>Use email/text alerts integrated with employee health check-up data.</a:t>
            </a:r>
          </a:p>
          <a:p>
            <a:r>
              <a:rPr lang="en-US" sz="2000" b="1" dirty="0"/>
              <a:t>Encourage Management Support</a:t>
            </a:r>
            <a:endParaRPr lang="en-US" sz="2000" dirty="0"/>
          </a:p>
          <a:p>
            <a:pPr lvl="1"/>
            <a:r>
              <a:rPr lang="en-US" sz="2000" dirty="0"/>
              <a:t>Train managers and team leaders to </a:t>
            </a:r>
            <a:r>
              <a:rPr lang="en-US" sz="2000" b="1" dirty="0"/>
              <a:t>recognize stress and promote health-seeking behavior</a:t>
            </a:r>
            <a:r>
              <a:rPr lang="en-US" sz="2000" dirty="0"/>
              <a:t>.</a:t>
            </a:r>
          </a:p>
          <a:p>
            <a:pPr lvl="1"/>
            <a:r>
              <a:rPr lang="en-US" sz="2000" dirty="0"/>
              <a:t>Develop a workplace culture where taking time for health is </a:t>
            </a:r>
            <a:r>
              <a:rPr lang="en-US" sz="2000" b="1" dirty="0"/>
              <a:t>normalized and encouraged</a:t>
            </a:r>
            <a:r>
              <a:rPr lang="en-US" sz="2000" dirty="0"/>
              <a:t>.</a:t>
            </a:r>
          </a:p>
          <a:p>
            <a:r>
              <a:rPr lang="en-US" sz="2000" b="1" dirty="0"/>
              <a:t>Customize Interventions by Demographics</a:t>
            </a:r>
          </a:p>
          <a:p>
            <a:pPr lvl="1"/>
            <a:r>
              <a:rPr lang="en-US" sz="2000" dirty="0"/>
              <a:t>Create </a:t>
            </a:r>
            <a:r>
              <a:rPr lang="en-US" sz="2000" b="1" dirty="0"/>
              <a:t>age-specific and gender-sensitive strategies</a:t>
            </a:r>
            <a:r>
              <a:rPr lang="en-US" sz="2000" dirty="0"/>
              <a:t> to improve follow-up adherence:</a:t>
            </a:r>
          </a:p>
          <a:p>
            <a:pPr lvl="2"/>
            <a:r>
              <a:rPr lang="en-US" dirty="0"/>
              <a:t>Young employees: Gamify health goals or provide incentives.</a:t>
            </a:r>
          </a:p>
          <a:p>
            <a:pPr lvl="2"/>
            <a:r>
              <a:rPr lang="en-US" dirty="0"/>
              <a:t>Male employees: Use peer-based motivation or mentor health campaigns.</a:t>
            </a:r>
          </a:p>
          <a:p>
            <a:endParaRPr lang="en-US" sz="2000" dirty="0"/>
          </a:p>
        </p:txBody>
      </p:sp>
      <p:sp>
        <p:nvSpPr>
          <p:cNvPr id="179" name="Google Shape;179;p24">
            <a:extLst>
              <a:ext uri="{FF2B5EF4-FFF2-40B4-BE49-F238E27FC236}">
                <a16:creationId xmlns:a16="http://schemas.microsoft.com/office/drawing/2014/main" id="{0E09E19E-C27D-CDB5-F2B3-2C9260433C8F}"/>
              </a:ext>
            </a:extLst>
          </p:cNvPr>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IN"/>
              <a:t>21</a:t>
            </a:fld>
            <a:endParaRPr/>
          </a:p>
        </p:txBody>
      </p:sp>
      <p:pic>
        <p:nvPicPr>
          <p:cNvPr id="180" name="Google Shape;180;p24">
            <a:extLst>
              <a:ext uri="{FF2B5EF4-FFF2-40B4-BE49-F238E27FC236}">
                <a16:creationId xmlns:a16="http://schemas.microsoft.com/office/drawing/2014/main" id="{50C9FC70-9A43-BFF5-9948-3BDA20D82C5F}"/>
              </a:ext>
            </a:extLst>
          </p:cNvPr>
          <p:cNvPicPr preferRelativeResize="0"/>
          <p:nvPr/>
        </p:nvPicPr>
        <p:blipFill rotWithShape="1">
          <a:blip r:embed="rId3">
            <a:alphaModFix/>
          </a:blip>
          <a:srcRect/>
          <a:stretch/>
        </p:blipFill>
        <p:spPr>
          <a:xfrm>
            <a:off x="0" y="23813"/>
            <a:ext cx="2695903" cy="1268959"/>
          </a:xfrm>
          <a:prstGeom prst="rect">
            <a:avLst/>
          </a:prstGeom>
          <a:noFill/>
          <a:ln>
            <a:noFill/>
          </a:ln>
        </p:spPr>
      </p:pic>
    </p:spTree>
    <p:extLst>
      <p:ext uri="{BB962C8B-B14F-4D97-AF65-F5344CB8AC3E}">
        <p14:creationId xmlns:p14="http://schemas.microsoft.com/office/powerpoint/2010/main" val="37148917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76">
          <a:extLst>
            <a:ext uri="{FF2B5EF4-FFF2-40B4-BE49-F238E27FC236}">
              <a16:creationId xmlns:a16="http://schemas.microsoft.com/office/drawing/2014/main" id="{4E226926-5A2D-240E-0BA6-12437BAB6AA0}"/>
            </a:ext>
          </a:extLst>
        </p:cNvPr>
        <p:cNvGrpSpPr/>
        <p:nvPr/>
      </p:nvGrpSpPr>
      <p:grpSpPr>
        <a:xfrm>
          <a:off x="0" y="0"/>
          <a:ext cx="0" cy="0"/>
          <a:chOff x="0" y="0"/>
          <a:chExt cx="0" cy="0"/>
        </a:xfrm>
      </p:grpSpPr>
      <p:sp>
        <p:nvSpPr>
          <p:cNvPr id="177" name="Google Shape;177;p24">
            <a:extLst>
              <a:ext uri="{FF2B5EF4-FFF2-40B4-BE49-F238E27FC236}">
                <a16:creationId xmlns:a16="http://schemas.microsoft.com/office/drawing/2014/main" id="{12C11561-C5FF-88B7-412D-EADB807B498D}"/>
              </a:ext>
            </a:extLst>
          </p:cNvPr>
          <p:cNvSpPr txBox="1">
            <a:spLocks noGrp="1"/>
          </p:cNvSpPr>
          <p:nvPr>
            <p:ph type="title"/>
          </p:nvPr>
        </p:nvSpPr>
        <p:spPr>
          <a:xfrm>
            <a:off x="1371600" y="441325"/>
            <a:ext cx="10515600" cy="666900"/>
          </a:xfrm>
          <a:prstGeom prst="rect">
            <a:avLst/>
          </a:prstGeom>
          <a:noFill/>
          <a:ln>
            <a:noFill/>
          </a:ln>
        </p:spPr>
        <p:txBody>
          <a:bodyPr spcFirstLastPara="1" wrap="square" lIns="91425" tIns="45700" rIns="91425" bIns="45700" anchor="ctr" anchorCtr="0">
            <a:normAutofit/>
          </a:bodyPr>
          <a:lstStyle/>
          <a:p>
            <a:pPr algn="ctr">
              <a:buSzPts val="4400"/>
            </a:pPr>
            <a:r>
              <a:rPr lang="en-US" sz="2800" b="1" dirty="0"/>
              <a:t>Recommendations</a:t>
            </a:r>
            <a:endParaRPr sz="2500" b="1" dirty="0"/>
          </a:p>
        </p:txBody>
      </p:sp>
      <p:sp>
        <p:nvSpPr>
          <p:cNvPr id="178" name="Google Shape;178;p24">
            <a:extLst>
              <a:ext uri="{FF2B5EF4-FFF2-40B4-BE49-F238E27FC236}">
                <a16:creationId xmlns:a16="http://schemas.microsoft.com/office/drawing/2014/main" id="{97D0015D-6F59-ABE9-7ABA-E7AE80DBEC63}"/>
              </a:ext>
            </a:extLst>
          </p:cNvPr>
          <p:cNvSpPr txBox="1">
            <a:spLocks noGrp="1"/>
          </p:cNvSpPr>
          <p:nvPr>
            <p:ph type="body" idx="1"/>
          </p:nvPr>
        </p:nvSpPr>
        <p:spPr>
          <a:xfrm>
            <a:off x="838200" y="1457425"/>
            <a:ext cx="10515600" cy="4975800"/>
          </a:xfrm>
          <a:prstGeom prst="rect">
            <a:avLst/>
          </a:prstGeom>
          <a:noFill/>
          <a:ln>
            <a:noFill/>
          </a:ln>
        </p:spPr>
        <p:txBody>
          <a:bodyPr spcFirstLastPara="1" wrap="square" lIns="91425" tIns="45700" rIns="91425" bIns="45700" anchor="t" anchorCtr="0">
            <a:noAutofit/>
          </a:bodyPr>
          <a:lstStyle/>
          <a:p>
            <a:r>
              <a:rPr lang="en-US" sz="2000" b="1" dirty="0"/>
              <a:t>Flexible Work Arrangements</a:t>
            </a:r>
            <a:endParaRPr lang="en-US" sz="2000" dirty="0"/>
          </a:p>
          <a:p>
            <a:pPr lvl="1"/>
            <a:r>
              <a:rPr lang="en-US" sz="2000" dirty="0"/>
              <a:t>Advocate for flexible work hours or health leave policies that allow employees to attend check-ups and follow-ups without compromising productivity.</a:t>
            </a:r>
          </a:p>
          <a:p>
            <a:r>
              <a:rPr lang="en-US" sz="2000" b="1" dirty="0"/>
              <a:t>Stress Management Initiatives</a:t>
            </a:r>
            <a:endParaRPr lang="en-US" sz="2000" dirty="0"/>
          </a:p>
          <a:p>
            <a:pPr lvl="1"/>
            <a:r>
              <a:rPr lang="en-US" sz="2000" dirty="0"/>
              <a:t>Introduce mindfulness programs, counseling access, and recreational breaks to reduce chronic work stress that discourages follow-up.</a:t>
            </a:r>
          </a:p>
          <a:p>
            <a:r>
              <a:rPr lang="en-US" sz="2000" b="1" dirty="0"/>
              <a:t>Policy-Level Interventions</a:t>
            </a:r>
            <a:endParaRPr lang="en-US" sz="2000" dirty="0"/>
          </a:p>
          <a:p>
            <a:pPr lvl="1"/>
            <a:r>
              <a:rPr lang="en-US" sz="2000" dirty="0"/>
              <a:t>Companies should consider making annual follow-ups mandatory, with HR tracking compliance as part of performance health audits.</a:t>
            </a:r>
          </a:p>
          <a:p>
            <a:r>
              <a:rPr lang="en-US" sz="2000" b="1" dirty="0"/>
              <a:t>Enhance Accessibility to Care</a:t>
            </a:r>
            <a:endParaRPr lang="en-US" sz="2000" dirty="0"/>
          </a:p>
          <a:p>
            <a:pPr lvl="1"/>
            <a:r>
              <a:rPr lang="en-US" sz="2000" dirty="0"/>
              <a:t>Tie up with nearby hospitals or telemedicine services to make follow-ups less time-consuming and more accessible, especially for high-risk employees.</a:t>
            </a:r>
          </a:p>
          <a:p>
            <a:r>
              <a:rPr lang="en-US" sz="2000" b="1" dirty="0"/>
              <a:t>Use of Technology for Monitoring</a:t>
            </a:r>
            <a:endParaRPr lang="en-US" sz="2000" dirty="0"/>
          </a:p>
          <a:p>
            <a:pPr lvl="1"/>
            <a:r>
              <a:rPr lang="en-US" sz="2000" dirty="0"/>
              <a:t>Encourage employees to use wearables or apps for monitoring blood pressure, heart rate, and other vitals—especially for those with family history or previous conditions.</a:t>
            </a:r>
          </a:p>
          <a:p>
            <a:pPr marL="571500" lvl="1" indent="0">
              <a:buNone/>
            </a:pPr>
            <a:endParaRPr lang="en-US" sz="2000" dirty="0"/>
          </a:p>
          <a:p>
            <a:pPr marL="571500" lvl="1" indent="0">
              <a:buNone/>
            </a:pPr>
            <a:endParaRPr lang="en-US" sz="2000" dirty="0"/>
          </a:p>
        </p:txBody>
      </p:sp>
      <p:sp>
        <p:nvSpPr>
          <p:cNvPr id="179" name="Google Shape;179;p24">
            <a:extLst>
              <a:ext uri="{FF2B5EF4-FFF2-40B4-BE49-F238E27FC236}">
                <a16:creationId xmlns:a16="http://schemas.microsoft.com/office/drawing/2014/main" id="{0E09E19E-C27D-CDB5-F2B3-2C9260433C8F}"/>
              </a:ext>
            </a:extLst>
          </p:cNvPr>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IN"/>
              <a:t>22</a:t>
            </a:fld>
            <a:endParaRPr/>
          </a:p>
        </p:txBody>
      </p:sp>
      <p:pic>
        <p:nvPicPr>
          <p:cNvPr id="180" name="Google Shape;180;p24">
            <a:extLst>
              <a:ext uri="{FF2B5EF4-FFF2-40B4-BE49-F238E27FC236}">
                <a16:creationId xmlns:a16="http://schemas.microsoft.com/office/drawing/2014/main" id="{50C9FC70-9A43-BFF5-9948-3BDA20D82C5F}"/>
              </a:ext>
            </a:extLst>
          </p:cNvPr>
          <p:cNvPicPr preferRelativeResize="0"/>
          <p:nvPr/>
        </p:nvPicPr>
        <p:blipFill rotWithShape="1">
          <a:blip r:embed="rId3">
            <a:alphaModFix/>
          </a:blip>
          <a:srcRect/>
          <a:stretch/>
        </p:blipFill>
        <p:spPr>
          <a:xfrm>
            <a:off x="0" y="23813"/>
            <a:ext cx="2695903" cy="1268959"/>
          </a:xfrm>
          <a:prstGeom prst="rect">
            <a:avLst/>
          </a:prstGeom>
          <a:noFill/>
          <a:ln>
            <a:noFill/>
          </a:ln>
        </p:spPr>
      </p:pic>
    </p:spTree>
    <p:extLst>
      <p:ext uri="{BB962C8B-B14F-4D97-AF65-F5344CB8AC3E}">
        <p14:creationId xmlns:p14="http://schemas.microsoft.com/office/powerpoint/2010/main" val="3786848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76">
          <a:extLst>
            <a:ext uri="{FF2B5EF4-FFF2-40B4-BE49-F238E27FC236}">
              <a16:creationId xmlns:a16="http://schemas.microsoft.com/office/drawing/2014/main" id="{4E226926-5A2D-240E-0BA6-12437BAB6AA0}"/>
            </a:ext>
          </a:extLst>
        </p:cNvPr>
        <p:cNvGrpSpPr/>
        <p:nvPr/>
      </p:nvGrpSpPr>
      <p:grpSpPr>
        <a:xfrm>
          <a:off x="0" y="0"/>
          <a:ext cx="0" cy="0"/>
          <a:chOff x="0" y="0"/>
          <a:chExt cx="0" cy="0"/>
        </a:xfrm>
      </p:grpSpPr>
      <p:sp>
        <p:nvSpPr>
          <p:cNvPr id="177" name="Google Shape;177;p24">
            <a:extLst>
              <a:ext uri="{FF2B5EF4-FFF2-40B4-BE49-F238E27FC236}">
                <a16:creationId xmlns:a16="http://schemas.microsoft.com/office/drawing/2014/main" id="{12C11561-C5FF-88B7-412D-EADB807B498D}"/>
              </a:ext>
            </a:extLst>
          </p:cNvPr>
          <p:cNvSpPr txBox="1">
            <a:spLocks noGrp="1"/>
          </p:cNvSpPr>
          <p:nvPr>
            <p:ph type="title"/>
          </p:nvPr>
        </p:nvSpPr>
        <p:spPr>
          <a:xfrm>
            <a:off x="1371600" y="441325"/>
            <a:ext cx="10515600" cy="666900"/>
          </a:xfrm>
          <a:prstGeom prst="rect">
            <a:avLst/>
          </a:prstGeom>
          <a:noFill/>
          <a:ln>
            <a:noFill/>
          </a:ln>
        </p:spPr>
        <p:txBody>
          <a:bodyPr spcFirstLastPara="1" wrap="square" lIns="91425" tIns="45700" rIns="91425" bIns="45700" anchor="ctr" anchorCtr="0">
            <a:normAutofit/>
          </a:bodyPr>
          <a:lstStyle/>
          <a:p>
            <a:pPr algn="ctr">
              <a:buSzPts val="4400"/>
            </a:pPr>
            <a:r>
              <a:rPr lang="en-IN" sz="2500" b="1" dirty="0"/>
              <a:t>Conclusion</a:t>
            </a:r>
            <a:endParaRPr sz="2500" b="1" dirty="0"/>
          </a:p>
        </p:txBody>
      </p:sp>
      <p:sp>
        <p:nvSpPr>
          <p:cNvPr id="178" name="Google Shape;178;p24">
            <a:extLst>
              <a:ext uri="{FF2B5EF4-FFF2-40B4-BE49-F238E27FC236}">
                <a16:creationId xmlns:a16="http://schemas.microsoft.com/office/drawing/2014/main" id="{97D0015D-6F59-ABE9-7ABA-E7AE80DBEC63}"/>
              </a:ext>
            </a:extLst>
          </p:cNvPr>
          <p:cNvSpPr txBox="1">
            <a:spLocks noGrp="1"/>
          </p:cNvSpPr>
          <p:nvPr>
            <p:ph type="body" idx="1"/>
          </p:nvPr>
        </p:nvSpPr>
        <p:spPr>
          <a:xfrm>
            <a:off x="838200" y="1457425"/>
            <a:ext cx="10515600" cy="4975800"/>
          </a:xfrm>
          <a:prstGeom prst="rect">
            <a:avLst/>
          </a:prstGeom>
          <a:noFill/>
          <a:ln>
            <a:noFill/>
          </a:ln>
        </p:spPr>
        <p:txBody>
          <a:bodyPr spcFirstLastPara="1" wrap="square" lIns="91425" tIns="45700" rIns="91425" bIns="45700" anchor="t" anchorCtr="0">
            <a:noAutofit/>
          </a:bodyPr>
          <a:lstStyle/>
          <a:p>
            <a:r>
              <a:rPr lang="en-US" sz="2000" b="1" dirty="0"/>
              <a:t>Cardiovascular health remains a growing concern</a:t>
            </a:r>
            <a:r>
              <a:rPr lang="en-US" sz="2000" dirty="0"/>
              <a:t> among corporate employees, especially in high-stress environments like the IT sector.</a:t>
            </a:r>
          </a:p>
          <a:p>
            <a:r>
              <a:rPr lang="en-US" sz="2000" dirty="0"/>
              <a:t>The study revealed a </a:t>
            </a:r>
            <a:r>
              <a:rPr lang="en-US" sz="2000" b="1" dirty="0"/>
              <a:t>significant gap between awareness and consistent medical follow-up</a:t>
            </a:r>
            <a:r>
              <a:rPr lang="en-US" sz="2000" dirty="0"/>
              <a:t>, with “lack of time” being the most cited reason.</a:t>
            </a:r>
          </a:p>
          <a:p>
            <a:r>
              <a:rPr lang="en-US" sz="2000" b="1" dirty="0"/>
              <a:t>Younger employees (25–30)</a:t>
            </a:r>
            <a:r>
              <a:rPr lang="en-US" sz="2000" dirty="0"/>
              <a:t> and </a:t>
            </a:r>
            <a:r>
              <a:rPr lang="en-US" sz="2000" b="1" dirty="0"/>
              <a:t>male participants</a:t>
            </a:r>
            <a:r>
              <a:rPr lang="en-US" sz="2000" dirty="0"/>
              <a:t> were found to be the most likely to skip follow-ups, indicating the need for targeted health interventions.</a:t>
            </a:r>
          </a:p>
          <a:p>
            <a:r>
              <a:rPr lang="en-US" sz="2000" b="1" dirty="0"/>
              <a:t>Workplace stress and sedentary lifestyles</a:t>
            </a:r>
            <a:r>
              <a:rPr lang="en-US" sz="2000" dirty="0"/>
              <a:t> further compound cardiovascular risk and act as barriers to preventive care.</a:t>
            </a:r>
          </a:p>
          <a:p>
            <a:r>
              <a:rPr lang="en-US" sz="2000" dirty="0"/>
              <a:t>These findings highlight the urgent need for </a:t>
            </a:r>
            <a:r>
              <a:rPr lang="en-US" sz="2000" b="1" dirty="0"/>
              <a:t>workplace-based health solutions</a:t>
            </a:r>
            <a:r>
              <a:rPr lang="en-US" sz="2000" dirty="0"/>
              <a:t>, digital reminders, and flexible policies to promote timely health check-ups and reduce long-term cardiovascular risk.</a:t>
            </a:r>
          </a:p>
          <a:p>
            <a:pPr marL="457200" lvl="0" indent="0" algn="l" rtl="0">
              <a:lnSpc>
                <a:spcPct val="115000"/>
              </a:lnSpc>
              <a:spcBef>
                <a:spcPts val="1600"/>
              </a:spcBef>
              <a:spcAft>
                <a:spcPts val="400"/>
              </a:spcAft>
              <a:buNone/>
            </a:pPr>
            <a:endParaRPr sz="2000" dirty="0">
              <a:solidFill>
                <a:srgbClr val="1B1C1D"/>
              </a:solidFill>
              <a:latin typeface="Arial"/>
              <a:cs typeface="Arial"/>
              <a:sym typeface="Arial"/>
            </a:endParaRPr>
          </a:p>
        </p:txBody>
      </p:sp>
      <p:sp>
        <p:nvSpPr>
          <p:cNvPr id="179" name="Google Shape;179;p24">
            <a:extLst>
              <a:ext uri="{FF2B5EF4-FFF2-40B4-BE49-F238E27FC236}">
                <a16:creationId xmlns:a16="http://schemas.microsoft.com/office/drawing/2014/main" id="{0E09E19E-C27D-CDB5-F2B3-2C9260433C8F}"/>
              </a:ext>
            </a:extLst>
          </p:cNvPr>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IN"/>
              <a:t>23</a:t>
            </a:fld>
            <a:endParaRPr/>
          </a:p>
        </p:txBody>
      </p:sp>
      <p:pic>
        <p:nvPicPr>
          <p:cNvPr id="180" name="Google Shape;180;p24">
            <a:extLst>
              <a:ext uri="{FF2B5EF4-FFF2-40B4-BE49-F238E27FC236}">
                <a16:creationId xmlns:a16="http://schemas.microsoft.com/office/drawing/2014/main" id="{50C9FC70-9A43-BFF5-9948-3BDA20D82C5F}"/>
              </a:ext>
            </a:extLst>
          </p:cNvPr>
          <p:cNvPicPr preferRelativeResize="0"/>
          <p:nvPr/>
        </p:nvPicPr>
        <p:blipFill rotWithShape="1">
          <a:blip r:embed="rId3">
            <a:alphaModFix/>
          </a:blip>
          <a:srcRect/>
          <a:stretch/>
        </p:blipFill>
        <p:spPr>
          <a:xfrm>
            <a:off x="0" y="23813"/>
            <a:ext cx="2695903" cy="1268959"/>
          </a:xfrm>
          <a:prstGeom prst="rect">
            <a:avLst/>
          </a:prstGeom>
          <a:noFill/>
          <a:ln>
            <a:noFill/>
          </a:ln>
        </p:spPr>
      </p:pic>
    </p:spTree>
    <p:extLst>
      <p:ext uri="{BB962C8B-B14F-4D97-AF65-F5344CB8AC3E}">
        <p14:creationId xmlns:p14="http://schemas.microsoft.com/office/powerpoint/2010/main" val="28062066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76">
          <a:extLst>
            <a:ext uri="{FF2B5EF4-FFF2-40B4-BE49-F238E27FC236}">
              <a16:creationId xmlns:a16="http://schemas.microsoft.com/office/drawing/2014/main" id="{24FB2E9B-B1A4-D640-78AB-DA6CE09BC328}"/>
            </a:ext>
          </a:extLst>
        </p:cNvPr>
        <p:cNvGrpSpPr/>
        <p:nvPr/>
      </p:nvGrpSpPr>
      <p:grpSpPr>
        <a:xfrm>
          <a:off x="0" y="0"/>
          <a:ext cx="0" cy="0"/>
          <a:chOff x="0" y="0"/>
          <a:chExt cx="0" cy="0"/>
        </a:xfrm>
      </p:grpSpPr>
      <p:sp>
        <p:nvSpPr>
          <p:cNvPr id="177" name="Google Shape;177;p24">
            <a:extLst>
              <a:ext uri="{FF2B5EF4-FFF2-40B4-BE49-F238E27FC236}">
                <a16:creationId xmlns:a16="http://schemas.microsoft.com/office/drawing/2014/main" id="{5ED65C83-2543-61D8-BE70-ED2497359A7A}"/>
              </a:ext>
            </a:extLst>
          </p:cNvPr>
          <p:cNvSpPr txBox="1">
            <a:spLocks noGrp="1"/>
          </p:cNvSpPr>
          <p:nvPr>
            <p:ph type="title"/>
          </p:nvPr>
        </p:nvSpPr>
        <p:spPr>
          <a:xfrm>
            <a:off x="1371600" y="441325"/>
            <a:ext cx="10515600" cy="6669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en-IN" sz="2500" b="1"/>
              <a:t>Annexure</a:t>
            </a:r>
            <a:endParaRPr sz="2500" b="1"/>
          </a:p>
        </p:txBody>
      </p:sp>
      <p:sp>
        <p:nvSpPr>
          <p:cNvPr id="178" name="Google Shape;178;p24">
            <a:extLst>
              <a:ext uri="{FF2B5EF4-FFF2-40B4-BE49-F238E27FC236}">
                <a16:creationId xmlns:a16="http://schemas.microsoft.com/office/drawing/2014/main" id="{946CC38A-F3F8-E7B5-9AFD-4CA3A409ABBA}"/>
              </a:ext>
            </a:extLst>
          </p:cNvPr>
          <p:cNvSpPr txBox="1">
            <a:spLocks noGrp="1"/>
          </p:cNvSpPr>
          <p:nvPr>
            <p:ph type="body" idx="1"/>
          </p:nvPr>
        </p:nvSpPr>
        <p:spPr>
          <a:xfrm>
            <a:off x="838200" y="1457425"/>
            <a:ext cx="10515600" cy="4975800"/>
          </a:xfrm>
          <a:prstGeom prst="rect">
            <a:avLst/>
          </a:prstGeom>
          <a:noFill/>
          <a:ln>
            <a:noFill/>
          </a:ln>
        </p:spPr>
        <p:txBody>
          <a:bodyPr spcFirstLastPara="1" wrap="square" lIns="91425" tIns="45700" rIns="91425" bIns="45700" anchor="t" anchorCtr="0">
            <a:noAutofit/>
          </a:bodyPr>
          <a:lstStyle/>
          <a:p>
            <a:pPr marL="457200" lvl="0" indent="0" algn="l" rtl="0">
              <a:lnSpc>
                <a:spcPct val="115000"/>
              </a:lnSpc>
              <a:spcBef>
                <a:spcPts val="1600"/>
              </a:spcBef>
              <a:spcAft>
                <a:spcPts val="0"/>
              </a:spcAft>
              <a:buNone/>
            </a:pPr>
            <a:r>
              <a:rPr lang="en-IN" sz="1500">
                <a:solidFill>
                  <a:srgbClr val="1B1C1D"/>
                </a:solidFill>
                <a:latin typeface="Arial"/>
                <a:ea typeface="Arial"/>
                <a:cs typeface="Arial"/>
                <a:sym typeface="Arial"/>
              </a:rPr>
              <a:t>Annexure 1: Structured Questionnaire: Comprehensive details of all questions across Sections 1-9, covering demographics, medical follow-up adherence, lifestyle habits, work stress, and cardiovascular indicators, as described in the methodology.</a:t>
            </a:r>
            <a:endParaRPr sz="1500">
              <a:solidFill>
                <a:srgbClr val="1B1C1D"/>
              </a:solidFill>
              <a:latin typeface="Arial"/>
              <a:ea typeface="Arial"/>
              <a:cs typeface="Arial"/>
              <a:sym typeface="Arial"/>
            </a:endParaRPr>
          </a:p>
          <a:p>
            <a:pPr marL="457200" lvl="0" indent="0" algn="l" rtl="0">
              <a:lnSpc>
                <a:spcPct val="115000"/>
              </a:lnSpc>
              <a:spcBef>
                <a:spcPts val="1600"/>
              </a:spcBef>
              <a:spcAft>
                <a:spcPts val="0"/>
              </a:spcAft>
              <a:buNone/>
            </a:pPr>
            <a:r>
              <a:rPr lang="en-IN" sz="1500">
                <a:solidFill>
                  <a:srgbClr val="1B1C1D"/>
                </a:solidFill>
                <a:latin typeface="Arial"/>
                <a:ea typeface="Arial"/>
                <a:cs typeface="Arial"/>
                <a:sym typeface="Arial"/>
              </a:rPr>
              <a:t>Annexure 2: Electronic Informed Consent Form Language: The exact wording and structure of the informed consent section presented to participants within the Google Form, outlining study purpose, voluntary participation, confidentiality, and participant rights.</a:t>
            </a:r>
            <a:endParaRPr sz="1500">
              <a:solidFill>
                <a:srgbClr val="1B1C1D"/>
              </a:solidFill>
              <a:latin typeface="Arial"/>
              <a:ea typeface="Arial"/>
              <a:cs typeface="Arial"/>
              <a:sym typeface="Arial"/>
            </a:endParaRPr>
          </a:p>
          <a:p>
            <a:pPr marL="457200" lvl="0" indent="0" algn="l" rtl="0">
              <a:lnSpc>
                <a:spcPct val="115000"/>
              </a:lnSpc>
              <a:spcBef>
                <a:spcPts val="1600"/>
              </a:spcBef>
              <a:spcAft>
                <a:spcPts val="400"/>
              </a:spcAft>
              <a:buNone/>
            </a:pPr>
            <a:endParaRPr sz="1500">
              <a:solidFill>
                <a:srgbClr val="1B1C1D"/>
              </a:solidFill>
              <a:latin typeface="Arial"/>
              <a:ea typeface="Arial"/>
              <a:cs typeface="Arial"/>
              <a:sym typeface="Arial"/>
            </a:endParaRPr>
          </a:p>
        </p:txBody>
      </p:sp>
      <p:sp>
        <p:nvSpPr>
          <p:cNvPr id="179" name="Google Shape;179;p24">
            <a:extLst>
              <a:ext uri="{FF2B5EF4-FFF2-40B4-BE49-F238E27FC236}">
                <a16:creationId xmlns:a16="http://schemas.microsoft.com/office/drawing/2014/main" id="{B201E1E3-ADC2-F12D-3B66-0981DA584D13}"/>
              </a:ext>
            </a:extLst>
          </p:cNvPr>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IN"/>
              <a:t>24</a:t>
            </a:fld>
            <a:endParaRPr/>
          </a:p>
        </p:txBody>
      </p:sp>
      <p:pic>
        <p:nvPicPr>
          <p:cNvPr id="180" name="Google Shape;180;p24">
            <a:extLst>
              <a:ext uri="{FF2B5EF4-FFF2-40B4-BE49-F238E27FC236}">
                <a16:creationId xmlns:a16="http://schemas.microsoft.com/office/drawing/2014/main" id="{F6CF47BD-BA31-42C4-8B6D-63FBE7F69E2B}"/>
              </a:ext>
            </a:extLst>
          </p:cNvPr>
          <p:cNvPicPr preferRelativeResize="0"/>
          <p:nvPr/>
        </p:nvPicPr>
        <p:blipFill rotWithShape="1">
          <a:blip r:embed="rId3">
            <a:alphaModFix/>
          </a:blip>
          <a:srcRect/>
          <a:stretch/>
        </p:blipFill>
        <p:spPr>
          <a:xfrm>
            <a:off x="0" y="23813"/>
            <a:ext cx="2695903" cy="1268959"/>
          </a:xfrm>
          <a:prstGeom prst="rect">
            <a:avLst/>
          </a:prstGeom>
          <a:noFill/>
          <a:ln>
            <a:noFill/>
          </a:ln>
        </p:spPr>
      </p:pic>
    </p:spTree>
    <p:extLst>
      <p:ext uri="{BB962C8B-B14F-4D97-AF65-F5344CB8AC3E}">
        <p14:creationId xmlns:p14="http://schemas.microsoft.com/office/powerpoint/2010/main" val="33903456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153" name="Google Shape;153;p21"/>
          <p:cNvSpPr txBox="1">
            <a:spLocks noGrp="1"/>
          </p:cNvSpPr>
          <p:nvPr>
            <p:ph type="title"/>
          </p:nvPr>
        </p:nvSpPr>
        <p:spPr>
          <a:xfrm>
            <a:off x="1371600" y="441325"/>
            <a:ext cx="10515600" cy="6669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en-IN" sz="2500" b="1"/>
              <a:t>Ethical Considerations</a:t>
            </a:r>
            <a:endParaRPr sz="2500" b="1"/>
          </a:p>
        </p:txBody>
      </p:sp>
      <p:sp>
        <p:nvSpPr>
          <p:cNvPr id="154" name="Google Shape;154;p21"/>
          <p:cNvSpPr txBox="1">
            <a:spLocks noGrp="1"/>
          </p:cNvSpPr>
          <p:nvPr>
            <p:ph type="body" idx="1"/>
          </p:nvPr>
        </p:nvSpPr>
        <p:spPr>
          <a:xfrm>
            <a:off x="838200" y="1457425"/>
            <a:ext cx="10515600" cy="4975800"/>
          </a:xfrm>
          <a:prstGeom prst="rect">
            <a:avLst/>
          </a:prstGeom>
          <a:noFill/>
          <a:ln>
            <a:noFill/>
          </a:ln>
        </p:spPr>
        <p:txBody>
          <a:bodyPr spcFirstLastPara="1" wrap="square" lIns="91425" tIns="45700" rIns="91425" bIns="45700" anchor="t" anchorCtr="0">
            <a:noAutofit/>
          </a:bodyPr>
          <a:lstStyle/>
          <a:p>
            <a:pPr marL="457200" lvl="0" indent="-320675" algn="l" rtl="0">
              <a:lnSpc>
                <a:spcPct val="115000"/>
              </a:lnSpc>
              <a:spcBef>
                <a:spcPts val="1600"/>
              </a:spcBef>
              <a:spcAft>
                <a:spcPts val="0"/>
              </a:spcAft>
              <a:buClr>
                <a:srgbClr val="1B1C1D"/>
              </a:buClr>
              <a:buSzPts val="1450"/>
              <a:buFont typeface="Arial"/>
              <a:buChar char="•"/>
            </a:pPr>
            <a:r>
              <a:rPr lang="en-IN" sz="1450" dirty="0">
                <a:solidFill>
                  <a:srgbClr val="1B1C1D"/>
                </a:solidFill>
                <a:latin typeface="Arial"/>
                <a:ea typeface="Arial"/>
                <a:cs typeface="Arial"/>
                <a:sym typeface="Arial"/>
              </a:rPr>
              <a:t>Institutional Review Board (IRB) Approval: Formal ethical approval has been diligently sought from an institutional ethics committee prior to the commencement of any data collection activities.</a:t>
            </a:r>
            <a:br>
              <a:rPr lang="en-IN" sz="1450" dirty="0">
                <a:solidFill>
                  <a:srgbClr val="1B1C1D"/>
                </a:solidFill>
                <a:latin typeface="Arial"/>
                <a:ea typeface="Arial"/>
                <a:cs typeface="Arial"/>
                <a:sym typeface="Arial"/>
              </a:rPr>
            </a:br>
            <a:endParaRPr sz="1450" dirty="0">
              <a:solidFill>
                <a:srgbClr val="1B1C1D"/>
              </a:solidFill>
              <a:latin typeface="Arial"/>
              <a:ea typeface="Arial"/>
              <a:cs typeface="Arial"/>
              <a:sym typeface="Arial"/>
            </a:endParaRPr>
          </a:p>
          <a:p>
            <a:pPr marL="457200" lvl="0" indent="-320675" algn="l" rtl="0">
              <a:lnSpc>
                <a:spcPct val="115000"/>
              </a:lnSpc>
              <a:spcBef>
                <a:spcPts val="0"/>
              </a:spcBef>
              <a:spcAft>
                <a:spcPts val="0"/>
              </a:spcAft>
              <a:buClr>
                <a:srgbClr val="1B1C1D"/>
              </a:buClr>
              <a:buSzPts val="1450"/>
              <a:buFont typeface="Arial"/>
              <a:buChar char="•"/>
            </a:pPr>
            <a:r>
              <a:rPr lang="en-IN" sz="1450" dirty="0">
                <a:solidFill>
                  <a:srgbClr val="1B1C1D"/>
                </a:solidFill>
                <a:latin typeface="Arial"/>
                <a:ea typeface="Arial"/>
                <a:cs typeface="Arial"/>
                <a:sym typeface="Arial"/>
              </a:rPr>
              <a:t>Informed Consent: Electronic informed consent was obtained from every participant via the Google Form, ensuring full comprehension and voluntary agreement.</a:t>
            </a:r>
            <a:br>
              <a:rPr lang="en-IN" sz="1450" dirty="0">
                <a:solidFill>
                  <a:srgbClr val="1B1C1D"/>
                </a:solidFill>
                <a:latin typeface="Arial"/>
                <a:ea typeface="Arial"/>
                <a:cs typeface="Arial"/>
                <a:sym typeface="Arial"/>
              </a:rPr>
            </a:br>
            <a:endParaRPr sz="1450" dirty="0">
              <a:solidFill>
                <a:srgbClr val="1B1C1D"/>
              </a:solidFill>
              <a:latin typeface="Arial"/>
              <a:ea typeface="Arial"/>
              <a:cs typeface="Arial"/>
              <a:sym typeface="Arial"/>
            </a:endParaRPr>
          </a:p>
          <a:p>
            <a:pPr marL="457200" lvl="0" indent="-320675" algn="l" rtl="0">
              <a:lnSpc>
                <a:spcPct val="115000"/>
              </a:lnSpc>
              <a:spcBef>
                <a:spcPts val="0"/>
              </a:spcBef>
              <a:spcAft>
                <a:spcPts val="0"/>
              </a:spcAft>
              <a:buClr>
                <a:srgbClr val="1B1C1D"/>
              </a:buClr>
              <a:buSzPts val="1450"/>
              <a:buFont typeface="Arial"/>
              <a:buChar char="•"/>
            </a:pPr>
            <a:r>
              <a:rPr lang="en-IN" sz="1450" dirty="0">
                <a:solidFill>
                  <a:srgbClr val="1B1C1D"/>
                </a:solidFill>
                <a:latin typeface="Arial"/>
                <a:ea typeface="Arial"/>
                <a:cs typeface="Arial"/>
                <a:sym typeface="Arial"/>
              </a:rPr>
              <a:t>Anonymity &amp; Confidentiality: No personally identifiable information was collected, guaranteeing complete anonymity. All collected data was  securely stored and accessible only to the authorized research team, thereby maintaining strict confidentiality.</a:t>
            </a:r>
            <a:br>
              <a:rPr lang="en-IN" sz="1450" dirty="0">
                <a:solidFill>
                  <a:srgbClr val="1B1C1D"/>
                </a:solidFill>
                <a:latin typeface="Arial"/>
                <a:ea typeface="Arial"/>
                <a:cs typeface="Arial"/>
                <a:sym typeface="Arial"/>
              </a:rPr>
            </a:br>
            <a:endParaRPr sz="1450" dirty="0">
              <a:solidFill>
                <a:srgbClr val="1B1C1D"/>
              </a:solidFill>
              <a:latin typeface="Arial"/>
              <a:ea typeface="Arial"/>
              <a:cs typeface="Arial"/>
              <a:sym typeface="Arial"/>
            </a:endParaRPr>
          </a:p>
          <a:p>
            <a:pPr marL="457200" lvl="0" indent="-320675" algn="l" rtl="0">
              <a:lnSpc>
                <a:spcPct val="115000"/>
              </a:lnSpc>
              <a:spcBef>
                <a:spcPts val="0"/>
              </a:spcBef>
              <a:spcAft>
                <a:spcPts val="0"/>
              </a:spcAft>
              <a:buClr>
                <a:srgbClr val="1B1C1D"/>
              </a:buClr>
              <a:buSzPts val="1450"/>
              <a:buFont typeface="Arial"/>
              <a:buChar char="•"/>
            </a:pPr>
            <a:r>
              <a:rPr lang="en-IN" sz="1450" dirty="0">
                <a:solidFill>
                  <a:srgbClr val="1B1C1D"/>
                </a:solidFill>
                <a:latin typeface="Arial"/>
                <a:ea typeface="Arial"/>
                <a:cs typeface="Arial"/>
                <a:sym typeface="Arial"/>
              </a:rPr>
              <a:t>Voluntary Participation &amp; Right to Withdraw: Participation was entirely voluntary, and participants retain the absolute right to opt out at any stage simply by not submitting the form.</a:t>
            </a:r>
            <a:br>
              <a:rPr lang="en-IN" sz="1450" dirty="0">
                <a:solidFill>
                  <a:srgbClr val="1B1C1D"/>
                </a:solidFill>
                <a:latin typeface="Arial"/>
                <a:ea typeface="Arial"/>
                <a:cs typeface="Arial"/>
                <a:sym typeface="Arial"/>
              </a:rPr>
            </a:br>
            <a:endParaRPr sz="1450" dirty="0">
              <a:solidFill>
                <a:srgbClr val="1B1C1D"/>
              </a:solidFill>
              <a:latin typeface="Arial"/>
              <a:ea typeface="Arial"/>
              <a:cs typeface="Arial"/>
              <a:sym typeface="Arial"/>
            </a:endParaRPr>
          </a:p>
          <a:p>
            <a:pPr marL="457200" lvl="0" indent="-320675" algn="l" rtl="0">
              <a:lnSpc>
                <a:spcPct val="115000"/>
              </a:lnSpc>
              <a:spcBef>
                <a:spcPts val="0"/>
              </a:spcBef>
              <a:spcAft>
                <a:spcPts val="0"/>
              </a:spcAft>
              <a:buClr>
                <a:srgbClr val="1B1C1D"/>
              </a:buClr>
              <a:buSzPts val="1450"/>
              <a:buFont typeface="Arial"/>
              <a:buChar char="•"/>
            </a:pPr>
            <a:r>
              <a:rPr lang="en-IN" sz="1450" dirty="0">
                <a:solidFill>
                  <a:srgbClr val="1B1C1D"/>
                </a:solidFill>
                <a:latin typeface="Arial"/>
                <a:ea typeface="Arial"/>
                <a:cs typeface="Arial"/>
                <a:sym typeface="Arial"/>
              </a:rPr>
              <a:t>Adherence to Guidelines: The study will strictly adhere to the ethical guidelines stipulated in the Declaration of Helsinki and all relevant national and international data protection laws.</a:t>
            </a:r>
            <a:endParaRPr sz="1450" dirty="0">
              <a:solidFill>
                <a:srgbClr val="1B1C1D"/>
              </a:solidFill>
              <a:latin typeface="Arial"/>
              <a:ea typeface="Arial"/>
              <a:cs typeface="Arial"/>
              <a:sym typeface="Arial"/>
            </a:endParaRPr>
          </a:p>
          <a:p>
            <a:pPr marL="0" lvl="0" indent="0" algn="l" rtl="0">
              <a:lnSpc>
                <a:spcPct val="115000"/>
              </a:lnSpc>
              <a:spcBef>
                <a:spcPts val="1600"/>
              </a:spcBef>
              <a:spcAft>
                <a:spcPts val="400"/>
              </a:spcAft>
              <a:buClr>
                <a:schemeClr val="dk1"/>
              </a:buClr>
              <a:buSzPts val="1100"/>
              <a:buNone/>
            </a:pPr>
            <a:endParaRPr sz="1450" dirty="0">
              <a:solidFill>
                <a:srgbClr val="1B1C1D"/>
              </a:solidFill>
              <a:latin typeface="Arial"/>
              <a:ea typeface="Arial"/>
              <a:cs typeface="Arial"/>
              <a:sym typeface="Arial"/>
            </a:endParaRPr>
          </a:p>
        </p:txBody>
      </p:sp>
      <p:sp>
        <p:nvSpPr>
          <p:cNvPr id="155" name="Google Shape;155;p21"/>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IN"/>
              <a:t>25</a:t>
            </a:fld>
            <a:endParaRPr/>
          </a:p>
        </p:txBody>
      </p:sp>
      <p:pic>
        <p:nvPicPr>
          <p:cNvPr id="156" name="Google Shape;156;p21"/>
          <p:cNvPicPr preferRelativeResize="0"/>
          <p:nvPr/>
        </p:nvPicPr>
        <p:blipFill rotWithShape="1">
          <a:blip r:embed="rId3">
            <a:alphaModFix/>
          </a:blip>
          <a:srcRect/>
          <a:stretch/>
        </p:blipFill>
        <p:spPr>
          <a:xfrm>
            <a:off x="0" y="23813"/>
            <a:ext cx="2695903" cy="1268959"/>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25"/>
          <p:cNvSpPr txBox="1">
            <a:spLocks noGrp="1"/>
          </p:cNvSpPr>
          <p:nvPr>
            <p:ph type="title"/>
          </p:nvPr>
        </p:nvSpPr>
        <p:spPr>
          <a:xfrm>
            <a:off x="1371600" y="441325"/>
            <a:ext cx="10515600" cy="6669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en-IN" sz="2500" b="1"/>
              <a:t>References</a:t>
            </a:r>
            <a:endParaRPr sz="2500" b="1"/>
          </a:p>
        </p:txBody>
      </p:sp>
      <p:sp>
        <p:nvSpPr>
          <p:cNvPr id="186" name="Google Shape;186;p25"/>
          <p:cNvSpPr txBox="1">
            <a:spLocks noGrp="1"/>
          </p:cNvSpPr>
          <p:nvPr>
            <p:ph type="body" idx="1"/>
          </p:nvPr>
        </p:nvSpPr>
        <p:spPr>
          <a:xfrm>
            <a:off x="838200" y="1457425"/>
            <a:ext cx="10515600" cy="4975800"/>
          </a:xfrm>
          <a:prstGeom prst="rect">
            <a:avLst/>
          </a:prstGeom>
          <a:noFill/>
          <a:ln>
            <a:noFill/>
          </a:ln>
        </p:spPr>
        <p:txBody>
          <a:bodyPr spcFirstLastPara="1" wrap="square" lIns="91425" tIns="45700" rIns="91425" bIns="45700" anchor="t" anchorCtr="0">
            <a:noAutofit/>
          </a:bodyPr>
          <a:lstStyle/>
          <a:p>
            <a:pPr marL="457200" lvl="0" indent="-304800" algn="l" rtl="0">
              <a:lnSpc>
                <a:spcPct val="115000"/>
              </a:lnSpc>
              <a:spcBef>
                <a:spcPts val="1200"/>
              </a:spcBef>
              <a:spcAft>
                <a:spcPts val="0"/>
              </a:spcAft>
              <a:buSzPts val="1200"/>
              <a:buAutoNum type="arabicPeriod"/>
            </a:pPr>
            <a:r>
              <a:rPr lang="en-IN" sz="1200" dirty="0">
                <a:latin typeface="Arial"/>
                <a:ea typeface="Arial"/>
                <a:cs typeface="Arial"/>
                <a:sym typeface="Arial"/>
              </a:rPr>
              <a:t>Steptoe, A., &amp; Kivimäki, M. (2016). Stress and cardiovascular disease. </a:t>
            </a:r>
            <a:r>
              <a:rPr lang="en-IN" sz="1200" i="1" dirty="0">
                <a:latin typeface="Arial"/>
                <a:ea typeface="Arial"/>
                <a:cs typeface="Arial"/>
                <a:sym typeface="Arial"/>
              </a:rPr>
              <a:t>Nature Reviews Cardiology, 13</a:t>
            </a:r>
            <a:r>
              <a:rPr lang="en-IN" sz="1200" dirty="0">
                <a:latin typeface="Arial"/>
                <a:ea typeface="Arial"/>
                <a:cs typeface="Arial"/>
                <a:sym typeface="Arial"/>
              </a:rPr>
              <a:t>(4), 230–238. https://doi.org/10.1038/nrcardio.2015.183</a:t>
            </a:r>
            <a:br>
              <a:rPr lang="en-IN" sz="1200" dirty="0">
                <a:latin typeface="Arial"/>
                <a:ea typeface="Arial"/>
                <a:cs typeface="Arial"/>
                <a:sym typeface="Arial"/>
              </a:rPr>
            </a:br>
            <a:endParaRPr sz="1200" dirty="0">
              <a:latin typeface="Arial"/>
              <a:ea typeface="Arial"/>
              <a:cs typeface="Arial"/>
              <a:sym typeface="Arial"/>
            </a:endParaRPr>
          </a:p>
          <a:p>
            <a:pPr marL="457200" lvl="0" indent="-304800" algn="l" rtl="0">
              <a:lnSpc>
                <a:spcPct val="115000"/>
              </a:lnSpc>
              <a:spcBef>
                <a:spcPts val="0"/>
              </a:spcBef>
              <a:spcAft>
                <a:spcPts val="0"/>
              </a:spcAft>
              <a:buSzPts val="1200"/>
              <a:buAutoNum type="arabicPeriod"/>
            </a:pPr>
            <a:r>
              <a:rPr lang="en-IN" sz="1200" dirty="0">
                <a:latin typeface="Arial"/>
                <a:ea typeface="Arial"/>
                <a:cs typeface="Arial"/>
                <a:sym typeface="Arial"/>
              </a:rPr>
              <a:t>Medical News Today. (2023). A stressful job could double the risk of heart disease — especially for men.</a:t>
            </a:r>
            <a:r>
              <a:rPr lang="en-IN" sz="1200" dirty="0">
                <a:uFill>
                  <a:noFill/>
                </a:uFill>
                <a:latin typeface="Arial"/>
                <a:ea typeface="Arial"/>
                <a:cs typeface="Arial"/>
                <a:sym typeface="Arial"/>
                <a:hlinkClick r:id="rId3"/>
              </a:rPr>
              <a:t> </a:t>
            </a:r>
            <a:r>
              <a:rPr lang="en-IN" sz="1200" u="sng" dirty="0">
                <a:solidFill>
                  <a:srgbClr val="1155CC"/>
                </a:solidFill>
                <a:latin typeface="Arial"/>
                <a:ea typeface="Arial"/>
                <a:cs typeface="Arial"/>
                <a:sym typeface="Arial"/>
                <a:hlinkClick r:id="rId3">
                  <a:extLst>
                    <a:ext uri="{A12FA001-AC4F-418D-AE19-62706E023703}">
                      <ahyp:hlinkClr xmlns:ahyp="http://schemas.microsoft.com/office/drawing/2018/hyperlinkcolor" val="tx"/>
                    </a:ext>
                  </a:extLst>
                </a:hlinkClick>
              </a:rPr>
              <a:t>https://www.medicalnewstoday.com/articles/a-stressful-job-could-double-the-risk-of-heart-disease-especially-for-men</a:t>
            </a:r>
            <a:br>
              <a:rPr lang="en-IN" sz="1200" u="sng" dirty="0">
                <a:solidFill>
                  <a:srgbClr val="1155CC"/>
                </a:solidFill>
                <a:latin typeface="Arial"/>
                <a:ea typeface="Arial"/>
                <a:cs typeface="Arial"/>
                <a:sym typeface="Arial"/>
                <a:hlinkClick r:id="rId3">
                  <a:extLst>
                    <a:ext uri="{A12FA001-AC4F-418D-AE19-62706E023703}">
                      <ahyp:hlinkClr xmlns:ahyp="http://schemas.microsoft.com/office/drawing/2018/hyperlinkcolor" val="tx"/>
                    </a:ext>
                  </a:extLst>
                </a:hlinkClick>
              </a:rPr>
            </a:br>
            <a:endParaRPr sz="1200" u="sng" dirty="0">
              <a:solidFill>
                <a:srgbClr val="1155CC"/>
              </a:solidFill>
              <a:latin typeface="Arial"/>
              <a:ea typeface="Arial"/>
              <a:cs typeface="Arial"/>
              <a:sym typeface="Arial"/>
            </a:endParaRPr>
          </a:p>
          <a:p>
            <a:pPr marL="457200" lvl="0" indent="-304800" algn="l" rtl="0">
              <a:lnSpc>
                <a:spcPct val="115000"/>
              </a:lnSpc>
              <a:spcBef>
                <a:spcPts val="0"/>
              </a:spcBef>
              <a:spcAft>
                <a:spcPts val="0"/>
              </a:spcAft>
              <a:buSzPts val="1200"/>
              <a:buAutoNum type="arabicPeriod"/>
            </a:pPr>
            <a:r>
              <a:rPr lang="en-IN" sz="1200" dirty="0">
                <a:latin typeface="Arial"/>
                <a:ea typeface="Arial"/>
                <a:cs typeface="Arial"/>
                <a:sym typeface="Arial"/>
              </a:rPr>
              <a:t>Loef, B., van </a:t>
            </a:r>
            <a:r>
              <a:rPr lang="en-IN" sz="1200" dirty="0" err="1">
                <a:latin typeface="Arial"/>
                <a:ea typeface="Arial"/>
                <a:cs typeface="Arial"/>
                <a:sym typeface="Arial"/>
              </a:rPr>
              <a:t>Oostrom</a:t>
            </a:r>
            <a:r>
              <a:rPr lang="en-IN" sz="1200" dirty="0">
                <a:latin typeface="Arial"/>
                <a:ea typeface="Arial"/>
                <a:cs typeface="Arial"/>
                <a:sym typeface="Arial"/>
              </a:rPr>
              <a:t>, S. H., van </a:t>
            </a:r>
            <a:r>
              <a:rPr lang="en-IN" sz="1200" dirty="0" err="1">
                <a:latin typeface="Arial"/>
                <a:ea typeface="Arial"/>
                <a:cs typeface="Arial"/>
                <a:sym typeface="Arial"/>
              </a:rPr>
              <a:t>Mechelen</a:t>
            </a:r>
            <a:r>
              <a:rPr lang="en-IN" sz="1200" dirty="0">
                <a:latin typeface="Arial"/>
                <a:ea typeface="Arial"/>
                <a:cs typeface="Arial"/>
                <a:sym typeface="Arial"/>
              </a:rPr>
              <a:t>, W., &amp; Proper, K. I. (2018). The mediating role of lifestyle, health, and work in the association between socioeconomic position and sickness absence. </a:t>
            </a:r>
            <a:r>
              <a:rPr lang="en-IN" sz="1200" i="1" dirty="0">
                <a:latin typeface="Arial"/>
                <a:ea typeface="Arial"/>
                <a:cs typeface="Arial"/>
                <a:sym typeface="Arial"/>
              </a:rPr>
              <a:t>IJERPH</a:t>
            </a:r>
            <a:r>
              <a:rPr lang="en-IN" sz="1200" dirty="0">
                <a:latin typeface="Arial"/>
                <a:ea typeface="Arial"/>
                <a:cs typeface="Arial"/>
                <a:sym typeface="Arial"/>
              </a:rPr>
              <a:t>, 15(9), 1952.</a:t>
            </a:r>
            <a:r>
              <a:rPr lang="en-IN" sz="1200" dirty="0">
                <a:uFill>
                  <a:noFill/>
                </a:uFill>
                <a:latin typeface="Arial"/>
                <a:ea typeface="Arial"/>
                <a:cs typeface="Arial"/>
                <a:sym typeface="Arial"/>
                <a:hlinkClick r:id="rId4"/>
              </a:rPr>
              <a:t> </a:t>
            </a:r>
            <a:r>
              <a:rPr lang="en-IN" sz="1200" u="sng" dirty="0">
                <a:solidFill>
                  <a:srgbClr val="1155CC"/>
                </a:solidFill>
                <a:latin typeface="Arial"/>
                <a:ea typeface="Arial"/>
                <a:cs typeface="Arial"/>
                <a:sym typeface="Arial"/>
                <a:hlinkClick r:id="rId4">
                  <a:extLst>
                    <a:ext uri="{A12FA001-AC4F-418D-AE19-62706E023703}">
                      <ahyp:hlinkClr xmlns:ahyp="http://schemas.microsoft.com/office/drawing/2018/hyperlinkcolor" val="tx"/>
                    </a:ext>
                  </a:extLst>
                </a:hlinkClick>
              </a:rPr>
              <a:t>https://www.mdpi.com/1660-4601/15/9/1952</a:t>
            </a:r>
            <a:br>
              <a:rPr lang="en-IN" sz="1200" u="sng" dirty="0">
                <a:solidFill>
                  <a:srgbClr val="1155CC"/>
                </a:solidFill>
                <a:latin typeface="Arial"/>
                <a:ea typeface="Arial"/>
                <a:cs typeface="Arial"/>
                <a:sym typeface="Arial"/>
                <a:hlinkClick r:id="rId4">
                  <a:extLst>
                    <a:ext uri="{A12FA001-AC4F-418D-AE19-62706E023703}">
                      <ahyp:hlinkClr xmlns:ahyp="http://schemas.microsoft.com/office/drawing/2018/hyperlinkcolor" val="tx"/>
                    </a:ext>
                  </a:extLst>
                </a:hlinkClick>
              </a:rPr>
            </a:br>
            <a:endParaRPr sz="1200" u="sng" dirty="0">
              <a:solidFill>
                <a:srgbClr val="1155CC"/>
              </a:solidFill>
              <a:latin typeface="Arial"/>
              <a:ea typeface="Arial"/>
              <a:cs typeface="Arial"/>
              <a:sym typeface="Arial"/>
            </a:endParaRPr>
          </a:p>
          <a:p>
            <a:pPr marL="457200" lvl="0" indent="-304800" algn="l" rtl="0">
              <a:lnSpc>
                <a:spcPct val="115000"/>
              </a:lnSpc>
              <a:spcBef>
                <a:spcPts val="0"/>
              </a:spcBef>
              <a:spcAft>
                <a:spcPts val="0"/>
              </a:spcAft>
              <a:buSzPts val="1200"/>
              <a:buAutoNum type="arabicPeriod"/>
            </a:pPr>
            <a:r>
              <a:rPr lang="en-IN" sz="1200" dirty="0">
                <a:latin typeface="Arial"/>
                <a:ea typeface="Arial"/>
                <a:cs typeface="Arial"/>
                <a:sym typeface="Arial"/>
              </a:rPr>
              <a:t>Chau, J. Y., et al. (2020). Sedentary </a:t>
            </a:r>
            <a:r>
              <a:rPr lang="en-IN" sz="1200" dirty="0" err="1">
                <a:latin typeface="Arial"/>
                <a:ea typeface="Arial"/>
                <a:cs typeface="Arial"/>
                <a:sym typeface="Arial"/>
              </a:rPr>
              <a:t>behavior</a:t>
            </a:r>
            <a:r>
              <a:rPr lang="en-IN" sz="1200" dirty="0">
                <a:latin typeface="Arial"/>
                <a:ea typeface="Arial"/>
                <a:cs typeface="Arial"/>
                <a:sym typeface="Arial"/>
              </a:rPr>
              <a:t> and risk of mortality and cardiovascular disease. </a:t>
            </a:r>
            <a:r>
              <a:rPr lang="en-IN" sz="1200" i="1" dirty="0">
                <a:latin typeface="Arial"/>
                <a:ea typeface="Arial"/>
                <a:cs typeface="Arial"/>
                <a:sym typeface="Arial"/>
              </a:rPr>
              <a:t>Preventive Medicine, 141</a:t>
            </a:r>
            <a:r>
              <a:rPr lang="en-IN" sz="1200" dirty="0">
                <a:latin typeface="Arial"/>
                <a:ea typeface="Arial"/>
                <a:cs typeface="Arial"/>
                <a:sym typeface="Arial"/>
              </a:rPr>
              <a:t>, 106291. </a:t>
            </a:r>
            <a:r>
              <a:rPr lang="en-IN" sz="1200" u="sng" dirty="0">
                <a:solidFill>
                  <a:schemeClr val="hlink"/>
                </a:solidFill>
                <a:latin typeface="Arial"/>
                <a:ea typeface="Arial"/>
                <a:cs typeface="Arial"/>
                <a:sym typeface="Arial"/>
                <a:hlinkClick r:id="rId5"/>
              </a:rPr>
              <a:t>https://doi.org/10.1016/j.ypmed.2020.106291</a:t>
            </a:r>
            <a:br>
              <a:rPr lang="en-IN" sz="1200" dirty="0">
                <a:latin typeface="Arial"/>
                <a:ea typeface="Arial"/>
                <a:cs typeface="Arial"/>
                <a:sym typeface="Arial"/>
              </a:rPr>
            </a:br>
            <a:endParaRPr sz="1200" dirty="0">
              <a:latin typeface="Arial"/>
              <a:ea typeface="Arial"/>
              <a:cs typeface="Arial"/>
              <a:sym typeface="Arial"/>
            </a:endParaRPr>
          </a:p>
          <a:p>
            <a:pPr marL="457200" lvl="0" indent="-304800" algn="l" rtl="0">
              <a:lnSpc>
                <a:spcPct val="115000"/>
              </a:lnSpc>
              <a:spcBef>
                <a:spcPts val="0"/>
              </a:spcBef>
              <a:spcAft>
                <a:spcPts val="0"/>
              </a:spcAft>
              <a:buClr>
                <a:srgbClr val="1B1C1D"/>
              </a:buClr>
              <a:buSzPts val="1200"/>
              <a:buAutoNum type="arabicPeriod"/>
            </a:pPr>
            <a:r>
              <a:rPr lang="en-IN" sz="1200" dirty="0">
                <a:solidFill>
                  <a:srgbClr val="1B1C1D"/>
                </a:solidFill>
                <a:latin typeface="Arial"/>
                <a:ea typeface="Arial"/>
                <a:cs typeface="Arial"/>
                <a:sym typeface="Arial"/>
              </a:rPr>
              <a:t>World Heart Federation.</a:t>
            </a:r>
            <a:r>
              <a:rPr lang="en-IN" sz="1200" dirty="0">
                <a:solidFill>
                  <a:srgbClr val="1B1C1D"/>
                </a:solidFill>
                <a:uFill>
                  <a:noFill/>
                </a:uFill>
                <a:latin typeface="Arial"/>
                <a:ea typeface="Arial"/>
                <a:cs typeface="Arial"/>
                <a:sym typeface="Arial"/>
                <a:hlinkClick r:id="rId6">
                  <a:extLst>
                    <a:ext uri="{A12FA001-AC4F-418D-AE19-62706E023703}">
                      <ahyp:hlinkClr xmlns:ahyp="http://schemas.microsoft.com/office/drawing/2018/hyperlinkcolor" val="tx"/>
                    </a:ext>
                  </a:extLst>
                </a:hlinkClick>
              </a:rPr>
              <a:t> </a:t>
            </a:r>
            <a:r>
              <a:rPr lang="en-IN" sz="1200" u="sng" dirty="0">
                <a:solidFill>
                  <a:srgbClr val="0B57D0"/>
                </a:solidFill>
                <a:latin typeface="Arial"/>
                <a:ea typeface="Arial"/>
                <a:cs typeface="Arial"/>
                <a:sym typeface="Arial"/>
                <a:hlinkClick r:id="rId6">
                  <a:extLst>
                    <a:ext uri="{A12FA001-AC4F-418D-AE19-62706E023703}">
                      <ahyp:hlinkClr xmlns:ahyp="http://schemas.microsoft.com/office/drawing/2018/hyperlinkcolor" val="tx"/>
                    </a:ext>
                  </a:extLst>
                </a:hlinkClick>
              </a:rPr>
              <a:t>WORLD HEART REPORT 2023</a:t>
            </a:r>
            <a:br>
              <a:rPr lang="en-IN" sz="1200" baseline="30000" dirty="0">
                <a:solidFill>
                  <a:srgbClr val="575B5F"/>
                </a:solidFill>
                <a:highlight>
                  <a:srgbClr val="FFFFFF"/>
                </a:highlight>
                <a:latin typeface="Arial"/>
                <a:ea typeface="Arial"/>
                <a:cs typeface="Arial"/>
                <a:sym typeface="Arial"/>
              </a:rPr>
            </a:br>
            <a:endParaRPr sz="1200" baseline="30000" dirty="0">
              <a:solidFill>
                <a:srgbClr val="575B5F"/>
              </a:solidFill>
              <a:highlight>
                <a:srgbClr val="FFFFFF"/>
              </a:highlight>
              <a:latin typeface="Arial"/>
              <a:ea typeface="Arial"/>
              <a:cs typeface="Arial"/>
              <a:sym typeface="Arial"/>
            </a:endParaRPr>
          </a:p>
          <a:p>
            <a:pPr marL="457200" lvl="0" indent="-304800" algn="l" rtl="0">
              <a:lnSpc>
                <a:spcPct val="115000"/>
              </a:lnSpc>
              <a:spcBef>
                <a:spcPts val="0"/>
              </a:spcBef>
              <a:spcAft>
                <a:spcPts val="0"/>
              </a:spcAft>
              <a:buClr>
                <a:srgbClr val="1B1C1D"/>
              </a:buClr>
              <a:buSzPts val="1200"/>
              <a:buAutoNum type="arabicPeriod"/>
            </a:pPr>
            <a:r>
              <a:rPr lang="en-IN" sz="1200" dirty="0">
                <a:solidFill>
                  <a:srgbClr val="1B1C1D"/>
                </a:solidFill>
                <a:latin typeface="Arial"/>
                <a:ea typeface="Arial"/>
                <a:cs typeface="Arial"/>
                <a:sym typeface="Arial"/>
              </a:rPr>
              <a:t>CDC.</a:t>
            </a:r>
            <a:r>
              <a:rPr lang="en-IN" sz="1200" dirty="0">
                <a:solidFill>
                  <a:srgbClr val="1B1C1D"/>
                </a:solidFill>
                <a:uFill>
                  <a:noFill/>
                </a:uFill>
                <a:latin typeface="Arial"/>
                <a:ea typeface="Arial"/>
                <a:cs typeface="Arial"/>
                <a:sym typeface="Arial"/>
                <a:hlinkClick r:id="rId7">
                  <a:extLst>
                    <a:ext uri="{A12FA001-AC4F-418D-AE19-62706E023703}">
                      <ahyp:hlinkClr xmlns:ahyp="http://schemas.microsoft.com/office/drawing/2018/hyperlinkcolor" val="tx"/>
                    </a:ext>
                  </a:extLst>
                </a:hlinkClick>
              </a:rPr>
              <a:t> </a:t>
            </a:r>
            <a:r>
              <a:rPr lang="en-IN" sz="1200" u="sng" dirty="0">
                <a:solidFill>
                  <a:srgbClr val="0B57D0"/>
                </a:solidFill>
                <a:latin typeface="Arial"/>
                <a:ea typeface="Arial"/>
                <a:cs typeface="Arial"/>
                <a:sym typeface="Arial"/>
                <a:hlinkClick r:id="rId7">
                  <a:extLst>
                    <a:ext uri="{A12FA001-AC4F-418D-AE19-62706E023703}">
                      <ahyp:hlinkClr xmlns:ahyp="http://schemas.microsoft.com/office/drawing/2018/hyperlinkcolor" val="tx"/>
                    </a:ext>
                  </a:extLst>
                </a:hlinkClick>
              </a:rPr>
              <a:t>About Work-related Heart Disease - CDC</a:t>
            </a:r>
            <a:br>
              <a:rPr lang="en-IN" sz="1200" u="sng" dirty="0">
                <a:solidFill>
                  <a:srgbClr val="0B57D0"/>
                </a:solidFill>
                <a:latin typeface="Arial"/>
                <a:ea typeface="Arial"/>
                <a:cs typeface="Arial"/>
                <a:sym typeface="Arial"/>
              </a:rPr>
            </a:br>
            <a:endParaRPr sz="1200" u="sng" dirty="0">
              <a:solidFill>
                <a:srgbClr val="0B57D0"/>
              </a:solidFill>
              <a:latin typeface="Arial"/>
              <a:ea typeface="Arial"/>
              <a:cs typeface="Arial"/>
              <a:sym typeface="Arial"/>
            </a:endParaRPr>
          </a:p>
          <a:p>
            <a:pPr marL="457200" lvl="0" indent="-304800" algn="l" rtl="0">
              <a:lnSpc>
                <a:spcPct val="115000"/>
              </a:lnSpc>
              <a:spcBef>
                <a:spcPts val="0"/>
              </a:spcBef>
              <a:spcAft>
                <a:spcPts val="0"/>
              </a:spcAft>
              <a:buClr>
                <a:srgbClr val="1B1C1D"/>
              </a:buClr>
              <a:buSzPts val="1200"/>
              <a:buAutoNum type="arabicPeriod"/>
            </a:pPr>
            <a:r>
              <a:rPr lang="en-IN" sz="1200" dirty="0">
                <a:solidFill>
                  <a:srgbClr val="1B1C1D"/>
                </a:solidFill>
                <a:latin typeface="Arial"/>
                <a:ea typeface="Arial"/>
                <a:cs typeface="Arial"/>
                <a:sym typeface="Arial"/>
              </a:rPr>
              <a:t>Occupational Cardiovascular Disease - Wikipedia.</a:t>
            </a:r>
            <a:r>
              <a:rPr lang="en-IN" sz="1200" dirty="0">
                <a:solidFill>
                  <a:srgbClr val="1B1C1D"/>
                </a:solidFill>
                <a:uFill>
                  <a:noFill/>
                </a:uFill>
                <a:latin typeface="Arial"/>
                <a:ea typeface="Arial"/>
                <a:cs typeface="Arial"/>
                <a:sym typeface="Arial"/>
                <a:hlinkClick r:id="rId8">
                  <a:extLst>
                    <a:ext uri="{A12FA001-AC4F-418D-AE19-62706E023703}">
                      <ahyp:hlinkClr xmlns:ahyp="http://schemas.microsoft.com/office/drawing/2018/hyperlinkcolor" val="tx"/>
                    </a:ext>
                  </a:extLst>
                </a:hlinkClick>
              </a:rPr>
              <a:t> </a:t>
            </a:r>
            <a:r>
              <a:rPr lang="en-IN" sz="1200" u="sng" dirty="0">
                <a:solidFill>
                  <a:srgbClr val="0B57D0"/>
                </a:solidFill>
                <a:latin typeface="Arial"/>
                <a:ea typeface="Arial"/>
                <a:cs typeface="Arial"/>
                <a:sym typeface="Arial"/>
                <a:hlinkClick r:id="rId8">
                  <a:extLst>
                    <a:ext uri="{A12FA001-AC4F-418D-AE19-62706E023703}">
                      <ahyp:hlinkClr xmlns:ahyp="http://schemas.microsoft.com/office/drawing/2018/hyperlinkcolor" val="tx"/>
                    </a:ext>
                  </a:extLst>
                </a:hlinkClick>
              </a:rPr>
              <a:t>Occupational cardiovascular disease - Wikipedia</a:t>
            </a:r>
            <a:br>
              <a:rPr lang="en-IN" sz="1200" u="sng" dirty="0">
                <a:solidFill>
                  <a:srgbClr val="0B57D0"/>
                </a:solidFill>
                <a:latin typeface="Arial"/>
                <a:ea typeface="Arial"/>
                <a:cs typeface="Arial"/>
                <a:sym typeface="Arial"/>
              </a:rPr>
            </a:br>
            <a:endParaRPr sz="1200" u="sng" dirty="0">
              <a:solidFill>
                <a:srgbClr val="0B57D0"/>
              </a:solidFill>
              <a:latin typeface="Arial"/>
              <a:ea typeface="Arial"/>
              <a:cs typeface="Arial"/>
              <a:sym typeface="Arial"/>
            </a:endParaRPr>
          </a:p>
          <a:p>
            <a:pPr marL="457200" lvl="0" indent="-304800" algn="l" rtl="0">
              <a:lnSpc>
                <a:spcPct val="115000"/>
              </a:lnSpc>
              <a:spcBef>
                <a:spcPts val="0"/>
              </a:spcBef>
              <a:spcAft>
                <a:spcPts val="0"/>
              </a:spcAft>
              <a:buClr>
                <a:srgbClr val="1B1C1D"/>
              </a:buClr>
              <a:buSzPts val="1200"/>
              <a:buAutoNum type="arabicPeriod"/>
            </a:pPr>
            <a:r>
              <a:rPr lang="en-IN" sz="1200" dirty="0">
                <a:solidFill>
                  <a:srgbClr val="1B1C1D"/>
                </a:solidFill>
                <a:latin typeface="Arial"/>
                <a:ea typeface="Arial"/>
                <a:cs typeface="Arial"/>
                <a:sym typeface="Arial"/>
              </a:rPr>
              <a:t>2 out of 3 IT professionals at risk for diabetes, heart disease: Study | Pune News - Times of India.</a:t>
            </a:r>
            <a:r>
              <a:rPr lang="en-IN" sz="1200" dirty="0">
                <a:solidFill>
                  <a:srgbClr val="1B1C1D"/>
                </a:solidFill>
                <a:uFill>
                  <a:noFill/>
                </a:uFill>
                <a:latin typeface="Arial"/>
                <a:ea typeface="Arial"/>
                <a:cs typeface="Arial"/>
                <a:sym typeface="Arial"/>
                <a:hlinkClick r:id="rId9">
                  <a:extLst>
                    <a:ext uri="{A12FA001-AC4F-418D-AE19-62706E023703}">
                      <ahyp:hlinkClr xmlns:ahyp="http://schemas.microsoft.com/office/drawing/2018/hyperlinkcolor" val="tx"/>
                    </a:ext>
                  </a:extLst>
                </a:hlinkClick>
              </a:rPr>
              <a:t> </a:t>
            </a:r>
            <a:r>
              <a:rPr lang="en-IN" sz="1200" u="sng" dirty="0">
                <a:solidFill>
                  <a:srgbClr val="0B57D0"/>
                </a:solidFill>
                <a:latin typeface="Arial"/>
                <a:ea typeface="Arial"/>
                <a:cs typeface="Arial"/>
                <a:sym typeface="Arial"/>
                <a:hlinkClick r:id="rId9">
                  <a:extLst>
                    <a:ext uri="{A12FA001-AC4F-418D-AE19-62706E023703}">
                      <ahyp:hlinkClr xmlns:ahyp="http://schemas.microsoft.com/office/drawing/2018/hyperlinkcolor" val="tx"/>
                    </a:ext>
                  </a:extLst>
                </a:hlinkClick>
              </a:rPr>
              <a:t>2 out of 3 IT professionals at risk for diabetes, heart disease: Study | Pune News</a:t>
            </a:r>
            <a:br>
              <a:rPr lang="en-IN" sz="1200" u="sng" dirty="0">
                <a:solidFill>
                  <a:srgbClr val="0B57D0"/>
                </a:solidFill>
                <a:latin typeface="Arial"/>
                <a:ea typeface="Arial"/>
                <a:cs typeface="Arial"/>
                <a:sym typeface="Arial"/>
              </a:rPr>
            </a:br>
            <a:endParaRPr sz="1200" u="sng" dirty="0">
              <a:solidFill>
                <a:srgbClr val="0B57D0"/>
              </a:solidFill>
              <a:latin typeface="Arial"/>
              <a:ea typeface="Arial"/>
              <a:cs typeface="Arial"/>
              <a:sym typeface="Arial"/>
            </a:endParaRPr>
          </a:p>
          <a:p>
            <a:pPr marL="457200" lvl="0" indent="-304800" algn="l" rtl="0">
              <a:lnSpc>
                <a:spcPct val="115000"/>
              </a:lnSpc>
              <a:spcBef>
                <a:spcPts val="0"/>
              </a:spcBef>
              <a:spcAft>
                <a:spcPts val="0"/>
              </a:spcAft>
              <a:buClr>
                <a:srgbClr val="1B1C1D"/>
              </a:buClr>
              <a:buSzPts val="1200"/>
              <a:buAutoNum type="arabicPeriod"/>
            </a:pPr>
            <a:r>
              <a:rPr lang="en-IN" sz="1200" dirty="0">
                <a:solidFill>
                  <a:srgbClr val="1B1C1D"/>
                </a:solidFill>
                <a:latin typeface="Arial"/>
                <a:ea typeface="Arial"/>
                <a:cs typeface="Arial"/>
                <a:sym typeface="Arial"/>
              </a:rPr>
              <a:t>Unearthing Gaps in the Heart Failure Ecosystem: An Asian Pacific Society of Cardiology Online Survey.</a:t>
            </a:r>
            <a:r>
              <a:rPr lang="en-IN" sz="1200" dirty="0">
                <a:solidFill>
                  <a:srgbClr val="1B1C1D"/>
                </a:solidFill>
                <a:uFill>
                  <a:noFill/>
                </a:uFill>
                <a:latin typeface="Arial"/>
                <a:ea typeface="Arial"/>
                <a:cs typeface="Arial"/>
                <a:sym typeface="Arial"/>
                <a:hlinkClick r:id="rId10">
                  <a:extLst>
                    <a:ext uri="{A12FA001-AC4F-418D-AE19-62706E023703}">
                      <ahyp:hlinkClr xmlns:ahyp="http://schemas.microsoft.com/office/drawing/2018/hyperlinkcolor" val="tx"/>
                    </a:ext>
                  </a:extLst>
                </a:hlinkClick>
              </a:rPr>
              <a:t> </a:t>
            </a:r>
            <a:r>
              <a:rPr lang="en-IN" sz="1200" u="sng" dirty="0">
                <a:solidFill>
                  <a:srgbClr val="0B57D0"/>
                </a:solidFill>
                <a:latin typeface="Arial"/>
                <a:ea typeface="Arial"/>
                <a:cs typeface="Arial"/>
                <a:sym typeface="Arial"/>
                <a:hlinkClick r:id="rId10">
                  <a:extLst>
                    <a:ext uri="{A12FA001-AC4F-418D-AE19-62706E023703}">
                      <ahyp:hlinkClr xmlns:ahyp="http://schemas.microsoft.com/office/drawing/2018/hyperlinkcolor" val="tx"/>
                    </a:ext>
                  </a:extLst>
                </a:hlinkClick>
              </a:rPr>
              <a:t>Unearthing Gaps in the Heart Failure Ecosystem: An Asian Pacific Society of Cardiology Online Survey</a:t>
            </a:r>
            <a:endParaRPr sz="1200" dirty="0">
              <a:latin typeface="Arial"/>
              <a:ea typeface="Arial"/>
              <a:cs typeface="Arial"/>
              <a:sym typeface="Arial"/>
            </a:endParaRPr>
          </a:p>
        </p:txBody>
      </p:sp>
      <p:sp>
        <p:nvSpPr>
          <p:cNvPr id="187" name="Google Shape;187;p25"/>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IN"/>
              <a:t>26</a:t>
            </a:fld>
            <a:endParaRPr/>
          </a:p>
        </p:txBody>
      </p:sp>
      <p:pic>
        <p:nvPicPr>
          <p:cNvPr id="188" name="Google Shape;188;p25"/>
          <p:cNvPicPr preferRelativeResize="0"/>
          <p:nvPr/>
        </p:nvPicPr>
        <p:blipFill rotWithShape="1">
          <a:blip r:embed="rId11">
            <a:alphaModFix/>
          </a:blip>
          <a:srcRect/>
          <a:stretch/>
        </p:blipFill>
        <p:spPr>
          <a:xfrm>
            <a:off x="0" y="23813"/>
            <a:ext cx="2695903" cy="1268959"/>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p26"/>
          <p:cNvSpPr txBox="1">
            <a:spLocks noGrp="1"/>
          </p:cNvSpPr>
          <p:nvPr>
            <p:ph type="ctrTitle"/>
          </p:nvPr>
        </p:nvSpPr>
        <p:spPr>
          <a:xfrm>
            <a:off x="0" y="2990550"/>
            <a:ext cx="12192000" cy="8769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1"/>
              </a:buClr>
              <a:buSzPts val="5400"/>
              <a:buFont typeface="Calibri"/>
              <a:buNone/>
            </a:pPr>
            <a:r>
              <a:rPr lang="en-IN" sz="6800"/>
              <a:t>Thank You!</a:t>
            </a:r>
            <a:endParaRPr sz="6800"/>
          </a:p>
        </p:txBody>
      </p:sp>
      <p:sp>
        <p:nvSpPr>
          <p:cNvPr id="194" name="Google Shape;194;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IN"/>
              <a:t>27</a:t>
            </a:fld>
            <a:endParaRPr/>
          </a:p>
        </p:txBody>
      </p:sp>
      <p:pic>
        <p:nvPicPr>
          <p:cNvPr id="195" name="Google Shape;195;p26"/>
          <p:cNvPicPr preferRelativeResize="0"/>
          <p:nvPr/>
        </p:nvPicPr>
        <p:blipFill rotWithShape="1">
          <a:blip r:embed="rId3">
            <a:alphaModFix/>
          </a:blip>
          <a:srcRect/>
          <a:stretch/>
        </p:blipFill>
        <p:spPr>
          <a:xfrm>
            <a:off x="0" y="23813"/>
            <a:ext cx="2695903" cy="1268959"/>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15"/>
          <p:cNvSpPr txBox="1">
            <a:spLocks noGrp="1"/>
          </p:cNvSpPr>
          <p:nvPr>
            <p:ph type="title"/>
          </p:nvPr>
        </p:nvSpPr>
        <p:spPr>
          <a:xfrm>
            <a:off x="1371600" y="441325"/>
            <a:ext cx="10515600" cy="6669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en-IN" sz="2500" b="1"/>
              <a:t>Problem Statement</a:t>
            </a:r>
            <a:endParaRPr sz="2500" b="1"/>
          </a:p>
        </p:txBody>
      </p:sp>
      <p:sp>
        <p:nvSpPr>
          <p:cNvPr id="106" name="Google Shape;106;p15"/>
          <p:cNvSpPr txBox="1">
            <a:spLocks noGrp="1"/>
          </p:cNvSpPr>
          <p:nvPr>
            <p:ph type="body" idx="1"/>
          </p:nvPr>
        </p:nvSpPr>
        <p:spPr>
          <a:xfrm>
            <a:off x="838200" y="1597025"/>
            <a:ext cx="10515600" cy="49758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endParaRPr sz="1400" dirty="0">
              <a:solidFill>
                <a:srgbClr val="1B1C1D"/>
              </a:solidFill>
              <a:latin typeface="Arial"/>
              <a:ea typeface="Arial"/>
              <a:cs typeface="Arial"/>
              <a:sym typeface="Arial"/>
            </a:endParaRPr>
          </a:p>
          <a:p>
            <a:pPr marL="457200" lvl="0" indent="-320675" algn="l" rtl="0">
              <a:lnSpc>
                <a:spcPct val="115000"/>
              </a:lnSpc>
              <a:spcBef>
                <a:spcPts val="600"/>
              </a:spcBef>
              <a:spcAft>
                <a:spcPts val="0"/>
              </a:spcAft>
              <a:buClr>
                <a:srgbClr val="1B1C1D"/>
              </a:buClr>
              <a:buSzPts val="1450"/>
              <a:buChar char="●"/>
            </a:pPr>
            <a:r>
              <a:rPr lang="en-IN" sz="1450" dirty="0">
                <a:solidFill>
                  <a:srgbClr val="1B1C1D"/>
                </a:solidFill>
                <a:latin typeface="Arial"/>
                <a:ea typeface="Arial"/>
                <a:cs typeface="Arial"/>
                <a:sym typeface="Arial"/>
              </a:rPr>
              <a:t>Escalating CVD Risk: </a:t>
            </a:r>
            <a:r>
              <a:rPr lang="en-IN" sz="1450">
                <a:solidFill>
                  <a:srgbClr val="1B1C1D"/>
                </a:solidFill>
                <a:latin typeface="Arial"/>
                <a:ea typeface="Arial"/>
                <a:cs typeface="Arial"/>
                <a:sym typeface="Arial"/>
              </a:rPr>
              <a:t>Corporate employees, </a:t>
            </a:r>
            <a:r>
              <a:rPr lang="en-IN" sz="1450" dirty="0">
                <a:solidFill>
                  <a:srgbClr val="1B1C1D"/>
                </a:solidFill>
                <a:latin typeface="Arial"/>
                <a:ea typeface="Arial"/>
                <a:cs typeface="Arial"/>
                <a:sym typeface="Arial"/>
              </a:rPr>
              <a:t>particularly in the IT sector, face an alarming rise in CVD risk, driven by occupational stress and unhealthy lifestyles.</a:t>
            </a:r>
            <a:br>
              <a:rPr lang="en-IN" sz="1450" dirty="0">
                <a:solidFill>
                  <a:srgbClr val="1B1C1D"/>
                </a:solidFill>
                <a:latin typeface="Arial"/>
                <a:ea typeface="Arial"/>
                <a:cs typeface="Arial"/>
                <a:sym typeface="Arial"/>
              </a:rPr>
            </a:br>
            <a:endParaRPr sz="1450" dirty="0">
              <a:solidFill>
                <a:srgbClr val="1B1C1D"/>
              </a:solidFill>
              <a:latin typeface="Arial"/>
              <a:ea typeface="Arial"/>
              <a:cs typeface="Arial"/>
              <a:sym typeface="Arial"/>
            </a:endParaRPr>
          </a:p>
          <a:p>
            <a:pPr marL="457200" lvl="0" indent="-320675" algn="l" rtl="0">
              <a:lnSpc>
                <a:spcPct val="115000"/>
              </a:lnSpc>
              <a:spcBef>
                <a:spcPts val="0"/>
              </a:spcBef>
              <a:spcAft>
                <a:spcPts val="0"/>
              </a:spcAft>
              <a:buClr>
                <a:srgbClr val="1B1C1D"/>
              </a:buClr>
              <a:buSzPts val="1450"/>
              <a:buChar char="●"/>
            </a:pPr>
            <a:r>
              <a:rPr lang="en-IN" sz="1450" dirty="0">
                <a:solidFill>
                  <a:srgbClr val="1B1C1D"/>
                </a:solidFill>
                <a:latin typeface="Arial"/>
                <a:ea typeface="Arial"/>
                <a:cs typeface="Arial"/>
                <a:sym typeface="Arial"/>
              </a:rPr>
              <a:t>Critical Adherence Gap: A central, underexplored problem is the insufficient adherence to medical follow-up among these employees, even when advised for routine screening or identified with risk factors.</a:t>
            </a:r>
            <a:br>
              <a:rPr lang="en-IN" sz="1450" dirty="0">
                <a:solidFill>
                  <a:srgbClr val="1B1C1D"/>
                </a:solidFill>
                <a:latin typeface="Arial"/>
                <a:ea typeface="Arial"/>
                <a:cs typeface="Arial"/>
                <a:sym typeface="Arial"/>
              </a:rPr>
            </a:br>
            <a:endParaRPr sz="1450" dirty="0">
              <a:solidFill>
                <a:srgbClr val="1B1C1D"/>
              </a:solidFill>
              <a:latin typeface="Arial"/>
              <a:ea typeface="Arial"/>
              <a:cs typeface="Arial"/>
              <a:sym typeface="Arial"/>
            </a:endParaRPr>
          </a:p>
          <a:p>
            <a:pPr marL="457200" lvl="0" indent="-320675" algn="l" rtl="0">
              <a:lnSpc>
                <a:spcPct val="115000"/>
              </a:lnSpc>
              <a:spcBef>
                <a:spcPts val="0"/>
              </a:spcBef>
              <a:spcAft>
                <a:spcPts val="0"/>
              </a:spcAft>
              <a:buClr>
                <a:srgbClr val="1B1C1D"/>
              </a:buClr>
              <a:buSzPts val="1450"/>
              <a:buChar char="●"/>
            </a:pPr>
            <a:r>
              <a:rPr lang="en-IN" sz="1450" dirty="0">
                <a:solidFill>
                  <a:srgbClr val="1B1C1D"/>
                </a:solidFill>
                <a:latin typeface="Arial"/>
                <a:ea typeface="Arial"/>
                <a:cs typeface="Arial"/>
                <a:sym typeface="Arial"/>
              </a:rPr>
              <a:t>Barriers to Proactive Care: This non-adherence stems from perceived obstacles like time constraints, a low sense of urgency when asymptomatic, and work-related barriers.</a:t>
            </a:r>
            <a:br>
              <a:rPr lang="en-IN" sz="1450" dirty="0">
                <a:solidFill>
                  <a:srgbClr val="1B1C1D"/>
                </a:solidFill>
                <a:latin typeface="Arial"/>
                <a:ea typeface="Arial"/>
                <a:cs typeface="Arial"/>
                <a:sym typeface="Arial"/>
              </a:rPr>
            </a:br>
            <a:endParaRPr sz="1450" dirty="0">
              <a:solidFill>
                <a:srgbClr val="1B1C1D"/>
              </a:solidFill>
              <a:latin typeface="Arial"/>
              <a:ea typeface="Arial"/>
              <a:cs typeface="Arial"/>
              <a:sym typeface="Arial"/>
            </a:endParaRPr>
          </a:p>
          <a:p>
            <a:pPr marL="457200" lvl="0" indent="-320675" algn="l" rtl="0">
              <a:lnSpc>
                <a:spcPct val="115000"/>
              </a:lnSpc>
              <a:spcBef>
                <a:spcPts val="0"/>
              </a:spcBef>
              <a:spcAft>
                <a:spcPts val="0"/>
              </a:spcAft>
              <a:buClr>
                <a:srgbClr val="1B1C1D"/>
              </a:buClr>
              <a:buSzPts val="1450"/>
              <a:buChar char="●"/>
            </a:pPr>
            <a:r>
              <a:rPr lang="en-IN" sz="1450" dirty="0">
                <a:solidFill>
                  <a:srgbClr val="1B1C1D"/>
                </a:solidFill>
                <a:latin typeface="Arial"/>
                <a:ea typeface="Arial"/>
                <a:cs typeface="Arial"/>
                <a:sym typeface="Arial"/>
              </a:rPr>
              <a:t>Unmitigated Risk Progression: This </a:t>
            </a:r>
            <a:r>
              <a:rPr lang="en-IN" sz="1450" dirty="0" err="1">
                <a:solidFill>
                  <a:srgbClr val="1B1C1D"/>
                </a:solidFill>
                <a:latin typeface="Arial"/>
                <a:ea typeface="Arial"/>
                <a:cs typeface="Arial"/>
                <a:sym typeface="Arial"/>
              </a:rPr>
              <a:t>behavioral</a:t>
            </a:r>
            <a:r>
              <a:rPr lang="en-IN" sz="1450" dirty="0">
                <a:solidFill>
                  <a:srgbClr val="1B1C1D"/>
                </a:solidFill>
                <a:latin typeface="Arial"/>
                <a:ea typeface="Arial"/>
                <a:cs typeface="Arial"/>
                <a:sym typeface="Arial"/>
              </a:rPr>
              <a:t> gap directly prevents IT employees from effectively </a:t>
            </a:r>
            <a:r>
              <a:rPr lang="en-IN" sz="1450" i="1" dirty="0">
                <a:solidFill>
                  <a:srgbClr val="1B1C1D"/>
                </a:solidFill>
                <a:latin typeface="Arial"/>
                <a:ea typeface="Arial"/>
                <a:cs typeface="Arial"/>
                <a:sym typeface="Arial"/>
              </a:rPr>
              <a:t>avoiding or mitigating the progression of CVD risk</a:t>
            </a:r>
            <a:r>
              <a:rPr lang="en-IN" sz="1450" dirty="0">
                <a:solidFill>
                  <a:srgbClr val="1B1C1D"/>
                </a:solidFill>
                <a:latin typeface="Arial"/>
                <a:ea typeface="Arial"/>
                <a:cs typeface="Arial"/>
                <a:sym typeface="Arial"/>
              </a:rPr>
              <a:t> that could be managed through timely medical attention.</a:t>
            </a:r>
            <a:br>
              <a:rPr lang="en-IN" sz="1450" dirty="0">
                <a:solidFill>
                  <a:srgbClr val="1B1C1D"/>
                </a:solidFill>
                <a:latin typeface="Arial"/>
                <a:ea typeface="Arial"/>
                <a:cs typeface="Arial"/>
                <a:sym typeface="Arial"/>
              </a:rPr>
            </a:br>
            <a:endParaRPr sz="1450" dirty="0">
              <a:solidFill>
                <a:srgbClr val="1B1C1D"/>
              </a:solidFill>
              <a:latin typeface="Arial"/>
              <a:ea typeface="Arial"/>
              <a:cs typeface="Arial"/>
              <a:sym typeface="Arial"/>
            </a:endParaRPr>
          </a:p>
          <a:p>
            <a:pPr marL="457200" lvl="0" indent="-320675" algn="l" rtl="0">
              <a:lnSpc>
                <a:spcPct val="115000"/>
              </a:lnSpc>
              <a:spcBef>
                <a:spcPts val="0"/>
              </a:spcBef>
              <a:spcAft>
                <a:spcPts val="0"/>
              </a:spcAft>
              <a:buClr>
                <a:srgbClr val="1B1C1D"/>
              </a:buClr>
              <a:buSzPts val="1450"/>
              <a:buChar char="●"/>
            </a:pPr>
            <a:r>
              <a:rPr lang="en-IN" sz="1450" dirty="0">
                <a:solidFill>
                  <a:srgbClr val="1B1C1D"/>
                </a:solidFill>
                <a:latin typeface="Arial"/>
                <a:ea typeface="Arial"/>
                <a:cs typeface="Arial"/>
                <a:sym typeface="Arial"/>
              </a:rPr>
              <a:t>Literature Deficit: Existing research significantly lacks focus on the specific impact of this follow-up non-adherence within corporate workplace contexts and its interaction with lifestyle and stress factors.</a:t>
            </a:r>
            <a:br>
              <a:rPr lang="en-IN" sz="1450" dirty="0">
                <a:solidFill>
                  <a:srgbClr val="1B1C1D"/>
                </a:solidFill>
                <a:latin typeface="Arial"/>
                <a:ea typeface="Arial"/>
                <a:cs typeface="Arial"/>
                <a:sym typeface="Arial"/>
              </a:rPr>
            </a:br>
            <a:endParaRPr sz="1450" dirty="0">
              <a:solidFill>
                <a:srgbClr val="1B1C1D"/>
              </a:solidFill>
              <a:latin typeface="Arial"/>
              <a:ea typeface="Arial"/>
              <a:cs typeface="Arial"/>
              <a:sym typeface="Arial"/>
            </a:endParaRPr>
          </a:p>
          <a:p>
            <a:pPr marL="457200" lvl="0" indent="-320675" algn="l" rtl="0">
              <a:lnSpc>
                <a:spcPct val="115000"/>
              </a:lnSpc>
              <a:spcBef>
                <a:spcPts val="0"/>
              </a:spcBef>
              <a:spcAft>
                <a:spcPts val="0"/>
              </a:spcAft>
              <a:buClr>
                <a:srgbClr val="1B1C1D"/>
              </a:buClr>
              <a:buSzPts val="1450"/>
              <a:buChar char="●"/>
            </a:pPr>
            <a:r>
              <a:rPr lang="en-IN" sz="1450" dirty="0">
                <a:solidFill>
                  <a:srgbClr val="1B1C1D"/>
                </a:solidFill>
                <a:latin typeface="Arial"/>
                <a:ea typeface="Arial"/>
                <a:cs typeface="Arial"/>
                <a:sym typeface="Arial"/>
              </a:rPr>
              <a:t>Study's Core Inquiry: This study seeks to determine the extent to which IT employees' adherence to medical follow-up influences their ability to successfully avoid or reduce their cardiovascular disease risk.</a:t>
            </a:r>
            <a:endParaRPr sz="1450" dirty="0">
              <a:solidFill>
                <a:srgbClr val="1B1C1D"/>
              </a:solidFill>
              <a:latin typeface="Arial"/>
              <a:ea typeface="Arial"/>
              <a:cs typeface="Arial"/>
              <a:sym typeface="Arial"/>
            </a:endParaRPr>
          </a:p>
          <a:p>
            <a:pPr marL="228600" lvl="0" indent="-50800" algn="l" rtl="0">
              <a:lnSpc>
                <a:spcPct val="90000"/>
              </a:lnSpc>
              <a:spcBef>
                <a:spcPts val="1800"/>
              </a:spcBef>
              <a:spcAft>
                <a:spcPts val="0"/>
              </a:spcAft>
              <a:buClr>
                <a:schemeClr val="dk1"/>
              </a:buClr>
              <a:buSzPts val="2800"/>
              <a:buNone/>
            </a:pPr>
            <a:endParaRPr sz="1400" b="1" dirty="0">
              <a:latin typeface="Arial"/>
              <a:ea typeface="Arial"/>
              <a:cs typeface="Arial"/>
              <a:sym typeface="Arial"/>
            </a:endParaRPr>
          </a:p>
          <a:p>
            <a:pPr marL="228600" lvl="0" indent="-50800" algn="l" rtl="0">
              <a:lnSpc>
                <a:spcPct val="90000"/>
              </a:lnSpc>
              <a:spcBef>
                <a:spcPts val="0"/>
              </a:spcBef>
              <a:spcAft>
                <a:spcPts val="0"/>
              </a:spcAft>
              <a:buClr>
                <a:schemeClr val="dk1"/>
              </a:buClr>
              <a:buSzPts val="2800"/>
              <a:buNone/>
            </a:pPr>
            <a:endParaRPr sz="1400" dirty="0"/>
          </a:p>
        </p:txBody>
      </p:sp>
      <p:sp>
        <p:nvSpPr>
          <p:cNvPr id="107" name="Google Shape;107;p15"/>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IN"/>
              <a:t>3</a:t>
            </a:fld>
            <a:endParaRPr/>
          </a:p>
        </p:txBody>
      </p:sp>
      <p:pic>
        <p:nvPicPr>
          <p:cNvPr id="108" name="Google Shape;108;p15"/>
          <p:cNvPicPr preferRelativeResize="0"/>
          <p:nvPr/>
        </p:nvPicPr>
        <p:blipFill rotWithShape="1">
          <a:blip r:embed="rId3">
            <a:alphaModFix/>
          </a:blip>
          <a:srcRect/>
          <a:stretch/>
        </p:blipFill>
        <p:spPr>
          <a:xfrm>
            <a:off x="0" y="23813"/>
            <a:ext cx="2695903" cy="1268959"/>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16"/>
          <p:cNvSpPr txBox="1">
            <a:spLocks noGrp="1"/>
          </p:cNvSpPr>
          <p:nvPr>
            <p:ph type="title"/>
          </p:nvPr>
        </p:nvSpPr>
        <p:spPr>
          <a:xfrm>
            <a:off x="1371600" y="441325"/>
            <a:ext cx="10515600" cy="6669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en-IN" sz="2500" b="1"/>
              <a:t>Literature Review</a:t>
            </a:r>
            <a:endParaRPr sz="2500" b="1"/>
          </a:p>
        </p:txBody>
      </p:sp>
      <p:sp>
        <p:nvSpPr>
          <p:cNvPr id="114" name="Google Shape;114;p16"/>
          <p:cNvSpPr txBox="1">
            <a:spLocks noGrp="1"/>
          </p:cNvSpPr>
          <p:nvPr>
            <p:ph type="body" idx="1"/>
          </p:nvPr>
        </p:nvSpPr>
        <p:spPr>
          <a:xfrm>
            <a:off x="838200" y="1597025"/>
            <a:ext cx="10515600" cy="49758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None/>
            </a:pPr>
            <a:r>
              <a:rPr lang="en-IN" sz="1450" b="1">
                <a:latin typeface="Arial"/>
                <a:ea typeface="Arial"/>
                <a:cs typeface="Arial"/>
                <a:sym typeface="Arial"/>
              </a:rPr>
              <a:t>Workplace Stress &amp; CVD:</a:t>
            </a:r>
            <a:endParaRPr sz="1450" b="1">
              <a:latin typeface="Arial"/>
              <a:ea typeface="Arial"/>
              <a:cs typeface="Arial"/>
              <a:sym typeface="Arial"/>
            </a:endParaRPr>
          </a:p>
          <a:p>
            <a:pPr marL="457200" lvl="0" indent="-320675" algn="l" rtl="0">
              <a:lnSpc>
                <a:spcPct val="115000"/>
              </a:lnSpc>
              <a:spcBef>
                <a:spcPts val="1200"/>
              </a:spcBef>
              <a:spcAft>
                <a:spcPts val="0"/>
              </a:spcAft>
              <a:buSzPts val="1450"/>
              <a:buChar char="●"/>
            </a:pPr>
            <a:r>
              <a:rPr lang="en-IN" sz="1450">
                <a:latin typeface="Arial"/>
                <a:ea typeface="Arial"/>
                <a:cs typeface="Arial"/>
                <a:sym typeface="Arial"/>
              </a:rPr>
              <a:t>High job demands, low control, and inadequate recognition (JDC, ERI models) significantly increase cardiovascular risk.</a:t>
            </a:r>
            <a:endParaRPr sz="1450">
              <a:latin typeface="Arial"/>
              <a:ea typeface="Arial"/>
              <a:cs typeface="Arial"/>
              <a:sym typeface="Arial"/>
            </a:endParaRPr>
          </a:p>
          <a:p>
            <a:pPr marL="457200" lvl="0" indent="-320675" algn="l" rtl="0">
              <a:lnSpc>
                <a:spcPct val="115000"/>
              </a:lnSpc>
              <a:spcBef>
                <a:spcPts val="0"/>
              </a:spcBef>
              <a:spcAft>
                <a:spcPts val="0"/>
              </a:spcAft>
              <a:buSzPts val="1450"/>
              <a:buChar char="●"/>
            </a:pPr>
            <a:r>
              <a:rPr lang="en-IN" sz="1450">
                <a:latin typeface="Arial"/>
                <a:ea typeface="Arial"/>
                <a:cs typeface="Arial"/>
                <a:sym typeface="Arial"/>
              </a:rPr>
              <a:t>Prolonged work stress is a major contributor, with men in high-stress jobs showing double the risk.</a:t>
            </a:r>
            <a:endParaRPr sz="1450">
              <a:latin typeface="Arial"/>
              <a:ea typeface="Arial"/>
              <a:cs typeface="Arial"/>
              <a:sym typeface="Arial"/>
            </a:endParaRPr>
          </a:p>
          <a:p>
            <a:pPr marL="0" lvl="0" indent="0" algn="l" rtl="0">
              <a:lnSpc>
                <a:spcPct val="115000"/>
              </a:lnSpc>
              <a:spcBef>
                <a:spcPts val="1200"/>
              </a:spcBef>
              <a:spcAft>
                <a:spcPts val="0"/>
              </a:spcAft>
              <a:buClr>
                <a:schemeClr val="dk1"/>
              </a:buClr>
              <a:buSzPts val="1100"/>
              <a:buNone/>
            </a:pPr>
            <a:r>
              <a:rPr lang="en-IN" sz="1450" b="1">
                <a:latin typeface="Arial"/>
                <a:ea typeface="Arial"/>
                <a:cs typeface="Arial"/>
                <a:sym typeface="Arial"/>
              </a:rPr>
              <a:t>Lifestyle &amp; Corporate Culture:</a:t>
            </a:r>
            <a:endParaRPr sz="1450" b="1">
              <a:latin typeface="Arial"/>
              <a:ea typeface="Arial"/>
              <a:cs typeface="Arial"/>
              <a:sym typeface="Arial"/>
            </a:endParaRPr>
          </a:p>
          <a:p>
            <a:pPr marL="457200" lvl="0" indent="-320675" algn="l" rtl="0">
              <a:lnSpc>
                <a:spcPct val="115000"/>
              </a:lnSpc>
              <a:spcBef>
                <a:spcPts val="1200"/>
              </a:spcBef>
              <a:spcAft>
                <a:spcPts val="0"/>
              </a:spcAft>
              <a:buSzPts val="1450"/>
              <a:buChar char="●"/>
            </a:pPr>
            <a:r>
              <a:rPr lang="en-IN" sz="1450">
                <a:latin typeface="Arial"/>
                <a:ea typeface="Arial"/>
                <a:cs typeface="Arial"/>
                <a:sym typeface="Arial"/>
              </a:rPr>
              <a:t>Sedentary behavior, unhealthy diet, poor sleep, and substance use are prevalent among corporate employees.</a:t>
            </a:r>
            <a:endParaRPr sz="1450">
              <a:latin typeface="Arial"/>
              <a:ea typeface="Arial"/>
              <a:cs typeface="Arial"/>
              <a:sym typeface="Arial"/>
            </a:endParaRPr>
          </a:p>
          <a:p>
            <a:pPr marL="457200" lvl="0" indent="-320675" algn="l" rtl="0">
              <a:lnSpc>
                <a:spcPct val="115000"/>
              </a:lnSpc>
              <a:spcBef>
                <a:spcPts val="0"/>
              </a:spcBef>
              <a:spcAft>
                <a:spcPts val="0"/>
              </a:spcAft>
              <a:buSzPts val="1450"/>
              <a:buChar char="●"/>
            </a:pPr>
            <a:r>
              <a:rPr lang="en-IN" sz="1450">
                <a:latin typeface="Arial"/>
                <a:ea typeface="Arial"/>
                <a:cs typeface="Arial"/>
                <a:sym typeface="Arial"/>
              </a:rPr>
              <a:t>These habits, often exacerbated by corporate culture, are independently linked to increased CVD risk.</a:t>
            </a:r>
            <a:endParaRPr sz="1450">
              <a:latin typeface="Arial"/>
              <a:ea typeface="Arial"/>
              <a:cs typeface="Arial"/>
              <a:sym typeface="Arial"/>
            </a:endParaRPr>
          </a:p>
          <a:p>
            <a:pPr marL="0" lvl="0" indent="0" algn="l" rtl="0">
              <a:lnSpc>
                <a:spcPct val="115000"/>
              </a:lnSpc>
              <a:spcBef>
                <a:spcPts val="1200"/>
              </a:spcBef>
              <a:spcAft>
                <a:spcPts val="0"/>
              </a:spcAft>
              <a:buClr>
                <a:schemeClr val="dk1"/>
              </a:buClr>
              <a:buSzPts val="1100"/>
              <a:buNone/>
            </a:pPr>
            <a:r>
              <a:rPr lang="en-IN" sz="1450" b="1">
                <a:latin typeface="Arial"/>
                <a:ea typeface="Arial"/>
                <a:cs typeface="Arial"/>
                <a:sym typeface="Arial"/>
              </a:rPr>
              <a:t>Critical Gap:</a:t>
            </a:r>
            <a:endParaRPr sz="1450" b="1">
              <a:latin typeface="Arial"/>
              <a:ea typeface="Arial"/>
              <a:cs typeface="Arial"/>
              <a:sym typeface="Arial"/>
            </a:endParaRPr>
          </a:p>
          <a:p>
            <a:pPr marL="457200" lvl="0" indent="-320675" algn="l" rtl="0">
              <a:lnSpc>
                <a:spcPct val="115000"/>
              </a:lnSpc>
              <a:spcBef>
                <a:spcPts val="1200"/>
              </a:spcBef>
              <a:spcAft>
                <a:spcPts val="0"/>
              </a:spcAft>
              <a:buSzPts val="1450"/>
              <a:buChar char="●"/>
            </a:pPr>
            <a:r>
              <a:rPr lang="en-IN" sz="1450">
                <a:latin typeface="Arial"/>
                <a:ea typeface="Arial"/>
                <a:cs typeface="Arial"/>
                <a:sym typeface="Arial"/>
              </a:rPr>
              <a:t>Despite known risk factors and preventive strategies, research highlights a significant, underexplored behavioral gap in </a:t>
            </a:r>
            <a:r>
              <a:rPr lang="en-IN" sz="1450" b="1">
                <a:latin typeface="Arial"/>
                <a:ea typeface="Arial"/>
                <a:cs typeface="Arial"/>
                <a:sym typeface="Arial"/>
              </a:rPr>
              <a:t>adherence to medical follow-up</a:t>
            </a:r>
            <a:r>
              <a:rPr lang="en-IN" sz="1450">
                <a:latin typeface="Arial"/>
                <a:ea typeface="Arial"/>
                <a:cs typeface="Arial"/>
                <a:sym typeface="Arial"/>
              </a:rPr>
              <a:t>.</a:t>
            </a:r>
            <a:endParaRPr sz="1450">
              <a:latin typeface="Arial"/>
              <a:ea typeface="Arial"/>
              <a:cs typeface="Arial"/>
              <a:sym typeface="Arial"/>
            </a:endParaRPr>
          </a:p>
          <a:p>
            <a:pPr marL="457200" lvl="0" indent="-320675" algn="l" rtl="0">
              <a:lnSpc>
                <a:spcPct val="115000"/>
              </a:lnSpc>
              <a:spcBef>
                <a:spcPts val="0"/>
              </a:spcBef>
              <a:spcAft>
                <a:spcPts val="0"/>
              </a:spcAft>
              <a:buSzPts val="1450"/>
              <a:buChar char="●"/>
            </a:pPr>
            <a:r>
              <a:rPr lang="en-IN" sz="1450">
                <a:latin typeface="Arial"/>
                <a:ea typeface="Arial"/>
                <a:cs typeface="Arial"/>
                <a:sym typeface="Arial"/>
              </a:rPr>
              <a:t>This lack of consistent follow-up, particularly concerning stress and lifestyle risks within the corporate context, remains insufficiently addressed.</a:t>
            </a:r>
            <a:endParaRPr sz="1450">
              <a:latin typeface="Arial"/>
              <a:ea typeface="Arial"/>
              <a:cs typeface="Arial"/>
              <a:sym typeface="Arial"/>
            </a:endParaRPr>
          </a:p>
          <a:p>
            <a:pPr marL="0" lvl="0" indent="0" algn="l" rtl="0">
              <a:lnSpc>
                <a:spcPct val="115000"/>
              </a:lnSpc>
              <a:spcBef>
                <a:spcPts val="1200"/>
              </a:spcBef>
              <a:spcAft>
                <a:spcPts val="0"/>
              </a:spcAft>
              <a:buClr>
                <a:schemeClr val="dk1"/>
              </a:buClr>
              <a:buSzPts val="1100"/>
              <a:buNone/>
            </a:pPr>
            <a:r>
              <a:rPr lang="en-IN" sz="1450" b="1">
                <a:latin typeface="Arial"/>
                <a:ea typeface="Arial"/>
                <a:cs typeface="Arial"/>
                <a:sym typeface="Arial"/>
              </a:rPr>
              <a:t>Gender-Specific Impacts:</a:t>
            </a:r>
            <a:endParaRPr sz="1450" b="1">
              <a:latin typeface="Arial"/>
              <a:ea typeface="Arial"/>
              <a:cs typeface="Arial"/>
              <a:sym typeface="Arial"/>
            </a:endParaRPr>
          </a:p>
          <a:p>
            <a:pPr marL="457200" lvl="0" indent="-320675" algn="l" rtl="0">
              <a:lnSpc>
                <a:spcPct val="115000"/>
              </a:lnSpc>
              <a:spcBef>
                <a:spcPts val="1200"/>
              </a:spcBef>
              <a:spcAft>
                <a:spcPts val="0"/>
              </a:spcAft>
              <a:buSzPts val="1450"/>
              <a:buChar char="●"/>
            </a:pPr>
            <a:r>
              <a:rPr lang="en-IN" sz="1450">
                <a:latin typeface="Arial"/>
                <a:ea typeface="Arial"/>
                <a:cs typeface="Arial"/>
                <a:sym typeface="Arial"/>
              </a:rPr>
              <a:t>CVD risk and outcomes can vary by gender, necessitating consideration of these differences in health management and follow-up.</a:t>
            </a:r>
            <a:endParaRPr sz="1450">
              <a:solidFill>
                <a:srgbClr val="1B1C1D"/>
              </a:solidFill>
              <a:latin typeface="Arial"/>
              <a:ea typeface="Arial"/>
              <a:cs typeface="Arial"/>
              <a:sym typeface="Arial"/>
            </a:endParaRPr>
          </a:p>
          <a:p>
            <a:pPr marL="0" lvl="0" indent="0" algn="l" rtl="0">
              <a:lnSpc>
                <a:spcPct val="115000"/>
              </a:lnSpc>
              <a:spcBef>
                <a:spcPts val="1200"/>
              </a:spcBef>
              <a:spcAft>
                <a:spcPts val="1800"/>
              </a:spcAft>
              <a:buNone/>
            </a:pPr>
            <a:endParaRPr sz="1400"/>
          </a:p>
        </p:txBody>
      </p:sp>
      <p:sp>
        <p:nvSpPr>
          <p:cNvPr id="115" name="Google Shape;115;p16"/>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IN"/>
              <a:t>4</a:t>
            </a:fld>
            <a:endParaRPr/>
          </a:p>
        </p:txBody>
      </p:sp>
      <p:pic>
        <p:nvPicPr>
          <p:cNvPr id="116" name="Google Shape;116;p16"/>
          <p:cNvPicPr preferRelativeResize="0"/>
          <p:nvPr/>
        </p:nvPicPr>
        <p:blipFill rotWithShape="1">
          <a:blip r:embed="rId3">
            <a:alphaModFix/>
          </a:blip>
          <a:srcRect/>
          <a:stretch/>
        </p:blipFill>
        <p:spPr>
          <a:xfrm>
            <a:off x="0" y="23813"/>
            <a:ext cx="2695903" cy="1268959"/>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p17"/>
          <p:cNvSpPr txBox="1">
            <a:spLocks noGrp="1"/>
          </p:cNvSpPr>
          <p:nvPr>
            <p:ph type="title"/>
          </p:nvPr>
        </p:nvSpPr>
        <p:spPr>
          <a:xfrm>
            <a:off x="1371600" y="441325"/>
            <a:ext cx="10515600" cy="6669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en-IN" sz="2500" b="1"/>
              <a:t>Research Objectives</a:t>
            </a:r>
            <a:endParaRPr sz="2500" b="1"/>
          </a:p>
        </p:txBody>
      </p:sp>
      <p:sp>
        <p:nvSpPr>
          <p:cNvPr id="122" name="Google Shape;122;p17"/>
          <p:cNvSpPr txBox="1">
            <a:spLocks noGrp="1"/>
          </p:cNvSpPr>
          <p:nvPr>
            <p:ph type="body" idx="1"/>
          </p:nvPr>
        </p:nvSpPr>
        <p:spPr>
          <a:xfrm>
            <a:off x="838200" y="1597025"/>
            <a:ext cx="10515600" cy="49758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None/>
            </a:pPr>
            <a:r>
              <a:rPr lang="en-IN" sz="1450" b="1">
                <a:solidFill>
                  <a:srgbClr val="1B1C1D"/>
                </a:solidFill>
                <a:latin typeface="Arial"/>
                <a:ea typeface="Arial"/>
                <a:cs typeface="Arial"/>
                <a:sym typeface="Arial"/>
              </a:rPr>
              <a:t>General Objective:</a:t>
            </a:r>
            <a:r>
              <a:rPr lang="en-IN" sz="1450">
                <a:solidFill>
                  <a:srgbClr val="1B1C1D"/>
                </a:solidFill>
                <a:latin typeface="Arial"/>
                <a:ea typeface="Arial"/>
                <a:cs typeface="Arial"/>
                <a:sym typeface="Arial"/>
              </a:rPr>
              <a:t> To investigate the impact of medical follow-up adherence on cardiovascular health outcomes among corporate employees, with the ultimate goal of informing targeted interventions to mitigate long-term cardiovascular risk within workplace health systems.</a:t>
            </a:r>
            <a:endParaRPr sz="1400" b="1">
              <a:latin typeface="Arial"/>
              <a:ea typeface="Arial"/>
              <a:cs typeface="Arial"/>
              <a:sym typeface="Arial"/>
            </a:endParaRPr>
          </a:p>
          <a:p>
            <a:pPr marL="0" lvl="0" indent="0" algn="l" rtl="0">
              <a:lnSpc>
                <a:spcPct val="115000"/>
              </a:lnSpc>
              <a:spcBef>
                <a:spcPts val="1800"/>
              </a:spcBef>
              <a:spcAft>
                <a:spcPts val="0"/>
              </a:spcAft>
              <a:buClr>
                <a:schemeClr val="dk1"/>
              </a:buClr>
              <a:buSzPts val="1100"/>
              <a:buFont typeface="Arial"/>
              <a:buNone/>
            </a:pPr>
            <a:r>
              <a:rPr lang="en-IN" sz="1450" b="1">
                <a:latin typeface="Arial"/>
                <a:ea typeface="Arial"/>
                <a:cs typeface="Arial"/>
                <a:sym typeface="Arial"/>
              </a:rPr>
              <a:t>Specific Objectives:</a:t>
            </a:r>
            <a:endParaRPr sz="1450" b="1">
              <a:latin typeface="Arial"/>
              <a:ea typeface="Arial"/>
              <a:cs typeface="Arial"/>
              <a:sym typeface="Arial"/>
            </a:endParaRPr>
          </a:p>
          <a:p>
            <a:pPr marL="457200" lvl="0" indent="-320675" algn="l" rtl="0">
              <a:lnSpc>
                <a:spcPct val="115000"/>
              </a:lnSpc>
              <a:spcBef>
                <a:spcPts val="1200"/>
              </a:spcBef>
              <a:spcAft>
                <a:spcPts val="0"/>
              </a:spcAft>
              <a:buSzPts val="1450"/>
              <a:buAutoNum type="arabicPeriod"/>
            </a:pPr>
            <a:r>
              <a:rPr lang="en-IN" sz="1450" b="1">
                <a:latin typeface="Arial"/>
                <a:ea typeface="Arial"/>
                <a:cs typeface="Arial"/>
                <a:sym typeface="Arial"/>
              </a:rPr>
              <a:t>To quantify</a:t>
            </a:r>
            <a:r>
              <a:rPr lang="en-IN" sz="1450">
                <a:latin typeface="Arial"/>
                <a:ea typeface="Arial"/>
                <a:cs typeface="Arial"/>
                <a:sym typeface="Arial"/>
              </a:rPr>
              <a:t> the prevalence and specific patterns of missed or delayed medical follow-up among corporate employees aged 25 to 45 who have known cardiovascular risk factors or have received prior health advisories.</a:t>
            </a:r>
            <a:endParaRPr sz="1450">
              <a:latin typeface="Arial"/>
              <a:ea typeface="Arial"/>
              <a:cs typeface="Arial"/>
              <a:sym typeface="Arial"/>
            </a:endParaRPr>
          </a:p>
          <a:p>
            <a:pPr marL="457200" lvl="0" indent="-320675" algn="l" rtl="0">
              <a:lnSpc>
                <a:spcPct val="115000"/>
              </a:lnSpc>
              <a:spcBef>
                <a:spcPts val="0"/>
              </a:spcBef>
              <a:spcAft>
                <a:spcPts val="0"/>
              </a:spcAft>
              <a:buSzPts val="1450"/>
              <a:buAutoNum type="arabicPeriod"/>
            </a:pPr>
            <a:r>
              <a:rPr lang="en-IN" sz="1450" b="1">
                <a:latin typeface="Arial"/>
                <a:ea typeface="Arial"/>
                <a:cs typeface="Arial"/>
                <a:sym typeface="Arial"/>
              </a:rPr>
              <a:t>To evaluate</a:t>
            </a:r>
            <a:r>
              <a:rPr lang="en-IN" sz="1450">
                <a:latin typeface="Arial"/>
                <a:ea typeface="Arial"/>
                <a:cs typeface="Arial"/>
                <a:sym typeface="Arial"/>
              </a:rPr>
              <a:t> the comprehensive relationship between non-adherence to follow-up care and measurable cardiovascular health indicators, including but not limited to blood pressure, lipid profile, body mass index (BMI), and self-reported cardiac symptoms.</a:t>
            </a:r>
            <a:endParaRPr sz="1450">
              <a:latin typeface="Arial"/>
              <a:ea typeface="Arial"/>
              <a:cs typeface="Arial"/>
              <a:sym typeface="Arial"/>
            </a:endParaRPr>
          </a:p>
          <a:p>
            <a:pPr marL="457200" lvl="0" indent="-320675" algn="l" rtl="0">
              <a:lnSpc>
                <a:spcPct val="115000"/>
              </a:lnSpc>
              <a:spcBef>
                <a:spcPts val="0"/>
              </a:spcBef>
              <a:spcAft>
                <a:spcPts val="0"/>
              </a:spcAft>
              <a:buSzPts val="1450"/>
              <a:buAutoNum type="arabicPeriod"/>
            </a:pPr>
            <a:r>
              <a:rPr lang="en-IN" sz="1450" b="1">
                <a:latin typeface="Arial"/>
                <a:ea typeface="Arial"/>
                <a:cs typeface="Arial"/>
                <a:sym typeface="Arial"/>
              </a:rPr>
              <a:t>To investigate</a:t>
            </a:r>
            <a:r>
              <a:rPr lang="en-IN" sz="1450">
                <a:latin typeface="Arial"/>
                <a:ea typeface="Arial"/>
                <a:cs typeface="Arial"/>
                <a:sym typeface="Arial"/>
              </a:rPr>
              <a:t> the influence of key occupational stressors and prevalent lifestyle behaviors—such as physical inactivity, dietary habits, sleep quality, and substance use—on both follow-up compliance and overall cardiovascular risk.</a:t>
            </a:r>
            <a:endParaRPr sz="1450">
              <a:latin typeface="Arial"/>
              <a:ea typeface="Arial"/>
              <a:cs typeface="Arial"/>
              <a:sym typeface="Arial"/>
            </a:endParaRPr>
          </a:p>
          <a:p>
            <a:pPr marL="457200" lvl="0" indent="-320675" algn="l" rtl="0">
              <a:lnSpc>
                <a:spcPct val="115000"/>
              </a:lnSpc>
              <a:spcBef>
                <a:spcPts val="0"/>
              </a:spcBef>
              <a:spcAft>
                <a:spcPts val="0"/>
              </a:spcAft>
              <a:buSzPts val="1450"/>
              <a:buAutoNum type="arabicPeriod"/>
            </a:pPr>
            <a:r>
              <a:rPr lang="en-IN" sz="1450" b="1">
                <a:latin typeface="Arial"/>
                <a:ea typeface="Arial"/>
                <a:cs typeface="Arial"/>
                <a:sym typeface="Arial"/>
              </a:rPr>
              <a:t>To identify</a:t>
            </a:r>
            <a:r>
              <a:rPr lang="en-IN" sz="1450">
                <a:latin typeface="Arial"/>
                <a:ea typeface="Arial"/>
                <a:cs typeface="Arial"/>
                <a:sym typeface="Arial"/>
              </a:rPr>
              <a:t> the specific perceived and systemic barriers that impede timely medical follow-up among corporate professionals, encompassing factors like organizational culture, excessive workload, or challenges in accessing appropriate care.</a:t>
            </a:r>
            <a:endParaRPr sz="1450">
              <a:latin typeface="Arial"/>
              <a:ea typeface="Arial"/>
              <a:cs typeface="Arial"/>
              <a:sym typeface="Arial"/>
            </a:endParaRPr>
          </a:p>
          <a:p>
            <a:pPr marL="457200" lvl="0" indent="-320675" algn="l" rtl="0">
              <a:lnSpc>
                <a:spcPct val="115000"/>
              </a:lnSpc>
              <a:spcBef>
                <a:spcPts val="0"/>
              </a:spcBef>
              <a:spcAft>
                <a:spcPts val="0"/>
              </a:spcAft>
              <a:buSzPts val="1450"/>
              <a:buAutoNum type="arabicPeriod"/>
            </a:pPr>
            <a:r>
              <a:rPr lang="en-IN" sz="1450" b="1">
                <a:latin typeface="Arial"/>
                <a:ea typeface="Arial"/>
                <a:cs typeface="Arial"/>
                <a:sym typeface="Arial"/>
              </a:rPr>
              <a:t>To propose</a:t>
            </a:r>
            <a:r>
              <a:rPr lang="en-IN" sz="1450">
                <a:latin typeface="Arial"/>
                <a:ea typeface="Arial"/>
                <a:cs typeface="Arial"/>
                <a:sym typeface="Arial"/>
              </a:rPr>
              <a:t> evidence-informed, actionable strategies aimed at substantially improving medical follow-up adherence and effectively reducing long-term cardiovascular risk within established corporate health frameworks.</a:t>
            </a:r>
            <a:endParaRPr sz="1450">
              <a:latin typeface="Arial"/>
              <a:ea typeface="Arial"/>
              <a:cs typeface="Arial"/>
              <a:sym typeface="Arial"/>
            </a:endParaRPr>
          </a:p>
          <a:p>
            <a:pPr marL="0" lvl="0" indent="0" algn="l" rtl="0">
              <a:lnSpc>
                <a:spcPct val="90000"/>
              </a:lnSpc>
              <a:spcBef>
                <a:spcPts val="1200"/>
              </a:spcBef>
              <a:spcAft>
                <a:spcPts val="0"/>
              </a:spcAft>
              <a:buClr>
                <a:schemeClr val="dk1"/>
              </a:buClr>
              <a:buSzPts val="2800"/>
              <a:buNone/>
            </a:pPr>
            <a:endParaRPr sz="1400"/>
          </a:p>
        </p:txBody>
      </p:sp>
      <p:sp>
        <p:nvSpPr>
          <p:cNvPr id="123" name="Google Shape;123;p17"/>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IN"/>
              <a:t>5</a:t>
            </a:fld>
            <a:endParaRPr/>
          </a:p>
        </p:txBody>
      </p:sp>
      <p:pic>
        <p:nvPicPr>
          <p:cNvPr id="124" name="Google Shape;124;p17"/>
          <p:cNvPicPr preferRelativeResize="0"/>
          <p:nvPr/>
        </p:nvPicPr>
        <p:blipFill rotWithShape="1">
          <a:blip r:embed="rId3">
            <a:alphaModFix/>
          </a:blip>
          <a:srcRect/>
          <a:stretch/>
        </p:blipFill>
        <p:spPr>
          <a:xfrm>
            <a:off x="0" y="23813"/>
            <a:ext cx="2695903" cy="1268959"/>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p18"/>
          <p:cNvSpPr txBox="1">
            <a:spLocks noGrp="1"/>
          </p:cNvSpPr>
          <p:nvPr>
            <p:ph type="title"/>
          </p:nvPr>
        </p:nvSpPr>
        <p:spPr>
          <a:xfrm>
            <a:off x="1371600" y="441325"/>
            <a:ext cx="10515600" cy="6669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en-IN" sz="2500" b="1"/>
              <a:t>Methodology</a:t>
            </a:r>
            <a:endParaRPr sz="2500" b="1"/>
          </a:p>
        </p:txBody>
      </p:sp>
      <p:sp>
        <p:nvSpPr>
          <p:cNvPr id="130" name="Google Shape;130;p18"/>
          <p:cNvSpPr txBox="1">
            <a:spLocks noGrp="1"/>
          </p:cNvSpPr>
          <p:nvPr>
            <p:ph type="body" idx="1"/>
          </p:nvPr>
        </p:nvSpPr>
        <p:spPr>
          <a:xfrm>
            <a:off x="838200" y="1597025"/>
            <a:ext cx="10515600" cy="49758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600"/>
              </a:spcBef>
              <a:spcAft>
                <a:spcPts val="0"/>
              </a:spcAft>
              <a:buClr>
                <a:schemeClr val="dk1"/>
              </a:buClr>
              <a:buSzPts val="1100"/>
              <a:buNone/>
            </a:pPr>
            <a:r>
              <a:rPr lang="en-IN" sz="1450" dirty="0">
                <a:solidFill>
                  <a:srgbClr val="434343"/>
                </a:solidFill>
                <a:latin typeface="Arial"/>
                <a:ea typeface="Arial"/>
                <a:cs typeface="Arial"/>
                <a:sym typeface="Arial"/>
              </a:rPr>
              <a:t>1. Study Design</a:t>
            </a:r>
            <a:endParaRPr sz="1450" dirty="0">
              <a:solidFill>
                <a:srgbClr val="434343"/>
              </a:solidFill>
              <a:latin typeface="Arial"/>
              <a:ea typeface="Arial"/>
              <a:cs typeface="Arial"/>
              <a:sym typeface="Arial"/>
            </a:endParaRPr>
          </a:p>
          <a:p>
            <a:pPr marL="0" lvl="0" indent="0" algn="l" rtl="0">
              <a:lnSpc>
                <a:spcPct val="115000"/>
              </a:lnSpc>
              <a:spcBef>
                <a:spcPts val="400"/>
              </a:spcBef>
              <a:spcAft>
                <a:spcPts val="0"/>
              </a:spcAft>
              <a:buClr>
                <a:schemeClr val="dk1"/>
              </a:buClr>
              <a:buSzPts val="1100"/>
              <a:buNone/>
            </a:pPr>
            <a:r>
              <a:rPr lang="en-IN" sz="1450" dirty="0">
                <a:latin typeface="Arial"/>
                <a:ea typeface="Arial"/>
                <a:cs typeface="Arial"/>
                <a:sym typeface="Arial"/>
              </a:rPr>
              <a:t>This study will utilize a </a:t>
            </a:r>
            <a:r>
              <a:rPr lang="en-IN" sz="1450" b="1" dirty="0">
                <a:latin typeface="Arial"/>
                <a:ea typeface="Arial"/>
                <a:cs typeface="Arial"/>
                <a:sym typeface="Arial"/>
              </a:rPr>
              <a:t>cross-sectional quantitative design</a:t>
            </a:r>
            <a:r>
              <a:rPr lang="en-IN" sz="1450" dirty="0">
                <a:latin typeface="Arial"/>
                <a:ea typeface="Arial"/>
                <a:cs typeface="Arial"/>
                <a:sym typeface="Arial"/>
              </a:rPr>
              <a:t> to investigate the impact of missed medical follow-ups and lifestyle factors on cardiovascular health among IT professionals.</a:t>
            </a:r>
            <a:endParaRPr sz="1450" dirty="0">
              <a:latin typeface="Arial"/>
              <a:ea typeface="Arial"/>
              <a:cs typeface="Arial"/>
              <a:sym typeface="Arial"/>
            </a:endParaRPr>
          </a:p>
          <a:p>
            <a:pPr marL="0" lvl="0" indent="0" algn="l" rtl="0">
              <a:lnSpc>
                <a:spcPct val="115000"/>
              </a:lnSpc>
              <a:spcBef>
                <a:spcPts val="1600"/>
              </a:spcBef>
              <a:spcAft>
                <a:spcPts val="0"/>
              </a:spcAft>
              <a:buClr>
                <a:schemeClr val="dk1"/>
              </a:buClr>
              <a:buSzPts val="1100"/>
              <a:buNone/>
            </a:pPr>
            <a:r>
              <a:rPr lang="en-IN" sz="1450" dirty="0">
                <a:solidFill>
                  <a:srgbClr val="434343"/>
                </a:solidFill>
                <a:latin typeface="Arial"/>
                <a:ea typeface="Arial"/>
                <a:cs typeface="Arial"/>
                <a:sym typeface="Arial"/>
              </a:rPr>
              <a:t>2. Study Population</a:t>
            </a:r>
            <a:endParaRPr sz="1450" dirty="0">
              <a:solidFill>
                <a:srgbClr val="434343"/>
              </a:solidFill>
              <a:latin typeface="Arial"/>
              <a:ea typeface="Arial"/>
              <a:cs typeface="Arial"/>
              <a:sym typeface="Arial"/>
            </a:endParaRPr>
          </a:p>
          <a:p>
            <a:pPr marL="457200" lvl="0" indent="-320675" algn="l" rtl="0">
              <a:lnSpc>
                <a:spcPct val="115000"/>
              </a:lnSpc>
              <a:spcBef>
                <a:spcPts val="400"/>
              </a:spcBef>
              <a:spcAft>
                <a:spcPts val="0"/>
              </a:spcAft>
              <a:buSzPts val="1450"/>
              <a:buChar char="●"/>
            </a:pPr>
            <a:r>
              <a:rPr lang="en-IN" sz="1450" b="1" dirty="0">
                <a:latin typeface="Arial"/>
                <a:ea typeface="Arial"/>
                <a:cs typeface="Arial"/>
                <a:sym typeface="Arial"/>
              </a:rPr>
              <a:t>Target group</a:t>
            </a:r>
            <a:r>
              <a:rPr lang="en-IN" sz="1450" dirty="0">
                <a:latin typeface="Arial"/>
                <a:ea typeface="Arial"/>
                <a:cs typeface="Arial"/>
                <a:sym typeface="Arial"/>
              </a:rPr>
              <a:t>: Employees aged 25 to 45 years working in Information Technology (IT) companies.</a:t>
            </a:r>
            <a:endParaRPr sz="1450" dirty="0">
              <a:latin typeface="Arial"/>
              <a:ea typeface="Arial"/>
              <a:cs typeface="Arial"/>
              <a:sym typeface="Arial"/>
            </a:endParaRPr>
          </a:p>
          <a:p>
            <a:pPr marL="457200" lvl="0" indent="-320675" algn="l" rtl="0">
              <a:lnSpc>
                <a:spcPct val="115000"/>
              </a:lnSpc>
              <a:spcBef>
                <a:spcPts val="0"/>
              </a:spcBef>
              <a:spcAft>
                <a:spcPts val="0"/>
              </a:spcAft>
              <a:buSzPts val="1450"/>
              <a:buChar char="●"/>
            </a:pPr>
            <a:r>
              <a:rPr lang="en-IN" sz="1450" b="1" dirty="0">
                <a:latin typeface="Arial"/>
                <a:ea typeface="Arial"/>
                <a:cs typeface="Arial"/>
                <a:sym typeface="Arial"/>
              </a:rPr>
              <a:t>Inclusion criteria</a:t>
            </a:r>
            <a:r>
              <a:rPr lang="en-IN" sz="1450" dirty="0">
                <a:latin typeface="Arial"/>
                <a:ea typeface="Arial"/>
                <a:cs typeface="Arial"/>
                <a:sym typeface="Arial"/>
              </a:rPr>
              <a:t>:</a:t>
            </a:r>
            <a:endParaRPr sz="1450" dirty="0">
              <a:latin typeface="Arial"/>
              <a:ea typeface="Arial"/>
              <a:cs typeface="Arial"/>
              <a:sym typeface="Arial"/>
            </a:endParaRPr>
          </a:p>
          <a:p>
            <a:pPr marL="914400" lvl="1" indent="-320675" algn="l" rtl="0">
              <a:lnSpc>
                <a:spcPct val="115000"/>
              </a:lnSpc>
              <a:spcBef>
                <a:spcPts val="0"/>
              </a:spcBef>
              <a:spcAft>
                <a:spcPts val="0"/>
              </a:spcAft>
              <a:buSzPts val="1450"/>
              <a:buChar char="○"/>
            </a:pPr>
            <a:r>
              <a:rPr lang="en-IN" sz="1450" dirty="0">
                <a:latin typeface="Arial"/>
                <a:ea typeface="Arial"/>
                <a:cs typeface="Arial"/>
                <a:sym typeface="Arial"/>
              </a:rPr>
              <a:t>Currently employed in an IT organization.</a:t>
            </a:r>
            <a:endParaRPr sz="1450" dirty="0">
              <a:latin typeface="Arial"/>
              <a:ea typeface="Arial"/>
              <a:cs typeface="Arial"/>
              <a:sym typeface="Arial"/>
            </a:endParaRPr>
          </a:p>
          <a:p>
            <a:pPr marL="914400" lvl="1" indent="-320675" algn="l" rtl="0">
              <a:lnSpc>
                <a:spcPct val="115000"/>
              </a:lnSpc>
              <a:spcBef>
                <a:spcPts val="0"/>
              </a:spcBef>
              <a:spcAft>
                <a:spcPts val="0"/>
              </a:spcAft>
              <a:buSzPts val="1450"/>
              <a:buChar char="○"/>
            </a:pPr>
            <a:r>
              <a:rPr lang="en-IN" sz="1450" dirty="0">
                <a:latin typeface="Arial"/>
                <a:ea typeface="Arial"/>
                <a:cs typeface="Arial"/>
                <a:sym typeface="Arial"/>
              </a:rPr>
              <a:t>No prior clinical diagnosis of cardiovascular disease.</a:t>
            </a:r>
            <a:endParaRPr sz="1450" dirty="0">
              <a:latin typeface="Arial"/>
              <a:ea typeface="Arial"/>
              <a:cs typeface="Arial"/>
              <a:sym typeface="Arial"/>
            </a:endParaRPr>
          </a:p>
          <a:p>
            <a:pPr marL="914400" lvl="1" indent="-320675" algn="l" rtl="0">
              <a:lnSpc>
                <a:spcPct val="115000"/>
              </a:lnSpc>
              <a:spcBef>
                <a:spcPts val="0"/>
              </a:spcBef>
              <a:spcAft>
                <a:spcPts val="0"/>
              </a:spcAft>
              <a:buSzPts val="1450"/>
              <a:buChar char="○"/>
            </a:pPr>
            <a:r>
              <a:rPr lang="en-IN" sz="1450" dirty="0">
                <a:latin typeface="Arial"/>
                <a:ea typeface="Arial"/>
                <a:cs typeface="Arial"/>
                <a:sym typeface="Arial"/>
              </a:rPr>
              <a:t>Consent to participate voluntarily.</a:t>
            </a:r>
            <a:endParaRPr sz="1450" dirty="0">
              <a:latin typeface="Arial"/>
              <a:ea typeface="Arial"/>
              <a:cs typeface="Arial"/>
              <a:sym typeface="Arial"/>
            </a:endParaRPr>
          </a:p>
          <a:p>
            <a:pPr marL="457200" lvl="0" indent="-320675" algn="l" rtl="0">
              <a:lnSpc>
                <a:spcPct val="115000"/>
              </a:lnSpc>
              <a:spcBef>
                <a:spcPts val="0"/>
              </a:spcBef>
              <a:spcAft>
                <a:spcPts val="0"/>
              </a:spcAft>
              <a:buSzPts val="1450"/>
              <a:buChar char="●"/>
            </a:pPr>
            <a:r>
              <a:rPr lang="en-IN" sz="1450" b="1" dirty="0">
                <a:latin typeface="Arial"/>
                <a:ea typeface="Arial"/>
                <a:cs typeface="Arial"/>
                <a:sym typeface="Arial"/>
              </a:rPr>
              <a:t>Exclusion criteria</a:t>
            </a:r>
            <a:r>
              <a:rPr lang="en-IN" sz="1450" dirty="0">
                <a:latin typeface="Arial"/>
                <a:ea typeface="Arial"/>
                <a:cs typeface="Arial"/>
                <a:sym typeface="Arial"/>
              </a:rPr>
              <a:t>:</a:t>
            </a:r>
            <a:endParaRPr sz="1450" dirty="0">
              <a:latin typeface="Arial"/>
              <a:ea typeface="Arial"/>
              <a:cs typeface="Arial"/>
              <a:sym typeface="Arial"/>
            </a:endParaRPr>
          </a:p>
          <a:p>
            <a:pPr marL="914400" lvl="1" indent="-320675" algn="l" rtl="0">
              <a:lnSpc>
                <a:spcPct val="115000"/>
              </a:lnSpc>
              <a:spcBef>
                <a:spcPts val="0"/>
              </a:spcBef>
              <a:spcAft>
                <a:spcPts val="0"/>
              </a:spcAft>
              <a:buSzPts val="1450"/>
              <a:buChar char="○"/>
            </a:pPr>
            <a:r>
              <a:rPr lang="en-IN" sz="1450" dirty="0">
                <a:latin typeface="Arial"/>
                <a:ea typeface="Arial"/>
                <a:cs typeface="Arial"/>
                <a:sym typeface="Arial"/>
              </a:rPr>
              <a:t>Diagnosed cardiovascular conditions or currently under cardiac treatment.</a:t>
            </a:r>
            <a:endParaRPr sz="1450" dirty="0">
              <a:latin typeface="Arial"/>
              <a:ea typeface="Arial"/>
              <a:cs typeface="Arial"/>
              <a:sym typeface="Arial"/>
            </a:endParaRPr>
          </a:p>
          <a:p>
            <a:pPr marL="914400" lvl="1" indent="-320675" algn="l" rtl="0">
              <a:lnSpc>
                <a:spcPct val="115000"/>
              </a:lnSpc>
              <a:spcBef>
                <a:spcPts val="0"/>
              </a:spcBef>
              <a:spcAft>
                <a:spcPts val="0"/>
              </a:spcAft>
              <a:buSzPts val="1450"/>
              <a:buChar char="○"/>
            </a:pPr>
            <a:r>
              <a:rPr lang="en-IN" sz="1450" dirty="0">
                <a:latin typeface="Arial"/>
                <a:ea typeface="Arial"/>
                <a:cs typeface="Arial"/>
                <a:sym typeface="Arial"/>
              </a:rPr>
              <a:t>Pregnant employees.</a:t>
            </a:r>
            <a:endParaRPr sz="1450" dirty="0">
              <a:latin typeface="Arial"/>
              <a:ea typeface="Arial"/>
              <a:cs typeface="Arial"/>
              <a:sym typeface="Arial"/>
            </a:endParaRPr>
          </a:p>
          <a:p>
            <a:pPr marL="0" lvl="0" indent="0" algn="l" rtl="0">
              <a:lnSpc>
                <a:spcPct val="115000"/>
              </a:lnSpc>
              <a:spcBef>
                <a:spcPts val="1600"/>
              </a:spcBef>
              <a:spcAft>
                <a:spcPts val="0"/>
              </a:spcAft>
              <a:buClr>
                <a:schemeClr val="dk1"/>
              </a:buClr>
              <a:buSzPts val="1100"/>
              <a:buNone/>
            </a:pPr>
            <a:r>
              <a:rPr lang="en-IN" sz="1450" dirty="0">
                <a:solidFill>
                  <a:srgbClr val="434343"/>
                </a:solidFill>
                <a:latin typeface="Arial"/>
                <a:ea typeface="Arial"/>
                <a:cs typeface="Arial"/>
                <a:sym typeface="Arial"/>
              </a:rPr>
              <a:t>3. Sampling Technique and Sample Size</a:t>
            </a:r>
            <a:endParaRPr sz="1450" dirty="0">
              <a:solidFill>
                <a:srgbClr val="434343"/>
              </a:solidFill>
              <a:latin typeface="Arial"/>
              <a:ea typeface="Arial"/>
              <a:cs typeface="Arial"/>
              <a:sym typeface="Arial"/>
            </a:endParaRPr>
          </a:p>
          <a:p>
            <a:pPr marL="457200" lvl="0" indent="-320675" algn="l" rtl="0">
              <a:lnSpc>
                <a:spcPct val="115000"/>
              </a:lnSpc>
              <a:spcBef>
                <a:spcPts val="400"/>
              </a:spcBef>
              <a:spcAft>
                <a:spcPts val="0"/>
              </a:spcAft>
              <a:buSzPts val="1450"/>
              <a:buChar char="●"/>
            </a:pPr>
            <a:r>
              <a:rPr lang="en-IN" sz="1450" b="1" dirty="0">
                <a:latin typeface="Arial"/>
                <a:ea typeface="Arial"/>
                <a:cs typeface="Arial"/>
                <a:sym typeface="Arial"/>
              </a:rPr>
              <a:t>Sampling method</a:t>
            </a:r>
            <a:r>
              <a:rPr lang="en-IN" sz="1450" dirty="0">
                <a:latin typeface="Arial"/>
                <a:ea typeface="Arial"/>
                <a:cs typeface="Arial"/>
                <a:sym typeface="Arial"/>
              </a:rPr>
              <a:t>: </a:t>
            </a:r>
            <a:r>
              <a:rPr lang="en-IN" sz="1450" b="1" dirty="0">
                <a:latin typeface="Arial"/>
                <a:ea typeface="Arial"/>
                <a:cs typeface="Arial"/>
                <a:sym typeface="Arial"/>
              </a:rPr>
              <a:t>Convenience sampling</a:t>
            </a:r>
            <a:r>
              <a:rPr lang="en-IN" sz="1450" dirty="0">
                <a:latin typeface="Arial"/>
                <a:ea typeface="Arial"/>
                <a:cs typeface="Arial"/>
                <a:sym typeface="Arial"/>
              </a:rPr>
              <a:t> via </a:t>
            </a:r>
            <a:r>
              <a:rPr lang="en-IN" sz="1450" b="1" dirty="0">
                <a:latin typeface="Arial"/>
                <a:ea typeface="Arial"/>
                <a:cs typeface="Arial"/>
                <a:sym typeface="Arial"/>
              </a:rPr>
              <a:t>known IT employees</a:t>
            </a:r>
            <a:r>
              <a:rPr lang="en-IN" sz="1450" dirty="0">
                <a:latin typeface="Arial"/>
                <a:ea typeface="Arial"/>
                <a:cs typeface="Arial"/>
                <a:sym typeface="Arial"/>
              </a:rPr>
              <a:t> who will distribute the survey within their professional networks and colleagues.</a:t>
            </a:r>
            <a:endParaRPr sz="1450" dirty="0">
              <a:latin typeface="Arial"/>
              <a:ea typeface="Arial"/>
              <a:cs typeface="Arial"/>
              <a:sym typeface="Arial"/>
            </a:endParaRPr>
          </a:p>
          <a:p>
            <a:pPr marL="457200" lvl="0" indent="-320675" algn="l" rtl="0">
              <a:lnSpc>
                <a:spcPct val="115000"/>
              </a:lnSpc>
              <a:spcBef>
                <a:spcPts val="0"/>
              </a:spcBef>
              <a:spcAft>
                <a:spcPts val="0"/>
              </a:spcAft>
              <a:buSzPts val="1450"/>
              <a:buChar char="●"/>
            </a:pPr>
            <a:r>
              <a:rPr lang="en-IN" sz="1450" b="1" dirty="0">
                <a:latin typeface="Arial"/>
                <a:ea typeface="Arial"/>
                <a:cs typeface="Arial"/>
                <a:sym typeface="Arial"/>
              </a:rPr>
              <a:t>Sample size</a:t>
            </a:r>
            <a:r>
              <a:rPr lang="en-IN" sz="1450" dirty="0">
                <a:latin typeface="Arial"/>
                <a:ea typeface="Arial"/>
                <a:cs typeface="Arial"/>
                <a:sym typeface="Arial"/>
              </a:rPr>
              <a:t>: Target of </a:t>
            </a:r>
            <a:r>
              <a:rPr lang="en-IN" sz="1450" b="1" dirty="0">
                <a:latin typeface="Arial"/>
                <a:ea typeface="Arial"/>
                <a:cs typeface="Arial"/>
                <a:sym typeface="Arial"/>
              </a:rPr>
              <a:t>100</a:t>
            </a:r>
            <a:endParaRPr sz="1450" b="1" dirty="0">
              <a:solidFill>
                <a:srgbClr val="1B1C1D"/>
              </a:solidFill>
              <a:latin typeface="Arial"/>
              <a:ea typeface="Arial"/>
              <a:cs typeface="Arial"/>
              <a:sym typeface="Arial"/>
            </a:endParaRPr>
          </a:p>
        </p:txBody>
      </p:sp>
      <p:sp>
        <p:nvSpPr>
          <p:cNvPr id="131" name="Google Shape;131;p18"/>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IN"/>
              <a:t>6</a:t>
            </a:fld>
            <a:endParaRPr/>
          </a:p>
        </p:txBody>
      </p:sp>
      <p:pic>
        <p:nvPicPr>
          <p:cNvPr id="132" name="Google Shape;132;p18"/>
          <p:cNvPicPr preferRelativeResize="0"/>
          <p:nvPr/>
        </p:nvPicPr>
        <p:blipFill rotWithShape="1">
          <a:blip r:embed="rId3">
            <a:alphaModFix/>
          </a:blip>
          <a:srcRect/>
          <a:stretch/>
        </p:blipFill>
        <p:spPr>
          <a:xfrm>
            <a:off x="0" y="23813"/>
            <a:ext cx="2695903" cy="1268959"/>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19"/>
          <p:cNvSpPr txBox="1">
            <a:spLocks noGrp="1"/>
          </p:cNvSpPr>
          <p:nvPr>
            <p:ph type="title"/>
          </p:nvPr>
        </p:nvSpPr>
        <p:spPr>
          <a:xfrm>
            <a:off x="1371600" y="441325"/>
            <a:ext cx="10515600" cy="6669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en-IN" sz="2500" b="1"/>
              <a:t>Methodology</a:t>
            </a:r>
            <a:endParaRPr sz="2500" b="1"/>
          </a:p>
        </p:txBody>
      </p:sp>
      <p:sp>
        <p:nvSpPr>
          <p:cNvPr id="138" name="Google Shape;138;p19"/>
          <p:cNvSpPr txBox="1">
            <a:spLocks noGrp="1"/>
          </p:cNvSpPr>
          <p:nvPr>
            <p:ph type="body" idx="1"/>
          </p:nvPr>
        </p:nvSpPr>
        <p:spPr>
          <a:xfrm>
            <a:off x="838200" y="1520825"/>
            <a:ext cx="10515600" cy="49758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600"/>
              </a:spcBef>
              <a:spcAft>
                <a:spcPts val="0"/>
              </a:spcAft>
              <a:buClr>
                <a:schemeClr val="dk1"/>
              </a:buClr>
              <a:buSzPts val="1100"/>
              <a:buFont typeface="Arial"/>
              <a:buNone/>
            </a:pPr>
            <a:r>
              <a:rPr lang="en-IN" sz="1450" dirty="0">
                <a:solidFill>
                  <a:srgbClr val="434343"/>
                </a:solidFill>
                <a:latin typeface="Arial"/>
                <a:ea typeface="Arial"/>
                <a:cs typeface="Arial"/>
                <a:sym typeface="Arial"/>
              </a:rPr>
              <a:t>. 4. Data Collection Tool</a:t>
            </a:r>
            <a:endParaRPr sz="1450" dirty="0">
              <a:solidFill>
                <a:srgbClr val="434343"/>
              </a:solidFill>
              <a:latin typeface="Arial"/>
              <a:ea typeface="Arial"/>
              <a:cs typeface="Arial"/>
              <a:sym typeface="Arial"/>
            </a:endParaRPr>
          </a:p>
          <a:p>
            <a:pPr marL="457200" lvl="0" indent="-320675" algn="l" rtl="0">
              <a:lnSpc>
                <a:spcPct val="115000"/>
              </a:lnSpc>
              <a:spcBef>
                <a:spcPts val="400"/>
              </a:spcBef>
              <a:spcAft>
                <a:spcPts val="0"/>
              </a:spcAft>
              <a:buSzPts val="1450"/>
              <a:buChar char="●"/>
            </a:pPr>
            <a:r>
              <a:rPr lang="en-IN" sz="1450" dirty="0">
                <a:latin typeface="Arial"/>
                <a:ea typeface="Arial"/>
                <a:cs typeface="Arial"/>
                <a:sym typeface="Arial"/>
              </a:rPr>
              <a:t>A structured questionnaire hosted on a Google Form is used.</a:t>
            </a:r>
            <a:endParaRPr sz="1450" dirty="0">
              <a:latin typeface="Arial"/>
              <a:ea typeface="Arial"/>
              <a:cs typeface="Arial"/>
              <a:sym typeface="Arial"/>
            </a:endParaRPr>
          </a:p>
          <a:p>
            <a:pPr marL="457200" lvl="0" indent="-320675" algn="l" rtl="0">
              <a:lnSpc>
                <a:spcPct val="115000"/>
              </a:lnSpc>
              <a:spcBef>
                <a:spcPts val="0"/>
              </a:spcBef>
              <a:spcAft>
                <a:spcPts val="0"/>
              </a:spcAft>
              <a:buSzPts val="1450"/>
              <a:buChar char="●"/>
            </a:pPr>
            <a:r>
              <a:rPr lang="en-IN" sz="1450" dirty="0">
                <a:latin typeface="Arial"/>
                <a:ea typeface="Arial"/>
                <a:cs typeface="Arial"/>
                <a:sym typeface="Arial"/>
              </a:rPr>
              <a:t>The questionnaire  covers:</a:t>
            </a:r>
            <a:endParaRPr sz="1450" dirty="0">
              <a:latin typeface="Arial"/>
              <a:ea typeface="Arial"/>
              <a:cs typeface="Arial"/>
              <a:sym typeface="Arial"/>
            </a:endParaRPr>
          </a:p>
          <a:p>
            <a:pPr marL="914400" lvl="1" indent="-320675" algn="l" rtl="0">
              <a:lnSpc>
                <a:spcPct val="115000"/>
              </a:lnSpc>
              <a:spcBef>
                <a:spcPts val="0"/>
              </a:spcBef>
              <a:spcAft>
                <a:spcPts val="0"/>
              </a:spcAft>
              <a:buSzPts val="1450"/>
              <a:buChar char="○"/>
            </a:pPr>
            <a:r>
              <a:rPr lang="en-IN" sz="1450" dirty="0">
                <a:latin typeface="Arial"/>
                <a:ea typeface="Arial"/>
                <a:cs typeface="Arial"/>
                <a:sym typeface="Arial"/>
              </a:rPr>
              <a:t>Demographics (age, gender, job role, working hours)</a:t>
            </a:r>
            <a:endParaRPr sz="1450" dirty="0">
              <a:latin typeface="Arial"/>
              <a:ea typeface="Arial"/>
              <a:cs typeface="Arial"/>
              <a:sym typeface="Arial"/>
            </a:endParaRPr>
          </a:p>
          <a:p>
            <a:pPr marL="914400" lvl="1" indent="-320675" algn="l" rtl="0">
              <a:lnSpc>
                <a:spcPct val="115000"/>
              </a:lnSpc>
              <a:spcBef>
                <a:spcPts val="0"/>
              </a:spcBef>
              <a:spcAft>
                <a:spcPts val="0"/>
              </a:spcAft>
              <a:buSzPts val="1450"/>
              <a:buChar char="○"/>
            </a:pPr>
            <a:r>
              <a:rPr lang="en-IN" sz="1450" dirty="0">
                <a:latin typeface="Arial"/>
                <a:ea typeface="Arial"/>
                <a:cs typeface="Arial"/>
                <a:sym typeface="Arial"/>
              </a:rPr>
              <a:t>Medical follow-up adherence and reasons for missed appointments</a:t>
            </a:r>
            <a:endParaRPr sz="1450" dirty="0">
              <a:latin typeface="Arial"/>
              <a:ea typeface="Arial"/>
              <a:cs typeface="Arial"/>
              <a:sym typeface="Arial"/>
            </a:endParaRPr>
          </a:p>
          <a:p>
            <a:pPr marL="914400" lvl="1" indent="-320675" algn="l" rtl="0">
              <a:lnSpc>
                <a:spcPct val="115000"/>
              </a:lnSpc>
              <a:spcBef>
                <a:spcPts val="0"/>
              </a:spcBef>
              <a:spcAft>
                <a:spcPts val="0"/>
              </a:spcAft>
              <a:buSzPts val="1450"/>
              <a:buChar char="○"/>
            </a:pPr>
            <a:r>
              <a:rPr lang="en-IN" sz="1450" dirty="0">
                <a:latin typeface="Arial"/>
                <a:ea typeface="Arial"/>
                <a:cs typeface="Arial"/>
                <a:sym typeface="Arial"/>
              </a:rPr>
              <a:t>Lifestyle habits (diet, exercise, sleep, smoking, alcohol use)</a:t>
            </a:r>
            <a:endParaRPr sz="1450" dirty="0">
              <a:latin typeface="Arial"/>
              <a:ea typeface="Arial"/>
              <a:cs typeface="Arial"/>
              <a:sym typeface="Arial"/>
            </a:endParaRPr>
          </a:p>
          <a:p>
            <a:pPr marL="914400" lvl="1" indent="-320675" algn="l" rtl="0">
              <a:lnSpc>
                <a:spcPct val="115000"/>
              </a:lnSpc>
              <a:spcBef>
                <a:spcPts val="0"/>
              </a:spcBef>
              <a:spcAft>
                <a:spcPts val="0"/>
              </a:spcAft>
              <a:buSzPts val="1450"/>
              <a:buChar char="○"/>
            </a:pPr>
            <a:r>
              <a:rPr lang="en-IN" sz="1450" dirty="0">
                <a:latin typeface="Arial"/>
                <a:ea typeface="Arial"/>
                <a:cs typeface="Arial"/>
                <a:sym typeface="Arial"/>
              </a:rPr>
              <a:t>Work-related stress measured by a validated scale (e.g., Perceived Stress Scale)</a:t>
            </a:r>
            <a:endParaRPr sz="1450" dirty="0">
              <a:latin typeface="Arial"/>
              <a:ea typeface="Arial"/>
              <a:cs typeface="Arial"/>
              <a:sym typeface="Arial"/>
            </a:endParaRPr>
          </a:p>
          <a:p>
            <a:pPr marL="914400" lvl="1" indent="-320675" algn="l" rtl="0">
              <a:lnSpc>
                <a:spcPct val="115000"/>
              </a:lnSpc>
              <a:spcBef>
                <a:spcPts val="0"/>
              </a:spcBef>
              <a:spcAft>
                <a:spcPts val="0"/>
              </a:spcAft>
              <a:buSzPts val="1450"/>
              <a:buChar char="○"/>
            </a:pPr>
            <a:r>
              <a:rPr lang="en-IN" sz="1450" dirty="0">
                <a:latin typeface="Arial"/>
                <a:ea typeface="Arial"/>
                <a:cs typeface="Arial"/>
                <a:sym typeface="Arial"/>
              </a:rPr>
              <a:t>Self-reported cardiovascular health indicators (blood pressure, cholesterol, BMI, palpitation and other related symptoms)</a:t>
            </a:r>
            <a:endParaRPr sz="1450" dirty="0">
              <a:latin typeface="Arial"/>
              <a:ea typeface="Arial"/>
              <a:cs typeface="Arial"/>
              <a:sym typeface="Arial"/>
            </a:endParaRPr>
          </a:p>
          <a:p>
            <a:pPr marL="0" lvl="0" indent="0" algn="l" rtl="0">
              <a:lnSpc>
                <a:spcPct val="115000"/>
              </a:lnSpc>
              <a:spcBef>
                <a:spcPts val="1600"/>
              </a:spcBef>
              <a:spcAft>
                <a:spcPts val="0"/>
              </a:spcAft>
              <a:buClr>
                <a:schemeClr val="dk1"/>
              </a:buClr>
              <a:buSzPts val="1100"/>
              <a:buFont typeface="Arial"/>
              <a:buNone/>
            </a:pPr>
            <a:r>
              <a:rPr lang="en-IN" sz="1450" dirty="0">
                <a:solidFill>
                  <a:srgbClr val="434343"/>
                </a:solidFill>
                <a:latin typeface="Arial"/>
                <a:ea typeface="Arial"/>
                <a:cs typeface="Arial"/>
                <a:sym typeface="Arial"/>
              </a:rPr>
              <a:t>5. Data Collection Procedure</a:t>
            </a:r>
            <a:endParaRPr sz="1450" dirty="0">
              <a:solidFill>
                <a:srgbClr val="434343"/>
              </a:solidFill>
              <a:latin typeface="Arial"/>
              <a:ea typeface="Arial"/>
              <a:cs typeface="Arial"/>
              <a:sym typeface="Arial"/>
            </a:endParaRPr>
          </a:p>
          <a:p>
            <a:pPr marL="457200" lvl="0" indent="-320675" algn="l" rtl="0">
              <a:lnSpc>
                <a:spcPct val="115000"/>
              </a:lnSpc>
              <a:spcBef>
                <a:spcPts val="400"/>
              </a:spcBef>
              <a:spcAft>
                <a:spcPts val="0"/>
              </a:spcAft>
              <a:buSzPts val="1450"/>
              <a:buChar char="●"/>
            </a:pPr>
            <a:r>
              <a:rPr lang="en-IN" sz="1450" dirty="0">
                <a:latin typeface="Arial"/>
                <a:ea typeface="Arial"/>
                <a:cs typeface="Arial"/>
                <a:sym typeface="Arial"/>
              </a:rPr>
              <a:t>The Google Form link was shared via trusted IT professionals who disseminated it within their companies and professional circles.</a:t>
            </a:r>
            <a:endParaRPr sz="1450" dirty="0">
              <a:latin typeface="Arial"/>
              <a:ea typeface="Arial"/>
              <a:cs typeface="Arial"/>
              <a:sym typeface="Arial"/>
            </a:endParaRPr>
          </a:p>
          <a:p>
            <a:pPr marL="457200" lvl="0" indent="-320675" algn="l" rtl="0">
              <a:lnSpc>
                <a:spcPct val="115000"/>
              </a:lnSpc>
              <a:spcBef>
                <a:spcPts val="0"/>
              </a:spcBef>
              <a:spcAft>
                <a:spcPts val="0"/>
              </a:spcAft>
              <a:buSzPts val="1450"/>
              <a:buChar char="●"/>
            </a:pPr>
            <a:r>
              <a:rPr lang="en-IN" sz="1450" dirty="0">
                <a:latin typeface="Arial"/>
                <a:ea typeface="Arial"/>
                <a:cs typeface="Arial"/>
                <a:sym typeface="Arial"/>
              </a:rPr>
              <a:t>Participants got </a:t>
            </a:r>
            <a:r>
              <a:rPr lang="en-IN" sz="1450" dirty="0" err="1">
                <a:latin typeface="Arial"/>
                <a:ea typeface="Arial"/>
                <a:cs typeface="Arial"/>
                <a:sym typeface="Arial"/>
              </a:rPr>
              <a:t>anan</a:t>
            </a:r>
            <a:r>
              <a:rPr lang="en-IN" sz="1450" dirty="0">
                <a:latin typeface="Arial"/>
                <a:ea typeface="Arial"/>
                <a:cs typeface="Arial"/>
                <a:sym typeface="Arial"/>
              </a:rPr>
              <a:t> electronic informed consent section within the form, explaining:</a:t>
            </a:r>
            <a:endParaRPr sz="1450" dirty="0">
              <a:latin typeface="Arial"/>
              <a:ea typeface="Arial"/>
              <a:cs typeface="Arial"/>
              <a:sym typeface="Arial"/>
            </a:endParaRPr>
          </a:p>
          <a:p>
            <a:pPr marL="914400" lvl="1" indent="-320675" algn="l" rtl="0">
              <a:lnSpc>
                <a:spcPct val="115000"/>
              </a:lnSpc>
              <a:spcBef>
                <a:spcPts val="0"/>
              </a:spcBef>
              <a:spcAft>
                <a:spcPts val="0"/>
              </a:spcAft>
              <a:buSzPts val="1450"/>
              <a:buChar char="○"/>
            </a:pPr>
            <a:r>
              <a:rPr lang="en-IN" sz="1450" dirty="0">
                <a:latin typeface="Arial"/>
                <a:ea typeface="Arial"/>
                <a:cs typeface="Arial"/>
                <a:sym typeface="Arial"/>
              </a:rPr>
              <a:t>Study purpose</a:t>
            </a:r>
            <a:endParaRPr sz="1450" dirty="0">
              <a:latin typeface="Arial"/>
              <a:ea typeface="Arial"/>
              <a:cs typeface="Arial"/>
              <a:sym typeface="Arial"/>
            </a:endParaRPr>
          </a:p>
          <a:p>
            <a:pPr marL="914400" lvl="1" indent="-320675" algn="l" rtl="0">
              <a:lnSpc>
                <a:spcPct val="115000"/>
              </a:lnSpc>
              <a:spcBef>
                <a:spcPts val="0"/>
              </a:spcBef>
              <a:spcAft>
                <a:spcPts val="0"/>
              </a:spcAft>
              <a:buSzPts val="1450"/>
              <a:buChar char="○"/>
            </a:pPr>
            <a:r>
              <a:rPr lang="en-IN" sz="1450" dirty="0">
                <a:latin typeface="Arial"/>
                <a:ea typeface="Arial"/>
                <a:cs typeface="Arial"/>
                <a:sym typeface="Arial"/>
              </a:rPr>
              <a:t>Voluntary participation</a:t>
            </a:r>
            <a:endParaRPr sz="1450" dirty="0">
              <a:latin typeface="Arial"/>
              <a:ea typeface="Arial"/>
              <a:cs typeface="Arial"/>
              <a:sym typeface="Arial"/>
            </a:endParaRPr>
          </a:p>
          <a:p>
            <a:pPr marL="914400" lvl="1" indent="-320675" algn="l" rtl="0">
              <a:lnSpc>
                <a:spcPct val="115000"/>
              </a:lnSpc>
              <a:spcBef>
                <a:spcPts val="0"/>
              </a:spcBef>
              <a:spcAft>
                <a:spcPts val="0"/>
              </a:spcAft>
              <a:buSzPts val="1450"/>
              <a:buChar char="○"/>
            </a:pPr>
            <a:r>
              <a:rPr lang="en-IN" sz="1450" dirty="0">
                <a:latin typeface="Arial"/>
                <a:ea typeface="Arial"/>
                <a:cs typeface="Arial"/>
                <a:sym typeface="Arial"/>
              </a:rPr>
              <a:t>Confidentiality and anonymity assurances</a:t>
            </a:r>
            <a:endParaRPr sz="1450" dirty="0">
              <a:latin typeface="Arial"/>
              <a:ea typeface="Arial"/>
              <a:cs typeface="Arial"/>
              <a:sym typeface="Arial"/>
            </a:endParaRPr>
          </a:p>
          <a:p>
            <a:pPr marL="914400" lvl="1" indent="-320675" algn="l" rtl="0">
              <a:lnSpc>
                <a:spcPct val="115000"/>
              </a:lnSpc>
              <a:spcBef>
                <a:spcPts val="0"/>
              </a:spcBef>
              <a:spcAft>
                <a:spcPts val="0"/>
              </a:spcAft>
              <a:buSzPts val="1450"/>
              <a:buChar char="○"/>
            </a:pPr>
            <a:r>
              <a:rPr lang="en-IN" sz="1450" dirty="0">
                <a:latin typeface="Arial"/>
                <a:ea typeface="Arial"/>
                <a:cs typeface="Arial"/>
                <a:sym typeface="Arial"/>
              </a:rPr>
              <a:t>Right to withdraw at any point before submitting responses</a:t>
            </a:r>
            <a:endParaRPr sz="1450" dirty="0">
              <a:latin typeface="Arial"/>
              <a:ea typeface="Arial"/>
              <a:cs typeface="Arial"/>
              <a:sym typeface="Arial"/>
            </a:endParaRPr>
          </a:p>
          <a:p>
            <a:pPr marL="457200" lvl="0" indent="-320675" algn="l" rtl="0">
              <a:lnSpc>
                <a:spcPct val="115000"/>
              </a:lnSpc>
              <a:spcBef>
                <a:spcPts val="0"/>
              </a:spcBef>
              <a:spcAft>
                <a:spcPts val="0"/>
              </a:spcAft>
              <a:buSzPts val="1450"/>
              <a:buChar char="●"/>
            </a:pPr>
            <a:r>
              <a:rPr lang="en-IN" sz="1450" dirty="0">
                <a:latin typeface="Arial"/>
                <a:ea typeface="Arial"/>
                <a:cs typeface="Arial"/>
                <a:sym typeface="Arial"/>
              </a:rPr>
              <a:t>The form will be set not to collect email addresses or personal identifiers.</a:t>
            </a:r>
            <a:endParaRPr sz="1450" dirty="0">
              <a:latin typeface="Arial"/>
              <a:ea typeface="Arial"/>
              <a:cs typeface="Arial"/>
              <a:sym typeface="Arial"/>
            </a:endParaRPr>
          </a:p>
          <a:p>
            <a:pPr marL="457200" lvl="0" indent="-320675" algn="l" rtl="0">
              <a:lnSpc>
                <a:spcPct val="115000"/>
              </a:lnSpc>
              <a:spcBef>
                <a:spcPts val="0"/>
              </a:spcBef>
              <a:spcAft>
                <a:spcPts val="0"/>
              </a:spcAft>
              <a:buSzPts val="1450"/>
              <a:buChar char="●"/>
            </a:pPr>
            <a:r>
              <a:rPr lang="en-IN" sz="1450" dirty="0">
                <a:latin typeface="Arial"/>
                <a:ea typeface="Arial"/>
                <a:cs typeface="Arial"/>
                <a:sym typeface="Arial"/>
              </a:rPr>
              <a:t>Data collection will occur over a predetermined period until the sample size is reached.</a:t>
            </a:r>
            <a:endParaRPr sz="1450" dirty="0">
              <a:latin typeface="Arial"/>
              <a:ea typeface="Arial"/>
              <a:cs typeface="Arial"/>
              <a:sym typeface="Arial"/>
            </a:endParaRPr>
          </a:p>
          <a:p>
            <a:pPr marL="0" lvl="0" indent="0" algn="l" rtl="0">
              <a:spcBef>
                <a:spcPts val="0"/>
              </a:spcBef>
              <a:spcAft>
                <a:spcPts val="0"/>
              </a:spcAft>
              <a:buClr>
                <a:schemeClr val="dk1"/>
              </a:buClr>
              <a:buSzPts val="2800"/>
              <a:buNone/>
            </a:pPr>
            <a:endParaRPr sz="1450" dirty="0">
              <a:solidFill>
                <a:srgbClr val="1B1C1D"/>
              </a:solidFill>
              <a:latin typeface="Arial"/>
              <a:ea typeface="Arial"/>
              <a:cs typeface="Arial"/>
              <a:sym typeface="Arial"/>
            </a:endParaRPr>
          </a:p>
          <a:p>
            <a:pPr marL="0" lvl="0" indent="0" algn="l" rtl="0">
              <a:lnSpc>
                <a:spcPct val="90000"/>
              </a:lnSpc>
              <a:spcBef>
                <a:spcPts val="0"/>
              </a:spcBef>
              <a:spcAft>
                <a:spcPts val="0"/>
              </a:spcAft>
              <a:buClr>
                <a:schemeClr val="dk1"/>
              </a:buClr>
              <a:buSzPts val="2800"/>
              <a:buNone/>
            </a:pPr>
            <a:endParaRPr sz="1450" dirty="0">
              <a:solidFill>
                <a:srgbClr val="1B1C1D"/>
              </a:solidFill>
              <a:latin typeface="Arial"/>
              <a:ea typeface="Arial"/>
              <a:cs typeface="Arial"/>
              <a:sym typeface="Arial"/>
            </a:endParaRPr>
          </a:p>
        </p:txBody>
      </p:sp>
      <p:sp>
        <p:nvSpPr>
          <p:cNvPr id="139" name="Google Shape;139;p19"/>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IN"/>
              <a:t>7</a:t>
            </a:fld>
            <a:endParaRPr/>
          </a:p>
        </p:txBody>
      </p:sp>
      <p:pic>
        <p:nvPicPr>
          <p:cNvPr id="140" name="Google Shape;140;p19"/>
          <p:cNvPicPr preferRelativeResize="0"/>
          <p:nvPr/>
        </p:nvPicPr>
        <p:blipFill rotWithShape="1">
          <a:blip r:embed="rId3">
            <a:alphaModFix/>
          </a:blip>
          <a:srcRect/>
          <a:stretch/>
        </p:blipFill>
        <p:spPr>
          <a:xfrm>
            <a:off x="0" y="23813"/>
            <a:ext cx="2695903" cy="1268959"/>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p20"/>
          <p:cNvSpPr txBox="1">
            <a:spLocks noGrp="1"/>
          </p:cNvSpPr>
          <p:nvPr>
            <p:ph type="title"/>
          </p:nvPr>
        </p:nvSpPr>
        <p:spPr>
          <a:xfrm>
            <a:off x="1371600" y="441325"/>
            <a:ext cx="10515600" cy="6669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en-IN" sz="2500" b="1"/>
              <a:t>Methodology</a:t>
            </a:r>
            <a:endParaRPr sz="2500" b="1"/>
          </a:p>
        </p:txBody>
      </p:sp>
      <p:sp>
        <p:nvSpPr>
          <p:cNvPr id="146" name="Google Shape;146;p20"/>
          <p:cNvSpPr txBox="1">
            <a:spLocks noGrp="1"/>
          </p:cNvSpPr>
          <p:nvPr>
            <p:ph type="body" idx="1"/>
          </p:nvPr>
        </p:nvSpPr>
        <p:spPr>
          <a:xfrm>
            <a:off x="838200" y="1597025"/>
            <a:ext cx="10515600" cy="49758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600"/>
              </a:spcBef>
              <a:spcAft>
                <a:spcPts val="0"/>
              </a:spcAft>
              <a:buClr>
                <a:schemeClr val="dk1"/>
              </a:buClr>
              <a:buSzPts val="1100"/>
              <a:buNone/>
            </a:pPr>
            <a:r>
              <a:rPr lang="en-IN" sz="1450" dirty="0">
                <a:solidFill>
                  <a:srgbClr val="434343"/>
                </a:solidFill>
                <a:latin typeface="Arial"/>
                <a:ea typeface="Arial"/>
                <a:cs typeface="Arial"/>
                <a:sym typeface="Arial"/>
              </a:rPr>
              <a:t>6. Data Analysis</a:t>
            </a:r>
            <a:endParaRPr sz="1450" dirty="0">
              <a:solidFill>
                <a:srgbClr val="434343"/>
              </a:solidFill>
              <a:latin typeface="Arial"/>
              <a:ea typeface="Arial"/>
              <a:cs typeface="Arial"/>
              <a:sym typeface="Arial"/>
            </a:endParaRPr>
          </a:p>
          <a:p>
            <a:pPr marL="457200" lvl="0" indent="-320675" algn="l" rtl="0">
              <a:lnSpc>
                <a:spcPct val="115000"/>
              </a:lnSpc>
              <a:spcBef>
                <a:spcPts val="400"/>
              </a:spcBef>
              <a:spcAft>
                <a:spcPts val="0"/>
              </a:spcAft>
              <a:buSzPts val="1450"/>
              <a:buChar char="●"/>
            </a:pPr>
            <a:r>
              <a:rPr lang="en-IN" sz="1450" dirty="0">
                <a:latin typeface="Arial"/>
                <a:ea typeface="Arial"/>
                <a:cs typeface="Arial"/>
                <a:sym typeface="Arial"/>
              </a:rPr>
              <a:t>Descriptive statistics will summarize participant characteristics and key variables.</a:t>
            </a:r>
            <a:endParaRPr sz="1450" dirty="0">
              <a:latin typeface="Arial"/>
              <a:ea typeface="Arial"/>
              <a:cs typeface="Arial"/>
              <a:sym typeface="Arial"/>
            </a:endParaRPr>
          </a:p>
          <a:p>
            <a:pPr marL="457200" lvl="0" indent="-320675" algn="l" rtl="0">
              <a:lnSpc>
                <a:spcPct val="115000"/>
              </a:lnSpc>
              <a:spcBef>
                <a:spcPts val="0"/>
              </a:spcBef>
              <a:spcAft>
                <a:spcPts val="0"/>
              </a:spcAft>
              <a:buSzPts val="1450"/>
              <a:buChar char="●"/>
            </a:pPr>
            <a:r>
              <a:rPr lang="en-IN" sz="1450" dirty="0">
                <a:latin typeface="Arial"/>
                <a:ea typeface="Arial"/>
                <a:cs typeface="Arial"/>
                <a:sym typeface="Arial"/>
              </a:rPr>
              <a:t>Analysis will be performed using statistical tools in Excel.</a:t>
            </a:r>
            <a:endParaRPr sz="1450" dirty="0">
              <a:latin typeface="Arial"/>
              <a:ea typeface="Arial"/>
              <a:cs typeface="Arial"/>
              <a:sym typeface="Arial"/>
            </a:endParaRPr>
          </a:p>
          <a:p>
            <a:pPr marL="0" lvl="0" indent="0" algn="l" rtl="0">
              <a:lnSpc>
                <a:spcPct val="115000"/>
              </a:lnSpc>
              <a:spcBef>
                <a:spcPts val="1600"/>
              </a:spcBef>
              <a:spcAft>
                <a:spcPts val="400"/>
              </a:spcAft>
              <a:buClr>
                <a:schemeClr val="dk1"/>
              </a:buClr>
              <a:buSzPts val="1100"/>
              <a:buNone/>
            </a:pPr>
            <a:endParaRPr sz="1450" b="1" dirty="0">
              <a:solidFill>
                <a:srgbClr val="1B1C1D"/>
              </a:solidFill>
              <a:latin typeface="Arial"/>
              <a:ea typeface="Arial"/>
              <a:cs typeface="Arial"/>
              <a:sym typeface="Arial"/>
            </a:endParaRPr>
          </a:p>
        </p:txBody>
      </p:sp>
      <p:sp>
        <p:nvSpPr>
          <p:cNvPr id="147" name="Google Shape;147;p20"/>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IN"/>
              <a:t>8</a:t>
            </a:fld>
            <a:endParaRPr/>
          </a:p>
        </p:txBody>
      </p:sp>
      <p:pic>
        <p:nvPicPr>
          <p:cNvPr id="148" name="Google Shape;148;p20"/>
          <p:cNvPicPr preferRelativeResize="0"/>
          <p:nvPr/>
        </p:nvPicPr>
        <p:blipFill rotWithShape="1">
          <a:blip r:embed="rId3">
            <a:alphaModFix/>
          </a:blip>
          <a:srcRect/>
          <a:stretch/>
        </p:blipFill>
        <p:spPr>
          <a:xfrm>
            <a:off x="0" y="23813"/>
            <a:ext cx="2695903" cy="1268959"/>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4">
          <a:extLst>
            <a:ext uri="{FF2B5EF4-FFF2-40B4-BE49-F238E27FC236}">
              <a16:creationId xmlns:a16="http://schemas.microsoft.com/office/drawing/2014/main" id="{C6DE4DDA-3350-85DC-7EB7-B8A36FE2FF3E}"/>
            </a:ext>
          </a:extLst>
        </p:cNvPr>
        <p:cNvGrpSpPr/>
        <p:nvPr/>
      </p:nvGrpSpPr>
      <p:grpSpPr>
        <a:xfrm>
          <a:off x="0" y="0"/>
          <a:ext cx="0" cy="0"/>
          <a:chOff x="0" y="0"/>
          <a:chExt cx="0" cy="0"/>
        </a:xfrm>
      </p:grpSpPr>
      <p:sp>
        <p:nvSpPr>
          <p:cNvPr id="145" name="Google Shape;145;p20">
            <a:extLst>
              <a:ext uri="{FF2B5EF4-FFF2-40B4-BE49-F238E27FC236}">
                <a16:creationId xmlns:a16="http://schemas.microsoft.com/office/drawing/2014/main" id="{E30CB4FA-0FAC-CEB5-A76A-D6984EB402FC}"/>
              </a:ext>
            </a:extLst>
          </p:cNvPr>
          <p:cNvSpPr txBox="1">
            <a:spLocks noGrp="1"/>
          </p:cNvSpPr>
          <p:nvPr>
            <p:ph type="title"/>
          </p:nvPr>
        </p:nvSpPr>
        <p:spPr>
          <a:xfrm>
            <a:off x="1371600" y="441325"/>
            <a:ext cx="10515600" cy="666900"/>
          </a:xfrm>
          <a:prstGeom prst="rect">
            <a:avLst/>
          </a:prstGeom>
          <a:noFill/>
          <a:ln>
            <a:noFill/>
          </a:ln>
        </p:spPr>
        <p:txBody>
          <a:bodyPr spcFirstLastPara="1" wrap="square" lIns="91425" tIns="45700" rIns="91425" bIns="45700" anchor="ctr" anchorCtr="0">
            <a:normAutofit/>
          </a:bodyPr>
          <a:lstStyle/>
          <a:p>
            <a:pPr algn="ctr">
              <a:buSzPts val="4400"/>
            </a:pPr>
            <a:r>
              <a:rPr lang="en-US" sz="2800" b="1" dirty="0"/>
              <a:t>Analytical Approach</a:t>
            </a:r>
            <a:endParaRPr sz="2500" b="1" dirty="0"/>
          </a:p>
        </p:txBody>
      </p:sp>
      <p:sp>
        <p:nvSpPr>
          <p:cNvPr id="146" name="Google Shape;146;p20">
            <a:extLst>
              <a:ext uri="{FF2B5EF4-FFF2-40B4-BE49-F238E27FC236}">
                <a16:creationId xmlns:a16="http://schemas.microsoft.com/office/drawing/2014/main" id="{63776339-505C-6D9A-A84F-EFDF6B89A3E1}"/>
              </a:ext>
            </a:extLst>
          </p:cNvPr>
          <p:cNvSpPr txBox="1">
            <a:spLocks noGrp="1"/>
          </p:cNvSpPr>
          <p:nvPr>
            <p:ph type="body" idx="1"/>
          </p:nvPr>
        </p:nvSpPr>
        <p:spPr>
          <a:xfrm>
            <a:off x="838200" y="1597025"/>
            <a:ext cx="10515600" cy="4975800"/>
          </a:xfrm>
          <a:prstGeom prst="rect">
            <a:avLst/>
          </a:prstGeom>
          <a:noFill/>
          <a:ln>
            <a:noFill/>
          </a:ln>
        </p:spPr>
        <p:txBody>
          <a:bodyPr spcFirstLastPara="1" wrap="square" lIns="91425" tIns="45700" rIns="91425" bIns="45700" anchor="t" anchorCtr="0">
            <a:noAutofit/>
          </a:bodyPr>
          <a:lstStyle/>
          <a:p>
            <a:pPr marL="571500" lvl="1" indent="0">
              <a:buNone/>
            </a:pPr>
            <a:r>
              <a:rPr lang="en-US" sz="1800" dirty="0"/>
              <a:t>The analysis was carried out using </a:t>
            </a:r>
            <a:r>
              <a:rPr lang="en-US" sz="1800" b="1" dirty="0"/>
              <a:t>Microsoft Excel</a:t>
            </a:r>
            <a:r>
              <a:rPr lang="en-US" sz="1800" dirty="0"/>
              <a:t>, applying the following methods</a:t>
            </a:r>
            <a:r>
              <a:rPr lang="en-US" sz="1400" dirty="0"/>
              <a:t>:</a:t>
            </a:r>
          </a:p>
          <a:p>
            <a:r>
              <a:rPr lang="en-US" sz="1800" b="1" dirty="0"/>
              <a:t>Descriptive Statistics</a:t>
            </a:r>
            <a:endParaRPr lang="en-US" sz="1800" dirty="0"/>
          </a:p>
          <a:p>
            <a:pPr lvl="1"/>
            <a:r>
              <a:rPr lang="en-US" sz="1800" dirty="0"/>
              <a:t>Calculation of </a:t>
            </a:r>
            <a:r>
              <a:rPr lang="en-US" sz="1800" b="1" dirty="0"/>
              <a:t>frequencies and percentages</a:t>
            </a:r>
            <a:r>
              <a:rPr lang="en-US" sz="1800" dirty="0"/>
              <a:t> for each response.</a:t>
            </a:r>
          </a:p>
          <a:p>
            <a:pPr lvl="1"/>
            <a:r>
              <a:rPr lang="en-US" sz="1800" dirty="0"/>
              <a:t>Identification of dominant trends (e.g., most common reasons for missing follow-ups, most affected age group).</a:t>
            </a:r>
          </a:p>
          <a:p>
            <a:r>
              <a:rPr lang="en-US" sz="1800" b="1" dirty="0"/>
              <a:t>Cross-tabulation</a:t>
            </a:r>
            <a:endParaRPr lang="en-US" sz="1800" dirty="0"/>
          </a:p>
          <a:p>
            <a:pPr lvl="1"/>
            <a:r>
              <a:rPr lang="en-US" sz="1800" dirty="0"/>
              <a:t>Responses were grouped and compared across </a:t>
            </a:r>
            <a:r>
              <a:rPr lang="en-US" sz="1800" b="1" dirty="0"/>
              <a:t>age groups, gender, and work experience</a:t>
            </a:r>
            <a:r>
              <a:rPr lang="en-US" sz="1800" dirty="0"/>
              <a:t> to understand patterns.</a:t>
            </a:r>
          </a:p>
          <a:p>
            <a:pPr lvl="1"/>
            <a:r>
              <a:rPr lang="en-US" sz="1800" dirty="0"/>
              <a:t>For example: comparison between age and frequency of missed follow-ups.</a:t>
            </a:r>
          </a:p>
          <a:p>
            <a:r>
              <a:rPr lang="en-US" sz="1800" b="1" dirty="0"/>
              <a:t>Visualization Techniques</a:t>
            </a:r>
            <a:endParaRPr lang="en-US" sz="1800" dirty="0"/>
          </a:p>
          <a:p>
            <a:pPr lvl="1"/>
            <a:r>
              <a:rPr lang="en-US" sz="1800" b="1" dirty="0"/>
              <a:t>Pie charts, bar graphs, and column graphs</a:t>
            </a:r>
            <a:r>
              <a:rPr lang="en-US" sz="1800" dirty="0"/>
              <a:t> were used to present:</a:t>
            </a:r>
          </a:p>
          <a:p>
            <a:pPr lvl="2"/>
            <a:r>
              <a:rPr lang="en-US" sz="1800" dirty="0"/>
              <a:t>Distribution of missed follow-up reasons</a:t>
            </a:r>
          </a:p>
          <a:p>
            <a:pPr lvl="2"/>
            <a:r>
              <a:rPr lang="en-US" sz="1800" dirty="0"/>
              <a:t>Stress levels across age groups</a:t>
            </a:r>
          </a:p>
          <a:p>
            <a:pPr lvl="2"/>
            <a:r>
              <a:rPr lang="en-US" sz="1800" dirty="0"/>
              <a:t>Gender-based comparison of health practices</a:t>
            </a:r>
          </a:p>
          <a:p>
            <a:pPr marL="0" lvl="0" indent="0" algn="l" rtl="0">
              <a:lnSpc>
                <a:spcPct val="115000"/>
              </a:lnSpc>
              <a:spcBef>
                <a:spcPts val="1600"/>
              </a:spcBef>
              <a:spcAft>
                <a:spcPts val="400"/>
              </a:spcAft>
              <a:buClr>
                <a:schemeClr val="dk1"/>
              </a:buClr>
              <a:buSzPts val="1100"/>
              <a:buNone/>
            </a:pPr>
            <a:endParaRPr lang="en-US" sz="1800" dirty="0">
              <a:solidFill>
                <a:srgbClr val="1B1C1D"/>
              </a:solidFill>
              <a:latin typeface="Arial"/>
              <a:cs typeface="Arial"/>
              <a:sym typeface="Arial"/>
            </a:endParaRPr>
          </a:p>
        </p:txBody>
      </p:sp>
      <p:sp>
        <p:nvSpPr>
          <p:cNvPr id="147" name="Google Shape;147;p20">
            <a:extLst>
              <a:ext uri="{FF2B5EF4-FFF2-40B4-BE49-F238E27FC236}">
                <a16:creationId xmlns:a16="http://schemas.microsoft.com/office/drawing/2014/main" id="{0E51CED5-152C-6D96-D8AB-06237E342582}"/>
              </a:ext>
            </a:extLst>
          </p:cNvPr>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IN"/>
              <a:t>9</a:t>
            </a:fld>
            <a:endParaRPr/>
          </a:p>
        </p:txBody>
      </p:sp>
      <p:pic>
        <p:nvPicPr>
          <p:cNvPr id="148" name="Google Shape;148;p20">
            <a:extLst>
              <a:ext uri="{FF2B5EF4-FFF2-40B4-BE49-F238E27FC236}">
                <a16:creationId xmlns:a16="http://schemas.microsoft.com/office/drawing/2014/main" id="{BC3680C0-393B-0DF8-365D-B079E0EAC253}"/>
              </a:ext>
            </a:extLst>
          </p:cNvPr>
          <p:cNvPicPr preferRelativeResize="0"/>
          <p:nvPr/>
        </p:nvPicPr>
        <p:blipFill rotWithShape="1">
          <a:blip r:embed="rId3">
            <a:alphaModFix/>
          </a:blip>
          <a:srcRect/>
          <a:stretch/>
        </p:blipFill>
        <p:spPr>
          <a:xfrm>
            <a:off x="0" y="23813"/>
            <a:ext cx="2695903" cy="1268959"/>
          </a:xfrm>
          <a:prstGeom prst="rect">
            <a:avLst/>
          </a:prstGeom>
          <a:noFill/>
          <a:ln>
            <a:noFill/>
          </a:ln>
        </p:spPr>
      </p:pic>
    </p:spTree>
    <p:extLst>
      <p:ext uri="{BB962C8B-B14F-4D97-AF65-F5344CB8AC3E}">
        <p14:creationId xmlns:p14="http://schemas.microsoft.com/office/powerpoint/2010/main" val="2184275582"/>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TotalTime>
  <Words>2487</Words>
  <Application>Microsoft Office PowerPoint</Application>
  <PresentationFormat>Widescreen</PresentationFormat>
  <Paragraphs>206</Paragraphs>
  <Slides>27</Slides>
  <Notes>27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27</vt:i4>
      </vt:variant>
    </vt:vector>
  </HeadingPairs>
  <TitlesOfParts>
    <vt:vector size="30" baseType="lpstr">
      <vt:lpstr>Arial</vt:lpstr>
      <vt:lpstr>Calibri</vt:lpstr>
      <vt:lpstr>Office Theme</vt:lpstr>
      <vt:lpstr>Pilot Study on the Cardiovascular status among Health Employees : An Observational Study</vt:lpstr>
      <vt:lpstr>Background - Rationale and Development of the Study</vt:lpstr>
      <vt:lpstr>Problem Statement</vt:lpstr>
      <vt:lpstr>Literature Review</vt:lpstr>
      <vt:lpstr>Research Objectives</vt:lpstr>
      <vt:lpstr>Methodology</vt:lpstr>
      <vt:lpstr>Methodology</vt:lpstr>
      <vt:lpstr>Methodology</vt:lpstr>
      <vt:lpstr>Analytical Approach</vt:lpstr>
      <vt:lpstr>Results</vt:lpstr>
      <vt:lpstr>Results</vt:lpstr>
      <vt:lpstr>Results</vt:lpstr>
      <vt:lpstr>Results</vt:lpstr>
      <vt:lpstr>Results</vt:lpstr>
      <vt:lpstr>Results</vt:lpstr>
      <vt:lpstr>Results</vt:lpstr>
      <vt:lpstr>Discussion</vt:lpstr>
      <vt:lpstr>Discussion</vt:lpstr>
      <vt:lpstr>Discussion</vt:lpstr>
      <vt:lpstr>Recommendations</vt:lpstr>
      <vt:lpstr>Recommendations</vt:lpstr>
      <vt:lpstr>Recommendations</vt:lpstr>
      <vt:lpstr>Conclusion</vt:lpstr>
      <vt:lpstr>Annexure</vt:lpstr>
      <vt:lpstr>Ethical Considerations</vt:lpstr>
      <vt:lpstr>References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Monica Chettri</cp:lastModifiedBy>
  <cp:revision>2</cp:revision>
  <dcterms:modified xsi:type="dcterms:W3CDTF">2025-08-14T11:23:48Z</dcterms:modified>
</cp:coreProperties>
</file>