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74" r:id="rId4"/>
    <p:sldId id="294" r:id="rId5"/>
    <p:sldId id="283" r:id="rId6"/>
    <p:sldId id="260" r:id="rId7"/>
    <p:sldId id="284" r:id="rId8"/>
    <p:sldId id="261" r:id="rId9"/>
    <p:sldId id="285" r:id="rId10"/>
    <p:sldId id="286" r:id="rId11"/>
    <p:sldId id="287" r:id="rId12"/>
    <p:sldId id="265" r:id="rId13"/>
    <p:sldId id="266" r:id="rId14"/>
    <p:sldId id="289" r:id="rId15"/>
    <p:sldId id="297" r:id="rId16"/>
    <p:sldId id="291" r:id="rId17"/>
    <p:sldId id="267" r:id="rId18"/>
    <p:sldId id="299" r:id="rId19"/>
    <p:sldId id="295" r:id="rId20"/>
    <p:sldId id="296" r:id="rId21"/>
    <p:sldId id="298" r:id="rId22"/>
    <p:sldId id="273" r:id="rId23"/>
    <p:sldId id="293" r:id="rId24"/>
    <p:sldId id="26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and Kumar" initials="AK" lastIdx="4" clrIdx="0">
    <p:extLst>
      <p:ext uri="{19B8F6BF-5375-455C-9EA6-DF929625EA0E}">
        <p15:presenceInfo xmlns:p15="http://schemas.microsoft.com/office/powerpoint/2012/main" userId="41879a8fd31cd3b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624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and\Desktop\diss\finall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and\Desktop\diss\finalll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and\Desktop\diss\finalll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and\Desktop\diss\finalll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Categorization</a:t>
            </a:r>
            <a:r>
              <a:rPr lang="en-US" baseline="0" dirty="0"/>
              <a:t> of items as ABC categorization</a:t>
            </a:r>
            <a:endParaRPr lang="en-IN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IN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ABC!$C$9</c:f>
              <c:strCache>
                <c:ptCount val="1"/>
                <c:pt idx="0">
                  <c:v>No. of Items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E60-4479-8703-8F27B02967C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E60-4479-8703-8F27B02967C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E60-4479-8703-8F27B02967CE}"/>
              </c:ext>
            </c:extLst>
          </c:dPt>
          <c:dLbls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ABC!$D$6:$F$6</c:f>
              <c:strCache>
                <c:ptCount val="3"/>
                <c:pt idx="0">
                  <c:v>Always (A)</c:v>
                </c:pt>
                <c:pt idx="1">
                  <c:v>Better (B)</c:v>
                </c:pt>
                <c:pt idx="2">
                  <c:v>Control (C)</c:v>
                </c:pt>
              </c:strCache>
            </c:strRef>
          </c:cat>
          <c:val>
            <c:numRef>
              <c:f>ABC!$D$9:$F$9</c:f>
              <c:numCache>
                <c:formatCode>@</c:formatCode>
                <c:ptCount val="3"/>
                <c:pt idx="0">
                  <c:v>93</c:v>
                </c:pt>
                <c:pt idx="1">
                  <c:v>105</c:v>
                </c:pt>
                <c:pt idx="2" formatCode="General">
                  <c:v>210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E60-4479-8703-8F27B02967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dirty="0"/>
              <a:t>Value of Consumption as per each Category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ABC!$C$8</c:f>
              <c:strCache>
                <c:ptCount val="1"/>
                <c:pt idx="0">
                  <c:v>Value of Consumption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ABC!$D$6:$F$6</c:f>
              <c:strCache>
                <c:ptCount val="3"/>
                <c:pt idx="0">
                  <c:v>Always (A)</c:v>
                </c:pt>
                <c:pt idx="1">
                  <c:v>Better (B)</c:v>
                </c:pt>
                <c:pt idx="2">
                  <c:v>Control (C)</c:v>
                </c:pt>
              </c:strCache>
            </c:strRef>
          </c:cat>
          <c:val>
            <c:numRef>
              <c:f>ABC!$D$8:$F$8</c:f>
              <c:numCache>
                <c:formatCode>_ "₹"\ * #,##0_ ;_ "₹"\ * \-#,##0_ ;_ "₹"\ * "-"??_ ;_ @_ </c:formatCode>
                <c:ptCount val="3"/>
                <c:pt idx="0">
                  <c:v>2133962.8714285712</c:v>
                </c:pt>
                <c:pt idx="1">
                  <c:v>612079.48</c:v>
                </c:pt>
                <c:pt idx="2">
                  <c:v>308620.79285714321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63-43E1-B968-7FC36428179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540142784"/>
        <c:axId val="1540145664"/>
      </c:barChart>
      <c:catAx>
        <c:axId val="1540142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0145664"/>
        <c:crosses val="autoZero"/>
        <c:auto val="1"/>
        <c:lblAlgn val="ctr"/>
        <c:lblOffset val="100"/>
        <c:noMultiLvlLbl val="0"/>
      </c:catAx>
      <c:valAx>
        <c:axId val="1540145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 &quot;₹&quot;\ * #,##0_ ;_ &quot;₹&quot;\ * \-#,##0_ ;_ &quot;₹&quot;\ * &quot;-&quot;??_ ;_ @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01427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b="1" dirty="0"/>
              <a:t>Category-wise</a:t>
            </a:r>
            <a:r>
              <a:rPr lang="en-IN" b="1" baseline="0" dirty="0"/>
              <a:t> </a:t>
            </a:r>
            <a:r>
              <a:rPr lang="en-IN" b="1" dirty="0"/>
              <a:t>Drug Expenditure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'FSN Chart'!$F$2</c:f>
              <c:strCache>
                <c:ptCount val="1"/>
                <c:pt idx="0">
                  <c:v>Annual Drug Expenditure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'FSN Chart'!$C$3:$C$5</c:f>
              <c:strCache>
                <c:ptCount val="3"/>
                <c:pt idx="0">
                  <c:v>F</c:v>
                </c:pt>
                <c:pt idx="1">
                  <c:v>S</c:v>
                </c:pt>
                <c:pt idx="2">
                  <c:v>N</c:v>
                </c:pt>
              </c:strCache>
            </c:strRef>
          </c:cat>
          <c:val>
            <c:numRef>
              <c:f>'FSN Chart'!$F$3:$F$5</c:f>
              <c:numCache>
                <c:formatCode>_ "₹"\ * #,##0_ ;_ "₹"\ * \-#,##0_ ;_ "₹"\ * "-"??_ ;_ @_ </c:formatCode>
                <c:ptCount val="3"/>
                <c:pt idx="0">
                  <c:v>2212442.8142857146</c:v>
                </c:pt>
                <c:pt idx="1">
                  <c:v>676073.09285714256</c:v>
                </c:pt>
                <c:pt idx="2">
                  <c:v>166147.23571428563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7E-466D-8DB2-94C09C46399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1540139424"/>
        <c:axId val="1540138464"/>
      </c:barChart>
      <c:catAx>
        <c:axId val="1540139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0138464"/>
        <c:crosses val="autoZero"/>
        <c:auto val="1"/>
        <c:lblAlgn val="ctr"/>
        <c:lblOffset val="100"/>
        <c:noMultiLvlLbl val="0"/>
      </c:catAx>
      <c:valAx>
        <c:axId val="1540138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 &quot;₹&quot;\ * #,##0_ ;_ &quot;₹&quot;\ * \-#,##0_ ;_ &quot;₹&quot;\ * &quot;-&quot;??_ ;_ @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013942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Category-wise</a:t>
            </a:r>
            <a:r>
              <a:rPr lang="en-US" baseline="0" dirty="0"/>
              <a:t> </a:t>
            </a:r>
            <a:r>
              <a:rPr lang="en-US" dirty="0"/>
              <a:t>No. of drugs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'FSN Chart'!$D$2</c:f>
              <c:strCache>
                <c:ptCount val="1"/>
                <c:pt idx="0">
                  <c:v>No.of drugs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F1B-4F0E-B3DC-BC5E4240775D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F1B-4F0E-B3DC-BC5E4240775D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F1B-4F0E-B3DC-BC5E4240775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1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'FSN Chart'!$C$3:$C$5</c:f>
              <c:strCache>
                <c:ptCount val="3"/>
                <c:pt idx="0">
                  <c:v>F</c:v>
                </c:pt>
                <c:pt idx="1">
                  <c:v>S</c:v>
                </c:pt>
                <c:pt idx="2">
                  <c:v>N</c:v>
                </c:pt>
              </c:strCache>
            </c:strRef>
          </c:cat>
          <c:val>
            <c:numRef>
              <c:f>'FSN Chart'!$D$3:$D$5</c:f>
              <c:numCache>
                <c:formatCode>0</c:formatCode>
                <c:ptCount val="3"/>
                <c:pt idx="0">
                  <c:v>163</c:v>
                </c:pt>
                <c:pt idx="1">
                  <c:v>143</c:v>
                </c:pt>
                <c:pt idx="2" formatCode="General">
                  <c:v>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F1B-4F0E-B3DC-BC5E4240775D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13-08-2025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13-08-2025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7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13-08-2025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2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13-08-2025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11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13-08-2025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0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13-08-2025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9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13-08-2025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2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13-08-2025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43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13-08-2025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8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13-08-2025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8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13-08-2025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13-08-2025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0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13-08-2025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researchgate.net/publication/346672834" TargetMode="External"/><Relationship Id="rId3" Type="http://schemas.openxmlformats.org/officeDocument/2006/relationships/hyperlink" Target="https://www.researchgate.net/publication/371990198" TargetMode="External"/><Relationship Id="rId7" Type="http://schemas.openxmlformats.org/officeDocument/2006/relationships/hyperlink" Target="https://www.tandfonline.com/doi/full/10.2147/IPRP.S310716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rjptonline.org/HTMLPaper.aspx?Journal=Research%20Journal%20of%20Pharmacy%20and%20Technology;PID=2011-4-5-16" TargetMode="External"/><Relationship Id="rId5" Type="http://schemas.openxmlformats.org/officeDocument/2006/relationships/hyperlink" Target="https://www.ncbi.nlm.nih.gov/pmc/articles/PMC12021134/" TargetMode="External"/><Relationship Id="rId4" Type="http://schemas.openxmlformats.org/officeDocument/2006/relationships/hyperlink" Target="https://www.researchgate.net/publication/272388639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oamjms.eu/index.php/mjms/article/download/10383/8022/100274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researchgate.net/publication/384987682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1765" y="2958283"/>
            <a:ext cx="10449613" cy="990160"/>
          </a:xfrm>
        </p:spPr>
        <p:txBody>
          <a:bodyPr>
            <a:noAutofit/>
          </a:bodyPr>
          <a:lstStyle/>
          <a:p>
            <a:pPr algn="r"/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Topic: </a:t>
            </a:r>
            <a:r>
              <a:rPr lang="en-US" altLang="en-US" sz="2400" dirty="0">
                <a:latin typeface="Arial" panose="020B0604020202020204" pitchFamily="34" charset="0"/>
              </a:rPr>
              <a:t>Inventory Analysis of Medical Supplies in the IPD Pharmacy of a Tertiary Care Hospital</a:t>
            </a:r>
            <a:endParaRPr lang="en-IN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3682" y="4093763"/>
            <a:ext cx="9144000" cy="1655762"/>
          </a:xfrm>
        </p:spPr>
        <p:txBody>
          <a:bodyPr/>
          <a:lstStyle/>
          <a:p>
            <a:pPr algn="r"/>
            <a:r>
              <a:rPr lang="en-US" dirty="0"/>
              <a:t>By: Anand Kumar</a:t>
            </a:r>
          </a:p>
          <a:p>
            <a:pPr algn="r"/>
            <a:r>
              <a:rPr lang="en-US" dirty="0"/>
              <a:t>Mentor: Dr. Archana Thakur</a:t>
            </a:r>
          </a:p>
          <a:p>
            <a:pPr algn="r"/>
            <a:r>
              <a:rPr lang="en-US" dirty="0"/>
              <a:t>IIHMR Delhi</a:t>
            </a:r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4A4A6-17A9-4392-BB4C-06FEF16CF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2526AE1-CA03-24F1-8A1B-0BA358748C99}"/>
              </a:ext>
            </a:extLst>
          </p:cNvPr>
          <p:cNvSpPr txBox="1"/>
          <p:nvPr/>
        </p:nvSpPr>
        <p:spPr>
          <a:xfrm>
            <a:off x="3122631" y="1597000"/>
            <a:ext cx="60944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3200" b="1" dirty="0">
                <a:latin typeface="Arial" panose="020B0604020202020204" pitchFamily="34" charset="0"/>
                <a:cs typeface="Arial" panose="020B0604020202020204" pitchFamily="34" charset="0"/>
              </a:rPr>
              <a:t>Dissertation Presentation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6FBA3-5F8B-9513-B0E5-FBB9653DB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E29C0-A154-AB56-370F-D4E05C2DB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806"/>
            <a:ext cx="10515600" cy="1325563"/>
          </a:xfrm>
        </p:spPr>
        <p:txBody>
          <a:bodyPr/>
          <a:lstStyle/>
          <a:p>
            <a:pPr algn="ctr"/>
            <a:r>
              <a:rPr lang="en-IN" b="1" dirty="0"/>
              <a:t>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8C8B9F-1F87-92F4-03E8-FE0598F45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10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69F008-C96D-3DAE-0E8D-060EA2836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49DEEC9A-5539-E221-A672-B19F3AE174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3289766"/>
              </p:ext>
            </p:extLst>
          </p:nvPr>
        </p:nvGraphicFramePr>
        <p:xfrm>
          <a:off x="2969439" y="1550666"/>
          <a:ext cx="6183984" cy="11935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3234">
                  <a:extLst>
                    <a:ext uri="{9D8B030D-6E8A-4147-A177-3AD203B41FA5}">
                      <a16:colId xmlns:a16="http://schemas.microsoft.com/office/drawing/2014/main" val="100043144"/>
                    </a:ext>
                  </a:extLst>
                </a:gridCol>
                <a:gridCol w="1003234">
                  <a:extLst>
                    <a:ext uri="{9D8B030D-6E8A-4147-A177-3AD203B41FA5}">
                      <a16:colId xmlns:a16="http://schemas.microsoft.com/office/drawing/2014/main" val="2208245318"/>
                    </a:ext>
                  </a:extLst>
                </a:gridCol>
                <a:gridCol w="1003234">
                  <a:extLst>
                    <a:ext uri="{9D8B030D-6E8A-4147-A177-3AD203B41FA5}">
                      <a16:colId xmlns:a16="http://schemas.microsoft.com/office/drawing/2014/main" val="2164688985"/>
                    </a:ext>
                  </a:extLst>
                </a:gridCol>
                <a:gridCol w="1958224">
                  <a:extLst>
                    <a:ext uri="{9D8B030D-6E8A-4147-A177-3AD203B41FA5}">
                      <a16:colId xmlns:a16="http://schemas.microsoft.com/office/drawing/2014/main" val="1248806282"/>
                    </a:ext>
                  </a:extLst>
                </a:gridCol>
                <a:gridCol w="1216058">
                  <a:extLst>
                    <a:ext uri="{9D8B030D-6E8A-4147-A177-3AD203B41FA5}">
                      <a16:colId xmlns:a16="http://schemas.microsoft.com/office/drawing/2014/main" val="1155538371"/>
                    </a:ext>
                  </a:extLst>
                </a:gridCol>
              </a:tblGrid>
              <a:tr h="125127"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b="1" u="none" strike="noStrike" dirty="0">
                          <a:effectLst/>
                        </a:rPr>
                        <a:t>Category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b="1" u="none" strike="noStrike" dirty="0">
                          <a:effectLst/>
                        </a:rPr>
                        <a:t>No. of drugs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b="1" u="none" strike="noStrike" dirty="0">
                          <a:effectLst/>
                        </a:rPr>
                        <a:t>% of drugs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effectLst/>
                        </a:rPr>
                        <a:t>Drug Expenditure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1" u="none" strike="noStrike" dirty="0">
                          <a:effectLst/>
                        </a:rPr>
                        <a:t>% age of DE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7394621"/>
                  </a:ext>
                </a:extLst>
              </a:tr>
              <a:tr h="214238"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b="1" u="none" strike="noStrike" dirty="0">
                          <a:effectLst/>
                        </a:rPr>
                        <a:t>F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u="none" strike="noStrike">
                          <a:effectLst/>
                        </a:rPr>
                        <a:t>163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39.95%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u="none" strike="noStrike" dirty="0">
                          <a:effectLst/>
                        </a:rPr>
                        <a:t> ₹ 22,12,443 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 dirty="0">
                          <a:effectLst/>
                        </a:rPr>
                        <a:t>72%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1968054"/>
                  </a:ext>
                </a:extLst>
              </a:tr>
              <a:tr h="228928"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b="1" u="none" strike="noStrike">
                          <a:effectLst/>
                        </a:rPr>
                        <a:t>S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143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35.05%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 ₹ 6,76,073 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 dirty="0">
                          <a:effectLst/>
                        </a:rPr>
                        <a:t>22%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1695171"/>
                  </a:ext>
                </a:extLst>
              </a:tr>
              <a:tr h="219501"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b="1" u="none" strike="noStrike">
                          <a:effectLst/>
                        </a:rPr>
                        <a:t>N</a:t>
                      </a:r>
                      <a:endParaRPr lang="en-IN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u="none" strike="noStrike" dirty="0">
                          <a:effectLst/>
                        </a:rPr>
                        <a:t>102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25.00%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 ₹ 1,66,147 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 dirty="0">
                          <a:effectLst/>
                        </a:rPr>
                        <a:t>5%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513084"/>
                  </a:ext>
                </a:extLst>
              </a:tr>
              <a:tr h="301658"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b="1" u="none" strike="noStrike" dirty="0">
                          <a:effectLst/>
                        </a:rPr>
                        <a:t>Total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u="none" strike="noStrike" dirty="0">
                          <a:effectLst/>
                        </a:rPr>
                        <a:t>408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u="none" strike="noStrike" dirty="0">
                          <a:effectLst/>
                        </a:rPr>
                        <a:t>100%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u="none" strike="noStrike" dirty="0">
                          <a:effectLst/>
                        </a:rPr>
                        <a:t> ₹ 30,54,663 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 dirty="0">
                          <a:effectLst/>
                        </a:rPr>
                        <a:t>100%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8791567"/>
                  </a:ext>
                </a:extLst>
              </a:tr>
            </a:tbl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6592132E-64CE-B98E-DFFB-55DD1F9A52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1617383"/>
              </p:ext>
            </p:extLst>
          </p:nvPr>
        </p:nvGraphicFramePr>
        <p:xfrm>
          <a:off x="525293" y="2771755"/>
          <a:ext cx="5960346" cy="3493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4C053C36-826E-948D-C0C9-08497BFED2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000562"/>
              </p:ext>
            </p:extLst>
          </p:nvPr>
        </p:nvGraphicFramePr>
        <p:xfrm>
          <a:off x="6798548" y="2810359"/>
          <a:ext cx="4868159" cy="35359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D02102FC-9E13-DC8C-4089-CB3CB9678A17}"/>
              </a:ext>
            </a:extLst>
          </p:cNvPr>
          <p:cNvSpPr txBox="1"/>
          <p:nvPr/>
        </p:nvSpPr>
        <p:spPr>
          <a:xfrm>
            <a:off x="1031761" y="1350611"/>
            <a:ext cx="15555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Study Result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0D8D76-9EC6-553E-A06F-967D21D24DB6}"/>
              </a:ext>
            </a:extLst>
          </p:cNvPr>
          <p:cNvSpPr txBox="1"/>
          <p:nvPr/>
        </p:nvSpPr>
        <p:spPr>
          <a:xfrm>
            <a:off x="3112414" y="6231118"/>
            <a:ext cx="9646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/>
              <a:t>Figure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8FDF28-09A5-95C8-D259-874EAA8AD85E}"/>
              </a:ext>
            </a:extLst>
          </p:cNvPr>
          <p:cNvSpPr txBox="1"/>
          <p:nvPr/>
        </p:nvSpPr>
        <p:spPr>
          <a:xfrm>
            <a:off x="8722935" y="6251540"/>
            <a:ext cx="9646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/>
              <a:t>Figure 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209435-AEDB-D4A8-B845-814B5BBC1C51}"/>
              </a:ext>
            </a:extLst>
          </p:cNvPr>
          <p:cNvSpPr txBox="1"/>
          <p:nvPr/>
        </p:nvSpPr>
        <p:spPr>
          <a:xfrm>
            <a:off x="4819761" y="1297051"/>
            <a:ext cx="27670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/>
              <a:t>Table 2 – FSN Analysis of Items</a:t>
            </a:r>
          </a:p>
        </p:txBody>
      </p:sp>
    </p:spTree>
    <p:extLst>
      <p:ext uri="{BB962C8B-B14F-4D97-AF65-F5344CB8AC3E}">
        <p14:creationId xmlns:p14="http://schemas.microsoft.com/office/powerpoint/2010/main" val="2935169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F32B7-55C5-E8F1-E900-D6B04A51E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F6432-259C-F96C-2BA1-F44EB59BE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35007F-7706-D468-03A4-952E4784F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9FF017-A4DA-9359-275A-46E7D1BAD1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4ABF8E96-C2EE-2298-8624-5B475340E2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6282725"/>
              </p:ext>
            </p:extLst>
          </p:nvPr>
        </p:nvGraphicFramePr>
        <p:xfrm>
          <a:off x="1031450" y="1955227"/>
          <a:ext cx="3007150" cy="42576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6715">
                  <a:extLst>
                    <a:ext uri="{9D8B030D-6E8A-4147-A177-3AD203B41FA5}">
                      <a16:colId xmlns:a16="http://schemas.microsoft.com/office/drawing/2014/main" val="2872681768"/>
                    </a:ext>
                  </a:extLst>
                </a:gridCol>
                <a:gridCol w="1870435">
                  <a:extLst>
                    <a:ext uri="{9D8B030D-6E8A-4147-A177-3AD203B41FA5}">
                      <a16:colId xmlns:a16="http://schemas.microsoft.com/office/drawing/2014/main" val="1745776728"/>
                    </a:ext>
                  </a:extLst>
                </a:gridCol>
              </a:tblGrid>
              <a:tr h="470597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ABC-FSN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No. of Drugs  and (%)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2789918"/>
                  </a:ext>
                </a:extLst>
              </a:tr>
              <a:tr h="470597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A-F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70 (17.15)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4611546"/>
                  </a:ext>
                </a:extLst>
              </a:tr>
              <a:tr h="470597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A-S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  23 (5.64%)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5635391"/>
                  </a:ext>
                </a:extLst>
              </a:tr>
              <a:tr h="470597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B-F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  55 (13.48%)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8547254"/>
                  </a:ext>
                </a:extLst>
              </a:tr>
              <a:tr h="492896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B-N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  14  (3.43%)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5058752"/>
                  </a:ext>
                </a:extLst>
              </a:tr>
              <a:tr h="470597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B-S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  36 (8.82%)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0570516"/>
                  </a:ext>
                </a:extLst>
              </a:tr>
              <a:tr h="470597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C-F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  38 (9.31%)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0155342"/>
                  </a:ext>
                </a:extLst>
              </a:tr>
              <a:tr h="470597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C-N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  88 (21.57%)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3078039"/>
                  </a:ext>
                </a:extLst>
              </a:tr>
              <a:tr h="470597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C-S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  84 (20.59%)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0552551"/>
                  </a:ext>
                </a:extLst>
              </a:tr>
            </a:tbl>
          </a:graphicData>
        </a:graphic>
      </p:graphicFrame>
      <p:pic>
        <p:nvPicPr>
          <p:cNvPr id="12" name="Picture 11" descr="Output image">
            <a:extLst>
              <a:ext uri="{FF2B5EF4-FFF2-40B4-BE49-F238E27FC236}">
                <a16:creationId xmlns:a16="http://schemas.microsoft.com/office/drawing/2014/main" id="{83F06927-04C5-4A4A-9201-8BC1D997D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450" y="1895932"/>
            <a:ext cx="7083458" cy="4552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7FFF4ED-A728-7BAE-F81B-7673FF43DE50}"/>
              </a:ext>
            </a:extLst>
          </p:cNvPr>
          <p:cNvSpPr txBox="1"/>
          <p:nvPr/>
        </p:nvSpPr>
        <p:spPr>
          <a:xfrm>
            <a:off x="991386" y="1434029"/>
            <a:ext cx="60944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Study Result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059EA5-4F8E-55B8-D225-0C54B5041EBE}"/>
              </a:ext>
            </a:extLst>
          </p:cNvPr>
          <p:cNvSpPr txBox="1"/>
          <p:nvPr/>
        </p:nvSpPr>
        <p:spPr>
          <a:xfrm>
            <a:off x="7580717" y="6400803"/>
            <a:ext cx="9646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/>
              <a:t>Figure 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C5D869-8B91-DA11-E3C3-F189FE77F554}"/>
              </a:ext>
            </a:extLst>
          </p:cNvPr>
          <p:cNvSpPr txBox="1"/>
          <p:nvPr/>
        </p:nvSpPr>
        <p:spPr>
          <a:xfrm>
            <a:off x="1031450" y="6217850"/>
            <a:ext cx="27670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/>
              <a:t>Table 3 – ABC-FSN Matrix Analysis of Items</a:t>
            </a:r>
          </a:p>
        </p:txBody>
      </p:sp>
    </p:spTree>
    <p:extLst>
      <p:ext uri="{BB962C8B-B14F-4D97-AF65-F5344CB8AC3E}">
        <p14:creationId xmlns:p14="http://schemas.microsoft.com/office/powerpoint/2010/main" val="2224984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Discussion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1C8C11B-B773-056F-2580-65F8DF839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738" y="1440822"/>
            <a:ext cx="5257800" cy="47439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/>
              <a:t>ABC Analysis (Always, Better, Control)</a:t>
            </a:r>
          </a:p>
          <a:p>
            <a:r>
              <a:rPr lang="en-US" sz="1800" dirty="0"/>
              <a:t>ABC analysis reveals that only 23% of drugs (A category) account for 70% of the total consumption value — a textbook case of the Pareto Principle (80/20 Rule) </a:t>
            </a:r>
          </a:p>
          <a:p>
            <a:r>
              <a:rPr lang="en-US" sz="1800" dirty="0"/>
              <a:t>Category A items demand the highest control due to their financial impact.</a:t>
            </a:r>
          </a:p>
          <a:p>
            <a:r>
              <a:rPr lang="en-US" sz="1800" dirty="0"/>
              <a:t>Over 50% of the items fall under Category C but contribute only 10% to the total value, showing scope for relaxing monitoring intensity for these, without compromising service quality.</a:t>
            </a:r>
          </a:p>
          <a:p>
            <a:pPr marL="0" indent="0">
              <a:buNone/>
            </a:pPr>
            <a:endParaRPr lang="en-IN" sz="1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EC92DE-CB1B-97CA-5AB9-6EBB10B558D8}"/>
              </a:ext>
            </a:extLst>
          </p:cNvPr>
          <p:cNvSpPr txBox="1"/>
          <p:nvPr/>
        </p:nvSpPr>
        <p:spPr>
          <a:xfrm>
            <a:off x="5705574" y="1410568"/>
            <a:ext cx="538034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FSN Analysis (Fast, Slow, Non-moving)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Fast-moving drugs (F) constitute ~40% of items but account for 72% of drug expenditure, indicating high clinical demand and continuous replenishment needs.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Slow-moving (S) and Non-moving (N) drugs together make up 60% of inventory items but contribute only 28% to total expenditure — these may require targeted review for relevance and rationalization.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high percentage of slow/non-moving drugs (S + N = 245 out of 408) could potentially lead to stock aging, expiry, or resource locking if not managed proactively.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Suggestion: Implement periodic consumption audits and integrate clinical usage patterns into procurement planning.</a:t>
            </a:r>
          </a:p>
        </p:txBody>
      </p:sp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59676-68AE-B31D-2B17-777B3CE4C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AE405-828D-19A8-A3BF-17A9B1F9E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0528"/>
            <a:ext cx="10445685" cy="477582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800" b="1" dirty="0"/>
              <a:t>ABC-FSN Matrix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Most critical segments are A-F (17.15%) and B-F (13.48%) — these drugs are both high-cost and fast-moving, requiring tight controls, frequent stock checks, and priority for buffer stock levels.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C-N (21.57%) and C-S (20.59%) represent low-cost items with low turnover, which may contribute to inventory clutter. These should be reviewed for possible substitution or delisting.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The absence of A-N items (high-cost, non-moving) is a positive outcome, indicating:</a:t>
            </a:r>
          </a:p>
          <a:p>
            <a:pPr lvl="1">
              <a:lnSpc>
                <a:spcPct val="100000"/>
              </a:lnSpc>
            </a:pPr>
            <a:r>
              <a:rPr lang="en-US" sz="1800" dirty="0"/>
              <a:t>Efficient consumption planning.</a:t>
            </a:r>
          </a:p>
          <a:p>
            <a:pPr lvl="1">
              <a:lnSpc>
                <a:spcPct val="100000"/>
              </a:lnSpc>
            </a:pPr>
            <a:r>
              <a:rPr lang="en-US" sz="1800" dirty="0"/>
              <a:t>Minimized financial waste.</a:t>
            </a:r>
          </a:p>
          <a:p>
            <a:pPr lvl="1">
              <a:lnSpc>
                <a:spcPct val="100000"/>
              </a:lnSpc>
            </a:pPr>
            <a:r>
              <a:rPr lang="en-US" sz="1800" dirty="0"/>
              <a:t>Good coordination between pharmacy, clinicians, and procurement.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B-N items (3.43%) still need attention, as mid-cost drugs lying unused could either be clinically irrelevant or overstocked. These are good candidates for redistribution.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The matrix helps in segmented stock policy implementation — i.e., tightest control for A-F, moderate for B-S/B-F, and relaxed for C items, thus optimizing operational effort.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5A2AEE-BCF7-2356-2A0D-334825D42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13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368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E189E-5E52-9662-2F07-B390FCB5B5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0EAA0-8556-4E25-D560-9D89352AF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Discussion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B09AC360-E2A4-54D3-5DF5-B43BC0A4FB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4716086"/>
              </p:ext>
            </p:extLst>
          </p:nvPr>
        </p:nvGraphicFramePr>
        <p:xfrm>
          <a:off x="518527" y="1454079"/>
          <a:ext cx="10689942" cy="2643440"/>
        </p:xfrm>
        <a:graphic>
          <a:graphicData uri="http://schemas.openxmlformats.org/drawingml/2006/table">
            <a:tbl>
              <a:tblPr/>
              <a:tblGrid>
                <a:gridCol w="1363833">
                  <a:extLst>
                    <a:ext uri="{9D8B030D-6E8A-4147-A177-3AD203B41FA5}">
                      <a16:colId xmlns:a16="http://schemas.microsoft.com/office/drawing/2014/main" val="292212485"/>
                    </a:ext>
                  </a:extLst>
                </a:gridCol>
                <a:gridCol w="760325">
                  <a:extLst>
                    <a:ext uri="{9D8B030D-6E8A-4147-A177-3AD203B41FA5}">
                      <a16:colId xmlns:a16="http://schemas.microsoft.com/office/drawing/2014/main" val="480009830"/>
                    </a:ext>
                  </a:extLst>
                </a:gridCol>
                <a:gridCol w="1228605">
                  <a:extLst>
                    <a:ext uri="{9D8B030D-6E8A-4147-A177-3AD203B41FA5}">
                      <a16:colId xmlns:a16="http://schemas.microsoft.com/office/drawing/2014/main" val="552790441"/>
                    </a:ext>
                  </a:extLst>
                </a:gridCol>
                <a:gridCol w="1320462">
                  <a:extLst>
                    <a:ext uri="{9D8B030D-6E8A-4147-A177-3AD203B41FA5}">
                      <a16:colId xmlns:a16="http://schemas.microsoft.com/office/drawing/2014/main" val="2350258058"/>
                    </a:ext>
                  </a:extLst>
                </a:gridCol>
                <a:gridCol w="1056370">
                  <a:extLst>
                    <a:ext uri="{9D8B030D-6E8A-4147-A177-3AD203B41FA5}">
                      <a16:colId xmlns:a16="http://schemas.microsoft.com/office/drawing/2014/main" val="2790935593"/>
                    </a:ext>
                  </a:extLst>
                </a:gridCol>
                <a:gridCol w="1286016">
                  <a:extLst>
                    <a:ext uri="{9D8B030D-6E8A-4147-A177-3AD203B41FA5}">
                      <a16:colId xmlns:a16="http://schemas.microsoft.com/office/drawing/2014/main" val="3560712531"/>
                    </a:ext>
                  </a:extLst>
                </a:gridCol>
                <a:gridCol w="1182676">
                  <a:extLst>
                    <a:ext uri="{9D8B030D-6E8A-4147-A177-3AD203B41FA5}">
                      <a16:colId xmlns:a16="http://schemas.microsoft.com/office/drawing/2014/main" val="3472545548"/>
                    </a:ext>
                  </a:extLst>
                </a:gridCol>
                <a:gridCol w="1331946">
                  <a:extLst>
                    <a:ext uri="{9D8B030D-6E8A-4147-A177-3AD203B41FA5}">
                      <a16:colId xmlns:a16="http://schemas.microsoft.com/office/drawing/2014/main" val="4114731457"/>
                    </a:ext>
                  </a:extLst>
                </a:gridCol>
                <a:gridCol w="1159709">
                  <a:extLst>
                    <a:ext uri="{9D8B030D-6E8A-4147-A177-3AD203B41FA5}">
                      <a16:colId xmlns:a16="http://schemas.microsoft.com/office/drawing/2014/main" val="23089510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IN" sz="1400" b="1" dirty="0"/>
                        <a:t>Study No.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b="1" dirty="0"/>
                        <a:t>Year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b="1" dirty="0"/>
                        <a:t>No. of Items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b="1" dirty="0"/>
                        <a:t>A Items (%)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b="1" dirty="0"/>
                        <a:t>A Value (%)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b="1" dirty="0"/>
                        <a:t>B Items (%)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b="1" dirty="0"/>
                        <a:t>B Value (%)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b="1" dirty="0"/>
                        <a:t>C Items (%)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b="1" dirty="0"/>
                        <a:t>C Value (%)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8282143"/>
                  </a:ext>
                </a:extLst>
              </a:tr>
              <a:tr h="336054">
                <a:tc>
                  <a:txBody>
                    <a:bodyPr/>
                    <a:lstStyle/>
                    <a:p>
                      <a:r>
                        <a:rPr lang="en-IN" sz="1400" b="1" dirty="0"/>
                        <a:t>6.1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2010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421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58 (13.78%)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69.97%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92 (21.85%)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19.95%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271 (64.37%)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10.08%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5412915"/>
                  </a:ext>
                </a:extLst>
              </a:tr>
              <a:tr h="336054">
                <a:tc>
                  <a:txBody>
                    <a:bodyPr/>
                    <a:lstStyle/>
                    <a:p>
                      <a:r>
                        <a:rPr lang="en-IN" sz="1400" b="1" dirty="0"/>
                        <a:t>6.2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2015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325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47 (14.0%)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70.00%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73 (22.46%)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20.00%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205 (63.70%)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10.00%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2040470"/>
                  </a:ext>
                </a:extLst>
              </a:tr>
              <a:tr h="336054">
                <a:tc>
                  <a:txBody>
                    <a:bodyPr/>
                    <a:lstStyle/>
                    <a:p>
                      <a:r>
                        <a:rPr lang="en-IN" sz="1400" b="1" dirty="0"/>
                        <a:t>6.3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2011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9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2 (22.22%)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82.66%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3 (33.33%)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11.15%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4 (44.44%)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6.19%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2572815"/>
                  </a:ext>
                </a:extLst>
              </a:tr>
              <a:tr h="336054">
                <a:tc>
                  <a:txBody>
                    <a:bodyPr/>
                    <a:lstStyle/>
                    <a:p>
                      <a:r>
                        <a:rPr lang="en-IN" sz="1400" b="1" dirty="0"/>
                        <a:t>6.4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2023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359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44 (12.26%)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70.00%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80 (22.28%)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20.00%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235 (65.46%)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10.00%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5218837"/>
                  </a:ext>
                </a:extLst>
              </a:tr>
              <a:tr h="336054">
                <a:tc>
                  <a:txBody>
                    <a:bodyPr/>
                    <a:lstStyle/>
                    <a:p>
                      <a:r>
                        <a:rPr lang="en-IN" sz="1400" b="1" dirty="0"/>
                        <a:t>6.5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2019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143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22 (15.39%)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70.61%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30 (20.98%)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20.22%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91 (63.63%)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9.17%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1225977"/>
                  </a:ext>
                </a:extLst>
              </a:tr>
              <a:tr h="336054">
                <a:tc>
                  <a:txBody>
                    <a:bodyPr/>
                    <a:lstStyle/>
                    <a:p>
                      <a:r>
                        <a:rPr lang="en-IN" sz="1400" b="1" dirty="0"/>
                        <a:t>6.6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2021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393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187 (47.6%)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90.00%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—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—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—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—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7936754"/>
                  </a:ext>
                </a:extLst>
              </a:tr>
              <a:tr h="336054">
                <a:tc>
                  <a:txBody>
                    <a:bodyPr/>
                    <a:lstStyle/>
                    <a:p>
                      <a:r>
                        <a:rPr lang="en-IN" sz="1400" b="1" dirty="0"/>
                        <a:t>6.8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2022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190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54 (28.42%)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70.05%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58 (30.52%)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20.03%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78 (41.05%)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9.91%</a:t>
                      </a:r>
                    </a:p>
                  </a:txBody>
                  <a:tcPr marL="77702" marR="77702" marT="38851" marB="3885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6994654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2F4684-A7BC-3FCD-D08D-C1CC640A8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14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DD30D6-1431-27E7-6294-B8A870A66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B790C93-0BEB-FE06-356B-06C7FF0100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6585508"/>
              </p:ext>
            </p:extLst>
          </p:nvPr>
        </p:nvGraphicFramePr>
        <p:xfrm>
          <a:off x="6593493" y="4922437"/>
          <a:ext cx="4195713" cy="1097280"/>
        </p:xfrm>
        <a:graphic>
          <a:graphicData uri="http://schemas.openxmlformats.org/drawingml/2006/table">
            <a:tbl>
              <a:tblPr/>
              <a:tblGrid>
                <a:gridCol w="1398571">
                  <a:extLst>
                    <a:ext uri="{9D8B030D-6E8A-4147-A177-3AD203B41FA5}">
                      <a16:colId xmlns:a16="http://schemas.microsoft.com/office/drawing/2014/main" val="1293701517"/>
                    </a:ext>
                  </a:extLst>
                </a:gridCol>
                <a:gridCol w="1398571">
                  <a:extLst>
                    <a:ext uri="{9D8B030D-6E8A-4147-A177-3AD203B41FA5}">
                      <a16:colId xmlns:a16="http://schemas.microsoft.com/office/drawing/2014/main" val="60286110"/>
                    </a:ext>
                  </a:extLst>
                </a:gridCol>
                <a:gridCol w="1398571">
                  <a:extLst>
                    <a:ext uri="{9D8B030D-6E8A-4147-A177-3AD203B41FA5}">
                      <a16:colId xmlns:a16="http://schemas.microsoft.com/office/drawing/2014/main" val="418155131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IN" sz="1200" b="1" dirty="0"/>
                        <a:t>Category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b="1" dirty="0"/>
                        <a:t>Avg. % of Items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b="1" dirty="0"/>
                        <a:t>Avg. % of Value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978738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N" sz="1200" b="1" dirty="0"/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b="0" dirty="0"/>
                        <a:t>16.77%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b="0"/>
                        <a:t>70.13%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942207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N" sz="1200" b="1" dirty="0"/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b="0" dirty="0"/>
                        <a:t>23.22%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b="0"/>
                        <a:t>20.04%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096709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N" sz="1200" b="1" dirty="0"/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b="0"/>
                        <a:t>60.01%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b="0" dirty="0"/>
                        <a:t>9.83%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8276240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98BB6BA3-01C6-0953-3B7F-31EA8CF5B5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9225" y="4352297"/>
            <a:ext cx="397805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🔢 Average ABC Analysis (Based on 5 Studies)</a:t>
            </a:r>
            <a:endParaRPr lang="en-US" altLang="en-US" sz="4000" dirty="0"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A0C229-C693-9486-5BE4-A17D44EBB45C}"/>
              </a:ext>
            </a:extLst>
          </p:cNvPr>
          <p:cNvSpPr txBox="1"/>
          <p:nvPr/>
        </p:nvSpPr>
        <p:spPr>
          <a:xfrm>
            <a:off x="297173" y="4465410"/>
            <a:ext cx="609442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To calculate the average ABC classification, we will exclude Study 6.3 and Study 6.6 due to:</a:t>
            </a:r>
          </a:p>
          <a:p>
            <a:r>
              <a:rPr lang="en-US" b="1" dirty="0"/>
              <a:t>6.3</a:t>
            </a:r>
            <a:r>
              <a:rPr lang="en-US" dirty="0"/>
              <a:t>: Extremely small sample (n=9), skewed percentages.</a:t>
            </a:r>
          </a:p>
          <a:p>
            <a:r>
              <a:rPr lang="en-US" b="1" dirty="0"/>
              <a:t>6.6</a:t>
            </a:r>
            <a:r>
              <a:rPr lang="en-US" dirty="0"/>
              <a:t>: Mixed matrix data (ABC–VED–FNS), not isolated ABC figures.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9C2588-27DF-19E0-194C-1D0A4B0480C1}"/>
              </a:ext>
            </a:extLst>
          </p:cNvPr>
          <p:cNvSpPr txBox="1"/>
          <p:nvPr/>
        </p:nvSpPr>
        <p:spPr>
          <a:xfrm>
            <a:off x="4998399" y="4165825"/>
            <a:ext cx="9646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/>
              <a:t>Table 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7A2974-277D-DA0D-7E87-DB09C4189EED}"/>
              </a:ext>
            </a:extLst>
          </p:cNvPr>
          <p:cNvSpPr txBox="1"/>
          <p:nvPr/>
        </p:nvSpPr>
        <p:spPr>
          <a:xfrm>
            <a:off x="8212314" y="6070860"/>
            <a:ext cx="9646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/>
              <a:t>Table 5</a:t>
            </a:r>
          </a:p>
          <a:p>
            <a:pPr algn="ctr"/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5720313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6ABB0-6D27-5394-0049-AEB16D01B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Studies	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7149B2-05E3-49DD-D831-4A63C54985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IN" dirty="0"/>
              <a:t>6.1   ABC and VED Analysis of the Pharmacy Store of a Tertiary Care Teaching, Research and Referral Healthcare Institute of India (2010) - </a:t>
            </a:r>
            <a:r>
              <a:rPr lang="en-IN" i="1" dirty="0"/>
              <a:t>Source: PubMed Central</a:t>
            </a:r>
            <a:endParaRPr lang="en-IN" dirty="0"/>
          </a:p>
          <a:p>
            <a:pPr marL="0" indent="0">
              <a:buNone/>
            </a:pPr>
            <a:r>
              <a:rPr lang="en-IN" dirty="0"/>
              <a:t>6.2 ABC and VED Analysis in Medical Stores Inventory Control (2015) - </a:t>
            </a:r>
            <a:r>
              <a:rPr lang="en-IN" i="1" dirty="0"/>
              <a:t>Source: PubMed Central</a:t>
            </a:r>
            <a:endParaRPr lang="en-IN" dirty="0"/>
          </a:p>
          <a:p>
            <a:pPr marL="0" indent="0">
              <a:buNone/>
            </a:pPr>
            <a:r>
              <a:rPr lang="en-IN" dirty="0"/>
              <a:t>6.3   ABC Analysis of Hospital Pharmacy in a Tertiary Care Teaching Hospital (2011) - </a:t>
            </a:r>
            <a:r>
              <a:rPr lang="en-IN" i="1" dirty="0"/>
              <a:t>Source: ResearchGate</a:t>
            </a:r>
            <a:endParaRPr lang="en-IN" dirty="0"/>
          </a:p>
          <a:p>
            <a:pPr marL="0" indent="0">
              <a:buNone/>
            </a:pPr>
            <a:r>
              <a:rPr lang="en-IN" dirty="0"/>
              <a:t>6.4   ABC, FSN ANALYSIS OF DRUG STORE OF A TERTIARY CARE HOSPITAL (2023) - </a:t>
            </a:r>
            <a:r>
              <a:rPr lang="en-IN" i="1" dirty="0"/>
              <a:t>Source: ResearchGate</a:t>
            </a:r>
            <a:endParaRPr lang="en-IN" dirty="0"/>
          </a:p>
          <a:p>
            <a:pPr marL="0" indent="0">
              <a:buNone/>
            </a:pPr>
            <a:r>
              <a:rPr lang="en-IN" dirty="0"/>
              <a:t>6.5   A study to review drug inventory and pharmacy management with reference to I.V. &amp; injectables at a tertiary municipal care hospital (2019) - </a:t>
            </a:r>
            <a:r>
              <a:rPr lang="en-IN" i="1" dirty="0"/>
              <a:t>Source: The Pharma Innovation Journal</a:t>
            </a:r>
            <a:endParaRPr lang="en-IN" dirty="0"/>
          </a:p>
          <a:p>
            <a:pPr marL="0" indent="0">
              <a:buNone/>
            </a:pPr>
            <a:r>
              <a:rPr lang="en-IN" dirty="0"/>
              <a:t>6.6   How is Information from ABC–VED–FNS Matrix Analysis Used to Improve Operational Efficiency of Pharmaceuticals Inventory Management? A Cross-Sectional Case Analysis (2021) - </a:t>
            </a:r>
            <a:r>
              <a:rPr lang="en-IN" i="1" dirty="0"/>
              <a:t>Source: PubMed Central</a:t>
            </a:r>
            <a:endParaRPr lang="en-IN" dirty="0"/>
          </a:p>
          <a:p>
            <a:pPr marL="0" indent="0">
              <a:buNone/>
            </a:pPr>
            <a:r>
              <a:rPr lang="en-IN" dirty="0"/>
              <a:t>6.8   Selective Inventory Control Using ABC and FSN Analysis in Retail Sector: A Case Study</a:t>
            </a: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D86FA0-E00A-D8C3-64EC-21A5D6E02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C93071-A0AD-506E-F017-7A1964E07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15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CD63EA-81F8-8CA7-A86E-86124CE01D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11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9053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88C02-1E04-EBB1-7392-B7CA0DED9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AA70D-9BCE-A787-F08C-DF363DDD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711" y="365125"/>
            <a:ext cx="10515600" cy="1325563"/>
          </a:xfrm>
        </p:spPr>
        <p:txBody>
          <a:bodyPr/>
          <a:lstStyle/>
          <a:p>
            <a:pPr algn="ctr"/>
            <a:r>
              <a:rPr lang="en-IN" b="1" dirty="0"/>
              <a:t>Discussion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BF00B-CFF3-5981-67CC-45C9EE44C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31111" y="6356350"/>
            <a:ext cx="2743200" cy="365125"/>
          </a:xfrm>
        </p:spPr>
        <p:txBody>
          <a:bodyPr/>
          <a:lstStyle/>
          <a:p>
            <a:fld id="{26AD20E6-394B-4DF0-96A5-9647FF39C943}" type="slidenum">
              <a:rPr lang="en-IN" smtClean="0"/>
              <a:t>16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630545-32B5-369F-4ACF-0B6471BBD1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11" y="23813"/>
            <a:ext cx="2695903" cy="1268959"/>
          </a:xfrm>
          <a:prstGeom prst="rect">
            <a:avLst/>
          </a:prstGeom>
        </p:spPr>
      </p:pic>
      <p:sp>
        <p:nvSpPr>
          <p:cNvPr id="12" name="Rectangle 7">
            <a:extLst>
              <a:ext uri="{FF2B5EF4-FFF2-40B4-BE49-F238E27FC236}">
                <a16:creationId xmlns:a16="http://schemas.microsoft.com/office/drawing/2014/main" id="{EB787B7E-4BF2-732A-6688-3556FCDA34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075" y="1665405"/>
            <a:ext cx="418491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📋 Comparison of ABC Analysis: Your Data vs Literature Average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8925110C-95C0-A570-E862-9C0E48AA37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1343084"/>
              </p:ext>
            </p:extLst>
          </p:nvPr>
        </p:nvGraphicFramePr>
        <p:xfrm>
          <a:off x="1073869" y="2209800"/>
          <a:ext cx="9399309" cy="1219200"/>
        </p:xfrm>
        <a:graphic>
          <a:graphicData uri="http://schemas.openxmlformats.org/drawingml/2006/table">
            <a:tbl>
              <a:tblPr/>
              <a:tblGrid>
                <a:gridCol w="1029093">
                  <a:extLst>
                    <a:ext uri="{9D8B030D-6E8A-4147-A177-3AD203B41FA5}">
                      <a16:colId xmlns:a16="http://schemas.microsoft.com/office/drawing/2014/main" val="2717901751"/>
                    </a:ext>
                  </a:extLst>
                </a:gridCol>
                <a:gridCol w="2036190">
                  <a:extLst>
                    <a:ext uri="{9D8B030D-6E8A-4147-A177-3AD203B41FA5}">
                      <a16:colId xmlns:a16="http://schemas.microsoft.com/office/drawing/2014/main" val="1596136816"/>
                    </a:ext>
                  </a:extLst>
                </a:gridCol>
                <a:gridCol w="2271860">
                  <a:extLst>
                    <a:ext uri="{9D8B030D-6E8A-4147-A177-3AD203B41FA5}">
                      <a16:colId xmlns:a16="http://schemas.microsoft.com/office/drawing/2014/main" val="3892954798"/>
                    </a:ext>
                  </a:extLst>
                </a:gridCol>
                <a:gridCol w="1545209">
                  <a:extLst>
                    <a:ext uri="{9D8B030D-6E8A-4147-A177-3AD203B41FA5}">
                      <a16:colId xmlns:a16="http://schemas.microsoft.com/office/drawing/2014/main" val="2893222719"/>
                    </a:ext>
                  </a:extLst>
                </a:gridCol>
                <a:gridCol w="2516957">
                  <a:extLst>
                    <a:ext uri="{9D8B030D-6E8A-4147-A177-3AD203B41FA5}">
                      <a16:colId xmlns:a16="http://schemas.microsoft.com/office/drawing/2014/main" val="338995757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IN" sz="1400" b="1" dirty="0"/>
                        <a:t>Category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b="1" dirty="0"/>
                        <a:t>Data – % of Items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b="1" dirty="0"/>
                        <a:t>Literature Avg. – % of Items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b="1" dirty="0"/>
                        <a:t>Data – % of Value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b="1" dirty="0"/>
                        <a:t>Literature Avg. – % of Value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024727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N" sz="1400" b="1" dirty="0"/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22.79%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16.77%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70.01%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70.13%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618933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N" sz="1400" b="1" dirty="0"/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25.74%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23.22%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20.09%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20.04%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829336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IN" sz="1400" b="1" dirty="0"/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51.47%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60.01%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/>
                        <a:t>9.90%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400" dirty="0"/>
                        <a:t>9.83%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2626665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126C9A3D-A7F9-639D-2217-1EB3F91E94BB}"/>
              </a:ext>
            </a:extLst>
          </p:cNvPr>
          <p:cNvSpPr txBox="1"/>
          <p:nvPr/>
        </p:nvSpPr>
        <p:spPr>
          <a:xfrm>
            <a:off x="555395" y="3629966"/>
            <a:ext cx="6094428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A-category items</a:t>
            </a:r>
            <a:r>
              <a:rPr lang="en-US" dirty="0"/>
              <a:t>: This study has a higher proportion of A items (22.79%) than the average (16.77%), but their consumption value is almost identical (70%).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Likely due to storage and stick of high-cost drugs items in inventory of IPD pharmacy led to 22.79% of A items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 the study data, drug which marked the 70% cutoff, but the next few drugs had cumulative values like 70.10% or 70.25%, which are very close. In such cases, it's standard practice to include these as A-category items to avoid splitting similar-cost drugs across categories and to reduce skewness in classification.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23715C-A0DD-9126-809A-DBFB45DDA88A}"/>
              </a:ext>
            </a:extLst>
          </p:cNvPr>
          <p:cNvSpPr txBox="1"/>
          <p:nvPr/>
        </p:nvSpPr>
        <p:spPr>
          <a:xfrm>
            <a:off x="6817936" y="3768465"/>
            <a:ext cx="502212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ABC analysis of 408 IPD pharmacy items aligns with the findings of the reviewed literature, with A-category items accounting for approximately 70% of the total consumption value.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distribution of B and C category items also follows a similar pattern, indicating consistency with established inventory consumption trends reported in previous studies.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17660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5BDE-C1E4-2068-7ED7-1D9DDC4B3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621F9-57FC-03A7-2EE3-925A45765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1800" dirty="0"/>
              <a:t>The inventory analysis using ABC, FSN, and ABC–FSN matrix provided valuable insights into medicine consumption patterns and cost distribution.</a:t>
            </a:r>
          </a:p>
          <a:p>
            <a:r>
              <a:rPr lang="en-US" sz="1800" dirty="0"/>
              <a:t>A-category and Fast-moving (AF) drugs make up a small portion of items but account for the majority of cost and usage — these require strict monitoring and regular replenishment.</a:t>
            </a:r>
          </a:p>
          <a:p>
            <a:r>
              <a:rPr lang="en-US" sz="1800" dirty="0"/>
              <a:t>C-category and Non-moving (CN) drugs are high in number but contribute minimally to value — these can be optimized, rationalized, or phased out.</a:t>
            </a:r>
          </a:p>
          <a:p>
            <a:r>
              <a:rPr lang="en-US" sz="1800" dirty="0"/>
              <a:t>The absence of high-cost non-moving (AN) drugs reflects effective coordination between procurement and clinical teams.</a:t>
            </a:r>
          </a:p>
          <a:p>
            <a:r>
              <a:rPr lang="en-US" sz="1800" dirty="0"/>
              <a:t>The results align closely with published literature, validating the use of ABC–FSN methods in hospital pharmacy management.</a:t>
            </a:r>
          </a:p>
          <a:p>
            <a:r>
              <a:rPr lang="en-US" sz="1800" dirty="0"/>
              <a:t>Implementing these strategies can help:</a:t>
            </a:r>
          </a:p>
          <a:p>
            <a:pPr lvl="1"/>
            <a:r>
              <a:rPr lang="en-US" sz="1800" dirty="0"/>
              <a:t>Reduce inventory cost and wastage</a:t>
            </a:r>
          </a:p>
          <a:p>
            <a:pPr lvl="1"/>
            <a:r>
              <a:rPr lang="en-US" sz="1800" dirty="0"/>
              <a:t>Ensure continuous drug availability</a:t>
            </a:r>
          </a:p>
          <a:p>
            <a:pPr lvl="1"/>
            <a:r>
              <a:rPr lang="en-US" sz="1800" dirty="0"/>
              <a:t>Improve operational efficiency and patient care quality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17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B7D5E-5971-552F-AA9B-43413A57A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Some of the Obsolete drugs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4460A4-4766-470B-13B3-9A8259F0DB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CN drugs-                                                      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1A54BC-5345-7069-0DDC-08C0E2626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18</a:t>
            </a:fld>
            <a:endParaRPr lang="en-IN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1613C2A-42CA-9201-66CE-37B2652965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0878200"/>
              </p:ext>
            </p:extLst>
          </p:nvPr>
        </p:nvGraphicFramePr>
        <p:xfrm>
          <a:off x="1197205" y="2271859"/>
          <a:ext cx="3835400" cy="7315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35400">
                  <a:extLst>
                    <a:ext uri="{9D8B030D-6E8A-4147-A177-3AD203B41FA5}">
                      <a16:colId xmlns:a16="http://schemas.microsoft.com/office/drawing/2014/main" val="2795304642"/>
                    </a:ext>
                  </a:extLst>
                </a:gridCol>
              </a:tblGrid>
              <a:tr h="182881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u="none" strike="noStrike">
                          <a:effectLst/>
                        </a:rPr>
                        <a:t>CHYMORAL FORTE DS TABLETS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56403017"/>
                  </a:ext>
                </a:extLst>
              </a:tr>
              <a:tr h="182881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u="none" strike="noStrike">
                          <a:effectLst/>
                        </a:rPr>
                        <a:t>SUSTEN SR 200MG TABLETS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76841475"/>
                  </a:ext>
                </a:extLst>
              </a:tr>
              <a:tr h="182881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u="none" strike="noStrike">
                          <a:effectLst/>
                        </a:rPr>
                        <a:t>TFCT - NIB 5MG TABLETS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35672946"/>
                  </a:ext>
                </a:extLst>
              </a:tr>
              <a:tr h="182881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u="none" strike="noStrike" dirty="0">
                          <a:effectLst/>
                        </a:rPr>
                        <a:t>VALTOVAL 500MG TABLETS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56847970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FAAFC69-1F8B-E49E-9F06-147E32F626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6269524"/>
              </p:ext>
            </p:extLst>
          </p:nvPr>
        </p:nvGraphicFramePr>
        <p:xfrm>
          <a:off x="1197205" y="2999886"/>
          <a:ext cx="3835400" cy="365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35400">
                  <a:extLst>
                    <a:ext uri="{9D8B030D-6E8A-4147-A177-3AD203B41FA5}">
                      <a16:colId xmlns:a16="http://schemas.microsoft.com/office/drawing/2014/main" val="3938223923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u="none" strike="noStrike">
                          <a:effectLst/>
                        </a:rPr>
                        <a:t>PIRANULIN TABLETS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59232303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u="none" strike="noStrike" dirty="0">
                          <a:effectLst/>
                        </a:rPr>
                        <a:t>FYCOMPA 4MG TABLETS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86678419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95CC4FC-5A34-C678-FE14-D3684AE2A0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877833"/>
              </p:ext>
            </p:extLst>
          </p:nvPr>
        </p:nvGraphicFramePr>
        <p:xfrm>
          <a:off x="1197205" y="3356219"/>
          <a:ext cx="3835400" cy="1280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35400">
                  <a:extLst>
                    <a:ext uri="{9D8B030D-6E8A-4147-A177-3AD203B41FA5}">
                      <a16:colId xmlns:a16="http://schemas.microsoft.com/office/drawing/2014/main" val="2058023057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u="none" strike="noStrike">
                          <a:effectLst/>
                        </a:rPr>
                        <a:t>EPTOIN 50 MG TABLET CONTAINER 150S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2016227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u="none" strike="noStrike">
                          <a:effectLst/>
                        </a:rPr>
                        <a:t>ELTROXIN 75 MCG TABLET CONTAINER 120S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0145624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u="none" strike="noStrike">
                          <a:effectLst/>
                        </a:rPr>
                        <a:t>AMPHOTRET AMPHO B PLAIN 50 MG INJECTIONS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666404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HUMAN MIXTARD 40 IU/ML INJECTION 10ML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4419559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u="none" strike="noStrike">
                          <a:effectLst/>
                        </a:rPr>
                        <a:t>ELTROXIN 25 MCG TABLET CONTAINER 120S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361887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u="none" strike="noStrike">
                          <a:effectLst/>
                        </a:rPr>
                        <a:t>THYRONORM 75MCG TAB 120S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0710318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u="none" strike="noStrike" dirty="0">
                          <a:effectLst/>
                        </a:rPr>
                        <a:t>CERVIPRIME GEL 3GM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52236017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1501094-9E18-422B-08F8-199B5410F8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5191918"/>
              </p:ext>
            </p:extLst>
          </p:nvPr>
        </p:nvGraphicFramePr>
        <p:xfrm>
          <a:off x="1187775" y="4619135"/>
          <a:ext cx="3835400" cy="358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35400">
                  <a:extLst>
                    <a:ext uri="{9D8B030D-6E8A-4147-A177-3AD203B41FA5}">
                      <a16:colId xmlns:a16="http://schemas.microsoft.com/office/drawing/2014/main" val="1880818708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u="none" strike="noStrike">
                          <a:effectLst/>
                        </a:rPr>
                        <a:t>LACTIFIBER 90 GM POWDERS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788884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u="none" strike="noStrike" dirty="0">
                          <a:effectLst/>
                        </a:rPr>
                        <a:t>NEO MERCAZOLE 10 MG TABLET CONTAINER 120S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26827617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101C0197-3689-42E1-F051-4783B37F14CA}"/>
              </a:ext>
            </a:extLst>
          </p:cNvPr>
          <p:cNvSpPr txBox="1"/>
          <p:nvPr/>
        </p:nvSpPr>
        <p:spPr>
          <a:xfrm>
            <a:off x="7081887" y="1810339"/>
            <a:ext cx="60944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</a:rPr>
              <a:t>CS drugs-</a:t>
            </a:r>
            <a:endParaRPr lang="en-IN" sz="3200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0FDC01D3-94B2-67A5-900B-597C2A2AB4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1156069"/>
              </p:ext>
            </p:extLst>
          </p:nvPr>
        </p:nvGraphicFramePr>
        <p:xfrm>
          <a:off x="7159397" y="2352526"/>
          <a:ext cx="3835400" cy="91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35400">
                  <a:extLst>
                    <a:ext uri="{9D8B030D-6E8A-4147-A177-3AD203B41FA5}">
                      <a16:colId xmlns:a16="http://schemas.microsoft.com/office/drawing/2014/main" val="4004646618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u="none" strike="noStrike" dirty="0">
                          <a:effectLst/>
                        </a:rPr>
                        <a:t>ADVACAN 0.5 MG TABLETS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86398311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u="none" strike="noStrike" dirty="0">
                          <a:effectLst/>
                        </a:rPr>
                        <a:t>NORMOZ DS TABLETS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5316995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u="none" strike="noStrike">
                          <a:effectLst/>
                        </a:rPr>
                        <a:t>SULTAMICIN 375 MG TABLETS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632225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u="none" strike="noStrike">
                          <a:effectLst/>
                        </a:rPr>
                        <a:t>BEVAC 1ML HEPATITS-B ADULT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0290376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u="none" strike="noStrike" dirty="0">
                          <a:effectLst/>
                        </a:rPr>
                        <a:t>CHOLTRAN ORAL SUSP 5GM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42758815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0CDA93FB-761D-79EE-1AB5-60B1EC7612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111797"/>
              </p:ext>
            </p:extLst>
          </p:nvPr>
        </p:nvGraphicFramePr>
        <p:xfrm>
          <a:off x="7157172" y="3270008"/>
          <a:ext cx="3835400" cy="1280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35400">
                  <a:extLst>
                    <a:ext uri="{9D8B030D-6E8A-4147-A177-3AD203B41FA5}">
                      <a16:colId xmlns:a16="http://schemas.microsoft.com/office/drawing/2014/main" val="1432338495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u="none" strike="noStrike" dirty="0">
                          <a:effectLst/>
                        </a:rPr>
                        <a:t>SOLITRAL CAPSULE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6795448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u="none" strike="noStrike">
                          <a:effectLst/>
                        </a:rPr>
                        <a:t>CARTIMOST UC CAPSULE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7813931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u="none" strike="noStrike">
                          <a:effectLst/>
                        </a:rPr>
                        <a:t>ELIQUIS 5MG TABLETS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214567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u="none" strike="noStrike" dirty="0">
                          <a:effectLst/>
                        </a:rPr>
                        <a:t>URISPAS 200 MG TABLETS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80029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u="none" strike="noStrike" dirty="0">
                          <a:effectLst/>
                        </a:rPr>
                        <a:t>SOLITEN 10MG TABLETS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2871058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u="none" strike="noStrike">
                          <a:effectLst/>
                        </a:rPr>
                        <a:t>MINOZ 100MG TABLETS</a:t>
                      </a:r>
                      <a:endParaRPr lang="en-IN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598553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IN" sz="1100" u="none" strike="noStrike" dirty="0">
                          <a:effectLst/>
                        </a:rPr>
                        <a:t>STROCIT PLUS TABLETS</a:t>
                      </a:r>
                      <a:endParaRPr lang="en-IN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48721888"/>
                  </a:ext>
                </a:extLst>
              </a:tr>
            </a:tbl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78A15D1D-B563-A95F-045B-20B93DC1CA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6658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27338-5009-794F-8CB2-626792C7C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Limitations</a:t>
            </a:r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6BB9E2-6F73-11F9-B220-DBB512325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19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300457-3426-A94F-6E6E-0C549D8016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16E9B8F6-8145-DDBC-2BB4-2E5FA05B147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47951" y="1879867"/>
            <a:ext cx="8800761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analysis was based on only three months of inventory data, which may not fully capture long-term trends or seasonal variations in drug usage</a:t>
            </a:r>
            <a:r>
              <a:rPr lang="en-US" altLang="en-US" sz="2000" dirty="0">
                <a:latin typeface="Arial" panose="020B0604020202020204" pitchFamily="34" charset="0"/>
              </a:rPr>
              <a:t> that is why this study is ‘Pilot Inventory Analysis’ </a:t>
            </a:r>
            <a:endParaRPr kumimoji="0" lang="en-US" altLang="en-US" sz="2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ABC and FSN analysis focus on cost and movement frequency, respectively, but do not account for the clinical criticality or life-saving importance of drugs, which could limit decision-making in a healthcare setting.</a:t>
            </a:r>
          </a:p>
        </p:txBody>
      </p:sp>
    </p:spTree>
    <p:extLst>
      <p:ext uri="{BB962C8B-B14F-4D97-AF65-F5344CB8AC3E}">
        <p14:creationId xmlns:p14="http://schemas.microsoft.com/office/powerpoint/2010/main" val="1300305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468"/>
            <a:ext cx="10515600" cy="1325563"/>
          </a:xfrm>
        </p:spPr>
        <p:txBody>
          <a:bodyPr/>
          <a:lstStyle/>
          <a:p>
            <a:pPr algn="ctr"/>
            <a:r>
              <a:rPr lang="en-IN" b="1" dirty="0"/>
              <a:t>Mentor Approval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725E644F-9A66-F046-2CC7-30AE9E26DA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2"/>
          <a:stretch>
            <a:fillRect/>
          </a:stretch>
        </p:blipFill>
        <p:spPr>
          <a:xfrm>
            <a:off x="131974" y="1292772"/>
            <a:ext cx="11444141" cy="5200103"/>
          </a:xfrm>
        </p:spPr>
      </p:pic>
    </p:spTree>
    <p:extLst>
      <p:ext uri="{BB962C8B-B14F-4D97-AF65-F5344CB8AC3E}">
        <p14:creationId xmlns:p14="http://schemas.microsoft.com/office/powerpoint/2010/main" val="28610943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01CEC-D656-CE48-52DF-AF5E44C77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Community Outreach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4E62F7-5AC5-4567-2C59-A4328DBEFE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Visit to Indira Gandhi Hospital Sec-8 Dwarka for Hospital preparedness for Disaster by using the Hospital Safety Index</a:t>
            </a:r>
          </a:p>
          <a:p>
            <a:pPr marL="0" indent="0">
              <a:buNone/>
            </a:pPr>
            <a:r>
              <a:rPr lang="en-US" dirty="0"/>
              <a:t>   Checked the preparedness of fire hazard and Fire Exits which included</a:t>
            </a:r>
          </a:p>
          <a:p>
            <a:pPr marL="0" indent="0">
              <a:buNone/>
            </a:pPr>
            <a:r>
              <a:rPr lang="en-US" dirty="0"/>
              <a:t>     Audits, Documentation check of the maintenance.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Visited the Aakash Healthcare to get exposure to the workflow of CSSD Department</a:t>
            </a: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B37E59-BF5C-EC4E-C4AD-76F666BE3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92F823-9F78-1004-6132-73B5907AB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20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1E0300-619E-D0C2-3F62-00FF92FA17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8173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22ED9-4BF4-F4F3-67D2-2F7929F3C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833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Pictures of Visits</a:t>
            </a:r>
            <a:endParaRPr lang="en-IN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A71936C-FCC0-8C02-6619-3E41CEBBA3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621" y="1353141"/>
            <a:ext cx="5740648" cy="4151718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85C1DF-07C6-4053-E84B-77E6AD4C1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AA13BF-5A3A-C451-928F-922DC3264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21</a:t>
            </a:fld>
            <a:endParaRPr lang="en-I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88D182-FFCD-C4F1-5A7F-51F1B4CC1C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33" y="1353141"/>
            <a:ext cx="5376421" cy="415171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F91BE2E-97F9-C488-08E9-A4F152897564}"/>
              </a:ext>
            </a:extLst>
          </p:cNvPr>
          <p:cNvSpPr txBox="1"/>
          <p:nvPr/>
        </p:nvSpPr>
        <p:spPr>
          <a:xfrm>
            <a:off x="1572311" y="5533395"/>
            <a:ext cx="29576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Visit to Aakash Healthcare, Dwarka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87ADC4-A5F6-95F1-3C78-BA699133FD19}"/>
              </a:ext>
            </a:extLst>
          </p:cNvPr>
          <p:cNvSpPr txBox="1"/>
          <p:nvPr/>
        </p:nvSpPr>
        <p:spPr>
          <a:xfrm>
            <a:off x="7818746" y="5607439"/>
            <a:ext cx="29576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Visit to Indira Gandhi Hospital, Dwarka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96AF6FF-F8BF-531A-AD22-DA4839505B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4297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833" y="136525"/>
            <a:ext cx="10515600" cy="1325563"/>
          </a:xfrm>
        </p:spPr>
        <p:txBody>
          <a:bodyPr/>
          <a:lstStyle/>
          <a:p>
            <a:pPr algn="ctr"/>
            <a:r>
              <a:rPr lang="en-IN" b="1" dirty="0"/>
              <a:t>References (Only Vancouver Style)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C9DC11-A675-736C-F377-44884716F5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5F3686B-894B-7BA7-2933-A884EB8ADEF0}"/>
              </a:ext>
            </a:extLst>
          </p:cNvPr>
          <p:cNvSpPr txBox="1"/>
          <p:nvPr/>
        </p:nvSpPr>
        <p:spPr>
          <a:xfrm>
            <a:off x="607243" y="1264725"/>
            <a:ext cx="10312924" cy="5456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Sood A, Sood AA. ABC, FSN Analysis of Drug Store of a Tertiary Care Hospital. </a:t>
            </a: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Eur</a:t>
            </a: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J Pharm Med Res. 2023;10(5):536–40. Available from: </a:t>
            </a: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/>
              </a:rPr>
              <a:t>https://www.researchgate.net/publication/371990198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lvl="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1300" dirty="0">
                <a:latin typeface="Arial" panose="020B0604020202020204" pitchFamily="34" charset="0"/>
              </a:rPr>
              <a:t>Gupta SK, Kant S, Srivastava R, Kumar V, </a:t>
            </a:r>
            <a:r>
              <a:rPr lang="en-US" altLang="en-US" sz="1300" dirty="0" err="1">
                <a:latin typeface="Arial" panose="020B0604020202020204" pitchFamily="34" charset="0"/>
              </a:rPr>
              <a:t>Nongkynrih</a:t>
            </a:r>
            <a:r>
              <a:rPr lang="en-US" altLang="en-US" sz="1300" dirty="0">
                <a:latin typeface="Arial" panose="020B0604020202020204" pitchFamily="34" charset="0"/>
              </a:rPr>
              <a:t> B. Inventory Management of Drugs at a Secondary Level Hospital Associated with </a:t>
            </a:r>
            <a:r>
              <a:rPr lang="en-US" altLang="en-US" sz="1300" dirty="0" err="1">
                <a:latin typeface="Arial" panose="020B0604020202020204" pitchFamily="34" charset="0"/>
              </a:rPr>
              <a:t>Ballabgarh</a:t>
            </a:r>
            <a:r>
              <a:rPr lang="en-US" altLang="en-US" sz="1300" dirty="0">
                <a:latin typeface="Arial" panose="020B0604020202020204" pitchFamily="34" charset="0"/>
              </a:rPr>
              <a:t> HDSS – An Experience from North India. J Health </a:t>
            </a:r>
            <a:r>
              <a:rPr lang="en-US" altLang="en-US" sz="1300" dirty="0" err="1">
                <a:latin typeface="Arial" panose="020B0604020202020204" pitchFamily="34" charset="0"/>
              </a:rPr>
              <a:t>Popul</a:t>
            </a:r>
            <a:r>
              <a:rPr lang="en-US" altLang="en-US" sz="1300" dirty="0">
                <a:latin typeface="Arial" panose="020B0604020202020204" pitchFamily="34" charset="0"/>
              </a:rPr>
              <a:t> </a:t>
            </a:r>
            <a:r>
              <a:rPr lang="en-US" altLang="en-US" sz="1300" dirty="0" err="1">
                <a:latin typeface="Arial" panose="020B0604020202020204" pitchFamily="34" charset="0"/>
              </a:rPr>
              <a:t>Nutr</a:t>
            </a:r>
            <a:r>
              <a:rPr lang="en-US" altLang="en-US" sz="1300" dirty="0">
                <a:latin typeface="Arial" panose="020B0604020202020204" pitchFamily="34" charset="0"/>
              </a:rPr>
              <a:t>. 2014;32(1):81–5. Available from: </a:t>
            </a:r>
            <a:r>
              <a:rPr lang="en-US" altLang="en-US" sz="1300" dirty="0">
                <a:latin typeface="Arial" panose="020B0604020202020204" pitchFamily="34" charset="0"/>
                <a:hlinkClick r:id="rId4"/>
              </a:rPr>
              <a:t>https://www.researchgate.net/publication/272388639</a:t>
            </a:r>
            <a:endParaRPr lang="en-US" altLang="en-US" sz="1300" dirty="0">
              <a:latin typeface="Arial" panose="020B0604020202020204" pitchFamily="34" charset="0"/>
            </a:endParaRPr>
          </a:p>
          <a:p>
            <a:pPr marL="342900" lvl="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1300" dirty="0" err="1">
                <a:latin typeface="Arial" panose="020B0604020202020204" pitchFamily="34" charset="0"/>
              </a:rPr>
              <a:t>Devnani</a:t>
            </a:r>
            <a:r>
              <a:rPr lang="en-US" altLang="en-US" sz="1300" dirty="0">
                <a:latin typeface="Arial" panose="020B0604020202020204" pitchFamily="34" charset="0"/>
              </a:rPr>
              <a:t> M, Gupta AK, </a:t>
            </a:r>
            <a:r>
              <a:rPr lang="en-US" altLang="en-US" sz="1300" dirty="0" err="1">
                <a:latin typeface="Arial" panose="020B0604020202020204" pitchFamily="34" charset="0"/>
              </a:rPr>
              <a:t>Nigah</a:t>
            </a:r>
            <a:r>
              <a:rPr lang="en-US" altLang="en-US" sz="1300" dirty="0">
                <a:latin typeface="Arial" panose="020B0604020202020204" pitchFamily="34" charset="0"/>
              </a:rPr>
              <a:t> R. ABC and VED analysis of the pharmacy store of a tertiary care teaching, research and referral healthcare institute of India. J Young Pharm. 2010;2(2):201–5. Available from: </a:t>
            </a:r>
            <a:r>
              <a:rPr lang="en-US" altLang="en-US" sz="1300" dirty="0">
                <a:latin typeface="Arial" panose="020B0604020202020204" pitchFamily="34" charset="0"/>
                <a:hlinkClick r:id="rId5"/>
              </a:rPr>
              <a:t>https://www.ncbi.nlm.nih.gov/pmc/articles/PMC12021134/</a:t>
            </a:r>
            <a:endParaRPr lang="en-US" altLang="en-US" sz="1300" dirty="0">
              <a:latin typeface="Arial" panose="020B0604020202020204" pitchFamily="34" charset="0"/>
            </a:endParaRPr>
          </a:p>
          <a:p>
            <a:pPr marL="342900" lvl="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1300" dirty="0">
                <a:latin typeface="Arial" panose="020B0604020202020204" pitchFamily="34" charset="0"/>
              </a:rPr>
              <a:t>Bhowmik D, Dey A, Kumar KS. ABC Analysis of Hospital Pharmacy in a Tertiary Care Teaching Hospital. Res J Pharm Technol. 2011;4(5):703–6. Available from: </a:t>
            </a:r>
            <a:r>
              <a:rPr lang="en-US" altLang="en-US" sz="1300" dirty="0">
                <a:latin typeface="Arial" panose="020B0604020202020204" pitchFamily="34" charset="0"/>
                <a:hlinkClick r:id="rId6"/>
              </a:rPr>
              <a:t>https://www.rjptonline.org/HTMLPaper.aspx?Journal=Research%20Journal%20of%20Pharmacy%20and%20Technology;PID=2011-4-5-16</a:t>
            </a:r>
            <a:endParaRPr lang="en-US" altLang="en-US" sz="1300" dirty="0">
              <a:latin typeface="Arial" panose="020B0604020202020204" pitchFamily="34" charset="0"/>
            </a:endParaRPr>
          </a:p>
          <a:p>
            <a:pPr marL="342900" lvl="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1300" dirty="0">
                <a:latin typeface="Arial" panose="020B0604020202020204" pitchFamily="34" charset="0"/>
              </a:rPr>
              <a:t>Mekonnen AB, Tadesse E, Basha GW, Wondimu A. How is Information from ABC–VED–FNS Matrix Analysis Used to Improve Operational Efficiency of Pharmaceuticals Inventory Management? A Cross-Sectional Case Analysis. </a:t>
            </a:r>
            <a:r>
              <a:rPr lang="en-US" altLang="en-US" sz="1300" dirty="0" err="1">
                <a:latin typeface="Arial" panose="020B0604020202020204" pitchFamily="34" charset="0"/>
              </a:rPr>
              <a:t>Integr</a:t>
            </a:r>
            <a:r>
              <a:rPr lang="en-US" altLang="en-US" sz="1300" dirty="0">
                <a:latin typeface="Arial" panose="020B0604020202020204" pitchFamily="34" charset="0"/>
              </a:rPr>
              <a:t> Pharm Res </a:t>
            </a:r>
            <a:r>
              <a:rPr lang="en-US" altLang="en-US" sz="1300" dirty="0" err="1">
                <a:latin typeface="Arial" panose="020B0604020202020204" pitchFamily="34" charset="0"/>
              </a:rPr>
              <a:t>Pract</a:t>
            </a:r>
            <a:r>
              <a:rPr lang="en-US" altLang="en-US" sz="1300" dirty="0">
                <a:latin typeface="Arial" panose="020B0604020202020204" pitchFamily="34" charset="0"/>
              </a:rPr>
              <a:t>. 2021;10:33–45. Available from: </a:t>
            </a:r>
            <a:r>
              <a:rPr lang="en-US" altLang="en-US" sz="1300" dirty="0">
                <a:latin typeface="Arial" panose="020B0604020202020204" pitchFamily="34" charset="0"/>
                <a:hlinkClick r:id="rId7"/>
              </a:rPr>
              <a:t>https://www.tandfonline.com/doi/full/10.2147/IPRP.S310716</a:t>
            </a:r>
            <a:endParaRPr lang="en-US" altLang="en-US" sz="1300" dirty="0">
              <a:latin typeface="Arial" panose="020B0604020202020204" pitchFamily="34" charset="0"/>
            </a:endParaRPr>
          </a:p>
          <a:p>
            <a:pPr marL="342900" lvl="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1300" dirty="0">
                <a:latin typeface="Arial" panose="020B0604020202020204" pitchFamily="34" charset="0"/>
              </a:rPr>
              <a:t>Surve PK, </a:t>
            </a:r>
            <a:r>
              <a:rPr lang="en-US" altLang="en-US" sz="1300" dirty="0" err="1">
                <a:latin typeface="Arial" panose="020B0604020202020204" pitchFamily="34" charset="0"/>
              </a:rPr>
              <a:t>Pise</a:t>
            </a:r>
            <a:r>
              <a:rPr lang="en-US" altLang="en-US" sz="1300" dirty="0">
                <a:latin typeface="Arial" panose="020B0604020202020204" pitchFamily="34" charset="0"/>
              </a:rPr>
              <a:t> HN, Shinde AS. A Study to Review Drug Inventory and Pharmacy Management with Reference to I.V. &amp; Injectables at a Tertiary Municipal Care Hospital. Pharma </a:t>
            </a:r>
            <a:r>
              <a:rPr lang="en-US" altLang="en-US" sz="1300" dirty="0" err="1">
                <a:latin typeface="Arial" panose="020B0604020202020204" pitchFamily="34" charset="0"/>
              </a:rPr>
              <a:t>Innov</a:t>
            </a:r>
            <a:r>
              <a:rPr lang="en-US" altLang="en-US" sz="1300" dirty="0">
                <a:latin typeface="Arial" panose="020B0604020202020204" pitchFamily="34" charset="0"/>
              </a:rPr>
              <a:t> J. 2019;8(12):342–50. Available from: </a:t>
            </a:r>
            <a:r>
              <a:rPr lang="en-US" altLang="en-US" sz="1300" dirty="0">
                <a:latin typeface="Arial" panose="020B0604020202020204" pitchFamily="34" charset="0"/>
                <a:hlinkClick r:id="rId8"/>
              </a:rPr>
              <a:t>https://www.researchgate.net/publication/346672834</a:t>
            </a:r>
            <a:endParaRPr lang="en-US" altLang="en-US" sz="13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FF124-5750-C32F-B618-982C57073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78503-51D2-D139-3E1A-908590D38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833" y="136525"/>
            <a:ext cx="10515600" cy="1325563"/>
          </a:xfrm>
        </p:spPr>
        <p:txBody>
          <a:bodyPr/>
          <a:lstStyle/>
          <a:p>
            <a:pPr algn="ctr"/>
            <a:r>
              <a:rPr lang="en-IN" b="1" dirty="0"/>
              <a:t>References (Only Vancouver Style)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E0CADA-B707-FEFF-D065-E56CFC602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23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37527F-A3CF-A219-162A-BE928BC0F6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F05B4B8-C375-CDD8-7B5A-4577BB1AA7C3}"/>
              </a:ext>
            </a:extLst>
          </p:cNvPr>
          <p:cNvSpPr txBox="1"/>
          <p:nvPr/>
        </p:nvSpPr>
        <p:spPr>
          <a:xfrm>
            <a:off x="480767" y="1462088"/>
            <a:ext cx="10624008" cy="4576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1400" dirty="0">
                <a:latin typeface="Arial" panose="020B0604020202020204" pitchFamily="34" charset="0"/>
              </a:rPr>
              <a:t> Rahmawati F, Wahyuningsih S, Cahyani D. Effectiveness of Supply Chain Management Using Kanban System in Hospital         Pharmacy Logistics: A Case Study. e-Journal UNAIR. 2023. Available from: </a:t>
            </a:r>
            <a:r>
              <a:rPr lang="en-US" altLang="en-US" sz="1400" dirty="0">
                <a:latin typeface="Arial" panose="020B0604020202020204" pitchFamily="34" charset="0"/>
                <a:hlinkClick r:id="rId3"/>
              </a:rPr>
              <a:t>https://oamjms.eu/index.php/mjms/article/download/10383/8022/100274</a:t>
            </a:r>
            <a:endParaRPr lang="en-US" altLang="en-US" sz="1400" dirty="0">
              <a:latin typeface="Arial" panose="020B0604020202020204" pitchFamily="34" charset="0"/>
            </a:endParaRPr>
          </a:p>
          <a:p>
            <a:pPr marL="342900" lvl="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1400" dirty="0">
                <a:latin typeface="Arial" panose="020B0604020202020204" pitchFamily="34" charset="0"/>
              </a:rPr>
              <a:t>Yusuf AM, Mekonnen AB. Optimizing Pharmaceutical Inventory Management: A Global Framework for Efficiency and Cost  Reduction. Res Pharm Health Sci. 2023;9(1):45–53. Available from: </a:t>
            </a:r>
            <a:r>
              <a:rPr lang="en-US" altLang="en-US" sz="1400" dirty="0">
                <a:latin typeface="Arial" panose="020B0604020202020204" pitchFamily="34" charset="0"/>
                <a:hlinkClick r:id="rId4"/>
              </a:rPr>
              <a:t>https://www.researchgate.net/publication/384987682</a:t>
            </a:r>
            <a:endParaRPr lang="en-US" altLang="en-US" sz="1400" dirty="0">
              <a:latin typeface="Arial" panose="020B0604020202020204" pitchFamily="34" charset="0"/>
            </a:endParaRPr>
          </a:p>
          <a:p>
            <a:pPr marL="342900" lvl="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1400" dirty="0">
                <a:latin typeface="Arial" panose="020B0604020202020204" pitchFamily="34" charset="0"/>
              </a:rPr>
              <a:t>Kumar A, Shukla AC. Selective Inventory Control Using ABC and FSN Analysis in Retail Sector: A Case Study. Int J Res Appl Sci Eng Technol. 2022;10(5):4810–8.</a:t>
            </a:r>
          </a:p>
          <a:p>
            <a:pPr marL="342900" lvl="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1400" dirty="0">
                <a:latin typeface="Arial" panose="020B0604020202020204" pitchFamily="34" charset="0"/>
              </a:rPr>
              <a:t>Patel B, Shah P. ABC and FSN Analysis of Drugs for Inventory Control in Hospital Pharmacy. Int J Pharm Sci Res. 2020;11(4):1765–70.</a:t>
            </a:r>
          </a:p>
          <a:p>
            <a:pPr marL="342900" lvl="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1400" dirty="0">
                <a:latin typeface="Arial" panose="020B0604020202020204" pitchFamily="34" charset="0"/>
              </a:rPr>
              <a:t>Yadav R, Singh P. ABC and FSN Analysis for Inventory Optimization in a Rural Hospital Setup. Int J Community Med Public Health. 2022;9(2):735–9.</a:t>
            </a:r>
          </a:p>
          <a:p>
            <a:pPr marL="342900" lvl="0" indent="-3429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1400" dirty="0">
                <a:latin typeface="Arial" panose="020B0604020202020204" pitchFamily="34" charset="0"/>
              </a:rPr>
              <a:t>Sharma V, Kaur P. Inventory Management in Healthcare During COVID-19 Using ABC–FSN Matrix. J Pharm </a:t>
            </a:r>
            <a:r>
              <a:rPr lang="en-US" altLang="en-US" sz="1400" dirty="0" err="1">
                <a:latin typeface="Arial" panose="020B0604020202020204" pitchFamily="34" charset="0"/>
              </a:rPr>
              <a:t>Innov</a:t>
            </a:r>
            <a:r>
              <a:rPr lang="en-US" altLang="en-US" sz="1400" dirty="0">
                <a:latin typeface="Arial" panose="020B0604020202020204" pitchFamily="34" charset="0"/>
              </a:rPr>
              <a:t>. 2021;10(2):489–95.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2611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362A6F-B772-4C22-FFAA-7F43C56C04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Any Questions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C1BA95-363B-4D43-B4A1-2FAE931E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368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dirty="0">
                <a:latin typeface="Arial" panose="020B0604020202020204" pitchFamily="34" charset="0"/>
              </a:rPr>
              <a:t>Inventory analysis is the process of categorizing and managing stock to ensure the right items are available in the right quantity at the right time.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dirty="0">
                <a:latin typeface="Arial" panose="020B0604020202020204" pitchFamily="34" charset="0"/>
              </a:rPr>
              <a:t>In hospital pharmacies, it helps balance cost efficiency with patient care quality.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2000" dirty="0">
              <a:latin typeface="Arial" panose="020B0604020202020204" pitchFamily="34" charset="0"/>
            </a:endParaRPr>
          </a:p>
          <a:p>
            <a:pPr marL="0" indent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800" dirty="0">
                <a:latin typeface="Arial" panose="020B0604020202020204" pitchFamily="34" charset="0"/>
              </a:rPr>
              <a:t>Various types of Inventory analysis</a:t>
            </a:r>
          </a:p>
          <a:p>
            <a:pPr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800" b="1" dirty="0">
                <a:latin typeface="Arial" panose="020B0604020202020204" pitchFamily="34" charset="0"/>
              </a:rPr>
              <a:t>ABC-</a:t>
            </a:r>
            <a:r>
              <a:rPr lang="en-US" altLang="en-US" sz="1800" dirty="0">
                <a:latin typeface="Arial" panose="020B0604020202020204" pitchFamily="34" charset="0"/>
              </a:rPr>
              <a:t> Always Better Control</a:t>
            </a:r>
          </a:p>
          <a:p>
            <a:pPr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800" b="1" dirty="0">
                <a:latin typeface="Arial" panose="020B0604020202020204" pitchFamily="34" charset="0"/>
              </a:rPr>
              <a:t>FSN-</a:t>
            </a:r>
            <a:r>
              <a:rPr lang="en-US" altLang="en-US" sz="1800" dirty="0">
                <a:latin typeface="Arial" panose="020B0604020202020204" pitchFamily="34" charset="0"/>
              </a:rPr>
              <a:t> Fast-Moving, Slow-Moving, Non-moving</a:t>
            </a:r>
          </a:p>
          <a:p>
            <a:pPr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800" b="1" dirty="0">
                <a:latin typeface="Arial" panose="020B0604020202020204" pitchFamily="34" charset="0"/>
              </a:rPr>
              <a:t>VED-</a:t>
            </a:r>
            <a:r>
              <a:rPr lang="en-US" altLang="en-US" sz="1800" dirty="0">
                <a:latin typeface="Arial" panose="020B0604020202020204" pitchFamily="34" charset="0"/>
              </a:rPr>
              <a:t> Vital, Essential, Desirable</a:t>
            </a:r>
          </a:p>
          <a:p>
            <a:pPr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800" b="1" dirty="0">
                <a:latin typeface="Arial" panose="020B0604020202020204" pitchFamily="34" charset="0"/>
              </a:rPr>
              <a:t>HML-</a:t>
            </a:r>
            <a:r>
              <a:rPr lang="en-US" altLang="en-US" sz="1800" dirty="0">
                <a:latin typeface="Arial" panose="020B0604020202020204" pitchFamily="34" charset="0"/>
              </a:rPr>
              <a:t> High-cost, Medium-Cost, Low-Cost</a:t>
            </a:r>
          </a:p>
          <a:p>
            <a:pPr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800" b="1" dirty="0">
                <a:latin typeface="Arial" panose="020B0604020202020204" pitchFamily="34" charset="0"/>
              </a:rPr>
              <a:t>ABC-VED Matrix- </a:t>
            </a:r>
            <a:r>
              <a:rPr lang="en-US" altLang="en-US" sz="1800" dirty="0">
                <a:latin typeface="Arial" panose="020B0604020202020204" pitchFamily="34" charset="0"/>
              </a:rPr>
              <a:t>Based on the consumption value and criticality of the Items</a:t>
            </a:r>
            <a:endParaRPr lang="en-US" altLang="en-US" sz="1800" b="1" dirty="0"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800" b="1" dirty="0">
                <a:latin typeface="Arial" panose="020B0604020202020204" pitchFamily="34" charset="0"/>
              </a:rPr>
              <a:t>ABC-FSN Matrix- </a:t>
            </a:r>
            <a:r>
              <a:rPr lang="en-US" altLang="en-US" sz="1800" dirty="0">
                <a:latin typeface="Arial" panose="020B0604020202020204" pitchFamily="34" charset="0"/>
              </a:rPr>
              <a:t>Based on the consumption and usage frequency of the items</a:t>
            </a:r>
            <a:endParaRPr lang="en-US" altLang="en-US" sz="1800" b="1" dirty="0"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800" b="1" dirty="0">
                <a:latin typeface="Arial" panose="020B0604020202020204" pitchFamily="34" charset="0"/>
              </a:rPr>
              <a:t>ABC-VED-FSN Matrix- </a:t>
            </a:r>
            <a:r>
              <a:rPr lang="en-US" altLang="en-US" sz="1800" dirty="0">
                <a:latin typeface="Arial" panose="020B0604020202020204" pitchFamily="34" charset="0"/>
              </a:rPr>
              <a:t>Based on the consumption value, criticality of the items and usage frequency of the items</a:t>
            </a:r>
            <a:endParaRPr lang="en-US" altLang="en-US" sz="1800" b="1" dirty="0"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2000" b="1" dirty="0"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4D377-7310-FC9A-E728-3B686E1B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010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B799B-12B3-41CD-C210-C0B5CFDC9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FB67B-BB79-4AAC-50E1-C5FBE9546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F0BF3-08CC-AAA7-2B05-3BF51B2345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786" y="1607095"/>
            <a:ext cx="11237536" cy="4885779"/>
          </a:xfrm>
        </p:spPr>
        <p:txBody>
          <a:bodyPr numCol="3" spcCol="936000">
            <a:noAutofit/>
          </a:bodyPr>
          <a:lstStyle/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1. ABC Analysis – Based on Cost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ABC stands for Always Better Control.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It classifies items by their consumption value: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 items – High cost, small in number, need strict control.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B items – Moderate cost, moderate control.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 items – Low cost, large in number, less control.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Used to focus efforts and budget on the most valuable items.</a:t>
            </a:r>
          </a:p>
          <a:p>
            <a:pPr marL="0" indent="0">
              <a:buNone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2. FSN Analysis – Based on Usage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FSN stands for Fast-moving, Slow-moving, Non-moving.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It classifies items by how frequently they are used: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F items – Used daily, high demand.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 items – Used occasionally, medium demand.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N items – Rarely used or unused, low demand.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Helps in reducing expired and dead stock.</a:t>
            </a:r>
          </a:p>
          <a:p>
            <a:pPr marL="0" indent="0">
              <a:buNone/>
            </a:pP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3. ABC-FSN Matrix – Combined Analysis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This combines both ABC and FSN into a 9-cell matrix (e.g., AF, BS, CN).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It shows which items are both high-value and fast-moving (AF) and which are low-value and non-moving (CN).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Helps prioritize: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AF = Keep in full stock, monitor strictly</a:t>
            </a:r>
          </a:p>
          <a:p>
            <a:pPr lvl="1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CN = Keep minimum stock or eliminate</a:t>
            </a:r>
          </a:p>
          <a:p>
            <a:pPr marL="0" indent="0">
              <a:buNone/>
            </a:pPr>
            <a:endParaRPr lang="en-IN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AD13A1-5CCE-DFB5-8984-A734D74A5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9F8C81-8B16-7F0D-EF04-292224D220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166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86C12-2796-6D31-16E1-76228F270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0021"/>
            <a:ext cx="10515600" cy="48188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N" sz="2000" b="1" dirty="0">
                <a:latin typeface="Arial" panose="020B0604020202020204" pitchFamily="34" charset="0"/>
                <a:cs typeface="Arial" panose="020B0604020202020204" pitchFamily="34" charset="0"/>
              </a:rPr>
              <a:t>Imperative of Inventory Analysis</a:t>
            </a:r>
          </a:p>
          <a:p>
            <a:pPr marL="0" indent="0">
              <a:buNone/>
            </a:pP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Effective inventory management allows hospitals to:</a:t>
            </a:r>
          </a:p>
          <a:p>
            <a:pPr lvl="0"/>
            <a:r>
              <a:rPr lang="en-IN" sz="2000" b="1" dirty="0">
                <a:latin typeface="Arial" panose="020B0604020202020204" pitchFamily="34" charset="0"/>
                <a:cs typeface="Arial" panose="020B0604020202020204" pitchFamily="34" charset="0"/>
              </a:rPr>
              <a:t>Reduce Costs</a:t>
            </a: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: By minimizing expenses related to holding excess stock, avoiding costly rush orders due to stockouts, and reducing losses from expired or damaged goods.</a:t>
            </a:r>
          </a:p>
          <a:p>
            <a:pPr lvl="0"/>
            <a:r>
              <a:rPr lang="en-IN" sz="2000" b="1" dirty="0">
                <a:latin typeface="Arial" panose="020B0604020202020204" pitchFamily="34" charset="0"/>
                <a:cs typeface="Arial" panose="020B0604020202020204" pitchFamily="34" charset="0"/>
              </a:rPr>
              <a:t>Enhance Patient Care and Safety</a:t>
            </a: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: Ensuring essential medications and supplies are readily available prevents treatment delays</a:t>
            </a:r>
          </a:p>
          <a:p>
            <a:pPr lvl="0"/>
            <a:r>
              <a:rPr lang="en-IN" sz="2000" b="1" dirty="0">
                <a:latin typeface="Arial" panose="020B0604020202020204" pitchFamily="34" charset="0"/>
                <a:cs typeface="Arial" panose="020B0604020202020204" pitchFamily="34" charset="0"/>
              </a:rPr>
              <a:t>Improve Efficiency and Resource Utilization</a:t>
            </a: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: Streamlined operations reduce staff time spent on inventory audits and searching for items, allowing healthcare professionals to focus more on patient care. </a:t>
            </a:r>
          </a:p>
          <a:p>
            <a:pPr lvl="0"/>
            <a:r>
              <a:rPr lang="en-IN" sz="2000" b="1" dirty="0">
                <a:latin typeface="Arial" panose="020B0604020202020204" pitchFamily="34" charset="0"/>
                <a:cs typeface="Arial" panose="020B0604020202020204" pitchFamily="34" charset="0"/>
              </a:rPr>
              <a:t>Ensure Regulatory Compliance</a:t>
            </a: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: Accurate inventory records are crucial for adhering to various healthcare regulations and standards, particularly for controlled substances.</a:t>
            </a:r>
            <a:b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I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0A94DA-03BD-5F68-E626-EFE50F706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065B7A5-2659-2F3C-8814-D3D7D9F91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IN" b="1" dirty="0"/>
              <a:t>Introduction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F2DE85-BDE7-6075-BC7C-A7B642C5CF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944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Objectives of Your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dirty="0"/>
              <a:t>To conduct a pilot inventory analysis of medicines in the IPD pharmacy of a tertiary care private hospital over the months of March, April, and May. This includes:</a:t>
            </a:r>
          </a:p>
          <a:p>
            <a:r>
              <a:rPr lang="en-US" sz="2000" dirty="0"/>
              <a:t>Performing ABC analysis to classify drugs based on their consumption value.</a:t>
            </a:r>
          </a:p>
          <a:p>
            <a:r>
              <a:rPr lang="en-US" sz="2000" dirty="0"/>
              <a:t>Performing FSN analysis to categorize medicines based on their usage frequency.</a:t>
            </a:r>
          </a:p>
          <a:p>
            <a:r>
              <a:rPr lang="en-US" sz="2000" dirty="0"/>
              <a:t>Developing a combined ABC-FSN matrix to identify and prioritize critical inventory.</a:t>
            </a:r>
          </a:p>
          <a:p>
            <a:pPr lvl="1">
              <a:lnSpc>
                <a:spcPct val="150000"/>
              </a:lnSpc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409BDC-8825-3AB0-3B41-BC03BF69A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31E7E-43E5-169B-578F-C803662AF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Methodology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55C0A5-B202-4146-8F40-F5273A38C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28C433-F843-58DF-04D8-4206C37AE6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3397EE5-69A6-E636-2CEF-C7F3B63EA68B}"/>
              </a:ext>
            </a:extLst>
          </p:cNvPr>
          <p:cNvSpPr txBox="1">
            <a:spLocks/>
          </p:cNvSpPr>
          <p:nvPr/>
        </p:nvSpPr>
        <p:spPr>
          <a:xfrm>
            <a:off x="5869858" y="1690688"/>
            <a:ext cx="5288868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Data Collection</a:t>
            </a:r>
          </a:p>
          <a:p>
            <a:pPr>
              <a:lnSpc>
                <a:spcPct val="100000"/>
              </a:lnSpc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Source: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Hospital Management Information System (HMIS) – Medical Store.</a:t>
            </a:r>
          </a:p>
          <a:p>
            <a:pPr>
              <a:lnSpc>
                <a:spcPct val="100000"/>
              </a:lnSpc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Nature of Data: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Secondary and confidential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; no hospital identifiers disclosed; for academic use only.</a:t>
            </a:r>
          </a:p>
          <a:p>
            <a:pPr>
              <a:lnSpc>
                <a:spcPct val="100000"/>
              </a:lnSpc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Time Frame: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Data will be collected from March to May 2025 via HMIS.</a:t>
            </a:r>
          </a:p>
          <a:p>
            <a:pPr>
              <a:lnSpc>
                <a:spcPct val="100000"/>
              </a:lnSpc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Study setting: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Medical store of the Hospital and IPD pharmacy.</a:t>
            </a:r>
          </a:p>
          <a:p>
            <a:pPr>
              <a:lnSpc>
                <a:spcPct val="100000"/>
              </a:lnSpc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Inclusion Criteria: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Tablets, Capsules and Injectables</a:t>
            </a:r>
          </a:p>
          <a:p>
            <a:pPr>
              <a:lnSpc>
                <a:spcPct val="100000"/>
              </a:lnSpc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Exclusion criteria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All the other items than medicine will be excluded like: - Surgical Items: forceps, scalpels, scissors), surgical sutures, and implants, Medical Consumables: syringes, IV sets, catheters, gloves, bandages, dressings and others.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49FED1-DE45-0A55-09CC-47DCBCE56700}"/>
              </a:ext>
            </a:extLst>
          </p:cNvPr>
          <p:cNvSpPr txBox="1"/>
          <p:nvPr/>
        </p:nvSpPr>
        <p:spPr>
          <a:xfrm>
            <a:off x="636640" y="1690688"/>
            <a:ext cx="4776018" cy="2654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50" b="1" dirty="0">
                <a:latin typeface="Arial" panose="020B0604020202020204" pitchFamily="34" charset="0"/>
                <a:cs typeface="Arial" panose="020B0604020202020204" pitchFamily="34" charset="0"/>
              </a:rPr>
              <a:t>Study Design: </a:t>
            </a:r>
            <a:r>
              <a:rPr lang="en-US" sz="1850" dirty="0">
                <a:latin typeface="Arial" panose="020B0604020202020204" pitchFamily="34" charset="0"/>
                <a:cs typeface="Arial" panose="020B0604020202020204" pitchFamily="34" charset="0"/>
              </a:rPr>
              <a:t>This study will be a pilot descriptive analysis of inventory data of IPD pharmacy. </a:t>
            </a:r>
          </a:p>
          <a:p>
            <a:endParaRPr lang="en-US" sz="18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50" b="1" dirty="0">
                <a:latin typeface="Arial" panose="020B0604020202020204" pitchFamily="34" charset="0"/>
                <a:cs typeface="Arial" panose="020B0604020202020204" pitchFamily="34" charset="0"/>
              </a:rPr>
              <a:t>Pilot Inventory Analysis:</a:t>
            </a:r>
            <a:br>
              <a:rPr lang="en-US" sz="185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50" dirty="0">
                <a:latin typeface="Arial" panose="020B0604020202020204" pitchFamily="34" charset="0"/>
                <a:cs typeface="Arial" panose="020B0604020202020204" pitchFamily="34" charset="0"/>
              </a:rPr>
              <a:t>A quantitative assessment of inventory data using </a:t>
            </a:r>
            <a:r>
              <a:rPr lang="en-US" sz="1850" b="1" dirty="0">
                <a:latin typeface="Arial" panose="020B0604020202020204" pitchFamily="34" charset="0"/>
                <a:cs typeface="Arial" panose="020B0604020202020204" pitchFamily="34" charset="0"/>
              </a:rPr>
              <a:t>ABC, FSN, and ABC-FSN analysis</a:t>
            </a:r>
            <a:r>
              <a:rPr lang="en-US" sz="1850" dirty="0">
                <a:latin typeface="Arial" panose="020B0604020202020204" pitchFamily="34" charset="0"/>
                <a:cs typeface="Arial" panose="020B0604020202020204" pitchFamily="34" charset="0"/>
              </a:rPr>
              <a:t> was conducted to identify critical items based on cost and movement patterns.</a:t>
            </a:r>
          </a:p>
        </p:txBody>
      </p:sp>
    </p:spTree>
    <p:extLst>
      <p:ext uri="{BB962C8B-B14F-4D97-AF65-F5344CB8AC3E}">
        <p14:creationId xmlns:p14="http://schemas.microsoft.com/office/powerpoint/2010/main" val="4261097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672BA-4BE1-529E-07EC-8F4A53233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Methodology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F77E6-6698-55B6-C98F-1338F8539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5334"/>
            <a:ext cx="5257800" cy="506357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ABC Analysis – Steps and Data Required</a:t>
            </a:r>
          </a:p>
          <a:p>
            <a:pPr marL="0" indent="0">
              <a:buNone/>
            </a:pP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Data Required:</a:t>
            </a:r>
            <a:endParaRPr 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Drug name</a:t>
            </a:r>
          </a:p>
          <a:p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Unit cost</a:t>
            </a:r>
          </a:p>
          <a:p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Usage</a:t>
            </a:r>
          </a:p>
          <a:p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Cost value (Usage × Unit cost)</a:t>
            </a:r>
          </a:p>
          <a:p>
            <a:pPr marL="0" indent="0">
              <a:buNone/>
            </a:pP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Steps:</a:t>
            </a:r>
            <a:endParaRPr 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Sort items by Cost Value (highest to lowest)</a:t>
            </a:r>
          </a:p>
          <a:p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Calculate Cumulative Cost Value (CV):</a:t>
            </a:r>
            <a:endParaRPr 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CV1 = Cost of Drug1</a:t>
            </a:r>
          </a:p>
          <a:p>
            <a:pPr lvl="1"/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CV2 = Drug1 + Drug2, and so on</a:t>
            </a:r>
          </a:p>
          <a:p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Compute Cumulative % of Total Inventory Value</a:t>
            </a:r>
            <a:endParaRPr 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Categorize into:</a:t>
            </a:r>
            <a:endParaRPr 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A Category: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70% of value → Top 10–20% items</a:t>
            </a:r>
          </a:p>
          <a:p>
            <a:pPr lvl="1"/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B Category: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20% of value  → Next 20–30%</a:t>
            </a:r>
          </a:p>
          <a:p>
            <a:pPr lvl="1"/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C Category: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10% of value → Remaining 50%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90905-61DD-7573-FB83-64447E29A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A07901-579C-BFCC-7D89-A24BBE44C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BEAF74C-9DFF-7C1B-2230-729702B14117}"/>
              </a:ext>
            </a:extLst>
          </p:cNvPr>
          <p:cNvSpPr txBox="1">
            <a:spLocks/>
          </p:cNvSpPr>
          <p:nvPr/>
        </p:nvSpPr>
        <p:spPr>
          <a:xfrm>
            <a:off x="6806938" y="1527142"/>
            <a:ext cx="4250703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FSN Analysis – Methodology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Data Source:</a:t>
            </a:r>
          </a:p>
          <a:p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Three months of IPD pharmacy data (March to May), analyzed using standard criteria provided by the data source.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Classification Based on Daily Usage Frequency:</a:t>
            </a:r>
            <a:endParaRPr lang="en-US" sz="2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Fast-Moving (F):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Usage &gt; 40 items per day</a:t>
            </a:r>
          </a:p>
          <a:p>
            <a:pPr lvl="1"/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Slow-Moving (S):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Usage between 25–40 items per day</a:t>
            </a:r>
          </a:p>
          <a:p>
            <a:pPr lvl="1"/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Non-Moving (N):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Usage &lt; 25 items per day or no usage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1 unit Item include = 1 Strip of tablets/capsules or 1 Vial/ Ampoule</a:t>
            </a:r>
          </a:p>
        </p:txBody>
      </p:sp>
    </p:spTree>
    <p:extLst>
      <p:ext uri="{BB962C8B-B14F-4D97-AF65-F5344CB8AC3E}">
        <p14:creationId xmlns:p14="http://schemas.microsoft.com/office/powerpoint/2010/main" val="1206244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6F4A2-927D-76A8-6E9C-EC1718BCF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DAAE3-C612-15D3-DAB2-1ACFCA6BD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454"/>
            <a:ext cx="10515600" cy="1325563"/>
          </a:xfrm>
        </p:spPr>
        <p:txBody>
          <a:bodyPr/>
          <a:lstStyle/>
          <a:p>
            <a:pPr algn="ctr"/>
            <a:r>
              <a:rPr lang="en-IN" b="1" dirty="0"/>
              <a:t>Results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5B827A9-2613-2F08-5F45-6A0BAA08E8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3117351"/>
              </p:ext>
            </p:extLst>
          </p:nvPr>
        </p:nvGraphicFramePr>
        <p:xfrm>
          <a:off x="2719469" y="1594263"/>
          <a:ext cx="7212766" cy="1251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37756">
                  <a:extLst>
                    <a:ext uri="{9D8B030D-6E8A-4147-A177-3AD203B41FA5}">
                      <a16:colId xmlns:a16="http://schemas.microsoft.com/office/drawing/2014/main" val="2570808105"/>
                    </a:ext>
                  </a:extLst>
                </a:gridCol>
                <a:gridCol w="1345666">
                  <a:extLst>
                    <a:ext uri="{9D8B030D-6E8A-4147-A177-3AD203B41FA5}">
                      <a16:colId xmlns:a16="http://schemas.microsoft.com/office/drawing/2014/main" val="2309815151"/>
                    </a:ext>
                  </a:extLst>
                </a:gridCol>
                <a:gridCol w="1345666">
                  <a:extLst>
                    <a:ext uri="{9D8B030D-6E8A-4147-A177-3AD203B41FA5}">
                      <a16:colId xmlns:a16="http://schemas.microsoft.com/office/drawing/2014/main" val="2035696635"/>
                    </a:ext>
                  </a:extLst>
                </a:gridCol>
                <a:gridCol w="1188511">
                  <a:extLst>
                    <a:ext uri="{9D8B030D-6E8A-4147-A177-3AD203B41FA5}">
                      <a16:colId xmlns:a16="http://schemas.microsoft.com/office/drawing/2014/main" val="1932904079"/>
                    </a:ext>
                  </a:extLst>
                </a:gridCol>
                <a:gridCol w="1395167">
                  <a:extLst>
                    <a:ext uri="{9D8B030D-6E8A-4147-A177-3AD203B41FA5}">
                      <a16:colId xmlns:a16="http://schemas.microsoft.com/office/drawing/2014/main" val="1888739264"/>
                    </a:ext>
                  </a:extLst>
                </a:gridCol>
              </a:tblGrid>
              <a:tr h="248127"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b="1" u="none" strike="noStrike" dirty="0">
                          <a:effectLst/>
                        </a:rPr>
                        <a:t>Drug Analysis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b="1" u="none" strike="noStrike" dirty="0">
                          <a:effectLst/>
                        </a:rPr>
                        <a:t>Always (A)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b="1" u="none" strike="noStrike" dirty="0">
                          <a:effectLst/>
                        </a:rPr>
                        <a:t>Better (B)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b="1" u="none" strike="noStrike" dirty="0">
                          <a:effectLst/>
                        </a:rPr>
                        <a:t>Control (C)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1" u="none" strike="noStrike" dirty="0">
                          <a:effectLst/>
                        </a:rPr>
                        <a:t>Total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1550642"/>
                  </a:ext>
                </a:extLst>
              </a:tr>
              <a:tr h="278474"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b="1" u="none" strike="noStrike" dirty="0">
                          <a:effectLst/>
                        </a:rPr>
                        <a:t>Total consumption %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u="none" strike="noStrike" dirty="0">
                          <a:effectLst/>
                        </a:rPr>
                        <a:t>70.55%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u="none" strike="noStrike" dirty="0">
                          <a:effectLst/>
                        </a:rPr>
                        <a:t>19.37%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u="none" strike="noStrike" dirty="0">
                          <a:effectLst/>
                        </a:rPr>
                        <a:t>10.08%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>
                          <a:effectLst/>
                        </a:rPr>
                        <a:t>100%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6831313"/>
                  </a:ext>
                </a:extLst>
              </a:tr>
              <a:tr h="228905"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b="1" u="none" strike="noStrike" dirty="0">
                          <a:effectLst/>
                        </a:rPr>
                        <a:t>Value of Consumption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 ₹ 21,33,963 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 ₹ 6,12,079 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 ₹ 3,08,621 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 dirty="0">
                          <a:effectLst/>
                        </a:rPr>
                        <a:t>₹ 30,54,663 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9839182"/>
                  </a:ext>
                </a:extLst>
              </a:tr>
              <a:tr h="248127"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b="1" u="none" strike="noStrike" dirty="0">
                          <a:effectLst/>
                        </a:rPr>
                        <a:t>No. of Items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u="none" strike="noStrike">
                          <a:effectLst/>
                        </a:rPr>
                        <a:t>93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u="none" strike="noStrike" dirty="0">
                          <a:effectLst/>
                        </a:rPr>
                        <a:t>105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u="none" strike="noStrike">
                          <a:effectLst/>
                        </a:rPr>
                        <a:t>210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>
                          <a:effectLst/>
                        </a:rPr>
                        <a:t>408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7565347"/>
                  </a:ext>
                </a:extLst>
              </a:tr>
              <a:tr h="248127"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b="1" u="none" strike="noStrike" dirty="0">
                          <a:effectLst/>
                        </a:rPr>
                        <a:t>% of Items</a:t>
                      </a:r>
                      <a:endParaRPr lang="en-IN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u="none" strike="noStrike">
                          <a:effectLst/>
                        </a:rPr>
                        <a:t>23%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u="none" strike="noStrike">
                          <a:effectLst/>
                        </a:rPr>
                        <a:t>26%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IN" sz="1400" u="none" strike="noStrike">
                          <a:effectLst/>
                        </a:rPr>
                        <a:t>51%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u="none" strike="noStrike" dirty="0">
                          <a:effectLst/>
                        </a:rPr>
                        <a:t>100%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3780096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AF03EB-2557-4F80-0B28-218A18F95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9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F2812D-1FF4-7E4D-A4A8-2FE4B8DB21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FA8FB430-595B-E85F-A9FC-22C35D0AB5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1128794"/>
              </p:ext>
            </p:extLst>
          </p:nvPr>
        </p:nvGraphicFramePr>
        <p:xfrm>
          <a:off x="6235830" y="3016251"/>
          <a:ext cx="4953785" cy="32148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71D178AC-9458-EA55-A7A6-2C631BA259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6536699"/>
              </p:ext>
            </p:extLst>
          </p:nvPr>
        </p:nvGraphicFramePr>
        <p:xfrm>
          <a:off x="850770" y="3016251"/>
          <a:ext cx="5105400" cy="32148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1681065F-6EA5-52C8-3B70-58C024DF3AF8}"/>
              </a:ext>
            </a:extLst>
          </p:cNvPr>
          <p:cNvSpPr txBox="1"/>
          <p:nvPr/>
        </p:nvSpPr>
        <p:spPr>
          <a:xfrm>
            <a:off x="876063" y="1553249"/>
            <a:ext cx="19802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Study Result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4DD330-75F2-0D92-356C-99A9C42E7A9D}"/>
              </a:ext>
            </a:extLst>
          </p:cNvPr>
          <p:cNvSpPr txBox="1"/>
          <p:nvPr/>
        </p:nvSpPr>
        <p:spPr>
          <a:xfrm>
            <a:off x="4942309" y="1278317"/>
            <a:ext cx="27670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/>
              <a:t>Table 1 – ABC Analysis of Items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850B47-6D43-93F8-E344-D28BEEC015D9}"/>
              </a:ext>
            </a:extLst>
          </p:cNvPr>
          <p:cNvSpPr txBox="1"/>
          <p:nvPr/>
        </p:nvSpPr>
        <p:spPr>
          <a:xfrm>
            <a:off x="3112414" y="6231118"/>
            <a:ext cx="9646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/>
              <a:t>Figure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348A07-6E08-8B28-1F35-8ED8339CEB11}"/>
              </a:ext>
            </a:extLst>
          </p:cNvPr>
          <p:cNvSpPr txBox="1"/>
          <p:nvPr/>
        </p:nvSpPr>
        <p:spPr>
          <a:xfrm>
            <a:off x="8230384" y="6217850"/>
            <a:ext cx="9646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/>
              <a:t>Figure 2</a:t>
            </a:r>
          </a:p>
        </p:txBody>
      </p:sp>
    </p:spTree>
    <p:extLst>
      <p:ext uri="{BB962C8B-B14F-4D97-AF65-F5344CB8AC3E}">
        <p14:creationId xmlns:p14="http://schemas.microsoft.com/office/powerpoint/2010/main" val="23224059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1047</TotalTime>
  <Words>3215</Words>
  <Application>Microsoft Office PowerPoint</Application>
  <PresentationFormat>Widescreen</PresentationFormat>
  <Paragraphs>417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Wingdings</vt:lpstr>
      <vt:lpstr>Office Theme</vt:lpstr>
      <vt:lpstr>Topic: Inventory Analysis of Medical Supplies in the IPD Pharmacy of a Tertiary Care Hospital</vt:lpstr>
      <vt:lpstr>Mentor Approval</vt:lpstr>
      <vt:lpstr>Introduction</vt:lpstr>
      <vt:lpstr>Introduction</vt:lpstr>
      <vt:lpstr>Introduction</vt:lpstr>
      <vt:lpstr>Objectives of Your Study</vt:lpstr>
      <vt:lpstr>Methodology</vt:lpstr>
      <vt:lpstr>Methodology</vt:lpstr>
      <vt:lpstr>Results</vt:lpstr>
      <vt:lpstr>Results</vt:lpstr>
      <vt:lpstr>Results</vt:lpstr>
      <vt:lpstr>Discussion</vt:lpstr>
      <vt:lpstr>Discussion</vt:lpstr>
      <vt:lpstr>Discussion</vt:lpstr>
      <vt:lpstr>Studies </vt:lpstr>
      <vt:lpstr>Discussion</vt:lpstr>
      <vt:lpstr>Conclusion</vt:lpstr>
      <vt:lpstr>Some of the Obsolete drugs</vt:lpstr>
      <vt:lpstr>Limitations</vt:lpstr>
      <vt:lpstr>Community Outreach </vt:lpstr>
      <vt:lpstr>Pictures of Visits</vt:lpstr>
      <vt:lpstr>References (Only Vancouver Style)</vt:lpstr>
      <vt:lpstr>References (Only Vancouver Style)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Anand Kumar</cp:lastModifiedBy>
  <cp:revision>29</cp:revision>
  <dcterms:created xsi:type="dcterms:W3CDTF">2022-05-20T15:11:38Z</dcterms:created>
  <dcterms:modified xsi:type="dcterms:W3CDTF">2025-08-13T01:50:36Z</dcterms:modified>
</cp:coreProperties>
</file>