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</p:sldIdLst>
  <p:sldSz cx="43883263" cy="32904113"/>
  <p:notesSz cx="9144000" cy="6858000"/>
  <p:defaultTextStyle>
    <a:defPPr>
      <a:defRPr lang="en-US"/>
    </a:defPPr>
    <a:lvl1pPr marL="0" algn="l" defTabSz="3685764" rtl="0" eaLnBrk="1" latinLnBrk="0" hangingPunct="1">
      <a:defRPr sz="7255" kern="1200">
        <a:solidFill>
          <a:schemeClr val="tx1"/>
        </a:solidFill>
        <a:latin typeface="+mn-lt"/>
        <a:ea typeface="+mn-ea"/>
        <a:cs typeface="+mn-cs"/>
      </a:defRPr>
    </a:lvl1pPr>
    <a:lvl2pPr marL="1842882" algn="l" defTabSz="3685764" rtl="0" eaLnBrk="1" latinLnBrk="0" hangingPunct="1">
      <a:defRPr sz="7255" kern="1200">
        <a:solidFill>
          <a:schemeClr val="tx1"/>
        </a:solidFill>
        <a:latin typeface="+mn-lt"/>
        <a:ea typeface="+mn-ea"/>
        <a:cs typeface="+mn-cs"/>
      </a:defRPr>
    </a:lvl2pPr>
    <a:lvl3pPr marL="3685764" algn="l" defTabSz="3685764" rtl="0" eaLnBrk="1" latinLnBrk="0" hangingPunct="1">
      <a:defRPr sz="7255" kern="1200">
        <a:solidFill>
          <a:schemeClr val="tx1"/>
        </a:solidFill>
        <a:latin typeface="+mn-lt"/>
        <a:ea typeface="+mn-ea"/>
        <a:cs typeface="+mn-cs"/>
      </a:defRPr>
    </a:lvl3pPr>
    <a:lvl4pPr marL="5528645" algn="l" defTabSz="3685764" rtl="0" eaLnBrk="1" latinLnBrk="0" hangingPunct="1">
      <a:defRPr sz="7255" kern="1200">
        <a:solidFill>
          <a:schemeClr val="tx1"/>
        </a:solidFill>
        <a:latin typeface="+mn-lt"/>
        <a:ea typeface="+mn-ea"/>
        <a:cs typeface="+mn-cs"/>
      </a:defRPr>
    </a:lvl4pPr>
    <a:lvl5pPr marL="7371527" algn="l" defTabSz="3685764" rtl="0" eaLnBrk="1" latinLnBrk="0" hangingPunct="1">
      <a:defRPr sz="7255" kern="1200">
        <a:solidFill>
          <a:schemeClr val="tx1"/>
        </a:solidFill>
        <a:latin typeface="+mn-lt"/>
        <a:ea typeface="+mn-ea"/>
        <a:cs typeface="+mn-cs"/>
      </a:defRPr>
    </a:lvl5pPr>
    <a:lvl6pPr marL="9214409" algn="l" defTabSz="3685764" rtl="0" eaLnBrk="1" latinLnBrk="0" hangingPunct="1">
      <a:defRPr sz="7255" kern="1200">
        <a:solidFill>
          <a:schemeClr val="tx1"/>
        </a:solidFill>
        <a:latin typeface="+mn-lt"/>
        <a:ea typeface="+mn-ea"/>
        <a:cs typeface="+mn-cs"/>
      </a:defRPr>
    </a:lvl6pPr>
    <a:lvl7pPr marL="11057291" algn="l" defTabSz="3685764" rtl="0" eaLnBrk="1" latinLnBrk="0" hangingPunct="1">
      <a:defRPr sz="7255" kern="1200">
        <a:solidFill>
          <a:schemeClr val="tx1"/>
        </a:solidFill>
        <a:latin typeface="+mn-lt"/>
        <a:ea typeface="+mn-ea"/>
        <a:cs typeface="+mn-cs"/>
      </a:defRPr>
    </a:lvl7pPr>
    <a:lvl8pPr marL="12900172" algn="l" defTabSz="3685764" rtl="0" eaLnBrk="1" latinLnBrk="0" hangingPunct="1">
      <a:defRPr sz="7255" kern="1200">
        <a:solidFill>
          <a:schemeClr val="tx1"/>
        </a:solidFill>
        <a:latin typeface="+mn-lt"/>
        <a:ea typeface="+mn-ea"/>
        <a:cs typeface="+mn-cs"/>
      </a:defRPr>
    </a:lvl8pPr>
    <a:lvl9pPr marL="14743054" algn="l" defTabSz="3685764" rtl="0" eaLnBrk="1" latinLnBrk="0" hangingPunct="1">
      <a:defRPr sz="7255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 showGuides="1">
      <p:cViewPr varScale="1">
        <p:scale>
          <a:sx n="16" d="100"/>
          <a:sy n="16" d="100"/>
        </p:scale>
        <p:origin x="534" y="2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>
        <c:manualLayout>
          <c:xMode val="edge"/>
          <c:yMode val="edge"/>
          <c:x val="0.37269353307828185"/>
          <c:y val="1.2139264813897151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lang="en-US" sz="4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9.4651544513841834E-2"/>
          <c:y val="1.7212647868219275E-2"/>
          <c:w val="0.90534848308026727"/>
          <c:h val="0.834058767292264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Sheet11!$D$2:$D$3</c:f>
              <c:strCache>
                <c:ptCount val="2"/>
                <c:pt idx="1">
                  <c:v>mortality rate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numRef>
              <c:f>Sheet11!$C$4:$C$17</c:f>
              <c:numCache>
                <c:formatCode>General</c:formatCode>
                <c:ptCount val="14"/>
                <c:pt idx="0">
                  <c:v>0</c:v>
                </c:pt>
                <c:pt idx="1">
                  <c:v>1</c:v>
                </c:pt>
                <c:pt idx="2">
                  <c:v>2</c:v>
                </c:pt>
                <c:pt idx="3">
                  <c:v>3</c:v>
                </c:pt>
                <c:pt idx="4">
                  <c:v>4</c:v>
                </c:pt>
                <c:pt idx="5">
                  <c:v>5</c:v>
                </c:pt>
                <c:pt idx="6">
                  <c:v>6</c:v>
                </c:pt>
                <c:pt idx="7">
                  <c:v>7</c:v>
                </c:pt>
                <c:pt idx="8">
                  <c:v>8</c:v>
                </c:pt>
                <c:pt idx="9">
                  <c:v>9</c:v>
                </c:pt>
                <c:pt idx="10">
                  <c:v>10</c:v>
                </c:pt>
                <c:pt idx="11">
                  <c:v>11</c:v>
                </c:pt>
                <c:pt idx="12">
                  <c:v>12</c:v>
                </c:pt>
              </c:numCache>
            </c:numRef>
          </c:cat>
          <c:val>
            <c:numRef>
              <c:f>Sheet11!$D$4:$D$17</c:f>
              <c:numCache>
                <c:formatCode>0%</c:formatCode>
                <c:ptCount val="14"/>
                <c:pt idx="0" formatCode="0.00%">
                  <c:v>2.4E-2</c:v>
                </c:pt>
                <c:pt idx="1">
                  <c:v>0</c:v>
                </c:pt>
                <c:pt idx="2">
                  <c:v>0.2</c:v>
                </c:pt>
                <c:pt idx="3">
                  <c:v>0.25</c:v>
                </c:pt>
                <c:pt idx="4" formatCode="0.00%">
                  <c:v>0.125</c:v>
                </c:pt>
                <c:pt idx="5" formatCode="0.00%">
                  <c:v>0.66600000000000004</c:v>
                </c:pt>
                <c:pt idx="6">
                  <c:v>0</c:v>
                </c:pt>
                <c:pt idx="7">
                  <c:v>0.6</c:v>
                </c:pt>
                <c:pt idx="8">
                  <c:v>1</c:v>
                </c:pt>
                <c:pt idx="12">
                  <c:v>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391003512"/>
        <c:axId val="391004688"/>
      </c:barChart>
      <c:catAx>
        <c:axId val="39100351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en-US" sz="4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91004688"/>
        <c:crosses val="autoZero"/>
        <c:auto val="1"/>
        <c:lblAlgn val="ctr"/>
        <c:lblOffset val="100"/>
        <c:noMultiLvlLbl val="0"/>
      </c:catAx>
      <c:valAx>
        <c:axId val="39100468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en-US" sz="4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9100351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lang="en-US"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lang="en-US" sz="4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8.8867379426122342E-2"/>
          <c:y val="8.8381807634423132E-2"/>
          <c:w val="0.91011552161879872"/>
          <c:h val="0.8377470898622130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Sheet14!$E$2:$E$4</c:f>
              <c:strCache>
                <c:ptCount val="3"/>
                <c:pt idx="2">
                  <c:v>fit to discharge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numRef>
              <c:f>Sheet14!$D$5:$D$19</c:f>
              <c:numCache>
                <c:formatCode>General</c:formatCode>
                <c:ptCount val="15"/>
                <c:pt idx="0">
                  <c:v>0</c:v>
                </c:pt>
                <c:pt idx="1">
                  <c:v>1</c:v>
                </c:pt>
                <c:pt idx="2">
                  <c:v>2</c:v>
                </c:pt>
                <c:pt idx="3">
                  <c:v>3</c:v>
                </c:pt>
                <c:pt idx="4">
                  <c:v>4</c:v>
                </c:pt>
                <c:pt idx="5">
                  <c:v>5</c:v>
                </c:pt>
                <c:pt idx="6">
                  <c:v>6</c:v>
                </c:pt>
                <c:pt idx="7">
                  <c:v>7</c:v>
                </c:pt>
                <c:pt idx="8">
                  <c:v>8</c:v>
                </c:pt>
                <c:pt idx="9">
                  <c:v>9</c:v>
                </c:pt>
                <c:pt idx="10">
                  <c:v>10</c:v>
                </c:pt>
                <c:pt idx="11">
                  <c:v>11</c:v>
                </c:pt>
                <c:pt idx="12">
                  <c:v>12</c:v>
                </c:pt>
              </c:numCache>
            </c:numRef>
          </c:cat>
          <c:val>
            <c:numRef>
              <c:f>Sheet14!$E$5:$E$19</c:f>
              <c:numCache>
                <c:formatCode>0%</c:formatCode>
                <c:ptCount val="15"/>
                <c:pt idx="0" formatCode="0.00%">
                  <c:v>0.97599999999999998</c:v>
                </c:pt>
                <c:pt idx="1">
                  <c:v>1</c:v>
                </c:pt>
                <c:pt idx="2">
                  <c:v>0.8</c:v>
                </c:pt>
                <c:pt idx="3">
                  <c:v>0.75</c:v>
                </c:pt>
                <c:pt idx="4" formatCode="0.00%">
                  <c:v>0.875</c:v>
                </c:pt>
                <c:pt idx="5" formatCode="0.00%">
                  <c:v>0.33400000000000002</c:v>
                </c:pt>
                <c:pt idx="7">
                  <c:v>0.4</c:v>
                </c:pt>
                <c:pt idx="8">
                  <c:v>0</c:v>
                </c:pt>
                <c:pt idx="12">
                  <c:v>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484397400"/>
        <c:axId val="484393088"/>
      </c:barChart>
      <c:catAx>
        <c:axId val="48439740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en-US" sz="4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84393088"/>
        <c:crosses val="autoZero"/>
        <c:auto val="1"/>
        <c:lblAlgn val="ctr"/>
        <c:lblOffset val="100"/>
        <c:noMultiLvlLbl val="0"/>
      </c:catAx>
      <c:valAx>
        <c:axId val="48439308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en-US" sz="4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8439740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lang="en-US"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8.9164300548870395E-2"/>
          <c:y val="4.1724313460426009E-2"/>
          <c:w val="0.95551718497714577"/>
          <c:h val="0.79652904048818107"/>
        </c:manualLayout>
      </c:layout>
      <c:lineChart>
        <c:grouping val="standard"/>
        <c:varyColors val="0"/>
        <c:ser>
          <c:idx val="1"/>
          <c:order val="1"/>
          <c:tx>
            <c:strRef>
              <c:f>Sheet19!$D$2:$D$4</c:f>
              <c:strCache>
                <c:ptCount val="3"/>
                <c:pt idx="2">
                  <c:v>sofa score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val>
            <c:numRef>
              <c:f>Sheet19!$D$5:$D$15</c:f>
              <c:numCache>
                <c:formatCode>General</c:formatCode>
                <c:ptCount val="11"/>
                <c:pt idx="0">
                  <c:v>0</c:v>
                </c:pt>
                <c:pt idx="1">
                  <c:v>1</c:v>
                </c:pt>
                <c:pt idx="2">
                  <c:v>2</c:v>
                </c:pt>
                <c:pt idx="3">
                  <c:v>3</c:v>
                </c:pt>
                <c:pt idx="4">
                  <c:v>4</c:v>
                </c:pt>
                <c:pt idx="5">
                  <c:v>5</c:v>
                </c:pt>
                <c:pt idx="6">
                  <c:v>6</c:v>
                </c:pt>
                <c:pt idx="7">
                  <c:v>7</c:v>
                </c:pt>
                <c:pt idx="8">
                  <c:v>8</c:v>
                </c:pt>
                <c:pt idx="9">
                  <c:v>10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Sheet19!$E$2:$E$4</c:f>
              <c:strCache>
                <c:ptCount val="3"/>
                <c:pt idx="2">
                  <c:v>length of stay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val>
            <c:numRef>
              <c:f>Sheet19!$E$5:$E$15</c:f>
              <c:numCache>
                <c:formatCode>General</c:formatCode>
                <c:ptCount val="11"/>
                <c:pt idx="0">
                  <c:v>3</c:v>
                </c:pt>
                <c:pt idx="1">
                  <c:v>4</c:v>
                </c:pt>
                <c:pt idx="2">
                  <c:v>5</c:v>
                </c:pt>
                <c:pt idx="3">
                  <c:v>6</c:v>
                </c:pt>
                <c:pt idx="4">
                  <c:v>6</c:v>
                </c:pt>
                <c:pt idx="5">
                  <c:v>6</c:v>
                </c:pt>
                <c:pt idx="6">
                  <c:v>7</c:v>
                </c:pt>
                <c:pt idx="7">
                  <c:v>7</c:v>
                </c:pt>
                <c:pt idx="8">
                  <c:v>8</c:v>
                </c:pt>
                <c:pt idx="9">
                  <c:v>12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311445904"/>
        <c:axId val="311447080"/>
        <c:extLst>
          <c:ext xmlns:c15="http://schemas.microsoft.com/office/drawing/2012/chart" uri="{02D57815-91ED-43cb-92C2-25804820EDAC}">
            <c15:filteredLineSeries>
              <c15:ser>
                <c:idx val="0"/>
                <c:order val="0"/>
                <c:tx>
                  <c:strRef>
                    <c:extLst>
                      <c:ext uri="{02D57815-91ED-43cb-92C2-25804820EDAC}">
                        <c15:formulaRef>
                          <c15:sqref>Sheet19!$C$2:$C$4</c15:sqref>
                        </c15:formulaRef>
                      </c:ext>
                    </c:extLst>
                    <c:strCache>
                      <c:ptCount val="3"/>
                    </c:strCache>
                  </c:strRef>
                </c:tx>
                <c:spPr>
                  <a:ln w="28575" cap="rnd">
                    <a:solidFill>
                      <a:schemeClr val="accent1"/>
                    </a:solidFill>
                    <a:round/>
                  </a:ln>
                  <a:effectLst/>
                </c:spPr>
                <c:marker>
                  <c:symbol val="none"/>
                </c:marker>
                <c:val>
                  <c:numRef>
                    <c:extLst>
                      <c:ext uri="{02D57815-91ED-43cb-92C2-25804820EDAC}">
                        <c15:formulaRef>
                          <c15:sqref>Sheet19!$C$5:$C$15</c15:sqref>
                        </c15:formulaRef>
                      </c:ext>
                    </c:extLst>
                    <c:numCache>
                      <c:formatCode>General</c:formatCode>
                      <c:ptCount val="11"/>
                    </c:numCache>
                  </c:numRef>
                </c:val>
                <c:smooth val="0"/>
              </c15:ser>
            </c15:filteredLineSeries>
            <c15:filteredLineSeries>
              <c15:ser>
                <c:idx val="3"/>
                <c:order val="3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Sheet19!$F$2:$F$4</c15:sqref>
                        </c15:formulaRef>
                      </c:ext>
                    </c:extLst>
                    <c:strCache>
                      <c:ptCount val="3"/>
                      <c:pt idx="2">
                        <c:v>length of stay</c:v>
                      </c:pt>
                    </c:strCache>
                  </c:strRef>
                </c:tx>
                <c:spPr>
                  <a:ln w="28575" cap="rnd">
                    <a:solidFill>
                      <a:schemeClr val="accent4"/>
                    </a:solidFill>
                    <a:round/>
                  </a:ln>
                  <a:effectLst/>
                </c:spPr>
                <c:marker>
                  <c:symbol val="none"/>
                </c:marker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Sheet19!$F$5:$F$15</c15:sqref>
                        </c15:formulaRef>
                      </c:ext>
                    </c:extLst>
                    <c:numCache>
                      <c:formatCode>General</c:formatCode>
                      <c:ptCount val="11"/>
                    </c:numCache>
                  </c:numRef>
                </c:val>
                <c:smooth val="0"/>
              </c15:ser>
            </c15:filteredLineSeries>
          </c:ext>
        </c:extLst>
      </c:lineChart>
      <c:catAx>
        <c:axId val="31144590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4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11447080"/>
        <c:crosses val="autoZero"/>
        <c:auto val="1"/>
        <c:lblAlgn val="ctr"/>
        <c:lblOffset val="100"/>
        <c:noMultiLvlLbl val="0"/>
      </c:catAx>
      <c:valAx>
        <c:axId val="31144708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4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1144590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23805030754294329"/>
          <c:y val="0.75208406644615755"/>
          <c:w val="0.58134528820542508"/>
          <c:h val="8.4166764199087099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4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291245" y="5385004"/>
            <a:ext cx="37300774" cy="11455506"/>
          </a:xfrm>
        </p:spPr>
        <p:txBody>
          <a:bodyPr anchor="b"/>
          <a:lstStyle>
            <a:lvl1pPr algn="ctr">
              <a:defRPr sz="28787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485408" y="17282279"/>
            <a:ext cx="32912447" cy="7944208"/>
          </a:xfrm>
        </p:spPr>
        <p:txBody>
          <a:bodyPr/>
          <a:lstStyle>
            <a:lvl1pPr marL="0" indent="0" algn="ctr">
              <a:buNone/>
              <a:defRPr sz="11515"/>
            </a:lvl1pPr>
            <a:lvl2pPr marL="2193600" indent="0" algn="ctr">
              <a:buNone/>
              <a:defRPr sz="9596"/>
            </a:lvl2pPr>
            <a:lvl3pPr marL="4387200" indent="0" algn="ctr">
              <a:buNone/>
              <a:defRPr sz="8636"/>
            </a:lvl3pPr>
            <a:lvl4pPr marL="6580800" indent="0" algn="ctr">
              <a:buNone/>
              <a:defRPr sz="7677"/>
            </a:lvl4pPr>
            <a:lvl5pPr marL="8774400" indent="0" algn="ctr">
              <a:buNone/>
              <a:defRPr sz="7677"/>
            </a:lvl5pPr>
            <a:lvl6pPr marL="10967999" indent="0" algn="ctr">
              <a:buNone/>
              <a:defRPr sz="7677"/>
            </a:lvl6pPr>
            <a:lvl7pPr marL="13161599" indent="0" algn="ctr">
              <a:buNone/>
              <a:defRPr sz="7677"/>
            </a:lvl7pPr>
            <a:lvl8pPr marL="15355199" indent="0" algn="ctr">
              <a:buNone/>
              <a:defRPr sz="7677"/>
            </a:lvl8pPr>
            <a:lvl9pPr marL="17548799" indent="0" algn="ctr">
              <a:buNone/>
              <a:defRPr sz="7677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7468B8-85DE-466D-A5AA-905A9D19A63E}" type="datetimeFigureOut">
              <a:rPr lang="en-IN" smtClean="0"/>
              <a:t>24-06-2024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AFDF3F-7801-4EB0-8206-168309D77AAE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3996200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7468B8-85DE-466D-A5AA-905A9D19A63E}" type="datetimeFigureOut">
              <a:rPr lang="en-IN" smtClean="0"/>
              <a:t>24-06-2024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AFDF3F-7801-4EB0-8206-168309D77AAE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283929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1403962" y="1751839"/>
            <a:ext cx="9462329" cy="2788471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16977" y="1751839"/>
            <a:ext cx="27838445" cy="2788471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7468B8-85DE-466D-A5AA-905A9D19A63E}" type="datetimeFigureOut">
              <a:rPr lang="en-IN" smtClean="0"/>
              <a:t>24-06-2024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AFDF3F-7801-4EB0-8206-168309D77AAE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9960464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7468B8-85DE-466D-A5AA-905A9D19A63E}" type="datetimeFigureOut">
              <a:rPr lang="en-IN" smtClean="0"/>
              <a:t>24-06-2024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AFDF3F-7801-4EB0-8206-168309D77AAE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2667999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94121" y="8203188"/>
            <a:ext cx="37849314" cy="13687195"/>
          </a:xfrm>
        </p:spPr>
        <p:txBody>
          <a:bodyPr anchor="b"/>
          <a:lstStyle>
            <a:lvl1pPr>
              <a:defRPr sz="28787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94121" y="22019869"/>
            <a:ext cx="37849314" cy="7197772"/>
          </a:xfrm>
        </p:spPr>
        <p:txBody>
          <a:bodyPr/>
          <a:lstStyle>
            <a:lvl1pPr marL="0" indent="0">
              <a:buNone/>
              <a:defRPr sz="11515">
                <a:solidFill>
                  <a:schemeClr val="tx1"/>
                </a:solidFill>
              </a:defRPr>
            </a:lvl1pPr>
            <a:lvl2pPr marL="2193600" indent="0">
              <a:buNone/>
              <a:defRPr sz="9596">
                <a:solidFill>
                  <a:schemeClr val="tx1">
                    <a:tint val="75000"/>
                  </a:schemeClr>
                </a:solidFill>
              </a:defRPr>
            </a:lvl2pPr>
            <a:lvl3pPr marL="4387200" indent="0">
              <a:buNone/>
              <a:defRPr sz="8636">
                <a:solidFill>
                  <a:schemeClr val="tx1">
                    <a:tint val="75000"/>
                  </a:schemeClr>
                </a:solidFill>
              </a:defRPr>
            </a:lvl3pPr>
            <a:lvl4pPr marL="6580800" indent="0">
              <a:buNone/>
              <a:defRPr sz="7677">
                <a:solidFill>
                  <a:schemeClr val="tx1">
                    <a:tint val="75000"/>
                  </a:schemeClr>
                </a:solidFill>
              </a:defRPr>
            </a:lvl4pPr>
            <a:lvl5pPr marL="8774400" indent="0">
              <a:buNone/>
              <a:defRPr sz="7677">
                <a:solidFill>
                  <a:schemeClr val="tx1">
                    <a:tint val="75000"/>
                  </a:schemeClr>
                </a:solidFill>
              </a:defRPr>
            </a:lvl5pPr>
            <a:lvl6pPr marL="10967999" indent="0">
              <a:buNone/>
              <a:defRPr sz="7677">
                <a:solidFill>
                  <a:schemeClr val="tx1">
                    <a:tint val="75000"/>
                  </a:schemeClr>
                </a:solidFill>
              </a:defRPr>
            </a:lvl6pPr>
            <a:lvl7pPr marL="13161599" indent="0">
              <a:buNone/>
              <a:defRPr sz="7677">
                <a:solidFill>
                  <a:schemeClr val="tx1">
                    <a:tint val="75000"/>
                  </a:schemeClr>
                </a:solidFill>
              </a:defRPr>
            </a:lvl7pPr>
            <a:lvl8pPr marL="15355199" indent="0">
              <a:buNone/>
              <a:defRPr sz="7677">
                <a:solidFill>
                  <a:schemeClr val="tx1">
                    <a:tint val="75000"/>
                  </a:schemeClr>
                </a:solidFill>
              </a:defRPr>
            </a:lvl8pPr>
            <a:lvl9pPr marL="17548799" indent="0">
              <a:buNone/>
              <a:defRPr sz="767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7468B8-85DE-466D-A5AA-905A9D19A63E}" type="datetimeFigureOut">
              <a:rPr lang="en-IN" smtClean="0"/>
              <a:t>24-06-2024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AFDF3F-7801-4EB0-8206-168309D77AAE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2233684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16974" y="8759197"/>
            <a:ext cx="18650387" cy="20877357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2215902" y="8759197"/>
            <a:ext cx="18650387" cy="20877357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7468B8-85DE-466D-A5AA-905A9D19A63E}" type="datetimeFigureOut">
              <a:rPr lang="en-IN" smtClean="0"/>
              <a:t>24-06-2024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AFDF3F-7801-4EB0-8206-168309D77AAE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9586198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22690" y="1751846"/>
            <a:ext cx="37849314" cy="635994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22695" y="8066080"/>
            <a:ext cx="18564674" cy="3953061"/>
          </a:xfrm>
        </p:spPr>
        <p:txBody>
          <a:bodyPr anchor="b"/>
          <a:lstStyle>
            <a:lvl1pPr marL="0" indent="0">
              <a:buNone/>
              <a:defRPr sz="11515" b="1"/>
            </a:lvl1pPr>
            <a:lvl2pPr marL="2193600" indent="0">
              <a:buNone/>
              <a:defRPr sz="9596" b="1"/>
            </a:lvl2pPr>
            <a:lvl3pPr marL="4387200" indent="0">
              <a:buNone/>
              <a:defRPr sz="8636" b="1"/>
            </a:lvl3pPr>
            <a:lvl4pPr marL="6580800" indent="0">
              <a:buNone/>
              <a:defRPr sz="7677" b="1"/>
            </a:lvl4pPr>
            <a:lvl5pPr marL="8774400" indent="0">
              <a:buNone/>
              <a:defRPr sz="7677" b="1"/>
            </a:lvl5pPr>
            <a:lvl6pPr marL="10967999" indent="0">
              <a:buNone/>
              <a:defRPr sz="7677" b="1"/>
            </a:lvl6pPr>
            <a:lvl7pPr marL="13161599" indent="0">
              <a:buNone/>
              <a:defRPr sz="7677" b="1"/>
            </a:lvl7pPr>
            <a:lvl8pPr marL="15355199" indent="0">
              <a:buNone/>
              <a:defRPr sz="7677" b="1"/>
            </a:lvl8pPr>
            <a:lvl9pPr marL="17548799" indent="0">
              <a:buNone/>
              <a:defRPr sz="7677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22695" y="12019141"/>
            <a:ext cx="18564674" cy="1767834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2215904" y="8066080"/>
            <a:ext cx="18656103" cy="3953061"/>
          </a:xfrm>
        </p:spPr>
        <p:txBody>
          <a:bodyPr anchor="b"/>
          <a:lstStyle>
            <a:lvl1pPr marL="0" indent="0">
              <a:buNone/>
              <a:defRPr sz="11515" b="1"/>
            </a:lvl1pPr>
            <a:lvl2pPr marL="2193600" indent="0">
              <a:buNone/>
              <a:defRPr sz="9596" b="1"/>
            </a:lvl2pPr>
            <a:lvl3pPr marL="4387200" indent="0">
              <a:buNone/>
              <a:defRPr sz="8636" b="1"/>
            </a:lvl3pPr>
            <a:lvl4pPr marL="6580800" indent="0">
              <a:buNone/>
              <a:defRPr sz="7677" b="1"/>
            </a:lvl4pPr>
            <a:lvl5pPr marL="8774400" indent="0">
              <a:buNone/>
              <a:defRPr sz="7677" b="1"/>
            </a:lvl5pPr>
            <a:lvl6pPr marL="10967999" indent="0">
              <a:buNone/>
              <a:defRPr sz="7677" b="1"/>
            </a:lvl6pPr>
            <a:lvl7pPr marL="13161599" indent="0">
              <a:buNone/>
              <a:defRPr sz="7677" b="1"/>
            </a:lvl7pPr>
            <a:lvl8pPr marL="15355199" indent="0">
              <a:buNone/>
              <a:defRPr sz="7677" b="1"/>
            </a:lvl8pPr>
            <a:lvl9pPr marL="17548799" indent="0">
              <a:buNone/>
              <a:defRPr sz="7677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2215904" y="12019141"/>
            <a:ext cx="18656103" cy="1767834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7468B8-85DE-466D-A5AA-905A9D19A63E}" type="datetimeFigureOut">
              <a:rPr lang="en-IN" smtClean="0"/>
              <a:t>24-06-2024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AFDF3F-7801-4EB0-8206-168309D77AAE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2550444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7468B8-85DE-466D-A5AA-905A9D19A63E}" type="datetimeFigureOut">
              <a:rPr lang="en-IN" smtClean="0"/>
              <a:t>24-06-2024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AFDF3F-7801-4EB0-8206-168309D77AAE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578091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7468B8-85DE-466D-A5AA-905A9D19A63E}" type="datetimeFigureOut">
              <a:rPr lang="en-IN" smtClean="0"/>
              <a:t>24-06-2024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AFDF3F-7801-4EB0-8206-168309D77AAE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3923523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22690" y="2193608"/>
            <a:ext cx="14153495" cy="7677626"/>
          </a:xfrm>
        </p:spPr>
        <p:txBody>
          <a:bodyPr anchor="b"/>
          <a:lstStyle>
            <a:lvl1pPr>
              <a:defRPr sz="15353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656102" y="4737590"/>
            <a:ext cx="22215902" cy="23383247"/>
          </a:xfrm>
        </p:spPr>
        <p:txBody>
          <a:bodyPr/>
          <a:lstStyle>
            <a:lvl1pPr>
              <a:defRPr sz="15353"/>
            </a:lvl1pPr>
            <a:lvl2pPr>
              <a:defRPr sz="13434"/>
            </a:lvl2pPr>
            <a:lvl3pPr>
              <a:defRPr sz="11515"/>
            </a:lvl3pPr>
            <a:lvl4pPr>
              <a:defRPr sz="9596"/>
            </a:lvl4pPr>
            <a:lvl5pPr>
              <a:defRPr sz="9596"/>
            </a:lvl5pPr>
            <a:lvl6pPr>
              <a:defRPr sz="9596"/>
            </a:lvl6pPr>
            <a:lvl7pPr>
              <a:defRPr sz="9596"/>
            </a:lvl7pPr>
            <a:lvl8pPr>
              <a:defRPr sz="9596"/>
            </a:lvl8pPr>
            <a:lvl9pPr>
              <a:defRPr sz="9596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22690" y="9871234"/>
            <a:ext cx="14153495" cy="18287682"/>
          </a:xfrm>
        </p:spPr>
        <p:txBody>
          <a:bodyPr/>
          <a:lstStyle>
            <a:lvl1pPr marL="0" indent="0">
              <a:buNone/>
              <a:defRPr sz="7677"/>
            </a:lvl1pPr>
            <a:lvl2pPr marL="2193600" indent="0">
              <a:buNone/>
              <a:defRPr sz="6717"/>
            </a:lvl2pPr>
            <a:lvl3pPr marL="4387200" indent="0">
              <a:buNone/>
              <a:defRPr sz="5757"/>
            </a:lvl3pPr>
            <a:lvl4pPr marL="6580800" indent="0">
              <a:buNone/>
              <a:defRPr sz="4798"/>
            </a:lvl4pPr>
            <a:lvl5pPr marL="8774400" indent="0">
              <a:buNone/>
              <a:defRPr sz="4798"/>
            </a:lvl5pPr>
            <a:lvl6pPr marL="10967999" indent="0">
              <a:buNone/>
              <a:defRPr sz="4798"/>
            </a:lvl6pPr>
            <a:lvl7pPr marL="13161599" indent="0">
              <a:buNone/>
              <a:defRPr sz="4798"/>
            </a:lvl7pPr>
            <a:lvl8pPr marL="15355199" indent="0">
              <a:buNone/>
              <a:defRPr sz="4798"/>
            </a:lvl8pPr>
            <a:lvl9pPr marL="17548799" indent="0">
              <a:buNone/>
              <a:defRPr sz="4798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7468B8-85DE-466D-A5AA-905A9D19A63E}" type="datetimeFigureOut">
              <a:rPr lang="en-IN" smtClean="0"/>
              <a:t>24-06-2024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AFDF3F-7801-4EB0-8206-168309D77AAE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5928836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22690" y="2193608"/>
            <a:ext cx="14153495" cy="7677626"/>
          </a:xfrm>
        </p:spPr>
        <p:txBody>
          <a:bodyPr anchor="b"/>
          <a:lstStyle>
            <a:lvl1pPr>
              <a:defRPr sz="15353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8656102" y="4737590"/>
            <a:ext cx="22215902" cy="23383247"/>
          </a:xfrm>
        </p:spPr>
        <p:txBody>
          <a:bodyPr anchor="t"/>
          <a:lstStyle>
            <a:lvl1pPr marL="0" indent="0">
              <a:buNone/>
              <a:defRPr sz="15353"/>
            </a:lvl1pPr>
            <a:lvl2pPr marL="2193600" indent="0">
              <a:buNone/>
              <a:defRPr sz="13434"/>
            </a:lvl2pPr>
            <a:lvl3pPr marL="4387200" indent="0">
              <a:buNone/>
              <a:defRPr sz="11515"/>
            </a:lvl3pPr>
            <a:lvl4pPr marL="6580800" indent="0">
              <a:buNone/>
              <a:defRPr sz="9596"/>
            </a:lvl4pPr>
            <a:lvl5pPr marL="8774400" indent="0">
              <a:buNone/>
              <a:defRPr sz="9596"/>
            </a:lvl5pPr>
            <a:lvl6pPr marL="10967999" indent="0">
              <a:buNone/>
              <a:defRPr sz="9596"/>
            </a:lvl6pPr>
            <a:lvl7pPr marL="13161599" indent="0">
              <a:buNone/>
              <a:defRPr sz="9596"/>
            </a:lvl7pPr>
            <a:lvl8pPr marL="15355199" indent="0">
              <a:buNone/>
              <a:defRPr sz="9596"/>
            </a:lvl8pPr>
            <a:lvl9pPr marL="17548799" indent="0">
              <a:buNone/>
              <a:defRPr sz="9596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22690" y="9871234"/>
            <a:ext cx="14153495" cy="18287682"/>
          </a:xfrm>
        </p:spPr>
        <p:txBody>
          <a:bodyPr/>
          <a:lstStyle>
            <a:lvl1pPr marL="0" indent="0">
              <a:buNone/>
              <a:defRPr sz="7677"/>
            </a:lvl1pPr>
            <a:lvl2pPr marL="2193600" indent="0">
              <a:buNone/>
              <a:defRPr sz="6717"/>
            </a:lvl2pPr>
            <a:lvl3pPr marL="4387200" indent="0">
              <a:buNone/>
              <a:defRPr sz="5757"/>
            </a:lvl3pPr>
            <a:lvl4pPr marL="6580800" indent="0">
              <a:buNone/>
              <a:defRPr sz="4798"/>
            </a:lvl4pPr>
            <a:lvl5pPr marL="8774400" indent="0">
              <a:buNone/>
              <a:defRPr sz="4798"/>
            </a:lvl5pPr>
            <a:lvl6pPr marL="10967999" indent="0">
              <a:buNone/>
              <a:defRPr sz="4798"/>
            </a:lvl6pPr>
            <a:lvl7pPr marL="13161599" indent="0">
              <a:buNone/>
              <a:defRPr sz="4798"/>
            </a:lvl7pPr>
            <a:lvl8pPr marL="15355199" indent="0">
              <a:buNone/>
              <a:defRPr sz="4798"/>
            </a:lvl8pPr>
            <a:lvl9pPr marL="17548799" indent="0">
              <a:buNone/>
              <a:defRPr sz="4798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7468B8-85DE-466D-A5AA-905A9D19A63E}" type="datetimeFigureOut">
              <a:rPr lang="en-IN" smtClean="0"/>
              <a:t>24-06-2024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AFDF3F-7801-4EB0-8206-168309D77AAE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3177248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016975" y="1751846"/>
            <a:ext cx="37849314" cy="635994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16975" y="8759197"/>
            <a:ext cx="37849314" cy="208773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016974" y="30497245"/>
            <a:ext cx="9873734" cy="175183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575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7468B8-85DE-466D-A5AA-905A9D19A63E}" type="datetimeFigureOut">
              <a:rPr lang="en-IN" smtClean="0"/>
              <a:t>24-06-2024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36331" y="30497245"/>
            <a:ext cx="14810601" cy="175183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575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0992555" y="30497245"/>
            <a:ext cx="9873734" cy="175183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575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AFDF3F-7801-4EB0-8206-168309D77AAE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4184223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4387200" rtl="0" eaLnBrk="1" latinLnBrk="0" hangingPunct="1">
        <a:lnSpc>
          <a:spcPct val="90000"/>
        </a:lnSpc>
        <a:spcBef>
          <a:spcPct val="0"/>
        </a:spcBef>
        <a:buNone/>
        <a:defRPr sz="2111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96800" indent="-1096800" algn="l" defTabSz="4387200" rtl="0" eaLnBrk="1" latinLnBrk="0" hangingPunct="1">
        <a:lnSpc>
          <a:spcPct val="90000"/>
        </a:lnSpc>
        <a:spcBef>
          <a:spcPts val="4798"/>
        </a:spcBef>
        <a:buFont typeface="Arial" panose="020B0604020202020204" pitchFamily="34" charset="0"/>
        <a:buChar char="•"/>
        <a:defRPr sz="13434" kern="1200">
          <a:solidFill>
            <a:schemeClr val="tx1"/>
          </a:solidFill>
          <a:latin typeface="+mn-lt"/>
          <a:ea typeface="+mn-ea"/>
          <a:cs typeface="+mn-cs"/>
        </a:defRPr>
      </a:lvl1pPr>
      <a:lvl2pPr marL="3290400" indent="-1096800" algn="l" defTabSz="4387200" rtl="0" eaLnBrk="1" latinLnBrk="0" hangingPunct="1">
        <a:lnSpc>
          <a:spcPct val="90000"/>
        </a:lnSpc>
        <a:spcBef>
          <a:spcPts val="2399"/>
        </a:spcBef>
        <a:buFont typeface="Arial" panose="020B0604020202020204" pitchFamily="34" charset="0"/>
        <a:buChar char="•"/>
        <a:defRPr sz="11515" kern="1200">
          <a:solidFill>
            <a:schemeClr val="tx1"/>
          </a:solidFill>
          <a:latin typeface="+mn-lt"/>
          <a:ea typeface="+mn-ea"/>
          <a:cs typeface="+mn-cs"/>
        </a:defRPr>
      </a:lvl2pPr>
      <a:lvl3pPr marL="5484000" indent="-1096800" algn="l" defTabSz="4387200" rtl="0" eaLnBrk="1" latinLnBrk="0" hangingPunct="1">
        <a:lnSpc>
          <a:spcPct val="90000"/>
        </a:lnSpc>
        <a:spcBef>
          <a:spcPts val="2399"/>
        </a:spcBef>
        <a:buFont typeface="Arial" panose="020B0604020202020204" pitchFamily="34" charset="0"/>
        <a:buChar char="•"/>
        <a:defRPr sz="9596" kern="1200">
          <a:solidFill>
            <a:schemeClr val="tx1"/>
          </a:solidFill>
          <a:latin typeface="+mn-lt"/>
          <a:ea typeface="+mn-ea"/>
          <a:cs typeface="+mn-cs"/>
        </a:defRPr>
      </a:lvl3pPr>
      <a:lvl4pPr marL="7677600" indent="-1096800" algn="l" defTabSz="4387200" rtl="0" eaLnBrk="1" latinLnBrk="0" hangingPunct="1">
        <a:lnSpc>
          <a:spcPct val="90000"/>
        </a:lnSpc>
        <a:spcBef>
          <a:spcPts val="2399"/>
        </a:spcBef>
        <a:buFont typeface="Arial" panose="020B0604020202020204" pitchFamily="34" charset="0"/>
        <a:buChar char="•"/>
        <a:defRPr sz="8636" kern="1200">
          <a:solidFill>
            <a:schemeClr val="tx1"/>
          </a:solidFill>
          <a:latin typeface="+mn-lt"/>
          <a:ea typeface="+mn-ea"/>
          <a:cs typeface="+mn-cs"/>
        </a:defRPr>
      </a:lvl4pPr>
      <a:lvl5pPr marL="9871199" indent="-1096800" algn="l" defTabSz="4387200" rtl="0" eaLnBrk="1" latinLnBrk="0" hangingPunct="1">
        <a:lnSpc>
          <a:spcPct val="90000"/>
        </a:lnSpc>
        <a:spcBef>
          <a:spcPts val="2399"/>
        </a:spcBef>
        <a:buFont typeface="Arial" panose="020B0604020202020204" pitchFamily="34" charset="0"/>
        <a:buChar char="•"/>
        <a:defRPr sz="8636" kern="1200">
          <a:solidFill>
            <a:schemeClr val="tx1"/>
          </a:solidFill>
          <a:latin typeface="+mn-lt"/>
          <a:ea typeface="+mn-ea"/>
          <a:cs typeface="+mn-cs"/>
        </a:defRPr>
      </a:lvl5pPr>
      <a:lvl6pPr marL="12064799" indent="-1096800" algn="l" defTabSz="4387200" rtl="0" eaLnBrk="1" latinLnBrk="0" hangingPunct="1">
        <a:lnSpc>
          <a:spcPct val="90000"/>
        </a:lnSpc>
        <a:spcBef>
          <a:spcPts val="2399"/>
        </a:spcBef>
        <a:buFont typeface="Arial" panose="020B0604020202020204" pitchFamily="34" charset="0"/>
        <a:buChar char="•"/>
        <a:defRPr sz="8636" kern="1200">
          <a:solidFill>
            <a:schemeClr val="tx1"/>
          </a:solidFill>
          <a:latin typeface="+mn-lt"/>
          <a:ea typeface="+mn-ea"/>
          <a:cs typeface="+mn-cs"/>
        </a:defRPr>
      </a:lvl6pPr>
      <a:lvl7pPr marL="14258399" indent="-1096800" algn="l" defTabSz="4387200" rtl="0" eaLnBrk="1" latinLnBrk="0" hangingPunct="1">
        <a:lnSpc>
          <a:spcPct val="90000"/>
        </a:lnSpc>
        <a:spcBef>
          <a:spcPts val="2399"/>
        </a:spcBef>
        <a:buFont typeface="Arial" panose="020B0604020202020204" pitchFamily="34" charset="0"/>
        <a:buChar char="•"/>
        <a:defRPr sz="8636" kern="1200">
          <a:solidFill>
            <a:schemeClr val="tx1"/>
          </a:solidFill>
          <a:latin typeface="+mn-lt"/>
          <a:ea typeface="+mn-ea"/>
          <a:cs typeface="+mn-cs"/>
        </a:defRPr>
      </a:lvl7pPr>
      <a:lvl8pPr marL="16451999" indent="-1096800" algn="l" defTabSz="4387200" rtl="0" eaLnBrk="1" latinLnBrk="0" hangingPunct="1">
        <a:lnSpc>
          <a:spcPct val="90000"/>
        </a:lnSpc>
        <a:spcBef>
          <a:spcPts val="2399"/>
        </a:spcBef>
        <a:buFont typeface="Arial" panose="020B0604020202020204" pitchFamily="34" charset="0"/>
        <a:buChar char="•"/>
        <a:defRPr sz="8636" kern="1200">
          <a:solidFill>
            <a:schemeClr val="tx1"/>
          </a:solidFill>
          <a:latin typeface="+mn-lt"/>
          <a:ea typeface="+mn-ea"/>
          <a:cs typeface="+mn-cs"/>
        </a:defRPr>
      </a:lvl8pPr>
      <a:lvl9pPr marL="18645599" indent="-1096800" algn="l" defTabSz="4387200" rtl="0" eaLnBrk="1" latinLnBrk="0" hangingPunct="1">
        <a:lnSpc>
          <a:spcPct val="90000"/>
        </a:lnSpc>
        <a:spcBef>
          <a:spcPts val="2399"/>
        </a:spcBef>
        <a:buFont typeface="Arial" panose="020B0604020202020204" pitchFamily="34" charset="0"/>
        <a:buChar char="•"/>
        <a:defRPr sz="8636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387200" rtl="0" eaLnBrk="1" latinLnBrk="0" hangingPunct="1">
        <a:defRPr sz="8636" kern="1200">
          <a:solidFill>
            <a:schemeClr val="tx1"/>
          </a:solidFill>
          <a:latin typeface="+mn-lt"/>
          <a:ea typeface="+mn-ea"/>
          <a:cs typeface="+mn-cs"/>
        </a:defRPr>
      </a:lvl1pPr>
      <a:lvl2pPr marL="2193600" algn="l" defTabSz="4387200" rtl="0" eaLnBrk="1" latinLnBrk="0" hangingPunct="1">
        <a:defRPr sz="8636" kern="1200">
          <a:solidFill>
            <a:schemeClr val="tx1"/>
          </a:solidFill>
          <a:latin typeface="+mn-lt"/>
          <a:ea typeface="+mn-ea"/>
          <a:cs typeface="+mn-cs"/>
        </a:defRPr>
      </a:lvl2pPr>
      <a:lvl3pPr marL="4387200" algn="l" defTabSz="4387200" rtl="0" eaLnBrk="1" latinLnBrk="0" hangingPunct="1">
        <a:defRPr sz="8636" kern="1200">
          <a:solidFill>
            <a:schemeClr val="tx1"/>
          </a:solidFill>
          <a:latin typeface="+mn-lt"/>
          <a:ea typeface="+mn-ea"/>
          <a:cs typeface="+mn-cs"/>
        </a:defRPr>
      </a:lvl3pPr>
      <a:lvl4pPr marL="6580800" algn="l" defTabSz="4387200" rtl="0" eaLnBrk="1" latinLnBrk="0" hangingPunct="1">
        <a:defRPr sz="8636" kern="1200">
          <a:solidFill>
            <a:schemeClr val="tx1"/>
          </a:solidFill>
          <a:latin typeface="+mn-lt"/>
          <a:ea typeface="+mn-ea"/>
          <a:cs typeface="+mn-cs"/>
        </a:defRPr>
      </a:lvl4pPr>
      <a:lvl5pPr marL="8774400" algn="l" defTabSz="4387200" rtl="0" eaLnBrk="1" latinLnBrk="0" hangingPunct="1">
        <a:defRPr sz="8636" kern="1200">
          <a:solidFill>
            <a:schemeClr val="tx1"/>
          </a:solidFill>
          <a:latin typeface="+mn-lt"/>
          <a:ea typeface="+mn-ea"/>
          <a:cs typeface="+mn-cs"/>
        </a:defRPr>
      </a:lvl5pPr>
      <a:lvl6pPr marL="10967999" algn="l" defTabSz="4387200" rtl="0" eaLnBrk="1" latinLnBrk="0" hangingPunct="1">
        <a:defRPr sz="8636" kern="1200">
          <a:solidFill>
            <a:schemeClr val="tx1"/>
          </a:solidFill>
          <a:latin typeface="+mn-lt"/>
          <a:ea typeface="+mn-ea"/>
          <a:cs typeface="+mn-cs"/>
        </a:defRPr>
      </a:lvl6pPr>
      <a:lvl7pPr marL="13161599" algn="l" defTabSz="4387200" rtl="0" eaLnBrk="1" latinLnBrk="0" hangingPunct="1">
        <a:defRPr sz="8636" kern="1200">
          <a:solidFill>
            <a:schemeClr val="tx1"/>
          </a:solidFill>
          <a:latin typeface="+mn-lt"/>
          <a:ea typeface="+mn-ea"/>
          <a:cs typeface="+mn-cs"/>
        </a:defRPr>
      </a:lvl7pPr>
      <a:lvl8pPr marL="15355199" algn="l" defTabSz="4387200" rtl="0" eaLnBrk="1" latinLnBrk="0" hangingPunct="1">
        <a:defRPr sz="8636" kern="1200">
          <a:solidFill>
            <a:schemeClr val="tx1"/>
          </a:solidFill>
          <a:latin typeface="+mn-lt"/>
          <a:ea typeface="+mn-ea"/>
          <a:cs typeface="+mn-cs"/>
        </a:defRPr>
      </a:lvl8pPr>
      <a:lvl9pPr marL="17548799" algn="l" defTabSz="4387200" rtl="0" eaLnBrk="1" latinLnBrk="0" hangingPunct="1">
        <a:defRPr sz="863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jamanetwork.com/journals/jama/fullarticle/194262" TargetMode="External"/><Relationship Id="rId5" Type="http://schemas.openxmlformats.org/officeDocument/2006/relationships/hyperlink" Target="https://www.ncbi.nlm.nih.gov/pmc/articles/PMC5009845/" TargetMode="External"/><Relationship Id="rId4" Type="http://schemas.openxmlformats.org/officeDocument/2006/relationships/chart" Target="../charts/char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15118080" y="0"/>
            <a:ext cx="15849600" cy="201168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/>
              <a:t>THE USE OF SOFA SCORE IN THE ICU</a:t>
            </a:r>
            <a:endParaRPr lang="en-IN" b="1" dirty="0"/>
          </a:p>
        </p:txBody>
      </p:sp>
      <p:sp>
        <p:nvSpPr>
          <p:cNvPr id="6" name="Rounded Rectangle 5"/>
          <p:cNvSpPr/>
          <p:nvPr/>
        </p:nvSpPr>
        <p:spPr>
          <a:xfrm>
            <a:off x="1386840" y="2358005"/>
            <a:ext cx="9784080" cy="201168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/>
              <a:t>INTRODUCTION</a:t>
            </a:r>
            <a:endParaRPr lang="en-IN" b="1" dirty="0"/>
          </a:p>
        </p:txBody>
      </p:sp>
      <p:sp>
        <p:nvSpPr>
          <p:cNvPr id="7" name="TextBox 6"/>
          <p:cNvSpPr txBox="1"/>
          <p:nvPr/>
        </p:nvSpPr>
        <p:spPr>
          <a:xfrm>
            <a:off x="426720" y="5139170"/>
            <a:ext cx="13411200" cy="111722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000" dirty="0" smtClean="0"/>
              <a:t>The sofa score is a important tool to measure the </a:t>
            </a:r>
          </a:p>
          <a:p>
            <a:r>
              <a:rPr lang="en-GB" sz="6000" dirty="0" smtClean="0"/>
              <a:t>patient health status and the mortality rate in the </a:t>
            </a:r>
            <a:r>
              <a:rPr lang="en-GB" sz="6000" dirty="0" err="1" smtClean="0"/>
              <a:t>icu</a:t>
            </a:r>
            <a:r>
              <a:rPr lang="en-GB" sz="6000" dirty="0" smtClean="0"/>
              <a:t>.</a:t>
            </a:r>
          </a:p>
          <a:p>
            <a:r>
              <a:rPr lang="en-GB" sz="6000" dirty="0" smtClean="0"/>
              <a:t>It is composed of 5 components which are as follows</a:t>
            </a:r>
          </a:p>
          <a:p>
            <a:pPr marL="742950" indent="-742950">
              <a:buAutoNum type="arabicPeriod"/>
            </a:pPr>
            <a:r>
              <a:rPr lang="en-GB" sz="6000" dirty="0" smtClean="0"/>
              <a:t>Serum bilirubin-hepatic (ranges 0 – 4</a:t>
            </a:r>
          </a:p>
          <a:p>
            <a:pPr marL="742950" indent="-742950">
              <a:buAutoNum type="arabicPeriod"/>
            </a:pPr>
            <a:r>
              <a:rPr lang="en-GB" sz="6000" dirty="0" smtClean="0"/>
              <a:t>Serum creatinine-renal(ranges 0 – 4</a:t>
            </a:r>
          </a:p>
          <a:p>
            <a:pPr marL="742950" indent="-742950">
              <a:buAutoNum type="arabicPeriod"/>
            </a:pPr>
            <a:r>
              <a:rPr lang="en-GB" sz="6000" dirty="0" smtClean="0"/>
              <a:t>GCS –CNS (ranges 0 – 4 )</a:t>
            </a:r>
          </a:p>
          <a:p>
            <a:pPr marL="742950" indent="-742950">
              <a:buAutoNum type="arabicPeriod"/>
            </a:pPr>
            <a:r>
              <a:rPr lang="en-GB" sz="6000" dirty="0" smtClean="0"/>
              <a:t>Platelets – coagulation (ranges 0 – 4 )</a:t>
            </a:r>
          </a:p>
          <a:p>
            <a:pPr marL="742950" indent="-742950">
              <a:buAutoNum type="arabicPeriod"/>
            </a:pPr>
            <a:r>
              <a:rPr lang="en-GB" sz="6000" dirty="0" smtClean="0"/>
              <a:t>Mean arterial pressure-</a:t>
            </a:r>
            <a:r>
              <a:rPr lang="en-GB" sz="6000" dirty="0" err="1" smtClean="0"/>
              <a:t>cardiovasvular</a:t>
            </a:r>
            <a:r>
              <a:rPr lang="en-GB" sz="6000" dirty="0" smtClean="0"/>
              <a:t> ( ranges 0 – 4)</a:t>
            </a:r>
            <a:endParaRPr lang="en-IN" sz="6000" dirty="0"/>
          </a:p>
        </p:txBody>
      </p:sp>
      <p:sp>
        <p:nvSpPr>
          <p:cNvPr id="8" name="Rounded Rectangle 7"/>
          <p:cNvSpPr/>
          <p:nvPr/>
        </p:nvSpPr>
        <p:spPr>
          <a:xfrm>
            <a:off x="1386840" y="16594946"/>
            <a:ext cx="9784080" cy="201168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/>
              <a:t>OBJECTIVES</a:t>
            </a:r>
            <a:endParaRPr lang="en-IN" b="1" dirty="0"/>
          </a:p>
        </p:txBody>
      </p:sp>
      <p:sp>
        <p:nvSpPr>
          <p:cNvPr id="9" name="TextBox 8"/>
          <p:cNvSpPr txBox="1"/>
          <p:nvPr/>
        </p:nvSpPr>
        <p:spPr>
          <a:xfrm>
            <a:off x="274320" y="19049406"/>
            <a:ext cx="14020800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>
              <a:buAutoNum type="arabicPeriod"/>
            </a:pPr>
            <a:r>
              <a:rPr lang="en-GB" sz="6000" dirty="0" smtClean="0">
                <a:solidFill>
                  <a:schemeClr val="tx1"/>
                </a:solidFill>
              </a:rPr>
              <a:t>To calculate the sofa score of patient in the </a:t>
            </a:r>
            <a:r>
              <a:rPr lang="en-GB" sz="6000" dirty="0" err="1" smtClean="0">
                <a:solidFill>
                  <a:schemeClr val="tx1"/>
                </a:solidFill>
              </a:rPr>
              <a:t>icu</a:t>
            </a:r>
            <a:endParaRPr lang="en-GB" sz="6000" dirty="0" smtClean="0">
              <a:solidFill>
                <a:schemeClr val="tx1"/>
              </a:solidFill>
            </a:endParaRPr>
          </a:p>
          <a:p>
            <a:pPr marL="742950" indent="-742950">
              <a:buAutoNum type="arabicPeriod"/>
            </a:pPr>
            <a:r>
              <a:rPr lang="en-GB" sz="6000" dirty="0" smtClean="0">
                <a:solidFill>
                  <a:schemeClr val="tx1"/>
                </a:solidFill>
              </a:rPr>
              <a:t>To measure the compliance of mortality rate by the use of sofa score</a:t>
            </a:r>
          </a:p>
          <a:p>
            <a:pPr marL="742950" indent="-742950">
              <a:buAutoNum type="arabicPeriod"/>
            </a:pPr>
            <a:r>
              <a:rPr lang="en-GB" sz="6000" dirty="0" smtClean="0">
                <a:solidFill>
                  <a:schemeClr val="tx1"/>
                </a:solidFill>
              </a:rPr>
              <a:t>To check the relationship b/w sofa score and length of stay and resource utilization</a:t>
            </a:r>
            <a:endParaRPr lang="en-IN" sz="6000" dirty="0">
              <a:solidFill>
                <a:schemeClr val="tx1"/>
              </a:solidFill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31165800" y="1549228"/>
            <a:ext cx="9784080" cy="201168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/>
              <a:t>METHODOLOGY</a:t>
            </a:r>
            <a:endParaRPr lang="en-IN" b="1" dirty="0"/>
          </a:p>
        </p:txBody>
      </p:sp>
      <p:sp>
        <p:nvSpPr>
          <p:cNvPr id="11" name="TextBox 10"/>
          <p:cNvSpPr txBox="1"/>
          <p:nvPr/>
        </p:nvSpPr>
        <p:spPr>
          <a:xfrm>
            <a:off x="29425265" y="4448859"/>
            <a:ext cx="15179040" cy="93256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000" dirty="0" smtClean="0"/>
              <a:t>Type of study-observational prospective </a:t>
            </a:r>
          </a:p>
          <a:p>
            <a:r>
              <a:rPr lang="en-GB" sz="6000" dirty="0" smtClean="0"/>
              <a:t>Location – </a:t>
            </a:r>
            <a:r>
              <a:rPr lang="en-GB" sz="6000" dirty="0" err="1" smtClean="0"/>
              <a:t>icus</a:t>
            </a:r>
            <a:r>
              <a:rPr lang="en-GB" sz="6000" dirty="0" smtClean="0"/>
              <a:t> of max healthcare Dehradun</a:t>
            </a:r>
          </a:p>
          <a:p>
            <a:r>
              <a:rPr lang="en-GB" sz="6000" dirty="0" smtClean="0"/>
              <a:t>Inclusion criteria-patients of micu1,micu2,micu4,nsicu.</a:t>
            </a:r>
          </a:p>
          <a:p>
            <a:r>
              <a:rPr lang="en-GB" sz="6000" dirty="0" smtClean="0"/>
              <a:t>Exclusion-all patients from other </a:t>
            </a:r>
            <a:r>
              <a:rPr lang="en-GB" sz="6000" dirty="0" err="1" smtClean="0"/>
              <a:t>icu</a:t>
            </a:r>
            <a:r>
              <a:rPr lang="en-GB" sz="6000" dirty="0" smtClean="0"/>
              <a:t> emergency and wards.</a:t>
            </a:r>
          </a:p>
          <a:p>
            <a:r>
              <a:rPr lang="en-GB" sz="6000" dirty="0" smtClean="0"/>
              <a:t>Sample size-total 80 patients</a:t>
            </a:r>
          </a:p>
          <a:p>
            <a:r>
              <a:rPr lang="en-GB" sz="6000" dirty="0" smtClean="0"/>
              <a:t>Type of data –secondary data </a:t>
            </a:r>
          </a:p>
          <a:p>
            <a:r>
              <a:rPr lang="en-GB" sz="6000" dirty="0" smtClean="0"/>
              <a:t>Tools for data collection – EMR,CPRS</a:t>
            </a:r>
          </a:p>
          <a:p>
            <a:r>
              <a:rPr lang="en-GB" sz="6000" dirty="0" smtClean="0"/>
              <a:t>DURATION-18-may-2024 to 18-june-2024</a:t>
            </a:r>
            <a:endParaRPr lang="en-IN" sz="6000" dirty="0"/>
          </a:p>
        </p:txBody>
      </p:sp>
      <p:sp>
        <p:nvSpPr>
          <p:cNvPr id="12" name="Rounded Rectangle 11"/>
          <p:cNvSpPr/>
          <p:nvPr/>
        </p:nvSpPr>
        <p:spPr>
          <a:xfrm>
            <a:off x="31165800" y="14068384"/>
            <a:ext cx="9784080" cy="201168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/>
              <a:t>CONLUSIONS</a:t>
            </a:r>
            <a:endParaRPr lang="en-IN" b="1" dirty="0"/>
          </a:p>
        </p:txBody>
      </p:sp>
      <p:sp>
        <p:nvSpPr>
          <p:cNvPr id="13" name="TextBox 12"/>
          <p:cNvSpPr txBox="1"/>
          <p:nvPr/>
        </p:nvSpPr>
        <p:spPr>
          <a:xfrm>
            <a:off x="28843605" y="16594946"/>
            <a:ext cx="15179040" cy="65556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6000" dirty="0" smtClean="0"/>
              <a:t>1.Higher sofa scores correspond to higher mortality rates, as indicated by the study.</a:t>
            </a:r>
          </a:p>
          <a:p>
            <a:r>
              <a:rPr lang="en-IN" sz="6000" dirty="0" smtClean="0"/>
              <a:t>2.Conversely, lower sofa scores are linked to increased chances of patient survival.</a:t>
            </a:r>
          </a:p>
          <a:p>
            <a:r>
              <a:rPr lang="en-IN" sz="6000" dirty="0" smtClean="0"/>
              <a:t>3.Higher sofa scores are associated with greater utilization of resources, according to the findings of the study.</a:t>
            </a:r>
            <a:endParaRPr lang="en-IN" sz="6000" dirty="0"/>
          </a:p>
        </p:txBody>
      </p:sp>
      <p:sp>
        <p:nvSpPr>
          <p:cNvPr id="14" name="Rounded Rectangle 13"/>
          <p:cNvSpPr/>
          <p:nvPr/>
        </p:nvSpPr>
        <p:spPr>
          <a:xfrm>
            <a:off x="1386840" y="24965204"/>
            <a:ext cx="9784080" cy="201168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/>
              <a:t>LIMITATIONS</a:t>
            </a:r>
            <a:endParaRPr lang="en-IN" b="1" dirty="0"/>
          </a:p>
        </p:txBody>
      </p:sp>
      <p:sp>
        <p:nvSpPr>
          <p:cNvPr id="15" name="TextBox 14"/>
          <p:cNvSpPr txBox="1"/>
          <p:nvPr/>
        </p:nvSpPr>
        <p:spPr>
          <a:xfrm>
            <a:off x="426720" y="27260371"/>
            <a:ext cx="13716000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000" dirty="0" smtClean="0"/>
              <a:t>1.Small sample size</a:t>
            </a:r>
          </a:p>
          <a:p>
            <a:r>
              <a:rPr lang="en-GB" sz="6000" dirty="0" smtClean="0"/>
              <a:t>2.Time limit-less time study period of one month</a:t>
            </a:r>
          </a:p>
          <a:p>
            <a:r>
              <a:rPr lang="en-GB" sz="6000" dirty="0" smtClean="0"/>
              <a:t>3.Single </a:t>
            </a:r>
            <a:r>
              <a:rPr lang="en-GB" sz="6000" dirty="0" err="1" smtClean="0"/>
              <a:t>center</a:t>
            </a:r>
            <a:r>
              <a:rPr lang="en-GB" sz="6000" dirty="0" smtClean="0"/>
              <a:t> study-study is conducted in one hospital.</a:t>
            </a:r>
          </a:p>
          <a:p>
            <a:r>
              <a:rPr lang="en-GB" sz="6000" dirty="0" smtClean="0"/>
              <a:t>4.Incomplete data</a:t>
            </a:r>
            <a:endParaRPr lang="en-IN" sz="6000" dirty="0"/>
          </a:p>
        </p:txBody>
      </p:sp>
      <p:sp>
        <p:nvSpPr>
          <p:cNvPr id="16" name="Rounded Rectangle 15"/>
          <p:cNvSpPr/>
          <p:nvPr/>
        </p:nvSpPr>
        <p:spPr>
          <a:xfrm>
            <a:off x="16261080" y="2367723"/>
            <a:ext cx="9784080" cy="201168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/>
              <a:t>RESULTS</a:t>
            </a:r>
            <a:endParaRPr lang="en-IN" b="1" dirty="0"/>
          </a:p>
        </p:txBody>
      </p:sp>
      <p:sp>
        <p:nvSpPr>
          <p:cNvPr id="17" name="Rectangle 16"/>
          <p:cNvSpPr/>
          <p:nvPr/>
        </p:nvSpPr>
        <p:spPr>
          <a:xfrm>
            <a:off x="15075535" y="4369685"/>
            <a:ext cx="21939250" cy="193899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GB" sz="6000" dirty="0" smtClean="0"/>
              <a:t>1.Higher sofa score is linked with higher</a:t>
            </a:r>
          </a:p>
          <a:p>
            <a:r>
              <a:rPr lang="en-GB" sz="6000" dirty="0" smtClean="0"/>
              <a:t> mortality rate</a:t>
            </a:r>
            <a:endParaRPr lang="en-IN" sz="6000" dirty="0"/>
          </a:p>
        </p:txBody>
      </p:sp>
      <p:graphicFrame>
        <p:nvGraphicFramePr>
          <p:cNvPr id="18" name="Chart 1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30918953"/>
              </p:ext>
            </p:extLst>
          </p:nvPr>
        </p:nvGraphicFramePr>
        <p:xfrm>
          <a:off x="14142720" y="6035040"/>
          <a:ext cx="14561503" cy="732334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9" name="TextBox 18"/>
          <p:cNvSpPr txBox="1"/>
          <p:nvPr/>
        </p:nvSpPr>
        <p:spPr>
          <a:xfrm>
            <a:off x="15075535" y="13421678"/>
            <a:ext cx="1190244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000" smtClean="0"/>
              <a:t>2.Lower sofa score is linked better chances to fit to discharge</a:t>
            </a:r>
            <a:endParaRPr lang="en-IN" sz="6000" dirty="0"/>
          </a:p>
        </p:txBody>
      </p:sp>
      <p:graphicFrame>
        <p:nvGraphicFramePr>
          <p:cNvPr id="20" name="Chart 1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1139229"/>
              </p:ext>
            </p:extLst>
          </p:nvPr>
        </p:nvGraphicFramePr>
        <p:xfrm>
          <a:off x="13837920" y="15442875"/>
          <a:ext cx="13776960" cy="703079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1" name="TextBox 20"/>
          <p:cNvSpPr txBox="1"/>
          <p:nvPr/>
        </p:nvSpPr>
        <p:spPr>
          <a:xfrm>
            <a:off x="15075535" y="22189737"/>
            <a:ext cx="12835255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000" dirty="0" smtClean="0"/>
              <a:t>3.Higher sofa score is linked with higher length of stay and resource utilization</a:t>
            </a:r>
            <a:endParaRPr lang="en-IN" sz="6000" dirty="0"/>
          </a:p>
        </p:txBody>
      </p:sp>
      <p:graphicFrame>
        <p:nvGraphicFramePr>
          <p:cNvPr id="22" name="Chart 2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70685093"/>
              </p:ext>
            </p:extLst>
          </p:nvPr>
        </p:nvGraphicFramePr>
        <p:xfrm>
          <a:off x="14654470" y="24128729"/>
          <a:ext cx="13173770" cy="946023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23" name="Rounded Rectangle 22"/>
          <p:cNvSpPr/>
          <p:nvPr/>
        </p:nvSpPr>
        <p:spPr>
          <a:xfrm>
            <a:off x="31165800" y="23614684"/>
            <a:ext cx="9784080" cy="189226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/>
              <a:t>REFERENCES</a:t>
            </a:r>
            <a:endParaRPr lang="en-IN" b="1" dirty="0"/>
          </a:p>
        </p:txBody>
      </p:sp>
      <p:sp>
        <p:nvSpPr>
          <p:cNvPr id="24" name="TextBox 23"/>
          <p:cNvSpPr txBox="1"/>
          <p:nvPr/>
        </p:nvSpPr>
        <p:spPr>
          <a:xfrm>
            <a:off x="28843605" y="25971044"/>
            <a:ext cx="15039658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6000" dirty="0" smtClean="0">
                <a:hlinkClick r:id="rId5"/>
              </a:rPr>
              <a:t>https://www.ncbi.nlm.nih.gov/pmc/articles/PMC5009845/</a:t>
            </a:r>
            <a:endParaRPr lang="en-IN" sz="6000" dirty="0" smtClean="0"/>
          </a:p>
          <a:p>
            <a:r>
              <a:rPr lang="en-IN" sz="6000" dirty="0" smtClean="0">
                <a:hlinkClick r:id="rId6"/>
              </a:rPr>
              <a:t>https://jamanetwork.com/journals/jama/fullarticle/194262</a:t>
            </a:r>
            <a:endParaRPr lang="en-IN" sz="6000" dirty="0" smtClean="0"/>
          </a:p>
          <a:p>
            <a:r>
              <a:rPr lang="en-GB" sz="6000" dirty="0" smtClean="0"/>
              <a:t>Maxportal.com </a:t>
            </a:r>
          </a:p>
          <a:p>
            <a:r>
              <a:rPr lang="en-IN" sz="6000" dirty="0" smtClean="0"/>
              <a:t>https://pubmed.ncbi.nlm.nih.gov/9824069/</a:t>
            </a:r>
            <a:endParaRPr lang="en-IN" sz="6000" dirty="0"/>
          </a:p>
        </p:txBody>
      </p:sp>
    </p:spTree>
    <p:extLst>
      <p:ext uri="{BB962C8B-B14F-4D97-AF65-F5344CB8AC3E}">
        <p14:creationId xmlns:p14="http://schemas.microsoft.com/office/powerpoint/2010/main" val="299964420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23</TotalTime>
  <Words>289</Words>
  <Application>Microsoft Office PowerPoint</Application>
  <PresentationFormat>Custom</PresentationFormat>
  <Paragraphs>45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USER</cp:lastModifiedBy>
  <cp:revision>5</cp:revision>
  <dcterms:created xsi:type="dcterms:W3CDTF">2024-06-24T05:23:54Z</dcterms:created>
  <dcterms:modified xsi:type="dcterms:W3CDTF">2024-06-24T05:47:15Z</dcterms:modified>
</cp:coreProperties>
</file>