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2" r:id="rId1"/>
  </p:sldMasterIdLst>
  <p:sldIdLst>
    <p:sldId id="256" r:id="rId2"/>
    <p:sldId id="277" r:id="rId3"/>
    <p:sldId id="278" r:id="rId4"/>
    <p:sldId id="257" r:id="rId5"/>
    <p:sldId id="258" r:id="rId6"/>
    <p:sldId id="259" r:id="rId7"/>
    <p:sldId id="260" r:id="rId8"/>
    <p:sldId id="261" r:id="rId9"/>
    <p:sldId id="282" r:id="rId10"/>
    <p:sldId id="281" r:id="rId11"/>
    <p:sldId id="263" r:id="rId12"/>
    <p:sldId id="264" r:id="rId13"/>
    <p:sldId id="265" r:id="rId14"/>
    <p:sldId id="268" r:id="rId15"/>
    <p:sldId id="270" r:id="rId16"/>
    <p:sldId id="271" r:id="rId17"/>
    <p:sldId id="269" r:id="rId18"/>
    <p:sldId id="273" r:id="rId19"/>
    <p:sldId id="272" r:id="rId20"/>
    <p:sldId id="274" r:id="rId21"/>
    <p:sldId id="275" r:id="rId22"/>
    <p:sldId id="279" r:id="rId23"/>
    <p:sldId id="280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13EA5D1-DCF7-EA40-9690-5C5B6C7B32E0}" type="datetimeFigureOut">
              <a:rPr lang="en-US" smtClean="0"/>
              <a:pPr/>
              <a:t>15/05/17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626B927-EDE1-C44D-8440-215B241C9A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oleObject" Target="file:///\\localhost\Users\sanjay\Desktop\Patient%20Satisfaction\My%20Dissertation\Macintosh%20HD:Users:sanjay:Desktop:Patient%20Satisfaction:My%20Dissertation:Dissertation%20PG_15_070.docx!OLE_LINK1" TargetMode="External"/><Relationship Id="rId5" Type="http://schemas.openxmlformats.org/officeDocument/2006/relationships/image" Target="../media/image2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emf"/><Relationship Id="rId3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5915"/>
            <a:ext cx="7772400" cy="376661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ASSESSMENT OF PATIENT SATISFACTION IN THE OUTPATIENT DEPARTMENT OF CGHS MATERNITY &amp; GYNAE HOSPITAL, </a:t>
            </a:r>
            <a:r>
              <a:rPr lang="en-US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NEW </a:t>
            </a:r>
            <a:r>
              <a:rPr lang="en-US" b="1" dirty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DELHI </a:t>
            </a:r>
            <a:r>
              <a:rPr lang="en-US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b="1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399" y="4610911"/>
            <a:ext cx="8824852" cy="1962294"/>
          </a:xfrm>
        </p:spPr>
        <p:txBody>
          <a:bodyPr>
            <a:normAutofit lnSpcReduction="10000"/>
            <a:scene3d>
              <a:camera prst="orthographicFront"/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Mentor	: 	Dr</a:t>
            </a:r>
            <a:r>
              <a:rPr lang="en-US" b="1" cap="all" dirty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. A K </a:t>
            </a:r>
            <a:r>
              <a:rPr lang="en-US" b="1" cap="all" dirty="0" err="1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Khokhar</a:t>
            </a:r>
            <a:r>
              <a:rPr lang="en-US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, Prof</a:t>
            </a:r>
            <a:r>
              <a:rPr lang="en-US" b="1" cap="all" dirty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. &amp; Dean Training </a:t>
            </a:r>
            <a:endParaRPr lang="en-US" b="1" cap="all" dirty="0" smtClean="0">
              <a:ln w="0"/>
              <a:solidFill>
                <a:schemeClr val="accent2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r>
              <a:rPr lang="en-US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Guidance	:	</a:t>
            </a:r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Dr</a:t>
            </a:r>
            <a:r>
              <a:rPr lang="pt-BR" b="1" cap="all" dirty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. </a:t>
            </a:r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Sangeeta </a:t>
            </a:r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Malhotra, Medical 				</a:t>
            </a:r>
            <a:r>
              <a:rPr lang="pt-BR" b="1" cap="all" dirty="0" err="1" smtClean="0">
                <a:ln w="0"/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Superintendent</a:t>
            </a:r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APPROVAL	:	DR. </a:t>
            </a:r>
            <a:r>
              <a:rPr lang="pt-BR" b="1" cap="all" dirty="0" err="1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D</a:t>
            </a:r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 C JOSHI, DIRECTOR, CGHS</a:t>
            </a:r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		</a:t>
            </a:r>
          </a:p>
          <a:p>
            <a:pPr algn="l"/>
            <a:r>
              <a:rPr lang="pt-BR" b="1" cap="all" dirty="0" smtClean="0">
                <a:ln w="0"/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Duration	:	Feb 2017 to May 2017</a:t>
            </a:r>
          </a:p>
          <a:p>
            <a:pPr algn="l"/>
            <a:endParaRPr lang="en-US" b="1" cap="all" dirty="0" smtClean="0">
              <a:ln w="0"/>
              <a:solidFill>
                <a:schemeClr val="accent2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algn="l"/>
            <a:endParaRPr lang="en-US" b="1" cap="all" dirty="0">
              <a:ln w="0"/>
              <a:solidFill>
                <a:schemeClr val="accent2">
                  <a:lumMod val="7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52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5-15 at 8.48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043" y="1339380"/>
            <a:ext cx="2743200" cy="1181100"/>
          </a:xfrm>
          <a:prstGeom prst="rect">
            <a:avLst/>
          </a:prstGeom>
        </p:spPr>
      </p:pic>
      <p:pic>
        <p:nvPicPr>
          <p:cNvPr id="5" name="Picture 4" descr="Screen Shot 2017-05-15 at 8.48.2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07" y="2520480"/>
            <a:ext cx="7734300" cy="3073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51205" y="4425783"/>
            <a:ext cx="549917" cy="4190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66949" y="5001921"/>
            <a:ext cx="1183111" cy="5919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33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32" y="533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RESEARCH DESIGN &amp; 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METHODOLOGY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829" y="1789889"/>
            <a:ext cx="8446211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_tradnl" b="1" u="sng" dirty="0" err="1">
                <a:latin typeface="Calibri" pitchFamily="34" charset="0"/>
                <a:cs typeface="Calibri" pitchFamily="34" charset="0"/>
              </a:rPr>
              <a:t>Inclusion</a:t>
            </a:r>
            <a:r>
              <a:rPr lang="es-ES_tradnl" b="1" u="sng" dirty="0">
                <a:latin typeface="Calibri" pitchFamily="34" charset="0"/>
                <a:cs typeface="Calibri" pitchFamily="34" charset="0"/>
              </a:rPr>
              <a:t> </a:t>
            </a:r>
            <a:r>
              <a:rPr lang="es-ES_tradnl" b="1" u="sng" dirty="0" err="1">
                <a:latin typeface="Calibri" pitchFamily="34" charset="0"/>
                <a:cs typeface="Calibri" pitchFamily="34" charset="0"/>
              </a:rPr>
              <a:t>Criteria</a:t>
            </a:r>
            <a:r>
              <a:rPr lang="es-ES_tradnl" b="1" u="sng" dirty="0">
                <a:latin typeface="Calibri" pitchFamily="34" charset="0"/>
                <a:cs typeface="Calibri" pitchFamily="34" charset="0"/>
              </a:rPr>
              <a:t> </a:t>
            </a:r>
            <a:endParaRPr lang="es-ES_tradnl" u="sng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A patient attending the OPD and having age above 18 years was included in the study. </a:t>
            </a: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As the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paediatric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OPD patients were much below 18 years of age, their accompanying guardians formed part of the interview process. </a:t>
            </a: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The patients who were willing to give consent.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ES_tradnl" b="1" dirty="0" err="1">
                <a:latin typeface="Calibri" pitchFamily="34" charset="0"/>
                <a:cs typeface="Calibri" pitchFamily="34" charset="0"/>
              </a:rPr>
              <a:t>Exclusion</a:t>
            </a:r>
            <a:r>
              <a:rPr lang="es-ES_tradnl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s-ES_tradnl" b="1" dirty="0" err="1">
                <a:latin typeface="Calibri" pitchFamily="34" charset="0"/>
                <a:cs typeface="Calibri" pitchFamily="34" charset="0"/>
              </a:rPr>
              <a:t>Criteria</a:t>
            </a:r>
            <a:r>
              <a:rPr lang="es-ES_tradnl" b="1" dirty="0">
                <a:latin typeface="Calibri" pitchFamily="34" charset="0"/>
                <a:cs typeface="Calibri" pitchFamily="34" charset="0"/>
              </a:rPr>
              <a:t> </a:t>
            </a:r>
            <a:endParaRPr lang="es-ES_tradnl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Patients who needed emergency attention. </a:t>
            </a: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Patients who had not finished the interview process. </a:t>
            </a: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Patients not willing to participate.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2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59" y="319384"/>
            <a:ext cx="8229600" cy="1066800"/>
          </a:xfrm>
        </p:spPr>
        <p:txBody>
          <a:bodyPr>
            <a:normAutofit/>
          </a:bodyPr>
          <a:lstStyle/>
          <a:p>
            <a:r>
              <a:rPr lang="de-DE" b="1" u="sng" dirty="0"/>
              <a:t>RESULTS </a:t>
            </a:r>
            <a:endParaRPr lang="de-DE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46211" cy="507297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>
                <a:latin typeface="Calibri" pitchFamily="34" charset="0"/>
                <a:cs typeface="Calibri" pitchFamily="34" charset="0"/>
              </a:rPr>
              <a:t>Independent variables </a:t>
            </a:r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1400" dirty="0" smtClean="0">
              <a:latin typeface="Calibri" pitchFamily="34" charset="0"/>
              <a:cs typeface="Calibri" pitchFamily="34" charset="0"/>
            </a:endParaRP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Age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Gender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Marital status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Education level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. of visits to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OPD</a:t>
            </a:r>
          </a:p>
          <a:p>
            <a:pPr lvl="1">
              <a:buFont typeface="Wingdings" charset="2"/>
              <a:buChar char="§"/>
            </a:pPr>
            <a:endParaRPr lang="en-US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err="1">
                <a:latin typeface="Calibri" pitchFamily="34" charset="0"/>
                <a:cs typeface="Calibri" pitchFamily="34" charset="0"/>
              </a:rPr>
              <a:t>Dependent</a:t>
            </a:r>
            <a:r>
              <a:rPr lang="fr-FR" b="1" dirty="0">
                <a:latin typeface="Calibri" pitchFamily="34" charset="0"/>
                <a:cs typeface="Calibri" pitchFamily="34" charset="0"/>
              </a:rPr>
              <a:t> variables </a:t>
            </a:r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fr-FR" sz="1400" dirty="0" smtClean="0">
              <a:latin typeface="Calibri" pitchFamily="34" charset="0"/>
              <a:cs typeface="Calibri" pitchFamily="34" charset="0"/>
            </a:endParaRPr>
          </a:p>
          <a:p>
            <a:pPr lvl="1">
              <a:buFont typeface="Wingdings" charset="2"/>
              <a:buChar char="§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Physical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facilities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Doctors services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Nursing services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Laboratory services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Registration services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Courtesy</a:t>
            </a:r>
          </a:p>
          <a:p>
            <a:pPr lvl="1">
              <a:buFont typeface="Wingdings" charset="2"/>
              <a:buChar char="§"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Waiting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time 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105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5-10 at 2.16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9" y="710118"/>
            <a:ext cx="8281211" cy="60214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52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8163"/>
          <a:stretch/>
        </p:blipFill>
        <p:spPr>
          <a:xfrm>
            <a:off x="14952" y="696381"/>
            <a:ext cx="4532298" cy="29719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54" t="17563"/>
          <a:stretch/>
        </p:blipFill>
        <p:spPr>
          <a:xfrm>
            <a:off x="150209" y="3942508"/>
            <a:ext cx="4287797" cy="29154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867" t="19805" r="221"/>
          <a:stretch/>
        </p:blipFill>
        <p:spPr>
          <a:xfrm>
            <a:off x="4826972" y="4082712"/>
            <a:ext cx="4185586" cy="27752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-6"/>
            <a:ext cx="91440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Physical Facilities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3"/>
          <a:stretch/>
        </p:blipFill>
        <p:spPr bwMode="auto">
          <a:xfrm>
            <a:off x="4826973" y="608758"/>
            <a:ext cx="4200822" cy="30596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9259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6448"/>
          <a:stretch/>
        </p:blipFill>
        <p:spPr>
          <a:xfrm>
            <a:off x="4683805" y="573490"/>
            <a:ext cx="4475356" cy="29961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4928"/>
          <a:stretch/>
        </p:blipFill>
        <p:spPr>
          <a:xfrm>
            <a:off x="26759" y="3823274"/>
            <a:ext cx="4451986" cy="30347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6154"/>
          <a:stretch/>
        </p:blipFill>
        <p:spPr>
          <a:xfrm>
            <a:off x="40414" y="573490"/>
            <a:ext cx="4430686" cy="29766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15113"/>
          <a:stretch/>
        </p:blipFill>
        <p:spPr>
          <a:xfrm>
            <a:off x="4683804" y="3823273"/>
            <a:ext cx="4461701" cy="3034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-6"/>
            <a:ext cx="91440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Courtesy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54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824"/>
            <a:ext cx="4297707" cy="3443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91" y="1489690"/>
            <a:ext cx="4549974" cy="36457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-6"/>
            <a:ext cx="91440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Lab Services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78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84" y="0"/>
            <a:ext cx="4362746" cy="33704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8" y="3320637"/>
            <a:ext cx="4366122" cy="34984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129" y="-6"/>
            <a:ext cx="4508505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Registration 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600" y="13649"/>
            <a:ext cx="4214399" cy="33768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318" y="3318022"/>
            <a:ext cx="4369386" cy="350106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1456" y="-6"/>
            <a:ext cx="4552543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Consultation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513634" y="13649"/>
            <a:ext cx="29183" cy="6844351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62273" y="12582"/>
            <a:ext cx="29183" cy="684435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708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321" y="445168"/>
            <a:ext cx="6076655" cy="43122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608761"/>
              </p:ext>
            </p:extLst>
          </p:nvPr>
        </p:nvGraphicFramePr>
        <p:xfrm>
          <a:off x="486214" y="4757432"/>
          <a:ext cx="9757011" cy="232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4" imgW="5540400" imgH="1718640" progId="Word.Document.12">
                  <p:link updateAutomatic="1"/>
                </p:oleObj>
              </mc:Choice>
              <mc:Fallback>
                <p:oleObj name="Document" r:id="rId4" imgW="5540400" imgH="1718640" progId="Word.Document.12">
                  <p:link updateAutomatic="1"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214" y="4757432"/>
                        <a:ext cx="9757011" cy="23263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-6"/>
            <a:ext cx="91440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Relationship - Variables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903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9515"/>
            <a:ext cx="4567004" cy="36594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615" y="1652200"/>
            <a:ext cx="4720385" cy="3782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-6"/>
            <a:ext cx="914400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Overall Satisfaction</a:t>
            </a:r>
            <a:endParaRPr lang="en-US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063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w-picture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602" y="0"/>
            <a:ext cx="4451707" cy="3798790"/>
          </a:xfrm>
          <a:prstGeom prst="rect">
            <a:avLst/>
          </a:prstGeom>
        </p:spPr>
      </p:pic>
      <p:pic>
        <p:nvPicPr>
          <p:cNvPr id="5" name="Picture 4" descr="AAEAAQAAAAAAAAjEAAAAJDRlNjU1M2E5LTc5M2EtNGEzYS1iNWM2LTIwOTdiYjVjYWEzN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2740"/>
            <a:ext cx="9144000" cy="400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800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839"/>
            <a:ext cx="8229600" cy="1143000"/>
          </a:xfrm>
        </p:spPr>
        <p:txBody>
          <a:bodyPr>
            <a:normAutofit/>
          </a:bodyPr>
          <a:lstStyle/>
          <a:p>
            <a:r>
              <a:rPr lang="de-DE" b="1" u="sng" dirty="0" smtClean="0"/>
              <a:t>DISCUSSION </a:t>
            </a:r>
            <a:endParaRPr lang="de-DE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647" y="1230839"/>
            <a:ext cx="8640763" cy="53816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To summarize the respondents had positive high satisfaction levels in the following: - 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Finding the hospital neat and clean. </a:t>
            </a:r>
          </a:p>
          <a:p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Availability of adequate sitting chairs in the waiting area. </a:t>
            </a:r>
          </a:p>
          <a:p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Availability of lab reports in time. </a:t>
            </a:r>
          </a:p>
          <a:p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Overall satisfaction in the consultation process with doctor – provision of information, </a:t>
            </a:r>
          </a:p>
          <a:p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privacy and time allotted. </a:t>
            </a:r>
          </a:p>
          <a:p>
            <a:r>
              <a:rPr lang="en-US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Overall experience in hospital. </a:t>
            </a:r>
            <a:endParaRPr lang="en-US" dirty="0" smtClean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Some issues of dissatisfaction which need to be looked into for resolution are: - </a:t>
            </a:r>
            <a:endParaRPr lang="en-US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Waiting time for registration. </a:t>
            </a:r>
          </a:p>
          <a:p>
            <a:r>
              <a:rPr lang="en-US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Waiting time for consultation. </a:t>
            </a:r>
          </a:p>
          <a:p>
            <a:r>
              <a:rPr lang="en-US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Provision of all required lab test facilities. </a:t>
            </a:r>
          </a:p>
          <a:p>
            <a:r>
              <a:rPr lang="en-US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Courtesy / soft skill improvement of nursing staff, registration staff and lab staff. 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02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751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b="1" u="sng" dirty="0" err="1" smtClean="0"/>
              <a:t>Recommendations</a:t>
            </a:r>
            <a:r>
              <a:rPr lang="de-DE" sz="3600" b="1" u="sng" dirty="0" smtClean="0"/>
              <a:t> </a:t>
            </a:r>
            <a:endParaRPr lang="de-DE" sz="36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890395"/>
            <a:ext cx="9144000" cy="5525682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Registration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process be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digitised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and </a:t>
            </a: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integration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with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referal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Wellness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centres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000" dirty="0" err="1">
                <a:latin typeface="Calibri" pitchFamily="34" charset="0"/>
                <a:cs typeface="Calibri" pitchFamily="34" charset="0"/>
              </a:rPr>
              <a:t>Digitisation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of data / records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thereby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resulting in reduction in time at registration. 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Token number display facility outside doctors room for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the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waiting patients.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ANC cases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are routine follow up cases.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Therefore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allotting block consultation time </a:t>
            </a: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advance </a:t>
            </a:r>
            <a:endParaRPr lang="en-US" sz="20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Increase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 number of OPD days of ANC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will reduce the waiting time at both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R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egistration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and consultation.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Provision of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additional toilets for ladies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and regular schedule of cleaning and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upkeep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The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drinking water aspect needs to be looked into and assessed further. </a:t>
            </a:r>
          </a:p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Educating the patients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on the test facilities available at the hospital </a:t>
            </a: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Soft 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skill training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of registration staff, nursing staff and lab staff to reflect positive vision and attitude of the hospital. </a:t>
            </a:r>
          </a:p>
          <a:p>
            <a:pPr>
              <a:lnSpc>
                <a:spcPct val="130000"/>
              </a:lnSpc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lnSpc>
                <a:spcPct val="130000"/>
              </a:lnSpc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lnSpc>
                <a:spcPct val="130000"/>
              </a:lnSpc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30000"/>
              </a:lnSpc>
            </a:pP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73457" y="349610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44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berta_bone_and_joint_6_dimensions_of_qualit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4700"/>
            <a:ext cx="9143999" cy="603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02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AEAAQAAAAAAAAgKAAAAJDNhZTU3ODc2LWU2M2EtNDkyMy1iNThjLTU4MTU4MzkxNzhiZQ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78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95764" y="2801566"/>
            <a:ext cx="43524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9650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GHS_ORGANOGRAM-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7" t="8253" r="8698" b="4916"/>
          <a:stretch/>
        </p:blipFill>
        <p:spPr>
          <a:xfrm>
            <a:off x="1610480" y="26188"/>
            <a:ext cx="5014698" cy="6848902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6625179" y="1204649"/>
            <a:ext cx="2518822" cy="5656623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/>
              <a:buNone/>
            </a:pPr>
            <a:r>
              <a:rPr lang="en-US" sz="1800" b="1" u="sng" dirty="0" smtClean="0">
                <a:latin typeface="Calibri" pitchFamily="34" charset="0"/>
                <a:cs typeface="Calibri" pitchFamily="34" charset="0"/>
              </a:rPr>
              <a:t>CGHS Maternity &amp; </a:t>
            </a:r>
            <a:r>
              <a:rPr lang="en-US" sz="1800" b="1" u="sng" dirty="0" err="1" smtClean="0">
                <a:latin typeface="Calibri" pitchFamily="34" charset="0"/>
                <a:cs typeface="Calibri" pitchFamily="34" charset="0"/>
              </a:rPr>
              <a:t>Gynae</a:t>
            </a:r>
            <a:r>
              <a:rPr lang="en-US" sz="1800" b="1" u="sng" dirty="0" smtClean="0">
                <a:latin typeface="Calibri" pitchFamily="34" charset="0"/>
                <a:cs typeface="Calibri" pitchFamily="34" charset="0"/>
              </a:rPr>
              <a:t> Hospital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buFont typeface="Georgia"/>
              <a:buNone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40 bed 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Comprehensive medical care facilities of Maternity &amp;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Gynaecology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Paediatrics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Patients referred from Wellness </a:t>
            </a:r>
            <a:r>
              <a:rPr lang="en-US" sz="1800" dirty="0" err="1" smtClean="0">
                <a:latin typeface="Calibri" pitchFamily="34" charset="0"/>
                <a:cs typeface="Calibri" pitchFamily="34" charset="0"/>
              </a:rPr>
              <a:t>centres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in Delhi / NCR 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Maximum patients from the serving class of CGHS employees or their entitled dependents </a:t>
            </a:r>
          </a:p>
          <a:p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4958" y="4277019"/>
            <a:ext cx="1387885" cy="2296186"/>
          </a:xfrm>
          <a:prstGeom prst="rect">
            <a:avLst/>
          </a:prstGeom>
        </p:spPr>
        <p:txBody>
          <a:bodyPr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eorgia"/>
              <a:buNone/>
            </a:pPr>
            <a:r>
              <a:rPr lang="en-US" sz="1800" b="1" u="sng" dirty="0" smtClean="0">
                <a:latin typeface="Calibri" pitchFamily="34" charset="0"/>
                <a:cs typeface="Calibri" pitchFamily="34" charset="0"/>
              </a:rPr>
              <a:t>Wellness</a:t>
            </a:r>
          </a:p>
          <a:p>
            <a:pPr marL="0" indent="0">
              <a:buFont typeface="Georgia"/>
              <a:buNone/>
            </a:pPr>
            <a:r>
              <a:rPr lang="en-US" sz="1800" b="1" u="sng" dirty="0" err="1" smtClean="0">
                <a:latin typeface="Calibri" pitchFamily="34" charset="0"/>
                <a:cs typeface="Calibri" pitchFamily="34" charset="0"/>
              </a:rPr>
              <a:t>Centres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92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EZ - 17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NZ - 25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SZ - 34</a:t>
            </a:r>
          </a:p>
          <a:p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CZ - 16</a:t>
            </a:r>
          </a:p>
          <a:p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573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468" y="359919"/>
            <a:ext cx="8229600" cy="1066800"/>
          </a:xfrm>
        </p:spPr>
        <p:txBody>
          <a:bodyPr>
            <a:normAutofit/>
          </a:bodyPr>
          <a:lstStyle/>
          <a:p>
            <a:r>
              <a:rPr lang="en-US" b="1" u="sng" dirty="0"/>
              <a:t>INTRODUCTION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285" y="1426719"/>
            <a:ext cx="8375515" cy="52742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What is Patient Satisfaction?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Patient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satisfaction is one of the important indicators for determination of Quality in health care.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mportant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means of measuring the effectiveness of health care delivery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ffer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practitioners and staff valuable information and data on which to build improvement efforts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What is the CGHS Scheme?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It is providing comprehensive medical care to the Central Government employees and pensioners enrolled under the scheme 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Wellness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Centres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/ dispensary is the backbone of the scheme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684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32" y="384216"/>
            <a:ext cx="8229600" cy="1066800"/>
          </a:xfrm>
        </p:spPr>
        <p:txBody>
          <a:bodyPr/>
          <a:lstStyle/>
          <a:p>
            <a:r>
              <a:rPr lang="en-US" b="1" u="sng" dirty="0" smtClean="0"/>
              <a:t>INTRODUCTION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557" y="1760706"/>
            <a:ext cx="8385243" cy="48138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Calibri" pitchFamily="34" charset="0"/>
                <a:cs typeface="Calibri" pitchFamily="34" charset="0"/>
              </a:rPr>
              <a:t>CGHS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Maternity &amp; </a:t>
            </a:r>
            <a:r>
              <a:rPr lang="en-US" b="1" u="sng" dirty="0" err="1">
                <a:latin typeface="Calibri" pitchFamily="34" charset="0"/>
                <a:cs typeface="Calibri" pitchFamily="34" charset="0"/>
              </a:rPr>
              <a:t>Gynae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 Hospital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1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40 bed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omprehensive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medical care facilities of Maternity &amp;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Gynaecology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and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Paediatrics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P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atients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are referred to the hospital from their respective CGHS Wellness </a:t>
            </a:r>
            <a:r>
              <a:rPr lang="en-US" sz="2400" dirty="0" err="1">
                <a:latin typeface="Calibri" pitchFamily="34" charset="0"/>
                <a:cs typeface="Calibri" pitchFamily="34" charset="0"/>
              </a:rPr>
              <a:t>centres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in Delhi / NCR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aximum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of the patients are from the serving class of CGHS employees or their entitled dependents 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78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9648"/>
            <a:ext cx="8229600" cy="1066800"/>
          </a:xfrm>
        </p:spPr>
        <p:txBody>
          <a:bodyPr>
            <a:normAutofit/>
          </a:bodyPr>
          <a:lstStyle/>
          <a:p>
            <a:r>
              <a:rPr lang="en-US" b="1" u="sng" dirty="0"/>
              <a:t>REVIEW OF LITERATURE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285" y="1436448"/>
            <a:ext cx="8511701" cy="5138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    </a:t>
            </a:r>
            <a:r>
              <a:rPr lang="en-US" sz="2400" i="1" dirty="0" err="1" smtClean="0">
                <a:latin typeface="Calibri" pitchFamily="34" charset="0"/>
                <a:cs typeface="Calibri" pitchFamily="34" charset="0"/>
              </a:rPr>
              <a:t>Aday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dirty="0">
                <a:latin typeface="Calibri" pitchFamily="34" charset="0"/>
                <a:cs typeface="Calibri" pitchFamily="34" charset="0"/>
              </a:rPr>
              <a:t>and Anderson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(1974) in the </a:t>
            </a:r>
            <a:r>
              <a:rPr lang="en-US" sz="2400" i="1" dirty="0">
                <a:latin typeface="Calibri" pitchFamily="34" charset="0"/>
                <a:cs typeface="Calibri" pitchFamily="34" charset="0"/>
              </a:rPr>
              <a:t>study of </a:t>
            </a:r>
            <a:r>
              <a:rPr lang="en-US" sz="2400" i="1" dirty="0" smtClean="0">
                <a:latin typeface="Calibri" pitchFamily="34" charset="0"/>
                <a:cs typeface="Calibri" pitchFamily="34" charset="0"/>
              </a:rPr>
              <a:t>peoples satisfaction   with </a:t>
            </a:r>
            <a:r>
              <a:rPr lang="en-US" sz="2400" i="1" dirty="0">
                <a:latin typeface="Calibri" pitchFamily="34" charset="0"/>
                <a:cs typeface="Calibri" pitchFamily="34" charset="0"/>
              </a:rPr>
              <a:t>health care delivery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in the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United States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of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America pointed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out six principles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focusing on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patient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satisfaction:</a:t>
            </a:r>
          </a:p>
          <a:p>
            <a:pPr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982980" lvl="1" indent="-571500">
              <a:buFont typeface="+mj-lt"/>
              <a:buAutoNum type="romanLcPeriod"/>
            </a:pP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Satisfaction </a:t>
            </a:r>
            <a:r>
              <a:rPr lang="en-US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with convenience of care. </a:t>
            </a:r>
            <a:endParaRPr lang="en-US" sz="2400" dirty="0" smtClean="0">
              <a:solidFill>
                <a:schemeClr val="tx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982980" lvl="1" indent="-571500">
              <a:buFont typeface="+mj-lt"/>
              <a:buAutoNum type="romanLcPeriod"/>
            </a:pP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Satisfaction </a:t>
            </a:r>
            <a:r>
              <a:rPr lang="en-US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with coordination. </a:t>
            </a:r>
            <a:endParaRPr lang="en-US" sz="2400" dirty="0" smtClean="0">
              <a:solidFill>
                <a:schemeClr val="tx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982980" lvl="1" indent="-571500">
              <a:buFont typeface="+mj-lt"/>
              <a:buAutoNum type="romanLcPeriod"/>
            </a:pP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Satisfaction </a:t>
            </a:r>
            <a:r>
              <a:rPr lang="en-US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with cost. </a:t>
            </a:r>
            <a:endParaRPr lang="en-US" sz="2400" dirty="0" smtClean="0">
              <a:solidFill>
                <a:schemeClr val="tx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982980" lvl="1" indent="-571500">
              <a:buFont typeface="+mj-lt"/>
              <a:buAutoNum type="romanLcPeriod"/>
            </a:pP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Satisfaction </a:t>
            </a:r>
            <a:r>
              <a:rPr lang="en-US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with courtesy shown by providers. </a:t>
            </a:r>
            <a:endParaRPr lang="en-US" sz="2400" dirty="0" smtClean="0">
              <a:solidFill>
                <a:schemeClr val="tx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982980" lvl="1" indent="-571500">
              <a:buFont typeface="+mj-lt"/>
              <a:buAutoNum type="romanLcPeriod"/>
            </a:pP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Satisfaction </a:t>
            </a:r>
            <a:r>
              <a:rPr lang="en-US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with information given to patient about his illness. </a:t>
            </a:r>
            <a:endParaRPr lang="en-US" sz="2400" dirty="0" smtClean="0">
              <a:solidFill>
                <a:schemeClr val="tx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marL="982980" lvl="1" indent="-571500">
              <a:buFont typeface="+mj-lt"/>
              <a:buAutoNum type="romanLcPeriod"/>
            </a:pPr>
            <a:r>
              <a:rPr lang="en-US" sz="2400" dirty="0" smtClean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Judgment </a:t>
            </a:r>
            <a:r>
              <a:rPr lang="en-US" sz="24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as to quality of care received. </a:t>
            </a:r>
            <a:endParaRPr lang="en-US" sz="2400" dirty="0" smtClean="0">
              <a:solidFill>
                <a:schemeClr val="tx2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99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00" y="4231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RESEARCH DESIGN &amp; 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METHODOLOGY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000" y="1877438"/>
            <a:ext cx="8715991" cy="46887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dirty="0">
                <a:latin typeface="Calibri" pitchFamily="34" charset="0"/>
                <a:cs typeface="Calibri" pitchFamily="34" charset="0"/>
              </a:rPr>
              <a:t>General Objective </a:t>
            </a: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u="sng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600" dirty="0">
                <a:latin typeface="Calibri" pitchFamily="34" charset="0"/>
                <a:cs typeface="Calibri" pitchFamily="34" charset="0"/>
              </a:rPr>
              <a:t>To assess the level of patient satisfaction with the health care services provided by the Outpatient Department (OPD) of CGHS Maternity &amp; </a:t>
            </a:r>
            <a:r>
              <a:rPr lang="en-US" sz="2600" dirty="0" err="1">
                <a:latin typeface="Calibri" pitchFamily="34" charset="0"/>
                <a:cs typeface="Calibri" pitchFamily="34" charset="0"/>
              </a:rPr>
              <a:t>Gynae</a:t>
            </a:r>
            <a:r>
              <a:rPr lang="en-US" sz="2600" dirty="0">
                <a:latin typeface="Calibri" pitchFamily="34" charset="0"/>
                <a:cs typeface="Calibri" pitchFamily="34" charset="0"/>
              </a:rPr>
              <a:t> Hospital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600" dirty="0">
                <a:latin typeface="Calibri" pitchFamily="34" charset="0"/>
                <a:cs typeface="Calibri" pitchFamily="34" charset="0"/>
              </a:rPr>
              <a:t>New Delhi. 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b="1" u="sng" dirty="0">
                <a:latin typeface="Calibri" pitchFamily="34" charset="0"/>
                <a:cs typeface="Calibri" pitchFamily="34" charset="0"/>
              </a:rPr>
              <a:t>Specific Objectives </a:t>
            </a: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u="sng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600" dirty="0">
                <a:latin typeface="Calibri" pitchFamily="34" charset="0"/>
                <a:cs typeface="Calibri" pitchFamily="34" charset="0"/>
              </a:rPr>
              <a:t>To assess the level of patient satisfaction with OPD services focusing on waiting time, registration services, laboratory facilities, physical facilities, soft skills of physicians, nurse &amp; staff and satisfaction with physician consultation process. 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600" dirty="0">
                <a:latin typeface="Calibri" pitchFamily="34" charset="0"/>
                <a:cs typeface="Calibri" pitchFamily="34" charset="0"/>
              </a:rPr>
              <a:t>To find the possible relationships between patient satisfaction levels and other variables.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589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59" y="466926"/>
            <a:ext cx="8776951" cy="10668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RESEARCH DESIGN &amp; 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METHODOLOGY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461" y="1721796"/>
            <a:ext cx="8776950" cy="496110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b="1" u="sng" dirty="0">
                <a:latin typeface="Calibri" pitchFamily="34" charset="0"/>
                <a:cs typeface="Calibri" pitchFamily="34" charset="0"/>
              </a:rPr>
              <a:t>Study Design </a:t>
            </a:r>
            <a:endParaRPr lang="en-US" sz="3800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1600" u="sng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A cross-sectional study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predesigned and pretested questionnaire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statements regarding services of physical facilities, registration staff, doctor, nurse, laboratory and waiting time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response to these statements in yes / no / not sure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Waiting time was expressed in four time blocks of minutes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Data was entered and analyzed using the software SPSS version 16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responses were expressed in proportions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>
                <a:latin typeface="Calibri" pitchFamily="34" charset="0"/>
                <a:cs typeface="Calibri" pitchFamily="34" charset="0"/>
              </a:rPr>
              <a:t>Chi square test was used to find out if any association existed </a:t>
            </a:r>
            <a:r>
              <a:rPr lang="en-US" sz="3500" dirty="0" smtClean="0">
                <a:latin typeface="Calibri" pitchFamily="34" charset="0"/>
                <a:cs typeface="Calibri" pitchFamily="34" charset="0"/>
              </a:rPr>
              <a:t>taking </a:t>
            </a:r>
            <a:r>
              <a:rPr lang="en-US" sz="3500" dirty="0">
                <a:latin typeface="Calibri" pitchFamily="34" charset="0"/>
                <a:cs typeface="Calibri" pitchFamily="34" charset="0"/>
              </a:rPr>
              <a:t>p ≤ 0.05 as the statistically significant level </a:t>
            </a:r>
            <a:endParaRPr lang="en-US" sz="3500" dirty="0" smtClean="0">
              <a:latin typeface="Calibri" pitchFamily="34" charset="0"/>
              <a:cs typeface="Calibri" pitchFamily="34" charset="0"/>
            </a:endParaRPr>
          </a:p>
          <a:p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sz="3800" b="1" u="sng" dirty="0" smtClean="0">
                <a:latin typeface="Calibri" pitchFamily="34" charset="0"/>
                <a:cs typeface="Calibri" pitchFamily="34" charset="0"/>
              </a:rPr>
              <a:t>Sample Size and Sampling Technique </a:t>
            </a:r>
          </a:p>
          <a:p>
            <a:pPr marL="0" indent="0">
              <a:buNone/>
            </a:pPr>
            <a:endParaRPr lang="en-US" sz="1800" u="sng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3500" dirty="0" smtClean="0">
                <a:latin typeface="Calibri" pitchFamily="34" charset="0"/>
                <a:cs typeface="Calibri" pitchFamily="34" charset="0"/>
              </a:rPr>
              <a:t>sample consists of 100 patients who attended the OPD </a:t>
            </a:r>
          </a:p>
          <a:p>
            <a:r>
              <a:rPr lang="en-US" sz="3500" dirty="0" smtClean="0">
                <a:latin typeface="Calibri" pitchFamily="34" charset="0"/>
                <a:cs typeface="Calibri" pitchFamily="34" charset="0"/>
              </a:rPr>
              <a:t>systematic random sampling </a:t>
            </a:r>
          </a:p>
          <a:p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212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5-15 at 8.50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73" y="566764"/>
            <a:ext cx="6952516" cy="593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61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495</TotalTime>
  <Words>835</Words>
  <Application>Microsoft Macintosh PowerPoint</Application>
  <PresentationFormat>On-screen Show (4:3)</PresentationFormat>
  <Paragraphs>148</Paragraphs>
  <Slides>24</Slides>
  <Notes>0</Notes>
  <HiddenSlides>6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Urban</vt:lpstr>
      <vt:lpstr>\\localhost\Users\sanjay\Desktop\Patient Satisfaction\My Dissertation\Macintosh HD:Users:sanjay:Desktop:Patient Satisfaction:My Dissertation:Dissertation PG_15_070.docx!OLE_LINK1</vt:lpstr>
      <vt:lpstr>ASSESSMENT OF PATIENT SATISFACTION IN THE OUTPATIENT DEPARTMENT OF CGHS MATERNITY &amp; GYNAE HOSPITAL, NEW DELHI  </vt:lpstr>
      <vt:lpstr>PowerPoint Presentation</vt:lpstr>
      <vt:lpstr>PowerPoint Presentation</vt:lpstr>
      <vt:lpstr>INTRODUCTION </vt:lpstr>
      <vt:lpstr>INTRODUCTION</vt:lpstr>
      <vt:lpstr>REVIEW OF LITERATURE </vt:lpstr>
      <vt:lpstr>RESEARCH DESIGN &amp;  METHODOLOGY </vt:lpstr>
      <vt:lpstr>RESEARCH DESIGN &amp;  METHODOLOGY </vt:lpstr>
      <vt:lpstr>PowerPoint Presentation</vt:lpstr>
      <vt:lpstr>PowerPoint Presentation</vt:lpstr>
      <vt:lpstr>RESEARCH DESIGN &amp;  METHODOLOGY </vt:lpstr>
      <vt:lpstr>RESULTS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</vt:lpstr>
      <vt:lpstr>Recommendations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PATIENT SATISFACTION IN THE OUTPATIENT DEPARTMENT OF CGHS MATERNITY &amp; GYNAE HOSPITAL, NEW DELHI  </dc:title>
  <dc:creator>MAC</dc:creator>
  <cp:lastModifiedBy>MAC</cp:lastModifiedBy>
  <cp:revision>35</cp:revision>
  <dcterms:created xsi:type="dcterms:W3CDTF">2017-05-10T08:06:08Z</dcterms:created>
  <dcterms:modified xsi:type="dcterms:W3CDTF">2017-05-15T03:32:20Z</dcterms:modified>
</cp:coreProperties>
</file>