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4" r:id="rId3"/>
    <p:sldId id="257" r:id="rId4"/>
    <p:sldId id="258" r:id="rId5"/>
    <p:sldId id="260" r:id="rId6"/>
    <p:sldId id="259" r:id="rId7"/>
    <p:sldId id="261" r:id="rId8"/>
    <p:sldId id="262" r:id="rId9"/>
    <p:sldId id="277" r:id="rId10"/>
    <p:sldId id="263" r:id="rId11"/>
    <p:sldId id="264" r:id="rId12"/>
    <p:sldId id="265" r:id="rId13"/>
    <p:sldId id="266" r:id="rId14"/>
    <p:sldId id="275" r:id="rId15"/>
    <p:sldId id="267" r:id="rId16"/>
    <p:sldId id="273" r:id="rId17"/>
    <p:sldId id="272" r:id="rId18"/>
    <p:sldId id="268" r:id="rId19"/>
    <p:sldId id="269" r:id="rId20"/>
    <p:sldId id="276" r:id="rId21"/>
    <p:sldId id="270" r:id="rId22"/>
    <p:sldId id="271" r:id="rId23"/>
    <p:sldId id="278" r:id="rId24"/>
    <p:sldId id="280" r:id="rId25"/>
    <p:sldId id="281" r:id="rId26"/>
    <p:sldId id="282" r:id="rId27"/>
    <p:sldId id="27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946" y="-23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25-06-2024</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25-06-2024</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25-06-2024</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25-06-2024</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25-06-2024</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25-06-2024</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25-06-2024</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25-06-2024</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25-06-2024</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25-06-2024</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25-06-2024</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25-06-2024</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1541092" y="1771843"/>
            <a:ext cx="9144000" cy="2387600"/>
          </a:xfrm>
        </p:spPr>
        <p:txBody>
          <a:bodyPr>
            <a:normAutofit fontScale="90000"/>
          </a:bodyPr>
          <a:lstStyle/>
          <a:p>
            <a:r>
              <a:rPr lang="en-US" sz="3200" b="1" dirty="0"/>
              <a:t>Assessment of the State initiative scheme for X-Ray and Ultrasound for Patients of Government Hospitals (DH, SDH &amp; CHC) of </a:t>
            </a:r>
            <a:r>
              <a:rPr lang="en-US" sz="3200" b="1" dirty="0" smtClean="0"/>
              <a:t>Punjab</a:t>
            </a:r>
            <a:br>
              <a:rPr lang="en-US" sz="3200" b="1" dirty="0" smtClean="0"/>
            </a:br>
            <a:r>
              <a:rPr lang="en-US" sz="3200" b="1" dirty="0" smtClean="0"/>
              <a:t/>
            </a:r>
            <a:br>
              <a:rPr lang="en-US" sz="3200" b="1" dirty="0" smtClean="0"/>
            </a:br>
            <a:r>
              <a:rPr lang="en-IN" sz="3200" dirty="0"/>
              <a:t/>
            </a:r>
            <a:br>
              <a:rPr lang="en-IN" sz="3200" dirty="0"/>
            </a:br>
            <a:r>
              <a:rPr lang="en-US" sz="2400" b="1" dirty="0"/>
              <a:t>Department of Health and Family Welfare</a:t>
            </a:r>
            <a:r>
              <a:rPr lang="en-US" sz="2400" dirty="0"/>
              <a:t/>
            </a:r>
            <a:br>
              <a:rPr lang="en-US" sz="2400" dirty="0"/>
            </a:br>
            <a:r>
              <a:rPr lang="en-US" sz="2400" b="1" dirty="0"/>
              <a:t>National Health Mission(NHM), </a:t>
            </a:r>
            <a:r>
              <a:rPr lang="en-US" sz="2400" b="1" dirty="0" smtClean="0"/>
              <a:t>Punjab</a:t>
            </a:r>
            <a:endParaRPr lang="en-IN" sz="2400"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1515454" y="4601896"/>
            <a:ext cx="9144000" cy="1655762"/>
          </a:xfrm>
        </p:spPr>
        <p:txBody>
          <a:bodyPr/>
          <a:lstStyle/>
          <a:p>
            <a:r>
              <a:rPr lang="en-IN" dirty="0" err="1" smtClean="0"/>
              <a:t>Aditi</a:t>
            </a:r>
            <a:r>
              <a:rPr lang="en-IN" dirty="0" smtClean="0"/>
              <a:t> </a:t>
            </a:r>
            <a:r>
              <a:rPr lang="en-IN" dirty="0" err="1" smtClean="0"/>
              <a:t>Sinha</a:t>
            </a:r>
            <a:endParaRPr lang="en-IN" dirty="0"/>
          </a:p>
          <a:p>
            <a:r>
              <a:rPr lang="en-IN" dirty="0" err="1" smtClean="0"/>
              <a:t>Dr.</a:t>
            </a:r>
            <a:r>
              <a:rPr lang="en-IN" dirty="0" smtClean="0"/>
              <a:t> </a:t>
            </a:r>
            <a:r>
              <a:rPr lang="en-IN" dirty="0" err="1" smtClean="0"/>
              <a:t>Anandhi</a:t>
            </a:r>
            <a:r>
              <a:rPr lang="en-IN" dirty="0" smtClean="0"/>
              <a:t> </a:t>
            </a:r>
            <a:r>
              <a:rPr lang="en-IN" dirty="0" err="1" smtClean="0"/>
              <a:t>Ramachandran</a:t>
            </a:r>
            <a:endParaRPr lang="en-IN" dirty="0"/>
          </a:p>
          <a:p>
            <a:r>
              <a:rPr lang="en-IN" dirty="0"/>
              <a:t>IIHMR Delhi</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5120" y="88900"/>
            <a:ext cx="1653540" cy="1653540"/>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p:txBody>
          <a:bodyPr>
            <a:noAutofit/>
          </a:bodyPr>
          <a:lstStyle/>
          <a:p>
            <a:pPr marL="0" indent="0">
              <a:buNone/>
            </a:pPr>
            <a:r>
              <a:rPr lang="en-US" sz="1200" dirty="0">
                <a:latin typeface="Times New Roman" pitchFamily="18" charset="0"/>
                <a:cs typeface="Times New Roman" pitchFamily="18" charset="0"/>
              </a:rPr>
              <a:t>10. Out of a total OPD visits of 3,479,927; 345,747 X-rays were prescribed, making up 10% of the total OPD.</a:t>
            </a:r>
            <a:br>
              <a:rPr lang="en-US" sz="1200" dirty="0">
                <a:latin typeface="Times New Roman" pitchFamily="18" charset="0"/>
                <a:cs typeface="Times New Roman" pitchFamily="18" charset="0"/>
              </a:rPr>
            </a:br>
            <a:endParaRPr lang="en-US" sz="1200" dirty="0" smtClean="0">
              <a:latin typeface="Times New Roman" pitchFamily="18" charset="0"/>
              <a:cs typeface="Times New Roman" pitchFamily="18" charset="0"/>
            </a:endParaRPr>
          </a:p>
          <a:p>
            <a:pPr marL="0" indent="0">
              <a:buNone/>
            </a:pPr>
            <a:r>
              <a:rPr lang="en-US" sz="1200" dirty="0" smtClean="0">
                <a:latin typeface="Times New Roman" pitchFamily="18" charset="0"/>
                <a:cs typeface="Times New Roman" pitchFamily="18" charset="0"/>
              </a:rPr>
              <a:t>11</a:t>
            </a:r>
            <a:r>
              <a:rPr lang="en-US" sz="1200" dirty="0">
                <a:latin typeface="Times New Roman" pitchFamily="18" charset="0"/>
                <a:cs typeface="Times New Roman" pitchFamily="18" charset="0"/>
              </a:rPr>
              <a:t>. 100.2% of X-rays were completed in-house, 0.5% at empanelled centers, and 0.9% of patients did not get X-rays done either in-house or at empanelled centers.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12. Government health facilities conducted 8,881 extra X-rays, resulting in a 0.2% increase in the overall percentage.</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13. 1,034 patients did not get their prescribed X-rays, with the highest number of missing patients being 496.</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14. Nine health facilities did not prescribe any X-rays during the study period.</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15. The highest number of patients referred to empanelled centers for X-rays was 210 patients.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16. The highest in-house USG was 94%.</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17. There was a 22% reduction in referrals to empanelled centers for X-rays from February (771 referrals) to April (503 referrals).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19. 38 health facilities reported more USG patients investigated than prescribed.</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20. 5 health facilities reported more than 50 extra USG patients investigated by empanelled centers.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endParaRPr lang="en-IN" sz="12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a:xfrm>
            <a:off x="838200" y="1996541"/>
            <a:ext cx="10515600" cy="4351338"/>
          </a:xfrm>
        </p:spPr>
        <p:txBody>
          <a:bodyPr>
            <a:normAutofit fontScale="47500" lnSpcReduction="20000"/>
          </a:bodyPr>
          <a:lstStyle/>
          <a:p>
            <a:pPr marL="0" indent="0" algn="just">
              <a:buNone/>
            </a:pPr>
            <a:r>
              <a:rPr lang="en-US" dirty="0">
                <a:latin typeface="Times New Roman" pitchFamily="18" charset="0"/>
                <a:cs typeface="Times New Roman" pitchFamily="18" charset="0"/>
              </a:rPr>
              <a:t>21. X-Ray Prescription and Completion</a:t>
            </a:r>
            <a:r>
              <a:rPr lang="en-US" dirty="0" smtClean="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  - 10% of the total OPD visits were prescribed X-Rays</a:t>
            </a:r>
            <a:r>
              <a:rPr lang="en-US" dirty="0" smtClean="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  - 100.2% of prescribed X-Rays were completed in-house, indicating some facilities exceeded their prescribed number.</a:t>
            </a:r>
          </a:p>
          <a:p>
            <a:pPr marL="0" indent="0" algn="just">
              <a:buNone/>
            </a:pPr>
            <a:r>
              <a:rPr lang="en-US" dirty="0">
                <a:latin typeface="Times New Roman" pitchFamily="18" charset="0"/>
                <a:cs typeface="Times New Roman" pitchFamily="18" charset="0"/>
              </a:rPr>
              <a:t>  - 0.56% of X-Rays were done at empanelled centers.</a:t>
            </a:r>
          </a:p>
          <a:p>
            <a:pPr marL="0" indent="0" algn="just">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- 0.9% of patients did not avail X-Ray services either in-house or at empanelled centers</a:t>
            </a:r>
            <a:r>
              <a:rPr lang="en-US" dirty="0" smtClean="0">
                <a:latin typeface="Times New Roman" pitchFamily="18" charset="0"/>
                <a:cs typeface="Times New Roman" pitchFamily="18" charset="0"/>
              </a:rPr>
              <a:t>.</a:t>
            </a:r>
          </a:p>
          <a:p>
            <a:pPr marL="0" indent="0" algn="just">
              <a:buNone/>
            </a:pPr>
            <a:r>
              <a:rPr lang="en-US" dirty="0">
                <a:latin typeface="Times New Roman" pitchFamily="18" charset="0"/>
                <a:cs typeface="Times New Roman" pitchFamily="18" charset="0"/>
              </a:rPr>
              <a:t>  - 8881 extra patients were investigated for X-Ray by government health facilities, contributing to a 0.2% increase in overall completion percentage.</a:t>
            </a:r>
          </a:p>
          <a:p>
            <a:pPr marL="0" indent="0" algn="just">
              <a:buNone/>
            </a:pP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22</a:t>
            </a:r>
            <a:r>
              <a:rPr lang="en-US" dirty="0">
                <a:latin typeface="Times New Roman" pitchFamily="18" charset="0"/>
                <a:cs typeface="Times New Roman" pitchFamily="18" charset="0"/>
              </a:rPr>
              <a:t>. 5 health facilities accounted for 36% of total referrals to empanelled centers for X-Rays.</a:t>
            </a:r>
          </a:p>
          <a:p>
            <a:pPr marL="0" indent="0" algn="just">
              <a:buNone/>
            </a:pP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23</a:t>
            </a:r>
            <a:r>
              <a:rPr lang="en-US" dirty="0">
                <a:latin typeface="Times New Roman" pitchFamily="18" charset="0"/>
                <a:cs typeface="Times New Roman" pitchFamily="18" charset="0"/>
              </a:rPr>
              <a:t>. Nine health facilities did not prescribe any X-rays during the study period. </a:t>
            </a:r>
          </a:p>
          <a:p>
            <a:pPr marL="0" indent="0" algn="just">
              <a:buNone/>
            </a:pP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24</a:t>
            </a:r>
            <a:r>
              <a:rPr lang="en-US" dirty="0">
                <a:latin typeface="Times New Roman" pitchFamily="18" charset="0"/>
                <a:cs typeface="Times New Roman" pitchFamily="18" charset="0"/>
              </a:rPr>
              <a:t>. The reasons shared by the concerned authorities of the health facilities for the high number of missing USG patients included JSSK data not being reported for both in-house and empanelled centers and referrals being made to nearby health facilities.</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These </a:t>
            </a:r>
            <a:r>
              <a:rPr lang="en-US" dirty="0">
                <a:latin typeface="Times New Roman" pitchFamily="18" charset="0"/>
                <a:cs typeface="Times New Roman" pitchFamily="18" charset="0"/>
              </a:rPr>
              <a:t>findings illustrate the performance, gaps, and discrepancies in the implementation of the radiological investigation scheme, highlighting areas for improvement in operational efficiency and patient outcomes within Punjab's public healthcare system.</a:t>
            </a:r>
            <a:endParaRPr lang="en-IN"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838200" y="1825625"/>
            <a:ext cx="10784080" cy="4351338"/>
          </a:xfrm>
        </p:spPr>
        <p:txBody>
          <a:bodyPr>
            <a:noAutofit/>
          </a:bodyPr>
          <a:lstStyle/>
          <a:p>
            <a:pPr algn="just"/>
            <a:r>
              <a:rPr lang="en-US" sz="1400" dirty="0">
                <a:latin typeface="Times New Roman" pitchFamily="18" charset="0"/>
                <a:cs typeface="Times New Roman" pitchFamily="18" charset="0"/>
              </a:rPr>
              <a:t>This research aimed to analyze the impact of new healthcare schemes on the utilization of services in Punjab's government hospitals, focusing on in-house and referral services. The findings, supported by various tables and graphs, reveal significant insights and trends. Despite India's economic progress, healthcare disparities remain pronounced. With over 20% of the population living in poverty, the healthcare system is strained by a triple burden of communicable diseases, non-communicable diseases, and injuries. The public sector is often underfunded and overburdened, while the private sector, though crucial, is mostly unregulated and concentrated in urban areas, leaving rural populations underserved.</a:t>
            </a:r>
          </a:p>
          <a:p>
            <a:pPr algn="just"/>
            <a:r>
              <a:rPr lang="en-US" sz="1400" dirty="0">
                <a:latin typeface="Times New Roman" pitchFamily="18" charset="0"/>
                <a:cs typeface="Times New Roman" pitchFamily="18" charset="0"/>
              </a:rPr>
              <a:t>The research highlights the importance of the private sector in bridging gaps where public healthcare is insufficient. Public-private partnerships (PPPs) have shown the potential to increase satisfaction among personnel, clients, and stakeholders while reducing costs and improving public sector benefits. This is particularly relevant in mixed healthcare systems like India's, where the public sector alone cannot meet the population's healthcare demands.</a:t>
            </a:r>
          </a:p>
          <a:p>
            <a:pPr algn="just"/>
            <a:r>
              <a:rPr lang="en-US" sz="1400" dirty="0">
                <a:latin typeface="Times New Roman" pitchFamily="18" charset="0"/>
                <a:cs typeface="Times New Roman" pitchFamily="18" charset="0"/>
              </a:rPr>
              <a:t>The findings reveal several important insights into the effectiveness of the State Initiative Scheme for X-ray and Ultrasound for Patients of Government Hospitals in Punjab. The implementation of a substantial network of empanelled </a:t>
            </a:r>
            <a:r>
              <a:rPr lang="en-US" sz="1400" dirty="0" err="1">
                <a:latin typeface="Times New Roman" pitchFamily="18" charset="0"/>
                <a:cs typeface="Times New Roman" pitchFamily="18" charset="0"/>
              </a:rPr>
              <a:t>centres</a:t>
            </a:r>
            <a:r>
              <a:rPr lang="en-US" sz="1400" dirty="0">
                <a:latin typeface="Times New Roman" pitchFamily="18" charset="0"/>
                <a:cs typeface="Times New Roman" pitchFamily="18" charset="0"/>
              </a:rPr>
              <a:t> (202 for X-ray and 389 for ultrasound) indicates a robust effort to supplement in-house diagnostic capabilities and address service gaps. However, the data highlights mixed results in terms of service </a:t>
            </a:r>
            <a:r>
              <a:rPr lang="en-US" sz="1400" dirty="0" err="1">
                <a:latin typeface="Times New Roman" pitchFamily="18" charset="0"/>
                <a:cs typeface="Times New Roman" pitchFamily="18" charset="0"/>
              </a:rPr>
              <a:t>utilisation</a:t>
            </a:r>
            <a:r>
              <a:rPr lang="en-US" sz="1400" dirty="0">
                <a:latin typeface="Times New Roman" pitchFamily="18" charset="0"/>
                <a:cs typeface="Times New Roman" pitchFamily="18" charset="0"/>
              </a:rPr>
              <a:t> and accessibility. The OPD data shows that out of 3,479,927 total OPD visits, 3.21% resulted in ultrasound prescriptions and 10% in X-ray prescriptions. The high proportion of X-rays compared to ultrasounds underscores the critical role of radiological services in patient care. While 64.2% of ultrasounds were conducted in-house and 30.2% at empanelled centers, 6.4% of patients did not receive the prescribed USG services, pointing to potential barriers in accessing these diagnostics. Similarly, the X-ray services were exceptionally high at 100.2% in-house, suggesting efficient in-house facilities as well as minimal reliance on empanelled centers (0.5%). Notably, 0.9% of patients did not avail themselves of X-ray services, indicating a need for better follow-up and coordination</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Autofit/>
          </a:bodyPr>
          <a:lstStyle/>
          <a:p>
            <a:pPr algn="just"/>
            <a:r>
              <a:rPr lang="en-US" sz="1400" dirty="0">
                <a:latin typeface="Times New Roman" pitchFamily="18" charset="0"/>
                <a:cs typeface="Times New Roman" pitchFamily="18" charset="0"/>
              </a:rPr>
              <a:t>A concerning finding is the significant number of patients who did not undergo prescribed USG investigations, </a:t>
            </a:r>
            <a:r>
              <a:rPr lang="en-US" sz="1400" dirty="0" err="1">
                <a:latin typeface="Times New Roman" pitchFamily="18" charset="0"/>
                <a:cs typeface="Times New Roman" pitchFamily="18" charset="0"/>
              </a:rPr>
              <a:t>totalling</a:t>
            </a:r>
            <a:r>
              <a:rPr lang="en-US" sz="1400" dirty="0">
                <a:latin typeface="Times New Roman" pitchFamily="18" charset="0"/>
                <a:cs typeface="Times New Roman" pitchFamily="18" charset="0"/>
              </a:rPr>
              <a:t> 7,176. Additionally, the fluctuations in USG referrals, including a 6.37% increase from February to March 2024 and a subsequent 21.73% decrease from March to April, suggest variability in demand and possible improvements in in-house service provision over time. The reduction in USG referrals in five districts reflects enhanced in-house capabilities.  </a:t>
            </a:r>
            <a:endParaRPr lang="en-US" sz="1400" dirty="0" smtClean="0">
              <a:latin typeface="Times New Roman" pitchFamily="18" charset="0"/>
              <a:cs typeface="Times New Roman" pitchFamily="18" charset="0"/>
            </a:endParaRPr>
          </a:p>
          <a:p>
            <a:pPr algn="just"/>
            <a:r>
              <a:rPr lang="en-US" sz="1400" dirty="0" smtClean="0">
                <a:latin typeface="Times New Roman" pitchFamily="18" charset="0"/>
                <a:cs typeface="Times New Roman" pitchFamily="18" charset="0"/>
              </a:rPr>
              <a:t>The </a:t>
            </a:r>
            <a:r>
              <a:rPr lang="en-US" sz="1400" dirty="0">
                <a:latin typeface="Times New Roman" pitchFamily="18" charset="0"/>
                <a:cs typeface="Times New Roman" pitchFamily="18" charset="0"/>
              </a:rPr>
              <a:t>USG data show a significant increase in 2024, particularly a 96.83% rise in February. This surge can be attributed to enhanced access of patients to diagnostic services in either in-house facilities or empanelled centers, reflecting a positive impact of the healthcare schemes on the provision of diagnostic services. Conversely, X-ray services displayed mixed results. While January and May 2024 saw a decrease in X-rays compared to 2023, February, March, and April showed slight increases. These findings suggest that the scheme's impact on X-ray services varies across different periods, influenced by factors such as scheme awareness and better in-house capabilities.</a:t>
            </a:r>
          </a:p>
          <a:p>
            <a:pPr algn="just"/>
            <a:r>
              <a:rPr lang="en-US" sz="1400" dirty="0">
                <a:latin typeface="Times New Roman" pitchFamily="18" charset="0"/>
                <a:cs typeface="Times New Roman" pitchFamily="18" charset="0"/>
              </a:rPr>
              <a:t>The data from the study also reveal significant impacts of new healthcare schemes on OPD visits, ultrasound (USG) services, and X-ray services in Punjab's government hospitals. There was a notable reduction in OPD visits in 2024 compared to 2023, with a marked -38.58% decrease in May. This suggests improved diagnostic services and healthcare efficiency, potentially reducing the need for repeated visits. Additionally, the introduction and expansion of </a:t>
            </a:r>
            <a:r>
              <a:rPr lang="en-US" sz="1400" dirty="0" err="1">
                <a:latin typeface="Times New Roman" pitchFamily="18" charset="0"/>
                <a:cs typeface="Times New Roman" pitchFamily="18" charset="0"/>
              </a:rPr>
              <a:t>Aam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Aadmi</a:t>
            </a:r>
            <a:r>
              <a:rPr lang="en-US" sz="1400" dirty="0">
                <a:latin typeface="Times New Roman" pitchFamily="18" charset="0"/>
                <a:cs typeface="Times New Roman" pitchFamily="18" charset="0"/>
              </a:rPr>
              <a:t> Clinics (AACs) have shifted patient preferences from traditional OPD services to AACs, evident from the consistent decline in OPD visits and a substantial increase in AAC visits, such as the 270.44% rise in January 2024. This shift indicates that AACs are becoming a preferred choice for patients due to their better accessibility, affordability, and improved service quality.</a:t>
            </a:r>
          </a:p>
          <a:p>
            <a:pPr algn="just"/>
            <a:r>
              <a:rPr lang="en-US" sz="1400" dirty="0">
                <a:latin typeface="Times New Roman" pitchFamily="18" charset="0"/>
                <a:cs typeface="Times New Roman" pitchFamily="18" charset="0"/>
              </a:rPr>
              <a:t>Overall, the new healthcare schemes, including establishing AACs and integrating empanelled diagnostic </a:t>
            </a:r>
            <a:r>
              <a:rPr lang="en-US" sz="1400" dirty="0" err="1">
                <a:latin typeface="Times New Roman" pitchFamily="18" charset="0"/>
                <a:cs typeface="Times New Roman" pitchFamily="18" charset="0"/>
              </a:rPr>
              <a:t>centres</a:t>
            </a:r>
            <a:r>
              <a:rPr lang="en-US" sz="1400" dirty="0">
                <a:latin typeface="Times New Roman" pitchFamily="18" charset="0"/>
                <a:cs typeface="Times New Roman" pitchFamily="18" charset="0"/>
              </a:rPr>
              <a:t>, have significantly impacted healthcare delivery in Punjab. The reduction in OPD visits and the increase in diagnostic services like USG highlight the schemes' effectiveness in enhancing healthcare access and efficiency. However, the mixed results for X-ray services highlight the ability of in-house facilities to conduct radiological investigations and future changes in the scheme if applicable. These insights are crucial for informing future policy enhancements and </a:t>
            </a:r>
            <a:r>
              <a:rPr lang="en-US" sz="1400" dirty="0" err="1">
                <a:latin typeface="Times New Roman" pitchFamily="18" charset="0"/>
                <a:cs typeface="Times New Roman" pitchFamily="18" charset="0"/>
              </a:rPr>
              <a:t>optimising</a:t>
            </a:r>
            <a:r>
              <a:rPr lang="en-US" sz="1400" dirty="0">
                <a:latin typeface="Times New Roman" pitchFamily="18" charset="0"/>
                <a:cs typeface="Times New Roman" pitchFamily="18" charset="0"/>
              </a:rPr>
              <a:t> the implementation of healthcare initiatives to improve patient outcomes and reduce healthcare inequities in Punjab's public healthcare system.</a:t>
            </a:r>
            <a:endParaRPr lang="en-IN" sz="14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 xmlns:a16="http://schemas.microsoft.com/office/drawing/2014/main" id="{5BB9456F-9885-DEFB-B811-6559C179D25E}"/>
              </a:ext>
            </a:extLst>
          </p:cNvPr>
          <p:cNvSpPr>
            <a:spLocks noGrp="1"/>
          </p:cNvSpPr>
          <p:nvPr>
            <p:ph idx="1"/>
          </p:nvPr>
        </p:nvSpPr>
        <p:spPr/>
        <p:txBody>
          <a:bodyPr>
            <a:normAutofit/>
          </a:bodyPr>
          <a:lstStyle/>
          <a:p>
            <a:pPr algn="just"/>
            <a:r>
              <a:rPr lang="en-IN" sz="2400" dirty="0" smtClean="0">
                <a:latin typeface="Times New Roman" pitchFamily="18" charset="0"/>
                <a:cs typeface="Times New Roman" pitchFamily="18" charset="0"/>
              </a:rPr>
              <a:t>The study is still in it’s primary stage and has a long way to go. Deep root cause analysis can be performed for many aspects like why in house facilities are preferable than empanelled for the X-ray patients and what are the ways in which in house facilities can be used to the best of its capabilities.</a:t>
            </a:r>
            <a:endParaRPr lang="en-IN" sz="2400" dirty="0">
              <a:latin typeface="Times New Roman" pitchFamily="18" charset="0"/>
              <a:cs typeface="Times New Roman" pitchFamily="18" charset="0"/>
            </a:endParaRPr>
          </a:p>
        </p:txBody>
      </p:sp>
      <p:sp>
        <p:nvSpPr>
          <p:cNvPr id="4" name="Footer Placeholder 3">
            <a:extLst>
              <a:ext uri="{FF2B5EF4-FFF2-40B4-BE49-F238E27FC236}">
                <a16:creationId xmlns="" xmlns:a16="http://schemas.microsoft.com/office/drawing/2014/main" id="{D65F059F-1630-E3D0-AD4C-1A8C473CCFC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454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normAutofit fontScale="92500" lnSpcReduction="10000"/>
          </a:bodyPr>
          <a:lstStyle/>
          <a:p>
            <a:pPr algn="just"/>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conclusion, the assessment of the State Initiative Scheme for X-ray and Ultrasound for patients of government hospitals in Punjab reveals a significant impact on healthcare service delivery. The establishment of a substantial network of empanelled centers has supplemented in-house diagnostic capabilities, improving access to essential diagnostic services. The notable reduction in OPD visits and the increase in ultrasound services indicate enhanced healthcare efficiency and accessibility. However, the study also highlights areas needing improvement, such as better tracking of service </a:t>
            </a:r>
            <a:r>
              <a:rPr lang="en-US" sz="2400" dirty="0" err="1">
                <a:latin typeface="Times New Roman" pitchFamily="18" charset="0"/>
                <a:cs typeface="Times New Roman" pitchFamily="18" charset="0"/>
              </a:rPr>
              <a:t>utilisation</a:t>
            </a:r>
            <a:r>
              <a:rPr lang="en-US" sz="2400" dirty="0">
                <a:latin typeface="Times New Roman" pitchFamily="18" charset="0"/>
                <a:cs typeface="Times New Roman" pitchFamily="18" charset="0"/>
              </a:rPr>
              <a:t>, addressing barriers to access, and ensuring consistent service provision across all health facilities. The mixed results for X-ray services highlight the ability of in-house facilities to conduct radiological investigations and future changes in the scheme if applicable. These findings are critical for informing policy enhancements and </a:t>
            </a:r>
            <a:r>
              <a:rPr lang="en-US" sz="2400" dirty="0" err="1">
                <a:latin typeface="Times New Roman" pitchFamily="18" charset="0"/>
                <a:cs typeface="Times New Roman" pitchFamily="18" charset="0"/>
              </a:rPr>
              <a:t>optimising</a:t>
            </a:r>
            <a:r>
              <a:rPr lang="en-US" sz="2400" dirty="0">
                <a:latin typeface="Times New Roman" pitchFamily="18" charset="0"/>
                <a:cs typeface="Times New Roman" pitchFamily="18" charset="0"/>
              </a:rPr>
              <a:t> healthcare initiatives, ultimately aiming to improve patient outcomes and reduce healthcare inequities in Punjab's public healthcare system.</a:t>
            </a:r>
          </a:p>
          <a:p>
            <a:pPr marL="0" indent="0">
              <a:buNone/>
            </a:pPr>
            <a:r>
              <a:rPr lang="en-US" dirty="0"/>
              <a:t/>
            </a:r>
            <a:br>
              <a:rPr lang="en-US" dirty="0"/>
            </a:b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564023" y="1751888"/>
            <a:ext cx="11032620" cy="4640366"/>
          </a:xfrm>
        </p:spPr>
        <p:txBody>
          <a:bodyPr>
            <a:normAutofit fontScale="47500" lnSpcReduction="20000"/>
          </a:bodyPr>
          <a:lstStyle/>
          <a:p>
            <a:pPr marL="0" indent="0">
              <a:buNone/>
            </a:pPr>
            <a:r>
              <a:rPr lang="en-US" dirty="0">
                <a:latin typeface="Times New Roman" pitchFamily="18" charset="0"/>
                <a:cs typeface="Times New Roman" pitchFamily="18" charset="0"/>
              </a:rPr>
              <a:t>1. </a:t>
            </a:r>
            <a:r>
              <a:rPr lang="en-US" dirty="0" err="1">
                <a:latin typeface="Times New Roman" pitchFamily="18" charset="0"/>
                <a:cs typeface="Times New Roman" pitchFamily="18" charset="0"/>
              </a:rPr>
              <a:t>Grewal</a:t>
            </a:r>
            <a:r>
              <a:rPr lang="en-US" dirty="0">
                <a:latin typeface="Times New Roman" pitchFamily="18" charset="0"/>
                <a:cs typeface="Times New Roman" pitchFamily="18" charset="0"/>
              </a:rPr>
              <a:t> H, Sharma P, </a:t>
            </a:r>
            <a:r>
              <a:rPr lang="en-US" dirty="0" err="1">
                <a:latin typeface="Times New Roman" pitchFamily="18" charset="0"/>
                <a:cs typeface="Times New Roman" pitchFamily="18" charset="0"/>
              </a:rPr>
              <a:t>Dhillon</a:t>
            </a:r>
            <a:r>
              <a:rPr lang="en-US" dirty="0">
                <a:latin typeface="Times New Roman" pitchFamily="18" charset="0"/>
                <a:cs typeface="Times New Roman" pitchFamily="18" charset="0"/>
              </a:rPr>
              <a:t> G, et al. Universal Health Care System in India: An In-Depth Examination of the </a:t>
            </a:r>
            <a:r>
              <a:rPr lang="en-US" dirty="0" err="1">
                <a:latin typeface="Times New Roman" pitchFamily="18" charset="0"/>
                <a:cs typeface="Times New Roman" pitchFamily="18" charset="0"/>
              </a:rPr>
              <a:t>Ayushman</a:t>
            </a:r>
            <a:r>
              <a:rPr lang="en-US" dirty="0">
                <a:latin typeface="Times New Roman" pitchFamily="18" charset="0"/>
                <a:cs typeface="Times New Roman" pitchFamily="18" charset="0"/>
              </a:rPr>
              <a:t> Bharat Initiative. </a:t>
            </a:r>
            <a:r>
              <a:rPr lang="en-US" dirty="0" err="1">
                <a:latin typeface="Times New Roman" pitchFamily="18" charset="0"/>
                <a:cs typeface="Times New Roman" pitchFamily="18" charset="0"/>
              </a:rPr>
              <a:t>Cureus</a:t>
            </a:r>
            <a:r>
              <a:rPr lang="en-US" dirty="0">
                <a:latin typeface="Times New Roman" pitchFamily="18" charset="0"/>
                <a:cs typeface="Times New Roman" pitchFamily="18" charset="0"/>
              </a:rPr>
              <a:t>. 2023 Jun 21;15(6):e40733. DOI: 10.7759/cureus.40733</a:t>
            </a:r>
            <a:r>
              <a:rPr lang="en-US" dirty="0" smtClean="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2. Khan IA, </a:t>
            </a:r>
            <a:r>
              <a:rPr lang="en-US" dirty="0" err="1">
                <a:latin typeface="Times New Roman" pitchFamily="18" charset="0"/>
                <a:cs typeface="Times New Roman" pitchFamily="18" charset="0"/>
              </a:rPr>
              <a:t>Priyanka</a:t>
            </a:r>
            <a:r>
              <a:rPr lang="en-US" dirty="0">
                <a:latin typeface="Times New Roman" pitchFamily="18" charset="0"/>
                <a:cs typeface="Times New Roman" pitchFamily="18" charset="0"/>
              </a:rPr>
              <a:t> N, </a:t>
            </a:r>
            <a:r>
              <a:rPr lang="en-US" dirty="0" err="1">
                <a:latin typeface="Times New Roman" pitchFamily="18" charset="0"/>
                <a:cs typeface="Times New Roman" pitchFamily="18" charset="0"/>
              </a:rPr>
              <a:t>Mitra</a:t>
            </a:r>
            <a:r>
              <a:rPr lang="en-US" dirty="0">
                <a:latin typeface="Times New Roman" pitchFamily="18" charset="0"/>
                <a:cs typeface="Times New Roman" pitchFamily="18" charset="0"/>
              </a:rPr>
              <a:t> SK, </a:t>
            </a:r>
            <a:r>
              <a:rPr lang="en-US" dirty="0" err="1">
                <a:latin typeface="Times New Roman" pitchFamily="18" charset="0"/>
                <a:cs typeface="Times New Roman" pitchFamily="18" charset="0"/>
              </a:rPr>
              <a:t>Lahariya</a:t>
            </a:r>
            <a:r>
              <a:rPr lang="en-US" dirty="0">
                <a:latin typeface="Times New Roman" pitchFamily="18" charset="0"/>
                <a:cs typeface="Times New Roman" pitchFamily="18" charset="0"/>
              </a:rPr>
              <a:t> AU, </a:t>
            </a:r>
            <a:r>
              <a:rPr lang="en-US" dirty="0" err="1">
                <a:latin typeface="Times New Roman" pitchFamily="18" charset="0"/>
                <a:cs typeface="Times New Roman" pitchFamily="18" charset="0"/>
              </a:rPr>
              <a:t>Vaz</a:t>
            </a:r>
            <a:r>
              <a:rPr lang="en-US" dirty="0">
                <a:latin typeface="Times New Roman" pitchFamily="18" charset="0"/>
                <a:cs typeface="Times New Roman" pitchFamily="18" charset="0"/>
              </a:rPr>
              <a:t> RP, </a:t>
            </a:r>
            <a:r>
              <a:rPr lang="en-US" dirty="0" err="1">
                <a:latin typeface="Times New Roman" pitchFamily="18" charset="0"/>
                <a:cs typeface="Times New Roman" pitchFamily="18" charset="0"/>
              </a:rPr>
              <a:t>Lahariya</a:t>
            </a:r>
            <a:r>
              <a:rPr lang="en-US" dirty="0">
                <a:latin typeface="Times New Roman" pitchFamily="18" charset="0"/>
                <a:cs typeface="Times New Roman" pitchFamily="18" charset="0"/>
              </a:rPr>
              <a:t> C. The Role of Private Practitioners in Bridging the Healthcare Gap and Achieving Universal Health Coverage in India. Preventive Medicine Research &amp; Reviews. 2024 Apr 18; DOI: 10.4103/PMRR.PMRR_26_23.</a:t>
            </a:r>
          </a:p>
          <a:p>
            <a:pPr marL="0" indent="0">
              <a:buNone/>
            </a:pPr>
            <a:r>
              <a:rPr lang="en-US" dirty="0" smtClean="0">
                <a:latin typeface="Times New Roman" pitchFamily="18" charset="0"/>
                <a:cs typeface="Times New Roman" pitchFamily="18" charset="0"/>
              </a:rPr>
              <a:t>3</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Barati</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Najibi</a:t>
            </a:r>
            <a:r>
              <a:rPr lang="en-US" dirty="0">
                <a:latin typeface="Times New Roman" pitchFamily="18" charset="0"/>
                <a:cs typeface="Times New Roman" pitchFamily="18" charset="0"/>
              </a:rPr>
              <a:t> M, </a:t>
            </a:r>
            <a:r>
              <a:rPr lang="en-US" dirty="0" err="1">
                <a:latin typeface="Times New Roman" pitchFamily="18" charset="0"/>
                <a:cs typeface="Times New Roman" pitchFamily="18" charset="0"/>
              </a:rPr>
              <a:t>Yusefi</a:t>
            </a:r>
            <a:r>
              <a:rPr lang="en-US" dirty="0">
                <a:latin typeface="Times New Roman" pitchFamily="18" charset="0"/>
                <a:cs typeface="Times New Roman" pitchFamily="18" charset="0"/>
              </a:rPr>
              <a:t> AR, et al. Outsourcing in Shiraz University of Medical Sciences; a before and after study. J Egypt Public Health Assoc. 2019;94:13. DOI: 10.1186/s42506-019-0010-0.</a:t>
            </a:r>
          </a:p>
          <a:p>
            <a:pPr marL="0" indent="0">
              <a:buNone/>
            </a:pPr>
            <a:r>
              <a:rPr lang="en-US" dirty="0" smtClean="0">
                <a:latin typeface="Times New Roman" pitchFamily="18" charset="0"/>
                <a:cs typeface="Times New Roman" pitchFamily="18" charset="0"/>
              </a:rPr>
              <a:t>4</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Ganapathy</a:t>
            </a:r>
            <a:r>
              <a:rPr lang="en-US" dirty="0">
                <a:latin typeface="Times New Roman" pitchFamily="18" charset="0"/>
                <a:cs typeface="Times New Roman" pitchFamily="18" charset="0"/>
              </a:rPr>
              <a:t> K, Reddy S. Technology Enabled Remote Healthcare in Public Private Partnership Mode: A Story from India. In: </a:t>
            </a:r>
            <a:r>
              <a:rPr lang="en-US" dirty="0" err="1">
                <a:latin typeface="Times New Roman" pitchFamily="18" charset="0"/>
                <a:cs typeface="Times New Roman" pitchFamily="18" charset="0"/>
              </a:rPr>
              <a:t>Latifi</a:t>
            </a:r>
            <a:r>
              <a:rPr lang="en-US" dirty="0">
                <a:latin typeface="Times New Roman" pitchFamily="18" charset="0"/>
                <a:cs typeface="Times New Roman" pitchFamily="18" charset="0"/>
              </a:rPr>
              <a:t> R, </a:t>
            </a:r>
            <a:r>
              <a:rPr lang="en-US" dirty="0" err="1">
                <a:latin typeface="Times New Roman" pitchFamily="18" charset="0"/>
                <a:cs typeface="Times New Roman" pitchFamily="18" charset="0"/>
              </a:rPr>
              <a:t>Doarn</a:t>
            </a:r>
            <a:r>
              <a:rPr lang="en-US" dirty="0">
                <a:latin typeface="Times New Roman" pitchFamily="18" charset="0"/>
                <a:cs typeface="Times New Roman" pitchFamily="18" charset="0"/>
              </a:rPr>
              <a:t> CR, Merrell RC, editors. Telemedicine, </a:t>
            </a:r>
            <a:r>
              <a:rPr lang="en-US" dirty="0" err="1">
                <a:latin typeface="Times New Roman" pitchFamily="18" charset="0"/>
                <a:cs typeface="Times New Roman" pitchFamily="18" charset="0"/>
              </a:rPr>
              <a:t>Telehealth</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Telepresence</a:t>
            </a:r>
            <a:r>
              <a:rPr lang="en-US" dirty="0">
                <a:latin typeface="Times New Roman" pitchFamily="18" charset="0"/>
                <a:cs typeface="Times New Roman" pitchFamily="18" charset="0"/>
              </a:rPr>
              <a:t>. Springer Cham; 2021. DOI: 10.1007/978-3-030-56917-4_14.</a:t>
            </a:r>
          </a:p>
          <a:p>
            <a:pPr marL="0" indent="0">
              <a:buNone/>
            </a:pPr>
            <a:r>
              <a:rPr lang="en-US" dirty="0" smtClean="0">
                <a:latin typeface="Times New Roman" pitchFamily="18" charset="0"/>
                <a:cs typeface="Times New Roman" pitchFamily="18" charset="0"/>
              </a:rPr>
              <a:t>5</a:t>
            </a:r>
            <a:r>
              <a:rPr lang="en-US" dirty="0">
                <a:latin typeface="Times New Roman" pitchFamily="18" charset="0"/>
                <a:cs typeface="Times New Roman" pitchFamily="18" charset="0"/>
              </a:rPr>
              <a:t>. Khan AM, Mir MS. Contracting In Healthcare. Biomed J </a:t>
            </a:r>
            <a:r>
              <a:rPr lang="en-US" dirty="0" err="1">
                <a:latin typeface="Times New Roman" pitchFamily="18" charset="0"/>
                <a:cs typeface="Times New Roman" pitchFamily="18" charset="0"/>
              </a:rPr>
              <a:t>Sci</a:t>
            </a:r>
            <a:r>
              <a:rPr lang="en-US" dirty="0">
                <a:latin typeface="Times New Roman" pitchFamily="18" charset="0"/>
                <a:cs typeface="Times New Roman" pitchFamily="18" charset="0"/>
              </a:rPr>
              <a:t> Tech Res. 2021;36(3):5846. DOI: </a:t>
            </a:r>
            <a:r>
              <a:rPr lang="en-US" dirty="0" smtClean="0">
                <a:latin typeface="Times New Roman" pitchFamily="18" charset="0"/>
                <a:cs typeface="Times New Roman" pitchFamily="18" charset="0"/>
              </a:rPr>
              <a:t>10.26717/BJSTR.2021.36.005846.</a:t>
            </a:r>
          </a:p>
          <a:p>
            <a:pPr marL="0" indent="0">
              <a:buNone/>
            </a:pPr>
            <a:r>
              <a:rPr lang="en-US" dirty="0" smtClean="0">
                <a:latin typeface="Times New Roman" pitchFamily="18" charset="0"/>
                <a:cs typeface="Times New Roman" pitchFamily="18" charset="0"/>
              </a:rPr>
              <a:t>6</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Baniasadi</a:t>
            </a:r>
            <a:r>
              <a:rPr lang="en-US" dirty="0">
                <a:latin typeface="Times New Roman" pitchFamily="18" charset="0"/>
                <a:cs typeface="Times New Roman" pitchFamily="18" charset="0"/>
              </a:rPr>
              <a:t> A, Sari EA, </a:t>
            </a:r>
            <a:r>
              <a:rPr lang="en-US" dirty="0" err="1">
                <a:latin typeface="Times New Roman" pitchFamily="18" charset="0"/>
                <a:cs typeface="Times New Roman" pitchFamily="18" charset="0"/>
              </a:rPr>
              <a:t>Jaafaripooyan</a:t>
            </a:r>
            <a:r>
              <a:rPr lang="en-US" dirty="0">
                <a:latin typeface="Times New Roman" pitchFamily="18" charset="0"/>
                <a:cs typeface="Times New Roman" pitchFamily="18" charset="0"/>
              </a:rPr>
              <a:t> M, </a:t>
            </a:r>
            <a:r>
              <a:rPr lang="en-US" dirty="0" err="1">
                <a:latin typeface="Times New Roman" pitchFamily="18" charset="0"/>
                <a:cs typeface="Times New Roman" pitchFamily="18" charset="0"/>
              </a:rPr>
              <a:t>Rahimi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Foroushani</a:t>
            </a:r>
            <a:r>
              <a:rPr lang="en-US" dirty="0">
                <a:latin typeface="Times New Roman" pitchFamily="18" charset="0"/>
                <a:cs typeface="Times New Roman" pitchFamily="18" charset="0"/>
              </a:rPr>
              <a:t> A. Real-Life Incentives Driving Public-Private Partnership in Diagnostic Services. Ethiop J Health Sci. 2020;30(3):409. DOI: 10.4314/ejhs.v30i3.12.</a:t>
            </a:r>
          </a:p>
          <a:p>
            <a:pPr marL="0" indent="0">
              <a:buNone/>
            </a:pPr>
            <a:r>
              <a:rPr lang="en-US" dirty="0" smtClean="0">
                <a:latin typeface="Times New Roman" pitchFamily="18" charset="0"/>
                <a:cs typeface="Times New Roman" pitchFamily="18" charset="0"/>
              </a:rPr>
              <a:t>7</a:t>
            </a:r>
            <a:r>
              <a:rPr lang="en-US" dirty="0">
                <a:latin typeface="Times New Roman" pitchFamily="18" charset="0"/>
                <a:cs typeface="Times New Roman" pitchFamily="18" charset="0"/>
              </a:rPr>
              <a:t>. Khan AM, Mir MS, Kumar S. Recent Advances in Hospital Administration. </a:t>
            </a:r>
            <a:r>
              <a:rPr lang="en-US" dirty="0" err="1">
                <a:latin typeface="Times New Roman" pitchFamily="18" charset="0"/>
                <a:cs typeface="Times New Roman" pitchFamily="18" charset="0"/>
              </a:rPr>
              <a:t>Scripown</a:t>
            </a:r>
            <a:r>
              <a:rPr lang="en-US" dirty="0">
                <a:latin typeface="Times New Roman" pitchFamily="18" charset="0"/>
                <a:cs typeface="Times New Roman" pitchFamily="18" charset="0"/>
              </a:rPr>
              <a:t> Publications.</a:t>
            </a:r>
          </a:p>
          <a:p>
            <a:pPr marL="0" indent="0">
              <a:buNone/>
            </a:pPr>
            <a:r>
              <a:rPr lang="en-US" dirty="0" smtClean="0">
                <a:latin typeface="Times New Roman" pitchFamily="18" charset="0"/>
                <a:cs typeface="Times New Roman" pitchFamily="18" charset="0"/>
              </a:rPr>
              <a:t>8</a:t>
            </a:r>
            <a:r>
              <a:rPr lang="en-US" dirty="0">
                <a:latin typeface="Times New Roman" pitchFamily="18" charset="0"/>
                <a:cs typeface="Times New Roman" pitchFamily="18" charset="0"/>
              </a:rPr>
              <a:t>. Wasserman J, Palmer RC, Gomez MM, </a:t>
            </a:r>
            <a:r>
              <a:rPr lang="en-US" dirty="0" err="1">
                <a:latin typeface="Times New Roman" pitchFamily="18" charset="0"/>
                <a:cs typeface="Times New Roman" pitchFamily="18" charset="0"/>
              </a:rPr>
              <a:t>Berzon</a:t>
            </a:r>
            <a:r>
              <a:rPr lang="en-US" dirty="0">
                <a:latin typeface="Times New Roman" pitchFamily="18" charset="0"/>
                <a:cs typeface="Times New Roman" pitchFamily="18" charset="0"/>
              </a:rPr>
              <a:t> R, Ibrahim SA, </a:t>
            </a:r>
            <a:r>
              <a:rPr lang="en-US" dirty="0" err="1">
                <a:latin typeface="Times New Roman" pitchFamily="18" charset="0"/>
                <a:cs typeface="Times New Roman" pitchFamily="18" charset="0"/>
              </a:rPr>
              <a:t>Ayanian</a:t>
            </a:r>
            <a:r>
              <a:rPr lang="en-US" dirty="0">
                <a:latin typeface="Times New Roman" pitchFamily="18" charset="0"/>
                <a:cs typeface="Times New Roman" pitchFamily="18" charset="0"/>
              </a:rPr>
              <a:t> JZ. Advancing Health Services Research to Eliminate Health Care Disparities. Am J Public Health. 2019;109(S1):S64-S69. DOI: 10.2105/AJPH.2018.304922.</a:t>
            </a:r>
          </a:p>
          <a:p>
            <a:pPr marL="0" indent="0">
              <a:buNone/>
            </a:pPr>
            <a:r>
              <a:rPr lang="en-US" dirty="0" smtClean="0">
                <a:latin typeface="Times New Roman" pitchFamily="18" charset="0"/>
                <a:cs typeface="Times New Roman" pitchFamily="18" charset="0"/>
              </a:rPr>
              <a:t>9</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DeBenedectis</a:t>
            </a:r>
            <a:r>
              <a:rPr lang="en-US" dirty="0">
                <a:latin typeface="Times New Roman" pitchFamily="18" charset="0"/>
                <a:cs typeface="Times New Roman" pitchFamily="18" charset="0"/>
              </a:rPr>
              <a:t> CM, </a:t>
            </a:r>
            <a:r>
              <a:rPr lang="en-US" dirty="0" err="1">
                <a:latin typeface="Times New Roman" pitchFamily="18" charset="0"/>
                <a:cs typeface="Times New Roman" pitchFamily="18" charset="0"/>
              </a:rPr>
              <a:t>Spalluto</a:t>
            </a:r>
            <a:r>
              <a:rPr lang="en-US" dirty="0">
                <a:latin typeface="Times New Roman" pitchFamily="18" charset="0"/>
                <a:cs typeface="Times New Roman" pitchFamily="18" charset="0"/>
              </a:rPr>
              <a:t> LB, </a:t>
            </a:r>
            <a:r>
              <a:rPr lang="en-US" dirty="0" err="1">
                <a:latin typeface="Times New Roman" pitchFamily="18" charset="0"/>
                <a:cs typeface="Times New Roman" pitchFamily="18" charset="0"/>
              </a:rPr>
              <a:t>Americo</a:t>
            </a:r>
            <a:r>
              <a:rPr lang="en-US" dirty="0">
                <a:latin typeface="Times New Roman" pitchFamily="18" charset="0"/>
                <a:cs typeface="Times New Roman" pitchFamily="18" charset="0"/>
              </a:rPr>
              <a:t> L, et al. Health Care Disparities in Radiology—A Review of the Current Literature. J Am </a:t>
            </a:r>
            <a:r>
              <a:rPr lang="en-US" dirty="0" err="1">
                <a:latin typeface="Times New Roman" pitchFamily="18" charset="0"/>
                <a:cs typeface="Times New Roman" pitchFamily="18" charset="0"/>
              </a:rPr>
              <a:t>Coll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Radiol</a:t>
            </a:r>
            <a:r>
              <a:rPr lang="en-US" dirty="0">
                <a:latin typeface="Times New Roman" pitchFamily="18" charset="0"/>
                <a:cs typeface="Times New Roman" pitchFamily="18" charset="0"/>
              </a:rPr>
              <a:t>. 2022;19(1):101-111. DOI: 10.1016/j.jacr.2021.08.024.</a:t>
            </a:r>
          </a:p>
          <a:p>
            <a:pPr marL="0" indent="0">
              <a:buNone/>
            </a:pPr>
            <a:r>
              <a:rPr lang="en-US" dirty="0" smtClean="0">
                <a:latin typeface="Times New Roman" pitchFamily="18" charset="0"/>
                <a:cs typeface="Times New Roman" pitchFamily="18" charset="0"/>
              </a:rPr>
              <a:t>10</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Sivakumar</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Manimekalai</a:t>
            </a:r>
            <a:r>
              <a:rPr lang="en-US" dirty="0">
                <a:latin typeface="Times New Roman" pitchFamily="18" charset="0"/>
                <a:cs typeface="Times New Roman" pitchFamily="18" charset="0"/>
              </a:rPr>
              <a:t> K, </a:t>
            </a:r>
            <a:r>
              <a:rPr lang="en-US" dirty="0" err="1">
                <a:latin typeface="Times New Roman" pitchFamily="18" charset="0"/>
                <a:cs typeface="Times New Roman" pitchFamily="18" charset="0"/>
              </a:rPr>
              <a:t>Ranjithkumar</a:t>
            </a:r>
            <a:r>
              <a:rPr lang="en-US" dirty="0">
                <a:latin typeface="Times New Roman" pitchFamily="18" charset="0"/>
                <a:cs typeface="Times New Roman" pitchFamily="18" charset="0"/>
              </a:rPr>
              <a:t> A. Accessing Public Health Facilities: Rural and Urban Disparities. J </a:t>
            </a:r>
            <a:r>
              <a:rPr lang="en-US" dirty="0" err="1">
                <a:latin typeface="Times New Roman" pitchFamily="18" charset="0"/>
                <a:cs typeface="Times New Roman" pitchFamily="18" charset="0"/>
              </a:rPr>
              <a:t>Crit</a:t>
            </a:r>
            <a:r>
              <a:rPr lang="en-US" dirty="0">
                <a:latin typeface="Times New Roman" pitchFamily="18" charset="0"/>
                <a:cs typeface="Times New Roman" pitchFamily="18" charset="0"/>
              </a:rPr>
              <a:t> Rev. DOI: 10.31838/jcr.07.03.73</a:t>
            </a:r>
            <a:r>
              <a:rPr lang="en-US" dirty="0" smtClean="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11. Roy, B. (2017). How reforms are reorienting public sector hospitals in India. How Reforms are Reorienting Public Sector Hospitals in India. https://www.ippapublicpolicy.org/file/paper/593bbc3046ba8.pdf </a:t>
            </a:r>
          </a:p>
          <a:p>
            <a:endParaRPr lang="en-IN" dirty="0">
              <a:latin typeface="Times New Roman" pitchFamily="18" charset="0"/>
              <a:cs typeface="Times New Roman" pitchFamily="18" charset="0"/>
            </a:endParaRPr>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EEA5BC-F7D2-BBD0-C00A-C6FD9D7BCDDC}"/>
              </a:ext>
            </a:extLst>
          </p:cNvPr>
          <p:cNvSpPr>
            <a:spLocks noGrp="1"/>
          </p:cNvSpPr>
          <p:nvPr>
            <p:ph type="title"/>
          </p:nvPr>
        </p:nvSpPr>
        <p:spPr/>
        <p:txBody>
          <a:bodyPr/>
          <a:lstStyle/>
          <a:p>
            <a:pPr algn="ctr"/>
            <a:r>
              <a:rPr lang="en-IN" b="1" dirty="0"/>
              <a:t>Final Poster of Internship Presentation </a:t>
            </a:r>
          </a:p>
        </p:txBody>
      </p:sp>
      <p:sp>
        <p:nvSpPr>
          <p:cNvPr id="4" name="Slide Number Placeholder 3">
            <a:extLst>
              <a:ext uri="{FF2B5EF4-FFF2-40B4-BE49-F238E27FC236}">
                <a16:creationId xmlns="" xmlns:a16="http://schemas.microsoft.com/office/drawing/2014/main" id="{CDD8BC78-C32C-0418-AFFE-4F5A9860E9BD}"/>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 xmlns:a16="http://schemas.microsoft.com/office/drawing/2014/main" id="{FED2199A-A9B8-236E-ACEC-E9DF83F3CADD}"/>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28F46672-23F2-54AB-6EA2-E29CE477B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002221" cy="1268959"/>
          </a:xfrm>
          <a:prstGeom prst="rect">
            <a:avLst/>
          </a:prstGeom>
        </p:spPr>
      </p:pic>
      <p:sp>
        <p:nvSpPr>
          <p:cNvPr id="8" name="Content Placeholder 7"/>
          <p:cNvSpPr>
            <a:spLocks noGrp="1"/>
          </p:cNvSpPr>
          <p:nvPr>
            <p:ph idx="1"/>
          </p:nvPr>
        </p:nvSpPr>
        <p:spPr/>
        <p:txBody>
          <a:bodyPr/>
          <a:lstStyle/>
          <a:p>
            <a:r>
              <a:rPr lang="en-US" dirty="0" smtClean="0"/>
              <a:t>Another presentation</a:t>
            </a:r>
            <a:endParaRPr lang="en-US" dirty="0"/>
          </a:p>
        </p:txBody>
      </p:sp>
    </p:spTree>
    <p:extLst>
      <p:ext uri="{BB962C8B-B14F-4D97-AF65-F5344CB8AC3E}">
        <p14:creationId xmlns:p14="http://schemas.microsoft.com/office/powerpoint/2010/main" val="3564935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 xmlns:a16="http://schemas.microsoft.com/office/drawing/2014/main" id="{45FC99C5-3553-395D-3229-C978899DC068}"/>
              </a:ext>
            </a:extLst>
          </p:cNvPr>
          <p:cNvSpPr>
            <a:spLocks noGrp="1"/>
          </p:cNvSpPr>
          <p:nvPr>
            <p:ph sz="half" idx="2"/>
          </p:nvPr>
        </p:nvSpPr>
        <p:spPr/>
        <p:txBody>
          <a:bodyPr/>
          <a:lstStyle/>
          <a:p>
            <a:r>
              <a:rPr lang="en-IN" dirty="0" smtClean="0"/>
              <a:t>Advanced Microsoft Excel</a:t>
            </a:r>
          </a:p>
          <a:p>
            <a:r>
              <a:rPr lang="en-IN" dirty="0" smtClean="0"/>
              <a:t>Data analysis using Excel</a:t>
            </a:r>
          </a:p>
          <a:p>
            <a:r>
              <a:rPr lang="en-IN" dirty="0" smtClean="0"/>
              <a:t>Making minutes of meetings</a:t>
            </a:r>
          </a:p>
          <a:p>
            <a:r>
              <a:rPr lang="en-IN" dirty="0" smtClean="0"/>
              <a:t>Data representation using Excel</a:t>
            </a:r>
          </a:p>
          <a:p>
            <a:r>
              <a:rPr lang="en-IN" dirty="0" smtClean="0"/>
              <a:t>Data interpretation</a:t>
            </a:r>
          </a:p>
        </p:txBody>
      </p:sp>
      <p:sp>
        <p:nvSpPr>
          <p:cNvPr id="5" name="Text Placeholder 4">
            <a:extLst>
              <a:ext uri="{FF2B5EF4-FFF2-40B4-BE49-F238E27FC236}">
                <a16:creationId xmlns=""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 xmlns:a16="http://schemas.microsoft.com/office/drawing/2014/main" id="{F5C77B51-5E77-C0CF-A1AC-D310D2F1CF19}"/>
              </a:ext>
            </a:extLst>
          </p:cNvPr>
          <p:cNvSpPr>
            <a:spLocks noGrp="1"/>
          </p:cNvSpPr>
          <p:nvPr>
            <p:ph sz="quarter" idx="4"/>
          </p:nvPr>
        </p:nvSpPr>
        <p:spPr/>
        <p:txBody>
          <a:bodyPr>
            <a:normAutofit fontScale="92500" lnSpcReduction="10000"/>
          </a:bodyPr>
          <a:lstStyle/>
          <a:p>
            <a:pPr algn="just"/>
            <a:r>
              <a:rPr lang="en-IN" dirty="0" smtClean="0"/>
              <a:t>The internship was a very fruitful experience for me. I got to learn so many new skills and things. I got deep insight of how a health program is actually managed at its headquarters. The experience of how people sitting in a room can take decisions of lives of common people was very surreal for me. Overall, the internship was worth remembering for a lifetime.</a:t>
            </a:r>
          </a:p>
        </p:txBody>
      </p:sp>
      <p:sp>
        <p:nvSpPr>
          <p:cNvPr id="7" name="Slide Number Placeholder 6">
            <a:extLst>
              <a:ext uri="{FF2B5EF4-FFF2-40B4-BE49-F238E27FC236}">
                <a16:creationId xmlns=""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8" name="Footer Placeholder 7">
            <a:extLst>
              <a:ext uri="{FF2B5EF4-FFF2-40B4-BE49-F238E27FC236}">
                <a16:creationId xmlns=""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 xmlns:a16="http://schemas.microsoft.com/office/drawing/2014/main" id="{5728E9E7-6A48-E082-DDDB-308B7E2BF072}"/>
              </a:ext>
            </a:extLst>
          </p:cNvPr>
          <p:cNvSpPr>
            <a:spLocks noGrp="1"/>
          </p:cNvSpPr>
          <p:nvPr>
            <p:ph idx="1"/>
          </p:nvPr>
        </p:nvSpPr>
        <p:spPr/>
        <p:txBody>
          <a:bodyPr/>
          <a:lstStyle/>
          <a:p>
            <a:endParaRPr lang="en-IN" dirty="0"/>
          </a:p>
        </p:txBody>
      </p:sp>
      <p:sp>
        <p:nvSpPr>
          <p:cNvPr id="4" name="Footer Placeholder 3">
            <a:extLst>
              <a:ext uri="{FF2B5EF4-FFF2-40B4-BE49-F238E27FC236}">
                <a16:creationId xmlns=""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286" y="1666429"/>
            <a:ext cx="7130823" cy="4952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le 9"/>
          <p:cNvSpPr/>
          <p:nvPr/>
        </p:nvSpPr>
        <p:spPr>
          <a:xfrm>
            <a:off x="2803021" y="3119215"/>
            <a:ext cx="649480"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956419" y="3461047"/>
            <a:ext cx="3264493" cy="1196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9ACF08-0C6E-193F-3657-D743585859AA}"/>
              </a:ext>
            </a:extLst>
          </p:cNvPr>
          <p:cNvSpPr>
            <a:spLocks noGrp="1"/>
          </p:cNvSpPr>
          <p:nvPr>
            <p:ph type="title"/>
          </p:nvPr>
        </p:nvSpPr>
        <p:spPr/>
        <p:txBody>
          <a:bodyPr/>
          <a:lstStyle/>
          <a:p>
            <a:pPr algn="ctr"/>
            <a:r>
              <a:rPr lang="en-IN" b="1" dirty="0"/>
              <a:t>Suggestions Given to Organization </a:t>
            </a:r>
          </a:p>
        </p:txBody>
      </p:sp>
      <p:sp>
        <p:nvSpPr>
          <p:cNvPr id="3" name="Content Placeholder 2">
            <a:extLst>
              <a:ext uri="{FF2B5EF4-FFF2-40B4-BE49-F238E27FC236}">
                <a16:creationId xmlns="" xmlns:a16="http://schemas.microsoft.com/office/drawing/2014/main" id="{59422733-B7F1-425D-B028-4AA9132AFB18}"/>
              </a:ext>
            </a:extLst>
          </p:cNvPr>
          <p:cNvSpPr>
            <a:spLocks noGrp="1"/>
          </p:cNvSpPr>
          <p:nvPr>
            <p:ph idx="1"/>
          </p:nvPr>
        </p:nvSpPr>
        <p:spPr/>
        <p:txBody>
          <a:bodyPr/>
          <a:lstStyle/>
          <a:p>
            <a:r>
              <a:rPr lang="en-IN" dirty="0" smtClean="0"/>
              <a:t>For the broad impact of the scheme, it is important to regularly audit its effectiveness.</a:t>
            </a:r>
          </a:p>
          <a:p>
            <a:r>
              <a:rPr lang="en-IN" dirty="0" smtClean="0"/>
              <a:t>It is also important to increase the manpower and diagnostic and radiological tools and equipment.</a:t>
            </a:r>
          </a:p>
          <a:p>
            <a:r>
              <a:rPr lang="en-IN" dirty="0" smtClean="0"/>
              <a:t>It is also necessary to spread awareness regarding the scheme, so that maximum number of people can avail benefit out of it.</a:t>
            </a:r>
            <a:endParaRPr lang="en-IN" dirty="0"/>
          </a:p>
        </p:txBody>
      </p:sp>
      <p:sp>
        <p:nvSpPr>
          <p:cNvPr id="4" name="Footer Placeholder 3">
            <a:extLst>
              <a:ext uri="{FF2B5EF4-FFF2-40B4-BE49-F238E27FC236}">
                <a16:creationId xmlns="" xmlns:a16="http://schemas.microsoft.com/office/drawing/2014/main" id="{CFB24201-39E0-0177-4FEA-D5D081F0FDC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 xmlns:a16="http://schemas.microsoft.com/office/drawing/2014/main" id="{6477814C-6B56-911D-71A3-5D4712507305}"/>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21</a:t>
            </a:fld>
            <a:endParaRPr lang="en-IN"/>
          </a:p>
        </p:txBody>
      </p:sp>
      <p:sp>
        <p:nvSpPr>
          <p:cNvPr id="5" name="Footer Placeholder 4">
            <a:extLst>
              <a:ext uri="{FF2B5EF4-FFF2-40B4-BE49-F238E27FC236}">
                <a16:creationId xmlns=""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712975" y="804125"/>
            <a:ext cx="3486914" cy="62106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5872" y="1606379"/>
            <a:ext cx="3622613" cy="4811282"/>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66495" y="1524661"/>
            <a:ext cx="5801784" cy="4351338"/>
          </a:xfrm>
        </p:spPr>
      </p:pic>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828" y="2179178"/>
            <a:ext cx="5590847" cy="3144852"/>
          </a:xfrm>
          <a:prstGeom prst="rect">
            <a:avLst/>
          </a:prstGeom>
        </p:spPr>
      </p:pic>
    </p:spTree>
    <p:extLst>
      <p:ext uri="{BB962C8B-B14F-4D97-AF65-F5344CB8AC3E}">
        <p14:creationId xmlns:p14="http://schemas.microsoft.com/office/powerpoint/2010/main" val="4112284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428" y="-56604"/>
            <a:ext cx="10515600" cy="1325563"/>
          </a:xfrm>
        </p:spPr>
        <p:txBody>
          <a:bodyPr>
            <a:normAutofit fontScale="90000"/>
          </a:bodyPr>
          <a:lstStyle/>
          <a:p>
            <a:pPr algn="ct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a:latin typeface="Times New Roman" pitchFamily="18" charset="0"/>
                <a:cs typeface="Times New Roman" pitchFamily="18" charset="0"/>
              </a:rPr>
              <a:t/>
            </a:r>
            <a:br>
              <a:rPr lang="en-US" sz="3200" b="1" dirty="0">
                <a:latin typeface="Times New Roman" pitchFamily="18" charset="0"/>
                <a:cs typeface="Times New Roman" pitchFamily="18" charset="0"/>
              </a:rPr>
            </a:br>
            <a:r>
              <a:rPr lang="en-US" sz="3200" b="1" dirty="0" smtClean="0">
                <a:latin typeface="Times New Roman" pitchFamily="18" charset="0"/>
                <a:cs typeface="Times New Roman" pitchFamily="18" charset="0"/>
              </a:rPr>
              <a:t>SANGATPURA  </a:t>
            </a:r>
            <a:r>
              <a:rPr lang="en-US" sz="3200" b="1" dirty="0" smtClean="0">
                <a:latin typeface="Times New Roman" pitchFamily="18" charset="0"/>
                <a:cs typeface="Times New Roman" pitchFamily="18" charset="0"/>
              </a:rPr>
              <a:t>HEALTH  AND  WELLNESS  CENTER</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804017" y="1381243"/>
            <a:ext cx="10515600" cy="4351338"/>
          </a:xfrm>
        </p:spPr>
        <p:txBody>
          <a:bodyPr>
            <a:noAutofit/>
          </a:bodyPr>
          <a:lstStyle/>
          <a:p>
            <a:pPr marL="0" indent="0">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1. Introduction</a:t>
            </a:r>
            <a:r>
              <a:rPr lang="en-US" sz="1800" b="1" dirty="0" smtClean="0">
                <a:latin typeface="Times New Roman" pitchFamily="18" charset="0"/>
                <a:cs typeface="Times New Roman" pitchFamily="18" charset="0"/>
              </a:rPr>
              <a:t>:</a:t>
            </a:r>
          </a:p>
          <a:p>
            <a:pPr marL="0" indent="0">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The </a:t>
            </a:r>
            <a:r>
              <a:rPr lang="en-US" sz="1800" dirty="0" err="1">
                <a:latin typeface="Times New Roman" pitchFamily="18" charset="0"/>
                <a:cs typeface="Times New Roman" pitchFamily="18" charset="0"/>
              </a:rPr>
              <a:t>Sangatpura</a:t>
            </a:r>
            <a:r>
              <a:rPr lang="en-US" sz="1800" dirty="0">
                <a:latin typeface="Times New Roman" pitchFamily="18" charset="0"/>
                <a:cs typeface="Times New Roman" pitchFamily="18" charset="0"/>
              </a:rPr>
              <a:t> Health and Wellness Centre (HWC) is located in the rural area of Punjab. This report provides a detailed overview of the infrastructure, patient footfall, human resources, and services offered at the </a:t>
            </a:r>
            <a:r>
              <a:rPr lang="en-US" sz="1800" dirty="0" err="1">
                <a:latin typeface="Times New Roman" pitchFamily="18" charset="0"/>
                <a:cs typeface="Times New Roman" pitchFamily="18" charset="0"/>
              </a:rPr>
              <a:t>centre</a:t>
            </a:r>
            <a:r>
              <a:rPr lang="en-US" sz="1800" dirty="0">
                <a:latin typeface="Times New Roman" pitchFamily="18" charset="0"/>
                <a:cs typeface="Times New Roman" pitchFamily="18" charset="0"/>
              </a:rPr>
              <a:t> based on recent observations</a:t>
            </a:r>
            <a:r>
              <a:rPr lang="en-US" sz="1800" dirty="0" smtClean="0">
                <a:latin typeface="Times New Roman" pitchFamily="18" charset="0"/>
                <a:cs typeface="Times New Roman" pitchFamily="18" charset="0"/>
              </a:rPr>
              <a:t>.</a:t>
            </a:r>
          </a:p>
          <a:p>
            <a:pPr marL="0" indent="0">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2. Infrastructure</a:t>
            </a:r>
            <a:r>
              <a:rPr lang="en-US" sz="1800" b="1"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pPr marL="0" indent="0">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The </a:t>
            </a:r>
            <a:r>
              <a:rPr lang="en-US" sz="1800" dirty="0" err="1">
                <a:latin typeface="Times New Roman" pitchFamily="18" charset="0"/>
                <a:cs typeface="Times New Roman" pitchFamily="18" charset="0"/>
              </a:rPr>
              <a:t>Sangatpura</a:t>
            </a:r>
            <a:r>
              <a:rPr lang="en-US" sz="1800" dirty="0">
                <a:latin typeface="Times New Roman" pitchFamily="18" charset="0"/>
                <a:cs typeface="Times New Roman" pitchFamily="18" charset="0"/>
              </a:rPr>
              <a:t> HWC lacks several basic infrastructural facilities:</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Boundary Walls: The </a:t>
            </a:r>
            <a:r>
              <a:rPr lang="en-US" sz="1800" dirty="0" err="1">
                <a:latin typeface="Times New Roman" pitchFamily="18" charset="0"/>
                <a:cs typeface="Times New Roman" pitchFamily="18" charset="0"/>
              </a:rPr>
              <a:t>centre</a:t>
            </a:r>
            <a:r>
              <a:rPr lang="en-US" sz="1800" dirty="0">
                <a:latin typeface="Times New Roman" pitchFamily="18" charset="0"/>
                <a:cs typeface="Times New Roman" pitchFamily="18" charset="0"/>
              </a:rPr>
              <a:t> does not have basic boundary walls, which raises concerns about security and privacy for both patients and staff.</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Drinking Water: There is no provision for drinking water, which is a critical need for patients and staff, especially during the hot summer months.</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Toilets: The absence of toilets is a significant issue, affecting both staff and patients, particularly impacting women's comfort and health</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349062" cy="1268959"/>
          </a:xfrm>
          <a:prstGeom prst="rect">
            <a:avLst/>
          </a:prstGeom>
        </p:spPr>
      </p:pic>
    </p:spTree>
    <p:extLst>
      <p:ext uri="{BB962C8B-B14F-4D97-AF65-F5344CB8AC3E}">
        <p14:creationId xmlns:p14="http://schemas.microsoft.com/office/powerpoint/2010/main" val="4143266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21293" y="885587"/>
            <a:ext cx="10747049" cy="5575033"/>
          </a:xfrm>
        </p:spPr>
        <p:txBody>
          <a:bodyPr>
            <a:noAutofit/>
          </a:bodyPr>
          <a:lstStyle/>
          <a:p>
            <a:pPr marL="0" indent="0">
              <a:buNone/>
            </a:pPr>
            <a:endParaRPr lang="en-US" sz="1400" b="1" dirty="0" smtClean="0">
              <a:latin typeface="Times New Roman" pitchFamily="18" charset="0"/>
              <a:cs typeface="Times New Roman" pitchFamily="18" charset="0"/>
            </a:endParaRPr>
          </a:p>
          <a:p>
            <a:pPr marL="0" indent="0">
              <a:buNone/>
            </a:pPr>
            <a:endParaRPr lang="en-US" sz="1400" b="1" dirty="0">
              <a:latin typeface="Times New Roman" pitchFamily="18" charset="0"/>
              <a:cs typeface="Times New Roman" pitchFamily="18" charset="0"/>
            </a:endParaRPr>
          </a:p>
          <a:p>
            <a:pPr marL="0" indent="0">
              <a:buNone/>
            </a:pPr>
            <a:r>
              <a:rPr lang="en-US" sz="1400" b="1" dirty="0" smtClean="0">
                <a:latin typeface="Times New Roman" pitchFamily="18" charset="0"/>
                <a:cs typeface="Times New Roman" pitchFamily="18" charset="0"/>
              </a:rPr>
              <a:t>3</a:t>
            </a:r>
            <a:r>
              <a:rPr lang="en-US" sz="1400" b="1" dirty="0">
                <a:latin typeface="Times New Roman" pitchFamily="18" charset="0"/>
                <a:cs typeface="Times New Roman" pitchFamily="18" charset="0"/>
              </a:rPr>
              <a:t>. Patient Footfall:</a:t>
            </a:r>
            <a:endParaRPr lang="en-US" sz="1400" dirty="0">
              <a:latin typeface="Times New Roman" pitchFamily="18" charset="0"/>
              <a:cs typeface="Times New Roman" pitchFamily="18" charset="0"/>
            </a:endParaRPr>
          </a:p>
          <a:p>
            <a:r>
              <a:rPr lang="en-US" sz="1400" dirty="0" smtClean="0">
                <a:latin typeface="Times New Roman" pitchFamily="18" charset="0"/>
                <a:cs typeface="Times New Roman" pitchFamily="18" charset="0"/>
              </a:rPr>
              <a:t>Daily </a:t>
            </a:r>
            <a:r>
              <a:rPr lang="en-US" sz="1400" dirty="0">
                <a:latin typeface="Times New Roman" pitchFamily="18" charset="0"/>
                <a:cs typeface="Times New Roman" pitchFamily="18" charset="0"/>
              </a:rPr>
              <a:t>Footfall: The </a:t>
            </a:r>
            <a:r>
              <a:rPr lang="en-US" sz="1400" dirty="0" err="1">
                <a:latin typeface="Times New Roman" pitchFamily="18" charset="0"/>
                <a:cs typeface="Times New Roman" pitchFamily="18" charset="0"/>
              </a:rPr>
              <a:t>centre</a:t>
            </a:r>
            <a:r>
              <a:rPr lang="en-US" sz="1400" dirty="0">
                <a:latin typeface="Times New Roman" pitchFamily="18" charset="0"/>
                <a:cs typeface="Times New Roman" pitchFamily="18" charset="0"/>
              </a:rPr>
              <a:t> receives approximately 15-20 patients daily.</a:t>
            </a:r>
          </a:p>
          <a:p>
            <a:r>
              <a:rPr lang="en-US" sz="1400" dirty="0">
                <a:latin typeface="Times New Roman" pitchFamily="18" charset="0"/>
                <a:cs typeface="Times New Roman" pitchFamily="18" charset="0"/>
              </a:rPr>
              <a:t>Monthly Footfall: On a monthly basis, the footfall ranges between 40-50 patients. This indicates that while the daily footfall is relatively steady, there is variability in monthly visits, possibly due to seasonal diseases or specific health campaigns.</a:t>
            </a:r>
          </a:p>
          <a:p>
            <a:pPr marL="0" indent="0">
              <a:buNone/>
            </a:pPr>
            <a:r>
              <a:rPr lang="en-US" sz="1400" b="1" dirty="0" smtClean="0">
                <a:latin typeface="Times New Roman" pitchFamily="18" charset="0"/>
                <a:cs typeface="Times New Roman" pitchFamily="18" charset="0"/>
              </a:rPr>
              <a:t>4</a:t>
            </a:r>
            <a:r>
              <a:rPr lang="en-US" sz="1400" b="1" dirty="0">
                <a:latin typeface="Times New Roman" pitchFamily="18" charset="0"/>
                <a:cs typeface="Times New Roman" pitchFamily="18" charset="0"/>
              </a:rPr>
              <a:t>. Human Resources:</a:t>
            </a:r>
            <a:endParaRPr lang="en-US" sz="1400" dirty="0">
              <a:latin typeface="Times New Roman" pitchFamily="18" charset="0"/>
              <a:cs typeface="Times New Roman" pitchFamily="18" charset="0"/>
            </a:endParaRPr>
          </a:p>
          <a:p>
            <a:r>
              <a:rPr lang="en-US" sz="1400" dirty="0" smtClean="0">
                <a:latin typeface="Times New Roman" pitchFamily="18" charset="0"/>
                <a:cs typeface="Times New Roman" pitchFamily="18" charset="0"/>
              </a:rPr>
              <a:t>The </a:t>
            </a:r>
            <a:r>
              <a:rPr lang="en-US" sz="1400" dirty="0" err="1">
                <a:latin typeface="Times New Roman" pitchFamily="18" charset="0"/>
                <a:cs typeface="Times New Roman" pitchFamily="18" charset="0"/>
              </a:rPr>
              <a:t>centre</a:t>
            </a:r>
            <a:r>
              <a:rPr lang="en-US" sz="1400" dirty="0">
                <a:latin typeface="Times New Roman" pitchFamily="18" charset="0"/>
                <a:cs typeface="Times New Roman" pitchFamily="18" charset="0"/>
              </a:rPr>
              <a:t> is staffed with a diverse team that manages various health services:</a:t>
            </a:r>
          </a:p>
          <a:p>
            <a:pPr fontAlgn="base"/>
            <a:r>
              <a:rPr lang="en-US" sz="1400" dirty="0">
                <a:latin typeface="Times New Roman" pitchFamily="18" charset="0"/>
                <a:cs typeface="Times New Roman" pitchFamily="18" charset="0"/>
              </a:rPr>
              <a:t>Community Health Officer (CHO): The CHO, holding a </a:t>
            </a:r>
            <a:r>
              <a:rPr lang="en-US" sz="1400" dirty="0" err="1">
                <a:latin typeface="Times New Roman" pitchFamily="18" charset="0"/>
                <a:cs typeface="Times New Roman" pitchFamily="18" charset="0"/>
              </a:rPr>
              <a:t>B.Sc</a:t>
            </a:r>
            <a:r>
              <a:rPr lang="en-US" sz="1400" dirty="0">
                <a:latin typeface="Times New Roman" pitchFamily="18" charset="0"/>
                <a:cs typeface="Times New Roman" pitchFamily="18" charset="0"/>
              </a:rPr>
              <a:t> in Nursing, plays a crucial role in managing diverse outpatient department (OPD) functions, non-communicable disease (NCD) screening and follow-ups, tuberculosis (TB) screening and follow-ups, and the identification and follow-up of high-risk pregnancies.</a:t>
            </a:r>
          </a:p>
          <a:p>
            <a:pPr fontAlgn="base"/>
            <a:r>
              <a:rPr lang="en-US" sz="1400" dirty="0">
                <a:latin typeface="Times New Roman" pitchFamily="18" charset="0"/>
                <a:cs typeface="Times New Roman" pitchFamily="18" charset="0"/>
              </a:rPr>
              <a:t>Female Worker (FW): The FW focuses on Reproductive and Child Health (RCH), delivery registrations, antenatal checkups, immunizations, home visits, and the school health and wellness program.</a:t>
            </a:r>
          </a:p>
          <a:p>
            <a:pPr fontAlgn="base"/>
            <a:r>
              <a:rPr lang="en-US" sz="1400" dirty="0">
                <a:latin typeface="Times New Roman" pitchFamily="18" charset="0"/>
                <a:cs typeface="Times New Roman" pitchFamily="18" charset="0"/>
              </a:rPr>
              <a:t>ASHA Workers: There are 5-6 Accredited Social Health Activist (ASHA) workers who assist with community outreach and various health programs.</a:t>
            </a:r>
          </a:p>
          <a:p>
            <a:pPr fontAlgn="base"/>
            <a:r>
              <a:rPr lang="en-US" sz="1400" dirty="0">
                <a:latin typeface="Times New Roman" pitchFamily="18" charset="0"/>
                <a:cs typeface="Times New Roman" pitchFamily="18" charset="0"/>
              </a:rPr>
              <a:t>Auxiliary Nurse Midwife (ANM): The ANM supports maternal and child health services, immunization programs, and other primary healthcare activities.</a:t>
            </a:r>
          </a:p>
          <a:p>
            <a:pPr fontAlgn="base"/>
            <a:r>
              <a:rPr lang="en-US" sz="1400" dirty="0">
                <a:latin typeface="Times New Roman" pitchFamily="18" charset="0"/>
                <a:cs typeface="Times New Roman" pitchFamily="18" charset="0"/>
              </a:rPr>
              <a:t>Male Health Worker: Currently on deputation, this worker specializes in dengue and malaria testing, including slide formation for accurate diagnosis</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349062" cy="1268959"/>
          </a:xfrm>
          <a:prstGeom prst="rect">
            <a:avLst/>
          </a:prstGeom>
        </p:spPr>
      </p:pic>
    </p:spTree>
    <p:extLst>
      <p:ext uri="{BB962C8B-B14F-4D97-AF65-F5344CB8AC3E}">
        <p14:creationId xmlns:p14="http://schemas.microsoft.com/office/powerpoint/2010/main" val="824261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40934" y="1253056"/>
            <a:ext cx="10883782" cy="5446845"/>
          </a:xfrm>
        </p:spPr>
        <p:txBody>
          <a:bodyPr>
            <a:noAutofit/>
          </a:bodyPr>
          <a:lstStyle/>
          <a:p>
            <a:pPr marL="0" indent="0">
              <a:buNone/>
            </a:pPr>
            <a:endParaRPr lang="en-US" sz="1400" b="1" dirty="0" smtClean="0">
              <a:latin typeface="Times New Roman" pitchFamily="18" charset="0"/>
              <a:cs typeface="Times New Roman" pitchFamily="18" charset="0"/>
            </a:endParaRPr>
          </a:p>
          <a:p>
            <a:pPr marL="0" indent="0">
              <a:buNone/>
            </a:pPr>
            <a:r>
              <a:rPr lang="en-US" sz="1400" b="1" dirty="0" smtClean="0">
                <a:latin typeface="Times New Roman" pitchFamily="18" charset="0"/>
                <a:cs typeface="Times New Roman" pitchFamily="18" charset="0"/>
              </a:rPr>
              <a:t>5</a:t>
            </a:r>
            <a:r>
              <a:rPr lang="en-US" sz="1400" b="1" dirty="0">
                <a:latin typeface="Times New Roman" pitchFamily="18" charset="0"/>
                <a:cs typeface="Times New Roman" pitchFamily="18" charset="0"/>
              </a:rPr>
              <a:t>. Diagnostic Services:</a:t>
            </a:r>
            <a:endParaRPr lang="en-US" sz="1400" dirty="0">
              <a:latin typeface="Times New Roman" pitchFamily="18" charset="0"/>
              <a:cs typeface="Times New Roman" pitchFamily="18" charset="0"/>
            </a:endParaRPr>
          </a:p>
          <a:p>
            <a:r>
              <a:rPr lang="en-US" sz="1400" dirty="0">
                <a:latin typeface="Times New Roman" pitchFamily="18" charset="0"/>
                <a:cs typeface="Times New Roman" pitchFamily="18" charset="0"/>
              </a:rPr>
              <a:t>Out of the 14 free diagnostic tests mandated under the free diagnostic service initiative for HWCs/sub-centers, </a:t>
            </a:r>
            <a:r>
              <a:rPr lang="en-US" sz="1400" dirty="0" err="1">
                <a:latin typeface="Times New Roman" pitchFamily="18" charset="0"/>
                <a:cs typeface="Times New Roman" pitchFamily="18" charset="0"/>
              </a:rPr>
              <a:t>Sangatpura</a:t>
            </a:r>
            <a:r>
              <a:rPr lang="en-US" sz="1400" dirty="0">
                <a:latin typeface="Times New Roman" pitchFamily="18" charset="0"/>
                <a:cs typeface="Times New Roman" pitchFamily="18" charset="0"/>
              </a:rPr>
              <a:t> HWC offers more than 7. This indicates partial compliance with the initiative, although there is room for improvement to ensure comprehensive diagnostic services are available</a:t>
            </a:r>
            <a:r>
              <a:rPr lang="en-US" sz="1400" dirty="0" smtClean="0">
                <a:latin typeface="Times New Roman" pitchFamily="18" charset="0"/>
                <a:cs typeface="Times New Roman" pitchFamily="18" charset="0"/>
              </a:rPr>
              <a:t>.</a:t>
            </a:r>
            <a:endParaRPr lang="en-US" sz="1400" b="1" dirty="0" smtClean="0">
              <a:latin typeface="Times New Roman" pitchFamily="18" charset="0"/>
              <a:cs typeface="Times New Roman" pitchFamily="18" charset="0"/>
            </a:endParaRPr>
          </a:p>
          <a:p>
            <a:pPr marL="0" indent="0" algn="just">
              <a:buNone/>
            </a:pPr>
            <a:r>
              <a:rPr lang="en-US" sz="1400" b="1" dirty="0" smtClean="0">
                <a:latin typeface="Times New Roman" pitchFamily="18" charset="0"/>
                <a:cs typeface="Times New Roman" pitchFamily="18" charset="0"/>
              </a:rPr>
              <a:t>6</a:t>
            </a:r>
            <a:r>
              <a:rPr lang="en-US" sz="1400" b="1" dirty="0">
                <a:latin typeface="Times New Roman" pitchFamily="18" charset="0"/>
                <a:cs typeface="Times New Roman" pitchFamily="18" charset="0"/>
              </a:rPr>
              <a:t>. Essential Medicines:</a:t>
            </a:r>
            <a:endParaRPr lang="en-US" sz="1400" dirty="0">
              <a:latin typeface="Times New Roman" pitchFamily="18" charset="0"/>
              <a:cs typeface="Times New Roman" pitchFamily="18" charset="0"/>
            </a:endParaRPr>
          </a:p>
          <a:p>
            <a:pPr marL="0" indent="0" algn="just">
              <a:buNone/>
            </a:pPr>
            <a:r>
              <a:rPr lang="en-US" sz="1400" dirty="0" smtClean="0">
                <a:latin typeface="Times New Roman" pitchFamily="18" charset="0"/>
                <a:cs typeface="Times New Roman" pitchFamily="18" charset="0"/>
              </a:rPr>
              <a:t>The </a:t>
            </a:r>
            <a:r>
              <a:rPr lang="en-US" sz="1400" dirty="0" err="1">
                <a:latin typeface="Times New Roman" pitchFamily="18" charset="0"/>
                <a:cs typeface="Times New Roman" pitchFamily="18" charset="0"/>
              </a:rPr>
              <a:t>centre</a:t>
            </a:r>
            <a:r>
              <a:rPr lang="en-US" sz="1400" dirty="0">
                <a:latin typeface="Times New Roman" pitchFamily="18" charset="0"/>
                <a:cs typeface="Times New Roman" pitchFamily="18" charset="0"/>
              </a:rPr>
              <a:t> has a good supply of medicines from the essential drug list, including:</a:t>
            </a:r>
          </a:p>
          <a:p>
            <a:pPr marL="0" indent="0" algn="just">
              <a:buNone/>
            </a:pPr>
            <a:r>
              <a:rPr lang="en-US" sz="1400" dirty="0">
                <a:latin typeface="Times New Roman" pitchFamily="18" charset="0"/>
                <a:cs typeface="Times New Roman" pitchFamily="18" charset="0"/>
              </a:rPr>
              <a:t>- Antibiotics like </a:t>
            </a:r>
            <a:r>
              <a:rPr lang="en-US" sz="1400" dirty="0" err="1">
                <a:latin typeface="Times New Roman" pitchFamily="18" charset="0"/>
                <a:cs typeface="Times New Roman" pitchFamily="18" charset="0"/>
              </a:rPr>
              <a:t>Amoxyclav</a:t>
            </a:r>
            <a:r>
              <a:rPr lang="en-US" sz="1400" dirty="0">
                <a:latin typeface="Times New Roman" pitchFamily="18" charset="0"/>
                <a:cs typeface="Times New Roman" pitchFamily="18" charset="0"/>
              </a:rPr>
              <a:t> and Azithromycin</a:t>
            </a:r>
          </a:p>
          <a:p>
            <a:pPr marL="0" indent="0" algn="just">
              <a:buNone/>
            </a:pPr>
            <a:r>
              <a:rPr lang="en-US" sz="1400" dirty="0">
                <a:latin typeface="Times New Roman" pitchFamily="18" charset="0"/>
                <a:cs typeface="Times New Roman" pitchFamily="18" charset="0"/>
              </a:rPr>
              <a:t>- Cardiovascular drugs like Atenolol</a:t>
            </a:r>
          </a:p>
          <a:p>
            <a:pPr marL="0" indent="0" algn="just">
              <a:buNone/>
            </a:pPr>
            <a:r>
              <a:rPr lang="en-US" sz="1400" dirty="0">
                <a:latin typeface="Times New Roman" pitchFamily="18" charset="0"/>
                <a:cs typeface="Times New Roman" pitchFamily="18" charset="0"/>
              </a:rPr>
              <a:t>- Diabetes management drugs like Metformin</a:t>
            </a:r>
          </a:p>
          <a:p>
            <a:pPr marL="0" indent="0" algn="just">
              <a:buNone/>
            </a:pPr>
            <a:r>
              <a:rPr lang="en-US" sz="1400" dirty="0">
                <a:latin typeface="Times New Roman" pitchFamily="18" charset="0"/>
                <a:cs typeface="Times New Roman" pitchFamily="18" charset="0"/>
              </a:rPr>
              <a:t>- Anti-infective agents like </a:t>
            </a:r>
            <a:r>
              <a:rPr lang="en-US" sz="1400" dirty="0" err="1">
                <a:latin typeface="Times New Roman" pitchFamily="18" charset="0"/>
                <a:cs typeface="Times New Roman" pitchFamily="18" charset="0"/>
              </a:rPr>
              <a:t>Ofloxacin</a:t>
            </a:r>
            <a:endParaRPr lang="en-US" sz="1400" dirty="0">
              <a:latin typeface="Times New Roman" pitchFamily="18" charset="0"/>
              <a:cs typeface="Times New Roman" pitchFamily="18" charset="0"/>
            </a:endParaRPr>
          </a:p>
          <a:p>
            <a:pPr algn="just">
              <a:buFontTx/>
              <a:buChar char="-"/>
            </a:pPr>
            <a:r>
              <a:rPr lang="en-US" sz="1400" dirty="0" smtClean="0">
                <a:latin typeface="Times New Roman" pitchFamily="18" charset="0"/>
                <a:cs typeface="Times New Roman" pitchFamily="18" charset="0"/>
              </a:rPr>
              <a:t>Nutritional </a:t>
            </a:r>
            <a:r>
              <a:rPr lang="en-US" sz="1400" dirty="0">
                <a:latin typeface="Times New Roman" pitchFamily="18" charset="0"/>
                <a:cs typeface="Times New Roman" pitchFamily="18" charset="0"/>
              </a:rPr>
              <a:t>supplements like Calcium and Vitamin </a:t>
            </a:r>
            <a:r>
              <a:rPr lang="en-US" sz="1400" dirty="0" smtClean="0">
                <a:latin typeface="Times New Roman" pitchFamily="18" charset="0"/>
                <a:cs typeface="Times New Roman" pitchFamily="18" charset="0"/>
              </a:rPr>
              <a:t>D3</a:t>
            </a:r>
          </a:p>
          <a:p>
            <a:pPr marL="0" indent="0" algn="just">
              <a:buNone/>
            </a:pPr>
            <a:r>
              <a:rPr lang="en-US" sz="1400" dirty="0" smtClean="0">
                <a:latin typeface="Times New Roman" pitchFamily="18" charset="0"/>
                <a:cs typeface="Times New Roman" pitchFamily="18" charset="0"/>
              </a:rPr>
              <a:t>- </a:t>
            </a:r>
            <a:r>
              <a:rPr lang="en-US" sz="1400" dirty="0">
                <a:latin typeface="Times New Roman" pitchFamily="18" charset="0"/>
                <a:cs typeface="Times New Roman" pitchFamily="18" charset="0"/>
              </a:rPr>
              <a:t>And many more</a:t>
            </a:r>
          </a:p>
          <a:p>
            <a:pPr marL="0" indent="0" algn="just">
              <a:buNone/>
            </a:pPr>
            <a:r>
              <a:rPr lang="en-US" sz="1400" dirty="0" smtClean="0">
                <a:latin typeface="Times New Roman" pitchFamily="18" charset="0"/>
                <a:cs typeface="Times New Roman" pitchFamily="18" charset="0"/>
              </a:rPr>
              <a:t>This </a:t>
            </a:r>
            <a:r>
              <a:rPr lang="en-US" sz="1400" dirty="0">
                <a:latin typeface="Times New Roman" pitchFamily="18" charset="0"/>
                <a:cs typeface="Times New Roman" pitchFamily="18" charset="0"/>
              </a:rPr>
              <a:t>availability ensures that basic and essential treatments can be administered effectively.</a:t>
            </a:r>
          </a:p>
          <a:p>
            <a:pPr marL="0" indent="0" algn="just">
              <a:buNone/>
            </a:pP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r>
              <a:rPr lang="en-US" sz="1400" b="1" dirty="0">
                <a:latin typeface="Times New Roman" pitchFamily="18" charset="0"/>
                <a:cs typeface="Times New Roman" pitchFamily="18" charset="0"/>
              </a:rPr>
              <a:t>7. Training and Support:</a:t>
            </a:r>
            <a:endParaRPr lang="en-US" sz="1400" dirty="0">
              <a:latin typeface="Times New Roman" pitchFamily="18" charset="0"/>
              <a:cs typeface="Times New Roman" pitchFamily="18" charset="0"/>
            </a:endParaRPr>
          </a:p>
          <a:p>
            <a:pPr marL="0" indent="0" algn="just">
              <a:buNone/>
            </a:pP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r>
              <a:rPr lang="en-US" sz="1400" dirty="0">
                <a:latin typeface="Times New Roman" pitchFamily="18" charset="0"/>
                <a:cs typeface="Times New Roman" pitchFamily="18" charset="0"/>
              </a:rPr>
              <a:t>Training for cervical cancer screening has been provided by </a:t>
            </a:r>
            <a:r>
              <a:rPr lang="en-US" sz="1400" dirty="0" err="1">
                <a:latin typeface="Times New Roman" pitchFamily="18" charset="0"/>
                <a:cs typeface="Times New Roman" pitchFamily="18" charset="0"/>
              </a:rPr>
              <a:t>Homi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Bhabha</a:t>
            </a:r>
            <a:r>
              <a:rPr lang="en-US" sz="1400" dirty="0">
                <a:latin typeface="Times New Roman" pitchFamily="18" charset="0"/>
                <a:cs typeface="Times New Roman" pitchFamily="18" charset="0"/>
              </a:rPr>
              <a:t> Cancer Hospital, which is a positive step towards enhancing the skill set of the healthcare providers. However, there is no logistic support for the implementation of this screening, which limits the practical application of the training</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You are not allowed to add slides to this presentation</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349062" cy="1268959"/>
          </a:xfrm>
          <a:prstGeom prst="rect">
            <a:avLst/>
          </a:prstGeom>
        </p:spPr>
      </p:pic>
    </p:spTree>
    <p:extLst>
      <p:ext uri="{BB962C8B-B14F-4D97-AF65-F5344CB8AC3E}">
        <p14:creationId xmlns:p14="http://schemas.microsoft.com/office/powerpoint/2010/main" val="37025487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12562" y="1372698"/>
            <a:ext cx="10515600" cy="4351338"/>
          </a:xfrm>
        </p:spPr>
        <p:txBody>
          <a:bodyPr>
            <a:normAutofit/>
          </a:bodyPr>
          <a:lstStyle/>
          <a:p>
            <a:pPr marL="0" indent="0" algn="just">
              <a:buNone/>
            </a:pPr>
            <a:r>
              <a:rPr lang="en-US" sz="1800" b="1" dirty="0">
                <a:latin typeface="Times New Roman" pitchFamily="18" charset="0"/>
                <a:cs typeface="Times New Roman" pitchFamily="18" charset="0"/>
              </a:rPr>
              <a:t>8. Conclusion:</a:t>
            </a: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The </a:t>
            </a:r>
            <a:r>
              <a:rPr lang="en-US" sz="1800" dirty="0" err="1">
                <a:latin typeface="Times New Roman" pitchFamily="18" charset="0"/>
                <a:cs typeface="Times New Roman" pitchFamily="18" charset="0"/>
              </a:rPr>
              <a:t>Sangatpura</a:t>
            </a:r>
            <a:r>
              <a:rPr lang="en-US" sz="1800" dirty="0">
                <a:latin typeface="Times New Roman" pitchFamily="18" charset="0"/>
                <a:cs typeface="Times New Roman" pitchFamily="18" charset="0"/>
              </a:rPr>
              <a:t> Health and Wellness Centre is providing essential health services to the local community despite facing significant infrastructural challenges. The dedication of the health staff, including the CHO, ANM, and ASHA workers, is commendable. To enhance the effectiveness and efficiency of the HWC, it is imperative to address the infrastructural deficiencies, expand diagnostic services, and provide logistic support for newly introduced health initiatives. Improving these areas will ensure better health outcomes for the community served by the </a:t>
            </a:r>
            <a:r>
              <a:rPr lang="en-US" sz="1800" dirty="0" err="1">
                <a:latin typeface="Times New Roman" pitchFamily="18" charset="0"/>
                <a:cs typeface="Times New Roman" pitchFamily="18" charset="0"/>
              </a:rPr>
              <a:t>Sangatpura</a:t>
            </a:r>
            <a:r>
              <a:rPr lang="en-US" sz="1800" dirty="0">
                <a:latin typeface="Times New Roman" pitchFamily="18" charset="0"/>
                <a:cs typeface="Times New Roman" pitchFamily="18" charset="0"/>
              </a:rPr>
              <a:t> HWC.</a:t>
            </a:r>
          </a:p>
          <a:p>
            <a:pPr marL="0" indent="0" algn="just">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b="1" dirty="0">
                <a:latin typeface="Times New Roman" pitchFamily="18" charset="0"/>
                <a:cs typeface="Times New Roman" pitchFamily="18" charset="0"/>
              </a:rPr>
              <a:t>9. Recommendation:</a:t>
            </a: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Basic facilities like boundary walls and toilets should be immediately made.</a:t>
            </a:r>
            <a:endParaRPr lang="en-US" sz="1800" dirty="0">
              <a:latin typeface="Times New Roman" pitchFamily="18" charset="0"/>
              <a:ea typeface="SimSun-ExtB" pitchFamily="49" charset="-122"/>
              <a:cs typeface="Times New Roman" pitchFamily="18" charset="0"/>
            </a:endParaRPr>
          </a:p>
          <a:p>
            <a:endParaRPr lang="en-US" sz="1800"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349062" cy="1268959"/>
          </a:xfrm>
          <a:prstGeom prst="rect">
            <a:avLst/>
          </a:prstGeom>
        </p:spPr>
      </p:pic>
    </p:spTree>
    <p:extLst>
      <p:ext uri="{BB962C8B-B14F-4D97-AF65-F5344CB8AC3E}">
        <p14:creationId xmlns:p14="http://schemas.microsoft.com/office/powerpoint/2010/main" val="23055325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27</a:t>
            </a:fld>
            <a:endParaRPr lang="en-IN"/>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9736" y="960246"/>
            <a:ext cx="4064454" cy="5419273"/>
          </a:xfr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1909" y="661230"/>
            <a:ext cx="5363911" cy="301720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1909" y="3772433"/>
            <a:ext cx="5363911" cy="3017200"/>
          </a:xfrm>
          <a:prstGeom prst="rect">
            <a:avLst/>
          </a:prstGeom>
        </p:spPr>
      </p:pic>
    </p:spTree>
    <p:extLst>
      <p:ext uri="{BB962C8B-B14F-4D97-AF65-F5344CB8AC3E}">
        <p14:creationId xmlns:p14="http://schemas.microsoft.com/office/powerpoint/2010/main" val="3360879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821108" y="1637617"/>
            <a:ext cx="10515600" cy="4351338"/>
          </a:xfrm>
        </p:spPr>
        <p:txBody>
          <a:bodyPr>
            <a:noAutofit/>
          </a:bodyPr>
          <a:lstStyle/>
          <a:p>
            <a:pPr algn="just"/>
            <a:r>
              <a:rPr lang="en-US" sz="1400" dirty="0">
                <a:latin typeface="Times New Roman" pitchFamily="18" charset="0"/>
                <a:cs typeface="Times New Roman" pitchFamily="18" charset="0"/>
              </a:rPr>
              <a:t>India, despite its substantial economic progress, remains a lower-middle-income country with significant socioeconomic and health disparities. Over 20% of the population lives in poverty, and the nation faces a "triple burden of disease," which includes persistent communicable diseases, a growing prevalence of non-communicable diseases, and injuries. The Indian healthcare system is challenged by the need to serve its 1.4 billion citizens, with the private sector handling around 70% of healthcare needs. However, private providers are often small, unregulated, and concentrated in urban areas, leaving many underprivileged populations without proper care. Public hospitals, on the other hand, are overwhelmed by insufficient funding, a lack of skilled health professionals, inconsistent drug and equipment supplies, and overcrowding (1). In mixed healthcare systems like India's, private practitioners play a crucial role in providing healthcare, especially where public systems are overburdened. The private sector's involvement is significant in settings where public healthcare faces challenges in providing universal and timely access to medical services. Outsourcing has been identified as an effective strategy that can increase personnel, client, and stakeholder satisfaction, as well as reduce costs and improve benefits for the public sector. (2) </a:t>
            </a:r>
            <a:endParaRPr lang="en-US" sz="1400" dirty="0" smtClean="0">
              <a:latin typeface="Times New Roman" pitchFamily="18" charset="0"/>
              <a:cs typeface="Times New Roman" pitchFamily="18" charset="0"/>
            </a:endParaRPr>
          </a:p>
          <a:p>
            <a:pPr algn="just"/>
            <a:r>
              <a:rPr lang="en-US" sz="1400" dirty="0" smtClean="0">
                <a:latin typeface="Times New Roman" pitchFamily="18" charset="0"/>
                <a:cs typeface="Times New Roman" pitchFamily="18" charset="0"/>
              </a:rPr>
              <a:t>Access </a:t>
            </a:r>
            <a:r>
              <a:rPr lang="en-US" sz="1400" dirty="0">
                <a:latin typeface="Times New Roman" pitchFamily="18" charset="0"/>
                <a:cs typeface="Times New Roman" pitchFamily="18" charset="0"/>
              </a:rPr>
              <a:t>to universal healthcare (UHC) is increasingly </a:t>
            </a:r>
            <a:r>
              <a:rPr lang="en-US" sz="1400" dirty="0" err="1">
                <a:latin typeface="Times New Roman" pitchFamily="18" charset="0"/>
                <a:cs typeface="Times New Roman" pitchFamily="18" charset="0"/>
              </a:rPr>
              <a:t>recognised</a:t>
            </a:r>
            <a:r>
              <a:rPr lang="en-US" sz="1400" dirty="0">
                <a:latin typeface="Times New Roman" pitchFamily="18" charset="0"/>
                <a:cs typeface="Times New Roman" pitchFamily="18" charset="0"/>
              </a:rPr>
              <a:t> as a fundamental right worldwide. Healthcare disparities include inequitable differences in health coverage, access to care, and quality of care received. Addressing these disparities is critical for achieving equitable healthcare outcomes. (8) Large inequities in access to healthcare services persist across rural and urban areas and within communities in India. These are driven by factors such as population distribution, historical inequities, socioeconomic status, and unequal provision and availability of health services. (9) (10). These are reflected in terms of a lack of infrastructure, human resources, supplies, low bed-to-population ratios and disparities in the spatial distribution of health institutions. Public-private partnerships (PPP) are seen as a viable solution to making UHC a reality by leveraging the private sector to address the healthcare disparities</a:t>
            </a:r>
            <a:r>
              <a:rPr lang="en-US" sz="1400" dirty="0" smtClean="0">
                <a:latin typeface="Times New Roman" pitchFamily="18" charset="0"/>
                <a:cs typeface="Times New Roman" pitchFamily="18" charset="0"/>
              </a:rPr>
              <a:t>.</a:t>
            </a: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r>
              <a:rPr lang="en-US" sz="1400" dirty="0">
                <a:latin typeface="Times New Roman" pitchFamily="18" charset="0"/>
                <a:cs typeface="Times New Roman" pitchFamily="18" charset="0"/>
              </a:rPr>
              <a:t>Hospitals in developing countries allocate 5-15% of their expenditure to purchasing advanced diagnostic equipment. </a:t>
            </a:r>
            <a:endParaRPr lang="en-US" sz="1400" dirty="0" smtClean="0">
              <a:latin typeface="Times New Roman" pitchFamily="18" charset="0"/>
              <a:cs typeface="Times New Roman" pitchFamily="18" charset="0"/>
            </a:endParaRPr>
          </a:p>
          <a:p>
            <a:pPr algn="just"/>
            <a:r>
              <a:rPr lang="en-US" sz="1400" dirty="0" smtClean="0">
                <a:latin typeface="Times New Roman" pitchFamily="18" charset="0"/>
                <a:cs typeface="Times New Roman" pitchFamily="18" charset="0"/>
              </a:rPr>
              <a:t>However</a:t>
            </a:r>
            <a:r>
              <a:rPr lang="en-US" sz="1400" dirty="0">
                <a:latin typeface="Times New Roman" pitchFamily="18" charset="0"/>
                <a:cs typeface="Times New Roman" pitchFamily="18" charset="0"/>
              </a:rPr>
              <a:t>, the World Health Organization (WHO) reports that over 38% of medical equipment is out of service, primarily due to poor user expertise and improper maintenance. The PPP approach has been shown to significantly enhance the efficiency and quality of healthcare services, making it a key strategy for improving service quality and reducing resource wastage. (6) The primary reasons for outsourcing in healthcare include improving customer service, reducing costs, enabling healthcare </a:t>
            </a:r>
            <a:r>
              <a:rPr lang="en-US" sz="1400" dirty="0" err="1">
                <a:latin typeface="Times New Roman" pitchFamily="18" charset="0"/>
                <a:cs typeface="Times New Roman" pitchFamily="18" charset="0"/>
              </a:rPr>
              <a:t>organisations</a:t>
            </a:r>
            <a:r>
              <a:rPr lang="en-US" sz="1400" dirty="0">
                <a:latin typeface="Times New Roman" pitchFamily="18" charset="0"/>
                <a:cs typeface="Times New Roman" pitchFamily="18" charset="0"/>
              </a:rPr>
              <a:t> to focus on core activities, and increasing flexibility to meet changing market needs. (7</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351033-92AE-7D44-CA2A-465B196100C4}"/>
              </a:ext>
            </a:extLst>
          </p:cNvPr>
          <p:cNvSpPr>
            <a:spLocks noGrp="1"/>
          </p:cNvSpPr>
          <p:nvPr>
            <p:ph type="title"/>
          </p:nvPr>
        </p:nvSpPr>
        <p:spPr>
          <a:xfrm>
            <a:off x="838200" y="399309"/>
            <a:ext cx="10515600" cy="1325563"/>
          </a:xfrm>
        </p:spPr>
        <p:txBody>
          <a:bodyPr/>
          <a:lstStyle/>
          <a:p>
            <a:pPr algn="ctr"/>
            <a:r>
              <a:rPr lang="en-IN" b="1" dirty="0"/>
              <a:t>Introduction (2/2)</a:t>
            </a:r>
          </a:p>
        </p:txBody>
      </p:sp>
      <p:sp>
        <p:nvSpPr>
          <p:cNvPr id="3" name="Content Placeholder 2">
            <a:extLst>
              <a:ext uri="{FF2B5EF4-FFF2-40B4-BE49-F238E27FC236}">
                <a16:creationId xmlns="" xmlns:a16="http://schemas.microsoft.com/office/drawing/2014/main" id="{382ADE59-DDEA-2629-5CE5-2986EE84561F}"/>
              </a:ext>
            </a:extLst>
          </p:cNvPr>
          <p:cNvSpPr>
            <a:spLocks noGrp="1"/>
          </p:cNvSpPr>
          <p:nvPr>
            <p:ph idx="1"/>
          </p:nvPr>
        </p:nvSpPr>
        <p:spPr>
          <a:xfrm>
            <a:off x="239282" y="1774349"/>
            <a:ext cx="11596643" cy="4351338"/>
          </a:xfrm>
        </p:spPr>
        <p:txBody>
          <a:bodyPr>
            <a:noAutofit/>
          </a:bodyPr>
          <a:lstStyle/>
          <a:p>
            <a:pPr algn="just"/>
            <a:r>
              <a:rPr lang="en-US" sz="1400" dirty="0" smtClean="0">
                <a:latin typeface="Times New Roman" pitchFamily="18" charset="0"/>
                <a:cs typeface="Times New Roman" pitchFamily="18" charset="0"/>
              </a:rPr>
              <a:t>India's </a:t>
            </a:r>
            <a:r>
              <a:rPr lang="en-US" sz="1400" dirty="0">
                <a:latin typeface="Times New Roman" pitchFamily="18" charset="0"/>
                <a:cs typeface="Times New Roman" pitchFamily="18" charset="0"/>
              </a:rPr>
              <a:t>health spending is significantly lower than that of OECD countries, highlighting the need for private sector investment to bridge the funding gap and improve service delivery efficiency. (4) (5). The PPPs in the hospital sector in India are evolving from simple contracts to the use of private finance and differing governance and accountability structures. This restructuring of the public sector hospitals is emerging as new sites of competition for the private sector. Simultaneously, the rolling back of the public sector from certain services leads to a greater </a:t>
            </a:r>
            <a:r>
              <a:rPr lang="en-US" sz="1400" dirty="0" smtClean="0">
                <a:latin typeface="Times New Roman" pitchFamily="18" charset="0"/>
                <a:cs typeface="Times New Roman" pitchFamily="18" charset="0"/>
              </a:rPr>
              <a:t>reliance on the </a:t>
            </a:r>
            <a:r>
              <a:rPr lang="en-US" sz="1400" dirty="0">
                <a:latin typeface="Times New Roman" pitchFamily="18" charset="0"/>
                <a:cs typeface="Times New Roman" pitchFamily="18" charset="0"/>
              </a:rPr>
              <a:t>private sector for patients. (11</a:t>
            </a:r>
            <a:r>
              <a:rPr lang="en-US" sz="1400" dirty="0" smtClean="0">
                <a:latin typeface="Times New Roman" pitchFamily="18" charset="0"/>
                <a:cs typeface="Times New Roman" pitchFamily="18" charset="0"/>
              </a:rPr>
              <a:t>)</a:t>
            </a: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endParaRPr lang="en-US" sz="1400" dirty="0" smtClean="0">
              <a:latin typeface="Times New Roman" pitchFamily="18" charset="0"/>
              <a:cs typeface="Times New Roman" pitchFamily="18" charset="0"/>
            </a:endParaRPr>
          </a:p>
          <a:p>
            <a:pPr algn="just"/>
            <a:r>
              <a:rPr lang="en-US" sz="1400" dirty="0" smtClean="0">
                <a:latin typeface="Times New Roman" pitchFamily="18" charset="0"/>
                <a:cs typeface="Times New Roman" pitchFamily="18" charset="0"/>
              </a:rPr>
              <a:t>The </a:t>
            </a:r>
            <a:r>
              <a:rPr lang="en-US" sz="1400" dirty="0">
                <a:latin typeface="Times New Roman" pitchFamily="18" charset="0"/>
                <a:cs typeface="Times New Roman" pitchFamily="18" charset="0"/>
              </a:rPr>
              <a:t>Department of Health &amp; Family Welfare, Government of Punjab, has launched an initiative to augment and improve diagnostic services for the public in government hospitals, including District Hospitals (DH), Sub-Divisional Hospitals (SDH), and Community Health Centers (CHC). To address the persistent service gaps in diagnostic services, especially in radiological investigations, the Punjab government has decided to collaborate with private diagnostic </a:t>
            </a:r>
            <a:r>
              <a:rPr lang="en-US" sz="1400" dirty="0" err="1">
                <a:latin typeface="Times New Roman" pitchFamily="18" charset="0"/>
                <a:cs typeface="Times New Roman" pitchFamily="18" charset="0"/>
              </a:rPr>
              <a:t>centres</a:t>
            </a:r>
            <a:r>
              <a:rPr lang="en-US" sz="1400" dirty="0">
                <a:latin typeface="Times New Roman" pitchFamily="18" charset="0"/>
                <a:cs typeface="Times New Roman" pitchFamily="18" charset="0"/>
              </a:rPr>
              <a:t>. By empanelling diagnostic </a:t>
            </a:r>
            <a:r>
              <a:rPr lang="en-US" sz="1400" dirty="0" err="1">
                <a:latin typeface="Times New Roman" pitchFamily="18" charset="0"/>
                <a:cs typeface="Times New Roman" pitchFamily="18" charset="0"/>
              </a:rPr>
              <a:t>centres</a:t>
            </a:r>
            <a:r>
              <a:rPr lang="en-US" sz="1400" dirty="0">
                <a:latin typeface="Times New Roman" pitchFamily="18" charset="0"/>
                <a:cs typeface="Times New Roman" pitchFamily="18" charset="0"/>
              </a:rPr>
              <a:t> at Central Government Health Scheme (CGHS) package rates, the government aims to mitigate challenges such as equipment breakdowns, staff shortages, and other operational hurdles. This partnership allows for seamless continuity of services, ensuring that patients receive necessary diagnostic care without delays. The initiative ensures that patients at government hospitals receive X-ray and ultrasound services at nominal charges, regardless of whether the services are provided in-house or referred to empanelled </a:t>
            </a:r>
            <a:r>
              <a:rPr lang="en-US" sz="1400" dirty="0" err="1">
                <a:latin typeface="Times New Roman" pitchFamily="18" charset="0"/>
                <a:cs typeface="Times New Roman" pitchFamily="18" charset="0"/>
              </a:rPr>
              <a:t>centres</a:t>
            </a:r>
            <a:r>
              <a:rPr lang="en-US" sz="1400" dirty="0">
                <a:latin typeface="Times New Roman" pitchFamily="18" charset="0"/>
                <a:cs typeface="Times New Roman" pitchFamily="18" charset="0"/>
              </a:rPr>
              <a:t>. This approach aligns with the government's objective of making essential healthcare services accessible and affordable for all, particularly </a:t>
            </a:r>
            <a:r>
              <a:rPr lang="en-US" sz="1400" dirty="0" smtClean="0">
                <a:latin typeface="Times New Roman" pitchFamily="18" charset="0"/>
                <a:cs typeface="Times New Roman" pitchFamily="18" charset="0"/>
              </a:rPr>
              <a:t>the underprivileged.</a:t>
            </a: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endParaRPr lang="en-US" sz="1400" dirty="0" smtClean="0">
              <a:latin typeface="Times New Roman" pitchFamily="18" charset="0"/>
              <a:cs typeface="Times New Roman" pitchFamily="18" charset="0"/>
            </a:endParaRPr>
          </a:p>
          <a:p>
            <a:pPr algn="just"/>
            <a:r>
              <a:rPr lang="en-US" sz="1400" dirty="0" smtClean="0">
                <a:latin typeface="Times New Roman" pitchFamily="18" charset="0"/>
                <a:cs typeface="Times New Roman" pitchFamily="18" charset="0"/>
              </a:rPr>
              <a:t>By </a:t>
            </a:r>
            <a:r>
              <a:rPr lang="en-US" sz="1400" dirty="0">
                <a:latin typeface="Times New Roman" pitchFamily="18" charset="0"/>
                <a:cs typeface="Times New Roman" pitchFamily="18" charset="0"/>
              </a:rPr>
              <a:t>ensuring continuous availability of essential diagnostic services, the scheme aims to improve patient outcomes through timely and accurate diagnoses. The scheme's design </a:t>
            </a:r>
            <a:r>
              <a:rPr lang="en-US" sz="1400" dirty="0" err="1">
                <a:latin typeface="Times New Roman" pitchFamily="18" charset="0"/>
                <a:cs typeface="Times New Roman" pitchFamily="18" charset="0"/>
              </a:rPr>
              <a:t>prioritises</a:t>
            </a:r>
            <a:r>
              <a:rPr lang="en-US" sz="1400" dirty="0">
                <a:latin typeface="Times New Roman" pitchFamily="18" charset="0"/>
                <a:cs typeface="Times New Roman" pitchFamily="18" charset="0"/>
              </a:rPr>
              <a:t> the utilization of in-house diagnostic facilities before referring patients to empanelled centers. Evaluating the efficiency of this </a:t>
            </a:r>
            <a:r>
              <a:rPr lang="en-US" sz="1400" dirty="0" err="1">
                <a:latin typeface="Times New Roman" pitchFamily="18" charset="0"/>
                <a:cs typeface="Times New Roman" pitchFamily="18" charset="0"/>
              </a:rPr>
              <a:t>prioritisation</a:t>
            </a:r>
            <a:r>
              <a:rPr lang="en-US" sz="1400" dirty="0">
                <a:latin typeface="Times New Roman" pitchFamily="18" charset="0"/>
                <a:cs typeface="Times New Roman" pitchFamily="18" charset="0"/>
              </a:rPr>
              <a:t> will highlight areas where resource </a:t>
            </a:r>
            <a:r>
              <a:rPr lang="en-US" sz="1400" dirty="0" err="1">
                <a:latin typeface="Times New Roman" pitchFamily="18" charset="0"/>
                <a:cs typeface="Times New Roman" pitchFamily="18" charset="0"/>
              </a:rPr>
              <a:t>utilisation</a:t>
            </a:r>
            <a:r>
              <a:rPr lang="en-US" sz="1400" dirty="0">
                <a:latin typeface="Times New Roman" pitchFamily="18" charset="0"/>
                <a:cs typeface="Times New Roman" pitchFamily="18" charset="0"/>
              </a:rPr>
              <a:t> can be </a:t>
            </a:r>
            <a:r>
              <a:rPr lang="en-US" sz="1400" dirty="0" err="1">
                <a:latin typeface="Times New Roman" pitchFamily="18" charset="0"/>
                <a:cs typeface="Times New Roman" pitchFamily="18" charset="0"/>
              </a:rPr>
              <a:t>optimised</a:t>
            </a:r>
            <a:r>
              <a:rPr lang="en-US" sz="1400" dirty="0">
                <a:latin typeface="Times New Roman" pitchFamily="18" charset="0"/>
                <a:cs typeface="Times New Roman" pitchFamily="18" charset="0"/>
              </a:rPr>
              <a:t>, ensuring that government hospitals make the best use of available equipment and personnel. The current study is proposed to evaluate whether the scheme achieves its goal of reducing delays and improving the quality of care received by patients</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a:xfrm>
            <a:off x="640935" y="2042445"/>
            <a:ext cx="11083895" cy="4134518"/>
          </a:xfrm>
        </p:spPr>
        <p:txBody>
          <a:bodyPr/>
          <a:lstStyle/>
          <a:p>
            <a:pPr algn="just" fontAlgn="base"/>
            <a:r>
              <a:rPr lang="en-US" dirty="0">
                <a:latin typeface="Times New Roman" pitchFamily="18" charset="0"/>
                <a:cs typeface="Times New Roman" pitchFamily="18" charset="0"/>
              </a:rPr>
              <a:t>To evaluate the effectiveness of the State Initiative Scheme for X-ray and Ultrasound in government hospitals across Punjab.</a:t>
            </a:r>
          </a:p>
          <a:p>
            <a:pPr algn="just" fontAlgn="base"/>
            <a:r>
              <a:rPr lang="en-US" dirty="0">
                <a:latin typeface="Times New Roman" pitchFamily="18" charset="0"/>
                <a:cs typeface="Times New Roman" pitchFamily="18" charset="0"/>
              </a:rPr>
              <a:t>To assess how collaboration with empanelled diagnostic </a:t>
            </a:r>
            <a:r>
              <a:rPr lang="en-US" dirty="0" err="1">
                <a:latin typeface="Times New Roman" pitchFamily="18" charset="0"/>
                <a:cs typeface="Times New Roman" pitchFamily="18" charset="0"/>
              </a:rPr>
              <a:t>centres</a:t>
            </a:r>
            <a:r>
              <a:rPr lang="en-US" dirty="0">
                <a:latin typeface="Times New Roman" pitchFamily="18" charset="0"/>
                <a:cs typeface="Times New Roman" pitchFamily="18" charset="0"/>
              </a:rPr>
              <a:t> addresses the service gaps and enhances diagnostic service delivery to the patients.</a:t>
            </a:r>
          </a:p>
          <a:p>
            <a:pPr algn="just"/>
            <a:endParaRPr lang="en-IN"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p:txBody>
          <a:bodyPr>
            <a:normAutofit/>
          </a:bodyPr>
          <a:lstStyle/>
          <a:p>
            <a:pPr lvl="0" algn="just"/>
            <a:r>
              <a:rPr lang="en-US" sz="2000" b="1" dirty="0">
                <a:latin typeface="Times New Roman" pitchFamily="18" charset="0"/>
                <a:cs typeface="Times New Roman" pitchFamily="18" charset="0"/>
              </a:rPr>
              <a:t>Study Design: </a:t>
            </a:r>
            <a:r>
              <a:rPr lang="en-US" sz="2000" dirty="0">
                <a:latin typeface="Times New Roman" pitchFamily="18" charset="0"/>
                <a:cs typeface="Times New Roman" pitchFamily="18" charset="0"/>
              </a:rPr>
              <a:t>Descriptive Study</a:t>
            </a:r>
          </a:p>
          <a:p>
            <a:pPr lvl="0" algn="just"/>
            <a:r>
              <a:rPr lang="en-US" sz="2000" b="1" dirty="0">
                <a:latin typeface="Times New Roman" pitchFamily="18" charset="0"/>
                <a:cs typeface="Times New Roman" pitchFamily="18" charset="0"/>
              </a:rPr>
              <a:t>Study population</a:t>
            </a:r>
            <a:r>
              <a:rPr lang="en-US" sz="2000" dirty="0">
                <a:latin typeface="Times New Roman" pitchFamily="18" charset="0"/>
                <a:cs typeface="Times New Roman" pitchFamily="18" charset="0"/>
              </a:rPr>
              <a:t>: Patients coming to government health facilities and empaneled centers in Punjab who were prescribed USG or X-ray. </a:t>
            </a:r>
          </a:p>
          <a:p>
            <a:pPr lvl="0" algn="just"/>
            <a:r>
              <a:rPr lang="en-US" sz="2000" b="1" dirty="0">
                <a:latin typeface="Times New Roman" pitchFamily="18" charset="0"/>
                <a:cs typeface="Times New Roman" pitchFamily="18" charset="0"/>
              </a:rPr>
              <a:t>Inclusion criteria</a:t>
            </a:r>
            <a:r>
              <a:rPr lang="en-US" sz="2000" dirty="0">
                <a:latin typeface="Times New Roman" pitchFamily="18" charset="0"/>
                <a:cs typeface="Times New Roman" pitchFamily="18" charset="0"/>
              </a:rPr>
              <a:t>: All government health facilities and privately empaneled </a:t>
            </a:r>
            <a:r>
              <a:rPr lang="en-US" sz="2000" dirty="0" err="1">
                <a:latin typeface="Times New Roman" pitchFamily="18" charset="0"/>
                <a:cs typeface="Times New Roman" pitchFamily="18" charset="0"/>
              </a:rPr>
              <a:t>centres</a:t>
            </a:r>
            <a:r>
              <a:rPr lang="en-US" sz="2000" dirty="0">
                <a:latin typeface="Times New Roman" pitchFamily="18" charset="0"/>
                <a:cs typeface="Times New Roman" pitchFamily="18" charset="0"/>
              </a:rPr>
              <a:t> in Punjab</a:t>
            </a:r>
          </a:p>
          <a:p>
            <a:pPr lvl="0" algn="just"/>
            <a:r>
              <a:rPr lang="en-US" sz="2000" b="1" dirty="0">
                <a:latin typeface="Times New Roman" pitchFamily="18" charset="0"/>
                <a:cs typeface="Times New Roman" pitchFamily="18" charset="0"/>
              </a:rPr>
              <a:t>Exclusion criteria</a:t>
            </a:r>
            <a:r>
              <a:rPr lang="en-US" sz="2000" dirty="0">
                <a:latin typeface="Times New Roman" pitchFamily="18" charset="0"/>
                <a:cs typeface="Times New Roman" pitchFamily="18" charset="0"/>
              </a:rPr>
              <a:t>: All other non-government and non-empaneled health facilities. </a:t>
            </a:r>
          </a:p>
          <a:p>
            <a:pPr lvl="0" algn="just"/>
            <a:r>
              <a:rPr lang="en-US" sz="2000" b="1" dirty="0">
                <a:latin typeface="Times New Roman" pitchFamily="18" charset="0"/>
                <a:cs typeface="Times New Roman" pitchFamily="18" charset="0"/>
              </a:rPr>
              <a:t>Data Type: </a:t>
            </a:r>
            <a:r>
              <a:rPr lang="en-US" sz="2000" dirty="0">
                <a:latin typeface="Times New Roman" pitchFamily="18" charset="0"/>
                <a:cs typeface="Times New Roman" pitchFamily="18" charset="0"/>
              </a:rPr>
              <a:t>Secondary Data </a:t>
            </a:r>
          </a:p>
          <a:p>
            <a:pPr lvl="0" algn="just"/>
            <a:r>
              <a:rPr lang="en-US" sz="2000" b="1" dirty="0">
                <a:latin typeface="Times New Roman" pitchFamily="18" charset="0"/>
                <a:cs typeface="Times New Roman" pitchFamily="18" charset="0"/>
              </a:rPr>
              <a:t>Data Collection Source &amp; </a:t>
            </a:r>
            <a:r>
              <a:rPr lang="en-US" sz="2000" b="1" dirty="0" smtClean="0">
                <a:latin typeface="Times New Roman" pitchFamily="18" charset="0"/>
                <a:cs typeface="Times New Roman" pitchFamily="18" charset="0"/>
              </a:rPr>
              <a:t>Tool</a:t>
            </a:r>
            <a:endParaRPr lang="en-US" sz="2000" dirty="0">
              <a:latin typeface="Times New Roman" pitchFamily="18" charset="0"/>
              <a:cs typeface="Times New Roman" pitchFamily="18" charset="0"/>
            </a:endParaRPr>
          </a:p>
          <a:p>
            <a:pPr lvl="1" algn="just"/>
            <a:r>
              <a:rPr lang="en-US" sz="2000" dirty="0">
                <a:latin typeface="Times New Roman" pitchFamily="18" charset="0"/>
                <a:cs typeface="Times New Roman" pitchFamily="18" charset="0"/>
              </a:rPr>
              <a:t>Live Google Sheet that reports daily OPD visits, X-ray and ultrasonography prescriptions, tests performed at in-house facilities, and tests done via outsourcing, HMIS and Punjab Health Systems Corporation (PHSC) Data. </a:t>
            </a:r>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p:txBody>
          <a:bodyPr>
            <a:normAutofit/>
          </a:bodyPr>
          <a:lstStyle/>
          <a:p>
            <a:pPr lvl="0" algn="just"/>
            <a:r>
              <a:rPr lang="en-US" sz="2400" b="1" dirty="0">
                <a:latin typeface="Times New Roman" pitchFamily="18" charset="0"/>
                <a:cs typeface="Times New Roman" pitchFamily="18" charset="0"/>
              </a:rPr>
              <a:t>Data Collection Period:</a:t>
            </a:r>
            <a:r>
              <a:rPr lang="en-US" sz="2400" dirty="0">
                <a:latin typeface="Times New Roman" pitchFamily="18" charset="0"/>
                <a:cs typeface="Times New Roman" pitchFamily="18" charset="0"/>
              </a:rPr>
              <a:t> January to May 2023 and January to May 2024. </a:t>
            </a:r>
          </a:p>
          <a:p>
            <a:pPr lvl="0" algn="just"/>
            <a:r>
              <a:rPr lang="en-US" sz="2400" b="1" dirty="0">
                <a:latin typeface="Times New Roman" pitchFamily="18" charset="0"/>
                <a:cs typeface="Times New Roman" pitchFamily="18" charset="0"/>
              </a:rPr>
              <a:t>Data Analysis Method &amp; Tool:</a:t>
            </a:r>
            <a:r>
              <a:rPr lang="en-US" sz="2400" dirty="0">
                <a:latin typeface="Times New Roman" pitchFamily="18" charset="0"/>
                <a:cs typeface="Times New Roman" pitchFamily="18" charset="0"/>
              </a:rPr>
              <a:t> Descriptive statistics and trend patterns ( in-house service utilization, referral trends)  through Microsoft Excel</a:t>
            </a:r>
          </a:p>
          <a:p>
            <a:pPr algn="just"/>
            <a:r>
              <a:rPr lang="en-US" sz="2400" b="1" dirty="0">
                <a:latin typeface="Times New Roman" pitchFamily="18" charset="0"/>
                <a:cs typeface="Times New Roman" pitchFamily="18" charset="0"/>
              </a:rPr>
              <a:t>Ethical Clearance:</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Obtained </a:t>
            </a:r>
            <a:r>
              <a:rPr lang="en-US" sz="2400" dirty="0">
                <a:latin typeface="Times New Roman" pitchFamily="18" charset="0"/>
                <a:cs typeface="Times New Roman" pitchFamily="18" charset="0"/>
              </a:rPr>
              <a:t>from Institute Student Review Board</a:t>
            </a:r>
            <a:endParaRPr lang="en-IN" sz="2400" dirty="0">
              <a:latin typeface="Times New Roman" pitchFamily="18" charset="0"/>
              <a:cs typeface="Times New Roman" pitchFamily="18" charset="0"/>
            </a:endParaRPr>
          </a:p>
          <a:p>
            <a:pPr algn="just"/>
            <a:endParaRPr lang="en-IN" sz="24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Data Analysis </a:t>
            </a: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extBox 12"/>
          <p:cNvSpPr txBox="1"/>
          <p:nvPr/>
        </p:nvSpPr>
        <p:spPr>
          <a:xfrm>
            <a:off x="-14044" y="3616137"/>
            <a:ext cx="3589234" cy="523220"/>
          </a:xfrm>
          <a:prstGeom prst="rect">
            <a:avLst/>
          </a:prstGeom>
          <a:noFill/>
        </p:spPr>
        <p:txBody>
          <a:bodyPr wrap="square" rtlCol="0">
            <a:spAutoFit/>
          </a:bodyPr>
          <a:lstStyle/>
          <a:p>
            <a:pPr algn="just"/>
            <a:r>
              <a:rPr lang="en-US" sz="1400" dirty="0">
                <a:latin typeface="Times New Roman" pitchFamily="18" charset="0"/>
                <a:cs typeface="Times New Roman" pitchFamily="18" charset="0"/>
              </a:rPr>
              <a:t>Fig 1: Increment in USG services done in 2024 as compared to 2023.</a:t>
            </a:r>
          </a:p>
        </p:txBody>
      </p:sp>
      <p:sp>
        <p:nvSpPr>
          <p:cNvPr id="14" name="TextBox 13"/>
          <p:cNvSpPr txBox="1"/>
          <p:nvPr/>
        </p:nvSpPr>
        <p:spPr>
          <a:xfrm>
            <a:off x="-17091" y="6349523"/>
            <a:ext cx="3589234" cy="523220"/>
          </a:xfrm>
          <a:prstGeom prst="rect">
            <a:avLst/>
          </a:prstGeom>
          <a:noFill/>
        </p:spPr>
        <p:txBody>
          <a:bodyPr wrap="square" rtlCol="0">
            <a:spAutoFit/>
          </a:bodyPr>
          <a:lstStyle/>
          <a:p>
            <a:r>
              <a:rPr lang="en-US" sz="1400" dirty="0">
                <a:latin typeface="Times New Roman" pitchFamily="18" charset="0"/>
                <a:cs typeface="Times New Roman" pitchFamily="18" charset="0"/>
              </a:rPr>
              <a:t>Fig 2: Increment/Reduction of </a:t>
            </a:r>
            <a:r>
              <a:rPr lang="en-US" sz="1400" dirty="0" smtClean="0">
                <a:latin typeface="Times New Roman" pitchFamily="18" charset="0"/>
                <a:cs typeface="Times New Roman" pitchFamily="18" charset="0"/>
              </a:rPr>
              <a:t>X-ray </a:t>
            </a:r>
            <a:r>
              <a:rPr lang="en-US" sz="1400" dirty="0">
                <a:latin typeface="Times New Roman" pitchFamily="18" charset="0"/>
                <a:cs typeface="Times New Roman" pitchFamily="18" charset="0"/>
              </a:rPr>
              <a:t>Services in 2024 as compared to 2023</a:t>
            </a:r>
          </a:p>
        </p:txBody>
      </p:sp>
      <p:sp>
        <p:nvSpPr>
          <p:cNvPr id="15" name="TextBox 14"/>
          <p:cNvSpPr txBox="1"/>
          <p:nvPr/>
        </p:nvSpPr>
        <p:spPr>
          <a:xfrm>
            <a:off x="6571212" y="3661631"/>
            <a:ext cx="3581190" cy="307777"/>
          </a:xfrm>
          <a:prstGeom prst="rect">
            <a:avLst/>
          </a:prstGeom>
          <a:noFill/>
        </p:spPr>
        <p:txBody>
          <a:bodyPr wrap="square" rtlCol="0">
            <a:spAutoFit/>
          </a:bodyPr>
          <a:lstStyle/>
          <a:p>
            <a:r>
              <a:rPr lang="en-US" sz="1400" dirty="0">
                <a:latin typeface="Times New Roman" pitchFamily="18" charset="0"/>
                <a:cs typeface="Times New Roman" pitchFamily="18" charset="0"/>
              </a:rPr>
              <a:t>Fig 3: </a:t>
            </a:r>
            <a:r>
              <a:rPr lang="en-US" sz="1400" dirty="0" smtClean="0">
                <a:latin typeface="Times New Roman" pitchFamily="18" charset="0"/>
                <a:cs typeface="Times New Roman" pitchFamily="18" charset="0"/>
              </a:rPr>
              <a:t>Reduction in OPD patient </a:t>
            </a:r>
            <a:r>
              <a:rPr lang="en-US" sz="1400" dirty="0">
                <a:latin typeface="Times New Roman" pitchFamily="18" charset="0"/>
                <a:cs typeface="Times New Roman" pitchFamily="18" charset="0"/>
              </a:rPr>
              <a:t>footfall</a:t>
            </a:r>
          </a:p>
        </p:txBody>
      </p:sp>
      <p:sp>
        <p:nvSpPr>
          <p:cNvPr id="16" name="TextBox 15"/>
          <p:cNvSpPr txBox="1"/>
          <p:nvPr/>
        </p:nvSpPr>
        <p:spPr>
          <a:xfrm>
            <a:off x="6401829" y="6486317"/>
            <a:ext cx="4115052" cy="307777"/>
          </a:xfrm>
          <a:prstGeom prst="rect">
            <a:avLst/>
          </a:prstGeom>
          <a:noFill/>
        </p:spPr>
        <p:txBody>
          <a:bodyPr wrap="square" rtlCol="0">
            <a:spAutoFit/>
          </a:bodyPr>
          <a:lstStyle/>
          <a:p>
            <a:r>
              <a:rPr lang="en-US" sz="1400" dirty="0">
                <a:latin typeface="Times New Roman" pitchFamily="18" charset="0"/>
                <a:cs typeface="Times New Roman" pitchFamily="18" charset="0"/>
              </a:rPr>
              <a:t>Fig 4: </a:t>
            </a:r>
            <a:r>
              <a:rPr lang="en-US" sz="1400" dirty="0" smtClean="0">
                <a:latin typeface="Times New Roman" pitchFamily="18" charset="0"/>
                <a:cs typeface="Times New Roman" pitchFamily="18" charset="0"/>
              </a:rPr>
              <a:t>Increment in </a:t>
            </a:r>
            <a:r>
              <a:rPr lang="en-US" sz="1400" dirty="0" err="1" smtClean="0">
                <a:latin typeface="Times New Roman" pitchFamily="18" charset="0"/>
                <a:cs typeface="Times New Roman" pitchFamily="18" charset="0"/>
              </a:rPr>
              <a:t>Aam</a:t>
            </a:r>
            <a:r>
              <a:rPr lang="en-US" sz="1400" dirty="0" smtClean="0">
                <a:latin typeface="Times New Roman" pitchFamily="18" charset="0"/>
                <a:cs typeface="Times New Roman" pitchFamily="18" charset="0"/>
              </a:rPr>
              <a:t> </a:t>
            </a:r>
            <a:r>
              <a:rPr lang="en-US" sz="1400" dirty="0" err="1">
                <a:latin typeface="Times New Roman" pitchFamily="18" charset="0"/>
                <a:cs typeface="Times New Roman" pitchFamily="18" charset="0"/>
              </a:rPr>
              <a:t>Aadmi</a:t>
            </a:r>
            <a:r>
              <a:rPr lang="en-US" sz="1400" dirty="0">
                <a:latin typeface="Times New Roman" pitchFamily="18" charset="0"/>
                <a:cs typeface="Times New Roman" pitchFamily="18" charset="0"/>
              </a:rPr>
              <a:t> Clinics patient </a:t>
            </a:r>
            <a:r>
              <a:rPr lang="en-US" sz="1400" dirty="0" smtClean="0">
                <a:latin typeface="Times New Roman" pitchFamily="18" charset="0"/>
                <a:cs typeface="Times New Roman" pitchFamily="18" charset="0"/>
              </a:rPr>
              <a:t>footfall</a:t>
            </a:r>
            <a:endParaRPr lang="en-US" sz="1400" dirty="0">
              <a:latin typeface="Times New Roman" pitchFamily="18" charset="0"/>
              <a:cs typeface="Times New Roman"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246277809"/>
              </p:ext>
            </p:extLst>
          </p:nvPr>
        </p:nvGraphicFramePr>
        <p:xfrm>
          <a:off x="3731628" y="1726247"/>
          <a:ext cx="1353120" cy="1726566"/>
        </p:xfrm>
        <a:graphic>
          <a:graphicData uri="http://schemas.openxmlformats.org/drawingml/2006/table">
            <a:tbl>
              <a:tblPr/>
              <a:tblGrid>
                <a:gridCol w="1353120"/>
              </a:tblGrid>
              <a:tr h="287761">
                <a:tc>
                  <a:txBody>
                    <a:bodyPr/>
                    <a:lstStyle/>
                    <a:p>
                      <a:pPr algn="just" rtl="0" fontAlgn="b">
                        <a:spcBef>
                          <a:spcPts val="1200"/>
                        </a:spcBef>
                        <a:spcAft>
                          <a:spcPts val="0"/>
                        </a:spcAft>
                      </a:pPr>
                      <a:r>
                        <a:rPr lang="en-US" sz="1200" b="1" i="0" u="none" strike="noStrike" dirty="0">
                          <a:solidFill>
                            <a:srgbClr val="000000"/>
                          </a:solidFill>
                          <a:effectLst/>
                          <a:latin typeface="Times New Roman"/>
                        </a:rPr>
                        <a:t>% Increment</a:t>
                      </a:r>
                      <a:endParaRPr lang="en-US" dirty="0">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87761">
                <a:tc>
                  <a:txBody>
                    <a:bodyPr/>
                    <a:lstStyle/>
                    <a:p>
                      <a:pPr algn="just" rtl="0" fontAlgn="b">
                        <a:spcBef>
                          <a:spcPts val="1200"/>
                        </a:spcBef>
                        <a:spcAft>
                          <a:spcPts val="0"/>
                        </a:spcAft>
                      </a:pPr>
                      <a:r>
                        <a:rPr lang="en-US" sz="1200" b="0" i="0" u="none" strike="noStrike">
                          <a:solidFill>
                            <a:srgbClr val="000000"/>
                          </a:solidFill>
                          <a:effectLst/>
                          <a:latin typeface="Times New Roman"/>
                        </a:rPr>
                        <a:t>17.12%</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87761">
                <a:tc>
                  <a:txBody>
                    <a:bodyPr/>
                    <a:lstStyle/>
                    <a:p>
                      <a:pPr algn="just" rtl="0" fontAlgn="b">
                        <a:spcBef>
                          <a:spcPts val="1200"/>
                        </a:spcBef>
                        <a:spcAft>
                          <a:spcPts val="0"/>
                        </a:spcAft>
                      </a:pPr>
                      <a:r>
                        <a:rPr lang="en-US" sz="1200" b="0" i="0" u="none" strike="noStrike">
                          <a:solidFill>
                            <a:srgbClr val="000000"/>
                          </a:solidFill>
                          <a:effectLst/>
                          <a:latin typeface="Times New Roman"/>
                        </a:rPr>
                        <a:t>96.83%</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87761">
                <a:tc>
                  <a:txBody>
                    <a:bodyPr/>
                    <a:lstStyle/>
                    <a:p>
                      <a:pPr algn="just" rtl="0" fontAlgn="b">
                        <a:spcBef>
                          <a:spcPts val="1200"/>
                        </a:spcBef>
                        <a:spcAft>
                          <a:spcPts val="0"/>
                        </a:spcAft>
                      </a:pPr>
                      <a:r>
                        <a:rPr lang="en-US" sz="1200" b="0" i="0" u="none" strike="noStrike">
                          <a:solidFill>
                            <a:srgbClr val="000000"/>
                          </a:solidFill>
                          <a:effectLst/>
                          <a:latin typeface="Times New Roman"/>
                        </a:rPr>
                        <a:t>77.91%</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87761">
                <a:tc>
                  <a:txBody>
                    <a:bodyPr/>
                    <a:lstStyle/>
                    <a:p>
                      <a:pPr algn="just" rtl="0" fontAlgn="b">
                        <a:spcBef>
                          <a:spcPts val="1200"/>
                        </a:spcBef>
                        <a:spcAft>
                          <a:spcPts val="0"/>
                        </a:spcAft>
                      </a:pPr>
                      <a:r>
                        <a:rPr lang="en-US" sz="1200" b="0" i="0" u="none" strike="noStrike">
                          <a:solidFill>
                            <a:srgbClr val="000000"/>
                          </a:solidFill>
                          <a:effectLst/>
                          <a:latin typeface="Times New Roman"/>
                        </a:rPr>
                        <a:t>68.98%</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87761">
                <a:tc>
                  <a:txBody>
                    <a:bodyPr/>
                    <a:lstStyle/>
                    <a:p>
                      <a:pPr algn="just" rtl="0" fontAlgn="b">
                        <a:spcBef>
                          <a:spcPts val="1200"/>
                        </a:spcBef>
                        <a:spcAft>
                          <a:spcPts val="0"/>
                        </a:spcAft>
                      </a:pPr>
                      <a:r>
                        <a:rPr lang="en-US" sz="1200" b="0" i="0" u="none" strike="noStrike" dirty="0">
                          <a:solidFill>
                            <a:srgbClr val="000000"/>
                          </a:solidFill>
                          <a:effectLst/>
                          <a:latin typeface="Times New Roman"/>
                        </a:rPr>
                        <a:t>31.69%</a:t>
                      </a:r>
                      <a:endParaRPr lang="en-US" dirty="0">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19" name="Rectangle 1"/>
          <p:cNvSpPr>
            <a:spLocks noChangeArrowheads="1"/>
          </p:cNvSpPr>
          <p:nvPr/>
        </p:nvSpPr>
        <p:spPr bwMode="auto">
          <a:xfrm>
            <a:off x="5475288" y="3178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3836376911"/>
              </p:ext>
            </p:extLst>
          </p:nvPr>
        </p:nvGraphicFramePr>
        <p:xfrm>
          <a:off x="3738740" y="4349069"/>
          <a:ext cx="1736548" cy="1788020"/>
        </p:xfrm>
        <a:graphic>
          <a:graphicData uri="http://schemas.openxmlformats.org/drawingml/2006/table">
            <a:tbl>
              <a:tblPr/>
              <a:tblGrid>
                <a:gridCol w="1736548"/>
              </a:tblGrid>
              <a:tr h="416420">
                <a:tc>
                  <a:txBody>
                    <a:bodyPr/>
                    <a:lstStyle/>
                    <a:p>
                      <a:pPr algn="just" rtl="0" fontAlgn="b">
                        <a:spcBef>
                          <a:spcPts val="1200"/>
                        </a:spcBef>
                        <a:spcAft>
                          <a:spcPts val="0"/>
                        </a:spcAft>
                      </a:pPr>
                      <a:r>
                        <a:rPr lang="en-US" sz="1200" b="1" i="0" u="none" strike="noStrike" dirty="0">
                          <a:solidFill>
                            <a:srgbClr val="000000"/>
                          </a:solidFill>
                          <a:effectLst/>
                          <a:latin typeface="Times New Roman"/>
                        </a:rPr>
                        <a:t>% Increment/Reduction</a:t>
                      </a:r>
                      <a:endParaRPr lang="en-US" dirty="0">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46560">
                <a:tc>
                  <a:txBody>
                    <a:bodyPr/>
                    <a:lstStyle/>
                    <a:p>
                      <a:pPr algn="just" rtl="0" fontAlgn="b">
                        <a:spcBef>
                          <a:spcPts val="1200"/>
                        </a:spcBef>
                        <a:spcAft>
                          <a:spcPts val="0"/>
                        </a:spcAft>
                      </a:pPr>
                      <a:r>
                        <a:rPr lang="en-US" sz="1200" b="0" i="0" u="none" strike="noStrike">
                          <a:solidFill>
                            <a:srgbClr val="000000"/>
                          </a:solidFill>
                          <a:effectLst/>
                          <a:latin typeface="Times New Roman"/>
                        </a:rPr>
                        <a:t>-5.80%</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46560">
                <a:tc>
                  <a:txBody>
                    <a:bodyPr/>
                    <a:lstStyle/>
                    <a:p>
                      <a:pPr algn="just" rtl="0" fontAlgn="b">
                        <a:spcBef>
                          <a:spcPts val="1200"/>
                        </a:spcBef>
                        <a:spcAft>
                          <a:spcPts val="0"/>
                        </a:spcAft>
                      </a:pPr>
                      <a:r>
                        <a:rPr lang="en-US" sz="1200" b="0" i="0" u="none" strike="noStrike">
                          <a:solidFill>
                            <a:srgbClr val="000000"/>
                          </a:solidFill>
                          <a:effectLst/>
                          <a:latin typeface="Times New Roman"/>
                        </a:rPr>
                        <a:t>9.37%</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46560">
                <a:tc>
                  <a:txBody>
                    <a:bodyPr/>
                    <a:lstStyle/>
                    <a:p>
                      <a:pPr algn="just" rtl="0" fontAlgn="b">
                        <a:spcBef>
                          <a:spcPts val="1200"/>
                        </a:spcBef>
                        <a:spcAft>
                          <a:spcPts val="0"/>
                        </a:spcAft>
                      </a:pPr>
                      <a:r>
                        <a:rPr lang="en-US" sz="1200" b="0" i="0" u="none" strike="noStrike">
                          <a:solidFill>
                            <a:srgbClr val="000000"/>
                          </a:solidFill>
                          <a:effectLst/>
                          <a:latin typeface="Times New Roman"/>
                        </a:rPr>
                        <a:t>2.32%</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46560">
                <a:tc>
                  <a:txBody>
                    <a:bodyPr/>
                    <a:lstStyle/>
                    <a:p>
                      <a:pPr algn="just" rtl="0" fontAlgn="b">
                        <a:spcBef>
                          <a:spcPts val="1200"/>
                        </a:spcBef>
                        <a:spcAft>
                          <a:spcPts val="0"/>
                        </a:spcAft>
                      </a:pPr>
                      <a:r>
                        <a:rPr lang="en-US" sz="1200" b="0" i="0" u="none" strike="noStrike">
                          <a:solidFill>
                            <a:srgbClr val="000000"/>
                          </a:solidFill>
                          <a:effectLst/>
                          <a:latin typeface="Times New Roman"/>
                        </a:rPr>
                        <a:t>2.22%</a:t>
                      </a:r>
                      <a:endParaRPr lang="en-US">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46560">
                <a:tc>
                  <a:txBody>
                    <a:bodyPr/>
                    <a:lstStyle/>
                    <a:p>
                      <a:pPr algn="just" rtl="0" fontAlgn="b">
                        <a:spcBef>
                          <a:spcPts val="1200"/>
                        </a:spcBef>
                        <a:spcAft>
                          <a:spcPts val="0"/>
                        </a:spcAft>
                      </a:pPr>
                      <a:r>
                        <a:rPr lang="en-US" sz="1200" b="0" i="0" u="none" strike="noStrike" dirty="0">
                          <a:solidFill>
                            <a:srgbClr val="000000"/>
                          </a:solidFill>
                          <a:effectLst/>
                          <a:latin typeface="Times New Roman"/>
                        </a:rPr>
                        <a:t>-21.45%</a:t>
                      </a:r>
                      <a:endParaRPr lang="en-US" dirty="0">
                        <a:effectLst/>
                      </a:endParaRPr>
                    </a:p>
                  </a:txBody>
                  <a:tcPr marL="63500" marR="635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21" name="Rectangle 2"/>
          <p:cNvSpPr>
            <a:spLocks noChangeArrowheads="1"/>
          </p:cNvSpPr>
          <p:nvPr/>
        </p:nvSpPr>
        <p:spPr bwMode="auto">
          <a:xfrm>
            <a:off x="5372100" y="2995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43780709"/>
              </p:ext>
            </p:extLst>
          </p:nvPr>
        </p:nvGraphicFramePr>
        <p:xfrm>
          <a:off x="10443779" y="3146448"/>
          <a:ext cx="1520332" cy="1645920"/>
        </p:xfrm>
        <a:graphic>
          <a:graphicData uri="http://schemas.openxmlformats.org/drawingml/2006/table">
            <a:tbl>
              <a:tblPr/>
              <a:tblGrid>
                <a:gridCol w="725573"/>
                <a:gridCol w="794759"/>
              </a:tblGrid>
              <a:tr h="190500">
                <a:tc>
                  <a:txBody>
                    <a:bodyPr/>
                    <a:lstStyle/>
                    <a:p>
                      <a:pPr rtl="0" fontAlgn="b">
                        <a:spcBef>
                          <a:spcPts val="1200"/>
                        </a:spcBef>
                        <a:spcAft>
                          <a:spcPts val="0"/>
                        </a:spcAft>
                      </a:pPr>
                      <a:r>
                        <a:rPr lang="en-US" sz="1200" b="1" i="0" u="none" strike="noStrike">
                          <a:solidFill>
                            <a:srgbClr val="000000"/>
                          </a:solidFill>
                          <a:effectLst/>
                          <a:latin typeface="Times New Roman"/>
                        </a:rPr>
                        <a:t>OPD</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rtl="0" fontAlgn="b">
                        <a:spcBef>
                          <a:spcPts val="1200"/>
                        </a:spcBef>
                        <a:spcAft>
                          <a:spcPts val="0"/>
                        </a:spcAft>
                      </a:pPr>
                      <a:r>
                        <a:rPr lang="en-US" sz="1200" b="1" i="0" u="none" strike="noStrike" dirty="0">
                          <a:solidFill>
                            <a:srgbClr val="000000"/>
                          </a:solidFill>
                          <a:effectLst/>
                          <a:latin typeface="Times New Roman"/>
                        </a:rPr>
                        <a:t>AAC</a:t>
                      </a:r>
                      <a:endParaRPr lang="en-US" dirty="0">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90500">
                <a:tc>
                  <a:txBody>
                    <a:bodyPr/>
                    <a:lstStyle/>
                    <a:p>
                      <a:pPr algn="r" rtl="0" fontAlgn="b">
                        <a:spcBef>
                          <a:spcPts val="1200"/>
                        </a:spcBef>
                        <a:spcAft>
                          <a:spcPts val="0"/>
                        </a:spcAft>
                      </a:pPr>
                      <a:r>
                        <a:rPr lang="en-US" sz="1200" b="0" i="0" u="none" strike="noStrike">
                          <a:solidFill>
                            <a:srgbClr val="000000"/>
                          </a:solidFill>
                          <a:effectLst/>
                          <a:latin typeface="Times New Roman"/>
                        </a:rPr>
                        <a:t>-2.61%</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r" rtl="0" fontAlgn="b">
                        <a:spcBef>
                          <a:spcPts val="1200"/>
                        </a:spcBef>
                        <a:spcAft>
                          <a:spcPts val="0"/>
                        </a:spcAft>
                      </a:pPr>
                      <a:r>
                        <a:rPr lang="en-US" sz="1200" b="0" i="0" u="none" strike="noStrike" dirty="0">
                          <a:solidFill>
                            <a:srgbClr val="000000"/>
                          </a:solidFill>
                          <a:effectLst/>
                          <a:latin typeface="Times New Roman"/>
                        </a:rPr>
                        <a:t>270.44%</a:t>
                      </a:r>
                      <a:endParaRPr lang="en-US" dirty="0">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90500">
                <a:tc>
                  <a:txBody>
                    <a:bodyPr/>
                    <a:lstStyle/>
                    <a:p>
                      <a:pPr algn="r" rtl="0" fontAlgn="b">
                        <a:spcBef>
                          <a:spcPts val="1200"/>
                        </a:spcBef>
                        <a:spcAft>
                          <a:spcPts val="0"/>
                        </a:spcAft>
                      </a:pPr>
                      <a:r>
                        <a:rPr lang="en-US" sz="1200" b="0" i="0" u="none" strike="noStrike">
                          <a:solidFill>
                            <a:srgbClr val="000000"/>
                          </a:solidFill>
                          <a:effectLst/>
                          <a:latin typeface="Times New Roman"/>
                        </a:rPr>
                        <a:t>-13.33%</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r" rtl="0" fontAlgn="b">
                        <a:spcBef>
                          <a:spcPts val="1200"/>
                        </a:spcBef>
                        <a:spcAft>
                          <a:spcPts val="0"/>
                        </a:spcAft>
                      </a:pPr>
                      <a:r>
                        <a:rPr lang="en-US" sz="1200" b="0" i="0" u="none" strike="noStrike">
                          <a:solidFill>
                            <a:srgbClr val="000000"/>
                          </a:solidFill>
                          <a:effectLst/>
                          <a:latin typeface="Times New Roman"/>
                        </a:rPr>
                        <a:t>173.33%</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90500">
                <a:tc>
                  <a:txBody>
                    <a:bodyPr/>
                    <a:lstStyle/>
                    <a:p>
                      <a:pPr algn="r" rtl="0" fontAlgn="b">
                        <a:spcBef>
                          <a:spcPts val="1200"/>
                        </a:spcBef>
                        <a:spcAft>
                          <a:spcPts val="0"/>
                        </a:spcAft>
                      </a:pPr>
                      <a:r>
                        <a:rPr lang="en-US" sz="1200" b="0" i="0" u="none" strike="noStrike">
                          <a:solidFill>
                            <a:srgbClr val="000000"/>
                          </a:solidFill>
                          <a:effectLst/>
                          <a:latin typeface="Times New Roman"/>
                        </a:rPr>
                        <a:t>-20.68%</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r" rtl="0" fontAlgn="b">
                        <a:spcBef>
                          <a:spcPts val="1200"/>
                        </a:spcBef>
                        <a:spcAft>
                          <a:spcPts val="0"/>
                        </a:spcAft>
                      </a:pPr>
                      <a:r>
                        <a:rPr lang="en-US" sz="1200" b="0" i="0" u="none" strike="noStrike">
                          <a:solidFill>
                            <a:srgbClr val="000000"/>
                          </a:solidFill>
                          <a:effectLst/>
                          <a:latin typeface="Times New Roman"/>
                        </a:rPr>
                        <a:t>134.73%</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90500">
                <a:tc>
                  <a:txBody>
                    <a:bodyPr/>
                    <a:lstStyle/>
                    <a:p>
                      <a:pPr algn="r" rtl="0" fontAlgn="b">
                        <a:spcBef>
                          <a:spcPts val="1200"/>
                        </a:spcBef>
                        <a:spcAft>
                          <a:spcPts val="0"/>
                        </a:spcAft>
                      </a:pPr>
                      <a:r>
                        <a:rPr lang="en-US" sz="1200" b="0" i="0" u="none" strike="noStrike">
                          <a:solidFill>
                            <a:srgbClr val="000000"/>
                          </a:solidFill>
                          <a:effectLst/>
                          <a:latin typeface="Times New Roman"/>
                        </a:rPr>
                        <a:t>-23.62%</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r" rtl="0" fontAlgn="b">
                        <a:spcBef>
                          <a:spcPts val="1200"/>
                        </a:spcBef>
                        <a:spcAft>
                          <a:spcPts val="0"/>
                        </a:spcAft>
                      </a:pPr>
                      <a:r>
                        <a:rPr lang="en-US" sz="1200" b="0" i="0" u="none" strike="noStrike">
                          <a:solidFill>
                            <a:srgbClr val="000000"/>
                          </a:solidFill>
                          <a:effectLst/>
                          <a:latin typeface="Times New Roman"/>
                        </a:rPr>
                        <a:t>209.30%</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90500">
                <a:tc>
                  <a:txBody>
                    <a:bodyPr/>
                    <a:lstStyle/>
                    <a:p>
                      <a:pPr algn="r" rtl="0" fontAlgn="b">
                        <a:spcBef>
                          <a:spcPts val="1200"/>
                        </a:spcBef>
                        <a:spcAft>
                          <a:spcPts val="0"/>
                        </a:spcAft>
                      </a:pPr>
                      <a:r>
                        <a:rPr lang="en-US" sz="1200" b="0" i="0" u="none" strike="noStrike">
                          <a:solidFill>
                            <a:srgbClr val="000000"/>
                          </a:solidFill>
                          <a:effectLst/>
                          <a:latin typeface="Times New Roman"/>
                        </a:rPr>
                        <a:t>-38.58%</a:t>
                      </a:r>
                      <a:endParaRPr lang="en-US">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r" rtl="0" fontAlgn="b">
                        <a:spcBef>
                          <a:spcPts val="1200"/>
                        </a:spcBef>
                        <a:spcAft>
                          <a:spcPts val="0"/>
                        </a:spcAft>
                      </a:pPr>
                      <a:r>
                        <a:rPr lang="en-US" sz="1200" b="0" i="0" u="none" strike="noStrike" dirty="0">
                          <a:solidFill>
                            <a:srgbClr val="000000"/>
                          </a:solidFill>
                          <a:effectLst/>
                          <a:latin typeface="Times New Roman"/>
                        </a:rPr>
                        <a:t>180.67%</a:t>
                      </a:r>
                      <a:endParaRPr lang="en-US" dirty="0">
                        <a:effectLst/>
                      </a:endParaRPr>
                    </a:p>
                  </a:txBody>
                  <a:tcPr marL="76200" marR="76200" anchor="b">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23" name="Rectangle 3"/>
          <p:cNvSpPr>
            <a:spLocks noChangeArrowheads="1"/>
          </p:cNvSpPr>
          <p:nvPr/>
        </p:nvSpPr>
        <p:spPr bwMode="auto">
          <a:xfrm>
            <a:off x="5445125" y="27209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884" y="1572427"/>
            <a:ext cx="4007978" cy="2089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9884" y="4139357"/>
            <a:ext cx="4007978" cy="2346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 name="Content Placeholder 2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1572427"/>
            <a:ext cx="3339588" cy="20089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Picture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44" y="4235199"/>
            <a:ext cx="3458000" cy="20802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a:xfrm>
            <a:off x="863837" y="1825626"/>
            <a:ext cx="10515600" cy="4351338"/>
          </a:xfrm>
        </p:spPr>
        <p:txBody>
          <a:bodyPr>
            <a:noAutofit/>
          </a:bodyPr>
          <a:lstStyle/>
          <a:p>
            <a:pPr marL="0" indent="0">
              <a:buNone/>
            </a:pPr>
            <a:r>
              <a:rPr lang="en-US" sz="1200" dirty="0">
                <a:latin typeface="Times New Roman" pitchFamily="18" charset="0"/>
                <a:cs typeface="Times New Roman" pitchFamily="18" charset="0"/>
              </a:rPr>
              <a:t>Below are the findings of the study</a:t>
            </a:r>
            <a:r>
              <a:rPr lang="en-US" sz="1200" dirty="0" smtClean="0">
                <a:latin typeface="Times New Roman" pitchFamily="18" charset="0"/>
                <a:cs typeface="Times New Roman" pitchFamily="18" charset="0"/>
              </a:rPr>
              <a:t>:</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1. There are a total of 202 empanelled centers for X-ray and 389 for Ultrasound.</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2. Out of a total OPD visits of 3,479,927; 111,790 USG (ultrasound) were prescribed, constituting 3.21% of the total OPD.</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3. 64.2% of USGs were done in-house, 30.2% at empanelled centers, while 6.4% of patients did not avail USG services either in-house or at empanelled centers.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4. A total of 7,176 patients who were prescribed USGs did not get the investigation done. The highest number of such patients was 756 cases.</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5. Empanelled centers conducted 1,101 additional USGs that were not referred from government health facilities</a:t>
            </a:r>
            <a:r>
              <a:rPr lang="en-US" sz="1200" dirty="0" smtClean="0">
                <a:latin typeface="Times New Roman" pitchFamily="18" charset="0"/>
                <a:cs typeface="Times New Roman" pitchFamily="18" charset="0"/>
              </a:rPr>
              <a:t>.</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6. 38 health facilities reported more patients investigated than prescribed. Five facilities reported more than 50 extra patients each, with 391 extra patients being the highest number.</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7. Seventeen health facilities did not prescribe any USGs during the study period, with seven of these being from a single district.</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8. There was a 6.37% increase in USG referrals from February to March 2024, followed by a 21.73% reduction from March to April 2024 .</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9. Five districts saw significant reductions in EC referrals for USGs between March and April .</a:t>
            </a:r>
          </a:p>
          <a:p>
            <a:pPr marL="0" indent="0">
              <a:buNone/>
            </a:pPr>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endParaRPr lang="en-IN" sz="1200"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886725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909</TotalTime>
  <Words>2461</Words>
  <Application>Microsoft Office PowerPoint</Application>
  <PresentationFormat>Custom</PresentationFormat>
  <Paragraphs>233</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Assessment of the State initiative scheme for X-Ray and Ultrasound for Patients of Government Hospitals (DH, SDH &amp; CHC) of Punjab   Department of Health and Family Welfare National Health Mission(NHM), Punjab</vt:lpstr>
      <vt:lpstr>Screenshot of Approval</vt:lpstr>
      <vt:lpstr>Introduction (1/2)</vt:lpstr>
      <vt:lpstr>Introduction (2/2)</vt:lpstr>
      <vt:lpstr>Objectives of Your Study</vt:lpstr>
      <vt:lpstr>Methodology (1/2)</vt:lpstr>
      <vt:lpstr>Methodology (2/2)</vt:lpstr>
      <vt:lpstr>Data Analysis </vt:lpstr>
      <vt:lpstr>Results (1/3)</vt:lpstr>
      <vt:lpstr>Results (2/3)</vt:lpstr>
      <vt:lpstr>Results (3/3)</vt:lpstr>
      <vt:lpstr>Discussion (1/2)</vt:lpstr>
      <vt:lpstr>Discussion (2/2)</vt:lpstr>
      <vt:lpstr>Limitations of Study </vt:lpstr>
      <vt:lpstr>Conclusion</vt:lpstr>
      <vt:lpstr>References (Only Vancouver Style)</vt:lpstr>
      <vt:lpstr>Final Poster of Internship Presentation </vt:lpstr>
      <vt:lpstr>Thank You</vt:lpstr>
      <vt:lpstr>Internship Experiences</vt:lpstr>
      <vt:lpstr>Suggestions Given to Organization </vt:lpstr>
      <vt:lpstr>Pictorial Journey (1/2)</vt:lpstr>
      <vt:lpstr>Pictorial Journey (2/2)</vt:lpstr>
      <vt:lpstr>  SANGATPURA  HEALTH  AND  WELLNESS  CENTER</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KE</cp:lastModifiedBy>
  <cp:revision>33</cp:revision>
  <dcterms:created xsi:type="dcterms:W3CDTF">2022-05-20T15:11:38Z</dcterms:created>
  <dcterms:modified xsi:type="dcterms:W3CDTF">2024-06-25T07:25:26Z</dcterms:modified>
</cp:coreProperties>
</file>