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62" r:id="rId15"/>
    <p:sldId id="264" r:id="rId16"/>
    <p:sldId id="265" r:id="rId17"/>
    <p:sldId id="27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137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purohit\Desktop\Project_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purohit\Desktop\Project_dat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purohit\Desktop\Project_dat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b="1">
                <a:latin typeface="Times New Roman" panose="02020603050405020304" pitchFamily="18" charset="0"/>
                <a:cs typeface="Times New Roman" panose="02020603050405020304" pitchFamily="18" charset="0"/>
              </a:rPr>
              <a:t>Turnaround</a:t>
            </a:r>
            <a:r>
              <a:rPr lang="en-US" sz="1200" b="1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Time in Reimbusiment for month of February</a:t>
            </a:r>
            <a:endParaRPr lang="en-US" sz="1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637088633151623"/>
          <c:y val="0.11807354275417142"/>
          <c:w val="0.85299565919644671"/>
          <c:h val="0.768856722535119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'Feb2015'!$I$3:$I$28</c:f>
              <c:numCache>
                <c:formatCode>General</c:formatCode>
                <c:ptCount val="26"/>
                <c:pt idx="0">
                  <c:v>21</c:v>
                </c:pt>
                <c:pt idx="1">
                  <c:v>12</c:v>
                </c:pt>
                <c:pt idx="2">
                  <c:v>43</c:v>
                </c:pt>
                <c:pt idx="3">
                  <c:v>7</c:v>
                </c:pt>
                <c:pt idx="4">
                  <c:v>28</c:v>
                </c:pt>
                <c:pt idx="5">
                  <c:v>31</c:v>
                </c:pt>
                <c:pt idx="6">
                  <c:v>16</c:v>
                </c:pt>
                <c:pt idx="7">
                  <c:v>26</c:v>
                </c:pt>
                <c:pt idx="8">
                  <c:v>9</c:v>
                </c:pt>
                <c:pt idx="9">
                  <c:v>11</c:v>
                </c:pt>
                <c:pt idx="10">
                  <c:v>6</c:v>
                </c:pt>
                <c:pt idx="11">
                  <c:v>11</c:v>
                </c:pt>
                <c:pt idx="12">
                  <c:v>76</c:v>
                </c:pt>
                <c:pt idx="13">
                  <c:v>20</c:v>
                </c:pt>
                <c:pt idx="14">
                  <c:v>59</c:v>
                </c:pt>
                <c:pt idx="15">
                  <c:v>39</c:v>
                </c:pt>
                <c:pt idx="16">
                  <c:v>8</c:v>
                </c:pt>
                <c:pt idx="17">
                  <c:v>18</c:v>
                </c:pt>
                <c:pt idx="18">
                  <c:v>25</c:v>
                </c:pt>
                <c:pt idx="19">
                  <c:v>9</c:v>
                </c:pt>
                <c:pt idx="20">
                  <c:v>16</c:v>
                </c:pt>
                <c:pt idx="21">
                  <c:v>25</c:v>
                </c:pt>
                <c:pt idx="22">
                  <c:v>44</c:v>
                </c:pt>
                <c:pt idx="23">
                  <c:v>16</c:v>
                </c:pt>
                <c:pt idx="24">
                  <c:v>63</c:v>
                </c:pt>
                <c:pt idx="25">
                  <c:v>38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0586928"/>
        <c:axId val="180272920"/>
      </c:barChart>
      <c:catAx>
        <c:axId val="18058692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CLAIMS SERIALS NO.</a:t>
                </a:r>
              </a:p>
            </c:rich>
          </c:tx>
          <c:layout>
            <c:manualLayout>
              <c:xMode val="edge"/>
              <c:yMode val="edge"/>
              <c:x val="0.37442644188707191"/>
              <c:y val="0.9397862731250518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0272920"/>
        <c:crosses val="autoZero"/>
        <c:auto val="1"/>
        <c:lblAlgn val="ctr"/>
        <c:lblOffset val="100"/>
        <c:noMultiLvlLbl val="0"/>
      </c:catAx>
      <c:valAx>
        <c:axId val="180272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TURNAROUND</a:t>
                </a:r>
                <a:r>
                  <a:rPr lang="en-US" sz="1200" b="1" baseline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TIME </a:t>
                </a:r>
                <a:r>
                  <a:rPr lang="en-US" sz="12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</a:t>
                </a:r>
                <a:r>
                  <a:rPr lang="en-US" sz="1200" b="1" baseline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DAYS</a:t>
                </a:r>
                <a:endParaRPr lang="en-US" sz="12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>
            <c:manualLayout>
              <c:xMode val="edge"/>
              <c:yMode val="edge"/>
              <c:x val="8.5390637229708286E-3"/>
              <c:y val="0.2180947538686185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05869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b="1" i="0" baseline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Turnaround Time in Reimbusiment for month of March</a:t>
            </a:r>
            <a:endParaRPr lang="en-US" sz="120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137038664158396"/>
          <c:y val="0.15912877425754848"/>
          <c:w val="0.82844497344808665"/>
          <c:h val="0.7208876494604842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March2015!$I$3:$I$27</c:f>
              <c:numCache>
                <c:formatCode>General</c:formatCode>
                <c:ptCount val="25"/>
                <c:pt idx="0">
                  <c:v>21</c:v>
                </c:pt>
                <c:pt idx="1">
                  <c:v>3</c:v>
                </c:pt>
                <c:pt idx="2">
                  <c:v>6</c:v>
                </c:pt>
                <c:pt idx="3">
                  <c:v>39</c:v>
                </c:pt>
                <c:pt idx="4">
                  <c:v>6</c:v>
                </c:pt>
                <c:pt idx="5">
                  <c:v>49</c:v>
                </c:pt>
                <c:pt idx="6">
                  <c:v>24</c:v>
                </c:pt>
                <c:pt idx="7">
                  <c:v>55</c:v>
                </c:pt>
                <c:pt idx="8">
                  <c:v>6</c:v>
                </c:pt>
                <c:pt idx="9">
                  <c:v>6</c:v>
                </c:pt>
                <c:pt idx="10">
                  <c:v>20</c:v>
                </c:pt>
                <c:pt idx="11">
                  <c:v>9</c:v>
                </c:pt>
                <c:pt idx="12">
                  <c:v>36</c:v>
                </c:pt>
                <c:pt idx="13">
                  <c:v>28</c:v>
                </c:pt>
                <c:pt idx="14">
                  <c:v>6</c:v>
                </c:pt>
                <c:pt idx="15">
                  <c:v>5</c:v>
                </c:pt>
                <c:pt idx="16">
                  <c:v>23</c:v>
                </c:pt>
                <c:pt idx="17">
                  <c:v>21</c:v>
                </c:pt>
                <c:pt idx="18">
                  <c:v>24</c:v>
                </c:pt>
                <c:pt idx="19">
                  <c:v>18</c:v>
                </c:pt>
                <c:pt idx="20">
                  <c:v>42</c:v>
                </c:pt>
                <c:pt idx="21">
                  <c:v>44</c:v>
                </c:pt>
                <c:pt idx="22">
                  <c:v>46</c:v>
                </c:pt>
                <c:pt idx="23">
                  <c:v>39</c:v>
                </c:pt>
                <c:pt idx="24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0515088"/>
        <c:axId val="180873512"/>
      </c:barChart>
      <c:catAx>
        <c:axId val="18051508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1200" b="1" i="0" u="none" strike="noStrike" baseline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CLAIMS SERIALS NO.</a:t>
                </a:r>
                <a:endParaRPr lang="en-US" sz="12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0873512"/>
        <c:crosses val="autoZero"/>
        <c:auto val="1"/>
        <c:lblAlgn val="ctr"/>
        <c:lblOffset val="100"/>
        <c:noMultiLvlLbl val="0"/>
      </c:catAx>
      <c:valAx>
        <c:axId val="180873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i="0" baseline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TURNAROUND TIME  IN DAYS</a:t>
                </a:r>
                <a:endParaRPr lang="en-US" sz="120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>
            <c:manualLayout>
              <c:xMode val="edge"/>
              <c:yMode val="edge"/>
              <c:x val="3.0251390250038486E-2"/>
              <c:y val="0.2308244776489553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05150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1" i="0" baseline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Turnaround Time in </a:t>
            </a:r>
            <a:r>
              <a:rPr lang="en-US" sz="1400" b="1" i="0" baseline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Reimbursement </a:t>
            </a:r>
            <a:r>
              <a:rPr lang="en-US" sz="1400" b="1" i="0" baseline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for month of April</a:t>
            </a:r>
            <a:endParaRPr lang="en-US" sz="1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648419332791412"/>
          <c:y val="0.12113739999367547"/>
          <c:w val="0.85156561086181215"/>
          <c:h val="0.7317850931284194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April2015!$J$3:$J$27</c:f>
              <c:numCache>
                <c:formatCode>General</c:formatCode>
                <c:ptCount val="25"/>
                <c:pt idx="0">
                  <c:v>14</c:v>
                </c:pt>
                <c:pt idx="1">
                  <c:v>18</c:v>
                </c:pt>
                <c:pt idx="2">
                  <c:v>90</c:v>
                </c:pt>
                <c:pt idx="3">
                  <c:v>19</c:v>
                </c:pt>
                <c:pt idx="4">
                  <c:v>15</c:v>
                </c:pt>
                <c:pt idx="5">
                  <c:v>49</c:v>
                </c:pt>
                <c:pt idx="6">
                  <c:v>20</c:v>
                </c:pt>
                <c:pt idx="7">
                  <c:v>19</c:v>
                </c:pt>
                <c:pt idx="8">
                  <c:v>11</c:v>
                </c:pt>
                <c:pt idx="9">
                  <c:v>29</c:v>
                </c:pt>
                <c:pt idx="10">
                  <c:v>32</c:v>
                </c:pt>
                <c:pt idx="11">
                  <c:v>11</c:v>
                </c:pt>
                <c:pt idx="12">
                  <c:v>5</c:v>
                </c:pt>
                <c:pt idx="13">
                  <c:v>6</c:v>
                </c:pt>
                <c:pt idx="14">
                  <c:v>38</c:v>
                </c:pt>
                <c:pt idx="15">
                  <c:v>13</c:v>
                </c:pt>
                <c:pt idx="16">
                  <c:v>21</c:v>
                </c:pt>
                <c:pt idx="17">
                  <c:v>18</c:v>
                </c:pt>
                <c:pt idx="18">
                  <c:v>11</c:v>
                </c:pt>
                <c:pt idx="19">
                  <c:v>11</c:v>
                </c:pt>
                <c:pt idx="20">
                  <c:v>11</c:v>
                </c:pt>
                <c:pt idx="21">
                  <c:v>11</c:v>
                </c:pt>
                <c:pt idx="22">
                  <c:v>19</c:v>
                </c:pt>
                <c:pt idx="23">
                  <c:v>11</c:v>
                </c:pt>
                <c:pt idx="24">
                  <c:v>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0628792"/>
        <c:axId val="180536728"/>
      </c:barChart>
      <c:catAx>
        <c:axId val="1806287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1200" b="1" i="0" baseline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CLAIMS SERIALS NO.</a:t>
                </a:r>
                <a:endParaRPr lang="en-US" sz="120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>
            <c:manualLayout>
              <c:xMode val="edge"/>
              <c:yMode val="edge"/>
              <c:x val="0.39870862606164575"/>
              <c:y val="0.9341798931441381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0536728"/>
        <c:crosses val="autoZero"/>
        <c:auto val="1"/>
        <c:lblAlgn val="ctr"/>
        <c:lblOffset val="100"/>
        <c:noMultiLvlLbl val="0"/>
      </c:catAx>
      <c:valAx>
        <c:axId val="180536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i="0" baseline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TURNAROUND TIME  IN DAYS</a:t>
                </a:r>
                <a:endParaRPr lang="en-US" sz="120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0628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6E5EE-E818-4FA0-9D5C-17BA7235404D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3206D-982F-4969-A914-67F342EECA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602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6E5EE-E818-4FA0-9D5C-17BA7235404D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3206D-982F-4969-A914-67F342EECA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51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6E5EE-E818-4FA0-9D5C-17BA7235404D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3206D-982F-4969-A914-67F342EECA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43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6E5EE-E818-4FA0-9D5C-17BA7235404D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3206D-982F-4969-A914-67F342EECA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02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6E5EE-E818-4FA0-9D5C-17BA7235404D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3206D-982F-4969-A914-67F342EECA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114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6E5EE-E818-4FA0-9D5C-17BA7235404D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3206D-982F-4969-A914-67F342EECA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743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6E5EE-E818-4FA0-9D5C-17BA7235404D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3206D-982F-4969-A914-67F342EECA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328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6E5EE-E818-4FA0-9D5C-17BA7235404D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3206D-982F-4969-A914-67F342EECA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197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6E5EE-E818-4FA0-9D5C-17BA7235404D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3206D-982F-4969-A914-67F342EECA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869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6E5EE-E818-4FA0-9D5C-17BA7235404D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3206D-982F-4969-A914-67F342EECA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342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6E5EE-E818-4FA0-9D5C-17BA7235404D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3206D-982F-4969-A914-67F342EECA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270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6E5EE-E818-4FA0-9D5C-17BA7235404D}" type="datetimeFigureOut">
              <a:rPr lang="en-US" smtClean="0"/>
              <a:pPr/>
              <a:t>6/5/2015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3206D-982F-4969-A914-67F342EECA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575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746297" y="5548746"/>
            <a:ext cx="2171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Dr. RUCHI KUKRETI</a:t>
            </a:r>
          </a:p>
          <a:p>
            <a:r>
              <a:rPr lang="en-US" dirty="0" smtClean="0"/>
              <a:t>PG/13/057</a:t>
            </a:r>
          </a:p>
          <a:p>
            <a:r>
              <a:rPr lang="en-US" dirty="0" smtClean="0"/>
              <a:t>IIHMR, Delhi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924791" y="2128052"/>
            <a:ext cx="747106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Reducing 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Turnaround 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Time 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(TAT) </a:t>
            </a:r>
            <a:endParaRPr lang="en-US" sz="320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</a:p>
          <a:p>
            <a:pPr algn="ctr"/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Reimbursement 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laims </a:t>
            </a:r>
            <a:r>
              <a:rPr 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rocessing</a:t>
            </a:r>
            <a:endParaRPr lang="en-US" sz="32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297227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56786392"/>
              </p:ext>
            </p:extLst>
          </p:nvPr>
        </p:nvGraphicFramePr>
        <p:xfrm>
          <a:off x="976745" y="622959"/>
          <a:ext cx="6858000" cy="34767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2050" name="AutoShape 2"/>
          <p:cNvCxnSpPr>
            <a:cxnSpLocks noChangeShapeType="1"/>
          </p:cNvCxnSpPr>
          <p:nvPr/>
        </p:nvCxnSpPr>
        <p:spPr bwMode="auto">
          <a:xfrm>
            <a:off x="1652155" y="3210792"/>
            <a:ext cx="5902036" cy="10390"/>
          </a:xfrm>
          <a:prstGeom prst="straightConnector1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828681"/>
              </p:ext>
            </p:extLst>
          </p:nvPr>
        </p:nvGraphicFramePr>
        <p:xfrm>
          <a:off x="1007917" y="4451683"/>
          <a:ext cx="7317936" cy="18893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58968"/>
                <a:gridCol w="3658968"/>
              </a:tblGrid>
              <a:tr h="377874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Key statistics of reimbursements claims (February)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787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Sample size of claims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37787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claim approved in 15 days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7(27%)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37787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query raised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9(35%)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37787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Delay more than 20 days without Query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4(15%)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513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415169055"/>
              </p:ext>
            </p:extLst>
          </p:nvPr>
        </p:nvGraphicFramePr>
        <p:xfrm>
          <a:off x="976745" y="571500"/>
          <a:ext cx="6993082" cy="36472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2050" name="AutoShape 2"/>
          <p:cNvCxnSpPr>
            <a:cxnSpLocks noChangeShapeType="1"/>
          </p:cNvCxnSpPr>
          <p:nvPr/>
        </p:nvCxnSpPr>
        <p:spPr bwMode="auto">
          <a:xfrm>
            <a:off x="1797627" y="3148444"/>
            <a:ext cx="5777346" cy="20783"/>
          </a:xfrm>
          <a:prstGeom prst="straightConnector1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5133252"/>
              </p:ext>
            </p:extLst>
          </p:nvPr>
        </p:nvGraphicFramePr>
        <p:xfrm>
          <a:off x="1080654" y="4447309"/>
          <a:ext cx="6733310" cy="18911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66655"/>
                <a:gridCol w="3366655"/>
              </a:tblGrid>
              <a:tr h="378229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Key statistics of reimbursements claims (March)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822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Sample size of claims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37822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claim approved in 15 days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9(36</a:t>
                      </a:r>
                      <a:r>
                        <a:rPr lang="en-IN" sz="14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%)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37822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query raised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12(48 %)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37822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Delay more than 20 days without Query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2(8%)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545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434143959"/>
              </p:ext>
            </p:extLst>
          </p:nvPr>
        </p:nvGraphicFramePr>
        <p:xfrm>
          <a:off x="696191" y="415636"/>
          <a:ext cx="7564582" cy="36072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2050" name="AutoShape 2"/>
          <p:cNvCxnSpPr>
            <a:cxnSpLocks noChangeShapeType="1"/>
          </p:cNvCxnSpPr>
          <p:nvPr/>
        </p:nvCxnSpPr>
        <p:spPr bwMode="auto">
          <a:xfrm>
            <a:off x="1288473" y="3075709"/>
            <a:ext cx="7148945" cy="10391"/>
          </a:xfrm>
          <a:prstGeom prst="straightConnector1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2345265"/>
              </p:ext>
            </p:extLst>
          </p:nvPr>
        </p:nvGraphicFramePr>
        <p:xfrm>
          <a:off x="1163781" y="4384964"/>
          <a:ext cx="6774874" cy="19015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87437"/>
                <a:gridCol w="3387437"/>
              </a:tblGrid>
              <a:tr h="380307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Key statistics of </a:t>
                      </a:r>
                      <a:r>
                        <a:rPr lang="en-IN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reimbursement </a:t>
                      </a:r>
                      <a:r>
                        <a:rPr lang="en-I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claims (April)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8030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Sample size of claims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38030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claim approved in 15 days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12(48 %)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38030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query raised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6(25 %)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38030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Delay more than 20 days without Query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1(4 %)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35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8990"/>
            <a:ext cx="8468591" cy="6390409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r>
              <a:rPr lang="en-IN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Challenges Observed In Reimbursement Claims</a:t>
            </a:r>
          </a:p>
          <a:p>
            <a:pPr marL="0" indent="0" algn="ctr">
              <a:buNone/>
            </a:pPr>
            <a:endParaRPr lang="en-IN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70000"/>
              </a:lnSpc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Submitting document without claim form</a:t>
            </a:r>
          </a:p>
          <a:p>
            <a:pPr lvl="0">
              <a:lnSpc>
                <a:spcPct val="170000"/>
              </a:lnSpc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Quoting wrong claim amount on claim form </a:t>
            </a:r>
          </a:p>
          <a:p>
            <a:pPr lvl="0">
              <a:lnSpc>
                <a:spcPct val="170000"/>
              </a:lnSpc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Enclosing certificate from doctor instead of detailed discharge summary</a:t>
            </a:r>
          </a:p>
          <a:p>
            <a:pPr lvl="0">
              <a:lnSpc>
                <a:spcPct val="170000"/>
              </a:lnSpc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 attaching original cash paid receipts and submitting details on prescription / hospital letter head instead of proper numbered receipt</a:t>
            </a:r>
          </a:p>
          <a:p>
            <a:pPr lvl="0">
              <a:lnSpc>
                <a:spcPct val="170000"/>
              </a:lnSpc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Incomplete documents: non submission of Lab reports, breakup for bills and medicine prescriptions</a:t>
            </a:r>
          </a:p>
          <a:p>
            <a:pPr lvl="0">
              <a:lnSpc>
                <a:spcPct val="170000"/>
              </a:lnSpc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 providing Bank Account Details for effective settlement of claims through EFT mode</a:t>
            </a:r>
          </a:p>
          <a:p>
            <a:pPr lvl="0">
              <a:lnSpc>
                <a:spcPct val="170000"/>
              </a:lnSpc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Providing Bank Account Details of a beneficiary instead of Employee Bank Account</a:t>
            </a:r>
          </a:p>
          <a:p>
            <a:pPr lvl="0">
              <a:lnSpc>
                <a:spcPct val="170000"/>
              </a:lnSpc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Claim Documents submitted after 30 days of Discharge for Main Hospitalization and beyond 7 days for Post Hospitalization Expenses.  </a:t>
            </a:r>
          </a:p>
          <a:p>
            <a:pPr lvl="0">
              <a:lnSpc>
                <a:spcPct val="170000"/>
              </a:lnSpc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Lack of training of TPA helpdesk team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55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27084"/>
            <a:ext cx="7886700" cy="676925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RECOMMENDATIONS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777" y="1054894"/>
            <a:ext cx="7886700" cy="357945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I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 for Hospitals 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of software based summarized bill generation which can be imported to TPA software can resolve bulk of Data entry at TPA end </a:t>
            </a:r>
          </a:p>
          <a:p>
            <a:pPr lvl="0">
              <a:lnSpc>
                <a:spcPct val="150000"/>
              </a:lnSpc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Use of mobile application or cloud based application for maintenance of patient records such as discharge summary and bills which can easily accessed by patient </a:t>
            </a:r>
          </a:p>
          <a:p>
            <a:pPr lvl="0">
              <a:lnSpc>
                <a:spcPct val="150000"/>
              </a:lnSpc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Standardization of final bill among care providers </a:t>
            </a:r>
          </a:p>
          <a:p>
            <a:pPr lvl="0">
              <a:lnSpc>
                <a:spcPct val="150000"/>
              </a:lnSpc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Checklist to ensure all original documents are provided to patient on discharge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880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605" y="574314"/>
            <a:ext cx="7886700" cy="4174331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I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 for TPA </a:t>
            </a:r>
          </a:p>
          <a:p>
            <a:pPr>
              <a:lnSpc>
                <a:spcPct val="170000"/>
              </a:lnSpc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Mobile based application to generate intimation </a:t>
            </a:r>
          </a:p>
          <a:p>
            <a:pPr>
              <a:lnSpc>
                <a:spcPct val="170000"/>
              </a:lnSpc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Automatic SMS based  reminder to patient to collect original document on discharge </a:t>
            </a:r>
          </a:p>
          <a:p>
            <a:pPr>
              <a:lnSpc>
                <a:spcPct val="170000"/>
              </a:lnSpc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Automatic SMS based  reminder to patient to submit missing document for claims </a:t>
            </a:r>
          </a:p>
          <a:p>
            <a:pPr>
              <a:lnSpc>
                <a:spcPct val="170000"/>
              </a:lnSpc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Checklist and Medical officer at helpdesk to ensure all relevant document as available for claim processing this with reduce number of query generated </a:t>
            </a:r>
          </a:p>
          <a:p>
            <a:pPr>
              <a:lnSpc>
                <a:spcPct val="170000"/>
              </a:lnSpc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MIS to keep track number of query generated from each corporate clients     </a:t>
            </a:r>
          </a:p>
          <a:p>
            <a:pPr>
              <a:lnSpc>
                <a:spcPct val="170000"/>
              </a:lnSpc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Training of helpdesk staff of TPA to ensure collection of all original document required for claim processing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56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1386" y="719787"/>
            <a:ext cx="7886700" cy="37431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 for Claim processing Software 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60000"/>
              </a:lnSpc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 to process final bill to generate automatic data entry </a:t>
            </a:r>
          </a:p>
          <a:p>
            <a:pPr lvl="0">
              <a:lnSpc>
                <a:spcPct val="160000"/>
              </a:lnSpc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Feature for data validation between scanned final bill and data entry </a:t>
            </a:r>
          </a:p>
          <a:p>
            <a:pPr lvl="0">
              <a:lnSpc>
                <a:spcPct val="160000"/>
              </a:lnSpc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Feature for automatic Co-pay deduction , Corporate specific deduction </a:t>
            </a:r>
          </a:p>
          <a:p>
            <a:pPr lvl="0">
              <a:lnSpc>
                <a:spcPct val="160000"/>
              </a:lnSpc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Accurate post and pre hospitalization details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 date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time of admission and discharge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847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118937"/>
            <a:ext cx="7886700" cy="3814010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</a:t>
            </a:r>
            <a:r>
              <a:rPr lang="en-US" sz="6000" dirty="0" smtClean="0"/>
              <a:t>Thank You</a:t>
            </a:r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16694"/>
            <a:ext cx="7886700" cy="474302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ORGANIZATIONAL PROFILE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820883"/>
            <a:ext cx="7886700" cy="579812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IN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Vipul MedCorps TPA  is headquartered 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Gurgaon with branch offices in New Delhi, Noida, Faridabad, Jaipur, Mumbai, Kolkata, Bangalore, and Chennai &amp; Cochin.</a:t>
            </a:r>
          </a:p>
          <a:p>
            <a:pPr>
              <a:lnSpc>
                <a:spcPct val="150000"/>
              </a:lnSpc>
            </a:pPr>
            <a:r>
              <a:rPr lang="en-IN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Wide 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Medical Network of over 2000 + hospitals, Diagnostic </a:t>
            </a:r>
            <a:r>
              <a:rPr lang="en-IN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Centre. 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Operates a 24/7 Assistance Centre. </a:t>
            </a:r>
          </a:p>
          <a:p>
            <a:pPr>
              <a:lnSpc>
                <a:spcPct val="150000"/>
              </a:lnSpc>
            </a:pPr>
            <a:r>
              <a:rPr lang="en-IN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Tailor-made 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software developed in-house with full web-based access for Claims Tracking, On-Line Access and Querying.</a:t>
            </a:r>
          </a:p>
          <a:p>
            <a:pPr>
              <a:lnSpc>
                <a:spcPct val="150000"/>
              </a:lnSpc>
            </a:pPr>
            <a:r>
              <a:rPr lang="en-IN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Dedicated 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Panel of Doctors, </a:t>
            </a:r>
            <a:r>
              <a:rPr lang="en-IN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enable to 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render Second Medical Opinion, Case Management and Medical Procedure Audit</a:t>
            </a:r>
            <a:r>
              <a:rPr lang="en-IN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IN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Mission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continually deliver top quality healthcare to all across the globe so as to promote wellness, with the highest value for all concerned.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Vision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create and deliver quality healthcare services &amp; products at affordable cost consistently and to become the industry leader in healthcare facilitation across the globe. 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875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74180"/>
            <a:ext cx="7886700" cy="580447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775" y="727363"/>
            <a:ext cx="8172450" cy="5953991"/>
          </a:xfrm>
        </p:spPr>
        <p:txBody>
          <a:bodyPr>
            <a:normAutofit fontScale="32500" lnSpcReduction="20000"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en-IN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Vipul MedCorp TPA Pvt. Ltd, is in the role of a healthcare facilitator in India for over </a:t>
            </a:r>
            <a:r>
              <a:rPr lang="en-IN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IN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years and are rated among the top 5 TPAs (Third Party Administrators) in the country. Vipul MedCorp is currently managing over 5.4 Million lives across India and the rest of Asia. </a:t>
            </a:r>
            <a:endParaRPr lang="en-IN" sz="5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70000"/>
              </a:lnSpc>
              <a:buNone/>
            </a:pPr>
            <a:r>
              <a:rPr lang="en-IN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Vipul MedCorp Third </a:t>
            </a:r>
            <a:r>
              <a:rPr lang="en-IN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Party Administration </a:t>
            </a:r>
            <a:r>
              <a:rPr lang="en-IN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services </a:t>
            </a:r>
          </a:p>
          <a:p>
            <a:pPr>
              <a:lnSpc>
                <a:spcPct val="170000"/>
              </a:lnSpc>
            </a:pPr>
            <a:r>
              <a:rPr lang="en-IN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Claims Handling, Management &amp; Back office operations</a:t>
            </a:r>
            <a:endParaRPr lang="en-US" sz="5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70000"/>
              </a:lnSpc>
            </a:pPr>
            <a:r>
              <a:rPr lang="en-IN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HealthCare Assistance Services</a:t>
            </a:r>
            <a:endParaRPr lang="en-US" sz="5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70000"/>
              </a:lnSpc>
            </a:pPr>
            <a:r>
              <a:rPr lang="en-IN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Outpatient HealthCare facilitation &amp; Management</a:t>
            </a:r>
            <a:endParaRPr lang="en-US" sz="5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70000"/>
              </a:lnSpc>
            </a:pPr>
            <a:r>
              <a:rPr lang="en-IN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Second Medical Opinion</a:t>
            </a:r>
            <a:endParaRPr lang="en-US" sz="5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70000"/>
              </a:lnSpc>
            </a:pPr>
            <a:r>
              <a:rPr lang="en-IN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Cost </a:t>
            </a:r>
            <a:r>
              <a:rPr lang="en-IN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Containment Services</a:t>
            </a: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70000"/>
              </a:lnSpc>
            </a:pPr>
            <a:r>
              <a:rPr lang="en-IN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Preferred Service Provider (PSP) </a:t>
            </a:r>
            <a:r>
              <a:rPr lang="en-IN" sz="5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Networks</a:t>
            </a:r>
          </a:p>
          <a:p>
            <a:pPr lvl="0">
              <a:lnSpc>
                <a:spcPct val="170000"/>
              </a:lnSpc>
            </a:pPr>
            <a:endParaRPr lang="en-US" sz="4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60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98872"/>
            <a:ext cx="7886700" cy="954520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OBJECTIVES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4905" y="1264516"/>
            <a:ext cx="7886700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observational study is carried out to with the following objectives: 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understand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Third-party administrator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(TPA) Work Environment 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understand Claim Reimbursement Process 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understand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Turnaround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Time(TAT) in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Claim Reimbursement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its importance 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Based on Observational study, recommendation to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“Reduce Turnaround time (TAT) in reimbursement claims processing”  is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summarized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38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4235" y="240074"/>
            <a:ext cx="7886700" cy="661338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807" y="1111828"/>
            <a:ext cx="8427027" cy="4509654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observational study is carried out to study procedures and steps involved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reimbursement claims and measure total time taken to settle reimbursement claims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Time taken to settle reimbursement claims at TPA end is commonly referred as Turnaround time (TAT) which indicate efficiency of process. 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Sample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size-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Total  76 claims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Sampling Method- Convenience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Period - The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is collected for reimbursement claims from 15th Feb to 30th April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Number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query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raised is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also taken in account to understand delay in claim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processing.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ased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these key parameter recommendation to all stakeholders to “Reduce Turnaround time (TAT) in reimbursement claims processing” is summarized  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67264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087" y="201108"/>
            <a:ext cx="7886700" cy="702901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5687" y="904009"/>
            <a:ext cx="7886700" cy="4883727"/>
          </a:xfrm>
        </p:spPr>
        <p:txBody>
          <a:bodyPr>
            <a:noAutofit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Goals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Third-party administrator</a:t>
            </a:r>
          </a:p>
          <a:p>
            <a:pPr lvl="0">
              <a:lnSpc>
                <a:spcPct val="170000"/>
              </a:lnSpc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Faster and focused claims management </a:t>
            </a:r>
          </a:p>
          <a:p>
            <a:pPr lvl="0">
              <a:lnSpc>
                <a:spcPct val="170000"/>
              </a:lnSpc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Lower overhead cost and reduced cost of claim management </a:t>
            </a:r>
          </a:p>
          <a:p>
            <a:pPr lvl="0">
              <a:lnSpc>
                <a:spcPct val="170000"/>
              </a:lnSpc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Immediate access to highly trained claim administrators </a:t>
            </a:r>
          </a:p>
          <a:p>
            <a:pPr lvl="0">
              <a:lnSpc>
                <a:spcPct val="170000"/>
              </a:lnSpc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Improved control over claims outcomes </a:t>
            </a:r>
          </a:p>
          <a:p>
            <a:pPr lvl="0">
              <a:lnSpc>
                <a:spcPct val="170000"/>
              </a:lnSpc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Provision of cashless services at much ease </a:t>
            </a:r>
          </a:p>
          <a:p>
            <a:pPr lvl="0">
              <a:lnSpc>
                <a:spcPct val="170000"/>
              </a:lnSpc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Safeguarding of customer relationships </a:t>
            </a:r>
          </a:p>
          <a:p>
            <a:pPr lvl="0">
              <a:lnSpc>
                <a:spcPct val="170000"/>
              </a:lnSpc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Protection of brand reputation. </a:t>
            </a:r>
          </a:p>
          <a:p>
            <a:pPr>
              <a:lnSpc>
                <a:spcPct val="170000"/>
              </a:lnSpc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Control of possible frauds by the private healthcare providers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58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68" y="926432"/>
            <a:ext cx="7964906" cy="516264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841664" y="269103"/>
            <a:ext cx="7824353" cy="635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70000"/>
              </a:lnSpc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Third-party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administrator (TPA) Work Environment 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262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848" y="1454728"/>
            <a:ext cx="4724616" cy="432261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840489" y="457030"/>
            <a:ext cx="6424180" cy="524617"/>
          </a:xfrm>
        </p:spPr>
        <p:txBody>
          <a:bodyPr>
            <a:noAutofit/>
          </a:bodyPr>
          <a:lstStyle/>
          <a:p>
            <a:pPr algn="ctr"/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Procedure for Reimbursement Claims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52579" y="1098318"/>
            <a:ext cx="3831648" cy="5037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750"/>
              </a:spcAft>
            </a:pPr>
            <a:r>
              <a:rPr lang="en-IN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Step 1: Patient get admitted in hospital for his/her illness.</a:t>
            </a:r>
            <a:endParaRPr lang="en-US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750"/>
              </a:spcAft>
            </a:pPr>
            <a:r>
              <a:rPr lang="en-IN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Step 2: Intimation to Vipul Medcorp TPA </a:t>
            </a:r>
            <a:endParaRPr lang="en-US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750"/>
              </a:spcAft>
            </a:pPr>
            <a:r>
              <a:rPr lang="en-IN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Step </a:t>
            </a:r>
            <a:r>
              <a:rPr lang="en-IN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3:  Patient </a:t>
            </a:r>
            <a:r>
              <a:rPr lang="en-IN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discharged from hospital with all original bill and discharge summary </a:t>
            </a:r>
            <a:endParaRPr lang="en-US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750"/>
              </a:spcAft>
            </a:pPr>
            <a:r>
              <a:rPr lang="en-IN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Step 4: Patient needs to submit original bills to Regional Helpdesk including discharge summary, breakup of bill and claim form.</a:t>
            </a:r>
            <a:endParaRPr lang="en-US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750"/>
              </a:spcAft>
            </a:pPr>
            <a:r>
              <a:rPr lang="en-IN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Step 5:  </a:t>
            </a:r>
            <a:r>
              <a:rPr lang="en-IN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Claim processing for Approval, Rejection or Investigation </a:t>
            </a:r>
            <a:endParaRPr lang="en-US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750"/>
              </a:spcAft>
            </a:pPr>
            <a:r>
              <a:rPr lang="en-IN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Step </a:t>
            </a:r>
            <a:r>
              <a:rPr lang="en-IN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6:Dispatch </a:t>
            </a:r>
            <a:r>
              <a:rPr lang="en-IN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 Cheque or Electronic fund transfer</a:t>
            </a:r>
            <a:endParaRPr lang="en-US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951018" y="2161309"/>
            <a:ext cx="748146" cy="602673"/>
            <a:chOff x="5278581" y="997527"/>
            <a:chExt cx="748146" cy="602673"/>
          </a:xfrm>
        </p:grpSpPr>
        <p:sp>
          <p:nvSpPr>
            <p:cNvPr id="2" name="Rectangle 1"/>
            <p:cNvSpPr/>
            <p:nvPr/>
          </p:nvSpPr>
          <p:spPr>
            <a:xfrm>
              <a:off x="5278581" y="997527"/>
              <a:ext cx="748146" cy="60267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5278581" y="1114197"/>
              <a:ext cx="7377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VIPUL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0988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6053" y="236393"/>
            <a:ext cx="7886700" cy="2486025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IN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TURNAROUND </a:t>
            </a:r>
            <a:r>
              <a:rPr lang="en-I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 (TAT)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measured between step 4 and step 6 is very important parameter to measure performance of TPA among different </a:t>
            </a:r>
            <a:r>
              <a:rPr lang="en-IN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TPAs. 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TAT is one of the major parameters in Service level Agreement with corporates in this study TAT of </a:t>
            </a:r>
            <a:r>
              <a:rPr lang="en-IN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days is taken as reference to compare level of service delivered </a:t>
            </a:r>
            <a:endParaRPr lang="en-IN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Performance of Vipul MedCorp TPA 2007-2011</a:t>
            </a:r>
          </a:p>
          <a:p>
            <a:pPr marL="0" indent="0">
              <a:buNone/>
            </a:pPr>
            <a:endParaRPr lang="en-US" dirty="0"/>
          </a:p>
          <a:p>
            <a:endParaRPr lang="en-IN" dirty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7562330"/>
              </p:ext>
            </p:extLst>
          </p:nvPr>
        </p:nvGraphicFramePr>
        <p:xfrm>
          <a:off x="1217759" y="2971799"/>
          <a:ext cx="7264503" cy="30778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04883"/>
                <a:gridCol w="1786540"/>
                <a:gridCol w="1786540"/>
                <a:gridCol w="1786540"/>
              </a:tblGrid>
              <a:tr h="69226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Claims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Settled in 1-3 Month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Settled in 3-6 Month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59640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2007-2008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57784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22785(39.4%)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7130(12.3%)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59640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2008-2009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109119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37960(34.7%)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8338(7.6%)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59640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2009-2010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248790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11484(4.6%)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906(.36%)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59640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20010-2011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240582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20121(8.3%)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I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2814(1.1%)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9571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339</TotalTime>
  <Words>1077</Words>
  <Application>Microsoft Office PowerPoint</Application>
  <PresentationFormat>On-screen Show (4:3)</PresentationFormat>
  <Paragraphs>150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ORGANIZATIONAL PROFILE</vt:lpstr>
      <vt:lpstr>INTRODUCTION</vt:lpstr>
      <vt:lpstr> OBJECTIVES</vt:lpstr>
      <vt:lpstr>METHODOLOGY</vt:lpstr>
      <vt:lpstr>RESULTS</vt:lpstr>
      <vt:lpstr>PowerPoint Presentation</vt:lpstr>
      <vt:lpstr>Procedure for Reimbursement Claims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RECOMMENDATIONS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Reducing Turnaround time (TAT) in reimbursement claims processing </dc:title>
  <cp:revision>149</cp:revision>
  <dcterms:created xsi:type="dcterms:W3CDTF">2015-05-17T03:56:25Z</dcterms:created>
  <dcterms:modified xsi:type="dcterms:W3CDTF">2015-06-05T13:14:27Z</dcterms:modified>
</cp:coreProperties>
</file>