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74" r:id="rId4"/>
    <p:sldId id="260" r:id="rId5"/>
    <p:sldId id="259" r:id="rId6"/>
    <p:sldId id="261" r:id="rId7"/>
    <p:sldId id="265" r:id="rId8"/>
    <p:sldId id="266" r:id="rId9"/>
    <p:sldId id="277" r:id="rId10"/>
    <p:sldId id="276" r:id="rId11"/>
    <p:sldId id="267" r:id="rId12"/>
    <p:sldId id="273" r:id="rId13"/>
    <p:sldId id="268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notesMaster" Target="notesMasters/notesMaster1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OneDrive\Desktop\KARISHMA%20(1).csv" TargetMode="External" /><Relationship Id="rId2" Type="http://schemas.microsoft.com/office/2011/relationships/chartColorStyle" Target="colors1.xml" /><Relationship Id="rId1" Type="http://schemas.microsoft.com/office/2011/relationships/chartStyle" Target="style1.xml" 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OneDrive\Desktop\KARISHMA%20(1).csv" TargetMode="External" /><Relationship Id="rId2" Type="http://schemas.microsoft.com/office/2011/relationships/chartColorStyle" Target="colors2.xml" /><Relationship Id="rId1" Type="http://schemas.microsoft.com/office/2011/relationships/chartStyle" Target="style2.xml" 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OneDrive\Desktop\KARISHMA%20(1).csv" TargetMode="External" /><Relationship Id="rId2" Type="http://schemas.microsoft.com/office/2011/relationships/chartColorStyle" Target="colors3.xml" /><Relationship Id="rId1" Type="http://schemas.microsoft.com/office/2011/relationships/chartStyle" Target="style3.xml" 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OneDrive\Desktop\KARISHMA%20(1).csv" TargetMode="External" /><Relationship Id="rId2" Type="http://schemas.microsoft.com/office/2011/relationships/chartColorStyle" Target="colors4.xml" /><Relationship Id="rId1" Type="http://schemas.microsoft.com/office/2011/relationships/chartStyle" Target="style4.xml" 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OneDrive\Desktop\KARISHMA%20(1).csv" TargetMode="External" /><Relationship Id="rId2" Type="http://schemas.microsoft.com/office/2011/relationships/chartColorStyle" Target="colors5.xml" /><Relationship Id="rId1" Type="http://schemas.microsoft.com/office/2011/relationships/chartStyle" Target="style5.xml" 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OneDrive\Desktop\KARISHMA%20(1).csv" TargetMode="External" /><Relationship Id="rId2" Type="http://schemas.microsoft.com/office/2011/relationships/chartColorStyle" Target="colors6.xml" /><Relationship Id="rId1" Type="http://schemas.microsoft.com/office/2011/relationships/chartStyle" Target="style6.xml" /><Relationship Id="rId4" Type="http://schemas.openxmlformats.org/officeDocument/2006/relationships/chartUserShapes" Target="../drawings/drawing1.xml" 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OneDrive\Desktop\KARISHMA%20(1).csv" TargetMode="External" /><Relationship Id="rId2" Type="http://schemas.microsoft.com/office/2011/relationships/chartColorStyle" Target="colors7.xml" /><Relationship Id="rId1" Type="http://schemas.microsoft.com/office/2011/relationships/chartStyle" Target="style7.xml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Figure 1 : Distribution of study participants according to age.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tint val="97000"/>
                    <a:satMod val="100000"/>
                    <a:lumMod val="102000"/>
                  </a:schemeClr>
                </a:gs>
                <a:gs pos="50000">
                  <a:schemeClr val="accent1">
                    <a:shade val="100000"/>
                    <a:satMod val="103000"/>
                    <a:lumMod val="100000"/>
                  </a:schemeClr>
                </a:gs>
                <a:gs pos="100000">
                  <a:schemeClr val="accent1">
                    <a:shade val="93000"/>
                    <a:satMod val="11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Sheet1!$C$19:$F$19</c:f>
              <c:strCache>
                <c:ptCount val="4"/>
                <c:pt idx="0">
                  <c:v>60-69</c:v>
                </c:pt>
                <c:pt idx="1">
                  <c:v>70-79</c:v>
                </c:pt>
                <c:pt idx="2">
                  <c:v>80-89</c:v>
                </c:pt>
                <c:pt idx="3">
                  <c:v>90-100</c:v>
                </c:pt>
              </c:strCache>
            </c:strRef>
          </c:cat>
          <c:val>
            <c:numRef>
              <c:f>Sheet1!$C$20:$F$20</c:f>
              <c:numCache>
                <c:formatCode>General</c:formatCode>
                <c:ptCount val="4"/>
                <c:pt idx="0">
                  <c:v>38</c:v>
                </c:pt>
                <c:pt idx="1">
                  <c:v>46</c:v>
                </c:pt>
                <c:pt idx="2">
                  <c:v>57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A9-4B38-BB49-749897AC236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701950272"/>
        <c:axId val="1701950752"/>
      </c:barChart>
      <c:catAx>
        <c:axId val="1701950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1950752"/>
        <c:crosses val="autoZero"/>
        <c:auto val="1"/>
        <c:lblAlgn val="ctr"/>
        <c:lblOffset val="100"/>
        <c:noMultiLvlLbl val="0"/>
      </c:catAx>
      <c:valAx>
        <c:axId val="1701950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1950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Figure 3 : Distribution of study participants according to Geographic Location </a:t>
            </a:r>
          </a:p>
        </c:rich>
      </c:tx>
      <c:layout>
        <c:manualLayout>
          <c:xMode val="edge"/>
          <c:yMode val="edge"/>
          <c:x val="0.1110233258088788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Sheet1!$C$40:$C$43</c:f>
              <c:strCache>
                <c:ptCount val="4"/>
                <c:pt idx="0">
                  <c:v>GURGAON</c:v>
                </c:pt>
                <c:pt idx="1">
                  <c:v>DELHI</c:v>
                </c:pt>
                <c:pt idx="2">
                  <c:v>KOLKATA</c:v>
                </c:pt>
                <c:pt idx="3">
                  <c:v>NOIDA</c:v>
                </c:pt>
              </c:strCache>
            </c:strRef>
          </c:cat>
          <c:val>
            <c:numRef>
              <c:f>Sheet1!$D$40:$D$43</c:f>
              <c:numCache>
                <c:formatCode>General</c:formatCode>
                <c:ptCount val="4"/>
                <c:pt idx="0">
                  <c:v>30</c:v>
                </c:pt>
                <c:pt idx="1">
                  <c:v>60</c:v>
                </c:pt>
                <c:pt idx="2">
                  <c:v>32</c:v>
                </c:pt>
                <c:pt idx="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D3-4004-BD84-982E943699C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99642000"/>
        <c:axId val="299640080"/>
      </c:barChart>
      <c:catAx>
        <c:axId val="299642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640080"/>
        <c:crosses val="autoZero"/>
        <c:auto val="1"/>
        <c:lblAlgn val="ctr"/>
        <c:lblOffset val="100"/>
        <c:noMultiLvlLbl val="0"/>
      </c:catAx>
      <c:valAx>
        <c:axId val="299640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642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Figure 2 : Distribution of study participants according to gender.</a:t>
            </a:r>
          </a:p>
          <a:p>
            <a:pPr>
              <a:defRPr/>
            </a:pPr>
            <a:endParaRPr lang="en-US" dirty="0"/>
          </a:p>
        </c:rich>
      </c:tx>
      <c:layout>
        <c:manualLayout>
          <c:xMode val="edge"/>
          <c:yMode val="edge"/>
          <c:x val="3.6471791147465793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551531058617673"/>
          <c:y val="0.34758556024378812"/>
          <c:w val="0.63522543015456412"/>
          <c:h val="0.54403062486387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Sheet1!$B$4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Sheet1!$C$3:$D$3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Sheet1!$C$4:$D$4</c:f>
              <c:numCache>
                <c:formatCode>General</c:formatCode>
                <c:ptCount val="2"/>
                <c:pt idx="0">
                  <c:v>91</c:v>
                </c:pt>
                <c:pt idx="1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55-431F-9C63-0B74C12071B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37212384"/>
        <c:axId val="1337211904"/>
      </c:barChart>
      <c:catAx>
        <c:axId val="133721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7211904"/>
        <c:crosses val="autoZero"/>
        <c:auto val="1"/>
        <c:lblAlgn val="ctr"/>
        <c:lblOffset val="100"/>
        <c:noMultiLvlLbl val="0"/>
      </c:catAx>
      <c:valAx>
        <c:axId val="1337211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721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Figure 4 : Distribution of study participants according to Language</a:t>
            </a:r>
          </a:p>
        </c:rich>
      </c:tx>
      <c:layout>
        <c:manualLayout>
          <c:xMode val="edge"/>
          <c:yMode val="edge"/>
          <c:x val="0.10860091743119266"/>
          <c:y val="3.73831775700934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2048929663608563E-2"/>
          <c:y val="0.25109034267912772"/>
          <c:w val="0.91590214067278286"/>
          <c:h val="0.6048706061275050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Sheet1!$C$31:$C$33</c:f>
              <c:strCache>
                <c:ptCount val="3"/>
                <c:pt idx="0">
                  <c:v>ENGLISH</c:v>
                </c:pt>
                <c:pt idx="1">
                  <c:v>HINDI</c:v>
                </c:pt>
                <c:pt idx="2">
                  <c:v>BENGALI</c:v>
                </c:pt>
              </c:strCache>
            </c:strRef>
          </c:cat>
          <c:val>
            <c:numRef>
              <c:f>Sheet1!$D$31:$D$33</c:f>
              <c:numCache>
                <c:formatCode>General</c:formatCode>
                <c:ptCount val="3"/>
                <c:pt idx="0">
                  <c:v>73</c:v>
                </c:pt>
                <c:pt idx="1">
                  <c:v>62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61-4E44-A8BF-087F3EAC362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06186704"/>
        <c:axId val="1606187664"/>
      </c:barChart>
      <c:catAx>
        <c:axId val="1606186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6187664"/>
        <c:crosses val="autoZero"/>
        <c:auto val="1"/>
        <c:lblAlgn val="ctr"/>
        <c:lblOffset val="100"/>
        <c:noMultiLvlLbl val="0"/>
      </c:catAx>
      <c:valAx>
        <c:axId val="160618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6186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just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Figure 5 : Distribution of study participants</a:t>
            </a:r>
            <a:r>
              <a:rPr lang="en-US" sz="1400" b="1" baseline="0" dirty="0"/>
              <a:t> </a:t>
            </a:r>
            <a:r>
              <a:rPr lang="en-US" sz="1400" b="1" dirty="0"/>
              <a:t>according to Employment Status</a:t>
            </a:r>
          </a:p>
        </c:rich>
      </c:tx>
      <c:layout>
        <c:manualLayout>
          <c:xMode val="edge"/>
          <c:yMode val="edge"/>
          <c:x val="0.11508230767270594"/>
          <c:y val="2.01207243460764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524730525189206"/>
          <c:y val="0.39751844399731717"/>
          <c:w val="0.84025431287108532"/>
          <c:h val="0.4474294586416133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Sheet1!$C$52:$C$54</c:f>
              <c:strCache>
                <c:ptCount val="3"/>
                <c:pt idx="0">
                  <c:v>UNEMPLOYED</c:v>
                </c:pt>
                <c:pt idx="1">
                  <c:v>EMPLOYED</c:v>
                </c:pt>
                <c:pt idx="2">
                  <c:v>RETIRED</c:v>
                </c:pt>
              </c:strCache>
            </c:strRef>
          </c:cat>
          <c:val>
            <c:numRef>
              <c:f>Sheet1!$D$52:$D$54</c:f>
              <c:numCache>
                <c:formatCode>General</c:formatCode>
                <c:ptCount val="3"/>
                <c:pt idx="0">
                  <c:v>28</c:v>
                </c:pt>
                <c:pt idx="1">
                  <c:v>0</c:v>
                </c:pt>
                <c:pt idx="2">
                  <c:v>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BA-4CE4-B8A8-1AA3D236C8C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99630960"/>
        <c:axId val="299637680"/>
      </c:barChart>
      <c:catAx>
        <c:axId val="299630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637680"/>
        <c:crosses val="autoZero"/>
        <c:auto val="1"/>
        <c:lblAlgn val="ctr"/>
        <c:lblOffset val="100"/>
        <c:noMultiLvlLbl val="0"/>
      </c:catAx>
      <c:valAx>
        <c:axId val="29963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630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Figure 6 : Distribution of study participants according to Disability Status</a:t>
            </a:r>
          </a:p>
        </c:rich>
      </c:tx>
      <c:layout>
        <c:manualLayout>
          <c:xMode val="edge"/>
          <c:yMode val="edge"/>
          <c:x val="0.1548851706036745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380704380679222"/>
          <c:y val="0.34920032947467305"/>
          <c:w val="0.85713990190610778"/>
          <c:h val="0.547906350489293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Sheet1!$D$66:$D$67</c:f>
              <c:strCache>
                <c:ptCount val="2"/>
                <c:pt idx="0">
                  <c:v>With Disability</c:v>
                </c:pt>
                <c:pt idx="1">
                  <c:v>Without Disability</c:v>
                </c:pt>
              </c:strCache>
            </c:strRef>
          </c:cat>
          <c:val>
            <c:numRef>
              <c:f>Sheet1!$E$66:$E$67</c:f>
              <c:numCache>
                <c:formatCode>General</c:formatCode>
                <c:ptCount val="2"/>
                <c:pt idx="0">
                  <c:v>59</c:v>
                </c:pt>
                <c:pt idx="1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0A-4DB8-AD3A-0A5C3D78444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96401328"/>
        <c:axId val="1696402768"/>
      </c:barChart>
      <c:catAx>
        <c:axId val="16964013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96402768"/>
        <c:crosses val="autoZero"/>
        <c:auto val="1"/>
        <c:lblAlgn val="ctr"/>
        <c:lblOffset val="100"/>
        <c:noMultiLvlLbl val="0"/>
      </c:catAx>
      <c:valAx>
        <c:axId val="1696402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6401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Figure 7: Distribution of study participants according to Health Status</a:t>
            </a:r>
          </a:p>
        </c:rich>
      </c:tx>
      <c:layout>
        <c:manualLayout>
          <c:xMode val="edge"/>
          <c:yMode val="edge"/>
          <c:x val="0.1187635574837310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Sheet1!$E$10:$E$12</c:f>
              <c:strCache>
                <c:ptCount val="3"/>
                <c:pt idx="0">
                  <c:v>SEVERE</c:v>
                </c:pt>
                <c:pt idx="1">
                  <c:v>MODERATE</c:v>
                </c:pt>
                <c:pt idx="2">
                  <c:v>MILD</c:v>
                </c:pt>
              </c:strCache>
            </c:strRef>
          </c:cat>
          <c:val>
            <c:numRef>
              <c:f>Sheet1!$F$10:$F$12</c:f>
              <c:numCache>
                <c:formatCode>General</c:formatCode>
                <c:ptCount val="3"/>
                <c:pt idx="0">
                  <c:v>53</c:v>
                </c:pt>
                <c:pt idx="1">
                  <c:v>63</c:v>
                </c:pt>
                <c:pt idx="2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5F-4217-AF57-FA7284E49B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90463744"/>
        <c:axId val="490469504"/>
      </c:barChart>
      <c:catAx>
        <c:axId val="490463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0469504"/>
        <c:crosses val="autoZero"/>
        <c:auto val="1"/>
        <c:lblAlgn val="ctr"/>
        <c:lblOffset val="100"/>
        <c:noMultiLvlLbl val="0"/>
      </c:catAx>
      <c:valAx>
        <c:axId val="490469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0463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image" Target="../media/image2.png" 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0.19036</cdr:x>
      <cdr:y>0.89734</cdr:y>
    </cdr:from>
    <cdr:to>
      <cdr:x>0.4541</cdr:x>
      <cdr:y>1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:a16="http://schemas.microsoft.com/office/drawing/2014/main" id="{FA26B694-2690-59AA-718B-78187AD92DE9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680938" y="2157340"/>
          <a:ext cx="943462" cy="246813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0.59554</cdr:x>
      <cdr:y>0.89259</cdr:y>
    </cdr:from>
    <cdr:to>
      <cdr:x>0.92923</cdr:x>
      <cdr:y>0.99738</cdr:y>
    </cdr:to>
    <cdr:pic>
      <cdr:nvPicPr>
        <cdr:cNvPr id="4" name="chart">
          <a:extLst xmlns:a="http://schemas.openxmlformats.org/drawingml/2006/main">
            <a:ext uri="{FF2B5EF4-FFF2-40B4-BE49-F238E27FC236}">
              <a16:creationId xmlns:a16="http://schemas.microsoft.com/office/drawing/2014/main" id="{79CDABEA-62E9-1157-6B1E-434CDE63BD5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2130358" y="2196519"/>
          <a:ext cx="1193683" cy="257869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6269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19-06-2024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64141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3393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5862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19-06-2024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7014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19-06-2024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01287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19-06-2024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349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2769F-3E27-4D36-A194-1A84EAEDBFA1}" type="datetime1">
              <a:rPr lang="en-IN" smtClean="0"/>
              <a:t>19-06-2024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74318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19-06-2024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2001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19-06-2024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287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19-06-2024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8254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751C047-BE12-4A43-A323-58AFB768CD35}" type="datetime1">
              <a:rPr lang="en-IN" smtClean="0"/>
              <a:t>19-06-2024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0423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764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mcgeriatr.biomedcentral.com/articles/10.1186/s12877-021-02069-1" TargetMode="External" /><Relationship Id="rId2" Type="http://schemas.openxmlformats.org/officeDocument/2006/relationships/hyperlink" Target="https://pubmed.ncbi.nlm.nih.gov/9257623/" TargetMode="External" /><Relationship Id="rId1" Type="http://schemas.openxmlformats.org/officeDocument/2006/relationships/slideLayout" Target="../slideLayouts/slideLayout2.xml" /><Relationship Id="rId5" Type="http://schemas.openxmlformats.org/officeDocument/2006/relationships/hyperlink" Target="https://doi.org/10.1046/j.1532-5415.2001.49285.x" TargetMode="External" /><Relationship Id="rId4" Type="http://schemas.openxmlformats.org/officeDocument/2006/relationships/hyperlink" Target="https://bmchealthservres.biomedcentral.com/articles/10.1186/1472-6963-11-93" TargetMode="Externa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chart" Target="../charts/chart1.xml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chart" Target="../charts/chart2.xml" /><Relationship Id="rId1" Type="http://schemas.openxmlformats.org/officeDocument/2006/relationships/slideLayout" Target="../slideLayouts/slideLayout2.xml" /><Relationship Id="rId5" Type="http://schemas.openxmlformats.org/officeDocument/2006/relationships/chart" Target="../charts/chart4.xml" /><Relationship Id="rId4" Type="http://schemas.openxmlformats.org/officeDocument/2006/relationships/chart" Target="../charts/chart3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chart" Target="../charts/chart5.xml" /><Relationship Id="rId1" Type="http://schemas.openxmlformats.org/officeDocument/2006/relationships/slideLayout" Target="../slideLayouts/slideLayout2.xml" /><Relationship Id="rId5" Type="http://schemas.openxmlformats.org/officeDocument/2006/relationships/chart" Target="../charts/chart7.xml" /><Relationship Id="rId4" Type="http://schemas.openxmlformats.org/officeDocument/2006/relationships/chart" Target="../charts/char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5449" y="1418240"/>
            <a:ext cx="9365059" cy="2178612"/>
          </a:xfrm>
        </p:spPr>
        <p:txBody>
          <a:bodyPr>
            <a:normAutofit fontScale="90000"/>
          </a:bodyPr>
          <a:lstStyle/>
          <a:p>
            <a:r>
              <a:rPr lang="en-US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Topic - Profile of Clients Availing Services from Silver Genie Pvt Ltd.</a:t>
            </a:r>
            <a:br>
              <a:rPr lang="en-US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Silver Genie Pvt Ltd.</a:t>
            </a:r>
            <a:br>
              <a:rPr lang="en-US" sz="31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 (Body)"/>
              </a:rPr>
            </a:br>
            <a:r>
              <a:rPr lang="en-US" sz="2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 (Body)"/>
              </a:rPr>
              <a:t> </a:t>
            </a:r>
            <a:endParaRPr lang="en-IN" sz="2800" dirty="0">
              <a:latin typeface="Calibri (Body)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384" y="3596852"/>
            <a:ext cx="9144000" cy="2047876"/>
          </a:xfrm>
        </p:spPr>
        <p:txBody>
          <a:bodyPr>
            <a:normAutofit fontScale="25000" lnSpcReduction="20000"/>
          </a:bodyPr>
          <a:lstStyle/>
          <a:p>
            <a:endParaRPr lang="en-IN" b="1" dirty="0"/>
          </a:p>
          <a:p>
            <a:endParaRPr lang="en-IN" b="1" dirty="0"/>
          </a:p>
          <a:p>
            <a:endParaRPr lang="en-IN" b="1" dirty="0"/>
          </a:p>
          <a:p>
            <a:r>
              <a:rPr lang="en-IN" sz="1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Guided By - Dr Ekta Saroha</a:t>
            </a:r>
          </a:p>
          <a:p>
            <a:r>
              <a:rPr lang="en-IN" sz="1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IIHMR Delhi</a:t>
            </a:r>
          </a:p>
          <a:p>
            <a:r>
              <a:rPr lang="en-IN" sz="1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Submitted By- Dr Nikita Dubey</a:t>
            </a:r>
          </a:p>
          <a:p>
            <a:endParaRPr lang="en-IN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992708" cy="93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E4493-6EFC-790F-765C-97074FFE5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3775" y="209550"/>
            <a:ext cx="5286376" cy="762794"/>
          </a:xfrm>
        </p:spPr>
        <p:txBody>
          <a:bodyPr>
            <a:no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A731243A-817F-BF3A-F9D1-583294EC15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628775" y="1075991"/>
            <a:ext cx="8982075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Mean age of clients: 76.7 years (Standard Deviation = 8.94), indicating predominantly older adults.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Gender distribution: 60.6% females, 39.3% males, reflecting global longevity trends.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Geographic distribution: Primarily urban areas—Delhi (40%), Kolkata (21.3%), Gurgaon (20%), Noida (18.66%).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Employment status: Majority (81.3%) are retired, highlighting support for the aging population.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Language diversity: English (48.6%), Hindi (41.3%), Bengali (10%); reflects regional and cultural variations.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Disability prevalence: 39.3% report disabilities, indicating the need for tailored care services.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Health status: Varied distribution—35.3% severe, 42% moderate, 21.3% mild—underscoring diverse health care needs.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C6D111-3033-DC00-1203-2D15EF52C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ED06A8-7D14-55A5-CF76-5AD113BAB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932522" cy="9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67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0" y="255653"/>
            <a:ext cx="5667375" cy="792098"/>
          </a:xfrm>
        </p:spPr>
        <p:txBody>
          <a:bodyPr>
            <a:no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4842" y="2205813"/>
            <a:ext cx="9491966" cy="3194861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conclusion,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study will provide valuable insights into the sociodemographic characteristics and needs of clients using elder homecare services. By employing rigorous quantitative methods and a well-structured survey, the research aims to produce reliable and actionable findings that can benefit both Silver Genie and the broader elder care sector.</a:t>
            </a:r>
          </a:p>
          <a:p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conclusion, this dissertation contributes valuable insights that can guide Silver Genie Pvt Ltd. in improving service provision and policy formulation to better meet the evolving needs of India's aging population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2000250" cy="94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173037"/>
            <a:ext cx="5800725" cy="101600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>
                <a:latin typeface="In conclusion, "/>
              </a:rPr>
              <a:t>References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4A5E680-0D3C-E8B9-ED59-9BC05CE7D0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512203"/>
            <a:ext cx="10220325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Scala MA, Mayberry PS, Kunkel SR. Consumer-directed home care: client profiles and service challenges. PubMed. 1992. Available from: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https://pubmed.ncbi.nlm.nih.gov/9257623/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Mah JC, Stevens SJ, Keefe JM, Rockwood K, Andrew MK. Social factors influencing utilization of home care in community-dwelling older adults: a scoping review. BMC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Geriatr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2021;21(1):169. Available from: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https://bmcgeriatr.biomedcentral.com/articles/10.1186/s12877-021-02069-1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Low LF, Yap M,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Brodaty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H. A systematic review of different models of home and community care services for older persons. BMC Health Serv Res. 2011;11:93. Available from: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https://bmchealthservres.biomedcentral.com/articles/10.1186/1472-6963-11-93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190F7C32-0E5D-E569-EC6D-A7967579A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645812"/>
            <a:ext cx="10419735" cy="28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Hokenstad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MC, Johansson L. Eldercare in Sweden: issues in service provision and case management. J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Nurs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Manag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2008;16(2):169-177. PMID: 18269547. doi:10.1111/j.1365-2834.2007.00841.x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Tullett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M, Neno R. Approaches to long-term conditions management and care for older people: similarities or differences? J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Nurs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Manag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2008;16(2):178-187. PMID: 18269547. doi:10.1111/j.1365-2834.2007.00841.x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Davies S, Goodman C. Supporting quality improvement in care homes for older people: the contribution of primary care nurses. J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Nurs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Manag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2008;16(2):188-196. PMID: 18269540. doi:10.1111/j.1365-2834.2007.00838.x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Clarfield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AM, Bergman H, Kane R. Fragmentation of care for frail older people—an international problem. Experience from three countries: Israel, Canada, and the United States. J Am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Geriatr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Soc. 2001;49(12):1714-1721. Available from: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https://doi.org/10.1046/j.1532-5415.2001.49285.x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4975" y="3582988"/>
            <a:ext cx="9144000" cy="1655762"/>
          </a:xfrm>
        </p:spPr>
        <p:txBody>
          <a:bodyPr>
            <a:normAutofit/>
          </a:bodyPr>
          <a:lstStyle/>
          <a:p>
            <a:r>
              <a:rPr lang="en-IN" sz="1800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Pictorial Journey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71F1605-CEDC-E230-CB4A-235EAD107C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8017" y="2638425"/>
            <a:ext cx="4135966" cy="310197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2284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972995" cy="92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475" y="964692"/>
            <a:ext cx="6048376" cy="845058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088" y="2247900"/>
            <a:ext cx="10029824" cy="4108450"/>
          </a:xfrm>
        </p:spPr>
        <p:txBody>
          <a:bodyPr>
            <a:normAutofit/>
          </a:bodyPr>
          <a:lstStyle/>
          <a:p>
            <a:pPr rtl="0" fontAlgn="base"/>
            <a:r>
              <a:rPr lang="en-US" sz="20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Global Aging Phenomenon: The aging population is a worldwide trend with major social and economic effects, prompting a need for specialized elder care services.</a:t>
            </a:r>
          </a:p>
          <a:p>
            <a:pPr rtl="0" fontAlgn="base"/>
            <a:r>
              <a:rPr lang="en-US" sz="20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 India, the increase in the elderly population has heightened the demand for elder care services, with Silver Genie Private Limited emerging as a key provider in this sector.</a:t>
            </a:r>
          </a:p>
          <a:p>
            <a:pPr rtl="0" fontAlgn="base"/>
            <a:r>
              <a:rPr lang="en-US" sz="20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This study seeks to analyze the sociodemographic profile of clients using Silver Genie's services, using a quantitative approach with univariate analysis to summarize data through measures like mean, standard deviation, median, and range.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993231" cy="93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749" y="709615"/>
            <a:ext cx="6457951" cy="699061"/>
          </a:xfrm>
        </p:spPr>
        <p:txBody>
          <a:bodyPr>
            <a:normAutofit fontScale="90000"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Your Study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0" y="2324402"/>
            <a:ext cx="9010650" cy="3124922"/>
          </a:xfrm>
        </p:spPr>
        <p:txBody>
          <a:bodyPr>
            <a:normAutofit/>
          </a:bodyPr>
          <a:lstStyle/>
          <a:p>
            <a:pPr marL="0" indent="0" rtl="0" fontAlgn="base">
              <a:buNone/>
            </a:pPr>
            <a:r>
              <a:rPr lang="en-US" sz="2000" b="0" i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To describe the sociodemographic characteristics of clients using Silver Genie's services. </a:t>
            </a:r>
          </a:p>
          <a:p>
            <a:pPr marL="0" indent="0" rtl="0" fontAlgn="base">
              <a:buNone/>
            </a:pPr>
            <a:r>
              <a:rPr lang="en-US" sz="2000" b="0" i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2. To quantify the central tendencies of key sociodemographic variables. </a:t>
            </a:r>
          </a:p>
          <a:p>
            <a:pPr marL="0" indent="0" rtl="0" fontAlgn="base">
              <a:buNone/>
            </a:pPr>
            <a:r>
              <a:rPr lang="en-US" sz="2000" b="0" i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3. To identify patterns and trends within the client data that may inform service provision and policy development. </a:t>
            </a:r>
          </a:p>
          <a:p>
            <a:pPr marL="0" indent="0">
              <a:buNone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mtClean="0"/>
              <a:pPr>
                <a:spcAft>
                  <a:spcPts val="600"/>
                </a:spcAft>
              </a:pPr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013467" cy="9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475" y="399937"/>
            <a:ext cx="5724525" cy="523987"/>
          </a:xfrm>
        </p:spPr>
        <p:txBody>
          <a:bodyPr>
            <a:no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960" y="1098549"/>
            <a:ext cx="9740265" cy="5603876"/>
          </a:xfrm>
        </p:spPr>
        <p:txBody>
          <a:bodyPr>
            <a:normAutofit lnSpcReduction="10000"/>
          </a:bodyPr>
          <a:lstStyle/>
          <a:p>
            <a:pPr algn="l" rtl="0" fontAlgn="base"/>
            <a:r>
              <a:rPr lang="en-US" sz="24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Study Design</a:t>
            </a:r>
            <a:r>
              <a:rPr lang="en-US" sz="2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Quantitative study using univariate analysis and survey methodology.</a:t>
            </a:r>
          </a:p>
          <a:p>
            <a:pPr algn="l" rtl="0" fontAlgn="base"/>
            <a:r>
              <a:rPr lang="en-US" sz="24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Study Area: </a:t>
            </a:r>
            <a:r>
              <a:rPr lang="en-US" sz="2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Clients of Silver Genie Pvt Ltd across India.</a:t>
            </a:r>
          </a:p>
          <a:p>
            <a:pPr algn="l" rtl="0" fontAlgn="base"/>
            <a:r>
              <a:rPr lang="en-US" sz="24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Study Population: </a:t>
            </a:r>
            <a:r>
              <a:rPr lang="en-US" sz="2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Clients who have availed services from Silver Genie over the past year.</a:t>
            </a:r>
          </a:p>
          <a:p>
            <a:pPr algn="l" rtl="0" fontAlgn="base"/>
            <a:r>
              <a:rPr lang="en-US" sz="24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Study Variables</a:t>
            </a:r>
          </a:p>
          <a:p>
            <a:pPr algn="l" rtl="0" fontAlgn="base">
              <a:buFont typeface="Wingdings" panose="05000000000000000000" pitchFamily="2" charset="2"/>
              <a:buChar char="Ø"/>
            </a:pPr>
            <a:r>
              <a:rPr lang="en-US" sz="2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Demographic Variables: Age, gender, Location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etc</a:t>
            </a:r>
            <a:r>
              <a:rPr lang="en-US" sz="2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rtl="0" fontAlgn="base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Sociodemographic Variables: Health Status, Disability Status, Employment status, etc.</a:t>
            </a:r>
            <a:endParaRPr lang="en-US" sz="240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 fontAlgn="base"/>
            <a:r>
              <a:rPr lang="en-US" sz="24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Tools and Techniques</a:t>
            </a:r>
          </a:p>
          <a:p>
            <a:pPr algn="l" rtl="0" fontAlgn="base"/>
            <a:r>
              <a:rPr lang="en-US" sz="2400" i="0" u="sng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Secondary Data Collection</a:t>
            </a:r>
            <a:r>
              <a:rPr lang="en-US" sz="24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Total 150 client’s data extracted </a:t>
            </a:r>
            <a:r>
              <a:rPr lang="en-US" sz="24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from Silver Genie's records, focusing on age, gender, location, services, and health status.</a:t>
            </a:r>
          </a:p>
          <a:p>
            <a:pPr algn="l" rtl="0" fontAlgn="base"/>
            <a:endParaRPr lang="en-US" sz="24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838325" cy="86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0" y="228599"/>
            <a:ext cx="5762626" cy="757237"/>
          </a:xfrm>
        </p:spPr>
        <p:txBody>
          <a:bodyPr>
            <a:no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995361"/>
            <a:ext cx="10515600" cy="63452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en-US" sz="5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l"/>
            <a:endParaRPr lang="en-US" sz="5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608750" cy="7572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23E539-9D74-EBEE-0FC5-3F0C28815F95}"/>
              </a:ext>
            </a:extLst>
          </p:cNvPr>
          <p:cNvSpPr txBox="1"/>
          <p:nvPr/>
        </p:nvSpPr>
        <p:spPr>
          <a:xfrm>
            <a:off x="1162050" y="1495761"/>
            <a:ext cx="959687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Timelines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3 Months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i="0" dirty="0">
              <a:solidFill>
                <a:srgbClr val="0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Inclusion Criteria: </a:t>
            </a:r>
            <a:r>
              <a:rPr lang="en-US" sz="2000" dirty="0"/>
              <a:t>Clients of Silver Genie: Participants must have availed services from Silver Genie Pvt Ltd. within the past year.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Exclusion Criteria: </a:t>
            </a:r>
            <a:r>
              <a:rPr lang="en-US" sz="2000" dirty="0"/>
              <a:t>Non-clients: Individuals who have not utilized services from Silver Genie within the past year.</a:t>
            </a:r>
          </a:p>
        </p:txBody>
      </p:sp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6100" y="214968"/>
            <a:ext cx="6248400" cy="841614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en-IN" sz="3200" b="1" dirty="0"/>
              <a:t>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63E9DDE-5D9B-7AF0-7492-8DFB3785D4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197722"/>
              </p:ext>
            </p:extLst>
          </p:nvPr>
        </p:nvGraphicFramePr>
        <p:xfrm>
          <a:off x="838201" y="1825625"/>
          <a:ext cx="4686300" cy="3194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z="1600" b="1" smtClean="0"/>
              <a:t>7</a:t>
            </a:fld>
            <a:endParaRPr lang="en-IN" sz="16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790873" cy="842962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23224CF-9A04-50FA-85A6-E1AB19C4B2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521502"/>
              </p:ext>
            </p:extLst>
          </p:nvPr>
        </p:nvGraphicFramePr>
        <p:xfrm>
          <a:off x="5457825" y="2640489"/>
          <a:ext cx="5022849" cy="534670"/>
        </p:xfrm>
        <a:graphic>
          <a:graphicData uri="http://schemas.openxmlformats.org/drawingml/2006/table">
            <a:tbl>
              <a:tblPr/>
              <a:tblGrid>
                <a:gridCol w="1862576">
                  <a:extLst>
                    <a:ext uri="{9D8B030D-6E8A-4147-A177-3AD203B41FA5}">
                      <a16:colId xmlns:a16="http://schemas.microsoft.com/office/drawing/2014/main" val="1189220403"/>
                    </a:ext>
                  </a:extLst>
                </a:gridCol>
                <a:gridCol w="1725173">
                  <a:extLst>
                    <a:ext uri="{9D8B030D-6E8A-4147-A177-3AD203B41FA5}">
                      <a16:colId xmlns:a16="http://schemas.microsoft.com/office/drawing/2014/main" val="592749778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1940864558"/>
                    </a:ext>
                  </a:extLst>
                </a:gridCol>
              </a:tblGrid>
              <a:tr h="26733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MEAN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76.65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720941"/>
                  </a:ext>
                </a:extLst>
              </a:tr>
              <a:tr h="26733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STANDARD DEVIATION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8.94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759454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E3EA898-5373-6C2D-E754-ABAB374CB6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428379"/>
              </p:ext>
            </p:extLst>
          </p:nvPr>
        </p:nvGraphicFramePr>
        <p:xfrm>
          <a:off x="7321549" y="3242627"/>
          <a:ext cx="3765551" cy="1041188"/>
        </p:xfrm>
        <a:graphic>
          <a:graphicData uri="http://schemas.openxmlformats.org/drawingml/2006/table">
            <a:tbl>
              <a:tblPr/>
              <a:tblGrid>
                <a:gridCol w="3765551">
                  <a:extLst>
                    <a:ext uri="{9D8B030D-6E8A-4147-A177-3AD203B41FA5}">
                      <a16:colId xmlns:a16="http://schemas.microsoft.com/office/drawing/2014/main" val="3091457771"/>
                    </a:ext>
                  </a:extLst>
                </a:gridCol>
              </a:tblGrid>
              <a:tr h="2602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RANGE                                                                        37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8808566"/>
                  </a:ext>
                </a:extLst>
              </a:tr>
              <a:tr h="2602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MINIMUM AGE                                                         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4336743"/>
                  </a:ext>
                </a:extLst>
              </a:tr>
              <a:tr h="2602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MAXIMUM  AGE                                                       97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6379594"/>
                  </a:ext>
                </a:extLst>
              </a:tr>
              <a:tr h="260297"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23546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DCB0715-611C-5B42-05FB-41D061819818}"/>
              </a:ext>
            </a:extLst>
          </p:cNvPr>
          <p:cNvSpPr txBox="1"/>
          <p:nvPr/>
        </p:nvSpPr>
        <p:spPr>
          <a:xfrm>
            <a:off x="6419850" y="1922323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Analysis of age distribution </a:t>
            </a:r>
            <a:r>
              <a:rPr lang="en-US" sz="1600" b="1" u="sng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M</a:t>
            </a:r>
            <a:r>
              <a:rPr lang="en-US" sz="16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ean, Standard deviation</a:t>
            </a:r>
            <a:endParaRPr lang="en-US" sz="1600" b="1" u="sng" dirty="0"/>
          </a:p>
        </p:txBody>
      </p:sp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2700" y="117908"/>
            <a:ext cx="7686675" cy="815980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60326BFA-1EF0-B60A-2E82-F76ABE7112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4731775"/>
              </p:ext>
            </p:extLst>
          </p:nvPr>
        </p:nvGraphicFramePr>
        <p:xfrm>
          <a:off x="4352924" y="1574010"/>
          <a:ext cx="4048125" cy="2403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733550" cy="815980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BDBCC84-CA55-AC4E-7658-A8DA046C97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9579680"/>
              </p:ext>
            </p:extLst>
          </p:nvPr>
        </p:nvGraphicFramePr>
        <p:xfrm>
          <a:off x="1059507" y="1576705"/>
          <a:ext cx="3293417" cy="2430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E5B5D4D-E9FE-B544-744B-0C3E7A1F32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0539835"/>
              </p:ext>
            </p:extLst>
          </p:nvPr>
        </p:nvGraphicFramePr>
        <p:xfrm>
          <a:off x="8545215" y="1468877"/>
          <a:ext cx="3322320" cy="2535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32DA982-1635-6E61-978C-74C0FFCBE5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627606"/>
              </p:ext>
            </p:extLst>
          </p:nvPr>
        </p:nvGraphicFramePr>
        <p:xfrm>
          <a:off x="694925" y="4328774"/>
          <a:ext cx="3134334" cy="568762"/>
        </p:xfrm>
        <a:graphic>
          <a:graphicData uri="http://schemas.openxmlformats.org/drawingml/2006/table">
            <a:tbl>
              <a:tblPr/>
              <a:tblGrid>
                <a:gridCol w="1192525">
                  <a:extLst>
                    <a:ext uri="{9D8B030D-6E8A-4147-A177-3AD203B41FA5}">
                      <a16:colId xmlns:a16="http://schemas.microsoft.com/office/drawing/2014/main" val="3400286104"/>
                    </a:ext>
                  </a:extLst>
                </a:gridCol>
                <a:gridCol w="992011">
                  <a:extLst>
                    <a:ext uri="{9D8B030D-6E8A-4147-A177-3AD203B41FA5}">
                      <a16:colId xmlns:a16="http://schemas.microsoft.com/office/drawing/2014/main" val="125802873"/>
                    </a:ext>
                  </a:extLst>
                </a:gridCol>
                <a:gridCol w="949798">
                  <a:extLst>
                    <a:ext uri="{9D8B030D-6E8A-4147-A177-3AD203B41FA5}">
                      <a16:colId xmlns:a16="http://schemas.microsoft.com/office/drawing/2014/main" val="1854914668"/>
                    </a:ext>
                  </a:extLst>
                </a:gridCol>
              </a:tblGrid>
              <a:tr h="28438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MALE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39.30%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22971"/>
                  </a:ext>
                </a:extLst>
              </a:tr>
              <a:tr h="28438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FEMALE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60.60%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4351102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BEB3F68-D929-3C3C-5A10-5303136C6E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238954"/>
              </p:ext>
            </p:extLst>
          </p:nvPr>
        </p:nvGraphicFramePr>
        <p:xfrm>
          <a:off x="4629149" y="4363162"/>
          <a:ext cx="3771900" cy="883920"/>
        </p:xfrm>
        <a:graphic>
          <a:graphicData uri="http://schemas.openxmlformats.org/drawingml/2006/table">
            <a:tbl>
              <a:tblPr/>
              <a:tblGrid>
                <a:gridCol w="1435100">
                  <a:extLst>
                    <a:ext uri="{9D8B030D-6E8A-4147-A177-3AD203B41FA5}">
                      <a16:colId xmlns:a16="http://schemas.microsoft.com/office/drawing/2014/main" val="2101988123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96134344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148326345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GURGAON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976026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DELHI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90203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KOLKATA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21.33%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29457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NOIDA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18.66%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1298958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FAA3E48-E6CC-D156-58E2-3EFEAFC52C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446294"/>
              </p:ext>
            </p:extLst>
          </p:nvPr>
        </p:nvGraphicFramePr>
        <p:xfrm>
          <a:off x="8751440" y="4387174"/>
          <a:ext cx="3116095" cy="662940"/>
        </p:xfrm>
        <a:graphic>
          <a:graphicData uri="http://schemas.openxmlformats.org/drawingml/2006/table">
            <a:tbl>
              <a:tblPr/>
              <a:tblGrid>
                <a:gridCol w="1185585">
                  <a:extLst>
                    <a:ext uri="{9D8B030D-6E8A-4147-A177-3AD203B41FA5}">
                      <a16:colId xmlns:a16="http://schemas.microsoft.com/office/drawing/2014/main" val="3341470439"/>
                    </a:ext>
                  </a:extLst>
                </a:gridCol>
                <a:gridCol w="986239">
                  <a:extLst>
                    <a:ext uri="{9D8B030D-6E8A-4147-A177-3AD203B41FA5}">
                      <a16:colId xmlns:a16="http://schemas.microsoft.com/office/drawing/2014/main" val="2408628203"/>
                    </a:ext>
                  </a:extLst>
                </a:gridCol>
                <a:gridCol w="944271">
                  <a:extLst>
                    <a:ext uri="{9D8B030D-6E8A-4147-A177-3AD203B41FA5}">
                      <a16:colId xmlns:a16="http://schemas.microsoft.com/office/drawing/2014/main" val="738888724"/>
                    </a:ext>
                  </a:extLst>
                </a:gridCol>
              </a:tblGrid>
              <a:tr h="16038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ENGLISH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48.60%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0976851"/>
                  </a:ext>
                </a:extLst>
              </a:tr>
              <a:tr h="1843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HINDI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41.30%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050555"/>
                  </a:ext>
                </a:extLst>
              </a:tr>
              <a:tr h="1843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BENGALI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6855630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F893EB82-2BF1-0810-D60F-3D77B6599F36}"/>
              </a:ext>
            </a:extLst>
          </p:cNvPr>
          <p:cNvSpPr txBox="1"/>
          <p:nvPr/>
        </p:nvSpPr>
        <p:spPr>
          <a:xfrm>
            <a:off x="694925" y="5475682"/>
            <a:ext cx="3862389" cy="608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0000400000000000000" pitchFamily="2"/>
              </a:rPr>
              <a:t>Frequency and percentage distribution of male </a:t>
            </a:r>
            <a:r>
              <a:rPr lang="en-US" sz="14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0000400000000000000" pitchFamily="2"/>
              </a:rPr>
              <a:t>and</a:t>
            </a:r>
            <a:r>
              <a:rPr lang="en-US" sz="16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0000400000000000000" pitchFamily="2"/>
              </a:rPr>
              <a:t> female individuals.</a:t>
            </a:r>
            <a:endParaRPr lang="en-US" sz="16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Mangal" panose="00000400000000000000" pitchFamily="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786ACA-6B55-1A7C-C453-A6C2D99788C3}"/>
              </a:ext>
            </a:extLst>
          </p:cNvPr>
          <p:cNvSpPr txBox="1"/>
          <p:nvPr/>
        </p:nvSpPr>
        <p:spPr>
          <a:xfrm>
            <a:off x="4557314" y="5475682"/>
            <a:ext cx="4194126" cy="608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0000400000000000000" pitchFamily="2"/>
              </a:rPr>
              <a:t>Frequency and percentage distribution of primary languages spoken.</a:t>
            </a:r>
            <a:endParaRPr lang="en-US" sz="16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Mangal" panose="00000400000000000000" pitchFamily="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A701A0-D85B-6383-92D0-98BBC404851A}"/>
              </a:ext>
            </a:extLst>
          </p:cNvPr>
          <p:cNvSpPr txBox="1"/>
          <p:nvPr/>
        </p:nvSpPr>
        <p:spPr>
          <a:xfrm>
            <a:off x="8610601" y="5509423"/>
            <a:ext cx="3581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Frequency and percentage distribution of Location</a:t>
            </a:r>
            <a:endParaRPr lang="en-US" sz="1600" u="sng" dirty="0"/>
          </a:p>
        </p:txBody>
      </p:sp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27EE5-BDC4-6D1B-FDFA-EC3EE7212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0" y="116601"/>
            <a:ext cx="5222537" cy="871777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D7A4544-ED77-5885-0259-ABD9FD2155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7656460"/>
              </p:ext>
            </p:extLst>
          </p:nvPr>
        </p:nvGraphicFramePr>
        <p:xfrm>
          <a:off x="838202" y="1502837"/>
          <a:ext cx="3364147" cy="2580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6866EA-E062-CCF5-7ADF-92F16C706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b="1" smtClean="0"/>
              <a:t>9</a:t>
            </a:fld>
            <a:endParaRPr lang="en-IN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02E66D-959E-3A7C-1D90-332BF355F0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979061" cy="931542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CC008A4-3D59-057F-162C-6531F90FCD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0061861"/>
              </p:ext>
            </p:extLst>
          </p:nvPr>
        </p:nvGraphicFramePr>
        <p:xfrm>
          <a:off x="4698460" y="1502837"/>
          <a:ext cx="3577185" cy="2460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0192561-3B29-2D57-A911-411FE7641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946414"/>
              </p:ext>
            </p:extLst>
          </p:nvPr>
        </p:nvGraphicFramePr>
        <p:xfrm>
          <a:off x="838200" y="4358631"/>
          <a:ext cx="3364145" cy="669182"/>
        </p:xfrm>
        <a:graphic>
          <a:graphicData uri="http://schemas.openxmlformats.org/drawingml/2006/table">
            <a:tbl>
              <a:tblPr/>
              <a:tblGrid>
                <a:gridCol w="1363059">
                  <a:extLst>
                    <a:ext uri="{9D8B030D-6E8A-4147-A177-3AD203B41FA5}">
                      <a16:colId xmlns:a16="http://schemas.microsoft.com/office/drawing/2014/main" val="3979712261"/>
                    </a:ext>
                  </a:extLst>
                </a:gridCol>
                <a:gridCol w="1305056">
                  <a:extLst>
                    <a:ext uri="{9D8B030D-6E8A-4147-A177-3AD203B41FA5}">
                      <a16:colId xmlns:a16="http://schemas.microsoft.com/office/drawing/2014/main" val="1922227119"/>
                    </a:ext>
                  </a:extLst>
                </a:gridCol>
                <a:gridCol w="696030">
                  <a:extLst>
                    <a:ext uri="{9D8B030D-6E8A-4147-A177-3AD203B41FA5}">
                      <a16:colId xmlns:a16="http://schemas.microsoft.com/office/drawing/2014/main" val="4267950707"/>
                    </a:ext>
                  </a:extLst>
                </a:gridCol>
              </a:tblGrid>
              <a:tr h="21476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UNEMPLOYED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098833"/>
                  </a:ext>
                </a:extLst>
              </a:tr>
              <a:tr h="224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EMPLOYED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7599924"/>
                  </a:ext>
                </a:extLst>
              </a:tr>
              <a:tr h="22410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RETIRED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81.33%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312161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0D41E9A-F77D-3A28-2D45-67A66A3848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225799"/>
              </p:ext>
            </p:extLst>
          </p:nvPr>
        </p:nvGraphicFramePr>
        <p:xfrm>
          <a:off x="4698460" y="4339821"/>
          <a:ext cx="3454940" cy="668135"/>
        </p:xfrm>
        <a:graphic>
          <a:graphicData uri="http://schemas.openxmlformats.org/drawingml/2006/table">
            <a:tbl>
              <a:tblPr/>
              <a:tblGrid>
                <a:gridCol w="1314506">
                  <a:extLst>
                    <a:ext uri="{9D8B030D-6E8A-4147-A177-3AD203B41FA5}">
                      <a16:colId xmlns:a16="http://schemas.microsoft.com/office/drawing/2014/main" val="1465272071"/>
                    </a:ext>
                  </a:extLst>
                </a:gridCol>
                <a:gridCol w="1093482">
                  <a:extLst>
                    <a:ext uri="{9D8B030D-6E8A-4147-A177-3AD203B41FA5}">
                      <a16:colId xmlns:a16="http://schemas.microsoft.com/office/drawing/2014/main" val="3780268812"/>
                    </a:ext>
                  </a:extLst>
                </a:gridCol>
                <a:gridCol w="1046952">
                  <a:extLst>
                    <a:ext uri="{9D8B030D-6E8A-4147-A177-3AD203B41FA5}">
                      <a16:colId xmlns:a16="http://schemas.microsoft.com/office/drawing/2014/main" val="2906150739"/>
                    </a:ext>
                  </a:extLst>
                </a:gridCol>
              </a:tblGrid>
              <a:tr h="23379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WITH DISABILITY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39.33%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8803468"/>
                  </a:ext>
                </a:extLst>
              </a:tr>
              <a:tr h="3291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WITHOUT DISABILITY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60.66%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3384365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88802862-A9D1-4B29-D156-6A69BA9A54C8}"/>
              </a:ext>
            </a:extLst>
          </p:cNvPr>
          <p:cNvSpPr txBox="1"/>
          <p:nvPr/>
        </p:nvSpPr>
        <p:spPr>
          <a:xfrm>
            <a:off x="733425" y="5290434"/>
            <a:ext cx="37242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Frequency and percentage distribution of employment </a:t>
            </a:r>
            <a:r>
              <a:rPr lang="en-US" sz="1600" u="sng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Status</a:t>
            </a:r>
            <a:r>
              <a:rPr lang="en-US" sz="16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u="sng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BBB8A7-9459-711A-AAF4-66BCC2DFBAA1}"/>
              </a:ext>
            </a:extLst>
          </p:cNvPr>
          <p:cNvSpPr txBox="1"/>
          <p:nvPr/>
        </p:nvSpPr>
        <p:spPr>
          <a:xfrm>
            <a:off x="4576215" y="5252936"/>
            <a:ext cx="3805785" cy="871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0000400000000000000" pitchFamily="2"/>
              </a:rPr>
              <a:t>Frequency and percentage distribution of individuals with physical or mental disabilities.</a:t>
            </a:r>
            <a:endParaRPr lang="en-US" sz="16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Mangal" panose="00000400000000000000" pitchFamily="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71541E-9F44-E969-035C-E0D769B19E62}"/>
              </a:ext>
            </a:extLst>
          </p:cNvPr>
          <p:cNvSpPr txBox="1"/>
          <p:nvPr/>
        </p:nvSpPr>
        <p:spPr>
          <a:xfrm>
            <a:off x="8610600" y="5252936"/>
            <a:ext cx="34857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Frequency and percentage distribution of health conditions.</a:t>
            </a:r>
            <a:endParaRPr lang="en-US" sz="1600" u="sng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FC35D5F-824B-45AD-000B-6D3777CE7C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0911915"/>
              </p:ext>
            </p:extLst>
          </p:nvPr>
        </p:nvGraphicFramePr>
        <p:xfrm>
          <a:off x="8382000" y="1502837"/>
          <a:ext cx="3512820" cy="2460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ACF8423-3D5E-DB2F-69A7-591FD32168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697335"/>
              </p:ext>
            </p:extLst>
          </p:nvPr>
        </p:nvGraphicFramePr>
        <p:xfrm>
          <a:off x="8746787" y="4305976"/>
          <a:ext cx="3004225" cy="690765"/>
        </p:xfrm>
        <a:graphic>
          <a:graphicData uri="http://schemas.openxmlformats.org/drawingml/2006/table">
            <a:tbl>
              <a:tblPr/>
              <a:tblGrid>
                <a:gridCol w="1178873">
                  <a:extLst>
                    <a:ext uri="{9D8B030D-6E8A-4147-A177-3AD203B41FA5}">
                      <a16:colId xmlns:a16="http://schemas.microsoft.com/office/drawing/2014/main" val="1275022058"/>
                    </a:ext>
                  </a:extLst>
                </a:gridCol>
                <a:gridCol w="912676">
                  <a:extLst>
                    <a:ext uri="{9D8B030D-6E8A-4147-A177-3AD203B41FA5}">
                      <a16:colId xmlns:a16="http://schemas.microsoft.com/office/drawing/2014/main" val="3885883881"/>
                    </a:ext>
                  </a:extLst>
                </a:gridCol>
                <a:gridCol w="912676">
                  <a:extLst>
                    <a:ext uri="{9D8B030D-6E8A-4147-A177-3AD203B41FA5}">
                      <a16:colId xmlns:a16="http://schemas.microsoft.com/office/drawing/2014/main" val="667621674"/>
                    </a:ext>
                  </a:extLst>
                </a:gridCol>
              </a:tblGrid>
              <a:tr h="23025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SEVERE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35.33%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5655924"/>
                  </a:ext>
                </a:extLst>
              </a:tr>
              <a:tr h="23025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MODERATE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005584"/>
                  </a:ext>
                </a:extLst>
              </a:tr>
              <a:tr h="23025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MILD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21.33%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62217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44928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3208</TotalTime>
  <Words>1139</Words>
  <Application>Microsoft Office PowerPoint</Application>
  <PresentationFormat>Widescreen</PresentationFormat>
  <Paragraphs>157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Parcel</vt:lpstr>
      <vt:lpstr>Topic - Profile of Clients Availing Services from Silver Genie Pvt Ltd.  Silver Genie Pvt Ltd.  </vt:lpstr>
      <vt:lpstr>Mentor Approval</vt:lpstr>
      <vt:lpstr>Introduction</vt:lpstr>
      <vt:lpstr>Objectives of Your Study</vt:lpstr>
      <vt:lpstr>Methodology</vt:lpstr>
      <vt:lpstr>Methodology</vt:lpstr>
      <vt:lpstr>Results </vt:lpstr>
      <vt:lpstr>Results</vt:lpstr>
      <vt:lpstr>Results</vt:lpstr>
      <vt:lpstr>Discussion</vt:lpstr>
      <vt:lpstr>Conclusion</vt:lpstr>
      <vt:lpstr>References</vt:lpstr>
      <vt:lpstr>Thank You</vt:lpstr>
      <vt:lpstr>Pictorial Journey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Dr Nikita Dubey</cp:lastModifiedBy>
  <cp:revision>16</cp:revision>
  <dcterms:created xsi:type="dcterms:W3CDTF">2022-05-20T15:11:38Z</dcterms:created>
  <dcterms:modified xsi:type="dcterms:W3CDTF">2024-06-19T07:49:53Z</dcterms:modified>
</cp:coreProperties>
</file>