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82" r:id="rId3"/>
    <p:sldId id="283" r:id="rId4"/>
    <p:sldId id="284" r:id="rId5"/>
    <p:sldId id="260" r:id="rId6"/>
    <p:sldId id="261" r:id="rId7"/>
    <p:sldId id="273" r:id="rId8"/>
    <p:sldId id="287" r:id="rId9"/>
    <p:sldId id="270" r:id="rId10"/>
    <p:sldId id="289" r:id="rId11"/>
    <p:sldId id="280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06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D81EA-CB51-484A-8F2B-B609EDCE15E5}" type="datetimeFigureOut">
              <a:rPr lang="en-IN" smtClean="0"/>
              <a:pPr/>
              <a:t>7/26/2013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4C111-235F-4E49-A95F-5BE143046F0E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D81EA-CB51-484A-8F2B-B609EDCE15E5}" type="datetimeFigureOut">
              <a:rPr lang="en-IN" smtClean="0"/>
              <a:pPr/>
              <a:t>7/26/2013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4C111-235F-4E49-A95F-5BE143046F0E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D81EA-CB51-484A-8F2B-B609EDCE15E5}" type="datetimeFigureOut">
              <a:rPr lang="en-IN" smtClean="0"/>
              <a:pPr/>
              <a:t>7/26/2013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4C111-235F-4E49-A95F-5BE143046F0E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D81EA-CB51-484A-8F2B-B609EDCE15E5}" type="datetimeFigureOut">
              <a:rPr lang="en-IN" smtClean="0"/>
              <a:pPr/>
              <a:t>7/26/2013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4C111-235F-4E49-A95F-5BE143046F0E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D81EA-CB51-484A-8F2B-B609EDCE15E5}" type="datetimeFigureOut">
              <a:rPr lang="en-IN" smtClean="0"/>
              <a:pPr/>
              <a:t>7/26/2013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4C111-235F-4E49-A95F-5BE143046F0E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D81EA-CB51-484A-8F2B-B609EDCE15E5}" type="datetimeFigureOut">
              <a:rPr lang="en-IN" smtClean="0"/>
              <a:pPr/>
              <a:t>7/26/2013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4C111-235F-4E49-A95F-5BE143046F0E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D81EA-CB51-484A-8F2B-B609EDCE15E5}" type="datetimeFigureOut">
              <a:rPr lang="en-IN" smtClean="0"/>
              <a:pPr/>
              <a:t>7/26/2013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4C111-235F-4E49-A95F-5BE143046F0E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D81EA-CB51-484A-8F2B-B609EDCE15E5}" type="datetimeFigureOut">
              <a:rPr lang="en-IN" smtClean="0"/>
              <a:pPr/>
              <a:t>7/26/2013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4C111-235F-4E49-A95F-5BE143046F0E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D81EA-CB51-484A-8F2B-B609EDCE15E5}" type="datetimeFigureOut">
              <a:rPr lang="en-IN" smtClean="0"/>
              <a:pPr/>
              <a:t>7/26/2013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4C111-235F-4E49-A95F-5BE143046F0E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D81EA-CB51-484A-8F2B-B609EDCE15E5}" type="datetimeFigureOut">
              <a:rPr lang="en-IN" smtClean="0"/>
              <a:pPr/>
              <a:t>7/26/2013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4C111-235F-4E49-A95F-5BE143046F0E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D81EA-CB51-484A-8F2B-B609EDCE15E5}" type="datetimeFigureOut">
              <a:rPr lang="en-IN" smtClean="0"/>
              <a:pPr/>
              <a:t>7/26/2013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4C111-235F-4E49-A95F-5BE143046F0E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31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CD81EA-CB51-484A-8F2B-B609EDCE15E5}" type="datetimeFigureOut">
              <a:rPr lang="en-IN" smtClean="0"/>
              <a:pPr/>
              <a:t>7/26/2013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24C111-235F-4E49-A95F-5BE143046F0E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36712"/>
            <a:ext cx="7772400" cy="3240359"/>
          </a:xfrm>
        </p:spPr>
        <p:txBody>
          <a:bodyPr>
            <a:normAutofit/>
          </a:bodyPr>
          <a:lstStyle/>
          <a:p>
            <a:pPr algn="l"/>
            <a:r>
              <a:rPr lang="en-US" sz="3200" dirty="0"/>
              <a:t>“</a:t>
            </a:r>
            <a:r>
              <a:rPr lang="en-US" sz="3600" dirty="0"/>
              <a:t>A study on Knowledge </a:t>
            </a:r>
            <a:r>
              <a:rPr lang="en-US" sz="3600" dirty="0" smtClean="0"/>
              <a:t>and </a:t>
            </a:r>
            <a:r>
              <a:rPr lang="en-US" sz="3600" dirty="0"/>
              <a:t>Practice of Child Immunization among Auxiliary Nurse </a:t>
            </a:r>
            <a:r>
              <a:rPr lang="en-US" sz="3600" dirty="0" smtClean="0"/>
              <a:t>Midwives”</a:t>
            </a:r>
            <a:r>
              <a:rPr lang="en-US" sz="3600" dirty="0"/>
              <a:t/>
            </a:r>
            <a:br>
              <a:rPr lang="en-US" sz="3600" dirty="0"/>
            </a:br>
            <a:endParaRPr lang="en-IN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95936" y="4941168"/>
            <a:ext cx="5148064" cy="1916832"/>
          </a:xfrm>
        </p:spPr>
        <p:txBody>
          <a:bodyPr/>
          <a:lstStyle/>
          <a:p>
            <a:r>
              <a:rPr lang="en-IN" b="1" i="1" dirty="0" smtClean="0"/>
              <a:t>Nikki </a:t>
            </a:r>
            <a:r>
              <a:rPr lang="en-IN" b="1" i="1" dirty="0" err="1" smtClean="0"/>
              <a:t>Pandey</a:t>
            </a:r>
            <a:endParaRPr lang="en-IN" b="1" i="1" dirty="0" smtClean="0"/>
          </a:p>
          <a:p>
            <a:r>
              <a:rPr lang="en-IN" b="1" i="1" dirty="0" smtClean="0"/>
              <a:t>IIHMR-Delhi</a:t>
            </a:r>
            <a:endParaRPr lang="en-IN" dirty="0"/>
          </a:p>
          <a:p>
            <a:r>
              <a:rPr lang="en-US" b="1" i="1" dirty="0" smtClean="0"/>
              <a:t>PG/11/060</a:t>
            </a:r>
            <a:endParaRPr lang="en-IN" b="1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LIMITATIONS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</a:t>
            </a:r>
            <a:r>
              <a:rPr lang="en-US" dirty="0"/>
              <a:t>sample size was too small to find out any significant relationship from the </a:t>
            </a:r>
            <a:r>
              <a:rPr lang="en-US" dirty="0" smtClean="0"/>
              <a:t>data.</a:t>
            </a:r>
          </a:p>
          <a:p>
            <a:r>
              <a:rPr lang="en-US" dirty="0" smtClean="0"/>
              <a:t> </a:t>
            </a:r>
            <a:r>
              <a:rPr lang="en-US" dirty="0"/>
              <a:t>Cultural gap and language barrier may also lead to biases as the ANM’s in the rural area are not used to such interviews.</a:t>
            </a:r>
          </a:p>
          <a:p>
            <a:pPr marL="0" indent="0">
              <a:buNone/>
            </a:pPr>
            <a:r>
              <a:rPr lang="en-US" dirty="0"/>
              <a:t>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642425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11500" dirty="0" smtClean="0"/>
              <a:t>Thank you</a:t>
            </a:r>
            <a:endParaRPr lang="en-IN" sz="115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N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792088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 Operational </a:t>
            </a:r>
            <a:r>
              <a:rPr lang="en-US" b="1" dirty="0" smtClean="0"/>
              <a:t>Definitions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 fontScale="70000" lnSpcReduction="20000"/>
          </a:bodyPr>
          <a:lstStyle/>
          <a:p>
            <a:endParaRPr lang="en-US" b="1" dirty="0" smtClean="0"/>
          </a:p>
          <a:p>
            <a:r>
              <a:rPr lang="en-US" b="1" dirty="0" smtClean="0"/>
              <a:t>Fully </a:t>
            </a:r>
            <a:r>
              <a:rPr lang="en-US" b="1" dirty="0"/>
              <a:t>Immunized</a:t>
            </a:r>
            <a:r>
              <a:rPr lang="en-US" b="1" dirty="0" smtClean="0"/>
              <a:t>:-</a:t>
            </a:r>
            <a:r>
              <a:rPr lang="en-US" dirty="0"/>
              <a:t> An infant who has received BCG; three doses of DPT, OPV and Hepatitis B; and Measles before one year of </a:t>
            </a:r>
            <a:r>
              <a:rPr lang="en-US" dirty="0" smtClean="0"/>
              <a:t>age</a:t>
            </a:r>
          </a:p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  <a:p>
            <a:r>
              <a:rPr lang="en-US" b="1" dirty="0"/>
              <a:t>Partially Immunized</a:t>
            </a:r>
            <a:r>
              <a:rPr lang="en-US" b="1" dirty="0" smtClean="0"/>
              <a:t>:-</a:t>
            </a:r>
            <a:r>
              <a:rPr lang="en-US" dirty="0"/>
              <a:t>A child who has received one or more vaccination but not all the vaccination according to UIP </a:t>
            </a:r>
            <a:r>
              <a:rPr lang="en-US" dirty="0" smtClean="0"/>
              <a:t>schedule</a:t>
            </a:r>
          </a:p>
          <a:p>
            <a:endParaRPr lang="en-US" dirty="0"/>
          </a:p>
          <a:p>
            <a:r>
              <a:rPr lang="en-US" b="1" dirty="0"/>
              <a:t>Left-outs / Non Immunized</a:t>
            </a:r>
            <a:r>
              <a:rPr lang="en-US" b="1" dirty="0" smtClean="0"/>
              <a:t>:-</a:t>
            </a:r>
            <a:r>
              <a:rPr lang="en-US" dirty="0"/>
              <a:t>Beneficiaries who do not utilize the immunization services for reasons including lack of knowledge, trust in immunization services or geographic and other reasons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b="1" dirty="0"/>
              <a:t>Dropouts</a:t>
            </a:r>
            <a:r>
              <a:rPr lang="en-US" b="1" dirty="0" smtClean="0"/>
              <a:t>:-</a:t>
            </a:r>
            <a:r>
              <a:rPr lang="en-US" b="1" dirty="0"/>
              <a:t> </a:t>
            </a:r>
            <a:r>
              <a:rPr lang="en-US" dirty="0"/>
              <a:t>Children who receive one or more vaccination but do not return for subsequent immunization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 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65812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080120"/>
          </a:xfrm>
        </p:spPr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040560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Immunization </a:t>
            </a:r>
            <a:r>
              <a:rPr lang="en-US" dirty="0"/>
              <a:t>is one of the most cost effective public health interventions and was first introduced in India in 1978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/>
              <a:t>Government of India </a:t>
            </a:r>
            <a:r>
              <a:rPr lang="en-US" dirty="0" smtClean="0"/>
              <a:t> </a:t>
            </a:r>
            <a:r>
              <a:rPr lang="en-US" dirty="0"/>
              <a:t>launched the Expanded </a:t>
            </a:r>
            <a:r>
              <a:rPr lang="en-US" dirty="0" err="1"/>
              <a:t>Programme</a:t>
            </a:r>
            <a:r>
              <a:rPr lang="en-US" dirty="0"/>
              <a:t> </a:t>
            </a:r>
            <a:r>
              <a:rPr lang="en-US" dirty="0" smtClean="0"/>
              <a:t>on immunization </a:t>
            </a:r>
            <a:r>
              <a:rPr lang="en-US" dirty="0"/>
              <a:t>in 1978 to protect children against </a:t>
            </a:r>
            <a:r>
              <a:rPr lang="en-US" dirty="0" smtClean="0"/>
              <a:t>diphtheria, </a:t>
            </a:r>
            <a:r>
              <a:rPr lang="en-US" dirty="0" err="1" smtClean="0"/>
              <a:t>pertusis</a:t>
            </a:r>
            <a:r>
              <a:rPr lang="en-US" dirty="0"/>
              <a:t>, tetanus, </a:t>
            </a:r>
            <a:r>
              <a:rPr lang="en-US" dirty="0" smtClean="0"/>
              <a:t>and typhoid</a:t>
            </a:r>
            <a:r>
              <a:rPr lang="en-US" dirty="0"/>
              <a:t>. 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Vaccination </a:t>
            </a:r>
            <a:r>
              <a:rPr lang="en-US" dirty="0"/>
              <a:t>against polio through oral polio vaccine (OPV) was added to </a:t>
            </a:r>
            <a:r>
              <a:rPr lang="en-US" dirty="0" smtClean="0"/>
              <a:t>the </a:t>
            </a:r>
            <a:r>
              <a:rPr lang="en-US" dirty="0" err="1" smtClean="0"/>
              <a:t>programme</a:t>
            </a:r>
            <a:r>
              <a:rPr lang="en-US" dirty="0" smtClean="0"/>
              <a:t> </a:t>
            </a:r>
            <a:r>
              <a:rPr lang="en-US" dirty="0"/>
              <a:t>in 1979-80 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BCG </a:t>
            </a:r>
            <a:r>
              <a:rPr lang="en-US" dirty="0"/>
              <a:t>vaccination against tuberculosis was added in 1981-82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Vaccination against measles was included in 1985-86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smtClean="0"/>
              <a:t> 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12282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1810544" cy="56207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Contd.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2737"/>
            <a:ext cx="8229600" cy="489654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In </a:t>
            </a:r>
            <a:r>
              <a:rPr lang="en-US" dirty="0"/>
              <a:t>1985, the Universal </a:t>
            </a:r>
            <a:r>
              <a:rPr lang="en-US" dirty="0" smtClean="0"/>
              <a:t>Immunization </a:t>
            </a:r>
            <a:r>
              <a:rPr lang="en-US" dirty="0" err="1" smtClean="0"/>
              <a:t>Programme</a:t>
            </a:r>
            <a:r>
              <a:rPr lang="en-US" dirty="0" smtClean="0"/>
              <a:t> </a:t>
            </a:r>
            <a:r>
              <a:rPr lang="en-US" dirty="0"/>
              <a:t>was launched to </a:t>
            </a:r>
            <a:r>
              <a:rPr lang="en-US" dirty="0" smtClean="0"/>
              <a:t>protect </a:t>
            </a:r>
            <a:r>
              <a:rPr lang="en-US" dirty="0"/>
              <a:t>against </a:t>
            </a:r>
            <a:r>
              <a:rPr lang="en-US" dirty="0" err="1" smtClean="0"/>
              <a:t>tuberculosis,diphtheria</a:t>
            </a:r>
            <a:r>
              <a:rPr lang="en-US" dirty="0"/>
              <a:t>, </a:t>
            </a:r>
            <a:r>
              <a:rPr lang="en-US" dirty="0" err="1"/>
              <a:t>pertusis</a:t>
            </a:r>
            <a:r>
              <a:rPr lang="en-US" dirty="0"/>
              <a:t>, tetanus, poliomyelitis, </a:t>
            </a:r>
            <a:r>
              <a:rPr lang="en-US" dirty="0" smtClean="0"/>
              <a:t>and measles.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/>
              <a:t>the Pulse Polio </a:t>
            </a:r>
            <a:r>
              <a:rPr lang="en-US" dirty="0" smtClean="0"/>
              <a:t>Immunization (PPI</a:t>
            </a:r>
            <a:r>
              <a:rPr lang="en-US" dirty="0"/>
              <a:t>) campaign was initiated in 1995 to eradicate poliomyelitis from the </a:t>
            </a:r>
            <a:r>
              <a:rPr lang="en-US" dirty="0" smtClean="0"/>
              <a:t>country.</a:t>
            </a:r>
          </a:p>
          <a:p>
            <a:endParaRPr lang="en-US" dirty="0" smtClean="0"/>
          </a:p>
          <a:p>
            <a:r>
              <a:rPr lang="en-US" dirty="0"/>
              <a:t>The </a:t>
            </a:r>
            <a:r>
              <a:rPr lang="en-US" b="1" i="1" dirty="0"/>
              <a:t>National Family Health Survey </a:t>
            </a:r>
            <a:r>
              <a:rPr lang="en-US" dirty="0"/>
              <a:t>(2005-06) reports that only 43.5% of children in India received all of their primary vaccines by 12 months of age.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49168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10239" y="188640"/>
            <a:ext cx="8136904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None/>
            </a:pPr>
            <a:r>
              <a:rPr lang="en-IN" sz="2800" b="1" dirty="0" smtClean="0"/>
              <a:t>General objectives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n-IN" sz="2400" dirty="0" smtClean="0"/>
              <a:t> </a:t>
            </a:r>
            <a:r>
              <a:rPr lang="en-US" sz="2400" dirty="0"/>
              <a:t>To assess the Knowledge, Attitude and Practices about immunization among Auxiliary Nurse Midwives of </a:t>
            </a:r>
            <a:r>
              <a:rPr lang="en-US" sz="2400" dirty="0" err="1" smtClean="0"/>
              <a:t>Manihari</a:t>
            </a:r>
            <a:r>
              <a:rPr lang="en-US" sz="2400" dirty="0" smtClean="0"/>
              <a:t> </a:t>
            </a:r>
            <a:r>
              <a:rPr lang="en-US" sz="2400" dirty="0"/>
              <a:t>Block</a:t>
            </a:r>
            <a:endParaRPr lang="en-IN" sz="2400" b="1" dirty="0" smtClean="0"/>
          </a:p>
          <a:p>
            <a:pPr algn="just">
              <a:lnSpc>
                <a:spcPct val="150000"/>
              </a:lnSpc>
              <a:buNone/>
            </a:pPr>
            <a:r>
              <a:rPr lang="en-US" sz="2800" b="1" dirty="0" smtClean="0"/>
              <a:t>Specific objectives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en-IN" sz="2400" dirty="0" smtClean="0"/>
              <a:t> </a:t>
            </a:r>
            <a:r>
              <a:rPr lang="en-US" sz="2400" dirty="0"/>
              <a:t>To assess the Knowledge of the ANM regarding </a:t>
            </a:r>
            <a:r>
              <a:rPr lang="en-US" sz="2400" dirty="0" smtClean="0"/>
              <a:t>immunization</a:t>
            </a:r>
          </a:p>
          <a:p>
            <a:pPr lvl="0"/>
            <a:endParaRPr lang="en-US" sz="2400" dirty="0"/>
          </a:p>
          <a:p>
            <a:pPr marL="342900" lvl="0" indent="-342900">
              <a:buFont typeface="Arial" pitchFamily="34" charset="0"/>
              <a:buChar char="•"/>
            </a:pPr>
            <a:r>
              <a:rPr lang="en-US" sz="2400" dirty="0"/>
              <a:t>To find out the practices carried out by the ANM’s during </a:t>
            </a:r>
            <a:r>
              <a:rPr lang="en-US" sz="2400" dirty="0" smtClean="0"/>
              <a:t>immunization</a:t>
            </a:r>
          </a:p>
          <a:p>
            <a:pPr marL="342900" lvl="0" indent="-342900">
              <a:buFont typeface="Arial" pitchFamily="34" charset="0"/>
              <a:buChar char="•"/>
            </a:pPr>
            <a:endParaRPr lang="en-US" sz="2400" dirty="0"/>
          </a:p>
          <a:p>
            <a:pPr marL="342900" lvl="0" indent="-342900">
              <a:buFont typeface="Arial" pitchFamily="34" charset="0"/>
              <a:buChar char="•"/>
            </a:pPr>
            <a:endParaRPr lang="en-US" sz="2400" dirty="0" smtClean="0"/>
          </a:p>
          <a:p>
            <a:pPr marL="342900" lvl="0" indent="-342900">
              <a:buFont typeface="Arial" pitchFamily="34" charset="0"/>
              <a:buChar char="•"/>
            </a:pPr>
            <a:endParaRPr lang="en-US" sz="2400" dirty="0"/>
          </a:p>
          <a:p>
            <a:pPr marL="342900" lvl="0" indent="-342900">
              <a:buFont typeface="Arial" pitchFamily="34" charset="0"/>
              <a:buChar char="•"/>
            </a:pP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008112"/>
          </a:xfrm>
        </p:spPr>
        <p:txBody>
          <a:bodyPr anchor="t">
            <a:normAutofit/>
          </a:bodyPr>
          <a:lstStyle/>
          <a:p>
            <a:r>
              <a:rPr lang="en-US" sz="4000" b="1" dirty="0" smtClean="0"/>
              <a:t>Methodology </a:t>
            </a:r>
            <a:endParaRPr lang="en-IN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052736"/>
            <a:ext cx="7941568" cy="4824536"/>
          </a:xfrm>
        </p:spPr>
        <p:txBody>
          <a:bodyPr anchor="ctr">
            <a:normAutofit fontScale="92500" lnSpcReduction="10000"/>
          </a:bodyPr>
          <a:lstStyle/>
          <a:p>
            <a:pPr algn="just"/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Study design-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- cross-sectional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study</a:t>
            </a:r>
          </a:p>
          <a:p>
            <a:pPr marL="0" indent="0" algn="just">
              <a:buNone/>
            </a:pPr>
            <a:endParaRPr lang="en-IN" sz="22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Study area-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Manihari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block of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Katihar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district</a:t>
            </a:r>
          </a:p>
          <a:p>
            <a:pPr marL="0" indent="0" algn="just">
              <a:buNone/>
            </a:pPr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Study Population: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- includes all the ANM’s of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Manihari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Block</a:t>
            </a:r>
          </a:p>
          <a:p>
            <a:pPr marL="0" indent="0" algn="just">
              <a:buNone/>
            </a:pPr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Sample size: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45</a:t>
            </a:r>
          </a:p>
          <a:p>
            <a:pPr algn="just"/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total ANM’s in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Manihari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Block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0" indent="0" algn="just">
              <a:buNone/>
            </a:pPr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Data collection tools and techniques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-</a:t>
            </a:r>
            <a:endParaRPr lang="en-US" sz="2200" dirty="0">
              <a:latin typeface="Times New Roman" pitchFamily="18" charset="0"/>
              <a:cs typeface="Times New Roman" pitchFamily="18" charset="0"/>
            </a:endParaRPr>
          </a:p>
          <a:p>
            <a:pPr lvl="1" indent="-342900"/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Semi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structured Questionnaire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was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formed</a:t>
            </a:r>
          </a:p>
          <a:p>
            <a:pPr lvl="1"/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Data was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analyzed through  SPSS V.16</a:t>
            </a:r>
          </a:p>
          <a:p>
            <a:pPr lvl="1"/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Secondary Data taken from BPMU unit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Manihari,Katihar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1">
              <a:buNone/>
            </a:pPr>
            <a:r>
              <a:rPr lang="en-US" sz="2000" dirty="0"/>
              <a:t> </a:t>
            </a:r>
          </a:p>
          <a:p>
            <a:endParaRPr lang="en-IN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35696" y="1268760"/>
            <a:ext cx="5256584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6600" i="1" dirty="0" smtClean="0"/>
              <a:t>STUDY FINDINGS</a:t>
            </a:r>
            <a:endParaRPr lang="en-IN" sz="66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368152"/>
          </a:xfrm>
        </p:spPr>
        <p:txBody>
          <a:bodyPr>
            <a:noAutofit/>
          </a:bodyPr>
          <a:lstStyle/>
          <a:p>
            <a:pPr lvl="0"/>
            <a:r>
              <a:rPr lang="en-US" sz="3200" b="1" dirty="0" smtClean="0"/>
              <a:t>3) Practices </a:t>
            </a:r>
            <a:r>
              <a:rPr lang="en-US" sz="3200" b="1" dirty="0"/>
              <a:t>regarding immunization among Immunization</a:t>
            </a:r>
            <a:r>
              <a:rPr lang="en-US" sz="3200" dirty="0"/>
              <a:t/>
            </a:r>
            <a:br>
              <a:rPr lang="en-US" sz="3200" dirty="0"/>
            </a:br>
            <a:endParaRPr lang="en-US" sz="32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635686349"/>
              </p:ext>
            </p:extLst>
          </p:nvPr>
        </p:nvGraphicFramePr>
        <p:xfrm>
          <a:off x="971599" y="1268761"/>
          <a:ext cx="6768753" cy="48574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51800"/>
                <a:gridCol w="3476268"/>
                <a:gridCol w="1272533"/>
                <a:gridCol w="1368152"/>
              </a:tblGrid>
              <a:tr h="36114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S.no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71" marR="60571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Questions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71" marR="60571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YES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71" marR="60571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effectLst/>
                        </a:rPr>
                        <a:t>NO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71" marR="60571" marT="0" marB="0" anchor="b"/>
                </a:tc>
              </a:tr>
              <a:tr h="541717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71" marR="60571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Whether</a:t>
                      </a:r>
                      <a:r>
                        <a:rPr lang="en-US" sz="1000">
                          <a:effectLst/>
                        </a:rPr>
                        <a:t> </a:t>
                      </a:r>
                      <a:r>
                        <a:rPr lang="en-US" sz="1100">
                          <a:effectLst/>
                        </a:rPr>
                        <a:t>Batch NO. &amp; Expiry Date of Vaccine recorded?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71" marR="6057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100%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71" marR="6057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000" dirty="0">
                          <a:effectLst/>
                        </a:rPr>
                        <a:t>nil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71" marR="60571" marT="0" marB="0"/>
                </a:tc>
              </a:tr>
              <a:tr h="523661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71" marR="60571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Whether spirit allowed to dry before vaccination of killed vaccine?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71" marR="6057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63%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71" marR="6057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000" dirty="0">
                          <a:effectLst/>
                        </a:rPr>
                        <a:t>37%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71" marR="60571" marT="0" marB="0"/>
                </a:tc>
              </a:tr>
              <a:tr h="532690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71" marR="60571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Whether 0.1ml AD syringe used for BCG vaccination?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71" marR="6057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86%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71" marR="6057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000" dirty="0">
                          <a:effectLst/>
                        </a:rPr>
                        <a:t>14%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71" marR="60571" marT="0" marB="0"/>
                </a:tc>
              </a:tr>
              <a:tr h="487546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4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71" marR="60571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Whether normal saline used for cleaning the skin before BCG and Measles vaccination?  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71" marR="6057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61%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71" marR="6057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39%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71" marR="60571" marT="0" marB="0"/>
                </a:tc>
              </a:tr>
              <a:tr h="559775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5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71" marR="60571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Whether DPT &amp; Hep-B given on different sites?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71" marR="6057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100%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71" marR="6057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000" dirty="0">
                          <a:effectLst/>
                        </a:rPr>
                        <a:t>nil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71" marR="60571" marT="0" marB="0"/>
                </a:tc>
              </a:tr>
              <a:tr h="424345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6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71" marR="60571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Whether Vit-A given along with Measles vaccination?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71" marR="6057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100%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71" marR="6057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nil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71" marR="60571" marT="0" marB="0"/>
                </a:tc>
              </a:tr>
              <a:tr h="541717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7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71" marR="60571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Whether Ice-pack applied on the vaccination site after vaccination?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71" marR="6057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98%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71" marR="6057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000" dirty="0">
                          <a:effectLst/>
                        </a:rPr>
                        <a:t>2%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71" marR="60571" marT="0" marB="0"/>
                </a:tc>
              </a:tr>
              <a:tr h="424345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71" marR="60571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Whether advised mother regarding adverse effect of vaccination?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71" marR="6057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100%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71" marR="6057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nil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71" marR="60571" marT="0" marB="0"/>
                </a:tc>
              </a:tr>
              <a:tr h="460460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9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71" marR="60571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Whether advised mother regarding next schedule of immunization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71" marR="6057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100%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71" marR="6057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000" dirty="0">
                          <a:effectLst/>
                        </a:rPr>
                        <a:t>nil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71" marR="60571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497713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/>
              <a:t>R</a:t>
            </a:r>
            <a:r>
              <a:rPr lang="en-US" sz="4000" b="1" dirty="0" smtClean="0"/>
              <a:t>ecommendations</a:t>
            </a:r>
            <a:endParaRPr lang="en-IN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/>
          </a:bodyPr>
          <a:lstStyle/>
          <a:p>
            <a:pPr lvl="0"/>
            <a:r>
              <a:rPr lang="en-US" sz="2400" dirty="0"/>
              <a:t>There is a need to increase technical knowledge along with continuous motivation amongst the ANM’s highlighting the importance of immunization, adverse effects of vaccines and proper handling of the cold </a:t>
            </a:r>
            <a:r>
              <a:rPr lang="en-US" sz="2400" dirty="0" smtClean="0"/>
              <a:t>chain</a:t>
            </a:r>
          </a:p>
          <a:p>
            <a:pPr marL="0" lvl="0" indent="0">
              <a:buNone/>
            </a:pPr>
            <a:endParaRPr lang="en-US" sz="2400" dirty="0"/>
          </a:p>
          <a:p>
            <a:pPr lvl="0"/>
            <a:r>
              <a:rPr lang="en-US" sz="2400" dirty="0"/>
              <a:t>Routinely training be given to the ANM’s prior to major routine immunization schedules to reduce the humanly errors so that newborn child remains free from diseases. </a:t>
            </a:r>
            <a:endParaRPr lang="en-US" sz="2400" dirty="0" smtClean="0"/>
          </a:p>
          <a:p>
            <a:pPr marL="0" lvl="0" indent="0">
              <a:buNone/>
            </a:pPr>
            <a:endParaRPr lang="en-US" sz="2400" dirty="0"/>
          </a:p>
          <a:p>
            <a:pPr lvl="0"/>
            <a:r>
              <a:rPr lang="en-US" sz="2400" dirty="0"/>
              <a:t>There should be a systematic work plan for the ANM’s at the Sub-Centre level so that they could prioritize depending upon the importance of the work. </a:t>
            </a:r>
          </a:p>
          <a:p>
            <a:endParaRPr lang="en-IN" sz="2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416</TotalTime>
  <Words>650</Words>
  <Application>Microsoft Office PowerPoint</Application>
  <PresentationFormat>On-screen Show (4:3)</PresentationFormat>
  <Paragraphs>110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“A study on Knowledge and Practice of Child Immunization among Auxiliary Nurse Midwives” </vt:lpstr>
      <vt:lpstr> Operational Definitions </vt:lpstr>
      <vt:lpstr>Introduction</vt:lpstr>
      <vt:lpstr>Contd.</vt:lpstr>
      <vt:lpstr>Slide 5</vt:lpstr>
      <vt:lpstr>Methodology </vt:lpstr>
      <vt:lpstr>Slide 7</vt:lpstr>
      <vt:lpstr>3) Practices regarding immunization among Immunization </vt:lpstr>
      <vt:lpstr>Recommendations</vt:lpstr>
      <vt:lpstr>LIMITATIONS </vt:lpstr>
      <vt:lpstr>Thank you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1)Delivery outcomes</dc:title>
  <dc:creator>ajay shekhawat</dc:creator>
  <cp:lastModifiedBy>iihmr</cp:lastModifiedBy>
  <cp:revision>20</cp:revision>
  <dcterms:created xsi:type="dcterms:W3CDTF">2012-06-13T09:27:18Z</dcterms:created>
  <dcterms:modified xsi:type="dcterms:W3CDTF">2013-07-26T09:32:00Z</dcterms:modified>
</cp:coreProperties>
</file>