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25"/>
  </p:notesMasterIdLst>
  <p:sldIdLst>
    <p:sldId id="256" r:id="rId2"/>
    <p:sldId id="257" r:id="rId3"/>
    <p:sldId id="274" r:id="rId4"/>
    <p:sldId id="282" r:id="rId5"/>
    <p:sldId id="283" r:id="rId6"/>
    <p:sldId id="260" r:id="rId7"/>
    <p:sldId id="259" r:id="rId8"/>
    <p:sldId id="261" r:id="rId9"/>
    <p:sldId id="262" r:id="rId10"/>
    <p:sldId id="263" r:id="rId11"/>
    <p:sldId id="264" r:id="rId12"/>
    <p:sldId id="265" r:id="rId13"/>
    <p:sldId id="266" r:id="rId14"/>
    <p:sldId id="267" r:id="rId15"/>
    <p:sldId id="284" r:id="rId16"/>
    <p:sldId id="288" r:id="rId17"/>
    <p:sldId id="289" r:id="rId18"/>
    <p:sldId id="273" r:id="rId19"/>
    <p:sldId id="285" r:id="rId20"/>
    <p:sldId id="280" r:id="rId21"/>
    <p:sldId id="270" r:id="rId22"/>
    <p:sldId id="271" r:id="rId23"/>
    <p:sldId id="26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08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shwas Bokra" userId="08d7c48f1eececff" providerId="LiveId" clId="{A6ECA203-29AF-4416-AB74-472966FE129B}"/>
    <pc:docChg chg="undo custSel modSld">
      <pc:chgData name="Vishwas Bokra" userId="08d7c48f1eececff" providerId="LiveId" clId="{A6ECA203-29AF-4416-AB74-472966FE129B}" dt="2025-07-08T10:51:51.032" v="904" actId="20577"/>
      <pc:docMkLst>
        <pc:docMk/>
      </pc:docMkLst>
      <pc:sldChg chg="delSp modSp mod">
        <pc:chgData name="Vishwas Bokra" userId="08d7c48f1eececff" providerId="LiveId" clId="{A6ECA203-29AF-4416-AB74-472966FE129B}" dt="2025-06-23T12:24:57.270" v="514" actId="1076"/>
        <pc:sldMkLst>
          <pc:docMk/>
          <pc:sldMk cId="3199225478" sldId="256"/>
        </pc:sldMkLst>
        <pc:spChg chg="mod">
          <ac:chgData name="Vishwas Bokra" userId="08d7c48f1eececff" providerId="LiveId" clId="{A6ECA203-29AF-4416-AB74-472966FE129B}" dt="2025-06-23T12:24:57.270" v="514" actId="1076"/>
          <ac:spMkLst>
            <pc:docMk/>
            <pc:sldMk cId="3199225478" sldId="256"/>
            <ac:spMk id="2" creationId="{6189BD04-9EFD-5298-48E0-BBFFD10429A7}"/>
          </ac:spMkLst>
        </pc:spChg>
        <pc:spChg chg="mod">
          <ac:chgData name="Vishwas Bokra" userId="08d7c48f1eececff" providerId="LiveId" clId="{A6ECA203-29AF-4416-AB74-472966FE129B}" dt="2025-06-23T09:08:34.469" v="70" actId="27636"/>
          <ac:spMkLst>
            <pc:docMk/>
            <pc:sldMk cId="3199225478" sldId="256"/>
            <ac:spMk id="3" creationId="{7673AE62-677A-E7A9-D759-F10B648DEED4}"/>
          </ac:spMkLst>
        </pc:spChg>
        <pc:spChg chg="mod">
          <ac:chgData name="Vishwas Bokra" userId="08d7c48f1eececff" providerId="LiveId" clId="{A6ECA203-29AF-4416-AB74-472966FE129B}" dt="2025-06-23T09:08:34.372" v="69"/>
          <ac:spMkLst>
            <pc:docMk/>
            <pc:sldMk cId="3199225478" sldId="256"/>
            <ac:spMk id="4" creationId="{40197BFF-5EB9-4347-6E13-67AD995EB819}"/>
          </ac:spMkLst>
        </pc:spChg>
        <pc:spChg chg="mod">
          <ac:chgData name="Vishwas Bokra" userId="08d7c48f1eececff" providerId="LiveId" clId="{A6ECA203-29AF-4416-AB74-472966FE129B}" dt="2025-06-23T09:26:21.923" v="305" actId="1076"/>
          <ac:spMkLst>
            <pc:docMk/>
            <pc:sldMk cId="3199225478" sldId="256"/>
            <ac:spMk id="6" creationId="{B689BAFA-5005-3854-9330-B44A10E50829}"/>
          </ac:spMkLst>
        </pc:spChg>
        <pc:picChg chg="mod">
          <ac:chgData name="Vishwas Bokra" userId="08d7c48f1eececff" providerId="LiveId" clId="{A6ECA203-29AF-4416-AB74-472966FE129B}" dt="2025-06-23T09:34:16.019" v="373" actId="14100"/>
          <ac:picMkLst>
            <pc:docMk/>
            <pc:sldMk cId="3199225478" sldId="256"/>
            <ac:picMk id="7" creationId="{6A5D235C-68B3-B360-0BE2-EE01D32938FF}"/>
          </ac:picMkLst>
        </pc:picChg>
      </pc:sldChg>
      <pc:sldChg chg="addSp delSp modSp mod">
        <pc:chgData name="Vishwas Bokra" userId="08d7c48f1eececff" providerId="LiveId" clId="{A6ECA203-29AF-4416-AB74-472966FE129B}" dt="2025-06-24T12:13:55.344" v="898" actId="1076"/>
        <pc:sldMkLst>
          <pc:docMk/>
          <pc:sldMk cId="2861094314" sldId="257"/>
        </pc:sldMkLst>
        <pc:spChg chg="mod">
          <ac:chgData name="Vishwas Bokra" userId="08d7c48f1eececff" providerId="LiveId" clId="{A6ECA203-29AF-4416-AB74-472966FE129B}" dt="2025-06-23T09:33:52.323" v="367" actId="255"/>
          <ac:spMkLst>
            <pc:docMk/>
            <pc:sldMk cId="2861094314" sldId="257"/>
            <ac:spMk id="2" creationId="{E2872094-D36A-007C-818C-6DC4FC39F74F}"/>
          </ac:spMkLst>
        </pc:spChg>
        <pc:spChg chg="mod">
          <ac:chgData name="Vishwas Bokra" userId="08d7c48f1eececff" providerId="LiveId" clId="{A6ECA203-29AF-4416-AB74-472966FE129B}" dt="2025-06-23T09:08:34.372" v="69"/>
          <ac:spMkLst>
            <pc:docMk/>
            <pc:sldMk cId="2861094314" sldId="257"/>
            <ac:spMk id="4" creationId="{98B9F59A-EE54-15E1-6F90-F1AB79C0DCE7}"/>
          </ac:spMkLst>
        </pc:spChg>
        <pc:picChg chg="mod">
          <ac:chgData name="Vishwas Bokra" userId="08d7c48f1eececff" providerId="LiveId" clId="{A6ECA203-29AF-4416-AB74-472966FE129B}" dt="2025-06-23T09:34:05.254" v="371" actId="14100"/>
          <ac:picMkLst>
            <pc:docMk/>
            <pc:sldMk cId="2861094314" sldId="257"/>
            <ac:picMk id="6" creationId="{623EA6A3-2D9E-C718-EBF4-5B7AFD95B080}"/>
          </ac:picMkLst>
        </pc:picChg>
        <pc:picChg chg="add mod">
          <ac:chgData name="Vishwas Bokra" userId="08d7c48f1eececff" providerId="LiveId" clId="{A6ECA203-29AF-4416-AB74-472966FE129B}" dt="2025-06-24T12:13:55.344" v="898" actId="1076"/>
          <ac:picMkLst>
            <pc:docMk/>
            <pc:sldMk cId="2861094314" sldId="257"/>
            <ac:picMk id="7" creationId="{FCACCF7B-6DBC-48C7-05D6-02B58D94A69D}"/>
          </ac:picMkLst>
        </pc:picChg>
      </pc:sldChg>
      <pc:sldChg chg="delSp modSp mod">
        <pc:chgData name="Vishwas Bokra" userId="08d7c48f1eececff" providerId="LiveId" clId="{A6ECA203-29AF-4416-AB74-472966FE129B}" dt="2025-06-23T09:32:18.528" v="352" actId="1076"/>
        <pc:sldMkLst>
          <pc:docMk/>
          <pc:sldMk cId="459109267" sldId="259"/>
        </pc:sldMkLst>
        <pc:spChg chg="mod">
          <ac:chgData name="Vishwas Bokra" userId="08d7c48f1eececff" providerId="LiveId" clId="{A6ECA203-29AF-4416-AB74-472966FE129B}" dt="2025-06-23T09:32:11.950" v="351" actId="1076"/>
          <ac:spMkLst>
            <pc:docMk/>
            <pc:sldMk cId="459109267" sldId="259"/>
            <ac:spMk id="2" creationId="{3096DAF6-311E-0255-B1ED-7410C0285961}"/>
          </ac:spMkLst>
        </pc:spChg>
        <pc:spChg chg="mod">
          <ac:chgData name="Vishwas Bokra" userId="08d7c48f1eececff" providerId="LiveId" clId="{A6ECA203-29AF-4416-AB74-472966FE129B}" dt="2025-06-23T09:32:18.528" v="352" actId="1076"/>
          <ac:spMkLst>
            <pc:docMk/>
            <pc:sldMk cId="459109267" sldId="259"/>
            <ac:spMk id="3" creationId="{70665C76-273B-9A86-DBC1-54F437B85A44}"/>
          </ac:spMkLst>
        </pc:spChg>
        <pc:spChg chg="mod">
          <ac:chgData name="Vishwas Bokra" userId="08d7c48f1eececff" providerId="LiveId" clId="{A6ECA203-29AF-4416-AB74-472966FE129B}" dt="2025-06-23T09:08:34.372" v="69"/>
          <ac:spMkLst>
            <pc:docMk/>
            <pc:sldMk cId="459109267" sldId="259"/>
            <ac:spMk id="4" creationId="{6E049770-9203-2BD7-A999-EDFBD11B0D06}"/>
          </ac:spMkLst>
        </pc:spChg>
        <pc:picChg chg="mod">
          <ac:chgData name="Vishwas Bokra" userId="08d7c48f1eececff" providerId="LiveId" clId="{A6ECA203-29AF-4416-AB74-472966FE129B}" dt="2025-06-23T09:31:58.241" v="348" actId="14100"/>
          <ac:picMkLst>
            <pc:docMk/>
            <pc:sldMk cId="459109267" sldId="259"/>
            <ac:picMk id="6" creationId="{096665F7-D441-D56F-3223-09638E620763}"/>
          </ac:picMkLst>
        </pc:picChg>
      </pc:sldChg>
      <pc:sldChg chg="delSp modSp mod">
        <pc:chgData name="Vishwas Bokra" userId="08d7c48f1eececff" providerId="LiveId" clId="{A6ECA203-29AF-4416-AB74-472966FE129B}" dt="2025-06-23T14:44:50.449" v="876" actId="255"/>
        <pc:sldMkLst>
          <pc:docMk/>
          <pc:sldMk cId="3544687849" sldId="260"/>
        </pc:sldMkLst>
        <pc:spChg chg="mod">
          <ac:chgData name="Vishwas Bokra" userId="08d7c48f1eececff" providerId="LiveId" clId="{A6ECA203-29AF-4416-AB74-472966FE129B}" dt="2025-06-23T09:32:33.085" v="354" actId="255"/>
          <ac:spMkLst>
            <pc:docMk/>
            <pc:sldMk cId="3544687849" sldId="260"/>
            <ac:spMk id="2" creationId="{EA4904D3-A247-E528-2115-156C18874265}"/>
          </ac:spMkLst>
        </pc:spChg>
        <pc:spChg chg="mod">
          <ac:chgData name="Vishwas Bokra" userId="08d7c48f1eececff" providerId="LiveId" clId="{A6ECA203-29AF-4416-AB74-472966FE129B}" dt="2025-06-23T14:44:50.449" v="876" actId="255"/>
          <ac:spMkLst>
            <pc:docMk/>
            <pc:sldMk cId="3544687849" sldId="260"/>
            <ac:spMk id="3" creationId="{8C6D7DE2-7518-3B77-F975-509EE81FC92A}"/>
          </ac:spMkLst>
        </pc:spChg>
        <pc:spChg chg="mod">
          <ac:chgData name="Vishwas Bokra" userId="08d7c48f1eececff" providerId="LiveId" clId="{A6ECA203-29AF-4416-AB74-472966FE129B}" dt="2025-06-23T09:08:34.372" v="69"/>
          <ac:spMkLst>
            <pc:docMk/>
            <pc:sldMk cId="3544687849" sldId="260"/>
            <ac:spMk id="4" creationId="{196429B0-60CE-36A6-DD5A-4112E4534701}"/>
          </ac:spMkLst>
        </pc:spChg>
        <pc:picChg chg="mod">
          <ac:chgData name="Vishwas Bokra" userId="08d7c48f1eececff" providerId="LiveId" clId="{A6ECA203-29AF-4416-AB74-472966FE129B}" dt="2025-06-23T09:32:36.666" v="355" actId="14100"/>
          <ac:picMkLst>
            <pc:docMk/>
            <pc:sldMk cId="3544687849" sldId="260"/>
            <ac:picMk id="6" creationId="{59DE848F-23EA-DD10-7CA9-E5A35CA4CEC0}"/>
          </ac:picMkLst>
        </pc:picChg>
      </pc:sldChg>
      <pc:sldChg chg="delSp modSp mod">
        <pc:chgData name="Vishwas Bokra" userId="08d7c48f1eececff" providerId="LiveId" clId="{A6ECA203-29AF-4416-AB74-472966FE129B}" dt="2025-06-23T09:31:52.566" v="347" actId="14100"/>
        <pc:sldMkLst>
          <pc:docMk/>
          <pc:sldMk cId="1206244218" sldId="261"/>
        </pc:sldMkLst>
        <pc:spChg chg="mod">
          <ac:chgData name="Vishwas Bokra" userId="08d7c48f1eececff" providerId="LiveId" clId="{A6ECA203-29AF-4416-AB74-472966FE129B}" dt="2025-06-23T09:31:48.937" v="346" actId="255"/>
          <ac:spMkLst>
            <pc:docMk/>
            <pc:sldMk cId="1206244218" sldId="261"/>
            <ac:spMk id="2" creationId="{DA9672BA-4BE1-529E-07EC-8F4A53233F03}"/>
          </ac:spMkLst>
        </pc:spChg>
        <pc:spChg chg="mod">
          <ac:chgData name="Vishwas Bokra" userId="08d7c48f1eececff" providerId="LiveId" clId="{A6ECA203-29AF-4416-AB74-472966FE129B}" dt="2025-06-23T09:18:20.846" v="231" actId="1076"/>
          <ac:spMkLst>
            <pc:docMk/>
            <pc:sldMk cId="1206244218" sldId="261"/>
            <ac:spMk id="3" creationId="{C69F77E6-6698-55B6-C98F-1338F8539D37}"/>
          </ac:spMkLst>
        </pc:spChg>
        <pc:spChg chg="mod">
          <ac:chgData name="Vishwas Bokra" userId="08d7c48f1eececff" providerId="LiveId" clId="{A6ECA203-29AF-4416-AB74-472966FE129B}" dt="2025-06-23T09:12:14.539" v="94" actId="1076"/>
          <ac:spMkLst>
            <pc:docMk/>
            <pc:sldMk cId="1206244218" sldId="261"/>
            <ac:spMk id="4" creationId="{EEF90905-61DD-7573-FB83-64447E29ABB1}"/>
          </ac:spMkLst>
        </pc:spChg>
        <pc:picChg chg="mod">
          <ac:chgData name="Vishwas Bokra" userId="08d7c48f1eececff" providerId="LiveId" clId="{A6ECA203-29AF-4416-AB74-472966FE129B}" dt="2025-06-23T09:31:52.566" v="347" actId="14100"/>
          <ac:picMkLst>
            <pc:docMk/>
            <pc:sldMk cId="1206244218" sldId="261"/>
            <ac:picMk id="6" creationId="{7CA07901-579C-BFCC-7D89-A24BBE44C4BD}"/>
          </ac:picMkLst>
        </pc:picChg>
      </pc:sldChg>
      <pc:sldChg chg="delSp modSp mod">
        <pc:chgData name="Vishwas Bokra" userId="08d7c48f1eececff" providerId="LiveId" clId="{A6ECA203-29AF-4416-AB74-472966FE129B}" dt="2025-06-23T09:31:33.542" v="344" actId="1076"/>
        <pc:sldMkLst>
          <pc:docMk/>
          <pc:sldMk cId="1373306154" sldId="262"/>
        </pc:sldMkLst>
        <pc:spChg chg="mod">
          <ac:chgData name="Vishwas Bokra" userId="08d7c48f1eececff" providerId="LiveId" clId="{A6ECA203-29AF-4416-AB74-472966FE129B}" dt="2025-06-23T09:31:07.179" v="340" actId="1076"/>
          <ac:spMkLst>
            <pc:docMk/>
            <pc:sldMk cId="1373306154" sldId="262"/>
            <ac:spMk id="2" creationId="{E63E1AFC-9CD1-08C8-0F87-3A71E5733E59}"/>
          </ac:spMkLst>
        </pc:spChg>
        <pc:spChg chg="mod">
          <ac:chgData name="Vishwas Bokra" userId="08d7c48f1eececff" providerId="LiveId" clId="{A6ECA203-29AF-4416-AB74-472966FE129B}" dt="2025-06-23T09:08:34.372" v="69"/>
          <ac:spMkLst>
            <pc:docMk/>
            <pc:sldMk cId="1373306154" sldId="262"/>
            <ac:spMk id="4" creationId="{6849D843-D489-0698-8F13-E18D7AC34CCE}"/>
          </ac:spMkLst>
        </pc:spChg>
        <pc:spChg chg="mod">
          <ac:chgData name="Vishwas Bokra" userId="08d7c48f1eececff" providerId="LiveId" clId="{A6ECA203-29AF-4416-AB74-472966FE129B}" dt="2025-06-23T09:31:33.542" v="344" actId="1076"/>
          <ac:spMkLst>
            <pc:docMk/>
            <pc:sldMk cId="1373306154" sldId="262"/>
            <ac:spMk id="10" creationId="{8FF10906-DFC9-818C-58D3-01CC7703D5DA}"/>
          </ac:spMkLst>
        </pc:spChg>
        <pc:graphicFrameChg chg="mod">
          <ac:chgData name="Vishwas Bokra" userId="08d7c48f1eececff" providerId="LiveId" clId="{A6ECA203-29AF-4416-AB74-472966FE129B}" dt="2025-06-23T09:31:29.150" v="343" actId="1076"/>
          <ac:graphicFrameMkLst>
            <pc:docMk/>
            <pc:sldMk cId="1373306154" sldId="262"/>
            <ac:graphicFrameMk id="11" creationId="{3846EE46-3F6E-C28F-ABB2-728026C4F6F8}"/>
          </ac:graphicFrameMkLst>
        </pc:graphicFrameChg>
        <pc:picChg chg="mod">
          <ac:chgData name="Vishwas Bokra" userId="08d7c48f1eececff" providerId="LiveId" clId="{A6ECA203-29AF-4416-AB74-472966FE129B}" dt="2025-06-23T09:31:12.848" v="341" actId="14100"/>
          <ac:picMkLst>
            <pc:docMk/>
            <pc:sldMk cId="1373306154" sldId="262"/>
            <ac:picMk id="6" creationId="{CC7E35C9-8D50-F7CA-E6F1-C10B29E0AEB2}"/>
          </ac:picMkLst>
        </pc:picChg>
      </pc:sldChg>
      <pc:sldChg chg="delSp modSp mod">
        <pc:chgData name="Vishwas Bokra" userId="08d7c48f1eececff" providerId="LiveId" clId="{A6ECA203-29AF-4416-AB74-472966FE129B}" dt="2025-07-08T10:17:27.199" v="899" actId="1076"/>
        <pc:sldMkLst>
          <pc:docMk/>
          <pc:sldMk cId="1911276768" sldId="263"/>
        </pc:sldMkLst>
        <pc:spChg chg="mod">
          <ac:chgData name="Vishwas Bokra" userId="08d7c48f1eececff" providerId="LiveId" clId="{A6ECA203-29AF-4416-AB74-472966FE129B}" dt="2025-06-23T09:30:48.260" v="337" actId="1076"/>
          <ac:spMkLst>
            <pc:docMk/>
            <pc:sldMk cId="1911276768" sldId="263"/>
            <ac:spMk id="2" creationId="{E63E1AFC-9CD1-08C8-0F87-3A71E5733E59}"/>
          </ac:spMkLst>
        </pc:spChg>
        <pc:spChg chg="mod">
          <ac:chgData name="Vishwas Bokra" userId="08d7c48f1eececff" providerId="LiveId" clId="{A6ECA203-29AF-4416-AB74-472966FE129B}" dt="2025-06-23T09:08:34.372" v="69"/>
          <ac:spMkLst>
            <pc:docMk/>
            <pc:sldMk cId="1911276768" sldId="263"/>
            <ac:spMk id="4" creationId="{152510F1-C90F-1644-E1E6-E6F7AEB43F1B}"/>
          </ac:spMkLst>
        </pc:spChg>
        <pc:spChg chg="mod">
          <ac:chgData name="Vishwas Bokra" userId="08d7c48f1eececff" providerId="LiveId" clId="{A6ECA203-29AF-4416-AB74-472966FE129B}" dt="2025-07-08T10:17:27.199" v="899" actId="1076"/>
          <ac:spMkLst>
            <pc:docMk/>
            <pc:sldMk cId="1911276768" sldId="263"/>
            <ac:spMk id="15" creationId="{302B14E0-AC77-D80A-77D8-213E82E5CE86}"/>
          </ac:spMkLst>
        </pc:spChg>
        <pc:picChg chg="mod">
          <ac:chgData name="Vishwas Bokra" userId="08d7c48f1eececff" providerId="LiveId" clId="{A6ECA203-29AF-4416-AB74-472966FE129B}" dt="2025-06-23T09:30:29.115" v="334" actId="14100"/>
          <ac:picMkLst>
            <pc:docMk/>
            <pc:sldMk cId="1911276768" sldId="263"/>
            <ac:picMk id="6" creationId="{FDE056D7-024E-A9C1-BBD7-5EE6669F64BF}"/>
          </ac:picMkLst>
        </pc:picChg>
      </pc:sldChg>
      <pc:sldChg chg="delSp modSp mod">
        <pc:chgData name="Vishwas Bokra" userId="08d7c48f1eececff" providerId="LiveId" clId="{A6ECA203-29AF-4416-AB74-472966FE129B}" dt="2025-07-08T10:51:51.032" v="904" actId="20577"/>
        <pc:sldMkLst>
          <pc:docMk/>
          <pc:sldMk cId="1498613200" sldId="264"/>
        </pc:sldMkLst>
        <pc:spChg chg="mod">
          <ac:chgData name="Vishwas Bokra" userId="08d7c48f1eececff" providerId="LiveId" clId="{A6ECA203-29AF-4416-AB74-472966FE129B}" dt="2025-06-23T09:30:08.568" v="331" actId="1076"/>
          <ac:spMkLst>
            <pc:docMk/>
            <pc:sldMk cId="1498613200" sldId="264"/>
            <ac:spMk id="2" creationId="{E63E1AFC-9CD1-08C8-0F87-3A71E5733E59}"/>
          </ac:spMkLst>
        </pc:spChg>
        <pc:spChg chg="mod">
          <ac:chgData name="Vishwas Bokra" userId="08d7c48f1eececff" providerId="LiveId" clId="{A6ECA203-29AF-4416-AB74-472966FE129B}" dt="2025-06-23T09:08:34.372" v="69"/>
          <ac:spMkLst>
            <pc:docMk/>
            <pc:sldMk cId="1498613200" sldId="264"/>
            <ac:spMk id="4" creationId="{252D75EE-F9AD-7ECC-099C-1DECD261DAA7}"/>
          </ac:spMkLst>
        </pc:spChg>
        <pc:spChg chg="mod">
          <ac:chgData name="Vishwas Bokra" userId="08d7c48f1eececff" providerId="LiveId" clId="{A6ECA203-29AF-4416-AB74-472966FE129B}" dt="2025-06-23T09:13:03.127" v="95" actId="1076"/>
          <ac:spMkLst>
            <pc:docMk/>
            <pc:sldMk cId="1498613200" sldId="264"/>
            <ac:spMk id="9" creationId="{10958520-E5A9-61D9-2D04-6393D701589E}"/>
          </ac:spMkLst>
        </pc:spChg>
        <pc:spChg chg="mod">
          <ac:chgData name="Vishwas Bokra" userId="08d7c48f1eececff" providerId="LiveId" clId="{A6ECA203-29AF-4416-AB74-472966FE129B}" dt="2025-07-08T10:51:51.032" v="904" actId="20577"/>
          <ac:spMkLst>
            <pc:docMk/>
            <pc:sldMk cId="1498613200" sldId="264"/>
            <ac:spMk id="13" creationId="{273D5660-57E4-8DC1-F43E-F691580313FD}"/>
          </ac:spMkLst>
        </pc:spChg>
        <pc:spChg chg="mod">
          <ac:chgData name="Vishwas Bokra" userId="08d7c48f1eececff" providerId="LiveId" clId="{A6ECA203-29AF-4416-AB74-472966FE129B}" dt="2025-07-08T10:50:20.749" v="902" actId="20577"/>
          <ac:spMkLst>
            <pc:docMk/>
            <pc:sldMk cId="1498613200" sldId="264"/>
            <ac:spMk id="15" creationId="{A72787FB-1CF5-6FD7-BE47-8353279F3C15}"/>
          </ac:spMkLst>
        </pc:spChg>
        <pc:graphicFrameChg chg="mod">
          <ac:chgData name="Vishwas Bokra" userId="08d7c48f1eececff" providerId="LiveId" clId="{A6ECA203-29AF-4416-AB74-472966FE129B}" dt="2025-06-23T09:07:45.991" v="59"/>
          <ac:graphicFrameMkLst>
            <pc:docMk/>
            <pc:sldMk cId="1498613200" sldId="264"/>
            <ac:graphicFrameMk id="7" creationId="{79789080-9CAE-7716-0BB9-0AAA2C7152CA}"/>
          </ac:graphicFrameMkLst>
        </pc:graphicFrameChg>
        <pc:graphicFrameChg chg="mod">
          <ac:chgData name="Vishwas Bokra" userId="08d7c48f1eececff" providerId="LiveId" clId="{A6ECA203-29AF-4416-AB74-472966FE129B}" dt="2025-06-23T09:19:27.394" v="237" actId="1076"/>
          <ac:graphicFrameMkLst>
            <pc:docMk/>
            <pc:sldMk cId="1498613200" sldId="264"/>
            <ac:graphicFrameMk id="10" creationId="{D3D7A8C8-FB3C-007A-380C-FD6C22C59F59}"/>
          </ac:graphicFrameMkLst>
        </pc:graphicFrameChg>
        <pc:picChg chg="mod">
          <ac:chgData name="Vishwas Bokra" userId="08d7c48f1eececff" providerId="LiveId" clId="{A6ECA203-29AF-4416-AB74-472966FE129B}" dt="2025-06-23T09:29:54.279" v="328" actId="14100"/>
          <ac:picMkLst>
            <pc:docMk/>
            <pc:sldMk cId="1498613200" sldId="264"/>
            <ac:picMk id="6" creationId="{DB668B9E-FFED-72D7-8936-12D60B63DDB2}"/>
          </ac:picMkLst>
        </pc:picChg>
      </pc:sldChg>
      <pc:sldChg chg="delSp modSp mod">
        <pc:chgData name="Vishwas Bokra" userId="08d7c48f1eececff" providerId="LiveId" clId="{A6ECA203-29AF-4416-AB74-472966FE129B}" dt="2025-06-23T09:29:44.791" v="327" actId="1076"/>
        <pc:sldMkLst>
          <pc:docMk/>
          <pc:sldMk cId="2616270879" sldId="265"/>
        </pc:sldMkLst>
        <pc:spChg chg="mod">
          <ac:chgData name="Vishwas Bokra" userId="08d7c48f1eececff" providerId="LiveId" clId="{A6ECA203-29AF-4416-AB74-472966FE129B}" dt="2025-06-23T09:29:44.791" v="327" actId="1076"/>
          <ac:spMkLst>
            <pc:docMk/>
            <pc:sldMk cId="2616270879" sldId="265"/>
            <ac:spMk id="2" creationId="{40D59676-68AE-B31D-2B17-777B3CE4CB84}"/>
          </ac:spMkLst>
        </pc:spChg>
        <pc:spChg chg="mod">
          <ac:chgData name="Vishwas Bokra" userId="08d7c48f1eececff" providerId="LiveId" clId="{A6ECA203-29AF-4416-AB74-472966FE129B}" dt="2025-06-23T09:08:34.372" v="69"/>
          <ac:spMkLst>
            <pc:docMk/>
            <pc:sldMk cId="2616270879" sldId="265"/>
            <ac:spMk id="4" creationId="{D1486BD3-7B28-3873-3378-A9DBB9E3B3DD}"/>
          </ac:spMkLst>
        </pc:spChg>
        <pc:picChg chg="mod">
          <ac:chgData name="Vishwas Bokra" userId="08d7c48f1eececff" providerId="LiveId" clId="{A6ECA203-29AF-4416-AB74-472966FE129B}" dt="2025-06-23T09:29:39.169" v="326" actId="14100"/>
          <ac:picMkLst>
            <pc:docMk/>
            <pc:sldMk cId="2616270879" sldId="265"/>
            <ac:picMk id="6" creationId="{B5261C97-CF15-220B-FFE7-145AE48C1E44}"/>
          </ac:picMkLst>
        </pc:picChg>
      </pc:sldChg>
      <pc:sldChg chg="modSp mod">
        <pc:chgData name="Vishwas Bokra" userId="08d7c48f1eececff" providerId="LiveId" clId="{A6ECA203-29AF-4416-AB74-472966FE129B}" dt="2025-06-23T09:29:16.828" v="323" actId="1076"/>
        <pc:sldMkLst>
          <pc:docMk/>
          <pc:sldMk cId="2388368187" sldId="266"/>
        </pc:sldMkLst>
        <pc:spChg chg="mod">
          <ac:chgData name="Vishwas Bokra" userId="08d7c48f1eececff" providerId="LiveId" clId="{A6ECA203-29AF-4416-AB74-472966FE129B}" dt="2025-06-23T09:29:06.592" v="322" actId="1076"/>
          <ac:spMkLst>
            <pc:docMk/>
            <pc:sldMk cId="2388368187" sldId="266"/>
            <ac:spMk id="2" creationId="{40D59676-68AE-B31D-2B17-777B3CE4CB84}"/>
          </ac:spMkLst>
        </pc:spChg>
        <pc:spChg chg="mod">
          <ac:chgData name="Vishwas Bokra" userId="08d7c48f1eececff" providerId="LiveId" clId="{A6ECA203-29AF-4416-AB74-472966FE129B}" dt="2025-06-23T09:29:16.828" v="323" actId="1076"/>
          <ac:spMkLst>
            <pc:docMk/>
            <pc:sldMk cId="2388368187" sldId="266"/>
            <ac:spMk id="3" creationId="{069AE405-828D-19A8-A3BF-17A9B1F9E370}"/>
          </ac:spMkLst>
        </pc:spChg>
        <pc:spChg chg="mod">
          <ac:chgData name="Vishwas Bokra" userId="08d7c48f1eececff" providerId="LiveId" clId="{A6ECA203-29AF-4416-AB74-472966FE129B}" dt="2025-06-23T09:08:34.372" v="69"/>
          <ac:spMkLst>
            <pc:docMk/>
            <pc:sldMk cId="2388368187" sldId="266"/>
            <ac:spMk id="4" creationId="{A55A2AEE-BCF7-2356-2A0D-334825D425B5}"/>
          </ac:spMkLst>
        </pc:spChg>
        <pc:picChg chg="mod">
          <ac:chgData name="Vishwas Bokra" userId="08d7c48f1eececff" providerId="LiveId" clId="{A6ECA203-29AF-4416-AB74-472966FE129B}" dt="2025-06-23T09:28:48.913" v="319" actId="14100"/>
          <ac:picMkLst>
            <pc:docMk/>
            <pc:sldMk cId="2388368187" sldId="266"/>
            <ac:picMk id="6" creationId="{67E54A9D-4B6F-6671-1709-E2CF64355D4B}"/>
          </ac:picMkLst>
        </pc:picChg>
      </pc:sldChg>
      <pc:sldChg chg="addSp delSp modSp mod">
        <pc:chgData name="Vishwas Bokra" userId="08d7c48f1eececff" providerId="LiveId" clId="{A6ECA203-29AF-4416-AB74-472966FE129B}" dt="2025-06-23T09:41:09.985" v="437" actId="1076"/>
        <pc:sldMkLst>
          <pc:docMk/>
          <pc:sldMk cId="1644327927" sldId="267"/>
        </pc:sldMkLst>
        <pc:spChg chg="mod">
          <ac:chgData name="Vishwas Bokra" userId="08d7c48f1eececff" providerId="LiveId" clId="{A6ECA203-29AF-4416-AB74-472966FE129B}" dt="2025-06-23T09:28:39.392" v="318" actId="2711"/>
          <ac:spMkLst>
            <pc:docMk/>
            <pc:sldMk cId="1644327927" sldId="267"/>
            <ac:spMk id="2" creationId="{4D865BDE-C1E4-2068-7ED7-1D9DDC4B3A10}"/>
          </ac:spMkLst>
        </pc:spChg>
        <pc:spChg chg="mod">
          <ac:chgData name="Vishwas Bokra" userId="08d7c48f1eececff" providerId="LiveId" clId="{A6ECA203-29AF-4416-AB74-472966FE129B}" dt="2025-06-23T09:08:34.372" v="69"/>
          <ac:spMkLst>
            <pc:docMk/>
            <pc:sldMk cId="1644327927" sldId="267"/>
            <ac:spMk id="4" creationId="{520413FC-7659-4BBD-06AF-798C6C1C0116}"/>
          </ac:spMkLst>
        </pc:spChg>
        <pc:spChg chg="add mod">
          <ac:chgData name="Vishwas Bokra" userId="08d7c48f1eececff" providerId="LiveId" clId="{A6ECA203-29AF-4416-AB74-472966FE129B}" dt="2025-06-23T09:41:09.985" v="437" actId="1076"/>
          <ac:spMkLst>
            <pc:docMk/>
            <pc:sldMk cId="1644327927" sldId="267"/>
            <ac:spMk id="7" creationId="{F63AC734-9DD0-E7FB-29D5-12DC33D63FE5}"/>
          </ac:spMkLst>
        </pc:spChg>
        <pc:spChg chg="add mod">
          <ac:chgData name="Vishwas Bokra" userId="08d7c48f1eececff" providerId="LiveId" clId="{A6ECA203-29AF-4416-AB74-472966FE129B}" dt="2025-06-23T09:20:56.679" v="244" actId="20577"/>
          <ac:spMkLst>
            <pc:docMk/>
            <pc:sldMk cId="1644327927" sldId="267"/>
            <ac:spMk id="9" creationId="{C1944D7C-FC87-F218-755E-E13D26CA8F21}"/>
          </ac:spMkLst>
        </pc:spChg>
        <pc:spChg chg="mod">
          <ac:chgData name="Vishwas Bokra" userId="08d7c48f1eececff" providerId="LiveId" clId="{A6ECA203-29AF-4416-AB74-472966FE129B}" dt="2025-06-23T09:20:34.196" v="241" actId="1076"/>
          <ac:spMkLst>
            <pc:docMk/>
            <pc:sldMk cId="1644327927" sldId="267"/>
            <ac:spMk id="12" creationId="{3F0EE58B-7352-9C63-B96F-815A4271A560}"/>
          </ac:spMkLst>
        </pc:spChg>
        <pc:picChg chg="mod">
          <ac:chgData name="Vishwas Bokra" userId="08d7c48f1eececff" providerId="LiveId" clId="{A6ECA203-29AF-4416-AB74-472966FE129B}" dt="2025-06-23T09:28:28.581" v="316" actId="14100"/>
          <ac:picMkLst>
            <pc:docMk/>
            <pc:sldMk cId="1644327927" sldId="267"/>
            <ac:picMk id="6" creationId="{945CF6E8-DCFB-270F-3407-DF7FB0254976}"/>
          </ac:picMkLst>
        </pc:picChg>
      </pc:sldChg>
      <pc:sldChg chg="delSp modSp mod">
        <pc:chgData name="Vishwas Bokra" userId="08d7c48f1eececff" providerId="LiveId" clId="{A6ECA203-29AF-4416-AB74-472966FE129B}" dt="2025-06-23T09:26:03.355" v="303" actId="14100"/>
        <pc:sldMkLst>
          <pc:docMk/>
          <pc:sldMk cId="748368292" sldId="268"/>
        </pc:sldMkLst>
        <pc:spChg chg="mod">
          <ac:chgData name="Vishwas Bokra" userId="08d7c48f1eececff" providerId="LiveId" clId="{A6ECA203-29AF-4416-AB74-472966FE129B}" dt="2025-06-23T09:08:34.372" v="69"/>
          <ac:spMkLst>
            <pc:docMk/>
            <pc:sldMk cId="748368292" sldId="268"/>
            <ac:spMk id="2" creationId="{0F7A40DA-CCAF-AA4D-F02C-E8A499F3A7C1}"/>
          </ac:spMkLst>
        </pc:spChg>
        <pc:spChg chg="mod">
          <ac:chgData name="Vishwas Bokra" userId="08d7c48f1eececff" providerId="LiveId" clId="{A6ECA203-29AF-4416-AB74-472966FE129B}" dt="2025-06-23T09:08:34.372" v="69"/>
          <ac:spMkLst>
            <pc:docMk/>
            <pc:sldMk cId="748368292" sldId="268"/>
            <ac:spMk id="3" creationId="{14362A6F-B772-4C22-FFAA-7F43C56C049B}"/>
          </ac:spMkLst>
        </pc:spChg>
        <pc:spChg chg="mod">
          <ac:chgData name="Vishwas Bokra" userId="08d7c48f1eececff" providerId="LiveId" clId="{A6ECA203-29AF-4416-AB74-472966FE129B}" dt="2025-06-23T09:08:34.372" v="69"/>
          <ac:spMkLst>
            <pc:docMk/>
            <pc:sldMk cId="748368292" sldId="268"/>
            <ac:spMk id="4" creationId="{33C20748-CF29-ED49-B8D8-5DEBC4A531CC}"/>
          </ac:spMkLst>
        </pc:spChg>
        <pc:picChg chg="mod">
          <ac:chgData name="Vishwas Bokra" userId="08d7c48f1eececff" providerId="LiveId" clId="{A6ECA203-29AF-4416-AB74-472966FE129B}" dt="2025-06-23T09:26:03.355" v="303" actId="14100"/>
          <ac:picMkLst>
            <pc:docMk/>
            <pc:sldMk cId="748368292" sldId="268"/>
            <ac:picMk id="6" creationId="{EDC1BA95-363B-4D43-B4A1-2FAE931EE573}"/>
          </ac:picMkLst>
        </pc:picChg>
      </pc:sldChg>
      <pc:sldChg chg="delSp modSp mod">
        <pc:chgData name="Vishwas Bokra" userId="08d7c48f1eececff" providerId="LiveId" clId="{A6ECA203-29AF-4416-AB74-472966FE129B}" dt="2025-06-23T09:22:27.257" v="249" actId="1076"/>
        <pc:sldMkLst>
          <pc:docMk/>
          <pc:sldMk cId="2333934579" sldId="270"/>
        </pc:sldMkLst>
        <pc:spChg chg="mod">
          <ac:chgData name="Vishwas Bokra" userId="08d7c48f1eececff" providerId="LiveId" clId="{A6ECA203-29AF-4416-AB74-472966FE129B}" dt="2025-06-23T09:08:34.372" v="69"/>
          <ac:spMkLst>
            <pc:docMk/>
            <pc:sldMk cId="2333934579" sldId="270"/>
            <ac:spMk id="2" creationId="{BC01393A-C23C-A11B-B552-8F3AB06E5AFD}"/>
          </ac:spMkLst>
        </pc:spChg>
        <pc:spChg chg="mod">
          <ac:chgData name="Vishwas Bokra" userId="08d7c48f1eececff" providerId="LiveId" clId="{A6ECA203-29AF-4416-AB74-472966FE129B}" dt="2025-06-23T09:08:34.372" v="69"/>
          <ac:spMkLst>
            <pc:docMk/>
            <pc:sldMk cId="2333934579" sldId="270"/>
            <ac:spMk id="4" creationId="{AB27019A-DBE3-DD9F-379F-7EBC515DB707}"/>
          </ac:spMkLst>
        </pc:spChg>
        <pc:picChg chg="mod">
          <ac:chgData name="Vishwas Bokra" userId="08d7c48f1eececff" providerId="LiveId" clId="{A6ECA203-29AF-4416-AB74-472966FE129B}" dt="2025-06-23T09:22:27.257" v="249" actId="1076"/>
          <ac:picMkLst>
            <pc:docMk/>
            <pc:sldMk cId="2333934579" sldId="270"/>
            <ac:picMk id="9" creationId="{A118EB67-6622-AF39-3C9A-AD770DC1D9FE}"/>
          </ac:picMkLst>
        </pc:picChg>
      </pc:sldChg>
      <pc:sldChg chg="delSp modSp mod">
        <pc:chgData name="Vishwas Bokra" userId="08d7c48f1eececff" providerId="LiveId" clId="{A6ECA203-29AF-4416-AB74-472966FE129B}" dt="2025-06-23T09:11:46.897" v="92" actId="21"/>
        <pc:sldMkLst>
          <pc:docMk/>
          <pc:sldMk cId="4112284290" sldId="271"/>
        </pc:sldMkLst>
        <pc:spChg chg="mod">
          <ac:chgData name="Vishwas Bokra" userId="08d7c48f1eececff" providerId="LiveId" clId="{A6ECA203-29AF-4416-AB74-472966FE129B}" dt="2025-06-23T09:08:34.372" v="69"/>
          <ac:spMkLst>
            <pc:docMk/>
            <pc:sldMk cId="4112284290" sldId="271"/>
            <ac:spMk id="2" creationId="{BC01393A-C23C-A11B-B552-8F3AB06E5AFD}"/>
          </ac:spMkLst>
        </pc:spChg>
        <pc:spChg chg="mod">
          <ac:chgData name="Vishwas Bokra" userId="08d7c48f1eececff" providerId="LiveId" clId="{A6ECA203-29AF-4416-AB74-472966FE129B}" dt="2025-06-23T09:08:34.372" v="69"/>
          <ac:spMkLst>
            <pc:docMk/>
            <pc:sldMk cId="4112284290" sldId="271"/>
            <ac:spMk id="4" creationId="{F7512292-B42A-7AC1-7086-3818B43D08E8}"/>
          </ac:spMkLst>
        </pc:spChg>
        <pc:picChg chg="mod">
          <ac:chgData name="Vishwas Bokra" userId="08d7c48f1eececff" providerId="LiveId" clId="{A6ECA203-29AF-4416-AB74-472966FE129B}" dt="2025-06-23T09:08:34.372" v="69"/>
          <ac:picMkLst>
            <pc:docMk/>
            <pc:sldMk cId="4112284290" sldId="271"/>
            <ac:picMk id="9" creationId="{0F8A0B62-6640-5A97-7C86-59328CDA4854}"/>
          </ac:picMkLst>
        </pc:picChg>
      </pc:sldChg>
      <pc:sldChg chg="delSp modSp mod">
        <pc:chgData name="Vishwas Bokra" userId="08d7c48f1eececff" providerId="LiveId" clId="{A6ECA203-29AF-4416-AB74-472966FE129B}" dt="2025-06-23T14:38:29.336" v="827" actId="20577"/>
        <pc:sldMkLst>
          <pc:docMk/>
          <pc:sldMk cId="149243798" sldId="273"/>
        </pc:sldMkLst>
        <pc:spChg chg="mod">
          <ac:chgData name="Vishwas Bokra" userId="08d7c48f1eececff" providerId="LiveId" clId="{A6ECA203-29AF-4416-AB74-472966FE129B}" dt="2025-06-23T14:36:40.561" v="813" actId="1076"/>
          <ac:spMkLst>
            <pc:docMk/>
            <pc:sldMk cId="149243798" sldId="273"/>
            <ac:spMk id="2" creationId="{51840CEC-B205-D614-ACFB-9620DEF0A59E}"/>
          </ac:spMkLst>
        </pc:spChg>
        <pc:spChg chg="mod">
          <ac:chgData name="Vishwas Bokra" userId="08d7c48f1eececff" providerId="LiveId" clId="{A6ECA203-29AF-4416-AB74-472966FE129B}" dt="2025-06-23T14:38:29.336" v="827" actId="20577"/>
          <ac:spMkLst>
            <pc:docMk/>
            <pc:sldMk cId="149243798" sldId="273"/>
            <ac:spMk id="3" creationId="{3E6CD5A5-350C-07B1-88E3-70F677EEF1DB}"/>
          </ac:spMkLst>
        </pc:spChg>
        <pc:spChg chg="mod">
          <ac:chgData name="Vishwas Bokra" userId="08d7c48f1eececff" providerId="LiveId" clId="{A6ECA203-29AF-4416-AB74-472966FE129B}" dt="2025-06-23T09:08:34.372" v="69"/>
          <ac:spMkLst>
            <pc:docMk/>
            <pc:sldMk cId="149243798" sldId="273"/>
            <ac:spMk id="5" creationId="{65778F48-EED0-0966-D30D-CA2F4B9E882F}"/>
          </ac:spMkLst>
        </pc:spChg>
        <pc:spChg chg="mod">
          <ac:chgData name="Vishwas Bokra" userId="08d7c48f1eececff" providerId="LiveId" clId="{A6ECA203-29AF-4416-AB74-472966FE129B}" dt="2025-06-23T14:36:04.618" v="803" actId="27636"/>
          <ac:spMkLst>
            <pc:docMk/>
            <pc:sldMk cId="149243798" sldId="273"/>
            <ac:spMk id="7" creationId="{16469A8C-6A49-673A-DAA6-55FDD8F16B43}"/>
          </ac:spMkLst>
        </pc:spChg>
        <pc:picChg chg="mod">
          <ac:chgData name="Vishwas Bokra" userId="08d7c48f1eececff" providerId="LiveId" clId="{A6ECA203-29AF-4416-AB74-472966FE129B}" dt="2025-06-23T09:27:39.232" v="310" actId="14100"/>
          <ac:picMkLst>
            <pc:docMk/>
            <pc:sldMk cId="149243798" sldId="273"/>
            <ac:picMk id="6" creationId="{B2C9DC11-A675-736C-F377-44884716F513}"/>
          </ac:picMkLst>
        </pc:picChg>
      </pc:sldChg>
      <pc:sldChg chg="delSp modSp mod">
        <pc:chgData name="Vishwas Bokra" userId="08d7c48f1eececff" providerId="LiveId" clId="{A6ECA203-29AF-4416-AB74-472966FE129B}" dt="2025-06-23T14:42:27.730" v="862" actId="2711"/>
        <pc:sldMkLst>
          <pc:docMk/>
          <pc:sldMk cId="2935010475" sldId="274"/>
        </pc:sldMkLst>
        <pc:spChg chg="mod">
          <ac:chgData name="Vishwas Bokra" userId="08d7c48f1eececff" providerId="LiveId" clId="{A6ECA203-29AF-4416-AB74-472966FE129B}" dt="2025-06-23T09:33:32.548" v="364" actId="2711"/>
          <ac:spMkLst>
            <pc:docMk/>
            <pc:sldMk cId="2935010475" sldId="274"/>
            <ac:spMk id="2" creationId="{E2872094-D36A-007C-818C-6DC4FC39F74F}"/>
          </ac:spMkLst>
        </pc:spChg>
        <pc:spChg chg="mod">
          <ac:chgData name="Vishwas Bokra" userId="08d7c48f1eececff" providerId="LiveId" clId="{A6ECA203-29AF-4416-AB74-472966FE129B}" dt="2025-06-23T14:42:27.730" v="862" actId="2711"/>
          <ac:spMkLst>
            <pc:docMk/>
            <pc:sldMk cId="2935010475" sldId="274"/>
            <ac:spMk id="3" creationId="{2DB44169-B653-8FCC-211C-27ABE8FE014A}"/>
          </ac:spMkLst>
        </pc:spChg>
        <pc:spChg chg="mod">
          <ac:chgData name="Vishwas Bokra" userId="08d7c48f1eececff" providerId="LiveId" clId="{A6ECA203-29AF-4416-AB74-472966FE129B}" dt="2025-06-23T09:08:34.372" v="69"/>
          <ac:spMkLst>
            <pc:docMk/>
            <pc:sldMk cId="2935010475" sldId="274"/>
            <ac:spMk id="4" creationId="{98B9F59A-EE54-15E1-6F90-F1AB79C0DCE7}"/>
          </ac:spMkLst>
        </pc:spChg>
        <pc:picChg chg="mod">
          <ac:chgData name="Vishwas Bokra" userId="08d7c48f1eececff" providerId="LiveId" clId="{A6ECA203-29AF-4416-AB74-472966FE129B}" dt="2025-06-23T09:33:38.466" v="365" actId="14100"/>
          <ac:picMkLst>
            <pc:docMk/>
            <pc:sldMk cId="2935010475" sldId="274"/>
            <ac:picMk id="6" creationId="{623EA6A3-2D9E-C718-EBF4-5B7AFD95B080}"/>
          </ac:picMkLst>
        </pc:picChg>
      </pc:sldChg>
      <pc:sldChg chg="delSp modSp mod">
        <pc:chgData name="Vishwas Bokra" userId="08d7c48f1eececff" providerId="LiveId" clId="{A6ECA203-29AF-4416-AB74-472966FE129B}" dt="2025-06-23T09:25:14.166" v="302" actId="12"/>
        <pc:sldMkLst>
          <pc:docMk/>
          <pc:sldMk cId="3640904668" sldId="280"/>
        </pc:sldMkLst>
        <pc:spChg chg="mod">
          <ac:chgData name="Vishwas Bokra" userId="08d7c48f1eececff" providerId="LiveId" clId="{A6ECA203-29AF-4416-AB74-472966FE129B}" dt="2025-06-23T09:23:31.195" v="261" actId="12"/>
          <ac:spMkLst>
            <pc:docMk/>
            <pc:sldMk cId="3640904668" sldId="280"/>
            <ac:spMk id="2" creationId="{C853D750-093F-0332-7981-16A5CDEFEDC3}"/>
          </ac:spMkLst>
        </pc:spChg>
        <pc:spChg chg="mod">
          <ac:chgData name="Vishwas Bokra" userId="08d7c48f1eececff" providerId="LiveId" clId="{A6ECA203-29AF-4416-AB74-472966FE129B}" dt="2025-06-23T09:25:06.256" v="301" actId="14100"/>
          <ac:spMkLst>
            <pc:docMk/>
            <pc:sldMk cId="3640904668" sldId="280"/>
            <ac:spMk id="3" creationId="{B123FD81-CA0B-D73E-01E0-E5B8CB0126E0}"/>
          </ac:spMkLst>
        </pc:spChg>
        <pc:spChg chg="mod">
          <ac:chgData name="Vishwas Bokra" userId="08d7c48f1eececff" providerId="LiveId" clId="{A6ECA203-29AF-4416-AB74-472966FE129B}" dt="2025-06-23T09:08:34.372" v="69"/>
          <ac:spMkLst>
            <pc:docMk/>
            <pc:sldMk cId="3640904668" sldId="280"/>
            <ac:spMk id="5" creationId="{33581228-4599-E355-92F6-07613C02F27E}"/>
          </ac:spMkLst>
        </pc:spChg>
        <pc:spChg chg="mod">
          <ac:chgData name="Vishwas Bokra" userId="08d7c48f1eececff" providerId="LiveId" clId="{A6ECA203-29AF-4416-AB74-472966FE129B}" dt="2025-06-23T09:25:14.166" v="302" actId="12"/>
          <ac:spMkLst>
            <pc:docMk/>
            <pc:sldMk cId="3640904668" sldId="280"/>
            <ac:spMk id="7" creationId="{9043EFD4-E1C7-F85C-030A-74F6C85C4177}"/>
          </ac:spMkLst>
        </pc:spChg>
      </pc:sldChg>
      <pc:sldChg chg="addSp delSp modSp mod">
        <pc:chgData name="Vishwas Bokra" userId="08d7c48f1eececff" providerId="LiveId" clId="{A6ECA203-29AF-4416-AB74-472966FE129B}" dt="2025-06-23T14:45:59.790" v="885" actId="20577"/>
        <pc:sldMkLst>
          <pc:docMk/>
          <pc:sldMk cId="2125083872" sldId="282"/>
        </pc:sldMkLst>
        <pc:spChg chg="mod">
          <ac:chgData name="Vishwas Bokra" userId="08d7c48f1eececff" providerId="LiveId" clId="{A6ECA203-29AF-4416-AB74-472966FE129B}" dt="2025-06-23T09:33:15.174" v="361" actId="255"/>
          <ac:spMkLst>
            <pc:docMk/>
            <pc:sldMk cId="2125083872" sldId="282"/>
            <ac:spMk id="2" creationId="{FEEECC71-A255-B7D4-A9DB-CB2EA2EED022}"/>
          </ac:spMkLst>
        </pc:spChg>
        <pc:spChg chg="mod">
          <ac:chgData name="Vishwas Bokra" userId="08d7c48f1eececff" providerId="LiveId" clId="{A6ECA203-29AF-4416-AB74-472966FE129B}" dt="2025-06-23T14:45:47.181" v="879" actId="20577"/>
          <ac:spMkLst>
            <pc:docMk/>
            <pc:sldMk cId="2125083872" sldId="282"/>
            <ac:spMk id="3" creationId="{128E5ACA-CECB-D5D3-9619-4D6DD31531F1}"/>
          </ac:spMkLst>
        </pc:spChg>
        <pc:spChg chg="mod">
          <ac:chgData name="Vishwas Bokra" userId="08d7c48f1eececff" providerId="LiveId" clId="{A6ECA203-29AF-4416-AB74-472966FE129B}" dt="2025-06-23T09:08:34.372" v="69"/>
          <ac:spMkLst>
            <pc:docMk/>
            <pc:sldMk cId="2125083872" sldId="282"/>
            <ac:spMk id="4" creationId="{A5396DDE-9073-5148-DCB9-3AB9C2FF0685}"/>
          </ac:spMkLst>
        </pc:spChg>
        <pc:spChg chg="add del mod">
          <ac:chgData name="Vishwas Bokra" userId="08d7c48f1eececff" providerId="LiveId" clId="{A6ECA203-29AF-4416-AB74-472966FE129B}" dt="2025-06-23T14:45:54.716" v="882" actId="20577"/>
          <ac:spMkLst>
            <pc:docMk/>
            <pc:sldMk cId="2125083872" sldId="282"/>
            <ac:spMk id="7" creationId="{E06C5653-FFFA-7E08-570D-E5588984C8C9}"/>
          </ac:spMkLst>
        </pc:spChg>
        <pc:spChg chg="mod">
          <ac:chgData name="Vishwas Bokra" userId="08d7c48f1eececff" providerId="LiveId" clId="{A6ECA203-29AF-4416-AB74-472966FE129B}" dt="2025-06-23T14:45:59.790" v="885" actId="20577"/>
          <ac:spMkLst>
            <pc:docMk/>
            <pc:sldMk cId="2125083872" sldId="282"/>
            <ac:spMk id="8" creationId="{C9C0EE10-31E5-188C-C5F6-500981E6DE87}"/>
          </ac:spMkLst>
        </pc:spChg>
        <pc:picChg chg="mod">
          <ac:chgData name="Vishwas Bokra" userId="08d7c48f1eececff" providerId="LiveId" clId="{A6ECA203-29AF-4416-AB74-472966FE129B}" dt="2025-06-23T09:33:18.968" v="362" actId="14100"/>
          <ac:picMkLst>
            <pc:docMk/>
            <pc:sldMk cId="2125083872" sldId="282"/>
            <ac:picMk id="6" creationId="{F0852CBB-B6AB-3554-B7DF-93CD007AB7F9}"/>
          </ac:picMkLst>
        </pc:picChg>
      </pc:sldChg>
      <pc:sldChg chg="delSp modSp mod">
        <pc:chgData name="Vishwas Bokra" userId="08d7c48f1eececff" providerId="LiveId" clId="{A6ECA203-29AF-4416-AB74-472966FE129B}" dt="2025-06-23T14:44:34.222" v="875" actId="255"/>
        <pc:sldMkLst>
          <pc:docMk/>
          <pc:sldMk cId="124715457" sldId="283"/>
        </pc:sldMkLst>
        <pc:spChg chg="mod">
          <ac:chgData name="Vishwas Bokra" userId="08d7c48f1eececff" providerId="LiveId" clId="{A6ECA203-29AF-4416-AB74-472966FE129B}" dt="2025-06-23T09:32:53.686" v="357" actId="255"/>
          <ac:spMkLst>
            <pc:docMk/>
            <pc:sldMk cId="124715457" sldId="283"/>
            <ac:spMk id="2" creationId="{B13E949F-830F-2444-B094-82AF254044AB}"/>
          </ac:spMkLst>
        </pc:spChg>
        <pc:spChg chg="mod">
          <ac:chgData name="Vishwas Bokra" userId="08d7c48f1eececff" providerId="LiveId" clId="{A6ECA203-29AF-4416-AB74-472966FE129B}" dt="2025-06-23T14:44:34.222" v="875" actId="255"/>
          <ac:spMkLst>
            <pc:docMk/>
            <pc:sldMk cId="124715457" sldId="283"/>
            <ac:spMk id="3" creationId="{FC875898-0E8B-64BC-DF05-4A2F9CA48466}"/>
          </ac:spMkLst>
        </pc:spChg>
        <pc:spChg chg="mod">
          <ac:chgData name="Vishwas Bokra" userId="08d7c48f1eececff" providerId="LiveId" clId="{A6ECA203-29AF-4416-AB74-472966FE129B}" dt="2025-06-23T09:08:34.372" v="69"/>
          <ac:spMkLst>
            <pc:docMk/>
            <pc:sldMk cId="124715457" sldId="283"/>
            <ac:spMk id="4" creationId="{A8DA6F16-E01A-8CBE-451A-C190A29A2497}"/>
          </ac:spMkLst>
        </pc:spChg>
        <pc:picChg chg="mod">
          <ac:chgData name="Vishwas Bokra" userId="08d7c48f1eececff" providerId="LiveId" clId="{A6ECA203-29AF-4416-AB74-472966FE129B}" dt="2025-06-23T09:33:01.323" v="359" actId="1035"/>
          <ac:picMkLst>
            <pc:docMk/>
            <pc:sldMk cId="124715457" sldId="283"/>
            <ac:picMk id="6" creationId="{2C46DF4D-AF1F-DC24-B15A-612B43A0E997}"/>
          </ac:picMkLst>
        </pc:picChg>
      </pc:sldChg>
      <pc:sldChg chg="modSp mod">
        <pc:chgData name="Vishwas Bokra" userId="08d7c48f1eececff" providerId="LiveId" clId="{A6ECA203-29AF-4416-AB74-472966FE129B}" dt="2025-06-23T09:41:35.067" v="451" actId="20577"/>
        <pc:sldMkLst>
          <pc:docMk/>
          <pc:sldMk cId="3215377716" sldId="284"/>
        </pc:sldMkLst>
        <pc:spChg chg="mod">
          <ac:chgData name="Vishwas Bokra" userId="08d7c48f1eececff" providerId="LiveId" clId="{A6ECA203-29AF-4416-AB74-472966FE129B}" dt="2025-06-23T09:28:15.184" v="315" actId="2711"/>
          <ac:spMkLst>
            <pc:docMk/>
            <pc:sldMk cId="3215377716" sldId="284"/>
            <ac:spMk id="2" creationId="{D7D553D5-88B2-722F-C1B0-CF68A433A190}"/>
          </ac:spMkLst>
        </pc:spChg>
        <pc:spChg chg="mod">
          <ac:chgData name="Vishwas Bokra" userId="08d7c48f1eececff" providerId="LiveId" clId="{A6ECA203-29AF-4416-AB74-472966FE129B}" dt="2025-06-23T09:08:34.372" v="69"/>
          <ac:spMkLst>
            <pc:docMk/>
            <pc:sldMk cId="3215377716" sldId="284"/>
            <ac:spMk id="4" creationId="{705C99E6-90C6-FF30-9550-2FD2F98C170A}"/>
          </ac:spMkLst>
        </pc:spChg>
        <pc:picChg chg="mod">
          <ac:chgData name="Vishwas Bokra" userId="08d7c48f1eececff" providerId="LiveId" clId="{A6ECA203-29AF-4416-AB74-472966FE129B}" dt="2025-06-23T09:27:59.220" v="313" actId="14100"/>
          <ac:picMkLst>
            <pc:docMk/>
            <pc:sldMk cId="3215377716" sldId="284"/>
            <ac:picMk id="6" creationId="{7BBA55FD-7BC0-ADA2-2BF5-2708D87F9876}"/>
          </ac:picMkLst>
        </pc:picChg>
      </pc:sldChg>
      <pc:sldChg chg="delSp modSp mod">
        <pc:chgData name="Vishwas Bokra" userId="08d7c48f1eececff" providerId="LiveId" clId="{A6ECA203-29AF-4416-AB74-472966FE129B}" dt="2025-06-23T14:43:59.286" v="871" actId="20577"/>
        <pc:sldMkLst>
          <pc:docMk/>
          <pc:sldMk cId="3422965212" sldId="285"/>
        </pc:sldMkLst>
        <pc:spChg chg="mod">
          <ac:chgData name="Vishwas Bokra" userId="08d7c48f1eececff" providerId="LiveId" clId="{A6ECA203-29AF-4416-AB74-472966FE129B}" dt="2025-06-23T09:27:28.575" v="309" actId="255"/>
          <ac:spMkLst>
            <pc:docMk/>
            <pc:sldMk cId="3422965212" sldId="285"/>
            <ac:spMk id="2" creationId="{420F3039-AC79-7981-3638-50F1590DEB68}"/>
          </ac:spMkLst>
        </pc:spChg>
        <pc:spChg chg="mod">
          <ac:chgData name="Vishwas Bokra" userId="08d7c48f1eececff" providerId="LiveId" clId="{A6ECA203-29AF-4416-AB74-472966FE129B}" dt="2025-06-23T14:43:59.286" v="871" actId="20577"/>
          <ac:spMkLst>
            <pc:docMk/>
            <pc:sldMk cId="3422965212" sldId="285"/>
            <ac:spMk id="3" creationId="{8810DA5C-CB8D-3095-BCD2-226EFB1EE8C8}"/>
          </ac:spMkLst>
        </pc:spChg>
        <pc:spChg chg="mod">
          <ac:chgData name="Vishwas Bokra" userId="08d7c48f1eececff" providerId="LiveId" clId="{A6ECA203-29AF-4416-AB74-472966FE129B}" dt="2025-06-23T09:08:34.372" v="69"/>
          <ac:spMkLst>
            <pc:docMk/>
            <pc:sldMk cId="3422965212" sldId="285"/>
            <ac:spMk id="5" creationId="{B0BDF435-0013-15D8-048C-A91D07532188}"/>
          </ac:spMkLst>
        </pc:spChg>
        <pc:picChg chg="mod">
          <ac:chgData name="Vishwas Bokra" userId="08d7c48f1eececff" providerId="LiveId" clId="{A6ECA203-29AF-4416-AB74-472966FE129B}" dt="2025-06-23T09:27:11.526" v="307" actId="14100"/>
          <ac:picMkLst>
            <pc:docMk/>
            <pc:sldMk cId="3422965212" sldId="285"/>
            <ac:picMk id="6" creationId="{DB2C02F2-22CF-DD65-B3A3-07A41605410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08d7c48f1eececff/Desktop/Final%20Data.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ABC!$C$6</c:f>
              <c:strCache>
                <c:ptCount val="1"/>
                <c:pt idx="0">
                  <c:v>No. of Items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432-407A-BB20-B555AEF34F7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432-407A-BB20-B555AEF34F7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432-407A-BB20-B555AEF34F75}"/>
              </c:ext>
            </c:extLst>
          </c:dPt>
          <c:dLbls>
            <c:dLbl>
              <c:idx val="0"/>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extLst>
                <c:ext xmlns:c15="http://schemas.microsoft.com/office/drawing/2012/chart" uri="{CE6537A1-D6FC-4f65-9D91-7224C49458BB}">
                  <c15:layout>
                    <c:manualLayout>
                      <c:w val="0.14031955380577427"/>
                      <c:h val="7.8634441528142307E-2"/>
                    </c:manualLayout>
                  </c15:layout>
                </c:ext>
                <c:ext xmlns:c16="http://schemas.microsoft.com/office/drawing/2014/chart" uri="{C3380CC4-5D6E-409C-BE32-E72D297353CC}">
                  <c16:uniqueId val="{00000001-0432-407A-BB20-B555AEF34F7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ABC!$D$3:$F$3</c:f>
              <c:strCache>
                <c:ptCount val="3"/>
                <c:pt idx="0">
                  <c:v>A</c:v>
                </c:pt>
                <c:pt idx="1">
                  <c:v>B</c:v>
                </c:pt>
                <c:pt idx="2">
                  <c:v>C</c:v>
                </c:pt>
              </c:strCache>
            </c:strRef>
          </c:cat>
          <c:val>
            <c:numRef>
              <c:f>ABC!$D$6:$F$6</c:f>
              <c:numCache>
                <c:formatCode>General</c:formatCode>
                <c:ptCount val="3"/>
                <c:pt idx="0">
                  <c:v>144</c:v>
                </c:pt>
                <c:pt idx="1">
                  <c:v>188</c:v>
                </c:pt>
                <c:pt idx="2">
                  <c:v>261</c:v>
                </c:pt>
              </c:numCache>
            </c:numRef>
          </c:val>
          <c:extLst>
            <c:ext xmlns:c16="http://schemas.microsoft.com/office/drawing/2014/chart" uri="{C3380CC4-5D6E-409C-BE32-E72D297353CC}">
              <c16:uniqueId val="{00000006-0432-407A-BB20-B555AEF34F75}"/>
            </c:ext>
          </c:extLst>
        </c:ser>
        <c:ser>
          <c:idx val="1"/>
          <c:order val="1"/>
          <c:tx>
            <c:strRef>
              <c:f>ABC!$C$7</c:f>
              <c:strCache>
                <c:ptCount val="1"/>
                <c:pt idx="0">
                  <c:v>% of  Items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8-0432-407A-BB20-B555AEF34F7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0432-407A-BB20-B555AEF34F7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C-0432-407A-BB20-B555AEF34F7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ABC!$D$3:$F$3</c:f>
              <c:strCache>
                <c:ptCount val="3"/>
                <c:pt idx="0">
                  <c:v>A</c:v>
                </c:pt>
                <c:pt idx="1">
                  <c:v>B</c:v>
                </c:pt>
                <c:pt idx="2">
                  <c:v>C</c:v>
                </c:pt>
              </c:strCache>
            </c:strRef>
          </c:cat>
          <c:val>
            <c:numRef>
              <c:f>ABC!$D$7:$F$7</c:f>
              <c:numCache>
                <c:formatCode>0%</c:formatCode>
                <c:ptCount val="3"/>
                <c:pt idx="0">
                  <c:v>0.24283305227655985</c:v>
                </c:pt>
                <c:pt idx="1">
                  <c:v>0.31703204047217537</c:v>
                </c:pt>
                <c:pt idx="2">
                  <c:v>0.44013490725126475</c:v>
                </c:pt>
              </c:numCache>
            </c:numRef>
          </c:val>
          <c:extLst>
            <c:ext xmlns:c16="http://schemas.microsoft.com/office/drawing/2014/chart" uri="{C3380CC4-5D6E-409C-BE32-E72D297353CC}">
              <c16:uniqueId val="{0000000D-0432-407A-BB20-B555AEF34F75}"/>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IN" sz="1200" b="1" i="0" u="none" strike="noStrike" kern="1200" spc="0" baseline="0">
                <a:solidFill>
                  <a:sysClr val="windowText" lastClr="000000">
                    <a:lumMod val="65000"/>
                    <a:lumOff val="35000"/>
                  </a:sysClr>
                </a:solidFill>
              </a:rPr>
              <a:t>Annual Drug Expenditure</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IN"/>
          </a:p>
        </c:rich>
      </c:tx>
      <c:layout>
        <c:manualLayout>
          <c:xMode val="edge"/>
          <c:yMode val="edge"/>
          <c:x val="0.33876825134992333"/>
          <c:y val="2.147766323024055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0.28810241350124394"/>
          <c:y val="0.10075899017777416"/>
          <c:w val="0.78365507436570425"/>
          <c:h val="0.61498432487605714"/>
        </c:manualLayout>
      </c:layout>
      <c:barChart>
        <c:barDir val="col"/>
        <c:grouping val="stacked"/>
        <c:varyColors val="0"/>
        <c:ser>
          <c:idx val="0"/>
          <c:order val="0"/>
          <c:tx>
            <c:strRef>
              <c:f>ABC!$C$4</c:f>
              <c:strCache>
                <c:ptCount val="1"/>
                <c:pt idx="0">
                  <c:v>Total Consumption %</c:v>
                </c:pt>
              </c:strCache>
            </c:strRef>
          </c:tx>
          <c:spPr>
            <a:solidFill>
              <a:schemeClr val="accent1"/>
            </a:solidFill>
            <a:ln>
              <a:noFill/>
            </a:ln>
            <a:effectLst/>
          </c:spPr>
          <c:invertIfNegative val="0"/>
          <c:cat>
            <c:strRef>
              <c:f>ABC!$D$3:$F$3</c:f>
              <c:strCache>
                <c:ptCount val="3"/>
                <c:pt idx="0">
                  <c:v>A</c:v>
                </c:pt>
                <c:pt idx="1">
                  <c:v>B</c:v>
                </c:pt>
                <c:pt idx="2">
                  <c:v>C</c:v>
                </c:pt>
              </c:strCache>
            </c:strRef>
          </c:cat>
          <c:val>
            <c:numRef>
              <c:f>ABC!$D$4:$F$4</c:f>
              <c:numCache>
                <c:formatCode>0%</c:formatCode>
                <c:ptCount val="3"/>
                <c:pt idx="0">
                  <c:v>0.70497579833887603</c:v>
                </c:pt>
                <c:pt idx="1">
                  <c:v>0.19992230142194511</c:v>
                </c:pt>
                <c:pt idx="2">
                  <c:v>9.5101900239178874E-2</c:v>
                </c:pt>
              </c:numCache>
            </c:numRef>
          </c:val>
          <c:extLst>
            <c:ext xmlns:c16="http://schemas.microsoft.com/office/drawing/2014/chart" uri="{C3380CC4-5D6E-409C-BE32-E72D297353CC}">
              <c16:uniqueId val="{00000000-B73D-49EC-AA20-51381F9A10C4}"/>
            </c:ext>
          </c:extLst>
        </c:ser>
        <c:ser>
          <c:idx val="1"/>
          <c:order val="1"/>
          <c:tx>
            <c:strRef>
              <c:f>ABC!$C$5</c:f>
              <c:strCache>
                <c:ptCount val="1"/>
                <c:pt idx="0">
                  <c:v>Value of Consumption</c:v>
                </c:pt>
              </c:strCache>
            </c:strRef>
          </c:tx>
          <c:spPr>
            <a:solidFill>
              <a:schemeClr val="accent1"/>
            </a:solidFill>
            <a:ln>
              <a:noFill/>
            </a:ln>
            <a:effectLst/>
          </c:spPr>
          <c:invertIfNegative val="0"/>
          <c:cat>
            <c:strRef>
              <c:f>ABC!$D$3:$F$3</c:f>
              <c:strCache>
                <c:ptCount val="3"/>
                <c:pt idx="0">
                  <c:v>A</c:v>
                </c:pt>
                <c:pt idx="1">
                  <c:v>B</c:v>
                </c:pt>
                <c:pt idx="2">
                  <c:v>C</c:v>
                </c:pt>
              </c:strCache>
            </c:strRef>
          </c:cat>
          <c:val>
            <c:numRef>
              <c:f>ABC!$D$5:$F$5</c:f>
              <c:numCache>
                <c:formatCode>_ "₹"\ * #,##0_ ;_ "₹"\ * \-#,##0_ ;_ "₹"\ * "-"??_ ;_ @_ </c:formatCode>
                <c:ptCount val="3"/>
                <c:pt idx="0">
                  <c:v>11067506</c:v>
                </c:pt>
                <c:pt idx="1">
                  <c:v>3138606</c:v>
                </c:pt>
                <c:pt idx="2">
                  <c:v>1493017</c:v>
                </c:pt>
              </c:numCache>
            </c:numRef>
          </c:val>
          <c:extLst>
            <c:ext xmlns:c16="http://schemas.microsoft.com/office/drawing/2014/chart" uri="{C3380CC4-5D6E-409C-BE32-E72D297353CC}">
              <c16:uniqueId val="{00000001-B73D-49EC-AA20-51381F9A10C4}"/>
            </c:ext>
          </c:extLst>
        </c:ser>
        <c:dLbls>
          <c:showLegendKey val="0"/>
          <c:showVal val="0"/>
          <c:showCatName val="0"/>
          <c:showSerName val="0"/>
          <c:showPercent val="0"/>
          <c:showBubbleSize val="0"/>
        </c:dLbls>
        <c:gapWidth val="150"/>
        <c:overlap val="100"/>
        <c:axId val="1231855215"/>
        <c:axId val="1231856175"/>
      </c:barChart>
      <c:catAx>
        <c:axId val="1231855215"/>
        <c:scaling>
          <c:orientation val="minMax"/>
        </c:scaling>
        <c:delete val="0"/>
        <c:axPos val="b"/>
        <c:numFmt formatCode="#,##0.0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1856175"/>
        <c:crosses val="autoZero"/>
        <c:auto val="0"/>
        <c:lblAlgn val="ctr"/>
        <c:lblOffset val="100"/>
        <c:noMultiLvlLbl val="0"/>
      </c:catAx>
      <c:valAx>
        <c:axId val="123185617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23185521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NO. of Drugs</a:t>
            </a:r>
          </a:p>
          <a:p>
            <a:pPr>
              <a:defRPr/>
            </a:pPr>
            <a:endParaRPr lang="en-US"/>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VED!$D$3</c:f>
              <c:strCache>
                <c:ptCount val="1"/>
                <c:pt idx="0">
                  <c:v>NO.of drugs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526F-40BD-AFEC-90B1F3B191B9}"/>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526F-40BD-AFEC-90B1F3B191B9}"/>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526F-40BD-AFEC-90B1F3B191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VED!$C$4:$C$6</c:f>
              <c:strCache>
                <c:ptCount val="3"/>
                <c:pt idx="0">
                  <c:v>V</c:v>
                </c:pt>
                <c:pt idx="1">
                  <c:v>E</c:v>
                </c:pt>
                <c:pt idx="2">
                  <c:v>D</c:v>
                </c:pt>
              </c:strCache>
            </c:strRef>
          </c:cat>
          <c:val>
            <c:numRef>
              <c:f>VED!$D$4:$D$6</c:f>
              <c:numCache>
                <c:formatCode>General</c:formatCode>
                <c:ptCount val="3"/>
                <c:pt idx="0">
                  <c:v>88</c:v>
                </c:pt>
                <c:pt idx="1">
                  <c:v>296</c:v>
                </c:pt>
                <c:pt idx="2">
                  <c:v>209</c:v>
                </c:pt>
              </c:numCache>
            </c:numRef>
          </c:val>
          <c:extLst>
            <c:ext xmlns:c16="http://schemas.microsoft.com/office/drawing/2014/chart" uri="{C3380CC4-5D6E-409C-BE32-E72D297353CC}">
              <c16:uniqueId val="{00000006-526F-40BD-AFEC-90B1F3B191B9}"/>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VED!$E$3</c15:sqref>
                        </c15:formulaRef>
                      </c:ext>
                    </c:extLst>
                    <c:strCache>
                      <c:ptCount val="1"/>
                      <c:pt idx="0">
                        <c:v>% of Drugs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526F-40BD-AFEC-90B1F3B191B9}"/>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526F-40BD-AFEC-90B1F3B191B9}"/>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526F-40BD-AFEC-90B1F3B191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VED!$C$4:$C$6</c15:sqref>
                        </c15:formulaRef>
                      </c:ext>
                    </c:extLst>
                    <c:strCache>
                      <c:ptCount val="3"/>
                      <c:pt idx="0">
                        <c:v>V</c:v>
                      </c:pt>
                      <c:pt idx="1">
                        <c:v>E</c:v>
                      </c:pt>
                      <c:pt idx="2">
                        <c:v>D</c:v>
                      </c:pt>
                    </c:strCache>
                  </c:strRef>
                </c:cat>
                <c:val>
                  <c:numRef>
                    <c:extLst>
                      <c:ext uri="{02D57815-91ED-43cb-92C2-25804820EDAC}">
                        <c15:formulaRef>
                          <c15:sqref>VED!$E$4:$E$6</c15:sqref>
                        </c15:formulaRef>
                      </c:ext>
                    </c:extLst>
                    <c:numCache>
                      <c:formatCode>0%</c:formatCode>
                      <c:ptCount val="3"/>
                      <c:pt idx="0">
                        <c:v>0.15</c:v>
                      </c:pt>
                      <c:pt idx="1">
                        <c:v>0.5</c:v>
                      </c:pt>
                      <c:pt idx="2">
                        <c:v>0.35</c:v>
                      </c:pt>
                    </c:numCache>
                  </c:numRef>
                </c:val>
                <c:extLst>
                  <c:ext xmlns:c16="http://schemas.microsoft.com/office/drawing/2014/chart" uri="{C3380CC4-5D6E-409C-BE32-E72D297353CC}">
                    <c16:uniqueId val="{0000000D-526F-40BD-AFEC-90B1F3B191B9}"/>
                  </c:ext>
                </c:extLst>
              </c15:ser>
            </c15:filteredPieSeries>
          </c:ext>
        </c:extLst>
      </c:pieChart>
      <c:spPr>
        <a:noFill/>
        <a:ln>
          <a:noFill/>
        </a:ln>
        <a:effectLst/>
      </c:spPr>
    </c:plotArea>
    <c:legend>
      <c:legendPos val="b"/>
      <c:layout>
        <c:manualLayout>
          <c:xMode val="edge"/>
          <c:yMode val="edge"/>
          <c:x val="0.37854512088427972"/>
          <c:y val="0.87080484067008401"/>
          <c:w val="0.22393935514158286"/>
          <c:h val="8.44524300234282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Annual Drug Expenditure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2435236220472441"/>
          <c:y val="0.19486111111111112"/>
          <c:w val="0.63120319335083119"/>
          <c:h val="0.67457604257801107"/>
        </c:manualLayout>
      </c:layout>
      <c:barChart>
        <c:barDir val="col"/>
        <c:grouping val="clustered"/>
        <c:varyColors val="0"/>
        <c:ser>
          <c:idx val="0"/>
          <c:order val="0"/>
          <c:tx>
            <c:strRef>
              <c:f>VED!$F$3</c:f>
              <c:strCache>
                <c:ptCount val="1"/>
                <c:pt idx="0">
                  <c:v>Annual Drug Expenditure</c:v>
                </c:pt>
              </c:strCache>
            </c:strRef>
          </c:tx>
          <c:spPr>
            <a:solidFill>
              <a:schemeClr val="accent1"/>
            </a:solidFill>
            <a:ln>
              <a:noFill/>
            </a:ln>
            <a:effectLst/>
          </c:spPr>
          <c:invertIfNegative val="0"/>
          <c:cat>
            <c:strRef>
              <c:f>VED!$C$4:$C$6</c:f>
              <c:strCache>
                <c:ptCount val="3"/>
                <c:pt idx="0">
                  <c:v>V</c:v>
                </c:pt>
                <c:pt idx="1">
                  <c:v>E</c:v>
                </c:pt>
                <c:pt idx="2">
                  <c:v>D</c:v>
                </c:pt>
              </c:strCache>
            </c:strRef>
          </c:cat>
          <c:val>
            <c:numRef>
              <c:f>VED!$F$4:$F$6</c:f>
              <c:numCache>
                <c:formatCode>#,##0</c:formatCode>
                <c:ptCount val="3"/>
                <c:pt idx="0">
                  <c:v>2614728</c:v>
                </c:pt>
                <c:pt idx="1">
                  <c:v>7657030</c:v>
                </c:pt>
                <c:pt idx="2">
                  <c:v>5427371</c:v>
                </c:pt>
              </c:numCache>
            </c:numRef>
          </c:val>
          <c:extLst>
            <c:ext xmlns:c16="http://schemas.microsoft.com/office/drawing/2014/chart" uri="{C3380CC4-5D6E-409C-BE32-E72D297353CC}">
              <c16:uniqueId val="{00000000-7C80-4028-993B-53C4F5BC6448}"/>
            </c:ext>
          </c:extLst>
        </c:ser>
        <c:dLbls>
          <c:showLegendKey val="0"/>
          <c:showVal val="0"/>
          <c:showCatName val="0"/>
          <c:showSerName val="0"/>
          <c:showPercent val="0"/>
          <c:showBubbleSize val="0"/>
        </c:dLbls>
        <c:gapWidth val="219"/>
        <c:overlap val="-27"/>
        <c:axId val="1231879695"/>
        <c:axId val="1231883535"/>
      </c:barChart>
      <c:catAx>
        <c:axId val="1231879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1883535"/>
        <c:crosses val="autoZero"/>
        <c:auto val="1"/>
        <c:lblAlgn val="ctr"/>
        <c:lblOffset val="100"/>
        <c:noMultiLvlLbl val="0"/>
      </c:catAx>
      <c:valAx>
        <c:axId val="1231883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23187969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3267195767195771"/>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'ABC-VED'!$D$2</c:f>
              <c:strCache>
                <c:ptCount val="1"/>
                <c:pt idx="0">
                  <c:v>No.of Drugs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143-4D8A-BEFC-A9CAC61CB38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143-4D8A-BEFC-A9CAC61CB388}"/>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143-4D8A-BEFC-A9CAC61CB388}"/>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143-4D8A-BEFC-A9CAC61CB388}"/>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A143-4D8A-BEFC-A9CAC61CB388}"/>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A143-4D8A-BEFC-A9CAC61CB388}"/>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A143-4D8A-BEFC-A9CAC61CB388}"/>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A143-4D8A-BEFC-A9CAC61CB388}"/>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A143-4D8A-BEFC-A9CAC61CB388}"/>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outEnd"/>
            <c:showLegendKey val="0"/>
            <c:showVal val="1"/>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'ABC-VED'!$C$3:$C$11</c:f>
              <c:strCache>
                <c:ptCount val="9"/>
                <c:pt idx="0">
                  <c:v>AD</c:v>
                </c:pt>
                <c:pt idx="1">
                  <c:v>AE</c:v>
                </c:pt>
                <c:pt idx="2">
                  <c:v>AV</c:v>
                </c:pt>
                <c:pt idx="3">
                  <c:v>BD</c:v>
                </c:pt>
                <c:pt idx="4">
                  <c:v>BE</c:v>
                </c:pt>
                <c:pt idx="5">
                  <c:v>BV</c:v>
                </c:pt>
                <c:pt idx="6">
                  <c:v>CD</c:v>
                </c:pt>
                <c:pt idx="7">
                  <c:v>CE</c:v>
                </c:pt>
                <c:pt idx="8">
                  <c:v>CV</c:v>
                </c:pt>
              </c:strCache>
            </c:strRef>
          </c:cat>
          <c:val>
            <c:numRef>
              <c:f>'ABC-VED'!$D$3:$D$11</c:f>
              <c:numCache>
                <c:formatCode>General</c:formatCode>
                <c:ptCount val="9"/>
                <c:pt idx="0">
                  <c:v>49</c:v>
                </c:pt>
                <c:pt idx="1">
                  <c:v>70</c:v>
                </c:pt>
                <c:pt idx="2">
                  <c:v>25</c:v>
                </c:pt>
                <c:pt idx="3">
                  <c:v>65</c:v>
                </c:pt>
                <c:pt idx="4">
                  <c:v>98</c:v>
                </c:pt>
                <c:pt idx="5">
                  <c:v>25</c:v>
                </c:pt>
                <c:pt idx="6">
                  <c:v>95</c:v>
                </c:pt>
                <c:pt idx="7">
                  <c:v>128</c:v>
                </c:pt>
                <c:pt idx="8">
                  <c:v>38</c:v>
                </c:pt>
              </c:numCache>
            </c:numRef>
          </c:val>
          <c:extLst>
            <c:ext xmlns:c16="http://schemas.microsoft.com/office/drawing/2014/chart" uri="{C3380CC4-5D6E-409C-BE32-E72D297353CC}">
              <c16:uniqueId val="{00000012-A143-4D8A-BEFC-A9CAC61CB388}"/>
            </c:ext>
          </c:extLst>
        </c:ser>
        <c:ser>
          <c:idx val="1"/>
          <c:order val="1"/>
          <c:tx>
            <c:strRef>
              <c:f>'ABC-VED'!$E$2</c:f>
              <c:strCache>
                <c:ptCount val="1"/>
                <c:pt idx="0">
                  <c:v>% of Drugs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A143-4D8A-BEFC-A9CAC61CB38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6-A143-4D8A-BEFC-A9CAC61CB388}"/>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8-A143-4D8A-BEFC-A9CAC61CB388}"/>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A-A143-4D8A-BEFC-A9CAC61CB388}"/>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C-A143-4D8A-BEFC-A9CAC61CB388}"/>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E-A143-4D8A-BEFC-A9CAC61CB388}"/>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0-A143-4D8A-BEFC-A9CAC61CB388}"/>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2-A143-4D8A-BEFC-A9CAC61CB388}"/>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24-A143-4D8A-BEFC-A9CAC61CB388}"/>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cat>
            <c:strRef>
              <c:f>'ABC-VED'!$C$3:$C$11</c:f>
              <c:strCache>
                <c:ptCount val="9"/>
                <c:pt idx="0">
                  <c:v>AD</c:v>
                </c:pt>
                <c:pt idx="1">
                  <c:v>AE</c:v>
                </c:pt>
                <c:pt idx="2">
                  <c:v>AV</c:v>
                </c:pt>
                <c:pt idx="3">
                  <c:v>BD</c:v>
                </c:pt>
                <c:pt idx="4">
                  <c:v>BE</c:v>
                </c:pt>
                <c:pt idx="5">
                  <c:v>BV</c:v>
                </c:pt>
                <c:pt idx="6">
                  <c:v>CD</c:v>
                </c:pt>
                <c:pt idx="7">
                  <c:v>CE</c:v>
                </c:pt>
                <c:pt idx="8">
                  <c:v>CV</c:v>
                </c:pt>
              </c:strCache>
            </c:strRef>
          </c:cat>
          <c:val>
            <c:numRef>
              <c:f>'ABC-VED'!$E$3:$E$11</c:f>
              <c:numCache>
                <c:formatCode>0%</c:formatCode>
                <c:ptCount val="9"/>
                <c:pt idx="0">
                  <c:v>0.08</c:v>
                </c:pt>
                <c:pt idx="1">
                  <c:v>0.12</c:v>
                </c:pt>
                <c:pt idx="2">
                  <c:v>0.04</c:v>
                </c:pt>
                <c:pt idx="3">
                  <c:v>0.11</c:v>
                </c:pt>
                <c:pt idx="4">
                  <c:v>0.17</c:v>
                </c:pt>
                <c:pt idx="5">
                  <c:v>0.04</c:v>
                </c:pt>
                <c:pt idx="6">
                  <c:v>0.16</c:v>
                </c:pt>
                <c:pt idx="7">
                  <c:v>0.22</c:v>
                </c:pt>
                <c:pt idx="8">
                  <c:v>0.06</c:v>
                </c:pt>
              </c:numCache>
            </c:numRef>
          </c:val>
          <c:extLst>
            <c:ext xmlns:c16="http://schemas.microsoft.com/office/drawing/2014/chart" uri="{C3380CC4-5D6E-409C-BE32-E72D297353CC}">
              <c16:uniqueId val="{00000025-A143-4D8A-BEFC-A9CAC61CB388}"/>
            </c:ext>
          </c:extLst>
        </c:ser>
        <c:dLbls>
          <c:showLegendKey val="0"/>
          <c:showVal val="0"/>
          <c:showCatName val="0"/>
          <c:showSerName val="0"/>
          <c:showPercent val="0"/>
          <c:showBubbleSize val="0"/>
          <c:showLeaderLines val="0"/>
        </c:dLbls>
        <c:firstSliceAng val="0"/>
      </c:pieChart>
      <c:spPr>
        <a:noFill/>
        <a:ln>
          <a:noFill/>
        </a:ln>
        <a:effectLst/>
      </c:spPr>
    </c:plotArea>
    <c:legend>
      <c:legendPos val="l"/>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t>Annual</a:t>
            </a:r>
            <a:r>
              <a:rPr lang="en-IN" b="1" baseline="0"/>
              <a:t> Drug Expenditure</a:t>
            </a:r>
            <a:endParaRPr lang="en-IN"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0"/>
          <c:order val="0"/>
          <c:tx>
            <c:strRef>
              <c:f>'ABC-VED'!$F$2</c:f>
              <c:strCache>
                <c:ptCount val="1"/>
                <c:pt idx="0">
                  <c:v>ADE</c:v>
                </c:pt>
              </c:strCache>
            </c:strRef>
          </c:tx>
          <c:spPr>
            <a:solidFill>
              <a:schemeClr val="accent1"/>
            </a:solidFill>
            <a:ln>
              <a:noFill/>
            </a:ln>
            <a:effectLst/>
          </c:spPr>
          <c:invertIfNegative val="0"/>
          <c:cat>
            <c:strRef>
              <c:f>'ABC-VED'!$C$3:$C$11</c:f>
              <c:strCache>
                <c:ptCount val="9"/>
                <c:pt idx="0">
                  <c:v>AD</c:v>
                </c:pt>
                <c:pt idx="1">
                  <c:v>AE</c:v>
                </c:pt>
                <c:pt idx="2">
                  <c:v>AV</c:v>
                </c:pt>
                <c:pt idx="3">
                  <c:v>BD</c:v>
                </c:pt>
                <c:pt idx="4">
                  <c:v>BE</c:v>
                </c:pt>
                <c:pt idx="5">
                  <c:v>BV</c:v>
                </c:pt>
                <c:pt idx="6">
                  <c:v>CD</c:v>
                </c:pt>
                <c:pt idx="7">
                  <c:v>CE</c:v>
                </c:pt>
                <c:pt idx="8">
                  <c:v>CV</c:v>
                </c:pt>
              </c:strCache>
            </c:strRef>
          </c:cat>
          <c:val>
            <c:numRef>
              <c:f>'ABC-VED'!$F$3:$F$11</c:f>
              <c:numCache>
                <c:formatCode>General</c:formatCode>
                <c:ptCount val="9"/>
                <c:pt idx="0">
                  <c:v>3785940</c:v>
                </c:pt>
                <c:pt idx="1">
                  <c:v>5318150</c:v>
                </c:pt>
                <c:pt idx="2">
                  <c:v>1963416</c:v>
                </c:pt>
                <c:pt idx="3">
                  <c:v>1097602</c:v>
                </c:pt>
                <c:pt idx="4">
                  <c:v>1605443</c:v>
                </c:pt>
                <c:pt idx="5">
                  <c:v>435561</c:v>
                </c:pt>
                <c:pt idx="6">
                  <c:v>543829</c:v>
                </c:pt>
                <c:pt idx="7">
                  <c:v>733437</c:v>
                </c:pt>
                <c:pt idx="8">
                  <c:v>215751</c:v>
                </c:pt>
              </c:numCache>
            </c:numRef>
          </c:val>
          <c:extLst>
            <c:ext xmlns:c16="http://schemas.microsoft.com/office/drawing/2014/chart" uri="{C3380CC4-5D6E-409C-BE32-E72D297353CC}">
              <c16:uniqueId val="{00000000-16D3-415B-AAA2-AD2AD64024AD}"/>
            </c:ext>
          </c:extLst>
        </c:ser>
        <c:ser>
          <c:idx val="1"/>
          <c:order val="1"/>
          <c:tx>
            <c:strRef>
              <c:f>'ABC-VED'!$G$2</c:f>
              <c:strCache>
                <c:ptCount val="1"/>
                <c:pt idx="0">
                  <c:v>% ADE</c:v>
                </c:pt>
              </c:strCache>
            </c:strRef>
          </c:tx>
          <c:spPr>
            <a:solidFill>
              <a:schemeClr val="accent2"/>
            </a:solidFill>
            <a:ln>
              <a:noFill/>
            </a:ln>
            <a:effectLst/>
          </c:spPr>
          <c:invertIfNegative val="0"/>
          <c:cat>
            <c:strRef>
              <c:f>'ABC-VED'!$C$3:$C$11</c:f>
              <c:strCache>
                <c:ptCount val="9"/>
                <c:pt idx="0">
                  <c:v>AD</c:v>
                </c:pt>
                <c:pt idx="1">
                  <c:v>AE</c:v>
                </c:pt>
                <c:pt idx="2">
                  <c:v>AV</c:v>
                </c:pt>
                <c:pt idx="3">
                  <c:v>BD</c:v>
                </c:pt>
                <c:pt idx="4">
                  <c:v>BE</c:v>
                </c:pt>
                <c:pt idx="5">
                  <c:v>BV</c:v>
                </c:pt>
                <c:pt idx="6">
                  <c:v>CD</c:v>
                </c:pt>
                <c:pt idx="7">
                  <c:v>CE</c:v>
                </c:pt>
                <c:pt idx="8">
                  <c:v>CV</c:v>
                </c:pt>
              </c:strCache>
            </c:strRef>
          </c:cat>
          <c:val>
            <c:numRef>
              <c:f>'ABC-VED'!$G$3:$G$11</c:f>
              <c:numCache>
                <c:formatCode>0%</c:formatCode>
                <c:ptCount val="9"/>
                <c:pt idx="0">
                  <c:v>0.24</c:v>
                </c:pt>
                <c:pt idx="1">
                  <c:v>0.34</c:v>
                </c:pt>
                <c:pt idx="2">
                  <c:v>0.13</c:v>
                </c:pt>
                <c:pt idx="3">
                  <c:v>7.0000000000000007E-2</c:v>
                </c:pt>
                <c:pt idx="4">
                  <c:v>0.1</c:v>
                </c:pt>
                <c:pt idx="5">
                  <c:v>0.03</c:v>
                </c:pt>
                <c:pt idx="6">
                  <c:v>0.03</c:v>
                </c:pt>
                <c:pt idx="7">
                  <c:v>0.05</c:v>
                </c:pt>
                <c:pt idx="8">
                  <c:v>0.01</c:v>
                </c:pt>
              </c:numCache>
            </c:numRef>
          </c:val>
          <c:extLst>
            <c:ext xmlns:c16="http://schemas.microsoft.com/office/drawing/2014/chart" uri="{C3380CC4-5D6E-409C-BE32-E72D297353CC}">
              <c16:uniqueId val="{00000001-16D3-415B-AAA2-AD2AD64024AD}"/>
            </c:ext>
          </c:extLst>
        </c:ser>
        <c:dLbls>
          <c:showLegendKey val="0"/>
          <c:showVal val="0"/>
          <c:showCatName val="0"/>
          <c:showSerName val="0"/>
          <c:showPercent val="0"/>
          <c:showBubbleSize val="0"/>
        </c:dLbls>
        <c:gapWidth val="219"/>
        <c:overlap val="-27"/>
        <c:axId val="1627225167"/>
        <c:axId val="1627222767"/>
      </c:barChart>
      <c:catAx>
        <c:axId val="162722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7222767"/>
        <c:crosses val="autoZero"/>
        <c:auto val="1"/>
        <c:lblAlgn val="ctr"/>
        <c:lblOffset val="100"/>
        <c:noMultiLvlLbl val="0"/>
      </c:catAx>
      <c:valAx>
        <c:axId val="1627222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722516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08-07-2025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47C0E5-F472-4823-852C-D183FA2F2488}" type="datetime1">
              <a:rPr lang="en-IN" smtClean="0"/>
              <a:t>08-07-2025</a:t>
            </a:fld>
            <a:endParaRPr lang="en-IN"/>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r>
              <a:rPr lang="en-US"/>
              <a:t>You are not allowed to add slides to this presentation</a:t>
            </a:r>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23435286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08-07-2025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9665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08-07-2025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83142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A2FBC0-878C-4FB7-8E1F-1D6F6FF7C223}" type="datetime1">
              <a:rPr lang="en-IN" smtClean="0"/>
              <a:t>08-07-2025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44591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D685ADF-9D55-472F-A142-0A5A20BA4577}" type="datetime1">
              <a:rPr lang="en-IN" smtClean="0"/>
              <a:t>08-07-2025</a:t>
            </a:fld>
            <a:endParaRPr lang="en-IN"/>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604504" y="5211060"/>
            <a:ext cx="2112264" cy="228600"/>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0026504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08-07-2025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8433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08-07-2025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78432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08-07-2025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87417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08-07-2025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03925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1C99E65-501E-4E79-B301-EC94E1C8867E}" type="datetime1">
              <a:rPr lang="en-IN" smtClean="0"/>
              <a:t>08-07-2025</a:t>
            </a:fld>
            <a:endParaRPr lang="en-IN"/>
          </a:p>
        </p:txBody>
      </p:sp>
      <p:sp>
        <p:nvSpPr>
          <p:cNvPr id="9" name="Footer Placeholder 8"/>
          <p:cNvSpPr>
            <a:spLocks noGrp="1"/>
          </p:cNvSpPr>
          <p:nvPr>
            <p:ph type="ftr" sz="quarter" idx="11"/>
          </p:nvPr>
        </p:nvSpPr>
        <p:spPr/>
        <p:txBody>
          <a:bodyPr/>
          <a:lstStyle>
            <a:lvl1pPr algn="r">
              <a:defRPr/>
            </a:lvl1pPr>
          </a:lstStyle>
          <a:p>
            <a:r>
              <a:rPr lang="en-US"/>
              <a:t>You are not allowed to add slides to this presentation</a:t>
            </a:r>
            <a:endParaRPr lang="en-IN"/>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8615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2751C047-BE12-4A43-A323-58AFB768CD35}" type="datetime1">
              <a:rPr lang="en-IN" smtClean="0"/>
              <a:t>08-07-2025</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r>
              <a:rPr lang="en-US"/>
              <a:t>You are not allowed to add slides to this presentation</a:t>
            </a:r>
            <a:endParaRPr lang="en-IN"/>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2905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EA12769F-3E27-4D36-A194-1A84EAEDBFA1}" type="datetime1">
              <a:rPr lang="en-IN" smtClean="0"/>
              <a:t>08-07-2025</a:t>
            </a:fld>
            <a:endParaRPr lang="en-IN"/>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8353119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www.google.com/search?q=https://www.ijss-sn.com/home/vol-12-issue-1-january-2024" TargetMode="External"/><Relationship Id="rId3" Type="http://schemas.openxmlformats.org/officeDocument/2006/relationships/hyperlink" Target="https://pubmed.ncbi.nlm.nih.gov/38666336/" TargetMode="External"/><Relationship Id="rId7" Type="http://schemas.openxmlformats.org/officeDocument/2006/relationships/hyperlink" Target="https://ijpsr.com/bhtml/IJPSR_BHTML_4861.html"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ijbcp.com/index.php/ijbcp/article/view/1785" TargetMode="External"/><Relationship Id="rId5" Type="http://schemas.openxmlformats.org/officeDocument/2006/relationships/hyperlink" Target="https://www.ncbi.nlm.nih.gov/pmc/articles/PMC7497187/" TargetMode="External"/><Relationship Id="rId4" Type="http://schemas.openxmlformats.org/officeDocument/2006/relationships/hyperlink" Target="https://www.google.com/search?q=https://ijmrp.com/abstract_full.php%3Fid%3D383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oamjms.eu/index.php/mjms/article/download/10383/8022/100274" TargetMode="External"/><Relationship Id="rId7" Type="http://schemas.openxmlformats.org/officeDocument/2006/relationships/image" Target="../media/image3.png"/><Relationship Id="rId2" Type="http://schemas.openxmlformats.org/officeDocument/2006/relationships/hyperlink" Target="https://pmc.ncbi.nlm.nih.gov/articles/PMC4297849/"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228106041_Medical_Store_Management_An_Integrated_Economic_Analysis_of_a_Tertiary_Care_Hospital_in_Central_India" TargetMode="External"/><Relationship Id="rId5" Type="http://schemas.openxmlformats.org/officeDocument/2006/relationships/hyperlink" Target="https://www.researchgate.net/publication/376061975_Inventory_Control_Mechanism_of_the_Pharmacy_Store_of_a_Recently_Established_National_Institute_in_Eastern_India_A_Cross-Sectional_Investigative_Analysis" TargetMode="External"/><Relationship Id="rId4" Type="http://schemas.openxmlformats.org/officeDocument/2006/relationships/hyperlink" Target="https://www.researchgate.net/publication/38498768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69733" y="2343801"/>
            <a:ext cx="8119621" cy="552882"/>
          </a:xfrm>
        </p:spPr>
        <p:txBody>
          <a:bodyPr>
            <a:noAutofit/>
          </a:bodyPr>
          <a:lstStyle/>
          <a:p>
            <a:r>
              <a:rPr lang="en-IN" sz="3600" b="1" dirty="0">
                <a:latin typeface="Arial" panose="020B0604020202020204" pitchFamily="34" charset="0"/>
                <a:cs typeface="Arial" panose="020B0604020202020204" pitchFamily="34" charset="0"/>
              </a:rPr>
              <a:t>Dissertation Presentation</a:t>
            </a:r>
            <a:br>
              <a:rPr lang="en-IN" sz="3600" dirty="0">
                <a:latin typeface="Arial" panose="020B0604020202020204" pitchFamily="34" charset="0"/>
                <a:cs typeface="Arial" panose="020B0604020202020204" pitchFamily="34" charset="0"/>
              </a:rPr>
            </a:br>
            <a:endParaRPr lang="en-IN" sz="36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607431" y="3996919"/>
            <a:ext cx="2950590" cy="1320144"/>
          </a:xfrm>
        </p:spPr>
        <p:txBody>
          <a:bodyPr>
            <a:normAutofit/>
          </a:bodyPr>
          <a:lstStyle/>
          <a:p>
            <a:pPr algn="r"/>
            <a:r>
              <a:rPr lang="en-IN" b="1" dirty="0">
                <a:latin typeface="Arial" panose="020B0604020202020204" pitchFamily="34" charset="0"/>
                <a:cs typeface="Arial" panose="020B0604020202020204" pitchFamily="34" charset="0"/>
              </a:rPr>
              <a:t>By: Akhil Bokra</a:t>
            </a:r>
          </a:p>
          <a:p>
            <a:pPr algn="r"/>
            <a:r>
              <a:rPr lang="en-IN" b="1" dirty="0">
                <a:latin typeface="Arial" panose="020B0604020202020204" pitchFamily="34" charset="0"/>
                <a:cs typeface="Arial" panose="020B0604020202020204" pitchFamily="34" charset="0"/>
              </a:rPr>
              <a:t> Mentor: Ratika Samtani</a:t>
            </a:r>
          </a:p>
          <a:p>
            <a:pPr algn="r"/>
            <a:r>
              <a:rPr lang="en-IN" b="1" dirty="0">
                <a:latin typeface="Arial" panose="020B0604020202020204" pitchFamily="34" charset="0"/>
                <a:cs typeface="Arial" panose="020B0604020202020204" pitchFamily="34"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12486" cy="1041415"/>
          </a:xfrm>
          <a:prstGeom prst="rect">
            <a:avLst/>
          </a:prstGeom>
        </p:spPr>
      </p:pic>
      <p:sp>
        <p:nvSpPr>
          <p:cNvPr id="6" name="Subtitle 2">
            <a:extLst>
              <a:ext uri="{FF2B5EF4-FFF2-40B4-BE49-F238E27FC236}">
                <a16:creationId xmlns:a16="http://schemas.microsoft.com/office/drawing/2014/main" id="{B689BAFA-5005-3854-9330-B44A10E50829}"/>
              </a:ext>
            </a:extLst>
          </p:cNvPr>
          <p:cNvSpPr txBox="1">
            <a:spLocks/>
          </p:cNvSpPr>
          <p:nvPr/>
        </p:nvSpPr>
        <p:spPr>
          <a:xfrm>
            <a:off x="1781663" y="2819267"/>
            <a:ext cx="8386711" cy="9986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b="1" dirty="0">
                <a:latin typeface="Arial" panose="020B0604020202020204" pitchFamily="34" charset="0"/>
                <a:cs typeface="Arial" panose="020B0604020202020204" pitchFamily="34" charset="0"/>
              </a:rPr>
              <a:t>Topic: </a:t>
            </a:r>
            <a:r>
              <a:rPr lang="en-US" altLang="en-US" dirty="0">
                <a:latin typeface="Arial" panose="020B0604020202020204" pitchFamily="34" charset="0"/>
              </a:rPr>
              <a:t>Inventory Analysis of Medical Supplies in the OPD Pharmacy of a Tertiary Care Hospital (Pilot Study)</a:t>
            </a:r>
            <a:endParaRPr lang="en-IN" dirty="0"/>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6800" y="275735"/>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Results </a:t>
            </a:r>
          </a:p>
        </p:txBody>
      </p:sp>
      <p:graphicFrame>
        <p:nvGraphicFramePr>
          <p:cNvPr id="7" name="Content Placeholder 6">
            <a:extLst>
              <a:ext uri="{FF2B5EF4-FFF2-40B4-BE49-F238E27FC236}">
                <a16:creationId xmlns:a16="http://schemas.microsoft.com/office/drawing/2014/main" id="{A87F3420-7CF3-4B0D-E6EC-EE5BA7F38C69}"/>
              </a:ext>
            </a:extLst>
          </p:cNvPr>
          <p:cNvGraphicFramePr>
            <a:graphicFrameLocks noGrp="1"/>
          </p:cNvGraphicFramePr>
          <p:nvPr>
            <p:ph idx="1"/>
            <p:extLst>
              <p:ext uri="{D42A27DB-BD31-4B8C-83A1-F6EECF244321}">
                <p14:modId xmlns:p14="http://schemas.microsoft.com/office/powerpoint/2010/main" val="2143104726"/>
              </p:ext>
            </p:extLst>
          </p:nvPr>
        </p:nvGraphicFramePr>
        <p:xfrm>
          <a:off x="1956821" y="1331971"/>
          <a:ext cx="8642354" cy="1411525"/>
        </p:xfrm>
        <a:graphic>
          <a:graphicData uri="http://schemas.openxmlformats.org/drawingml/2006/table">
            <a:tbl>
              <a:tblPr>
                <a:tableStyleId>{5C22544A-7EE6-4342-B048-85BDC9FD1C3A}</a:tableStyleId>
              </a:tblPr>
              <a:tblGrid>
                <a:gridCol w="1219218">
                  <a:extLst>
                    <a:ext uri="{9D8B030D-6E8A-4147-A177-3AD203B41FA5}">
                      <a16:colId xmlns:a16="http://schemas.microsoft.com/office/drawing/2014/main" val="3992659505"/>
                    </a:ext>
                  </a:extLst>
                </a:gridCol>
                <a:gridCol w="1389795">
                  <a:extLst>
                    <a:ext uri="{9D8B030D-6E8A-4147-A177-3AD203B41FA5}">
                      <a16:colId xmlns:a16="http://schemas.microsoft.com/office/drawing/2014/main" val="732382164"/>
                    </a:ext>
                  </a:extLst>
                </a:gridCol>
                <a:gridCol w="1118148">
                  <a:extLst>
                    <a:ext uri="{9D8B030D-6E8A-4147-A177-3AD203B41FA5}">
                      <a16:colId xmlns:a16="http://schemas.microsoft.com/office/drawing/2014/main" val="4210739517"/>
                    </a:ext>
                  </a:extLst>
                </a:gridCol>
                <a:gridCol w="2282886">
                  <a:extLst>
                    <a:ext uri="{9D8B030D-6E8A-4147-A177-3AD203B41FA5}">
                      <a16:colId xmlns:a16="http://schemas.microsoft.com/office/drawing/2014/main" val="4059320610"/>
                    </a:ext>
                  </a:extLst>
                </a:gridCol>
                <a:gridCol w="2632307">
                  <a:extLst>
                    <a:ext uri="{9D8B030D-6E8A-4147-A177-3AD203B41FA5}">
                      <a16:colId xmlns:a16="http://schemas.microsoft.com/office/drawing/2014/main" val="1907065922"/>
                    </a:ext>
                  </a:extLst>
                </a:gridCol>
              </a:tblGrid>
              <a:tr h="282305">
                <a:tc>
                  <a:txBody>
                    <a:bodyPr/>
                    <a:lstStyle/>
                    <a:p>
                      <a:pPr algn="ctr" fontAlgn="b"/>
                      <a:r>
                        <a:rPr lang="en-IN" sz="1100" b="1" u="none" strike="noStrike" dirty="0">
                          <a:effectLst/>
                        </a:rPr>
                        <a:t>Category</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err="1">
                          <a:effectLst/>
                        </a:rPr>
                        <a:t>NO.of</a:t>
                      </a:r>
                      <a:r>
                        <a:rPr lang="en-IN" sz="1100" b="1" u="none" strike="noStrike" dirty="0">
                          <a:effectLst/>
                        </a:rPr>
                        <a:t> drugs</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a:effectLst/>
                        </a:rPr>
                        <a:t>% of Drugs</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a:effectLst/>
                        </a:rPr>
                        <a:t>Annual Drug Expenditure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a:effectLst/>
                        </a:rPr>
                        <a:t>%age of ADE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3291102"/>
                  </a:ext>
                </a:extLst>
              </a:tr>
              <a:tr h="282305">
                <a:tc>
                  <a:txBody>
                    <a:bodyPr/>
                    <a:lstStyle/>
                    <a:p>
                      <a:pPr algn="ctr" fontAlgn="b"/>
                      <a:r>
                        <a:rPr lang="en-IN" sz="1100" b="1" u="none" strike="noStrike" dirty="0">
                          <a:effectLst/>
                        </a:rPr>
                        <a:t>V</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88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26,14,728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16%</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428569"/>
                  </a:ext>
                </a:extLst>
              </a:tr>
              <a:tr h="282305">
                <a:tc>
                  <a:txBody>
                    <a:bodyPr/>
                    <a:lstStyle/>
                    <a:p>
                      <a:pPr algn="ctr" fontAlgn="b"/>
                      <a:r>
                        <a:rPr lang="en-IN" sz="1100" b="1" u="none" strike="noStrike" dirty="0">
                          <a:effectLst/>
                        </a:rPr>
                        <a:t>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296</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76,57,030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49%</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183315"/>
                  </a:ext>
                </a:extLst>
              </a:tr>
              <a:tr h="282305">
                <a:tc>
                  <a:txBody>
                    <a:bodyPr/>
                    <a:lstStyle/>
                    <a:p>
                      <a:pPr algn="ctr" fontAlgn="b"/>
                      <a:r>
                        <a:rPr lang="en-IN" sz="1100" b="1" u="none" strike="noStrike" dirty="0">
                          <a:effectLst/>
                        </a:rPr>
                        <a:t>D</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209</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35%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54,27,371</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35%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3493547"/>
                  </a:ext>
                </a:extLst>
              </a:tr>
              <a:tr h="282305">
                <a:tc>
                  <a:txBody>
                    <a:bodyPr/>
                    <a:lstStyle/>
                    <a:p>
                      <a:pPr algn="ctr" fontAlgn="b"/>
                      <a:r>
                        <a:rPr lang="en-IN" sz="1100" b="1" u="none" strike="noStrike" dirty="0">
                          <a:effectLst/>
                        </a:rPr>
                        <a:t>Total</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593</a:t>
                      </a:r>
                      <a:endParaRPr lang="en-IN" sz="1100" b="1"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100%</a:t>
                      </a:r>
                      <a:endParaRPr lang="en-IN" sz="1100" b="1"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1,56,99,129</a:t>
                      </a:r>
                      <a:endParaRPr lang="en-IN" sz="1100" b="1"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100%</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0130796"/>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461"/>
            <a:ext cx="1956821" cy="921074"/>
          </a:xfrm>
          <a:prstGeom prst="rect">
            <a:avLst/>
          </a:prstGeom>
        </p:spPr>
      </p:pic>
      <p:sp>
        <p:nvSpPr>
          <p:cNvPr id="9" name="TextBox 8">
            <a:extLst>
              <a:ext uri="{FF2B5EF4-FFF2-40B4-BE49-F238E27FC236}">
                <a16:creationId xmlns:a16="http://schemas.microsoft.com/office/drawing/2014/main" id="{4A1011BF-792C-154E-56F2-DA663ECE04F5}"/>
              </a:ext>
            </a:extLst>
          </p:cNvPr>
          <p:cNvSpPr txBox="1"/>
          <p:nvPr/>
        </p:nvSpPr>
        <p:spPr>
          <a:xfrm>
            <a:off x="3048786" y="2984047"/>
            <a:ext cx="6094428" cy="276999"/>
          </a:xfrm>
          <a:prstGeom prst="rect">
            <a:avLst/>
          </a:prstGeom>
          <a:noFill/>
        </p:spPr>
        <p:txBody>
          <a:bodyPr wrap="square">
            <a:spAutoFit/>
          </a:bodyPr>
          <a:lstStyle/>
          <a:p>
            <a:pPr algn="ctr"/>
            <a:r>
              <a:rPr lang="en-US" sz="1200" b="1" dirty="0"/>
              <a:t>Table 2 – VED Analysis of Items</a:t>
            </a:r>
          </a:p>
        </p:txBody>
      </p:sp>
      <p:graphicFrame>
        <p:nvGraphicFramePr>
          <p:cNvPr id="10" name="Chart 9">
            <a:extLst>
              <a:ext uri="{FF2B5EF4-FFF2-40B4-BE49-F238E27FC236}">
                <a16:creationId xmlns:a16="http://schemas.microsoft.com/office/drawing/2014/main" id="{3C009A76-F021-FE20-AB8E-0C8FDF521D06}"/>
              </a:ext>
            </a:extLst>
          </p:cNvPr>
          <p:cNvGraphicFramePr>
            <a:graphicFrameLocks/>
          </p:cNvGraphicFramePr>
          <p:nvPr>
            <p:extLst>
              <p:ext uri="{D42A27DB-BD31-4B8C-83A1-F6EECF244321}">
                <p14:modId xmlns:p14="http://schemas.microsoft.com/office/powerpoint/2010/main" val="1923845314"/>
              </p:ext>
            </p:extLst>
          </p:nvPr>
        </p:nvGraphicFramePr>
        <p:xfrm>
          <a:off x="7332731" y="2844589"/>
          <a:ext cx="5166360" cy="30861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8371D44-DA13-6B83-74E1-7634C991BF94}"/>
              </a:ext>
            </a:extLst>
          </p:cNvPr>
          <p:cNvGraphicFramePr>
            <a:graphicFrameLocks/>
          </p:cNvGraphicFramePr>
          <p:nvPr>
            <p:extLst>
              <p:ext uri="{D42A27DB-BD31-4B8C-83A1-F6EECF244321}">
                <p14:modId xmlns:p14="http://schemas.microsoft.com/office/powerpoint/2010/main" val="12890933"/>
              </p:ext>
            </p:extLst>
          </p:nvPr>
        </p:nvGraphicFramePr>
        <p:xfrm>
          <a:off x="658761" y="3261046"/>
          <a:ext cx="5636020" cy="302133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FFDD651D-5784-6EBB-969F-ED79D5190149}"/>
              </a:ext>
            </a:extLst>
          </p:cNvPr>
          <p:cNvSpPr txBox="1"/>
          <p:nvPr/>
        </p:nvSpPr>
        <p:spPr>
          <a:xfrm>
            <a:off x="-1410517" y="6354375"/>
            <a:ext cx="6094428"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Figure 3</a:t>
            </a:r>
          </a:p>
        </p:txBody>
      </p:sp>
      <p:sp>
        <p:nvSpPr>
          <p:cNvPr id="15" name="TextBox 14">
            <a:extLst>
              <a:ext uri="{FF2B5EF4-FFF2-40B4-BE49-F238E27FC236}">
                <a16:creationId xmlns:a16="http://schemas.microsoft.com/office/drawing/2014/main" id="{302B14E0-AC77-D80A-77D8-213E82E5CE86}"/>
              </a:ext>
            </a:extLst>
          </p:cNvPr>
          <p:cNvSpPr txBox="1"/>
          <p:nvPr/>
        </p:nvSpPr>
        <p:spPr>
          <a:xfrm>
            <a:off x="6437421" y="5842181"/>
            <a:ext cx="695698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Figure 4</a:t>
            </a: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6800" y="228264"/>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Results </a:t>
            </a:r>
          </a:p>
        </p:txBody>
      </p:sp>
      <p:graphicFrame>
        <p:nvGraphicFramePr>
          <p:cNvPr id="7" name="Content Placeholder 6">
            <a:extLst>
              <a:ext uri="{FF2B5EF4-FFF2-40B4-BE49-F238E27FC236}">
                <a16:creationId xmlns:a16="http://schemas.microsoft.com/office/drawing/2014/main" id="{79789080-9CAE-7716-0BB9-0AAA2C7152CA}"/>
              </a:ext>
            </a:extLst>
          </p:cNvPr>
          <p:cNvGraphicFramePr>
            <a:graphicFrameLocks noGrp="1"/>
          </p:cNvGraphicFramePr>
          <p:nvPr>
            <p:ph idx="1"/>
            <p:extLst>
              <p:ext uri="{D42A27DB-BD31-4B8C-83A1-F6EECF244321}">
                <p14:modId xmlns:p14="http://schemas.microsoft.com/office/powerpoint/2010/main" val="1746205801"/>
              </p:ext>
            </p:extLst>
          </p:nvPr>
        </p:nvGraphicFramePr>
        <p:xfrm>
          <a:off x="2123768" y="1248701"/>
          <a:ext cx="7639666" cy="2011680"/>
        </p:xfrm>
        <a:graphic>
          <a:graphicData uri="http://schemas.openxmlformats.org/drawingml/2006/table">
            <a:tbl>
              <a:tblPr>
                <a:tableStyleId>{5C22544A-7EE6-4342-B048-85BDC9FD1C3A}</a:tableStyleId>
              </a:tblPr>
              <a:tblGrid>
                <a:gridCol w="1179113">
                  <a:extLst>
                    <a:ext uri="{9D8B030D-6E8A-4147-A177-3AD203B41FA5}">
                      <a16:colId xmlns:a16="http://schemas.microsoft.com/office/drawing/2014/main" val="1300898840"/>
                    </a:ext>
                  </a:extLst>
                </a:gridCol>
                <a:gridCol w="2161706">
                  <a:extLst>
                    <a:ext uri="{9D8B030D-6E8A-4147-A177-3AD203B41FA5}">
                      <a16:colId xmlns:a16="http://schemas.microsoft.com/office/drawing/2014/main" val="1484029195"/>
                    </a:ext>
                  </a:extLst>
                </a:gridCol>
                <a:gridCol w="1498456">
                  <a:extLst>
                    <a:ext uri="{9D8B030D-6E8A-4147-A177-3AD203B41FA5}">
                      <a16:colId xmlns:a16="http://schemas.microsoft.com/office/drawing/2014/main" val="1490438525"/>
                    </a:ext>
                  </a:extLst>
                </a:gridCol>
                <a:gridCol w="1621278">
                  <a:extLst>
                    <a:ext uri="{9D8B030D-6E8A-4147-A177-3AD203B41FA5}">
                      <a16:colId xmlns:a16="http://schemas.microsoft.com/office/drawing/2014/main" val="3242209395"/>
                    </a:ext>
                  </a:extLst>
                </a:gridCol>
                <a:gridCol w="1179113">
                  <a:extLst>
                    <a:ext uri="{9D8B030D-6E8A-4147-A177-3AD203B41FA5}">
                      <a16:colId xmlns:a16="http://schemas.microsoft.com/office/drawing/2014/main" val="2674353941"/>
                    </a:ext>
                  </a:extLst>
                </a:gridCol>
              </a:tblGrid>
              <a:tr h="182880">
                <a:tc>
                  <a:txBody>
                    <a:bodyPr/>
                    <a:lstStyle/>
                    <a:p>
                      <a:pPr algn="l" fontAlgn="b"/>
                      <a:r>
                        <a:rPr lang="en-IN" sz="1100" b="1" u="none" strike="noStrike" dirty="0">
                          <a:effectLst/>
                        </a:rPr>
                        <a:t>ABC-VED</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IN" sz="1100" b="1" u="none" strike="noStrike" dirty="0" err="1">
                          <a:effectLst/>
                        </a:rPr>
                        <a:t>No.of</a:t>
                      </a:r>
                      <a:r>
                        <a:rPr lang="en-IN" sz="1100" b="1" u="none" strike="noStrike" dirty="0">
                          <a:effectLst/>
                        </a:rPr>
                        <a:t> Drugs </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IN" sz="1100" b="1" u="none" strike="noStrike" dirty="0">
                          <a:effectLst/>
                        </a:rPr>
                        <a:t>% of Drugs</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a:effectLst/>
                        </a:rPr>
                        <a:t>ADE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b="1" u="none" strike="noStrike" dirty="0">
                          <a:effectLst/>
                        </a:rPr>
                        <a:t>% ADE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4692400"/>
                  </a:ext>
                </a:extLst>
              </a:tr>
              <a:tr h="182880">
                <a:tc>
                  <a:txBody>
                    <a:bodyPr/>
                    <a:lstStyle/>
                    <a:p>
                      <a:pPr algn="ctr" fontAlgn="b"/>
                      <a:r>
                        <a:rPr lang="en-IN" sz="1100" b="1" u="none" strike="noStrike" dirty="0">
                          <a:effectLst/>
                        </a:rPr>
                        <a:t>AD</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49</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3785940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24%</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0953839"/>
                  </a:ext>
                </a:extLst>
              </a:tr>
              <a:tr h="182880">
                <a:tc>
                  <a:txBody>
                    <a:bodyPr/>
                    <a:lstStyle/>
                    <a:p>
                      <a:pPr algn="ctr" fontAlgn="b"/>
                      <a:r>
                        <a:rPr lang="en-IN" sz="1100" b="1" u="none" strike="noStrike" dirty="0">
                          <a:effectLst/>
                        </a:rPr>
                        <a:t>AE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70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12%</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5318150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34%</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052477"/>
                  </a:ext>
                </a:extLst>
              </a:tr>
              <a:tr h="182880">
                <a:tc>
                  <a:txBody>
                    <a:bodyPr/>
                    <a:lstStyle/>
                    <a:p>
                      <a:pPr algn="ctr" fontAlgn="b"/>
                      <a:r>
                        <a:rPr lang="en-IN" sz="1100" b="1" u="none" strike="noStrike" dirty="0">
                          <a:effectLst/>
                        </a:rPr>
                        <a:t>AV</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4%</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1963416</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13%</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7136446"/>
                  </a:ext>
                </a:extLst>
              </a:tr>
              <a:tr h="182880">
                <a:tc>
                  <a:txBody>
                    <a:bodyPr/>
                    <a:lstStyle/>
                    <a:p>
                      <a:pPr algn="ctr" fontAlgn="b"/>
                      <a:r>
                        <a:rPr lang="en-IN" sz="1100" b="1" u="none" strike="noStrike" dirty="0">
                          <a:effectLst/>
                        </a:rPr>
                        <a:t>BD</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65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11%</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1097602</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7%</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8361947"/>
                  </a:ext>
                </a:extLst>
              </a:tr>
              <a:tr h="182880">
                <a:tc>
                  <a:txBody>
                    <a:bodyPr/>
                    <a:lstStyle/>
                    <a:p>
                      <a:pPr algn="ctr" fontAlgn="b"/>
                      <a:r>
                        <a:rPr lang="en-IN" sz="1100" b="1" u="none" strike="noStrike" dirty="0">
                          <a:effectLst/>
                        </a:rPr>
                        <a:t>BE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98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17%</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1605443</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10%</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873792"/>
                  </a:ext>
                </a:extLst>
              </a:tr>
              <a:tr h="182880">
                <a:tc>
                  <a:txBody>
                    <a:bodyPr/>
                    <a:lstStyle/>
                    <a:p>
                      <a:pPr algn="ctr" fontAlgn="b"/>
                      <a:r>
                        <a:rPr lang="en-IN" sz="1100" b="1" u="none" strike="noStrike" dirty="0">
                          <a:effectLst/>
                        </a:rPr>
                        <a:t>BV</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4%</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435561</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3%</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9622453"/>
                  </a:ext>
                </a:extLst>
              </a:tr>
              <a:tr h="182880">
                <a:tc>
                  <a:txBody>
                    <a:bodyPr/>
                    <a:lstStyle/>
                    <a:p>
                      <a:pPr algn="ctr" fontAlgn="b"/>
                      <a:r>
                        <a:rPr lang="en-IN" sz="1100" b="1" u="none" strike="noStrike" dirty="0">
                          <a:effectLst/>
                        </a:rPr>
                        <a:t>CD</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95</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16%</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543829</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3%</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3985522"/>
                  </a:ext>
                </a:extLst>
              </a:tr>
              <a:tr h="182880">
                <a:tc>
                  <a:txBody>
                    <a:bodyPr/>
                    <a:lstStyle/>
                    <a:p>
                      <a:pPr algn="ctr" fontAlgn="b"/>
                      <a:r>
                        <a:rPr lang="en-IN" sz="1100" b="1" u="none" strike="noStrike" dirty="0">
                          <a:effectLst/>
                        </a:rPr>
                        <a:t>CE</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128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22%</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733437</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5%</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528113"/>
                  </a:ext>
                </a:extLst>
              </a:tr>
              <a:tr h="182880">
                <a:tc>
                  <a:txBody>
                    <a:bodyPr/>
                    <a:lstStyle/>
                    <a:p>
                      <a:pPr algn="ctr" fontAlgn="b"/>
                      <a:r>
                        <a:rPr lang="en-IN" sz="1100" b="1" u="none" strike="noStrike" dirty="0">
                          <a:effectLst/>
                        </a:rPr>
                        <a:t>CV</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38</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6%</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215751</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8227669"/>
                  </a:ext>
                </a:extLst>
              </a:tr>
              <a:tr h="182880">
                <a:tc>
                  <a:txBody>
                    <a:bodyPr/>
                    <a:lstStyle/>
                    <a:p>
                      <a:pPr algn="ctr" fontAlgn="b"/>
                      <a:r>
                        <a:rPr lang="en-IN" sz="1100" b="1" u="none" strike="noStrike" dirty="0">
                          <a:effectLst/>
                        </a:rPr>
                        <a:t>Total</a:t>
                      </a:r>
                      <a:endParaRPr lang="en-IN" sz="11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593</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100%</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15699129</a:t>
                      </a:r>
                      <a:endParaRPr lang="en-IN" sz="11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100%</a:t>
                      </a:r>
                      <a:endParaRPr lang="en-IN" sz="11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882550"/>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026763" cy="953995"/>
          </a:xfrm>
          <a:prstGeom prst="rect">
            <a:avLst/>
          </a:prstGeom>
        </p:spPr>
      </p:pic>
      <p:sp>
        <p:nvSpPr>
          <p:cNvPr id="9" name="TextBox 8">
            <a:extLst>
              <a:ext uri="{FF2B5EF4-FFF2-40B4-BE49-F238E27FC236}">
                <a16:creationId xmlns:a16="http://schemas.microsoft.com/office/drawing/2014/main" id="{10958520-E5A9-61D9-2D04-6393D701589E}"/>
              </a:ext>
            </a:extLst>
          </p:cNvPr>
          <p:cNvSpPr txBox="1"/>
          <p:nvPr/>
        </p:nvSpPr>
        <p:spPr>
          <a:xfrm>
            <a:off x="2713861" y="3245222"/>
            <a:ext cx="6094428" cy="276999"/>
          </a:xfrm>
          <a:prstGeom prst="rect">
            <a:avLst/>
          </a:prstGeom>
          <a:noFill/>
        </p:spPr>
        <p:txBody>
          <a:bodyPr wrap="square">
            <a:spAutoFit/>
          </a:bodyPr>
          <a:lstStyle/>
          <a:p>
            <a:pPr algn="ctr"/>
            <a:r>
              <a:rPr lang="en-US" sz="1200" b="1" dirty="0"/>
              <a:t>Table 3 – ABC-VED Matrix Analysis of Items</a:t>
            </a:r>
          </a:p>
        </p:txBody>
      </p:sp>
      <p:graphicFrame>
        <p:nvGraphicFramePr>
          <p:cNvPr id="10" name="Chart 9">
            <a:extLst>
              <a:ext uri="{FF2B5EF4-FFF2-40B4-BE49-F238E27FC236}">
                <a16:creationId xmlns:a16="http://schemas.microsoft.com/office/drawing/2014/main" id="{D3D7A8C8-FB3C-007A-380C-FD6C22C59F59}"/>
              </a:ext>
            </a:extLst>
          </p:cNvPr>
          <p:cNvGraphicFramePr>
            <a:graphicFrameLocks/>
          </p:cNvGraphicFramePr>
          <p:nvPr>
            <p:extLst>
              <p:ext uri="{D42A27DB-BD31-4B8C-83A1-F6EECF244321}">
                <p14:modId xmlns:p14="http://schemas.microsoft.com/office/powerpoint/2010/main" val="2298943431"/>
              </p:ext>
            </p:extLst>
          </p:nvPr>
        </p:nvGraphicFramePr>
        <p:xfrm>
          <a:off x="6732100" y="3767827"/>
          <a:ext cx="3802380" cy="25831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35E30322-E1B2-5505-CC8D-1727751A3135}"/>
              </a:ext>
            </a:extLst>
          </p:cNvPr>
          <p:cNvGraphicFramePr>
            <a:graphicFrameLocks/>
          </p:cNvGraphicFramePr>
          <p:nvPr>
            <p:extLst>
              <p:ext uri="{D42A27DB-BD31-4B8C-83A1-F6EECF244321}">
                <p14:modId xmlns:p14="http://schemas.microsoft.com/office/powerpoint/2010/main" val="3768318499"/>
              </p:ext>
            </p:extLst>
          </p:nvPr>
        </p:nvGraphicFramePr>
        <p:xfrm>
          <a:off x="409902" y="3795712"/>
          <a:ext cx="5547838"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273D5660-57E4-8DC1-F43E-F691580313FD}"/>
              </a:ext>
            </a:extLst>
          </p:cNvPr>
          <p:cNvSpPr txBox="1"/>
          <p:nvPr/>
        </p:nvSpPr>
        <p:spPr>
          <a:xfrm>
            <a:off x="-1973278" y="6343633"/>
            <a:ext cx="6094428" cy="276999"/>
          </a:xfrm>
          <a:prstGeom prst="rect">
            <a:avLst/>
          </a:prstGeom>
          <a:noFill/>
        </p:spPr>
        <p:txBody>
          <a:bodyPr wrap="square">
            <a:spAutoFit/>
          </a:bodyPr>
          <a:lstStyle/>
          <a:p>
            <a:pPr algn="ctr"/>
            <a:r>
              <a:rPr lang="en-US" sz="1200" b="1">
                <a:latin typeface="Arial" panose="020B0604020202020204" pitchFamily="34" charset="0"/>
                <a:cs typeface="Arial" panose="020B0604020202020204" pitchFamily="34" charset="0"/>
              </a:rPr>
              <a:t>Figure 5</a:t>
            </a:r>
            <a:endParaRPr lang="en-US" sz="12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72787FB-1CF5-6FD7-BE47-8353279F3C15}"/>
              </a:ext>
            </a:extLst>
          </p:cNvPr>
          <p:cNvSpPr txBox="1"/>
          <p:nvPr/>
        </p:nvSpPr>
        <p:spPr>
          <a:xfrm>
            <a:off x="5563462" y="6357446"/>
            <a:ext cx="6735450"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Figure 4</a:t>
            </a:r>
          </a:p>
        </p:txBody>
      </p:sp>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066800" y="501650"/>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32058" y="2005012"/>
            <a:ext cx="4327689" cy="4351338"/>
          </a:xfrm>
        </p:spPr>
        <p:txBody>
          <a:bodyPr>
            <a:normAutofit/>
          </a:bodyPr>
          <a:lstStyle/>
          <a:p>
            <a:pPr marL="0" lvl="0" indent="0" eaLnBrk="0" fontAlgn="base" hangingPunct="0">
              <a:lnSpc>
                <a:spcPct val="100000"/>
              </a:lnSpc>
              <a:spcBef>
                <a:spcPct val="0"/>
              </a:spcBef>
              <a:spcAft>
                <a:spcPct val="0"/>
              </a:spcAft>
              <a:buNone/>
            </a:pPr>
            <a:r>
              <a:rPr lang="en-US" sz="1400" b="1" dirty="0">
                <a:latin typeface="Arial" panose="020B0604020202020204" pitchFamily="34" charset="0"/>
                <a:cs typeface="Arial" panose="020B0604020202020204" pitchFamily="34" charset="0"/>
              </a:rPr>
              <a:t>ABC analysis </a:t>
            </a:r>
            <a:r>
              <a:rPr lang="en-US" sz="1400" dirty="0">
                <a:latin typeface="Arial" panose="020B0604020202020204" pitchFamily="34" charset="0"/>
                <a:cs typeface="Arial" panose="020B0604020202020204" pitchFamily="34" charset="0"/>
              </a:rPr>
              <a:t>reveals that:</a:t>
            </a:r>
          </a:p>
          <a:p>
            <a:pPr marL="0" lvl="0" indent="0" eaLnBrk="0" fontAlgn="base" hangingPunct="0">
              <a:lnSpc>
                <a:spcPct val="100000"/>
              </a:lnSpc>
              <a:spcBef>
                <a:spcPct val="0"/>
              </a:spcBef>
              <a:spcAft>
                <a:spcPct val="0"/>
              </a:spcAft>
              <a:buNone/>
            </a:pPr>
            <a:endParaRPr lang="en-US" sz="14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pPr>
            <a:r>
              <a:rPr lang="en-US" sz="1400" dirty="0">
                <a:latin typeface="Arial" panose="020B0604020202020204" pitchFamily="34" charset="0"/>
                <a:cs typeface="Arial" panose="020B0604020202020204" pitchFamily="34" charset="0"/>
              </a:rPr>
              <a:t> </a:t>
            </a:r>
            <a:r>
              <a:rPr lang="en-US" altLang="en-US" sz="1400" b="1" dirty="0">
                <a:latin typeface="Arial" panose="020B0604020202020204" pitchFamily="34" charset="0"/>
                <a:cs typeface="Arial" panose="020B0604020202020204" pitchFamily="34" charset="0"/>
              </a:rPr>
              <a:t>A Class</a:t>
            </a:r>
            <a:r>
              <a:rPr lang="en-US" altLang="en-US" sz="1400" dirty="0">
                <a:latin typeface="Arial" panose="020B0604020202020204" pitchFamily="34" charset="0"/>
                <a:cs typeface="Arial" panose="020B0604020202020204" pitchFamily="34" charset="0"/>
              </a:rPr>
              <a:t>: High-value items ,</a:t>
            </a:r>
            <a:r>
              <a:rPr lang="en-US" sz="1400" dirty="0">
                <a:latin typeface="Arial" panose="020B0604020202020204" pitchFamily="34" charset="0"/>
                <a:cs typeface="Arial" panose="020B0604020202020204" pitchFamily="34" charset="0"/>
              </a:rPr>
              <a:t> 24% of the total items (144 out of 593) but contributed to a substantial 70% of the total annual consumption value, amounting to ₹1,10,67,506.</a:t>
            </a:r>
            <a:r>
              <a:rPr lang="en-US" altLang="en-US" sz="1400" dirty="0">
                <a:latin typeface="Arial" panose="020B0604020202020204" pitchFamily="34" charset="0"/>
                <a:cs typeface="Arial" panose="020B0604020202020204" pitchFamily="34" charset="0"/>
              </a:rPr>
              <a:t>– strict control required.</a:t>
            </a:r>
          </a:p>
          <a:p>
            <a:pPr marL="0" indent="0" eaLnBrk="0" fontAlgn="base" hangingPunct="0">
              <a:lnSpc>
                <a:spcPct val="100000"/>
              </a:lnSpc>
              <a:spcBef>
                <a:spcPct val="0"/>
              </a:spcBef>
              <a:spcAft>
                <a:spcPct val="0"/>
              </a:spcAft>
              <a:buNone/>
            </a:pPr>
            <a:endParaRPr lang="en-US" altLang="en-US" sz="14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pPr>
            <a:r>
              <a:rPr lang="en-US" altLang="en-US" sz="1400" b="1" dirty="0">
                <a:latin typeface="Arial" panose="020B0604020202020204" pitchFamily="34" charset="0"/>
                <a:cs typeface="Arial" panose="020B0604020202020204" pitchFamily="34" charset="0"/>
              </a:rPr>
              <a:t>B Class</a:t>
            </a:r>
            <a:r>
              <a:rPr lang="en-US" altLang="en-US" sz="1400" dirty="0">
                <a:latin typeface="Arial" panose="020B0604020202020204" pitchFamily="34" charset="0"/>
                <a:cs typeface="Arial" panose="020B0604020202020204" pitchFamily="34" charset="0"/>
              </a:rPr>
              <a:t>: Moderate-value items, </a:t>
            </a:r>
            <a:r>
              <a:rPr lang="en-US" sz="1400" dirty="0">
                <a:latin typeface="Arial" panose="020B0604020202020204" pitchFamily="34" charset="0"/>
                <a:cs typeface="Arial" panose="020B0604020202020204" pitchFamily="34" charset="0"/>
              </a:rPr>
              <a:t>32% of the total items (188 out of 593) and contributed to 20% of the total consumption value, worth ₹31,38,606. </a:t>
            </a:r>
            <a:r>
              <a:rPr lang="en-US" altLang="en-US" sz="1400" dirty="0">
                <a:latin typeface="Arial" panose="020B0604020202020204" pitchFamily="34" charset="0"/>
                <a:cs typeface="Arial" panose="020B0604020202020204" pitchFamily="34" charset="0"/>
              </a:rPr>
              <a:t>– moderate control.</a:t>
            </a:r>
          </a:p>
          <a:p>
            <a:pPr marL="0" indent="0" eaLnBrk="0" fontAlgn="base" hangingPunct="0">
              <a:lnSpc>
                <a:spcPct val="100000"/>
              </a:lnSpc>
              <a:spcBef>
                <a:spcPct val="0"/>
              </a:spcBef>
              <a:spcAft>
                <a:spcPct val="0"/>
              </a:spcAft>
              <a:buNone/>
            </a:pPr>
            <a:endParaRPr lang="en-US" altLang="en-US" sz="14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pPr>
            <a:r>
              <a:rPr lang="en-US" altLang="en-US" sz="1400" b="1" dirty="0">
                <a:latin typeface="Arial" panose="020B0604020202020204" pitchFamily="34" charset="0"/>
                <a:cs typeface="Arial" panose="020B0604020202020204" pitchFamily="34" charset="0"/>
              </a:rPr>
              <a:t>C Class</a:t>
            </a:r>
            <a:r>
              <a:rPr lang="en-US" altLang="en-US" sz="1400" dirty="0">
                <a:latin typeface="Arial" panose="020B0604020202020204" pitchFamily="34" charset="0"/>
                <a:cs typeface="Arial" panose="020B0604020202020204" pitchFamily="34" charset="0"/>
              </a:rPr>
              <a:t>: Low-value items </a:t>
            </a:r>
            <a:r>
              <a:rPr lang="en-US" sz="1400" dirty="0">
                <a:latin typeface="Arial" panose="020B0604020202020204" pitchFamily="34" charset="0"/>
                <a:cs typeface="Arial" panose="020B0604020202020204" pitchFamily="34" charset="0"/>
              </a:rPr>
              <a:t>44% of the items (261 out of 593) but only 10% of the value (₹14,93,017). </a:t>
            </a:r>
            <a:r>
              <a:rPr lang="en-US" altLang="en-US" sz="1400" dirty="0">
                <a:latin typeface="Arial" panose="020B0604020202020204" pitchFamily="34" charset="0"/>
                <a:cs typeface="Arial" panose="020B0604020202020204" pitchFamily="34" charset="0"/>
              </a:rPr>
              <a:t>– relaxed control.</a:t>
            </a:r>
          </a:p>
          <a:p>
            <a:pPr eaLnBrk="0" fontAlgn="base" hangingPunct="0">
              <a:lnSpc>
                <a:spcPct val="100000"/>
              </a:lnSpc>
              <a:spcBef>
                <a:spcPct val="0"/>
              </a:spcBef>
              <a:spcAft>
                <a:spcPct val="0"/>
              </a:spcAft>
            </a:pPr>
            <a:endParaRPr lang="en-US" altLang="en-US" sz="1400" dirty="0">
              <a:latin typeface="Arial" panose="020B0604020202020204" pitchFamily="34" charset="0"/>
              <a:cs typeface="Arial" panose="020B0604020202020204" pitchFamily="34" charset="0"/>
            </a:endParaRPr>
          </a:p>
          <a:p>
            <a:endParaRPr lang="en-IN" sz="1400" dirty="0">
              <a:latin typeface="Arial" panose="020B0604020202020204" pitchFamily="34" charset="0"/>
              <a:cs typeface="Arial" panose="020B0604020202020204" pitchFamily="34" charset="0"/>
            </a:endParaRPr>
          </a:p>
          <a:p>
            <a:endParaRPr lang="en-IN" sz="1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152405" cy="1013135"/>
          </a:xfrm>
          <a:prstGeom prst="rect">
            <a:avLst/>
          </a:prstGeom>
        </p:spPr>
      </p:pic>
      <p:sp>
        <p:nvSpPr>
          <p:cNvPr id="8" name="TextBox 7">
            <a:extLst>
              <a:ext uri="{FF2B5EF4-FFF2-40B4-BE49-F238E27FC236}">
                <a16:creationId xmlns:a16="http://schemas.microsoft.com/office/drawing/2014/main" id="{155EBBC5-7396-1D67-FCE0-3A406C6B141A}"/>
              </a:ext>
            </a:extLst>
          </p:cNvPr>
          <p:cNvSpPr txBox="1"/>
          <p:nvPr/>
        </p:nvSpPr>
        <p:spPr>
          <a:xfrm>
            <a:off x="5888610" y="1988156"/>
            <a:ext cx="5074763" cy="3970318"/>
          </a:xfrm>
          <a:prstGeom prst="rect">
            <a:avLst/>
          </a:prstGeom>
          <a:noFill/>
        </p:spPr>
        <p:txBody>
          <a:bodyPr wrap="square">
            <a:spAutoFit/>
          </a:bodyPr>
          <a:lstStyle/>
          <a:p>
            <a:pPr>
              <a:buNone/>
            </a:pPr>
            <a:r>
              <a:rPr lang="en-US" sz="1400" b="1" dirty="0">
                <a:latin typeface="Arial" panose="020B0604020202020204" pitchFamily="34" charset="0"/>
                <a:cs typeface="Arial" panose="020B0604020202020204" pitchFamily="34" charset="0"/>
              </a:rPr>
              <a:t>VED Analysis </a:t>
            </a:r>
            <a:r>
              <a:rPr lang="en-US" sz="1400" dirty="0">
                <a:latin typeface="Arial" panose="020B0604020202020204" pitchFamily="34" charset="0"/>
                <a:cs typeface="Arial" panose="020B0604020202020204" pitchFamily="34" charset="0"/>
              </a:rPr>
              <a:t>reveals that:</a:t>
            </a:r>
          </a:p>
          <a:p>
            <a:pPr>
              <a:buNone/>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 88 drugs (15%) as vital, accounting for ₹26,14,728 (16%) of the annual drug expenditure. Despite being a smaller proportion in both quantity and cost, their availability is critical. </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296 drugs (50%) were categorized as essential, contributing to the highest proportion of expenditure at ₹76,57,030 (49%). It require careful planning, ensuring timely procurement and optimal stock levels to prevent both stock-outs and overstocking.</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209 drugs (35%) fell under the desirable category, with an annual expenditure of ₹54,27,371 (35%). Their availability is not as crucial, appropriate stock management is still needed to avoid unnecessary capital blockage and expiry related losses.</a:t>
            </a:r>
          </a:p>
        </p:txBody>
      </p:sp>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208202" y="216115"/>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51002" y="1412226"/>
            <a:ext cx="10515600" cy="4351338"/>
          </a:xfrm>
        </p:spPr>
        <p:txBody>
          <a:bodyPr>
            <a:noAutofit/>
          </a:bodyPr>
          <a:lstStyle/>
          <a:p>
            <a:pPr marL="0" indent="0">
              <a:lnSpc>
                <a:spcPct val="100000"/>
              </a:lnSpc>
              <a:buNone/>
            </a:pPr>
            <a:r>
              <a:rPr lang="en-US" sz="1300" b="1" dirty="0">
                <a:latin typeface="Arial" panose="020B0604020202020204" pitchFamily="34" charset="0"/>
                <a:cs typeface="Arial" panose="020B0604020202020204" pitchFamily="34" charset="0"/>
              </a:rPr>
              <a:t>ABC-VED Matrix </a:t>
            </a:r>
            <a:r>
              <a:rPr lang="en-US" sz="1300" dirty="0">
                <a:latin typeface="Arial" panose="020B0604020202020204" pitchFamily="34" charset="0"/>
                <a:cs typeface="Arial" panose="020B0604020202020204" pitchFamily="34" charset="0"/>
              </a:rPr>
              <a:t>reveals that:</a:t>
            </a:r>
          </a:p>
          <a:p>
            <a:r>
              <a:rPr lang="en-US" sz="1300" b="1" dirty="0">
                <a:latin typeface="Arial" panose="020B0604020202020204" pitchFamily="34" charset="0"/>
                <a:cs typeface="Arial" panose="020B0604020202020204" pitchFamily="34" charset="0"/>
              </a:rPr>
              <a:t>AE</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This category comprised 70 drugs (12%), consuming the highest proportion of total expenditure at ₹53,18,150 (34%). These are essential drugs with high consumption. They require close monitoring and reliable suppliers.</a:t>
            </a:r>
          </a:p>
          <a:p>
            <a:r>
              <a:rPr lang="en-US" sz="1300" b="1" dirty="0">
                <a:latin typeface="Arial" panose="020B0604020202020204" pitchFamily="34" charset="0"/>
                <a:cs typeface="Arial" panose="020B0604020202020204" pitchFamily="34" charset="0"/>
              </a:rPr>
              <a:t>AD</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49 drugs (8%) fell into this group with a significant expenditure of ₹37,85,940 (24%). Despite being classified as desirable, their high cost necessitates careful review to assess ongoing clinical need and minimize overstocking or wastage.</a:t>
            </a:r>
          </a:p>
          <a:p>
            <a:r>
              <a:rPr lang="en-US" sz="1300" b="1" dirty="0">
                <a:latin typeface="Arial" panose="020B0604020202020204" pitchFamily="34" charset="0"/>
                <a:cs typeface="Arial" panose="020B0604020202020204" pitchFamily="34" charset="0"/>
              </a:rPr>
              <a:t>AV</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25 drugs (4%) accounted for ₹19,63,416 (13%) of the cost. These are most critical in terms of availability. Stock-outs in this category can have serious clinical consequences. Procurement and monitoring protocols must ensure zero lapses.</a:t>
            </a:r>
          </a:p>
          <a:p>
            <a:r>
              <a:rPr lang="en-US" sz="1300" b="1" dirty="0">
                <a:latin typeface="Arial" panose="020B0604020202020204" pitchFamily="34" charset="0"/>
                <a:cs typeface="Arial" panose="020B0604020202020204" pitchFamily="34" charset="0"/>
              </a:rPr>
              <a:t>BE</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The BE category had 98 items (17%), contributing to ₹16,05,443 (10%) of the cost. These require moderate control and review cycles with balanced attention to both cost and availability.</a:t>
            </a:r>
          </a:p>
          <a:p>
            <a:r>
              <a:rPr lang="en-US" sz="1300" b="1" dirty="0">
                <a:latin typeface="Arial" panose="020B0604020202020204" pitchFamily="34" charset="0"/>
                <a:cs typeface="Arial" panose="020B0604020202020204" pitchFamily="34" charset="0"/>
              </a:rPr>
              <a:t>BD </a:t>
            </a:r>
            <a:r>
              <a:rPr lang="en-US" sz="1300" dirty="0">
                <a:latin typeface="Arial" panose="020B0604020202020204" pitchFamily="34" charset="0"/>
                <a:cs typeface="Arial" panose="020B0604020202020204" pitchFamily="34" charset="0"/>
              </a:rPr>
              <a:t>and </a:t>
            </a:r>
            <a:r>
              <a:rPr lang="en-US" sz="1300" b="1" dirty="0">
                <a:latin typeface="Arial" panose="020B0604020202020204" pitchFamily="34" charset="0"/>
                <a:cs typeface="Arial" panose="020B0604020202020204" pitchFamily="34" charset="0"/>
              </a:rPr>
              <a:t>BV </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These categories included 65 (11%) and 25 (4%) drugs respectively, with moderate costs. BV drugs (₹4,35,561; 3%) must be treated with clinical urgency despite their relatively lower cost, while BD (₹10,97,602; 7%) can be managed with moderate stock levels and oversight.</a:t>
            </a:r>
          </a:p>
          <a:p>
            <a:r>
              <a:rPr lang="en-US" sz="1300" b="1" dirty="0">
                <a:latin typeface="Arial" panose="020B0604020202020204" pitchFamily="34" charset="0"/>
                <a:cs typeface="Arial" panose="020B0604020202020204" pitchFamily="34" charset="0"/>
              </a:rPr>
              <a:t>CE, CD, CV </a:t>
            </a:r>
            <a:r>
              <a:rPr lang="en-US" sz="1300" dirty="0">
                <a:latin typeface="Arial" panose="020B0604020202020204" pitchFamily="34" charset="0"/>
                <a:cs typeface="Arial" panose="020B0604020202020204" pitchFamily="34" charset="0"/>
              </a:rPr>
              <a:t>:</a:t>
            </a:r>
            <a:br>
              <a:rPr lang="en-US" sz="1300"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Together, these represent the largest group by volume (261 drugs, 44%) but the lowest share of expenditure: </a:t>
            </a:r>
          </a:p>
          <a:p>
            <a:pPr marL="0" indent="0">
              <a:buNone/>
            </a:pPr>
            <a:r>
              <a:rPr lang="en-US" sz="1300" dirty="0">
                <a:latin typeface="Arial" panose="020B0604020202020204" pitchFamily="34" charset="0"/>
                <a:cs typeface="Arial" panose="020B0604020202020204" pitchFamily="34" charset="0"/>
              </a:rPr>
              <a:t>       CE: 128 drugs (22%), ₹7,33,437 (5%), CD: 95 drugs (16%), ₹5,43,829 (3%), CV: 38 drugs (6%), ₹2,15,751 (1%)</a:t>
            </a:r>
          </a:p>
          <a:p>
            <a:pPr marL="0" indent="0">
              <a:buNone/>
            </a:pPr>
            <a:r>
              <a:rPr lang="en-US" sz="1300" dirty="0">
                <a:latin typeface="Arial" panose="020B0604020202020204" pitchFamily="34" charset="0"/>
                <a:cs typeface="Arial" panose="020B0604020202020204" pitchFamily="34" charset="0"/>
              </a:rPr>
              <a:t>These drugs are low-cost and may not require strict control. However, CV drugs, being vital, should always be in stock even though they form only 1% of total cost.</a:t>
            </a:r>
          </a:p>
          <a:p>
            <a:pPr>
              <a:lnSpc>
                <a:spcPct val="100000"/>
              </a:lnSpc>
            </a:pPr>
            <a:endParaRPr lang="en-US" sz="1300" b="1" dirty="0">
              <a:latin typeface="Arial" panose="020B0604020202020204" pitchFamily="34" charset="0"/>
              <a:cs typeface="Arial" panose="020B0604020202020204" pitchFamily="34" charset="0"/>
            </a:endParaRPr>
          </a:p>
          <a:p>
            <a:pPr marL="0" indent="0">
              <a:lnSpc>
                <a:spcPct val="100000"/>
              </a:lnSpc>
              <a:buNone/>
            </a:pPr>
            <a:endParaRPr lang="en-US" sz="1300" b="1" dirty="0">
              <a:latin typeface="Arial" panose="020B0604020202020204" pitchFamily="34" charset="0"/>
              <a:cs typeface="Arial" panose="020B0604020202020204" pitchFamily="34" charset="0"/>
            </a:endParaRPr>
          </a:p>
          <a:p>
            <a:endParaRPr lang="en-IN" sz="13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007909" cy="945121"/>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641835" y="276008"/>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Discussion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092751" cy="985056"/>
          </a:xfrm>
          <a:prstGeom prst="rect">
            <a:avLst/>
          </a:prstGeom>
        </p:spPr>
      </p:pic>
      <p:sp>
        <p:nvSpPr>
          <p:cNvPr id="12" name="TextBox 11">
            <a:extLst>
              <a:ext uri="{FF2B5EF4-FFF2-40B4-BE49-F238E27FC236}">
                <a16:creationId xmlns:a16="http://schemas.microsoft.com/office/drawing/2014/main" id="{3F0EE58B-7352-9C63-B96F-815A4271A560}"/>
              </a:ext>
            </a:extLst>
          </p:cNvPr>
          <p:cNvSpPr txBox="1"/>
          <p:nvPr/>
        </p:nvSpPr>
        <p:spPr>
          <a:xfrm>
            <a:off x="907333" y="2525994"/>
            <a:ext cx="2194087" cy="276999"/>
          </a:xfrm>
          <a:prstGeom prst="rect">
            <a:avLst/>
          </a:prstGeom>
          <a:noFill/>
        </p:spPr>
        <p:txBody>
          <a:bodyPr wrap="square">
            <a:spAutoFit/>
          </a:bodyPr>
          <a:lstStyle/>
          <a:p>
            <a:pPr algn="ctr"/>
            <a:r>
              <a:rPr lang="en-US" sz="1200" b="1" dirty="0"/>
              <a:t>Table 4</a:t>
            </a:r>
          </a:p>
        </p:txBody>
      </p:sp>
      <p:sp>
        <p:nvSpPr>
          <p:cNvPr id="7" name="TextBox 6">
            <a:extLst>
              <a:ext uri="{FF2B5EF4-FFF2-40B4-BE49-F238E27FC236}">
                <a16:creationId xmlns:a16="http://schemas.microsoft.com/office/drawing/2014/main" id="{F63AC734-9DD0-E7FB-29D5-12DC33D63FE5}"/>
              </a:ext>
            </a:extLst>
          </p:cNvPr>
          <p:cNvSpPr txBox="1"/>
          <p:nvPr/>
        </p:nvSpPr>
        <p:spPr>
          <a:xfrm>
            <a:off x="-1042838" y="4952122"/>
            <a:ext cx="6094428" cy="276999"/>
          </a:xfrm>
          <a:prstGeom prst="rect">
            <a:avLst/>
          </a:prstGeom>
          <a:noFill/>
        </p:spPr>
        <p:txBody>
          <a:bodyPr wrap="square">
            <a:spAutoFit/>
          </a:bodyPr>
          <a:lstStyle/>
          <a:p>
            <a:pPr algn="ctr"/>
            <a:r>
              <a:rPr lang="en-US" sz="1200" b="1" dirty="0"/>
              <a:t>Table 5</a:t>
            </a:r>
          </a:p>
        </p:txBody>
      </p:sp>
      <p:sp>
        <p:nvSpPr>
          <p:cNvPr id="9" name="TextBox 8">
            <a:extLst>
              <a:ext uri="{FF2B5EF4-FFF2-40B4-BE49-F238E27FC236}">
                <a16:creationId xmlns:a16="http://schemas.microsoft.com/office/drawing/2014/main" id="{C1944D7C-FC87-F218-755E-E13D26CA8F21}"/>
              </a:ext>
            </a:extLst>
          </p:cNvPr>
          <p:cNvSpPr txBox="1"/>
          <p:nvPr/>
        </p:nvSpPr>
        <p:spPr>
          <a:xfrm>
            <a:off x="379429" y="1672024"/>
            <a:ext cx="6094428"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b="1" dirty="0">
                <a:latin typeface="Arial" panose="020B0604020202020204" pitchFamily="34" charset="0"/>
              </a:rPr>
              <a:t>Previous Study Data : </a:t>
            </a:r>
          </a:p>
        </p:txBody>
      </p:sp>
      <p:graphicFrame>
        <p:nvGraphicFramePr>
          <p:cNvPr id="8" name="Table 7">
            <a:extLst>
              <a:ext uri="{FF2B5EF4-FFF2-40B4-BE49-F238E27FC236}">
                <a16:creationId xmlns:a16="http://schemas.microsoft.com/office/drawing/2014/main" id="{46D95848-BFBC-838F-791E-3545A02DCACB}"/>
              </a:ext>
            </a:extLst>
          </p:cNvPr>
          <p:cNvGraphicFramePr>
            <a:graphicFrameLocks noGrp="1"/>
          </p:cNvGraphicFramePr>
          <p:nvPr>
            <p:extLst>
              <p:ext uri="{D42A27DB-BD31-4B8C-83A1-F6EECF244321}">
                <p14:modId xmlns:p14="http://schemas.microsoft.com/office/powerpoint/2010/main" val="420296746"/>
              </p:ext>
            </p:extLst>
          </p:nvPr>
        </p:nvGraphicFramePr>
        <p:xfrm>
          <a:off x="2826969" y="1672024"/>
          <a:ext cx="6003302" cy="2583476"/>
        </p:xfrm>
        <a:graphic>
          <a:graphicData uri="http://schemas.openxmlformats.org/drawingml/2006/table">
            <a:tbl>
              <a:tblPr/>
              <a:tblGrid>
                <a:gridCol w="537291">
                  <a:extLst>
                    <a:ext uri="{9D8B030D-6E8A-4147-A177-3AD203B41FA5}">
                      <a16:colId xmlns:a16="http://schemas.microsoft.com/office/drawing/2014/main" val="1378094025"/>
                    </a:ext>
                  </a:extLst>
                </a:gridCol>
                <a:gridCol w="701522">
                  <a:extLst>
                    <a:ext uri="{9D8B030D-6E8A-4147-A177-3AD203B41FA5}">
                      <a16:colId xmlns:a16="http://schemas.microsoft.com/office/drawing/2014/main" val="465834402"/>
                    </a:ext>
                  </a:extLst>
                </a:gridCol>
                <a:gridCol w="1588163">
                  <a:extLst>
                    <a:ext uri="{9D8B030D-6E8A-4147-A177-3AD203B41FA5}">
                      <a16:colId xmlns:a16="http://schemas.microsoft.com/office/drawing/2014/main" val="3022084573"/>
                    </a:ext>
                  </a:extLst>
                </a:gridCol>
                <a:gridCol w="1588163">
                  <a:extLst>
                    <a:ext uri="{9D8B030D-6E8A-4147-A177-3AD203B41FA5}">
                      <a16:colId xmlns:a16="http://schemas.microsoft.com/office/drawing/2014/main" val="1738380178"/>
                    </a:ext>
                  </a:extLst>
                </a:gridCol>
                <a:gridCol w="1588163">
                  <a:extLst>
                    <a:ext uri="{9D8B030D-6E8A-4147-A177-3AD203B41FA5}">
                      <a16:colId xmlns:a16="http://schemas.microsoft.com/office/drawing/2014/main" val="3436779610"/>
                    </a:ext>
                  </a:extLst>
                </a:gridCol>
              </a:tblGrid>
              <a:tr h="314194">
                <a:tc>
                  <a:txBody>
                    <a:bodyPr/>
                    <a:lstStyle/>
                    <a:p>
                      <a:r>
                        <a:rPr lang="en-IN" sz="1200" b="1"/>
                        <a:t>Study</a:t>
                      </a:r>
                      <a:endParaRPr lang="en-IN" sz="120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1" dirty="0"/>
                        <a:t>Year</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b="1" dirty="0"/>
                        <a:t>Category A</a:t>
                      </a:r>
                      <a:r>
                        <a:rPr lang="en-US" sz="1200" dirty="0"/>
                        <a:t> Items / % Value</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b="1" dirty="0"/>
                        <a:t>Category B</a:t>
                      </a:r>
                      <a:r>
                        <a:rPr lang="en-US" sz="1200" dirty="0"/>
                        <a:t> Items / % Value</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b="1" dirty="0"/>
                        <a:t>Category C</a:t>
                      </a:r>
                      <a:r>
                        <a:rPr lang="en-US" sz="1200" dirty="0"/>
                        <a:t> Items / % Value</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44187801"/>
                  </a:ext>
                </a:extLst>
              </a:tr>
              <a:tr h="314194">
                <a:tc>
                  <a:txBody>
                    <a:bodyPr/>
                    <a:lstStyle/>
                    <a:p>
                      <a:r>
                        <a:rPr lang="en-IN" sz="1200" b="1"/>
                        <a:t>1</a:t>
                      </a:r>
                      <a:endParaRPr lang="en-IN" sz="120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i="1" dirty="0"/>
                        <a:t>2023</a:t>
                      </a:r>
                      <a:endParaRPr lang="en-US"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11.9% / 70.34%</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18.0% / 20.0%</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70.1% / 9.72%</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61120325"/>
                  </a:ext>
                </a:extLst>
              </a:tr>
              <a:tr h="314194">
                <a:tc>
                  <a:txBody>
                    <a:bodyPr/>
                    <a:lstStyle/>
                    <a:p>
                      <a:r>
                        <a:rPr lang="en-IN" sz="1200" b="1" dirty="0"/>
                        <a:t>2</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i="1" dirty="0"/>
                        <a:t>2020</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17.0% / 70.08%</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20.18% / 19.87%</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62.83% / 10.05%</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60262526"/>
                  </a:ext>
                </a:extLst>
              </a:tr>
              <a:tr h="314194">
                <a:tc>
                  <a:txBody>
                    <a:bodyPr/>
                    <a:lstStyle/>
                    <a:p>
                      <a:r>
                        <a:rPr lang="en-IN" sz="1200" b="1" dirty="0"/>
                        <a:t>3</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i="1" dirty="0"/>
                        <a:t>2023</a:t>
                      </a:r>
                      <a:endParaRPr lang="en-US"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22.8% / 69.98%</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24.06% / 20.00%</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53.14% / 10.07%</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17428523"/>
                  </a:ext>
                </a:extLst>
              </a:tr>
              <a:tr h="596970">
                <a:tc>
                  <a:txBody>
                    <a:bodyPr/>
                    <a:lstStyle/>
                    <a:p>
                      <a:r>
                        <a:rPr lang="en-IN" sz="1200" b="1"/>
                        <a:t>4</a:t>
                      </a:r>
                      <a:endParaRPr lang="en-IN" sz="120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200" i="1" dirty="0"/>
                        <a:t>2008–10</a:t>
                      </a:r>
                      <a:endParaRPr lang="en-US"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13.78% / 69.97%</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21.85% / 19.95%</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64.37% / 10.08%</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82753582"/>
                  </a:ext>
                </a:extLst>
              </a:tr>
              <a:tr h="314194">
                <a:tc>
                  <a:txBody>
                    <a:bodyPr/>
                    <a:lstStyle/>
                    <a:p>
                      <a:r>
                        <a:rPr lang="en-IN" sz="1200" b="1"/>
                        <a:t>5</a:t>
                      </a:r>
                      <a:endParaRPr lang="en-IN" sz="120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i="1" dirty="0"/>
                        <a:t>2017</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14.51% / 79.28%</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16.94% / 17.35%</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dirty="0"/>
                        <a:t>68.55% / 3.37%</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19773755"/>
                  </a:ext>
                </a:extLst>
              </a:tr>
              <a:tr h="314194">
                <a:tc>
                  <a:txBody>
                    <a:bodyPr/>
                    <a:lstStyle/>
                    <a:p>
                      <a:r>
                        <a:rPr lang="en-IN" sz="1200" b="1"/>
                        <a:t>6</a:t>
                      </a:r>
                      <a:endParaRPr lang="en-IN" sz="120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i="1" dirty="0"/>
                        <a:t>2025</a:t>
                      </a:r>
                      <a:endParaRPr lang="en-IN" sz="1200" dirty="0"/>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15.4% / 70.00%</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a:t>22.2% / 20.00%</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dirty="0"/>
                        <a:t>62.4% / 10.00%</a:t>
                      </a:r>
                    </a:p>
                  </a:txBody>
                  <a:tcPr marL="49775" marR="49775" marT="24888" marB="248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23901166"/>
                  </a:ext>
                </a:extLst>
              </a:tr>
            </a:tbl>
          </a:graphicData>
        </a:graphic>
      </p:graphicFrame>
      <p:graphicFrame>
        <p:nvGraphicFramePr>
          <p:cNvPr id="17" name="Table 16">
            <a:extLst>
              <a:ext uri="{FF2B5EF4-FFF2-40B4-BE49-F238E27FC236}">
                <a16:creationId xmlns:a16="http://schemas.microsoft.com/office/drawing/2014/main" id="{5DE36381-B420-D069-E5AF-597CF5AF1BCC}"/>
              </a:ext>
            </a:extLst>
          </p:cNvPr>
          <p:cNvGraphicFramePr>
            <a:graphicFrameLocks noGrp="1"/>
          </p:cNvGraphicFramePr>
          <p:nvPr>
            <p:extLst>
              <p:ext uri="{D42A27DB-BD31-4B8C-83A1-F6EECF244321}">
                <p14:modId xmlns:p14="http://schemas.microsoft.com/office/powerpoint/2010/main" val="670063250"/>
              </p:ext>
            </p:extLst>
          </p:nvPr>
        </p:nvGraphicFramePr>
        <p:xfrm>
          <a:off x="2826969" y="4444144"/>
          <a:ext cx="6003303" cy="1586529"/>
        </p:xfrm>
        <a:graphic>
          <a:graphicData uri="http://schemas.openxmlformats.org/drawingml/2006/table">
            <a:tbl>
              <a:tblPr/>
              <a:tblGrid>
                <a:gridCol w="2001101">
                  <a:extLst>
                    <a:ext uri="{9D8B030D-6E8A-4147-A177-3AD203B41FA5}">
                      <a16:colId xmlns:a16="http://schemas.microsoft.com/office/drawing/2014/main" val="1530579670"/>
                    </a:ext>
                  </a:extLst>
                </a:gridCol>
                <a:gridCol w="2001101">
                  <a:extLst>
                    <a:ext uri="{9D8B030D-6E8A-4147-A177-3AD203B41FA5}">
                      <a16:colId xmlns:a16="http://schemas.microsoft.com/office/drawing/2014/main" val="4030031004"/>
                    </a:ext>
                  </a:extLst>
                </a:gridCol>
                <a:gridCol w="2001101">
                  <a:extLst>
                    <a:ext uri="{9D8B030D-6E8A-4147-A177-3AD203B41FA5}">
                      <a16:colId xmlns:a16="http://schemas.microsoft.com/office/drawing/2014/main" val="2091046942"/>
                    </a:ext>
                  </a:extLst>
                </a:gridCol>
              </a:tblGrid>
              <a:tr h="376443">
                <a:tc>
                  <a:txBody>
                    <a:bodyPr/>
                    <a:lstStyle/>
                    <a:p>
                      <a:r>
                        <a:rPr lang="en-IN" sz="1200" b="1" dirty="0"/>
                        <a:t>ABC Category</a:t>
                      </a:r>
                      <a:endParaRPr lang="en-IN"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1"/>
                        <a:t>Average % of Items</a:t>
                      </a:r>
                      <a:endParaRPr lang="en-IN"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1"/>
                        <a:t>Average % of Expenditure</a:t>
                      </a:r>
                      <a:endParaRPr lang="en-IN"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7664526"/>
                  </a:ext>
                </a:extLst>
              </a:tr>
              <a:tr h="376443">
                <a:tc>
                  <a:txBody>
                    <a:bodyPr/>
                    <a:lstStyle/>
                    <a:p>
                      <a:r>
                        <a:rPr lang="en-IN" sz="1200" b="1" dirty="0"/>
                        <a:t>A</a:t>
                      </a:r>
                      <a:endParaRPr lang="en-IN"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a:t>16.23%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a:t>71.27%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013901539"/>
                  </a:ext>
                </a:extLst>
              </a:tr>
              <a:tr h="376443">
                <a:tc>
                  <a:txBody>
                    <a:bodyPr/>
                    <a:lstStyle/>
                    <a:p>
                      <a:r>
                        <a:rPr lang="en-IN" sz="1200" b="1"/>
                        <a:t>B</a:t>
                      </a:r>
                      <a:endParaRPr lang="en-IN"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a:t>20.54%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a:t>19.86%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96611962"/>
                  </a:ext>
                </a:extLst>
              </a:tr>
              <a:tr h="376443">
                <a:tc>
                  <a:txBody>
                    <a:bodyPr/>
                    <a:lstStyle/>
                    <a:p>
                      <a:r>
                        <a:rPr lang="en-IN" sz="1200" b="1"/>
                        <a:t>C</a:t>
                      </a:r>
                      <a:endParaRPr lang="en-IN"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dirty="0"/>
                        <a:t>63.22%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200" b="0" dirty="0"/>
                        <a:t>8.87%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22352512"/>
                  </a:ext>
                </a:extLst>
              </a:tr>
            </a:tbl>
          </a:graphicData>
        </a:graphic>
      </p:graphicFrame>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20F6B-9156-C304-4CE6-0FD1287E4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D553D5-88B2-722F-C1B0-CF68A433A190}"/>
              </a:ext>
            </a:extLst>
          </p:cNvPr>
          <p:cNvSpPr>
            <a:spLocks noGrp="1"/>
          </p:cNvSpPr>
          <p:nvPr>
            <p:ph type="title"/>
          </p:nvPr>
        </p:nvSpPr>
        <p:spPr>
          <a:xfrm>
            <a:off x="1143000" y="278372"/>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Discussion</a:t>
            </a:r>
          </a:p>
        </p:txBody>
      </p:sp>
      <p:sp>
        <p:nvSpPr>
          <p:cNvPr id="4" name="Slide Number Placeholder 3">
            <a:extLst>
              <a:ext uri="{FF2B5EF4-FFF2-40B4-BE49-F238E27FC236}">
                <a16:creationId xmlns:a16="http://schemas.microsoft.com/office/drawing/2014/main" id="{705C99E6-90C6-FF30-9550-2FD2F98C170A}"/>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7BBA55FD-7BC0-ADA2-2BF5-2708D87F98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11888" cy="946994"/>
          </a:xfrm>
          <a:prstGeom prst="rect">
            <a:avLst/>
          </a:prstGeom>
        </p:spPr>
      </p:pic>
      <p:sp>
        <p:nvSpPr>
          <p:cNvPr id="8" name="TextBox 7">
            <a:extLst>
              <a:ext uri="{FF2B5EF4-FFF2-40B4-BE49-F238E27FC236}">
                <a16:creationId xmlns:a16="http://schemas.microsoft.com/office/drawing/2014/main" id="{007E07EF-978F-301E-D095-A2A060B807F9}"/>
              </a:ext>
            </a:extLst>
          </p:cNvPr>
          <p:cNvSpPr txBox="1"/>
          <p:nvPr/>
        </p:nvSpPr>
        <p:spPr>
          <a:xfrm>
            <a:off x="725865" y="1527024"/>
            <a:ext cx="10475535" cy="4247317"/>
          </a:xfrm>
          <a:prstGeom prst="rect">
            <a:avLst/>
          </a:prstGeom>
          <a:noFill/>
        </p:spPr>
        <p:txBody>
          <a:bodyPr wrap="square">
            <a:spAutoFit/>
          </a:bodyPr>
          <a:lstStyle/>
          <a:p>
            <a:r>
              <a:rPr lang="en-US" dirty="0"/>
              <a:t>The review of six tertiary care hospital studies conducted between 2017 and 2025 reveals-</a:t>
            </a:r>
          </a:p>
          <a:p>
            <a:pPr marL="285750" indent="-285750">
              <a:buFont typeface="Arial" panose="020B0604020202020204" pitchFamily="34" charset="0"/>
              <a:buChar char="•"/>
            </a:pPr>
            <a:r>
              <a:rPr lang="en-US" b="1" dirty="0"/>
              <a:t>Category A</a:t>
            </a:r>
            <a:r>
              <a:rPr lang="en-US" dirty="0"/>
              <a:t> items represented a relatively small proportion of the total items—ranging from 11.9% to 22.8%—yet accounted for approximately 70% of the total drug expenditure, aligning closely with the standard ABC model.</a:t>
            </a:r>
          </a:p>
          <a:p>
            <a:pPr marL="285750" indent="-285750">
              <a:buFont typeface="Arial" panose="020B0604020202020204" pitchFamily="34" charset="0"/>
              <a:buChar char="•"/>
            </a:pPr>
            <a:r>
              <a:rPr lang="en-US" b="1" dirty="0"/>
              <a:t>Category B</a:t>
            </a:r>
            <a:r>
              <a:rPr lang="en-US" dirty="0"/>
              <a:t> items generally comprised between 16.9% and 24.1% of the inventory and consumed about 20% of the total cost, indicating a moderate level of financial impact. This reflects the expected pattern where B items require regular monitoring but do not dominate budget allocation.</a:t>
            </a:r>
          </a:p>
          <a:p>
            <a:pPr marL="285750" indent="-285750">
              <a:buFont typeface="Arial" panose="020B0604020202020204" pitchFamily="34" charset="0"/>
              <a:buChar char="•"/>
            </a:pPr>
            <a:r>
              <a:rPr lang="en-US" b="1" dirty="0"/>
              <a:t>Category C</a:t>
            </a:r>
            <a:r>
              <a:rPr lang="en-US" dirty="0"/>
              <a:t> items constituted the largest share in terms of item count—ranging from 53.1% to 70.1%—but their cost contribution remained minimal, typically under 10.1%. This confirms that the majority of drugs in these hospitals are low-cost items that can be managed with less stringent controls.</a:t>
            </a:r>
          </a:p>
          <a:p>
            <a:r>
              <a:rPr lang="en-US" dirty="0"/>
              <a:t>Overall, the ABC categorization across the six studies conforms closely to the classical 70/20/10 expenditure distribution, validating the utility of this method in guiding procurement and inventory decisions in tertiary care settings.</a:t>
            </a:r>
          </a:p>
        </p:txBody>
      </p:sp>
    </p:spTree>
    <p:extLst>
      <p:ext uri="{BB962C8B-B14F-4D97-AF65-F5344CB8AC3E}">
        <p14:creationId xmlns:p14="http://schemas.microsoft.com/office/powerpoint/2010/main" val="3215377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F84C2-DB5B-65BE-9A92-74A10045F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399FE7-575C-90A2-2E92-009055B02ADB}"/>
              </a:ext>
            </a:extLst>
          </p:cNvPr>
          <p:cNvSpPr>
            <a:spLocks noGrp="1"/>
          </p:cNvSpPr>
          <p:nvPr>
            <p:ph type="title"/>
          </p:nvPr>
        </p:nvSpPr>
        <p:spPr>
          <a:xfrm>
            <a:off x="1143000" y="278372"/>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Discussion</a:t>
            </a:r>
          </a:p>
        </p:txBody>
      </p:sp>
      <p:sp>
        <p:nvSpPr>
          <p:cNvPr id="4" name="Slide Number Placeholder 3">
            <a:extLst>
              <a:ext uri="{FF2B5EF4-FFF2-40B4-BE49-F238E27FC236}">
                <a16:creationId xmlns:a16="http://schemas.microsoft.com/office/drawing/2014/main" id="{DBAFCBF0-A368-19A1-1EA3-E8A912B9BA42}"/>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AC51BA85-1C83-3373-AAC9-1D4C4A378A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011888" cy="946994"/>
          </a:xfrm>
          <a:prstGeom prst="rect">
            <a:avLst/>
          </a:prstGeom>
        </p:spPr>
      </p:pic>
      <p:graphicFrame>
        <p:nvGraphicFramePr>
          <p:cNvPr id="3" name="Table 2">
            <a:extLst>
              <a:ext uri="{FF2B5EF4-FFF2-40B4-BE49-F238E27FC236}">
                <a16:creationId xmlns:a16="http://schemas.microsoft.com/office/drawing/2014/main" id="{84389D09-F864-12E9-CFB3-D8244FDCB531}"/>
              </a:ext>
            </a:extLst>
          </p:cNvPr>
          <p:cNvGraphicFramePr>
            <a:graphicFrameLocks noGrp="1"/>
          </p:cNvGraphicFramePr>
          <p:nvPr>
            <p:extLst>
              <p:ext uri="{D42A27DB-BD31-4B8C-83A1-F6EECF244321}">
                <p14:modId xmlns:p14="http://schemas.microsoft.com/office/powerpoint/2010/main" val="579205395"/>
              </p:ext>
            </p:extLst>
          </p:nvPr>
        </p:nvGraphicFramePr>
        <p:xfrm>
          <a:off x="868837" y="1417320"/>
          <a:ext cx="10058400" cy="1432560"/>
        </p:xfrm>
        <a:graphic>
          <a:graphicData uri="http://schemas.openxmlformats.org/drawingml/2006/table">
            <a:tbl>
              <a:tblPr/>
              <a:tblGrid>
                <a:gridCol w="2011680">
                  <a:extLst>
                    <a:ext uri="{9D8B030D-6E8A-4147-A177-3AD203B41FA5}">
                      <a16:colId xmlns:a16="http://schemas.microsoft.com/office/drawing/2014/main" val="2969635890"/>
                    </a:ext>
                  </a:extLst>
                </a:gridCol>
                <a:gridCol w="2011680">
                  <a:extLst>
                    <a:ext uri="{9D8B030D-6E8A-4147-A177-3AD203B41FA5}">
                      <a16:colId xmlns:a16="http://schemas.microsoft.com/office/drawing/2014/main" val="454785427"/>
                    </a:ext>
                  </a:extLst>
                </a:gridCol>
                <a:gridCol w="2011680">
                  <a:extLst>
                    <a:ext uri="{9D8B030D-6E8A-4147-A177-3AD203B41FA5}">
                      <a16:colId xmlns:a16="http://schemas.microsoft.com/office/drawing/2014/main" val="408598738"/>
                    </a:ext>
                  </a:extLst>
                </a:gridCol>
                <a:gridCol w="2011680">
                  <a:extLst>
                    <a:ext uri="{9D8B030D-6E8A-4147-A177-3AD203B41FA5}">
                      <a16:colId xmlns:a16="http://schemas.microsoft.com/office/drawing/2014/main" val="732854664"/>
                    </a:ext>
                  </a:extLst>
                </a:gridCol>
                <a:gridCol w="2011680">
                  <a:extLst>
                    <a:ext uri="{9D8B030D-6E8A-4147-A177-3AD203B41FA5}">
                      <a16:colId xmlns:a16="http://schemas.microsoft.com/office/drawing/2014/main" val="1879326792"/>
                    </a:ext>
                  </a:extLst>
                </a:gridCol>
              </a:tblGrid>
              <a:tr h="0">
                <a:tc>
                  <a:txBody>
                    <a:bodyPr/>
                    <a:lstStyle/>
                    <a:p>
                      <a:r>
                        <a:rPr lang="en-IN" sz="1400" b="1" dirty="0"/>
                        <a:t>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b="1" dirty="0"/>
                        <a:t>% of Items (My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b="1" dirty="0"/>
                        <a:t>% of Items (Study Average)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b="1" dirty="0"/>
                        <a:t>% of Cost (My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400" b="1" dirty="0"/>
                        <a:t>% of Cost (Study Average)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5060136"/>
                  </a:ext>
                </a:extLst>
              </a:tr>
              <a:tr h="0">
                <a:tc>
                  <a:txBody>
                    <a:bodyPr/>
                    <a:lstStyle/>
                    <a:p>
                      <a:r>
                        <a:rPr lang="en-IN" sz="1400" b="1"/>
                        <a:t>A</a:t>
                      </a:r>
                      <a:endParaRPr lang="en-IN"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16.23%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dirty="0"/>
                        <a:t>71.27%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0917678"/>
                  </a:ext>
                </a:extLst>
              </a:tr>
              <a:tr h="0">
                <a:tc>
                  <a:txBody>
                    <a:bodyPr/>
                    <a:lstStyle/>
                    <a:p>
                      <a:r>
                        <a:rPr lang="en-IN" sz="1400" b="1"/>
                        <a:t>B</a:t>
                      </a:r>
                      <a:endParaRPr lang="en-IN"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20.54%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dirty="0"/>
                        <a:t>19.86%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34392091"/>
                  </a:ext>
                </a:extLst>
              </a:tr>
              <a:tr h="0">
                <a:tc>
                  <a:txBody>
                    <a:bodyPr/>
                    <a:lstStyle/>
                    <a:p>
                      <a:r>
                        <a:rPr lang="en-IN" sz="1400" b="1"/>
                        <a:t>C</a:t>
                      </a:r>
                      <a:endParaRPr lang="en-IN"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63.22%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IN" sz="1400" dirty="0"/>
                        <a:t>8.87%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43816770"/>
                  </a:ext>
                </a:extLst>
              </a:tr>
            </a:tbl>
          </a:graphicData>
        </a:graphic>
      </p:graphicFrame>
      <p:sp>
        <p:nvSpPr>
          <p:cNvPr id="12" name="Rectangle 6">
            <a:extLst>
              <a:ext uri="{FF2B5EF4-FFF2-40B4-BE49-F238E27FC236}">
                <a16:creationId xmlns:a16="http://schemas.microsoft.com/office/drawing/2014/main" id="{FF536540-E571-9785-EB4A-900F0DAD57AF}"/>
              </a:ext>
            </a:extLst>
          </p:cNvPr>
          <p:cNvSpPr>
            <a:spLocks noChangeArrowheads="1"/>
          </p:cNvSpPr>
          <p:nvPr/>
        </p:nvSpPr>
        <p:spPr bwMode="auto">
          <a:xfrm>
            <a:off x="259080" y="3233200"/>
            <a:ext cx="7132744"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chemeClr val="tx1"/>
                </a:solidFill>
                <a:effectLst/>
                <a:latin typeface="Arial" panose="020B0604020202020204" pitchFamily="34" charset="0"/>
              </a:rPr>
              <a:t>Category 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The OPD pharmacy has 24% of items in Category A, higher than the study average of 16.23%.</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Despite this, the cost contribution remains aligned at ~70%, indicating correct prioritization of high-value items.</a:t>
            </a:r>
            <a:br>
              <a:rPr kumimoji="0" lang="en-US" altLang="en-US" sz="1200" b="0" i="0" u="none" strike="noStrike" cap="none" normalizeH="0" baseline="0" dirty="0">
                <a:ln>
                  <a:noFill/>
                </a:ln>
                <a:solidFill>
                  <a:schemeClr val="tx1"/>
                </a:solidFill>
                <a:effectLst/>
                <a:latin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rPr>
              <a:t>This suggests a broader inclusion of costly drugs under tight inventory control, typical in OPD settings.</a:t>
            </a:r>
          </a:p>
          <a:p>
            <a:pPr lvl="0" defTabSz="914400" eaLnBrk="0" fontAlgn="base" hangingPunct="0">
              <a:spcBef>
                <a:spcPct val="0"/>
              </a:spcBef>
              <a:spcAft>
                <a:spcPct val="0"/>
              </a:spcAft>
            </a:pPr>
            <a:endParaRPr lang="en-US" altLang="en-US" sz="1200" b="1" dirty="0">
              <a:latin typeface="Arial" panose="020B0604020202020204" pitchFamily="34" charset="0"/>
            </a:endParaRPr>
          </a:p>
          <a:p>
            <a:pPr marL="171450" lvl="0" indent="-171450" defTabSz="914400" eaLnBrk="0" fontAlgn="base" hangingPunct="0">
              <a:spcBef>
                <a:spcPct val="0"/>
              </a:spcBef>
              <a:spcAft>
                <a:spcPct val="0"/>
              </a:spcAft>
              <a:buFont typeface="Arial" panose="020B0604020202020204" pitchFamily="34" charset="0"/>
              <a:buChar char="•"/>
            </a:pPr>
            <a:r>
              <a:rPr lang="en-US" altLang="en-US" sz="1200" b="1" dirty="0">
                <a:latin typeface="Arial" panose="020B0604020202020204" pitchFamily="34" charset="0"/>
              </a:rPr>
              <a:t>Category B:</a:t>
            </a:r>
          </a:p>
          <a:p>
            <a:pPr lvl="0" defTabSz="914400" eaLnBrk="0" fontAlgn="base" hangingPunct="0">
              <a:spcBef>
                <a:spcPct val="0"/>
              </a:spcBef>
              <a:spcAft>
                <a:spcPct val="0"/>
              </a:spcAft>
            </a:pPr>
            <a:r>
              <a:rPr lang="en-US" altLang="en-US" sz="1200" dirty="0">
                <a:latin typeface="Arial" panose="020B0604020202020204" pitchFamily="34" charset="0"/>
              </a:rPr>
              <a:t>Category B includes 32% of items, compared to an average of 20.54%, with both showing ~20% of cost.</a:t>
            </a:r>
            <a:br>
              <a:rPr lang="en-US" altLang="en-US" sz="1200" dirty="0">
                <a:latin typeface="Arial" panose="020B0604020202020204" pitchFamily="34" charset="0"/>
              </a:rPr>
            </a:br>
            <a:r>
              <a:rPr lang="en-US" altLang="en-US" sz="1200" dirty="0">
                <a:latin typeface="Arial" panose="020B0604020202020204" pitchFamily="34" charset="0"/>
              </a:rPr>
              <a:t>This reflects a wider range of moderately priced, commonly used drugs in OPD practice.</a:t>
            </a:r>
            <a:br>
              <a:rPr lang="en-US" altLang="en-US" sz="1200" dirty="0">
                <a:latin typeface="Arial" panose="020B0604020202020204" pitchFamily="34" charset="0"/>
              </a:rPr>
            </a:br>
            <a:r>
              <a:rPr lang="en-US" altLang="en-US" sz="1200" dirty="0">
                <a:latin typeface="Arial" panose="020B0604020202020204" pitchFamily="34" charset="0"/>
              </a:rPr>
              <a:t>Periodic review may help reduce excess inventory while maintaining therapeutic availability.</a:t>
            </a:r>
          </a:p>
          <a:p>
            <a:pPr lvl="0" defTabSz="914400" eaLnBrk="0" fontAlgn="base" hangingPunct="0">
              <a:spcBef>
                <a:spcPct val="0"/>
              </a:spcBef>
              <a:spcAft>
                <a:spcPct val="0"/>
              </a:spcAft>
            </a:pPr>
            <a:endParaRPr lang="en-US" altLang="en-US" sz="1200" b="1" dirty="0">
              <a:latin typeface="Arial" panose="020B0604020202020204" pitchFamily="34" charset="0"/>
            </a:endParaRPr>
          </a:p>
          <a:p>
            <a:pPr marL="171450" lvl="0" indent="-171450" defTabSz="914400" eaLnBrk="0" fontAlgn="base" hangingPunct="0">
              <a:spcBef>
                <a:spcPct val="0"/>
              </a:spcBef>
              <a:spcAft>
                <a:spcPct val="0"/>
              </a:spcAft>
              <a:buFont typeface="Arial" panose="020B0604020202020204" pitchFamily="34" charset="0"/>
              <a:buChar char="•"/>
            </a:pPr>
            <a:r>
              <a:rPr lang="en-US" altLang="en-US" sz="1200" b="1" dirty="0">
                <a:latin typeface="Arial" panose="020B0604020202020204" pitchFamily="34" charset="0"/>
              </a:rPr>
              <a:t>Category C:</a:t>
            </a:r>
          </a:p>
          <a:p>
            <a:pPr lvl="0" defTabSz="914400" eaLnBrk="0" fontAlgn="base" hangingPunct="0">
              <a:spcBef>
                <a:spcPct val="0"/>
              </a:spcBef>
              <a:spcAft>
                <a:spcPct val="0"/>
              </a:spcAft>
            </a:pPr>
            <a:r>
              <a:rPr lang="en-US" altLang="en-US" sz="1200" dirty="0">
                <a:latin typeface="Arial" panose="020B0604020202020204" pitchFamily="34" charset="0"/>
              </a:rPr>
              <a:t>The OPD pharmacy has 44% of items in Category C, lower than the 63.22% study average.</a:t>
            </a:r>
            <a:br>
              <a:rPr lang="en-US" altLang="en-US" sz="1200" dirty="0">
                <a:latin typeface="Arial" panose="020B0604020202020204" pitchFamily="34" charset="0"/>
              </a:rPr>
            </a:br>
            <a:r>
              <a:rPr lang="en-US" altLang="en-US" sz="1200" dirty="0">
                <a:latin typeface="Arial" panose="020B0604020202020204" pitchFamily="34" charset="0"/>
              </a:rPr>
              <a:t>Cost contribution remains similar at ~10%, indicating efficient control over low-value stock.</a:t>
            </a:r>
            <a:br>
              <a:rPr lang="en-US" altLang="en-US" sz="1200" dirty="0">
                <a:latin typeface="Arial" panose="020B0604020202020204" pitchFamily="34" charset="0"/>
              </a:rPr>
            </a:br>
            <a:r>
              <a:rPr lang="en-US" altLang="en-US" sz="1200" dirty="0">
                <a:latin typeface="Arial" panose="020B0604020202020204" pitchFamily="34" charset="0"/>
              </a:rPr>
              <a:t>This suggests streamlined procurement of non-critical drugs, minimizing stockpile and storage overhead.</a:t>
            </a:r>
          </a:p>
          <a:p>
            <a:pPr lvl="0" defTabSz="914400" eaLnBrk="0" fontAlgn="base" hangingPunct="0">
              <a:spcBef>
                <a:spcPct val="0"/>
              </a:spcBef>
              <a:spcAft>
                <a:spcPct val="0"/>
              </a:spcAft>
            </a:pPr>
            <a:endParaRPr lang="en-US" altLang="en-US" sz="12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sp>
        <p:nvSpPr>
          <p:cNvPr id="17" name="Title 1">
            <a:extLst>
              <a:ext uri="{FF2B5EF4-FFF2-40B4-BE49-F238E27FC236}">
                <a16:creationId xmlns:a16="http://schemas.microsoft.com/office/drawing/2014/main" id="{1D1B09AD-17A9-22BD-0E68-9A7F97447EDB}"/>
              </a:ext>
            </a:extLst>
          </p:cNvPr>
          <p:cNvSpPr txBox="1">
            <a:spLocks/>
          </p:cNvSpPr>
          <p:nvPr/>
        </p:nvSpPr>
        <p:spPr>
          <a:xfrm>
            <a:off x="29068" y="2885357"/>
            <a:ext cx="2176527" cy="4792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pPr algn="ctr"/>
            <a:r>
              <a:rPr lang="en-IN" sz="1800" b="1" dirty="0">
                <a:latin typeface="Arial" panose="020B0604020202020204" pitchFamily="34" charset="0"/>
                <a:cs typeface="Arial" panose="020B0604020202020204" pitchFamily="34" charset="0"/>
              </a:rPr>
              <a:t>Interpretation</a:t>
            </a:r>
          </a:p>
        </p:txBody>
      </p:sp>
      <p:sp>
        <p:nvSpPr>
          <p:cNvPr id="21" name="TextBox 20">
            <a:extLst>
              <a:ext uri="{FF2B5EF4-FFF2-40B4-BE49-F238E27FC236}">
                <a16:creationId xmlns:a16="http://schemas.microsoft.com/office/drawing/2014/main" id="{33E20B25-64F8-C413-0F0E-9421DB8BECF3}"/>
              </a:ext>
            </a:extLst>
          </p:cNvPr>
          <p:cNvSpPr txBox="1"/>
          <p:nvPr/>
        </p:nvSpPr>
        <p:spPr>
          <a:xfrm>
            <a:off x="7877038" y="3233200"/>
            <a:ext cx="4055882" cy="646331"/>
          </a:xfrm>
          <a:prstGeom prst="rect">
            <a:avLst/>
          </a:prstGeom>
          <a:noFill/>
        </p:spPr>
        <p:txBody>
          <a:bodyPr wrap="square">
            <a:spAutoFit/>
          </a:bodyPr>
          <a:lstStyle/>
          <a:p>
            <a:r>
              <a:rPr lang="en-US" b="1" dirty="0"/>
              <a:t>VED Analysis Cannot Be Directly Compared Between Hospitals</a:t>
            </a:r>
            <a:endParaRPr lang="en-IN" b="1" dirty="0"/>
          </a:p>
        </p:txBody>
      </p:sp>
      <p:sp>
        <p:nvSpPr>
          <p:cNvPr id="24" name="TextBox 23">
            <a:extLst>
              <a:ext uri="{FF2B5EF4-FFF2-40B4-BE49-F238E27FC236}">
                <a16:creationId xmlns:a16="http://schemas.microsoft.com/office/drawing/2014/main" id="{54EC6CC5-3294-A4A6-4972-C1328191C350}"/>
              </a:ext>
            </a:extLst>
          </p:cNvPr>
          <p:cNvSpPr txBox="1"/>
          <p:nvPr/>
        </p:nvSpPr>
        <p:spPr>
          <a:xfrm>
            <a:off x="2963552" y="2821665"/>
            <a:ext cx="6094428" cy="276999"/>
          </a:xfrm>
          <a:prstGeom prst="rect">
            <a:avLst/>
          </a:prstGeom>
          <a:noFill/>
        </p:spPr>
        <p:txBody>
          <a:bodyPr wrap="square">
            <a:spAutoFit/>
          </a:bodyPr>
          <a:lstStyle/>
          <a:p>
            <a:pPr algn="ctr"/>
            <a:r>
              <a:rPr lang="en-US" sz="1200" b="1" dirty="0"/>
              <a:t>Table 6</a:t>
            </a:r>
          </a:p>
        </p:txBody>
      </p:sp>
    </p:spTree>
    <p:extLst>
      <p:ext uri="{BB962C8B-B14F-4D97-AF65-F5344CB8AC3E}">
        <p14:creationId xmlns:p14="http://schemas.microsoft.com/office/powerpoint/2010/main" val="40431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B699B-5AF9-79D3-86BD-9BD64482EAE5}"/>
              </a:ext>
            </a:extLst>
          </p:cNvPr>
          <p:cNvSpPr>
            <a:spLocks noGrp="1"/>
          </p:cNvSpPr>
          <p:nvPr>
            <p:ph type="title"/>
          </p:nvPr>
        </p:nvSpPr>
        <p:spPr>
          <a:xfrm>
            <a:off x="1066800" y="276008"/>
            <a:ext cx="10058400" cy="1371600"/>
          </a:xfrm>
        </p:spPr>
        <p:txBody>
          <a:bodyPr/>
          <a:lstStyle/>
          <a:p>
            <a:pPr algn="ctr"/>
            <a:r>
              <a:rPr lang="en-US" dirty="0"/>
              <a:t>Conclusion</a:t>
            </a:r>
            <a:endParaRPr lang="en-IN" dirty="0"/>
          </a:p>
        </p:txBody>
      </p:sp>
      <p:sp>
        <p:nvSpPr>
          <p:cNvPr id="3" name="Content Placeholder 2">
            <a:extLst>
              <a:ext uri="{FF2B5EF4-FFF2-40B4-BE49-F238E27FC236}">
                <a16:creationId xmlns:a16="http://schemas.microsoft.com/office/drawing/2014/main" id="{6B1CC400-6250-0505-45E4-309BFBDA128F}"/>
              </a:ext>
            </a:extLst>
          </p:cNvPr>
          <p:cNvSpPr>
            <a:spLocks noGrp="1"/>
          </p:cNvSpPr>
          <p:nvPr>
            <p:ph idx="1"/>
          </p:nvPr>
        </p:nvSpPr>
        <p:spPr>
          <a:xfrm>
            <a:off x="1066800" y="2103120"/>
            <a:ext cx="10660144" cy="3931920"/>
          </a:xfrm>
        </p:spPr>
        <p:txBody>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The ABC analysis showed that 24% of items accounted for 70% of total expenditure, consistent with the standard ABC cost distribution model.</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Compared to multi-center averages, the OPD pharmacy had a wider A and B category, suggesting a broader inclusion of high- and mid-value drugs suited to outpatient care needs.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The lower proportion of C-category items (44%) with similar cost share (~10%) indicates efficient control over low-cost, low-priority inventory.</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The overall cost distribution confirms that the hospital’s procurement and inventory strategy is aligned with rational inventory management practices.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Further refinement in B-category monitoring may improve procurement efficiency without compromising drug availability or therapeutic coverage.</a:t>
            </a:r>
          </a:p>
          <a:p>
            <a:pPr>
              <a:buFont typeface="Wingdings" panose="05000000000000000000" pitchFamily="2" charset="2"/>
              <a:buChar char="Ø"/>
            </a:pPr>
            <a:endParaRPr lang="en-IN"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3C6DC35-BD3B-A0F1-F9A5-3693288B6BE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323DC2D-AF6F-F51E-23BB-06A5FF18F97B}"/>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029796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417320" y="212971"/>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451729"/>
            <a:ext cx="10515600" cy="5130264"/>
          </a:xfrm>
        </p:spPr>
        <p:txBody>
          <a:bodyPr>
            <a:normAutofit/>
          </a:bodyPr>
          <a:lstStyle/>
          <a:p>
            <a:pPr eaLnBrk="0" fontAlgn="base" hangingPunct="0">
              <a:spcBef>
                <a:spcPct val="0"/>
              </a:spcBef>
              <a:spcAft>
                <a:spcPct val="0"/>
              </a:spcAft>
            </a:pPr>
            <a:endParaRPr lang="en-US" altLang="en-US" sz="1400" dirty="0">
              <a:latin typeface="Arial" panose="020B0604020202020204" pitchFamily="34" charset="0"/>
              <a:cs typeface="Arial" panose="020B0604020202020204" pitchFamily="34" charset="0"/>
            </a:endParaRPr>
          </a:p>
          <a:p>
            <a:endParaRPr lang="en-IN" sz="14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09946" cy="851940"/>
          </a:xfrm>
          <a:prstGeom prst="rect">
            <a:avLst/>
          </a:prstGeom>
        </p:spPr>
      </p:pic>
      <p:sp>
        <p:nvSpPr>
          <p:cNvPr id="7" name="Content Placeholder 2">
            <a:extLst>
              <a:ext uri="{FF2B5EF4-FFF2-40B4-BE49-F238E27FC236}">
                <a16:creationId xmlns:a16="http://schemas.microsoft.com/office/drawing/2014/main" id="{16469A8C-6A49-673A-DAA6-55FDD8F16B43}"/>
              </a:ext>
            </a:extLst>
          </p:cNvPr>
          <p:cNvSpPr txBox="1">
            <a:spLocks/>
          </p:cNvSpPr>
          <p:nvPr/>
        </p:nvSpPr>
        <p:spPr>
          <a:xfrm>
            <a:off x="838200" y="3197818"/>
            <a:ext cx="10515600" cy="27844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N" sz="1400" dirty="0"/>
          </a:p>
        </p:txBody>
      </p:sp>
      <p:sp>
        <p:nvSpPr>
          <p:cNvPr id="8" name="Rectangle 2">
            <a:extLst>
              <a:ext uri="{FF2B5EF4-FFF2-40B4-BE49-F238E27FC236}">
                <a16:creationId xmlns:a16="http://schemas.microsoft.com/office/drawing/2014/main" id="{52F425E9-6CBC-8822-EEAD-6B9C218B4F52}"/>
              </a:ext>
            </a:extLst>
          </p:cNvPr>
          <p:cNvSpPr>
            <a:spLocks noChangeArrowheads="1"/>
          </p:cNvSpPr>
          <p:nvPr/>
        </p:nvSpPr>
        <p:spPr bwMode="auto">
          <a:xfrm>
            <a:off x="259080" y="1877813"/>
            <a:ext cx="11690555"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Jana S, Roy K, Kundu S, Ghosh R, Datta S, Mandal AK. Assessment of drug inventory using ABC–VED matrix analysis in selected public health facilities of Puducherry, India. </a:t>
            </a:r>
            <a:r>
              <a:rPr kumimoji="0" lang="en-US" altLang="en-US" sz="1600" b="0" i="1" u="none" strike="noStrike" cap="none" normalizeH="0" baseline="0" dirty="0">
                <a:ln>
                  <a:noFill/>
                </a:ln>
                <a:solidFill>
                  <a:schemeClr val="tx1"/>
                </a:solidFill>
                <a:effectLst/>
                <a:latin typeface="Arial" panose="020B0604020202020204" pitchFamily="34" charset="0"/>
              </a:rPr>
              <a:t>J Family Med Prim Care</a:t>
            </a:r>
            <a:r>
              <a:rPr kumimoji="0" lang="en-US" altLang="en-US" sz="1600" b="0" i="0" u="none" strike="noStrike" cap="none" normalizeH="0" baseline="0" dirty="0">
                <a:ln>
                  <a:noFill/>
                </a:ln>
                <a:solidFill>
                  <a:schemeClr val="tx1"/>
                </a:solidFill>
                <a:effectLst/>
                <a:latin typeface="Arial" panose="020B0604020202020204" pitchFamily="34" charset="0"/>
              </a:rPr>
              <a:t>. 2025 Apr 25 [cited 2025 Jun 26];13(4):[about 7 p.]. Available from: </a:t>
            </a:r>
            <a:r>
              <a:rPr kumimoji="0" lang="en-US" altLang="en-US" sz="1600" b="0" i="0" u="none" strike="noStrike" cap="none" normalizeH="0" baseline="0" dirty="0">
                <a:ln>
                  <a:noFill/>
                </a:ln>
                <a:solidFill>
                  <a:schemeClr val="tx1"/>
                </a:solidFill>
                <a:effectLst/>
                <a:latin typeface="Arial" panose="020B0604020202020204" pitchFamily="34" charset="0"/>
                <a:hlinkClick r:id="rId3"/>
              </a:rPr>
              <a:t>https://pubmed.ncbi.nlm.nih.gov/38666336/</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Deshpande SN, Gupta A, Agrawal RK, Kumar S, Deshpande S. A Study to Carry out Always better control and Vital, Essential, and Desirable Analysis in the Dispensary of a Tertiary Care Teaching Hospital. </a:t>
            </a:r>
            <a:r>
              <a:rPr kumimoji="0" lang="en-US" altLang="en-US" sz="1600" b="0" i="1" u="none" strike="noStrike" cap="none" normalizeH="0" baseline="0" dirty="0">
                <a:ln>
                  <a:noFill/>
                </a:ln>
                <a:solidFill>
                  <a:schemeClr val="tx1"/>
                </a:solidFill>
                <a:effectLst/>
                <a:latin typeface="Arial" panose="020B0604020202020204" pitchFamily="34" charset="0"/>
              </a:rPr>
              <a:t>Int J Med Res Prof</a:t>
            </a:r>
            <a:r>
              <a:rPr kumimoji="0" lang="en-US" altLang="en-US" sz="1600" b="0" i="0" u="none" strike="noStrike" cap="none" normalizeH="0" baseline="0" dirty="0">
                <a:ln>
                  <a:noFill/>
                </a:ln>
                <a:solidFill>
                  <a:schemeClr val="tx1"/>
                </a:solidFill>
                <a:effectLst/>
                <a:latin typeface="Arial" panose="020B0604020202020204" pitchFamily="34" charset="0"/>
              </a:rPr>
              <a:t>. 2024;10(1):164–7. Available from: </a:t>
            </a:r>
            <a:r>
              <a:rPr kumimoji="0" lang="en-US" altLang="en-US" sz="1600" b="0" i="0" u="none" strike="noStrike" cap="none" normalizeH="0" baseline="0" dirty="0">
                <a:ln>
                  <a:noFill/>
                </a:ln>
                <a:solidFill>
                  <a:schemeClr val="tx1"/>
                </a:solidFill>
                <a:effectLst/>
                <a:latin typeface="Arial" panose="020B0604020202020204" pitchFamily="34" charset="0"/>
                <a:hlinkClick r:id="rId4"/>
              </a:rPr>
              <a:t>https://ijmrp.com/abstract_full.php?id=3830</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Ahmed B, Mulugeta H, Kebede A, Abegaz TM. Critical Analysis of Pharmaceuticals Inventory Management Using the ABC-VEN Matrix in Dessie Referral Hospital, Ethiopia: A Five-Year Retrospective Study. </a:t>
            </a:r>
            <a:r>
              <a:rPr kumimoji="0" lang="en-US" altLang="en-US" sz="1600" b="0" i="1" u="none" strike="noStrike" cap="none" normalizeH="0" baseline="0" dirty="0">
                <a:ln>
                  <a:noFill/>
                </a:ln>
                <a:solidFill>
                  <a:schemeClr val="tx1"/>
                </a:solidFill>
                <a:effectLst/>
                <a:latin typeface="Arial" panose="020B0604020202020204" pitchFamily="34" charset="0"/>
              </a:rPr>
              <a:t>J Drug Assess</a:t>
            </a:r>
            <a:r>
              <a:rPr kumimoji="0" lang="en-US" altLang="en-US" sz="1600" b="0" i="0" u="none" strike="noStrike" cap="none" normalizeH="0" baseline="0" dirty="0">
                <a:ln>
                  <a:noFill/>
                </a:ln>
                <a:solidFill>
                  <a:schemeClr val="tx1"/>
                </a:solidFill>
                <a:effectLst/>
                <a:latin typeface="Arial" panose="020B0604020202020204" pitchFamily="34" charset="0"/>
              </a:rPr>
              <a:t>. 22AD Sep 9;9(1):145–54. Available from: </a:t>
            </a:r>
            <a:r>
              <a:rPr kumimoji="0" lang="en-US" altLang="en-US" sz="1600" b="0" i="0" u="none" strike="noStrike" cap="none" normalizeH="0" baseline="0" dirty="0">
                <a:ln>
                  <a:noFill/>
                </a:ln>
                <a:solidFill>
                  <a:schemeClr val="tx1"/>
                </a:solidFill>
                <a:effectLst/>
                <a:latin typeface="Arial" panose="020B0604020202020204" pitchFamily="34" charset="0"/>
                <a:hlinkClick r:id="rId5"/>
              </a:rPr>
              <a:t>https://www.ncbi.nlm.nih.gov/pmc/articles/PMC7497187/</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Jain R, Bhide P, Roy R, Singh A, Singh AK. The ABC and VED analysis of the medical store of the tertiary care teaching hospital in Maharashtra, India. </a:t>
            </a:r>
            <a:r>
              <a:rPr kumimoji="0" lang="en-US" altLang="en-US" sz="1600" b="0" i="1" u="none" strike="noStrike" cap="none" normalizeH="0" baseline="0" dirty="0">
                <a:ln>
                  <a:noFill/>
                </a:ln>
                <a:solidFill>
                  <a:schemeClr val="tx1"/>
                </a:solidFill>
                <a:effectLst/>
                <a:latin typeface="Arial" panose="020B0604020202020204" pitchFamily="34" charset="0"/>
              </a:rPr>
              <a:t>Int J Basic Clin </a:t>
            </a:r>
            <a:r>
              <a:rPr kumimoji="0" lang="en-US" altLang="en-US" sz="1600" b="0" i="1" u="none" strike="noStrike" cap="none" normalizeH="0" baseline="0" dirty="0" err="1">
                <a:ln>
                  <a:noFill/>
                </a:ln>
                <a:solidFill>
                  <a:schemeClr val="tx1"/>
                </a:solidFill>
                <a:effectLst/>
                <a:latin typeface="Arial" panose="020B0604020202020204" pitchFamily="34" charset="0"/>
              </a:rPr>
              <a:t>Pharmacol</a:t>
            </a:r>
            <a:r>
              <a:rPr kumimoji="0" lang="en-US" altLang="en-US" sz="1600" b="0" i="0" u="none" strike="noStrike" cap="none" normalizeH="0" baseline="0" dirty="0">
                <a:ln>
                  <a:noFill/>
                </a:ln>
                <a:solidFill>
                  <a:schemeClr val="tx1"/>
                </a:solidFill>
                <a:effectLst/>
                <a:latin typeface="Arial" panose="020B0604020202020204" pitchFamily="34" charset="0"/>
              </a:rPr>
              <a:t>. 2017 Dec;6(12):2923–7. Available from: </a:t>
            </a:r>
            <a:r>
              <a:rPr kumimoji="0" lang="en-US" altLang="en-US" sz="1600" b="0" i="0" u="none" strike="noStrike" cap="none" normalizeH="0" baseline="0" dirty="0">
                <a:ln>
                  <a:noFill/>
                </a:ln>
                <a:solidFill>
                  <a:schemeClr val="tx1"/>
                </a:solidFill>
                <a:effectLst/>
                <a:latin typeface="Arial" panose="020B0604020202020204" pitchFamily="34" charset="0"/>
                <a:hlinkClick r:id="rId6"/>
              </a:rPr>
              <a:t>https://www.ijbcp.com/index.php/ijbcp/article/view/1785</a:t>
            </a:r>
            <a:endParaRPr lang="en-US" altLang="en-US" sz="1600" dirty="0">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Pal A, Singh N, Singh JP. ABC, FSN ANALYSIS OF DRUG STORE OF A TERTIARY CARE HOSPITAL. </a:t>
            </a:r>
            <a:r>
              <a:rPr kumimoji="0" lang="en-US" altLang="en-US" sz="1600" b="0" i="1" u="none" strike="noStrike" cap="none" normalizeH="0" baseline="0" dirty="0">
                <a:ln>
                  <a:noFill/>
                </a:ln>
                <a:solidFill>
                  <a:schemeClr val="tx1"/>
                </a:solidFill>
                <a:effectLst/>
                <a:latin typeface="Arial" panose="020B0604020202020204" pitchFamily="34" charset="0"/>
              </a:rPr>
              <a:t>IJPSR</a:t>
            </a:r>
            <a:r>
              <a:rPr kumimoji="0" lang="en-US" altLang="en-US" sz="1600" b="0" i="0" u="none" strike="noStrike" cap="none" normalizeH="0" baseline="0" dirty="0">
                <a:ln>
                  <a:noFill/>
                </a:ln>
                <a:solidFill>
                  <a:schemeClr val="tx1"/>
                </a:solidFill>
                <a:effectLst/>
                <a:latin typeface="Arial" panose="020B0604020202020204" pitchFamily="34" charset="0"/>
              </a:rPr>
              <a:t>. 2023;14(11):5806-5813. Available from: </a:t>
            </a:r>
            <a:r>
              <a:rPr lang="en-US" altLang="en-US" sz="1600" dirty="0">
                <a:latin typeface="Arial" panose="020B0604020202020204" pitchFamily="34" charset="0"/>
                <a:hlinkClick r:id="rId7"/>
              </a:rPr>
              <a:t>https://ijpsr.com/bhtml/IJPSR_BHTML_4861.html</a:t>
            </a:r>
            <a:r>
              <a:rPr lang="en-US" altLang="en-US" sz="1600" dirty="0">
                <a:latin typeface="Arial" panose="020B060402020202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600" b="0" i="0" u="none" strike="noStrike" cap="none" normalizeH="0" baseline="0" dirty="0">
                <a:ln>
                  <a:noFill/>
                </a:ln>
                <a:solidFill>
                  <a:schemeClr val="tx1"/>
                </a:solidFill>
                <a:effectLst/>
                <a:latin typeface="Arial" panose="020B0604020202020204" pitchFamily="34" charset="0"/>
              </a:rPr>
              <a:t>Sharma N, Verma M. ABC and VED Analysis of the Pharmacy Store of a Tertiary Care Teaching, Research and Referral Healthcare Institute of India. </a:t>
            </a:r>
            <a:r>
              <a:rPr kumimoji="0" lang="en-US" altLang="en-US" sz="1600" b="0" i="1" u="none" strike="noStrike" cap="none" normalizeH="0" baseline="0" dirty="0">
                <a:ln>
                  <a:noFill/>
                </a:ln>
                <a:solidFill>
                  <a:schemeClr val="tx1"/>
                </a:solidFill>
                <a:effectLst/>
                <a:latin typeface="Arial" panose="020B0604020202020204" pitchFamily="34" charset="0"/>
              </a:rPr>
              <a:t>Int J Sci Stud</a:t>
            </a:r>
            <a:r>
              <a:rPr kumimoji="0" lang="en-US" altLang="en-US" sz="1600" b="0" i="0" u="none" strike="noStrike" cap="none" normalizeH="0" baseline="0" dirty="0">
                <a:ln>
                  <a:noFill/>
                </a:ln>
                <a:solidFill>
                  <a:schemeClr val="tx1"/>
                </a:solidFill>
                <a:effectLst/>
                <a:latin typeface="Arial" panose="020B0604020202020204" pitchFamily="34" charset="0"/>
              </a:rPr>
              <a:t>. 2024;12(1):47-51. Available from: </a:t>
            </a:r>
            <a:r>
              <a:rPr kumimoji="0" lang="en-US" altLang="en-US" sz="1600" b="0" i="0" u="none" strike="noStrike" cap="none" normalizeH="0" baseline="0" dirty="0">
                <a:ln>
                  <a:noFill/>
                </a:ln>
                <a:solidFill>
                  <a:schemeClr val="tx1"/>
                </a:solidFill>
                <a:effectLst/>
                <a:latin typeface="Arial" panose="020B0604020202020204" pitchFamily="34" charset="0"/>
                <a:hlinkClick r:id="rId8"/>
              </a:rPr>
              <a:t>https://www.ijss-sn.com/home/vol-12-issue-1-january-2024</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F7D13-FF93-A117-0167-1C2A2F348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F3039-AC79-7981-3638-50F1590DEB68}"/>
              </a:ext>
            </a:extLst>
          </p:cNvPr>
          <p:cNvSpPr>
            <a:spLocks noGrp="1"/>
          </p:cNvSpPr>
          <p:nvPr>
            <p:ph type="title"/>
          </p:nvPr>
        </p:nvSpPr>
        <p:spPr>
          <a:xfrm>
            <a:off x="1177565" y="818305"/>
            <a:ext cx="10515600" cy="1325563"/>
          </a:xfrm>
        </p:spPr>
        <p:txBody>
          <a:bodyPr>
            <a:normAutofit/>
          </a:bodyPr>
          <a:lstStyle/>
          <a:p>
            <a:pPr algn="ctr"/>
            <a:r>
              <a:rPr lang="en-IN" sz="3600" b="1" dirty="0">
                <a:latin typeface="Arial" panose="020B0604020202020204" pitchFamily="34" charset="0"/>
                <a:cs typeface="Arial" panose="020B0604020202020204" pitchFamily="34" charset="0"/>
              </a:rPr>
              <a:t>References (Only Vancouver Style)</a:t>
            </a:r>
          </a:p>
        </p:txBody>
      </p:sp>
      <p:sp>
        <p:nvSpPr>
          <p:cNvPr id="3" name="Content Placeholder 2">
            <a:extLst>
              <a:ext uri="{FF2B5EF4-FFF2-40B4-BE49-F238E27FC236}">
                <a16:creationId xmlns:a16="http://schemas.microsoft.com/office/drawing/2014/main" id="{8810DA5C-CB8D-3095-BCD2-226EFB1EE8C8}"/>
              </a:ext>
            </a:extLst>
          </p:cNvPr>
          <p:cNvSpPr>
            <a:spLocks noGrp="1"/>
          </p:cNvSpPr>
          <p:nvPr>
            <p:ph idx="1"/>
          </p:nvPr>
        </p:nvSpPr>
        <p:spPr>
          <a:xfrm>
            <a:off x="838200" y="1929704"/>
            <a:ext cx="10515600" cy="4426646"/>
          </a:xfrm>
        </p:spPr>
        <p:txBody>
          <a:bodyPr>
            <a:noAutofit/>
          </a:bodyPr>
          <a:lstStyle/>
          <a:p>
            <a:endParaRPr lang="en-US" sz="12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1200" dirty="0">
                <a:latin typeface="Arial" panose="020B0604020202020204" pitchFamily="34" charset="0"/>
                <a:cs typeface="Arial" panose="020B0604020202020204" pitchFamily="34" charset="0"/>
              </a:rPr>
              <a:t>Economic analysis of drug expenditure in a government medical college hospital. </a:t>
            </a:r>
            <a:r>
              <a:rPr lang="en-US" sz="1200" i="1" dirty="0">
                <a:latin typeface="Arial" panose="020B0604020202020204" pitchFamily="34" charset="0"/>
                <a:cs typeface="Arial" panose="020B0604020202020204" pitchFamily="34" charset="0"/>
              </a:rPr>
              <a:t>Indian J </a:t>
            </a:r>
            <a:r>
              <a:rPr lang="en-US" sz="1200" i="1" dirty="0" err="1">
                <a:latin typeface="Arial" panose="020B0604020202020204" pitchFamily="34" charset="0"/>
                <a:cs typeface="Arial" panose="020B0604020202020204" pitchFamily="34" charset="0"/>
              </a:rPr>
              <a:t>Pharmacol</a:t>
            </a:r>
            <a:r>
              <a:rPr lang="en-US" sz="1200" i="1"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2004;36(1):15–19. </a:t>
            </a:r>
            <a:r>
              <a:rPr lang="en-US" sz="1200" dirty="0">
                <a:latin typeface="Arial" panose="020B0604020202020204" pitchFamily="34" charset="0"/>
                <a:cs typeface="Arial" panose="020B0604020202020204" pitchFamily="34" charset="0"/>
                <a:hlinkClick r:id="rId2"/>
              </a:rPr>
              <a:t>https://pmc.ncbi.nlm.nih.gov/articles/PMC4297849/</a:t>
            </a:r>
            <a:endParaRPr 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rPr>
              <a:t> Rahmawati F, Wahyuningsih S, Cahyani D. Effectiveness of Supply Chain Management Using Kanban System in Hospital Pharmacy Logistics: A Case Study. e-Journal UNAIR. 2023.</a:t>
            </a:r>
          </a:p>
          <a:p>
            <a:pPr eaLnBrk="0" fontAlgn="base" hangingPunct="0">
              <a:lnSpc>
                <a:spcPct val="150000"/>
              </a:lnSpc>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rPr>
              <a:t> </a:t>
            </a:r>
            <a:r>
              <a:rPr lang="en-US" altLang="en-US" sz="1200" dirty="0">
                <a:latin typeface="Arial" panose="020B0604020202020204" pitchFamily="34" charset="0"/>
                <a:cs typeface="Arial" panose="020B0604020202020204" pitchFamily="34" charset="0"/>
                <a:hlinkClick r:id="rId3"/>
              </a:rPr>
              <a:t>https://oamjms.eu/index.php/mjms/article/download/10383/8022/100274</a:t>
            </a:r>
            <a:endParaRPr lang="en-US" alt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rPr>
              <a:t>Yusuf AM, Mekonnen AB. Optimizing Pharmaceutical Inventory Management: A Global Framework for Efficiency and Cost  Reduction. Res Pharm Health Sci. 2023;9(1):45–53.</a:t>
            </a:r>
          </a:p>
          <a:p>
            <a:pPr eaLnBrk="0" fontAlgn="base" hangingPunct="0">
              <a:lnSpc>
                <a:spcPct val="150000"/>
              </a:lnSpc>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hlinkClick r:id="rId4"/>
              </a:rPr>
              <a:t> https://www.researchgate.net/publication/384987682</a:t>
            </a:r>
            <a:endParaRPr lang="en-US" altLang="en-US" sz="1200" dirty="0">
              <a:latin typeface="Arial" panose="020B0604020202020204" pitchFamily="34" charset="0"/>
              <a:cs typeface="Arial" panose="020B0604020202020204" pitchFamily="34" charset="0"/>
            </a:endParaRPr>
          </a:p>
          <a:p>
            <a:pPr eaLnBrk="0" fontAlgn="base" hangingPunct="0">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rPr>
              <a:t>The ABC and VED analysis of the medical store of the tertiary care teaching hospital in Maharashtra, India. </a:t>
            </a:r>
            <a:r>
              <a:rPr lang="en-US" altLang="en-US" sz="1200" i="1" dirty="0">
                <a:latin typeface="Arial" panose="020B0604020202020204" pitchFamily="34" charset="0"/>
                <a:cs typeface="Arial" panose="020B0604020202020204" pitchFamily="34" charset="0"/>
              </a:rPr>
              <a:t>Int J Basic Clin </a:t>
            </a:r>
            <a:r>
              <a:rPr lang="en-US" altLang="en-US" sz="1200" i="1" dirty="0" err="1">
                <a:latin typeface="Arial" panose="020B0604020202020204" pitchFamily="34" charset="0"/>
                <a:cs typeface="Arial" panose="020B0604020202020204" pitchFamily="34" charset="0"/>
              </a:rPr>
              <a:t>Pharmacol</a:t>
            </a:r>
            <a:r>
              <a:rPr lang="en-US" altLang="en-US" sz="1200" i="1" dirty="0">
                <a:latin typeface="Arial" panose="020B0604020202020204" pitchFamily="34" charset="0"/>
                <a:cs typeface="Arial" panose="020B0604020202020204" pitchFamily="34" charset="0"/>
              </a:rPr>
              <a:t>.</a:t>
            </a:r>
            <a:r>
              <a:rPr lang="en-US" altLang="en-US" sz="1200" dirty="0">
                <a:latin typeface="Arial" panose="020B0604020202020204" pitchFamily="34" charset="0"/>
                <a:cs typeface="Arial" panose="020B0604020202020204" pitchFamily="34" charset="0"/>
              </a:rPr>
              <a:t> 2017;6(9):2183–2188. </a:t>
            </a:r>
            <a:r>
              <a:rPr lang="en-US" altLang="en-US" sz="1200" dirty="0">
                <a:latin typeface="Arial" panose="020B0604020202020204" pitchFamily="34" charset="0"/>
                <a:cs typeface="Arial" panose="020B0604020202020204" pitchFamily="34" charset="0"/>
                <a:hlinkClick r:id="rId5"/>
              </a:rPr>
              <a:t>https://www.researchgate.net/publication/376061975_Inventory_Control_Mechanism_of_the_Pharmacy_Store_of_a_Recently_Established_National_Institute_in_Eastern_India_A_Cross-Sectional_Investigative_Analysis</a:t>
            </a:r>
            <a:r>
              <a:rPr lang="en-US" altLang="en-US" sz="1200" dirty="0">
                <a:latin typeface="Arial" panose="020B0604020202020204" pitchFamily="34" charset="0"/>
                <a:cs typeface="Arial" panose="020B0604020202020204" pitchFamily="34" charset="0"/>
              </a:rPr>
              <a:t> </a:t>
            </a:r>
          </a:p>
          <a:p>
            <a:pPr eaLnBrk="0" fontAlgn="base" hangingPunct="0">
              <a:spcBef>
                <a:spcPct val="0"/>
              </a:spcBef>
              <a:spcAft>
                <a:spcPct val="0"/>
              </a:spcAft>
              <a:buFont typeface="Wingdings" panose="05000000000000000000" pitchFamily="2" charset="2"/>
              <a:buChar char="Ø"/>
            </a:pPr>
            <a:endParaRPr lang="en-US" altLang="en-US" sz="1200" dirty="0">
              <a:latin typeface="Arial" panose="020B0604020202020204" pitchFamily="34" charset="0"/>
              <a:cs typeface="Arial" panose="020B0604020202020204" pitchFamily="34" charset="0"/>
            </a:endParaRPr>
          </a:p>
          <a:p>
            <a:pPr eaLnBrk="0" fontAlgn="base" hangingPunct="0">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rPr>
              <a:t> ABC and VED analysis of the pharmacy store of a tertiary care teaching, research and referral healthcare institute of India. </a:t>
            </a:r>
            <a:r>
              <a:rPr lang="en-US" altLang="en-US" sz="1200" i="1" dirty="0">
                <a:latin typeface="Arial" panose="020B0604020202020204" pitchFamily="34" charset="0"/>
                <a:cs typeface="Arial" panose="020B0604020202020204" pitchFamily="34" charset="0"/>
              </a:rPr>
              <a:t>J Young Pharm.</a:t>
            </a:r>
            <a:r>
              <a:rPr lang="en-US" altLang="en-US" sz="1200" dirty="0">
                <a:latin typeface="Arial" panose="020B0604020202020204" pitchFamily="34" charset="0"/>
                <a:cs typeface="Arial" panose="020B0604020202020204" pitchFamily="34" charset="0"/>
              </a:rPr>
              <a:t> 2010;2(2):201–205.</a:t>
            </a:r>
          </a:p>
          <a:p>
            <a:pPr eaLnBrk="0" fontAlgn="base" hangingPunct="0">
              <a:spcBef>
                <a:spcPct val="0"/>
              </a:spcBef>
              <a:spcAft>
                <a:spcPct val="0"/>
              </a:spcAft>
              <a:buFont typeface="Wingdings" panose="05000000000000000000" pitchFamily="2" charset="2"/>
              <a:buChar char="Ø"/>
            </a:pPr>
            <a:r>
              <a:rPr lang="en-US" altLang="en-US" sz="1200" dirty="0">
                <a:latin typeface="Arial" panose="020B0604020202020204" pitchFamily="34" charset="0"/>
                <a:cs typeface="Arial" panose="020B0604020202020204" pitchFamily="34" charset="0"/>
                <a:hlinkClick r:id="rId6"/>
              </a:rPr>
              <a:t>https://www.researchgate.net/publication/228106041_Medical_Store_Management_An_Integrated_Economic_Analysis_of_a_Tertiary_Care_Hospital_in_Central_India</a:t>
            </a:r>
            <a:r>
              <a:rPr lang="en-US" altLang="en-US" sz="1200" dirty="0">
                <a:latin typeface="Arial" panose="020B0604020202020204" pitchFamily="34" charset="0"/>
                <a:cs typeface="Arial" panose="020B0604020202020204" pitchFamily="34" charset="0"/>
              </a:rPr>
              <a:t> </a:t>
            </a:r>
          </a:p>
          <a:p>
            <a:pPr eaLnBrk="0" fontAlgn="base" hangingPunct="0">
              <a:lnSpc>
                <a:spcPct val="150000"/>
              </a:lnSpc>
              <a:spcBef>
                <a:spcPct val="0"/>
              </a:spcBef>
              <a:spcAft>
                <a:spcPct val="0"/>
              </a:spcAft>
            </a:pPr>
            <a:endParaRPr lang="en-US" alt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pPr>
            <a:endParaRPr lang="en-US" sz="1200" dirty="0"/>
          </a:p>
          <a:p>
            <a:pPr eaLnBrk="0" fontAlgn="base" hangingPunct="0">
              <a:lnSpc>
                <a:spcPct val="150000"/>
              </a:lnSpc>
              <a:spcBef>
                <a:spcPct val="0"/>
              </a:spcBef>
              <a:spcAft>
                <a:spcPct val="0"/>
              </a:spcAft>
            </a:pPr>
            <a:endParaRPr lang="en-US" alt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pPr>
            <a:endParaRPr lang="en-US" alt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pPr>
            <a:endParaRPr lang="en-US" altLang="en-US" sz="1200" dirty="0">
              <a:latin typeface="Arial" panose="020B0604020202020204" pitchFamily="34" charset="0"/>
              <a:cs typeface="Arial" panose="020B0604020202020204" pitchFamily="34" charset="0"/>
            </a:endParaRPr>
          </a:p>
          <a:p>
            <a:pPr eaLnBrk="0" fontAlgn="base" hangingPunct="0">
              <a:lnSpc>
                <a:spcPct val="150000"/>
              </a:lnSpc>
              <a:spcBef>
                <a:spcPct val="0"/>
              </a:spcBef>
              <a:spcAft>
                <a:spcPct val="0"/>
              </a:spcAft>
            </a:pPr>
            <a:endParaRPr lang="en-US" altLang="en-US" sz="1200" dirty="0">
              <a:latin typeface="Arial" panose="020B0604020202020204" pitchFamily="34" charset="0"/>
              <a:cs typeface="Arial" panose="020B0604020202020204" pitchFamily="34" charset="0"/>
            </a:endParaRPr>
          </a:p>
          <a:p>
            <a:endParaRPr lang="en-IN" sz="12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0BDF435-0013-15D8-048C-A91D07532188}"/>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DB2C02F2-22CF-DD65-B3A3-07A4160541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243579" cy="1056051"/>
          </a:xfrm>
          <a:prstGeom prst="rect">
            <a:avLst/>
          </a:prstGeom>
        </p:spPr>
      </p:pic>
      <p:sp>
        <p:nvSpPr>
          <p:cNvPr id="7" name="Content Placeholder 2">
            <a:extLst>
              <a:ext uri="{FF2B5EF4-FFF2-40B4-BE49-F238E27FC236}">
                <a16:creationId xmlns:a16="http://schemas.microsoft.com/office/drawing/2014/main" id="{FF04533F-8616-E99A-B57E-3790DD80D5AB}"/>
              </a:ext>
            </a:extLst>
          </p:cNvPr>
          <p:cNvSpPr txBox="1">
            <a:spLocks/>
          </p:cNvSpPr>
          <p:nvPr/>
        </p:nvSpPr>
        <p:spPr>
          <a:xfrm>
            <a:off x="838200" y="4507204"/>
            <a:ext cx="10515600" cy="27844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N" sz="1400" dirty="0"/>
          </a:p>
        </p:txBody>
      </p:sp>
    </p:spTree>
    <p:extLst>
      <p:ext uri="{BB962C8B-B14F-4D97-AF65-F5344CB8AC3E}">
        <p14:creationId xmlns:p14="http://schemas.microsoft.com/office/powerpoint/2010/main" val="3422965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000412" y="276008"/>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Mentor Approval</a:t>
            </a:r>
          </a:p>
        </p:txBody>
      </p:sp>
      <p:pic>
        <p:nvPicPr>
          <p:cNvPr id="7" name="Content Placeholder 6">
            <a:extLst>
              <a:ext uri="{FF2B5EF4-FFF2-40B4-BE49-F238E27FC236}">
                <a16:creationId xmlns:a16="http://schemas.microsoft.com/office/drawing/2014/main" id="{FCACCF7B-6DBC-48C7-05D6-02B58D94A6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1807" y="1436211"/>
            <a:ext cx="4053526" cy="4871461"/>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3443"/>
            <a:ext cx="2000824" cy="941786"/>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839426"/>
            <a:ext cx="10515600" cy="676772"/>
          </a:xfrm>
        </p:spPr>
        <p:txBody>
          <a:bodyPr>
            <a:normAutofit/>
          </a:bodyPr>
          <a:lstStyle/>
          <a:p>
            <a:r>
              <a:rPr lang="en-US" sz="1600" dirty="0">
                <a:latin typeface="Arial" panose="020B0604020202020204" pitchFamily="34" charset="0"/>
                <a:cs typeface="Arial" panose="020B0604020202020204" pitchFamily="34" charset="0"/>
              </a:rPr>
              <a:t>Gained a broader understanding of the non-clinical departments (Like CSSD, Laundry) that are crucial for smooth hospital operations.</a:t>
            </a:r>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2" name="Rectangle 1">
            <a:extLst>
              <a:ext uri="{FF2B5EF4-FFF2-40B4-BE49-F238E27FC236}">
                <a16:creationId xmlns:a16="http://schemas.microsoft.com/office/drawing/2014/main" id="{C853D750-093F-0332-7981-16A5CDEFEDC3}"/>
              </a:ext>
            </a:extLst>
          </p:cNvPr>
          <p:cNvSpPr>
            <a:spLocks noChangeArrowheads="1"/>
          </p:cNvSpPr>
          <p:nvPr/>
        </p:nvSpPr>
        <p:spPr bwMode="auto">
          <a:xfrm>
            <a:off x="838200" y="3657466"/>
            <a:ext cx="95761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Learned the importance of coordination among departments to ensure efficient and safe patient care</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9043EFD4-E1C7-F85C-030A-74F6C85C4177}"/>
              </a:ext>
            </a:extLst>
          </p:cNvPr>
          <p:cNvSpPr>
            <a:spLocks noChangeArrowheads="1"/>
          </p:cNvSpPr>
          <p:nvPr/>
        </p:nvSpPr>
        <p:spPr bwMode="auto">
          <a:xfrm>
            <a:off x="838200" y="4179642"/>
            <a:ext cx="1079447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Identified key fire safety installations such as fire extinguishers, hose reels, hydrant systems, sprinklers, and smoke detectors.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Arial" panose="020B0604020202020204" pitchFamily="34" charset="0"/>
              </a:rPr>
              <a:t>Checked for proper signage, emergency exits, and evacuation routes in compliance with fire safety standards.</a:t>
            </a:r>
          </a:p>
        </p:txBody>
      </p:sp>
    </p:spTree>
    <p:extLst>
      <p:ext uri="{BB962C8B-B14F-4D97-AF65-F5344CB8AC3E}">
        <p14:creationId xmlns:p14="http://schemas.microsoft.com/office/powerpoint/2010/main" val="3640904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9" name="Picture 8">
            <a:extLst>
              <a:ext uri="{FF2B5EF4-FFF2-40B4-BE49-F238E27FC236}">
                <a16:creationId xmlns:a16="http://schemas.microsoft.com/office/drawing/2014/main" id="{A118EB67-6622-AF39-3C9A-AD770DC1D9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1661" y="1859172"/>
            <a:ext cx="6668677" cy="4448500"/>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pic>
        <p:nvPicPr>
          <p:cNvPr id="9" name="Content Placeholder 8">
            <a:extLst>
              <a:ext uri="{FF2B5EF4-FFF2-40B4-BE49-F238E27FC236}">
                <a16:creationId xmlns:a16="http://schemas.microsoft.com/office/drawing/2014/main" id="{0F8A0B62-6640-5A97-7C86-59328CDA48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0678" y="2103438"/>
            <a:ext cx="6990643" cy="3932237"/>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4112284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375555" cy="1118171"/>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066800" y="1792035"/>
            <a:ext cx="10058400" cy="3931920"/>
          </a:xfrm>
        </p:spPr>
        <p:txBody>
          <a:bodyPr>
            <a:noAutofit/>
          </a:bodyPr>
          <a:lstStyle/>
          <a:p>
            <a:pPr marL="0" indent="0" eaLnBrk="0" fontAlgn="base" hangingPunct="0">
              <a:lnSpc>
                <a:spcPct val="100000"/>
              </a:lnSpc>
              <a:spcBef>
                <a:spcPct val="0"/>
              </a:spcBef>
              <a:spcAft>
                <a:spcPct val="0"/>
              </a:spcAft>
              <a:buNone/>
            </a:pPr>
            <a:r>
              <a:rPr lang="en-US" sz="1600" dirty="0">
                <a:latin typeface="Arial" panose="020B0604020202020204" pitchFamily="34" charset="0"/>
                <a:cs typeface="Arial" panose="020B0604020202020204" pitchFamily="34" charset="0"/>
              </a:rPr>
              <a:t>In today’s highly competitive and dynamic business environment, effective inventory management is vital for ensuring operational efficiency, cost control, and customer satisfaction. Organizations are increasingly challenged to maintain the right balance between inventory availability and cost optimization.</a:t>
            </a:r>
          </a:p>
          <a:p>
            <a:pPr marL="0" indent="0" eaLnBrk="0" fontAlgn="base" hangingPunct="0">
              <a:lnSpc>
                <a:spcPct val="100000"/>
              </a:lnSpc>
              <a:spcBef>
                <a:spcPct val="0"/>
              </a:spcBef>
              <a:spcAft>
                <a:spcPct val="0"/>
              </a:spcAft>
              <a:buNone/>
            </a:pPr>
            <a:endParaRPr lang="en-US" altLang="en-US" sz="1600" dirty="0">
              <a:latin typeface="Arial" panose="020B0604020202020204" pitchFamily="34" charset="0"/>
              <a:cs typeface="Arial" panose="020B0604020202020204" pitchFamily="34" charset="0"/>
            </a:endParaRPr>
          </a:p>
          <a:p>
            <a:pPr marL="0" indent="0" eaLnBrk="0" fontAlgn="base" hangingPunct="0">
              <a:lnSpc>
                <a:spcPct val="100000"/>
              </a:lnSpc>
              <a:spcBef>
                <a:spcPct val="0"/>
              </a:spcBef>
              <a:spcAft>
                <a:spcPct val="0"/>
              </a:spcAft>
              <a:buNone/>
            </a:pPr>
            <a:r>
              <a:rPr lang="en-US" altLang="en-US" sz="1600" dirty="0">
                <a:latin typeface="Arial" panose="020B0604020202020204" pitchFamily="34" charset="0"/>
                <a:cs typeface="Arial" panose="020B0604020202020204" pitchFamily="34" charset="0"/>
              </a:rPr>
              <a:t>Inventory analysis is the process of categorizing and managing stock to ensure the right items are available in the right quantity at the right time. In hospital pharmacies, it helps balance cost efficiency with patient care quality. </a:t>
            </a:r>
          </a:p>
          <a:p>
            <a:pPr marL="0" indent="0" eaLnBrk="0" fontAlgn="base" hangingPunct="0">
              <a:lnSpc>
                <a:spcPct val="100000"/>
              </a:lnSpc>
              <a:spcBef>
                <a:spcPct val="0"/>
              </a:spcBef>
              <a:spcAft>
                <a:spcPct val="0"/>
              </a:spcAft>
              <a:buNone/>
            </a:pPr>
            <a:endParaRPr lang="en-US" altLang="en-US" sz="1600" dirty="0">
              <a:latin typeface="Arial" panose="020B0604020202020204" pitchFamily="34" charset="0"/>
              <a:cs typeface="Arial" panose="020B0604020202020204" pitchFamily="34" charset="0"/>
            </a:endParaRPr>
          </a:p>
          <a:p>
            <a:pPr marL="0" indent="0" eaLnBrk="0" fontAlgn="base" hangingPunct="0">
              <a:lnSpc>
                <a:spcPct val="100000"/>
              </a:lnSpc>
              <a:spcBef>
                <a:spcPct val="0"/>
              </a:spcBef>
              <a:spcAft>
                <a:spcPct val="0"/>
              </a:spcAft>
              <a:buNone/>
            </a:pPr>
            <a:r>
              <a:rPr lang="en-US" altLang="en-US" sz="1600" dirty="0">
                <a:latin typeface="Arial" panose="020B0604020202020204" pitchFamily="34" charset="0"/>
                <a:cs typeface="Arial" panose="020B0604020202020204" pitchFamily="34" charset="0"/>
              </a:rPr>
              <a:t>Various types of Inventory analysis:</a:t>
            </a:r>
          </a:p>
          <a:p>
            <a:pPr marL="0" indent="0" eaLnBrk="0" fontAlgn="base" hangingPunct="0">
              <a:lnSpc>
                <a:spcPct val="100000"/>
              </a:lnSpc>
              <a:spcBef>
                <a:spcPct val="0"/>
              </a:spcBef>
              <a:spcAft>
                <a:spcPct val="0"/>
              </a:spcAft>
              <a:buNone/>
            </a:pPr>
            <a:endParaRPr lang="en-US" altLang="en-US" sz="16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ABC-</a:t>
            </a:r>
            <a:r>
              <a:rPr lang="en-US" altLang="en-US" sz="1600" dirty="0">
                <a:latin typeface="Arial" panose="020B0604020202020204" pitchFamily="34" charset="0"/>
                <a:cs typeface="Arial" panose="020B0604020202020204" pitchFamily="34" charset="0"/>
              </a:rPr>
              <a:t> Always Better Control</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FSN-</a:t>
            </a:r>
            <a:r>
              <a:rPr lang="en-US" altLang="en-US" sz="1600" dirty="0">
                <a:latin typeface="Arial" panose="020B0604020202020204" pitchFamily="34" charset="0"/>
                <a:cs typeface="Arial" panose="020B0604020202020204" pitchFamily="34" charset="0"/>
              </a:rPr>
              <a:t> Fast-Moving, Slow-Moving, Non-moving</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VED-</a:t>
            </a:r>
            <a:r>
              <a:rPr lang="en-US" altLang="en-US" sz="1600" dirty="0">
                <a:latin typeface="Arial" panose="020B0604020202020204" pitchFamily="34" charset="0"/>
                <a:cs typeface="Arial" panose="020B0604020202020204" pitchFamily="34" charset="0"/>
              </a:rPr>
              <a:t> Vital, Essential, Desirable</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HML-</a:t>
            </a:r>
            <a:r>
              <a:rPr lang="en-US" altLang="en-US" sz="1600" dirty="0">
                <a:latin typeface="Arial" panose="020B0604020202020204" pitchFamily="34" charset="0"/>
                <a:cs typeface="Arial" panose="020B0604020202020204" pitchFamily="34" charset="0"/>
              </a:rPr>
              <a:t> High-cost, Medium-Cost, Low-Cost</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ABC-VED Matrix</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ABC-FSN Matrix</a:t>
            </a:r>
          </a:p>
          <a:p>
            <a:pPr eaLnBrk="0" fontAlgn="base" hangingPunct="0">
              <a:lnSpc>
                <a:spcPct val="100000"/>
              </a:lnSpc>
              <a:spcBef>
                <a:spcPct val="0"/>
              </a:spcBef>
              <a:spcAft>
                <a:spcPct val="0"/>
              </a:spcAft>
            </a:pPr>
            <a:r>
              <a:rPr lang="en-US" altLang="en-US" sz="1600" b="1" dirty="0">
                <a:latin typeface="Arial" panose="020B0604020202020204" pitchFamily="34" charset="0"/>
                <a:cs typeface="Arial" panose="020B0604020202020204" pitchFamily="34" charset="0"/>
              </a:rPr>
              <a:t>ABC-VED-FSN Matrix </a:t>
            </a:r>
          </a:p>
          <a:p>
            <a:endParaRPr lang="en-IN" sz="16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12488" cy="1041416"/>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86BB1-E357-F419-D403-A4839B874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EECC71-A255-B7D4-A9DB-CB2EA2EED022}"/>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Introduction </a:t>
            </a:r>
          </a:p>
        </p:txBody>
      </p:sp>
      <p:sp>
        <p:nvSpPr>
          <p:cNvPr id="3" name="Content Placeholder 2">
            <a:extLst>
              <a:ext uri="{FF2B5EF4-FFF2-40B4-BE49-F238E27FC236}">
                <a16:creationId xmlns:a16="http://schemas.microsoft.com/office/drawing/2014/main" id="{128E5ACA-CECB-D5D3-9619-4D6DD31531F1}"/>
              </a:ext>
            </a:extLst>
          </p:cNvPr>
          <p:cNvSpPr>
            <a:spLocks noGrp="1"/>
          </p:cNvSpPr>
          <p:nvPr>
            <p:ph idx="1"/>
          </p:nvPr>
        </p:nvSpPr>
        <p:spPr>
          <a:xfrm>
            <a:off x="531042" y="2046664"/>
            <a:ext cx="3507557" cy="4351338"/>
          </a:xfrm>
        </p:spPr>
        <p:txBody>
          <a:bodyPr>
            <a:normAutofit/>
          </a:bodyPr>
          <a:lstStyle/>
          <a:p>
            <a:pPr marL="0" indent="0" eaLnBrk="0" fontAlgn="base" hangingPunct="0">
              <a:lnSpc>
                <a:spcPct val="100000"/>
              </a:lnSpc>
              <a:spcBef>
                <a:spcPct val="0"/>
              </a:spcBef>
              <a:spcAft>
                <a:spcPct val="0"/>
              </a:spcAft>
              <a:buNone/>
            </a:pPr>
            <a:r>
              <a:rPr lang="en-US" sz="1600" b="1" dirty="0">
                <a:latin typeface="Arial" panose="020B0604020202020204" pitchFamily="34" charset="0"/>
                <a:cs typeface="Arial" panose="020B0604020202020204" pitchFamily="34" charset="0"/>
              </a:rPr>
              <a:t>1. ABC Analysis – Based on Cost</a:t>
            </a:r>
          </a:p>
          <a:p>
            <a:r>
              <a:rPr lang="en-US" sz="1600" dirty="0">
                <a:latin typeface="Arial" panose="020B0604020202020204" pitchFamily="34" charset="0"/>
                <a:cs typeface="Arial" panose="020B0604020202020204" pitchFamily="34" charset="0"/>
              </a:rPr>
              <a:t>ABC stands for Always Better Control.</a:t>
            </a:r>
          </a:p>
          <a:p>
            <a:r>
              <a:rPr lang="en-US" sz="1600" dirty="0">
                <a:latin typeface="Arial" panose="020B0604020202020204" pitchFamily="34" charset="0"/>
                <a:cs typeface="Arial" panose="020B0604020202020204" pitchFamily="34" charset="0"/>
              </a:rPr>
              <a:t>It classifies items by their annual consumption value:</a:t>
            </a:r>
          </a:p>
          <a:p>
            <a:pPr lvl="1"/>
            <a:r>
              <a:rPr lang="en-US" dirty="0">
                <a:latin typeface="Arial" panose="020B0604020202020204" pitchFamily="34" charset="0"/>
                <a:cs typeface="Arial" panose="020B0604020202020204" pitchFamily="34" charset="0"/>
              </a:rPr>
              <a:t>A items – High cost, small in number, need strict control.</a:t>
            </a:r>
          </a:p>
          <a:p>
            <a:pPr lvl="1"/>
            <a:r>
              <a:rPr lang="en-US" dirty="0">
                <a:latin typeface="Arial" panose="020B0604020202020204" pitchFamily="34" charset="0"/>
                <a:cs typeface="Arial" panose="020B0604020202020204" pitchFamily="34" charset="0"/>
              </a:rPr>
              <a:t>B items – Moderate cost, moderate control.</a:t>
            </a:r>
          </a:p>
          <a:p>
            <a:pPr lvl="1"/>
            <a:r>
              <a:rPr lang="en-US" dirty="0">
                <a:latin typeface="Arial" panose="020B0604020202020204" pitchFamily="34" charset="0"/>
                <a:cs typeface="Arial" panose="020B0604020202020204" pitchFamily="34" charset="0"/>
              </a:rPr>
              <a:t>C items – Low cost, large in number, less control.</a:t>
            </a:r>
          </a:p>
          <a:p>
            <a:r>
              <a:rPr lang="en-US" sz="1600" dirty="0">
                <a:latin typeface="Arial" panose="020B0604020202020204" pitchFamily="34" charset="0"/>
                <a:cs typeface="Arial" panose="020B0604020202020204" pitchFamily="34" charset="0"/>
              </a:rPr>
              <a:t>Used to focus efforts and budget on the most valuable items.</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IN" sz="1600" dirty="0">
              <a:latin typeface="Arial" panose="020B0604020202020204" pitchFamily="34" charset="0"/>
              <a:cs typeface="Arial" panose="020B0604020202020204" pitchFamily="34" charset="0"/>
            </a:endParaRPr>
          </a:p>
          <a:p>
            <a:endParaRPr lang="en-IN" sz="1600" dirty="0"/>
          </a:p>
        </p:txBody>
      </p:sp>
      <p:sp>
        <p:nvSpPr>
          <p:cNvPr id="4" name="Slide Number Placeholder 3">
            <a:extLst>
              <a:ext uri="{FF2B5EF4-FFF2-40B4-BE49-F238E27FC236}">
                <a16:creationId xmlns:a16="http://schemas.microsoft.com/office/drawing/2014/main" id="{A5396DDE-9073-5148-DCB9-3AB9C2FF0685}"/>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F0852CBB-B6AB-3554-B7DF-93CD007AB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3241"/>
            <a:ext cx="2212488" cy="1041416"/>
          </a:xfrm>
          <a:prstGeom prst="rect">
            <a:avLst/>
          </a:prstGeom>
        </p:spPr>
      </p:pic>
      <p:sp>
        <p:nvSpPr>
          <p:cNvPr id="7" name="Content Placeholder 2">
            <a:extLst>
              <a:ext uri="{FF2B5EF4-FFF2-40B4-BE49-F238E27FC236}">
                <a16:creationId xmlns:a16="http://schemas.microsoft.com/office/drawing/2014/main" id="{E06C5653-FFFA-7E08-570D-E5588984C8C9}"/>
              </a:ext>
            </a:extLst>
          </p:cNvPr>
          <p:cNvSpPr txBox="1">
            <a:spLocks/>
          </p:cNvSpPr>
          <p:nvPr/>
        </p:nvSpPr>
        <p:spPr>
          <a:xfrm>
            <a:off x="4491086" y="2032000"/>
            <a:ext cx="3507557" cy="39445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latin typeface="Arial" panose="020B0604020202020204" pitchFamily="34" charset="0"/>
                <a:cs typeface="Arial" panose="020B0604020202020204" pitchFamily="34" charset="0"/>
              </a:rPr>
              <a:t>2. VED Analysis- Based on criticality </a:t>
            </a:r>
          </a:p>
          <a:p>
            <a:pPr marL="0" indent="0">
              <a:buFont typeface="Arial" panose="020B0604020202020204" pitchFamily="34" charset="0"/>
              <a:buNone/>
            </a:pPr>
            <a:r>
              <a:rPr lang="en-US" sz="1600" dirty="0">
                <a:latin typeface="Arial" panose="020B0604020202020204" pitchFamily="34" charset="0"/>
                <a:cs typeface="Arial" panose="020B0604020202020204" pitchFamily="34" charset="0"/>
              </a:rPr>
              <a:t>VED stands for Vital , Essential, Desirable.</a:t>
            </a:r>
          </a:p>
          <a:p>
            <a:r>
              <a:rPr lang="en-US" sz="1600" dirty="0">
                <a:latin typeface="Arial" panose="020B0604020202020204" pitchFamily="34" charset="0"/>
                <a:cs typeface="Arial" panose="020B0604020202020204" pitchFamily="34" charset="0"/>
              </a:rPr>
              <a:t>It classifies items by how Critical they are.</a:t>
            </a:r>
          </a:p>
          <a:p>
            <a:pPr lvl="1"/>
            <a:r>
              <a:rPr lang="en-US" sz="1600" dirty="0">
                <a:latin typeface="Arial" panose="020B0604020202020204" pitchFamily="34" charset="0"/>
                <a:cs typeface="Arial" panose="020B0604020202020204" pitchFamily="34" charset="0"/>
              </a:rPr>
              <a:t>V items – Items without which treatment stops.</a:t>
            </a:r>
          </a:p>
          <a:p>
            <a:pPr lvl="1"/>
            <a:r>
              <a:rPr lang="en-US" sz="1600" dirty="0">
                <a:latin typeface="Arial" panose="020B0604020202020204" pitchFamily="34" charset="0"/>
                <a:cs typeface="Arial" panose="020B0604020202020204" pitchFamily="34" charset="0"/>
              </a:rPr>
              <a:t>E items –Items that are important but not critical.</a:t>
            </a:r>
          </a:p>
          <a:p>
            <a:pPr lvl="1"/>
            <a:r>
              <a:rPr lang="en-US" sz="1600" dirty="0">
                <a:latin typeface="Arial" panose="020B0604020202020204" pitchFamily="34" charset="0"/>
                <a:cs typeface="Arial" panose="020B0604020202020204" pitchFamily="34" charset="0"/>
              </a:rPr>
              <a:t>D items –Items used for comfort or convenience.</a:t>
            </a:r>
          </a:p>
          <a:p>
            <a:pPr lvl="1"/>
            <a:r>
              <a:rPr lang="en-US" sz="1600" dirty="0">
                <a:latin typeface="Arial" panose="020B0604020202020204" pitchFamily="34" charset="0"/>
                <a:cs typeface="Arial" panose="020B0604020202020204" pitchFamily="34" charset="0"/>
              </a:rPr>
              <a:t>Ensure availability of life saving drugs.</a:t>
            </a:r>
          </a:p>
          <a:p>
            <a:pPr marL="0" indent="0">
              <a:buFont typeface="Arial" panose="020B0604020202020204" pitchFamily="34" charset="0"/>
              <a:buNone/>
            </a:pPr>
            <a:endParaRPr lang="en-US" sz="1600" b="1"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C9C0EE10-31E5-188C-C5F6-500981E6DE87}"/>
              </a:ext>
            </a:extLst>
          </p:cNvPr>
          <p:cNvSpPr txBox="1">
            <a:spLocks/>
          </p:cNvSpPr>
          <p:nvPr/>
        </p:nvSpPr>
        <p:spPr>
          <a:xfrm>
            <a:off x="8451130" y="2032000"/>
            <a:ext cx="350755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latin typeface="Arial" panose="020B0604020202020204" pitchFamily="34" charset="0"/>
                <a:cs typeface="Arial" panose="020B0604020202020204" pitchFamily="34" charset="0"/>
              </a:rPr>
              <a:t>3. ABC-VED Matrix – Combined Analysis</a:t>
            </a:r>
          </a:p>
          <a:p>
            <a:r>
              <a:rPr lang="en-US" sz="1600" dirty="0">
                <a:latin typeface="Arial" panose="020B0604020202020204" pitchFamily="34" charset="0"/>
                <a:cs typeface="Arial" panose="020B0604020202020204" pitchFamily="34" charset="0"/>
              </a:rPr>
              <a:t>This combines both ABC and VED into a 9-cell matrix (e.g., AV, BE, CD).</a:t>
            </a:r>
          </a:p>
          <a:p>
            <a:r>
              <a:rPr lang="en-US" sz="1600" dirty="0">
                <a:latin typeface="Arial" panose="020B0604020202020204" pitchFamily="34" charset="0"/>
                <a:cs typeface="Arial" panose="020B0604020202020204" pitchFamily="34" charset="0"/>
              </a:rPr>
              <a:t>It shows which items are both high-value and Vital (AV) and which are low-value and Desirable (CD).</a:t>
            </a:r>
          </a:p>
          <a:p>
            <a:r>
              <a:rPr lang="en-US" sz="1600" dirty="0">
                <a:latin typeface="Arial" panose="020B0604020202020204" pitchFamily="34" charset="0"/>
                <a:cs typeface="Arial" panose="020B0604020202020204" pitchFamily="34" charset="0"/>
              </a:rPr>
              <a:t>Helps prioritize:</a:t>
            </a:r>
          </a:p>
          <a:p>
            <a:pPr lvl="1"/>
            <a:r>
              <a:rPr lang="en-US" sz="1600" dirty="0">
                <a:latin typeface="Arial" panose="020B0604020202020204" pitchFamily="34" charset="0"/>
                <a:cs typeface="Arial" panose="020B0604020202020204" pitchFamily="34" charset="0"/>
              </a:rPr>
              <a:t>AV = Tight control, top management monitoring</a:t>
            </a:r>
          </a:p>
          <a:p>
            <a:pPr lvl="1"/>
            <a:r>
              <a:rPr lang="en-US" sz="1600" dirty="0">
                <a:latin typeface="Arial" panose="020B0604020202020204" pitchFamily="34" charset="0"/>
                <a:cs typeface="Arial" panose="020B0604020202020204" pitchFamily="34" charset="0"/>
              </a:rPr>
              <a:t>CD = </a:t>
            </a:r>
            <a:r>
              <a:rPr lang="en-IN" sz="1600" dirty="0">
                <a:latin typeface="Arial" panose="020B0604020202020204" pitchFamily="34" charset="0"/>
                <a:cs typeface="Arial" panose="020B0604020202020204" pitchFamily="34" charset="0"/>
              </a:rPr>
              <a:t>Liberal control, minimal monitoring. </a:t>
            </a:r>
            <a:endParaRPr lang="en-US" sz="16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5083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AB93A-9596-6DD6-C11B-29370B1580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E949F-830F-2444-B094-82AF254044AB}"/>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Introduction </a:t>
            </a:r>
          </a:p>
        </p:txBody>
      </p:sp>
      <p:sp>
        <p:nvSpPr>
          <p:cNvPr id="3" name="Content Placeholder 2">
            <a:extLst>
              <a:ext uri="{FF2B5EF4-FFF2-40B4-BE49-F238E27FC236}">
                <a16:creationId xmlns:a16="http://schemas.microsoft.com/office/drawing/2014/main" id="{FC875898-0E8B-64BC-DF05-4A2F9CA48466}"/>
              </a:ext>
            </a:extLst>
          </p:cNvPr>
          <p:cNvSpPr>
            <a:spLocks noGrp="1"/>
          </p:cNvSpPr>
          <p:nvPr>
            <p:ph idx="1"/>
          </p:nvPr>
        </p:nvSpPr>
        <p:spPr>
          <a:xfrm>
            <a:off x="710151" y="1690688"/>
            <a:ext cx="10515600" cy="4351338"/>
          </a:xfrm>
        </p:spPr>
        <p:txBody>
          <a:bodyPr>
            <a:normAutofit/>
          </a:bodyPr>
          <a:lstStyle/>
          <a:p>
            <a:pPr marL="0" indent="0">
              <a:buNone/>
            </a:pPr>
            <a:r>
              <a:rPr lang="en-IN" sz="1600" b="1" dirty="0">
                <a:latin typeface="Arial" panose="020B0604020202020204" pitchFamily="34" charset="0"/>
                <a:cs typeface="Arial" panose="020B0604020202020204" pitchFamily="34" charset="0"/>
              </a:rPr>
              <a:t>Importance of Inventory Analysis</a:t>
            </a:r>
          </a:p>
          <a:p>
            <a:pPr marL="0" indent="0">
              <a:buNone/>
            </a:pPr>
            <a:endParaRPr lang="en-IN" sz="1600" b="1" dirty="0">
              <a:latin typeface="Arial" panose="020B0604020202020204" pitchFamily="34" charset="0"/>
              <a:cs typeface="Arial" panose="020B0604020202020204" pitchFamily="34" charset="0"/>
            </a:endParaRPr>
          </a:p>
          <a:p>
            <a:r>
              <a:rPr lang="en-IN" sz="1600" b="1" dirty="0">
                <a:latin typeface="Arial" panose="020B0604020202020204" pitchFamily="34" charset="0"/>
                <a:cs typeface="Arial" panose="020B0604020202020204" pitchFamily="34" charset="0"/>
              </a:rPr>
              <a:t>Efficient Procurement: </a:t>
            </a:r>
            <a:r>
              <a:rPr lang="en-US" sz="1600" dirty="0">
                <a:latin typeface="Arial" panose="020B0604020202020204" pitchFamily="34" charset="0"/>
                <a:cs typeface="Arial" panose="020B0604020202020204" pitchFamily="34" charset="0"/>
              </a:rPr>
              <a:t>Helps identify which items to monitor closely and which can be managed less strictly.</a:t>
            </a:r>
            <a:endParaRPr lang="en-IN" sz="1600" dirty="0">
              <a:latin typeface="Arial" panose="020B0604020202020204" pitchFamily="34" charset="0"/>
              <a:cs typeface="Arial" panose="020B0604020202020204" pitchFamily="34" charset="0"/>
            </a:endParaRPr>
          </a:p>
          <a:p>
            <a:r>
              <a:rPr lang="en-IN" sz="1600" b="1" dirty="0">
                <a:latin typeface="Arial" panose="020B0604020202020204" pitchFamily="34" charset="0"/>
                <a:cs typeface="Arial" panose="020B0604020202020204" pitchFamily="34" charset="0"/>
              </a:rPr>
              <a:t>Optimizes Inventory Investment: </a:t>
            </a:r>
            <a:r>
              <a:rPr lang="en-US" sz="1600" dirty="0">
                <a:latin typeface="Arial" panose="020B0604020202020204" pitchFamily="34" charset="0"/>
                <a:cs typeface="Arial" panose="020B0604020202020204" pitchFamily="34" charset="0"/>
              </a:rPr>
              <a:t>Avoids both overstocking and understocking.</a:t>
            </a:r>
            <a:endParaRPr lang="en-IN" sz="1600" dirty="0">
              <a:latin typeface="Arial" panose="020B0604020202020204" pitchFamily="34" charset="0"/>
              <a:cs typeface="Arial" panose="020B0604020202020204" pitchFamily="34" charset="0"/>
            </a:endParaRPr>
          </a:p>
          <a:p>
            <a:pPr lvl="0"/>
            <a:r>
              <a:rPr lang="en-IN" sz="1600" b="1" dirty="0">
                <a:latin typeface="Arial" panose="020B0604020202020204" pitchFamily="34" charset="0"/>
                <a:cs typeface="Arial" panose="020B0604020202020204" pitchFamily="34" charset="0"/>
              </a:rPr>
              <a:t>Reduce Costs</a:t>
            </a:r>
            <a:r>
              <a:rPr lang="en-IN" sz="1600" dirty="0">
                <a:latin typeface="Arial" panose="020B0604020202020204" pitchFamily="34" charset="0"/>
                <a:cs typeface="Arial" panose="020B0604020202020204" pitchFamily="34" charset="0"/>
              </a:rPr>
              <a:t>: By minimizing expenses related to holding excess stock, avoiding costly rush orders due to stockouts, and reducing losses from expired or damaged goods.</a:t>
            </a:r>
          </a:p>
          <a:p>
            <a:pPr lvl="0"/>
            <a:r>
              <a:rPr lang="en-IN" sz="1600" b="1" dirty="0">
                <a:latin typeface="Arial" panose="020B0604020202020204" pitchFamily="34" charset="0"/>
                <a:cs typeface="Arial" panose="020B0604020202020204" pitchFamily="34" charset="0"/>
              </a:rPr>
              <a:t>Enhance Patient Care and Safety</a:t>
            </a:r>
            <a:r>
              <a:rPr lang="en-IN" sz="1600" dirty="0">
                <a:latin typeface="Arial" panose="020B0604020202020204" pitchFamily="34" charset="0"/>
                <a:cs typeface="Arial" panose="020B0604020202020204" pitchFamily="34" charset="0"/>
              </a:rPr>
              <a:t>: Ensuring essential medications and supplies are readily available prevents treatment delays</a:t>
            </a:r>
          </a:p>
          <a:p>
            <a:pPr lvl="0"/>
            <a:r>
              <a:rPr lang="en-IN" sz="1600" b="1" dirty="0">
                <a:latin typeface="Arial" panose="020B0604020202020204" pitchFamily="34" charset="0"/>
                <a:cs typeface="Arial" panose="020B0604020202020204" pitchFamily="34" charset="0"/>
              </a:rPr>
              <a:t>Improve Efficiency and Resource Utilization</a:t>
            </a:r>
            <a:r>
              <a:rPr lang="en-IN" sz="1600" dirty="0">
                <a:latin typeface="Arial" panose="020B0604020202020204" pitchFamily="34" charset="0"/>
                <a:cs typeface="Arial" panose="020B0604020202020204" pitchFamily="34" charset="0"/>
              </a:rPr>
              <a:t>: Streamlined operations reduce staff time spent on inventory audits and searching for items, allowing healthcare professionals to focus more on patient care. </a:t>
            </a:r>
          </a:p>
          <a:p>
            <a:pPr marL="0" indent="0">
              <a:buNone/>
            </a:pPr>
            <a:endParaRPr lang="en-IN" sz="1600" dirty="0"/>
          </a:p>
        </p:txBody>
      </p:sp>
      <p:sp>
        <p:nvSpPr>
          <p:cNvPr id="4" name="Slide Number Placeholder 3">
            <a:extLst>
              <a:ext uri="{FF2B5EF4-FFF2-40B4-BE49-F238E27FC236}">
                <a16:creationId xmlns:a16="http://schemas.microsoft.com/office/drawing/2014/main" id="{A8DA6F16-E01A-8CBE-451A-C190A29A2497}"/>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2C46DF4D-AF1F-DC24-B15A-612B43A0E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87"/>
            <a:ext cx="2272569" cy="1069696"/>
          </a:xfrm>
          <a:prstGeom prst="rect">
            <a:avLst/>
          </a:prstGeom>
        </p:spPr>
      </p:pic>
    </p:spTree>
    <p:extLst>
      <p:ext uri="{BB962C8B-B14F-4D97-AF65-F5344CB8AC3E}">
        <p14:creationId xmlns:p14="http://schemas.microsoft.com/office/powerpoint/2010/main" val="124715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3600" b="1" dirty="0">
                <a:latin typeface="Arial" panose="020B0604020202020204" pitchFamily="34" charset="0"/>
                <a:cs typeface="Arial" panose="020B0604020202020204" pitchFamily="34" charset="0"/>
              </a:rPr>
              <a:t>Objectives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lnSpc>
                <a:spcPct val="150000"/>
              </a:lnSpc>
              <a:buNone/>
            </a:pPr>
            <a:r>
              <a:rPr lang="en-US" dirty="0">
                <a:latin typeface="Arial" panose="020B0604020202020204" pitchFamily="34" charset="0"/>
                <a:cs typeface="Arial" panose="020B0604020202020204" pitchFamily="34" charset="0"/>
              </a:rPr>
              <a:t>To conduct a pilot inventory analysis of medicines in the OPD pharmacy of a tertiary care private hospital over the months of March, April, and May. This includes:</a:t>
            </a:r>
          </a:p>
          <a:p>
            <a:pPr eaLnBrk="0" fontAlgn="base" hangingPunct="0">
              <a:lnSpc>
                <a:spcPct val="100000"/>
              </a:lnSpc>
              <a:spcBef>
                <a:spcPct val="0"/>
              </a:spcBef>
              <a:spcAft>
                <a:spcPct val="0"/>
              </a:spcAft>
            </a:pPr>
            <a:r>
              <a:rPr lang="en-US" altLang="en-US" dirty="0">
                <a:latin typeface="Arial" panose="020B0604020202020204" pitchFamily="34" charset="0"/>
                <a:cs typeface="Arial" panose="020B0604020202020204" pitchFamily="34" charset="0"/>
              </a:rPr>
              <a:t>To classify inventory items based on their value (ABC) and criticality (VED).</a:t>
            </a:r>
          </a:p>
          <a:p>
            <a:pPr eaLnBrk="0" fontAlgn="base" hangingPunct="0">
              <a:lnSpc>
                <a:spcPct val="100000"/>
              </a:lnSpc>
              <a:spcBef>
                <a:spcPct val="0"/>
              </a:spcBef>
              <a:spcAft>
                <a:spcPct val="0"/>
              </a:spcAft>
            </a:pPr>
            <a:r>
              <a:rPr lang="en-US" altLang="en-US" dirty="0">
                <a:latin typeface="Arial" panose="020B0604020202020204" pitchFamily="34" charset="0"/>
                <a:cs typeface="Arial" panose="020B0604020202020204" pitchFamily="34" charset="0"/>
              </a:rPr>
              <a:t>To identify key inventory items that require strict monitoring and control.</a:t>
            </a:r>
          </a:p>
          <a:p>
            <a:pPr eaLnBrk="0" fontAlgn="base" hangingPunct="0">
              <a:lnSpc>
                <a:spcPct val="100000"/>
              </a:lnSpc>
              <a:spcBef>
                <a:spcPct val="0"/>
              </a:spcBef>
              <a:spcAft>
                <a:spcPct val="0"/>
              </a:spcAft>
            </a:pPr>
            <a:r>
              <a:rPr lang="en-US" altLang="en-US" dirty="0">
                <a:latin typeface="Arial" panose="020B0604020202020204" pitchFamily="34" charset="0"/>
                <a:cs typeface="Arial" panose="020B0604020202020204" pitchFamily="34" charset="0"/>
              </a:rPr>
              <a:t>To optimize inventory levels and reduce carrying costs without compromising operational efficiency.</a:t>
            </a:r>
          </a:p>
          <a:p>
            <a:pPr eaLnBrk="0" fontAlgn="base" hangingPunct="0">
              <a:lnSpc>
                <a:spcPct val="100000"/>
              </a:lnSpc>
              <a:spcBef>
                <a:spcPct val="0"/>
              </a:spcBef>
              <a:spcAft>
                <a:spcPct val="0"/>
              </a:spcAft>
            </a:pPr>
            <a:r>
              <a:rPr lang="en-US" altLang="en-US" dirty="0">
                <a:latin typeface="Arial" panose="020B0604020202020204" pitchFamily="34" charset="0"/>
                <a:cs typeface="Arial" panose="020B0604020202020204" pitchFamily="34" charset="0"/>
              </a:rPr>
              <a:t>To propose an integrated approach (ABC-VED matrix) for more effective and strategic inventory control.</a:t>
            </a:r>
          </a:p>
          <a:p>
            <a:pPr marL="0" indent="0" eaLnBrk="0" fontAlgn="base" hangingPunct="0">
              <a:lnSpc>
                <a:spcPct val="100000"/>
              </a:lnSpc>
              <a:spcBef>
                <a:spcPct val="0"/>
              </a:spcBef>
              <a:spcAft>
                <a:spcPct val="0"/>
              </a:spcAft>
              <a:buNone/>
            </a:pPr>
            <a:endParaRPr lang="en-US" altLang="en-US" dirty="0">
              <a:latin typeface="Arial" panose="020B0604020202020204" pitchFamily="34" charset="0"/>
              <a:cs typeface="Arial" panose="020B0604020202020204" pitchFamily="34" charset="0"/>
            </a:endParaRPr>
          </a:p>
          <a:p>
            <a:pPr lvl="1">
              <a:lnSpc>
                <a:spcPct val="150000"/>
              </a:lnSpc>
            </a:pPr>
            <a:endParaRPr lang="en-US" sz="1800" dirty="0">
              <a:latin typeface="Arial" panose="020B0604020202020204" pitchFamily="34" charset="0"/>
              <a:cs typeface="Arial" panose="020B0604020202020204" pitchFamily="34"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132379" cy="100370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66800" y="458888"/>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963105" y="1924011"/>
            <a:ext cx="10058400" cy="3931920"/>
          </a:xfrm>
        </p:spPr>
        <p:txBody>
          <a:bodyPr>
            <a:normAutofit/>
          </a:bodyPr>
          <a:lstStyle/>
          <a:p>
            <a:pPr marL="0" indent="0">
              <a:buNone/>
            </a:pPr>
            <a:r>
              <a:rPr lang="en-US" sz="1600" b="1" dirty="0">
                <a:latin typeface="Arial" panose="020B0604020202020204" pitchFamily="34" charset="0"/>
                <a:cs typeface="Arial" panose="020B0604020202020204" pitchFamily="34" charset="0"/>
              </a:rPr>
              <a:t>Study Design: </a:t>
            </a:r>
            <a:r>
              <a:rPr lang="en-US" sz="1600" dirty="0">
                <a:latin typeface="Arial" panose="020B0604020202020204" pitchFamily="34" charset="0"/>
                <a:cs typeface="Arial" panose="020B0604020202020204" pitchFamily="34" charset="0"/>
              </a:rPr>
              <a:t>This study was a pilot descriptive analysis of inventory data of OPD pharmacy.</a:t>
            </a:r>
          </a:p>
          <a:p>
            <a:pPr marL="0" indent="0">
              <a:buNone/>
            </a:pPr>
            <a:r>
              <a:rPr lang="en-US" sz="1600" b="1" dirty="0">
                <a:latin typeface="Arial" panose="020B0604020202020204" pitchFamily="34" charset="0"/>
                <a:cs typeface="Arial" panose="020B0604020202020204" pitchFamily="34" charset="0"/>
              </a:rPr>
              <a:t>Data Collection:</a:t>
            </a:r>
          </a:p>
          <a:p>
            <a:pPr marL="285750" indent="-285750">
              <a:lnSpc>
                <a:spcPct val="100000"/>
              </a:lnSpc>
            </a:pPr>
            <a:r>
              <a:rPr lang="en-US" sz="1600" b="1" dirty="0">
                <a:latin typeface="Arial" panose="020B0604020202020204" pitchFamily="34" charset="0"/>
                <a:cs typeface="Arial" panose="020B0604020202020204" pitchFamily="34" charset="0"/>
              </a:rPr>
              <a:t>Source:</a:t>
            </a:r>
            <a:r>
              <a:rPr lang="en-US" sz="1600" dirty="0">
                <a:latin typeface="Arial" panose="020B0604020202020204" pitchFamily="34" charset="0"/>
                <a:cs typeface="Arial" panose="020B0604020202020204" pitchFamily="34" charset="0"/>
              </a:rPr>
              <a:t> Hospital Management Information System (HMIS) – Medical Store.</a:t>
            </a:r>
          </a:p>
          <a:p>
            <a:pPr marL="285750" indent="-285750">
              <a:lnSpc>
                <a:spcPct val="100000"/>
              </a:lnSpc>
            </a:pPr>
            <a:r>
              <a:rPr lang="en-US" sz="1600" b="1" dirty="0">
                <a:latin typeface="Arial" panose="020B0604020202020204" pitchFamily="34" charset="0"/>
                <a:cs typeface="Arial" panose="020B0604020202020204" pitchFamily="34" charset="0"/>
              </a:rPr>
              <a:t>Nature of Data:</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Secondary and confidential</a:t>
            </a:r>
            <a:r>
              <a:rPr lang="en-US" sz="1600" dirty="0">
                <a:latin typeface="Arial" panose="020B0604020202020204" pitchFamily="34" charset="0"/>
                <a:cs typeface="Arial" panose="020B0604020202020204" pitchFamily="34" charset="0"/>
              </a:rPr>
              <a:t>; no hospital identifiers disclosed; for academic use only.</a:t>
            </a:r>
          </a:p>
          <a:p>
            <a:pPr marL="285750" indent="-285750">
              <a:lnSpc>
                <a:spcPct val="100000"/>
              </a:lnSpc>
            </a:pPr>
            <a:r>
              <a:rPr lang="en-US" sz="1600" b="1" dirty="0">
                <a:latin typeface="Arial" panose="020B0604020202020204" pitchFamily="34" charset="0"/>
                <a:cs typeface="Arial" panose="020B0604020202020204" pitchFamily="34" charset="0"/>
              </a:rPr>
              <a:t>Time Frame: </a:t>
            </a:r>
            <a:r>
              <a:rPr lang="en-US" sz="1600" dirty="0">
                <a:latin typeface="Arial" panose="020B0604020202020204" pitchFamily="34" charset="0"/>
                <a:cs typeface="Arial" panose="020B0604020202020204" pitchFamily="34" charset="0"/>
              </a:rPr>
              <a:t>Data was collected from March to May 2025 via HMIS.</a:t>
            </a:r>
          </a:p>
          <a:p>
            <a:pPr marL="285750" indent="-285750">
              <a:lnSpc>
                <a:spcPct val="100000"/>
              </a:lnSpc>
            </a:pPr>
            <a:r>
              <a:rPr lang="en-US" sz="1600" b="1" dirty="0">
                <a:latin typeface="Arial" panose="020B0604020202020204" pitchFamily="34" charset="0"/>
                <a:cs typeface="Arial" panose="020B0604020202020204" pitchFamily="34" charset="0"/>
              </a:rPr>
              <a:t>Study setting: </a:t>
            </a:r>
            <a:r>
              <a:rPr lang="en-US" sz="1600" dirty="0">
                <a:latin typeface="Arial" panose="020B0604020202020204" pitchFamily="34" charset="0"/>
                <a:cs typeface="Arial" panose="020B0604020202020204" pitchFamily="34" charset="0"/>
              </a:rPr>
              <a:t>Medical store of the Hospital and OPD pharmacy.</a:t>
            </a:r>
          </a:p>
          <a:p>
            <a:pPr marL="285750" indent="-285750">
              <a:lnSpc>
                <a:spcPct val="100000"/>
              </a:lnSpc>
            </a:pPr>
            <a:r>
              <a:rPr lang="en-US" sz="1600" b="1" dirty="0">
                <a:latin typeface="Arial" panose="020B0604020202020204" pitchFamily="34" charset="0"/>
                <a:cs typeface="Arial" panose="020B0604020202020204" pitchFamily="34" charset="0"/>
              </a:rPr>
              <a:t>Inclusion Criteria: </a:t>
            </a:r>
            <a:r>
              <a:rPr lang="en-US" sz="1600" dirty="0">
                <a:latin typeface="Arial" panose="020B0604020202020204" pitchFamily="34" charset="0"/>
                <a:cs typeface="Arial" panose="020B0604020202020204" pitchFamily="34" charset="0"/>
              </a:rPr>
              <a:t>All medicines (Tablets, Capsules, Injections, Syrups)</a:t>
            </a:r>
            <a:endParaRPr lang="en-US" sz="1600" b="1" dirty="0">
              <a:latin typeface="Arial" panose="020B0604020202020204" pitchFamily="34" charset="0"/>
              <a:cs typeface="Arial" panose="020B0604020202020204" pitchFamily="34" charset="0"/>
            </a:endParaRPr>
          </a:p>
          <a:p>
            <a:pPr marL="285750" indent="-285750">
              <a:lnSpc>
                <a:spcPct val="100000"/>
              </a:lnSpc>
            </a:pPr>
            <a:r>
              <a:rPr lang="en-US" sz="1600" b="1" dirty="0">
                <a:latin typeface="Arial" panose="020B0604020202020204" pitchFamily="34" charset="0"/>
                <a:cs typeface="Arial" panose="020B0604020202020204" pitchFamily="34" charset="0"/>
              </a:rPr>
              <a:t>Exclusion criteria</a:t>
            </a:r>
            <a:r>
              <a:rPr lang="en-US" sz="1600" dirty="0">
                <a:latin typeface="Arial" panose="020B0604020202020204" pitchFamily="34" charset="0"/>
                <a:cs typeface="Arial" panose="020B0604020202020204" pitchFamily="34" charset="0"/>
              </a:rPr>
              <a:t>: All the other items than medicine will be excluded like: - Surgical Items, surgical sutures, and implants, Medical Consumables: syringes, IV sets, catheters, gloves, bandages, dressings and others.</a:t>
            </a:r>
          </a:p>
          <a:p>
            <a:pPr marL="285750" indent="-285750">
              <a:lnSpc>
                <a:spcPct val="100000"/>
              </a:lnSpc>
            </a:pPr>
            <a:r>
              <a:rPr lang="en-IN" sz="1600" b="1" dirty="0">
                <a:latin typeface="Arial" panose="020B0604020202020204" pitchFamily="34" charset="0"/>
                <a:cs typeface="Arial" panose="020B0604020202020204" pitchFamily="34" charset="0"/>
              </a:rPr>
              <a:t>Analysis:  </a:t>
            </a:r>
            <a:r>
              <a:rPr lang="en-IN" sz="1600" dirty="0">
                <a:latin typeface="Arial" panose="020B0604020202020204" pitchFamily="34" charset="0"/>
                <a:cs typeface="Arial" panose="020B0604020202020204" pitchFamily="34" charset="0"/>
              </a:rPr>
              <a:t>using tools like Excel for ABC analysis, VED analysis, ABC-VED matrix.</a:t>
            </a:r>
          </a:p>
          <a:p>
            <a:pPr marL="285750" indent="-285750">
              <a:lnSpc>
                <a:spcPct val="100000"/>
              </a:lnSpc>
            </a:pPr>
            <a:endParaRPr lang="en-US" sz="1600" dirty="0">
              <a:latin typeface="Arial" panose="020B0604020202020204" pitchFamily="34" charset="0"/>
              <a:cs typeface="Arial" panose="020B0604020202020204" pitchFamily="34" charset="0"/>
            </a:endParaRPr>
          </a:p>
          <a:p>
            <a:endParaRPr lang="en-IN" sz="16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12352" cy="994282"/>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66800" y="330511"/>
            <a:ext cx="10058400" cy="755037"/>
          </a:xfrm>
        </p:spPr>
        <p:txBody>
          <a:bodyPr>
            <a:normAutofit/>
          </a:bodyPr>
          <a:lstStyle/>
          <a:p>
            <a:pPr algn="ctr"/>
            <a:r>
              <a:rPr lang="en-IN" sz="3600" b="1" dirty="0">
                <a:latin typeface="Arial" panose="020B0604020202020204" pitchFamily="34" charset="0"/>
                <a:cs typeface="Arial" panose="020B0604020202020204" pitchFamily="34" charset="0"/>
              </a:rPr>
              <a:t>Methodology </a:t>
            </a:r>
            <a:endParaRPr lang="en-IN"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583675" y="1249378"/>
            <a:ext cx="4714188" cy="5046187"/>
          </a:xfrm>
        </p:spPr>
        <p:txBody>
          <a:bodyPr>
            <a:noAutofit/>
          </a:bodyPr>
          <a:lstStyle/>
          <a:p>
            <a:pPr marL="0" indent="0">
              <a:buNone/>
            </a:pPr>
            <a:r>
              <a:rPr lang="en-US" sz="1400" b="1" dirty="0">
                <a:latin typeface="Arial" panose="020B0604020202020204" pitchFamily="34" charset="0"/>
                <a:cs typeface="Arial" panose="020B0604020202020204" pitchFamily="34" charset="0"/>
              </a:rPr>
              <a:t>ABC Analysis – Steps and Data Required</a:t>
            </a:r>
          </a:p>
          <a:p>
            <a:pPr marL="0" indent="0">
              <a:buNone/>
            </a:pPr>
            <a:r>
              <a:rPr lang="en-US" sz="1400" b="1" dirty="0">
                <a:latin typeface="Arial" panose="020B0604020202020204" pitchFamily="34" charset="0"/>
                <a:cs typeface="Arial" panose="020B0604020202020204" pitchFamily="34" charset="0"/>
              </a:rPr>
              <a:t>Data Required:</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Drug name</a:t>
            </a:r>
          </a:p>
          <a:p>
            <a:r>
              <a:rPr lang="en-US" sz="1400" dirty="0">
                <a:latin typeface="Arial" panose="020B0604020202020204" pitchFamily="34" charset="0"/>
                <a:cs typeface="Arial" panose="020B0604020202020204" pitchFamily="34" charset="0"/>
              </a:rPr>
              <a:t>Unit cost</a:t>
            </a:r>
          </a:p>
          <a:p>
            <a:r>
              <a:rPr lang="en-US" sz="1400" dirty="0">
                <a:latin typeface="Arial" panose="020B0604020202020204" pitchFamily="34" charset="0"/>
                <a:cs typeface="Arial" panose="020B0604020202020204" pitchFamily="34" charset="0"/>
              </a:rPr>
              <a:t>Usage</a:t>
            </a:r>
          </a:p>
          <a:p>
            <a:r>
              <a:rPr lang="en-US" sz="1400" dirty="0">
                <a:latin typeface="Arial" panose="020B0604020202020204" pitchFamily="34" charset="0"/>
                <a:cs typeface="Arial" panose="020B0604020202020204" pitchFamily="34" charset="0"/>
              </a:rPr>
              <a:t>Cost value (Usage × Unit cost)</a:t>
            </a:r>
          </a:p>
          <a:p>
            <a:pPr marL="0" indent="0">
              <a:buNone/>
            </a:pPr>
            <a:r>
              <a:rPr lang="en-US" sz="1400" b="1" dirty="0">
                <a:latin typeface="Arial" panose="020B0604020202020204" pitchFamily="34" charset="0"/>
                <a:cs typeface="Arial" panose="020B0604020202020204" pitchFamily="34" charset="0"/>
              </a:rPr>
              <a:t>Steps:</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Sort items by Cost Value (highest to lowest)</a:t>
            </a:r>
          </a:p>
          <a:p>
            <a:r>
              <a:rPr lang="en-US" sz="1400" b="1" dirty="0">
                <a:latin typeface="Arial" panose="020B0604020202020204" pitchFamily="34" charset="0"/>
                <a:cs typeface="Arial" panose="020B0604020202020204" pitchFamily="34" charset="0"/>
              </a:rPr>
              <a:t>Calculate Cumulative Cost Value (CV):</a:t>
            </a:r>
            <a:endParaRPr lang="en-US" sz="1400" dirty="0">
              <a:latin typeface="Arial" panose="020B0604020202020204" pitchFamily="34" charset="0"/>
              <a:cs typeface="Arial" panose="020B0604020202020204" pitchFamily="34" charset="0"/>
            </a:endParaRPr>
          </a:p>
          <a:p>
            <a:pPr lvl="1"/>
            <a:r>
              <a:rPr lang="en-US" sz="1400" dirty="0">
                <a:latin typeface="Arial" panose="020B0604020202020204" pitchFamily="34" charset="0"/>
                <a:cs typeface="Arial" panose="020B0604020202020204" pitchFamily="34" charset="0"/>
              </a:rPr>
              <a:t>CV1 = Cost of Drug1</a:t>
            </a:r>
          </a:p>
          <a:p>
            <a:pPr lvl="1"/>
            <a:r>
              <a:rPr lang="en-US" sz="1400" dirty="0">
                <a:latin typeface="Arial" panose="020B0604020202020204" pitchFamily="34" charset="0"/>
                <a:cs typeface="Arial" panose="020B0604020202020204" pitchFamily="34" charset="0"/>
              </a:rPr>
              <a:t>CV2 = Drug1 + Drug2, and so on</a:t>
            </a:r>
          </a:p>
          <a:p>
            <a:r>
              <a:rPr lang="en-US" sz="1400" b="1" dirty="0">
                <a:latin typeface="Arial" panose="020B0604020202020204" pitchFamily="34" charset="0"/>
                <a:cs typeface="Arial" panose="020B0604020202020204" pitchFamily="34" charset="0"/>
              </a:rPr>
              <a:t>Compute Cumulative % of Total Inventory Value</a:t>
            </a:r>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Categorize into:</a:t>
            </a:r>
            <a:endParaRPr lang="en-US" sz="1400" dirty="0">
              <a:latin typeface="Arial" panose="020B0604020202020204" pitchFamily="34" charset="0"/>
              <a:cs typeface="Arial" panose="020B0604020202020204" pitchFamily="34" charset="0"/>
            </a:endParaRPr>
          </a:p>
          <a:p>
            <a:pPr lvl="1"/>
            <a:r>
              <a:rPr lang="en-US" sz="1400" b="1" dirty="0">
                <a:latin typeface="Arial" panose="020B0604020202020204" pitchFamily="34" charset="0"/>
                <a:cs typeface="Arial" panose="020B0604020202020204" pitchFamily="34" charset="0"/>
              </a:rPr>
              <a:t>A Category:</a:t>
            </a:r>
            <a:r>
              <a:rPr lang="en-US" sz="1400" dirty="0">
                <a:latin typeface="Arial" panose="020B0604020202020204" pitchFamily="34" charset="0"/>
                <a:cs typeface="Arial" panose="020B0604020202020204" pitchFamily="34" charset="0"/>
              </a:rPr>
              <a:t> Top 10–20% items → 70% of value</a:t>
            </a:r>
          </a:p>
          <a:p>
            <a:pPr lvl="1"/>
            <a:r>
              <a:rPr lang="en-US" sz="1400" b="1" dirty="0">
                <a:latin typeface="Arial" panose="020B0604020202020204" pitchFamily="34" charset="0"/>
                <a:cs typeface="Arial" panose="020B0604020202020204" pitchFamily="34" charset="0"/>
              </a:rPr>
              <a:t>B Category:</a:t>
            </a:r>
            <a:r>
              <a:rPr lang="en-US" sz="1400" dirty="0">
                <a:latin typeface="Arial" panose="020B0604020202020204" pitchFamily="34" charset="0"/>
                <a:cs typeface="Arial" panose="020B0604020202020204" pitchFamily="34" charset="0"/>
              </a:rPr>
              <a:t> Next 20–30% → 20% of value</a:t>
            </a:r>
          </a:p>
          <a:p>
            <a:pPr lvl="1"/>
            <a:r>
              <a:rPr lang="en-US" sz="1400" b="1" dirty="0">
                <a:latin typeface="Arial" panose="020B0604020202020204" pitchFamily="34" charset="0"/>
                <a:cs typeface="Arial" panose="020B0604020202020204" pitchFamily="34" charset="0"/>
              </a:rPr>
              <a:t>C Category:</a:t>
            </a:r>
            <a:r>
              <a:rPr lang="en-US" sz="1400" dirty="0">
                <a:latin typeface="Arial" panose="020B0604020202020204" pitchFamily="34" charset="0"/>
                <a:cs typeface="Arial" panose="020B0604020202020204" pitchFamily="34" charset="0"/>
              </a:rPr>
              <a:t> Remaining 50% → 10% of value</a:t>
            </a:r>
          </a:p>
          <a:p>
            <a:endParaRPr lang="en-IN" sz="1400" dirty="0">
              <a:latin typeface="Arial" panose="020B0604020202020204" pitchFamily="34" charset="0"/>
              <a:cs typeface="Arial" panose="020B0604020202020204" pitchFamily="34" charset="0"/>
            </a:endParaRPr>
          </a:p>
          <a:p>
            <a:endParaRPr lang="en-IN" sz="14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10393680" y="6364233"/>
            <a:ext cx="1463040" cy="274320"/>
          </a:xfrm>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52133" cy="918867"/>
          </a:xfrm>
          <a:prstGeom prst="rect">
            <a:avLst/>
          </a:prstGeom>
        </p:spPr>
      </p:pic>
      <p:sp>
        <p:nvSpPr>
          <p:cNvPr id="7" name="Content Placeholder 2">
            <a:extLst>
              <a:ext uri="{FF2B5EF4-FFF2-40B4-BE49-F238E27FC236}">
                <a16:creationId xmlns:a16="http://schemas.microsoft.com/office/drawing/2014/main" id="{A1829974-EDA6-5832-7AF0-C22B332EBC77}"/>
              </a:ext>
            </a:extLst>
          </p:cNvPr>
          <p:cNvSpPr txBox="1">
            <a:spLocks/>
          </p:cNvSpPr>
          <p:nvPr/>
        </p:nvSpPr>
        <p:spPr>
          <a:xfrm>
            <a:off x="6545345" y="1253331"/>
            <a:ext cx="471418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latin typeface="Arial" panose="020B0604020202020204" pitchFamily="34" charset="0"/>
                <a:cs typeface="Arial" panose="020B0604020202020204" pitchFamily="34" charset="0"/>
              </a:rPr>
              <a:t>VED Analysis – Methodology</a:t>
            </a:r>
          </a:p>
          <a:p>
            <a:pPr marL="0" indent="0">
              <a:buNone/>
            </a:pPr>
            <a:r>
              <a:rPr lang="en-US" sz="1400" b="1" dirty="0">
                <a:latin typeface="Arial" panose="020B0604020202020204" pitchFamily="34" charset="0"/>
                <a:cs typeface="Arial" panose="020B0604020202020204" pitchFamily="34" charset="0"/>
              </a:rPr>
              <a:t>Data Source:</a:t>
            </a:r>
          </a:p>
          <a:p>
            <a:r>
              <a:rPr lang="en-US" sz="1400" dirty="0">
                <a:latin typeface="Arial" panose="020B0604020202020204" pitchFamily="34" charset="0"/>
                <a:cs typeface="Arial" panose="020B0604020202020204" pitchFamily="34" charset="0"/>
              </a:rPr>
              <a:t>Three months of OPD pharmacy data (March to May), analyzed using standard criteria provided by the data source.</a:t>
            </a:r>
          </a:p>
          <a:p>
            <a:r>
              <a:rPr lang="en-IN" sz="1400" b="1" dirty="0">
                <a:latin typeface="Arial" panose="020B0604020202020204" pitchFamily="34" charset="0"/>
                <a:cs typeface="Arial" panose="020B0604020202020204" pitchFamily="34" charset="0"/>
              </a:rPr>
              <a:t>Steps </a:t>
            </a:r>
          </a:p>
          <a:p>
            <a:pPr marL="0" indent="0">
              <a:buNone/>
            </a:pPr>
            <a:r>
              <a:rPr lang="en-US" sz="1400" dirty="0">
                <a:latin typeface="Arial" panose="020B0604020202020204" pitchFamily="34" charset="0"/>
                <a:cs typeface="Arial" panose="020B0604020202020204" pitchFamily="34" charset="0"/>
              </a:rPr>
              <a:t>1.Identify and List All Drugs</a:t>
            </a:r>
          </a:p>
          <a:p>
            <a:pPr>
              <a:buNone/>
            </a:pPr>
            <a:r>
              <a:rPr lang="en-US" sz="1400" dirty="0">
                <a:latin typeface="Arial" panose="020B0604020202020204" pitchFamily="34" charset="0"/>
                <a:cs typeface="Arial" panose="020B0604020202020204" pitchFamily="34" charset="0"/>
              </a:rPr>
              <a:t>2.Categorize Drugs Based on Criticality</a:t>
            </a:r>
          </a:p>
          <a:p>
            <a:r>
              <a:rPr lang="en-US" sz="1400" dirty="0">
                <a:latin typeface="Arial" panose="020B0604020202020204" pitchFamily="34" charset="0"/>
                <a:cs typeface="Arial" panose="020B0604020202020204" pitchFamily="34" charset="0"/>
              </a:rPr>
              <a:t>Vital (V)</a:t>
            </a:r>
          </a:p>
          <a:p>
            <a:r>
              <a:rPr lang="en-IN" sz="1400" dirty="0">
                <a:latin typeface="Arial" panose="020B0604020202020204" pitchFamily="34" charset="0"/>
                <a:cs typeface="Arial" panose="020B0604020202020204" pitchFamily="34" charset="0"/>
              </a:rPr>
              <a:t>Essential (E)</a:t>
            </a:r>
          </a:p>
          <a:p>
            <a:r>
              <a:rPr lang="en-IN" sz="1400" dirty="0">
                <a:latin typeface="Arial" panose="020B0604020202020204" pitchFamily="34" charset="0"/>
                <a:cs typeface="Arial" panose="020B0604020202020204" pitchFamily="34" charset="0"/>
              </a:rPr>
              <a:t>Desirable (D)</a:t>
            </a:r>
          </a:p>
          <a:p>
            <a:pPr marL="0" indent="0">
              <a:buNone/>
            </a:pPr>
            <a:r>
              <a:rPr lang="en-US" sz="1400" dirty="0">
                <a:latin typeface="Arial" panose="020B0604020202020204" pitchFamily="34" charset="0"/>
                <a:cs typeface="Arial" panose="020B0604020202020204" pitchFamily="34" charset="0"/>
              </a:rPr>
              <a:t>3.Consult with Medical/Pharmacy Experts</a:t>
            </a:r>
          </a:p>
          <a:p>
            <a:pPr marL="0" indent="0">
              <a:buNone/>
            </a:pPr>
            <a:r>
              <a:rPr lang="en-US" sz="1400" dirty="0">
                <a:latin typeface="Arial" panose="020B0604020202020204" pitchFamily="34" charset="0"/>
                <a:cs typeface="Arial" panose="020B0604020202020204" pitchFamily="34" charset="0"/>
              </a:rPr>
              <a:t>4.Classify Drugs into VED Categories</a:t>
            </a:r>
            <a:endParaRPr lang="en-IN" sz="1400"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5.Create a VED Matrix or Table</a:t>
            </a:r>
          </a:p>
          <a:p>
            <a:pPr marL="0" indent="0">
              <a:buNone/>
            </a:pPr>
            <a:endParaRPr lang="en-US" sz="1400" dirty="0">
              <a:latin typeface="Arial" panose="020B0604020202020204" pitchFamily="34" charset="0"/>
              <a:cs typeface="Arial" panose="020B0604020202020204" pitchFamily="34" charset="0"/>
            </a:endParaRPr>
          </a:p>
          <a:p>
            <a:pPr marL="457200" lvl="1" indent="0">
              <a:buNone/>
            </a:pPr>
            <a:endParaRPr lang="en-US" sz="1400" dirty="0">
              <a:latin typeface="Arial" panose="020B0604020202020204" pitchFamily="34" charset="0"/>
              <a:cs typeface="Arial" panose="020B0604020202020204" pitchFamily="34" charset="0"/>
            </a:endParaRPr>
          </a:p>
          <a:p>
            <a:endParaRPr lang="en-IN" sz="1400" dirty="0"/>
          </a:p>
        </p:txBody>
      </p:sp>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6799" y="184592"/>
            <a:ext cx="10058400" cy="1371600"/>
          </a:xfrm>
        </p:spPr>
        <p:txBody>
          <a:bodyPr>
            <a:normAutofit/>
          </a:bodyPr>
          <a:lstStyle/>
          <a:p>
            <a:pPr algn="ctr"/>
            <a:r>
              <a:rPr lang="en-IN" sz="3600" b="1" dirty="0">
                <a:latin typeface="Arial" panose="020B0604020202020204" pitchFamily="34" charset="0"/>
                <a:cs typeface="Arial" panose="020B0604020202020204" pitchFamily="34" charset="0"/>
              </a:rPr>
              <a:t>Results </a:t>
            </a:r>
          </a:p>
        </p:txBody>
      </p:sp>
      <p:sp>
        <p:nvSpPr>
          <p:cNvPr id="10" name="Content Placeholder 9">
            <a:extLst>
              <a:ext uri="{FF2B5EF4-FFF2-40B4-BE49-F238E27FC236}">
                <a16:creationId xmlns:a16="http://schemas.microsoft.com/office/drawing/2014/main" id="{8FF10906-DFC9-818C-58D3-01CC7703D5DA}"/>
              </a:ext>
            </a:extLst>
          </p:cNvPr>
          <p:cNvSpPr>
            <a:spLocks noGrp="1"/>
          </p:cNvSpPr>
          <p:nvPr>
            <p:ph idx="1"/>
          </p:nvPr>
        </p:nvSpPr>
        <p:spPr>
          <a:xfrm>
            <a:off x="4497624" y="2672495"/>
            <a:ext cx="2640291" cy="314260"/>
          </a:xfrm>
        </p:spPr>
        <p:txBody>
          <a:bodyPr>
            <a:normAutofit/>
          </a:bodyPr>
          <a:lstStyle/>
          <a:p>
            <a:pPr marL="0" indent="0">
              <a:buNone/>
            </a:pPr>
            <a:r>
              <a:rPr lang="en-US" sz="1200" b="1" dirty="0">
                <a:latin typeface="Arial" panose="020B0604020202020204" pitchFamily="34" charset="0"/>
                <a:cs typeface="Arial" panose="020B0604020202020204" pitchFamily="34" charset="0"/>
              </a:rPr>
              <a:t>Table 1 – ABC Analysis of Items</a:t>
            </a:r>
          </a:p>
          <a:p>
            <a:endParaRPr lang="en-IN" sz="1200" b="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51996" cy="871733"/>
          </a:xfrm>
          <a:prstGeom prst="rect">
            <a:avLst/>
          </a:prstGeom>
        </p:spPr>
      </p:pic>
      <p:graphicFrame>
        <p:nvGraphicFramePr>
          <p:cNvPr id="11" name="Table 10">
            <a:extLst>
              <a:ext uri="{FF2B5EF4-FFF2-40B4-BE49-F238E27FC236}">
                <a16:creationId xmlns:a16="http://schemas.microsoft.com/office/drawing/2014/main" id="{3846EE46-3F6E-C28F-ABB2-728026C4F6F8}"/>
              </a:ext>
            </a:extLst>
          </p:cNvPr>
          <p:cNvGraphicFramePr>
            <a:graphicFrameLocks noGrp="1"/>
          </p:cNvGraphicFramePr>
          <p:nvPr>
            <p:extLst>
              <p:ext uri="{D42A27DB-BD31-4B8C-83A1-F6EECF244321}">
                <p14:modId xmlns:p14="http://schemas.microsoft.com/office/powerpoint/2010/main" val="854627420"/>
              </p:ext>
            </p:extLst>
          </p:nvPr>
        </p:nvGraphicFramePr>
        <p:xfrm>
          <a:off x="1651819" y="1300895"/>
          <a:ext cx="8504905" cy="1371600"/>
        </p:xfrm>
        <a:graphic>
          <a:graphicData uri="http://schemas.openxmlformats.org/drawingml/2006/table">
            <a:tbl>
              <a:tblPr>
                <a:tableStyleId>{5C22544A-7EE6-4342-B048-85BDC9FD1C3A}</a:tableStyleId>
              </a:tblPr>
              <a:tblGrid>
                <a:gridCol w="2353412">
                  <a:extLst>
                    <a:ext uri="{9D8B030D-6E8A-4147-A177-3AD203B41FA5}">
                      <a16:colId xmlns:a16="http://schemas.microsoft.com/office/drawing/2014/main" val="784418669"/>
                    </a:ext>
                  </a:extLst>
                </a:gridCol>
                <a:gridCol w="1724282">
                  <a:extLst>
                    <a:ext uri="{9D8B030D-6E8A-4147-A177-3AD203B41FA5}">
                      <a16:colId xmlns:a16="http://schemas.microsoft.com/office/drawing/2014/main" val="2781469888"/>
                    </a:ext>
                  </a:extLst>
                </a:gridCol>
                <a:gridCol w="1421368">
                  <a:extLst>
                    <a:ext uri="{9D8B030D-6E8A-4147-A177-3AD203B41FA5}">
                      <a16:colId xmlns:a16="http://schemas.microsoft.com/office/drawing/2014/main" val="1028036484"/>
                    </a:ext>
                  </a:extLst>
                </a:gridCol>
                <a:gridCol w="1421368">
                  <a:extLst>
                    <a:ext uri="{9D8B030D-6E8A-4147-A177-3AD203B41FA5}">
                      <a16:colId xmlns:a16="http://schemas.microsoft.com/office/drawing/2014/main" val="212125877"/>
                    </a:ext>
                  </a:extLst>
                </a:gridCol>
                <a:gridCol w="1584475">
                  <a:extLst>
                    <a:ext uri="{9D8B030D-6E8A-4147-A177-3AD203B41FA5}">
                      <a16:colId xmlns:a16="http://schemas.microsoft.com/office/drawing/2014/main" val="998845123"/>
                    </a:ext>
                  </a:extLst>
                </a:gridCol>
              </a:tblGrid>
              <a:tr h="274320">
                <a:tc>
                  <a:txBody>
                    <a:bodyPr/>
                    <a:lstStyle/>
                    <a:p>
                      <a:pPr algn="ctr" fontAlgn="t"/>
                      <a:r>
                        <a:rPr lang="en-IN" sz="1100" b="1" u="none" strike="noStrike" dirty="0">
                          <a:effectLst/>
                        </a:rPr>
                        <a:t>Drug Analysis</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b="1" u="none" strike="noStrike" dirty="0">
                          <a:effectLst/>
                        </a:rPr>
                        <a:t>A</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b="1" u="none" strike="noStrike" dirty="0">
                          <a:effectLst/>
                        </a:rPr>
                        <a:t>B</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b="1" u="none" strike="noStrike" dirty="0">
                          <a:effectLst/>
                        </a:rPr>
                        <a:t>C</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b="1" u="none" strike="noStrike" dirty="0">
                          <a:effectLst/>
                        </a:rPr>
                        <a:t>Total</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6216067"/>
                  </a:ext>
                </a:extLst>
              </a:tr>
              <a:tr h="274320">
                <a:tc>
                  <a:txBody>
                    <a:bodyPr/>
                    <a:lstStyle/>
                    <a:p>
                      <a:pPr algn="ctr" fontAlgn="t"/>
                      <a:r>
                        <a:rPr lang="en-IN" sz="1100" b="1" u="none" strike="noStrike" dirty="0">
                          <a:effectLst/>
                        </a:rPr>
                        <a:t>Total Consumption %</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dirty="0">
                          <a:effectLst/>
                        </a:rPr>
                        <a:t>70%</a:t>
                      </a:r>
                      <a:endParaRPr lang="en-IN" sz="1100" b="0"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20%</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10%</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rPr>
                        <a:t>100%</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2230814"/>
                  </a:ext>
                </a:extLst>
              </a:tr>
              <a:tr h="274320">
                <a:tc>
                  <a:txBody>
                    <a:bodyPr/>
                    <a:lstStyle/>
                    <a:p>
                      <a:pPr algn="ctr" fontAlgn="t"/>
                      <a:r>
                        <a:rPr lang="en-IN" sz="1100" b="1" u="none" strike="noStrike" dirty="0">
                          <a:effectLst/>
                        </a:rPr>
                        <a:t>Value of Consumption</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 ₹    1,10,67,506 </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dirty="0">
                          <a:effectLst/>
                        </a:rPr>
                        <a:t> ₹ 31,38,606 </a:t>
                      </a:r>
                      <a:endParaRPr lang="en-IN" sz="1100" b="0"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100" u="none" strike="noStrike">
                          <a:effectLst/>
                        </a:rPr>
                        <a:t> ₹ 14,93,017 </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rPr>
                        <a:t> ₹ 1,56,99,129 </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3972102"/>
                  </a:ext>
                </a:extLst>
              </a:tr>
              <a:tr h="274320">
                <a:tc>
                  <a:txBody>
                    <a:bodyPr/>
                    <a:lstStyle/>
                    <a:p>
                      <a:pPr algn="ctr" fontAlgn="t"/>
                      <a:r>
                        <a:rPr lang="en-IN" sz="1100" b="1" u="none" strike="noStrike" dirty="0">
                          <a:effectLst/>
                        </a:rPr>
                        <a:t>No. of Items</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dirty="0">
                          <a:effectLst/>
                        </a:rPr>
                        <a:t>144</a:t>
                      </a:r>
                      <a:endParaRPr lang="en-IN" sz="1100" b="0"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188</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261</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a:effectLst/>
                        </a:rPr>
                        <a:t>593</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5227089"/>
                  </a:ext>
                </a:extLst>
              </a:tr>
              <a:tr h="274320">
                <a:tc>
                  <a:txBody>
                    <a:bodyPr/>
                    <a:lstStyle/>
                    <a:p>
                      <a:pPr algn="ctr" fontAlgn="t"/>
                      <a:r>
                        <a:rPr lang="en-IN" sz="1100" b="1" u="none" strike="noStrike" dirty="0">
                          <a:effectLst/>
                        </a:rPr>
                        <a:t>% of  Items</a:t>
                      </a:r>
                      <a:endParaRPr lang="en-IN" sz="1100" b="1"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24%</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dirty="0">
                          <a:effectLst/>
                        </a:rPr>
                        <a:t>32%</a:t>
                      </a:r>
                      <a:endParaRPr lang="en-IN" sz="1100" b="0"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100" u="none" strike="noStrike">
                          <a:effectLst/>
                        </a:rPr>
                        <a:t>44%</a:t>
                      </a:r>
                      <a:endParaRPr lang="en-IN" sz="1100" b="0" i="0" u="none" strike="noStrike">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IN" sz="1100" u="none" strike="noStrike" dirty="0">
                          <a:effectLst/>
                        </a:rPr>
                        <a:t>100%</a:t>
                      </a:r>
                      <a:endParaRPr lang="en-IN" sz="1100" b="0" i="0" u="none" strike="noStrike" dirty="0">
                        <a:solidFill>
                          <a:srgbClr val="000000"/>
                        </a:solidFill>
                        <a:effectLst/>
                        <a:latin typeface="Calibri" panose="020F050202020403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4992130"/>
                  </a:ext>
                </a:extLst>
              </a:tr>
            </a:tbl>
          </a:graphicData>
        </a:graphic>
      </p:graphicFrame>
      <p:graphicFrame>
        <p:nvGraphicFramePr>
          <p:cNvPr id="12" name="Chart 11">
            <a:extLst>
              <a:ext uri="{FF2B5EF4-FFF2-40B4-BE49-F238E27FC236}">
                <a16:creationId xmlns:a16="http://schemas.microsoft.com/office/drawing/2014/main" id="{F37E9F24-4C9B-270B-5AA9-EBBA8A238778}"/>
              </a:ext>
            </a:extLst>
          </p:cNvPr>
          <p:cNvGraphicFramePr>
            <a:graphicFrameLocks/>
          </p:cNvGraphicFramePr>
          <p:nvPr>
            <p:extLst>
              <p:ext uri="{D42A27DB-BD31-4B8C-83A1-F6EECF244321}">
                <p14:modId xmlns:p14="http://schemas.microsoft.com/office/powerpoint/2010/main" val="3066196024"/>
              </p:ext>
            </p:extLst>
          </p:nvPr>
        </p:nvGraphicFramePr>
        <p:xfrm>
          <a:off x="7310919" y="3016251"/>
          <a:ext cx="4244340" cy="27241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2C55E101-C89E-0272-0282-317259E6893E}"/>
              </a:ext>
            </a:extLst>
          </p:cNvPr>
          <p:cNvGraphicFramePr>
            <a:graphicFrameLocks/>
          </p:cNvGraphicFramePr>
          <p:nvPr>
            <p:extLst>
              <p:ext uri="{D42A27DB-BD31-4B8C-83A1-F6EECF244321}">
                <p14:modId xmlns:p14="http://schemas.microsoft.com/office/powerpoint/2010/main" val="1706054716"/>
              </p:ext>
            </p:extLst>
          </p:nvPr>
        </p:nvGraphicFramePr>
        <p:xfrm>
          <a:off x="760938" y="3091816"/>
          <a:ext cx="5392445" cy="3215856"/>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A6E16A5B-A603-A924-8FDB-FDC74989E793}"/>
              </a:ext>
            </a:extLst>
          </p:cNvPr>
          <p:cNvSpPr txBox="1"/>
          <p:nvPr/>
        </p:nvSpPr>
        <p:spPr>
          <a:xfrm>
            <a:off x="-1328002" y="6296706"/>
            <a:ext cx="6094428"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Figure 1</a:t>
            </a:r>
          </a:p>
        </p:txBody>
      </p:sp>
      <p:sp>
        <p:nvSpPr>
          <p:cNvPr id="21" name="TextBox 20">
            <a:extLst>
              <a:ext uri="{FF2B5EF4-FFF2-40B4-BE49-F238E27FC236}">
                <a16:creationId xmlns:a16="http://schemas.microsoft.com/office/drawing/2014/main" id="{1E3A4F89-87D6-6CB1-8B85-160CED811994}"/>
              </a:ext>
            </a:extLst>
          </p:cNvPr>
          <p:cNvSpPr txBox="1"/>
          <p:nvPr/>
        </p:nvSpPr>
        <p:spPr>
          <a:xfrm>
            <a:off x="6055937" y="5710609"/>
            <a:ext cx="6754304" cy="276999"/>
          </a:xfrm>
          <a:prstGeom prst="rect">
            <a:avLst/>
          </a:prstGeom>
          <a:noFill/>
        </p:spPr>
        <p:txBody>
          <a:bodyPr wrap="square">
            <a:spAutoFit/>
          </a:bodyPr>
          <a:lstStyle/>
          <a:p>
            <a:pPr algn="ctr"/>
            <a:r>
              <a:rPr lang="en-US" sz="1200" b="1" dirty="0">
                <a:latin typeface="Arial" panose="020B0604020202020204" pitchFamily="34" charset="0"/>
                <a:cs typeface="Arial" panose="020B0604020202020204" pitchFamily="34" charset="0"/>
              </a:rPr>
              <a:t>Figure 2</a:t>
            </a:r>
          </a:p>
        </p:txBody>
      </p:sp>
    </p:spTree>
    <p:extLst>
      <p:ext uri="{BB962C8B-B14F-4D97-AF65-F5344CB8AC3E}">
        <p14:creationId xmlns:p14="http://schemas.microsoft.com/office/powerpoint/2010/main" val="1373306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894</TotalTime>
  <Words>3213</Words>
  <Application>Microsoft Office PowerPoint</Application>
  <PresentationFormat>Widescreen</PresentationFormat>
  <Paragraphs>400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Century Gothic</vt:lpstr>
      <vt:lpstr>Garamond</vt:lpstr>
      <vt:lpstr>Wingdings</vt:lpstr>
      <vt:lpstr>Savon</vt:lpstr>
      <vt:lpstr>Dissertation Presentation </vt:lpstr>
      <vt:lpstr>Mentor Approval</vt:lpstr>
      <vt:lpstr>Introduction</vt:lpstr>
      <vt:lpstr>Introduction </vt:lpstr>
      <vt:lpstr>Introduction </vt:lpstr>
      <vt:lpstr>Objectives </vt:lpstr>
      <vt:lpstr>Methodology </vt:lpstr>
      <vt:lpstr>Methodology </vt:lpstr>
      <vt:lpstr>Results </vt:lpstr>
      <vt:lpstr>Results </vt:lpstr>
      <vt:lpstr>Results </vt:lpstr>
      <vt:lpstr>Discussion</vt:lpstr>
      <vt:lpstr>Discussion</vt:lpstr>
      <vt:lpstr>Discussion</vt:lpstr>
      <vt:lpstr>Discussion</vt:lpstr>
      <vt:lpstr>Discussion</vt:lpstr>
      <vt:lpstr>Conclusion</vt:lpstr>
      <vt:lpstr>References (Only Vancouver Style)</vt:lpstr>
      <vt:lpstr>References (Only Vancouver Style)</vt:lpstr>
      <vt:lpstr>PowerPoint Presentation</vt:lpstr>
      <vt:lpstr>Pictorial Journey (1/2)</vt:lpstr>
      <vt:lpstr>Pictorial Journey (2/2)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Vishwas Bokra</cp:lastModifiedBy>
  <cp:revision>18</cp:revision>
  <dcterms:created xsi:type="dcterms:W3CDTF">2022-05-20T15:11:38Z</dcterms:created>
  <dcterms:modified xsi:type="dcterms:W3CDTF">2025-07-08T10:51:57Z</dcterms:modified>
</cp:coreProperties>
</file>