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56" r:id="rId2"/>
    <p:sldId id="291" r:id="rId3"/>
    <p:sldId id="270" r:id="rId4"/>
    <p:sldId id="257" r:id="rId5"/>
    <p:sldId id="289" r:id="rId6"/>
    <p:sldId id="290" r:id="rId7"/>
    <p:sldId id="259" r:id="rId8"/>
    <p:sldId id="260" r:id="rId9"/>
    <p:sldId id="272" r:id="rId10"/>
    <p:sldId id="273" r:id="rId11"/>
    <p:sldId id="274" r:id="rId12"/>
    <p:sldId id="275" r:id="rId13"/>
    <p:sldId id="276" r:id="rId14"/>
    <p:sldId id="277" r:id="rId15"/>
    <p:sldId id="278" r:id="rId16"/>
    <p:sldId id="279" r:id="rId17"/>
    <p:sldId id="280" r:id="rId18"/>
    <p:sldId id="281" r:id="rId19"/>
    <p:sldId id="292" r:id="rId20"/>
    <p:sldId id="295" r:id="rId21"/>
    <p:sldId id="296" r:id="rId22"/>
    <p:sldId id="297" r:id="rId23"/>
    <p:sldId id="294" r:id="rId24"/>
    <p:sldId id="282" r:id="rId25"/>
    <p:sldId id="268" r:id="rId26"/>
    <p:sldId id="286" r:id="rId27"/>
    <p:sldId id="287" r:id="rId28"/>
    <p:sldId id="288" r:id="rId29"/>
    <p:sldId id="269"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888885"/>
    <a:srgbClr val="BA918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6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b="1">
                <a:solidFill>
                  <a:schemeClr val="tx1"/>
                </a:solidFill>
                <a:latin typeface="Times New Roman" panose="02020603050405020304" pitchFamily="18" charset="0"/>
                <a:cs typeface="Times New Roman" panose="02020603050405020304" pitchFamily="18" charset="0"/>
              </a:rPr>
              <a:t>Methodology</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Sheet1!$A$1:$A$3</c:f>
              <c:strCache>
                <c:ptCount val="3"/>
                <c:pt idx="0">
                  <c:v>Total</c:v>
                </c:pt>
                <c:pt idx="1">
                  <c:v>Included articles</c:v>
                </c:pt>
                <c:pt idx="2">
                  <c:v>Excluded articles</c:v>
                </c:pt>
              </c:strCache>
            </c:strRef>
          </c:cat>
          <c:val>
            <c:numRef>
              <c:f>Sheet1!$B$1:$B$3</c:f>
              <c:numCache>
                <c:formatCode>General</c:formatCode>
                <c:ptCount val="3"/>
                <c:pt idx="0">
                  <c:v>63</c:v>
                </c:pt>
                <c:pt idx="1">
                  <c:v>38</c:v>
                </c:pt>
                <c:pt idx="2">
                  <c:v>25</c:v>
                </c:pt>
              </c:numCache>
            </c:numRef>
          </c:val>
          <c:extLst>
            <c:ext xmlns:c16="http://schemas.microsoft.com/office/drawing/2014/chart" uri="{C3380CC4-5D6E-409C-BE32-E72D297353CC}">
              <c16:uniqueId val="{00000000-D062-41B9-8111-DD03DDFEA866}"/>
            </c:ext>
          </c:extLst>
        </c:ser>
        <c:dLbls>
          <c:dLblPos val="outEnd"/>
          <c:showLegendKey val="0"/>
          <c:showVal val="1"/>
          <c:showCatName val="0"/>
          <c:showSerName val="0"/>
          <c:showPercent val="0"/>
          <c:showBubbleSize val="0"/>
        </c:dLbls>
        <c:gapWidth val="219"/>
        <c:overlap val="-27"/>
        <c:axId val="493296880"/>
        <c:axId val="493298320"/>
      </c:barChart>
      <c:catAx>
        <c:axId val="4932968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en-US"/>
          </a:p>
        </c:txPr>
        <c:crossAx val="493298320"/>
        <c:crosses val="autoZero"/>
        <c:auto val="1"/>
        <c:lblAlgn val="ctr"/>
        <c:lblOffset val="100"/>
        <c:noMultiLvlLbl val="0"/>
      </c:catAx>
      <c:valAx>
        <c:axId val="49329832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932968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4" y="2514601"/>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4" y="4777381"/>
            <a:ext cx="8915399" cy="1126283"/>
          </a:xfrm>
        </p:spPr>
        <p:txBody>
          <a:bodyPr anchor="t"/>
          <a:lstStyle>
            <a:lvl1pPr marL="0" indent="0" algn="l">
              <a:buNone/>
              <a:defRPr>
                <a:solidFill>
                  <a:schemeClr val="tx1">
                    <a:lumMod val="65000"/>
                    <a:lumOff val="3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9C9E543-A0AE-44F5-8FA8-08C9FA6C2063}" type="datetimeFigureOut">
              <a:rPr lang="en-IN" smtClean="0"/>
              <a:t>17-06-2023</a:t>
            </a:fld>
            <a:endParaRPr lang="en-IN"/>
          </a:p>
        </p:txBody>
      </p:sp>
      <p:sp>
        <p:nvSpPr>
          <p:cNvPr id="5" name="Footer Placeholder 4"/>
          <p:cNvSpPr>
            <a:spLocks noGrp="1"/>
          </p:cNvSpPr>
          <p:nvPr>
            <p:ph type="ftr" sz="quarter" idx="11"/>
          </p:nvPr>
        </p:nvSpPr>
        <p:spPr/>
        <p:txBody>
          <a:bodyPr/>
          <a:lstStyle/>
          <a:p>
            <a:endParaRPr lang="en-IN"/>
          </a:p>
        </p:txBody>
      </p:sp>
      <p:sp>
        <p:nvSpPr>
          <p:cNvPr id="7" name="Freeform 6"/>
          <p:cNvSpPr/>
          <p:nvPr/>
        </p:nvSpPr>
        <p:spPr bwMode="auto">
          <a:xfrm>
            <a:off x="1" y="4323812"/>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4" y="4529542"/>
            <a:ext cx="779767" cy="365125"/>
          </a:xfrm>
        </p:spPr>
        <p:txBody>
          <a:bodyPr/>
          <a:lstStyle/>
          <a:p>
            <a:fld id="{9FF07BAD-4BF3-4205-A96A-4C50E7AA3E3C}" type="slidenum">
              <a:rPr lang="en-IN" smtClean="0"/>
              <a:t>‹#›</a:t>
            </a:fld>
            <a:endParaRPr lang="en-IN"/>
          </a:p>
        </p:txBody>
      </p:sp>
    </p:spTree>
    <p:extLst>
      <p:ext uri="{BB962C8B-B14F-4D97-AF65-F5344CB8AC3E}">
        <p14:creationId xmlns:p14="http://schemas.microsoft.com/office/powerpoint/2010/main" val="15119186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4"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4" y="4354046"/>
            <a:ext cx="8915399" cy="1555864"/>
          </a:xfrm>
        </p:spPr>
        <p:txBody>
          <a:bodyPr anchor="ctr">
            <a:normAutofit/>
          </a:bodyPr>
          <a:lstStyle>
            <a:lvl1pPr marL="0" indent="0" algn="l">
              <a:buNone/>
              <a:defRPr sz="1800">
                <a:solidFill>
                  <a:schemeClr val="tx1">
                    <a:lumMod val="65000"/>
                    <a:lumOff val="3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9C9E543-A0AE-44F5-8FA8-08C9FA6C2063}" type="datetimeFigureOut">
              <a:rPr lang="en-IN" smtClean="0"/>
              <a:t>17-06-2023</a:t>
            </a:fld>
            <a:endParaRPr lang="en-IN"/>
          </a:p>
        </p:txBody>
      </p:sp>
      <p:sp>
        <p:nvSpPr>
          <p:cNvPr id="5" name="Footer Placeholder 4"/>
          <p:cNvSpPr>
            <a:spLocks noGrp="1"/>
          </p:cNvSpPr>
          <p:nvPr>
            <p:ph type="ftr" sz="quarter" idx="11"/>
          </p:nvPr>
        </p:nvSpPr>
        <p:spPr/>
        <p:txBody>
          <a:bodyPr/>
          <a:lstStyle/>
          <a:p>
            <a:endParaRPr lang="en-IN"/>
          </a:p>
        </p:txBody>
      </p:sp>
      <p:sp>
        <p:nvSpPr>
          <p:cNvPr id="9" name="Freeform 11"/>
          <p:cNvSpPr/>
          <p:nvPr/>
        </p:nvSpPr>
        <p:spPr bwMode="auto">
          <a:xfrm flipV="1">
            <a:off x="-4188" y="31781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4" y="3244141"/>
            <a:ext cx="779767" cy="365125"/>
          </a:xfrm>
        </p:spPr>
        <p:txBody>
          <a:bodyPr/>
          <a:lstStyle/>
          <a:p>
            <a:fld id="{9FF07BAD-4BF3-4205-A96A-4C50E7AA3E3C}" type="slidenum">
              <a:rPr lang="en-IN" smtClean="0"/>
              <a:t>‹#›</a:t>
            </a:fld>
            <a:endParaRPr lang="en-IN"/>
          </a:p>
        </p:txBody>
      </p:sp>
    </p:spTree>
    <p:extLst>
      <p:ext uri="{BB962C8B-B14F-4D97-AF65-F5344CB8AC3E}">
        <p14:creationId xmlns:p14="http://schemas.microsoft.com/office/powerpoint/2010/main" val="7366661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50" y="609600"/>
            <a:ext cx="839392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5" cy="381000"/>
          </a:xfrm>
        </p:spPr>
        <p:txBody>
          <a:bodyPr anchor="ctr">
            <a:noAutofit/>
          </a:bodyPr>
          <a:lstStyle>
            <a:lvl1pPr marL="0" indent="0">
              <a:buFontTx/>
              <a:buNone/>
              <a:defRPr sz="1600">
                <a:solidFill>
                  <a:schemeClr val="tx1">
                    <a:lumMod val="50000"/>
                    <a:lumOff val="50000"/>
                  </a:schemeClr>
                </a:solidFill>
              </a:defRPr>
            </a:lvl1pPr>
            <a:lvl2pPr marL="457189" indent="0">
              <a:buFontTx/>
              <a:buNone/>
              <a:defRPr/>
            </a:lvl2pPr>
            <a:lvl3pPr marL="914377" indent="0">
              <a:buFontTx/>
              <a:buNone/>
              <a:defRPr/>
            </a:lvl3pPr>
            <a:lvl4pPr marL="1371566" indent="0">
              <a:buFontTx/>
              <a:buNone/>
              <a:defRPr/>
            </a:lvl4pPr>
            <a:lvl5pPr marL="1828754"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4" y="4354046"/>
            <a:ext cx="8915399" cy="1555864"/>
          </a:xfrm>
        </p:spPr>
        <p:txBody>
          <a:bodyPr anchor="ctr">
            <a:normAutofit/>
          </a:bodyPr>
          <a:lstStyle>
            <a:lvl1pPr marL="0" indent="0" algn="l">
              <a:buNone/>
              <a:defRPr sz="1800">
                <a:solidFill>
                  <a:schemeClr val="tx1">
                    <a:lumMod val="65000"/>
                    <a:lumOff val="3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9C9E543-A0AE-44F5-8FA8-08C9FA6C2063}" type="datetimeFigureOut">
              <a:rPr lang="en-IN" smtClean="0"/>
              <a:t>17-06-2023</a:t>
            </a:fld>
            <a:endParaRPr lang="en-IN"/>
          </a:p>
        </p:txBody>
      </p:sp>
      <p:sp>
        <p:nvSpPr>
          <p:cNvPr id="5" name="Footer Placeholder 4"/>
          <p:cNvSpPr>
            <a:spLocks noGrp="1"/>
          </p:cNvSpPr>
          <p:nvPr>
            <p:ph type="ftr" sz="quarter" idx="11"/>
          </p:nvPr>
        </p:nvSpPr>
        <p:spPr/>
        <p:txBody>
          <a:bodyPr/>
          <a:lstStyle/>
          <a:p>
            <a:endParaRPr lang="en-IN"/>
          </a:p>
        </p:txBody>
      </p:sp>
      <p:sp>
        <p:nvSpPr>
          <p:cNvPr id="11" name="Freeform 11"/>
          <p:cNvSpPr/>
          <p:nvPr/>
        </p:nvSpPr>
        <p:spPr bwMode="auto">
          <a:xfrm flipV="1">
            <a:off x="-4188" y="31781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4" y="3244141"/>
            <a:ext cx="779767" cy="365125"/>
          </a:xfrm>
        </p:spPr>
        <p:txBody>
          <a:bodyPr/>
          <a:lstStyle/>
          <a:p>
            <a:fld id="{9FF07BAD-4BF3-4205-A96A-4C50E7AA3E3C}" type="slidenum">
              <a:rPr lang="en-IN" smtClean="0"/>
              <a:t>‹#›</a:t>
            </a:fld>
            <a:endParaRPr lang="en-IN"/>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060943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2"/>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79C9E543-A0AE-44F5-8FA8-08C9FA6C2063}" type="datetimeFigureOut">
              <a:rPr lang="en-IN" smtClean="0"/>
              <a:t>17-06-2023</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8" y="491172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4" y="4983089"/>
            <a:ext cx="779767" cy="365125"/>
          </a:xfrm>
        </p:spPr>
        <p:txBody>
          <a:bodyPr/>
          <a:lstStyle/>
          <a:p>
            <a:fld id="{9FF07BAD-4BF3-4205-A96A-4C50E7AA3E3C}" type="slidenum">
              <a:rPr lang="en-IN" smtClean="0"/>
              <a:t>‹#›</a:t>
            </a:fld>
            <a:endParaRPr lang="en-IN"/>
          </a:p>
        </p:txBody>
      </p:sp>
    </p:spTree>
    <p:extLst>
      <p:ext uri="{BB962C8B-B14F-4D97-AF65-F5344CB8AC3E}">
        <p14:creationId xmlns:p14="http://schemas.microsoft.com/office/powerpoint/2010/main" val="34079381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50" y="609600"/>
            <a:ext cx="839392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189" indent="0">
              <a:buFontTx/>
              <a:buNone/>
              <a:defRPr/>
            </a:lvl2pPr>
            <a:lvl3pPr marL="914377" indent="0">
              <a:buFontTx/>
              <a:buNone/>
              <a:defRPr/>
            </a:lvl3pPr>
            <a:lvl4pPr marL="1371566" indent="0">
              <a:buFontTx/>
              <a:buNone/>
              <a:defRPr/>
            </a:lvl4pPr>
            <a:lvl5pPr marL="1828754"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79C9E543-A0AE-44F5-8FA8-08C9FA6C2063}" type="datetimeFigureOut">
              <a:rPr lang="en-IN" smtClean="0"/>
              <a:t>17-06-2023</a:t>
            </a:fld>
            <a:endParaRPr lang="en-IN"/>
          </a:p>
        </p:txBody>
      </p:sp>
      <p:sp>
        <p:nvSpPr>
          <p:cNvPr id="6" name="Footer Placeholder 5"/>
          <p:cNvSpPr>
            <a:spLocks noGrp="1"/>
          </p:cNvSpPr>
          <p:nvPr>
            <p:ph type="ftr" sz="quarter" idx="11"/>
          </p:nvPr>
        </p:nvSpPr>
        <p:spPr/>
        <p:txBody>
          <a:bodyPr/>
          <a:lstStyle/>
          <a:p>
            <a:endParaRPr lang="en-IN"/>
          </a:p>
        </p:txBody>
      </p:sp>
      <p:sp>
        <p:nvSpPr>
          <p:cNvPr id="11" name="Freeform 11"/>
          <p:cNvSpPr/>
          <p:nvPr/>
        </p:nvSpPr>
        <p:spPr bwMode="auto">
          <a:xfrm flipV="1">
            <a:off x="-4188" y="491172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4" y="4983089"/>
            <a:ext cx="779767" cy="365125"/>
          </a:xfrm>
        </p:spPr>
        <p:txBody>
          <a:bodyPr/>
          <a:lstStyle/>
          <a:p>
            <a:fld id="{9FF07BAD-4BF3-4205-A96A-4C50E7AA3E3C}" type="slidenum">
              <a:rPr lang="en-IN" smtClean="0"/>
              <a:t>‹#›</a:t>
            </a:fld>
            <a:endParaRPr lang="en-IN"/>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937031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4"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189" indent="0">
              <a:buFontTx/>
              <a:buNone/>
              <a:defRPr/>
            </a:lvl2pPr>
            <a:lvl3pPr marL="914377" indent="0">
              <a:buFontTx/>
              <a:buNone/>
              <a:defRPr/>
            </a:lvl3pPr>
            <a:lvl4pPr marL="1371566" indent="0">
              <a:buFontTx/>
              <a:buNone/>
              <a:defRPr/>
            </a:lvl4pPr>
            <a:lvl5pPr marL="1828754"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79C9E543-A0AE-44F5-8FA8-08C9FA6C2063}" type="datetimeFigureOut">
              <a:rPr lang="en-IN" smtClean="0"/>
              <a:t>17-06-2023</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8" y="491172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4" y="4983089"/>
            <a:ext cx="779767" cy="365125"/>
          </a:xfrm>
        </p:spPr>
        <p:txBody>
          <a:bodyPr/>
          <a:lstStyle/>
          <a:p>
            <a:fld id="{9FF07BAD-4BF3-4205-A96A-4C50E7AA3E3C}" type="slidenum">
              <a:rPr lang="en-IN" smtClean="0"/>
              <a:t>‹#›</a:t>
            </a:fld>
            <a:endParaRPr lang="en-IN"/>
          </a:p>
        </p:txBody>
      </p:sp>
    </p:spTree>
    <p:extLst>
      <p:ext uri="{BB962C8B-B14F-4D97-AF65-F5344CB8AC3E}">
        <p14:creationId xmlns:p14="http://schemas.microsoft.com/office/powerpoint/2010/main" val="18414918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9C9E543-A0AE-44F5-8FA8-08C9FA6C2063}" type="datetimeFigureOut">
              <a:rPr lang="en-IN" smtClean="0"/>
              <a:t>17-06-2023</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FF07BAD-4BF3-4205-A96A-4C50E7AA3E3C}" type="slidenum">
              <a:rPr lang="en-IN" smtClean="0"/>
              <a:t>‹#›</a:t>
            </a:fld>
            <a:endParaRPr lang="en-IN"/>
          </a:p>
        </p:txBody>
      </p:sp>
    </p:spTree>
    <p:extLst>
      <p:ext uri="{BB962C8B-B14F-4D97-AF65-F5344CB8AC3E}">
        <p14:creationId xmlns:p14="http://schemas.microsoft.com/office/powerpoint/2010/main" val="11124904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3" y="627407"/>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7"/>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9C9E543-A0AE-44F5-8FA8-08C9FA6C2063}" type="datetimeFigureOut">
              <a:rPr lang="en-IN" smtClean="0"/>
              <a:t>17-06-2023</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FF07BAD-4BF3-4205-A96A-4C50E7AA3E3C}" type="slidenum">
              <a:rPr lang="en-IN" smtClean="0"/>
              <a:t>‹#›</a:t>
            </a:fld>
            <a:endParaRPr lang="en-IN"/>
          </a:p>
        </p:txBody>
      </p:sp>
    </p:spTree>
    <p:extLst>
      <p:ext uri="{BB962C8B-B14F-4D97-AF65-F5344CB8AC3E}">
        <p14:creationId xmlns:p14="http://schemas.microsoft.com/office/powerpoint/2010/main" val="3542127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6"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9C9E543-A0AE-44F5-8FA8-08C9FA6C2063}" type="datetimeFigureOut">
              <a:rPr lang="en-IN" smtClean="0"/>
              <a:t>17-06-2023</a:t>
            </a:fld>
            <a:endParaRPr lang="en-IN"/>
          </a:p>
        </p:txBody>
      </p:sp>
      <p:sp>
        <p:nvSpPr>
          <p:cNvPr id="5" name="Footer Placeholder 4"/>
          <p:cNvSpPr>
            <a:spLocks noGrp="1"/>
          </p:cNvSpPr>
          <p:nvPr>
            <p:ph type="ftr" sz="quarter" idx="11"/>
          </p:nvPr>
        </p:nvSpPr>
        <p:spPr/>
        <p:txBody>
          <a:bodyPr/>
          <a:lstStyle/>
          <a:p>
            <a:endParaRPr lang="en-IN"/>
          </a:p>
        </p:txBody>
      </p:sp>
      <p:sp>
        <p:nvSpPr>
          <p:cNvPr id="8"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FF07BAD-4BF3-4205-A96A-4C50E7AA3E3C}" type="slidenum">
              <a:rPr lang="en-IN" smtClean="0"/>
              <a:t>‹#›</a:t>
            </a:fld>
            <a:endParaRPr lang="en-IN"/>
          </a:p>
        </p:txBody>
      </p:sp>
    </p:spTree>
    <p:extLst>
      <p:ext uri="{BB962C8B-B14F-4D97-AF65-F5344CB8AC3E}">
        <p14:creationId xmlns:p14="http://schemas.microsoft.com/office/powerpoint/2010/main" val="30931166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4"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4" y="3530129"/>
            <a:ext cx="8915399" cy="860400"/>
          </a:xfrm>
        </p:spPr>
        <p:txBody>
          <a:bodyPr anchor="t"/>
          <a:lstStyle>
            <a:lvl1pPr marL="0" indent="0" algn="l">
              <a:buNone/>
              <a:defRPr sz="2000">
                <a:solidFill>
                  <a:schemeClr val="tx1">
                    <a:lumMod val="65000"/>
                    <a:lumOff val="35000"/>
                  </a:schemeClr>
                </a:solidFill>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9C9E543-A0AE-44F5-8FA8-08C9FA6C2063}" type="datetimeFigureOut">
              <a:rPr lang="en-IN" smtClean="0"/>
              <a:t>17-06-2023</a:t>
            </a:fld>
            <a:endParaRPr lang="en-IN"/>
          </a:p>
        </p:txBody>
      </p:sp>
      <p:sp>
        <p:nvSpPr>
          <p:cNvPr id="5" name="Footer Placeholder 4"/>
          <p:cNvSpPr>
            <a:spLocks noGrp="1"/>
          </p:cNvSpPr>
          <p:nvPr>
            <p:ph type="ftr" sz="quarter" idx="11"/>
          </p:nvPr>
        </p:nvSpPr>
        <p:spPr/>
        <p:txBody>
          <a:bodyPr/>
          <a:lstStyle/>
          <a:p>
            <a:endParaRPr lang="en-IN"/>
          </a:p>
        </p:txBody>
      </p:sp>
      <p:sp>
        <p:nvSpPr>
          <p:cNvPr id="9" name="Freeform 11"/>
          <p:cNvSpPr/>
          <p:nvPr/>
        </p:nvSpPr>
        <p:spPr bwMode="auto">
          <a:xfrm flipV="1">
            <a:off x="-4188" y="31781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4" y="3244141"/>
            <a:ext cx="779767" cy="365125"/>
          </a:xfrm>
        </p:spPr>
        <p:txBody>
          <a:bodyPr/>
          <a:lstStyle/>
          <a:p>
            <a:fld id="{9FF07BAD-4BF3-4205-A96A-4C50E7AA3E3C}" type="slidenum">
              <a:rPr lang="en-IN" smtClean="0"/>
              <a:t>‹#›</a:t>
            </a:fld>
            <a:endParaRPr lang="en-IN"/>
          </a:p>
        </p:txBody>
      </p:sp>
    </p:spTree>
    <p:extLst>
      <p:ext uri="{BB962C8B-B14F-4D97-AF65-F5344CB8AC3E}">
        <p14:creationId xmlns:p14="http://schemas.microsoft.com/office/powerpoint/2010/main" val="14550081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9C9E543-A0AE-44F5-8FA8-08C9FA6C2063}" type="datetimeFigureOut">
              <a:rPr lang="en-IN" smtClean="0"/>
              <a:t>17-06-2023</a:t>
            </a:fld>
            <a:endParaRPr lang="en-IN"/>
          </a:p>
        </p:txBody>
      </p:sp>
      <p:sp>
        <p:nvSpPr>
          <p:cNvPr id="6" name="Footer Placeholder 5"/>
          <p:cNvSpPr>
            <a:spLocks noGrp="1"/>
          </p:cNvSpPr>
          <p:nvPr>
            <p:ph type="ftr" sz="quarter" idx="11"/>
          </p:nvPr>
        </p:nvSpPr>
        <p:spPr/>
        <p:txBody>
          <a:bodyPr/>
          <a:lstStyle/>
          <a:p>
            <a:endParaRPr lang="en-IN"/>
          </a:p>
        </p:txBody>
      </p:sp>
      <p:sp>
        <p:nvSpPr>
          <p:cNvPr id="10"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4" y="787784"/>
            <a:ext cx="779767" cy="365125"/>
          </a:xfrm>
        </p:spPr>
        <p:txBody>
          <a:bodyPr/>
          <a:lstStyle/>
          <a:p>
            <a:fld id="{9FF07BAD-4BF3-4205-A96A-4C50E7AA3E3C}" type="slidenum">
              <a:rPr lang="en-IN" smtClean="0"/>
              <a:t>‹#›</a:t>
            </a:fld>
            <a:endParaRPr lang="en-IN"/>
          </a:p>
        </p:txBody>
      </p:sp>
    </p:spTree>
    <p:extLst>
      <p:ext uri="{BB962C8B-B14F-4D97-AF65-F5344CB8AC3E}">
        <p14:creationId xmlns:p14="http://schemas.microsoft.com/office/powerpoint/2010/main" val="1274814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4" y="1972703"/>
            <a:ext cx="3992732" cy="576262"/>
          </a:xfrm>
        </p:spPr>
        <p:txBody>
          <a:bodyPr anchor="b">
            <a:noAutofit/>
          </a:bodyPr>
          <a:lstStyle>
            <a:lvl1pPr marL="0" indent="0">
              <a:buNone/>
              <a:defRPr sz="2400" b="0"/>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30" y="1969475"/>
            <a:ext cx="3999001" cy="576262"/>
          </a:xfrm>
        </p:spPr>
        <p:txBody>
          <a:bodyPr anchor="b">
            <a:noAutofit/>
          </a:bodyPr>
          <a:lstStyle>
            <a:lvl1pPr marL="0" indent="0">
              <a:buNone/>
              <a:defRPr sz="2400" b="0"/>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5"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9C9E543-A0AE-44F5-8FA8-08C9FA6C2063}" type="datetimeFigureOut">
              <a:rPr lang="en-IN" smtClean="0"/>
              <a:t>17-06-2023</a:t>
            </a:fld>
            <a:endParaRPr lang="en-IN"/>
          </a:p>
        </p:txBody>
      </p:sp>
      <p:sp>
        <p:nvSpPr>
          <p:cNvPr id="8" name="Footer Placeholder 7"/>
          <p:cNvSpPr>
            <a:spLocks noGrp="1"/>
          </p:cNvSpPr>
          <p:nvPr>
            <p:ph type="ftr" sz="quarter" idx="11"/>
          </p:nvPr>
        </p:nvSpPr>
        <p:spPr/>
        <p:txBody>
          <a:bodyPr/>
          <a:lstStyle/>
          <a:p>
            <a:endParaRPr lang="en-IN"/>
          </a:p>
        </p:txBody>
      </p:sp>
      <p:sp>
        <p:nvSpPr>
          <p:cNvPr id="12"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4" y="787784"/>
            <a:ext cx="779767" cy="365125"/>
          </a:xfrm>
        </p:spPr>
        <p:txBody>
          <a:bodyPr/>
          <a:lstStyle/>
          <a:p>
            <a:fld id="{9FF07BAD-4BF3-4205-A96A-4C50E7AA3E3C}" type="slidenum">
              <a:rPr lang="en-IN" smtClean="0"/>
              <a:t>‹#›</a:t>
            </a:fld>
            <a:endParaRPr lang="en-IN"/>
          </a:p>
        </p:txBody>
      </p:sp>
    </p:spTree>
    <p:extLst>
      <p:ext uri="{BB962C8B-B14F-4D97-AF65-F5344CB8AC3E}">
        <p14:creationId xmlns:p14="http://schemas.microsoft.com/office/powerpoint/2010/main" val="32516445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9C9E543-A0AE-44F5-8FA8-08C9FA6C2063}" type="datetimeFigureOut">
              <a:rPr lang="en-IN" smtClean="0"/>
              <a:t>17-06-2023</a:t>
            </a:fld>
            <a:endParaRPr lang="en-IN"/>
          </a:p>
        </p:txBody>
      </p:sp>
      <p:sp>
        <p:nvSpPr>
          <p:cNvPr id="4" name="Footer Placeholder 3"/>
          <p:cNvSpPr>
            <a:spLocks noGrp="1"/>
          </p:cNvSpPr>
          <p:nvPr>
            <p:ph type="ftr" sz="quarter" idx="11"/>
          </p:nvPr>
        </p:nvSpPr>
        <p:spPr/>
        <p:txBody>
          <a:bodyPr/>
          <a:lstStyle/>
          <a:p>
            <a:endParaRPr lang="en-IN"/>
          </a:p>
        </p:txBody>
      </p:sp>
      <p:sp>
        <p:nvSpPr>
          <p:cNvPr id="7"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FF07BAD-4BF3-4205-A96A-4C50E7AA3E3C}" type="slidenum">
              <a:rPr lang="en-IN" smtClean="0"/>
              <a:t>‹#›</a:t>
            </a:fld>
            <a:endParaRPr lang="en-IN"/>
          </a:p>
        </p:txBody>
      </p:sp>
    </p:spTree>
    <p:extLst>
      <p:ext uri="{BB962C8B-B14F-4D97-AF65-F5344CB8AC3E}">
        <p14:creationId xmlns:p14="http://schemas.microsoft.com/office/powerpoint/2010/main" val="3791991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C9E543-A0AE-44F5-8FA8-08C9FA6C2063}" type="datetimeFigureOut">
              <a:rPr lang="en-IN" smtClean="0"/>
              <a:t>17-06-2023</a:t>
            </a:fld>
            <a:endParaRPr lang="en-IN"/>
          </a:p>
        </p:txBody>
      </p:sp>
      <p:sp>
        <p:nvSpPr>
          <p:cNvPr id="3" name="Footer Placeholder 2"/>
          <p:cNvSpPr>
            <a:spLocks noGrp="1"/>
          </p:cNvSpPr>
          <p:nvPr>
            <p:ph type="ftr" sz="quarter" idx="11"/>
          </p:nvPr>
        </p:nvSpPr>
        <p:spPr/>
        <p:txBody>
          <a:bodyPr/>
          <a:lstStyle/>
          <a:p>
            <a:endParaRPr lang="en-IN"/>
          </a:p>
        </p:txBody>
      </p:sp>
      <p:sp>
        <p:nvSpPr>
          <p:cNvPr id="6"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FF07BAD-4BF3-4205-A96A-4C50E7AA3E3C}" type="slidenum">
              <a:rPr lang="en-IN" smtClean="0"/>
              <a:t>‹#›</a:t>
            </a:fld>
            <a:endParaRPr lang="en-IN"/>
          </a:p>
        </p:txBody>
      </p:sp>
    </p:spTree>
    <p:extLst>
      <p:ext uri="{BB962C8B-B14F-4D97-AF65-F5344CB8AC3E}">
        <p14:creationId xmlns:p14="http://schemas.microsoft.com/office/powerpoint/2010/main" val="22960139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4"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90"/>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4" y="1598613"/>
            <a:ext cx="3505199" cy="4262436"/>
          </a:xfrm>
        </p:spPr>
        <p:txBody>
          <a:bodyPr/>
          <a:lstStyle>
            <a:lvl1pPr marL="0" indent="0">
              <a:buNone/>
              <a:defRPr sz="14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9C9E543-A0AE-44F5-8FA8-08C9FA6C2063}" type="datetimeFigureOut">
              <a:rPr lang="en-IN" smtClean="0"/>
              <a:t>17-06-2023</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8" y="71437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FF07BAD-4BF3-4205-A96A-4C50E7AA3E3C}" type="slidenum">
              <a:rPr lang="en-IN" smtClean="0"/>
              <a:t>‹#›</a:t>
            </a:fld>
            <a:endParaRPr lang="en-IN"/>
          </a:p>
        </p:txBody>
      </p:sp>
    </p:spTree>
    <p:extLst>
      <p:ext uri="{BB962C8B-B14F-4D97-AF65-F5344CB8AC3E}">
        <p14:creationId xmlns:p14="http://schemas.microsoft.com/office/powerpoint/2010/main" val="9316278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189" indent="0">
              <a:buNone/>
              <a:defRPr sz="1600"/>
            </a:lvl2pPr>
            <a:lvl3pPr marL="914377" indent="0">
              <a:buNone/>
              <a:defRPr sz="1600"/>
            </a:lvl3pPr>
            <a:lvl4pPr marL="1371566" indent="0">
              <a:buNone/>
              <a:defRPr sz="1600"/>
            </a:lvl4pPr>
            <a:lvl5pPr marL="1828754" indent="0">
              <a:buNone/>
              <a:defRPr sz="1600"/>
            </a:lvl5pPr>
            <a:lvl6pPr marL="2285943" indent="0">
              <a:buNone/>
              <a:defRPr sz="1600"/>
            </a:lvl6pPr>
            <a:lvl7pPr marL="2743131" indent="0">
              <a:buNone/>
              <a:defRPr sz="1600"/>
            </a:lvl7pPr>
            <a:lvl8pPr marL="3200320" indent="0">
              <a:buNone/>
              <a:defRPr sz="1600"/>
            </a:lvl8pPr>
            <a:lvl9pPr marL="3657509"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9C9E543-A0AE-44F5-8FA8-08C9FA6C2063}" type="datetimeFigureOut">
              <a:rPr lang="en-IN" smtClean="0"/>
              <a:t>17-06-2023</a:t>
            </a:fld>
            <a:endParaRPr lang="en-IN"/>
          </a:p>
        </p:txBody>
      </p:sp>
      <p:sp>
        <p:nvSpPr>
          <p:cNvPr id="6" name="Footer Placeholder 5"/>
          <p:cNvSpPr>
            <a:spLocks noGrp="1"/>
          </p:cNvSpPr>
          <p:nvPr>
            <p:ph type="ftr" sz="quarter" idx="11"/>
          </p:nvPr>
        </p:nvSpPr>
        <p:spPr/>
        <p:txBody>
          <a:bodyPr/>
          <a:lstStyle/>
          <a:p>
            <a:endParaRPr lang="en-IN"/>
          </a:p>
        </p:txBody>
      </p:sp>
      <p:sp>
        <p:nvSpPr>
          <p:cNvPr id="9" name="Freeform 11"/>
          <p:cNvSpPr/>
          <p:nvPr/>
        </p:nvSpPr>
        <p:spPr bwMode="auto">
          <a:xfrm flipV="1">
            <a:off x="-4188" y="4911727"/>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4" y="4983089"/>
            <a:ext cx="779767" cy="365125"/>
          </a:xfrm>
        </p:spPr>
        <p:txBody>
          <a:bodyPr/>
          <a:lstStyle/>
          <a:p>
            <a:fld id="{9FF07BAD-4BF3-4205-A96A-4C50E7AA3E3C}" type="slidenum">
              <a:rPr lang="en-IN" smtClean="0"/>
              <a:t>‹#›</a:t>
            </a:fld>
            <a:endParaRPr lang="en-IN"/>
          </a:p>
        </p:txBody>
      </p:sp>
    </p:spTree>
    <p:extLst>
      <p:ext uri="{BB962C8B-B14F-4D97-AF65-F5344CB8AC3E}">
        <p14:creationId xmlns:p14="http://schemas.microsoft.com/office/powerpoint/2010/main" val="32926746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2"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5"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6"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3"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79C9E543-A0AE-44F5-8FA8-08C9FA6C2063}" type="datetimeFigureOut">
              <a:rPr lang="en-IN" smtClean="0"/>
              <a:t>17-06-2023</a:t>
            </a:fld>
            <a:endParaRPr lang="en-IN"/>
          </a:p>
        </p:txBody>
      </p:sp>
      <p:sp>
        <p:nvSpPr>
          <p:cNvPr id="5" name="Footer Placeholder 4"/>
          <p:cNvSpPr>
            <a:spLocks noGrp="1"/>
          </p:cNvSpPr>
          <p:nvPr>
            <p:ph type="ftr" sz="quarter" idx="3"/>
          </p:nvPr>
        </p:nvSpPr>
        <p:spPr>
          <a:xfrm>
            <a:off x="2589214" y="6135810"/>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IN"/>
          </a:p>
        </p:txBody>
      </p:sp>
      <p:sp>
        <p:nvSpPr>
          <p:cNvPr id="6" name="Slide Number Placeholder 5"/>
          <p:cNvSpPr>
            <a:spLocks noGrp="1"/>
          </p:cNvSpPr>
          <p:nvPr>
            <p:ph type="sldNum" sz="quarter" idx="4"/>
          </p:nvPr>
        </p:nvSpPr>
        <p:spPr bwMode="gray">
          <a:xfrm>
            <a:off x="531814" y="787784"/>
            <a:ext cx="779767" cy="365125"/>
          </a:xfrm>
          <a:prstGeom prst="rect">
            <a:avLst/>
          </a:prstGeom>
        </p:spPr>
        <p:txBody>
          <a:bodyPr vert="horz" lIns="91440" tIns="45720" rIns="91440" bIns="45720" rtlCol="0" anchor="ctr"/>
          <a:lstStyle>
            <a:lvl1pPr algn="r">
              <a:defRPr sz="2000">
                <a:solidFill>
                  <a:srgbClr val="FEFFFF"/>
                </a:solidFill>
              </a:defRPr>
            </a:lvl1pPr>
          </a:lstStyle>
          <a:p>
            <a:fld id="{9FF07BAD-4BF3-4205-A96A-4C50E7AA3E3C}" type="slidenum">
              <a:rPr lang="en-IN" smtClean="0"/>
              <a:t>‹#›</a:t>
            </a:fld>
            <a:endParaRPr lang="en-IN"/>
          </a:p>
        </p:txBody>
      </p:sp>
    </p:spTree>
    <p:extLst>
      <p:ext uri="{BB962C8B-B14F-4D97-AF65-F5344CB8AC3E}">
        <p14:creationId xmlns:p14="http://schemas.microsoft.com/office/powerpoint/2010/main" val="138282019"/>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457189"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891" indent="-342891" algn="l" defTabSz="457189"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32" indent="-285744" algn="l" defTabSz="457189"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2971" indent="-228594" algn="l" defTabSz="457189"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160" indent="-228594" algn="l" defTabSz="457189"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349" indent="-228594" algn="l" defTabSz="457189"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537" indent="-228594" algn="l" defTabSz="457189"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726" indent="-228594" algn="l" defTabSz="457189"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8914" indent="-228594" algn="l" defTabSz="457189"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103" indent="-228594" algn="l" defTabSz="457189"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189" rtl="0" eaLnBrk="1" latinLnBrk="0" hangingPunct="1">
        <a:defRPr sz="1800" kern="1200">
          <a:solidFill>
            <a:schemeClr val="tx1"/>
          </a:solidFill>
          <a:latin typeface="+mn-lt"/>
          <a:ea typeface="+mn-ea"/>
          <a:cs typeface="+mn-cs"/>
        </a:defRPr>
      </a:lvl1pPr>
      <a:lvl2pPr marL="457189" algn="l" defTabSz="457189" rtl="0" eaLnBrk="1" latinLnBrk="0" hangingPunct="1">
        <a:defRPr sz="1800" kern="1200">
          <a:solidFill>
            <a:schemeClr val="tx1"/>
          </a:solidFill>
          <a:latin typeface="+mn-lt"/>
          <a:ea typeface="+mn-ea"/>
          <a:cs typeface="+mn-cs"/>
        </a:defRPr>
      </a:lvl2pPr>
      <a:lvl3pPr marL="914377" algn="l" defTabSz="457189" rtl="0" eaLnBrk="1" latinLnBrk="0" hangingPunct="1">
        <a:defRPr sz="1800" kern="1200">
          <a:solidFill>
            <a:schemeClr val="tx1"/>
          </a:solidFill>
          <a:latin typeface="+mn-lt"/>
          <a:ea typeface="+mn-ea"/>
          <a:cs typeface="+mn-cs"/>
        </a:defRPr>
      </a:lvl3pPr>
      <a:lvl4pPr marL="1371566" algn="l" defTabSz="457189" rtl="0" eaLnBrk="1" latinLnBrk="0" hangingPunct="1">
        <a:defRPr sz="1800" kern="1200">
          <a:solidFill>
            <a:schemeClr val="tx1"/>
          </a:solidFill>
          <a:latin typeface="+mn-lt"/>
          <a:ea typeface="+mn-ea"/>
          <a:cs typeface="+mn-cs"/>
        </a:defRPr>
      </a:lvl4pPr>
      <a:lvl5pPr marL="1828754" algn="l" defTabSz="457189" rtl="0" eaLnBrk="1" latinLnBrk="0" hangingPunct="1">
        <a:defRPr sz="1800" kern="1200">
          <a:solidFill>
            <a:schemeClr val="tx1"/>
          </a:solidFill>
          <a:latin typeface="+mn-lt"/>
          <a:ea typeface="+mn-ea"/>
          <a:cs typeface="+mn-cs"/>
        </a:defRPr>
      </a:lvl5pPr>
      <a:lvl6pPr marL="2285943" algn="l" defTabSz="457189" rtl="0" eaLnBrk="1" latinLnBrk="0" hangingPunct="1">
        <a:defRPr sz="1800" kern="1200">
          <a:solidFill>
            <a:schemeClr val="tx1"/>
          </a:solidFill>
          <a:latin typeface="+mn-lt"/>
          <a:ea typeface="+mn-ea"/>
          <a:cs typeface="+mn-cs"/>
        </a:defRPr>
      </a:lvl6pPr>
      <a:lvl7pPr marL="2743131" algn="l" defTabSz="457189" rtl="0" eaLnBrk="1" latinLnBrk="0" hangingPunct="1">
        <a:defRPr sz="1800" kern="1200">
          <a:solidFill>
            <a:schemeClr val="tx1"/>
          </a:solidFill>
          <a:latin typeface="+mn-lt"/>
          <a:ea typeface="+mn-ea"/>
          <a:cs typeface="+mn-cs"/>
        </a:defRPr>
      </a:lvl7pPr>
      <a:lvl8pPr marL="3200320" algn="l" defTabSz="457189" rtl="0" eaLnBrk="1" latinLnBrk="0" hangingPunct="1">
        <a:defRPr sz="1800" kern="1200">
          <a:solidFill>
            <a:schemeClr val="tx1"/>
          </a:solidFill>
          <a:latin typeface="+mn-lt"/>
          <a:ea typeface="+mn-ea"/>
          <a:cs typeface="+mn-cs"/>
        </a:defRPr>
      </a:lvl8pPr>
      <a:lvl9pPr marL="3657509" algn="l" defTabSz="45718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hyperlink" Target="https://www.fiercehealthcare.com/hospitals-health-systems/study-hrrp-readmission-rates-overstated-by-more-than-half" TargetMode="External"/></Relationships>
</file>

<file path=ppt/slides/_rels/slide10.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hyperlink" Target="https://www.pxfuel.com/en/free-photo-ikajj" TargetMode="External"/></Relationships>
</file>

<file path=ppt/slides/_rels/slide11.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1.jpg"/><Relationship Id="rId4" Type="http://schemas.openxmlformats.org/officeDocument/2006/relationships/hyperlink" Target="https://pxhere.com/en/photo/500256" TargetMode="External"/></Relationships>
</file>

<file path=ppt/slides/_rels/slide12.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hyperlink" Target="https://www.studyfinds.org/youre-actually-hard-wired-to-think-people-of-other-races-look-alike-study-finds/crowd-of-people-walking-street/" TargetMode="External"/></Relationships>
</file>

<file path=ppt/slides/_rels/slide13.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hyperlink" Target="http://socialscience-6.blogspot.com/p/ss.html" TargetMode="External"/></Relationships>
</file>

<file path=ppt/slides/_rels/slide14.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hyperlink" Target="https://pixabay.com/en/rehab-center-building-sendenhorst-1560942/" TargetMode="External"/></Relationships>
</file>

<file path=ppt/slides/_rels/slide15.xml.rels><?xml version="1.0" encoding="UTF-8" standalone="yes"?>
<Relationships xmlns="http://schemas.openxmlformats.org/package/2006/relationships"><Relationship Id="rId3" Type="http://schemas.microsoft.com/office/2007/relationships/hdphoto" Target="../media/hdphoto14.wdp"/><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hyperlink" Target="https://pixabay.com/en/dollar-money-cash-currency-wealth-1164990/" TargetMode="External"/></Relationships>
</file>

<file path=ppt/slides/_rels/slide16.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16.png"/><Relationship Id="rId1" Type="http://schemas.openxmlformats.org/officeDocument/2006/relationships/slideLayout" Target="../slideLayouts/slideLayout7.xml"/><Relationship Id="rId5" Type="http://schemas.openxmlformats.org/officeDocument/2006/relationships/image" Target="../media/image17.tmp"/><Relationship Id="rId4" Type="http://schemas.openxmlformats.org/officeDocument/2006/relationships/hyperlink" Target="https://creoleindc.typepad.com/rantings_of_a_creole_prin/2013/11/hospitals.html" TargetMode="External"/></Relationships>
</file>

<file path=ppt/slides/_rels/slide17.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hyperlink" Target="https://www.rawpixel.com/search/procedures" TargetMode="External"/></Relationships>
</file>

<file path=ppt/slides/_rels/slide18.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hyperlink" Target="https://80000hours.org/career-guide/how-to-get-a-job/" TargetMode="External"/></Relationships>
</file>

<file path=ppt/slides/_rels/slide19.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hyperlink" Target="https://80000hours.org/career-guide/how-to-get-a-job/"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hyperlink" Target="https://www.rawpixel.com/search/meeting" TargetMode="External"/></Relationships>
</file>

<file path=ppt/slides/_rels/slide21.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hyperlink" Target="https://www.rawpixel.com/search/meeting" TargetMode="External"/></Relationships>
</file>

<file path=ppt/slides/_rels/slide22.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20.png"/><Relationship Id="rId1" Type="http://schemas.openxmlformats.org/officeDocument/2006/relationships/slideLayout" Target="../slideLayouts/slideLayout7.xml"/><Relationship Id="rId4" Type="http://schemas.openxmlformats.org/officeDocument/2006/relationships/hyperlink" Target="https://www.rawpixel.com/search/meeting" TargetMode="External"/></Relationships>
</file>

<file path=ppt/slides/_rels/slide23.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hyperlink" Target="https://www.rawpixel.com/search/meeting" TargetMode="External"/></Relationships>
</file>

<file path=ppt/slides/_rels/slide24.xml.rels><?xml version="1.0" encoding="UTF-8" standalone="yes"?>
<Relationships xmlns="http://schemas.openxmlformats.org/package/2006/relationships"><Relationship Id="rId3" Type="http://schemas.microsoft.com/office/2007/relationships/hdphoto" Target="../media/hdphoto18.wdp"/><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hyperlink" Target="https://www.rawpixel.com/search/meeting"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pxhere.com/en/photo/1108877" TargetMode="External"/><Relationship Id="rId2" Type="http://schemas.openxmlformats.org/officeDocument/2006/relationships/image" Target="../media/image22.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hyperlink" Target="https://pxhere.com/en/photo/1108877" TargetMode="External"/><Relationship Id="rId2" Type="http://schemas.openxmlformats.org/officeDocument/2006/relationships/image" Target="../media/image22.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hyperlink" Target="https://pxhere.com/en/photo/1108877" TargetMode="External"/><Relationship Id="rId2" Type="http://schemas.openxmlformats.org/officeDocument/2006/relationships/image" Target="../media/image22.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hyperlink" Target="https://pxhere.com/en/photo/1108877" TargetMode="External"/><Relationship Id="rId2" Type="http://schemas.openxmlformats.org/officeDocument/2006/relationships/image" Target="../media/image22.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hyperlink" Target="https://www.flickr.com/photos/30478819@N08/49240438728" TargetMode="External"/><Relationship Id="rId2" Type="http://schemas.openxmlformats.org/officeDocument/2006/relationships/image" Target="../media/image23.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hyperlink" Target="https://www.niskanencenter.org/is-u-s-health-care-well-equipped-for-the-coronavirus/" TargetMode="External"/></Relationships>
</file>

<file path=ppt/slides/_rels/slide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hyperlink" Target="https://blog.kytta.net/2019/03/hataensiapu-first-aid.html" TargetMode="External"/></Relationships>
</file>

<file path=ppt/slides/_rels/slide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hyperlink" Target="https://blog.kytta.net/2019/03/hataensiapu-first-aid.html" TargetMode="External"/></Relationships>
</file>

<file path=ppt/slides/_rels/slide6.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6.png"/><Relationship Id="rId1" Type="http://schemas.openxmlformats.org/officeDocument/2006/relationships/slideLayout" Target="../slideLayouts/slideLayout8.xml"/><Relationship Id="rId4" Type="http://schemas.openxmlformats.org/officeDocument/2006/relationships/hyperlink" Target="https://www.pxfuel.com/en/free-photo-xlthm" TargetMode="External"/></Relationships>
</file>

<file path=ppt/slides/_rels/slide8.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hyperlink" Target="https://www.pxfuel.com/en/free-photo-ikajj" TargetMode="External"/></Relationships>
</file>

<file path=ppt/slides/_rels/slide9.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chart" Target="../charts/chart1.xml"/><Relationship Id="rId4" Type="http://schemas.openxmlformats.org/officeDocument/2006/relationships/hyperlink" Target="https://www.pxfuel.com/en/free-photo-ikajj"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60000"/>
            <a:extLst>
              <a:ext uri="{BEBA8EAE-BF5A-486C-A8C5-ECC9F3942E4B}">
                <a14:imgProps xmlns:a14="http://schemas.microsoft.com/office/drawing/2010/main">
                  <a14:imgLayer r:embed="rId3">
                    <a14:imgEffect>
                      <a14:sharpenSoften amount="-25000"/>
                    </a14:imgEffect>
                    <a14:imgEffect>
                      <a14:brightnessContrast bright="-22000" contrast="-19000"/>
                    </a14:imgEffect>
                  </a14:imgLayer>
                </a14:imgProps>
              </a:ext>
              <a:ext uri="{837473B0-CC2E-450A-ABE3-18F120FF3D39}">
                <a1611:picAttrSrcUrl xmlns:a1611="http://schemas.microsoft.com/office/drawing/2016/11/main" r:id="rId4"/>
              </a:ext>
            </a:extLst>
          </a:blip>
          <a:srcRect/>
          <a:stretch>
            <a:fillRect t="-17000" b="-17000"/>
          </a:stretch>
        </a:blipFill>
        <a:effectLst/>
      </p:bgPr>
    </p:bg>
    <p:spTree>
      <p:nvGrpSpPr>
        <p:cNvPr id="1" name=""/>
        <p:cNvGrpSpPr/>
        <p:nvPr/>
      </p:nvGrpSpPr>
      <p:grpSpPr>
        <a:xfrm>
          <a:off x="0" y="0"/>
          <a:ext cx="0" cy="0"/>
          <a:chOff x="0" y="0"/>
          <a:chExt cx="0" cy="0"/>
        </a:xfrm>
      </p:grpSpPr>
      <p:sp>
        <p:nvSpPr>
          <p:cNvPr id="10" name="Subtitle 2">
            <a:extLst>
              <a:ext uri="{FF2B5EF4-FFF2-40B4-BE49-F238E27FC236}">
                <a16:creationId xmlns:a16="http://schemas.microsoft.com/office/drawing/2014/main" id="{D27817E2-2FDC-2A6D-3485-D2DA7B876EB2}"/>
              </a:ext>
            </a:extLst>
          </p:cNvPr>
          <p:cNvSpPr txBox="1">
            <a:spLocks/>
          </p:cNvSpPr>
          <p:nvPr/>
        </p:nvSpPr>
        <p:spPr>
          <a:xfrm>
            <a:off x="1114714" y="1401972"/>
            <a:ext cx="9962572" cy="4249793"/>
          </a:xfrm>
          <a:prstGeom prst="roundRect">
            <a:avLst/>
          </a:prstGeom>
          <a:ln>
            <a:solidFill>
              <a:schemeClr val="tx1"/>
            </a:solidFill>
            <a:prstDash val="sysDash"/>
          </a:ln>
        </p:spPr>
        <p:txBody>
          <a:bodyPr vert="horz" lIns="91440" tIns="45720" rIns="91440" bIns="45720" rtlCol="0" anchor="ctr">
            <a:normAutofit/>
          </a:bodyPr>
          <a:lstStyle>
            <a:lvl1pPr marL="0" indent="0" algn="l" defTabSz="457189" rtl="0" eaLnBrk="1" latinLnBrk="0" hangingPunct="1">
              <a:spcBef>
                <a:spcPts val="1000"/>
              </a:spcBef>
              <a:spcAft>
                <a:spcPts val="0"/>
              </a:spcAft>
              <a:buClr>
                <a:schemeClr val="accent1"/>
              </a:buClr>
              <a:buFont typeface="Wingdings 3" charset="2"/>
              <a:buNone/>
              <a:defRPr sz="1800" kern="1200">
                <a:solidFill>
                  <a:schemeClr val="tx1">
                    <a:lumMod val="65000"/>
                    <a:lumOff val="35000"/>
                  </a:schemeClr>
                </a:solidFill>
                <a:latin typeface="+mn-lt"/>
                <a:ea typeface="+mn-ea"/>
                <a:cs typeface="+mn-cs"/>
              </a:defRPr>
            </a:lvl1pPr>
            <a:lvl2pPr marL="457189" indent="0" algn="ctr" defTabSz="457189" rtl="0" eaLnBrk="1" latinLnBrk="0" hangingPunct="1">
              <a:spcBef>
                <a:spcPts val="1000"/>
              </a:spcBef>
              <a:spcAft>
                <a:spcPts val="0"/>
              </a:spcAft>
              <a:buClr>
                <a:schemeClr val="accent1"/>
              </a:buClr>
              <a:buFont typeface="Wingdings 3" charset="2"/>
              <a:buNone/>
              <a:defRPr sz="1600" kern="1200">
                <a:solidFill>
                  <a:schemeClr val="tx1">
                    <a:tint val="75000"/>
                  </a:schemeClr>
                </a:solidFill>
                <a:latin typeface="+mn-lt"/>
                <a:ea typeface="+mn-ea"/>
                <a:cs typeface="+mn-cs"/>
              </a:defRPr>
            </a:lvl2pPr>
            <a:lvl3pPr marL="914377" indent="0" algn="ctr" defTabSz="457189" rtl="0" eaLnBrk="1" latinLnBrk="0" hangingPunct="1">
              <a:spcBef>
                <a:spcPts val="1000"/>
              </a:spcBef>
              <a:spcAft>
                <a:spcPts val="0"/>
              </a:spcAft>
              <a:buClr>
                <a:schemeClr val="accent1"/>
              </a:buClr>
              <a:buFont typeface="Wingdings 3" charset="2"/>
              <a:buNone/>
              <a:defRPr sz="1400" kern="1200">
                <a:solidFill>
                  <a:schemeClr val="tx1">
                    <a:tint val="75000"/>
                  </a:schemeClr>
                </a:solidFill>
                <a:latin typeface="+mn-lt"/>
                <a:ea typeface="+mn-ea"/>
                <a:cs typeface="+mn-cs"/>
              </a:defRPr>
            </a:lvl3pPr>
            <a:lvl4pPr marL="1371566" indent="0" algn="ctr" defTabSz="457189"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4pPr>
            <a:lvl5pPr marL="1828754" indent="0" algn="ctr" defTabSz="457189"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5pPr>
            <a:lvl6pPr marL="2285943" indent="0" algn="ctr" defTabSz="457189"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6pPr>
            <a:lvl7pPr marL="2743131" indent="0" algn="ctr" defTabSz="457189"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7pPr>
            <a:lvl8pPr marL="3200320" indent="0" algn="ctr" defTabSz="457189"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8pPr>
            <a:lvl9pPr marL="3657509" indent="0" algn="ctr" defTabSz="457189" rtl="0" eaLnBrk="1" latinLnBrk="0" hangingPunct="1">
              <a:spcBef>
                <a:spcPts val="1000"/>
              </a:spcBef>
              <a:spcAft>
                <a:spcPts val="0"/>
              </a:spcAft>
              <a:buClr>
                <a:schemeClr val="accent1"/>
              </a:buClr>
              <a:buFont typeface="Wingdings 3" charset="2"/>
              <a:buNone/>
              <a:defRPr sz="1200" kern="1200">
                <a:solidFill>
                  <a:schemeClr val="tx1">
                    <a:tint val="75000"/>
                  </a:schemeClr>
                </a:solidFill>
                <a:latin typeface="+mn-lt"/>
                <a:ea typeface="+mn-ea"/>
                <a:cs typeface="+mn-cs"/>
              </a:defRPr>
            </a:lvl9pPr>
          </a:lstStyle>
          <a:p>
            <a:pPr algn="ctr"/>
            <a:r>
              <a:rPr lang="en-GB" sz="2000"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Topic</a:t>
            </a:r>
            <a:r>
              <a:rPr lang="en-GB" sz="2000"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 </a:t>
            </a:r>
            <a:r>
              <a:rPr lang="en-GB" sz="2000"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The</a:t>
            </a:r>
            <a:r>
              <a:rPr lang="en-GB" sz="2000"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en-US" sz="2000" b="1" i="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F</a:t>
            </a:r>
            <a:r>
              <a:rPr lang="en-US" sz="2000" b="1" i="1" dirty="0">
                <a:solidFill>
                  <a:schemeClr val="tx1"/>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actors for successful establishment of a hospital - A Study in Indian context</a:t>
            </a:r>
            <a:br>
              <a:rPr lang="en-US" sz="12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br>
            <a:br>
              <a:rPr lang="en-GB" b="1" u="sng"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br>
            <a:r>
              <a:rPr lang="en-GB" b="1" dirty="0">
                <a:solidFill>
                  <a:schemeClr val="tx1"/>
                </a:solidFill>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Name – Mr. Anindya Mukherjee</a:t>
            </a:r>
          </a:p>
          <a:p>
            <a:pPr algn="ctr"/>
            <a:r>
              <a:rPr lang="en-GB"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Roll number – PG/21/012</a:t>
            </a:r>
          </a:p>
          <a:p>
            <a:pPr algn="ctr"/>
            <a:r>
              <a:rPr lang="en-GB"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Organization – PwC</a:t>
            </a:r>
          </a:p>
          <a:p>
            <a:pPr algn="ctr"/>
            <a:r>
              <a:rPr lang="en-GB"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Designation – Associate ( Management Consultant)</a:t>
            </a:r>
          </a:p>
          <a:p>
            <a:pPr algn="ctr"/>
            <a:r>
              <a:rPr lang="en-GB"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Mentor – Dr. Punit Yadav</a:t>
            </a:r>
            <a:endParaRPr lang="en-IN"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 name="Rectangle: Rounded Corners 2">
            <a:extLst>
              <a:ext uri="{FF2B5EF4-FFF2-40B4-BE49-F238E27FC236}">
                <a16:creationId xmlns:a16="http://schemas.microsoft.com/office/drawing/2014/main" id="{874BDC6F-61CC-720F-F827-37EE6ABFD231}"/>
              </a:ext>
            </a:extLst>
          </p:cNvPr>
          <p:cNvSpPr/>
          <p:nvPr/>
        </p:nvSpPr>
        <p:spPr>
          <a:xfrm>
            <a:off x="3533365" y="181294"/>
            <a:ext cx="5125270" cy="563773"/>
          </a:xfrm>
          <a:prstGeom prst="roundRect">
            <a:avLst/>
          </a:prstGeom>
          <a:solidFill>
            <a:schemeClr val="bg1">
              <a:lumMod val="95000"/>
            </a:schemeClr>
          </a:solidFill>
          <a:ln w="63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u="sng" dirty="0">
                <a:solidFill>
                  <a:schemeClr val="tx1"/>
                </a:solidFill>
                <a:latin typeface="Georgia" panose="02040502050405020303" pitchFamily="18" charset="0"/>
              </a:rPr>
              <a:t>Dissertation Presentation</a:t>
            </a:r>
            <a:endParaRPr lang="en-IN" sz="20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436099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50000"/>
            <a:extLst>
              <a:ext uri="{BEBA8EAE-BF5A-486C-A8C5-ECC9F3942E4B}">
                <a14:imgProps xmlns:a14="http://schemas.microsoft.com/office/drawing/2010/main">
                  <a14:imgLayer r:embed="rId3">
                    <a14:imgEffect>
                      <a14:brightnessContrast bright="-35000" contrast="10000"/>
                    </a14:imgEffect>
                  </a14:imgLayer>
                </a14:imgProps>
              </a:ext>
              <a:ext uri="{837473B0-CC2E-450A-ABE3-18F120FF3D39}">
                <a1611:picAttrSrcUrl xmlns:a1611="http://schemas.microsoft.com/office/drawing/2016/11/main" r:id="rId4"/>
              </a:ext>
            </a:extLst>
          </a:blip>
          <a:srcRect/>
          <a:stretch>
            <a:fillRect t="-9000" b="-9000"/>
          </a:stretch>
        </a:blipFill>
        <a:effectLst/>
      </p:bgPr>
    </p:bg>
    <p:spTree>
      <p:nvGrpSpPr>
        <p:cNvPr id="1" name=""/>
        <p:cNvGrpSpPr/>
        <p:nvPr/>
      </p:nvGrpSpPr>
      <p:grpSpPr>
        <a:xfrm>
          <a:off x="0" y="0"/>
          <a:ext cx="0" cy="0"/>
          <a:chOff x="0" y="0"/>
          <a:chExt cx="0" cy="0"/>
        </a:xfrm>
      </p:grpSpPr>
      <p:sp>
        <p:nvSpPr>
          <p:cNvPr id="3" name="Arrow: Right 2">
            <a:extLst>
              <a:ext uri="{FF2B5EF4-FFF2-40B4-BE49-F238E27FC236}">
                <a16:creationId xmlns:a16="http://schemas.microsoft.com/office/drawing/2014/main" id="{28016627-B148-BF79-C7B4-05D8CD64CDC0}"/>
              </a:ext>
            </a:extLst>
          </p:cNvPr>
          <p:cNvSpPr/>
          <p:nvPr/>
        </p:nvSpPr>
        <p:spPr>
          <a:xfrm>
            <a:off x="489752" y="1198485"/>
            <a:ext cx="11212497" cy="221942"/>
          </a:xfrm>
          <a:prstGeom prst="rightArrow">
            <a:avLst/>
          </a:prstGeom>
          <a:solidFill>
            <a:schemeClr val="bg2"/>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cxnSp>
        <p:nvCxnSpPr>
          <p:cNvPr id="6" name="Straight Arrow Connector 5">
            <a:extLst>
              <a:ext uri="{FF2B5EF4-FFF2-40B4-BE49-F238E27FC236}">
                <a16:creationId xmlns:a16="http://schemas.microsoft.com/office/drawing/2014/main" id="{4498DF0D-22A0-C0CD-7566-2177DC48D82C}"/>
              </a:ext>
            </a:extLst>
          </p:cNvPr>
          <p:cNvCxnSpPr/>
          <p:nvPr/>
        </p:nvCxnSpPr>
        <p:spPr>
          <a:xfrm>
            <a:off x="1779884" y="1440391"/>
            <a:ext cx="0" cy="1047565"/>
          </a:xfrm>
          <a:prstGeom prst="straightConnector1">
            <a:avLst/>
          </a:prstGeom>
          <a:ln w="12700">
            <a:solidFill>
              <a:srgbClr val="FF0000"/>
            </a:solidFill>
            <a:tailEnd type="oval"/>
          </a:ln>
          <a:effectLst>
            <a:glow rad="635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890B50B4-C6CD-FFD9-8A78-CC87169D3A28}"/>
              </a:ext>
            </a:extLst>
          </p:cNvPr>
          <p:cNvCxnSpPr>
            <a:cxnSpLocks/>
          </p:cNvCxnSpPr>
          <p:nvPr/>
        </p:nvCxnSpPr>
        <p:spPr>
          <a:xfrm>
            <a:off x="3228099" y="1442614"/>
            <a:ext cx="0" cy="2566182"/>
          </a:xfrm>
          <a:prstGeom prst="straightConnector1">
            <a:avLst/>
          </a:prstGeom>
          <a:ln w="12700">
            <a:solidFill>
              <a:srgbClr val="FF0000"/>
            </a:solidFill>
            <a:tailEnd type="oval"/>
          </a:ln>
          <a:effectLst>
            <a:glow rad="635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4BAD3343-9B7B-951D-BE09-503CC30B7FE5}"/>
              </a:ext>
            </a:extLst>
          </p:cNvPr>
          <p:cNvCxnSpPr>
            <a:cxnSpLocks/>
          </p:cNvCxnSpPr>
          <p:nvPr/>
        </p:nvCxnSpPr>
        <p:spPr>
          <a:xfrm>
            <a:off x="8994767" y="1420427"/>
            <a:ext cx="0" cy="2617131"/>
          </a:xfrm>
          <a:prstGeom prst="straightConnector1">
            <a:avLst/>
          </a:prstGeom>
          <a:ln w="12700">
            <a:solidFill>
              <a:srgbClr val="FF0000"/>
            </a:solidFill>
            <a:tailEnd type="oval"/>
          </a:ln>
          <a:effectLst>
            <a:glow rad="635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495D9C94-B14A-A23D-B67E-042213BD24DF}"/>
              </a:ext>
            </a:extLst>
          </p:cNvPr>
          <p:cNvCxnSpPr>
            <a:cxnSpLocks/>
          </p:cNvCxnSpPr>
          <p:nvPr/>
        </p:nvCxnSpPr>
        <p:spPr>
          <a:xfrm>
            <a:off x="4641956" y="1460367"/>
            <a:ext cx="0" cy="1007614"/>
          </a:xfrm>
          <a:prstGeom prst="straightConnector1">
            <a:avLst/>
          </a:prstGeom>
          <a:ln w="12700">
            <a:solidFill>
              <a:srgbClr val="FF0000"/>
            </a:solidFill>
            <a:tailEnd type="oval"/>
          </a:ln>
          <a:effectLst>
            <a:glow rad="635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A1885D2C-6208-D113-C74A-6455901A4677}"/>
              </a:ext>
            </a:extLst>
          </p:cNvPr>
          <p:cNvCxnSpPr>
            <a:cxnSpLocks/>
          </p:cNvCxnSpPr>
          <p:nvPr/>
        </p:nvCxnSpPr>
        <p:spPr>
          <a:xfrm>
            <a:off x="10407682" y="1442614"/>
            <a:ext cx="0" cy="1063098"/>
          </a:xfrm>
          <a:prstGeom prst="straightConnector1">
            <a:avLst/>
          </a:prstGeom>
          <a:ln w="12700">
            <a:solidFill>
              <a:srgbClr val="FF0000"/>
            </a:solidFill>
            <a:tailEnd type="oval"/>
          </a:ln>
          <a:effectLst>
            <a:glow rad="635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426B04AA-01D7-5D4D-2782-FEC9C232F4E6}"/>
              </a:ext>
            </a:extLst>
          </p:cNvPr>
          <p:cNvCxnSpPr/>
          <p:nvPr/>
        </p:nvCxnSpPr>
        <p:spPr>
          <a:xfrm>
            <a:off x="7536466" y="1458147"/>
            <a:ext cx="0" cy="1047565"/>
          </a:xfrm>
          <a:prstGeom prst="straightConnector1">
            <a:avLst/>
          </a:prstGeom>
          <a:ln w="12700">
            <a:solidFill>
              <a:srgbClr val="FF0000"/>
            </a:solidFill>
            <a:tailEnd type="oval"/>
          </a:ln>
          <a:effectLst>
            <a:glow rad="635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94FC6D05-4097-77AA-DE62-A1FB172FE86E}"/>
              </a:ext>
            </a:extLst>
          </p:cNvPr>
          <p:cNvCxnSpPr>
            <a:cxnSpLocks/>
          </p:cNvCxnSpPr>
          <p:nvPr/>
        </p:nvCxnSpPr>
        <p:spPr>
          <a:xfrm>
            <a:off x="6096000" y="1438175"/>
            <a:ext cx="0" cy="2599383"/>
          </a:xfrm>
          <a:prstGeom prst="straightConnector1">
            <a:avLst/>
          </a:prstGeom>
          <a:ln w="12700">
            <a:solidFill>
              <a:srgbClr val="FF0000"/>
            </a:solidFill>
            <a:tailEnd type="oval"/>
          </a:ln>
          <a:effectLst>
            <a:glow rad="635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29" name="Rectangle: Rounded Corners 28">
            <a:extLst>
              <a:ext uri="{FF2B5EF4-FFF2-40B4-BE49-F238E27FC236}">
                <a16:creationId xmlns:a16="http://schemas.microsoft.com/office/drawing/2014/main" id="{1952356D-817E-3885-5986-D09ACD490997}"/>
              </a:ext>
            </a:extLst>
          </p:cNvPr>
          <p:cNvSpPr/>
          <p:nvPr/>
        </p:nvSpPr>
        <p:spPr>
          <a:xfrm>
            <a:off x="1019676" y="2655039"/>
            <a:ext cx="1518080" cy="454981"/>
          </a:xfrm>
          <a:prstGeom prst="roundRect">
            <a:avLst/>
          </a:prstGeom>
          <a:solidFill>
            <a:schemeClr val="bg1">
              <a:lumMod val="95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Times New Roman" panose="02020603050405020304" pitchFamily="18" charset="0"/>
                <a:cs typeface="Times New Roman" panose="02020603050405020304" pitchFamily="18" charset="0"/>
              </a:rPr>
              <a:t>Area</a:t>
            </a:r>
            <a:endParaRPr lang="en-IN" dirty="0">
              <a:solidFill>
                <a:schemeClr val="tx1"/>
              </a:solidFill>
              <a:latin typeface="Times New Roman" panose="02020603050405020304" pitchFamily="18" charset="0"/>
              <a:cs typeface="Times New Roman" panose="02020603050405020304" pitchFamily="18" charset="0"/>
            </a:endParaRPr>
          </a:p>
        </p:txBody>
      </p:sp>
      <p:sp>
        <p:nvSpPr>
          <p:cNvPr id="30" name="Rectangle: Rounded Corners 29">
            <a:extLst>
              <a:ext uri="{FF2B5EF4-FFF2-40B4-BE49-F238E27FC236}">
                <a16:creationId xmlns:a16="http://schemas.microsoft.com/office/drawing/2014/main" id="{C09D28E0-81FB-87AA-915B-6AB22AD2C830}"/>
              </a:ext>
            </a:extLst>
          </p:cNvPr>
          <p:cNvSpPr/>
          <p:nvPr/>
        </p:nvSpPr>
        <p:spPr>
          <a:xfrm>
            <a:off x="2438193" y="4263203"/>
            <a:ext cx="1659055" cy="650878"/>
          </a:xfrm>
          <a:prstGeom prst="roundRect">
            <a:avLst/>
          </a:prstGeom>
          <a:solidFill>
            <a:schemeClr val="bg1">
              <a:lumMod val="95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Times New Roman" panose="02020603050405020304" pitchFamily="18" charset="0"/>
                <a:cs typeface="Times New Roman" panose="02020603050405020304" pitchFamily="18" charset="0"/>
              </a:rPr>
              <a:t>Population density</a:t>
            </a:r>
            <a:endParaRPr lang="en-IN" dirty="0">
              <a:solidFill>
                <a:schemeClr val="tx1"/>
              </a:solidFill>
              <a:latin typeface="Times New Roman" panose="02020603050405020304" pitchFamily="18" charset="0"/>
              <a:cs typeface="Times New Roman" panose="02020603050405020304" pitchFamily="18" charset="0"/>
            </a:endParaRPr>
          </a:p>
        </p:txBody>
      </p:sp>
      <p:sp>
        <p:nvSpPr>
          <p:cNvPr id="31" name="Rectangle: Rounded Corners 30">
            <a:extLst>
              <a:ext uri="{FF2B5EF4-FFF2-40B4-BE49-F238E27FC236}">
                <a16:creationId xmlns:a16="http://schemas.microsoft.com/office/drawing/2014/main" id="{4A002FB2-A5D7-38E9-78D8-5FBF63932B4F}"/>
              </a:ext>
            </a:extLst>
          </p:cNvPr>
          <p:cNvSpPr/>
          <p:nvPr/>
        </p:nvSpPr>
        <p:spPr>
          <a:xfrm>
            <a:off x="3918443" y="2655039"/>
            <a:ext cx="1487213" cy="454981"/>
          </a:xfrm>
          <a:prstGeom prst="roundRect">
            <a:avLst/>
          </a:prstGeom>
          <a:solidFill>
            <a:schemeClr val="bg1">
              <a:lumMod val="95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Times New Roman" panose="02020603050405020304" pitchFamily="18" charset="0"/>
                <a:cs typeface="Times New Roman" panose="02020603050405020304" pitchFamily="18" charset="0"/>
              </a:rPr>
              <a:t>Demography</a:t>
            </a:r>
            <a:endParaRPr lang="en-IN" dirty="0">
              <a:solidFill>
                <a:schemeClr val="tx1"/>
              </a:solidFill>
              <a:latin typeface="Times New Roman" panose="02020603050405020304" pitchFamily="18" charset="0"/>
              <a:cs typeface="Times New Roman" panose="02020603050405020304" pitchFamily="18" charset="0"/>
            </a:endParaRPr>
          </a:p>
        </p:txBody>
      </p:sp>
      <p:sp>
        <p:nvSpPr>
          <p:cNvPr id="32" name="Rectangle: Rounded Corners 31">
            <a:extLst>
              <a:ext uri="{FF2B5EF4-FFF2-40B4-BE49-F238E27FC236}">
                <a16:creationId xmlns:a16="http://schemas.microsoft.com/office/drawing/2014/main" id="{D6D6FA2B-86F1-94EA-5C82-9184476EBACB}"/>
              </a:ext>
            </a:extLst>
          </p:cNvPr>
          <p:cNvSpPr/>
          <p:nvPr/>
        </p:nvSpPr>
        <p:spPr>
          <a:xfrm>
            <a:off x="5336960" y="4269712"/>
            <a:ext cx="1518080" cy="650879"/>
          </a:xfrm>
          <a:prstGeom prst="roundRect">
            <a:avLst/>
          </a:prstGeom>
          <a:solidFill>
            <a:schemeClr val="bg1">
              <a:lumMod val="95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Times New Roman" panose="02020603050405020304" pitchFamily="18" charset="0"/>
                <a:cs typeface="Times New Roman" panose="02020603050405020304" pitchFamily="18" charset="0"/>
              </a:rPr>
              <a:t>Infrastructure demand</a:t>
            </a:r>
            <a:endParaRPr lang="en-IN" dirty="0">
              <a:solidFill>
                <a:schemeClr val="tx1"/>
              </a:solidFill>
              <a:latin typeface="Times New Roman" panose="02020603050405020304" pitchFamily="18" charset="0"/>
              <a:cs typeface="Times New Roman" panose="02020603050405020304" pitchFamily="18" charset="0"/>
            </a:endParaRPr>
          </a:p>
        </p:txBody>
      </p:sp>
      <p:sp>
        <p:nvSpPr>
          <p:cNvPr id="33" name="Rectangle: Rounded Corners 32">
            <a:extLst>
              <a:ext uri="{FF2B5EF4-FFF2-40B4-BE49-F238E27FC236}">
                <a16:creationId xmlns:a16="http://schemas.microsoft.com/office/drawing/2014/main" id="{E5D51142-5EFA-5568-A5B6-3722AF283795}"/>
              </a:ext>
            </a:extLst>
          </p:cNvPr>
          <p:cNvSpPr/>
          <p:nvPr/>
        </p:nvSpPr>
        <p:spPr>
          <a:xfrm>
            <a:off x="6747538" y="2676655"/>
            <a:ext cx="1620947" cy="523167"/>
          </a:xfrm>
          <a:prstGeom prst="roundRect">
            <a:avLst/>
          </a:prstGeom>
          <a:solidFill>
            <a:schemeClr val="bg1">
              <a:lumMod val="95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Times New Roman" panose="02020603050405020304" pitchFamily="18" charset="0"/>
                <a:cs typeface="Times New Roman" panose="02020603050405020304" pitchFamily="18" charset="0"/>
              </a:rPr>
              <a:t>Financial affordability</a:t>
            </a:r>
            <a:endParaRPr lang="en-IN" dirty="0">
              <a:solidFill>
                <a:schemeClr val="tx1"/>
              </a:solidFill>
              <a:latin typeface="Times New Roman" panose="02020603050405020304" pitchFamily="18" charset="0"/>
              <a:cs typeface="Times New Roman" panose="02020603050405020304" pitchFamily="18" charset="0"/>
            </a:endParaRPr>
          </a:p>
        </p:txBody>
      </p:sp>
      <p:sp>
        <p:nvSpPr>
          <p:cNvPr id="34" name="Rectangle: Rounded Corners 33">
            <a:extLst>
              <a:ext uri="{FF2B5EF4-FFF2-40B4-BE49-F238E27FC236}">
                <a16:creationId xmlns:a16="http://schemas.microsoft.com/office/drawing/2014/main" id="{ABFD04E7-F10B-5130-81E2-963AC3A687A2}"/>
              </a:ext>
            </a:extLst>
          </p:cNvPr>
          <p:cNvSpPr/>
          <p:nvPr/>
        </p:nvSpPr>
        <p:spPr>
          <a:xfrm>
            <a:off x="8235727" y="4303326"/>
            <a:ext cx="1518080" cy="650879"/>
          </a:xfrm>
          <a:prstGeom prst="roundRect">
            <a:avLst/>
          </a:prstGeom>
          <a:solidFill>
            <a:schemeClr val="bg1">
              <a:lumMod val="95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Times New Roman" panose="02020603050405020304" pitchFamily="18" charset="0"/>
                <a:cs typeface="Times New Roman" panose="02020603050405020304" pitchFamily="18" charset="0"/>
              </a:rPr>
              <a:t>Market competition</a:t>
            </a:r>
            <a:endParaRPr lang="en-IN" dirty="0">
              <a:solidFill>
                <a:schemeClr val="tx1"/>
              </a:solidFill>
              <a:latin typeface="Times New Roman" panose="02020603050405020304" pitchFamily="18" charset="0"/>
              <a:cs typeface="Times New Roman" panose="02020603050405020304" pitchFamily="18" charset="0"/>
            </a:endParaRPr>
          </a:p>
        </p:txBody>
      </p:sp>
      <p:sp>
        <p:nvSpPr>
          <p:cNvPr id="35" name="Rectangle: Rounded Corners 34">
            <a:extLst>
              <a:ext uri="{FF2B5EF4-FFF2-40B4-BE49-F238E27FC236}">
                <a16:creationId xmlns:a16="http://schemas.microsoft.com/office/drawing/2014/main" id="{7D9B201C-19D0-9344-156E-D6EC0A578412}"/>
              </a:ext>
            </a:extLst>
          </p:cNvPr>
          <p:cNvSpPr/>
          <p:nvPr/>
        </p:nvSpPr>
        <p:spPr>
          <a:xfrm>
            <a:off x="9694028" y="2678304"/>
            <a:ext cx="1518080" cy="560981"/>
          </a:xfrm>
          <a:prstGeom prst="roundRect">
            <a:avLst/>
          </a:prstGeom>
          <a:solidFill>
            <a:schemeClr val="bg1">
              <a:lumMod val="95000"/>
            </a:schemeClr>
          </a:solidFill>
          <a:ln w="317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1"/>
                </a:solidFill>
                <a:latin typeface="Times New Roman" panose="02020603050405020304" pitchFamily="18" charset="0"/>
                <a:cs typeface="Times New Roman" panose="02020603050405020304" pitchFamily="18" charset="0"/>
              </a:rPr>
              <a:t>Rules and regulations</a:t>
            </a:r>
            <a:endParaRPr lang="en-IN" dirty="0">
              <a:solidFill>
                <a:schemeClr val="tx1"/>
              </a:solidFill>
              <a:latin typeface="Times New Roman" panose="02020603050405020304" pitchFamily="18"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44265808-D77F-41D2-CDDC-53FB21AE9963}"/>
              </a:ext>
            </a:extLst>
          </p:cNvPr>
          <p:cNvSpPr/>
          <p:nvPr/>
        </p:nvSpPr>
        <p:spPr>
          <a:xfrm>
            <a:off x="4989458" y="175578"/>
            <a:ext cx="2213084" cy="454981"/>
          </a:xfrm>
          <a:prstGeom prst="roundRect">
            <a:avLst/>
          </a:prstGeom>
          <a:solidFill>
            <a:schemeClr val="bg1">
              <a:lumMod val="95000"/>
            </a:schemeClr>
          </a:solidFill>
          <a:ln w="63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u="sng" dirty="0">
                <a:solidFill>
                  <a:schemeClr val="tx1"/>
                </a:solidFill>
                <a:latin typeface="Times New Roman" panose="02020603050405020304" pitchFamily="18" charset="0"/>
                <a:cs typeface="Times New Roman" panose="02020603050405020304" pitchFamily="18" charset="0"/>
              </a:rPr>
              <a:t>Key Findings</a:t>
            </a:r>
            <a:endParaRPr lang="en-IN" sz="20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788614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42000"/>
            <a:extLst>
              <a:ext uri="{BEBA8EAE-BF5A-486C-A8C5-ECC9F3942E4B}">
                <a14:imgProps xmlns:a14="http://schemas.microsoft.com/office/drawing/2010/main">
                  <a14:imgLayer r:embed="rId3">
                    <a14:imgEffect>
                      <a14:sharpenSoften amount="-20000"/>
                    </a14:imgEffect>
                    <a14:imgEffect>
                      <a14:brightnessContrast bright="-50000" contrast="25000"/>
                    </a14:imgEffect>
                  </a14:imgLayer>
                </a14:imgProps>
              </a:ext>
              <a:ext uri="{837473B0-CC2E-450A-ABE3-18F120FF3D39}">
                <a1611:picAttrSrcUrl xmlns:a1611="http://schemas.microsoft.com/office/drawing/2016/11/main" r:id="rId4"/>
              </a:ext>
            </a:extLst>
          </a:blip>
          <a:srcRect/>
          <a:stretch>
            <a:fillRect t="-9000" b="-9000"/>
          </a:stretch>
        </a:blipFill>
        <a:effectLst/>
      </p:bgPr>
    </p:bg>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A0DEBCA6-1FBC-F569-4B61-ACE34EB17838}"/>
              </a:ext>
            </a:extLst>
          </p:cNvPr>
          <p:cNvSpPr/>
          <p:nvPr/>
        </p:nvSpPr>
        <p:spPr>
          <a:xfrm>
            <a:off x="806612" y="3201510"/>
            <a:ext cx="1781140" cy="454981"/>
          </a:xfrm>
          <a:prstGeom prst="roundRect">
            <a:avLst/>
          </a:prstGeom>
          <a:solidFill>
            <a:schemeClr val="bg1">
              <a:lumMod val="95000"/>
            </a:schemeClr>
          </a:solidFill>
          <a:ln w="63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latin typeface="Times New Roman" panose="02020603050405020304" pitchFamily="18" charset="0"/>
                <a:cs typeface="Times New Roman" panose="02020603050405020304" pitchFamily="18" charset="0"/>
              </a:rPr>
              <a:t>Area</a:t>
            </a:r>
            <a:endParaRPr lang="en-IN" sz="2000" b="1" dirty="0">
              <a:solidFill>
                <a:schemeClr val="tx1"/>
              </a:solidFill>
              <a:latin typeface="Times New Roman" panose="02020603050405020304" pitchFamily="18"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D91EE8A6-5F05-41F0-04F3-7A0309FEA693}"/>
              </a:ext>
            </a:extLst>
          </p:cNvPr>
          <p:cNvSpPr/>
          <p:nvPr/>
        </p:nvSpPr>
        <p:spPr>
          <a:xfrm>
            <a:off x="6178504" y="4118715"/>
            <a:ext cx="5377086" cy="1225330"/>
          </a:xfrm>
          <a:prstGeom prst="roundRect">
            <a:avLst/>
          </a:prstGeom>
          <a:solidFill>
            <a:schemeClr val="accent6">
              <a:lumMod val="20000"/>
              <a:lumOff val="80000"/>
            </a:schemeClr>
          </a:solidFill>
          <a:ln w="63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en-GB" sz="1400" dirty="0">
                <a:solidFill>
                  <a:schemeClr val="tx1"/>
                </a:solidFill>
                <a:latin typeface="Times New Roman" panose="02020603050405020304" pitchFamily="18" charset="0"/>
                <a:cs typeface="Times New Roman" panose="02020603050405020304" pitchFamily="18" charset="0"/>
              </a:rPr>
              <a:t>Two kinds of hypothesis exist.</a:t>
            </a:r>
          </a:p>
          <a:p>
            <a:pPr algn="just"/>
            <a:r>
              <a:rPr lang="en-GB" sz="1400" dirty="0">
                <a:solidFill>
                  <a:schemeClr val="tx1"/>
                </a:solidFill>
                <a:latin typeface="Times New Roman" panose="02020603050405020304" pitchFamily="18" charset="0"/>
                <a:cs typeface="Times New Roman" panose="02020603050405020304" pitchFamily="18" charset="0"/>
              </a:rPr>
              <a:t>1. </a:t>
            </a:r>
            <a:r>
              <a:rPr lang="en-GB" sz="1400" b="1" dirty="0">
                <a:solidFill>
                  <a:schemeClr val="tx1"/>
                </a:solidFill>
                <a:latin typeface="Times New Roman" panose="02020603050405020304" pitchFamily="18" charset="0"/>
                <a:cs typeface="Times New Roman" panose="02020603050405020304" pitchFamily="18" charset="0"/>
              </a:rPr>
              <a:t>Webinar model </a:t>
            </a:r>
            <a:r>
              <a:rPr lang="en-GB" sz="1400" dirty="0">
                <a:solidFill>
                  <a:schemeClr val="tx1"/>
                </a:solidFill>
                <a:latin typeface="Times New Roman" panose="02020603050405020304" pitchFamily="18" charset="0"/>
                <a:cs typeface="Times New Roman" panose="02020603050405020304" pitchFamily="18" charset="0"/>
              </a:rPr>
              <a:t>(</a:t>
            </a:r>
            <a:r>
              <a:rPr lang="en-US" sz="1400" dirty="0">
                <a:solidFill>
                  <a:schemeClr val="tx1"/>
                </a:solidFill>
                <a:latin typeface="Times New Roman" panose="02020603050405020304" pitchFamily="18" charset="0"/>
                <a:cs typeface="Times New Roman" panose="02020603050405020304" pitchFamily="18" charset="0"/>
              </a:rPr>
              <a:t>focuses on a single goal, such as minimizing cost or maximizing profit)</a:t>
            </a:r>
          </a:p>
          <a:p>
            <a:pPr algn="just"/>
            <a:r>
              <a:rPr lang="en-US" sz="1400" dirty="0">
                <a:solidFill>
                  <a:schemeClr val="tx1"/>
                </a:solidFill>
                <a:latin typeface="Times New Roman" panose="02020603050405020304" pitchFamily="18" charset="0"/>
                <a:cs typeface="Times New Roman" panose="02020603050405020304" pitchFamily="18" charset="0"/>
              </a:rPr>
              <a:t>2. </a:t>
            </a:r>
            <a:r>
              <a:rPr lang="en-US" sz="1400" b="1" dirty="0">
                <a:solidFill>
                  <a:schemeClr val="tx1"/>
                </a:solidFill>
                <a:latin typeface="Times New Roman" panose="02020603050405020304" pitchFamily="18" charset="0"/>
                <a:cs typeface="Times New Roman" panose="02020603050405020304" pitchFamily="18" charset="0"/>
              </a:rPr>
              <a:t>Behavioral approach </a:t>
            </a:r>
            <a:r>
              <a:rPr lang="en-US" sz="1400" dirty="0">
                <a:solidFill>
                  <a:schemeClr val="tx1"/>
                </a:solidFill>
                <a:latin typeface="Times New Roman" panose="02020603050405020304" pitchFamily="18" charset="0"/>
                <a:cs typeface="Times New Roman" panose="02020603050405020304" pitchFamily="18" charset="0"/>
              </a:rPr>
              <a:t>(which simultaneously talks about factors to find the best location)</a:t>
            </a:r>
            <a:endParaRPr lang="en-IN" sz="1400" dirty="0">
              <a:solidFill>
                <a:schemeClr val="tx1"/>
              </a:solidFill>
              <a:latin typeface="Times New Roman" panose="02020603050405020304" pitchFamily="18" charset="0"/>
              <a:cs typeface="Times New Roman" panose="02020603050405020304" pitchFamily="18" charset="0"/>
            </a:endParaRPr>
          </a:p>
        </p:txBody>
      </p:sp>
      <p:sp>
        <p:nvSpPr>
          <p:cNvPr id="13" name="Rectangle: Rounded Corners 12">
            <a:extLst>
              <a:ext uri="{FF2B5EF4-FFF2-40B4-BE49-F238E27FC236}">
                <a16:creationId xmlns:a16="http://schemas.microsoft.com/office/drawing/2014/main" id="{43ADFD0A-2AA8-5549-81D2-7E8AF2602DB4}"/>
              </a:ext>
            </a:extLst>
          </p:cNvPr>
          <p:cNvSpPr/>
          <p:nvPr/>
        </p:nvSpPr>
        <p:spPr>
          <a:xfrm>
            <a:off x="6178504" y="1436564"/>
            <a:ext cx="5377086" cy="1148616"/>
          </a:xfrm>
          <a:prstGeom prst="roundRect">
            <a:avLst/>
          </a:prstGeom>
          <a:solidFill>
            <a:schemeClr val="accent6">
              <a:lumMod val="20000"/>
              <a:lumOff val="80000"/>
            </a:schemeClr>
          </a:solidFill>
          <a:ln w="63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en-US" sz="1400" dirty="0">
                <a:solidFill>
                  <a:schemeClr val="tx1"/>
                </a:solidFill>
                <a:latin typeface="Times New Roman" panose="02020603050405020304" pitchFamily="18" charset="0"/>
                <a:cs typeface="Times New Roman" panose="02020603050405020304" pitchFamily="18" charset="0"/>
              </a:rPr>
              <a:t>Strategic hospital locations are determined by a thorough analysis of the area, taking into account aspects like </a:t>
            </a:r>
            <a:r>
              <a:rPr lang="en-US" sz="1400" b="1" dirty="0">
                <a:solidFill>
                  <a:schemeClr val="tx1"/>
                </a:solidFill>
                <a:latin typeface="Times New Roman" panose="02020603050405020304" pitchFamily="18" charset="0"/>
                <a:cs typeface="Times New Roman" panose="02020603050405020304" pitchFamily="18" charset="0"/>
              </a:rPr>
              <a:t>accessibility</a:t>
            </a:r>
            <a:r>
              <a:rPr lang="en-US" sz="1400" dirty="0">
                <a:solidFill>
                  <a:schemeClr val="tx1"/>
                </a:solidFill>
                <a:latin typeface="Times New Roman" panose="02020603050405020304" pitchFamily="18" charset="0"/>
                <a:cs typeface="Times New Roman" panose="02020603050405020304" pitchFamily="18" charset="0"/>
              </a:rPr>
              <a:t>, </a:t>
            </a:r>
            <a:r>
              <a:rPr lang="en-US" sz="1400" b="1" dirty="0">
                <a:solidFill>
                  <a:schemeClr val="tx1"/>
                </a:solidFill>
                <a:latin typeface="Times New Roman" panose="02020603050405020304" pitchFamily="18" charset="0"/>
                <a:cs typeface="Times New Roman" panose="02020603050405020304" pitchFamily="18" charset="0"/>
              </a:rPr>
              <a:t>proximity to important population centers</a:t>
            </a:r>
            <a:r>
              <a:rPr lang="en-US" sz="1400" dirty="0">
                <a:solidFill>
                  <a:schemeClr val="tx1"/>
                </a:solidFill>
                <a:latin typeface="Times New Roman" panose="02020603050405020304" pitchFamily="18" charset="0"/>
                <a:cs typeface="Times New Roman" panose="02020603050405020304" pitchFamily="18" charset="0"/>
              </a:rPr>
              <a:t>, </a:t>
            </a:r>
            <a:r>
              <a:rPr lang="en-US" sz="1400" b="1" dirty="0">
                <a:solidFill>
                  <a:schemeClr val="tx1"/>
                </a:solidFill>
                <a:latin typeface="Times New Roman" panose="02020603050405020304" pitchFamily="18" charset="0"/>
                <a:cs typeface="Times New Roman" panose="02020603050405020304" pitchFamily="18" charset="0"/>
              </a:rPr>
              <a:t>transportation connections</a:t>
            </a:r>
            <a:r>
              <a:rPr lang="en-US" sz="1400" dirty="0">
                <a:solidFill>
                  <a:schemeClr val="tx1"/>
                </a:solidFill>
                <a:latin typeface="Times New Roman" panose="02020603050405020304" pitchFamily="18" charset="0"/>
                <a:cs typeface="Times New Roman" panose="02020603050405020304" pitchFamily="18" charset="0"/>
              </a:rPr>
              <a:t>, and </a:t>
            </a:r>
            <a:r>
              <a:rPr lang="en-US" sz="1400" b="1" dirty="0">
                <a:solidFill>
                  <a:schemeClr val="tx1"/>
                </a:solidFill>
                <a:latin typeface="Times New Roman" panose="02020603050405020304" pitchFamily="18" charset="0"/>
                <a:cs typeface="Times New Roman" panose="02020603050405020304" pitchFamily="18" charset="0"/>
              </a:rPr>
              <a:t>potential for future growth</a:t>
            </a:r>
            <a:endParaRPr lang="en-IN" sz="1400" dirty="0"/>
          </a:p>
          <a:p>
            <a:pPr algn="ctr"/>
            <a:endParaRPr lang="en-IN" sz="1200" dirty="0">
              <a:solidFill>
                <a:schemeClr val="tx1"/>
              </a:solidFill>
              <a:latin typeface="Times New Roman" panose="02020603050405020304" pitchFamily="18" charset="0"/>
              <a:cs typeface="Times New Roman" panose="02020603050405020304" pitchFamily="18" charset="0"/>
            </a:endParaRPr>
          </a:p>
        </p:txBody>
      </p:sp>
      <p:sp>
        <p:nvSpPr>
          <p:cNvPr id="15" name="Rectangle: Rounded Corners 14">
            <a:extLst>
              <a:ext uri="{FF2B5EF4-FFF2-40B4-BE49-F238E27FC236}">
                <a16:creationId xmlns:a16="http://schemas.microsoft.com/office/drawing/2014/main" id="{AEF0E3A3-47DC-9309-A8C4-F88CAEE69AA7}"/>
              </a:ext>
            </a:extLst>
          </p:cNvPr>
          <p:cNvSpPr/>
          <p:nvPr/>
        </p:nvSpPr>
        <p:spPr>
          <a:xfrm>
            <a:off x="6178504" y="2739283"/>
            <a:ext cx="5377086" cy="1225329"/>
          </a:xfrm>
          <a:prstGeom prst="roundRect">
            <a:avLst/>
          </a:prstGeom>
          <a:solidFill>
            <a:schemeClr val="accent6">
              <a:lumMod val="20000"/>
              <a:lumOff val="80000"/>
            </a:schemeClr>
          </a:solidFill>
          <a:ln w="63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en-GB" sz="1400" dirty="0">
                <a:solidFill>
                  <a:schemeClr val="tx1"/>
                </a:solidFill>
                <a:latin typeface="Times New Roman" panose="02020603050405020304" pitchFamily="18" charset="0"/>
                <a:cs typeface="Times New Roman" panose="02020603050405020304" pitchFamily="18" charset="0"/>
              </a:rPr>
              <a:t>The area should have </a:t>
            </a:r>
            <a:r>
              <a:rPr lang="en-GB" sz="1400" b="1" dirty="0">
                <a:solidFill>
                  <a:schemeClr val="tx1"/>
                </a:solidFill>
                <a:latin typeface="Times New Roman" panose="02020603050405020304" pitchFamily="18" charset="0"/>
                <a:cs typeface="Times New Roman" panose="02020603050405020304" pitchFamily="18" charset="0"/>
              </a:rPr>
              <a:t>good transportation infrastructure</a:t>
            </a:r>
            <a:r>
              <a:rPr lang="en-GB" sz="1400" dirty="0">
                <a:solidFill>
                  <a:schemeClr val="tx1"/>
                </a:solidFill>
                <a:latin typeface="Times New Roman" panose="02020603050405020304" pitchFamily="18" charset="0"/>
                <a:cs typeface="Times New Roman" panose="02020603050405020304" pitchFamily="18" charset="0"/>
              </a:rPr>
              <a:t>, including roads, highways, public transportation, and proximity to airports, to ensure that patients, medical staff, and emergency services can reach the hospital quickly and efficiently.</a:t>
            </a:r>
            <a:endParaRPr lang="en-IN" sz="1400" dirty="0"/>
          </a:p>
          <a:p>
            <a:pPr algn="just"/>
            <a:endParaRPr lang="en-IN" sz="1400" dirty="0">
              <a:solidFill>
                <a:schemeClr val="tx1"/>
              </a:solidFill>
              <a:latin typeface="Times New Roman" panose="02020603050405020304" pitchFamily="18" charset="0"/>
              <a:cs typeface="Times New Roman" panose="02020603050405020304" pitchFamily="18" charset="0"/>
            </a:endParaRPr>
          </a:p>
        </p:txBody>
      </p:sp>
      <p:sp>
        <p:nvSpPr>
          <p:cNvPr id="16" name="Rectangle: Rounded Corners 15">
            <a:extLst>
              <a:ext uri="{FF2B5EF4-FFF2-40B4-BE49-F238E27FC236}">
                <a16:creationId xmlns:a16="http://schemas.microsoft.com/office/drawing/2014/main" id="{DC045E2E-9069-479A-A261-5C8A94621101}"/>
              </a:ext>
            </a:extLst>
          </p:cNvPr>
          <p:cNvSpPr/>
          <p:nvPr/>
        </p:nvSpPr>
        <p:spPr>
          <a:xfrm>
            <a:off x="6178504" y="145191"/>
            <a:ext cx="5377086" cy="1147941"/>
          </a:xfrm>
          <a:prstGeom prst="roundRect">
            <a:avLst/>
          </a:prstGeom>
          <a:solidFill>
            <a:schemeClr val="accent6">
              <a:lumMod val="20000"/>
              <a:lumOff val="80000"/>
            </a:schemeClr>
          </a:solidFill>
          <a:ln w="63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en-US" sz="1400" dirty="0">
                <a:solidFill>
                  <a:schemeClr val="tx1"/>
                </a:solidFill>
                <a:latin typeface="Times New Roman" panose="02020603050405020304" pitchFamily="18" charset="0"/>
                <a:cs typeface="Times New Roman" panose="02020603050405020304" pitchFamily="18" charset="0"/>
              </a:rPr>
              <a:t>Studies state that decision to choose a </a:t>
            </a:r>
            <a:r>
              <a:rPr lang="en-US" sz="1400" b="1" dirty="0">
                <a:solidFill>
                  <a:schemeClr val="tx1"/>
                </a:solidFill>
                <a:latin typeface="Times New Roman" panose="02020603050405020304" pitchFamily="18" charset="0"/>
                <a:cs typeface="Times New Roman" panose="02020603050405020304" pitchFamily="18" charset="0"/>
              </a:rPr>
              <a:t>hospital location</a:t>
            </a:r>
            <a:r>
              <a:rPr lang="en-US" sz="1400" dirty="0">
                <a:solidFill>
                  <a:schemeClr val="tx1"/>
                </a:solidFill>
                <a:latin typeface="Times New Roman" panose="02020603050405020304" pitchFamily="18" charset="0"/>
                <a:cs typeface="Times New Roman" panose="02020603050405020304" pitchFamily="18" charset="0"/>
              </a:rPr>
              <a:t> is one of the most </a:t>
            </a:r>
            <a:r>
              <a:rPr lang="en-US" sz="1400" b="1" dirty="0">
                <a:solidFill>
                  <a:schemeClr val="tx1"/>
                </a:solidFill>
                <a:latin typeface="Times New Roman" panose="02020603050405020304" pitchFamily="18" charset="0"/>
                <a:cs typeface="Times New Roman" panose="02020603050405020304" pitchFamily="18" charset="0"/>
              </a:rPr>
              <a:t>crucial factors </a:t>
            </a:r>
            <a:r>
              <a:rPr lang="en-US" sz="1400" dirty="0">
                <a:solidFill>
                  <a:schemeClr val="tx1"/>
                </a:solidFill>
                <a:latin typeface="Times New Roman" panose="02020603050405020304" pitchFamily="18" charset="0"/>
                <a:cs typeface="Times New Roman" panose="02020603050405020304" pitchFamily="18" charset="0"/>
              </a:rPr>
              <a:t>that government or stakeholders or policymakers should take into consideration to provide </a:t>
            </a:r>
            <a:r>
              <a:rPr lang="en-US" sz="1400" b="1" dirty="0">
                <a:solidFill>
                  <a:schemeClr val="tx1"/>
                </a:solidFill>
                <a:latin typeface="Times New Roman" panose="02020603050405020304" pitchFamily="18" charset="0"/>
                <a:cs typeface="Times New Roman" panose="02020603050405020304" pitchFamily="18" charset="0"/>
              </a:rPr>
              <a:t>effective</a:t>
            </a:r>
            <a:r>
              <a:rPr lang="en-US" sz="1400" dirty="0">
                <a:solidFill>
                  <a:schemeClr val="tx1"/>
                </a:solidFill>
                <a:latin typeface="Times New Roman" panose="02020603050405020304" pitchFamily="18" charset="0"/>
                <a:cs typeface="Times New Roman" panose="02020603050405020304" pitchFamily="18" charset="0"/>
              </a:rPr>
              <a:t>, </a:t>
            </a:r>
            <a:r>
              <a:rPr lang="en-US" sz="1400" b="1" dirty="0">
                <a:solidFill>
                  <a:schemeClr val="tx1"/>
                </a:solidFill>
                <a:latin typeface="Times New Roman" panose="02020603050405020304" pitchFamily="18" charset="0"/>
                <a:cs typeface="Times New Roman" panose="02020603050405020304" pitchFamily="18" charset="0"/>
              </a:rPr>
              <a:t>high-quality</a:t>
            </a:r>
            <a:r>
              <a:rPr lang="en-US" sz="1400" dirty="0">
                <a:solidFill>
                  <a:schemeClr val="tx1"/>
                </a:solidFill>
                <a:latin typeface="Times New Roman" panose="02020603050405020304" pitchFamily="18" charset="0"/>
                <a:cs typeface="Times New Roman" panose="02020603050405020304" pitchFamily="18" charset="0"/>
              </a:rPr>
              <a:t>, </a:t>
            </a:r>
            <a:r>
              <a:rPr lang="en-US" sz="1400" b="1" dirty="0">
                <a:solidFill>
                  <a:schemeClr val="tx1"/>
                </a:solidFill>
                <a:latin typeface="Times New Roman" panose="02020603050405020304" pitchFamily="18" charset="0"/>
                <a:cs typeface="Times New Roman" panose="02020603050405020304" pitchFamily="18" charset="0"/>
              </a:rPr>
              <a:t>equitable services.</a:t>
            </a:r>
            <a:endParaRPr lang="en-IN" sz="1400" dirty="0"/>
          </a:p>
          <a:p>
            <a:pPr algn="ctr"/>
            <a:endParaRPr lang="en-IN" sz="1200" dirty="0">
              <a:solidFill>
                <a:schemeClr val="tx1"/>
              </a:solidFill>
              <a:latin typeface="Times New Roman" panose="02020603050405020304" pitchFamily="18" charset="0"/>
              <a:cs typeface="Times New Roman" panose="02020603050405020304" pitchFamily="18" charset="0"/>
            </a:endParaRPr>
          </a:p>
        </p:txBody>
      </p:sp>
      <p:sp>
        <p:nvSpPr>
          <p:cNvPr id="17" name="Rectangle: Rounded Corners 16">
            <a:extLst>
              <a:ext uri="{FF2B5EF4-FFF2-40B4-BE49-F238E27FC236}">
                <a16:creationId xmlns:a16="http://schemas.microsoft.com/office/drawing/2014/main" id="{0BEA5ACA-AB96-C43F-7685-574BF53B35D8}"/>
              </a:ext>
            </a:extLst>
          </p:cNvPr>
          <p:cNvSpPr/>
          <p:nvPr/>
        </p:nvSpPr>
        <p:spPr>
          <a:xfrm>
            <a:off x="6178504" y="5487476"/>
            <a:ext cx="5377086" cy="1225330"/>
          </a:xfrm>
          <a:prstGeom prst="roundRect">
            <a:avLst/>
          </a:prstGeom>
          <a:solidFill>
            <a:schemeClr val="accent6">
              <a:lumMod val="20000"/>
              <a:lumOff val="80000"/>
            </a:schemeClr>
          </a:solidFill>
          <a:ln w="63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r>
              <a:rPr lang="en-US" sz="1400" dirty="0">
                <a:solidFill>
                  <a:schemeClr val="tx1"/>
                </a:solidFill>
                <a:latin typeface="Times New Roman" panose="02020603050405020304" pitchFamily="18" charset="0"/>
                <a:cs typeface="Times New Roman" panose="02020603050405020304" pitchFamily="18" charset="0"/>
              </a:rPr>
              <a:t>By selecting the ideal site, the hospital may be </a:t>
            </a:r>
            <a:r>
              <a:rPr lang="en-US" sz="1400" b="1" dirty="0">
                <a:solidFill>
                  <a:schemeClr val="tx1"/>
                </a:solidFill>
                <a:latin typeface="Times New Roman" panose="02020603050405020304" pitchFamily="18" charset="0"/>
                <a:cs typeface="Times New Roman" panose="02020603050405020304" pitchFamily="18" charset="0"/>
              </a:rPr>
              <a:t>conveniently reached by the community </a:t>
            </a:r>
            <a:r>
              <a:rPr lang="en-US" sz="1400" dirty="0">
                <a:solidFill>
                  <a:schemeClr val="tx1"/>
                </a:solidFill>
                <a:latin typeface="Times New Roman" panose="02020603050405020304" pitchFamily="18" charset="0"/>
                <a:cs typeface="Times New Roman" panose="02020603050405020304" pitchFamily="18" charset="0"/>
              </a:rPr>
              <a:t>it serves and </a:t>
            </a:r>
            <a:r>
              <a:rPr lang="en-US" sz="1400" b="1" dirty="0">
                <a:solidFill>
                  <a:schemeClr val="tx1"/>
                </a:solidFill>
                <a:latin typeface="Times New Roman" panose="02020603050405020304" pitchFamily="18" charset="0"/>
                <a:cs typeface="Times New Roman" panose="02020603050405020304" pitchFamily="18" charset="0"/>
              </a:rPr>
              <a:t>maximize its influence</a:t>
            </a:r>
            <a:r>
              <a:rPr lang="en-US" sz="1400" dirty="0">
                <a:solidFill>
                  <a:schemeClr val="tx1"/>
                </a:solidFill>
                <a:latin typeface="Times New Roman" panose="02020603050405020304" pitchFamily="18" charset="0"/>
                <a:cs typeface="Times New Roman" panose="02020603050405020304" pitchFamily="18" charset="0"/>
              </a:rPr>
              <a:t> and </a:t>
            </a:r>
            <a:r>
              <a:rPr lang="en-US" sz="1400" b="1" dirty="0">
                <a:solidFill>
                  <a:schemeClr val="tx1"/>
                </a:solidFill>
                <a:latin typeface="Times New Roman" panose="02020603050405020304" pitchFamily="18" charset="0"/>
                <a:cs typeface="Times New Roman" panose="02020603050405020304" pitchFamily="18" charset="0"/>
              </a:rPr>
              <a:t>contact to grow in the market</a:t>
            </a:r>
            <a:endParaRPr lang="en-IN" sz="1400" b="1" dirty="0">
              <a:solidFill>
                <a:schemeClr val="tx1"/>
              </a:solidFill>
              <a:latin typeface="Times New Roman" panose="02020603050405020304" pitchFamily="18" charset="0"/>
              <a:cs typeface="Times New Roman" panose="02020603050405020304" pitchFamily="18" charset="0"/>
            </a:endParaRPr>
          </a:p>
        </p:txBody>
      </p:sp>
      <p:sp>
        <p:nvSpPr>
          <p:cNvPr id="18" name="Arrow: Curved Right 17">
            <a:extLst>
              <a:ext uri="{FF2B5EF4-FFF2-40B4-BE49-F238E27FC236}">
                <a16:creationId xmlns:a16="http://schemas.microsoft.com/office/drawing/2014/main" id="{1B26394E-1CC5-BFEB-D27F-FCD245893DFC}"/>
              </a:ext>
            </a:extLst>
          </p:cNvPr>
          <p:cNvSpPr/>
          <p:nvPr/>
        </p:nvSpPr>
        <p:spPr>
          <a:xfrm flipV="1">
            <a:off x="3630168" y="2882973"/>
            <a:ext cx="1289304" cy="937949"/>
          </a:xfrm>
          <a:prstGeom prst="curvedRightArrow">
            <a:avLst/>
          </a:prstGeom>
          <a:solidFill>
            <a:schemeClr val="bg1"/>
          </a:solidFill>
          <a:ln>
            <a:solidFill>
              <a:schemeClr val="tx1"/>
            </a:solidFill>
          </a:ln>
          <a:effectLst>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pic>
        <p:nvPicPr>
          <p:cNvPr id="4" name="Picture 3">
            <a:extLst>
              <a:ext uri="{FF2B5EF4-FFF2-40B4-BE49-F238E27FC236}">
                <a16:creationId xmlns:a16="http://schemas.microsoft.com/office/drawing/2014/main" id="{E2A9F103-E14E-4ACA-5983-D5F19456A6F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3102" y="3252907"/>
            <a:ext cx="352185" cy="352185"/>
          </a:xfrm>
          <a:prstGeom prst="rect">
            <a:avLst/>
          </a:prstGeom>
          <a:ln>
            <a:solidFill>
              <a:schemeClr val="tx1"/>
            </a:solidFill>
          </a:ln>
        </p:spPr>
      </p:pic>
    </p:spTree>
    <p:extLst>
      <p:ext uri="{BB962C8B-B14F-4D97-AF65-F5344CB8AC3E}">
        <p14:creationId xmlns:p14="http://schemas.microsoft.com/office/powerpoint/2010/main" val="30409534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55000"/>
            <a:extLst>
              <a:ext uri="{BEBA8EAE-BF5A-486C-A8C5-ECC9F3942E4B}">
                <a14:imgProps xmlns:a14="http://schemas.microsoft.com/office/drawing/2010/main">
                  <a14:imgLayer r:embed="rId3">
                    <a14:imgEffect>
                      <a14:brightnessContrast bright="-30000" contrast="10000"/>
                    </a14:imgEffect>
                  </a14:imgLayer>
                </a14:imgProps>
              </a:ext>
              <a:ext uri="{837473B0-CC2E-450A-ABE3-18F120FF3D39}">
                <a1611:picAttrSrcUrl xmlns:a1611="http://schemas.microsoft.com/office/drawing/2016/11/main" r:id="rId4"/>
              </a:ext>
            </a:extLst>
          </a:blip>
          <a:srcRect/>
          <a:stretch>
            <a:fillRect/>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1F83778-9188-52E4-D1BF-27CBB58EB327}"/>
              </a:ext>
            </a:extLst>
          </p:cNvPr>
          <p:cNvSpPr/>
          <p:nvPr/>
        </p:nvSpPr>
        <p:spPr>
          <a:xfrm>
            <a:off x="4863346" y="147814"/>
            <a:ext cx="2399794" cy="577048"/>
          </a:xfrm>
          <a:prstGeom prst="roundRect">
            <a:avLst/>
          </a:prstGeom>
          <a:solidFill>
            <a:schemeClr val="tx2">
              <a:lumMod val="20000"/>
              <a:lumOff val="80000"/>
            </a:schemeClr>
          </a:solidFill>
          <a:ln w="3175">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latin typeface="Times New Roman" panose="02020603050405020304" pitchFamily="18" charset="0"/>
                <a:cs typeface="Times New Roman" panose="02020603050405020304" pitchFamily="18" charset="0"/>
              </a:rPr>
              <a:t>Population density</a:t>
            </a:r>
            <a:endParaRPr lang="en-IN" sz="2000" b="1" dirty="0">
              <a:solidFill>
                <a:schemeClr val="tx1"/>
              </a:solidFill>
              <a:latin typeface="Times New Roman" panose="02020603050405020304" pitchFamily="18"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E656B2F7-4B28-61CD-F8A2-35A7998E4B80}"/>
              </a:ext>
            </a:extLst>
          </p:cNvPr>
          <p:cNvSpPr/>
          <p:nvPr/>
        </p:nvSpPr>
        <p:spPr>
          <a:xfrm>
            <a:off x="142956" y="3329279"/>
            <a:ext cx="3464075" cy="3266830"/>
          </a:xfrm>
          <a:prstGeom prst="roundRect">
            <a:avLst/>
          </a:prstGeom>
          <a:solidFill>
            <a:schemeClr val="accent6">
              <a:lumMod val="20000"/>
              <a:lumOff val="80000"/>
            </a:schemeClr>
          </a:solidFill>
          <a:ln w="31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1400" dirty="0">
                <a:solidFill>
                  <a:schemeClr val="tx1"/>
                </a:solidFill>
                <a:latin typeface="Times New Roman" panose="02020603050405020304" pitchFamily="18" charset="0"/>
                <a:ea typeface="Calibri" panose="020F0502020204030204" pitchFamily="34" charset="0"/>
              </a:rPr>
              <a:t>D</a:t>
            </a:r>
            <a:r>
              <a:rPr lang="en-US" sz="1400" dirty="0">
                <a:solidFill>
                  <a:schemeClr val="tx1"/>
                </a:solidFill>
                <a:effectLst/>
                <a:latin typeface="Times New Roman" panose="02020603050405020304" pitchFamily="18" charset="0"/>
                <a:ea typeface="Calibri" panose="020F0502020204030204" pitchFamily="34" charset="0"/>
              </a:rPr>
              <a:t>emand depends on the size, age structure, and consumer preference of the population. If an area is densely populated or in a way if population increases in a particular region, then the demand also increases for all goods and services.</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Rectangle: Rounded Corners 4">
            <a:extLst>
              <a:ext uri="{FF2B5EF4-FFF2-40B4-BE49-F238E27FC236}">
                <a16:creationId xmlns:a16="http://schemas.microsoft.com/office/drawing/2014/main" id="{D13A55D9-CCA9-1274-563F-EA2E17490AD5}"/>
              </a:ext>
            </a:extLst>
          </p:cNvPr>
          <p:cNvSpPr/>
          <p:nvPr/>
        </p:nvSpPr>
        <p:spPr>
          <a:xfrm>
            <a:off x="8584969" y="147814"/>
            <a:ext cx="3440830" cy="2740536"/>
          </a:xfrm>
          <a:prstGeom prst="roundRect">
            <a:avLst/>
          </a:prstGeom>
          <a:solidFill>
            <a:schemeClr val="accent6">
              <a:lumMod val="20000"/>
              <a:lumOff val="80000"/>
            </a:schemeClr>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From public health </a:t>
            </a:r>
            <a:r>
              <a:rPr lang="en-US" sz="1400" dirty="0">
                <a:solidFill>
                  <a:schemeClr val="tx1"/>
                </a:solidFill>
                <a:latin typeface="Calibri" panose="020F0502020204030204" pitchFamily="34" charset="0"/>
                <a:ea typeface="Calibri" panose="020F0502020204030204" pitchFamily="34" charset="0"/>
                <a:cs typeface="Times New Roman" panose="02020603050405020304" pitchFamily="18" charset="0"/>
              </a:rPr>
              <a:t>perspective, </a:t>
            </a:r>
            <a:r>
              <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densely populated locations may experience particular health issues like infectious disease epidemics, greater incidence of chronic diseases which would in turn generate particular healthcare needs.</a:t>
            </a:r>
          </a:p>
        </p:txBody>
      </p:sp>
      <p:sp>
        <p:nvSpPr>
          <p:cNvPr id="6" name="Rectangle: Rounded Corners 5">
            <a:extLst>
              <a:ext uri="{FF2B5EF4-FFF2-40B4-BE49-F238E27FC236}">
                <a16:creationId xmlns:a16="http://schemas.microsoft.com/office/drawing/2014/main" id="{847A5EC6-9FA7-BB66-9DA6-5271EFD9A9E1}"/>
              </a:ext>
            </a:extLst>
          </p:cNvPr>
          <p:cNvSpPr/>
          <p:nvPr/>
        </p:nvSpPr>
        <p:spPr>
          <a:xfrm>
            <a:off x="166201" y="147815"/>
            <a:ext cx="3440830" cy="2740536"/>
          </a:xfrm>
          <a:prstGeom prst="roundRect">
            <a:avLst/>
          </a:prstGeom>
          <a:solidFill>
            <a:schemeClr val="accent6">
              <a:lumMod val="20000"/>
              <a:lumOff val="80000"/>
            </a:schemeClr>
          </a:solidFill>
          <a:ln w="31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Population density reflects the number of people residing in a given area.</a:t>
            </a:r>
          </a:p>
          <a:p>
            <a:pPr marL="285750" indent="-285750">
              <a:lnSpc>
                <a:spcPct val="150000"/>
              </a:lnSpc>
              <a:buFont typeface="Arial" panose="020B0604020202020204" pitchFamily="34" charset="0"/>
              <a:buChar char="•"/>
            </a:pPr>
            <a:endPar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50000"/>
              </a:lnSpc>
              <a:buFont typeface="Arial" panose="020B0604020202020204" pitchFamily="34" charset="0"/>
              <a:buChar char="•"/>
            </a:pPr>
            <a:endParaRPr lang="en-IN" sz="1100" dirty="0">
              <a:solidFill>
                <a:schemeClr val="tx1"/>
              </a:solidFill>
              <a:latin typeface="Times New Roman" panose="02020603050405020304" pitchFamily="18"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id="{8B8C4EFC-9CBC-84EE-C736-2984524BA965}"/>
              </a:ext>
            </a:extLst>
          </p:cNvPr>
          <p:cNvSpPr/>
          <p:nvPr/>
        </p:nvSpPr>
        <p:spPr>
          <a:xfrm>
            <a:off x="4928859" y="1422799"/>
            <a:ext cx="2334281" cy="3812957"/>
          </a:xfrm>
          <a:prstGeom prst="roundRect">
            <a:avLst/>
          </a:prstGeom>
          <a:solidFill>
            <a:schemeClr val="accent6">
              <a:lumMod val="20000"/>
              <a:lumOff val="80000"/>
            </a:schemeClr>
          </a:solidFill>
          <a:ln w="31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By considering all these, it can be inferred that if a hospital is established in a densely populated area, then the stakeholders can be confident that there will be sufficient demand to fund the facility and make it profitable.</a:t>
            </a:r>
          </a:p>
        </p:txBody>
      </p:sp>
      <p:sp>
        <p:nvSpPr>
          <p:cNvPr id="10" name="Rectangle: Rounded Corners 9">
            <a:extLst>
              <a:ext uri="{FF2B5EF4-FFF2-40B4-BE49-F238E27FC236}">
                <a16:creationId xmlns:a16="http://schemas.microsoft.com/office/drawing/2014/main" id="{C44E2CAD-9E42-6E2C-EA6B-1A9C43D77FD6}"/>
              </a:ext>
            </a:extLst>
          </p:cNvPr>
          <p:cNvSpPr/>
          <p:nvPr/>
        </p:nvSpPr>
        <p:spPr>
          <a:xfrm>
            <a:off x="8522563" y="3329278"/>
            <a:ext cx="3440830" cy="3266829"/>
          </a:xfrm>
          <a:prstGeom prst="roundRect">
            <a:avLst/>
          </a:prstGeom>
          <a:solidFill>
            <a:schemeClr val="accent6">
              <a:lumMod val="20000"/>
              <a:lumOff val="80000"/>
            </a:schemeClr>
          </a:solidFill>
          <a:ln w="3175">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1400" dirty="0">
                <a:solidFill>
                  <a:schemeClr val="tx1"/>
                </a:solidFill>
                <a:latin typeface="Calibri" panose="020F0502020204030204" pitchFamily="34" charset="0"/>
                <a:ea typeface="Calibri" panose="020F0502020204030204" pitchFamily="34" charset="0"/>
                <a:cs typeface="Times New Roman" panose="02020603050405020304" pitchFamily="18" charset="0"/>
              </a:rPr>
              <a:t>Apart from this, </a:t>
            </a:r>
            <a:r>
              <a:rPr lang="en-US"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In situations of emergency, such as during medical emergencies or accidents, where every minute counts and proximity plays a vital role; the presence of a hospital in a densely populated place helps speeding up access to emergency medical care and minimizes travel time.</a:t>
            </a:r>
          </a:p>
        </p:txBody>
      </p:sp>
    </p:spTree>
    <p:extLst>
      <p:ext uri="{BB962C8B-B14F-4D97-AF65-F5344CB8AC3E}">
        <p14:creationId xmlns:p14="http://schemas.microsoft.com/office/powerpoint/2010/main" val="813865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50000"/>
            <a:extLst>
              <a:ext uri="{BEBA8EAE-BF5A-486C-A8C5-ECC9F3942E4B}">
                <a14:imgProps xmlns:a14="http://schemas.microsoft.com/office/drawing/2010/main">
                  <a14:imgLayer r:embed="rId3">
                    <a14:imgEffect>
                      <a14:sharpenSoften amount="15000"/>
                    </a14:imgEffect>
                    <a14:imgEffect>
                      <a14:brightnessContrast bright="-50000" contrast="15000"/>
                    </a14:imgEffect>
                  </a14:imgLayer>
                </a14:imgProps>
              </a:ext>
              <a:ext uri="{837473B0-CC2E-450A-ABE3-18F120FF3D39}">
                <a1611:picAttrSrcUrl xmlns:a1611="http://schemas.microsoft.com/office/drawing/2016/11/main" r:id="rId4"/>
              </a:ext>
            </a:extLst>
          </a:blip>
          <a:srcRect/>
          <a:stretch>
            <a:fillRect t="-1000" b="-1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8B909A6-36F8-4BC5-2CCB-F3C2D3B783A2}"/>
              </a:ext>
            </a:extLst>
          </p:cNvPr>
          <p:cNvSpPr/>
          <p:nvPr/>
        </p:nvSpPr>
        <p:spPr>
          <a:xfrm flipH="1">
            <a:off x="5595890" y="1029178"/>
            <a:ext cx="363984" cy="4799644"/>
          </a:xfrm>
          <a:prstGeom prst="rect">
            <a:avLst/>
          </a:prstGeom>
          <a:solidFill>
            <a:schemeClr val="tx2">
              <a:lumMod val="20000"/>
              <a:lumOff val="80000"/>
            </a:schemeClr>
          </a:solidFill>
          <a:ln w="9525">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GB" sz="2000" b="1" dirty="0">
                <a:solidFill>
                  <a:schemeClr val="tx1"/>
                </a:solidFill>
              </a:rPr>
              <a:t>Demography</a:t>
            </a:r>
            <a:endParaRPr lang="en-IN" sz="2000" b="1" dirty="0">
              <a:solidFill>
                <a:schemeClr val="tx1"/>
              </a:solidFill>
            </a:endParaRPr>
          </a:p>
        </p:txBody>
      </p:sp>
      <p:sp>
        <p:nvSpPr>
          <p:cNvPr id="4" name="Rectangle: Diagonal Corners Rounded 3">
            <a:extLst>
              <a:ext uri="{FF2B5EF4-FFF2-40B4-BE49-F238E27FC236}">
                <a16:creationId xmlns:a16="http://schemas.microsoft.com/office/drawing/2014/main" id="{8110EA0C-43A7-D9FD-C231-A7255F1B13A2}"/>
              </a:ext>
            </a:extLst>
          </p:cNvPr>
          <p:cNvSpPr/>
          <p:nvPr/>
        </p:nvSpPr>
        <p:spPr>
          <a:xfrm>
            <a:off x="235258" y="185603"/>
            <a:ext cx="4611949" cy="1827684"/>
          </a:xfrm>
          <a:prstGeom prst="round2DiagRect">
            <a:avLst/>
          </a:prstGeom>
          <a:solidFill>
            <a:schemeClr val="accent6">
              <a:lumMod val="20000"/>
              <a:lumOff val="80000"/>
            </a:schemeClr>
          </a:solidFill>
          <a:ln w="63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 providers must understand who the patients are and based on that understanding, it would be easy for the providers to make decisions based on each patient’s need and situation</a:t>
            </a:r>
          </a:p>
        </p:txBody>
      </p:sp>
      <p:sp>
        <p:nvSpPr>
          <p:cNvPr id="5" name="Rectangle: Diagonal Corners Rounded 4">
            <a:extLst>
              <a:ext uri="{FF2B5EF4-FFF2-40B4-BE49-F238E27FC236}">
                <a16:creationId xmlns:a16="http://schemas.microsoft.com/office/drawing/2014/main" id="{087085EF-98B4-7DDD-876E-044D0763A014}"/>
              </a:ext>
            </a:extLst>
          </p:cNvPr>
          <p:cNvSpPr/>
          <p:nvPr/>
        </p:nvSpPr>
        <p:spPr>
          <a:xfrm flipH="1">
            <a:off x="235258" y="2318043"/>
            <a:ext cx="4611950" cy="1976943"/>
          </a:xfrm>
          <a:prstGeom prst="round2DiagRect">
            <a:avLst/>
          </a:prstGeom>
          <a:solidFill>
            <a:schemeClr val="accent6">
              <a:lumMod val="20000"/>
              <a:lumOff val="80000"/>
            </a:schemeClr>
          </a:solidFill>
          <a:ln w="63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Demographic and social data reveals a lot about population's size, age distribution, socioeconomic status, and common health issues along with societal health practices including smoking, physical activity, and food</a:t>
            </a:r>
          </a:p>
        </p:txBody>
      </p:sp>
      <p:sp>
        <p:nvSpPr>
          <p:cNvPr id="7" name="Rectangle: Diagonal Corners Rounded 6">
            <a:extLst>
              <a:ext uri="{FF2B5EF4-FFF2-40B4-BE49-F238E27FC236}">
                <a16:creationId xmlns:a16="http://schemas.microsoft.com/office/drawing/2014/main" id="{2CA9E82A-BFBB-8495-0BD9-0AAB125051AD}"/>
              </a:ext>
            </a:extLst>
          </p:cNvPr>
          <p:cNvSpPr/>
          <p:nvPr/>
        </p:nvSpPr>
        <p:spPr>
          <a:xfrm>
            <a:off x="235258" y="4633310"/>
            <a:ext cx="4611949" cy="1976943"/>
          </a:xfrm>
          <a:prstGeom prst="round2DiagRect">
            <a:avLst/>
          </a:prstGeom>
          <a:solidFill>
            <a:schemeClr val="accent6">
              <a:lumMod val="20000"/>
              <a:lumOff val="80000"/>
            </a:schemeClr>
          </a:solidFill>
          <a:ln w="63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1400">
                <a:solidFill>
                  <a:srgbClr val="000000"/>
                </a:solidFill>
                <a:effectLst/>
                <a:latin typeface="Times New Roman" panose="02020603050405020304" pitchFamily="18" charset="0"/>
                <a:ea typeface="Calibri" panose="020F0502020204030204" pitchFamily="34" charset="0"/>
              </a:rPr>
              <a:t>Demographic data can also be used to determine which groups require the most assistance and attention</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3" name="Rectangle: Diagonal Corners Rounded 12">
            <a:extLst>
              <a:ext uri="{FF2B5EF4-FFF2-40B4-BE49-F238E27FC236}">
                <a16:creationId xmlns:a16="http://schemas.microsoft.com/office/drawing/2014/main" id="{5F24698B-2058-7A47-0891-393EEB736BF7}"/>
              </a:ext>
            </a:extLst>
          </p:cNvPr>
          <p:cNvSpPr/>
          <p:nvPr/>
        </p:nvSpPr>
        <p:spPr>
          <a:xfrm>
            <a:off x="6708559" y="4633311"/>
            <a:ext cx="5136737" cy="1976943"/>
          </a:xfrm>
          <a:prstGeom prst="round2DiagRect">
            <a:avLst/>
          </a:prstGeom>
          <a:solidFill>
            <a:schemeClr val="accent6">
              <a:lumMod val="20000"/>
              <a:lumOff val="80000"/>
            </a:schemeClr>
          </a:solidFill>
          <a:ln w="63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This information is very much essential for organizing the variety of medical services and specialized departments needed to properly address the community's present and future </a:t>
            </a:r>
            <a:r>
              <a:rPr lang="en-US" sz="1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healthcare demand</a:t>
            </a: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 if demographic data is adequately gathered, healthcare practitioners may properly allocate the necessary resources to the entire healthcare system as well.</a:t>
            </a:r>
          </a:p>
        </p:txBody>
      </p:sp>
      <p:sp>
        <p:nvSpPr>
          <p:cNvPr id="14" name="Rectangle: Diagonal Corners Rounded 13">
            <a:extLst>
              <a:ext uri="{FF2B5EF4-FFF2-40B4-BE49-F238E27FC236}">
                <a16:creationId xmlns:a16="http://schemas.microsoft.com/office/drawing/2014/main" id="{32F5D9D4-C269-F496-2EAA-048F29EA84FF}"/>
              </a:ext>
            </a:extLst>
          </p:cNvPr>
          <p:cNvSpPr/>
          <p:nvPr/>
        </p:nvSpPr>
        <p:spPr>
          <a:xfrm flipH="1">
            <a:off x="6708556" y="2457793"/>
            <a:ext cx="5136736" cy="1827684"/>
          </a:xfrm>
          <a:prstGeom prst="round2DiagRect">
            <a:avLst/>
          </a:prstGeom>
          <a:solidFill>
            <a:schemeClr val="accent6">
              <a:lumMod val="20000"/>
              <a:lumOff val="80000"/>
            </a:schemeClr>
          </a:solidFill>
          <a:ln w="63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1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Stakeholders or healthcare providers</a:t>
            </a: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may identify or understand the areas of need and prioritizes treatments by examining data on healthcare utilization, the incidence of chronic diseases</a:t>
            </a:r>
          </a:p>
        </p:txBody>
      </p:sp>
      <p:sp>
        <p:nvSpPr>
          <p:cNvPr id="15" name="Rectangle: Diagonal Corners Rounded 14">
            <a:extLst>
              <a:ext uri="{FF2B5EF4-FFF2-40B4-BE49-F238E27FC236}">
                <a16:creationId xmlns:a16="http://schemas.microsoft.com/office/drawing/2014/main" id="{76688A37-5983-996A-A335-6F350BB8F335}"/>
              </a:ext>
            </a:extLst>
          </p:cNvPr>
          <p:cNvSpPr/>
          <p:nvPr/>
        </p:nvSpPr>
        <p:spPr>
          <a:xfrm>
            <a:off x="6708556" y="110824"/>
            <a:ext cx="5136738" cy="1976943"/>
          </a:xfrm>
          <a:prstGeom prst="round2DiagRect">
            <a:avLst/>
          </a:prstGeom>
          <a:solidFill>
            <a:schemeClr val="accent6">
              <a:lumMod val="20000"/>
              <a:lumOff val="80000"/>
            </a:schemeClr>
          </a:solidFill>
          <a:ln w="63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Some of the </a:t>
            </a:r>
            <a:r>
              <a:rPr lang="en-US" sz="1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crucial demographic data are;</a:t>
            </a:r>
          </a:p>
          <a:p>
            <a:pPr marL="342900" indent="-342900" algn="ctr">
              <a:lnSpc>
                <a:spcPct val="150000"/>
              </a:lnSpc>
              <a:buAutoNum type="arabicPeriod"/>
            </a:pPr>
            <a:r>
              <a:rPr lang="en-US" sz="1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Birth and Mortality rate</a:t>
            </a:r>
          </a:p>
          <a:p>
            <a:pPr marL="342900" indent="-342900" algn="ctr">
              <a:lnSpc>
                <a:spcPct val="150000"/>
              </a:lnSpc>
              <a:buAutoNum type="arabicPeriod"/>
            </a:pPr>
            <a:r>
              <a:rPr lang="en-US" sz="1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Annual population growth rate</a:t>
            </a:r>
          </a:p>
          <a:p>
            <a:pPr marL="342900" indent="-342900" algn="ctr">
              <a:lnSpc>
                <a:spcPct val="150000"/>
              </a:lnSpc>
              <a:buAutoNum type="arabicPeriod"/>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Literacy and Illiteracy rate</a:t>
            </a:r>
          </a:p>
        </p:txBody>
      </p:sp>
      <p:cxnSp>
        <p:nvCxnSpPr>
          <p:cNvPr id="17" name="Straight Arrow Connector 16">
            <a:extLst>
              <a:ext uri="{FF2B5EF4-FFF2-40B4-BE49-F238E27FC236}">
                <a16:creationId xmlns:a16="http://schemas.microsoft.com/office/drawing/2014/main" id="{E6EF4DE1-15C5-AAE6-DDED-2A56EDC0CCFF}"/>
              </a:ext>
            </a:extLst>
          </p:cNvPr>
          <p:cNvCxnSpPr>
            <a:cxnSpLocks/>
          </p:cNvCxnSpPr>
          <p:nvPr/>
        </p:nvCxnSpPr>
        <p:spPr>
          <a:xfrm flipH="1">
            <a:off x="4953740" y="1429305"/>
            <a:ext cx="532659" cy="0"/>
          </a:xfrm>
          <a:prstGeom prst="straightConnector1">
            <a:avLst/>
          </a:prstGeom>
          <a:ln>
            <a:solidFill>
              <a:srgbClr val="FF0000"/>
            </a:solidFill>
            <a:tailEnd type="oval" w="med" len="med"/>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378ECAE-B1B2-5EF1-D224-485DEB39D89F}"/>
              </a:ext>
            </a:extLst>
          </p:cNvPr>
          <p:cNvCxnSpPr>
            <a:cxnSpLocks/>
          </p:cNvCxnSpPr>
          <p:nvPr/>
        </p:nvCxnSpPr>
        <p:spPr>
          <a:xfrm flipH="1">
            <a:off x="4953740" y="3306514"/>
            <a:ext cx="532659" cy="0"/>
          </a:xfrm>
          <a:prstGeom prst="straightConnector1">
            <a:avLst/>
          </a:prstGeom>
          <a:ln>
            <a:solidFill>
              <a:srgbClr val="FF0000"/>
            </a:solidFill>
            <a:tailEnd type="oval" w="med" len="med"/>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14ECBC4F-C042-1F03-D999-9E8DDB8CEEDA}"/>
              </a:ext>
            </a:extLst>
          </p:cNvPr>
          <p:cNvCxnSpPr>
            <a:cxnSpLocks/>
          </p:cNvCxnSpPr>
          <p:nvPr/>
        </p:nvCxnSpPr>
        <p:spPr>
          <a:xfrm flipH="1">
            <a:off x="4944862" y="5468644"/>
            <a:ext cx="532659" cy="0"/>
          </a:xfrm>
          <a:prstGeom prst="straightConnector1">
            <a:avLst/>
          </a:prstGeom>
          <a:ln>
            <a:solidFill>
              <a:srgbClr val="FF0000"/>
            </a:solidFill>
            <a:tailEnd type="oval" w="med" len="med"/>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36C2ED80-5205-D385-EEC8-D157EC4EE1C9}"/>
              </a:ext>
            </a:extLst>
          </p:cNvPr>
          <p:cNvCxnSpPr>
            <a:cxnSpLocks/>
          </p:cNvCxnSpPr>
          <p:nvPr/>
        </p:nvCxnSpPr>
        <p:spPr>
          <a:xfrm>
            <a:off x="6060488" y="5468644"/>
            <a:ext cx="526740" cy="0"/>
          </a:xfrm>
          <a:prstGeom prst="straightConnector1">
            <a:avLst/>
          </a:prstGeom>
          <a:ln>
            <a:solidFill>
              <a:srgbClr val="FF0000"/>
            </a:solidFill>
            <a:tailEnd type="oval" w="med" len="med"/>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97ED8E74-B6C6-9953-B8D3-D7D3564236CE}"/>
              </a:ext>
            </a:extLst>
          </p:cNvPr>
          <p:cNvCxnSpPr>
            <a:cxnSpLocks/>
          </p:cNvCxnSpPr>
          <p:nvPr/>
        </p:nvCxnSpPr>
        <p:spPr>
          <a:xfrm>
            <a:off x="6069366" y="3306514"/>
            <a:ext cx="535618" cy="0"/>
          </a:xfrm>
          <a:prstGeom prst="straightConnector1">
            <a:avLst/>
          </a:prstGeom>
          <a:ln>
            <a:solidFill>
              <a:srgbClr val="FF0000"/>
            </a:solidFill>
            <a:tailEnd type="oval" w="med" len="med"/>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87B3EA26-A2CC-17A4-F212-3CD6CB518674}"/>
              </a:ext>
            </a:extLst>
          </p:cNvPr>
          <p:cNvCxnSpPr>
            <a:cxnSpLocks/>
          </p:cNvCxnSpPr>
          <p:nvPr/>
        </p:nvCxnSpPr>
        <p:spPr>
          <a:xfrm>
            <a:off x="6097477" y="1429305"/>
            <a:ext cx="470518" cy="0"/>
          </a:xfrm>
          <a:prstGeom prst="straightConnector1">
            <a:avLst/>
          </a:prstGeom>
          <a:ln>
            <a:solidFill>
              <a:srgbClr val="FF0000"/>
            </a:solidFill>
            <a:tailEnd type="oval"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592586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60000"/>
            <a:extLst>
              <a:ext uri="{BEBA8EAE-BF5A-486C-A8C5-ECC9F3942E4B}">
                <a14:imgProps xmlns:a14="http://schemas.microsoft.com/office/drawing/2010/main">
                  <a14:imgLayer r:embed="rId3">
                    <a14:imgEffect>
                      <a14:sharpenSoften amount="-20000"/>
                    </a14:imgEffect>
                    <a14:imgEffect>
                      <a14:brightnessContrast bright="-20000" contrast="20000"/>
                    </a14:imgEffect>
                  </a14:imgLayer>
                </a14:imgProps>
              </a:ext>
              <a:ext uri="{837473B0-CC2E-450A-ABE3-18F120FF3D39}">
                <a1611:picAttrSrcUrl xmlns:a1611="http://schemas.microsoft.com/office/drawing/2016/11/main" r:id="rId4"/>
              </a:ext>
            </a:extLst>
          </a:blip>
          <a:srcRect/>
          <a:stretch>
            <a:fillRect/>
          </a:stretch>
        </a:blipFill>
        <a:effectLst/>
      </p:bgPr>
    </p:bg>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2EA98FC6-4061-4C69-7EDB-B81FFE469F60}"/>
              </a:ext>
            </a:extLst>
          </p:cNvPr>
          <p:cNvSpPr/>
          <p:nvPr/>
        </p:nvSpPr>
        <p:spPr>
          <a:xfrm>
            <a:off x="8090517" y="628446"/>
            <a:ext cx="3906175" cy="5894773"/>
          </a:xfrm>
          <a:prstGeom prst="roundRect">
            <a:avLst/>
          </a:prstGeom>
          <a:solidFill>
            <a:schemeClr val="bg1">
              <a:lumMod val="95000"/>
              <a:alpha val="70000"/>
            </a:schemeClr>
          </a:solidFill>
          <a:ln w="9525">
            <a:solidFill>
              <a:schemeClr val="tx1"/>
            </a:solidFill>
            <a:prstDash val="dash"/>
          </a:ln>
          <a:effectLst>
            <a:outerShdw blurRad="50800" dist="50800" dir="5400000" algn="ctr" rotWithShape="0">
              <a:srgbClr val="000000">
                <a:alpha val="9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Rectangle: Rounded Corners 7">
            <a:extLst>
              <a:ext uri="{FF2B5EF4-FFF2-40B4-BE49-F238E27FC236}">
                <a16:creationId xmlns:a16="http://schemas.microsoft.com/office/drawing/2014/main" id="{157A7596-F224-AE3A-7EA0-F79A76403218}"/>
              </a:ext>
            </a:extLst>
          </p:cNvPr>
          <p:cNvSpPr/>
          <p:nvPr/>
        </p:nvSpPr>
        <p:spPr>
          <a:xfrm>
            <a:off x="195308" y="628446"/>
            <a:ext cx="3906175" cy="5894773"/>
          </a:xfrm>
          <a:prstGeom prst="roundRect">
            <a:avLst/>
          </a:prstGeom>
          <a:solidFill>
            <a:schemeClr val="bg1">
              <a:lumMod val="95000"/>
              <a:alpha val="70000"/>
            </a:schemeClr>
          </a:solidFill>
          <a:ln w="9525">
            <a:solidFill>
              <a:schemeClr val="tx1"/>
            </a:solidFill>
            <a:prstDash val="dash"/>
          </a:ln>
          <a:effectLst>
            <a:outerShdw blurRad="50800" dist="50800" dir="5400000" algn="ctr" rotWithShape="0">
              <a:srgbClr val="000000">
                <a:alpha val="9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Rectangle 1">
            <a:extLst>
              <a:ext uri="{FF2B5EF4-FFF2-40B4-BE49-F238E27FC236}">
                <a16:creationId xmlns:a16="http://schemas.microsoft.com/office/drawing/2014/main" id="{E5F9D860-FB04-B3C3-A2F8-FD4512B3855F}"/>
              </a:ext>
            </a:extLst>
          </p:cNvPr>
          <p:cNvSpPr/>
          <p:nvPr/>
        </p:nvSpPr>
        <p:spPr>
          <a:xfrm>
            <a:off x="4688890" y="130589"/>
            <a:ext cx="2814219" cy="666136"/>
          </a:xfrm>
          <a:prstGeom prst="rect">
            <a:avLst/>
          </a:prstGeom>
          <a:solidFill>
            <a:schemeClr val="tx2">
              <a:lumMod val="20000"/>
              <a:lumOff val="80000"/>
            </a:schemeClr>
          </a:solidFill>
          <a:ln w="63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latin typeface="Times New Roman" panose="02020603050405020304" pitchFamily="18" charset="0"/>
                <a:cs typeface="Times New Roman" panose="02020603050405020304" pitchFamily="18" charset="0"/>
              </a:rPr>
              <a:t>Infrastructure demand</a:t>
            </a:r>
            <a:endParaRPr lang="en-IN" sz="2000" b="1" dirty="0">
              <a:solidFill>
                <a:schemeClr val="tx1"/>
              </a:solidFill>
              <a:latin typeface="Times New Roman" panose="02020603050405020304" pitchFamily="18" charset="0"/>
              <a:cs typeface="Times New Roman" panose="02020603050405020304" pitchFamily="18" charset="0"/>
            </a:endParaRPr>
          </a:p>
        </p:txBody>
      </p:sp>
      <p:sp>
        <p:nvSpPr>
          <p:cNvPr id="3" name="Rectangle: Rounded Corners 2">
            <a:extLst>
              <a:ext uri="{FF2B5EF4-FFF2-40B4-BE49-F238E27FC236}">
                <a16:creationId xmlns:a16="http://schemas.microsoft.com/office/drawing/2014/main" id="{FAEE20F2-8153-0410-D937-B9D2A86A1664}"/>
              </a:ext>
            </a:extLst>
          </p:cNvPr>
          <p:cNvSpPr/>
          <p:nvPr/>
        </p:nvSpPr>
        <p:spPr>
          <a:xfrm>
            <a:off x="4622303" y="1813439"/>
            <a:ext cx="2885243" cy="4709779"/>
          </a:xfrm>
          <a:prstGeom prst="roundRect">
            <a:avLst/>
          </a:prstGeom>
          <a:solidFill>
            <a:schemeClr val="bg1">
              <a:lumMod val="95000"/>
              <a:alpha val="70000"/>
            </a:schemeClr>
          </a:solidFill>
          <a:ln w="9525">
            <a:solidFill>
              <a:schemeClr val="tx1"/>
            </a:solidFill>
            <a:prstDash val="dash"/>
          </a:ln>
          <a:effectLst>
            <a:outerShdw blurRad="50800" dist="50800" dir="5400000" algn="ctr" rotWithShape="0">
              <a:srgbClr val="000000">
                <a:alpha val="9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50000"/>
              </a:lnSpc>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This parameter assists in identifying the different medical facilities and these facilities can be implemented to fill the healthcare service gaps in the market</a:t>
            </a:r>
          </a:p>
        </p:txBody>
      </p:sp>
      <p:sp>
        <p:nvSpPr>
          <p:cNvPr id="4" name="Rectangle: Top Corners Rounded 3">
            <a:extLst>
              <a:ext uri="{FF2B5EF4-FFF2-40B4-BE49-F238E27FC236}">
                <a16:creationId xmlns:a16="http://schemas.microsoft.com/office/drawing/2014/main" id="{FD5006E1-2047-255C-968A-1FBA44C1D939}"/>
              </a:ext>
            </a:extLst>
          </p:cNvPr>
          <p:cNvSpPr/>
          <p:nvPr/>
        </p:nvSpPr>
        <p:spPr>
          <a:xfrm>
            <a:off x="522671" y="926871"/>
            <a:ext cx="3251450" cy="1752323"/>
          </a:xfrm>
          <a:prstGeom prst="round2SameRect">
            <a:avLst/>
          </a:prstGeom>
          <a:solidFill>
            <a:schemeClr val="accent6">
              <a:lumMod val="20000"/>
              <a:lumOff val="80000"/>
            </a:schemeClr>
          </a:solidFill>
          <a:ln w="3175">
            <a:solidFill>
              <a:schemeClr val="tx1"/>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50000"/>
              </a:lnSpc>
            </a:pPr>
            <a:r>
              <a:rPr lang="en-GB" sz="1400" b="0" i="0" dirty="0">
                <a:solidFill>
                  <a:schemeClr val="tx1"/>
                </a:solidFill>
                <a:effectLst/>
                <a:latin typeface="Times New Roman" panose="02020603050405020304" pitchFamily="18" charset="0"/>
                <a:cs typeface="Times New Roman" panose="02020603050405020304" pitchFamily="18" charset="0"/>
              </a:rPr>
              <a:t>Infrastructure is a key pillar supporting the fundamental aim of promoting improved standards of care and wellbeing for all patients</a:t>
            </a:r>
            <a:endParaRPr lang="en-IN" sz="1400" dirty="0">
              <a:solidFill>
                <a:schemeClr val="tx1"/>
              </a:solidFill>
              <a:latin typeface="Times New Roman" panose="02020603050405020304" pitchFamily="18" charset="0"/>
              <a:cs typeface="Times New Roman" panose="02020603050405020304" pitchFamily="18" charset="0"/>
            </a:endParaRPr>
          </a:p>
        </p:txBody>
      </p:sp>
      <p:sp>
        <p:nvSpPr>
          <p:cNvPr id="5" name="Rectangle: Top Corners Rounded 4">
            <a:extLst>
              <a:ext uri="{FF2B5EF4-FFF2-40B4-BE49-F238E27FC236}">
                <a16:creationId xmlns:a16="http://schemas.microsoft.com/office/drawing/2014/main" id="{EB6AA2F9-49D3-4D15-7272-9A4DAC5EB748}"/>
              </a:ext>
            </a:extLst>
          </p:cNvPr>
          <p:cNvSpPr/>
          <p:nvPr/>
        </p:nvSpPr>
        <p:spPr>
          <a:xfrm>
            <a:off x="479021" y="4470241"/>
            <a:ext cx="3251450" cy="1752323"/>
          </a:xfrm>
          <a:prstGeom prst="round2SameRect">
            <a:avLst/>
          </a:prstGeom>
          <a:solidFill>
            <a:schemeClr val="accent6">
              <a:lumMod val="20000"/>
              <a:lumOff val="80000"/>
            </a:schemeClr>
          </a:solidFill>
          <a:ln w="3175">
            <a:solidFill>
              <a:schemeClr val="tx1"/>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50000"/>
              </a:lnSpc>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In order to decide if it would be feasible to build a hospital in a specific location, it is crucial to evaluate the area's current infrastructure</a:t>
            </a:r>
          </a:p>
        </p:txBody>
      </p:sp>
      <p:sp>
        <p:nvSpPr>
          <p:cNvPr id="6" name="Rectangle: Top Corners Rounded 5">
            <a:extLst>
              <a:ext uri="{FF2B5EF4-FFF2-40B4-BE49-F238E27FC236}">
                <a16:creationId xmlns:a16="http://schemas.microsoft.com/office/drawing/2014/main" id="{23990273-F3DF-0224-868C-F8FBB2975CC4}"/>
              </a:ext>
            </a:extLst>
          </p:cNvPr>
          <p:cNvSpPr/>
          <p:nvPr/>
        </p:nvSpPr>
        <p:spPr>
          <a:xfrm>
            <a:off x="8417879" y="947688"/>
            <a:ext cx="3251450" cy="1731505"/>
          </a:xfrm>
          <a:prstGeom prst="round2SameRect">
            <a:avLst/>
          </a:prstGeom>
          <a:solidFill>
            <a:schemeClr val="accent6">
              <a:lumMod val="20000"/>
              <a:lumOff val="80000"/>
            </a:schemeClr>
          </a:solidFill>
          <a:ln w="3175">
            <a:solidFill>
              <a:schemeClr val="tx1"/>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50000"/>
              </a:lnSpc>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 demand for healthcare services can be determined by examining that</a:t>
            </a:r>
          </a:p>
        </p:txBody>
      </p:sp>
      <p:sp>
        <p:nvSpPr>
          <p:cNvPr id="7" name="Rectangle: Top Corners Rounded 6">
            <a:extLst>
              <a:ext uri="{FF2B5EF4-FFF2-40B4-BE49-F238E27FC236}">
                <a16:creationId xmlns:a16="http://schemas.microsoft.com/office/drawing/2014/main" id="{E6D56405-6EC3-4A19-5C7F-BBEC183C6E76}"/>
              </a:ext>
            </a:extLst>
          </p:cNvPr>
          <p:cNvSpPr/>
          <p:nvPr/>
        </p:nvSpPr>
        <p:spPr>
          <a:xfrm>
            <a:off x="8417879" y="4470241"/>
            <a:ext cx="3295100" cy="1759313"/>
          </a:xfrm>
          <a:prstGeom prst="round2SameRect">
            <a:avLst/>
          </a:prstGeom>
          <a:solidFill>
            <a:schemeClr val="accent6">
              <a:lumMod val="20000"/>
              <a:lumOff val="80000"/>
            </a:schemeClr>
          </a:solidFill>
          <a:ln w="3175">
            <a:solidFill>
              <a:schemeClr val="tx1"/>
            </a:solidFill>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50000"/>
              </a:lnSpc>
            </a:pPr>
            <a:r>
              <a:rPr lang="en-US" sz="1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The healthcare infrastructure should be built considering the 7 domains of quality such as </a:t>
            </a:r>
            <a:r>
              <a:rPr lang="en-GB" sz="1400" b="0" i="0" dirty="0">
                <a:solidFill>
                  <a:schemeClr val="tx1"/>
                </a:solidFill>
                <a:effectLst/>
                <a:latin typeface="Times New Roman" panose="02020603050405020304" pitchFamily="18" charset="0"/>
                <a:cs typeface="Times New Roman" panose="02020603050405020304" pitchFamily="18" charset="0"/>
              </a:rPr>
              <a:t>patient experience, effectiveness, efficiency, timeliness, safety, equity and sustainability</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222238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50000"/>
            <a:extLst>
              <a:ext uri="{BEBA8EAE-BF5A-486C-A8C5-ECC9F3942E4B}">
                <a14:imgProps xmlns:a14="http://schemas.microsoft.com/office/drawing/2010/main">
                  <a14:imgLayer r:embed="rId3">
                    <a14:imgEffect>
                      <a14:sharpenSoften amount="-30000"/>
                    </a14:imgEffect>
                    <a14:imgEffect>
                      <a14:brightnessContrast bright="-40000" contrast="20000"/>
                    </a14:imgEffect>
                  </a14:imgLayer>
                </a14:imgProps>
              </a:ext>
              <a:ext uri="{837473B0-CC2E-450A-ABE3-18F120FF3D39}">
                <a1611:picAttrSrcUrl xmlns:a1611="http://schemas.microsoft.com/office/drawing/2016/11/main" r:id="rId4"/>
              </a:ext>
            </a:extLst>
          </a:blip>
          <a:srcRect/>
          <a:stretch>
            <a:fillRect l="-6000" r="-6000"/>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A309361-C554-235D-065D-9167F7EAA454}"/>
              </a:ext>
            </a:extLst>
          </p:cNvPr>
          <p:cNvSpPr/>
          <p:nvPr/>
        </p:nvSpPr>
        <p:spPr>
          <a:xfrm>
            <a:off x="4053541" y="3429000"/>
            <a:ext cx="1844089" cy="3098799"/>
          </a:xfrm>
          <a:prstGeom prst="rect">
            <a:avLst/>
          </a:prstGeom>
          <a:solidFill>
            <a:schemeClr val="accent6">
              <a:lumMod val="20000"/>
              <a:lumOff val="80000"/>
            </a:schemeClr>
          </a:solidFill>
          <a:ln w="9525">
            <a:solidFill>
              <a:schemeClr val="tx1"/>
            </a:solidFill>
            <a:prstDash val="sysDash"/>
          </a:ln>
          <a:effectLst>
            <a:outerShdw blurRad="50800" dist="50800" dir="5400000" sx="1000" sy="1000" algn="ctr" rotWithShape="0">
              <a:schemeClr val="accent6">
                <a:lumMod val="20000"/>
                <a:lumOff val="80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400" spc="5"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By establishing a hospital in an area of higher per capita income will have ongoing supply of patients and possible revenue for the hospital</a:t>
            </a:r>
          </a:p>
        </p:txBody>
      </p:sp>
      <p:sp>
        <p:nvSpPr>
          <p:cNvPr id="4" name="Rectangle 3">
            <a:extLst>
              <a:ext uri="{FF2B5EF4-FFF2-40B4-BE49-F238E27FC236}">
                <a16:creationId xmlns:a16="http://schemas.microsoft.com/office/drawing/2014/main" id="{0D915BF8-BCF0-F4A6-3022-9D19E48056EB}"/>
              </a:ext>
            </a:extLst>
          </p:cNvPr>
          <p:cNvSpPr/>
          <p:nvPr/>
        </p:nvSpPr>
        <p:spPr>
          <a:xfrm>
            <a:off x="4208016" y="204185"/>
            <a:ext cx="3775968" cy="594804"/>
          </a:xfrm>
          <a:prstGeom prst="rect">
            <a:avLst/>
          </a:prstGeom>
          <a:solidFill>
            <a:schemeClr val="tx2">
              <a:lumMod val="20000"/>
              <a:lumOff val="80000"/>
            </a:schemeClr>
          </a:solidFill>
          <a:ln w="63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latin typeface="Times New Roman" panose="02020603050405020304" pitchFamily="18" charset="0"/>
                <a:cs typeface="Times New Roman" panose="02020603050405020304" pitchFamily="18" charset="0"/>
              </a:rPr>
              <a:t>Financial affordability</a:t>
            </a:r>
            <a:endParaRPr lang="en-IN" sz="2000" b="1" dirty="0">
              <a:solidFill>
                <a:schemeClr val="tx1"/>
              </a:solidFill>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70A01CFC-1A96-F8E0-2966-E4DDA8BE4140}"/>
              </a:ext>
            </a:extLst>
          </p:cNvPr>
          <p:cNvSpPr/>
          <p:nvPr/>
        </p:nvSpPr>
        <p:spPr>
          <a:xfrm>
            <a:off x="6032528" y="3429000"/>
            <a:ext cx="1844089" cy="3098799"/>
          </a:xfrm>
          <a:prstGeom prst="rect">
            <a:avLst/>
          </a:prstGeom>
          <a:solidFill>
            <a:schemeClr val="accent6">
              <a:lumMod val="20000"/>
              <a:lumOff val="80000"/>
            </a:schemeClr>
          </a:solidFill>
          <a:ln w="9525">
            <a:solidFill>
              <a:schemeClr val="tx1"/>
            </a:solidFill>
            <a:prstDash val="sysDash"/>
          </a:ln>
          <a:effectLst>
            <a:outerShdw blurRad="50800" dist="50800" dir="5400000" sx="1000" sy="1000" algn="ctr" rotWithShape="0">
              <a:schemeClr val="accent6">
                <a:lumMod val="20000"/>
                <a:lumOff val="80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 hospital needs to make a sizable investment in its physical plant, its medical inventory, its personnel, and its overhead</a:t>
            </a:r>
          </a:p>
        </p:txBody>
      </p:sp>
      <p:sp>
        <p:nvSpPr>
          <p:cNvPr id="6" name="Rectangle 5">
            <a:extLst>
              <a:ext uri="{FF2B5EF4-FFF2-40B4-BE49-F238E27FC236}">
                <a16:creationId xmlns:a16="http://schemas.microsoft.com/office/drawing/2014/main" id="{2F3BF33F-6E7C-EBA7-3BC4-A2CE3AA27779}"/>
              </a:ext>
            </a:extLst>
          </p:cNvPr>
          <p:cNvSpPr/>
          <p:nvPr/>
        </p:nvSpPr>
        <p:spPr>
          <a:xfrm>
            <a:off x="160867" y="3429000"/>
            <a:ext cx="1953606" cy="3098799"/>
          </a:xfrm>
          <a:prstGeom prst="rect">
            <a:avLst/>
          </a:prstGeom>
          <a:solidFill>
            <a:schemeClr val="accent6">
              <a:lumMod val="20000"/>
              <a:lumOff val="80000"/>
            </a:schemeClr>
          </a:solidFill>
          <a:ln w="9525">
            <a:solidFill>
              <a:schemeClr val="tx1"/>
            </a:solidFill>
            <a:prstDash val="sysDash"/>
          </a:ln>
          <a:effectLst>
            <a:outerShdw blurRad="50800" dist="50800" dir="5400000" sx="1000" sy="1000" algn="ctr" rotWithShape="0">
              <a:schemeClr val="accent6">
                <a:lumMod val="20000"/>
                <a:lumOff val="80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400" dirty="0">
                <a:solidFill>
                  <a:schemeClr val="tx1"/>
                </a:solidFill>
                <a:latin typeface="Times New Roman" panose="02020603050405020304" pitchFamily="18" charset="0"/>
                <a:cs typeface="Times New Roman" panose="02020603050405020304" pitchFamily="18" charset="0"/>
              </a:rPr>
              <a:t>Healthcare services can </a:t>
            </a:r>
            <a:r>
              <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differ based on per capita income, service price, education, and social norms and evaluation of this </a:t>
            </a: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economic data provides information to decision makers for efficient use of available resources for maximizing health benefits</a:t>
            </a:r>
          </a:p>
        </p:txBody>
      </p:sp>
      <p:sp>
        <p:nvSpPr>
          <p:cNvPr id="7" name="Rectangle 6">
            <a:extLst>
              <a:ext uri="{FF2B5EF4-FFF2-40B4-BE49-F238E27FC236}">
                <a16:creationId xmlns:a16="http://schemas.microsoft.com/office/drawing/2014/main" id="{8355209A-186C-184E-42CA-D6ABDFC616D8}"/>
              </a:ext>
            </a:extLst>
          </p:cNvPr>
          <p:cNvSpPr/>
          <p:nvPr/>
        </p:nvSpPr>
        <p:spPr>
          <a:xfrm>
            <a:off x="2249371" y="3429000"/>
            <a:ext cx="1669272" cy="3098799"/>
          </a:xfrm>
          <a:prstGeom prst="rect">
            <a:avLst/>
          </a:prstGeom>
          <a:solidFill>
            <a:schemeClr val="accent6">
              <a:lumMod val="20000"/>
              <a:lumOff val="80000"/>
            </a:schemeClr>
          </a:solidFill>
          <a:ln w="9525">
            <a:solidFill>
              <a:schemeClr val="tx1"/>
            </a:solidFill>
            <a:prstDash val="sysDash"/>
          </a:ln>
          <a:effectLst>
            <a:outerShdw blurRad="50800" dist="50800" dir="5400000" sx="1000" sy="1000" algn="ctr" rotWithShape="0">
              <a:schemeClr val="accent6">
                <a:lumMod val="20000"/>
                <a:lumOff val="80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An increase in per capita income shows that people have a high standard of living and can afford medical care</a:t>
            </a:r>
          </a:p>
        </p:txBody>
      </p:sp>
      <p:sp>
        <p:nvSpPr>
          <p:cNvPr id="8" name="Rectangle 7">
            <a:extLst>
              <a:ext uri="{FF2B5EF4-FFF2-40B4-BE49-F238E27FC236}">
                <a16:creationId xmlns:a16="http://schemas.microsoft.com/office/drawing/2014/main" id="{C8D73F8A-5508-0E75-4767-3BD1D8EDFE6F}"/>
              </a:ext>
            </a:extLst>
          </p:cNvPr>
          <p:cNvSpPr/>
          <p:nvPr/>
        </p:nvSpPr>
        <p:spPr>
          <a:xfrm>
            <a:off x="8011515" y="3429000"/>
            <a:ext cx="1780402" cy="3098799"/>
          </a:xfrm>
          <a:prstGeom prst="rect">
            <a:avLst/>
          </a:prstGeom>
          <a:solidFill>
            <a:schemeClr val="accent6">
              <a:lumMod val="20000"/>
              <a:lumOff val="80000"/>
            </a:schemeClr>
          </a:solidFill>
          <a:ln w="9525">
            <a:solidFill>
              <a:schemeClr val="tx1"/>
            </a:solidFill>
            <a:prstDash val="sysDash"/>
          </a:ln>
          <a:effectLst>
            <a:outerShdw blurRad="50800" dist="50800" dir="5400000" sx="1000" sy="1000" algn="ctr" rotWithShape="0">
              <a:schemeClr val="accent6">
                <a:lumMod val="20000"/>
                <a:lumOff val="80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 larger pool of potential patients who can afford to pay for healthcare services can generate sufficient revenue to cover costs and assure the hospital's efficient operation</a:t>
            </a:r>
          </a:p>
        </p:txBody>
      </p:sp>
      <p:sp>
        <p:nvSpPr>
          <p:cNvPr id="9" name="Rectangle 8">
            <a:extLst>
              <a:ext uri="{FF2B5EF4-FFF2-40B4-BE49-F238E27FC236}">
                <a16:creationId xmlns:a16="http://schemas.microsoft.com/office/drawing/2014/main" id="{AB7DEF8A-878F-1D2F-AC5A-AA3C3D0DAA44}"/>
              </a:ext>
            </a:extLst>
          </p:cNvPr>
          <p:cNvSpPr/>
          <p:nvPr/>
        </p:nvSpPr>
        <p:spPr>
          <a:xfrm>
            <a:off x="9926814" y="3419348"/>
            <a:ext cx="1977320" cy="3098798"/>
          </a:xfrm>
          <a:prstGeom prst="rect">
            <a:avLst/>
          </a:prstGeom>
          <a:solidFill>
            <a:schemeClr val="accent6">
              <a:lumMod val="20000"/>
              <a:lumOff val="80000"/>
            </a:schemeClr>
          </a:solidFill>
          <a:ln w="9525">
            <a:solidFill>
              <a:schemeClr val="tx1"/>
            </a:solidFill>
            <a:prstDash val="sysDash"/>
          </a:ln>
          <a:effectLst>
            <a:outerShdw blurRad="50800" dist="50800" dir="5400000" sx="1000" sy="1000" algn="ctr" rotWithShape="0">
              <a:schemeClr val="accent6">
                <a:lumMod val="20000"/>
                <a:lumOff val="80000"/>
                <a:alpha val="7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sz="1400">
                <a:solidFill>
                  <a:schemeClr val="tx1"/>
                </a:solidFill>
                <a:latin typeface="Times New Roman" panose="02020603050405020304" pitchFamily="18" charset="0"/>
                <a:cs typeface="Times New Roman" panose="02020603050405020304" pitchFamily="18" charset="0"/>
              </a:rPr>
              <a:t>Establishing hospital in higher per capita income also brings the opportunity </a:t>
            </a:r>
            <a:r>
              <a:rPr lang="en-US" sz="140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for philanthropic donations, healthcare collaborations, and public-private partnerships to support the opening and expansion of a hospital</a:t>
            </a:r>
            <a:endParaRPr lang="en-IN" sz="1400" dirty="0">
              <a:solidFill>
                <a:schemeClr val="tx1"/>
              </a:solidFill>
              <a:latin typeface="Times New Roman" panose="02020603050405020304" pitchFamily="18" charset="0"/>
              <a:cs typeface="Times New Roman" panose="02020603050405020304" pitchFamily="18" charset="0"/>
            </a:endParaRPr>
          </a:p>
        </p:txBody>
      </p:sp>
      <p:cxnSp>
        <p:nvCxnSpPr>
          <p:cNvPr id="11" name="Straight Connector 10">
            <a:extLst>
              <a:ext uri="{FF2B5EF4-FFF2-40B4-BE49-F238E27FC236}">
                <a16:creationId xmlns:a16="http://schemas.microsoft.com/office/drawing/2014/main" id="{20CA5082-87F6-BAB4-DADD-D1E3CAAD3311}"/>
              </a:ext>
            </a:extLst>
          </p:cNvPr>
          <p:cNvCxnSpPr/>
          <p:nvPr/>
        </p:nvCxnSpPr>
        <p:spPr>
          <a:xfrm>
            <a:off x="905961" y="1270000"/>
            <a:ext cx="10253134"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0D76FCAA-6C0B-447A-DE74-A2A115EFD5F9}"/>
              </a:ext>
            </a:extLst>
          </p:cNvPr>
          <p:cNvCxnSpPr>
            <a:cxnSpLocks/>
          </p:cNvCxnSpPr>
          <p:nvPr/>
        </p:nvCxnSpPr>
        <p:spPr>
          <a:xfrm>
            <a:off x="1261533" y="1270000"/>
            <a:ext cx="0" cy="19981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0F801235-E951-A1BE-39BF-F2760B1C6AB7}"/>
              </a:ext>
            </a:extLst>
          </p:cNvPr>
          <p:cNvCxnSpPr>
            <a:cxnSpLocks/>
          </p:cNvCxnSpPr>
          <p:nvPr/>
        </p:nvCxnSpPr>
        <p:spPr>
          <a:xfrm>
            <a:off x="3161454" y="1270000"/>
            <a:ext cx="0" cy="20235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A8642E39-B85D-9E0E-835A-F4B6FB2759A1}"/>
              </a:ext>
            </a:extLst>
          </p:cNvPr>
          <p:cNvCxnSpPr>
            <a:cxnSpLocks/>
          </p:cNvCxnSpPr>
          <p:nvPr/>
        </p:nvCxnSpPr>
        <p:spPr>
          <a:xfrm>
            <a:off x="5061375" y="1270000"/>
            <a:ext cx="0" cy="20235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1A3C696E-C593-502C-CCCB-148578A13677}"/>
              </a:ext>
            </a:extLst>
          </p:cNvPr>
          <p:cNvCxnSpPr>
            <a:cxnSpLocks/>
          </p:cNvCxnSpPr>
          <p:nvPr/>
        </p:nvCxnSpPr>
        <p:spPr>
          <a:xfrm>
            <a:off x="6961296" y="1270000"/>
            <a:ext cx="0" cy="20235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527EED68-E5C4-EFF7-D8E2-717657E1DF00}"/>
              </a:ext>
            </a:extLst>
          </p:cNvPr>
          <p:cNvCxnSpPr>
            <a:cxnSpLocks/>
          </p:cNvCxnSpPr>
          <p:nvPr/>
        </p:nvCxnSpPr>
        <p:spPr>
          <a:xfrm>
            <a:off x="8861217" y="1270000"/>
            <a:ext cx="0" cy="20235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6715C798-22DB-4329-F322-B9B1FB8DED28}"/>
              </a:ext>
            </a:extLst>
          </p:cNvPr>
          <p:cNvCxnSpPr>
            <a:cxnSpLocks/>
          </p:cNvCxnSpPr>
          <p:nvPr/>
        </p:nvCxnSpPr>
        <p:spPr>
          <a:xfrm>
            <a:off x="10761136" y="1270000"/>
            <a:ext cx="0" cy="20235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83129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50000"/>
            <a:extLst>
              <a:ext uri="{BEBA8EAE-BF5A-486C-A8C5-ECC9F3942E4B}">
                <a14:imgProps xmlns:a14="http://schemas.microsoft.com/office/drawing/2010/main">
                  <a14:imgLayer r:embed="rId3">
                    <a14:imgEffect>
                      <a14:brightnessContrast bright="-15000" contrast="20000"/>
                    </a14:imgEffect>
                  </a14:imgLayer>
                </a14:imgProps>
              </a:ext>
              <a:ext uri="{837473B0-CC2E-450A-ABE3-18F120FF3D39}">
                <a1611:picAttrSrcUrl xmlns:a1611="http://schemas.microsoft.com/office/drawing/2016/11/main" r:id="rId4"/>
              </a:ext>
            </a:extLst>
          </a:blip>
          <a:srcRect/>
          <a:stretch>
            <a:fillRect t="-3000" b="-3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6A52668-127D-D5C8-DD11-964AB612C666}"/>
              </a:ext>
            </a:extLst>
          </p:cNvPr>
          <p:cNvSpPr/>
          <p:nvPr/>
        </p:nvSpPr>
        <p:spPr>
          <a:xfrm>
            <a:off x="920318" y="1216239"/>
            <a:ext cx="10351363" cy="3266984"/>
          </a:xfrm>
          <a:prstGeom prst="rect">
            <a:avLst/>
          </a:prstGeom>
          <a:solidFill>
            <a:schemeClr val="accent6">
              <a:lumMod val="20000"/>
              <a:lumOff val="80000"/>
              <a:alpha val="85000"/>
            </a:schemeClr>
          </a:solidFill>
          <a:ln w="9525">
            <a:solidFill>
              <a:schemeClr val="tx1"/>
            </a:solidFill>
            <a:prstDash val="sysDash"/>
          </a:ln>
          <a:effectLst>
            <a:outerShdw blurRad="50800" dist="50800" dir="5400000" algn="ctr" rotWithShape="0">
              <a:srgbClr val="000000">
                <a:alpha val="9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800100" lvl="1" indent="-342900">
              <a:lnSpc>
                <a:spcPct val="150000"/>
              </a:lnSpc>
              <a:buFont typeface="Wingdings" panose="05000000000000000000" pitchFamily="2" charset="2"/>
              <a:buChar char="§"/>
            </a:pPr>
            <a:r>
              <a:rPr lang="en-GB" sz="1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Consumers increasingly control the healthcare sector and want high-quality services at reasonable costs which makes the stakeholders to research more about the market and identify demands.</a:t>
            </a:r>
          </a:p>
          <a:p>
            <a:pPr marL="800100" lvl="1" indent="-342900">
              <a:lnSpc>
                <a:spcPct val="150000"/>
              </a:lnSpc>
              <a:buFont typeface="Wingdings" panose="05000000000000000000" pitchFamily="2" charset="2"/>
              <a:buChar char="§"/>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 hospital mainly focuses on demand of patients; and in order to compete in the market or to be the best among the competitors, it must focus on the demands and satisfy all of them</a:t>
            </a:r>
          </a:p>
          <a:p>
            <a:pPr marL="800100" lvl="1" indent="-342900">
              <a:lnSpc>
                <a:spcPct val="150000"/>
              </a:lnSpc>
              <a:buFont typeface="Wingdings" panose="05000000000000000000" pitchFamily="2" charset="2"/>
              <a:buChar char="§"/>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Analyzing the market helps the stakeholders to prepare a framework for its business. So that the hospital runs smoothly and achieves new heights in the market.</a:t>
            </a:r>
          </a:p>
          <a:p>
            <a:pPr marL="800100" lvl="1" indent="-342900">
              <a:lnSpc>
                <a:spcPct val="150000"/>
              </a:lnSpc>
              <a:buFont typeface="Wingdings" panose="05000000000000000000" pitchFamily="2" charset="2"/>
              <a:buChar char="§"/>
            </a:pPr>
            <a:r>
              <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Stakeholders can also do Gap analysis that are nothing but difference between the need of the patients and the service that is provided to the patients. </a:t>
            </a:r>
          </a:p>
          <a:p>
            <a:pPr marL="800100" lvl="1" indent="-342900">
              <a:lnSpc>
                <a:spcPct val="150000"/>
              </a:lnSpc>
              <a:buFont typeface="Wingdings" panose="05000000000000000000" pitchFamily="2" charset="2"/>
              <a:buChar char="§"/>
            </a:pPr>
            <a:r>
              <a:rPr lang="en-GB" sz="1400" b="0" i="0" dirty="0">
                <a:solidFill>
                  <a:schemeClr val="tx1"/>
                </a:solidFill>
                <a:effectLst/>
                <a:latin typeface="Times New Roman" panose="02020603050405020304" pitchFamily="18" charset="0"/>
                <a:cs typeface="Times New Roman" panose="02020603050405020304" pitchFamily="18" charset="0"/>
              </a:rPr>
              <a:t>Healthcare facilities are advised to analyse such gaps so that their establishment can provide a better solutions to the patients admitted in their facilities, clearing the difference between the “reality” and an “ideal” state of operations. </a:t>
            </a:r>
            <a:endPar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0F4E9A3D-9905-1252-BEF9-C4962DD3DFE1}"/>
              </a:ext>
            </a:extLst>
          </p:cNvPr>
          <p:cNvPicPr>
            <a:picLocks noChangeAspect="1"/>
          </p:cNvPicPr>
          <p:nvPr/>
        </p:nvPicPr>
        <p:blipFill rotWithShape="1">
          <a:blip r:embed="rId5">
            <a:extLst>
              <a:ext uri="{28A0092B-C50C-407E-A947-70E740481C1C}">
                <a14:useLocalDpi xmlns:a14="http://schemas.microsoft.com/office/drawing/2010/main" val="0"/>
              </a:ext>
            </a:extLst>
          </a:blip>
          <a:srcRect l="30843" t="38228" r="35918" b="17099"/>
          <a:stretch/>
        </p:blipFill>
        <p:spPr>
          <a:xfrm>
            <a:off x="4527611" y="4636016"/>
            <a:ext cx="2772051" cy="2011489"/>
          </a:xfrm>
          <a:prstGeom prst="rect">
            <a:avLst/>
          </a:prstGeom>
          <a:ln>
            <a:solidFill>
              <a:schemeClr val="tx1"/>
            </a:solidFill>
          </a:ln>
        </p:spPr>
      </p:pic>
      <p:sp>
        <p:nvSpPr>
          <p:cNvPr id="3" name="Rectangle 2">
            <a:extLst>
              <a:ext uri="{FF2B5EF4-FFF2-40B4-BE49-F238E27FC236}">
                <a16:creationId xmlns:a16="http://schemas.microsoft.com/office/drawing/2014/main" id="{BA0E06C9-3A56-B792-B135-5E02A6978C20}"/>
              </a:ext>
            </a:extLst>
          </p:cNvPr>
          <p:cNvSpPr/>
          <p:nvPr/>
        </p:nvSpPr>
        <p:spPr>
          <a:xfrm>
            <a:off x="3697550" y="168677"/>
            <a:ext cx="4796901" cy="594804"/>
          </a:xfrm>
          <a:prstGeom prst="rect">
            <a:avLst/>
          </a:prstGeom>
          <a:solidFill>
            <a:schemeClr val="tx2">
              <a:lumMod val="20000"/>
              <a:lumOff val="80000"/>
            </a:schemeClr>
          </a:solidFill>
          <a:ln w="63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latin typeface="Times New Roman" panose="02020603050405020304" pitchFamily="18" charset="0"/>
                <a:cs typeface="Times New Roman" panose="02020603050405020304" pitchFamily="18" charset="0"/>
              </a:rPr>
              <a:t>Market competition and gap analysis</a:t>
            </a:r>
            <a:endParaRPr lang="en-IN" sz="2000" b="1" dirty="0">
              <a:solidFill>
                <a:schemeClr val="tx1"/>
              </a:solidFill>
              <a:latin typeface="Times New Roman" panose="02020603050405020304" pitchFamily="18" charset="0"/>
              <a:cs typeface="Times New Roman" panose="02020603050405020304" pitchFamily="18" charset="0"/>
            </a:endParaRPr>
          </a:p>
        </p:txBody>
      </p:sp>
      <p:sp>
        <p:nvSpPr>
          <p:cNvPr id="7" name="Arrow: Right 6">
            <a:extLst>
              <a:ext uri="{FF2B5EF4-FFF2-40B4-BE49-F238E27FC236}">
                <a16:creationId xmlns:a16="http://schemas.microsoft.com/office/drawing/2014/main" id="{19E52427-6DA5-1F1E-E86B-E06574221153}"/>
              </a:ext>
            </a:extLst>
          </p:cNvPr>
          <p:cNvSpPr/>
          <p:nvPr/>
        </p:nvSpPr>
        <p:spPr>
          <a:xfrm rot="5400000">
            <a:off x="-2212761" y="3587690"/>
            <a:ext cx="5697244" cy="150919"/>
          </a:xfrm>
          <a:prstGeom prst="rightArrow">
            <a:avLst/>
          </a:prstGeom>
          <a:solidFill>
            <a:srgbClr val="FF0000">
              <a:alpha val="6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050"/>
          </a:p>
        </p:txBody>
      </p:sp>
      <p:sp>
        <p:nvSpPr>
          <p:cNvPr id="9" name="Arrow: Right 8">
            <a:extLst>
              <a:ext uri="{FF2B5EF4-FFF2-40B4-BE49-F238E27FC236}">
                <a16:creationId xmlns:a16="http://schemas.microsoft.com/office/drawing/2014/main" id="{B2563A70-7BE4-7D89-2CAE-3DAC7D65C024}"/>
              </a:ext>
            </a:extLst>
          </p:cNvPr>
          <p:cNvSpPr/>
          <p:nvPr/>
        </p:nvSpPr>
        <p:spPr>
          <a:xfrm>
            <a:off x="474955" y="923277"/>
            <a:ext cx="10910656" cy="133166"/>
          </a:xfrm>
          <a:prstGeom prst="rightArrow">
            <a:avLst/>
          </a:prstGeom>
          <a:solidFill>
            <a:srgbClr val="FF0000">
              <a:alpha val="6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8939632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50000"/>
            <a:extLst>
              <a:ext uri="{BEBA8EAE-BF5A-486C-A8C5-ECC9F3942E4B}">
                <a14:imgProps xmlns:a14="http://schemas.microsoft.com/office/drawing/2010/main">
                  <a14:imgLayer r:embed="rId3">
                    <a14:imgEffect>
                      <a14:sharpenSoften amount="-30000"/>
                    </a14:imgEffect>
                    <a14:imgEffect>
                      <a14:brightnessContrast bright="-20000" contrast="20000"/>
                    </a14:imgEffect>
                  </a14:imgLayer>
                </a14:imgProps>
              </a:ext>
              <a:ext uri="{837473B0-CC2E-450A-ABE3-18F120FF3D39}">
                <a1611:picAttrSrcUrl xmlns:a1611="http://schemas.microsoft.com/office/drawing/2016/11/main" r:id="rId4"/>
              </a:ext>
            </a:extLst>
          </a:blip>
          <a:srcRect/>
          <a:stretch>
            <a:fillRect t="-13000" b="-13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757D907-9C6C-6950-7A01-E5A168A7C8AC}"/>
              </a:ext>
            </a:extLst>
          </p:cNvPr>
          <p:cNvSpPr/>
          <p:nvPr/>
        </p:nvSpPr>
        <p:spPr>
          <a:xfrm>
            <a:off x="4711083" y="46565"/>
            <a:ext cx="2769833" cy="594804"/>
          </a:xfrm>
          <a:prstGeom prst="rect">
            <a:avLst/>
          </a:prstGeom>
          <a:solidFill>
            <a:schemeClr val="tx2">
              <a:lumMod val="20000"/>
              <a:lumOff val="80000"/>
            </a:schemeClr>
          </a:solidFill>
          <a:ln w="63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tx1"/>
                </a:solidFill>
                <a:latin typeface="Times New Roman" panose="02020603050405020304" pitchFamily="18" charset="0"/>
                <a:cs typeface="Times New Roman" panose="02020603050405020304" pitchFamily="18" charset="0"/>
              </a:rPr>
              <a:t>Rules and regulations</a:t>
            </a:r>
            <a:endParaRPr lang="en-IN" sz="2000" dirty="0">
              <a:solidFill>
                <a:schemeClr val="tx1"/>
              </a:solidFill>
              <a:latin typeface="Times New Roman" panose="02020603050405020304" pitchFamily="18" charset="0"/>
              <a:cs typeface="Times New Roman" panose="02020603050405020304" pitchFamily="18" charset="0"/>
            </a:endParaRPr>
          </a:p>
        </p:txBody>
      </p:sp>
      <p:sp>
        <p:nvSpPr>
          <p:cNvPr id="5" name="Rectangle: Rounded Corners 4">
            <a:extLst>
              <a:ext uri="{FF2B5EF4-FFF2-40B4-BE49-F238E27FC236}">
                <a16:creationId xmlns:a16="http://schemas.microsoft.com/office/drawing/2014/main" id="{0BF7A054-9608-262B-F980-552C6928C8E2}"/>
              </a:ext>
            </a:extLst>
          </p:cNvPr>
          <p:cNvSpPr/>
          <p:nvPr/>
        </p:nvSpPr>
        <p:spPr>
          <a:xfrm>
            <a:off x="298882" y="909856"/>
            <a:ext cx="5125375" cy="2183908"/>
          </a:xfrm>
          <a:prstGeom prst="roundRect">
            <a:avLst/>
          </a:prstGeom>
          <a:solidFill>
            <a:schemeClr val="accent6">
              <a:lumMod val="20000"/>
              <a:lumOff val="80000"/>
            </a:schemeClr>
          </a:solidFill>
          <a:ln w="63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IN"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Clinical Establishments (Registration and Regulation) Act, of 2010, was introduced by the Central Government to regulate the registration and regulation of all clinical establishments in the nation with a view to establishing the minimal requirements of the facilities and services they must offer.</a:t>
            </a:r>
            <a:endParaRPr lang="en-IN"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0" name="Rectangle: Rounded Corners 9">
            <a:extLst>
              <a:ext uri="{FF2B5EF4-FFF2-40B4-BE49-F238E27FC236}">
                <a16:creationId xmlns:a16="http://schemas.microsoft.com/office/drawing/2014/main" id="{30C36395-52CD-2D89-2111-3A03657191CD}"/>
              </a:ext>
            </a:extLst>
          </p:cNvPr>
          <p:cNvSpPr/>
          <p:nvPr/>
        </p:nvSpPr>
        <p:spPr>
          <a:xfrm>
            <a:off x="298881" y="4185755"/>
            <a:ext cx="5125375" cy="2350361"/>
          </a:xfrm>
          <a:prstGeom prst="roundRect">
            <a:avLst/>
          </a:prstGeom>
          <a:solidFill>
            <a:schemeClr val="accent6">
              <a:lumMod val="20000"/>
              <a:lumOff val="80000"/>
            </a:schemeClr>
          </a:solidFill>
          <a:ln w="63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 minimum standards for Allopathic hospitals Under Clinical Establishment Act, 2010 are developed on the basis of level of care provided</a:t>
            </a:r>
          </a:p>
        </p:txBody>
      </p:sp>
      <p:sp>
        <p:nvSpPr>
          <p:cNvPr id="13" name="Oval 12">
            <a:extLst>
              <a:ext uri="{FF2B5EF4-FFF2-40B4-BE49-F238E27FC236}">
                <a16:creationId xmlns:a16="http://schemas.microsoft.com/office/drawing/2014/main" id="{5FE12B6D-BA68-B9F7-8533-E565E080A42A}"/>
              </a:ext>
            </a:extLst>
          </p:cNvPr>
          <p:cNvSpPr/>
          <p:nvPr/>
        </p:nvSpPr>
        <p:spPr>
          <a:xfrm>
            <a:off x="7370107" y="354806"/>
            <a:ext cx="4305711" cy="1304810"/>
          </a:xfrm>
          <a:prstGeom prst="ellipse">
            <a:avLst/>
          </a:prstGeom>
          <a:solidFill>
            <a:schemeClr val="accent6">
              <a:lumMod val="20000"/>
              <a:lumOff val="80000"/>
            </a:schemeClr>
          </a:solidFill>
          <a:ln w="63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200" b="1"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Hospital Level 1 (A)-</a:t>
            </a:r>
            <a:r>
              <a:rPr lang="en-IN"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General dentistry services, General medical treatments with indoor admissions</a:t>
            </a:r>
            <a:endParaRPr lang="en-IN" sz="12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14" name="Oval 13">
            <a:extLst>
              <a:ext uri="{FF2B5EF4-FFF2-40B4-BE49-F238E27FC236}">
                <a16:creationId xmlns:a16="http://schemas.microsoft.com/office/drawing/2014/main" id="{DEB6B957-71D5-8326-EA1C-678060C38B2A}"/>
              </a:ext>
            </a:extLst>
          </p:cNvPr>
          <p:cNvSpPr/>
          <p:nvPr/>
        </p:nvSpPr>
        <p:spPr>
          <a:xfrm>
            <a:off x="7270811" y="1349405"/>
            <a:ext cx="4504304" cy="1304810"/>
          </a:xfrm>
          <a:prstGeom prst="ellipse">
            <a:avLst/>
          </a:prstGeom>
          <a:solidFill>
            <a:schemeClr val="accent6">
              <a:lumMod val="20000"/>
              <a:lumOff val="80000"/>
            </a:schemeClr>
          </a:solidFill>
          <a:ln w="63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Hospital Level 1(B)-</a:t>
            </a:r>
            <a:r>
              <a:rPr lang="en-IN"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All general medical services provided at level 1(A) above as well as specialized medical services</a:t>
            </a:r>
          </a:p>
        </p:txBody>
      </p:sp>
      <p:sp>
        <p:nvSpPr>
          <p:cNvPr id="15" name="Oval 14">
            <a:extLst>
              <a:ext uri="{FF2B5EF4-FFF2-40B4-BE49-F238E27FC236}">
                <a16:creationId xmlns:a16="http://schemas.microsoft.com/office/drawing/2014/main" id="{BE66382D-997F-DB2A-7BAA-22604B33D914}"/>
              </a:ext>
            </a:extLst>
          </p:cNvPr>
          <p:cNvSpPr/>
          <p:nvPr/>
        </p:nvSpPr>
        <p:spPr>
          <a:xfrm>
            <a:off x="7273689" y="2367652"/>
            <a:ext cx="4619429" cy="1660285"/>
          </a:xfrm>
          <a:prstGeom prst="ellipse">
            <a:avLst/>
          </a:prstGeom>
          <a:solidFill>
            <a:schemeClr val="accent6">
              <a:lumMod val="20000"/>
              <a:lumOff val="80000"/>
            </a:schemeClr>
          </a:solidFill>
          <a:ln w="63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Hospital Level 2 – </a:t>
            </a:r>
            <a:r>
              <a:rPr lang="en-US"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This level includes all services offered at levels 1(A) and 1(B) as well as services provided by the additional medical specialties such as: Orthopedics, ENT, Ophthalmology, etc.</a:t>
            </a:r>
          </a:p>
        </p:txBody>
      </p:sp>
      <p:sp>
        <p:nvSpPr>
          <p:cNvPr id="16" name="Oval 15">
            <a:extLst>
              <a:ext uri="{FF2B5EF4-FFF2-40B4-BE49-F238E27FC236}">
                <a16:creationId xmlns:a16="http://schemas.microsoft.com/office/drawing/2014/main" id="{36BE2B04-95DA-5102-11E3-8191C50D9378}"/>
              </a:ext>
            </a:extLst>
          </p:cNvPr>
          <p:cNvSpPr/>
          <p:nvPr/>
        </p:nvSpPr>
        <p:spPr>
          <a:xfrm>
            <a:off x="7211808" y="3725920"/>
            <a:ext cx="4622307" cy="1461549"/>
          </a:xfrm>
          <a:prstGeom prst="ellipse">
            <a:avLst/>
          </a:prstGeom>
          <a:solidFill>
            <a:schemeClr val="accent6">
              <a:lumMod val="20000"/>
              <a:lumOff val="80000"/>
            </a:schemeClr>
          </a:solidFill>
          <a:ln w="63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Hospital Level 3 - </a:t>
            </a:r>
            <a:r>
              <a:rPr lang="en-US"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All services offered at levels 1(A), 1(B), and 2 as well as services from one or more super specialties with separate departments and/or dentistry, if available.</a:t>
            </a:r>
          </a:p>
        </p:txBody>
      </p:sp>
      <p:sp>
        <p:nvSpPr>
          <p:cNvPr id="19" name="Oval 18">
            <a:extLst>
              <a:ext uri="{FF2B5EF4-FFF2-40B4-BE49-F238E27FC236}">
                <a16:creationId xmlns:a16="http://schemas.microsoft.com/office/drawing/2014/main" id="{CE1C61B3-E44A-5924-A1A6-0B46A24C2092}"/>
              </a:ext>
            </a:extLst>
          </p:cNvPr>
          <p:cNvSpPr/>
          <p:nvPr/>
        </p:nvSpPr>
        <p:spPr>
          <a:xfrm>
            <a:off x="7489551" y="5024685"/>
            <a:ext cx="4285564" cy="1675738"/>
          </a:xfrm>
          <a:prstGeom prst="ellipse">
            <a:avLst/>
          </a:prstGeom>
          <a:solidFill>
            <a:schemeClr val="accent6">
              <a:lumMod val="20000"/>
              <a:lumOff val="80000"/>
            </a:schemeClr>
          </a:solidFill>
          <a:ln w="63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Hospital Level 4 - </a:t>
            </a:r>
            <a:r>
              <a:rPr lang="en-US"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this level, experts and, if available, superspecialists can provide tertiary healthcare services. It may contain all the facilities provided in level 2 and 3. However, But it will stand out as a teaching and training facility</a:t>
            </a:r>
          </a:p>
          <a:p>
            <a:pPr marL="285750" indent="-285750">
              <a:buFont typeface="Arial" panose="020B0604020202020204" pitchFamily="34" charset="0"/>
              <a:buChar char="•"/>
            </a:pPr>
            <a:endParaRPr lang="en-IN" sz="14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17265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50000"/>
            <a:extLst>
              <a:ext uri="{BEBA8EAE-BF5A-486C-A8C5-ECC9F3942E4B}">
                <a14:imgProps xmlns:a14="http://schemas.microsoft.com/office/drawing/2010/main">
                  <a14:imgLayer r:embed="rId3">
                    <a14:imgEffect>
                      <a14:sharpenSoften amount="-20000"/>
                    </a14:imgEffect>
                    <a14:imgEffect>
                      <a14:brightnessContrast bright="-15000" contrast="20000"/>
                    </a14:imgEffect>
                  </a14:imgLayer>
                </a14:imgProps>
              </a:ext>
              <a:ext uri="{837473B0-CC2E-450A-ABE3-18F120FF3D39}">
                <a1611:picAttrSrcUrl xmlns:a1611="http://schemas.microsoft.com/office/drawing/2016/11/main" r:id="rId4"/>
              </a:ext>
            </a:extLst>
          </a:blip>
          <a:srcRect/>
          <a:stretch>
            <a:fillRect l="-6000" r="-6000"/>
          </a:stretch>
        </a:blip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6A45B281-BC2E-1DA4-67B2-BFC9A2A5757A}"/>
              </a:ext>
            </a:extLst>
          </p:cNvPr>
          <p:cNvSpPr/>
          <p:nvPr/>
        </p:nvSpPr>
        <p:spPr>
          <a:xfrm>
            <a:off x="124288" y="878894"/>
            <a:ext cx="11872403" cy="5965792"/>
          </a:xfrm>
          <a:prstGeom prst="roundRect">
            <a:avLst>
              <a:gd name="adj" fmla="val 4018"/>
            </a:avLst>
          </a:prstGeom>
          <a:solidFill>
            <a:schemeClr val="accent6">
              <a:lumMod val="20000"/>
              <a:lumOff val="80000"/>
              <a:alpha val="50000"/>
            </a:schemeClr>
          </a:solidFill>
          <a:ln w="9525">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Rectangle 1">
            <a:extLst>
              <a:ext uri="{FF2B5EF4-FFF2-40B4-BE49-F238E27FC236}">
                <a16:creationId xmlns:a16="http://schemas.microsoft.com/office/drawing/2014/main" id="{D42E1650-B3A3-AA5A-9D5B-1F7ADD70E3DF}"/>
              </a:ext>
            </a:extLst>
          </p:cNvPr>
          <p:cNvSpPr/>
          <p:nvPr/>
        </p:nvSpPr>
        <p:spPr>
          <a:xfrm>
            <a:off x="4675572" y="157577"/>
            <a:ext cx="2769833" cy="594804"/>
          </a:xfrm>
          <a:prstGeom prst="rect">
            <a:avLst/>
          </a:prstGeom>
          <a:solidFill>
            <a:schemeClr val="tx2">
              <a:lumMod val="20000"/>
              <a:lumOff val="80000"/>
            </a:schemeClr>
          </a:solidFill>
          <a:ln w="63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Other factors</a:t>
            </a:r>
            <a:endParaRPr lang="en-IN" b="1" dirty="0">
              <a:solidFill>
                <a:schemeClr val="tx1"/>
              </a:solidFill>
            </a:endParaRPr>
          </a:p>
        </p:txBody>
      </p:sp>
      <p:sp>
        <p:nvSpPr>
          <p:cNvPr id="3" name="Rectangle 2">
            <a:extLst>
              <a:ext uri="{FF2B5EF4-FFF2-40B4-BE49-F238E27FC236}">
                <a16:creationId xmlns:a16="http://schemas.microsoft.com/office/drawing/2014/main" id="{D62C986C-E626-EF80-306B-64D6C89B7A54}"/>
              </a:ext>
            </a:extLst>
          </p:cNvPr>
          <p:cNvSpPr/>
          <p:nvPr/>
        </p:nvSpPr>
        <p:spPr>
          <a:xfrm>
            <a:off x="195309" y="1083076"/>
            <a:ext cx="3364637" cy="5617346"/>
          </a:xfrm>
          <a:prstGeom prst="rect">
            <a:avLst/>
          </a:prstGeom>
          <a:solidFill>
            <a:schemeClr val="accent6">
              <a:lumMod val="20000"/>
              <a:lumOff val="80000"/>
              <a:alpha val="85000"/>
            </a:schemeClr>
          </a:solidFill>
          <a:ln w="6350">
            <a:solidFill>
              <a:schemeClr val="tx1"/>
            </a:solidFill>
            <a:prstDash val="dash"/>
          </a:ln>
          <a:effectLst>
            <a:outerShdw blurRad="50800" dist="50800" dir="5400000" algn="ctr" rotWithShape="0">
              <a:srgbClr val="000000">
                <a:alpha val="9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50000"/>
              </a:lnSpc>
            </a:pPr>
            <a:r>
              <a:rPr lang="en-US"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Bed-occupancy rate</a:t>
            </a:r>
          </a:p>
          <a:p>
            <a:pPr marL="285750" indent="-285750">
              <a:lnSpc>
                <a:spcPct val="150000"/>
              </a:lnSpc>
              <a:buFont typeface="Arial" panose="020B0604020202020204" pitchFamily="34" charset="0"/>
              <a:buChar char="•"/>
            </a:pPr>
            <a:r>
              <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It</a:t>
            </a:r>
            <a:r>
              <a:rPr lang="en-US" sz="1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is a measure that offers crucial data for evaluations and decision-making.</a:t>
            </a:r>
          </a:p>
          <a:p>
            <a:pPr marL="285750" indent="-285750">
              <a:lnSpc>
                <a:spcPct val="150000"/>
              </a:lnSpc>
              <a:buFont typeface="Arial" panose="020B0604020202020204" pitchFamily="34" charset="0"/>
              <a:buChar char="•"/>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 percentage of patients seen daily and the number of hospital beds available are used to compute the hospital occupancy rate</a:t>
            </a:r>
          </a:p>
          <a:p>
            <a:pPr marL="285750" indent="-285750">
              <a:lnSpc>
                <a:spcPct val="150000"/>
              </a:lnSpc>
              <a:buFont typeface="Arial" panose="020B0604020202020204" pitchFamily="34" charset="0"/>
              <a:buChar char="•"/>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Bed occupancy rate has financial implications for hospitals</a:t>
            </a:r>
          </a:p>
          <a:p>
            <a:pPr marL="285750" indent="-285750">
              <a:lnSpc>
                <a:spcPct val="150000"/>
              </a:lnSpc>
              <a:buFont typeface="Arial" panose="020B0604020202020204" pitchFamily="34" charset="0"/>
              <a:buChar char="•"/>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Higher occupancy rates typically signify efficient resource use, which can lead to higher revenue and more stable finances</a:t>
            </a:r>
          </a:p>
          <a:p>
            <a:pPr marL="285750" indent="-285750">
              <a:lnSpc>
                <a:spcPct val="150000"/>
              </a:lnSpc>
              <a:buFont typeface="Arial" panose="020B0604020202020204" pitchFamily="34" charset="0"/>
              <a:buChar char="•"/>
            </a:pPr>
            <a:r>
              <a:rPr lang="en-US" sz="1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L</a:t>
            </a: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ow occupancy rates could result in inefficiencies, underutilization of resources, and potential income loss</a:t>
            </a:r>
            <a:endParaRPr lang="en-IN" sz="1400" dirty="0">
              <a:solidFill>
                <a:schemeClr val="tx1"/>
              </a:solidFill>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98C0F0F7-80A8-C055-7AB4-710B990BD83C}"/>
              </a:ext>
            </a:extLst>
          </p:cNvPr>
          <p:cNvSpPr/>
          <p:nvPr/>
        </p:nvSpPr>
        <p:spPr>
          <a:xfrm>
            <a:off x="4381131" y="1083076"/>
            <a:ext cx="3364637" cy="5617347"/>
          </a:xfrm>
          <a:prstGeom prst="rect">
            <a:avLst/>
          </a:prstGeom>
          <a:solidFill>
            <a:schemeClr val="accent6">
              <a:lumMod val="20000"/>
              <a:lumOff val="80000"/>
              <a:alpha val="85000"/>
            </a:schemeClr>
          </a:solidFill>
          <a:ln w="6350">
            <a:solidFill>
              <a:schemeClr val="tx1"/>
            </a:solidFill>
            <a:prstDash val="dash"/>
          </a:ln>
          <a:effectLst>
            <a:outerShdw blurRad="50800" dist="50800" dir="5400000" algn="ctr" rotWithShape="0">
              <a:srgbClr val="000000">
                <a:alpha val="9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50000"/>
              </a:lnSpc>
            </a:pPr>
            <a:r>
              <a:rPr lang="en-US"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Average length of stay</a:t>
            </a:r>
          </a:p>
          <a:p>
            <a:pPr marL="285750" indent="-285750">
              <a:lnSpc>
                <a:spcPct val="150000"/>
              </a:lnSpc>
              <a:buFont typeface="Arial" panose="020B0604020202020204" pitchFamily="34" charset="0"/>
              <a:buChar char="•"/>
            </a:pPr>
            <a:r>
              <a:rPr lang="en-GB" sz="1400" b="0" i="0" dirty="0">
                <a:solidFill>
                  <a:schemeClr val="tx1"/>
                </a:solidFill>
                <a:effectLst/>
                <a:latin typeface="Times New Roman" panose="02020603050405020304" pitchFamily="18" charset="0"/>
                <a:cs typeface="Times New Roman" panose="02020603050405020304" pitchFamily="18" charset="0"/>
              </a:rPr>
              <a:t>The ALOS refers to the average number of days that patients spend in hospital.</a:t>
            </a:r>
          </a:p>
          <a:p>
            <a:pPr marL="285750" indent="-285750">
              <a:lnSpc>
                <a:spcPct val="150000"/>
              </a:lnSpc>
              <a:buFont typeface="Arial" panose="020B0604020202020204" pitchFamily="34" charset="0"/>
              <a:buChar char="•"/>
            </a:pPr>
            <a:r>
              <a:rPr lang="en-GB" sz="1400" b="0" i="0" dirty="0">
                <a:solidFill>
                  <a:schemeClr val="tx1"/>
                </a:solidFill>
                <a:effectLst/>
                <a:latin typeface="Times New Roman" panose="02020603050405020304" pitchFamily="18" charset="0"/>
                <a:cs typeface="Times New Roman" panose="02020603050405020304" pitchFamily="18" charset="0"/>
              </a:rPr>
              <a:t>It is generally measured by dividing the total number of days stayed by all inpatients during a year by the number of admissions or discharges.</a:t>
            </a:r>
          </a:p>
          <a:p>
            <a:pPr marL="285750" indent="-285750">
              <a:lnSpc>
                <a:spcPct val="150000"/>
              </a:lnSpc>
              <a:buFont typeface="Arial" panose="020B0604020202020204" pitchFamily="34" charset="0"/>
              <a:buChar char="•"/>
            </a:pPr>
            <a:r>
              <a:rPr lang="en-US" sz="14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It assists hospitals in estimating the quantity of beds, personnel, and other resources required to care for patients therefore, maximizing resource utilization, resulting in long-term financial viability</a:t>
            </a:r>
          </a:p>
          <a:p>
            <a:endParaRPr lang="en-IN" dirty="0">
              <a:solidFill>
                <a:schemeClr val="tx1"/>
              </a:solidFill>
            </a:endParaRPr>
          </a:p>
        </p:txBody>
      </p:sp>
      <p:sp>
        <p:nvSpPr>
          <p:cNvPr id="5" name="Rectangle 4">
            <a:extLst>
              <a:ext uri="{FF2B5EF4-FFF2-40B4-BE49-F238E27FC236}">
                <a16:creationId xmlns:a16="http://schemas.microsoft.com/office/drawing/2014/main" id="{ADD36347-7AF2-266F-52B7-751574A695F7}"/>
              </a:ext>
            </a:extLst>
          </p:cNvPr>
          <p:cNvSpPr/>
          <p:nvPr/>
        </p:nvSpPr>
        <p:spPr>
          <a:xfrm>
            <a:off x="8566953" y="1083076"/>
            <a:ext cx="3364637" cy="5617348"/>
          </a:xfrm>
          <a:prstGeom prst="rect">
            <a:avLst/>
          </a:prstGeom>
          <a:solidFill>
            <a:schemeClr val="accent6">
              <a:lumMod val="20000"/>
              <a:lumOff val="80000"/>
              <a:alpha val="85000"/>
            </a:schemeClr>
          </a:solidFill>
          <a:ln w="6350">
            <a:solidFill>
              <a:schemeClr val="tx1"/>
            </a:solidFill>
            <a:prstDash val="dash"/>
          </a:ln>
          <a:effectLst>
            <a:outerShdw blurRad="50800" dist="50800" dir="5400000" algn="ctr" rotWithShape="0">
              <a:srgbClr val="000000">
                <a:alpha val="9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50000"/>
              </a:lnSpc>
            </a:pPr>
            <a:r>
              <a:rPr lang="en-US" sz="16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Average cost per bed</a:t>
            </a:r>
            <a:endParaRPr lang="en-US" sz="18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285750" indent="-285750">
              <a:lnSpc>
                <a:spcPct val="150000"/>
              </a:lnSpc>
              <a:buFont typeface="Arial" panose="020B0604020202020204" pitchFamily="34" charset="0"/>
              <a:buChar char="•"/>
            </a:pPr>
            <a:r>
              <a:rPr lang="en-GB" sz="1400" b="0" i="0" dirty="0">
                <a:solidFill>
                  <a:srgbClr val="212121"/>
                </a:solidFill>
                <a:effectLst/>
                <a:latin typeface="Times New Roman" panose="02020603050405020304" pitchFamily="18" charset="0"/>
                <a:cs typeface="Times New Roman" panose="02020603050405020304" pitchFamily="18" charset="0"/>
              </a:rPr>
              <a:t>The aim is to calculate, in monetary terms, total cost that will be incurred by the centre in providing in-patient care</a:t>
            </a:r>
            <a:r>
              <a:rPr lang="en-US" sz="1400" b="1" i="0" dirty="0">
                <a:solidFill>
                  <a:srgbClr val="000000"/>
                </a:solidFill>
                <a:latin typeface="Times New Roman" panose="02020603050405020304" pitchFamily="18" charset="0"/>
                <a:cs typeface="Times New Roman" panose="02020603050405020304" pitchFamily="18" charset="0"/>
              </a:rPr>
              <a:t>.</a:t>
            </a:r>
          </a:p>
          <a:p>
            <a:pPr marL="285750" indent="-285750">
              <a:lnSpc>
                <a:spcPct val="150000"/>
              </a:lnSpc>
              <a:buFont typeface="Arial" panose="020B0604020202020204" pitchFamily="34" charset="0"/>
              <a:buChar char="•"/>
            </a:pPr>
            <a:r>
              <a:rPr lang="en-US" sz="1400" i="0" dirty="0">
                <a:solidFill>
                  <a:schemeClr val="tx1"/>
                </a:solidFill>
                <a:latin typeface="Times New Roman" panose="02020603050405020304" pitchFamily="18" charset="0"/>
                <a:cs typeface="Times New Roman" panose="02020603050405020304" pitchFamily="18" charset="0"/>
              </a:rPr>
              <a:t>Average cost per bed is affecte</a:t>
            </a:r>
            <a:r>
              <a:rPr lang="en-US" sz="1400" dirty="0">
                <a:solidFill>
                  <a:schemeClr val="tx1"/>
                </a:solidFill>
                <a:latin typeface="Times New Roman" panose="02020603050405020304" pitchFamily="18" charset="0"/>
                <a:cs typeface="Times New Roman" panose="02020603050405020304" pitchFamily="18" charset="0"/>
              </a:rPr>
              <a:t>d by multiple factors such as type of hospital, number of beds, number of staff etc.</a:t>
            </a:r>
          </a:p>
          <a:p>
            <a:pPr marL="285750" indent="-285750">
              <a:lnSpc>
                <a:spcPct val="150000"/>
              </a:lnSpc>
              <a:buFont typeface="Arial" panose="020B0604020202020204" pitchFamily="34" charset="0"/>
              <a:buChar char="•"/>
            </a:pPr>
            <a:r>
              <a:rPr lang="en-GB" sz="1400" b="0" i="0" dirty="0">
                <a:solidFill>
                  <a:schemeClr val="tx1"/>
                </a:solidFill>
                <a:effectLst/>
                <a:latin typeface="Times New Roman" panose="02020603050405020304" pitchFamily="18" charset="0"/>
                <a:cs typeface="Times New Roman" panose="02020603050405020304" pitchFamily="18" charset="0"/>
              </a:rPr>
              <a:t>The most important factor in determining the cost per bed is the type of hospital. A teaching hospital, for example, will have a higher cost per bed than a community hospital.</a:t>
            </a:r>
          </a:p>
          <a:p>
            <a:pPr marL="285750" indent="-285750">
              <a:lnSpc>
                <a:spcPct val="150000"/>
              </a:lnSpc>
              <a:buFont typeface="Arial" panose="020B0604020202020204" pitchFamily="34" charset="0"/>
              <a:buChar char="•"/>
            </a:pPr>
            <a:r>
              <a:rPr lang="en-GB" sz="1400" b="0" i="0" dirty="0">
                <a:solidFill>
                  <a:schemeClr val="tx1"/>
                </a:solidFill>
                <a:effectLst/>
                <a:latin typeface="Times New Roman" panose="02020603050405020304" pitchFamily="18" charset="0"/>
                <a:cs typeface="Times New Roman" panose="02020603050405020304" pitchFamily="18" charset="0"/>
              </a:rPr>
              <a:t>A smaller hospital will have a higher cost per bed than a </a:t>
            </a:r>
            <a:r>
              <a:rPr lang="en-GB" sz="1400" i="0" dirty="0">
                <a:solidFill>
                  <a:schemeClr val="tx1"/>
                </a:solidFill>
                <a:effectLst/>
                <a:latin typeface="Times New Roman" panose="02020603050405020304" pitchFamily="18" charset="0"/>
                <a:cs typeface="Times New Roman" panose="02020603050405020304" pitchFamily="18" charset="0"/>
              </a:rPr>
              <a:t>larger hospital</a:t>
            </a:r>
          </a:p>
          <a:p>
            <a:pPr marL="285750" indent="-285750">
              <a:lnSpc>
                <a:spcPct val="150000"/>
              </a:lnSpc>
              <a:buFont typeface="Arial" panose="020B0604020202020204" pitchFamily="34" charset="0"/>
              <a:buChar char="•"/>
            </a:pPr>
            <a:r>
              <a:rPr lang="en-GB" sz="1400" b="0" i="0" dirty="0">
                <a:solidFill>
                  <a:schemeClr val="tx1"/>
                </a:solidFill>
                <a:effectLst/>
                <a:latin typeface="Times New Roman" panose="02020603050405020304" pitchFamily="18" charset="0"/>
                <a:cs typeface="Times New Roman" panose="02020603050405020304" pitchFamily="18" charset="0"/>
              </a:rPr>
              <a:t>A hospital with a larger staff will have a higher cost per bed than a hospital with a smaller staff.</a:t>
            </a:r>
            <a:endParaRPr lang="en-US" sz="1400" i="0" dirty="0">
              <a:solidFill>
                <a:schemeClr val="tx1"/>
              </a:solidFill>
              <a:latin typeface="Times New Roman" panose="02020603050405020304" pitchFamily="18" charset="0"/>
              <a:cs typeface="Times New Roman" panose="02020603050405020304" pitchFamily="18" charset="0"/>
            </a:endParaRPr>
          </a:p>
          <a:p>
            <a:endParaRPr lang="en-IN" dirty="0">
              <a:solidFill>
                <a:schemeClr val="tx1"/>
              </a:solidFill>
            </a:endParaRPr>
          </a:p>
        </p:txBody>
      </p:sp>
    </p:spTree>
    <p:extLst>
      <p:ext uri="{BB962C8B-B14F-4D97-AF65-F5344CB8AC3E}">
        <p14:creationId xmlns:p14="http://schemas.microsoft.com/office/powerpoint/2010/main" val="20854840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50000"/>
            <a:extLst>
              <a:ext uri="{BEBA8EAE-BF5A-486C-A8C5-ECC9F3942E4B}">
                <a14:imgProps xmlns:a14="http://schemas.microsoft.com/office/drawing/2010/main">
                  <a14:imgLayer r:embed="rId3">
                    <a14:imgEffect>
                      <a14:sharpenSoften amount="-20000"/>
                    </a14:imgEffect>
                    <a14:imgEffect>
                      <a14:brightnessContrast bright="-15000" contrast="20000"/>
                    </a14:imgEffect>
                  </a14:imgLayer>
                </a14:imgProps>
              </a:ext>
              <a:ext uri="{837473B0-CC2E-450A-ABE3-18F120FF3D39}">
                <a1611:picAttrSrcUrl xmlns:a1611="http://schemas.microsoft.com/office/drawing/2016/11/main" r:id="rId4"/>
              </a:ext>
            </a:extLst>
          </a:blip>
          <a:srcRect/>
          <a:stretch>
            <a:fillRect l="-6000" r="-6000"/>
          </a:stretch>
        </a:blip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6A45B281-BC2E-1DA4-67B2-BFC9A2A5757A}"/>
              </a:ext>
            </a:extLst>
          </p:cNvPr>
          <p:cNvSpPr/>
          <p:nvPr/>
        </p:nvSpPr>
        <p:spPr>
          <a:xfrm>
            <a:off x="124288" y="878894"/>
            <a:ext cx="11872403" cy="5965792"/>
          </a:xfrm>
          <a:prstGeom prst="roundRect">
            <a:avLst>
              <a:gd name="adj" fmla="val 4018"/>
            </a:avLst>
          </a:prstGeom>
          <a:solidFill>
            <a:schemeClr val="accent6">
              <a:lumMod val="20000"/>
              <a:lumOff val="80000"/>
              <a:alpha val="50000"/>
            </a:schemeClr>
          </a:solidFill>
          <a:ln w="9525">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Rectangle 1">
            <a:extLst>
              <a:ext uri="{FF2B5EF4-FFF2-40B4-BE49-F238E27FC236}">
                <a16:creationId xmlns:a16="http://schemas.microsoft.com/office/drawing/2014/main" id="{D42E1650-B3A3-AA5A-9D5B-1F7ADD70E3DF}"/>
              </a:ext>
            </a:extLst>
          </p:cNvPr>
          <p:cNvSpPr/>
          <p:nvPr/>
        </p:nvSpPr>
        <p:spPr>
          <a:xfrm>
            <a:off x="2800905" y="157577"/>
            <a:ext cx="6590191" cy="594804"/>
          </a:xfrm>
          <a:prstGeom prst="rect">
            <a:avLst/>
          </a:prstGeom>
          <a:solidFill>
            <a:schemeClr val="tx2">
              <a:lumMod val="20000"/>
              <a:lumOff val="80000"/>
            </a:schemeClr>
          </a:solidFill>
          <a:ln w="63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Hospital Management System for establishing a hospital</a:t>
            </a:r>
            <a:endParaRPr lang="en-IN" b="1" dirty="0">
              <a:solidFill>
                <a:schemeClr val="tx1"/>
              </a:solidFill>
            </a:endParaRPr>
          </a:p>
        </p:txBody>
      </p:sp>
      <p:sp>
        <p:nvSpPr>
          <p:cNvPr id="3" name="Rectangle 2">
            <a:extLst>
              <a:ext uri="{FF2B5EF4-FFF2-40B4-BE49-F238E27FC236}">
                <a16:creationId xmlns:a16="http://schemas.microsoft.com/office/drawing/2014/main" id="{D62C986C-E626-EF80-306B-64D6C89B7A54}"/>
              </a:ext>
            </a:extLst>
          </p:cNvPr>
          <p:cNvSpPr/>
          <p:nvPr/>
        </p:nvSpPr>
        <p:spPr>
          <a:xfrm>
            <a:off x="213065" y="1083076"/>
            <a:ext cx="11665258" cy="5617346"/>
          </a:xfrm>
          <a:prstGeom prst="rect">
            <a:avLst/>
          </a:prstGeom>
          <a:solidFill>
            <a:schemeClr val="accent6">
              <a:lumMod val="20000"/>
              <a:lumOff val="80000"/>
              <a:alpha val="85000"/>
            </a:schemeClr>
          </a:solidFill>
          <a:ln w="6350">
            <a:solidFill>
              <a:schemeClr val="tx1"/>
            </a:solidFill>
            <a:prstDash val="dash"/>
          </a:ln>
          <a:effectLst>
            <a:outerShdw blurRad="50800" dist="50800" dir="5400000" algn="ctr" rotWithShape="0">
              <a:srgbClr val="000000">
                <a:alpha val="9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lnSpc>
                <a:spcPct val="200000"/>
              </a:lnSpc>
              <a:buFont typeface="Arial" panose="020B0604020202020204" pitchFamily="34" charset="0"/>
              <a:buChar char="•"/>
            </a:pPr>
            <a:r>
              <a:rPr lang="en-GB" sz="1400" dirty="0">
                <a:solidFill>
                  <a:schemeClr val="tx1"/>
                </a:solidFill>
                <a:latin typeface="Times New Roman" panose="02020603050405020304" pitchFamily="18" charset="0"/>
                <a:cs typeface="Times New Roman" panose="02020603050405020304" pitchFamily="18" charset="0"/>
              </a:rPr>
              <a:t>In a multispecialty hospital, several patients come and leave each day, making it difficult to keep track of their records securely. Hospital management systems were created to lessen these responsibilities and to handle the financial, administrative, and clinical elements of hospitals.</a:t>
            </a:r>
          </a:p>
          <a:p>
            <a:pPr marL="285750" indent="-285750">
              <a:lnSpc>
                <a:spcPct val="200000"/>
              </a:lnSpc>
              <a:buFont typeface="Arial" panose="020B0604020202020204" pitchFamily="34" charset="0"/>
              <a:buChar char="•"/>
            </a:pPr>
            <a:r>
              <a:rPr lang="en-GB" sz="1400" dirty="0">
                <a:solidFill>
                  <a:schemeClr val="tx1"/>
                </a:solidFill>
                <a:latin typeface="Times New Roman" panose="02020603050405020304" pitchFamily="18" charset="0"/>
                <a:cs typeface="Times New Roman" panose="02020603050405020304" pitchFamily="18" charset="0"/>
              </a:rPr>
              <a:t>Since all effective HMS systems follow the normal operating protocols, there are no possibilities for deviation. With the implementation of HMS in the laboratories and hospitals, the hospital will be able to treat patients more quickly and efficiently by having access to their real-time reports, extra information about them, their history, clinical data, and more. This will result in the greatest possible patient results and can have a positive impact on overall healthcare service delivery. The hospital management system improves accessibility for workers' work and accelerates the completion of processes for improved outcomes.</a:t>
            </a:r>
          </a:p>
          <a:p>
            <a:pPr marL="285750" indent="-285750">
              <a:lnSpc>
                <a:spcPct val="200000"/>
              </a:lnSpc>
              <a:buFont typeface="Arial" panose="020B0604020202020204" pitchFamily="34" charset="0"/>
              <a:buChar char="•"/>
            </a:pPr>
            <a:r>
              <a:rPr lang="en-GB" sz="1400" dirty="0">
                <a:solidFill>
                  <a:schemeClr val="tx1"/>
                </a:solidFill>
                <a:latin typeface="Times New Roman" panose="02020603050405020304" pitchFamily="18" charset="0"/>
                <a:cs typeface="Times New Roman" panose="02020603050405020304" pitchFamily="18" charset="0"/>
              </a:rPr>
              <a:t>The physical labour performed by workers in hospitals is reduced because of hospital management systems, especially for those who carefully maintain records and data. As a result, human resource expenses can be reduced.</a:t>
            </a:r>
          </a:p>
          <a:p>
            <a:pPr marL="285750" indent="-285750">
              <a:lnSpc>
                <a:spcPct val="200000"/>
              </a:lnSpc>
              <a:buFont typeface="Arial" panose="020B0604020202020204" pitchFamily="34" charset="0"/>
              <a:buChar char="•"/>
            </a:pPr>
            <a:r>
              <a:rPr lang="en-GB" sz="1400" dirty="0">
                <a:solidFill>
                  <a:schemeClr val="tx1"/>
                </a:solidFill>
                <a:latin typeface="Times New Roman" panose="02020603050405020304" pitchFamily="18" charset="0"/>
                <a:cs typeface="Times New Roman" panose="02020603050405020304" pitchFamily="18" charset="0"/>
              </a:rPr>
              <a:t>A hospital management system will assist in decreasing a variety of problems, including missed billing, operational failure, clinical errors, cost leakages, missed appointments, and much more which will in turn ameliorate the hospital’s reputation in the market.</a:t>
            </a:r>
          </a:p>
          <a:p>
            <a:pPr marL="285750" indent="-285750">
              <a:lnSpc>
                <a:spcPct val="200000"/>
              </a:lnSpc>
              <a:buFont typeface="Arial" panose="020B0604020202020204" pitchFamily="34" charset="0"/>
              <a:buChar char="•"/>
            </a:pPr>
            <a:r>
              <a:rPr lang="en-GB" sz="1400" dirty="0">
                <a:solidFill>
                  <a:schemeClr val="tx1"/>
                </a:solidFill>
                <a:latin typeface="Times New Roman" panose="02020603050405020304" pitchFamily="18" charset="0"/>
                <a:cs typeface="Times New Roman" panose="02020603050405020304" pitchFamily="18" charset="0"/>
              </a:rPr>
              <a:t>Considering all these facts, it can be inferred that hospital management system can play a crucial role of being a parameter which should be considered before setting up a hospital.</a:t>
            </a:r>
            <a:endParaRPr lang="en-IN" sz="1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4983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gradFill rotWithShape="1">
          <a:gsLst>
            <a:gs pos="0">
              <a:schemeClr val="bg2">
                <a:tint val="90000"/>
                <a:satMod val="92000"/>
                <a:lumMod val="120000"/>
              </a:schemeClr>
            </a:gs>
            <a:gs pos="77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E7DFA19-816C-0F41-D328-B5947A74E1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 y="1438182"/>
            <a:ext cx="12191255" cy="4128117"/>
          </a:xfrm>
          <a:prstGeom prst="rect">
            <a:avLst/>
          </a:prstGeom>
          <a:ln>
            <a:solidFill>
              <a:schemeClr val="tx1"/>
            </a:solidFill>
          </a:ln>
        </p:spPr>
      </p:pic>
    </p:spTree>
    <p:extLst>
      <p:ext uri="{BB962C8B-B14F-4D97-AF65-F5344CB8AC3E}">
        <p14:creationId xmlns:p14="http://schemas.microsoft.com/office/powerpoint/2010/main" val="34899475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35000"/>
            <a:extLst>
              <a:ext uri="{BEBA8EAE-BF5A-486C-A8C5-ECC9F3942E4B}">
                <a14:imgProps xmlns:a14="http://schemas.microsoft.com/office/drawing/2010/main">
                  <a14:imgLayer r:embed="rId3">
                    <a14:imgEffect>
                      <a14:sharpenSoften amount="-15000"/>
                    </a14:imgEffect>
                    <a14:imgEffect>
                      <a14:brightnessContrast bright="5000" contrast="20000"/>
                    </a14:imgEffect>
                  </a14:imgLayer>
                </a14:imgProps>
              </a:ext>
              <a:ext uri="{837473B0-CC2E-450A-ABE3-18F120FF3D39}">
                <a1611:picAttrSrcUrl xmlns:a1611="http://schemas.microsoft.com/office/drawing/2016/11/main" r:id="rId4"/>
              </a:ext>
            </a:extLst>
          </a:blip>
          <a:srcRect/>
          <a:stretch>
            <a:fillRect t="-9000" b="-9000"/>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5A0C5809-BEBE-B09D-0BE5-D52CB56D287B}"/>
              </a:ext>
            </a:extLst>
          </p:cNvPr>
          <p:cNvSpPr/>
          <p:nvPr/>
        </p:nvSpPr>
        <p:spPr>
          <a:xfrm>
            <a:off x="5176423" y="93423"/>
            <a:ext cx="1839155" cy="455956"/>
          </a:xfrm>
          <a:prstGeom prst="roundRect">
            <a:avLst/>
          </a:prstGeom>
          <a:solidFill>
            <a:schemeClr val="tx2">
              <a:lumMod val="20000"/>
              <a:lumOff val="80000"/>
            </a:schemeClr>
          </a:solidFill>
          <a:ln w="63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latin typeface="Times New Roman" panose="02020603050405020304" pitchFamily="18" charset="0"/>
                <a:cs typeface="Times New Roman" panose="02020603050405020304" pitchFamily="18" charset="0"/>
              </a:rPr>
              <a:t>Flowchart</a:t>
            </a:r>
            <a:endParaRPr lang="en-IN" sz="1600" dirty="0">
              <a:solidFill>
                <a:schemeClr val="tx1"/>
              </a:solidFill>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14590C6F-1F96-B6E9-9D3A-46E2DCAF10E1}"/>
              </a:ext>
            </a:extLst>
          </p:cNvPr>
          <p:cNvSpPr/>
          <p:nvPr/>
        </p:nvSpPr>
        <p:spPr>
          <a:xfrm>
            <a:off x="214544" y="1020933"/>
            <a:ext cx="11762913" cy="561068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2" name="Rectangle 11">
            <a:extLst>
              <a:ext uri="{FF2B5EF4-FFF2-40B4-BE49-F238E27FC236}">
                <a16:creationId xmlns:a16="http://schemas.microsoft.com/office/drawing/2014/main" id="{07C8CD3B-B4A7-7BC0-DBC3-230A49694189}"/>
              </a:ext>
            </a:extLst>
          </p:cNvPr>
          <p:cNvSpPr/>
          <p:nvPr/>
        </p:nvSpPr>
        <p:spPr>
          <a:xfrm>
            <a:off x="501589" y="2424645"/>
            <a:ext cx="1843597" cy="671929"/>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latin typeface="Times New Roman" panose="02020603050405020304" pitchFamily="18" charset="0"/>
                <a:cs typeface="Times New Roman" panose="02020603050405020304" pitchFamily="18" charset="0"/>
              </a:rPr>
              <a:t>Checking Socio-economic status, and health status</a:t>
            </a:r>
            <a:endParaRPr lang="en-IN" sz="1100" b="1" dirty="0">
              <a:solidFill>
                <a:schemeClr val="tx1"/>
              </a:solidFill>
              <a:latin typeface="Times New Roman" panose="02020603050405020304" pitchFamily="18" charset="0"/>
              <a:cs typeface="Times New Roman" panose="02020603050405020304" pitchFamily="18" charset="0"/>
            </a:endParaRPr>
          </a:p>
        </p:txBody>
      </p:sp>
      <p:sp>
        <p:nvSpPr>
          <p:cNvPr id="20" name="Rectangle 19">
            <a:extLst>
              <a:ext uri="{FF2B5EF4-FFF2-40B4-BE49-F238E27FC236}">
                <a16:creationId xmlns:a16="http://schemas.microsoft.com/office/drawing/2014/main" id="{82F60E37-2EF2-99FA-E594-8550C092A2F5}"/>
              </a:ext>
            </a:extLst>
          </p:cNvPr>
          <p:cNvSpPr/>
          <p:nvPr/>
        </p:nvSpPr>
        <p:spPr>
          <a:xfrm>
            <a:off x="429273" y="5497360"/>
            <a:ext cx="1869302" cy="671929"/>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latin typeface="Times New Roman" panose="02020603050405020304" pitchFamily="18" charset="0"/>
                <a:cs typeface="Times New Roman" panose="02020603050405020304" pitchFamily="18" charset="0"/>
              </a:rPr>
              <a:t>Checking environmental and legal factors</a:t>
            </a:r>
            <a:endParaRPr lang="en-IN" sz="1100" b="1" dirty="0">
              <a:solidFill>
                <a:schemeClr val="tx1"/>
              </a:solidFill>
              <a:latin typeface="Times New Roman" panose="02020603050405020304" pitchFamily="18" charset="0"/>
              <a:cs typeface="Times New Roman" panose="02020603050405020304" pitchFamily="18" charset="0"/>
            </a:endParaRPr>
          </a:p>
        </p:txBody>
      </p:sp>
      <p:sp>
        <p:nvSpPr>
          <p:cNvPr id="6" name="Diamond 5">
            <a:extLst>
              <a:ext uri="{FF2B5EF4-FFF2-40B4-BE49-F238E27FC236}">
                <a16:creationId xmlns:a16="http://schemas.microsoft.com/office/drawing/2014/main" id="{E648B848-C9F6-3E95-AAF1-378BD7DBA9B7}"/>
              </a:ext>
            </a:extLst>
          </p:cNvPr>
          <p:cNvSpPr/>
          <p:nvPr/>
        </p:nvSpPr>
        <p:spPr>
          <a:xfrm>
            <a:off x="3540710" y="2193548"/>
            <a:ext cx="1779972" cy="1201259"/>
          </a:xfrm>
          <a:prstGeom prst="diamond">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latin typeface="Times New Roman" panose="02020603050405020304" pitchFamily="18" charset="0"/>
                <a:cs typeface="Times New Roman" panose="02020603050405020304" pitchFamily="18" charset="0"/>
              </a:rPr>
              <a:t>Population Need</a:t>
            </a:r>
            <a:endParaRPr lang="en-IN" sz="1100" b="1" dirty="0">
              <a:solidFill>
                <a:schemeClr val="tx1"/>
              </a:solidFill>
              <a:latin typeface="Times New Roman" panose="02020603050405020304" pitchFamily="18" charset="0"/>
              <a:cs typeface="Times New Roman" panose="02020603050405020304" pitchFamily="18" charset="0"/>
            </a:endParaRPr>
          </a:p>
        </p:txBody>
      </p:sp>
      <p:cxnSp>
        <p:nvCxnSpPr>
          <p:cNvPr id="24" name="Straight Connector 23">
            <a:extLst>
              <a:ext uri="{FF2B5EF4-FFF2-40B4-BE49-F238E27FC236}">
                <a16:creationId xmlns:a16="http://schemas.microsoft.com/office/drawing/2014/main" id="{6B13B6BD-D01B-7471-987D-510AFF3D774B}"/>
              </a:ext>
            </a:extLst>
          </p:cNvPr>
          <p:cNvCxnSpPr>
            <a:cxnSpLocks/>
          </p:cNvCxnSpPr>
          <p:nvPr/>
        </p:nvCxnSpPr>
        <p:spPr>
          <a:xfrm flipV="1">
            <a:off x="2353322" y="2795567"/>
            <a:ext cx="1187388" cy="1"/>
          </a:xfrm>
          <a:prstGeom prst="line">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5" name="Straight Connector 24">
            <a:extLst>
              <a:ext uri="{FF2B5EF4-FFF2-40B4-BE49-F238E27FC236}">
                <a16:creationId xmlns:a16="http://schemas.microsoft.com/office/drawing/2014/main" id="{F9408E57-41FA-B5AC-2198-9141A6029FE7}"/>
              </a:ext>
            </a:extLst>
          </p:cNvPr>
          <p:cNvCxnSpPr>
            <a:cxnSpLocks/>
          </p:cNvCxnSpPr>
          <p:nvPr/>
        </p:nvCxnSpPr>
        <p:spPr>
          <a:xfrm flipV="1">
            <a:off x="4429957" y="1572427"/>
            <a:ext cx="0" cy="566781"/>
          </a:xfrm>
          <a:prstGeom prst="line">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7" name="Straight Connector 26">
            <a:extLst>
              <a:ext uri="{FF2B5EF4-FFF2-40B4-BE49-F238E27FC236}">
                <a16:creationId xmlns:a16="http://schemas.microsoft.com/office/drawing/2014/main" id="{EC7F997C-47F8-B454-38D6-BF54E1295739}"/>
              </a:ext>
            </a:extLst>
          </p:cNvPr>
          <p:cNvCxnSpPr>
            <a:cxnSpLocks/>
          </p:cNvCxnSpPr>
          <p:nvPr/>
        </p:nvCxnSpPr>
        <p:spPr>
          <a:xfrm>
            <a:off x="5328818" y="2789742"/>
            <a:ext cx="1036472" cy="21635"/>
          </a:xfrm>
          <a:prstGeom prst="line">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0" name="Straight Connector 29">
            <a:extLst>
              <a:ext uri="{FF2B5EF4-FFF2-40B4-BE49-F238E27FC236}">
                <a16:creationId xmlns:a16="http://schemas.microsoft.com/office/drawing/2014/main" id="{1B660260-121A-374F-FE52-47403B6864F6}"/>
              </a:ext>
            </a:extLst>
          </p:cNvPr>
          <p:cNvCxnSpPr>
            <a:cxnSpLocks/>
          </p:cNvCxnSpPr>
          <p:nvPr/>
        </p:nvCxnSpPr>
        <p:spPr>
          <a:xfrm flipV="1">
            <a:off x="7257864" y="2811377"/>
            <a:ext cx="1187388" cy="1"/>
          </a:xfrm>
          <a:prstGeom prst="line">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2" name="Rectangle 31">
            <a:extLst>
              <a:ext uri="{FF2B5EF4-FFF2-40B4-BE49-F238E27FC236}">
                <a16:creationId xmlns:a16="http://schemas.microsoft.com/office/drawing/2014/main" id="{D3078446-0234-CE4A-589A-7516ED9589B1}"/>
              </a:ext>
            </a:extLst>
          </p:cNvPr>
          <p:cNvSpPr/>
          <p:nvPr/>
        </p:nvSpPr>
        <p:spPr>
          <a:xfrm>
            <a:off x="8455612" y="2548099"/>
            <a:ext cx="892574" cy="60368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latin typeface="Times New Roman" panose="02020603050405020304" pitchFamily="18" charset="0"/>
                <a:cs typeface="Times New Roman" panose="02020603050405020304" pitchFamily="18" charset="0"/>
              </a:rPr>
              <a:t>Build the hospital</a:t>
            </a:r>
            <a:endParaRPr lang="en-IN" sz="1100" b="1" dirty="0">
              <a:solidFill>
                <a:schemeClr val="tx1"/>
              </a:solidFill>
              <a:latin typeface="Times New Roman" panose="02020603050405020304" pitchFamily="18" charset="0"/>
              <a:cs typeface="Times New Roman" panose="02020603050405020304" pitchFamily="18" charset="0"/>
            </a:endParaRPr>
          </a:p>
        </p:txBody>
      </p:sp>
      <p:sp>
        <p:nvSpPr>
          <p:cNvPr id="34" name="Rectangle 33">
            <a:extLst>
              <a:ext uri="{FF2B5EF4-FFF2-40B4-BE49-F238E27FC236}">
                <a16:creationId xmlns:a16="http://schemas.microsoft.com/office/drawing/2014/main" id="{EFA08707-70E5-3992-B11F-F77DB790DA18}"/>
              </a:ext>
            </a:extLst>
          </p:cNvPr>
          <p:cNvSpPr/>
          <p:nvPr/>
        </p:nvSpPr>
        <p:spPr>
          <a:xfrm>
            <a:off x="3958893" y="945125"/>
            <a:ext cx="892574" cy="60368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latin typeface="Times New Roman" panose="02020603050405020304" pitchFamily="18" charset="0"/>
                <a:cs typeface="Times New Roman" panose="02020603050405020304" pitchFamily="18" charset="0"/>
              </a:rPr>
              <a:t>No</a:t>
            </a:r>
            <a:endParaRPr lang="en-IN" sz="1100" b="1" dirty="0">
              <a:solidFill>
                <a:schemeClr val="tx1"/>
              </a:solidFill>
              <a:latin typeface="Times New Roman" panose="02020603050405020304" pitchFamily="18" charset="0"/>
              <a:cs typeface="Times New Roman" panose="02020603050405020304" pitchFamily="18" charset="0"/>
            </a:endParaRPr>
          </a:p>
        </p:txBody>
      </p:sp>
      <p:sp>
        <p:nvSpPr>
          <p:cNvPr id="36" name="Rectangle 35">
            <a:extLst>
              <a:ext uri="{FF2B5EF4-FFF2-40B4-BE49-F238E27FC236}">
                <a16:creationId xmlns:a16="http://schemas.microsoft.com/office/drawing/2014/main" id="{F03D822C-28C3-033A-D053-0EF7CCC2A51E}"/>
              </a:ext>
            </a:extLst>
          </p:cNvPr>
          <p:cNvSpPr/>
          <p:nvPr/>
        </p:nvSpPr>
        <p:spPr>
          <a:xfrm>
            <a:off x="6365290" y="985632"/>
            <a:ext cx="892574" cy="60368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latin typeface="Times New Roman" panose="02020603050405020304" pitchFamily="18" charset="0"/>
                <a:cs typeface="Times New Roman" panose="02020603050405020304" pitchFamily="18" charset="0"/>
              </a:rPr>
              <a:t>Don’t Build the hospital</a:t>
            </a:r>
            <a:endParaRPr lang="en-IN" sz="1100" b="1" dirty="0">
              <a:solidFill>
                <a:schemeClr val="tx1"/>
              </a:solidFill>
              <a:latin typeface="Times New Roman" panose="02020603050405020304" pitchFamily="18" charset="0"/>
              <a:cs typeface="Times New Roman" panose="02020603050405020304" pitchFamily="18" charset="0"/>
            </a:endParaRPr>
          </a:p>
        </p:txBody>
      </p:sp>
      <p:cxnSp>
        <p:nvCxnSpPr>
          <p:cNvPr id="37" name="Straight Connector 36">
            <a:extLst>
              <a:ext uri="{FF2B5EF4-FFF2-40B4-BE49-F238E27FC236}">
                <a16:creationId xmlns:a16="http://schemas.microsoft.com/office/drawing/2014/main" id="{869FDECD-83DD-6A22-F378-E67C53BD66F4}"/>
              </a:ext>
            </a:extLst>
          </p:cNvPr>
          <p:cNvCxnSpPr>
            <a:cxnSpLocks/>
          </p:cNvCxnSpPr>
          <p:nvPr/>
        </p:nvCxnSpPr>
        <p:spPr>
          <a:xfrm>
            <a:off x="4873658" y="1276097"/>
            <a:ext cx="1491632" cy="22750"/>
          </a:xfrm>
          <a:prstGeom prst="line">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53" name="Diamond 52">
            <a:extLst>
              <a:ext uri="{FF2B5EF4-FFF2-40B4-BE49-F238E27FC236}">
                <a16:creationId xmlns:a16="http://schemas.microsoft.com/office/drawing/2014/main" id="{B6B4AD0E-3C60-63A1-B9CE-B09A9FE87A27}"/>
              </a:ext>
            </a:extLst>
          </p:cNvPr>
          <p:cNvSpPr/>
          <p:nvPr/>
        </p:nvSpPr>
        <p:spPr>
          <a:xfrm>
            <a:off x="3486703" y="5236436"/>
            <a:ext cx="1779972" cy="1201259"/>
          </a:xfrm>
          <a:prstGeom prst="diamond">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latin typeface="Times New Roman" panose="02020603050405020304" pitchFamily="18" charset="0"/>
                <a:cs typeface="Times New Roman" panose="02020603050405020304" pitchFamily="18" charset="0"/>
              </a:rPr>
              <a:t>Clearance of the factors</a:t>
            </a:r>
            <a:endParaRPr lang="en-IN" sz="1100" b="1" dirty="0">
              <a:solidFill>
                <a:schemeClr val="tx1"/>
              </a:solidFill>
              <a:latin typeface="Times New Roman" panose="02020603050405020304" pitchFamily="18" charset="0"/>
              <a:cs typeface="Times New Roman" panose="02020603050405020304" pitchFamily="18" charset="0"/>
            </a:endParaRPr>
          </a:p>
        </p:txBody>
      </p:sp>
      <p:cxnSp>
        <p:nvCxnSpPr>
          <p:cNvPr id="55" name="Straight Connector 54">
            <a:extLst>
              <a:ext uri="{FF2B5EF4-FFF2-40B4-BE49-F238E27FC236}">
                <a16:creationId xmlns:a16="http://schemas.microsoft.com/office/drawing/2014/main" id="{E079A315-F84C-1E47-D2E4-187A1AD7235F}"/>
              </a:ext>
            </a:extLst>
          </p:cNvPr>
          <p:cNvCxnSpPr>
            <a:cxnSpLocks/>
          </p:cNvCxnSpPr>
          <p:nvPr/>
        </p:nvCxnSpPr>
        <p:spPr>
          <a:xfrm>
            <a:off x="5266675" y="5833324"/>
            <a:ext cx="1028336" cy="0"/>
          </a:xfrm>
          <a:prstGeom prst="line">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56" name="Rectangle 55">
            <a:extLst>
              <a:ext uri="{FF2B5EF4-FFF2-40B4-BE49-F238E27FC236}">
                <a16:creationId xmlns:a16="http://schemas.microsoft.com/office/drawing/2014/main" id="{BC0BB08E-8D76-3BC1-66D7-B31697CE9F9F}"/>
              </a:ext>
            </a:extLst>
          </p:cNvPr>
          <p:cNvSpPr/>
          <p:nvPr/>
        </p:nvSpPr>
        <p:spPr>
          <a:xfrm>
            <a:off x="6295011" y="5580866"/>
            <a:ext cx="892574" cy="60368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latin typeface="Times New Roman" panose="02020603050405020304" pitchFamily="18" charset="0"/>
                <a:cs typeface="Times New Roman" panose="02020603050405020304" pitchFamily="18" charset="0"/>
              </a:rPr>
              <a:t>Yes</a:t>
            </a:r>
            <a:endParaRPr lang="en-IN" sz="1100" b="1" dirty="0">
              <a:solidFill>
                <a:schemeClr val="tx1"/>
              </a:solidFill>
              <a:latin typeface="Times New Roman" panose="02020603050405020304" pitchFamily="18" charset="0"/>
              <a:cs typeface="Times New Roman" panose="02020603050405020304" pitchFamily="18" charset="0"/>
            </a:endParaRPr>
          </a:p>
        </p:txBody>
      </p:sp>
      <p:cxnSp>
        <p:nvCxnSpPr>
          <p:cNvPr id="57" name="Straight Connector 56">
            <a:extLst>
              <a:ext uri="{FF2B5EF4-FFF2-40B4-BE49-F238E27FC236}">
                <a16:creationId xmlns:a16="http://schemas.microsoft.com/office/drawing/2014/main" id="{A1557205-4135-99DD-C17D-246C7094C438}"/>
              </a:ext>
            </a:extLst>
          </p:cNvPr>
          <p:cNvCxnSpPr>
            <a:cxnSpLocks/>
          </p:cNvCxnSpPr>
          <p:nvPr/>
        </p:nvCxnSpPr>
        <p:spPr>
          <a:xfrm flipV="1">
            <a:off x="7187585" y="5829098"/>
            <a:ext cx="1187388" cy="1"/>
          </a:xfrm>
          <a:prstGeom prst="line">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58" name="Rectangle 57">
            <a:extLst>
              <a:ext uri="{FF2B5EF4-FFF2-40B4-BE49-F238E27FC236}">
                <a16:creationId xmlns:a16="http://schemas.microsoft.com/office/drawing/2014/main" id="{0A97FA05-CC71-27FE-F3B2-127F80E907A1}"/>
              </a:ext>
            </a:extLst>
          </p:cNvPr>
          <p:cNvSpPr/>
          <p:nvPr/>
        </p:nvSpPr>
        <p:spPr>
          <a:xfrm>
            <a:off x="8384591" y="5580866"/>
            <a:ext cx="892574" cy="60368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latin typeface="Times New Roman" panose="02020603050405020304" pitchFamily="18" charset="0"/>
                <a:cs typeface="Times New Roman" panose="02020603050405020304" pitchFamily="18" charset="0"/>
              </a:rPr>
              <a:t>Build the hospital</a:t>
            </a:r>
            <a:endParaRPr lang="en-IN" sz="1100" b="1" dirty="0">
              <a:solidFill>
                <a:schemeClr val="tx1"/>
              </a:solidFill>
              <a:latin typeface="Times New Roman" panose="02020603050405020304" pitchFamily="18" charset="0"/>
              <a:cs typeface="Times New Roman" panose="02020603050405020304" pitchFamily="18" charset="0"/>
            </a:endParaRPr>
          </a:p>
        </p:txBody>
      </p:sp>
      <p:cxnSp>
        <p:nvCxnSpPr>
          <p:cNvPr id="59" name="Straight Connector 58">
            <a:extLst>
              <a:ext uri="{FF2B5EF4-FFF2-40B4-BE49-F238E27FC236}">
                <a16:creationId xmlns:a16="http://schemas.microsoft.com/office/drawing/2014/main" id="{52B8C863-76B1-9D41-4457-376B6C88EA5A}"/>
              </a:ext>
            </a:extLst>
          </p:cNvPr>
          <p:cNvCxnSpPr>
            <a:cxnSpLocks/>
          </p:cNvCxnSpPr>
          <p:nvPr/>
        </p:nvCxnSpPr>
        <p:spPr>
          <a:xfrm flipV="1">
            <a:off x="4376689" y="4590449"/>
            <a:ext cx="0" cy="616996"/>
          </a:xfrm>
          <a:prstGeom prst="line">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60" name="Rectangle 59">
            <a:extLst>
              <a:ext uri="{FF2B5EF4-FFF2-40B4-BE49-F238E27FC236}">
                <a16:creationId xmlns:a16="http://schemas.microsoft.com/office/drawing/2014/main" id="{2A123C2E-F863-EB39-5817-8BFF0BC025D3}"/>
              </a:ext>
            </a:extLst>
          </p:cNvPr>
          <p:cNvSpPr/>
          <p:nvPr/>
        </p:nvSpPr>
        <p:spPr>
          <a:xfrm>
            <a:off x="3914329" y="3977891"/>
            <a:ext cx="892574" cy="60368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latin typeface="Times New Roman" panose="02020603050405020304" pitchFamily="18" charset="0"/>
                <a:cs typeface="Times New Roman" panose="02020603050405020304" pitchFamily="18" charset="0"/>
              </a:rPr>
              <a:t>No</a:t>
            </a:r>
            <a:endParaRPr lang="en-IN" sz="1100" b="1" dirty="0">
              <a:solidFill>
                <a:schemeClr val="tx1"/>
              </a:solidFill>
              <a:latin typeface="Times New Roman" panose="02020603050405020304" pitchFamily="18" charset="0"/>
              <a:cs typeface="Times New Roman" panose="02020603050405020304" pitchFamily="18" charset="0"/>
            </a:endParaRPr>
          </a:p>
        </p:txBody>
      </p:sp>
      <p:sp>
        <p:nvSpPr>
          <p:cNvPr id="61" name="Rectangle 60">
            <a:extLst>
              <a:ext uri="{FF2B5EF4-FFF2-40B4-BE49-F238E27FC236}">
                <a16:creationId xmlns:a16="http://schemas.microsoft.com/office/drawing/2014/main" id="{4A2CC42F-EEB3-922B-240F-387DC088CFFB}"/>
              </a:ext>
            </a:extLst>
          </p:cNvPr>
          <p:cNvSpPr/>
          <p:nvPr/>
        </p:nvSpPr>
        <p:spPr>
          <a:xfrm>
            <a:off x="6295011" y="4018398"/>
            <a:ext cx="892574" cy="60368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latin typeface="Times New Roman" panose="02020603050405020304" pitchFamily="18" charset="0"/>
                <a:cs typeface="Times New Roman" panose="02020603050405020304" pitchFamily="18" charset="0"/>
              </a:rPr>
              <a:t>Don’t Build the hospital</a:t>
            </a:r>
            <a:endParaRPr lang="en-IN" sz="1100" b="1" dirty="0">
              <a:solidFill>
                <a:schemeClr val="tx1"/>
              </a:solidFill>
              <a:latin typeface="Times New Roman" panose="02020603050405020304" pitchFamily="18" charset="0"/>
              <a:cs typeface="Times New Roman" panose="02020603050405020304" pitchFamily="18" charset="0"/>
            </a:endParaRPr>
          </a:p>
        </p:txBody>
      </p:sp>
      <p:cxnSp>
        <p:nvCxnSpPr>
          <p:cNvPr id="62" name="Straight Connector 61">
            <a:extLst>
              <a:ext uri="{FF2B5EF4-FFF2-40B4-BE49-F238E27FC236}">
                <a16:creationId xmlns:a16="http://schemas.microsoft.com/office/drawing/2014/main" id="{FB1C1310-828D-352C-F91F-98C952E3A064}"/>
              </a:ext>
            </a:extLst>
          </p:cNvPr>
          <p:cNvCxnSpPr>
            <a:cxnSpLocks/>
          </p:cNvCxnSpPr>
          <p:nvPr/>
        </p:nvCxnSpPr>
        <p:spPr>
          <a:xfrm>
            <a:off x="4803379" y="4308863"/>
            <a:ext cx="1491632" cy="22750"/>
          </a:xfrm>
          <a:prstGeom prst="line">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63" name="Straight Connector 62">
            <a:extLst>
              <a:ext uri="{FF2B5EF4-FFF2-40B4-BE49-F238E27FC236}">
                <a16:creationId xmlns:a16="http://schemas.microsoft.com/office/drawing/2014/main" id="{32749C5C-DBB6-8514-ECCA-27120FFEE954}"/>
              </a:ext>
            </a:extLst>
          </p:cNvPr>
          <p:cNvCxnSpPr>
            <a:cxnSpLocks/>
          </p:cNvCxnSpPr>
          <p:nvPr/>
        </p:nvCxnSpPr>
        <p:spPr>
          <a:xfrm flipV="1">
            <a:off x="2289327" y="5833324"/>
            <a:ext cx="1187388" cy="1"/>
          </a:xfrm>
          <a:prstGeom prst="line">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8" name="Rectangle 27">
            <a:extLst>
              <a:ext uri="{FF2B5EF4-FFF2-40B4-BE49-F238E27FC236}">
                <a16:creationId xmlns:a16="http://schemas.microsoft.com/office/drawing/2014/main" id="{C6F18D08-0771-783A-0D30-CCC28B50563B}"/>
              </a:ext>
            </a:extLst>
          </p:cNvPr>
          <p:cNvSpPr/>
          <p:nvPr/>
        </p:nvSpPr>
        <p:spPr>
          <a:xfrm>
            <a:off x="6366032" y="2548099"/>
            <a:ext cx="892574" cy="60368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latin typeface="Times New Roman" panose="02020603050405020304" pitchFamily="18" charset="0"/>
                <a:cs typeface="Times New Roman" panose="02020603050405020304" pitchFamily="18" charset="0"/>
              </a:rPr>
              <a:t>Yes</a:t>
            </a:r>
            <a:endParaRPr lang="en-IN" sz="11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872477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35000"/>
            <a:extLst>
              <a:ext uri="{BEBA8EAE-BF5A-486C-A8C5-ECC9F3942E4B}">
                <a14:imgProps xmlns:a14="http://schemas.microsoft.com/office/drawing/2010/main">
                  <a14:imgLayer r:embed="rId3">
                    <a14:imgEffect>
                      <a14:sharpenSoften amount="-15000"/>
                    </a14:imgEffect>
                    <a14:imgEffect>
                      <a14:brightnessContrast bright="5000" contrast="20000"/>
                    </a14:imgEffect>
                  </a14:imgLayer>
                </a14:imgProps>
              </a:ext>
              <a:ext uri="{837473B0-CC2E-450A-ABE3-18F120FF3D39}">
                <a1611:picAttrSrcUrl xmlns:a1611="http://schemas.microsoft.com/office/drawing/2016/11/main" r:id="rId4"/>
              </a:ext>
            </a:extLst>
          </a:blip>
          <a:srcRect/>
          <a:stretch>
            <a:fillRect t="-9000" b="-9000"/>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5A0C5809-BEBE-B09D-0BE5-D52CB56D287B}"/>
              </a:ext>
            </a:extLst>
          </p:cNvPr>
          <p:cNvSpPr/>
          <p:nvPr/>
        </p:nvSpPr>
        <p:spPr>
          <a:xfrm>
            <a:off x="5176423" y="93423"/>
            <a:ext cx="1839155" cy="455956"/>
          </a:xfrm>
          <a:prstGeom prst="roundRect">
            <a:avLst/>
          </a:prstGeom>
          <a:solidFill>
            <a:schemeClr val="tx2">
              <a:lumMod val="20000"/>
              <a:lumOff val="80000"/>
            </a:schemeClr>
          </a:solidFill>
          <a:ln w="63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latin typeface="Times New Roman" panose="02020603050405020304" pitchFamily="18" charset="0"/>
                <a:cs typeface="Times New Roman" panose="02020603050405020304" pitchFamily="18" charset="0"/>
              </a:rPr>
              <a:t>Flowchart</a:t>
            </a:r>
            <a:endParaRPr lang="en-IN" sz="1600" dirty="0">
              <a:solidFill>
                <a:schemeClr val="tx1"/>
              </a:solidFill>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14590C6F-1F96-B6E9-9D3A-46E2DCAF10E1}"/>
              </a:ext>
            </a:extLst>
          </p:cNvPr>
          <p:cNvSpPr/>
          <p:nvPr/>
        </p:nvSpPr>
        <p:spPr>
          <a:xfrm>
            <a:off x="214544" y="1020933"/>
            <a:ext cx="11762913" cy="561068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2" name="Rectangle 11">
            <a:extLst>
              <a:ext uri="{FF2B5EF4-FFF2-40B4-BE49-F238E27FC236}">
                <a16:creationId xmlns:a16="http://schemas.microsoft.com/office/drawing/2014/main" id="{07C8CD3B-B4A7-7BC0-DBC3-230A49694189}"/>
              </a:ext>
            </a:extLst>
          </p:cNvPr>
          <p:cNvSpPr/>
          <p:nvPr/>
        </p:nvSpPr>
        <p:spPr>
          <a:xfrm>
            <a:off x="501589" y="2424645"/>
            <a:ext cx="1843597" cy="671929"/>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latin typeface="Times New Roman" panose="02020603050405020304" pitchFamily="18" charset="0"/>
                <a:cs typeface="Times New Roman" panose="02020603050405020304" pitchFamily="18" charset="0"/>
              </a:rPr>
              <a:t>Studying the land</a:t>
            </a:r>
            <a:endParaRPr lang="en-IN" sz="1100" b="1" dirty="0">
              <a:solidFill>
                <a:schemeClr val="tx1"/>
              </a:solidFill>
              <a:latin typeface="Times New Roman" panose="02020603050405020304" pitchFamily="18" charset="0"/>
              <a:cs typeface="Times New Roman" panose="02020603050405020304" pitchFamily="18" charset="0"/>
            </a:endParaRPr>
          </a:p>
        </p:txBody>
      </p:sp>
      <p:sp>
        <p:nvSpPr>
          <p:cNvPr id="20" name="Rectangle 19">
            <a:extLst>
              <a:ext uri="{FF2B5EF4-FFF2-40B4-BE49-F238E27FC236}">
                <a16:creationId xmlns:a16="http://schemas.microsoft.com/office/drawing/2014/main" id="{82F60E37-2EF2-99FA-E594-8550C092A2F5}"/>
              </a:ext>
            </a:extLst>
          </p:cNvPr>
          <p:cNvSpPr/>
          <p:nvPr/>
        </p:nvSpPr>
        <p:spPr>
          <a:xfrm>
            <a:off x="429273" y="5497360"/>
            <a:ext cx="1869302" cy="671929"/>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latin typeface="Times New Roman" panose="02020603050405020304" pitchFamily="18" charset="0"/>
                <a:cs typeface="Times New Roman" panose="02020603050405020304" pitchFamily="18" charset="0"/>
              </a:rPr>
              <a:t>Checking of available human resources</a:t>
            </a:r>
            <a:endParaRPr lang="en-IN" sz="1100" b="1" dirty="0">
              <a:solidFill>
                <a:schemeClr val="tx1"/>
              </a:solidFill>
              <a:latin typeface="Times New Roman" panose="02020603050405020304" pitchFamily="18" charset="0"/>
              <a:cs typeface="Times New Roman" panose="02020603050405020304" pitchFamily="18" charset="0"/>
            </a:endParaRPr>
          </a:p>
        </p:txBody>
      </p:sp>
      <p:sp>
        <p:nvSpPr>
          <p:cNvPr id="6" name="Diamond 5">
            <a:extLst>
              <a:ext uri="{FF2B5EF4-FFF2-40B4-BE49-F238E27FC236}">
                <a16:creationId xmlns:a16="http://schemas.microsoft.com/office/drawing/2014/main" id="{E648B848-C9F6-3E95-AAF1-378BD7DBA9B7}"/>
              </a:ext>
            </a:extLst>
          </p:cNvPr>
          <p:cNvSpPr/>
          <p:nvPr/>
        </p:nvSpPr>
        <p:spPr>
          <a:xfrm>
            <a:off x="3500572" y="2020986"/>
            <a:ext cx="2230153" cy="1539036"/>
          </a:xfrm>
          <a:prstGeom prst="diamond">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latin typeface="Times New Roman" panose="02020603050405020304" pitchFamily="18" charset="0"/>
                <a:cs typeface="Times New Roman" panose="02020603050405020304" pitchFamily="18" charset="0"/>
              </a:rPr>
              <a:t>Clearance from municipality and completion feasibility study </a:t>
            </a:r>
            <a:endParaRPr lang="en-IN" sz="1100" b="1" dirty="0">
              <a:solidFill>
                <a:schemeClr val="tx1"/>
              </a:solidFill>
              <a:latin typeface="Times New Roman" panose="02020603050405020304" pitchFamily="18" charset="0"/>
              <a:cs typeface="Times New Roman" panose="02020603050405020304" pitchFamily="18" charset="0"/>
            </a:endParaRPr>
          </a:p>
        </p:txBody>
      </p:sp>
      <p:cxnSp>
        <p:nvCxnSpPr>
          <p:cNvPr id="24" name="Straight Connector 23">
            <a:extLst>
              <a:ext uri="{FF2B5EF4-FFF2-40B4-BE49-F238E27FC236}">
                <a16:creationId xmlns:a16="http://schemas.microsoft.com/office/drawing/2014/main" id="{6B13B6BD-D01B-7471-987D-510AFF3D774B}"/>
              </a:ext>
            </a:extLst>
          </p:cNvPr>
          <p:cNvCxnSpPr>
            <a:cxnSpLocks/>
          </p:cNvCxnSpPr>
          <p:nvPr/>
        </p:nvCxnSpPr>
        <p:spPr>
          <a:xfrm flipV="1">
            <a:off x="2345186" y="2784950"/>
            <a:ext cx="1187388" cy="1"/>
          </a:xfrm>
          <a:prstGeom prst="line">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5" name="Straight Connector 24">
            <a:extLst>
              <a:ext uri="{FF2B5EF4-FFF2-40B4-BE49-F238E27FC236}">
                <a16:creationId xmlns:a16="http://schemas.microsoft.com/office/drawing/2014/main" id="{F9408E57-41FA-B5AC-2198-9141A6029FE7}"/>
              </a:ext>
            </a:extLst>
          </p:cNvPr>
          <p:cNvCxnSpPr>
            <a:cxnSpLocks/>
          </p:cNvCxnSpPr>
          <p:nvPr/>
        </p:nvCxnSpPr>
        <p:spPr>
          <a:xfrm flipV="1">
            <a:off x="4617128" y="1501921"/>
            <a:ext cx="0" cy="509914"/>
          </a:xfrm>
          <a:prstGeom prst="line">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7" name="Straight Connector 26">
            <a:extLst>
              <a:ext uri="{FF2B5EF4-FFF2-40B4-BE49-F238E27FC236}">
                <a16:creationId xmlns:a16="http://schemas.microsoft.com/office/drawing/2014/main" id="{EC7F997C-47F8-B454-38D6-BF54E1295739}"/>
              </a:ext>
            </a:extLst>
          </p:cNvPr>
          <p:cNvCxnSpPr>
            <a:cxnSpLocks/>
          </p:cNvCxnSpPr>
          <p:nvPr/>
        </p:nvCxnSpPr>
        <p:spPr>
          <a:xfrm>
            <a:off x="5711581" y="2779064"/>
            <a:ext cx="1291145" cy="25707"/>
          </a:xfrm>
          <a:prstGeom prst="line">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8" name="Rectangle 27">
            <a:extLst>
              <a:ext uri="{FF2B5EF4-FFF2-40B4-BE49-F238E27FC236}">
                <a16:creationId xmlns:a16="http://schemas.microsoft.com/office/drawing/2014/main" id="{C6F18D08-0771-783A-0D30-CCC28B50563B}"/>
              </a:ext>
            </a:extLst>
          </p:cNvPr>
          <p:cNvSpPr/>
          <p:nvPr/>
        </p:nvSpPr>
        <p:spPr>
          <a:xfrm>
            <a:off x="7029543" y="2511809"/>
            <a:ext cx="892574" cy="60368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latin typeface="Times New Roman" panose="02020603050405020304" pitchFamily="18" charset="0"/>
                <a:cs typeface="Times New Roman" panose="02020603050405020304" pitchFamily="18" charset="0"/>
              </a:rPr>
              <a:t>Yes</a:t>
            </a:r>
            <a:endParaRPr lang="en-IN" sz="1100" b="1" dirty="0">
              <a:solidFill>
                <a:schemeClr val="tx1"/>
              </a:solidFill>
              <a:latin typeface="Times New Roman" panose="02020603050405020304" pitchFamily="18" charset="0"/>
              <a:cs typeface="Times New Roman" panose="02020603050405020304" pitchFamily="18" charset="0"/>
            </a:endParaRPr>
          </a:p>
        </p:txBody>
      </p:sp>
      <p:cxnSp>
        <p:nvCxnSpPr>
          <p:cNvPr id="30" name="Straight Connector 29">
            <a:extLst>
              <a:ext uri="{FF2B5EF4-FFF2-40B4-BE49-F238E27FC236}">
                <a16:creationId xmlns:a16="http://schemas.microsoft.com/office/drawing/2014/main" id="{1B660260-121A-374F-FE52-47403B6864F6}"/>
              </a:ext>
            </a:extLst>
          </p:cNvPr>
          <p:cNvCxnSpPr>
            <a:cxnSpLocks/>
          </p:cNvCxnSpPr>
          <p:nvPr/>
        </p:nvCxnSpPr>
        <p:spPr>
          <a:xfrm flipV="1">
            <a:off x="7952176" y="2830443"/>
            <a:ext cx="1187388" cy="1"/>
          </a:xfrm>
          <a:prstGeom prst="line">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2" name="Rectangle 31">
            <a:extLst>
              <a:ext uri="{FF2B5EF4-FFF2-40B4-BE49-F238E27FC236}">
                <a16:creationId xmlns:a16="http://schemas.microsoft.com/office/drawing/2014/main" id="{D3078446-0234-CE4A-589A-7516ED9589B1}"/>
              </a:ext>
            </a:extLst>
          </p:cNvPr>
          <p:cNvSpPr/>
          <p:nvPr/>
        </p:nvSpPr>
        <p:spPr>
          <a:xfrm>
            <a:off x="9166198" y="2537482"/>
            <a:ext cx="892574" cy="60368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latin typeface="Times New Roman" panose="02020603050405020304" pitchFamily="18" charset="0"/>
                <a:cs typeface="Times New Roman" panose="02020603050405020304" pitchFamily="18" charset="0"/>
              </a:rPr>
              <a:t>Build the hospital</a:t>
            </a:r>
            <a:endParaRPr lang="en-IN" sz="1100" b="1" dirty="0">
              <a:solidFill>
                <a:schemeClr val="tx1"/>
              </a:solidFill>
              <a:latin typeface="Times New Roman" panose="02020603050405020304" pitchFamily="18" charset="0"/>
              <a:cs typeface="Times New Roman" panose="02020603050405020304" pitchFamily="18" charset="0"/>
            </a:endParaRPr>
          </a:p>
        </p:txBody>
      </p:sp>
      <p:sp>
        <p:nvSpPr>
          <p:cNvPr id="34" name="Rectangle 33">
            <a:extLst>
              <a:ext uri="{FF2B5EF4-FFF2-40B4-BE49-F238E27FC236}">
                <a16:creationId xmlns:a16="http://schemas.microsoft.com/office/drawing/2014/main" id="{EFA08707-70E5-3992-B11F-F77DB790DA18}"/>
              </a:ext>
            </a:extLst>
          </p:cNvPr>
          <p:cNvSpPr/>
          <p:nvPr/>
        </p:nvSpPr>
        <p:spPr>
          <a:xfrm>
            <a:off x="4157066" y="889817"/>
            <a:ext cx="892574" cy="60368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latin typeface="Times New Roman" panose="02020603050405020304" pitchFamily="18" charset="0"/>
                <a:cs typeface="Times New Roman" panose="02020603050405020304" pitchFamily="18" charset="0"/>
              </a:rPr>
              <a:t>No</a:t>
            </a:r>
            <a:endParaRPr lang="en-IN" sz="1100" b="1" dirty="0">
              <a:solidFill>
                <a:schemeClr val="tx1"/>
              </a:solidFill>
              <a:latin typeface="Times New Roman" panose="02020603050405020304" pitchFamily="18" charset="0"/>
              <a:cs typeface="Times New Roman" panose="02020603050405020304" pitchFamily="18" charset="0"/>
            </a:endParaRPr>
          </a:p>
        </p:txBody>
      </p:sp>
      <p:sp>
        <p:nvSpPr>
          <p:cNvPr id="36" name="Rectangle 35">
            <a:extLst>
              <a:ext uri="{FF2B5EF4-FFF2-40B4-BE49-F238E27FC236}">
                <a16:creationId xmlns:a16="http://schemas.microsoft.com/office/drawing/2014/main" id="{F03D822C-28C3-033A-D053-0EF7CCC2A51E}"/>
              </a:ext>
            </a:extLst>
          </p:cNvPr>
          <p:cNvSpPr/>
          <p:nvPr/>
        </p:nvSpPr>
        <p:spPr>
          <a:xfrm>
            <a:off x="6192191" y="889637"/>
            <a:ext cx="892574" cy="60368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latin typeface="Times New Roman" panose="02020603050405020304" pitchFamily="18" charset="0"/>
                <a:cs typeface="Times New Roman" panose="02020603050405020304" pitchFamily="18" charset="0"/>
              </a:rPr>
              <a:t>Don’t Build the hospital</a:t>
            </a:r>
            <a:endParaRPr lang="en-IN" sz="1100" b="1" dirty="0">
              <a:solidFill>
                <a:schemeClr val="tx1"/>
              </a:solidFill>
              <a:latin typeface="Times New Roman" panose="02020603050405020304" pitchFamily="18" charset="0"/>
              <a:cs typeface="Times New Roman" panose="02020603050405020304" pitchFamily="18" charset="0"/>
            </a:endParaRPr>
          </a:p>
        </p:txBody>
      </p:sp>
      <p:cxnSp>
        <p:nvCxnSpPr>
          <p:cNvPr id="37" name="Straight Connector 36">
            <a:extLst>
              <a:ext uri="{FF2B5EF4-FFF2-40B4-BE49-F238E27FC236}">
                <a16:creationId xmlns:a16="http://schemas.microsoft.com/office/drawing/2014/main" id="{869FDECD-83DD-6A22-F378-E67C53BD66F4}"/>
              </a:ext>
            </a:extLst>
          </p:cNvPr>
          <p:cNvCxnSpPr>
            <a:cxnSpLocks/>
          </p:cNvCxnSpPr>
          <p:nvPr/>
        </p:nvCxnSpPr>
        <p:spPr>
          <a:xfrm>
            <a:off x="5055559" y="1204244"/>
            <a:ext cx="1120685" cy="22750"/>
          </a:xfrm>
          <a:prstGeom prst="line">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53" name="Diamond 52">
            <a:extLst>
              <a:ext uri="{FF2B5EF4-FFF2-40B4-BE49-F238E27FC236}">
                <a16:creationId xmlns:a16="http://schemas.microsoft.com/office/drawing/2014/main" id="{B6B4AD0E-3C60-63A1-B9CE-B09A9FE87A27}"/>
              </a:ext>
            </a:extLst>
          </p:cNvPr>
          <p:cNvSpPr/>
          <p:nvPr/>
        </p:nvSpPr>
        <p:spPr>
          <a:xfrm>
            <a:off x="3493637" y="5066033"/>
            <a:ext cx="2244022" cy="1521408"/>
          </a:xfrm>
          <a:prstGeom prst="diamond">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latin typeface="Times New Roman" panose="02020603050405020304" pitchFamily="18" charset="0"/>
                <a:cs typeface="Times New Roman" panose="02020603050405020304" pitchFamily="18" charset="0"/>
              </a:rPr>
              <a:t>Doctors, Nurses, other paramedical staffs are available to join the hospital</a:t>
            </a:r>
            <a:endParaRPr lang="en-IN" sz="1100" b="1" dirty="0">
              <a:solidFill>
                <a:schemeClr val="tx1"/>
              </a:solidFill>
              <a:latin typeface="Times New Roman" panose="02020603050405020304" pitchFamily="18" charset="0"/>
              <a:cs typeface="Times New Roman" panose="02020603050405020304" pitchFamily="18" charset="0"/>
            </a:endParaRPr>
          </a:p>
        </p:txBody>
      </p:sp>
      <p:cxnSp>
        <p:nvCxnSpPr>
          <p:cNvPr id="55" name="Straight Connector 54">
            <a:extLst>
              <a:ext uri="{FF2B5EF4-FFF2-40B4-BE49-F238E27FC236}">
                <a16:creationId xmlns:a16="http://schemas.microsoft.com/office/drawing/2014/main" id="{E079A315-F84C-1E47-D2E4-187A1AD7235F}"/>
              </a:ext>
            </a:extLst>
          </p:cNvPr>
          <p:cNvCxnSpPr>
            <a:cxnSpLocks/>
          </p:cNvCxnSpPr>
          <p:nvPr/>
        </p:nvCxnSpPr>
        <p:spPr>
          <a:xfrm>
            <a:off x="5698740" y="5811689"/>
            <a:ext cx="1379544" cy="21635"/>
          </a:xfrm>
          <a:prstGeom prst="line">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56" name="Rectangle 55">
            <a:extLst>
              <a:ext uri="{FF2B5EF4-FFF2-40B4-BE49-F238E27FC236}">
                <a16:creationId xmlns:a16="http://schemas.microsoft.com/office/drawing/2014/main" id="{BC0BB08E-8D76-3BC1-66D7-B31697CE9F9F}"/>
              </a:ext>
            </a:extLst>
          </p:cNvPr>
          <p:cNvSpPr/>
          <p:nvPr/>
        </p:nvSpPr>
        <p:spPr>
          <a:xfrm>
            <a:off x="7077358" y="5564289"/>
            <a:ext cx="892574" cy="60368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latin typeface="Times New Roman" panose="02020603050405020304" pitchFamily="18" charset="0"/>
                <a:cs typeface="Times New Roman" panose="02020603050405020304" pitchFamily="18" charset="0"/>
              </a:rPr>
              <a:t>Yes</a:t>
            </a:r>
            <a:endParaRPr lang="en-IN" sz="1100" b="1" dirty="0">
              <a:solidFill>
                <a:schemeClr val="tx1"/>
              </a:solidFill>
              <a:latin typeface="Times New Roman" panose="02020603050405020304" pitchFamily="18" charset="0"/>
              <a:cs typeface="Times New Roman" panose="02020603050405020304" pitchFamily="18" charset="0"/>
            </a:endParaRPr>
          </a:p>
        </p:txBody>
      </p:sp>
      <p:cxnSp>
        <p:nvCxnSpPr>
          <p:cNvPr id="57" name="Straight Connector 56">
            <a:extLst>
              <a:ext uri="{FF2B5EF4-FFF2-40B4-BE49-F238E27FC236}">
                <a16:creationId xmlns:a16="http://schemas.microsoft.com/office/drawing/2014/main" id="{A1557205-4135-99DD-C17D-246C7094C438}"/>
              </a:ext>
            </a:extLst>
          </p:cNvPr>
          <p:cNvCxnSpPr>
            <a:cxnSpLocks/>
          </p:cNvCxnSpPr>
          <p:nvPr/>
        </p:nvCxnSpPr>
        <p:spPr>
          <a:xfrm flipV="1">
            <a:off x="7969830" y="5840191"/>
            <a:ext cx="1187388" cy="1"/>
          </a:xfrm>
          <a:prstGeom prst="line">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58" name="Rectangle 57">
            <a:extLst>
              <a:ext uri="{FF2B5EF4-FFF2-40B4-BE49-F238E27FC236}">
                <a16:creationId xmlns:a16="http://schemas.microsoft.com/office/drawing/2014/main" id="{0A97FA05-CC71-27FE-F3B2-127F80E907A1}"/>
              </a:ext>
            </a:extLst>
          </p:cNvPr>
          <p:cNvSpPr/>
          <p:nvPr/>
        </p:nvSpPr>
        <p:spPr>
          <a:xfrm>
            <a:off x="9183954" y="5564289"/>
            <a:ext cx="892574" cy="60368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latin typeface="Times New Roman" panose="02020603050405020304" pitchFamily="18" charset="0"/>
                <a:cs typeface="Times New Roman" panose="02020603050405020304" pitchFamily="18" charset="0"/>
              </a:rPr>
              <a:t>Build the hospital</a:t>
            </a:r>
            <a:endParaRPr lang="en-IN" sz="1100" b="1" dirty="0">
              <a:solidFill>
                <a:schemeClr val="tx1"/>
              </a:solidFill>
              <a:latin typeface="Times New Roman" panose="02020603050405020304" pitchFamily="18" charset="0"/>
              <a:cs typeface="Times New Roman" panose="02020603050405020304" pitchFamily="18" charset="0"/>
            </a:endParaRPr>
          </a:p>
        </p:txBody>
      </p:sp>
      <p:cxnSp>
        <p:nvCxnSpPr>
          <p:cNvPr id="59" name="Straight Connector 58">
            <a:extLst>
              <a:ext uri="{FF2B5EF4-FFF2-40B4-BE49-F238E27FC236}">
                <a16:creationId xmlns:a16="http://schemas.microsoft.com/office/drawing/2014/main" id="{52B8C863-76B1-9D41-4457-376B6C88EA5A}"/>
              </a:ext>
            </a:extLst>
          </p:cNvPr>
          <p:cNvCxnSpPr>
            <a:cxnSpLocks/>
          </p:cNvCxnSpPr>
          <p:nvPr/>
        </p:nvCxnSpPr>
        <p:spPr>
          <a:xfrm flipV="1">
            <a:off x="4612229" y="4449037"/>
            <a:ext cx="0" cy="616996"/>
          </a:xfrm>
          <a:prstGeom prst="line">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60" name="Rectangle 59">
            <a:extLst>
              <a:ext uri="{FF2B5EF4-FFF2-40B4-BE49-F238E27FC236}">
                <a16:creationId xmlns:a16="http://schemas.microsoft.com/office/drawing/2014/main" id="{2A123C2E-F863-EB39-5817-8BFF0BC025D3}"/>
              </a:ext>
            </a:extLst>
          </p:cNvPr>
          <p:cNvSpPr/>
          <p:nvPr/>
        </p:nvSpPr>
        <p:spPr>
          <a:xfrm>
            <a:off x="4152298" y="3826276"/>
            <a:ext cx="892574" cy="60368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latin typeface="Times New Roman" panose="02020603050405020304" pitchFamily="18" charset="0"/>
                <a:cs typeface="Times New Roman" panose="02020603050405020304" pitchFamily="18" charset="0"/>
              </a:rPr>
              <a:t>No</a:t>
            </a:r>
            <a:endParaRPr lang="en-IN" sz="1100" b="1" dirty="0">
              <a:solidFill>
                <a:schemeClr val="tx1"/>
              </a:solidFill>
              <a:latin typeface="Times New Roman" panose="02020603050405020304" pitchFamily="18" charset="0"/>
              <a:cs typeface="Times New Roman" panose="02020603050405020304" pitchFamily="18" charset="0"/>
            </a:endParaRPr>
          </a:p>
        </p:txBody>
      </p:sp>
      <p:sp>
        <p:nvSpPr>
          <p:cNvPr id="61" name="Rectangle 60">
            <a:extLst>
              <a:ext uri="{FF2B5EF4-FFF2-40B4-BE49-F238E27FC236}">
                <a16:creationId xmlns:a16="http://schemas.microsoft.com/office/drawing/2014/main" id="{4A2CC42F-EEB3-922B-240F-387DC088CFFB}"/>
              </a:ext>
            </a:extLst>
          </p:cNvPr>
          <p:cNvSpPr/>
          <p:nvPr/>
        </p:nvSpPr>
        <p:spPr>
          <a:xfrm>
            <a:off x="6183313" y="3826276"/>
            <a:ext cx="892574" cy="60368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latin typeface="Times New Roman" panose="02020603050405020304" pitchFamily="18" charset="0"/>
                <a:cs typeface="Times New Roman" panose="02020603050405020304" pitchFamily="18" charset="0"/>
              </a:rPr>
              <a:t>Don’t Build the hospital</a:t>
            </a:r>
            <a:endParaRPr lang="en-IN" sz="1100" b="1" dirty="0">
              <a:solidFill>
                <a:schemeClr val="tx1"/>
              </a:solidFill>
              <a:latin typeface="Times New Roman" panose="02020603050405020304" pitchFamily="18" charset="0"/>
              <a:cs typeface="Times New Roman" panose="02020603050405020304" pitchFamily="18" charset="0"/>
            </a:endParaRPr>
          </a:p>
        </p:txBody>
      </p:sp>
      <p:cxnSp>
        <p:nvCxnSpPr>
          <p:cNvPr id="62" name="Straight Connector 61">
            <a:extLst>
              <a:ext uri="{FF2B5EF4-FFF2-40B4-BE49-F238E27FC236}">
                <a16:creationId xmlns:a16="http://schemas.microsoft.com/office/drawing/2014/main" id="{FB1C1310-828D-352C-F91F-98C952E3A064}"/>
              </a:ext>
            </a:extLst>
          </p:cNvPr>
          <p:cNvCxnSpPr>
            <a:cxnSpLocks/>
          </p:cNvCxnSpPr>
          <p:nvPr/>
        </p:nvCxnSpPr>
        <p:spPr>
          <a:xfrm>
            <a:off x="5061664" y="4105366"/>
            <a:ext cx="1112771" cy="0"/>
          </a:xfrm>
          <a:prstGeom prst="line">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63" name="Straight Connector 62">
            <a:extLst>
              <a:ext uri="{FF2B5EF4-FFF2-40B4-BE49-F238E27FC236}">
                <a16:creationId xmlns:a16="http://schemas.microsoft.com/office/drawing/2014/main" id="{32749C5C-DBB6-8514-ECCA-27120FFEE954}"/>
              </a:ext>
            </a:extLst>
          </p:cNvPr>
          <p:cNvCxnSpPr>
            <a:cxnSpLocks/>
          </p:cNvCxnSpPr>
          <p:nvPr/>
        </p:nvCxnSpPr>
        <p:spPr>
          <a:xfrm flipV="1">
            <a:off x="2298205" y="5833324"/>
            <a:ext cx="1187388" cy="1"/>
          </a:xfrm>
          <a:prstGeom prst="line">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42166563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35000"/>
            <a:extLst>
              <a:ext uri="{BEBA8EAE-BF5A-486C-A8C5-ECC9F3942E4B}">
                <a14:imgProps xmlns:a14="http://schemas.microsoft.com/office/drawing/2010/main">
                  <a14:imgLayer r:embed="rId3">
                    <a14:imgEffect>
                      <a14:sharpenSoften amount="-15000"/>
                    </a14:imgEffect>
                    <a14:imgEffect>
                      <a14:brightnessContrast bright="5000" contrast="20000"/>
                    </a14:imgEffect>
                  </a14:imgLayer>
                </a14:imgProps>
              </a:ext>
              <a:ext uri="{837473B0-CC2E-450A-ABE3-18F120FF3D39}">
                <a1611:picAttrSrcUrl xmlns:a1611="http://schemas.microsoft.com/office/drawing/2016/11/main" r:id="rId4"/>
              </a:ext>
            </a:extLst>
          </a:blip>
          <a:srcRect/>
          <a:stretch>
            <a:fillRect t="-9000" b="-9000"/>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5A0C5809-BEBE-B09D-0BE5-D52CB56D287B}"/>
              </a:ext>
            </a:extLst>
          </p:cNvPr>
          <p:cNvSpPr/>
          <p:nvPr/>
        </p:nvSpPr>
        <p:spPr>
          <a:xfrm>
            <a:off x="5176423" y="93423"/>
            <a:ext cx="1839155" cy="455956"/>
          </a:xfrm>
          <a:prstGeom prst="roundRect">
            <a:avLst/>
          </a:prstGeom>
          <a:solidFill>
            <a:schemeClr val="tx2">
              <a:lumMod val="20000"/>
              <a:lumOff val="80000"/>
            </a:schemeClr>
          </a:solidFill>
          <a:ln w="63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a:solidFill>
                  <a:schemeClr val="tx1"/>
                </a:solidFill>
                <a:latin typeface="Times New Roman" panose="02020603050405020304" pitchFamily="18" charset="0"/>
                <a:cs typeface="Times New Roman" panose="02020603050405020304" pitchFamily="18" charset="0"/>
              </a:rPr>
              <a:t>Flowchart</a:t>
            </a:r>
            <a:endParaRPr lang="en-IN" sz="1600" dirty="0">
              <a:solidFill>
                <a:schemeClr val="tx1"/>
              </a:solidFill>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14590C6F-1F96-B6E9-9D3A-46E2DCAF10E1}"/>
              </a:ext>
            </a:extLst>
          </p:cNvPr>
          <p:cNvSpPr/>
          <p:nvPr/>
        </p:nvSpPr>
        <p:spPr>
          <a:xfrm>
            <a:off x="214544" y="1020933"/>
            <a:ext cx="11762913" cy="561068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2" name="Rectangle 11">
            <a:extLst>
              <a:ext uri="{FF2B5EF4-FFF2-40B4-BE49-F238E27FC236}">
                <a16:creationId xmlns:a16="http://schemas.microsoft.com/office/drawing/2014/main" id="{07C8CD3B-B4A7-7BC0-DBC3-230A49694189}"/>
              </a:ext>
            </a:extLst>
          </p:cNvPr>
          <p:cNvSpPr/>
          <p:nvPr/>
        </p:nvSpPr>
        <p:spPr>
          <a:xfrm>
            <a:off x="501589" y="3401121"/>
            <a:ext cx="1922015" cy="80689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latin typeface="Times New Roman" panose="02020603050405020304" pitchFamily="18" charset="0"/>
                <a:cs typeface="Times New Roman" panose="02020603050405020304" pitchFamily="18" charset="0"/>
              </a:rPr>
              <a:t>Checking for financial affordability, break even and overall cost of the project</a:t>
            </a:r>
            <a:endParaRPr lang="en-IN" sz="1100" b="1" dirty="0">
              <a:solidFill>
                <a:schemeClr val="tx1"/>
              </a:solidFill>
              <a:latin typeface="Times New Roman" panose="02020603050405020304" pitchFamily="18" charset="0"/>
              <a:cs typeface="Times New Roman" panose="02020603050405020304" pitchFamily="18" charset="0"/>
            </a:endParaRPr>
          </a:p>
        </p:txBody>
      </p:sp>
      <p:sp>
        <p:nvSpPr>
          <p:cNvPr id="6" name="Diamond 5">
            <a:extLst>
              <a:ext uri="{FF2B5EF4-FFF2-40B4-BE49-F238E27FC236}">
                <a16:creationId xmlns:a16="http://schemas.microsoft.com/office/drawing/2014/main" id="{E648B848-C9F6-3E95-AAF1-378BD7DBA9B7}"/>
              </a:ext>
            </a:extLst>
          </p:cNvPr>
          <p:cNvSpPr/>
          <p:nvPr/>
        </p:nvSpPr>
        <p:spPr>
          <a:xfrm>
            <a:off x="3628748" y="2993097"/>
            <a:ext cx="2359425" cy="1609147"/>
          </a:xfrm>
          <a:prstGeom prst="diamond">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latin typeface="Times New Roman" panose="02020603050405020304" pitchFamily="18" charset="0"/>
                <a:cs typeface="Times New Roman" panose="02020603050405020304" pitchFamily="18" charset="0"/>
              </a:rPr>
              <a:t>From larger pool of patients (having high per capita income) revenue can be generated</a:t>
            </a:r>
            <a:endParaRPr lang="en-IN" sz="1100" b="1" dirty="0">
              <a:solidFill>
                <a:schemeClr val="tx1"/>
              </a:solidFill>
              <a:latin typeface="Times New Roman" panose="02020603050405020304" pitchFamily="18" charset="0"/>
              <a:cs typeface="Times New Roman" panose="02020603050405020304" pitchFamily="18" charset="0"/>
            </a:endParaRPr>
          </a:p>
        </p:txBody>
      </p:sp>
      <p:cxnSp>
        <p:nvCxnSpPr>
          <p:cNvPr id="24" name="Straight Connector 23">
            <a:extLst>
              <a:ext uri="{FF2B5EF4-FFF2-40B4-BE49-F238E27FC236}">
                <a16:creationId xmlns:a16="http://schemas.microsoft.com/office/drawing/2014/main" id="{6B13B6BD-D01B-7471-987D-510AFF3D774B}"/>
              </a:ext>
            </a:extLst>
          </p:cNvPr>
          <p:cNvCxnSpPr>
            <a:cxnSpLocks/>
          </p:cNvCxnSpPr>
          <p:nvPr/>
        </p:nvCxnSpPr>
        <p:spPr>
          <a:xfrm flipV="1">
            <a:off x="2423604" y="3797671"/>
            <a:ext cx="1187388" cy="1"/>
          </a:xfrm>
          <a:prstGeom prst="line">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5" name="Straight Connector 24">
            <a:extLst>
              <a:ext uri="{FF2B5EF4-FFF2-40B4-BE49-F238E27FC236}">
                <a16:creationId xmlns:a16="http://schemas.microsoft.com/office/drawing/2014/main" id="{F9408E57-41FA-B5AC-2198-9141A6029FE7}"/>
              </a:ext>
            </a:extLst>
          </p:cNvPr>
          <p:cNvCxnSpPr>
            <a:cxnSpLocks/>
          </p:cNvCxnSpPr>
          <p:nvPr/>
        </p:nvCxnSpPr>
        <p:spPr>
          <a:xfrm flipV="1">
            <a:off x="4808460" y="2474305"/>
            <a:ext cx="0" cy="509914"/>
          </a:xfrm>
          <a:prstGeom prst="line">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7" name="Straight Connector 26">
            <a:extLst>
              <a:ext uri="{FF2B5EF4-FFF2-40B4-BE49-F238E27FC236}">
                <a16:creationId xmlns:a16="http://schemas.microsoft.com/office/drawing/2014/main" id="{EC7F997C-47F8-B454-38D6-BF54E1295739}"/>
              </a:ext>
            </a:extLst>
          </p:cNvPr>
          <p:cNvCxnSpPr>
            <a:cxnSpLocks/>
          </p:cNvCxnSpPr>
          <p:nvPr/>
        </p:nvCxnSpPr>
        <p:spPr>
          <a:xfrm>
            <a:off x="5988173" y="3800569"/>
            <a:ext cx="1406926" cy="3998"/>
          </a:xfrm>
          <a:prstGeom prst="line">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8" name="Rectangle 27">
            <a:extLst>
              <a:ext uri="{FF2B5EF4-FFF2-40B4-BE49-F238E27FC236}">
                <a16:creationId xmlns:a16="http://schemas.microsoft.com/office/drawing/2014/main" id="{C6F18D08-0771-783A-0D30-CCC28B50563B}"/>
              </a:ext>
            </a:extLst>
          </p:cNvPr>
          <p:cNvSpPr/>
          <p:nvPr/>
        </p:nvSpPr>
        <p:spPr>
          <a:xfrm>
            <a:off x="7395099" y="3524436"/>
            <a:ext cx="892574" cy="60368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latin typeface="Times New Roman" panose="02020603050405020304" pitchFamily="18" charset="0"/>
                <a:cs typeface="Times New Roman" panose="02020603050405020304" pitchFamily="18" charset="0"/>
              </a:rPr>
              <a:t>Yes</a:t>
            </a:r>
            <a:endParaRPr lang="en-IN" sz="1100" b="1" dirty="0">
              <a:solidFill>
                <a:schemeClr val="tx1"/>
              </a:solidFill>
              <a:latin typeface="Times New Roman" panose="02020603050405020304" pitchFamily="18" charset="0"/>
              <a:cs typeface="Times New Roman" panose="02020603050405020304" pitchFamily="18" charset="0"/>
            </a:endParaRPr>
          </a:p>
        </p:txBody>
      </p:sp>
      <p:cxnSp>
        <p:nvCxnSpPr>
          <p:cNvPr id="30" name="Straight Connector 29">
            <a:extLst>
              <a:ext uri="{FF2B5EF4-FFF2-40B4-BE49-F238E27FC236}">
                <a16:creationId xmlns:a16="http://schemas.microsoft.com/office/drawing/2014/main" id="{1B660260-121A-374F-FE52-47403B6864F6}"/>
              </a:ext>
            </a:extLst>
          </p:cNvPr>
          <p:cNvCxnSpPr>
            <a:cxnSpLocks/>
          </p:cNvCxnSpPr>
          <p:nvPr/>
        </p:nvCxnSpPr>
        <p:spPr>
          <a:xfrm flipV="1">
            <a:off x="8300806" y="3804567"/>
            <a:ext cx="1187388" cy="1"/>
          </a:xfrm>
          <a:prstGeom prst="line">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2" name="Rectangle 31">
            <a:extLst>
              <a:ext uri="{FF2B5EF4-FFF2-40B4-BE49-F238E27FC236}">
                <a16:creationId xmlns:a16="http://schemas.microsoft.com/office/drawing/2014/main" id="{D3078446-0234-CE4A-589A-7516ED9589B1}"/>
              </a:ext>
            </a:extLst>
          </p:cNvPr>
          <p:cNvSpPr/>
          <p:nvPr/>
        </p:nvSpPr>
        <p:spPr>
          <a:xfrm>
            <a:off x="9501327" y="3524436"/>
            <a:ext cx="892574" cy="60368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latin typeface="Times New Roman" panose="02020603050405020304" pitchFamily="18" charset="0"/>
                <a:cs typeface="Times New Roman" panose="02020603050405020304" pitchFamily="18" charset="0"/>
              </a:rPr>
              <a:t>Build the hospital</a:t>
            </a:r>
            <a:endParaRPr lang="en-IN" sz="1100" b="1" dirty="0">
              <a:solidFill>
                <a:schemeClr val="tx1"/>
              </a:solidFill>
              <a:latin typeface="Times New Roman" panose="02020603050405020304" pitchFamily="18" charset="0"/>
              <a:cs typeface="Times New Roman" panose="02020603050405020304" pitchFamily="18" charset="0"/>
            </a:endParaRPr>
          </a:p>
        </p:txBody>
      </p:sp>
      <p:sp>
        <p:nvSpPr>
          <p:cNvPr id="34" name="Rectangle 33">
            <a:extLst>
              <a:ext uri="{FF2B5EF4-FFF2-40B4-BE49-F238E27FC236}">
                <a16:creationId xmlns:a16="http://schemas.microsoft.com/office/drawing/2014/main" id="{EFA08707-70E5-3992-B11F-F77DB790DA18}"/>
              </a:ext>
            </a:extLst>
          </p:cNvPr>
          <p:cNvSpPr/>
          <p:nvPr/>
        </p:nvSpPr>
        <p:spPr>
          <a:xfrm>
            <a:off x="4362173" y="1832619"/>
            <a:ext cx="892574" cy="632807"/>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latin typeface="Times New Roman" panose="02020603050405020304" pitchFamily="18" charset="0"/>
                <a:cs typeface="Times New Roman" panose="02020603050405020304" pitchFamily="18" charset="0"/>
              </a:rPr>
              <a:t>No</a:t>
            </a:r>
            <a:endParaRPr lang="en-IN" sz="1100" b="1" dirty="0">
              <a:solidFill>
                <a:schemeClr val="tx1"/>
              </a:solidFill>
              <a:latin typeface="Times New Roman" panose="02020603050405020304" pitchFamily="18" charset="0"/>
              <a:cs typeface="Times New Roman" panose="02020603050405020304" pitchFamily="18" charset="0"/>
            </a:endParaRPr>
          </a:p>
        </p:txBody>
      </p:sp>
      <p:sp>
        <p:nvSpPr>
          <p:cNvPr id="36" name="Rectangle 35">
            <a:extLst>
              <a:ext uri="{FF2B5EF4-FFF2-40B4-BE49-F238E27FC236}">
                <a16:creationId xmlns:a16="http://schemas.microsoft.com/office/drawing/2014/main" id="{F03D822C-28C3-033A-D053-0EF7CCC2A51E}"/>
              </a:ext>
            </a:extLst>
          </p:cNvPr>
          <p:cNvSpPr/>
          <p:nvPr/>
        </p:nvSpPr>
        <p:spPr>
          <a:xfrm>
            <a:off x="7366170" y="1901111"/>
            <a:ext cx="892574" cy="60368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100" b="1" dirty="0">
                <a:solidFill>
                  <a:schemeClr val="tx1"/>
                </a:solidFill>
                <a:latin typeface="Times New Roman" panose="02020603050405020304" pitchFamily="18" charset="0"/>
                <a:cs typeface="Times New Roman" panose="02020603050405020304" pitchFamily="18" charset="0"/>
              </a:rPr>
              <a:t>Don’t Build the hospital</a:t>
            </a:r>
            <a:endParaRPr lang="en-IN" sz="1100" b="1" dirty="0">
              <a:solidFill>
                <a:schemeClr val="tx1"/>
              </a:solidFill>
              <a:latin typeface="Times New Roman" panose="02020603050405020304" pitchFamily="18" charset="0"/>
              <a:cs typeface="Times New Roman" panose="02020603050405020304" pitchFamily="18" charset="0"/>
            </a:endParaRPr>
          </a:p>
        </p:txBody>
      </p:sp>
      <p:cxnSp>
        <p:nvCxnSpPr>
          <p:cNvPr id="37" name="Straight Connector 36">
            <a:extLst>
              <a:ext uri="{FF2B5EF4-FFF2-40B4-BE49-F238E27FC236}">
                <a16:creationId xmlns:a16="http://schemas.microsoft.com/office/drawing/2014/main" id="{869FDECD-83DD-6A22-F378-E67C53BD66F4}"/>
              </a:ext>
            </a:extLst>
          </p:cNvPr>
          <p:cNvCxnSpPr>
            <a:cxnSpLocks/>
          </p:cNvCxnSpPr>
          <p:nvPr/>
        </p:nvCxnSpPr>
        <p:spPr>
          <a:xfrm>
            <a:off x="5254747" y="2134460"/>
            <a:ext cx="2111423" cy="0"/>
          </a:xfrm>
          <a:prstGeom prst="line">
            <a:avLst/>
          </a:prstGeom>
          <a:ln w="952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42282848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50000"/>
            <a:lum/>
            <a:extLst>
              <a:ext uri="{BEBA8EAE-BF5A-486C-A8C5-ECC9F3942E4B}">
                <a14:imgProps xmlns:a14="http://schemas.microsoft.com/office/drawing/2010/main">
                  <a14:imgLayer r:embed="rId3">
                    <a14:imgEffect>
                      <a14:sharpenSoften amount="-15000"/>
                    </a14:imgEffect>
                    <a14:imgEffect>
                      <a14:brightnessContrast bright="-30000" contrast="20000"/>
                    </a14:imgEffect>
                  </a14:imgLayer>
                </a14:imgProps>
              </a:ext>
              <a:ext uri="{837473B0-CC2E-450A-ABE3-18F120FF3D39}">
                <a1611:picAttrSrcUrl xmlns:a1611="http://schemas.microsoft.com/office/drawing/2016/11/main" r:id="rId4"/>
              </a:ext>
            </a:extLst>
          </a:blip>
          <a:srcRect/>
          <a:stretch>
            <a:fillRect t="-9000" b="-9000"/>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5A0C5809-BEBE-B09D-0BE5-D52CB56D287B}"/>
              </a:ext>
            </a:extLst>
          </p:cNvPr>
          <p:cNvSpPr/>
          <p:nvPr/>
        </p:nvSpPr>
        <p:spPr>
          <a:xfrm>
            <a:off x="4307890" y="226381"/>
            <a:ext cx="3576221" cy="523783"/>
          </a:xfrm>
          <a:prstGeom prst="roundRect">
            <a:avLst/>
          </a:prstGeom>
          <a:solidFill>
            <a:schemeClr val="tx2">
              <a:lumMod val="20000"/>
              <a:lumOff val="80000"/>
            </a:schemeClr>
          </a:solidFill>
          <a:ln w="63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tx1"/>
                </a:solidFill>
                <a:latin typeface="Times New Roman" panose="02020603050405020304" pitchFamily="18" charset="0"/>
                <a:cs typeface="Times New Roman" panose="02020603050405020304" pitchFamily="18" charset="0"/>
              </a:rPr>
              <a:t>Discussion and Conclusion</a:t>
            </a:r>
            <a:endParaRPr lang="en-IN" sz="2000" dirty="0">
              <a:solidFill>
                <a:schemeClr val="tx1"/>
              </a:solidFill>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14590C6F-1F96-B6E9-9D3A-46E2DCAF10E1}"/>
              </a:ext>
            </a:extLst>
          </p:cNvPr>
          <p:cNvSpPr/>
          <p:nvPr/>
        </p:nvSpPr>
        <p:spPr>
          <a:xfrm>
            <a:off x="214544" y="1020933"/>
            <a:ext cx="11762913" cy="561068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16" name="Rectangle: Rounded Corners 15">
            <a:extLst>
              <a:ext uri="{FF2B5EF4-FFF2-40B4-BE49-F238E27FC236}">
                <a16:creationId xmlns:a16="http://schemas.microsoft.com/office/drawing/2014/main" id="{E7C9BF22-DEC4-9965-000C-FD14D1D799AB}"/>
              </a:ext>
            </a:extLst>
          </p:cNvPr>
          <p:cNvSpPr/>
          <p:nvPr/>
        </p:nvSpPr>
        <p:spPr>
          <a:xfrm>
            <a:off x="8466342" y="1702580"/>
            <a:ext cx="3635588" cy="2121463"/>
          </a:xfrm>
          <a:prstGeom prst="roundRect">
            <a:avLst/>
          </a:prstGeom>
          <a:solidFill>
            <a:schemeClr val="accent6">
              <a:lumMod val="20000"/>
              <a:lumOff val="80000"/>
              <a:alpha val="95000"/>
            </a:schemeClr>
          </a:solidFill>
          <a:ln w="63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50000"/>
              </a:lnSpc>
            </a:pPr>
            <a:r>
              <a:rPr lang="en-GB" sz="1400" b="1" u="sng" dirty="0">
                <a:solidFill>
                  <a:schemeClr val="tx1"/>
                </a:solidFill>
                <a:latin typeface="Times New Roman" panose="02020603050405020304" pitchFamily="18" charset="0"/>
                <a:cs typeface="Times New Roman" panose="02020603050405020304" pitchFamily="18" charset="0"/>
              </a:rPr>
              <a:t>4. Human resource</a:t>
            </a:r>
            <a:br>
              <a:rPr lang="en-GB" sz="1400" b="1" u="sng" dirty="0">
                <a:solidFill>
                  <a:schemeClr val="tx1"/>
                </a:solidFill>
                <a:latin typeface="Times New Roman" panose="02020603050405020304" pitchFamily="18" charset="0"/>
                <a:cs typeface="Times New Roman" panose="02020603050405020304" pitchFamily="18" charset="0"/>
              </a:rPr>
            </a:br>
            <a:endParaRPr lang="en-GB" sz="1400" b="1" u="sng" dirty="0">
              <a:solidFill>
                <a:schemeClr val="tx1"/>
              </a:solidFill>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GB" sz="1400" dirty="0">
                <a:solidFill>
                  <a:schemeClr val="tx1"/>
                </a:solidFill>
                <a:latin typeface="Times New Roman" panose="02020603050405020304" pitchFamily="18" charset="0"/>
                <a:cs typeface="Times New Roman" panose="02020603050405020304" pitchFamily="18" charset="0"/>
              </a:rPr>
              <a:t>Number of Doctors, Nurses and paramedical staffs available or can be recruited in the established hospital</a:t>
            </a:r>
            <a:endParaRPr lang="en-IN" sz="1400" dirty="0">
              <a:solidFill>
                <a:schemeClr val="tx1"/>
              </a:solidFill>
              <a:latin typeface="Times New Roman" panose="02020603050405020304" pitchFamily="18" charset="0"/>
              <a:cs typeface="Times New Roman" panose="02020603050405020304" pitchFamily="18" charset="0"/>
            </a:endParaRPr>
          </a:p>
        </p:txBody>
      </p:sp>
      <p:sp>
        <p:nvSpPr>
          <p:cNvPr id="17" name="Rectangle: Rounded Corners 16">
            <a:extLst>
              <a:ext uri="{FF2B5EF4-FFF2-40B4-BE49-F238E27FC236}">
                <a16:creationId xmlns:a16="http://schemas.microsoft.com/office/drawing/2014/main" id="{1C8CD29F-44D5-E770-62CD-A6C82644E3CC}"/>
              </a:ext>
            </a:extLst>
          </p:cNvPr>
          <p:cNvSpPr/>
          <p:nvPr/>
        </p:nvSpPr>
        <p:spPr>
          <a:xfrm>
            <a:off x="82858" y="1702580"/>
            <a:ext cx="3825903" cy="2121463"/>
          </a:xfrm>
          <a:prstGeom prst="roundRect">
            <a:avLst/>
          </a:prstGeom>
          <a:solidFill>
            <a:schemeClr val="accent6">
              <a:lumMod val="20000"/>
              <a:lumOff val="80000"/>
              <a:alpha val="95000"/>
            </a:schemeClr>
          </a:solidFill>
          <a:ln w="63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342900" indent="-342900" algn="ctr">
              <a:lnSpc>
                <a:spcPct val="150000"/>
              </a:lnSpc>
              <a:buAutoNum type="arabicPeriod"/>
            </a:pPr>
            <a:r>
              <a:rPr lang="en-GB" sz="1400" b="1" u="sng" dirty="0">
                <a:solidFill>
                  <a:schemeClr val="tx1"/>
                </a:solidFill>
                <a:latin typeface="Times New Roman" panose="02020603050405020304" pitchFamily="18" charset="0"/>
                <a:cs typeface="Times New Roman" panose="02020603050405020304" pitchFamily="18" charset="0"/>
              </a:rPr>
              <a:t>Population Need</a:t>
            </a:r>
            <a:br>
              <a:rPr lang="en-GB" sz="1400" b="1" u="sng" dirty="0">
                <a:solidFill>
                  <a:schemeClr val="tx1"/>
                </a:solidFill>
                <a:latin typeface="Times New Roman" panose="02020603050405020304" pitchFamily="18" charset="0"/>
                <a:cs typeface="Times New Roman" panose="02020603050405020304" pitchFamily="18" charset="0"/>
              </a:rPr>
            </a:br>
            <a:endParaRPr lang="en-IN" sz="1400" b="1" u="sng" dirty="0">
              <a:solidFill>
                <a:schemeClr val="tx1"/>
              </a:solidFill>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IN" sz="1400" dirty="0">
                <a:solidFill>
                  <a:schemeClr val="tx1"/>
                </a:solidFill>
                <a:latin typeface="Times New Roman" panose="02020603050405020304" pitchFamily="18" charset="0"/>
                <a:cs typeface="Times New Roman" panose="02020603050405020304" pitchFamily="18" charset="0"/>
              </a:rPr>
              <a:t>Socio economic status (Demographic factors)</a:t>
            </a:r>
            <a:endParaRPr lang="en-GB" sz="1400" dirty="0">
              <a:solidFill>
                <a:schemeClr val="tx1"/>
              </a:solidFill>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GB" sz="1400" dirty="0">
                <a:solidFill>
                  <a:schemeClr val="tx1"/>
                </a:solidFill>
                <a:latin typeface="Times New Roman" panose="02020603050405020304" pitchFamily="18" charset="0"/>
                <a:cs typeface="Times New Roman" panose="02020603050405020304" pitchFamily="18" charset="0"/>
              </a:rPr>
              <a:t>Health status of the population (Social data)</a:t>
            </a:r>
            <a:endParaRPr lang="en-IN" sz="1400" dirty="0">
              <a:solidFill>
                <a:schemeClr val="tx1"/>
              </a:solidFill>
              <a:latin typeface="Times New Roman" panose="02020603050405020304" pitchFamily="18" charset="0"/>
              <a:cs typeface="Times New Roman" panose="02020603050405020304" pitchFamily="18" charset="0"/>
            </a:endParaRPr>
          </a:p>
        </p:txBody>
      </p:sp>
      <p:sp>
        <p:nvSpPr>
          <p:cNvPr id="18" name="Rectangle: Rounded Corners 17">
            <a:extLst>
              <a:ext uri="{FF2B5EF4-FFF2-40B4-BE49-F238E27FC236}">
                <a16:creationId xmlns:a16="http://schemas.microsoft.com/office/drawing/2014/main" id="{F4800FE5-E130-EB7A-1446-A617CB0ED918}"/>
              </a:ext>
            </a:extLst>
          </p:cNvPr>
          <p:cNvSpPr/>
          <p:nvPr/>
        </p:nvSpPr>
        <p:spPr>
          <a:xfrm>
            <a:off x="4490992" y="2123985"/>
            <a:ext cx="3393119" cy="4444100"/>
          </a:xfrm>
          <a:prstGeom prst="roundRect">
            <a:avLst/>
          </a:prstGeom>
          <a:solidFill>
            <a:schemeClr val="accent6">
              <a:lumMod val="20000"/>
              <a:lumOff val="80000"/>
              <a:alpha val="95000"/>
            </a:schemeClr>
          </a:solidFill>
          <a:ln w="63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50000"/>
              </a:lnSpc>
            </a:pPr>
            <a:r>
              <a:rPr lang="en-GB" sz="1400" b="1" u="sng" dirty="0">
                <a:solidFill>
                  <a:schemeClr val="tx1"/>
                </a:solidFill>
                <a:latin typeface="Times New Roman" panose="02020603050405020304" pitchFamily="18" charset="0"/>
                <a:cs typeface="Times New Roman" panose="02020603050405020304" pitchFamily="18" charset="0"/>
              </a:rPr>
              <a:t>3. Land study</a:t>
            </a:r>
            <a:br>
              <a:rPr lang="en-GB" sz="1400" b="1" u="sng" dirty="0">
                <a:solidFill>
                  <a:schemeClr val="tx1"/>
                </a:solidFill>
                <a:latin typeface="Times New Roman" panose="02020603050405020304" pitchFamily="18" charset="0"/>
                <a:cs typeface="Times New Roman" panose="02020603050405020304" pitchFamily="18" charset="0"/>
              </a:rPr>
            </a:br>
            <a:endParaRPr lang="en-GB" sz="1400" b="1" u="sng" dirty="0">
              <a:solidFill>
                <a:schemeClr val="tx1"/>
              </a:solidFill>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GB" sz="1400" dirty="0">
                <a:solidFill>
                  <a:schemeClr val="tx1"/>
                </a:solidFill>
                <a:latin typeface="Times New Roman" panose="02020603050405020304" pitchFamily="18" charset="0"/>
                <a:cs typeface="Times New Roman" panose="02020603050405020304" pitchFamily="18" charset="0"/>
              </a:rPr>
              <a:t>Municipality clearance for establishing the hospital in a particular area</a:t>
            </a:r>
            <a:endParaRPr lang="en-IN" sz="1400" dirty="0">
              <a:solidFill>
                <a:schemeClr val="tx1"/>
              </a:solidFill>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IN" sz="1400" dirty="0">
                <a:solidFill>
                  <a:schemeClr val="tx1"/>
                </a:solidFill>
                <a:latin typeface="Times New Roman" panose="02020603050405020304" pitchFamily="18" charset="0"/>
                <a:cs typeface="Times New Roman" panose="02020603050405020304" pitchFamily="18" charset="0"/>
              </a:rPr>
              <a:t>Feasibility study such as Transportation, Communication, Water supply, Sewage system, Electricity</a:t>
            </a:r>
            <a:endParaRPr lang="en-GB" sz="1400" dirty="0">
              <a:solidFill>
                <a:schemeClr val="tx1"/>
              </a:solidFill>
              <a:latin typeface="Times New Roman" panose="02020603050405020304" pitchFamily="18" charset="0"/>
              <a:cs typeface="Times New Roman" panose="02020603050405020304" pitchFamily="18" charset="0"/>
            </a:endParaRPr>
          </a:p>
        </p:txBody>
      </p:sp>
      <p:sp>
        <p:nvSpPr>
          <p:cNvPr id="19" name="Rectangle: Rounded Corners 18">
            <a:extLst>
              <a:ext uri="{FF2B5EF4-FFF2-40B4-BE49-F238E27FC236}">
                <a16:creationId xmlns:a16="http://schemas.microsoft.com/office/drawing/2014/main" id="{6548F9B4-F000-24ED-F66A-087C48B74DF8}"/>
              </a:ext>
            </a:extLst>
          </p:cNvPr>
          <p:cNvSpPr/>
          <p:nvPr/>
        </p:nvSpPr>
        <p:spPr>
          <a:xfrm>
            <a:off x="82858" y="4003829"/>
            <a:ext cx="3825903" cy="2564256"/>
          </a:xfrm>
          <a:prstGeom prst="roundRect">
            <a:avLst/>
          </a:prstGeom>
          <a:solidFill>
            <a:schemeClr val="accent6">
              <a:lumMod val="20000"/>
              <a:lumOff val="80000"/>
              <a:alpha val="95000"/>
            </a:schemeClr>
          </a:solidFill>
          <a:ln w="63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50000"/>
              </a:lnSpc>
            </a:pPr>
            <a:r>
              <a:rPr lang="en-GB" sz="1400" b="1" u="sng" dirty="0">
                <a:solidFill>
                  <a:schemeClr val="tx1"/>
                </a:solidFill>
                <a:latin typeface="Times New Roman" panose="02020603050405020304" pitchFamily="18" charset="0"/>
                <a:cs typeface="Times New Roman" panose="02020603050405020304" pitchFamily="18" charset="0"/>
              </a:rPr>
              <a:t>2. Environmental and legal factors</a:t>
            </a:r>
            <a:br>
              <a:rPr lang="en-GB" sz="1400" b="1" u="sng" dirty="0">
                <a:solidFill>
                  <a:schemeClr val="tx1"/>
                </a:solidFill>
                <a:latin typeface="Times New Roman" panose="02020603050405020304" pitchFamily="18" charset="0"/>
                <a:cs typeface="Times New Roman" panose="02020603050405020304" pitchFamily="18" charset="0"/>
              </a:rPr>
            </a:br>
            <a:endParaRPr lang="en-GB" sz="1400" b="1" u="sng" dirty="0">
              <a:solidFill>
                <a:schemeClr val="tx1"/>
              </a:solidFill>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IN" sz="1400" dirty="0">
                <a:solidFill>
                  <a:schemeClr val="tx1"/>
                </a:solidFill>
                <a:latin typeface="Times New Roman" panose="02020603050405020304" pitchFamily="18" charset="0"/>
                <a:cs typeface="Times New Roman" panose="02020603050405020304" pitchFamily="18" charset="0"/>
              </a:rPr>
              <a:t>Clearance regarding the environmental and legal factors such as clinical establishment act, general building safety (Lift, fire, HVAC), infection control, radiation safety etc.</a:t>
            </a:r>
          </a:p>
        </p:txBody>
      </p:sp>
      <p:sp>
        <p:nvSpPr>
          <p:cNvPr id="4" name="Rectangle: Rounded Corners 3">
            <a:extLst>
              <a:ext uri="{FF2B5EF4-FFF2-40B4-BE49-F238E27FC236}">
                <a16:creationId xmlns:a16="http://schemas.microsoft.com/office/drawing/2014/main" id="{DEC4F8D4-4F18-B0A2-F0FE-482B6953757E}"/>
              </a:ext>
            </a:extLst>
          </p:cNvPr>
          <p:cNvSpPr/>
          <p:nvPr/>
        </p:nvSpPr>
        <p:spPr>
          <a:xfrm>
            <a:off x="2696591" y="847301"/>
            <a:ext cx="6798817" cy="733503"/>
          </a:xfrm>
          <a:prstGeom prst="roundRect">
            <a:avLst/>
          </a:prstGeom>
          <a:solidFill>
            <a:schemeClr val="accent6">
              <a:lumMod val="20000"/>
              <a:lumOff val="80000"/>
              <a:alpha val="95000"/>
            </a:schemeClr>
          </a:solidFill>
          <a:ln w="63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50000"/>
              </a:lnSpc>
            </a:pPr>
            <a:r>
              <a:rPr lang="en-GB" sz="1400" dirty="0">
                <a:solidFill>
                  <a:schemeClr val="tx1"/>
                </a:solidFill>
                <a:latin typeface="Times New Roman" panose="02020603050405020304" pitchFamily="18" charset="0"/>
                <a:cs typeface="Times New Roman" panose="02020603050405020304" pitchFamily="18" charset="0"/>
              </a:rPr>
              <a:t>The overall parameters which can be considered as important for establishing a hospital has been mentioned below</a:t>
            </a:r>
            <a:endParaRPr lang="en-IN" sz="1400" dirty="0">
              <a:solidFill>
                <a:schemeClr val="tx1"/>
              </a:solidFill>
              <a:latin typeface="Times New Roman" panose="02020603050405020304" pitchFamily="18" charset="0"/>
              <a:cs typeface="Times New Roman" panose="02020603050405020304" pitchFamily="18" charset="0"/>
            </a:endParaRPr>
          </a:p>
        </p:txBody>
      </p:sp>
      <p:sp>
        <p:nvSpPr>
          <p:cNvPr id="7" name="Rectangle: Rounded Corners 6">
            <a:extLst>
              <a:ext uri="{FF2B5EF4-FFF2-40B4-BE49-F238E27FC236}">
                <a16:creationId xmlns:a16="http://schemas.microsoft.com/office/drawing/2014/main" id="{E0278984-19A0-AFBF-A6D2-E915AE6E7B00}"/>
              </a:ext>
            </a:extLst>
          </p:cNvPr>
          <p:cNvSpPr/>
          <p:nvPr/>
        </p:nvSpPr>
        <p:spPr>
          <a:xfrm>
            <a:off x="8473554" y="3997675"/>
            <a:ext cx="3635588" cy="2564256"/>
          </a:xfrm>
          <a:prstGeom prst="roundRect">
            <a:avLst/>
          </a:prstGeom>
          <a:solidFill>
            <a:schemeClr val="accent6">
              <a:lumMod val="20000"/>
              <a:lumOff val="80000"/>
              <a:alpha val="95000"/>
            </a:schemeClr>
          </a:solidFill>
          <a:ln w="63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50000"/>
              </a:lnSpc>
            </a:pPr>
            <a:r>
              <a:rPr lang="en-GB" sz="1400" b="1" u="sng" dirty="0">
                <a:solidFill>
                  <a:schemeClr val="tx1"/>
                </a:solidFill>
                <a:latin typeface="Times New Roman" panose="02020603050405020304" pitchFamily="18" charset="0"/>
                <a:cs typeface="Times New Roman" panose="02020603050405020304" pitchFamily="18" charset="0"/>
              </a:rPr>
              <a:t>5. Financial factor</a:t>
            </a:r>
            <a:br>
              <a:rPr lang="en-GB" sz="1400" b="1" u="sng" dirty="0">
                <a:solidFill>
                  <a:schemeClr val="tx1"/>
                </a:solidFill>
                <a:latin typeface="Times New Roman" panose="02020603050405020304" pitchFamily="18" charset="0"/>
                <a:cs typeface="Times New Roman" panose="02020603050405020304" pitchFamily="18" charset="0"/>
              </a:rPr>
            </a:br>
            <a:endParaRPr lang="en-GB" sz="1400" b="1" u="sng" dirty="0">
              <a:solidFill>
                <a:schemeClr val="tx1"/>
              </a:solidFill>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GB" sz="1400" dirty="0">
                <a:solidFill>
                  <a:schemeClr val="tx1"/>
                </a:solidFill>
                <a:latin typeface="Times New Roman" panose="02020603050405020304" pitchFamily="18" charset="0"/>
                <a:cs typeface="Times New Roman" panose="02020603050405020304" pitchFamily="18" charset="0"/>
              </a:rPr>
              <a:t>Overall cost of the project</a:t>
            </a:r>
          </a:p>
          <a:p>
            <a:pPr marL="285750" indent="-285750">
              <a:lnSpc>
                <a:spcPct val="150000"/>
              </a:lnSpc>
              <a:buFont typeface="Arial" panose="020B0604020202020204" pitchFamily="34" charset="0"/>
              <a:buChar char="•"/>
            </a:pPr>
            <a:r>
              <a:rPr lang="en-GB" sz="1400" dirty="0">
                <a:solidFill>
                  <a:schemeClr val="tx1"/>
                </a:solidFill>
                <a:latin typeface="Times New Roman" panose="02020603050405020304" pitchFamily="18" charset="0"/>
                <a:cs typeface="Times New Roman" panose="02020603050405020304" pitchFamily="18" charset="0"/>
              </a:rPr>
              <a:t>Economic factors such as break even point analysis</a:t>
            </a:r>
          </a:p>
          <a:p>
            <a:pPr marL="285750" indent="-285750">
              <a:lnSpc>
                <a:spcPct val="150000"/>
              </a:lnSpc>
              <a:buFont typeface="Arial" panose="020B0604020202020204" pitchFamily="34" charset="0"/>
              <a:buChar char="•"/>
            </a:pPr>
            <a:r>
              <a:rPr lang="en-GB" sz="1400" dirty="0">
                <a:solidFill>
                  <a:schemeClr val="tx1"/>
                </a:solidFill>
                <a:latin typeface="Times New Roman" panose="02020603050405020304" pitchFamily="18" charset="0"/>
                <a:cs typeface="Times New Roman" panose="02020603050405020304" pitchFamily="18" charset="0"/>
              </a:rPr>
              <a:t>Per capita income of the population to check their affordability status</a:t>
            </a:r>
            <a:endParaRPr lang="en-IN" sz="1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511086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50000"/>
            <a:extLst>
              <a:ext uri="{BEBA8EAE-BF5A-486C-A8C5-ECC9F3942E4B}">
                <a14:imgProps xmlns:a14="http://schemas.microsoft.com/office/drawing/2010/main">
                  <a14:imgLayer r:embed="rId3">
                    <a14:imgEffect>
                      <a14:sharpenSoften amount="-15000"/>
                    </a14:imgEffect>
                    <a14:imgEffect>
                      <a14:brightnessContrast bright="-30000" contrast="20000"/>
                    </a14:imgEffect>
                  </a14:imgLayer>
                </a14:imgProps>
              </a:ext>
              <a:ext uri="{837473B0-CC2E-450A-ABE3-18F120FF3D39}">
                <a1611:picAttrSrcUrl xmlns:a1611="http://schemas.microsoft.com/office/drawing/2016/11/main" r:id="rId4"/>
              </a:ext>
            </a:extLst>
          </a:blip>
          <a:srcRect/>
          <a:stretch>
            <a:fillRect t="-9000" b="-9000"/>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5A0C5809-BEBE-B09D-0BE5-D52CB56D287B}"/>
              </a:ext>
            </a:extLst>
          </p:cNvPr>
          <p:cNvSpPr/>
          <p:nvPr/>
        </p:nvSpPr>
        <p:spPr>
          <a:xfrm>
            <a:off x="4307890" y="226381"/>
            <a:ext cx="3576221" cy="523783"/>
          </a:xfrm>
          <a:prstGeom prst="roundRect">
            <a:avLst/>
          </a:prstGeom>
          <a:solidFill>
            <a:schemeClr val="tx2">
              <a:lumMod val="20000"/>
              <a:lumOff val="80000"/>
            </a:schemeClr>
          </a:solidFill>
          <a:ln w="63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chemeClr val="tx1"/>
                </a:solidFill>
                <a:latin typeface="Times New Roman" panose="02020603050405020304" pitchFamily="18" charset="0"/>
                <a:cs typeface="Times New Roman" panose="02020603050405020304" pitchFamily="18" charset="0"/>
              </a:rPr>
              <a:t>Discussion and Conclusion</a:t>
            </a:r>
            <a:endParaRPr lang="en-IN" sz="2000" dirty="0">
              <a:solidFill>
                <a:schemeClr val="tx1"/>
              </a:solidFill>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14590C6F-1F96-B6E9-9D3A-46E2DCAF10E1}"/>
              </a:ext>
            </a:extLst>
          </p:cNvPr>
          <p:cNvSpPr/>
          <p:nvPr/>
        </p:nvSpPr>
        <p:spPr>
          <a:xfrm>
            <a:off x="214544" y="1020933"/>
            <a:ext cx="11762913" cy="5610686"/>
          </a:xfrm>
          <a:prstGeom prst="rect">
            <a:avLst/>
          </a:prstGeom>
          <a:no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cxnSp>
        <p:nvCxnSpPr>
          <p:cNvPr id="5" name="Straight Arrow Connector 4">
            <a:extLst>
              <a:ext uri="{FF2B5EF4-FFF2-40B4-BE49-F238E27FC236}">
                <a16:creationId xmlns:a16="http://schemas.microsoft.com/office/drawing/2014/main" id="{45A8A06E-55A6-9761-4D19-488BC725A998}"/>
              </a:ext>
            </a:extLst>
          </p:cNvPr>
          <p:cNvCxnSpPr>
            <a:cxnSpLocks/>
          </p:cNvCxnSpPr>
          <p:nvPr/>
        </p:nvCxnSpPr>
        <p:spPr>
          <a:xfrm>
            <a:off x="6096000" y="1251751"/>
            <a:ext cx="10357" cy="442108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C0F7A814-E3E7-930C-DDDA-BD2F6385D59E}"/>
              </a:ext>
            </a:extLst>
          </p:cNvPr>
          <p:cNvCxnSpPr>
            <a:cxnSpLocks/>
          </p:cNvCxnSpPr>
          <p:nvPr/>
        </p:nvCxnSpPr>
        <p:spPr>
          <a:xfrm flipH="1">
            <a:off x="1060877" y="3429000"/>
            <a:ext cx="10070246" cy="0"/>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Rectangle: Rounded Corners 15">
            <a:extLst>
              <a:ext uri="{FF2B5EF4-FFF2-40B4-BE49-F238E27FC236}">
                <a16:creationId xmlns:a16="http://schemas.microsoft.com/office/drawing/2014/main" id="{E7C9BF22-DEC4-9965-000C-FD14D1D799AB}"/>
              </a:ext>
            </a:extLst>
          </p:cNvPr>
          <p:cNvSpPr/>
          <p:nvPr/>
        </p:nvSpPr>
        <p:spPr>
          <a:xfrm>
            <a:off x="6350495" y="1376045"/>
            <a:ext cx="4792468" cy="1873184"/>
          </a:xfrm>
          <a:prstGeom prst="roundRect">
            <a:avLst/>
          </a:prstGeom>
          <a:solidFill>
            <a:schemeClr val="accent6">
              <a:lumMod val="20000"/>
              <a:lumOff val="80000"/>
              <a:alpha val="85000"/>
            </a:schemeClr>
          </a:solidFill>
          <a:ln w="63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indent="-171450" algn="just">
              <a:lnSpc>
                <a:spcPct val="150000"/>
              </a:lnSpc>
              <a:buFont typeface="Arial" panose="020B0604020202020204" pitchFamily="34" charset="0"/>
              <a:buChar char="•"/>
            </a:pPr>
            <a:r>
              <a:rPr lang="en-US"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 performance of many other components of the healthcare system is enhanced and complemented by hospitals, which continuously offer treatments for both acute and complicated diseases</a:t>
            </a:r>
          </a:p>
          <a:p>
            <a:pPr marL="171450" indent="-171450" algn="just">
              <a:lnSpc>
                <a:spcPct val="150000"/>
              </a:lnSpc>
              <a:buFont typeface="Arial" panose="020B0604020202020204" pitchFamily="34" charset="0"/>
              <a:buChar char="•"/>
            </a:pPr>
            <a:r>
              <a:rPr lang="en-US"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Establishing hospital quality services is also an important task that needs to be monitored by every business organization and stakeholders</a:t>
            </a:r>
            <a:endParaRPr lang="en-IN" sz="1100" dirty="0">
              <a:solidFill>
                <a:schemeClr val="tx1"/>
              </a:solidFill>
              <a:latin typeface="Times New Roman" panose="02020603050405020304" pitchFamily="18" charset="0"/>
              <a:cs typeface="Times New Roman" panose="02020603050405020304" pitchFamily="18" charset="0"/>
            </a:endParaRPr>
          </a:p>
        </p:txBody>
      </p:sp>
      <p:sp>
        <p:nvSpPr>
          <p:cNvPr id="17" name="Rectangle: Rounded Corners 16">
            <a:extLst>
              <a:ext uri="{FF2B5EF4-FFF2-40B4-BE49-F238E27FC236}">
                <a16:creationId xmlns:a16="http://schemas.microsoft.com/office/drawing/2014/main" id="{1C8CD29F-44D5-E770-62CD-A6C82644E3CC}"/>
              </a:ext>
            </a:extLst>
          </p:cNvPr>
          <p:cNvSpPr/>
          <p:nvPr/>
        </p:nvSpPr>
        <p:spPr>
          <a:xfrm>
            <a:off x="1060877" y="1369385"/>
            <a:ext cx="4780627" cy="1873184"/>
          </a:xfrm>
          <a:prstGeom prst="roundRect">
            <a:avLst/>
          </a:prstGeom>
          <a:solidFill>
            <a:schemeClr val="accent6">
              <a:lumMod val="20000"/>
              <a:lumOff val="80000"/>
              <a:alpha val="85000"/>
            </a:schemeClr>
          </a:solidFill>
          <a:ln w="63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indent="-171450" algn="just">
              <a:lnSpc>
                <a:spcPct val="150000"/>
              </a:lnSpc>
              <a:buFont typeface="Arial" panose="020B0604020202020204" pitchFamily="34" charset="0"/>
              <a:buChar char="•"/>
            </a:pPr>
            <a:r>
              <a:rPr lang="en-GB" sz="1100" dirty="0">
                <a:solidFill>
                  <a:schemeClr val="tx1"/>
                </a:solidFill>
                <a:latin typeface="Times New Roman" panose="02020603050405020304" pitchFamily="18" charset="0"/>
                <a:cs typeface="Times New Roman" panose="02020603050405020304" pitchFamily="18" charset="0"/>
              </a:rPr>
              <a:t>In order to fulfil the health demand of the population or community or patients, stakeholders must focus on well-planned establishment ; as a hospital plays a crucial role in achieving universal health coverage.</a:t>
            </a:r>
          </a:p>
          <a:p>
            <a:pPr marL="171450" indent="-171450" algn="just">
              <a:lnSpc>
                <a:spcPct val="150000"/>
              </a:lnSpc>
              <a:buFont typeface="Arial" panose="020B0604020202020204" pitchFamily="34" charset="0"/>
              <a:buChar char="•"/>
            </a:pPr>
            <a:r>
              <a:rPr lang="en-US"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Currently, external pressures, health systems shortcomings and hospital sector deficiencies are driving a new vision for hospitals </a:t>
            </a:r>
            <a:endParaRPr lang="en-IN" sz="1100" dirty="0">
              <a:solidFill>
                <a:schemeClr val="tx1"/>
              </a:solidFill>
              <a:latin typeface="Times New Roman" panose="02020603050405020304" pitchFamily="18" charset="0"/>
              <a:cs typeface="Times New Roman" panose="02020603050405020304" pitchFamily="18" charset="0"/>
            </a:endParaRPr>
          </a:p>
        </p:txBody>
      </p:sp>
      <p:sp>
        <p:nvSpPr>
          <p:cNvPr id="18" name="Rectangle: Rounded Corners 17">
            <a:extLst>
              <a:ext uri="{FF2B5EF4-FFF2-40B4-BE49-F238E27FC236}">
                <a16:creationId xmlns:a16="http://schemas.microsoft.com/office/drawing/2014/main" id="{F4800FE5-E130-EB7A-1446-A617CB0ED918}"/>
              </a:ext>
            </a:extLst>
          </p:cNvPr>
          <p:cNvSpPr/>
          <p:nvPr/>
        </p:nvSpPr>
        <p:spPr>
          <a:xfrm>
            <a:off x="6350495" y="3639850"/>
            <a:ext cx="4780628" cy="1873184"/>
          </a:xfrm>
          <a:prstGeom prst="roundRect">
            <a:avLst/>
          </a:prstGeom>
          <a:solidFill>
            <a:schemeClr val="accent6">
              <a:lumMod val="20000"/>
              <a:lumOff val="80000"/>
              <a:alpha val="85000"/>
            </a:schemeClr>
          </a:solidFill>
          <a:ln w="63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indent="-171450">
              <a:lnSpc>
                <a:spcPct val="150000"/>
              </a:lnSpc>
              <a:buFont typeface="Arial" panose="020B0604020202020204" pitchFamily="34" charset="0"/>
              <a:buChar char="•"/>
            </a:pPr>
            <a:r>
              <a:rPr lang="en-US"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This necessitates, at the very least, conducting a basic but thorough investigation into the physical and geographic surroundings of the prospective region. </a:t>
            </a:r>
          </a:p>
          <a:p>
            <a:pPr marL="171450" indent="-171450">
              <a:lnSpc>
                <a:spcPct val="150000"/>
              </a:lnSpc>
              <a:buFont typeface="Arial" panose="020B0604020202020204" pitchFamily="34" charset="0"/>
              <a:buChar char="•"/>
            </a:pPr>
            <a:r>
              <a:rPr lang="en-US" sz="11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The fundamental concept is to identify any holes in the local medical market and make plans to fill them, unless the business owner is a physician or entrepreneur who is crystal clear on his objectives.</a:t>
            </a:r>
            <a:endParaRPr lang="en-IN" sz="1100" dirty="0">
              <a:solidFill>
                <a:schemeClr val="tx1"/>
              </a:solidFill>
              <a:latin typeface="Times New Roman" panose="02020603050405020304" pitchFamily="18" charset="0"/>
              <a:cs typeface="Times New Roman" panose="02020603050405020304" pitchFamily="18" charset="0"/>
            </a:endParaRPr>
          </a:p>
        </p:txBody>
      </p:sp>
      <p:sp>
        <p:nvSpPr>
          <p:cNvPr id="19" name="Rectangle: Rounded Corners 18">
            <a:extLst>
              <a:ext uri="{FF2B5EF4-FFF2-40B4-BE49-F238E27FC236}">
                <a16:creationId xmlns:a16="http://schemas.microsoft.com/office/drawing/2014/main" id="{6548F9B4-F000-24ED-F66A-087C48B74DF8}"/>
              </a:ext>
            </a:extLst>
          </p:cNvPr>
          <p:cNvSpPr/>
          <p:nvPr/>
        </p:nvSpPr>
        <p:spPr>
          <a:xfrm>
            <a:off x="1060877" y="3639850"/>
            <a:ext cx="4780628" cy="1873184"/>
          </a:xfrm>
          <a:prstGeom prst="roundRect">
            <a:avLst/>
          </a:prstGeom>
          <a:solidFill>
            <a:schemeClr val="accent6">
              <a:lumMod val="20000"/>
              <a:lumOff val="80000"/>
              <a:alpha val="85000"/>
            </a:schemeClr>
          </a:solidFill>
          <a:ln w="63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171450" indent="-171450" algn="just">
              <a:lnSpc>
                <a:spcPct val="150000"/>
              </a:lnSpc>
              <a:buFont typeface="Arial" panose="020B0604020202020204" pitchFamily="34" charset="0"/>
              <a:buChar char="•"/>
            </a:pPr>
            <a:r>
              <a:rPr lang="en-US" sz="1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 lot of consideration must be paid to build a new hospital in a specific area. These factors should ideally be investigated as part of a study proposal, which would provide a framework for identifying bottlenecks and shortages as well as determining the market's actual demands. </a:t>
            </a:r>
            <a:endParaRPr lang="en-IN" sz="11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70191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50000"/>
            <a:lum/>
            <a:extLst>
              <a:ext uri="{837473B0-CC2E-450A-ABE3-18F120FF3D39}">
                <a1611:picAttrSrcUrl xmlns:a1611="http://schemas.microsoft.com/office/drawing/2016/11/main" r:id="rId3"/>
              </a:ext>
            </a:extLst>
          </a:blip>
          <a:srcRect/>
          <a:stretch>
            <a:fillRect l="-5000" t="-9000" b="-9000"/>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2387CE1-3E5E-33CD-0E98-317E0FDB86D4}"/>
              </a:ext>
            </a:extLst>
          </p:cNvPr>
          <p:cNvSpPr>
            <a:spLocks noGrp="1"/>
          </p:cNvSpPr>
          <p:nvPr>
            <p:ph type="subTitle" idx="1"/>
          </p:nvPr>
        </p:nvSpPr>
        <p:spPr>
          <a:xfrm>
            <a:off x="201227" y="976543"/>
            <a:ext cx="11789546" cy="5659525"/>
          </a:xfrm>
          <a:solidFill>
            <a:schemeClr val="accent6">
              <a:lumMod val="20000"/>
              <a:lumOff val="80000"/>
              <a:alpha val="90000"/>
            </a:schemeClr>
          </a:solidFill>
          <a:ln w="6350">
            <a:solidFill>
              <a:schemeClr val="tx1"/>
            </a:solidFill>
            <a:prstDash val="sysDash"/>
          </a:ln>
        </p:spPr>
        <p:txBody>
          <a:bodyPr anchor="t">
            <a:noAutofit/>
          </a:bodyPr>
          <a:lstStyle/>
          <a:p>
            <a:pPr marL="342900" lvl="0" indent="-342900">
              <a:lnSpc>
                <a:spcPct val="120000"/>
              </a:lnSpc>
              <a:spcAft>
                <a:spcPts val="1000"/>
              </a:spcAft>
              <a:buSzPts val="1200"/>
              <a:buFont typeface="Wingdings" panose="05000000000000000000" pitchFamily="2" charset="2"/>
              <a:buChar char="§"/>
            </a:pPr>
            <a:r>
              <a:rPr lang="en-US" sz="1050" b="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Ghorbani</a:t>
            </a:r>
            <a:r>
              <a:rPr lang="en-US" sz="1050" b="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 Demand for Health and Healthcare.</a:t>
            </a:r>
            <a:endParaRPr lang="en-IN" sz="1050" b="1"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20000"/>
              </a:lnSpc>
              <a:buSzPts val="1200"/>
              <a:buFont typeface="Wingdings" panose="05000000000000000000" pitchFamily="2" charset="2"/>
              <a:buChar char="§"/>
            </a:pPr>
            <a:r>
              <a:rPr lang="en-IN" sz="105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Kavya K. 5 essential factors to establish a futuristic healthcare infrastructure [Internet]. Linkedin.com. 1595556262000 [cited 2023 May 29]. Available from: https://www.linkedin.com/pulse/5-essential-factors-establish-futuristic-healthcare-krishna-kavya/?trackingId=sbGNO1LdSd2vnLKGK%2F5b6A%3D%3D</a:t>
            </a:r>
            <a:br>
              <a:rPr lang="en-IN" sz="105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en-IN" sz="105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20000"/>
              </a:lnSpc>
              <a:buSzPts val="1200"/>
              <a:buFont typeface="Wingdings" panose="05000000000000000000" pitchFamily="2" charset="2"/>
              <a:buChar char="§"/>
            </a:pPr>
            <a:r>
              <a:rPr lang="en-IN" sz="1050" b="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Luxon</a:t>
            </a:r>
            <a:r>
              <a:rPr lang="en-IN" sz="1050" b="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L. Infrastructure–the key to healthcare improvement. Future hospital journal. 2015 Feb;2(1):4.</a:t>
            </a:r>
            <a:br>
              <a:rPr lang="en-IN" sz="105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en-IN" sz="105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20000"/>
              </a:lnSpc>
              <a:buSzPts val="1200"/>
              <a:buFont typeface="Wingdings" panose="05000000000000000000" pitchFamily="2" charset="2"/>
              <a:buChar char="§"/>
            </a:pPr>
            <a:r>
              <a:rPr lang="en-IN" sz="105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reasons why India’s healthcare system is struggling [Internet]. Thehindubusinessline.com. 2021 [cited 2023 May 29]. Available from: https://www.thehindubusinessline.com/news/national/5-reasons-why-indias-healthcare-system-is-struggling/article34665535.ece</a:t>
            </a:r>
            <a:br>
              <a:rPr lang="en-IN" sz="105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en-IN" sz="105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20000"/>
              </a:lnSpc>
              <a:buSzPts val="1200"/>
              <a:buFont typeface="Wingdings" panose="05000000000000000000" pitchFamily="2" charset="2"/>
              <a:buChar char="§"/>
            </a:pPr>
            <a:r>
              <a:rPr lang="en-IN" sz="105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Mokashi</a:t>
            </a:r>
            <a:r>
              <a:rPr lang="en-IN" sz="105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MIA. How to start a hospital in India [Internet]. </a:t>
            </a:r>
            <a:r>
              <a:rPr lang="en-IN" sz="105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Meditwitt</a:t>
            </a:r>
            <a:r>
              <a:rPr lang="en-IN" sz="105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[cited 2023 May 29]. Available from: https://www.meditwitt.com/how-to-start-a-hospital-in-india/</a:t>
            </a:r>
            <a:br>
              <a:rPr lang="en-IN" sz="105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en-IN" sz="105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20000"/>
              </a:lnSpc>
              <a:buSzPts val="1200"/>
              <a:buFont typeface="Wingdings" panose="05000000000000000000" pitchFamily="2" charset="2"/>
              <a:buChar char="§"/>
            </a:pPr>
            <a:r>
              <a:rPr lang="en-IN" sz="105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Rural-urban divide in Indian healthcare system [Internet]. </a:t>
            </a:r>
            <a:r>
              <a:rPr lang="en-IN" sz="105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Docus</a:t>
            </a:r>
            <a:r>
              <a:rPr lang="en-IN" sz="105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Making top medical expertise accessible to everyone. </a:t>
            </a:r>
            <a:r>
              <a:rPr lang="en-IN" sz="105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Docus</a:t>
            </a:r>
            <a:r>
              <a:rPr lang="en-IN" sz="105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2022 [cited 2023 May 29]. Available from: https://docus.ai/blog/rural-urban-divide-in-the-indian-healthcare-system</a:t>
            </a:r>
            <a:br>
              <a:rPr lang="en-IN" sz="105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en-IN" sz="105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20000"/>
              </a:lnSpc>
              <a:buSzPts val="1200"/>
              <a:buFont typeface="Wingdings" panose="05000000000000000000" pitchFamily="2" charset="2"/>
              <a:buChar char="§"/>
            </a:pPr>
            <a:r>
              <a:rPr lang="en-GB" sz="105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 (n.d.). </a:t>
            </a:r>
            <a:r>
              <a:rPr lang="en-GB" sz="105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Assessing the need to establish new hospitals</a:t>
            </a:r>
            <a:r>
              <a:rPr lang="en-GB" sz="105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World Health Organization - Regional Office for the Eastern Mediterranean. https://www.emro.who.int/emhj-volume-2-1996/volume-2-issue-2/article23.html</a:t>
            </a:r>
            <a:br>
              <a:rPr lang="en-GB" sz="105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en-IN" sz="105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20000"/>
              </a:lnSpc>
              <a:buSzPts val="1200"/>
              <a:buFont typeface="Wingdings" panose="05000000000000000000" pitchFamily="2" charset="2"/>
              <a:buChar char="§"/>
            </a:pPr>
            <a:r>
              <a:rPr lang="en-IN" sz="1050" b="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Gul M, </a:t>
            </a:r>
            <a:r>
              <a:rPr lang="en-IN" sz="1050" b="1" dirty="0" err="1">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Guneri</a:t>
            </a:r>
            <a:r>
              <a:rPr lang="en-IN" sz="1050" b="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t> AF. Hospital location selection: A systematic literature review on methodologies and applications. Mathematical Problems in Engineering. 2021 Feb 13;2021:1-4</a:t>
            </a:r>
            <a:br>
              <a:rPr lang="en-IN" sz="1050" b="1" dirty="0">
                <a:solidFill>
                  <a:srgbClr val="222222"/>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en-IN" sz="105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20000"/>
              </a:lnSpc>
              <a:buSzPts val="1200"/>
              <a:buFont typeface="Wingdings" panose="05000000000000000000" pitchFamily="2" charset="2"/>
              <a:buChar char="§"/>
            </a:pPr>
            <a:r>
              <a:rPr lang="en-IN" sz="105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Patient demographics: How they can improve healthcare [Internet]. </a:t>
            </a:r>
            <a:r>
              <a:rPr lang="en-IN" sz="105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MindSea</a:t>
            </a:r>
            <a:r>
              <a:rPr lang="en-IN" sz="105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2020 [cited 2023 May 29]. Available from: https://mindsea.com/patient-demographics/</a:t>
            </a:r>
            <a:br>
              <a:rPr lang="en-IN" sz="105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en-IN" sz="105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nSpc>
                <a:spcPct val="120000"/>
              </a:lnSpc>
              <a:buSzPts val="1200"/>
              <a:buFont typeface="Wingdings" panose="05000000000000000000" pitchFamily="2" charset="2"/>
              <a:buChar char="§"/>
            </a:pPr>
            <a:r>
              <a:rPr lang="en-US" sz="1050" b="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Dang A, </a:t>
            </a:r>
            <a:r>
              <a:rPr lang="en-US" sz="1050" b="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Likhar</a:t>
            </a:r>
            <a:r>
              <a:rPr lang="en-US" sz="1050" b="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N, Alok U. Importance of economic evaluation in health care: an Indian perspective. Value in health regional issues. 2016 May 1;9:78-83.</a:t>
            </a:r>
            <a:endParaRPr lang="en-GB" sz="1050" b="1" dirty="0">
              <a:solidFill>
                <a:srgbClr val="05103E"/>
              </a:solidFill>
              <a:latin typeface="Times New Roman" panose="02020603050405020304" pitchFamily="18"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0455AAC8-97A9-EAA8-7C65-72AEA8C228FC}"/>
              </a:ext>
            </a:extLst>
          </p:cNvPr>
          <p:cNvSpPr/>
          <p:nvPr/>
        </p:nvSpPr>
        <p:spPr>
          <a:xfrm>
            <a:off x="4307890" y="221931"/>
            <a:ext cx="3576221" cy="523783"/>
          </a:xfrm>
          <a:prstGeom prst="roundRect">
            <a:avLst/>
          </a:prstGeom>
          <a:solidFill>
            <a:schemeClr val="tx2">
              <a:lumMod val="20000"/>
              <a:lumOff val="80000"/>
            </a:schemeClr>
          </a:solidFill>
          <a:ln w="63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u="sng" dirty="0">
                <a:solidFill>
                  <a:schemeClr val="tx1"/>
                </a:solidFill>
                <a:latin typeface="Georgia" panose="02040502050405020303" pitchFamily="18" charset="0"/>
              </a:rPr>
              <a:t>References</a:t>
            </a: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713856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50000"/>
            <a:lum/>
            <a:extLst>
              <a:ext uri="{837473B0-CC2E-450A-ABE3-18F120FF3D39}">
                <a1611:picAttrSrcUrl xmlns:a1611="http://schemas.microsoft.com/office/drawing/2016/11/main" r:id="rId3"/>
              </a:ext>
            </a:extLst>
          </a:blip>
          <a:srcRect/>
          <a:stretch>
            <a:fillRect l="-5000" t="-9000" b="-9000"/>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2387CE1-3E5E-33CD-0E98-317E0FDB86D4}"/>
              </a:ext>
            </a:extLst>
          </p:cNvPr>
          <p:cNvSpPr>
            <a:spLocks noGrp="1"/>
          </p:cNvSpPr>
          <p:nvPr>
            <p:ph type="subTitle" idx="1"/>
          </p:nvPr>
        </p:nvSpPr>
        <p:spPr>
          <a:xfrm>
            <a:off x="201227" y="976543"/>
            <a:ext cx="11789546" cy="5659525"/>
          </a:xfrm>
          <a:solidFill>
            <a:schemeClr val="accent6">
              <a:lumMod val="20000"/>
              <a:lumOff val="80000"/>
              <a:alpha val="90000"/>
            </a:schemeClr>
          </a:solidFill>
          <a:ln w="6350">
            <a:solidFill>
              <a:schemeClr val="tx1"/>
            </a:solidFill>
            <a:prstDash val="sysDash"/>
          </a:ln>
        </p:spPr>
        <p:txBody>
          <a:bodyPr anchor="t">
            <a:noAutofit/>
          </a:bodyPr>
          <a:lstStyle/>
          <a:p>
            <a:pPr marL="342900" lvl="0" indent="-342900">
              <a:lnSpc>
                <a:spcPct val="120000"/>
              </a:lnSpc>
              <a:buSzPts val="1200"/>
              <a:buFont typeface="Wingdings" panose="05000000000000000000" pitchFamily="2" charset="2"/>
              <a:buChar char="§"/>
            </a:pPr>
            <a:r>
              <a:rPr lang="en-IN" sz="1050" b="1" dirty="0">
                <a:solidFill>
                  <a:srgbClr val="222222"/>
                </a:solidFill>
                <a:effectLst/>
                <a:latin typeface="Times New Roman" panose="02020603050405020304" pitchFamily="18" charset="0"/>
                <a:ea typeface="Times New Roman" panose="02020603050405020304" pitchFamily="18" charset="0"/>
              </a:rPr>
              <a:t>von Wedel P, </a:t>
            </a:r>
            <a:r>
              <a:rPr lang="en-IN" sz="1050" b="1" dirty="0" err="1">
                <a:solidFill>
                  <a:srgbClr val="222222"/>
                </a:solidFill>
                <a:effectLst/>
                <a:latin typeface="Times New Roman" panose="02020603050405020304" pitchFamily="18" charset="0"/>
                <a:ea typeface="Times New Roman" panose="02020603050405020304" pitchFamily="18" charset="0"/>
              </a:rPr>
              <a:t>Hagist</a:t>
            </a:r>
            <a:r>
              <a:rPr lang="en-IN" sz="1050" b="1" dirty="0">
                <a:solidFill>
                  <a:srgbClr val="222222"/>
                </a:solidFill>
                <a:effectLst/>
                <a:latin typeface="Times New Roman" panose="02020603050405020304" pitchFamily="18" charset="0"/>
                <a:ea typeface="Times New Roman" panose="02020603050405020304" pitchFamily="18" charset="0"/>
              </a:rPr>
              <a:t> C. Economic Value of Data and Analytics for Health Care Providers: Hermeneutic Systematic Literature Review. Journal of Medical Internet Research. 2020</a:t>
            </a:r>
            <a:r>
              <a:rPr lang="en-IN" sz="1050" b="1" dirty="0">
                <a:solidFill>
                  <a:srgbClr val="000000"/>
                </a:solidFill>
                <a:effectLst/>
                <a:latin typeface="Times New Roman" panose="02020603050405020304" pitchFamily="18" charset="0"/>
                <a:ea typeface="Times New Roman" panose="02020603050405020304" pitchFamily="18" charset="0"/>
              </a:rPr>
              <a:t> </a:t>
            </a:r>
            <a:r>
              <a:rPr lang="en-IN" sz="1050" b="1" dirty="0">
                <a:solidFill>
                  <a:srgbClr val="222222"/>
                </a:solidFill>
                <a:effectLst/>
                <a:latin typeface="Times New Roman" panose="02020603050405020304" pitchFamily="18" charset="0"/>
                <a:ea typeface="Times New Roman" panose="02020603050405020304" pitchFamily="18" charset="0"/>
              </a:rPr>
              <a:t>Nov 18;22(11):e23315.</a:t>
            </a:r>
            <a:br>
              <a:rPr lang="en-IN" sz="1050" b="1" dirty="0">
                <a:solidFill>
                  <a:srgbClr val="222222"/>
                </a:solidFill>
                <a:effectLst/>
                <a:latin typeface="Times New Roman" panose="02020603050405020304" pitchFamily="18" charset="0"/>
                <a:ea typeface="Times New Roman" panose="02020603050405020304" pitchFamily="18" charset="0"/>
              </a:rPr>
            </a:br>
            <a:endParaRPr lang="en-IN" sz="1050" b="1" dirty="0">
              <a:effectLst/>
              <a:latin typeface="Times New Roman" panose="02020603050405020304" pitchFamily="18" charset="0"/>
              <a:ea typeface="Times New Roman" panose="02020603050405020304" pitchFamily="18" charset="0"/>
            </a:endParaRPr>
          </a:p>
          <a:p>
            <a:pPr marL="342900" lvl="0" indent="-342900">
              <a:lnSpc>
                <a:spcPct val="120000"/>
              </a:lnSpc>
              <a:buSzPts val="1200"/>
              <a:buFont typeface="Wingdings" panose="05000000000000000000" pitchFamily="2" charset="2"/>
              <a:buChar char="§"/>
            </a:pPr>
            <a:r>
              <a:rPr lang="en-IN" sz="1050" b="1" dirty="0">
                <a:solidFill>
                  <a:srgbClr val="000000"/>
                </a:solidFill>
                <a:effectLst/>
                <a:latin typeface="Times New Roman" panose="02020603050405020304" pitchFamily="18" charset="0"/>
                <a:ea typeface="Times New Roman" panose="02020603050405020304" pitchFamily="18" charset="0"/>
              </a:rPr>
              <a:t>OECD. Average length of stay in hospitals. In: Health at a Glance. OECD; 2019.</a:t>
            </a:r>
            <a:br>
              <a:rPr lang="en-IN" sz="1050" b="1" dirty="0">
                <a:solidFill>
                  <a:srgbClr val="000000"/>
                </a:solidFill>
                <a:effectLst/>
                <a:latin typeface="Times New Roman" panose="02020603050405020304" pitchFamily="18" charset="0"/>
                <a:ea typeface="Times New Roman" panose="02020603050405020304" pitchFamily="18" charset="0"/>
              </a:rPr>
            </a:br>
            <a:endParaRPr lang="en-IN" sz="1050" b="1" dirty="0">
              <a:effectLst/>
              <a:latin typeface="Times New Roman" panose="02020603050405020304" pitchFamily="18" charset="0"/>
              <a:ea typeface="Times New Roman" panose="02020603050405020304" pitchFamily="18" charset="0"/>
            </a:endParaRPr>
          </a:p>
          <a:p>
            <a:pPr marL="342900" lvl="0" indent="-342900">
              <a:lnSpc>
                <a:spcPct val="120000"/>
              </a:lnSpc>
              <a:buSzPts val="1200"/>
              <a:buFont typeface="Wingdings" panose="05000000000000000000" pitchFamily="2" charset="2"/>
              <a:buChar char="§"/>
            </a:pPr>
            <a:r>
              <a:rPr lang="en-IN" sz="1050" b="1" dirty="0">
                <a:solidFill>
                  <a:srgbClr val="222222"/>
                </a:solidFill>
                <a:effectLst/>
                <a:latin typeface="Times New Roman" panose="02020603050405020304" pitchFamily="18" charset="0"/>
                <a:ea typeface="Times New Roman" panose="02020603050405020304" pitchFamily="18" charset="0"/>
              </a:rPr>
              <a:t>Varghese T. Bed occupancy rate. Medical Journal, Armed Forces India. 2004 Jul;60(3):318.</a:t>
            </a:r>
            <a:br>
              <a:rPr lang="en-IN" sz="1050" b="1" dirty="0">
                <a:solidFill>
                  <a:srgbClr val="222222"/>
                </a:solidFill>
                <a:effectLst/>
                <a:latin typeface="Times New Roman" panose="02020603050405020304" pitchFamily="18" charset="0"/>
                <a:ea typeface="Times New Roman" panose="02020603050405020304" pitchFamily="18" charset="0"/>
              </a:rPr>
            </a:br>
            <a:endParaRPr lang="en-IN" sz="1050" b="1" dirty="0">
              <a:effectLst/>
              <a:latin typeface="Times New Roman" panose="02020603050405020304" pitchFamily="18" charset="0"/>
              <a:ea typeface="Times New Roman" panose="02020603050405020304" pitchFamily="18" charset="0"/>
            </a:endParaRPr>
          </a:p>
          <a:p>
            <a:pPr marL="342900" lvl="0" indent="-342900">
              <a:lnSpc>
                <a:spcPct val="120000"/>
              </a:lnSpc>
              <a:buSzPts val="1200"/>
              <a:buFont typeface="Wingdings" panose="05000000000000000000" pitchFamily="2" charset="2"/>
              <a:buChar char="§"/>
            </a:pPr>
            <a:r>
              <a:rPr lang="en-IN" sz="1050" b="1" dirty="0" err="1">
                <a:solidFill>
                  <a:srgbClr val="000000"/>
                </a:solidFill>
                <a:effectLst/>
                <a:latin typeface="Times New Roman" panose="02020603050405020304" pitchFamily="18" charset="0"/>
                <a:ea typeface="Times New Roman" panose="02020603050405020304" pitchFamily="18" charset="0"/>
              </a:rPr>
              <a:t>Aloh</a:t>
            </a:r>
            <a:r>
              <a:rPr lang="en-IN" sz="1050" b="1" dirty="0">
                <a:solidFill>
                  <a:srgbClr val="000000"/>
                </a:solidFill>
                <a:effectLst/>
                <a:latin typeface="Times New Roman" panose="02020603050405020304" pitchFamily="18" charset="0"/>
                <a:ea typeface="Times New Roman" panose="02020603050405020304" pitchFamily="18" charset="0"/>
              </a:rPr>
              <a:t> HE, </a:t>
            </a:r>
            <a:r>
              <a:rPr lang="en-IN" sz="1050" b="1" dirty="0" err="1">
                <a:solidFill>
                  <a:srgbClr val="000000"/>
                </a:solidFill>
                <a:effectLst/>
                <a:latin typeface="Times New Roman" panose="02020603050405020304" pitchFamily="18" charset="0"/>
                <a:ea typeface="Times New Roman" panose="02020603050405020304" pitchFamily="18" charset="0"/>
              </a:rPr>
              <a:t>Onwujekwe</a:t>
            </a:r>
            <a:r>
              <a:rPr lang="en-IN" sz="1050" b="1" dirty="0">
                <a:solidFill>
                  <a:srgbClr val="000000"/>
                </a:solidFill>
                <a:effectLst/>
                <a:latin typeface="Times New Roman" panose="02020603050405020304" pitchFamily="18" charset="0"/>
                <a:ea typeface="Times New Roman" panose="02020603050405020304" pitchFamily="18" charset="0"/>
              </a:rPr>
              <a:t> OE, </a:t>
            </a:r>
            <a:r>
              <a:rPr lang="en-IN" sz="1050" b="1" dirty="0" err="1">
                <a:solidFill>
                  <a:srgbClr val="000000"/>
                </a:solidFill>
                <a:effectLst/>
                <a:latin typeface="Times New Roman" panose="02020603050405020304" pitchFamily="18" charset="0"/>
                <a:ea typeface="Times New Roman" panose="02020603050405020304" pitchFamily="18" charset="0"/>
              </a:rPr>
              <a:t>Aloh</a:t>
            </a:r>
            <a:r>
              <a:rPr lang="en-IN" sz="1050" b="1" dirty="0">
                <a:solidFill>
                  <a:srgbClr val="000000"/>
                </a:solidFill>
                <a:effectLst/>
                <a:latin typeface="Times New Roman" panose="02020603050405020304" pitchFamily="18" charset="0"/>
                <a:ea typeface="Times New Roman" panose="02020603050405020304" pitchFamily="18" charset="0"/>
              </a:rPr>
              <a:t> OG, Nweke CJ. Is bed turnover rate a good metric for hospital scale efficiency? A measure of resource utilization rate for hospitals in Southeast Nigeria. Cost Eff </a:t>
            </a:r>
            <a:r>
              <a:rPr lang="en-IN" sz="1050" b="1" dirty="0" err="1">
                <a:solidFill>
                  <a:srgbClr val="000000"/>
                </a:solidFill>
                <a:effectLst/>
                <a:latin typeface="Times New Roman" panose="02020603050405020304" pitchFamily="18" charset="0"/>
                <a:ea typeface="Times New Roman" panose="02020603050405020304" pitchFamily="18" charset="0"/>
              </a:rPr>
              <a:t>Resour</a:t>
            </a:r>
            <a:r>
              <a:rPr lang="en-IN" sz="1050" b="1" dirty="0">
                <a:solidFill>
                  <a:srgbClr val="000000"/>
                </a:solidFill>
                <a:effectLst/>
                <a:latin typeface="Times New Roman" panose="02020603050405020304" pitchFamily="18" charset="0"/>
                <a:ea typeface="Times New Roman" panose="02020603050405020304" pitchFamily="18" charset="0"/>
              </a:rPr>
              <a:t> </a:t>
            </a:r>
            <a:r>
              <a:rPr lang="en-IN" sz="1050" b="1" dirty="0" err="1">
                <a:solidFill>
                  <a:srgbClr val="000000"/>
                </a:solidFill>
                <a:effectLst/>
                <a:latin typeface="Times New Roman" panose="02020603050405020304" pitchFamily="18" charset="0"/>
                <a:ea typeface="Times New Roman" panose="02020603050405020304" pitchFamily="18" charset="0"/>
              </a:rPr>
              <a:t>Alloc</a:t>
            </a:r>
            <a:r>
              <a:rPr lang="en-IN" sz="1050" b="1" dirty="0">
                <a:solidFill>
                  <a:srgbClr val="000000"/>
                </a:solidFill>
                <a:effectLst/>
                <a:latin typeface="Times New Roman" panose="02020603050405020304" pitchFamily="18" charset="0"/>
                <a:ea typeface="Times New Roman" panose="02020603050405020304" pitchFamily="18" charset="0"/>
              </a:rPr>
              <a:t> [Internet]. 2020;18(1). Available from: http://dx.doi.org/10.1186/s12962-020-00216-w</a:t>
            </a:r>
            <a:br>
              <a:rPr lang="en-IN" sz="1050" b="1" dirty="0">
                <a:solidFill>
                  <a:srgbClr val="000000"/>
                </a:solidFill>
                <a:effectLst/>
                <a:latin typeface="Times New Roman" panose="02020603050405020304" pitchFamily="18" charset="0"/>
                <a:ea typeface="Times New Roman" panose="02020603050405020304" pitchFamily="18" charset="0"/>
              </a:rPr>
            </a:br>
            <a:endParaRPr lang="en-IN" sz="1050" b="1" dirty="0">
              <a:effectLst/>
              <a:latin typeface="Times New Roman" panose="02020603050405020304" pitchFamily="18" charset="0"/>
              <a:ea typeface="Times New Roman" panose="02020603050405020304" pitchFamily="18" charset="0"/>
            </a:endParaRPr>
          </a:p>
          <a:p>
            <a:pPr marL="342900" lvl="0" indent="-342900">
              <a:lnSpc>
                <a:spcPct val="120000"/>
              </a:lnSpc>
              <a:buSzPts val="1200"/>
              <a:buFont typeface="Wingdings" panose="05000000000000000000" pitchFamily="2" charset="2"/>
              <a:buChar char="§"/>
            </a:pPr>
            <a:r>
              <a:rPr lang="en-IN" sz="1050" b="1" dirty="0">
                <a:solidFill>
                  <a:srgbClr val="000000"/>
                </a:solidFill>
                <a:effectLst/>
                <a:latin typeface="Times New Roman" panose="02020603050405020304" pitchFamily="18" charset="0"/>
                <a:ea typeface="Times New Roman" panose="02020603050405020304" pitchFamily="18" charset="0"/>
              </a:rPr>
              <a:t>What is population density? [Internet]. Internet Geography. 2016 [cited 2023 May 29]. Available from: https://www.internetgeography.net/topics/what-is-population-density/</a:t>
            </a:r>
            <a:br>
              <a:rPr lang="en-IN" sz="1050" b="1" dirty="0">
                <a:solidFill>
                  <a:srgbClr val="000000"/>
                </a:solidFill>
                <a:effectLst/>
                <a:latin typeface="Times New Roman" panose="02020603050405020304" pitchFamily="18" charset="0"/>
                <a:ea typeface="Times New Roman" panose="02020603050405020304" pitchFamily="18" charset="0"/>
              </a:rPr>
            </a:br>
            <a:endParaRPr lang="en-IN" sz="1050" b="1" dirty="0">
              <a:effectLst/>
              <a:latin typeface="Times New Roman" panose="02020603050405020304" pitchFamily="18" charset="0"/>
              <a:ea typeface="Times New Roman" panose="02020603050405020304" pitchFamily="18" charset="0"/>
            </a:endParaRPr>
          </a:p>
          <a:p>
            <a:pPr marL="342900" lvl="0" indent="-342900">
              <a:lnSpc>
                <a:spcPct val="120000"/>
              </a:lnSpc>
              <a:buSzPts val="1200"/>
              <a:buFont typeface="Wingdings" panose="05000000000000000000" pitchFamily="2" charset="2"/>
              <a:buChar char="§"/>
            </a:pPr>
            <a:r>
              <a:rPr lang="en-IN" sz="1050" b="1" dirty="0">
                <a:solidFill>
                  <a:srgbClr val="222222"/>
                </a:solidFill>
                <a:effectLst/>
                <a:latin typeface="Times New Roman" panose="02020603050405020304" pitchFamily="18" charset="0"/>
                <a:ea typeface="Times New Roman" panose="02020603050405020304" pitchFamily="18" charset="0"/>
              </a:rPr>
              <a:t>Parvin F, Ali SA, Hashmi SN, Khatoon A. Accessibility and site suitability for healthcare services using GIS-based hybrid decision-making approach: a study in Murshidabad, India. Spatial Information Research. 2021 Feb;29:1-8.</a:t>
            </a:r>
            <a:br>
              <a:rPr lang="en-IN" sz="1050" b="1" dirty="0">
                <a:solidFill>
                  <a:srgbClr val="222222"/>
                </a:solidFill>
                <a:effectLst/>
                <a:latin typeface="Times New Roman" panose="02020603050405020304" pitchFamily="18" charset="0"/>
                <a:ea typeface="Times New Roman" panose="02020603050405020304" pitchFamily="18" charset="0"/>
              </a:rPr>
            </a:br>
            <a:endParaRPr lang="en-IN" sz="1050" b="1" dirty="0">
              <a:effectLst/>
              <a:latin typeface="Times New Roman" panose="02020603050405020304" pitchFamily="18" charset="0"/>
              <a:ea typeface="Times New Roman" panose="02020603050405020304" pitchFamily="18" charset="0"/>
            </a:endParaRPr>
          </a:p>
          <a:p>
            <a:pPr marL="342900" lvl="0" indent="-342900">
              <a:lnSpc>
                <a:spcPct val="120000"/>
              </a:lnSpc>
              <a:buSzPts val="1200"/>
              <a:buFont typeface="Wingdings" panose="05000000000000000000" pitchFamily="2" charset="2"/>
              <a:buChar char="§"/>
            </a:pPr>
            <a:r>
              <a:rPr lang="en-IN" sz="1050" b="1" dirty="0">
                <a:solidFill>
                  <a:srgbClr val="222222"/>
                </a:solidFill>
                <a:effectLst/>
                <a:latin typeface="Times New Roman" panose="02020603050405020304" pitchFamily="18" charset="0"/>
                <a:ea typeface="Times New Roman" panose="02020603050405020304" pitchFamily="18" charset="0"/>
              </a:rPr>
              <a:t>Rothstein MA. Promoting public health in health care facilities. American journal of public health. 2014 Jun;104(6):965-7.</a:t>
            </a:r>
            <a:br>
              <a:rPr lang="en-IN" sz="1050" b="1" dirty="0">
                <a:solidFill>
                  <a:srgbClr val="222222"/>
                </a:solidFill>
                <a:effectLst/>
                <a:latin typeface="Times New Roman" panose="02020603050405020304" pitchFamily="18" charset="0"/>
                <a:ea typeface="Times New Roman" panose="02020603050405020304" pitchFamily="18" charset="0"/>
              </a:rPr>
            </a:br>
            <a:endParaRPr lang="en-IN" sz="1050" b="1" dirty="0">
              <a:effectLst/>
              <a:latin typeface="Times New Roman" panose="02020603050405020304" pitchFamily="18" charset="0"/>
              <a:ea typeface="Times New Roman" panose="02020603050405020304" pitchFamily="18" charset="0"/>
            </a:endParaRPr>
          </a:p>
          <a:p>
            <a:pPr marL="342900" lvl="0" indent="-342900">
              <a:lnSpc>
                <a:spcPct val="120000"/>
              </a:lnSpc>
              <a:buSzPts val="1200"/>
              <a:buFont typeface="Wingdings" panose="05000000000000000000" pitchFamily="2" charset="2"/>
              <a:buChar char="§"/>
            </a:pPr>
            <a:r>
              <a:rPr lang="en-IN" sz="1050" b="1" dirty="0">
                <a:solidFill>
                  <a:srgbClr val="000000"/>
                </a:solidFill>
                <a:effectLst/>
                <a:latin typeface="Times New Roman" panose="02020603050405020304" pitchFamily="18" charset="0"/>
                <a:ea typeface="Times New Roman" panose="02020603050405020304" pitchFamily="18" charset="0"/>
              </a:rPr>
              <a:t>Institute of Medicine (US) Committee on Assuring the Health of the Public. Understanding population health and its determinants. Washington, D.C., DC: National Academies Press; 2002.</a:t>
            </a:r>
            <a:br>
              <a:rPr lang="en-IN" sz="1050" b="1" dirty="0">
                <a:solidFill>
                  <a:srgbClr val="000000"/>
                </a:solidFill>
                <a:effectLst/>
                <a:latin typeface="Times New Roman" panose="02020603050405020304" pitchFamily="18" charset="0"/>
                <a:ea typeface="Times New Roman" panose="02020603050405020304" pitchFamily="18" charset="0"/>
              </a:rPr>
            </a:br>
            <a:endParaRPr lang="en-IN" sz="1050" b="1" dirty="0">
              <a:effectLst/>
              <a:latin typeface="Times New Roman" panose="02020603050405020304" pitchFamily="18" charset="0"/>
              <a:ea typeface="Times New Roman" panose="02020603050405020304" pitchFamily="18" charset="0"/>
            </a:endParaRPr>
          </a:p>
          <a:p>
            <a:pPr marL="342900" lvl="0" indent="-342900">
              <a:lnSpc>
                <a:spcPct val="120000"/>
              </a:lnSpc>
              <a:buSzPts val="1200"/>
              <a:buFont typeface="Wingdings" panose="05000000000000000000" pitchFamily="2" charset="2"/>
              <a:buChar char="§"/>
            </a:pPr>
            <a:r>
              <a:rPr lang="en-IN" sz="1050" b="1" dirty="0" err="1">
                <a:solidFill>
                  <a:srgbClr val="222222"/>
                </a:solidFill>
                <a:effectLst/>
                <a:latin typeface="Times New Roman" panose="02020603050405020304" pitchFamily="18" charset="0"/>
                <a:ea typeface="Times New Roman" panose="02020603050405020304" pitchFamily="18" charset="0"/>
              </a:rPr>
              <a:t>Braveman</a:t>
            </a:r>
            <a:r>
              <a:rPr lang="en-IN" sz="1050" b="1" dirty="0">
                <a:solidFill>
                  <a:srgbClr val="222222"/>
                </a:solidFill>
                <a:effectLst/>
                <a:latin typeface="Times New Roman" panose="02020603050405020304" pitchFamily="18" charset="0"/>
                <a:ea typeface="Times New Roman" panose="02020603050405020304" pitchFamily="18" charset="0"/>
              </a:rPr>
              <a:t> P, Gottlieb L. The social determinants of health: it's time to consider the causes of the causes. Public health reports. 2014 Jan;129(1_suppl2):19-31.</a:t>
            </a:r>
            <a:br>
              <a:rPr lang="en-IN" sz="1050" b="1" dirty="0">
                <a:solidFill>
                  <a:srgbClr val="222222"/>
                </a:solidFill>
                <a:effectLst/>
                <a:latin typeface="Times New Roman" panose="02020603050405020304" pitchFamily="18" charset="0"/>
                <a:ea typeface="Times New Roman" panose="02020603050405020304" pitchFamily="18" charset="0"/>
              </a:rPr>
            </a:br>
            <a:endParaRPr lang="en-IN" sz="1050" b="1" dirty="0">
              <a:solidFill>
                <a:srgbClr val="222222"/>
              </a:solidFill>
              <a:effectLst/>
              <a:latin typeface="Times New Roman" panose="02020603050405020304" pitchFamily="18" charset="0"/>
              <a:ea typeface="Times New Roman" panose="02020603050405020304" pitchFamily="18" charset="0"/>
            </a:endParaRPr>
          </a:p>
          <a:p>
            <a:pPr marL="342900" lvl="0" indent="-342900">
              <a:lnSpc>
                <a:spcPct val="120000"/>
              </a:lnSpc>
              <a:buSzPts val="1200"/>
              <a:buFont typeface="Wingdings" panose="05000000000000000000" pitchFamily="2" charset="2"/>
              <a:buChar char="§"/>
            </a:pPr>
            <a:r>
              <a:rPr lang="en-US" sz="105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Freedman M. Patient Demographics and Why They’re Important - businessnewsdaily.com [Internet]. Business News Daily. businessnewsdaily.com; 2021 [cited 2023 May 29]. Available from: https://www.businessnewsdaily.com/16329-what-are-patient-demographics.html</a:t>
            </a:r>
            <a:br>
              <a:rPr lang="en-US" sz="105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br>
            <a:endParaRPr lang="en-GB" sz="1050" b="1" dirty="0">
              <a:solidFill>
                <a:schemeClr val="tx1"/>
              </a:solidFill>
              <a:latin typeface="Times New Roman" panose="02020603050405020304" pitchFamily="18" charset="0"/>
            </a:endParaRPr>
          </a:p>
          <a:p>
            <a:pPr marL="342900" lvl="0" indent="-342900">
              <a:lnSpc>
                <a:spcPct val="120000"/>
              </a:lnSpc>
              <a:spcAft>
                <a:spcPts val="1000"/>
              </a:spcAft>
              <a:buSzPts val="1200"/>
              <a:buFont typeface="Wingdings" panose="05000000000000000000" pitchFamily="2" charset="2"/>
              <a:buChar char="§"/>
            </a:pPr>
            <a:endParaRPr lang="en-GB" sz="1050" b="1" dirty="0">
              <a:solidFill>
                <a:srgbClr val="05103E"/>
              </a:solidFill>
              <a:latin typeface="Times New Roman" panose="02020603050405020304" pitchFamily="18"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0455AAC8-97A9-EAA8-7C65-72AEA8C228FC}"/>
              </a:ext>
            </a:extLst>
          </p:cNvPr>
          <p:cNvSpPr/>
          <p:nvPr/>
        </p:nvSpPr>
        <p:spPr>
          <a:xfrm>
            <a:off x="4307890" y="221931"/>
            <a:ext cx="3576221" cy="523783"/>
          </a:xfrm>
          <a:prstGeom prst="roundRect">
            <a:avLst/>
          </a:prstGeom>
          <a:solidFill>
            <a:schemeClr val="tx2">
              <a:lumMod val="20000"/>
              <a:lumOff val="80000"/>
            </a:schemeClr>
          </a:solidFill>
          <a:ln w="63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u="sng" dirty="0">
                <a:solidFill>
                  <a:schemeClr val="tx1"/>
                </a:solidFill>
                <a:latin typeface="Georgia" panose="02040502050405020303" pitchFamily="18" charset="0"/>
              </a:rPr>
              <a:t>References</a:t>
            </a: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09566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50000"/>
            <a:lum/>
            <a:extLst>
              <a:ext uri="{837473B0-CC2E-450A-ABE3-18F120FF3D39}">
                <a1611:picAttrSrcUrl xmlns:a1611="http://schemas.microsoft.com/office/drawing/2016/11/main" r:id="rId3"/>
              </a:ext>
            </a:extLst>
          </a:blip>
          <a:srcRect/>
          <a:stretch>
            <a:fillRect l="-5000" t="-9000" b="-9000"/>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2387CE1-3E5E-33CD-0E98-317E0FDB86D4}"/>
              </a:ext>
            </a:extLst>
          </p:cNvPr>
          <p:cNvSpPr>
            <a:spLocks noGrp="1"/>
          </p:cNvSpPr>
          <p:nvPr>
            <p:ph type="subTitle" idx="1"/>
          </p:nvPr>
        </p:nvSpPr>
        <p:spPr>
          <a:xfrm>
            <a:off x="201227" y="976543"/>
            <a:ext cx="11789546" cy="5659525"/>
          </a:xfrm>
          <a:solidFill>
            <a:schemeClr val="accent6">
              <a:lumMod val="20000"/>
              <a:lumOff val="80000"/>
              <a:alpha val="90000"/>
            </a:schemeClr>
          </a:solidFill>
          <a:ln w="6350">
            <a:solidFill>
              <a:schemeClr val="tx1"/>
            </a:solidFill>
            <a:prstDash val="sysDash"/>
          </a:ln>
        </p:spPr>
        <p:txBody>
          <a:bodyPr anchor="t">
            <a:noAutofit/>
          </a:bodyPr>
          <a:lstStyle/>
          <a:p>
            <a:pPr marL="342900" lvl="0" indent="-342900">
              <a:lnSpc>
                <a:spcPct val="120000"/>
              </a:lnSpc>
              <a:buSzPts val="1200"/>
              <a:buFont typeface="Wingdings" panose="05000000000000000000" pitchFamily="2" charset="2"/>
              <a:buChar char="§"/>
            </a:pPr>
            <a:r>
              <a:rPr lang="en-IN" sz="1050" b="1" dirty="0">
                <a:solidFill>
                  <a:srgbClr val="222222"/>
                </a:solidFill>
                <a:effectLst/>
                <a:latin typeface="Times New Roman" panose="02020603050405020304" pitchFamily="18" charset="0"/>
                <a:ea typeface="Times New Roman" panose="02020603050405020304" pitchFamily="18" charset="0"/>
              </a:rPr>
              <a:t>Sreenivas T, </a:t>
            </a:r>
            <a:r>
              <a:rPr lang="en-IN" sz="1050" b="1" dirty="0" err="1">
                <a:solidFill>
                  <a:srgbClr val="222222"/>
                </a:solidFill>
                <a:effectLst/>
                <a:latin typeface="Times New Roman" panose="02020603050405020304" pitchFamily="18" charset="0"/>
                <a:ea typeface="Times New Roman" panose="02020603050405020304" pitchFamily="18" charset="0"/>
              </a:rPr>
              <a:t>Srinivasarao</a:t>
            </a:r>
            <a:r>
              <a:rPr lang="en-IN" sz="1050" b="1" dirty="0">
                <a:solidFill>
                  <a:srgbClr val="222222"/>
                </a:solidFill>
                <a:effectLst/>
                <a:latin typeface="Times New Roman" panose="02020603050405020304" pitchFamily="18" charset="0"/>
                <a:ea typeface="Times New Roman" panose="02020603050405020304" pitchFamily="18" charset="0"/>
              </a:rPr>
              <a:t> B, Srinivasa Rao U, India A. An analysis on marketing mix in hospitals. International Journal of Advanced Research in Management and Social Sciences. 2013 Feb;2(4):187-207.</a:t>
            </a:r>
            <a:br>
              <a:rPr lang="en-IN" sz="1050" b="1" dirty="0">
                <a:solidFill>
                  <a:srgbClr val="222222"/>
                </a:solidFill>
                <a:effectLst/>
                <a:latin typeface="Times New Roman" panose="02020603050405020304" pitchFamily="18" charset="0"/>
                <a:ea typeface="Times New Roman" panose="02020603050405020304" pitchFamily="18" charset="0"/>
              </a:rPr>
            </a:br>
            <a:endParaRPr lang="en-IN" sz="1050" b="1" dirty="0">
              <a:effectLst/>
              <a:latin typeface="Times New Roman" panose="02020603050405020304" pitchFamily="18" charset="0"/>
              <a:ea typeface="Times New Roman" panose="02020603050405020304" pitchFamily="18" charset="0"/>
            </a:endParaRPr>
          </a:p>
          <a:p>
            <a:pPr marL="342900" lvl="0" indent="-342900">
              <a:lnSpc>
                <a:spcPct val="120000"/>
              </a:lnSpc>
              <a:buSzPts val="1200"/>
              <a:buFont typeface="Wingdings" panose="05000000000000000000" pitchFamily="2" charset="2"/>
              <a:buChar char="§"/>
            </a:pPr>
            <a:r>
              <a:rPr lang="en-IN" sz="1050" b="1" dirty="0">
                <a:solidFill>
                  <a:srgbClr val="000000"/>
                </a:solidFill>
                <a:effectLst/>
                <a:latin typeface="Times New Roman" panose="02020603050405020304" pitchFamily="18" charset="0"/>
                <a:ea typeface="Times New Roman" panose="02020603050405020304" pitchFamily="18" charset="0"/>
              </a:rPr>
              <a:t>Legal </a:t>
            </a:r>
            <a:r>
              <a:rPr lang="en-IN" sz="1050" b="1" dirty="0" err="1">
                <a:solidFill>
                  <a:srgbClr val="000000"/>
                </a:solidFill>
                <a:effectLst/>
                <a:latin typeface="Times New Roman" panose="02020603050405020304" pitchFamily="18" charset="0"/>
                <a:ea typeface="Times New Roman" panose="02020603050405020304" pitchFamily="18" charset="0"/>
              </a:rPr>
              <a:t>Raasta</a:t>
            </a:r>
            <a:r>
              <a:rPr lang="en-IN" sz="1050" b="1" dirty="0">
                <a:solidFill>
                  <a:srgbClr val="000000"/>
                </a:solidFill>
                <a:effectLst/>
                <a:latin typeface="Times New Roman" panose="02020603050405020304" pitchFamily="18" charset="0"/>
                <a:ea typeface="Times New Roman" panose="02020603050405020304" pitchFamily="18" charset="0"/>
              </a:rPr>
              <a:t>. Learn all about the hospital setup procedure in India [Internet]. </a:t>
            </a:r>
            <a:r>
              <a:rPr lang="en-IN" sz="1050" b="1" dirty="0" err="1">
                <a:solidFill>
                  <a:srgbClr val="000000"/>
                </a:solidFill>
                <a:effectLst/>
                <a:latin typeface="Times New Roman" panose="02020603050405020304" pitchFamily="18" charset="0"/>
                <a:ea typeface="Times New Roman" panose="02020603050405020304" pitchFamily="18" charset="0"/>
              </a:rPr>
              <a:t>LegalRaasta</a:t>
            </a:r>
            <a:r>
              <a:rPr lang="en-IN" sz="1050" b="1" dirty="0">
                <a:solidFill>
                  <a:srgbClr val="000000"/>
                </a:solidFill>
                <a:effectLst/>
                <a:latin typeface="Times New Roman" panose="02020603050405020304" pitchFamily="18" charset="0"/>
                <a:ea typeface="Times New Roman" panose="02020603050405020304" pitchFamily="18" charset="0"/>
              </a:rPr>
              <a:t> Knowledge portal. 2022 [cited 2023 May 29].</a:t>
            </a:r>
            <a:br>
              <a:rPr lang="en-IN" sz="1050" b="1" dirty="0">
                <a:solidFill>
                  <a:srgbClr val="000000"/>
                </a:solidFill>
                <a:effectLst/>
                <a:latin typeface="Times New Roman" panose="02020603050405020304" pitchFamily="18" charset="0"/>
                <a:ea typeface="Times New Roman" panose="02020603050405020304" pitchFamily="18" charset="0"/>
              </a:rPr>
            </a:br>
            <a:endParaRPr lang="en-IN" sz="1050" b="1" dirty="0">
              <a:effectLst/>
              <a:latin typeface="Times New Roman" panose="02020603050405020304" pitchFamily="18" charset="0"/>
              <a:ea typeface="Times New Roman" panose="02020603050405020304" pitchFamily="18" charset="0"/>
            </a:endParaRPr>
          </a:p>
          <a:p>
            <a:pPr marL="342900" lvl="0" indent="-342900">
              <a:lnSpc>
                <a:spcPct val="120000"/>
              </a:lnSpc>
              <a:buSzPts val="1200"/>
              <a:buFont typeface="Wingdings" panose="05000000000000000000" pitchFamily="2" charset="2"/>
              <a:buChar char="§"/>
            </a:pPr>
            <a:r>
              <a:rPr lang="en-IN" sz="1050" b="1" dirty="0" err="1">
                <a:solidFill>
                  <a:srgbClr val="222222"/>
                </a:solidFill>
                <a:effectLst/>
                <a:latin typeface="Times New Roman" panose="02020603050405020304" pitchFamily="18" charset="0"/>
                <a:ea typeface="Times New Roman" panose="02020603050405020304" pitchFamily="18" charset="0"/>
              </a:rPr>
              <a:t>Bodina</a:t>
            </a:r>
            <a:r>
              <a:rPr lang="en-IN" sz="1050" b="1" dirty="0">
                <a:solidFill>
                  <a:srgbClr val="222222"/>
                </a:solidFill>
                <a:effectLst/>
                <a:latin typeface="Times New Roman" panose="02020603050405020304" pitchFamily="18" charset="0"/>
                <a:ea typeface="Times New Roman" panose="02020603050405020304" pitchFamily="18" charset="0"/>
              </a:rPr>
              <a:t> A, Pavan A, </a:t>
            </a:r>
            <a:r>
              <a:rPr lang="en-IN" sz="1050" b="1" dirty="0" err="1">
                <a:solidFill>
                  <a:srgbClr val="222222"/>
                </a:solidFill>
                <a:effectLst/>
                <a:latin typeface="Times New Roman" panose="02020603050405020304" pitchFamily="18" charset="0"/>
                <a:ea typeface="Times New Roman" panose="02020603050405020304" pitchFamily="18" charset="0"/>
              </a:rPr>
              <a:t>Castaldi</a:t>
            </a:r>
            <a:r>
              <a:rPr lang="en-IN" sz="1050" b="1" dirty="0">
                <a:solidFill>
                  <a:srgbClr val="222222"/>
                </a:solidFill>
                <a:effectLst/>
                <a:latin typeface="Times New Roman" panose="02020603050405020304" pitchFamily="18" charset="0"/>
                <a:ea typeface="Times New Roman" panose="02020603050405020304" pitchFamily="18" charset="0"/>
              </a:rPr>
              <a:t> S. Resource allocation criteria in a hospital. Journal of Preventive Medicine and Hygiene. 2017 Jun;58(2):E184.</a:t>
            </a:r>
            <a:br>
              <a:rPr lang="en-IN" sz="1050" b="1" dirty="0">
                <a:solidFill>
                  <a:srgbClr val="222222"/>
                </a:solidFill>
                <a:effectLst/>
                <a:latin typeface="Times New Roman" panose="02020603050405020304" pitchFamily="18" charset="0"/>
                <a:ea typeface="Times New Roman" panose="02020603050405020304" pitchFamily="18" charset="0"/>
              </a:rPr>
            </a:br>
            <a:endParaRPr lang="en-IN" sz="1050" b="1" dirty="0">
              <a:effectLst/>
              <a:latin typeface="Times New Roman" panose="02020603050405020304" pitchFamily="18" charset="0"/>
              <a:ea typeface="Times New Roman" panose="02020603050405020304" pitchFamily="18" charset="0"/>
            </a:endParaRPr>
          </a:p>
          <a:p>
            <a:pPr marL="342900" lvl="0" indent="-342900">
              <a:lnSpc>
                <a:spcPct val="120000"/>
              </a:lnSpc>
              <a:buSzPts val="1200"/>
              <a:buFont typeface="Wingdings" panose="05000000000000000000" pitchFamily="2" charset="2"/>
              <a:buChar char="§"/>
            </a:pPr>
            <a:r>
              <a:rPr lang="en-IN" sz="1050" b="1" dirty="0">
                <a:solidFill>
                  <a:srgbClr val="000000"/>
                </a:solidFill>
                <a:effectLst/>
                <a:latin typeface="Times New Roman" panose="02020603050405020304" pitchFamily="18" charset="0"/>
                <a:ea typeface="Times New Roman" panose="02020603050405020304" pitchFamily="18" charset="0"/>
              </a:rPr>
              <a:t>Gov.in. [cited 2023 May 29]. Available from: http://clinicalestablishments.gov.in/WriteReadData/147.pdf</a:t>
            </a:r>
            <a:br>
              <a:rPr lang="en-IN" sz="1050" b="1" dirty="0">
                <a:solidFill>
                  <a:srgbClr val="000000"/>
                </a:solidFill>
                <a:effectLst/>
                <a:latin typeface="Times New Roman" panose="02020603050405020304" pitchFamily="18" charset="0"/>
                <a:ea typeface="Times New Roman" panose="02020603050405020304" pitchFamily="18" charset="0"/>
              </a:rPr>
            </a:br>
            <a:endParaRPr lang="en-IN" sz="1050" b="1" dirty="0">
              <a:effectLst/>
              <a:latin typeface="Times New Roman" panose="02020603050405020304" pitchFamily="18" charset="0"/>
              <a:ea typeface="Times New Roman" panose="02020603050405020304" pitchFamily="18" charset="0"/>
            </a:endParaRPr>
          </a:p>
          <a:p>
            <a:pPr marL="342900" lvl="0" indent="-342900">
              <a:lnSpc>
                <a:spcPct val="120000"/>
              </a:lnSpc>
              <a:buSzPts val="1200"/>
              <a:buFont typeface="Wingdings" panose="05000000000000000000" pitchFamily="2" charset="2"/>
              <a:buChar char="§"/>
            </a:pPr>
            <a:r>
              <a:rPr lang="en-IN" sz="1050" b="1" dirty="0">
                <a:solidFill>
                  <a:srgbClr val="000000"/>
                </a:solidFill>
                <a:effectLst/>
                <a:latin typeface="Times New Roman" panose="02020603050405020304" pitchFamily="18" charset="0"/>
                <a:ea typeface="Times New Roman" panose="02020603050405020304" pitchFamily="18" charset="0"/>
              </a:rPr>
              <a:t>Kenton W. What is income per Capita? Uses, limitations, and examples [Internet]. Investopedia. 2010 [cited 2023 May 29]. Available from: https://www.investopedia.com/terms/i/income-per-capita.asp</a:t>
            </a:r>
            <a:br>
              <a:rPr lang="en-IN" sz="1050" b="1" dirty="0">
                <a:solidFill>
                  <a:srgbClr val="000000"/>
                </a:solidFill>
                <a:effectLst/>
                <a:latin typeface="Times New Roman" panose="02020603050405020304" pitchFamily="18" charset="0"/>
                <a:ea typeface="Times New Roman" panose="02020603050405020304" pitchFamily="18" charset="0"/>
              </a:rPr>
            </a:br>
            <a:endParaRPr lang="en-IN" sz="1050" b="1" dirty="0">
              <a:effectLst/>
              <a:latin typeface="Times New Roman" panose="02020603050405020304" pitchFamily="18" charset="0"/>
              <a:ea typeface="Times New Roman" panose="02020603050405020304" pitchFamily="18" charset="0"/>
            </a:endParaRPr>
          </a:p>
          <a:p>
            <a:pPr marL="342900" lvl="0" indent="-342900">
              <a:lnSpc>
                <a:spcPct val="120000"/>
              </a:lnSpc>
              <a:buSzPts val="1200"/>
              <a:buFont typeface="Wingdings" panose="05000000000000000000" pitchFamily="2" charset="2"/>
              <a:buChar char="§"/>
            </a:pPr>
            <a:r>
              <a:rPr lang="en-IN" sz="1050" b="1" dirty="0">
                <a:solidFill>
                  <a:srgbClr val="222222"/>
                </a:solidFill>
                <a:effectLst/>
                <a:latin typeface="Times New Roman" panose="02020603050405020304" pitchFamily="18" charset="0"/>
                <a:ea typeface="Times New Roman" panose="02020603050405020304" pitchFamily="18" charset="0"/>
              </a:rPr>
              <a:t>Burger GC. Industrial health services in large plants. Bulletin of the World Health Organization. 1955;13(4):681.</a:t>
            </a:r>
            <a:br>
              <a:rPr lang="en-IN" sz="1050" b="1" dirty="0">
                <a:solidFill>
                  <a:srgbClr val="222222"/>
                </a:solidFill>
                <a:effectLst/>
                <a:latin typeface="Times New Roman" panose="02020603050405020304" pitchFamily="18" charset="0"/>
                <a:ea typeface="Times New Roman" panose="02020603050405020304" pitchFamily="18" charset="0"/>
              </a:rPr>
            </a:br>
            <a:endParaRPr lang="en-IN" sz="1050" b="1" dirty="0">
              <a:effectLst/>
              <a:latin typeface="Times New Roman" panose="02020603050405020304" pitchFamily="18" charset="0"/>
              <a:ea typeface="Times New Roman" panose="02020603050405020304" pitchFamily="18" charset="0"/>
            </a:endParaRPr>
          </a:p>
          <a:p>
            <a:pPr marL="342900" lvl="0" indent="-342900">
              <a:lnSpc>
                <a:spcPct val="120000"/>
              </a:lnSpc>
              <a:buSzPts val="1200"/>
              <a:buFont typeface="Wingdings" panose="05000000000000000000" pitchFamily="2" charset="2"/>
              <a:buChar char="§"/>
            </a:pPr>
            <a:r>
              <a:rPr lang="en-IN" sz="1050" b="1" dirty="0">
                <a:solidFill>
                  <a:srgbClr val="000000"/>
                </a:solidFill>
                <a:effectLst/>
                <a:latin typeface="Times New Roman" panose="02020603050405020304" pitchFamily="18" charset="0"/>
                <a:ea typeface="Times New Roman" panose="02020603050405020304" pitchFamily="18" charset="0"/>
              </a:rPr>
              <a:t>Monitoring hospital [Internet]. Thehealthcareinsights.com. </a:t>
            </a:r>
            <a:r>
              <a:rPr lang="en-IN" sz="1050" b="1" dirty="0" err="1">
                <a:solidFill>
                  <a:srgbClr val="000000"/>
                </a:solidFill>
                <a:effectLst/>
                <a:latin typeface="Times New Roman" panose="02020603050405020304" pitchFamily="18" charset="0"/>
                <a:ea typeface="Times New Roman" panose="02020603050405020304" pitchFamily="18" charset="0"/>
              </a:rPr>
              <a:t>thehealthcareinsights</a:t>
            </a:r>
            <a:r>
              <a:rPr lang="en-IN" sz="1050" b="1" dirty="0">
                <a:solidFill>
                  <a:srgbClr val="000000"/>
                </a:solidFill>
                <a:effectLst/>
                <a:latin typeface="Times New Roman" panose="02020603050405020304" pitchFamily="18" charset="0"/>
                <a:ea typeface="Times New Roman" panose="02020603050405020304" pitchFamily="18" charset="0"/>
              </a:rPr>
              <a:t>; 2021 [cited 2023 May 29]. Available from: https://thehealthcareinsights.com/the-importance-of monitoring-hospital-occupancy-rate/</a:t>
            </a:r>
            <a:br>
              <a:rPr lang="en-IN" sz="1050" b="1" dirty="0">
                <a:solidFill>
                  <a:srgbClr val="000000"/>
                </a:solidFill>
                <a:effectLst/>
                <a:latin typeface="Times New Roman" panose="02020603050405020304" pitchFamily="18" charset="0"/>
                <a:ea typeface="Times New Roman" panose="02020603050405020304" pitchFamily="18" charset="0"/>
              </a:rPr>
            </a:br>
            <a:endParaRPr lang="en-IN" sz="1050" b="1" dirty="0">
              <a:effectLst/>
              <a:latin typeface="Times New Roman" panose="02020603050405020304" pitchFamily="18" charset="0"/>
              <a:ea typeface="Times New Roman" panose="02020603050405020304" pitchFamily="18" charset="0"/>
            </a:endParaRPr>
          </a:p>
          <a:p>
            <a:pPr marL="342900" lvl="0" indent="-342900">
              <a:lnSpc>
                <a:spcPct val="120000"/>
              </a:lnSpc>
              <a:buSzPts val="1200"/>
              <a:buFont typeface="Wingdings" panose="05000000000000000000" pitchFamily="2" charset="2"/>
              <a:buChar char="§"/>
            </a:pPr>
            <a:r>
              <a:rPr lang="en-IN" sz="1050" b="1" dirty="0">
                <a:solidFill>
                  <a:srgbClr val="000000"/>
                </a:solidFill>
                <a:effectLst/>
                <a:latin typeface="Times New Roman" panose="02020603050405020304" pitchFamily="18" charset="0"/>
                <a:ea typeface="Times New Roman" panose="02020603050405020304" pitchFamily="18" charset="0"/>
              </a:rPr>
              <a:t>Health care use - Length of hospital stay - OECD Data [Internet]. </a:t>
            </a:r>
            <a:r>
              <a:rPr lang="en-IN" sz="1050" b="1" dirty="0" err="1">
                <a:solidFill>
                  <a:srgbClr val="000000"/>
                </a:solidFill>
                <a:effectLst/>
                <a:latin typeface="Times New Roman" panose="02020603050405020304" pitchFamily="18" charset="0"/>
                <a:ea typeface="Times New Roman" panose="02020603050405020304" pitchFamily="18" charset="0"/>
              </a:rPr>
              <a:t>theOECD</a:t>
            </a:r>
            <a:r>
              <a:rPr lang="en-IN" sz="1050" b="1" dirty="0">
                <a:solidFill>
                  <a:srgbClr val="000000"/>
                </a:solidFill>
                <a:effectLst/>
                <a:latin typeface="Times New Roman" panose="02020603050405020304" pitchFamily="18" charset="0"/>
                <a:ea typeface="Times New Roman" panose="02020603050405020304" pitchFamily="18" charset="0"/>
              </a:rPr>
              <a:t>. [cited 2023 May 29]. Available from: https://data.oecd.org/healthcare/length-of-hospital-stay.htm</a:t>
            </a:r>
            <a:br>
              <a:rPr lang="en-IN" sz="1050" b="1" dirty="0">
                <a:solidFill>
                  <a:srgbClr val="000000"/>
                </a:solidFill>
                <a:effectLst/>
                <a:latin typeface="Times New Roman" panose="02020603050405020304" pitchFamily="18" charset="0"/>
                <a:ea typeface="Times New Roman" panose="02020603050405020304" pitchFamily="18" charset="0"/>
              </a:rPr>
            </a:br>
            <a:endParaRPr lang="en-IN" sz="1050" b="1" dirty="0">
              <a:effectLst/>
              <a:latin typeface="Times New Roman" panose="02020603050405020304" pitchFamily="18" charset="0"/>
              <a:ea typeface="Times New Roman" panose="02020603050405020304" pitchFamily="18" charset="0"/>
            </a:endParaRPr>
          </a:p>
          <a:p>
            <a:pPr marL="342900" lvl="0" indent="-342900">
              <a:lnSpc>
                <a:spcPct val="120000"/>
              </a:lnSpc>
              <a:buSzPts val="1200"/>
              <a:buFont typeface="Wingdings" panose="05000000000000000000" pitchFamily="2" charset="2"/>
              <a:buChar char="§"/>
            </a:pPr>
            <a:r>
              <a:rPr lang="en-IN" sz="1050" b="1" dirty="0">
                <a:solidFill>
                  <a:srgbClr val="222222"/>
                </a:solidFill>
                <a:effectLst/>
                <a:latin typeface="Times New Roman" panose="02020603050405020304" pitchFamily="18" charset="0"/>
                <a:ea typeface="Times New Roman" panose="02020603050405020304" pitchFamily="18" charset="0"/>
              </a:rPr>
              <a:t>Page K, Barnett AG, Graves N. What is a hospital bed day worth? A contingent valuation study of hospital Chief Executive Officers. BMC health services research. 2017 Dec;17:1-8.</a:t>
            </a:r>
            <a:br>
              <a:rPr lang="en-IN" sz="1050" b="1" dirty="0">
                <a:solidFill>
                  <a:srgbClr val="222222"/>
                </a:solidFill>
                <a:effectLst/>
                <a:latin typeface="Times New Roman" panose="02020603050405020304" pitchFamily="18" charset="0"/>
                <a:ea typeface="Times New Roman" panose="02020603050405020304" pitchFamily="18" charset="0"/>
              </a:rPr>
            </a:br>
            <a:endParaRPr lang="en-IN" sz="1050" b="1" dirty="0">
              <a:solidFill>
                <a:srgbClr val="222222"/>
              </a:solidFill>
              <a:latin typeface="Times New Roman" panose="02020603050405020304" pitchFamily="18" charset="0"/>
              <a:ea typeface="Times New Roman" panose="02020603050405020304" pitchFamily="18" charset="0"/>
            </a:endParaRPr>
          </a:p>
          <a:p>
            <a:pPr marL="342900" lvl="0" indent="-342900">
              <a:lnSpc>
                <a:spcPct val="120000"/>
              </a:lnSpc>
              <a:buSzPts val="1200"/>
              <a:buFont typeface="Wingdings" panose="05000000000000000000" pitchFamily="2" charset="2"/>
              <a:buChar char="§"/>
            </a:pPr>
            <a:r>
              <a:rPr lang="en-US" sz="105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5 Steps of Hospital Planning [Internet]. Scribd. [cited 2023 May 29]. Available from: https://www.scribd.com/document/266354901/5-Steps-of-Hospital-Planning</a:t>
            </a:r>
            <a:endParaRPr lang="en-GB" sz="1050" b="1" dirty="0">
              <a:solidFill>
                <a:schemeClr val="tx1"/>
              </a:solidFill>
              <a:latin typeface="Times New Roman" panose="02020603050405020304" pitchFamily="18" charset="0"/>
            </a:endParaRPr>
          </a:p>
          <a:p>
            <a:pPr marL="342900" lvl="0" indent="-342900">
              <a:lnSpc>
                <a:spcPct val="120000"/>
              </a:lnSpc>
              <a:spcAft>
                <a:spcPts val="1000"/>
              </a:spcAft>
              <a:buSzPts val="1200"/>
              <a:buFont typeface="Wingdings" panose="05000000000000000000" pitchFamily="2" charset="2"/>
              <a:buChar char="§"/>
            </a:pPr>
            <a:endParaRPr lang="en-GB" sz="1050" b="1" dirty="0">
              <a:solidFill>
                <a:srgbClr val="05103E"/>
              </a:solidFill>
              <a:latin typeface="Times New Roman" panose="02020603050405020304" pitchFamily="18" charset="0"/>
              <a:cs typeface="Times New Roman" panose="02020603050405020304" pitchFamily="18" charset="0"/>
            </a:endParaRPr>
          </a:p>
        </p:txBody>
      </p:sp>
      <p:sp>
        <p:nvSpPr>
          <p:cNvPr id="4" name="Rectangle: Rounded Corners 3">
            <a:extLst>
              <a:ext uri="{FF2B5EF4-FFF2-40B4-BE49-F238E27FC236}">
                <a16:creationId xmlns:a16="http://schemas.microsoft.com/office/drawing/2014/main" id="{0455AAC8-97A9-EAA8-7C65-72AEA8C228FC}"/>
              </a:ext>
            </a:extLst>
          </p:cNvPr>
          <p:cNvSpPr/>
          <p:nvPr/>
        </p:nvSpPr>
        <p:spPr>
          <a:xfrm>
            <a:off x="4307890" y="221931"/>
            <a:ext cx="3576221" cy="523783"/>
          </a:xfrm>
          <a:prstGeom prst="roundRect">
            <a:avLst/>
          </a:prstGeom>
          <a:solidFill>
            <a:schemeClr val="tx2">
              <a:lumMod val="20000"/>
              <a:lumOff val="80000"/>
            </a:schemeClr>
          </a:solidFill>
          <a:ln w="63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u="sng" dirty="0">
                <a:solidFill>
                  <a:schemeClr val="tx1"/>
                </a:solidFill>
                <a:latin typeface="Georgia" panose="02040502050405020303" pitchFamily="18" charset="0"/>
              </a:rPr>
              <a:t>References</a:t>
            </a: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2882415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50000"/>
            <a:lum/>
            <a:extLst>
              <a:ext uri="{837473B0-CC2E-450A-ABE3-18F120FF3D39}">
                <a1611:picAttrSrcUrl xmlns:a1611="http://schemas.microsoft.com/office/drawing/2016/11/main" r:id="rId3"/>
              </a:ext>
            </a:extLst>
          </a:blip>
          <a:srcRect/>
          <a:stretch>
            <a:fillRect l="-5000" t="-9000" b="-9000"/>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D2387CE1-3E5E-33CD-0E98-317E0FDB86D4}"/>
              </a:ext>
            </a:extLst>
          </p:cNvPr>
          <p:cNvSpPr>
            <a:spLocks noGrp="1"/>
          </p:cNvSpPr>
          <p:nvPr>
            <p:ph type="subTitle" idx="1"/>
          </p:nvPr>
        </p:nvSpPr>
        <p:spPr>
          <a:xfrm>
            <a:off x="201227" y="976543"/>
            <a:ext cx="11789546" cy="5659525"/>
          </a:xfrm>
          <a:solidFill>
            <a:schemeClr val="accent6">
              <a:lumMod val="20000"/>
              <a:lumOff val="80000"/>
              <a:alpha val="90000"/>
            </a:schemeClr>
          </a:solidFill>
          <a:ln w="6350">
            <a:solidFill>
              <a:schemeClr val="tx1"/>
            </a:solidFill>
            <a:prstDash val="sysDash"/>
          </a:ln>
        </p:spPr>
        <p:txBody>
          <a:bodyPr anchor="t">
            <a:noAutofit/>
          </a:bodyPr>
          <a:lstStyle/>
          <a:p>
            <a:pPr marL="342900" lvl="0" indent="-342900">
              <a:buSzPts val="1200"/>
              <a:buFont typeface="Wingdings" panose="05000000000000000000" pitchFamily="2" charset="2"/>
              <a:buChar char="§"/>
            </a:pPr>
            <a:r>
              <a:rPr lang="en-IN" sz="1050" b="1" dirty="0">
                <a:solidFill>
                  <a:srgbClr val="222222"/>
                </a:solidFill>
                <a:effectLst/>
                <a:latin typeface="Times New Roman" panose="02020603050405020304" pitchFamily="18" charset="0"/>
                <a:ea typeface="Times New Roman" panose="02020603050405020304" pitchFamily="18" charset="0"/>
              </a:rPr>
              <a:t>Wright J, Williams R, Wilkinson JR. Development and importance of health needs assessment. </a:t>
            </a:r>
            <a:r>
              <a:rPr lang="en-IN" sz="1050" b="1" dirty="0" err="1">
                <a:solidFill>
                  <a:srgbClr val="222222"/>
                </a:solidFill>
                <a:effectLst/>
                <a:latin typeface="Times New Roman" panose="02020603050405020304" pitchFamily="18" charset="0"/>
                <a:ea typeface="Times New Roman" panose="02020603050405020304" pitchFamily="18" charset="0"/>
              </a:rPr>
              <a:t>Bmj</a:t>
            </a:r>
            <a:r>
              <a:rPr lang="en-IN" sz="1050" b="1" dirty="0">
                <a:solidFill>
                  <a:srgbClr val="222222"/>
                </a:solidFill>
                <a:effectLst/>
                <a:latin typeface="Times New Roman" panose="02020603050405020304" pitchFamily="18" charset="0"/>
                <a:ea typeface="Times New Roman" panose="02020603050405020304" pitchFamily="18" charset="0"/>
              </a:rPr>
              <a:t>. 1998 Apr 25;316(7140):1310-3.</a:t>
            </a:r>
            <a:br>
              <a:rPr lang="en-IN" sz="1050" b="1" dirty="0">
                <a:solidFill>
                  <a:srgbClr val="222222"/>
                </a:solidFill>
                <a:effectLst/>
                <a:latin typeface="Times New Roman" panose="02020603050405020304" pitchFamily="18" charset="0"/>
                <a:ea typeface="Times New Roman" panose="02020603050405020304" pitchFamily="18" charset="0"/>
              </a:rPr>
            </a:br>
            <a:endParaRPr lang="en-IN" sz="1050" b="1" dirty="0">
              <a:effectLst/>
              <a:latin typeface="Times New Roman" panose="02020603050405020304" pitchFamily="18" charset="0"/>
              <a:ea typeface="Times New Roman" panose="02020603050405020304" pitchFamily="18" charset="0"/>
            </a:endParaRPr>
          </a:p>
          <a:p>
            <a:pPr marL="342900" lvl="0" indent="-342900">
              <a:buSzPts val="1200"/>
              <a:buFont typeface="Wingdings" panose="05000000000000000000" pitchFamily="2" charset="2"/>
              <a:buChar char="§"/>
            </a:pPr>
            <a:r>
              <a:rPr lang="en-IN" sz="1050" b="1" dirty="0" err="1">
                <a:solidFill>
                  <a:srgbClr val="222222"/>
                </a:solidFill>
                <a:effectLst/>
                <a:latin typeface="Times New Roman" panose="02020603050405020304" pitchFamily="18" charset="0"/>
                <a:ea typeface="Times New Roman" panose="02020603050405020304" pitchFamily="18" charset="0"/>
              </a:rPr>
              <a:t>Deen</a:t>
            </a:r>
            <a:r>
              <a:rPr lang="en-IN" sz="1050" b="1" dirty="0">
                <a:solidFill>
                  <a:srgbClr val="222222"/>
                </a:solidFill>
                <a:effectLst/>
                <a:latin typeface="Times New Roman" panose="02020603050405020304" pitchFamily="18" charset="0"/>
                <a:ea typeface="Times New Roman" panose="02020603050405020304" pitchFamily="18" charset="0"/>
              </a:rPr>
              <a:t> J, Von </a:t>
            </a:r>
            <a:r>
              <a:rPr lang="en-IN" sz="1050" b="1" dirty="0" err="1">
                <a:solidFill>
                  <a:srgbClr val="222222"/>
                </a:solidFill>
                <a:effectLst/>
                <a:latin typeface="Times New Roman" panose="02020603050405020304" pitchFamily="18" charset="0"/>
                <a:ea typeface="Times New Roman" panose="02020603050405020304" pitchFamily="18" charset="0"/>
              </a:rPr>
              <a:t>Seidlein</a:t>
            </a:r>
            <a:r>
              <a:rPr lang="en-IN" sz="1050" b="1" dirty="0">
                <a:solidFill>
                  <a:srgbClr val="222222"/>
                </a:solidFill>
                <a:effectLst/>
                <a:latin typeface="Times New Roman" panose="02020603050405020304" pitchFamily="18" charset="0"/>
                <a:ea typeface="Times New Roman" panose="02020603050405020304" pitchFamily="18" charset="0"/>
              </a:rPr>
              <a:t> L, Clemens JD. Issues and challenges of public-health research in developing countries. Manson's Tropical Infectious Diseases. 2014:40.</a:t>
            </a:r>
            <a:br>
              <a:rPr lang="en-IN" sz="1050" b="1" dirty="0">
                <a:solidFill>
                  <a:srgbClr val="222222"/>
                </a:solidFill>
                <a:effectLst/>
                <a:latin typeface="Times New Roman" panose="02020603050405020304" pitchFamily="18" charset="0"/>
                <a:ea typeface="Times New Roman" panose="02020603050405020304" pitchFamily="18" charset="0"/>
              </a:rPr>
            </a:br>
            <a:endParaRPr lang="en-IN" sz="1050" b="1" dirty="0">
              <a:effectLst/>
              <a:latin typeface="Times New Roman" panose="02020603050405020304" pitchFamily="18" charset="0"/>
              <a:ea typeface="Times New Roman" panose="02020603050405020304" pitchFamily="18" charset="0"/>
            </a:endParaRPr>
          </a:p>
          <a:p>
            <a:pPr marL="342900" lvl="0" indent="-342900">
              <a:buSzPts val="1200"/>
              <a:buFont typeface="Wingdings" panose="05000000000000000000" pitchFamily="2" charset="2"/>
              <a:buChar char="§"/>
            </a:pPr>
            <a:r>
              <a:rPr lang="en-IN" sz="1050" b="1" dirty="0">
                <a:solidFill>
                  <a:srgbClr val="000000"/>
                </a:solidFill>
                <a:effectLst/>
                <a:latin typeface="Times New Roman" panose="02020603050405020304" pitchFamily="18" charset="0"/>
                <a:ea typeface="Times New Roman" panose="02020603050405020304" pitchFamily="18" charset="0"/>
              </a:rPr>
              <a:t>September. 16 top hospital KPIs for 2021 reporting [Internet]. </a:t>
            </a:r>
            <a:r>
              <a:rPr lang="en-IN" sz="1050" b="1" dirty="0" err="1">
                <a:solidFill>
                  <a:srgbClr val="000000"/>
                </a:solidFill>
                <a:effectLst/>
                <a:latin typeface="Times New Roman" panose="02020603050405020304" pitchFamily="18" charset="0"/>
                <a:ea typeface="Times New Roman" panose="02020603050405020304" pitchFamily="18" charset="0"/>
              </a:rPr>
              <a:t>insightsoftware</a:t>
            </a:r>
            <a:r>
              <a:rPr lang="en-IN" sz="1050" b="1" dirty="0">
                <a:solidFill>
                  <a:srgbClr val="000000"/>
                </a:solidFill>
                <a:effectLst/>
                <a:latin typeface="Times New Roman" panose="02020603050405020304" pitchFamily="18" charset="0"/>
                <a:ea typeface="Times New Roman" panose="02020603050405020304" pitchFamily="18" charset="0"/>
              </a:rPr>
              <a:t>. 2021 [cited 2023 May 29]. Available from: https://insightsoftware.com/blog/16-top-hospital-kpis-for-2021-reporting/</a:t>
            </a:r>
            <a:br>
              <a:rPr lang="en-IN" sz="1050" b="1" dirty="0">
                <a:solidFill>
                  <a:srgbClr val="000000"/>
                </a:solidFill>
                <a:effectLst/>
                <a:latin typeface="Times New Roman" panose="02020603050405020304" pitchFamily="18" charset="0"/>
                <a:ea typeface="Times New Roman" panose="02020603050405020304" pitchFamily="18" charset="0"/>
              </a:rPr>
            </a:br>
            <a:endParaRPr lang="en-IN" sz="1050" b="1" dirty="0">
              <a:effectLst/>
              <a:latin typeface="Times New Roman" panose="02020603050405020304" pitchFamily="18" charset="0"/>
              <a:ea typeface="Times New Roman" panose="02020603050405020304" pitchFamily="18" charset="0"/>
            </a:endParaRPr>
          </a:p>
          <a:p>
            <a:pPr marL="342900" lvl="0" indent="-342900">
              <a:buSzPts val="1200"/>
              <a:buFont typeface="Wingdings" panose="05000000000000000000" pitchFamily="2" charset="2"/>
              <a:buChar char="§"/>
            </a:pPr>
            <a:r>
              <a:rPr lang="en-IN" sz="1050" b="1" dirty="0" err="1">
                <a:solidFill>
                  <a:srgbClr val="222222"/>
                </a:solidFill>
                <a:effectLst/>
                <a:latin typeface="Times New Roman" panose="02020603050405020304" pitchFamily="18" charset="0"/>
                <a:ea typeface="Times New Roman" panose="02020603050405020304" pitchFamily="18" charset="0"/>
              </a:rPr>
              <a:t>Ravaghi</a:t>
            </a:r>
            <a:r>
              <a:rPr lang="en-IN" sz="1050" b="1" dirty="0">
                <a:solidFill>
                  <a:srgbClr val="222222"/>
                </a:solidFill>
                <a:effectLst/>
                <a:latin typeface="Times New Roman" panose="02020603050405020304" pitchFamily="18" charset="0"/>
                <a:ea typeface="Times New Roman" panose="02020603050405020304" pitchFamily="18" charset="0"/>
              </a:rPr>
              <a:t> H, </a:t>
            </a:r>
            <a:r>
              <a:rPr lang="en-IN" sz="1050" b="1" dirty="0" err="1">
                <a:solidFill>
                  <a:srgbClr val="222222"/>
                </a:solidFill>
                <a:effectLst/>
                <a:latin typeface="Times New Roman" panose="02020603050405020304" pitchFamily="18" charset="0"/>
                <a:ea typeface="Times New Roman" panose="02020603050405020304" pitchFamily="18" charset="0"/>
              </a:rPr>
              <a:t>Alidoost</a:t>
            </a:r>
            <a:r>
              <a:rPr lang="en-IN" sz="1050" b="1" dirty="0">
                <a:solidFill>
                  <a:srgbClr val="222222"/>
                </a:solidFill>
                <a:effectLst/>
                <a:latin typeface="Times New Roman" panose="02020603050405020304" pitchFamily="18" charset="0"/>
                <a:ea typeface="Times New Roman" panose="02020603050405020304" pitchFamily="18" charset="0"/>
              </a:rPr>
              <a:t> S, Mannion R, </a:t>
            </a:r>
            <a:r>
              <a:rPr lang="en-IN" sz="1050" b="1" dirty="0" err="1">
                <a:solidFill>
                  <a:srgbClr val="222222"/>
                </a:solidFill>
                <a:effectLst/>
                <a:latin typeface="Times New Roman" panose="02020603050405020304" pitchFamily="18" charset="0"/>
                <a:ea typeface="Times New Roman" panose="02020603050405020304" pitchFamily="18" charset="0"/>
              </a:rPr>
              <a:t>Bélorgeot</a:t>
            </a:r>
            <a:r>
              <a:rPr lang="en-IN" sz="1050" b="1" dirty="0">
                <a:solidFill>
                  <a:srgbClr val="222222"/>
                </a:solidFill>
                <a:effectLst/>
                <a:latin typeface="Times New Roman" panose="02020603050405020304" pitchFamily="18" charset="0"/>
                <a:ea typeface="Times New Roman" panose="02020603050405020304" pitchFamily="18" charset="0"/>
              </a:rPr>
              <a:t> VD. Models and methods for determining the optimal number of beds in hospitals and regions: a systematic scoping review. BMC health services research. 2020 Dec;20:1-3.</a:t>
            </a:r>
            <a:br>
              <a:rPr lang="en-IN" sz="1050" b="1" dirty="0">
                <a:solidFill>
                  <a:srgbClr val="222222"/>
                </a:solidFill>
                <a:effectLst/>
                <a:latin typeface="Times New Roman" panose="02020603050405020304" pitchFamily="18" charset="0"/>
                <a:ea typeface="Times New Roman" panose="02020603050405020304" pitchFamily="18" charset="0"/>
              </a:rPr>
            </a:br>
            <a:endParaRPr lang="en-IN" sz="1050" b="1" dirty="0">
              <a:effectLst/>
              <a:latin typeface="Times New Roman" panose="02020603050405020304" pitchFamily="18" charset="0"/>
              <a:ea typeface="Times New Roman" panose="02020603050405020304" pitchFamily="18" charset="0"/>
            </a:endParaRPr>
          </a:p>
          <a:p>
            <a:pPr marL="342900" lvl="0" indent="-342900">
              <a:buSzPts val="1200"/>
              <a:buFont typeface="Wingdings" panose="05000000000000000000" pitchFamily="2" charset="2"/>
              <a:buChar char="§"/>
            </a:pPr>
            <a:r>
              <a:rPr lang="en-IN" sz="1050" b="1" dirty="0" err="1">
                <a:solidFill>
                  <a:srgbClr val="222222"/>
                </a:solidFill>
                <a:effectLst/>
                <a:latin typeface="Times New Roman" panose="02020603050405020304" pitchFamily="18" charset="0"/>
                <a:ea typeface="Times New Roman" panose="02020603050405020304" pitchFamily="18" charset="0"/>
              </a:rPr>
              <a:t>Vassolo</a:t>
            </a:r>
            <a:r>
              <a:rPr lang="en-IN" sz="1050" b="1" dirty="0">
                <a:solidFill>
                  <a:srgbClr val="222222"/>
                </a:solidFill>
                <a:effectLst/>
                <a:latin typeface="Times New Roman" panose="02020603050405020304" pitchFamily="18" charset="0"/>
                <a:ea typeface="Times New Roman" panose="02020603050405020304" pitchFamily="18" charset="0"/>
              </a:rPr>
              <a:t> RS, Mac Cawley AF, Tortorella GL, </a:t>
            </a:r>
            <a:r>
              <a:rPr lang="en-IN" sz="1050" b="1" dirty="0" err="1">
                <a:solidFill>
                  <a:srgbClr val="222222"/>
                </a:solidFill>
                <a:effectLst/>
                <a:latin typeface="Times New Roman" panose="02020603050405020304" pitchFamily="18" charset="0"/>
                <a:ea typeface="Times New Roman" panose="02020603050405020304" pitchFamily="18" charset="0"/>
              </a:rPr>
              <a:t>Fogliatto</a:t>
            </a:r>
            <a:r>
              <a:rPr lang="en-IN" sz="1050" b="1" dirty="0">
                <a:solidFill>
                  <a:srgbClr val="222222"/>
                </a:solidFill>
                <a:effectLst/>
                <a:latin typeface="Times New Roman" panose="02020603050405020304" pitchFamily="18" charset="0"/>
                <a:ea typeface="Times New Roman" panose="02020603050405020304" pitchFamily="18" charset="0"/>
              </a:rPr>
              <a:t> FS, </a:t>
            </a:r>
            <a:r>
              <a:rPr lang="en-IN" sz="1050" b="1" dirty="0" err="1">
                <a:solidFill>
                  <a:srgbClr val="222222"/>
                </a:solidFill>
                <a:effectLst/>
                <a:latin typeface="Times New Roman" panose="02020603050405020304" pitchFamily="18" charset="0"/>
                <a:ea typeface="Times New Roman" panose="02020603050405020304" pitchFamily="18" charset="0"/>
              </a:rPr>
              <a:t>Tlapa</a:t>
            </a:r>
            <a:r>
              <a:rPr lang="en-IN" sz="1050" b="1" dirty="0">
                <a:solidFill>
                  <a:srgbClr val="222222"/>
                </a:solidFill>
                <a:effectLst/>
                <a:latin typeface="Times New Roman" panose="02020603050405020304" pitchFamily="18" charset="0"/>
                <a:ea typeface="Times New Roman" panose="02020603050405020304" pitchFamily="18" charset="0"/>
              </a:rPr>
              <a:t> D, </a:t>
            </a:r>
            <a:r>
              <a:rPr lang="en-IN" sz="1050" b="1" dirty="0" err="1">
                <a:solidFill>
                  <a:srgbClr val="222222"/>
                </a:solidFill>
                <a:effectLst/>
                <a:latin typeface="Times New Roman" panose="02020603050405020304" pitchFamily="18" charset="0"/>
                <a:ea typeface="Times New Roman" panose="02020603050405020304" pitchFamily="18" charset="0"/>
              </a:rPr>
              <a:t>Narayanamurthy</a:t>
            </a:r>
            <a:r>
              <a:rPr lang="en-IN" sz="1050" b="1" dirty="0">
                <a:solidFill>
                  <a:srgbClr val="222222"/>
                </a:solidFill>
                <a:effectLst/>
                <a:latin typeface="Times New Roman" panose="02020603050405020304" pitchFamily="18" charset="0"/>
                <a:ea typeface="Times New Roman" panose="02020603050405020304" pitchFamily="18" charset="0"/>
              </a:rPr>
              <a:t> G. Hospital investment decisions in Healthcare 4.0 technologies: Scoping review and framework for exploring challenges, trends, and research directions. Journal of Medical Internet Research. 2021 Aug 26;23(8):e27571.</a:t>
            </a:r>
            <a:br>
              <a:rPr lang="en-IN" sz="1050" b="1" dirty="0">
                <a:solidFill>
                  <a:srgbClr val="222222"/>
                </a:solidFill>
                <a:effectLst/>
                <a:latin typeface="Times New Roman" panose="02020603050405020304" pitchFamily="18" charset="0"/>
                <a:ea typeface="Times New Roman" panose="02020603050405020304" pitchFamily="18" charset="0"/>
              </a:rPr>
            </a:br>
            <a:endParaRPr lang="en-IN" sz="1050" b="1" dirty="0">
              <a:effectLst/>
              <a:latin typeface="Times New Roman" panose="02020603050405020304" pitchFamily="18" charset="0"/>
              <a:ea typeface="Times New Roman" panose="02020603050405020304" pitchFamily="18" charset="0"/>
            </a:endParaRPr>
          </a:p>
          <a:p>
            <a:pPr marL="342900" lvl="0" indent="-342900">
              <a:buSzPts val="1200"/>
              <a:buFont typeface="Wingdings" panose="05000000000000000000" pitchFamily="2" charset="2"/>
              <a:buChar char="§"/>
            </a:pPr>
            <a:r>
              <a:rPr lang="en-IN" sz="1050" b="1" dirty="0">
                <a:solidFill>
                  <a:srgbClr val="000000"/>
                </a:solidFill>
                <a:effectLst/>
                <a:latin typeface="Times New Roman" panose="02020603050405020304" pitchFamily="18" charset="0"/>
                <a:ea typeface="Times New Roman" panose="02020603050405020304" pitchFamily="18" charset="0"/>
              </a:rPr>
              <a:t>PTI. </a:t>
            </a:r>
            <a:r>
              <a:rPr lang="en-IN" sz="1050" b="1" dirty="0" err="1">
                <a:solidFill>
                  <a:srgbClr val="000000"/>
                </a:solidFill>
                <a:effectLst/>
                <a:latin typeface="Times New Roman" panose="02020603050405020304" pitchFamily="18" charset="0"/>
                <a:ea typeface="Times New Roman" panose="02020603050405020304" pitchFamily="18" charset="0"/>
              </a:rPr>
              <a:t>MTaI</a:t>
            </a:r>
            <a:r>
              <a:rPr lang="en-IN" sz="1050" b="1" dirty="0">
                <a:solidFill>
                  <a:srgbClr val="000000"/>
                </a:solidFill>
                <a:effectLst/>
                <a:latin typeface="Times New Roman" panose="02020603050405020304" pitchFamily="18" charset="0"/>
                <a:ea typeface="Times New Roman" panose="02020603050405020304" pitchFamily="18" charset="0"/>
              </a:rPr>
              <a:t> seeks one time increase of 18% in MRP of medical devices [Internet]. Times Of India. 2018 [cited 2023 Jun 2]. Available from: https://timesofindia.indiatimes.com/business/india-business/mtai-seeks-one-time-increase-of-18-in-mrp-of-medical-devices/articleshow/66710957.cms</a:t>
            </a:r>
            <a:br>
              <a:rPr lang="en-IN" sz="1050" b="1" dirty="0">
                <a:solidFill>
                  <a:srgbClr val="222222"/>
                </a:solidFill>
                <a:effectLst/>
                <a:latin typeface="Times New Roman" panose="02020603050405020304" pitchFamily="18" charset="0"/>
                <a:ea typeface="Times New Roman" panose="02020603050405020304" pitchFamily="18" charset="0"/>
              </a:rPr>
            </a:br>
            <a:endParaRPr lang="en-IN" sz="1050" b="1" dirty="0">
              <a:effectLst/>
              <a:latin typeface="Times New Roman" panose="02020603050405020304" pitchFamily="18" charset="0"/>
              <a:ea typeface="Times New Roman" panose="02020603050405020304" pitchFamily="18" charset="0"/>
            </a:endParaRPr>
          </a:p>
          <a:p>
            <a:pPr marL="342900" lvl="0" indent="-342900">
              <a:buSzPts val="1200"/>
              <a:buFont typeface="Wingdings" panose="05000000000000000000" pitchFamily="2" charset="2"/>
              <a:buChar char="§"/>
            </a:pPr>
            <a:r>
              <a:rPr lang="en-IN" sz="1050" b="1" dirty="0">
                <a:solidFill>
                  <a:srgbClr val="000000"/>
                </a:solidFill>
                <a:effectLst/>
                <a:latin typeface="Times New Roman" panose="02020603050405020304" pitchFamily="18" charset="0"/>
                <a:ea typeface="Times New Roman" panose="02020603050405020304" pitchFamily="18" charset="0"/>
              </a:rPr>
              <a:t>Hospitals [Internet]. Who.int. [cited 2023 May 29]. Available from: https://www.who.int/health-topics/hospitals</a:t>
            </a:r>
            <a:br>
              <a:rPr lang="en-IN" sz="1050" b="1" dirty="0">
                <a:solidFill>
                  <a:srgbClr val="000000"/>
                </a:solidFill>
                <a:effectLst/>
                <a:latin typeface="Times New Roman" panose="02020603050405020304" pitchFamily="18" charset="0"/>
                <a:ea typeface="Times New Roman" panose="02020603050405020304" pitchFamily="18" charset="0"/>
              </a:rPr>
            </a:br>
            <a:endParaRPr lang="en-IN" sz="1050" b="1" dirty="0">
              <a:solidFill>
                <a:srgbClr val="000000"/>
              </a:solidFill>
              <a:latin typeface="Times New Roman" panose="02020603050405020304" pitchFamily="18" charset="0"/>
              <a:ea typeface="Times New Roman" panose="02020603050405020304" pitchFamily="18" charset="0"/>
            </a:endParaRPr>
          </a:p>
          <a:p>
            <a:pPr marL="342900" lvl="0" indent="-342900">
              <a:buSzPts val="1200"/>
              <a:buFont typeface="Wingdings" panose="05000000000000000000" pitchFamily="2" charset="2"/>
              <a:buChar char="§"/>
            </a:pPr>
            <a:r>
              <a:rPr lang="en-US" sz="105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Researchgate.net. [cited 2023 May 29]. Available from: https://www.researchgate.net/publication/230799675_A_critical_study_of_quality_parameters_in_health_care_establishment_Developing_an_integrated_quality_model</a:t>
            </a:r>
          </a:p>
          <a:p>
            <a:pPr lvl="0">
              <a:buSzPts val="1200"/>
            </a:pPr>
            <a:endParaRPr lang="en-US" sz="105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buSzPts val="1200"/>
              <a:buFont typeface="Wingdings" panose="05000000000000000000" pitchFamily="2" charset="2"/>
              <a:buChar char="§"/>
            </a:pPr>
            <a:r>
              <a:rPr lang="en-GB" sz="1050" b="1" dirty="0">
                <a:solidFill>
                  <a:schemeClr val="tx1"/>
                </a:solidFill>
                <a:latin typeface="Calibri" panose="020F0502020204030204" pitchFamily="34" charset="0"/>
                <a:cs typeface="Calibri" panose="020F0502020204030204" pitchFamily="34" charset="0"/>
              </a:rPr>
              <a:t>6 reasons why you need a hospital management system [Internet]. Mocdoc.in. [cited 2023 Jun 15]. Available from: https://mocdoc.in/blog/6-reasons-why-you-need-a-hospital-management-system?__hstc=93487682.2f3f33a24b44870ec4a577029c49e44b.1602892800074.1602892800075.1602892800076.1&amp;__hssc=93487682.1.1602892800077&amp;__hsfp=3883407601</a:t>
            </a:r>
          </a:p>
        </p:txBody>
      </p:sp>
      <p:sp>
        <p:nvSpPr>
          <p:cNvPr id="4" name="Rectangle: Rounded Corners 3">
            <a:extLst>
              <a:ext uri="{FF2B5EF4-FFF2-40B4-BE49-F238E27FC236}">
                <a16:creationId xmlns:a16="http://schemas.microsoft.com/office/drawing/2014/main" id="{0455AAC8-97A9-EAA8-7C65-72AEA8C228FC}"/>
              </a:ext>
            </a:extLst>
          </p:cNvPr>
          <p:cNvSpPr/>
          <p:nvPr/>
        </p:nvSpPr>
        <p:spPr>
          <a:xfrm>
            <a:off x="4307890" y="221931"/>
            <a:ext cx="3576221" cy="523783"/>
          </a:xfrm>
          <a:prstGeom prst="roundRect">
            <a:avLst/>
          </a:prstGeom>
          <a:solidFill>
            <a:schemeClr val="tx2">
              <a:lumMod val="20000"/>
              <a:lumOff val="80000"/>
            </a:schemeClr>
          </a:solidFill>
          <a:ln w="63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u="sng" dirty="0">
                <a:solidFill>
                  <a:schemeClr val="tx1"/>
                </a:solidFill>
                <a:latin typeface="Georgia" panose="02040502050405020303" pitchFamily="18" charset="0"/>
              </a:rPr>
              <a:t>References</a:t>
            </a:r>
            <a:endParaRPr lang="en-IN"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221549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extLst>
              <a:ext uri="{837473B0-CC2E-450A-ABE3-18F120FF3D39}">
                <a1611:picAttrSrcUrl xmlns:a1611="http://schemas.microsoft.com/office/drawing/2016/11/main" r:id="rId3"/>
              </a:ext>
            </a:extLst>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02544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56000"/>
            <a:lum/>
            <a:extLst>
              <a:ext uri="{BEBA8EAE-BF5A-486C-A8C5-ECC9F3942E4B}">
                <a14:imgProps xmlns:a14="http://schemas.microsoft.com/office/drawing/2010/main">
                  <a14:imgLayer r:embed="rId3">
                    <a14:imgEffect>
                      <a14:sharpenSoften amount="-20000"/>
                    </a14:imgEffect>
                    <a14:imgEffect>
                      <a14:brightnessContrast bright="-35000" contrast="35000"/>
                    </a14:imgEffect>
                  </a14:imgLayer>
                </a14:imgProps>
              </a:ext>
              <a:ext uri="{837473B0-CC2E-450A-ABE3-18F120FF3D39}">
                <a1611:picAttrSrcUrl xmlns:a1611="http://schemas.microsoft.com/office/drawing/2016/11/main" r:id="rId4"/>
              </a:ext>
            </a:extLst>
          </a:blip>
          <a:srcRect/>
          <a:stretch>
            <a:fillRect l="-5000" r="-5000"/>
          </a:stretch>
        </a:blipFill>
        <a:effectLst/>
      </p:bgPr>
    </p:bg>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AE6559BC-F9A8-0DB0-0E8A-58E18C6AD800}"/>
              </a:ext>
            </a:extLst>
          </p:cNvPr>
          <p:cNvSpPr/>
          <p:nvPr/>
        </p:nvSpPr>
        <p:spPr>
          <a:xfrm>
            <a:off x="66582" y="2327142"/>
            <a:ext cx="1738083" cy="1606321"/>
          </a:xfrm>
          <a:prstGeom prst="ellipse">
            <a:avLst/>
          </a:prstGeom>
          <a:solidFill>
            <a:schemeClr val="bg2"/>
          </a:solidFill>
          <a:ln w="6350">
            <a:solidFill>
              <a:schemeClr val="accent1">
                <a:lumMod val="60000"/>
                <a:lumOff val="40000"/>
              </a:schemeClr>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r>
              <a:rPr lang="en-GB" sz="1400" b="1" dirty="0">
                <a:solidFill>
                  <a:schemeClr val="tx1"/>
                </a:solidFill>
                <a:latin typeface="Times New Roman" panose="02020603050405020304" pitchFamily="18" charset="0"/>
                <a:cs typeface="Times New Roman" panose="02020603050405020304" pitchFamily="18" charset="0"/>
              </a:rPr>
              <a:t>Introduction</a:t>
            </a:r>
          </a:p>
        </p:txBody>
      </p:sp>
      <p:sp>
        <p:nvSpPr>
          <p:cNvPr id="9" name="Oval 8">
            <a:extLst>
              <a:ext uri="{FF2B5EF4-FFF2-40B4-BE49-F238E27FC236}">
                <a16:creationId xmlns:a16="http://schemas.microsoft.com/office/drawing/2014/main" id="{ECE70115-3933-3A87-A8DA-BEA0A1744958}"/>
              </a:ext>
            </a:extLst>
          </p:cNvPr>
          <p:cNvSpPr/>
          <p:nvPr/>
        </p:nvSpPr>
        <p:spPr>
          <a:xfrm>
            <a:off x="10364731" y="2327142"/>
            <a:ext cx="1738083" cy="1606319"/>
          </a:xfrm>
          <a:prstGeom prst="ellipse">
            <a:avLst/>
          </a:prstGeom>
          <a:solidFill>
            <a:schemeClr val="bg2"/>
          </a:solidFill>
          <a:ln w="6350">
            <a:solidFill>
              <a:schemeClr val="accent1">
                <a:lumMod val="60000"/>
                <a:lumOff val="40000"/>
              </a:schemeClr>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r>
              <a:rPr lang="en-GB" sz="1400" b="1" dirty="0">
                <a:solidFill>
                  <a:schemeClr val="tx1"/>
                </a:solidFill>
                <a:latin typeface="Times New Roman" panose="02020603050405020304" pitchFamily="18" charset="0"/>
                <a:cs typeface="Times New Roman" panose="02020603050405020304" pitchFamily="18" charset="0"/>
              </a:rPr>
              <a:t>Discussion and Conclusion</a:t>
            </a:r>
            <a:endParaRPr lang="en-IN" sz="1400" b="1" dirty="0">
              <a:solidFill>
                <a:schemeClr val="tx1"/>
              </a:solidFill>
              <a:latin typeface="Times New Roman" panose="02020603050405020304" pitchFamily="18" charset="0"/>
              <a:cs typeface="Times New Roman" panose="02020603050405020304" pitchFamily="18" charset="0"/>
            </a:endParaRPr>
          </a:p>
        </p:txBody>
      </p:sp>
      <p:sp>
        <p:nvSpPr>
          <p:cNvPr id="5" name="Oval 4">
            <a:extLst>
              <a:ext uri="{FF2B5EF4-FFF2-40B4-BE49-F238E27FC236}">
                <a16:creationId xmlns:a16="http://schemas.microsoft.com/office/drawing/2014/main" id="{8E9285C8-F72D-98D0-E39D-95FF4FB721AA}"/>
              </a:ext>
            </a:extLst>
          </p:cNvPr>
          <p:cNvSpPr/>
          <p:nvPr/>
        </p:nvSpPr>
        <p:spPr>
          <a:xfrm>
            <a:off x="2118657" y="2327143"/>
            <a:ext cx="1738083" cy="1606320"/>
          </a:xfrm>
          <a:prstGeom prst="ellipse">
            <a:avLst/>
          </a:prstGeom>
          <a:solidFill>
            <a:schemeClr val="bg2"/>
          </a:solidFill>
          <a:ln w="6350">
            <a:solidFill>
              <a:schemeClr val="accent1">
                <a:lumMod val="60000"/>
                <a:lumOff val="40000"/>
              </a:schemeClr>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r>
              <a:rPr lang="en-GB" sz="1400" b="1" dirty="0">
                <a:solidFill>
                  <a:schemeClr val="tx1"/>
                </a:solidFill>
                <a:latin typeface="Times New Roman" panose="02020603050405020304" pitchFamily="18" charset="0"/>
                <a:cs typeface="Times New Roman" panose="02020603050405020304" pitchFamily="18" charset="0"/>
              </a:rPr>
              <a:t>Rational</a:t>
            </a:r>
          </a:p>
        </p:txBody>
      </p:sp>
      <p:sp>
        <p:nvSpPr>
          <p:cNvPr id="6" name="Oval 5">
            <a:extLst>
              <a:ext uri="{FF2B5EF4-FFF2-40B4-BE49-F238E27FC236}">
                <a16:creationId xmlns:a16="http://schemas.microsoft.com/office/drawing/2014/main" id="{4298F3FF-2B56-AB7E-8C18-F5258C46E395}"/>
              </a:ext>
            </a:extLst>
          </p:cNvPr>
          <p:cNvSpPr/>
          <p:nvPr/>
        </p:nvSpPr>
        <p:spPr>
          <a:xfrm>
            <a:off x="4170732" y="2327143"/>
            <a:ext cx="1738083" cy="1606320"/>
          </a:xfrm>
          <a:prstGeom prst="ellipse">
            <a:avLst/>
          </a:prstGeom>
          <a:solidFill>
            <a:schemeClr val="bg2"/>
          </a:solidFill>
          <a:ln w="6350">
            <a:solidFill>
              <a:schemeClr val="accent1">
                <a:lumMod val="60000"/>
                <a:lumOff val="40000"/>
              </a:schemeClr>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r>
              <a:rPr lang="en-GB" sz="1400" b="1" dirty="0">
                <a:solidFill>
                  <a:schemeClr val="tx1"/>
                </a:solidFill>
                <a:latin typeface="Times New Roman" panose="02020603050405020304" pitchFamily="18" charset="0"/>
                <a:cs typeface="Times New Roman" panose="02020603050405020304" pitchFamily="18" charset="0"/>
              </a:rPr>
              <a:t>Objective</a:t>
            </a:r>
          </a:p>
        </p:txBody>
      </p:sp>
      <p:sp>
        <p:nvSpPr>
          <p:cNvPr id="7" name="Oval 6">
            <a:extLst>
              <a:ext uri="{FF2B5EF4-FFF2-40B4-BE49-F238E27FC236}">
                <a16:creationId xmlns:a16="http://schemas.microsoft.com/office/drawing/2014/main" id="{62D3DACE-EB59-7335-2A42-43D8A4653966}"/>
              </a:ext>
            </a:extLst>
          </p:cNvPr>
          <p:cNvSpPr/>
          <p:nvPr/>
        </p:nvSpPr>
        <p:spPr>
          <a:xfrm>
            <a:off x="6222807" y="2327143"/>
            <a:ext cx="1753254" cy="1606320"/>
          </a:xfrm>
          <a:prstGeom prst="ellipse">
            <a:avLst/>
          </a:prstGeom>
          <a:solidFill>
            <a:schemeClr val="bg2"/>
          </a:solidFill>
          <a:ln w="6350">
            <a:solidFill>
              <a:schemeClr val="accent1">
                <a:lumMod val="60000"/>
                <a:lumOff val="40000"/>
              </a:schemeClr>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r>
              <a:rPr lang="en-GB" sz="1400" b="1" dirty="0">
                <a:solidFill>
                  <a:schemeClr val="tx1"/>
                </a:solidFill>
                <a:latin typeface="Times New Roman" panose="02020603050405020304" pitchFamily="18" charset="0"/>
                <a:cs typeface="Times New Roman" panose="02020603050405020304" pitchFamily="18" charset="0"/>
              </a:rPr>
              <a:t>Methodology</a:t>
            </a:r>
          </a:p>
        </p:txBody>
      </p:sp>
      <p:sp>
        <p:nvSpPr>
          <p:cNvPr id="10" name="Oval 9">
            <a:extLst>
              <a:ext uri="{FF2B5EF4-FFF2-40B4-BE49-F238E27FC236}">
                <a16:creationId xmlns:a16="http://schemas.microsoft.com/office/drawing/2014/main" id="{49CB84D1-2380-722D-0398-0B513EB2771D}"/>
              </a:ext>
            </a:extLst>
          </p:cNvPr>
          <p:cNvSpPr/>
          <p:nvPr/>
        </p:nvSpPr>
        <p:spPr>
          <a:xfrm>
            <a:off x="8290053" y="2327143"/>
            <a:ext cx="1760685" cy="1606320"/>
          </a:xfrm>
          <a:prstGeom prst="ellipse">
            <a:avLst/>
          </a:prstGeom>
          <a:solidFill>
            <a:schemeClr val="bg2"/>
          </a:solidFill>
          <a:ln w="6350">
            <a:solidFill>
              <a:schemeClr val="accent1">
                <a:lumMod val="60000"/>
                <a:lumOff val="40000"/>
              </a:schemeClr>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ClrTx/>
            </a:pPr>
            <a:r>
              <a:rPr lang="en-GB" sz="1400" b="1" dirty="0">
                <a:solidFill>
                  <a:schemeClr val="tx1"/>
                </a:solidFill>
                <a:latin typeface="Times New Roman" panose="02020603050405020304" pitchFamily="18" charset="0"/>
                <a:cs typeface="Times New Roman" panose="02020603050405020304" pitchFamily="18" charset="0"/>
              </a:rPr>
              <a:t>Results / Key findings</a:t>
            </a:r>
          </a:p>
        </p:txBody>
      </p:sp>
      <p:sp>
        <p:nvSpPr>
          <p:cNvPr id="3" name="Rectangle: Rounded Corners 2">
            <a:extLst>
              <a:ext uri="{FF2B5EF4-FFF2-40B4-BE49-F238E27FC236}">
                <a16:creationId xmlns:a16="http://schemas.microsoft.com/office/drawing/2014/main" id="{5FA2D665-9372-7E31-ADEF-45B21AA8CC1B}"/>
              </a:ext>
            </a:extLst>
          </p:cNvPr>
          <p:cNvSpPr/>
          <p:nvPr/>
        </p:nvSpPr>
        <p:spPr>
          <a:xfrm>
            <a:off x="4989458" y="101153"/>
            <a:ext cx="2213084" cy="454981"/>
          </a:xfrm>
          <a:prstGeom prst="roundRect">
            <a:avLst/>
          </a:prstGeom>
          <a:solidFill>
            <a:schemeClr val="bg1">
              <a:lumMod val="95000"/>
            </a:schemeClr>
          </a:solidFill>
          <a:ln w="63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u="sng" dirty="0">
                <a:solidFill>
                  <a:schemeClr val="tx1"/>
                </a:solidFill>
                <a:latin typeface="Georgia" panose="02040502050405020303" pitchFamily="18" charset="0"/>
              </a:rPr>
              <a:t>Agenda</a:t>
            </a:r>
            <a:endParaRPr lang="en-IN" sz="20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99692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60000"/>
            <a:extLst>
              <a:ext uri="{BEBA8EAE-BF5A-486C-A8C5-ECC9F3942E4B}">
                <a14:imgProps xmlns:a14="http://schemas.microsoft.com/office/drawing/2010/main">
                  <a14:imgLayer r:embed="rId3">
                    <a14:imgEffect>
                      <a14:sharpenSoften amount="-30000"/>
                    </a14:imgEffect>
                    <a14:imgEffect>
                      <a14:brightnessContrast bright="-30000" contrast="50000"/>
                    </a14:imgEffect>
                  </a14:imgLayer>
                </a14:imgProps>
              </a:ext>
              <a:ext uri="{837473B0-CC2E-450A-ABE3-18F120FF3D39}">
                <a1611:picAttrSrcUrl xmlns:a1611="http://schemas.microsoft.com/office/drawing/2016/11/main" r:id="rId4"/>
              </a:ext>
            </a:extLst>
          </a:blip>
          <a:srcRect/>
          <a:stretch>
            <a:fillRect t="-9000" b="-9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C4C0F464-C1F4-EB0B-C469-820FE70045D6}"/>
              </a:ext>
            </a:extLst>
          </p:cNvPr>
          <p:cNvSpPr/>
          <p:nvPr/>
        </p:nvSpPr>
        <p:spPr>
          <a:xfrm>
            <a:off x="1237849" y="918150"/>
            <a:ext cx="9705013" cy="1023025"/>
          </a:xfrm>
          <a:prstGeom prst="roundRect">
            <a:avLst>
              <a:gd name="adj" fmla="val 11428"/>
            </a:avLst>
          </a:prstGeom>
          <a:solidFill>
            <a:schemeClr val="accent6">
              <a:lumMod val="20000"/>
              <a:lumOff val="80000"/>
              <a:alpha val="97000"/>
            </a:schemeClr>
          </a:solidFill>
          <a:ln w="6350">
            <a:solidFill>
              <a:schemeClr val="tx1"/>
            </a:solidFill>
            <a:prstDash val="dashDot"/>
          </a:ln>
          <a:effectLst>
            <a:outerShdw blurRad="50800" dist="50800" dir="5400000" algn="ctr" rotWithShape="0">
              <a:srgbClr val="000000">
                <a:alpha val="9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200000"/>
              </a:lnSpc>
              <a:buClrTx/>
            </a:pPr>
            <a:r>
              <a:rPr lang="en-US" sz="1400" dirty="0">
                <a:solidFill>
                  <a:schemeClr val="tx1"/>
                </a:solidFill>
                <a:latin typeface="Times New Roman" panose="02020603050405020304" pitchFamily="18" charset="0"/>
                <a:ea typeface="Calibri" panose="020F0502020204030204" pitchFamily="34" charset="0"/>
              </a:rPr>
              <a:t>Every person of our nation has a fundamental right to healthcare. Healthy people are the center of sustainable development and each person's level of health depends heavily on the demand and usage of medical services.</a:t>
            </a:r>
          </a:p>
        </p:txBody>
      </p:sp>
      <p:sp>
        <p:nvSpPr>
          <p:cNvPr id="7" name="Rectangle: Rounded Corners 6">
            <a:extLst>
              <a:ext uri="{FF2B5EF4-FFF2-40B4-BE49-F238E27FC236}">
                <a16:creationId xmlns:a16="http://schemas.microsoft.com/office/drawing/2014/main" id="{59484C96-D42F-CDC6-A4FE-D5361D2C28E9}"/>
              </a:ext>
            </a:extLst>
          </p:cNvPr>
          <p:cNvSpPr/>
          <p:nvPr/>
        </p:nvSpPr>
        <p:spPr>
          <a:xfrm>
            <a:off x="1237849" y="3143645"/>
            <a:ext cx="9705013" cy="1023025"/>
          </a:xfrm>
          <a:prstGeom prst="roundRect">
            <a:avLst>
              <a:gd name="adj" fmla="val 11428"/>
            </a:avLst>
          </a:prstGeom>
          <a:solidFill>
            <a:schemeClr val="accent6">
              <a:lumMod val="20000"/>
              <a:lumOff val="80000"/>
              <a:alpha val="97000"/>
            </a:schemeClr>
          </a:solidFill>
          <a:ln w="6350">
            <a:solidFill>
              <a:schemeClr val="tx1"/>
            </a:solidFill>
            <a:prstDash val="dashDot"/>
          </a:ln>
          <a:effectLst>
            <a:outerShdw blurRad="50800" dist="50800" dir="5400000" algn="ctr" rotWithShape="0">
              <a:srgbClr val="000000">
                <a:alpha val="9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200000"/>
              </a:lnSpc>
              <a:buClrTx/>
            </a:pPr>
            <a:r>
              <a:rPr lang="en-US" sz="1400" dirty="0">
                <a:solidFill>
                  <a:schemeClr val="tx1"/>
                </a:solidFill>
                <a:latin typeface="Times New Roman" panose="02020603050405020304" pitchFamily="18" charset="0"/>
                <a:ea typeface="Calibri" panose="020F0502020204030204" pitchFamily="34" charset="0"/>
              </a:rPr>
              <a:t>The delivery of healthcare is supported by doctors, nurses, and other medical personnel in hospitals, nursing homes, clinics, medical camps, and other facilities.</a:t>
            </a:r>
          </a:p>
        </p:txBody>
      </p:sp>
      <p:sp>
        <p:nvSpPr>
          <p:cNvPr id="8" name="Rectangle: Rounded Corners 7">
            <a:extLst>
              <a:ext uri="{FF2B5EF4-FFF2-40B4-BE49-F238E27FC236}">
                <a16:creationId xmlns:a16="http://schemas.microsoft.com/office/drawing/2014/main" id="{D9A367A8-DD37-C692-6A55-5894CD34BE8E}"/>
              </a:ext>
            </a:extLst>
          </p:cNvPr>
          <p:cNvSpPr/>
          <p:nvPr/>
        </p:nvSpPr>
        <p:spPr>
          <a:xfrm>
            <a:off x="1237849" y="2070726"/>
            <a:ext cx="9716302" cy="943367"/>
          </a:xfrm>
          <a:prstGeom prst="roundRect">
            <a:avLst>
              <a:gd name="adj" fmla="val 11428"/>
            </a:avLst>
          </a:prstGeom>
          <a:solidFill>
            <a:schemeClr val="accent6">
              <a:lumMod val="20000"/>
              <a:lumOff val="80000"/>
              <a:alpha val="97000"/>
            </a:schemeClr>
          </a:solidFill>
          <a:ln w="6350">
            <a:solidFill>
              <a:schemeClr val="tx1"/>
            </a:solidFill>
            <a:prstDash val="dashDot"/>
          </a:ln>
          <a:effectLst>
            <a:outerShdw blurRad="50800" dist="50800" dir="5400000" algn="ctr" rotWithShape="0">
              <a:srgbClr val="000000">
                <a:alpha val="9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200000"/>
              </a:lnSpc>
              <a:buClrTx/>
            </a:pPr>
            <a:r>
              <a:rPr lang="en-US" sz="1400" dirty="0">
                <a:solidFill>
                  <a:srgbClr val="000000"/>
                </a:solidFill>
                <a:latin typeface="Times New Roman" panose="02020603050405020304" pitchFamily="18" charset="0"/>
                <a:ea typeface="Calibri" panose="020F0502020204030204" pitchFamily="34" charset="0"/>
              </a:rPr>
              <a:t>The framework of the facilities is designed to give patients a smooth transition from disease to wellness.</a:t>
            </a:r>
          </a:p>
        </p:txBody>
      </p:sp>
      <p:sp>
        <p:nvSpPr>
          <p:cNvPr id="9" name="Rectangle: Rounded Corners 8">
            <a:extLst>
              <a:ext uri="{FF2B5EF4-FFF2-40B4-BE49-F238E27FC236}">
                <a16:creationId xmlns:a16="http://schemas.microsoft.com/office/drawing/2014/main" id="{CCFF1369-A141-1697-B5DF-F4FE010B4AF6}"/>
              </a:ext>
            </a:extLst>
          </p:cNvPr>
          <p:cNvSpPr/>
          <p:nvPr/>
        </p:nvSpPr>
        <p:spPr>
          <a:xfrm>
            <a:off x="1237849" y="4296221"/>
            <a:ext cx="9716302" cy="1023025"/>
          </a:xfrm>
          <a:prstGeom prst="roundRect">
            <a:avLst>
              <a:gd name="adj" fmla="val 11428"/>
            </a:avLst>
          </a:prstGeom>
          <a:solidFill>
            <a:schemeClr val="accent6">
              <a:lumMod val="20000"/>
              <a:lumOff val="80000"/>
              <a:alpha val="97000"/>
            </a:schemeClr>
          </a:solidFill>
          <a:ln w="6350">
            <a:solidFill>
              <a:schemeClr val="tx1"/>
            </a:solidFill>
            <a:prstDash val="dashDot"/>
          </a:ln>
          <a:effectLst>
            <a:outerShdw blurRad="50800" dist="50800" dir="5400000" algn="ctr" rotWithShape="0">
              <a:srgbClr val="000000">
                <a:alpha val="9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200000"/>
              </a:lnSpc>
              <a:buClrTx/>
            </a:pPr>
            <a:r>
              <a:rPr lang="en-US" sz="1400" dirty="0">
                <a:solidFill>
                  <a:srgbClr val="000000"/>
                </a:solidFill>
                <a:latin typeface="Times New Roman" panose="02020603050405020304" pitchFamily="18" charset="0"/>
                <a:ea typeface="Calibri" panose="020F0502020204030204" pitchFamily="34" charset="0"/>
              </a:rPr>
              <a:t>The infrastructure and facilities of the healthcare system as a whole are always evolving, and there is always a potentiality for improvement.</a:t>
            </a:r>
          </a:p>
        </p:txBody>
      </p:sp>
      <p:sp>
        <p:nvSpPr>
          <p:cNvPr id="10" name="Rectangle: Rounded Corners 9">
            <a:extLst>
              <a:ext uri="{FF2B5EF4-FFF2-40B4-BE49-F238E27FC236}">
                <a16:creationId xmlns:a16="http://schemas.microsoft.com/office/drawing/2014/main" id="{36004C65-C334-4AB2-FD62-AC46D5038C28}"/>
              </a:ext>
            </a:extLst>
          </p:cNvPr>
          <p:cNvSpPr/>
          <p:nvPr/>
        </p:nvSpPr>
        <p:spPr>
          <a:xfrm>
            <a:off x="1237849" y="5448796"/>
            <a:ext cx="9716302" cy="1023025"/>
          </a:xfrm>
          <a:prstGeom prst="roundRect">
            <a:avLst>
              <a:gd name="adj" fmla="val 11428"/>
            </a:avLst>
          </a:prstGeom>
          <a:solidFill>
            <a:schemeClr val="accent6">
              <a:lumMod val="20000"/>
              <a:lumOff val="80000"/>
            </a:schemeClr>
          </a:solidFill>
          <a:ln w="6350">
            <a:solidFill>
              <a:schemeClr val="tx1"/>
            </a:solidFill>
            <a:prstDash val="dashDot"/>
          </a:ln>
          <a:effectLst>
            <a:outerShdw blurRad="50800" dist="50800" dir="5400000" algn="ctr" rotWithShape="0">
              <a:srgbClr val="000000">
                <a:alpha val="9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200000"/>
              </a:lnSpc>
              <a:buClrTx/>
            </a:pPr>
            <a:r>
              <a:rPr lang="en-US" sz="1400" dirty="0">
                <a:solidFill>
                  <a:srgbClr val="000000"/>
                </a:solidFill>
                <a:latin typeface="Times New Roman" panose="02020603050405020304" pitchFamily="18" charset="0"/>
                <a:ea typeface="Calibri" panose="020F0502020204030204" pitchFamily="34" charset="0"/>
              </a:rPr>
              <a:t>A hospital is an essential component of the healthcare system and has a crucial role to play in achieving health for all.</a:t>
            </a:r>
            <a:endParaRPr lang="en-IN" sz="1400" dirty="0">
              <a:solidFill>
                <a:schemeClr val="tx1"/>
              </a:solidFill>
              <a:latin typeface="Times New Roman" panose="02020603050405020304" pitchFamily="18"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EB25C8FB-108F-37DC-5A06-0695A657FE5C}"/>
              </a:ext>
            </a:extLst>
          </p:cNvPr>
          <p:cNvSpPr/>
          <p:nvPr/>
        </p:nvSpPr>
        <p:spPr>
          <a:xfrm>
            <a:off x="4989458" y="84667"/>
            <a:ext cx="2213084" cy="454981"/>
          </a:xfrm>
          <a:prstGeom prst="roundRect">
            <a:avLst/>
          </a:prstGeom>
          <a:solidFill>
            <a:schemeClr val="bg1">
              <a:lumMod val="95000"/>
            </a:schemeClr>
          </a:solidFill>
          <a:ln w="63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u="sng" dirty="0">
                <a:solidFill>
                  <a:schemeClr val="tx1"/>
                </a:solidFill>
                <a:latin typeface="Times New Roman" panose="02020603050405020304" pitchFamily="18" charset="0"/>
                <a:cs typeface="Times New Roman" panose="02020603050405020304" pitchFamily="18" charset="0"/>
              </a:rPr>
              <a:t>Introduction</a:t>
            </a:r>
            <a:endParaRPr lang="en-IN" sz="20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02260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60000"/>
            <a:extLst>
              <a:ext uri="{BEBA8EAE-BF5A-486C-A8C5-ECC9F3942E4B}">
                <a14:imgProps xmlns:a14="http://schemas.microsoft.com/office/drawing/2010/main">
                  <a14:imgLayer r:embed="rId3">
                    <a14:imgEffect>
                      <a14:sharpenSoften amount="-30000"/>
                    </a14:imgEffect>
                    <a14:imgEffect>
                      <a14:brightnessContrast bright="-30000" contrast="50000"/>
                    </a14:imgEffect>
                  </a14:imgLayer>
                </a14:imgProps>
              </a:ext>
              <a:ext uri="{837473B0-CC2E-450A-ABE3-18F120FF3D39}">
                <a1611:picAttrSrcUrl xmlns:a1611="http://schemas.microsoft.com/office/drawing/2016/11/main" r:id="rId4"/>
              </a:ext>
            </a:extLst>
          </a:blip>
          <a:srcRect/>
          <a:stretch>
            <a:fillRect t="-9000" b="-9000"/>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C4C0F464-C1F4-EB0B-C469-820FE70045D6}"/>
              </a:ext>
            </a:extLst>
          </p:cNvPr>
          <p:cNvSpPr/>
          <p:nvPr/>
        </p:nvSpPr>
        <p:spPr>
          <a:xfrm>
            <a:off x="1233410" y="829374"/>
            <a:ext cx="9713879" cy="1047555"/>
          </a:xfrm>
          <a:prstGeom prst="roundRect">
            <a:avLst>
              <a:gd name="adj" fmla="val 11428"/>
            </a:avLst>
          </a:prstGeom>
          <a:solidFill>
            <a:schemeClr val="accent6">
              <a:lumMod val="20000"/>
              <a:lumOff val="80000"/>
              <a:alpha val="97000"/>
            </a:schemeClr>
          </a:solidFill>
          <a:ln w="6350">
            <a:solidFill>
              <a:schemeClr val="tx1"/>
            </a:solidFill>
            <a:prstDash val="dashDot"/>
          </a:ln>
          <a:effectLst>
            <a:outerShdw blurRad="50800" dist="50800" dir="5400000" algn="ctr" rotWithShape="0">
              <a:srgbClr val="000000">
                <a:alpha val="9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200000"/>
              </a:lnSpc>
              <a:buClrTx/>
            </a:pPr>
            <a:r>
              <a:rPr lang="en-GB" sz="1400" dirty="0">
                <a:solidFill>
                  <a:schemeClr val="tx1"/>
                </a:solidFill>
                <a:latin typeface="Times New Roman" panose="02020603050405020304" pitchFamily="18" charset="0"/>
                <a:cs typeface="Times New Roman" panose="02020603050405020304" pitchFamily="18" charset="0"/>
              </a:rPr>
              <a:t>In India, there is a </a:t>
            </a:r>
            <a:r>
              <a:rPr lang="en-US" sz="1400" dirty="0">
                <a:solidFill>
                  <a:srgbClr val="000000"/>
                </a:solidFill>
                <a:latin typeface="Times New Roman" panose="02020603050405020304" pitchFamily="18" charset="0"/>
                <a:ea typeface="Calibri" panose="020F0502020204030204" pitchFamily="34" charset="0"/>
              </a:rPr>
              <a:t>lack of institutions and healthcare facilities, combined with the lack of suitable human resources.</a:t>
            </a:r>
          </a:p>
        </p:txBody>
      </p:sp>
      <p:sp>
        <p:nvSpPr>
          <p:cNvPr id="7" name="Rectangle: Rounded Corners 6">
            <a:extLst>
              <a:ext uri="{FF2B5EF4-FFF2-40B4-BE49-F238E27FC236}">
                <a16:creationId xmlns:a16="http://schemas.microsoft.com/office/drawing/2014/main" id="{59484C96-D42F-CDC6-A4FE-D5361D2C28E9}"/>
              </a:ext>
            </a:extLst>
          </p:cNvPr>
          <p:cNvSpPr/>
          <p:nvPr/>
        </p:nvSpPr>
        <p:spPr>
          <a:xfrm>
            <a:off x="1233410" y="3108231"/>
            <a:ext cx="9713879" cy="1047555"/>
          </a:xfrm>
          <a:prstGeom prst="roundRect">
            <a:avLst>
              <a:gd name="adj" fmla="val 11428"/>
            </a:avLst>
          </a:prstGeom>
          <a:solidFill>
            <a:schemeClr val="accent6">
              <a:lumMod val="20000"/>
              <a:lumOff val="80000"/>
              <a:alpha val="97000"/>
            </a:schemeClr>
          </a:solidFill>
          <a:ln w="6350">
            <a:solidFill>
              <a:schemeClr val="tx1"/>
            </a:solidFill>
            <a:prstDash val="dashDot"/>
          </a:ln>
          <a:effectLst>
            <a:outerShdw blurRad="50800" dist="50800" dir="5400000" algn="ctr" rotWithShape="0">
              <a:srgbClr val="000000">
                <a:alpha val="9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200000"/>
              </a:lnSpc>
              <a:buClrTx/>
            </a:pPr>
            <a:r>
              <a:rPr lang="en-IN" sz="1400" dirty="0">
                <a:solidFill>
                  <a:schemeClr val="tx1"/>
                </a:solidFill>
                <a:latin typeface="Times New Roman" panose="02020603050405020304" pitchFamily="18" charset="0"/>
                <a:cs typeface="Times New Roman" panose="02020603050405020304" pitchFamily="18" charset="0"/>
              </a:rPr>
              <a:t>Nevertheless, a lot of consideration should be given before setting up a new hospital in a certain location.</a:t>
            </a:r>
          </a:p>
        </p:txBody>
      </p:sp>
      <p:sp>
        <p:nvSpPr>
          <p:cNvPr id="8" name="Rectangle: Rounded Corners 7">
            <a:extLst>
              <a:ext uri="{FF2B5EF4-FFF2-40B4-BE49-F238E27FC236}">
                <a16:creationId xmlns:a16="http://schemas.microsoft.com/office/drawing/2014/main" id="{D9A367A8-DD37-C692-6A55-5894CD34BE8E}"/>
              </a:ext>
            </a:extLst>
          </p:cNvPr>
          <p:cNvSpPr/>
          <p:nvPr/>
        </p:nvSpPr>
        <p:spPr>
          <a:xfrm>
            <a:off x="1233410" y="2009586"/>
            <a:ext cx="9725179" cy="965987"/>
          </a:xfrm>
          <a:prstGeom prst="roundRect">
            <a:avLst>
              <a:gd name="adj" fmla="val 11428"/>
            </a:avLst>
          </a:prstGeom>
          <a:solidFill>
            <a:schemeClr val="accent6">
              <a:lumMod val="20000"/>
              <a:lumOff val="80000"/>
              <a:alpha val="97000"/>
            </a:schemeClr>
          </a:solidFill>
          <a:ln w="6350">
            <a:solidFill>
              <a:schemeClr val="tx1"/>
            </a:solidFill>
            <a:prstDash val="dashDot"/>
          </a:ln>
          <a:effectLst>
            <a:outerShdw blurRad="50800" dist="50800" dir="5400000" algn="ctr" rotWithShape="0">
              <a:srgbClr val="000000">
                <a:alpha val="9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200000"/>
              </a:lnSpc>
              <a:buClrTx/>
            </a:pPr>
            <a:r>
              <a:rPr lang="en-IN" sz="1400" dirty="0">
                <a:solidFill>
                  <a:schemeClr val="tx1"/>
                </a:solidFill>
                <a:latin typeface="Times New Roman" panose="02020603050405020304" pitchFamily="18" charset="0"/>
                <a:cs typeface="Times New Roman" panose="02020603050405020304" pitchFamily="18" charset="0"/>
              </a:rPr>
              <a:t>According to data, the current population of India is 141 crores (approximately) and compared to this highly expanding population, there is a fewer number of hospitals which basically highlights the need of hospital in this country.</a:t>
            </a:r>
          </a:p>
        </p:txBody>
      </p:sp>
      <p:sp>
        <p:nvSpPr>
          <p:cNvPr id="9" name="Rectangle: Rounded Corners 8">
            <a:extLst>
              <a:ext uri="{FF2B5EF4-FFF2-40B4-BE49-F238E27FC236}">
                <a16:creationId xmlns:a16="http://schemas.microsoft.com/office/drawing/2014/main" id="{CCFF1369-A141-1697-B5DF-F4FE010B4AF6}"/>
              </a:ext>
            </a:extLst>
          </p:cNvPr>
          <p:cNvSpPr/>
          <p:nvPr/>
        </p:nvSpPr>
        <p:spPr>
          <a:xfrm>
            <a:off x="1233410" y="4288444"/>
            <a:ext cx="9725179" cy="1047555"/>
          </a:xfrm>
          <a:prstGeom prst="roundRect">
            <a:avLst>
              <a:gd name="adj" fmla="val 11428"/>
            </a:avLst>
          </a:prstGeom>
          <a:solidFill>
            <a:schemeClr val="accent6">
              <a:lumMod val="20000"/>
              <a:lumOff val="80000"/>
              <a:alpha val="97000"/>
            </a:schemeClr>
          </a:solidFill>
          <a:ln w="6350">
            <a:solidFill>
              <a:schemeClr val="tx1"/>
            </a:solidFill>
            <a:prstDash val="dashDot"/>
          </a:ln>
          <a:effectLst>
            <a:outerShdw blurRad="50800" dist="50800" dir="5400000" algn="ctr" rotWithShape="0">
              <a:srgbClr val="000000">
                <a:alpha val="9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200000"/>
              </a:lnSpc>
              <a:buClrTx/>
            </a:pPr>
            <a:r>
              <a:rPr lang="en-US" sz="1400" dirty="0">
                <a:solidFill>
                  <a:srgbClr val="000000"/>
                </a:solidFill>
                <a:latin typeface="Times New Roman" panose="02020603050405020304" pitchFamily="18" charset="0"/>
                <a:ea typeface="Calibri" panose="020F0502020204030204" pitchFamily="34" charset="0"/>
              </a:rPr>
              <a:t>Many developing nations construct brand-new hospitals and outfit them with high-tech equipment without first performing the complete research that is required before such a project is carried out.</a:t>
            </a:r>
          </a:p>
        </p:txBody>
      </p:sp>
      <p:sp>
        <p:nvSpPr>
          <p:cNvPr id="10" name="Rectangle: Rounded Corners 9">
            <a:extLst>
              <a:ext uri="{FF2B5EF4-FFF2-40B4-BE49-F238E27FC236}">
                <a16:creationId xmlns:a16="http://schemas.microsoft.com/office/drawing/2014/main" id="{36004C65-C334-4AB2-FD62-AC46D5038C28}"/>
              </a:ext>
            </a:extLst>
          </p:cNvPr>
          <p:cNvSpPr/>
          <p:nvPr/>
        </p:nvSpPr>
        <p:spPr>
          <a:xfrm>
            <a:off x="1233410" y="5468655"/>
            <a:ext cx="9725179" cy="1047555"/>
          </a:xfrm>
          <a:prstGeom prst="roundRect">
            <a:avLst>
              <a:gd name="adj" fmla="val 11428"/>
            </a:avLst>
          </a:prstGeom>
          <a:solidFill>
            <a:schemeClr val="accent6">
              <a:lumMod val="20000"/>
              <a:lumOff val="80000"/>
            </a:schemeClr>
          </a:solidFill>
          <a:ln w="6350">
            <a:solidFill>
              <a:schemeClr val="tx1"/>
            </a:solidFill>
            <a:prstDash val="dashDot"/>
          </a:ln>
          <a:effectLst>
            <a:outerShdw blurRad="50800" dist="50800" dir="5400000" algn="ctr" rotWithShape="0">
              <a:srgbClr val="000000">
                <a:alpha val="9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200000"/>
              </a:lnSpc>
              <a:buClrTx/>
            </a:pPr>
            <a:r>
              <a:rPr lang="en-US" sz="1400" dirty="0">
                <a:solidFill>
                  <a:srgbClr val="000000"/>
                </a:solidFill>
                <a:latin typeface="Times New Roman" panose="02020603050405020304" pitchFamily="18" charset="0"/>
                <a:ea typeface="Calibri" panose="020F0502020204030204" pitchFamily="34" charset="0"/>
              </a:rPr>
              <a:t>The role and effectiveness of a hospital can be impacted by significant elements including geographic, demographic, economic, sociocultural, and epidemiological characteristics. Therefore, the relevant data have to be gathered and reviewed.</a:t>
            </a:r>
            <a:endParaRPr lang="en-IN" sz="1400" dirty="0">
              <a:solidFill>
                <a:schemeClr val="tx1"/>
              </a:solidFill>
              <a:latin typeface="Times New Roman" panose="02020603050405020304" pitchFamily="18" charset="0"/>
              <a:cs typeface="Times New Roman" panose="02020603050405020304" pitchFamily="18" charset="0"/>
            </a:endParaRPr>
          </a:p>
        </p:txBody>
      </p:sp>
      <p:sp>
        <p:nvSpPr>
          <p:cNvPr id="11" name="Rectangle: Rounded Corners 10">
            <a:extLst>
              <a:ext uri="{FF2B5EF4-FFF2-40B4-BE49-F238E27FC236}">
                <a16:creationId xmlns:a16="http://schemas.microsoft.com/office/drawing/2014/main" id="{EB25C8FB-108F-37DC-5A06-0695A657FE5C}"/>
              </a:ext>
            </a:extLst>
          </p:cNvPr>
          <p:cNvSpPr/>
          <p:nvPr/>
        </p:nvSpPr>
        <p:spPr>
          <a:xfrm>
            <a:off x="4989458" y="114299"/>
            <a:ext cx="2213084" cy="454981"/>
          </a:xfrm>
          <a:prstGeom prst="roundRect">
            <a:avLst/>
          </a:prstGeom>
          <a:solidFill>
            <a:schemeClr val="bg1">
              <a:lumMod val="95000"/>
            </a:schemeClr>
          </a:solidFill>
          <a:ln w="63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u="sng" dirty="0">
                <a:solidFill>
                  <a:schemeClr val="tx1"/>
                </a:solidFill>
                <a:latin typeface="Times New Roman" panose="02020603050405020304" pitchFamily="18" charset="0"/>
                <a:cs typeface="Times New Roman" panose="02020603050405020304" pitchFamily="18" charset="0"/>
              </a:rPr>
              <a:t>Introduction</a:t>
            </a:r>
            <a:endParaRPr lang="en-IN" sz="20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033578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50000"/>
            <a:extLst>
              <a:ext uri="{BEBA8EAE-BF5A-486C-A8C5-ECC9F3942E4B}">
                <a14:imgProps xmlns:a14="http://schemas.microsoft.com/office/drawing/2010/main">
                  <a14:imgLayer r:embed="rId3">
                    <a14:imgEffect>
                      <a14:sharpenSoften amount="-20000"/>
                    </a14:imgEffect>
                    <a14:imgEffect>
                      <a14:brightnessContrast bright="-40000"/>
                    </a14:imgEffect>
                  </a14:imgLayer>
                </a14:imgProps>
              </a:ext>
            </a:extLst>
          </a:blip>
          <a:srcRect/>
          <a:stretch>
            <a:fillRect l="-2000" r="-2000"/>
          </a:stretch>
        </a:blip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A309361-C554-235D-065D-9167F7EAA454}"/>
              </a:ext>
            </a:extLst>
          </p:cNvPr>
          <p:cNvSpPr/>
          <p:nvPr/>
        </p:nvSpPr>
        <p:spPr>
          <a:xfrm>
            <a:off x="5225500" y="3429000"/>
            <a:ext cx="1943863" cy="3098799"/>
          </a:xfrm>
          <a:prstGeom prst="rect">
            <a:avLst/>
          </a:prstGeom>
          <a:solidFill>
            <a:schemeClr val="accent6">
              <a:lumMod val="20000"/>
              <a:lumOff val="80000"/>
            </a:schemeClr>
          </a:solidFill>
          <a:ln w="9525">
            <a:solidFill>
              <a:schemeClr val="tx1"/>
            </a:solidFill>
            <a:prstDash val="sysDash"/>
          </a:ln>
          <a:effectLst>
            <a:glow rad="25400">
              <a:schemeClr val="bg1">
                <a:alpha val="95000"/>
              </a:schemeClr>
            </a:glow>
            <a:outerShdw blurRad="50800" dist="50800" dir="5400000" sx="3000" sy="3000" algn="ctr" rotWithShape="0">
              <a:schemeClr val="accent6">
                <a:lumMod val="20000"/>
                <a:lumOff val="80000"/>
                <a:alpha val="8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50000"/>
              </a:lnSpc>
            </a:pPr>
            <a:r>
              <a:rPr lang="en-US" sz="1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To make sure that patients obtain top-notch healthcare, hospitals must be established effectively.</a:t>
            </a:r>
          </a:p>
          <a:p>
            <a:pPr algn="ctr"/>
            <a:endParaRPr lang="en-US" sz="1400" spc="5"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Rectangle 3">
            <a:extLst>
              <a:ext uri="{FF2B5EF4-FFF2-40B4-BE49-F238E27FC236}">
                <a16:creationId xmlns:a16="http://schemas.microsoft.com/office/drawing/2014/main" id="{0D915BF8-BCF0-F4A6-3022-9D19E48056EB}"/>
              </a:ext>
            </a:extLst>
          </p:cNvPr>
          <p:cNvSpPr/>
          <p:nvPr/>
        </p:nvSpPr>
        <p:spPr>
          <a:xfrm>
            <a:off x="4208016" y="204185"/>
            <a:ext cx="3775968" cy="594804"/>
          </a:xfrm>
          <a:prstGeom prst="rect">
            <a:avLst/>
          </a:prstGeom>
          <a:solidFill>
            <a:schemeClr val="tx2">
              <a:lumMod val="20000"/>
              <a:lumOff val="80000"/>
            </a:schemeClr>
          </a:solidFill>
          <a:ln w="63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u="sng" dirty="0">
                <a:solidFill>
                  <a:schemeClr val="tx1"/>
                </a:solidFill>
                <a:latin typeface="Times New Roman" panose="02020603050405020304" pitchFamily="18" charset="0"/>
                <a:cs typeface="Times New Roman" panose="02020603050405020304" pitchFamily="18" charset="0"/>
              </a:rPr>
              <a:t>Rational</a:t>
            </a:r>
            <a:endParaRPr lang="en-IN" sz="2000" b="1" dirty="0">
              <a:solidFill>
                <a:schemeClr val="tx1"/>
              </a:solidFill>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70A01CFC-1A96-F8E0-2966-E4DDA8BE4140}"/>
              </a:ext>
            </a:extLst>
          </p:cNvPr>
          <p:cNvSpPr/>
          <p:nvPr/>
        </p:nvSpPr>
        <p:spPr>
          <a:xfrm>
            <a:off x="7454825" y="3429000"/>
            <a:ext cx="1943860" cy="3098799"/>
          </a:xfrm>
          <a:prstGeom prst="rect">
            <a:avLst/>
          </a:prstGeom>
          <a:solidFill>
            <a:schemeClr val="accent6">
              <a:lumMod val="20000"/>
              <a:lumOff val="80000"/>
            </a:schemeClr>
          </a:solidFill>
          <a:ln w="9525">
            <a:solidFill>
              <a:schemeClr val="tx1"/>
            </a:solidFill>
            <a:prstDash val="sysDash"/>
          </a:ln>
          <a:effectLst>
            <a:glow rad="25400">
              <a:schemeClr val="bg1">
                <a:alpha val="95000"/>
              </a:schemeClr>
            </a:glow>
            <a:outerShdw blurRad="50800" dist="50800" dir="5400000" sx="3000" sy="3000" algn="ctr" rotWithShape="0">
              <a:schemeClr val="accent6">
                <a:lumMod val="20000"/>
                <a:lumOff val="80000"/>
                <a:alpha val="8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50000"/>
              </a:lnSpc>
              <a:buClrTx/>
            </a:pPr>
            <a:r>
              <a:rPr lang="en-US" sz="1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Any haphazard establishment of a hospital could result in a number of issues and difficulties that could have a negative impact on the standard of healthcare services offered to patients.</a:t>
            </a:r>
          </a:p>
        </p:txBody>
      </p:sp>
      <p:sp>
        <p:nvSpPr>
          <p:cNvPr id="6" name="Rectangle 5">
            <a:extLst>
              <a:ext uri="{FF2B5EF4-FFF2-40B4-BE49-F238E27FC236}">
                <a16:creationId xmlns:a16="http://schemas.microsoft.com/office/drawing/2014/main" id="{2F3BF33F-6E7C-EBA7-3BC4-A2CE3AA27779}"/>
              </a:ext>
            </a:extLst>
          </p:cNvPr>
          <p:cNvSpPr/>
          <p:nvPr/>
        </p:nvSpPr>
        <p:spPr>
          <a:xfrm>
            <a:off x="284730" y="3429000"/>
            <a:ext cx="2085938" cy="3098799"/>
          </a:xfrm>
          <a:prstGeom prst="rect">
            <a:avLst/>
          </a:prstGeom>
          <a:solidFill>
            <a:schemeClr val="accent6">
              <a:lumMod val="20000"/>
              <a:lumOff val="80000"/>
            </a:schemeClr>
          </a:solidFill>
          <a:ln w="9525">
            <a:solidFill>
              <a:schemeClr val="tx1"/>
            </a:solidFill>
            <a:prstDash val="sysDash"/>
          </a:ln>
          <a:effectLst>
            <a:glow rad="25400">
              <a:schemeClr val="bg1">
                <a:alpha val="95000"/>
              </a:schemeClr>
            </a:glow>
            <a:outerShdw blurRad="50800" dist="50800" dir="5400000" sx="3000" sy="3000" algn="ctr" rotWithShape="0">
              <a:schemeClr val="accent6">
                <a:lumMod val="20000"/>
                <a:lumOff val="80000"/>
                <a:alpha val="8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50000"/>
              </a:lnSpc>
              <a:buClrTx/>
            </a:pPr>
            <a:r>
              <a:rPr lang="en-US" sz="1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People with various illnesses and injuries are able to get medical care, treatment, and rehabilitation services in hospitals.</a:t>
            </a:r>
          </a:p>
        </p:txBody>
      </p:sp>
      <p:sp>
        <p:nvSpPr>
          <p:cNvPr id="7" name="Rectangle 6">
            <a:extLst>
              <a:ext uri="{FF2B5EF4-FFF2-40B4-BE49-F238E27FC236}">
                <a16:creationId xmlns:a16="http://schemas.microsoft.com/office/drawing/2014/main" id="{8355209A-186C-184E-42CA-D6ABDFC616D8}"/>
              </a:ext>
            </a:extLst>
          </p:cNvPr>
          <p:cNvSpPr/>
          <p:nvPr/>
        </p:nvSpPr>
        <p:spPr>
          <a:xfrm>
            <a:off x="2865894" y="3428999"/>
            <a:ext cx="1943863" cy="3098799"/>
          </a:xfrm>
          <a:prstGeom prst="rect">
            <a:avLst/>
          </a:prstGeom>
          <a:solidFill>
            <a:schemeClr val="accent6">
              <a:lumMod val="20000"/>
              <a:lumOff val="80000"/>
            </a:schemeClr>
          </a:solidFill>
          <a:ln w="9525">
            <a:solidFill>
              <a:schemeClr val="tx1"/>
            </a:solidFill>
            <a:prstDash val="sysDash"/>
          </a:ln>
          <a:effectLst>
            <a:glow rad="25400">
              <a:schemeClr val="bg1">
                <a:alpha val="95000"/>
              </a:schemeClr>
            </a:glow>
            <a:outerShdw blurRad="50800" dist="50800" dir="5400000" sx="3000" sy="3000" algn="ctr" rotWithShape="0">
              <a:schemeClr val="accent6">
                <a:lumMod val="20000"/>
                <a:lumOff val="80000"/>
                <a:alpha val="8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50000"/>
              </a:lnSpc>
            </a:pPr>
            <a:r>
              <a:rPr lang="en-US" sz="1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Therefore, a vital component of any healthcare system is the establishment of hospitals.</a:t>
            </a:r>
          </a:p>
          <a:p>
            <a:pPr algn="ctr"/>
            <a:endParaRPr lang="en-US"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id="{C8D73F8A-5508-0E75-4767-3BD1D8EDFE6F}"/>
              </a:ext>
            </a:extLst>
          </p:cNvPr>
          <p:cNvSpPr/>
          <p:nvPr/>
        </p:nvSpPr>
        <p:spPr>
          <a:xfrm>
            <a:off x="9814428" y="3429000"/>
            <a:ext cx="1943860" cy="3098799"/>
          </a:xfrm>
          <a:prstGeom prst="rect">
            <a:avLst/>
          </a:prstGeom>
          <a:solidFill>
            <a:schemeClr val="accent6">
              <a:lumMod val="20000"/>
              <a:lumOff val="80000"/>
            </a:schemeClr>
          </a:solidFill>
          <a:ln w="9525">
            <a:solidFill>
              <a:schemeClr val="tx1"/>
            </a:solidFill>
            <a:prstDash val="sysDash"/>
          </a:ln>
          <a:effectLst>
            <a:glow rad="25400">
              <a:schemeClr val="bg1">
                <a:alpha val="95000"/>
              </a:schemeClr>
            </a:glow>
            <a:outerShdw blurRad="50800" dist="50800" dir="5400000" sx="3000" sy="3000" algn="ctr" rotWithShape="0">
              <a:schemeClr val="accent6">
                <a:lumMod val="20000"/>
                <a:lumOff val="80000"/>
                <a:alpha val="8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lnSpc>
                <a:spcPct val="150000"/>
              </a:lnSpc>
              <a:buClrTx/>
            </a:pPr>
            <a:r>
              <a:rPr lang="en-US" sz="1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There are significant factors that should be researched before opening a hospital in a specific area.</a:t>
            </a:r>
            <a:endParaRPr lang="en-IN" sz="1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p:txBody>
      </p:sp>
      <p:cxnSp>
        <p:nvCxnSpPr>
          <p:cNvPr id="11" name="Straight Connector 10">
            <a:extLst>
              <a:ext uri="{FF2B5EF4-FFF2-40B4-BE49-F238E27FC236}">
                <a16:creationId xmlns:a16="http://schemas.microsoft.com/office/drawing/2014/main" id="{20CA5082-87F6-BAB4-DADD-D1E3CAAD3311}"/>
              </a:ext>
            </a:extLst>
          </p:cNvPr>
          <p:cNvCxnSpPr/>
          <p:nvPr/>
        </p:nvCxnSpPr>
        <p:spPr>
          <a:xfrm>
            <a:off x="905961" y="1270000"/>
            <a:ext cx="10253134"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0D76FCAA-6C0B-447A-DE74-A2A115EFD5F9}"/>
              </a:ext>
            </a:extLst>
          </p:cNvPr>
          <p:cNvCxnSpPr>
            <a:cxnSpLocks/>
          </p:cNvCxnSpPr>
          <p:nvPr/>
        </p:nvCxnSpPr>
        <p:spPr>
          <a:xfrm>
            <a:off x="1261533" y="1270000"/>
            <a:ext cx="0" cy="19981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0F801235-E951-A1BE-39BF-F2760B1C6AB7}"/>
              </a:ext>
            </a:extLst>
          </p:cNvPr>
          <p:cNvCxnSpPr>
            <a:cxnSpLocks/>
          </p:cNvCxnSpPr>
          <p:nvPr/>
        </p:nvCxnSpPr>
        <p:spPr>
          <a:xfrm>
            <a:off x="3837825" y="1270000"/>
            <a:ext cx="0" cy="20235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A8642E39-B85D-9E0E-835A-F4B6FB2759A1}"/>
              </a:ext>
            </a:extLst>
          </p:cNvPr>
          <p:cNvCxnSpPr>
            <a:cxnSpLocks/>
          </p:cNvCxnSpPr>
          <p:nvPr/>
        </p:nvCxnSpPr>
        <p:spPr>
          <a:xfrm>
            <a:off x="6102775" y="1270000"/>
            <a:ext cx="0" cy="20235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1A3C696E-C593-502C-CCCB-148578A13677}"/>
              </a:ext>
            </a:extLst>
          </p:cNvPr>
          <p:cNvCxnSpPr>
            <a:cxnSpLocks/>
          </p:cNvCxnSpPr>
          <p:nvPr/>
        </p:nvCxnSpPr>
        <p:spPr>
          <a:xfrm>
            <a:off x="8403051" y="1270000"/>
            <a:ext cx="0" cy="20235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527EED68-E5C4-EFF7-D8E2-717657E1DF00}"/>
              </a:ext>
            </a:extLst>
          </p:cNvPr>
          <p:cNvCxnSpPr>
            <a:cxnSpLocks/>
          </p:cNvCxnSpPr>
          <p:nvPr/>
        </p:nvCxnSpPr>
        <p:spPr>
          <a:xfrm>
            <a:off x="10647684" y="1270000"/>
            <a:ext cx="0" cy="20235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76811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60000"/>
            <a:extLst>
              <a:ext uri="{BEBA8EAE-BF5A-486C-A8C5-ECC9F3942E4B}">
                <a14:imgProps xmlns:a14="http://schemas.microsoft.com/office/drawing/2010/main">
                  <a14:imgLayer r:embed="rId3">
                    <a14:imgEffect>
                      <a14:sharpenSoften amount="-30000"/>
                    </a14:imgEffect>
                    <a14:imgEffect>
                      <a14:brightnessContrast bright="-30000" contrast="4000"/>
                    </a14:imgEffect>
                  </a14:imgLayer>
                </a14:imgProps>
              </a:ext>
              <a:ext uri="{837473B0-CC2E-450A-ABE3-18F120FF3D39}">
                <a1611:picAttrSrcUrl xmlns:a1611="http://schemas.microsoft.com/office/drawing/2016/11/main" r:id="rId4"/>
              </a:ext>
            </a:extLst>
          </a:blip>
          <a:srcRect/>
          <a:stretch>
            <a:fillRect t="-9000" b="-9000"/>
          </a:stretch>
        </a:blipFill>
        <a:effectLst/>
      </p:bgPr>
    </p:bg>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F28AC6F8-C272-C565-81E9-0B33992E6AD9}"/>
              </a:ext>
            </a:extLst>
          </p:cNvPr>
          <p:cNvSpPr/>
          <p:nvPr/>
        </p:nvSpPr>
        <p:spPr>
          <a:xfrm>
            <a:off x="8182357" y="1848644"/>
            <a:ext cx="3400425" cy="3810000"/>
          </a:xfrm>
          <a:prstGeom prst="rect">
            <a:avLst/>
          </a:prstGeom>
          <a:solidFill>
            <a:schemeClr val="bg1">
              <a:alpha val="8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9" name="Oval 28">
            <a:extLst>
              <a:ext uri="{FF2B5EF4-FFF2-40B4-BE49-F238E27FC236}">
                <a16:creationId xmlns:a16="http://schemas.microsoft.com/office/drawing/2014/main" id="{9A4078DF-06B8-E8C9-640B-DB5480618F7F}"/>
              </a:ext>
            </a:extLst>
          </p:cNvPr>
          <p:cNvSpPr/>
          <p:nvPr/>
        </p:nvSpPr>
        <p:spPr>
          <a:xfrm>
            <a:off x="299659" y="2570166"/>
            <a:ext cx="2447925" cy="2119313"/>
          </a:xfrm>
          <a:prstGeom prst="ellipse">
            <a:avLst/>
          </a:prstGeom>
          <a:solidFill>
            <a:schemeClr val="bg1">
              <a:lumMod val="95000"/>
            </a:schemeClr>
          </a:solidFill>
          <a:ln w="63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 name="Title 1">
            <a:extLst>
              <a:ext uri="{FF2B5EF4-FFF2-40B4-BE49-F238E27FC236}">
                <a16:creationId xmlns:a16="http://schemas.microsoft.com/office/drawing/2014/main" id="{F520F0CD-8BD2-722E-5340-16EB334A169E}"/>
              </a:ext>
            </a:extLst>
          </p:cNvPr>
          <p:cNvSpPr>
            <a:spLocks noGrp="1"/>
          </p:cNvSpPr>
          <p:nvPr>
            <p:ph type="title"/>
          </p:nvPr>
        </p:nvSpPr>
        <p:spPr>
          <a:xfrm>
            <a:off x="609222" y="3139284"/>
            <a:ext cx="1828799" cy="981075"/>
          </a:xfrm>
        </p:spPr>
        <p:txBody>
          <a:bodyPr anchor="ctr">
            <a:noAutofit/>
          </a:bodyPr>
          <a:lstStyle/>
          <a:p>
            <a:pPr algn="ctr"/>
            <a:r>
              <a:rPr lang="en-GB" b="1" u="sng" dirty="0">
                <a:solidFill>
                  <a:schemeClr val="tx1"/>
                </a:solidFill>
                <a:latin typeface="Times New Roman" panose="02020603050405020304" pitchFamily="18" charset="0"/>
                <a:cs typeface="Times New Roman" panose="02020603050405020304" pitchFamily="18" charset="0"/>
              </a:rPr>
              <a:t>Objective</a:t>
            </a:r>
            <a:endParaRPr lang="en-IN" b="1" u="sng" dirty="0">
              <a:solidFill>
                <a:schemeClr val="tx1"/>
              </a:solidFill>
              <a:latin typeface="Times New Roman" panose="02020603050405020304" pitchFamily="18" charset="0"/>
              <a:cs typeface="Times New Roman" panose="02020603050405020304" pitchFamily="18" charset="0"/>
            </a:endParaRPr>
          </a:p>
        </p:txBody>
      </p:sp>
      <p:sp>
        <p:nvSpPr>
          <p:cNvPr id="27" name="Subtitle 2">
            <a:extLst>
              <a:ext uri="{FF2B5EF4-FFF2-40B4-BE49-F238E27FC236}">
                <a16:creationId xmlns:a16="http://schemas.microsoft.com/office/drawing/2014/main" id="{8AB8FB55-7BFC-E6AD-D419-980EFE7DDC87}"/>
              </a:ext>
            </a:extLst>
          </p:cNvPr>
          <p:cNvSpPr txBox="1">
            <a:spLocks/>
          </p:cNvSpPr>
          <p:nvPr/>
        </p:nvSpPr>
        <p:spPr>
          <a:xfrm>
            <a:off x="8339327" y="2093120"/>
            <a:ext cx="2952371" cy="3148011"/>
          </a:xfrm>
          <a:prstGeom prst="rect">
            <a:avLst/>
          </a:prstGeom>
        </p:spPr>
        <p:txBody>
          <a:bodyPr vert="horz" lIns="91440" tIns="45720" rIns="91440" bIns="45720" rtlCol="0" anchor="ctr">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a:lnSpc>
                <a:spcPct val="150000"/>
              </a:lnSpc>
              <a:buClr>
                <a:schemeClr val="tx1"/>
              </a:buClr>
              <a:buFont typeface="Arial" panose="020B0604020202020204" pitchFamily="34" charset="0"/>
              <a:buChar char="•"/>
            </a:pPr>
            <a:r>
              <a:rPr lang="en-US"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To understand and study the important factors that are needed to be considered to establish a new hospital in a region.</a:t>
            </a:r>
            <a:endParaRPr lang="en-IN"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p:txBody>
      </p:sp>
      <p:cxnSp>
        <p:nvCxnSpPr>
          <p:cNvPr id="32" name="Straight Arrow Connector 31">
            <a:extLst>
              <a:ext uri="{FF2B5EF4-FFF2-40B4-BE49-F238E27FC236}">
                <a16:creationId xmlns:a16="http://schemas.microsoft.com/office/drawing/2014/main" id="{9F6F412B-E400-D00C-38EE-A0C508274353}"/>
              </a:ext>
            </a:extLst>
          </p:cNvPr>
          <p:cNvCxnSpPr>
            <a:cxnSpLocks/>
          </p:cNvCxnSpPr>
          <p:nvPr/>
        </p:nvCxnSpPr>
        <p:spPr>
          <a:xfrm>
            <a:off x="2905126" y="3667125"/>
            <a:ext cx="5076825" cy="0"/>
          </a:xfrm>
          <a:prstGeom prst="straightConnector1">
            <a:avLst/>
          </a:prstGeom>
          <a:ln w="19050">
            <a:tailEnd type="ova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910920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40000"/>
            <a:extLst>
              <a:ext uri="{BEBA8EAE-BF5A-486C-A8C5-ECC9F3942E4B}">
                <a14:imgProps xmlns:a14="http://schemas.microsoft.com/office/drawing/2010/main">
                  <a14:imgLayer r:embed="rId3">
                    <a14:imgEffect>
                      <a14:sharpenSoften amount="-30000"/>
                    </a14:imgEffect>
                    <a14:imgEffect>
                      <a14:brightnessContrast bright="-40000" contrast="40000"/>
                    </a14:imgEffect>
                  </a14:imgLayer>
                </a14:imgProps>
              </a:ext>
              <a:ext uri="{837473B0-CC2E-450A-ABE3-18F120FF3D39}">
                <a1611:picAttrSrcUrl xmlns:a1611="http://schemas.microsoft.com/office/drawing/2016/11/main" r:id="rId4"/>
              </a:ext>
            </a:extLst>
          </a:blip>
          <a:srcRect/>
          <a:stretch>
            <a:fillRect/>
          </a:stretch>
        </a:blip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734EDD-6FD6-D452-9D40-84E00D7A8626}"/>
              </a:ext>
            </a:extLst>
          </p:cNvPr>
          <p:cNvSpPr/>
          <p:nvPr/>
        </p:nvSpPr>
        <p:spPr>
          <a:xfrm>
            <a:off x="1" y="1689826"/>
            <a:ext cx="2196363" cy="3478345"/>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noFill/>
          <a:ln w="12700">
            <a:solidFill>
              <a:schemeClr val="tx1"/>
            </a:solidFill>
            <a:prstDash val="lgDash"/>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27000" tIns="787612" rIns="127000" bIns="787612" numCol="1" spcCol="1270" anchor="ctr" anchorCtr="0">
            <a:noAutofit/>
          </a:bodyPr>
          <a:lstStyle/>
          <a:p>
            <a:pPr algn="ctr" defTabSz="888978">
              <a:lnSpc>
                <a:spcPct val="90000"/>
              </a:lnSpc>
              <a:spcBef>
                <a:spcPct val="0"/>
              </a:spcBef>
              <a:spcAft>
                <a:spcPct val="35000"/>
              </a:spcAft>
            </a:pPr>
            <a:r>
              <a:rPr lang="en-GB" sz="2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Study Design</a:t>
            </a:r>
          </a:p>
          <a:p>
            <a:pPr algn="ctr" defTabSz="888978">
              <a:lnSpc>
                <a:spcPct val="90000"/>
              </a:lnSpc>
              <a:spcBef>
                <a:spcPct val="0"/>
              </a:spcBef>
              <a:spcAft>
                <a:spcPct val="35000"/>
              </a:spcAft>
            </a:pPr>
            <a:r>
              <a:rPr lang="en-GB" sz="1600" dirty="0">
                <a:solidFill>
                  <a:schemeClr val="tx1"/>
                </a:solidFill>
                <a:latin typeface="Times New Roman" panose="02020603050405020304" pitchFamily="18" charset="0"/>
                <a:cs typeface="Times New Roman" panose="02020603050405020304" pitchFamily="18" charset="0"/>
              </a:rPr>
              <a:t>Literature review</a:t>
            </a:r>
            <a:endParaRPr lang="en-IN" sz="1600" dirty="0"/>
          </a:p>
        </p:txBody>
      </p:sp>
      <p:sp>
        <p:nvSpPr>
          <p:cNvPr id="12" name="Freeform: Shape 11">
            <a:extLst>
              <a:ext uri="{FF2B5EF4-FFF2-40B4-BE49-F238E27FC236}">
                <a16:creationId xmlns:a16="http://schemas.microsoft.com/office/drawing/2014/main" id="{F5BA48D1-F9B0-1507-8F0A-5B6CB6FBF4B9}"/>
              </a:ext>
            </a:extLst>
          </p:cNvPr>
          <p:cNvSpPr/>
          <p:nvPr/>
        </p:nvSpPr>
        <p:spPr>
          <a:xfrm>
            <a:off x="2199229" y="1650693"/>
            <a:ext cx="2323979" cy="3478345"/>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noFill/>
          <a:ln w="12700">
            <a:solidFill>
              <a:schemeClr val="tx1"/>
            </a:solidFill>
            <a:prstDash val="lgDash"/>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27000" tIns="787612" rIns="127000" bIns="787612" numCol="1" spcCol="1270" anchor="ctr" anchorCtr="0">
            <a:noAutofit/>
          </a:bodyPr>
          <a:lstStyle/>
          <a:p>
            <a:pPr algn="ctr">
              <a:lnSpc>
                <a:spcPct val="150000"/>
              </a:lnSpc>
              <a:buClrTx/>
            </a:pPr>
            <a:r>
              <a:rPr lang="en-GB" sz="2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Type of research</a:t>
            </a:r>
          </a:p>
          <a:p>
            <a:pPr algn="ctr">
              <a:lnSpc>
                <a:spcPct val="150000"/>
              </a:lnSpc>
              <a:buClrTx/>
            </a:pPr>
            <a:r>
              <a:rPr lang="en-GB" sz="16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Secondary research</a:t>
            </a:r>
            <a:endParaRPr lang="en-GB" sz="2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13" name="Freeform: Shape 12">
            <a:extLst>
              <a:ext uri="{FF2B5EF4-FFF2-40B4-BE49-F238E27FC236}">
                <a16:creationId xmlns:a16="http://schemas.microsoft.com/office/drawing/2014/main" id="{D5BE9AC0-5441-803C-6F9B-9065A0EB52F4}"/>
              </a:ext>
            </a:extLst>
          </p:cNvPr>
          <p:cNvSpPr/>
          <p:nvPr/>
        </p:nvSpPr>
        <p:spPr>
          <a:xfrm>
            <a:off x="4523209" y="1774690"/>
            <a:ext cx="2402431" cy="3308615"/>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noFill/>
          <a:ln w="12700">
            <a:solidFill>
              <a:schemeClr val="tx1"/>
            </a:solidFill>
            <a:prstDash val="lgDash"/>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27000" tIns="787612" rIns="127000" bIns="787612" numCol="1" spcCol="1270" anchor="ctr" anchorCtr="0">
            <a:noAutofit/>
          </a:bodyPr>
          <a:lstStyle/>
          <a:p>
            <a:pPr algn="ctr" defTabSz="888978">
              <a:lnSpc>
                <a:spcPct val="90000"/>
              </a:lnSpc>
              <a:spcBef>
                <a:spcPct val="0"/>
              </a:spcBef>
              <a:spcAft>
                <a:spcPct val="35000"/>
              </a:spcAft>
            </a:pPr>
            <a:r>
              <a:rPr lang="en-GB" sz="2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Sample size</a:t>
            </a:r>
          </a:p>
          <a:p>
            <a:pPr algn="ctr" defTabSz="888978">
              <a:lnSpc>
                <a:spcPct val="90000"/>
              </a:lnSpc>
              <a:spcBef>
                <a:spcPct val="0"/>
              </a:spcBef>
              <a:spcAft>
                <a:spcPct val="35000"/>
              </a:spcAft>
            </a:pPr>
            <a:r>
              <a:rPr lang="en-GB" sz="16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63</a:t>
            </a:r>
          </a:p>
        </p:txBody>
      </p:sp>
      <p:sp>
        <p:nvSpPr>
          <p:cNvPr id="14" name="Freeform: Shape 13">
            <a:extLst>
              <a:ext uri="{FF2B5EF4-FFF2-40B4-BE49-F238E27FC236}">
                <a16:creationId xmlns:a16="http://schemas.microsoft.com/office/drawing/2014/main" id="{EF014BAA-D448-32D0-08B4-24D597BBB8E4}"/>
              </a:ext>
            </a:extLst>
          </p:cNvPr>
          <p:cNvSpPr/>
          <p:nvPr/>
        </p:nvSpPr>
        <p:spPr>
          <a:xfrm>
            <a:off x="6925638" y="1774690"/>
            <a:ext cx="2662383" cy="3308615"/>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noFill/>
          <a:ln w="12700">
            <a:solidFill>
              <a:schemeClr val="tx1"/>
            </a:solidFill>
            <a:prstDash val="lgDash"/>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27000" tIns="787612" rIns="127000" bIns="787612" numCol="1" spcCol="1270" anchor="ctr" anchorCtr="0">
            <a:noAutofit/>
          </a:bodyPr>
          <a:lstStyle/>
          <a:p>
            <a:pPr algn="ctr" defTabSz="888978">
              <a:lnSpc>
                <a:spcPct val="90000"/>
              </a:lnSpc>
              <a:spcBef>
                <a:spcPct val="0"/>
              </a:spcBef>
              <a:spcAft>
                <a:spcPct val="35000"/>
              </a:spcAft>
            </a:pPr>
            <a:endParaRPr lang="en-GB" sz="2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defTabSz="888978">
              <a:lnSpc>
                <a:spcPct val="90000"/>
              </a:lnSpc>
              <a:spcBef>
                <a:spcPct val="0"/>
              </a:spcBef>
              <a:spcAft>
                <a:spcPct val="35000"/>
              </a:spcAft>
            </a:pPr>
            <a:r>
              <a:rPr lang="en-GB" sz="2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Inclusion criteria</a:t>
            </a:r>
          </a:p>
          <a:p>
            <a:pPr algn="ctr" defTabSz="888978">
              <a:lnSpc>
                <a:spcPct val="90000"/>
              </a:lnSpc>
              <a:spcBef>
                <a:spcPct val="0"/>
              </a:spcBef>
              <a:spcAft>
                <a:spcPct val="35000"/>
              </a:spcAft>
            </a:pPr>
            <a:r>
              <a:rPr lang="en-GB" sz="16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Hospitals within India</a:t>
            </a:r>
          </a:p>
          <a:p>
            <a:pPr algn="ctr" defTabSz="888978">
              <a:lnSpc>
                <a:spcPct val="90000"/>
              </a:lnSpc>
              <a:spcBef>
                <a:spcPct val="0"/>
              </a:spcBef>
              <a:spcAft>
                <a:spcPct val="35000"/>
              </a:spcAft>
            </a:pPr>
            <a:endParaRPr lang="en-IN" sz="1600" dirty="0"/>
          </a:p>
        </p:txBody>
      </p:sp>
      <p:sp>
        <p:nvSpPr>
          <p:cNvPr id="15" name="Freeform: Shape 14">
            <a:extLst>
              <a:ext uri="{FF2B5EF4-FFF2-40B4-BE49-F238E27FC236}">
                <a16:creationId xmlns:a16="http://schemas.microsoft.com/office/drawing/2014/main" id="{110E2E92-D6EA-ED2C-1E6A-80DA70D963BA}"/>
              </a:ext>
            </a:extLst>
          </p:cNvPr>
          <p:cNvSpPr/>
          <p:nvPr/>
        </p:nvSpPr>
        <p:spPr>
          <a:xfrm>
            <a:off x="9588022" y="1820423"/>
            <a:ext cx="2603980" cy="3262880"/>
          </a:xfrm>
          <a:custGeom>
            <a:avLst/>
            <a:gdLst>
              <a:gd name="connsiteX0" fmla="*/ 0 w 10000"/>
              <a:gd name="connsiteY0" fmla="*/ 0 h 10000"/>
              <a:gd name="connsiteX1" fmla="*/ 10000 w 10000"/>
              <a:gd name="connsiteY1" fmla="*/ 0 h 10000"/>
              <a:gd name="connsiteX2" fmla="*/ 8000 w 10000"/>
              <a:gd name="connsiteY2" fmla="*/ 10000 h 10000"/>
              <a:gd name="connsiteX3" fmla="*/ 2000 w 10000"/>
              <a:gd name="connsiteY3" fmla="*/ 10000 h 10000"/>
              <a:gd name="connsiteX4" fmla="*/ 0 w 10000"/>
              <a:gd name="connsiteY4" fmla="*/ 0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10000"/>
                </a:moveTo>
                <a:lnTo>
                  <a:pt x="0" y="0"/>
                </a:lnTo>
                <a:lnTo>
                  <a:pt x="10000" y="2000"/>
                </a:lnTo>
                <a:lnTo>
                  <a:pt x="10000" y="8000"/>
                </a:lnTo>
                <a:lnTo>
                  <a:pt x="0" y="10000"/>
                </a:lnTo>
                <a:close/>
              </a:path>
            </a:pathLst>
          </a:custGeom>
          <a:noFill/>
          <a:ln w="12700">
            <a:solidFill>
              <a:schemeClr val="tx1"/>
            </a:solidFill>
            <a:prstDash val="lgDash"/>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127000" tIns="787612" rIns="127000" bIns="787612" numCol="1" spcCol="1270" anchor="ctr" anchorCtr="0">
            <a:noAutofit/>
          </a:bodyPr>
          <a:lstStyle/>
          <a:p>
            <a:pPr algn="ctr" defTabSz="888978">
              <a:lnSpc>
                <a:spcPct val="90000"/>
              </a:lnSpc>
              <a:spcBef>
                <a:spcPct val="0"/>
              </a:spcBef>
              <a:spcAft>
                <a:spcPct val="35000"/>
              </a:spcAft>
            </a:pPr>
            <a:endParaRPr lang="en-GB" sz="2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algn="ctr" defTabSz="888978">
              <a:lnSpc>
                <a:spcPct val="90000"/>
              </a:lnSpc>
              <a:spcBef>
                <a:spcPct val="0"/>
              </a:spcBef>
              <a:spcAft>
                <a:spcPct val="35000"/>
              </a:spcAft>
            </a:pPr>
            <a:r>
              <a:rPr lang="en-GB" sz="20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Exclusion criteria</a:t>
            </a:r>
          </a:p>
          <a:p>
            <a:pPr algn="ctr" defTabSz="888978">
              <a:lnSpc>
                <a:spcPct val="90000"/>
              </a:lnSpc>
              <a:spcBef>
                <a:spcPct val="0"/>
              </a:spcBef>
              <a:spcAft>
                <a:spcPct val="35000"/>
              </a:spcAft>
            </a:pPr>
            <a:r>
              <a:rPr lang="en-GB" sz="16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Hospitals outside India</a:t>
            </a:r>
          </a:p>
          <a:p>
            <a:pPr algn="ctr" defTabSz="888978">
              <a:lnSpc>
                <a:spcPct val="90000"/>
              </a:lnSpc>
              <a:spcBef>
                <a:spcPct val="0"/>
              </a:spcBef>
              <a:spcAft>
                <a:spcPct val="35000"/>
              </a:spcAft>
            </a:pPr>
            <a:endParaRPr lang="en-IN" sz="1600" dirty="0"/>
          </a:p>
        </p:txBody>
      </p:sp>
      <p:sp>
        <p:nvSpPr>
          <p:cNvPr id="5" name="Rectangle: Rounded Corners 4">
            <a:extLst>
              <a:ext uri="{FF2B5EF4-FFF2-40B4-BE49-F238E27FC236}">
                <a16:creationId xmlns:a16="http://schemas.microsoft.com/office/drawing/2014/main" id="{DCA4CEF2-571A-E266-252C-B37CC64AB5C2}"/>
              </a:ext>
            </a:extLst>
          </p:cNvPr>
          <p:cNvSpPr/>
          <p:nvPr/>
        </p:nvSpPr>
        <p:spPr>
          <a:xfrm>
            <a:off x="4989458" y="113148"/>
            <a:ext cx="2213084" cy="454981"/>
          </a:xfrm>
          <a:prstGeom prst="roundRect">
            <a:avLst/>
          </a:prstGeom>
          <a:solidFill>
            <a:schemeClr val="bg1">
              <a:lumMod val="95000"/>
            </a:schemeClr>
          </a:solidFill>
          <a:ln w="63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u="sng" dirty="0">
                <a:solidFill>
                  <a:schemeClr val="tx1"/>
                </a:solidFill>
                <a:latin typeface="Times New Roman" panose="02020603050405020304" pitchFamily="18" charset="0"/>
                <a:cs typeface="Times New Roman" panose="02020603050405020304" pitchFamily="18" charset="0"/>
              </a:rPr>
              <a:t>Methodology</a:t>
            </a:r>
            <a:endParaRPr lang="en-IN" sz="20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41704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40000"/>
            <a:lum/>
            <a:extLst>
              <a:ext uri="{BEBA8EAE-BF5A-486C-A8C5-ECC9F3942E4B}">
                <a14:imgProps xmlns:a14="http://schemas.microsoft.com/office/drawing/2010/main">
                  <a14:imgLayer r:embed="rId3">
                    <a14:imgEffect>
                      <a14:sharpenSoften amount="-30000"/>
                    </a14:imgEffect>
                    <a14:imgEffect>
                      <a14:brightnessContrast bright="-40000" contrast="40000"/>
                    </a14:imgEffect>
                  </a14:imgLayer>
                </a14:imgProps>
              </a:ext>
              <a:ext uri="{837473B0-CC2E-450A-ABE3-18F120FF3D39}">
                <a1611:picAttrSrcUrl xmlns:a1611="http://schemas.microsoft.com/office/drawing/2016/11/main" r:id="rId4"/>
              </a:ext>
            </a:extLst>
          </a:blip>
          <a:srcRect/>
          <a:stretch>
            <a:fillRect t="-9000" b="-9000"/>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C642C8E-60F4-DB15-2DE4-924005D42F73}"/>
              </a:ext>
            </a:extLst>
          </p:cNvPr>
          <p:cNvSpPr/>
          <p:nvPr/>
        </p:nvSpPr>
        <p:spPr>
          <a:xfrm>
            <a:off x="6267639" y="958786"/>
            <a:ext cx="5628437" cy="3897299"/>
          </a:xfrm>
          <a:prstGeom prst="rect">
            <a:avLst/>
          </a:prstGeom>
          <a:gradFill>
            <a:gsLst>
              <a:gs pos="53000">
                <a:schemeClr val="accent6">
                  <a:lumMod val="40000"/>
                  <a:lumOff val="60000"/>
                </a:schemeClr>
              </a:gs>
              <a:gs pos="26000">
                <a:srgbClr val="E1E9E2"/>
              </a:gs>
            </a:gsLst>
            <a:lin ang="5400000" scaled="1"/>
          </a:gra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200000"/>
              </a:lnSpc>
            </a:pPr>
            <a:r>
              <a:rPr lang="en-GB" sz="1400" dirty="0">
                <a:solidFill>
                  <a:srgbClr val="000000"/>
                </a:solidFill>
                <a:latin typeface="Times New Roman" panose="02020603050405020304" pitchFamily="18" charset="0"/>
                <a:ea typeface="Calibri" panose="020F0502020204030204" pitchFamily="34" charset="0"/>
              </a:rPr>
              <a:t>A total of 63 articles, records, journals, documents were studied from various sources such as PubMed central, National Library of Medicine, Scribd, Government websites, WHO, etc. Among these, 38 articles were relevant to the study and matched with the keywords; therefore, these articles have been included in the study. As per exclusion of records is concerned, a total of 25 articles / records / journals / documents were excluded. The exclusion was on the basis of mismatching of title, irrelevance of the context, keyword mismatching, absence of required parameters for the study.</a:t>
            </a:r>
            <a:endParaRPr lang="en-IN" sz="1400" dirty="0"/>
          </a:p>
        </p:txBody>
      </p:sp>
      <p:sp>
        <p:nvSpPr>
          <p:cNvPr id="3" name="Rectangle: Rounded Corners 2">
            <a:extLst>
              <a:ext uri="{FF2B5EF4-FFF2-40B4-BE49-F238E27FC236}">
                <a16:creationId xmlns:a16="http://schemas.microsoft.com/office/drawing/2014/main" id="{115B606E-48ED-772B-35FB-46F8A640B32F}"/>
              </a:ext>
            </a:extLst>
          </p:cNvPr>
          <p:cNvSpPr/>
          <p:nvPr/>
        </p:nvSpPr>
        <p:spPr>
          <a:xfrm>
            <a:off x="4989458" y="197814"/>
            <a:ext cx="2213084" cy="454981"/>
          </a:xfrm>
          <a:prstGeom prst="roundRect">
            <a:avLst/>
          </a:prstGeom>
          <a:solidFill>
            <a:schemeClr val="bg1">
              <a:lumMod val="95000"/>
            </a:schemeClr>
          </a:solidFill>
          <a:ln w="6350">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u="sng" dirty="0">
                <a:solidFill>
                  <a:schemeClr val="tx1"/>
                </a:solidFill>
                <a:latin typeface="Times New Roman" panose="02020603050405020304" pitchFamily="18" charset="0"/>
                <a:cs typeface="Times New Roman" panose="02020603050405020304" pitchFamily="18" charset="0"/>
              </a:rPr>
              <a:t>Methodology</a:t>
            </a:r>
            <a:endParaRPr lang="en-IN" sz="2000" b="1" dirty="0">
              <a:solidFill>
                <a:schemeClr val="tx1"/>
              </a:solidFill>
              <a:latin typeface="Times New Roman" panose="02020603050405020304" pitchFamily="18" charset="0"/>
              <a:cs typeface="Times New Roman" panose="02020603050405020304" pitchFamily="18" charset="0"/>
            </a:endParaRPr>
          </a:p>
        </p:txBody>
      </p:sp>
      <p:graphicFrame>
        <p:nvGraphicFramePr>
          <p:cNvPr id="5" name="Chart 4">
            <a:extLst>
              <a:ext uri="{FF2B5EF4-FFF2-40B4-BE49-F238E27FC236}">
                <a16:creationId xmlns:a16="http://schemas.microsoft.com/office/drawing/2014/main" id="{38E7728D-AA4F-055D-C14F-7ADB00F4CA5B}"/>
              </a:ext>
            </a:extLst>
          </p:cNvPr>
          <p:cNvGraphicFramePr>
            <a:graphicFrameLocks/>
          </p:cNvGraphicFramePr>
          <p:nvPr>
            <p:extLst>
              <p:ext uri="{D42A27DB-BD31-4B8C-83A1-F6EECF244321}">
                <p14:modId xmlns:p14="http://schemas.microsoft.com/office/powerpoint/2010/main" val="305394893"/>
              </p:ext>
            </p:extLst>
          </p:nvPr>
        </p:nvGraphicFramePr>
        <p:xfrm>
          <a:off x="295924" y="958786"/>
          <a:ext cx="5628438" cy="3897299"/>
        </p:xfrm>
        <a:graphic>
          <a:graphicData uri="http://schemas.openxmlformats.org/drawingml/2006/chart">
            <c:chart xmlns:c="http://schemas.openxmlformats.org/drawingml/2006/chart" xmlns:r="http://schemas.openxmlformats.org/officeDocument/2006/relationships" r:id="rId5"/>
          </a:graphicData>
        </a:graphic>
      </p:graphicFrame>
      <p:sp>
        <p:nvSpPr>
          <p:cNvPr id="6" name="Rectangle 5">
            <a:extLst>
              <a:ext uri="{FF2B5EF4-FFF2-40B4-BE49-F238E27FC236}">
                <a16:creationId xmlns:a16="http://schemas.microsoft.com/office/drawing/2014/main" id="{2FEF9436-33ED-BFAA-3A3D-333A6B35A2BA}"/>
              </a:ext>
            </a:extLst>
          </p:cNvPr>
          <p:cNvSpPr/>
          <p:nvPr/>
        </p:nvSpPr>
        <p:spPr>
          <a:xfrm>
            <a:off x="295925" y="5060272"/>
            <a:ext cx="11600152" cy="1509204"/>
          </a:xfrm>
          <a:prstGeom prst="rect">
            <a:avLst/>
          </a:prstGeom>
          <a:gradFill>
            <a:gsLst>
              <a:gs pos="53000">
                <a:schemeClr val="accent6">
                  <a:lumMod val="40000"/>
                  <a:lumOff val="60000"/>
                </a:schemeClr>
              </a:gs>
              <a:gs pos="26000">
                <a:srgbClr val="E1E9E2"/>
              </a:gs>
            </a:gsLst>
            <a:lin ang="5400000" scaled="1"/>
          </a:gradFill>
          <a:ln w="1905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just">
              <a:lnSpc>
                <a:spcPct val="200000"/>
              </a:lnSpc>
            </a:pPr>
            <a:r>
              <a:rPr lang="en-GB" sz="1600" b="1" u="sng" dirty="0">
                <a:solidFill>
                  <a:schemeClr val="tx1"/>
                </a:solidFill>
                <a:latin typeface="Times New Roman" panose="02020603050405020304" pitchFamily="18" charset="0"/>
                <a:cs typeface="Times New Roman" panose="02020603050405020304" pitchFamily="18" charset="0"/>
              </a:rPr>
              <a:t>Keywords:-</a:t>
            </a:r>
            <a:r>
              <a:rPr lang="en-GB" sz="1600" dirty="0">
                <a:solidFill>
                  <a:schemeClr val="tx1"/>
                </a:solidFill>
                <a:latin typeface="Times New Roman" panose="02020603050405020304" pitchFamily="18" charset="0"/>
                <a:cs typeface="Times New Roman" panose="02020603050405020304" pitchFamily="18" charset="0"/>
              </a:rPr>
              <a:t> </a:t>
            </a:r>
            <a:r>
              <a:rPr lang="en-GB"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Hospital establishment factors, Demand for healthcare, Hospital setup MCDM, Health need assessment, Hospital location selection, Demographics, Population health, Population density, Industrial health centre, Per capita income, Clinical establishment act, Bed occupancy rate, Average length of stay, Resource allocation, Hospital marketing</a:t>
            </a:r>
            <a:r>
              <a:rPr lang="en-GB"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IN" sz="1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200000"/>
              </a:lnSpc>
            </a:pPr>
            <a:endParaRPr lang="en-IN" sz="1200" b="1" u="sng"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62583723"/>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1304</TotalTime>
  <Words>4350</Words>
  <Application>Microsoft Office PowerPoint</Application>
  <PresentationFormat>Widescreen</PresentationFormat>
  <Paragraphs>233</Paragraphs>
  <Slides>29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Arial</vt:lpstr>
      <vt:lpstr>Calibri</vt:lpstr>
      <vt:lpstr>Century Gothic</vt:lpstr>
      <vt:lpstr>Georgia</vt:lpstr>
      <vt:lpstr>Times New Roman</vt:lpstr>
      <vt:lpstr>Wingdings</vt:lpstr>
      <vt:lpstr>Wingdings 3</vt:lpstr>
      <vt:lpstr>Wisp</vt:lpstr>
      <vt:lpstr>PowerPoint Presentation</vt:lpstr>
      <vt:lpstr>PowerPoint Presentation</vt:lpstr>
      <vt:lpstr>PowerPoint Presentation</vt:lpstr>
      <vt:lpstr>PowerPoint Presentation</vt:lpstr>
      <vt:lpstr>PowerPoint Presentation</vt:lpstr>
      <vt:lpstr>PowerPoint Presentation</vt:lpstr>
      <vt:lpstr>Objective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Dissertation Draft Presentation</dc:title>
  <dc:creator>Anindya</dc:creator>
  <cp:lastModifiedBy>Anindya</cp:lastModifiedBy>
  <cp:revision>47</cp:revision>
  <dcterms:created xsi:type="dcterms:W3CDTF">2023-03-31T13:18:09Z</dcterms:created>
  <dcterms:modified xsi:type="dcterms:W3CDTF">2023-06-17T07:57:19Z</dcterms:modified>
</cp:coreProperties>
</file>