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75" r:id="rId4"/>
    <p:sldId id="274" r:id="rId5"/>
    <p:sldId id="260" r:id="rId6"/>
    <p:sldId id="259" r:id="rId7"/>
    <p:sldId id="262" r:id="rId8"/>
    <p:sldId id="265" r:id="rId9"/>
    <p:sldId id="276" r:id="rId10"/>
    <p:sldId id="277" r:id="rId11"/>
    <p:sldId id="278" r:id="rId12"/>
    <p:sldId id="289" r:id="rId13"/>
    <p:sldId id="290" r:id="rId14"/>
    <p:sldId id="286" r:id="rId15"/>
    <p:sldId id="267" r:id="rId16"/>
    <p:sldId id="273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6" autoAdjust="0"/>
    <p:restoredTop sz="94660"/>
  </p:normalViewPr>
  <p:slideViewPr>
    <p:cSldViewPr snapToGrid="0">
      <p:cViewPr>
        <p:scale>
          <a:sx n="67" d="100"/>
          <a:sy n="67" d="100"/>
        </p:scale>
        <p:origin x="484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DFB85-35FD-4752-B747-18FE0CE4B601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2A687-4C83-4C0B-9D93-961E7BF45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32175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/>
              <a:t>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7A45B-3F67-4A46-B80E-86DB28E7B237}" type="datetimeFigureOut">
              <a:rPr lang="en-IN" smtClean="0"/>
              <a:t>11-07-2023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7BCBBF-3B14-49EE-839D-F9D0F54BEC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737653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IN"/>
              <a:t>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17274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IN"/>
              <a:t>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2223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6</a:t>
            </a:fld>
            <a:endParaRPr lang="en-IN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IN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726082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7BCBBF-3B14-49EE-839D-F9D0F54BECC4}" type="slidenum">
              <a:rPr lang="en-IN" smtClean="0"/>
              <a:t>8</a:t>
            </a:fld>
            <a:endParaRPr lang="en-IN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en-IN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368368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F2C74-2A67-7B88-E4B0-49C7348E4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2E0EF-E98B-4A5E-6AAD-8E0D811745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330B9F-6AC3-446B-BE5D-168B172F7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7C0E5-F472-4823-852C-D183FA2F2488}" type="datetime1">
              <a:rPr lang="en-IN" smtClean="0"/>
              <a:t>11-07-2023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0DD859-66CB-8ECC-6E50-6A57DFF25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186DF-C26B-58D8-1801-6CC6107B8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68703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E0628-FB36-BD34-9FE2-97E896AC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12D301-275B-FF6C-40F7-2E9B0CD333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754F30-EF25-E3E3-BB1C-47025CFDE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DCF6C-BC1F-457E-8C73-045A403582E6}" type="datetime1">
              <a:rPr lang="en-IN" smtClean="0"/>
              <a:t>11-07-2023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A5C90-C15D-39BC-189C-B04FF8FDA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8025F-FDA9-0B8F-AD5D-453E4F100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3263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39D957-C999-1C16-1853-9A023AA6CE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6E3950-F0D6-5D89-066D-08572318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CCAA96-007B-16EB-59B9-8466CF3A2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070E-952C-41C9-9ABB-C56A7BE64D88}" type="datetime1">
              <a:rPr lang="en-IN" smtClean="0"/>
              <a:t>11-07-2023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3D4BE2-2DF2-045A-8669-1F641EBCA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5D12E-7ED4-76EF-2510-3424364F4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211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E716E-3B2D-E963-79E7-5EF7FA211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94634-ABC2-6BED-BF96-9B5559CE32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EF2B4-2DC2-6314-D99D-D61B5F64E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2FBC0-878C-4FB7-8E1F-1D6F6FF7C223}" type="datetime1">
              <a:rPr lang="en-IN" smtClean="0"/>
              <a:t>11-07-2023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C864-56F9-6F24-ACE2-68994362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218AD-0394-8E9F-0B97-7A979B03D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6011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37D86-16D6-2081-9141-B69FF05CE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4426C-57D7-F200-FA35-8E436A5D5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E632E-3E25-D2A6-491C-E5592C333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85ADF-9D55-472F-A142-0A5A20BA4577}" type="datetime1">
              <a:rPr lang="en-IN" smtClean="0"/>
              <a:t>11-07-2023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D8A7-1FEB-8F74-CC96-60F713D94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64CDB-61F8-D5A9-1F23-AD369A51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90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8D318-BBB3-1ED4-702E-7B3E99D84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32F8E8-3ED1-3166-5784-09ACC24D9F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D193F-E080-1819-0001-EC324458C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19AC5-0DE1-5E65-1A58-599D06B82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6A866-57B6-4C39-8809-FBA78A30FCC9}" type="datetime1">
              <a:rPr lang="en-IN" smtClean="0"/>
              <a:t>11-07-2023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5DFD7-A0B2-3C6A-D7BA-B22A8C682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B4F3E3-D244-DE91-E177-93FD9910D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2291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DD731-E7C4-A269-BE92-C85C60837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5A0333-AA9A-DF4F-C57C-56BAA1F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3AEBD8-A870-7FD7-F78A-B5EAACA47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07F615-1CA8-AC3F-C4FE-FFF9F49AF4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811C04-731E-98E6-D3D9-0ACFEBE39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9A91A-EBEF-9BB2-B813-F1A9FBC74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34237-4DA9-498D-81CC-7DEBFDE0146A}" type="datetime1">
              <a:rPr lang="en-IN" smtClean="0"/>
              <a:t>11-07-2023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56CC76-53AF-D09D-7090-C46C6BC2E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AEB7F1-3FD9-614A-DD77-0F4054D21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8433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C571-DEF0-68A8-EA51-110C122C1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654D79-6E0A-9D35-0EBD-FB1ECA55D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9E31-0E2B-4B8B-A4CD-804F6A5D47A9}" type="datetime1">
              <a:rPr lang="en-IN" smtClean="0"/>
              <a:t>11-07-2023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34C3BC-2067-8919-8B3E-4092015A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EB87ED-C91F-42C9-2E08-5FC7E4892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881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6467BF-AB2E-3DEF-67BB-BD30CABB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5607-A4BB-4D67-95B9-C9085ECC35A9}" type="datetime1">
              <a:rPr lang="en-IN" smtClean="0"/>
              <a:t>11-07-2023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F09D29-4BFA-2AC9-ECDF-923DF9F3A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A3FC0-FAB4-106E-CBFC-20A7CD390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5088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67C7E-D521-F661-1C58-D19B826A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1BD9D-2A21-680C-A275-4A3D85F04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C0A35F-23A3-07EE-6BAB-E164189CE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0979A-120B-82A8-026D-4BE0C2466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99E65-501E-4E79-B301-EC94E1C8867E}" type="datetime1">
              <a:rPr lang="en-IN" smtClean="0"/>
              <a:t>11-07-2023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D45F37-3CB4-AE2D-2533-3877135BE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D38491-67AF-16FC-0E0E-3D1128F13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494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10D0E-376D-78FD-7FC8-983C6801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AD1C15-75FE-9ACA-314E-0ADC5BF18D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65D50-FC72-AC28-0F4E-E904A7F17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42FAAF-4A7B-5286-4106-E767F58BB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1C047-BE12-4A43-A323-58AFB768CD35}" type="datetime1">
              <a:rPr lang="en-IN" smtClean="0"/>
              <a:t>11-07-2023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E331BE-AD49-7317-E681-91E7744CE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6059E-4898-883B-FD49-34EA78AE0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96063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3B505A-F512-A52E-E888-47C174A75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418E4A-8F52-4B39-2902-CB954C5F4F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708D44-8BFC-15F0-F07E-C32BCCF653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2769F-3E27-4D36-A194-1A84EAEDBFA1}" type="datetime1">
              <a:rPr lang="en-IN" smtClean="0"/>
              <a:t>11-07-2023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245A2C-4190-4E5A-5D38-07DF0B68BD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B15AD-CE55-F5B7-3AE1-4BE3BEF7D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D20E6-394B-4DF0-96A5-9647FF39C94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60330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uman_resources" TargetMode="External"/><Relationship Id="rId2" Type="http://schemas.openxmlformats.org/officeDocument/2006/relationships/hyperlink" Target="https://www.google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www.inc.com/encyclopedia/employee-motivation.html" TargetMode="External"/><Relationship Id="rId4" Type="http://schemas.openxmlformats.org/officeDocument/2006/relationships/hyperlink" Target="https://www.questionpro.com/blog/employee-motivation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9BD04-9EFD-5298-48E0-BBFFD1042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9660" y="718744"/>
            <a:ext cx="9144000" cy="2387600"/>
          </a:xfrm>
        </p:spPr>
        <p:txBody>
          <a:bodyPr>
            <a:normAutofit/>
          </a:bodyPr>
          <a:lstStyle/>
          <a:p>
            <a:r>
              <a:rPr lang="en-US" sz="4800" b="1" dirty="0"/>
              <a:t>A Study on Employee Motivation at Artemis Hospital, Gurugram</a:t>
            </a:r>
            <a:endParaRPr lang="en-IN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73AE62-677A-E7A9-D759-F10B648DE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7698" y="3201734"/>
            <a:ext cx="9284253" cy="3362967"/>
          </a:xfrm>
        </p:spPr>
        <p:txBody>
          <a:bodyPr>
            <a:noAutofit/>
          </a:bodyPr>
          <a:lstStyle/>
          <a:p>
            <a:r>
              <a:rPr lang="en-US" b="1" dirty="0"/>
              <a:t>BY</a:t>
            </a:r>
          </a:p>
          <a:p>
            <a:r>
              <a:rPr lang="en-US" b="1" dirty="0"/>
              <a:t>Dr. MITALI YADAV</a:t>
            </a:r>
          </a:p>
          <a:p>
            <a:r>
              <a:rPr lang="en-US" b="1" dirty="0"/>
              <a:t>PG/21/61</a:t>
            </a:r>
          </a:p>
          <a:p>
            <a:r>
              <a:rPr lang="en-US" b="1" dirty="0"/>
              <a:t>UNDER THE GUIDANCE OF</a:t>
            </a:r>
          </a:p>
          <a:p>
            <a:r>
              <a:rPr lang="en-US" b="1" dirty="0"/>
              <a:t>Dr. EKTA SAROHA &amp; Dr. Punit Yadav</a:t>
            </a:r>
          </a:p>
          <a:p>
            <a:r>
              <a:rPr lang="en-US" b="1" dirty="0"/>
              <a:t>PGDM (Hospital &amp; Health )</a:t>
            </a:r>
          </a:p>
          <a:p>
            <a:r>
              <a:rPr lang="en-US" b="1" dirty="0"/>
              <a:t>2021-23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197BFF-5EB9-4347-6E13-67AD995EB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</a:t>
            </a:fld>
            <a:endParaRPr lang="en-IN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5D235C-68B3-B360-0BE2-EE01D3293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39" y="151834"/>
            <a:ext cx="2292824" cy="107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225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F670120F-8C90-A911-2A2F-9319A2F4FA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  </a:t>
            </a:r>
            <a:r>
              <a:rPr lang="en-IN" sz="2000" dirty="0"/>
              <a:t>                   </a:t>
            </a:r>
            <a:r>
              <a:rPr lang="en-IN" sz="2000" b="1" dirty="0"/>
              <a:t>Figure 7                                                                                            Figure 8</a:t>
            </a:r>
            <a:endParaRPr lang="en-IN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10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46435" cy="10539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4667C59-ED02-37DC-7AC1-6458F9DB7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99" y="2613805"/>
            <a:ext cx="5713730" cy="374254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339ACA-D290-4751-9286-60CAFB500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7732" y="2613805"/>
            <a:ext cx="5731510" cy="3742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23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E84B1F5-C335-4145-8EBD-0D0A972CD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                   </a:t>
            </a:r>
            <a:r>
              <a:rPr lang="en-IN" sz="2000" b="1" dirty="0"/>
              <a:t>    Figure 9                                                                                    Figure 10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11</a:t>
            </a:fld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09541" cy="9834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148C5F9-9CD5-F9E2-92A6-61DCCAA81C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45" y="2605177"/>
            <a:ext cx="5704205" cy="37511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FA3ABC-6684-02DC-49E4-0931732DF6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4131" y="2605178"/>
            <a:ext cx="5704205" cy="3751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275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                           </a:t>
            </a:r>
            <a:r>
              <a:rPr lang="en-US" b="1" dirty="0"/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7479"/>
            <a:ext cx="10515600" cy="5460521"/>
          </a:xfrm>
        </p:spPr>
        <p:txBody>
          <a:bodyPr>
            <a:normAutofit fontScale="25000" lnSpcReduction="20000"/>
          </a:bodyPr>
          <a:lstStyle/>
          <a:p>
            <a:pPr marL="0" indent="0" fontAlgn="t">
              <a:buNone/>
            </a:pPr>
            <a:endParaRPr lang="en-US" dirty="0"/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88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Employees are highly inclined to refer someone to work at the company, demonstrating a strong endorsement of the workplace.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88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Employees say they have a good work-life balance, indicating that the organisation values employee well-being and places a premium on work-life integration.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88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Employees want to reapply for their existing job, demonstrating a high level of satisfaction and contentment with their current position.</a:t>
            </a:r>
          </a:p>
          <a:p>
            <a:pPr marL="342900" indent="-342900" algn="just">
              <a:lnSpc>
                <a:spcPct val="15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IN" sz="88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Employees say that work is fairly distributed in their work group, reflecting a sense of justice and equity in workload distribution. </a:t>
            </a:r>
          </a:p>
          <a:p>
            <a:pPr marL="342900" indent="-342900" algn="just">
              <a:lnSpc>
                <a:spcPct val="150000"/>
              </a:lnSpc>
              <a:spcAft>
                <a:spcPts val="75"/>
              </a:spcAft>
              <a:buFont typeface="+mj-lt"/>
              <a:buAutoNum type="arabicPeriod"/>
            </a:pPr>
            <a:r>
              <a:rPr lang="en-IN" sz="88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Employees have a best buddy at work, demonstrating the presence of healthy social relationships and a supportive work environment.</a:t>
            </a:r>
          </a:p>
          <a:p>
            <a:pPr marL="0" lvl="0" indent="0" algn="just">
              <a:lnSpc>
                <a:spcPct val="150000"/>
              </a:lnSpc>
              <a:spcAft>
                <a:spcPts val="75"/>
              </a:spcAft>
              <a:buNone/>
            </a:pPr>
            <a:r>
              <a:rPr lang="en-IN" sz="88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endParaRPr lang="en-US" sz="8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" y="-13648"/>
            <a:ext cx="2463891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662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IN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52758" cy="1005714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7C3E1A-CC3A-BA83-A08E-D817009625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1433"/>
            <a:ext cx="10515600" cy="5296619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en-IN" sz="24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6. Employees believe they are valued at work, reflecting the company's efforts to recognise and reward employee contributions.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IN" sz="24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7. Employees say they are satisfied at work, indicating a positive work environment and job satisfaction among the workforce.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IN" sz="24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8. Employees have a clear grasp of their career or advancement route, demonstrating strong management communication and transparency.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IN" sz="24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9. Employees believe they will be able to maximise their potential at the organisation, suggesting a strong sense of personal growth and development chances.</a:t>
            </a:r>
          </a:p>
          <a:p>
            <a:pPr marL="0" lvl="0" indent="0" algn="just">
              <a:lnSpc>
                <a:spcPct val="150000"/>
              </a:lnSpc>
              <a:spcAft>
                <a:spcPts val="75"/>
              </a:spcAft>
              <a:buNone/>
            </a:pPr>
            <a:r>
              <a:rPr lang="en-IN" sz="24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10. Employees consider the management team to be transparent, reflecting open communication and trust between employees and leadership.</a:t>
            </a:r>
          </a:p>
          <a:p>
            <a:pPr marL="466090" indent="0" algn="just">
              <a:lnSpc>
                <a:spcPct val="107000"/>
              </a:lnSpc>
              <a:spcAft>
                <a:spcPts val="75"/>
              </a:spcAft>
              <a:buNone/>
            </a:pPr>
            <a:endParaRPr lang="en-IN" sz="2400" kern="1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949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677894F-8F90-CFE0-5F71-10A87179B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                           </a:t>
            </a:r>
            <a:r>
              <a:rPr lang="en-IN" b="1" dirty="0"/>
              <a:t>Conclusion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1E674D-53E2-4228-B56F-6C1888B4A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30480" lvl="0" indent="-342900" algn="just">
              <a:lnSpc>
                <a:spcPct val="148000"/>
              </a:lnSpc>
              <a:spcAft>
                <a:spcPts val="690"/>
              </a:spcAft>
              <a:buFont typeface="Symbol" panose="05050102010706020507" pitchFamily="18" charset="2"/>
              <a:buChar char=""/>
            </a:pPr>
            <a:r>
              <a:rPr lang="en-IN" sz="2400" kern="1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The majority of employees are highly inclined to refer someone to work at the organisation, reflecting a positive workplace view.</a:t>
            </a:r>
            <a:endParaRPr lang="en-IN" sz="2400" kern="1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342900" marR="30480" lvl="0" indent="-342900" algn="just">
              <a:lnSpc>
                <a:spcPct val="148000"/>
              </a:lnSpc>
              <a:spcAft>
                <a:spcPts val="690"/>
              </a:spcAft>
              <a:buFont typeface="Symbol" panose="05050102010706020507" pitchFamily="18" charset="2"/>
              <a:buChar char=""/>
            </a:pPr>
            <a:r>
              <a:rPr lang="en-IN" sz="24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 sizable percentage of employees say they have a good work-life balance, indicating a pleasant work environment that prioritises employee well-being.</a:t>
            </a:r>
          </a:p>
          <a:p>
            <a:pPr marL="342900" marR="30480" lvl="0" indent="-342900" algn="just">
              <a:lnSpc>
                <a:spcPct val="148000"/>
              </a:lnSpc>
              <a:spcAft>
                <a:spcPts val="690"/>
              </a:spcAft>
              <a:buFont typeface="Symbol" panose="05050102010706020507" pitchFamily="18" charset="2"/>
              <a:buChar char=""/>
            </a:pPr>
            <a:r>
              <a:rPr lang="en-IN" sz="24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The vast majority of employees indicate a strong desire to reapply for their current position, suggesting job happiness and contentment.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14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13404" cy="103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26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621F9-57FC-03A7-2EE3-925A45765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785" y="1647645"/>
            <a:ext cx="11559654" cy="5073830"/>
          </a:xfrm>
        </p:spPr>
        <p:txBody>
          <a:bodyPr>
            <a:normAutofit/>
          </a:bodyPr>
          <a:lstStyle/>
          <a:p>
            <a:pPr marL="342900" marR="30480" lvl="0" indent="-342900" algn="just">
              <a:lnSpc>
                <a:spcPct val="148000"/>
              </a:lnSpc>
              <a:spcAft>
                <a:spcPts val="690"/>
              </a:spcAft>
              <a:buFont typeface="Symbol" panose="05050102010706020507" pitchFamily="18" charset="2"/>
              <a:buChar char=""/>
            </a:pPr>
            <a:r>
              <a:rPr lang="en-IN" sz="24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A sizable proportion of employees say that work is distributed equitably within their work group, indicating a view of fairness and equitable practises.</a:t>
            </a:r>
          </a:p>
          <a:p>
            <a:pPr marL="342900" marR="30480" lvl="0" indent="-342900" algn="just">
              <a:lnSpc>
                <a:spcPct val="148000"/>
              </a:lnSpc>
              <a:spcAft>
                <a:spcPts val="690"/>
              </a:spcAft>
              <a:buFont typeface="Symbol" panose="05050102010706020507" pitchFamily="18" charset="2"/>
              <a:buChar char=""/>
            </a:pPr>
            <a:r>
              <a:rPr lang="en-IN" sz="2400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While the majority of employees report having a best friend at work, a significant minority do not, highlighting the need for more focus to build better social interactions among employees.</a:t>
            </a:r>
          </a:p>
          <a:p>
            <a:pPr marL="342900" marR="30480" lvl="0" indent="-342900" algn="just">
              <a:lnSpc>
                <a:spcPct val="148000"/>
              </a:lnSpc>
              <a:spcAft>
                <a:spcPts val="690"/>
              </a:spcAft>
              <a:buFont typeface="Symbol" panose="05050102010706020507" pitchFamily="18" charset="2"/>
              <a:buChar char=""/>
            </a:pPr>
            <a:r>
              <a:rPr lang="en-IN" sz="24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The vast majority of employees believe they are valued at work, indicating a healthy business culture that recognises and values employee contributions</a:t>
            </a:r>
            <a:r>
              <a:rPr lang="en-I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i="0" dirty="0">
              <a:effectLst/>
            </a:endParaRPr>
          </a:p>
          <a:p>
            <a:pPr marL="0" indent="0">
              <a:buNone/>
            </a:pPr>
            <a:endParaRPr lang="en-IN" sz="2800" b="1" i="0" u="sng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0413FC-7659-4BBD-06AF-798C6C1C0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5CF6E8-DCFB-270F-3407-DF7FB025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78505" cy="107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27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0CEC-B205-D614-ACFB-9620DEF0A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65125"/>
            <a:ext cx="8610600" cy="1325563"/>
          </a:xfrm>
        </p:spPr>
        <p:txBody>
          <a:bodyPr/>
          <a:lstStyle/>
          <a:p>
            <a:pPr algn="ctr"/>
            <a:r>
              <a:rPr lang="en-IN" b="1" dirty="0"/>
              <a:t>References (Only Vancouver Style)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CD5A5-350C-07B1-88E3-70F677EEF1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5668"/>
            <a:ext cx="10515600" cy="4391295"/>
          </a:xfrm>
        </p:spPr>
        <p:txBody>
          <a:bodyPr>
            <a:normAutofit fontScale="25000" lnSpcReduction="20000"/>
          </a:bodyPr>
          <a:lstStyle/>
          <a:p>
            <a:pPr fontAlgn="base">
              <a:lnSpc>
                <a:spcPct val="107000"/>
              </a:lnSpc>
              <a:spcAft>
                <a:spcPts val="1110"/>
              </a:spcAft>
              <a:buClr>
                <a:srgbClr val="000000"/>
              </a:buClr>
              <a:buSzPts val="1200"/>
            </a:pPr>
            <a:endParaRPr lang="en-IN" sz="11200" u="none" strike="noStrike" kern="100" dirty="0">
              <a:effectLst/>
              <a:uFill>
                <a:solidFill>
                  <a:srgbClr val="000000"/>
                </a:solidFill>
              </a:uFill>
              <a:ea typeface="Times New Roman" panose="02020603050405020304" pitchFamily="18" charset="0"/>
              <a:cs typeface="Times New Roman" panose="02020603050405020304" pitchFamily="18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fontAlgn="base">
              <a:lnSpc>
                <a:spcPct val="107000"/>
              </a:lnSpc>
              <a:spcAft>
                <a:spcPts val="111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q"/>
            </a:pPr>
            <a:r>
              <a:rPr lang="en-IN" sz="11200" u="none" strike="noStrike" kern="100" dirty="0"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https://www.google.com/ </a:t>
            </a:r>
            <a:r>
              <a:rPr lang="en-IN" sz="11200" u="none" strike="noStrike" kern="100" dirty="0"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base">
              <a:lnSpc>
                <a:spcPct val="107000"/>
              </a:lnSpc>
              <a:spcAft>
                <a:spcPts val="112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q"/>
            </a:pPr>
            <a:r>
              <a:rPr lang="en-IN" sz="11200" u="none" strike="noStrike" kern="100" dirty="0"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https://en.wikipedia.org/wiki/Human_resources </a:t>
            </a:r>
            <a:r>
              <a:rPr lang="en-IN" sz="11200" u="none" strike="noStrike" kern="100" dirty="0"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l" fontAlgn="base">
              <a:lnSpc>
                <a:spcPct val="107000"/>
              </a:lnSpc>
              <a:spcAft>
                <a:spcPts val="112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q"/>
            </a:pPr>
            <a:r>
              <a:rPr lang="en-IN" sz="11200" u="none" strike="noStrike" kern="100" dirty="0"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https://www.questionpro.com/blog/employee-motivation/ </a:t>
            </a:r>
            <a:r>
              <a:rPr lang="en-IN" sz="11200" u="none" strike="noStrike" kern="100" dirty="0"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l" fontAlgn="base">
              <a:lnSpc>
                <a:spcPct val="107000"/>
              </a:lnSpc>
              <a:spcAft>
                <a:spcPts val="112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q"/>
            </a:pPr>
            <a:r>
              <a:rPr lang="en-IN" sz="11200" u="none" strike="noStrike" kern="100" dirty="0"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https://www.inc.com/encyclopedia/employee-motivation.html </a:t>
            </a:r>
            <a:r>
              <a:rPr lang="en-IN" sz="11200" u="none" strike="noStrike" kern="100" dirty="0"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l" fontAlgn="base">
              <a:lnSpc>
                <a:spcPct val="107000"/>
              </a:lnSpc>
              <a:spcAft>
                <a:spcPts val="67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q"/>
            </a:pPr>
            <a:r>
              <a:rPr lang="en-IN" sz="11200" u="sng" strike="noStrike" kern="100" dirty="0"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https://www.entrepreneur.com/topic/employee-motivation</a:t>
            </a:r>
            <a:r>
              <a:rPr lang="en-IN" sz="11200" u="none" strike="noStrike" kern="100" dirty="0"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lvl="0" indent="0" algn="l" fontAlgn="base">
              <a:lnSpc>
                <a:spcPct val="107000"/>
              </a:lnSpc>
              <a:spcAft>
                <a:spcPts val="670"/>
              </a:spcAft>
              <a:buClr>
                <a:srgbClr val="000000"/>
              </a:buClr>
              <a:buSzPts val="1200"/>
              <a:buNone/>
            </a:pPr>
            <a:endParaRPr lang="en-IN" sz="11200" u="none" strike="noStrike" kern="100" dirty="0">
              <a:effectLst/>
              <a:uFill>
                <a:solidFill>
                  <a:srgbClr val="000000"/>
                </a:solidFill>
              </a:u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66090" indent="0" algn="l">
              <a:lnSpc>
                <a:spcPct val="107000"/>
              </a:lnSpc>
              <a:spcAft>
                <a:spcPts val="43500"/>
              </a:spcAft>
              <a:buNone/>
            </a:pPr>
            <a:r>
              <a:rPr lang="en-IN" sz="11200" b="1" kern="1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</a:t>
            </a:r>
            <a:endParaRPr lang="en-IN" sz="11200" kern="100" dirty="0">
              <a:solidFill>
                <a:srgbClr val="000000"/>
              </a:solidFill>
              <a:effectLst/>
              <a:ea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en-IN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C351-F8F3-57C7-6516-D8352B33A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778F48-EED0-0966-D30D-CA2F4B9E8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16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D255647-F95D-46BC-6D26-DFB5BCA207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0" y="144478"/>
            <a:ext cx="2497540" cy="117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43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A40DA-CCAF-AA4D-F02C-E8A499F3A7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b="1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62A6F-B772-4C22-FFAA-7F43C56C04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b="1" dirty="0"/>
              <a:t>Any Questions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C20748-CF29-ED49-B8D8-5DEBC4A5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17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C9A4B-7D60-AC6E-3EFB-C49D8A77D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 are not allowed to add slides to this presentation</a:t>
            </a:r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C1BA95-363B-4D43-B4A1-2FAE931EE5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0" y="144478"/>
            <a:ext cx="2497540" cy="117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246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6056" y="185738"/>
            <a:ext cx="4963887" cy="1325563"/>
          </a:xfrm>
        </p:spPr>
        <p:txBody>
          <a:bodyPr/>
          <a:lstStyle/>
          <a:p>
            <a:pPr algn="ctr"/>
            <a:r>
              <a:rPr lang="en-IN" b="1" dirty="0"/>
              <a:t>Mentor Approval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2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0" y="185738"/>
            <a:ext cx="2198819" cy="1034982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0EE0655-BE99-1013-9919-D551DA0914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65827" y="1511301"/>
            <a:ext cx="11490384" cy="5001642"/>
          </a:xfrm>
        </p:spPr>
      </p:pic>
    </p:spTree>
    <p:extLst>
      <p:ext uri="{BB962C8B-B14F-4D97-AF65-F5344CB8AC3E}">
        <p14:creationId xmlns:p14="http://schemas.microsoft.com/office/powerpoint/2010/main" val="2861094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572" y="133288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ABOUT HOSPITAL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/>
          <a:lstStyle/>
          <a:p>
            <a:r>
              <a:rPr lang="en-US" dirty="0"/>
              <a:t>Artemis Hospital, established in 2007, spread across 9 acres, is a 600-plus bed; state-of-the-art multi-specialty hospital located in Gurgaon, India. </a:t>
            </a:r>
          </a:p>
          <a:p>
            <a:r>
              <a:rPr lang="en-US" dirty="0"/>
              <a:t>Artemis Hospital is the first JCI and NABH accredited Hospital in Gurgaon. </a:t>
            </a:r>
          </a:p>
          <a:p>
            <a:r>
              <a:rPr lang="en-US" dirty="0"/>
              <a:t>Designed as one of the most advanced hospitals in India, Artemis provides a depth of expertise in the spectrum of advanced medical &amp; surgical interventions, a comprehensive mix of inpatient and outpatient services. 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3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320119" cy="10920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474" y="235131"/>
            <a:ext cx="3727270" cy="213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78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72094-D36A-007C-818C-6DC4FC39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Introduction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B44169-B653-8FCC-211C-27ABE8FE0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23509"/>
          </a:xfrm>
        </p:spPr>
        <p:txBody>
          <a:bodyPr/>
          <a:lstStyle/>
          <a:p>
            <a:r>
              <a:rPr lang="en-US" b="0" i="0" dirty="0">
                <a:effectLst/>
              </a:rPr>
              <a:t>Employee motivation directly impacts individual performance, job satisfaction, and commitment, leading to higher productivity levels and improved organizational outcomes.</a:t>
            </a:r>
            <a:r>
              <a:rPr lang="en-US" dirty="0"/>
              <a:t> </a:t>
            </a:r>
          </a:p>
          <a:p>
            <a:r>
              <a:rPr lang="en-US" b="0" i="0" dirty="0">
                <a:effectLst/>
              </a:rPr>
              <a:t>Motivated employees are more likely to exhibit discretionary effort, creativity, and innovation, resulting in competitive advantages for the organization.</a:t>
            </a:r>
            <a:endParaRPr lang="en-US" dirty="0"/>
          </a:p>
          <a:p>
            <a:r>
              <a:rPr lang="en-US" dirty="0"/>
              <a:t> </a:t>
            </a:r>
            <a:r>
              <a:rPr lang="en-US" b="0" i="0" dirty="0">
                <a:effectLst/>
              </a:rPr>
              <a:t>A motivated workforce leads to lower turnover rates, reduced absenteeism, and enhanced employee retention, saving recruitment and training costs.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B9F59A-EE54-15E1-6F90-F1AB79C0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4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23EA6A3-2D9E-C718-EBF4-5B7AFD95B0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" y="0"/>
            <a:ext cx="2224585" cy="104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010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904D3-A247-E528-2115-156C1887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/>
              <a:t>Objective</a:t>
            </a:r>
            <a:endParaRPr lang="en-IN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6D7DE2-7518-3B77-F975-509EE81FC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Primary Objective-  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To find the employee motivation techniques adopted in Artemis Hospital Gurugram.</a:t>
            </a:r>
            <a:endParaRPr lang="en-US" dirty="0"/>
          </a:p>
          <a:p>
            <a:r>
              <a:rPr lang="en-US" b="1" dirty="0"/>
              <a:t>Secondary Objectives:  </a:t>
            </a:r>
            <a:endParaRPr lang="en-US" dirty="0"/>
          </a:p>
          <a:p>
            <a:pPr marR="30480" lvl="0" algn="just" fontAlgn="base">
              <a:lnSpc>
                <a:spcPct val="107000"/>
              </a:lnSpc>
              <a:spcAft>
                <a:spcPts val="1185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Ø"/>
            </a:pPr>
            <a:r>
              <a:rPr lang="en-IN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To analyse the job involvement of employees in an organization. </a:t>
            </a:r>
          </a:p>
          <a:p>
            <a:pPr marR="30480" algn="just" fontAlgn="base">
              <a:lnSpc>
                <a:spcPct val="107000"/>
              </a:lnSpc>
              <a:spcAft>
                <a:spcPts val="1170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Ø"/>
            </a:pPr>
            <a:r>
              <a:rPr lang="en-IN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To study about growth needs of employees </a:t>
            </a:r>
          </a:p>
          <a:p>
            <a:pPr marR="30480" lvl="0" algn="just" fontAlgn="base">
              <a:lnSpc>
                <a:spcPct val="107000"/>
              </a:lnSpc>
              <a:spcAft>
                <a:spcPts val="1185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Ø"/>
            </a:pPr>
            <a:r>
              <a:rPr lang="en-IN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To find whether organizational health is being given to employees by the company or organization </a:t>
            </a:r>
          </a:p>
          <a:p>
            <a:pPr marR="30480" lvl="0" algn="just" fontAlgn="base">
              <a:lnSpc>
                <a:spcPct val="107000"/>
              </a:lnSpc>
              <a:spcAft>
                <a:spcPts val="1375"/>
              </a:spcAft>
              <a:buClr>
                <a:srgbClr val="000000"/>
              </a:buClr>
              <a:buSzPts val="1200"/>
              <a:buFont typeface="Wingdings" panose="05000000000000000000" pitchFamily="2" charset="2"/>
              <a:buChar char="Ø"/>
            </a:pPr>
            <a:r>
              <a:rPr lang="en-IN" u="none" strike="noStrike" kern="100" dirty="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ea typeface="Times New Roman" panose="02020603050405020304" pitchFamily="18" charset="0"/>
                <a:cs typeface="Times New Roman" panose="02020603050405020304" pitchFamily="18" charset="0"/>
              </a:rPr>
              <a:t>To study the effect of Job promotion on employees 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6429B0-60CE-36A6-DD5A-4112E4534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5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DE848F-23EA-DD10-7CA9-E5A35CA4C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3"/>
            <a:ext cx="2695903" cy="1268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878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6DAF6-311E-0255-B1ED-7410C0285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6556" y="-29980"/>
            <a:ext cx="10515600" cy="1325563"/>
          </a:xfrm>
        </p:spPr>
        <p:txBody>
          <a:bodyPr/>
          <a:lstStyle/>
          <a:p>
            <a:pPr algn="ctr"/>
            <a:r>
              <a:rPr lang="en-IN" b="1" dirty="0"/>
              <a:t>Methodology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65C76-273B-9A86-DBC1-54F437B85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3288" y="1475117"/>
            <a:ext cx="10515600" cy="5630150"/>
          </a:xfrm>
        </p:spPr>
        <p:txBody>
          <a:bodyPr>
            <a:noAutofit/>
          </a:bodyPr>
          <a:lstStyle/>
          <a:p>
            <a:r>
              <a:rPr lang="en-US" b="1" dirty="0"/>
              <a:t>Study design: </a:t>
            </a:r>
            <a:r>
              <a:rPr lang="en-US" dirty="0"/>
              <a:t>The study type is cross-sectional and descriptive in nature. </a:t>
            </a:r>
          </a:p>
          <a:p>
            <a:r>
              <a:rPr lang="en-US" b="1" dirty="0"/>
              <a:t>Study location: </a:t>
            </a:r>
            <a:r>
              <a:rPr lang="en-US" dirty="0"/>
              <a:t>Artemis Hospital.</a:t>
            </a:r>
          </a:p>
          <a:p>
            <a:r>
              <a:rPr lang="en-US" b="1" dirty="0"/>
              <a:t>Study population: </a:t>
            </a:r>
            <a:r>
              <a:rPr lang="en-US" dirty="0"/>
              <a:t> Random Working Employees at Artemis Hospital Gurgaon.</a:t>
            </a:r>
          </a:p>
          <a:p>
            <a:r>
              <a:rPr lang="en-US" b="1" dirty="0"/>
              <a:t>Duration of study: </a:t>
            </a:r>
            <a:r>
              <a:rPr lang="en-US" dirty="0"/>
              <a:t>3 Months i.e.</a:t>
            </a:r>
            <a:r>
              <a:rPr lang="en-US" b="1" dirty="0"/>
              <a:t> </a:t>
            </a:r>
            <a:r>
              <a:rPr lang="en-US" dirty="0"/>
              <a:t>25</a:t>
            </a:r>
            <a:r>
              <a:rPr lang="en-US" baseline="30000" dirty="0"/>
              <a:t>th</a:t>
            </a:r>
            <a:r>
              <a:rPr lang="en-US" dirty="0"/>
              <a:t> February to 31</a:t>
            </a:r>
            <a:r>
              <a:rPr lang="en-US" baseline="30000" dirty="0"/>
              <a:t>st</a:t>
            </a:r>
            <a:r>
              <a:rPr lang="en-US" dirty="0"/>
              <a:t> May.</a:t>
            </a:r>
          </a:p>
          <a:p>
            <a:r>
              <a:rPr lang="en-US" b="1" dirty="0"/>
              <a:t>Sample size: </a:t>
            </a:r>
            <a:r>
              <a:rPr lang="en-US" dirty="0"/>
              <a:t>100 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 </a:t>
            </a:r>
            <a:endParaRPr lang="en-US" dirty="0"/>
          </a:p>
          <a:p>
            <a:r>
              <a:rPr lang="en-US" b="1" dirty="0"/>
              <a:t>Sampling technique:</a:t>
            </a:r>
            <a:r>
              <a:rPr lang="en-US" dirty="0"/>
              <a:t> Convenience sampling.</a:t>
            </a:r>
          </a:p>
          <a:p>
            <a:r>
              <a:rPr lang="en-US" b="1" dirty="0"/>
              <a:t>Method of data collection:</a:t>
            </a:r>
            <a:r>
              <a:rPr lang="en-US" dirty="0"/>
              <a:t> </a:t>
            </a:r>
            <a:r>
              <a:rPr lang="en-US" dirty="0">
                <a:ea typeface="+mn-lt"/>
                <a:cs typeface="+mn-lt"/>
              </a:rPr>
              <a:t>Structured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/>
              <a:t>Questionnaire.</a:t>
            </a:r>
          </a:p>
          <a:p>
            <a:r>
              <a:rPr lang="en-US" b="1" dirty="0"/>
              <a:t>Methods for data analysis:</a:t>
            </a:r>
            <a:r>
              <a:rPr lang="en-US" dirty="0"/>
              <a:t> </a:t>
            </a:r>
            <a:r>
              <a:rPr lang="en-US" dirty="0">
                <a:ea typeface="+mn-lt"/>
                <a:cs typeface="+mn-lt"/>
              </a:rPr>
              <a:t>Microsoft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/>
              <a:t>Excel.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770-9203-2BD7-A999-EDFBD11B0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6</a:t>
            </a:fld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6665F7-D441-D56F-3223-09638E6207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050"/>
            <a:ext cx="1918741" cy="90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109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E1AFC-9CD1-08C8-0F87-3A71E573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7517" y="465056"/>
            <a:ext cx="3932237" cy="729082"/>
          </a:xfrm>
        </p:spPr>
        <p:txBody>
          <a:bodyPr>
            <a:normAutofit/>
          </a:bodyPr>
          <a:lstStyle/>
          <a:p>
            <a:pPr algn="ctr"/>
            <a:r>
              <a:rPr lang="en-IN" sz="4400" b="1" dirty="0">
                <a:latin typeface="+mn-lt"/>
              </a:rPr>
              <a:t>Results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49D843-D489-0698-8F13-E18D7AC3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7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7E35C9-8D50-F7CA-E6F1-C10B29E0AE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51881" cy="105995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4CB8969-84F5-7FD5-CEE1-B7A74E607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1011" y="1647645"/>
            <a:ext cx="11159706" cy="5012718"/>
          </a:xfrm>
        </p:spPr>
        <p:txBody>
          <a:bodyPr/>
          <a:lstStyle/>
          <a:p>
            <a:r>
              <a:rPr lang="en-IN" dirty="0"/>
              <a:t>                                  </a:t>
            </a:r>
            <a:r>
              <a:rPr lang="en-IN" sz="1800" b="1" dirty="0"/>
              <a:t>Figure 1                                                                                                    Figure 2</a:t>
            </a:r>
          </a:p>
          <a:p>
            <a:endParaRPr lang="en-IN" sz="1800" b="1" dirty="0"/>
          </a:p>
          <a:p>
            <a:endParaRPr lang="en-IN" sz="18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AFC045-C0C4-8F8D-5CC1-EF8A59D05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23" y="2552130"/>
            <a:ext cx="5055079" cy="36071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5CAF22C-2B31-777C-B132-378D1CB88A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552130"/>
            <a:ext cx="5731510" cy="360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571DAA9-AC14-FAC3-D6FC-849D37028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                  </a:t>
            </a:r>
            <a:r>
              <a:rPr lang="en-IN" sz="2000" b="1" dirty="0"/>
              <a:t>Figure 3                                                                                      Figure 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86BD3-7B28-3873-3378-A9DBB9E3B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8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261C97-CF15-220B-FFE7-145AE48C1E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78988" cy="1025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26D9DEE-FE14-22F7-7E38-8A3A335DF6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49" y="2683266"/>
            <a:ext cx="5618480" cy="34936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8D79C2-B083-D7C6-5CB8-BB9EBD3BF8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6121" y="2683267"/>
            <a:ext cx="5704205" cy="349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270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BBB38146-164F-41B9-1704-C5D9E3AC2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05000"/>
            <a:ext cx="10515600" cy="1219200"/>
          </a:xfrm>
        </p:spPr>
        <p:txBody>
          <a:bodyPr>
            <a:normAutofit/>
          </a:bodyPr>
          <a:lstStyle/>
          <a:p>
            <a:r>
              <a:rPr lang="en-IN" sz="2000" b="1" dirty="0">
                <a:latin typeface="+mn-lt"/>
              </a:rPr>
              <a:t>                         Figure 5                                                                                          Figure 6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D20E6-394B-4DF0-96A5-9647FF39C943}" type="slidenum">
              <a:rPr lang="en-IN" smtClean="0"/>
              <a:t>9</a:t>
            </a:fld>
            <a:endParaRPr lang="en-I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E54A9D-4B6F-6671-1709-E2CF64355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90685" cy="10008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583F24-EFE8-964A-4C27-AB6CBC73A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34" y="2993366"/>
            <a:ext cx="5753819" cy="32176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CA8025-D286-72E9-34D5-6E1DC3D6B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2346" y="2924354"/>
            <a:ext cx="5722620" cy="321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04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9156</TotalTime>
  <Words>848</Words>
  <Application>Microsoft Office PowerPoint</Application>
  <PresentationFormat>Widescreen</PresentationFormat>
  <Paragraphs>100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A Study on Employee Motivation at Artemis Hospital, Gurugram</vt:lpstr>
      <vt:lpstr>Mentor Approval</vt:lpstr>
      <vt:lpstr>ABOUT HOSPITAL</vt:lpstr>
      <vt:lpstr>Introduction </vt:lpstr>
      <vt:lpstr>Objective</vt:lpstr>
      <vt:lpstr>Methodology </vt:lpstr>
      <vt:lpstr>Results</vt:lpstr>
      <vt:lpstr>PowerPoint Presentation</vt:lpstr>
      <vt:lpstr>                         Figure 5                                                                                          Figure 6</vt:lpstr>
      <vt:lpstr>PowerPoint Presentation</vt:lpstr>
      <vt:lpstr>PowerPoint Presentation</vt:lpstr>
      <vt:lpstr>                            Discussion</vt:lpstr>
      <vt:lpstr>PowerPoint Presentation</vt:lpstr>
      <vt:lpstr>                           Conclusion</vt:lpstr>
      <vt:lpstr>PowerPoint Presentation</vt:lpstr>
      <vt:lpstr>References (Only Vancouver Style)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 Name Organization</dc:title>
  <dc:creator>Dr. Sidharth Sekhar Mishra</dc:creator>
  <cp:lastModifiedBy>Mitali Yadav</cp:lastModifiedBy>
  <cp:revision>84</cp:revision>
  <dcterms:created xsi:type="dcterms:W3CDTF">2022-05-20T15:11:38Z</dcterms:created>
  <dcterms:modified xsi:type="dcterms:W3CDTF">2023-07-11T12:17:07Z</dcterms:modified>
</cp:coreProperties>
</file>