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5" Type="http://schemas.openxmlformats.org/officeDocument/2006/relationships/custom-properties" Target="docProps/custom.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 id="258" r:id="rId7"/>
    <p:sldId id="267" r:id="rId8"/>
    <p:sldId id="259" r:id="rId9"/>
    <p:sldId id="270" r:id="rId10"/>
    <p:sldId id="261" r:id="rId11"/>
    <p:sldId id="262" r:id="rId12"/>
    <p:sldId id="263" r:id="rId13"/>
    <p:sldId id="273" r:id="rId14"/>
    <p:sldId id="269" r:id="rId15"/>
    <p:sldId id="266" r:id="rId16"/>
    <p:sldId id="268" r:id="rId17"/>
    <p:sldId id="27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60" autoAdjust="0"/>
    <p:restoredTop sz="94660"/>
  </p:normalViewPr>
  <p:slideViewPr>
    <p:cSldViewPr snapToGrid="0">
      <p:cViewPr varScale="1">
        <p:scale>
          <a:sx n="65" d="100"/>
          <a:sy n="65" d="100"/>
        </p:scale>
        <p:origin x="73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 /><Relationship Id="rId13" Type="http://schemas.openxmlformats.org/officeDocument/2006/relationships/slide" Target="slides/slide9.xml" /><Relationship Id="rId18" Type="http://schemas.openxmlformats.org/officeDocument/2006/relationships/slide" Target="slides/slide14.xml" /><Relationship Id="rId3" Type="http://schemas.openxmlformats.org/officeDocument/2006/relationships/customXml" Target="../customXml/item3.xml" /><Relationship Id="rId21" Type="http://schemas.openxmlformats.org/officeDocument/2006/relationships/theme" Target="theme/theme1.xml" /><Relationship Id="rId7" Type="http://schemas.openxmlformats.org/officeDocument/2006/relationships/slide" Target="slides/slide3.xml" /><Relationship Id="rId12" Type="http://schemas.openxmlformats.org/officeDocument/2006/relationships/slide" Target="slides/slide8.xml" /><Relationship Id="rId17" Type="http://schemas.openxmlformats.org/officeDocument/2006/relationships/slide" Target="slides/slide13.xml" /><Relationship Id="rId2" Type="http://schemas.openxmlformats.org/officeDocument/2006/relationships/customXml" Target="../customXml/item2.xml" /><Relationship Id="rId16" Type="http://schemas.openxmlformats.org/officeDocument/2006/relationships/slide" Target="slides/slide12.xml" /><Relationship Id="rId20" Type="http://schemas.openxmlformats.org/officeDocument/2006/relationships/viewProps" Target="viewProps.xml" /><Relationship Id="rId1" Type="http://schemas.openxmlformats.org/officeDocument/2006/relationships/customXml" Target="../customXml/item1.xml" /><Relationship Id="rId6" Type="http://schemas.openxmlformats.org/officeDocument/2006/relationships/slide" Target="slides/slide2.xml" /><Relationship Id="rId11" Type="http://schemas.openxmlformats.org/officeDocument/2006/relationships/slide" Target="slides/slide7.xml" /><Relationship Id="rId5" Type="http://schemas.openxmlformats.org/officeDocument/2006/relationships/slide" Target="slides/slide1.xml" /><Relationship Id="rId15" Type="http://schemas.openxmlformats.org/officeDocument/2006/relationships/slide" Target="slides/slide11.xml" /><Relationship Id="rId10" Type="http://schemas.openxmlformats.org/officeDocument/2006/relationships/slide" Target="slides/slide6.xml" /><Relationship Id="rId19" Type="http://schemas.openxmlformats.org/officeDocument/2006/relationships/presProps" Target="presProps.xml" /><Relationship Id="rId4" Type="http://schemas.openxmlformats.org/officeDocument/2006/relationships/slideMaster" Target="slideMasters/slideMaster1.xml" /><Relationship Id="rId9" Type="http://schemas.openxmlformats.org/officeDocument/2006/relationships/slide" Target="slides/slide5.xml" /><Relationship Id="rId14" Type="http://schemas.openxmlformats.org/officeDocument/2006/relationships/slide" Target="slides/slide10.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861782-5A03-06DD-3BAD-8206224D9A5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A3430B-B816-E0E2-D6C8-CFB8D1290FA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6C7DC51-4CF1-4563-50FD-4BB12C4A3C72}"/>
              </a:ext>
            </a:extLst>
          </p:cNvPr>
          <p:cNvSpPr>
            <a:spLocks noGrp="1"/>
          </p:cNvSpPr>
          <p:nvPr>
            <p:ph type="dt" sz="half" idx="10"/>
          </p:nvPr>
        </p:nvSpPr>
        <p:spPr/>
        <p:txBody>
          <a:bodyPr/>
          <a:lstStyle/>
          <a:p>
            <a:fld id="{4CCC5D17-9765-4BB7-84DD-7AC8FD2F48CE}" type="datetimeFigureOut">
              <a:rPr lang="en-US" smtClean="0"/>
              <a:t>7/26/2024</a:t>
            </a:fld>
            <a:endParaRPr lang="en-US"/>
          </a:p>
        </p:txBody>
      </p:sp>
      <p:sp>
        <p:nvSpPr>
          <p:cNvPr id="5" name="Footer Placeholder 4">
            <a:extLst>
              <a:ext uri="{FF2B5EF4-FFF2-40B4-BE49-F238E27FC236}">
                <a16:creationId xmlns:a16="http://schemas.microsoft.com/office/drawing/2014/main" id="{03AE351C-7BE4-EF85-A385-C3EF51A9194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E36D9B-6F4E-F570-032E-D81ED91C26BF}"/>
              </a:ext>
            </a:extLst>
          </p:cNvPr>
          <p:cNvSpPr>
            <a:spLocks noGrp="1"/>
          </p:cNvSpPr>
          <p:nvPr>
            <p:ph type="sldNum" sz="quarter" idx="12"/>
          </p:nvPr>
        </p:nvSpPr>
        <p:spPr/>
        <p:txBody>
          <a:bodyPr/>
          <a:lstStyle/>
          <a:p>
            <a:fld id="{FF549297-8F5E-4D13-B090-A3B55E839152}" type="slidenum">
              <a:rPr lang="en-US" smtClean="0"/>
              <a:t>‹#›</a:t>
            </a:fld>
            <a:endParaRPr lang="en-US"/>
          </a:p>
        </p:txBody>
      </p:sp>
    </p:spTree>
    <p:extLst>
      <p:ext uri="{BB962C8B-B14F-4D97-AF65-F5344CB8AC3E}">
        <p14:creationId xmlns:p14="http://schemas.microsoft.com/office/powerpoint/2010/main" val="7303564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2036A-0550-22DD-C739-8A5952A502F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15A865-0E82-E72B-442A-C7534C7F1A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3CB37C-0757-FC86-BF2C-1CD2BF75BCE5}"/>
              </a:ext>
            </a:extLst>
          </p:cNvPr>
          <p:cNvSpPr>
            <a:spLocks noGrp="1"/>
          </p:cNvSpPr>
          <p:nvPr>
            <p:ph type="dt" sz="half" idx="10"/>
          </p:nvPr>
        </p:nvSpPr>
        <p:spPr/>
        <p:txBody>
          <a:bodyPr/>
          <a:lstStyle/>
          <a:p>
            <a:fld id="{4CCC5D17-9765-4BB7-84DD-7AC8FD2F48CE}" type="datetimeFigureOut">
              <a:rPr lang="en-US" smtClean="0"/>
              <a:t>7/26/2024</a:t>
            </a:fld>
            <a:endParaRPr lang="en-US"/>
          </a:p>
        </p:txBody>
      </p:sp>
      <p:sp>
        <p:nvSpPr>
          <p:cNvPr id="5" name="Footer Placeholder 4">
            <a:extLst>
              <a:ext uri="{FF2B5EF4-FFF2-40B4-BE49-F238E27FC236}">
                <a16:creationId xmlns:a16="http://schemas.microsoft.com/office/drawing/2014/main" id="{73BFEE1E-6D3A-FAD1-99A5-472012AD39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C8476-578D-0590-C389-C8DB7CE2B637}"/>
              </a:ext>
            </a:extLst>
          </p:cNvPr>
          <p:cNvSpPr>
            <a:spLocks noGrp="1"/>
          </p:cNvSpPr>
          <p:nvPr>
            <p:ph type="sldNum" sz="quarter" idx="12"/>
          </p:nvPr>
        </p:nvSpPr>
        <p:spPr/>
        <p:txBody>
          <a:bodyPr/>
          <a:lstStyle/>
          <a:p>
            <a:fld id="{FF549297-8F5E-4D13-B090-A3B55E839152}" type="slidenum">
              <a:rPr lang="en-US" smtClean="0"/>
              <a:t>‹#›</a:t>
            </a:fld>
            <a:endParaRPr lang="en-US"/>
          </a:p>
        </p:txBody>
      </p:sp>
    </p:spTree>
    <p:extLst>
      <p:ext uri="{BB962C8B-B14F-4D97-AF65-F5344CB8AC3E}">
        <p14:creationId xmlns:p14="http://schemas.microsoft.com/office/powerpoint/2010/main" val="1134510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28AF5A0-DA2E-81BF-5BE8-DF5CFA0ADD6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A9FD92D-BF2E-DBF8-A556-C7332DE78F0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3B8BD0-C4D3-FD0B-3229-40C3EF0ADCCC}"/>
              </a:ext>
            </a:extLst>
          </p:cNvPr>
          <p:cNvSpPr>
            <a:spLocks noGrp="1"/>
          </p:cNvSpPr>
          <p:nvPr>
            <p:ph type="dt" sz="half" idx="10"/>
          </p:nvPr>
        </p:nvSpPr>
        <p:spPr/>
        <p:txBody>
          <a:bodyPr/>
          <a:lstStyle/>
          <a:p>
            <a:fld id="{4CCC5D17-9765-4BB7-84DD-7AC8FD2F48CE}" type="datetimeFigureOut">
              <a:rPr lang="en-US" smtClean="0"/>
              <a:t>7/26/2024</a:t>
            </a:fld>
            <a:endParaRPr lang="en-US"/>
          </a:p>
        </p:txBody>
      </p:sp>
      <p:sp>
        <p:nvSpPr>
          <p:cNvPr id="5" name="Footer Placeholder 4">
            <a:extLst>
              <a:ext uri="{FF2B5EF4-FFF2-40B4-BE49-F238E27FC236}">
                <a16:creationId xmlns:a16="http://schemas.microsoft.com/office/drawing/2014/main" id="{FC1DA0ED-2C48-5635-0328-E0828F4A44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41FCA3-1F22-FD55-0D05-C0F2C086A6BC}"/>
              </a:ext>
            </a:extLst>
          </p:cNvPr>
          <p:cNvSpPr>
            <a:spLocks noGrp="1"/>
          </p:cNvSpPr>
          <p:nvPr>
            <p:ph type="sldNum" sz="quarter" idx="12"/>
          </p:nvPr>
        </p:nvSpPr>
        <p:spPr/>
        <p:txBody>
          <a:bodyPr/>
          <a:lstStyle/>
          <a:p>
            <a:fld id="{FF549297-8F5E-4D13-B090-A3B55E839152}" type="slidenum">
              <a:rPr lang="en-US" smtClean="0"/>
              <a:t>‹#›</a:t>
            </a:fld>
            <a:endParaRPr lang="en-US"/>
          </a:p>
        </p:txBody>
      </p:sp>
    </p:spTree>
    <p:extLst>
      <p:ext uri="{BB962C8B-B14F-4D97-AF65-F5344CB8AC3E}">
        <p14:creationId xmlns:p14="http://schemas.microsoft.com/office/powerpoint/2010/main" val="2695629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E00E9D-E583-D458-1FA2-EF17764A0D0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7824562-5837-541B-27B3-462C4225331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3F56AB-EC1F-BD92-9DCF-E5E5F7CD97BE}"/>
              </a:ext>
            </a:extLst>
          </p:cNvPr>
          <p:cNvSpPr>
            <a:spLocks noGrp="1"/>
          </p:cNvSpPr>
          <p:nvPr>
            <p:ph type="dt" sz="half" idx="10"/>
          </p:nvPr>
        </p:nvSpPr>
        <p:spPr/>
        <p:txBody>
          <a:bodyPr/>
          <a:lstStyle/>
          <a:p>
            <a:fld id="{4CCC5D17-9765-4BB7-84DD-7AC8FD2F48CE}" type="datetimeFigureOut">
              <a:rPr lang="en-US" smtClean="0"/>
              <a:t>7/26/2024</a:t>
            </a:fld>
            <a:endParaRPr lang="en-US"/>
          </a:p>
        </p:txBody>
      </p:sp>
      <p:sp>
        <p:nvSpPr>
          <p:cNvPr id="5" name="Footer Placeholder 4">
            <a:extLst>
              <a:ext uri="{FF2B5EF4-FFF2-40B4-BE49-F238E27FC236}">
                <a16:creationId xmlns:a16="http://schemas.microsoft.com/office/drawing/2014/main" id="{AE67E807-12A5-F3FE-EE12-4C50B240A5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017B17C-FBF9-7FE3-D7E4-C7391BA70588}"/>
              </a:ext>
            </a:extLst>
          </p:cNvPr>
          <p:cNvSpPr>
            <a:spLocks noGrp="1"/>
          </p:cNvSpPr>
          <p:nvPr>
            <p:ph type="sldNum" sz="quarter" idx="12"/>
          </p:nvPr>
        </p:nvSpPr>
        <p:spPr/>
        <p:txBody>
          <a:bodyPr/>
          <a:lstStyle/>
          <a:p>
            <a:fld id="{FF549297-8F5E-4D13-B090-A3B55E839152}" type="slidenum">
              <a:rPr lang="en-US" smtClean="0"/>
              <a:t>‹#›</a:t>
            </a:fld>
            <a:endParaRPr lang="en-US"/>
          </a:p>
        </p:txBody>
      </p:sp>
    </p:spTree>
    <p:extLst>
      <p:ext uri="{BB962C8B-B14F-4D97-AF65-F5344CB8AC3E}">
        <p14:creationId xmlns:p14="http://schemas.microsoft.com/office/powerpoint/2010/main" val="2962094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AF8D-42B5-2FB2-FA5C-812D892F371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2C53C7C-AAF3-2D3A-CB6C-6ADA0250925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C85D27F-E210-F0EB-A91E-D8F1F74A6195}"/>
              </a:ext>
            </a:extLst>
          </p:cNvPr>
          <p:cNvSpPr>
            <a:spLocks noGrp="1"/>
          </p:cNvSpPr>
          <p:nvPr>
            <p:ph type="dt" sz="half" idx="10"/>
          </p:nvPr>
        </p:nvSpPr>
        <p:spPr/>
        <p:txBody>
          <a:bodyPr/>
          <a:lstStyle/>
          <a:p>
            <a:fld id="{4CCC5D17-9765-4BB7-84DD-7AC8FD2F48CE}" type="datetimeFigureOut">
              <a:rPr lang="en-US" smtClean="0"/>
              <a:t>7/26/2024</a:t>
            </a:fld>
            <a:endParaRPr lang="en-US"/>
          </a:p>
        </p:txBody>
      </p:sp>
      <p:sp>
        <p:nvSpPr>
          <p:cNvPr id="5" name="Footer Placeholder 4">
            <a:extLst>
              <a:ext uri="{FF2B5EF4-FFF2-40B4-BE49-F238E27FC236}">
                <a16:creationId xmlns:a16="http://schemas.microsoft.com/office/drawing/2014/main" id="{3E927429-0DC2-06B5-BF96-98F9625940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49011E-0089-57B8-6A9F-62DDA9DCE62B}"/>
              </a:ext>
            </a:extLst>
          </p:cNvPr>
          <p:cNvSpPr>
            <a:spLocks noGrp="1"/>
          </p:cNvSpPr>
          <p:nvPr>
            <p:ph type="sldNum" sz="quarter" idx="12"/>
          </p:nvPr>
        </p:nvSpPr>
        <p:spPr/>
        <p:txBody>
          <a:bodyPr/>
          <a:lstStyle/>
          <a:p>
            <a:fld id="{FF549297-8F5E-4D13-B090-A3B55E839152}" type="slidenum">
              <a:rPr lang="en-US" smtClean="0"/>
              <a:t>‹#›</a:t>
            </a:fld>
            <a:endParaRPr lang="en-US"/>
          </a:p>
        </p:txBody>
      </p:sp>
    </p:spTree>
    <p:extLst>
      <p:ext uri="{BB962C8B-B14F-4D97-AF65-F5344CB8AC3E}">
        <p14:creationId xmlns:p14="http://schemas.microsoft.com/office/powerpoint/2010/main" val="37230626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A8632-79F2-50D5-5387-A37FC2A3E94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ACD4719-5815-C9FC-3B63-380DF0C948A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0AFDF3-9E93-A973-1BA4-90EB6A4B338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961289B-655A-BAA3-E79A-D3FBED30BE4E}"/>
              </a:ext>
            </a:extLst>
          </p:cNvPr>
          <p:cNvSpPr>
            <a:spLocks noGrp="1"/>
          </p:cNvSpPr>
          <p:nvPr>
            <p:ph type="dt" sz="half" idx="10"/>
          </p:nvPr>
        </p:nvSpPr>
        <p:spPr/>
        <p:txBody>
          <a:bodyPr/>
          <a:lstStyle/>
          <a:p>
            <a:fld id="{4CCC5D17-9765-4BB7-84DD-7AC8FD2F48CE}" type="datetimeFigureOut">
              <a:rPr lang="en-US" smtClean="0"/>
              <a:t>7/26/2024</a:t>
            </a:fld>
            <a:endParaRPr lang="en-US"/>
          </a:p>
        </p:txBody>
      </p:sp>
      <p:sp>
        <p:nvSpPr>
          <p:cNvPr id="6" name="Footer Placeholder 5">
            <a:extLst>
              <a:ext uri="{FF2B5EF4-FFF2-40B4-BE49-F238E27FC236}">
                <a16:creationId xmlns:a16="http://schemas.microsoft.com/office/drawing/2014/main" id="{112F5E5A-A99E-29AC-BA02-4E5CAE9A60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1D2BFD-CD01-B796-3911-C11E417935FB}"/>
              </a:ext>
            </a:extLst>
          </p:cNvPr>
          <p:cNvSpPr>
            <a:spLocks noGrp="1"/>
          </p:cNvSpPr>
          <p:nvPr>
            <p:ph type="sldNum" sz="quarter" idx="12"/>
          </p:nvPr>
        </p:nvSpPr>
        <p:spPr/>
        <p:txBody>
          <a:bodyPr/>
          <a:lstStyle/>
          <a:p>
            <a:fld id="{FF549297-8F5E-4D13-B090-A3B55E839152}" type="slidenum">
              <a:rPr lang="en-US" smtClean="0"/>
              <a:t>‹#›</a:t>
            </a:fld>
            <a:endParaRPr lang="en-US"/>
          </a:p>
        </p:txBody>
      </p:sp>
    </p:spTree>
    <p:extLst>
      <p:ext uri="{BB962C8B-B14F-4D97-AF65-F5344CB8AC3E}">
        <p14:creationId xmlns:p14="http://schemas.microsoft.com/office/powerpoint/2010/main" val="15677133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CE464-72C2-5621-9730-549FFEE86F0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8658D6E-7843-ED24-3C15-BD37154CB2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DA586F7-CC51-C82B-6A48-DECD838CEC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C33923F-3CC4-F5CF-8C60-768A5CE6BA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368DA69-329C-2810-F1C6-64E9D52F96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2060F56-B0E2-00C1-8F8A-F721D49E8942}"/>
              </a:ext>
            </a:extLst>
          </p:cNvPr>
          <p:cNvSpPr>
            <a:spLocks noGrp="1"/>
          </p:cNvSpPr>
          <p:nvPr>
            <p:ph type="dt" sz="half" idx="10"/>
          </p:nvPr>
        </p:nvSpPr>
        <p:spPr/>
        <p:txBody>
          <a:bodyPr/>
          <a:lstStyle/>
          <a:p>
            <a:fld id="{4CCC5D17-9765-4BB7-84DD-7AC8FD2F48CE}" type="datetimeFigureOut">
              <a:rPr lang="en-US" smtClean="0"/>
              <a:t>7/26/2024</a:t>
            </a:fld>
            <a:endParaRPr lang="en-US"/>
          </a:p>
        </p:txBody>
      </p:sp>
      <p:sp>
        <p:nvSpPr>
          <p:cNvPr id="8" name="Footer Placeholder 7">
            <a:extLst>
              <a:ext uri="{FF2B5EF4-FFF2-40B4-BE49-F238E27FC236}">
                <a16:creationId xmlns:a16="http://schemas.microsoft.com/office/drawing/2014/main" id="{168D536E-C29F-902E-897E-8C89B9FDB03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05594B6-6A2B-42F9-AEC2-B1F1B3D8D453}"/>
              </a:ext>
            </a:extLst>
          </p:cNvPr>
          <p:cNvSpPr>
            <a:spLocks noGrp="1"/>
          </p:cNvSpPr>
          <p:nvPr>
            <p:ph type="sldNum" sz="quarter" idx="12"/>
          </p:nvPr>
        </p:nvSpPr>
        <p:spPr/>
        <p:txBody>
          <a:bodyPr/>
          <a:lstStyle/>
          <a:p>
            <a:fld id="{FF549297-8F5E-4D13-B090-A3B55E839152}" type="slidenum">
              <a:rPr lang="en-US" smtClean="0"/>
              <a:t>‹#›</a:t>
            </a:fld>
            <a:endParaRPr lang="en-US"/>
          </a:p>
        </p:txBody>
      </p:sp>
    </p:spTree>
    <p:extLst>
      <p:ext uri="{BB962C8B-B14F-4D97-AF65-F5344CB8AC3E}">
        <p14:creationId xmlns:p14="http://schemas.microsoft.com/office/powerpoint/2010/main" val="1491638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2A77D-5600-7280-7DFE-EBC7C014B7E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9132072-B86B-A631-2A2A-960433E6B76F}"/>
              </a:ext>
            </a:extLst>
          </p:cNvPr>
          <p:cNvSpPr>
            <a:spLocks noGrp="1"/>
          </p:cNvSpPr>
          <p:nvPr>
            <p:ph type="dt" sz="half" idx="10"/>
          </p:nvPr>
        </p:nvSpPr>
        <p:spPr/>
        <p:txBody>
          <a:bodyPr/>
          <a:lstStyle/>
          <a:p>
            <a:fld id="{4CCC5D17-9765-4BB7-84DD-7AC8FD2F48CE}" type="datetimeFigureOut">
              <a:rPr lang="en-US" smtClean="0"/>
              <a:t>7/26/2024</a:t>
            </a:fld>
            <a:endParaRPr lang="en-US"/>
          </a:p>
        </p:txBody>
      </p:sp>
      <p:sp>
        <p:nvSpPr>
          <p:cNvPr id="4" name="Footer Placeholder 3">
            <a:extLst>
              <a:ext uri="{FF2B5EF4-FFF2-40B4-BE49-F238E27FC236}">
                <a16:creationId xmlns:a16="http://schemas.microsoft.com/office/drawing/2014/main" id="{605EC3FC-3948-76A4-114A-0D243339BA1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36131F7-05F3-1CB6-DE04-99C0A0C45A77}"/>
              </a:ext>
            </a:extLst>
          </p:cNvPr>
          <p:cNvSpPr>
            <a:spLocks noGrp="1"/>
          </p:cNvSpPr>
          <p:nvPr>
            <p:ph type="sldNum" sz="quarter" idx="12"/>
          </p:nvPr>
        </p:nvSpPr>
        <p:spPr/>
        <p:txBody>
          <a:bodyPr/>
          <a:lstStyle/>
          <a:p>
            <a:fld id="{FF549297-8F5E-4D13-B090-A3B55E839152}" type="slidenum">
              <a:rPr lang="en-US" smtClean="0"/>
              <a:t>‹#›</a:t>
            </a:fld>
            <a:endParaRPr lang="en-US"/>
          </a:p>
        </p:txBody>
      </p:sp>
    </p:spTree>
    <p:extLst>
      <p:ext uri="{BB962C8B-B14F-4D97-AF65-F5344CB8AC3E}">
        <p14:creationId xmlns:p14="http://schemas.microsoft.com/office/powerpoint/2010/main" val="1576360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10315C9-6E29-0066-E4BC-AC0F0B23E658}"/>
              </a:ext>
            </a:extLst>
          </p:cNvPr>
          <p:cNvSpPr>
            <a:spLocks noGrp="1"/>
          </p:cNvSpPr>
          <p:nvPr>
            <p:ph type="dt" sz="half" idx="10"/>
          </p:nvPr>
        </p:nvSpPr>
        <p:spPr/>
        <p:txBody>
          <a:bodyPr/>
          <a:lstStyle/>
          <a:p>
            <a:fld id="{4CCC5D17-9765-4BB7-84DD-7AC8FD2F48CE}" type="datetimeFigureOut">
              <a:rPr lang="en-US" smtClean="0"/>
              <a:t>7/26/2024</a:t>
            </a:fld>
            <a:endParaRPr lang="en-US"/>
          </a:p>
        </p:txBody>
      </p:sp>
      <p:sp>
        <p:nvSpPr>
          <p:cNvPr id="3" name="Footer Placeholder 2">
            <a:extLst>
              <a:ext uri="{FF2B5EF4-FFF2-40B4-BE49-F238E27FC236}">
                <a16:creationId xmlns:a16="http://schemas.microsoft.com/office/drawing/2014/main" id="{1D0EBEF4-E3DD-46B5-66C4-E91E02D3AA5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804311D-D01A-98B4-D39C-EF9D6144AA65}"/>
              </a:ext>
            </a:extLst>
          </p:cNvPr>
          <p:cNvSpPr>
            <a:spLocks noGrp="1"/>
          </p:cNvSpPr>
          <p:nvPr>
            <p:ph type="sldNum" sz="quarter" idx="12"/>
          </p:nvPr>
        </p:nvSpPr>
        <p:spPr/>
        <p:txBody>
          <a:bodyPr/>
          <a:lstStyle/>
          <a:p>
            <a:fld id="{FF549297-8F5E-4D13-B090-A3B55E839152}" type="slidenum">
              <a:rPr lang="en-US" smtClean="0"/>
              <a:t>‹#›</a:t>
            </a:fld>
            <a:endParaRPr lang="en-US"/>
          </a:p>
        </p:txBody>
      </p:sp>
    </p:spTree>
    <p:extLst>
      <p:ext uri="{BB962C8B-B14F-4D97-AF65-F5344CB8AC3E}">
        <p14:creationId xmlns:p14="http://schemas.microsoft.com/office/powerpoint/2010/main" val="3860846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CB612-9564-89E2-A47F-568EDDA9F4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D228A3E-67F4-8D8A-FBE3-95631A09AF9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D90CFE-5097-6781-4ED5-EF2A4B0A45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28DE5BA-6C72-A0C4-B923-1303F6F7E055}"/>
              </a:ext>
            </a:extLst>
          </p:cNvPr>
          <p:cNvSpPr>
            <a:spLocks noGrp="1"/>
          </p:cNvSpPr>
          <p:nvPr>
            <p:ph type="dt" sz="half" idx="10"/>
          </p:nvPr>
        </p:nvSpPr>
        <p:spPr/>
        <p:txBody>
          <a:bodyPr/>
          <a:lstStyle/>
          <a:p>
            <a:fld id="{4CCC5D17-9765-4BB7-84DD-7AC8FD2F48CE}" type="datetimeFigureOut">
              <a:rPr lang="en-US" smtClean="0"/>
              <a:t>7/26/2024</a:t>
            </a:fld>
            <a:endParaRPr lang="en-US"/>
          </a:p>
        </p:txBody>
      </p:sp>
      <p:sp>
        <p:nvSpPr>
          <p:cNvPr id="6" name="Footer Placeholder 5">
            <a:extLst>
              <a:ext uri="{FF2B5EF4-FFF2-40B4-BE49-F238E27FC236}">
                <a16:creationId xmlns:a16="http://schemas.microsoft.com/office/drawing/2014/main" id="{283F6E62-B52C-0D41-4267-741C8D4647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1554F5-0F57-7157-3E64-45F969C797D9}"/>
              </a:ext>
            </a:extLst>
          </p:cNvPr>
          <p:cNvSpPr>
            <a:spLocks noGrp="1"/>
          </p:cNvSpPr>
          <p:nvPr>
            <p:ph type="sldNum" sz="quarter" idx="12"/>
          </p:nvPr>
        </p:nvSpPr>
        <p:spPr/>
        <p:txBody>
          <a:bodyPr/>
          <a:lstStyle/>
          <a:p>
            <a:fld id="{FF549297-8F5E-4D13-B090-A3B55E839152}" type="slidenum">
              <a:rPr lang="en-US" smtClean="0"/>
              <a:t>‹#›</a:t>
            </a:fld>
            <a:endParaRPr lang="en-US"/>
          </a:p>
        </p:txBody>
      </p:sp>
    </p:spTree>
    <p:extLst>
      <p:ext uri="{BB962C8B-B14F-4D97-AF65-F5344CB8AC3E}">
        <p14:creationId xmlns:p14="http://schemas.microsoft.com/office/powerpoint/2010/main" val="762186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C22AA4-FDC3-0658-9C42-F83A84BF508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EA3ABE-5BB5-8020-1822-DFC0BE6E8F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031F525-6797-0CF6-9ABF-A30F6C678C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AD29CA-DA6F-A227-0BB1-580215790ED7}"/>
              </a:ext>
            </a:extLst>
          </p:cNvPr>
          <p:cNvSpPr>
            <a:spLocks noGrp="1"/>
          </p:cNvSpPr>
          <p:nvPr>
            <p:ph type="dt" sz="half" idx="10"/>
          </p:nvPr>
        </p:nvSpPr>
        <p:spPr/>
        <p:txBody>
          <a:bodyPr/>
          <a:lstStyle/>
          <a:p>
            <a:fld id="{4CCC5D17-9765-4BB7-84DD-7AC8FD2F48CE}" type="datetimeFigureOut">
              <a:rPr lang="en-US" smtClean="0"/>
              <a:t>7/26/2024</a:t>
            </a:fld>
            <a:endParaRPr lang="en-US"/>
          </a:p>
        </p:txBody>
      </p:sp>
      <p:sp>
        <p:nvSpPr>
          <p:cNvPr id="6" name="Footer Placeholder 5">
            <a:extLst>
              <a:ext uri="{FF2B5EF4-FFF2-40B4-BE49-F238E27FC236}">
                <a16:creationId xmlns:a16="http://schemas.microsoft.com/office/drawing/2014/main" id="{38FD4888-BD3B-52BE-D801-C1DD80CFDD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0B13CA2-2E56-B6F0-4A01-9D1AF3B56B4B}"/>
              </a:ext>
            </a:extLst>
          </p:cNvPr>
          <p:cNvSpPr>
            <a:spLocks noGrp="1"/>
          </p:cNvSpPr>
          <p:nvPr>
            <p:ph type="sldNum" sz="quarter" idx="12"/>
          </p:nvPr>
        </p:nvSpPr>
        <p:spPr/>
        <p:txBody>
          <a:bodyPr/>
          <a:lstStyle/>
          <a:p>
            <a:fld id="{FF549297-8F5E-4D13-B090-A3B55E839152}" type="slidenum">
              <a:rPr lang="en-US" smtClean="0"/>
              <a:t>‹#›</a:t>
            </a:fld>
            <a:endParaRPr lang="en-US"/>
          </a:p>
        </p:txBody>
      </p:sp>
    </p:spTree>
    <p:extLst>
      <p:ext uri="{BB962C8B-B14F-4D97-AF65-F5344CB8AC3E}">
        <p14:creationId xmlns:p14="http://schemas.microsoft.com/office/powerpoint/2010/main" val="36633777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1.jp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7000"/>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6D0E73-E190-7854-5493-E3887B90580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056B16-FE0E-321A-4A9C-6D3AA792CB4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F36C4E-6BD0-4022-A465-E85EA4176A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CCC5D17-9765-4BB7-84DD-7AC8FD2F48CE}" type="datetimeFigureOut">
              <a:rPr lang="en-US" smtClean="0"/>
              <a:t>7/26/2024</a:t>
            </a:fld>
            <a:endParaRPr lang="en-US"/>
          </a:p>
        </p:txBody>
      </p:sp>
      <p:sp>
        <p:nvSpPr>
          <p:cNvPr id="5" name="Footer Placeholder 4">
            <a:extLst>
              <a:ext uri="{FF2B5EF4-FFF2-40B4-BE49-F238E27FC236}">
                <a16:creationId xmlns:a16="http://schemas.microsoft.com/office/drawing/2014/main" id="{229120E8-7893-599B-0951-7A499AD5A3A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BE3EBE96-757F-7DCE-803F-A0EEA162AE2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F549297-8F5E-4D13-B090-A3B55E839152}" type="slidenum">
              <a:rPr lang="en-US" smtClean="0"/>
              <a:t>‹#›</a:t>
            </a:fld>
            <a:endParaRPr lang="en-US"/>
          </a:p>
        </p:txBody>
      </p:sp>
    </p:spTree>
    <p:extLst>
      <p:ext uri="{BB962C8B-B14F-4D97-AF65-F5344CB8AC3E}">
        <p14:creationId xmlns:p14="http://schemas.microsoft.com/office/powerpoint/2010/main" val="42360882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2.xml" /><Relationship Id="rId4" Type="http://schemas.openxmlformats.org/officeDocument/2006/relationships/image" Target="../media/image11.png" /></Relationships>
</file>

<file path=ppt/slides/_rels/slide11.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1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1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14.xml.rels><?xml version="1.0" encoding="UTF-8" standalone="yes"?>
<Relationships xmlns="http://schemas.openxmlformats.org/package/2006/relationships"><Relationship Id="rId2" Type="http://schemas.openxmlformats.org/officeDocument/2006/relationships/image" Target="../media/image12.png" /><Relationship Id="rId1" Type="http://schemas.openxmlformats.org/officeDocument/2006/relationships/slideLayout" Target="../slideLayouts/slideLayout7.xml" /></Relationships>
</file>

<file path=ppt/slides/_rels/slide2.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7.xml" /></Relationships>
</file>

<file path=ppt/slides/_rels/slide5.xml.rels><?xml version="1.0" encoding="UTF-8" standalone="yes"?>
<Relationships xmlns="http://schemas.openxmlformats.org/package/2006/relationships"><Relationship Id="rId3" Type="http://schemas.openxmlformats.org/officeDocument/2006/relationships/image" Target="../media/image3.png" /><Relationship Id="rId2" Type="http://schemas.openxmlformats.org/officeDocument/2006/relationships/image" Target="../media/image2.png"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Relationship Id="rId3" Type="http://schemas.openxmlformats.org/officeDocument/2006/relationships/image" Target="../media/image2.png" /><Relationship Id="rId2" Type="http://schemas.openxmlformats.org/officeDocument/2006/relationships/image" Target="../media/image4.png" /><Relationship Id="rId1" Type="http://schemas.openxmlformats.org/officeDocument/2006/relationships/slideLayout" Target="../slideLayouts/slideLayout7.xml" /><Relationship Id="rId4" Type="http://schemas.openxmlformats.org/officeDocument/2006/relationships/image" Target="../media/image3.png" /></Relationships>
</file>

<file path=ppt/slides/_rels/slide7.xml.rels><?xml version="1.0" encoding="UTF-8" standalone="yes"?>
<Relationships xmlns="http://schemas.openxmlformats.org/package/2006/relationships"><Relationship Id="rId3" Type="http://schemas.openxmlformats.org/officeDocument/2006/relationships/image" Target="../media/image6.png" /><Relationship Id="rId2" Type="http://schemas.openxmlformats.org/officeDocument/2006/relationships/image" Target="../media/image5.png" /><Relationship Id="rId1" Type="http://schemas.openxmlformats.org/officeDocument/2006/relationships/slideLayout" Target="../slideLayouts/slideLayout7.xml" /><Relationship Id="rId5" Type="http://schemas.openxmlformats.org/officeDocument/2006/relationships/image" Target="../media/image3.png" /><Relationship Id="rId4" Type="http://schemas.openxmlformats.org/officeDocument/2006/relationships/image" Target="../media/image2.png" /></Relationships>
</file>

<file path=ppt/slides/_rels/slide8.xml.rels><?xml version="1.0" encoding="UTF-8" standalone="yes"?>
<Relationships xmlns="http://schemas.openxmlformats.org/package/2006/relationships"><Relationship Id="rId3" Type="http://schemas.openxmlformats.org/officeDocument/2006/relationships/image" Target="../media/image8.png" /><Relationship Id="rId2" Type="http://schemas.openxmlformats.org/officeDocument/2006/relationships/image" Target="../media/image7.png" /><Relationship Id="rId1" Type="http://schemas.openxmlformats.org/officeDocument/2006/relationships/slideLayout" Target="../slideLayouts/slideLayout1.xml" /><Relationship Id="rId5" Type="http://schemas.openxmlformats.org/officeDocument/2006/relationships/image" Target="../media/image3.png" /><Relationship Id="rId4" Type="http://schemas.openxmlformats.org/officeDocument/2006/relationships/image" Target="../media/image2.png" /></Relationships>
</file>

<file path=ppt/slides/_rels/slide9.xml.rels><?xml version="1.0" encoding="UTF-8" standalone="yes"?>
<Relationships xmlns="http://schemas.openxmlformats.org/package/2006/relationships"><Relationship Id="rId3" Type="http://schemas.openxmlformats.org/officeDocument/2006/relationships/image" Target="../media/image10.png" /><Relationship Id="rId2" Type="http://schemas.openxmlformats.org/officeDocument/2006/relationships/image" Target="../media/image9.png" /><Relationship Id="rId1" Type="http://schemas.openxmlformats.org/officeDocument/2006/relationships/slideLayout" Target="../slideLayouts/slideLayout2.xml" /><Relationship Id="rId5" Type="http://schemas.openxmlformats.org/officeDocument/2006/relationships/image" Target="../media/image3.png" /><Relationship Id="rId4" Type="http://schemas.openxmlformats.org/officeDocument/2006/relationships/image" Target="../media/image2.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EC632A-85AB-20FD-4EC4-D4B2256BF08B}"/>
              </a:ext>
            </a:extLst>
          </p:cNvPr>
          <p:cNvSpPr>
            <a:spLocks noGrp="1"/>
          </p:cNvSpPr>
          <p:nvPr>
            <p:ph type="ctrTitle"/>
          </p:nvPr>
        </p:nvSpPr>
        <p:spPr>
          <a:xfrm>
            <a:off x="1390499" y="1173186"/>
            <a:ext cx="9411002" cy="1939413"/>
          </a:xfrm>
        </p:spPr>
        <p:txBody>
          <a:bodyPr>
            <a:noAutofit/>
          </a:bodyPr>
          <a:lstStyle/>
          <a:p>
            <a:pPr marL="0" marR="0" algn="ctr">
              <a:lnSpc>
                <a:spcPct val="107000"/>
              </a:lnSpc>
              <a:spcBef>
                <a:spcPts val="0"/>
              </a:spcBef>
              <a:spcAft>
                <a:spcPts val="800"/>
              </a:spcAft>
            </a:pPr>
            <a: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t>EFFECTIVENESS AND SUSTAINABILITY OF INTERMITTENT FASTING AMONG ADULTS: A SYSTEMATIC REVIEW AND META ANALYSIS</a:t>
            </a:r>
            <a:br>
              <a:rPr lang="en-US" sz="2400" b="1" kern="100" dirty="0">
                <a:effectLst/>
                <a:latin typeface="Times New Roman" panose="02020603050405020304" pitchFamily="18" charset="0"/>
                <a:ea typeface="Aptos" panose="020B0004020202020204" pitchFamily="34" charset="0"/>
                <a:cs typeface="Times New Roman" panose="02020603050405020304" pitchFamily="18" charset="0"/>
              </a:rPr>
            </a:br>
            <a:endParaRPr lang="en-US" sz="2400" kern="100" dirty="0">
              <a:effectLst/>
              <a:latin typeface="Aptos" panose="020B0004020202020204" pitchFamily="34" charset="0"/>
              <a:ea typeface="Aptos" panose="020B0004020202020204" pitchFamily="34" charset="0"/>
              <a:cs typeface="Times New Roman" panose="02020603050405020304" pitchFamily="18" charset="0"/>
            </a:endParaRPr>
          </a:p>
        </p:txBody>
      </p:sp>
      <p:pic>
        <p:nvPicPr>
          <p:cNvPr id="4" name="Picture 3">
            <a:extLst>
              <a:ext uri="{FF2B5EF4-FFF2-40B4-BE49-F238E27FC236}">
                <a16:creationId xmlns:a16="http://schemas.microsoft.com/office/drawing/2014/main" id="{11212294-9253-C26D-C975-8170D9A16D85}"/>
              </a:ext>
            </a:extLst>
          </p:cNvPr>
          <p:cNvPicPr>
            <a:picLocks noChangeAspect="1"/>
          </p:cNvPicPr>
          <p:nvPr/>
        </p:nvPicPr>
        <p:blipFill>
          <a:blip r:embed="rId2"/>
          <a:stretch>
            <a:fillRect/>
          </a:stretch>
        </p:blipFill>
        <p:spPr>
          <a:xfrm>
            <a:off x="9638675" y="0"/>
            <a:ext cx="2553325" cy="981278"/>
          </a:xfrm>
          <a:prstGeom prst="rect">
            <a:avLst/>
          </a:prstGeom>
        </p:spPr>
      </p:pic>
      <p:pic>
        <p:nvPicPr>
          <p:cNvPr id="6" name="Picture 5">
            <a:extLst>
              <a:ext uri="{FF2B5EF4-FFF2-40B4-BE49-F238E27FC236}">
                <a16:creationId xmlns:a16="http://schemas.microsoft.com/office/drawing/2014/main" id="{7BC1C585-B525-86E7-C6E8-AF286DAE0DD4}"/>
              </a:ext>
            </a:extLst>
          </p:cNvPr>
          <p:cNvPicPr>
            <a:picLocks noChangeAspect="1"/>
          </p:cNvPicPr>
          <p:nvPr/>
        </p:nvPicPr>
        <p:blipFill>
          <a:blip r:embed="rId3"/>
          <a:stretch>
            <a:fillRect/>
          </a:stretch>
        </p:blipFill>
        <p:spPr>
          <a:xfrm>
            <a:off x="0" y="0"/>
            <a:ext cx="1663908" cy="953703"/>
          </a:xfrm>
          <a:prstGeom prst="rect">
            <a:avLst/>
          </a:prstGeom>
        </p:spPr>
      </p:pic>
      <p:sp>
        <p:nvSpPr>
          <p:cNvPr id="7" name="TextBox 6">
            <a:extLst>
              <a:ext uri="{FF2B5EF4-FFF2-40B4-BE49-F238E27FC236}">
                <a16:creationId xmlns:a16="http://schemas.microsoft.com/office/drawing/2014/main" id="{E325EB90-A3C5-2444-0C14-AB94D081CE13}"/>
              </a:ext>
            </a:extLst>
          </p:cNvPr>
          <p:cNvSpPr txBox="1"/>
          <p:nvPr/>
        </p:nvSpPr>
        <p:spPr>
          <a:xfrm>
            <a:off x="9353137" y="5133569"/>
            <a:ext cx="3387777" cy="1289071"/>
          </a:xfrm>
          <a:prstGeom prst="rect">
            <a:avLst/>
          </a:prstGeom>
          <a:noFill/>
        </p:spPr>
        <p:txBody>
          <a:bodyPr wrap="square" rtlCol="0">
            <a:spAutoFit/>
          </a:bodyPr>
          <a:lstStyle/>
          <a:p>
            <a:pPr>
              <a:lnSpc>
                <a:spcPct val="150000"/>
              </a:lnSpc>
            </a:pPr>
            <a:r>
              <a:rPr lang="en-US" dirty="0">
                <a:latin typeface="Times New Roman" panose="02020603050405020304" pitchFamily="18" charset="0"/>
                <a:cs typeface="Times New Roman" panose="02020603050405020304" pitchFamily="18" charset="0"/>
              </a:rPr>
              <a:t>Presented by </a:t>
            </a:r>
          </a:p>
          <a:p>
            <a:pPr>
              <a:lnSpc>
                <a:spcPct val="150000"/>
              </a:lnSpc>
            </a:pPr>
            <a:r>
              <a:rPr lang="en-US" dirty="0">
                <a:latin typeface="Times New Roman" panose="02020603050405020304" pitchFamily="18" charset="0"/>
                <a:cs typeface="Times New Roman" panose="02020603050405020304" pitchFamily="18" charset="0"/>
              </a:rPr>
              <a:t>Dr </a:t>
            </a:r>
            <a:r>
              <a:rPr lang="en-US" dirty="0" err="1">
                <a:latin typeface="Times New Roman" panose="02020603050405020304" pitchFamily="18" charset="0"/>
                <a:cs typeface="Times New Roman" panose="02020603050405020304" pitchFamily="18" charset="0"/>
              </a:rPr>
              <a:t>Palla</a:t>
            </a:r>
            <a:r>
              <a:rPr lang="en-US" dirty="0">
                <a:latin typeface="Times New Roman" panose="02020603050405020304" pitchFamily="18" charset="0"/>
                <a:cs typeface="Times New Roman" panose="02020603050405020304" pitchFamily="18" charset="0"/>
              </a:rPr>
              <a:t> Gayatri </a:t>
            </a:r>
          </a:p>
          <a:p>
            <a:pPr>
              <a:lnSpc>
                <a:spcPct val="150000"/>
              </a:lnSpc>
            </a:pPr>
            <a:r>
              <a:rPr lang="en-US" dirty="0">
                <a:latin typeface="Times New Roman" panose="02020603050405020304" pitchFamily="18" charset="0"/>
                <a:cs typeface="Times New Roman" panose="02020603050405020304" pitchFamily="18" charset="0"/>
              </a:rPr>
              <a:t>PG/22/143</a:t>
            </a:r>
          </a:p>
        </p:txBody>
      </p:sp>
      <p:sp>
        <p:nvSpPr>
          <p:cNvPr id="8" name="TextBox 7">
            <a:extLst>
              <a:ext uri="{FF2B5EF4-FFF2-40B4-BE49-F238E27FC236}">
                <a16:creationId xmlns:a16="http://schemas.microsoft.com/office/drawing/2014/main" id="{63EE421F-5D5F-685A-B470-75BE5DE01222}"/>
              </a:ext>
            </a:extLst>
          </p:cNvPr>
          <p:cNvSpPr txBox="1"/>
          <p:nvPr/>
        </p:nvSpPr>
        <p:spPr>
          <a:xfrm>
            <a:off x="3165504" y="2893117"/>
            <a:ext cx="5536044" cy="1704569"/>
          </a:xfrm>
          <a:prstGeom prst="rect">
            <a:avLst/>
          </a:prstGeom>
          <a:noFill/>
        </p:spPr>
        <p:txBody>
          <a:bodyPr wrap="square" rtlCol="0">
            <a:spAutoFit/>
          </a:bodyPr>
          <a:lstStyle/>
          <a:p>
            <a:pPr algn="ctr">
              <a:lnSpc>
                <a:spcPct val="150000"/>
              </a:lnSpc>
            </a:pPr>
            <a:r>
              <a:rPr lang="en-US" dirty="0">
                <a:latin typeface="Times New Roman" panose="02020603050405020304" pitchFamily="18" charset="0"/>
                <a:cs typeface="Times New Roman" panose="02020603050405020304" pitchFamily="18" charset="0"/>
              </a:rPr>
              <a:t>Guided by </a:t>
            </a:r>
          </a:p>
          <a:p>
            <a:pPr algn="ctr">
              <a:lnSpc>
                <a:spcPct val="150000"/>
              </a:lnSpc>
            </a:pPr>
            <a:r>
              <a:rPr lang="en-US" dirty="0">
                <a:latin typeface="Times New Roman" panose="02020603050405020304" pitchFamily="18" charset="0"/>
                <a:cs typeface="Times New Roman" panose="02020603050405020304" pitchFamily="18" charset="0"/>
              </a:rPr>
              <a:t>Dr Sai Ram Challa , Scientist E, ICMR-NIN </a:t>
            </a:r>
          </a:p>
          <a:p>
            <a:pPr algn="ctr">
              <a:lnSpc>
                <a:spcPct val="150000"/>
              </a:lnSpc>
            </a:pPr>
            <a:r>
              <a:rPr lang="en-US" dirty="0">
                <a:latin typeface="Times New Roman" panose="02020603050405020304" pitchFamily="18" charset="0"/>
                <a:cs typeface="Times New Roman" panose="02020603050405020304" pitchFamily="18" charset="0"/>
              </a:rPr>
              <a:t>&amp;</a:t>
            </a:r>
          </a:p>
          <a:p>
            <a:pPr algn="ctr">
              <a:lnSpc>
                <a:spcPct val="150000"/>
              </a:lnSpc>
            </a:pPr>
            <a:r>
              <a:rPr lang="en-US" dirty="0">
                <a:latin typeface="Times New Roman" panose="02020603050405020304" pitchFamily="18" charset="0"/>
                <a:cs typeface="Times New Roman" panose="02020603050405020304" pitchFamily="18" charset="0"/>
              </a:rPr>
              <a:t>Dr Anandhi Ramachandran – Professor , IIHMR Delhi </a:t>
            </a:r>
          </a:p>
        </p:txBody>
      </p:sp>
    </p:spTree>
    <p:extLst>
      <p:ext uri="{BB962C8B-B14F-4D97-AF65-F5344CB8AC3E}">
        <p14:creationId xmlns:p14="http://schemas.microsoft.com/office/powerpoint/2010/main" val="3741300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773873D-5A0E-FB36-ECE5-0287E6307A5E}"/>
              </a:ext>
            </a:extLst>
          </p:cNvPr>
          <p:cNvPicPr>
            <a:picLocks noChangeAspect="1"/>
          </p:cNvPicPr>
          <p:nvPr/>
        </p:nvPicPr>
        <p:blipFill>
          <a:blip r:embed="rId2"/>
          <a:stretch>
            <a:fillRect/>
          </a:stretch>
        </p:blipFill>
        <p:spPr>
          <a:xfrm>
            <a:off x="9608695" y="0"/>
            <a:ext cx="2583305" cy="880201"/>
          </a:xfrm>
          <a:prstGeom prst="rect">
            <a:avLst/>
          </a:prstGeom>
        </p:spPr>
      </p:pic>
      <p:pic>
        <p:nvPicPr>
          <p:cNvPr id="3" name="Picture 2">
            <a:extLst>
              <a:ext uri="{FF2B5EF4-FFF2-40B4-BE49-F238E27FC236}">
                <a16:creationId xmlns:a16="http://schemas.microsoft.com/office/drawing/2014/main" id="{A64A0126-3813-A9E3-B4C1-44A12C58FD5A}"/>
              </a:ext>
            </a:extLst>
          </p:cNvPr>
          <p:cNvPicPr>
            <a:picLocks noChangeAspect="1"/>
          </p:cNvPicPr>
          <p:nvPr/>
        </p:nvPicPr>
        <p:blipFill>
          <a:blip r:embed="rId3"/>
          <a:stretch>
            <a:fillRect/>
          </a:stretch>
        </p:blipFill>
        <p:spPr>
          <a:xfrm>
            <a:off x="0" y="0"/>
            <a:ext cx="1663908" cy="880201"/>
          </a:xfrm>
          <a:prstGeom prst="rect">
            <a:avLst/>
          </a:prstGeom>
        </p:spPr>
      </p:pic>
      <p:sp>
        <p:nvSpPr>
          <p:cNvPr id="6" name="TextBox 5">
            <a:extLst>
              <a:ext uri="{FF2B5EF4-FFF2-40B4-BE49-F238E27FC236}">
                <a16:creationId xmlns:a16="http://schemas.microsoft.com/office/drawing/2014/main" id="{0F231A1B-D11C-42E8-539E-FBF059AEFB1B}"/>
              </a:ext>
            </a:extLst>
          </p:cNvPr>
          <p:cNvSpPr txBox="1"/>
          <p:nvPr/>
        </p:nvSpPr>
        <p:spPr>
          <a:xfrm>
            <a:off x="2654710" y="233870"/>
            <a:ext cx="6953985" cy="646331"/>
          </a:xfrm>
          <a:prstGeom prst="rect">
            <a:avLst/>
          </a:prstGeom>
          <a:noFill/>
        </p:spPr>
        <p:txBody>
          <a:bodyPr wrap="square">
            <a:spAutoFit/>
          </a:bodyPr>
          <a:lstStyle/>
          <a:p>
            <a:r>
              <a:rPr lang="en-US" sz="3600" b="1" dirty="0">
                <a:latin typeface="Times New Roman" panose="02020603050405020304" pitchFamily="18" charset="0"/>
                <a:cs typeface="Times New Roman" panose="02020603050405020304" pitchFamily="18" charset="0"/>
              </a:rPr>
              <a:t>META-ANALYSIS(CONTD..)</a:t>
            </a:r>
          </a:p>
        </p:txBody>
      </p:sp>
      <p:sp>
        <p:nvSpPr>
          <p:cNvPr id="12" name="TextBox 11">
            <a:extLst>
              <a:ext uri="{FF2B5EF4-FFF2-40B4-BE49-F238E27FC236}">
                <a16:creationId xmlns:a16="http://schemas.microsoft.com/office/drawing/2014/main" id="{D27EC4AF-19A5-4935-32FB-0C57420D39B2}"/>
              </a:ext>
            </a:extLst>
          </p:cNvPr>
          <p:cNvSpPr txBox="1"/>
          <p:nvPr/>
        </p:nvSpPr>
        <p:spPr>
          <a:xfrm>
            <a:off x="-2458" y="1652717"/>
            <a:ext cx="6098458" cy="369332"/>
          </a:xfrm>
          <a:prstGeom prst="rect">
            <a:avLst/>
          </a:prstGeom>
          <a:noFill/>
        </p:spPr>
        <p:txBody>
          <a:bodyPr wrap="square">
            <a:spAutoFit/>
          </a:bodyPr>
          <a:lstStyle/>
          <a:p>
            <a:r>
              <a:rPr lang="en-US" sz="1800" b="1" i="1" dirty="0">
                <a:effectLst/>
                <a:latin typeface="Times New Roman" panose="02020603050405020304" pitchFamily="18" charset="0"/>
                <a:ea typeface="Aptos" panose="020B0004020202020204" pitchFamily="34" charset="0"/>
              </a:rPr>
              <a:t>Effectiveness of Intermittent fasting on triglycerides </a:t>
            </a:r>
            <a:endParaRPr lang="en-US" dirty="0"/>
          </a:p>
        </p:txBody>
      </p:sp>
      <p:pic>
        <p:nvPicPr>
          <p:cNvPr id="13" name="Picture 12" descr="A diagram of a number&#10;&#10;Description automatically generated with medium confidence">
            <a:extLst>
              <a:ext uri="{FF2B5EF4-FFF2-40B4-BE49-F238E27FC236}">
                <a16:creationId xmlns:a16="http://schemas.microsoft.com/office/drawing/2014/main" id="{85291F49-0ECF-FDCA-8358-B90C108F0757}"/>
              </a:ext>
            </a:extLst>
          </p:cNvPr>
          <p:cNvPicPr>
            <a:picLocks noChangeAspect="1"/>
          </p:cNvPicPr>
          <p:nvPr/>
        </p:nvPicPr>
        <p:blipFill>
          <a:blip r:embed="rId4"/>
          <a:stretch>
            <a:fillRect/>
          </a:stretch>
        </p:blipFill>
        <p:spPr>
          <a:xfrm>
            <a:off x="1411314" y="2227147"/>
            <a:ext cx="9917318" cy="2769949"/>
          </a:xfrm>
          <a:prstGeom prst="rect">
            <a:avLst/>
          </a:prstGeom>
          <a:ln>
            <a:solidFill>
              <a:schemeClr val="tx1"/>
            </a:solidFill>
          </a:ln>
        </p:spPr>
      </p:pic>
    </p:spTree>
    <p:extLst>
      <p:ext uri="{BB962C8B-B14F-4D97-AF65-F5344CB8AC3E}">
        <p14:creationId xmlns:p14="http://schemas.microsoft.com/office/powerpoint/2010/main" val="491371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7C1E5815-D54C-487F-A054-6D4930ADE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Shape 19">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208496"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graphicFrame>
        <p:nvGraphicFramePr>
          <p:cNvPr id="2" name="Table 1">
            <a:extLst>
              <a:ext uri="{FF2B5EF4-FFF2-40B4-BE49-F238E27FC236}">
                <a16:creationId xmlns:a16="http://schemas.microsoft.com/office/drawing/2014/main" id="{D91A943F-0D23-8CCE-9424-3E221B19478C}"/>
              </a:ext>
            </a:extLst>
          </p:cNvPr>
          <p:cNvGraphicFramePr>
            <a:graphicFrameLocks noGrp="1"/>
          </p:cNvGraphicFramePr>
          <p:nvPr>
            <p:extLst>
              <p:ext uri="{D42A27DB-BD31-4B8C-83A1-F6EECF244321}">
                <p14:modId xmlns:p14="http://schemas.microsoft.com/office/powerpoint/2010/main" val="2836356356"/>
              </p:ext>
            </p:extLst>
          </p:nvPr>
        </p:nvGraphicFramePr>
        <p:xfrm>
          <a:off x="1489587" y="1772593"/>
          <a:ext cx="9830403" cy="4460397"/>
        </p:xfrm>
        <a:graphic>
          <a:graphicData uri="http://schemas.openxmlformats.org/drawingml/2006/table">
            <a:tbl>
              <a:tblPr firstRow="1" firstCol="1" bandRow="1">
                <a:tableStyleId>{3B4B98B0-60AC-42C2-AFA5-B58CD77FA1E5}</a:tableStyleId>
              </a:tblPr>
              <a:tblGrid>
                <a:gridCol w="5573582">
                  <a:extLst>
                    <a:ext uri="{9D8B030D-6E8A-4147-A177-3AD203B41FA5}">
                      <a16:colId xmlns:a16="http://schemas.microsoft.com/office/drawing/2014/main" val="1858206586"/>
                    </a:ext>
                  </a:extLst>
                </a:gridCol>
                <a:gridCol w="4256821">
                  <a:extLst>
                    <a:ext uri="{9D8B030D-6E8A-4147-A177-3AD203B41FA5}">
                      <a16:colId xmlns:a16="http://schemas.microsoft.com/office/drawing/2014/main" val="1138900521"/>
                    </a:ext>
                  </a:extLst>
                </a:gridCol>
              </a:tblGrid>
              <a:tr h="436397">
                <a:tc>
                  <a:txBody>
                    <a:bodyPr/>
                    <a:lstStyle/>
                    <a:p>
                      <a:pPr marL="0" marR="0" algn="l">
                        <a:lnSpc>
                          <a:spcPct val="150000"/>
                        </a:lnSpc>
                      </a:pPr>
                      <a:r>
                        <a:rPr lang="en-US" sz="2000" kern="100" dirty="0">
                          <a:effectLst/>
                          <a:latin typeface="Times New Roman" panose="02020603050405020304" pitchFamily="18" charset="0"/>
                          <a:cs typeface="Times New Roman" panose="02020603050405020304" pitchFamily="18" charset="0"/>
                        </a:rPr>
                        <a:t>Parameter</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tc>
                  <a:txBody>
                    <a:bodyPr/>
                    <a:lstStyle/>
                    <a:p>
                      <a:pPr marL="0" marR="0" algn="ctr">
                        <a:lnSpc>
                          <a:spcPct val="150000"/>
                        </a:lnSpc>
                      </a:pPr>
                      <a:r>
                        <a:rPr lang="en-US" sz="2000" kern="100">
                          <a:effectLst/>
                          <a:latin typeface="Times New Roman" panose="02020603050405020304" pitchFamily="18" charset="0"/>
                          <a:cs typeface="Times New Roman" panose="02020603050405020304" pitchFamily="18" charset="0"/>
                        </a:rPr>
                        <a:t>Mean difference of all studies</a:t>
                      </a:r>
                      <a:endParaRPr lang="en-US"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extLst>
                  <a:ext uri="{0D108BD9-81ED-4DB2-BD59-A6C34878D82A}">
                    <a16:rowId xmlns:a16="http://schemas.microsoft.com/office/drawing/2014/main" val="4225606805"/>
                  </a:ext>
                </a:extLst>
              </a:tr>
              <a:tr h="365184">
                <a:tc>
                  <a:txBody>
                    <a:bodyPr/>
                    <a:lstStyle/>
                    <a:p>
                      <a:pPr marL="0" marR="0" algn="l">
                        <a:lnSpc>
                          <a:spcPct val="150000"/>
                        </a:lnSpc>
                      </a:pPr>
                      <a:r>
                        <a:rPr lang="en-US" sz="2000" kern="100" dirty="0">
                          <a:effectLst/>
                          <a:latin typeface="Times New Roman" panose="02020603050405020304" pitchFamily="18" charset="0"/>
                          <a:cs typeface="Times New Roman" panose="02020603050405020304" pitchFamily="18" charset="0"/>
                        </a:rPr>
                        <a:t>Weight Loss (kg)</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tc>
                  <a:txBody>
                    <a:bodyPr/>
                    <a:lstStyle/>
                    <a:p>
                      <a:pPr marL="0" marR="0" algn="ctr">
                        <a:lnSpc>
                          <a:spcPct val="150000"/>
                        </a:lnSpc>
                      </a:pPr>
                      <a:r>
                        <a:rPr lang="en-US" sz="2000" kern="100">
                          <a:effectLst/>
                          <a:latin typeface="Times New Roman" panose="02020603050405020304" pitchFamily="18" charset="0"/>
                          <a:cs typeface="Times New Roman" panose="02020603050405020304" pitchFamily="18" charset="0"/>
                        </a:rPr>
                        <a:t>-4.80 kg</a:t>
                      </a:r>
                      <a:endParaRPr lang="en-US"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extLst>
                  <a:ext uri="{0D108BD9-81ED-4DB2-BD59-A6C34878D82A}">
                    <a16:rowId xmlns:a16="http://schemas.microsoft.com/office/drawing/2014/main" val="3196964901"/>
                  </a:ext>
                </a:extLst>
              </a:tr>
              <a:tr h="365184">
                <a:tc>
                  <a:txBody>
                    <a:bodyPr/>
                    <a:lstStyle/>
                    <a:p>
                      <a:pPr marL="0" marR="0" algn="l">
                        <a:lnSpc>
                          <a:spcPct val="150000"/>
                        </a:lnSpc>
                      </a:pPr>
                      <a:r>
                        <a:rPr lang="en-US" sz="2000" kern="100" dirty="0">
                          <a:effectLst/>
                          <a:latin typeface="Times New Roman" panose="02020603050405020304" pitchFamily="18" charset="0"/>
                          <a:cs typeface="Times New Roman" panose="02020603050405020304" pitchFamily="18" charset="0"/>
                        </a:rPr>
                        <a:t>BMI Reduction (kg/m²)</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tc>
                  <a:txBody>
                    <a:bodyPr/>
                    <a:lstStyle/>
                    <a:p>
                      <a:pPr marL="0" marR="0" algn="ctr">
                        <a:lnSpc>
                          <a:spcPct val="150000"/>
                        </a:lnSpc>
                      </a:pPr>
                      <a:r>
                        <a:rPr lang="en-US" sz="2000" kern="100" dirty="0">
                          <a:effectLst/>
                          <a:latin typeface="Times New Roman" panose="02020603050405020304" pitchFamily="18" charset="0"/>
                          <a:cs typeface="Times New Roman" panose="02020603050405020304" pitchFamily="18" charset="0"/>
                        </a:rPr>
                        <a:t>-1.8 kg/m²</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extLst>
                  <a:ext uri="{0D108BD9-81ED-4DB2-BD59-A6C34878D82A}">
                    <a16:rowId xmlns:a16="http://schemas.microsoft.com/office/drawing/2014/main" val="60766026"/>
                  </a:ext>
                </a:extLst>
              </a:tr>
              <a:tr h="365184">
                <a:tc>
                  <a:txBody>
                    <a:bodyPr/>
                    <a:lstStyle/>
                    <a:p>
                      <a:pPr marL="0" marR="0" algn="l">
                        <a:lnSpc>
                          <a:spcPct val="150000"/>
                        </a:lnSpc>
                      </a:pPr>
                      <a:r>
                        <a:rPr lang="en-US" sz="2000" kern="100" dirty="0">
                          <a:effectLst/>
                          <a:latin typeface="Times New Roman" panose="02020603050405020304" pitchFamily="18" charset="0"/>
                          <a:cs typeface="Times New Roman" panose="02020603050405020304" pitchFamily="18" charset="0"/>
                        </a:rPr>
                        <a:t>Waist Circumference Reduction (cm)</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tc>
                  <a:txBody>
                    <a:bodyPr/>
                    <a:lstStyle/>
                    <a:p>
                      <a:pPr marL="0" marR="0" algn="ctr">
                        <a:lnSpc>
                          <a:spcPct val="150000"/>
                        </a:lnSpc>
                      </a:pPr>
                      <a:r>
                        <a:rPr lang="en-US" sz="2000" kern="100">
                          <a:effectLst/>
                          <a:latin typeface="Times New Roman" panose="02020603050405020304" pitchFamily="18" charset="0"/>
                          <a:cs typeface="Times New Roman" panose="02020603050405020304" pitchFamily="18" charset="0"/>
                        </a:rPr>
                        <a:t>-5.06 cm</a:t>
                      </a:r>
                      <a:endParaRPr lang="en-US"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extLst>
                  <a:ext uri="{0D108BD9-81ED-4DB2-BD59-A6C34878D82A}">
                    <a16:rowId xmlns:a16="http://schemas.microsoft.com/office/drawing/2014/main" val="3395849072"/>
                  </a:ext>
                </a:extLst>
              </a:tr>
              <a:tr h="365184">
                <a:tc>
                  <a:txBody>
                    <a:bodyPr/>
                    <a:lstStyle/>
                    <a:p>
                      <a:pPr marL="0" marR="0" algn="l">
                        <a:lnSpc>
                          <a:spcPct val="150000"/>
                        </a:lnSpc>
                      </a:pPr>
                      <a:r>
                        <a:rPr lang="en-US" sz="2000" kern="100" dirty="0">
                          <a:effectLst/>
                          <a:latin typeface="Times New Roman" panose="02020603050405020304" pitchFamily="18" charset="0"/>
                          <a:cs typeface="Times New Roman" panose="02020603050405020304" pitchFamily="18" charset="0"/>
                        </a:rPr>
                        <a:t>Systolic BP Reduction (mmHg)</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tc>
                  <a:txBody>
                    <a:bodyPr/>
                    <a:lstStyle/>
                    <a:p>
                      <a:pPr marL="0" marR="0" algn="ctr">
                        <a:lnSpc>
                          <a:spcPct val="150000"/>
                        </a:lnSpc>
                      </a:pPr>
                      <a:r>
                        <a:rPr lang="en-US" sz="2000" kern="100">
                          <a:effectLst/>
                          <a:latin typeface="Times New Roman" panose="02020603050405020304" pitchFamily="18" charset="0"/>
                          <a:cs typeface="Times New Roman" panose="02020603050405020304" pitchFamily="18" charset="0"/>
                        </a:rPr>
                        <a:t>-9.67mmHg</a:t>
                      </a:r>
                      <a:endParaRPr lang="en-US"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extLst>
                  <a:ext uri="{0D108BD9-81ED-4DB2-BD59-A6C34878D82A}">
                    <a16:rowId xmlns:a16="http://schemas.microsoft.com/office/drawing/2014/main" val="3020912089"/>
                  </a:ext>
                </a:extLst>
              </a:tr>
              <a:tr h="365184">
                <a:tc>
                  <a:txBody>
                    <a:bodyPr/>
                    <a:lstStyle/>
                    <a:p>
                      <a:pPr marL="0" marR="0" algn="l">
                        <a:lnSpc>
                          <a:spcPct val="150000"/>
                        </a:lnSpc>
                      </a:pPr>
                      <a:r>
                        <a:rPr lang="en-US" sz="2000" kern="100" dirty="0">
                          <a:effectLst/>
                          <a:latin typeface="Times New Roman" panose="02020603050405020304" pitchFamily="18" charset="0"/>
                          <a:cs typeface="Times New Roman" panose="02020603050405020304" pitchFamily="18" charset="0"/>
                        </a:rPr>
                        <a:t>Diastolic BP Reduction (mmHg</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tc>
                  <a:txBody>
                    <a:bodyPr/>
                    <a:lstStyle/>
                    <a:p>
                      <a:pPr marL="0" marR="0" algn="ctr">
                        <a:lnSpc>
                          <a:spcPct val="150000"/>
                        </a:lnSpc>
                      </a:pPr>
                      <a:r>
                        <a:rPr lang="en-US" sz="2000" kern="100">
                          <a:effectLst/>
                          <a:latin typeface="Times New Roman" panose="02020603050405020304" pitchFamily="18" charset="0"/>
                          <a:cs typeface="Times New Roman" panose="02020603050405020304" pitchFamily="18" charset="0"/>
                        </a:rPr>
                        <a:t>-8.36 mmHg</a:t>
                      </a:r>
                      <a:endParaRPr lang="en-US" sz="20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extLst>
                  <a:ext uri="{0D108BD9-81ED-4DB2-BD59-A6C34878D82A}">
                    <a16:rowId xmlns:a16="http://schemas.microsoft.com/office/drawing/2014/main" val="3314493044"/>
                  </a:ext>
                </a:extLst>
              </a:tr>
              <a:tr h="365184">
                <a:tc>
                  <a:txBody>
                    <a:bodyPr/>
                    <a:lstStyle/>
                    <a:p>
                      <a:pPr marL="0" marR="0" algn="l">
                        <a:lnSpc>
                          <a:spcPct val="150000"/>
                        </a:lnSpc>
                      </a:pPr>
                      <a:r>
                        <a:rPr lang="en-US" sz="2000" kern="100" dirty="0">
                          <a:effectLst/>
                          <a:latin typeface="Times New Roman" panose="02020603050405020304" pitchFamily="18" charset="0"/>
                          <a:cs typeface="Times New Roman" panose="02020603050405020304" pitchFamily="18" charset="0"/>
                        </a:rPr>
                        <a:t>Total Cholesterol Reduction (mg/dL)</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tc>
                  <a:txBody>
                    <a:bodyPr/>
                    <a:lstStyle/>
                    <a:p>
                      <a:pPr marL="0" marR="0" algn="ctr">
                        <a:lnSpc>
                          <a:spcPct val="150000"/>
                        </a:lnSpc>
                      </a:pPr>
                      <a:r>
                        <a:rPr lang="en-US" sz="2000" kern="100" dirty="0">
                          <a:effectLst/>
                          <a:latin typeface="Times New Roman" panose="02020603050405020304" pitchFamily="18" charset="0"/>
                          <a:cs typeface="Times New Roman" panose="02020603050405020304" pitchFamily="18" charset="0"/>
                        </a:rPr>
                        <a:t>-13.06 mg/dL</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extLst>
                  <a:ext uri="{0D108BD9-81ED-4DB2-BD59-A6C34878D82A}">
                    <a16:rowId xmlns:a16="http://schemas.microsoft.com/office/drawing/2014/main" val="2105501960"/>
                  </a:ext>
                </a:extLst>
              </a:tr>
              <a:tr h="365184">
                <a:tc>
                  <a:txBody>
                    <a:bodyPr/>
                    <a:lstStyle/>
                    <a:p>
                      <a:pPr marL="0" marR="0" algn="l">
                        <a:lnSpc>
                          <a:spcPct val="150000"/>
                        </a:lnSpc>
                      </a:pPr>
                      <a:r>
                        <a:rPr lang="en-US" sz="2000" kern="100" dirty="0">
                          <a:effectLst/>
                          <a:latin typeface="Times New Roman" panose="02020603050405020304" pitchFamily="18" charset="0"/>
                          <a:cs typeface="Times New Roman" panose="02020603050405020304" pitchFamily="18" charset="0"/>
                        </a:rPr>
                        <a:t>Triglycerides Reduction (mg/dL)</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tc>
                  <a:txBody>
                    <a:bodyPr/>
                    <a:lstStyle/>
                    <a:p>
                      <a:pPr marL="0" marR="0" algn="ctr">
                        <a:lnSpc>
                          <a:spcPct val="150000"/>
                        </a:lnSpc>
                      </a:pPr>
                      <a:r>
                        <a:rPr lang="en-US" sz="2000" kern="100" dirty="0">
                          <a:effectLst/>
                          <a:latin typeface="Times New Roman" panose="02020603050405020304" pitchFamily="18" charset="0"/>
                          <a:cs typeface="Times New Roman" panose="02020603050405020304" pitchFamily="18" charset="0"/>
                        </a:rPr>
                        <a:t>-16.6 mg/dL</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extLst>
                  <a:ext uri="{0D108BD9-81ED-4DB2-BD59-A6C34878D82A}">
                    <a16:rowId xmlns:a16="http://schemas.microsoft.com/office/drawing/2014/main" val="4233251303"/>
                  </a:ext>
                </a:extLst>
              </a:tr>
              <a:tr h="365184">
                <a:tc>
                  <a:txBody>
                    <a:bodyPr/>
                    <a:lstStyle/>
                    <a:p>
                      <a:pPr marL="0" marR="0" algn="l">
                        <a:lnSpc>
                          <a:spcPct val="150000"/>
                        </a:lnSpc>
                      </a:pPr>
                      <a:r>
                        <a:rPr lang="en-US" sz="2000" kern="100" dirty="0">
                          <a:effectLst/>
                          <a:latin typeface="Times New Roman" panose="02020603050405020304" pitchFamily="18" charset="0"/>
                          <a:cs typeface="Times New Roman" panose="02020603050405020304" pitchFamily="18" charset="0"/>
                        </a:rPr>
                        <a:t>LDL Cholesterol Reduction (mg/dL)</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tc>
                  <a:txBody>
                    <a:bodyPr/>
                    <a:lstStyle/>
                    <a:p>
                      <a:pPr marL="0" marR="0" algn="ctr">
                        <a:lnSpc>
                          <a:spcPct val="150000"/>
                        </a:lnSpc>
                      </a:pPr>
                      <a:r>
                        <a:rPr lang="en-US" sz="2000" kern="100" dirty="0">
                          <a:effectLst/>
                          <a:latin typeface="Times New Roman" panose="02020603050405020304" pitchFamily="18" charset="0"/>
                          <a:cs typeface="Times New Roman" panose="02020603050405020304" pitchFamily="18" charset="0"/>
                        </a:rPr>
                        <a:t>-18.16 mg/dL</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extLst>
                  <a:ext uri="{0D108BD9-81ED-4DB2-BD59-A6C34878D82A}">
                    <a16:rowId xmlns:a16="http://schemas.microsoft.com/office/drawing/2014/main" val="3866170692"/>
                  </a:ext>
                </a:extLst>
              </a:tr>
              <a:tr h="365184">
                <a:tc>
                  <a:txBody>
                    <a:bodyPr/>
                    <a:lstStyle/>
                    <a:p>
                      <a:pPr marL="0" marR="0" algn="l">
                        <a:lnSpc>
                          <a:spcPct val="150000"/>
                        </a:lnSpc>
                      </a:pPr>
                      <a:r>
                        <a:rPr lang="en-US" sz="2000" kern="100" dirty="0">
                          <a:effectLst/>
                          <a:latin typeface="Times New Roman" panose="02020603050405020304" pitchFamily="18" charset="0"/>
                          <a:cs typeface="Times New Roman" panose="02020603050405020304" pitchFamily="18" charset="0"/>
                        </a:rPr>
                        <a:t>HDL Cholesterol Increase (mg/dL)</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tc>
                  <a:txBody>
                    <a:bodyPr/>
                    <a:lstStyle/>
                    <a:p>
                      <a:pPr marL="0" marR="0" algn="ctr">
                        <a:lnSpc>
                          <a:spcPct val="150000"/>
                        </a:lnSpc>
                      </a:pPr>
                      <a:r>
                        <a:rPr lang="en-US" sz="2000" kern="100" dirty="0">
                          <a:effectLst/>
                          <a:latin typeface="Times New Roman" panose="02020603050405020304" pitchFamily="18" charset="0"/>
                          <a:cs typeface="Times New Roman" panose="02020603050405020304" pitchFamily="18" charset="0"/>
                        </a:rPr>
                        <a:t>-8.26 mg/dL</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extLst>
                  <a:ext uri="{0D108BD9-81ED-4DB2-BD59-A6C34878D82A}">
                    <a16:rowId xmlns:a16="http://schemas.microsoft.com/office/drawing/2014/main" val="4261252813"/>
                  </a:ext>
                </a:extLst>
              </a:tr>
              <a:tr h="365184">
                <a:tc>
                  <a:txBody>
                    <a:bodyPr/>
                    <a:lstStyle/>
                    <a:p>
                      <a:pPr marL="0" marR="0" algn="l">
                        <a:lnSpc>
                          <a:spcPct val="150000"/>
                        </a:lnSpc>
                      </a:pPr>
                      <a:r>
                        <a:rPr lang="en-US" sz="2000" kern="100" dirty="0">
                          <a:effectLst/>
                          <a:latin typeface="Times New Roman" panose="02020603050405020304" pitchFamily="18" charset="0"/>
                          <a:cs typeface="Times New Roman" panose="02020603050405020304" pitchFamily="18" charset="0"/>
                        </a:rPr>
                        <a:t>Fasting Blood Sugar Reduction (mg/dL)</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tc>
                  <a:txBody>
                    <a:bodyPr/>
                    <a:lstStyle/>
                    <a:p>
                      <a:pPr marL="0" marR="0" algn="ctr">
                        <a:lnSpc>
                          <a:spcPct val="150000"/>
                        </a:lnSpc>
                      </a:pPr>
                      <a:r>
                        <a:rPr lang="en-US" sz="2000" kern="100" dirty="0">
                          <a:effectLst/>
                          <a:latin typeface="Times New Roman" panose="02020603050405020304" pitchFamily="18" charset="0"/>
                          <a:cs typeface="Times New Roman" panose="02020603050405020304" pitchFamily="18" charset="0"/>
                        </a:rPr>
                        <a:t>-6 mg/dL</a:t>
                      </a:r>
                      <a:endParaRPr lang="en-US" sz="20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143639" marR="143639" marT="0" marB="0"/>
                </a:tc>
                <a:extLst>
                  <a:ext uri="{0D108BD9-81ED-4DB2-BD59-A6C34878D82A}">
                    <a16:rowId xmlns:a16="http://schemas.microsoft.com/office/drawing/2014/main" val="3928457833"/>
                  </a:ext>
                </a:extLst>
              </a:tr>
            </a:tbl>
          </a:graphicData>
        </a:graphic>
      </p:graphicFrame>
      <p:sp>
        <p:nvSpPr>
          <p:cNvPr id="3" name="TextBox 2">
            <a:extLst>
              <a:ext uri="{FF2B5EF4-FFF2-40B4-BE49-F238E27FC236}">
                <a16:creationId xmlns:a16="http://schemas.microsoft.com/office/drawing/2014/main" id="{F6728764-C930-CB5B-71ED-5B4BB827D643}"/>
              </a:ext>
            </a:extLst>
          </p:cNvPr>
          <p:cNvSpPr txBox="1"/>
          <p:nvPr/>
        </p:nvSpPr>
        <p:spPr>
          <a:xfrm>
            <a:off x="2497394" y="625010"/>
            <a:ext cx="7197212" cy="646331"/>
          </a:xfrm>
          <a:prstGeom prst="rect">
            <a:avLst/>
          </a:prstGeom>
          <a:noFill/>
        </p:spPr>
        <p:txBody>
          <a:bodyPr wrap="square" rtlCol="0">
            <a:spAutoFit/>
          </a:bodyPr>
          <a:lstStyle/>
          <a:p>
            <a:pPr algn="ctr"/>
            <a:r>
              <a:rPr lang="en-US" sz="3600" b="1" dirty="0">
                <a:latin typeface="Times New Roman" panose="02020603050405020304" pitchFamily="18" charset="0"/>
                <a:cs typeface="Times New Roman" panose="02020603050405020304" pitchFamily="18" charset="0"/>
              </a:rPr>
              <a:t>QUALITATIVE SYNTHESIS </a:t>
            </a:r>
          </a:p>
        </p:txBody>
      </p:sp>
      <p:pic>
        <p:nvPicPr>
          <p:cNvPr id="4" name="Picture 3">
            <a:extLst>
              <a:ext uri="{FF2B5EF4-FFF2-40B4-BE49-F238E27FC236}">
                <a16:creationId xmlns:a16="http://schemas.microsoft.com/office/drawing/2014/main" id="{5B6AD7D0-60FE-2271-B7B6-364B985CD2B3}"/>
              </a:ext>
            </a:extLst>
          </p:cNvPr>
          <p:cNvPicPr>
            <a:picLocks noChangeAspect="1"/>
          </p:cNvPicPr>
          <p:nvPr/>
        </p:nvPicPr>
        <p:blipFill>
          <a:blip r:embed="rId2"/>
          <a:stretch>
            <a:fillRect/>
          </a:stretch>
        </p:blipFill>
        <p:spPr>
          <a:xfrm>
            <a:off x="9608695" y="0"/>
            <a:ext cx="2583305" cy="992800"/>
          </a:xfrm>
          <a:prstGeom prst="rect">
            <a:avLst/>
          </a:prstGeom>
        </p:spPr>
      </p:pic>
      <p:pic>
        <p:nvPicPr>
          <p:cNvPr id="5" name="Picture 4">
            <a:extLst>
              <a:ext uri="{FF2B5EF4-FFF2-40B4-BE49-F238E27FC236}">
                <a16:creationId xmlns:a16="http://schemas.microsoft.com/office/drawing/2014/main" id="{CF78F0E3-C48F-3322-ED33-6157892A6AD2}"/>
              </a:ext>
            </a:extLst>
          </p:cNvPr>
          <p:cNvPicPr>
            <a:picLocks noChangeAspect="1"/>
          </p:cNvPicPr>
          <p:nvPr/>
        </p:nvPicPr>
        <p:blipFill>
          <a:blip r:embed="rId3"/>
          <a:stretch>
            <a:fillRect/>
          </a:stretch>
        </p:blipFill>
        <p:spPr>
          <a:xfrm>
            <a:off x="0" y="0"/>
            <a:ext cx="1663908" cy="953703"/>
          </a:xfrm>
          <a:prstGeom prst="rect">
            <a:avLst/>
          </a:prstGeom>
        </p:spPr>
      </p:pic>
    </p:spTree>
    <p:extLst>
      <p:ext uri="{BB962C8B-B14F-4D97-AF65-F5344CB8AC3E}">
        <p14:creationId xmlns:p14="http://schemas.microsoft.com/office/powerpoint/2010/main" val="41150116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37735A-1C82-4384-2309-8C6931A1F049}"/>
              </a:ext>
            </a:extLst>
          </p:cNvPr>
          <p:cNvSpPr txBox="1"/>
          <p:nvPr/>
        </p:nvSpPr>
        <p:spPr>
          <a:xfrm>
            <a:off x="1079292" y="2677261"/>
            <a:ext cx="10073390" cy="1421992"/>
          </a:xfrm>
          <a:prstGeom prst="rect">
            <a:avLst/>
          </a:prstGeom>
          <a:noFill/>
        </p:spPr>
        <p:txBody>
          <a:bodyPr wrap="square">
            <a:spAutoFit/>
          </a:bodyPr>
          <a:lstStyle/>
          <a:p>
            <a:pPr marL="0" marR="0" algn="just">
              <a:lnSpc>
                <a:spcPct val="150000"/>
              </a:lnSpc>
            </a:pPr>
            <a:r>
              <a:rPr lang="en-US" sz="2000" dirty="0">
                <a:effectLst/>
                <a:latin typeface="Times New Roman" panose="02020603050405020304" pitchFamily="18" charset="0"/>
                <a:ea typeface="Times New Roman" panose="02020603050405020304" pitchFamily="18" charset="0"/>
              </a:rPr>
              <a:t> In conclusion, intermittent fasting (IF) significantly reduces body weight, BMI, waist circumference, and improves metabolic health markers which proves that intermittent fasting is an effective dietary strategy.</a:t>
            </a:r>
          </a:p>
        </p:txBody>
      </p:sp>
      <p:pic>
        <p:nvPicPr>
          <p:cNvPr id="2" name="Picture 1">
            <a:extLst>
              <a:ext uri="{FF2B5EF4-FFF2-40B4-BE49-F238E27FC236}">
                <a16:creationId xmlns:a16="http://schemas.microsoft.com/office/drawing/2014/main" id="{AD6CCF4A-0992-9A73-FB5D-F34668B67B81}"/>
              </a:ext>
            </a:extLst>
          </p:cNvPr>
          <p:cNvPicPr>
            <a:picLocks noChangeAspect="1"/>
          </p:cNvPicPr>
          <p:nvPr/>
        </p:nvPicPr>
        <p:blipFill>
          <a:blip r:embed="rId2"/>
          <a:stretch>
            <a:fillRect/>
          </a:stretch>
        </p:blipFill>
        <p:spPr>
          <a:xfrm>
            <a:off x="9608695" y="0"/>
            <a:ext cx="2583305" cy="992800"/>
          </a:xfrm>
          <a:prstGeom prst="rect">
            <a:avLst/>
          </a:prstGeom>
        </p:spPr>
      </p:pic>
      <p:pic>
        <p:nvPicPr>
          <p:cNvPr id="4" name="Picture 3">
            <a:extLst>
              <a:ext uri="{FF2B5EF4-FFF2-40B4-BE49-F238E27FC236}">
                <a16:creationId xmlns:a16="http://schemas.microsoft.com/office/drawing/2014/main" id="{26F01A2D-3100-5477-E52C-F00D4D1F6419}"/>
              </a:ext>
            </a:extLst>
          </p:cNvPr>
          <p:cNvPicPr>
            <a:picLocks noChangeAspect="1"/>
          </p:cNvPicPr>
          <p:nvPr/>
        </p:nvPicPr>
        <p:blipFill>
          <a:blip r:embed="rId3"/>
          <a:stretch>
            <a:fillRect/>
          </a:stretch>
        </p:blipFill>
        <p:spPr>
          <a:xfrm>
            <a:off x="0" y="0"/>
            <a:ext cx="1663908" cy="953703"/>
          </a:xfrm>
          <a:prstGeom prst="rect">
            <a:avLst/>
          </a:prstGeom>
        </p:spPr>
      </p:pic>
      <p:sp>
        <p:nvSpPr>
          <p:cNvPr id="5" name="TextBox 4">
            <a:extLst>
              <a:ext uri="{FF2B5EF4-FFF2-40B4-BE49-F238E27FC236}">
                <a16:creationId xmlns:a16="http://schemas.microsoft.com/office/drawing/2014/main" id="{A6B214A0-F9F4-5F77-6762-8D7F396CABAF}"/>
              </a:ext>
            </a:extLst>
          </p:cNvPr>
          <p:cNvSpPr txBox="1"/>
          <p:nvPr/>
        </p:nvSpPr>
        <p:spPr>
          <a:xfrm>
            <a:off x="3979888" y="630537"/>
            <a:ext cx="4272197" cy="646331"/>
          </a:xfrm>
          <a:prstGeom prst="rect">
            <a:avLst/>
          </a:prstGeom>
          <a:noFill/>
        </p:spPr>
        <p:txBody>
          <a:bodyPr wrap="square" rtlCol="0">
            <a:spAutoFit/>
          </a:bodyPr>
          <a:lstStyle/>
          <a:p>
            <a:r>
              <a:rPr lang="en-US" sz="3600" b="1" dirty="0">
                <a:latin typeface="Times New Roman" panose="02020603050405020304" pitchFamily="18" charset="0"/>
                <a:cs typeface="Times New Roman" panose="02020603050405020304" pitchFamily="18" charset="0"/>
              </a:rPr>
              <a:t>CONCLUSION </a:t>
            </a:r>
          </a:p>
        </p:txBody>
      </p:sp>
    </p:spTree>
    <p:extLst>
      <p:ext uri="{BB962C8B-B14F-4D97-AF65-F5344CB8AC3E}">
        <p14:creationId xmlns:p14="http://schemas.microsoft.com/office/powerpoint/2010/main" val="18561798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CD82BC-91BC-77EB-B70E-8280D098BCD9}"/>
              </a:ext>
            </a:extLst>
          </p:cNvPr>
          <p:cNvSpPr txBox="1"/>
          <p:nvPr/>
        </p:nvSpPr>
        <p:spPr>
          <a:xfrm>
            <a:off x="419725" y="1637377"/>
            <a:ext cx="11602387" cy="5028556"/>
          </a:xfrm>
          <a:prstGeom prst="rect">
            <a:avLst/>
          </a:prstGeom>
          <a:noFill/>
        </p:spPr>
        <p:txBody>
          <a:bodyPr wrap="square">
            <a:spAutoFit/>
          </a:bodyPr>
          <a:lstStyle/>
          <a:p>
            <a:pPr marL="342900" marR="0" lvl="0" indent="-342900" algn="just">
              <a:lnSpc>
                <a:spcPct val="150000"/>
              </a:lnSpc>
              <a:buFont typeface="Symbol" panose="05050102010706020507" pitchFamily="18" charset="2"/>
              <a:buChar char=""/>
            </a:pPr>
            <a:r>
              <a:rPr lang="en-US" dirty="0">
                <a:effectLst/>
                <a:latin typeface="Times New Roman" panose="02020603050405020304" pitchFamily="18" charset="0"/>
                <a:ea typeface="Times New Roman" panose="02020603050405020304" pitchFamily="18" charset="0"/>
              </a:rPr>
              <a:t>In the context of obesity research, BMI is a crucial metric for evaluating pre- and post-intervention changes. However, only three studies within our meta-analysis included BMI as a measured outcome, highlighting a significant gap in the current literature. </a:t>
            </a:r>
          </a:p>
          <a:p>
            <a:pPr marL="342900" marR="0" lvl="0" indent="-342900" algn="just">
              <a:lnSpc>
                <a:spcPct val="150000"/>
              </a:lnSpc>
              <a:buFont typeface="Symbol" panose="05050102010706020507" pitchFamily="18" charset="2"/>
              <a:buChar char=""/>
            </a:pPr>
            <a:r>
              <a:rPr lang="en-US" dirty="0">
                <a:effectLst/>
                <a:latin typeface="Times New Roman" panose="02020603050405020304" pitchFamily="18" charset="0"/>
                <a:ea typeface="Times New Roman" panose="02020603050405020304" pitchFamily="18" charset="0"/>
              </a:rPr>
              <a:t>We did not find any studies that followed up with patients for a year or longer to assess the long-term effects of intermittent fasting.</a:t>
            </a:r>
          </a:p>
          <a:p>
            <a:pPr marL="342900" marR="0" lvl="0" indent="-342900" algn="just">
              <a:lnSpc>
                <a:spcPct val="150000"/>
              </a:lnSpc>
              <a:buFont typeface="Symbol" panose="05050102010706020507" pitchFamily="18" charset="2"/>
              <a:buChar char=""/>
            </a:pPr>
            <a:r>
              <a:rPr lang="en-US" dirty="0">
                <a:effectLst/>
                <a:latin typeface="Times New Roman" panose="02020603050405020304" pitchFamily="18" charset="0"/>
                <a:ea typeface="Times New Roman" panose="02020603050405020304" pitchFamily="18" charset="0"/>
              </a:rPr>
              <a:t>Another notable gap in the current literature is the short duration of the interventions in the selected studies, which ranged from 5 weeks to 3 months. This limited timeframe restricts our ability to assess the long-term sustainability and maintenance of the observed changes.</a:t>
            </a:r>
          </a:p>
          <a:p>
            <a:pPr marL="342900" marR="0" lvl="0" indent="-342900" algn="just">
              <a:lnSpc>
                <a:spcPct val="150000"/>
              </a:lnSpc>
              <a:buFont typeface="Symbol" panose="05050102010706020507" pitchFamily="18" charset="2"/>
              <a:buChar char=""/>
            </a:pPr>
            <a:r>
              <a:rPr lang="en-US" dirty="0">
                <a:effectLst/>
                <a:latin typeface="Times New Roman" panose="02020603050405020304" pitchFamily="18" charset="0"/>
                <a:ea typeface="Times New Roman" panose="02020603050405020304" pitchFamily="18" charset="0"/>
              </a:rPr>
              <a:t>The intervention group included various types of interventions, resulting in high heterogeneity in the meta-analysis. Despite this diversity, conducting a subgroup analysis was not feasible due to the insufficient number of studies. Furthermore, This study focused exclusively on refined studies with a control group that had either ad libitum or no dietary intervention. </a:t>
            </a:r>
          </a:p>
        </p:txBody>
      </p:sp>
      <p:pic>
        <p:nvPicPr>
          <p:cNvPr id="4" name="Picture 3">
            <a:extLst>
              <a:ext uri="{FF2B5EF4-FFF2-40B4-BE49-F238E27FC236}">
                <a16:creationId xmlns:a16="http://schemas.microsoft.com/office/drawing/2014/main" id="{77E72F38-E37F-FEEF-82D7-9B0C42D6F580}"/>
              </a:ext>
            </a:extLst>
          </p:cNvPr>
          <p:cNvPicPr>
            <a:picLocks noChangeAspect="1"/>
          </p:cNvPicPr>
          <p:nvPr/>
        </p:nvPicPr>
        <p:blipFill>
          <a:blip r:embed="rId2"/>
          <a:stretch>
            <a:fillRect/>
          </a:stretch>
        </p:blipFill>
        <p:spPr>
          <a:xfrm>
            <a:off x="9608695" y="0"/>
            <a:ext cx="2583305" cy="992800"/>
          </a:xfrm>
          <a:prstGeom prst="rect">
            <a:avLst/>
          </a:prstGeom>
        </p:spPr>
      </p:pic>
      <p:pic>
        <p:nvPicPr>
          <p:cNvPr id="5" name="Picture 4">
            <a:extLst>
              <a:ext uri="{FF2B5EF4-FFF2-40B4-BE49-F238E27FC236}">
                <a16:creationId xmlns:a16="http://schemas.microsoft.com/office/drawing/2014/main" id="{862AEB3F-0DB0-BB83-B053-6394C8277D5A}"/>
              </a:ext>
            </a:extLst>
          </p:cNvPr>
          <p:cNvPicPr>
            <a:picLocks noChangeAspect="1"/>
          </p:cNvPicPr>
          <p:nvPr/>
        </p:nvPicPr>
        <p:blipFill>
          <a:blip r:embed="rId3"/>
          <a:stretch>
            <a:fillRect/>
          </a:stretch>
        </p:blipFill>
        <p:spPr>
          <a:xfrm>
            <a:off x="0" y="0"/>
            <a:ext cx="1663908" cy="953703"/>
          </a:xfrm>
          <a:prstGeom prst="rect">
            <a:avLst/>
          </a:prstGeom>
        </p:spPr>
      </p:pic>
      <p:sp>
        <p:nvSpPr>
          <p:cNvPr id="6" name="TextBox 5">
            <a:extLst>
              <a:ext uri="{FF2B5EF4-FFF2-40B4-BE49-F238E27FC236}">
                <a16:creationId xmlns:a16="http://schemas.microsoft.com/office/drawing/2014/main" id="{87C4A339-EBED-03CA-6BE7-6A31AD8A90A6}"/>
              </a:ext>
            </a:extLst>
          </p:cNvPr>
          <p:cNvSpPr txBox="1"/>
          <p:nvPr/>
        </p:nvSpPr>
        <p:spPr>
          <a:xfrm>
            <a:off x="4084819" y="496400"/>
            <a:ext cx="4272197" cy="646331"/>
          </a:xfrm>
          <a:prstGeom prst="rect">
            <a:avLst/>
          </a:prstGeom>
          <a:noFill/>
        </p:spPr>
        <p:txBody>
          <a:bodyPr wrap="square" rtlCol="0">
            <a:spAutoFit/>
          </a:bodyPr>
          <a:lstStyle/>
          <a:p>
            <a:r>
              <a:rPr lang="en-US" sz="3600" b="1" dirty="0">
                <a:latin typeface="Times New Roman" panose="02020603050405020304" pitchFamily="18" charset="0"/>
                <a:cs typeface="Times New Roman" panose="02020603050405020304" pitchFamily="18" charset="0"/>
              </a:rPr>
              <a:t>LIMITATIONS </a:t>
            </a:r>
          </a:p>
        </p:txBody>
      </p:sp>
    </p:spTree>
    <p:extLst>
      <p:ext uri="{BB962C8B-B14F-4D97-AF65-F5344CB8AC3E}">
        <p14:creationId xmlns:p14="http://schemas.microsoft.com/office/powerpoint/2010/main" val="5701429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D153EDB2-4AAD-43F4-AE78-4D326C8133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Meiryo"/>
            </a:endParaRPr>
          </a:p>
        </p:txBody>
      </p:sp>
      <p:grpSp>
        <p:nvGrpSpPr>
          <p:cNvPr id="44" name="Group 43">
            <a:extLst>
              <a:ext uri="{FF2B5EF4-FFF2-40B4-BE49-F238E27FC236}">
                <a16:creationId xmlns:a16="http://schemas.microsoft.com/office/drawing/2014/main" id="{A3CB7779-72E2-4E92-AE18-6BBC335DD88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547625" y="0"/>
            <a:ext cx="11097905" cy="6858000"/>
            <a:chOff x="547625" y="0"/>
            <a:chExt cx="11097905" cy="6858000"/>
          </a:xfrm>
        </p:grpSpPr>
        <p:sp>
          <p:nvSpPr>
            <p:cNvPr id="45" name="Freeform: Shape 44">
              <a:extLst>
                <a:ext uri="{FF2B5EF4-FFF2-40B4-BE49-F238E27FC236}">
                  <a16:creationId xmlns:a16="http://schemas.microsoft.com/office/drawing/2014/main" id="{175B9DA5-08BD-40EA-B06C-3D3CCD06A8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907575" y="0"/>
              <a:ext cx="10345003" cy="6858000"/>
            </a:xfrm>
            <a:custGeom>
              <a:avLst/>
              <a:gdLst>
                <a:gd name="connsiteX0" fmla="*/ 7551973 w 9174595"/>
                <a:gd name="connsiteY0" fmla="*/ 0 h 6858000"/>
                <a:gd name="connsiteX1" fmla="*/ 5634635 w 9174595"/>
                <a:gd name="connsiteY1" fmla="*/ 0 h 6858000"/>
                <a:gd name="connsiteX2" fmla="*/ 5550590 w 9174595"/>
                <a:gd name="connsiteY2" fmla="*/ 0 h 6858000"/>
                <a:gd name="connsiteX3" fmla="*/ 5480986 w 9174595"/>
                <a:gd name="connsiteY3" fmla="*/ 0 h 6858000"/>
                <a:gd name="connsiteX4" fmla="*/ 4886240 w 9174595"/>
                <a:gd name="connsiteY4" fmla="*/ 0 h 6858000"/>
                <a:gd name="connsiteX5" fmla="*/ 4816638 w 9174595"/>
                <a:gd name="connsiteY5" fmla="*/ 0 h 6858000"/>
                <a:gd name="connsiteX6" fmla="*/ 4357958 w 9174595"/>
                <a:gd name="connsiteY6" fmla="*/ 0 h 6858000"/>
                <a:gd name="connsiteX7" fmla="*/ 4288354 w 9174595"/>
                <a:gd name="connsiteY7" fmla="*/ 0 h 6858000"/>
                <a:gd name="connsiteX8" fmla="*/ 3693608 w 9174595"/>
                <a:gd name="connsiteY8" fmla="*/ 0 h 6858000"/>
                <a:gd name="connsiteX9" fmla="*/ 3624006 w 9174595"/>
                <a:gd name="connsiteY9" fmla="*/ 0 h 6858000"/>
                <a:gd name="connsiteX10" fmla="*/ 3276448 w 9174595"/>
                <a:gd name="connsiteY10" fmla="*/ 0 h 6858000"/>
                <a:gd name="connsiteX11" fmla="*/ 1622622 w 9174595"/>
                <a:gd name="connsiteY11" fmla="*/ 0 h 6858000"/>
                <a:gd name="connsiteX12" fmla="*/ 1600504 w 9174595"/>
                <a:gd name="connsiteY12" fmla="*/ 14997 h 6858000"/>
                <a:gd name="connsiteX13" fmla="*/ 0 w 9174595"/>
                <a:gd name="connsiteY13" fmla="*/ 3621656 h 6858000"/>
                <a:gd name="connsiteX14" fmla="*/ 1873886 w 9174595"/>
                <a:gd name="connsiteY14" fmla="*/ 6374814 h 6858000"/>
                <a:gd name="connsiteX15" fmla="*/ 2390406 w 9174595"/>
                <a:gd name="connsiteY15" fmla="*/ 6780599 h 6858000"/>
                <a:gd name="connsiteX16" fmla="*/ 2502136 w 9174595"/>
                <a:gd name="connsiteY16" fmla="*/ 6858000 h 6858000"/>
                <a:gd name="connsiteX17" fmla="*/ 3276448 w 9174595"/>
                <a:gd name="connsiteY17" fmla="*/ 6858000 h 6858000"/>
                <a:gd name="connsiteX18" fmla="*/ 3624006 w 9174595"/>
                <a:gd name="connsiteY18" fmla="*/ 6858000 h 6858000"/>
                <a:gd name="connsiteX19" fmla="*/ 3693608 w 9174595"/>
                <a:gd name="connsiteY19" fmla="*/ 6858000 h 6858000"/>
                <a:gd name="connsiteX20" fmla="*/ 4288354 w 9174595"/>
                <a:gd name="connsiteY20" fmla="*/ 6858000 h 6858000"/>
                <a:gd name="connsiteX21" fmla="*/ 4357958 w 9174595"/>
                <a:gd name="connsiteY21" fmla="*/ 6858000 h 6858000"/>
                <a:gd name="connsiteX22" fmla="*/ 4816638 w 9174595"/>
                <a:gd name="connsiteY22" fmla="*/ 6858000 h 6858000"/>
                <a:gd name="connsiteX23" fmla="*/ 4886240 w 9174595"/>
                <a:gd name="connsiteY23" fmla="*/ 6858000 h 6858000"/>
                <a:gd name="connsiteX24" fmla="*/ 5480986 w 9174595"/>
                <a:gd name="connsiteY24" fmla="*/ 6858000 h 6858000"/>
                <a:gd name="connsiteX25" fmla="*/ 5550590 w 9174595"/>
                <a:gd name="connsiteY25" fmla="*/ 6858000 h 6858000"/>
                <a:gd name="connsiteX26" fmla="*/ 5634635 w 9174595"/>
                <a:gd name="connsiteY26" fmla="*/ 6858000 h 6858000"/>
                <a:gd name="connsiteX27" fmla="*/ 6672460 w 9174595"/>
                <a:gd name="connsiteY27" fmla="*/ 6858000 h 6858000"/>
                <a:gd name="connsiteX28" fmla="*/ 6784188 w 9174595"/>
                <a:gd name="connsiteY28" fmla="*/ 6780599 h 6858000"/>
                <a:gd name="connsiteX29" fmla="*/ 7300708 w 9174595"/>
                <a:gd name="connsiteY29" fmla="*/ 6374814 h 6858000"/>
                <a:gd name="connsiteX30" fmla="*/ 9174595 w 9174595"/>
                <a:gd name="connsiteY30" fmla="*/ 3621656 h 6858000"/>
                <a:gd name="connsiteX31" fmla="*/ 7574092 w 9174595"/>
                <a:gd name="connsiteY3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174595" h="6858000">
                  <a:moveTo>
                    <a:pt x="7551973" y="0"/>
                  </a:moveTo>
                  <a:lnTo>
                    <a:pt x="5634635" y="0"/>
                  </a:lnTo>
                  <a:lnTo>
                    <a:pt x="5550590" y="0"/>
                  </a:lnTo>
                  <a:lnTo>
                    <a:pt x="5480986" y="0"/>
                  </a:lnTo>
                  <a:lnTo>
                    <a:pt x="4886240" y="0"/>
                  </a:lnTo>
                  <a:lnTo>
                    <a:pt x="4816638" y="0"/>
                  </a:lnTo>
                  <a:lnTo>
                    <a:pt x="4357958" y="0"/>
                  </a:lnTo>
                  <a:lnTo>
                    <a:pt x="4288354" y="0"/>
                  </a:lnTo>
                  <a:lnTo>
                    <a:pt x="3693608" y="0"/>
                  </a:lnTo>
                  <a:lnTo>
                    <a:pt x="3624006" y="0"/>
                  </a:lnTo>
                  <a:lnTo>
                    <a:pt x="3276448" y="0"/>
                  </a:lnTo>
                  <a:lnTo>
                    <a:pt x="1622622" y="0"/>
                  </a:lnTo>
                  <a:lnTo>
                    <a:pt x="1600504" y="14997"/>
                  </a:lnTo>
                  <a:cubicBezTo>
                    <a:pt x="573594" y="754641"/>
                    <a:pt x="0" y="2093192"/>
                    <a:pt x="0" y="3621656"/>
                  </a:cubicBezTo>
                  <a:cubicBezTo>
                    <a:pt x="0" y="4969131"/>
                    <a:pt x="928496" y="5602839"/>
                    <a:pt x="1873886" y="6374814"/>
                  </a:cubicBezTo>
                  <a:cubicBezTo>
                    <a:pt x="2046046" y="6515397"/>
                    <a:pt x="2216632" y="6653108"/>
                    <a:pt x="2390406" y="6780599"/>
                  </a:cubicBezTo>
                  <a:lnTo>
                    <a:pt x="2502136" y="6858000"/>
                  </a:lnTo>
                  <a:lnTo>
                    <a:pt x="3276448" y="6858000"/>
                  </a:lnTo>
                  <a:lnTo>
                    <a:pt x="3624006" y="6858000"/>
                  </a:lnTo>
                  <a:lnTo>
                    <a:pt x="3693608" y="6858000"/>
                  </a:lnTo>
                  <a:lnTo>
                    <a:pt x="4288354" y="6858000"/>
                  </a:lnTo>
                  <a:lnTo>
                    <a:pt x="4357958" y="6858000"/>
                  </a:lnTo>
                  <a:lnTo>
                    <a:pt x="4816638" y="6858000"/>
                  </a:lnTo>
                  <a:lnTo>
                    <a:pt x="4886240" y="6858000"/>
                  </a:lnTo>
                  <a:lnTo>
                    <a:pt x="5480986" y="6858000"/>
                  </a:lnTo>
                  <a:lnTo>
                    <a:pt x="5550590" y="6858000"/>
                  </a:lnTo>
                  <a:lnTo>
                    <a:pt x="5634635" y="6858000"/>
                  </a:lnTo>
                  <a:lnTo>
                    <a:pt x="6672460" y="6858000"/>
                  </a:lnTo>
                  <a:lnTo>
                    <a:pt x="6784188" y="6780599"/>
                  </a:lnTo>
                  <a:cubicBezTo>
                    <a:pt x="6957963" y="6653108"/>
                    <a:pt x="7128548" y="6515397"/>
                    <a:pt x="7300708" y="6374814"/>
                  </a:cubicBezTo>
                  <a:cubicBezTo>
                    <a:pt x="8246100" y="5602839"/>
                    <a:pt x="9174595" y="4969131"/>
                    <a:pt x="9174595" y="3621656"/>
                  </a:cubicBezTo>
                  <a:cubicBezTo>
                    <a:pt x="9174595" y="2093192"/>
                    <a:pt x="8601001" y="754641"/>
                    <a:pt x="7574092" y="14997"/>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6" name="Freeform: Shape 45">
              <a:extLst>
                <a:ext uri="{FF2B5EF4-FFF2-40B4-BE49-F238E27FC236}">
                  <a16:creationId xmlns:a16="http://schemas.microsoft.com/office/drawing/2014/main" id="{9EE62D72-11EF-40E9-BF23-0FCAEACDD7F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708673"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7" name="Freeform: Shape 46">
              <a:extLst>
                <a:ext uri="{FF2B5EF4-FFF2-40B4-BE49-F238E27FC236}">
                  <a16:creationId xmlns:a16="http://schemas.microsoft.com/office/drawing/2014/main" id="{676336F2-6633-4E26-8760-05F94D87D5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75235" y="0"/>
              <a:ext cx="2486322" cy="6858000"/>
            </a:xfrm>
            <a:custGeom>
              <a:avLst/>
              <a:gdLst>
                <a:gd name="connsiteX0" fmla="*/ 879731 w 2521425"/>
                <a:gd name="connsiteY0" fmla="*/ 0 h 6858000"/>
                <a:gd name="connsiteX1" fmla="*/ 898402 w 2521425"/>
                <a:gd name="connsiteY1" fmla="*/ 0 h 6858000"/>
                <a:gd name="connsiteX2" fmla="*/ 920526 w 2521425"/>
                <a:gd name="connsiteY2" fmla="*/ 14997 h 6858000"/>
                <a:gd name="connsiteX3" fmla="*/ 2521425 w 2521425"/>
                <a:gd name="connsiteY3" fmla="*/ 3621656 h 6858000"/>
                <a:gd name="connsiteX4" fmla="*/ 647075 w 2521425"/>
                <a:gd name="connsiteY4" fmla="*/ 6374814 h 6858000"/>
                <a:gd name="connsiteX5" fmla="*/ 130427 w 2521425"/>
                <a:gd name="connsiteY5" fmla="*/ 6780599 h 6858000"/>
                <a:gd name="connsiteX6" fmla="*/ 18671 w 2521425"/>
                <a:gd name="connsiteY6" fmla="*/ 6858000 h 6858000"/>
                <a:gd name="connsiteX7" fmla="*/ 0 w 2521425"/>
                <a:gd name="connsiteY7" fmla="*/ 6858000 h 6858000"/>
                <a:gd name="connsiteX8" fmla="*/ 111756 w 2521425"/>
                <a:gd name="connsiteY8" fmla="*/ 6780599 h 6858000"/>
                <a:gd name="connsiteX9" fmla="*/ 628404 w 2521425"/>
                <a:gd name="connsiteY9" fmla="*/ 6374814 h 6858000"/>
                <a:gd name="connsiteX10" fmla="*/ 2502754 w 2521425"/>
                <a:gd name="connsiteY10" fmla="*/ 3621656 h 6858000"/>
                <a:gd name="connsiteX11" fmla="*/ 901855 w 2521425"/>
                <a:gd name="connsiteY11"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1425" h="6858000">
                  <a:moveTo>
                    <a:pt x="879731" y="0"/>
                  </a:moveTo>
                  <a:lnTo>
                    <a:pt x="898402" y="0"/>
                  </a:lnTo>
                  <a:lnTo>
                    <a:pt x="920526" y="14997"/>
                  </a:lnTo>
                  <a:cubicBezTo>
                    <a:pt x="1947689" y="754641"/>
                    <a:pt x="2521425" y="2093192"/>
                    <a:pt x="2521425" y="3621656"/>
                  </a:cubicBezTo>
                  <a:cubicBezTo>
                    <a:pt x="2521425" y="4969131"/>
                    <a:pt x="1592700" y="5602839"/>
                    <a:pt x="647075" y="6374814"/>
                  </a:cubicBezTo>
                  <a:cubicBezTo>
                    <a:pt x="474872" y="6515397"/>
                    <a:pt x="304245" y="6653108"/>
                    <a:pt x="130427" y="6780599"/>
                  </a:cubicBezTo>
                  <a:lnTo>
                    <a:pt x="18671" y="6858000"/>
                  </a:lnTo>
                  <a:lnTo>
                    <a:pt x="0" y="6858000"/>
                  </a:lnTo>
                  <a:lnTo>
                    <a:pt x="111756" y="6780599"/>
                  </a:lnTo>
                  <a:cubicBezTo>
                    <a:pt x="285574" y="6653108"/>
                    <a:pt x="456201" y="6515397"/>
                    <a:pt x="628404" y="6374814"/>
                  </a:cubicBezTo>
                  <a:cubicBezTo>
                    <a:pt x="1574029" y="5602839"/>
                    <a:pt x="2502754" y="4969131"/>
                    <a:pt x="2502754" y="3621656"/>
                  </a:cubicBezTo>
                  <a:cubicBezTo>
                    <a:pt x="2502754" y="2093192"/>
                    <a:pt x="1929018" y="754641"/>
                    <a:pt x="901855" y="14997"/>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8" name="Freeform: Shape 47">
              <a:extLst>
                <a:ext uri="{FF2B5EF4-FFF2-40B4-BE49-F238E27FC236}">
                  <a16:creationId xmlns:a16="http://schemas.microsoft.com/office/drawing/2014/main" id="{39F3102E-7749-422F-8F51-A148252B8E3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a:off x="547625" y="0"/>
              <a:ext cx="2209181" cy="6858000"/>
            </a:xfrm>
            <a:custGeom>
              <a:avLst/>
              <a:gdLst>
                <a:gd name="connsiteX0" fmla="*/ 955085 w 2209181"/>
                <a:gd name="connsiteY0" fmla="*/ 0 h 6858000"/>
                <a:gd name="connsiteX1" fmla="*/ 937727 w 2209181"/>
                <a:gd name="connsiteY1" fmla="*/ 0 h 6858000"/>
                <a:gd name="connsiteX2" fmla="*/ 963738 w 2209181"/>
                <a:gd name="connsiteY2" fmla="*/ 24346 h 6858000"/>
                <a:gd name="connsiteX3" fmla="*/ 2184004 w 2209181"/>
                <a:gd name="connsiteY3" fmla="*/ 3809420 h 6858000"/>
                <a:gd name="connsiteX4" fmla="*/ 218679 w 2209181"/>
                <a:gd name="connsiteY4" fmla="*/ 6681644 h 6858000"/>
                <a:gd name="connsiteX5" fmla="*/ 0 w 2209181"/>
                <a:gd name="connsiteY5" fmla="*/ 6858000 h 6858000"/>
                <a:gd name="connsiteX6" fmla="*/ 19349 w 2209181"/>
                <a:gd name="connsiteY6" fmla="*/ 6858000 h 6858000"/>
                <a:gd name="connsiteX7" fmla="*/ 236958 w 2209181"/>
                <a:gd name="connsiteY7" fmla="*/ 6682507 h 6858000"/>
                <a:gd name="connsiteX8" fmla="*/ 2202283 w 2209181"/>
                <a:gd name="connsiteY8" fmla="*/ 3810283 h 6858000"/>
                <a:gd name="connsiteX9" fmla="*/ 982018 w 2209181"/>
                <a:gd name="connsiteY9" fmla="*/ 2521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55085" y="0"/>
                  </a:moveTo>
                  <a:lnTo>
                    <a:pt x="937727" y="0"/>
                  </a:lnTo>
                  <a:lnTo>
                    <a:pt x="963738" y="24346"/>
                  </a:lnTo>
                  <a:cubicBezTo>
                    <a:pt x="1818009" y="885455"/>
                    <a:pt x="2251801" y="2269402"/>
                    <a:pt x="2184004" y="3809420"/>
                  </a:cubicBezTo>
                  <a:cubicBezTo>
                    <a:pt x="2120250" y="5257592"/>
                    <a:pt x="1181008" y="5895709"/>
                    <a:pt x="218679" y="6681644"/>
                  </a:cubicBezTo>
                  <a:lnTo>
                    <a:pt x="0" y="6858000"/>
                  </a:lnTo>
                  <a:lnTo>
                    <a:pt x="19349" y="6858000"/>
                  </a:lnTo>
                  <a:lnTo>
                    <a:pt x="236958" y="6682507"/>
                  </a:lnTo>
                  <a:cubicBezTo>
                    <a:pt x="1199288" y="5896573"/>
                    <a:pt x="2138530" y="5258455"/>
                    <a:pt x="2202283" y="3810283"/>
                  </a:cubicBezTo>
                  <a:cubicBezTo>
                    <a:pt x="2270080" y="2270266"/>
                    <a:pt x="1836289" y="886318"/>
                    <a:pt x="982018" y="25210"/>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49" name="Freeform: Shape 48">
              <a:extLst>
                <a:ext uri="{FF2B5EF4-FFF2-40B4-BE49-F238E27FC236}">
                  <a16:creationId xmlns:a16="http://schemas.microsoft.com/office/drawing/2014/main" id="{871191CD-1211-4C40-9D45-449D9BE65A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436349" y="0"/>
              <a:ext cx="2209181" cy="6858000"/>
            </a:xfrm>
            <a:custGeom>
              <a:avLst/>
              <a:gdLst>
                <a:gd name="connsiteX0" fmla="*/ 937727 w 2209181"/>
                <a:gd name="connsiteY0" fmla="*/ 0 h 6858000"/>
                <a:gd name="connsiteX1" fmla="*/ 955085 w 2209181"/>
                <a:gd name="connsiteY1" fmla="*/ 0 h 6858000"/>
                <a:gd name="connsiteX2" fmla="*/ 982018 w 2209181"/>
                <a:gd name="connsiteY2" fmla="*/ 25210 h 6858000"/>
                <a:gd name="connsiteX3" fmla="*/ 2202283 w 2209181"/>
                <a:gd name="connsiteY3" fmla="*/ 3810283 h 6858000"/>
                <a:gd name="connsiteX4" fmla="*/ 236958 w 2209181"/>
                <a:gd name="connsiteY4" fmla="*/ 6682507 h 6858000"/>
                <a:gd name="connsiteX5" fmla="*/ 19349 w 2209181"/>
                <a:gd name="connsiteY5" fmla="*/ 6858000 h 6858000"/>
                <a:gd name="connsiteX6" fmla="*/ 0 w 2209181"/>
                <a:gd name="connsiteY6" fmla="*/ 6858000 h 6858000"/>
                <a:gd name="connsiteX7" fmla="*/ 218679 w 2209181"/>
                <a:gd name="connsiteY7" fmla="*/ 6681644 h 6858000"/>
                <a:gd name="connsiteX8" fmla="*/ 2184004 w 2209181"/>
                <a:gd name="connsiteY8" fmla="*/ 3809420 h 6858000"/>
                <a:gd name="connsiteX9" fmla="*/ 963738 w 2209181"/>
                <a:gd name="connsiteY9" fmla="*/ 2434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9181" h="6858000">
                  <a:moveTo>
                    <a:pt x="937727" y="0"/>
                  </a:moveTo>
                  <a:lnTo>
                    <a:pt x="955085" y="0"/>
                  </a:lnTo>
                  <a:lnTo>
                    <a:pt x="982018" y="25210"/>
                  </a:lnTo>
                  <a:cubicBezTo>
                    <a:pt x="1836289" y="886318"/>
                    <a:pt x="2270080" y="2270266"/>
                    <a:pt x="2202283" y="3810283"/>
                  </a:cubicBezTo>
                  <a:cubicBezTo>
                    <a:pt x="2138530" y="5258455"/>
                    <a:pt x="1199288" y="5896573"/>
                    <a:pt x="236958" y="6682507"/>
                  </a:cubicBezTo>
                  <a:lnTo>
                    <a:pt x="19349" y="6858000"/>
                  </a:lnTo>
                  <a:lnTo>
                    <a:pt x="0" y="6858000"/>
                  </a:lnTo>
                  <a:lnTo>
                    <a:pt x="218679" y="6681644"/>
                  </a:lnTo>
                  <a:cubicBezTo>
                    <a:pt x="1181008" y="5895709"/>
                    <a:pt x="2120250" y="5257592"/>
                    <a:pt x="2184004" y="3809420"/>
                  </a:cubicBezTo>
                  <a:cubicBezTo>
                    <a:pt x="2251801" y="2269402"/>
                    <a:pt x="1818009" y="885455"/>
                    <a:pt x="963738" y="24346"/>
                  </a:cubicBezTo>
                  <a:close/>
                </a:path>
              </a:pathLst>
            </a:custGeom>
            <a:solidFill>
              <a:srgbClr val="FFFFF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grpSp>
      <p:pic>
        <p:nvPicPr>
          <p:cNvPr id="4" name="Picture 3">
            <a:extLst>
              <a:ext uri="{FF2B5EF4-FFF2-40B4-BE49-F238E27FC236}">
                <a16:creationId xmlns:a16="http://schemas.microsoft.com/office/drawing/2014/main" id="{B0011089-D7F0-DCAF-B1A4-691BFBDAEBAA}"/>
              </a:ext>
            </a:extLst>
          </p:cNvPr>
          <p:cNvPicPr>
            <a:picLocks noChangeAspect="1"/>
          </p:cNvPicPr>
          <p:nvPr/>
        </p:nvPicPr>
        <p:blipFill>
          <a:blip r:embed="rId2"/>
          <a:stretch>
            <a:fillRect/>
          </a:stretch>
        </p:blipFill>
        <p:spPr>
          <a:xfrm>
            <a:off x="2161800" y="505974"/>
            <a:ext cx="7868400" cy="5374723"/>
          </a:xfrm>
          <a:prstGeom prst="rect">
            <a:avLst/>
          </a:prstGeom>
        </p:spPr>
      </p:pic>
    </p:spTree>
    <p:extLst>
      <p:ext uri="{BB962C8B-B14F-4D97-AF65-F5344CB8AC3E}">
        <p14:creationId xmlns:p14="http://schemas.microsoft.com/office/powerpoint/2010/main" val="3309244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180B4-0DA1-03BD-DBB8-294BA3CE4D5C}"/>
              </a:ext>
            </a:extLst>
          </p:cNvPr>
          <p:cNvSpPr>
            <a:spLocks noGrp="1"/>
          </p:cNvSpPr>
          <p:nvPr>
            <p:ph type="ctrTitle"/>
          </p:nvPr>
        </p:nvSpPr>
        <p:spPr>
          <a:xfrm>
            <a:off x="1524000" y="545689"/>
            <a:ext cx="9144000" cy="928995"/>
          </a:xfrm>
        </p:spPr>
        <p:txBody>
          <a:bodyPr>
            <a:normAutofit/>
          </a:bodyPr>
          <a:lstStyle/>
          <a:p>
            <a:r>
              <a:rPr lang="en-US" sz="3600" b="1" dirty="0">
                <a:latin typeface="Times New Roman" panose="02020603050405020304" pitchFamily="18" charset="0"/>
                <a:cs typeface="Times New Roman" panose="02020603050405020304" pitchFamily="18" charset="0"/>
              </a:rPr>
              <a:t>INTRODUCTION</a:t>
            </a:r>
            <a:r>
              <a:rPr lang="en-US" sz="4400" b="1" dirty="0">
                <a:latin typeface="Times New Roman" panose="02020603050405020304" pitchFamily="18" charset="0"/>
                <a:cs typeface="Times New Roman" panose="02020603050405020304" pitchFamily="18" charset="0"/>
              </a:rPr>
              <a:t> </a:t>
            </a:r>
          </a:p>
        </p:txBody>
      </p:sp>
      <p:sp>
        <p:nvSpPr>
          <p:cNvPr id="3" name="Subtitle 2">
            <a:extLst>
              <a:ext uri="{FF2B5EF4-FFF2-40B4-BE49-F238E27FC236}">
                <a16:creationId xmlns:a16="http://schemas.microsoft.com/office/drawing/2014/main" id="{A2670122-1C4F-790E-908F-F8190F51E5E4}"/>
              </a:ext>
            </a:extLst>
          </p:cNvPr>
          <p:cNvSpPr>
            <a:spLocks noGrp="1"/>
          </p:cNvSpPr>
          <p:nvPr>
            <p:ph type="subTitle" idx="1"/>
          </p:nvPr>
        </p:nvSpPr>
        <p:spPr>
          <a:xfrm>
            <a:off x="1056290" y="2175641"/>
            <a:ext cx="10310648" cy="3460531"/>
          </a:xfrm>
        </p:spPr>
        <p:txBody>
          <a:bodyPr>
            <a:normAutofit/>
          </a:bodyPr>
          <a:lstStyle/>
          <a:p>
            <a:pPr algn="just"/>
            <a:r>
              <a:rPr lang="en-US" sz="2000" dirty="0">
                <a:effectLst/>
                <a:latin typeface="Times New Roman" panose="02020603050405020304" pitchFamily="18" charset="0"/>
                <a:ea typeface="Aptos" panose="020B0004020202020204" pitchFamily="34" charset="0"/>
                <a:cs typeface="Times New Roman" panose="02020603050405020304" pitchFamily="18" charset="0"/>
              </a:rPr>
              <a:t>Intermittent fasting, a common dietary intervention adapted by humans for weight loss. Intermittent fasting (IF) is a dietary regimen that alternates between designated periods of fasting and eating. IF emphasizes the timing of food intake. This approach aims to improve metabolic health and facilitate weight loss through various structured fasting schedules</a:t>
            </a:r>
          </a:p>
          <a:p>
            <a:pPr marR="0" lvl="0" algn="just">
              <a:lnSpc>
                <a:spcPct val="150000"/>
              </a:lnSpc>
              <a:spcBef>
                <a:spcPts val="0"/>
              </a:spcBef>
              <a:spcAft>
                <a:spcPts val="0"/>
              </a:spcAft>
            </a:pPr>
            <a: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t>AIM</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-The primary objective of this study is to conduct a systematic review and meta – analysis to understand the effectiveness of intermittent fasting as compared to normal diet in overweight or obese adults.</a:t>
            </a:r>
          </a:p>
          <a:p>
            <a:pPr marR="0" lvl="0" algn="just">
              <a:lnSpc>
                <a:spcPct val="150000"/>
              </a:lnSpc>
              <a:spcBef>
                <a:spcPts val="0"/>
              </a:spcBef>
              <a:spcAft>
                <a:spcPts val="800"/>
              </a:spcAft>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Another objective is to understand the sustainability of intermittent fasting.</a:t>
            </a:r>
          </a:p>
          <a:p>
            <a:endParaRPr lang="en-US" dirty="0"/>
          </a:p>
        </p:txBody>
      </p:sp>
      <p:pic>
        <p:nvPicPr>
          <p:cNvPr id="4" name="Picture 3">
            <a:extLst>
              <a:ext uri="{FF2B5EF4-FFF2-40B4-BE49-F238E27FC236}">
                <a16:creationId xmlns:a16="http://schemas.microsoft.com/office/drawing/2014/main" id="{8D58E38D-C8E3-84E9-A067-E4322BA76E35}"/>
              </a:ext>
            </a:extLst>
          </p:cNvPr>
          <p:cNvPicPr>
            <a:picLocks noChangeAspect="1"/>
          </p:cNvPicPr>
          <p:nvPr/>
        </p:nvPicPr>
        <p:blipFill>
          <a:blip r:embed="rId2"/>
          <a:stretch>
            <a:fillRect/>
          </a:stretch>
        </p:blipFill>
        <p:spPr>
          <a:xfrm>
            <a:off x="9608695" y="0"/>
            <a:ext cx="2583305" cy="992800"/>
          </a:xfrm>
          <a:prstGeom prst="rect">
            <a:avLst/>
          </a:prstGeom>
        </p:spPr>
      </p:pic>
      <p:pic>
        <p:nvPicPr>
          <p:cNvPr id="5" name="Picture 4">
            <a:extLst>
              <a:ext uri="{FF2B5EF4-FFF2-40B4-BE49-F238E27FC236}">
                <a16:creationId xmlns:a16="http://schemas.microsoft.com/office/drawing/2014/main" id="{183C896E-3461-7C1A-E399-7A5F619E7BB0}"/>
              </a:ext>
            </a:extLst>
          </p:cNvPr>
          <p:cNvPicPr>
            <a:picLocks noChangeAspect="1"/>
          </p:cNvPicPr>
          <p:nvPr/>
        </p:nvPicPr>
        <p:blipFill>
          <a:blip r:embed="rId3"/>
          <a:stretch>
            <a:fillRect/>
          </a:stretch>
        </p:blipFill>
        <p:spPr>
          <a:xfrm>
            <a:off x="0" y="0"/>
            <a:ext cx="1663908" cy="953703"/>
          </a:xfrm>
          <a:prstGeom prst="rect">
            <a:avLst/>
          </a:prstGeom>
        </p:spPr>
      </p:pic>
    </p:spTree>
    <p:extLst>
      <p:ext uri="{BB962C8B-B14F-4D97-AF65-F5344CB8AC3E}">
        <p14:creationId xmlns:p14="http://schemas.microsoft.com/office/powerpoint/2010/main" val="7170511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E37C4A-FE74-2A27-9682-D4033CB4142E}"/>
              </a:ext>
            </a:extLst>
          </p:cNvPr>
          <p:cNvSpPr>
            <a:spLocks noGrp="1"/>
          </p:cNvSpPr>
          <p:nvPr>
            <p:ph type="ctrTitle"/>
          </p:nvPr>
        </p:nvSpPr>
        <p:spPr>
          <a:xfrm>
            <a:off x="831954" y="2400971"/>
            <a:ext cx="10854813" cy="2381788"/>
          </a:xfrm>
        </p:spPr>
        <p:txBody>
          <a:bodyPr>
            <a:normAutofit/>
          </a:bodyPr>
          <a:lstStyle/>
          <a:p>
            <a:pPr algn="just">
              <a:lnSpc>
                <a:spcPct val="150000"/>
              </a:lnSpc>
            </a:pPr>
            <a:r>
              <a:rPr lang="en-US" sz="2000" dirty="0">
                <a:effectLst/>
                <a:latin typeface="Times New Roman" panose="02020603050405020304" pitchFamily="18" charset="0"/>
                <a:ea typeface="Aptos" panose="020B0004020202020204" pitchFamily="34" charset="0"/>
              </a:rPr>
              <a:t>A systematic search on PubMed, Google scholar and Scopus was done independently by two reviewers. The terms used in the literature search are “</a:t>
            </a:r>
            <a:r>
              <a:rPr lang="en-US" sz="2000" dirty="0">
                <a:solidFill>
                  <a:srgbClr val="000000"/>
                </a:solidFill>
                <a:effectLst/>
                <a:latin typeface="Times New Roman" panose="02020603050405020304" pitchFamily="18" charset="0"/>
                <a:ea typeface="Aptos" panose="020B0004020202020204" pitchFamily="34" charset="0"/>
              </a:rPr>
              <a:t>Intermittent fasting” “Time restricted feeding” “Alternate day fasting” “Body mass index” “Weight loss” “Metabolic syndrome” “Metabolic health markers”</a:t>
            </a:r>
            <a:r>
              <a:rPr lang="en-US" sz="2000" dirty="0">
                <a:effectLst/>
                <a:latin typeface="Times New Roman" panose="02020603050405020304" pitchFamily="18" charset="0"/>
                <a:ea typeface="Aptos" panose="020B0004020202020204" pitchFamily="34" charset="0"/>
              </a:rPr>
              <a:t> “</a:t>
            </a:r>
            <a:r>
              <a:rPr lang="en-US" sz="2000" dirty="0">
                <a:solidFill>
                  <a:srgbClr val="000000"/>
                </a:solidFill>
                <a:effectLst/>
                <a:latin typeface="Times New Roman" panose="02020603050405020304" pitchFamily="18" charset="0"/>
                <a:ea typeface="Aptos" panose="020B0004020202020204" pitchFamily="34" charset="0"/>
              </a:rPr>
              <a:t>randomized controlled trials” “cohort studies” “case-control studies” “qualitative studies” “Longevity” “Effectiveness”. The mentioned keywords were combined with “OR” / “AND” for the search strategy</a:t>
            </a:r>
            <a:endParaRPr lang="en-US" sz="6600" dirty="0"/>
          </a:p>
        </p:txBody>
      </p:sp>
      <p:sp>
        <p:nvSpPr>
          <p:cNvPr id="3" name="Subtitle 2">
            <a:extLst>
              <a:ext uri="{FF2B5EF4-FFF2-40B4-BE49-F238E27FC236}">
                <a16:creationId xmlns:a16="http://schemas.microsoft.com/office/drawing/2014/main" id="{B5B77872-DE2F-5C48-013D-04EE0E98B35A}"/>
              </a:ext>
            </a:extLst>
          </p:cNvPr>
          <p:cNvSpPr>
            <a:spLocks noGrp="1"/>
          </p:cNvSpPr>
          <p:nvPr>
            <p:ph type="subTitle" idx="1"/>
          </p:nvPr>
        </p:nvSpPr>
        <p:spPr>
          <a:xfrm>
            <a:off x="1317523" y="745209"/>
            <a:ext cx="9144000" cy="1655762"/>
          </a:xfrm>
        </p:spPr>
        <p:txBody>
          <a:bodyPr>
            <a:normAutofit/>
          </a:bodyPr>
          <a:lstStyle/>
          <a:p>
            <a:r>
              <a:rPr lang="en-US" sz="3600" b="1" dirty="0">
                <a:latin typeface="Times New Roman" panose="02020603050405020304" pitchFamily="18" charset="0"/>
                <a:cs typeface="Times New Roman" panose="02020603050405020304" pitchFamily="18" charset="0"/>
              </a:rPr>
              <a:t>METHODOLOGY </a:t>
            </a:r>
          </a:p>
        </p:txBody>
      </p:sp>
      <p:pic>
        <p:nvPicPr>
          <p:cNvPr id="6" name="Picture 5">
            <a:extLst>
              <a:ext uri="{FF2B5EF4-FFF2-40B4-BE49-F238E27FC236}">
                <a16:creationId xmlns:a16="http://schemas.microsoft.com/office/drawing/2014/main" id="{A7F718D8-57E9-09BB-143F-668FA87DE978}"/>
              </a:ext>
            </a:extLst>
          </p:cNvPr>
          <p:cNvPicPr>
            <a:picLocks noChangeAspect="1"/>
          </p:cNvPicPr>
          <p:nvPr/>
        </p:nvPicPr>
        <p:blipFill>
          <a:blip r:embed="rId2"/>
          <a:stretch>
            <a:fillRect/>
          </a:stretch>
        </p:blipFill>
        <p:spPr>
          <a:xfrm>
            <a:off x="9608695" y="0"/>
            <a:ext cx="2583305" cy="992800"/>
          </a:xfrm>
          <a:prstGeom prst="rect">
            <a:avLst/>
          </a:prstGeom>
        </p:spPr>
      </p:pic>
      <p:pic>
        <p:nvPicPr>
          <p:cNvPr id="7" name="Picture 6">
            <a:extLst>
              <a:ext uri="{FF2B5EF4-FFF2-40B4-BE49-F238E27FC236}">
                <a16:creationId xmlns:a16="http://schemas.microsoft.com/office/drawing/2014/main" id="{EF9AA028-41FA-A5C6-2202-9B4DEF7B02F7}"/>
              </a:ext>
            </a:extLst>
          </p:cNvPr>
          <p:cNvPicPr>
            <a:picLocks noChangeAspect="1"/>
          </p:cNvPicPr>
          <p:nvPr/>
        </p:nvPicPr>
        <p:blipFill>
          <a:blip r:embed="rId3"/>
          <a:stretch>
            <a:fillRect/>
          </a:stretch>
        </p:blipFill>
        <p:spPr>
          <a:xfrm>
            <a:off x="0" y="0"/>
            <a:ext cx="1663908" cy="953703"/>
          </a:xfrm>
          <a:prstGeom prst="rect">
            <a:avLst/>
          </a:prstGeom>
        </p:spPr>
      </p:pic>
    </p:spTree>
    <p:extLst>
      <p:ext uri="{BB962C8B-B14F-4D97-AF65-F5344CB8AC3E}">
        <p14:creationId xmlns:p14="http://schemas.microsoft.com/office/powerpoint/2010/main" val="3862729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BF1D945-DF74-AD25-F724-F217EA511B13}"/>
              </a:ext>
            </a:extLst>
          </p:cNvPr>
          <p:cNvSpPr txBox="1"/>
          <p:nvPr/>
        </p:nvSpPr>
        <p:spPr>
          <a:xfrm>
            <a:off x="396240" y="1227828"/>
            <a:ext cx="11445240" cy="5423088"/>
          </a:xfrm>
          <a:prstGeom prst="rect">
            <a:avLst/>
          </a:prstGeom>
          <a:noFill/>
        </p:spPr>
        <p:txBody>
          <a:bodyPr wrap="square">
            <a:spAutoFit/>
          </a:bodyPr>
          <a:lstStyle/>
          <a:p>
            <a:pPr marL="0" marR="0" algn="just">
              <a:lnSpc>
                <a:spcPct val="150000"/>
              </a:lnSpc>
              <a:spcBef>
                <a:spcPts val="0"/>
              </a:spcBef>
              <a:spcAft>
                <a:spcPts val="800"/>
              </a:spcAft>
            </a:pPr>
            <a: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t>Inclusion criteria</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 </a:t>
            </a:r>
          </a:p>
          <a:p>
            <a:pPr marL="0" marR="0" algn="just">
              <a:lnSpc>
                <a:spcPct val="150000"/>
              </a:lnSpc>
              <a:spcBef>
                <a:spcPts val="0"/>
              </a:spcBef>
              <a:spcAft>
                <a:spcPts val="800"/>
              </a:spcAft>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The intervention group included studies of intermittent fasting and the types- Alternate day fasting, 5:2, Time restricted feeding. The control group included normal eating or no other dietary intervention. Overweight and obese adults</a:t>
            </a:r>
          </a:p>
          <a:p>
            <a:pPr marL="0" marR="0" algn="just">
              <a:lnSpc>
                <a:spcPct val="150000"/>
              </a:lnSpc>
              <a:spcBef>
                <a:spcPts val="0"/>
              </a:spcBef>
              <a:spcAft>
                <a:spcPts val="800"/>
              </a:spcAft>
            </a:pPr>
            <a:r>
              <a:rPr lang="en-US" sz="2000" b="1" kern="100" dirty="0">
                <a:effectLst/>
                <a:latin typeface="Times New Roman" panose="02020603050405020304" pitchFamily="18" charset="0"/>
                <a:ea typeface="Aptos" panose="020B0004020202020204" pitchFamily="34" charset="0"/>
                <a:cs typeface="Times New Roman" panose="02020603050405020304" pitchFamily="18" charset="0"/>
              </a:rPr>
              <a:t>Exclusion criteria</a:t>
            </a: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 </a:t>
            </a:r>
          </a:p>
          <a:p>
            <a:pPr marL="342900" marR="0" lvl="0" indent="-342900" algn="just">
              <a:lnSpc>
                <a:spcPct val="150000"/>
              </a:lnSpc>
              <a:spcBef>
                <a:spcPts val="0"/>
              </a:spcBef>
              <a:spcAft>
                <a:spcPts val="0"/>
              </a:spcAft>
              <a:buFont typeface="+mj-lt"/>
              <a:buAutoNum type="arabicParenBoth"/>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Ramadan or any other type of religious fasting </a:t>
            </a:r>
          </a:p>
          <a:p>
            <a:pPr marL="342900" marR="0" lvl="0" indent="-342900" algn="just">
              <a:lnSpc>
                <a:spcPct val="150000"/>
              </a:lnSpc>
              <a:spcBef>
                <a:spcPts val="0"/>
              </a:spcBef>
              <a:spcAft>
                <a:spcPts val="0"/>
              </a:spcAft>
              <a:buFont typeface="+mj-lt"/>
              <a:buAutoNum type="arabicParenBoth"/>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if the comparison group included any other type of dietary intervention. </a:t>
            </a:r>
          </a:p>
          <a:p>
            <a:pPr marL="342900" marR="0" lvl="0" indent="-342900" algn="just">
              <a:lnSpc>
                <a:spcPct val="150000"/>
              </a:lnSpc>
              <a:spcBef>
                <a:spcPts val="0"/>
              </a:spcBef>
              <a:spcAft>
                <a:spcPts val="0"/>
              </a:spcAft>
              <a:buFont typeface="+mj-lt"/>
              <a:buAutoNum type="arabicParenBoth"/>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The research individual was not human. </a:t>
            </a:r>
          </a:p>
          <a:p>
            <a:pPr marL="342900" marR="0" lvl="0" indent="-342900" algn="just">
              <a:lnSpc>
                <a:spcPct val="150000"/>
              </a:lnSpc>
              <a:spcBef>
                <a:spcPts val="0"/>
              </a:spcBef>
              <a:spcAft>
                <a:spcPts val="0"/>
              </a:spcAft>
              <a:buFont typeface="+mj-lt"/>
              <a:buAutoNum type="arabicParenBoth"/>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The full text of the article was not in English. </a:t>
            </a:r>
          </a:p>
          <a:p>
            <a:pPr marL="342900" marR="0" lvl="0" indent="-342900" algn="just">
              <a:lnSpc>
                <a:spcPct val="150000"/>
              </a:lnSpc>
              <a:spcBef>
                <a:spcPts val="0"/>
              </a:spcBef>
              <a:spcAft>
                <a:spcPts val="0"/>
              </a:spcAft>
              <a:buFont typeface="+mj-lt"/>
              <a:buAutoNum type="arabicParenBoth"/>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The literature was duplicated</a:t>
            </a:r>
          </a:p>
          <a:p>
            <a:pPr marL="342900" marR="0" lvl="0" indent="-342900" algn="just">
              <a:lnSpc>
                <a:spcPct val="150000"/>
              </a:lnSpc>
              <a:spcBef>
                <a:spcPts val="0"/>
              </a:spcBef>
              <a:spcAft>
                <a:spcPts val="800"/>
              </a:spcAft>
              <a:buFont typeface="+mj-lt"/>
              <a:buAutoNum type="arabicParenBoth"/>
            </a:pPr>
            <a:r>
              <a:rPr lang="en-US" sz="2000" kern="100" dirty="0">
                <a:effectLst/>
                <a:latin typeface="Times New Roman" panose="02020603050405020304" pitchFamily="18" charset="0"/>
                <a:ea typeface="Aptos" panose="020B0004020202020204" pitchFamily="34" charset="0"/>
                <a:cs typeface="Times New Roman" panose="02020603050405020304" pitchFamily="18" charset="0"/>
              </a:rPr>
              <a:t>If the data was not available.</a:t>
            </a:r>
            <a:endParaRPr lang="en-US" sz="1600" kern="100" dirty="0">
              <a:effectLst/>
              <a:latin typeface="Times New Roman" panose="02020603050405020304" pitchFamily="18" charset="0"/>
              <a:ea typeface="Aptos" panose="020B000402020202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66E8C581-1934-6591-A5FE-EE1BA329987C}"/>
              </a:ext>
            </a:extLst>
          </p:cNvPr>
          <p:cNvPicPr>
            <a:picLocks noChangeAspect="1"/>
          </p:cNvPicPr>
          <p:nvPr/>
        </p:nvPicPr>
        <p:blipFill>
          <a:blip r:embed="rId2"/>
          <a:stretch>
            <a:fillRect/>
          </a:stretch>
        </p:blipFill>
        <p:spPr>
          <a:xfrm>
            <a:off x="9608695" y="0"/>
            <a:ext cx="2583305" cy="992800"/>
          </a:xfrm>
          <a:prstGeom prst="rect">
            <a:avLst/>
          </a:prstGeom>
        </p:spPr>
      </p:pic>
      <p:pic>
        <p:nvPicPr>
          <p:cNvPr id="3" name="Picture 2">
            <a:extLst>
              <a:ext uri="{FF2B5EF4-FFF2-40B4-BE49-F238E27FC236}">
                <a16:creationId xmlns:a16="http://schemas.microsoft.com/office/drawing/2014/main" id="{98B9F7E1-15F7-BDC0-9D12-C1BD0FDD459E}"/>
              </a:ext>
            </a:extLst>
          </p:cNvPr>
          <p:cNvPicPr>
            <a:picLocks noChangeAspect="1"/>
          </p:cNvPicPr>
          <p:nvPr/>
        </p:nvPicPr>
        <p:blipFill>
          <a:blip r:embed="rId3"/>
          <a:stretch>
            <a:fillRect/>
          </a:stretch>
        </p:blipFill>
        <p:spPr>
          <a:xfrm>
            <a:off x="0" y="0"/>
            <a:ext cx="1663908" cy="953703"/>
          </a:xfrm>
          <a:prstGeom prst="rect">
            <a:avLst/>
          </a:prstGeom>
        </p:spPr>
      </p:pic>
      <p:sp>
        <p:nvSpPr>
          <p:cNvPr id="4" name="Subtitle 2">
            <a:extLst>
              <a:ext uri="{FF2B5EF4-FFF2-40B4-BE49-F238E27FC236}">
                <a16:creationId xmlns:a16="http://schemas.microsoft.com/office/drawing/2014/main" id="{CCA4AA3B-E5EC-0438-6F6D-A9910F265267}"/>
              </a:ext>
            </a:extLst>
          </p:cNvPr>
          <p:cNvSpPr txBox="1">
            <a:spLocks/>
          </p:cNvSpPr>
          <p:nvPr/>
        </p:nvSpPr>
        <p:spPr>
          <a:xfrm>
            <a:off x="2155723" y="262885"/>
            <a:ext cx="9144000" cy="165576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latin typeface="Times New Roman" panose="02020603050405020304" pitchFamily="18" charset="0"/>
                <a:cs typeface="Times New Roman" panose="02020603050405020304" pitchFamily="18" charset="0"/>
              </a:rPr>
              <a:t>METHODOLOGY(CONTD..) </a:t>
            </a:r>
          </a:p>
        </p:txBody>
      </p:sp>
    </p:spTree>
    <p:extLst>
      <p:ext uri="{BB962C8B-B14F-4D97-AF65-F5344CB8AC3E}">
        <p14:creationId xmlns:p14="http://schemas.microsoft.com/office/powerpoint/2010/main" val="68910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9235BD8-A197-4357-E983-D8397509F21D}"/>
              </a:ext>
            </a:extLst>
          </p:cNvPr>
          <p:cNvGrpSpPr/>
          <p:nvPr/>
        </p:nvGrpSpPr>
        <p:grpSpPr>
          <a:xfrm>
            <a:off x="1324896" y="1386349"/>
            <a:ext cx="9542207" cy="5269938"/>
            <a:chOff x="0" y="0"/>
            <a:chExt cx="5510482" cy="4981791"/>
          </a:xfrm>
        </p:grpSpPr>
        <p:grpSp>
          <p:nvGrpSpPr>
            <p:cNvPr id="3" name="Group 2">
              <a:extLst>
                <a:ext uri="{FF2B5EF4-FFF2-40B4-BE49-F238E27FC236}">
                  <a16:creationId xmlns:a16="http://schemas.microsoft.com/office/drawing/2014/main" id="{D48A616A-F70E-0E77-D14A-47F811F8932B}"/>
                </a:ext>
              </a:extLst>
            </p:cNvPr>
            <p:cNvGrpSpPr/>
            <p:nvPr/>
          </p:nvGrpSpPr>
          <p:grpSpPr>
            <a:xfrm>
              <a:off x="500332" y="0"/>
              <a:ext cx="5010150" cy="4838700"/>
              <a:chOff x="0" y="0"/>
              <a:chExt cx="5010150" cy="4838700"/>
            </a:xfrm>
          </p:grpSpPr>
          <p:sp>
            <p:nvSpPr>
              <p:cNvPr id="26" name="Rectangle 25">
                <a:extLst>
                  <a:ext uri="{FF2B5EF4-FFF2-40B4-BE49-F238E27FC236}">
                    <a16:creationId xmlns:a16="http://schemas.microsoft.com/office/drawing/2014/main" id="{0D1E4F5C-6758-1054-B43D-95998D861170}"/>
                  </a:ext>
                </a:extLst>
              </p:cNvPr>
              <p:cNvSpPr/>
              <p:nvPr/>
            </p:nvSpPr>
            <p:spPr>
              <a:xfrm>
                <a:off x="790575" y="0"/>
                <a:ext cx="2176489" cy="78105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just">
                  <a:lnSpc>
                    <a:spcPct val="107000"/>
                  </a:lnSpc>
                  <a:spcBef>
                    <a:spcPts val="0"/>
                  </a:spcBef>
                  <a:spcAft>
                    <a:spcPts val="800"/>
                  </a:spcAft>
                </a:pPr>
                <a:endPar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algn="just">
                  <a:lnSpc>
                    <a:spcPct val="107000"/>
                  </a:lnSpc>
                  <a:spcBef>
                    <a:spcPts val="0"/>
                  </a:spcBef>
                  <a:spcAft>
                    <a:spcPts val="800"/>
                  </a:spcAft>
                </a:pPr>
                <a:endParaRPr lang="en-US" sz="1000" kern="100"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marL="0" marR="0" algn="just">
                  <a:lnSpc>
                    <a:spcPct val="107000"/>
                  </a:lnSpc>
                  <a:spcBef>
                    <a:spcPts val="0"/>
                  </a:spcBef>
                  <a:spcAft>
                    <a:spcPts val="800"/>
                  </a:spcAft>
                </a:pPr>
                <a:endParaRPr lang="en-US" sz="12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algn="just">
                  <a:lnSpc>
                    <a:spcPct val="107000"/>
                  </a:lnSpc>
                  <a:spcBef>
                    <a:spcPts val="0"/>
                  </a:spcBef>
                  <a:spcAft>
                    <a:spcPts val="800"/>
                  </a:spcAft>
                </a:pPr>
                <a:r>
                  <a:rPr lang="en-US" sz="12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Record identified through database searching - 317 </a:t>
                </a:r>
                <a:endParaRPr lang="en-US" sz="1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gn="just">
                  <a:lnSpc>
                    <a:spcPct val="107000"/>
                  </a:lnSpc>
                  <a:spcBef>
                    <a:spcPts val="0"/>
                  </a:spcBef>
                  <a:spcAft>
                    <a:spcPts val="800"/>
                  </a:spcAft>
                </a:pPr>
                <a:r>
                  <a:rPr lang="en-US" sz="12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PubMed n=39, Scopus n=119, Google scholar n=159 </a:t>
                </a:r>
                <a:endParaRPr lang="en-US" sz="1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2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1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2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12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2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1100" kern="100" dirty="0">
                  <a:effectLst/>
                  <a:latin typeface="Times New Roman" panose="02020603050405020304" pitchFamily="18" charset="0"/>
                  <a:ea typeface="Aptos" panose="020B0004020202020204" pitchFamily="34" charset="0"/>
                  <a:cs typeface="Times New Roman" panose="02020603050405020304" pitchFamily="18" charset="0"/>
                </a:endParaRPr>
              </a:p>
            </p:txBody>
          </p:sp>
          <p:sp>
            <p:nvSpPr>
              <p:cNvPr id="27" name="Rectangle 26">
                <a:extLst>
                  <a:ext uri="{FF2B5EF4-FFF2-40B4-BE49-F238E27FC236}">
                    <a16:creationId xmlns:a16="http://schemas.microsoft.com/office/drawing/2014/main" id="{DA168858-EFEC-B996-23E6-491F6A065C7D}"/>
                  </a:ext>
                </a:extLst>
              </p:cNvPr>
              <p:cNvSpPr/>
              <p:nvPr/>
            </p:nvSpPr>
            <p:spPr>
              <a:xfrm>
                <a:off x="1052189" y="1114424"/>
                <a:ext cx="1995811" cy="8763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07000"/>
                  </a:lnSpc>
                  <a:spcBef>
                    <a:spcPts val="0"/>
                  </a:spcBef>
                  <a:spcAft>
                    <a:spcPts val="800"/>
                  </a:spcAft>
                </a:pPr>
                <a:endPar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endParaRPr lang="en-US" sz="1000" kern="100"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endPar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endParaRPr lang="en-US" sz="1000" kern="100"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endPar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Records screened and excluded after screening of title and abstract – 254</a:t>
                </a:r>
                <a:endParaRPr lang="en-US"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PubMed – 26; Scopus n=97; Google scholar n=131 </a:t>
                </a:r>
                <a:endParaRPr lang="en-US"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rgbClr val="000000"/>
                    </a:solidFill>
                    <a:effectLst/>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rgbClr val="000000"/>
                    </a:solidFill>
                    <a:effectLst/>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rgbClr val="000000"/>
                    </a:solidFill>
                    <a:effectLst/>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rgbClr val="000000"/>
                    </a:solidFill>
                    <a:effectLst/>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rgbClr val="000000"/>
                    </a:solidFill>
                    <a:effectLst/>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p:txBody>
          </p:sp>
          <p:sp>
            <p:nvSpPr>
              <p:cNvPr id="28" name="Rectangle 27">
                <a:extLst>
                  <a:ext uri="{FF2B5EF4-FFF2-40B4-BE49-F238E27FC236}">
                    <a16:creationId xmlns:a16="http://schemas.microsoft.com/office/drawing/2014/main" id="{2733F762-060A-624A-CEB1-72066116F2BC}"/>
                  </a:ext>
                </a:extLst>
              </p:cNvPr>
              <p:cNvSpPr/>
              <p:nvPr/>
            </p:nvSpPr>
            <p:spPr>
              <a:xfrm>
                <a:off x="0" y="2343150"/>
                <a:ext cx="1609725" cy="101917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07000"/>
                  </a:lnSpc>
                  <a:spcBef>
                    <a:spcPts val="0"/>
                  </a:spcBef>
                  <a:spcAft>
                    <a:spcPts val="800"/>
                  </a:spcAft>
                </a:pPr>
                <a:endPar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endParaRPr lang="en-US" sz="1000" kern="100"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endPar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Full text articles assessed PubMed – 13</a:t>
                </a:r>
                <a:endParaRPr lang="en-US"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Scopus n=22 </a:t>
                </a:r>
                <a:endParaRPr lang="en-US"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Google scholar n=28 </a:t>
                </a:r>
                <a:endParaRPr lang="en-US" sz="1000" kern="100" dirty="0">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rgbClr val="000000"/>
                    </a:solidFill>
                    <a:effectLst/>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rgbClr val="000000"/>
                    </a:solidFill>
                    <a:effectLst/>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rgbClr val="000000"/>
                    </a:solidFill>
                    <a:effectLst/>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rgbClr val="000000"/>
                    </a:solidFill>
                    <a:effectLst/>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p:txBody>
          </p:sp>
          <p:cxnSp>
            <p:nvCxnSpPr>
              <p:cNvPr id="29" name="Straight Arrow Connector 28">
                <a:extLst>
                  <a:ext uri="{FF2B5EF4-FFF2-40B4-BE49-F238E27FC236}">
                    <a16:creationId xmlns:a16="http://schemas.microsoft.com/office/drawing/2014/main" id="{CA336E91-8C9E-14DA-B2EE-A87CA8C0C1BD}"/>
                  </a:ext>
                </a:extLst>
              </p:cNvPr>
              <p:cNvCxnSpPr/>
              <p:nvPr/>
            </p:nvCxnSpPr>
            <p:spPr>
              <a:xfrm>
                <a:off x="2409205" y="785006"/>
                <a:ext cx="0" cy="342438"/>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0" name="Straight Arrow Connector 29">
                <a:extLst>
                  <a:ext uri="{FF2B5EF4-FFF2-40B4-BE49-F238E27FC236}">
                    <a16:creationId xmlns:a16="http://schemas.microsoft.com/office/drawing/2014/main" id="{19CA4ACF-D375-2F7F-4779-B61A67D934B4}"/>
                  </a:ext>
                </a:extLst>
              </p:cNvPr>
              <p:cNvCxnSpPr/>
              <p:nvPr/>
            </p:nvCxnSpPr>
            <p:spPr>
              <a:xfrm>
                <a:off x="1350714" y="2001243"/>
                <a:ext cx="0" cy="379648"/>
              </a:xfrm>
              <a:prstGeom prst="straightConnector1">
                <a:avLst/>
              </a:prstGeom>
              <a:ln w="19050">
                <a:solidFill>
                  <a:schemeClr val="accent1"/>
                </a:solidFill>
                <a:tailEnd type="triangle"/>
              </a:ln>
            </p:spPr>
            <p:style>
              <a:lnRef idx="1">
                <a:schemeClr val="dk1"/>
              </a:lnRef>
              <a:fillRef idx="0">
                <a:schemeClr val="dk1"/>
              </a:fillRef>
              <a:effectRef idx="0">
                <a:schemeClr val="dk1"/>
              </a:effectRef>
              <a:fontRef idx="minor">
                <a:schemeClr val="tx1"/>
              </a:fontRef>
            </p:style>
          </p:cxnSp>
          <p:grpSp>
            <p:nvGrpSpPr>
              <p:cNvPr id="31" name="Group 30">
                <a:extLst>
                  <a:ext uri="{FF2B5EF4-FFF2-40B4-BE49-F238E27FC236}">
                    <a16:creationId xmlns:a16="http://schemas.microsoft.com/office/drawing/2014/main" id="{9CEAE178-02CA-EB0C-0360-14899EF504F6}"/>
                  </a:ext>
                </a:extLst>
              </p:cNvPr>
              <p:cNvGrpSpPr/>
              <p:nvPr/>
            </p:nvGrpSpPr>
            <p:grpSpPr>
              <a:xfrm>
                <a:off x="685800" y="2238375"/>
                <a:ext cx="4324350" cy="2600325"/>
                <a:chOff x="0" y="0"/>
                <a:chExt cx="4324350" cy="2600325"/>
              </a:xfrm>
            </p:grpSpPr>
            <p:sp>
              <p:nvSpPr>
                <p:cNvPr id="32" name="Rectangle 31">
                  <a:extLst>
                    <a:ext uri="{FF2B5EF4-FFF2-40B4-BE49-F238E27FC236}">
                      <a16:creationId xmlns:a16="http://schemas.microsoft.com/office/drawing/2014/main" id="{A0E8043E-D079-B1E1-BCE5-AA11E0F95778}"/>
                    </a:ext>
                  </a:extLst>
                </p:cNvPr>
                <p:cNvSpPr/>
                <p:nvPr/>
              </p:nvSpPr>
              <p:spPr>
                <a:xfrm>
                  <a:off x="1609725" y="0"/>
                  <a:ext cx="1409700" cy="295275"/>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07000"/>
                    </a:lnSpc>
                    <a:spcBef>
                      <a:spcPts val="0"/>
                    </a:spcBef>
                    <a:spcAft>
                      <a:spcPts val="800"/>
                    </a:spcAft>
                  </a:pPr>
                  <a:endPar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endParaRPr lang="en-US" sz="1000" kern="100"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Duplicates removed – 3</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rgbClr val="000000"/>
                      </a:solidFill>
                      <a:effectLst/>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rgbClr val="000000"/>
                      </a:solidFill>
                      <a:effectLst/>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p:txBody>
            </p:sp>
            <p:sp>
              <p:nvSpPr>
                <p:cNvPr id="33" name="Rectangle 32">
                  <a:extLst>
                    <a:ext uri="{FF2B5EF4-FFF2-40B4-BE49-F238E27FC236}">
                      <a16:creationId xmlns:a16="http://schemas.microsoft.com/office/drawing/2014/main" id="{D540C777-635E-3075-A1E4-CDB5BC03E015}"/>
                    </a:ext>
                  </a:extLst>
                </p:cNvPr>
                <p:cNvSpPr/>
                <p:nvPr/>
              </p:nvSpPr>
              <p:spPr>
                <a:xfrm>
                  <a:off x="0" y="1914525"/>
                  <a:ext cx="3457575" cy="6858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07000"/>
                    </a:lnSpc>
                    <a:spcBef>
                      <a:spcPts val="0"/>
                    </a:spcBef>
                    <a:spcAft>
                      <a:spcPts val="800"/>
                    </a:spcAft>
                  </a:pPr>
                  <a:endPar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endParaRPr lang="en-US" sz="1000" kern="100"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Studies included in quantitative synthesis /meta-analysis – 6</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Studies included in qualitative synthesis -4</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rgbClr val="000000"/>
                      </a:solidFill>
                      <a:effectLst/>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p:txBody>
            </p:sp>
            <p:sp>
              <p:nvSpPr>
                <p:cNvPr id="34" name="Rectangle 33">
                  <a:extLst>
                    <a:ext uri="{FF2B5EF4-FFF2-40B4-BE49-F238E27FC236}">
                      <a16:creationId xmlns:a16="http://schemas.microsoft.com/office/drawing/2014/main" id="{5AAE3363-0583-945D-0AD9-68216A80D5B1}"/>
                    </a:ext>
                  </a:extLst>
                </p:cNvPr>
                <p:cNvSpPr/>
                <p:nvPr/>
              </p:nvSpPr>
              <p:spPr>
                <a:xfrm>
                  <a:off x="1590675" y="381000"/>
                  <a:ext cx="2733675" cy="110490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07000"/>
                    </a:lnSpc>
                    <a:spcBef>
                      <a:spcPts val="0"/>
                    </a:spcBef>
                    <a:spcAft>
                      <a:spcPts val="800"/>
                    </a:spcAft>
                  </a:pPr>
                  <a:endPar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endParaRPr lang="en-US" sz="1000" kern="100" dirty="0">
                    <a:solidFill>
                      <a:srgbClr val="000000"/>
                    </a:solidFill>
                    <a:latin typeface="Times New Roman" panose="02020603050405020304" pitchFamily="18" charset="0"/>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Reports excluded – not English language, control group not matching with our study, wrong outcome measure </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000" kern="100" dirty="0">
                      <a:solidFill>
                        <a:srgbClr val="000000"/>
                      </a:solidFill>
                      <a:effectLst/>
                      <a:latin typeface="Times New Roman" panose="02020603050405020304" pitchFamily="18" charset="0"/>
                      <a:ea typeface="Aptos" panose="020B0004020202020204" pitchFamily="34" charset="0"/>
                      <a:cs typeface="Times New Roman" panose="02020603050405020304" pitchFamily="18" charset="0"/>
                    </a:rPr>
                    <a:t>PubMed – 12; Scopus n=19; Google scholar n=22</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rgbClr val="000000"/>
                      </a:solidFill>
                      <a:effectLst/>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rgbClr val="000000"/>
                      </a:solidFill>
                      <a:effectLst/>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a:p>
                  <a:pPr marL="0" marR="0">
                    <a:lnSpc>
                      <a:spcPct val="107000"/>
                    </a:lnSpc>
                    <a:spcBef>
                      <a:spcPts val="0"/>
                    </a:spcBef>
                    <a:spcAft>
                      <a:spcPts val="800"/>
                    </a:spcAft>
                  </a:pPr>
                  <a:r>
                    <a:rPr lang="en-US" sz="1100" kern="100" dirty="0">
                      <a:solidFill>
                        <a:srgbClr val="000000"/>
                      </a:solidFill>
                      <a:effectLst/>
                      <a:ea typeface="Aptos" panose="020B0004020202020204" pitchFamily="34" charset="0"/>
                      <a:cs typeface="Times New Roman" panose="02020603050405020304" pitchFamily="18" charset="0"/>
                    </a:rPr>
                    <a:t> </a:t>
                  </a:r>
                  <a:endParaRPr lang="en-US" sz="1100" kern="100" dirty="0">
                    <a:effectLst/>
                    <a:ea typeface="Aptos" panose="020B0004020202020204" pitchFamily="34" charset="0"/>
                    <a:cs typeface="Times New Roman" panose="02020603050405020304" pitchFamily="18" charset="0"/>
                  </a:endParaRPr>
                </a:p>
              </p:txBody>
            </p:sp>
            <p:cxnSp>
              <p:nvCxnSpPr>
                <p:cNvPr id="35" name="Straight Arrow Connector 34">
                  <a:extLst>
                    <a:ext uri="{FF2B5EF4-FFF2-40B4-BE49-F238E27FC236}">
                      <a16:creationId xmlns:a16="http://schemas.microsoft.com/office/drawing/2014/main" id="{607EEBBE-715D-63B4-896C-AA4F83ABE541}"/>
                    </a:ext>
                  </a:extLst>
                </p:cNvPr>
                <p:cNvCxnSpPr/>
                <p:nvPr/>
              </p:nvCxnSpPr>
              <p:spPr>
                <a:xfrm>
                  <a:off x="2362200" y="1504950"/>
                  <a:ext cx="0" cy="409575"/>
                </a:xfrm>
                <a:prstGeom prst="straightConnector1">
                  <a:avLst/>
                </a:prstGeom>
                <a:ln w="19050">
                  <a:solidFill>
                    <a:schemeClr val="accent1"/>
                  </a:solidFill>
                  <a:tailEnd type="triangle"/>
                </a:ln>
              </p:spPr>
              <p:style>
                <a:lnRef idx="1">
                  <a:schemeClr val="dk1"/>
                </a:lnRef>
                <a:fillRef idx="0">
                  <a:schemeClr val="dk1"/>
                </a:fillRef>
                <a:effectRef idx="0">
                  <a:schemeClr val="dk1"/>
                </a:effectRef>
                <a:fontRef idx="minor">
                  <a:schemeClr val="tx1"/>
                </a:fontRef>
              </p:style>
            </p:cxnSp>
            <p:cxnSp>
              <p:nvCxnSpPr>
                <p:cNvPr id="36" name="Straight Arrow Connector 35">
                  <a:extLst>
                    <a:ext uri="{FF2B5EF4-FFF2-40B4-BE49-F238E27FC236}">
                      <a16:creationId xmlns:a16="http://schemas.microsoft.com/office/drawing/2014/main" id="{AF37CF9B-AAA9-A538-116A-E3FDCDD5B4C5}"/>
                    </a:ext>
                  </a:extLst>
                </p:cNvPr>
                <p:cNvCxnSpPr/>
                <p:nvPr/>
              </p:nvCxnSpPr>
              <p:spPr>
                <a:xfrm>
                  <a:off x="923925" y="828675"/>
                  <a:ext cx="704850" cy="952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37" name="Straight Arrow Connector 36">
                  <a:extLst>
                    <a:ext uri="{FF2B5EF4-FFF2-40B4-BE49-F238E27FC236}">
                      <a16:creationId xmlns:a16="http://schemas.microsoft.com/office/drawing/2014/main" id="{C2ED4F17-2D27-0E7E-162A-61D71B8AA24A}"/>
                    </a:ext>
                  </a:extLst>
                </p:cNvPr>
                <p:cNvCxnSpPr/>
                <p:nvPr/>
              </p:nvCxnSpPr>
              <p:spPr>
                <a:xfrm>
                  <a:off x="923925" y="180975"/>
                  <a:ext cx="704850" cy="9525"/>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grpSp>
        </p:grpSp>
        <p:grpSp>
          <p:nvGrpSpPr>
            <p:cNvPr id="22" name="Group 21">
              <a:extLst>
                <a:ext uri="{FF2B5EF4-FFF2-40B4-BE49-F238E27FC236}">
                  <a16:creationId xmlns:a16="http://schemas.microsoft.com/office/drawing/2014/main" id="{507918A7-B005-2974-ED85-12323F87254E}"/>
                </a:ext>
              </a:extLst>
            </p:cNvPr>
            <p:cNvGrpSpPr/>
            <p:nvPr/>
          </p:nvGrpSpPr>
          <p:grpSpPr>
            <a:xfrm>
              <a:off x="0" y="60385"/>
              <a:ext cx="380898" cy="4921406"/>
              <a:chOff x="0" y="0"/>
              <a:chExt cx="380898" cy="4921406"/>
            </a:xfrm>
          </p:grpSpPr>
          <p:sp>
            <p:nvSpPr>
              <p:cNvPr id="23" name="Rectangle: Rounded Corners 22">
                <a:extLst>
                  <a:ext uri="{FF2B5EF4-FFF2-40B4-BE49-F238E27FC236}">
                    <a16:creationId xmlns:a16="http://schemas.microsoft.com/office/drawing/2014/main" id="{113A4B8D-DF81-AD26-4949-5FD7483A3D69}"/>
                  </a:ext>
                </a:extLst>
              </p:cNvPr>
              <p:cNvSpPr/>
              <p:nvPr/>
            </p:nvSpPr>
            <p:spPr>
              <a:xfrm rot="16200000">
                <a:off x="-406226" y="407670"/>
                <a:ext cx="1148715" cy="333375"/>
              </a:xfrm>
              <a:prstGeom prst="roundRect">
                <a:avLst/>
              </a:prstGeom>
              <a:solidFill>
                <a:schemeClr val="accent1">
                  <a:lumMod val="40000"/>
                  <a:lumOff val="60000"/>
                </a:schemeClr>
              </a:solidFill>
              <a:ln w="1905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200" b="1" kern="100">
                    <a:effectLst/>
                    <a:latin typeface="Times New Roman" panose="02020603050405020304" pitchFamily="18" charset="0"/>
                    <a:ea typeface="Aptos" panose="020B0004020202020204" pitchFamily="34" charset="0"/>
                    <a:cs typeface="Times New Roman" panose="02020603050405020304" pitchFamily="18" charset="0"/>
                  </a:rPr>
                  <a:t>Identification </a:t>
                </a:r>
                <a:endParaRPr lang="en-US" sz="1100" kern="100">
                  <a:effectLst/>
                  <a:ea typeface="Aptos" panose="020B0004020202020204" pitchFamily="34" charset="0"/>
                  <a:cs typeface="Times New Roman" panose="02020603050405020304" pitchFamily="18" charset="0"/>
                </a:endParaRPr>
              </a:p>
            </p:txBody>
          </p:sp>
          <p:sp>
            <p:nvSpPr>
              <p:cNvPr id="24" name="Rectangle: Rounded Corners 23">
                <a:extLst>
                  <a:ext uri="{FF2B5EF4-FFF2-40B4-BE49-F238E27FC236}">
                    <a16:creationId xmlns:a16="http://schemas.microsoft.com/office/drawing/2014/main" id="{6A11D9AE-769F-3B98-5091-4E24BF76973F}"/>
                  </a:ext>
                </a:extLst>
              </p:cNvPr>
              <p:cNvSpPr/>
              <p:nvPr/>
            </p:nvSpPr>
            <p:spPr>
              <a:xfrm rot="16200000">
                <a:off x="-994727" y="2338082"/>
                <a:ext cx="2341880" cy="352425"/>
              </a:xfrm>
              <a:prstGeom prst="roundRect">
                <a:avLst/>
              </a:prstGeom>
              <a:solidFill>
                <a:schemeClr val="accent1">
                  <a:lumMod val="40000"/>
                  <a:lumOff val="60000"/>
                </a:schemeClr>
              </a:solidFill>
              <a:ln w="1905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200" b="1" kern="100">
                    <a:effectLst/>
                    <a:latin typeface="Times New Roman" panose="02020603050405020304" pitchFamily="18" charset="0"/>
                    <a:ea typeface="Aptos" panose="020B0004020202020204" pitchFamily="34" charset="0"/>
                    <a:cs typeface="Times New Roman" panose="02020603050405020304" pitchFamily="18" charset="0"/>
                  </a:rPr>
                  <a:t>Screening</a:t>
                </a:r>
                <a:endParaRPr lang="en-US" sz="1100" kern="100">
                  <a:effectLst/>
                  <a:ea typeface="Aptos" panose="020B0004020202020204" pitchFamily="34" charset="0"/>
                  <a:cs typeface="Times New Roman" panose="02020603050405020304" pitchFamily="18" charset="0"/>
                </a:endParaRPr>
              </a:p>
            </p:txBody>
          </p:sp>
          <p:sp>
            <p:nvSpPr>
              <p:cNvPr id="25" name="Rectangle: Rounded Corners 24">
                <a:extLst>
                  <a:ext uri="{FF2B5EF4-FFF2-40B4-BE49-F238E27FC236}">
                    <a16:creationId xmlns:a16="http://schemas.microsoft.com/office/drawing/2014/main" id="{715EEFF6-00E4-A906-C2E3-889CEAE9923E}"/>
                  </a:ext>
                </a:extLst>
              </p:cNvPr>
              <p:cNvSpPr/>
              <p:nvPr/>
            </p:nvSpPr>
            <p:spPr>
              <a:xfrm rot="16200000">
                <a:off x="-276327" y="4264181"/>
                <a:ext cx="981075" cy="333375"/>
              </a:xfrm>
              <a:prstGeom prst="roundRect">
                <a:avLst/>
              </a:prstGeom>
              <a:solidFill>
                <a:schemeClr val="accent1">
                  <a:lumMod val="40000"/>
                  <a:lumOff val="60000"/>
                </a:schemeClr>
              </a:solidFill>
              <a:ln w="19050">
                <a:solidFill>
                  <a:schemeClr val="tx1"/>
                </a:solidFill>
              </a:ln>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200" b="1" kern="100">
                    <a:effectLst/>
                    <a:latin typeface="Times New Roman" panose="02020603050405020304" pitchFamily="18" charset="0"/>
                    <a:ea typeface="Aptos" panose="020B0004020202020204" pitchFamily="34" charset="0"/>
                    <a:cs typeface="Times New Roman" panose="02020603050405020304" pitchFamily="18" charset="0"/>
                  </a:rPr>
                  <a:t>Included </a:t>
                </a:r>
                <a:endParaRPr lang="en-US" sz="1100" kern="100">
                  <a:effectLst/>
                  <a:ea typeface="Aptos" panose="020B0004020202020204" pitchFamily="34" charset="0"/>
                  <a:cs typeface="Times New Roman" panose="02020603050405020304" pitchFamily="18" charset="0"/>
                </a:endParaRPr>
              </a:p>
            </p:txBody>
          </p:sp>
        </p:grpSp>
      </p:grpSp>
      <p:pic>
        <p:nvPicPr>
          <p:cNvPr id="38" name="Picture 37">
            <a:extLst>
              <a:ext uri="{FF2B5EF4-FFF2-40B4-BE49-F238E27FC236}">
                <a16:creationId xmlns:a16="http://schemas.microsoft.com/office/drawing/2014/main" id="{555F1138-6021-BEFF-BF4D-5606F4ABA282}"/>
              </a:ext>
            </a:extLst>
          </p:cNvPr>
          <p:cNvPicPr>
            <a:picLocks noChangeAspect="1"/>
          </p:cNvPicPr>
          <p:nvPr/>
        </p:nvPicPr>
        <p:blipFill>
          <a:blip r:embed="rId2"/>
          <a:stretch>
            <a:fillRect/>
          </a:stretch>
        </p:blipFill>
        <p:spPr>
          <a:xfrm>
            <a:off x="9608695" y="0"/>
            <a:ext cx="2583305" cy="992800"/>
          </a:xfrm>
          <a:prstGeom prst="rect">
            <a:avLst/>
          </a:prstGeom>
        </p:spPr>
      </p:pic>
      <p:pic>
        <p:nvPicPr>
          <p:cNvPr id="39" name="Picture 38">
            <a:extLst>
              <a:ext uri="{FF2B5EF4-FFF2-40B4-BE49-F238E27FC236}">
                <a16:creationId xmlns:a16="http://schemas.microsoft.com/office/drawing/2014/main" id="{E466E1B5-E8D7-FAD4-DFEE-3B2569FDFBC0}"/>
              </a:ext>
            </a:extLst>
          </p:cNvPr>
          <p:cNvPicPr>
            <a:picLocks noChangeAspect="1"/>
          </p:cNvPicPr>
          <p:nvPr/>
        </p:nvPicPr>
        <p:blipFill>
          <a:blip r:embed="rId3"/>
          <a:stretch>
            <a:fillRect/>
          </a:stretch>
        </p:blipFill>
        <p:spPr>
          <a:xfrm>
            <a:off x="0" y="0"/>
            <a:ext cx="1663908" cy="953703"/>
          </a:xfrm>
          <a:prstGeom prst="rect">
            <a:avLst/>
          </a:prstGeom>
        </p:spPr>
      </p:pic>
      <p:sp>
        <p:nvSpPr>
          <p:cNvPr id="40" name="TextBox 39">
            <a:extLst>
              <a:ext uri="{FF2B5EF4-FFF2-40B4-BE49-F238E27FC236}">
                <a16:creationId xmlns:a16="http://schemas.microsoft.com/office/drawing/2014/main" id="{218440C4-B883-1AA0-43FE-B7AE17801E4A}"/>
              </a:ext>
            </a:extLst>
          </p:cNvPr>
          <p:cNvSpPr txBox="1"/>
          <p:nvPr/>
        </p:nvSpPr>
        <p:spPr>
          <a:xfrm>
            <a:off x="3017203" y="367207"/>
            <a:ext cx="5905571" cy="646331"/>
          </a:xfrm>
          <a:prstGeom prst="rect">
            <a:avLst/>
          </a:prstGeom>
          <a:noFill/>
        </p:spPr>
        <p:txBody>
          <a:bodyPr wrap="square" rtlCol="0">
            <a:spAutoFit/>
          </a:bodyPr>
          <a:lstStyle/>
          <a:p>
            <a:pPr algn="ctr"/>
            <a:r>
              <a:rPr lang="en-US" sz="3600" b="1" dirty="0">
                <a:latin typeface="Times New Roman" panose="02020603050405020304" pitchFamily="18" charset="0"/>
                <a:cs typeface="Times New Roman" panose="02020603050405020304" pitchFamily="18" charset="0"/>
              </a:rPr>
              <a:t>PRISMA FLOW DIAGRAM </a:t>
            </a:r>
            <a:endParaRPr lang="en-US" sz="2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8061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8E1761C-6A7A-A726-158F-AD7030F626AD}"/>
              </a:ext>
            </a:extLst>
          </p:cNvPr>
          <p:cNvPicPr>
            <a:picLocks noChangeAspect="1"/>
          </p:cNvPicPr>
          <p:nvPr/>
        </p:nvPicPr>
        <p:blipFill>
          <a:blip r:embed="rId2"/>
          <a:stretch>
            <a:fillRect/>
          </a:stretch>
        </p:blipFill>
        <p:spPr>
          <a:xfrm>
            <a:off x="1281269" y="1356852"/>
            <a:ext cx="9866053" cy="5039526"/>
          </a:xfrm>
          <a:prstGeom prst="rect">
            <a:avLst/>
          </a:prstGeom>
        </p:spPr>
      </p:pic>
      <p:sp>
        <p:nvSpPr>
          <p:cNvPr id="7" name="TextBox 6">
            <a:extLst>
              <a:ext uri="{FF2B5EF4-FFF2-40B4-BE49-F238E27FC236}">
                <a16:creationId xmlns:a16="http://schemas.microsoft.com/office/drawing/2014/main" id="{CD2203E3-85EA-4104-85F2-8A0DB5BE3A56}"/>
              </a:ext>
            </a:extLst>
          </p:cNvPr>
          <p:cNvSpPr txBox="1"/>
          <p:nvPr/>
        </p:nvSpPr>
        <p:spPr>
          <a:xfrm>
            <a:off x="3943043" y="307372"/>
            <a:ext cx="4542503" cy="646331"/>
          </a:xfrm>
          <a:prstGeom prst="rect">
            <a:avLst/>
          </a:prstGeom>
          <a:noFill/>
        </p:spPr>
        <p:txBody>
          <a:bodyPr wrap="square" rtlCol="0">
            <a:spAutoFit/>
          </a:bodyPr>
          <a:lstStyle/>
          <a:p>
            <a:pPr algn="ctr"/>
            <a:r>
              <a:rPr lang="en-US" sz="3600" b="1" dirty="0">
                <a:latin typeface="Times New Roman" panose="02020603050405020304" pitchFamily="18" charset="0"/>
                <a:cs typeface="Times New Roman" panose="02020603050405020304" pitchFamily="18" charset="0"/>
              </a:rPr>
              <a:t>RISK OF BIAS </a:t>
            </a:r>
          </a:p>
        </p:txBody>
      </p:sp>
      <p:pic>
        <p:nvPicPr>
          <p:cNvPr id="5" name="Picture 4">
            <a:extLst>
              <a:ext uri="{FF2B5EF4-FFF2-40B4-BE49-F238E27FC236}">
                <a16:creationId xmlns:a16="http://schemas.microsoft.com/office/drawing/2014/main" id="{09EDE662-856C-952D-1B17-0848E46839C8}"/>
              </a:ext>
            </a:extLst>
          </p:cNvPr>
          <p:cNvPicPr>
            <a:picLocks noChangeAspect="1"/>
          </p:cNvPicPr>
          <p:nvPr/>
        </p:nvPicPr>
        <p:blipFill>
          <a:blip r:embed="rId3"/>
          <a:stretch>
            <a:fillRect/>
          </a:stretch>
        </p:blipFill>
        <p:spPr>
          <a:xfrm>
            <a:off x="9608695" y="0"/>
            <a:ext cx="2583305" cy="992800"/>
          </a:xfrm>
          <a:prstGeom prst="rect">
            <a:avLst/>
          </a:prstGeom>
        </p:spPr>
      </p:pic>
      <p:pic>
        <p:nvPicPr>
          <p:cNvPr id="6" name="Picture 5">
            <a:extLst>
              <a:ext uri="{FF2B5EF4-FFF2-40B4-BE49-F238E27FC236}">
                <a16:creationId xmlns:a16="http://schemas.microsoft.com/office/drawing/2014/main" id="{6973B291-9246-288A-2163-9DE6F6DC085C}"/>
              </a:ext>
            </a:extLst>
          </p:cNvPr>
          <p:cNvPicPr>
            <a:picLocks noChangeAspect="1"/>
          </p:cNvPicPr>
          <p:nvPr/>
        </p:nvPicPr>
        <p:blipFill>
          <a:blip r:embed="rId4"/>
          <a:stretch>
            <a:fillRect/>
          </a:stretch>
        </p:blipFill>
        <p:spPr>
          <a:xfrm>
            <a:off x="0" y="0"/>
            <a:ext cx="1663908" cy="953703"/>
          </a:xfrm>
          <a:prstGeom prst="rect">
            <a:avLst/>
          </a:prstGeom>
        </p:spPr>
      </p:pic>
    </p:spTree>
    <p:extLst>
      <p:ext uri="{BB962C8B-B14F-4D97-AF65-F5344CB8AC3E}">
        <p14:creationId xmlns:p14="http://schemas.microsoft.com/office/powerpoint/2010/main" val="29587343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number of numbers&#10;&#10;Description automatically generated with medium confidence">
            <a:extLst>
              <a:ext uri="{FF2B5EF4-FFF2-40B4-BE49-F238E27FC236}">
                <a16:creationId xmlns:a16="http://schemas.microsoft.com/office/drawing/2014/main" id="{6BC9AA39-3273-3D2B-D7D8-F2E17C983A58}"/>
              </a:ext>
            </a:extLst>
          </p:cNvPr>
          <p:cNvPicPr>
            <a:picLocks noChangeAspect="1"/>
          </p:cNvPicPr>
          <p:nvPr/>
        </p:nvPicPr>
        <p:blipFill>
          <a:blip r:embed="rId2"/>
          <a:stretch>
            <a:fillRect/>
          </a:stretch>
        </p:blipFill>
        <p:spPr>
          <a:xfrm>
            <a:off x="1990265" y="4260385"/>
            <a:ext cx="7728923" cy="2255928"/>
          </a:xfrm>
          <a:prstGeom prst="rect">
            <a:avLst/>
          </a:prstGeom>
          <a:ln>
            <a:solidFill>
              <a:schemeClr val="tx1"/>
            </a:solidFill>
          </a:ln>
        </p:spPr>
      </p:pic>
      <p:pic>
        <p:nvPicPr>
          <p:cNvPr id="3" name="Picture 2" descr="A diagram of a graph&#10;&#10;Description automatically generated with medium confidence">
            <a:extLst>
              <a:ext uri="{FF2B5EF4-FFF2-40B4-BE49-F238E27FC236}">
                <a16:creationId xmlns:a16="http://schemas.microsoft.com/office/drawing/2014/main" id="{01891C71-35B1-F5DA-7D0E-DA7969382452}"/>
              </a:ext>
            </a:extLst>
          </p:cNvPr>
          <p:cNvPicPr>
            <a:picLocks noChangeAspect="1"/>
          </p:cNvPicPr>
          <p:nvPr/>
        </p:nvPicPr>
        <p:blipFill>
          <a:blip r:embed="rId3"/>
          <a:stretch>
            <a:fillRect/>
          </a:stretch>
        </p:blipFill>
        <p:spPr>
          <a:xfrm>
            <a:off x="1990266" y="1646113"/>
            <a:ext cx="7728922" cy="2003172"/>
          </a:xfrm>
          <a:prstGeom prst="rect">
            <a:avLst/>
          </a:prstGeom>
          <a:ln>
            <a:solidFill>
              <a:schemeClr val="tx1"/>
            </a:solidFill>
          </a:ln>
        </p:spPr>
      </p:pic>
      <p:pic>
        <p:nvPicPr>
          <p:cNvPr id="4" name="Picture 3">
            <a:extLst>
              <a:ext uri="{FF2B5EF4-FFF2-40B4-BE49-F238E27FC236}">
                <a16:creationId xmlns:a16="http://schemas.microsoft.com/office/drawing/2014/main" id="{FCC7530A-8FCE-B28B-72F0-EEC046BCD2C9}"/>
              </a:ext>
            </a:extLst>
          </p:cNvPr>
          <p:cNvPicPr>
            <a:picLocks noChangeAspect="1"/>
          </p:cNvPicPr>
          <p:nvPr/>
        </p:nvPicPr>
        <p:blipFill>
          <a:blip r:embed="rId4"/>
          <a:stretch>
            <a:fillRect/>
          </a:stretch>
        </p:blipFill>
        <p:spPr>
          <a:xfrm>
            <a:off x="9608695" y="0"/>
            <a:ext cx="2583305" cy="992800"/>
          </a:xfrm>
          <a:prstGeom prst="rect">
            <a:avLst/>
          </a:prstGeom>
        </p:spPr>
      </p:pic>
      <p:pic>
        <p:nvPicPr>
          <p:cNvPr id="5" name="Picture 4">
            <a:extLst>
              <a:ext uri="{FF2B5EF4-FFF2-40B4-BE49-F238E27FC236}">
                <a16:creationId xmlns:a16="http://schemas.microsoft.com/office/drawing/2014/main" id="{F3FF4182-7005-E392-728C-9C551D080A5A}"/>
              </a:ext>
            </a:extLst>
          </p:cNvPr>
          <p:cNvPicPr>
            <a:picLocks noChangeAspect="1"/>
          </p:cNvPicPr>
          <p:nvPr/>
        </p:nvPicPr>
        <p:blipFill>
          <a:blip r:embed="rId5"/>
          <a:stretch>
            <a:fillRect/>
          </a:stretch>
        </p:blipFill>
        <p:spPr>
          <a:xfrm>
            <a:off x="0" y="0"/>
            <a:ext cx="1663908" cy="953703"/>
          </a:xfrm>
          <a:prstGeom prst="rect">
            <a:avLst/>
          </a:prstGeom>
        </p:spPr>
      </p:pic>
      <p:sp>
        <p:nvSpPr>
          <p:cNvPr id="6" name="TextBox 5">
            <a:extLst>
              <a:ext uri="{FF2B5EF4-FFF2-40B4-BE49-F238E27FC236}">
                <a16:creationId xmlns:a16="http://schemas.microsoft.com/office/drawing/2014/main" id="{52285B94-2847-F011-065A-16ED48BAE6C1}"/>
              </a:ext>
            </a:extLst>
          </p:cNvPr>
          <p:cNvSpPr txBox="1"/>
          <p:nvPr/>
        </p:nvSpPr>
        <p:spPr>
          <a:xfrm>
            <a:off x="4159045" y="331824"/>
            <a:ext cx="4660491" cy="646331"/>
          </a:xfrm>
          <a:prstGeom prst="rect">
            <a:avLst/>
          </a:prstGeom>
          <a:noFill/>
        </p:spPr>
        <p:txBody>
          <a:bodyPr wrap="square" rtlCol="0">
            <a:spAutoFit/>
          </a:bodyPr>
          <a:lstStyle/>
          <a:p>
            <a:r>
              <a:rPr lang="en-US" sz="3600" b="1" dirty="0">
                <a:latin typeface="Times New Roman" panose="02020603050405020304" pitchFamily="18" charset="0"/>
                <a:cs typeface="Times New Roman" panose="02020603050405020304" pitchFamily="18" charset="0"/>
              </a:rPr>
              <a:t>META-ANALYSIS</a:t>
            </a:r>
          </a:p>
        </p:txBody>
      </p:sp>
      <p:sp>
        <p:nvSpPr>
          <p:cNvPr id="8" name="TextBox 7">
            <a:extLst>
              <a:ext uri="{FF2B5EF4-FFF2-40B4-BE49-F238E27FC236}">
                <a16:creationId xmlns:a16="http://schemas.microsoft.com/office/drawing/2014/main" id="{A7AEE2F5-5B25-EF85-182F-6C6553B89BE3}"/>
              </a:ext>
            </a:extLst>
          </p:cNvPr>
          <p:cNvSpPr txBox="1"/>
          <p:nvPr/>
        </p:nvSpPr>
        <p:spPr>
          <a:xfrm>
            <a:off x="0" y="1195471"/>
            <a:ext cx="6098458" cy="369332"/>
          </a:xfrm>
          <a:prstGeom prst="rect">
            <a:avLst/>
          </a:prstGeom>
          <a:noFill/>
        </p:spPr>
        <p:txBody>
          <a:bodyPr wrap="square">
            <a:spAutoFit/>
          </a:bodyPr>
          <a:lstStyle/>
          <a:p>
            <a:r>
              <a:rPr lang="en-US" sz="1800" b="1" i="1" dirty="0">
                <a:effectLst/>
                <a:latin typeface="Times New Roman" panose="02020603050405020304" pitchFamily="18" charset="0"/>
                <a:ea typeface="Aptos" panose="020B0004020202020204" pitchFamily="34" charset="0"/>
              </a:rPr>
              <a:t>Effectiveness of Intermittent fasting on BMI </a:t>
            </a:r>
            <a:endParaRPr lang="en-US" dirty="0"/>
          </a:p>
        </p:txBody>
      </p:sp>
      <p:sp>
        <p:nvSpPr>
          <p:cNvPr id="10" name="TextBox 9">
            <a:extLst>
              <a:ext uri="{FF2B5EF4-FFF2-40B4-BE49-F238E27FC236}">
                <a16:creationId xmlns:a16="http://schemas.microsoft.com/office/drawing/2014/main" id="{0B9E194F-6707-5EF0-1DD3-81E0662D523F}"/>
              </a:ext>
            </a:extLst>
          </p:cNvPr>
          <p:cNvSpPr txBox="1"/>
          <p:nvPr/>
        </p:nvSpPr>
        <p:spPr>
          <a:xfrm>
            <a:off x="-2458" y="3770169"/>
            <a:ext cx="6098458" cy="369332"/>
          </a:xfrm>
          <a:prstGeom prst="rect">
            <a:avLst/>
          </a:prstGeom>
          <a:noFill/>
        </p:spPr>
        <p:txBody>
          <a:bodyPr wrap="square">
            <a:spAutoFit/>
          </a:bodyPr>
          <a:lstStyle/>
          <a:p>
            <a:r>
              <a:rPr lang="en-US" sz="1800" b="1" i="1" dirty="0">
                <a:effectLst/>
                <a:latin typeface="Times New Roman" panose="02020603050405020304" pitchFamily="18" charset="0"/>
                <a:ea typeface="Aptos" panose="020B0004020202020204" pitchFamily="34" charset="0"/>
              </a:rPr>
              <a:t>Effectiveness of Intermittent fasting on Weight</a:t>
            </a:r>
            <a:endParaRPr lang="en-US" dirty="0"/>
          </a:p>
        </p:txBody>
      </p:sp>
    </p:spTree>
    <p:extLst>
      <p:ext uri="{BB962C8B-B14F-4D97-AF65-F5344CB8AC3E}">
        <p14:creationId xmlns:p14="http://schemas.microsoft.com/office/powerpoint/2010/main" val="28959771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aph with red squares and black text&#10;&#10;Description automatically generated">
            <a:extLst>
              <a:ext uri="{FF2B5EF4-FFF2-40B4-BE49-F238E27FC236}">
                <a16:creationId xmlns:a16="http://schemas.microsoft.com/office/drawing/2014/main" id="{8DE1AC02-2F90-0758-49A4-59F0E4DC8A5D}"/>
              </a:ext>
            </a:extLst>
          </p:cNvPr>
          <p:cNvPicPr>
            <a:picLocks noChangeAspect="1"/>
          </p:cNvPicPr>
          <p:nvPr/>
        </p:nvPicPr>
        <p:blipFill>
          <a:blip r:embed="rId2"/>
          <a:stretch>
            <a:fillRect/>
          </a:stretch>
        </p:blipFill>
        <p:spPr>
          <a:xfrm>
            <a:off x="1922206" y="1613953"/>
            <a:ext cx="8347586" cy="2270484"/>
          </a:xfrm>
          <a:prstGeom prst="rect">
            <a:avLst/>
          </a:prstGeom>
          <a:ln>
            <a:solidFill>
              <a:schemeClr val="tx1"/>
            </a:solidFill>
          </a:ln>
        </p:spPr>
      </p:pic>
      <p:pic>
        <p:nvPicPr>
          <p:cNvPr id="5" name="Picture 4" descr="A close-up of a graph&#10;&#10;Description automatically generated">
            <a:extLst>
              <a:ext uri="{FF2B5EF4-FFF2-40B4-BE49-F238E27FC236}">
                <a16:creationId xmlns:a16="http://schemas.microsoft.com/office/drawing/2014/main" id="{9ECE5C03-D550-68A7-F4FF-060862383F57}"/>
              </a:ext>
            </a:extLst>
          </p:cNvPr>
          <p:cNvPicPr>
            <a:picLocks noChangeAspect="1"/>
          </p:cNvPicPr>
          <p:nvPr/>
        </p:nvPicPr>
        <p:blipFill>
          <a:blip r:embed="rId3"/>
          <a:stretch>
            <a:fillRect/>
          </a:stretch>
        </p:blipFill>
        <p:spPr>
          <a:xfrm>
            <a:off x="1922207" y="4309628"/>
            <a:ext cx="8347586" cy="2270484"/>
          </a:xfrm>
          <a:prstGeom prst="rect">
            <a:avLst/>
          </a:prstGeom>
          <a:ln>
            <a:solidFill>
              <a:schemeClr val="tx1"/>
            </a:solidFill>
          </a:ln>
        </p:spPr>
      </p:pic>
      <p:pic>
        <p:nvPicPr>
          <p:cNvPr id="2" name="Picture 1">
            <a:extLst>
              <a:ext uri="{FF2B5EF4-FFF2-40B4-BE49-F238E27FC236}">
                <a16:creationId xmlns:a16="http://schemas.microsoft.com/office/drawing/2014/main" id="{25BB2142-6B33-FD29-4FA0-F5E3A5480FBC}"/>
              </a:ext>
            </a:extLst>
          </p:cNvPr>
          <p:cNvPicPr>
            <a:picLocks noChangeAspect="1"/>
          </p:cNvPicPr>
          <p:nvPr/>
        </p:nvPicPr>
        <p:blipFill>
          <a:blip r:embed="rId4"/>
          <a:stretch>
            <a:fillRect/>
          </a:stretch>
        </p:blipFill>
        <p:spPr>
          <a:xfrm>
            <a:off x="9608695" y="0"/>
            <a:ext cx="2583305" cy="992800"/>
          </a:xfrm>
          <a:prstGeom prst="rect">
            <a:avLst/>
          </a:prstGeom>
        </p:spPr>
      </p:pic>
      <p:pic>
        <p:nvPicPr>
          <p:cNvPr id="3" name="Picture 2">
            <a:extLst>
              <a:ext uri="{FF2B5EF4-FFF2-40B4-BE49-F238E27FC236}">
                <a16:creationId xmlns:a16="http://schemas.microsoft.com/office/drawing/2014/main" id="{9A3A9C37-9C9D-A787-A812-19C15673AAFB}"/>
              </a:ext>
            </a:extLst>
          </p:cNvPr>
          <p:cNvPicPr>
            <a:picLocks noChangeAspect="1"/>
          </p:cNvPicPr>
          <p:nvPr/>
        </p:nvPicPr>
        <p:blipFill>
          <a:blip r:embed="rId5"/>
          <a:stretch>
            <a:fillRect/>
          </a:stretch>
        </p:blipFill>
        <p:spPr>
          <a:xfrm>
            <a:off x="0" y="0"/>
            <a:ext cx="1663908" cy="953703"/>
          </a:xfrm>
          <a:prstGeom prst="rect">
            <a:avLst/>
          </a:prstGeom>
        </p:spPr>
      </p:pic>
      <p:sp>
        <p:nvSpPr>
          <p:cNvPr id="7" name="TextBox 6">
            <a:extLst>
              <a:ext uri="{FF2B5EF4-FFF2-40B4-BE49-F238E27FC236}">
                <a16:creationId xmlns:a16="http://schemas.microsoft.com/office/drawing/2014/main" id="{CA307104-2601-1C20-2E8E-8B32BB92EBC2}"/>
              </a:ext>
            </a:extLst>
          </p:cNvPr>
          <p:cNvSpPr txBox="1"/>
          <p:nvPr/>
        </p:nvSpPr>
        <p:spPr>
          <a:xfrm>
            <a:off x="2619006" y="222907"/>
            <a:ext cx="6953985" cy="646331"/>
          </a:xfrm>
          <a:prstGeom prst="rect">
            <a:avLst/>
          </a:prstGeom>
          <a:noFill/>
        </p:spPr>
        <p:txBody>
          <a:bodyPr wrap="square">
            <a:spAutoFit/>
          </a:bodyPr>
          <a:lstStyle/>
          <a:p>
            <a:r>
              <a:rPr lang="en-US" sz="3600" b="1" dirty="0">
                <a:latin typeface="Times New Roman" panose="02020603050405020304" pitchFamily="18" charset="0"/>
                <a:cs typeface="Times New Roman" panose="02020603050405020304" pitchFamily="18" charset="0"/>
              </a:rPr>
              <a:t>META-ANALYSIS(CONTD..)</a:t>
            </a:r>
          </a:p>
        </p:txBody>
      </p:sp>
      <p:sp>
        <p:nvSpPr>
          <p:cNvPr id="9" name="TextBox 8">
            <a:extLst>
              <a:ext uri="{FF2B5EF4-FFF2-40B4-BE49-F238E27FC236}">
                <a16:creationId xmlns:a16="http://schemas.microsoft.com/office/drawing/2014/main" id="{CE4211E8-3C53-4DFF-53B4-130C93AD6950}"/>
              </a:ext>
            </a:extLst>
          </p:cNvPr>
          <p:cNvSpPr txBox="1"/>
          <p:nvPr/>
        </p:nvSpPr>
        <p:spPr>
          <a:xfrm>
            <a:off x="0" y="1188762"/>
            <a:ext cx="6098458" cy="369332"/>
          </a:xfrm>
          <a:prstGeom prst="rect">
            <a:avLst/>
          </a:prstGeom>
          <a:noFill/>
        </p:spPr>
        <p:txBody>
          <a:bodyPr wrap="square">
            <a:spAutoFit/>
          </a:bodyPr>
          <a:lstStyle/>
          <a:p>
            <a:r>
              <a:rPr lang="en-US" sz="1800" b="1" i="1" dirty="0">
                <a:effectLst/>
                <a:latin typeface="Times New Roman" panose="02020603050405020304" pitchFamily="18" charset="0"/>
                <a:ea typeface="Aptos" panose="020B0004020202020204" pitchFamily="34" charset="0"/>
              </a:rPr>
              <a:t>Effectiveness of Intermittent fasting on waist circumference </a:t>
            </a:r>
            <a:endParaRPr lang="en-US" dirty="0"/>
          </a:p>
        </p:txBody>
      </p:sp>
      <p:sp>
        <p:nvSpPr>
          <p:cNvPr id="11" name="TextBox 10">
            <a:extLst>
              <a:ext uri="{FF2B5EF4-FFF2-40B4-BE49-F238E27FC236}">
                <a16:creationId xmlns:a16="http://schemas.microsoft.com/office/drawing/2014/main" id="{22CBD7F3-42FE-FCF1-998F-F493703F8F41}"/>
              </a:ext>
            </a:extLst>
          </p:cNvPr>
          <p:cNvSpPr txBox="1"/>
          <p:nvPr/>
        </p:nvSpPr>
        <p:spPr>
          <a:xfrm>
            <a:off x="0" y="3933164"/>
            <a:ext cx="6098458" cy="369332"/>
          </a:xfrm>
          <a:prstGeom prst="rect">
            <a:avLst/>
          </a:prstGeom>
          <a:noFill/>
        </p:spPr>
        <p:txBody>
          <a:bodyPr wrap="square">
            <a:spAutoFit/>
          </a:bodyPr>
          <a:lstStyle/>
          <a:p>
            <a:r>
              <a:rPr lang="en-US" sz="1800" b="1" i="1" dirty="0">
                <a:effectLst/>
                <a:latin typeface="Times New Roman" panose="02020603050405020304" pitchFamily="18" charset="0"/>
                <a:ea typeface="Aptos" panose="020B0004020202020204" pitchFamily="34" charset="0"/>
              </a:rPr>
              <a:t>Effectiveness of Intermittent fasting on total cholesterol </a:t>
            </a:r>
            <a:endParaRPr lang="en-US" dirty="0"/>
          </a:p>
        </p:txBody>
      </p:sp>
    </p:spTree>
    <p:extLst>
      <p:ext uri="{BB962C8B-B14F-4D97-AF65-F5344CB8AC3E}">
        <p14:creationId xmlns:p14="http://schemas.microsoft.com/office/powerpoint/2010/main" val="440316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aph of numbers and a diagram&#10;&#10;Description automatically generated with medium confidence">
            <a:extLst>
              <a:ext uri="{FF2B5EF4-FFF2-40B4-BE49-F238E27FC236}">
                <a16:creationId xmlns:a16="http://schemas.microsoft.com/office/drawing/2014/main" id="{3015972C-D4B1-E2E8-18BF-AD7CBBCE6BC6}"/>
              </a:ext>
            </a:extLst>
          </p:cNvPr>
          <p:cNvPicPr>
            <a:picLocks noChangeAspect="1"/>
          </p:cNvPicPr>
          <p:nvPr/>
        </p:nvPicPr>
        <p:blipFill>
          <a:blip r:embed="rId2"/>
          <a:stretch>
            <a:fillRect/>
          </a:stretch>
        </p:blipFill>
        <p:spPr>
          <a:xfrm>
            <a:off x="1705052" y="4282561"/>
            <a:ext cx="8781896" cy="2337816"/>
          </a:xfrm>
          <a:prstGeom prst="rect">
            <a:avLst/>
          </a:prstGeom>
          <a:ln>
            <a:solidFill>
              <a:schemeClr val="tx1"/>
            </a:solidFill>
          </a:ln>
        </p:spPr>
      </p:pic>
      <p:pic>
        <p:nvPicPr>
          <p:cNvPr id="5" name="Picture 4" descr="A diagram of a graph&#10;&#10;Description automatically generated with medium confidence">
            <a:extLst>
              <a:ext uri="{FF2B5EF4-FFF2-40B4-BE49-F238E27FC236}">
                <a16:creationId xmlns:a16="http://schemas.microsoft.com/office/drawing/2014/main" id="{7BF683E8-44C7-932A-5863-23DB0A70C49C}"/>
              </a:ext>
            </a:extLst>
          </p:cNvPr>
          <p:cNvPicPr>
            <a:picLocks noChangeAspect="1"/>
          </p:cNvPicPr>
          <p:nvPr/>
        </p:nvPicPr>
        <p:blipFill>
          <a:blip r:embed="rId3"/>
          <a:stretch>
            <a:fillRect/>
          </a:stretch>
        </p:blipFill>
        <p:spPr>
          <a:xfrm>
            <a:off x="1705052" y="1529792"/>
            <a:ext cx="8781896" cy="2337816"/>
          </a:xfrm>
          <a:prstGeom prst="rect">
            <a:avLst/>
          </a:prstGeom>
          <a:ln>
            <a:solidFill>
              <a:schemeClr val="tx1"/>
            </a:solidFill>
          </a:ln>
        </p:spPr>
      </p:pic>
      <p:pic>
        <p:nvPicPr>
          <p:cNvPr id="2" name="Picture 1">
            <a:extLst>
              <a:ext uri="{FF2B5EF4-FFF2-40B4-BE49-F238E27FC236}">
                <a16:creationId xmlns:a16="http://schemas.microsoft.com/office/drawing/2014/main" id="{A773873D-5A0E-FB36-ECE5-0287E6307A5E}"/>
              </a:ext>
            </a:extLst>
          </p:cNvPr>
          <p:cNvPicPr>
            <a:picLocks noChangeAspect="1"/>
          </p:cNvPicPr>
          <p:nvPr/>
        </p:nvPicPr>
        <p:blipFill>
          <a:blip r:embed="rId4"/>
          <a:stretch>
            <a:fillRect/>
          </a:stretch>
        </p:blipFill>
        <p:spPr>
          <a:xfrm>
            <a:off x="9608695" y="0"/>
            <a:ext cx="2583305" cy="880201"/>
          </a:xfrm>
          <a:prstGeom prst="rect">
            <a:avLst/>
          </a:prstGeom>
        </p:spPr>
      </p:pic>
      <p:pic>
        <p:nvPicPr>
          <p:cNvPr id="3" name="Picture 2">
            <a:extLst>
              <a:ext uri="{FF2B5EF4-FFF2-40B4-BE49-F238E27FC236}">
                <a16:creationId xmlns:a16="http://schemas.microsoft.com/office/drawing/2014/main" id="{A64A0126-3813-A9E3-B4C1-44A12C58FD5A}"/>
              </a:ext>
            </a:extLst>
          </p:cNvPr>
          <p:cNvPicPr>
            <a:picLocks noChangeAspect="1"/>
          </p:cNvPicPr>
          <p:nvPr/>
        </p:nvPicPr>
        <p:blipFill>
          <a:blip r:embed="rId5"/>
          <a:stretch>
            <a:fillRect/>
          </a:stretch>
        </p:blipFill>
        <p:spPr>
          <a:xfrm>
            <a:off x="0" y="0"/>
            <a:ext cx="1663908" cy="880201"/>
          </a:xfrm>
          <a:prstGeom prst="rect">
            <a:avLst/>
          </a:prstGeom>
        </p:spPr>
      </p:pic>
      <p:sp>
        <p:nvSpPr>
          <p:cNvPr id="6" name="TextBox 5">
            <a:extLst>
              <a:ext uri="{FF2B5EF4-FFF2-40B4-BE49-F238E27FC236}">
                <a16:creationId xmlns:a16="http://schemas.microsoft.com/office/drawing/2014/main" id="{0F231A1B-D11C-42E8-539E-FBF059AEFB1B}"/>
              </a:ext>
            </a:extLst>
          </p:cNvPr>
          <p:cNvSpPr txBox="1"/>
          <p:nvPr/>
        </p:nvSpPr>
        <p:spPr>
          <a:xfrm>
            <a:off x="2654710" y="233870"/>
            <a:ext cx="6953985" cy="646331"/>
          </a:xfrm>
          <a:prstGeom prst="rect">
            <a:avLst/>
          </a:prstGeom>
          <a:noFill/>
        </p:spPr>
        <p:txBody>
          <a:bodyPr wrap="square">
            <a:spAutoFit/>
          </a:bodyPr>
          <a:lstStyle/>
          <a:p>
            <a:r>
              <a:rPr lang="en-US" sz="3600" b="1" dirty="0">
                <a:latin typeface="Times New Roman" panose="02020603050405020304" pitchFamily="18" charset="0"/>
                <a:cs typeface="Times New Roman" panose="02020603050405020304" pitchFamily="18" charset="0"/>
              </a:rPr>
              <a:t>META-ANALYSIS(CONTD..)</a:t>
            </a:r>
          </a:p>
        </p:txBody>
      </p:sp>
      <p:sp>
        <p:nvSpPr>
          <p:cNvPr id="8" name="TextBox 7">
            <a:extLst>
              <a:ext uri="{FF2B5EF4-FFF2-40B4-BE49-F238E27FC236}">
                <a16:creationId xmlns:a16="http://schemas.microsoft.com/office/drawing/2014/main" id="{AB1D2D4A-9A80-4889-8B2C-196BCFFFF6F7}"/>
              </a:ext>
            </a:extLst>
          </p:cNvPr>
          <p:cNvSpPr txBox="1"/>
          <p:nvPr/>
        </p:nvSpPr>
        <p:spPr>
          <a:xfrm>
            <a:off x="0" y="1160460"/>
            <a:ext cx="7840098" cy="369332"/>
          </a:xfrm>
          <a:prstGeom prst="rect">
            <a:avLst/>
          </a:prstGeom>
          <a:noFill/>
        </p:spPr>
        <p:txBody>
          <a:bodyPr wrap="square">
            <a:spAutoFit/>
          </a:bodyPr>
          <a:lstStyle/>
          <a:p>
            <a:r>
              <a:rPr lang="en-US" sz="1800" b="1" i="1" dirty="0">
                <a:effectLst/>
                <a:latin typeface="Times New Roman" panose="02020603050405020304" pitchFamily="18" charset="0"/>
                <a:ea typeface="Aptos" panose="020B0004020202020204" pitchFamily="34" charset="0"/>
              </a:rPr>
              <a:t>Effectiveness of Intermittent fasting on High density Lipoprotein (HDL</a:t>
            </a:r>
            <a:endParaRPr lang="en-US" dirty="0"/>
          </a:p>
        </p:txBody>
      </p:sp>
      <p:sp>
        <p:nvSpPr>
          <p:cNvPr id="10" name="TextBox 9">
            <a:extLst>
              <a:ext uri="{FF2B5EF4-FFF2-40B4-BE49-F238E27FC236}">
                <a16:creationId xmlns:a16="http://schemas.microsoft.com/office/drawing/2014/main" id="{CE2AEA70-5CF1-512A-04E4-AFFBE2621C4D}"/>
              </a:ext>
            </a:extLst>
          </p:cNvPr>
          <p:cNvSpPr txBox="1"/>
          <p:nvPr/>
        </p:nvSpPr>
        <p:spPr>
          <a:xfrm>
            <a:off x="0" y="3867608"/>
            <a:ext cx="11621729" cy="369332"/>
          </a:xfrm>
          <a:prstGeom prst="rect">
            <a:avLst/>
          </a:prstGeom>
          <a:noFill/>
        </p:spPr>
        <p:txBody>
          <a:bodyPr wrap="square">
            <a:spAutoFit/>
          </a:bodyPr>
          <a:lstStyle/>
          <a:p>
            <a:r>
              <a:rPr lang="en-US" sz="1800" b="1" i="1" dirty="0">
                <a:effectLst/>
                <a:latin typeface="Times New Roman" panose="02020603050405020304" pitchFamily="18" charset="0"/>
                <a:ea typeface="Aptos" panose="020B0004020202020204" pitchFamily="34" charset="0"/>
              </a:rPr>
              <a:t> Effectiveness of Intermittent fasting on Homeostatic Model Assessment for Insulin Resistance </a:t>
            </a:r>
            <a:endParaRPr lang="en-US" dirty="0"/>
          </a:p>
        </p:txBody>
      </p:sp>
    </p:spTree>
    <p:extLst>
      <p:ext uri="{BB962C8B-B14F-4D97-AF65-F5344CB8AC3E}">
        <p14:creationId xmlns:p14="http://schemas.microsoft.com/office/powerpoint/2010/main" val="34569399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 /></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 /></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 /></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2762C2C19849044AAA1CE7F60CBF719" ma:contentTypeVersion="13" ma:contentTypeDescription="Create a new document." ma:contentTypeScope="" ma:versionID="2700244169ee010156496748b2a2d51b">
  <xsd:schema xmlns:xsd="http://www.w3.org/2001/XMLSchema" xmlns:xs="http://www.w3.org/2001/XMLSchema" xmlns:p="http://schemas.microsoft.com/office/2006/metadata/properties" xmlns:ns3="0e4625dc-c674-44c1-922b-fd89560dbd86" xmlns:ns4="e9925b76-4da7-433c-bb0f-df77231213bc" targetNamespace="http://schemas.microsoft.com/office/2006/metadata/properties" ma:root="true" ma:fieldsID="d51f7d3c2409d49b2c04fab6514df594" ns3:_="" ns4:_="">
    <xsd:import namespace="0e4625dc-c674-44c1-922b-fd89560dbd86"/>
    <xsd:import namespace="e9925b76-4da7-433c-bb0f-df77231213bc"/>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_activity" minOccurs="0"/>
                <xsd:element ref="ns3:MediaServiceObjectDetectorVersions" minOccurs="0"/>
                <xsd:element ref="ns3:MediaLengthInSeconds" minOccurs="0"/>
                <xsd:element ref="ns3:MediaServiceGenerationTime" minOccurs="0"/>
                <xsd:element ref="ns3:MediaServiceEventHashCode" minOccurs="0"/>
                <xsd:element ref="ns3:MediaServiceSearchProperties" minOccurs="0"/>
                <xsd:element ref="ns3:MediaServiceDateTaken"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e4625dc-c674-44c1-922b-fd89560dbd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_activity" ma:index="13" nillable="true" ma:displayName="_activity" ma:hidden="true" ma:internalName="_activity">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ServiceSystemTags" ma:index="20"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925b76-4da7-433c-bb0f-df77231213b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0e4625dc-c674-44c1-922b-fd89560dbd86" xsi:nil="true"/>
  </documentManagement>
</p:properties>
</file>

<file path=customXml/itemProps1.xml><?xml version="1.0" encoding="utf-8"?>
<ds:datastoreItem xmlns:ds="http://schemas.openxmlformats.org/officeDocument/2006/customXml" ds:itemID="{AA0FE2CD-D235-415C-B85D-EF1E945A0AFF}">
  <ds:schemaRefs>
    <ds:schemaRef ds:uri="http://schemas.microsoft.com/sharepoint/v3/contenttype/forms"/>
  </ds:schemaRefs>
</ds:datastoreItem>
</file>

<file path=customXml/itemProps2.xml><?xml version="1.0" encoding="utf-8"?>
<ds:datastoreItem xmlns:ds="http://schemas.openxmlformats.org/officeDocument/2006/customXml" ds:itemID="{87E60C07-05A6-4D20-B9B3-B958C7265AD1}">
  <ds:schemaRefs>
    <ds:schemaRef ds:uri="http://schemas.microsoft.com/office/2006/metadata/contentType"/>
    <ds:schemaRef ds:uri="http://schemas.microsoft.com/office/2006/metadata/properties/metaAttributes"/>
    <ds:schemaRef ds:uri="http://www.w3.org/2000/xmlns/"/>
    <ds:schemaRef ds:uri="http://www.w3.org/2001/XMLSchema"/>
    <ds:schemaRef ds:uri="0e4625dc-c674-44c1-922b-fd89560dbd86"/>
    <ds:schemaRef ds:uri="e9925b76-4da7-433c-bb0f-df77231213bc"/>
  </ds:schemaRefs>
</ds:datastoreItem>
</file>

<file path=customXml/itemProps3.xml><?xml version="1.0" encoding="utf-8"?>
<ds:datastoreItem xmlns:ds="http://schemas.openxmlformats.org/officeDocument/2006/customXml" ds:itemID="{A781BD81-F56E-4D41-81F1-1C0990C00EFE}">
  <ds:schemaRefs>
    <ds:schemaRef ds:uri="http://schemas.microsoft.com/office/2006/metadata/properties"/>
    <ds:schemaRef ds:uri="http://www.w3.org/2000/xmlns/"/>
    <ds:schemaRef ds:uri="0e4625dc-c674-44c1-922b-fd89560dbd86"/>
    <ds:schemaRef ds:uri="http://www.w3.org/2001/XMLSchema-instance"/>
  </ds:schemaRefs>
</ds:datastoreItem>
</file>

<file path=docProps/app.xml><?xml version="1.0" encoding="utf-8"?>
<Properties xmlns="http://schemas.openxmlformats.org/officeDocument/2006/extended-properties" xmlns:vt="http://schemas.openxmlformats.org/officeDocument/2006/docPropsVTypes">
  <TotalTime>112</TotalTime>
  <Words>878</Words>
  <Application>Microsoft Office PowerPoint</Application>
  <PresentationFormat>Widescreen</PresentationFormat>
  <Paragraphs>118</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EFFECTIVENESS AND SUSTAINABILITY OF INTERMITTENT FASTING AMONG ADULTS: A SYSTEMATIC REVIEW AND META ANALYSIS </vt:lpstr>
      <vt:lpstr>INTRODUCTION </vt:lpstr>
      <vt:lpstr>A systematic search on PubMed, Google scholar and Scopus was done independently by two reviewers. The terms used in the literature search are “Intermittent fasting” “Time restricted feeding” “Alternate day fasting” “Body mass index” “Weight loss” “Metabolic syndrome” “Metabolic health markers” “randomized controlled trials” “cohort studies” “case-control studies” “qualitative studies” “Longevity” “Effectiveness”. The mentioned keywords were combined with “OR” / “AND” for the search strategy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EFFECTIVENESS AND SUSTAINABILITY OF INTERMITTENT FASTING AMONG ADULTS: A SYSTEMATIC REVIEW AND META ANALYSIS </dc:title>
  <dc:creator>PALLA GAYATRI</dc:creator>
  <cp:lastModifiedBy>917625019951</cp:lastModifiedBy>
  <cp:revision>5</cp:revision>
  <dcterms:created xsi:type="dcterms:W3CDTF">2024-06-16T16:44:13Z</dcterms:created>
  <dcterms:modified xsi:type="dcterms:W3CDTF">2024-07-26T06:47:11Z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0x010100B2762C2C19849044AAA1CE7F60CBF719</vt:lpwstr>
  </property>
</Properties>
</file>