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33"/>
  </p:notesMasterIdLst>
  <p:sldIdLst>
    <p:sldId id="256" r:id="rId2"/>
    <p:sldId id="276" r:id="rId3"/>
    <p:sldId id="258" r:id="rId4"/>
    <p:sldId id="261" r:id="rId5"/>
    <p:sldId id="262" r:id="rId6"/>
    <p:sldId id="263" r:id="rId7"/>
    <p:sldId id="269" r:id="rId8"/>
    <p:sldId id="264" r:id="rId9"/>
    <p:sldId id="271" r:id="rId10"/>
    <p:sldId id="277" r:id="rId11"/>
    <p:sldId id="602" r:id="rId12"/>
    <p:sldId id="599" r:id="rId13"/>
    <p:sldId id="600" r:id="rId14"/>
    <p:sldId id="601" r:id="rId15"/>
    <p:sldId id="409" r:id="rId16"/>
    <p:sldId id="383" r:id="rId17"/>
    <p:sldId id="458" r:id="rId18"/>
    <p:sldId id="537" r:id="rId19"/>
    <p:sldId id="459" r:id="rId20"/>
    <p:sldId id="573" r:id="rId21"/>
    <p:sldId id="3318" r:id="rId22"/>
    <p:sldId id="2643" r:id="rId23"/>
    <p:sldId id="393" r:id="rId24"/>
    <p:sldId id="609" r:id="rId25"/>
    <p:sldId id="615" r:id="rId26"/>
    <p:sldId id="2938" r:id="rId27"/>
    <p:sldId id="366" r:id="rId28"/>
    <p:sldId id="268" r:id="rId29"/>
    <p:sldId id="3320" r:id="rId30"/>
    <p:sldId id="3319" r:id="rId31"/>
    <p:sldId id="3321" r:id="rId32"/>
  </p:sldIdLst>
  <p:sldSz cx="9144000" cy="5143500" type="screen16x9"/>
  <p:notesSz cx="6858000" cy="9144000"/>
  <p:embeddedFontLs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Century Gothic" panose="020B0502020202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8.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669220099190876"/>
          <c:y val="0.13172945482592513"/>
          <c:w val="0.51965575795565422"/>
          <c:h val="0.77948357728952111"/>
        </c:manualLayout>
      </c:layout>
      <c:doughnutChart>
        <c:varyColors val="1"/>
        <c:ser>
          <c:idx val="0"/>
          <c:order val="0"/>
          <c:tx>
            <c:strRef>
              <c:f>Sheet1!$B$1</c:f>
              <c:strCache>
                <c:ptCount val="1"/>
                <c:pt idx="0">
                  <c:v>Sales</c:v>
                </c:pt>
              </c:strCache>
            </c:strRef>
          </c:tx>
          <c:spPr>
            <a:scene3d>
              <a:camera prst="orthographicFront"/>
              <a:lightRig rig="threePt" dir="t"/>
            </a:scene3d>
            <a:sp3d>
              <a:bevelT/>
            </a:sp3d>
          </c:spPr>
          <c:explosion val="5"/>
          <c:dPt>
            <c:idx val="0"/>
            <c:bubble3D val="0"/>
            <c:spPr>
              <a:solidFill>
                <a:srgbClr val="00B0F0"/>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2-F20B-46D7-9528-916E9C629FD0}"/>
              </c:ext>
            </c:extLst>
          </c:dPt>
          <c:dPt>
            <c:idx val="1"/>
            <c:bubble3D val="0"/>
            <c:spPr>
              <a:solidFill>
                <a:srgbClr val="FFC000"/>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3-F20B-46D7-9528-916E9C629FD0}"/>
              </c:ext>
            </c:extLst>
          </c:dPt>
          <c:dPt>
            <c:idx val="2"/>
            <c:bubble3D val="0"/>
            <c:spPr>
              <a:solidFill>
                <a:srgbClr val="F4540C"/>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4-F20B-46D7-9528-916E9C629FD0}"/>
              </c:ext>
            </c:extLst>
          </c:dPt>
          <c:dPt>
            <c:idx val="3"/>
            <c:bubble3D val="0"/>
            <c:spPr>
              <a:solidFill>
                <a:schemeClr val="accent6"/>
              </a:solidFill>
              <a:ln w="19050">
                <a:solidFill>
                  <a:schemeClr val="lt1"/>
                </a:solidFill>
              </a:ln>
              <a:effectLst/>
              <a:scene3d>
                <a:camera prst="orthographicFront"/>
                <a:lightRig rig="threePt" dir="t"/>
              </a:scene3d>
              <a:sp3d>
                <a:bevelT/>
              </a:sp3d>
            </c:spPr>
            <c:extLst>
              <c:ext xmlns:c16="http://schemas.microsoft.com/office/drawing/2014/chart" uri="{C3380CC4-5D6E-409C-BE32-E72D297353CC}">
                <c16:uniqueId val="{00000001-F20B-46D7-9528-916E9C629FD0}"/>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North</c:v>
                </c:pt>
                <c:pt idx="1">
                  <c:v>South</c:v>
                </c:pt>
                <c:pt idx="2">
                  <c:v>West</c:v>
                </c:pt>
                <c:pt idx="3">
                  <c:v>East</c:v>
                </c:pt>
              </c:strCache>
            </c:strRef>
          </c:cat>
          <c:val>
            <c:numRef>
              <c:f>Sheet1!$B$2:$B$5</c:f>
              <c:numCache>
                <c:formatCode>0%</c:formatCode>
                <c:ptCount val="4"/>
                <c:pt idx="0">
                  <c:v>0.26</c:v>
                </c:pt>
                <c:pt idx="1">
                  <c:v>0.32</c:v>
                </c:pt>
                <c:pt idx="2">
                  <c:v>0.12</c:v>
                </c:pt>
                <c:pt idx="3">
                  <c:v>0.3</c:v>
                </c:pt>
              </c:numCache>
            </c:numRef>
          </c:val>
          <c:extLst>
            <c:ext xmlns:c16="http://schemas.microsoft.com/office/drawing/2014/chart" uri="{C3380CC4-5D6E-409C-BE32-E72D297353CC}">
              <c16:uniqueId val="{00000000-F20B-46D7-9528-916E9C629FD0}"/>
            </c:ext>
          </c:extLst>
        </c:ser>
        <c:dLbls>
          <c:showLegendKey val="0"/>
          <c:showVal val="1"/>
          <c:showCatName val="0"/>
          <c:showSerName val="0"/>
          <c:showPercent val="0"/>
          <c:showBubbleSize val="0"/>
          <c:showLeaderLines val="1"/>
        </c:dLbls>
        <c:firstSliceAng val="25"/>
        <c:holeSize val="59"/>
      </c:doughnutChart>
      <c:spPr>
        <a:noFill/>
        <a:ln>
          <a:noFill/>
        </a:ln>
        <a:effectLst/>
      </c:spPr>
    </c:plotArea>
    <c:plotVisOnly val="1"/>
    <c:dispBlanksAs val="gap"/>
    <c:showDLblsOverMax val="0"/>
  </c:chart>
  <c:spPr>
    <a:noFill/>
    <a:ln>
      <a:noFill/>
    </a:ln>
    <a:effectLst/>
  </c:spPr>
  <c:txPr>
    <a:bodyPr/>
    <a:lstStyle/>
    <a:p>
      <a:pPr>
        <a:defRPr sz="1200" b="1">
          <a:solidFill>
            <a:schemeClr val="tx1">
              <a:lumMod val="50000"/>
            </a:schemeClr>
          </a:solidFill>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50000"/>
                  </a:schemeClr>
                </a:solidFill>
                <a:latin typeface="+mn-lt"/>
                <a:ea typeface="+mn-ea"/>
                <a:cs typeface="+mn-cs"/>
              </a:defRPr>
            </a:pPr>
            <a:r>
              <a:rPr lang="en-US" b="1" dirty="0"/>
              <a:t>Breakdown of Sales by channel: Rs. 621 Crs </a:t>
            </a:r>
          </a:p>
        </c:rich>
      </c:tx>
      <c:layout>
        <c:manualLayout>
          <c:xMode val="edge"/>
          <c:yMode val="edge"/>
          <c:x val="0.11193730295975335"/>
          <c:y val="1.1561289994656991E-2"/>
        </c:manualLayout>
      </c:layout>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50000"/>
                </a:schemeClr>
              </a:solidFill>
              <a:latin typeface="+mn-lt"/>
              <a:ea typeface="+mn-ea"/>
              <a:cs typeface="+mn-cs"/>
            </a:defRPr>
          </a:pPr>
          <a:endParaRPr lang="en-US"/>
        </a:p>
      </c:txPr>
    </c:title>
    <c:autoTitleDeleted val="0"/>
    <c:plotArea>
      <c:layout>
        <c:manualLayout>
          <c:layoutTarget val="inner"/>
          <c:xMode val="edge"/>
          <c:yMode val="edge"/>
          <c:x val="2.6062145288046221E-2"/>
          <c:y val="0.1407896379619577"/>
          <c:w val="0.94825341599906421"/>
          <c:h val="0.83425450581553573"/>
        </c:manualLayout>
      </c:layout>
      <c:barChart>
        <c:barDir val="col"/>
        <c:grouping val="stacked"/>
        <c:varyColors val="0"/>
        <c:ser>
          <c:idx val="0"/>
          <c:order val="0"/>
          <c:tx>
            <c:strRef>
              <c:f>Sheet1!$B$1</c:f>
              <c:strCache>
                <c:ptCount val="1"/>
                <c:pt idx="0">
                  <c:v>Trade</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0.6</c:v>
                </c:pt>
              </c:numCache>
            </c:numRef>
          </c:val>
          <c:extLst>
            <c:ext xmlns:c16="http://schemas.microsoft.com/office/drawing/2014/chart" uri="{C3380CC4-5D6E-409C-BE32-E72D297353CC}">
              <c16:uniqueId val="{00000000-3F46-45F5-B382-FA37BCB2D082}"/>
            </c:ext>
          </c:extLst>
        </c:ser>
        <c:ser>
          <c:idx val="1"/>
          <c:order val="1"/>
          <c:tx>
            <c:strRef>
              <c:f>Sheet1!$C$1</c:f>
              <c:strCache>
                <c:ptCount val="1"/>
                <c:pt idx="0">
                  <c:v>Institution</c:v>
                </c:pt>
              </c:strCache>
            </c:strRef>
          </c:tx>
          <c:spPr>
            <a:solidFill>
              <a:schemeClr val="accent2"/>
            </a:solidFill>
            <a:ln>
              <a:noFill/>
            </a:ln>
            <a:effectLst/>
          </c:spPr>
          <c:invertIfNegative val="0"/>
          <c:dPt>
            <c:idx val="0"/>
            <c:invertIfNegative val="0"/>
            <c:bubble3D val="0"/>
            <c:spPr>
              <a:solidFill>
                <a:srgbClr val="92D050"/>
              </a:solidFill>
              <a:ln>
                <a:noFill/>
              </a:ln>
              <a:effectLst/>
            </c:spPr>
            <c:extLst>
              <c:ext xmlns:c16="http://schemas.microsoft.com/office/drawing/2014/chart" uri="{C3380CC4-5D6E-409C-BE32-E72D297353CC}">
                <c16:uniqueId val="{00000001-3F46-45F5-B382-FA37BCB2D082}"/>
              </c:ext>
            </c:extLst>
          </c:dPt>
          <c:dLbls>
            <c:dLbl>
              <c:idx val="0"/>
              <c:showLegendKey val="0"/>
              <c:showVal val="1"/>
              <c:showCatName val="0"/>
              <c:showSerName val="1"/>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3F46-45F5-B382-FA37BCB2D082}"/>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showLegendKey val="0"/>
            <c:showVal val="0"/>
            <c:showCatName val="0"/>
            <c:showSerName val="1"/>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0.4</c:v>
                </c:pt>
              </c:numCache>
            </c:numRef>
          </c:val>
          <c:extLst>
            <c:ext xmlns:c16="http://schemas.microsoft.com/office/drawing/2014/chart" uri="{C3380CC4-5D6E-409C-BE32-E72D297353CC}">
              <c16:uniqueId val="{00000002-3F46-45F5-B382-FA37BCB2D082}"/>
            </c:ext>
          </c:extLst>
        </c:ser>
        <c:dLbls>
          <c:showLegendKey val="0"/>
          <c:showVal val="0"/>
          <c:showCatName val="0"/>
          <c:showSerName val="0"/>
          <c:showPercent val="0"/>
          <c:showBubbleSize val="0"/>
        </c:dLbls>
        <c:gapWidth val="216"/>
        <c:overlap val="100"/>
        <c:axId val="226807800"/>
        <c:axId val="226808976"/>
      </c:barChart>
      <c:catAx>
        <c:axId val="22680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226808976"/>
        <c:crosses val="autoZero"/>
        <c:auto val="1"/>
        <c:lblAlgn val="ctr"/>
        <c:lblOffset val="100"/>
        <c:noMultiLvlLbl val="0"/>
      </c:catAx>
      <c:valAx>
        <c:axId val="226808976"/>
        <c:scaling>
          <c:orientation val="minMax"/>
          <c:max val="1"/>
        </c:scaling>
        <c:delete val="1"/>
        <c:axPos val="l"/>
        <c:numFmt formatCode="0%" sourceLinked="1"/>
        <c:majorTickMark val="none"/>
        <c:minorTickMark val="none"/>
        <c:tickLblPos val="none"/>
        <c:crossAx val="22680780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lumMod val="50000"/>
            </a:schemeClr>
          </a:solidFill>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50000"/>
                  </a:schemeClr>
                </a:solidFill>
                <a:latin typeface="+mn-lt"/>
                <a:ea typeface="+mn-ea"/>
                <a:cs typeface="+mn-cs"/>
              </a:defRPr>
            </a:pPr>
            <a:r>
              <a:rPr lang="en-IN" b="1" dirty="0"/>
              <a:t>Breakdown of Sales  by Type of Institution: </a:t>
            </a:r>
            <a:br>
              <a:rPr lang="en-IN" b="1" dirty="0"/>
            </a:br>
            <a:r>
              <a:rPr lang="en-IN" b="1" dirty="0"/>
              <a:t>Rs 155.6 Crores</a:t>
            </a:r>
          </a:p>
        </c:rich>
      </c:tx>
      <c:layout>
        <c:manualLayout>
          <c:xMode val="edge"/>
          <c:yMode val="edge"/>
          <c:x val="0.22699121289452062"/>
          <c:y val="5.6358737828094956E-3"/>
        </c:manualLayout>
      </c:layout>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50000"/>
                </a:schemeClr>
              </a:solidFill>
              <a:latin typeface="+mn-lt"/>
              <a:ea typeface="+mn-ea"/>
              <a:cs typeface="+mn-cs"/>
            </a:defRPr>
          </a:pPr>
          <a:endParaRPr lang="en-US"/>
        </a:p>
      </c:txPr>
    </c:title>
    <c:autoTitleDeleted val="0"/>
    <c:view3D>
      <c:rotX val="3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6946311004581696"/>
          <c:y val="0.10107580415070831"/>
          <c:w val="0.69100694221311054"/>
          <c:h val="0.89853217580300548"/>
        </c:manualLayout>
      </c:layout>
      <c:pie3DChart>
        <c:varyColors val="1"/>
        <c:ser>
          <c:idx val="0"/>
          <c:order val="0"/>
          <c:tx>
            <c:strRef>
              <c:f>Sheet1!$B$1</c:f>
              <c:strCache>
                <c:ptCount val="1"/>
                <c:pt idx="0">
                  <c:v>Sales by Region 2017, Rs 305 Crs</c:v>
                </c:pt>
              </c:strCache>
            </c:strRef>
          </c:tx>
          <c:spPr>
            <a:ln w="6350"/>
          </c:spPr>
          <c:explosion val="11"/>
          <c:dPt>
            <c:idx val="0"/>
            <c:bubble3D val="0"/>
            <c:spPr>
              <a:solidFill>
                <a:srgbClr val="FC9460"/>
              </a:solidFill>
              <a:ln w="6350">
                <a:solidFill>
                  <a:schemeClr val="lt1"/>
                </a:solidFill>
              </a:ln>
              <a:effectLst/>
              <a:sp3d contourW="6350">
                <a:contourClr>
                  <a:schemeClr val="lt1"/>
                </a:contourClr>
              </a:sp3d>
            </c:spPr>
            <c:extLst>
              <c:ext xmlns:c16="http://schemas.microsoft.com/office/drawing/2014/chart" uri="{C3380CC4-5D6E-409C-BE32-E72D297353CC}">
                <c16:uniqueId val="{00000001-EFDA-489D-A0AA-0476DE3C8119}"/>
              </c:ext>
            </c:extLst>
          </c:dPt>
          <c:dPt>
            <c:idx val="1"/>
            <c:bubble3D val="0"/>
            <c:spPr>
              <a:solidFill>
                <a:srgbClr val="BD4103"/>
              </a:solidFill>
              <a:ln w="6350">
                <a:solidFill>
                  <a:schemeClr val="lt1"/>
                </a:solidFill>
              </a:ln>
              <a:effectLst/>
              <a:sp3d contourW="6350">
                <a:contourClr>
                  <a:schemeClr val="lt1"/>
                </a:contourClr>
              </a:sp3d>
            </c:spPr>
            <c:extLst>
              <c:ext xmlns:c16="http://schemas.microsoft.com/office/drawing/2014/chart" uri="{C3380CC4-5D6E-409C-BE32-E72D297353CC}">
                <c16:uniqueId val="{00000003-EFDA-489D-A0AA-0476DE3C8119}"/>
              </c:ext>
            </c:extLst>
          </c:dPt>
          <c:dPt>
            <c:idx val="2"/>
            <c:bubble3D val="0"/>
            <c:spPr>
              <a:solidFill>
                <a:srgbClr val="FF5E0D"/>
              </a:solidFill>
              <a:ln w="6350">
                <a:solidFill>
                  <a:schemeClr val="lt1"/>
                </a:solidFill>
              </a:ln>
              <a:effectLst/>
              <a:sp3d contourW="6350">
                <a:contourClr>
                  <a:schemeClr val="lt1"/>
                </a:contourClr>
              </a:sp3d>
            </c:spPr>
            <c:extLst>
              <c:ext xmlns:c16="http://schemas.microsoft.com/office/drawing/2014/chart" uri="{C3380CC4-5D6E-409C-BE32-E72D297353CC}">
                <c16:uniqueId val="{00000005-EFDA-489D-A0AA-0476DE3C8119}"/>
              </c:ext>
            </c:extLst>
          </c:dPt>
          <c:dLbls>
            <c:dLbl>
              <c:idx val="0"/>
              <c:tx>
                <c:rich>
                  <a:bodyPr/>
                  <a:lstStyle/>
                  <a:p>
                    <a:fld id="{583CDF40-6590-4328-B85C-E0AE6418C609}" type="CATEGORYNAME">
                      <a:rPr lang="en-US"/>
                      <a:pPr/>
                      <a:t>[CATEGORY NAME]</a:t>
                    </a:fld>
                    <a:endParaRPr lang="en-US" baseline="0" dirty="0"/>
                  </a:p>
                  <a:p>
                    <a:fld id="{203D2F5A-1CCB-485D-B7B1-0746E9C8CE05}" type="VALUE">
                      <a:rPr lang="en-US" sz="1200"/>
                      <a:pPr/>
                      <a:t>[VALUE]</a:t>
                    </a:fld>
                    <a:endParaRPr lang="en-IN"/>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1-EFDA-489D-A0AA-0476DE3C8119}"/>
                </c:ext>
              </c:extLst>
            </c:dLbl>
            <c:dLbl>
              <c:idx val="1"/>
              <c:tx>
                <c:rich>
                  <a:bodyPr/>
                  <a:lstStyle/>
                  <a:p>
                    <a:fld id="{B8CC4E97-0B21-41F8-8C51-3D44C095E512}" type="CATEGORYNAME">
                      <a:rPr lang="en-US"/>
                      <a:pPr/>
                      <a:t>[CATEGORY NAME]</a:t>
                    </a:fld>
                    <a:endParaRPr lang="en-US" baseline="0" dirty="0"/>
                  </a:p>
                  <a:p>
                    <a:fld id="{B59C4AD7-8D75-4A0C-BD9F-216147A79B79}" type="VALUE">
                      <a:rPr lang="en-US" sz="1200"/>
                      <a:pPr/>
                      <a:t>[VALUE]</a:t>
                    </a:fld>
                    <a:endParaRPr lang="en-IN"/>
                  </a:p>
                </c:rich>
              </c:tx>
              <c:dLblPos val="outEnd"/>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3-EFDA-489D-A0AA-0476DE3C8119}"/>
                </c:ext>
              </c:extLst>
            </c:dLbl>
            <c:dLbl>
              <c:idx val="2"/>
              <c:layout>
                <c:manualLayout>
                  <c:x val="-3.1694473044030919E-2"/>
                  <c:y val="2.7456431831300764E-2"/>
                </c:manualLayout>
              </c:layout>
              <c:tx>
                <c:rich>
                  <a:bodyPr/>
                  <a:lstStyle/>
                  <a:p>
                    <a:fld id="{F2D55634-068B-4C46-B259-FD024A463DF2}" type="CATEGORYNAME">
                      <a:rPr lang="en-US"/>
                      <a:pPr/>
                      <a:t>[CATEGORY NAME]</a:t>
                    </a:fld>
                    <a:endParaRPr lang="en-US" baseline="0" dirty="0"/>
                  </a:p>
                  <a:p>
                    <a:fld id="{B38AD7E5-06F8-4A9C-A976-02DE76F4BB2B}" type="VALUE">
                      <a:rPr lang="en-US" sz="1200"/>
                      <a:pPr/>
                      <a:t>[VALUE]</a:t>
                    </a:fld>
                    <a:endParaRPr lang="en-IN"/>
                  </a:p>
                </c:rich>
              </c:tx>
              <c:dLblPos val="bestFit"/>
              <c:showLegendKey val="0"/>
              <c:showVal val="1"/>
              <c:showCatName val="1"/>
              <c:showSerName val="0"/>
              <c:showPercent val="0"/>
              <c:showBubbleSize val="0"/>
              <c:separator>
</c:separator>
              <c:extLst>
                <c:ext xmlns:c15="http://schemas.microsoft.com/office/drawing/2012/chart" uri="{CE6537A1-D6FC-4f65-9D91-7224C49458BB}">
                  <c15:dlblFieldTable/>
                  <c15:showDataLabelsRange val="0"/>
                </c:ext>
                <c:ext xmlns:c16="http://schemas.microsoft.com/office/drawing/2014/chart" uri="{C3380CC4-5D6E-409C-BE32-E72D297353CC}">
                  <c16:uniqueId val="{00000005-EFDA-489D-A0AA-0476DE3C8119}"/>
                </c:ext>
              </c:extLst>
            </c:dLbl>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Government</c:v>
                </c:pt>
                <c:pt idx="1">
                  <c:v>Private</c:v>
                </c:pt>
                <c:pt idx="2">
                  <c:v>Trust</c:v>
                </c:pt>
              </c:strCache>
            </c:strRef>
          </c:cat>
          <c:val>
            <c:numRef>
              <c:f>Sheet1!$B$2:$B$4</c:f>
              <c:numCache>
                <c:formatCode>0%</c:formatCode>
                <c:ptCount val="3"/>
                <c:pt idx="0">
                  <c:v>0.43</c:v>
                </c:pt>
                <c:pt idx="1">
                  <c:v>0.51</c:v>
                </c:pt>
                <c:pt idx="2">
                  <c:v>0.06</c:v>
                </c:pt>
              </c:numCache>
            </c:numRef>
          </c:val>
          <c:extLst>
            <c:ext xmlns:c16="http://schemas.microsoft.com/office/drawing/2014/chart" uri="{C3380CC4-5D6E-409C-BE32-E72D297353CC}">
              <c16:uniqueId val="{00000008-EFDA-489D-A0AA-0476DE3C8119}"/>
            </c:ext>
          </c:extLst>
        </c:ser>
        <c:dLbls>
          <c:showLegendKey val="0"/>
          <c:showVal val="0"/>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sz="1200">
          <a:solidFill>
            <a:schemeClr val="tx1">
              <a:lumMod val="50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400" b="1" i="0" u="none" strike="noStrike" kern="1200" spc="0" baseline="0">
                <a:solidFill>
                  <a:schemeClr val="tx1">
                    <a:lumMod val="50000"/>
                  </a:schemeClr>
                </a:solidFill>
                <a:latin typeface="+mn-lt"/>
                <a:ea typeface="+mn-ea"/>
                <a:cs typeface="+mn-cs"/>
              </a:defRPr>
            </a:pPr>
            <a:r>
              <a:rPr lang="en-IN" sz="1400" b="1" dirty="0"/>
              <a:t>Breakdown of Sales in Private Hospitals: Rs. 79.4  </a:t>
            </a:r>
            <a:r>
              <a:rPr lang="en-IN" sz="1400" b="1" dirty="0" err="1"/>
              <a:t>Crs</a:t>
            </a:r>
            <a:r>
              <a:rPr lang="en-IN" sz="1400" b="1" dirty="0"/>
              <a:t>. </a:t>
            </a:r>
          </a:p>
        </c:rich>
      </c:tx>
      <c:layout>
        <c:manualLayout>
          <c:xMode val="edge"/>
          <c:yMode val="edge"/>
          <c:x val="0.23647627165205359"/>
          <c:y val="4.1406514604309504E-2"/>
        </c:manualLayout>
      </c:layout>
      <c:overlay val="0"/>
      <c:spPr>
        <a:noFill/>
        <a:ln>
          <a:noFill/>
        </a:ln>
        <a:effectLst/>
      </c:spPr>
      <c:txPr>
        <a:bodyPr rot="0" spcFirstLastPara="1" vertOverflow="ellipsis" vert="horz" wrap="square" anchor="ctr" anchorCtr="1"/>
        <a:lstStyle/>
        <a:p>
          <a:pPr algn="ctr">
            <a:defRPr sz="1400" b="1" i="0" u="none" strike="noStrike" kern="1200" spc="0" baseline="0">
              <a:solidFill>
                <a:schemeClr val="tx1">
                  <a:lumMod val="50000"/>
                </a:schemeClr>
              </a:solidFill>
              <a:latin typeface="+mn-lt"/>
              <a:ea typeface="+mn-ea"/>
              <a:cs typeface="+mn-cs"/>
            </a:defRPr>
          </a:pPr>
          <a:endParaRPr lang="en-US"/>
        </a:p>
      </c:txPr>
    </c:title>
    <c:autoTitleDeleted val="0"/>
    <c:plotArea>
      <c:layout>
        <c:manualLayout>
          <c:layoutTarget val="inner"/>
          <c:xMode val="edge"/>
          <c:yMode val="edge"/>
          <c:x val="0.19103897875709905"/>
          <c:y val="0.17895804177338867"/>
          <c:w val="0.70109629361968073"/>
          <c:h val="0.65126825275276601"/>
        </c:manualLayout>
      </c:layout>
      <c:barChart>
        <c:barDir val="bar"/>
        <c:grouping val="stacked"/>
        <c:varyColors val="0"/>
        <c:ser>
          <c:idx val="0"/>
          <c:order val="0"/>
          <c:tx>
            <c:strRef>
              <c:f>Sheet1!$A$2</c:f>
              <c:strCache>
                <c:ptCount val="1"/>
                <c:pt idx="0">
                  <c:v>Corporate Hospitals</c:v>
                </c:pt>
              </c:strCache>
            </c:strRef>
          </c:tx>
          <c:spPr>
            <a:solidFill>
              <a:schemeClr val="accent6">
                <a:lumMod val="50000"/>
              </a:schemeClr>
            </a:solidFill>
            <a:ln w="6350">
              <a:solidFill>
                <a:schemeClr val="lt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Sheet1!$B$2</c:f>
              <c:numCache>
                <c:formatCode>0%</c:formatCode>
                <c:ptCount val="1"/>
                <c:pt idx="0">
                  <c:v>0.25</c:v>
                </c:pt>
              </c:numCache>
            </c:numRef>
          </c:val>
          <c:extLst>
            <c:ext xmlns:c16="http://schemas.microsoft.com/office/drawing/2014/chart" uri="{C3380CC4-5D6E-409C-BE32-E72D297353CC}">
              <c16:uniqueId val="{00000008-80B1-495F-8119-AEB9057E2B32}"/>
            </c:ext>
          </c:extLst>
        </c:ser>
        <c:ser>
          <c:idx val="1"/>
          <c:order val="1"/>
          <c:tx>
            <c:strRef>
              <c:f>Sheet1!$A$3</c:f>
              <c:strCache>
                <c:ptCount val="1"/>
                <c:pt idx="0">
                  <c:v>Stand Alone Hospitals</c:v>
                </c:pt>
              </c:strCache>
            </c:strRef>
          </c:tx>
          <c:spPr>
            <a:solidFill>
              <a:schemeClr val="accent6">
                <a:lumMod val="75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Sheet1!$B$3</c:f>
              <c:numCache>
                <c:formatCode>0%</c:formatCode>
                <c:ptCount val="1"/>
                <c:pt idx="0">
                  <c:v>0.35</c:v>
                </c:pt>
              </c:numCache>
            </c:numRef>
          </c:val>
          <c:extLst>
            <c:ext xmlns:c16="http://schemas.microsoft.com/office/drawing/2014/chart" uri="{C3380CC4-5D6E-409C-BE32-E72D297353CC}">
              <c16:uniqueId val="{00000000-A97D-4DE2-BD8B-34523337A31A}"/>
            </c:ext>
          </c:extLst>
        </c:ser>
        <c:ser>
          <c:idx val="2"/>
          <c:order val="2"/>
          <c:tx>
            <c:strRef>
              <c:f>Sheet1!$A$4</c:f>
              <c:strCache>
                <c:ptCount val="1"/>
                <c:pt idx="0">
                  <c:v>Nursing homes </c:v>
                </c:pt>
              </c:strCache>
            </c:strRef>
          </c:tx>
          <c:spPr>
            <a:solidFill>
              <a:schemeClr val="accent6">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Sheet1!$B$4</c:f>
              <c:numCache>
                <c:formatCode>0%</c:formatCode>
                <c:ptCount val="1"/>
                <c:pt idx="0">
                  <c:v>0.4</c:v>
                </c:pt>
              </c:numCache>
            </c:numRef>
          </c:val>
          <c:extLst>
            <c:ext xmlns:c16="http://schemas.microsoft.com/office/drawing/2014/chart" uri="{C3380CC4-5D6E-409C-BE32-E72D297353CC}">
              <c16:uniqueId val="{00000001-A97D-4DE2-BD8B-34523337A31A}"/>
            </c:ext>
          </c:extLst>
        </c:ser>
        <c:dLbls>
          <c:showLegendKey val="0"/>
          <c:showVal val="1"/>
          <c:showCatName val="0"/>
          <c:showSerName val="0"/>
          <c:showPercent val="0"/>
          <c:showBubbleSize val="0"/>
        </c:dLbls>
        <c:gapWidth val="100"/>
        <c:overlap val="100"/>
        <c:axId val="280026416"/>
        <c:axId val="280025632"/>
      </c:barChart>
      <c:valAx>
        <c:axId val="280025632"/>
        <c:scaling>
          <c:orientation val="minMax"/>
        </c:scaling>
        <c:delete val="0"/>
        <c:axPos val="b"/>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280026416"/>
        <c:crosses val="autoZero"/>
        <c:crossBetween val="between"/>
      </c:valAx>
      <c:catAx>
        <c:axId val="280026416"/>
        <c:scaling>
          <c:orientation val="minMax"/>
        </c:scaling>
        <c:delete val="1"/>
        <c:axPos val="l"/>
        <c:numFmt formatCode="General" sourceLinked="1"/>
        <c:majorTickMark val="out"/>
        <c:minorTickMark val="none"/>
        <c:tickLblPos val="nextTo"/>
        <c:crossAx val="280025632"/>
        <c:crosses val="autoZero"/>
        <c:auto val="1"/>
        <c:lblAlgn val="ctr"/>
        <c:lblOffset val="100"/>
        <c:noMultiLvlLbl val="0"/>
      </c:catAx>
      <c:spPr>
        <a:noFill/>
        <a:ln>
          <a:noFill/>
        </a:ln>
        <a:effectLst/>
      </c:spPr>
    </c:plotArea>
    <c:legend>
      <c:legendPos val="r"/>
      <c:layout>
        <c:manualLayout>
          <c:xMode val="edge"/>
          <c:yMode val="edge"/>
          <c:x val="3.8074065871779159E-4"/>
          <c:y val="0.12699950639468852"/>
          <c:w val="0.17854068535434447"/>
          <c:h val="0.746805120257322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sz="1200">
          <a:solidFill>
            <a:schemeClr val="tx1">
              <a:lumMod val="50000"/>
            </a:schemeClr>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r>
              <a:rPr lang="en-IN" sz="1400" b="1" dirty="0"/>
              <a:t>Breakdown of Sales in Government Institutions: Rs. 67 </a:t>
            </a:r>
            <a:r>
              <a:rPr lang="en-IN" sz="1400" b="1" dirty="0" err="1"/>
              <a:t>Crs</a:t>
            </a:r>
            <a:r>
              <a:rPr lang="en-IN" sz="1400" b="1" dirty="0"/>
              <a:t>.</a:t>
            </a:r>
          </a:p>
        </c:rich>
      </c:tx>
      <c:layout>
        <c:manualLayout>
          <c:xMode val="edge"/>
          <c:yMode val="edge"/>
          <c:x val="0.21534066381058739"/>
          <c:y val="1.348870050496596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endParaRPr lang="en-US"/>
        </a:p>
      </c:txPr>
    </c:title>
    <c:autoTitleDeleted val="0"/>
    <c:plotArea>
      <c:layout>
        <c:manualLayout>
          <c:layoutTarget val="inner"/>
          <c:xMode val="edge"/>
          <c:yMode val="edge"/>
          <c:x val="0.21280993590784106"/>
          <c:y val="9.952237181612944E-2"/>
          <c:w val="0.68358113253905073"/>
          <c:h val="0.69151032779573729"/>
        </c:manualLayout>
      </c:layout>
      <c:barChart>
        <c:barDir val="bar"/>
        <c:grouping val="stacked"/>
        <c:varyColors val="0"/>
        <c:ser>
          <c:idx val="0"/>
          <c:order val="0"/>
          <c:tx>
            <c:strRef>
              <c:f>Sheet1!$A$2</c:f>
              <c:strCache>
                <c:ptCount val="1"/>
                <c:pt idx="0">
                  <c:v>CGHS</c:v>
                </c:pt>
              </c:strCache>
            </c:strRef>
          </c:tx>
          <c:spPr>
            <a:solidFill>
              <a:schemeClr val="accent4">
                <a:lumMod val="50000"/>
              </a:schemeClr>
            </a:solidFill>
            <a:ln w="6350">
              <a:solidFill>
                <a:schemeClr val="lt1"/>
              </a:solidFill>
            </a:ln>
            <a:effectLst/>
          </c:spPr>
          <c:invertIfNegative val="0"/>
          <c:dLbls>
            <c:dLbl>
              <c:idx val="4"/>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6="http://schemas.microsoft.com/office/drawing/2014/chart" uri="{C3380CC4-5D6E-409C-BE32-E72D297353CC}">
                  <c16:uniqueId val="{00000000-7FC9-412A-88D9-83BABDBCAAA2}"/>
                </c:ext>
              </c:extLst>
            </c:dLbl>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Sheet1!$B$2</c:f>
              <c:numCache>
                <c:formatCode>0%</c:formatCode>
                <c:ptCount val="1"/>
                <c:pt idx="0">
                  <c:v>0.18</c:v>
                </c:pt>
              </c:numCache>
            </c:numRef>
          </c:val>
          <c:extLst>
            <c:ext xmlns:c16="http://schemas.microsoft.com/office/drawing/2014/chart" uri="{C3380CC4-5D6E-409C-BE32-E72D297353CC}">
              <c16:uniqueId val="{0000000A-01DC-41FC-88ED-C5CC5ADBE1A9}"/>
            </c:ext>
          </c:extLst>
        </c:ser>
        <c:ser>
          <c:idx val="1"/>
          <c:order val="1"/>
          <c:tx>
            <c:strRef>
              <c:f>Sheet1!$A$3</c:f>
              <c:strCache>
                <c:ptCount val="1"/>
                <c:pt idx="0">
                  <c:v>ESIC</c:v>
                </c:pt>
              </c:strCache>
            </c:strRef>
          </c:tx>
          <c:spPr>
            <a:solidFill>
              <a:schemeClr val="accent4">
                <a:lumMod val="75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Sheet1!$B$3</c:f>
              <c:numCache>
                <c:formatCode>0%</c:formatCode>
                <c:ptCount val="1"/>
                <c:pt idx="0">
                  <c:v>0.21</c:v>
                </c:pt>
              </c:numCache>
            </c:numRef>
          </c:val>
          <c:extLst>
            <c:ext xmlns:c16="http://schemas.microsoft.com/office/drawing/2014/chart" uri="{C3380CC4-5D6E-409C-BE32-E72D297353CC}">
              <c16:uniqueId val="{00000000-DC94-4F44-9F95-2734D388BAAE}"/>
            </c:ext>
          </c:extLst>
        </c:ser>
        <c:ser>
          <c:idx val="2"/>
          <c:order val="2"/>
          <c:tx>
            <c:strRef>
              <c:f>Sheet1!$A$4</c:f>
              <c:strCache>
                <c:ptCount val="1"/>
                <c:pt idx="0">
                  <c:v>Defence</c:v>
                </c:pt>
              </c:strCache>
            </c:strRef>
          </c:tx>
          <c:spPr>
            <a:solidFill>
              <a:srgbClr val="FFD24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Sheet1!$B$4</c:f>
              <c:numCache>
                <c:formatCode>0%</c:formatCode>
                <c:ptCount val="1"/>
                <c:pt idx="0">
                  <c:v>0.22</c:v>
                </c:pt>
              </c:numCache>
            </c:numRef>
          </c:val>
          <c:extLst>
            <c:ext xmlns:c16="http://schemas.microsoft.com/office/drawing/2014/chart" uri="{C3380CC4-5D6E-409C-BE32-E72D297353CC}">
              <c16:uniqueId val="{00000001-DC94-4F44-9F95-2734D388BAAE}"/>
            </c:ext>
          </c:extLst>
        </c:ser>
        <c:ser>
          <c:idx val="3"/>
          <c:order val="3"/>
          <c:tx>
            <c:strRef>
              <c:f>Sheet1!$A$5</c:f>
              <c:strCache>
                <c:ptCount val="1"/>
                <c:pt idx="0">
                  <c:v>Railway</c:v>
                </c:pt>
              </c:strCache>
            </c:strRef>
          </c:tx>
          <c:spPr>
            <a:solidFill>
              <a:srgbClr val="FFE28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Sheet1!$B$5</c:f>
              <c:numCache>
                <c:formatCode>0%</c:formatCode>
                <c:ptCount val="1"/>
                <c:pt idx="0">
                  <c:v>0.19</c:v>
                </c:pt>
              </c:numCache>
            </c:numRef>
          </c:val>
          <c:extLst>
            <c:ext xmlns:c16="http://schemas.microsoft.com/office/drawing/2014/chart" uri="{C3380CC4-5D6E-409C-BE32-E72D297353CC}">
              <c16:uniqueId val="{00000002-DC94-4F44-9F95-2734D388BAAE}"/>
            </c:ext>
          </c:extLst>
        </c:ser>
        <c:ser>
          <c:idx val="4"/>
          <c:order val="4"/>
          <c:tx>
            <c:strRef>
              <c:f>Sheet1!$A$6</c:f>
              <c:strCache>
                <c:ptCount val="1"/>
                <c:pt idx="0">
                  <c:v>Others</c:v>
                </c:pt>
              </c:strCache>
            </c:strRef>
          </c:tx>
          <c:spPr>
            <a:solidFill>
              <a:schemeClr val="accent4">
                <a:lumMod val="20000"/>
                <a:lumOff val="80000"/>
              </a:schemeClr>
            </a:solidFill>
            <a:ln w="19050">
              <a:solidFill>
                <a:schemeClr val="lt1"/>
              </a:solidFill>
            </a:ln>
            <a:effectLst/>
          </c:spPr>
          <c:invertIfNegative val="0"/>
          <c:dPt>
            <c:idx val="0"/>
            <c:invertIfNegative val="0"/>
            <c:bubble3D val="0"/>
            <c:spPr>
              <a:solidFill>
                <a:srgbClr val="FFEAAF"/>
              </a:solidFill>
              <a:ln w="19050">
                <a:solidFill>
                  <a:schemeClr val="lt1"/>
                </a:solidFill>
              </a:ln>
              <a:effectLst/>
            </c:spPr>
            <c:extLst>
              <c:ext xmlns:c16="http://schemas.microsoft.com/office/drawing/2014/chart" uri="{C3380CC4-5D6E-409C-BE32-E72D297353CC}">
                <c16:uniqueId val="{00000004-DC94-4F44-9F95-2734D388BAAE}"/>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50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f>
              <c:strCache>
                <c:ptCount val="1"/>
                <c:pt idx="0">
                  <c:v>Breakdown of Sales by Category of Hospital</c:v>
                </c:pt>
              </c:strCache>
            </c:strRef>
          </c:cat>
          <c:val>
            <c:numRef>
              <c:f>Sheet1!$B$6</c:f>
              <c:numCache>
                <c:formatCode>0%</c:formatCode>
                <c:ptCount val="1"/>
                <c:pt idx="0">
                  <c:v>0.2</c:v>
                </c:pt>
              </c:numCache>
            </c:numRef>
          </c:val>
          <c:extLst>
            <c:ext xmlns:c16="http://schemas.microsoft.com/office/drawing/2014/chart" uri="{C3380CC4-5D6E-409C-BE32-E72D297353CC}">
              <c16:uniqueId val="{00000003-DC94-4F44-9F95-2734D388BAAE}"/>
            </c:ext>
          </c:extLst>
        </c:ser>
        <c:dLbls>
          <c:showLegendKey val="0"/>
          <c:showVal val="1"/>
          <c:showCatName val="0"/>
          <c:showSerName val="0"/>
          <c:showPercent val="0"/>
          <c:showBubbleSize val="0"/>
        </c:dLbls>
        <c:gapWidth val="84"/>
        <c:overlap val="100"/>
        <c:axId val="280022496"/>
        <c:axId val="280022104"/>
      </c:barChart>
      <c:valAx>
        <c:axId val="280022104"/>
        <c:scaling>
          <c:orientation val="minMax"/>
        </c:scaling>
        <c:delete val="0"/>
        <c:axPos val="b"/>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280022496"/>
        <c:crosses val="autoZero"/>
        <c:crossBetween val="between"/>
      </c:valAx>
      <c:catAx>
        <c:axId val="280022496"/>
        <c:scaling>
          <c:orientation val="minMax"/>
        </c:scaling>
        <c:delete val="1"/>
        <c:axPos val="l"/>
        <c:numFmt formatCode="General" sourceLinked="1"/>
        <c:majorTickMark val="out"/>
        <c:minorTickMark val="none"/>
        <c:tickLblPos val="nextTo"/>
        <c:crossAx val="280022104"/>
        <c:crosses val="autoZero"/>
        <c:auto val="1"/>
        <c:lblAlgn val="ctr"/>
        <c:lblOffset val="100"/>
        <c:noMultiLvlLbl val="0"/>
      </c:catAx>
      <c:spPr>
        <a:noFill/>
        <a:ln>
          <a:noFill/>
        </a:ln>
        <a:effectLst/>
      </c:spPr>
    </c:plotArea>
    <c:legend>
      <c:legendPos val="l"/>
      <c:layout>
        <c:manualLayout>
          <c:xMode val="edge"/>
          <c:yMode val="edge"/>
          <c:x val="7.8400756268922414E-3"/>
          <c:y val="8.9515458366125747E-2"/>
          <c:w val="0.13078755224991323"/>
          <c:h val="0.84990265833553735"/>
        </c:manualLayout>
      </c:layout>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50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sz="1200">
          <a:solidFill>
            <a:schemeClr val="tx1">
              <a:lumMod val="50000"/>
            </a:schemeClr>
          </a:solidFill>
          <a:latin typeface="+mn-lt"/>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r>
              <a:rPr lang="en-US" sz="1400" b="1" dirty="0"/>
              <a:t>Breakdown of Sales by </a:t>
            </a:r>
            <a:r>
              <a:rPr lang="en-US" sz="1400" b="1" dirty="0" err="1"/>
              <a:t>Speciality</a:t>
            </a:r>
            <a:r>
              <a:rPr lang="en-US" sz="1400" b="1" dirty="0"/>
              <a:t>: Rs.</a:t>
            </a:r>
            <a:r>
              <a:rPr lang="en-US" sz="1400" b="1" baseline="0" dirty="0"/>
              <a:t> 621 </a:t>
            </a:r>
            <a:r>
              <a:rPr lang="en-US" sz="1400" b="1" dirty="0" err="1"/>
              <a:t>Crs</a:t>
            </a:r>
            <a:r>
              <a:rPr lang="en-US" sz="1400" b="1" dirty="0"/>
              <a:t>.</a:t>
            </a:r>
          </a:p>
        </c:rich>
      </c:tx>
      <c:layout>
        <c:manualLayout>
          <c:xMode val="edge"/>
          <c:yMode val="edge"/>
          <c:x val="0.35743841758158512"/>
          <c:y val="2.9813108586488279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50000"/>
                </a:schemeClr>
              </a:solidFill>
              <a:latin typeface="+mn-lt"/>
              <a:ea typeface="+mn-ea"/>
              <a:cs typeface="+mn-cs"/>
            </a:defRPr>
          </a:pPr>
          <a:endParaRPr lang="en-US"/>
        </a:p>
      </c:txPr>
    </c:title>
    <c:autoTitleDeleted val="0"/>
    <c:plotArea>
      <c:layout>
        <c:manualLayout>
          <c:layoutTarget val="inner"/>
          <c:xMode val="edge"/>
          <c:yMode val="edge"/>
          <c:x val="8.0939352687675936E-2"/>
          <c:y val="0.12561175031775337"/>
          <c:w val="0.90253656888098599"/>
          <c:h val="0.57192178170918062"/>
        </c:manualLayout>
      </c:layout>
      <c:lineChart>
        <c:grouping val="standard"/>
        <c:varyColors val="0"/>
        <c:ser>
          <c:idx val="0"/>
          <c:order val="0"/>
          <c:tx>
            <c:strRef>
              <c:f>Sheet1!$B$1</c:f>
              <c:strCache>
                <c:ptCount val="1"/>
                <c:pt idx="0">
                  <c:v>Sales</c:v>
                </c:pt>
              </c:strCache>
            </c:strRef>
          </c:tx>
          <c:spPr>
            <a:ln w="38100" cap="rnd">
              <a:solidFill>
                <a:schemeClr val="accent1"/>
              </a:solidFill>
              <a:round/>
            </a:ln>
            <a:effectLst/>
          </c:spPr>
          <c:marker>
            <c:symbol val="diamond"/>
            <c:size val="8"/>
            <c:spPr>
              <a:solidFill>
                <a:schemeClr val="accent1"/>
              </a:solidFill>
              <a:ln w="38100">
                <a:solidFill>
                  <a:schemeClr val="accent1"/>
                </a:solidFill>
              </a:ln>
              <a:effectLst/>
            </c:spPr>
          </c:marker>
          <c:dLbls>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Consulting Physician &amp; GPs</c:v>
                </c:pt>
                <c:pt idx="1">
                  <c:v>Gastroenterologists</c:v>
                </c:pt>
                <c:pt idx="2">
                  <c:v>Surgeons</c:v>
                </c:pt>
                <c:pt idx="3">
                  <c:v>Orthopedicians</c:v>
                </c:pt>
                <c:pt idx="4">
                  <c:v>Neurologists</c:v>
                </c:pt>
                <c:pt idx="5">
                  <c:v>Pulmonologists/Chest Phys</c:v>
                </c:pt>
                <c:pt idx="6">
                  <c:v>Others (Cardio, Diabeto, Nephro)</c:v>
                </c:pt>
              </c:strCache>
            </c:strRef>
          </c:cat>
          <c:val>
            <c:numRef>
              <c:f>Sheet1!$B$2:$B$8</c:f>
              <c:numCache>
                <c:formatCode>0%</c:formatCode>
                <c:ptCount val="7"/>
                <c:pt idx="0">
                  <c:v>0.4</c:v>
                </c:pt>
                <c:pt idx="1">
                  <c:v>0.24</c:v>
                </c:pt>
                <c:pt idx="2">
                  <c:v>0.12</c:v>
                </c:pt>
                <c:pt idx="3">
                  <c:v>0.09</c:v>
                </c:pt>
                <c:pt idx="4">
                  <c:v>0.04</c:v>
                </c:pt>
                <c:pt idx="5">
                  <c:v>0.06</c:v>
                </c:pt>
                <c:pt idx="6">
                  <c:v>0.05</c:v>
                </c:pt>
              </c:numCache>
            </c:numRef>
          </c:val>
          <c:smooth val="0"/>
          <c:extLst>
            <c:ext xmlns:c16="http://schemas.microsoft.com/office/drawing/2014/chart" uri="{C3380CC4-5D6E-409C-BE32-E72D297353CC}">
              <c16:uniqueId val="{0000000C-5C0A-44DD-ACEE-1DC33328F10D}"/>
            </c:ext>
          </c:extLst>
        </c:ser>
        <c:dLbls>
          <c:showLegendKey val="0"/>
          <c:showVal val="0"/>
          <c:showCatName val="0"/>
          <c:showSerName val="0"/>
          <c:showPercent val="0"/>
          <c:showBubbleSize val="0"/>
        </c:dLbls>
        <c:marker val="1"/>
        <c:smooth val="0"/>
        <c:axId val="280026808"/>
        <c:axId val="280025240"/>
      </c:lineChart>
      <c:valAx>
        <c:axId val="280025240"/>
        <c:scaling>
          <c:orientation val="minMax"/>
          <c:min val="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280026808"/>
        <c:crosses val="autoZero"/>
        <c:crossBetween val="between"/>
      </c:valAx>
      <c:catAx>
        <c:axId val="28002680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280025240"/>
        <c:crosses val="autoZero"/>
        <c:auto val="1"/>
        <c:lblAlgn val="ctr"/>
        <c:lblOffset val="100"/>
        <c:noMultiLvlLbl val="0"/>
      </c:catAx>
      <c:spPr>
        <a:noFill/>
        <a:ln>
          <a:noFill/>
        </a:ln>
        <a:effectLst/>
      </c:spPr>
    </c:plotArea>
    <c:plotVisOnly val="1"/>
    <c:dispBlanksAs val="zero"/>
    <c:showDLblsOverMax val="0"/>
  </c:chart>
  <c:spPr>
    <a:noFill/>
    <a:ln>
      <a:noFill/>
    </a:ln>
    <a:effectLst/>
  </c:spPr>
  <c:txPr>
    <a:bodyPr/>
    <a:lstStyle/>
    <a:p>
      <a:pPr>
        <a:defRPr sz="1200">
          <a:solidFill>
            <a:schemeClr val="tx1">
              <a:lumMod val="50000"/>
            </a:schemeClr>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0.36402</cdr:x>
      <cdr:y>0.42036</cdr:y>
    </cdr:from>
    <cdr:to>
      <cdr:x>0.67308</cdr:x>
      <cdr:y>0.60092</cdr:y>
    </cdr:to>
    <cdr:sp macro="" textlink="">
      <cdr:nvSpPr>
        <cdr:cNvPr id="3" name="TextBox 2"/>
        <cdr:cNvSpPr txBox="1"/>
      </cdr:nvSpPr>
      <cdr:spPr>
        <a:xfrm xmlns:a="http://schemas.openxmlformats.org/drawingml/2006/main">
          <a:off x="2378664" y="1831207"/>
          <a:ext cx="2019544" cy="786589"/>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sz="1400" b="1" dirty="0"/>
            <a:t>Breakdown of Sales by Region, 2018: </a:t>
          </a:r>
        </a:p>
        <a:p xmlns:a="http://schemas.openxmlformats.org/drawingml/2006/main">
          <a:pPr algn="ctr"/>
          <a:r>
            <a:rPr lang="en-US" sz="1400" b="1" dirty="0" err="1"/>
            <a:t>Rs</a:t>
          </a:r>
          <a:r>
            <a:rPr lang="en-US" sz="1400" b="1" dirty="0"/>
            <a:t>. xx Crs.</a:t>
          </a:r>
        </a:p>
      </cdr:txBody>
    </cdr:sp>
  </cdr:relSizeAnchor>
  <cdr:relSizeAnchor xmlns:cdr="http://schemas.openxmlformats.org/drawingml/2006/chartDrawing">
    <cdr:from>
      <cdr:x>0.1206</cdr:x>
      <cdr:y>0.50083</cdr:y>
    </cdr:from>
    <cdr:to>
      <cdr:x>0.267</cdr:x>
      <cdr:y>0.59358</cdr:y>
    </cdr:to>
    <cdr:cxnSp macro="">
      <cdr:nvCxnSpPr>
        <cdr:cNvPr id="5" name="Elbow Connector 4">
          <a:extLst xmlns:a="http://schemas.openxmlformats.org/drawingml/2006/main">
            <a:ext uri="{FF2B5EF4-FFF2-40B4-BE49-F238E27FC236}">
              <a16:creationId xmlns:a16="http://schemas.microsoft.com/office/drawing/2014/main" id="{EFE15BFF-1C90-734A-29B6-21520E1EF2A6}"/>
            </a:ext>
          </a:extLst>
        </cdr:cNvPr>
        <cdr:cNvCxnSpPr/>
      </cdr:nvCxnSpPr>
      <cdr:spPr>
        <a:xfrm xmlns:a="http://schemas.openxmlformats.org/drawingml/2006/main" rot="10800000">
          <a:off x="788033" y="2181767"/>
          <a:ext cx="956647" cy="404049"/>
        </a:xfrm>
        <a:prstGeom xmlns:a="http://schemas.openxmlformats.org/drawingml/2006/main" prst="bentConnector3">
          <a:avLst/>
        </a:prstGeom>
        <a:ln xmlns:a="http://schemas.openxmlformats.org/drawingml/2006/main" w="38100">
          <a:solidFill>
            <a:schemeClr val="bg1">
              <a:lumMod val="50000"/>
            </a:schemeClr>
          </a:solidFill>
          <a:headEnd type="diamond" w="med" len="med"/>
          <a:tailEnd type="diamond"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0.75141</cdr:x>
      <cdr:y>0.48863</cdr:y>
    </cdr:from>
    <cdr:to>
      <cdr:x>0.8978</cdr:x>
      <cdr:y>0.58138</cdr:y>
    </cdr:to>
    <cdr:cxnSp macro="">
      <cdr:nvCxnSpPr>
        <cdr:cNvPr id="6" name="Elbow Connector 5">
          <a:extLst xmlns:a="http://schemas.openxmlformats.org/drawingml/2006/main">
            <a:ext uri="{FF2B5EF4-FFF2-40B4-BE49-F238E27FC236}">
              <a16:creationId xmlns:a16="http://schemas.microsoft.com/office/drawing/2014/main" id="{EFEE74AD-0D83-1CAF-C07C-97977E133085}"/>
            </a:ext>
          </a:extLst>
        </cdr:cNvPr>
        <cdr:cNvCxnSpPr/>
      </cdr:nvCxnSpPr>
      <cdr:spPr>
        <a:xfrm xmlns:a="http://schemas.openxmlformats.org/drawingml/2006/main" rot="10800000">
          <a:off x="4910043" y="2128616"/>
          <a:ext cx="956581" cy="404048"/>
        </a:xfrm>
        <a:prstGeom xmlns:a="http://schemas.openxmlformats.org/drawingml/2006/main" prst="bentConnector3">
          <a:avLst/>
        </a:prstGeom>
        <a:ln xmlns:a="http://schemas.openxmlformats.org/drawingml/2006/main" w="38100">
          <a:solidFill>
            <a:schemeClr val="bg1">
              <a:lumMod val="50000"/>
            </a:schemeClr>
          </a:solidFill>
          <a:headEnd type="diamond" w="med" len="med"/>
          <a:tailEnd type="diamond"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0.2629</cdr:x>
      <cdr:y>0.8186</cdr:y>
    </cdr:from>
    <cdr:to>
      <cdr:x>0.39226</cdr:x>
      <cdr:y>0.91135</cdr:y>
    </cdr:to>
    <cdr:cxnSp macro="">
      <cdr:nvCxnSpPr>
        <cdr:cNvPr id="13" name="Elbow Connector 12">
          <a:extLst xmlns:a="http://schemas.openxmlformats.org/drawingml/2006/main">
            <a:ext uri="{FF2B5EF4-FFF2-40B4-BE49-F238E27FC236}">
              <a16:creationId xmlns:a16="http://schemas.microsoft.com/office/drawing/2014/main" id="{906E5A05-D169-515F-C29A-FDAD9296E138}"/>
            </a:ext>
          </a:extLst>
        </cdr:cNvPr>
        <cdr:cNvCxnSpPr/>
      </cdr:nvCxnSpPr>
      <cdr:spPr>
        <a:xfrm xmlns:a="http://schemas.openxmlformats.org/drawingml/2006/main" rot="10800000" flipH="1">
          <a:off x="1717933" y="3566081"/>
          <a:ext cx="845265" cy="404041"/>
        </a:xfrm>
        <a:prstGeom xmlns:a="http://schemas.openxmlformats.org/drawingml/2006/main" prst="bentConnector3">
          <a:avLst>
            <a:gd name="adj1" fmla="val 50000"/>
          </a:avLst>
        </a:prstGeom>
        <a:ln xmlns:a="http://schemas.openxmlformats.org/drawingml/2006/main" w="38100">
          <a:solidFill>
            <a:schemeClr val="bg1">
              <a:lumMod val="50000"/>
            </a:schemeClr>
          </a:solidFill>
          <a:headEnd type="diamond" w="med" len="med"/>
          <a:tailEnd type="diamond"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0.04603</cdr:y>
    </cdr:from>
    <cdr:to>
      <cdr:x>0.56183</cdr:x>
      <cdr:y>0.15838</cdr:y>
    </cdr:to>
    <cdr:cxnSp macro="">
      <cdr:nvCxnSpPr>
        <cdr:cNvPr id="14" name="Elbow Connector 13">
          <a:extLst xmlns:a="http://schemas.openxmlformats.org/drawingml/2006/main">
            <a:ext uri="{FF2B5EF4-FFF2-40B4-BE49-F238E27FC236}">
              <a16:creationId xmlns:a16="http://schemas.microsoft.com/office/drawing/2014/main" id="{48535F98-8679-2043-1064-62EC71F6A16D}"/>
            </a:ext>
          </a:extLst>
        </cdr:cNvPr>
        <cdr:cNvCxnSpPr/>
      </cdr:nvCxnSpPr>
      <cdr:spPr>
        <a:xfrm xmlns:a="http://schemas.openxmlformats.org/drawingml/2006/main" rot="5400000">
          <a:off x="3224552" y="243213"/>
          <a:ext cx="489407" cy="404040"/>
        </a:xfrm>
        <a:prstGeom xmlns:a="http://schemas.openxmlformats.org/drawingml/2006/main" prst="bentConnector3">
          <a:avLst>
            <a:gd name="adj1" fmla="val 50000"/>
          </a:avLst>
        </a:prstGeom>
        <a:ln xmlns:a="http://schemas.openxmlformats.org/drawingml/2006/main" w="38100">
          <a:solidFill>
            <a:schemeClr val="bg1">
              <a:lumMod val="50000"/>
            </a:schemeClr>
          </a:solidFill>
          <a:headEnd type="diamond" w="med" len="med"/>
          <a:tailEnd type="diamond" w="med"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928407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68906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79665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15</a:t>
            </a:fld>
            <a:endParaRPr lang="en-US"/>
          </a:p>
        </p:txBody>
      </p:sp>
    </p:spTree>
    <p:extLst>
      <p:ext uri="{BB962C8B-B14F-4D97-AF65-F5344CB8AC3E}">
        <p14:creationId xmlns:p14="http://schemas.microsoft.com/office/powerpoint/2010/main" val="3808344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16</a:t>
            </a:fld>
            <a:endParaRPr lang="en-US"/>
          </a:p>
        </p:txBody>
      </p:sp>
    </p:spTree>
    <p:extLst>
      <p:ext uri="{BB962C8B-B14F-4D97-AF65-F5344CB8AC3E}">
        <p14:creationId xmlns:p14="http://schemas.microsoft.com/office/powerpoint/2010/main" val="22069045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8163290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45077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19</a:t>
            </a:fld>
            <a:endParaRPr lang="en-US"/>
          </a:p>
        </p:txBody>
      </p:sp>
    </p:spTree>
    <p:extLst>
      <p:ext uri="{BB962C8B-B14F-4D97-AF65-F5344CB8AC3E}">
        <p14:creationId xmlns:p14="http://schemas.microsoft.com/office/powerpoint/2010/main" val="3058196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20</a:t>
            </a:fld>
            <a:endParaRPr lang="en-US"/>
          </a:p>
        </p:txBody>
      </p:sp>
    </p:spTree>
    <p:extLst>
      <p:ext uri="{BB962C8B-B14F-4D97-AF65-F5344CB8AC3E}">
        <p14:creationId xmlns:p14="http://schemas.microsoft.com/office/powerpoint/2010/main" val="2587843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3469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28fb67a57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28fb67a57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12249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917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23</a:t>
            </a:fld>
            <a:endParaRPr lang="en-US"/>
          </a:p>
        </p:txBody>
      </p:sp>
    </p:spTree>
    <p:extLst>
      <p:ext uri="{BB962C8B-B14F-4D97-AF65-F5344CB8AC3E}">
        <p14:creationId xmlns:p14="http://schemas.microsoft.com/office/powerpoint/2010/main" val="782073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24</a:t>
            </a:fld>
            <a:endParaRPr lang="en-US"/>
          </a:p>
        </p:txBody>
      </p:sp>
    </p:spTree>
    <p:extLst>
      <p:ext uri="{BB962C8B-B14F-4D97-AF65-F5344CB8AC3E}">
        <p14:creationId xmlns:p14="http://schemas.microsoft.com/office/powerpoint/2010/main" val="37961330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25</a:t>
            </a:fld>
            <a:endParaRPr lang="en-US"/>
          </a:p>
        </p:txBody>
      </p:sp>
    </p:spTree>
    <p:extLst>
      <p:ext uri="{BB962C8B-B14F-4D97-AF65-F5344CB8AC3E}">
        <p14:creationId xmlns:p14="http://schemas.microsoft.com/office/powerpoint/2010/main" val="19850320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27</a:t>
            </a:fld>
            <a:endParaRPr lang="en-US"/>
          </a:p>
        </p:txBody>
      </p:sp>
    </p:spTree>
    <p:extLst>
      <p:ext uri="{BB962C8B-B14F-4D97-AF65-F5344CB8AC3E}">
        <p14:creationId xmlns:p14="http://schemas.microsoft.com/office/powerpoint/2010/main" val="40074086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28fb67a57f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28fb67a57f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28fb67a57f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28fb67a57f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03807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28fb67a57f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28fb67a57f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44599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28fb67a57f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28fb67a57f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3931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28fb67a57f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28fb67a57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28fb67a57f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228fb67a57f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28fb67a57f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28fb67a57f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28fb67a57f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28fb67a57f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228fb67a57f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228fb67a57f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28fb67a57f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28fb67a57f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36136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100776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382"/>
            <a:ext cx="9144000" cy="5141119"/>
          </a:xfrm>
          <a:prstGeom prst="rect">
            <a:avLst/>
          </a:prstGeom>
          <a:noFill/>
          <a:ln w="9525">
            <a:solidFill>
              <a:srgbClr val="5B2E9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userDrawn="1"/>
        </p:nvPicPr>
        <p:blipFill>
          <a:blip r:embed="rId3">
            <a:extLst>
              <a:ext uri="{28A0092B-C50C-407E-A947-70E740481C1C}">
                <a14:useLocalDpi xmlns:a14="http://schemas.microsoft.com/office/drawing/2010/main" val="0"/>
              </a:ext>
            </a:extLst>
          </a:blip>
          <a:srcRect l="18599" t="8044" b="14433"/>
          <a:stretch>
            <a:fillRect/>
          </a:stretch>
        </p:blipFill>
        <p:spPr bwMode="auto">
          <a:xfrm>
            <a:off x="220266" y="4706542"/>
            <a:ext cx="556022" cy="4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a:xfrm>
            <a:off x="987028" y="4864894"/>
            <a:ext cx="802362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7" name="Rectangle 16"/>
          <p:cNvSpPr>
            <a:spLocks noChangeArrowheads="1"/>
          </p:cNvSpPr>
          <p:nvPr userDrawn="1"/>
        </p:nvSpPr>
        <p:spPr bwMode="auto">
          <a:xfrm>
            <a:off x="6392466" y="2032398"/>
            <a:ext cx="137160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r>
              <a:rPr lang="en-US" altLang="en-US" sz="750" b="1">
                <a:solidFill>
                  <a:srgbClr val="FFFFFF"/>
                </a:solidFill>
              </a:rPr>
              <a:t>Research Market &amp; </a:t>
            </a:r>
          </a:p>
          <a:p>
            <a:pPr algn="ctr" eaLnBrk="1" hangingPunct="1">
              <a:defRPr/>
            </a:pPr>
            <a:r>
              <a:rPr lang="en-US" altLang="en-US" sz="750" b="1">
                <a:solidFill>
                  <a:srgbClr val="FFFFFF"/>
                </a:solidFill>
              </a:rPr>
              <a:t>Business intelligence </a:t>
            </a:r>
            <a:endParaRPr lang="en-US" altLang="en-US" sz="1500" b="1"/>
          </a:p>
        </p:txBody>
      </p:sp>
      <p:sp>
        <p:nvSpPr>
          <p:cNvPr id="2" name="Title 1"/>
          <p:cNvSpPr>
            <a:spLocks noGrp="1"/>
          </p:cNvSpPr>
          <p:nvPr>
            <p:ph type="ctrTitle"/>
          </p:nvPr>
        </p:nvSpPr>
        <p:spPr>
          <a:xfrm>
            <a:off x="259080" y="224553"/>
            <a:ext cx="5378954" cy="1515794"/>
          </a:xfrm>
        </p:spPr>
        <p:txBody>
          <a:bodyPr>
            <a:normAutofit/>
          </a:bodyPr>
          <a:lstStyle>
            <a:lvl1pPr algn="l">
              <a:defRPr sz="2700" b="1">
                <a:solidFill>
                  <a:schemeClr val="bg1"/>
                </a:solidFill>
                <a:latin typeface="+mn-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259081" y="1793278"/>
            <a:ext cx="4961960" cy="994724"/>
          </a:xfrm>
        </p:spPr>
        <p:txBody>
          <a:bodyPr>
            <a:normAutofit/>
          </a:bodyPr>
          <a:lstStyle>
            <a:lvl1pPr marL="0" indent="0" algn="l">
              <a:buNone/>
              <a:defRPr sz="1500" b="0">
                <a:solidFill>
                  <a:schemeClr val="bg1"/>
                </a:solidFill>
                <a:latin typeface="+mn-lt"/>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0" name="TextBox 9"/>
          <p:cNvSpPr txBox="1"/>
          <p:nvPr userDrawn="1"/>
        </p:nvSpPr>
        <p:spPr>
          <a:xfrm>
            <a:off x="7785847" y="4864894"/>
            <a:ext cx="695885" cy="207749"/>
          </a:xfrm>
          <a:prstGeom prst="rect">
            <a:avLst/>
          </a:prstGeom>
          <a:noFill/>
        </p:spPr>
        <p:txBody>
          <a:bodyPr wrap="square" rtlCol="0">
            <a:spAutoFit/>
          </a:bodyPr>
          <a:lstStyle/>
          <a:p>
            <a:fld id="{74DC4CE1-3130-4C8C-8E41-1CDA347C3587}"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
        <p:nvSpPr>
          <p:cNvPr id="11" name="TextBox 10"/>
          <p:cNvSpPr txBox="1"/>
          <p:nvPr userDrawn="1"/>
        </p:nvSpPr>
        <p:spPr>
          <a:xfrm>
            <a:off x="8448115" y="4864894"/>
            <a:ext cx="695885" cy="207749"/>
          </a:xfrm>
          <a:prstGeom prst="rect">
            <a:avLst/>
          </a:prstGeom>
          <a:noFill/>
        </p:spPr>
        <p:txBody>
          <a:bodyPr wrap="square" rtlCol="0">
            <a:spAutoFit/>
          </a:bodyPr>
          <a:lstStyle/>
          <a:p>
            <a:pPr algn="ctr"/>
            <a:fld id="{960911F1-6F3B-4FCE-9FCB-B34EFDE99D55}" type="slidenum">
              <a:rPr lang="en-US" sz="750" smtClean="0">
                <a:solidFill>
                  <a:schemeClr val="bg1">
                    <a:lumMod val="50000"/>
                  </a:schemeClr>
                </a:solidFill>
                <a:latin typeface="+mn-lt"/>
              </a:rPr>
              <a:pPr algn="ctr"/>
              <a:t>‹#›</a:t>
            </a:fld>
            <a:endParaRPr lang="en-US" sz="750" dirty="0">
              <a:solidFill>
                <a:schemeClr val="bg1">
                  <a:lumMod val="50000"/>
                </a:schemeClr>
              </a:solidFill>
              <a:latin typeface="+mn-lt"/>
            </a:endParaRPr>
          </a:p>
        </p:txBody>
      </p:sp>
    </p:spTree>
    <p:extLst>
      <p:ext uri="{BB962C8B-B14F-4D97-AF65-F5344CB8AC3E}">
        <p14:creationId xmlns:p14="http://schemas.microsoft.com/office/powerpoint/2010/main" val="2288526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Quote with Solid Background">
    <p:spTree>
      <p:nvGrpSpPr>
        <p:cNvPr id="1" name=""/>
        <p:cNvGrpSpPr/>
        <p:nvPr/>
      </p:nvGrpSpPr>
      <p:grpSpPr>
        <a:xfrm>
          <a:off x="0" y="0"/>
          <a:ext cx="0" cy="0"/>
          <a:chOff x="0" y="0"/>
          <a:chExt cx="0" cy="0"/>
        </a:xfrm>
      </p:grpSpPr>
      <p:sp>
        <p:nvSpPr>
          <p:cNvPr id="3" name="TextBox 2"/>
          <p:cNvSpPr txBox="1"/>
          <p:nvPr userDrawn="1"/>
        </p:nvSpPr>
        <p:spPr>
          <a:xfrm>
            <a:off x="8745632" y="4922044"/>
            <a:ext cx="257175" cy="438582"/>
          </a:xfrm>
          <a:prstGeom prst="rect">
            <a:avLst/>
          </a:prstGeom>
          <a:noFill/>
        </p:spPr>
        <p:txBody>
          <a:bodyPr wrap="square" rtlCol="0">
            <a:spAutoFit/>
          </a:bodyPr>
          <a:lstStyle/>
          <a:p>
            <a:fld id="{909779B2-ECAA-49FC-B90B-7548570381C3}" type="slidenum">
              <a:rPr lang="en-US" sz="750" smtClean="0">
                <a:solidFill>
                  <a:schemeClr val="bg1">
                    <a:lumMod val="50000"/>
                  </a:schemeClr>
                </a:solidFill>
                <a:latin typeface="+mn-lt"/>
              </a:rPr>
              <a:pPr/>
              <a:t>‹#›</a:t>
            </a:fld>
            <a:endParaRPr lang="en-US" sz="750" dirty="0">
              <a:solidFill>
                <a:schemeClr val="bg1">
                  <a:lumMod val="50000"/>
                </a:schemeClr>
              </a:solidFill>
              <a:latin typeface="+mn-lt"/>
            </a:endParaRPr>
          </a:p>
        </p:txBody>
      </p:sp>
      <p:sp>
        <p:nvSpPr>
          <p:cNvPr id="4" name="TextBox 3"/>
          <p:cNvSpPr txBox="1"/>
          <p:nvPr userDrawn="1"/>
        </p:nvSpPr>
        <p:spPr>
          <a:xfrm>
            <a:off x="8049816" y="4922045"/>
            <a:ext cx="583196" cy="323165"/>
          </a:xfrm>
          <a:prstGeom prst="rect">
            <a:avLst/>
          </a:prstGeom>
          <a:noFill/>
        </p:spPr>
        <p:txBody>
          <a:bodyPr wrap="square" rtlCol="0">
            <a:spAutoFit/>
          </a:bodyPr>
          <a:lstStyle/>
          <a:p>
            <a:fld id="{C1316A65-AC53-4FDA-AA6F-E4EC004716F9}"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Tree>
    <p:extLst>
      <p:ext uri="{BB962C8B-B14F-4D97-AF65-F5344CB8AC3E}">
        <p14:creationId xmlns:p14="http://schemas.microsoft.com/office/powerpoint/2010/main" val="1963061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Section Header 3">
    <p:spTree>
      <p:nvGrpSpPr>
        <p:cNvPr id="1" name=""/>
        <p:cNvGrpSpPr/>
        <p:nvPr/>
      </p:nvGrpSpPr>
      <p:grpSpPr>
        <a:xfrm>
          <a:off x="0" y="0"/>
          <a:ext cx="0" cy="0"/>
          <a:chOff x="0" y="0"/>
          <a:chExt cx="0" cy="0"/>
        </a:xfrm>
      </p:grpSpPr>
      <p:sp>
        <p:nvSpPr>
          <p:cNvPr id="3" name="TextBox 2"/>
          <p:cNvSpPr txBox="1"/>
          <p:nvPr userDrawn="1"/>
        </p:nvSpPr>
        <p:spPr>
          <a:xfrm>
            <a:off x="8745632" y="4922044"/>
            <a:ext cx="257175" cy="438582"/>
          </a:xfrm>
          <a:prstGeom prst="rect">
            <a:avLst/>
          </a:prstGeom>
          <a:noFill/>
        </p:spPr>
        <p:txBody>
          <a:bodyPr wrap="square" rtlCol="0">
            <a:spAutoFit/>
          </a:bodyPr>
          <a:lstStyle/>
          <a:p>
            <a:fld id="{909779B2-ECAA-49FC-B90B-7548570381C3}" type="slidenum">
              <a:rPr lang="en-US" sz="750" smtClean="0">
                <a:solidFill>
                  <a:schemeClr val="bg1">
                    <a:lumMod val="50000"/>
                  </a:schemeClr>
                </a:solidFill>
                <a:latin typeface="+mn-lt"/>
              </a:rPr>
              <a:pPr/>
              <a:t>‹#›</a:t>
            </a:fld>
            <a:endParaRPr lang="en-US" sz="750" dirty="0">
              <a:solidFill>
                <a:schemeClr val="bg1">
                  <a:lumMod val="50000"/>
                </a:schemeClr>
              </a:solidFill>
              <a:latin typeface="+mn-lt"/>
            </a:endParaRPr>
          </a:p>
        </p:txBody>
      </p:sp>
      <p:sp>
        <p:nvSpPr>
          <p:cNvPr id="4" name="TextBox 3"/>
          <p:cNvSpPr txBox="1"/>
          <p:nvPr userDrawn="1"/>
        </p:nvSpPr>
        <p:spPr>
          <a:xfrm>
            <a:off x="8049816" y="4922045"/>
            <a:ext cx="583196" cy="323165"/>
          </a:xfrm>
          <a:prstGeom prst="rect">
            <a:avLst/>
          </a:prstGeom>
          <a:noFill/>
        </p:spPr>
        <p:txBody>
          <a:bodyPr wrap="square" rtlCol="0">
            <a:spAutoFit/>
          </a:bodyPr>
          <a:lstStyle/>
          <a:p>
            <a:fld id="{C1316A65-AC53-4FDA-AA6F-E4EC004716F9}"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Tree>
    <p:extLst>
      <p:ext uri="{BB962C8B-B14F-4D97-AF65-F5344CB8AC3E}">
        <p14:creationId xmlns:p14="http://schemas.microsoft.com/office/powerpoint/2010/main" val="1256138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875">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12175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875">
                <a:latin typeface="+mj-lt"/>
              </a:defRPr>
            </a:lvl1pPr>
          </a:lstStyle>
          <a:p>
            <a:r>
              <a:rPr lang="en-US" dirty="0"/>
              <a:t>Click to edit Master title style</a:t>
            </a:r>
          </a:p>
        </p:txBody>
      </p:sp>
      <p:sp>
        <p:nvSpPr>
          <p:cNvPr id="3" name="Content Placeholder 2"/>
          <p:cNvSpPr>
            <a:spLocks noGrp="1"/>
          </p:cNvSpPr>
          <p:nvPr>
            <p:ph idx="1"/>
          </p:nvPr>
        </p:nvSpPr>
        <p:spPr>
          <a:xfrm>
            <a:off x="257175" y="1012032"/>
            <a:ext cx="8629650" cy="581445"/>
          </a:xfrm>
        </p:spPr>
        <p:txBody>
          <a:bodyPr/>
          <a:lstStyle>
            <a:lvl1pPr>
              <a:defRPr sz="825">
                <a:solidFill>
                  <a:schemeClr val="tx1">
                    <a:lumMod val="50000"/>
                  </a:schemeClr>
                </a:solidFill>
              </a:defRPr>
            </a:lvl1pPr>
            <a:lvl2pPr>
              <a:defRPr sz="825">
                <a:solidFill>
                  <a:schemeClr val="tx1">
                    <a:lumMod val="50000"/>
                  </a:schemeClr>
                </a:solidFill>
              </a:defRPr>
            </a:lvl2pPr>
            <a:lvl3pPr>
              <a:defRPr sz="825">
                <a:solidFill>
                  <a:schemeClr val="tx1">
                    <a:lumMod val="50000"/>
                  </a:schemeClr>
                </a:solidFill>
              </a:defRPr>
            </a:lvl3pPr>
            <a:lvl4pPr>
              <a:defRPr sz="825">
                <a:solidFill>
                  <a:schemeClr val="tx1">
                    <a:lumMod val="50000"/>
                  </a:schemeClr>
                </a:solidFill>
              </a:defRPr>
            </a:lvl4pPr>
            <a:lvl5pPr>
              <a:defRPr sz="825">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2"/>
          </p:nvPr>
        </p:nvSpPr>
        <p:spPr>
          <a:xfrm>
            <a:off x="257176" y="2003787"/>
            <a:ext cx="2586878" cy="2524510"/>
          </a:xfrm>
        </p:spPr>
        <p:txBody>
          <a:bodyPr/>
          <a:lstStyle>
            <a:lvl1pPr>
              <a:defRPr sz="825">
                <a:solidFill>
                  <a:schemeClr val="tx1">
                    <a:lumMod val="50000"/>
                  </a:schemeClr>
                </a:solidFill>
              </a:defRPr>
            </a:lvl1pPr>
            <a:lvl2pPr>
              <a:defRPr sz="825">
                <a:solidFill>
                  <a:schemeClr val="tx1">
                    <a:lumMod val="50000"/>
                  </a:schemeClr>
                </a:solidFill>
              </a:defRPr>
            </a:lvl2pPr>
            <a:lvl3pPr>
              <a:defRPr sz="825">
                <a:solidFill>
                  <a:schemeClr val="tx1">
                    <a:lumMod val="50000"/>
                  </a:schemeClr>
                </a:solidFill>
              </a:defRPr>
            </a:lvl3pPr>
            <a:lvl4pPr>
              <a:defRPr sz="825">
                <a:solidFill>
                  <a:schemeClr val="tx1">
                    <a:lumMod val="50000"/>
                  </a:schemeClr>
                </a:solidFill>
              </a:defRPr>
            </a:lvl4pPr>
            <a:lvl5pPr>
              <a:defRPr sz="825">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3064249" y="1998483"/>
            <a:ext cx="2586878" cy="2524510"/>
          </a:xfrm>
        </p:spPr>
        <p:txBody>
          <a:bodyPr/>
          <a:lstStyle>
            <a:lvl1pPr>
              <a:defRPr sz="825">
                <a:solidFill>
                  <a:schemeClr val="tx1">
                    <a:lumMod val="50000"/>
                  </a:schemeClr>
                </a:solidFill>
              </a:defRPr>
            </a:lvl1pPr>
            <a:lvl2pPr>
              <a:defRPr sz="825">
                <a:solidFill>
                  <a:schemeClr val="tx1">
                    <a:lumMod val="50000"/>
                  </a:schemeClr>
                </a:solidFill>
              </a:defRPr>
            </a:lvl2pPr>
            <a:lvl3pPr>
              <a:defRPr sz="825">
                <a:solidFill>
                  <a:schemeClr val="tx1">
                    <a:lumMod val="50000"/>
                  </a:schemeClr>
                </a:solidFill>
              </a:defRPr>
            </a:lvl3pPr>
            <a:lvl4pPr>
              <a:defRPr sz="825">
                <a:solidFill>
                  <a:schemeClr val="tx1">
                    <a:lumMod val="50000"/>
                  </a:schemeClr>
                </a:solidFill>
              </a:defRPr>
            </a:lvl4pPr>
            <a:lvl5pPr>
              <a:defRPr sz="825">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4"/>
          </p:nvPr>
        </p:nvSpPr>
        <p:spPr>
          <a:xfrm>
            <a:off x="5871323" y="1993178"/>
            <a:ext cx="2586878" cy="2524510"/>
          </a:xfrm>
        </p:spPr>
        <p:txBody>
          <a:bodyPr/>
          <a:lstStyle>
            <a:lvl1pPr>
              <a:defRPr sz="825">
                <a:solidFill>
                  <a:schemeClr val="tx1">
                    <a:lumMod val="50000"/>
                  </a:schemeClr>
                </a:solidFill>
              </a:defRPr>
            </a:lvl1pPr>
            <a:lvl2pPr>
              <a:defRPr sz="825">
                <a:solidFill>
                  <a:schemeClr val="tx1">
                    <a:lumMod val="50000"/>
                  </a:schemeClr>
                </a:solidFill>
              </a:defRPr>
            </a:lvl2pPr>
            <a:lvl3pPr>
              <a:defRPr sz="825">
                <a:solidFill>
                  <a:schemeClr val="tx1">
                    <a:lumMod val="50000"/>
                  </a:schemeClr>
                </a:solidFill>
              </a:defRPr>
            </a:lvl3pPr>
            <a:lvl4pPr>
              <a:defRPr sz="825">
                <a:solidFill>
                  <a:schemeClr val="tx1">
                    <a:lumMod val="50000"/>
                  </a:schemeClr>
                </a:solidFill>
              </a:defRPr>
            </a:lvl4pPr>
            <a:lvl5pPr>
              <a:defRPr sz="825">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59089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875">
                <a:latin typeface="+mj-lt"/>
              </a:defRPr>
            </a:lvl1pPr>
          </a:lstStyle>
          <a:p>
            <a:r>
              <a:rPr lang="en-US" dirty="0"/>
              <a:t>Click to edit Master title style</a:t>
            </a:r>
          </a:p>
        </p:txBody>
      </p:sp>
      <p:sp>
        <p:nvSpPr>
          <p:cNvPr id="3" name="Content Placeholder 2"/>
          <p:cNvSpPr>
            <a:spLocks noGrp="1"/>
          </p:cNvSpPr>
          <p:nvPr>
            <p:ph idx="1"/>
          </p:nvPr>
        </p:nvSpPr>
        <p:spPr>
          <a:xfrm>
            <a:off x="1055398" y="2079885"/>
            <a:ext cx="1487387"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2"/>
          </p:nvPr>
        </p:nvSpPr>
        <p:spPr>
          <a:xfrm>
            <a:off x="2653727" y="2079885"/>
            <a:ext cx="1487387"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282036" y="2079885"/>
            <a:ext cx="1487387"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4"/>
          </p:nvPr>
        </p:nvSpPr>
        <p:spPr>
          <a:xfrm>
            <a:off x="5921506" y="2079885"/>
            <a:ext cx="1487387"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7522837" y="2079885"/>
            <a:ext cx="1487387"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289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875">
                <a:latin typeface="+mj-lt"/>
              </a:defRPr>
            </a:lvl1pPr>
          </a:lstStyle>
          <a:p>
            <a:r>
              <a:rPr lang="en-US" dirty="0"/>
              <a:t>Click to edit Master title style</a:t>
            </a:r>
          </a:p>
        </p:txBody>
      </p:sp>
      <p:sp>
        <p:nvSpPr>
          <p:cNvPr id="3" name="Content Placeholder 2"/>
          <p:cNvSpPr>
            <a:spLocks noGrp="1"/>
          </p:cNvSpPr>
          <p:nvPr>
            <p:ph idx="1"/>
          </p:nvPr>
        </p:nvSpPr>
        <p:spPr>
          <a:xfrm>
            <a:off x="2096001"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p:cNvSpPr>
            <a:spLocks noGrp="1"/>
          </p:cNvSpPr>
          <p:nvPr>
            <p:ph idx="12"/>
          </p:nvPr>
        </p:nvSpPr>
        <p:spPr>
          <a:xfrm>
            <a:off x="3491967"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906667"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4"/>
          </p:nvPr>
        </p:nvSpPr>
        <p:spPr>
          <a:xfrm>
            <a:off x="6310039"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7709005"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6"/>
          </p:nvPr>
        </p:nvSpPr>
        <p:spPr>
          <a:xfrm>
            <a:off x="697034" y="2079885"/>
            <a:ext cx="1301218" cy="2564744"/>
          </a:xfrm>
        </p:spPr>
        <p:txBody>
          <a:bodyPr/>
          <a:lstStyle>
            <a:lvl1pPr>
              <a:defRPr sz="1050">
                <a:solidFill>
                  <a:schemeClr val="tx1">
                    <a:lumMod val="50000"/>
                  </a:schemeClr>
                </a:solidFill>
              </a:defRPr>
            </a:lvl1pPr>
            <a:lvl2pPr>
              <a:defRPr sz="1050">
                <a:solidFill>
                  <a:schemeClr val="tx1">
                    <a:lumMod val="50000"/>
                  </a:schemeClr>
                </a:solidFill>
              </a:defRPr>
            </a:lvl2pPr>
            <a:lvl3pPr>
              <a:defRPr sz="1050">
                <a:solidFill>
                  <a:schemeClr val="tx1">
                    <a:lumMod val="50000"/>
                  </a:schemeClr>
                </a:solidFill>
              </a:defRPr>
            </a:lvl3pPr>
            <a:lvl4pPr>
              <a:defRPr sz="1050">
                <a:solidFill>
                  <a:schemeClr val="tx1">
                    <a:lumMod val="50000"/>
                  </a:schemeClr>
                </a:solidFill>
              </a:defRPr>
            </a:lvl4pPr>
            <a:lvl5pPr>
              <a:defRPr sz="1050">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96314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19050" y="-19050"/>
            <a:ext cx="9182100" cy="1493044"/>
          </a:xfrm>
          <a:prstGeom prst="rect">
            <a:avLst/>
          </a:prstGeom>
          <a:solidFill>
            <a:srgbClr val="EA1D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a:p>
        </p:txBody>
      </p:sp>
      <p:sp>
        <p:nvSpPr>
          <p:cNvPr id="3" name="Rectangle 2"/>
          <p:cNvSpPr/>
          <p:nvPr userDrawn="1"/>
        </p:nvSpPr>
        <p:spPr>
          <a:xfrm>
            <a:off x="-19050" y="1473994"/>
            <a:ext cx="9182100" cy="3669506"/>
          </a:xfrm>
          <a:prstGeom prst="rect">
            <a:avLst/>
          </a:prstGeom>
          <a:solidFill>
            <a:srgbClr val="5B2E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050"/>
          </a:p>
        </p:txBody>
      </p:sp>
      <p:cxnSp>
        <p:nvCxnSpPr>
          <p:cNvPr id="4" name="Straight Connector 3"/>
          <p:cNvCxnSpPr/>
          <p:nvPr userDrawn="1"/>
        </p:nvCxnSpPr>
        <p:spPr>
          <a:xfrm>
            <a:off x="751285" y="421482"/>
            <a:ext cx="1050131" cy="123706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3771900" y="1657351"/>
            <a:ext cx="1943100" cy="2288381"/>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6343650" y="342901"/>
            <a:ext cx="763191" cy="898922"/>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7543800" y="3371851"/>
            <a:ext cx="763191" cy="898922"/>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085850" y="3314700"/>
            <a:ext cx="446485" cy="525066"/>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2857501" y="3486150"/>
            <a:ext cx="1050131" cy="123706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695951" y="1333500"/>
            <a:ext cx="241697" cy="28575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6743701" y="4000500"/>
            <a:ext cx="241697" cy="28456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2743201" y="1600200"/>
            <a:ext cx="241697" cy="28456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885951" y="2857500"/>
            <a:ext cx="136922" cy="160735"/>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p:cNvSpPr>
          <p:nvPr userDrawn="1"/>
        </p:nvSpPr>
        <p:spPr bwMode="auto">
          <a:xfrm>
            <a:off x="1191" y="0"/>
            <a:ext cx="9144000" cy="4658916"/>
          </a:xfrm>
          <a:custGeom>
            <a:avLst/>
            <a:gdLst>
              <a:gd name="T0" fmla="*/ 0 w 15348"/>
              <a:gd name="T1" fmla="*/ 0 h 7816"/>
              <a:gd name="T2" fmla="*/ 2147483646 w 15348"/>
              <a:gd name="T3" fmla="*/ 0 h 7816"/>
              <a:gd name="T4" fmla="*/ 2147483646 w 15348"/>
              <a:gd name="T5" fmla="*/ 2147483646 h 7816"/>
              <a:gd name="T6" fmla="*/ 2147483646 w 15348"/>
              <a:gd name="T7" fmla="*/ 2147483646 h 7816"/>
              <a:gd name="T8" fmla="*/ 2147483646 w 15348"/>
              <a:gd name="T9" fmla="*/ 2147483646 h 7816"/>
              <a:gd name="T10" fmla="*/ 0 w 15348"/>
              <a:gd name="T11" fmla="*/ 2147483646 h 7816"/>
              <a:gd name="T12" fmla="*/ 0 w 15348"/>
              <a:gd name="T13" fmla="*/ 0 h 7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8" h="7816">
                <a:moveTo>
                  <a:pt x="0" y="0"/>
                </a:moveTo>
                <a:cubicBezTo>
                  <a:pt x="15348" y="0"/>
                  <a:pt x="15348" y="0"/>
                  <a:pt x="15348" y="0"/>
                </a:cubicBezTo>
                <a:cubicBezTo>
                  <a:pt x="15348" y="2131"/>
                  <a:pt x="15348" y="2131"/>
                  <a:pt x="15348" y="2131"/>
                </a:cubicBezTo>
                <a:cubicBezTo>
                  <a:pt x="15348" y="2131"/>
                  <a:pt x="14544" y="4061"/>
                  <a:pt x="12635" y="4241"/>
                </a:cubicBezTo>
                <a:cubicBezTo>
                  <a:pt x="10760" y="4418"/>
                  <a:pt x="9373" y="3462"/>
                  <a:pt x="6952" y="5533"/>
                </a:cubicBezTo>
                <a:cubicBezTo>
                  <a:pt x="5192" y="7038"/>
                  <a:pt x="2361" y="7816"/>
                  <a:pt x="0" y="5490"/>
                </a:cubicBezTo>
                <a:lnTo>
                  <a:pt x="0" y="0"/>
                </a:lnTo>
                <a:close/>
              </a:path>
            </a:pathLst>
          </a:custGeom>
          <a:solidFill>
            <a:schemeClr val="bg1">
              <a:alpha val="1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050"/>
          </a:p>
        </p:txBody>
      </p:sp>
    </p:spTree>
    <p:extLst>
      <p:ext uri="{BB962C8B-B14F-4D97-AF65-F5344CB8AC3E}">
        <p14:creationId xmlns:p14="http://schemas.microsoft.com/office/powerpoint/2010/main" val="719621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Section Header">
    <p:spTree>
      <p:nvGrpSpPr>
        <p:cNvPr id="1" name=""/>
        <p:cNvGrpSpPr/>
        <p:nvPr/>
      </p:nvGrpSpPr>
      <p:grpSpPr>
        <a:xfrm>
          <a:off x="0" y="0"/>
          <a:ext cx="0" cy="0"/>
          <a:chOff x="0" y="0"/>
          <a:chExt cx="0" cy="0"/>
        </a:xfrm>
      </p:grpSpPr>
      <p:sp>
        <p:nvSpPr>
          <p:cNvPr id="3" name="TextBox 2"/>
          <p:cNvSpPr txBox="1"/>
          <p:nvPr userDrawn="1"/>
        </p:nvSpPr>
        <p:spPr>
          <a:xfrm>
            <a:off x="8745632" y="4922044"/>
            <a:ext cx="257175" cy="438582"/>
          </a:xfrm>
          <a:prstGeom prst="rect">
            <a:avLst/>
          </a:prstGeom>
          <a:noFill/>
        </p:spPr>
        <p:txBody>
          <a:bodyPr wrap="square" rtlCol="0">
            <a:spAutoFit/>
          </a:bodyPr>
          <a:lstStyle/>
          <a:p>
            <a:fld id="{909779B2-ECAA-49FC-B90B-7548570381C3}" type="slidenum">
              <a:rPr lang="en-US" sz="750" smtClean="0">
                <a:solidFill>
                  <a:schemeClr val="bg1">
                    <a:lumMod val="50000"/>
                  </a:schemeClr>
                </a:solidFill>
                <a:latin typeface="+mn-lt"/>
              </a:rPr>
              <a:pPr/>
              <a:t>‹#›</a:t>
            </a:fld>
            <a:endParaRPr lang="en-US" sz="750" dirty="0">
              <a:solidFill>
                <a:schemeClr val="bg1">
                  <a:lumMod val="50000"/>
                </a:schemeClr>
              </a:solidFill>
              <a:latin typeface="+mn-lt"/>
            </a:endParaRPr>
          </a:p>
        </p:txBody>
      </p:sp>
      <p:sp>
        <p:nvSpPr>
          <p:cNvPr id="4" name="TextBox 3"/>
          <p:cNvSpPr txBox="1"/>
          <p:nvPr userDrawn="1"/>
        </p:nvSpPr>
        <p:spPr>
          <a:xfrm>
            <a:off x="8049816" y="4922045"/>
            <a:ext cx="583196" cy="323165"/>
          </a:xfrm>
          <a:prstGeom prst="rect">
            <a:avLst/>
          </a:prstGeom>
          <a:noFill/>
        </p:spPr>
        <p:txBody>
          <a:bodyPr wrap="square" rtlCol="0">
            <a:spAutoFit/>
          </a:bodyPr>
          <a:lstStyle/>
          <a:p>
            <a:fld id="{C1316A65-AC53-4FDA-AA6F-E4EC004716F9}"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Tree>
    <p:extLst>
      <p:ext uri="{BB962C8B-B14F-4D97-AF65-F5344CB8AC3E}">
        <p14:creationId xmlns:p14="http://schemas.microsoft.com/office/powerpoint/2010/main" val="272169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Section Header 3">
    <p:spTree>
      <p:nvGrpSpPr>
        <p:cNvPr id="1" name=""/>
        <p:cNvGrpSpPr/>
        <p:nvPr/>
      </p:nvGrpSpPr>
      <p:grpSpPr>
        <a:xfrm>
          <a:off x="0" y="0"/>
          <a:ext cx="0" cy="0"/>
          <a:chOff x="0" y="0"/>
          <a:chExt cx="0" cy="0"/>
        </a:xfrm>
      </p:grpSpPr>
      <p:sp>
        <p:nvSpPr>
          <p:cNvPr id="3" name="TextBox 2"/>
          <p:cNvSpPr txBox="1"/>
          <p:nvPr userDrawn="1"/>
        </p:nvSpPr>
        <p:spPr>
          <a:xfrm>
            <a:off x="8745632" y="4922044"/>
            <a:ext cx="257175" cy="438582"/>
          </a:xfrm>
          <a:prstGeom prst="rect">
            <a:avLst/>
          </a:prstGeom>
          <a:noFill/>
        </p:spPr>
        <p:txBody>
          <a:bodyPr wrap="square" rtlCol="0">
            <a:spAutoFit/>
          </a:bodyPr>
          <a:lstStyle/>
          <a:p>
            <a:fld id="{909779B2-ECAA-49FC-B90B-7548570381C3}" type="slidenum">
              <a:rPr lang="en-US" sz="750" smtClean="0">
                <a:solidFill>
                  <a:schemeClr val="bg1">
                    <a:lumMod val="50000"/>
                  </a:schemeClr>
                </a:solidFill>
                <a:latin typeface="+mn-lt"/>
              </a:rPr>
              <a:pPr/>
              <a:t>‹#›</a:t>
            </a:fld>
            <a:endParaRPr lang="en-US" sz="750" dirty="0">
              <a:solidFill>
                <a:schemeClr val="bg1">
                  <a:lumMod val="50000"/>
                </a:schemeClr>
              </a:solidFill>
              <a:latin typeface="+mn-lt"/>
            </a:endParaRPr>
          </a:p>
        </p:txBody>
      </p:sp>
      <p:sp>
        <p:nvSpPr>
          <p:cNvPr id="4" name="TextBox 3"/>
          <p:cNvSpPr txBox="1"/>
          <p:nvPr userDrawn="1"/>
        </p:nvSpPr>
        <p:spPr>
          <a:xfrm>
            <a:off x="8049816" y="4922045"/>
            <a:ext cx="583196" cy="323165"/>
          </a:xfrm>
          <a:prstGeom prst="rect">
            <a:avLst/>
          </a:prstGeom>
          <a:noFill/>
        </p:spPr>
        <p:txBody>
          <a:bodyPr wrap="square" rtlCol="0">
            <a:spAutoFit/>
          </a:bodyPr>
          <a:lstStyle/>
          <a:p>
            <a:fld id="{C1316A65-AC53-4FDA-AA6F-E4EC004716F9}"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Tree>
    <p:extLst>
      <p:ext uri="{BB962C8B-B14F-4D97-AF65-F5344CB8AC3E}">
        <p14:creationId xmlns:p14="http://schemas.microsoft.com/office/powerpoint/2010/main" val="332889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9"/>
        <p:cNvGrpSpPr/>
        <p:nvPr/>
      </p:nvGrpSpPr>
      <p:grpSpPr>
        <a:xfrm>
          <a:off x="0" y="0"/>
          <a:ext cx="0" cy="0"/>
          <a:chOff x="0" y="0"/>
          <a:chExt cx="0" cy="0"/>
        </a:xfrm>
      </p:grpSpPr>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37651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13">
            <a:extLst>
              <a:ext uri="{28A0092B-C50C-407E-A947-70E740481C1C}">
                <a14:useLocalDpi xmlns:a14="http://schemas.microsoft.com/office/drawing/2010/main" val="0"/>
              </a:ext>
            </a:extLst>
          </a:blip>
          <a:srcRect l="52551" b="66743"/>
          <a:stretch>
            <a:fillRect/>
          </a:stretch>
        </p:blipFill>
        <p:spPr bwMode="auto">
          <a:xfrm>
            <a:off x="6129337" y="0"/>
            <a:ext cx="3014663" cy="1188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257175" y="95250"/>
            <a:ext cx="8629650" cy="822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257175" y="1012032"/>
            <a:ext cx="8629650" cy="3632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31"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l="18599" t="8044" b="14433"/>
          <a:stretch>
            <a:fillRect/>
          </a:stretch>
        </p:blipFill>
        <p:spPr bwMode="auto">
          <a:xfrm>
            <a:off x="220266" y="4706542"/>
            <a:ext cx="556022" cy="43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userDrawn="1"/>
        </p:nvCxnSpPr>
        <p:spPr>
          <a:xfrm>
            <a:off x="987028" y="4864894"/>
            <a:ext cx="802362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userDrawn="1"/>
        </p:nvSpPr>
        <p:spPr>
          <a:xfrm>
            <a:off x="7785847" y="4864894"/>
            <a:ext cx="695885" cy="207749"/>
          </a:xfrm>
          <a:prstGeom prst="rect">
            <a:avLst/>
          </a:prstGeom>
          <a:noFill/>
        </p:spPr>
        <p:txBody>
          <a:bodyPr wrap="square" rtlCol="0">
            <a:spAutoFit/>
          </a:bodyPr>
          <a:lstStyle/>
          <a:p>
            <a:fld id="{74DC4CE1-3130-4C8C-8E41-1CDA347C3587}" type="datetime1">
              <a:rPr lang="en-US" sz="750" smtClean="0">
                <a:solidFill>
                  <a:schemeClr val="bg1">
                    <a:lumMod val="50000"/>
                  </a:schemeClr>
                </a:solidFill>
                <a:latin typeface="+mn-lt"/>
              </a:rPr>
              <a:pPr/>
              <a:t>6/17/2023</a:t>
            </a:fld>
            <a:endParaRPr lang="en-US" sz="750" dirty="0">
              <a:solidFill>
                <a:schemeClr val="bg1">
                  <a:lumMod val="50000"/>
                </a:schemeClr>
              </a:solidFill>
              <a:latin typeface="+mn-lt"/>
            </a:endParaRPr>
          </a:p>
        </p:txBody>
      </p:sp>
      <p:sp>
        <p:nvSpPr>
          <p:cNvPr id="10" name="TextBox 9"/>
          <p:cNvSpPr txBox="1"/>
          <p:nvPr userDrawn="1"/>
        </p:nvSpPr>
        <p:spPr>
          <a:xfrm>
            <a:off x="8448115" y="4864894"/>
            <a:ext cx="695885" cy="207749"/>
          </a:xfrm>
          <a:prstGeom prst="rect">
            <a:avLst/>
          </a:prstGeom>
          <a:noFill/>
        </p:spPr>
        <p:txBody>
          <a:bodyPr wrap="square" rtlCol="0">
            <a:spAutoFit/>
          </a:bodyPr>
          <a:lstStyle/>
          <a:p>
            <a:pPr algn="ctr"/>
            <a:fld id="{960911F1-6F3B-4FCE-9FCB-B34EFDE99D55}" type="slidenum">
              <a:rPr lang="en-US" sz="750" smtClean="0">
                <a:solidFill>
                  <a:schemeClr val="bg1">
                    <a:lumMod val="50000"/>
                  </a:schemeClr>
                </a:solidFill>
                <a:latin typeface="+mn-lt"/>
              </a:rPr>
              <a:pPr algn="ctr"/>
              <a:t>‹#›</a:t>
            </a:fld>
            <a:endParaRPr lang="en-US" sz="750" dirty="0">
              <a:solidFill>
                <a:schemeClr val="bg1">
                  <a:lumMod val="50000"/>
                </a:schemeClr>
              </a:solidFill>
              <a:latin typeface="+mn-lt"/>
            </a:endParaRPr>
          </a:p>
        </p:txBody>
      </p:sp>
      <p:sp>
        <p:nvSpPr>
          <p:cNvPr id="9" name="Rectangle 13"/>
          <p:cNvSpPr>
            <a:spLocks noChangeArrowheads="1"/>
          </p:cNvSpPr>
          <p:nvPr userDrawn="1"/>
        </p:nvSpPr>
        <p:spPr bwMode="auto">
          <a:xfrm>
            <a:off x="809689" y="4876949"/>
            <a:ext cx="2956259" cy="230832"/>
          </a:xfrm>
          <a:prstGeom prst="rect">
            <a:avLst/>
          </a:prstGeom>
          <a:noFill/>
          <a:ln>
            <a:noFill/>
          </a:ln>
        </p:spPr>
        <p:txBody>
          <a:bodyPr wrap="none" anchor="b">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lgn="r" eaLnBrk="1" fontAlgn="auto" hangingPunct="1">
              <a:spcBef>
                <a:spcPts val="0"/>
              </a:spcBef>
              <a:spcAft>
                <a:spcPts val="0"/>
              </a:spcAft>
              <a:defRPr/>
            </a:pPr>
            <a:r>
              <a:rPr lang="en-US" altLang="en-US" sz="900" b="0" dirty="0">
                <a:solidFill>
                  <a:srgbClr val="A3AECC"/>
                </a:solidFill>
                <a:latin typeface="+mj-lt"/>
                <a:cs typeface="+mn-cs"/>
              </a:rPr>
              <a:t>the home of</a:t>
            </a:r>
            <a:r>
              <a:rPr lang="en-US" altLang="en-US" sz="900" b="0" dirty="0">
                <a:solidFill>
                  <a:srgbClr val="DC6826"/>
                </a:solidFill>
                <a:latin typeface="+mj-lt"/>
                <a:cs typeface="+mn-cs"/>
              </a:rPr>
              <a:t> </a:t>
            </a:r>
            <a:r>
              <a:rPr lang="en-US" altLang="en-US" sz="900" dirty="0">
                <a:solidFill>
                  <a:srgbClr val="00285B"/>
                </a:solidFill>
                <a:latin typeface="+mj-lt"/>
                <a:cs typeface="+mn-cs"/>
              </a:rPr>
              <a:t>Research, </a:t>
            </a:r>
            <a:r>
              <a:rPr lang="en-US" altLang="en-US" sz="900" dirty="0">
                <a:solidFill>
                  <a:srgbClr val="00B050"/>
                </a:solidFill>
                <a:latin typeface="+mj-lt"/>
                <a:cs typeface="+mn-cs"/>
              </a:rPr>
              <a:t>Market Intelligence </a:t>
            </a:r>
            <a:r>
              <a:rPr lang="en-US" altLang="en-US" sz="900" b="0" dirty="0">
                <a:solidFill>
                  <a:srgbClr val="A3AECC"/>
                </a:solidFill>
                <a:latin typeface="+mj-lt"/>
                <a:cs typeface="+mn-cs"/>
              </a:rPr>
              <a:t>and</a:t>
            </a:r>
            <a:r>
              <a:rPr lang="en-US" altLang="en-US" sz="900" dirty="0">
                <a:solidFill>
                  <a:srgbClr val="00285B"/>
                </a:solidFill>
                <a:latin typeface="+mj-lt"/>
                <a:cs typeface="+mn-cs"/>
              </a:rPr>
              <a:t> </a:t>
            </a:r>
            <a:r>
              <a:rPr lang="en-US" altLang="en-US" sz="900" dirty="0">
                <a:solidFill>
                  <a:srgbClr val="C00000"/>
                </a:solidFill>
                <a:latin typeface="+mj-lt"/>
                <a:cs typeface="+mn-cs"/>
              </a:rPr>
              <a:t>Consulting</a:t>
            </a:r>
          </a:p>
        </p:txBody>
      </p:sp>
    </p:spTree>
    <p:extLst>
      <p:ext uri="{BB962C8B-B14F-4D97-AF65-F5344CB8AC3E}">
        <p14:creationId xmlns:p14="http://schemas.microsoft.com/office/powerpoint/2010/main" val="240802414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1" r:id="rId7"/>
    <p:sldLayoutId id="2147483682" r:id="rId8"/>
    <p:sldLayoutId id="2147483691" r:id="rId9"/>
    <p:sldLayoutId id="2147483670" r:id="rId10"/>
    <p:sldLayoutId id="2147483669" r:id="rId11"/>
  </p:sldLayoutIdLst>
  <p:hf hdr="0"/>
  <p:txStyles>
    <p:titleStyle>
      <a:lvl1pPr algn="l" rtl="0" eaLnBrk="0" fontAlgn="base" hangingPunct="0">
        <a:lnSpc>
          <a:spcPct val="90000"/>
        </a:lnSpc>
        <a:spcBef>
          <a:spcPct val="0"/>
        </a:spcBef>
        <a:spcAft>
          <a:spcPct val="0"/>
        </a:spcAft>
        <a:defRPr sz="1875" b="0" kern="1200">
          <a:solidFill>
            <a:srgbClr val="002060"/>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1875" b="1">
          <a:solidFill>
            <a:srgbClr val="002060"/>
          </a:solidFill>
          <a:latin typeface="Arial" charset="0"/>
          <a:cs typeface="Arial" charset="0"/>
        </a:defRPr>
      </a:lvl2pPr>
      <a:lvl3pPr algn="l" rtl="0" eaLnBrk="0" fontAlgn="base" hangingPunct="0">
        <a:lnSpc>
          <a:spcPct val="90000"/>
        </a:lnSpc>
        <a:spcBef>
          <a:spcPct val="0"/>
        </a:spcBef>
        <a:spcAft>
          <a:spcPct val="0"/>
        </a:spcAft>
        <a:defRPr sz="1875" b="1">
          <a:solidFill>
            <a:srgbClr val="002060"/>
          </a:solidFill>
          <a:latin typeface="Arial" charset="0"/>
          <a:cs typeface="Arial" charset="0"/>
        </a:defRPr>
      </a:lvl3pPr>
      <a:lvl4pPr algn="l" rtl="0" eaLnBrk="0" fontAlgn="base" hangingPunct="0">
        <a:lnSpc>
          <a:spcPct val="90000"/>
        </a:lnSpc>
        <a:spcBef>
          <a:spcPct val="0"/>
        </a:spcBef>
        <a:spcAft>
          <a:spcPct val="0"/>
        </a:spcAft>
        <a:defRPr sz="1875" b="1">
          <a:solidFill>
            <a:srgbClr val="002060"/>
          </a:solidFill>
          <a:latin typeface="Arial" charset="0"/>
          <a:cs typeface="Arial" charset="0"/>
        </a:defRPr>
      </a:lvl4pPr>
      <a:lvl5pPr algn="l" rtl="0" eaLnBrk="0" fontAlgn="base" hangingPunct="0">
        <a:lnSpc>
          <a:spcPct val="90000"/>
        </a:lnSpc>
        <a:spcBef>
          <a:spcPct val="0"/>
        </a:spcBef>
        <a:spcAft>
          <a:spcPct val="0"/>
        </a:spcAft>
        <a:defRPr sz="1875" b="1">
          <a:solidFill>
            <a:srgbClr val="002060"/>
          </a:solidFill>
          <a:latin typeface="Arial" charset="0"/>
          <a:cs typeface="Arial" charset="0"/>
        </a:defRPr>
      </a:lvl5pPr>
      <a:lvl6pPr marL="342900" algn="l" rtl="0" fontAlgn="base">
        <a:lnSpc>
          <a:spcPct val="90000"/>
        </a:lnSpc>
        <a:spcBef>
          <a:spcPct val="0"/>
        </a:spcBef>
        <a:spcAft>
          <a:spcPct val="0"/>
        </a:spcAft>
        <a:defRPr sz="2700" b="1">
          <a:solidFill>
            <a:srgbClr val="EA1D25"/>
          </a:solidFill>
          <a:latin typeface="Arial" charset="0"/>
          <a:cs typeface="Arial" charset="0"/>
        </a:defRPr>
      </a:lvl6pPr>
      <a:lvl7pPr marL="685800" algn="l" rtl="0" fontAlgn="base">
        <a:lnSpc>
          <a:spcPct val="90000"/>
        </a:lnSpc>
        <a:spcBef>
          <a:spcPct val="0"/>
        </a:spcBef>
        <a:spcAft>
          <a:spcPct val="0"/>
        </a:spcAft>
        <a:defRPr sz="2700" b="1">
          <a:solidFill>
            <a:srgbClr val="EA1D25"/>
          </a:solidFill>
          <a:latin typeface="Arial" charset="0"/>
          <a:cs typeface="Arial" charset="0"/>
        </a:defRPr>
      </a:lvl7pPr>
      <a:lvl8pPr marL="1028700" algn="l" rtl="0" fontAlgn="base">
        <a:lnSpc>
          <a:spcPct val="90000"/>
        </a:lnSpc>
        <a:spcBef>
          <a:spcPct val="0"/>
        </a:spcBef>
        <a:spcAft>
          <a:spcPct val="0"/>
        </a:spcAft>
        <a:defRPr sz="2700" b="1">
          <a:solidFill>
            <a:srgbClr val="EA1D25"/>
          </a:solidFill>
          <a:latin typeface="Arial" charset="0"/>
          <a:cs typeface="Arial" charset="0"/>
        </a:defRPr>
      </a:lvl8pPr>
      <a:lvl9pPr marL="1371600" algn="l" rtl="0" fontAlgn="base">
        <a:lnSpc>
          <a:spcPct val="90000"/>
        </a:lnSpc>
        <a:spcBef>
          <a:spcPct val="0"/>
        </a:spcBef>
        <a:spcAft>
          <a:spcPct val="0"/>
        </a:spcAft>
        <a:defRPr sz="2700" b="1">
          <a:solidFill>
            <a:srgbClr val="EA1D25"/>
          </a:solidFill>
          <a:latin typeface="Arial" charset="0"/>
          <a:cs typeface="Arial" charset="0"/>
        </a:defRPr>
      </a:lvl9pPr>
    </p:titleStyle>
    <p:bodyStyle>
      <a:lvl1pPr marL="171450" indent="-171450" algn="l" rtl="0" eaLnBrk="0" fontAlgn="base" hangingPunct="0">
        <a:lnSpc>
          <a:spcPct val="90000"/>
        </a:lnSpc>
        <a:spcBef>
          <a:spcPts val="750"/>
        </a:spcBef>
        <a:spcAft>
          <a:spcPct val="0"/>
        </a:spcAft>
        <a:buClr>
          <a:srgbClr val="EA1D25"/>
        </a:buClr>
        <a:buFont typeface="Wingdings" panose="05000000000000000000" pitchFamily="2" charset="2"/>
        <a:buChar char="§"/>
        <a:defRPr sz="2100" kern="1200">
          <a:solidFill>
            <a:schemeClr val="tx1">
              <a:lumMod val="50000"/>
            </a:schemeClr>
          </a:solidFill>
          <a:latin typeface="+mn-lt"/>
          <a:ea typeface="+mn-ea"/>
          <a:cs typeface="Arial" panose="020B0604020202020204" pitchFamily="34" charset="0"/>
        </a:defRPr>
      </a:lvl1pPr>
      <a:lvl2pPr marL="514350" indent="-171450" algn="l" rtl="0" eaLnBrk="0" fontAlgn="base" hangingPunct="0">
        <a:lnSpc>
          <a:spcPct val="90000"/>
        </a:lnSpc>
        <a:spcBef>
          <a:spcPts val="375"/>
        </a:spcBef>
        <a:spcAft>
          <a:spcPct val="0"/>
        </a:spcAft>
        <a:buClr>
          <a:srgbClr val="EA1D25"/>
        </a:buClr>
        <a:buFont typeface="Arial" panose="020B0604020202020204" pitchFamily="34" charset="0"/>
        <a:buChar char="•"/>
        <a:defRPr sz="1800" kern="1200">
          <a:solidFill>
            <a:schemeClr val="tx1">
              <a:lumMod val="50000"/>
            </a:schemeClr>
          </a:solidFill>
          <a:latin typeface="+mn-lt"/>
          <a:ea typeface="+mn-ea"/>
          <a:cs typeface="Arial" panose="020B0604020202020204" pitchFamily="34" charset="0"/>
        </a:defRPr>
      </a:lvl2pPr>
      <a:lvl3pPr marL="857250" indent="-171450" algn="l" rtl="0" eaLnBrk="0" fontAlgn="base" hangingPunct="0">
        <a:lnSpc>
          <a:spcPct val="90000"/>
        </a:lnSpc>
        <a:spcBef>
          <a:spcPts val="375"/>
        </a:spcBef>
        <a:spcAft>
          <a:spcPct val="0"/>
        </a:spcAft>
        <a:buClr>
          <a:srgbClr val="EA1D25"/>
        </a:buClr>
        <a:buFont typeface="Arial" panose="020B0604020202020204" pitchFamily="34" charset="0"/>
        <a:buChar char="–"/>
        <a:defRPr sz="1500" kern="1200">
          <a:solidFill>
            <a:schemeClr val="tx1">
              <a:lumMod val="50000"/>
            </a:schemeClr>
          </a:solidFill>
          <a:latin typeface="+mn-lt"/>
          <a:ea typeface="+mn-ea"/>
          <a:cs typeface="Arial" panose="020B0604020202020204" pitchFamily="34" charset="0"/>
        </a:defRPr>
      </a:lvl3pPr>
      <a:lvl4pPr marL="1200150" indent="-171450" algn="l" rtl="0" eaLnBrk="0" fontAlgn="base" hangingPunct="0">
        <a:lnSpc>
          <a:spcPct val="90000"/>
        </a:lnSpc>
        <a:spcBef>
          <a:spcPts val="375"/>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1543050" indent="-171450" algn="l" rtl="0" eaLnBrk="0" fontAlgn="base" hangingPunct="0">
        <a:lnSpc>
          <a:spcPct val="90000"/>
        </a:lnSpc>
        <a:spcBef>
          <a:spcPts val="375"/>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 Id="rId9"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sunpharma.com/"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hyperlink" Target="https://www.facebook.com/SunPharmaLive" TargetMode="External"/><Relationship Id="rId4" Type="http://schemas.openxmlformats.org/officeDocument/2006/relationships/hyperlink" Target="https://www.linkedin.com/company/sun-pharma/"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9.xml"/><Relationship Id="rId5" Type="http://schemas.openxmlformats.org/officeDocument/2006/relationships/image" Target="../media/image25.jpg"/><Relationship Id="rId4" Type="http://schemas.openxmlformats.org/officeDocument/2006/relationships/image" Target="../media/image24.jp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91440" y="888279"/>
            <a:ext cx="6324600" cy="3207936"/>
          </a:xfrm>
          <a:prstGeom prst="rect">
            <a:avLst/>
          </a:prstGeom>
          <a:noFill/>
        </p:spPr>
        <p:txBody>
          <a:bodyPr spcFirstLastPara="1" wrap="square" lIns="91425" tIns="91425" rIns="91425" bIns="91425" anchor="ctr" anchorCtr="0">
            <a:normAutofit fontScale="90000"/>
          </a:bodyPr>
          <a:lstStyle/>
          <a:p>
            <a:pPr marL="0" lvl="0" indent="0" algn="ctr" rtl="0">
              <a:spcBef>
                <a:spcPts val="0"/>
              </a:spcBef>
              <a:spcAft>
                <a:spcPts val="0"/>
              </a:spcAft>
              <a:buClr>
                <a:schemeClr val="dk1"/>
              </a:buClr>
              <a:buSzPct val="59459"/>
              <a:buFont typeface="Arial"/>
              <a:buNone/>
            </a:pPr>
            <a:endParaRPr sz="1800" b="1" dirty="0">
              <a:solidFill>
                <a:sysClr val="windowText" lastClr="000000"/>
              </a:solidFill>
              <a:highlight>
                <a:srgbClr val="FFFFFF"/>
              </a:highlight>
              <a:latin typeface="Times New Roman" panose="02020603050405020304" pitchFamily="18" charset="0"/>
              <a:cs typeface="Times New Roman" panose="02020603050405020304" pitchFamily="18" charset="0"/>
            </a:endParaRPr>
          </a:p>
          <a:p>
            <a:pPr marL="0" lvl="0" indent="0" algn="ctr" rtl="0">
              <a:spcBef>
                <a:spcPts val="0"/>
              </a:spcBef>
              <a:spcAft>
                <a:spcPts val="0"/>
              </a:spcAft>
              <a:buClr>
                <a:schemeClr val="dk1"/>
              </a:buClr>
              <a:buSzPct val="59459"/>
              <a:buFont typeface="Arial"/>
              <a:buNone/>
            </a:pPr>
            <a: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 In Depth Brand Intelligence of An Indian Pharma Industry </a:t>
            </a:r>
            <a:b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(Sun Pharma – Pharma Division)”</a:t>
            </a:r>
            <a:b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b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At</a:t>
            </a:r>
            <a:b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Cognitrex Consultants Pvt Ltd., Sector – 57, Gurugram, Haryana</a:t>
            </a:r>
            <a:br>
              <a:rPr lang="en-US"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endParaRPr lang="en-IN" sz="1800" dirty="0">
              <a:solidFill>
                <a:sysClr val="windowText" lastClr="000000"/>
              </a:solidFill>
              <a:latin typeface="Times New Roman" panose="02020603050405020304" pitchFamily="18" charset="0"/>
              <a:cs typeface="Times New Roman" panose="02020603050405020304" pitchFamily="18" charset="0"/>
            </a:endParaRPr>
          </a:p>
          <a:p>
            <a:pPr marL="0" lvl="0" indent="0" algn="ctr" rtl="0">
              <a:spcBef>
                <a:spcPts val="0"/>
              </a:spcBef>
              <a:spcAft>
                <a:spcPts val="0"/>
              </a:spcAft>
              <a:buClr>
                <a:schemeClr val="dk1"/>
              </a:buClr>
              <a:buSzPct val="59459"/>
              <a:buFont typeface="Arial"/>
              <a:buNone/>
            </a:pPr>
            <a: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By</a:t>
            </a:r>
            <a:b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Aashish Garg (PG/2021/003)</a:t>
            </a:r>
            <a:br>
              <a:rPr lang="en" sz="1800" dirty="0">
                <a:solidFill>
                  <a:sysClr val="windowText" lastClr="000000"/>
                </a:solidFill>
                <a:highlight>
                  <a:srgbClr val="FFFFFF"/>
                </a:highlight>
                <a:latin typeface="Times New Roman" panose="02020603050405020304" pitchFamily="18" charset="0"/>
                <a:cs typeface="Times New Roman" panose="02020603050405020304" pitchFamily="18" charset="0"/>
              </a:rPr>
            </a:br>
            <a:b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Under the Guidance of</a:t>
            </a:r>
            <a:b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br>
            <a:r>
              <a:rPr lang="en" sz="1800" b="1" dirty="0">
                <a:solidFill>
                  <a:sysClr val="windowText" lastClr="000000"/>
                </a:solidFill>
                <a:highlight>
                  <a:srgbClr val="FFFFFF"/>
                </a:highlight>
                <a:latin typeface="Times New Roman" panose="02020603050405020304" pitchFamily="18" charset="0"/>
                <a:cs typeface="Times New Roman" panose="02020603050405020304" pitchFamily="18" charset="0"/>
              </a:rPr>
              <a:t>Dr. Punit Yadav</a:t>
            </a:r>
            <a:endParaRPr sz="1800" dirty="0">
              <a:solidFill>
                <a:sysClr val="windowText" lastClr="000000"/>
              </a:solidFill>
              <a:latin typeface="Times New Roman" panose="02020603050405020304" pitchFamily="18" charset="0"/>
              <a:cs typeface="Times New Roman" panose="02020603050405020304" pitchFamily="18" charset="0"/>
            </a:endParaRPr>
          </a:p>
        </p:txBody>
      </p:sp>
      <p:sp>
        <p:nvSpPr>
          <p:cNvPr id="130" name="Google Shape;130;p13"/>
          <p:cNvSpPr txBox="1"/>
          <p:nvPr/>
        </p:nvSpPr>
        <p:spPr>
          <a:xfrm>
            <a:off x="2061245" y="4567725"/>
            <a:ext cx="59283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dirty="0"/>
              <a:t>International Institute of Health Management and Research, New Delhi</a:t>
            </a:r>
            <a:endParaRPr sz="1200" dirty="0"/>
          </a:p>
        </p:txBody>
      </p:sp>
      <p:pic>
        <p:nvPicPr>
          <p:cNvPr id="2" name="Google Shape;67;p13">
            <a:extLst>
              <a:ext uri="{FF2B5EF4-FFF2-40B4-BE49-F238E27FC236}">
                <a16:creationId xmlns:a16="http://schemas.microsoft.com/office/drawing/2014/main" id="{C6F09F88-62E6-14C6-99E4-1FBC2F01E155}"/>
              </a:ext>
            </a:extLst>
          </p:cNvPr>
          <p:cNvPicPr preferRelativeResize="0"/>
          <p:nvPr/>
        </p:nvPicPr>
        <p:blipFill>
          <a:blip r:embed="rId3">
            <a:alphaModFix/>
          </a:blip>
          <a:stretch>
            <a:fillRect/>
          </a:stretch>
        </p:blipFill>
        <p:spPr>
          <a:xfrm>
            <a:off x="0" y="0"/>
            <a:ext cx="1366200" cy="693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23"/>
          <p:cNvSpPr txBox="1">
            <a:spLocks noGrp="1"/>
          </p:cNvSpPr>
          <p:nvPr>
            <p:ph type="title"/>
          </p:nvPr>
        </p:nvSpPr>
        <p:spPr>
          <a:xfrm>
            <a:off x="737374" y="1797171"/>
            <a:ext cx="7505700" cy="1019906"/>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RESULTS</a:t>
            </a:r>
            <a:endParaRPr b="1" dirty="0">
              <a:latin typeface="Times New Roman" panose="02020603050405020304" pitchFamily="18" charset="0"/>
              <a:cs typeface="Times New Roman" panose="02020603050405020304" pitchFamily="18" charset="0"/>
            </a:endParaRPr>
          </a:p>
        </p:txBody>
      </p:sp>
      <p:pic>
        <p:nvPicPr>
          <p:cNvPr id="4" name="Google Shape;67;p13">
            <a:extLst>
              <a:ext uri="{FF2B5EF4-FFF2-40B4-BE49-F238E27FC236}">
                <a16:creationId xmlns:a16="http://schemas.microsoft.com/office/drawing/2014/main" id="{D2FC5229-F974-3E29-63BF-D4D25704410F}"/>
              </a:ext>
            </a:extLst>
          </p:cNvPr>
          <p:cNvPicPr preferRelativeResize="0"/>
          <p:nvPr/>
        </p:nvPicPr>
        <p:blipFill>
          <a:blip r:embed="rId3">
            <a:alphaModFix/>
          </a:blip>
          <a:stretch>
            <a:fillRect/>
          </a:stretch>
        </p:blipFill>
        <p:spPr>
          <a:xfrm>
            <a:off x="0" y="-15240"/>
            <a:ext cx="1219200" cy="683754"/>
          </a:xfrm>
          <a:prstGeom prst="rect">
            <a:avLst/>
          </a:prstGeom>
          <a:noFill/>
          <a:ln>
            <a:noFill/>
          </a:ln>
        </p:spPr>
      </p:pic>
    </p:spTree>
    <p:extLst>
      <p:ext uri="{BB962C8B-B14F-4D97-AF65-F5344CB8AC3E}">
        <p14:creationId xmlns:p14="http://schemas.microsoft.com/office/powerpoint/2010/main" val="3543529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29101" y="989052"/>
            <a:ext cx="7900032" cy="3535796"/>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a:solidFill>
                <a:prstClr val="white"/>
              </a:solidFill>
              <a:latin typeface="Calibri"/>
            </a:endParaRPr>
          </a:p>
        </p:txBody>
      </p:sp>
      <p:graphicFrame>
        <p:nvGraphicFramePr>
          <p:cNvPr id="16" name="Chart 15"/>
          <p:cNvGraphicFramePr/>
          <p:nvPr/>
        </p:nvGraphicFramePr>
        <p:xfrm>
          <a:off x="1604180" y="1265944"/>
          <a:ext cx="4900854" cy="326723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pPr algn="ctr"/>
            <a:r>
              <a:rPr lang="en-US" sz="2800" b="1" dirty="0">
                <a:latin typeface="Times New Roman" panose="02020603050405020304" pitchFamily="18" charset="0"/>
                <a:cs typeface="Times New Roman" panose="02020603050405020304" pitchFamily="18" charset="0"/>
              </a:rPr>
              <a:t>Sales Assessment</a:t>
            </a:r>
          </a:p>
        </p:txBody>
      </p:sp>
      <p:sp>
        <p:nvSpPr>
          <p:cNvPr id="2" name="Content Placeholder 1"/>
          <p:cNvSpPr>
            <a:spLocks noGrp="1"/>
          </p:cNvSpPr>
          <p:nvPr>
            <p:ph idx="1"/>
          </p:nvPr>
        </p:nvSpPr>
        <p:spPr>
          <a:xfrm>
            <a:off x="262647" y="705520"/>
            <a:ext cx="7471560" cy="292100"/>
          </a:xfrm>
        </p:spPr>
        <p:txBody>
          <a:bodyPr/>
          <a:lstStyle/>
          <a:p>
            <a:r>
              <a:rPr lang="en-US" sz="1200" dirty="0">
                <a:latin typeface="Times New Roman" panose="02020603050405020304" pitchFamily="18" charset="0"/>
                <a:cs typeface="Times New Roman" panose="02020603050405020304" pitchFamily="18" charset="0"/>
              </a:rPr>
              <a:t>Southern India contributes to 32% of the total sales </a:t>
            </a:r>
          </a:p>
        </p:txBody>
      </p:sp>
      <p:sp>
        <p:nvSpPr>
          <p:cNvPr id="76" name="Rectangle 4"/>
          <p:cNvSpPr>
            <a:spLocks noChangeArrowheads="1"/>
          </p:cNvSpPr>
          <p:nvPr/>
        </p:nvSpPr>
        <p:spPr bwMode="auto">
          <a:xfrm>
            <a:off x="969199" y="2596701"/>
            <a:ext cx="1202089"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685800" eaLnBrk="0" fontAlgn="base" hangingPunct="0">
              <a:spcBef>
                <a:spcPct val="0"/>
              </a:spcBef>
              <a:spcAft>
                <a:spcPct val="0"/>
              </a:spcAft>
              <a:buClrTx/>
            </a:pPr>
            <a:r>
              <a:rPr lang="en-US" altLang="en-US" sz="1200" b="1" kern="1200" dirty="0">
                <a:solidFill>
                  <a:srgbClr val="FF5C11"/>
                </a:solidFill>
                <a:latin typeface="Calibri"/>
                <a:cs typeface="Calibri" panose="020F0502020204030204" pitchFamily="34" charset="0"/>
              </a:rPr>
              <a:t>WEST</a:t>
            </a:r>
            <a:r>
              <a:rPr lang="en-US" altLang="en-US" sz="1200" kern="1200" dirty="0">
                <a:solidFill>
                  <a:srgbClr val="FF5C11"/>
                </a:solidFill>
                <a:latin typeface="Calibri"/>
                <a:cs typeface="Calibri" panose="020F0502020204030204" pitchFamily="34" charset="0"/>
              </a:rPr>
              <a:t> : </a:t>
            </a:r>
            <a:r>
              <a:rPr lang="en-CA" altLang="zh-CN" sz="1050" kern="1200" dirty="0">
                <a:solidFill>
                  <a:srgbClr val="FF5C11"/>
                </a:solidFill>
                <a:latin typeface="Calibri"/>
                <a:cs typeface="Calibri" panose="020F0502020204030204" pitchFamily="34" charset="0"/>
              </a:rPr>
              <a:t>Maharashtra, Madhya Pradesh,  Gujarat and Goa</a:t>
            </a:r>
          </a:p>
        </p:txBody>
      </p:sp>
      <p:sp>
        <p:nvSpPr>
          <p:cNvPr id="78" name="Rectangle 4"/>
          <p:cNvSpPr>
            <a:spLocks noChangeArrowheads="1"/>
          </p:cNvSpPr>
          <p:nvPr/>
        </p:nvSpPr>
        <p:spPr bwMode="auto">
          <a:xfrm>
            <a:off x="6160012" y="2831232"/>
            <a:ext cx="1366463"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685800" eaLnBrk="0" fontAlgn="base" hangingPunct="0">
              <a:spcBef>
                <a:spcPct val="0"/>
              </a:spcBef>
              <a:spcAft>
                <a:spcPct val="0"/>
              </a:spcAft>
              <a:buClrTx/>
            </a:pPr>
            <a:r>
              <a:rPr lang="en-US" altLang="en-US" sz="1200" b="1" kern="1200" dirty="0">
                <a:solidFill>
                  <a:srgbClr val="05BCFE"/>
                </a:solidFill>
                <a:latin typeface="Calibri"/>
                <a:cs typeface="Calibri" panose="020F0502020204030204" pitchFamily="34" charset="0"/>
              </a:rPr>
              <a:t>NORTH </a:t>
            </a:r>
            <a:r>
              <a:rPr lang="en-US" altLang="en-US" sz="1200" kern="1200" dirty="0">
                <a:solidFill>
                  <a:srgbClr val="05BCFE"/>
                </a:solidFill>
                <a:latin typeface="Calibri"/>
                <a:cs typeface="Calibri" panose="020F0502020204030204" pitchFamily="34" charset="0"/>
              </a:rPr>
              <a:t>: </a:t>
            </a:r>
            <a:r>
              <a:rPr lang="en-CA" altLang="zh-CN" sz="1050" kern="1200" dirty="0">
                <a:solidFill>
                  <a:srgbClr val="05BCFE"/>
                </a:solidFill>
                <a:latin typeface="Calibri"/>
                <a:cs typeface="Calibri" panose="020F0502020204030204" pitchFamily="34" charset="0"/>
              </a:rPr>
              <a:t>Uttar Pradesh, Rajasthan, Punjab, Haryana, New Delhi, Chandigarh and J&amp;K</a:t>
            </a:r>
          </a:p>
        </p:txBody>
      </p:sp>
      <p:sp>
        <p:nvSpPr>
          <p:cNvPr id="80" name="Rectangle 4"/>
          <p:cNvSpPr>
            <a:spLocks noChangeArrowheads="1"/>
          </p:cNvSpPr>
          <p:nvPr/>
        </p:nvSpPr>
        <p:spPr bwMode="auto">
          <a:xfrm>
            <a:off x="3749040" y="989051"/>
            <a:ext cx="1645920" cy="685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685800" eaLnBrk="0" fontAlgn="base" hangingPunct="0">
              <a:spcBef>
                <a:spcPct val="0"/>
              </a:spcBef>
              <a:spcAft>
                <a:spcPct val="0"/>
              </a:spcAft>
              <a:buClrTx/>
            </a:pPr>
            <a:r>
              <a:rPr lang="en-US" altLang="en-US" sz="1200" b="1" kern="1200" dirty="0">
                <a:solidFill>
                  <a:srgbClr val="79B94F"/>
                </a:solidFill>
                <a:latin typeface="Calibri"/>
                <a:cs typeface="Calibri" panose="020F0502020204030204" pitchFamily="34" charset="0"/>
              </a:rPr>
              <a:t>EAST</a:t>
            </a:r>
            <a:r>
              <a:rPr lang="en-US" altLang="en-US" sz="1200" kern="1200" dirty="0">
                <a:solidFill>
                  <a:srgbClr val="79B94F"/>
                </a:solidFill>
                <a:latin typeface="Calibri"/>
                <a:cs typeface="Calibri" panose="020F0502020204030204" pitchFamily="34" charset="0"/>
              </a:rPr>
              <a:t>: </a:t>
            </a:r>
            <a:r>
              <a:rPr lang="en-US" altLang="zh-CN" sz="1050" kern="1200" dirty="0">
                <a:solidFill>
                  <a:srgbClr val="79B94F"/>
                </a:solidFill>
                <a:latin typeface="Calibri"/>
                <a:cs typeface="Calibri" panose="020F0502020204030204" pitchFamily="34" charset="0"/>
              </a:rPr>
              <a:t>Bihar, West Bengal, Jharkhand, Orissa and Assam</a:t>
            </a:r>
          </a:p>
        </p:txBody>
      </p:sp>
      <p:sp>
        <p:nvSpPr>
          <p:cNvPr id="81" name="Rectangle 4"/>
          <p:cNvSpPr>
            <a:spLocks noChangeArrowheads="1"/>
          </p:cNvSpPr>
          <p:nvPr/>
        </p:nvSpPr>
        <p:spPr bwMode="auto">
          <a:xfrm>
            <a:off x="1679353" y="3949277"/>
            <a:ext cx="1233338" cy="5755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defTabSz="685800" eaLnBrk="0" fontAlgn="base" hangingPunct="0">
              <a:spcBef>
                <a:spcPct val="0"/>
              </a:spcBef>
              <a:spcAft>
                <a:spcPct val="0"/>
              </a:spcAft>
              <a:buClrTx/>
            </a:pPr>
            <a:r>
              <a:rPr lang="en-US" altLang="en-US" sz="1200" b="1" kern="1200" dirty="0">
                <a:solidFill>
                  <a:srgbClr val="FFCD05"/>
                </a:solidFill>
                <a:latin typeface="Calibri"/>
                <a:cs typeface="Calibri" panose="020F0502020204030204" pitchFamily="34" charset="0"/>
              </a:rPr>
              <a:t>SOUTH</a:t>
            </a:r>
            <a:r>
              <a:rPr lang="en-US" altLang="en-US" sz="1200" kern="1200" dirty="0">
                <a:solidFill>
                  <a:srgbClr val="FFCD05"/>
                </a:solidFill>
                <a:latin typeface="Calibri"/>
                <a:cs typeface="Calibri" panose="020F0502020204030204" pitchFamily="34" charset="0"/>
              </a:rPr>
              <a:t>: </a:t>
            </a:r>
            <a:r>
              <a:rPr lang="sv-SE" altLang="zh-CN" sz="1050" kern="1200" dirty="0">
                <a:solidFill>
                  <a:srgbClr val="FFCD05"/>
                </a:solidFill>
                <a:latin typeface="Calibri"/>
                <a:cs typeface="Calibri" panose="020F0502020204030204" pitchFamily="34" charset="0"/>
              </a:rPr>
              <a:t>Andhra Pradesh, Karnataka, Kerala and Tamil Nadu</a:t>
            </a:r>
          </a:p>
        </p:txBody>
      </p:sp>
      <p:pic>
        <p:nvPicPr>
          <p:cNvPr id="4" name="Google Shape;67;p13">
            <a:extLst>
              <a:ext uri="{FF2B5EF4-FFF2-40B4-BE49-F238E27FC236}">
                <a16:creationId xmlns:a16="http://schemas.microsoft.com/office/drawing/2014/main" id="{69CE749D-B887-FAEC-DE4A-43AB7017F65B}"/>
              </a:ext>
            </a:extLst>
          </p:cNvPr>
          <p:cNvPicPr preferRelativeResize="0"/>
          <p:nvPr/>
        </p:nvPicPr>
        <p:blipFill>
          <a:blip r:embed="rId4">
            <a:alphaModFix/>
          </a:blip>
          <a:stretch>
            <a:fillRect/>
          </a:stretch>
        </p:blipFill>
        <p:spPr>
          <a:xfrm>
            <a:off x="0" y="-15240"/>
            <a:ext cx="1219200" cy="683754"/>
          </a:xfrm>
          <a:prstGeom prst="rect">
            <a:avLst/>
          </a:prstGeom>
          <a:noFill/>
          <a:ln>
            <a:noFill/>
          </a:ln>
        </p:spPr>
      </p:pic>
    </p:spTree>
    <p:extLst>
      <p:ext uri="{BB962C8B-B14F-4D97-AF65-F5344CB8AC3E}">
        <p14:creationId xmlns:p14="http://schemas.microsoft.com/office/powerpoint/2010/main" val="4104493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562970" y="1257479"/>
            <a:ext cx="8115363" cy="3305255"/>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a:solidFill>
                <a:prstClr val="white"/>
              </a:solidFill>
              <a:latin typeface="Calibri"/>
            </a:endParaRPr>
          </a:p>
        </p:txBody>
      </p:sp>
      <p:sp>
        <p:nvSpPr>
          <p:cNvPr id="56" name="Title 4"/>
          <p:cNvSpPr>
            <a:spLocks noGrp="1"/>
          </p:cNvSpPr>
          <p:nvPr>
            <p:ph type="title"/>
          </p:nvPr>
        </p:nvSpPr>
        <p:spPr/>
        <p:txBody>
          <a:bodyPr/>
          <a:lstStyle/>
          <a:p>
            <a:pPr algn="ctr"/>
            <a:r>
              <a:rPr lang="en-US" sz="2800" b="1" dirty="0">
                <a:latin typeface="Times New Roman" panose="02020603050405020304" pitchFamily="18" charset="0"/>
                <a:cs typeface="Times New Roman" panose="02020603050405020304" pitchFamily="18" charset="0"/>
              </a:rPr>
              <a:t>Sales Assessment (Cont’d) </a:t>
            </a:r>
          </a:p>
        </p:txBody>
      </p:sp>
      <p:sp>
        <p:nvSpPr>
          <p:cNvPr id="2" name="Content Placeholder 1"/>
          <p:cNvSpPr>
            <a:spLocks noGrp="1"/>
          </p:cNvSpPr>
          <p:nvPr>
            <p:ph idx="1"/>
          </p:nvPr>
        </p:nvSpPr>
        <p:spPr>
          <a:xfrm>
            <a:off x="320482" y="739378"/>
            <a:ext cx="7471560" cy="428762"/>
          </a:xfrm>
        </p:spPr>
        <p:txBody>
          <a:bodyPr/>
          <a:lstStyle/>
          <a:p>
            <a:r>
              <a:rPr lang="en-US" sz="1400" dirty="0">
                <a:latin typeface="Times New Roman" panose="02020603050405020304" pitchFamily="18" charset="0"/>
                <a:cs typeface="Times New Roman" panose="02020603050405020304" pitchFamily="18" charset="0"/>
              </a:rPr>
              <a:t>Trade contributes to 60% of the total Business </a:t>
            </a:r>
          </a:p>
        </p:txBody>
      </p:sp>
      <p:graphicFrame>
        <p:nvGraphicFramePr>
          <p:cNvPr id="62" name="Chart 61"/>
          <p:cNvGraphicFramePr/>
          <p:nvPr>
            <p:extLst>
              <p:ext uri="{D42A27DB-BD31-4B8C-83A1-F6EECF244321}">
                <p14:modId xmlns:p14="http://schemas.microsoft.com/office/powerpoint/2010/main" val="181589294"/>
              </p:ext>
            </p:extLst>
          </p:nvPr>
        </p:nvGraphicFramePr>
        <p:xfrm>
          <a:off x="841919" y="1288452"/>
          <a:ext cx="2765298" cy="33052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4" name="Chart 53"/>
          <p:cNvGraphicFramePr/>
          <p:nvPr>
            <p:extLst>
              <p:ext uri="{D42A27DB-BD31-4B8C-83A1-F6EECF244321}">
                <p14:modId xmlns:p14="http://schemas.microsoft.com/office/powerpoint/2010/main" val="2088728084"/>
              </p:ext>
            </p:extLst>
          </p:nvPr>
        </p:nvGraphicFramePr>
        <p:xfrm>
          <a:off x="3766458" y="1257479"/>
          <a:ext cx="3606307" cy="3305255"/>
        </p:xfrm>
        <a:graphic>
          <a:graphicData uri="http://schemas.openxmlformats.org/drawingml/2006/chart">
            <c:chart xmlns:c="http://schemas.openxmlformats.org/drawingml/2006/chart" xmlns:r="http://schemas.openxmlformats.org/officeDocument/2006/relationships" r:id="rId4"/>
          </a:graphicData>
        </a:graphic>
      </p:graphicFrame>
      <p:sp>
        <p:nvSpPr>
          <p:cNvPr id="3" name="Bent Arrow 2"/>
          <p:cNvSpPr/>
          <p:nvPr/>
        </p:nvSpPr>
        <p:spPr>
          <a:xfrm rot="5400000">
            <a:off x="4026076" y="622129"/>
            <a:ext cx="413801" cy="3124858"/>
          </a:xfrm>
          <a:prstGeom prst="bentArrow">
            <a:avLst>
              <a:gd name="adj1" fmla="val 25000"/>
              <a:gd name="adj2" fmla="val 25000"/>
              <a:gd name="adj3" fmla="val 25000"/>
              <a:gd name="adj4" fmla="val 3353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a:solidFill>
                <a:srgbClr val="595959"/>
              </a:solidFill>
              <a:latin typeface="Calibri"/>
            </a:endParaRPr>
          </a:p>
        </p:txBody>
      </p:sp>
      <p:pic>
        <p:nvPicPr>
          <p:cNvPr id="4" name="Google Shape;67;p13">
            <a:extLst>
              <a:ext uri="{FF2B5EF4-FFF2-40B4-BE49-F238E27FC236}">
                <a16:creationId xmlns:a16="http://schemas.microsoft.com/office/drawing/2014/main" id="{7A8C97B6-F245-6DD7-5ECE-980CD289F94B}"/>
              </a:ext>
            </a:extLst>
          </p:cNvPr>
          <p:cNvPicPr preferRelativeResize="0"/>
          <p:nvPr/>
        </p:nvPicPr>
        <p:blipFill>
          <a:blip r:embed="rId5">
            <a:alphaModFix/>
          </a:blip>
          <a:stretch>
            <a:fillRect/>
          </a:stretch>
        </p:blipFill>
        <p:spPr>
          <a:xfrm>
            <a:off x="0" y="-15240"/>
            <a:ext cx="1219200" cy="683754"/>
          </a:xfrm>
          <a:prstGeom prst="rect">
            <a:avLst/>
          </a:prstGeom>
          <a:noFill/>
          <a:ln>
            <a:noFill/>
          </a:ln>
        </p:spPr>
      </p:pic>
    </p:spTree>
    <p:extLst>
      <p:ext uri="{BB962C8B-B14F-4D97-AF65-F5344CB8AC3E}">
        <p14:creationId xmlns:p14="http://schemas.microsoft.com/office/powerpoint/2010/main" val="3676661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14480" y="1485900"/>
            <a:ext cx="8672345" cy="3148158"/>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a:solidFill>
                <a:prstClr val="white"/>
              </a:solidFill>
              <a:latin typeface="Calibri"/>
            </a:endParaRPr>
          </a:p>
        </p:txBody>
      </p:sp>
      <p:sp>
        <p:nvSpPr>
          <p:cNvPr id="84" name="Title 4"/>
          <p:cNvSpPr>
            <a:spLocks noGrp="1"/>
          </p:cNvSpPr>
          <p:nvPr>
            <p:ph type="title"/>
          </p:nvPr>
        </p:nvSpPr>
        <p:spPr/>
        <p:txBody>
          <a:bodyPr/>
          <a:lstStyle/>
          <a:p>
            <a:pPr algn="ctr"/>
            <a:r>
              <a:rPr lang="en-US" sz="2800" b="1" dirty="0">
                <a:latin typeface="Times New Roman" panose="02020603050405020304" pitchFamily="18" charset="0"/>
                <a:cs typeface="Times New Roman" panose="02020603050405020304" pitchFamily="18" charset="0"/>
              </a:rPr>
              <a:t>Sales Assessment (cont’d) </a:t>
            </a:r>
          </a:p>
        </p:txBody>
      </p:sp>
      <p:sp>
        <p:nvSpPr>
          <p:cNvPr id="2" name="Content Placeholder 1"/>
          <p:cNvSpPr>
            <a:spLocks noGrp="1"/>
          </p:cNvSpPr>
          <p:nvPr>
            <p:ph idx="1"/>
          </p:nvPr>
        </p:nvSpPr>
        <p:spPr>
          <a:xfrm>
            <a:off x="248431" y="784870"/>
            <a:ext cx="7592208" cy="687019"/>
          </a:xfrm>
        </p:spPr>
        <p:txBody>
          <a:bodyPr/>
          <a:lstStyle/>
          <a:p>
            <a:r>
              <a:rPr lang="en-US" sz="1200" dirty="0">
                <a:latin typeface="Times New Roman" panose="02020603050405020304" pitchFamily="18" charset="0"/>
                <a:cs typeface="Times New Roman" panose="02020603050405020304" pitchFamily="18" charset="0"/>
              </a:rPr>
              <a:t>Nursing Homes has been the highest contributor for Pharma brands contributing 40% of the overall sales, among the private sector, they are followed by Stand alone Hospitals.</a:t>
            </a:r>
          </a:p>
          <a:p>
            <a:r>
              <a:rPr lang="en-US" sz="1200" dirty="0">
                <a:latin typeface="Times New Roman" panose="02020603050405020304" pitchFamily="18" charset="0"/>
                <a:cs typeface="Times New Roman" panose="02020603050405020304" pitchFamily="18" charset="0"/>
              </a:rPr>
              <a:t>ESIC and Defense are the highest contributors with 21% and 22% each among the government sector.</a:t>
            </a:r>
          </a:p>
        </p:txBody>
      </p:sp>
      <p:graphicFrame>
        <p:nvGraphicFramePr>
          <p:cNvPr id="65" name="Chart 64"/>
          <p:cNvGraphicFramePr/>
          <p:nvPr>
            <p:extLst>
              <p:ext uri="{D42A27DB-BD31-4B8C-83A1-F6EECF244321}">
                <p14:modId xmlns:p14="http://schemas.microsoft.com/office/powerpoint/2010/main" val="493815146"/>
              </p:ext>
            </p:extLst>
          </p:nvPr>
        </p:nvGraphicFramePr>
        <p:xfrm>
          <a:off x="255897" y="1548718"/>
          <a:ext cx="8507103" cy="1420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6" name="Chart 65"/>
          <p:cNvGraphicFramePr/>
          <p:nvPr>
            <p:extLst>
              <p:ext uri="{D42A27DB-BD31-4B8C-83A1-F6EECF244321}">
                <p14:modId xmlns:p14="http://schemas.microsoft.com/office/powerpoint/2010/main" val="2467568662"/>
              </p:ext>
            </p:extLst>
          </p:nvPr>
        </p:nvGraphicFramePr>
        <p:xfrm>
          <a:off x="262647" y="3191463"/>
          <a:ext cx="8624177" cy="1176911"/>
        </p:xfrm>
        <a:graphic>
          <a:graphicData uri="http://schemas.openxmlformats.org/drawingml/2006/chart">
            <c:chart xmlns:c="http://schemas.openxmlformats.org/drawingml/2006/chart" xmlns:r="http://schemas.openxmlformats.org/officeDocument/2006/relationships" r:id="rId4"/>
          </a:graphicData>
        </a:graphic>
      </p:graphicFrame>
      <p:grpSp>
        <p:nvGrpSpPr>
          <p:cNvPr id="67" name="Group 66"/>
          <p:cNvGrpSpPr/>
          <p:nvPr/>
        </p:nvGrpSpPr>
        <p:grpSpPr>
          <a:xfrm rot="5400000">
            <a:off x="4118316" y="2955887"/>
            <a:ext cx="176269" cy="283160"/>
            <a:chOff x="-92326" y="2041054"/>
            <a:chExt cx="303621" cy="453852"/>
          </a:xfrm>
          <a:solidFill>
            <a:schemeClr val="bg2">
              <a:lumMod val="90000"/>
            </a:schemeClr>
          </a:solidFill>
        </p:grpSpPr>
        <p:sp>
          <p:nvSpPr>
            <p:cNvPr id="68" name="Rectangle 67"/>
            <p:cNvSpPr/>
            <p:nvPr/>
          </p:nvSpPr>
          <p:spPr>
            <a:xfrm rot="18900000">
              <a:off x="-92326" y="2041054"/>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sp>
          <p:nvSpPr>
            <p:cNvPr id="69" name="Rectangle 68"/>
            <p:cNvSpPr/>
            <p:nvPr/>
          </p:nvSpPr>
          <p:spPr>
            <a:xfrm rot="18900000">
              <a:off x="38739" y="2184247"/>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sp>
          <p:nvSpPr>
            <p:cNvPr id="70" name="Rectangle 69"/>
            <p:cNvSpPr/>
            <p:nvPr/>
          </p:nvSpPr>
          <p:spPr>
            <a:xfrm rot="18900000">
              <a:off x="-92326" y="2322350"/>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grpSp>
      <p:grpSp>
        <p:nvGrpSpPr>
          <p:cNvPr id="71" name="Group 70"/>
          <p:cNvGrpSpPr/>
          <p:nvPr/>
        </p:nvGrpSpPr>
        <p:grpSpPr>
          <a:xfrm rot="5400000" flipH="1">
            <a:off x="3779063" y="2955887"/>
            <a:ext cx="176270" cy="283160"/>
            <a:chOff x="-92326" y="2041054"/>
            <a:chExt cx="303621" cy="453852"/>
          </a:xfrm>
          <a:solidFill>
            <a:schemeClr val="bg2">
              <a:lumMod val="90000"/>
            </a:schemeClr>
          </a:solidFill>
        </p:grpSpPr>
        <p:sp>
          <p:nvSpPr>
            <p:cNvPr id="72" name="Rectangle 71"/>
            <p:cNvSpPr/>
            <p:nvPr/>
          </p:nvSpPr>
          <p:spPr>
            <a:xfrm rot="18900000">
              <a:off x="-92326" y="2041054"/>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sp>
          <p:nvSpPr>
            <p:cNvPr id="73" name="Rectangle 72"/>
            <p:cNvSpPr/>
            <p:nvPr/>
          </p:nvSpPr>
          <p:spPr>
            <a:xfrm rot="18900000">
              <a:off x="38739" y="2184247"/>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sp>
          <p:nvSpPr>
            <p:cNvPr id="74" name="Rectangle 73"/>
            <p:cNvSpPr/>
            <p:nvPr/>
          </p:nvSpPr>
          <p:spPr>
            <a:xfrm rot="18900000">
              <a:off x="-92326" y="2322350"/>
              <a:ext cx="172556" cy="17255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grpSp>
      <p:sp>
        <p:nvSpPr>
          <p:cNvPr id="81" name="TextBox 80"/>
          <p:cNvSpPr txBox="1"/>
          <p:nvPr/>
        </p:nvSpPr>
        <p:spPr>
          <a:xfrm>
            <a:off x="1699225" y="4441277"/>
            <a:ext cx="6059528" cy="207749"/>
          </a:xfrm>
          <a:prstGeom prst="rect">
            <a:avLst/>
          </a:prstGeom>
          <a:noFill/>
        </p:spPr>
        <p:txBody>
          <a:bodyPr wrap="square" rtlCol="0">
            <a:spAutoFit/>
          </a:bodyPr>
          <a:lstStyle/>
          <a:p>
            <a:pPr defTabSz="685800" eaLnBrk="0" fontAlgn="base" hangingPunct="0">
              <a:spcBef>
                <a:spcPct val="0"/>
              </a:spcBef>
              <a:spcAft>
                <a:spcPct val="0"/>
              </a:spcAft>
              <a:buClrTx/>
            </a:pPr>
            <a:r>
              <a:rPr lang="en-IN" sz="750" kern="1200" dirty="0">
                <a:solidFill>
                  <a:srgbClr val="595959"/>
                </a:solidFill>
                <a:latin typeface="Calibri"/>
                <a:ea typeface="+mn-ea"/>
                <a:cs typeface="Arial" panose="020B0604020202020204" pitchFamily="34" charset="0"/>
              </a:rPr>
              <a:t>Others includes state governments, medical colleges, Public Sector Units etc</a:t>
            </a:r>
            <a:endParaRPr lang="en-US" sz="750" kern="1200" dirty="0" err="1">
              <a:solidFill>
                <a:srgbClr val="595959"/>
              </a:solidFill>
              <a:latin typeface="Calibri"/>
              <a:ea typeface="+mn-ea"/>
              <a:cs typeface="Arial" panose="020B0604020202020204" pitchFamily="34" charset="0"/>
            </a:endParaRPr>
          </a:p>
        </p:txBody>
      </p:sp>
      <p:pic>
        <p:nvPicPr>
          <p:cNvPr id="3" name="Google Shape;67;p13">
            <a:extLst>
              <a:ext uri="{FF2B5EF4-FFF2-40B4-BE49-F238E27FC236}">
                <a16:creationId xmlns:a16="http://schemas.microsoft.com/office/drawing/2014/main" id="{E0582FB1-55C8-2977-3D98-02F702AC9E68}"/>
              </a:ext>
            </a:extLst>
          </p:cNvPr>
          <p:cNvPicPr preferRelativeResize="0"/>
          <p:nvPr/>
        </p:nvPicPr>
        <p:blipFill>
          <a:blip r:embed="rId5">
            <a:alphaModFix/>
          </a:blip>
          <a:stretch>
            <a:fillRect/>
          </a:stretch>
        </p:blipFill>
        <p:spPr>
          <a:xfrm>
            <a:off x="0" y="-15240"/>
            <a:ext cx="1219200" cy="683754"/>
          </a:xfrm>
          <a:prstGeom prst="rect">
            <a:avLst/>
          </a:prstGeom>
          <a:noFill/>
          <a:ln>
            <a:noFill/>
          </a:ln>
        </p:spPr>
      </p:pic>
    </p:spTree>
    <p:extLst>
      <p:ext uri="{BB962C8B-B14F-4D97-AF65-F5344CB8AC3E}">
        <p14:creationId xmlns:p14="http://schemas.microsoft.com/office/powerpoint/2010/main" val="134431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7175" y="757682"/>
            <a:ext cx="8886826" cy="3910435"/>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a:solidFill>
                <a:prstClr val="white"/>
              </a:solidFill>
              <a:latin typeface="Calibri"/>
            </a:endParaRPr>
          </a:p>
        </p:txBody>
      </p:sp>
      <p:sp>
        <p:nvSpPr>
          <p:cNvPr id="52" name="Title 4"/>
          <p:cNvSpPr>
            <a:spLocks noGrp="1"/>
          </p:cNvSpPr>
          <p:nvPr>
            <p:ph type="title"/>
          </p:nvPr>
        </p:nvSpPr>
        <p:spPr/>
        <p:txBody>
          <a:bodyPr/>
          <a:lstStyle/>
          <a:p>
            <a:pPr algn="ct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j-ea"/>
                <a:cs typeface="Times New Roman" panose="02020603050405020304" pitchFamily="18" charset="0"/>
              </a:rPr>
              <a:t>Sales Assessment (cont’d)</a:t>
            </a:r>
            <a:endParaRPr lang="en-US" dirty="0"/>
          </a:p>
        </p:txBody>
      </p:sp>
      <p:sp>
        <p:nvSpPr>
          <p:cNvPr id="2" name="Content Placeholder 1"/>
          <p:cNvSpPr>
            <a:spLocks noGrp="1"/>
          </p:cNvSpPr>
          <p:nvPr>
            <p:ph idx="1"/>
          </p:nvPr>
        </p:nvSpPr>
        <p:spPr>
          <a:xfrm>
            <a:off x="257175" y="458229"/>
            <a:ext cx="7471560" cy="299453"/>
          </a:xfrm>
        </p:spPr>
        <p:txBody>
          <a:bodyPr/>
          <a:lstStyle/>
          <a:p>
            <a:r>
              <a:rPr lang="en-US" sz="1200" dirty="0">
                <a:latin typeface="Times New Roman" panose="02020603050405020304" pitchFamily="18" charset="0"/>
                <a:cs typeface="Times New Roman" panose="02020603050405020304" pitchFamily="18" charset="0"/>
              </a:rPr>
              <a:t>Consulting Physicians and GPs contributes 40% of the total sales of division followed by Gastroenterologists.</a:t>
            </a:r>
          </a:p>
        </p:txBody>
      </p:sp>
      <p:graphicFrame>
        <p:nvGraphicFramePr>
          <p:cNvPr id="58" name="Chart 57"/>
          <p:cNvGraphicFramePr/>
          <p:nvPr>
            <p:extLst>
              <p:ext uri="{D42A27DB-BD31-4B8C-83A1-F6EECF244321}">
                <p14:modId xmlns:p14="http://schemas.microsoft.com/office/powerpoint/2010/main" val="534203000"/>
              </p:ext>
            </p:extLst>
          </p:nvPr>
        </p:nvGraphicFramePr>
        <p:xfrm>
          <a:off x="389467" y="752102"/>
          <a:ext cx="8187266" cy="3916014"/>
        </p:xfrm>
        <a:graphic>
          <a:graphicData uri="http://schemas.openxmlformats.org/drawingml/2006/chart">
            <c:chart xmlns:c="http://schemas.openxmlformats.org/drawingml/2006/chart" xmlns:r="http://schemas.openxmlformats.org/officeDocument/2006/relationships" r:id="rId3"/>
          </a:graphicData>
        </a:graphic>
      </p:graphicFrame>
      <p:pic>
        <p:nvPicPr>
          <p:cNvPr id="3" name="Google Shape;67;p13">
            <a:extLst>
              <a:ext uri="{FF2B5EF4-FFF2-40B4-BE49-F238E27FC236}">
                <a16:creationId xmlns:a16="http://schemas.microsoft.com/office/drawing/2014/main" id="{82595FF9-2C4D-E4D1-5A80-DBEEF669D745}"/>
              </a:ext>
            </a:extLst>
          </p:cNvPr>
          <p:cNvPicPr preferRelativeResize="0"/>
          <p:nvPr/>
        </p:nvPicPr>
        <p:blipFill>
          <a:blip r:embed="rId4">
            <a:alphaModFix/>
          </a:blip>
          <a:stretch>
            <a:fillRect/>
          </a:stretch>
        </p:blipFill>
        <p:spPr>
          <a:xfrm>
            <a:off x="0" y="-15240"/>
            <a:ext cx="1021080" cy="490623"/>
          </a:xfrm>
          <a:prstGeom prst="rect">
            <a:avLst/>
          </a:prstGeom>
          <a:noFill/>
          <a:ln>
            <a:noFill/>
          </a:ln>
        </p:spPr>
      </p:pic>
    </p:spTree>
    <p:extLst>
      <p:ext uri="{BB962C8B-B14F-4D97-AF65-F5344CB8AC3E}">
        <p14:creationId xmlns:p14="http://schemas.microsoft.com/office/powerpoint/2010/main" val="2110301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5179325" y="749041"/>
            <a:ext cx="2661314" cy="3898022"/>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15" name="Rounded Rectangle 114"/>
          <p:cNvSpPr>
            <a:spLocks/>
          </p:cNvSpPr>
          <p:nvPr/>
        </p:nvSpPr>
        <p:spPr bwMode="auto">
          <a:xfrm>
            <a:off x="5497236" y="1460224"/>
            <a:ext cx="1981962" cy="527561"/>
          </a:xfrm>
          <a:prstGeom prst="roundRect">
            <a:avLst>
              <a:gd name="adj" fmla="val 50000"/>
            </a:avLst>
          </a:prstGeom>
          <a:solidFill>
            <a:schemeClr val="accent4">
              <a:lumMod val="75000"/>
            </a:schemeClr>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National Sales Manager (1)</a:t>
            </a:r>
          </a:p>
        </p:txBody>
      </p:sp>
      <p:sp>
        <p:nvSpPr>
          <p:cNvPr id="97" name="Title 4"/>
          <p:cNvSpPr>
            <a:spLocks noGrp="1"/>
          </p:cNvSpPr>
          <p:nvPr>
            <p:ph type="title"/>
          </p:nvPr>
        </p:nvSpPr>
        <p:spPr/>
        <p:txBody>
          <a:bodyPr/>
          <a:lstStyle/>
          <a:p>
            <a:pPr algn="ctr"/>
            <a:r>
              <a:rPr lang="en-IN" sz="2400" b="1" dirty="0">
                <a:latin typeface="Times New Roman" panose="02020603050405020304" pitchFamily="18" charset="0"/>
                <a:cs typeface="Times New Roman" panose="02020603050405020304" pitchFamily="18" charset="0"/>
              </a:rPr>
              <a:t>Sales Structure of Division</a:t>
            </a:r>
          </a:p>
        </p:txBody>
      </p:sp>
      <p:sp>
        <p:nvSpPr>
          <p:cNvPr id="2" name="Content Placeholder 1"/>
          <p:cNvSpPr>
            <a:spLocks noGrp="1"/>
          </p:cNvSpPr>
          <p:nvPr>
            <p:ph idx="1"/>
          </p:nvPr>
        </p:nvSpPr>
        <p:spPr>
          <a:xfrm>
            <a:off x="266034" y="720145"/>
            <a:ext cx="4501092" cy="1427237"/>
          </a:xfrm>
          <a:solidFill>
            <a:schemeClr val="bg1"/>
          </a:solidFill>
        </p:spPr>
        <p:txBody>
          <a:bodyPr/>
          <a:lstStyle/>
          <a:p>
            <a:r>
              <a:rPr lang="en-US" sz="1200" dirty="0">
                <a:latin typeface="Times New Roman" panose="02020603050405020304" pitchFamily="18" charset="0"/>
                <a:cs typeface="Times New Roman" panose="02020603050405020304" pitchFamily="18" charset="0"/>
              </a:rPr>
              <a:t>The  Sales force structure of division is placed below:</a:t>
            </a:r>
          </a:p>
          <a:p>
            <a:pPr marL="471488" lvl="1" indent="-128588">
              <a:lnSpc>
                <a:spcPts val="1500"/>
              </a:lnSpc>
            </a:pPr>
            <a:r>
              <a:rPr lang="en-IN" sz="1200" dirty="0">
                <a:latin typeface="Times New Roman" panose="02020603050405020304" pitchFamily="18" charset="0"/>
                <a:cs typeface="Times New Roman" panose="02020603050405020304" pitchFamily="18" charset="0"/>
              </a:rPr>
              <a:t>National Sales Managers: 1</a:t>
            </a:r>
          </a:p>
          <a:p>
            <a:pPr marL="471488" lvl="1" indent="-128588">
              <a:lnSpc>
                <a:spcPts val="1500"/>
              </a:lnSpc>
            </a:pPr>
            <a:r>
              <a:rPr lang="en-IN" sz="1200" dirty="0">
                <a:latin typeface="Times New Roman" panose="02020603050405020304" pitchFamily="18" charset="0"/>
                <a:cs typeface="Times New Roman" panose="02020603050405020304" pitchFamily="18" charset="0"/>
              </a:rPr>
              <a:t>Zonal Sales Manager: 7</a:t>
            </a:r>
          </a:p>
          <a:p>
            <a:pPr marL="471488" lvl="1" indent="-128588">
              <a:lnSpc>
                <a:spcPts val="1500"/>
              </a:lnSpc>
            </a:pPr>
            <a:r>
              <a:rPr lang="en-IN" sz="1200" dirty="0">
                <a:latin typeface="Times New Roman" panose="02020603050405020304" pitchFamily="18" charset="0"/>
                <a:cs typeface="Times New Roman" panose="02020603050405020304" pitchFamily="18" charset="0"/>
              </a:rPr>
              <a:t>Regional Sales Manager: 24</a:t>
            </a:r>
          </a:p>
          <a:p>
            <a:pPr marL="471488" lvl="1" indent="-128588">
              <a:lnSpc>
                <a:spcPts val="1500"/>
              </a:lnSpc>
            </a:pPr>
            <a:r>
              <a:rPr lang="en-IN" sz="1200" dirty="0">
                <a:latin typeface="Times New Roman" panose="02020603050405020304" pitchFamily="18" charset="0"/>
                <a:cs typeface="Times New Roman" panose="02020603050405020304" pitchFamily="18" charset="0"/>
              </a:rPr>
              <a:t>Field Sales Manager/Area manager: 85</a:t>
            </a:r>
          </a:p>
          <a:p>
            <a:pPr marL="471488" lvl="1" indent="-128588">
              <a:lnSpc>
                <a:spcPts val="1500"/>
              </a:lnSpc>
            </a:pPr>
            <a:r>
              <a:rPr lang="en-IN" sz="1200" dirty="0">
                <a:latin typeface="Times New Roman" panose="02020603050405020304" pitchFamily="18" charset="0"/>
                <a:cs typeface="Times New Roman" panose="02020603050405020304" pitchFamily="18" charset="0"/>
              </a:rPr>
              <a:t>Sales Officers/Territory Sales Executive/Territory Sales manager: 385</a:t>
            </a:r>
            <a:endParaRPr lang="en-US" sz="1200" dirty="0">
              <a:latin typeface="Times New Roman" panose="02020603050405020304" pitchFamily="18" charset="0"/>
              <a:cs typeface="Times New Roman" panose="02020603050405020304" pitchFamily="18" charset="0"/>
            </a:endParaRPr>
          </a:p>
        </p:txBody>
      </p:sp>
      <p:sp>
        <p:nvSpPr>
          <p:cNvPr id="10" name="Rounded Rectangle 9"/>
          <p:cNvSpPr>
            <a:spLocks/>
          </p:cNvSpPr>
          <p:nvPr/>
        </p:nvSpPr>
        <p:spPr bwMode="auto">
          <a:xfrm>
            <a:off x="5497236" y="3580435"/>
            <a:ext cx="1981962" cy="527561"/>
          </a:xfrm>
          <a:prstGeom prst="roundRect">
            <a:avLst>
              <a:gd name="adj" fmla="val 50000"/>
            </a:avLst>
          </a:prstGeom>
          <a:solidFill>
            <a:srgbClr val="0070C0"/>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1</a:t>
            </a:r>
            <a:r>
              <a:rPr lang="en-US" sz="1000" baseline="30000" dirty="0">
                <a:solidFill>
                  <a:schemeClr val="bg1"/>
                </a:solidFill>
              </a:rPr>
              <a:t>st</a:t>
            </a:r>
            <a:r>
              <a:rPr lang="en-US" sz="1000" dirty="0">
                <a:solidFill>
                  <a:schemeClr val="bg1"/>
                </a:solidFill>
              </a:rPr>
              <a:t> Line Managers (85)</a:t>
            </a:r>
          </a:p>
        </p:txBody>
      </p:sp>
      <p:sp>
        <p:nvSpPr>
          <p:cNvPr id="9" name="Rounded Rectangle 8"/>
          <p:cNvSpPr>
            <a:spLocks/>
          </p:cNvSpPr>
          <p:nvPr/>
        </p:nvSpPr>
        <p:spPr bwMode="auto">
          <a:xfrm>
            <a:off x="5497236" y="2890183"/>
            <a:ext cx="1981962" cy="527561"/>
          </a:xfrm>
          <a:prstGeom prst="roundRect">
            <a:avLst>
              <a:gd name="adj" fmla="val 50000"/>
            </a:avLst>
          </a:prstGeom>
          <a:solidFill>
            <a:schemeClr val="tx2"/>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Regional Sales Managers (24)</a:t>
            </a:r>
          </a:p>
        </p:txBody>
      </p:sp>
      <p:sp>
        <p:nvSpPr>
          <p:cNvPr id="8" name="Rounded Rectangle 7"/>
          <p:cNvSpPr>
            <a:spLocks/>
          </p:cNvSpPr>
          <p:nvPr/>
        </p:nvSpPr>
        <p:spPr bwMode="auto">
          <a:xfrm>
            <a:off x="5497236" y="2175641"/>
            <a:ext cx="1981962" cy="527561"/>
          </a:xfrm>
          <a:prstGeom prst="roundRect">
            <a:avLst>
              <a:gd name="adj" fmla="val 50000"/>
            </a:avLst>
          </a:prstGeom>
          <a:solidFill>
            <a:schemeClr val="accent6"/>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Zonal Sales Managers (7)</a:t>
            </a:r>
          </a:p>
        </p:txBody>
      </p:sp>
      <p:graphicFrame>
        <p:nvGraphicFramePr>
          <p:cNvPr id="77" name="Table 76"/>
          <p:cNvGraphicFramePr>
            <a:graphicFrameLocks noGrp="1"/>
          </p:cNvGraphicFramePr>
          <p:nvPr>
            <p:extLst>
              <p:ext uri="{D42A27DB-BD31-4B8C-83A1-F6EECF244321}">
                <p14:modId xmlns:p14="http://schemas.microsoft.com/office/powerpoint/2010/main" val="3933870270"/>
              </p:ext>
            </p:extLst>
          </p:nvPr>
        </p:nvGraphicFramePr>
        <p:xfrm>
          <a:off x="487971" y="2579124"/>
          <a:ext cx="4195864" cy="1931168"/>
        </p:xfrm>
        <a:graphic>
          <a:graphicData uri="http://schemas.openxmlformats.org/drawingml/2006/table">
            <a:tbl>
              <a:tblPr firstRow="1" bandRow="1">
                <a:tableStyleId>{B301B821-A1FF-4177-AEE7-76D212191A09}</a:tableStyleId>
              </a:tblPr>
              <a:tblGrid>
                <a:gridCol w="1048966">
                  <a:extLst>
                    <a:ext uri="{9D8B030D-6E8A-4147-A177-3AD203B41FA5}">
                      <a16:colId xmlns:a16="http://schemas.microsoft.com/office/drawing/2014/main" val="20000"/>
                    </a:ext>
                  </a:extLst>
                </a:gridCol>
                <a:gridCol w="1048966">
                  <a:extLst>
                    <a:ext uri="{9D8B030D-6E8A-4147-A177-3AD203B41FA5}">
                      <a16:colId xmlns:a16="http://schemas.microsoft.com/office/drawing/2014/main" val="20001"/>
                    </a:ext>
                  </a:extLst>
                </a:gridCol>
                <a:gridCol w="1048966">
                  <a:extLst>
                    <a:ext uri="{9D8B030D-6E8A-4147-A177-3AD203B41FA5}">
                      <a16:colId xmlns:a16="http://schemas.microsoft.com/office/drawing/2014/main" val="20002"/>
                    </a:ext>
                  </a:extLst>
                </a:gridCol>
                <a:gridCol w="1048966">
                  <a:extLst>
                    <a:ext uri="{9D8B030D-6E8A-4147-A177-3AD203B41FA5}">
                      <a16:colId xmlns:a16="http://schemas.microsoft.com/office/drawing/2014/main" val="20003"/>
                    </a:ext>
                  </a:extLst>
                </a:gridCol>
              </a:tblGrid>
              <a:tr h="489998">
                <a:tc>
                  <a:txBody>
                    <a:bodyPr/>
                    <a:lstStyle/>
                    <a:p>
                      <a:pPr algn="ctr"/>
                      <a:r>
                        <a:rPr lang="en-IN" sz="1100" dirty="0"/>
                        <a:t>Region</a:t>
                      </a:r>
                      <a:endParaRPr lang="en-US" sz="1100" dirty="0"/>
                    </a:p>
                  </a:txBody>
                  <a:tcPr marL="34290" marR="34290" marT="34290" marB="34290" anchor="ctr"/>
                </a:tc>
                <a:tc>
                  <a:txBody>
                    <a:bodyPr/>
                    <a:lstStyle/>
                    <a:p>
                      <a:pPr algn="ctr"/>
                      <a:r>
                        <a:rPr lang="en-IN" sz="1100" dirty="0"/>
                        <a:t>Numbers</a:t>
                      </a:r>
                      <a:endParaRPr lang="en-US" sz="1100" dirty="0"/>
                    </a:p>
                  </a:txBody>
                  <a:tcPr marL="34290" marR="34290" marT="34290" marB="34290" anchor="ctr"/>
                </a:tc>
                <a:tc>
                  <a:txBody>
                    <a:bodyPr/>
                    <a:lstStyle/>
                    <a:p>
                      <a:pPr algn="ctr"/>
                      <a:r>
                        <a:rPr lang="en-US" sz="1100" dirty="0"/>
                        <a:t>Sales</a:t>
                      </a:r>
                      <a:r>
                        <a:rPr lang="en-US" sz="1100" baseline="0" dirty="0"/>
                        <a:t> in Crs., 2018</a:t>
                      </a:r>
                      <a:endParaRPr lang="en-US" sz="1100" dirty="0"/>
                    </a:p>
                  </a:txBody>
                  <a:tcPr marL="34290" marR="34290" marT="34290" marB="34290" anchor="ctr"/>
                </a:tc>
                <a:tc>
                  <a:txBody>
                    <a:bodyPr/>
                    <a:lstStyle/>
                    <a:p>
                      <a:pPr algn="ctr"/>
                      <a:r>
                        <a:rPr lang="en-IN" sz="1100" dirty="0"/>
                        <a:t>YPM</a:t>
                      </a:r>
                      <a:endParaRPr lang="en-US" sz="1100" dirty="0"/>
                    </a:p>
                  </a:txBody>
                  <a:tcPr marL="34290" marR="34290" marT="34290" marB="34290" anchor="ctr"/>
                </a:tc>
                <a:extLst>
                  <a:ext uri="{0D108BD9-81ED-4DB2-BD59-A6C34878D82A}">
                    <a16:rowId xmlns:a16="http://schemas.microsoft.com/office/drawing/2014/main" val="10000"/>
                  </a:ext>
                </a:extLst>
              </a:tr>
              <a:tr h="288234">
                <a:tc>
                  <a:txBody>
                    <a:bodyPr/>
                    <a:lstStyle/>
                    <a:p>
                      <a:pPr algn="ctr"/>
                      <a:r>
                        <a:rPr lang="en-IN" sz="1100" kern="1200" dirty="0"/>
                        <a:t>North</a:t>
                      </a:r>
                      <a:endParaRPr lang="en-US" sz="1100"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algn="ctr" fontAlgn="b"/>
                      <a:r>
                        <a:rPr lang="en-GB" sz="1100" u="none" strike="noStrike" dirty="0">
                          <a:effectLst/>
                        </a:rPr>
                        <a:t>92</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161.5</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14.63</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extLst>
                  <a:ext uri="{0D108BD9-81ED-4DB2-BD59-A6C34878D82A}">
                    <a16:rowId xmlns:a16="http://schemas.microsoft.com/office/drawing/2014/main" val="10001"/>
                  </a:ext>
                </a:extLst>
              </a:tr>
              <a:tr h="288234">
                <a:tc>
                  <a:txBody>
                    <a:bodyPr/>
                    <a:lstStyle/>
                    <a:p>
                      <a:pPr algn="ctr"/>
                      <a:r>
                        <a:rPr lang="en-IN" sz="1100" kern="1200" dirty="0"/>
                        <a:t>South</a:t>
                      </a:r>
                      <a:endParaRPr lang="en-US" sz="1100"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algn="ctr" fontAlgn="b"/>
                      <a:r>
                        <a:rPr lang="en-GB" sz="1100" u="none" strike="noStrike" dirty="0">
                          <a:effectLst/>
                        </a:rPr>
                        <a:t>102</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198.7</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16.24</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extLst>
                  <a:ext uri="{0D108BD9-81ED-4DB2-BD59-A6C34878D82A}">
                    <a16:rowId xmlns:a16="http://schemas.microsoft.com/office/drawing/2014/main" val="10002"/>
                  </a:ext>
                </a:extLst>
              </a:tr>
              <a:tr h="288234">
                <a:tc>
                  <a:txBody>
                    <a:bodyPr/>
                    <a:lstStyle/>
                    <a:p>
                      <a:pPr algn="ctr"/>
                      <a:r>
                        <a:rPr lang="en-IN" sz="1100" kern="1200" dirty="0"/>
                        <a:t>West</a:t>
                      </a:r>
                      <a:endParaRPr lang="en-US" sz="1100"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algn="ctr" fontAlgn="b"/>
                      <a:r>
                        <a:rPr lang="en-GB" sz="1100" u="none" strike="noStrike" dirty="0">
                          <a:effectLst/>
                        </a:rPr>
                        <a:t>79</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74.5</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7.86</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extLst>
                  <a:ext uri="{0D108BD9-81ED-4DB2-BD59-A6C34878D82A}">
                    <a16:rowId xmlns:a16="http://schemas.microsoft.com/office/drawing/2014/main" val="10003"/>
                  </a:ext>
                </a:extLst>
              </a:tr>
              <a:tr h="288234">
                <a:tc>
                  <a:txBody>
                    <a:bodyPr/>
                    <a:lstStyle/>
                    <a:p>
                      <a:pPr algn="ctr"/>
                      <a:r>
                        <a:rPr lang="en-IN" sz="1100" kern="1200" dirty="0"/>
                        <a:t>East</a:t>
                      </a:r>
                      <a:endParaRPr lang="en-US" sz="1100"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algn="ctr" fontAlgn="b"/>
                      <a:r>
                        <a:rPr lang="en-GB" sz="1100" u="none" strike="noStrike" dirty="0">
                          <a:effectLst/>
                        </a:rPr>
                        <a:t>112</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186.3</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tc>
                  <a:txBody>
                    <a:bodyPr/>
                    <a:lstStyle/>
                    <a:p>
                      <a:pPr algn="ctr" fontAlgn="b"/>
                      <a:r>
                        <a:rPr lang="en-GB" sz="1100" u="none" strike="noStrike" dirty="0">
                          <a:effectLst/>
                        </a:rPr>
                        <a:t>13.86</a:t>
                      </a:r>
                      <a:endParaRPr lang="en-GB" sz="1100" b="0" i="0" u="none" strike="noStrike" dirty="0">
                        <a:solidFill>
                          <a:srgbClr val="000000"/>
                        </a:solidFill>
                        <a:effectLst/>
                        <a:latin typeface="Calibri Light" panose="020F0302020204030204" pitchFamily="34" charset="0"/>
                        <a:cs typeface="Calibri Light" panose="020F0302020204030204" pitchFamily="34" charset="0"/>
                      </a:endParaRPr>
                    </a:p>
                  </a:txBody>
                  <a:tcPr marL="7144" marR="7144" marT="7144" marB="0" anchor="ctr"/>
                </a:tc>
                <a:extLst>
                  <a:ext uri="{0D108BD9-81ED-4DB2-BD59-A6C34878D82A}">
                    <a16:rowId xmlns:a16="http://schemas.microsoft.com/office/drawing/2014/main" val="10004"/>
                  </a:ext>
                </a:extLst>
              </a:tr>
              <a:tr h="288234">
                <a:tc>
                  <a:txBody>
                    <a:bodyPr/>
                    <a:lstStyle/>
                    <a:p>
                      <a:pPr marL="0" algn="ctr" defTabSz="914400" rtl="0" eaLnBrk="1" latinLnBrk="0" hangingPunct="1"/>
                      <a:r>
                        <a:rPr lang="en-IN" sz="1100" kern="1200" dirty="0"/>
                        <a:t>Total</a:t>
                      </a:r>
                      <a:endParaRPr lang="en-US" sz="1100" b="1"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marL="0" algn="ctr" defTabSz="914400" rtl="0" eaLnBrk="1" latinLnBrk="0" hangingPunct="1"/>
                      <a:r>
                        <a:rPr lang="en-US" sz="1100" kern="1200" dirty="0"/>
                        <a:t>385</a:t>
                      </a:r>
                      <a:endParaRPr lang="en-US" sz="1100" b="1" kern="1200" dirty="0">
                        <a:solidFill>
                          <a:schemeClr val="tx1">
                            <a:lumMod val="50000"/>
                          </a:schemeClr>
                        </a:solidFill>
                        <a:latin typeface="+mn-lt"/>
                        <a:ea typeface="+mn-ea"/>
                        <a:cs typeface="Arial" panose="020B0604020202020204" pitchFamily="34" charset="0"/>
                      </a:endParaRPr>
                    </a:p>
                  </a:txBody>
                  <a:tcPr marL="34290" marR="34290" marT="34290" marB="34290" anchor="ctr"/>
                </a:tc>
                <a:tc>
                  <a:txBody>
                    <a:bodyPr/>
                    <a:lstStyle/>
                    <a:p>
                      <a:pPr algn="ctr" fontAlgn="b"/>
                      <a:r>
                        <a:rPr lang="en-GB" sz="1100" kern="1200" dirty="0"/>
                        <a:t>621</a:t>
                      </a:r>
                      <a:endParaRPr lang="en-GB" sz="1100" b="1" kern="1200" dirty="0">
                        <a:solidFill>
                          <a:schemeClr val="tx1">
                            <a:lumMod val="50000"/>
                          </a:schemeClr>
                        </a:solidFill>
                        <a:latin typeface="+mn-lt"/>
                        <a:ea typeface="+mn-ea"/>
                        <a:cs typeface="Arial" panose="020B0604020202020204" pitchFamily="34" charset="0"/>
                      </a:endParaRPr>
                    </a:p>
                  </a:txBody>
                  <a:tcPr marL="7144" marR="7144" marT="7144" marB="0" anchor="ctr"/>
                </a:tc>
                <a:tc>
                  <a:txBody>
                    <a:bodyPr/>
                    <a:lstStyle/>
                    <a:p>
                      <a:pPr algn="ctr" fontAlgn="b"/>
                      <a:r>
                        <a:rPr lang="en-GB" sz="1100" kern="1200" dirty="0"/>
                        <a:t>13.44</a:t>
                      </a:r>
                      <a:endParaRPr lang="en-GB" sz="1100" b="1" kern="1200" dirty="0">
                        <a:solidFill>
                          <a:schemeClr val="tx1">
                            <a:lumMod val="50000"/>
                          </a:schemeClr>
                        </a:solidFill>
                        <a:latin typeface="+mn-lt"/>
                        <a:ea typeface="+mn-ea"/>
                        <a:cs typeface="Arial" panose="020B0604020202020204" pitchFamily="34" charset="0"/>
                      </a:endParaRPr>
                    </a:p>
                  </a:txBody>
                  <a:tcPr marL="7144" marR="7144" marT="7144" marB="0" anchor="ctr"/>
                </a:tc>
                <a:extLst>
                  <a:ext uri="{0D108BD9-81ED-4DB2-BD59-A6C34878D82A}">
                    <a16:rowId xmlns:a16="http://schemas.microsoft.com/office/drawing/2014/main" val="10005"/>
                  </a:ext>
                </a:extLst>
              </a:tr>
            </a:tbl>
          </a:graphicData>
        </a:graphic>
      </p:graphicFrame>
      <p:sp>
        <p:nvSpPr>
          <p:cNvPr id="80" name="Rounded Rectangle 79"/>
          <p:cNvSpPr>
            <a:spLocks/>
          </p:cNvSpPr>
          <p:nvPr/>
        </p:nvSpPr>
        <p:spPr bwMode="auto">
          <a:xfrm>
            <a:off x="5497236" y="4299020"/>
            <a:ext cx="1981962" cy="527561"/>
          </a:xfrm>
          <a:prstGeom prst="roundRect">
            <a:avLst>
              <a:gd name="adj" fmla="val 50000"/>
            </a:avLst>
          </a:prstGeom>
          <a:solidFill>
            <a:schemeClr val="accent1"/>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Sales Officers (385)</a:t>
            </a:r>
          </a:p>
        </p:txBody>
      </p:sp>
      <p:grpSp>
        <p:nvGrpSpPr>
          <p:cNvPr id="116" name="Group 115"/>
          <p:cNvGrpSpPr/>
          <p:nvPr/>
        </p:nvGrpSpPr>
        <p:grpSpPr>
          <a:xfrm>
            <a:off x="5636955" y="1662755"/>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117"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118"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grpSp>
        <p:nvGrpSpPr>
          <p:cNvPr id="95" name="Group 94"/>
          <p:cNvGrpSpPr/>
          <p:nvPr/>
        </p:nvGrpSpPr>
        <p:grpSpPr>
          <a:xfrm>
            <a:off x="5636955" y="2371236"/>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96"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98"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grpSp>
        <p:nvGrpSpPr>
          <p:cNvPr id="99" name="Group 98"/>
          <p:cNvGrpSpPr/>
          <p:nvPr/>
        </p:nvGrpSpPr>
        <p:grpSpPr>
          <a:xfrm>
            <a:off x="5636955" y="3081472"/>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100"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101"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grpSp>
        <p:nvGrpSpPr>
          <p:cNvPr id="112" name="Group 111"/>
          <p:cNvGrpSpPr/>
          <p:nvPr/>
        </p:nvGrpSpPr>
        <p:grpSpPr>
          <a:xfrm>
            <a:off x="5636955" y="3794387"/>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113"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114"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grpSp>
        <p:nvGrpSpPr>
          <p:cNvPr id="120" name="Group 119"/>
          <p:cNvGrpSpPr/>
          <p:nvPr/>
        </p:nvGrpSpPr>
        <p:grpSpPr>
          <a:xfrm>
            <a:off x="5636955" y="4510292"/>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121"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122"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cxnSp>
        <p:nvCxnSpPr>
          <p:cNvPr id="4" name="Straight Arrow Connector 3"/>
          <p:cNvCxnSpPr>
            <a:stCxn id="8" idx="0"/>
          </p:cNvCxnSpPr>
          <p:nvPr/>
        </p:nvCxnSpPr>
        <p:spPr>
          <a:xfrm flipV="1">
            <a:off x="6488217" y="2002849"/>
            <a:ext cx="0" cy="172793"/>
          </a:xfrm>
          <a:prstGeom prst="straightConnector1">
            <a:avLst/>
          </a:prstGeom>
          <a:ln w="38100">
            <a:solidFill>
              <a:schemeClr val="bg1">
                <a:lumMod val="85000"/>
              </a:schemeClr>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9" idx="0"/>
            <a:endCxn id="8" idx="2"/>
          </p:cNvCxnSpPr>
          <p:nvPr/>
        </p:nvCxnSpPr>
        <p:spPr>
          <a:xfrm flipV="1">
            <a:off x="6488217" y="2703202"/>
            <a:ext cx="0" cy="186982"/>
          </a:xfrm>
          <a:prstGeom prst="straightConnector1">
            <a:avLst/>
          </a:prstGeom>
          <a:ln w="38100">
            <a:solidFill>
              <a:schemeClr val="bg1">
                <a:lumMod val="85000"/>
              </a:schemeClr>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10" idx="0"/>
            <a:endCxn id="9" idx="2"/>
          </p:cNvCxnSpPr>
          <p:nvPr/>
        </p:nvCxnSpPr>
        <p:spPr>
          <a:xfrm flipV="1">
            <a:off x="6488217" y="3417744"/>
            <a:ext cx="0" cy="162692"/>
          </a:xfrm>
          <a:prstGeom prst="straightConnector1">
            <a:avLst/>
          </a:prstGeom>
          <a:ln w="38100">
            <a:solidFill>
              <a:schemeClr val="bg1">
                <a:lumMod val="85000"/>
              </a:schemeClr>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0" idx="0"/>
            <a:endCxn id="10" idx="2"/>
          </p:cNvCxnSpPr>
          <p:nvPr/>
        </p:nvCxnSpPr>
        <p:spPr>
          <a:xfrm flipV="1">
            <a:off x="6488217" y="4107997"/>
            <a:ext cx="0" cy="191024"/>
          </a:xfrm>
          <a:prstGeom prst="straightConnector1">
            <a:avLst/>
          </a:prstGeom>
          <a:ln w="38100">
            <a:solidFill>
              <a:schemeClr val="bg1">
                <a:lumMod val="85000"/>
              </a:schemeClr>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0" name="Rounded Rectangle 29"/>
          <p:cNvSpPr>
            <a:spLocks/>
          </p:cNvSpPr>
          <p:nvPr/>
        </p:nvSpPr>
        <p:spPr bwMode="auto">
          <a:xfrm>
            <a:off x="5497236" y="749041"/>
            <a:ext cx="1981962" cy="527561"/>
          </a:xfrm>
          <a:prstGeom prst="roundRect">
            <a:avLst>
              <a:gd name="adj" fmla="val 50000"/>
            </a:avLst>
          </a:prstGeom>
          <a:solidFill>
            <a:srgbClr val="FFC000"/>
          </a:solidFill>
          <a:ln>
            <a:noFill/>
          </a:ln>
          <a:effectLst>
            <a:outerShdw blurRad="50800" dist="38100" dir="5400000" algn="t"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n-US" sz="1000" dirty="0">
                <a:solidFill>
                  <a:schemeClr val="bg1"/>
                </a:solidFill>
              </a:rPr>
              <a:t>Vice President (1)</a:t>
            </a:r>
          </a:p>
        </p:txBody>
      </p:sp>
      <p:cxnSp>
        <p:nvCxnSpPr>
          <p:cNvPr id="31" name="Straight Arrow Connector 30"/>
          <p:cNvCxnSpPr/>
          <p:nvPr/>
        </p:nvCxnSpPr>
        <p:spPr>
          <a:xfrm flipV="1">
            <a:off x="6480424" y="1276602"/>
            <a:ext cx="21765" cy="186899"/>
          </a:xfrm>
          <a:prstGeom prst="straightConnector1">
            <a:avLst/>
          </a:prstGeom>
          <a:ln w="38100">
            <a:solidFill>
              <a:schemeClr val="bg1">
                <a:lumMod val="85000"/>
              </a:schemeClr>
            </a:solidFill>
            <a:tailEnd type="triangle"/>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34" name="Group 33"/>
          <p:cNvGrpSpPr/>
          <p:nvPr/>
        </p:nvGrpSpPr>
        <p:grpSpPr>
          <a:xfrm>
            <a:off x="5636302" y="951010"/>
            <a:ext cx="131776" cy="144984"/>
            <a:chOff x="6390994" y="2434271"/>
            <a:chExt cx="124097" cy="144984"/>
          </a:xfrm>
          <a:solidFill>
            <a:schemeClr val="bg1"/>
          </a:solidFill>
          <a:effectLst>
            <a:outerShdw blurRad="50800" dist="38100" dir="5400000" algn="t" rotWithShape="0">
              <a:prstClr val="black">
                <a:alpha val="40000"/>
              </a:prstClr>
            </a:outerShdw>
          </a:effectLst>
        </p:grpSpPr>
        <p:sp>
          <p:nvSpPr>
            <p:cNvPr id="35" name="Freeform 51"/>
            <p:cNvSpPr>
              <a:spLocks/>
            </p:cNvSpPr>
            <p:nvPr/>
          </p:nvSpPr>
          <p:spPr bwMode="auto">
            <a:xfrm>
              <a:off x="6390994" y="2519050"/>
              <a:ext cx="124097" cy="6020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sp>
          <p:nvSpPr>
            <p:cNvPr id="36" name="Freeform 52"/>
            <p:cNvSpPr>
              <a:spLocks/>
            </p:cNvSpPr>
            <p:nvPr/>
          </p:nvSpPr>
          <p:spPr bwMode="auto">
            <a:xfrm>
              <a:off x="6414339" y="2434271"/>
              <a:ext cx="76178" cy="80479"/>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US" sz="1050"/>
            </a:p>
          </p:txBody>
        </p:sp>
      </p:grpSp>
      <p:pic>
        <p:nvPicPr>
          <p:cNvPr id="3" name="Google Shape;67;p13">
            <a:extLst>
              <a:ext uri="{FF2B5EF4-FFF2-40B4-BE49-F238E27FC236}">
                <a16:creationId xmlns:a16="http://schemas.microsoft.com/office/drawing/2014/main" id="{97BA4A02-0AE1-1BBF-D8D2-6B7995CB2ED9}"/>
              </a:ext>
            </a:extLst>
          </p:cNvPr>
          <p:cNvPicPr preferRelativeResize="0"/>
          <p:nvPr/>
        </p:nvPicPr>
        <p:blipFill>
          <a:blip r:embed="rId3">
            <a:alphaModFix/>
          </a:blip>
          <a:stretch>
            <a:fillRect/>
          </a:stretch>
        </p:blipFill>
        <p:spPr>
          <a:xfrm>
            <a:off x="0" y="-15240"/>
            <a:ext cx="967740" cy="501470"/>
          </a:xfrm>
          <a:prstGeom prst="rect">
            <a:avLst/>
          </a:prstGeom>
          <a:noFill/>
          <a:ln>
            <a:noFill/>
          </a:ln>
        </p:spPr>
      </p:pic>
    </p:spTree>
    <p:extLst>
      <p:ext uri="{BB962C8B-B14F-4D97-AF65-F5344CB8AC3E}">
        <p14:creationId xmlns:p14="http://schemas.microsoft.com/office/powerpoint/2010/main" val="2177773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2400" b="1" dirty="0">
                <a:latin typeface="Times New Roman" panose="02020603050405020304" pitchFamily="18" charset="0"/>
                <a:cs typeface="Times New Roman" panose="02020603050405020304" pitchFamily="18" charset="0"/>
              </a:rPr>
              <a:t>Doctor Coverage and Brand Positioning </a:t>
            </a:r>
          </a:p>
        </p:txBody>
      </p:sp>
      <p:sp>
        <p:nvSpPr>
          <p:cNvPr id="2" name="Content Placeholder 1"/>
          <p:cNvSpPr>
            <a:spLocks noGrp="1"/>
          </p:cNvSpPr>
          <p:nvPr>
            <p:ph idx="1"/>
          </p:nvPr>
        </p:nvSpPr>
        <p:spPr>
          <a:xfrm>
            <a:off x="326808" y="633266"/>
            <a:ext cx="2447422" cy="679018"/>
          </a:xfrm>
        </p:spPr>
        <p:txBody>
          <a:bodyPr/>
          <a:lstStyle/>
          <a:p>
            <a:r>
              <a:rPr lang="en-US" sz="1200" dirty="0">
                <a:solidFill>
                  <a:srgbClr val="000000"/>
                </a:solidFill>
                <a:latin typeface="Times New Roman" panose="02020603050405020304" pitchFamily="18" charset="0"/>
                <a:cs typeface="Times New Roman" panose="02020603050405020304" pitchFamily="18" charset="0"/>
              </a:rPr>
              <a:t>Each of the sales executive covers a doctor list of  160 doctors based on the territory coverage </a:t>
            </a:r>
          </a:p>
        </p:txBody>
      </p:sp>
      <p:grpSp>
        <p:nvGrpSpPr>
          <p:cNvPr id="21" name="Group 20"/>
          <p:cNvGrpSpPr/>
          <p:nvPr/>
        </p:nvGrpSpPr>
        <p:grpSpPr>
          <a:xfrm>
            <a:off x="2628400" y="2237108"/>
            <a:ext cx="491361" cy="328813"/>
            <a:chOff x="2181225" y="3694112"/>
            <a:chExt cx="839788" cy="561976"/>
          </a:xfrm>
          <a:solidFill>
            <a:schemeClr val="bg1"/>
          </a:solidFill>
        </p:grpSpPr>
        <p:sp>
          <p:nvSpPr>
            <p:cNvPr id="8" name="Freeform 7"/>
            <p:cNvSpPr>
              <a:spLocks/>
            </p:cNvSpPr>
            <p:nvPr/>
          </p:nvSpPr>
          <p:spPr bwMode="auto">
            <a:xfrm>
              <a:off x="2514600" y="3694112"/>
              <a:ext cx="506413" cy="366713"/>
            </a:xfrm>
            <a:custGeom>
              <a:avLst/>
              <a:gdLst>
                <a:gd name="T0" fmla="*/ 243 w 419"/>
                <a:gd name="T1" fmla="*/ 95 h 302"/>
                <a:gd name="T2" fmla="*/ 243 w 419"/>
                <a:gd name="T3" fmla="*/ 58 h 302"/>
                <a:gd name="T4" fmla="*/ 262 w 419"/>
                <a:gd name="T5" fmla="*/ 36 h 302"/>
                <a:gd name="T6" fmla="*/ 281 w 419"/>
                <a:gd name="T7" fmla="*/ 58 h 302"/>
                <a:gd name="T8" fmla="*/ 281 w 419"/>
                <a:gd name="T9" fmla="*/ 120 h 302"/>
                <a:gd name="T10" fmla="*/ 295 w 419"/>
                <a:gd name="T11" fmla="*/ 151 h 302"/>
                <a:gd name="T12" fmla="*/ 397 w 419"/>
                <a:gd name="T13" fmla="*/ 255 h 302"/>
                <a:gd name="T14" fmla="*/ 406 w 419"/>
                <a:gd name="T15" fmla="*/ 264 h 302"/>
                <a:gd name="T16" fmla="*/ 409 w 419"/>
                <a:gd name="T17" fmla="*/ 293 h 302"/>
                <a:gd name="T18" fmla="*/ 380 w 419"/>
                <a:gd name="T19" fmla="*/ 291 h 302"/>
                <a:gd name="T20" fmla="*/ 367 w 419"/>
                <a:gd name="T21" fmla="*/ 278 h 302"/>
                <a:gd name="T22" fmla="*/ 141 w 419"/>
                <a:gd name="T23" fmla="*/ 52 h 302"/>
                <a:gd name="T24" fmla="*/ 27 w 419"/>
                <a:gd name="T25" fmla="*/ 168 h 302"/>
                <a:gd name="T26" fmla="*/ 0 w 419"/>
                <a:gd name="T27" fmla="*/ 139 h 302"/>
                <a:gd name="T28" fmla="*/ 127 w 419"/>
                <a:gd name="T29" fmla="*/ 11 h 302"/>
                <a:gd name="T30" fmla="*/ 157 w 419"/>
                <a:gd name="T31" fmla="*/ 15 h 302"/>
                <a:gd name="T32" fmla="*/ 238 w 419"/>
                <a:gd name="T33" fmla="*/ 97 h 302"/>
                <a:gd name="T34" fmla="*/ 243 w 419"/>
                <a:gd name="T35" fmla="*/ 9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2">
                  <a:moveTo>
                    <a:pt x="243" y="95"/>
                  </a:moveTo>
                  <a:cubicBezTo>
                    <a:pt x="243" y="83"/>
                    <a:pt x="243" y="71"/>
                    <a:pt x="243" y="58"/>
                  </a:cubicBezTo>
                  <a:cubicBezTo>
                    <a:pt x="244" y="46"/>
                    <a:pt x="249" y="36"/>
                    <a:pt x="262" y="36"/>
                  </a:cubicBezTo>
                  <a:cubicBezTo>
                    <a:pt x="275" y="36"/>
                    <a:pt x="281" y="45"/>
                    <a:pt x="281" y="58"/>
                  </a:cubicBezTo>
                  <a:cubicBezTo>
                    <a:pt x="280" y="79"/>
                    <a:pt x="279" y="99"/>
                    <a:pt x="281" y="120"/>
                  </a:cubicBezTo>
                  <a:cubicBezTo>
                    <a:pt x="282" y="131"/>
                    <a:pt x="287" y="143"/>
                    <a:pt x="295" y="151"/>
                  </a:cubicBezTo>
                  <a:cubicBezTo>
                    <a:pt x="328" y="187"/>
                    <a:pt x="363" y="221"/>
                    <a:pt x="397" y="255"/>
                  </a:cubicBezTo>
                  <a:cubicBezTo>
                    <a:pt x="400" y="258"/>
                    <a:pt x="403" y="261"/>
                    <a:pt x="406" y="264"/>
                  </a:cubicBezTo>
                  <a:cubicBezTo>
                    <a:pt x="414" y="273"/>
                    <a:pt x="419" y="282"/>
                    <a:pt x="409" y="293"/>
                  </a:cubicBezTo>
                  <a:cubicBezTo>
                    <a:pt x="399" y="302"/>
                    <a:pt x="389" y="300"/>
                    <a:pt x="380" y="291"/>
                  </a:cubicBezTo>
                  <a:cubicBezTo>
                    <a:pt x="376" y="286"/>
                    <a:pt x="371" y="282"/>
                    <a:pt x="367" y="278"/>
                  </a:cubicBezTo>
                  <a:cubicBezTo>
                    <a:pt x="292" y="202"/>
                    <a:pt x="217" y="127"/>
                    <a:pt x="141" y="52"/>
                  </a:cubicBezTo>
                  <a:cubicBezTo>
                    <a:pt x="103" y="90"/>
                    <a:pt x="65" y="129"/>
                    <a:pt x="27" y="168"/>
                  </a:cubicBezTo>
                  <a:cubicBezTo>
                    <a:pt x="16" y="156"/>
                    <a:pt x="8" y="147"/>
                    <a:pt x="0" y="139"/>
                  </a:cubicBezTo>
                  <a:cubicBezTo>
                    <a:pt x="42" y="96"/>
                    <a:pt x="84" y="53"/>
                    <a:pt x="127" y="11"/>
                  </a:cubicBezTo>
                  <a:cubicBezTo>
                    <a:pt x="138" y="0"/>
                    <a:pt x="148" y="6"/>
                    <a:pt x="157" y="15"/>
                  </a:cubicBezTo>
                  <a:cubicBezTo>
                    <a:pt x="184" y="43"/>
                    <a:pt x="211" y="70"/>
                    <a:pt x="238" y="97"/>
                  </a:cubicBezTo>
                  <a:cubicBezTo>
                    <a:pt x="240" y="96"/>
                    <a:pt x="242" y="96"/>
                    <a:pt x="243"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nvGrpSpPr>
            <p:cNvPr id="20" name="Group 19"/>
            <p:cNvGrpSpPr/>
            <p:nvPr/>
          </p:nvGrpSpPr>
          <p:grpSpPr>
            <a:xfrm>
              <a:off x="2181225" y="3787775"/>
              <a:ext cx="771526" cy="468313"/>
              <a:chOff x="2181225" y="3787775"/>
              <a:chExt cx="771526" cy="468313"/>
            </a:xfrm>
            <a:grpFill/>
          </p:grpSpPr>
          <p:sp>
            <p:nvSpPr>
              <p:cNvPr id="6" name="Freeform 5"/>
              <p:cNvSpPr>
                <a:spLocks/>
              </p:cNvSpPr>
              <p:nvPr/>
            </p:nvSpPr>
            <p:spPr bwMode="auto">
              <a:xfrm>
                <a:off x="2516188" y="3787775"/>
                <a:ext cx="436563" cy="454025"/>
              </a:xfrm>
              <a:custGeom>
                <a:avLst/>
                <a:gdLst>
                  <a:gd name="T0" fmla="*/ 0 w 361"/>
                  <a:gd name="T1" fmla="*/ 374 h 374"/>
                  <a:gd name="T2" fmla="*/ 17 w 361"/>
                  <a:gd name="T3" fmla="*/ 288 h 374"/>
                  <a:gd name="T4" fmla="*/ 21 w 361"/>
                  <a:gd name="T5" fmla="*/ 284 h 374"/>
                  <a:gd name="T6" fmla="*/ 41 w 361"/>
                  <a:gd name="T7" fmla="*/ 159 h 374"/>
                  <a:gd name="T8" fmla="*/ 43 w 361"/>
                  <a:gd name="T9" fmla="*/ 92 h 374"/>
                  <a:gd name="T10" fmla="*/ 118 w 361"/>
                  <a:gd name="T11" fmla="*/ 17 h 374"/>
                  <a:gd name="T12" fmla="*/ 160 w 361"/>
                  <a:gd name="T13" fmla="*/ 18 h 374"/>
                  <a:gd name="T14" fmla="*/ 346 w 361"/>
                  <a:gd name="T15" fmla="*/ 205 h 374"/>
                  <a:gd name="T16" fmla="*/ 359 w 361"/>
                  <a:gd name="T17" fmla="*/ 235 h 374"/>
                  <a:gd name="T18" fmla="*/ 360 w 361"/>
                  <a:gd name="T19" fmla="*/ 323 h 374"/>
                  <a:gd name="T20" fmla="*/ 308 w 361"/>
                  <a:gd name="T21" fmla="*/ 374 h 374"/>
                  <a:gd name="T22" fmla="*/ 218 w 361"/>
                  <a:gd name="T23" fmla="*/ 374 h 374"/>
                  <a:gd name="T24" fmla="*/ 170 w 361"/>
                  <a:gd name="T25" fmla="*/ 328 h 374"/>
                  <a:gd name="T26" fmla="*/ 170 w 361"/>
                  <a:gd name="T27" fmla="*/ 263 h 374"/>
                  <a:gd name="T28" fmla="*/ 137 w 361"/>
                  <a:gd name="T29" fmla="*/ 222 h 374"/>
                  <a:gd name="T30" fmla="*/ 107 w 361"/>
                  <a:gd name="T31" fmla="*/ 262 h 374"/>
                  <a:gd name="T32" fmla="*/ 107 w 361"/>
                  <a:gd name="T33" fmla="*/ 328 h 374"/>
                  <a:gd name="T34" fmla="*/ 59 w 361"/>
                  <a:gd name="T35" fmla="*/ 374 h 374"/>
                  <a:gd name="T36" fmla="*/ 0 w 361"/>
                  <a:gd name="T37"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1" h="374">
                    <a:moveTo>
                      <a:pt x="0" y="374"/>
                    </a:moveTo>
                    <a:cubicBezTo>
                      <a:pt x="28" y="347"/>
                      <a:pt x="25" y="317"/>
                      <a:pt x="17" y="288"/>
                    </a:cubicBezTo>
                    <a:cubicBezTo>
                      <a:pt x="20" y="286"/>
                      <a:pt x="20" y="284"/>
                      <a:pt x="21" y="284"/>
                    </a:cubicBezTo>
                    <a:cubicBezTo>
                      <a:pt x="76" y="258"/>
                      <a:pt x="85" y="208"/>
                      <a:pt x="41" y="159"/>
                    </a:cubicBezTo>
                    <a:cubicBezTo>
                      <a:pt x="21" y="137"/>
                      <a:pt x="22" y="113"/>
                      <a:pt x="43" y="92"/>
                    </a:cubicBezTo>
                    <a:cubicBezTo>
                      <a:pt x="68" y="67"/>
                      <a:pt x="93" y="42"/>
                      <a:pt x="118" y="17"/>
                    </a:cubicBezTo>
                    <a:cubicBezTo>
                      <a:pt x="135" y="0"/>
                      <a:pt x="142" y="0"/>
                      <a:pt x="160" y="18"/>
                    </a:cubicBezTo>
                    <a:cubicBezTo>
                      <a:pt x="222" y="80"/>
                      <a:pt x="285" y="142"/>
                      <a:pt x="346" y="205"/>
                    </a:cubicBezTo>
                    <a:cubicBezTo>
                      <a:pt x="353" y="212"/>
                      <a:pt x="359" y="224"/>
                      <a:pt x="359" y="235"/>
                    </a:cubicBezTo>
                    <a:cubicBezTo>
                      <a:pt x="361" y="264"/>
                      <a:pt x="361" y="294"/>
                      <a:pt x="360" y="323"/>
                    </a:cubicBezTo>
                    <a:cubicBezTo>
                      <a:pt x="359" y="356"/>
                      <a:pt x="341" y="374"/>
                      <a:pt x="308" y="374"/>
                    </a:cubicBezTo>
                    <a:cubicBezTo>
                      <a:pt x="278" y="374"/>
                      <a:pt x="248" y="374"/>
                      <a:pt x="218" y="374"/>
                    </a:cubicBezTo>
                    <a:cubicBezTo>
                      <a:pt x="189" y="374"/>
                      <a:pt x="172" y="357"/>
                      <a:pt x="170" y="328"/>
                    </a:cubicBezTo>
                    <a:cubicBezTo>
                      <a:pt x="169" y="306"/>
                      <a:pt x="170" y="284"/>
                      <a:pt x="170" y="263"/>
                    </a:cubicBezTo>
                    <a:cubicBezTo>
                      <a:pt x="169" y="239"/>
                      <a:pt x="155" y="221"/>
                      <a:pt x="137" y="222"/>
                    </a:cubicBezTo>
                    <a:cubicBezTo>
                      <a:pt x="121" y="223"/>
                      <a:pt x="108" y="240"/>
                      <a:pt x="107" y="262"/>
                    </a:cubicBezTo>
                    <a:cubicBezTo>
                      <a:pt x="107" y="284"/>
                      <a:pt x="108" y="306"/>
                      <a:pt x="107" y="328"/>
                    </a:cubicBezTo>
                    <a:cubicBezTo>
                      <a:pt x="106" y="357"/>
                      <a:pt x="88" y="373"/>
                      <a:pt x="59" y="374"/>
                    </a:cubicBezTo>
                    <a:cubicBezTo>
                      <a:pt x="41" y="374"/>
                      <a:pt x="23" y="374"/>
                      <a:pt x="0" y="3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7" name="Freeform 6"/>
              <p:cNvSpPr>
                <a:spLocks/>
              </p:cNvSpPr>
              <p:nvPr/>
            </p:nvSpPr>
            <p:spPr bwMode="auto">
              <a:xfrm>
                <a:off x="2181225" y="3871913"/>
                <a:ext cx="344488" cy="384175"/>
              </a:xfrm>
              <a:custGeom>
                <a:avLst/>
                <a:gdLst>
                  <a:gd name="T0" fmla="*/ 103 w 286"/>
                  <a:gd name="T1" fmla="*/ 130 h 315"/>
                  <a:gd name="T2" fmla="*/ 93 w 286"/>
                  <a:gd name="T3" fmla="*/ 26 h 315"/>
                  <a:gd name="T4" fmla="*/ 188 w 286"/>
                  <a:gd name="T5" fmla="*/ 25 h 315"/>
                  <a:gd name="T6" fmla="*/ 179 w 286"/>
                  <a:gd name="T7" fmla="*/ 130 h 315"/>
                  <a:gd name="T8" fmla="*/ 263 w 286"/>
                  <a:gd name="T9" fmla="*/ 206 h 315"/>
                  <a:gd name="T10" fmla="*/ 215 w 286"/>
                  <a:gd name="T11" fmla="*/ 303 h 315"/>
                  <a:gd name="T12" fmla="*/ 59 w 286"/>
                  <a:gd name="T13" fmla="*/ 300 h 315"/>
                  <a:gd name="T14" fmla="*/ 15 w 286"/>
                  <a:gd name="T15" fmla="*/ 217 h 315"/>
                  <a:gd name="T16" fmla="*/ 103 w 286"/>
                  <a:gd name="T17" fmla="*/ 13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315">
                    <a:moveTo>
                      <a:pt x="103" y="130"/>
                    </a:moveTo>
                    <a:cubicBezTo>
                      <a:pt x="69" y="93"/>
                      <a:pt x="66" y="55"/>
                      <a:pt x="93" y="26"/>
                    </a:cubicBezTo>
                    <a:cubicBezTo>
                      <a:pt x="119" y="0"/>
                      <a:pt x="161" y="0"/>
                      <a:pt x="188" y="25"/>
                    </a:cubicBezTo>
                    <a:cubicBezTo>
                      <a:pt x="216" y="53"/>
                      <a:pt x="213" y="92"/>
                      <a:pt x="179" y="130"/>
                    </a:cubicBezTo>
                    <a:cubicBezTo>
                      <a:pt x="217" y="144"/>
                      <a:pt x="247" y="168"/>
                      <a:pt x="263" y="206"/>
                    </a:cubicBezTo>
                    <a:cubicBezTo>
                      <a:pt x="286" y="261"/>
                      <a:pt x="273" y="289"/>
                      <a:pt x="215" y="303"/>
                    </a:cubicBezTo>
                    <a:cubicBezTo>
                      <a:pt x="163" y="315"/>
                      <a:pt x="111" y="315"/>
                      <a:pt x="59" y="300"/>
                    </a:cubicBezTo>
                    <a:cubicBezTo>
                      <a:pt x="11" y="286"/>
                      <a:pt x="0" y="264"/>
                      <a:pt x="15" y="217"/>
                    </a:cubicBezTo>
                    <a:cubicBezTo>
                      <a:pt x="30" y="174"/>
                      <a:pt x="59" y="146"/>
                      <a:pt x="103"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9" name="Freeform 8"/>
              <p:cNvSpPr>
                <a:spLocks/>
              </p:cNvSpPr>
              <p:nvPr/>
            </p:nvSpPr>
            <p:spPr bwMode="auto">
              <a:xfrm>
                <a:off x="2430463" y="3876675"/>
                <a:ext cx="136525" cy="231775"/>
              </a:xfrm>
              <a:custGeom>
                <a:avLst/>
                <a:gdLst>
                  <a:gd name="T0" fmla="*/ 0 w 113"/>
                  <a:gd name="T1" fmla="*/ 117 h 191"/>
                  <a:gd name="T2" fmla="*/ 0 w 113"/>
                  <a:gd name="T3" fmla="*/ 23 h 191"/>
                  <a:gd name="T4" fmla="*/ 58 w 113"/>
                  <a:gd name="T5" fmla="*/ 15 h 191"/>
                  <a:gd name="T6" fmla="*/ 57 w 113"/>
                  <a:gd name="T7" fmla="*/ 81 h 191"/>
                  <a:gd name="T8" fmla="*/ 112 w 113"/>
                  <a:gd name="T9" fmla="*/ 153 h 191"/>
                  <a:gd name="T10" fmla="*/ 82 w 113"/>
                  <a:gd name="T11" fmla="*/ 185 h 191"/>
                  <a:gd name="T12" fmla="*/ 55 w 113"/>
                  <a:gd name="T13" fmla="*/ 173 h 191"/>
                  <a:gd name="T14" fmla="*/ 0 w 113"/>
                  <a:gd name="T15" fmla="*/ 117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91">
                    <a:moveTo>
                      <a:pt x="0" y="117"/>
                    </a:moveTo>
                    <a:cubicBezTo>
                      <a:pt x="20" y="88"/>
                      <a:pt x="21" y="55"/>
                      <a:pt x="0" y="23"/>
                    </a:cubicBezTo>
                    <a:cubicBezTo>
                      <a:pt x="19" y="2"/>
                      <a:pt x="40" y="0"/>
                      <a:pt x="58" y="15"/>
                    </a:cubicBezTo>
                    <a:cubicBezTo>
                      <a:pt x="77" y="31"/>
                      <a:pt x="76" y="52"/>
                      <a:pt x="57" y="81"/>
                    </a:cubicBezTo>
                    <a:cubicBezTo>
                      <a:pt x="88" y="95"/>
                      <a:pt x="109" y="117"/>
                      <a:pt x="112" y="153"/>
                    </a:cubicBezTo>
                    <a:cubicBezTo>
                      <a:pt x="113" y="175"/>
                      <a:pt x="96" y="178"/>
                      <a:pt x="82" y="185"/>
                    </a:cubicBezTo>
                    <a:cubicBezTo>
                      <a:pt x="69" y="191"/>
                      <a:pt x="63" y="183"/>
                      <a:pt x="55" y="173"/>
                    </a:cubicBezTo>
                    <a:cubicBezTo>
                      <a:pt x="39" y="154"/>
                      <a:pt x="20" y="137"/>
                      <a:pt x="0"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grpSp>
        <p:nvGrpSpPr>
          <p:cNvPr id="19" name="Group 18"/>
          <p:cNvGrpSpPr/>
          <p:nvPr/>
        </p:nvGrpSpPr>
        <p:grpSpPr>
          <a:xfrm>
            <a:off x="747155" y="2315682"/>
            <a:ext cx="290340" cy="251786"/>
            <a:chOff x="1474788" y="3725863"/>
            <a:chExt cx="585787" cy="508000"/>
          </a:xfrm>
          <a:solidFill>
            <a:schemeClr val="bg1"/>
          </a:solidFill>
        </p:grpSpPr>
        <p:sp>
          <p:nvSpPr>
            <p:cNvPr id="12" name="Freeform 11"/>
            <p:cNvSpPr>
              <a:spLocks/>
            </p:cNvSpPr>
            <p:nvPr/>
          </p:nvSpPr>
          <p:spPr bwMode="auto">
            <a:xfrm>
              <a:off x="1670050" y="3922713"/>
              <a:ext cx="390525" cy="115888"/>
            </a:xfrm>
            <a:custGeom>
              <a:avLst/>
              <a:gdLst>
                <a:gd name="T0" fmla="*/ 0 w 323"/>
                <a:gd name="T1" fmla="*/ 96 h 96"/>
                <a:gd name="T2" fmla="*/ 0 w 323"/>
                <a:gd name="T3" fmla="*/ 0 h 96"/>
                <a:gd name="T4" fmla="*/ 323 w 323"/>
                <a:gd name="T5" fmla="*/ 0 h 96"/>
                <a:gd name="T6" fmla="*/ 323 w 323"/>
                <a:gd name="T7" fmla="*/ 96 h 96"/>
                <a:gd name="T8" fmla="*/ 0 w 323"/>
                <a:gd name="T9" fmla="*/ 96 h 96"/>
              </a:gdLst>
              <a:ahLst/>
              <a:cxnLst>
                <a:cxn ang="0">
                  <a:pos x="T0" y="T1"/>
                </a:cxn>
                <a:cxn ang="0">
                  <a:pos x="T2" y="T3"/>
                </a:cxn>
                <a:cxn ang="0">
                  <a:pos x="T4" y="T5"/>
                </a:cxn>
                <a:cxn ang="0">
                  <a:pos x="T6" y="T7"/>
                </a:cxn>
                <a:cxn ang="0">
                  <a:pos x="T8" y="T9"/>
                </a:cxn>
              </a:cxnLst>
              <a:rect l="0" t="0" r="r" b="b"/>
              <a:pathLst>
                <a:path w="323" h="96">
                  <a:moveTo>
                    <a:pt x="0" y="96"/>
                  </a:moveTo>
                  <a:cubicBezTo>
                    <a:pt x="0" y="64"/>
                    <a:pt x="0" y="33"/>
                    <a:pt x="0" y="0"/>
                  </a:cubicBezTo>
                  <a:cubicBezTo>
                    <a:pt x="108" y="0"/>
                    <a:pt x="214" y="0"/>
                    <a:pt x="323" y="0"/>
                  </a:cubicBezTo>
                  <a:cubicBezTo>
                    <a:pt x="323" y="32"/>
                    <a:pt x="323" y="63"/>
                    <a:pt x="323" y="96"/>
                  </a:cubicBezTo>
                  <a:cubicBezTo>
                    <a:pt x="215" y="96"/>
                    <a:pt x="109" y="96"/>
                    <a:pt x="0"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3" name="Freeform 12"/>
            <p:cNvSpPr>
              <a:spLocks/>
            </p:cNvSpPr>
            <p:nvPr/>
          </p:nvSpPr>
          <p:spPr bwMode="auto">
            <a:xfrm>
              <a:off x="1670050" y="4119563"/>
              <a:ext cx="390525" cy="114300"/>
            </a:xfrm>
            <a:custGeom>
              <a:avLst/>
              <a:gdLst>
                <a:gd name="T0" fmla="*/ 323 w 323"/>
                <a:gd name="T1" fmla="*/ 0 h 94"/>
                <a:gd name="T2" fmla="*/ 323 w 323"/>
                <a:gd name="T3" fmla="*/ 94 h 94"/>
                <a:gd name="T4" fmla="*/ 0 w 323"/>
                <a:gd name="T5" fmla="*/ 94 h 94"/>
                <a:gd name="T6" fmla="*/ 0 w 323"/>
                <a:gd name="T7" fmla="*/ 0 h 94"/>
                <a:gd name="T8" fmla="*/ 323 w 323"/>
                <a:gd name="T9" fmla="*/ 0 h 94"/>
              </a:gdLst>
              <a:ahLst/>
              <a:cxnLst>
                <a:cxn ang="0">
                  <a:pos x="T0" y="T1"/>
                </a:cxn>
                <a:cxn ang="0">
                  <a:pos x="T2" y="T3"/>
                </a:cxn>
                <a:cxn ang="0">
                  <a:pos x="T4" y="T5"/>
                </a:cxn>
                <a:cxn ang="0">
                  <a:pos x="T6" y="T7"/>
                </a:cxn>
                <a:cxn ang="0">
                  <a:pos x="T8" y="T9"/>
                </a:cxn>
              </a:cxnLst>
              <a:rect l="0" t="0" r="r" b="b"/>
              <a:pathLst>
                <a:path w="323" h="94">
                  <a:moveTo>
                    <a:pt x="323" y="0"/>
                  </a:moveTo>
                  <a:cubicBezTo>
                    <a:pt x="323" y="31"/>
                    <a:pt x="323" y="62"/>
                    <a:pt x="323" y="94"/>
                  </a:cubicBezTo>
                  <a:cubicBezTo>
                    <a:pt x="215" y="94"/>
                    <a:pt x="108" y="94"/>
                    <a:pt x="0" y="94"/>
                  </a:cubicBezTo>
                  <a:cubicBezTo>
                    <a:pt x="0" y="63"/>
                    <a:pt x="0" y="32"/>
                    <a:pt x="0" y="0"/>
                  </a:cubicBezTo>
                  <a:cubicBezTo>
                    <a:pt x="108" y="0"/>
                    <a:pt x="215" y="0"/>
                    <a:pt x="3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4" name="Freeform 13"/>
            <p:cNvSpPr>
              <a:spLocks/>
            </p:cNvSpPr>
            <p:nvPr/>
          </p:nvSpPr>
          <p:spPr bwMode="auto">
            <a:xfrm>
              <a:off x="1670050" y="3725863"/>
              <a:ext cx="388938" cy="114300"/>
            </a:xfrm>
            <a:custGeom>
              <a:avLst/>
              <a:gdLst>
                <a:gd name="T0" fmla="*/ 0 w 322"/>
                <a:gd name="T1" fmla="*/ 94 h 94"/>
                <a:gd name="T2" fmla="*/ 0 w 322"/>
                <a:gd name="T3" fmla="*/ 0 h 94"/>
                <a:gd name="T4" fmla="*/ 322 w 322"/>
                <a:gd name="T5" fmla="*/ 0 h 94"/>
                <a:gd name="T6" fmla="*/ 322 w 322"/>
                <a:gd name="T7" fmla="*/ 94 h 94"/>
                <a:gd name="T8" fmla="*/ 0 w 322"/>
                <a:gd name="T9" fmla="*/ 94 h 94"/>
              </a:gdLst>
              <a:ahLst/>
              <a:cxnLst>
                <a:cxn ang="0">
                  <a:pos x="T0" y="T1"/>
                </a:cxn>
                <a:cxn ang="0">
                  <a:pos x="T2" y="T3"/>
                </a:cxn>
                <a:cxn ang="0">
                  <a:pos x="T4" y="T5"/>
                </a:cxn>
                <a:cxn ang="0">
                  <a:pos x="T6" y="T7"/>
                </a:cxn>
                <a:cxn ang="0">
                  <a:pos x="T8" y="T9"/>
                </a:cxn>
              </a:cxnLst>
              <a:rect l="0" t="0" r="r" b="b"/>
              <a:pathLst>
                <a:path w="322" h="94">
                  <a:moveTo>
                    <a:pt x="0" y="94"/>
                  </a:moveTo>
                  <a:cubicBezTo>
                    <a:pt x="0" y="62"/>
                    <a:pt x="0" y="31"/>
                    <a:pt x="0" y="0"/>
                  </a:cubicBezTo>
                  <a:cubicBezTo>
                    <a:pt x="108" y="0"/>
                    <a:pt x="214" y="0"/>
                    <a:pt x="322" y="0"/>
                  </a:cubicBezTo>
                  <a:cubicBezTo>
                    <a:pt x="322" y="31"/>
                    <a:pt x="322" y="62"/>
                    <a:pt x="322" y="94"/>
                  </a:cubicBezTo>
                  <a:cubicBezTo>
                    <a:pt x="215" y="94"/>
                    <a:pt x="108" y="94"/>
                    <a:pt x="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5" name="Freeform 14"/>
            <p:cNvSpPr>
              <a:spLocks/>
            </p:cNvSpPr>
            <p:nvPr/>
          </p:nvSpPr>
          <p:spPr bwMode="auto">
            <a:xfrm>
              <a:off x="1476375" y="3922713"/>
              <a:ext cx="112713" cy="115888"/>
            </a:xfrm>
            <a:custGeom>
              <a:avLst/>
              <a:gdLst>
                <a:gd name="T0" fmla="*/ 93 w 93"/>
                <a:gd name="T1" fmla="*/ 0 h 95"/>
                <a:gd name="T2" fmla="*/ 93 w 93"/>
                <a:gd name="T3" fmla="*/ 95 h 95"/>
                <a:gd name="T4" fmla="*/ 0 w 93"/>
                <a:gd name="T5" fmla="*/ 95 h 95"/>
                <a:gd name="T6" fmla="*/ 0 w 93"/>
                <a:gd name="T7" fmla="*/ 0 h 95"/>
                <a:gd name="T8" fmla="*/ 93 w 93"/>
                <a:gd name="T9" fmla="*/ 0 h 95"/>
              </a:gdLst>
              <a:ahLst/>
              <a:cxnLst>
                <a:cxn ang="0">
                  <a:pos x="T0" y="T1"/>
                </a:cxn>
                <a:cxn ang="0">
                  <a:pos x="T2" y="T3"/>
                </a:cxn>
                <a:cxn ang="0">
                  <a:pos x="T4" y="T5"/>
                </a:cxn>
                <a:cxn ang="0">
                  <a:pos x="T6" y="T7"/>
                </a:cxn>
                <a:cxn ang="0">
                  <a:pos x="T8" y="T9"/>
                </a:cxn>
              </a:cxnLst>
              <a:rect l="0" t="0" r="r" b="b"/>
              <a:pathLst>
                <a:path w="93" h="95">
                  <a:moveTo>
                    <a:pt x="93" y="0"/>
                  </a:moveTo>
                  <a:cubicBezTo>
                    <a:pt x="93" y="32"/>
                    <a:pt x="93" y="63"/>
                    <a:pt x="93" y="95"/>
                  </a:cubicBezTo>
                  <a:cubicBezTo>
                    <a:pt x="62" y="95"/>
                    <a:pt x="32" y="95"/>
                    <a:pt x="0" y="95"/>
                  </a:cubicBezTo>
                  <a:cubicBezTo>
                    <a:pt x="0" y="64"/>
                    <a:pt x="0" y="33"/>
                    <a:pt x="0" y="0"/>
                  </a:cubicBezTo>
                  <a:cubicBezTo>
                    <a:pt x="30" y="0"/>
                    <a:pt x="61" y="0"/>
                    <a:pt x="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6" name="Freeform 15"/>
            <p:cNvSpPr>
              <a:spLocks/>
            </p:cNvSpPr>
            <p:nvPr/>
          </p:nvSpPr>
          <p:spPr bwMode="auto">
            <a:xfrm>
              <a:off x="1474788" y="3727450"/>
              <a:ext cx="114300" cy="112713"/>
            </a:xfrm>
            <a:custGeom>
              <a:avLst/>
              <a:gdLst>
                <a:gd name="T0" fmla="*/ 94 w 94"/>
                <a:gd name="T1" fmla="*/ 0 h 93"/>
                <a:gd name="T2" fmla="*/ 94 w 94"/>
                <a:gd name="T3" fmla="*/ 93 h 93"/>
                <a:gd name="T4" fmla="*/ 0 w 94"/>
                <a:gd name="T5" fmla="*/ 93 h 93"/>
                <a:gd name="T6" fmla="*/ 0 w 94"/>
                <a:gd name="T7" fmla="*/ 0 h 93"/>
                <a:gd name="T8" fmla="*/ 94 w 94"/>
                <a:gd name="T9" fmla="*/ 0 h 93"/>
              </a:gdLst>
              <a:ahLst/>
              <a:cxnLst>
                <a:cxn ang="0">
                  <a:pos x="T0" y="T1"/>
                </a:cxn>
                <a:cxn ang="0">
                  <a:pos x="T2" y="T3"/>
                </a:cxn>
                <a:cxn ang="0">
                  <a:pos x="T4" y="T5"/>
                </a:cxn>
                <a:cxn ang="0">
                  <a:pos x="T6" y="T7"/>
                </a:cxn>
                <a:cxn ang="0">
                  <a:pos x="T8" y="T9"/>
                </a:cxn>
              </a:cxnLst>
              <a:rect l="0" t="0" r="r" b="b"/>
              <a:pathLst>
                <a:path w="94" h="93">
                  <a:moveTo>
                    <a:pt x="94" y="0"/>
                  </a:moveTo>
                  <a:cubicBezTo>
                    <a:pt x="94" y="31"/>
                    <a:pt x="94" y="61"/>
                    <a:pt x="94" y="93"/>
                  </a:cubicBezTo>
                  <a:cubicBezTo>
                    <a:pt x="63" y="93"/>
                    <a:pt x="32" y="93"/>
                    <a:pt x="0" y="93"/>
                  </a:cubicBezTo>
                  <a:cubicBezTo>
                    <a:pt x="0" y="62"/>
                    <a:pt x="0" y="32"/>
                    <a:pt x="0" y="0"/>
                  </a:cubicBezTo>
                  <a:cubicBezTo>
                    <a:pt x="31" y="0"/>
                    <a:pt x="61" y="0"/>
                    <a:pt x="9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7" name="Freeform 16"/>
            <p:cNvSpPr>
              <a:spLocks/>
            </p:cNvSpPr>
            <p:nvPr/>
          </p:nvSpPr>
          <p:spPr bwMode="auto">
            <a:xfrm>
              <a:off x="1474788" y="4119563"/>
              <a:ext cx="114300" cy="114300"/>
            </a:xfrm>
            <a:custGeom>
              <a:avLst/>
              <a:gdLst>
                <a:gd name="T0" fmla="*/ 0 w 94"/>
                <a:gd name="T1" fmla="*/ 0 h 94"/>
                <a:gd name="T2" fmla="*/ 94 w 94"/>
                <a:gd name="T3" fmla="*/ 0 h 94"/>
                <a:gd name="T4" fmla="*/ 94 w 94"/>
                <a:gd name="T5" fmla="*/ 94 h 94"/>
                <a:gd name="T6" fmla="*/ 0 w 94"/>
                <a:gd name="T7" fmla="*/ 94 h 94"/>
                <a:gd name="T8" fmla="*/ 0 w 94"/>
                <a:gd name="T9" fmla="*/ 0 h 94"/>
              </a:gdLst>
              <a:ahLst/>
              <a:cxnLst>
                <a:cxn ang="0">
                  <a:pos x="T0" y="T1"/>
                </a:cxn>
                <a:cxn ang="0">
                  <a:pos x="T2" y="T3"/>
                </a:cxn>
                <a:cxn ang="0">
                  <a:pos x="T4" y="T5"/>
                </a:cxn>
                <a:cxn ang="0">
                  <a:pos x="T6" y="T7"/>
                </a:cxn>
                <a:cxn ang="0">
                  <a:pos x="T8" y="T9"/>
                </a:cxn>
              </a:cxnLst>
              <a:rect l="0" t="0" r="r" b="b"/>
              <a:pathLst>
                <a:path w="94" h="94">
                  <a:moveTo>
                    <a:pt x="0" y="0"/>
                  </a:moveTo>
                  <a:cubicBezTo>
                    <a:pt x="32" y="0"/>
                    <a:pt x="62" y="0"/>
                    <a:pt x="94" y="0"/>
                  </a:cubicBezTo>
                  <a:cubicBezTo>
                    <a:pt x="94" y="31"/>
                    <a:pt x="94" y="62"/>
                    <a:pt x="94" y="94"/>
                  </a:cubicBezTo>
                  <a:cubicBezTo>
                    <a:pt x="63" y="94"/>
                    <a:pt x="32" y="94"/>
                    <a:pt x="0" y="94"/>
                  </a:cubicBezTo>
                  <a:cubicBezTo>
                    <a:pt x="0" y="63"/>
                    <a:pt x="0" y="3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nvGrpSpPr>
          <p:cNvPr id="22" name="Group 21"/>
          <p:cNvGrpSpPr/>
          <p:nvPr/>
        </p:nvGrpSpPr>
        <p:grpSpPr>
          <a:xfrm>
            <a:off x="1707693" y="2286422"/>
            <a:ext cx="583416" cy="324168"/>
            <a:chOff x="3614836" y="1902184"/>
            <a:chExt cx="583416" cy="324168"/>
          </a:xfrm>
        </p:grpSpPr>
        <p:grpSp>
          <p:nvGrpSpPr>
            <p:cNvPr id="18" name="Group 17"/>
            <p:cNvGrpSpPr/>
            <p:nvPr/>
          </p:nvGrpSpPr>
          <p:grpSpPr>
            <a:xfrm>
              <a:off x="3747188" y="1902184"/>
              <a:ext cx="300018" cy="324168"/>
              <a:chOff x="3068638" y="3702050"/>
              <a:chExt cx="512763" cy="554038"/>
            </a:xfrm>
            <a:solidFill>
              <a:schemeClr val="bg1"/>
            </a:solidFill>
          </p:grpSpPr>
          <p:sp>
            <p:nvSpPr>
              <p:cNvPr id="10" name="Freeform 9"/>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1" name="Freeform 10"/>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nvGrpSpPr>
            <p:cNvPr id="53" name="Group 52"/>
            <p:cNvGrpSpPr/>
            <p:nvPr/>
          </p:nvGrpSpPr>
          <p:grpSpPr>
            <a:xfrm>
              <a:off x="3614836" y="1931249"/>
              <a:ext cx="159236" cy="172054"/>
              <a:chOff x="3068638" y="3702050"/>
              <a:chExt cx="512763" cy="554038"/>
            </a:xfrm>
            <a:solidFill>
              <a:schemeClr val="bg1"/>
            </a:solidFill>
          </p:grpSpPr>
          <p:sp>
            <p:nvSpPr>
              <p:cNvPr id="54" name="Freeform 53"/>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56" name="Freeform 55"/>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nvGrpSpPr>
            <p:cNvPr id="59" name="Group 58"/>
            <p:cNvGrpSpPr/>
            <p:nvPr/>
          </p:nvGrpSpPr>
          <p:grpSpPr>
            <a:xfrm>
              <a:off x="4039016" y="1931249"/>
              <a:ext cx="159236" cy="172054"/>
              <a:chOff x="3068638" y="3702050"/>
              <a:chExt cx="512763" cy="554038"/>
            </a:xfrm>
            <a:solidFill>
              <a:schemeClr val="bg1"/>
            </a:solidFill>
          </p:grpSpPr>
          <p:sp>
            <p:nvSpPr>
              <p:cNvPr id="60" name="Freeform 59"/>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61" name="Freeform 60"/>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grpSp>
        <p:nvGrpSpPr>
          <p:cNvPr id="50" name="Group 49"/>
          <p:cNvGrpSpPr/>
          <p:nvPr/>
        </p:nvGrpSpPr>
        <p:grpSpPr>
          <a:xfrm>
            <a:off x="6185724" y="1850004"/>
            <a:ext cx="328918" cy="396900"/>
            <a:chOff x="5487988" y="4468813"/>
            <a:chExt cx="522288" cy="630237"/>
          </a:xfrm>
          <a:solidFill>
            <a:schemeClr val="bg1"/>
          </a:solidFill>
        </p:grpSpPr>
        <p:sp>
          <p:nvSpPr>
            <p:cNvPr id="26" name="Freeform 20"/>
            <p:cNvSpPr>
              <a:spLocks/>
            </p:cNvSpPr>
            <p:nvPr/>
          </p:nvSpPr>
          <p:spPr bwMode="auto">
            <a:xfrm>
              <a:off x="5487988" y="4468813"/>
              <a:ext cx="522288" cy="630237"/>
            </a:xfrm>
            <a:custGeom>
              <a:avLst/>
              <a:gdLst>
                <a:gd name="T0" fmla="*/ 203 w 203"/>
                <a:gd name="T1" fmla="*/ 125 h 244"/>
                <a:gd name="T2" fmla="*/ 196 w 203"/>
                <a:gd name="T3" fmla="*/ 133 h 244"/>
                <a:gd name="T4" fmla="*/ 183 w 203"/>
                <a:gd name="T5" fmla="*/ 125 h 244"/>
                <a:gd name="T6" fmla="*/ 183 w 203"/>
                <a:gd name="T7" fmla="*/ 120 h 244"/>
                <a:gd name="T8" fmla="*/ 183 w 203"/>
                <a:gd name="T9" fmla="*/ 33 h 244"/>
                <a:gd name="T10" fmla="*/ 170 w 203"/>
                <a:gd name="T11" fmla="*/ 20 h 244"/>
                <a:gd name="T12" fmla="*/ 32 w 203"/>
                <a:gd name="T13" fmla="*/ 20 h 244"/>
                <a:gd name="T14" fmla="*/ 20 w 203"/>
                <a:gd name="T15" fmla="*/ 32 h 244"/>
                <a:gd name="T16" fmla="*/ 20 w 203"/>
                <a:gd name="T17" fmla="*/ 212 h 244"/>
                <a:gd name="T18" fmla="*/ 32 w 203"/>
                <a:gd name="T19" fmla="*/ 224 h 244"/>
                <a:gd name="T20" fmla="*/ 79 w 203"/>
                <a:gd name="T21" fmla="*/ 224 h 244"/>
                <a:gd name="T22" fmla="*/ 92 w 203"/>
                <a:gd name="T23" fmla="*/ 231 h 244"/>
                <a:gd name="T24" fmla="*/ 85 w 203"/>
                <a:gd name="T25" fmla="*/ 244 h 244"/>
                <a:gd name="T26" fmla="*/ 17 w 203"/>
                <a:gd name="T27" fmla="*/ 244 h 244"/>
                <a:gd name="T28" fmla="*/ 0 w 203"/>
                <a:gd name="T29" fmla="*/ 226 h 244"/>
                <a:gd name="T30" fmla="*/ 0 w 203"/>
                <a:gd name="T31" fmla="*/ 18 h 244"/>
                <a:gd name="T32" fmla="*/ 17 w 203"/>
                <a:gd name="T33" fmla="*/ 0 h 244"/>
                <a:gd name="T34" fmla="*/ 186 w 203"/>
                <a:gd name="T35" fmla="*/ 0 h 244"/>
                <a:gd name="T36" fmla="*/ 203 w 203"/>
                <a:gd name="T37" fmla="*/ 18 h 244"/>
                <a:gd name="T38" fmla="*/ 203 w 203"/>
                <a:gd name="T39" fmla="*/ 12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44">
                  <a:moveTo>
                    <a:pt x="203" y="125"/>
                  </a:moveTo>
                  <a:cubicBezTo>
                    <a:pt x="201" y="128"/>
                    <a:pt x="199" y="132"/>
                    <a:pt x="196" y="133"/>
                  </a:cubicBezTo>
                  <a:cubicBezTo>
                    <a:pt x="190" y="135"/>
                    <a:pt x="184" y="131"/>
                    <a:pt x="183" y="125"/>
                  </a:cubicBezTo>
                  <a:cubicBezTo>
                    <a:pt x="183" y="123"/>
                    <a:pt x="183" y="121"/>
                    <a:pt x="183" y="120"/>
                  </a:cubicBezTo>
                  <a:cubicBezTo>
                    <a:pt x="183" y="91"/>
                    <a:pt x="183" y="62"/>
                    <a:pt x="183" y="33"/>
                  </a:cubicBezTo>
                  <a:cubicBezTo>
                    <a:pt x="183" y="23"/>
                    <a:pt x="180" y="20"/>
                    <a:pt x="170" y="20"/>
                  </a:cubicBezTo>
                  <a:cubicBezTo>
                    <a:pt x="124" y="20"/>
                    <a:pt x="78" y="20"/>
                    <a:pt x="32" y="20"/>
                  </a:cubicBezTo>
                  <a:cubicBezTo>
                    <a:pt x="23" y="20"/>
                    <a:pt x="20" y="24"/>
                    <a:pt x="20" y="32"/>
                  </a:cubicBezTo>
                  <a:cubicBezTo>
                    <a:pt x="20" y="92"/>
                    <a:pt x="20" y="152"/>
                    <a:pt x="20" y="212"/>
                  </a:cubicBezTo>
                  <a:cubicBezTo>
                    <a:pt x="20" y="221"/>
                    <a:pt x="24" y="224"/>
                    <a:pt x="32" y="224"/>
                  </a:cubicBezTo>
                  <a:cubicBezTo>
                    <a:pt x="48" y="224"/>
                    <a:pt x="64" y="224"/>
                    <a:pt x="79" y="224"/>
                  </a:cubicBezTo>
                  <a:cubicBezTo>
                    <a:pt x="87" y="224"/>
                    <a:pt x="91" y="226"/>
                    <a:pt x="92" y="231"/>
                  </a:cubicBezTo>
                  <a:cubicBezTo>
                    <a:pt x="94" y="237"/>
                    <a:pt x="92" y="240"/>
                    <a:pt x="85" y="244"/>
                  </a:cubicBezTo>
                  <a:cubicBezTo>
                    <a:pt x="62" y="244"/>
                    <a:pt x="39" y="244"/>
                    <a:pt x="17" y="244"/>
                  </a:cubicBezTo>
                  <a:cubicBezTo>
                    <a:pt x="8" y="242"/>
                    <a:pt x="2" y="236"/>
                    <a:pt x="0" y="226"/>
                  </a:cubicBezTo>
                  <a:cubicBezTo>
                    <a:pt x="0" y="157"/>
                    <a:pt x="0" y="88"/>
                    <a:pt x="0" y="18"/>
                  </a:cubicBezTo>
                  <a:cubicBezTo>
                    <a:pt x="2" y="9"/>
                    <a:pt x="8" y="3"/>
                    <a:pt x="17" y="0"/>
                  </a:cubicBezTo>
                  <a:cubicBezTo>
                    <a:pt x="73" y="0"/>
                    <a:pt x="130" y="0"/>
                    <a:pt x="186" y="0"/>
                  </a:cubicBezTo>
                  <a:cubicBezTo>
                    <a:pt x="195" y="3"/>
                    <a:pt x="201" y="9"/>
                    <a:pt x="203" y="18"/>
                  </a:cubicBezTo>
                  <a:cubicBezTo>
                    <a:pt x="203" y="54"/>
                    <a:pt x="203" y="90"/>
                    <a:pt x="203"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7" name="Freeform 21"/>
            <p:cNvSpPr>
              <a:spLocks noEditPoints="1"/>
            </p:cNvSpPr>
            <p:nvPr/>
          </p:nvSpPr>
          <p:spPr bwMode="auto">
            <a:xfrm>
              <a:off x="5719763" y="4811713"/>
              <a:ext cx="290513" cy="287337"/>
            </a:xfrm>
            <a:custGeom>
              <a:avLst/>
              <a:gdLst>
                <a:gd name="T0" fmla="*/ 53 w 113"/>
                <a:gd name="T1" fmla="*/ 111 h 111"/>
                <a:gd name="T2" fmla="*/ 23 w 113"/>
                <a:gd name="T3" fmla="*/ 98 h 111"/>
                <a:gd name="T4" fmla="*/ 10 w 113"/>
                <a:gd name="T5" fmla="*/ 35 h 111"/>
                <a:gd name="T6" fmla="*/ 66 w 113"/>
                <a:gd name="T7" fmla="*/ 3 h 111"/>
                <a:gd name="T8" fmla="*/ 112 w 113"/>
                <a:gd name="T9" fmla="*/ 47 h 111"/>
                <a:gd name="T10" fmla="*/ 113 w 113"/>
                <a:gd name="T11" fmla="*/ 53 h 111"/>
                <a:gd name="T12" fmla="*/ 113 w 113"/>
                <a:gd name="T13" fmla="*/ 61 h 111"/>
                <a:gd name="T14" fmla="*/ 112 w 113"/>
                <a:gd name="T15" fmla="*/ 64 h 111"/>
                <a:gd name="T16" fmla="*/ 73 w 113"/>
                <a:gd name="T17" fmla="*/ 109 h 111"/>
                <a:gd name="T18" fmla="*/ 65 w 113"/>
                <a:gd name="T19" fmla="*/ 111 h 111"/>
                <a:gd name="T20" fmla="*/ 53 w 113"/>
                <a:gd name="T21" fmla="*/ 111 h 111"/>
                <a:gd name="T22" fmla="*/ 66 w 113"/>
                <a:gd name="T23" fmla="*/ 50 h 111"/>
                <a:gd name="T24" fmla="*/ 66 w 113"/>
                <a:gd name="T25" fmla="*/ 31 h 111"/>
                <a:gd name="T26" fmla="*/ 64 w 113"/>
                <a:gd name="T27" fmla="*/ 26 h 111"/>
                <a:gd name="T28" fmla="*/ 57 w 113"/>
                <a:gd name="T29" fmla="*/ 24 h 111"/>
                <a:gd name="T30" fmla="*/ 52 w 113"/>
                <a:gd name="T31" fmla="*/ 31 h 111"/>
                <a:gd name="T32" fmla="*/ 52 w 113"/>
                <a:gd name="T33" fmla="*/ 50 h 111"/>
                <a:gd name="T34" fmla="*/ 34 w 113"/>
                <a:gd name="T35" fmla="*/ 50 h 111"/>
                <a:gd name="T36" fmla="*/ 25 w 113"/>
                <a:gd name="T37" fmla="*/ 57 h 111"/>
                <a:gd name="T38" fmla="*/ 34 w 113"/>
                <a:gd name="T39" fmla="*/ 64 h 111"/>
                <a:gd name="T40" fmla="*/ 52 w 113"/>
                <a:gd name="T41" fmla="*/ 64 h 111"/>
                <a:gd name="T42" fmla="*/ 52 w 113"/>
                <a:gd name="T43" fmla="*/ 82 h 111"/>
                <a:gd name="T44" fmla="*/ 59 w 113"/>
                <a:gd name="T45" fmla="*/ 91 h 111"/>
                <a:gd name="T46" fmla="*/ 66 w 113"/>
                <a:gd name="T47" fmla="*/ 82 h 111"/>
                <a:gd name="T48" fmla="*/ 66 w 113"/>
                <a:gd name="T49" fmla="*/ 64 h 111"/>
                <a:gd name="T50" fmla="*/ 84 w 113"/>
                <a:gd name="T51" fmla="*/ 64 h 111"/>
                <a:gd name="T52" fmla="*/ 93 w 113"/>
                <a:gd name="T53" fmla="*/ 57 h 111"/>
                <a:gd name="T54" fmla="*/ 84 w 113"/>
                <a:gd name="T55" fmla="*/ 50 h 111"/>
                <a:gd name="T56" fmla="*/ 66 w 113"/>
                <a:gd name="T57" fmla="*/ 5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 h="111">
                  <a:moveTo>
                    <a:pt x="53" y="111"/>
                  </a:moveTo>
                  <a:cubicBezTo>
                    <a:pt x="42" y="109"/>
                    <a:pt x="32" y="105"/>
                    <a:pt x="23" y="98"/>
                  </a:cubicBezTo>
                  <a:cubicBezTo>
                    <a:pt x="6" y="82"/>
                    <a:pt x="0" y="57"/>
                    <a:pt x="10" y="35"/>
                  </a:cubicBezTo>
                  <a:cubicBezTo>
                    <a:pt x="19" y="13"/>
                    <a:pt x="42" y="0"/>
                    <a:pt x="66" y="3"/>
                  </a:cubicBezTo>
                  <a:cubicBezTo>
                    <a:pt x="89" y="6"/>
                    <a:pt x="108" y="24"/>
                    <a:pt x="112" y="47"/>
                  </a:cubicBezTo>
                  <a:cubicBezTo>
                    <a:pt x="112" y="49"/>
                    <a:pt x="113" y="51"/>
                    <a:pt x="113" y="53"/>
                  </a:cubicBezTo>
                  <a:cubicBezTo>
                    <a:pt x="113" y="55"/>
                    <a:pt x="113" y="58"/>
                    <a:pt x="113" y="61"/>
                  </a:cubicBezTo>
                  <a:cubicBezTo>
                    <a:pt x="113" y="62"/>
                    <a:pt x="112" y="63"/>
                    <a:pt x="112" y="64"/>
                  </a:cubicBezTo>
                  <a:cubicBezTo>
                    <a:pt x="110" y="86"/>
                    <a:pt x="94" y="104"/>
                    <a:pt x="73" y="109"/>
                  </a:cubicBezTo>
                  <a:cubicBezTo>
                    <a:pt x="70" y="110"/>
                    <a:pt x="67" y="111"/>
                    <a:pt x="65" y="111"/>
                  </a:cubicBezTo>
                  <a:cubicBezTo>
                    <a:pt x="61" y="111"/>
                    <a:pt x="57" y="111"/>
                    <a:pt x="53" y="111"/>
                  </a:cubicBezTo>
                  <a:close/>
                  <a:moveTo>
                    <a:pt x="66" y="50"/>
                  </a:moveTo>
                  <a:cubicBezTo>
                    <a:pt x="66" y="43"/>
                    <a:pt x="66" y="37"/>
                    <a:pt x="66" y="31"/>
                  </a:cubicBezTo>
                  <a:cubicBezTo>
                    <a:pt x="66" y="29"/>
                    <a:pt x="65" y="27"/>
                    <a:pt x="64" y="26"/>
                  </a:cubicBezTo>
                  <a:cubicBezTo>
                    <a:pt x="62" y="24"/>
                    <a:pt x="58" y="23"/>
                    <a:pt x="57" y="24"/>
                  </a:cubicBezTo>
                  <a:cubicBezTo>
                    <a:pt x="55" y="25"/>
                    <a:pt x="52" y="28"/>
                    <a:pt x="52" y="31"/>
                  </a:cubicBezTo>
                  <a:cubicBezTo>
                    <a:pt x="51" y="37"/>
                    <a:pt x="52" y="43"/>
                    <a:pt x="52" y="50"/>
                  </a:cubicBezTo>
                  <a:cubicBezTo>
                    <a:pt x="46" y="50"/>
                    <a:pt x="40" y="50"/>
                    <a:pt x="34" y="50"/>
                  </a:cubicBezTo>
                  <a:cubicBezTo>
                    <a:pt x="28" y="50"/>
                    <a:pt x="25" y="53"/>
                    <a:pt x="25" y="57"/>
                  </a:cubicBezTo>
                  <a:cubicBezTo>
                    <a:pt x="25" y="61"/>
                    <a:pt x="28" y="64"/>
                    <a:pt x="34" y="64"/>
                  </a:cubicBezTo>
                  <a:cubicBezTo>
                    <a:pt x="40" y="64"/>
                    <a:pt x="46" y="64"/>
                    <a:pt x="52" y="64"/>
                  </a:cubicBezTo>
                  <a:cubicBezTo>
                    <a:pt x="52" y="70"/>
                    <a:pt x="52" y="76"/>
                    <a:pt x="52" y="82"/>
                  </a:cubicBezTo>
                  <a:cubicBezTo>
                    <a:pt x="52" y="88"/>
                    <a:pt x="54" y="91"/>
                    <a:pt x="59" y="91"/>
                  </a:cubicBezTo>
                  <a:cubicBezTo>
                    <a:pt x="63" y="91"/>
                    <a:pt x="66" y="88"/>
                    <a:pt x="66" y="82"/>
                  </a:cubicBezTo>
                  <a:cubicBezTo>
                    <a:pt x="66" y="76"/>
                    <a:pt x="66" y="70"/>
                    <a:pt x="66" y="64"/>
                  </a:cubicBezTo>
                  <a:cubicBezTo>
                    <a:pt x="72" y="64"/>
                    <a:pt x="78" y="64"/>
                    <a:pt x="84" y="64"/>
                  </a:cubicBezTo>
                  <a:cubicBezTo>
                    <a:pt x="90" y="64"/>
                    <a:pt x="92" y="62"/>
                    <a:pt x="93" y="57"/>
                  </a:cubicBezTo>
                  <a:cubicBezTo>
                    <a:pt x="93" y="53"/>
                    <a:pt x="90" y="50"/>
                    <a:pt x="84" y="50"/>
                  </a:cubicBezTo>
                  <a:cubicBezTo>
                    <a:pt x="78" y="50"/>
                    <a:pt x="72" y="50"/>
                    <a:pt x="66"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8" name="Freeform 22"/>
            <p:cNvSpPr>
              <a:spLocks/>
            </p:cNvSpPr>
            <p:nvPr/>
          </p:nvSpPr>
          <p:spPr bwMode="auto">
            <a:xfrm>
              <a:off x="5591175" y="4600575"/>
              <a:ext cx="315913" cy="53975"/>
            </a:xfrm>
            <a:custGeom>
              <a:avLst/>
              <a:gdLst>
                <a:gd name="T0" fmla="*/ 61 w 123"/>
                <a:gd name="T1" fmla="*/ 0 h 21"/>
                <a:gd name="T2" fmla="*/ 111 w 123"/>
                <a:gd name="T3" fmla="*/ 0 h 21"/>
                <a:gd name="T4" fmla="*/ 121 w 123"/>
                <a:gd name="T5" fmla="*/ 6 h 21"/>
                <a:gd name="T6" fmla="*/ 120 w 123"/>
                <a:gd name="T7" fmla="*/ 16 h 21"/>
                <a:gd name="T8" fmla="*/ 109 w 123"/>
                <a:gd name="T9" fmla="*/ 20 h 21"/>
                <a:gd name="T10" fmla="*/ 31 w 123"/>
                <a:gd name="T11" fmla="*/ 20 h 21"/>
                <a:gd name="T12" fmla="*/ 11 w 123"/>
                <a:gd name="T13" fmla="*/ 20 h 21"/>
                <a:gd name="T14" fmla="*/ 1 w 123"/>
                <a:gd name="T15" fmla="*/ 10 h 21"/>
                <a:gd name="T16" fmla="*/ 11 w 123"/>
                <a:gd name="T17" fmla="*/ 0 h 21"/>
                <a:gd name="T18" fmla="*/ 15 w 123"/>
                <a:gd name="T19" fmla="*/ 0 h 21"/>
                <a:gd name="T20" fmla="*/ 61 w 123"/>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21">
                  <a:moveTo>
                    <a:pt x="61" y="0"/>
                  </a:moveTo>
                  <a:cubicBezTo>
                    <a:pt x="78" y="0"/>
                    <a:pt x="95" y="0"/>
                    <a:pt x="111" y="0"/>
                  </a:cubicBezTo>
                  <a:cubicBezTo>
                    <a:pt x="115" y="0"/>
                    <a:pt x="119" y="2"/>
                    <a:pt x="121" y="6"/>
                  </a:cubicBezTo>
                  <a:cubicBezTo>
                    <a:pt x="123" y="10"/>
                    <a:pt x="123" y="13"/>
                    <a:pt x="120" y="16"/>
                  </a:cubicBezTo>
                  <a:cubicBezTo>
                    <a:pt x="117" y="20"/>
                    <a:pt x="113" y="20"/>
                    <a:pt x="109" y="20"/>
                  </a:cubicBezTo>
                  <a:cubicBezTo>
                    <a:pt x="83" y="20"/>
                    <a:pt x="57" y="20"/>
                    <a:pt x="31" y="20"/>
                  </a:cubicBezTo>
                  <a:cubicBezTo>
                    <a:pt x="24" y="20"/>
                    <a:pt x="18" y="21"/>
                    <a:pt x="11" y="20"/>
                  </a:cubicBezTo>
                  <a:cubicBezTo>
                    <a:pt x="5" y="20"/>
                    <a:pt x="1" y="16"/>
                    <a:pt x="1" y="10"/>
                  </a:cubicBezTo>
                  <a:cubicBezTo>
                    <a:pt x="0" y="5"/>
                    <a:pt x="5" y="0"/>
                    <a:pt x="11" y="0"/>
                  </a:cubicBezTo>
                  <a:cubicBezTo>
                    <a:pt x="12" y="0"/>
                    <a:pt x="14" y="0"/>
                    <a:pt x="15" y="0"/>
                  </a:cubicBezTo>
                  <a:cubicBezTo>
                    <a:pt x="30" y="0"/>
                    <a:pt x="46"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9" name="Freeform 23"/>
            <p:cNvSpPr>
              <a:spLocks/>
            </p:cNvSpPr>
            <p:nvPr/>
          </p:nvSpPr>
          <p:spPr bwMode="auto">
            <a:xfrm>
              <a:off x="5591175" y="4706938"/>
              <a:ext cx="320675" cy="50800"/>
            </a:xfrm>
            <a:custGeom>
              <a:avLst/>
              <a:gdLst>
                <a:gd name="T0" fmla="*/ 61 w 125"/>
                <a:gd name="T1" fmla="*/ 0 h 20"/>
                <a:gd name="T2" fmla="*/ 111 w 125"/>
                <a:gd name="T3" fmla="*/ 0 h 20"/>
                <a:gd name="T4" fmla="*/ 121 w 125"/>
                <a:gd name="T5" fmla="*/ 15 h 20"/>
                <a:gd name="T6" fmla="*/ 111 w 125"/>
                <a:gd name="T7" fmla="*/ 20 h 20"/>
                <a:gd name="T8" fmla="*/ 11 w 125"/>
                <a:gd name="T9" fmla="*/ 20 h 20"/>
                <a:gd name="T10" fmla="*/ 1 w 125"/>
                <a:gd name="T11" fmla="*/ 10 h 20"/>
                <a:gd name="T12" fmla="*/ 11 w 125"/>
                <a:gd name="T13" fmla="*/ 0 h 20"/>
                <a:gd name="T14" fmla="*/ 61 w 125"/>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20">
                  <a:moveTo>
                    <a:pt x="61" y="0"/>
                  </a:moveTo>
                  <a:cubicBezTo>
                    <a:pt x="78" y="0"/>
                    <a:pt x="94" y="0"/>
                    <a:pt x="111" y="0"/>
                  </a:cubicBezTo>
                  <a:cubicBezTo>
                    <a:pt x="120" y="0"/>
                    <a:pt x="125" y="7"/>
                    <a:pt x="121" y="15"/>
                  </a:cubicBezTo>
                  <a:cubicBezTo>
                    <a:pt x="119" y="19"/>
                    <a:pt x="116" y="20"/>
                    <a:pt x="111" y="20"/>
                  </a:cubicBezTo>
                  <a:cubicBezTo>
                    <a:pt x="78" y="20"/>
                    <a:pt x="45" y="20"/>
                    <a:pt x="11" y="20"/>
                  </a:cubicBezTo>
                  <a:cubicBezTo>
                    <a:pt x="5" y="20"/>
                    <a:pt x="0" y="15"/>
                    <a:pt x="1" y="10"/>
                  </a:cubicBezTo>
                  <a:cubicBezTo>
                    <a:pt x="1" y="4"/>
                    <a:pt x="5" y="0"/>
                    <a:pt x="11" y="0"/>
                  </a:cubicBezTo>
                  <a:cubicBezTo>
                    <a:pt x="28" y="0"/>
                    <a:pt x="45"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nvGrpSpPr>
          <p:cNvPr id="51" name="Group 50"/>
          <p:cNvGrpSpPr/>
          <p:nvPr/>
        </p:nvGrpSpPr>
        <p:grpSpPr>
          <a:xfrm>
            <a:off x="4255589" y="1850590"/>
            <a:ext cx="602851" cy="365645"/>
            <a:chOff x="3743325" y="4473575"/>
            <a:chExt cx="827088" cy="501650"/>
          </a:xfrm>
          <a:solidFill>
            <a:schemeClr val="bg1"/>
          </a:solidFill>
        </p:grpSpPr>
        <p:sp>
          <p:nvSpPr>
            <p:cNvPr id="30" name="Freeform 24"/>
            <p:cNvSpPr>
              <a:spLocks noEditPoints="1"/>
            </p:cNvSpPr>
            <p:nvPr/>
          </p:nvSpPr>
          <p:spPr bwMode="auto">
            <a:xfrm>
              <a:off x="4002088" y="4567238"/>
              <a:ext cx="319088" cy="407987"/>
            </a:xfrm>
            <a:custGeom>
              <a:avLst/>
              <a:gdLst>
                <a:gd name="T0" fmla="*/ 107 w 124"/>
                <a:gd name="T1" fmla="*/ 158 h 158"/>
                <a:gd name="T2" fmla="*/ 17 w 124"/>
                <a:gd name="T3" fmla="*/ 158 h 158"/>
                <a:gd name="T4" fmla="*/ 15 w 124"/>
                <a:gd name="T5" fmla="*/ 158 h 158"/>
                <a:gd name="T6" fmla="*/ 0 w 124"/>
                <a:gd name="T7" fmla="*/ 139 h 158"/>
                <a:gd name="T8" fmla="*/ 0 w 124"/>
                <a:gd name="T9" fmla="*/ 19 h 158"/>
                <a:gd name="T10" fmla="*/ 8 w 124"/>
                <a:gd name="T11" fmla="*/ 4 h 158"/>
                <a:gd name="T12" fmla="*/ 17 w 124"/>
                <a:gd name="T13" fmla="*/ 0 h 158"/>
                <a:gd name="T14" fmla="*/ 84 w 124"/>
                <a:gd name="T15" fmla="*/ 0 h 158"/>
                <a:gd name="T16" fmla="*/ 85 w 124"/>
                <a:gd name="T17" fmla="*/ 1 h 158"/>
                <a:gd name="T18" fmla="*/ 122 w 124"/>
                <a:gd name="T19" fmla="*/ 38 h 158"/>
                <a:gd name="T20" fmla="*/ 124 w 124"/>
                <a:gd name="T21" fmla="*/ 43 h 158"/>
                <a:gd name="T22" fmla="*/ 124 w 124"/>
                <a:gd name="T23" fmla="*/ 139 h 158"/>
                <a:gd name="T24" fmla="*/ 122 w 124"/>
                <a:gd name="T25" fmla="*/ 147 h 158"/>
                <a:gd name="T26" fmla="*/ 107 w 124"/>
                <a:gd name="T27" fmla="*/ 158 h 158"/>
                <a:gd name="T28" fmla="*/ 77 w 124"/>
                <a:gd name="T29" fmla="*/ 10 h 158"/>
                <a:gd name="T30" fmla="*/ 21 w 124"/>
                <a:gd name="T31" fmla="*/ 10 h 158"/>
                <a:gd name="T32" fmla="*/ 10 w 124"/>
                <a:gd name="T33" fmla="*/ 21 h 158"/>
                <a:gd name="T34" fmla="*/ 10 w 124"/>
                <a:gd name="T35" fmla="*/ 42 h 158"/>
                <a:gd name="T36" fmla="*/ 10 w 124"/>
                <a:gd name="T37" fmla="*/ 137 h 158"/>
                <a:gd name="T38" fmla="*/ 22 w 124"/>
                <a:gd name="T39" fmla="*/ 148 h 158"/>
                <a:gd name="T40" fmla="*/ 103 w 124"/>
                <a:gd name="T41" fmla="*/ 148 h 158"/>
                <a:gd name="T42" fmla="*/ 114 w 124"/>
                <a:gd name="T43" fmla="*/ 137 h 158"/>
                <a:gd name="T44" fmla="*/ 114 w 124"/>
                <a:gd name="T45" fmla="*/ 50 h 158"/>
                <a:gd name="T46" fmla="*/ 114 w 124"/>
                <a:gd name="T47" fmla="*/ 47 h 158"/>
                <a:gd name="T48" fmla="*/ 110 w 124"/>
                <a:gd name="T49" fmla="*/ 47 h 158"/>
                <a:gd name="T50" fmla="*/ 83 w 124"/>
                <a:gd name="T51" fmla="*/ 47 h 158"/>
                <a:gd name="T52" fmla="*/ 77 w 124"/>
                <a:gd name="T53" fmla="*/ 40 h 158"/>
                <a:gd name="T54" fmla="*/ 77 w 124"/>
                <a:gd name="T55" fmla="*/ 33 h 158"/>
                <a:gd name="T56" fmla="*/ 77 w 124"/>
                <a:gd name="T57" fmla="*/ 10 h 158"/>
                <a:gd name="T58" fmla="*/ 106 w 124"/>
                <a:gd name="T59" fmla="*/ 37 h 158"/>
                <a:gd name="T60" fmla="*/ 87 w 124"/>
                <a:gd name="T61" fmla="*/ 17 h 158"/>
                <a:gd name="T62" fmla="*/ 87 w 124"/>
                <a:gd name="T63" fmla="*/ 37 h 158"/>
                <a:gd name="T64" fmla="*/ 106 w 124"/>
                <a:gd name="T65" fmla="*/ 3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 h="158">
                  <a:moveTo>
                    <a:pt x="107" y="158"/>
                  </a:moveTo>
                  <a:cubicBezTo>
                    <a:pt x="77" y="158"/>
                    <a:pt x="47" y="158"/>
                    <a:pt x="17" y="158"/>
                  </a:cubicBezTo>
                  <a:cubicBezTo>
                    <a:pt x="17" y="158"/>
                    <a:pt x="16" y="158"/>
                    <a:pt x="15" y="158"/>
                  </a:cubicBezTo>
                  <a:cubicBezTo>
                    <a:pt x="7" y="156"/>
                    <a:pt x="0" y="148"/>
                    <a:pt x="0" y="139"/>
                  </a:cubicBezTo>
                  <a:cubicBezTo>
                    <a:pt x="0" y="99"/>
                    <a:pt x="0" y="59"/>
                    <a:pt x="0" y="19"/>
                  </a:cubicBezTo>
                  <a:cubicBezTo>
                    <a:pt x="0" y="13"/>
                    <a:pt x="3" y="8"/>
                    <a:pt x="8" y="4"/>
                  </a:cubicBezTo>
                  <a:cubicBezTo>
                    <a:pt x="11" y="2"/>
                    <a:pt x="14" y="1"/>
                    <a:pt x="17" y="0"/>
                  </a:cubicBezTo>
                  <a:cubicBezTo>
                    <a:pt x="39" y="0"/>
                    <a:pt x="62" y="0"/>
                    <a:pt x="84" y="0"/>
                  </a:cubicBezTo>
                  <a:cubicBezTo>
                    <a:pt x="84" y="0"/>
                    <a:pt x="85" y="1"/>
                    <a:pt x="85" y="1"/>
                  </a:cubicBezTo>
                  <a:cubicBezTo>
                    <a:pt x="98" y="14"/>
                    <a:pt x="110" y="26"/>
                    <a:pt x="122" y="38"/>
                  </a:cubicBezTo>
                  <a:cubicBezTo>
                    <a:pt x="123" y="39"/>
                    <a:pt x="124" y="41"/>
                    <a:pt x="124" y="43"/>
                  </a:cubicBezTo>
                  <a:cubicBezTo>
                    <a:pt x="124" y="75"/>
                    <a:pt x="124" y="107"/>
                    <a:pt x="124" y="139"/>
                  </a:cubicBezTo>
                  <a:cubicBezTo>
                    <a:pt x="124" y="142"/>
                    <a:pt x="123" y="145"/>
                    <a:pt x="122" y="147"/>
                  </a:cubicBezTo>
                  <a:cubicBezTo>
                    <a:pt x="119" y="153"/>
                    <a:pt x="114" y="157"/>
                    <a:pt x="107" y="158"/>
                  </a:cubicBezTo>
                  <a:close/>
                  <a:moveTo>
                    <a:pt x="77" y="10"/>
                  </a:moveTo>
                  <a:cubicBezTo>
                    <a:pt x="58" y="10"/>
                    <a:pt x="40" y="10"/>
                    <a:pt x="21" y="10"/>
                  </a:cubicBezTo>
                  <a:cubicBezTo>
                    <a:pt x="14" y="10"/>
                    <a:pt x="10" y="13"/>
                    <a:pt x="10" y="21"/>
                  </a:cubicBezTo>
                  <a:cubicBezTo>
                    <a:pt x="10" y="28"/>
                    <a:pt x="10" y="35"/>
                    <a:pt x="10" y="42"/>
                  </a:cubicBezTo>
                  <a:cubicBezTo>
                    <a:pt x="10" y="73"/>
                    <a:pt x="10" y="105"/>
                    <a:pt x="10" y="137"/>
                  </a:cubicBezTo>
                  <a:cubicBezTo>
                    <a:pt x="10" y="145"/>
                    <a:pt x="14" y="148"/>
                    <a:pt x="22" y="148"/>
                  </a:cubicBezTo>
                  <a:cubicBezTo>
                    <a:pt x="49" y="148"/>
                    <a:pt x="76" y="148"/>
                    <a:pt x="103" y="148"/>
                  </a:cubicBezTo>
                  <a:cubicBezTo>
                    <a:pt x="110" y="148"/>
                    <a:pt x="114" y="144"/>
                    <a:pt x="114" y="137"/>
                  </a:cubicBezTo>
                  <a:cubicBezTo>
                    <a:pt x="114" y="108"/>
                    <a:pt x="114" y="79"/>
                    <a:pt x="114" y="50"/>
                  </a:cubicBezTo>
                  <a:cubicBezTo>
                    <a:pt x="114" y="49"/>
                    <a:pt x="114" y="48"/>
                    <a:pt x="114" y="47"/>
                  </a:cubicBezTo>
                  <a:cubicBezTo>
                    <a:pt x="113" y="47"/>
                    <a:pt x="112" y="47"/>
                    <a:pt x="110" y="47"/>
                  </a:cubicBezTo>
                  <a:cubicBezTo>
                    <a:pt x="101" y="47"/>
                    <a:pt x="92" y="47"/>
                    <a:pt x="83" y="47"/>
                  </a:cubicBezTo>
                  <a:cubicBezTo>
                    <a:pt x="79" y="47"/>
                    <a:pt x="77" y="45"/>
                    <a:pt x="77" y="40"/>
                  </a:cubicBezTo>
                  <a:cubicBezTo>
                    <a:pt x="77" y="38"/>
                    <a:pt x="77" y="36"/>
                    <a:pt x="77" y="33"/>
                  </a:cubicBezTo>
                  <a:cubicBezTo>
                    <a:pt x="77" y="25"/>
                    <a:pt x="77" y="18"/>
                    <a:pt x="77" y="10"/>
                  </a:cubicBezTo>
                  <a:close/>
                  <a:moveTo>
                    <a:pt x="106" y="37"/>
                  </a:moveTo>
                  <a:cubicBezTo>
                    <a:pt x="100" y="30"/>
                    <a:pt x="94" y="24"/>
                    <a:pt x="87" y="17"/>
                  </a:cubicBezTo>
                  <a:cubicBezTo>
                    <a:pt x="87" y="24"/>
                    <a:pt x="87" y="30"/>
                    <a:pt x="87" y="37"/>
                  </a:cubicBezTo>
                  <a:cubicBezTo>
                    <a:pt x="94" y="37"/>
                    <a:pt x="100" y="37"/>
                    <a:pt x="10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31" name="Freeform 25"/>
            <p:cNvSpPr>
              <a:spLocks/>
            </p:cNvSpPr>
            <p:nvPr/>
          </p:nvSpPr>
          <p:spPr bwMode="auto">
            <a:xfrm>
              <a:off x="4068763" y="4745038"/>
              <a:ext cx="179388" cy="25400"/>
            </a:xfrm>
            <a:custGeom>
              <a:avLst/>
              <a:gdLst>
                <a:gd name="T0" fmla="*/ 36 w 70"/>
                <a:gd name="T1" fmla="*/ 10 h 10"/>
                <a:gd name="T2" fmla="*/ 7 w 70"/>
                <a:gd name="T3" fmla="*/ 10 h 10"/>
                <a:gd name="T4" fmla="*/ 3 w 70"/>
                <a:gd name="T5" fmla="*/ 3 h 10"/>
                <a:gd name="T6" fmla="*/ 7 w 70"/>
                <a:gd name="T7" fmla="*/ 0 h 10"/>
                <a:gd name="T8" fmla="*/ 65 w 70"/>
                <a:gd name="T9" fmla="*/ 0 h 10"/>
                <a:gd name="T10" fmla="*/ 70 w 70"/>
                <a:gd name="T11" fmla="*/ 5 h 10"/>
                <a:gd name="T12" fmla="*/ 65 w 70"/>
                <a:gd name="T13" fmla="*/ 10 h 10"/>
                <a:gd name="T14" fmla="*/ 36 w 70"/>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10">
                  <a:moveTo>
                    <a:pt x="36" y="10"/>
                  </a:moveTo>
                  <a:cubicBezTo>
                    <a:pt x="26" y="10"/>
                    <a:pt x="17" y="10"/>
                    <a:pt x="7" y="10"/>
                  </a:cubicBezTo>
                  <a:cubicBezTo>
                    <a:pt x="3" y="10"/>
                    <a:pt x="0" y="6"/>
                    <a:pt x="3" y="3"/>
                  </a:cubicBezTo>
                  <a:cubicBezTo>
                    <a:pt x="3" y="2"/>
                    <a:pt x="6" y="0"/>
                    <a:pt x="7" y="0"/>
                  </a:cubicBezTo>
                  <a:cubicBezTo>
                    <a:pt x="26" y="0"/>
                    <a:pt x="46" y="0"/>
                    <a:pt x="65" y="0"/>
                  </a:cubicBezTo>
                  <a:cubicBezTo>
                    <a:pt x="68" y="0"/>
                    <a:pt x="70" y="2"/>
                    <a:pt x="70" y="5"/>
                  </a:cubicBezTo>
                  <a:cubicBezTo>
                    <a:pt x="70" y="8"/>
                    <a:pt x="68" y="10"/>
                    <a:pt x="65" y="10"/>
                  </a:cubicBezTo>
                  <a:cubicBezTo>
                    <a:pt x="55" y="10"/>
                    <a:pt x="45" y="10"/>
                    <a:pt x="3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0" name="Freeform 26"/>
            <p:cNvSpPr>
              <a:spLocks/>
            </p:cNvSpPr>
            <p:nvPr/>
          </p:nvSpPr>
          <p:spPr bwMode="auto">
            <a:xfrm>
              <a:off x="4075113" y="4797425"/>
              <a:ext cx="173038" cy="25400"/>
            </a:xfrm>
            <a:custGeom>
              <a:avLst/>
              <a:gdLst>
                <a:gd name="T0" fmla="*/ 34 w 68"/>
                <a:gd name="T1" fmla="*/ 0 h 10"/>
                <a:gd name="T2" fmla="*/ 62 w 68"/>
                <a:gd name="T3" fmla="*/ 0 h 10"/>
                <a:gd name="T4" fmla="*/ 68 w 68"/>
                <a:gd name="T5" fmla="*/ 5 h 10"/>
                <a:gd name="T6" fmla="*/ 63 w 68"/>
                <a:gd name="T7" fmla="*/ 10 h 10"/>
                <a:gd name="T8" fmla="*/ 6 w 68"/>
                <a:gd name="T9" fmla="*/ 10 h 10"/>
                <a:gd name="T10" fmla="*/ 0 w 68"/>
                <a:gd name="T11" fmla="*/ 5 h 10"/>
                <a:gd name="T12" fmla="*/ 6 w 68"/>
                <a:gd name="T13" fmla="*/ 0 h 10"/>
                <a:gd name="T14" fmla="*/ 34 w 6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10">
                  <a:moveTo>
                    <a:pt x="34" y="0"/>
                  </a:moveTo>
                  <a:cubicBezTo>
                    <a:pt x="44" y="0"/>
                    <a:pt x="53" y="0"/>
                    <a:pt x="62" y="0"/>
                  </a:cubicBezTo>
                  <a:cubicBezTo>
                    <a:pt x="66" y="0"/>
                    <a:pt x="68" y="2"/>
                    <a:pt x="68" y="5"/>
                  </a:cubicBezTo>
                  <a:cubicBezTo>
                    <a:pt x="68" y="8"/>
                    <a:pt x="66" y="10"/>
                    <a:pt x="63" y="10"/>
                  </a:cubicBezTo>
                  <a:cubicBezTo>
                    <a:pt x="44" y="10"/>
                    <a:pt x="25" y="10"/>
                    <a:pt x="6" y="10"/>
                  </a:cubicBezTo>
                  <a:cubicBezTo>
                    <a:pt x="2" y="10"/>
                    <a:pt x="0" y="8"/>
                    <a:pt x="0" y="5"/>
                  </a:cubicBezTo>
                  <a:cubicBezTo>
                    <a:pt x="0" y="2"/>
                    <a:pt x="2" y="0"/>
                    <a:pt x="6" y="0"/>
                  </a:cubicBezTo>
                  <a:cubicBezTo>
                    <a:pt x="15" y="0"/>
                    <a:pt x="2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1" name="Freeform 27"/>
            <p:cNvSpPr>
              <a:spLocks/>
            </p:cNvSpPr>
            <p:nvPr/>
          </p:nvSpPr>
          <p:spPr bwMode="auto">
            <a:xfrm>
              <a:off x="4100513" y="4848225"/>
              <a:ext cx="122238" cy="25400"/>
            </a:xfrm>
            <a:custGeom>
              <a:avLst/>
              <a:gdLst>
                <a:gd name="T0" fmla="*/ 24 w 48"/>
                <a:gd name="T1" fmla="*/ 0 h 10"/>
                <a:gd name="T2" fmla="*/ 43 w 48"/>
                <a:gd name="T3" fmla="*/ 0 h 10"/>
                <a:gd name="T4" fmla="*/ 48 w 48"/>
                <a:gd name="T5" fmla="*/ 5 h 10"/>
                <a:gd name="T6" fmla="*/ 43 w 48"/>
                <a:gd name="T7" fmla="*/ 10 h 10"/>
                <a:gd name="T8" fmla="*/ 5 w 48"/>
                <a:gd name="T9" fmla="*/ 10 h 10"/>
                <a:gd name="T10" fmla="*/ 0 w 48"/>
                <a:gd name="T11" fmla="*/ 5 h 10"/>
                <a:gd name="T12" fmla="*/ 5 w 48"/>
                <a:gd name="T13" fmla="*/ 0 h 10"/>
                <a:gd name="T14" fmla="*/ 24 w 4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0">
                  <a:moveTo>
                    <a:pt x="24" y="0"/>
                  </a:moveTo>
                  <a:cubicBezTo>
                    <a:pt x="31" y="0"/>
                    <a:pt x="37" y="0"/>
                    <a:pt x="43" y="0"/>
                  </a:cubicBezTo>
                  <a:cubicBezTo>
                    <a:pt x="46" y="0"/>
                    <a:pt x="48" y="2"/>
                    <a:pt x="48" y="5"/>
                  </a:cubicBezTo>
                  <a:cubicBezTo>
                    <a:pt x="48" y="8"/>
                    <a:pt x="46" y="10"/>
                    <a:pt x="43" y="10"/>
                  </a:cubicBezTo>
                  <a:cubicBezTo>
                    <a:pt x="30" y="10"/>
                    <a:pt x="18" y="10"/>
                    <a:pt x="5" y="10"/>
                  </a:cubicBezTo>
                  <a:cubicBezTo>
                    <a:pt x="2" y="10"/>
                    <a:pt x="0" y="8"/>
                    <a:pt x="0" y="5"/>
                  </a:cubicBezTo>
                  <a:cubicBezTo>
                    <a:pt x="0" y="2"/>
                    <a:pt x="2" y="0"/>
                    <a:pt x="5" y="0"/>
                  </a:cubicBezTo>
                  <a:cubicBezTo>
                    <a:pt x="12" y="0"/>
                    <a:pt x="18"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2" name="Freeform 28"/>
            <p:cNvSpPr>
              <a:spLocks noEditPoints="1"/>
            </p:cNvSpPr>
            <p:nvPr/>
          </p:nvSpPr>
          <p:spPr bwMode="auto">
            <a:xfrm>
              <a:off x="4338638" y="4473575"/>
              <a:ext cx="231775" cy="300037"/>
            </a:xfrm>
            <a:custGeom>
              <a:avLst/>
              <a:gdLst>
                <a:gd name="T0" fmla="*/ 78 w 90"/>
                <a:gd name="T1" fmla="*/ 116 h 116"/>
                <a:gd name="T2" fmla="*/ 12 w 90"/>
                <a:gd name="T3" fmla="*/ 116 h 116"/>
                <a:gd name="T4" fmla="*/ 11 w 90"/>
                <a:gd name="T5" fmla="*/ 115 h 116"/>
                <a:gd name="T6" fmla="*/ 0 w 90"/>
                <a:gd name="T7" fmla="*/ 102 h 116"/>
                <a:gd name="T8" fmla="*/ 0 w 90"/>
                <a:gd name="T9" fmla="*/ 14 h 116"/>
                <a:gd name="T10" fmla="*/ 5 w 90"/>
                <a:gd name="T11" fmla="*/ 3 h 116"/>
                <a:gd name="T12" fmla="*/ 12 w 90"/>
                <a:gd name="T13" fmla="*/ 0 h 116"/>
                <a:gd name="T14" fmla="*/ 61 w 90"/>
                <a:gd name="T15" fmla="*/ 0 h 116"/>
                <a:gd name="T16" fmla="*/ 62 w 90"/>
                <a:gd name="T17" fmla="*/ 1 h 116"/>
                <a:gd name="T18" fmla="*/ 89 w 90"/>
                <a:gd name="T19" fmla="*/ 28 h 116"/>
                <a:gd name="T20" fmla="*/ 90 w 90"/>
                <a:gd name="T21" fmla="*/ 31 h 116"/>
                <a:gd name="T22" fmla="*/ 90 w 90"/>
                <a:gd name="T23" fmla="*/ 102 h 116"/>
                <a:gd name="T24" fmla="*/ 89 w 90"/>
                <a:gd name="T25" fmla="*/ 107 h 116"/>
                <a:gd name="T26" fmla="*/ 78 w 90"/>
                <a:gd name="T27" fmla="*/ 116 h 116"/>
                <a:gd name="T28" fmla="*/ 56 w 90"/>
                <a:gd name="T29" fmla="*/ 7 h 116"/>
                <a:gd name="T30" fmla="*/ 15 w 90"/>
                <a:gd name="T31" fmla="*/ 7 h 116"/>
                <a:gd name="T32" fmla="*/ 7 w 90"/>
                <a:gd name="T33" fmla="*/ 15 h 116"/>
                <a:gd name="T34" fmla="*/ 7 w 90"/>
                <a:gd name="T35" fmla="*/ 30 h 116"/>
                <a:gd name="T36" fmla="*/ 7 w 90"/>
                <a:gd name="T37" fmla="*/ 100 h 116"/>
                <a:gd name="T38" fmla="*/ 15 w 90"/>
                <a:gd name="T39" fmla="*/ 109 h 116"/>
                <a:gd name="T40" fmla="*/ 75 w 90"/>
                <a:gd name="T41" fmla="*/ 109 h 116"/>
                <a:gd name="T42" fmla="*/ 83 w 90"/>
                <a:gd name="T43" fmla="*/ 101 h 116"/>
                <a:gd name="T44" fmla="*/ 83 w 90"/>
                <a:gd name="T45" fmla="*/ 37 h 116"/>
                <a:gd name="T46" fmla="*/ 83 w 90"/>
                <a:gd name="T47" fmla="*/ 34 h 116"/>
                <a:gd name="T48" fmla="*/ 80 w 90"/>
                <a:gd name="T49" fmla="*/ 34 h 116"/>
                <a:gd name="T50" fmla="*/ 60 w 90"/>
                <a:gd name="T51" fmla="*/ 34 h 116"/>
                <a:gd name="T52" fmla="*/ 56 w 90"/>
                <a:gd name="T53" fmla="*/ 30 h 116"/>
                <a:gd name="T54" fmla="*/ 56 w 90"/>
                <a:gd name="T55" fmla="*/ 24 h 116"/>
                <a:gd name="T56" fmla="*/ 56 w 90"/>
                <a:gd name="T57" fmla="*/ 7 h 116"/>
                <a:gd name="T58" fmla="*/ 77 w 90"/>
                <a:gd name="T59" fmla="*/ 27 h 116"/>
                <a:gd name="T60" fmla="*/ 63 w 90"/>
                <a:gd name="T61" fmla="*/ 13 h 116"/>
                <a:gd name="T62" fmla="*/ 63 w 90"/>
                <a:gd name="T63" fmla="*/ 27 h 116"/>
                <a:gd name="T64" fmla="*/ 77 w 90"/>
                <a:gd name="T65"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16">
                  <a:moveTo>
                    <a:pt x="78" y="116"/>
                  </a:moveTo>
                  <a:cubicBezTo>
                    <a:pt x="56" y="116"/>
                    <a:pt x="34" y="116"/>
                    <a:pt x="12" y="116"/>
                  </a:cubicBezTo>
                  <a:cubicBezTo>
                    <a:pt x="12" y="116"/>
                    <a:pt x="11" y="115"/>
                    <a:pt x="11" y="115"/>
                  </a:cubicBezTo>
                  <a:cubicBezTo>
                    <a:pt x="4" y="114"/>
                    <a:pt x="0" y="108"/>
                    <a:pt x="0" y="102"/>
                  </a:cubicBezTo>
                  <a:cubicBezTo>
                    <a:pt x="0" y="72"/>
                    <a:pt x="0" y="43"/>
                    <a:pt x="0" y="14"/>
                  </a:cubicBezTo>
                  <a:cubicBezTo>
                    <a:pt x="0" y="9"/>
                    <a:pt x="1" y="5"/>
                    <a:pt x="5" y="3"/>
                  </a:cubicBezTo>
                  <a:cubicBezTo>
                    <a:pt x="7" y="1"/>
                    <a:pt x="10" y="1"/>
                    <a:pt x="12" y="0"/>
                  </a:cubicBezTo>
                  <a:cubicBezTo>
                    <a:pt x="28" y="0"/>
                    <a:pt x="44" y="0"/>
                    <a:pt x="61" y="0"/>
                  </a:cubicBezTo>
                  <a:cubicBezTo>
                    <a:pt x="61" y="0"/>
                    <a:pt x="61" y="0"/>
                    <a:pt x="62" y="1"/>
                  </a:cubicBezTo>
                  <a:cubicBezTo>
                    <a:pt x="71" y="10"/>
                    <a:pt x="80" y="19"/>
                    <a:pt x="89" y="28"/>
                  </a:cubicBezTo>
                  <a:cubicBezTo>
                    <a:pt x="90" y="29"/>
                    <a:pt x="90" y="30"/>
                    <a:pt x="90" y="31"/>
                  </a:cubicBezTo>
                  <a:cubicBezTo>
                    <a:pt x="90" y="55"/>
                    <a:pt x="90" y="78"/>
                    <a:pt x="90" y="102"/>
                  </a:cubicBezTo>
                  <a:cubicBezTo>
                    <a:pt x="90" y="104"/>
                    <a:pt x="89" y="106"/>
                    <a:pt x="89" y="107"/>
                  </a:cubicBezTo>
                  <a:cubicBezTo>
                    <a:pt x="87" y="112"/>
                    <a:pt x="82" y="115"/>
                    <a:pt x="78" y="116"/>
                  </a:cubicBezTo>
                  <a:close/>
                  <a:moveTo>
                    <a:pt x="56" y="7"/>
                  </a:moveTo>
                  <a:cubicBezTo>
                    <a:pt x="42" y="7"/>
                    <a:pt x="28" y="7"/>
                    <a:pt x="15" y="7"/>
                  </a:cubicBezTo>
                  <a:cubicBezTo>
                    <a:pt x="9" y="7"/>
                    <a:pt x="7" y="10"/>
                    <a:pt x="7" y="15"/>
                  </a:cubicBezTo>
                  <a:cubicBezTo>
                    <a:pt x="6" y="20"/>
                    <a:pt x="7" y="25"/>
                    <a:pt x="7" y="30"/>
                  </a:cubicBezTo>
                  <a:cubicBezTo>
                    <a:pt x="7" y="54"/>
                    <a:pt x="7" y="77"/>
                    <a:pt x="7" y="100"/>
                  </a:cubicBezTo>
                  <a:cubicBezTo>
                    <a:pt x="7" y="106"/>
                    <a:pt x="9" y="109"/>
                    <a:pt x="15" y="109"/>
                  </a:cubicBezTo>
                  <a:cubicBezTo>
                    <a:pt x="35" y="109"/>
                    <a:pt x="55" y="109"/>
                    <a:pt x="75" y="109"/>
                  </a:cubicBezTo>
                  <a:cubicBezTo>
                    <a:pt x="80" y="109"/>
                    <a:pt x="83" y="106"/>
                    <a:pt x="83" y="101"/>
                  </a:cubicBezTo>
                  <a:cubicBezTo>
                    <a:pt x="83" y="79"/>
                    <a:pt x="83" y="58"/>
                    <a:pt x="83" y="37"/>
                  </a:cubicBezTo>
                  <a:cubicBezTo>
                    <a:pt x="83" y="36"/>
                    <a:pt x="83" y="35"/>
                    <a:pt x="83" y="34"/>
                  </a:cubicBezTo>
                  <a:cubicBezTo>
                    <a:pt x="82" y="34"/>
                    <a:pt x="81" y="34"/>
                    <a:pt x="80" y="34"/>
                  </a:cubicBezTo>
                  <a:cubicBezTo>
                    <a:pt x="74" y="34"/>
                    <a:pt x="67" y="34"/>
                    <a:pt x="60" y="34"/>
                  </a:cubicBezTo>
                  <a:cubicBezTo>
                    <a:pt x="57" y="34"/>
                    <a:pt x="56" y="33"/>
                    <a:pt x="56" y="30"/>
                  </a:cubicBezTo>
                  <a:cubicBezTo>
                    <a:pt x="56" y="28"/>
                    <a:pt x="56" y="26"/>
                    <a:pt x="56" y="24"/>
                  </a:cubicBezTo>
                  <a:cubicBezTo>
                    <a:pt x="56" y="18"/>
                    <a:pt x="56" y="13"/>
                    <a:pt x="56" y="7"/>
                  </a:cubicBezTo>
                  <a:close/>
                  <a:moveTo>
                    <a:pt x="77" y="27"/>
                  </a:moveTo>
                  <a:cubicBezTo>
                    <a:pt x="72" y="22"/>
                    <a:pt x="68" y="18"/>
                    <a:pt x="63" y="13"/>
                  </a:cubicBezTo>
                  <a:cubicBezTo>
                    <a:pt x="63" y="17"/>
                    <a:pt x="63" y="22"/>
                    <a:pt x="63" y="27"/>
                  </a:cubicBezTo>
                  <a:cubicBezTo>
                    <a:pt x="68" y="27"/>
                    <a:pt x="73" y="27"/>
                    <a:pt x="7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3" name="Freeform 29"/>
            <p:cNvSpPr>
              <a:spLocks/>
            </p:cNvSpPr>
            <p:nvPr/>
          </p:nvSpPr>
          <p:spPr bwMode="auto">
            <a:xfrm>
              <a:off x="4387850" y="4605338"/>
              <a:ext cx="130175" cy="17462"/>
            </a:xfrm>
            <a:custGeom>
              <a:avLst/>
              <a:gdLst>
                <a:gd name="T0" fmla="*/ 26 w 51"/>
                <a:gd name="T1" fmla="*/ 7 h 7"/>
                <a:gd name="T2" fmla="*/ 5 w 51"/>
                <a:gd name="T3" fmla="*/ 7 h 7"/>
                <a:gd name="T4" fmla="*/ 1 w 51"/>
                <a:gd name="T5" fmla="*/ 2 h 7"/>
                <a:gd name="T6" fmla="*/ 5 w 51"/>
                <a:gd name="T7" fmla="*/ 0 h 7"/>
                <a:gd name="T8" fmla="*/ 47 w 51"/>
                <a:gd name="T9" fmla="*/ 0 h 7"/>
                <a:gd name="T10" fmla="*/ 51 w 51"/>
                <a:gd name="T11" fmla="*/ 3 h 7"/>
                <a:gd name="T12" fmla="*/ 47 w 51"/>
                <a:gd name="T13" fmla="*/ 7 h 7"/>
                <a:gd name="T14" fmla="*/ 26 w 51"/>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
                  <a:moveTo>
                    <a:pt x="26" y="7"/>
                  </a:moveTo>
                  <a:cubicBezTo>
                    <a:pt x="19" y="7"/>
                    <a:pt x="12" y="7"/>
                    <a:pt x="5" y="7"/>
                  </a:cubicBezTo>
                  <a:cubicBezTo>
                    <a:pt x="2" y="7"/>
                    <a:pt x="0" y="4"/>
                    <a:pt x="1" y="2"/>
                  </a:cubicBezTo>
                  <a:cubicBezTo>
                    <a:pt x="2" y="1"/>
                    <a:pt x="3" y="0"/>
                    <a:pt x="5" y="0"/>
                  </a:cubicBezTo>
                  <a:cubicBezTo>
                    <a:pt x="19" y="0"/>
                    <a:pt x="33" y="0"/>
                    <a:pt x="47" y="0"/>
                  </a:cubicBezTo>
                  <a:cubicBezTo>
                    <a:pt x="49" y="0"/>
                    <a:pt x="51" y="1"/>
                    <a:pt x="51" y="3"/>
                  </a:cubicBezTo>
                  <a:cubicBezTo>
                    <a:pt x="51" y="5"/>
                    <a:pt x="49" y="7"/>
                    <a:pt x="47" y="7"/>
                  </a:cubicBezTo>
                  <a:cubicBezTo>
                    <a:pt x="40" y="7"/>
                    <a:pt x="33" y="7"/>
                    <a:pt x="2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4" name="Freeform 30"/>
            <p:cNvSpPr>
              <a:spLocks/>
            </p:cNvSpPr>
            <p:nvPr/>
          </p:nvSpPr>
          <p:spPr bwMode="auto">
            <a:xfrm>
              <a:off x="4389438" y="4641850"/>
              <a:ext cx="128588" cy="17462"/>
            </a:xfrm>
            <a:custGeom>
              <a:avLst/>
              <a:gdLst>
                <a:gd name="T0" fmla="*/ 25 w 50"/>
                <a:gd name="T1" fmla="*/ 0 h 7"/>
                <a:gd name="T2" fmla="*/ 45 w 50"/>
                <a:gd name="T3" fmla="*/ 0 h 7"/>
                <a:gd name="T4" fmla="*/ 50 w 50"/>
                <a:gd name="T5" fmla="*/ 4 h 7"/>
                <a:gd name="T6" fmla="*/ 46 w 50"/>
                <a:gd name="T7" fmla="*/ 7 h 7"/>
                <a:gd name="T8" fmla="*/ 4 w 50"/>
                <a:gd name="T9" fmla="*/ 7 h 7"/>
                <a:gd name="T10" fmla="*/ 0 w 50"/>
                <a:gd name="T11" fmla="*/ 4 h 7"/>
                <a:gd name="T12" fmla="*/ 4 w 50"/>
                <a:gd name="T13" fmla="*/ 0 h 7"/>
                <a:gd name="T14" fmla="*/ 25 w 5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
                  <a:moveTo>
                    <a:pt x="25" y="0"/>
                  </a:moveTo>
                  <a:cubicBezTo>
                    <a:pt x="32" y="0"/>
                    <a:pt x="39" y="0"/>
                    <a:pt x="45" y="0"/>
                  </a:cubicBezTo>
                  <a:cubicBezTo>
                    <a:pt x="48" y="0"/>
                    <a:pt x="50" y="1"/>
                    <a:pt x="50" y="4"/>
                  </a:cubicBezTo>
                  <a:cubicBezTo>
                    <a:pt x="50" y="6"/>
                    <a:pt x="48" y="7"/>
                    <a:pt x="46" y="7"/>
                  </a:cubicBezTo>
                  <a:cubicBezTo>
                    <a:pt x="32" y="7"/>
                    <a:pt x="18" y="7"/>
                    <a:pt x="4" y="7"/>
                  </a:cubicBezTo>
                  <a:cubicBezTo>
                    <a:pt x="1" y="7"/>
                    <a:pt x="0" y="6"/>
                    <a:pt x="0" y="4"/>
                  </a:cubicBezTo>
                  <a:cubicBezTo>
                    <a:pt x="0" y="1"/>
                    <a:pt x="1" y="0"/>
                    <a:pt x="4" y="0"/>
                  </a:cubicBezTo>
                  <a:cubicBezTo>
                    <a:pt x="11" y="0"/>
                    <a:pt x="18"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5" name="Freeform 31"/>
            <p:cNvSpPr>
              <a:spLocks/>
            </p:cNvSpPr>
            <p:nvPr/>
          </p:nvSpPr>
          <p:spPr bwMode="auto">
            <a:xfrm>
              <a:off x="4408488" y="4679950"/>
              <a:ext cx="92075" cy="19050"/>
            </a:xfrm>
            <a:custGeom>
              <a:avLst/>
              <a:gdLst>
                <a:gd name="T0" fmla="*/ 18 w 36"/>
                <a:gd name="T1" fmla="*/ 0 h 7"/>
                <a:gd name="T2" fmla="*/ 31 w 36"/>
                <a:gd name="T3" fmla="*/ 0 h 7"/>
                <a:gd name="T4" fmla="*/ 36 w 36"/>
                <a:gd name="T5" fmla="*/ 3 h 7"/>
                <a:gd name="T6" fmla="*/ 31 w 36"/>
                <a:gd name="T7" fmla="*/ 7 h 7"/>
                <a:gd name="T8" fmla="*/ 4 w 36"/>
                <a:gd name="T9" fmla="*/ 7 h 7"/>
                <a:gd name="T10" fmla="*/ 0 w 36"/>
                <a:gd name="T11" fmla="*/ 3 h 7"/>
                <a:gd name="T12" fmla="*/ 4 w 36"/>
                <a:gd name="T13" fmla="*/ 0 h 7"/>
                <a:gd name="T14" fmla="*/ 18 w 3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7">
                  <a:moveTo>
                    <a:pt x="18" y="0"/>
                  </a:moveTo>
                  <a:cubicBezTo>
                    <a:pt x="23" y="0"/>
                    <a:pt x="27" y="0"/>
                    <a:pt x="31" y="0"/>
                  </a:cubicBezTo>
                  <a:cubicBezTo>
                    <a:pt x="34" y="0"/>
                    <a:pt x="36" y="1"/>
                    <a:pt x="36" y="3"/>
                  </a:cubicBezTo>
                  <a:cubicBezTo>
                    <a:pt x="36" y="5"/>
                    <a:pt x="34" y="7"/>
                    <a:pt x="31" y="7"/>
                  </a:cubicBezTo>
                  <a:cubicBezTo>
                    <a:pt x="22" y="7"/>
                    <a:pt x="13" y="7"/>
                    <a:pt x="4" y="7"/>
                  </a:cubicBezTo>
                  <a:cubicBezTo>
                    <a:pt x="2" y="7"/>
                    <a:pt x="0" y="5"/>
                    <a:pt x="0" y="3"/>
                  </a:cubicBezTo>
                  <a:cubicBezTo>
                    <a:pt x="0" y="1"/>
                    <a:pt x="2" y="0"/>
                    <a:pt x="4" y="0"/>
                  </a:cubicBezTo>
                  <a:cubicBezTo>
                    <a:pt x="9" y="0"/>
                    <a:pt x="13"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6" name="Freeform 32"/>
            <p:cNvSpPr>
              <a:spLocks noEditPoints="1"/>
            </p:cNvSpPr>
            <p:nvPr/>
          </p:nvSpPr>
          <p:spPr bwMode="auto">
            <a:xfrm>
              <a:off x="3743325" y="4473575"/>
              <a:ext cx="233363" cy="300037"/>
            </a:xfrm>
            <a:custGeom>
              <a:avLst/>
              <a:gdLst>
                <a:gd name="T0" fmla="*/ 78 w 91"/>
                <a:gd name="T1" fmla="*/ 116 h 116"/>
                <a:gd name="T2" fmla="*/ 13 w 91"/>
                <a:gd name="T3" fmla="*/ 116 h 116"/>
                <a:gd name="T4" fmla="*/ 11 w 91"/>
                <a:gd name="T5" fmla="*/ 115 h 116"/>
                <a:gd name="T6" fmla="*/ 0 w 91"/>
                <a:gd name="T7" fmla="*/ 102 h 116"/>
                <a:gd name="T8" fmla="*/ 0 w 91"/>
                <a:gd name="T9" fmla="*/ 14 h 116"/>
                <a:gd name="T10" fmla="*/ 6 w 91"/>
                <a:gd name="T11" fmla="*/ 3 h 116"/>
                <a:gd name="T12" fmla="*/ 13 w 91"/>
                <a:gd name="T13" fmla="*/ 0 h 116"/>
                <a:gd name="T14" fmla="*/ 61 w 91"/>
                <a:gd name="T15" fmla="*/ 0 h 116"/>
                <a:gd name="T16" fmla="*/ 62 w 91"/>
                <a:gd name="T17" fmla="*/ 1 h 116"/>
                <a:gd name="T18" fmla="*/ 89 w 91"/>
                <a:gd name="T19" fmla="*/ 28 h 116"/>
                <a:gd name="T20" fmla="*/ 91 w 91"/>
                <a:gd name="T21" fmla="*/ 31 h 116"/>
                <a:gd name="T22" fmla="*/ 91 w 91"/>
                <a:gd name="T23" fmla="*/ 102 h 116"/>
                <a:gd name="T24" fmla="*/ 89 w 91"/>
                <a:gd name="T25" fmla="*/ 107 h 116"/>
                <a:gd name="T26" fmla="*/ 78 w 91"/>
                <a:gd name="T27" fmla="*/ 116 h 116"/>
                <a:gd name="T28" fmla="*/ 56 w 91"/>
                <a:gd name="T29" fmla="*/ 7 h 116"/>
                <a:gd name="T30" fmla="*/ 15 w 91"/>
                <a:gd name="T31" fmla="*/ 7 h 116"/>
                <a:gd name="T32" fmla="*/ 7 w 91"/>
                <a:gd name="T33" fmla="*/ 15 h 116"/>
                <a:gd name="T34" fmla="*/ 7 w 91"/>
                <a:gd name="T35" fmla="*/ 30 h 116"/>
                <a:gd name="T36" fmla="*/ 7 w 91"/>
                <a:gd name="T37" fmla="*/ 100 h 116"/>
                <a:gd name="T38" fmla="*/ 16 w 91"/>
                <a:gd name="T39" fmla="*/ 109 h 116"/>
                <a:gd name="T40" fmla="*/ 76 w 91"/>
                <a:gd name="T41" fmla="*/ 109 h 116"/>
                <a:gd name="T42" fmla="*/ 84 w 91"/>
                <a:gd name="T43" fmla="*/ 101 h 116"/>
                <a:gd name="T44" fmla="*/ 84 w 91"/>
                <a:gd name="T45" fmla="*/ 37 h 116"/>
                <a:gd name="T46" fmla="*/ 83 w 91"/>
                <a:gd name="T47" fmla="*/ 34 h 116"/>
                <a:gd name="T48" fmla="*/ 81 w 91"/>
                <a:gd name="T49" fmla="*/ 34 h 116"/>
                <a:gd name="T50" fmla="*/ 61 w 91"/>
                <a:gd name="T51" fmla="*/ 34 h 116"/>
                <a:gd name="T52" fmla="*/ 56 w 91"/>
                <a:gd name="T53" fmla="*/ 30 h 116"/>
                <a:gd name="T54" fmla="*/ 56 w 91"/>
                <a:gd name="T55" fmla="*/ 24 h 116"/>
                <a:gd name="T56" fmla="*/ 56 w 91"/>
                <a:gd name="T57" fmla="*/ 7 h 116"/>
                <a:gd name="T58" fmla="*/ 78 w 91"/>
                <a:gd name="T59" fmla="*/ 27 h 116"/>
                <a:gd name="T60" fmla="*/ 64 w 91"/>
                <a:gd name="T61" fmla="*/ 13 h 116"/>
                <a:gd name="T62" fmla="*/ 64 w 91"/>
                <a:gd name="T63" fmla="*/ 27 h 116"/>
                <a:gd name="T64" fmla="*/ 78 w 91"/>
                <a:gd name="T65"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116">
                  <a:moveTo>
                    <a:pt x="78" y="116"/>
                  </a:moveTo>
                  <a:cubicBezTo>
                    <a:pt x="56" y="116"/>
                    <a:pt x="34" y="116"/>
                    <a:pt x="13" y="116"/>
                  </a:cubicBezTo>
                  <a:cubicBezTo>
                    <a:pt x="12" y="116"/>
                    <a:pt x="12" y="115"/>
                    <a:pt x="11" y="115"/>
                  </a:cubicBezTo>
                  <a:cubicBezTo>
                    <a:pt x="5" y="114"/>
                    <a:pt x="0" y="108"/>
                    <a:pt x="0" y="102"/>
                  </a:cubicBezTo>
                  <a:cubicBezTo>
                    <a:pt x="0" y="72"/>
                    <a:pt x="0" y="43"/>
                    <a:pt x="0" y="14"/>
                  </a:cubicBezTo>
                  <a:cubicBezTo>
                    <a:pt x="0" y="9"/>
                    <a:pt x="2" y="5"/>
                    <a:pt x="6" y="3"/>
                  </a:cubicBezTo>
                  <a:cubicBezTo>
                    <a:pt x="8" y="1"/>
                    <a:pt x="10" y="1"/>
                    <a:pt x="13" y="0"/>
                  </a:cubicBezTo>
                  <a:cubicBezTo>
                    <a:pt x="29" y="0"/>
                    <a:pt x="45" y="0"/>
                    <a:pt x="61" y="0"/>
                  </a:cubicBezTo>
                  <a:cubicBezTo>
                    <a:pt x="62" y="0"/>
                    <a:pt x="62" y="0"/>
                    <a:pt x="62" y="1"/>
                  </a:cubicBezTo>
                  <a:cubicBezTo>
                    <a:pt x="71" y="10"/>
                    <a:pt x="80" y="19"/>
                    <a:pt x="89" y="28"/>
                  </a:cubicBezTo>
                  <a:cubicBezTo>
                    <a:pt x="90" y="29"/>
                    <a:pt x="91" y="30"/>
                    <a:pt x="91" y="31"/>
                  </a:cubicBezTo>
                  <a:cubicBezTo>
                    <a:pt x="91" y="55"/>
                    <a:pt x="91" y="78"/>
                    <a:pt x="91" y="102"/>
                  </a:cubicBezTo>
                  <a:cubicBezTo>
                    <a:pt x="91" y="104"/>
                    <a:pt x="90" y="106"/>
                    <a:pt x="89" y="107"/>
                  </a:cubicBezTo>
                  <a:cubicBezTo>
                    <a:pt x="87" y="112"/>
                    <a:pt x="83" y="115"/>
                    <a:pt x="78" y="116"/>
                  </a:cubicBezTo>
                  <a:close/>
                  <a:moveTo>
                    <a:pt x="56" y="7"/>
                  </a:moveTo>
                  <a:cubicBezTo>
                    <a:pt x="42" y="7"/>
                    <a:pt x="29" y="7"/>
                    <a:pt x="15" y="7"/>
                  </a:cubicBezTo>
                  <a:cubicBezTo>
                    <a:pt x="10" y="7"/>
                    <a:pt x="7" y="10"/>
                    <a:pt x="7" y="15"/>
                  </a:cubicBezTo>
                  <a:cubicBezTo>
                    <a:pt x="7" y="20"/>
                    <a:pt x="7" y="25"/>
                    <a:pt x="7" y="30"/>
                  </a:cubicBezTo>
                  <a:cubicBezTo>
                    <a:pt x="7" y="54"/>
                    <a:pt x="7" y="77"/>
                    <a:pt x="7" y="100"/>
                  </a:cubicBezTo>
                  <a:cubicBezTo>
                    <a:pt x="7" y="106"/>
                    <a:pt x="10" y="109"/>
                    <a:pt x="16" y="109"/>
                  </a:cubicBezTo>
                  <a:cubicBezTo>
                    <a:pt x="36" y="109"/>
                    <a:pt x="56" y="109"/>
                    <a:pt x="76" y="109"/>
                  </a:cubicBezTo>
                  <a:cubicBezTo>
                    <a:pt x="81" y="109"/>
                    <a:pt x="84" y="106"/>
                    <a:pt x="84" y="101"/>
                  </a:cubicBezTo>
                  <a:cubicBezTo>
                    <a:pt x="84" y="79"/>
                    <a:pt x="84" y="58"/>
                    <a:pt x="84" y="37"/>
                  </a:cubicBezTo>
                  <a:cubicBezTo>
                    <a:pt x="84" y="36"/>
                    <a:pt x="84" y="35"/>
                    <a:pt x="83" y="34"/>
                  </a:cubicBezTo>
                  <a:cubicBezTo>
                    <a:pt x="82" y="34"/>
                    <a:pt x="82" y="34"/>
                    <a:pt x="81" y="34"/>
                  </a:cubicBezTo>
                  <a:cubicBezTo>
                    <a:pt x="74" y="34"/>
                    <a:pt x="68" y="34"/>
                    <a:pt x="61" y="34"/>
                  </a:cubicBezTo>
                  <a:cubicBezTo>
                    <a:pt x="58" y="34"/>
                    <a:pt x="56" y="33"/>
                    <a:pt x="56" y="30"/>
                  </a:cubicBezTo>
                  <a:cubicBezTo>
                    <a:pt x="56" y="28"/>
                    <a:pt x="56" y="26"/>
                    <a:pt x="56" y="24"/>
                  </a:cubicBezTo>
                  <a:cubicBezTo>
                    <a:pt x="56" y="18"/>
                    <a:pt x="56" y="13"/>
                    <a:pt x="56" y="7"/>
                  </a:cubicBezTo>
                  <a:close/>
                  <a:moveTo>
                    <a:pt x="78" y="27"/>
                  </a:moveTo>
                  <a:cubicBezTo>
                    <a:pt x="73" y="22"/>
                    <a:pt x="68" y="18"/>
                    <a:pt x="64" y="13"/>
                  </a:cubicBezTo>
                  <a:cubicBezTo>
                    <a:pt x="64" y="17"/>
                    <a:pt x="64" y="22"/>
                    <a:pt x="64" y="27"/>
                  </a:cubicBezTo>
                  <a:cubicBezTo>
                    <a:pt x="69" y="27"/>
                    <a:pt x="73" y="27"/>
                    <a:pt x="78"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7" name="Freeform 33"/>
            <p:cNvSpPr>
              <a:spLocks/>
            </p:cNvSpPr>
            <p:nvPr/>
          </p:nvSpPr>
          <p:spPr bwMode="auto">
            <a:xfrm>
              <a:off x="3792538" y="4605338"/>
              <a:ext cx="130175" cy="17462"/>
            </a:xfrm>
            <a:custGeom>
              <a:avLst/>
              <a:gdLst>
                <a:gd name="T0" fmla="*/ 26 w 51"/>
                <a:gd name="T1" fmla="*/ 7 h 7"/>
                <a:gd name="T2" fmla="*/ 5 w 51"/>
                <a:gd name="T3" fmla="*/ 7 h 7"/>
                <a:gd name="T4" fmla="*/ 2 w 51"/>
                <a:gd name="T5" fmla="*/ 2 h 7"/>
                <a:gd name="T6" fmla="*/ 5 w 51"/>
                <a:gd name="T7" fmla="*/ 0 h 7"/>
                <a:gd name="T8" fmla="*/ 47 w 51"/>
                <a:gd name="T9" fmla="*/ 0 h 7"/>
                <a:gd name="T10" fmla="*/ 51 w 51"/>
                <a:gd name="T11" fmla="*/ 3 h 7"/>
                <a:gd name="T12" fmla="*/ 47 w 51"/>
                <a:gd name="T13" fmla="*/ 7 h 7"/>
                <a:gd name="T14" fmla="*/ 26 w 51"/>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
                  <a:moveTo>
                    <a:pt x="26" y="7"/>
                  </a:moveTo>
                  <a:cubicBezTo>
                    <a:pt x="19" y="7"/>
                    <a:pt x="12" y="7"/>
                    <a:pt x="5" y="7"/>
                  </a:cubicBezTo>
                  <a:cubicBezTo>
                    <a:pt x="2" y="7"/>
                    <a:pt x="0" y="4"/>
                    <a:pt x="2" y="2"/>
                  </a:cubicBezTo>
                  <a:cubicBezTo>
                    <a:pt x="2" y="1"/>
                    <a:pt x="4" y="0"/>
                    <a:pt x="5" y="0"/>
                  </a:cubicBezTo>
                  <a:cubicBezTo>
                    <a:pt x="19" y="0"/>
                    <a:pt x="33" y="0"/>
                    <a:pt x="47" y="0"/>
                  </a:cubicBezTo>
                  <a:cubicBezTo>
                    <a:pt x="50" y="0"/>
                    <a:pt x="51" y="1"/>
                    <a:pt x="51" y="3"/>
                  </a:cubicBezTo>
                  <a:cubicBezTo>
                    <a:pt x="51" y="5"/>
                    <a:pt x="50" y="7"/>
                    <a:pt x="47" y="7"/>
                  </a:cubicBezTo>
                  <a:cubicBezTo>
                    <a:pt x="40" y="7"/>
                    <a:pt x="33" y="7"/>
                    <a:pt x="2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8" name="Freeform 34"/>
            <p:cNvSpPr>
              <a:spLocks/>
            </p:cNvSpPr>
            <p:nvPr/>
          </p:nvSpPr>
          <p:spPr bwMode="auto">
            <a:xfrm>
              <a:off x="3794125" y="4641850"/>
              <a:ext cx="128588" cy="17462"/>
            </a:xfrm>
            <a:custGeom>
              <a:avLst/>
              <a:gdLst>
                <a:gd name="T0" fmla="*/ 25 w 50"/>
                <a:gd name="T1" fmla="*/ 0 h 7"/>
                <a:gd name="T2" fmla="*/ 46 w 50"/>
                <a:gd name="T3" fmla="*/ 0 h 7"/>
                <a:gd name="T4" fmla="*/ 50 w 50"/>
                <a:gd name="T5" fmla="*/ 4 h 7"/>
                <a:gd name="T6" fmla="*/ 46 w 50"/>
                <a:gd name="T7" fmla="*/ 7 h 7"/>
                <a:gd name="T8" fmla="*/ 4 w 50"/>
                <a:gd name="T9" fmla="*/ 7 h 7"/>
                <a:gd name="T10" fmla="*/ 0 w 50"/>
                <a:gd name="T11" fmla="*/ 4 h 7"/>
                <a:gd name="T12" fmla="*/ 5 w 50"/>
                <a:gd name="T13" fmla="*/ 0 h 7"/>
                <a:gd name="T14" fmla="*/ 25 w 5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
                  <a:moveTo>
                    <a:pt x="25" y="0"/>
                  </a:moveTo>
                  <a:cubicBezTo>
                    <a:pt x="32" y="0"/>
                    <a:pt x="39" y="0"/>
                    <a:pt x="46" y="0"/>
                  </a:cubicBezTo>
                  <a:cubicBezTo>
                    <a:pt x="49" y="0"/>
                    <a:pt x="50" y="1"/>
                    <a:pt x="50" y="4"/>
                  </a:cubicBezTo>
                  <a:cubicBezTo>
                    <a:pt x="50" y="6"/>
                    <a:pt x="49" y="7"/>
                    <a:pt x="46" y="7"/>
                  </a:cubicBezTo>
                  <a:cubicBezTo>
                    <a:pt x="32" y="7"/>
                    <a:pt x="18" y="7"/>
                    <a:pt x="4" y="7"/>
                  </a:cubicBezTo>
                  <a:cubicBezTo>
                    <a:pt x="2" y="7"/>
                    <a:pt x="0" y="6"/>
                    <a:pt x="0" y="4"/>
                  </a:cubicBezTo>
                  <a:cubicBezTo>
                    <a:pt x="0" y="1"/>
                    <a:pt x="2" y="0"/>
                    <a:pt x="5" y="0"/>
                  </a:cubicBezTo>
                  <a:cubicBezTo>
                    <a:pt x="11" y="0"/>
                    <a:pt x="18"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9" name="Freeform 35"/>
            <p:cNvSpPr>
              <a:spLocks/>
            </p:cNvSpPr>
            <p:nvPr/>
          </p:nvSpPr>
          <p:spPr bwMode="auto">
            <a:xfrm>
              <a:off x="3814763" y="4679950"/>
              <a:ext cx="90488" cy="19050"/>
            </a:xfrm>
            <a:custGeom>
              <a:avLst/>
              <a:gdLst>
                <a:gd name="T0" fmla="*/ 18 w 35"/>
                <a:gd name="T1" fmla="*/ 0 h 7"/>
                <a:gd name="T2" fmla="*/ 31 w 35"/>
                <a:gd name="T3" fmla="*/ 0 h 7"/>
                <a:gd name="T4" fmla="*/ 35 w 35"/>
                <a:gd name="T5" fmla="*/ 3 h 7"/>
                <a:gd name="T6" fmla="*/ 31 w 35"/>
                <a:gd name="T7" fmla="*/ 7 h 7"/>
                <a:gd name="T8" fmla="*/ 4 w 35"/>
                <a:gd name="T9" fmla="*/ 7 h 7"/>
                <a:gd name="T10" fmla="*/ 0 w 35"/>
                <a:gd name="T11" fmla="*/ 3 h 7"/>
                <a:gd name="T12" fmla="*/ 4 w 35"/>
                <a:gd name="T13" fmla="*/ 0 h 7"/>
                <a:gd name="T14" fmla="*/ 18 w 3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
                  <a:moveTo>
                    <a:pt x="18" y="0"/>
                  </a:moveTo>
                  <a:cubicBezTo>
                    <a:pt x="22" y="0"/>
                    <a:pt x="27" y="0"/>
                    <a:pt x="31" y="0"/>
                  </a:cubicBezTo>
                  <a:cubicBezTo>
                    <a:pt x="34" y="0"/>
                    <a:pt x="35" y="1"/>
                    <a:pt x="35" y="3"/>
                  </a:cubicBezTo>
                  <a:cubicBezTo>
                    <a:pt x="35" y="5"/>
                    <a:pt x="34" y="7"/>
                    <a:pt x="31" y="7"/>
                  </a:cubicBezTo>
                  <a:cubicBezTo>
                    <a:pt x="22" y="7"/>
                    <a:pt x="13" y="7"/>
                    <a:pt x="4" y="7"/>
                  </a:cubicBezTo>
                  <a:cubicBezTo>
                    <a:pt x="1" y="7"/>
                    <a:pt x="0" y="5"/>
                    <a:pt x="0" y="3"/>
                  </a:cubicBezTo>
                  <a:cubicBezTo>
                    <a:pt x="0" y="1"/>
                    <a:pt x="1" y="0"/>
                    <a:pt x="4" y="0"/>
                  </a:cubicBezTo>
                  <a:cubicBezTo>
                    <a:pt x="8" y="0"/>
                    <a:pt x="13"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aphicFrame>
        <p:nvGraphicFramePr>
          <p:cNvPr id="91" name="Group 97"/>
          <p:cNvGraphicFramePr>
            <a:graphicFrameLocks noGrp="1"/>
          </p:cNvGraphicFramePr>
          <p:nvPr/>
        </p:nvGraphicFramePr>
        <p:xfrm>
          <a:off x="605821" y="1524661"/>
          <a:ext cx="1656202" cy="617518"/>
        </p:xfrm>
        <a:graphic>
          <a:graphicData uri="http://schemas.openxmlformats.org/drawingml/2006/table">
            <a:tbl>
              <a:tblPr firstRow="1">
                <a:tableStyleId>{5DA37D80-6434-44D0-A028-1B22A696006F}</a:tableStyleId>
              </a:tblPr>
              <a:tblGrid>
                <a:gridCol w="1294984">
                  <a:extLst>
                    <a:ext uri="{9D8B030D-6E8A-4147-A177-3AD203B41FA5}">
                      <a16:colId xmlns:a16="http://schemas.microsoft.com/office/drawing/2014/main" val="20000"/>
                    </a:ext>
                  </a:extLst>
                </a:gridCol>
                <a:gridCol w="361218">
                  <a:extLst>
                    <a:ext uri="{9D8B030D-6E8A-4147-A177-3AD203B41FA5}">
                      <a16:colId xmlns:a16="http://schemas.microsoft.com/office/drawing/2014/main" val="20001"/>
                    </a:ext>
                  </a:extLst>
                </a:gridCol>
              </a:tblGrid>
              <a:tr h="308759">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100" kern="1200" dirty="0"/>
                        <a:t>Daily call average</a:t>
                      </a:r>
                      <a:endParaRPr lang="en-US" sz="1100" kern="1200" dirty="0">
                        <a:solidFill>
                          <a:srgbClr val="000000"/>
                        </a:solidFill>
                        <a:latin typeface="+mn-lt"/>
                        <a:ea typeface="+mn-ea"/>
                        <a:cs typeface="+mn-cs"/>
                      </a:endParaRPr>
                    </a:p>
                  </a:txBody>
                  <a:tcPr marL="68580" marR="68580" marT="34290" marB="34290" anchor="ctr" anchorCtr="1" horzOverflow="overflow"/>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bg1"/>
                        </a:solidFill>
                        <a:effectLst/>
                        <a:latin typeface="Arial" pitchFamily="34" charset="0"/>
                        <a:cs typeface="Arial" pitchFamily="34" charset="0"/>
                      </a:endParaRPr>
                    </a:p>
                  </a:txBody>
                  <a:tcPr anchor="b"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3087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100" kern="1200" dirty="0"/>
                        <a:t>Doctors</a:t>
                      </a:r>
                      <a:endParaRPr lang="en-US" sz="1100" kern="1200" dirty="0">
                        <a:solidFill>
                          <a:srgbClr val="000000"/>
                        </a:solidFill>
                        <a:latin typeface="+mn-lt"/>
                        <a:ea typeface="+mn-ea"/>
                        <a:cs typeface="+mn-cs"/>
                      </a:endParaRPr>
                    </a:p>
                  </a:txBody>
                  <a:tcPr marL="68580" marR="68580" marT="34290" marB="34290" anchor="ctr"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100" kern="1200" dirty="0"/>
                        <a:t>12</a:t>
                      </a:r>
                      <a:endParaRPr lang="en-US" sz="1100" kern="1200" dirty="0">
                        <a:solidFill>
                          <a:srgbClr val="000000"/>
                        </a:solidFill>
                        <a:latin typeface="+mn-lt"/>
                        <a:ea typeface="+mn-ea"/>
                        <a:cs typeface="+mn-cs"/>
                      </a:endParaRPr>
                    </a:p>
                  </a:txBody>
                  <a:tcPr marL="68580" marR="68580" marT="34290" marB="34290" anchor="ctr" horzOverflow="overflow"/>
                </a:tc>
                <a:extLst>
                  <a:ext uri="{0D108BD9-81ED-4DB2-BD59-A6C34878D82A}">
                    <a16:rowId xmlns:a16="http://schemas.microsoft.com/office/drawing/2014/main" val="10001"/>
                  </a:ext>
                </a:extLst>
              </a:tr>
            </a:tbl>
          </a:graphicData>
        </a:graphic>
      </p:graphicFrame>
      <p:graphicFrame>
        <p:nvGraphicFramePr>
          <p:cNvPr id="52" name="Table 51"/>
          <p:cNvGraphicFramePr>
            <a:graphicFrameLocks noGrp="1"/>
          </p:cNvGraphicFramePr>
          <p:nvPr>
            <p:extLst>
              <p:ext uri="{D42A27DB-BD31-4B8C-83A1-F6EECF244321}">
                <p14:modId xmlns:p14="http://schemas.microsoft.com/office/powerpoint/2010/main" val="2969523708"/>
              </p:ext>
            </p:extLst>
          </p:nvPr>
        </p:nvGraphicFramePr>
        <p:xfrm>
          <a:off x="2676886" y="722719"/>
          <a:ext cx="6177491" cy="1554480"/>
        </p:xfrm>
        <a:graphic>
          <a:graphicData uri="http://schemas.openxmlformats.org/drawingml/2006/table">
            <a:tbl>
              <a:tblPr firstRow="1">
                <a:tableStyleId>{BC89EF96-8CEA-46FF-86C4-4CE0E7609802}</a:tableStyleId>
              </a:tblPr>
              <a:tblGrid>
                <a:gridCol w="973667">
                  <a:extLst>
                    <a:ext uri="{9D8B030D-6E8A-4147-A177-3AD203B41FA5}">
                      <a16:colId xmlns:a16="http://schemas.microsoft.com/office/drawing/2014/main" val="20002"/>
                    </a:ext>
                  </a:extLst>
                </a:gridCol>
                <a:gridCol w="1388533">
                  <a:extLst>
                    <a:ext uri="{9D8B030D-6E8A-4147-A177-3AD203B41FA5}">
                      <a16:colId xmlns:a16="http://schemas.microsoft.com/office/drawing/2014/main" val="20005"/>
                    </a:ext>
                  </a:extLst>
                </a:gridCol>
                <a:gridCol w="3815291">
                  <a:extLst>
                    <a:ext uri="{9D8B030D-6E8A-4147-A177-3AD203B41FA5}">
                      <a16:colId xmlns:a16="http://schemas.microsoft.com/office/drawing/2014/main" val="20003"/>
                    </a:ext>
                  </a:extLst>
                </a:gridCol>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200" b="1" kern="1200" dirty="0">
                          <a:solidFill>
                            <a:srgbClr val="000000"/>
                          </a:solidFill>
                          <a:latin typeface="Times New Roman" panose="02020603050405020304" pitchFamily="18" charset="0"/>
                          <a:ea typeface="+mn-ea"/>
                          <a:cs typeface="Times New Roman" panose="02020603050405020304" pitchFamily="18" charset="0"/>
                        </a:rPr>
                        <a:t>Category</a:t>
                      </a:r>
                    </a:p>
                  </a:txBody>
                  <a:tcPr marL="68580" marR="68580" marT="34290" marB="34290" anchor="b"/>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200" b="1" kern="1200" dirty="0">
                          <a:solidFill>
                            <a:srgbClr val="000000"/>
                          </a:solidFill>
                          <a:latin typeface="Times New Roman" panose="02020603050405020304" pitchFamily="18" charset="0"/>
                          <a:ea typeface="+mn-ea"/>
                          <a:cs typeface="Times New Roman" panose="02020603050405020304" pitchFamily="18" charset="0"/>
                        </a:rPr>
                        <a:t>No. of visits/month</a:t>
                      </a:r>
                    </a:p>
                  </a:txBody>
                  <a:tcPr marL="68580" marR="68580" marT="34290" marB="34290" anchor="b"/>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200" b="1" kern="1200" dirty="0">
                          <a:solidFill>
                            <a:srgbClr val="000000"/>
                          </a:solidFill>
                          <a:latin typeface="Times New Roman" panose="02020603050405020304" pitchFamily="18" charset="0"/>
                          <a:ea typeface="+mn-ea"/>
                          <a:cs typeface="Times New Roman" panose="02020603050405020304" pitchFamily="18" charset="0"/>
                        </a:rPr>
                        <a:t>Definition </a:t>
                      </a:r>
                    </a:p>
                  </a:txBody>
                  <a:tcPr marL="68580" marR="68580" marT="34290" marB="34290" anchor="b"/>
                </a:tc>
                <a:extLst>
                  <a:ext uri="{0D108BD9-81ED-4DB2-BD59-A6C34878D82A}">
                    <a16:rowId xmlns:a16="http://schemas.microsoft.com/office/drawing/2014/main" val="10000"/>
                  </a:ext>
                </a:extLst>
              </a:tr>
              <a:tr h="3886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Super</a:t>
                      </a:r>
                      <a:r>
                        <a:rPr lang="en-IN" sz="1200" kern="1200" baseline="0" dirty="0">
                          <a:solidFill>
                            <a:srgbClr val="000000"/>
                          </a:solidFill>
                          <a:latin typeface="Times New Roman" panose="02020603050405020304" pitchFamily="18" charset="0"/>
                          <a:ea typeface="+mn-ea"/>
                          <a:cs typeface="Times New Roman" panose="02020603050405020304" pitchFamily="18" charset="0"/>
                        </a:rPr>
                        <a:t> Core</a:t>
                      </a:r>
                      <a:endParaRPr lang="en-IN" sz="1200"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3</a:t>
                      </a: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Having business potential of more than </a:t>
                      </a:r>
                      <a:r>
                        <a:rPr lang="en-IN" sz="1200" kern="1200" dirty="0" err="1">
                          <a:solidFill>
                            <a:srgbClr val="000000"/>
                          </a:solidFill>
                          <a:latin typeface="Times New Roman" panose="02020603050405020304" pitchFamily="18" charset="0"/>
                          <a:ea typeface="+mn-ea"/>
                          <a:cs typeface="Times New Roman" panose="02020603050405020304" pitchFamily="18" charset="0"/>
                        </a:rPr>
                        <a:t>Rs</a:t>
                      </a:r>
                      <a:r>
                        <a:rPr lang="en-IN" sz="1200" kern="1200" dirty="0">
                          <a:solidFill>
                            <a:srgbClr val="000000"/>
                          </a:solidFill>
                          <a:latin typeface="Times New Roman" panose="02020603050405020304" pitchFamily="18" charset="0"/>
                          <a:ea typeface="+mn-ea"/>
                          <a:cs typeface="Times New Roman" panose="02020603050405020304" pitchFamily="18" charset="0"/>
                        </a:rPr>
                        <a:t> 2.5 Lakhs in a month for overall</a:t>
                      </a:r>
                      <a:r>
                        <a:rPr lang="en-IN" sz="1200" kern="1200" baseline="0" dirty="0">
                          <a:solidFill>
                            <a:srgbClr val="000000"/>
                          </a:solidFill>
                          <a:latin typeface="Times New Roman" panose="02020603050405020304" pitchFamily="18" charset="0"/>
                          <a:ea typeface="+mn-ea"/>
                          <a:cs typeface="Times New Roman" panose="02020603050405020304" pitchFamily="18" charset="0"/>
                        </a:rPr>
                        <a:t> product range of division.</a:t>
                      </a:r>
                      <a:endParaRPr lang="en-IN" sz="1200"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1"/>
                  </a:ext>
                </a:extLst>
              </a:tr>
              <a:tr h="3886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Core</a:t>
                      </a: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2</a:t>
                      </a: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IN" sz="1200" kern="1200" dirty="0">
                          <a:solidFill>
                            <a:srgbClr val="000000"/>
                          </a:solidFill>
                          <a:latin typeface="Times New Roman" panose="02020603050405020304" pitchFamily="18" charset="0"/>
                          <a:ea typeface="+mn-ea"/>
                          <a:cs typeface="Times New Roman" panose="02020603050405020304" pitchFamily="18" charset="0"/>
                        </a:rPr>
                        <a:t>Having business potential in</a:t>
                      </a:r>
                      <a:r>
                        <a:rPr lang="en-IN" sz="1200" kern="1200" baseline="0" dirty="0">
                          <a:solidFill>
                            <a:srgbClr val="000000"/>
                          </a:solidFill>
                          <a:latin typeface="Times New Roman" panose="02020603050405020304" pitchFamily="18" charset="0"/>
                          <a:ea typeface="+mn-ea"/>
                          <a:cs typeface="Times New Roman" panose="02020603050405020304" pitchFamily="18" charset="0"/>
                        </a:rPr>
                        <a:t> between 1.5-2.5</a:t>
                      </a:r>
                      <a:r>
                        <a:rPr lang="en-IN" sz="1200" kern="1200" dirty="0">
                          <a:solidFill>
                            <a:srgbClr val="000000"/>
                          </a:solidFill>
                          <a:latin typeface="Times New Roman" panose="02020603050405020304" pitchFamily="18" charset="0"/>
                          <a:ea typeface="+mn-ea"/>
                          <a:cs typeface="Times New Roman" panose="02020603050405020304" pitchFamily="18" charset="0"/>
                        </a:rPr>
                        <a:t> Lakhs in a month for overall</a:t>
                      </a:r>
                      <a:r>
                        <a:rPr lang="en-IN" sz="1200" kern="1200" baseline="0" dirty="0">
                          <a:solidFill>
                            <a:srgbClr val="000000"/>
                          </a:solidFill>
                          <a:latin typeface="Times New Roman" panose="02020603050405020304" pitchFamily="18" charset="0"/>
                          <a:ea typeface="+mn-ea"/>
                          <a:cs typeface="Times New Roman" panose="02020603050405020304" pitchFamily="18" charset="0"/>
                        </a:rPr>
                        <a:t> product range of division.</a:t>
                      </a:r>
                      <a:endParaRPr lang="en-IN" sz="1200"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2"/>
                  </a:ext>
                </a:extLst>
              </a:tr>
              <a:tr h="38862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VIP</a:t>
                      </a: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IN" sz="1200" kern="1200" dirty="0">
                          <a:solidFill>
                            <a:srgbClr val="000000"/>
                          </a:solidFill>
                          <a:latin typeface="Times New Roman" panose="02020603050405020304" pitchFamily="18" charset="0"/>
                          <a:ea typeface="+mn-ea"/>
                          <a:cs typeface="Times New Roman" panose="02020603050405020304" pitchFamily="18" charset="0"/>
                        </a:rPr>
                        <a:t>1</a:t>
                      </a:r>
                    </a:p>
                  </a:txBody>
                  <a:tcPr marL="68580" marR="68580" marT="34290" marB="34290" anchor="ctr"/>
                </a:tc>
                <a:tc>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IN" sz="1200" kern="1200" dirty="0">
                          <a:solidFill>
                            <a:srgbClr val="000000"/>
                          </a:solidFill>
                          <a:latin typeface="Times New Roman" panose="02020603050405020304" pitchFamily="18" charset="0"/>
                          <a:ea typeface="+mn-ea"/>
                          <a:cs typeface="Times New Roman" panose="02020603050405020304" pitchFamily="18" charset="0"/>
                        </a:rPr>
                        <a:t>Having business potential of less than </a:t>
                      </a:r>
                      <a:r>
                        <a:rPr lang="en-IN" sz="1200" kern="1200" dirty="0" err="1">
                          <a:solidFill>
                            <a:srgbClr val="000000"/>
                          </a:solidFill>
                          <a:latin typeface="Times New Roman" panose="02020603050405020304" pitchFamily="18" charset="0"/>
                          <a:ea typeface="+mn-ea"/>
                          <a:cs typeface="Times New Roman" panose="02020603050405020304" pitchFamily="18" charset="0"/>
                        </a:rPr>
                        <a:t>Rs</a:t>
                      </a:r>
                      <a:r>
                        <a:rPr lang="en-IN" sz="1200" kern="1200" dirty="0">
                          <a:solidFill>
                            <a:srgbClr val="000000"/>
                          </a:solidFill>
                          <a:latin typeface="Times New Roman" panose="02020603050405020304" pitchFamily="18" charset="0"/>
                          <a:ea typeface="+mn-ea"/>
                          <a:cs typeface="Times New Roman" panose="02020603050405020304" pitchFamily="18" charset="0"/>
                        </a:rPr>
                        <a:t> 1.5 Lakhs in a month for overall</a:t>
                      </a:r>
                      <a:r>
                        <a:rPr lang="en-IN" sz="1200" kern="1200" baseline="0" dirty="0">
                          <a:solidFill>
                            <a:srgbClr val="000000"/>
                          </a:solidFill>
                          <a:latin typeface="Times New Roman" panose="02020603050405020304" pitchFamily="18" charset="0"/>
                          <a:ea typeface="+mn-ea"/>
                          <a:cs typeface="Times New Roman" panose="02020603050405020304" pitchFamily="18" charset="0"/>
                        </a:rPr>
                        <a:t> product range of division.</a:t>
                      </a:r>
                      <a:endParaRPr lang="en-IN" sz="1200"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871242061"/>
                  </a:ext>
                </a:extLst>
              </a:tr>
            </a:tbl>
          </a:graphicData>
        </a:graphic>
      </p:graphicFrame>
      <p:graphicFrame>
        <p:nvGraphicFramePr>
          <p:cNvPr id="58" name="Table 57"/>
          <p:cNvGraphicFramePr>
            <a:graphicFrameLocks noGrp="1"/>
          </p:cNvGraphicFramePr>
          <p:nvPr>
            <p:extLst>
              <p:ext uri="{D42A27DB-BD31-4B8C-83A1-F6EECF244321}">
                <p14:modId xmlns:p14="http://schemas.microsoft.com/office/powerpoint/2010/main" val="3700227730"/>
              </p:ext>
            </p:extLst>
          </p:nvPr>
        </p:nvGraphicFramePr>
        <p:xfrm>
          <a:off x="618343" y="2338163"/>
          <a:ext cx="8199041" cy="2308440"/>
        </p:xfrm>
        <a:graphic>
          <a:graphicData uri="http://schemas.openxmlformats.org/drawingml/2006/table">
            <a:tbl>
              <a:tblPr firstRow="1" bandRow="1">
                <a:tableStyleId>{BC89EF96-8CEA-46FF-86C4-4CE0E7609802}</a:tableStyleId>
              </a:tblPr>
              <a:tblGrid>
                <a:gridCol w="2691041">
                  <a:extLst>
                    <a:ext uri="{9D8B030D-6E8A-4147-A177-3AD203B41FA5}">
                      <a16:colId xmlns:a16="http://schemas.microsoft.com/office/drawing/2014/main" val="20002"/>
                    </a:ext>
                  </a:extLst>
                </a:gridCol>
                <a:gridCol w="1377000">
                  <a:extLst>
                    <a:ext uri="{9D8B030D-6E8A-4147-A177-3AD203B41FA5}">
                      <a16:colId xmlns:a16="http://schemas.microsoft.com/office/drawing/2014/main" val="20003"/>
                    </a:ext>
                  </a:extLst>
                </a:gridCol>
                <a:gridCol w="1377000">
                  <a:extLst>
                    <a:ext uri="{9D8B030D-6E8A-4147-A177-3AD203B41FA5}">
                      <a16:colId xmlns:a16="http://schemas.microsoft.com/office/drawing/2014/main" val="20004"/>
                    </a:ext>
                  </a:extLst>
                </a:gridCol>
                <a:gridCol w="1377000">
                  <a:extLst>
                    <a:ext uri="{9D8B030D-6E8A-4147-A177-3AD203B41FA5}">
                      <a16:colId xmlns:a16="http://schemas.microsoft.com/office/drawing/2014/main" val="20006"/>
                    </a:ext>
                  </a:extLst>
                </a:gridCol>
                <a:gridCol w="1377000">
                  <a:extLst>
                    <a:ext uri="{9D8B030D-6E8A-4147-A177-3AD203B41FA5}">
                      <a16:colId xmlns:a16="http://schemas.microsoft.com/office/drawing/2014/main" val="3570042251"/>
                    </a:ext>
                  </a:extLst>
                </a:gridCol>
              </a:tblGrid>
              <a:tr h="229500">
                <a:tc rowSpan="2">
                  <a:txBody>
                    <a:bodyPr/>
                    <a:lstStyle/>
                    <a:p>
                      <a:pPr algn="ctr"/>
                      <a:r>
                        <a:rPr lang="en-IN" sz="1100" dirty="0"/>
                        <a:t>Specialists</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b"/>
                </a:tc>
                <a:tc gridSpan="3">
                  <a:txBody>
                    <a:bodyPr/>
                    <a:lstStyle/>
                    <a:p>
                      <a:pPr algn="ctr"/>
                      <a:r>
                        <a:rPr lang="en-IN" sz="1100" dirty="0"/>
                        <a:t>Category (no. of clinicians)</a:t>
                      </a:r>
                      <a:endParaRPr lang="en-IN" sz="1100" b="1" dirty="0">
                        <a:solidFill>
                          <a:schemeClr val="bg1"/>
                        </a:solidFill>
                        <a:latin typeface="+mn-lt"/>
                      </a:endParaRPr>
                    </a:p>
                  </a:txBody>
                  <a:tcPr marL="68580" marR="68580" marT="34290" marB="34290" anchor="b"/>
                </a:tc>
                <a:tc hMerge="1">
                  <a:txBody>
                    <a:bodyPr/>
                    <a:lstStyle/>
                    <a:p>
                      <a:pPr algn="ctr"/>
                      <a:endParaRPr lang="en-US" sz="1100" dirty="0">
                        <a:latin typeface="+mj-lt"/>
                      </a:endParaRPr>
                    </a:p>
                  </a:txBody>
                  <a:tcPr marL="36576" marR="36576" marT="36576" marB="36576"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3">
                        <a:lumMod val="75000"/>
                      </a:schemeClr>
                    </a:solidFill>
                  </a:tcPr>
                </a:tc>
                <a:tc hMerge="1">
                  <a:txBody>
                    <a:bodyPr/>
                    <a:lstStyle/>
                    <a:p>
                      <a:pPr algn="ctr"/>
                      <a:endParaRPr lang="en-US" sz="1100" dirty="0">
                        <a:latin typeface="+mj-lt"/>
                      </a:endParaRPr>
                    </a:p>
                  </a:txBody>
                  <a:tcPr marL="36576" marR="36576" marT="36576" marB="36576"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4"/>
                    </a:solidFill>
                  </a:tcPr>
                </a:tc>
                <a:tc>
                  <a:txBody>
                    <a:bodyPr/>
                    <a:lstStyle/>
                    <a:p>
                      <a:pPr algn="ctr"/>
                      <a:endParaRPr lang="en-IN" sz="1100" b="1" dirty="0">
                        <a:solidFill>
                          <a:schemeClr val="bg1"/>
                        </a:solidFill>
                        <a:latin typeface="+mn-lt"/>
                      </a:endParaRPr>
                    </a:p>
                  </a:txBody>
                  <a:tcPr marL="68580" marR="68580" marT="34290" marB="34290" anchor="b"/>
                </a:tc>
                <a:extLst>
                  <a:ext uri="{0D108BD9-81ED-4DB2-BD59-A6C34878D82A}">
                    <a16:rowId xmlns:a16="http://schemas.microsoft.com/office/drawing/2014/main" val="10000"/>
                  </a:ext>
                </a:extLst>
              </a:tr>
              <a:tr h="229500">
                <a:tc vMerge="1">
                  <a:txBody>
                    <a:bodyPr/>
                    <a:lstStyle/>
                    <a:p>
                      <a:endParaRPr lang="en-IN"/>
                    </a:p>
                  </a:txBody>
                  <a:tcPr/>
                </a:tc>
                <a:tc>
                  <a:txBody>
                    <a:bodyPr/>
                    <a:lstStyle/>
                    <a:p>
                      <a:pPr marL="0" algn="ctr" defTabSz="914400" rtl="0" eaLnBrk="1" fontAlgn="ctr" latinLnBrk="0" hangingPunct="1"/>
                      <a:r>
                        <a:rPr lang="en-IN" sz="1100" u="none" strike="noStrike" kern="1200" baseline="0" dirty="0">
                          <a:effectLst/>
                        </a:rPr>
                        <a:t>Super Core</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b"/>
                </a:tc>
                <a:tc>
                  <a:txBody>
                    <a:bodyPr/>
                    <a:lstStyle/>
                    <a:p>
                      <a:pPr marL="0" algn="ctr" defTabSz="914400" rtl="0" eaLnBrk="1" fontAlgn="ctr" latinLnBrk="0" hangingPunct="1"/>
                      <a:r>
                        <a:rPr lang="en-IN" sz="1100" u="none" strike="noStrike" kern="1200" dirty="0">
                          <a:effectLst/>
                        </a:rPr>
                        <a:t>Core</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b"/>
                </a:tc>
                <a:tc>
                  <a:txBody>
                    <a:bodyPr/>
                    <a:lstStyle/>
                    <a:p>
                      <a:pPr algn="ctr"/>
                      <a:r>
                        <a:rPr lang="en-US" sz="1100" dirty="0"/>
                        <a:t>VIP</a:t>
                      </a:r>
                      <a:endParaRPr lang="en-US" sz="11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b"/>
                </a:tc>
                <a:tc>
                  <a:txBody>
                    <a:bodyPr/>
                    <a:lstStyle/>
                    <a:p>
                      <a:pPr marL="0" algn="ctr" defTabSz="914400" rtl="0" eaLnBrk="1" fontAlgn="ctr" latinLnBrk="0" hangingPunct="1"/>
                      <a:r>
                        <a:rPr lang="en-IN" sz="1100" u="none" strike="noStrike" kern="1200" dirty="0">
                          <a:effectLst/>
                        </a:rPr>
                        <a:t>Total</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b"/>
                </a:tc>
                <a:extLst>
                  <a:ext uri="{0D108BD9-81ED-4DB2-BD59-A6C34878D82A}">
                    <a16:rowId xmlns:a16="http://schemas.microsoft.com/office/drawing/2014/main" val="10001"/>
                  </a:ext>
                </a:extLst>
              </a:tr>
              <a:tr h="229500">
                <a:tc>
                  <a:txBody>
                    <a:bodyPr/>
                    <a:lstStyle/>
                    <a:p>
                      <a:pPr algn="l" fontAlgn="ctr"/>
                      <a:r>
                        <a:rPr lang="en-GB" sz="1100" kern="1200" dirty="0"/>
                        <a:t>Consulting Physician &amp; GPs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5</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30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a:solidFill>
                            <a:schemeClr val="dk1"/>
                          </a:solidFill>
                          <a:effectLst/>
                        </a:rPr>
                        <a:t>35</a:t>
                      </a:r>
                      <a:endParaRPr lang="en-GB" sz="1100" u="none" strike="noStrike" kern="1200" baseline="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70</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2"/>
                  </a:ext>
                </a:extLst>
              </a:tr>
              <a:tr h="229500">
                <a:tc>
                  <a:txBody>
                    <a:bodyPr/>
                    <a:lstStyle/>
                    <a:p>
                      <a:pPr algn="l" fontAlgn="ctr"/>
                      <a:r>
                        <a:rPr lang="en-GB" sz="1100" kern="1200" dirty="0"/>
                        <a:t>Gastroenterologists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a:solidFill>
                            <a:schemeClr val="dk1"/>
                          </a:solidFill>
                          <a:effectLst/>
                        </a:rPr>
                        <a:t>10</a:t>
                      </a:r>
                      <a:endParaRPr lang="en-GB" sz="1100" u="none" strike="noStrike" kern="1200" baseline="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10</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3"/>
                  </a:ext>
                </a:extLst>
              </a:tr>
              <a:tr h="229500">
                <a:tc>
                  <a:txBody>
                    <a:bodyPr/>
                    <a:lstStyle/>
                    <a:p>
                      <a:pPr algn="l" fontAlgn="ctr"/>
                      <a:r>
                        <a:rPr lang="en-GB" sz="1100" kern="1200" dirty="0"/>
                        <a:t>Surgeons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a:solidFill>
                            <a:schemeClr val="dk1"/>
                          </a:solidFill>
                          <a:effectLst/>
                        </a:rPr>
                        <a:t>5</a:t>
                      </a:r>
                      <a:endParaRPr lang="en-GB" sz="1100" u="none" strike="noStrike" kern="1200" baseline="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5</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20</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4"/>
                  </a:ext>
                </a:extLst>
              </a:tr>
              <a:tr h="229500">
                <a:tc>
                  <a:txBody>
                    <a:bodyPr/>
                    <a:lstStyle/>
                    <a:p>
                      <a:pPr algn="l" fontAlgn="ctr"/>
                      <a:r>
                        <a:rPr lang="en-GB" sz="1100" kern="1200" dirty="0" err="1"/>
                        <a:t>Orthopedicians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20</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5"/>
                  </a:ext>
                </a:extLst>
              </a:tr>
              <a:tr h="229500">
                <a:tc>
                  <a:txBody>
                    <a:bodyPr/>
                    <a:lstStyle/>
                    <a:p>
                      <a:pPr algn="l" fontAlgn="ctr"/>
                      <a:r>
                        <a:rPr lang="en-GB" sz="1100" kern="1200" dirty="0"/>
                        <a:t>Neurologists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10</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6"/>
                  </a:ext>
                </a:extLst>
              </a:tr>
              <a:tr h="229500">
                <a:tc>
                  <a:txBody>
                    <a:bodyPr/>
                    <a:lstStyle/>
                    <a:p>
                      <a:pPr algn="l" fontAlgn="ctr"/>
                      <a:r>
                        <a:rPr lang="en-GB" sz="1100" kern="1200" dirty="0"/>
                        <a:t>Pulmonologists/Chest </a:t>
                      </a:r>
                      <a:r>
                        <a:rPr lang="en-GB" sz="1100" kern="1200" dirty="0" err="1"/>
                        <a:t>Phys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a:solidFill>
                            <a:schemeClr val="dk1"/>
                          </a:solidFill>
                          <a:effectLst/>
                        </a:rPr>
                        <a:t>5</a:t>
                      </a:r>
                      <a:endParaRPr lang="en-GB" sz="1100" u="none" strike="noStrike" kern="1200" baseline="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15</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7"/>
                  </a:ext>
                </a:extLst>
              </a:tr>
              <a:tr h="229500">
                <a:tc>
                  <a:txBody>
                    <a:bodyPr/>
                    <a:lstStyle/>
                    <a:p>
                      <a:pPr algn="l" fontAlgn="ctr"/>
                      <a:r>
                        <a:rPr lang="en-GB" sz="1100" kern="1200" dirty="0"/>
                        <a:t>Others (Cardio, Diabeto, </a:t>
                      </a:r>
                      <a:r>
                        <a:rPr lang="en-GB" sz="1100" kern="1200" dirty="0" err="1"/>
                        <a:t>Nephro</a:t>
                      </a:r>
                      <a:r>
                        <a:rPr lang="en-GB" sz="1100" kern="1200" dirty="0"/>
                        <a:t>)</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10</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u="none" strike="noStrike" kern="1200" baseline="0" dirty="0">
                          <a:solidFill>
                            <a:schemeClr val="dk1"/>
                          </a:solidFill>
                          <a:effectLst/>
                        </a:rPr>
                        <a:t>5</a:t>
                      </a:r>
                      <a:endParaRPr lang="en-GB" sz="1100"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ctr"/>
                      <a:r>
                        <a:rPr lang="en-GB" sz="1100" b="1" u="none" strike="noStrike" kern="1200" baseline="0" dirty="0">
                          <a:solidFill>
                            <a:schemeClr val="dk1"/>
                          </a:solidFill>
                          <a:effectLst/>
                        </a:rPr>
                        <a:t>15</a:t>
                      </a:r>
                      <a:endParaRPr lang="en-GB" sz="1100" b="1" u="none" strike="noStrike" kern="1200" baseline="0" dirty="0">
                        <a:solidFill>
                          <a:schemeClr val="dk1"/>
                        </a:solidFill>
                        <a:effectLst/>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8"/>
                  </a:ext>
                </a:extLst>
              </a:tr>
              <a:tr h="229500">
                <a:tc>
                  <a:txBody>
                    <a:bodyPr/>
                    <a:lstStyle/>
                    <a:p>
                      <a:pPr algn="l" fontAlgn="b"/>
                      <a:r>
                        <a:rPr lang="en-GB" sz="1100" b="1" u="none" strike="noStrike" kern="1200" dirty="0"/>
                        <a:t>Total</a:t>
                      </a:r>
                      <a:endParaRPr lang="en-GB" sz="1100" b="1"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b="1" u="none" strike="noStrike" kern="1200" dirty="0"/>
                        <a:t>20</a:t>
                      </a:r>
                      <a:endParaRPr lang="en-GB" sz="1100" b="1"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b="1" u="none" strike="noStrike" kern="1200" dirty="0"/>
                        <a:t>80</a:t>
                      </a:r>
                      <a:endParaRPr lang="en-GB" sz="1100" b="1"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b="1" u="none" strike="noStrike" kern="1200" dirty="0">
                          <a:solidFill>
                            <a:schemeClr val="dk1"/>
                          </a:solidFill>
                        </a:rPr>
                        <a:t>60</a:t>
                      </a:r>
                      <a:endParaRPr lang="en-GB" sz="1100" b="1"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b="1" u="none" strike="noStrike" kern="1200" dirty="0"/>
                        <a:t>160</a:t>
                      </a:r>
                      <a:endParaRPr lang="en-GB" sz="1100" b="1"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9"/>
                  </a:ext>
                </a:extLst>
              </a:tr>
            </a:tbl>
          </a:graphicData>
        </a:graphic>
      </p:graphicFrame>
      <p:pic>
        <p:nvPicPr>
          <p:cNvPr id="4" name="Google Shape;67;p13">
            <a:extLst>
              <a:ext uri="{FF2B5EF4-FFF2-40B4-BE49-F238E27FC236}">
                <a16:creationId xmlns:a16="http://schemas.microsoft.com/office/drawing/2014/main" id="{EA174A3F-74C3-44E0-5891-1BA51AB46C44}"/>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1402814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2628400" y="2237108"/>
            <a:ext cx="491361" cy="328813"/>
            <a:chOff x="2181225" y="3694112"/>
            <a:chExt cx="839788" cy="561976"/>
          </a:xfrm>
          <a:solidFill>
            <a:schemeClr val="bg1"/>
          </a:solidFill>
        </p:grpSpPr>
        <p:sp>
          <p:nvSpPr>
            <p:cNvPr id="8" name="Freeform 7"/>
            <p:cNvSpPr>
              <a:spLocks/>
            </p:cNvSpPr>
            <p:nvPr/>
          </p:nvSpPr>
          <p:spPr bwMode="auto">
            <a:xfrm>
              <a:off x="2514600" y="3694112"/>
              <a:ext cx="506413" cy="366713"/>
            </a:xfrm>
            <a:custGeom>
              <a:avLst/>
              <a:gdLst>
                <a:gd name="T0" fmla="*/ 243 w 419"/>
                <a:gd name="T1" fmla="*/ 95 h 302"/>
                <a:gd name="T2" fmla="*/ 243 w 419"/>
                <a:gd name="T3" fmla="*/ 58 h 302"/>
                <a:gd name="T4" fmla="*/ 262 w 419"/>
                <a:gd name="T5" fmla="*/ 36 h 302"/>
                <a:gd name="T6" fmla="*/ 281 w 419"/>
                <a:gd name="T7" fmla="*/ 58 h 302"/>
                <a:gd name="T8" fmla="*/ 281 w 419"/>
                <a:gd name="T9" fmla="*/ 120 h 302"/>
                <a:gd name="T10" fmla="*/ 295 w 419"/>
                <a:gd name="T11" fmla="*/ 151 h 302"/>
                <a:gd name="T12" fmla="*/ 397 w 419"/>
                <a:gd name="T13" fmla="*/ 255 h 302"/>
                <a:gd name="T14" fmla="*/ 406 w 419"/>
                <a:gd name="T15" fmla="*/ 264 h 302"/>
                <a:gd name="T16" fmla="*/ 409 w 419"/>
                <a:gd name="T17" fmla="*/ 293 h 302"/>
                <a:gd name="T18" fmla="*/ 380 w 419"/>
                <a:gd name="T19" fmla="*/ 291 h 302"/>
                <a:gd name="T20" fmla="*/ 367 w 419"/>
                <a:gd name="T21" fmla="*/ 278 h 302"/>
                <a:gd name="T22" fmla="*/ 141 w 419"/>
                <a:gd name="T23" fmla="*/ 52 h 302"/>
                <a:gd name="T24" fmla="*/ 27 w 419"/>
                <a:gd name="T25" fmla="*/ 168 h 302"/>
                <a:gd name="T26" fmla="*/ 0 w 419"/>
                <a:gd name="T27" fmla="*/ 139 h 302"/>
                <a:gd name="T28" fmla="*/ 127 w 419"/>
                <a:gd name="T29" fmla="*/ 11 h 302"/>
                <a:gd name="T30" fmla="*/ 157 w 419"/>
                <a:gd name="T31" fmla="*/ 15 h 302"/>
                <a:gd name="T32" fmla="*/ 238 w 419"/>
                <a:gd name="T33" fmla="*/ 97 h 302"/>
                <a:gd name="T34" fmla="*/ 243 w 419"/>
                <a:gd name="T35" fmla="*/ 95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9" h="302">
                  <a:moveTo>
                    <a:pt x="243" y="95"/>
                  </a:moveTo>
                  <a:cubicBezTo>
                    <a:pt x="243" y="83"/>
                    <a:pt x="243" y="71"/>
                    <a:pt x="243" y="58"/>
                  </a:cubicBezTo>
                  <a:cubicBezTo>
                    <a:pt x="244" y="46"/>
                    <a:pt x="249" y="36"/>
                    <a:pt x="262" y="36"/>
                  </a:cubicBezTo>
                  <a:cubicBezTo>
                    <a:pt x="275" y="36"/>
                    <a:pt x="281" y="45"/>
                    <a:pt x="281" y="58"/>
                  </a:cubicBezTo>
                  <a:cubicBezTo>
                    <a:pt x="280" y="79"/>
                    <a:pt x="279" y="99"/>
                    <a:pt x="281" y="120"/>
                  </a:cubicBezTo>
                  <a:cubicBezTo>
                    <a:pt x="282" y="131"/>
                    <a:pt x="287" y="143"/>
                    <a:pt x="295" y="151"/>
                  </a:cubicBezTo>
                  <a:cubicBezTo>
                    <a:pt x="328" y="187"/>
                    <a:pt x="363" y="221"/>
                    <a:pt x="397" y="255"/>
                  </a:cubicBezTo>
                  <a:cubicBezTo>
                    <a:pt x="400" y="258"/>
                    <a:pt x="403" y="261"/>
                    <a:pt x="406" y="264"/>
                  </a:cubicBezTo>
                  <a:cubicBezTo>
                    <a:pt x="414" y="273"/>
                    <a:pt x="419" y="282"/>
                    <a:pt x="409" y="293"/>
                  </a:cubicBezTo>
                  <a:cubicBezTo>
                    <a:pt x="399" y="302"/>
                    <a:pt x="389" y="300"/>
                    <a:pt x="380" y="291"/>
                  </a:cubicBezTo>
                  <a:cubicBezTo>
                    <a:pt x="376" y="286"/>
                    <a:pt x="371" y="282"/>
                    <a:pt x="367" y="278"/>
                  </a:cubicBezTo>
                  <a:cubicBezTo>
                    <a:pt x="292" y="202"/>
                    <a:pt x="217" y="127"/>
                    <a:pt x="141" y="52"/>
                  </a:cubicBezTo>
                  <a:cubicBezTo>
                    <a:pt x="103" y="90"/>
                    <a:pt x="65" y="129"/>
                    <a:pt x="27" y="168"/>
                  </a:cubicBezTo>
                  <a:cubicBezTo>
                    <a:pt x="16" y="156"/>
                    <a:pt x="8" y="147"/>
                    <a:pt x="0" y="139"/>
                  </a:cubicBezTo>
                  <a:cubicBezTo>
                    <a:pt x="42" y="96"/>
                    <a:pt x="84" y="53"/>
                    <a:pt x="127" y="11"/>
                  </a:cubicBezTo>
                  <a:cubicBezTo>
                    <a:pt x="138" y="0"/>
                    <a:pt x="148" y="6"/>
                    <a:pt x="157" y="15"/>
                  </a:cubicBezTo>
                  <a:cubicBezTo>
                    <a:pt x="184" y="43"/>
                    <a:pt x="211" y="70"/>
                    <a:pt x="238" y="97"/>
                  </a:cubicBezTo>
                  <a:cubicBezTo>
                    <a:pt x="240" y="96"/>
                    <a:pt x="242" y="96"/>
                    <a:pt x="243"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nvGrpSpPr>
            <p:cNvPr id="20" name="Group 19"/>
            <p:cNvGrpSpPr/>
            <p:nvPr/>
          </p:nvGrpSpPr>
          <p:grpSpPr>
            <a:xfrm>
              <a:off x="2181225" y="3787775"/>
              <a:ext cx="771526" cy="468313"/>
              <a:chOff x="2181225" y="3787775"/>
              <a:chExt cx="771526" cy="468313"/>
            </a:xfrm>
            <a:grpFill/>
          </p:grpSpPr>
          <p:sp>
            <p:nvSpPr>
              <p:cNvPr id="6" name="Freeform 5"/>
              <p:cNvSpPr>
                <a:spLocks/>
              </p:cNvSpPr>
              <p:nvPr/>
            </p:nvSpPr>
            <p:spPr bwMode="auto">
              <a:xfrm>
                <a:off x="2516188" y="3787775"/>
                <a:ext cx="436563" cy="454025"/>
              </a:xfrm>
              <a:custGeom>
                <a:avLst/>
                <a:gdLst>
                  <a:gd name="T0" fmla="*/ 0 w 361"/>
                  <a:gd name="T1" fmla="*/ 374 h 374"/>
                  <a:gd name="T2" fmla="*/ 17 w 361"/>
                  <a:gd name="T3" fmla="*/ 288 h 374"/>
                  <a:gd name="T4" fmla="*/ 21 w 361"/>
                  <a:gd name="T5" fmla="*/ 284 h 374"/>
                  <a:gd name="T6" fmla="*/ 41 w 361"/>
                  <a:gd name="T7" fmla="*/ 159 h 374"/>
                  <a:gd name="T8" fmla="*/ 43 w 361"/>
                  <a:gd name="T9" fmla="*/ 92 h 374"/>
                  <a:gd name="T10" fmla="*/ 118 w 361"/>
                  <a:gd name="T11" fmla="*/ 17 h 374"/>
                  <a:gd name="T12" fmla="*/ 160 w 361"/>
                  <a:gd name="T13" fmla="*/ 18 h 374"/>
                  <a:gd name="T14" fmla="*/ 346 w 361"/>
                  <a:gd name="T15" fmla="*/ 205 h 374"/>
                  <a:gd name="T16" fmla="*/ 359 w 361"/>
                  <a:gd name="T17" fmla="*/ 235 h 374"/>
                  <a:gd name="T18" fmla="*/ 360 w 361"/>
                  <a:gd name="T19" fmla="*/ 323 h 374"/>
                  <a:gd name="T20" fmla="*/ 308 w 361"/>
                  <a:gd name="T21" fmla="*/ 374 h 374"/>
                  <a:gd name="T22" fmla="*/ 218 w 361"/>
                  <a:gd name="T23" fmla="*/ 374 h 374"/>
                  <a:gd name="T24" fmla="*/ 170 w 361"/>
                  <a:gd name="T25" fmla="*/ 328 h 374"/>
                  <a:gd name="T26" fmla="*/ 170 w 361"/>
                  <a:gd name="T27" fmla="*/ 263 h 374"/>
                  <a:gd name="T28" fmla="*/ 137 w 361"/>
                  <a:gd name="T29" fmla="*/ 222 h 374"/>
                  <a:gd name="T30" fmla="*/ 107 w 361"/>
                  <a:gd name="T31" fmla="*/ 262 h 374"/>
                  <a:gd name="T32" fmla="*/ 107 w 361"/>
                  <a:gd name="T33" fmla="*/ 328 h 374"/>
                  <a:gd name="T34" fmla="*/ 59 w 361"/>
                  <a:gd name="T35" fmla="*/ 374 h 374"/>
                  <a:gd name="T36" fmla="*/ 0 w 361"/>
                  <a:gd name="T37"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1" h="374">
                    <a:moveTo>
                      <a:pt x="0" y="374"/>
                    </a:moveTo>
                    <a:cubicBezTo>
                      <a:pt x="28" y="347"/>
                      <a:pt x="25" y="317"/>
                      <a:pt x="17" y="288"/>
                    </a:cubicBezTo>
                    <a:cubicBezTo>
                      <a:pt x="20" y="286"/>
                      <a:pt x="20" y="284"/>
                      <a:pt x="21" y="284"/>
                    </a:cubicBezTo>
                    <a:cubicBezTo>
                      <a:pt x="76" y="258"/>
                      <a:pt x="85" y="208"/>
                      <a:pt x="41" y="159"/>
                    </a:cubicBezTo>
                    <a:cubicBezTo>
                      <a:pt x="21" y="137"/>
                      <a:pt x="22" y="113"/>
                      <a:pt x="43" y="92"/>
                    </a:cubicBezTo>
                    <a:cubicBezTo>
                      <a:pt x="68" y="67"/>
                      <a:pt x="93" y="42"/>
                      <a:pt x="118" y="17"/>
                    </a:cubicBezTo>
                    <a:cubicBezTo>
                      <a:pt x="135" y="0"/>
                      <a:pt x="142" y="0"/>
                      <a:pt x="160" y="18"/>
                    </a:cubicBezTo>
                    <a:cubicBezTo>
                      <a:pt x="222" y="80"/>
                      <a:pt x="285" y="142"/>
                      <a:pt x="346" y="205"/>
                    </a:cubicBezTo>
                    <a:cubicBezTo>
                      <a:pt x="353" y="212"/>
                      <a:pt x="359" y="224"/>
                      <a:pt x="359" y="235"/>
                    </a:cubicBezTo>
                    <a:cubicBezTo>
                      <a:pt x="361" y="264"/>
                      <a:pt x="361" y="294"/>
                      <a:pt x="360" y="323"/>
                    </a:cubicBezTo>
                    <a:cubicBezTo>
                      <a:pt x="359" y="356"/>
                      <a:pt x="341" y="374"/>
                      <a:pt x="308" y="374"/>
                    </a:cubicBezTo>
                    <a:cubicBezTo>
                      <a:pt x="278" y="374"/>
                      <a:pt x="248" y="374"/>
                      <a:pt x="218" y="374"/>
                    </a:cubicBezTo>
                    <a:cubicBezTo>
                      <a:pt x="189" y="374"/>
                      <a:pt x="172" y="357"/>
                      <a:pt x="170" y="328"/>
                    </a:cubicBezTo>
                    <a:cubicBezTo>
                      <a:pt x="169" y="306"/>
                      <a:pt x="170" y="284"/>
                      <a:pt x="170" y="263"/>
                    </a:cubicBezTo>
                    <a:cubicBezTo>
                      <a:pt x="169" y="239"/>
                      <a:pt x="155" y="221"/>
                      <a:pt x="137" y="222"/>
                    </a:cubicBezTo>
                    <a:cubicBezTo>
                      <a:pt x="121" y="223"/>
                      <a:pt x="108" y="240"/>
                      <a:pt x="107" y="262"/>
                    </a:cubicBezTo>
                    <a:cubicBezTo>
                      <a:pt x="107" y="284"/>
                      <a:pt x="108" y="306"/>
                      <a:pt x="107" y="328"/>
                    </a:cubicBezTo>
                    <a:cubicBezTo>
                      <a:pt x="106" y="357"/>
                      <a:pt x="88" y="373"/>
                      <a:pt x="59" y="374"/>
                    </a:cubicBezTo>
                    <a:cubicBezTo>
                      <a:pt x="41" y="374"/>
                      <a:pt x="23" y="374"/>
                      <a:pt x="0" y="3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7" name="Freeform 6"/>
              <p:cNvSpPr>
                <a:spLocks/>
              </p:cNvSpPr>
              <p:nvPr/>
            </p:nvSpPr>
            <p:spPr bwMode="auto">
              <a:xfrm>
                <a:off x="2181225" y="3871913"/>
                <a:ext cx="344488" cy="384175"/>
              </a:xfrm>
              <a:custGeom>
                <a:avLst/>
                <a:gdLst>
                  <a:gd name="T0" fmla="*/ 103 w 286"/>
                  <a:gd name="T1" fmla="*/ 130 h 315"/>
                  <a:gd name="T2" fmla="*/ 93 w 286"/>
                  <a:gd name="T3" fmla="*/ 26 h 315"/>
                  <a:gd name="T4" fmla="*/ 188 w 286"/>
                  <a:gd name="T5" fmla="*/ 25 h 315"/>
                  <a:gd name="T6" fmla="*/ 179 w 286"/>
                  <a:gd name="T7" fmla="*/ 130 h 315"/>
                  <a:gd name="T8" fmla="*/ 263 w 286"/>
                  <a:gd name="T9" fmla="*/ 206 h 315"/>
                  <a:gd name="T10" fmla="*/ 215 w 286"/>
                  <a:gd name="T11" fmla="*/ 303 h 315"/>
                  <a:gd name="T12" fmla="*/ 59 w 286"/>
                  <a:gd name="T13" fmla="*/ 300 h 315"/>
                  <a:gd name="T14" fmla="*/ 15 w 286"/>
                  <a:gd name="T15" fmla="*/ 217 h 315"/>
                  <a:gd name="T16" fmla="*/ 103 w 286"/>
                  <a:gd name="T17" fmla="*/ 130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6" h="315">
                    <a:moveTo>
                      <a:pt x="103" y="130"/>
                    </a:moveTo>
                    <a:cubicBezTo>
                      <a:pt x="69" y="93"/>
                      <a:pt x="66" y="55"/>
                      <a:pt x="93" y="26"/>
                    </a:cubicBezTo>
                    <a:cubicBezTo>
                      <a:pt x="119" y="0"/>
                      <a:pt x="161" y="0"/>
                      <a:pt x="188" y="25"/>
                    </a:cubicBezTo>
                    <a:cubicBezTo>
                      <a:pt x="216" y="53"/>
                      <a:pt x="213" y="92"/>
                      <a:pt x="179" y="130"/>
                    </a:cubicBezTo>
                    <a:cubicBezTo>
                      <a:pt x="217" y="144"/>
                      <a:pt x="247" y="168"/>
                      <a:pt x="263" y="206"/>
                    </a:cubicBezTo>
                    <a:cubicBezTo>
                      <a:pt x="286" y="261"/>
                      <a:pt x="273" y="289"/>
                      <a:pt x="215" y="303"/>
                    </a:cubicBezTo>
                    <a:cubicBezTo>
                      <a:pt x="163" y="315"/>
                      <a:pt x="111" y="315"/>
                      <a:pt x="59" y="300"/>
                    </a:cubicBezTo>
                    <a:cubicBezTo>
                      <a:pt x="11" y="286"/>
                      <a:pt x="0" y="264"/>
                      <a:pt x="15" y="217"/>
                    </a:cubicBezTo>
                    <a:cubicBezTo>
                      <a:pt x="30" y="174"/>
                      <a:pt x="59" y="146"/>
                      <a:pt x="103" y="1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9" name="Freeform 8"/>
              <p:cNvSpPr>
                <a:spLocks/>
              </p:cNvSpPr>
              <p:nvPr/>
            </p:nvSpPr>
            <p:spPr bwMode="auto">
              <a:xfrm>
                <a:off x="2430463" y="3876675"/>
                <a:ext cx="136525" cy="231775"/>
              </a:xfrm>
              <a:custGeom>
                <a:avLst/>
                <a:gdLst>
                  <a:gd name="T0" fmla="*/ 0 w 113"/>
                  <a:gd name="T1" fmla="*/ 117 h 191"/>
                  <a:gd name="T2" fmla="*/ 0 w 113"/>
                  <a:gd name="T3" fmla="*/ 23 h 191"/>
                  <a:gd name="T4" fmla="*/ 58 w 113"/>
                  <a:gd name="T5" fmla="*/ 15 h 191"/>
                  <a:gd name="T6" fmla="*/ 57 w 113"/>
                  <a:gd name="T7" fmla="*/ 81 h 191"/>
                  <a:gd name="T8" fmla="*/ 112 w 113"/>
                  <a:gd name="T9" fmla="*/ 153 h 191"/>
                  <a:gd name="T10" fmla="*/ 82 w 113"/>
                  <a:gd name="T11" fmla="*/ 185 h 191"/>
                  <a:gd name="T12" fmla="*/ 55 w 113"/>
                  <a:gd name="T13" fmla="*/ 173 h 191"/>
                  <a:gd name="T14" fmla="*/ 0 w 113"/>
                  <a:gd name="T15" fmla="*/ 117 h 1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191">
                    <a:moveTo>
                      <a:pt x="0" y="117"/>
                    </a:moveTo>
                    <a:cubicBezTo>
                      <a:pt x="20" y="88"/>
                      <a:pt x="21" y="55"/>
                      <a:pt x="0" y="23"/>
                    </a:cubicBezTo>
                    <a:cubicBezTo>
                      <a:pt x="19" y="2"/>
                      <a:pt x="40" y="0"/>
                      <a:pt x="58" y="15"/>
                    </a:cubicBezTo>
                    <a:cubicBezTo>
                      <a:pt x="77" y="31"/>
                      <a:pt x="76" y="52"/>
                      <a:pt x="57" y="81"/>
                    </a:cubicBezTo>
                    <a:cubicBezTo>
                      <a:pt x="88" y="95"/>
                      <a:pt x="109" y="117"/>
                      <a:pt x="112" y="153"/>
                    </a:cubicBezTo>
                    <a:cubicBezTo>
                      <a:pt x="113" y="175"/>
                      <a:pt x="96" y="178"/>
                      <a:pt x="82" y="185"/>
                    </a:cubicBezTo>
                    <a:cubicBezTo>
                      <a:pt x="69" y="191"/>
                      <a:pt x="63" y="183"/>
                      <a:pt x="55" y="173"/>
                    </a:cubicBezTo>
                    <a:cubicBezTo>
                      <a:pt x="39" y="154"/>
                      <a:pt x="20" y="137"/>
                      <a:pt x="0" y="1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grpSp>
        <p:nvGrpSpPr>
          <p:cNvPr id="19" name="Group 18"/>
          <p:cNvGrpSpPr/>
          <p:nvPr/>
        </p:nvGrpSpPr>
        <p:grpSpPr>
          <a:xfrm>
            <a:off x="747155" y="2315682"/>
            <a:ext cx="290340" cy="251786"/>
            <a:chOff x="1474788" y="3725863"/>
            <a:chExt cx="585787" cy="508000"/>
          </a:xfrm>
          <a:solidFill>
            <a:schemeClr val="bg1"/>
          </a:solidFill>
        </p:grpSpPr>
        <p:sp>
          <p:nvSpPr>
            <p:cNvPr id="12" name="Freeform 11"/>
            <p:cNvSpPr>
              <a:spLocks/>
            </p:cNvSpPr>
            <p:nvPr/>
          </p:nvSpPr>
          <p:spPr bwMode="auto">
            <a:xfrm>
              <a:off x="1670050" y="3922713"/>
              <a:ext cx="390525" cy="115888"/>
            </a:xfrm>
            <a:custGeom>
              <a:avLst/>
              <a:gdLst>
                <a:gd name="T0" fmla="*/ 0 w 323"/>
                <a:gd name="T1" fmla="*/ 96 h 96"/>
                <a:gd name="T2" fmla="*/ 0 w 323"/>
                <a:gd name="T3" fmla="*/ 0 h 96"/>
                <a:gd name="T4" fmla="*/ 323 w 323"/>
                <a:gd name="T5" fmla="*/ 0 h 96"/>
                <a:gd name="T6" fmla="*/ 323 w 323"/>
                <a:gd name="T7" fmla="*/ 96 h 96"/>
                <a:gd name="T8" fmla="*/ 0 w 323"/>
                <a:gd name="T9" fmla="*/ 96 h 96"/>
              </a:gdLst>
              <a:ahLst/>
              <a:cxnLst>
                <a:cxn ang="0">
                  <a:pos x="T0" y="T1"/>
                </a:cxn>
                <a:cxn ang="0">
                  <a:pos x="T2" y="T3"/>
                </a:cxn>
                <a:cxn ang="0">
                  <a:pos x="T4" y="T5"/>
                </a:cxn>
                <a:cxn ang="0">
                  <a:pos x="T6" y="T7"/>
                </a:cxn>
                <a:cxn ang="0">
                  <a:pos x="T8" y="T9"/>
                </a:cxn>
              </a:cxnLst>
              <a:rect l="0" t="0" r="r" b="b"/>
              <a:pathLst>
                <a:path w="323" h="96">
                  <a:moveTo>
                    <a:pt x="0" y="96"/>
                  </a:moveTo>
                  <a:cubicBezTo>
                    <a:pt x="0" y="64"/>
                    <a:pt x="0" y="33"/>
                    <a:pt x="0" y="0"/>
                  </a:cubicBezTo>
                  <a:cubicBezTo>
                    <a:pt x="108" y="0"/>
                    <a:pt x="214" y="0"/>
                    <a:pt x="323" y="0"/>
                  </a:cubicBezTo>
                  <a:cubicBezTo>
                    <a:pt x="323" y="32"/>
                    <a:pt x="323" y="63"/>
                    <a:pt x="323" y="96"/>
                  </a:cubicBezTo>
                  <a:cubicBezTo>
                    <a:pt x="215" y="96"/>
                    <a:pt x="109" y="96"/>
                    <a:pt x="0" y="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3" name="Freeform 12"/>
            <p:cNvSpPr>
              <a:spLocks/>
            </p:cNvSpPr>
            <p:nvPr/>
          </p:nvSpPr>
          <p:spPr bwMode="auto">
            <a:xfrm>
              <a:off x="1670050" y="4119563"/>
              <a:ext cx="390525" cy="114300"/>
            </a:xfrm>
            <a:custGeom>
              <a:avLst/>
              <a:gdLst>
                <a:gd name="T0" fmla="*/ 323 w 323"/>
                <a:gd name="T1" fmla="*/ 0 h 94"/>
                <a:gd name="T2" fmla="*/ 323 w 323"/>
                <a:gd name="T3" fmla="*/ 94 h 94"/>
                <a:gd name="T4" fmla="*/ 0 w 323"/>
                <a:gd name="T5" fmla="*/ 94 h 94"/>
                <a:gd name="T6" fmla="*/ 0 w 323"/>
                <a:gd name="T7" fmla="*/ 0 h 94"/>
                <a:gd name="T8" fmla="*/ 323 w 323"/>
                <a:gd name="T9" fmla="*/ 0 h 94"/>
              </a:gdLst>
              <a:ahLst/>
              <a:cxnLst>
                <a:cxn ang="0">
                  <a:pos x="T0" y="T1"/>
                </a:cxn>
                <a:cxn ang="0">
                  <a:pos x="T2" y="T3"/>
                </a:cxn>
                <a:cxn ang="0">
                  <a:pos x="T4" y="T5"/>
                </a:cxn>
                <a:cxn ang="0">
                  <a:pos x="T6" y="T7"/>
                </a:cxn>
                <a:cxn ang="0">
                  <a:pos x="T8" y="T9"/>
                </a:cxn>
              </a:cxnLst>
              <a:rect l="0" t="0" r="r" b="b"/>
              <a:pathLst>
                <a:path w="323" h="94">
                  <a:moveTo>
                    <a:pt x="323" y="0"/>
                  </a:moveTo>
                  <a:cubicBezTo>
                    <a:pt x="323" y="31"/>
                    <a:pt x="323" y="62"/>
                    <a:pt x="323" y="94"/>
                  </a:cubicBezTo>
                  <a:cubicBezTo>
                    <a:pt x="215" y="94"/>
                    <a:pt x="108" y="94"/>
                    <a:pt x="0" y="94"/>
                  </a:cubicBezTo>
                  <a:cubicBezTo>
                    <a:pt x="0" y="63"/>
                    <a:pt x="0" y="32"/>
                    <a:pt x="0" y="0"/>
                  </a:cubicBezTo>
                  <a:cubicBezTo>
                    <a:pt x="108" y="0"/>
                    <a:pt x="215" y="0"/>
                    <a:pt x="32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4" name="Freeform 13"/>
            <p:cNvSpPr>
              <a:spLocks/>
            </p:cNvSpPr>
            <p:nvPr/>
          </p:nvSpPr>
          <p:spPr bwMode="auto">
            <a:xfrm>
              <a:off x="1670050" y="3725863"/>
              <a:ext cx="388938" cy="114300"/>
            </a:xfrm>
            <a:custGeom>
              <a:avLst/>
              <a:gdLst>
                <a:gd name="T0" fmla="*/ 0 w 322"/>
                <a:gd name="T1" fmla="*/ 94 h 94"/>
                <a:gd name="T2" fmla="*/ 0 w 322"/>
                <a:gd name="T3" fmla="*/ 0 h 94"/>
                <a:gd name="T4" fmla="*/ 322 w 322"/>
                <a:gd name="T5" fmla="*/ 0 h 94"/>
                <a:gd name="T6" fmla="*/ 322 w 322"/>
                <a:gd name="T7" fmla="*/ 94 h 94"/>
                <a:gd name="T8" fmla="*/ 0 w 322"/>
                <a:gd name="T9" fmla="*/ 94 h 94"/>
              </a:gdLst>
              <a:ahLst/>
              <a:cxnLst>
                <a:cxn ang="0">
                  <a:pos x="T0" y="T1"/>
                </a:cxn>
                <a:cxn ang="0">
                  <a:pos x="T2" y="T3"/>
                </a:cxn>
                <a:cxn ang="0">
                  <a:pos x="T4" y="T5"/>
                </a:cxn>
                <a:cxn ang="0">
                  <a:pos x="T6" y="T7"/>
                </a:cxn>
                <a:cxn ang="0">
                  <a:pos x="T8" y="T9"/>
                </a:cxn>
              </a:cxnLst>
              <a:rect l="0" t="0" r="r" b="b"/>
              <a:pathLst>
                <a:path w="322" h="94">
                  <a:moveTo>
                    <a:pt x="0" y="94"/>
                  </a:moveTo>
                  <a:cubicBezTo>
                    <a:pt x="0" y="62"/>
                    <a:pt x="0" y="31"/>
                    <a:pt x="0" y="0"/>
                  </a:cubicBezTo>
                  <a:cubicBezTo>
                    <a:pt x="108" y="0"/>
                    <a:pt x="214" y="0"/>
                    <a:pt x="322" y="0"/>
                  </a:cubicBezTo>
                  <a:cubicBezTo>
                    <a:pt x="322" y="31"/>
                    <a:pt x="322" y="62"/>
                    <a:pt x="322" y="94"/>
                  </a:cubicBezTo>
                  <a:cubicBezTo>
                    <a:pt x="215" y="94"/>
                    <a:pt x="108" y="94"/>
                    <a:pt x="0"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5" name="Freeform 14"/>
            <p:cNvSpPr>
              <a:spLocks/>
            </p:cNvSpPr>
            <p:nvPr/>
          </p:nvSpPr>
          <p:spPr bwMode="auto">
            <a:xfrm>
              <a:off x="1476375" y="3922713"/>
              <a:ext cx="112713" cy="115888"/>
            </a:xfrm>
            <a:custGeom>
              <a:avLst/>
              <a:gdLst>
                <a:gd name="T0" fmla="*/ 93 w 93"/>
                <a:gd name="T1" fmla="*/ 0 h 95"/>
                <a:gd name="T2" fmla="*/ 93 w 93"/>
                <a:gd name="T3" fmla="*/ 95 h 95"/>
                <a:gd name="T4" fmla="*/ 0 w 93"/>
                <a:gd name="T5" fmla="*/ 95 h 95"/>
                <a:gd name="T6" fmla="*/ 0 w 93"/>
                <a:gd name="T7" fmla="*/ 0 h 95"/>
                <a:gd name="T8" fmla="*/ 93 w 93"/>
                <a:gd name="T9" fmla="*/ 0 h 95"/>
              </a:gdLst>
              <a:ahLst/>
              <a:cxnLst>
                <a:cxn ang="0">
                  <a:pos x="T0" y="T1"/>
                </a:cxn>
                <a:cxn ang="0">
                  <a:pos x="T2" y="T3"/>
                </a:cxn>
                <a:cxn ang="0">
                  <a:pos x="T4" y="T5"/>
                </a:cxn>
                <a:cxn ang="0">
                  <a:pos x="T6" y="T7"/>
                </a:cxn>
                <a:cxn ang="0">
                  <a:pos x="T8" y="T9"/>
                </a:cxn>
              </a:cxnLst>
              <a:rect l="0" t="0" r="r" b="b"/>
              <a:pathLst>
                <a:path w="93" h="95">
                  <a:moveTo>
                    <a:pt x="93" y="0"/>
                  </a:moveTo>
                  <a:cubicBezTo>
                    <a:pt x="93" y="32"/>
                    <a:pt x="93" y="63"/>
                    <a:pt x="93" y="95"/>
                  </a:cubicBezTo>
                  <a:cubicBezTo>
                    <a:pt x="62" y="95"/>
                    <a:pt x="32" y="95"/>
                    <a:pt x="0" y="95"/>
                  </a:cubicBezTo>
                  <a:cubicBezTo>
                    <a:pt x="0" y="64"/>
                    <a:pt x="0" y="33"/>
                    <a:pt x="0" y="0"/>
                  </a:cubicBezTo>
                  <a:cubicBezTo>
                    <a:pt x="30" y="0"/>
                    <a:pt x="61" y="0"/>
                    <a:pt x="9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6" name="Freeform 15"/>
            <p:cNvSpPr>
              <a:spLocks/>
            </p:cNvSpPr>
            <p:nvPr/>
          </p:nvSpPr>
          <p:spPr bwMode="auto">
            <a:xfrm>
              <a:off x="1474788" y="3727450"/>
              <a:ext cx="114300" cy="112713"/>
            </a:xfrm>
            <a:custGeom>
              <a:avLst/>
              <a:gdLst>
                <a:gd name="T0" fmla="*/ 94 w 94"/>
                <a:gd name="T1" fmla="*/ 0 h 93"/>
                <a:gd name="T2" fmla="*/ 94 w 94"/>
                <a:gd name="T3" fmla="*/ 93 h 93"/>
                <a:gd name="T4" fmla="*/ 0 w 94"/>
                <a:gd name="T5" fmla="*/ 93 h 93"/>
                <a:gd name="T6" fmla="*/ 0 w 94"/>
                <a:gd name="T7" fmla="*/ 0 h 93"/>
                <a:gd name="T8" fmla="*/ 94 w 94"/>
                <a:gd name="T9" fmla="*/ 0 h 93"/>
              </a:gdLst>
              <a:ahLst/>
              <a:cxnLst>
                <a:cxn ang="0">
                  <a:pos x="T0" y="T1"/>
                </a:cxn>
                <a:cxn ang="0">
                  <a:pos x="T2" y="T3"/>
                </a:cxn>
                <a:cxn ang="0">
                  <a:pos x="T4" y="T5"/>
                </a:cxn>
                <a:cxn ang="0">
                  <a:pos x="T6" y="T7"/>
                </a:cxn>
                <a:cxn ang="0">
                  <a:pos x="T8" y="T9"/>
                </a:cxn>
              </a:cxnLst>
              <a:rect l="0" t="0" r="r" b="b"/>
              <a:pathLst>
                <a:path w="94" h="93">
                  <a:moveTo>
                    <a:pt x="94" y="0"/>
                  </a:moveTo>
                  <a:cubicBezTo>
                    <a:pt x="94" y="31"/>
                    <a:pt x="94" y="61"/>
                    <a:pt x="94" y="93"/>
                  </a:cubicBezTo>
                  <a:cubicBezTo>
                    <a:pt x="63" y="93"/>
                    <a:pt x="32" y="93"/>
                    <a:pt x="0" y="93"/>
                  </a:cubicBezTo>
                  <a:cubicBezTo>
                    <a:pt x="0" y="62"/>
                    <a:pt x="0" y="32"/>
                    <a:pt x="0" y="0"/>
                  </a:cubicBezTo>
                  <a:cubicBezTo>
                    <a:pt x="31" y="0"/>
                    <a:pt x="61" y="0"/>
                    <a:pt x="9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7" name="Freeform 16"/>
            <p:cNvSpPr>
              <a:spLocks/>
            </p:cNvSpPr>
            <p:nvPr/>
          </p:nvSpPr>
          <p:spPr bwMode="auto">
            <a:xfrm>
              <a:off x="1474788" y="4119563"/>
              <a:ext cx="114300" cy="114300"/>
            </a:xfrm>
            <a:custGeom>
              <a:avLst/>
              <a:gdLst>
                <a:gd name="T0" fmla="*/ 0 w 94"/>
                <a:gd name="T1" fmla="*/ 0 h 94"/>
                <a:gd name="T2" fmla="*/ 94 w 94"/>
                <a:gd name="T3" fmla="*/ 0 h 94"/>
                <a:gd name="T4" fmla="*/ 94 w 94"/>
                <a:gd name="T5" fmla="*/ 94 h 94"/>
                <a:gd name="T6" fmla="*/ 0 w 94"/>
                <a:gd name="T7" fmla="*/ 94 h 94"/>
                <a:gd name="T8" fmla="*/ 0 w 94"/>
                <a:gd name="T9" fmla="*/ 0 h 94"/>
              </a:gdLst>
              <a:ahLst/>
              <a:cxnLst>
                <a:cxn ang="0">
                  <a:pos x="T0" y="T1"/>
                </a:cxn>
                <a:cxn ang="0">
                  <a:pos x="T2" y="T3"/>
                </a:cxn>
                <a:cxn ang="0">
                  <a:pos x="T4" y="T5"/>
                </a:cxn>
                <a:cxn ang="0">
                  <a:pos x="T6" y="T7"/>
                </a:cxn>
                <a:cxn ang="0">
                  <a:pos x="T8" y="T9"/>
                </a:cxn>
              </a:cxnLst>
              <a:rect l="0" t="0" r="r" b="b"/>
              <a:pathLst>
                <a:path w="94" h="94">
                  <a:moveTo>
                    <a:pt x="0" y="0"/>
                  </a:moveTo>
                  <a:cubicBezTo>
                    <a:pt x="32" y="0"/>
                    <a:pt x="62" y="0"/>
                    <a:pt x="94" y="0"/>
                  </a:cubicBezTo>
                  <a:cubicBezTo>
                    <a:pt x="94" y="31"/>
                    <a:pt x="94" y="62"/>
                    <a:pt x="94" y="94"/>
                  </a:cubicBezTo>
                  <a:cubicBezTo>
                    <a:pt x="63" y="94"/>
                    <a:pt x="32" y="94"/>
                    <a:pt x="0" y="94"/>
                  </a:cubicBezTo>
                  <a:cubicBezTo>
                    <a:pt x="0" y="63"/>
                    <a:pt x="0" y="3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nvGrpSpPr>
          <p:cNvPr id="22" name="Group 21"/>
          <p:cNvGrpSpPr/>
          <p:nvPr/>
        </p:nvGrpSpPr>
        <p:grpSpPr>
          <a:xfrm>
            <a:off x="1707693" y="2286422"/>
            <a:ext cx="583416" cy="324168"/>
            <a:chOff x="3614836" y="1902184"/>
            <a:chExt cx="583416" cy="324168"/>
          </a:xfrm>
        </p:grpSpPr>
        <p:grpSp>
          <p:nvGrpSpPr>
            <p:cNvPr id="18" name="Group 17"/>
            <p:cNvGrpSpPr/>
            <p:nvPr/>
          </p:nvGrpSpPr>
          <p:grpSpPr>
            <a:xfrm>
              <a:off x="3747188" y="1902184"/>
              <a:ext cx="300018" cy="324168"/>
              <a:chOff x="3068638" y="3702050"/>
              <a:chExt cx="512763" cy="554038"/>
            </a:xfrm>
            <a:solidFill>
              <a:schemeClr val="bg1"/>
            </a:solidFill>
          </p:grpSpPr>
          <p:sp>
            <p:nvSpPr>
              <p:cNvPr id="10" name="Freeform 9"/>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11" name="Freeform 10"/>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nvGrpSpPr>
            <p:cNvPr id="53" name="Group 52"/>
            <p:cNvGrpSpPr/>
            <p:nvPr/>
          </p:nvGrpSpPr>
          <p:grpSpPr>
            <a:xfrm>
              <a:off x="3614836" y="1931249"/>
              <a:ext cx="159236" cy="172054"/>
              <a:chOff x="3068638" y="3702050"/>
              <a:chExt cx="512763" cy="554038"/>
            </a:xfrm>
            <a:solidFill>
              <a:schemeClr val="bg1"/>
            </a:solidFill>
          </p:grpSpPr>
          <p:sp>
            <p:nvSpPr>
              <p:cNvPr id="54" name="Freeform 53"/>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56" name="Freeform 55"/>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nvGrpSpPr>
            <p:cNvPr id="59" name="Group 58"/>
            <p:cNvGrpSpPr/>
            <p:nvPr/>
          </p:nvGrpSpPr>
          <p:grpSpPr>
            <a:xfrm>
              <a:off x="4039016" y="1931249"/>
              <a:ext cx="159236" cy="172054"/>
              <a:chOff x="3068638" y="3702050"/>
              <a:chExt cx="512763" cy="554038"/>
            </a:xfrm>
            <a:solidFill>
              <a:schemeClr val="bg1"/>
            </a:solidFill>
          </p:grpSpPr>
          <p:sp>
            <p:nvSpPr>
              <p:cNvPr id="60" name="Freeform 59"/>
              <p:cNvSpPr>
                <a:spLocks noEditPoints="1"/>
              </p:cNvSpPr>
              <p:nvPr/>
            </p:nvSpPr>
            <p:spPr bwMode="auto">
              <a:xfrm>
                <a:off x="3068638" y="3702050"/>
                <a:ext cx="512763" cy="554038"/>
              </a:xfrm>
              <a:custGeom>
                <a:avLst/>
                <a:gdLst>
                  <a:gd name="T0" fmla="*/ 74 w 424"/>
                  <a:gd name="T1" fmla="*/ 315 h 457"/>
                  <a:gd name="T2" fmla="*/ 79 w 424"/>
                  <a:gd name="T3" fmla="*/ 410 h 457"/>
                  <a:gd name="T4" fmla="*/ 76 w 424"/>
                  <a:gd name="T5" fmla="*/ 401 h 457"/>
                  <a:gd name="T6" fmla="*/ 82 w 424"/>
                  <a:gd name="T7" fmla="*/ 326 h 457"/>
                  <a:gd name="T8" fmla="*/ 132 w 424"/>
                  <a:gd name="T9" fmla="*/ 393 h 457"/>
                  <a:gd name="T10" fmla="*/ 113 w 424"/>
                  <a:gd name="T11" fmla="*/ 401 h 457"/>
                  <a:gd name="T12" fmla="*/ 113 w 424"/>
                  <a:gd name="T13" fmla="*/ 411 h 457"/>
                  <a:gd name="T14" fmla="*/ 132 w 424"/>
                  <a:gd name="T15" fmla="*/ 338 h 457"/>
                  <a:gd name="T16" fmla="*/ 115 w 424"/>
                  <a:gd name="T17" fmla="*/ 271 h 457"/>
                  <a:gd name="T18" fmla="*/ 147 w 424"/>
                  <a:gd name="T19" fmla="*/ 329 h 457"/>
                  <a:gd name="T20" fmla="*/ 172 w 424"/>
                  <a:gd name="T21" fmla="*/ 273 h 457"/>
                  <a:gd name="T22" fmla="*/ 126 w 424"/>
                  <a:gd name="T23" fmla="*/ 134 h 457"/>
                  <a:gd name="T24" fmla="*/ 123 w 424"/>
                  <a:gd name="T25" fmla="*/ 95 h 457"/>
                  <a:gd name="T26" fmla="*/ 206 w 424"/>
                  <a:gd name="T27" fmla="*/ 12 h 457"/>
                  <a:gd name="T28" fmla="*/ 261 w 424"/>
                  <a:gd name="T29" fmla="*/ 25 h 457"/>
                  <a:gd name="T30" fmla="*/ 308 w 424"/>
                  <a:gd name="T31" fmla="*/ 153 h 457"/>
                  <a:gd name="T32" fmla="*/ 241 w 424"/>
                  <a:gd name="T33" fmla="*/ 298 h 457"/>
                  <a:gd name="T34" fmla="*/ 290 w 424"/>
                  <a:gd name="T35" fmla="*/ 261 h 457"/>
                  <a:gd name="T36" fmla="*/ 323 w 424"/>
                  <a:gd name="T37" fmla="*/ 316 h 457"/>
                  <a:gd name="T38" fmla="*/ 343 w 424"/>
                  <a:gd name="T39" fmla="*/ 349 h 457"/>
                  <a:gd name="T40" fmla="*/ 335 w 424"/>
                  <a:gd name="T41" fmla="*/ 282 h 457"/>
                  <a:gd name="T42" fmla="*/ 423 w 424"/>
                  <a:gd name="T43" fmla="*/ 404 h 457"/>
                  <a:gd name="T44" fmla="*/ 345 w 424"/>
                  <a:gd name="T45" fmla="*/ 444 h 457"/>
                  <a:gd name="T46" fmla="*/ 16 w 424"/>
                  <a:gd name="T47" fmla="*/ 426 h 457"/>
                  <a:gd name="T48" fmla="*/ 27 w 424"/>
                  <a:gd name="T49" fmla="*/ 328 h 457"/>
                  <a:gd name="T50" fmla="*/ 96 w 424"/>
                  <a:gd name="T51" fmla="*/ 280 h 457"/>
                  <a:gd name="T52" fmla="*/ 269 w 424"/>
                  <a:gd name="T53" fmla="*/ 397 h 457"/>
                  <a:gd name="T54" fmla="*/ 284 w 424"/>
                  <a:gd name="T55" fmla="*/ 413 h 457"/>
                  <a:gd name="T56" fmla="*/ 302 w 424"/>
                  <a:gd name="T57" fmla="*/ 396 h 457"/>
                  <a:gd name="T58" fmla="*/ 285 w 424"/>
                  <a:gd name="T59" fmla="*/ 380 h 457"/>
                  <a:gd name="T60" fmla="*/ 270 w 424"/>
                  <a:gd name="T61" fmla="*/ 364 h 457"/>
                  <a:gd name="T62" fmla="*/ 252 w 424"/>
                  <a:gd name="T63" fmla="*/ 38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4" h="457">
                    <a:moveTo>
                      <a:pt x="96" y="280"/>
                    </a:moveTo>
                    <a:cubicBezTo>
                      <a:pt x="93" y="296"/>
                      <a:pt x="87" y="307"/>
                      <a:pt x="74" y="315"/>
                    </a:cubicBezTo>
                    <a:cubicBezTo>
                      <a:pt x="52" y="331"/>
                      <a:pt x="45" y="378"/>
                      <a:pt x="50" y="399"/>
                    </a:cubicBezTo>
                    <a:cubicBezTo>
                      <a:pt x="52" y="407"/>
                      <a:pt x="70" y="415"/>
                      <a:pt x="79" y="410"/>
                    </a:cubicBezTo>
                    <a:cubicBezTo>
                      <a:pt x="80" y="410"/>
                      <a:pt x="82" y="406"/>
                      <a:pt x="82" y="405"/>
                    </a:cubicBezTo>
                    <a:cubicBezTo>
                      <a:pt x="81" y="403"/>
                      <a:pt x="78" y="402"/>
                      <a:pt x="76" y="401"/>
                    </a:cubicBezTo>
                    <a:cubicBezTo>
                      <a:pt x="55" y="397"/>
                      <a:pt x="56" y="397"/>
                      <a:pt x="56" y="376"/>
                    </a:cubicBezTo>
                    <a:cubicBezTo>
                      <a:pt x="57" y="355"/>
                      <a:pt x="69" y="340"/>
                      <a:pt x="82" y="326"/>
                    </a:cubicBezTo>
                    <a:cubicBezTo>
                      <a:pt x="89" y="318"/>
                      <a:pt x="99" y="317"/>
                      <a:pt x="108" y="325"/>
                    </a:cubicBezTo>
                    <a:cubicBezTo>
                      <a:pt x="127" y="344"/>
                      <a:pt x="136" y="366"/>
                      <a:pt x="132" y="393"/>
                    </a:cubicBezTo>
                    <a:cubicBezTo>
                      <a:pt x="132" y="396"/>
                      <a:pt x="127" y="399"/>
                      <a:pt x="123" y="401"/>
                    </a:cubicBezTo>
                    <a:cubicBezTo>
                      <a:pt x="121" y="402"/>
                      <a:pt x="117" y="401"/>
                      <a:pt x="113" y="401"/>
                    </a:cubicBezTo>
                    <a:cubicBezTo>
                      <a:pt x="111" y="402"/>
                      <a:pt x="110" y="405"/>
                      <a:pt x="108" y="406"/>
                    </a:cubicBezTo>
                    <a:cubicBezTo>
                      <a:pt x="109" y="408"/>
                      <a:pt x="111" y="410"/>
                      <a:pt x="113" y="411"/>
                    </a:cubicBezTo>
                    <a:cubicBezTo>
                      <a:pt x="125" y="415"/>
                      <a:pt x="141" y="405"/>
                      <a:pt x="140" y="392"/>
                    </a:cubicBezTo>
                    <a:cubicBezTo>
                      <a:pt x="139" y="374"/>
                      <a:pt x="137" y="355"/>
                      <a:pt x="132" y="338"/>
                    </a:cubicBezTo>
                    <a:cubicBezTo>
                      <a:pt x="129" y="328"/>
                      <a:pt x="120" y="320"/>
                      <a:pt x="112" y="313"/>
                    </a:cubicBezTo>
                    <a:cubicBezTo>
                      <a:pt x="96" y="300"/>
                      <a:pt x="97" y="280"/>
                      <a:pt x="115" y="271"/>
                    </a:cubicBezTo>
                    <a:cubicBezTo>
                      <a:pt x="122" y="267"/>
                      <a:pt x="130" y="264"/>
                      <a:pt x="137" y="260"/>
                    </a:cubicBezTo>
                    <a:cubicBezTo>
                      <a:pt x="141" y="283"/>
                      <a:pt x="144" y="305"/>
                      <a:pt x="147" y="329"/>
                    </a:cubicBezTo>
                    <a:cubicBezTo>
                      <a:pt x="161" y="317"/>
                      <a:pt x="168" y="298"/>
                      <a:pt x="189" y="300"/>
                    </a:cubicBezTo>
                    <a:cubicBezTo>
                      <a:pt x="183" y="291"/>
                      <a:pt x="176" y="282"/>
                      <a:pt x="172" y="273"/>
                    </a:cubicBezTo>
                    <a:cubicBezTo>
                      <a:pt x="156" y="236"/>
                      <a:pt x="140" y="199"/>
                      <a:pt x="125" y="162"/>
                    </a:cubicBezTo>
                    <a:cubicBezTo>
                      <a:pt x="121" y="153"/>
                      <a:pt x="119" y="143"/>
                      <a:pt x="126" y="134"/>
                    </a:cubicBezTo>
                    <a:cubicBezTo>
                      <a:pt x="128" y="132"/>
                      <a:pt x="126" y="128"/>
                      <a:pt x="126" y="125"/>
                    </a:cubicBezTo>
                    <a:cubicBezTo>
                      <a:pt x="125" y="115"/>
                      <a:pt x="124" y="105"/>
                      <a:pt x="123" y="95"/>
                    </a:cubicBezTo>
                    <a:cubicBezTo>
                      <a:pt x="122" y="59"/>
                      <a:pt x="154" y="18"/>
                      <a:pt x="190" y="11"/>
                    </a:cubicBezTo>
                    <a:cubicBezTo>
                      <a:pt x="195" y="10"/>
                      <a:pt x="201" y="13"/>
                      <a:pt x="206" y="12"/>
                    </a:cubicBezTo>
                    <a:cubicBezTo>
                      <a:pt x="213" y="9"/>
                      <a:pt x="220" y="4"/>
                      <a:pt x="227" y="0"/>
                    </a:cubicBezTo>
                    <a:cubicBezTo>
                      <a:pt x="234" y="14"/>
                      <a:pt x="247" y="20"/>
                      <a:pt x="261" y="25"/>
                    </a:cubicBezTo>
                    <a:cubicBezTo>
                      <a:pt x="290" y="33"/>
                      <a:pt x="310" y="60"/>
                      <a:pt x="311" y="91"/>
                    </a:cubicBezTo>
                    <a:cubicBezTo>
                      <a:pt x="311" y="111"/>
                      <a:pt x="311" y="132"/>
                      <a:pt x="308" y="153"/>
                    </a:cubicBezTo>
                    <a:cubicBezTo>
                      <a:pt x="305" y="167"/>
                      <a:pt x="298" y="182"/>
                      <a:pt x="291" y="196"/>
                    </a:cubicBezTo>
                    <a:cubicBezTo>
                      <a:pt x="275" y="230"/>
                      <a:pt x="258" y="264"/>
                      <a:pt x="241" y="298"/>
                    </a:cubicBezTo>
                    <a:cubicBezTo>
                      <a:pt x="258" y="298"/>
                      <a:pt x="267" y="313"/>
                      <a:pt x="279" y="329"/>
                    </a:cubicBezTo>
                    <a:cubicBezTo>
                      <a:pt x="283" y="304"/>
                      <a:pt x="286" y="283"/>
                      <a:pt x="290" y="261"/>
                    </a:cubicBezTo>
                    <a:cubicBezTo>
                      <a:pt x="326" y="275"/>
                      <a:pt x="335" y="286"/>
                      <a:pt x="333" y="312"/>
                    </a:cubicBezTo>
                    <a:cubicBezTo>
                      <a:pt x="330" y="313"/>
                      <a:pt x="326" y="314"/>
                      <a:pt x="323" y="316"/>
                    </a:cubicBezTo>
                    <a:cubicBezTo>
                      <a:pt x="315" y="322"/>
                      <a:pt x="313" y="333"/>
                      <a:pt x="318" y="342"/>
                    </a:cubicBezTo>
                    <a:cubicBezTo>
                      <a:pt x="323" y="351"/>
                      <a:pt x="334" y="354"/>
                      <a:pt x="343" y="349"/>
                    </a:cubicBezTo>
                    <a:cubicBezTo>
                      <a:pt x="352" y="343"/>
                      <a:pt x="358" y="331"/>
                      <a:pt x="351" y="324"/>
                    </a:cubicBezTo>
                    <a:cubicBezTo>
                      <a:pt x="339" y="312"/>
                      <a:pt x="343" y="297"/>
                      <a:pt x="335" y="282"/>
                    </a:cubicBezTo>
                    <a:cubicBezTo>
                      <a:pt x="359" y="288"/>
                      <a:pt x="380" y="295"/>
                      <a:pt x="393" y="317"/>
                    </a:cubicBezTo>
                    <a:cubicBezTo>
                      <a:pt x="409" y="344"/>
                      <a:pt x="417" y="373"/>
                      <a:pt x="423" y="404"/>
                    </a:cubicBezTo>
                    <a:cubicBezTo>
                      <a:pt x="424" y="415"/>
                      <a:pt x="420" y="423"/>
                      <a:pt x="411" y="426"/>
                    </a:cubicBezTo>
                    <a:cubicBezTo>
                      <a:pt x="389" y="433"/>
                      <a:pt x="368" y="440"/>
                      <a:pt x="345" y="444"/>
                    </a:cubicBezTo>
                    <a:cubicBezTo>
                      <a:pt x="253" y="457"/>
                      <a:pt x="161" y="457"/>
                      <a:pt x="69" y="442"/>
                    </a:cubicBezTo>
                    <a:cubicBezTo>
                      <a:pt x="51" y="439"/>
                      <a:pt x="33" y="432"/>
                      <a:pt x="16" y="426"/>
                    </a:cubicBezTo>
                    <a:cubicBezTo>
                      <a:pt x="5" y="423"/>
                      <a:pt x="0" y="415"/>
                      <a:pt x="4" y="404"/>
                    </a:cubicBezTo>
                    <a:cubicBezTo>
                      <a:pt x="12" y="378"/>
                      <a:pt x="18" y="353"/>
                      <a:pt x="27" y="328"/>
                    </a:cubicBezTo>
                    <a:cubicBezTo>
                      <a:pt x="35" y="306"/>
                      <a:pt x="53" y="293"/>
                      <a:pt x="76" y="286"/>
                    </a:cubicBezTo>
                    <a:cubicBezTo>
                      <a:pt x="82" y="284"/>
                      <a:pt x="88" y="282"/>
                      <a:pt x="96" y="280"/>
                    </a:cubicBezTo>
                    <a:close/>
                    <a:moveTo>
                      <a:pt x="252" y="396"/>
                    </a:moveTo>
                    <a:cubicBezTo>
                      <a:pt x="258" y="396"/>
                      <a:pt x="264" y="397"/>
                      <a:pt x="269" y="397"/>
                    </a:cubicBezTo>
                    <a:cubicBezTo>
                      <a:pt x="269" y="403"/>
                      <a:pt x="270" y="408"/>
                      <a:pt x="270" y="413"/>
                    </a:cubicBezTo>
                    <a:cubicBezTo>
                      <a:pt x="275" y="413"/>
                      <a:pt x="279" y="413"/>
                      <a:pt x="284" y="413"/>
                    </a:cubicBezTo>
                    <a:cubicBezTo>
                      <a:pt x="284" y="407"/>
                      <a:pt x="285" y="403"/>
                      <a:pt x="285" y="397"/>
                    </a:cubicBezTo>
                    <a:cubicBezTo>
                      <a:pt x="291" y="397"/>
                      <a:pt x="296" y="396"/>
                      <a:pt x="302" y="396"/>
                    </a:cubicBezTo>
                    <a:cubicBezTo>
                      <a:pt x="302" y="391"/>
                      <a:pt x="302" y="387"/>
                      <a:pt x="301" y="382"/>
                    </a:cubicBezTo>
                    <a:cubicBezTo>
                      <a:pt x="295" y="382"/>
                      <a:pt x="290" y="381"/>
                      <a:pt x="285" y="380"/>
                    </a:cubicBezTo>
                    <a:cubicBezTo>
                      <a:pt x="285" y="375"/>
                      <a:pt x="284" y="370"/>
                      <a:pt x="284" y="364"/>
                    </a:cubicBezTo>
                    <a:cubicBezTo>
                      <a:pt x="279" y="364"/>
                      <a:pt x="275" y="364"/>
                      <a:pt x="270" y="364"/>
                    </a:cubicBezTo>
                    <a:cubicBezTo>
                      <a:pt x="270" y="370"/>
                      <a:pt x="269" y="375"/>
                      <a:pt x="269" y="381"/>
                    </a:cubicBezTo>
                    <a:cubicBezTo>
                      <a:pt x="263" y="381"/>
                      <a:pt x="258" y="382"/>
                      <a:pt x="252" y="382"/>
                    </a:cubicBezTo>
                    <a:cubicBezTo>
                      <a:pt x="252" y="387"/>
                      <a:pt x="252" y="391"/>
                      <a:pt x="252" y="39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61" name="Freeform 60"/>
              <p:cNvSpPr>
                <a:spLocks/>
              </p:cNvSpPr>
              <p:nvPr/>
            </p:nvSpPr>
            <p:spPr bwMode="auto">
              <a:xfrm>
                <a:off x="3457575" y="4089400"/>
                <a:ext cx="30163" cy="28575"/>
              </a:xfrm>
              <a:custGeom>
                <a:avLst/>
                <a:gdLst>
                  <a:gd name="T0" fmla="*/ 15 w 24"/>
                  <a:gd name="T1" fmla="*/ 0 h 24"/>
                  <a:gd name="T2" fmla="*/ 23 w 24"/>
                  <a:gd name="T3" fmla="*/ 13 h 24"/>
                  <a:gd name="T4" fmla="*/ 11 w 24"/>
                  <a:gd name="T5" fmla="*/ 24 h 24"/>
                  <a:gd name="T6" fmla="*/ 1 w 24"/>
                  <a:gd name="T7" fmla="*/ 13 h 24"/>
                  <a:gd name="T8" fmla="*/ 9 w 24"/>
                  <a:gd name="T9" fmla="*/ 0 h 24"/>
                  <a:gd name="T10" fmla="*/ 15 w 24"/>
                  <a:gd name="T11" fmla="*/ 0 h 24"/>
                </a:gdLst>
                <a:ahLst/>
                <a:cxnLst>
                  <a:cxn ang="0">
                    <a:pos x="T0" y="T1"/>
                  </a:cxn>
                  <a:cxn ang="0">
                    <a:pos x="T2" y="T3"/>
                  </a:cxn>
                  <a:cxn ang="0">
                    <a:pos x="T4" y="T5"/>
                  </a:cxn>
                  <a:cxn ang="0">
                    <a:pos x="T6" y="T7"/>
                  </a:cxn>
                  <a:cxn ang="0">
                    <a:pos x="T8" y="T9"/>
                  </a:cxn>
                  <a:cxn ang="0">
                    <a:pos x="T10" y="T11"/>
                  </a:cxn>
                </a:cxnLst>
                <a:rect l="0" t="0" r="r" b="b"/>
                <a:pathLst>
                  <a:path w="24" h="24">
                    <a:moveTo>
                      <a:pt x="15" y="0"/>
                    </a:moveTo>
                    <a:cubicBezTo>
                      <a:pt x="18" y="4"/>
                      <a:pt x="24" y="9"/>
                      <a:pt x="23" y="13"/>
                    </a:cubicBezTo>
                    <a:cubicBezTo>
                      <a:pt x="22" y="18"/>
                      <a:pt x="15" y="23"/>
                      <a:pt x="11" y="24"/>
                    </a:cubicBezTo>
                    <a:cubicBezTo>
                      <a:pt x="8" y="24"/>
                      <a:pt x="1" y="17"/>
                      <a:pt x="1" y="13"/>
                    </a:cubicBezTo>
                    <a:cubicBezTo>
                      <a:pt x="0" y="9"/>
                      <a:pt x="6" y="4"/>
                      <a:pt x="9" y="0"/>
                    </a:cubicBezTo>
                    <a:cubicBezTo>
                      <a:pt x="11" y="0"/>
                      <a:pt x="13" y="0"/>
                      <a:pt x="1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grpSp>
        <p:nvGrpSpPr>
          <p:cNvPr id="50" name="Group 49"/>
          <p:cNvGrpSpPr/>
          <p:nvPr/>
        </p:nvGrpSpPr>
        <p:grpSpPr>
          <a:xfrm>
            <a:off x="6185724" y="1850004"/>
            <a:ext cx="328918" cy="396900"/>
            <a:chOff x="5487988" y="4468813"/>
            <a:chExt cx="522288" cy="630237"/>
          </a:xfrm>
          <a:solidFill>
            <a:schemeClr val="bg1"/>
          </a:solidFill>
        </p:grpSpPr>
        <p:sp>
          <p:nvSpPr>
            <p:cNvPr id="26" name="Freeform 20"/>
            <p:cNvSpPr>
              <a:spLocks/>
            </p:cNvSpPr>
            <p:nvPr/>
          </p:nvSpPr>
          <p:spPr bwMode="auto">
            <a:xfrm>
              <a:off x="5487988" y="4468813"/>
              <a:ext cx="522288" cy="630237"/>
            </a:xfrm>
            <a:custGeom>
              <a:avLst/>
              <a:gdLst>
                <a:gd name="T0" fmla="*/ 203 w 203"/>
                <a:gd name="T1" fmla="*/ 125 h 244"/>
                <a:gd name="T2" fmla="*/ 196 w 203"/>
                <a:gd name="T3" fmla="*/ 133 h 244"/>
                <a:gd name="T4" fmla="*/ 183 w 203"/>
                <a:gd name="T5" fmla="*/ 125 h 244"/>
                <a:gd name="T6" fmla="*/ 183 w 203"/>
                <a:gd name="T7" fmla="*/ 120 h 244"/>
                <a:gd name="T8" fmla="*/ 183 w 203"/>
                <a:gd name="T9" fmla="*/ 33 h 244"/>
                <a:gd name="T10" fmla="*/ 170 w 203"/>
                <a:gd name="T11" fmla="*/ 20 h 244"/>
                <a:gd name="T12" fmla="*/ 32 w 203"/>
                <a:gd name="T13" fmla="*/ 20 h 244"/>
                <a:gd name="T14" fmla="*/ 20 w 203"/>
                <a:gd name="T15" fmla="*/ 32 h 244"/>
                <a:gd name="T16" fmla="*/ 20 w 203"/>
                <a:gd name="T17" fmla="*/ 212 h 244"/>
                <a:gd name="T18" fmla="*/ 32 w 203"/>
                <a:gd name="T19" fmla="*/ 224 h 244"/>
                <a:gd name="T20" fmla="*/ 79 w 203"/>
                <a:gd name="T21" fmla="*/ 224 h 244"/>
                <a:gd name="T22" fmla="*/ 92 w 203"/>
                <a:gd name="T23" fmla="*/ 231 h 244"/>
                <a:gd name="T24" fmla="*/ 85 w 203"/>
                <a:gd name="T25" fmla="*/ 244 h 244"/>
                <a:gd name="T26" fmla="*/ 17 w 203"/>
                <a:gd name="T27" fmla="*/ 244 h 244"/>
                <a:gd name="T28" fmla="*/ 0 w 203"/>
                <a:gd name="T29" fmla="*/ 226 h 244"/>
                <a:gd name="T30" fmla="*/ 0 w 203"/>
                <a:gd name="T31" fmla="*/ 18 h 244"/>
                <a:gd name="T32" fmla="*/ 17 w 203"/>
                <a:gd name="T33" fmla="*/ 0 h 244"/>
                <a:gd name="T34" fmla="*/ 186 w 203"/>
                <a:gd name="T35" fmla="*/ 0 h 244"/>
                <a:gd name="T36" fmla="*/ 203 w 203"/>
                <a:gd name="T37" fmla="*/ 18 h 244"/>
                <a:gd name="T38" fmla="*/ 203 w 203"/>
                <a:gd name="T39" fmla="*/ 125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3" h="244">
                  <a:moveTo>
                    <a:pt x="203" y="125"/>
                  </a:moveTo>
                  <a:cubicBezTo>
                    <a:pt x="201" y="128"/>
                    <a:pt x="199" y="132"/>
                    <a:pt x="196" y="133"/>
                  </a:cubicBezTo>
                  <a:cubicBezTo>
                    <a:pt x="190" y="135"/>
                    <a:pt x="184" y="131"/>
                    <a:pt x="183" y="125"/>
                  </a:cubicBezTo>
                  <a:cubicBezTo>
                    <a:pt x="183" y="123"/>
                    <a:pt x="183" y="121"/>
                    <a:pt x="183" y="120"/>
                  </a:cubicBezTo>
                  <a:cubicBezTo>
                    <a:pt x="183" y="91"/>
                    <a:pt x="183" y="62"/>
                    <a:pt x="183" y="33"/>
                  </a:cubicBezTo>
                  <a:cubicBezTo>
                    <a:pt x="183" y="23"/>
                    <a:pt x="180" y="20"/>
                    <a:pt x="170" y="20"/>
                  </a:cubicBezTo>
                  <a:cubicBezTo>
                    <a:pt x="124" y="20"/>
                    <a:pt x="78" y="20"/>
                    <a:pt x="32" y="20"/>
                  </a:cubicBezTo>
                  <a:cubicBezTo>
                    <a:pt x="23" y="20"/>
                    <a:pt x="20" y="24"/>
                    <a:pt x="20" y="32"/>
                  </a:cubicBezTo>
                  <a:cubicBezTo>
                    <a:pt x="20" y="92"/>
                    <a:pt x="20" y="152"/>
                    <a:pt x="20" y="212"/>
                  </a:cubicBezTo>
                  <a:cubicBezTo>
                    <a:pt x="20" y="221"/>
                    <a:pt x="24" y="224"/>
                    <a:pt x="32" y="224"/>
                  </a:cubicBezTo>
                  <a:cubicBezTo>
                    <a:pt x="48" y="224"/>
                    <a:pt x="64" y="224"/>
                    <a:pt x="79" y="224"/>
                  </a:cubicBezTo>
                  <a:cubicBezTo>
                    <a:pt x="87" y="224"/>
                    <a:pt x="91" y="226"/>
                    <a:pt x="92" y="231"/>
                  </a:cubicBezTo>
                  <a:cubicBezTo>
                    <a:pt x="94" y="237"/>
                    <a:pt x="92" y="240"/>
                    <a:pt x="85" y="244"/>
                  </a:cubicBezTo>
                  <a:cubicBezTo>
                    <a:pt x="62" y="244"/>
                    <a:pt x="39" y="244"/>
                    <a:pt x="17" y="244"/>
                  </a:cubicBezTo>
                  <a:cubicBezTo>
                    <a:pt x="8" y="242"/>
                    <a:pt x="2" y="236"/>
                    <a:pt x="0" y="226"/>
                  </a:cubicBezTo>
                  <a:cubicBezTo>
                    <a:pt x="0" y="157"/>
                    <a:pt x="0" y="88"/>
                    <a:pt x="0" y="18"/>
                  </a:cubicBezTo>
                  <a:cubicBezTo>
                    <a:pt x="2" y="9"/>
                    <a:pt x="8" y="3"/>
                    <a:pt x="17" y="0"/>
                  </a:cubicBezTo>
                  <a:cubicBezTo>
                    <a:pt x="73" y="0"/>
                    <a:pt x="130" y="0"/>
                    <a:pt x="186" y="0"/>
                  </a:cubicBezTo>
                  <a:cubicBezTo>
                    <a:pt x="195" y="3"/>
                    <a:pt x="201" y="9"/>
                    <a:pt x="203" y="18"/>
                  </a:cubicBezTo>
                  <a:cubicBezTo>
                    <a:pt x="203" y="54"/>
                    <a:pt x="203" y="90"/>
                    <a:pt x="203" y="1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27" name="Freeform 21"/>
            <p:cNvSpPr>
              <a:spLocks noEditPoints="1"/>
            </p:cNvSpPr>
            <p:nvPr/>
          </p:nvSpPr>
          <p:spPr bwMode="auto">
            <a:xfrm>
              <a:off x="5719763" y="4811713"/>
              <a:ext cx="290513" cy="287337"/>
            </a:xfrm>
            <a:custGeom>
              <a:avLst/>
              <a:gdLst>
                <a:gd name="T0" fmla="*/ 53 w 113"/>
                <a:gd name="T1" fmla="*/ 111 h 111"/>
                <a:gd name="T2" fmla="*/ 23 w 113"/>
                <a:gd name="T3" fmla="*/ 98 h 111"/>
                <a:gd name="T4" fmla="*/ 10 w 113"/>
                <a:gd name="T5" fmla="*/ 35 h 111"/>
                <a:gd name="T6" fmla="*/ 66 w 113"/>
                <a:gd name="T7" fmla="*/ 3 h 111"/>
                <a:gd name="T8" fmla="*/ 112 w 113"/>
                <a:gd name="T9" fmla="*/ 47 h 111"/>
                <a:gd name="T10" fmla="*/ 113 w 113"/>
                <a:gd name="T11" fmla="*/ 53 h 111"/>
                <a:gd name="T12" fmla="*/ 113 w 113"/>
                <a:gd name="T13" fmla="*/ 61 h 111"/>
                <a:gd name="T14" fmla="*/ 112 w 113"/>
                <a:gd name="T15" fmla="*/ 64 h 111"/>
                <a:gd name="T16" fmla="*/ 73 w 113"/>
                <a:gd name="T17" fmla="*/ 109 h 111"/>
                <a:gd name="T18" fmla="*/ 65 w 113"/>
                <a:gd name="T19" fmla="*/ 111 h 111"/>
                <a:gd name="T20" fmla="*/ 53 w 113"/>
                <a:gd name="T21" fmla="*/ 111 h 111"/>
                <a:gd name="T22" fmla="*/ 66 w 113"/>
                <a:gd name="T23" fmla="*/ 50 h 111"/>
                <a:gd name="T24" fmla="*/ 66 w 113"/>
                <a:gd name="T25" fmla="*/ 31 h 111"/>
                <a:gd name="T26" fmla="*/ 64 w 113"/>
                <a:gd name="T27" fmla="*/ 26 h 111"/>
                <a:gd name="T28" fmla="*/ 57 w 113"/>
                <a:gd name="T29" fmla="*/ 24 h 111"/>
                <a:gd name="T30" fmla="*/ 52 w 113"/>
                <a:gd name="T31" fmla="*/ 31 h 111"/>
                <a:gd name="T32" fmla="*/ 52 w 113"/>
                <a:gd name="T33" fmla="*/ 50 h 111"/>
                <a:gd name="T34" fmla="*/ 34 w 113"/>
                <a:gd name="T35" fmla="*/ 50 h 111"/>
                <a:gd name="T36" fmla="*/ 25 w 113"/>
                <a:gd name="T37" fmla="*/ 57 h 111"/>
                <a:gd name="T38" fmla="*/ 34 w 113"/>
                <a:gd name="T39" fmla="*/ 64 h 111"/>
                <a:gd name="T40" fmla="*/ 52 w 113"/>
                <a:gd name="T41" fmla="*/ 64 h 111"/>
                <a:gd name="T42" fmla="*/ 52 w 113"/>
                <a:gd name="T43" fmla="*/ 82 h 111"/>
                <a:gd name="T44" fmla="*/ 59 w 113"/>
                <a:gd name="T45" fmla="*/ 91 h 111"/>
                <a:gd name="T46" fmla="*/ 66 w 113"/>
                <a:gd name="T47" fmla="*/ 82 h 111"/>
                <a:gd name="T48" fmla="*/ 66 w 113"/>
                <a:gd name="T49" fmla="*/ 64 h 111"/>
                <a:gd name="T50" fmla="*/ 84 w 113"/>
                <a:gd name="T51" fmla="*/ 64 h 111"/>
                <a:gd name="T52" fmla="*/ 93 w 113"/>
                <a:gd name="T53" fmla="*/ 57 h 111"/>
                <a:gd name="T54" fmla="*/ 84 w 113"/>
                <a:gd name="T55" fmla="*/ 50 h 111"/>
                <a:gd name="T56" fmla="*/ 66 w 113"/>
                <a:gd name="T57" fmla="*/ 5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13" h="111">
                  <a:moveTo>
                    <a:pt x="53" y="111"/>
                  </a:moveTo>
                  <a:cubicBezTo>
                    <a:pt x="42" y="109"/>
                    <a:pt x="32" y="105"/>
                    <a:pt x="23" y="98"/>
                  </a:cubicBezTo>
                  <a:cubicBezTo>
                    <a:pt x="6" y="82"/>
                    <a:pt x="0" y="57"/>
                    <a:pt x="10" y="35"/>
                  </a:cubicBezTo>
                  <a:cubicBezTo>
                    <a:pt x="19" y="13"/>
                    <a:pt x="42" y="0"/>
                    <a:pt x="66" y="3"/>
                  </a:cubicBezTo>
                  <a:cubicBezTo>
                    <a:pt x="89" y="6"/>
                    <a:pt x="108" y="24"/>
                    <a:pt x="112" y="47"/>
                  </a:cubicBezTo>
                  <a:cubicBezTo>
                    <a:pt x="112" y="49"/>
                    <a:pt x="113" y="51"/>
                    <a:pt x="113" y="53"/>
                  </a:cubicBezTo>
                  <a:cubicBezTo>
                    <a:pt x="113" y="55"/>
                    <a:pt x="113" y="58"/>
                    <a:pt x="113" y="61"/>
                  </a:cubicBezTo>
                  <a:cubicBezTo>
                    <a:pt x="113" y="62"/>
                    <a:pt x="112" y="63"/>
                    <a:pt x="112" y="64"/>
                  </a:cubicBezTo>
                  <a:cubicBezTo>
                    <a:pt x="110" y="86"/>
                    <a:pt x="94" y="104"/>
                    <a:pt x="73" y="109"/>
                  </a:cubicBezTo>
                  <a:cubicBezTo>
                    <a:pt x="70" y="110"/>
                    <a:pt x="67" y="111"/>
                    <a:pt x="65" y="111"/>
                  </a:cubicBezTo>
                  <a:cubicBezTo>
                    <a:pt x="61" y="111"/>
                    <a:pt x="57" y="111"/>
                    <a:pt x="53" y="111"/>
                  </a:cubicBezTo>
                  <a:close/>
                  <a:moveTo>
                    <a:pt x="66" y="50"/>
                  </a:moveTo>
                  <a:cubicBezTo>
                    <a:pt x="66" y="43"/>
                    <a:pt x="66" y="37"/>
                    <a:pt x="66" y="31"/>
                  </a:cubicBezTo>
                  <a:cubicBezTo>
                    <a:pt x="66" y="29"/>
                    <a:pt x="65" y="27"/>
                    <a:pt x="64" y="26"/>
                  </a:cubicBezTo>
                  <a:cubicBezTo>
                    <a:pt x="62" y="24"/>
                    <a:pt x="58" y="23"/>
                    <a:pt x="57" y="24"/>
                  </a:cubicBezTo>
                  <a:cubicBezTo>
                    <a:pt x="55" y="25"/>
                    <a:pt x="52" y="28"/>
                    <a:pt x="52" y="31"/>
                  </a:cubicBezTo>
                  <a:cubicBezTo>
                    <a:pt x="51" y="37"/>
                    <a:pt x="52" y="43"/>
                    <a:pt x="52" y="50"/>
                  </a:cubicBezTo>
                  <a:cubicBezTo>
                    <a:pt x="46" y="50"/>
                    <a:pt x="40" y="50"/>
                    <a:pt x="34" y="50"/>
                  </a:cubicBezTo>
                  <a:cubicBezTo>
                    <a:pt x="28" y="50"/>
                    <a:pt x="25" y="53"/>
                    <a:pt x="25" y="57"/>
                  </a:cubicBezTo>
                  <a:cubicBezTo>
                    <a:pt x="25" y="61"/>
                    <a:pt x="28" y="64"/>
                    <a:pt x="34" y="64"/>
                  </a:cubicBezTo>
                  <a:cubicBezTo>
                    <a:pt x="40" y="64"/>
                    <a:pt x="46" y="64"/>
                    <a:pt x="52" y="64"/>
                  </a:cubicBezTo>
                  <a:cubicBezTo>
                    <a:pt x="52" y="70"/>
                    <a:pt x="52" y="76"/>
                    <a:pt x="52" y="82"/>
                  </a:cubicBezTo>
                  <a:cubicBezTo>
                    <a:pt x="52" y="88"/>
                    <a:pt x="54" y="91"/>
                    <a:pt x="59" y="91"/>
                  </a:cubicBezTo>
                  <a:cubicBezTo>
                    <a:pt x="63" y="91"/>
                    <a:pt x="66" y="88"/>
                    <a:pt x="66" y="82"/>
                  </a:cubicBezTo>
                  <a:cubicBezTo>
                    <a:pt x="66" y="76"/>
                    <a:pt x="66" y="70"/>
                    <a:pt x="66" y="64"/>
                  </a:cubicBezTo>
                  <a:cubicBezTo>
                    <a:pt x="72" y="64"/>
                    <a:pt x="78" y="64"/>
                    <a:pt x="84" y="64"/>
                  </a:cubicBezTo>
                  <a:cubicBezTo>
                    <a:pt x="90" y="64"/>
                    <a:pt x="92" y="62"/>
                    <a:pt x="93" y="57"/>
                  </a:cubicBezTo>
                  <a:cubicBezTo>
                    <a:pt x="93" y="53"/>
                    <a:pt x="90" y="50"/>
                    <a:pt x="84" y="50"/>
                  </a:cubicBezTo>
                  <a:cubicBezTo>
                    <a:pt x="78" y="50"/>
                    <a:pt x="72" y="50"/>
                    <a:pt x="66" y="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28" name="Freeform 22"/>
            <p:cNvSpPr>
              <a:spLocks/>
            </p:cNvSpPr>
            <p:nvPr/>
          </p:nvSpPr>
          <p:spPr bwMode="auto">
            <a:xfrm>
              <a:off x="5591175" y="4600575"/>
              <a:ext cx="315913" cy="53975"/>
            </a:xfrm>
            <a:custGeom>
              <a:avLst/>
              <a:gdLst>
                <a:gd name="T0" fmla="*/ 61 w 123"/>
                <a:gd name="T1" fmla="*/ 0 h 21"/>
                <a:gd name="T2" fmla="*/ 111 w 123"/>
                <a:gd name="T3" fmla="*/ 0 h 21"/>
                <a:gd name="T4" fmla="*/ 121 w 123"/>
                <a:gd name="T5" fmla="*/ 6 h 21"/>
                <a:gd name="T6" fmla="*/ 120 w 123"/>
                <a:gd name="T7" fmla="*/ 16 h 21"/>
                <a:gd name="T8" fmla="*/ 109 w 123"/>
                <a:gd name="T9" fmla="*/ 20 h 21"/>
                <a:gd name="T10" fmla="*/ 31 w 123"/>
                <a:gd name="T11" fmla="*/ 20 h 21"/>
                <a:gd name="T12" fmla="*/ 11 w 123"/>
                <a:gd name="T13" fmla="*/ 20 h 21"/>
                <a:gd name="T14" fmla="*/ 1 w 123"/>
                <a:gd name="T15" fmla="*/ 10 h 21"/>
                <a:gd name="T16" fmla="*/ 11 w 123"/>
                <a:gd name="T17" fmla="*/ 0 h 21"/>
                <a:gd name="T18" fmla="*/ 15 w 123"/>
                <a:gd name="T19" fmla="*/ 0 h 21"/>
                <a:gd name="T20" fmla="*/ 61 w 123"/>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3" h="21">
                  <a:moveTo>
                    <a:pt x="61" y="0"/>
                  </a:moveTo>
                  <a:cubicBezTo>
                    <a:pt x="78" y="0"/>
                    <a:pt x="95" y="0"/>
                    <a:pt x="111" y="0"/>
                  </a:cubicBezTo>
                  <a:cubicBezTo>
                    <a:pt x="115" y="0"/>
                    <a:pt x="119" y="2"/>
                    <a:pt x="121" y="6"/>
                  </a:cubicBezTo>
                  <a:cubicBezTo>
                    <a:pt x="123" y="10"/>
                    <a:pt x="123" y="13"/>
                    <a:pt x="120" y="16"/>
                  </a:cubicBezTo>
                  <a:cubicBezTo>
                    <a:pt x="117" y="20"/>
                    <a:pt x="113" y="20"/>
                    <a:pt x="109" y="20"/>
                  </a:cubicBezTo>
                  <a:cubicBezTo>
                    <a:pt x="83" y="20"/>
                    <a:pt x="57" y="20"/>
                    <a:pt x="31" y="20"/>
                  </a:cubicBezTo>
                  <a:cubicBezTo>
                    <a:pt x="24" y="20"/>
                    <a:pt x="18" y="21"/>
                    <a:pt x="11" y="20"/>
                  </a:cubicBezTo>
                  <a:cubicBezTo>
                    <a:pt x="5" y="20"/>
                    <a:pt x="1" y="16"/>
                    <a:pt x="1" y="10"/>
                  </a:cubicBezTo>
                  <a:cubicBezTo>
                    <a:pt x="0" y="5"/>
                    <a:pt x="5" y="0"/>
                    <a:pt x="11" y="0"/>
                  </a:cubicBezTo>
                  <a:cubicBezTo>
                    <a:pt x="12" y="0"/>
                    <a:pt x="14" y="0"/>
                    <a:pt x="15" y="0"/>
                  </a:cubicBezTo>
                  <a:cubicBezTo>
                    <a:pt x="30" y="0"/>
                    <a:pt x="46"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29" name="Freeform 23"/>
            <p:cNvSpPr>
              <a:spLocks/>
            </p:cNvSpPr>
            <p:nvPr/>
          </p:nvSpPr>
          <p:spPr bwMode="auto">
            <a:xfrm>
              <a:off x="5591175" y="4706938"/>
              <a:ext cx="320675" cy="50800"/>
            </a:xfrm>
            <a:custGeom>
              <a:avLst/>
              <a:gdLst>
                <a:gd name="T0" fmla="*/ 61 w 125"/>
                <a:gd name="T1" fmla="*/ 0 h 20"/>
                <a:gd name="T2" fmla="*/ 111 w 125"/>
                <a:gd name="T3" fmla="*/ 0 h 20"/>
                <a:gd name="T4" fmla="*/ 121 w 125"/>
                <a:gd name="T5" fmla="*/ 15 h 20"/>
                <a:gd name="T6" fmla="*/ 111 w 125"/>
                <a:gd name="T7" fmla="*/ 20 h 20"/>
                <a:gd name="T8" fmla="*/ 11 w 125"/>
                <a:gd name="T9" fmla="*/ 20 h 20"/>
                <a:gd name="T10" fmla="*/ 1 w 125"/>
                <a:gd name="T11" fmla="*/ 10 h 20"/>
                <a:gd name="T12" fmla="*/ 11 w 125"/>
                <a:gd name="T13" fmla="*/ 0 h 20"/>
                <a:gd name="T14" fmla="*/ 61 w 125"/>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20">
                  <a:moveTo>
                    <a:pt x="61" y="0"/>
                  </a:moveTo>
                  <a:cubicBezTo>
                    <a:pt x="78" y="0"/>
                    <a:pt x="94" y="0"/>
                    <a:pt x="111" y="0"/>
                  </a:cubicBezTo>
                  <a:cubicBezTo>
                    <a:pt x="120" y="0"/>
                    <a:pt x="125" y="7"/>
                    <a:pt x="121" y="15"/>
                  </a:cubicBezTo>
                  <a:cubicBezTo>
                    <a:pt x="119" y="19"/>
                    <a:pt x="116" y="20"/>
                    <a:pt x="111" y="20"/>
                  </a:cubicBezTo>
                  <a:cubicBezTo>
                    <a:pt x="78" y="20"/>
                    <a:pt x="45" y="20"/>
                    <a:pt x="11" y="20"/>
                  </a:cubicBezTo>
                  <a:cubicBezTo>
                    <a:pt x="5" y="20"/>
                    <a:pt x="0" y="15"/>
                    <a:pt x="1" y="10"/>
                  </a:cubicBezTo>
                  <a:cubicBezTo>
                    <a:pt x="1" y="4"/>
                    <a:pt x="5" y="0"/>
                    <a:pt x="11" y="0"/>
                  </a:cubicBezTo>
                  <a:cubicBezTo>
                    <a:pt x="28" y="0"/>
                    <a:pt x="45" y="0"/>
                    <a:pt x="6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grpSp>
        <p:nvGrpSpPr>
          <p:cNvPr id="51" name="Group 50"/>
          <p:cNvGrpSpPr/>
          <p:nvPr/>
        </p:nvGrpSpPr>
        <p:grpSpPr>
          <a:xfrm>
            <a:off x="4255589" y="1850590"/>
            <a:ext cx="602851" cy="365645"/>
            <a:chOff x="3743325" y="4473575"/>
            <a:chExt cx="827088" cy="501650"/>
          </a:xfrm>
          <a:solidFill>
            <a:schemeClr val="bg1"/>
          </a:solidFill>
        </p:grpSpPr>
        <p:sp>
          <p:nvSpPr>
            <p:cNvPr id="30" name="Freeform 24"/>
            <p:cNvSpPr>
              <a:spLocks noEditPoints="1"/>
            </p:cNvSpPr>
            <p:nvPr/>
          </p:nvSpPr>
          <p:spPr bwMode="auto">
            <a:xfrm>
              <a:off x="4002088" y="4567238"/>
              <a:ext cx="319088" cy="407987"/>
            </a:xfrm>
            <a:custGeom>
              <a:avLst/>
              <a:gdLst>
                <a:gd name="T0" fmla="*/ 107 w 124"/>
                <a:gd name="T1" fmla="*/ 158 h 158"/>
                <a:gd name="T2" fmla="*/ 17 w 124"/>
                <a:gd name="T3" fmla="*/ 158 h 158"/>
                <a:gd name="T4" fmla="*/ 15 w 124"/>
                <a:gd name="T5" fmla="*/ 158 h 158"/>
                <a:gd name="T6" fmla="*/ 0 w 124"/>
                <a:gd name="T7" fmla="*/ 139 h 158"/>
                <a:gd name="T8" fmla="*/ 0 w 124"/>
                <a:gd name="T9" fmla="*/ 19 h 158"/>
                <a:gd name="T10" fmla="*/ 8 w 124"/>
                <a:gd name="T11" fmla="*/ 4 h 158"/>
                <a:gd name="T12" fmla="*/ 17 w 124"/>
                <a:gd name="T13" fmla="*/ 0 h 158"/>
                <a:gd name="T14" fmla="*/ 84 w 124"/>
                <a:gd name="T15" fmla="*/ 0 h 158"/>
                <a:gd name="T16" fmla="*/ 85 w 124"/>
                <a:gd name="T17" fmla="*/ 1 h 158"/>
                <a:gd name="T18" fmla="*/ 122 w 124"/>
                <a:gd name="T19" fmla="*/ 38 h 158"/>
                <a:gd name="T20" fmla="*/ 124 w 124"/>
                <a:gd name="T21" fmla="*/ 43 h 158"/>
                <a:gd name="T22" fmla="*/ 124 w 124"/>
                <a:gd name="T23" fmla="*/ 139 h 158"/>
                <a:gd name="T24" fmla="*/ 122 w 124"/>
                <a:gd name="T25" fmla="*/ 147 h 158"/>
                <a:gd name="T26" fmla="*/ 107 w 124"/>
                <a:gd name="T27" fmla="*/ 158 h 158"/>
                <a:gd name="T28" fmla="*/ 77 w 124"/>
                <a:gd name="T29" fmla="*/ 10 h 158"/>
                <a:gd name="T30" fmla="*/ 21 w 124"/>
                <a:gd name="T31" fmla="*/ 10 h 158"/>
                <a:gd name="T32" fmla="*/ 10 w 124"/>
                <a:gd name="T33" fmla="*/ 21 h 158"/>
                <a:gd name="T34" fmla="*/ 10 w 124"/>
                <a:gd name="T35" fmla="*/ 42 h 158"/>
                <a:gd name="T36" fmla="*/ 10 w 124"/>
                <a:gd name="T37" fmla="*/ 137 h 158"/>
                <a:gd name="T38" fmla="*/ 22 w 124"/>
                <a:gd name="T39" fmla="*/ 148 h 158"/>
                <a:gd name="T40" fmla="*/ 103 w 124"/>
                <a:gd name="T41" fmla="*/ 148 h 158"/>
                <a:gd name="T42" fmla="*/ 114 w 124"/>
                <a:gd name="T43" fmla="*/ 137 h 158"/>
                <a:gd name="T44" fmla="*/ 114 w 124"/>
                <a:gd name="T45" fmla="*/ 50 h 158"/>
                <a:gd name="T46" fmla="*/ 114 w 124"/>
                <a:gd name="T47" fmla="*/ 47 h 158"/>
                <a:gd name="T48" fmla="*/ 110 w 124"/>
                <a:gd name="T49" fmla="*/ 47 h 158"/>
                <a:gd name="T50" fmla="*/ 83 w 124"/>
                <a:gd name="T51" fmla="*/ 47 h 158"/>
                <a:gd name="T52" fmla="*/ 77 w 124"/>
                <a:gd name="T53" fmla="*/ 40 h 158"/>
                <a:gd name="T54" fmla="*/ 77 w 124"/>
                <a:gd name="T55" fmla="*/ 33 h 158"/>
                <a:gd name="T56" fmla="*/ 77 w 124"/>
                <a:gd name="T57" fmla="*/ 10 h 158"/>
                <a:gd name="T58" fmla="*/ 106 w 124"/>
                <a:gd name="T59" fmla="*/ 37 h 158"/>
                <a:gd name="T60" fmla="*/ 87 w 124"/>
                <a:gd name="T61" fmla="*/ 17 h 158"/>
                <a:gd name="T62" fmla="*/ 87 w 124"/>
                <a:gd name="T63" fmla="*/ 37 h 158"/>
                <a:gd name="T64" fmla="*/ 106 w 124"/>
                <a:gd name="T65" fmla="*/ 37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4" h="158">
                  <a:moveTo>
                    <a:pt x="107" y="158"/>
                  </a:moveTo>
                  <a:cubicBezTo>
                    <a:pt x="77" y="158"/>
                    <a:pt x="47" y="158"/>
                    <a:pt x="17" y="158"/>
                  </a:cubicBezTo>
                  <a:cubicBezTo>
                    <a:pt x="17" y="158"/>
                    <a:pt x="16" y="158"/>
                    <a:pt x="15" y="158"/>
                  </a:cubicBezTo>
                  <a:cubicBezTo>
                    <a:pt x="7" y="156"/>
                    <a:pt x="0" y="148"/>
                    <a:pt x="0" y="139"/>
                  </a:cubicBezTo>
                  <a:cubicBezTo>
                    <a:pt x="0" y="99"/>
                    <a:pt x="0" y="59"/>
                    <a:pt x="0" y="19"/>
                  </a:cubicBezTo>
                  <a:cubicBezTo>
                    <a:pt x="0" y="13"/>
                    <a:pt x="3" y="8"/>
                    <a:pt x="8" y="4"/>
                  </a:cubicBezTo>
                  <a:cubicBezTo>
                    <a:pt x="11" y="2"/>
                    <a:pt x="14" y="1"/>
                    <a:pt x="17" y="0"/>
                  </a:cubicBezTo>
                  <a:cubicBezTo>
                    <a:pt x="39" y="0"/>
                    <a:pt x="62" y="0"/>
                    <a:pt x="84" y="0"/>
                  </a:cubicBezTo>
                  <a:cubicBezTo>
                    <a:pt x="84" y="0"/>
                    <a:pt x="85" y="1"/>
                    <a:pt x="85" y="1"/>
                  </a:cubicBezTo>
                  <a:cubicBezTo>
                    <a:pt x="98" y="14"/>
                    <a:pt x="110" y="26"/>
                    <a:pt x="122" y="38"/>
                  </a:cubicBezTo>
                  <a:cubicBezTo>
                    <a:pt x="123" y="39"/>
                    <a:pt x="124" y="41"/>
                    <a:pt x="124" y="43"/>
                  </a:cubicBezTo>
                  <a:cubicBezTo>
                    <a:pt x="124" y="75"/>
                    <a:pt x="124" y="107"/>
                    <a:pt x="124" y="139"/>
                  </a:cubicBezTo>
                  <a:cubicBezTo>
                    <a:pt x="124" y="142"/>
                    <a:pt x="123" y="145"/>
                    <a:pt x="122" y="147"/>
                  </a:cubicBezTo>
                  <a:cubicBezTo>
                    <a:pt x="119" y="153"/>
                    <a:pt x="114" y="157"/>
                    <a:pt x="107" y="158"/>
                  </a:cubicBezTo>
                  <a:close/>
                  <a:moveTo>
                    <a:pt x="77" y="10"/>
                  </a:moveTo>
                  <a:cubicBezTo>
                    <a:pt x="58" y="10"/>
                    <a:pt x="40" y="10"/>
                    <a:pt x="21" y="10"/>
                  </a:cubicBezTo>
                  <a:cubicBezTo>
                    <a:pt x="14" y="10"/>
                    <a:pt x="10" y="13"/>
                    <a:pt x="10" y="21"/>
                  </a:cubicBezTo>
                  <a:cubicBezTo>
                    <a:pt x="10" y="28"/>
                    <a:pt x="10" y="35"/>
                    <a:pt x="10" y="42"/>
                  </a:cubicBezTo>
                  <a:cubicBezTo>
                    <a:pt x="10" y="73"/>
                    <a:pt x="10" y="105"/>
                    <a:pt x="10" y="137"/>
                  </a:cubicBezTo>
                  <a:cubicBezTo>
                    <a:pt x="10" y="145"/>
                    <a:pt x="14" y="148"/>
                    <a:pt x="22" y="148"/>
                  </a:cubicBezTo>
                  <a:cubicBezTo>
                    <a:pt x="49" y="148"/>
                    <a:pt x="76" y="148"/>
                    <a:pt x="103" y="148"/>
                  </a:cubicBezTo>
                  <a:cubicBezTo>
                    <a:pt x="110" y="148"/>
                    <a:pt x="114" y="144"/>
                    <a:pt x="114" y="137"/>
                  </a:cubicBezTo>
                  <a:cubicBezTo>
                    <a:pt x="114" y="108"/>
                    <a:pt x="114" y="79"/>
                    <a:pt x="114" y="50"/>
                  </a:cubicBezTo>
                  <a:cubicBezTo>
                    <a:pt x="114" y="49"/>
                    <a:pt x="114" y="48"/>
                    <a:pt x="114" y="47"/>
                  </a:cubicBezTo>
                  <a:cubicBezTo>
                    <a:pt x="113" y="47"/>
                    <a:pt x="112" y="47"/>
                    <a:pt x="110" y="47"/>
                  </a:cubicBezTo>
                  <a:cubicBezTo>
                    <a:pt x="101" y="47"/>
                    <a:pt x="92" y="47"/>
                    <a:pt x="83" y="47"/>
                  </a:cubicBezTo>
                  <a:cubicBezTo>
                    <a:pt x="79" y="47"/>
                    <a:pt x="77" y="45"/>
                    <a:pt x="77" y="40"/>
                  </a:cubicBezTo>
                  <a:cubicBezTo>
                    <a:pt x="77" y="38"/>
                    <a:pt x="77" y="36"/>
                    <a:pt x="77" y="33"/>
                  </a:cubicBezTo>
                  <a:cubicBezTo>
                    <a:pt x="77" y="25"/>
                    <a:pt x="77" y="18"/>
                    <a:pt x="77" y="10"/>
                  </a:cubicBezTo>
                  <a:close/>
                  <a:moveTo>
                    <a:pt x="106" y="37"/>
                  </a:moveTo>
                  <a:cubicBezTo>
                    <a:pt x="100" y="30"/>
                    <a:pt x="94" y="24"/>
                    <a:pt x="87" y="17"/>
                  </a:cubicBezTo>
                  <a:cubicBezTo>
                    <a:pt x="87" y="24"/>
                    <a:pt x="87" y="30"/>
                    <a:pt x="87" y="37"/>
                  </a:cubicBezTo>
                  <a:cubicBezTo>
                    <a:pt x="94" y="37"/>
                    <a:pt x="100" y="37"/>
                    <a:pt x="106" y="3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31" name="Freeform 25"/>
            <p:cNvSpPr>
              <a:spLocks/>
            </p:cNvSpPr>
            <p:nvPr/>
          </p:nvSpPr>
          <p:spPr bwMode="auto">
            <a:xfrm>
              <a:off x="4068763" y="4745038"/>
              <a:ext cx="179388" cy="25400"/>
            </a:xfrm>
            <a:custGeom>
              <a:avLst/>
              <a:gdLst>
                <a:gd name="T0" fmla="*/ 36 w 70"/>
                <a:gd name="T1" fmla="*/ 10 h 10"/>
                <a:gd name="T2" fmla="*/ 7 w 70"/>
                <a:gd name="T3" fmla="*/ 10 h 10"/>
                <a:gd name="T4" fmla="*/ 3 w 70"/>
                <a:gd name="T5" fmla="*/ 3 h 10"/>
                <a:gd name="T6" fmla="*/ 7 w 70"/>
                <a:gd name="T7" fmla="*/ 0 h 10"/>
                <a:gd name="T8" fmla="*/ 65 w 70"/>
                <a:gd name="T9" fmla="*/ 0 h 10"/>
                <a:gd name="T10" fmla="*/ 70 w 70"/>
                <a:gd name="T11" fmla="*/ 5 h 10"/>
                <a:gd name="T12" fmla="*/ 65 w 70"/>
                <a:gd name="T13" fmla="*/ 10 h 10"/>
                <a:gd name="T14" fmla="*/ 36 w 70"/>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0" h="10">
                  <a:moveTo>
                    <a:pt x="36" y="10"/>
                  </a:moveTo>
                  <a:cubicBezTo>
                    <a:pt x="26" y="10"/>
                    <a:pt x="17" y="10"/>
                    <a:pt x="7" y="10"/>
                  </a:cubicBezTo>
                  <a:cubicBezTo>
                    <a:pt x="3" y="10"/>
                    <a:pt x="0" y="6"/>
                    <a:pt x="3" y="3"/>
                  </a:cubicBezTo>
                  <a:cubicBezTo>
                    <a:pt x="3" y="2"/>
                    <a:pt x="6" y="0"/>
                    <a:pt x="7" y="0"/>
                  </a:cubicBezTo>
                  <a:cubicBezTo>
                    <a:pt x="26" y="0"/>
                    <a:pt x="46" y="0"/>
                    <a:pt x="65" y="0"/>
                  </a:cubicBezTo>
                  <a:cubicBezTo>
                    <a:pt x="68" y="0"/>
                    <a:pt x="70" y="2"/>
                    <a:pt x="70" y="5"/>
                  </a:cubicBezTo>
                  <a:cubicBezTo>
                    <a:pt x="70" y="8"/>
                    <a:pt x="68" y="10"/>
                    <a:pt x="65" y="10"/>
                  </a:cubicBezTo>
                  <a:cubicBezTo>
                    <a:pt x="55" y="10"/>
                    <a:pt x="45" y="10"/>
                    <a:pt x="36"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0" name="Freeform 26"/>
            <p:cNvSpPr>
              <a:spLocks/>
            </p:cNvSpPr>
            <p:nvPr/>
          </p:nvSpPr>
          <p:spPr bwMode="auto">
            <a:xfrm>
              <a:off x="4075113" y="4797425"/>
              <a:ext cx="173038" cy="25400"/>
            </a:xfrm>
            <a:custGeom>
              <a:avLst/>
              <a:gdLst>
                <a:gd name="T0" fmla="*/ 34 w 68"/>
                <a:gd name="T1" fmla="*/ 0 h 10"/>
                <a:gd name="T2" fmla="*/ 62 w 68"/>
                <a:gd name="T3" fmla="*/ 0 h 10"/>
                <a:gd name="T4" fmla="*/ 68 w 68"/>
                <a:gd name="T5" fmla="*/ 5 h 10"/>
                <a:gd name="T6" fmla="*/ 63 w 68"/>
                <a:gd name="T7" fmla="*/ 10 h 10"/>
                <a:gd name="T8" fmla="*/ 6 w 68"/>
                <a:gd name="T9" fmla="*/ 10 h 10"/>
                <a:gd name="T10" fmla="*/ 0 w 68"/>
                <a:gd name="T11" fmla="*/ 5 h 10"/>
                <a:gd name="T12" fmla="*/ 6 w 68"/>
                <a:gd name="T13" fmla="*/ 0 h 10"/>
                <a:gd name="T14" fmla="*/ 34 w 6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10">
                  <a:moveTo>
                    <a:pt x="34" y="0"/>
                  </a:moveTo>
                  <a:cubicBezTo>
                    <a:pt x="44" y="0"/>
                    <a:pt x="53" y="0"/>
                    <a:pt x="62" y="0"/>
                  </a:cubicBezTo>
                  <a:cubicBezTo>
                    <a:pt x="66" y="0"/>
                    <a:pt x="68" y="2"/>
                    <a:pt x="68" y="5"/>
                  </a:cubicBezTo>
                  <a:cubicBezTo>
                    <a:pt x="68" y="8"/>
                    <a:pt x="66" y="10"/>
                    <a:pt x="63" y="10"/>
                  </a:cubicBezTo>
                  <a:cubicBezTo>
                    <a:pt x="44" y="10"/>
                    <a:pt x="25" y="10"/>
                    <a:pt x="6" y="10"/>
                  </a:cubicBezTo>
                  <a:cubicBezTo>
                    <a:pt x="2" y="10"/>
                    <a:pt x="0" y="8"/>
                    <a:pt x="0" y="5"/>
                  </a:cubicBezTo>
                  <a:cubicBezTo>
                    <a:pt x="0" y="2"/>
                    <a:pt x="2" y="0"/>
                    <a:pt x="6" y="0"/>
                  </a:cubicBezTo>
                  <a:cubicBezTo>
                    <a:pt x="15" y="0"/>
                    <a:pt x="25"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1" name="Freeform 27"/>
            <p:cNvSpPr>
              <a:spLocks/>
            </p:cNvSpPr>
            <p:nvPr/>
          </p:nvSpPr>
          <p:spPr bwMode="auto">
            <a:xfrm>
              <a:off x="4100513" y="4848225"/>
              <a:ext cx="122238" cy="25400"/>
            </a:xfrm>
            <a:custGeom>
              <a:avLst/>
              <a:gdLst>
                <a:gd name="T0" fmla="*/ 24 w 48"/>
                <a:gd name="T1" fmla="*/ 0 h 10"/>
                <a:gd name="T2" fmla="*/ 43 w 48"/>
                <a:gd name="T3" fmla="*/ 0 h 10"/>
                <a:gd name="T4" fmla="*/ 48 w 48"/>
                <a:gd name="T5" fmla="*/ 5 h 10"/>
                <a:gd name="T6" fmla="*/ 43 w 48"/>
                <a:gd name="T7" fmla="*/ 10 h 10"/>
                <a:gd name="T8" fmla="*/ 5 w 48"/>
                <a:gd name="T9" fmla="*/ 10 h 10"/>
                <a:gd name="T10" fmla="*/ 0 w 48"/>
                <a:gd name="T11" fmla="*/ 5 h 10"/>
                <a:gd name="T12" fmla="*/ 5 w 48"/>
                <a:gd name="T13" fmla="*/ 0 h 10"/>
                <a:gd name="T14" fmla="*/ 24 w 4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 h="10">
                  <a:moveTo>
                    <a:pt x="24" y="0"/>
                  </a:moveTo>
                  <a:cubicBezTo>
                    <a:pt x="31" y="0"/>
                    <a:pt x="37" y="0"/>
                    <a:pt x="43" y="0"/>
                  </a:cubicBezTo>
                  <a:cubicBezTo>
                    <a:pt x="46" y="0"/>
                    <a:pt x="48" y="2"/>
                    <a:pt x="48" y="5"/>
                  </a:cubicBezTo>
                  <a:cubicBezTo>
                    <a:pt x="48" y="8"/>
                    <a:pt x="46" y="10"/>
                    <a:pt x="43" y="10"/>
                  </a:cubicBezTo>
                  <a:cubicBezTo>
                    <a:pt x="30" y="10"/>
                    <a:pt x="18" y="10"/>
                    <a:pt x="5" y="10"/>
                  </a:cubicBezTo>
                  <a:cubicBezTo>
                    <a:pt x="2" y="10"/>
                    <a:pt x="0" y="8"/>
                    <a:pt x="0" y="5"/>
                  </a:cubicBezTo>
                  <a:cubicBezTo>
                    <a:pt x="0" y="2"/>
                    <a:pt x="2" y="0"/>
                    <a:pt x="5" y="0"/>
                  </a:cubicBezTo>
                  <a:cubicBezTo>
                    <a:pt x="12" y="0"/>
                    <a:pt x="18"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2" name="Freeform 28"/>
            <p:cNvSpPr>
              <a:spLocks noEditPoints="1"/>
            </p:cNvSpPr>
            <p:nvPr/>
          </p:nvSpPr>
          <p:spPr bwMode="auto">
            <a:xfrm>
              <a:off x="4338638" y="4473575"/>
              <a:ext cx="231775" cy="300037"/>
            </a:xfrm>
            <a:custGeom>
              <a:avLst/>
              <a:gdLst>
                <a:gd name="T0" fmla="*/ 78 w 90"/>
                <a:gd name="T1" fmla="*/ 116 h 116"/>
                <a:gd name="T2" fmla="*/ 12 w 90"/>
                <a:gd name="T3" fmla="*/ 116 h 116"/>
                <a:gd name="T4" fmla="*/ 11 w 90"/>
                <a:gd name="T5" fmla="*/ 115 h 116"/>
                <a:gd name="T6" fmla="*/ 0 w 90"/>
                <a:gd name="T7" fmla="*/ 102 h 116"/>
                <a:gd name="T8" fmla="*/ 0 w 90"/>
                <a:gd name="T9" fmla="*/ 14 h 116"/>
                <a:gd name="T10" fmla="*/ 5 w 90"/>
                <a:gd name="T11" fmla="*/ 3 h 116"/>
                <a:gd name="T12" fmla="*/ 12 w 90"/>
                <a:gd name="T13" fmla="*/ 0 h 116"/>
                <a:gd name="T14" fmla="*/ 61 w 90"/>
                <a:gd name="T15" fmla="*/ 0 h 116"/>
                <a:gd name="T16" fmla="*/ 62 w 90"/>
                <a:gd name="T17" fmla="*/ 1 h 116"/>
                <a:gd name="T18" fmla="*/ 89 w 90"/>
                <a:gd name="T19" fmla="*/ 28 h 116"/>
                <a:gd name="T20" fmla="*/ 90 w 90"/>
                <a:gd name="T21" fmla="*/ 31 h 116"/>
                <a:gd name="T22" fmla="*/ 90 w 90"/>
                <a:gd name="T23" fmla="*/ 102 h 116"/>
                <a:gd name="T24" fmla="*/ 89 w 90"/>
                <a:gd name="T25" fmla="*/ 107 h 116"/>
                <a:gd name="T26" fmla="*/ 78 w 90"/>
                <a:gd name="T27" fmla="*/ 116 h 116"/>
                <a:gd name="T28" fmla="*/ 56 w 90"/>
                <a:gd name="T29" fmla="*/ 7 h 116"/>
                <a:gd name="T30" fmla="*/ 15 w 90"/>
                <a:gd name="T31" fmla="*/ 7 h 116"/>
                <a:gd name="T32" fmla="*/ 7 w 90"/>
                <a:gd name="T33" fmla="*/ 15 h 116"/>
                <a:gd name="T34" fmla="*/ 7 w 90"/>
                <a:gd name="T35" fmla="*/ 30 h 116"/>
                <a:gd name="T36" fmla="*/ 7 w 90"/>
                <a:gd name="T37" fmla="*/ 100 h 116"/>
                <a:gd name="T38" fmla="*/ 15 w 90"/>
                <a:gd name="T39" fmla="*/ 109 h 116"/>
                <a:gd name="T40" fmla="*/ 75 w 90"/>
                <a:gd name="T41" fmla="*/ 109 h 116"/>
                <a:gd name="T42" fmla="*/ 83 w 90"/>
                <a:gd name="T43" fmla="*/ 101 h 116"/>
                <a:gd name="T44" fmla="*/ 83 w 90"/>
                <a:gd name="T45" fmla="*/ 37 h 116"/>
                <a:gd name="T46" fmla="*/ 83 w 90"/>
                <a:gd name="T47" fmla="*/ 34 h 116"/>
                <a:gd name="T48" fmla="*/ 80 w 90"/>
                <a:gd name="T49" fmla="*/ 34 h 116"/>
                <a:gd name="T50" fmla="*/ 60 w 90"/>
                <a:gd name="T51" fmla="*/ 34 h 116"/>
                <a:gd name="T52" fmla="*/ 56 w 90"/>
                <a:gd name="T53" fmla="*/ 30 h 116"/>
                <a:gd name="T54" fmla="*/ 56 w 90"/>
                <a:gd name="T55" fmla="*/ 24 h 116"/>
                <a:gd name="T56" fmla="*/ 56 w 90"/>
                <a:gd name="T57" fmla="*/ 7 h 116"/>
                <a:gd name="T58" fmla="*/ 77 w 90"/>
                <a:gd name="T59" fmla="*/ 27 h 116"/>
                <a:gd name="T60" fmla="*/ 63 w 90"/>
                <a:gd name="T61" fmla="*/ 13 h 116"/>
                <a:gd name="T62" fmla="*/ 63 w 90"/>
                <a:gd name="T63" fmla="*/ 27 h 116"/>
                <a:gd name="T64" fmla="*/ 77 w 90"/>
                <a:gd name="T65"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0" h="116">
                  <a:moveTo>
                    <a:pt x="78" y="116"/>
                  </a:moveTo>
                  <a:cubicBezTo>
                    <a:pt x="56" y="116"/>
                    <a:pt x="34" y="116"/>
                    <a:pt x="12" y="116"/>
                  </a:cubicBezTo>
                  <a:cubicBezTo>
                    <a:pt x="12" y="116"/>
                    <a:pt x="11" y="115"/>
                    <a:pt x="11" y="115"/>
                  </a:cubicBezTo>
                  <a:cubicBezTo>
                    <a:pt x="4" y="114"/>
                    <a:pt x="0" y="108"/>
                    <a:pt x="0" y="102"/>
                  </a:cubicBezTo>
                  <a:cubicBezTo>
                    <a:pt x="0" y="72"/>
                    <a:pt x="0" y="43"/>
                    <a:pt x="0" y="14"/>
                  </a:cubicBezTo>
                  <a:cubicBezTo>
                    <a:pt x="0" y="9"/>
                    <a:pt x="1" y="5"/>
                    <a:pt x="5" y="3"/>
                  </a:cubicBezTo>
                  <a:cubicBezTo>
                    <a:pt x="7" y="1"/>
                    <a:pt x="10" y="1"/>
                    <a:pt x="12" y="0"/>
                  </a:cubicBezTo>
                  <a:cubicBezTo>
                    <a:pt x="28" y="0"/>
                    <a:pt x="44" y="0"/>
                    <a:pt x="61" y="0"/>
                  </a:cubicBezTo>
                  <a:cubicBezTo>
                    <a:pt x="61" y="0"/>
                    <a:pt x="61" y="0"/>
                    <a:pt x="62" y="1"/>
                  </a:cubicBezTo>
                  <a:cubicBezTo>
                    <a:pt x="71" y="10"/>
                    <a:pt x="80" y="19"/>
                    <a:pt x="89" y="28"/>
                  </a:cubicBezTo>
                  <a:cubicBezTo>
                    <a:pt x="90" y="29"/>
                    <a:pt x="90" y="30"/>
                    <a:pt x="90" y="31"/>
                  </a:cubicBezTo>
                  <a:cubicBezTo>
                    <a:pt x="90" y="55"/>
                    <a:pt x="90" y="78"/>
                    <a:pt x="90" y="102"/>
                  </a:cubicBezTo>
                  <a:cubicBezTo>
                    <a:pt x="90" y="104"/>
                    <a:pt x="89" y="106"/>
                    <a:pt x="89" y="107"/>
                  </a:cubicBezTo>
                  <a:cubicBezTo>
                    <a:pt x="87" y="112"/>
                    <a:pt x="82" y="115"/>
                    <a:pt x="78" y="116"/>
                  </a:cubicBezTo>
                  <a:close/>
                  <a:moveTo>
                    <a:pt x="56" y="7"/>
                  </a:moveTo>
                  <a:cubicBezTo>
                    <a:pt x="42" y="7"/>
                    <a:pt x="28" y="7"/>
                    <a:pt x="15" y="7"/>
                  </a:cubicBezTo>
                  <a:cubicBezTo>
                    <a:pt x="9" y="7"/>
                    <a:pt x="7" y="10"/>
                    <a:pt x="7" y="15"/>
                  </a:cubicBezTo>
                  <a:cubicBezTo>
                    <a:pt x="6" y="20"/>
                    <a:pt x="7" y="25"/>
                    <a:pt x="7" y="30"/>
                  </a:cubicBezTo>
                  <a:cubicBezTo>
                    <a:pt x="7" y="54"/>
                    <a:pt x="7" y="77"/>
                    <a:pt x="7" y="100"/>
                  </a:cubicBezTo>
                  <a:cubicBezTo>
                    <a:pt x="7" y="106"/>
                    <a:pt x="9" y="109"/>
                    <a:pt x="15" y="109"/>
                  </a:cubicBezTo>
                  <a:cubicBezTo>
                    <a:pt x="35" y="109"/>
                    <a:pt x="55" y="109"/>
                    <a:pt x="75" y="109"/>
                  </a:cubicBezTo>
                  <a:cubicBezTo>
                    <a:pt x="80" y="109"/>
                    <a:pt x="83" y="106"/>
                    <a:pt x="83" y="101"/>
                  </a:cubicBezTo>
                  <a:cubicBezTo>
                    <a:pt x="83" y="79"/>
                    <a:pt x="83" y="58"/>
                    <a:pt x="83" y="37"/>
                  </a:cubicBezTo>
                  <a:cubicBezTo>
                    <a:pt x="83" y="36"/>
                    <a:pt x="83" y="35"/>
                    <a:pt x="83" y="34"/>
                  </a:cubicBezTo>
                  <a:cubicBezTo>
                    <a:pt x="82" y="34"/>
                    <a:pt x="81" y="34"/>
                    <a:pt x="80" y="34"/>
                  </a:cubicBezTo>
                  <a:cubicBezTo>
                    <a:pt x="74" y="34"/>
                    <a:pt x="67" y="34"/>
                    <a:pt x="60" y="34"/>
                  </a:cubicBezTo>
                  <a:cubicBezTo>
                    <a:pt x="57" y="34"/>
                    <a:pt x="56" y="33"/>
                    <a:pt x="56" y="30"/>
                  </a:cubicBezTo>
                  <a:cubicBezTo>
                    <a:pt x="56" y="28"/>
                    <a:pt x="56" y="26"/>
                    <a:pt x="56" y="24"/>
                  </a:cubicBezTo>
                  <a:cubicBezTo>
                    <a:pt x="56" y="18"/>
                    <a:pt x="56" y="13"/>
                    <a:pt x="56" y="7"/>
                  </a:cubicBezTo>
                  <a:close/>
                  <a:moveTo>
                    <a:pt x="77" y="27"/>
                  </a:moveTo>
                  <a:cubicBezTo>
                    <a:pt x="72" y="22"/>
                    <a:pt x="68" y="18"/>
                    <a:pt x="63" y="13"/>
                  </a:cubicBezTo>
                  <a:cubicBezTo>
                    <a:pt x="63" y="17"/>
                    <a:pt x="63" y="22"/>
                    <a:pt x="63" y="27"/>
                  </a:cubicBezTo>
                  <a:cubicBezTo>
                    <a:pt x="68" y="27"/>
                    <a:pt x="73" y="27"/>
                    <a:pt x="77"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3" name="Freeform 29"/>
            <p:cNvSpPr>
              <a:spLocks/>
            </p:cNvSpPr>
            <p:nvPr/>
          </p:nvSpPr>
          <p:spPr bwMode="auto">
            <a:xfrm>
              <a:off x="4387850" y="4605338"/>
              <a:ext cx="130175" cy="17462"/>
            </a:xfrm>
            <a:custGeom>
              <a:avLst/>
              <a:gdLst>
                <a:gd name="T0" fmla="*/ 26 w 51"/>
                <a:gd name="T1" fmla="*/ 7 h 7"/>
                <a:gd name="T2" fmla="*/ 5 w 51"/>
                <a:gd name="T3" fmla="*/ 7 h 7"/>
                <a:gd name="T4" fmla="*/ 1 w 51"/>
                <a:gd name="T5" fmla="*/ 2 h 7"/>
                <a:gd name="T6" fmla="*/ 5 w 51"/>
                <a:gd name="T7" fmla="*/ 0 h 7"/>
                <a:gd name="T8" fmla="*/ 47 w 51"/>
                <a:gd name="T9" fmla="*/ 0 h 7"/>
                <a:gd name="T10" fmla="*/ 51 w 51"/>
                <a:gd name="T11" fmla="*/ 3 h 7"/>
                <a:gd name="T12" fmla="*/ 47 w 51"/>
                <a:gd name="T13" fmla="*/ 7 h 7"/>
                <a:gd name="T14" fmla="*/ 26 w 51"/>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
                  <a:moveTo>
                    <a:pt x="26" y="7"/>
                  </a:moveTo>
                  <a:cubicBezTo>
                    <a:pt x="19" y="7"/>
                    <a:pt x="12" y="7"/>
                    <a:pt x="5" y="7"/>
                  </a:cubicBezTo>
                  <a:cubicBezTo>
                    <a:pt x="2" y="7"/>
                    <a:pt x="0" y="4"/>
                    <a:pt x="1" y="2"/>
                  </a:cubicBezTo>
                  <a:cubicBezTo>
                    <a:pt x="2" y="1"/>
                    <a:pt x="3" y="0"/>
                    <a:pt x="5" y="0"/>
                  </a:cubicBezTo>
                  <a:cubicBezTo>
                    <a:pt x="19" y="0"/>
                    <a:pt x="33" y="0"/>
                    <a:pt x="47" y="0"/>
                  </a:cubicBezTo>
                  <a:cubicBezTo>
                    <a:pt x="49" y="0"/>
                    <a:pt x="51" y="1"/>
                    <a:pt x="51" y="3"/>
                  </a:cubicBezTo>
                  <a:cubicBezTo>
                    <a:pt x="51" y="5"/>
                    <a:pt x="49" y="7"/>
                    <a:pt x="47" y="7"/>
                  </a:cubicBezTo>
                  <a:cubicBezTo>
                    <a:pt x="40" y="7"/>
                    <a:pt x="33" y="7"/>
                    <a:pt x="2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4" name="Freeform 30"/>
            <p:cNvSpPr>
              <a:spLocks/>
            </p:cNvSpPr>
            <p:nvPr/>
          </p:nvSpPr>
          <p:spPr bwMode="auto">
            <a:xfrm>
              <a:off x="4389438" y="4641850"/>
              <a:ext cx="128588" cy="17462"/>
            </a:xfrm>
            <a:custGeom>
              <a:avLst/>
              <a:gdLst>
                <a:gd name="T0" fmla="*/ 25 w 50"/>
                <a:gd name="T1" fmla="*/ 0 h 7"/>
                <a:gd name="T2" fmla="*/ 45 w 50"/>
                <a:gd name="T3" fmla="*/ 0 h 7"/>
                <a:gd name="T4" fmla="*/ 50 w 50"/>
                <a:gd name="T5" fmla="*/ 4 h 7"/>
                <a:gd name="T6" fmla="*/ 46 w 50"/>
                <a:gd name="T7" fmla="*/ 7 h 7"/>
                <a:gd name="T8" fmla="*/ 4 w 50"/>
                <a:gd name="T9" fmla="*/ 7 h 7"/>
                <a:gd name="T10" fmla="*/ 0 w 50"/>
                <a:gd name="T11" fmla="*/ 4 h 7"/>
                <a:gd name="T12" fmla="*/ 4 w 50"/>
                <a:gd name="T13" fmla="*/ 0 h 7"/>
                <a:gd name="T14" fmla="*/ 25 w 5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
                  <a:moveTo>
                    <a:pt x="25" y="0"/>
                  </a:moveTo>
                  <a:cubicBezTo>
                    <a:pt x="32" y="0"/>
                    <a:pt x="39" y="0"/>
                    <a:pt x="45" y="0"/>
                  </a:cubicBezTo>
                  <a:cubicBezTo>
                    <a:pt x="48" y="0"/>
                    <a:pt x="50" y="1"/>
                    <a:pt x="50" y="4"/>
                  </a:cubicBezTo>
                  <a:cubicBezTo>
                    <a:pt x="50" y="6"/>
                    <a:pt x="48" y="7"/>
                    <a:pt x="46" y="7"/>
                  </a:cubicBezTo>
                  <a:cubicBezTo>
                    <a:pt x="32" y="7"/>
                    <a:pt x="18" y="7"/>
                    <a:pt x="4" y="7"/>
                  </a:cubicBezTo>
                  <a:cubicBezTo>
                    <a:pt x="1" y="7"/>
                    <a:pt x="0" y="6"/>
                    <a:pt x="0" y="4"/>
                  </a:cubicBezTo>
                  <a:cubicBezTo>
                    <a:pt x="0" y="1"/>
                    <a:pt x="1" y="0"/>
                    <a:pt x="4" y="0"/>
                  </a:cubicBezTo>
                  <a:cubicBezTo>
                    <a:pt x="11" y="0"/>
                    <a:pt x="18"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5" name="Freeform 31"/>
            <p:cNvSpPr>
              <a:spLocks/>
            </p:cNvSpPr>
            <p:nvPr/>
          </p:nvSpPr>
          <p:spPr bwMode="auto">
            <a:xfrm>
              <a:off x="4408488" y="4679950"/>
              <a:ext cx="92075" cy="19050"/>
            </a:xfrm>
            <a:custGeom>
              <a:avLst/>
              <a:gdLst>
                <a:gd name="T0" fmla="*/ 18 w 36"/>
                <a:gd name="T1" fmla="*/ 0 h 7"/>
                <a:gd name="T2" fmla="*/ 31 w 36"/>
                <a:gd name="T3" fmla="*/ 0 h 7"/>
                <a:gd name="T4" fmla="*/ 36 w 36"/>
                <a:gd name="T5" fmla="*/ 3 h 7"/>
                <a:gd name="T6" fmla="*/ 31 w 36"/>
                <a:gd name="T7" fmla="*/ 7 h 7"/>
                <a:gd name="T8" fmla="*/ 4 w 36"/>
                <a:gd name="T9" fmla="*/ 7 h 7"/>
                <a:gd name="T10" fmla="*/ 0 w 36"/>
                <a:gd name="T11" fmla="*/ 3 h 7"/>
                <a:gd name="T12" fmla="*/ 4 w 36"/>
                <a:gd name="T13" fmla="*/ 0 h 7"/>
                <a:gd name="T14" fmla="*/ 18 w 36"/>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7">
                  <a:moveTo>
                    <a:pt x="18" y="0"/>
                  </a:moveTo>
                  <a:cubicBezTo>
                    <a:pt x="23" y="0"/>
                    <a:pt x="27" y="0"/>
                    <a:pt x="31" y="0"/>
                  </a:cubicBezTo>
                  <a:cubicBezTo>
                    <a:pt x="34" y="0"/>
                    <a:pt x="36" y="1"/>
                    <a:pt x="36" y="3"/>
                  </a:cubicBezTo>
                  <a:cubicBezTo>
                    <a:pt x="36" y="5"/>
                    <a:pt x="34" y="7"/>
                    <a:pt x="31" y="7"/>
                  </a:cubicBezTo>
                  <a:cubicBezTo>
                    <a:pt x="22" y="7"/>
                    <a:pt x="13" y="7"/>
                    <a:pt x="4" y="7"/>
                  </a:cubicBezTo>
                  <a:cubicBezTo>
                    <a:pt x="2" y="7"/>
                    <a:pt x="0" y="5"/>
                    <a:pt x="0" y="3"/>
                  </a:cubicBezTo>
                  <a:cubicBezTo>
                    <a:pt x="0" y="1"/>
                    <a:pt x="2" y="0"/>
                    <a:pt x="4" y="0"/>
                  </a:cubicBezTo>
                  <a:cubicBezTo>
                    <a:pt x="9" y="0"/>
                    <a:pt x="13"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6" name="Freeform 32"/>
            <p:cNvSpPr>
              <a:spLocks noEditPoints="1"/>
            </p:cNvSpPr>
            <p:nvPr/>
          </p:nvSpPr>
          <p:spPr bwMode="auto">
            <a:xfrm>
              <a:off x="3743325" y="4473575"/>
              <a:ext cx="233363" cy="300037"/>
            </a:xfrm>
            <a:custGeom>
              <a:avLst/>
              <a:gdLst>
                <a:gd name="T0" fmla="*/ 78 w 91"/>
                <a:gd name="T1" fmla="*/ 116 h 116"/>
                <a:gd name="T2" fmla="*/ 13 w 91"/>
                <a:gd name="T3" fmla="*/ 116 h 116"/>
                <a:gd name="T4" fmla="*/ 11 w 91"/>
                <a:gd name="T5" fmla="*/ 115 h 116"/>
                <a:gd name="T6" fmla="*/ 0 w 91"/>
                <a:gd name="T7" fmla="*/ 102 h 116"/>
                <a:gd name="T8" fmla="*/ 0 w 91"/>
                <a:gd name="T9" fmla="*/ 14 h 116"/>
                <a:gd name="T10" fmla="*/ 6 w 91"/>
                <a:gd name="T11" fmla="*/ 3 h 116"/>
                <a:gd name="T12" fmla="*/ 13 w 91"/>
                <a:gd name="T13" fmla="*/ 0 h 116"/>
                <a:gd name="T14" fmla="*/ 61 w 91"/>
                <a:gd name="T15" fmla="*/ 0 h 116"/>
                <a:gd name="T16" fmla="*/ 62 w 91"/>
                <a:gd name="T17" fmla="*/ 1 h 116"/>
                <a:gd name="T18" fmla="*/ 89 w 91"/>
                <a:gd name="T19" fmla="*/ 28 h 116"/>
                <a:gd name="T20" fmla="*/ 91 w 91"/>
                <a:gd name="T21" fmla="*/ 31 h 116"/>
                <a:gd name="T22" fmla="*/ 91 w 91"/>
                <a:gd name="T23" fmla="*/ 102 h 116"/>
                <a:gd name="T24" fmla="*/ 89 w 91"/>
                <a:gd name="T25" fmla="*/ 107 h 116"/>
                <a:gd name="T26" fmla="*/ 78 w 91"/>
                <a:gd name="T27" fmla="*/ 116 h 116"/>
                <a:gd name="T28" fmla="*/ 56 w 91"/>
                <a:gd name="T29" fmla="*/ 7 h 116"/>
                <a:gd name="T30" fmla="*/ 15 w 91"/>
                <a:gd name="T31" fmla="*/ 7 h 116"/>
                <a:gd name="T32" fmla="*/ 7 w 91"/>
                <a:gd name="T33" fmla="*/ 15 h 116"/>
                <a:gd name="T34" fmla="*/ 7 w 91"/>
                <a:gd name="T35" fmla="*/ 30 h 116"/>
                <a:gd name="T36" fmla="*/ 7 w 91"/>
                <a:gd name="T37" fmla="*/ 100 h 116"/>
                <a:gd name="T38" fmla="*/ 16 w 91"/>
                <a:gd name="T39" fmla="*/ 109 h 116"/>
                <a:gd name="T40" fmla="*/ 76 w 91"/>
                <a:gd name="T41" fmla="*/ 109 h 116"/>
                <a:gd name="T42" fmla="*/ 84 w 91"/>
                <a:gd name="T43" fmla="*/ 101 h 116"/>
                <a:gd name="T44" fmla="*/ 84 w 91"/>
                <a:gd name="T45" fmla="*/ 37 h 116"/>
                <a:gd name="T46" fmla="*/ 83 w 91"/>
                <a:gd name="T47" fmla="*/ 34 h 116"/>
                <a:gd name="T48" fmla="*/ 81 w 91"/>
                <a:gd name="T49" fmla="*/ 34 h 116"/>
                <a:gd name="T50" fmla="*/ 61 w 91"/>
                <a:gd name="T51" fmla="*/ 34 h 116"/>
                <a:gd name="T52" fmla="*/ 56 w 91"/>
                <a:gd name="T53" fmla="*/ 30 h 116"/>
                <a:gd name="T54" fmla="*/ 56 w 91"/>
                <a:gd name="T55" fmla="*/ 24 h 116"/>
                <a:gd name="T56" fmla="*/ 56 w 91"/>
                <a:gd name="T57" fmla="*/ 7 h 116"/>
                <a:gd name="T58" fmla="*/ 78 w 91"/>
                <a:gd name="T59" fmla="*/ 27 h 116"/>
                <a:gd name="T60" fmla="*/ 64 w 91"/>
                <a:gd name="T61" fmla="*/ 13 h 116"/>
                <a:gd name="T62" fmla="*/ 64 w 91"/>
                <a:gd name="T63" fmla="*/ 27 h 116"/>
                <a:gd name="T64" fmla="*/ 78 w 91"/>
                <a:gd name="T65" fmla="*/ 27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116">
                  <a:moveTo>
                    <a:pt x="78" y="116"/>
                  </a:moveTo>
                  <a:cubicBezTo>
                    <a:pt x="56" y="116"/>
                    <a:pt x="34" y="116"/>
                    <a:pt x="13" y="116"/>
                  </a:cubicBezTo>
                  <a:cubicBezTo>
                    <a:pt x="12" y="116"/>
                    <a:pt x="12" y="115"/>
                    <a:pt x="11" y="115"/>
                  </a:cubicBezTo>
                  <a:cubicBezTo>
                    <a:pt x="5" y="114"/>
                    <a:pt x="0" y="108"/>
                    <a:pt x="0" y="102"/>
                  </a:cubicBezTo>
                  <a:cubicBezTo>
                    <a:pt x="0" y="72"/>
                    <a:pt x="0" y="43"/>
                    <a:pt x="0" y="14"/>
                  </a:cubicBezTo>
                  <a:cubicBezTo>
                    <a:pt x="0" y="9"/>
                    <a:pt x="2" y="5"/>
                    <a:pt x="6" y="3"/>
                  </a:cubicBezTo>
                  <a:cubicBezTo>
                    <a:pt x="8" y="1"/>
                    <a:pt x="10" y="1"/>
                    <a:pt x="13" y="0"/>
                  </a:cubicBezTo>
                  <a:cubicBezTo>
                    <a:pt x="29" y="0"/>
                    <a:pt x="45" y="0"/>
                    <a:pt x="61" y="0"/>
                  </a:cubicBezTo>
                  <a:cubicBezTo>
                    <a:pt x="62" y="0"/>
                    <a:pt x="62" y="0"/>
                    <a:pt x="62" y="1"/>
                  </a:cubicBezTo>
                  <a:cubicBezTo>
                    <a:pt x="71" y="10"/>
                    <a:pt x="80" y="19"/>
                    <a:pt x="89" y="28"/>
                  </a:cubicBezTo>
                  <a:cubicBezTo>
                    <a:pt x="90" y="29"/>
                    <a:pt x="91" y="30"/>
                    <a:pt x="91" y="31"/>
                  </a:cubicBezTo>
                  <a:cubicBezTo>
                    <a:pt x="91" y="55"/>
                    <a:pt x="91" y="78"/>
                    <a:pt x="91" y="102"/>
                  </a:cubicBezTo>
                  <a:cubicBezTo>
                    <a:pt x="91" y="104"/>
                    <a:pt x="90" y="106"/>
                    <a:pt x="89" y="107"/>
                  </a:cubicBezTo>
                  <a:cubicBezTo>
                    <a:pt x="87" y="112"/>
                    <a:pt x="83" y="115"/>
                    <a:pt x="78" y="116"/>
                  </a:cubicBezTo>
                  <a:close/>
                  <a:moveTo>
                    <a:pt x="56" y="7"/>
                  </a:moveTo>
                  <a:cubicBezTo>
                    <a:pt x="42" y="7"/>
                    <a:pt x="29" y="7"/>
                    <a:pt x="15" y="7"/>
                  </a:cubicBezTo>
                  <a:cubicBezTo>
                    <a:pt x="10" y="7"/>
                    <a:pt x="7" y="10"/>
                    <a:pt x="7" y="15"/>
                  </a:cubicBezTo>
                  <a:cubicBezTo>
                    <a:pt x="7" y="20"/>
                    <a:pt x="7" y="25"/>
                    <a:pt x="7" y="30"/>
                  </a:cubicBezTo>
                  <a:cubicBezTo>
                    <a:pt x="7" y="54"/>
                    <a:pt x="7" y="77"/>
                    <a:pt x="7" y="100"/>
                  </a:cubicBezTo>
                  <a:cubicBezTo>
                    <a:pt x="7" y="106"/>
                    <a:pt x="10" y="109"/>
                    <a:pt x="16" y="109"/>
                  </a:cubicBezTo>
                  <a:cubicBezTo>
                    <a:pt x="36" y="109"/>
                    <a:pt x="56" y="109"/>
                    <a:pt x="76" y="109"/>
                  </a:cubicBezTo>
                  <a:cubicBezTo>
                    <a:pt x="81" y="109"/>
                    <a:pt x="84" y="106"/>
                    <a:pt x="84" y="101"/>
                  </a:cubicBezTo>
                  <a:cubicBezTo>
                    <a:pt x="84" y="79"/>
                    <a:pt x="84" y="58"/>
                    <a:pt x="84" y="37"/>
                  </a:cubicBezTo>
                  <a:cubicBezTo>
                    <a:pt x="84" y="36"/>
                    <a:pt x="84" y="35"/>
                    <a:pt x="83" y="34"/>
                  </a:cubicBezTo>
                  <a:cubicBezTo>
                    <a:pt x="82" y="34"/>
                    <a:pt x="82" y="34"/>
                    <a:pt x="81" y="34"/>
                  </a:cubicBezTo>
                  <a:cubicBezTo>
                    <a:pt x="74" y="34"/>
                    <a:pt x="68" y="34"/>
                    <a:pt x="61" y="34"/>
                  </a:cubicBezTo>
                  <a:cubicBezTo>
                    <a:pt x="58" y="34"/>
                    <a:pt x="56" y="33"/>
                    <a:pt x="56" y="30"/>
                  </a:cubicBezTo>
                  <a:cubicBezTo>
                    <a:pt x="56" y="28"/>
                    <a:pt x="56" y="26"/>
                    <a:pt x="56" y="24"/>
                  </a:cubicBezTo>
                  <a:cubicBezTo>
                    <a:pt x="56" y="18"/>
                    <a:pt x="56" y="13"/>
                    <a:pt x="56" y="7"/>
                  </a:cubicBezTo>
                  <a:close/>
                  <a:moveTo>
                    <a:pt x="78" y="27"/>
                  </a:moveTo>
                  <a:cubicBezTo>
                    <a:pt x="73" y="22"/>
                    <a:pt x="68" y="18"/>
                    <a:pt x="64" y="13"/>
                  </a:cubicBezTo>
                  <a:cubicBezTo>
                    <a:pt x="64" y="17"/>
                    <a:pt x="64" y="22"/>
                    <a:pt x="64" y="27"/>
                  </a:cubicBezTo>
                  <a:cubicBezTo>
                    <a:pt x="69" y="27"/>
                    <a:pt x="73" y="27"/>
                    <a:pt x="78"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7" name="Freeform 33"/>
            <p:cNvSpPr>
              <a:spLocks/>
            </p:cNvSpPr>
            <p:nvPr/>
          </p:nvSpPr>
          <p:spPr bwMode="auto">
            <a:xfrm>
              <a:off x="3792538" y="4605338"/>
              <a:ext cx="130175" cy="17462"/>
            </a:xfrm>
            <a:custGeom>
              <a:avLst/>
              <a:gdLst>
                <a:gd name="T0" fmla="*/ 26 w 51"/>
                <a:gd name="T1" fmla="*/ 7 h 7"/>
                <a:gd name="T2" fmla="*/ 5 w 51"/>
                <a:gd name="T3" fmla="*/ 7 h 7"/>
                <a:gd name="T4" fmla="*/ 2 w 51"/>
                <a:gd name="T5" fmla="*/ 2 h 7"/>
                <a:gd name="T6" fmla="*/ 5 w 51"/>
                <a:gd name="T7" fmla="*/ 0 h 7"/>
                <a:gd name="T8" fmla="*/ 47 w 51"/>
                <a:gd name="T9" fmla="*/ 0 h 7"/>
                <a:gd name="T10" fmla="*/ 51 w 51"/>
                <a:gd name="T11" fmla="*/ 3 h 7"/>
                <a:gd name="T12" fmla="*/ 47 w 51"/>
                <a:gd name="T13" fmla="*/ 7 h 7"/>
                <a:gd name="T14" fmla="*/ 26 w 51"/>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7">
                  <a:moveTo>
                    <a:pt x="26" y="7"/>
                  </a:moveTo>
                  <a:cubicBezTo>
                    <a:pt x="19" y="7"/>
                    <a:pt x="12" y="7"/>
                    <a:pt x="5" y="7"/>
                  </a:cubicBezTo>
                  <a:cubicBezTo>
                    <a:pt x="2" y="7"/>
                    <a:pt x="0" y="4"/>
                    <a:pt x="2" y="2"/>
                  </a:cubicBezTo>
                  <a:cubicBezTo>
                    <a:pt x="2" y="1"/>
                    <a:pt x="4" y="0"/>
                    <a:pt x="5" y="0"/>
                  </a:cubicBezTo>
                  <a:cubicBezTo>
                    <a:pt x="19" y="0"/>
                    <a:pt x="33" y="0"/>
                    <a:pt x="47" y="0"/>
                  </a:cubicBezTo>
                  <a:cubicBezTo>
                    <a:pt x="50" y="0"/>
                    <a:pt x="51" y="1"/>
                    <a:pt x="51" y="3"/>
                  </a:cubicBezTo>
                  <a:cubicBezTo>
                    <a:pt x="51" y="5"/>
                    <a:pt x="50" y="7"/>
                    <a:pt x="47" y="7"/>
                  </a:cubicBezTo>
                  <a:cubicBezTo>
                    <a:pt x="40" y="7"/>
                    <a:pt x="33" y="7"/>
                    <a:pt x="2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8" name="Freeform 34"/>
            <p:cNvSpPr>
              <a:spLocks/>
            </p:cNvSpPr>
            <p:nvPr/>
          </p:nvSpPr>
          <p:spPr bwMode="auto">
            <a:xfrm>
              <a:off x="3794125" y="4641850"/>
              <a:ext cx="128588" cy="17462"/>
            </a:xfrm>
            <a:custGeom>
              <a:avLst/>
              <a:gdLst>
                <a:gd name="T0" fmla="*/ 25 w 50"/>
                <a:gd name="T1" fmla="*/ 0 h 7"/>
                <a:gd name="T2" fmla="*/ 46 w 50"/>
                <a:gd name="T3" fmla="*/ 0 h 7"/>
                <a:gd name="T4" fmla="*/ 50 w 50"/>
                <a:gd name="T5" fmla="*/ 4 h 7"/>
                <a:gd name="T6" fmla="*/ 46 w 50"/>
                <a:gd name="T7" fmla="*/ 7 h 7"/>
                <a:gd name="T8" fmla="*/ 4 w 50"/>
                <a:gd name="T9" fmla="*/ 7 h 7"/>
                <a:gd name="T10" fmla="*/ 0 w 50"/>
                <a:gd name="T11" fmla="*/ 4 h 7"/>
                <a:gd name="T12" fmla="*/ 5 w 50"/>
                <a:gd name="T13" fmla="*/ 0 h 7"/>
                <a:gd name="T14" fmla="*/ 25 w 5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7">
                  <a:moveTo>
                    <a:pt x="25" y="0"/>
                  </a:moveTo>
                  <a:cubicBezTo>
                    <a:pt x="32" y="0"/>
                    <a:pt x="39" y="0"/>
                    <a:pt x="46" y="0"/>
                  </a:cubicBezTo>
                  <a:cubicBezTo>
                    <a:pt x="49" y="0"/>
                    <a:pt x="50" y="1"/>
                    <a:pt x="50" y="4"/>
                  </a:cubicBezTo>
                  <a:cubicBezTo>
                    <a:pt x="50" y="6"/>
                    <a:pt x="49" y="7"/>
                    <a:pt x="46" y="7"/>
                  </a:cubicBezTo>
                  <a:cubicBezTo>
                    <a:pt x="32" y="7"/>
                    <a:pt x="18" y="7"/>
                    <a:pt x="4" y="7"/>
                  </a:cubicBezTo>
                  <a:cubicBezTo>
                    <a:pt x="2" y="7"/>
                    <a:pt x="0" y="6"/>
                    <a:pt x="0" y="4"/>
                  </a:cubicBezTo>
                  <a:cubicBezTo>
                    <a:pt x="0" y="1"/>
                    <a:pt x="2" y="0"/>
                    <a:pt x="5" y="0"/>
                  </a:cubicBezTo>
                  <a:cubicBezTo>
                    <a:pt x="11" y="0"/>
                    <a:pt x="18"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sp>
          <p:nvSpPr>
            <p:cNvPr id="49" name="Freeform 35"/>
            <p:cNvSpPr>
              <a:spLocks/>
            </p:cNvSpPr>
            <p:nvPr/>
          </p:nvSpPr>
          <p:spPr bwMode="auto">
            <a:xfrm>
              <a:off x="3814763" y="4679950"/>
              <a:ext cx="90488" cy="19050"/>
            </a:xfrm>
            <a:custGeom>
              <a:avLst/>
              <a:gdLst>
                <a:gd name="T0" fmla="*/ 18 w 35"/>
                <a:gd name="T1" fmla="*/ 0 h 7"/>
                <a:gd name="T2" fmla="*/ 31 w 35"/>
                <a:gd name="T3" fmla="*/ 0 h 7"/>
                <a:gd name="T4" fmla="*/ 35 w 35"/>
                <a:gd name="T5" fmla="*/ 3 h 7"/>
                <a:gd name="T6" fmla="*/ 31 w 35"/>
                <a:gd name="T7" fmla="*/ 7 h 7"/>
                <a:gd name="T8" fmla="*/ 4 w 35"/>
                <a:gd name="T9" fmla="*/ 7 h 7"/>
                <a:gd name="T10" fmla="*/ 0 w 35"/>
                <a:gd name="T11" fmla="*/ 3 h 7"/>
                <a:gd name="T12" fmla="*/ 4 w 35"/>
                <a:gd name="T13" fmla="*/ 0 h 7"/>
                <a:gd name="T14" fmla="*/ 18 w 35"/>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
                  <a:moveTo>
                    <a:pt x="18" y="0"/>
                  </a:moveTo>
                  <a:cubicBezTo>
                    <a:pt x="22" y="0"/>
                    <a:pt x="27" y="0"/>
                    <a:pt x="31" y="0"/>
                  </a:cubicBezTo>
                  <a:cubicBezTo>
                    <a:pt x="34" y="0"/>
                    <a:pt x="35" y="1"/>
                    <a:pt x="35" y="3"/>
                  </a:cubicBezTo>
                  <a:cubicBezTo>
                    <a:pt x="35" y="5"/>
                    <a:pt x="34" y="7"/>
                    <a:pt x="31" y="7"/>
                  </a:cubicBezTo>
                  <a:cubicBezTo>
                    <a:pt x="22" y="7"/>
                    <a:pt x="13" y="7"/>
                    <a:pt x="4" y="7"/>
                  </a:cubicBezTo>
                  <a:cubicBezTo>
                    <a:pt x="1" y="7"/>
                    <a:pt x="0" y="5"/>
                    <a:pt x="0" y="3"/>
                  </a:cubicBezTo>
                  <a:cubicBezTo>
                    <a:pt x="0" y="1"/>
                    <a:pt x="1" y="0"/>
                    <a:pt x="4" y="0"/>
                  </a:cubicBezTo>
                  <a:cubicBezTo>
                    <a:pt x="8" y="0"/>
                    <a:pt x="13" y="0"/>
                    <a:pt x="18"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1350" kern="1200">
                <a:solidFill>
                  <a:srgbClr val="595959"/>
                </a:solidFill>
                <a:latin typeface="Arial" panose="020B0604020202020204" pitchFamily="34" charset="0"/>
                <a:ea typeface="+mn-ea"/>
                <a:cs typeface="Arial" panose="020B0604020202020204" pitchFamily="34" charset="0"/>
              </a:endParaRPr>
            </a:p>
          </p:txBody>
        </p:sp>
      </p:grpSp>
      <p:sp>
        <p:nvSpPr>
          <p:cNvPr id="3" name="Title 2"/>
          <p:cNvSpPr>
            <a:spLocks noGrp="1"/>
          </p:cNvSpPr>
          <p:nvPr>
            <p:ph type="title"/>
          </p:nvPr>
        </p:nvSpPr>
        <p:spPr/>
        <p:txBody>
          <a:bodyPr/>
          <a:lstStyle/>
          <a:p>
            <a:pPr algn="ctr"/>
            <a:r>
              <a:rPr lang="en-US" sz="2400" b="1" dirty="0">
                <a:latin typeface="Times New Roman" panose="02020603050405020304" pitchFamily="18" charset="0"/>
                <a:cs typeface="Times New Roman" panose="02020603050405020304" pitchFamily="18" charset="0"/>
              </a:rPr>
              <a:t>Doctor Coverage and Brand Positioning (Cont’d) </a:t>
            </a:r>
          </a:p>
        </p:txBody>
      </p:sp>
      <p:graphicFrame>
        <p:nvGraphicFramePr>
          <p:cNvPr id="58" name="Table 57"/>
          <p:cNvGraphicFramePr>
            <a:graphicFrameLocks noGrp="1"/>
          </p:cNvGraphicFramePr>
          <p:nvPr>
            <p:extLst>
              <p:ext uri="{D42A27DB-BD31-4B8C-83A1-F6EECF244321}">
                <p14:modId xmlns:p14="http://schemas.microsoft.com/office/powerpoint/2010/main" val="3960975214"/>
              </p:ext>
            </p:extLst>
          </p:nvPr>
        </p:nvGraphicFramePr>
        <p:xfrm>
          <a:off x="127002" y="1295405"/>
          <a:ext cx="8759825" cy="2635870"/>
        </p:xfrm>
        <a:graphic>
          <a:graphicData uri="http://schemas.openxmlformats.org/drawingml/2006/table">
            <a:tbl>
              <a:tblPr firstRow="1" bandRow="1">
                <a:tableStyleId>{BC89EF96-8CEA-46FF-86C4-4CE0E7609802}</a:tableStyleId>
              </a:tblPr>
              <a:tblGrid>
                <a:gridCol w="1725431">
                  <a:extLst>
                    <a:ext uri="{9D8B030D-6E8A-4147-A177-3AD203B41FA5}">
                      <a16:colId xmlns:a16="http://schemas.microsoft.com/office/drawing/2014/main" val="20002"/>
                    </a:ext>
                  </a:extLst>
                </a:gridCol>
                <a:gridCol w="1172399">
                  <a:extLst>
                    <a:ext uri="{9D8B030D-6E8A-4147-A177-3AD203B41FA5}">
                      <a16:colId xmlns:a16="http://schemas.microsoft.com/office/drawing/2014/main" val="20003"/>
                    </a:ext>
                  </a:extLst>
                </a:gridCol>
                <a:gridCol w="1172399">
                  <a:extLst>
                    <a:ext uri="{9D8B030D-6E8A-4147-A177-3AD203B41FA5}">
                      <a16:colId xmlns:a16="http://schemas.microsoft.com/office/drawing/2014/main" val="20004"/>
                    </a:ext>
                  </a:extLst>
                </a:gridCol>
                <a:gridCol w="1172399">
                  <a:extLst>
                    <a:ext uri="{9D8B030D-6E8A-4147-A177-3AD203B41FA5}">
                      <a16:colId xmlns:a16="http://schemas.microsoft.com/office/drawing/2014/main" val="20006"/>
                    </a:ext>
                  </a:extLst>
                </a:gridCol>
                <a:gridCol w="1172399">
                  <a:extLst>
                    <a:ext uri="{9D8B030D-6E8A-4147-A177-3AD203B41FA5}">
                      <a16:colId xmlns:a16="http://schemas.microsoft.com/office/drawing/2014/main" val="3570042251"/>
                    </a:ext>
                  </a:extLst>
                </a:gridCol>
                <a:gridCol w="1172399">
                  <a:extLst>
                    <a:ext uri="{9D8B030D-6E8A-4147-A177-3AD203B41FA5}">
                      <a16:colId xmlns:a16="http://schemas.microsoft.com/office/drawing/2014/main" val="20007"/>
                    </a:ext>
                  </a:extLst>
                </a:gridCol>
                <a:gridCol w="1172399">
                  <a:extLst>
                    <a:ext uri="{9D8B030D-6E8A-4147-A177-3AD203B41FA5}">
                      <a16:colId xmlns:a16="http://schemas.microsoft.com/office/drawing/2014/main" val="20008"/>
                    </a:ext>
                  </a:extLst>
                </a:gridCol>
              </a:tblGrid>
              <a:tr h="251460">
                <a:tc rowSpan="2">
                  <a:txBody>
                    <a:bodyPr/>
                    <a:lstStyle/>
                    <a:p>
                      <a:pPr algn="ctr"/>
                      <a:r>
                        <a:rPr lang="en-IN" sz="1100" dirty="0"/>
                        <a:t>Specialists</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gridSpan="6">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100" dirty="0"/>
                        <a:t>Order of  priority during promotion/detailing</a:t>
                      </a:r>
                      <a:endParaRPr lang="en-IN" sz="1100" b="1" dirty="0">
                        <a:solidFill>
                          <a:schemeClr val="bg1"/>
                        </a:solidFill>
                        <a:latin typeface="Times New Roman" panose="02020603050405020304" pitchFamily="18" charset="0"/>
                        <a:cs typeface="Times New Roman" panose="02020603050405020304" pitchFamily="18" charset="0"/>
                      </a:endParaRPr>
                    </a:p>
                  </a:txBody>
                  <a:tcPr marL="68580" marR="68580" marT="34290" marB="34290" anchor="ctr"/>
                </a:tc>
                <a:tc hMerge="1">
                  <a:txBody>
                    <a:bodyPr/>
                    <a:lstStyle/>
                    <a:p>
                      <a:pPr algn="ctr"/>
                      <a:endParaRPr lang="en-US" sz="1100" dirty="0">
                        <a:latin typeface="+mj-lt"/>
                      </a:endParaRPr>
                    </a:p>
                  </a:txBody>
                  <a:tcPr marL="36576" marR="36576" marT="36576" marB="36576"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3">
                        <a:lumMod val="75000"/>
                      </a:schemeClr>
                    </a:solidFill>
                  </a:tcPr>
                </a:tc>
                <a:tc hMerge="1">
                  <a:txBody>
                    <a:bodyPr/>
                    <a:lstStyle/>
                    <a:p>
                      <a:pPr algn="ctr"/>
                      <a:endParaRPr lang="en-US" sz="1100" dirty="0">
                        <a:latin typeface="+mj-lt"/>
                      </a:endParaRPr>
                    </a:p>
                  </a:txBody>
                  <a:tcPr marL="36576" marR="36576" marT="36576" marB="36576" anchor="ctr">
                    <a:lnL w="6350" cap="flat" cmpd="sng" algn="ctr">
                      <a:solidFill>
                        <a:schemeClr val="bg1">
                          <a:lumMod val="95000"/>
                        </a:schemeClr>
                      </a:solidFill>
                      <a:prstDash val="solid"/>
                      <a:round/>
                      <a:headEnd type="none" w="med" len="med"/>
                      <a:tailEnd type="none" w="med" len="med"/>
                    </a:lnL>
                    <a:lnR w="6350" cap="flat" cmpd="sng" algn="ctr">
                      <a:solidFill>
                        <a:schemeClr val="bg1">
                          <a:lumMod val="95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4"/>
                    </a:solidFill>
                  </a:tcPr>
                </a:tc>
                <a:tc hMerge="1">
                  <a:txBody>
                    <a:bodyPr/>
                    <a:lstStyle/>
                    <a:p>
                      <a:pPr algn="ctr"/>
                      <a:endParaRPr lang="en-IN" sz="1400" b="1" dirty="0">
                        <a:solidFill>
                          <a:schemeClr val="bg1"/>
                        </a:solidFill>
                        <a:latin typeface="+mn-lt"/>
                      </a:endParaRPr>
                    </a:p>
                  </a:txBody>
                  <a:tcPr anchor="b"/>
                </a:tc>
                <a:tc hMerge="1">
                  <a:txBody>
                    <a:bodyPr/>
                    <a:lstStyle/>
                    <a:p>
                      <a:pPr algn="ctr"/>
                      <a:endParaRPr lang="en-IN" sz="1400" b="1" dirty="0">
                        <a:solidFill>
                          <a:schemeClr val="bg1"/>
                        </a:solidFill>
                        <a:latin typeface="+mn-lt"/>
                      </a:endParaRPr>
                    </a:p>
                  </a:txBody>
                  <a:tcPr anchor="b"/>
                </a:tc>
                <a:tc hMerge="1">
                  <a:txBody>
                    <a:bodyPr/>
                    <a:lstStyle/>
                    <a:p>
                      <a:endParaRPr lang="en-IN"/>
                    </a:p>
                  </a:txBody>
                  <a:tcPr/>
                </a:tc>
                <a:extLst>
                  <a:ext uri="{0D108BD9-81ED-4DB2-BD59-A6C34878D82A}">
                    <a16:rowId xmlns:a16="http://schemas.microsoft.com/office/drawing/2014/main" val="10000"/>
                  </a:ext>
                </a:extLst>
              </a:tr>
              <a:tr h="421986">
                <a:tc vMerge="1">
                  <a:txBody>
                    <a:bodyPr/>
                    <a:lstStyle/>
                    <a:p>
                      <a:endParaRPr lang="en-IN"/>
                    </a:p>
                  </a:txBody>
                  <a:tcPr/>
                </a:tc>
                <a:tc>
                  <a:txBody>
                    <a:bodyPr/>
                    <a:lstStyle/>
                    <a:p>
                      <a:pPr marL="0" algn="ctr" defTabSz="914400" rtl="0" eaLnBrk="1" fontAlgn="ctr" latinLnBrk="0" hangingPunct="1"/>
                      <a:r>
                        <a:rPr lang="en-IN" sz="1100" u="none" strike="noStrike" kern="1200" dirty="0">
                          <a:effectLst/>
                        </a:rPr>
                        <a:t>Priority 1</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effectLst/>
                        </a:rPr>
                        <a:t>Priority 2</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u="none" strike="noStrike" kern="1200" dirty="0">
                          <a:effectLst/>
                        </a:rPr>
                        <a:t>Priority 3</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u="none" strike="noStrike" kern="1200" dirty="0">
                          <a:effectLst/>
                        </a:rPr>
                        <a:t>Priority 4</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effectLst/>
                        </a:rPr>
                        <a:t>Priority 5</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effectLst/>
                        </a:rPr>
                        <a:t>Priority 6</a:t>
                      </a:r>
                      <a:endParaRPr lang="en-IN" sz="1100" b="1" i="0" u="none" strike="noStrike" kern="1200" dirty="0">
                        <a:solidFill>
                          <a:schemeClr val="bg1"/>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1"/>
                  </a:ext>
                </a:extLst>
              </a:tr>
              <a:tr h="270000">
                <a:tc>
                  <a:txBody>
                    <a:bodyPr/>
                    <a:lstStyle/>
                    <a:p>
                      <a:pPr algn="l" fontAlgn="ctr"/>
                      <a:r>
                        <a:rPr lang="en-GB" sz="1100" kern="1200" dirty="0"/>
                        <a:t>Consulting Physician &amp; GPs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Pruease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u="none" strike="noStrike" kern="1200" dirty="0">
                          <a:solidFill>
                            <a:schemeClr val="dk1"/>
                          </a:solidFill>
                        </a:rPr>
                        <a:t>Rifagut</a:t>
                      </a:r>
                      <a:endParaRPr lang="en-GB" sz="1100" u="none" strike="noStrike" kern="1200" dirty="0">
                        <a:solidFill>
                          <a:schemeClr val="dk1"/>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a:r>
                        <a:rPr lang="en-GB" sz="1100" u="none" strike="noStrike" kern="1200" dirty="0"/>
                        <a:t>Etoshine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a:r>
                        <a:rPr lang="en-GB" sz="1100" u="none" strike="noStrike" kern="1200" dirty="0"/>
                        <a:t>Lumia</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2"/>
                  </a:ext>
                </a:extLst>
              </a:tr>
              <a:tr h="270000">
                <a:tc>
                  <a:txBody>
                    <a:bodyPr/>
                    <a:lstStyle/>
                    <a:p>
                      <a:pPr algn="l" fontAlgn="ctr"/>
                      <a:r>
                        <a:rPr lang="en-GB" sz="1100" kern="1200" dirty="0"/>
                        <a:t>Gastroenterologists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Rifagut</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Pruease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algn="ctr" defTabSz="914400" rtl="0" eaLnBrk="1" fontAlgn="ctr" latinLnBrk="0" hangingPunct="1"/>
                      <a:r>
                        <a:rPr lang="en-IN" sz="1100" u="none" strike="noStrike" kern="1200" dirty="0"/>
                        <a:t>Lactihep</a:t>
                      </a:r>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u="none" strike="noStrike" kern="1200" dirty="0"/>
                        <a:t>Sonata</a:t>
                      </a:r>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3"/>
                  </a:ext>
                </a:extLst>
              </a:tr>
              <a:tr h="270000">
                <a:tc>
                  <a:txBody>
                    <a:bodyPr/>
                    <a:lstStyle/>
                    <a:p>
                      <a:pPr algn="l" fontAlgn="ctr"/>
                      <a:r>
                        <a:rPr lang="en-GB" sz="1100" kern="1200" dirty="0"/>
                        <a:t>Surgeons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Lactihep Plus</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Rifagut</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algn="ctr" defTabSz="914400" rtl="0" eaLnBrk="1" fontAlgn="ctr" latinLnBrk="0" hangingPunct="1"/>
                      <a:r>
                        <a:rPr lang="en-IN" sz="1100" u="none" strike="noStrike" kern="1200" dirty="0"/>
                        <a:t>Pruease</a:t>
                      </a:r>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u="none" strike="noStrike" kern="1200" dirty="0"/>
                        <a:t>Sonata</a:t>
                      </a:r>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4"/>
                  </a:ext>
                </a:extLst>
              </a:tr>
              <a:tr h="270000">
                <a:tc>
                  <a:txBody>
                    <a:bodyPr/>
                    <a:lstStyle/>
                    <a:p>
                      <a:pPr algn="l" fontAlgn="ctr"/>
                      <a:r>
                        <a:rPr lang="en-GB" sz="1100" kern="1200" dirty="0"/>
                        <a:t>Orthopaedic</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Etoshine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Etoshine MR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Lumia</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algn="ctr" defTabSz="914400" rtl="0" eaLnBrk="1" fontAlgn="ctr" latinLnBrk="0" hangingPunct="1"/>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5"/>
                  </a:ext>
                </a:extLst>
              </a:tr>
              <a:tr h="270000">
                <a:tc>
                  <a:txBody>
                    <a:bodyPr/>
                    <a:lstStyle/>
                    <a:p>
                      <a:pPr algn="l" fontAlgn="ctr"/>
                      <a:r>
                        <a:rPr lang="en-GB" sz="1100" kern="1200" dirty="0"/>
                        <a:t>Neurologists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u="none" strike="noStrike" kern="1200" dirty="0">
                          <a:solidFill>
                            <a:schemeClr val="dk1"/>
                          </a:solidFill>
                        </a:rPr>
                        <a:t>Pruease</a:t>
                      </a:r>
                      <a:endParaRPr lang="en-GB" sz="1100" u="none" strike="noStrike" kern="1200" dirty="0">
                        <a:solidFill>
                          <a:schemeClr val="dk1"/>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Etoshine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Etoshine MR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Lumia</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extLst>
                  <a:ext uri="{0D108BD9-81ED-4DB2-BD59-A6C34878D82A}">
                    <a16:rowId xmlns:a16="http://schemas.microsoft.com/office/drawing/2014/main" val="10006"/>
                  </a:ext>
                </a:extLst>
              </a:tr>
              <a:tr h="270000">
                <a:tc>
                  <a:txBody>
                    <a:bodyPr/>
                    <a:lstStyle/>
                    <a:p>
                      <a:pPr algn="l" fontAlgn="ctr"/>
                      <a:r>
                        <a:rPr lang="en-GB" sz="1100" kern="1200" dirty="0"/>
                        <a:t>Pulmonologists/Chest Phys</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GB" sz="1100" u="none" strike="noStrike" kern="1200" dirty="0"/>
                        <a:t>Lumia</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marL="0" algn="ctr" defTabSz="914400" rtl="0" eaLnBrk="1" fontAlgn="ctr" latinLnBrk="0" hangingPunct="1"/>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7"/>
                  </a:ext>
                </a:extLst>
              </a:tr>
              <a:tr h="327184">
                <a:tc>
                  <a:txBody>
                    <a:bodyPr/>
                    <a:lstStyle/>
                    <a:p>
                      <a:pPr algn="l" fontAlgn="ctr"/>
                      <a:r>
                        <a:rPr lang="en-GB" sz="1100" kern="1200" dirty="0"/>
                        <a:t>Others (Cardio, Diabeto, </a:t>
                      </a:r>
                      <a:r>
                        <a:rPr lang="en-GB" sz="1100" kern="1200" dirty="0" err="1"/>
                        <a:t>Nephro</a:t>
                      </a:r>
                      <a:r>
                        <a:rPr lang="en-GB" sz="1100" kern="1200" dirty="0"/>
                        <a:t>)</a:t>
                      </a:r>
                      <a:endParaRPr lang="en-GB" sz="1100"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 DSR</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Pantocid</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fontAlgn="b"/>
                      <a:r>
                        <a:rPr lang="en-GB" sz="1100" u="none" strike="noStrike" kern="1200" dirty="0"/>
                        <a:t>Rifagut</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a:r>
                        <a:rPr lang="en-GB" sz="1100" b="0" u="none" strike="noStrike" kern="1200" dirty="0">
                          <a:solidFill>
                            <a:schemeClr val="dk1"/>
                          </a:solidFill>
                        </a:rPr>
                        <a:t>Pruease</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7144" marR="7144" marT="7144" marB="0" anchor="ctr"/>
                </a:tc>
                <a:tc>
                  <a:txBody>
                    <a:bodyPr/>
                    <a:lstStyle/>
                    <a:p>
                      <a:pPr algn="ctr"/>
                      <a:r>
                        <a:rPr lang="en-GB" sz="1100" u="none" strike="noStrike" kern="1200" dirty="0"/>
                        <a:t>Lumia</a:t>
                      </a:r>
                      <a:endParaRPr lang="en-GB"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endParaRPr lang="en-IN" sz="1100" b="0" i="0" u="none" strike="noStrike" kern="1200" dirty="0">
                        <a:solidFill>
                          <a:srgbClr val="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8"/>
                  </a:ext>
                </a:extLst>
              </a:tr>
            </a:tbl>
          </a:graphicData>
        </a:graphic>
      </p:graphicFrame>
      <p:pic>
        <p:nvPicPr>
          <p:cNvPr id="2" name="Google Shape;67;p13">
            <a:extLst>
              <a:ext uri="{FF2B5EF4-FFF2-40B4-BE49-F238E27FC236}">
                <a16:creationId xmlns:a16="http://schemas.microsoft.com/office/drawing/2014/main" id="{2C6562EA-E016-55E2-7C97-367F254ABCB0}"/>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957304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Rectangle 119"/>
          <p:cNvSpPr/>
          <p:nvPr/>
        </p:nvSpPr>
        <p:spPr>
          <a:xfrm>
            <a:off x="3917215" y="564776"/>
            <a:ext cx="4969610" cy="3807199"/>
          </a:xfrm>
          <a:prstGeom prst="rect">
            <a:avLst/>
          </a:prstGeom>
          <a:pattFill prst="smGrid">
            <a:fgClr>
              <a:schemeClr val="bg1">
                <a:lumMod val="9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0" fontAlgn="base" hangingPunct="0">
              <a:spcBef>
                <a:spcPct val="0"/>
              </a:spcBef>
              <a:spcAft>
                <a:spcPct val="0"/>
              </a:spcAft>
              <a:buClrTx/>
            </a:pPr>
            <a:endParaRPr lang="en-US" sz="1350" kern="1200" dirty="0">
              <a:solidFill>
                <a:prstClr val="white"/>
              </a:solidFill>
              <a:latin typeface="Calibri"/>
            </a:endParaRPr>
          </a:p>
        </p:txBody>
      </p:sp>
      <p:sp>
        <p:nvSpPr>
          <p:cNvPr id="3" name="Title 2"/>
          <p:cNvSpPr>
            <a:spLocks noGrp="1"/>
          </p:cNvSpPr>
          <p:nvPr>
            <p:ph type="title"/>
          </p:nvPr>
        </p:nvSpPr>
        <p:spPr/>
        <p:txBody>
          <a:bodyPr/>
          <a:lstStyle/>
          <a:p>
            <a:pPr algn="ctr"/>
            <a:r>
              <a:rPr lang="en-US" sz="2400" b="1" dirty="0">
                <a:latin typeface="Times New Roman" panose="02020603050405020304" pitchFamily="18" charset="0"/>
                <a:cs typeface="Times New Roman" panose="02020603050405020304" pitchFamily="18" charset="0"/>
              </a:rPr>
              <a:t>Distribution Network and Margin Play</a:t>
            </a:r>
          </a:p>
        </p:txBody>
      </p:sp>
      <p:sp>
        <p:nvSpPr>
          <p:cNvPr id="2" name="Content Placeholder 1"/>
          <p:cNvSpPr>
            <a:spLocks noGrp="1"/>
          </p:cNvSpPr>
          <p:nvPr>
            <p:ph idx="1"/>
          </p:nvPr>
        </p:nvSpPr>
        <p:spPr>
          <a:xfrm>
            <a:off x="347989" y="597472"/>
            <a:ext cx="3437697" cy="2432553"/>
          </a:xfrm>
        </p:spPr>
        <p:txBody>
          <a:bodyPr/>
          <a:lstStyle/>
          <a:p>
            <a:pPr>
              <a:lnSpc>
                <a:spcPct val="150000"/>
              </a:lnSpc>
            </a:pPr>
            <a:r>
              <a:rPr lang="en-US" sz="1200" dirty="0">
                <a:latin typeface="Times New Roman" panose="02020603050405020304" pitchFamily="18" charset="0"/>
                <a:cs typeface="Times New Roman" panose="02020603050405020304" pitchFamily="18" charset="0"/>
              </a:rPr>
              <a:t>Sun pharma provides a margin of </a:t>
            </a:r>
            <a:r>
              <a:rPr lang="en-US" sz="1200" b="1" dirty="0">
                <a:latin typeface="Times New Roman" panose="02020603050405020304" pitchFamily="18" charset="0"/>
                <a:cs typeface="Times New Roman" panose="02020603050405020304" pitchFamily="18" charset="0"/>
              </a:rPr>
              <a:t>8-11%</a:t>
            </a:r>
            <a:r>
              <a:rPr lang="en-US" sz="1200" dirty="0">
                <a:latin typeface="Times New Roman" panose="02020603050405020304" pitchFamily="18" charset="0"/>
                <a:cs typeface="Times New Roman" panose="02020603050405020304" pitchFamily="18" charset="0"/>
              </a:rPr>
              <a:t> to the distributors</a:t>
            </a:r>
          </a:p>
          <a:p>
            <a:pPr>
              <a:lnSpc>
                <a:spcPct val="150000"/>
              </a:lnSpc>
            </a:pPr>
            <a:r>
              <a:rPr lang="en-US" sz="1200" dirty="0">
                <a:latin typeface="Times New Roman" panose="02020603050405020304" pitchFamily="18" charset="0"/>
                <a:cs typeface="Times New Roman" panose="02020603050405020304" pitchFamily="18" charset="0"/>
              </a:rPr>
              <a:t>No additional margin is being provided even on additional purchase to the distributor</a:t>
            </a:r>
          </a:p>
          <a:p>
            <a:pPr>
              <a:lnSpc>
                <a:spcPct val="150000"/>
              </a:lnSpc>
            </a:pPr>
            <a:r>
              <a:rPr lang="en-US" sz="1200" dirty="0">
                <a:latin typeface="Times New Roman" panose="02020603050405020304" pitchFamily="18" charset="0"/>
                <a:cs typeface="Times New Roman" panose="02020603050405020304" pitchFamily="18" charset="0"/>
              </a:rPr>
              <a:t>Sun pharma provides a margin of </a:t>
            </a:r>
            <a:r>
              <a:rPr lang="en-US" sz="1200" b="1" dirty="0">
                <a:latin typeface="Times New Roman" panose="02020603050405020304" pitchFamily="18" charset="0"/>
                <a:cs typeface="Times New Roman" panose="02020603050405020304" pitchFamily="18" charset="0"/>
              </a:rPr>
              <a:t>40%</a:t>
            </a:r>
            <a:r>
              <a:rPr lang="en-US" sz="1200" dirty="0">
                <a:latin typeface="Times New Roman" panose="02020603050405020304" pitchFamily="18" charset="0"/>
                <a:cs typeface="Times New Roman" panose="02020603050405020304" pitchFamily="18" charset="0"/>
              </a:rPr>
              <a:t> on the MRP to the retailers.</a:t>
            </a:r>
          </a:p>
          <a:p>
            <a:pPr>
              <a:lnSpc>
                <a:spcPct val="150000"/>
              </a:lnSpc>
            </a:pPr>
            <a:r>
              <a:rPr lang="en-US" sz="1200" b="1" i="1" dirty="0">
                <a:latin typeface="Times New Roman" panose="02020603050405020304" pitchFamily="18" charset="0"/>
                <a:cs typeface="Times New Roman" panose="02020603050405020304" pitchFamily="18" charset="0"/>
              </a:rPr>
              <a:t>There is a scheme in which additional margin of 10% (apart from their regular margin) is being given to the hospitals based on their purchase volume. Only 5 counters are being approved per HQ to limit the discounted business of territory looking into the business given by the Hospital.</a:t>
            </a:r>
          </a:p>
        </p:txBody>
      </p:sp>
      <p:sp>
        <p:nvSpPr>
          <p:cNvPr id="55" name="Slide Number Placeholder 54"/>
          <p:cNvSpPr>
            <a:spLocks noGrp="1"/>
          </p:cNvSpPr>
          <p:nvPr>
            <p:ph type="sldNum" sz="quarter" idx="4294967295"/>
          </p:nvPr>
        </p:nvSpPr>
        <p:spPr/>
        <p:txBody>
          <a:bodyPr/>
          <a:lstStyle/>
          <a:p>
            <a:pPr defTabSz="685800" eaLnBrk="0" fontAlgn="base" hangingPunct="0">
              <a:spcBef>
                <a:spcPct val="0"/>
              </a:spcBef>
              <a:spcAft>
                <a:spcPct val="0"/>
              </a:spcAft>
              <a:buClrTx/>
            </a:pPr>
            <a:endParaRPr lang="en-US" sz="1350" kern="1200" dirty="0">
              <a:solidFill>
                <a:srgbClr val="595959"/>
              </a:solidFill>
              <a:latin typeface="Arial" panose="020B0604020202020204" pitchFamily="34" charset="0"/>
              <a:ea typeface="+mn-ea"/>
              <a:cs typeface="Arial" panose="020B0604020202020204" pitchFamily="34" charset="0"/>
            </a:endParaRPr>
          </a:p>
          <a:p>
            <a:pPr defTabSz="685800" eaLnBrk="0" fontAlgn="base" hangingPunct="0">
              <a:spcBef>
                <a:spcPct val="0"/>
              </a:spcBef>
              <a:spcAft>
                <a:spcPct val="0"/>
              </a:spcAft>
              <a:buClrTx/>
            </a:pPr>
            <a:endParaRPr lang="en-US" sz="1350" kern="1200" dirty="0">
              <a:solidFill>
                <a:srgbClr val="595959"/>
              </a:solidFill>
              <a:latin typeface="Arial" panose="020B0604020202020204" pitchFamily="34" charset="0"/>
              <a:ea typeface="+mn-ea"/>
              <a:cs typeface="Arial" panose="020B0604020202020204" pitchFamily="34" charset="0"/>
            </a:endParaRPr>
          </a:p>
        </p:txBody>
      </p:sp>
      <p:grpSp>
        <p:nvGrpSpPr>
          <p:cNvPr id="109" name="Group 108"/>
          <p:cNvGrpSpPr/>
          <p:nvPr/>
        </p:nvGrpSpPr>
        <p:grpSpPr>
          <a:xfrm>
            <a:off x="4433682" y="792601"/>
            <a:ext cx="3939689" cy="3663929"/>
            <a:chOff x="3127485" y="890524"/>
            <a:chExt cx="4226485" cy="3930650"/>
          </a:xfrm>
        </p:grpSpPr>
        <p:grpSp>
          <p:nvGrpSpPr>
            <p:cNvPr id="99" name="Group 98"/>
            <p:cNvGrpSpPr/>
            <p:nvPr/>
          </p:nvGrpSpPr>
          <p:grpSpPr>
            <a:xfrm>
              <a:off x="3649153" y="890524"/>
              <a:ext cx="3503923" cy="3930650"/>
              <a:chOff x="4029356" y="790575"/>
              <a:chExt cx="3503923" cy="3930650"/>
            </a:xfrm>
          </p:grpSpPr>
          <p:sp>
            <p:nvSpPr>
              <p:cNvPr id="6" name="Freeform 5"/>
              <p:cNvSpPr>
                <a:spLocks noEditPoints="1"/>
              </p:cNvSpPr>
              <p:nvPr/>
            </p:nvSpPr>
            <p:spPr bwMode="auto">
              <a:xfrm>
                <a:off x="5089525" y="798513"/>
                <a:ext cx="731838" cy="812800"/>
              </a:xfrm>
              <a:custGeom>
                <a:avLst/>
                <a:gdLst>
                  <a:gd name="T0" fmla="*/ 187 w 373"/>
                  <a:gd name="T1" fmla="*/ 414 h 414"/>
                  <a:gd name="T2" fmla="*/ 155 w 373"/>
                  <a:gd name="T3" fmla="*/ 406 h 414"/>
                  <a:gd name="T4" fmla="*/ 31 w 373"/>
                  <a:gd name="T5" fmla="*/ 334 h 414"/>
                  <a:gd name="T6" fmla="*/ 0 w 373"/>
                  <a:gd name="T7" fmla="*/ 280 h 414"/>
                  <a:gd name="T8" fmla="*/ 0 w 373"/>
                  <a:gd name="T9" fmla="*/ 137 h 414"/>
                  <a:gd name="T10" fmla="*/ 31 w 373"/>
                  <a:gd name="T11" fmla="*/ 83 h 414"/>
                  <a:gd name="T12" fmla="*/ 155 w 373"/>
                  <a:gd name="T13" fmla="*/ 11 h 414"/>
                  <a:gd name="T14" fmla="*/ 218 w 373"/>
                  <a:gd name="T15" fmla="*/ 11 h 414"/>
                  <a:gd name="T16" fmla="*/ 342 w 373"/>
                  <a:gd name="T17" fmla="*/ 83 h 414"/>
                  <a:gd name="T18" fmla="*/ 373 w 373"/>
                  <a:gd name="T19" fmla="*/ 137 h 414"/>
                  <a:gd name="T20" fmla="*/ 373 w 373"/>
                  <a:gd name="T21" fmla="*/ 280 h 414"/>
                  <a:gd name="T22" fmla="*/ 342 w 373"/>
                  <a:gd name="T23" fmla="*/ 334 h 414"/>
                  <a:gd name="T24" fmla="*/ 218 w 373"/>
                  <a:gd name="T25" fmla="*/ 406 h 414"/>
                  <a:gd name="T26" fmla="*/ 187 w 373"/>
                  <a:gd name="T27" fmla="*/ 414 h 414"/>
                  <a:gd name="T28" fmla="*/ 187 w 373"/>
                  <a:gd name="T29" fmla="*/ 17 h 414"/>
                  <a:gd name="T30" fmla="*/ 163 w 373"/>
                  <a:gd name="T31" fmla="*/ 24 h 414"/>
                  <a:gd name="T32" fmla="*/ 38 w 373"/>
                  <a:gd name="T33" fmla="*/ 95 h 414"/>
                  <a:gd name="T34" fmla="*/ 14 w 373"/>
                  <a:gd name="T35" fmla="*/ 137 h 414"/>
                  <a:gd name="T36" fmla="*/ 14 w 373"/>
                  <a:gd name="T37" fmla="*/ 280 h 414"/>
                  <a:gd name="T38" fmla="*/ 38 w 373"/>
                  <a:gd name="T39" fmla="*/ 322 h 414"/>
                  <a:gd name="T40" fmla="*/ 163 w 373"/>
                  <a:gd name="T41" fmla="*/ 393 h 414"/>
                  <a:gd name="T42" fmla="*/ 210 w 373"/>
                  <a:gd name="T43" fmla="*/ 393 h 414"/>
                  <a:gd name="T44" fmla="*/ 335 w 373"/>
                  <a:gd name="T45" fmla="*/ 322 h 414"/>
                  <a:gd name="T46" fmla="*/ 359 w 373"/>
                  <a:gd name="T47" fmla="*/ 280 h 414"/>
                  <a:gd name="T48" fmla="*/ 359 w 373"/>
                  <a:gd name="T49" fmla="*/ 137 h 414"/>
                  <a:gd name="T50" fmla="*/ 335 w 373"/>
                  <a:gd name="T51" fmla="*/ 95 h 414"/>
                  <a:gd name="T52" fmla="*/ 210 w 373"/>
                  <a:gd name="T53" fmla="*/ 24 h 414"/>
                  <a:gd name="T54" fmla="*/ 187 w 373"/>
                  <a:gd name="T55" fmla="*/ 1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414">
                    <a:moveTo>
                      <a:pt x="187" y="414"/>
                    </a:moveTo>
                    <a:cubicBezTo>
                      <a:pt x="176" y="414"/>
                      <a:pt x="165" y="411"/>
                      <a:pt x="155" y="406"/>
                    </a:cubicBezTo>
                    <a:cubicBezTo>
                      <a:pt x="31" y="334"/>
                      <a:pt x="31" y="334"/>
                      <a:pt x="31" y="334"/>
                    </a:cubicBezTo>
                    <a:cubicBezTo>
                      <a:pt x="12" y="323"/>
                      <a:pt x="0" y="302"/>
                      <a:pt x="0" y="280"/>
                    </a:cubicBezTo>
                    <a:cubicBezTo>
                      <a:pt x="0" y="137"/>
                      <a:pt x="0" y="137"/>
                      <a:pt x="0" y="137"/>
                    </a:cubicBezTo>
                    <a:cubicBezTo>
                      <a:pt x="0" y="115"/>
                      <a:pt x="12" y="94"/>
                      <a:pt x="31" y="83"/>
                    </a:cubicBezTo>
                    <a:cubicBezTo>
                      <a:pt x="155" y="11"/>
                      <a:pt x="155" y="11"/>
                      <a:pt x="155" y="11"/>
                    </a:cubicBezTo>
                    <a:cubicBezTo>
                      <a:pt x="174" y="0"/>
                      <a:pt x="199" y="0"/>
                      <a:pt x="218" y="11"/>
                    </a:cubicBezTo>
                    <a:cubicBezTo>
                      <a:pt x="342" y="83"/>
                      <a:pt x="342" y="83"/>
                      <a:pt x="342" y="83"/>
                    </a:cubicBezTo>
                    <a:cubicBezTo>
                      <a:pt x="361" y="94"/>
                      <a:pt x="373" y="115"/>
                      <a:pt x="373" y="137"/>
                    </a:cubicBezTo>
                    <a:cubicBezTo>
                      <a:pt x="373" y="280"/>
                      <a:pt x="373" y="280"/>
                      <a:pt x="373" y="280"/>
                    </a:cubicBezTo>
                    <a:cubicBezTo>
                      <a:pt x="373" y="302"/>
                      <a:pt x="361" y="323"/>
                      <a:pt x="342" y="334"/>
                    </a:cubicBezTo>
                    <a:cubicBezTo>
                      <a:pt x="218" y="406"/>
                      <a:pt x="218" y="406"/>
                      <a:pt x="218" y="406"/>
                    </a:cubicBezTo>
                    <a:cubicBezTo>
                      <a:pt x="208" y="411"/>
                      <a:pt x="197" y="414"/>
                      <a:pt x="187" y="414"/>
                    </a:cubicBezTo>
                    <a:close/>
                    <a:moveTo>
                      <a:pt x="187" y="17"/>
                    </a:moveTo>
                    <a:cubicBezTo>
                      <a:pt x="178" y="17"/>
                      <a:pt x="170" y="19"/>
                      <a:pt x="163" y="24"/>
                    </a:cubicBezTo>
                    <a:cubicBezTo>
                      <a:pt x="38" y="95"/>
                      <a:pt x="38" y="95"/>
                      <a:pt x="38" y="95"/>
                    </a:cubicBezTo>
                    <a:cubicBezTo>
                      <a:pt x="24" y="104"/>
                      <a:pt x="14" y="120"/>
                      <a:pt x="14" y="137"/>
                    </a:cubicBezTo>
                    <a:cubicBezTo>
                      <a:pt x="14" y="280"/>
                      <a:pt x="14" y="280"/>
                      <a:pt x="14" y="280"/>
                    </a:cubicBezTo>
                    <a:cubicBezTo>
                      <a:pt x="14" y="297"/>
                      <a:pt x="24" y="313"/>
                      <a:pt x="38" y="322"/>
                    </a:cubicBezTo>
                    <a:cubicBezTo>
                      <a:pt x="163" y="393"/>
                      <a:pt x="163" y="393"/>
                      <a:pt x="163" y="393"/>
                    </a:cubicBezTo>
                    <a:cubicBezTo>
                      <a:pt x="177" y="402"/>
                      <a:pt x="196" y="402"/>
                      <a:pt x="210" y="393"/>
                    </a:cubicBezTo>
                    <a:cubicBezTo>
                      <a:pt x="335" y="322"/>
                      <a:pt x="335" y="322"/>
                      <a:pt x="335" y="322"/>
                    </a:cubicBezTo>
                    <a:cubicBezTo>
                      <a:pt x="349" y="313"/>
                      <a:pt x="359" y="297"/>
                      <a:pt x="359" y="280"/>
                    </a:cubicBezTo>
                    <a:cubicBezTo>
                      <a:pt x="359" y="137"/>
                      <a:pt x="359" y="137"/>
                      <a:pt x="359" y="137"/>
                    </a:cubicBezTo>
                    <a:cubicBezTo>
                      <a:pt x="359" y="120"/>
                      <a:pt x="349" y="104"/>
                      <a:pt x="335" y="95"/>
                    </a:cubicBezTo>
                    <a:cubicBezTo>
                      <a:pt x="210" y="24"/>
                      <a:pt x="210" y="24"/>
                      <a:pt x="210" y="24"/>
                    </a:cubicBezTo>
                    <a:cubicBezTo>
                      <a:pt x="203" y="19"/>
                      <a:pt x="195" y="17"/>
                      <a:pt x="187" y="17"/>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 name="Freeform 6"/>
              <p:cNvSpPr>
                <a:spLocks/>
              </p:cNvSpPr>
              <p:nvPr/>
            </p:nvSpPr>
            <p:spPr bwMode="auto">
              <a:xfrm>
                <a:off x="5164138" y="877888"/>
                <a:ext cx="582613" cy="660400"/>
              </a:xfrm>
              <a:custGeom>
                <a:avLst/>
                <a:gdLst>
                  <a:gd name="T0" fmla="*/ 136 w 297"/>
                  <a:gd name="T1" fmla="*/ 4 h 337"/>
                  <a:gd name="T2" fmla="*/ 12 w 297"/>
                  <a:gd name="T3" fmla="*/ 76 h 337"/>
                  <a:gd name="T4" fmla="*/ 0 w 297"/>
                  <a:gd name="T5" fmla="*/ 97 h 337"/>
                  <a:gd name="T6" fmla="*/ 0 w 297"/>
                  <a:gd name="T7" fmla="*/ 240 h 337"/>
                  <a:gd name="T8" fmla="*/ 12 w 297"/>
                  <a:gd name="T9" fmla="*/ 261 h 337"/>
                  <a:gd name="T10" fmla="*/ 136 w 297"/>
                  <a:gd name="T11" fmla="*/ 333 h 337"/>
                  <a:gd name="T12" fmla="*/ 161 w 297"/>
                  <a:gd name="T13" fmla="*/ 333 h 337"/>
                  <a:gd name="T14" fmla="*/ 285 w 297"/>
                  <a:gd name="T15" fmla="*/ 261 h 337"/>
                  <a:gd name="T16" fmla="*/ 297 w 297"/>
                  <a:gd name="T17" fmla="*/ 240 h 337"/>
                  <a:gd name="T18" fmla="*/ 297 w 297"/>
                  <a:gd name="T19" fmla="*/ 97 h 337"/>
                  <a:gd name="T20" fmla="*/ 285 w 297"/>
                  <a:gd name="T21" fmla="*/ 76 h 337"/>
                  <a:gd name="T22" fmla="*/ 161 w 297"/>
                  <a:gd name="T23" fmla="*/ 4 h 337"/>
                  <a:gd name="T24" fmla="*/ 136 w 297"/>
                  <a:gd name="T25" fmla="*/ 4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 h="337">
                    <a:moveTo>
                      <a:pt x="136" y="4"/>
                    </a:moveTo>
                    <a:cubicBezTo>
                      <a:pt x="12" y="76"/>
                      <a:pt x="12" y="76"/>
                      <a:pt x="12" y="76"/>
                    </a:cubicBezTo>
                    <a:cubicBezTo>
                      <a:pt x="5" y="80"/>
                      <a:pt x="0" y="88"/>
                      <a:pt x="0" y="97"/>
                    </a:cubicBezTo>
                    <a:cubicBezTo>
                      <a:pt x="0" y="240"/>
                      <a:pt x="0" y="240"/>
                      <a:pt x="0" y="240"/>
                    </a:cubicBezTo>
                    <a:cubicBezTo>
                      <a:pt x="0" y="249"/>
                      <a:pt x="5" y="257"/>
                      <a:pt x="12" y="261"/>
                    </a:cubicBezTo>
                    <a:cubicBezTo>
                      <a:pt x="136" y="333"/>
                      <a:pt x="136" y="333"/>
                      <a:pt x="136" y="333"/>
                    </a:cubicBezTo>
                    <a:cubicBezTo>
                      <a:pt x="144" y="337"/>
                      <a:pt x="153" y="337"/>
                      <a:pt x="161" y="333"/>
                    </a:cubicBezTo>
                    <a:cubicBezTo>
                      <a:pt x="285" y="261"/>
                      <a:pt x="285" y="261"/>
                      <a:pt x="285" y="261"/>
                    </a:cubicBezTo>
                    <a:cubicBezTo>
                      <a:pt x="292" y="257"/>
                      <a:pt x="297" y="249"/>
                      <a:pt x="297" y="240"/>
                    </a:cubicBezTo>
                    <a:cubicBezTo>
                      <a:pt x="297" y="97"/>
                      <a:pt x="297" y="97"/>
                      <a:pt x="297" y="97"/>
                    </a:cubicBezTo>
                    <a:cubicBezTo>
                      <a:pt x="297" y="88"/>
                      <a:pt x="292" y="80"/>
                      <a:pt x="285" y="76"/>
                    </a:cubicBezTo>
                    <a:cubicBezTo>
                      <a:pt x="161" y="4"/>
                      <a:pt x="161" y="4"/>
                      <a:pt x="161" y="4"/>
                    </a:cubicBezTo>
                    <a:cubicBezTo>
                      <a:pt x="153" y="0"/>
                      <a:pt x="144" y="0"/>
                      <a:pt x="136" y="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 name="Oval 7"/>
              <p:cNvSpPr>
                <a:spLocks noChangeArrowheads="1"/>
              </p:cNvSpPr>
              <p:nvPr/>
            </p:nvSpPr>
            <p:spPr bwMode="auto">
              <a:xfrm>
                <a:off x="5248275" y="996950"/>
                <a:ext cx="411163" cy="4127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9" name="Freeform 8"/>
              <p:cNvSpPr>
                <a:spLocks/>
              </p:cNvSpPr>
              <p:nvPr/>
            </p:nvSpPr>
            <p:spPr bwMode="auto">
              <a:xfrm>
                <a:off x="7004050" y="790575"/>
                <a:ext cx="120650" cy="30162"/>
              </a:xfrm>
              <a:custGeom>
                <a:avLst/>
                <a:gdLst>
                  <a:gd name="T0" fmla="*/ 54 w 62"/>
                  <a:gd name="T1" fmla="*/ 15 h 15"/>
                  <a:gd name="T2" fmla="*/ 7 w 62"/>
                  <a:gd name="T3" fmla="*/ 15 h 15"/>
                  <a:gd name="T4" fmla="*/ 0 w 62"/>
                  <a:gd name="T5" fmla="*/ 8 h 15"/>
                  <a:gd name="T6" fmla="*/ 7 w 62"/>
                  <a:gd name="T7" fmla="*/ 0 h 15"/>
                  <a:gd name="T8" fmla="*/ 54 w 62"/>
                  <a:gd name="T9" fmla="*/ 0 h 15"/>
                  <a:gd name="T10" fmla="*/ 62 w 62"/>
                  <a:gd name="T11" fmla="*/ 8 h 15"/>
                  <a:gd name="T12" fmla="*/ 54 w 6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62" h="15">
                    <a:moveTo>
                      <a:pt x="54" y="15"/>
                    </a:moveTo>
                    <a:cubicBezTo>
                      <a:pt x="7" y="15"/>
                      <a:pt x="7" y="15"/>
                      <a:pt x="7" y="15"/>
                    </a:cubicBezTo>
                    <a:cubicBezTo>
                      <a:pt x="3" y="15"/>
                      <a:pt x="0" y="12"/>
                      <a:pt x="0" y="8"/>
                    </a:cubicBezTo>
                    <a:cubicBezTo>
                      <a:pt x="0" y="4"/>
                      <a:pt x="3" y="0"/>
                      <a:pt x="7" y="0"/>
                    </a:cubicBezTo>
                    <a:cubicBezTo>
                      <a:pt x="54" y="0"/>
                      <a:pt x="54" y="0"/>
                      <a:pt x="54" y="0"/>
                    </a:cubicBezTo>
                    <a:cubicBezTo>
                      <a:pt x="58" y="0"/>
                      <a:pt x="62" y="4"/>
                      <a:pt x="62" y="8"/>
                    </a:cubicBezTo>
                    <a:cubicBezTo>
                      <a:pt x="62" y="12"/>
                      <a:pt x="58" y="15"/>
                      <a:pt x="54" y="15"/>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0" name="Freeform 9"/>
              <p:cNvSpPr>
                <a:spLocks/>
              </p:cNvSpPr>
              <p:nvPr/>
            </p:nvSpPr>
            <p:spPr bwMode="auto">
              <a:xfrm>
                <a:off x="5761038" y="790575"/>
                <a:ext cx="1181100" cy="203200"/>
              </a:xfrm>
              <a:custGeom>
                <a:avLst/>
                <a:gdLst>
                  <a:gd name="T0" fmla="*/ 8 w 602"/>
                  <a:gd name="T1" fmla="*/ 103 h 103"/>
                  <a:gd name="T2" fmla="*/ 2 w 602"/>
                  <a:gd name="T3" fmla="*/ 100 h 103"/>
                  <a:gd name="T4" fmla="*/ 4 w 602"/>
                  <a:gd name="T5" fmla="*/ 90 h 103"/>
                  <a:gd name="T6" fmla="*/ 154 w 602"/>
                  <a:gd name="T7" fmla="*/ 1 h 103"/>
                  <a:gd name="T8" fmla="*/ 158 w 602"/>
                  <a:gd name="T9" fmla="*/ 0 h 103"/>
                  <a:gd name="T10" fmla="*/ 595 w 602"/>
                  <a:gd name="T11" fmla="*/ 0 h 103"/>
                  <a:gd name="T12" fmla="*/ 602 w 602"/>
                  <a:gd name="T13" fmla="*/ 8 h 103"/>
                  <a:gd name="T14" fmla="*/ 595 w 602"/>
                  <a:gd name="T15" fmla="*/ 15 h 103"/>
                  <a:gd name="T16" fmla="*/ 160 w 602"/>
                  <a:gd name="T17" fmla="*/ 15 h 103"/>
                  <a:gd name="T18" fmla="*/ 12 w 602"/>
                  <a:gd name="T19" fmla="*/ 102 h 103"/>
                  <a:gd name="T20" fmla="*/ 8 w 602"/>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2" h="103">
                    <a:moveTo>
                      <a:pt x="8" y="103"/>
                    </a:moveTo>
                    <a:cubicBezTo>
                      <a:pt x="6" y="103"/>
                      <a:pt x="3" y="102"/>
                      <a:pt x="2" y="100"/>
                    </a:cubicBezTo>
                    <a:cubicBezTo>
                      <a:pt x="0" y="96"/>
                      <a:pt x="1" y="92"/>
                      <a:pt x="4" y="90"/>
                    </a:cubicBezTo>
                    <a:cubicBezTo>
                      <a:pt x="154" y="1"/>
                      <a:pt x="154" y="1"/>
                      <a:pt x="154" y="1"/>
                    </a:cubicBezTo>
                    <a:cubicBezTo>
                      <a:pt x="155" y="1"/>
                      <a:pt x="156" y="0"/>
                      <a:pt x="158" y="0"/>
                    </a:cubicBezTo>
                    <a:cubicBezTo>
                      <a:pt x="595" y="0"/>
                      <a:pt x="595" y="0"/>
                      <a:pt x="595" y="0"/>
                    </a:cubicBezTo>
                    <a:cubicBezTo>
                      <a:pt x="599" y="0"/>
                      <a:pt x="602" y="4"/>
                      <a:pt x="602" y="8"/>
                    </a:cubicBezTo>
                    <a:cubicBezTo>
                      <a:pt x="602" y="12"/>
                      <a:pt x="599" y="15"/>
                      <a:pt x="595" y="15"/>
                    </a:cubicBezTo>
                    <a:cubicBezTo>
                      <a:pt x="160" y="15"/>
                      <a:pt x="160" y="15"/>
                      <a:pt x="160" y="15"/>
                    </a:cubicBezTo>
                    <a:cubicBezTo>
                      <a:pt x="12" y="102"/>
                      <a:pt x="12" y="102"/>
                      <a:pt x="12" y="102"/>
                    </a:cubicBezTo>
                    <a:cubicBezTo>
                      <a:pt x="11" y="103"/>
                      <a:pt x="9" y="103"/>
                      <a:pt x="8" y="10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1" name="Oval 10"/>
              <p:cNvSpPr>
                <a:spLocks noChangeArrowheads="1"/>
              </p:cNvSpPr>
              <p:nvPr/>
            </p:nvSpPr>
            <p:spPr bwMode="auto">
              <a:xfrm>
                <a:off x="5622925" y="839788"/>
                <a:ext cx="288925" cy="288925"/>
              </a:xfrm>
              <a:prstGeom prst="ellipse">
                <a:avLst/>
              </a:prstGeom>
              <a:solidFill>
                <a:srgbClr val="FFFFFF"/>
              </a:solidFill>
              <a:ln>
                <a:noFill/>
              </a:ln>
              <a:effectLst>
                <a:outerShdw dist="38100" dir="2700000" algn="tl" rotWithShape="0">
                  <a:schemeClr val="bg1">
                    <a:lumMod val="85000"/>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ctr" anchorCtr="1" compatLnSpc="1">
                <a:prstTxWarp prst="textNoShape">
                  <a:avLst/>
                </a:prstTxWarp>
              </a:bodyPr>
              <a:lstStyle/>
              <a:p>
                <a:pPr algn="ctr" defTabSz="685800" eaLnBrk="0" fontAlgn="base" hangingPunct="0">
                  <a:spcBef>
                    <a:spcPct val="0"/>
                  </a:spcBef>
                  <a:spcAft>
                    <a:spcPct val="0"/>
                  </a:spcAft>
                  <a:buClrTx/>
                </a:pPr>
                <a:r>
                  <a:rPr lang="en-US" sz="825" kern="1200" dirty="0">
                    <a:solidFill>
                      <a:srgbClr val="4472C4"/>
                    </a:solidFill>
                    <a:latin typeface="Calibri"/>
                    <a:ea typeface="+mn-ea"/>
                    <a:cs typeface="Arial" panose="020B0604020202020204" pitchFamily="34" charset="0"/>
                  </a:rPr>
                  <a:t>1</a:t>
                </a:r>
              </a:p>
            </p:txBody>
          </p:sp>
          <p:sp>
            <p:nvSpPr>
              <p:cNvPr id="12" name="Freeform 11"/>
              <p:cNvSpPr>
                <a:spLocks noEditPoints="1"/>
              </p:cNvSpPr>
              <p:nvPr/>
            </p:nvSpPr>
            <p:spPr bwMode="auto">
              <a:xfrm>
                <a:off x="5462588" y="1562100"/>
                <a:ext cx="731838" cy="812800"/>
              </a:xfrm>
              <a:custGeom>
                <a:avLst/>
                <a:gdLst>
                  <a:gd name="T0" fmla="*/ 186 w 373"/>
                  <a:gd name="T1" fmla="*/ 414 h 414"/>
                  <a:gd name="T2" fmla="*/ 155 w 373"/>
                  <a:gd name="T3" fmla="*/ 406 h 414"/>
                  <a:gd name="T4" fmla="*/ 31 w 373"/>
                  <a:gd name="T5" fmla="*/ 334 h 414"/>
                  <a:gd name="T6" fmla="*/ 0 w 373"/>
                  <a:gd name="T7" fmla="*/ 280 h 414"/>
                  <a:gd name="T8" fmla="*/ 0 w 373"/>
                  <a:gd name="T9" fmla="*/ 137 h 414"/>
                  <a:gd name="T10" fmla="*/ 31 w 373"/>
                  <a:gd name="T11" fmla="*/ 83 h 414"/>
                  <a:gd name="T12" fmla="*/ 155 w 373"/>
                  <a:gd name="T13" fmla="*/ 11 h 414"/>
                  <a:gd name="T14" fmla="*/ 217 w 373"/>
                  <a:gd name="T15" fmla="*/ 11 h 414"/>
                  <a:gd name="T16" fmla="*/ 341 w 373"/>
                  <a:gd name="T17" fmla="*/ 83 h 414"/>
                  <a:gd name="T18" fmla="*/ 373 w 373"/>
                  <a:gd name="T19" fmla="*/ 137 h 414"/>
                  <a:gd name="T20" fmla="*/ 373 w 373"/>
                  <a:gd name="T21" fmla="*/ 280 h 414"/>
                  <a:gd name="T22" fmla="*/ 341 w 373"/>
                  <a:gd name="T23" fmla="*/ 334 h 414"/>
                  <a:gd name="T24" fmla="*/ 217 w 373"/>
                  <a:gd name="T25" fmla="*/ 406 h 414"/>
                  <a:gd name="T26" fmla="*/ 186 w 373"/>
                  <a:gd name="T27" fmla="*/ 414 h 414"/>
                  <a:gd name="T28" fmla="*/ 186 w 373"/>
                  <a:gd name="T29" fmla="*/ 17 h 414"/>
                  <a:gd name="T30" fmla="*/ 162 w 373"/>
                  <a:gd name="T31" fmla="*/ 24 h 414"/>
                  <a:gd name="T32" fmla="*/ 38 w 373"/>
                  <a:gd name="T33" fmla="*/ 95 h 414"/>
                  <a:gd name="T34" fmla="*/ 14 w 373"/>
                  <a:gd name="T35" fmla="*/ 137 h 414"/>
                  <a:gd name="T36" fmla="*/ 14 w 373"/>
                  <a:gd name="T37" fmla="*/ 280 h 414"/>
                  <a:gd name="T38" fmla="*/ 38 w 373"/>
                  <a:gd name="T39" fmla="*/ 322 h 414"/>
                  <a:gd name="T40" fmla="*/ 162 w 373"/>
                  <a:gd name="T41" fmla="*/ 393 h 414"/>
                  <a:gd name="T42" fmla="*/ 210 w 373"/>
                  <a:gd name="T43" fmla="*/ 393 h 414"/>
                  <a:gd name="T44" fmla="*/ 334 w 373"/>
                  <a:gd name="T45" fmla="*/ 322 h 414"/>
                  <a:gd name="T46" fmla="*/ 358 w 373"/>
                  <a:gd name="T47" fmla="*/ 280 h 414"/>
                  <a:gd name="T48" fmla="*/ 358 w 373"/>
                  <a:gd name="T49" fmla="*/ 137 h 414"/>
                  <a:gd name="T50" fmla="*/ 334 w 373"/>
                  <a:gd name="T51" fmla="*/ 95 h 414"/>
                  <a:gd name="T52" fmla="*/ 210 w 373"/>
                  <a:gd name="T53" fmla="*/ 24 h 414"/>
                  <a:gd name="T54" fmla="*/ 186 w 373"/>
                  <a:gd name="T55" fmla="*/ 1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414">
                    <a:moveTo>
                      <a:pt x="186" y="414"/>
                    </a:moveTo>
                    <a:cubicBezTo>
                      <a:pt x="175" y="414"/>
                      <a:pt x="164" y="411"/>
                      <a:pt x="155" y="406"/>
                    </a:cubicBezTo>
                    <a:cubicBezTo>
                      <a:pt x="31" y="334"/>
                      <a:pt x="31" y="334"/>
                      <a:pt x="31" y="334"/>
                    </a:cubicBezTo>
                    <a:cubicBezTo>
                      <a:pt x="12" y="323"/>
                      <a:pt x="0" y="302"/>
                      <a:pt x="0" y="280"/>
                    </a:cubicBezTo>
                    <a:cubicBezTo>
                      <a:pt x="0" y="137"/>
                      <a:pt x="0" y="137"/>
                      <a:pt x="0" y="137"/>
                    </a:cubicBezTo>
                    <a:cubicBezTo>
                      <a:pt x="0" y="115"/>
                      <a:pt x="12" y="94"/>
                      <a:pt x="31" y="83"/>
                    </a:cubicBezTo>
                    <a:cubicBezTo>
                      <a:pt x="155" y="11"/>
                      <a:pt x="155" y="11"/>
                      <a:pt x="155" y="11"/>
                    </a:cubicBezTo>
                    <a:cubicBezTo>
                      <a:pt x="174" y="0"/>
                      <a:pt x="198" y="0"/>
                      <a:pt x="217" y="11"/>
                    </a:cubicBezTo>
                    <a:cubicBezTo>
                      <a:pt x="341" y="83"/>
                      <a:pt x="341" y="83"/>
                      <a:pt x="341" y="83"/>
                    </a:cubicBezTo>
                    <a:cubicBezTo>
                      <a:pt x="361" y="94"/>
                      <a:pt x="373" y="115"/>
                      <a:pt x="373" y="137"/>
                    </a:cubicBezTo>
                    <a:cubicBezTo>
                      <a:pt x="373" y="280"/>
                      <a:pt x="373" y="280"/>
                      <a:pt x="373" y="280"/>
                    </a:cubicBezTo>
                    <a:cubicBezTo>
                      <a:pt x="373" y="302"/>
                      <a:pt x="361" y="323"/>
                      <a:pt x="341" y="334"/>
                    </a:cubicBezTo>
                    <a:cubicBezTo>
                      <a:pt x="217" y="406"/>
                      <a:pt x="217" y="406"/>
                      <a:pt x="217" y="406"/>
                    </a:cubicBezTo>
                    <a:cubicBezTo>
                      <a:pt x="208" y="411"/>
                      <a:pt x="197" y="414"/>
                      <a:pt x="186" y="414"/>
                    </a:cubicBezTo>
                    <a:close/>
                    <a:moveTo>
                      <a:pt x="186" y="17"/>
                    </a:moveTo>
                    <a:cubicBezTo>
                      <a:pt x="178" y="17"/>
                      <a:pt x="169" y="19"/>
                      <a:pt x="162" y="24"/>
                    </a:cubicBezTo>
                    <a:cubicBezTo>
                      <a:pt x="38" y="95"/>
                      <a:pt x="38" y="95"/>
                      <a:pt x="38" y="95"/>
                    </a:cubicBezTo>
                    <a:cubicBezTo>
                      <a:pt x="23" y="104"/>
                      <a:pt x="14" y="120"/>
                      <a:pt x="14" y="137"/>
                    </a:cubicBezTo>
                    <a:cubicBezTo>
                      <a:pt x="14" y="280"/>
                      <a:pt x="14" y="280"/>
                      <a:pt x="14" y="280"/>
                    </a:cubicBezTo>
                    <a:cubicBezTo>
                      <a:pt x="14" y="297"/>
                      <a:pt x="23" y="313"/>
                      <a:pt x="38" y="322"/>
                    </a:cubicBezTo>
                    <a:cubicBezTo>
                      <a:pt x="162" y="393"/>
                      <a:pt x="162" y="393"/>
                      <a:pt x="162" y="393"/>
                    </a:cubicBezTo>
                    <a:cubicBezTo>
                      <a:pt x="177" y="402"/>
                      <a:pt x="196" y="402"/>
                      <a:pt x="210" y="393"/>
                    </a:cubicBezTo>
                    <a:cubicBezTo>
                      <a:pt x="334" y="322"/>
                      <a:pt x="334" y="322"/>
                      <a:pt x="334" y="322"/>
                    </a:cubicBezTo>
                    <a:cubicBezTo>
                      <a:pt x="349" y="313"/>
                      <a:pt x="358" y="297"/>
                      <a:pt x="358" y="280"/>
                    </a:cubicBezTo>
                    <a:cubicBezTo>
                      <a:pt x="358" y="137"/>
                      <a:pt x="358" y="137"/>
                      <a:pt x="358" y="137"/>
                    </a:cubicBezTo>
                    <a:cubicBezTo>
                      <a:pt x="358" y="120"/>
                      <a:pt x="349" y="104"/>
                      <a:pt x="334" y="95"/>
                    </a:cubicBezTo>
                    <a:cubicBezTo>
                      <a:pt x="210" y="24"/>
                      <a:pt x="210" y="24"/>
                      <a:pt x="210" y="24"/>
                    </a:cubicBezTo>
                    <a:cubicBezTo>
                      <a:pt x="203" y="19"/>
                      <a:pt x="195" y="17"/>
                      <a:pt x="186" y="17"/>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3" name="Freeform 12"/>
              <p:cNvSpPr>
                <a:spLocks/>
              </p:cNvSpPr>
              <p:nvPr/>
            </p:nvSpPr>
            <p:spPr bwMode="auto">
              <a:xfrm>
                <a:off x="5537200" y="1639888"/>
                <a:ext cx="582613" cy="661987"/>
              </a:xfrm>
              <a:custGeom>
                <a:avLst/>
                <a:gdLst>
                  <a:gd name="T0" fmla="*/ 136 w 297"/>
                  <a:gd name="T1" fmla="*/ 4 h 337"/>
                  <a:gd name="T2" fmla="*/ 12 w 297"/>
                  <a:gd name="T3" fmla="*/ 76 h 337"/>
                  <a:gd name="T4" fmla="*/ 0 w 297"/>
                  <a:gd name="T5" fmla="*/ 97 h 337"/>
                  <a:gd name="T6" fmla="*/ 0 w 297"/>
                  <a:gd name="T7" fmla="*/ 240 h 337"/>
                  <a:gd name="T8" fmla="*/ 12 w 297"/>
                  <a:gd name="T9" fmla="*/ 261 h 337"/>
                  <a:gd name="T10" fmla="*/ 136 w 297"/>
                  <a:gd name="T11" fmla="*/ 333 h 337"/>
                  <a:gd name="T12" fmla="*/ 160 w 297"/>
                  <a:gd name="T13" fmla="*/ 333 h 337"/>
                  <a:gd name="T14" fmla="*/ 285 w 297"/>
                  <a:gd name="T15" fmla="*/ 261 h 337"/>
                  <a:gd name="T16" fmla="*/ 297 w 297"/>
                  <a:gd name="T17" fmla="*/ 240 h 337"/>
                  <a:gd name="T18" fmla="*/ 297 w 297"/>
                  <a:gd name="T19" fmla="*/ 97 h 337"/>
                  <a:gd name="T20" fmla="*/ 285 w 297"/>
                  <a:gd name="T21" fmla="*/ 76 h 337"/>
                  <a:gd name="T22" fmla="*/ 160 w 297"/>
                  <a:gd name="T23" fmla="*/ 4 h 337"/>
                  <a:gd name="T24" fmla="*/ 136 w 297"/>
                  <a:gd name="T25" fmla="*/ 4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 h="337">
                    <a:moveTo>
                      <a:pt x="136" y="4"/>
                    </a:moveTo>
                    <a:cubicBezTo>
                      <a:pt x="12" y="76"/>
                      <a:pt x="12" y="76"/>
                      <a:pt x="12" y="76"/>
                    </a:cubicBezTo>
                    <a:cubicBezTo>
                      <a:pt x="4" y="80"/>
                      <a:pt x="0" y="88"/>
                      <a:pt x="0" y="97"/>
                    </a:cubicBezTo>
                    <a:cubicBezTo>
                      <a:pt x="0" y="240"/>
                      <a:pt x="0" y="240"/>
                      <a:pt x="0" y="240"/>
                    </a:cubicBezTo>
                    <a:cubicBezTo>
                      <a:pt x="0" y="249"/>
                      <a:pt x="4" y="257"/>
                      <a:pt x="12" y="261"/>
                    </a:cubicBezTo>
                    <a:cubicBezTo>
                      <a:pt x="136" y="333"/>
                      <a:pt x="136" y="333"/>
                      <a:pt x="136" y="333"/>
                    </a:cubicBezTo>
                    <a:cubicBezTo>
                      <a:pt x="143" y="337"/>
                      <a:pt x="153" y="337"/>
                      <a:pt x="160" y="333"/>
                    </a:cubicBezTo>
                    <a:cubicBezTo>
                      <a:pt x="285" y="261"/>
                      <a:pt x="285" y="261"/>
                      <a:pt x="285" y="261"/>
                    </a:cubicBezTo>
                    <a:cubicBezTo>
                      <a:pt x="292" y="257"/>
                      <a:pt x="297" y="249"/>
                      <a:pt x="297" y="240"/>
                    </a:cubicBezTo>
                    <a:cubicBezTo>
                      <a:pt x="297" y="97"/>
                      <a:pt x="297" y="97"/>
                      <a:pt x="297" y="97"/>
                    </a:cubicBezTo>
                    <a:cubicBezTo>
                      <a:pt x="297" y="88"/>
                      <a:pt x="292" y="80"/>
                      <a:pt x="285" y="76"/>
                    </a:cubicBezTo>
                    <a:cubicBezTo>
                      <a:pt x="160" y="4"/>
                      <a:pt x="160" y="4"/>
                      <a:pt x="160" y="4"/>
                    </a:cubicBezTo>
                    <a:cubicBezTo>
                      <a:pt x="153" y="0"/>
                      <a:pt x="143" y="0"/>
                      <a:pt x="136" y="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4" name="Oval 13"/>
              <p:cNvSpPr>
                <a:spLocks noChangeArrowheads="1"/>
              </p:cNvSpPr>
              <p:nvPr/>
            </p:nvSpPr>
            <p:spPr bwMode="auto">
              <a:xfrm>
                <a:off x="5621338" y="1760538"/>
                <a:ext cx="411163" cy="41116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5" name="Freeform 14"/>
              <p:cNvSpPr>
                <a:spLocks/>
              </p:cNvSpPr>
              <p:nvPr/>
            </p:nvSpPr>
            <p:spPr bwMode="auto">
              <a:xfrm>
                <a:off x="4144963" y="1581150"/>
                <a:ext cx="122238" cy="28575"/>
              </a:xfrm>
              <a:custGeom>
                <a:avLst/>
                <a:gdLst>
                  <a:gd name="T0" fmla="*/ 55 w 62"/>
                  <a:gd name="T1" fmla="*/ 14 h 14"/>
                  <a:gd name="T2" fmla="*/ 7 w 62"/>
                  <a:gd name="T3" fmla="*/ 14 h 14"/>
                  <a:gd name="T4" fmla="*/ 0 w 62"/>
                  <a:gd name="T5" fmla="*/ 7 h 14"/>
                  <a:gd name="T6" fmla="*/ 7 w 62"/>
                  <a:gd name="T7" fmla="*/ 0 h 14"/>
                  <a:gd name="T8" fmla="*/ 55 w 62"/>
                  <a:gd name="T9" fmla="*/ 0 h 14"/>
                  <a:gd name="T10" fmla="*/ 62 w 62"/>
                  <a:gd name="T11" fmla="*/ 7 h 14"/>
                  <a:gd name="T12" fmla="*/ 55 w 62"/>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62" h="14">
                    <a:moveTo>
                      <a:pt x="55" y="14"/>
                    </a:moveTo>
                    <a:cubicBezTo>
                      <a:pt x="7" y="14"/>
                      <a:pt x="7" y="14"/>
                      <a:pt x="7" y="14"/>
                    </a:cubicBezTo>
                    <a:cubicBezTo>
                      <a:pt x="3" y="14"/>
                      <a:pt x="0" y="11"/>
                      <a:pt x="0" y="7"/>
                    </a:cubicBezTo>
                    <a:cubicBezTo>
                      <a:pt x="0" y="3"/>
                      <a:pt x="3" y="0"/>
                      <a:pt x="7" y="0"/>
                    </a:cubicBezTo>
                    <a:cubicBezTo>
                      <a:pt x="55" y="0"/>
                      <a:pt x="55" y="0"/>
                      <a:pt x="55" y="0"/>
                    </a:cubicBezTo>
                    <a:cubicBezTo>
                      <a:pt x="59" y="0"/>
                      <a:pt x="62" y="3"/>
                      <a:pt x="62" y="7"/>
                    </a:cubicBezTo>
                    <a:cubicBezTo>
                      <a:pt x="62" y="11"/>
                      <a:pt x="59" y="14"/>
                      <a:pt x="55" y="14"/>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6" name="Freeform 15"/>
              <p:cNvSpPr>
                <a:spLocks/>
              </p:cNvSpPr>
              <p:nvPr/>
            </p:nvSpPr>
            <p:spPr bwMode="auto">
              <a:xfrm>
                <a:off x="4325938" y="1581150"/>
                <a:ext cx="1184275" cy="203200"/>
              </a:xfrm>
              <a:custGeom>
                <a:avLst/>
                <a:gdLst>
                  <a:gd name="T0" fmla="*/ 595 w 603"/>
                  <a:gd name="T1" fmla="*/ 103 h 103"/>
                  <a:gd name="T2" fmla="*/ 591 w 603"/>
                  <a:gd name="T3" fmla="*/ 102 h 103"/>
                  <a:gd name="T4" fmla="*/ 443 w 603"/>
                  <a:gd name="T5" fmla="*/ 14 h 103"/>
                  <a:gd name="T6" fmla="*/ 7 w 603"/>
                  <a:gd name="T7" fmla="*/ 14 h 103"/>
                  <a:gd name="T8" fmla="*/ 0 w 603"/>
                  <a:gd name="T9" fmla="*/ 7 h 103"/>
                  <a:gd name="T10" fmla="*/ 7 w 603"/>
                  <a:gd name="T11" fmla="*/ 0 h 103"/>
                  <a:gd name="T12" fmla="*/ 445 w 603"/>
                  <a:gd name="T13" fmla="*/ 0 h 103"/>
                  <a:gd name="T14" fmla="*/ 449 w 603"/>
                  <a:gd name="T15" fmla="*/ 1 h 103"/>
                  <a:gd name="T16" fmla="*/ 598 w 603"/>
                  <a:gd name="T17" fmla="*/ 89 h 103"/>
                  <a:gd name="T18" fmla="*/ 601 w 603"/>
                  <a:gd name="T19" fmla="*/ 99 h 103"/>
                  <a:gd name="T20" fmla="*/ 595 w 603"/>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103">
                    <a:moveTo>
                      <a:pt x="595" y="103"/>
                    </a:moveTo>
                    <a:cubicBezTo>
                      <a:pt x="593" y="103"/>
                      <a:pt x="592" y="102"/>
                      <a:pt x="591" y="102"/>
                    </a:cubicBezTo>
                    <a:cubicBezTo>
                      <a:pt x="443" y="14"/>
                      <a:pt x="443" y="14"/>
                      <a:pt x="443" y="14"/>
                    </a:cubicBezTo>
                    <a:cubicBezTo>
                      <a:pt x="7" y="14"/>
                      <a:pt x="7" y="14"/>
                      <a:pt x="7" y="14"/>
                    </a:cubicBezTo>
                    <a:cubicBezTo>
                      <a:pt x="4" y="14"/>
                      <a:pt x="0" y="11"/>
                      <a:pt x="0" y="7"/>
                    </a:cubicBezTo>
                    <a:cubicBezTo>
                      <a:pt x="0" y="3"/>
                      <a:pt x="4" y="0"/>
                      <a:pt x="7" y="0"/>
                    </a:cubicBezTo>
                    <a:cubicBezTo>
                      <a:pt x="445" y="0"/>
                      <a:pt x="445" y="0"/>
                      <a:pt x="445" y="0"/>
                    </a:cubicBezTo>
                    <a:cubicBezTo>
                      <a:pt x="446" y="0"/>
                      <a:pt x="448" y="0"/>
                      <a:pt x="449" y="1"/>
                    </a:cubicBezTo>
                    <a:cubicBezTo>
                      <a:pt x="598" y="89"/>
                      <a:pt x="598" y="89"/>
                      <a:pt x="598" y="89"/>
                    </a:cubicBezTo>
                    <a:cubicBezTo>
                      <a:pt x="602" y="91"/>
                      <a:pt x="603" y="96"/>
                      <a:pt x="601" y="99"/>
                    </a:cubicBezTo>
                    <a:cubicBezTo>
                      <a:pt x="600" y="101"/>
                      <a:pt x="597" y="103"/>
                      <a:pt x="595" y="103"/>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7" name="Oval 16"/>
              <p:cNvSpPr>
                <a:spLocks noChangeArrowheads="1"/>
              </p:cNvSpPr>
              <p:nvPr/>
            </p:nvSpPr>
            <p:spPr bwMode="auto">
              <a:xfrm>
                <a:off x="5357813" y="1630363"/>
                <a:ext cx="288925" cy="288925"/>
              </a:xfrm>
              <a:prstGeom prst="ellipse">
                <a:avLst/>
              </a:prstGeom>
              <a:solidFill>
                <a:srgbClr val="FFFFFF"/>
              </a:solidFill>
              <a:ln>
                <a:noFill/>
              </a:ln>
              <a:effectLst>
                <a:outerShdw dist="38100" dir="6600000" algn="tl" rotWithShape="0">
                  <a:schemeClr val="bg1">
                    <a:lumMod val="85000"/>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ctr" anchorCtr="1" compatLnSpc="1">
                <a:prstTxWarp prst="textNoShape">
                  <a:avLst/>
                </a:prstTxWarp>
              </a:bodyPr>
              <a:lstStyle/>
              <a:p>
                <a:pPr algn="ctr" defTabSz="685800" eaLnBrk="0" fontAlgn="base" hangingPunct="0">
                  <a:spcBef>
                    <a:spcPct val="0"/>
                  </a:spcBef>
                  <a:spcAft>
                    <a:spcPct val="0"/>
                  </a:spcAft>
                  <a:buClrTx/>
                </a:pPr>
                <a:r>
                  <a:rPr lang="en-US" sz="825" kern="1200" dirty="0">
                    <a:solidFill>
                      <a:srgbClr val="A5A5A5"/>
                    </a:solidFill>
                    <a:latin typeface="Calibri"/>
                    <a:ea typeface="+mn-ea"/>
                    <a:cs typeface="Arial" panose="020B0604020202020204" pitchFamily="34" charset="0"/>
                  </a:rPr>
                  <a:t>2</a:t>
                </a:r>
              </a:p>
            </p:txBody>
          </p:sp>
          <p:sp>
            <p:nvSpPr>
              <p:cNvPr id="18" name="Freeform 17"/>
              <p:cNvSpPr>
                <a:spLocks noEditPoints="1"/>
              </p:cNvSpPr>
              <p:nvPr/>
            </p:nvSpPr>
            <p:spPr bwMode="auto">
              <a:xfrm>
                <a:off x="5092700" y="2354263"/>
                <a:ext cx="733425" cy="812800"/>
              </a:xfrm>
              <a:custGeom>
                <a:avLst/>
                <a:gdLst>
                  <a:gd name="T0" fmla="*/ 187 w 373"/>
                  <a:gd name="T1" fmla="*/ 414 h 414"/>
                  <a:gd name="T2" fmla="*/ 156 w 373"/>
                  <a:gd name="T3" fmla="*/ 406 h 414"/>
                  <a:gd name="T4" fmla="*/ 31 w 373"/>
                  <a:gd name="T5" fmla="*/ 334 h 414"/>
                  <a:gd name="T6" fmla="*/ 0 w 373"/>
                  <a:gd name="T7" fmla="*/ 280 h 414"/>
                  <a:gd name="T8" fmla="*/ 0 w 373"/>
                  <a:gd name="T9" fmla="*/ 137 h 414"/>
                  <a:gd name="T10" fmla="*/ 31 w 373"/>
                  <a:gd name="T11" fmla="*/ 83 h 414"/>
                  <a:gd name="T12" fmla="*/ 156 w 373"/>
                  <a:gd name="T13" fmla="*/ 11 h 414"/>
                  <a:gd name="T14" fmla="*/ 218 w 373"/>
                  <a:gd name="T15" fmla="*/ 11 h 414"/>
                  <a:gd name="T16" fmla="*/ 342 w 373"/>
                  <a:gd name="T17" fmla="*/ 83 h 414"/>
                  <a:gd name="T18" fmla="*/ 373 w 373"/>
                  <a:gd name="T19" fmla="*/ 137 h 414"/>
                  <a:gd name="T20" fmla="*/ 373 w 373"/>
                  <a:gd name="T21" fmla="*/ 280 h 414"/>
                  <a:gd name="T22" fmla="*/ 342 w 373"/>
                  <a:gd name="T23" fmla="*/ 334 h 414"/>
                  <a:gd name="T24" fmla="*/ 218 w 373"/>
                  <a:gd name="T25" fmla="*/ 406 h 414"/>
                  <a:gd name="T26" fmla="*/ 187 w 373"/>
                  <a:gd name="T27" fmla="*/ 414 h 414"/>
                  <a:gd name="T28" fmla="*/ 187 w 373"/>
                  <a:gd name="T29" fmla="*/ 17 h 414"/>
                  <a:gd name="T30" fmla="*/ 163 w 373"/>
                  <a:gd name="T31" fmla="*/ 24 h 414"/>
                  <a:gd name="T32" fmla="*/ 39 w 373"/>
                  <a:gd name="T33" fmla="*/ 95 h 414"/>
                  <a:gd name="T34" fmla="*/ 15 w 373"/>
                  <a:gd name="T35" fmla="*/ 137 h 414"/>
                  <a:gd name="T36" fmla="*/ 15 w 373"/>
                  <a:gd name="T37" fmla="*/ 280 h 414"/>
                  <a:gd name="T38" fmla="*/ 39 w 373"/>
                  <a:gd name="T39" fmla="*/ 322 h 414"/>
                  <a:gd name="T40" fmla="*/ 163 w 373"/>
                  <a:gd name="T41" fmla="*/ 393 h 414"/>
                  <a:gd name="T42" fmla="*/ 211 w 373"/>
                  <a:gd name="T43" fmla="*/ 393 h 414"/>
                  <a:gd name="T44" fmla="*/ 335 w 373"/>
                  <a:gd name="T45" fmla="*/ 322 h 414"/>
                  <a:gd name="T46" fmla="*/ 359 w 373"/>
                  <a:gd name="T47" fmla="*/ 280 h 414"/>
                  <a:gd name="T48" fmla="*/ 359 w 373"/>
                  <a:gd name="T49" fmla="*/ 137 h 414"/>
                  <a:gd name="T50" fmla="*/ 335 w 373"/>
                  <a:gd name="T51" fmla="*/ 95 h 414"/>
                  <a:gd name="T52" fmla="*/ 211 w 373"/>
                  <a:gd name="T53" fmla="*/ 24 h 414"/>
                  <a:gd name="T54" fmla="*/ 187 w 373"/>
                  <a:gd name="T55" fmla="*/ 1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414">
                    <a:moveTo>
                      <a:pt x="187" y="414"/>
                    </a:moveTo>
                    <a:cubicBezTo>
                      <a:pt x="176" y="414"/>
                      <a:pt x="165" y="411"/>
                      <a:pt x="156" y="406"/>
                    </a:cubicBezTo>
                    <a:cubicBezTo>
                      <a:pt x="31" y="334"/>
                      <a:pt x="31" y="334"/>
                      <a:pt x="31" y="334"/>
                    </a:cubicBezTo>
                    <a:cubicBezTo>
                      <a:pt x="12" y="323"/>
                      <a:pt x="0" y="302"/>
                      <a:pt x="0" y="280"/>
                    </a:cubicBezTo>
                    <a:cubicBezTo>
                      <a:pt x="0" y="137"/>
                      <a:pt x="0" y="137"/>
                      <a:pt x="0" y="137"/>
                    </a:cubicBezTo>
                    <a:cubicBezTo>
                      <a:pt x="0" y="115"/>
                      <a:pt x="12" y="94"/>
                      <a:pt x="31" y="83"/>
                    </a:cubicBezTo>
                    <a:cubicBezTo>
                      <a:pt x="156" y="11"/>
                      <a:pt x="156" y="11"/>
                      <a:pt x="156" y="11"/>
                    </a:cubicBezTo>
                    <a:cubicBezTo>
                      <a:pt x="175" y="0"/>
                      <a:pt x="199" y="0"/>
                      <a:pt x="218" y="11"/>
                    </a:cubicBezTo>
                    <a:cubicBezTo>
                      <a:pt x="342" y="83"/>
                      <a:pt x="342" y="83"/>
                      <a:pt x="342" y="83"/>
                    </a:cubicBezTo>
                    <a:cubicBezTo>
                      <a:pt x="361" y="94"/>
                      <a:pt x="373" y="115"/>
                      <a:pt x="373" y="137"/>
                    </a:cubicBezTo>
                    <a:cubicBezTo>
                      <a:pt x="373" y="280"/>
                      <a:pt x="373" y="280"/>
                      <a:pt x="373" y="280"/>
                    </a:cubicBezTo>
                    <a:cubicBezTo>
                      <a:pt x="373" y="302"/>
                      <a:pt x="361" y="323"/>
                      <a:pt x="342" y="334"/>
                    </a:cubicBezTo>
                    <a:cubicBezTo>
                      <a:pt x="218" y="406"/>
                      <a:pt x="218" y="406"/>
                      <a:pt x="218" y="406"/>
                    </a:cubicBezTo>
                    <a:cubicBezTo>
                      <a:pt x="208" y="411"/>
                      <a:pt x="198" y="414"/>
                      <a:pt x="187" y="414"/>
                    </a:cubicBezTo>
                    <a:close/>
                    <a:moveTo>
                      <a:pt x="187" y="17"/>
                    </a:moveTo>
                    <a:cubicBezTo>
                      <a:pt x="178" y="17"/>
                      <a:pt x="170" y="19"/>
                      <a:pt x="163" y="24"/>
                    </a:cubicBezTo>
                    <a:cubicBezTo>
                      <a:pt x="39" y="95"/>
                      <a:pt x="39" y="95"/>
                      <a:pt x="39" y="95"/>
                    </a:cubicBezTo>
                    <a:cubicBezTo>
                      <a:pt x="24" y="104"/>
                      <a:pt x="15" y="120"/>
                      <a:pt x="15" y="137"/>
                    </a:cubicBezTo>
                    <a:cubicBezTo>
                      <a:pt x="15" y="280"/>
                      <a:pt x="15" y="280"/>
                      <a:pt x="15" y="280"/>
                    </a:cubicBezTo>
                    <a:cubicBezTo>
                      <a:pt x="15" y="297"/>
                      <a:pt x="24" y="313"/>
                      <a:pt x="39" y="322"/>
                    </a:cubicBezTo>
                    <a:cubicBezTo>
                      <a:pt x="163" y="393"/>
                      <a:pt x="163" y="393"/>
                      <a:pt x="163" y="393"/>
                    </a:cubicBezTo>
                    <a:cubicBezTo>
                      <a:pt x="177" y="402"/>
                      <a:pt x="196" y="402"/>
                      <a:pt x="211" y="393"/>
                    </a:cubicBezTo>
                    <a:cubicBezTo>
                      <a:pt x="335" y="322"/>
                      <a:pt x="335" y="322"/>
                      <a:pt x="335" y="322"/>
                    </a:cubicBezTo>
                    <a:cubicBezTo>
                      <a:pt x="350" y="313"/>
                      <a:pt x="359" y="297"/>
                      <a:pt x="359" y="280"/>
                    </a:cubicBezTo>
                    <a:cubicBezTo>
                      <a:pt x="359" y="137"/>
                      <a:pt x="359" y="137"/>
                      <a:pt x="359" y="137"/>
                    </a:cubicBezTo>
                    <a:cubicBezTo>
                      <a:pt x="359" y="120"/>
                      <a:pt x="350" y="104"/>
                      <a:pt x="335" y="95"/>
                    </a:cubicBezTo>
                    <a:cubicBezTo>
                      <a:pt x="211" y="24"/>
                      <a:pt x="211" y="24"/>
                      <a:pt x="211" y="24"/>
                    </a:cubicBezTo>
                    <a:cubicBezTo>
                      <a:pt x="203" y="19"/>
                      <a:pt x="195" y="17"/>
                      <a:pt x="187" y="1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19" name="Freeform 18"/>
              <p:cNvSpPr>
                <a:spLocks/>
              </p:cNvSpPr>
              <p:nvPr/>
            </p:nvSpPr>
            <p:spPr bwMode="auto">
              <a:xfrm>
                <a:off x="5167313" y="2433638"/>
                <a:ext cx="584200" cy="660400"/>
              </a:xfrm>
              <a:custGeom>
                <a:avLst/>
                <a:gdLst>
                  <a:gd name="T0" fmla="*/ 137 w 297"/>
                  <a:gd name="T1" fmla="*/ 4 h 337"/>
                  <a:gd name="T2" fmla="*/ 12 w 297"/>
                  <a:gd name="T3" fmla="*/ 76 h 337"/>
                  <a:gd name="T4" fmla="*/ 0 w 297"/>
                  <a:gd name="T5" fmla="*/ 97 h 337"/>
                  <a:gd name="T6" fmla="*/ 0 w 297"/>
                  <a:gd name="T7" fmla="*/ 240 h 337"/>
                  <a:gd name="T8" fmla="*/ 12 w 297"/>
                  <a:gd name="T9" fmla="*/ 261 h 337"/>
                  <a:gd name="T10" fmla="*/ 137 w 297"/>
                  <a:gd name="T11" fmla="*/ 333 h 337"/>
                  <a:gd name="T12" fmla="*/ 161 w 297"/>
                  <a:gd name="T13" fmla="*/ 333 h 337"/>
                  <a:gd name="T14" fmla="*/ 285 w 297"/>
                  <a:gd name="T15" fmla="*/ 261 h 337"/>
                  <a:gd name="T16" fmla="*/ 297 w 297"/>
                  <a:gd name="T17" fmla="*/ 240 h 337"/>
                  <a:gd name="T18" fmla="*/ 297 w 297"/>
                  <a:gd name="T19" fmla="*/ 97 h 337"/>
                  <a:gd name="T20" fmla="*/ 285 w 297"/>
                  <a:gd name="T21" fmla="*/ 76 h 337"/>
                  <a:gd name="T22" fmla="*/ 161 w 297"/>
                  <a:gd name="T23" fmla="*/ 4 h 337"/>
                  <a:gd name="T24" fmla="*/ 137 w 297"/>
                  <a:gd name="T25" fmla="*/ 4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 h="337">
                    <a:moveTo>
                      <a:pt x="137" y="4"/>
                    </a:moveTo>
                    <a:cubicBezTo>
                      <a:pt x="12" y="76"/>
                      <a:pt x="12" y="76"/>
                      <a:pt x="12" y="76"/>
                    </a:cubicBezTo>
                    <a:cubicBezTo>
                      <a:pt x="5" y="80"/>
                      <a:pt x="0" y="88"/>
                      <a:pt x="0" y="97"/>
                    </a:cubicBezTo>
                    <a:cubicBezTo>
                      <a:pt x="0" y="240"/>
                      <a:pt x="0" y="240"/>
                      <a:pt x="0" y="240"/>
                    </a:cubicBezTo>
                    <a:cubicBezTo>
                      <a:pt x="0" y="249"/>
                      <a:pt x="5" y="257"/>
                      <a:pt x="12" y="261"/>
                    </a:cubicBezTo>
                    <a:cubicBezTo>
                      <a:pt x="137" y="333"/>
                      <a:pt x="137" y="333"/>
                      <a:pt x="137" y="333"/>
                    </a:cubicBezTo>
                    <a:cubicBezTo>
                      <a:pt x="144" y="337"/>
                      <a:pt x="153" y="337"/>
                      <a:pt x="161" y="333"/>
                    </a:cubicBezTo>
                    <a:cubicBezTo>
                      <a:pt x="285" y="261"/>
                      <a:pt x="285" y="261"/>
                      <a:pt x="285" y="261"/>
                    </a:cubicBezTo>
                    <a:cubicBezTo>
                      <a:pt x="293" y="257"/>
                      <a:pt x="297" y="249"/>
                      <a:pt x="297" y="240"/>
                    </a:cubicBezTo>
                    <a:cubicBezTo>
                      <a:pt x="297" y="97"/>
                      <a:pt x="297" y="97"/>
                      <a:pt x="297" y="97"/>
                    </a:cubicBezTo>
                    <a:cubicBezTo>
                      <a:pt x="297" y="88"/>
                      <a:pt x="293" y="80"/>
                      <a:pt x="285" y="76"/>
                    </a:cubicBezTo>
                    <a:cubicBezTo>
                      <a:pt x="161" y="4"/>
                      <a:pt x="161" y="4"/>
                      <a:pt x="161" y="4"/>
                    </a:cubicBezTo>
                    <a:cubicBezTo>
                      <a:pt x="153" y="0"/>
                      <a:pt x="144" y="0"/>
                      <a:pt x="137" y="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0" name="Oval 19"/>
              <p:cNvSpPr>
                <a:spLocks noChangeArrowheads="1"/>
              </p:cNvSpPr>
              <p:nvPr/>
            </p:nvSpPr>
            <p:spPr bwMode="auto">
              <a:xfrm>
                <a:off x="5253038" y="2552700"/>
                <a:ext cx="411163" cy="4127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1" name="Freeform 20"/>
              <p:cNvSpPr>
                <a:spLocks/>
              </p:cNvSpPr>
              <p:nvPr/>
            </p:nvSpPr>
            <p:spPr bwMode="auto">
              <a:xfrm>
                <a:off x="7004050" y="2354263"/>
                <a:ext cx="120650" cy="30162"/>
              </a:xfrm>
              <a:custGeom>
                <a:avLst/>
                <a:gdLst>
                  <a:gd name="T0" fmla="*/ 54 w 62"/>
                  <a:gd name="T1" fmla="*/ 15 h 15"/>
                  <a:gd name="T2" fmla="*/ 7 w 62"/>
                  <a:gd name="T3" fmla="*/ 15 h 15"/>
                  <a:gd name="T4" fmla="*/ 0 w 62"/>
                  <a:gd name="T5" fmla="*/ 7 h 15"/>
                  <a:gd name="T6" fmla="*/ 7 w 62"/>
                  <a:gd name="T7" fmla="*/ 0 h 15"/>
                  <a:gd name="T8" fmla="*/ 54 w 62"/>
                  <a:gd name="T9" fmla="*/ 0 h 15"/>
                  <a:gd name="T10" fmla="*/ 62 w 62"/>
                  <a:gd name="T11" fmla="*/ 7 h 15"/>
                  <a:gd name="T12" fmla="*/ 54 w 6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62" h="15">
                    <a:moveTo>
                      <a:pt x="54" y="15"/>
                    </a:moveTo>
                    <a:cubicBezTo>
                      <a:pt x="7" y="15"/>
                      <a:pt x="7" y="15"/>
                      <a:pt x="7" y="15"/>
                    </a:cubicBezTo>
                    <a:cubicBezTo>
                      <a:pt x="3" y="15"/>
                      <a:pt x="0" y="11"/>
                      <a:pt x="0" y="7"/>
                    </a:cubicBezTo>
                    <a:cubicBezTo>
                      <a:pt x="0" y="4"/>
                      <a:pt x="3" y="0"/>
                      <a:pt x="7" y="0"/>
                    </a:cubicBezTo>
                    <a:cubicBezTo>
                      <a:pt x="54" y="0"/>
                      <a:pt x="54" y="0"/>
                      <a:pt x="54" y="0"/>
                    </a:cubicBezTo>
                    <a:cubicBezTo>
                      <a:pt x="58" y="0"/>
                      <a:pt x="62" y="4"/>
                      <a:pt x="62" y="7"/>
                    </a:cubicBezTo>
                    <a:cubicBezTo>
                      <a:pt x="62" y="11"/>
                      <a:pt x="58" y="15"/>
                      <a:pt x="54" y="15"/>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2" name="Freeform 21"/>
              <p:cNvSpPr>
                <a:spLocks/>
              </p:cNvSpPr>
              <p:nvPr/>
            </p:nvSpPr>
            <p:spPr bwMode="auto">
              <a:xfrm>
                <a:off x="5761038" y="2354263"/>
                <a:ext cx="1181100" cy="203200"/>
              </a:xfrm>
              <a:custGeom>
                <a:avLst/>
                <a:gdLst>
                  <a:gd name="T0" fmla="*/ 8 w 602"/>
                  <a:gd name="T1" fmla="*/ 103 h 103"/>
                  <a:gd name="T2" fmla="*/ 2 w 602"/>
                  <a:gd name="T3" fmla="*/ 100 h 103"/>
                  <a:gd name="T4" fmla="*/ 4 w 602"/>
                  <a:gd name="T5" fmla="*/ 90 h 103"/>
                  <a:gd name="T6" fmla="*/ 154 w 602"/>
                  <a:gd name="T7" fmla="*/ 1 h 103"/>
                  <a:gd name="T8" fmla="*/ 158 w 602"/>
                  <a:gd name="T9" fmla="*/ 0 h 103"/>
                  <a:gd name="T10" fmla="*/ 595 w 602"/>
                  <a:gd name="T11" fmla="*/ 0 h 103"/>
                  <a:gd name="T12" fmla="*/ 602 w 602"/>
                  <a:gd name="T13" fmla="*/ 7 h 103"/>
                  <a:gd name="T14" fmla="*/ 595 w 602"/>
                  <a:gd name="T15" fmla="*/ 15 h 103"/>
                  <a:gd name="T16" fmla="*/ 160 w 602"/>
                  <a:gd name="T17" fmla="*/ 15 h 103"/>
                  <a:gd name="T18" fmla="*/ 12 w 602"/>
                  <a:gd name="T19" fmla="*/ 102 h 103"/>
                  <a:gd name="T20" fmla="*/ 8 w 602"/>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2" h="103">
                    <a:moveTo>
                      <a:pt x="8" y="103"/>
                    </a:moveTo>
                    <a:cubicBezTo>
                      <a:pt x="6" y="103"/>
                      <a:pt x="3" y="102"/>
                      <a:pt x="2" y="100"/>
                    </a:cubicBezTo>
                    <a:cubicBezTo>
                      <a:pt x="0" y="96"/>
                      <a:pt x="1" y="92"/>
                      <a:pt x="4" y="90"/>
                    </a:cubicBezTo>
                    <a:cubicBezTo>
                      <a:pt x="154" y="1"/>
                      <a:pt x="154" y="1"/>
                      <a:pt x="154" y="1"/>
                    </a:cubicBezTo>
                    <a:cubicBezTo>
                      <a:pt x="155" y="1"/>
                      <a:pt x="156" y="0"/>
                      <a:pt x="158" y="0"/>
                    </a:cubicBezTo>
                    <a:cubicBezTo>
                      <a:pt x="595" y="0"/>
                      <a:pt x="595" y="0"/>
                      <a:pt x="595" y="0"/>
                    </a:cubicBezTo>
                    <a:cubicBezTo>
                      <a:pt x="599" y="0"/>
                      <a:pt x="602" y="4"/>
                      <a:pt x="602" y="7"/>
                    </a:cubicBezTo>
                    <a:cubicBezTo>
                      <a:pt x="602" y="11"/>
                      <a:pt x="599" y="15"/>
                      <a:pt x="595" y="15"/>
                    </a:cubicBezTo>
                    <a:cubicBezTo>
                      <a:pt x="160" y="15"/>
                      <a:pt x="160" y="15"/>
                      <a:pt x="160" y="15"/>
                    </a:cubicBezTo>
                    <a:cubicBezTo>
                      <a:pt x="12" y="102"/>
                      <a:pt x="12" y="102"/>
                      <a:pt x="12" y="102"/>
                    </a:cubicBezTo>
                    <a:cubicBezTo>
                      <a:pt x="11" y="103"/>
                      <a:pt x="9" y="103"/>
                      <a:pt x="8" y="103"/>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3" name="Oval 22"/>
              <p:cNvSpPr>
                <a:spLocks noChangeArrowheads="1"/>
              </p:cNvSpPr>
              <p:nvPr/>
            </p:nvSpPr>
            <p:spPr bwMode="auto">
              <a:xfrm>
                <a:off x="5622925" y="2403475"/>
                <a:ext cx="288925" cy="288925"/>
              </a:xfrm>
              <a:prstGeom prst="ellipse">
                <a:avLst/>
              </a:prstGeom>
              <a:solidFill>
                <a:srgbClr val="FFFFFF"/>
              </a:solidFill>
              <a:ln>
                <a:noFill/>
              </a:ln>
              <a:effectLst>
                <a:outerShdw dist="38100" dir="2700000" algn="tl" rotWithShape="0">
                  <a:schemeClr val="bg1">
                    <a:lumMod val="85000"/>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ctr" anchorCtr="1" compatLnSpc="1">
                <a:prstTxWarp prst="textNoShape">
                  <a:avLst/>
                </a:prstTxWarp>
              </a:bodyPr>
              <a:lstStyle/>
              <a:p>
                <a:pPr algn="ctr" defTabSz="685800" eaLnBrk="0" fontAlgn="base" hangingPunct="0">
                  <a:spcBef>
                    <a:spcPct val="0"/>
                  </a:spcBef>
                  <a:spcAft>
                    <a:spcPct val="0"/>
                  </a:spcAft>
                  <a:buClrTx/>
                </a:pPr>
                <a:r>
                  <a:rPr lang="en-US" sz="825" kern="1200" dirty="0">
                    <a:solidFill>
                      <a:srgbClr val="FFC000"/>
                    </a:solidFill>
                    <a:latin typeface="Calibri"/>
                    <a:ea typeface="+mn-ea"/>
                    <a:cs typeface="Arial" panose="020B0604020202020204" pitchFamily="34" charset="0"/>
                  </a:rPr>
                  <a:t>3</a:t>
                </a:r>
              </a:p>
            </p:txBody>
          </p:sp>
          <p:sp>
            <p:nvSpPr>
              <p:cNvPr id="24" name="Freeform 23"/>
              <p:cNvSpPr>
                <a:spLocks noEditPoints="1"/>
              </p:cNvSpPr>
              <p:nvPr/>
            </p:nvSpPr>
            <p:spPr bwMode="auto">
              <a:xfrm>
                <a:off x="5092700" y="3908425"/>
                <a:ext cx="733425" cy="812800"/>
              </a:xfrm>
              <a:custGeom>
                <a:avLst/>
                <a:gdLst>
                  <a:gd name="T0" fmla="*/ 187 w 373"/>
                  <a:gd name="T1" fmla="*/ 414 h 414"/>
                  <a:gd name="T2" fmla="*/ 156 w 373"/>
                  <a:gd name="T3" fmla="*/ 406 h 414"/>
                  <a:gd name="T4" fmla="*/ 31 w 373"/>
                  <a:gd name="T5" fmla="*/ 334 h 414"/>
                  <a:gd name="T6" fmla="*/ 0 w 373"/>
                  <a:gd name="T7" fmla="*/ 280 h 414"/>
                  <a:gd name="T8" fmla="*/ 0 w 373"/>
                  <a:gd name="T9" fmla="*/ 137 h 414"/>
                  <a:gd name="T10" fmla="*/ 31 w 373"/>
                  <a:gd name="T11" fmla="*/ 83 h 414"/>
                  <a:gd name="T12" fmla="*/ 156 w 373"/>
                  <a:gd name="T13" fmla="*/ 11 h 414"/>
                  <a:gd name="T14" fmla="*/ 218 w 373"/>
                  <a:gd name="T15" fmla="*/ 11 h 414"/>
                  <a:gd name="T16" fmla="*/ 342 w 373"/>
                  <a:gd name="T17" fmla="*/ 83 h 414"/>
                  <a:gd name="T18" fmla="*/ 373 w 373"/>
                  <a:gd name="T19" fmla="*/ 137 h 414"/>
                  <a:gd name="T20" fmla="*/ 373 w 373"/>
                  <a:gd name="T21" fmla="*/ 280 h 414"/>
                  <a:gd name="T22" fmla="*/ 342 w 373"/>
                  <a:gd name="T23" fmla="*/ 334 h 414"/>
                  <a:gd name="T24" fmla="*/ 218 w 373"/>
                  <a:gd name="T25" fmla="*/ 406 h 414"/>
                  <a:gd name="T26" fmla="*/ 187 w 373"/>
                  <a:gd name="T27" fmla="*/ 414 h 414"/>
                  <a:gd name="T28" fmla="*/ 187 w 373"/>
                  <a:gd name="T29" fmla="*/ 17 h 414"/>
                  <a:gd name="T30" fmla="*/ 163 w 373"/>
                  <a:gd name="T31" fmla="*/ 24 h 414"/>
                  <a:gd name="T32" fmla="*/ 39 w 373"/>
                  <a:gd name="T33" fmla="*/ 95 h 414"/>
                  <a:gd name="T34" fmla="*/ 15 w 373"/>
                  <a:gd name="T35" fmla="*/ 137 h 414"/>
                  <a:gd name="T36" fmla="*/ 15 w 373"/>
                  <a:gd name="T37" fmla="*/ 280 h 414"/>
                  <a:gd name="T38" fmla="*/ 39 w 373"/>
                  <a:gd name="T39" fmla="*/ 322 h 414"/>
                  <a:gd name="T40" fmla="*/ 163 w 373"/>
                  <a:gd name="T41" fmla="*/ 393 h 414"/>
                  <a:gd name="T42" fmla="*/ 211 w 373"/>
                  <a:gd name="T43" fmla="*/ 393 h 414"/>
                  <a:gd name="T44" fmla="*/ 335 w 373"/>
                  <a:gd name="T45" fmla="*/ 322 h 414"/>
                  <a:gd name="T46" fmla="*/ 359 w 373"/>
                  <a:gd name="T47" fmla="*/ 280 h 414"/>
                  <a:gd name="T48" fmla="*/ 359 w 373"/>
                  <a:gd name="T49" fmla="*/ 137 h 414"/>
                  <a:gd name="T50" fmla="*/ 335 w 373"/>
                  <a:gd name="T51" fmla="*/ 95 h 414"/>
                  <a:gd name="T52" fmla="*/ 211 w 373"/>
                  <a:gd name="T53" fmla="*/ 24 h 414"/>
                  <a:gd name="T54" fmla="*/ 187 w 373"/>
                  <a:gd name="T55" fmla="*/ 1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414">
                    <a:moveTo>
                      <a:pt x="187" y="414"/>
                    </a:moveTo>
                    <a:cubicBezTo>
                      <a:pt x="176" y="414"/>
                      <a:pt x="165" y="411"/>
                      <a:pt x="156" y="406"/>
                    </a:cubicBezTo>
                    <a:cubicBezTo>
                      <a:pt x="31" y="334"/>
                      <a:pt x="31" y="334"/>
                      <a:pt x="31" y="334"/>
                    </a:cubicBezTo>
                    <a:cubicBezTo>
                      <a:pt x="12" y="323"/>
                      <a:pt x="0" y="302"/>
                      <a:pt x="0" y="280"/>
                    </a:cubicBezTo>
                    <a:cubicBezTo>
                      <a:pt x="0" y="137"/>
                      <a:pt x="0" y="137"/>
                      <a:pt x="0" y="137"/>
                    </a:cubicBezTo>
                    <a:cubicBezTo>
                      <a:pt x="0" y="115"/>
                      <a:pt x="12" y="94"/>
                      <a:pt x="31" y="83"/>
                    </a:cubicBezTo>
                    <a:cubicBezTo>
                      <a:pt x="156" y="11"/>
                      <a:pt x="156" y="11"/>
                      <a:pt x="156" y="11"/>
                    </a:cubicBezTo>
                    <a:cubicBezTo>
                      <a:pt x="175" y="0"/>
                      <a:pt x="199" y="0"/>
                      <a:pt x="218" y="11"/>
                    </a:cubicBezTo>
                    <a:cubicBezTo>
                      <a:pt x="342" y="83"/>
                      <a:pt x="342" y="83"/>
                      <a:pt x="342" y="83"/>
                    </a:cubicBezTo>
                    <a:cubicBezTo>
                      <a:pt x="361" y="94"/>
                      <a:pt x="373" y="115"/>
                      <a:pt x="373" y="137"/>
                    </a:cubicBezTo>
                    <a:cubicBezTo>
                      <a:pt x="373" y="280"/>
                      <a:pt x="373" y="280"/>
                      <a:pt x="373" y="280"/>
                    </a:cubicBezTo>
                    <a:cubicBezTo>
                      <a:pt x="373" y="302"/>
                      <a:pt x="361" y="323"/>
                      <a:pt x="342" y="334"/>
                    </a:cubicBezTo>
                    <a:cubicBezTo>
                      <a:pt x="218" y="406"/>
                      <a:pt x="218" y="406"/>
                      <a:pt x="218" y="406"/>
                    </a:cubicBezTo>
                    <a:cubicBezTo>
                      <a:pt x="208" y="411"/>
                      <a:pt x="198" y="414"/>
                      <a:pt x="187" y="414"/>
                    </a:cubicBezTo>
                    <a:close/>
                    <a:moveTo>
                      <a:pt x="187" y="17"/>
                    </a:moveTo>
                    <a:cubicBezTo>
                      <a:pt x="178" y="17"/>
                      <a:pt x="170" y="19"/>
                      <a:pt x="163" y="24"/>
                    </a:cubicBezTo>
                    <a:cubicBezTo>
                      <a:pt x="39" y="95"/>
                      <a:pt x="39" y="95"/>
                      <a:pt x="39" y="95"/>
                    </a:cubicBezTo>
                    <a:cubicBezTo>
                      <a:pt x="24" y="104"/>
                      <a:pt x="15" y="120"/>
                      <a:pt x="15" y="137"/>
                    </a:cubicBezTo>
                    <a:cubicBezTo>
                      <a:pt x="15" y="280"/>
                      <a:pt x="15" y="280"/>
                      <a:pt x="15" y="280"/>
                    </a:cubicBezTo>
                    <a:cubicBezTo>
                      <a:pt x="15" y="297"/>
                      <a:pt x="24" y="313"/>
                      <a:pt x="39" y="322"/>
                    </a:cubicBezTo>
                    <a:cubicBezTo>
                      <a:pt x="163" y="393"/>
                      <a:pt x="163" y="393"/>
                      <a:pt x="163" y="393"/>
                    </a:cubicBezTo>
                    <a:cubicBezTo>
                      <a:pt x="177" y="402"/>
                      <a:pt x="196" y="402"/>
                      <a:pt x="211" y="393"/>
                    </a:cubicBezTo>
                    <a:cubicBezTo>
                      <a:pt x="335" y="322"/>
                      <a:pt x="335" y="322"/>
                      <a:pt x="335" y="322"/>
                    </a:cubicBezTo>
                    <a:cubicBezTo>
                      <a:pt x="350" y="313"/>
                      <a:pt x="359" y="297"/>
                      <a:pt x="359" y="280"/>
                    </a:cubicBezTo>
                    <a:cubicBezTo>
                      <a:pt x="359" y="137"/>
                      <a:pt x="359" y="137"/>
                      <a:pt x="359" y="137"/>
                    </a:cubicBezTo>
                    <a:cubicBezTo>
                      <a:pt x="359" y="120"/>
                      <a:pt x="350" y="104"/>
                      <a:pt x="335" y="95"/>
                    </a:cubicBezTo>
                    <a:cubicBezTo>
                      <a:pt x="211" y="24"/>
                      <a:pt x="211" y="24"/>
                      <a:pt x="211" y="24"/>
                    </a:cubicBezTo>
                    <a:cubicBezTo>
                      <a:pt x="203" y="19"/>
                      <a:pt x="195" y="17"/>
                      <a:pt x="187" y="17"/>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5" name="Freeform 24"/>
              <p:cNvSpPr>
                <a:spLocks/>
              </p:cNvSpPr>
              <p:nvPr/>
            </p:nvSpPr>
            <p:spPr bwMode="auto">
              <a:xfrm>
                <a:off x="5167313" y="3987800"/>
                <a:ext cx="584200" cy="660400"/>
              </a:xfrm>
              <a:custGeom>
                <a:avLst/>
                <a:gdLst>
                  <a:gd name="T0" fmla="*/ 137 w 297"/>
                  <a:gd name="T1" fmla="*/ 4 h 337"/>
                  <a:gd name="T2" fmla="*/ 12 w 297"/>
                  <a:gd name="T3" fmla="*/ 76 h 337"/>
                  <a:gd name="T4" fmla="*/ 0 w 297"/>
                  <a:gd name="T5" fmla="*/ 97 h 337"/>
                  <a:gd name="T6" fmla="*/ 0 w 297"/>
                  <a:gd name="T7" fmla="*/ 240 h 337"/>
                  <a:gd name="T8" fmla="*/ 12 w 297"/>
                  <a:gd name="T9" fmla="*/ 261 h 337"/>
                  <a:gd name="T10" fmla="*/ 137 w 297"/>
                  <a:gd name="T11" fmla="*/ 333 h 337"/>
                  <a:gd name="T12" fmla="*/ 161 w 297"/>
                  <a:gd name="T13" fmla="*/ 333 h 337"/>
                  <a:gd name="T14" fmla="*/ 285 w 297"/>
                  <a:gd name="T15" fmla="*/ 261 h 337"/>
                  <a:gd name="T16" fmla="*/ 297 w 297"/>
                  <a:gd name="T17" fmla="*/ 240 h 337"/>
                  <a:gd name="T18" fmla="*/ 297 w 297"/>
                  <a:gd name="T19" fmla="*/ 97 h 337"/>
                  <a:gd name="T20" fmla="*/ 285 w 297"/>
                  <a:gd name="T21" fmla="*/ 76 h 337"/>
                  <a:gd name="T22" fmla="*/ 161 w 297"/>
                  <a:gd name="T23" fmla="*/ 4 h 337"/>
                  <a:gd name="T24" fmla="*/ 137 w 297"/>
                  <a:gd name="T25" fmla="*/ 4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 h="337">
                    <a:moveTo>
                      <a:pt x="137" y="4"/>
                    </a:moveTo>
                    <a:cubicBezTo>
                      <a:pt x="12" y="76"/>
                      <a:pt x="12" y="76"/>
                      <a:pt x="12" y="76"/>
                    </a:cubicBezTo>
                    <a:cubicBezTo>
                      <a:pt x="5" y="80"/>
                      <a:pt x="0" y="88"/>
                      <a:pt x="0" y="97"/>
                    </a:cubicBezTo>
                    <a:cubicBezTo>
                      <a:pt x="0" y="240"/>
                      <a:pt x="0" y="240"/>
                      <a:pt x="0" y="240"/>
                    </a:cubicBezTo>
                    <a:cubicBezTo>
                      <a:pt x="0" y="249"/>
                      <a:pt x="5" y="257"/>
                      <a:pt x="12" y="261"/>
                    </a:cubicBezTo>
                    <a:cubicBezTo>
                      <a:pt x="137" y="333"/>
                      <a:pt x="137" y="333"/>
                      <a:pt x="137" y="333"/>
                    </a:cubicBezTo>
                    <a:cubicBezTo>
                      <a:pt x="144" y="337"/>
                      <a:pt x="153" y="337"/>
                      <a:pt x="161" y="333"/>
                    </a:cubicBezTo>
                    <a:cubicBezTo>
                      <a:pt x="285" y="261"/>
                      <a:pt x="285" y="261"/>
                      <a:pt x="285" y="261"/>
                    </a:cubicBezTo>
                    <a:cubicBezTo>
                      <a:pt x="293" y="257"/>
                      <a:pt x="297" y="249"/>
                      <a:pt x="297" y="240"/>
                    </a:cubicBezTo>
                    <a:cubicBezTo>
                      <a:pt x="297" y="97"/>
                      <a:pt x="297" y="97"/>
                      <a:pt x="297" y="97"/>
                    </a:cubicBezTo>
                    <a:cubicBezTo>
                      <a:pt x="297" y="88"/>
                      <a:pt x="293" y="80"/>
                      <a:pt x="285" y="76"/>
                    </a:cubicBezTo>
                    <a:cubicBezTo>
                      <a:pt x="161" y="4"/>
                      <a:pt x="161" y="4"/>
                      <a:pt x="161" y="4"/>
                    </a:cubicBezTo>
                    <a:cubicBezTo>
                      <a:pt x="153" y="0"/>
                      <a:pt x="144" y="0"/>
                      <a:pt x="137" y="4"/>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6" name="Oval 25"/>
              <p:cNvSpPr>
                <a:spLocks noChangeArrowheads="1"/>
              </p:cNvSpPr>
              <p:nvPr/>
            </p:nvSpPr>
            <p:spPr bwMode="auto">
              <a:xfrm>
                <a:off x="5253038" y="4106863"/>
                <a:ext cx="411163" cy="4127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7" name="Freeform 26"/>
              <p:cNvSpPr>
                <a:spLocks/>
              </p:cNvSpPr>
              <p:nvPr/>
            </p:nvSpPr>
            <p:spPr bwMode="auto">
              <a:xfrm>
                <a:off x="7004050" y="3908425"/>
                <a:ext cx="120650" cy="30162"/>
              </a:xfrm>
              <a:custGeom>
                <a:avLst/>
                <a:gdLst>
                  <a:gd name="T0" fmla="*/ 54 w 62"/>
                  <a:gd name="T1" fmla="*/ 15 h 15"/>
                  <a:gd name="T2" fmla="*/ 7 w 62"/>
                  <a:gd name="T3" fmla="*/ 15 h 15"/>
                  <a:gd name="T4" fmla="*/ 0 w 62"/>
                  <a:gd name="T5" fmla="*/ 7 h 15"/>
                  <a:gd name="T6" fmla="*/ 7 w 62"/>
                  <a:gd name="T7" fmla="*/ 0 h 15"/>
                  <a:gd name="T8" fmla="*/ 54 w 62"/>
                  <a:gd name="T9" fmla="*/ 0 h 15"/>
                  <a:gd name="T10" fmla="*/ 62 w 62"/>
                  <a:gd name="T11" fmla="*/ 7 h 15"/>
                  <a:gd name="T12" fmla="*/ 54 w 62"/>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62" h="15">
                    <a:moveTo>
                      <a:pt x="54" y="15"/>
                    </a:moveTo>
                    <a:cubicBezTo>
                      <a:pt x="7" y="15"/>
                      <a:pt x="7" y="15"/>
                      <a:pt x="7" y="15"/>
                    </a:cubicBezTo>
                    <a:cubicBezTo>
                      <a:pt x="3" y="15"/>
                      <a:pt x="0" y="11"/>
                      <a:pt x="0" y="7"/>
                    </a:cubicBezTo>
                    <a:cubicBezTo>
                      <a:pt x="0" y="4"/>
                      <a:pt x="3" y="0"/>
                      <a:pt x="7" y="0"/>
                    </a:cubicBezTo>
                    <a:cubicBezTo>
                      <a:pt x="54" y="0"/>
                      <a:pt x="54" y="0"/>
                      <a:pt x="54" y="0"/>
                    </a:cubicBezTo>
                    <a:cubicBezTo>
                      <a:pt x="58" y="0"/>
                      <a:pt x="62" y="4"/>
                      <a:pt x="62" y="7"/>
                    </a:cubicBezTo>
                    <a:cubicBezTo>
                      <a:pt x="62" y="11"/>
                      <a:pt x="58" y="15"/>
                      <a:pt x="54" y="1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8" name="Freeform 27"/>
              <p:cNvSpPr>
                <a:spLocks/>
              </p:cNvSpPr>
              <p:nvPr/>
            </p:nvSpPr>
            <p:spPr bwMode="auto">
              <a:xfrm>
                <a:off x="5761038" y="3908425"/>
                <a:ext cx="1181100" cy="203200"/>
              </a:xfrm>
              <a:custGeom>
                <a:avLst/>
                <a:gdLst>
                  <a:gd name="T0" fmla="*/ 8 w 602"/>
                  <a:gd name="T1" fmla="*/ 103 h 103"/>
                  <a:gd name="T2" fmla="*/ 2 w 602"/>
                  <a:gd name="T3" fmla="*/ 100 h 103"/>
                  <a:gd name="T4" fmla="*/ 4 w 602"/>
                  <a:gd name="T5" fmla="*/ 90 h 103"/>
                  <a:gd name="T6" fmla="*/ 154 w 602"/>
                  <a:gd name="T7" fmla="*/ 1 h 103"/>
                  <a:gd name="T8" fmla="*/ 158 w 602"/>
                  <a:gd name="T9" fmla="*/ 0 h 103"/>
                  <a:gd name="T10" fmla="*/ 595 w 602"/>
                  <a:gd name="T11" fmla="*/ 0 h 103"/>
                  <a:gd name="T12" fmla="*/ 602 w 602"/>
                  <a:gd name="T13" fmla="*/ 7 h 103"/>
                  <a:gd name="T14" fmla="*/ 595 w 602"/>
                  <a:gd name="T15" fmla="*/ 15 h 103"/>
                  <a:gd name="T16" fmla="*/ 160 w 602"/>
                  <a:gd name="T17" fmla="*/ 15 h 103"/>
                  <a:gd name="T18" fmla="*/ 12 w 602"/>
                  <a:gd name="T19" fmla="*/ 102 h 103"/>
                  <a:gd name="T20" fmla="*/ 8 w 602"/>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2" h="103">
                    <a:moveTo>
                      <a:pt x="8" y="103"/>
                    </a:moveTo>
                    <a:cubicBezTo>
                      <a:pt x="6" y="103"/>
                      <a:pt x="3" y="102"/>
                      <a:pt x="2" y="100"/>
                    </a:cubicBezTo>
                    <a:cubicBezTo>
                      <a:pt x="0" y="96"/>
                      <a:pt x="1" y="92"/>
                      <a:pt x="4" y="90"/>
                    </a:cubicBezTo>
                    <a:cubicBezTo>
                      <a:pt x="154" y="1"/>
                      <a:pt x="154" y="1"/>
                      <a:pt x="154" y="1"/>
                    </a:cubicBezTo>
                    <a:cubicBezTo>
                      <a:pt x="155" y="1"/>
                      <a:pt x="156" y="0"/>
                      <a:pt x="158" y="0"/>
                    </a:cubicBezTo>
                    <a:cubicBezTo>
                      <a:pt x="595" y="0"/>
                      <a:pt x="595" y="0"/>
                      <a:pt x="595" y="0"/>
                    </a:cubicBezTo>
                    <a:cubicBezTo>
                      <a:pt x="599" y="0"/>
                      <a:pt x="602" y="4"/>
                      <a:pt x="602" y="7"/>
                    </a:cubicBezTo>
                    <a:cubicBezTo>
                      <a:pt x="602" y="11"/>
                      <a:pt x="599" y="15"/>
                      <a:pt x="595" y="15"/>
                    </a:cubicBezTo>
                    <a:cubicBezTo>
                      <a:pt x="160" y="15"/>
                      <a:pt x="160" y="15"/>
                      <a:pt x="160" y="15"/>
                    </a:cubicBezTo>
                    <a:cubicBezTo>
                      <a:pt x="12" y="102"/>
                      <a:pt x="12" y="102"/>
                      <a:pt x="12" y="102"/>
                    </a:cubicBezTo>
                    <a:cubicBezTo>
                      <a:pt x="11" y="103"/>
                      <a:pt x="9" y="103"/>
                      <a:pt x="8" y="10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29" name="Oval 28"/>
              <p:cNvSpPr>
                <a:spLocks noChangeArrowheads="1"/>
              </p:cNvSpPr>
              <p:nvPr/>
            </p:nvSpPr>
            <p:spPr bwMode="auto">
              <a:xfrm>
                <a:off x="5622925" y="3957638"/>
                <a:ext cx="288925" cy="288925"/>
              </a:xfrm>
              <a:prstGeom prst="ellipse">
                <a:avLst/>
              </a:prstGeom>
              <a:solidFill>
                <a:srgbClr val="FFFFFF"/>
              </a:solidFill>
              <a:ln>
                <a:noFill/>
              </a:ln>
              <a:effectLst>
                <a:outerShdw dist="38100" dir="2700000" algn="tl" rotWithShape="0">
                  <a:schemeClr val="bg1">
                    <a:lumMod val="85000"/>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ctr" anchorCtr="1" compatLnSpc="1">
                <a:prstTxWarp prst="textNoShape">
                  <a:avLst/>
                </a:prstTxWarp>
              </a:bodyPr>
              <a:lstStyle/>
              <a:p>
                <a:pPr algn="ctr" defTabSz="685800" eaLnBrk="0" fontAlgn="base" hangingPunct="0">
                  <a:spcBef>
                    <a:spcPct val="0"/>
                  </a:spcBef>
                  <a:spcAft>
                    <a:spcPct val="0"/>
                  </a:spcAft>
                  <a:buClrTx/>
                </a:pPr>
                <a:r>
                  <a:rPr lang="en-US" sz="825" kern="1200" dirty="0">
                    <a:solidFill>
                      <a:srgbClr val="44546A"/>
                    </a:solidFill>
                    <a:latin typeface="Calibri"/>
                    <a:ea typeface="+mn-ea"/>
                    <a:cs typeface="Arial" panose="020B0604020202020204" pitchFamily="34" charset="0"/>
                  </a:rPr>
                  <a:t>5</a:t>
                </a:r>
              </a:p>
            </p:txBody>
          </p:sp>
          <p:sp>
            <p:nvSpPr>
              <p:cNvPr id="30" name="Freeform 29"/>
              <p:cNvSpPr>
                <a:spLocks noEditPoints="1"/>
              </p:cNvSpPr>
              <p:nvPr/>
            </p:nvSpPr>
            <p:spPr bwMode="auto">
              <a:xfrm>
                <a:off x="5440363" y="3114675"/>
                <a:ext cx="733425" cy="811212"/>
              </a:xfrm>
              <a:custGeom>
                <a:avLst/>
                <a:gdLst>
                  <a:gd name="T0" fmla="*/ 187 w 373"/>
                  <a:gd name="T1" fmla="*/ 414 h 414"/>
                  <a:gd name="T2" fmla="*/ 156 w 373"/>
                  <a:gd name="T3" fmla="*/ 406 h 414"/>
                  <a:gd name="T4" fmla="*/ 31 w 373"/>
                  <a:gd name="T5" fmla="*/ 334 h 414"/>
                  <a:gd name="T6" fmla="*/ 0 w 373"/>
                  <a:gd name="T7" fmla="*/ 280 h 414"/>
                  <a:gd name="T8" fmla="*/ 0 w 373"/>
                  <a:gd name="T9" fmla="*/ 137 h 414"/>
                  <a:gd name="T10" fmla="*/ 31 w 373"/>
                  <a:gd name="T11" fmla="*/ 83 h 414"/>
                  <a:gd name="T12" fmla="*/ 156 w 373"/>
                  <a:gd name="T13" fmla="*/ 11 h 414"/>
                  <a:gd name="T14" fmla="*/ 218 w 373"/>
                  <a:gd name="T15" fmla="*/ 11 h 414"/>
                  <a:gd name="T16" fmla="*/ 342 w 373"/>
                  <a:gd name="T17" fmla="*/ 83 h 414"/>
                  <a:gd name="T18" fmla="*/ 373 w 373"/>
                  <a:gd name="T19" fmla="*/ 137 h 414"/>
                  <a:gd name="T20" fmla="*/ 373 w 373"/>
                  <a:gd name="T21" fmla="*/ 280 h 414"/>
                  <a:gd name="T22" fmla="*/ 342 w 373"/>
                  <a:gd name="T23" fmla="*/ 334 h 414"/>
                  <a:gd name="T24" fmla="*/ 218 w 373"/>
                  <a:gd name="T25" fmla="*/ 406 h 414"/>
                  <a:gd name="T26" fmla="*/ 187 w 373"/>
                  <a:gd name="T27" fmla="*/ 414 h 414"/>
                  <a:gd name="T28" fmla="*/ 187 w 373"/>
                  <a:gd name="T29" fmla="*/ 17 h 414"/>
                  <a:gd name="T30" fmla="*/ 163 w 373"/>
                  <a:gd name="T31" fmla="*/ 24 h 414"/>
                  <a:gd name="T32" fmla="*/ 38 w 373"/>
                  <a:gd name="T33" fmla="*/ 96 h 414"/>
                  <a:gd name="T34" fmla="*/ 15 w 373"/>
                  <a:gd name="T35" fmla="*/ 137 h 414"/>
                  <a:gd name="T36" fmla="*/ 15 w 373"/>
                  <a:gd name="T37" fmla="*/ 280 h 414"/>
                  <a:gd name="T38" fmla="*/ 38 w 373"/>
                  <a:gd name="T39" fmla="*/ 322 h 414"/>
                  <a:gd name="T40" fmla="*/ 163 w 373"/>
                  <a:gd name="T41" fmla="*/ 394 h 414"/>
                  <a:gd name="T42" fmla="*/ 211 w 373"/>
                  <a:gd name="T43" fmla="*/ 394 h 414"/>
                  <a:gd name="T44" fmla="*/ 335 w 373"/>
                  <a:gd name="T45" fmla="*/ 322 h 414"/>
                  <a:gd name="T46" fmla="*/ 359 w 373"/>
                  <a:gd name="T47" fmla="*/ 280 h 414"/>
                  <a:gd name="T48" fmla="*/ 359 w 373"/>
                  <a:gd name="T49" fmla="*/ 137 h 414"/>
                  <a:gd name="T50" fmla="*/ 335 w 373"/>
                  <a:gd name="T51" fmla="*/ 96 h 414"/>
                  <a:gd name="T52" fmla="*/ 211 w 373"/>
                  <a:gd name="T53" fmla="*/ 24 h 414"/>
                  <a:gd name="T54" fmla="*/ 187 w 373"/>
                  <a:gd name="T55" fmla="*/ 17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3" h="414">
                    <a:moveTo>
                      <a:pt x="187" y="414"/>
                    </a:moveTo>
                    <a:cubicBezTo>
                      <a:pt x="176" y="414"/>
                      <a:pt x="165" y="411"/>
                      <a:pt x="156" y="406"/>
                    </a:cubicBezTo>
                    <a:cubicBezTo>
                      <a:pt x="31" y="334"/>
                      <a:pt x="31" y="334"/>
                      <a:pt x="31" y="334"/>
                    </a:cubicBezTo>
                    <a:cubicBezTo>
                      <a:pt x="12" y="323"/>
                      <a:pt x="0" y="303"/>
                      <a:pt x="0" y="280"/>
                    </a:cubicBezTo>
                    <a:cubicBezTo>
                      <a:pt x="0" y="137"/>
                      <a:pt x="0" y="137"/>
                      <a:pt x="0" y="137"/>
                    </a:cubicBezTo>
                    <a:cubicBezTo>
                      <a:pt x="0" y="115"/>
                      <a:pt x="12" y="94"/>
                      <a:pt x="31" y="83"/>
                    </a:cubicBezTo>
                    <a:cubicBezTo>
                      <a:pt x="156" y="11"/>
                      <a:pt x="156" y="11"/>
                      <a:pt x="156" y="11"/>
                    </a:cubicBezTo>
                    <a:cubicBezTo>
                      <a:pt x="174" y="0"/>
                      <a:pt x="199" y="0"/>
                      <a:pt x="218" y="11"/>
                    </a:cubicBezTo>
                    <a:cubicBezTo>
                      <a:pt x="342" y="83"/>
                      <a:pt x="342" y="83"/>
                      <a:pt x="342" y="83"/>
                    </a:cubicBezTo>
                    <a:cubicBezTo>
                      <a:pt x="361" y="94"/>
                      <a:pt x="373" y="115"/>
                      <a:pt x="373" y="137"/>
                    </a:cubicBezTo>
                    <a:cubicBezTo>
                      <a:pt x="373" y="280"/>
                      <a:pt x="373" y="280"/>
                      <a:pt x="373" y="280"/>
                    </a:cubicBezTo>
                    <a:cubicBezTo>
                      <a:pt x="373" y="303"/>
                      <a:pt x="361" y="323"/>
                      <a:pt x="342" y="334"/>
                    </a:cubicBezTo>
                    <a:cubicBezTo>
                      <a:pt x="218" y="406"/>
                      <a:pt x="218" y="406"/>
                      <a:pt x="218" y="406"/>
                    </a:cubicBezTo>
                    <a:cubicBezTo>
                      <a:pt x="208" y="411"/>
                      <a:pt x="198" y="414"/>
                      <a:pt x="187" y="414"/>
                    </a:cubicBezTo>
                    <a:close/>
                    <a:moveTo>
                      <a:pt x="187" y="17"/>
                    </a:moveTo>
                    <a:cubicBezTo>
                      <a:pt x="178" y="17"/>
                      <a:pt x="170" y="20"/>
                      <a:pt x="163" y="24"/>
                    </a:cubicBezTo>
                    <a:cubicBezTo>
                      <a:pt x="38" y="96"/>
                      <a:pt x="38" y="96"/>
                      <a:pt x="38" y="96"/>
                    </a:cubicBezTo>
                    <a:cubicBezTo>
                      <a:pt x="24" y="104"/>
                      <a:pt x="15" y="120"/>
                      <a:pt x="15" y="137"/>
                    </a:cubicBezTo>
                    <a:cubicBezTo>
                      <a:pt x="15" y="280"/>
                      <a:pt x="15" y="280"/>
                      <a:pt x="15" y="280"/>
                    </a:cubicBezTo>
                    <a:cubicBezTo>
                      <a:pt x="15" y="297"/>
                      <a:pt x="24" y="313"/>
                      <a:pt x="38" y="322"/>
                    </a:cubicBezTo>
                    <a:cubicBezTo>
                      <a:pt x="163" y="394"/>
                      <a:pt x="163" y="394"/>
                      <a:pt x="163" y="394"/>
                    </a:cubicBezTo>
                    <a:cubicBezTo>
                      <a:pt x="177" y="402"/>
                      <a:pt x="196" y="402"/>
                      <a:pt x="211" y="394"/>
                    </a:cubicBezTo>
                    <a:cubicBezTo>
                      <a:pt x="335" y="322"/>
                      <a:pt x="335" y="322"/>
                      <a:pt x="335" y="322"/>
                    </a:cubicBezTo>
                    <a:cubicBezTo>
                      <a:pt x="350" y="313"/>
                      <a:pt x="359" y="297"/>
                      <a:pt x="359" y="280"/>
                    </a:cubicBezTo>
                    <a:cubicBezTo>
                      <a:pt x="359" y="137"/>
                      <a:pt x="359" y="137"/>
                      <a:pt x="359" y="137"/>
                    </a:cubicBezTo>
                    <a:cubicBezTo>
                      <a:pt x="359" y="120"/>
                      <a:pt x="350" y="104"/>
                      <a:pt x="335" y="96"/>
                    </a:cubicBezTo>
                    <a:cubicBezTo>
                      <a:pt x="211" y="24"/>
                      <a:pt x="211" y="24"/>
                      <a:pt x="211" y="24"/>
                    </a:cubicBezTo>
                    <a:cubicBezTo>
                      <a:pt x="203" y="20"/>
                      <a:pt x="195" y="17"/>
                      <a:pt x="187" y="17"/>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31" name="Freeform 30"/>
              <p:cNvSpPr>
                <a:spLocks/>
              </p:cNvSpPr>
              <p:nvPr/>
            </p:nvSpPr>
            <p:spPr bwMode="auto">
              <a:xfrm>
                <a:off x="5514975" y="3192463"/>
                <a:ext cx="584200" cy="663575"/>
              </a:xfrm>
              <a:custGeom>
                <a:avLst/>
                <a:gdLst>
                  <a:gd name="T0" fmla="*/ 136 w 297"/>
                  <a:gd name="T1" fmla="*/ 4 h 338"/>
                  <a:gd name="T2" fmla="*/ 12 w 297"/>
                  <a:gd name="T3" fmla="*/ 76 h 338"/>
                  <a:gd name="T4" fmla="*/ 0 w 297"/>
                  <a:gd name="T5" fmla="*/ 97 h 338"/>
                  <a:gd name="T6" fmla="*/ 0 w 297"/>
                  <a:gd name="T7" fmla="*/ 240 h 338"/>
                  <a:gd name="T8" fmla="*/ 12 w 297"/>
                  <a:gd name="T9" fmla="*/ 261 h 338"/>
                  <a:gd name="T10" fmla="*/ 136 w 297"/>
                  <a:gd name="T11" fmla="*/ 333 h 338"/>
                  <a:gd name="T12" fmla="*/ 161 w 297"/>
                  <a:gd name="T13" fmla="*/ 333 h 338"/>
                  <a:gd name="T14" fmla="*/ 285 w 297"/>
                  <a:gd name="T15" fmla="*/ 261 h 338"/>
                  <a:gd name="T16" fmla="*/ 297 w 297"/>
                  <a:gd name="T17" fmla="*/ 240 h 338"/>
                  <a:gd name="T18" fmla="*/ 297 w 297"/>
                  <a:gd name="T19" fmla="*/ 97 h 338"/>
                  <a:gd name="T20" fmla="*/ 285 w 297"/>
                  <a:gd name="T21" fmla="*/ 76 h 338"/>
                  <a:gd name="T22" fmla="*/ 161 w 297"/>
                  <a:gd name="T23" fmla="*/ 4 h 338"/>
                  <a:gd name="T24" fmla="*/ 136 w 297"/>
                  <a:gd name="T25" fmla="*/ 4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7" h="338">
                    <a:moveTo>
                      <a:pt x="136" y="4"/>
                    </a:moveTo>
                    <a:cubicBezTo>
                      <a:pt x="12" y="76"/>
                      <a:pt x="12" y="76"/>
                      <a:pt x="12" y="76"/>
                    </a:cubicBezTo>
                    <a:cubicBezTo>
                      <a:pt x="5" y="80"/>
                      <a:pt x="0" y="88"/>
                      <a:pt x="0" y="97"/>
                    </a:cubicBezTo>
                    <a:cubicBezTo>
                      <a:pt x="0" y="240"/>
                      <a:pt x="0" y="240"/>
                      <a:pt x="0" y="240"/>
                    </a:cubicBezTo>
                    <a:cubicBezTo>
                      <a:pt x="0" y="249"/>
                      <a:pt x="5" y="257"/>
                      <a:pt x="12" y="261"/>
                    </a:cubicBezTo>
                    <a:cubicBezTo>
                      <a:pt x="136" y="333"/>
                      <a:pt x="136" y="333"/>
                      <a:pt x="136" y="333"/>
                    </a:cubicBezTo>
                    <a:cubicBezTo>
                      <a:pt x="144" y="338"/>
                      <a:pt x="153" y="338"/>
                      <a:pt x="161" y="333"/>
                    </a:cubicBezTo>
                    <a:cubicBezTo>
                      <a:pt x="285" y="261"/>
                      <a:pt x="285" y="261"/>
                      <a:pt x="285" y="261"/>
                    </a:cubicBezTo>
                    <a:cubicBezTo>
                      <a:pt x="293" y="257"/>
                      <a:pt x="297" y="249"/>
                      <a:pt x="297" y="240"/>
                    </a:cubicBezTo>
                    <a:cubicBezTo>
                      <a:pt x="297" y="97"/>
                      <a:pt x="297" y="97"/>
                      <a:pt x="297" y="97"/>
                    </a:cubicBezTo>
                    <a:cubicBezTo>
                      <a:pt x="297" y="88"/>
                      <a:pt x="293" y="80"/>
                      <a:pt x="285" y="76"/>
                    </a:cubicBezTo>
                    <a:cubicBezTo>
                      <a:pt x="161" y="4"/>
                      <a:pt x="161" y="4"/>
                      <a:pt x="161" y="4"/>
                    </a:cubicBezTo>
                    <a:cubicBezTo>
                      <a:pt x="153" y="0"/>
                      <a:pt x="144" y="0"/>
                      <a:pt x="136" y="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59" name="Oval 31"/>
              <p:cNvSpPr>
                <a:spLocks noChangeArrowheads="1"/>
              </p:cNvSpPr>
              <p:nvPr/>
            </p:nvSpPr>
            <p:spPr bwMode="auto">
              <a:xfrm>
                <a:off x="5599113" y="3313113"/>
                <a:ext cx="411163" cy="41116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60" name="Freeform 32"/>
              <p:cNvSpPr>
                <a:spLocks/>
              </p:cNvSpPr>
              <p:nvPr/>
            </p:nvSpPr>
            <p:spPr bwMode="auto">
              <a:xfrm>
                <a:off x="4144963" y="3141663"/>
                <a:ext cx="122238" cy="26987"/>
              </a:xfrm>
              <a:custGeom>
                <a:avLst/>
                <a:gdLst>
                  <a:gd name="T0" fmla="*/ 55 w 62"/>
                  <a:gd name="T1" fmla="*/ 14 h 14"/>
                  <a:gd name="T2" fmla="*/ 7 w 62"/>
                  <a:gd name="T3" fmla="*/ 14 h 14"/>
                  <a:gd name="T4" fmla="*/ 0 w 62"/>
                  <a:gd name="T5" fmla="*/ 7 h 14"/>
                  <a:gd name="T6" fmla="*/ 7 w 62"/>
                  <a:gd name="T7" fmla="*/ 0 h 14"/>
                  <a:gd name="T8" fmla="*/ 55 w 62"/>
                  <a:gd name="T9" fmla="*/ 0 h 14"/>
                  <a:gd name="T10" fmla="*/ 62 w 62"/>
                  <a:gd name="T11" fmla="*/ 7 h 14"/>
                  <a:gd name="T12" fmla="*/ 55 w 62"/>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62" h="14">
                    <a:moveTo>
                      <a:pt x="55" y="14"/>
                    </a:moveTo>
                    <a:cubicBezTo>
                      <a:pt x="7" y="14"/>
                      <a:pt x="7" y="14"/>
                      <a:pt x="7" y="14"/>
                    </a:cubicBezTo>
                    <a:cubicBezTo>
                      <a:pt x="3" y="14"/>
                      <a:pt x="0" y="11"/>
                      <a:pt x="0" y="7"/>
                    </a:cubicBezTo>
                    <a:cubicBezTo>
                      <a:pt x="0" y="3"/>
                      <a:pt x="3" y="0"/>
                      <a:pt x="7" y="0"/>
                    </a:cubicBezTo>
                    <a:cubicBezTo>
                      <a:pt x="55" y="0"/>
                      <a:pt x="55" y="0"/>
                      <a:pt x="55" y="0"/>
                    </a:cubicBezTo>
                    <a:cubicBezTo>
                      <a:pt x="59" y="0"/>
                      <a:pt x="62" y="3"/>
                      <a:pt x="62" y="7"/>
                    </a:cubicBezTo>
                    <a:cubicBezTo>
                      <a:pt x="62" y="11"/>
                      <a:pt x="59" y="14"/>
                      <a:pt x="55" y="1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61" name="Freeform 33"/>
              <p:cNvSpPr>
                <a:spLocks/>
              </p:cNvSpPr>
              <p:nvPr/>
            </p:nvSpPr>
            <p:spPr bwMode="auto">
              <a:xfrm>
                <a:off x="4325938" y="3141663"/>
                <a:ext cx="1184275" cy="201612"/>
              </a:xfrm>
              <a:custGeom>
                <a:avLst/>
                <a:gdLst>
                  <a:gd name="T0" fmla="*/ 595 w 603"/>
                  <a:gd name="T1" fmla="*/ 103 h 103"/>
                  <a:gd name="T2" fmla="*/ 591 w 603"/>
                  <a:gd name="T3" fmla="*/ 102 h 103"/>
                  <a:gd name="T4" fmla="*/ 443 w 603"/>
                  <a:gd name="T5" fmla="*/ 14 h 103"/>
                  <a:gd name="T6" fmla="*/ 7 w 603"/>
                  <a:gd name="T7" fmla="*/ 14 h 103"/>
                  <a:gd name="T8" fmla="*/ 0 w 603"/>
                  <a:gd name="T9" fmla="*/ 7 h 103"/>
                  <a:gd name="T10" fmla="*/ 7 w 603"/>
                  <a:gd name="T11" fmla="*/ 0 h 103"/>
                  <a:gd name="T12" fmla="*/ 445 w 603"/>
                  <a:gd name="T13" fmla="*/ 0 h 103"/>
                  <a:gd name="T14" fmla="*/ 449 w 603"/>
                  <a:gd name="T15" fmla="*/ 1 h 103"/>
                  <a:gd name="T16" fmla="*/ 598 w 603"/>
                  <a:gd name="T17" fmla="*/ 90 h 103"/>
                  <a:gd name="T18" fmla="*/ 601 w 603"/>
                  <a:gd name="T19" fmla="*/ 99 h 103"/>
                  <a:gd name="T20" fmla="*/ 595 w 603"/>
                  <a:gd name="T2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3" h="103">
                    <a:moveTo>
                      <a:pt x="595" y="103"/>
                    </a:moveTo>
                    <a:cubicBezTo>
                      <a:pt x="593" y="103"/>
                      <a:pt x="592" y="103"/>
                      <a:pt x="591" y="102"/>
                    </a:cubicBezTo>
                    <a:cubicBezTo>
                      <a:pt x="443" y="14"/>
                      <a:pt x="443" y="14"/>
                      <a:pt x="443" y="14"/>
                    </a:cubicBezTo>
                    <a:cubicBezTo>
                      <a:pt x="7" y="14"/>
                      <a:pt x="7" y="14"/>
                      <a:pt x="7" y="14"/>
                    </a:cubicBezTo>
                    <a:cubicBezTo>
                      <a:pt x="4" y="14"/>
                      <a:pt x="0" y="11"/>
                      <a:pt x="0" y="7"/>
                    </a:cubicBezTo>
                    <a:cubicBezTo>
                      <a:pt x="0" y="3"/>
                      <a:pt x="4" y="0"/>
                      <a:pt x="7" y="0"/>
                    </a:cubicBezTo>
                    <a:cubicBezTo>
                      <a:pt x="445" y="0"/>
                      <a:pt x="445" y="0"/>
                      <a:pt x="445" y="0"/>
                    </a:cubicBezTo>
                    <a:cubicBezTo>
                      <a:pt x="446" y="0"/>
                      <a:pt x="448" y="0"/>
                      <a:pt x="449" y="1"/>
                    </a:cubicBezTo>
                    <a:cubicBezTo>
                      <a:pt x="598" y="90"/>
                      <a:pt x="598" y="90"/>
                      <a:pt x="598" y="90"/>
                    </a:cubicBezTo>
                    <a:cubicBezTo>
                      <a:pt x="602" y="92"/>
                      <a:pt x="603" y="96"/>
                      <a:pt x="601" y="99"/>
                    </a:cubicBezTo>
                    <a:cubicBezTo>
                      <a:pt x="600" y="102"/>
                      <a:pt x="597" y="103"/>
                      <a:pt x="595" y="103"/>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62" name="Oval 34"/>
              <p:cNvSpPr>
                <a:spLocks noChangeArrowheads="1"/>
              </p:cNvSpPr>
              <p:nvPr/>
            </p:nvSpPr>
            <p:spPr bwMode="auto">
              <a:xfrm>
                <a:off x="5357813" y="3190875"/>
                <a:ext cx="288925" cy="288925"/>
              </a:xfrm>
              <a:prstGeom prst="ellipse">
                <a:avLst/>
              </a:prstGeom>
              <a:solidFill>
                <a:srgbClr val="FFFFFF"/>
              </a:solidFill>
              <a:ln>
                <a:noFill/>
              </a:ln>
              <a:effectLst>
                <a:outerShdw dist="38100" dir="6600000" algn="tl" rotWithShape="0">
                  <a:schemeClr val="bg1">
                    <a:lumMod val="85000"/>
                    <a:alpha val="40000"/>
                  </a:scheme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0" rIns="91440" bIns="0" numCol="1" anchor="ctr" anchorCtr="1" compatLnSpc="1">
                <a:prstTxWarp prst="textNoShape">
                  <a:avLst/>
                </a:prstTxWarp>
              </a:bodyPr>
              <a:lstStyle/>
              <a:p>
                <a:pPr algn="ctr" defTabSz="685800" eaLnBrk="0" fontAlgn="base" hangingPunct="0">
                  <a:spcBef>
                    <a:spcPct val="0"/>
                  </a:spcBef>
                  <a:spcAft>
                    <a:spcPct val="0"/>
                  </a:spcAft>
                  <a:buClrTx/>
                </a:pPr>
                <a:r>
                  <a:rPr lang="en-US" sz="825" kern="1200" dirty="0">
                    <a:solidFill>
                      <a:srgbClr val="70AD47"/>
                    </a:solidFill>
                    <a:latin typeface="Calibri"/>
                    <a:ea typeface="+mn-ea"/>
                    <a:cs typeface="Arial" panose="020B0604020202020204" pitchFamily="34" charset="0"/>
                  </a:rPr>
                  <a:t>4</a:t>
                </a:r>
              </a:p>
            </p:txBody>
          </p:sp>
          <p:grpSp>
            <p:nvGrpSpPr>
              <p:cNvPr id="89" name="Group 88"/>
              <p:cNvGrpSpPr/>
              <p:nvPr/>
            </p:nvGrpSpPr>
            <p:grpSpPr>
              <a:xfrm>
                <a:off x="5310130" y="1033505"/>
                <a:ext cx="261900" cy="304777"/>
                <a:chOff x="1452563" y="2633663"/>
                <a:chExt cx="358775" cy="417512"/>
              </a:xfrm>
              <a:solidFill>
                <a:schemeClr val="accent5"/>
              </a:solidFill>
            </p:grpSpPr>
            <p:sp>
              <p:nvSpPr>
                <p:cNvPr id="70" name="Freeform 38"/>
                <p:cNvSpPr>
                  <a:spLocks noEditPoints="1"/>
                </p:cNvSpPr>
                <p:nvPr/>
              </p:nvSpPr>
              <p:spPr bwMode="auto">
                <a:xfrm>
                  <a:off x="1452563" y="2720975"/>
                  <a:ext cx="358775" cy="330200"/>
                </a:xfrm>
                <a:custGeom>
                  <a:avLst/>
                  <a:gdLst>
                    <a:gd name="T0" fmla="*/ 0 w 178"/>
                    <a:gd name="T1" fmla="*/ 163 h 163"/>
                    <a:gd name="T2" fmla="*/ 0 w 178"/>
                    <a:gd name="T3" fmla="*/ 140 h 163"/>
                    <a:gd name="T4" fmla="*/ 17 w 178"/>
                    <a:gd name="T5" fmla="*/ 140 h 163"/>
                    <a:gd name="T6" fmla="*/ 17 w 178"/>
                    <a:gd name="T7" fmla="*/ 134 h 163"/>
                    <a:gd name="T8" fmla="*/ 17 w 178"/>
                    <a:gd name="T9" fmla="*/ 64 h 163"/>
                    <a:gd name="T10" fmla="*/ 20 w 178"/>
                    <a:gd name="T11" fmla="*/ 56 h 163"/>
                    <a:gd name="T12" fmla="*/ 46 w 178"/>
                    <a:gd name="T13" fmla="*/ 35 h 163"/>
                    <a:gd name="T14" fmla="*/ 46 w 178"/>
                    <a:gd name="T15" fmla="*/ 59 h 163"/>
                    <a:gd name="T16" fmla="*/ 77 w 178"/>
                    <a:gd name="T17" fmla="*/ 34 h 163"/>
                    <a:gd name="T18" fmla="*/ 77 w 178"/>
                    <a:gd name="T19" fmla="*/ 59 h 163"/>
                    <a:gd name="T20" fmla="*/ 98 w 178"/>
                    <a:gd name="T21" fmla="*/ 59 h 163"/>
                    <a:gd name="T22" fmla="*/ 100 w 178"/>
                    <a:gd name="T23" fmla="*/ 0 h 163"/>
                    <a:gd name="T24" fmla="*/ 116 w 178"/>
                    <a:gd name="T25" fmla="*/ 0 h 163"/>
                    <a:gd name="T26" fmla="*/ 118 w 178"/>
                    <a:gd name="T27" fmla="*/ 59 h 163"/>
                    <a:gd name="T28" fmla="*/ 130 w 178"/>
                    <a:gd name="T29" fmla="*/ 59 h 163"/>
                    <a:gd name="T30" fmla="*/ 132 w 178"/>
                    <a:gd name="T31" fmla="*/ 0 h 163"/>
                    <a:gd name="T32" fmla="*/ 148 w 178"/>
                    <a:gd name="T33" fmla="*/ 0 h 163"/>
                    <a:gd name="T34" fmla="*/ 150 w 178"/>
                    <a:gd name="T35" fmla="*/ 59 h 163"/>
                    <a:gd name="T36" fmla="*/ 162 w 178"/>
                    <a:gd name="T37" fmla="*/ 59 h 163"/>
                    <a:gd name="T38" fmla="*/ 162 w 178"/>
                    <a:gd name="T39" fmla="*/ 140 h 163"/>
                    <a:gd name="T40" fmla="*/ 178 w 178"/>
                    <a:gd name="T41" fmla="*/ 140 h 163"/>
                    <a:gd name="T42" fmla="*/ 178 w 178"/>
                    <a:gd name="T43" fmla="*/ 163 h 163"/>
                    <a:gd name="T44" fmla="*/ 0 w 178"/>
                    <a:gd name="T45" fmla="*/ 163 h 163"/>
                    <a:gd name="T46" fmla="*/ 52 w 178"/>
                    <a:gd name="T47" fmla="*/ 140 h 163"/>
                    <a:gd name="T48" fmla="*/ 52 w 178"/>
                    <a:gd name="T49" fmla="*/ 98 h 163"/>
                    <a:gd name="T50" fmla="*/ 36 w 178"/>
                    <a:gd name="T51" fmla="*/ 98 h 163"/>
                    <a:gd name="T52" fmla="*/ 36 w 178"/>
                    <a:gd name="T53" fmla="*/ 140 h 163"/>
                    <a:gd name="T54" fmla="*/ 52 w 178"/>
                    <a:gd name="T55" fmla="*/ 140 h 163"/>
                    <a:gd name="T56" fmla="*/ 81 w 178"/>
                    <a:gd name="T57" fmla="*/ 98 h 163"/>
                    <a:gd name="T58" fmla="*/ 81 w 178"/>
                    <a:gd name="T59" fmla="*/ 140 h 163"/>
                    <a:gd name="T60" fmla="*/ 98 w 178"/>
                    <a:gd name="T61" fmla="*/ 140 h 163"/>
                    <a:gd name="T62" fmla="*/ 98 w 178"/>
                    <a:gd name="T63" fmla="*/ 98 h 163"/>
                    <a:gd name="T64" fmla="*/ 81 w 178"/>
                    <a:gd name="T65" fmla="*/ 98 h 163"/>
                    <a:gd name="T66" fmla="*/ 143 w 178"/>
                    <a:gd name="T67" fmla="*/ 140 h 163"/>
                    <a:gd name="T68" fmla="*/ 143 w 178"/>
                    <a:gd name="T69" fmla="*/ 98 h 163"/>
                    <a:gd name="T70" fmla="*/ 127 w 178"/>
                    <a:gd name="T71" fmla="*/ 98 h 163"/>
                    <a:gd name="T72" fmla="*/ 127 w 178"/>
                    <a:gd name="T73" fmla="*/ 140 h 163"/>
                    <a:gd name="T74" fmla="*/ 143 w 178"/>
                    <a:gd name="T75" fmla="*/ 14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78" h="163">
                      <a:moveTo>
                        <a:pt x="0" y="163"/>
                      </a:moveTo>
                      <a:cubicBezTo>
                        <a:pt x="0" y="155"/>
                        <a:pt x="0" y="148"/>
                        <a:pt x="0" y="140"/>
                      </a:cubicBezTo>
                      <a:cubicBezTo>
                        <a:pt x="6" y="140"/>
                        <a:pt x="11" y="140"/>
                        <a:pt x="17" y="140"/>
                      </a:cubicBezTo>
                      <a:cubicBezTo>
                        <a:pt x="17" y="138"/>
                        <a:pt x="17" y="136"/>
                        <a:pt x="17" y="134"/>
                      </a:cubicBezTo>
                      <a:cubicBezTo>
                        <a:pt x="17" y="110"/>
                        <a:pt x="17" y="87"/>
                        <a:pt x="17" y="64"/>
                      </a:cubicBezTo>
                      <a:cubicBezTo>
                        <a:pt x="17" y="60"/>
                        <a:pt x="18" y="58"/>
                        <a:pt x="20" y="56"/>
                      </a:cubicBezTo>
                      <a:cubicBezTo>
                        <a:pt x="29" y="49"/>
                        <a:pt x="37" y="42"/>
                        <a:pt x="46" y="35"/>
                      </a:cubicBezTo>
                      <a:cubicBezTo>
                        <a:pt x="46" y="43"/>
                        <a:pt x="46" y="50"/>
                        <a:pt x="46" y="59"/>
                      </a:cubicBezTo>
                      <a:cubicBezTo>
                        <a:pt x="57" y="51"/>
                        <a:pt x="67" y="43"/>
                        <a:pt x="77" y="34"/>
                      </a:cubicBezTo>
                      <a:cubicBezTo>
                        <a:pt x="77" y="43"/>
                        <a:pt x="77" y="51"/>
                        <a:pt x="77" y="59"/>
                      </a:cubicBezTo>
                      <a:cubicBezTo>
                        <a:pt x="84" y="59"/>
                        <a:pt x="91" y="59"/>
                        <a:pt x="98" y="59"/>
                      </a:cubicBezTo>
                      <a:cubicBezTo>
                        <a:pt x="98" y="39"/>
                        <a:pt x="99" y="20"/>
                        <a:pt x="100" y="0"/>
                      </a:cubicBezTo>
                      <a:cubicBezTo>
                        <a:pt x="105" y="0"/>
                        <a:pt x="110" y="0"/>
                        <a:pt x="116" y="0"/>
                      </a:cubicBezTo>
                      <a:cubicBezTo>
                        <a:pt x="116" y="19"/>
                        <a:pt x="117" y="39"/>
                        <a:pt x="118" y="59"/>
                      </a:cubicBezTo>
                      <a:cubicBezTo>
                        <a:pt x="122" y="59"/>
                        <a:pt x="126" y="59"/>
                        <a:pt x="130" y="59"/>
                      </a:cubicBezTo>
                      <a:cubicBezTo>
                        <a:pt x="131" y="39"/>
                        <a:pt x="131" y="20"/>
                        <a:pt x="132" y="0"/>
                      </a:cubicBezTo>
                      <a:cubicBezTo>
                        <a:pt x="138" y="0"/>
                        <a:pt x="143" y="0"/>
                        <a:pt x="148" y="0"/>
                      </a:cubicBezTo>
                      <a:cubicBezTo>
                        <a:pt x="149" y="20"/>
                        <a:pt x="149" y="39"/>
                        <a:pt x="150" y="59"/>
                      </a:cubicBezTo>
                      <a:cubicBezTo>
                        <a:pt x="154" y="59"/>
                        <a:pt x="158" y="59"/>
                        <a:pt x="162" y="59"/>
                      </a:cubicBezTo>
                      <a:cubicBezTo>
                        <a:pt x="162" y="86"/>
                        <a:pt x="162" y="113"/>
                        <a:pt x="162" y="140"/>
                      </a:cubicBezTo>
                      <a:cubicBezTo>
                        <a:pt x="168" y="140"/>
                        <a:pt x="173" y="140"/>
                        <a:pt x="178" y="140"/>
                      </a:cubicBezTo>
                      <a:cubicBezTo>
                        <a:pt x="178" y="148"/>
                        <a:pt x="178" y="155"/>
                        <a:pt x="178" y="163"/>
                      </a:cubicBezTo>
                      <a:cubicBezTo>
                        <a:pt x="119" y="163"/>
                        <a:pt x="60" y="163"/>
                        <a:pt x="0" y="163"/>
                      </a:cubicBezTo>
                      <a:close/>
                      <a:moveTo>
                        <a:pt x="52" y="140"/>
                      </a:moveTo>
                      <a:cubicBezTo>
                        <a:pt x="52" y="126"/>
                        <a:pt x="52" y="112"/>
                        <a:pt x="52" y="98"/>
                      </a:cubicBezTo>
                      <a:cubicBezTo>
                        <a:pt x="47" y="98"/>
                        <a:pt x="41" y="98"/>
                        <a:pt x="36" y="98"/>
                      </a:cubicBezTo>
                      <a:cubicBezTo>
                        <a:pt x="36" y="112"/>
                        <a:pt x="36" y="126"/>
                        <a:pt x="36" y="140"/>
                      </a:cubicBezTo>
                      <a:cubicBezTo>
                        <a:pt x="41" y="140"/>
                        <a:pt x="47" y="140"/>
                        <a:pt x="52" y="140"/>
                      </a:cubicBezTo>
                      <a:close/>
                      <a:moveTo>
                        <a:pt x="81" y="98"/>
                      </a:moveTo>
                      <a:cubicBezTo>
                        <a:pt x="81" y="112"/>
                        <a:pt x="81" y="126"/>
                        <a:pt x="81" y="140"/>
                      </a:cubicBezTo>
                      <a:cubicBezTo>
                        <a:pt x="87" y="140"/>
                        <a:pt x="92" y="140"/>
                        <a:pt x="98" y="140"/>
                      </a:cubicBezTo>
                      <a:cubicBezTo>
                        <a:pt x="98" y="126"/>
                        <a:pt x="98" y="112"/>
                        <a:pt x="98" y="98"/>
                      </a:cubicBezTo>
                      <a:cubicBezTo>
                        <a:pt x="92" y="98"/>
                        <a:pt x="87" y="98"/>
                        <a:pt x="81" y="98"/>
                      </a:cubicBezTo>
                      <a:close/>
                      <a:moveTo>
                        <a:pt x="143" y="140"/>
                      </a:moveTo>
                      <a:cubicBezTo>
                        <a:pt x="143" y="126"/>
                        <a:pt x="143" y="112"/>
                        <a:pt x="143" y="98"/>
                      </a:cubicBezTo>
                      <a:cubicBezTo>
                        <a:pt x="137" y="98"/>
                        <a:pt x="132" y="98"/>
                        <a:pt x="127" y="98"/>
                      </a:cubicBezTo>
                      <a:cubicBezTo>
                        <a:pt x="127" y="112"/>
                        <a:pt x="127" y="126"/>
                        <a:pt x="127" y="140"/>
                      </a:cubicBezTo>
                      <a:cubicBezTo>
                        <a:pt x="132" y="140"/>
                        <a:pt x="137" y="140"/>
                        <a:pt x="143" y="1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1" name="Freeform 39"/>
                <p:cNvSpPr>
                  <a:spLocks/>
                </p:cNvSpPr>
                <p:nvPr/>
              </p:nvSpPr>
              <p:spPr bwMode="auto">
                <a:xfrm>
                  <a:off x="1662113" y="2633663"/>
                  <a:ext cx="74612" cy="69850"/>
                </a:xfrm>
                <a:custGeom>
                  <a:avLst/>
                  <a:gdLst>
                    <a:gd name="T0" fmla="*/ 37 w 37"/>
                    <a:gd name="T1" fmla="*/ 9 h 34"/>
                    <a:gd name="T2" fmla="*/ 33 w 37"/>
                    <a:gd name="T3" fmla="*/ 16 h 34"/>
                    <a:gd name="T4" fmla="*/ 23 w 37"/>
                    <a:gd name="T5" fmla="*/ 23 h 34"/>
                    <a:gd name="T6" fmla="*/ 9 w 37"/>
                    <a:gd name="T7" fmla="*/ 32 h 34"/>
                    <a:gd name="T8" fmla="*/ 3 w 37"/>
                    <a:gd name="T9" fmla="*/ 33 h 34"/>
                    <a:gd name="T10" fmla="*/ 0 w 37"/>
                    <a:gd name="T11" fmla="*/ 29 h 34"/>
                    <a:gd name="T12" fmla="*/ 3 w 37"/>
                    <a:gd name="T13" fmla="*/ 24 h 34"/>
                    <a:gd name="T14" fmla="*/ 7 w 37"/>
                    <a:gd name="T15" fmla="*/ 20 h 34"/>
                    <a:gd name="T16" fmla="*/ 15 w 37"/>
                    <a:gd name="T17" fmla="*/ 10 h 34"/>
                    <a:gd name="T18" fmla="*/ 21 w 37"/>
                    <a:gd name="T19" fmla="*/ 4 h 34"/>
                    <a:gd name="T20" fmla="*/ 30 w 37"/>
                    <a:gd name="T21" fmla="*/ 2 h 34"/>
                    <a:gd name="T22" fmla="*/ 37 w 37"/>
                    <a:gd name="T23" fmla="*/ 9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4">
                      <a:moveTo>
                        <a:pt x="37" y="9"/>
                      </a:moveTo>
                      <a:cubicBezTo>
                        <a:pt x="35" y="12"/>
                        <a:pt x="35" y="14"/>
                        <a:pt x="33" y="16"/>
                      </a:cubicBezTo>
                      <a:cubicBezTo>
                        <a:pt x="30" y="18"/>
                        <a:pt x="27" y="20"/>
                        <a:pt x="23" y="23"/>
                      </a:cubicBezTo>
                      <a:cubicBezTo>
                        <a:pt x="18" y="26"/>
                        <a:pt x="13" y="28"/>
                        <a:pt x="9" y="32"/>
                      </a:cubicBezTo>
                      <a:cubicBezTo>
                        <a:pt x="8" y="34"/>
                        <a:pt x="5" y="34"/>
                        <a:pt x="3" y="33"/>
                      </a:cubicBezTo>
                      <a:cubicBezTo>
                        <a:pt x="2" y="33"/>
                        <a:pt x="0" y="31"/>
                        <a:pt x="0" y="29"/>
                      </a:cubicBezTo>
                      <a:cubicBezTo>
                        <a:pt x="0" y="27"/>
                        <a:pt x="2" y="25"/>
                        <a:pt x="3" y="24"/>
                      </a:cubicBezTo>
                      <a:cubicBezTo>
                        <a:pt x="4" y="22"/>
                        <a:pt x="6" y="21"/>
                        <a:pt x="7" y="20"/>
                      </a:cubicBezTo>
                      <a:cubicBezTo>
                        <a:pt x="10" y="17"/>
                        <a:pt x="12" y="13"/>
                        <a:pt x="15" y="10"/>
                      </a:cubicBezTo>
                      <a:cubicBezTo>
                        <a:pt x="17" y="8"/>
                        <a:pt x="19" y="6"/>
                        <a:pt x="21" y="4"/>
                      </a:cubicBezTo>
                      <a:cubicBezTo>
                        <a:pt x="24" y="2"/>
                        <a:pt x="27" y="0"/>
                        <a:pt x="30" y="2"/>
                      </a:cubicBezTo>
                      <a:cubicBezTo>
                        <a:pt x="33" y="3"/>
                        <a:pt x="35" y="6"/>
                        <a:pt x="37"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2" name="Freeform 40"/>
                <p:cNvSpPr>
                  <a:spLocks/>
                </p:cNvSpPr>
                <p:nvPr/>
              </p:nvSpPr>
              <p:spPr bwMode="auto">
                <a:xfrm>
                  <a:off x="1733550" y="2633663"/>
                  <a:ext cx="71437" cy="69850"/>
                </a:xfrm>
                <a:custGeom>
                  <a:avLst/>
                  <a:gdLst>
                    <a:gd name="T0" fmla="*/ 36 w 36"/>
                    <a:gd name="T1" fmla="*/ 11 h 34"/>
                    <a:gd name="T2" fmla="*/ 34 w 36"/>
                    <a:gd name="T3" fmla="*/ 15 h 34"/>
                    <a:gd name="T4" fmla="*/ 22 w 36"/>
                    <a:gd name="T5" fmla="*/ 23 h 34"/>
                    <a:gd name="T6" fmla="*/ 10 w 36"/>
                    <a:gd name="T7" fmla="*/ 32 h 34"/>
                    <a:gd name="T8" fmla="*/ 4 w 36"/>
                    <a:gd name="T9" fmla="*/ 33 h 34"/>
                    <a:gd name="T10" fmla="*/ 0 w 36"/>
                    <a:gd name="T11" fmla="*/ 29 h 34"/>
                    <a:gd name="T12" fmla="*/ 3 w 36"/>
                    <a:gd name="T13" fmla="*/ 24 h 34"/>
                    <a:gd name="T14" fmla="*/ 7 w 36"/>
                    <a:gd name="T15" fmla="*/ 20 h 34"/>
                    <a:gd name="T16" fmla="*/ 16 w 36"/>
                    <a:gd name="T17" fmla="*/ 10 h 34"/>
                    <a:gd name="T18" fmla="*/ 21 w 36"/>
                    <a:gd name="T19" fmla="*/ 5 h 34"/>
                    <a:gd name="T20" fmla="*/ 30 w 36"/>
                    <a:gd name="T21" fmla="*/ 2 h 34"/>
                    <a:gd name="T22" fmla="*/ 36 w 36"/>
                    <a:gd name="T23" fmla="*/ 1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34">
                      <a:moveTo>
                        <a:pt x="36" y="11"/>
                      </a:moveTo>
                      <a:cubicBezTo>
                        <a:pt x="36" y="11"/>
                        <a:pt x="35" y="14"/>
                        <a:pt x="34" y="15"/>
                      </a:cubicBezTo>
                      <a:cubicBezTo>
                        <a:pt x="30" y="18"/>
                        <a:pt x="26" y="21"/>
                        <a:pt x="22" y="23"/>
                      </a:cubicBezTo>
                      <a:cubicBezTo>
                        <a:pt x="18" y="26"/>
                        <a:pt x="14" y="29"/>
                        <a:pt x="10" y="32"/>
                      </a:cubicBezTo>
                      <a:cubicBezTo>
                        <a:pt x="8" y="33"/>
                        <a:pt x="6" y="34"/>
                        <a:pt x="4" y="33"/>
                      </a:cubicBezTo>
                      <a:cubicBezTo>
                        <a:pt x="2" y="33"/>
                        <a:pt x="1" y="31"/>
                        <a:pt x="0" y="29"/>
                      </a:cubicBezTo>
                      <a:cubicBezTo>
                        <a:pt x="0" y="27"/>
                        <a:pt x="2" y="25"/>
                        <a:pt x="3" y="24"/>
                      </a:cubicBezTo>
                      <a:cubicBezTo>
                        <a:pt x="4" y="22"/>
                        <a:pt x="6" y="21"/>
                        <a:pt x="7" y="20"/>
                      </a:cubicBezTo>
                      <a:cubicBezTo>
                        <a:pt x="10" y="16"/>
                        <a:pt x="13" y="13"/>
                        <a:pt x="16" y="10"/>
                      </a:cubicBezTo>
                      <a:cubicBezTo>
                        <a:pt x="18" y="8"/>
                        <a:pt x="19" y="7"/>
                        <a:pt x="21" y="5"/>
                      </a:cubicBezTo>
                      <a:cubicBezTo>
                        <a:pt x="23" y="2"/>
                        <a:pt x="26" y="0"/>
                        <a:pt x="30" y="2"/>
                      </a:cubicBezTo>
                      <a:cubicBezTo>
                        <a:pt x="34" y="3"/>
                        <a:pt x="36" y="5"/>
                        <a:pt x="36" y="1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grpSp>
          <p:grpSp>
            <p:nvGrpSpPr>
              <p:cNvPr id="93" name="Group 92"/>
              <p:cNvGrpSpPr/>
              <p:nvPr/>
            </p:nvGrpSpPr>
            <p:grpSpPr>
              <a:xfrm>
                <a:off x="5646738" y="1827868"/>
                <a:ext cx="344456" cy="227052"/>
                <a:chOff x="2771775" y="3284538"/>
                <a:chExt cx="493713" cy="325437"/>
              </a:xfrm>
              <a:solidFill>
                <a:schemeClr val="accent3"/>
              </a:solidFill>
            </p:grpSpPr>
            <p:sp>
              <p:nvSpPr>
                <p:cNvPr id="73" name="Freeform 41"/>
                <p:cNvSpPr>
                  <a:spLocks/>
                </p:cNvSpPr>
                <p:nvPr/>
              </p:nvSpPr>
              <p:spPr bwMode="auto">
                <a:xfrm>
                  <a:off x="2771775" y="3343275"/>
                  <a:ext cx="461962" cy="266700"/>
                </a:xfrm>
                <a:custGeom>
                  <a:avLst/>
                  <a:gdLst>
                    <a:gd name="T0" fmla="*/ 54 w 229"/>
                    <a:gd name="T1" fmla="*/ 41 h 132"/>
                    <a:gd name="T2" fmla="*/ 87 w 229"/>
                    <a:gd name="T3" fmla="*/ 25 h 132"/>
                    <a:gd name="T4" fmla="*/ 136 w 229"/>
                    <a:gd name="T5" fmla="*/ 2 h 132"/>
                    <a:gd name="T6" fmla="*/ 146 w 229"/>
                    <a:gd name="T7" fmla="*/ 1 h 132"/>
                    <a:gd name="T8" fmla="*/ 224 w 229"/>
                    <a:gd name="T9" fmla="*/ 38 h 132"/>
                    <a:gd name="T10" fmla="*/ 229 w 229"/>
                    <a:gd name="T11" fmla="*/ 46 h 132"/>
                    <a:gd name="T12" fmla="*/ 229 w 229"/>
                    <a:gd name="T13" fmla="*/ 125 h 132"/>
                    <a:gd name="T14" fmla="*/ 223 w 229"/>
                    <a:gd name="T15" fmla="*/ 130 h 132"/>
                    <a:gd name="T16" fmla="*/ 190 w 229"/>
                    <a:gd name="T17" fmla="*/ 130 h 132"/>
                    <a:gd name="T18" fmla="*/ 186 w 229"/>
                    <a:gd name="T19" fmla="*/ 129 h 132"/>
                    <a:gd name="T20" fmla="*/ 187 w 229"/>
                    <a:gd name="T21" fmla="*/ 125 h 132"/>
                    <a:gd name="T22" fmla="*/ 187 w 229"/>
                    <a:gd name="T23" fmla="*/ 44 h 132"/>
                    <a:gd name="T24" fmla="*/ 185 w 229"/>
                    <a:gd name="T25" fmla="*/ 39 h 132"/>
                    <a:gd name="T26" fmla="*/ 180 w 229"/>
                    <a:gd name="T27" fmla="*/ 38 h 132"/>
                    <a:gd name="T28" fmla="*/ 103 w 229"/>
                    <a:gd name="T29" fmla="*/ 38 h 132"/>
                    <a:gd name="T30" fmla="*/ 97 w 229"/>
                    <a:gd name="T31" fmla="*/ 44 h 132"/>
                    <a:gd name="T32" fmla="*/ 98 w 229"/>
                    <a:gd name="T33" fmla="*/ 85 h 132"/>
                    <a:gd name="T34" fmla="*/ 93 w 229"/>
                    <a:gd name="T35" fmla="*/ 89 h 132"/>
                    <a:gd name="T36" fmla="*/ 84 w 229"/>
                    <a:gd name="T37" fmla="*/ 91 h 132"/>
                    <a:gd name="T38" fmla="*/ 83 w 229"/>
                    <a:gd name="T39" fmla="*/ 119 h 132"/>
                    <a:gd name="T40" fmla="*/ 90 w 229"/>
                    <a:gd name="T41" fmla="*/ 114 h 132"/>
                    <a:gd name="T42" fmla="*/ 90 w 229"/>
                    <a:gd name="T43" fmla="*/ 103 h 132"/>
                    <a:gd name="T44" fmla="*/ 102 w 229"/>
                    <a:gd name="T45" fmla="*/ 96 h 132"/>
                    <a:gd name="T46" fmla="*/ 104 w 229"/>
                    <a:gd name="T47" fmla="*/ 99 h 132"/>
                    <a:gd name="T48" fmla="*/ 108 w 229"/>
                    <a:gd name="T49" fmla="*/ 103 h 132"/>
                    <a:gd name="T50" fmla="*/ 112 w 229"/>
                    <a:gd name="T51" fmla="*/ 99 h 132"/>
                    <a:gd name="T52" fmla="*/ 115 w 229"/>
                    <a:gd name="T53" fmla="*/ 96 h 132"/>
                    <a:gd name="T54" fmla="*/ 125 w 229"/>
                    <a:gd name="T55" fmla="*/ 96 h 132"/>
                    <a:gd name="T56" fmla="*/ 125 w 229"/>
                    <a:gd name="T57" fmla="*/ 110 h 132"/>
                    <a:gd name="T58" fmla="*/ 126 w 229"/>
                    <a:gd name="T59" fmla="*/ 129 h 132"/>
                    <a:gd name="T60" fmla="*/ 120 w 229"/>
                    <a:gd name="T61" fmla="*/ 130 h 132"/>
                    <a:gd name="T62" fmla="*/ 10 w 229"/>
                    <a:gd name="T63" fmla="*/ 131 h 132"/>
                    <a:gd name="T64" fmla="*/ 0 w 229"/>
                    <a:gd name="T65" fmla="*/ 127 h 132"/>
                    <a:gd name="T66" fmla="*/ 0 w 229"/>
                    <a:gd name="T67" fmla="*/ 122 h 132"/>
                    <a:gd name="T68" fmla="*/ 9 w 229"/>
                    <a:gd name="T69" fmla="*/ 120 h 132"/>
                    <a:gd name="T70" fmla="*/ 49 w 229"/>
                    <a:gd name="T71" fmla="*/ 120 h 132"/>
                    <a:gd name="T72" fmla="*/ 54 w 229"/>
                    <a:gd name="T73" fmla="*/ 115 h 132"/>
                    <a:gd name="T74" fmla="*/ 54 w 229"/>
                    <a:gd name="T75" fmla="*/ 43 h 132"/>
                    <a:gd name="T76" fmla="*/ 54 w 229"/>
                    <a:gd name="T77" fmla="*/ 4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9" h="132">
                      <a:moveTo>
                        <a:pt x="54" y="41"/>
                      </a:moveTo>
                      <a:cubicBezTo>
                        <a:pt x="65" y="35"/>
                        <a:pt x="76" y="30"/>
                        <a:pt x="87" y="25"/>
                      </a:cubicBezTo>
                      <a:cubicBezTo>
                        <a:pt x="103" y="17"/>
                        <a:pt x="120" y="9"/>
                        <a:pt x="136" y="2"/>
                      </a:cubicBezTo>
                      <a:cubicBezTo>
                        <a:pt x="140" y="0"/>
                        <a:pt x="143" y="0"/>
                        <a:pt x="146" y="1"/>
                      </a:cubicBezTo>
                      <a:cubicBezTo>
                        <a:pt x="172" y="14"/>
                        <a:pt x="198" y="26"/>
                        <a:pt x="224" y="38"/>
                      </a:cubicBezTo>
                      <a:cubicBezTo>
                        <a:pt x="227" y="40"/>
                        <a:pt x="229" y="42"/>
                        <a:pt x="229" y="46"/>
                      </a:cubicBezTo>
                      <a:cubicBezTo>
                        <a:pt x="228" y="72"/>
                        <a:pt x="228" y="99"/>
                        <a:pt x="229" y="125"/>
                      </a:cubicBezTo>
                      <a:cubicBezTo>
                        <a:pt x="229" y="129"/>
                        <a:pt x="227" y="131"/>
                        <a:pt x="223" y="130"/>
                      </a:cubicBezTo>
                      <a:cubicBezTo>
                        <a:pt x="212" y="130"/>
                        <a:pt x="201" y="130"/>
                        <a:pt x="190" y="130"/>
                      </a:cubicBezTo>
                      <a:cubicBezTo>
                        <a:pt x="188" y="130"/>
                        <a:pt x="187" y="131"/>
                        <a:pt x="186" y="129"/>
                      </a:cubicBezTo>
                      <a:cubicBezTo>
                        <a:pt x="187" y="128"/>
                        <a:pt x="187" y="126"/>
                        <a:pt x="187" y="125"/>
                      </a:cubicBezTo>
                      <a:cubicBezTo>
                        <a:pt x="187" y="98"/>
                        <a:pt x="187" y="71"/>
                        <a:pt x="187" y="44"/>
                      </a:cubicBezTo>
                      <a:cubicBezTo>
                        <a:pt x="187" y="42"/>
                        <a:pt x="187" y="40"/>
                        <a:pt x="185" y="39"/>
                      </a:cubicBezTo>
                      <a:cubicBezTo>
                        <a:pt x="184" y="38"/>
                        <a:pt x="182" y="38"/>
                        <a:pt x="180" y="38"/>
                      </a:cubicBezTo>
                      <a:cubicBezTo>
                        <a:pt x="154" y="38"/>
                        <a:pt x="128" y="38"/>
                        <a:pt x="103" y="38"/>
                      </a:cubicBezTo>
                      <a:cubicBezTo>
                        <a:pt x="99" y="38"/>
                        <a:pt x="97" y="39"/>
                        <a:pt x="97" y="44"/>
                      </a:cubicBezTo>
                      <a:cubicBezTo>
                        <a:pt x="98" y="57"/>
                        <a:pt x="97" y="71"/>
                        <a:pt x="98" y="85"/>
                      </a:cubicBezTo>
                      <a:cubicBezTo>
                        <a:pt x="98" y="88"/>
                        <a:pt x="97" y="89"/>
                        <a:pt x="93" y="89"/>
                      </a:cubicBezTo>
                      <a:cubicBezTo>
                        <a:pt x="90" y="89"/>
                        <a:pt x="86" y="88"/>
                        <a:pt x="84" y="91"/>
                      </a:cubicBezTo>
                      <a:cubicBezTo>
                        <a:pt x="81" y="100"/>
                        <a:pt x="81" y="110"/>
                        <a:pt x="83" y="119"/>
                      </a:cubicBezTo>
                      <a:cubicBezTo>
                        <a:pt x="90" y="121"/>
                        <a:pt x="90" y="121"/>
                        <a:pt x="90" y="114"/>
                      </a:cubicBezTo>
                      <a:cubicBezTo>
                        <a:pt x="90" y="110"/>
                        <a:pt x="90" y="107"/>
                        <a:pt x="90" y="103"/>
                      </a:cubicBezTo>
                      <a:cubicBezTo>
                        <a:pt x="90" y="96"/>
                        <a:pt x="95" y="93"/>
                        <a:pt x="102" y="96"/>
                      </a:cubicBezTo>
                      <a:cubicBezTo>
                        <a:pt x="103" y="96"/>
                        <a:pt x="104" y="97"/>
                        <a:pt x="104" y="99"/>
                      </a:cubicBezTo>
                      <a:cubicBezTo>
                        <a:pt x="103" y="102"/>
                        <a:pt x="105" y="103"/>
                        <a:pt x="108" y="103"/>
                      </a:cubicBezTo>
                      <a:cubicBezTo>
                        <a:pt x="112" y="103"/>
                        <a:pt x="112" y="102"/>
                        <a:pt x="112" y="99"/>
                      </a:cubicBezTo>
                      <a:cubicBezTo>
                        <a:pt x="112" y="96"/>
                        <a:pt x="113" y="95"/>
                        <a:pt x="115" y="96"/>
                      </a:cubicBezTo>
                      <a:cubicBezTo>
                        <a:pt x="118" y="96"/>
                        <a:pt x="122" y="96"/>
                        <a:pt x="125" y="96"/>
                      </a:cubicBezTo>
                      <a:cubicBezTo>
                        <a:pt x="125" y="101"/>
                        <a:pt x="125" y="105"/>
                        <a:pt x="125" y="110"/>
                      </a:cubicBezTo>
                      <a:cubicBezTo>
                        <a:pt x="125" y="116"/>
                        <a:pt x="124" y="123"/>
                        <a:pt x="126" y="129"/>
                      </a:cubicBezTo>
                      <a:cubicBezTo>
                        <a:pt x="124" y="132"/>
                        <a:pt x="122" y="130"/>
                        <a:pt x="120" y="130"/>
                      </a:cubicBezTo>
                      <a:cubicBezTo>
                        <a:pt x="83" y="130"/>
                        <a:pt x="47" y="130"/>
                        <a:pt x="10" y="131"/>
                      </a:cubicBezTo>
                      <a:cubicBezTo>
                        <a:pt x="6" y="131"/>
                        <a:pt x="3" y="130"/>
                        <a:pt x="0" y="127"/>
                      </a:cubicBezTo>
                      <a:cubicBezTo>
                        <a:pt x="0" y="125"/>
                        <a:pt x="0" y="124"/>
                        <a:pt x="0" y="122"/>
                      </a:cubicBezTo>
                      <a:cubicBezTo>
                        <a:pt x="3" y="120"/>
                        <a:pt x="5" y="120"/>
                        <a:pt x="9" y="120"/>
                      </a:cubicBezTo>
                      <a:cubicBezTo>
                        <a:pt x="22" y="120"/>
                        <a:pt x="35" y="120"/>
                        <a:pt x="49" y="120"/>
                      </a:cubicBezTo>
                      <a:cubicBezTo>
                        <a:pt x="53" y="120"/>
                        <a:pt x="54" y="119"/>
                        <a:pt x="54" y="115"/>
                      </a:cubicBezTo>
                      <a:cubicBezTo>
                        <a:pt x="54" y="91"/>
                        <a:pt x="54" y="67"/>
                        <a:pt x="54" y="43"/>
                      </a:cubicBezTo>
                      <a:cubicBezTo>
                        <a:pt x="55" y="43"/>
                        <a:pt x="56" y="42"/>
                        <a:pt x="54"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4" name="Freeform 42"/>
                <p:cNvSpPr>
                  <a:spLocks/>
                </p:cNvSpPr>
                <p:nvPr/>
              </p:nvSpPr>
              <p:spPr bwMode="auto">
                <a:xfrm>
                  <a:off x="2849563" y="3284538"/>
                  <a:ext cx="415925" cy="128588"/>
                </a:xfrm>
                <a:custGeom>
                  <a:avLst/>
                  <a:gdLst>
                    <a:gd name="T0" fmla="*/ 10 w 207"/>
                    <a:gd name="T1" fmla="*/ 63 h 64"/>
                    <a:gd name="T2" fmla="*/ 2 w 207"/>
                    <a:gd name="T3" fmla="*/ 56 h 64"/>
                    <a:gd name="T4" fmla="*/ 7 w 207"/>
                    <a:gd name="T5" fmla="*/ 45 h 64"/>
                    <a:gd name="T6" fmla="*/ 38 w 207"/>
                    <a:gd name="T7" fmla="*/ 30 h 64"/>
                    <a:gd name="T8" fmla="*/ 97 w 207"/>
                    <a:gd name="T9" fmla="*/ 2 h 64"/>
                    <a:gd name="T10" fmla="*/ 109 w 207"/>
                    <a:gd name="T11" fmla="*/ 2 h 64"/>
                    <a:gd name="T12" fmla="*/ 196 w 207"/>
                    <a:gd name="T13" fmla="*/ 43 h 64"/>
                    <a:gd name="T14" fmla="*/ 204 w 207"/>
                    <a:gd name="T15" fmla="*/ 58 h 64"/>
                    <a:gd name="T16" fmla="*/ 188 w 207"/>
                    <a:gd name="T17" fmla="*/ 60 h 64"/>
                    <a:gd name="T18" fmla="*/ 107 w 207"/>
                    <a:gd name="T19" fmla="*/ 21 h 64"/>
                    <a:gd name="T20" fmla="*/ 99 w 207"/>
                    <a:gd name="T21" fmla="*/ 22 h 64"/>
                    <a:gd name="T22" fmla="*/ 17 w 207"/>
                    <a:gd name="T23" fmla="*/ 61 h 64"/>
                    <a:gd name="T24" fmla="*/ 10 w 207"/>
                    <a:gd name="T25" fmla="*/ 6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 h="64">
                      <a:moveTo>
                        <a:pt x="10" y="63"/>
                      </a:moveTo>
                      <a:cubicBezTo>
                        <a:pt x="6" y="62"/>
                        <a:pt x="3" y="60"/>
                        <a:pt x="2" y="56"/>
                      </a:cubicBezTo>
                      <a:cubicBezTo>
                        <a:pt x="0" y="51"/>
                        <a:pt x="2" y="47"/>
                        <a:pt x="7" y="45"/>
                      </a:cubicBezTo>
                      <a:cubicBezTo>
                        <a:pt x="17" y="40"/>
                        <a:pt x="27" y="35"/>
                        <a:pt x="38" y="30"/>
                      </a:cubicBezTo>
                      <a:cubicBezTo>
                        <a:pt x="58" y="21"/>
                        <a:pt x="78" y="12"/>
                        <a:pt x="97" y="2"/>
                      </a:cubicBezTo>
                      <a:cubicBezTo>
                        <a:pt x="101" y="0"/>
                        <a:pt x="105" y="0"/>
                        <a:pt x="109" y="2"/>
                      </a:cubicBezTo>
                      <a:cubicBezTo>
                        <a:pt x="138" y="16"/>
                        <a:pt x="167" y="30"/>
                        <a:pt x="196" y="43"/>
                      </a:cubicBezTo>
                      <a:cubicBezTo>
                        <a:pt x="204" y="47"/>
                        <a:pt x="207" y="52"/>
                        <a:pt x="204" y="58"/>
                      </a:cubicBezTo>
                      <a:cubicBezTo>
                        <a:pt x="202" y="63"/>
                        <a:pt x="197" y="64"/>
                        <a:pt x="188" y="60"/>
                      </a:cubicBezTo>
                      <a:cubicBezTo>
                        <a:pt x="161" y="47"/>
                        <a:pt x="134" y="34"/>
                        <a:pt x="107" y="21"/>
                      </a:cubicBezTo>
                      <a:cubicBezTo>
                        <a:pt x="104" y="20"/>
                        <a:pt x="102" y="20"/>
                        <a:pt x="99" y="22"/>
                      </a:cubicBezTo>
                      <a:cubicBezTo>
                        <a:pt x="72" y="35"/>
                        <a:pt x="44" y="48"/>
                        <a:pt x="17" y="61"/>
                      </a:cubicBezTo>
                      <a:cubicBezTo>
                        <a:pt x="15" y="62"/>
                        <a:pt x="13" y="63"/>
                        <a:pt x="10"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5" name="Freeform 43"/>
                <p:cNvSpPr>
                  <a:spLocks/>
                </p:cNvSpPr>
                <p:nvPr/>
              </p:nvSpPr>
              <p:spPr bwMode="auto">
                <a:xfrm>
                  <a:off x="3052763" y="3529013"/>
                  <a:ext cx="82550" cy="74613"/>
                </a:xfrm>
                <a:custGeom>
                  <a:avLst/>
                  <a:gdLst>
                    <a:gd name="T0" fmla="*/ 0 w 41"/>
                    <a:gd name="T1" fmla="*/ 3 h 37"/>
                    <a:gd name="T2" fmla="*/ 15 w 41"/>
                    <a:gd name="T3" fmla="*/ 2 h 37"/>
                    <a:gd name="T4" fmla="*/ 16 w 41"/>
                    <a:gd name="T5" fmla="*/ 8 h 37"/>
                    <a:gd name="T6" fmla="*/ 19 w 41"/>
                    <a:gd name="T7" fmla="*/ 12 h 37"/>
                    <a:gd name="T8" fmla="*/ 23 w 41"/>
                    <a:gd name="T9" fmla="*/ 7 h 37"/>
                    <a:gd name="T10" fmla="*/ 29 w 41"/>
                    <a:gd name="T11" fmla="*/ 1 h 37"/>
                    <a:gd name="T12" fmla="*/ 33 w 41"/>
                    <a:gd name="T13" fmla="*/ 1 h 37"/>
                    <a:gd name="T14" fmla="*/ 40 w 41"/>
                    <a:gd name="T15" fmla="*/ 8 h 37"/>
                    <a:gd name="T16" fmla="*/ 40 w 41"/>
                    <a:gd name="T17" fmla="*/ 32 h 37"/>
                    <a:gd name="T18" fmla="*/ 38 w 41"/>
                    <a:gd name="T19" fmla="*/ 37 h 37"/>
                    <a:gd name="T20" fmla="*/ 32 w 41"/>
                    <a:gd name="T21" fmla="*/ 36 h 37"/>
                    <a:gd name="T22" fmla="*/ 2 w 41"/>
                    <a:gd name="T23" fmla="*/ 36 h 37"/>
                    <a:gd name="T24" fmla="*/ 1 w 41"/>
                    <a:gd name="T25" fmla="*/ 37 h 37"/>
                    <a:gd name="T26" fmla="*/ 1 w 41"/>
                    <a:gd name="T27" fmla="*/ 37 h 37"/>
                    <a:gd name="T28" fmla="*/ 0 w 41"/>
                    <a:gd name="T29" fmla="*/ 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37">
                      <a:moveTo>
                        <a:pt x="0" y="3"/>
                      </a:moveTo>
                      <a:cubicBezTo>
                        <a:pt x="5" y="0"/>
                        <a:pt x="10" y="2"/>
                        <a:pt x="15" y="2"/>
                      </a:cubicBezTo>
                      <a:cubicBezTo>
                        <a:pt x="17" y="2"/>
                        <a:pt x="16" y="6"/>
                        <a:pt x="16" y="8"/>
                      </a:cubicBezTo>
                      <a:cubicBezTo>
                        <a:pt x="16" y="9"/>
                        <a:pt x="16" y="12"/>
                        <a:pt x="19" y="12"/>
                      </a:cubicBezTo>
                      <a:cubicBezTo>
                        <a:pt x="21" y="12"/>
                        <a:pt x="24" y="11"/>
                        <a:pt x="23" y="7"/>
                      </a:cubicBezTo>
                      <a:cubicBezTo>
                        <a:pt x="22" y="2"/>
                        <a:pt x="25" y="1"/>
                        <a:pt x="29" y="1"/>
                      </a:cubicBezTo>
                      <a:cubicBezTo>
                        <a:pt x="31" y="2"/>
                        <a:pt x="32" y="2"/>
                        <a:pt x="33" y="1"/>
                      </a:cubicBezTo>
                      <a:cubicBezTo>
                        <a:pt x="39" y="1"/>
                        <a:pt x="41" y="3"/>
                        <a:pt x="40" y="8"/>
                      </a:cubicBezTo>
                      <a:cubicBezTo>
                        <a:pt x="40" y="16"/>
                        <a:pt x="40" y="24"/>
                        <a:pt x="40" y="32"/>
                      </a:cubicBezTo>
                      <a:cubicBezTo>
                        <a:pt x="40" y="34"/>
                        <a:pt x="41" y="36"/>
                        <a:pt x="38" y="37"/>
                      </a:cubicBezTo>
                      <a:cubicBezTo>
                        <a:pt x="36" y="36"/>
                        <a:pt x="34" y="36"/>
                        <a:pt x="32" y="36"/>
                      </a:cubicBezTo>
                      <a:cubicBezTo>
                        <a:pt x="22" y="36"/>
                        <a:pt x="12" y="36"/>
                        <a:pt x="2" y="36"/>
                      </a:cubicBezTo>
                      <a:cubicBezTo>
                        <a:pt x="2" y="36"/>
                        <a:pt x="1" y="37"/>
                        <a:pt x="1" y="37"/>
                      </a:cubicBezTo>
                      <a:cubicBezTo>
                        <a:pt x="1" y="37"/>
                        <a:pt x="1" y="37"/>
                        <a:pt x="1" y="37"/>
                      </a:cubicBezTo>
                      <a:cubicBezTo>
                        <a:pt x="1" y="25"/>
                        <a:pt x="2" y="14"/>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6" name="Freeform 44"/>
                <p:cNvSpPr>
                  <a:spLocks/>
                </p:cNvSpPr>
                <p:nvPr/>
              </p:nvSpPr>
              <p:spPr bwMode="auto">
                <a:xfrm>
                  <a:off x="3074988" y="3451225"/>
                  <a:ext cx="60325" cy="69850"/>
                </a:xfrm>
                <a:custGeom>
                  <a:avLst/>
                  <a:gdLst>
                    <a:gd name="T0" fmla="*/ 29 w 30"/>
                    <a:gd name="T1" fmla="*/ 3 h 34"/>
                    <a:gd name="T2" fmla="*/ 29 w 30"/>
                    <a:gd name="T3" fmla="*/ 33 h 34"/>
                    <a:gd name="T4" fmla="*/ 22 w 30"/>
                    <a:gd name="T5" fmla="*/ 33 h 34"/>
                    <a:gd name="T6" fmla="*/ 2 w 30"/>
                    <a:gd name="T7" fmla="*/ 34 h 34"/>
                    <a:gd name="T8" fmla="*/ 1 w 30"/>
                    <a:gd name="T9" fmla="*/ 27 h 34"/>
                    <a:gd name="T10" fmla="*/ 1 w 30"/>
                    <a:gd name="T11" fmla="*/ 6 h 34"/>
                    <a:gd name="T12" fmla="*/ 8 w 30"/>
                    <a:gd name="T13" fmla="*/ 1 h 34"/>
                    <a:gd name="T14" fmla="*/ 14 w 30"/>
                    <a:gd name="T15" fmla="*/ 6 h 34"/>
                    <a:gd name="T16" fmla="*/ 18 w 30"/>
                    <a:gd name="T17" fmla="*/ 11 h 34"/>
                    <a:gd name="T18" fmla="*/ 21 w 30"/>
                    <a:gd name="T19" fmla="*/ 6 h 34"/>
                    <a:gd name="T20" fmla="*/ 27 w 30"/>
                    <a:gd name="T21" fmla="*/ 1 h 34"/>
                    <a:gd name="T22" fmla="*/ 29 w 30"/>
                    <a:gd name="T23" fmla="*/ 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 h="34">
                      <a:moveTo>
                        <a:pt x="29" y="3"/>
                      </a:moveTo>
                      <a:cubicBezTo>
                        <a:pt x="29" y="13"/>
                        <a:pt x="30" y="23"/>
                        <a:pt x="29" y="33"/>
                      </a:cubicBezTo>
                      <a:cubicBezTo>
                        <a:pt x="26" y="33"/>
                        <a:pt x="24" y="32"/>
                        <a:pt x="22" y="33"/>
                      </a:cubicBezTo>
                      <a:cubicBezTo>
                        <a:pt x="16" y="33"/>
                        <a:pt x="9" y="31"/>
                        <a:pt x="2" y="34"/>
                      </a:cubicBezTo>
                      <a:cubicBezTo>
                        <a:pt x="0" y="32"/>
                        <a:pt x="1" y="29"/>
                        <a:pt x="1" y="27"/>
                      </a:cubicBezTo>
                      <a:cubicBezTo>
                        <a:pt x="1" y="20"/>
                        <a:pt x="1" y="13"/>
                        <a:pt x="1" y="6"/>
                      </a:cubicBezTo>
                      <a:cubicBezTo>
                        <a:pt x="1" y="0"/>
                        <a:pt x="5" y="1"/>
                        <a:pt x="8" y="1"/>
                      </a:cubicBezTo>
                      <a:cubicBezTo>
                        <a:pt x="12" y="1"/>
                        <a:pt x="15" y="0"/>
                        <a:pt x="14" y="6"/>
                      </a:cubicBezTo>
                      <a:cubicBezTo>
                        <a:pt x="14" y="8"/>
                        <a:pt x="14" y="11"/>
                        <a:pt x="18" y="11"/>
                      </a:cubicBezTo>
                      <a:cubicBezTo>
                        <a:pt x="22" y="11"/>
                        <a:pt x="21" y="8"/>
                        <a:pt x="21" y="6"/>
                      </a:cubicBezTo>
                      <a:cubicBezTo>
                        <a:pt x="20" y="0"/>
                        <a:pt x="23" y="0"/>
                        <a:pt x="27" y="1"/>
                      </a:cubicBezTo>
                      <a:cubicBezTo>
                        <a:pt x="27" y="2"/>
                        <a:pt x="28" y="3"/>
                        <a:pt x="29"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7" name="Freeform 45"/>
                <p:cNvSpPr>
                  <a:spLocks/>
                </p:cNvSpPr>
                <p:nvPr/>
              </p:nvSpPr>
              <p:spPr bwMode="auto">
                <a:xfrm>
                  <a:off x="2978150" y="3463925"/>
                  <a:ext cx="46037" cy="58738"/>
                </a:xfrm>
                <a:custGeom>
                  <a:avLst/>
                  <a:gdLst>
                    <a:gd name="T0" fmla="*/ 23 w 23"/>
                    <a:gd name="T1" fmla="*/ 29 h 29"/>
                    <a:gd name="T2" fmla="*/ 4 w 23"/>
                    <a:gd name="T3" fmla="*/ 29 h 29"/>
                    <a:gd name="T4" fmla="*/ 3 w 23"/>
                    <a:gd name="T5" fmla="*/ 29 h 29"/>
                    <a:gd name="T6" fmla="*/ 1 w 23"/>
                    <a:gd name="T7" fmla="*/ 18 h 29"/>
                    <a:gd name="T8" fmla="*/ 1 w 23"/>
                    <a:gd name="T9" fmla="*/ 4 h 29"/>
                    <a:gd name="T10" fmla="*/ 5 w 23"/>
                    <a:gd name="T11" fmla="*/ 1 h 29"/>
                    <a:gd name="T12" fmla="*/ 10 w 23"/>
                    <a:gd name="T13" fmla="*/ 3 h 29"/>
                    <a:gd name="T14" fmla="*/ 13 w 23"/>
                    <a:gd name="T15" fmla="*/ 10 h 29"/>
                    <a:gd name="T16" fmla="*/ 16 w 23"/>
                    <a:gd name="T17" fmla="*/ 3 h 29"/>
                    <a:gd name="T18" fmla="*/ 23 w 23"/>
                    <a:gd name="T19" fmla="*/ 2 h 29"/>
                    <a:gd name="T20" fmla="*/ 23 w 23"/>
                    <a:gd name="T21" fmla="*/ 3 h 29"/>
                    <a:gd name="T22" fmla="*/ 23 w 23"/>
                    <a:gd name="T23" fmla="*/ 28 h 29"/>
                    <a:gd name="T24" fmla="*/ 23 w 23"/>
                    <a:gd name="T25"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29">
                      <a:moveTo>
                        <a:pt x="23" y="29"/>
                      </a:moveTo>
                      <a:cubicBezTo>
                        <a:pt x="16" y="29"/>
                        <a:pt x="10" y="29"/>
                        <a:pt x="4" y="29"/>
                      </a:cubicBezTo>
                      <a:cubicBezTo>
                        <a:pt x="3" y="28"/>
                        <a:pt x="3" y="28"/>
                        <a:pt x="3" y="29"/>
                      </a:cubicBezTo>
                      <a:cubicBezTo>
                        <a:pt x="0" y="25"/>
                        <a:pt x="2" y="21"/>
                        <a:pt x="1" y="18"/>
                      </a:cubicBezTo>
                      <a:cubicBezTo>
                        <a:pt x="1" y="13"/>
                        <a:pt x="1" y="9"/>
                        <a:pt x="1" y="4"/>
                      </a:cubicBezTo>
                      <a:cubicBezTo>
                        <a:pt x="1" y="1"/>
                        <a:pt x="3" y="1"/>
                        <a:pt x="5" y="1"/>
                      </a:cubicBezTo>
                      <a:cubicBezTo>
                        <a:pt x="7" y="1"/>
                        <a:pt x="9" y="0"/>
                        <a:pt x="10" y="3"/>
                      </a:cubicBezTo>
                      <a:cubicBezTo>
                        <a:pt x="10" y="6"/>
                        <a:pt x="8" y="11"/>
                        <a:pt x="13" y="10"/>
                      </a:cubicBezTo>
                      <a:cubicBezTo>
                        <a:pt x="17" y="10"/>
                        <a:pt x="15" y="6"/>
                        <a:pt x="16" y="3"/>
                      </a:cubicBezTo>
                      <a:cubicBezTo>
                        <a:pt x="18" y="3"/>
                        <a:pt x="21" y="3"/>
                        <a:pt x="23" y="2"/>
                      </a:cubicBezTo>
                      <a:cubicBezTo>
                        <a:pt x="23" y="2"/>
                        <a:pt x="23" y="3"/>
                        <a:pt x="23" y="3"/>
                      </a:cubicBezTo>
                      <a:cubicBezTo>
                        <a:pt x="23" y="11"/>
                        <a:pt x="23" y="19"/>
                        <a:pt x="23" y="28"/>
                      </a:cubicBezTo>
                      <a:cubicBezTo>
                        <a:pt x="23" y="28"/>
                        <a:pt x="23" y="29"/>
                        <a:pt x="23"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grpSp>
          <p:grpSp>
            <p:nvGrpSpPr>
              <p:cNvPr id="92" name="Group 91"/>
              <p:cNvGrpSpPr/>
              <p:nvPr/>
            </p:nvGrpSpPr>
            <p:grpSpPr>
              <a:xfrm>
                <a:off x="5657887" y="3397866"/>
                <a:ext cx="300595" cy="236893"/>
                <a:chOff x="1955800" y="3370263"/>
                <a:chExt cx="479425" cy="377825"/>
              </a:xfrm>
              <a:solidFill>
                <a:schemeClr val="accent6"/>
              </a:solidFill>
            </p:grpSpPr>
            <p:sp>
              <p:nvSpPr>
                <p:cNvPr id="78" name="Freeform 46"/>
                <p:cNvSpPr>
                  <a:spLocks noEditPoints="1"/>
                </p:cNvSpPr>
                <p:nvPr/>
              </p:nvSpPr>
              <p:spPr bwMode="auto">
                <a:xfrm>
                  <a:off x="1955800" y="3370263"/>
                  <a:ext cx="381000" cy="373063"/>
                </a:xfrm>
                <a:custGeom>
                  <a:avLst/>
                  <a:gdLst>
                    <a:gd name="T0" fmla="*/ 21 w 189"/>
                    <a:gd name="T1" fmla="*/ 130 h 184"/>
                    <a:gd name="T2" fmla="*/ 21 w 189"/>
                    <a:gd name="T3" fmla="*/ 79 h 184"/>
                    <a:gd name="T4" fmla="*/ 16 w 189"/>
                    <a:gd name="T5" fmla="*/ 74 h 184"/>
                    <a:gd name="T6" fmla="*/ 7 w 189"/>
                    <a:gd name="T7" fmla="*/ 74 h 184"/>
                    <a:gd name="T8" fmla="*/ 1 w 189"/>
                    <a:gd name="T9" fmla="*/ 72 h 184"/>
                    <a:gd name="T10" fmla="*/ 4 w 189"/>
                    <a:gd name="T11" fmla="*/ 63 h 184"/>
                    <a:gd name="T12" fmla="*/ 88 w 189"/>
                    <a:gd name="T13" fmla="*/ 3 h 184"/>
                    <a:gd name="T14" fmla="*/ 97 w 189"/>
                    <a:gd name="T15" fmla="*/ 3 h 184"/>
                    <a:gd name="T16" fmla="*/ 185 w 189"/>
                    <a:gd name="T17" fmla="*/ 62 h 184"/>
                    <a:gd name="T18" fmla="*/ 188 w 189"/>
                    <a:gd name="T19" fmla="*/ 71 h 184"/>
                    <a:gd name="T20" fmla="*/ 181 w 189"/>
                    <a:gd name="T21" fmla="*/ 74 h 184"/>
                    <a:gd name="T22" fmla="*/ 178 w 189"/>
                    <a:gd name="T23" fmla="*/ 74 h 184"/>
                    <a:gd name="T24" fmla="*/ 171 w 189"/>
                    <a:gd name="T25" fmla="*/ 81 h 184"/>
                    <a:gd name="T26" fmla="*/ 165 w 189"/>
                    <a:gd name="T27" fmla="*/ 87 h 184"/>
                    <a:gd name="T28" fmla="*/ 91 w 189"/>
                    <a:gd name="T29" fmla="*/ 87 h 184"/>
                    <a:gd name="T30" fmla="*/ 84 w 189"/>
                    <a:gd name="T31" fmla="*/ 94 h 184"/>
                    <a:gd name="T32" fmla="*/ 84 w 189"/>
                    <a:gd name="T33" fmla="*/ 179 h 184"/>
                    <a:gd name="T34" fmla="*/ 79 w 189"/>
                    <a:gd name="T35" fmla="*/ 184 h 184"/>
                    <a:gd name="T36" fmla="*/ 26 w 189"/>
                    <a:gd name="T37" fmla="*/ 184 h 184"/>
                    <a:gd name="T38" fmla="*/ 21 w 189"/>
                    <a:gd name="T39" fmla="*/ 179 h 184"/>
                    <a:gd name="T40" fmla="*/ 21 w 189"/>
                    <a:gd name="T41" fmla="*/ 130 h 184"/>
                    <a:gd name="T42" fmla="*/ 37 w 189"/>
                    <a:gd name="T43" fmla="*/ 100 h 184"/>
                    <a:gd name="T44" fmla="*/ 37 w 189"/>
                    <a:gd name="T45" fmla="*/ 102 h 184"/>
                    <a:gd name="T46" fmla="*/ 37 w 189"/>
                    <a:gd name="T47" fmla="*/ 138 h 184"/>
                    <a:gd name="T48" fmla="*/ 37 w 189"/>
                    <a:gd name="T49" fmla="*/ 138 h 184"/>
                    <a:gd name="T50" fmla="*/ 37 w 189"/>
                    <a:gd name="T51" fmla="*/ 139 h 184"/>
                    <a:gd name="T52" fmla="*/ 63 w 189"/>
                    <a:gd name="T53" fmla="*/ 140 h 184"/>
                    <a:gd name="T54" fmla="*/ 65 w 189"/>
                    <a:gd name="T55" fmla="*/ 136 h 184"/>
                    <a:gd name="T56" fmla="*/ 65 w 189"/>
                    <a:gd name="T57" fmla="*/ 103 h 184"/>
                    <a:gd name="T58" fmla="*/ 63 w 189"/>
                    <a:gd name="T59" fmla="*/ 100 h 184"/>
                    <a:gd name="T60" fmla="*/ 37 w 189"/>
                    <a:gd name="T61" fmla="*/ 10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89" h="184">
                      <a:moveTo>
                        <a:pt x="21" y="130"/>
                      </a:moveTo>
                      <a:cubicBezTo>
                        <a:pt x="21" y="113"/>
                        <a:pt x="21" y="96"/>
                        <a:pt x="21" y="79"/>
                      </a:cubicBezTo>
                      <a:cubicBezTo>
                        <a:pt x="21" y="75"/>
                        <a:pt x="20" y="74"/>
                        <a:pt x="16" y="74"/>
                      </a:cubicBezTo>
                      <a:cubicBezTo>
                        <a:pt x="13" y="75"/>
                        <a:pt x="10" y="75"/>
                        <a:pt x="7" y="74"/>
                      </a:cubicBezTo>
                      <a:cubicBezTo>
                        <a:pt x="5" y="74"/>
                        <a:pt x="2" y="76"/>
                        <a:pt x="1" y="72"/>
                      </a:cubicBezTo>
                      <a:cubicBezTo>
                        <a:pt x="0" y="69"/>
                        <a:pt x="0" y="66"/>
                        <a:pt x="4" y="63"/>
                      </a:cubicBezTo>
                      <a:cubicBezTo>
                        <a:pt x="32" y="43"/>
                        <a:pt x="60" y="23"/>
                        <a:pt x="88" y="3"/>
                      </a:cubicBezTo>
                      <a:cubicBezTo>
                        <a:pt x="91" y="1"/>
                        <a:pt x="94" y="0"/>
                        <a:pt x="97" y="3"/>
                      </a:cubicBezTo>
                      <a:cubicBezTo>
                        <a:pt x="126" y="22"/>
                        <a:pt x="155" y="42"/>
                        <a:pt x="185" y="62"/>
                      </a:cubicBezTo>
                      <a:cubicBezTo>
                        <a:pt x="189" y="64"/>
                        <a:pt x="189" y="67"/>
                        <a:pt x="188" y="71"/>
                      </a:cubicBezTo>
                      <a:cubicBezTo>
                        <a:pt x="187" y="76"/>
                        <a:pt x="184" y="74"/>
                        <a:pt x="181" y="74"/>
                      </a:cubicBezTo>
                      <a:cubicBezTo>
                        <a:pt x="180" y="74"/>
                        <a:pt x="179" y="75"/>
                        <a:pt x="178" y="74"/>
                      </a:cubicBezTo>
                      <a:cubicBezTo>
                        <a:pt x="172" y="73"/>
                        <a:pt x="170" y="76"/>
                        <a:pt x="171" y="81"/>
                      </a:cubicBezTo>
                      <a:cubicBezTo>
                        <a:pt x="172" y="86"/>
                        <a:pt x="170" y="87"/>
                        <a:pt x="165" y="87"/>
                      </a:cubicBezTo>
                      <a:cubicBezTo>
                        <a:pt x="140" y="87"/>
                        <a:pt x="116" y="87"/>
                        <a:pt x="91" y="87"/>
                      </a:cubicBezTo>
                      <a:cubicBezTo>
                        <a:pt x="85" y="87"/>
                        <a:pt x="84" y="89"/>
                        <a:pt x="84" y="94"/>
                      </a:cubicBezTo>
                      <a:cubicBezTo>
                        <a:pt x="84" y="122"/>
                        <a:pt x="84" y="150"/>
                        <a:pt x="84" y="179"/>
                      </a:cubicBezTo>
                      <a:cubicBezTo>
                        <a:pt x="84" y="183"/>
                        <a:pt x="83" y="184"/>
                        <a:pt x="79" y="184"/>
                      </a:cubicBezTo>
                      <a:cubicBezTo>
                        <a:pt x="61" y="184"/>
                        <a:pt x="43" y="184"/>
                        <a:pt x="26" y="184"/>
                      </a:cubicBezTo>
                      <a:cubicBezTo>
                        <a:pt x="22" y="184"/>
                        <a:pt x="21" y="183"/>
                        <a:pt x="21" y="179"/>
                      </a:cubicBezTo>
                      <a:cubicBezTo>
                        <a:pt x="21" y="163"/>
                        <a:pt x="21" y="146"/>
                        <a:pt x="21" y="130"/>
                      </a:cubicBezTo>
                      <a:close/>
                      <a:moveTo>
                        <a:pt x="37" y="100"/>
                      </a:moveTo>
                      <a:cubicBezTo>
                        <a:pt x="37" y="101"/>
                        <a:pt x="37" y="101"/>
                        <a:pt x="37" y="102"/>
                      </a:cubicBezTo>
                      <a:cubicBezTo>
                        <a:pt x="36" y="114"/>
                        <a:pt x="36" y="126"/>
                        <a:pt x="37" y="138"/>
                      </a:cubicBezTo>
                      <a:cubicBezTo>
                        <a:pt x="37" y="138"/>
                        <a:pt x="37" y="138"/>
                        <a:pt x="37" y="138"/>
                      </a:cubicBezTo>
                      <a:cubicBezTo>
                        <a:pt x="37" y="138"/>
                        <a:pt x="37" y="139"/>
                        <a:pt x="37" y="139"/>
                      </a:cubicBezTo>
                      <a:cubicBezTo>
                        <a:pt x="46" y="141"/>
                        <a:pt x="54" y="139"/>
                        <a:pt x="63" y="140"/>
                      </a:cubicBezTo>
                      <a:cubicBezTo>
                        <a:pt x="66" y="140"/>
                        <a:pt x="65" y="138"/>
                        <a:pt x="65" y="136"/>
                      </a:cubicBezTo>
                      <a:cubicBezTo>
                        <a:pt x="65" y="125"/>
                        <a:pt x="65" y="114"/>
                        <a:pt x="65" y="103"/>
                      </a:cubicBezTo>
                      <a:cubicBezTo>
                        <a:pt x="65" y="101"/>
                        <a:pt x="66" y="99"/>
                        <a:pt x="63" y="100"/>
                      </a:cubicBezTo>
                      <a:cubicBezTo>
                        <a:pt x="55" y="100"/>
                        <a:pt x="46" y="98"/>
                        <a:pt x="37" y="1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79" name="Freeform 47"/>
                <p:cNvSpPr>
                  <a:spLocks noEditPoints="1"/>
                </p:cNvSpPr>
                <p:nvPr/>
              </p:nvSpPr>
              <p:spPr bwMode="auto">
                <a:xfrm>
                  <a:off x="2155825" y="3578225"/>
                  <a:ext cx="153987" cy="169863"/>
                </a:xfrm>
                <a:custGeom>
                  <a:avLst/>
                  <a:gdLst>
                    <a:gd name="T0" fmla="*/ 39 w 76"/>
                    <a:gd name="T1" fmla="*/ 69 h 84"/>
                    <a:gd name="T2" fmla="*/ 36 w 76"/>
                    <a:gd name="T3" fmla="*/ 76 h 84"/>
                    <a:gd name="T4" fmla="*/ 20 w 76"/>
                    <a:gd name="T5" fmla="*/ 83 h 84"/>
                    <a:gd name="T6" fmla="*/ 6 w 76"/>
                    <a:gd name="T7" fmla="*/ 72 h 84"/>
                    <a:gd name="T8" fmla="*/ 2 w 76"/>
                    <a:gd name="T9" fmla="*/ 68 h 84"/>
                    <a:gd name="T10" fmla="*/ 0 w 76"/>
                    <a:gd name="T11" fmla="*/ 65 h 84"/>
                    <a:gd name="T12" fmla="*/ 0 w 76"/>
                    <a:gd name="T13" fmla="*/ 4 h 84"/>
                    <a:gd name="T14" fmla="*/ 4 w 76"/>
                    <a:gd name="T15" fmla="*/ 0 h 84"/>
                    <a:gd name="T16" fmla="*/ 72 w 76"/>
                    <a:gd name="T17" fmla="*/ 0 h 84"/>
                    <a:gd name="T18" fmla="*/ 76 w 76"/>
                    <a:gd name="T19" fmla="*/ 4 h 84"/>
                    <a:gd name="T20" fmla="*/ 76 w 76"/>
                    <a:gd name="T21" fmla="*/ 64 h 84"/>
                    <a:gd name="T22" fmla="*/ 71 w 76"/>
                    <a:gd name="T23" fmla="*/ 68 h 84"/>
                    <a:gd name="T24" fmla="*/ 40 w 76"/>
                    <a:gd name="T25" fmla="*/ 68 h 84"/>
                    <a:gd name="T26" fmla="*/ 39 w 76"/>
                    <a:gd name="T27" fmla="*/ 69 h 84"/>
                    <a:gd name="T28" fmla="*/ 22 w 76"/>
                    <a:gd name="T29" fmla="*/ 60 h 84"/>
                    <a:gd name="T30" fmla="*/ 15 w 76"/>
                    <a:gd name="T31" fmla="*/ 67 h 84"/>
                    <a:gd name="T32" fmla="*/ 22 w 76"/>
                    <a:gd name="T33" fmla="*/ 73 h 84"/>
                    <a:gd name="T34" fmla="*/ 29 w 76"/>
                    <a:gd name="T35" fmla="*/ 66 h 84"/>
                    <a:gd name="T36" fmla="*/ 22 w 76"/>
                    <a:gd name="T37" fmla="*/ 6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6" h="84">
                      <a:moveTo>
                        <a:pt x="39" y="69"/>
                      </a:moveTo>
                      <a:cubicBezTo>
                        <a:pt x="38" y="71"/>
                        <a:pt x="37" y="74"/>
                        <a:pt x="36" y="76"/>
                      </a:cubicBezTo>
                      <a:cubicBezTo>
                        <a:pt x="32" y="81"/>
                        <a:pt x="26" y="84"/>
                        <a:pt x="20" y="83"/>
                      </a:cubicBezTo>
                      <a:cubicBezTo>
                        <a:pt x="14" y="82"/>
                        <a:pt x="9" y="78"/>
                        <a:pt x="6" y="72"/>
                      </a:cubicBezTo>
                      <a:cubicBezTo>
                        <a:pt x="6" y="70"/>
                        <a:pt x="6" y="67"/>
                        <a:pt x="2" y="68"/>
                      </a:cubicBezTo>
                      <a:cubicBezTo>
                        <a:pt x="0" y="68"/>
                        <a:pt x="0" y="66"/>
                        <a:pt x="0" y="65"/>
                      </a:cubicBezTo>
                      <a:cubicBezTo>
                        <a:pt x="0" y="44"/>
                        <a:pt x="0" y="24"/>
                        <a:pt x="0" y="4"/>
                      </a:cubicBezTo>
                      <a:cubicBezTo>
                        <a:pt x="0" y="1"/>
                        <a:pt x="2" y="0"/>
                        <a:pt x="4" y="0"/>
                      </a:cubicBezTo>
                      <a:cubicBezTo>
                        <a:pt x="27" y="0"/>
                        <a:pt x="49" y="0"/>
                        <a:pt x="72" y="0"/>
                      </a:cubicBezTo>
                      <a:cubicBezTo>
                        <a:pt x="75" y="0"/>
                        <a:pt x="76" y="1"/>
                        <a:pt x="76" y="4"/>
                      </a:cubicBezTo>
                      <a:cubicBezTo>
                        <a:pt x="76" y="24"/>
                        <a:pt x="75" y="44"/>
                        <a:pt x="76" y="64"/>
                      </a:cubicBezTo>
                      <a:cubicBezTo>
                        <a:pt x="76" y="67"/>
                        <a:pt x="74" y="68"/>
                        <a:pt x="71" y="68"/>
                      </a:cubicBezTo>
                      <a:cubicBezTo>
                        <a:pt x="61" y="68"/>
                        <a:pt x="50" y="68"/>
                        <a:pt x="40" y="68"/>
                      </a:cubicBezTo>
                      <a:cubicBezTo>
                        <a:pt x="39" y="68"/>
                        <a:pt x="39" y="68"/>
                        <a:pt x="39" y="69"/>
                      </a:cubicBezTo>
                      <a:close/>
                      <a:moveTo>
                        <a:pt x="22" y="60"/>
                      </a:moveTo>
                      <a:cubicBezTo>
                        <a:pt x="18" y="60"/>
                        <a:pt x="15" y="63"/>
                        <a:pt x="15" y="67"/>
                      </a:cubicBezTo>
                      <a:cubicBezTo>
                        <a:pt x="16" y="70"/>
                        <a:pt x="18" y="73"/>
                        <a:pt x="22" y="73"/>
                      </a:cubicBezTo>
                      <a:cubicBezTo>
                        <a:pt x="26" y="73"/>
                        <a:pt x="29" y="70"/>
                        <a:pt x="29" y="66"/>
                      </a:cubicBezTo>
                      <a:cubicBezTo>
                        <a:pt x="28" y="62"/>
                        <a:pt x="26" y="60"/>
                        <a:pt x="22"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0" name="Freeform 48"/>
                <p:cNvSpPr>
                  <a:spLocks noEditPoints="1"/>
                </p:cNvSpPr>
                <p:nvPr/>
              </p:nvSpPr>
              <p:spPr bwMode="auto">
                <a:xfrm>
                  <a:off x="2325688" y="3602038"/>
                  <a:ext cx="109537" cy="146050"/>
                </a:xfrm>
                <a:custGeom>
                  <a:avLst/>
                  <a:gdLst>
                    <a:gd name="T0" fmla="*/ 0 w 55"/>
                    <a:gd name="T1" fmla="*/ 27 h 72"/>
                    <a:gd name="T2" fmla="*/ 0 w 55"/>
                    <a:gd name="T3" fmla="*/ 4 h 72"/>
                    <a:gd name="T4" fmla="*/ 5 w 55"/>
                    <a:gd name="T5" fmla="*/ 0 h 72"/>
                    <a:gd name="T6" fmla="*/ 36 w 55"/>
                    <a:gd name="T7" fmla="*/ 0 h 72"/>
                    <a:gd name="T8" fmla="*/ 41 w 55"/>
                    <a:gd name="T9" fmla="*/ 4 h 72"/>
                    <a:gd name="T10" fmla="*/ 53 w 55"/>
                    <a:gd name="T11" fmla="*/ 34 h 72"/>
                    <a:gd name="T12" fmla="*/ 54 w 55"/>
                    <a:gd name="T13" fmla="*/ 53 h 72"/>
                    <a:gd name="T14" fmla="*/ 54 w 55"/>
                    <a:gd name="T15" fmla="*/ 55 h 72"/>
                    <a:gd name="T16" fmla="*/ 37 w 55"/>
                    <a:gd name="T17" fmla="*/ 71 h 72"/>
                    <a:gd name="T18" fmla="*/ 18 w 55"/>
                    <a:gd name="T19" fmla="*/ 60 h 72"/>
                    <a:gd name="T20" fmla="*/ 13 w 55"/>
                    <a:gd name="T21" fmla="*/ 56 h 72"/>
                    <a:gd name="T22" fmla="*/ 0 w 55"/>
                    <a:gd name="T23" fmla="*/ 44 h 72"/>
                    <a:gd name="T24" fmla="*/ 0 w 55"/>
                    <a:gd name="T25" fmla="*/ 27 h 72"/>
                    <a:gd name="T26" fmla="*/ 41 w 55"/>
                    <a:gd name="T27" fmla="*/ 32 h 72"/>
                    <a:gd name="T28" fmla="*/ 37 w 55"/>
                    <a:gd name="T29" fmla="*/ 21 h 72"/>
                    <a:gd name="T30" fmla="*/ 19 w 55"/>
                    <a:gd name="T31" fmla="*/ 9 h 72"/>
                    <a:gd name="T32" fmla="*/ 18 w 55"/>
                    <a:gd name="T33" fmla="*/ 10 h 72"/>
                    <a:gd name="T34" fmla="*/ 18 w 55"/>
                    <a:gd name="T35" fmla="*/ 34 h 72"/>
                    <a:gd name="T36" fmla="*/ 19 w 55"/>
                    <a:gd name="T37" fmla="*/ 35 h 72"/>
                    <a:gd name="T38" fmla="*/ 39 w 55"/>
                    <a:gd name="T39" fmla="*/ 35 h 72"/>
                    <a:gd name="T40" fmla="*/ 41 w 55"/>
                    <a:gd name="T41" fmla="*/ 35 h 72"/>
                    <a:gd name="T42" fmla="*/ 41 w 55"/>
                    <a:gd name="T43" fmla="*/ 32 h 72"/>
                    <a:gd name="T44" fmla="*/ 41 w 55"/>
                    <a:gd name="T45" fmla="*/ 54 h 72"/>
                    <a:gd name="T46" fmla="*/ 34 w 55"/>
                    <a:gd name="T47" fmla="*/ 48 h 72"/>
                    <a:gd name="T48" fmla="*/ 28 w 55"/>
                    <a:gd name="T49" fmla="*/ 54 h 72"/>
                    <a:gd name="T50" fmla="*/ 34 w 55"/>
                    <a:gd name="T51" fmla="*/ 61 h 72"/>
                    <a:gd name="T52" fmla="*/ 41 w 55"/>
                    <a:gd name="T53" fmla="*/ 5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72">
                      <a:moveTo>
                        <a:pt x="0" y="27"/>
                      </a:moveTo>
                      <a:cubicBezTo>
                        <a:pt x="0" y="20"/>
                        <a:pt x="1" y="12"/>
                        <a:pt x="0" y="4"/>
                      </a:cubicBezTo>
                      <a:cubicBezTo>
                        <a:pt x="0" y="1"/>
                        <a:pt x="1" y="0"/>
                        <a:pt x="5" y="0"/>
                      </a:cubicBezTo>
                      <a:cubicBezTo>
                        <a:pt x="15" y="0"/>
                        <a:pt x="25" y="0"/>
                        <a:pt x="36" y="0"/>
                      </a:cubicBezTo>
                      <a:cubicBezTo>
                        <a:pt x="39" y="0"/>
                        <a:pt x="40" y="1"/>
                        <a:pt x="41" y="4"/>
                      </a:cubicBezTo>
                      <a:cubicBezTo>
                        <a:pt x="45" y="14"/>
                        <a:pt x="49" y="24"/>
                        <a:pt x="53" y="34"/>
                      </a:cubicBezTo>
                      <a:cubicBezTo>
                        <a:pt x="55" y="40"/>
                        <a:pt x="54" y="47"/>
                        <a:pt x="54" y="53"/>
                      </a:cubicBezTo>
                      <a:cubicBezTo>
                        <a:pt x="54" y="54"/>
                        <a:pt x="54" y="55"/>
                        <a:pt x="54" y="55"/>
                      </a:cubicBezTo>
                      <a:cubicBezTo>
                        <a:pt x="47" y="60"/>
                        <a:pt x="47" y="70"/>
                        <a:pt x="37" y="71"/>
                      </a:cubicBezTo>
                      <a:cubicBezTo>
                        <a:pt x="29" y="72"/>
                        <a:pt x="21" y="68"/>
                        <a:pt x="18" y="60"/>
                      </a:cubicBezTo>
                      <a:cubicBezTo>
                        <a:pt x="17" y="56"/>
                        <a:pt x="16" y="56"/>
                        <a:pt x="13" y="56"/>
                      </a:cubicBezTo>
                      <a:cubicBezTo>
                        <a:pt x="0" y="56"/>
                        <a:pt x="0" y="56"/>
                        <a:pt x="0" y="44"/>
                      </a:cubicBezTo>
                      <a:cubicBezTo>
                        <a:pt x="0" y="38"/>
                        <a:pt x="0" y="33"/>
                        <a:pt x="0" y="27"/>
                      </a:cubicBezTo>
                      <a:close/>
                      <a:moveTo>
                        <a:pt x="41" y="32"/>
                      </a:moveTo>
                      <a:cubicBezTo>
                        <a:pt x="39" y="29"/>
                        <a:pt x="38" y="25"/>
                        <a:pt x="37" y="21"/>
                      </a:cubicBezTo>
                      <a:cubicBezTo>
                        <a:pt x="32" y="8"/>
                        <a:pt x="32" y="8"/>
                        <a:pt x="19" y="9"/>
                      </a:cubicBezTo>
                      <a:cubicBezTo>
                        <a:pt x="18" y="9"/>
                        <a:pt x="18" y="9"/>
                        <a:pt x="18" y="10"/>
                      </a:cubicBezTo>
                      <a:cubicBezTo>
                        <a:pt x="18" y="18"/>
                        <a:pt x="18" y="26"/>
                        <a:pt x="18" y="34"/>
                      </a:cubicBezTo>
                      <a:cubicBezTo>
                        <a:pt x="18" y="35"/>
                        <a:pt x="18" y="35"/>
                        <a:pt x="19" y="35"/>
                      </a:cubicBezTo>
                      <a:cubicBezTo>
                        <a:pt x="26" y="35"/>
                        <a:pt x="33" y="35"/>
                        <a:pt x="39" y="35"/>
                      </a:cubicBezTo>
                      <a:cubicBezTo>
                        <a:pt x="40" y="35"/>
                        <a:pt x="41" y="35"/>
                        <a:pt x="41" y="35"/>
                      </a:cubicBezTo>
                      <a:cubicBezTo>
                        <a:pt x="42" y="34"/>
                        <a:pt x="41" y="33"/>
                        <a:pt x="41" y="32"/>
                      </a:cubicBezTo>
                      <a:close/>
                      <a:moveTo>
                        <a:pt x="41" y="54"/>
                      </a:moveTo>
                      <a:cubicBezTo>
                        <a:pt x="40" y="50"/>
                        <a:pt x="38" y="48"/>
                        <a:pt x="34" y="48"/>
                      </a:cubicBezTo>
                      <a:cubicBezTo>
                        <a:pt x="30" y="48"/>
                        <a:pt x="28" y="50"/>
                        <a:pt x="28" y="54"/>
                      </a:cubicBezTo>
                      <a:cubicBezTo>
                        <a:pt x="28" y="58"/>
                        <a:pt x="30" y="61"/>
                        <a:pt x="34" y="61"/>
                      </a:cubicBezTo>
                      <a:cubicBezTo>
                        <a:pt x="38" y="61"/>
                        <a:pt x="40" y="58"/>
                        <a:pt x="41"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grpSp>
          <p:grpSp>
            <p:nvGrpSpPr>
              <p:cNvPr id="91" name="Group 90"/>
              <p:cNvGrpSpPr/>
              <p:nvPr/>
            </p:nvGrpSpPr>
            <p:grpSpPr>
              <a:xfrm>
                <a:off x="5298816" y="4206101"/>
                <a:ext cx="311313" cy="214028"/>
                <a:chOff x="1247775" y="3373438"/>
                <a:chExt cx="533400" cy="366713"/>
              </a:xfrm>
              <a:solidFill>
                <a:schemeClr val="tx2"/>
              </a:solidFill>
            </p:grpSpPr>
            <p:sp>
              <p:nvSpPr>
                <p:cNvPr id="81" name="Freeform 49"/>
                <p:cNvSpPr>
                  <a:spLocks noEditPoints="1"/>
                </p:cNvSpPr>
                <p:nvPr/>
              </p:nvSpPr>
              <p:spPr bwMode="auto">
                <a:xfrm>
                  <a:off x="1247775" y="3373438"/>
                  <a:ext cx="533400" cy="366713"/>
                </a:xfrm>
                <a:custGeom>
                  <a:avLst/>
                  <a:gdLst>
                    <a:gd name="T0" fmla="*/ 265 w 265"/>
                    <a:gd name="T1" fmla="*/ 163 h 181"/>
                    <a:gd name="T2" fmla="*/ 0 w 265"/>
                    <a:gd name="T3" fmla="*/ 181 h 181"/>
                    <a:gd name="T4" fmla="*/ 15 w 265"/>
                    <a:gd name="T5" fmla="*/ 162 h 181"/>
                    <a:gd name="T6" fmla="*/ 15 w 265"/>
                    <a:gd name="T7" fmla="*/ 54 h 181"/>
                    <a:gd name="T8" fmla="*/ 75 w 265"/>
                    <a:gd name="T9" fmla="*/ 41 h 181"/>
                    <a:gd name="T10" fmla="*/ 75 w 265"/>
                    <a:gd name="T11" fmla="*/ 154 h 181"/>
                    <a:gd name="T12" fmla="*/ 82 w 265"/>
                    <a:gd name="T13" fmla="*/ 126 h 181"/>
                    <a:gd name="T14" fmla="*/ 96 w 265"/>
                    <a:gd name="T15" fmla="*/ 0 h 181"/>
                    <a:gd name="T16" fmla="*/ 183 w 265"/>
                    <a:gd name="T17" fmla="*/ 15 h 181"/>
                    <a:gd name="T18" fmla="*/ 190 w 265"/>
                    <a:gd name="T19" fmla="*/ 156 h 181"/>
                    <a:gd name="T20" fmla="*/ 190 w 265"/>
                    <a:gd name="T21" fmla="*/ 41 h 181"/>
                    <a:gd name="T22" fmla="*/ 251 w 265"/>
                    <a:gd name="T23" fmla="*/ 53 h 181"/>
                    <a:gd name="T24" fmla="*/ 251 w 265"/>
                    <a:gd name="T25" fmla="*/ 163 h 181"/>
                    <a:gd name="T26" fmla="*/ 166 w 265"/>
                    <a:gd name="T27" fmla="*/ 37 h 181"/>
                    <a:gd name="T28" fmla="*/ 99 w 265"/>
                    <a:gd name="T29" fmla="*/ 38 h 181"/>
                    <a:gd name="T30" fmla="*/ 114 w 265"/>
                    <a:gd name="T31" fmla="*/ 113 h 181"/>
                    <a:gd name="T32" fmla="*/ 153 w 265"/>
                    <a:gd name="T33" fmla="*/ 162 h 181"/>
                    <a:gd name="T34" fmla="*/ 114 w 265"/>
                    <a:gd name="T35" fmla="*/ 113 h 181"/>
                    <a:gd name="T36" fmla="*/ 64 w 265"/>
                    <a:gd name="T37" fmla="*/ 65 h 181"/>
                    <a:gd name="T38" fmla="*/ 51 w 265"/>
                    <a:gd name="T39" fmla="*/ 78 h 181"/>
                    <a:gd name="T40" fmla="*/ 51 w 265"/>
                    <a:gd name="T41" fmla="*/ 87 h 181"/>
                    <a:gd name="T42" fmla="*/ 64 w 265"/>
                    <a:gd name="T43" fmla="*/ 100 h 181"/>
                    <a:gd name="T44" fmla="*/ 51 w 265"/>
                    <a:gd name="T45" fmla="*/ 87 h 181"/>
                    <a:gd name="T46" fmla="*/ 51 w 265"/>
                    <a:gd name="T47" fmla="*/ 124 h 181"/>
                    <a:gd name="T48" fmla="*/ 64 w 265"/>
                    <a:gd name="T49" fmla="*/ 111 h 181"/>
                    <a:gd name="T50" fmla="*/ 43 w 265"/>
                    <a:gd name="T51" fmla="*/ 64 h 181"/>
                    <a:gd name="T52" fmla="*/ 30 w 265"/>
                    <a:gd name="T53" fmla="*/ 77 h 181"/>
                    <a:gd name="T54" fmla="*/ 43 w 265"/>
                    <a:gd name="T55" fmla="*/ 64 h 181"/>
                    <a:gd name="T56" fmla="*/ 218 w 265"/>
                    <a:gd name="T57" fmla="*/ 65 h 181"/>
                    <a:gd name="T58" fmla="*/ 205 w 265"/>
                    <a:gd name="T59" fmla="*/ 78 h 181"/>
                    <a:gd name="T60" fmla="*/ 226 w 265"/>
                    <a:gd name="T61" fmla="*/ 65 h 181"/>
                    <a:gd name="T62" fmla="*/ 238 w 265"/>
                    <a:gd name="T63" fmla="*/ 78 h 181"/>
                    <a:gd name="T64" fmla="*/ 226 w 265"/>
                    <a:gd name="T65" fmla="*/ 65 h 181"/>
                    <a:gd name="T66" fmla="*/ 30 w 265"/>
                    <a:gd name="T67" fmla="*/ 100 h 181"/>
                    <a:gd name="T68" fmla="*/ 42 w 265"/>
                    <a:gd name="T69" fmla="*/ 87 h 181"/>
                    <a:gd name="T70" fmla="*/ 205 w 265"/>
                    <a:gd name="T71" fmla="*/ 100 h 181"/>
                    <a:gd name="T72" fmla="*/ 218 w 265"/>
                    <a:gd name="T73" fmla="*/ 87 h 181"/>
                    <a:gd name="T74" fmla="*/ 205 w 265"/>
                    <a:gd name="T75" fmla="*/ 100 h 181"/>
                    <a:gd name="T76" fmla="*/ 226 w 265"/>
                    <a:gd name="T77" fmla="*/ 100 h 181"/>
                    <a:gd name="T78" fmla="*/ 238 w 265"/>
                    <a:gd name="T79" fmla="*/ 87 h 181"/>
                    <a:gd name="T80" fmla="*/ 30 w 265"/>
                    <a:gd name="T81" fmla="*/ 111 h 181"/>
                    <a:gd name="T82" fmla="*/ 43 w 265"/>
                    <a:gd name="T83" fmla="*/ 124 h 181"/>
                    <a:gd name="T84" fmla="*/ 30 w 265"/>
                    <a:gd name="T85" fmla="*/ 111 h 181"/>
                    <a:gd name="T86" fmla="*/ 205 w 265"/>
                    <a:gd name="T87" fmla="*/ 124 h 181"/>
                    <a:gd name="T88" fmla="*/ 218 w 265"/>
                    <a:gd name="T89" fmla="*/ 111 h 181"/>
                    <a:gd name="T90" fmla="*/ 238 w 265"/>
                    <a:gd name="T91" fmla="*/ 124 h 181"/>
                    <a:gd name="T92" fmla="*/ 226 w 265"/>
                    <a:gd name="T93" fmla="*/ 111 h 181"/>
                    <a:gd name="T94" fmla="*/ 238 w 265"/>
                    <a:gd name="T95" fmla="*/ 12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65" h="181">
                      <a:moveTo>
                        <a:pt x="251" y="163"/>
                      </a:moveTo>
                      <a:cubicBezTo>
                        <a:pt x="256" y="163"/>
                        <a:pt x="260" y="163"/>
                        <a:pt x="265" y="163"/>
                      </a:cubicBezTo>
                      <a:cubicBezTo>
                        <a:pt x="265" y="169"/>
                        <a:pt x="265" y="175"/>
                        <a:pt x="265" y="181"/>
                      </a:cubicBezTo>
                      <a:cubicBezTo>
                        <a:pt x="177" y="181"/>
                        <a:pt x="89" y="181"/>
                        <a:pt x="0" y="181"/>
                      </a:cubicBezTo>
                      <a:cubicBezTo>
                        <a:pt x="0" y="176"/>
                        <a:pt x="0" y="170"/>
                        <a:pt x="0" y="163"/>
                      </a:cubicBezTo>
                      <a:cubicBezTo>
                        <a:pt x="5" y="163"/>
                        <a:pt x="10" y="163"/>
                        <a:pt x="15" y="162"/>
                      </a:cubicBezTo>
                      <a:cubicBezTo>
                        <a:pt x="15" y="150"/>
                        <a:pt x="15" y="138"/>
                        <a:pt x="15" y="126"/>
                      </a:cubicBezTo>
                      <a:cubicBezTo>
                        <a:pt x="15" y="102"/>
                        <a:pt x="15" y="78"/>
                        <a:pt x="15" y="54"/>
                      </a:cubicBezTo>
                      <a:cubicBezTo>
                        <a:pt x="15" y="43"/>
                        <a:pt x="18" y="41"/>
                        <a:pt x="28" y="41"/>
                      </a:cubicBezTo>
                      <a:cubicBezTo>
                        <a:pt x="44" y="41"/>
                        <a:pt x="59" y="41"/>
                        <a:pt x="75" y="41"/>
                      </a:cubicBezTo>
                      <a:cubicBezTo>
                        <a:pt x="75" y="45"/>
                        <a:pt x="75" y="48"/>
                        <a:pt x="75" y="51"/>
                      </a:cubicBezTo>
                      <a:cubicBezTo>
                        <a:pt x="75" y="85"/>
                        <a:pt x="75" y="120"/>
                        <a:pt x="75" y="154"/>
                      </a:cubicBezTo>
                      <a:cubicBezTo>
                        <a:pt x="75" y="158"/>
                        <a:pt x="74" y="163"/>
                        <a:pt x="82" y="163"/>
                      </a:cubicBezTo>
                      <a:cubicBezTo>
                        <a:pt x="82" y="150"/>
                        <a:pt x="82" y="138"/>
                        <a:pt x="82" y="126"/>
                      </a:cubicBezTo>
                      <a:cubicBezTo>
                        <a:pt x="82" y="89"/>
                        <a:pt x="82" y="52"/>
                        <a:pt x="82" y="15"/>
                      </a:cubicBezTo>
                      <a:cubicBezTo>
                        <a:pt x="82" y="3"/>
                        <a:pt x="85" y="0"/>
                        <a:pt x="96" y="0"/>
                      </a:cubicBezTo>
                      <a:cubicBezTo>
                        <a:pt x="121" y="0"/>
                        <a:pt x="145" y="0"/>
                        <a:pt x="169" y="0"/>
                      </a:cubicBezTo>
                      <a:cubicBezTo>
                        <a:pt x="181" y="0"/>
                        <a:pt x="183" y="3"/>
                        <a:pt x="183" y="15"/>
                      </a:cubicBezTo>
                      <a:cubicBezTo>
                        <a:pt x="183" y="64"/>
                        <a:pt x="183" y="113"/>
                        <a:pt x="183" y="162"/>
                      </a:cubicBezTo>
                      <a:cubicBezTo>
                        <a:pt x="189" y="164"/>
                        <a:pt x="190" y="160"/>
                        <a:pt x="190" y="156"/>
                      </a:cubicBezTo>
                      <a:cubicBezTo>
                        <a:pt x="190" y="142"/>
                        <a:pt x="190" y="127"/>
                        <a:pt x="190" y="113"/>
                      </a:cubicBezTo>
                      <a:cubicBezTo>
                        <a:pt x="190" y="90"/>
                        <a:pt x="190" y="66"/>
                        <a:pt x="190" y="41"/>
                      </a:cubicBezTo>
                      <a:cubicBezTo>
                        <a:pt x="208" y="41"/>
                        <a:pt x="226" y="41"/>
                        <a:pt x="244" y="41"/>
                      </a:cubicBezTo>
                      <a:cubicBezTo>
                        <a:pt x="250" y="42"/>
                        <a:pt x="251" y="47"/>
                        <a:pt x="251" y="53"/>
                      </a:cubicBezTo>
                      <a:cubicBezTo>
                        <a:pt x="251" y="87"/>
                        <a:pt x="251" y="120"/>
                        <a:pt x="251" y="154"/>
                      </a:cubicBezTo>
                      <a:cubicBezTo>
                        <a:pt x="251" y="156"/>
                        <a:pt x="251" y="159"/>
                        <a:pt x="251" y="163"/>
                      </a:cubicBezTo>
                      <a:close/>
                      <a:moveTo>
                        <a:pt x="133" y="70"/>
                      </a:moveTo>
                      <a:cubicBezTo>
                        <a:pt x="151" y="70"/>
                        <a:pt x="166" y="55"/>
                        <a:pt x="166" y="37"/>
                      </a:cubicBezTo>
                      <a:cubicBezTo>
                        <a:pt x="166" y="19"/>
                        <a:pt x="151" y="4"/>
                        <a:pt x="132" y="4"/>
                      </a:cubicBezTo>
                      <a:cubicBezTo>
                        <a:pt x="114" y="4"/>
                        <a:pt x="99" y="19"/>
                        <a:pt x="99" y="38"/>
                      </a:cubicBezTo>
                      <a:cubicBezTo>
                        <a:pt x="99" y="56"/>
                        <a:pt x="114" y="70"/>
                        <a:pt x="133" y="70"/>
                      </a:cubicBezTo>
                      <a:close/>
                      <a:moveTo>
                        <a:pt x="114" y="113"/>
                      </a:moveTo>
                      <a:cubicBezTo>
                        <a:pt x="114" y="129"/>
                        <a:pt x="114" y="146"/>
                        <a:pt x="114" y="162"/>
                      </a:cubicBezTo>
                      <a:cubicBezTo>
                        <a:pt x="127" y="162"/>
                        <a:pt x="140" y="162"/>
                        <a:pt x="153" y="162"/>
                      </a:cubicBezTo>
                      <a:cubicBezTo>
                        <a:pt x="153" y="146"/>
                        <a:pt x="153" y="129"/>
                        <a:pt x="153" y="113"/>
                      </a:cubicBezTo>
                      <a:cubicBezTo>
                        <a:pt x="140" y="113"/>
                        <a:pt x="127" y="113"/>
                        <a:pt x="114" y="113"/>
                      </a:cubicBezTo>
                      <a:close/>
                      <a:moveTo>
                        <a:pt x="64" y="78"/>
                      </a:moveTo>
                      <a:cubicBezTo>
                        <a:pt x="64" y="73"/>
                        <a:pt x="64" y="69"/>
                        <a:pt x="64" y="65"/>
                      </a:cubicBezTo>
                      <a:cubicBezTo>
                        <a:pt x="59" y="65"/>
                        <a:pt x="55" y="65"/>
                        <a:pt x="51" y="65"/>
                      </a:cubicBezTo>
                      <a:cubicBezTo>
                        <a:pt x="51" y="70"/>
                        <a:pt x="51" y="73"/>
                        <a:pt x="51" y="78"/>
                      </a:cubicBezTo>
                      <a:cubicBezTo>
                        <a:pt x="56" y="78"/>
                        <a:pt x="60" y="78"/>
                        <a:pt x="64" y="78"/>
                      </a:cubicBezTo>
                      <a:close/>
                      <a:moveTo>
                        <a:pt x="51" y="87"/>
                      </a:moveTo>
                      <a:cubicBezTo>
                        <a:pt x="51" y="92"/>
                        <a:pt x="51" y="96"/>
                        <a:pt x="51" y="100"/>
                      </a:cubicBezTo>
                      <a:cubicBezTo>
                        <a:pt x="56" y="100"/>
                        <a:pt x="60" y="100"/>
                        <a:pt x="64" y="100"/>
                      </a:cubicBezTo>
                      <a:cubicBezTo>
                        <a:pt x="64" y="96"/>
                        <a:pt x="64" y="92"/>
                        <a:pt x="64" y="87"/>
                      </a:cubicBezTo>
                      <a:cubicBezTo>
                        <a:pt x="60" y="87"/>
                        <a:pt x="56" y="87"/>
                        <a:pt x="51" y="87"/>
                      </a:cubicBezTo>
                      <a:close/>
                      <a:moveTo>
                        <a:pt x="51" y="111"/>
                      </a:moveTo>
                      <a:cubicBezTo>
                        <a:pt x="51" y="116"/>
                        <a:pt x="51" y="120"/>
                        <a:pt x="51" y="124"/>
                      </a:cubicBezTo>
                      <a:cubicBezTo>
                        <a:pt x="56" y="124"/>
                        <a:pt x="60" y="124"/>
                        <a:pt x="64" y="124"/>
                      </a:cubicBezTo>
                      <a:cubicBezTo>
                        <a:pt x="64" y="119"/>
                        <a:pt x="64" y="115"/>
                        <a:pt x="64" y="111"/>
                      </a:cubicBezTo>
                      <a:cubicBezTo>
                        <a:pt x="59" y="111"/>
                        <a:pt x="56" y="111"/>
                        <a:pt x="51" y="111"/>
                      </a:cubicBezTo>
                      <a:close/>
                      <a:moveTo>
                        <a:pt x="43" y="64"/>
                      </a:moveTo>
                      <a:cubicBezTo>
                        <a:pt x="38" y="64"/>
                        <a:pt x="34" y="65"/>
                        <a:pt x="30" y="65"/>
                      </a:cubicBezTo>
                      <a:cubicBezTo>
                        <a:pt x="30" y="70"/>
                        <a:pt x="30" y="74"/>
                        <a:pt x="30" y="77"/>
                      </a:cubicBezTo>
                      <a:cubicBezTo>
                        <a:pt x="35" y="77"/>
                        <a:pt x="39" y="77"/>
                        <a:pt x="43" y="77"/>
                      </a:cubicBezTo>
                      <a:cubicBezTo>
                        <a:pt x="43" y="73"/>
                        <a:pt x="43" y="69"/>
                        <a:pt x="43" y="64"/>
                      </a:cubicBezTo>
                      <a:close/>
                      <a:moveTo>
                        <a:pt x="218" y="78"/>
                      </a:moveTo>
                      <a:cubicBezTo>
                        <a:pt x="218" y="73"/>
                        <a:pt x="218" y="69"/>
                        <a:pt x="218" y="65"/>
                      </a:cubicBezTo>
                      <a:cubicBezTo>
                        <a:pt x="213" y="65"/>
                        <a:pt x="209" y="65"/>
                        <a:pt x="205" y="65"/>
                      </a:cubicBezTo>
                      <a:cubicBezTo>
                        <a:pt x="205" y="69"/>
                        <a:pt x="205" y="73"/>
                        <a:pt x="205" y="78"/>
                      </a:cubicBezTo>
                      <a:cubicBezTo>
                        <a:pt x="210" y="78"/>
                        <a:pt x="214" y="78"/>
                        <a:pt x="218" y="78"/>
                      </a:cubicBezTo>
                      <a:close/>
                      <a:moveTo>
                        <a:pt x="226" y="65"/>
                      </a:moveTo>
                      <a:cubicBezTo>
                        <a:pt x="226" y="70"/>
                        <a:pt x="226" y="73"/>
                        <a:pt x="226" y="78"/>
                      </a:cubicBezTo>
                      <a:cubicBezTo>
                        <a:pt x="230" y="78"/>
                        <a:pt x="234" y="78"/>
                        <a:pt x="238" y="78"/>
                      </a:cubicBezTo>
                      <a:cubicBezTo>
                        <a:pt x="238" y="73"/>
                        <a:pt x="238" y="69"/>
                        <a:pt x="238" y="65"/>
                      </a:cubicBezTo>
                      <a:cubicBezTo>
                        <a:pt x="234" y="65"/>
                        <a:pt x="230" y="65"/>
                        <a:pt x="226" y="65"/>
                      </a:cubicBezTo>
                      <a:close/>
                      <a:moveTo>
                        <a:pt x="30" y="87"/>
                      </a:moveTo>
                      <a:cubicBezTo>
                        <a:pt x="30" y="92"/>
                        <a:pt x="30" y="96"/>
                        <a:pt x="30" y="100"/>
                      </a:cubicBezTo>
                      <a:cubicBezTo>
                        <a:pt x="35" y="100"/>
                        <a:pt x="39" y="100"/>
                        <a:pt x="42" y="100"/>
                      </a:cubicBezTo>
                      <a:cubicBezTo>
                        <a:pt x="42" y="95"/>
                        <a:pt x="42" y="91"/>
                        <a:pt x="42" y="87"/>
                      </a:cubicBezTo>
                      <a:cubicBezTo>
                        <a:pt x="38" y="87"/>
                        <a:pt x="35" y="87"/>
                        <a:pt x="30" y="87"/>
                      </a:cubicBezTo>
                      <a:close/>
                      <a:moveTo>
                        <a:pt x="205" y="100"/>
                      </a:moveTo>
                      <a:cubicBezTo>
                        <a:pt x="210" y="100"/>
                        <a:pt x="214" y="100"/>
                        <a:pt x="218" y="100"/>
                      </a:cubicBezTo>
                      <a:cubicBezTo>
                        <a:pt x="218" y="96"/>
                        <a:pt x="218" y="92"/>
                        <a:pt x="218" y="87"/>
                      </a:cubicBezTo>
                      <a:cubicBezTo>
                        <a:pt x="213" y="87"/>
                        <a:pt x="209" y="87"/>
                        <a:pt x="205" y="87"/>
                      </a:cubicBezTo>
                      <a:cubicBezTo>
                        <a:pt x="205" y="92"/>
                        <a:pt x="205" y="95"/>
                        <a:pt x="205" y="100"/>
                      </a:cubicBezTo>
                      <a:close/>
                      <a:moveTo>
                        <a:pt x="226" y="87"/>
                      </a:moveTo>
                      <a:cubicBezTo>
                        <a:pt x="226" y="92"/>
                        <a:pt x="226" y="96"/>
                        <a:pt x="226" y="100"/>
                      </a:cubicBezTo>
                      <a:cubicBezTo>
                        <a:pt x="230" y="100"/>
                        <a:pt x="234" y="100"/>
                        <a:pt x="238" y="100"/>
                      </a:cubicBezTo>
                      <a:cubicBezTo>
                        <a:pt x="238" y="96"/>
                        <a:pt x="238" y="92"/>
                        <a:pt x="238" y="87"/>
                      </a:cubicBezTo>
                      <a:cubicBezTo>
                        <a:pt x="234" y="87"/>
                        <a:pt x="230" y="87"/>
                        <a:pt x="226" y="87"/>
                      </a:cubicBezTo>
                      <a:close/>
                      <a:moveTo>
                        <a:pt x="30" y="111"/>
                      </a:moveTo>
                      <a:cubicBezTo>
                        <a:pt x="30" y="115"/>
                        <a:pt x="30" y="119"/>
                        <a:pt x="30" y="124"/>
                      </a:cubicBezTo>
                      <a:cubicBezTo>
                        <a:pt x="35" y="124"/>
                        <a:pt x="39" y="124"/>
                        <a:pt x="43" y="124"/>
                      </a:cubicBezTo>
                      <a:cubicBezTo>
                        <a:pt x="43" y="119"/>
                        <a:pt x="43" y="115"/>
                        <a:pt x="43" y="111"/>
                      </a:cubicBezTo>
                      <a:cubicBezTo>
                        <a:pt x="38" y="111"/>
                        <a:pt x="35" y="111"/>
                        <a:pt x="30" y="111"/>
                      </a:cubicBezTo>
                      <a:close/>
                      <a:moveTo>
                        <a:pt x="205" y="111"/>
                      </a:moveTo>
                      <a:cubicBezTo>
                        <a:pt x="205" y="116"/>
                        <a:pt x="205" y="120"/>
                        <a:pt x="205" y="124"/>
                      </a:cubicBezTo>
                      <a:cubicBezTo>
                        <a:pt x="210" y="124"/>
                        <a:pt x="214" y="124"/>
                        <a:pt x="218" y="124"/>
                      </a:cubicBezTo>
                      <a:cubicBezTo>
                        <a:pt x="218" y="119"/>
                        <a:pt x="218" y="115"/>
                        <a:pt x="218" y="111"/>
                      </a:cubicBezTo>
                      <a:cubicBezTo>
                        <a:pt x="213" y="111"/>
                        <a:pt x="210" y="111"/>
                        <a:pt x="205" y="111"/>
                      </a:cubicBezTo>
                      <a:close/>
                      <a:moveTo>
                        <a:pt x="238" y="124"/>
                      </a:moveTo>
                      <a:cubicBezTo>
                        <a:pt x="238" y="119"/>
                        <a:pt x="238" y="115"/>
                        <a:pt x="238" y="111"/>
                      </a:cubicBezTo>
                      <a:cubicBezTo>
                        <a:pt x="234" y="111"/>
                        <a:pt x="230" y="111"/>
                        <a:pt x="226" y="111"/>
                      </a:cubicBezTo>
                      <a:cubicBezTo>
                        <a:pt x="226" y="116"/>
                        <a:pt x="226" y="120"/>
                        <a:pt x="226" y="124"/>
                      </a:cubicBezTo>
                      <a:cubicBezTo>
                        <a:pt x="230" y="124"/>
                        <a:pt x="234" y="124"/>
                        <a:pt x="238" y="1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2" name="Freeform 50"/>
                <p:cNvSpPr>
                  <a:spLocks/>
                </p:cNvSpPr>
                <p:nvPr/>
              </p:nvSpPr>
              <p:spPr bwMode="auto">
                <a:xfrm>
                  <a:off x="1474788" y="3406775"/>
                  <a:ext cx="80962" cy="84138"/>
                </a:xfrm>
                <a:custGeom>
                  <a:avLst/>
                  <a:gdLst>
                    <a:gd name="T0" fmla="*/ 12 w 40"/>
                    <a:gd name="T1" fmla="*/ 41 h 41"/>
                    <a:gd name="T2" fmla="*/ 11 w 40"/>
                    <a:gd name="T3" fmla="*/ 29 h 41"/>
                    <a:gd name="T4" fmla="*/ 0 w 40"/>
                    <a:gd name="T5" fmla="*/ 28 h 41"/>
                    <a:gd name="T6" fmla="*/ 0 w 40"/>
                    <a:gd name="T7" fmla="*/ 13 h 41"/>
                    <a:gd name="T8" fmla="*/ 11 w 40"/>
                    <a:gd name="T9" fmla="*/ 12 h 41"/>
                    <a:gd name="T10" fmla="*/ 12 w 40"/>
                    <a:gd name="T11" fmla="*/ 0 h 41"/>
                    <a:gd name="T12" fmla="*/ 27 w 40"/>
                    <a:gd name="T13" fmla="*/ 0 h 41"/>
                    <a:gd name="T14" fmla="*/ 28 w 40"/>
                    <a:gd name="T15" fmla="*/ 12 h 41"/>
                    <a:gd name="T16" fmla="*/ 40 w 40"/>
                    <a:gd name="T17" fmla="*/ 13 h 41"/>
                    <a:gd name="T18" fmla="*/ 40 w 40"/>
                    <a:gd name="T19" fmla="*/ 28 h 41"/>
                    <a:gd name="T20" fmla="*/ 28 w 40"/>
                    <a:gd name="T21" fmla="*/ 29 h 41"/>
                    <a:gd name="T22" fmla="*/ 28 w 40"/>
                    <a:gd name="T23" fmla="*/ 41 h 41"/>
                    <a:gd name="T24" fmla="*/ 12 w 40"/>
                    <a:gd name="T25"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41">
                      <a:moveTo>
                        <a:pt x="12" y="41"/>
                      </a:moveTo>
                      <a:cubicBezTo>
                        <a:pt x="11" y="36"/>
                        <a:pt x="11" y="33"/>
                        <a:pt x="11" y="29"/>
                      </a:cubicBezTo>
                      <a:cubicBezTo>
                        <a:pt x="7" y="28"/>
                        <a:pt x="4" y="28"/>
                        <a:pt x="0" y="28"/>
                      </a:cubicBezTo>
                      <a:cubicBezTo>
                        <a:pt x="0" y="23"/>
                        <a:pt x="0" y="18"/>
                        <a:pt x="0" y="13"/>
                      </a:cubicBezTo>
                      <a:cubicBezTo>
                        <a:pt x="3" y="12"/>
                        <a:pt x="7" y="12"/>
                        <a:pt x="11" y="12"/>
                      </a:cubicBezTo>
                      <a:cubicBezTo>
                        <a:pt x="11" y="8"/>
                        <a:pt x="11" y="4"/>
                        <a:pt x="12" y="0"/>
                      </a:cubicBezTo>
                      <a:cubicBezTo>
                        <a:pt x="17" y="0"/>
                        <a:pt x="22" y="0"/>
                        <a:pt x="27" y="0"/>
                      </a:cubicBezTo>
                      <a:cubicBezTo>
                        <a:pt x="28" y="4"/>
                        <a:pt x="28" y="8"/>
                        <a:pt x="28" y="12"/>
                      </a:cubicBezTo>
                      <a:cubicBezTo>
                        <a:pt x="32" y="12"/>
                        <a:pt x="36" y="12"/>
                        <a:pt x="40" y="13"/>
                      </a:cubicBezTo>
                      <a:cubicBezTo>
                        <a:pt x="40" y="18"/>
                        <a:pt x="40" y="23"/>
                        <a:pt x="40" y="28"/>
                      </a:cubicBezTo>
                      <a:cubicBezTo>
                        <a:pt x="36" y="28"/>
                        <a:pt x="32" y="29"/>
                        <a:pt x="28" y="29"/>
                      </a:cubicBezTo>
                      <a:cubicBezTo>
                        <a:pt x="28" y="33"/>
                        <a:pt x="28" y="36"/>
                        <a:pt x="28" y="41"/>
                      </a:cubicBezTo>
                      <a:cubicBezTo>
                        <a:pt x="23" y="41"/>
                        <a:pt x="17" y="41"/>
                        <a:pt x="12"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grpSp>
          <p:grpSp>
            <p:nvGrpSpPr>
              <p:cNvPr id="90" name="Group 89"/>
              <p:cNvGrpSpPr/>
              <p:nvPr/>
            </p:nvGrpSpPr>
            <p:grpSpPr>
              <a:xfrm>
                <a:off x="5287800" y="2676763"/>
                <a:ext cx="349575" cy="208333"/>
                <a:chOff x="230188" y="3352800"/>
                <a:chExt cx="628649" cy="374650"/>
              </a:xfrm>
              <a:solidFill>
                <a:schemeClr val="accent4"/>
              </a:solidFill>
            </p:grpSpPr>
            <p:sp>
              <p:nvSpPr>
                <p:cNvPr id="83" name="Freeform 51"/>
                <p:cNvSpPr>
                  <a:spLocks/>
                </p:cNvSpPr>
                <p:nvPr/>
              </p:nvSpPr>
              <p:spPr bwMode="auto">
                <a:xfrm>
                  <a:off x="393700" y="3571875"/>
                  <a:ext cx="320675" cy="155575"/>
                </a:xfrm>
                <a:custGeom>
                  <a:avLst/>
                  <a:gdLst>
                    <a:gd name="T0" fmla="*/ 1 w 159"/>
                    <a:gd name="T1" fmla="*/ 33 h 77"/>
                    <a:gd name="T2" fmla="*/ 15 w 159"/>
                    <a:gd name="T3" fmla="*/ 15 h 77"/>
                    <a:gd name="T4" fmla="*/ 46 w 159"/>
                    <a:gd name="T5" fmla="*/ 3 h 77"/>
                    <a:gd name="T6" fmla="*/ 50 w 159"/>
                    <a:gd name="T7" fmla="*/ 6 h 77"/>
                    <a:gd name="T8" fmla="*/ 62 w 159"/>
                    <a:gd name="T9" fmla="*/ 41 h 77"/>
                    <a:gd name="T10" fmla="*/ 64 w 159"/>
                    <a:gd name="T11" fmla="*/ 48 h 77"/>
                    <a:gd name="T12" fmla="*/ 71 w 159"/>
                    <a:gd name="T13" fmla="*/ 30 h 77"/>
                    <a:gd name="T14" fmla="*/ 70 w 159"/>
                    <a:gd name="T15" fmla="*/ 22 h 77"/>
                    <a:gd name="T16" fmla="*/ 69 w 159"/>
                    <a:gd name="T17" fmla="*/ 20 h 77"/>
                    <a:gd name="T18" fmla="*/ 70 w 159"/>
                    <a:gd name="T19" fmla="*/ 5 h 77"/>
                    <a:gd name="T20" fmla="*/ 85 w 159"/>
                    <a:gd name="T21" fmla="*/ 2 h 77"/>
                    <a:gd name="T22" fmla="*/ 91 w 159"/>
                    <a:gd name="T23" fmla="*/ 10 h 77"/>
                    <a:gd name="T24" fmla="*/ 87 w 159"/>
                    <a:gd name="T25" fmla="*/ 22 h 77"/>
                    <a:gd name="T26" fmla="*/ 85 w 159"/>
                    <a:gd name="T27" fmla="*/ 28 h 77"/>
                    <a:gd name="T28" fmla="*/ 90 w 159"/>
                    <a:gd name="T29" fmla="*/ 39 h 77"/>
                    <a:gd name="T30" fmla="*/ 94 w 159"/>
                    <a:gd name="T31" fmla="*/ 46 h 77"/>
                    <a:gd name="T32" fmla="*/ 96 w 159"/>
                    <a:gd name="T33" fmla="*/ 42 h 77"/>
                    <a:gd name="T34" fmla="*/ 109 w 159"/>
                    <a:gd name="T35" fmla="*/ 6 h 77"/>
                    <a:gd name="T36" fmla="*/ 114 w 159"/>
                    <a:gd name="T37" fmla="*/ 4 h 77"/>
                    <a:gd name="T38" fmla="*/ 139 w 159"/>
                    <a:gd name="T39" fmla="*/ 13 h 77"/>
                    <a:gd name="T40" fmla="*/ 157 w 159"/>
                    <a:gd name="T41" fmla="*/ 49 h 77"/>
                    <a:gd name="T42" fmla="*/ 152 w 159"/>
                    <a:gd name="T43" fmla="*/ 55 h 77"/>
                    <a:gd name="T44" fmla="*/ 136 w 159"/>
                    <a:gd name="T45" fmla="*/ 62 h 77"/>
                    <a:gd name="T46" fmla="*/ 16 w 159"/>
                    <a:gd name="T47" fmla="*/ 60 h 77"/>
                    <a:gd name="T48" fmla="*/ 2 w 159"/>
                    <a:gd name="T49" fmla="*/ 51 h 77"/>
                    <a:gd name="T50" fmla="*/ 1 w 159"/>
                    <a:gd name="T51" fmla="*/ 3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59" h="77">
                      <a:moveTo>
                        <a:pt x="1" y="33"/>
                      </a:moveTo>
                      <a:cubicBezTo>
                        <a:pt x="1" y="24"/>
                        <a:pt x="6" y="18"/>
                        <a:pt x="15" y="15"/>
                      </a:cubicBezTo>
                      <a:cubicBezTo>
                        <a:pt x="25" y="10"/>
                        <a:pt x="36" y="9"/>
                        <a:pt x="46" y="3"/>
                      </a:cubicBezTo>
                      <a:cubicBezTo>
                        <a:pt x="49" y="1"/>
                        <a:pt x="49" y="5"/>
                        <a:pt x="50" y="6"/>
                      </a:cubicBezTo>
                      <a:cubicBezTo>
                        <a:pt x="54" y="18"/>
                        <a:pt x="58" y="30"/>
                        <a:pt x="62" y="41"/>
                      </a:cubicBezTo>
                      <a:cubicBezTo>
                        <a:pt x="62" y="43"/>
                        <a:pt x="63" y="45"/>
                        <a:pt x="64" y="48"/>
                      </a:cubicBezTo>
                      <a:cubicBezTo>
                        <a:pt x="67" y="41"/>
                        <a:pt x="69" y="36"/>
                        <a:pt x="71" y="30"/>
                      </a:cubicBezTo>
                      <a:cubicBezTo>
                        <a:pt x="71" y="27"/>
                        <a:pt x="70" y="25"/>
                        <a:pt x="70" y="22"/>
                      </a:cubicBezTo>
                      <a:cubicBezTo>
                        <a:pt x="70" y="21"/>
                        <a:pt x="70" y="21"/>
                        <a:pt x="69" y="20"/>
                      </a:cubicBezTo>
                      <a:cubicBezTo>
                        <a:pt x="67" y="15"/>
                        <a:pt x="66" y="9"/>
                        <a:pt x="70" y="5"/>
                      </a:cubicBezTo>
                      <a:cubicBezTo>
                        <a:pt x="74" y="0"/>
                        <a:pt x="80" y="2"/>
                        <a:pt x="85" y="2"/>
                      </a:cubicBezTo>
                      <a:cubicBezTo>
                        <a:pt x="89" y="3"/>
                        <a:pt x="91" y="6"/>
                        <a:pt x="91" y="10"/>
                      </a:cubicBezTo>
                      <a:cubicBezTo>
                        <a:pt x="91" y="14"/>
                        <a:pt x="90" y="19"/>
                        <a:pt x="87" y="22"/>
                      </a:cubicBezTo>
                      <a:cubicBezTo>
                        <a:pt x="86" y="24"/>
                        <a:pt x="85" y="26"/>
                        <a:pt x="85" y="28"/>
                      </a:cubicBezTo>
                      <a:cubicBezTo>
                        <a:pt x="85" y="32"/>
                        <a:pt x="87" y="36"/>
                        <a:pt x="90" y="39"/>
                      </a:cubicBezTo>
                      <a:cubicBezTo>
                        <a:pt x="91" y="41"/>
                        <a:pt x="93" y="44"/>
                        <a:pt x="94" y="46"/>
                      </a:cubicBezTo>
                      <a:cubicBezTo>
                        <a:pt x="96" y="45"/>
                        <a:pt x="96" y="43"/>
                        <a:pt x="96" y="42"/>
                      </a:cubicBezTo>
                      <a:cubicBezTo>
                        <a:pt x="101" y="30"/>
                        <a:pt x="105" y="18"/>
                        <a:pt x="109" y="6"/>
                      </a:cubicBezTo>
                      <a:cubicBezTo>
                        <a:pt x="110" y="3"/>
                        <a:pt x="111" y="2"/>
                        <a:pt x="114" y="4"/>
                      </a:cubicBezTo>
                      <a:cubicBezTo>
                        <a:pt x="122" y="8"/>
                        <a:pt x="130" y="10"/>
                        <a:pt x="139" y="13"/>
                      </a:cubicBezTo>
                      <a:cubicBezTo>
                        <a:pt x="159" y="20"/>
                        <a:pt x="158" y="29"/>
                        <a:pt x="157" y="49"/>
                      </a:cubicBezTo>
                      <a:cubicBezTo>
                        <a:pt x="157" y="52"/>
                        <a:pt x="155" y="53"/>
                        <a:pt x="152" y="55"/>
                      </a:cubicBezTo>
                      <a:cubicBezTo>
                        <a:pt x="147" y="58"/>
                        <a:pt x="142" y="61"/>
                        <a:pt x="136" y="62"/>
                      </a:cubicBezTo>
                      <a:cubicBezTo>
                        <a:pt x="96" y="77"/>
                        <a:pt x="56" y="76"/>
                        <a:pt x="16" y="60"/>
                      </a:cubicBezTo>
                      <a:cubicBezTo>
                        <a:pt x="11" y="58"/>
                        <a:pt x="6" y="56"/>
                        <a:pt x="2" y="51"/>
                      </a:cubicBezTo>
                      <a:cubicBezTo>
                        <a:pt x="0" y="46"/>
                        <a:pt x="2" y="39"/>
                        <a:pt x="1" y="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4" name="Freeform 52"/>
                <p:cNvSpPr>
                  <a:spLocks/>
                </p:cNvSpPr>
                <p:nvPr/>
              </p:nvSpPr>
              <p:spPr bwMode="auto">
                <a:xfrm>
                  <a:off x="454025" y="3352800"/>
                  <a:ext cx="196850" cy="207963"/>
                </a:xfrm>
                <a:custGeom>
                  <a:avLst/>
                  <a:gdLst>
                    <a:gd name="T0" fmla="*/ 47 w 98"/>
                    <a:gd name="T1" fmla="*/ 0 h 103"/>
                    <a:gd name="T2" fmla="*/ 75 w 98"/>
                    <a:gd name="T3" fmla="*/ 8 h 103"/>
                    <a:gd name="T4" fmla="*/ 89 w 98"/>
                    <a:gd name="T5" fmla="*/ 38 h 103"/>
                    <a:gd name="T6" fmla="*/ 93 w 98"/>
                    <a:gd name="T7" fmla="*/ 44 h 103"/>
                    <a:gd name="T8" fmla="*/ 96 w 98"/>
                    <a:gd name="T9" fmla="*/ 47 h 103"/>
                    <a:gd name="T10" fmla="*/ 88 w 98"/>
                    <a:gd name="T11" fmla="*/ 67 h 103"/>
                    <a:gd name="T12" fmla="*/ 84 w 98"/>
                    <a:gd name="T13" fmla="*/ 72 h 103"/>
                    <a:gd name="T14" fmla="*/ 60 w 98"/>
                    <a:gd name="T15" fmla="*/ 99 h 103"/>
                    <a:gd name="T16" fmla="*/ 39 w 98"/>
                    <a:gd name="T17" fmla="*/ 99 h 103"/>
                    <a:gd name="T18" fmla="*/ 15 w 98"/>
                    <a:gd name="T19" fmla="*/ 72 h 103"/>
                    <a:gd name="T20" fmla="*/ 12 w 98"/>
                    <a:gd name="T21" fmla="*/ 68 h 103"/>
                    <a:gd name="T22" fmla="*/ 2 w 98"/>
                    <a:gd name="T23" fmla="*/ 48 h 103"/>
                    <a:gd name="T24" fmla="*/ 5 w 98"/>
                    <a:gd name="T25" fmla="*/ 44 h 103"/>
                    <a:gd name="T26" fmla="*/ 9 w 98"/>
                    <a:gd name="T27" fmla="*/ 35 h 103"/>
                    <a:gd name="T28" fmla="*/ 10 w 98"/>
                    <a:gd name="T29" fmla="*/ 23 h 103"/>
                    <a:gd name="T30" fmla="*/ 27 w 98"/>
                    <a:gd name="T31" fmla="*/ 6 h 103"/>
                    <a:gd name="T32" fmla="*/ 40 w 98"/>
                    <a:gd name="T33" fmla="*/ 1 h 103"/>
                    <a:gd name="T34" fmla="*/ 47 w 98"/>
                    <a:gd name="T3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8" h="103">
                      <a:moveTo>
                        <a:pt x="47" y="0"/>
                      </a:moveTo>
                      <a:cubicBezTo>
                        <a:pt x="58" y="0"/>
                        <a:pt x="67" y="3"/>
                        <a:pt x="75" y="8"/>
                      </a:cubicBezTo>
                      <a:cubicBezTo>
                        <a:pt x="86" y="15"/>
                        <a:pt x="90" y="25"/>
                        <a:pt x="89" y="38"/>
                      </a:cubicBezTo>
                      <a:cubicBezTo>
                        <a:pt x="89" y="41"/>
                        <a:pt x="88" y="44"/>
                        <a:pt x="93" y="44"/>
                      </a:cubicBezTo>
                      <a:cubicBezTo>
                        <a:pt x="94" y="44"/>
                        <a:pt x="95" y="46"/>
                        <a:pt x="96" y="47"/>
                      </a:cubicBezTo>
                      <a:cubicBezTo>
                        <a:pt x="98" y="52"/>
                        <a:pt x="94" y="66"/>
                        <a:pt x="88" y="67"/>
                      </a:cubicBezTo>
                      <a:cubicBezTo>
                        <a:pt x="85" y="68"/>
                        <a:pt x="84" y="70"/>
                        <a:pt x="84" y="72"/>
                      </a:cubicBezTo>
                      <a:cubicBezTo>
                        <a:pt x="80" y="84"/>
                        <a:pt x="71" y="93"/>
                        <a:pt x="60" y="99"/>
                      </a:cubicBezTo>
                      <a:cubicBezTo>
                        <a:pt x="53" y="103"/>
                        <a:pt x="46" y="103"/>
                        <a:pt x="39" y="99"/>
                      </a:cubicBezTo>
                      <a:cubicBezTo>
                        <a:pt x="27" y="94"/>
                        <a:pt x="19" y="85"/>
                        <a:pt x="15" y="72"/>
                      </a:cubicBezTo>
                      <a:cubicBezTo>
                        <a:pt x="14" y="70"/>
                        <a:pt x="14" y="69"/>
                        <a:pt x="12" y="68"/>
                      </a:cubicBezTo>
                      <a:cubicBezTo>
                        <a:pt x="5" y="65"/>
                        <a:pt x="0" y="55"/>
                        <a:pt x="2" y="48"/>
                      </a:cubicBezTo>
                      <a:cubicBezTo>
                        <a:pt x="3" y="47"/>
                        <a:pt x="3" y="45"/>
                        <a:pt x="5" y="44"/>
                      </a:cubicBezTo>
                      <a:cubicBezTo>
                        <a:pt x="11" y="43"/>
                        <a:pt x="9" y="39"/>
                        <a:pt x="9" y="35"/>
                      </a:cubicBezTo>
                      <a:cubicBezTo>
                        <a:pt x="9" y="31"/>
                        <a:pt x="9" y="27"/>
                        <a:pt x="10" y="23"/>
                      </a:cubicBezTo>
                      <a:cubicBezTo>
                        <a:pt x="12" y="14"/>
                        <a:pt x="18" y="8"/>
                        <a:pt x="27" y="6"/>
                      </a:cubicBezTo>
                      <a:cubicBezTo>
                        <a:pt x="32" y="5"/>
                        <a:pt x="37" y="6"/>
                        <a:pt x="40" y="1"/>
                      </a:cubicBezTo>
                      <a:cubicBezTo>
                        <a:pt x="42" y="0"/>
                        <a:pt x="45" y="0"/>
                        <a:pt x="4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5" name="Freeform 53"/>
                <p:cNvSpPr>
                  <a:spLocks/>
                </p:cNvSpPr>
                <p:nvPr/>
              </p:nvSpPr>
              <p:spPr bwMode="auto">
                <a:xfrm>
                  <a:off x="682625" y="3529013"/>
                  <a:ext cx="176212" cy="84138"/>
                </a:xfrm>
                <a:custGeom>
                  <a:avLst/>
                  <a:gdLst>
                    <a:gd name="T0" fmla="*/ 0 w 87"/>
                    <a:gd name="T1" fmla="*/ 18 h 42"/>
                    <a:gd name="T2" fmla="*/ 8 w 87"/>
                    <a:gd name="T3" fmla="*/ 8 h 42"/>
                    <a:gd name="T4" fmla="*/ 25 w 87"/>
                    <a:gd name="T5" fmla="*/ 1 h 42"/>
                    <a:gd name="T6" fmla="*/ 27 w 87"/>
                    <a:gd name="T7" fmla="*/ 3 h 42"/>
                    <a:gd name="T8" fmla="*/ 33 w 87"/>
                    <a:gd name="T9" fmla="*/ 22 h 42"/>
                    <a:gd name="T10" fmla="*/ 35 w 87"/>
                    <a:gd name="T11" fmla="*/ 26 h 42"/>
                    <a:gd name="T12" fmla="*/ 38 w 87"/>
                    <a:gd name="T13" fmla="*/ 16 h 42"/>
                    <a:gd name="T14" fmla="*/ 38 w 87"/>
                    <a:gd name="T15" fmla="*/ 12 h 42"/>
                    <a:gd name="T16" fmla="*/ 38 w 87"/>
                    <a:gd name="T17" fmla="*/ 11 h 42"/>
                    <a:gd name="T18" fmla="*/ 38 w 87"/>
                    <a:gd name="T19" fmla="*/ 2 h 42"/>
                    <a:gd name="T20" fmla="*/ 46 w 87"/>
                    <a:gd name="T21" fmla="*/ 1 h 42"/>
                    <a:gd name="T22" fmla="*/ 49 w 87"/>
                    <a:gd name="T23" fmla="*/ 5 h 42"/>
                    <a:gd name="T24" fmla="*/ 47 w 87"/>
                    <a:gd name="T25" fmla="*/ 12 h 42"/>
                    <a:gd name="T26" fmla="*/ 46 w 87"/>
                    <a:gd name="T27" fmla="*/ 15 h 42"/>
                    <a:gd name="T28" fmla="*/ 49 w 87"/>
                    <a:gd name="T29" fmla="*/ 21 h 42"/>
                    <a:gd name="T30" fmla="*/ 51 w 87"/>
                    <a:gd name="T31" fmla="*/ 25 h 42"/>
                    <a:gd name="T32" fmla="*/ 52 w 87"/>
                    <a:gd name="T33" fmla="*/ 22 h 42"/>
                    <a:gd name="T34" fmla="*/ 59 w 87"/>
                    <a:gd name="T35" fmla="*/ 3 h 42"/>
                    <a:gd name="T36" fmla="*/ 62 w 87"/>
                    <a:gd name="T37" fmla="*/ 2 h 42"/>
                    <a:gd name="T38" fmla="*/ 76 w 87"/>
                    <a:gd name="T39" fmla="*/ 7 h 42"/>
                    <a:gd name="T40" fmla="*/ 86 w 87"/>
                    <a:gd name="T41" fmla="*/ 26 h 42"/>
                    <a:gd name="T42" fmla="*/ 83 w 87"/>
                    <a:gd name="T43" fmla="*/ 30 h 42"/>
                    <a:gd name="T44" fmla="*/ 74 w 87"/>
                    <a:gd name="T45" fmla="*/ 34 h 42"/>
                    <a:gd name="T46" fmla="*/ 8 w 87"/>
                    <a:gd name="T47" fmla="*/ 33 h 42"/>
                    <a:gd name="T48" fmla="*/ 1 w 87"/>
                    <a:gd name="T49" fmla="*/ 28 h 42"/>
                    <a:gd name="T50" fmla="*/ 0 w 87"/>
                    <a:gd name="T51" fmla="*/ 1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7" h="42">
                      <a:moveTo>
                        <a:pt x="0" y="18"/>
                      </a:moveTo>
                      <a:cubicBezTo>
                        <a:pt x="0" y="13"/>
                        <a:pt x="3" y="10"/>
                        <a:pt x="8" y="8"/>
                      </a:cubicBezTo>
                      <a:cubicBezTo>
                        <a:pt x="13" y="5"/>
                        <a:pt x="19" y="4"/>
                        <a:pt x="25" y="1"/>
                      </a:cubicBezTo>
                      <a:cubicBezTo>
                        <a:pt x="26" y="0"/>
                        <a:pt x="26" y="2"/>
                        <a:pt x="27" y="3"/>
                      </a:cubicBezTo>
                      <a:cubicBezTo>
                        <a:pt x="29" y="9"/>
                        <a:pt x="31" y="16"/>
                        <a:pt x="33" y="22"/>
                      </a:cubicBezTo>
                      <a:cubicBezTo>
                        <a:pt x="34" y="23"/>
                        <a:pt x="34" y="24"/>
                        <a:pt x="35" y="26"/>
                      </a:cubicBezTo>
                      <a:cubicBezTo>
                        <a:pt x="36" y="22"/>
                        <a:pt x="37" y="19"/>
                        <a:pt x="38" y="16"/>
                      </a:cubicBezTo>
                      <a:cubicBezTo>
                        <a:pt x="39" y="15"/>
                        <a:pt x="38" y="13"/>
                        <a:pt x="38" y="12"/>
                      </a:cubicBezTo>
                      <a:cubicBezTo>
                        <a:pt x="38" y="11"/>
                        <a:pt x="38" y="11"/>
                        <a:pt x="38" y="11"/>
                      </a:cubicBezTo>
                      <a:cubicBezTo>
                        <a:pt x="36" y="8"/>
                        <a:pt x="35" y="5"/>
                        <a:pt x="38" y="2"/>
                      </a:cubicBezTo>
                      <a:cubicBezTo>
                        <a:pt x="40" y="0"/>
                        <a:pt x="43" y="1"/>
                        <a:pt x="46" y="1"/>
                      </a:cubicBezTo>
                      <a:cubicBezTo>
                        <a:pt x="48" y="1"/>
                        <a:pt x="49" y="3"/>
                        <a:pt x="49" y="5"/>
                      </a:cubicBezTo>
                      <a:cubicBezTo>
                        <a:pt x="49" y="8"/>
                        <a:pt x="49" y="10"/>
                        <a:pt x="47" y="12"/>
                      </a:cubicBezTo>
                      <a:cubicBezTo>
                        <a:pt x="47" y="13"/>
                        <a:pt x="46" y="14"/>
                        <a:pt x="46" y="15"/>
                      </a:cubicBezTo>
                      <a:cubicBezTo>
                        <a:pt x="46" y="17"/>
                        <a:pt x="47" y="19"/>
                        <a:pt x="49" y="21"/>
                      </a:cubicBezTo>
                      <a:cubicBezTo>
                        <a:pt x="50" y="22"/>
                        <a:pt x="50" y="24"/>
                        <a:pt x="51" y="25"/>
                      </a:cubicBezTo>
                      <a:cubicBezTo>
                        <a:pt x="52" y="25"/>
                        <a:pt x="52" y="23"/>
                        <a:pt x="52" y="22"/>
                      </a:cubicBezTo>
                      <a:cubicBezTo>
                        <a:pt x="55" y="16"/>
                        <a:pt x="57" y="9"/>
                        <a:pt x="59" y="3"/>
                      </a:cubicBezTo>
                      <a:cubicBezTo>
                        <a:pt x="60" y="1"/>
                        <a:pt x="60" y="1"/>
                        <a:pt x="62" y="2"/>
                      </a:cubicBezTo>
                      <a:cubicBezTo>
                        <a:pt x="66" y="4"/>
                        <a:pt x="71" y="5"/>
                        <a:pt x="76" y="7"/>
                      </a:cubicBezTo>
                      <a:cubicBezTo>
                        <a:pt x="87" y="11"/>
                        <a:pt x="86" y="16"/>
                        <a:pt x="86" y="26"/>
                      </a:cubicBezTo>
                      <a:cubicBezTo>
                        <a:pt x="86" y="28"/>
                        <a:pt x="84" y="29"/>
                        <a:pt x="83" y="30"/>
                      </a:cubicBezTo>
                      <a:cubicBezTo>
                        <a:pt x="80" y="32"/>
                        <a:pt x="77" y="33"/>
                        <a:pt x="74" y="34"/>
                      </a:cubicBezTo>
                      <a:cubicBezTo>
                        <a:pt x="52" y="42"/>
                        <a:pt x="30" y="41"/>
                        <a:pt x="8" y="33"/>
                      </a:cubicBezTo>
                      <a:cubicBezTo>
                        <a:pt x="6" y="32"/>
                        <a:pt x="3" y="30"/>
                        <a:pt x="1" y="28"/>
                      </a:cubicBezTo>
                      <a:cubicBezTo>
                        <a:pt x="0" y="25"/>
                        <a:pt x="0" y="21"/>
                        <a:pt x="0"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6" name="Freeform 54"/>
                <p:cNvSpPr>
                  <a:spLocks/>
                </p:cNvSpPr>
                <p:nvPr/>
              </p:nvSpPr>
              <p:spPr bwMode="auto">
                <a:xfrm>
                  <a:off x="715963" y="3406775"/>
                  <a:ext cx="107950" cy="115888"/>
                </a:xfrm>
                <a:custGeom>
                  <a:avLst/>
                  <a:gdLst>
                    <a:gd name="T0" fmla="*/ 26 w 54"/>
                    <a:gd name="T1" fmla="*/ 0 h 57"/>
                    <a:gd name="T2" fmla="*/ 41 w 54"/>
                    <a:gd name="T3" fmla="*/ 5 h 57"/>
                    <a:gd name="T4" fmla="*/ 49 w 54"/>
                    <a:gd name="T5" fmla="*/ 21 h 57"/>
                    <a:gd name="T6" fmla="*/ 51 w 54"/>
                    <a:gd name="T7" fmla="*/ 25 h 57"/>
                    <a:gd name="T8" fmla="*/ 52 w 54"/>
                    <a:gd name="T9" fmla="*/ 26 h 57"/>
                    <a:gd name="T10" fmla="*/ 48 w 54"/>
                    <a:gd name="T11" fmla="*/ 37 h 57"/>
                    <a:gd name="T12" fmla="*/ 46 w 54"/>
                    <a:gd name="T13" fmla="*/ 40 h 57"/>
                    <a:gd name="T14" fmla="*/ 33 w 54"/>
                    <a:gd name="T15" fmla="*/ 55 h 57"/>
                    <a:gd name="T16" fmla="*/ 22 w 54"/>
                    <a:gd name="T17" fmla="*/ 55 h 57"/>
                    <a:gd name="T18" fmla="*/ 8 w 54"/>
                    <a:gd name="T19" fmla="*/ 40 h 57"/>
                    <a:gd name="T20" fmla="*/ 6 w 54"/>
                    <a:gd name="T21" fmla="*/ 38 h 57"/>
                    <a:gd name="T22" fmla="*/ 1 w 54"/>
                    <a:gd name="T23" fmla="*/ 27 h 57"/>
                    <a:gd name="T24" fmla="*/ 3 w 54"/>
                    <a:gd name="T25" fmla="*/ 25 h 57"/>
                    <a:gd name="T26" fmla="*/ 5 w 54"/>
                    <a:gd name="T27" fmla="*/ 20 h 57"/>
                    <a:gd name="T28" fmla="*/ 5 w 54"/>
                    <a:gd name="T29" fmla="*/ 13 h 57"/>
                    <a:gd name="T30" fmla="*/ 15 w 54"/>
                    <a:gd name="T31" fmla="*/ 4 h 57"/>
                    <a:gd name="T32" fmla="*/ 22 w 54"/>
                    <a:gd name="T33" fmla="*/ 1 h 57"/>
                    <a:gd name="T34" fmla="*/ 26 w 54"/>
                    <a:gd name="T3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 h="57">
                      <a:moveTo>
                        <a:pt x="26" y="0"/>
                      </a:moveTo>
                      <a:cubicBezTo>
                        <a:pt x="32" y="1"/>
                        <a:pt x="37" y="2"/>
                        <a:pt x="41" y="5"/>
                      </a:cubicBezTo>
                      <a:cubicBezTo>
                        <a:pt x="47" y="9"/>
                        <a:pt x="50" y="14"/>
                        <a:pt x="49" y="21"/>
                      </a:cubicBezTo>
                      <a:cubicBezTo>
                        <a:pt x="49" y="23"/>
                        <a:pt x="48" y="25"/>
                        <a:pt x="51" y="25"/>
                      </a:cubicBezTo>
                      <a:cubicBezTo>
                        <a:pt x="51" y="25"/>
                        <a:pt x="52" y="25"/>
                        <a:pt x="52" y="26"/>
                      </a:cubicBezTo>
                      <a:cubicBezTo>
                        <a:pt x="54" y="29"/>
                        <a:pt x="51" y="36"/>
                        <a:pt x="48" y="37"/>
                      </a:cubicBezTo>
                      <a:cubicBezTo>
                        <a:pt x="47" y="38"/>
                        <a:pt x="46" y="39"/>
                        <a:pt x="46" y="40"/>
                      </a:cubicBezTo>
                      <a:cubicBezTo>
                        <a:pt x="44" y="47"/>
                        <a:pt x="39" y="52"/>
                        <a:pt x="33" y="55"/>
                      </a:cubicBezTo>
                      <a:cubicBezTo>
                        <a:pt x="29" y="57"/>
                        <a:pt x="25" y="57"/>
                        <a:pt x="22" y="55"/>
                      </a:cubicBezTo>
                      <a:cubicBezTo>
                        <a:pt x="15" y="52"/>
                        <a:pt x="10" y="47"/>
                        <a:pt x="8" y="40"/>
                      </a:cubicBezTo>
                      <a:cubicBezTo>
                        <a:pt x="8" y="39"/>
                        <a:pt x="8" y="38"/>
                        <a:pt x="6" y="38"/>
                      </a:cubicBezTo>
                      <a:cubicBezTo>
                        <a:pt x="3" y="36"/>
                        <a:pt x="0" y="31"/>
                        <a:pt x="1" y="27"/>
                      </a:cubicBezTo>
                      <a:cubicBezTo>
                        <a:pt x="1" y="26"/>
                        <a:pt x="2" y="25"/>
                        <a:pt x="3" y="25"/>
                      </a:cubicBezTo>
                      <a:cubicBezTo>
                        <a:pt x="6" y="24"/>
                        <a:pt x="5" y="22"/>
                        <a:pt x="5" y="20"/>
                      </a:cubicBezTo>
                      <a:cubicBezTo>
                        <a:pt x="5" y="18"/>
                        <a:pt x="5" y="15"/>
                        <a:pt x="5" y="13"/>
                      </a:cubicBezTo>
                      <a:cubicBezTo>
                        <a:pt x="6" y="8"/>
                        <a:pt x="10" y="5"/>
                        <a:pt x="15" y="4"/>
                      </a:cubicBezTo>
                      <a:cubicBezTo>
                        <a:pt x="17" y="3"/>
                        <a:pt x="20" y="4"/>
                        <a:pt x="22" y="1"/>
                      </a:cubicBezTo>
                      <a:cubicBezTo>
                        <a:pt x="23" y="0"/>
                        <a:pt x="25" y="0"/>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7" name="Freeform 55"/>
                <p:cNvSpPr>
                  <a:spLocks/>
                </p:cNvSpPr>
                <p:nvPr/>
              </p:nvSpPr>
              <p:spPr bwMode="auto">
                <a:xfrm>
                  <a:off x="230188" y="3529013"/>
                  <a:ext cx="174625" cy="84138"/>
                </a:xfrm>
                <a:custGeom>
                  <a:avLst/>
                  <a:gdLst>
                    <a:gd name="T0" fmla="*/ 1 w 87"/>
                    <a:gd name="T1" fmla="*/ 18 h 42"/>
                    <a:gd name="T2" fmla="*/ 8 w 87"/>
                    <a:gd name="T3" fmla="*/ 8 h 42"/>
                    <a:gd name="T4" fmla="*/ 25 w 87"/>
                    <a:gd name="T5" fmla="*/ 1 h 42"/>
                    <a:gd name="T6" fmla="*/ 27 w 87"/>
                    <a:gd name="T7" fmla="*/ 3 h 42"/>
                    <a:gd name="T8" fmla="*/ 34 w 87"/>
                    <a:gd name="T9" fmla="*/ 22 h 42"/>
                    <a:gd name="T10" fmla="*/ 35 w 87"/>
                    <a:gd name="T11" fmla="*/ 26 h 42"/>
                    <a:gd name="T12" fmla="*/ 39 w 87"/>
                    <a:gd name="T13" fmla="*/ 16 h 42"/>
                    <a:gd name="T14" fmla="*/ 39 w 87"/>
                    <a:gd name="T15" fmla="*/ 12 h 42"/>
                    <a:gd name="T16" fmla="*/ 38 w 87"/>
                    <a:gd name="T17" fmla="*/ 11 h 42"/>
                    <a:gd name="T18" fmla="*/ 38 w 87"/>
                    <a:gd name="T19" fmla="*/ 2 h 42"/>
                    <a:gd name="T20" fmla="*/ 47 w 87"/>
                    <a:gd name="T21" fmla="*/ 1 h 42"/>
                    <a:gd name="T22" fmla="*/ 50 w 87"/>
                    <a:gd name="T23" fmla="*/ 5 h 42"/>
                    <a:gd name="T24" fmla="*/ 48 w 87"/>
                    <a:gd name="T25" fmla="*/ 12 h 42"/>
                    <a:gd name="T26" fmla="*/ 47 w 87"/>
                    <a:gd name="T27" fmla="*/ 15 h 42"/>
                    <a:gd name="T28" fmla="*/ 50 w 87"/>
                    <a:gd name="T29" fmla="*/ 21 h 42"/>
                    <a:gd name="T30" fmla="*/ 52 w 87"/>
                    <a:gd name="T31" fmla="*/ 25 h 42"/>
                    <a:gd name="T32" fmla="*/ 53 w 87"/>
                    <a:gd name="T33" fmla="*/ 22 h 42"/>
                    <a:gd name="T34" fmla="*/ 60 w 87"/>
                    <a:gd name="T35" fmla="*/ 3 h 42"/>
                    <a:gd name="T36" fmla="*/ 62 w 87"/>
                    <a:gd name="T37" fmla="*/ 2 h 42"/>
                    <a:gd name="T38" fmla="*/ 76 w 87"/>
                    <a:gd name="T39" fmla="*/ 7 h 42"/>
                    <a:gd name="T40" fmla="*/ 86 w 87"/>
                    <a:gd name="T41" fmla="*/ 26 h 42"/>
                    <a:gd name="T42" fmla="*/ 84 w 87"/>
                    <a:gd name="T43" fmla="*/ 30 h 42"/>
                    <a:gd name="T44" fmla="*/ 75 w 87"/>
                    <a:gd name="T45" fmla="*/ 34 h 42"/>
                    <a:gd name="T46" fmla="*/ 9 w 87"/>
                    <a:gd name="T47" fmla="*/ 33 h 42"/>
                    <a:gd name="T48" fmla="*/ 1 w 87"/>
                    <a:gd name="T49" fmla="*/ 28 h 42"/>
                    <a:gd name="T50" fmla="*/ 1 w 87"/>
                    <a:gd name="T51" fmla="*/ 1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7" h="42">
                      <a:moveTo>
                        <a:pt x="1" y="18"/>
                      </a:moveTo>
                      <a:cubicBezTo>
                        <a:pt x="1" y="13"/>
                        <a:pt x="4" y="10"/>
                        <a:pt x="8" y="8"/>
                      </a:cubicBezTo>
                      <a:cubicBezTo>
                        <a:pt x="14" y="5"/>
                        <a:pt x="20" y="4"/>
                        <a:pt x="25" y="1"/>
                      </a:cubicBezTo>
                      <a:cubicBezTo>
                        <a:pt x="27" y="0"/>
                        <a:pt x="27" y="2"/>
                        <a:pt x="27" y="3"/>
                      </a:cubicBezTo>
                      <a:cubicBezTo>
                        <a:pt x="30" y="9"/>
                        <a:pt x="32" y="16"/>
                        <a:pt x="34" y="22"/>
                      </a:cubicBezTo>
                      <a:cubicBezTo>
                        <a:pt x="34" y="23"/>
                        <a:pt x="35" y="24"/>
                        <a:pt x="35" y="26"/>
                      </a:cubicBezTo>
                      <a:cubicBezTo>
                        <a:pt x="37" y="22"/>
                        <a:pt x="38" y="19"/>
                        <a:pt x="39" y="16"/>
                      </a:cubicBezTo>
                      <a:cubicBezTo>
                        <a:pt x="39" y="15"/>
                        <a:pt x="39" y="13"/>
                        <a:pt x="39" y="12"/>
                      </a:cubicBezTo>
                      <a:cubicBezTo>
                        <a:pt x="38" y="11"/>
                        <a:pt x="38" y="11"/>
                        <a:pt x="38" y="11"/>
                      </a:cubicBezTo>
                      <a:cubicBezTo>
                        <a:pt x="37" y="8"/>
                        <a:pt x="36" y="5"/>
                        <a:pt x="38" y="2"/>
                      </a:cubicBezTo>
                      <a:cubicBezTo>
                        <a:pt x="40" y="0"/>
                        <a:pt x="44" y="1"/>
                        <a:pt x="47" y="1"/>
                      </a:cubicBezTo>
                      <a:cubicBezTo>
                        <a:pt x="49" y="1"/>
                        <a:pt x="50" y="3"/>
                        <a:pt x="50" y="5"/>
                      </a:cubicBezTo>
                      <a:cubicBezTo>
                        <a:pt x="50" y="8"/>
                        <a:pt x="50" y="10"/>
                        <a:pt x="48" y="12"/>
                      </a:cubicBezTo>
                      <a:cubicBezTo>
                        <a:pt x="47" y="13"/>
                        <a:pt x="47" y="14"/>
                        <a:pt x="47" y="15"/>
                      </a:cubicBezTo>
                      <a:cubicBezTo>
                        <a:pt x="47" y="17"/>
                        <a:pt x="48" y="19"/>
                        <a:pt x="50" y="21"/>
                      </a:cubicBezTo>
                      <a:cubicBezTo>
                        <a:pt x="50" y="22"/>
                        <a:pt x="51" y="24"/>
                        <a:pt x="52" y="25"/>
                      </a:cubicBezTo>
                      <a:cubicBezTo>
                        <a:pt x="53" y="25"/>
                        <a:pt x="53" y="23"/>
                        <a:pt x="53" y="22"/>
                      </a:cubicBezTo>
                      <a:cubicBezTo>
                        <a:pt x="55" y="16"/>
                        <a:pt x="58" y="9"/>
                        <a:pt x="60" y="3"/>
                      </a:cubicBezTo>
                      <a:cubicBezTo>
                        <a:pt x="60" y="1"/>
                        <a:pt x="61" y="1"/>
                        <a:pt x="62" y="2"/>
                      </a:cubicBezTo>
                      <a:cubicBezTo>
                        <a:pt x="67" y="4"/>
                        <a:pt x="72" y="5"/>
                        <a:pt x="76" y="7"/>
                      </a:cubicBezTo>
                      <a:cubicBezTo>
                        <a:pt x="87" y="11"/>
                        <a:pt x="87" y="16"/>
                        <a:pt x="86" y="26"/>
                      </a:cubicBezTo>
                      <a:cubicBezTo>
                        <a:pt x="86" y="28"/>
                        <a:pt x="85" y="29"/>
                        <a:pt x="84" y="30"/>
                      </a:cubicBezTo>
                      <a:cubicBezTo>
                        <a:pt x="81" y="32"/>
                        <a:pt x="78" y="33"/>
                        <a:pt x="75" y="34"/>
                      </a:cubicBezTo>
                      <a:cubicBezTo>
                        <a:pt x="53" y="42"/>
                        <a:pt x="31" y="41"/>
                        <a:pt x="9" y="33"/>
                      </a:cubicBezTo>
                      <a:cubicBezTo>
                        <a:pt x="6" y="32"/>
                        <a:pt x="3" y="30"/>
                        <a:pt x="1" y="28"/>
                      </a:cubicBezTo>
                      <a:cubicBezTo>
                        <a:pt x="0" y="25"/>
                        <a:pt x="1" y="21"/>
                        <a:pt x="1" y="1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sp>
              <p:nvSpPr>
                <p:cNvPr id="88" name="Freeform 56"/>
                <p:cNvSpPr>
                  <a:spLocks/>
                </p:cNvSpPr>
                <p:nvPr/>
              </p:nvSpPr>
              <p:spPr bwMode="auto">
                <a:xfrm>
                  <a:off x="265113" y="3406775"/>
                  <a:ext cx="106362" cy="115888"/>
                </a:xfrm>
                <a:custGeom>
                  <a:avLst/>
                  <a:gdLst>
                    <a:gd name="T0" fmla="*/ 26 w 53"/>
                    <a:gd name="T1" fmla="*/ 0 h 57"/>
                    <a:gd name="T2" fmla="*/ 41 w 53"/>
                    <a:gd name="T3" fmla="*/ 5 h 57"/>
                    <a:gd name="T4" fmla="*/ 49 w 53"/>
                    <a:gd name="T5" fmla="*/ 21 h 57"/>
                    <a:gd name="T6" fmla="*/ 50 w 53"/>
                    <a:gd name="T7" fmla="*/ 25 h 57"/>
                    <a:gd name="T8" fmla="*/ 52 w 53"/>
                    <a:gd name="T9" fmla="*/ 26 h 57"/>
                    <a:gd name="T10" fmla="*/ 48 w 53"/>
                    <a:gd name="T11" fmla="*/ 37 h 57"/>
                    <a:gd name="T12" fmla="*/ 45 w 53"/>
                    <a:gd name="T13" fmla="*/ 40 h 57"/>
                    <a:gd name="T14" fmla="*/ 32 w 53"/>
                    <a:gd name="T15" fmla="*/ 55 h 57"/>
                    <a:gd name="T16" fmla="*/ 21 w 53"/>
                    <a:gd name="T17" fmla="*/ 55 h 57"/>
                    <a:gd name="T18" fmla="*/ 8 w 53"/>
                    <a:gd name="T19" fmla="*/ 40 h 57"/>
                    <a:gd name="T20" fmla="*/ 6 w 53"/>
                    <a:gd name="T21" fmla="*/ 38 h 57"/>
                    <a:gd name="T22" fmla="*/ 1 w 53"/>
                    <a:gd name="T23" fmla="*/ 27 h 57"/>
                    <a:gd name="T24" fmla="*/ 2 w 53"/>
                    <a:gd name="T25" fmla="*/ 25 h 57"/>
                    <a:gd name="T26" fmla="*/ 4 w 53"/>
                    <a:gd name="T27" fmla="*/ 20 h 57"/>
                    <a:gd name="T28" fmla="*/ 5 w 53"/>
                    <a:gd name="T29" fmla="*/ 13 h 57"/>
                    <a:gd name="T30" fmla="*/ 14 w 53"/>
                    <a:gd name="T31" fmla="*/ 4 h 57"/>
                    <a:gd name="T32" fmla="*/ 22 w 53"/>
                    <a:gd name="T33" fmla="*/ 1 h 57"/>
                    <a:gd name="T34" fmla="*/ 26 w 53"/>
                    <a:gd name="T3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3" h="57">
                      <a:moveTo>
                        <a:pt x="26" y="0"/>
                      </a:moveTo>
                      <a:cubicBezTo>
                        <a:pt x="31" y="1"/>
                        <a:pt x="36" y="2"/>
                        <a:pt x="41" y="5"/>
                      </a:cubicBezTo>
                      <a:cubicBezTo>
                        <a:pt x="47" y="9"/>
                        <a:pt x="49" y="14"/>
                        <a:pt x="49" y="21"/>
                      </a:cubicBezTo>
                      <a:cubicBezTo>
                        <a:pt x="49" y="23"/>
                        <a:pt x="48" y="25"/>
                        <a:pt x="50" y="25"/>
                      </a:cubicBezTo>
                      <a:cubicBezTo>
                        <a:pt x="51" y="25"/>
                        <a:pt x="52" y="25"/>
                        <a:pt x="52" y="26"/>
                      </a:cubicBezTo>
                      <a:cubicBezTo>
                        <a:pt x="53" y="29"/>
                        <a:pt x="51" y="36"/>
                        <a:pt x="48" y="37"/>
                      </a:cubicBezTo>
                      <a:cubicBezTo>
                        <a:pt x="46" y="38"/>
                        <a:pt x="46" y="39"/>
                        <a:pt x="45" y="40"/>
                      </a:cubicBezTo>
                      <a:cubicBezTo>
                        <a:pt x="43" y="47"/>
                        <a:pt x="39" y="52"/>
                        <a:pt x="32" y="55"/>
                      </a:cubicBezTo>
                      <a:cubicBezTo>
                        <a:pt x="29" y="57"/>
                        <a:pt x="25" y="57"/>
                        <a:pt x="21" y="55"/>
                      </a:cubicBezTo>
                      <a:cubicBezTo>
                        <a:pt x="15" y="52"/>
                        <a:pt x="10" y="47"/>
                        <a:pt x="8" y="40"/>
                      </a:cubicBezTo>
                      <a:cubicBezTo>
                        <a:pt x="7" y="39"/>
                        <a:pt x="7" y="38"/>
                        <a:pt x="6" y="38"/>
                      </a:cubicBezTo>
                      <a:cubicBezTo>
                        <a:pt x="2" y="36"/>
                        <a:pt x="0" y="31"/>
                        <a:pt x="1" y="27"/>
                      </a:cubicBezTo>
                      <a:cubicBezTo>
                        <a:pt x="1" y="26"/>
                        <a:pt x="1" y="25"/>
                        <a:pt x="2" y="25"/>
                      </a:cubicBezTo>
                      <a:cubicBezTo>
                        <a:pt x="5" y="24"/>
                        <a:pt x="4" y="22"/>
                        <a:pt x="4" y="20"/>
                      </a:cubicBezTo>
                      <a:cubicBezTo>
                        <a:pt x="4" y="18"/>
                        <a:pt x="5" y="15"/>
                        <a:pt x="5" y="13"/>
                      </a:cubicBezTo>
                      <a:cubicBezTo>
                        <a:pt x="6" y="8"/>
                        <a:pt x="9" y="5"/>
                        <a:pt x="14" y="4"/>
                      </a:cubicBezTo>
                      <a:cubicBezTo>
                        <a:pt x="17" y="3"/>
                        <a:pt x="20" y="4"/>
                        <a:pt x="22" y="1"/>
                      </a:cubicBezTo>
                      <a:cubicBezTo>
                        <a:pt x="22" y="0"/>
                        <a:pt x="24" y="0"/>
                        <a:pt x="2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eaLnBrk="0" fontAlgn="base" hangingPunct="0">
                    <a:spcBef>
                      <a:spcPct val="0"/>
                    </a:spcBef>
                    <a:spcAft>
                      <a:spcPct val="0"/>
                    </a:spcAft>
                    <a:buClrTx/>
                  </a:pPr>
                  <a:endParaRPr lang="en-US" sz="825" kern="1200">
                    <a:solidFill>
                      <a:srgbClr val="595959"/>
                    </a:solidFill>
                    <a:latin typeface="Calibri"/>
                    <a:ea typeface="+mn-ea"/>
                    <a:cs typeface="Arial" panose="020B0604020202020204" pitchFamily="34" charset="0"/>
                  </a:endParaRPr>
                </a:p>
              </p:txBody>
            </p:sp>
          </p:grpSp>
          <p:sp>
            <p:nvSpPr>
              <p:cNvPr id="94" name="Round Diagonal Corner Rectangle 11"/>
              <p:cNvSpPr/>
              <p:nvPr/>
            </p:nvSpPr>
            <p:spPr>
              <a:xfrm>
                <a:off x="6019237" y="847314"/>
                <a:ext cx="1218038" cy="342090"/>
              </a:xfrm>
              <a:prstGeom prst="rect">
                <a:avLst/>
              </a:prstGeom>
              <a:noFill/>
              <a:ln w="25400" cap="flat" cmpd="sng" algn="ctr">
                <a:noFill/>
                <a:prstDash val="solid"/>
              </a:ln>
              <a:effectLst/>
            </p:spPr>
            <p:txBody>
              <a:bodyPr lIns="68580" tIns="34290" rIns="68580" bIns="34290" anchor="ctr"/>
              <a:lstStyle/>
              <a:p>
                <a:pPr defTabSz="685800" eaLnBrk="0" fontAlgn="base" hangingPunct="0">
                  <a:spcBef>
                    <a:spcPct val="0"/>
                  </a:spcBef>
                  <a:spcAft>
                    <a:spcPct val="0"/>
                  </a:spcAft>
                  <a:buClrTx/>
                  <a:defRPr/>
                </a:pPr>
                <a:r>
                  <a:rPr lang="en-US" sz="825" b="1" dirty="0">
                    <a:solidFill>
                      <a:srgbClr val="4472C4"/>
                    </a:solidFill>
                    <a:latin typeface="Calibri"/>
                    <a:ea typeface="Arial Unicode MS"/>
                    <a:cs typeface="Calibri" panose="020F0502020204030204" pitchFamily="34" charset="0"/>
                  </a:rPr>
                  <a:t>DOMESTIC MANUFACTURING</a:t>
                </a:r>
              </a:p>
            </p:txBody>
          </p:sp>
          <p:sp>
            <p:nvSpPr>
              <p:cNvPr id="95" name="Rounded Rectangle 12"/>
              <p:cNvSpPr/>
              <p:nvPr/>
            </p:nvSpPr>
            <p:spPr>
              <a:xfrm>
                <a:off x="4169864" y="1634204"/>
                <a:ext cx="1065836" cy="560163"/>
              </a:xfrm>
              <a:prstGeom prst="rect">
                <a:avLst/>
              </a:prstGeom>
              <a:noFill/>
              <a:ln w="25400" cap="flat" cmpd="sng" algn="ctr">
                <a:noFill/>
                <a:prstDash val="solid"/>
              </a:ln>
              <a:effectLst/>
            </p:spPr>
            <p:txBody>
              <a:bodyPr lIns="68580" tIns="34290" rIns="68580" bIns="34290" anchor="ctr"/>
              <a:lstStyle/>
              <a:p>
                <a:pPr algn="r" defTabSz="685800" eaLnBrk="0" fontAlgn="base" hangingPunct="0">
                  <a:spcBef>
                    <a:spcPct val="0"/>
                  </a:spcBef>
                  <a:spcAft>
                    <a:spcPct val="0"/>
                  </a:spcAft>
                  <a:buClrTx/>
                  <a:defRPr/>
                </a:pPr>
                <a:r>
                  <a:rPr lang="en-US" sz="825" b="1" dirty="0">
                    <a:solidFill>
                      <a:srgbClr val="A5A5A5">
                        <a:lumMod val="75000"/>
                      </a:srgbClr>
                    </a:solidFill>
                    <a:latin typeface="Calibri"/>
                    <a:ea typeface="Arial Unicode MS"/>
                    <a:cs typeface="Calibri" panose="020F0502020204030204" pitchFamily="34" charset="0"/>
                  </a:rPr>
                  <a:t>CENTRAL WAREHOUSES/DISTRIBUTION CENTERS</a:t>
                </a:r>
              </a:p>
            </p:txBody>
          </p:sp>
          <p:sp>
            <p:nvSpPr>
              <p:cNvPr id="96" name="Snip Diagonal Corner Rectangle 14"/>
              <p:cNvSpPr/>
              <p:nvPr/>
            </p:nvSpPr>
            <p:spPr>
              <a:xfrm>
                <a:off x="4029356" y="3185323"/>
                <a:ext cx="1257330" cy="326210"/>
              </a:xfrm>
              <a:prstGeom prst="rect">
                <a:avLst/>
              </a:prstGeom>
              <a:noFill/>
              <a:ln w="25400" cap="flat" cmpd="sng" algn="ctr">
                <a:noFill/>
                <a:prstDash val="solid"/>
              </a:ln>
              <a:effectLst/>
            </p:spPr>
            <p:txBody>
              <a:bodyPr lIns="68580" tIns="34290" rIns="68580" bIns="34290" anchor="ctr"/>
              <a:lstStyle/>
              <a:p>
                <a:pPr algn="r" defTabSz="685800" eaLnBrk="0" fontAlgn="base" hangingPunct="0">
                  <a:spcBef>
                    <a:spcPct val="0"/>
                  </a:spcBef>
                  <a:spcAft>
                    <a:spcPct val="0"/>
                  </a:spcAft>
                  <a:buClrTx/>
                  <a:defRPr/>
                </a:pPr>
                <a:r>
                  <a:rPr lang="en-US" sz="825" b="1" dirty="0">
                    <a:solidFill>
                      <a:srgbClr val="70AD47"/>
                    </a:solidFill>
                    <a:latin typeface="Calibri"/>
                    <a:ea typeface="Arial Unicode MS"/>
                    <a:cs typeface="Calibri" panose="020F0502020204030204" pitchFamily="34" charset="0"/>
                  </a:rPr>
                  <a:t>DISTRIBUTORS/STOCKISTS (2,100)</a:t>
                </a:r>
              </a:p>
            </p:txBody>
          </p:sp>
          <p:sp>
            <p:nvSpPr>
              <p:cNvPr id="97" name="Rounded Rectangle 23"/>
              <p:cNvSpPr/>
              <p:nvPr/>
            </p:nvSpPr>
            <p:spPr>
              <a:xfrm>
                <a:off x="6029545" y="2299694"/>
                <a:ext cx="1287890" cy="326210"/>
              </a:xfrm>
              <a:prstGeom prst="rect">
                <a:avLst/>
              </a:prstGeom>
              <a:noFill/>
              <a:ln w="25400" cap="flat" cmpd="sng" algn="ctr">
                <a:noFill/>
                <a:prstDash val="solid"/>
              </a:ln>
              <a:effectLst/>
            </p:spPr>
            <p:txBody>
              <a:bodyPr lIns="68580" tIns="34290" rIns="68580" bIns="34290" anchor="ctr"/>
              <a:lstStyle/>
              <a:p>
                <a:pPr defTabSz="685800" eaLnBrk="0" fontAlgn="base" hangingPunct="0">
                  <a:spcBef>
                    <a:spcPct val="0"/>
                  </a:spcBef>
                  <a:spcAft>
                    <a:spcPct val="0"/>
                  </a:spcAft>
                  <a:buClrTx/>
                  <a:defRPr/>
                </a:pPr>
                <a:r>
                  <a:rPr lang="en-US" sz="825" b="1" dirty="0">
                    <a:solidFill>
                      <a:srgbClr val="FFC000">
                        <a:lumMod val="75000"/>
                      </a:srgbClr>
                    </a:solidFill>
                    <a:latin typeface="Calibri"/>
                    <a:ea typeface="Arial Unicode MS"/>
                    <a:cs typeface="Calibri" panose="020F0502020204030204" pitchFamily="34" charset="0"/>
                  </a:rPr>
                  <a:t>CFAS (25)</a:t>
                </a:r>
              </a:p>
            </p:txBody>
          </p:sp>
          <p:sp>
            <p:nvSpPr>
              <p:cNvPr id="98" name="Rounded Rectangle 29"/>
              <p:cNvSpPr/>
              <p:nvPr/>
            </p:nvSpPr>
            <p:spPr>
              <a:xfrm>
                <a:off x="6034429" y="3971079"/>
                <a:ext cx="1498850" cy="3464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defTabSz="685800" eaLnBrk="0" fontAlgn="base" hangingPunct="0">
                  <a:spcBef>
                    <a:spcPct val="0"/>
                  </a:spcBef>
                  <a:spcAft>
                    <a:spcPct val="0"/>
                  </a:spcAft>
                  <a:buClrTx/>
                  <a:defRPr/>
                </a:pPr>
                <a:r>
                  <a:rPr lang="en-IN" sz="825" b="1" kern="1200" dirty="0">
                    <a:solidFill>
                      <a:srgbClr val="44546A"/>
                    </a:solidFill>
                    <a:latin typeface="Calibri"/>
                    <a:cs typeface="Calibri" panose="020F0502020204030204" pitchFamily="34" charset="0"/>
                  </a:rPr>
                  <a:t>PHARMACY/HOSPITAL/</a:t>
                </a:r>
                <a:br>
                  <a:rPr lang="en-IN" sz="825" b="1" kern="1200" dirty="0">
                    <a:solidFill>
                      <a:srgbClr val="44546A"/>
                    </a:solidFill>
                    <a:latin typeface="Calibri"/>
                    <a:cs typeface="Calibri" panose="020F0502020204030204" pitchFamily="34" charset="0"/>
                  </a:rPr>
                </a:br>
                <a:r>
                  <a:rPr lang="en-IN" sz="825" b="1" kern="1200" dirty="0">
                    <a:solidFill>
                      <a:srgbClr val="44546A"/>
                    </a:solidFill>
                    <a:latin typeface="Calibri"/>
                    <a:cs typeface="Calibri" panose="020F0502020204030204" pitchFamily="34" charset="0"/>
                  </a:rPr>
                  <a:t>INSTITUTIONS/</a:t>
                </a:r>
              </a:p>
              <a:p>
                <a:pPr defTabSz="685800" eaLnBrk="0" fontAlgn="base" hangingPunct="0">
                  <a:spcBef>
                    <a:spcPct val="0"/>
                  </a:spcBef>
                  <a:spcAft>
                    <a:spcPct val="0"/>
                  </a:spcAft>
                  <a:buClrTx/>
                  <a:defRPr/>
                </a:pPr>
                <a:r>
                  <a:rPr lang="en-IN" sz="825" b="1" kern="1200" dirty="0">
                    <a:solidFill>
                      <a:srgbClr val="44546A"/>
                    </a:solidFill>
                    <a:latin typeface="Calibri"/>
                    <a:cs typeface="Calibri" panose="020F0502020204030204" pitchFamily="34" charset="0"/>
                  </a:rPr>
                  <a:t>NURSING HOMES</a:t>
                </a:r>
              </a:p>
            </p:txBody>
          </p:sp>
        </p:grpSp>
        <p:sp>
          <p:nvSpPr>
            <p:cNvPr id="100" name="Rectangle 99"/>
            <p:cNvSpPr/>
            <p:nvPr/>
          </p:nvSpPr>
          <p:spPr>
            <a:xfrm>
              <a:off x="6243377" y="2542397"/>
              <a:ext cx="858263" cy="343008"/>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lIns="34290" tIns="34290" rIns="34290" bIns="34290" spcCol="953" anchor="ctr"/>
            <a:lstStyle/>
            <a:p>
              <a:pPr lvl="1" defTabSz="400040" eaLnBrk="0" fontAlgn="base" hangingPunct="0">
                <a:lnSpc>
                  <a:spcPct val="90000"/>
                </a:lnSpc>
                <a:spcBef>
                  <a:spcPct val="0"/>
                </a:spcBef>
                <a:spcAft>
                  <a:spcPct val="15000"/>
                </a:spcAft>
                <a:buClrTx/>
                <a:defRPr/>
              </a:pPr>
              <a:r>
                <a:rPr lang="en-IN" sz="825" kern="1200" dirty="0">
                  <a:solidFill>
                    <a:srgbClr val="595959"/>
                  </a:solidFill>
                  <a:latin typeface="Calibri"/>
                </a:rPr>
                <a:t>1-2% of the total invoice + official expenses</a:t>
              </a:r>
            </a:p>
          </p:txBody>
        </p:sp>
        <p:sp>
          <p:nvSpPr>
            <p:cNvPr id="101" name="Rectangle 100"/>
            <p:cNvSpPr/>
            <p:nvPr/>
          </p:nvSpPr>
          <p:spPr>
            <a:xfrm>
              <a:off x="3127485" y="3334751"/>
              <a:ext cx="545310" cy="261944"/>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lIns="34290" tIns="34290" rIns="34290" bIns="34290" spcCol="953" anchor="ctr"/>
            <a:lstStyle/>
            <a:p>
              <a:pPr lvl="1" algn="r" defTabSz="400040" eaLnBrk="0" fontAlgn="base" hangingPunct="0">
                <a:lnSpc>
                  <a:spcPct val="90000"/>
                </a:lnSpc>
                <a:spcBef>
                  <a:spcPct val="0"/>
                </a:spcBef>
                <a:spcAft>
                  <a:spcPct val="15000"/>
                </a:spcAft>
                <a:buClrTx/>
                <a:defRPr/>
              </a:pPr>
              <a:r>
                <a:rPr lang="en-IN" sz="825" kern="1200" dirty="0">
                  <a:solidFill>
                    <a:srgbClr val="595959"/>
                  </a:solidFill>
                  <a:latin typeface="Calibri"/>
                </a:rPr>
                <a:t>Margin: </a:t>
              </a:r>
            </a:p>
            <a:p>
              <a:pPr lvl="1" algn="r" defTabSz="400040" eaLnBrk="0" fontAlgn="base" hangingPunct="0">
                <a:lnSpc>
                  <a:spcPct val="90000"/>
                </a:lnSpc>
                <a:spcBef>
                  <a:spcPct val="0"/>
                </a:spcBef>
                <a:spcAft>
                  <a:spcPct val="15000"/>
                </a:spcAft>
                <a:buClrTx/>
                <a:defRPr/>
              </a:pPr>
              <a:r>
                <a:rPr lang="en-IN" sz="825" kern="1200" dirty="0">
                  <a:solidFill>
                    <a:srgbClr val="595959"/>
                  </a:solidFill>
                  <a:latin typeface="Calibri"/>
                </a:rPr>
                <a:t>8-11%</a:t>
              </a:r>
              <a:r>
                <a:rPr lang="en-IN" sz="825" b="1" i="1" kern="1200" dirty="0">
                  <a:solidFill>
                    <a:srgbClr val="595959"/>
                  </a:solidFill>
                  <a:latin typeface="Calibri"/>
                </a:rPr>
                <a:t>-a</a:t>
              </a:r>
            </a:p>
          </p:txBody>
        </p:sp>
        <p:sp>
          <p:nvSpPr>
            <p:cNvPr id="102" name="Rectangle 101"/>
            <p:cNvSpPr/>
            <p:nvPr/>
          </p:nvSpPr>
          <p:spPr>
            <a:xfrm>
              <a:off x="6672508" y="4418649"/>
              <a:ext cx="681462" cy="261944"/>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lIns="34290" tIns="34290" rIns="34290" bIns="34290" spcCol="953" anchor="ctr"/>
            <a:lstStyle/>
            <a:p>
              <a:pPr lvl="1" defTabSz="400040" eaLnBrk="0" fontAlgn="base" hangingPunct="0">
                <a:lnSpc>
                  <a:spcPct val="90000"/>
                </a:lnSpc>
                <a:spcBef>
                  <a:spcPct val="0"/>
                </a:spcBef>
                <a:spcAft>
                  <a:spcPct val="15000"/>
                </a:spcAft>
                <a:buClrTx/>
                <a:defRPr/>
              </a:pPr>
              <a:r>
                <a:rPr lang="en-IN" sz="825" kern="1200" dirty="0">
                  <a:solidFill>
                    <a:srgbClr val="595959"/>
                  </a:solidFill>
                  <a:latin typeface="Calibri"/>
                </a:rPr>
                <a:t>Margin: </a:t>
              </a:r>
            </a:p>
            <a:p>
              <a:pPr lvl="1" defTabSz="400040" eaLnBrk="0" fontAlgn="base" hangingPunct="0">
                <a:lnSpc>
                  <a:spcPct val="90000"/>
                </a:lnSpc>
                <a:spcBef>
                  <a:spcPct val="0"/>
                </a:spcBef>
                <a:spcAft>
                  <a:spcPct val="15000"/>
                </a:spcAft>
                <a:buClrTx/>
                <a:defRPr/>
              </a:pPr>
              <a:r>
                <a:rPr lang="en-IN" sz="825" kern="1200" dirty="0">
                  <a:solidFill>
                    <a:srgbClr val="595959"/>
                  </a:solidFill>
                  <a:latin typeface="Calibri"/>
                </a:rPr>
                <a:t>40%-</a:t>
              </a:r>
              <a:r>
                <a:rPr lang="en-IN" sz="825" b="1" i="1" kern="1200" dirty="0">
                  <a:solidFill>
                    <a:srgbClr val="595959"/>
                  </a:solidFill>
                  <a:latin typeface="Calibri"/>
                </a:rPr>
                <a:t>a</a:t>
              </a:r>
            </a:p>
          </p:txBody>
        </p:sp>
      </p:grpSp>
      <p:sp>
        <p:nvSpPr>
          <p:cNvPr id="110" name="Rectangle 109"/>
          <p:cNvSpPr/>
          <p:nvPr/>
        </p:nvSpPr>
        <p:spPr>
          <a:xfrm>
            <a:off x="4415608" y="4516219"/>
            <a:ext cx="2876108" cy="213585"/>
          </a:xfrm>
          <a:prstGeom prst="rect">
            <a:avLst/>
          </a:prstGeom>
        </p:spPr>
        <p:txBody>
          <a:bodyPr wrap="none">
            <a:spAutoFit/>
          </a:bodyPr>
          <a:lstStyle/>
          <a:p>
            <a:pPr marL="257168" indent="-257168" algn="ctr" defTabSz="685800" eaLnBrk="0" fontAlgn="base" hangingPunct="0">
              <a:spcBef>
                <a:spcPct val="0"/>
              </a:spcBef>
              <a:spcAft>
                <a:spcPct val="0"/>
              </a:spcAft>
              <a:buClrTx/>
              <a:buFont typeface="Calibri" pitchFamily="34" charset="0"/>
              <a:buAutoNum type="alphaLcPeriod"/>
              <a:defRPr/>
            </a:pPr>
            <a:r>
              <a:rPr lang="en-IN" sz="788" i="1" kern="1200" dirty="0">
                <a:solidFill>
                  <a:srgbClr val="595959"/>
                </a:solidFill>
                <a:latin typeface="Calibri"/>
                <a:ea typeface="+mn-ea"/>
                <a:cs typeface="Arial" panose="020B0604020202020204" pitchFamily="34" charset="0"/>
              </a:rPr>
              <a:t>Does not include promotional offers, schemes and bonuses. </a:t>
            </a:r>
          </a:p>
        </p:txBody>
      </p:sp>
      <p:graphicFrame>
        <p:nvGraphicFramePr>
          <p:cNvPr id="104" name="Group 97"/>
          <p:cNvGraphicFramePr>
            <a:graphicFrameLocks noGrp="1"/>
          </p:cNvGraphicFramePr>
          <p:nvPr/>
        </p:nvGraphicFramePr>
        <p:xfrm>
          <a:off x="4511362" y="3658777"/>
          <a:ext cx="1342300" cy="807720"/>
        </p:xfrm>
        <a:graphic>
          <a:graphicData uri="http://schemas.openxmlformats.org/drawingml/2006/table">
            <a:tbl>
              <a:tblPr firstRow="1">
                <a:tableStyleId>{5DA37D80-6434-44D0-A028-1B22A696006F}</a:tableStyleId>
              </a:tblPr>
              <a:tblGrid>
                <a:gridCol w="771838">
                  <a:extLst>
                    <a:ext uri="{9D8B030D-6E8A-4147-A177-3AD203B41FA5}">
                      <a16:colId xmlns:a16="http://schemas.microsoft.com/office/drawing/2014/main" val="20000"/>
                    </a:ext>
                  </a:extLst>
                </a:gridCol>
                <a:gridCol w="570462">
                  <a:extLst>
                    <a:ext uri="{9D8B030D-6E8A-4147-A177-3AD203B41FA5}">
                      <a16:colId xmlns:a16="http://schemas.microsoft.com/office/drawing/2014/main" val="20001"/>
                    </a:ext>
                  </a:extLst>
                </a:gridCol>
              </a:tblGrid>
              <a:tr h="38862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100" kern="1200" dirty="0"/>
                        <a:t>Daily call average of chemist</a:t>
                      </a:r>
                      <a:endParaRPr lang="en-US" sz="1100" kern="1200" dirty="0">
                        <a:solidFill>
                          <a:srgbClr val="000000"/>
                        </a:solidFill>
                        <a:latin typeface="+mn-lt"/>
                        <a:ea typeface="+mn-ea"/>
                        <a:cs typeface="+mn-cs"/>
                      </a:endParaRPr>
                    </a:p>
                  </a:txBody>
                  <a:tcPr marL="68580" marR="68580" marT="34290" marB="34290" anchor="b" anchorCtr="1" horzOverflow="overflow"/>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bg1"/>
                        </a:solidFill>
                        <a:effectLst/>
                        <a:latin typeface="Arial" pitchFamily="34" charset="0"/>
                        <a:cs typeface="Arial" pitchFamily="34" charset="0"/>
                      </a:endParaRPr>
                    </a:p>
                  </a:txBody>
                  <a:tcPr anchor="b" anchorCtr="1"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10000"/>
                  </a:ext>
                </a:extLst>
              </a:tr>
              <a:tr h="25408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1100" kern="1200" dirty="0">
                          <a:solidFill>
                            <a:schemeClr val="tx1"/>
                          </a:solidFill>
                          <a:latin typeface="+mn-lt"/>
                          <a:ea typeface="+mn-ea"/>
                          <a:cs typeface="+mn-cs"/>
                        </a:rPr>
                        <a:t>Pharmacies</a:t>
                      </a:r>
                      <a:endParaRPr lang="en-US" sz="1100" kern="1200" dirty="0">
                        <a:solidFill>
                          <a:srgbClr val="000000"/>
                        </a:solidFill>
                        <a:latin typeface="+mn-lt"/>
                        <a:ea typeface="+mn-ea"/>
                        <a:cs typeface="+mn-cs"/>
                      </a:endParaRPr>
                    </a:p>
                  </a:txBody>
                  <a:tcPr marL="68580" marR="68580" marT="34290" marB="3429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lang="en-US" sz="1100" kern="1200" dirty="0">
                          <a:solidFill>
                            <a:srgbClr val="000000"/>
                          </a:solidFill>
                          <a:latin typeface="+mn-lt"/>
                          <a:ea typeface="+mn-ea"/>
                          <a:cs typeface="+mn-cs"/>
                        </a:rPr>
                        <a:t>5-6</a:t>
                      </a:r>
                    </a:p>
                  </a:txBody>
                  <a:tcPr marL="68580" marR="68580" marT="34290" marB="34290" horzOverflow="overflow"/>
                </a:tc>
                <a:extLst>
                  <a:ext uri="{0D108BD9-81ED-4DB2-BD59-A6C34878D82A}">
                    <a16:rowId xmlns:a16="http://schemas.microsoft.com/office/drawing/2014/main" val="10001"/>
                  </a:ext>
                </a:extLst>
              </a:tr>
            </a:tbl>
          </a:graphicData>
        </a:graphic>
      </p:graphicFrame>
      <p:pic>
        <p:nvPicPr>
          <p:cNvPr id="4" name="Google Shape;67;p13">
            <a:extLst>
              <a:ext uri="{FF2B5EF4-FFF2-40B4-BE49-F238E27FC236}">
                <a16:creationId xmlns:a16="http://schemas.microsoft.com/office/drawing/2014/main" id="{1A37688D-B862-BC9E-0915-04431FACE633}"/>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1970823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7175" y="0"/>
            <a:ext cx="8629650" cy="324572"/>
          </a:xfrm>
        </p:spPr>
        <p:txBody>
          <a:bodyPr anchor="ctr"/>
          <a:lstStyle/>
          <a:p>
            <a:pPr algn="ctr"/>
            <a:r>
              <a:rPr lang="en-US" sz="2400" b="1" dirty="0">
                <a:latin typeface="Times New Roman" panose="02020603050405020304" pitchFamily="18" charset="0"/>
                <a:cs typeface="Times New Roman" panose="02020603050405020304" pitchFamily="18" charset="0"/>
              </a:rPr>
              <a:t>Academic and Promotional Inputs</a:t>
            </a:r>
          </a:p>
        </p:txBody>
      </p:sp>
      <p:sp>
        <p:nvSpPr>
          <p:cNvPr id="2" name="Content Placeholder 1"/>
          <p:cNvSpPr>
            <a:spLocks noGrp="1"/>
          </p:cNvSpPr>
          <p:nvPr>
            <p:ph idx="1"/>
          </p:nvPr>
        </p:nvSpPr>
        <p:spPr>
          <a:xfrm>
            <a:off x="196213" y="362672"/>
            <a:ext cx="7234556" cy="324572"/>
          </a:xfrm>
        </p:spPr>
        <p:txBody>
          <a:bodyPr/>
          <a:lstStyle/>
          <a:p>
            <a:r>
              <a:rPr lang="en-US" sz="1200" dirty="0">
                <a:latin typeface="Times New Roman" panose="02020603050405020304" pitchFamily="18" charset="0"/>
                <a:cs typeface="Times New Roman" panose="02020603050405020304" pitchFamily="18" charset="0"/>
              </a:rPr>
              <a:t>Following inputs are provided to the clinicians for the promotion of its key brands</a:t>
            </a:r>
          </a:p>
        </p:txBody>
      </p:sp>
      <p:graphicFrame>
        <p:nvGraphicFramePr>
          <p:cNvPr id="7" name="Table 6"/>
          <p:cNvGraphicFramePr>
            <a:graphicFrameLocks noGrp="1"/>
          </p:cNvGraphicFramePr>
          <p:nvPr>
            <p:extLst>
              <p:ext uri="{D42A27DB-BD31-4B8C-83A1-F6EECF244321}">
                <p14:modId xmlns:p14="http://schemas.microsoft.com/office/powerpoint/2010/main" val="3852958154"/>
              </p:ext>
            </p:extLst>
          </p:nvPr>
        </p:nvGraphicFramePr>
        <p:xfrm>
          <a:off x="257172" y="687244"/>
          <a:ext cx="8460107" cy="2337896"/>
        </p:xfrm>
        <a:graphic>
          <a:graphicData uri="http://schemas.openxmlformats.org/drawingml/2006/table">
            <a:tbl>
              <a:tblPr firstRow="1" bandRow="1">
                <a:tableStyleId>{BC89EF96-8CEA-46FF-86C4-4CE0E7609802}</a:tableStyleId>
              </a:tblPr>
              <a:tblGrid>
                <a:gridCol w="1790386">
                  <a:extLst>
                    <a:ext uri="{9D8B030D-6E8A-4147-A177-3AD203B41FA5}">
                      <a16:colId xmlns:a16="http://schemas.microsoft.com/office/drawing/2014/main" val="20000"/>
                    </a:ext>
                  </a:extLst>
                </a:gridCol>
                <a:gridCol w="1190713">
                  <a:extLst>
                    <a:ext uri="{9D8B030D-6E8A-4147-A177-3AD203B41FA5}">
                      <a16:colId xmlns:a16="http://schemas.microsoft.com/office/drawing/2014/main" val="20001"/>
                    </a:ext>
                  </a:extLst>
                </a:gridCol>
                <a:gridCol w="3554884">
                  <a:extLst>
                    <a:ext uri="{9D8B030D-6E8A-4147-A177-3AD203B41FA5}">
                      <a16:colId xmlns:a16="http://schemas.microsoft.com/office/drawing/2014/main" val="20002"/>
                    </a:ext>
                  </a:extLst>
                </a:gridCol>
                <a:gridCol w="1924124">
                  <a:extLst>
                    <a:ext uri="{9D8B030D-6E8A-4147-A177-3AD203B41FA5}">
                      <a16:colId xmlns:a16="http://schemas.microsoft.com/office/drawing/2014/main" val="20003"/>
                    </a:ext>
                  </a:extLst>
                </a:gridCol>
              </a:tblGrid>
              <a:tr h="240780">
                <a:tc rowSpan="2">
                  <a:txBody>
                    <a:bodyPr/>
                    <a:lstStyle/>
                    <a:p>
                      <a:pPr algn="ctr"/>
                      <a:r>
                        <a:rPr lang="en-US" sz="1100" dirty="0">
                          <a:solidFill>
                            <a:sysClr val="windowText" lastClr="000000"/>
                          </a:solidFill>
                          <a:latin typeface="Times New Roman" panose="02020603050405020304" pitchFamily="18" charset="0"/>
                          <a:cs typeface="Times New Roman" panose="02020603050405020304" pitchFamily="18" charset="0"/>
                        </a:rPr>
                        <a:t>Inputs</a:t>
                      </a:r>
                    </a:p>
                  </a:txBody>
                  <a:tcPr marL="68580" marR="68580" marT="34290" marB="34290" anchor="ctr"/>
                </a:tc>
                <a:tc gridSpan="3">
                  <a:txBody>
                    <a:bodyPr/>
                    <a:lstStyle/>
                    <a:p>
                      <a:pPr algn="ctr"/>
                      <a:r>
                        <a:rPr lang="en-US" sz="1100" dirty="0">
                          <a:solidFill>
                            <a:sysClr val="windowText" lastClr="000000"/>
                          </a:solidFill>
                          <a:latin typeface="Times New Roman" panose="02020603050405020304" pitchFamily="18" charset="0"/>
                          <a:cs typeface="Times New Roman" panose="02020603050405020304" pitchFamily="18" charset="0"/>
                        </a:rPr>
                        <a:t>Quarterly</a:t>
                      </a:r>
                      <a:endParaRPr lang="en-US" sz="1100" b="1"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b"/>
                </a:tc>
                <a:tc hMerge="1">
                  <a:txBody>
                    <a:bodyPr/>
                    <a:lstStyle/>
                    <a:p>
                      <a:pPr algn="ctr"/>
                      <a:endParaRPr lang="en-US" sz="1400" b="1" dirty="0">
                        <a:solidFill>
                          <a:schemeClr val="bg1"/>
                        </a:solidFill>
                        <a:latin typeface="+mn-lt"/>
                      </a:endParaRPr>
                    </a:p>
                  </a:txBody>
                  <a:tcPr anchor="b"/>
                </a:tc>
                <a:tc hMerge="1">
                  <a:txBody>
                    <a:bodyPr/>
                    <a:lstStyle/>
                    <a:p>
                      <a:pPr algn="ctr"/>
                      <a:endParaRPr lang="en-US" sz="1400" dirty="0">
                        <a:solidFill>
                          <a:schemeClr val="bg1"/>
                        </a:solidFill>
                        <a:latin typeface="+mn-lt"/>
                      </a:endParaRPr>
                    </a:p>
                  </a:txBody>
                  <a:tcPr anchor="b"/>
                </a:tc>
                <a:extLst>
                  <a:ext uri="{0D108BD9-81ED-4DB2-BD59-A6C34878D82A}">
                    <a16:rowId xmlns:a16="http://schemas.microsoft.com/office/drawing/2014/main" val="10000"/>
                  </a:ext>
                </a:extLst>
              </a:tr>
              <a:tr h="240780">
                <a:tc vMerge="1">
                  <a:txBody>
                    <a:bodyPr/>
                    <a:lstStyle/>
                    <a:p>
                      <a:pPr algn="l"/>
                      <a:endParaRPr lang="en-US" sz="1400" dirty="0">
                        <a:solidFill>
                          <a:schemeClr val="bg1"/>
                        </a:solidFill>
                        <a:latin typeface="+mn-lt"/>
                      </a:endParaRPr>
                    </a:p>
                  </a:txBody>
                  <a:tcPr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Units</a:t>
                      </a:r>
                    </a:p>
                  </a:txBody>
                  <a:tcPr marL="68580" marR="68580" marT="34290" marB="34290" anchor="ctr"/>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Name</a:t>
                      </a:r>
                    </a:p>
                  </a:txBody>
                  <a:tcPr marL="68580" marR="68580" marT="34290" marB="34290" anchor="ctr"/>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Specialties</a:t>
                      </a:r>
                      <a:r>
                        <a:rPr lang="en-US" sz="1100" b="1" baseline="0" dirty="0">
                          <a:solidFill>
                            <a:sysClr val="windowText" lastClr="000000"/>
                          </a:solidFill>
                          <a:latin typeface="Times New Roman" panose="02020603050405020304" pitchFamily="18" charset="0"/>
                          <a:cs typeface="Times New Roman" panose="02020603050405020304" pitchFamily="18" charset="0"/>
                        </a:rPr>
                        <a:t> Targeted</a:t>
                      </a:r>
                      <a:endParaRPr lang="en-US" sz="1100" b="1"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2"/>
                  </a:ext>
                </a:extLst>
              </a:tr>
              <a:tr h="240780">
                <a:tc rowSpan="3">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Journal</a:t>
                      </a:r>
                      <a:r>
                        <a:rPr lang="en-IN" sz="110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Reprints</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20</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Journal of American College of Gastroenterology</a:t>
                      </a:r>
                      <a:r>
                        <a:rPr lang="en-GB" sz="1100" b="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a:t>
                      </a: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 </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Gastroenterologists and CPs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3"/>
                  </a:ext>
                </a:extLst>
              </a:tr>
              <a:tr h="411656">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IN" sz="1400" u="none" strike="noStrike" kern="1200" dirty="0">
                        <a:solidFill>
                          <a:schemeClr val="dk1"/>
                        </a:solidFill>
                        <a:effectLst/>
                        <a:latin typeface="+mn-lt"/>
                        <a:ea typeface="+mn-ea"/>
                        <a:cs typeface="+mn-cs"/>
                      </a:endParaRPr>
                    </a:p>
                  </a:txBody>
                  <a:tcPr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20</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Journal of American</a:t>
                      </a:r>
                      <a:r>
                        <a:rPr lang="en-GB" sz="1100" b="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Orthopaedic Society for Sports Medicine</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Orthopedicians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4"/>
                  </a:ext>
                </a:extLst>
              </a:tr>
              <a:tr h="240780">
                <a:tc v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IN" sz="1400" u="none" strike="noStrike" kern="1200" dirty="0">
                        <a:solidFill>
                          <a:schemeClr val="dk1"/>
                        </a:solidFill>
                        <a:effectLst/>
                        <a:latin typeface="+mn-lt"/>
                        <a:ea typeface="+mn-ea"/>
                        <a:cs typeface="+mn-cs"/>
                      </a:endParaRPr>
                    </a:p>
                  </a:txBody>
                  <a:tcPr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20</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Journal of American College of Surgeons</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Gen. Surgeons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5"/>
                  </a:ext>
                </a:extLst>
              </a:tr>
              <a:tr h="24078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Case</a:t>
                      </a:r>
                      <a:r>
                        <a:rPr lang="en-IN" sz="110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Studies</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20</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GB"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Endorsed by KOLs</a:t>
                      </a:r>
                      <a:endParaRPr lang="en-GB"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Gastroenterologists and CPs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1"/>
                  </a:ext>
                </a:extLst>
              </a:tr>
              <a:tr h="24078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Product</a:t>
                      </a:r>
                      <a:r>
                        <a:rPr lang="en-IN" sz="110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Monograph</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50</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Nusam</a:t>
                      </a: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 </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Gastroenterologists and CPs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6"/>
                  </a:ext>
                </a:extLst>
              </a:tr>
              <a:tr h="24078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HEP</a:t>
                      </a:r>
                      <a:r>
                        <a:rPr lang="en-IN" sz="110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to DATE</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10</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Hep to Date</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Gastroenterologists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7"/>
                  </a:ext>
                </a:extLst>
              </a:tr>
              <a:tr h="24078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Book</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2</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AO</a:t>
                      </a:r>
                      <a:r>
                        <a:rPr lang="en-IN" sz="1100" b="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Principles of Fracture Management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Orthopedicians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8"/>
                  </a:ext>
                </a:extLst>
              </a:tr>
            </a:tbl>
          </a:graphicData>
        </a:graphic>
      </p:graphicFrame>
      <p:graphicFrame>
        <p:nvGraphicFramePr>
          <p:cNvPr id="4" name="Table 3">
            <a:extLst>
              <a:ext uri="{FF2B5EF4-FFF2-40B4-BE49-F238E27FC236}">
                <a16:creationId xmlns:a16="http://schemas.microsoft.com/office/drawing/2014/main" id="{BE175178-DD79-9B5C-10CA-6D84F7DDD9A2}"/>
              </a:ext>
            </a:extLst>
          </p:cNvPr>
          <p:cNvGraphicFramePr>
            <a:graphicFrameLocks noGrp="1"/>
          </p:cNvGraphicFramePr>
          <p:nvPr>
            <p:extLst>
              <p:ext uri="{D42A27DB-BD31-4B8C-83A1-F6EECF244321}">
                <p14:modId xmlns:p14="http://schemas.microsoft.com/office/powerpoint/2010/main" val="1727791092"/>
              </p:ext>
            </p:extLst>
          </p:nvPr>
        </p:nvGraphicFramePr>
        <p:xfrm>
          <a:off x="257172" y="3120755"/>
          <a:ext cx="8521067" cy="1615440"/>
        </p:xfrm>
        <a:graphic>
          <a:graphicData uri="http://schemas.openxmlformats.org/drawingml/2006/table">
            <a:tbl>
              <a:tblPr firstRow="1" bandRow="1">
                <a:tableStyleId>{BC89EF96-8CEA-46FF-86C4-4CE0E7609802}</a:tableStyleId>
              </a:tblPr>
              <a:tblGrid>
                <a:gridCol w="2145602">
                  <a:extLst>
                    <a:ext uri="{9D8B030D-6E8A-4147-A177-3AD203B41FA5}">
                      <a16:colId xmlns:a16="http://schemas.microsoft.com/office/drawing/2014/main" val="20000"/>
                    </a:ext>
                  </a:extLst>
                </a:gridCol>
                <a:gridCol w="987414">
                  <a:extLst>
                    <a:ext uri="{9D8B030D-6E8A-4147-A177-3AD203B41FA5}">
                      <a16:colId xmlns:a16="http://schemas.microsoft.com/office/drawing/2014/main" val="20001"/>
                    </a:ext>
                  </a:extLst>
                </a:gridCol>
                <a:gridCol w="987414">
                  <a:extLst>
                    <a:ext uri="{9D8B030D-6E8A-4147-A177-3AD203B41FA5}">
                      <a16:colId xmlns:a16="http://schemas.microsoft.com/office/drawing/2014/main" val="20004"/>
                    </a:ext>
                  </a:extLst>
                </a:gridCol>
                <a:gridCol w="1042780">
                  <a:extLst>
                    <a:ext uri="{9D8B030D-6E8A-4147-A177-3AD203B41FA5}">
                      <a16:colId xmlns:a16="http://schemas.microsoft.com/office/drawing/2014/main" val="20002"/>
                    </a:ext>
                  </a:extLst>
                </a:gridCol>
                <a:gridCol w="1472244">
                  <a:extLst>
                    <a:ext uri="{9D8B030D-6E8A-4147-A177-3AD203B41FA5}">
                      <a16:colId xmlns:a16="http://schemas.microsoft.com/office/drawing/2014/main" val="20005"/>
                    </a:ext>
                  </a:extLst>
                </a:gridCol>
                <a:gridCol w="817089">
                  <a:extLst>
                    <a:ext uri="{9D8B030D-6E8A-4147-A177-3AD203B41FA5}">
                      <a16:colId xmlns:a16="http://schemas.microsoft.com/office/drawing/2014/main" val="20003"/>
                    </a:ext>
                  </a:extLst>
                </a:gridCol>
                <a:gridCol w="1068524">
                  <a:extLst>
                    <a:ext uri="{9D8B030D-6E8A-4147-A177-3AD203B41FA5}">
                      <a16:colId xmlns:a16="http://schemas.microsoft.com/office/drawing/2014/main" val="20006"/>
                    </a:ext>
                  </a:extLst>
                </a:gridCol>
              </a:tblGrid>
              <a:tr h="224371">
                <a:tc rowSpan="2">
                  <a:txBody>
                    <a:bodyPr/>
                    <a:lstStyle/>
                    <a:p>
                      <a:pPr algn="l"/>
                      <a:r>
                        <a:rPr lang="en-US" sz="1100" dirty="0">
                          <a:solidFill>
                            <a:sysClr val="windowText" lastClr="000000"/>
                          </a:solidFill>
                          <a:latin typeface="Times New Roman" panose="02020603050405020304" pitchFamily="18" charset="0"/>
                          <a:cs typeface="Times New Roman" panose="02020603050405020304" pitchFamily="18" charset="0"/>
                        </a:rPr>
                        <a:t>Inputs</a:t>
                      </a:r>
                    </a:p>
                  </a:txBody>
                  <a:tcPr marL="68580" marR="68580" marT="34290" marB="34290" anchor="b"/>
                </a:tc>
                <a:tc gridSpan="2">
                  <a:txBody>
                    <a:bodyPr/>
                    <a:lstStyle/>
                    <a:p>
                      <a:pPr algn="ctr"/>
                      <a:r>
                        <a:rPr lang="en-US" sz="1100" dirty="0">
                          <a:solidFill>
                            <a:sysClr val="windowText" lastClr="000000"/>
                          </a:solidFill>
                          <a:latin typeface="Times New Roman" panose="02020603050405020304" pitchFamily="18" charset="0"/>
                          <a:cs typeface="Times New Roman" panose="02020603050405020304" pitchFamily="18" charset="0"/>
                        </a:rPr>
                        <a:t>Monthly</a:t>
                      </a:r>
                      <a:endParaRPr lang="en-US" sz="1100" b="1"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b"/>
                </a:tc>
                <a:tc hMerge="1">
                  <a:txBody>
                    <a:bodyPr/>
                    <a:lstStyle/>
                    <a:p>
                      <a:endParaRPr lang="en-US"/>
                    </a:p>
                  </a:txBody>
                  <a:tcPr/>
                </a:tc>
                <a:tc gridSpan="2">
                  <a:txBody>
                    <a:bodyPr/>
                    <a:lstStyle/>
                    <a:p>
                      <a:pPr algn="ctr"/>
                      <a:r>
                        <a:rPr lang="en-US" sz="1100" dirty="0">
                          <a:solidFill>
                            <a:sysClr val="windowText" lastClr="000000"/>
                          </a:solidFill>
                          <a:latin typeface="Times New Roman" panose="02020603050405020304" pitchFamily="18" charset="0"/>
                          <a:cs typeface="Times New Roman" panose="02020603050405020304" pitchFamily="18" charset="0"/>
                        </a:rPr>
                        <a:t>Quarterly</a:t>
                      </a:r>
                      <a:endParaRPr lang="en-US" sz="1100" b="1"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b"/>
                </a:tc>
                <a:tc hMerge="1">
                  <a:txBody>
                    <a:bodyPr/>
                    <a:lstStyle/>
                    <a:p>
                      <a:endParaRPr lang="en-US"/>
                    </a:p>
                  </a:txBody>
                  <a:tcPr/>
                </a:tc>
                <a:tc gridSpan="2">
                  <a:txBody>
                    <a:bodyPr/>
                    <a:lstStyle/>
                    <a:p>
                      <a:pPr algn="ctr"/>
                      <a:r>
                        <a:rPr lang="en-US" sz="1100" dirty="0">
                          <a:solidFill>
                            <a:sysClr val="windowText" lastClr="000000"/>
                          </a:solidFill>
                          <a:latin typeface="Times New Roman" panose="02020603050405020304" pitchFamily="18" charset="0"/>
                          <a:cs typeface="Times New Roman" panose="02020603050405020304" pitchFamily="18" charset="0"/>
                        </a:rPr>
                        <a:t>Half Yearly</a:t>
                      </a:r>
                    </a:p>
                  </a:txBody>
                  <a:tcPr marL="68580" marR="68580" marT="34290" marB="34290" anchor="b"/>
                </a:tc>
                <a:tc hMerge="1">
                  <a:txBody>
                    <a:bodyPr/>
                    <a:lstStyle/>
                    <a:p>
                      <a:endParaRPr lang="en-US"/>
                    </a:p>
                  </a:txBody>
                  <a:tcPr/>
                </a:tc>
                <a:extLst>
                  <a:ext uri="{0D108BD9-81ED-4DB2-BD59-A6C34878D82A}">
                    <a16:rowId xmlns:a16="http://schemas.microsoft.com/office/drawing/2014/main" val="10000"/>
                  </a:ext>
                </a:extLst>
              </a:tr>
              <a:tr h="224371">
                <a:tc vMerge="1">
                  <a:txBody>
                    <a:bodyPr/>
                    <a:lstStyle/>
                    <a:p>
                      <a:pPr algn="l"/>
                      <a:endParaRPr lang="en-US" sz="1400" dirty="0">
                        <a:solidFill>
                          <a:schemeClr val="bg1"/>
                        </a:solidFill>
                        <a:latin typeface="+mn-lt"/>
                      </a:endParaRPr>
                    </a:p>
                  </a:txBody>
                  <a:tcPr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Brand</a:t>
                      </a:r>
                    </a:p>
                  </a:txBody>
                  <a:tcPr marL="68580" marR="68580" marT="34290" marB="34290"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Units</a:t>
                      </a:r>
                    </a:p>
                  </a:txBody>
                  <a:tcPr marL="68580" marR="68580" marT="34290" marB="34290"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Brand</a:t>
                      </a:r>
                    </a:p>
                  </a:txBody>
                  <a:tcPr marL="68580" marR="68580" marT="34290" marB="34290"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Units</a:t>
                      </a:r>
                    </a:p>
                  </a:txBody>
                  <a:tcPr marL="68580" marR="68580" marT="34290" marB="34290"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Brand</a:t>
                      </a:r>
                    </a:p>
                  </a:txBody>
                  <a:tcPr marL="68580" marR="68580" marT="34290" marB="34290" anchor="b"/>
                </a:tc>
                <a:tc>
                  <a:txBody>
                    <a:bodyPr/>
                    <a:lstStyle/>
                    <a:p>
                      <a:pPr algn="ctr"/>
                      <a:r>
                        <a:rPr lang="en-US" sz="1100" b="1" dirty="0">
                          <a:solidFill>
                            <a:sysClr val="windowText" lastClr="000000"/>
                          </a:solidFill>
                          <a:latin typeface="Times New Roman" panose="02020603050405020304" pitchFamily="18" charset="0"/>
                          <a:cs typeface="Times New Roman" panose="02020603050405020304" pitchFamily="18" charset="0"/>
                        </a:rPr>
                        <a:t>Units</a:t>
                      </a:r>
                    </a:p>
                  </a:txBody>
                  <a:tcPr marL="68580" marR="68580" marT="34290" marB="34290" anchor="b"/>
                </a:tc>
                <a:extLst>
                  <a:ext uri="{0D108BD9-81ED-4DB2-BD59-A6C34878D82A}">
                    <a16:rowId xmlns:a16="http://schemas.microsoft.com/office/drawing/2014/main" val="10002"/>
                  </a:ext>
                </a:extLst>
              </a:tr>
              <a:tr h="877193">
                <a:tc>
                  <a:txBody>
                    <a:bodyPr/>
                    <a:lstStyle/>
                    <a:p>
                      <a:pPr marL="0" algn="l" defTabSz="914400" rtl="0" eaLnBrk="1" fontAlgn="ctr" latinLnBrk="0" hangingPunct="1"/>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LBL</a:t>
                      </a:r>
                    </a:p>
                  </a:txBody>
                  <a:tcPr marL="68580" marR="68580" marT="34290" marB="34290"/>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algn="ctr" defTabSz="914400" rtl="0" eaLnBrk="1" fontAlgn="ctr" latinLnBrk="0" hangingPunct="1"/>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Pantocid</a:t>
                      </a:r>
                      <a:endPar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endParaRPr>
                    </a:p>
                    <a:p>
                      <a:pPr marL="0" algn="ctr" defTabSz="914400" rtl="0" eaLnBrk="1" fontAlgn="ctr" latinLnBrk="0" hangingPunct="1"/>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Pantocid</a:t>
                      </a: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 DSR</a:t>
                      </a: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Lactihep Plus</a:t>
                      </a:r>
                    </a:p>
                    <a:p>
                      <a:pPr marL="0" algn="ctr" defTabSz="914400" rtl="0" eaLnBrk="1" fontAlgn="ctr" latinLnBrk="0" hangingPunct="1"/>
                      <a:r>
                        <a:rPr lang="en-IN" sz="1100" b="0" u="none" strike="noStrike" kern="1200" dirty="0" err="1">
                          <a:solidFill>
                            <a:sysClr val="windowText" lastClr="000000"/>
                          </a:solidFill>
                          <a:effectLst/>
                          <a:latin typeface="Times New Roman" panose="02020603050405020304" pitchFamily="18" charset="0"/>
                          <a:cs typeface="Times New Roman" panose="02020603050405020304" pitchFamily="18" charset="0"/>
                        </a:rPr>
                        <a:t>Rifagut</a:t>
                      </a:r>
                      <a:endPar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endParaRP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Pruease</a:t>
                      </a:r>
                    </a:p>
                  </a:txBody>
                  <a:tcPr marL="68580" marR="68580" marT="34290" marB="34290"/>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60</a:t>
                      </a: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60</a:t>
                      </a: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30</a:t>
                      </a: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50</a:t>
                      </a:r>
                    </a:p>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50</a:t>
                      </a:r>
                    </a:p>
                  </a:txBody>
                  <a:tcPr marL="68580" marR="68580" marT="34290" marB="34290"/>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algn="ctr" defTabSz="914400" rtl="0" eaLnBrk="1" fontAlgn="ctr" latinLnBrk="0" hangingPunct="1"/>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extLst>
                  <a:ext uri="{0D108BD9-81ED-4DB2-BD59-A6C34878D82A}">
                    <a16:rowId xmlns:a16="http://schemas.microsoft.com/office/drawing/2014/main" val="10001"/>
                  </a:ext>
                </a:extLst>
              </a:tr>
              <a:tr h="224371">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IN" sz="1100" u="none" strike="noStrike" kern="1200" dirty="0">
                          <a:solidFill>
                            <a:sysClr val="windowText" lastClr="000000"/>
                          </a:solidFill>
                          <a:effectLst/>
                          <a:latin typeface="Times New Roman" panose="02020603050405020304" pitchFamily="18" charset="0"/>
                          <a:cs typeface="Times New Roman" panose="02020603050405020304" pitchFamily="18" charset="0"/>
                        </a:rPr>
                        <a:t>Brand Reminders</a:t>
                      </a:r>
                      <a:endParaRPr lang="en-IN" sz="110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All</a:t>
                      </a:r>
                      <a:r>
                        <a:rPr lang="en-IN" sz="1100" b="0" u="none" strike="noStrike" kern="1200" baseline="0" dirty="0">
                          <a:solidFill>
                            <a:sysClr val="windowText" lastClr="000000"/>
                          </a:solidFill>
                          <a:effectLst/>
                          <a:latin typeface="Times New Roman" panose="02020603050405020304" pitchFamily="18" charset="0"/>
                          <a:cs typeface="Times New Roman" panose="02020603050405020304" pitchFamily="18" charset="0"/>
                        </a:rPr>
                        <a:t> brands</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150</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100" b="0" u="none" strike="noStrike" kern="1200" dirty="0">
                          <a:solidFill>
                            <a:sysClr val="windowText" lastClr="000000"/>
                          </a:solidFill>
                          <a:effectLst/>
                          <a:latin typeface="Times New Roman" panose="02020603050405020304" pitchFamily="18" charset="0"/>
                          <a:cs typeface="Times New Roman" panose="02020603050405020304" pitchFamily="18" charset="0"/>
                        </a:rPr>
                        <a:t>-</a:t>
                      </a:r>
                      <a:endParaRPr lang="en-IN" sz="1100" b="0" i="0" u="none" strike="noStrike" kern="1200" dirty="0">
                        <a:solidFill>
                          <a:sysClr val="windowText" lastClr="000000"/>
                        </a:solidFill>
                        <a:effectLst/>
                        <a:latin typeface="Times New Roman" panose="02020603050405020304" pitchFamily="18" charset="0"/>
                        <a:ea typeface="+mn-ea"/>
                        <a:cs typeface="Times New Roman" panose="02020603050405020304" pitchFamily="18" charset="0"/>
                      </a:endParaRPr>
                    </a:p>
                  </a:txBody>
                  <a:tcPr marL="68580" marR="68580" marT="34290" marB="34290"/>
                </a:tc>
                <a:extLst>
                  <a:ext uri="{0D108BD9-81ED-4DB2-BD59-A6C34878D82A}">
                    <a16:rowId xmlns:a16="http://schemas.microsoft.com/office/drawing/2014/main" val="10004"/>
                  </a:ext>
                </a:extLst>
              </a:tr>
            </a:tbl>
          </a:graphicData>
        </a:graphic>
      </p:graphicFrame>
      <p:pic>
        <p:nvPicPr>
          <p:cNvPr id="5" name="Google Shape;67;p13">
            <a:extLst>
              <a:ext uri="{FF2B5EF4-FFF2-40B4-BE49-F238E27FC236}">
                <a16:creationId xmlns:a16="http://schemas.microsoft.com/office/drawing/2014/main" id="{B410704F-6116-DEFD-88F2-F6A919849DAB}"/>
              </a:ext>
            </a:extLst>
          </p:cNvPr>
          <p:cNvPicPr preferRelativeResize="0"/>
          <p:nvPr/>
        </p:nvPicPr>
        <p:blipFill>
          <a:blip r:embed="rId3">
            <a:alphaModFix/>
          </a:blip>
          <a:stretch>
            <a:fillRect/>
          </a:stretch>
        </p:blipFill>
        <p:spPr>
          <a:xfrm>
            <a:off x="0" y="16096"/>
            <a:ext cx="967740" cy="391210"/>
          </a:xfrm>
          <a:prstGeom prst="rect">
            <a:avLst/>
          </a:prstGeom>
          <a:noFill/>
          <a:ln>
            <a:noFill/>
          </a:ln>
        </p:spPr>
      </p:pic>
    </p:spTree>
    <p:extLst>
      <p:ext uri="{BB962C8B-B14F-4D97-AF65-F5344CB8AC3E}">
        <p14:creationId xmlns:p14="http://schemas.microsoft.com/office/powerpoint/2010/main" val="2134031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5"/>
          <p:cNvSpPr txBox="1">
            <a:spLocks noGrp="1"/>
          </p:cNvSpPr>
          <p:nvPr>
            <p:ph type="title"/>
          </p:nvPr>
        </p:nvSpPr>
        <p:spPr>
          <a:xfrm>
            <a:off x="819150" y="346887"/>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IN" sz="2400" b="1" dirty="0">
                <a:latin typeface="Times New Roman" panose="02020603050405020304" pitchFamily="18" charset="0"/>
                <a:cs typeface="Times New Roman" panose="02020603050405020304" pitchFamily="18" charset="0"/>
              </a:rPr>
              <a:t>MENTOR APPROVAL</a:t>
            </a:r>
            <a:endParaRPr sz="2400" b="1" dirty="0">
              <a:latin typeface="Times New Roman" panose="02020603050405020304" pitchFamily="18" charset="0"/>
              <a:cs typeface="Times New Roman" panose="02020603050405020304" pitchFamily="18" charset="0"/>
            </a:endParaRPr>
          </a:p>
        </p:txBody>
      </p:sp>
      <p:pic>
        <p:nvPicPr>
          <p:cNvPr id="2" name="Google Shape;67;p13">
            <a:extLst>
              <a:ext uri="{FF2B5EF4-FFF2-40B4-BE49-F238E27FC236}">
                <a16:creationId xmlns:a16="http://schemas.microsoft.com/office/drawing/2014/main" id="{D33BAFB0-1252-246A-1BD5-080A72676CF5}"/>
              </a:ext>
            </a:extLst>
          </p:cNvPr>
          <p:cNvPicPr preferRelativeResize="0"/>
          <p:nvPr/>
        </p:nvPicPr>
        <p:blipFill>
          <a:blip r:embed="rId3">
            <a:alphaModFix/>
          </a:blip>
          <a:stretch>
            <a:fillRect/>
          </a:stretch>
        </p:blipFill>
        <p:spPr>
          <a:xfrm>
            <a:off x="0" y="0"/>
            <a:ext cx="1366200" cy="693775"/>
          </a:xfrm>
          <a:prstGeom prst="rect">
            <a:avLst/>
          </a:prstGeom>
          <a:noFill/>
          <a:ln>
            <a:noFill/>
          </a:ln>
        </p:spPr>
      </p:pic>
      <p:pic>
        <p:nvPicPr>
          <p:cNvPr id="4" name="Picture 3">
            <a:extLst>
              <a:ext uri="{FF2B5EF4-FFF2-40B4-BE49-F238E27FC236}">
                <a16:creationId xmlns:a16="http://schemas.microsoft.com/office/drawing/2014/main" id="{E5FFFCE9-3751-1CDD-52D9-4C002C1CB8CA}"/>
              </a:ext>
            </a:extLst>
          </p:cNvPr>
          <p:cNvPicPr>
            <a:picLocks noChangeAspect="1"/>
          </p:cNvPicPr>
          <p:nvPr/>
        </p:nvPicPr>
        <p:blipFill>
          <a:blip r:embed="rId4"/>
          <a:stretch>
            <a:fillRect/>
          </a:stretch>
        </p:blipFill>
        <p:spPr>
          <a:xfrm>
            <a:off x="1199858" y="1518420"/>
            <a:ext cx="6744284" cy="2240474"/>
          </a:xfrm>
          <a:prstGeom prst="rect">
            <a:avLst/>
          </a:prstGeom>
          <a:ln w="38100">
            <a:solidFill>
              <a:schemeClr val="tx1"/>
            </a:solidFill>
          </a:ln>
        </p:spPr>
      </p:pic>
    </p:spTree>
    <p:extLst>
      <p:ext uri="{BB962C8B-B14F-4D97-AF65-F5344CB8AC3E}">
        <p14:creationId xmlns:p14="http://schemas.microsoft.com/office/powerpoint/2010/main" val="11742366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2800" b="1" dirty="0">
                <a:latin typeface="Times New Roman" panose="02020603050405020304" pitchFamily="18" charset="0"/>
                <a:cs typeface="Times New Roman" panose="02020603050405020304" pitchFamily="18" charset="0"/>
              </a:rPr>
              <a:t>Academic and Promotional Inputs (Cont’d)</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352" y="731519"/>
            <a:ext cx="2318998" cy="1897381"/>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a:extLst>
              <a:ext uri="{FF2B5EF4-FFF2-40B4-BE49-F238E27FC236}">
                <a16:creationId xmlns:a16="http://schemas.microsoft.com/office/drawing/2014/main" id="{B4439BEA-4C63-ECA2-E74D-1422D8E2BF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0613" y="731519"/>
            <a:ext cx="2318998" cy="1894310"/>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a:extLst>
              <a:ext uri="{FF2B5EF4-FFF2-40B4-BE49-F238E27FC236}">
                <a16:creationId xmlns:a16="http://schemas.microsoft.com/office/drawing/2014/main" id="{B5A6033F-25A8-7AA7-A561-712BB5CDE23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76323" y="734590"/>
            <a:ext cx="2318999" cy="1894310"/>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a:extLst>
              <a:ext uri="{FF2B5EF4-FFF2-40B4-BE49-F238E27FC236}">
                <a16:creationId xmlns:a16="http://schemas.microsoft.com/office/drawing/2014/main" id="{42BBB057-938A-EAB2-2E4E-346916174C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353" y="2857499"/>
            <a:ext cx="2318998" cy="189738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E43A45F2-CAD2-FB18-066F-4B739228B0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6324" y="2863534"/>
            <a:ext cx="2318998" cy="1891346"/>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a:extLst>
              <a:ext uri="{FF2B5EF4-FFF2-40B4-BE49-F238E27FC236}">
                <a16:creationId xmlns:a16="http://schemas.microsoft.com/office/drawing/2014/main" id="{1579F533-2D82-D659-DED5-3D00683C71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110613" y="2857498"/>
            <a:ext cx="2318998" cy="1891345"/>
          </a:xfrm>
          <a:prstGeom prst="rect">
            <a:avLst/>
          </a:prstGeom>
          <a:ln w="88900" cap="sq" cmpd="thickThin">
            <a:solidFill>
              <a:srgbClr val="000000"/>
            </a:solidFill>
            <a:prstDash val="solid"/>
            <a:miter lim="800000"/>
          </a:ln>
          <a:effectLst>
            <a:innerShdw blurRad="76200">
              <a:srgbClr val="000000"/>
            </a:innerShdw>
          </a:effectLst>
        </p:spPr>
      </p:pic>
      <p:pic>
        <p:nvPicPr>
          <p:cNvPr id="9" name="Google Shape;67;p13">
            <a:extLst>
              <a:ext uri="{FF2B5EF4-FFF2-40B4-BE49-F238E27FC236}">
                <a16:creationId xmlns:a16="http://schemas.microsoft.com/office/drawing/2014/main" id="{AA67C5C1-8C2D-F582-E2B8-4EA21DE1D0B3}"/>
              </a:ext>
            </a:extLst>
          </p:cNvPr>
          <p:cNvPicPr preferRelativeResize="0"/>
          <p:nvPr/>
        </p:nvPicPr>
        <p:blipFill>
          <a:blip r:embed="rId9">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512546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2400" b="1" dirty="0">
                <a:latin typeface="Times New Roman" panose="02020603050405020304" pitchFamily="18" charset="0"/>
                <a:cs typeface="Times New Roman" panose="02020603050405020304" pitchFamily="18" charset="0"/>
              </a:rPr>
              <a:t>Participation in Conferences </a:t>
            </a:r>
            <a:endParaRPr lang="en-IN" sz="2400" b="1" dirty="0">
              <a:latin typeface="Times New Roman" panose="02020603050405020304" pitchFamily="18" charset="0"/>
              <a:cs typeface="Times New Roman" panose="02020603050405020304" pitchFamily="18" charset="0"/>
            </a:endParaRPr>
          </a:p>
        </p:txBody>
      </p:sp>
      <p:sp>
        <p:nvSpPr>
          <p:cNvPr id="6" name="Content Placeholder 3"/>
          <p:cNvSpPr>
            <a:spLocks noGrp="1"/>
          </p:cNvSpPr>
          <p:nvPr>
            <p:ph idx="1"/>
          </p:nvPr>
        </p:nvSpPr>
        <p:spPr>
          <a:xfrm>
            <a:off x="609218" y="603294"/>
            <a:ext cx="7189260" cy="508726"/>
          </a:xfrm>
        </p:spPr>
        <p:txBody>
          <a:bodyPr anchor="ctr">
            <a:noAutofit/>
          </a:bodyPr>
          <a:lstStyle/>
          <a:p>
            <a:r>
              <a:rPr lang="en-US" sz="1200" dirty="0">
                <a:latin typeface="Times New Roman" panose="02020603050405020304" pitchFamily="18" charset="0"/>
                <a:cs typeface="Times New Roman" panose="02020603050405020304" pitchFamily="18" charset="0"/>
              </a:rPr>
              <a:t>ISGCON 2023 was held at Jaipur, Rajasthan and further details of the conference is mentioned in the table below:</a:t>
            </a:r>
          </a:p>
        </p:txBody>
      </p:sp>
      <p:sp>
        <p:nvSpPr>
          <p:cNvPr id="8" name="Slide Number Placeholder 3">
            <a:extLst>
              <a:ext uri="{FF2B5EF4-FFF2-40B4-BE49-F238E27FC236}">
                <a16:creationId xmlns:a16="http://schemas.microsoft.com/office/drawing/2014/main" id="{7021D953-83E0-160B-2503-33C94D18AE9F}"/>
              </a:ext>
            </a:extLst>
          </p:cNvPr>
          <p:cNvSpPr>
            <a:spLocks noGrp="1"/>
          </p:cNvSpPr>
          <p:nvPr>
            <p:ph type="sldNum" sz="quarter" idx="4294967295"/>
          </p:nvPr>
        </p:nvSpPr>
        <p:spPr>
          <a:xfrm>
            <a:off x="8732838" y="4706938"/>
            <a:ext cx="411162" cy="273050"/>
          </a:xfrm>
          <a:prstGeom prst="rect">
            <a:avLst/>
          </a:prstGeom>
        </p:spPr>
        <p:txBody>
          <a:bodyPr anchor="ctr">
            <a:normAutofit fontScale="92500" lnSpcReduction="10000"/>
          </a:bodyPr>
          <a:lstStyle/>
          <a:p>
            <a:pPr defTabSz="685800">
              <a:spcAft>
                <a:spcPts val="450"/>
              </a:spcAft>
              <a:buClrTx/>
            </a:pPr>
            <a:fld id="{D495E168-DA5E-4888-8D8A-92B118324C14}" type="slidenum">
              <a:rPr lang="ru-RU" kern="1200">
                <a:solidFill>
                  <a:prstClr val="white"/>
                </a:solidFill>
                <a:latin typeface="Century Gothic"/>
                <a:ea typeface="+mn-ea"/>
                <a:cs typeface="+mn-cs"/>
              </a:rPr>
              <a:pPr defTabSz="685800">
                <a:spcAft>
                  <a:spcPts val="450"/>
                </a:spcAft>
                <a:buClrTx/>
              </a:pPr>
              <a:t>21</a:t>
            </a:fld>
            <a:endParaRPr lang="ru-RU" kern="1200">
              <a:solidFill>
                <a:prstClr val="white"/>
              </a:solidFill>
              <a:latin typeface="Century Gothic"/>
              <a:ea typeface="+mn-ea"/>
              <a:cs typeface="+mn-cs"/>
            </a:endParaRPr>
          </a:p>
        </p:txBody>
      </p:sp>
      <p:graphicFrame>
        <p:nvGraphicFramePr>
          <p:cNvPr id="13" name="Table 12"/>
          <p:cNvGraphicFramePr>
            <a:graphicFrameLocks noGrp="1"/>
          </p:cNvGraphicFramePr>
          <p:nvPr>
            <p:extLst>
              <p:ext uri="{D42A27DB-BD31-4B8C-83A1-F6EECF244321}">
                <p14:modId xmlns:p14="http://schemas.microsoft.com/office/powerpoint/2010/main" val="3605207748"/>
              </p:ext>
            </p:extLst>
          </p:nvPr>
        </p:nvGraphicFramePr>
        <p:xfrm>
          <a:off x="609217" y="1298213"/>
          <a:ext cx="4082879" cy="3249059"/>
        </p:xfrm>
        <a:graphic>
          <a:graphicData uri="http://schemas.openxmlformats.org/drawingml/2006/table">
            <a:tbl>
              <a:tblPr firstRow="1" bandRow="1">
                <a:tableStyleId>{BC89EF96-8CEA-46FF-86C4-4CE0E7609802}</a:tableStyleId>
              </a:tblPr>
              <a:tblGrid>
                <a:gridCol w="1378252">
                  <a:extLst>
                    <a:ext uri="{9D8B030D-6E8A-4147-A177-3AD203B41FA5}">
                      <a16:colId xmlns:a16="http://schemas.microsoft.com/office/drawing/2014/main" val="20000"/>
                    </a:ext>
                  </a:extLst>
                </a:gridCol>
                <a:gridCol w="2704627">
                  <a:extLst>
                    <a:ext uri="{9D8B030D-6E8A-4147-A177-3AD203B41FA5}">
                      <a16:colId xmlns:a16="http://schemas.microsoft.com/office/drawing/2014/main" val="20001"/>
                    </a:ext>
                  </a:extLst>
                </a:gridCol>
              </a:tblGrid>
              <a:tr h="68231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Name of Conference</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effectLst/>
                          <a:latin typeface="Times New Roman" panose="02020603050405020304" pitchFamily="18" charset="0"/>
                          <a:cs typeface="Times New Roman" panose="02020603050405020304" pitchFamily="18" charset="0"/>
                        </a:rPr>
                        <a:t>Annual conference of the</a:t>
                      </a:r>
                      <a:br>
                        <a:rPr lang="en-US" sz="1000" b="1" dirty="0">
                          <a:solidFill>
                            <a:sysClr val="windowText" lastClr="000000"/>
                          </a:solidFill>
                          <a:latin typeface="Times New Roman" panose="02020603050405020304" pitchFamily="18" charset="0"/>
                          <a:cs typeface="Times New Roman" panose="02020603050405020304" pitchFamily="18" charset="0"/>
                        </a:rPr>
                      </a:br>
                      <a:r>
                        <a:rPr lang="en-US" sz="1000" b="1" kern="1200" dirty="0">
                          <a:solidFill>
                            <a:sysClr val="windowText" lastClr="000000"/>
                          </a:solidFill>
                          <a:effectLst/>
                          <a:latin typeface="Times New Roman" panose="02020603050405020304" pitchFamily="18" charset="0"/>
                          <a:cs typeface="Times New Roman" panose="02020603050405020304" pitchFamily="18" charset="0"/>
                        </a:rPr>
                        <a:t>Indian Society of Gastroenterology (</a:t>
                      </a:r>
                      <a:r>
                        <a:rPr lang="en-US" sz="1000" b="1" kern="1200" dirty="0">
                          <a:solidFill>
                            <a:sysClr val="windowText" lastClr="000000"/>
                          </a:solidFill>
                          <a:latin typeface="Times New Roman" panose="02020603050405020304" pitchFamily="18" charset="0"/>
                          <a:cs typeface="Times New Roman" panose="02020603050405020304" pitchFamily="18" charset="0"/>
                        </a:rPr>
                        <a:t>ISGCON)</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0"/>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Date of Activity</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US" sz="1000" dirty="0">
                          <a:solidFill>
                            <a:sysClr val="windowText" lastClr="000000"/>
                          </a:solidFill>
                          <a:latin typeface="Times New Roman" panose="02020603050405020304" pitchFamily="18" charset="0"/>
                          <a:cs typeface="Times New Roman" panose="02020603050405020304" pitchFamily="18" charset="0"/>
                        </a:rPr>
                        <a:t>5</a:t>
                      </a:r>
                      <a:r>
                        <a:rPr lang="en-US" sz="1000" baseline="30000" dirty="0">
                          <a:solidFill>
                            <a:sysClr val="windowText" lastClr="000000"/>
                          </a:solidFill>
                          <a:latin typeface="Times New Roman" panose="02020603050405020304" pitchFamily="18" charset="0"/>
                          <a:cs typeface="Times New Roman" panose="02020603050405020304" pitchFamily="18" charset="0"/>
                        </a:rPr>
                        <a:t>th</a:t>
                      </a:r>
                      <a:r>
                        <a:rPr lang="en-US" sz="1000" dirty="0">
                          <a:solidFill>
                            <a:sysClr val="windowText" lastClr="000000"/>
                          </a:solidFill>
                          <a:latin typeface="Times New Roman" panose="02020603050405020304" pitchFamily="18" charset="0"/>
                          <a:cs typeface="Times New Roman" panose="02020603050405020304" pitchFamily="18" charset="0"/>
                        </a:rPr>
                        <a:t> – 8</a:t>
                      </a:r>
                      <a:r>
                        <a:rPr lang="en-US" sz="1000" baseline="30000" dirty="0">
                          <a:solidFill>
                            <a:sysClr val="windowText" lastClr="000000"/>
                          </a:solidFill>
                          <a:latin typeface="Times New Roman" panose="02020603050405020304" pitchFamily="18" charset="0"/>
                          <a:cs typeface="Times New Roman" panose="02020603050405020304" pitchFamily="18" charset="0"/>
                        </a:rPr>
                        <a:t>th</a:t>
                      </a:r>
                      <a:r>
                        <a:rPr lang="en-US" sz="1000" dirty="0">
                          <a:solidFill>
                            <a:sysClr val="windowText" lastClr="000000"/>
                          </a:solidFill>
                          <a:latin typeface="Times New Roman" panose="02020603050405020304" pitchFamily="18" charset="0"/>
                          <a:cs typeface="Times New Roman" panose="02020603050405020304" pitchFamily="18" charset="0"/>
                        </a:rPr>
                        <a:t> January, 2023</a:t>
                      </a:r>
                    </a:p>
                  </a:txBody>
                  <a:tcPr marL="68580" marR="68580" marT="34290" marB="34290" anchor="ctr"/>
                </a:tc>
                <a:extLst>
                  <a:ext uri="{0D108BD9-81ED-4DB2-BD59-A6C34878D82A}">
                    <a16:rowId xmlns:a16="http://schemas.microsoft.com/office/drawing/2014/main" val="10001"/>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Venue</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US" sz="1000" dirty="0">
                          <a:solidFill>
                            <a:sysClr val="windowText" lastClr="000000"/>
                          </a:solidFill>
                          <a:latin typeface="Times New Roman" panose="02020603050405020304" pitchFamily="18" charset="0"/>
                          <a:cs typeface="Times New Roman" panose="02020603050405020304" pitchFamily="18" charset="0"/>
                        </a:rPr>
                        <a:t>Jaipur, Rajasthan </a:t>
                      </a:r>
                    </a:p>
                  </a:txBody>
                  <a:tcPr marL="68580" marR="68580" marT="34290" marB="34290" anchor="ctr"/>
                </a:tc>
                <a:extLst>
                  <a:ext uri="{0D108BD9-81ED-4DB2-BD59-A6C34878D82A}">
                    <a16:rowId xmlns:a16="http://schemas.microsoft.com/office/drawing/2014/main" val="10002"/>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Specialty Focused</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US" sz="1000" dirty="0">
                          <a:solidFill>
                            <a:sysClr val="windowText" lastClr="000000"/>
                          </a:solidFill>
                          <a:latin typeface="Times New Roman" panose="02020603050405020304" pitchFamily="18" charset="0"/>
                          <a:cs typeface="Times New Roman" panose="02020603050405020304" pitchFamily="18" charset="0"/>
                        </a:rPr>
                        <a:t>Gastroenterologist, GPs, CPs</a:t>
                      </a:r>
                    </a:p>
                  </a:txBody>
                  <a:tcPr marL="68580" marR="68580" marT="34290" marB="34290" anchor="ctr"/>
                </a:tc>
                <a:extLst>
                  <a:ext uri="{0D108BD9-81ED-4DB2-BD59-A6C34878D82A}">
                    <a16:rowId xmlns:a16="http://schemas.microsoft.com/office/drawing/2014/main" val="10005"/>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Brand</a:t>
                      </a:r>
                      <a:r>
                        <a:rPr lang="en-US" sz="1000" b="1" kern="1200" baseline="0" dirty="0">
                          <a:solidFill>
                            <a:sysClr val="windowText" lastClr="000000"/>
                          </a:solidFill>
                          <a:latin typeface="Times New Roman" panose="02020603050405020304" pitchFamily="18" charset="0"/>
                          <a:cs typeface="Times New Roman" panose="02020603050405020304" pitchFamily="18" charset="0"/>
                        </a:rPr>
                        <a:t> </a:t>
                      </a:r>
                      <a:r>
                        <a:rPr lang="en-US" sz="1000" b="1" kern="1200" dirty="0">
                          <a:solidFill>
                            <a:sysClr val="windowText" lastClr="000000"/>
                          </a:solidFill>
                          <a:latin typeface="Times New Roman" panose="02020603050405020304" pitchFamily="18" charset="0"/>
                          <a:cs typeface="Times New Roman" panose="02020603050405020304" pitchFamily="18" charset="0"/>
                        </a:rPr>
                        <a:t>Focused</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Division Focused</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3"/>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Organized</a:t>
                      </a:r>
                      <a:r>
                        <a:rPr lang="en-US" sz="1000" b="1" kern="1200" baseline="0" dirty="0">
                          <a:solidFill>
                            <a:sysClr val="windowText" lastClr="000000"/>
                          </a:solidFill>
                          <a:latin typeface="Times New Roman" panose="02020603050405020304" pitchFamily="18" charset="0"/>
                          <a:cs typeface="Times New Roman" panose="02020603050405020304" pitchFamily="18" charset="0"/>
                        </a:rPr>
                        <a:t> By</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Indian Society of Gastroenterology</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4"/>
                  </a:ext>
                </a:extLst>
              </a:tr>
            </a:tbl>
          </a:graphicData>
        </a:graphic>
      </p:graphicFrame>
      <p:pic>
        <p:nvPicPr>
          <p:cNvPr id="4" name="Picture 3">
            <a:extLst>
              <a:ext uri="{FF2B5EF4-FFF2-40B4-BE49-F238E27FC236}">
                <a16:creationId xmlns:a16="http://schemas.microsoft.com/office/drawing/2014/main" id="{659AFCBB-A85A-A058-5C29-93097286EC4A}"/>
              </a:ext>
            </a:extLst>
          </p:cNvPr>
          <p:cNvPicPr>
            <a:picLocks noChangeAspect="1"/>
          </p:cNvPicPr>
          <p:nvPr/>
        </p:nvPicPr>
        <p:blipFill rotWithShape="1">
          <a:blip r:embed="rId3"/>
          <a:srcRect t="7926" b="5188"/>
          <a:stretch/>
        </p:blipFill>
        <p:spPr>
          <a:xfrm>
            <a:off x="4989545" y="3058109"/>
            <a:ext cx="3617945" cy="15605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9DC3CBC2-E8FD-3D06-0D9A-646AA8DEE2E3}"/>
              </a:ext>
            </a:extLst>
          </p:cNvPr>
          <p:cNvPicPr>
            <a:picLocks noChangeAspect="1"/>
          </p:cNvPicPr>
          <p:nvPr/>
        </p:nvPicPr>
        <p:blipFill>
          <a:blip r:embed="rId4"/>
          <a:stretch>
            <a:fillRect/>
          </a:stretch>
        </p:blipFill>
        <p:spPr>
          <a:xfrm>
            <a:off x="4926564" y="1187192"/>
            <a:ext cx="3743908" cy="1767062"/>
          </a:xfrm>
          <a:prstGeom prst="rect">
            <a:avLst/>
          </a:prstGeom>
        </p:spPr>
      </p:pic>
      <p:pic>
        <p:nvPicPr>
          <p:cNvPr id="2" name="Google Shape;67;p13">
            <a:extLst>
              <a:ext uri="{FF2B5EF4-FFF2-40B4-BE49-F238E27FC236}">
                <a16:creationId xmlns:a16="http://schemas.microsoft.com/office/drawing/2014/main" id="{D3CD85C4-8348-FE5D-C92D-53E23472B3FA}"/>
              </a:ext>
            </a:extLst>
          </p:cNvPr>
          <p:cNvPicPr preferRelativeResize="0"/>
          <p:nvPr/>
        </p:nvPicPr>
        <p:blipFill>
          <a:blip r:embed="rId5">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553593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2400" b="1" dirty="0">
                <a:latin typeface="Times New Roman" panose="02020603050405020304" pitchFamily="18" charset="0"/>
                <a:cs typeface="Times New Roman" panose="02020603050405020304" pitchFamily="18" charset="0"/>
              </a:rPr>
              <a:t>Participation in Conferences (Cont’d)</a:t>
            </a:r>
            <a:endParaRPr lang="en-IN" sz="2400" b="1" dirty="0">
              <a:latin typeface="Times New Roman" panose="02020603050405020304" pitchFamily="18" charset="0"/>
              <a:cs typeface="Times New Roman" panose="02020603050405020304" pitchFamily="18" charset="0"/>
            </a:endParaRPr>
          </a:p>
        </p:txBody>
      </p:sp>
      <p:sp>
        <p:nvSpPr>
          <p:cNvPr id="6" name="Content Placeholder 3"/>
          <p:cNvSpPr>
            <a:spLocks noGrp="1"/>
          </p:cNvSpPr>
          <p:nvPr>
            <p:ph idx="1"/>
          </p:nvPr>
        </p:nvSpPr>
        <p:spPr>
          <a:xfrm>
            <a:off x="609218" y="603294"/>
            <a:ext cx="7189260" cy="534684"/>
          </a:xfrm>
        </p:spPr>
        <p:txBody>
          <a:bodyPr anchor="ctr">
            <a:noAutofit/>
          </a:bodyPr>
          <a:lstStyle/>
          <a:p>
            <a:r>
              <a:rPr lang="en-US" sz="1200" dirty="0">
                <a:latin typeface="Times New Roman" panose="02020603050405020304" pitchFamily="18" charset="0"/>
                <a:cs typeface="Times New Roman" panose="02020603050405020304" pitchFamily="18" charset="0"/>
              </a:rPr>
              <a:t>IOACON 2022 was held at Guru Nanak Dev University, Amritsar and further details of the conference is mentioned in the table below:</a:t>
            </a:r>
          </a:p>
        </p:txBody>
      </p:sp>
      <p:sp>
        <p:nvSpPr>
          <p:cNvPr id="8" name="Slide Number Placeholder 3">
            <a:extLst>
              <a:ext uri="{FF2B5EF4-FFF2-40B4-BE49-F238E27FC236}">
                <a16:creationId xmlns:a16="http://schemas.microsoft.com/office/drawing/2014/main" id="{7021D953-83E0-160B-2503-33C94D18AE9F}"/>
              </a:ext>
            </a:extLst>
          </p:cNvPr>
          <p:cNvSpPr>
            <a:spLocks noGrp="1"/>
          </p:cNvSpPr>
          <p:nvPr>
            <p:ph type="sldNum" sz="quarter" idx="4294967295"/>
          </p:nvPr>
        </p:nvSpPr>
        <p:spPr>
          <a:xfrm>
            <a:off x="8732838" y="4706938"/>
            <a:ext cx="411162" cy="273050"/>
          </a:xfrm>
          <a:prstGeom prst="rect">
            <a:avLst/>
          </a:prstGeom>
        </p:spPr>
        <p:txBody>
          <a:bodyPr anchor="ctr">
            <a:normAutofit fontScale="92500" lnSpcReduction="10000"/>
          </a:bodyPr>
          <a:lstStyle/>
          <a:p>
            <a:pPr defTabSz="685800">
              <a:spcAft>
                <a:spcPts val="450"/>
              </a:spcAft>
              <a:buClrTx/>
            </a:pPr>
            <a:fld id="{D495E168-DA5E-4888-8D8A-92B118324C14}" type="slidenum">
              <a:rPr lang="ru-RU" kern="1200">
                <a:solidFill>
                  <a:prstClr val="white"/>
                </a:solidFill>
                <a:latin typeface="Century Gothic"/>
                <a:ea typeface="+mn-ea"/>
                <a:cs typeface="+mn-cs"/>
              </a:rPr>
              <a:pPr defTabSz="685800">
                <a:spcAft>
                  <a:spcPts val="450"/>
                </a:spcAft>
                <a:buClrTx/>
              </a:pPr>
              <a:t>22</a:t>
            </a:fld>
            <a:endParaRPr lang="ru-RU" kern="1200">
              <a:solidFill>
                <a:prstClr val="white"/>
              </a:solidFill>
              <a:latin typeface="Century Gothic"/>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3738257621"/>
              </p:ext>
            </p:extLst>
          </p:nvPr>
        </p:nvGraphicFramePr>
        <p:xfrm>
          <a:off x="609217" y="1298213"/>
          <a:ext cx="4082879" cy="3249059"/>
        </p:xfrm>
        <a:graphic>
          <a:graphicData uri="http://schemas.openxmlformats.org/drawingml/2006/table">
            <a:tbl>
              <a:tblPr firstRow="1" bandRow="1">
                <a:tableStyleId>{BC89EF96-8CEA-46FF-86C4-4CE0E7609802}</a:tableStyleId>
              </a:tblPr>
              <a:tblGrid>
                <a:gridCol w="1378252">
                  <a:extLst>
                    <a:ext uri="{9D8B030D-6E8A-4147-A177-3AD203B41FA5}">
                      <a16:colId xmlns:a16="http://schemas.microsoft.com/office/drawing/2014/main" val="20000"/>
                    </a:ext>
                  </a:extLst>
                </a:gridCol>
                <a:gridCol w="2704627">
                  <a:extLst>
                    <a:ext uri="{9D8B030D-6E8A-4147-A177-3AD203B41FA5}">
                      <a16:colId xmlns:a16="http://schemas.microsoft.com/office/drawing/2014/main" val="20001"/>
                    </a:ext>
                  </a:extLst>
                </a:gridCol>
              </a:tblGrid>
              <a:tr h="68231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Name of Conference</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Annual Conference of The Indian Orthopaedic Association (IOACON 2022)</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0"/>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Date of Activity</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baseline="0" dirty="0">
                          <a:solidFill>
                            <a:sysClr val="windowText" lastClr="000000"/>
                          </a:solidFill>
                          <a:latin typeface="Times New Roman" panose="02020603050405020304" pitchFamily="18" charset="0"/>
                          <a:cs typeface="Times New Roman" panose="02020603050405020304" pitchFamily="18" charset="0"/>
                        </a:rPr>
                        <a:t>28</a:t>
                      </a:r>
                      <a:r>
                        <a:rPr lang="en-IN" sz="1000" baseline="30000" dirty="0">
                          <a:solidFill>
                            <a:sysClr val="windowText" lastClr="000000"/>
                          </a:solidFill>
                          <a:latin typeface="Times New Roman" panose="02020603050405020304" pitchFamily="18" charset="0"/>
                          <a:cs typeface="Times New Roman" panose="02020603050405020304" pitchFamily="18" charset="0"/>
                        </a:rPr>
                        <a:t>TH</a:t>
                      </a:r>
                      <a:r>
                        <a:rPr lang="en-IN" sz="1000" baseline="0" dirty="0">
                          <a:solidFill>
                            <a:sysClr val="windowText" lastClr="000000"/>
                          </a:solidFill>
                          <a:latin typeface="Times New Roman" panose="02020603050405020304" pitchFamily="18" charset="0"/>
                          <a:cs typeface="Times New Roman" panose="02020603050405020304" pitchFamily="18" charset="0"/>
                        </a:rPr>
                        <a:t> Nov</a:t>
                      </a:r>
                      <a:r>
                        <a:rPr lang="en-IN" sz="1000" baseline="30000" dirty="0">
                          <a:solidFill>
                            <a:sysClr val="windowText" lastClr="000000"/>
                          </a:solidFill>
                          <a:latin typeface="Times New Roman" panose="02020603050405020304" pitchFamily="18" charset="0"/>
                          <a:cs typeface="Times New Roman" panose="02020603050405020304" pitchFamily="18" charset="0"/>
                        </a:rPr>
                        <a:t> </a:t>
                      </a:r>
                      <a:r>
                        <a:rPr lang="en-IN" sz="1000" baseline="0" dirty="0">
                          <a:solidFill>
                            <a:sysClr val="windowText" lastClr="000000"/>
                          </a:solidFill>
                          <a:latin typeface="Times New Roman" panose="02020603050405020304" pitchFamily="18" charset="0"/>
                          <a:cs typeface="Times New Roman" panose="02020603050405020304" pitchFamily="18" charset="0"/>
                        </a:rPr>
                        <a:t>– 3</a:t>
                      </a:r>
                      <a:r>
                        <a:rPr lang="en-IN" sz="1000" baseline="30000" dirty="0">
                          <a:solidFill>
                            <a:sysClr val="windowText" lastClr="000000"/>
                          </a:solidFill>
                          <a:latin typeface="Times New Roman" panose="02020603050405020304" pitchFamily="18" charset="0"/>
                          <a:cs typeface="Times New Roman" panose="02020603050405020304" pitchFamily="18" charset="0"/>
                        </a:rPr>
                        <a:t>rd</a:t>
                      </a:r>
                      <a:r>
                        <a:rPr lang="en-IN" sz="1000" baseline="0" dirty="0">
                          <a:solidFill>
                            <a:sysClr val="windowText" lastClr="000000"/>
                          </a:solidFill>
                          <a:latin typeface="Times New Roman" panose="02020603050405020304" pitchFamily="18" charset="0"/>
                          <a:cs typeface="Times New Roman" panose="02020603050405020304" pitchFamily="18" charset="0"/>
                        </a:rPr>
                        <a:t> Dec, </a:t>
                      </a:r>
                      <a:r>
                        <a:rPr lang="en-IN" sz="1000" dirty="0">
                          <a:solidFill>
                            <a:sysClr val="windowText" lastClr="000000"/>
                          </a:solidFill>
                          <a:latin typeface="Times New Roman" panose="02020603050405020304" pitchFamily="18" charset="0"/>
                          <a:cs typeface="Times New Roman" panose="02020603050405020304" pitchFamily="18" charset="0"/>
                        </a:rPr>
                        <a:t>2022</a:t>
                      </a:r>
                      <a:endParaRPr lang="en-US" sz="1000"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1"/>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Venue</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algn="ctr"/>
                      <a:r>
                        <a:rPr lang="en-US" sz="1000" dirty="0">
                          <a:solidFill>
                            <a:sysClr val="windowText" lastClr="000000"/>
                          </a:solidFill>
                          <a:latin typeface="Times New Roman" panose="02020603050405020304" pitchFamily="18" charset="0"/>
                          <a:cs typeface="Times New Roman" panose="02020603050405020304" pitchFamily="18" charset="0"/>
                        </a:rPr>
                        <a:t>Guru Nanak Dev University, Amritsar</a:t>
                      </a:r>
                    </a:p>
                  </a:txBody>
                  <a:tcPr marL="68580" marR="68580" marT="34290" marB="34290" anchor="ctr"/>
                </a:tc>
                <a:extLst>
                  <a:ext uri="{0D108BD9-81ED-4DB2-BD59-A6C34878D82A}">
                    <a16:rowId xmlns:a16="http://schemas.microsoft.com/office/drawing/2014/main" val="10002"/>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Specialty Focused</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Gastroenterologist, GPs, CPs</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5"/>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Brand</a:t>
                      </a:r>
                      <a:r>
                        <a:rPr lang="en-US" sz="1000" b="1" kern="1200" baseline="0" dirty="0">
                          <a:solidFill>
                            <a:sysClr val="windowText" lastClr="000000"/>
                          </a:solidFill>
                          <a:latin typeface="Times New Roman" panose="02020603050405020304" pitchFamily="18" charset="0"/>
                          <a:cs typeface="Times New Roman" panose="02020603050405020304" pitchFamily="18" charset="0"/>
                        </a:rPr>
                        <a:t> </a:t>
                      </a:r>
                      <a:r>
                        <a:rPr lang="en-US" sz="1000" b="1" kern="1200" dirty="0">
                          <a:solidFill>
                            <a:sysClr val="windowText" lastClr="000000"/>
                          </a:solidFill>
                          <a:latin typeface="Times New Roman" panose="02020603050405020304" pitchFamily="18" charset="0"/>
                          <a:cs typeface="Times New Roman" panose="02020603050405020304" pitchFamily="18" charset="0"/>
                        </a:rPr>
                        <a:t>Focused</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Division Focused</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3"/>
                  </a:ext>
                </a:extLst>
              </a:tr>
              <a:tr h="5133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a:solidFill>
                            <a:sysClr val="windowText" lastClr="000000"/>
                          </a:solidFill>
                          <a:latin typeface="Times New Roman" panose="02020603050405020304" pitchFamily="18" charset="0"/>
                          <a:cs typeface="Times New Roman" panose="02020603050405020304" pitchFamily="18" charset="0"/>
                        </a:rPr>
                        <a:t>Organized</a:t>
                      </a:r>
                      <a:r>
                        <a:rPr lang="en-US" sz="1000" b="1" kern="1200" baseline="0" dirty="0">
                          <a:solidFill>
                            <a:sysClr val="windowText" lastClr="000000"/>
                          </a:solidFill>
                          <a:latin typeface="Times New Roman" panose="02020603050405020304" pitchFamily="18" charset="0"/>
                          <a:cs typeface="Times New Roman" panose="02020603050405020304" pitchFamily="18" charset="0"/>
                        </a:rPr>
                        <a:t> By</a:t>
                      </a:r>
                      <a:endParaRPr lang="en-US" sz="1000" b="1"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kern="1200" dirty="0">
                          <a:solidFill>
                            <a:sysClr val="windowText" lastClr="000000"/>
                          </a:solidFill>
                          <a:latin typeface="Times New Roman" panose="02020603050405020304" pitchFamily="18" charset="0"/>
                          <a:cs typeface="Times New Roman" panose="02020603050405020304" pitchFamily="18" charset="0"/>
                        </a:rPr>
                        <a:t>The Indian Orthopaedic Association</a:t>
                      </a:r>
                      <a:endParaRPr lang="en-US" sz="1000" kern="1200" dirty="0">
                        <a:solidFill>
                          <a:sysClr val="windowText" lastClr="000000"/>
                        </a:solidFill>
                        <a:latin typeface="Times New Roman" panose="02020603050405020304" pitchFamily="18" charset="0"/>
                        <a:ea typeface="+mn-ea"/>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4"/>
                  </a:ext>
                </a:extLst>
              </a:tr>
            </a:tbl>
          </a:graphicData>
        </a:graphic>
      </p:graphicFrame>
      <p:pic>
        <p:nvPicPr>
          <p:cNvPr id="2" name="Content Placeholder 5">
            <a:extLst>
              <a:ext uri="{FF2B5EF4-FFF2-40B4-BE49-F238E27FC236}">
                <a16:creationId xmlns:a16="http://schemas.microsoft.com/office/drawing/2014/main" id="{B479B2BC-71D0-9022-7D2C-55E32A118246}"/>
              </a:ext>
            </a:extLst>
          </p:cNvPr>
          <p:cNvPicPr>
            <a:picLocks noChangeAspect="1"/>
          </p:cNvPicPr>
          <p:nvPr/>
        </p:nvPicPr>
        <p:blipFill>
          <a:blip r:embed="rId3"/>
          <a:stretch>
            <a:fillRect/>
          </a:stretch>
        </p:blipFill>
        <p:spPr>
          <a:xfrm>
            <a:off x="5100299" y="1298212"/>
            <a:ext cx="3215051" cy="32419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Google Shape;67;p13">
            <a:extLst>
              <a:ext uri="{FF2B5EF4-FFF2-40B4-BE49-F238E27FC236}">
                <a16:creationId xmlns:a16="http://schemas.microsoft.com/office/drawing/2014/main" id="{4EC20A74-9A86-C7DD-ADED-A3164660CC32}"/>
              </a:ext>
            </a:extLst>
          </p:cNvPr>
          <p:cNvPicPr preferRelativeResize="0"/>
          <p:nvPr/>
        </p:nvPicPr>
        <p:blipFill>
          <a:blip r:embed="rId4">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14903654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Table 32"/>
          <p:cNvGraphicFramePr>
            <a:graphicFrameLocks noGrp="1"/>
          </p:cNvGraphicFramePr>
          <p:nvPr>
            <p:extLst>
              <p:ext uri="{D42A27DB-BD31-4B8C-83A1-F6EECF244321}">
                <p14:modId xmlns:p14="http://schemas.microsoft.com/office/powerpoint/2010/main" val="3755794704"/>
              </p:ext>
            </p:extLst>
          </p:nvPr>
        </p:nvGraphicFramePr>
        <p:xfrm>
          <a:off x="257175" y="873739"/>
          <a:ext cx="8570506" cy="3322320"/>
        </p:xfrm>
        <a:graphic>
          <a:graphicData uri="http://schemas.openxmlformats.org/drawingml/2006/table">
            <a:tbl>
              <a:tblPr firstRow="1" bandRow="1">
                <a:tableStyleId>{BC89EF96-8CEA-46FF-86C4-4CE0E7609802}</a:tableStyleId>
              </a:tblPr>
              <a:tblGrid>
                <a:gridCol w="767903">
                  <a:extLst>
                    <a:ext uri="{9D8B030D-6E8A-4147-A177-3AD203B41FA5}">
                      <a16:colId xmlns:a16="http://schemas.microsoft.com/office/drawing/2014/main" val="20000"/>
                    </a:ext>
                  </a:extLst>
                </a:gridCol>
                <a:gridCol w="767903">
                  <a:extLst>
                    <a:ext uri="{9D8B030D-6E8A-4147-A177-3AD203B41FA5}">
                      <a16:colId xmlns:a16="http://schemas.microsoft.com/office/drawing/2014/main" val="20006"/>
                    </a:ext>
                  </a:extLst>
                </a:gridCol>
                <a:gridCol w="759719">
                  <a:extLst>
                    <a:ext uri="{9D8B030D-6E8A-4147-A177-3AD203B41FA5}">
                      <a16:colId xmlns:a16="http://schemas.microsoft.com/office/drawing/2014/main" val="20001"/>
                    </a:ext>
                  </a:extLst>
                </a:gridCol>
                <a:gridCol w="808691">
                  <a:extLst>
                    <a:ext uri="{9D8B030D-6E8A-4147-A177-3AD203B41FA5}">
                      <a16:colId xmlns:a16="http://schemas.microsoft.com/office/drawing/2014/main" val="20002"/>
                    </a:ext>
                  </a:extLst>
                </a:gridCol>
                <a:gridCol w="936119">
                  <a:extLst>
                    <a:ext uri="{9D8B030D-6E8A-4147-A177-3AD203B41FA5}">
                      <a16:colId xmlns:a16="http://schemas.microsoft.com/office/drawing/2014/main" val="20003"/>
                    </a:ext>
                  </a:extLst>
                </a:gridCol>
                <a:gridCol w="934889">
                  <a:extLst>
                    <a:ext uri="{9D8B030D-6E8A-4147-A177-3AD203B41FA5}">
                      <a16:colId xmlns:a16="http://schemas.microsoft.com/office/drawing/2014/main" val="20004"/>
                    </a:ext>
                  </a:extLst>
                </a:gridCol>
                <a:gridCol w="3595282">
                  <a:extLst>
                    <a:ext uri="{9D8B030D-6E8A-4147-A177-3AD203B41FA5}">
                      <a16:colId xmlns:a16="http://schemas.microsoft.com/office/drawing/2014/main" val="20005"/>
                    </a:ext>
                  </a:extLst>
                </a:gridCol>
              </a:tblGrid>
              <a:tr h="514350">
                <a:tc>
                  <a:txBody>
                    <a:bodyPr/>
                    <a:lstStyle/>
                    <a:p>
                      <a:pPr algn="l"/>
                      <a:r>
                        <a:rPr lang="en-IN" sz="1000" dirty="0">
                          <a:solidFill>
                            <a:sysClr val="windowText" lastClr="000000"/>
                          </a:solidFill>
                          <a:latin typeface="Times New Roman" panose="02020603050405020304" pitchFamily="18" charset="0"/>
                          <a:cs typeface="Times New Roman" panose="02020603050405020304" pitchFamily="18" charset="0"/>
                        </a:rPr>
                        <a:t>Name</a:t>
                      </a:r>
                      <a:r>
                        <a:rPr lang="en-IN" sz="1000" baseline="0" dirty="0">
                          <a:solidFill>
                            <a:sysClr val="windowText" lastClr="000000"/>
                          </a:solidFill>
                          <a:latin typeface="Times New Roman" panose="02020603050405020304" pitchFamily="18" charset="0"/>
                          <a:cs typeface="Times New Roman" panose="02020603050405020304" pitchFamily="18" charset="0"/>
                        </a:rPr>
                        <a:t> of Campaign</a:t>
                      </a:r>
                      <a:endParaRPr lang="en-IN" sz="1000"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l"/>
                      <a:r>
                        <a:rPr lang="en-IN" sz="1000" dirty="0">
                          <a:solidFill>
                            <a:sysClr val="windowText" lastClr="000000"/>
                          </a:solidFill>
                          <a:latin typeface="Times New Roman" panose="02020603050405020304" pitchFamily="18" charset="0"/>
                          <a:cs typeface="Times New Roman" panose="02020603050405020304" pitchFamily="18" charset="0"/>
                        </a:rPr>
                        <a:t>Brand/s targeted</a:t>
                      </a:r>
                    </a:p>
                  </a:txBody>
                  <a:tcPr marL="68580" marR="68580" marT="34290" marB="34290" anchor="ctr"/>
                </a:tc>
                <a:tc>
                  <a:txBody>
                    <a:bodyPr/>
                    <a:lstStyle/>
                    <a:p>
                      <a:pPr algn="ctr"/>
                      <a:r>
                        <a:rPr lang="en-IN" sz="1000" dirty="0">
                          <a:solidFill>
                            <a:sysClr val="windowText" lastClr="000000"/>
                          </a:solidFill>
                          <a:latin typeface="Times New Roman" panose="02020603050405020304" pitchFamily="18" charset="0"/>
                          <a:cs typeface="Times New Roman" panose="02020603050405020304" pitchFamily="18" charset="0"/>
                        </a:rPr>
                        <a:t>Frequency</a:t>
                      </a:r>
                    </a:p>
                  </a:txBody>
                  <a:tcPr marL="68580" marR="68580" marT="34290" marB="34290" anchor="ctr"/>
                </a:tc>
                <a:tc>
                  <a:txBody>
                    <a:bodyPr/>
                    <a:lstStyle/>
                    <a:p>
                      <a:pPr algn="ctr"/>
                      <a:r>
                        <a:rPr lang="en-IN" sz="1000" dirty="0">
                          <a:solidFill>
                            <a:sysClr val="windowText" lastClr="000000"/>
                          </a:solidFill>
                          <a:latin typeface="Times New Roman" panose="02020603050405020304" pitchFamily="18" charset="0"/>
                          <a:cs typeface="Times New Roman" panose="02020603050405020304" pitchFamily="18" charset="0"/>
                        </a:rPr>
                        <a:t>Approx.</a:t>
                      </a:r>
                      <a:r>
                        <a:rPr lang="en-IN" sz="1000" baseline="0" dirty="0">
                          <a:solidFill>
                            <a:sysClr val="windowText" lastClr="000000"/>
                          </a:solidFill>
                          <a:latin typeface="Times New Roman" panose="02020603050405020304" pitchFamily="18" charset="0"/>
                          <a:cs typeface="Times New Roman" panose="02020603050405020304" pitchFamily="18" charset="0"/>
                        </a:rPr>
                        <a:t> No. of doctors targeted</a:t>
                      </a:r>
                      <a:endParaRPr lang="en-IN" sz="1000"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l"/>
                      <a:r>
                        <a:rPr lang="en-IN" sz="1000" dirty="0">
                          <a:solidFill>
                            <a:sysClr val="windowText" lastClr="000000"/>
                          </a:solidFill>
                          <a:latin typeface="Times New Roman" panose="02020603050405020304" pitchFamily="18" charset="0"/>
                          <a:cs typeface="Times New Roman" panose="02020603050405020304" pitchFamily="18" charset="0"/>
                        </a:rPr>
                        <a:t>Type of doctors targeted </a:t>
                      </a:r>
                    </a:p>
                  </a:txBody>
                  <a:tcPr marL="68580" marR="68580" marT="34290" marB="34290" anchor="ctr"/>
                </a:tc>
                <a:tc>
                  <a:txBody>
                    <a:bodyPr/>
                    <a:lstStyle/>
                    <a:p>
                      <a:pPr algn="l"/>
                      <a:r>
                        <a:rPr lang="en-IN" sz="1000" dirty="0">
                          <a:solidFill>
                            <a:sysClr val="windowText" lastClr="000000"/>
                          </a:solidFill>
                          <a:latin typeface="Times New Roman" panose="02020603050405020304" pitchFamily="18" charset="0"/>
                          <a:cs typeface="Times New Roman" panose="02020603050405020304" pitchFamily="18" charset="0"/>
                        </a:rPr>
                        <a:t>Responsibility </a:t>
                      </a:r>
                    </a:p>
                  </a:txBody>
                  <a:tcPr marL="68580" marR="68580" marT="34290" marB="34290" anchor="ctr"/>
                </a:tc>
                <a:tc>
                  <a:txBody>
                    <a:bodyPr/>
                    <a:lstStyle/>
                    <a:p>
                      <a:pPr algn="ctr"/>
                      <a:r>
                        <a:rPr lang="en-IN" sz="1000" dirty="0">
                          <a:solidFill>
                            <a:sysClr val="windowText" lastClr="000000"/>
                          </a:solidFill>
                          <a:latin typeface="Times New Roman" panose="02020603050405020304" pitchFamily="18" charset="0"/>
                          <a:cs typeface="Times New Roman" panose="02020603050405020304" pitchFamily="18" charset="0"/>
                        </a:rPr>
                        <a:t>Objective</a:t>
                      </a:r>
                      <a:r>
                        <a:rPr lang="en-IN" sz="1000" baseline="0" dirty="0">
                          <a:solidFill>
                            <a:sysClr val="windowText" lastClr="000000"/>
                          </a:solidFill>
                          <a:latin typeface="Times New Roman" panose="02020603050405020304" pitchFamily="18" charset="0"/>
                          <a:cs typeface="Times New Roman" panose="02020603050405020304" pitchFamily="18" charset="0"/>
                        </a:rPr>
                        <a:t> of the campaign</a:t>
                      </a:r>
                      <a:endParaRPr lang="en-IN" sz="1000" dirty="0">
                        <a:solidFill>
                          <a:sysClr val="windowText" lastClr="000000"/>
                        </a:solidFill>
                        <a:latin typeface="Times New Roman" panose="02020603050405020304" pitchFamily="18" charset="0"/>
                        <a:cs typeface="Times New Roman" panose="02020603050405020304" pitchFamily="18" charset="0"/>
                      </a:endParaRPr>
                    </a:p>
                  </a:txBody>
                  <a:tcPr marL="68580" marR="68580" marT="34290" marB="34290" anchor="ctr"/>
                </a:tc>
                <a:extLst>
                  <a:ext uri="{0D108BD9-81ED-4DB2-BD59-A6C34878D82A}">
                    <a16:rowId xmlns:a16="http://schemas.microsoft.com/office/drawing/2014/main" val="10002"/>
                  </a:ext>
                </a:extLst>
              </a:tr>
              <a:tr h="662940">
                <a:tc>
                  <a:txBody>
                    <a:bodyPr/>
                    <a:lstStyle/>
                    <a:p>
                      <a:pPr algn="ctr"/>
                      <a:r>
                        <a:rPr lang="en-IN" sz="1000" dirty="0">
                          <a:latin typeface="Times New Roman" panose="02020603050405020304" pitchFamily="18" charset="0"/>
                          <a:cs typeface="Times New Roman" panose="02020603050405020304" pitchFamily="18" charset="0"/>
                        </a:rPr>
                        <a:t>4 for Sure</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err="1">
                          <a:latin typeface="Times New Roman" panose="02020603050405020304" pitchFamily="18" charset="0"/>
                          <a:cs typeface="Times New Roman" panose="02020603050405020304" pitchFamily="18" charset="0"/>
                        </a:rPr>
                        <a:t>Sompraz</a:t>
                      </a:r>
                      <a:r>
                        <a:rPr lang="en-IN" sz="1000" dirty="0">
                          <a:latin typeface="Times New Roman" panose="02020603050405020304" pitchFamily="18" charset="0"/>
                          <a:cs typeface="Times New Roman" panose="02020603050405020304" pitchFamily="18" charset="0"/>
                        </a:rPr>
                        <a:t> Group</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endParaRPr lang="en-IN" sz="100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50</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dirty="0">
                          <a:latin typeface="Times New Roman" panose="02020603050405020304" pitchFamily="18" charset="0"/>
                          <a:cs typeface="Times New Roman" panose="02020603050405020304" pitchFamily="18" charset="0"/>
                        </a:rPr>
                        <a:t>Gastroenterologists,</a:t>
                      </a:r>
                      <a:r>
                        <a:rPr lang="en-IN" sz="1000" baseline="0" dirty="0">
                          <a:latin typeface="Times New Roman" panose="02020603050405020304" pitchFamily="18" charset="0"/>
                          <a:cs typeface="Times New Roman" panose="02020603050405020304" pitchFamily="18" charset="0"/>
                        </a:rPr>
                        <a:t> CP’s</a:t>
                      </a:r>
                      <a:endParaRPr lang="en-IN" sz="100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Sales Officer</a:t>
                      </a:r>
                    </a:p>
                  </a:txBody>
                  <a:tcPr marL="68580" marR="68580" marT="34290" marB="34290" anchor="ctr"/>
                </a:tc>
                <a:tc>
                  <a:txBody>
                    <a:bodyPr/>
                    <a:lstStyle/>
                    <a:p>
                      <a:pPr algn="l"/>
                      <a:r>
                        <a:rPr lang="en-IN" sz="1000" dirty="0">
                          <a:latin typeface="Times New Roman" panose="02020603050405020304" pitchFamily="18" charset="0"/>
                          <a:cs typeface="Times New Roman" panose="02020603050405020304" pitchFamily="18" charset="0"/>
                        </a:rPr>
                        <a:t>The objective</a:t>
                      </a:r>
                      <a:r>
                        <a:rPr lang="en-IN" sz="1000" baseline="0" dirty="0">
                          <a:latin typeface="Times New Roman" panose="02020603050405020304" pitchFamily="18" charset="0"/>
                          <a:cs typeface="Times New Roman" panose="02020603050405020304" pitchFamily="18" charset="0"/>
                        </a:rPr>
                        <a:t> of this campaign is to make the clinicians aware about </a:t>
                      </a:r>
                      <a:r>
                        <a:rPr lang="en-IN" sz="1000" baseline="0" dirty="0" err="1">
                          <a:latin typeface="Times New Roman" panose="02020603050405020304" pitchFamily="18" charset="0"/>
                          <a:cs typeface="Times New Roman" panose="02020603050405020304" pitchFamily="18" charset="0"/>
                        </a:rPr>
                        <a:t>Sompraz</a:t>
                      </a:r>
                      <a:r>
                        <a:rPr lang="en-IN" sz="1000" baseline="0" dirty="0">
                          <a:latin typeface="Times New Roman" panose="02020603050405020304" pitchFamily="18" charset="0"/>
                          <a:cs typeface="Times New Roman" panose="02020603050405020304" pitchFamily="18" charset="0"/>
                        </a:rPr>
                        <a:t> being responsible for achieving </a:t>
                      </a:r>
                      <a:r>
                        <a:rPr lang="en-IN" sz="1000" baseline="0" dirty="0" err="1">
                          <a:latin typeface="Times New Roman" panose="02020603050405020304" pitchFamily="18" charset="0"/>
                          <a:cs typeface="Times New Roman" panose="02020603050405020304" pitchFamily="18" charset="0"/>
                        </a:rPr>
                        <a:t>intragastric</a:t>
                      </a:r>
                      <a:r>
                        <a:rPr lang="en-IN" sz="1000" baseline="0" dirty="0">
                          <a:latin typeface="Times New Roman" panose="02020603050405020304" pitchFamily="18" charset="0"/>
                          <a:cs typeface="Times New Roman" panose="02020603050405020304" pitchFamily="18" charset="0"/>
                        </a:rPr>
                        <a:t> pH &gt; 4 for sure. This campaign is carried out by distributing LBLs to the clinicians and discuss about pH  upon every visit. </a:t>
                      </a:r>
                      <a:endParaRPr lang="en-IN" sz="1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3"/>
                  </a:ext>
                </a:extLst>
              </a:tr>
              <a:tr h="1405890">
                <a:tc>
                  <a:txBody>
                    <a:bodyPr/>
                    <a:lstStyle/>
                    <a:p>
                      <a:pPr algn="ctr"/>
                      <a:r>
                        <a:rPr lang="en-IN" sz="1000" dirty="0">
                          <a:latin typeface="Times New Roman" panose="02020603050405020304" pitchFamily="18" charset="0"/>
                          <a:cs typeface="Times New Roman" panose="02020603050405020304" pitchFamily="18" charset="0"/>
                        </a:rPr>
                        <a:t>Uric Acid Camps</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err="1">
                          <a:latin typeface="Times New Roman" panose="02020603050405020304" pitchFamily="18" charset="0"/>
                          <a:cs typeface="Times New Roman" panose="02020603050405020304" pitchFamily="18" charset="0"/>
                        </a:rPr>
                        <a:t>Febutaz</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2/Month</a:t>
                      </a: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2</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dirty="0">
                          <a:latin typeface="Times New Roman" panose="02020603050405020304" pitchFamily="18" charset="0"/>
                          <a:cs typeface="Times New Roman" panose="02020603050405020304" pitchFamily="18" charset="0"/>
                        </a:rPr>
                        <a:t>CP’s</a:t>
                      </a: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Sales Officer</a:t>
                      </a:r>
                    </a:p>
                  </a:txBody>
                  <a:tcPr marL="68580" marR="68580" marT="34290" marB="34290" anchor="ctr"/>
                </a:tc>
                <a:tc>
                  <a:txBody>
                    <a:bodyPr/>
                    <a:lstStyle/>
                    <a:p>
                      <a:pPr algn="l"/>
                      <a:r>
                        <a:rPr lang="en-IN" sz="1000" dirty="0">
                          <a:latin typeface="Times New Roman" panose="02020603050405020304" pitchFamily="18" charset="0"/>
                          <a:cs typeface="Times New Roman" panose="02020603050405020304" pitchFamily="18" charset="0"/>
                        </a:rPr>
                        <a:t>Every month 50 strips/ SO for</a:t>
                      </a:r>
                      <a:r>
                        <a:rPr lang="en-IN" sz="1000" baseline="0" dirty="0">
                          <a:latin typeface="Times New Roman" panose="02020603050405020304" pitchFamily="18" charset="0"/>
                          <a:cs typeface="Times New Roman" panose="02020603050405020304" pitchFamily="18" charset="0"/>
                        </a:rPr>
                        <a:t> uric acid detection are sent to Front line managers. Each SO is required to carry out 2 Uric acid camps in a month.</a:t>
                      </a:r>
                    </a:p>
                    <a:p>
                      <a:pPr algn="l"/>
                      <a:r>
                        <a:rPr lang="en-IN" sz="1000" baseline="0" dirty="0">
                          <a:latin typeface="Times New Roman" panose="02020603050405020304" pitchFamily="18" charset="0"/>
                          <a:cs typeface="Times New Roman" panose="02020603050405020304" pitchFamily="18" charset="0"/>
                        </a:rPr>
                        <a:t>25 patients in each camp are presented by immediate uric acid report and what to do and Not to do paper chits are provided in conditions, if their reports are found out to be higher than normal parameters.</a:t>
                      </a:r>
                    </a:p>
                    <a:p>
                      <a:pPr algn="l"/>
                      <a:r>
                        <a:rPr lang="en-IN" sz="1000" baseline="0" dirty="0">
                          <a:latin typeface="Times New Roman" panose="02020603050405020304" pitchFamily="18" charset="0"/>
                          <a:cs typeface="Times New Roman" panose="02020603050405020304" pitchFamily="18" charset="0"/>
                        </a:rPr>
                        <a:t>Doctors are requested to prescribe the brand </a:t>
                      </a:r>
                      <a:r>
                        <a:rPr lang="en-IN" sz="1000" baseline="0" dirty="0" err="1">
                          <a:latin typeface="Times New Roman" panose="02020603050405020304" pitchFamily="18" charset="0"/>
                          <a:cs typeface="Times New Roman" panose="02020603050405020304" pitchFamily="18" charset="0"/>
                        </a:rPr>
                        <a:t>Febutaz</a:t>
                      </a:r>
                      <a:r>
                        <a:rPr lang="en-IN" sz="1000" baseline="0" dirty="0">
                          <a:latin typeface="Times New Roman" panose="02020603050405020304" pitchFamily="18" charset="0"/>
                          <a:cs typeface="Times New Roman" panose="02020603050405020304" pitchFamily="18" charset="0"/>
                        </a:rPr>
                        <a:t> for those patients.</a:t>
                      </a:r>
                      <a:endParaRPr lang="en-IN" sz="1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4"/>
                  </a:ext>
                </a:extLst>
              </a:tr>
              <a:tr h="662940">
                <a:tc>
                  <a:txBody>
                    <a:bodyPr/>
                    <a:lstStyle/>
                    <a:p>
                      <a:pPr algn="ctr"/>
                      <a:r>
                        <a:rPr lang="en-IN" sz="1000" dirty="0">
                          <a:latin typeface="Times New Roman" panose="02020603050405020304" pitchFamily="18" charset="0"/>
                          <a:cs typeface="Times New Roman" panose="02020603050405020304" pitchFamily="18" charset="0"/>
                        </a:rPr>
                        <a:t>OPD Camps</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err="1">
                          <a:latin typeface="Times New Roman" panose="02020603050405020304" pitchFamily="18" charset="0"/>
                          <a:cs typeface="Times New Roman" panose="02020603050405020304" pitchFamily="18" charset="0"/>
                        </a:rPr>
                        <a:t>Sompraz</a:t>
                      </a:r>
                      <a:endParaRPr lang="en-IN" sz="1000" b="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4/Month</a:t>
                      </a: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4</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dirty="0">
                          <a:latin typeface="Times New Roman" panose="02020603050405020304" pitchFamily="18" charset="0"/>
                          <a:cs typeface="Times New Roman" panose="02020603050405020304" pitchFamily="18" charset="0"/>
                        </a:rPr>
                        <a:t>Gastroenterologists/CPs</a:t>
                      </a:r>
                    </a:p>
                  </a:txBody>
                  <a:tcPr marL="68580" marR="68580" marT="34290" marB="34290" anchor="ctr"/>
                </a:tc>
                <a:tc>
                  <a:txBody>
                    <a:bodyPr/>
                    <a:lstStyle/>
                    <a:p>
                      <a:pPr algn="ctr"/>
                      <a:r>
                        <a:rPr lang="en-IN" sz="1000" dirty="0">
                          <a:latin typeface="Times New Roman" panose="02020603050405020304" pitchFamily="18" charset="0"/>
                          <a:cs typeface="Times New Roman" panose="02020603050405020304" pitchFamily="18" charset="0"/>
                        </a:rPr>
                        <a:t>Sales</a:t>
                      </a:r>
                      <a:r>
                        <a:rPr lang="en-IN" sz="1000" baseline="0" dirty="0">
                          <a:latin typeface="Times New Roman" panose="02020603050405020304" pitchFamily="18" charset="0"/>
                          <a:cs typeface="Times New Roman" panose="02020603050405020304" pitchFamily="18" charset="0"/>
                        </a:rPr>
                        <a:t> Officer</a:t>
                      </a:r>
                      <a:endParaRPr lang="en-IN" sz="1000" dirty="0">
                        <a:latin typeface="Times New Roman" panose="02020603050405020304" pitchFamily="18" charset="0"/>
                        <a:cs typeface="Times New Roman" panose="02020603050405020304" pitchFamily="18" charset="0"/>
                      </a:endParaRPr>
                    </a:p>
                  </a:txBody>
                  <a:tcPr marL="68580" marR="68580" marT="34290" marB="34290" anchor="ctr"/>
                </a:tc>
                <a:tc>
                  <a:txBody>
                    <a:bodyPr/>
                    <a:lstStyle/>
                    <a:p>
                      <a:pPr algn="l"/>
                      <a:r>
                        <a:rPr lang="en-IN" sz="1000" dirty="0">
                          <a:latin typeface="Times New Roman" panose="02020603050405020304" pitchFamily="18" charset="0"/>
                          <a:cs typeface="Times New Roman" panose="02020603050405020304" pitchFamily="18" charset="0"/>
                        </a:rPr>
                        <a:t>In</a:t>
                      </a:r>
                      <a:r>
                        <a:rPr lang="en-IN" sz="1000" baseline="0" dirty="0">
                          <a:latin typeface="Times New Roman" panose="02020603050405020304" pitchFamily="18" charset="0"/>
                          <a:cs typeface="Times New Roman" panose="02020603050405020304" pitchFamily="18" charset="0"/>
                        </a:rPr>
                        <a:t> this activity, SO visits the clinician in morning just before starting OPD and present him with Juice bottle and reminder for his key brands and demands for 5 </a:t>
                      </a:r>
                      <a:r>
                        <a:rPr lang="en-IN" sz="1000" baseline="0" dirty="0" err="1">
                          <a:latin typeface="Times New Roman" panose="02020603050405020304" pitchFamily="18" charset="0"/>
                          <a:cs typeface="Times New Roman" panose="02020603050405020304" pitchFamily="18" charset="0"/>
                        </a:rPr>
                        <a:t>rxns</a:t>
                      </a:r>
                      <a:r>
                        <a:rPr lang="en-IN" sz="1000" baseline="0" dirty="0">
                          <a:latin typeface="Times New Roman" panose="02020603050405020304" pitchFamily="18" charset="0"/>
                          <a:cs typeface="Times New Roman" panose="02020603050405020304" pitchFamily="18" charset="0"/>
                        </a:rPr>
                        <a:t> </a:t>
                      </a:r>
                      <a:r>
                        <a:rPr lang="en-IN" sz="1000" baseline="0" dirty="0" err="1">
                          <a:latin typeface="Times New Roman" panose="02020603050405020304" pitchFamily="18" charset="0"/>
                          <a:cs typeface="Times New Roman" panose="02020603050405020304" pitchFamily="18" charset="0"/>
                        </a:rPr>
                        <a:t>atleast</a:t>
                      </a:r>
                      <a:r>
                        <a:rPr lang="en-IN" sz="1000" baseline="0" dirty="0">
                          <a:latin typeface="Times New Roman" panose="02020603050405020304" pitchFamily="18" charset="0"/>
                          <a:cs typeface="Times New Roman" panose="02020603050405020304" pitchFamily="18" charset="0"/>
                        </a:rPr>
                        <a:t> and sits outside/inside OPD for 2-3 hours and thank the doctor for their support.</a:t>
                      </a:r>
                      <a:endParaRPr lang="en-IN" sz="1000" dirty="0">
                        <a:latin typeface="Times New Roman" panose="02020603050405020304" pitchFamily="18" charset="0"/>
                        <a:cs typeface="Times New Roman" panose="02020603050405020304" pitchFamily="18" charset="0"/>
                      </a:endParaRPr>
                    </a:p>
                  </a:txBody>
                  <a:tcPr marL="68580" marR="68580" marT="34290" marB="34290"/>
                </a:tc>
                <a:extLst>
                  <a:ext uri="{0D108BD9-81ED-4DB2-BD59-A6C34878D82A}">
                    <a16:rowId xmlns:a16="http://schemas.microsoft.com/office/drawing/2014/main" val="10005"/>
                  </a:ext>
                </a:extLst>
              </a:tr>
            </a:tbl>
          </a:graphicData>
        </a:graphic>
      </p:graphicFrame>
      <p:sp>
        <p:nvSpPr>
          <p:cNvPr id="3" name="Title 2"/>
          <p:cNvSpPr>
            <a:spLocks noGrp="1"/>
          </p:cNvSpPr>
          <p:nvPr>
            <p:ph type="title"/>
          </p:nvPr>
        </p:nvSpPr>
        <p:spPr/>
        <p:txBody>
          <a:bodyPr/>
          <a:lstStyle/>
          <a:p>
            <a:pPr algn="ctr"/>
            <a:r>
              <a:rPr lang="en-IN" sz="2400" b="1" dirty="0">
                <a:latin typeface="Times New Roman" panose="02020603050405020304" pitchFamily="18" charset="0"/>
                <a:cs typeface="Times New Roman" panose="02020603050405020304" pitchFamily="18" charset="0"/>
              </a:rPr>
              <a:t>Camps and Campaigns </a:t>
            </a:r>
            <a:endParaRPr lang="en-US" sz="2400" b="1"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2316238" y="4408213"/>
            <a:ext cx="4529275" cy="234344"/>
            <a:chOff x="3088317" y="5877624"/>
            <a:chExt cx="6039033" cy="312459"/>
          </a:xfrm>
        </p:grpSpPr>
        <p:sp>
          <p:nvSpPr>
            <p:cNvPr id="9" name="Oval 8"/>
            <p:cNvSpPr/>
            <p:nvPr/>
          </p:nvSpPr>
          <p:spPr>
            <a:xfrm>
              <a:off x="3088317" y="5877624"/>
              <a:ext cx="301752" cy="301752"/>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M</a:t>
              </a:r>
              <a:endParaRPr lang="en-US" sz="675" b="1" dirty="0"/>
            </a:p>
          </p:txBody>
        </p:sp>
        <p:sp>
          <p:nvSpPr>
            <p:cNvPr id="10" name="Oval 9"/>
            <p:cNvSpPr/>
            <p:nvPr/>
          </p:nvSpPr>
          <p:spPr>
            <a:xfrm>
              <a:off x="4144453" y="5877624"/>
              <a:ext cx="30175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Q</a:t>
              </a:r>
              <a:endParaRPr lang="en-US" sz="675" b="1" dirty="0"/>
            </a:p>
          </p:txBody>
        </p:sp>
        <p:sp>
          <p:nvSpPr>
            <p:cNvPr id="11" name="Oval 10"/>
            <p:cNvSpPr/>
            <p:nvPr/>
          </p:nvSpPr>
          <p:spPr>
            <a:xfrm>
              <a:off x="5285695" y="5877624"/>
              <a:ext cx="301752" cy="30175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H</a:t>
              </a:r>
              <a:endParaRPr lang="en-US" sz="675" b="1" dirty="0"/>
            </a:p>
          </p:txBody>
        </p:sp>
        <p:sp>
          <p:nvSpPr>
            <p:cNvPr id="12" name="Oval 11"/>
            <p:cNvSpPr/>
            <p:nvPr/>
          </p:nvSpPr>
          <p:spPr>
            <a:xfrm>
              <a:off x="6575857" y="5877624"/>
              <a:ext cx="301752" cy="3017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A</a:t>
              </a:r>
              <a:endParaRPr lang="en-US" sz="675" b="1" dirty="0"/>
            </a:p>
          </p:txBody>
        </p:sp>
        <p:sp>
          <p:nvSpPr>
            <p:cNvPr id="13" name="Oval 12"/>
            <p:cNvSpPr/>
            <p:nvPr/>
          </p:nvSpPr>
          <p:spPr>
            <a:xfrm>
              <a:off x="7727670" y="5877624"/>
              <a:ext cx="301752" cy="30175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O</a:t>
              </a:r>
              <a:endParaRPr lang="en-US" sz="675" b="1" dirty="0"/>
            </a:p>
          </p:txBody>
        </p:sp>
        <p:sp>
          <p:nvSpPr>
            <p:cNvPr id="14" name="TextBox 13"/>
            <p:cNvSpPr txBox="1"/>
            <p:nvPr/>
          </p:nvSpPr>
          <p:spPr>
            <a:xfrm>
              <a:off x="3408018" y="5897695"/>
              <a:ext cx="765595" cy="292388"/>
            </a:xfrm>
            <a:prstGeom prst="rect">
              <a:avLst/>
            </a:prstGeom>
            <a:noFill/>
          </p:spPr>
          <p:txBody>
            <a:bodyPr wrap="none" rtlCol="0">
              <a:spAutoFit/>
            </a:bodyPr>
            <a:lstStyle/>
            <a:p>
              <a:r>
                <a:rPr lang="en-IN" sz="825" dirty="0">
                  <a:latin typeface="+mn-lt"/>
                </a:rPr>
                <a:t>Monthly </a:t>
              </a:r>
              <a:endParaRPr lang="en-US" sz="825" dirty="0" err="1">
                <a:latin typeface="+mn-lt"/>
              </a:endParaRPr>
            </a:p>
          </p:txBody>
        </p:sp>
        <p:sp>
          <p:nvSpPr>
            <p:cNvPr id="15" name="TextBox 14"/>
            <p:cNvSpPr txBox="1"/>
            <p:nvPr/>
          </p:nvSpPr>
          <p:spPr>
            <a:xfrm>
              <a:off x="4464665" y="5897695"/>
              <a:ext cx="827577" cy="292388"/>
            </a:xfrm>
            <a:prstGeom prst="rect">
              <a:avLst/>
            </a:prstGeom>
            <a:noFill/>
          </p:spPr>
          <p:txBody>
            <a:bodyPr wrap="none" rtlCol="0">
              <a:spAutoFit/>
            </a:bodyPr>
            <a:lstStyle/>
            <a:p>
              <a:r>
                <a:rPr lang="en-IN" sz="825" dirty="0">
                  <a:latin typeface="+mn-lt"/>
                </a:rPr>
                <a:t>Quarterly </a:t>
              </a:r>
              <a:endParaRPr lang="en-US" sz="825" dirty="0" err="1">
                <a:latin typeface="+mn-lt"/>
              </a:endParaRPr>
            </a:p>
          </p:txBody>
        </p:sp>
        <p:sp>
          <p:nvSpPr>
            <p:cNvPr id="16" name="TextBox 15"/>
            <p:cNvSpPr txBox="1"/>
            <p:nvPr/>
          </p:nvSpPr>
          <p:spPr>
            <a:xfrm>
              <a:off x="5638032" y="5897695"/>
              <a:ext cx="889560" cy="292388"/>
            </a:xfrm>
            <a:prstGeom prst="rect">
              <a:avLst/>
            </a:prstGeom>
            <a:noFill/>
          </p:spPr>
          <p:txBody>
            <a:bodyPr wrap="none" rtlCol="0">
              <a:spAutoFit/>
            </a:bodyPr>
            <a:lstStyle/>
            <a:p>
              <a:r>
                <a:rPr lang="en-IN" sz="825" dirty="0">
                  <a:latin typeface="+mn-lt"/>
                </a:rPr>
                <a:t>Half yearly </a:t>
              </a:r>
              <a:endParaRPr lang="en-US" sz="825" dirty="0" err="1">
                <a:latin typeface="+mn-lt"/>
              </a:endParaRPr>
            </a:p>
          </p:txBody>
        </p:sp>
        <p:sp>
          <p:nvSpPr>
            <p:cNvPr id="17" name="TextBox 16"/>
            <p:cNvSpPr txBox="1"/>
            <p:nvPr/>
          </p:nvSpPr>
          <p:spPr>
            <a:xfrm>
              <a:off x="6895973" y="5897695"/>
              <a:ext cx="780556" cy="292388"/>
            </a:xfrm>
            <a:prstGeom prst="rect">
              <a:avLst/>
            </a:prstGeom>
            <a:noFill/>
          </p:spPr>
          <p:txBody>
            <a:bodyPr wrap="none" rtlCol="0">
              <a:spAutoFit/>
            </a:bodyPr>
            <a:lstStyle/>
            <a:p>
              <a:r>
                <a:rPr lang="en-IN" sz="825" dirty="0">
                  <a:latin typeface="+mn-lt"/>
                </a:rPr>
                <a:t>Annually </a:t>
              </a:r>
              <a:endParaRPr lang="en-US" sz="825" dirty="0" err="1">
                <a:latin typeface="+mn-lt"/>
              </a:endParaRPr>
            </a:p>
          </p:txBody>
        </p:sp>
        <p:sp>
          <p:nvSpPr>
            <p:cNvPr id="18" name="TextBox 17"/>
            <p:cNvSpPr txBox="1"/>
            <p:nvPr/>
          </p:nvSpPr>
          <p:spPr>
            <a:xfrm>
              <a:off x="8100999" y="5897695"/>
              <a:ext cx="1026351" cy="292388"/>
            </a:xfrm>
            <a:prstGeom prst="rect">
              <a:avLst/>
            </a:prstGeom>
            <a:noFill/>
          </p:spPr>
          <p:txBody>
            <a:bodyPr wrap="none" rtlCol="0">
              <a:spAutoFit/>
            </a:bodyPr>
            <a:lstStyle/>
            <a:p>
              <a:r>
                <a:rPr lang="en-IN" sz="825" dirty="0">
                  <a:latin typeface="+mn-lt"/>
                </a:rPr>
                <a:t>Occasionally  </a:t>
              </a:r>
              <a:endParaRPr lang="en-US" sz="825" dirty="0" err="1">
                <a:latin typeface="+mn-lt"/>
              </a:endParaRPr>
            </a:p>
          </p:txBody>
        </p:sp>
      </p:grpSp>
      <p:sp>
        <p:nvSpPr>
          <p:cNvPr id="20" name="Oval 19"/>
          <p:cNvSpPr/>
          <p:nvPr/>
        </p:nvSpPr>
        <p:spPr>
          <a:xfrm>
            <a:off x="2020416" y="1583304"/>
            <a:ext cx="226314" cy="226314"/>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675" b="1" dirty="0"/>
              <a:t>M</a:t>
            </a:r>
            <a:endParaRPr lang="en-US" sz="675" b="1" dirty="0"/>
          </a:p>
        </p:txBody>
      </p:sp>
      <p:pic>
        <p:nvPicPr>
          <p:cNvPr id="2" name="Google Shape;67;p13">
            <a:extLst>
              <a:ext uri="{FF2B5EF4-FFF2-40B4-BE49-F238E27FC236}">
                <a16:creationId xmlns:a16="http://schemas.microsoft.com/office/drawing/2014/main" id="{6144C88E-3C69-059A-A144-222FA6FB6286}"/>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19823404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5629" y="85165"/>
            <a:ext cx="8221196" cy="469526"/>
          </a:xfrm>
        </p:spPr>
        <p:txBody>
          <a:bodyPr/>
          <a:lstStyle/>
          <a:p>
            <a:pPr algn="ctr"/>
            <a:r>
              <a:rPr lang="en-US" sz="2400" b="1" dirty="0">
                <a:latin typeface="Times New Roman" panose="02020603050405020304" pitchFamily="18" charset="0"/>
                <a:cs typeface="Times New Roman" panose="02020603050405020304" pitchFamily="18" charset="0"/>
              </a:rPr>
              <a:t>LBLs</a:t>
            </a:r>
            <a:endParaRPr lang="en-US" b="1"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6253" t="6863" r="7995" b="5882"/>
          <a:stretch/>
        </p:blipFill>
        <p:spPr>
          <a:xfrm rot="5400000">
            <a:off x="1656057" y="119808"/>
            <a:ext cx="1650381" cy="3432851"/>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a:extLst>
              <a:ext uri="{FF2B5EF4-FFF2-40B4-BE49-F238E27FC236}">
                <a16:creationId xmlns:a16="http://schemas.microsoft.com/office/drawing/2014/main" id="{D33D30AC-9163-3A89-B173-052D161F0A20}"/>
              </a:ext>
            </a:extLst>
          </p:cNvPr>
          <p:cNvPicPr>
            <a:picLocks noChangeAspect="1"/>
          </p:cNvPicPr>
          <p:nvPr/>
        </p:nvPicPr>
        <p:blipFill rotWithShape="1">
          <a:blip r:embed="rId4">
            <a:extLst>
              <a:ext uri="{28A0092B-C50C-407E-A947-70E740481C1C}">
                <a14:useLocalDpi xmlns:a14="http://schemas.microsoft.com/office/drawing/2010/main" val="0"/>
              </a:ext>
            </a:extLst>
          </a:blip>
          <a:srcRect l="6775" t="3922" r="9303" b="12549"/>
          <a:stretch/>
        </p:blipFill>
        <p:spPr>
          <a:xfrm rot="5400000">
            <a:off x="5542762" y="119810"/>
            <a:ext cx="1650383" cy="3432850"/>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a:extLst>
              <a:ext uri="{FF2B5EF4-FFF2-40B4-BE49-F238E27FC236}">
                <a16:creationId xmlns:a16="http://schemas.microsoft.com/office/drawing/2014/main" id="{2C1AEBB6-1642-4E12-BC65-484DD8292E3A}"/>
              </a:ext>
            </a:extLst>
          </p:cNvPr>
          <p:cNvPicPr>
            <a:picLocks noChangeAspect="1"/>
          </p:cNvPicPr>
          <p:nvPr/>
        </p:nvPicPr>
        <p:blipFill rotWithShape="1">
          <a:blip r:embed="rId5">
            <a:extLst>
              <a:ext uri="{28A0092B-C50C-407E-A947-70E740481C1C}">
                <a14:useLocalDpi xmlns:a14="http://schemas.microsoft.com/office/drawing/2010/main" val="0"/>
              </a:ext>
            </a:extLst>
          </a:blip>
          <a:srcRect l="5207" t="11569" r="9564" b="1373"/>
          <a:stretch/>
        </p:blipFill>
        <p:spPr>
          <a:xfrm rot="5400000">
            <a:off x="1660021" y="2122473"/>
            <a:ext cx="1650402" cy="3424901"/>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a:extLst>
              <a:ext uri="{FF2B5EF4-FFF2-40B4-BE49-F238E27FC236}">
                <a16:creationId xmlns:a16="http://schemas.microsoft.com/office/drawing/2014/main" id="{A6B06BC6-5B97-6C76-5B5C-215E519C5109}"/>
              </a:ext>
            </a:extLst>
          </p:cNvPr>
          <p:cNvPicPr>
            <a:picLocks noChangeAspect="1"/>
          </p:cNvPicPr>
          <p:nvPr/>
        </p:nvPicPr>
        <p:blipFill rotWithShape="1">
          <a:blip r:embed="rId6">
            <a:extLst>
              <a:ext uri="{28A0092B-C50C-407E-A947-70E740481C1C}">
                <a14:useLocalDpi xmlns:a14="http://schemas.microsoft.com/office/drawing/2010/main" val="0"/>
              </a:ext>
            </a:extLst>
          </a:blip>
          <a:srcRect l="6776" t="12549" r="10088" b="4510"/>
          <a:stretch/>
        </p:blipFill>
        <p:spPr>
          <a:xfrm rot="5400000">
            <a:off x="5542750" y="2118499"/>
            <a:ext cx="1650404" cy="3432851"/>
          </a:xfrm>
          <a:prstGeom prst="rect">
            <a:avLst/>
          </a:prstGeom>
          <a:ln w="88900" cap="sq" cmpd="thickThin">
            <a:solidFill>
              <a:srgbClr val="000000"/>
            </a:solidFill>
            <a:prstDash val="solid"/>
            <a:miter lim="800000"/>
          </a:ln>
          <a:effectLst>
            <a:innerShdw blurRad="76200">
              <a:srgbClr val="000000"/>
            </a:innerShdw>
          </a:effectLst>
        </p:spPr>
      </p:pic>
      <p:pic>
        <p:nvPicPr>
          <p:cNvPr id="7" name="Google Shape;67;p13">
            <a:extLst>
              <a:ext uri="{FF2B5EF4-FFF2-40B4-BE49-F238E27FC236}">
                <a16:creationId xmlns:a16="http://schemas.microsoft.com/office/drawing/2014/main" id="{DD0C80A0-DC0B-A1CD-E224-96DA241AC93A}"/>
              </a:ext>
            </a:extLst>
          </p:cNvPr>
          <p:cNvPicPr preferRelativeResize="0"/>
          <p:nvPr/>
        </p:nvPicPr>
        <p:blipFill>
          <a:blip r:embed="rId7">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706243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7175" y="3810"/>
            <a:ext cx="8629650" cy="822722"/>
          </a:xfrm>
        </p:spPr>
        <p:txBody>
          <a:bodyPr/>
          <a:lstStyle/>
          <a:p>
            <a:pPr algn="ctr"/>
            <a:r>
              <a:rPr lang="en-US" sz="2400" b="1" dirty="0">
                <a:latin typeface="Times New Roman" panose="02020603050405020304" pitchFamily="18" charset="0"/>
                <a:cs typeface="Times New Roman" panose="02020603050405020304" pitchFamily="18" charset="0"/>
              </a:rPr>
              <a:t>LBLs (Cont’d)</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729" t="7255" r="10610" b="9412"/>
          <a:stretch/>
        </p:blipFill>
        <p:spPr>
          <a:xfrm rot="5400000">
            <a:off x="1581148" y="41787"/>
            <a:ext cx="1666881" cy="3419252"/>
          </a:xfrm>
          <a:prstGeom prst="rect">
            <a:avLst/>
          </a:prstGeom>
          <a:ln w="88900" cap="sq" cmpd="thickThin">
            <a:solidFill>
              <a:srgbClr val="000000"/>
            </a:solidFill>
            <a:prstDash val="solid"/>
            <a:miter lim="800000"/>
          </a:ln>
          <a:effectLst>
            <a:innerShdw blurRad="76200">
              <a:srgbClr val="000000"/>
            </a:innerShdw>
          </a:effectLst>
        </p:spPr>
      </p:pic>
      <p:pic>
        <p:nvPicPr>
          <p:cNvPr id="2" name="Picture 1">
            <a:extLst>
              <a:ext uri="{FF2B5EF4-FFF2-40B4-BE49-F238E27FC236}">
                <a16:creationId xmlns:a16="http://schemas.microsoft.com/office/drawing/2014/main" id="{18381BFD-C947-0CCC-3745-F34DEC7CAF78}"/>
              </a:ext>
            </a:extLst>
          </p:cNvPr>
          <p:cNvPicPr>
            <a:picLocks noChangeAspect="1"/>
          </p:cNvPicPr>
          <p:nvPr/>
        </p:nvPicPr>
        <p:blipFill rotWithShape="1">
          <a:blip r:embed="rId4">
            <a:extLst>
              <a:ext uri="{28A0092B-C50C-407E-A947-70E740481C1C}">
                <a14:useLocalDpi xmlns:a14="http://schemas.microsoft.com/office/drawing/2010/main" val="0"/>
              </a:ext>
            </a:extLst>
          </a:blip>
          <a:srcRect l="5207" t="7647" r="9302" b="6275"/>
          <a:stretch/>
        </p:blipFill>
        <p:spPr>
          <a:xfrm rot="5400000">
            <a:off x="5448184" y="28685"/>
            <a:ext cx="1666881" cy="3419249"/>
          </a:xfrm>
          <a:prstGeom prst="rect">
            <a:avLst/>
          </a:prstGeom>
          <a:ln w="88900" cap="sq" cmpd="thickThin">
            <a:solidFill>
              <a:srgbClr val="000000"/>
            </a:solidFill>
            <a:prstDash val="solid"/>
            <a:miter lim="800000"/>
          </a:ln>
          <a:effectLst>
            <a:innerShdw blurRad="76200">
              <a:srgbClr val="000000"/>
            </a:innerShdw>
          </a:effectLst>
        </p:spPr>
      </p:pic>
      <p:pic>
        <p:nvPicPr>
          <p:cNvPr id="6" name="Picture 5">
            <a:extLst>
              <a:ext uri="{FF2B5EF4-FFF2-40B4-BE49-F238E27FC236}">
                <a16:creationId xmlns:a16="http://schemas.microsoft.com/office/drawing/2014/main" id="{BA2E0465-E75D-15A0-21A6-1704AE0F7650}"/>
              </a:ext>
            </a:extLst>
          </p:cNvPr>
          <p:cNvPicPr>
            <a:picLocks noChangeAspect="1"/>
          </p:cNvPicPr>
          <p:nvPr/>
        </p:nvPicPr>
        <p:blipFill rotWithShape="1">
          <a:blip r:embed="rId5">
            <a:extLst>
              <a:ext uri="{28A0092B-C50C-407E-A947-70E740481C1C}">
                <a14:useLocalDpi xmlns:a14="http://schemas.microsoft.com/office/drawing/2010/main" val="0"/>
              </a:ext>
            </a:extLst>
          </a:blip>
          <a:srcRect l="5992" t="10784" r="11395" b="6667"/>
          <a:stretch/>
        </p:blipFill>
        <p:spPr>
          <a:xfrm rot="5400000">
            <a:off x="1581149" y="2034504"/>
            <a:ext cx="1666881" cy="3419249"/>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a:extLst>
              <a:ext uri="{FF2B5EF4-FFF2-40B4-BE49-F238E27FC236}">
                <a16:creationId xmlns:a16="http://schemas.microsoft.com/office/drawing/2014/main" id="{566DE429-2543-E70F-59E3-57F84BDA6D9C}"/>
              </a:ext>
            </a:extLst>
          </p:cNvPr>
          <p:cNvPicPr>
            <a:picLocks noChangeAspect="1"/>
          </p:cNvPicPr>
          <p:nvPr/>
        </p:nvPicPr>
        <p:blipFill rotWithShape="1">
          <a:blip r:embed="rId6">
            <a:extLst>
              <a:ext uri="{28A0092B-C50C-407E-A947-70E740481C1C}">
                <a14:useLocalDpi xmlns:a14="http://schemas.microsoft.com/office/drawing/2010/main" val="0"/>
              </a:ext>
            </a:extLst>
          </a:blip>
          <a:srcRect l="10174" t="10000" r="11656" b="9803"/>
          <a:stretch/>
        </p:blipFill>
        <p:spPr>
          <a:xfrm rot="5400000">
            <a:off x="5445545" y="2037143"/>
            <a:ext cx="1672158" cy="3419249"/>
          </a:xfrm>
          <a:prstGeom prst="rect">
            <a:avLst/>
          </a:prstGeom>
          <a:ln w="88900" cap="sq" cmpd="thickThin">
            <a:solidFill>
              <a:srgbClr val="000000"/>
            </a:solidFill>
            <a:prstDash val="solid"/>
            <a:miter lim="800000"/>
          </a:ln>
          <a:effectLst>
            <a:innerShdw blurRad="76200">
              <a:srgbClr val="000000"/>
            </a:innerShdw>
          </a:effectLst>
        </p:spPr>
      </p:pic>
      <p:pic>
        <p:nvPicPr>
          <p:cNvPr id="8" name="Google Shape;67;p13">
            <a:extLst>
              <a:ext uri="{FF2B5EF4-FFF2-40B4-BE49-F238E27FC236}">
                <a16:creationId xmlns:a16="http://schemas.microsoft.com/office/drawing/2014/main" id="{04943A8A-AC32-AA85-B748-2E4F03B627F3}"/>
              </a:ext>
            </a:extLst>
          </p:cNvPr>
          <p:cNvPicPr preferRelativeResize="0"/>
          <p:nvPr/>
        </p:nvPicPr>
        <p:blipFill>
          <a:blip r:embed="rId7">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899299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10793966" y="6274950"/>
            <a:ext cx="549442"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95E168-DA5E-4888-8D8A-92B118324C14}" type="slidenum">
              <a:rPr lang="ru-RU" smtClean="0"/>
              <a:pPr/>
              <a:t>26</a:t>
            </a:fld>
            <a:endParaRPr lang="ru-RU" dirty="0"/>
          </a:p>
        </p:txBody>
      </p:sp>
      <p:sp>
        <p:nvSpPr>
          <p:cNvPr id="5" name="Title 4"/>
          <p:cNvSpPr>
            <a:spLocks noGrp="1"/>
          </p:cNvSpPr>
          <p:nvPr>
            <p:ph type="title"/>
          </p:nvPr>
        </p:nvSpPr>
        <p:spPr/>
        <p:txBody>
          <a:bodyPr anchor="ctr"/>
          <a:lstStyle/>
          <a:p>
            <a:pPr algn="ctr"/>
            <a:r>
              <a:rPr lang="en" sz="2400" b="1" dirty="0">
                <a:latin typeface="Times New Roman" panose="02020603050405020304" pitchFamily="18" charset="0"/>
                <a:cs typeface="Times New Roman" panose="02020603050405020304" pitchFamily="18" charset="0"/>
              </a:rPr>
              <a:t>SWOT Analysis</a:t>
            </a:r>
            <a:endParaRPr lang="en-IN" sz="2400" b="1" dirty="0">
              <a:latin typeface="Times New Roman" panose="02020603050405020304" pitchFamily="18" charset="0"/>
              <a:cs typeface="Times New Roman" panose="02020603050405020304" pitchFamily="18" charset="0"/>
            </a:endParaRPr>
          </a:p>
        </p:txBody>
      </p:sp>
      <p:grpSp>
        <p:nvGrpSpPr>
          <p:cNvPr id="6" name="Google Shape;941;p33"/>
          <p:cNvGrpSpPr/>
          <p:nvPr/>
        </p:nvGrpSpPr>
        <p:grpSpPr>
          <a:xfrm>
            <a:off x="4676702" y="2835146"/>
            <a:ext cx="3305775" cy="1879904"/>
            <a:chOff x="4796613" y="3113925"/>
            <a:chExt cx="3305775" cy="1492126"/>
          </a:xfrm>
        </p:grpSpPr>
        <p:sp>
          <p:nvSpPr>
            <p:cNvPr id="7" name="Google Shape;942;p33"/>
            <p:cNvSpPr/>
            <p:nvPr/>
          </p:nvSpPr>
          <p:spPr>
            <a:xfrm>
              <a:off x="7017288" y="3317425"/>
              <a:ext cx="1085100" cy="1085100"/>
            </a:xfrm>
            <a:prstGeom prst="ellipse">
              <a:avLst/>
            </a:prstGeom>
            <a:solidFill>
              <a:srgbClr val="FFFFFF"/>
            </a:solidFill>
            <a:ln w="2857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algn="r"/>
              <a:endParaRPr sz="1800" dirty="0"/>
            </a:p>
          </p:txBody>
        </p:sp>
        <p:sp>
          <p:nvSpPr>
            <p:cNvPr id="8" name="Google Shape;943;p33"/>
            <p:cNvSpPr/>
            <p:nvPr/>
          </p:nvSpPr>
          <p:spPr>
            <a:xfrm>
              <a:off x="4796613" y="3403351"/>
              <a:ext cx="2753100" cy="1202700"/>
            </a:xfrm>
            <a:prstGeom prst="roundRect">
              <a:avLst>
                <a:gd name="adj" fmla="val 16667"/>
              </a:avLst>
            </a:prstGeom>
            <a:solidFill>
              <a:srgbClr val="CCFFCC"/>
            </a:solidFill>
            <a:ln>
              <a:noFill/>
            </a:ln>
          </p:spPr>
          <p:txBody>
            <a:bodyPr spcFirstLastPara="1" wrap="square" lIns="365750" tIns="91425" rIns="365750" bIns="91425" anchor="ctr" anchorCtr="0">
              <a:noAutofit/>
            </a:bodyPr>
            <a:lstStyle/>
            <a:p>
              <a:pPr marL="128588" indent="-128588" algn="ctr">
                <a:buClr>
                  <a:schemeClr val="dk1"/>
                </a:buClr>
                <a:buSzPts val="1100"/>
                <a:buFont typeface="Arial" panose="020B0604020202020204" pitchFamily="34" charset="0"/>
                <a:buChar char="•"/>
              </a:pPr>
              <a:endParaRPr sz="900" dirty="0">
                <a:solidFill>
                  <a:srgbClr val="434343"/>
                </a:solidFill>
                <a:latin typeface="+mj-lt"/>
                <a:ea typeface="Roboto"/>
                <a:cs typeface="Roboto"/>
                <a:sym typeface="Roboto"/>
              </a:endParaRPr>
            </a:p>
          </p:txBody>
        </p:sp>
        <p:sp>
          <p:nvSpPr>
            <p:cNvPr id="9" name="Google Shape;944;p33"/>
            <p:cNvSpPr/>
            <p:nvPr/>
          </p:nvSpPr>
          <p:spPr>
            <a:xfrm>
              <a:off x="4796613" y="3113925"/>
              <a:ext cx="2751000" cy="453300"/>
            </a:xfrm>
            <a:prstGeom prst="round2SameRect">
              <a:avLst>
                <a:gd name="adj1" fmla="val 50000"/>
                <a:gd name="adj2" fmla="val 0"/>
              </a:avLst>
            </a:prstGeom>
            <a:solidFill>
              <a:schemeClr val="accent5"/>
            </a:solidFill>
            <a:ln>
              <a:noFill/>
            </a:ln>
          </p:spPr>
          <p:txBody>
            <a:bodyPr spcFirstLastPara="1" wrap="square" lIns="91425" tIns="91425" rIns="91425" bIns="91425" anchor="ctr" anchorCtr="0">
              <a:noAutofit/>
            </a:bodyPr>
            <a:lstStyle/>
            <a:p>
              <a:pPr algn="ctr">
                <a:buClr>
                  <a:schemeClr val="dk1"/>
                </a:buClr>
                <a:buSzPts val="1100"/>
              </a:pPr>
              <a:r>
                <a:rPr lang="en" sz="17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THREATS</a:t>
              </a:r>
              <a:endParaRPr sz="1800" dirty="0">
                <a:latin typeface="Times New Roman" panose="02020603050405020304" pitchFamily="18" charset="0"/>
                <a:cs typeface="Times New Roman" panose="02020603050405020304" pitchFamily="18" charset="0"/>
              </a:endParaRPr>
            </a:p>
          </p:txBody>
        </p:sp>
      </p:grpSp>
      <p:grpSp>
        <p:nvGrpSpPr>
          <p:cNvPr id="10" name="Google Shape;945;p33"/>
          <p:cNvGrpSpPr/>
          <p:nvPr/>
        </p:nvGrpSpPr>
        <p:grpSpPr>
          <a:xfrm>
            <a:off x="7622101" y="3639826"/>
            <a:ext cx="379146" cy="370967"/>
            <a:chOff x="-41117650" y="3605525"/>
            <a:chExt cx="324500" cy="317500"/>
          </a:xfrm>
        </p:grpSpPr>
        <p:sp>
          <p:nvSpPr>
            <p:cNvPr id="11" name="Google Shape;946;p33"/>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chemeClr val="accent5"/>
            </a:solidFill>
            <a:ln>
              <a:noFill/>
            </a:ln>
          </p:spPr>
          <p:txBody>
            <a:bodyPr spcFirstLastPara="1" wrap="square" lIns="91425" tIns="91425" rIns="91425" bIns="91425" anchor="ctr" anchorCtr="0">
              <a:noAutofit/>
            </a:bodyPr>
            <a:lstStyle/>
            <a:p>
              <a:endParaRPr sz="1800"/>
            </a:p>
          </p:txBody>
        </p:sp>
        <p:sp>
          <p:nvSpPr>
            <p:cNvPr id="12" name="Google Shape;947;p33"/>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chemeClr val="accent5"/>
            </a:solidFill>
            <a:ln>
              <a:noFill/>
            </a:ln>
          </p:spPr>
          <p:txBody>
            <a:bodyPr spcFirstLastPara="1" wrap="square" lIns="91425" tIns="91425" rIns="91425" bIns="91425" anchor="ctr" anchorCtr="0">
              <a:noAutofit/>
            </a:bodyPr>
            <a:lstStyle/>
            <a:p>
              <a:endParaRPr sz="1800"/>
            </a:p>
          </p:txBody>
        </p:sp>
        <p:sp>
          <p:nvSpPr>
            <p:cNvPr id="13" name="Google Shape;948;p33"/>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chemeClr val="accent5"/>
            </a:solidFill>
            <a:ln>
              <a:noFill/>
            </a:ln>
          </p:spPr>
          <p:txBody>
            <a:bodyPr spcFirstLastPara="1" wrap="square" lIns="91425" tIns="91425" rIns="91425" bIns="91425" anchor="ctr" anchorCtr="0">
              <a:noAutofit/>
            </a:bodyPr>
            <a:lstStyle/>
            <a:p>
              <a:endParaRPr sz="1800"/>
            </a:p>
          </p:txBody>
        </p:sp>
      </p:grpSp>
      <p:grpSp>
        <p:nvGrpSpPr>
          <p:cNvPr id="14" name="Google Shape;949;p33"/>
          <p:cNvGrpSpPr/>
          <p:nvPr/>
        </p:nvGrpSpPr>
        <p:grpSpPr>
          <a:xfrm>
            <a:off x="1095967" y="1079625"/>
            <a:ext cx="3285075" cy="1492125"/>
            <a:chOff x="1041663" y="1391725"/>
            <a:chExt cx="3285075" cy="1492125"/>
          </a:xfrm>
        </p:grpSpPr>
        <p:sp>
          <p:nvSpPr>
            <p:cNvPr id="15" name="Google Shape;950;p33"/>
            <p:cNvSpPr/>
            <p:nvPr/>
          </p:nvSpPr>
          <p:spPr>
            <a:xfrm>
              <a:off x="3241638" y="1595238"/>
              <a:ext cx="1085100" cy="1085100"/>
            </a:xfrm>
            <a:prstGeom prst="ellipse">
              <a:avLst/>
            </a:prstGeom>
            <a:solidFill>
              <a:srgbClr val="FFFFFF"/>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algn="ctr">
                <a:buClr>
                  <a:schemeClr val="dk1"/>
                </a:buClr>
                <a:buSzPts val="1100"/>
              </a:pPr>
              <a:endParaRPr sz="1800"/>
            </a:p>
          </p:txBody>
        </p:sp>
        <p:sp>
          <p:nvSpPr>
            <p:cNvPr id="16" name="Google Shape;951;p33"/>
            <p:cNvSpPr/>
            <p:nvPr/>
          </p:nvSpPr>
          <p:spPr>
            <a:xfrm>
              <a:off x="1041663" y="1681150"/>
              <a:ext cx="2755500" cy="1202700"/>
            </a:xfrm>
            <a:prstGeom prst="roundRect">
              <a:avLst>
                <a:gd name="adj" fmla="val 16667"/>
              </a:avLst>
            </a:prstGeom>
            <a:solidFill>
              <a:srgbClr val="CCFFCC"/>
            </a:solidFill>
            <a:ln>
              <a:noFill/>
            </a:ln>
          </p:spPr>
          <p:txBody>
            <a:bodyPr spcFirstLastPara="1" wrap="square" lIns="365750" tIns="91425" rIns="365750" bIns="91425" anchor="ctr" anchorCtr="0">
              <a:noAutofit/>
            </a:bodyPr>
            <a:lstStyle/>
            <a:p>
              <a:pPr marL="128588" lvl="2" indent="-128588" algn="ctr">
                <a:buClr>
                  <a:schemeClr val="dk1"/>
                </a:buClr>
                <a:buSzPts val="1100"/>
                <a:buFont typeface="Arial" panose="020B0604020202020204" pitchFamily="34" charset="0"/>
                <a:buChar char="•"/>
              </a:pPr>
              <a:endParaRPr lang="en-US" sz="900" dirty="0">
                <a:latin typeface="+mj-lt"/>
              </a:endParaRPr>
            </a:p>
          </p:txBody>
        </p:sp>
        <p:sp>
          <p:nvSpPr>
            <p:cNvPr id="17" name="Google Shape;952;p33"/>
            <p:cNvSpPr/>
            <p:nvPr/>
          </p:nvSpPr>
          <p:spPr>
            <a:xfrm>
              <a:off x="1041663" y="1391725"/>
              <a:ext cx="2753100" cy="453300"/>
            </a:xfrm>
            <a:prstGeom prst="round2SameRect">
              <a:avLst>
                <a:gd name="adj1" fmla="val 50000"/>
                <a:gd name="adj2" fmla="val 0"/>
              </a:avLst>
            </a:prstGeom>
            <a:solidFill>
              <a:schemeClr val="accent1"/>
            </a:solidFill>
            <a:ln>
              <a:noFill/>
            </a:ln>
          </p:spPr>
          <p:txBody>
            <a:bodyPr spcFirstLastPara="1" wrap="square" lIns="91425" tIns="91425" rIns="91425" bIns="91425" anchor="ctr" anchorCtr="0">
              <a:noAutofit/>
            </a:bodyPr>
            <a:lstStyle/>
            <a:p>
              <a:pPr algn="ctr">
                <a:buClr>
                  <a:schemeClr val="dk1"/>
                </a:buClr>
                <a:buSzPts val="1100"/>
              </a:pPr>
              <a:r>
                <a:rPr lang="en" sz="17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STRENGTHS</a:t>
              </a:r>
              <a:endParaRPr sz="1800" dirty="0">
                <a:solidFill>
                  <a:srgbClr val="FFFFFF"/>
                </a:solidFill>
                <a:latin typeface="Times New Roman" panose="02020603050405020304" pitchFamily="18" charset="0"/>
                <a:cs typeface="Times New Roman" panose="02020603050405020304" pitchFamily="18" charset="0"/>
              </a:endParaRPr>
            </a:p>
          </p:txBody>
        </p:sp>
      </p:grpSp>
      <p:grpSp>
        <p:nvGrpSpPr>
          <p:cNvPr id="18" name="Google Shape;953;p33"/>
          <p:cNvGrpSpPr/>
          <p:nvPr/>
        </p:nvGrpSpPr>
        <p:grpSpPr>
          <a:xfrm>
            <a:off x="3840487" y="1809218"/>
            <a:ext cx="369974" cy="369945"/>
            <a:chOff x="-40011050" y="3972375"/>
            <a:chExt cx="316650" cy="316625"/>
          </a:xfrm>
        </p:grpSpPr>
        <p:sp>
          <p:nvSpPr>
            <p:cNvPr id="19" name="Google Shape;954;p33"/>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chemeClr val="accent1"/>
            </a:solidFill>
            <a:ln>
              <a:noFill/>
            </a:ln>
          </p:spPr>
          <p:txBody>
            <a:bodyPr spcFirstLastPara="1" wrap="square" lIns="91425" tIns="91425" rIns="91425" bIns="91425" anchor="ctr" anchorCtr="0">
              <a:noAutofit/>
            </a:bodyPr>
            <a:lstStyle/>
            <a:p>
              <a:endParaRPr sz="1800"/>
            </a:p>
          </p:txBody>
        </p:sp>
        <p:sp>
          <p:nvSpPr>
            <p:cNvPr id="20" name="Google Shape;955;p33"/>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chemeClr val="accent1"/>
            </a:solidFill>
            <a:ln>
              <a:noFill/>
            </a:ln>
          </p:spPr>
          <p:txBody>
            <a:bodyPr spcFirstLastPara="1" wrap="square" lIns="91425" tIns="91425" rIns="91425" bIns="91425" anchor="ctr" anchorCtr="0">
              <a:noAutofit/>
            </a:bodyPr>
            <a:lstStyle/>
            <a:p>
              <a:endParaRPr sz="1800"/>
            </a:p>
          </p:txBody>
        </p:sp>
      </p:grpSp>
      <p:grpSp>
        <p:nvGrpSpPr>
          <p:cNvPr id="21" name="Google Shape;956;p33"/>
          <p:cNvGrpSpPr/>
          <p:nvPr/>
        </p:nvGrpSpPr>
        <p:grpSpPr>
          <a:xfrm>
            <a:off x="1095967" y="2763833"/>
            <a:ext cx="3285075" cy="1907543"/>
            <a:chOff x="1041663" y="3113925"/>
            <a:chExt cx="3285075" cy="1492125"/>
          </a:xfrm>
        </p:grpSpPr>
        <p:sp>
          <p:nvSpPr>
            <p:cNvPr id="22" name="Google Shape;957;p33"/>
            <p:cNvSpPr/>
            <p:nvPr/>
          </p:nvSpPr>
          <p:spPr>
            <a:xfrm>
              <a:off x="3241638" y="3317425"/>
              <a:ext cx="1085100" cy="1085100"/>
            </a:xfrm>
            <a:prstGeom prst="ellipse">
              <a:avLst/>
            </a:prstGeom>
            <a:solidFill>
              <a:srgbClr val="FFFFFF"/>
            </a:solidFill>
            <a:ln w="285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algn="r"/>
              <a:endParaRPr sz="1800"/>
            </a:p>
          </p:txBody>
        </p:sp>
        <p:sp>
          <p:nvSpPr>
            <p:cNvPr id="23" name="Google Shape;958;p33"/>
            <p:cNvSpPr/>
            <p:nvPr/>
          </p:nvSpPr>
          <p:spPr>
            <a:xfrm>
              <a:off x="1041663" y="3403350"/>
              <a:ext cx="2755500" cy="1202700"/>
            </a:xfrm>
            <a:prstGeom prst="roundRect">
              <a:avLst>
                <a:gd name="adj" fmla="val 16667"/>
              </a:avLst>
            </a:prstGeom>
            <a:solidFill>
              <a:srgbClr val="CCFFCC"/>
            </a:solidFill>
            <a:ln>
              <a:noFill/>
            </a:ln>
          </p:spPr>
          <p:txBody>
            <a:bodyPr spcFirstLastPara="1" wrap="square" lIns="365750" tIns="91425" rIns="365750" bIns="91425" anchor="ctr" anchorCtr="0">
              <a:noAutofit/>
            </a:bodyPr>
            <a:lstStyle/>
            <a:p>
              <a:pPr marL="128588" indent="-128588" algn="ctr">
                <a:buClr>
                  <a:schemeClr val="dk1"/>
                </a:buClr>
                <a:buSzPts val="1100"/>
                <a:buFont typeface="Arial" panose="020B0604020202020204" pitchFamily="34" charset="0"/>
                <a:buChar char="•"/>
              </a:pPr>
              <a:endParaRPr sz="900" dirty="0">
                <a:latin typeface="+mj-lt"/>
              </a:endParaRPr>
            </a:p>
          </p:txBody>
        </p:sp>
        <p:sp>
          <p:nvSpPr>
            <p:cNvPr id="24" name="Google Shape;959;p33"/>
            <p:cNvSpPr/>
            <p:nvPr/>
          </p:nvSpPr>
          <p:spPr>
            <a:xfrm>
              <a:off x="1041663" y="3113925"/>
              <a:ext cx="2753100" cy="453300"/>
            </a:xfrm>
            <a:prstGeom prst="round2SameRect">
              <a:avLst>
                <a:gd name="adj1" fmla="val 50000"/>
                <a:gd name="adj2" fmla="val 0"/>
              </a:avLst>
            </a:prstGeom>
            <a:solidFill>
              <a:schemeClr val="accent4"/>
            </a:solidFill>
            <a:ln>
              <a:noFill/>
            </a:ln>
          </p:spPr>
          <p:txBody>
            <a:bodyPr spcFirstLastPara="1" wrap="square" lIns="91425" tIns="91425" rIns="91425" bIns="91425" anchor="ctr" anchorCtr="0">
              <a:noAutofit/>
            </a:bodyPr>
            <a:lstStyle/>
            <a:p>
              <a:pPr algn="ctr">
                <a:buClr>
                  <a:schemeClr val="dk1"/>
                </a:buClr>
                <a:buSzPts val="1100"/>
              </a:pPr>
              <a:r>
                <a:rPr lang="en" sz="17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OPPORTUNITIES</a:t>
              </a:r>
              <a:endParaRPr sz="1800" dirty="0">
                <a:latin typeface="Times New Roman" panose="02020603050405020304" pitchFamily="18" charset="0"/>
                <a:cs typeface="Times New Roman" panose="02020603050405020304" pitchFamily="18" charset="0"/>
              </a:endParaRPr>
            </a:p>
          </p:txBody>
        </p:sp>
      </p:grpSp>
      <p:grpSp>
        <p:nvGrpSpPr>
          <p:cNvPr id="25" name="Google Shape;960;p33"/>
          <p:cNvGrpSpPr/>
          <p:nvPr/>
        </p:nvGrpSpPr>
        <p:grpSpPr>
          <a:xfrm>
            <a:off x="3880040" y="3604323"/>
            <a:ext cx="289962" cy="352833"/>
            <a:chOff x="-24709100" y="3888875"/>
            <a:chExt cx="243400" cy="296175"/>
          </a:xfrm>
        </p:grpSpPr>
        <p:sp>
          <p:nvSpPr>
            <p:cNvPr id="26" name="Google Shape;961;p33"/>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27" name="Google Shape;962;p33"/>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chemeClr val="accent4"/>
            </a:solidFill>
            <a:ln>
              <a:noFill/>
            </a:ln>
          </p:spPr>
          <p:txBody>
            <a:bodyPr spcFirstLastPara="1" wrap="square" lIns="91425" tIns="91425" rIns="91425" bIns="91425" anchor="ctr" anchorCtr="0">
              <a:noAutofit/>
            </a:bodyPr>
            <a:lstStyle/>
            <a:p>
              <a:endParaRPr sz="1800"/>
            </a:p>
          </p:txBody>
        </p:sp>
        <p:sp>
          <p:nvSpPr>
            <p:cNvPr id="28" name="Google Shape;963;p33"/>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chemeClr val="accent4"/>
            </a:solidFill>
            <a:ln>
              <a:noFill/>
            </a:ln>
          </p:spPr>
          <p:txBody>
            <a:bodyPr spcFirstLastPara="1" wrap="square" lIns="91425" tIns="91425" rIns="91425" bIns="91425" anchor="ctr" anchorCtr="0">
              <a:noAutofit/>
            </a:bodyPr>
            <a:lstStyle/>
            <a:p>
              <a:endParaRPr sz="1800"/>
            </a:p>
          </p:txBody>
        </p:sp>
      </p:grpSp>
      <p:grpSp>
        <p:nvGrpSpPr>
          <p:cNvPr id="29" name="Google Shape;964;p33"/>
          <p:cNvGrpSpPr/>
          <p:nvPr/>
        </p:nvGrpSpPr>
        <p:grpSpPr>
          <a:xfrm>
            <a:off x="4676702" y="1092729"/>
            <a:ext cx="3305775" cy="1654574"/>
            <a:chOff x="4796613" y="1391725"/>
            <a:chExt cx="3305775" cy="1492125"/>
          </a:xfrm>
        </p:grpSpPr>
        <p:sp>
          <p:nvSpPr>
            <p:cNvPr id="30" name="Google Shape;965;p33"/>
            <p:cNvSpPr/>
            <p:nvPr/>
          </p:nvSpPr>
          <p:spPr>
            <a:xfrm>
              <a:off x="7017288" y="1595238"/>
              <a:ext cx="1085100" cy="1085100"/>
            </a:xfrm>
            <a:prstGeom prst="ellipse">
              <a:avLst/>
            </a:prstGeom>
            <a:solidFill>
              <a:srgbClr val="FFFFFF"/>
            </a:solidFill>
            <a:ln w="2857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algn="r"/>
              <a:endParaRPr sz="1800"/>
            </a:p>
          </p:txBody>
        </p:sp>
        <p:sp>
          <p:nvSpPr>
            <p:cNvPr id="31" name="Google Shape;966;p33"/>
            <p:cNvSpPr/>
            <p:nvPr/>
          </p:nvSpPr>
          <p:spPr>
            <a:xfrm>
              <a:off x="4796613" y="1681150"/>
              <a:ext cx="2753100" cy="1202700"/>
            </a:xfrm>
            <a:prstGeom prst="roundRect">
              <a:avLst>
                <a:gd name="adj" fmla="val 16667"/>
              </a:avLst>
            </a:prstGeom>
            <a:solidFill>
              <a:srgbClr val="CCFFCC"/>
            </a:solidFill>
            <a:ln>
              <a:noFill/>
            </a:ln>
          </p:spPr>
          <p:txBody>
            <a:bodyPr spcFirstLastPara="1" wrap="square" lIns="365750" tIns="91425" rIns="365750" bIns="91425" anchor="ctr" anchorCtr="0">
              <a:noAutofit/>
            </a:bodyPr>
            <a:lstStyle/>
            <a:p>
              <a:pPr marL="128588" indent="-128588" algn="ctr">
                <a:buClr>
                  <a:schemeClr val="dk1"/>
                </a:buClr>
                <a:buSzPts val="1100"/>
                <a:buFont typeface="Arial" panose="020B0604020202020204" pitchFamily="34" charset="0"/>
                <a:buChar char="•"/>
              </a:pPr>
              <a:endParaRPr sz="900" dirty="0">
                <a:solidFill>
                  <a:srgbClr val="434343"/>
                </a:solidFill>
                <a:latin typeface="+mj-lt"/>
                <a:ea typeface="Roboto"/>
                <a:cs typeface="Roboto"/>
                <a:sym typeface="Roboto"/>
              </a:endParaRPr>
            </a:p>
          </p:txBody>
        </p:sp>
        <p:sp>
          <p:nvSpPr>
            <p:cNvPr id="32" name="Google Shape;967;p33"/>
            <p:cNvSpPr/>
            <p:nvPr/>
          </p:nvSpPr>
          <p:spPr>
            <a:xfrm>
              <a:off x="4796613" y="1391725"/>
              <a:ext cx="2751000" cy="453300"/>
            </a:xfrm>
            <a:prstGeom prst="round2SameRect">
              <a:avLst>
                <a:gd name="adj1" fmla="val 50000"/>
                <a:gd name="adj2" fmla="val 0"/>
              </a:avLst>
            </a:prstGeom>
            <a:solidFill>
              <a:schemeClr val="accent6"/>
            </a:solidFill>
            <a:ln>
              <a:noFill/>
            </a:ln>
          </p:spPr>
          <p:txBody>
            <a:bodyPr spcFirstLastPara="1" wrap="square" lIns="91425" tIns="91425" rIns="91425" bIns="91425" anchor="ctr" anchorCtr="0">
              <a:noAutofit/>
            </a:bodyPr>
            <a:lstStyle/>
            <a:p>
              <a:pPr algn="ctr">
                <a:buClr>
                  <a:schemeClr val="dk1"/>
                </a:buClr>
                <a:buSzPts val="1100"/>
              </a:pPr>
              <a:r>
                <a:rPr lang="en" sz="17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rPr>
                <a:t>WEAKNESSES</a:t>
              </a:r>
              <a:endParaRPr sz="1800" dirty="0">
                <a:latin typeface="Times New Roman" panose="02020603050405020304" pitchFamily="18" charset="0"/>
                <a:cs typeface="Times New Roman" panose="02020603050405020304" pitchFamily="18" charset="0"/>
              </a:endParaRPr>
            </a:p>
          </p:txBody>
        </p:sp>
      </p:grpSp>
      <p:grpSp>
        <p:nvGrpSpPr>
          <p:cNvPr id="33" name="Google Shape;968;p33"/>
          <p:cNvGrpSpPr/>
          <p:nvPr/>
        </p:nvGrpSpPr>
        <p:grpSpPr>
          <a:xfrm>
            <a:off x="7624968" y="1817901"/>
            <a:ext cx="357509" cy="352595"/>
            <a:chOff x="-25834600" y="3915850"/>
            <a:chExt cx="300100" cy="295975"/>
          </a:xfrm>
        </p:grpSpPr>
        <p:sp>
          <p:nvSpPr>
            <p:cNvPr id="34" name="Google Shape;969;p33"/>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chemeClr val="accent6"/>
            </a:solidFill>
            <a:ln>
              <a:noFill/>
            </a:ln>
          </p:spPr>
          <p:txBody>
            <a:bodyPr spcFirstLastPara="1" wrap="square" lIns="91425" tIns="91425" rIns="91425" bIns="91425" anchor="ctr" anchorCtr="0">
              <a:noAutofit/>
            </a:bodyPr>
            <a:lstStyle/>
            <a:p>
              <a:endParaRPr sz="1800"/>
            </a:p>
          </p:txBody>
        </p:sp>
        <p:sp>
          <p:nvSpPr>
            <p:cNvPr id="35" name="Google Shape;970;p33"/>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chemeClr val="accent6"/>
            </a:solidFill>
            <a:ln>
              <a:noFill/>
            </a:ln>
          </p:spPr>
          <p:txBody>
            <a:bodyPr spcFirstLastPara="1" wrap="square" lIns="91425" tIns="91425" rIns="91425" bIns="91425" anchor="ctr" anchorCtr="0">
              <a:noAutofit/>
            </a:bodyPr>
            <a:lstStyle/>
            <a:p>
              <a:endParaRPr sz="1800"/>
            </a:p>
          </p:txBody>
        </p:sp>
        <p:sp>
          <p:nvSpPr>
            <p:cNvPr id="36" name="Google Shape;971;p33"/>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chemeClr val="accent6"/>
            </a:solidFill>
            <a:ln>
              <a:noFill/>
            </a:ln>
          </p:spPr>
          <p:txBody>
            <a:bodyPr spcFirstLastPara="1" wrap="square" lIns="91425" tIns="91425" rIns="91425" bIns="91425" anchor="ctr" anchorCtr="0">
              <a:noAutofit/>
            </a:bodyPr>
            <a:lstStyle/>
            <a:p>
              <a:endParaRPr sz="1800"/>
            </a:p>
          </p:txBody>
        </p:sp>
      </p:grpSp>
      <p:sp>
        <p:nvSpPr>
          <p:cNvPr id="37" name="TextBox 36"/>
          <p:cNvSpPr txBox="1"/>
          <p:nvPr/>
        </p:nvSpPr>
        <p:spPr>
          <a:xfrm>
            <a:off x="4748333" y="3319556"/>
            <a:ext cx="2836506" cy="1084912"/>
          </a:xfrm>
          <a:prstGeom prst="rect">
            <a:avLst/>
          </a:prstGeom>
          <a:noFill/>
        </p:spPr>
        <p:txBody>
          <a:bodyPr wrap="square" rtlCol="0">
            <a:spAutoFit/>
          </a:bodyPr>
          <a:lstStyle/>
          <a:p>
            <a:pPr marL="128588" indent="-128588">
              <a:buClr>
                <a:schemeClr val="dk1"/>
              </a:buClr>
              <a:buSzPts val="1100"/>
              <a:buFont typeface="Arial" panose="020B0604020202020204" pitchFamily="34" charset="0"/>
              <a:buChar char="•"/>
            </a:pPr>
            <a:endParaRPr lang="en-US" sz="1050" dirty="0"/>
          </a:p>
          <a:p>
            <a:pPr marL="128588" indent="-128588">
              <a:buClr>
                <a:schemeClr val="dk1"/>
              </a:buClr>
              <a:buSzPts val="1100"/>
              <a:buFont typeface="Arial" panose="020B0604020202020204" pitchFamily="34" charset="0"/>
              <a:buChar char="•"/>
            </a:pPr>
            <a:r>
              <a:rPr lang="en-US" sz="900" dirty="0">
                <a:solidFill>
                  <a:schemeClr val="tx2">
                    <a:lumMod val="10000"/>
                  </a:schemeClr>
                </a:solidFill>
                <a:latin typeface="Times New Roman" panose="02020603050405020304" pitchFamily="18" charset="0"/>
                <a:cs typeface="Times New Roman" panose="02020603050405020304" pitchFamily="18" charset="0"/>
              </a:rPr>
              <a:t>Intense competition from other large and well-established players in the industry</a:t>
            </a:r>
          </a:p>
          <a:p>
            <a:pPr marL="128588" indent="-128588">
              <a:buClr>
                <a:schemeClr val="dk1"/>
              </a:buClr>
              <a:buSzPts val="1100"/>
              <a:buFont typeface="Arial" panose="020B0604020202020204" pitchFamily="34" charset="0"/>
              <a:buChar char="•"/>
            </a:pPr>
            <a:r>
              <a:rPr lang="en-US" sz="900" dirty="0">
                <a:solidFill>
                  <a:schemeClr val="tx2">
                    <a:lumMod val="10000"/>
                  </a:schemeClr>
                </a:solidFill>
                <a:latin typeface="Times New Roman" panose="02020603050405020304" pitchFamily="18" charset="0"/>
                <a:ea typeface="Roboto"/>
                <a:cs typeface="Times New Roman" panose="02020603050405020304" pitchFamily="18" charset="0"/>
                <a:sym typeface="Roboto"/>
              </a:rPr>
              <a:t>Rapidly changing therapy landscape and evolving customer preferences.</a:t>
            </a:r>
          </a:p>
          <a:p>
            <a:pPr marL="128588" indent="-128588">
              <a:buClr>
                <a:schemeClr val="dk1"/>
              </a:buClr>
              <a:buSzPts val="1100"/>
              <a:buFont typeface="Arial" panose="020B0604020202020204" pitchFamily="34" charset="0"/>
              <a:buChar char="•"/>
            </a:pPr>
            <a:r>
              <a:rPr lang="en-US" sz="900" dirty="0">
                <a:solidFill>
                  <a:schemeClr val="tx2">
                    <a:lumMod val="10000"/>
                  </a:schemeClr>
                </a:solidFill>
                <a:latin typeface="Times New Roman" panose="02020603050405020304" pitchFamily="18" charset="0"/>
                <a:ea typeface="Roboto"/>
                <a:cs typeface="Times New Roman" panose="02020603050405020304" pitchFamily="18" charset="0"/>
                <a:sym typeface="Roboto"/>
              </a:rPr>
              <a:t>Increasing regulations and compliance requirements in the industry</a:t>
            </a:r>
          </a:p>
        </p:txBody>
      </p:sp>
      <p:sp>
        <p:nvSpPr>
          <p:cNvPr id="38" name="TextBox 37"/>
          <p:cNvSpPr txBox="1"/>
          <p:nvPr/>
        </p:nvSpPr>
        <p:spPr>
          <a:xfrm>
            <a:off x="4745420" y="1659905"/>
            <a:ext cx="2761787" cy="646331"/>
          </a:xfrm>
          <a:prstGeom prst="rect">
            <a:avLst/>
          </a:prstGeom>
          <a:noFill/>
        </p:spPr>
        <p:txBody>
          <a:bodyPr wrap="square" rtlCol="0">
            <a:spAutoFit/>
          </a:bodyPr>
          <a:lstStyle/>
          <a:p>
            <a:pPr marL="128588" indent="-128588">
              <a:buClr>
                <a:schemeClr val="dk1"/>
              </a:buClr>
              <a:buSzPts val="1100"/>
              <a:buFont typeface="Arial" panose="020B0604020202020204" pitchFamily="34" charset="0"/>
              <a:buChar char="•"/>
            </a:pPr>
            <a:r>
              <a:rPr lang="en-US" sz="900" dirty="0">
                <a:solidFill>
                  <a:srgbClr val="434343"/>
                </a:solidFill>
                <a:latin typeface="Times New Roman" panose="02020603050405020304" pitchFamily="18" charset="0"/>
                <a:ea typeface="Roboto"/>
                <a:cs typeface="Times New Roman" panose="02020603050405020304" pitchFamily="18" charset="0"/>
                <a:sym typeface="Roboto"/>
              </a:rPr>
              <a:t>Stiff Competition from Competitors Brands.</a:t>
            </a:r>
          </a:p>
          <a:p>
            <a:pPr marL="128588" indent="-128588">
              <a:buClr>
                <a:schemeClr val="dk1"/>
              </a:buClr>
              <a:buSzPts val="1100"/>
              <a:buFont typeface="Arial" panose="020B0604020202020204" pitchFamily="34" charset="0"/>
              <a:buChar char="•"/>
            </a:pPr>
            <a:r>
              <a:rPr lang="en-US" sz="900" dirty="0">
                <a:solidFill>
                  <a:srgbClr val="434343"/>
                </a:solidFill>
                <a:latin typeface="Times New Roman" panose="02020603050405020304" pitchFamily="18" charset="0"/>
                <a:ea typeface="Roboto"/>
                <a:cs typeface="Times New Roman" panose="02020603050405020304" pitchFamily="18" charset="0"/>
                <a:sym typeface="Roboto"/>
              </a:rPr>
              <a:t>Differentiate Brand from other Branded generics &amp; innovator’s molecule.</a:t>
            </a:r>
          </a:p>
          <a:p>
            <a:pPr>
              <a:buClr>
                <a:schemeClr val="dk1"/>
              </a:buClr>
              <a:buSzPts val="1100"/>
            </a:pPr>
            <a:endParaRPr lang="en-US" sz="900" dirty="0">
              <a:solidFill>
                <a:srgbClr val="434343"/>
              </a:solidFill>
              <a:latin typeface="+mj-lt"/>
              <a:ea typeface="Roboto"/>
              <a:cs typeface="Roboto"/>
              <a:sym typeface="Roboto"/>
            </a:endParaRPr>
          </a:p>
        </p:txBody>
      </p:sp>
      <p:sp>
        <p:nvSpPr>
          <p:cNvPr id="39" name="TextBox 38"/>
          <p:cNvSpPr txBox="1"/>
          <p:nvPr/>
        </p:nvSpPr>
        <p:spPr>
          <a:xfrm>
            <a:off x="1078700" y="1585990"/>
            <a:ext cx="2761787" cy="646331"/>
          </a:xfrm>
          <a:prstGeom prst="rect">
            <a:avLst/>
          </a:prstGeom>
          <a:noFill/>
        </p:spPr>
        <p:txBody>
          <a:bodyPr wrap="square" rtlCol="0">
            <a:spAutoFit/>
          </a:bodyPr>
          <a:lstStyle/>
          <a:p>
            <a:pPr marL="128588" lvl="2" indent="-128588">
              <a:buClr>
                <a:schemeClr val="dk1"/>
              </a:buClr>
              <a:buSzPts val="110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Sun Pharma – Pharma Division has strong footprint in the gastro segment.</a:t>
            </a:r>
          </a:p>
          <a:p>
            <a:pPr marL="128588" lvl="2" indent="-128588">
              <a:buClr>
                <a:schemeClr val="dk1"/>
              </a:buClr>
              <a:buSzPts val="110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Diverse product portfolio with a range of gastro drugs.</a:t>
            </a:r>
          </a:p>
        </p:txBody>
      </p:sp>
      <p:sp>
        <p:nvSpPr>
          <p:cNvPr id="40" name="TextBox 39"/>
          <p:cNvSpPr txBox="1"/>
          <p:nvPr/>
        </p:nvSpPr>
        <p:spPr>
          <a:xfrm>
            <a:off x="1088903" y="3440846"/>
            <a:ext cx="2761787" cy="923330"/>
          </a:xfrm>
          <a:prstGeom prst="rect">
            <a:avLst/>
          </a:prstGeom>
          <a:noFill/>
        </p:spPr>
        <p:txBody>
          <a:bodyPr wrap="square" rtlCol="0">
            <a:spAutoFit/>
          </a:bodyPr>
          <a:lstStyle/>
          <a:p>
            <a:pPr marL="128588" indent="-128588">
              <a:buClr>
                <a:schemeClr val="dk1"/>
              </a:buClr>
              <a:buSzPts val="110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Establish the Brand in Teir-1 &amp; Teir-2 areas that are untapped by Innovator &amp; would become drivers of growth.</a:t>
            </a:r>
          </a:p>
          <a:p>
            <a:pPr marL="128588" indent="-128588">
              <a:buClr>
                <a:schemeClr val="dk1"/>
              </a:buClr>
              <a:buSzPts val="1100"/>
              <a:buFont typeface="Arial" panose="020B0604020202020204" pitchFamily="34" charset="0"/>
              <a:buChar char="•"/>
            </a:pPr>
            <a:r>
              <a:rPr lang="en-US" sz="900" dirty="0">
                <a:latin typeface="Times New Roman" panose="02020603050405020304" pitchFamily="18" charset="0"/>
                <a:cs typeface="Times New Roman" panose="02020603050405020304" pitchFamily="18" charset="0"/>
              </a:rPr>
              <a:t>Sun Pharma has an existing prescriber base of Pantocid which can be utilized for increasing the sale of other brands in the division.</a:t>
            </a:r>
          </a:p>
        </p:txBody>
      </p:sp>
      <p:pic>
        <p:nvPicPr>
          <p:cNvPr id="2" name="Google Shape;67;p13">
            <a:extLst>
              <a:ext uri="{FF2B5EF4-FFF2-40B4-BE49-F238E27FC236}">
                <a16:creationId xmlns:a16="http://schemas.microsoft.com/office/drawing/2014/main" id="{F0FA4712-87E9-A694-70EB-CA9DE27506F7}"/>
              </a:ext>
            </a:extLst>
          </p:cNvPr>
          <p:cNvPicPr preferRelativeResize="0"/>
          <p:nvPr/>
        </p:nvPicPr>
        <p:blipFill>
          <a:blip r:embed="rId2">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6742859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Freeform 42"/>
          <p:cNvSpPr>
            <a:spLocks/>
          </p:cNvSpPr>
          <p:nvPr/>
        </p:nvSpPr>
        <p:spPr bwMode="auto">
          <a:xfrm>
            <a:off x="3596390" y="654616"/>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spcAft>
                <a:spcPts val="450"/>
              </a:spcAft>
            </a:pPr>
            <a:r>
              <a:rPr lang="en-US" sz="1200" b="1" dirty="0">
                <a:solidFill>
                  <a:schemeClr val="bg1"/>
                </a:solidFill>
                <a:latin typeface="Times New Roman" panose="02020603050405020304" pitchFamily="18" charset="0"/>
                <a:cs typeface="Times New Roman" panose="02020603050405020304" pitchFamily="18" charset="0"/>
              </a:rPr>
              <a:t>Marketing and Promotion Spent for the division: </a:t>
            </a:r>
            <a:r>
              <a:rPr lang="en-US" sz="1200" dirty="0">
                <a:solidFill>
                  <a:schemeClr val="bg1"/>
                </a:solidFill>
                <a:latin typeface="Times New Roman" panose="02020603050405020304" pitchFamily="18" charset="0"/>
                <a:cs typeface="Times New Roman" panose="02020603050405020304" pitchFamily="18" charset="0"/>
              </a:rPr>
              <a:t>Rs.58  Crs.</a:t>
            </a:r>
          </a:p>
        </p:txBody>
      </p:sp>
      <p:sp>
        <p:nvSpPr>
          <p:cNvPr id="117" name="Freeform 43"/>
          <p:cNvSpPr>
            <a:spLocks/>
          </p:cNvSpPr>
          <p:nvPr/>
        </p:nvSpPr>
        <p:spPr bwMode="auto">
          <a:xfrm>
            <a:off x="3596390" y="2132310"/>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pPr>
            <a:r>
              <a:rPr lang="en-US" sz="1100" b="1" dirty="0">
                <a:solidFill>
                  <a:schemeClr val="accent5"/>
                </a:solidFill>
                <a:latin typeface="+mn-lt"/>
                <a:cs typeface="+mn-cs"/>
              </a:rPr>
              <a:t>Promo</a:t>
            </a:r>
          </a:p>
        </p:txBody>
      </p:sp>
      <p:sp>
        <p:nvSpPr>
          <p:cNvPr id="122" name="Freeform 42"/>
          <p:cNvSpPr>
            <a:spLocks/>
          </p:cNvSpPr>
          <p:nvPr/>
        </p:nvSpPr>
        <p:spPr bwMode="auto">
          <a:xfrm>
            <a:off x="5886062" y="654616"/>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spcAft>
                <a:spcPts val="450"/>
              </a:spcAft>
            </a:pPr>
            <a:r>
              <a:rPr lang="en-US" sz="1200" b="1" dirty="0">
                <a:solidFill>
                  <a:schemeClr val="bg1"/>
                </a:solidFill>
                <a:latin typeface="Times New Roman" panose="02020603050405020304" pitchFamily="18" charset="0"/>
                <a:cs typeface="Times New Roman" panose="02020603050405020304" pitchFamily="18" charset="0"/>
              </a:rPr>
              <a:t>Name of the division: </a:t>
            </a:r>
            <a:r>
              <a:rPr lang="en-US" sz="1200" dirty="0">
                <a:solidFill>
                  <a:schemeClr val="bg1"/>
                </a:solidFill>
                <a:latin typeface="Times New Roman" panose="02020603050405020304" pitchFamily="18" charset="0"/>
                <a:cs typeface="Times New Roman" panose="02020603050405020304" pitchFamily="18" charset="0"/>
              </a:rPr>
              <a:t>Pharma</a:t>
            </a:r>
          </a:p>
        </p:txBody>
      </p:sp>
      <p:sp>
        <p:nvSpPr>
          <p:cNvPr id="123" name="Freeform 43"/>
          <p:cNvSpPr>
            <a:spLocks/>
          </p:cNvSpPr>
          <p:nvPr/>
        </p:nvSpPr>
        <p:spPr bwMode="auto">
          <a:xfrm>
            <a:off x="5886062" y="2132310"/>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pPr>
            <a:r>
              <a:rPr lang="en-IN" sz="1100" b="1" dirty="0">
                <a:solidFill>
                  <a:schemeClr val="accent5"/>
                </a:solidFill>
                <a:latin typeface="+mn-lt"/>
                <a:cs typeface="+mn-cs"/>
              </a:rPr>
              <a:t>Division</a:t>
            </a:r>
            <a:endParaRPr lang="en-US" sz="1100" b="1" dirty="0">
              <a:solidFill>
                <a:schemeClr val="accent5"/>
              </a:solidFill>
              <a:latin typeface="+mn-lt"/>
              <a:cs typeface="+mn-cs"/>
            </a:endParaRPr>
          </a:p>
        </p:txBody>
      </p:sp>
      <p:sp>
        <p:nvSpPr>
          <p:cNvPr id="128" name="Freeform 42"/>
          <p:cNvSpPr>
            <a:spLocks/>
          </p:cNvSpPr>
          <p:nvPr/>
        </p:nvSpPr>
        <p:spPr bwMode="auto">
          <a:xfrm>
            <a:off x="1306717" y="2554135"/>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Sales Team </a:t>
            </a:r>
            <a:r>
              <a:rPr lang="en-US" sz="1100" dirty="0">
                <a:solidFill>
                  <a:schemeClr val="bg1"/>
                </a:solidFill>
                <a:latin typeface="Times New Roman" panose="02020603050405020304" pitchFamily="18" charset="0"/>
                <a:cs typeface="Times New Roman" panose="02020603050405020304" pitchFamily="18" charset="0"/>
              </a:rPr>
              <a:t>(394)</a:t>
            </a:r>
          </a:p>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National Sales Manager </a:t>
            </a:r>
            <a:r>
              <a:rPr lang="en-US" sz="1100" dirty="0">
                <a:solidFill>
                  <a:schemeClr val="bg1"/>
                </a:solidFill>
                <a:latin typeface="Times New Roman" panose="02020603050405020304" pitchFamily="18" charset="0"/>
                <a:cs typeface="Times New Roman" panose="02020603050405020304" pitchFamily="18" charset="0"/>
              </a:rPr>
              <a:t>(1)</a:t>
            </a:r>
          </a:p>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Zonal Sales Manager </a:t>
            </a:r>
            <a:r>
              <a:rPr lang="en-US" sz="1100" dirty="0">
                <a:solidFill>
                  <a:schemeClr val="bg1"/>
                </a:solidFill>
                <a:latin typeface="Times New Roman" panose="02020603050405020304" pitchFamily="18" charset="0"/>
                <a:cs typeface="Times New Roman" panose="02020603050405020304" pitchFamily="18" charset="0"/>
              </a:rPr>
              <a:t>(7)</a:t>
            </a:r>
          </a:p>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Regional Sales Manager </a:t>
            </a:r>
            <a:r>
              <a:rPr lang="en-US" sz="1100" dirty="0">
                <a:solidFill>
                  <a:schemeClr val="bg1"/>
                </a:solidFill>
                <a:latin typeface="Times New Roman" panose="02020603050405020304" pitchFamily="18" charset="0"/>
                <a:cs typeface="Times New Roman" panose="02020603050405020304" pitchFamily="18" charset="0"/>
              </a:rPr>
              <a:t>(24)</a:t>
            </a:r>
          </a:p>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First Line Manager </a:t>
            </a:r>
            <a:r>
              <a:rPr lang="en-US" sz="1100" dirty="0">
                <a:solidFill>
                  <a:schemeClr val="bg1"/>
                </a:solidFill>
                <a:latin typeface="Times New Roman" panose="02020603050405020304" pitchFamily="18" charset="0"/>
                <a:cs typeface="Times New Roman" panose="02020603050405020304" pitchFamily="18" charset="0"/>
              </a:rPr>
              <a:t>(85)</a:t>
            </a:r>
          </a:p>
          <a:p>
            <a:pPr>
              <a:spcBef>
                <a:spcPts val="450"/>
              </a:spcBef>
            </a:pPr>
            <a:r>
              <a:rPr lang="en-US" sz="1100" b="1" dirty="0">
                <a:solidFill>
                  <a:schemeClr val="bg1"/>
                </a:solidFill>
                <a:latin typeface="Times New Roman" panose="02020603050405020304" pitchFamily="18" charset="0"/>
                <a:cs typeface="Times New Roman" panose="02020603050405020304" pitchFamily="18" charset="0"/>
              </a:rPr>
              <a:t>Sales Officer </a:t>
            </a:r>
            <a:r>
              <a:rPr lang="en-US" sz="1100" dirty="0">
                <a:solidFill>
                  <a:schemeClr val="bg1"/>
                </a:solidFill>
                <a:latin typeface="Times New Roman" panose="02020603050405020304" pitchFamily="18" charset="0"/>
                <a:cs typeface="Times New Roman" panose="02020603050405020304" pitchFamily="18" charset="0"/>
              </a:rPr>
              <a:t>(385)</a:t>
            </a:r>
          </a:p>
        </p:txBody>
      </p:sp>
      <p:sp>
        <p:nvSpPr>
          <p:cNvPr id="129" name="Freeform 43"/>
          <p:cNvSpPr>
            <a:spLocks/>
          </p:cNvSpPr>
          <p:nvPr/>
        </p:nvSpPr>
        <p:spPr bwMode="auto">
          <a:xfrm>
            <a:off x="1306717" y="4031829"/>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defRPr/>
            </a:pPr>
            <a:r>
              <a:rPr lang="en-US" sz="1100" b="1" dirty="0">
                <a:solidFill>
                  <a:schemeClr val="accent5"/>
                </a:solidFill>
                <a:latin typeface="+mn-lt"/>
                <a:cs typeface="+mn-cs"/>
              </a:rPr>
              <a:t>Sales Structure</a:t>
            </a:r>
          </a:p>
        </p:txBody>
      </p:sp>
      <p:sp>
        <p:nvSpPr>
          <p:cNvPr id="134" name="Freeform 42"/>
          <p:cNvSpPr>
            <a:spLocks/>
          </p:cNvSpPr>
          <p:nvPr/>
        </p:nvSpPr>
        <p:spPr bwMode="auto">
          <a:xfrm>
            <a:off x="3596390" y="2554135"/>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Marketing Team:</a:t>
            </a:r>
          </a:p>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Marketing Head </a:t>
            </a:r>
            <a:r>
              <a:rPr lang="en-US" sz="1200" dirty="0">
                <a:solidFill>
                  <a:schemeClr val="bg1"/>
                </a:solidFill>
                <a:latin typeface="Times New Roman" panose="02020603050405020304" pitchFamily="18" charset="0"/>
                <a:cs typeface="Times New Roman" panose="02020603050405020304" pitchFamily="18" charset="0"/>
              </a:rPr>
              <a:t>(1)</a:t>
            </a:r>
          </a:p>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Product Managers </a:t>
            </a:r>
            <a:r>
              <a:rPr lang="en-US" sz="1200" dirty="0">
                <a:solidFill>
                  <a:schemeClr val="bg1"/>
                </a:solidFill>
                <a:latin typeface="Times New Roman" panose="02020603050405020304" pitchFamily="18" charset="0"/>
                <a:cs typeface="Times New Roman" panose="02020603050405020304" pitchFamily="18" charset="0"/>
              </a:rPr>
              <a:t>(4)</a:t>
            </a:r>
          </a:p>
        </p:txBody>
      </p:sp>
      <p:sp>
        <p:nvSpPr>
          <p:cNvPr id="135" name="Freeform 43"/>
          <p:cNvSpPr>
            <a:spLocks/>
          </p:cNvSpPr>
          <p:nvPr/>
        </p:nvSpPr>
        <p:spPr bwMode="auto">
          <a:xfrm>
            <a:off x="3596390" y="4031829"/>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pPr>
            <a:r>
              <a:rPr lang="en-IN" sz="1100" b="1" dirty="0">
                <a:solidFill>
                  <a:schemeClr val="accent5"/>
                </a:solidFill>
                <a:latin typeface="+mn-lt"/>
                <a:cs typeface="+mn-cs"/>
              </a:rPr>
              <a:t>Marketing Team</a:t>
            </a:r>
            <a:endParaRPr lang="en-US" sz="1100" b="1" dirty="0">
              <a:solidFill>
                <a:schemeClr val="accent5"/>
              </a:solidFill>
              <a:latin typeface="+mn-lt"/>
              <a:cs typeface="+mn-cs"/>
            </a:endParaRPr>
          </a:p>
        </p:txBody>
      </p:sp>
      <p:sp>
        <p:nvSpPr>
          <p:cNvPr id="140" name="Freeform 42"/>
          <p:cNvSpPr>
            <a:spLocks/>
          </p:cNvSpPr>
          <p:nvPr/>
        </p:nvSpPr>
        <p:spPr bwMode="auto">
          <a:xfrm>
            <a:off x="5886062" y="2554135"/>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Distribution network:</a:t>
            </a:r>
          </a:p>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CFAs: 25</a:t>
            </a:r>
            <a:endParaRPr lang="en-US" sz="1200" dirty="0">
              <a:solidFill>
                <a:schemeClr val="bg1"/>
              </a:solidFill>
              <a:latin typeface="Times New Roman" panose="02020603050405020304" pitchFamily="18" charset="0"/>
              <a:cs typeface="Times New Roman" panose="02020603050405020304" pitchFamily="18" charset="0"/>
            </a:endParaRPr>
          </a:p>
          <a:p>
            <a:pPr>
              <a:spcBef>
                <a:spcPts val="450"/>
              </a:spcBef>
            </a:pPr>
            <a:r>
              <a:rPr lang="en-US" sz="1200" b="1" dirty="0">
                <a:solidFill>
                  <a:schemeClr val="bg1"/>
                </a:solidFill>
                <a:latin typeface="Times New Roman" panose="02020603050405020304" pitchFamily="18" charset="0"/>
                <a:cs typeface="Times New Roman" panose="02020603050405020304" pitchFamily="18" charset="0"/>
              </a:rPr>
              <a:t>Distributors/stockists : </a:t>
            </a:r>
            <a:r>
              <a:rPr lang="en-US" sz="1200" dirty="0">
                <a:solidFill>
                  <a:schemeClr val="bg1"/>
                </a:solidFill>
                <a:latin typeface="Times New Roman" panose="02020603050405020304" pitchFamily="18" charset="0"/>
                <a:cs typeface="Times New Roman" panose="02020603050405020304" pitchFamily="18" charset="0"/>
              </a:rPr>
              <a:t>2,100</a:t>
            </a:r>
          </a:p>
        </p:txBody>
      </p:sp>
      <p:sp>
        <p:nvSpPr>
          <p:cNvPr id="141" name="Freeform 43"/>
          <p:cNvSpPr>
            <a:spLocks/>
          </p:cNvSpPr>
          <p:nvPr/>
        </p:nvSpPr>
        <p:spPr bwMode="auto">
          <a:xfrm>
            <a:off x="5886062" y="4031829"/>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pPr>
            <a:r>
              <a:rPr lang="en-US" sz="1100" b="1" dirty="0">
                <a:solidFill>
                  <a:schemeClr val="accent5"/>
                </a:solidFill>
                <a:latin typeface="+mn-lt"/>
                <a:cs typeface="+mn-cs"/>
              </a:rPr>
              <a:t>Distribution</a:t>
            </a:r>
            <a:endParaRPr lang="en-IN" sz="1100" b="1" dirty="0">
              <a:solidFill>
                <a:schemeClr val="accent5"/>
              </a:solidFill>
              <a:latin typeface="+mn-lt"/>
              <a:cs typeface="+mn-cs"/>
            </a:endParaRPr>
          </a:p>
        </p:txBody>
      </p:sp>
      <p:grpSp>
        <p:nvGrpSpPr>
          <p:cNvPr id="11" name="Group 10"/>
          <p:cNvGrpSpPr/>
          <p:nvPr/>
        </p:nvGrpSpPr>
        <p:grpSpPr>
          <a:xfrm>
            <a:off x="5099739" y="3641989"/>
            <a:ext cx="618348" cy="595037"/>
            <a:chOff x="-1076855" y="2698129"/>
            <a:chExt cx="824464" cy="793383"/>
          </a:xfrm>
        </p:grpSpPr>
        <p:sp>
          <p:nvSpPr>
            <p:cNvPr id="167" name="Oval 166"/>
            <p:cNvSpPr/>
            <p:nvPr/>
          </p:nvSpPr>
          <p:spPr>
            <a:xfrm>
              <a:off x="-1076855" y="2698129"/>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37" name="Group 36"/>
            <p:cNvGrpSpPr/>
            <p:nvPr/>
          </p:nvGrpSpPr>
          <p:grpSpPr>
            <a:xfrm>
              <a:off x="-922151" y="2852602"/>
              <a:ext cx="521533" cy="556303"/>
              <a:chOff x="-935038" y="2924175"/>
              <a:chExt cx="762001" cy="812801"/>
            </a:xfrm>
            <a:solidFill>
              <a:schemeClr val="bg1"/>
            </a:solidFill>
          </p:grpSpPr>
          <p:sp>
            <p:nvSpPr>
              <p:cNvPr id="243739" name="Freeform 28"/>
              <p:cNvSpPr>
                <a:spLocks/>
              </p:cNvSpPr>
              <p:nvPr/>
            </p:nvSpPr>
            <p:spPr bwMode="auto">
              <a:xfrm>
                <a:off x="-703263" y="3113088"/>
                <a:ext cx="296863" cy="623888"/>
              </a:xfrm>
              <a:custGeom>
                <a:avLst/>
                <a:gdLst>
                  <a:gd name="T0" fmla="*/ 96 w 185"/>
                  <a:gd name="T1" fmla="*/ 34 h 388"/>
                  <a:gd name="T2" fmla="*/ 125 w 185"/>
                  <a:gd name="T3" fmla="*/ 7 h 388"/>
                  <a:gd name="T4" fmla="*/ 136 w 185"/>
                  <a:gd name="T5" fmla="*/ 1 h 388"/>
                  <a:gd name="T6" fmla="*/ 168 w 185"/>
                  <a:gd name="T7" fmla="*/ 15 h 388"/>
                  <a:gd name="T8" fmla="*/ 185 w 185"/>
                  <a:gd name="T9" fmla="*/ 50 h 388"/>
                  <a:gd name="T10" fmla="*/ 185 w 185"/>
                  <a:gd name="T11" fmla="*/ 190 h 388"/>
                  <a:gd name="T12" fmla="*/ 170 w 185"/>
                  <a:gd name="T13" fmla="*/ 208 h 388"/>
                  <a:gd name="T14" fmla="*/ 153 w 185"/>
                  <a:gd name="T15" fmla="*/ 192 h 388"/>
                  <a:gd name="T16" fmla="*/ 153 w 185"/>
                  <a:gd name="T17" fmla="*/ 174 h 388"/>
                  <a:gd name="T18" fmla="*/ 151 w 185"/>
                  <a:gd name="T19" fmla="*/ 174 h 388"/>
                  <a:gd name="T20" fmla="*/ 151 w 185"/>
                  <a:gd name="T21" fmla="*/ 180 h 388"/>
                  <a:gd name="T22" fmla="*/ 151 w 185"/>
                  <a:gd name="T23" fmla="*/ 379 h 388"/>
                  <a:gd name="T24" fmla="*/ 143 w 185"/>
                  <a:gd name="T25" fmla="*/ 388 h 388"/>
                  <a:gd name="T26" fmla="*/ 106 w 185"/>
                  <a:gd name="T27" fmla="*/ 388 h 388"/>
                  <a:gd name="T28" fmla="*/ 99 w 185"/>
                  <a:gd name="T29" fmla="*/ 381 h 388"/>
                  <a:gd name="T30" fmla="*/ 95 w 185"/>
                  <a:gd name="T31" fmla="*/ 282 h 388"/>
                  <a:gd name="T32" fmla="*/ 92 w 185"/>
                  <a:gd name="T33" fmla="*/ 254 h 388"/>
                  <a:gd name="T34" fmla="*/ 91 w 185"/>
                  <a:gd name="T35" fmla="*/ 273 h 388"/>
                  <a:gd name="T36" fmla="*/ 87 w 185"/>
                  <a:gd name="T37" fmla="*/ 381 h 388"/>
                  <a:gd name="T38" fmla="*/ 81 w 185"/>
                  <a:gd name="T39" fmla="*/ 388 h 388"/>
                  <a:gd name="T40" fmla="*/ 42 w 185"/>
                  <a:gd name="T41" fmla="*/ 388 h 388"/>
                  <a:gd name="T42" fmla="*/ 35 w 185"/>
                  <a:gd name="T43" fmla="*/ 381 h 388"/>
                  <a:gd name="T44" fmla="*/ 35 w 185"/>
                  <a:gd name="T45" fmla="*/ 203 h 388"/>
                  <a:gd name="T46" fmla="*/ 35 w 185"/>
                  <a:gd name="T47" fmla="*/ 174 h 388"/>
                  <a:gd name="T48" fmla="*/ 33 w 185"/>
                  <a:gd name="T49" fmla="*/ 174 h 388"/>
                  <a:gd name="T50" fmla="*/ 33 w 185"/>
                  <a:gd name="T51" fmla="*/ 190 h 388"/>
                  <a:gd name="T52" fmla="*/ 17 w 185"/>
                  <a:gd name="T53" fmla="*/ 208 h 388"/>
                  <a:gd name="T54" fmla="*/ 1 w 185"/>
                  <a:gd name="T55" fmla="*/ 190 h 388"/>
                  <a:gd name="T56" fmla="*/ 1 w 185"/>
                  <a:gd name="T57" fmla="*/ 89 h 388"/>
                  <a:gd name="T58" fmla="*/ 1 w 185"/>
                  <a:gd name="T59" fmla="*/ 49 h 388"/>
                  <a:gd name="T60" fmla="*/ 16 w 185"/>
                  <a:gd name="T61" fmla="*/ 16 h 388"/>
                  <a:gd name="T62" fmla="*/ 51 w 185"/>
                  <a:gd name="T63" fmla="*/ 1 h 388"/>
                  <a:gd name="T64" fmla="*/ 61 w 185"/>
                  <a:gd name="T65" fmla="*/ 7 h 388"/>
                  <a:gd name="T66" fmla="*/ 91 w 185"/>
                  <a:gd name="T67" fmla="*/ 35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5" h="388">
                    <a:moveTo>
                      <a:pt x="96" y="34"/>
                    </a:moveTo>
                    <a:cubicBezTo>
                      <a:pt x="103" y="17"/>
                      <a:pt x="118" y="24"/>
                      <a:pt x="125" y="7"/>
                    </a:cubicBezTo>
                    <a:cubicBezTo>
                      <a:pt x="128" y="2"/>
                      <a:pt x="131" y="0"/>
                      <a:pt x="136" y="1"/>
                    </a:cubicBezTo>
                    <a:cubicBezTo>
                      <a:pt x="148" y="3"/>
                      <a:pt x="159" y="8"/>
                      <a:pt x="168" y="15"/>
                    </a:cubicBezTo>
                    <a:cubicBezTo>
                      <a:pt x="180" y="24"/>
                      <a:pt x="185" y="35"/>
                      <a:pt x="185" y="50"/>
                    </a:cubicBezTo>
                    <a:cubicBezTo>
                      <a:pt x="185" y="96"/>
                      <a:pt x="185" y="143"/>
                      <a:pt x="185" y="190"/>
                    </a:cubicBezTo>
                    <a:cubicBezTo>
                      <a:pt x="185" y="200"/>
                      <a:pt x="179" y="207"/>
                      <a:pt x="170" y="208"/>
                    </a:cubicBezTo>
                    <a:cubicBezTo>
                      <a:pt x="161" y="209"/>
                      <a:pt x="153" y="202"/>
                      <a:pt x="153" y="192"/>
                    </a:cubicBezTo>
                    <a:cubicBezTo>
                      <a:pt x="152" y="186"/>
                      <a:pt x="153" y="180"/>
                      <a:pt x="153" y="174"/>
                    </a:cubicBezTo>
                    <a:cubicBezTo>
                      <a:pt x="152" y="174"/>
                      <a:pt x="152" y="174"/>
                      <a:pt x="151" y="174"/>
                    </a:cubicBezTo>
                    <a:cubicBezTo>
                      <a:pt x="151" y="176"/>
                      <a:pt x="151" y="178"/>
                      <a:pt x="151" y="180"/>
                    </a:cubicBezTo>
                    <a:cubicBezTo>
                      <a:pt x="151" y="247"/>
                      <a:pt x="151" y="313"/>
                      <a:pt x="151" y="379"/>
                    </a:cubicBezTo>
                    <a:cubicBezTo>
                      <a:pt x="151" y="388"/>
                      <a:pt x="151" y="388"/>
                      <a:pt x="143" y="388"/>
                    </a:cubicBezTo>
                    <a:cubicBezTo>
                      <a:pt x="131" y="388"/>
                      <a:pt x="118" y="387"/>
                      <a:pt x="106" y="388"/>
                    </a:cubicBezTo>
                    <a:cubicBezTo>
                      <a:pt x="101" y="388"/>
                      <a:pt x="99" y="386"/>
                      <a:pt x="99" y="381"/>
                    </a:cubicBezTo>
                    <a:cubicBezTo>
                      <a:pt x="98" y="348"/>
                      <a:pt x="96" y="315"/>
                      <a:pt x="95" y="282"/>
                    </a:cubicBezTo>
                    <a:cubicBezTo>
                      <a:pt x="94" y="273"/>
                      <a:pt x="94" y="263"/>
                      <a:pt x="92" y="254"/>
                    </a:cubicBezTo>
                    <a:cubicBezTo>
                      <a:pt x="92" y="260"/>
                      <a:pt x="92" y="267"/>
                      <a:pt x="91" y="273"/>
                    </a:cubicBezTo>
                    <a:cubicBezTo>
                      <a:pt x="90" y="309"/>
                      <a:pt x="89" y="345"/>
                      <a:pt x="87" y="381"/>
                    </a:cubicBezTo>
                    <a:cubicBezTo>
                      <a:pt x="87" y="386"/>
                      <a:pt x="86" y="388"/>
                      <a:pt x="81" y="388"/>
                    </a:cubicBezTo>
                    <a:cubicBezTo>
                      <a:pt x="68" y="387"/>
                      <a:pt x="55" y="387"/>
                      <a:pt x="42" y="388"/>
                    </a:cubicBezTo>
                    <a:cubicBezTo>
                      <a:pt x="36" y="388"/>
                      <a:pt x="35" y="386"/>
                      <a:pt x="35" y="381"/>
                    </a:cubicBezTo>
                    <a:cubicBezTo>
                      <a:pt x="35" y="321"/>
                      <a:pt x="35" y="262"/>
                      <a:pt x="35" y="203"/>
                    </a:cubicBezTo>
                    <a:cubicBezTo>
                      <a:pt x="35" y="193"/>
                      <a:pt x="35" y="184"/>
                      <a:pt x="35" y="174"/>
                    </a:cubicBezTo>
                    <a:cubicBezTo>
                      <a:pt x="34" y="174"/>
                      <a:pt x="34" y="174"/>
                      <a:pt x="33" y="174"/>
                    </a:cubicBezTo>
                    <a:cubicBezTo>
                      <a:pt x="33" y="179"/>
                      <a:pt x="33" y="185"/>
                      <a:pt x="33" y="190"/>
                    </a:cubicBezTo>
                    <a:cubicBezTo>
                      <a:pt x="33" y="201"/>
                      <a:pt x="27" y="208"/>
                      <a:pt x="17" y="208"/>
                    </a:cubicBezTo>
                    <a:cubicBezTo>
                      <a:pt x="7" y="208"/>
                      <a:pt x="1" y="201"/>
                      <a:pt x="1" y="190"/>
                    </a:cubicBezTo>
                    <a:cubicBezTo>
                      <a:pt x="1" y="156"/>
                      <a:pt x="1" y="122"/>
                      <a:pt x="1" y="89"/>
                    </a:cubicBezTo>
                    <a:cubicBezTo>
                      <a:pt x="1" y="76"/>
                      <a:pt x="1" y="62"/>
                      <a:pt x="1" y="49"/>
                    </a:cubicBezTo>
                    <a:cubicBezTo>
                      <a:pt x="0" y="35"/>
                      <a:pt x="6" y="25"/>
                      <a:pt x="16" y="16"/>
                    </a:cubicBezTo>
                    <a:cubicBezTo>
                      <a:pt x="26" y="8"/>
                      <a:pt x="38" y="3"/>
                      <a:pt x="51" y="1"/>
                    </a:cubicBezTo>
                    <a:cubicBezTo>
                      <a:pt x="56" y="0"/>
                      <a:pt x="59" y="2"/>
                      <a:pt x="61" y="7"/>
                    </a:cubicBezTo>
                    <a:cubicBezTo>
                      <a:pt x="68" y="24"/>
                      <a:pt x="83" y="18"/>
                      <a:pt x="91" y="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40" name="Freeform 29"/>
              <p:cNvSpPr>
                <a:spLocks/>
              </p:cNvSpPr>
              <p:nvPr/>
            </p:nvSpPr>
            <p:spPr bwMode="auto">
              <a:xfrm>
                <a:off x="-390525" y="3127375"/>
                <a:ext cx="217488" cy="468313"/>
              </a:xfrm>
              <a:custGeom>
                <a:avLst/>
                <a:gdLst>
                  <a:gd name="T0" fmla="*/ 67 w 135"/>
                  <a:gd name="T1" fmla="*/ 32 h 292"/>
                  <a:gd name="T2" fmla="*/ 89 w 135"/>
                  <a:gd name="T3" fmla="*/ 6 h 292"/>
                  <a:gd name="T4" fmla="*/ 100 w 135"/>
                  <a:gd name="T5" fmla="*/ 1 h 292"/>
                  <a:gd name="T6" fmla="*/ 127 w 135"/>
                  <a:gd name="T7" fmla="*/ 15 h 292"/>
                  <a:gd name="T8" fmla="*/ 135 w 135"/>
                  <a:gd name="T9" fmla="*/ 34 h 292"/>
                  <a:gd name="T10" fmla="*/ 135 w 135"/>
                  <a:gd name="T11" fmla="*/ 139 h 292"/>
                  <a:gd name="T12" fmla="*/ 135 w 135"/>
                  <a:gd name="T13" fmla="*/ 140 h 292"/>
                  <a:gd name="T14" fmla="*/ 123 w 135"/>
                  <a:gd name="T15" fmla="*/ 156 h 292"/>
                  <a:gd name="T16" fmla="*/ 111 w 135"/>
                  <a:gd name="T17" fmla="*/ 140 h 292"/>
                  <a:gd name="T18" fmla="*/ 111 w 135"/>
                  <a:gd name="T19" fmla="*/ 129 h 292"/>
                  <a:gd name="T20" fmla="*/ 110 w 135"/>
                  <a:gd name="T21" fmla="*/ 138 h 292"/>
                  <a:gd name="T22" fmla="*/ 109 w 135"/>
                  <a:gd name="T23" fmla="*/ 284 h 292"/>
                  <a:gd name="T24" fmla="*/ 101 w 135"/>
                  <a:gd name="T25" fmla="*/ 292 h 292"/>
                  <a:gd name="T26" fmla="*/ 76 w 135"/>
                  <a:gd name="T27" fmla="*/ 292 h 292"/>
                  <a:gd name="T28" fmla="*/ 70 w 135"/>
                  <a:gd name="T29" fmla="*/ 286 h 292"/>
                  <a:gd name="T30" fmla="*/ 67 w 135"/>
                  <a:gd name="T31" fmla="*/ 203 h 292"/>
                  <a:gd name="T32" fmla="*/ 66 w 135"/>
                  <a:gd name="T33" fmla="*/ 186 h 292"/>
                  <a:gd name="T34" fmla="*/ 64 w 135"/>
                  <a:gd name="T35" fmla="*/ 204 h 292"/>
                  <a:gd name="T36" fmla="*/ 62 w 135"/>
                  <a:gd name="T37" fmla="*/ 283 h 292"/>
                  <a:gd name="T38" fmla="*/ 52 w 135"/>
                  <a:gd name="T39" fmla="*/ 292 h 292"/>
                  <a:gd name="T40" fmla="*/ 29 w 135"/>
                  <a:gd name="T41" fmla="*/ 292 h 292"/>
                  <a:gd name="T42" fmla="*/ 22 w 135"/>
                  <a:gd name="T43" fmla="*/ 284 h 292"/>
                  <a:gd name="T44" fmla="*/ 22 w 135"/>
                  <a:gd name="T45" fmla="*/ 154 h 292"/>
                  <a:gd name="T46" fmla="*/ 21 w 135"/>
                  <a:gd name="T47" fmla="*/ 147 h 292"/>
                  <a:gd name="T48" fmla="*/ 12 w 135"/>
                  <a:gd name="T49" fmla="*/ 156 h 292"/>
                  <a:gd name="T50" fmla="*/ 3 w 135"/>
                  <a:gd name="T51" fmla="*/ 149 h 292"/>
                  <a:gd name="T52" fmla="*/ 3 w 135"/>
                  <a:gd name="T53" fmla="*/ 63 h 292"/>
                  <a:gd name="T54" fmla="*/ 0 w 135"/>
                  <a:gd name="T55" fmla="*/ 23 h 292"/>
                  <a:gd name="T56" fmla="*/ 3 w 135"/>
                  <a:gd name="T57" fmla="*/ 16 h 292"/>
                  <a:gd name="T58" fmla="*/ 33 w 135"/>
                  <a:gd name="T59" fmla="*/ 0 h 292"/>
                  <a:gd name="T60" fmla="*/ 42 w 135"/>
                  <a:gd name="T61" fmla="*/ 6 h 292"/>
                  <a:gd name="T62" fmla="*/ 66 w 135"/>
                  <a:gd name="T63" fmla="*/ 32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5" h="292">
                    <a:moveTo>
                      <a:pt x="67" y="32"/>
                    </a:moveTo>
                    <a:cubicBezTo>
                      <a:pt x="72" y="20"/>
                      <a:pt x="84" y="19"/>
                      <a:pt x="89" y="6"/>
                    </a:cubicBezTo>
                    <a:cubicBezTo>
                      <a:pt x="91" y="1"/>
                      <a:pt x="95" y="0"/>
                      <a:pt x="100" y="1"/>
                    </a:cubicBezTo>
                    <a:cubicBezTo>
                      <a:pt x="110" y="3"/>
                      <a:pt x="120" y="7"/>
                      <a:pt x="127" y="15"/>
                    </a:cubicBezTo>
                    <a:cubicBezTo>
                      <a:pt x="132" y="20"/>
                      <a:pt x="135" y="27"/>
                      <a:pt x="135" y="34"/>
                    </a:cubicBezTo>
                    <a:cubicBezTo>
                      <a:pt x="135" y="69"/>
                      <a:pt x="135" y="104"/>
                      <a:pt x="135" y="139"/>
                    </a:cubicBezTo>
                    <a:cubicBezTo>
                      <a:pt x="135" y="139"/>
                      <a:pt x="135" y="140"/>
                      <a:pt x="135" y="140"/>
                    </a:cubicBezTo>
                    <a:cubicBezTo>
                      <a:pt x="135" y="151"/>
                      <a:pt x="131" y="156"/>
                      <a:pt x="123" y="156"/>
                    </a:cubicBezTo>
                    <a:cubicBezTo>
                      <a:pt x="115" y="156"/>
                      <a:pt x="111" y="151"/>
                      <a:pt x="111" y="140"/>
                    </a:cubicBezTo>
                    <a:cubicBezTo>
                      <a:pt x="111" y="137"/>
                      <a:pt x="111" y="134"/>
                      <a:pt x="111" y="129"/>
                    </a:cubicBezTo>
                    <a:cubicBezTo>
                      <a:pt x="109" y="133"/>
                      <a:pt x="110" y="135"/>
                      <a:pt x="110" y="138"/>
                    </a:cubicBezTo>
                    <a:cubicBezTo>
                      <a:pt x="109" y="186"/>
                      <a:pt x="109" y="235"/>
                      <a:pt x="109" y="284"/>
                    </a:cubicBezTo>
                    <a:cubicBezTo>
                      <a:pt x="109" y="292"/>
                      <a:pt x="109" y="292"/>
                      <a:pt x="101" y="292"/>
                    </a:cubicBezTo>
                    <a:cubicBezTo>
                      <a:pt x="93" y="292"/>
                      <a:pt x="85" y="292"/>
                      <a:pt x="76" y="292"/>
                    </a:cubicBezTo>
                    <a:cubicBezTo>
                      <a:pt x="72" y="292"/>
                      <a:pt x="70" y="291"/>
                      <a:pt x="70" y="286"/>
                    </a:cubicBezTo>
                    <a:cubicBezTo>
                      <a:pt x="69" y="258"/>
                      <a:pt x="68" y="231"/>
                      <a:pt x="67" y="203"/>
                    </a:cubicBezTo>
                    <a:cubicBezTo>
                      <a:pt x="67" y="197"/>
                      <a:pt x="67" y="191"/>
                      <a:pt x="66" y="186"/>
                    </a:cubicBezTo>
                    <a:cubicBezTo>
                      <a:pt x="64" y="192"/>
                      <a:pt x="64" y="198"/>
                      <a:pt x="64" y="204"/>
                    </a:cubicBezTo>
                    <a:cubicBezTo>
                      <a:pt x="63" y="230"/>
                      <a:pt x="63" y="257"/>
                      <a:pt x="62" y="283"/>
                    </a:cubicBezTo>
                    <a:cubicBezTo>
                      <a:pt x="61" y="292"/>
                      <a:pt x="61" y="292"/>
                      <a:pt x="52" y="292"/>
                    </a:cubicBezTo>
                    <a:cubicBezTo>
                      <a:pt x="44" y="292"/>
                      <a:pt x="37" y="291"/>
                      <a:pt x="29" y="292"/>
                    </a:cubicBezTo>
                    <a:cubicBezTo>
                      <a:pt x="23" y="292"/>
                      <a:pt x="22" y="290"/>
                      <a:pt x="22" y="284"/>
                    </a:cubicBezTo>
                    <a:cubicBezTo>
                      <a:pt x="22" y="241"/>
                      <a:pt x="22" y="198"/>
                      <a:pt x="22" y="154"/>
                    </a:cubicBezTo>
                    <a:cubicBezTo>
                      <a:pt x="22" y="152"/>
                      <a:pt x="22" y="150"/>
                      <a:pt x="21" y="147"/>
                    </a:cubicBezTo>
                    <a:cubicBezTo>
                      <a:pt x="19" y="151"/>
                      <a:pt x="16" y="155"/>
                      <a:pt x="12" y="156"/>
                    </a:cubicBezTo>
                    <a:cubicBezTo>
                      <a:pt x="6" y="158"/>
                      <a:pt x="3" y="156"/>
                      <a:pt x="3" y="149"/>
                    </a:cubicBezTo>
                    <a:cubicBezTo>
                      <a:pt x="3" y="120"/>
                      <a:pt x="3" y="92"/>
                      <a:pt x="3" y="63"/>
                    </a:cubicBezTo>
                    <a:cubicBezTo>
                      <a:pt x="3" y="49"/>
                      <a:pt x="4" y="36"/>
                      <a:pt x="0" y="23"/>
                    </a:cubicBezTo>
                    <a:cubicBezTo>
                      <a:pt x="0" y="20"/>
                      <a:pt x="2" y="18"/>
                      <a:pt x="3" y="16"/>
                    </a:cubicBezTo>
                    <a:cubicBezTo>
                      <a:pt x="11" y="7"/>
                      <a:pt x="21" y="2"/>
                      <a:pt x="33" y="0"/>
                    </a:cubicBezTo>
                    <a:cubicBezTo>
                      <a:pt x="38" y="0"/>
                      <a:pt x="40" y="1"/>
                      <a:pt x="42" y="6"/>
                    </a:cubicBezTo>
                    <a:cubicBezTo>
                      <a:pt x="47" y="18"/>
                      <a:pt x="60" y="20"/>
                      <a:pt x="66" y="3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41" name="Freeform 30"/>
              <p:cNvSpPr>
                <a:spLocks/>
              </p:cNvSpPr>
              <p:nvPr/>
            </p:nvSpPr>
            <p:spPr bwMode="auto">
              <a:xfrm>
                <a:off x="-935038" y="3121025"/>
                <a:ext cx="217488" cy="474663"/>
              </a:xfrm>
              <a:custGeom>
                <a:avLst/>
                <a:gdLst>
                  <a:gd name="T0" fmla="*/ 69 w 135"/>
                  <a:gd name="T1" fmla="*/ 30 h 295"/>
                  <a:gd name="T2" fmla="*/ 93 w 135"/>
                  <a:gd name="T3" fmla="*/ 9 h 295"/>
                  <a:gd name="T4" fmla="*/ 103 w 135"/>
                  <a:gd name="T5" fmla="*/ 4 h 295"/>
                  <a:gd name="T6" fmla="*/ 131 w 135"/>
                  <a:gd name="T7" fmla="*/ 18 h 295"/>
                  <a:gd name="T8" fmla="*/ 134 w 135"/>
                  <a:gd name="T9" fmla="*/ 29 h 295"/>
                  <a:gd name="T10" fmla="*/ 132 w 135"/>
                  <a:gd name="T11" fmla="*/ 44 h 295"/>
                  <a:gd name="T12" fmla="*/ 132 w 135"/>
                  <a:gd name="T13" fmla="*/ 150 h 295"/>
                  <a:gd name="T14" fmla="*/ 129 w 135"/>
                  <a:gd name="T15" fmla="*/ 159 h 295"/>
                  <a:gd name="T16" fmla="*/ 117 w 135"/>
                  <a:gd name="T17" fmla="*/ 154 h 295"/>
                  <a:gd name="T18" fmla="*/ 115 w 135"/>
                  <a:gd name="T19" fmla="*/ 145 h 295"/>
                  <a:gd name="T20" fmla="*/ 115 w 135"/>
                  <a:gd name="T21" fmla="*/ 133 h 295"/>
                  <a:gd name="T22" fmla="*/ 113 w 135"/>
                  <a:gd name="T23" fmla="*/ 139 h 295"/>
                  <a:gd name="T24" fmla="*/ 113 w 135"/>
                  <a:gd name="T25" fmla="*/ 287 h 295"/>
                  <a:gd name="T26" fmla="*/ 105 w 135"/>
                  <a:gd name="T27" fmla="*/ 295 h 295"/>
                  <a:gd name="T28" fmla="*/ 81 w 135"/>
                  <a:gd name="T29" fmla="*/ 295 h 295"/>
                  <a:gd name="T30" fmla="*/ 74 w 135"/>
                  <a:gd name="T31" fmla="*/ 288 h 295"/>
                  <a:gd name="T32" fmla="*/ 72 w 135"/>
                  <a:gd name="T33" fmla="*/ 247 h 295"/>
                  <a:gd name="T34" fmla="*/ 70 w 135"/>
                  <a:gd name="T35" fmla="*/ 208 h 295"/>
                  <a:gd name="T36" fmla="*/ 70 w 135"/>
                  <a:gd name="T37" fmla="*/ 188 h 295"/>
                  <a:gd name="T38" fmla="*/ 68 w 135"/>
                  <a:gd name="T39" fmla="*/ 188 h 295"/>
                  <a:gd name="T40" fmla="*/ 68 w 135"/>
                  <a:gd name="T41" fmla="*/ 208 h 295"/>
                  <a:gd name="T42" fmla="*/ 65 w 135"/>
                  <a:gd name="T43" fmla="*/ 288 h 295"/>
                  <a:gd name="T44" fmla="*/ 59 w 135"/>
                  <a:gd name="T45" fmla="*/ 295 h 295"/>
                  <a:gd name="T46" fmla="*/ 34 w 135"/>
                  <a:gd name="T47" fmla="*/ 295 h 295"/>
                  <a:gd name="T48" fmla="*/ 25 w 135"/>
                  <a:gd name="T49" fmla="*/ 287 h 295"/>
                  <a:gd name="T50" fmla="*/ 26 w 135"/>
                  <a:gd name="T51" fmla="*/ 158 h 295"/>
                  <a:gd name="T52" fmla="*/ 26 w 135"/>
                  <a:gd name="T53" fmla="*/ 151 h 295"/>
                  <a:gd name="T54" fmla="*/ 24 w 135"/>
                  <a:gd name="T55" fmla="*/ 151 h 295"/>
                  <a:gd name="T56" fmla="*/ 9 w 135"/>
                  <a:gd name="T57" fmla="*/ 159 h 295"/>
                  <a:gd name="T58" fmla="*/ 0 w 135"/>
                  <a:gd name="T59" fmla="*/ 144 h 295"/>
                  <a:gd name="T60" fmla="*/ 0 w 135"/>
                  <a:gd name="T61" fmla="*/ 42 h 295"/>
                  <a:gd name="T62" fmla="*/ 19 w 135"/>
                  <a:gd name="T63" fmla="*/ 10 h 295"/>
                  <a:gd name="T64" fmla="*/ 24 w 135"/>
                  <a:gd name="T65" fmla="*/ 7 h 295"/>
                  <a:gd name="T66" fmla="*/ 49 w 135"/>
                  <a:gd name="T67" fmla="*/ 17 h 295"/>
                  <a:gd name="T68" fmla="*/ 70 w 135"/>
                  <a:gd name="T69" fmla="*/ 2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5" h="295">
                    <a:moveTo>
                      <a:pt x="69" y="30"/>
                    </a:moveTo>
                    <a:cubicBezTo>
                      <a:pt x="75" y="18"/>
                      <a:pt x="88" y="21"/>
                      <a:pt x="93" y="9"/>
                    </a:cubicBezTo>
                    <a:cubicBezTo>
                      <a:pt x="95" y="4"/>
                      <a:pt x="98" y="3"/>
                      <a:pt x="103" y="4"/>
                    </a:cubicBezTo>
                    <a:cubicBezTo>
                      <a:pt x="114" y="6"/>
                      <a:pt x="124" y="10"/>
                      <a:pt x="131" y="18"/>
                    </a:cubicBezTo>
                    <a:cubicBezTo>
                      <a:pt x="134" y="21"/>
                      <a:pt x="135" y="24"/>
                      <a:pt x="134" y="29"/>
                    </a:cubicBezTo>
                    <a:cubicBezTo>
                      <a:pt x="132" y="34"/>
                      <a:pt x="132" y="39"/>
                      <a:pt x="132" y="44"/>
                    </a:cubicBezTo>
                    <a:cubicBezTo>
                      <a:pt x="132" y="79"/>
                      <a:pt x="132" y="115"/>
                      <a:pt x="132" y="150"/>
                    </a:cubicBezTo>
                    <a:cubicBezTo>
                      <a:pt x="132" y="153"/>
                      <a:pt x="134" y="158"/>
                      <a:pt x="129" y="159"/>
                    </a:cubicBezTo>
                    <a:cubicBezTo>
                      <a:pt x="124" y="160"/>
                      <a:pt x="120" y="158"/>
                      <a:pt x="117" y="154"/>
                    </a:cubicBezTo>
                    <a:cubicBezTo>
                      <a:pt x="115" y="151"/>
                      <a:pt x="115" y="148"/>
                      <a:pt x="115" y="145"/>
                    </a:cubicBezTo>
                    <a:cubicBezTo>
                      <a:pt x="115" y="142"/>
                      <a:pt x="115" y="138"/>
                      <a:pt x="115" y="133"/>
                    </a:cubicBezTo>
                    <a:cubicBezTo>
                      <a:pt x="113" y="135"/>
                      <a:pt x="113" y="137"/>
                      <a:pt x="113" y="139"/>
                    </a:cubicBezTo>
                    <a:cubicBezTo>
                      <a:pt x="113" y="188"/>
                      <a:pt x="113" y="238"/>
                      <a:pt x="113" y="287"/>
                    </a:cubicBezTo>
                    <a:cubicBezTo>
                      <a:pt x="113" y="295"/>
                      <a:pt x="113" y="295"/>
                      <a:pt x="105" y="295"/>
                    </a:cubicBezTo>
                    <a:cubicBezTo>
                      <a:pt x="97" y="295"/>
                      <a:pt x="89" y="295"/>
                      <a:pt x="81" y="295"/>
                    </a:cubicBezTo>
                    <a:cubicBezTo>
                      <a:pt x="76" y="295"/>
                      <a:pt x="74" y="294"/>
                      <a:pt x="74" y="288"/>
                    </a:cubicBezTo>
                    <a:cubicBezTo>
                      <a:pt x="74" y="275"/>
                      <a:pt x="73" y="261"/>
                      <a:pt x="72" y="247"/>
                    </a:cubicBezTo>
                    <a:cubicBezTo>
                      <a:pt x="71" y="234"/>
                      <a:pt x="71" y="221"/>
                      <a:pt x="70" y="208"/>
                    </a:cubicBezTo>
                    <a:cubicBezTo>
                      <a:pt x="70" y="201"/>
                      <a:pt x="70" y="194"/>
                      <a:pt x="70" y="188"/>
                    </a:cubicBezTo>
                    <a:cubicBezTo>
                      <a:pt x="70" y="188"/>
                      <a:pt x="69" y="188"/>
                      <a:pt x="68" y="188"/>
                    </a:cubicBezTo>
                    <a:cubicBezTo>
                      <a:pt x="68" y="194"/>
                      <a:pt x="68" y="201"/>
                      <a:pt x="68" y="208"/>
                    </a:cubicBezTo>
                    <a:cubicBezTo>
                      <a:pt x="67" y="235"/>
                      <a:pt x="66" y="262"/>
                      <a:pt x="65" y="288"/>
                    </a:cubicBezTo>
                    <a:cubicBezTo>
                      <a:pt x="65" y="293"/>
                      <a:pt x="64" y="295"/>
                      <a:pt x="59" y="295"/>
                    </a:cubicBezTo>
                    <a:cubicBezTo>
                      <a:pt x="50" y="295"/>
                      <a:pt x="42" y="294"/>
                      <a:pt x="34" y="295"/>
                    </a:cubicBezTo>
                    <a:cubicBezTo>
                      <a:pt x="27" y="295"/>
                      <a:pt x="25" y="293"/>
                      <a:pt x="25" y="287"/>
                    </a:cubicBezTo>
                    <a:cubicBezTo>
                      <a:pt x="26" y="244"/>
                      <a:pt x="26" y="201"/>
                      <a:pt x="26" y="158"/>
                    </a:cubicBezTo>
                    <a:cubicBezTo>
                      <a:pt x="26" y="156"/>
                      <a:pt x="26" y="153"/>
                      <a:pt x="26" y="151"/>
                    </a:cubicBezTo>
                    <a:cubicBezTo>
                      <a:pt x="25" y="151"/>
                      <a:pt x="24" y="151"/>
                      <a:pt x="24" y="151"/>
                    </a:cubicBezTo>
                    <a:cubicBezTo>
                      <a:pt x="19" y="159"/>
                      <a:pt x="15" y="161"/>
                      <a:pt x="9" y="159"/>
                    </a:cubicBezTo>
                    <a:cubicBezTo>
                      <a:pt x="3" y="157"/>
                      <a:pt x="0" y="153"/>
                      <a:pt x="0" y="144"/>
                    </a:cubicBezTo>
                    <a:cubicBezTo>
                      <a:pt x="0" y="110"/>
                      <a:pt x="1" y="76"/>
                      <a:pt x="0" y="42"/>
                    </a:cubicBezTo>
                    <a:cubicBezTo>
                      <a:pt x="0" y="26"/>
                      <a:pt x="7" y="17"/>
                      <a:pt x="19" y="10"/>
                    </a:cubicBezTo>
                    <a:cubicBezTo>
                      <a:pt x="21" y="9"/>
                      <a:pt x="22" y="8"/>
                      <a:pt x="24" y="7"/>
                    </a:cubicBezTo>
                    <a:cubicBezTo>
                      <a:pt x="40" y="0"/>
                      <a:pt x="42" y="1"/>
                      <a:pt x="49" y="17"/>
                    </a:cubicBezTo>
                    <a:cubicBezTo>
                      <a:pt x="53" y="26"/>
                      <a:pt x="64" y="20"/>
                      <a:pt x="70" y="29"/>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42" name="Freeform 31"/>
              <p:cNvSpPr>
                <a:spLocks/>
              </p:cNvSpPr>
              <p:nvPr/>
            </p:nvSpPr>
            <p:spPr bwMode="auto">
              <a:xfrm>
                <a:off x="-627063" y="2924175"/>
                <a:ext cx="149225" cy="182563"/>
              </a:xfrm>
              <a:custGeom>
                <a:avLst/>
                <a:gdLst>
                  <a:gd name="T0" fmla="*/ 83 w 92"/>
                  <a:gd name="T1" fmla="*/ 40 h 114"/>
                  <a:gd name="T2" fmla="*/ 88 w 92"/>
                  <a:gd name="T3" fmla="*/ 55 h 114"/>
                  <a:gd name="T4" fmla="*/ 89 w 92"/>
                  <a:gd name="T5" fmla="*/ 67 h 114"/>
                  <a:gd name="T6" fmla="*/ 81 w 92"/>
                  <a:gd name="T7" fmla="*/ 79 h 114"/>
                  <a:gd name="T8" fmla="*/ 78 w 92"/>
                  <a:gd name="T9" fmla="*/ 84 h 114"/>
                  <a:gd name="T10" fmla="*/ 59 w 92"/>
                  <a:gd name="T11" fmla="*/ 107 h 114"/>
                  <a:gd name="T12" fmla="*/ 29 w 92"/>
                  <a:gd name="T13" fmla="*/ 105 h 114"/>
                  <a:gd name="T14" fmla="*/ 15 w 92"/>
                  <a:gd name="T15" fmla="*/ 84 h 114"/>
                  <a:gd name="T16" fmla="*/ 10 w 92"/>
                  <a:gd name="T17" fmla="*/ 79 h 114"/>
                  <a:gd name="T18" fmla="*/ 5 w 92"/>
                  <a:gd name="T19" fmla="*/ 75 h 114"/>
                  <a:gd name="T20" fmla="*/ 0 w 92"/>
                  <a:gd name="T21" fmla="*/ 59 h 114"/>
                  <a:gd name="T22" fmla="*/ 2 w 92"/>
                  <a:gd name="T23" fmla="*/ 55 h 114"/>
                  <a:gd name="T24" fmla="*/ 6 w 92"/>
                  <a:gd name="T25" fmla="*/ 42 h 114"/>
                  <a:gd name="T26" fmla="*/ 7 w 92"/>
                  <a:gd name="T27" fmla="*/ 34 h 114"/>
                  <a:gd name="T28" fmla="*/ 27 w 92"/>
                  <a:gd name="T29" fmla="*/ 12 h 114"/>
                  <a:gd name="T30" fmla="*/ 43 w 92"/>
                  <a:gd name="T31" fmla="*/ 6 h 114"/>
                  <a:gd name="T32" fmla="*/ 83 w 92"/>
                  <a:gd name="T33" fmla="*/ 34 h 114"/>
                  <a:gd name="T34" fmla="*/ 83 w 92"/>
                  <a:gd name="T35" fmla="*/ 4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14">
                    <a:moveTo>
                      <a:pt x="83" y="40"/>
                    </a:moveTo>
                    <a:cubicBezTo>
                      <a:pt x="84" y="46"/>
                      <a:pt x="81" y="51"/>
                      <a:pt x="88" y="55"/>
                    </a:cubicBezTo>
                    <a:cubicBezTo>
                      <a:pt x="92" y="57"/>
                      <a:pt x="90" y="63"/>
                      <a:pt x="89" y="67"/>
                    </a:cubicBezTo>
                    <a:cubicBezTo>
                      <a:pt x="88" y="73"/>
                      <a:pt x="88" y="79"/>
                      <a:pt x="81" y="79"/>
                    </a:cubicBezTo>
                    <a:cubicBezTo>
                      <a:pt x="79" y="79"/>
                      <a:pt x="78" y="82"/>
                      <a:pt x="78" y="84"/>
                    </a:cubicBezTo>
                    <a:cubicBezTo>
                      <a:pt x="74" y="93"/>
                      <a:pt x="68" y="101"/>
                      <a:pt x="59" y="107"/>
                    </a:cubicBezTo>
                    <a:cubicBezTo>
                      <a:pt x="49" y="114"/>
                      <a:pt x="39" y="113"/>
                      <a:pt x="29" y="105"/>
                    </a:cubicBezTo>
                    <a:cubicBezTo>
                      <a:pt x="23" y="99"/>
                      <a:pt x="18" y="92"/>
                      <a:pt x="15" y="84"/>
                    </a:cubicBezTo>
                    <a:cubicBezTo>
                      <a:pt x="14" y="81"/>
                      <a:pt x="14" y="79"/>
                      <a:pt x="10" y="79"/>
                    </a:cubicBezTo>
                    <a:cubicBezTo>
                      <a:pt x="7" y="79"/>
                      <a:pt x="6" y="77"/>
                      <a:pt x="5" y="75"/>
                    </a:cubicBezTo>
                    <a:cubicBezTo>
                      <a:pt x="2" y="70"/>
                      <a:pt x="1" y="65"/>
                      <a:pt x="0" y="59"/>
                    </a:cubicBezTo>
                    <a:cubicBezTo>
                      <a:pt x="0" y="58"/>
                      <a:pt x="0" y="56"/>
                      <a:pt x="2" y="55"/>
                    </a:cubicBezTo>
                    <a:cubicBezTo>
                      <a:pt x="8" y="52"/>
                      <a:pt x="6" y="47"/>
                      <a:pt x="6" y="42"/>
                    </a:cubicBezTo>
                    <a:cubicBezTo>
                      <a:pt x="6" y="39"/>
                      <a:pt x="6" y="36"/>
                      <a:pt x="7" y="34"/>
                    </a:cubicBezTo>
                    <a:cubicBezTo>
                      <a:pt x="8" y="20"/>
                      <a:pt x="13" y="14"/>
                      <a:pt x="27" y="12"/>
                    </a:cubicBezTo>
                    <a:cubicBezTo>
                      <a:pt x="33" y="11"/>
                      <a:pt x="38" y="8"/>
                      <a:pt x="43" y="6"/>
                    </a:cubicBezTo>
                    <a:cubicBezTo>
                      <a:pt x="61" y="0"/>
                      <a:pt x="82" y="15"/>
                      <a:pt x="83" y="34"/>
                    </a:cubicBezTo>
                    <a:cubicBezTo>
                      <a:pt x="83" y="36"/>
                      <a:pt x="83" y="39"/>
                      <a:pt x="8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43" name="Freeform 32"/>
              <p:cNvSpPr>
                <a:spLocks/>
              </p:cNvSpPr>
              <p:nvPr/>
            </p:nvSpPr>
            <p:spPr bwMode="auto">
              <a:xfrm>
                <a:off x="-339725" y="2979738"/>
                <a:ext cx="112713" cy="139700"/>
              </a:xfrm>
              <a:custGeom>
                <a:avLst/>
                <a:gdLst>
                  <a:gd name="T0" fmla="*/ 63 w 71"/>
                  <a:gd name="T1" fmla="*/ 32 h 87"/>
                  <a:gd name="T2" fmla="*/ 67 w 71"/>
                  <a:gd name="T3" fmla="*/ 43 h 87"/>
                  <a:gd name="T4" fmla="*/ 64 w 71"/>
                  <a:gd name="T5" fmla="*/ 61 h 87"/>
                  <a:gd name="T6" fmla="*/ 58 w 71"/>
                  <a:gd name="T7" fmla="*/ 66 h 87"/>
                  <a:gd name="T8" fmla="*/ 48 w 71"/>
                  <a:gd name="T9" fmla="*/ 80 h 87"/>
                  <a:gd name="T10" fmla="*/ 22 w 71"/>
                  <a:gd name="T11" fmla="*/ 79 h 87"/>
                  <a:gd name="T12" fmla="*/ 14 w 71"/>
                  <a:gd name="T13" fmla="*/ 69 h 87"/>
                  <a:gd name="T14" fmla="*/ 6 w 71"/>
                  <a:gd name="T15" fmla="*/ 60 h 87"/>
                  <a:gd name="T16" fmla="*/ 4 w 71"/>
                  <a:gd name="T17" fmla="*/ 41 h 87"/>
                  <a:gd name="T18" fmla="*/ 5 w 71"/>
                  <a:gd name="T19" fmla="*/ 37 h 87"/>
                  <a:gd name="T20" fmla="*/ 6 w 71"/>
                  <a:gd name="T21" fmla="*/ 27 h 87"/>
                  <a:gd name="T22" fmla="*/ 22 w 71"/>
                  <a:gd name="T23" fmla="*/ 10 h 87"/>
                  <a:gd name="T24" fmla="*/ 31 w 71"/>
                  <a:gd name="T25" fmla="*/ 7 h 87"/>
                  <a:gd name="T26" fmla="*/ 63 w 71"/>
                  <a:gd name="T27" fmla="*/ 26 h 87"/>
                  <a:gd name="T28" fmla="*/ 63 w 71"/>
                  <a:gd name="T29" fmla="*/ 3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7">
                    <a:moveTo>
                      <a:pt x="63" y="32"/>
                    </a:moveTo>
                    <a:cubicBezTo>
                      <a:pt x="64" y="36"/>
                      <a:pt x="63" y="40"/>
                      <a:pt x="67" y="43"/>
                    </a:cubicBezTo>
                    <a:cubicBezTo>
                      <a:pt x="71" y="46"/>
                      <a:pt x="68" y="59"/>
                      <a:pt x="64" y="61"/>
                    </a:cubicBezTo>
                    <a:cubicBezTo>
                      <a:pt x="61" y="62"/>
                      <a:pt x="60" y="64"/>
                      <a:pt x="58" y="66"/>
                    </a:cubicBezTo>
                    <a:cubicBezTo>
                      <a:pt x="56" y="72"/>
                      <a:pt x="52" y="76"/>
                      <a:pt x="48" y="80"/>
                    </a:cubicBezTo>
                    <a:cubicBezTo>
                      <a:pt x="39" y="87"/>
                      <a:pt x="30" y="87"/>
                      <a:pt x="22" y="79"/>
                    </a:cubicBezTo>
                    <a:cubicBezTo>
                      <a:pt x="18" y="76"/>
                      <a:pt x="16" y="73"/>
                      <a:pt x="14" y="69"/>
                    </a:cubicBezTo>
                    <a:cubicBezTo>
                      <a:pt x="12" y="65"/>
                      <a:pt x="11" y="62"/>
                      <a:pt x="6" y="60"/>
                    </a:cubicBezTo>
                    <a:cubicBezTo>
                      <a:pt x="1" y="57"/>
                      <a:pt x="0" y="46"/>
                      <a:pt x="4" y="41"/>
                    </a:cubicBezTo>
                    <a:cubicBezTo>
                      <a:pt x="5" y="40"/>
                      <a:pt x="5" y="38"/>
                      <a:pt x="5" y="37"/>
                    </a:cubicBezTo>
                    <a:cubicBezTo>
                      <a:pt x="6" y="33"/>
                      <a:pt x="5" y="30"/>
                      <a:pt x="6" y="27"/>
                    </a:cubicBezTo>
                    <a:cubicBezTo>
                      <a:pt x="7" y="16"/>
                      <a:pt x="11" y="11"/>
                      <a:pt x="22" y="10"/>
                    </a:cubicBezTo>
                    <a:cubicBezTo>
                      <a:pt x="25" y="10"/>
                      <a:pt x="28" y="9"/>
                      <a:pt x="31" y="7"/>
                    </a:cubicBezTo>
                    <a:cubicBezTo>
                      <a:pt x="42" y="0"/>
                      <a:pt x="62" y="11"/>
                      <a:pt x="63" y="26"/>
                    </a:cubicBezTo>
                    <a:cubicBezTo>
                      <a:pt x="63" y="28"/>
                      <a:pt x="63" y="30"/>
                      <a:pt x="6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36" name="Freeform 33"/>
              <p:cNvSpPr>
                <a:spLocks/>
              </p:cNvSpPr>
              <p:nvPr/>
            </p:nvSpPr>
            <p:spPr bwMode="auto">
              <a:xfrm>
                <a:off x="-879475" y="2981325"/>
                <a:ext cx="114300" cy="138113"/>
              </a:xfrm>
              <a:custGeom>
                <a:avLst/>
                <a:gdLst>
                  <a:gd name="T0" fmla="*/ 63 w 71"/>
                  <a:gd name="T1" fmla="*/ 31 h 86"/>
                  <a:gd name="T2" fmla="*/ 67 w 71"/>
                  <a:gd name="T3" fmla="*/ 42 h 86"/>
                  <a:gd name="T4" fmla="*/ 63 w 71"/>
                  <a:gd name="T5" fmla="*/ 60 h 86"/>
                  <a:gd name="T6" fmla="*/ 58 w 71"/>
                  <a:gd name="T7" fmla="*/ 65 h 86"/>
                  <a:gd name="T8" fmla="*/ 46 w 71"/>
                  <a:gd name="T9" fmla="*/ 80 h 86"/>
                  <a:gd name="T10" fmla="*/ 22 w 71"/>
                  <a:gd name="T11" fmla="*/ 79 h 86"/>
                  <a:gd name="T12" fmla="*/ 15 w 71"/>
                  <a:gd name="T13" fmla="*/ 70 h 86"/>
                  <a:gd name="T14" fmla="*/ 5 w 71"/>
                  <a:gd name="T15" fmla="*/ 58 h 86"/>
                  <a:gd name="T16" fmla="*/ 4 w 71"/>
                  <a:gd name="T17" fmla="*/ 41 h 86"/>
                  <a:gd name="T18" fmla="*/ 5 w 71"/>
                  <a:gd name="T19" fmla="*/ 35 h 86"/>
                  <a:gd name="T20" fmla="*/ 6 w 71"/>
                  <a:gd name="T21" fmla="*/ 23 h 86"/>
                  <a:gd name="T22" fmla="*/ 19 w 71"/>
                  <a:gd name="T23" fmla="*/ 10 h 86"/>
                  <a:gd name="T24" fmla="*/ 32 w 71"/>
                  <a:gd name="T25" fmla="*/ 5 h 86"/>
                  <a:gd name="T26" fmla="*/ 63 w 71"/>
                  <a:gd name="T27" fmla="*/ 24 h 86"/>
                  <a:gd name="T28" fmla="*/ 63 w 71"/>
                  <a:gd name="T29" fmla="*/ 3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6">
                    <a:moveTo>
                      <a:pt x="63" y="31"/>
                    </a:moveTo>
                    <a:cubicBezTo>
                      <a:pt x="63" y="35"/>
                      <a:pt x="62" y="39"/>
                      <a:pt x="67" y="42"/>
                    </a:cubicBezTo>
                    <a:cubicBezTo>
                      <a:pt x="71" y="45"/>
                      <a:pt x="68" y="58"/>
                      <a:pt x="63" y="60"/>
                    </a:cubicBezTo>
                    <a:cubicBezTo>
                      <a:pt x="60" y="61"/>
                      <a:pt x="59" y="63"/>
                      <a:pt x="58" y="65"/>
                    </a:cubicBezTo>
                    <a:cubicBezTo>
                      <a:pt x="56" y="71"/>
                      <a:pt x="52" y="76"/>
                      <a:pt x="46" y="80"/>
                    </a:cubicBezTo>
                    <a:cubicBezTo>
                      <a:pt x="38" y="86"/>
                      <a:pt x="30" y="86"/>
                      <a:pt x="22" y="79"/>
                    </a:cubicBezTo>
                    <a:cubicBezTo>
                      <a:pt x="19" y="76"/>
                      <a:pt x="17" y="74"/>
                      <a:pt x="15" y="70"/>
                    </a:cubicBezTo>
                    <a:cubicBezTo>
                      <a:pt x="13" y="66"/>
                      <a:pt x="11" y="61"/>
                      <a:pt x="5" y="58"/>
                    </a:cubicBezTo>
                    <a:cubicBezTo>
                      <a:pt x="0" y="56"/>
                      <a:pt x="0" y="45"/>
                      <a:pt x="4" y="41"/>
                    </a:cubicBezTo>
                    <a:cubicBezTo>
                      <a:pt x="5" y="39"/>
                      <a:pt x="5" y="37"/>
                      <a:pt x="5" y="35"/>
                    </a:cubicBezTo>
                    <a:cubicBezTo>
                      <a:pt x="6" y="31"/>
                      <a:pt x="5" y="27"/>
                      <a:pt x="6" y="23"/>
                    </a:cubicBezTo>
                    <a:cubicBezTo>
                      <a:pt x="7" y="15"/>
                      <a:pt x="11" y="11"/>
                      <a:pt x="19" y="10"/>
                    </a:cubicBezTo>
                    <a:cubicBezTo>
                      <a:pt x="24" y="9"/>
                      <a:pt x="28" y="7"/>
                      <a:pt x="32" y="5"/>
                    </a:cubicBezTo>
                    <a:cubicBezTo>
                      <a:pt x="44" y="0"/>
                      <a:pt x="61" y="11"/>
                      <a:pt x="63" y="24"/>
                    </a:cubicBezTo>
                    <a:cubicBezTo>
                      <a:pt x="63" y="27"/>
                      <a:pt x="63" y="29"/>
                      <a:pt x="63"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grpSp>
        <p:nvGrpSpPr>
          <p:cNvPr id="12" name="Group 11"/>
          <p:cNvGrpSpPr/>
          <p:nvPr/>
        </p:nvGrpSpPr>
        <p:grpSpPr>
          <a:xfrm>
            <a:off x="7448751" y="3638564"/>
            <a:ext cx="618348" cy="595037"/>
            <a:chOff x="-978299" y="1750295"/>
            <a:chExt cx="824464" cy="793383"/>
          </a:xfrm>
        </p:grpSpPr>
        <p:sp>
          <p:nvSpPr>
            <p:cNvPr id="168" name="Oval 167"/>
            <p:cNvSpPr/>
            <p:nvPr/>
          </p:nvSpPr>
          <p:spPr>
            <a:xfrm>
              <a:off x="-978299" y="1750295"/>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43" name="Group 42"/>
            <p:cNvGrpSpPr/>
            <p:nvPr/>
          </p:nvGrpSpPr>
          <p:grpSpPr>
            <a:xfrm>
              <a:off x="-833356" y="1857380"/>
              <a:ext cx="534578" cy="579212"/>
              <a:chOff x="-606426" y="2139951"/>
              <a:chExt cx="817563" cy="885824"/>
            </a:xfrm>
            <a:solidFill>
              <a:schemeClr val="bg1"/>
            </a:solidFill>
          </p:grpSpPr>
          <p:sp>
            <p:nvSpPr>
              <p:cNvPr id="41" name="Freeform 37"/>
              <p:cNvSpPr>
                <a:spLocks noEditPoints="1"/>
              </p:cNvSpPr>
              <p:nvPr/>
            </p:nvSpPr>
            <p:spPr bwMode="auto">
              <a:xfrm>
                <a:off x="-606426" y="2525713"/>
                <a:ext cx="720725" cy="500062"/>
              </a:xfrm>
              <a:custGeom>
                <a:avLst/>
                <a:gdLst>
                  <a:gd name="T0" fmla="*/ 421 w 588"/>
                  <a:gd name="T1" fmla="*/ 20 h 408"/>
                  <a:gd name="T2" fmla="*/ 431 w 588"/>
                  <a:gd name="T3" fmla="*/ 34 h 408"/>
                  <a:gd name="T4" fmla="*/ 491 w 588"/>
                  <a:gd name="T5" fmla="*/ 124 h 408"/>
                  <a:gd name="T6" fmla="*/ 421 w 588"/>
                  <a:gd name="T7" fmla="*/ 211 h 408"/>
                  <a:gd name="T8" fmla="*/ 308 w 588"/>
                  <a:gd name="T9" fmla="*/ 151 h 408"/>
                  <a:gd name="T10" fmla="*/ 363 w 588"/>
                  <a:gd name="T11" fmla="*/ 34 h 408"/>
                  <a:gd name="T12" fmla="*/ 373 w 588"/>
                  <a:gd name="T13" fmla="*/ 20 h 408"/>
                  <a:gd name="T14" fmla="*/ 372 w 588"/>
                  <a:gd name="T15" fmla="*/ 0 h 408"/>
                  <a:gd name="T16" fmla="*/ 296 w 588"/>
                  <a:gd name="T17" fmla="*/ 0 h 408"/>
                  <a:gd name="T18" fmla="*/ 255 w 588"/>
                  <a:gd name="T19" fmla="*/ 39 h 408"/>
                  <a:gd name="T20" fmla="*/ 121 w 588"/>
                  <a:gd name="T21" fmla="*/ 39 h 408"/>
                  <a:gd name="T22" fmla="*/ 85 w 588"/>
                  <a:gd name="T23" fmla="*/ 59 h 408"/>
                  <a:gd name="T24" fmla="*/ 11 w 588"/>
                  <a:gd name="T25" fmla="*/ 176 h 408"/>
                  <a:gd name="T26" fmla="*/ 2 w 588"/>
                  <a:gd name="T27" fmla="*/ 208 h 408"/>
                  <a:gd name="T28" fmla="*/ 1 w 588"/>
                  <a:gd name="T29" fmla="*/ 306 h 408"/>
                  <a:gd name="T30" fmla="*/ 49 w 588"/>
                  <a:gd name="T31" fmla="*/ 354 h 408"/>
                  <a:gd name="T32" fmla="*/ 66 w 588"/>
                  <a:gd name="T33" fmla="*/ 364 h 408"/>
                  <a:gd name="T34" fmla="*/ 134 w 588"/>
                  <a:gd name="T35" fmla="*/ 407 h 408"/>
                  <a:gd name="T36" fmla="*/ 199 w 588"/>
                  <a:gd name="T37" fmla="*/ 364 h 408"/>
                  <a:gd name="T38" fmla="*/ 216 w 588"/>
                  <a:gd name="T39" fmla="*/ 354 h 408"/>
                  <a:gd name="T40" fmla="*/ 366 w 588"/>
                  <a:gd name="T41" fmla="*/ 354 h 408"/>
                  <a:gd name="T42" fmla="*/ 386 w 588"/>
                  <a:gd name="T43" fmla="*/ 366 h 408"/>
                  <a:gd name="T44" fmla="*/ 450 w 588"/>
                  <a:gd name="T45" fmla="*/ 407 h 408"/>
                  <a:gd name="T46" fmla="*/ 514 w 588"/>
                  <a:gd name="T47" fmla="*/ 371 h 408"/>
                  <a:gd name="T48" fmla="*/ 544 w 588"/>
                  <a:gd name="T49" fmla="*/ 354 h 408"/>
                  <a:gd name="T50" fmla="*/ 553 w 588"/>
                  <a:gd name="T51" fmla="*/ 354 h 408"/>
                  <a:gd name="T52" fmla="*/ 588 w 588"/>
                  <a:gd name="T53" fmla="*/ 319 h 408"/>
                  <a:gd name="T54" fmla="*/ 588 w 588"/>
                  <a:gd name="T55" fmla="*/ 37 h 408"/>
                  <a:gd name="T56" fmla="*/ 552 w 588"/>
                  <a:gd name="T57" fmla="*/ 0 h 408"/>
                  <a:gd name="T58" fmla="*/ 422 w 588"/>
                  <a:gd name="T59" fmla="*/ 0 h 408"/>
                  <a:gd name="T60" fmla="*/ 421 w 588"/>
                  <a:gd name="T61" fmla="*/ 20 h 408"/>
                  <a:gd name="T62" fmla="*/ 134 w 588"/>
                  <a:gd name="T63" fmla="*/ 371 h 408"/>
                  <a:gd name="T64" fmla="*/ 96 w 588"/>
                  <a:gd name="T65" fmla="*/ 333 h 408"/>
                  <a:gd name="T66" fmla="*/ 133 w 588"/>
                  <a:gd name="T67" fmla="*/ 297 h 408"/>
                  <a:gd name="T68" fmla="*/ 170 w 588"/>
                  <a:gd name="T69" fmla="*/ 334 h 408"/>
                  <a:gd name="T70" fmla="*/ 134 w 588"/>
                  <a:gd name="T71" fmla="*/ 371 h 408"/>
                  <a:gd name="T72" fmla="*/ 168 w 588"/>
                  <a:gd name="T73" fmla="*/ 187 h 408"/>
                  <a:gd name="T74" fmla="*/ 119 w 588"/>
                  <a:gd name="T75" fmla="*/ 187 h 408"/>
                  <a:gd name="T76" fmla="*/ 72 w 588"/>
                  <a:gd name="T77" fmla="*/ 187 h 408"/>
                  <a:gd name="T78" fmla="*/ 63 w 588"/>
                  <a:gd name="T79" fmla="*/ 172 h 408"/>
                  <a:gd name="T80" fmla="*/ 114 w 588"/>
                  <a:gd name="T81" fmla="*/ 92 h 408"/>
                  <a:gd name="T82" fmla="*/ 123 w 588"/>
                  <a:gd name="T83" fmla="*/ 85 h 408"/>
                  <a:gd name="T84" fmla="*/ 174 w 588"/>
                  <a:gd name="T85" fmla="*/ 85 h 408"/>
                  <a:gd name="T86" fmla="*/ 180 w 588"/>
                  <a:gd name="T87" fmla="*/ 95 h 408"/>
                  <a:gd name="T88" fmla="*/ 181 w 588"/>
                  <a:gd name="T89" fmla="*/ 176 h 408"/>
                  <a:gd name="T90" fmla="*/ 168 w 588"/>
                  <a:gd name="T91" fmla="*/ 187 h 408"/>
                  <a:gd name="T92" fmla="*/ 451 w 588"/>
                  <a:gd name="T93" fmla="*/ 371 h 408"/>
                  <a:gd name="T94" fmla="*/ 415 w 588"/>
                  <a:gd name="T95" fmla="*/ 334 h 408"/>
                  <a:gd name="T96" fmla="*/ 451 w 588"/>
                  <a:gd name="T97" fmla="*/ 297 h 408"/>
                  <a:gd name="T98" fmla="*/ 488 w 588"/>
                  <a:gd name="T99" fmla="*/ 333 h 408"/>
                  <a:gd name="T100" fmla="*/ 451 w 588"/>
                  <a:gd name="T101" fmla="*/ 37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8" h="408">
                    <a:moveTo>
                      <a:pt x="421" y="20"/>
                    </a:moveTo>
                    <a:cubicBezTo>
                      <a:pt x="422" y="28"/>
                      <a:pt x="424" y="31"/>
                      <a:pt x="431" y="34"/>
                    </a:cubicBezTo>
                    <a:cubicBezTo>
                      <a:pt x="469" y="48"/>
                      <a:pt x="493" y="86"/>
                      <a:pt x="491" y="124"/>
                    </a:cubicBezTo>
                    <a:cubicBezTo>
                      <a:pt x="489" y="167"/>
                      <a:pt x="461" y="201"/>
                      <a:pt x="421" y="211"/>
                    </a:cubicBezTo>
                    <a:cubicBezTo>
                      <a:pt x="374" y="224"/>
                      <a:pt x="323" y="197"/>
                      <a:pt x="308" y="151"/>
                    </a:cubicBezTo>
                    <a:cubicBezTo>
                      <a:pt x="293" y="103"/>
                      <a:pt x="316" y="52"/>
                      <a:pt x="363" y="34"/>
                    </a:cubicBezTo>
                    <a:cubicBezTo>
                      <a:pt x="371" y="31"/>
                      <a:pt x="373" y="27"/>
                      <a:pt x="373" y="20"/>
                    </a:cubicBezTo>
                    <a:cubicBezTo>
                      <a:pt x="373" y="13"/>
                      <a:pt x="373" y="7"/>
                      <a:pt x="372" y="0"/>
                    </a:cubicBezTo>
                    <a:cubicBezTo>
                      <a:pt x="347" y="0"/>
                      <a:pt x="321" y="0"/>
                      <a:pt x="296" y="0"/>
                    </a:cubicBezTo>
                    <a:cubicBezTo>
                      <a:pt x="265" y="0"/>
                      <a:pt x="258" y="7"/>
                      <a:pt x="255" y="39"/>
                    </a:cubicBezTo>
                    <a:cubicBezTo>
                      <a:pt x="210" y="39"/>
                      <a:pt x="166" y="40"/>
                      <a:pt x="121" y="39"/>
                    </a:cubicBezTo>
                    <a:cubicBezTo>
                      <a:pt x="105" y="39"/>
                      <a:pt x="94" y="45"/>
                      <a:pt x="85" y="59"/>
                    </a:cubicBezTo>
                    <a:cubicBezTo>
                      <a:pt x="61" y="98"/>
                      <a:pt x="35" y="136"/>
                      <a:pt x="11" y="176"/>
                    </a:cubicBezTo>
                    <a:cubicBezTo>
                      <a:pt x="6" y="185"/>
                      <a:pt x="2" y="197"/>
                      <a:pt x="2" y="208"/>
                    </a:cubicBezTo>
                    <a:cubicBezTo>
                      <a:pt x="0" y="241"/>
                      <a:pt x="1" y="274"/>
                      <a:pt x="1" y="306"/>
                    </a:cubicBezTo>
                    <a:cubicBezTo>
                      <a:pt x="1" y="351"/>
                      <a:pt x="4" y="354"/>
                      <a:pt x="49" y="354"/>
                    </a:cubicBezTo>
                    <a:cubicBezTo>
                      <a:pt x="58" y="354"/>
                      <a:pt x="62" y="356"/>
                      <a:pt x="66" y="364"/>
                    </a:cubicBezTo>
                    <a:cubicBezTo>
                      <a:pt x="80" y="392"/>
                      <a:pt x="103" y="407"/>
                      <a:pt x="134" y="407"/>
                    </a:cubicBezTo>
                    <a:cubicBezTo>
                      <a:pt x="164" y="407"/>
                      <a:pt x="187" y="392"/>
                      <a:pt x="199" y="364"/>
                    </a:cubicBezTo>
                    <a:cubicBezTo>
                      <a:pt x="203" y="356"/>
                      <a:pt x="208" y="354"/>
                      <a:pt x="216" y="354"/>
                    </a:cubicBezTo>
                    <a:cubicBezTo>
                      <a:pt x="266" y="354"/>
                      <a:pt x="316" y="354"/>
                      <a:pt x="366" y="354"/>
                    </a:cubicBezTo>
                    <a:cubicBezTo>
                      <a:pt x="376" y="354"/>
                      <a:pt x="381" y="356"/>
                      <a:pt x="386" y="366"/>
                    </a:cubicBezTo>
                    <a:cubicBezTo>
                      <a:pt x="399" y="392"/>
                      <a:pt x="421" y="406"/>
                      <a:pt x="450" y="407"/>
                    </a:cubicBezTo>
                    <a:cubicBezTo>
                      <a:pt x="478" y="408"/>
                      <a:pt x="502" y="396"/>
                      <a:pt x="514" y="371"/>
                    </a:cubicBezTo>
                    <a:cubicBezTo>
                      <a:pt x="522" y="356"/>
                      <a:pt x="530" y="352"/>
                      <a:pt x="544" y="354"/>
                    </a:cubicBezTo>
                    <a:cubicBezTo>
                      <a:pt x="547" y="354"/>
                      <a:pt x="550" y="354"/>
                      <a:pt x="553" y="354"/>
                    </a:cubicBezTo>
                    <a:cubicBezTo>
                      <a:pt x="580" y="354"/>
                      <a:pt x="588" y="345"/>
                      <a:pt x="588" y="319"/>
                    </a:cubicBezTo>
                    <a:cubicBezTo>
                      <a:pt x="588" y="225"/>
                      <a:pt x="588" y="131"/>
                      <a:pt x="588" y="37"/>
                    </a:cubicBezTo>
                    <a:cubicBezTo>
                      <a:pt x="588" y="9"/>
                      <a:pt x="580" y="0"/>
                      <a:pt x="552" y="0"/>
                    </a:cubicBezTo>
                    <a:cubicBezTo>
                      <a:pt x="509" y="0"/>
                      <a:pt x="465" y="0"/>
                      <a:pt x="422" y="0"/>
                    </a:cubicBezTo>
                    <a:cubicBezTo>
                      <a:pt x="421" y="7"/>
                      <a:pt x="421" y="13"/>
                      <a:pt x="421" y="20"/>
                    </a:cubicBezTo>
                    <a:close/>
                    <a:moveTo>
                      <a:pt x="134" y="371"/>
                    </a:moveTo>
                    <a:cubicBezTo>
                      <a:pt x="114" y="371"/>
                      <a:pt x="96" y="353"/>
                      <a:pt x="96" y="333"/>
                    </a:cubicBezTo>
                    <a:cubicBezTo>
                      <a:pt x="96" y="314"/>
                      <a:pt x="113" y="297"/>
                      <a:pt x="133" y="297"/>
                    </a:cubicBezTo>
                    <a:cubicBezTo>
                      <a:pt x="153" y="297"/>
                      <a:pt x="169" y="314"/>
                      <a:pt x="170" y="334"/>
                    </a:cubicBezTo>
                    <a:cubicBezTo>
                      <a:pt x="170" y="353"/>
                      <a:pt x="153" y="370"/>
                      <a:pt x="134" y="371"/>
                    </a:cubicBezTo>
                    <a:close/>
                    <a:moveTo>
                      <a:pt x="168" y="187"/>
                    </a:moveTo>
                    <a:cubicBezTo>
                      <a:pt x="152" y="187"/>
                      <a:pt x="135" y="187"/>
                      <a:pt x="119" y="187"/>
                    </a:cubicBezTo>
                    <a:cubicBezTo>
                      <a:pt x="103" y="187"/>
                      <a:pt x="88" y="187"/>
                      <a:pt x="72" y="187"/>
                    </a:cubicBezTo>
                    <a:cubicBezTo>
                      <a:pt x="59" y="187"/>
                      <a:pt x="57" y="183"/>
                      <a:pt x="63" y="172"/>
                    </a:cubicBezTo>
                    <a:cubicBezTo>
                      <a:pt x="80" y="145"/>
                      <a:pt x="97" y="118"/>
                      <a:pt x="114" y="92"/>
                    </a:cubicBezTo>
                    <a:cubicBezTo>
                      <a:pt x="116" y="89"/>
                      <a:pt x="120" y="85"/>
                      <a:pt x="123" y="85"/>
                    </a:cubicBezTo>
                    <a:cubicBezTo>
                      <a:pt x="140" y="84"/>
                      <a:pt x="157" y="84"/>
                      <a:pt x="174" y="85"/>
                    </a:cubicBezTo>
                    <a:cubicBezTo>
                      <a:pt x="176" y="85"/>
                      <a:pt x="180" y="91"/>
                      <a:pt x="180" y="95"/>
                    </a:cubicBezTo>
                    <a:cubicBezTo>
                      <a:pt x="181" y="122"/>
                      <a:pt x="180" y="149"/>
                      <a:pt x="181" y="176"/>
                    </a:cubicBezTo>
                    <a:cubicBezTo>
                      <a:pt x="181" y="185"/>
                      <a:pt x="176" y="187"/>
                      <a:pt x="168" y="187"/>
                    </a:cubicBezTo>
                    <a:close/>
                    <a:moveTo>
                      <a:pt x="451" y="371"/>
                    </a:moveTo>
                    <a:cubicBezTo>
                      <a:pt x="431" y="370"/>
                      <a:pt x="415" y="354"/>
                      <a:pt x="415" y="334"/>
                    </a:cubicBezTo>
                    <a:cubicBezTo>
                      <a:pt x="415" y="313"/>
                      <a:pt x="431" y="297"/>
                      <a:pt x="451" y="297"/>
                    </a:cubicBezTo>
                    <a:cubicBezTo>
                      <a:pt x="471" y="297"/>
                      <a:pt x="488" y="313"/>
                      <a:pt x="488" y="333"/>
                    </a:cubicBezTo>
                    <a:cubicBezTo>
                      <a:pt x="488" y="354"/>
                      <a:pt x="471" y="371"/>
                      <a:pt x="451" y="3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42" name="Freeform 38"/>
              <p:cNvSpPr>
                <a:spLocks noEditPoints="1"/>
              </p:cNvSpPr>
              <p:nvPr/>
            </p:nvSpPr>
            <p:spPr bwMode="auto">
              <a:xfrm>
                <a:off x="-449263" y="2139951"/>
                <a:ext cx="660400" cy="385762"/>
              </a:xfrm>
              <a:custGeom>
                <a:avLst/>
                <a:gdLst>
                  <a:gd name="T0" fmla="*/ 526 w 539"/>
                  <a:gd name="T1" fmla="*/ 136 h 314"/>
                  <a:gd name="T2" fmla="*/ 453 w 539"/>
                  <a:gd name="T3" fmla="*/ 84 h 314"/>
                  <a:gd name="T4" fmla="*/ 380 w 539"/>
                  <a:gd name="T5" fmla="*/ 137 h 314"/>
                  <a:gd name="T6" fmla="*/ 372 w 539"/>
                  <a:gd name="T7" fmla="*/ 151 h 314"/>
                  <a:gd name="T8" fmla="*/ 299 w 539"/>
                  <a:gd name="T9" fmla="*/ 214 h 314"/>
                  <a:gd name="T10" fmla="*/ 294 w 539"/>
                  <a:gd name="T11" fmla="*/ 219 h 314"/>
                  <a:gd name="T12" fmla="*/ 294 w 539"/>
                  <a:gd name="T13" fmla="*/ 165 h 314"/>
                  <a:gd name="T14" fmla="*/ 301 w 539"/>
                  <a:gd name="T15" fmla="*/ 154 h 314"/>
                  <a:gd name="T16" fmla="*/ 345 w 539"/>
                  <a:gd name="T17" fmla="*/ 69 h 314"/>
                  <a:gd name="T18" fmla="*/ 255 w 539"/>
                  <a:gd name="T19" fmla="*/ 7 h 314"/>
                  <a:gd name="T20" fmla="*/ 192 w 539"/>
                  <a:gd name="T21" fmla="*/ 93 h 314"/>
                  <a:gd name="T22" fmla="*/ 244 w 539"/>
                  <a:gd name="T23" fmla="*/ 157 h 314"/>
                  <a:gd name="T24" fmla="*/ 244 w 539"/>
                  <a:gd name="T25" fmla="*/ 221 h 314"/>
                  <a:gd name="T26" fmla="*/ 177 w 539"/>
                  <a:gd name="T27" fmla="*/ 156 h 314"/>
                  <a:gd name="T28" fmla="*/ 157 w 539"/>
                  <a:gd name="T29" fmla="*/ 134 h 314"/>
                  <a:gd name="T30" fmla="*/ 61 w 539"/>
                  <a:gd name="T31" fmla="*/ 87 h 314"/>
                  <a:gd name="T32" fmla="*/ 11 w 539"/>
                  <a:gd name="T33" fmla="*/ 181 h 314"/>
                  <a:gd name="T34" fmla="*/ 102 w 539"/>
                  <a:gd name="T35" fmla="*/ 237 h 314"/>
                  <a:gd name="T36" fmla="*/ 156 w 539"/>
                  <a:gd name="T37" fmla="*/ 194 h 314"/>
                  <a:gd name="T38" fmla="*/ 172 w 539"/>
                  <a:gd name="T39" fmla="*/ 202 h 314"/>
                  <a:gd name="T40" fmla="*/ 244 w 539"/>
                  <a:gd name="T41" fmla="*/ 314 h 314"/>
                  <a:gd name="T42" fmla="*/ 294 w 539"/>
                  <a:gd name="T43" fmla="*/ 314 h 314"/>
                  <a:gd name="T44" fmla="*/ 317 w 539"/>
                  <a:gd name="T45" fmla="*/ 254 h 314"/>
                  <a:gd name="T46" fmla="*/ 382 w 539"/>
                  <a:gd name="T47" fmla="*/ 194 h 314"/>
                  <a:gd name="T48" fmla="*/ 388 w 539"/>
                  <a:gd name="T49" fmla="*/ 203 h 314"/>
                  <a:gd name="T50" fmla="*/ 488 w 539"/>
                  <a:gd name="T51" fmla="*/ 231 h 314"/>
                  <a:gd name="T52" fmla="*/ 526 w 539"/>
                  <a:gd name="T53" fmla="*/ 136 h 314"/>
                  <a:gd name="T54" fmla="*/ 86 w 539"/>
                  <a:gd name="T55" fmla="*/ 206 h 314"/>
                  <a:gd name="T56" fmla="*/ 40 w 539"/>
                  <a:gd name="T57" fmla="*/ 161 h 314"/>
                  <a:gd name="T58" fmla="*/ 86 w 539"/>
                  <a:gd name="T59" fmla="*/ 116 h 314"/>
                  <a:gd name="T60" fmla="*/ 130 w 539"/>
                  <a:gd name="T61" fmla="*/ 160 h 314"/>
                  <a:gd name="T62" fmla="*/ 86 w 539"/>
                  <a:gd name="T63" fmla="*/ 206 h 314"/>
                  <a:gd name="T64" fmla="*/ 224 w 539"/>
                  <a:gd name="T65" fmla="*/ 83 h 314"/>
                  <a:gd name="T66" fmla="*/ 270 w 539"/>
                  <a:gd name="T67" fmla="*/ 38 h 314"/>
                  <a:gd name="T68" fmla="*/ 314 w 539"/>
                  <a:gd name="T69" fmla="*/ 83 h 314"/>
                  <a:gd name="T70" fmla="*/ 269 w 539"/>
                  <a:gd name="T71" fmla="*/ 128 h 314"/>
                  <a:gd name="T72" fmla="*/ 224 w 539"/>
                  <a:gd name="T73" fmla="*/ 83 h 314"/>
                  <a:gd name="T74" fmla="*/ 452 w 539"/>
                  <a:gd name="T75" fmla="*/ 206 h 314"/>
                  <a:gd name="T76" fmla="*/ 408 w 539"/>
                  <a:gd name="T77" fmla="*/ 161 h 314"/>
                  <a:gd name="T78" fmla="*/ 453 w 539"/>
                  <a:gd name="T79" fmla="*/ 116 h 314"/>
                  <a:gd name="T80" fmla="*/ 498 w 539"/>
                  <a:gd name="T81" fmla="*/ 160 h 314"/>
                  <a:gd name="T82" fmla="*/ 452 w 539"/>
                  <a:gd name="T83" fmla="*/ 206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9" h="314">
                    <a:moveTo>
                      <a:pt x="526" y="136"/>
                    </a:moveTo>
                    <a:cubicBezTo>
                      <a:pt x="516" y="105"/>
                      <a:pt x="486" y="84"/>
                      <a:pt x="453" y="84"/>
                    </a:cubicBezTo>
                    <a:cubicBezTo>
                      <a:pt x="419" y="84"/>
                      <a:pt x="390" y="105"/>
                      <a:pt x="380" y="137"/>
                    </a:cubicBezTo>
                    <a:cubicBezTo>
                      <a:pt x="378" y="142"/>
                      <a:pt x="376" y="149"/>
                      <a:pt x="372" y="151"/>
                    </a:cubicBezTo>
                    <a:cubicBezTo>
                      <a:pt x="340" y="164"/>
                      <a:pt x="318" y="187"/>
                      <a:pt x="299" y="214"/>
                    </a:cubicBezTo>
                    <a:cubicBezTo>
                      <a:pt x="298" y="216"/>
                      <a:pt x="296" y="217"/>
                      <a:pt x="294" y="219"/>
                    </a:cubicBezTo>
                    <a:cubicBezTo>
                      <a:pt x="294" y="200"/>
                      <a:pt x="294" y="182"/>
                      <a:pt x="294" y="165"/>
                    </a:cubicBezTo>
                    <a:cubicBezTo>
                      <a:pt x="293" y="159"/>
                      <a:pt x="296" y="156"/>
                      <a:pt x="301" y="154"/>
                    </a:cubicBezTo>
                    <a:cubicBezTo>
                      <a:pt x="335" y="138"/>
                      <a:pt x="351" y="106"/>
                      <a:pt x="345" y="69"/>
                    </a:cubicBezTo>
                    <a:cubicBezTo>
                      <a:pt x="338" y="28"/>
                      <a:pt x="298" y="0"/>
                      <a:pt x="255" y="7"/>
                    </a:cubicBezTo>
                    <a:cubicBezTo>
                      <a:pt x="216" y="14"/>
                      <a:pt x="187" y="54"/>
                      <a:pt x="192" y="93"/>
                    </a:cubicBezTo>
                    <a:cubicBezTo>
                      <a:pt x="197" y="125"/>
                      <a:pt x="215" y="145"/>
                      <a:pt x="244" y="157"/>
                    </a:cubicBezTo>
                    <a:cubicBezTo>
                      <a:pt x="244" y="178"/>
                      <a:pt x="244" y="198"/>
                      <a:pt x="244" y="221"/>
                    </a:cubicBezTo>
                    <a:cubicBezTo>
                      <a:pt x="225" y="193"/>
                      <a:pt x="206" y="169"/>
                      <a:pt x="177" y="156"/>
                    </a:cubicBezTo>
                    <a:cubicBezTo>
                      <a:pt x="167" y="151"/>
                      <a:pt x="161" y="145"/>
                      <a:pt x="157" y="134"/>
                    </a:cubicBezTo>
                    <a:cubicBezTo>
                      <a:pt x="144" y="95"/>
                      <a:pt x="101" y="75"/>
                      <a:pt x="61" y="87"/>
                    </a:cubicBezTo>
                    <a:cubicBezTo>
                      <a:pt x="23" y="99"/>
                      <a:pt x="0" y="142"/>
                      <a:pt x="11" y="181"/>
                    </a:cubicBezTo>
                    <a:cubicBezTo>
                      <a:pt x="22" y="221"/>
                      <a:pt x="62" y="246"/>
                      <a:pt x="102" y="237"/>
                    </a:cubicBezTo>
                    <a:cubicBezTo>
                      <a:pt x="126" y="231"/>
                      <a:pt x="144" y="217"/>
                      <a:pt x="156" y="194"/>
                    </a:cubicBezTo>
                    <a:cubicBezTo>
                      <a:pt x="162" y="197"/>
                      <a:pt x="167" y="199"/>
                      <a:pt x="172" y="202"/>
                    </a:cubicBezTo>
                    <a:cubicBezTo>
                      <a:pt x="211" y="231"/>
                      <a:pt x="238" y="267"/>
                      <a:pt x="244" y="314"/>
                    </a:cubicBezTo>
                    <a:cubicBezTo>
                      <a:pt x="261" y="314"/>
                      <a:pt x="277" y="314"/>
                      <a:pt x="294" y="314"/>
                    </a:cubicBezTo>
                    <a:cubicBezTo>
                      <a:pt x="296" y="293"/>
                      <a:pt x="304" y="272"/>
                      <a:pt x="317" y="254"/>
                    </a:cubicBezTo>
                    <a:cubicBezTo>
                      <a:pt x="333" y="228"/>
                      <a:pt x="353" y="206"/>
                      <a:pt x="382" y="194"/>
                    </a:cubicBezTo>
                    <a:cubicBezTo>
                      <a:pt x="384" y="197"/>
                      <a:pt x="386" y="200"/>
                      <a:pt x="388" y="203"/>
                    </a:cubicBezTo>
                    <a:cubicBezTo>
                      <a:pt x="410" y="237"/>
                      <a:pt x="452" y="248"/>
                      <a:pt x="488" y="231"/>
                    </a:cubicBezTo>
                    <a:cubicBezTo>
                      <a:pt x="522" y="214"/>
                      <a:pt x="539" y="173"/>
                      <a:pt x="526" y="136"/>
                    </a:cubicBezTo>
                    <a:close/>
                    <a:moveTo>
                      <a:pt x="86" y="206"/>
                    </a:moveTo>
                    <a:cubicBezTo>
                      <a:pt x="61" y="206"/>
                      <a:pt x="40" y="186"/>
                      <a:pt x="40" y="161"/>
                    </a:cubicBezTo>
                    <a:cubicBezTo>
                      <a:pt x="40" y="137"/>
                      <a:pt x="60" y="117"/>
                      <a:pt x="86" y="116"/>
                    </a:cubicBezTo>
                    <a:cubicBezTo>
                      <a:pt x="110" y="116"/>
                      <a:pt x="130" y="136"/>
                      <a:pt x="130" y="160"/>
                    </a:cubicBezTo>
                    <a:cubicBezTo>
                      <a:pt x="130" y="186"/>
                      <a:pt x="111" y="206"/>
                      <a:pt x="86" y="206"/>
                    </a:cubicBezTo>
                    <a:close/>
                    <a:moveTo>
                      <a:pt x="224" y="83"/>
                    </a:moveTo>
                    <a:cubicBezTo>
                      <a:pt x="224" y="59"/>
                      <a:pt x="246" y="37"/>
                      <a:pt x="270" y="38"/>
                    </a:cubicBezTo>
                    <a:cubicBezTo>
                      <a:pt x="294" y="39"/>
                      <a:pt x="314" y="59"/>
                      <a:pt x="314" y="83"/>
                    </a:cubicBezTo>
                    <a:cubicBezTo>
                      <a:pt x="314" y="108"/>
                      <a:pt x="294" y="129"/>
                      <a:pt x="269" y="128"/>
                    </a:cubicBezTo>
                    <a:cubicBezTo>
                      <a:pt x="244" y="128"/>
                      <a:pt x="224" y="108"/>
                      <a:pt x="224" y="83"/>
                    </a:cubicBezTo>
                    <a:close/>
                    <a:moveTo>
                      <a:pt x="452" y="206"/>
                    </a:moveTo>
                    <a:cubicBezTo>
                      <a:pt x="428" y="206"/>
                      <a:pt x="408" y="186"/>
                      <a:pt x="408" y="161"/>
                    </a:cubicBezTo>
                    <a:cubicBezTo>
                      <a:pt x="408" y="136"/>
                      <a:pt x="428" y="116"/>
                      <a:pt x="453" y="116"/>
                    </a:cubicBezTo>
                    <a:cubicBezTo>
                      <a:pt x="478" y="116"/>
                      <a:pt x="498" y="136"/>
                      <a:pt x="498" y="160"/>
                    </a:cubicBezTo>
                    <a:cubicBezTo>
                      <a:pt x="499" y="186"/>
                      <a:pt x="478" y="206"/>
                      <a:pt x="452"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sp>
        <p:nvSpPr>
          <p:cNvPr id="49" name="Freeform 42"/>
          <p:cNvSpPr>
            <a:spLocks/>
          </p:cNvSpPr>
          <p:nvPr/>
        </p:nvSpPr>
        <p:spPr bwMode="auto">
          <a:xfrm>
            <a:off x="1306717" y="654616"/>
            <a:ext cx="1907979" cy="1475132"/>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gradFill>
            <a:gsLst>
              <a:gs pos="0">
                <a:schemeClr val="accent5"/>
              </a:gs>
              <a:gs pos="100000">
                <a:schemeClr val="accent5">
                  <a:lumMod val="75000"/>
                </a:schemeClr>
              </a:gs>
            </a:gsLst>
            <a:lin ang="5400000" scaled="1"/>
          </a:gradFill>
          <a:ln>
            <a:noFill/>
          </a:ln>
        </p:spPr>
        <p:txBody>
          <a:bodyPr vert="horz" wrap="square" lIns="91440" tIns="45720" rIns="91440" bIns="45720" numCol="1" anchor="t" anchorCtr="0" compatLnSpc="1">
            <a:prstTxWarp prst="textNoShape">
              <a:avLst/>
            </a:prstTxWarp>
          </a:bodyPr>
          <a:lstStyle/>
          <a:p>
            <a:pPr>
              <a:spcBef>
                <a:spcPts val="450"/>
              </a:spcBef>
              <a:spcAft>
                <a:spcPts val="450"/>
              </a:spcAft>
            </a:pPr>
            <a:r>
              <a:rPr lang="en-US" sz="1200" b="1" dirty="0">
                <a:solidFill>
                  <a:schemeClr val="bg1"/>
                </a:solidFill>
                <a:latin typeface="Times New Roman" panose="02020603050405020304" pitchFamily="18" charset="0"/>
                <a:cs typeface="Times New Roman" panose="02020603050405020304" pitchFamily="18" charset="0"/>
              </a:rPr>
              <a:t>Sales of the division: </a:t>
            </a:r>
            <a:r>
              <a:rPr lang="en-US" sz="1200" dirty="0">
                <a:solidFill>
                  <a:schemeClr val="bg1"/>
                </a:solidFill>
                <a:latin typeface="Times New Roman" panose="02020603050405020304" pitchFamily="18" charset="0"/>
                <a:cs typeface="Times New Roman" panose="02020603050405020304" pitchFamily="18" charset="0"/>
              </a:rPr>
              <a:t>Rs 621 Crs.</a:t>
            </a:r>
          </a:p>
        </p:txBody>
      </p:sp>
      <p:sp>
        <p:nvSpPr>
          <p:cNvPr id="50" name="Freeform 43"/>
          <p:cNvSpPr>
            <a:spLocks/>
          </p:cNvSpPr>
          <p:nvPr/>
        </p:nvSpPr>
        <p:spPr bwMode="auto">
          <a:xfrm>
            <a:off x="1306717" y="2132310"/>
            <a:ext cx="1907979" cy="327955"/>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91440" tIns="45720" rIns="91440" bIns="45720" numCol="1" anchor="ctr" anchorCtr="0" compatLnSpc="1">
            <a:prstTxWarp prst="textNoShape">
              <a:avLst/>
            </a:prstTxWarp>
          </a:bodyPr>
          <a:lstStyle/>
          <a:p>
            <a:pPr defTabSz="400040">
              <a:spcAft>
                <a:spcPts val="600"/>
              </a:spcAft>
            </a:pPr>
            <a:r>
              <a:rPr lang="en-IN" sz="1100" b="1" dirty="0">
                <a:solidFill>
                  <a:schemeClr val="accent5"/>
                </a:solidFill>
                <a:latin typeface="+mn-lt"/>
                <a:cs typeface="+mn-cs"/>
              </a:rPr>
              <a:t>Sales</a:t>
            </a:r>
          </a:p>
        </p:txBody>
      </p:sp>
      <p:grpSp>
        <p:nvGrpSpPr>
          <p:cNvPr id="10" name="Group 9"/>
          <p:cNvGrpSpPr/>
          <p:nvPr/>
        </p:nvGrpSpPr>
        <p:grpSpPr>
          <a:xfrm>
            <a:off x="2785717" y="1624036"/>
            <a:ext cx="618348" cy="595037"/>
            <a:chOff x="2664422" y="1984758"/>
            <a:chExt cx="824464" cy="793383"/>
          </a:xfrm>
        </p:grpSpPr>
        <p:sp>
          <p:nvSpPr>
            <p:cNvPr id="44" name="Oval 43"/>
            <p:cNvSpPr/>
            <p:nvPr/>
          </p:nvSpPr>
          <p:spPr>
            <a:xfrm>
              <a:off x="2664422" y="1984758"/>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25" name="Group 15"/>
            <p:cNvGrpSpPr/>
            <p:nvPr/>
          </p:nvGrpSpPr>
          <p:grpSpPr>
            <a:xfrm>
              <a:off x="2799734" y="2089533"/>
              <a:ext cx="523629" cy="523629"/>
              <a:chOff x="947736" y="1716083"/>
              <a:chExt cx="663574" cy="663574"/>
            </a:xfrm>
            <a:solidFill>
              <a:schemeClr val="bg1"/>
            </a:solidFill>
          </p:grpSpPr>
          <p:sp>
            <p:nvSpPr>
              <p:cNvPr id="26" name="Freeform 5"/>
              <p:cNvSpPr>
                <a:spLocks/>
              </p:cNvSpPr>
              <p:nvPr/>
            </p:nvSpPr>
            <p:spPr bwMode="auto">
              <a:xfrm>
                <a:off x="947736" y="1716083"/>
                <a:ext cx="663574" cy="387349"/>
              </a:xfrm>
              <a:custGeom>
                <a:avLst/>
                <a:gdLst>
                  <a:gd name="T0" fmla="*/ 1008 w 1866"/>
                  <a:gd name="T1" fmla="*/ 750 h 1089"/>
                  <a:gd name="T2" fmla="*/ 1596 w 1866"/>
                  <a:gd name="T3" fmla="*/ 163 h 1089"/>
                  <a:gd name="T4" fmla="*/ 1592 w 1866"/>
                  <a:gd name="T5" fmla="*/ 152 h 1089"/>
                  <a:gd name="T6" fmla="*/ 1522 w 1866"/>
                  <a:gd name="T7" fmla="*/ 152 h 1089"/>
                  <a:gd name="T8" fmla="*/ 1470 w 1866"/>
                  <a:gd name="T9" fmla="*/ 151 h 1089"/>
                  <a:gd name="T10" fmla="*/ 1403 w 1866"/>
                  <a:gd name="T11" fmla="*/ 78 h 1089"/>
                  <a:gd name="T12" fmla="*/ 1463 w 1866"/>
                  <a:gd name="T13" fmla="*/ 3 h 1089"/>
                  <a:gd name="T14" fmla="*/ 1498 w 1866"/>
                  <a:gd name="T15" fmla="*/ 0 h 1089"/>
                  <a:gd name="T16" fmla="*/ 1770 w 1866"/>
                  <a:gd name="T17" fmla="*/ 0 h 1089"/>
                  <a:gd name="T18" fmla="*/ 1865 w 1866"/>
                  <a:gd name="T19" fmla="*/ 95 h 1089"/>
                  <a:gd name="T20" fmla="*/ 1865 w 1866"/>
                  <a:gd name="T21" fmla="*/ 375 h 1089"/>
                  <a:gd name="T22" fmla="*/ 1822 w 1866"/>
                  <a:gd name="T23" fmla="*/ 454 h 1089"/>
                  <a:gd name="T24" fmla="*/ 1714 w 1866"/>
                  <a:gd name="T25" fmla="*/ 392 h 1089"/>
                  <a:gd name="T26" fmla="*/ 1713 w 1866"/>
                  <a:gd name="T27" fmla="*/ 304 h 1089"/>
                  <a:gd name="T28" fmla="*/ 1710 w 1866"/>
                  <a:gd name="T29" fmla="*/ 266 h 1089"/>
                  <a:gd name="T30" fmla="*/ 1677 w 1866"/>
                  <a:gd name="T31" fmla="*/ 296 h 1089"/>
                  <a:gd name="T32" fmla="*/ 1095 w 1866"/>
                  <a:gd name="T33" fmla="*/ 879 h 1089"/>
                  <a:gd name="T34" fmla="*/ 931 w 1866"/>
                  <a:gd name="T35" fmla="*/ 878 h 1089"/>
                  <a:gd name="T36" fmla="*/ 658 w 1866"/>
                  <a:gd name="T37" fmla="*/ 603 h 1089"/>
                  <a:gd name="T38" fmla="*/ 626 w 1866"/>
                  <a:gd name="T39" fmla="*/ 573 h 1089"/>
                  <a:gd name="T40" fmla="*/ 591 w 1866"/>
                  <a:gd name="T41" fmla="*/ 607 h 1089"/>
                  <a:gd name="T42" fmla="*/ 164 w 1866"/>
                  <a:gd name="T43" fmla="*/ 1034 h 1089"/>
                  <a:gd name="T44" fmla="*/ 132 w 1866"/>
                  <a:gd name="T45" fmla="*/ 1064 h 1089"/>
                  <a:gd name="T46" fmla="*/ 33 w 1866"/>
                  <a:gd name="T47" fmla="*/ 1063 h 1089"/>
                  <a:gd name="T48" fmla="*/ 24 w 1866"/>
                  <a:gd name="T49" fmla="*/ 961 h 1089"/>
                  <a:gd name="T50" fmla="*/ 45 w 1866"/>
                  <a:gd name="T51" fmla="*/ 938 h 1089"/>
                  <a:gd name="T52" fmla="*/ 560 w 1866"/>
                  <a:gd name="T53" fmla="*/ 423 h 1089"/>
                  <a:gd name="T54" fmla="*/ 693 w 1866"/>
                  <a:gd name="T55" fmla="*/ 423 h 1089"/>
                  <a:gd name="T56" fmla="*/ 976 w 1866"/>
                  <a:gd name="T57" fmla="*/ 706 h 1089"/>
                  <a:gd name="T58" fmla="*/ 1008 w 1866"/>
                  <a:gd name="T59" fmla="*/ 750 h 1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66" h="1089">
                    <a:moveTo>
                      <a:pt x="1008" y="750"/>
                    </a:moveTo>
                    <a:cubicBezTo>
                      <a:pt x="1211" y="548"/>
                      <a:pt x="1403" y="355"/>
                      <a:pt x="1596" y="163"/>
                    </a:cubicBezTo>
                    <a:cubicBezTo>
                      <a:pt x="1594" y="159"/>
                      <a:pt x="1593" y="156"/>
                      <a:pt x="1592" y="152"/>
                    </a:cubicBezTo>
                    <a:cubicBezTo>
                      <a:pt x="1568" y="152"/>
                      <a:pt x="1545" y="153"/>
                      <a:pt x="1522" y="152"/>
                    </a:cubicBezTo>
                    <a:cubicBezTo>
                      <a:pt x="1504" y="152"/>
                      <a:pt x="1487" y="153"/>
                      <a:pt x="1470" y="151"/>
                    </a:cubicBezTo>
                    <a:cubicBezTo>
                      <a:pt x="1431" y="146"/>
                      <a:pt x="1404" y="116"/>
                      <a:pt x="1403" y="78"/>
                    </a:cubicBezTo>
                    <a:cubicBezTo>
                      <a:pt x="1402" y="43"/>
                      <a:pt x="1426" y="12"/>
                      <a:pt x="1463" y="3"/>
                    </a:cubicBezTo>
                    <a:cubicBezTo>
                      <a:pt x="1474" y="0"/>
                      <a:pt x="1486" y="0"/>
                      <a:pt x="1498" y="0"/>
                    </a:cubicBezTo>
                    <a:cubicBezTo>
                      <a:pt x="1589" y="0"/>
                      <a:pt x="1680" y="0"/>
                      <a:pt x="1770" y="0"/>
                    </a:cubicBezTo>
                    <a:cubicBezTo>
                      <a:pt x="1838" y="0"/>
                      <a:pt x="1865" y="28"/>
                      <a:pt x="1865" y="95"/>
                    </a:cubicBezTo>
                    <a:cubicBezTo>
                      <a:pt x="1866" y="188"/>
                      <a:pt x="1865" y="282"/>
                      <a:pt x="1865" y="375"/>
                    </a:cubicBezTo>
                    <a:cubicBezTo>
                      <a:pt x="1865" y="409"/>
                      <a:pt x="1855" y="438"/>
                      <a:pt x="1822" y="454"/>
                    </a:cubicBezTo>
                    <a:cubicBezTo>
                      <a:pt x="1773" y="478"/>
                      <a:pt x="1719" y="447"/>
                      <a:pt x="1714" y="392"/>
                    </a:cubicBezTo>
                    <a:cubicBezTo>
                      <a:pt x="1711" y="363"/>
                      <a:pt x="1713" y="333"/>
                      <a:pt x="1713" y="304"/>
                    </a:cubicBezTo>
                    <a:cubicBezTo>
                      <a:pt x="1713" y="294"/>
                      <a:pt x="1711" y="284"/>
                      <a:pt x="1710" y="266"/>
                    </a:cubicBezTo>
                    <a:cubicBezTo>
                      <a:pt x="1695" y="279"/>
                      <a:pt x="1686" y="287"/>
                      <a:pt x="1677" y="296"/>
                    </a:cubicBezTo>
                    <a:cubicBezTo>
                      <a:pt x="1482" y="490"/>
                      <a:pt x="1287" y="683"/>
                      <a:pt x="1095" y="879"/>
                    </a:cubicBezTo>
                    <a:cubicBezTo>
                      <a:pt x="1039" y="935"/>
                      <a:pt x="998" y="948"/>
                      <a:pt x="931" y="878"/>
                    </a:cubicBezTo>
                    <a:cubicBezTo>
                      <a:pt x="843" y="784"/>
                      <a:pt x="749" y="694"/>
                      <a:pt x="658" y="603"/>
                    </a:cubicBezTo>
                    <a:cubicBezTo>
                      <a:pt x="648" y="594"/>
                      <a:pt x="639" y="585"/>
                      <a:pt x="626" y="573"/>
                    </a:cubicBezTo>
                    <a:cubicBezTo>
                      <a:pt x="613" y="585"/>
                      <a:pt x="602" y="596"/>
                      <a:pt x="591" y="607"/>
                    </a:cubicBezTo>
                    <a:cubicBezTo>
                      <a:pt x="448" y="749"/>
                      <a:pt x="306" y="892"/>
                      <a:pt x="164" y="1034"/>
                    </a:cubicBezTo>
                    <a:cubicBezTo>
                      <a:pt x="153" y="1044"/>
                      <a:pt x="143" y="1055"/>
                      <a:pt x="132" y="1064"/>
                    </a:cubicBezTo>
                    <a:cubicBezTo>
                      <a:pt x="101" y="1089"/>
                      <a:pt x="61" y="1088"/>
                      <a:pt x="33" y="1063"/>
                    </a:cubicBezTo>
                    <a:cubicBezTo>
                      <a:pt x="4" y="1036"/>
                      <a:pt x="0" y="994"/>
                      <a:pt x="24" y="961"/>
                    </a:cubicBezTo>
                    <a:cubicBezTo>
                      <a:pt x="30" y="953"/>
                      <a:pt x="38" y="945"/>
                      <a:pt x="45" y="938"/>
                    </a:cubicBezTo>
                    <a:cubicBezTo>
                      <a:pt x="217" y="766"/>
                      <a:pt x="388" y="594"/>
                      <a:pt x="560" y="423"/>
                    </a:cubicBezTo>
                    <a:cubicBezTo>
                      <a:pt x="608" y="375"/>
                      <a:pt x="645" y="375"/>
                      <a:pt x="693" y="423"/>
                    </a:cubicBezTo>
                    <a:cubicBezTo>
                      <a:pt x="788" y="517"/>
                      <a:pt x="882" y="612"/>
                      <a:pt x="976" y="706"/>
                    </a:cubicBezTo>
                    <a:cubicBezTo>
                      <a:pt x="987" y="718"/>
                      <a:pt x="995" y="732"/>
                      <a:pt x="1008" y="750"/>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27" name="Freeform 6"/>
              <p:cNvSpPr>
                <a:spLocks/>
              </p:cNvSpPr>
              <p:nvPr/>
            </p:nvSpPr>
            <p:spPr bwMode="auto">
              <a:xfrm>
                <a:off x="1501772" y="1909761"/>
                <a:ext cx="53975" cy="468311"/>
              </a:xfrm>
              <a:custGeom>
                <a:avLst/>
                <a:gdLst>
                  <a:gd name="T0" fmla="*/ 1 w 153"/>
                  <a:gd name="T1" fmla="*/ 658 h 1317"/>
                  <a:gd name="T2" fmla="*/ 1 w 153"/>
                  <a:gd name="T3" fmla="*/ 107 h 1317"/>
                  <a:gd name="T4" fmla="*/ 1 w 153"/>
                  <a:gd name="T5" fmla="*/ 75 h 1317"/>
                  <a:gd name="T6" fmla="*/ 74 w 153"/>
                  <a:gd name="T7" fmla="*/ 1 h 1317"/>
                  <a:gd name="T8" fmla="*/ 152 w 153"/>
                  <a:gd name="T9" fmla="*/ 71 h 1317"/>
                  <a:gd name="T10" fmla="*/ 152 w 153"/>
                  <a:gd name="T11" fmla="*/ 99 h 1317"/>
                  <a:gd name="T12" fmla="*/ 152 w 153"/>
                  <a:gd name="T13" fmla="*/ 1218 h 1317"/>
                  <a:gd name="T14" fmla="*/ 151 w 153"/>
                  <a:gd name="T15" fmla="*/ 1249 h 1317"/>
                  <a:gd name="T16" fmla="*/ 72 w 153"/>
                  <a:gd name="T17" fmla="*/ 1314 h 1317"/>
                  <a:gd name="T18" fmla="*/ 1 w 153"/>
                  <a:gd name="T19" fmla="*/ 1241 h 1317"/>
                  <a:gd name="T20" fmla="*/ 1 w 153"/>
                  <a:gd name="T21" fmla="*/ 1110 h 1317"/>
                  <a:gd name="T22" fmla="*/ 1 w 153"/>
                  <a:gd name="T23" fmla="*/ 658 h 1317"/>
                  <a:gd name="T24" fmla="*/ 1 w 153"/>
                  <a:gd name="T25" fmla="*/ 658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 h="1317">
                    <a:moveTo>
                      <a:pt x="1" y="658"/>
                    </a:moveTo>
                    <a:cubicBezTo>
                      <a:pt x="1" y="474"/>
                      <a:pt x="1" y="291"/>
                      <a:pt x="1" y="107"/>
                    </a:cubicBezTo>
                    <a:cubicBezTo>
                      <a:pt x="1" y="96"/>
                      <a:pt x="0" y="86"/>
                      <a:pt x="1" y="75"/>
                    </a:cubicBezTo>
                    <a:cubicBezTo>
                      <a:pt x="4" y="31"/>
                      <a:pt x="33" y="2"/>
                      <a:pt x="74" y="1"/>
                    </a:cubicBezTo>
                    <a:cubicBezTo>
                      <a:pt x="115" y="0"/>
                      <a:pt x="147" y="29"/>
                      <a:pt x="152" y="71"/>
                    </a:cubicBezTo>
                    <a:cubicBezTo>
                      <a:pt x="153" y="80"/>
                      <a:pt x="152" y="90"/>
                      <a:pt x="152" y="99"/>
                    </a:cubicBezTo>
                    <a:cubicBezTo>
                      <a:pt x="152" y="472"/>
                      <a:pt x="153" y="845"/>
                      <a:pt x="152" y="1218"/>
                    </a:cubicBezTo>
                    <a:cubicBezTo>
                      <a:pt x="152" y="1228"/>
                      <a:pt x="153" y="1239"/>
                      <a:pt x="151" y="1249"/>
                    </a:cubicBezTo>
                    <a:cubicBezTo>
                      <a:pt x="144" y="1288"/>
                      <a:pt x="109" y="1317"/>
                      <a:pt x="72" y="1314"/>
                    </a:cubicBezTo>
                    <a:cubicBezTo>
                      <a:pt x="33" y="1312"/>
                      <a:pt x="3" y="1282"/>
                      <a:pt x="1" y="1241"/>
                    </a:cubicBezTo>
                    <a:cubicBezTo>
                      <a:pt x="0" y="1197"/>
                      <a:pt x="1" y="1154"/>
                      <a:pt x="1" y="1110"/>
                    </a:cubicBezTo>
                    <a:cubicBezTo>
                      <a:pt x="1" y="959"/>
                      <a:pt x="1" y="809"/>
                      <a:pt x="1" y="658"/>
                    </a:cubicBezTo>
                    <a:cubicBezTo>
                      <a:pt x="1" y="658"/>
                      <a:pt x="1" y="658"/>
                      <a:pt x="1" y="658"/>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28" name="Freeform 7"/>
              <p:cNvSpPr>
                <a:spLocks/>
              </p:cNvSpPr>
              <p:nvPr/>
            </p:nvSpPr>
            <p:spPr bwMode="auto">
              <a:xfrm>
                <a:off x="1390647" y="2020885"/>
                <a:ext cx="53975" cy="357186"/>
              </a:xfrm>
              <a:custGeom>
                <a:avLst/>
                <a:gdLst>
                  <a:gd name="T0" fmla="*/ 152 w 152"/>
                  <a:gd name="T1" fmla="*/ 500 h 1006"/>
                  <a:gd name="T2" fmla="*/ 151 w 152"/>
                  <a:gd name="T3" fmla="*/ 904 h 1006"/>
                  <a:gd name="T4" fmla="*/ 150 w 152"/>
                  <a:gd name="T5" fmla="*/ 940 h 1006"/>
                  <a:gd name="T6" fmla="*/ 79 w 152"/>
                  <a:gd name="T7" fmla="*/ 1004 h 1006"/>
                  <a:gd name="T8" fmla="*/ 3 w 152"/>
                  <a:gd name="T9" fmla="*/ 946 h 1006"/>
                  <a:gd name="T10" fmla="*/ 0 w 152"/>
                  <a:gd name="T11" fmla="*/ 910 h 1006"/>
                  <a:gd name="T12" fmla="*/ 0 w 152"/>
                  <a:gd name="T13" fmla="*/ 95 h 1006"/>
                  <a:gd name="T14" fmla="*/ 4 w 152"/>
                  <a:gd name="T15" fmla="*/ 55 h 1006"/>
                  <a:gd name="T16" fmla="*/ 79 w 152"/>
                  <a:gd name="T17" fmla="*/ 1 h 1006"/>
                  <a:gd name="T18" fmla="*/ 149 w 152"/>
                  <a:gd name="T19" fmla="*/ 60 h 1006"/>
                  <a:gd name="T20" fmla="*/ 151 w 152"/>
                  <a:gd name="T21" fmla="*/ 100 h 1006"/>
                  <a:gd name="T22" fmla="*/ 152 w 152"/>
                  <a:gd name="T23" fmla="*/ 500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1006">
                    <a:moveTo>
                      <a:pt x="152" y="500"/>
                    </a:moveTo>
                    <a:cubicBezTo>
                      <a:pt x="152" y="635"/>
                      <a:pt x="152" y="769"/>
                      <a:pt x="151" y="904"/>
                    </a:cubicBezTo>
                    <a:cubicBezTo>
                      <a:pt x="151" y="916"/>
                      <a:pt x="152" y="928"/>
                      <a:pt x="150" y="940"/>
                    </a:cubicBezTo>
                    <a:cubicBezTo>
                      <a:pt x="145" y="975"/>
                      <a:pt x="115" y="1003"/>
                      <a:pt x="79" y="1004"/>
                    </a:cubicBezTo>
                    <a:cubicBezTo>
                      <a:pt x="44" y="1006"/>
                      <a:pt x="11" y="982"/>
                      <a:pt x="3" y="946"/>
                    </a:cubicBezTo>
                    <a:cubicBezTo>
                      <a:pt x="0" y="935"/>
                      <a:pt x="0" y="922"/>
                      <a:pt x="0" y="910"/>
                    </a:cubicBezTo>
                    <a:cubicBezTo>
                      <a:pt x="0" y="639"/>
                      <a:pt x="0" y="367"/>
                      <a:pt x="0" y="95"/>
                    </a:cubicBezTo>
                    <a:cubicBezTo>
                      <a:pt x="0" y="82"/>
                      <a:pt x="1" y="68"/>
                      <a:pt x="4" y="55"/>
                    </a:cubicBezTo>
                    <a:cubicBezTo>
                      <a:pt x="13" y="21"/>
                      <a:pt x="43" y="0"/>
                      <a:pt x="79" y="1"/>
                    </a:cubicBezTo>
                    <a:cubicBezTo>
                      <a:pt x="113" y="2"/>
                      <a:pt x="142" y="25"/>
                      <a:pt x="149" y="60"/>
                    </a:cubicBezTo>
                    <a:cubicBezTo>
                      <a:pt x="152" y="73"/>
                      <a:pt x="151" y="87"/>
                      <a:pt x="151" y="100"/>
                    </a:cubicBezTo>
                    <a:cubicBezTo>
                      <a:pt x="152" y="233"/>
                      <a:pt x="152" y="367"/>
                      <a:pt x="152" y="500"/>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29" name="Freeform 8"/>
              <p:cNvSpPr>
                <a:spLocks/>
              </p:cNvSpPr>
              <p:nvPr/>
            </p:nvSpPr>
            <p:spPr bwMode="auto">
              <a:xfrm>
                <a:off x="1169985" y="2019295"/>
                <a:ext cx="55563" cy="358774"/>
              </a:xfrm>
              <a:custGeom>
                <a:avLst/>
                <a:gdLst>
                  <a:gd name="T0" fmla="*/ 153 w 153"/>
                  <a:gd name="T1" fmla="*/ 505 h 1007"/>
                  <a:gd name="T2" fmla="*/ 153 w 153"/>
                  <a:gd name="T3" fmla="*/ 897 h 1007"/>
                  <a:gd name="T4" fmla="*/ 150 w 153"/>
                  <a:gd name="T5" fmla="*/ 945 h 1007"/>
                  <a:gd name="T6" fmla="*/ 80 w 153"/>
                  <a:gd name="T7" fmla="*/ 1005 h 1007"/>
                  <a:gd name="T8" fmla="*/ 6 w 153"/>
                  <a:gd name="T9" fmla="*/ 954 h 1007"/>
                  <a:gd name="T10" fmla="*/ 1 w 153"/>
                  <a:gd name="T11" fmla="*/ 911 h 1007"/>
                  <a:gd name="T12" fmla="*/ 0 w 153"/>
                  <a:gd name="T13" fmla="*/ 99 h 1007"/>
                  <a:gd name="T14" fmla="*/ 4 w 153"/>
                  <a:gd name="T15" fmla="*/ 60 h 1007"/>
                  <a:gd name="T16" fmla="*/ 80 w 153"/>
                  <a:gd name="T17" fmla="*/ 2 h 1007"/>
                  <a:gd name="T18" fmla="*/ 151 w 153"/>
                  <a:gd name="T19" fmla="*/ 65 h 1007"/>
                  <a:gd name="T20" fmla="*/ 153 w 153"/>
                  <a:gd name="T21" fmla="*/ 113 h 1007"/>
                  <a:gd name="T22" fmla="*/ 153 w 153"/>
                  <a:gd name="T23" fmla="*/ 505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007">
                    <a:moveTo>
                      <a:pt x="153" y="505"/>
                    </a:moveTo>
                    <a:cubicBezTo>
                      <a:pt x="153" y="636"/>
                      <a:pt x="153" y="767"/>
                      <a:pt x="153" y="897"/>
                    </a:cubicBezTo>
                    <a:cubicBezTo>
                      <a:pt x="153" y="913"/>
                      <a:pt x="153" y="929"/>
                      <a:pt x="150" y="945"/>
                    </a:cubicBezTo>
                    <a:cubicBezTo>
                      <a:pt x="144" y="979"/>
                      <a:pt x="114" y="1004"/>
                      <a:pt x="80" y="1005"/>
                    </a:cubicBezTo>
                    <a:cubicBezTo>
                      <a:pt x="48" y="1007"/>
                      <a:pt x="16" y="986"/>
                      <a:pt x="6" y="954"/>
                    </a:cubicBezTo>
                    <a:cubicBezTo>
                      <a:pt x="2" y="941"/>
                      <a:pt x="1" y="926"/>
                      <a:pt x="1" y="911"/>
                    </a:cubicBezTo>
                    <a:cubicBezTo>
                      <a:pt x="0" y="641"/>
                      <a:pt x="0" y="370"/>
                      <a:pt x="0" y="99"/>
                    </a:cubicBezTo>
                    <a:cubicBezTo>
                      <a:pt x="0" y="86"/>
                      <a:pt x="1" y="73"/>
                      <a:pt x="4" y="60"/>
                    </a:cubicBezTo>
                    <a:cubicBezTo>
                      <a:pt x="12" y="23"/>
                      <a:pt x="43" y="0"/>
                      <a:pt x="80" y="2"/>
                    </a:cubicBezTo>
                    <a:cubicBezTo>
                      <a:pt x="117" y="4"/>
                      <a:pt x="145" y="28"/>
                      <a:pt x="151" y="65"/>
                    </a:cubicBezTo>
                    <a:cubicBezTo>
                      <a:pt x="153" y="81"/>
                      <a:pt x="153" y="97"/>
                      <a:pt x="153" y="113"/>
                    </a:cubicBezTo>
                    <a:cubicBezTo>
                      <a:pt x="153" y="244"/>
                      <a:pt x="153" y="375"/>
                      <a:pt x="153" y="505"/>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30" name="Freeform 9"/>
              <p:cNvSpPr>
                <a:spLocks/>
              </p:cNvSpPr>
              <p:nvPr/>
            </p:nvSpPr>
            <p:spPr bwMode="auto">
              <a:xfrm>
                <a:off x="1060447" y="2074857"/>
                <a:ext cx="53975" cy="304800"/>
              </a:xfrm>
              <a:custGeom>
                <a:avLst/>
                <a:gdLst>
                  <a:gd name="T0" fmla="*/ 1 w 153"/>
                  <a:gd name="T1" fmla="*/ 426 h 855"/>
                  <a:gd name="T2" fmla="*/ 1 w 153"/>
                  <a:gd name="T3" fmla="*/ 102 h 855"/>
                  <a:gd name="T4" fmla="*/ 1 w 153"/>
                  <a:gd name="T5" fmla="*/ 74 h 855"/>
                  <a:gd name="T6" fmla="*/ 72 w 153"/>
                  <a:gd name="T7" fmla="*/ 2 h 855"/>
                  <a:gd name="T8" fmla="*/ 151 w 153"/>
                  <a:gd name="T9" fmla="*/ 66 h 855"/>
                  <a:gd name="T10" fmla="*/ 152 w 153"/>
                  <a:gd name="T11" fmla="*/ 94 h 855"/>
                  <a:gd name="T12" fmla="*/ 152 w 153"/>
                  <a:gd name="T13" fmla="*/ 757 h 855"/>
                  <a:gd name="T14" fmla="*/ 143 w 153"/>
                  <a:gd name="T15" fmla="*/ 808 h 855"/>
                  <a:gd name="T16" fmla="*/ 64 w 153"/>
                  <a:gd name="T17" fmla="*/ 849 h 855"/>
                  <a:gd name="T18" fmla="*/ 2 w 153"/>
                  <a:gd name="T19" fmla="*/ 785 h 855"/>
                  <a:gd name="T20" fmla="*/ 1 w 153"/>
                  <a:gd name="T21" fmla="*/ 753 h 855"/>
                  <a:gd name="T22" fmla="*/ 1 w 153"/>
                  <a:gd name="T23" fmla="*/ 426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855">
                    <a:moveTo>
                      <a:pt x="1" y="426"/>
                    </a:moveTo>
                    <a:cubicBezTo>
                      <a:pt x="1" y="318"/>
                      <a:pt x="1" y="210"/>
                      <a:pt x="1" y="102"/>
                    </a:cubicBezTo>
                    <a:cubicBezTo>
                      <a:pt x="1" y="93"/>
                      <a:pt x="1" y="83"/>
                      <a:pt x="1" y="74"/>
                    </a:cubicBezTo>
                    <a:cubicBezTo>
                      <a:pt x="4" y="33"/>
                      <a:pt x="33" y="4"/>
                      <a:pt x="72" y="2"/>
                    </a:cubicBezTo>
                    <a:cubicBezTo>
                      <a:pt x="112" y="0"/>
                      <a:pt x="144" y="26"/>
                      <a:pt x="151" y="66"/>
                    </a:cubicBezTo>
                    <a:cubicBezTo>
                      <a:pt x="153" y="75"/>
                      <a:pt x="152" y="85"/>
                      <a:pt x="152" y="94"/>
                    </a:cubicBezTo>
                    <a:cubicBezTo>
                      <a:pt x="152" y="315"/>
                      <a:pt x="153" y="536"/>
                      <a:pt x="152" y="757"/>
                    </a:cubicBezTo>
                    <a:cubicBezTo>
                      <a:pt x="152" y="774"/>
                      <a:pt x="149" y="792"/>
                      <a:pt x="143" y="808"/>
                    </a:cubicBezTo>
                    <a:cubicBezTo>
                      <a:pt x="131" y="838"/>
                      <a:pt x="95" y="855"/>
                      <a:pt x="64" y="849"/>
                    </a:cubicBezTo>
                    <a:cubicBezTo>
                      <a:pt x="30" y="843"/>
                      <a:pt x="6" y="819"/>
                      <a:pt x="2" y="785"/>
                    </a:cubicBezTo>
                    <a:cubicBezTo>
                      <a:pt x="0" y="775"/>
                      <a:pt x="1" y="764"/>
                      <a:pt x="1" y="753"/>
                    </a:cubicBezTo>
                    <a:cubicBezTo>
                      <a:pt x="1" y="644"/>
                      <a:pt x="1" y="535"/>
                      <a:pt x="1" y="426"/>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31" name="Freeform 10"/>
              <p:cNvSpPr>
                <a:spLocks/>
              </p:cNvSpPr>
              <p:nvPr/>
            </p:nvSpPr>
            <p:spPr bwMode="auto">
              <a:xfrm>
                <a:off x="1281110" y="2103436"/>
                <a:ext cx="53975" cy="274637"/>
              </a:xfrm>
              <a:custGeom>
                <a:avLst/>
                <a:gdLst>
                  <a:gd name="T0" fmla="*/ 151 w 152"/>
                  <a:gd name="T1" fmla="*/ 384 h 773"/>
                  <a:gd name="T2" fmla="*/ 151 w 152"/>
                  <a:gd name="T3" fmla="*/ 672 h 773"/>
                  <a:gd name="T4" fmla="*/ 150 w 152"/>
                  <a:gd name="T5" fmla="*/ 708 h 773"/>
                  <a:gd name="T6" fmla="*/ 75 w 152"/>
                  <a:gd name="T7" fmla="*/ 773 h 773"/>
                  <a:gd name="T8" fmla="*/ 1 w 152"/>
                  <a:gd name="T9" fmla="*/ 707 h 773"/>
                  <a:gd name="T10" fmla="*/ 0 w 152"/>
                  <a:gd name="T11" fmla="*/ 671 h 773"/>
                  <a:gd name="T12" fmla="*/ 0 w 152"/>
                  <a:gd name="T13" fmla="*/ 103 h 773"/>
                  <a:gd name="T14" fmla="*/ 1 w 152"/>
                  <a:gd name="T15" fmla="*/ 67 h 773"/>
                  <a:gd name="T16" fmla="*/ 79 w 152"/>
                  <a:gd name="T17" fmla="*/ 1 h 773"/>
                  <a:gd name="T18" fmla="*/ 151 w 152"/>
                  <a:gd name="T19" fmla="*/ 68 h 773"/>
                  <a:gd name="T20" fmla="*/ 151 w 152"/>
                  <a:gd name="T21" fmla="*/ 100 h 773"/>
                  <a:gd name="T22" fmla="*/ 151 w 152"/>
                  <a:gd name="T23" fmla="*/ 384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773">
                    <a:moveTo>
                      <a:pt x="151" y="384"/>
                    </a:moveTo>
                    <a:cubicBezTo>
                      <a:pt x="151" y="480"/>
                      <a:pt x="151" y="576"/>
                      <a:pt x="151" y="672"/>
                    </a:cubicBezTo>
                    <a:cubicBezTo>
                      <a:pt x="151" y="684"/>
                      <a:pt x="152" y="696"/>
                      <a:pt x="150" y="708"/>
                    </a:cubicBezTo>
                    <a:cubicBezTo>
                      <a:pt x="145" y="745"/>
                      <a:pt x="112" y="773"/>
                      <a:pt x="75" y="773"/>
                    </a:cubicBezTo>
                    <a:cubicBezTo>
                      <a:pt x="38" y="772"/>
                      <a:pt x="6" y="743"/>
                      <a:pt x="1" y="707"/>
                    </a:cubicBezTo>
                    <a:cubicBezTo>
                      <a:pt x="0" y="695"/>
                      <a:pt x="0" y="683"/>
                      <a:pt x="0" y="671"/>
                    </a:cubicBezTo>
                    <a:cubicBezTo>
                      <a:pt x="0" y="482"/>
                      <a:pt x="0" y="292"/>
                      <a:pt x="0" y="103"/>
                    </a:cubicBezTo>
                    <a:cubicBezTo>
                      <a:pt x="0" y="91"/>
                      <a:pt x="0" y="79"/>
                      <a:pt x="1" y="67"/>
                    </a:cubicBezTo>
                    <a:cubicBezTo>
                      <a:pt x="6" y="28"/>
                      <a:pt x="38" y="0"/>
                      <a:pt x="79" y="1"/>
                    </a:cubicBezTo>
                    <a:cubicBezTo>
                      <a:pt x="116" y="2"/>
                      <a:pt x="147" y="30"/>
                      <a:pt x="151" y="68"/>
                    </a:cubicBezTo>
                    <a:cubicBezTo>
                      <a:pt x="152" y="79"/>
                      <a:pt x="151" y="90"/>
                      <a:pt x="151" y="100"/>
                    </a:cubicBezTo>
                    <a:cubicBezTo>
                      <a:pt x="151" y="195"/>
                      <a:pt x="151" y="290"/>
                      <a:pt x="151" y="384"/>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sp>
            <p:nvSpPr>
              <p:cNvPr id="32" name="Freeform 11"/>
              <p:cNvSpPr>
                <a:spLocks/>
              </p:cNvSpPr>
              <p:nvPr/>
            </p:nvSpPr>
            <p:spPr bwMode="auto">
              <a:xfrm>
                <a:off x="949325" y="2151063"/>
                <a:ext cx="55563" cy="227012"/>
              </a:xfrm>
              <a:custGeom>
                <a:avLst/>
                <a:gdLst>
                  <a:gd name="T0" fmla="*/ 153 w 153"/>
                  <a:gd name="T1" fmla="*/ 328 h 636"/>
                  <a:gd name="T2" fmla="*/ 153 w 153"/>
                  <a:gd name="T3" fmla="*/ 528 h 636"/>
                  <a:gd name="T4" fmla="*/ 153 w 153"/>
                  <a:gd name="T5" fmla="*/ 552 h 636"/>
                  <a:gd name="T6" fmla="*/ 75 w 153"/>
                  <a:gd name="T7" fmla="*/ 635 h 636"/>
                  <a:gd name="T8" fmla="*/ 1 w 153"/>
                  <a:gd name="T9" fmla="*/ 553 h 636"/>
                  <a:gd name="T10" fmla="*/ 1 w 153"/>
                  <a:gd name="T11" fmla="*/ 98 h 636"/>
                  <a:gd name="T12" fmla="*/ 113 w 153"/>
                  <a:gd name="T13" fmla="*/ 28 h 636"/>
                  <a:gd name="T14" fmla="*/ 153 w 153"/>
                  <a:gd name="T15" fmla="*/ 101 h 636"/>
                  <a:gd name="T16" fmla="*/ 153 w 153"/>
                  <a:gd name="T17" fmla="*/ 301 h 636"/>
                  <a:gd name="T18" fmla="*/ 153 w 153"/>
                  <a:gd name="T19" fmla="*/ 328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636">
                    <a:moveTo>
                      <a:pt x="153" y="328"/>
                    </a:moveTo>
                    <a:cubicBezTo>
                      <a:pt x="153" y="395"/>
                      <a:pt x="153" y="461"/>
                      <a:pt x="153" y="528"/>
                    </a:cubicBezTo>
                    <a:cubicBezTo>
                      <a:pt x="153" y="536"/>
                      <a:pt x="153" y="544"/>
                      <a:pt x="153" y="552"/>
                    </a:cubicBezTo>
                    <a:cubicBezTo>
                      <a:pt x="151" y="602"/>
                      <a:pt x="119" y="636"/>
                      <a:pt x="75" y="635"/>
                    </a:cubicBezTo>
                    <a:cubicBezTo>
                      <a:pt x="33" y="635"/>
                      <a:pt x="1" y="601"/>
                      <a:pt x="1" y="553"/>
                    </a:cubicBezTo>
                    <a:cubicBezTo>
                      <a:pt x="0" y="402"/>
                      <a:pt x="0" y="250"/>
                      <a:pt x="1" y="98"/>
                    </a:cubicBezTo>
                    <a:cubicBezTo>
                      <a:pt x="2" y="36"/>
                      <a:pt x="61" y="0"/>
                      <a:pt x="113" y="28"/>
                    </a:cubicBezTo>
                    <a:cubicBezTo>
                      <a:pt x="141" y="44"/>
                      <a:pt x="153" y="69"/>
                      <a:pt x="153" y="101"/>
                    </a:cubicBezTo>
                    <a:cubicBezTo>
                      <a:pt x="153" y="168"/>
                      <a:pt x="153" y="234"/>
                      <a:pt x="153" y="301"/>
                    </a:cubicBezTo>
                    <a:cubicBezTo>
                      <a:pt x="153" y="310"/>
                      <a:pt x="153" y="319"/>
                      <a:pt x="153" y="328"/>
                    </a:cubicBezTo>
                    <a:close/>
                  </a:path>
                </a:pathLst>
              </a:custGeom>
              <a:grpFill/>
              <a:ln w="20638"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sz="1050"/>
              </a:p>
            </p:txBody>
          </p:sp>
        </p:grpSp>
      </p:grpSp>
      <p:sp>
        <p:nvSpPr>
          <p:cNvPr id="2" name="Title 1"/>
          <p:cNvSpPr>
            <a:spLocks noGrp="1"/>
          </p:cNvSpPr>
          <p:nvPr>
            <p:ph type="title"/>
          </p:nvPr>
        </p:nvSpPr>
        <p:spPr>
          <a:xfrm>
            <a:off x="665629" y="54307"/>
            <a:ext cx="8221196" cy="469526"/>
          </a:xfrm>
        </p:spPr>
        <p:txBody>
          <a:bodyPr anchor="ctr"/>
          <a:lstStyle/>
          <a:p>
            <a:pPr algn="ctr"/>
            <a:r>
              <a:rPr lang="en-US" sz="2400" b="1" dirty="0">
                <a:latin typeface="Times New Roman" panose="02020603050405020304" pitchFamily="18" charset="0"/>
                <a:cs typeface="Times New Roman" panose="02020603050405020304" pitchFamily="18" charset="0"/>
              </a:rPr>
              <a:t>DISCUSSION</a:t>
            </a:r>
          </a:p>
        </p:txBody>
      </p:sp>
      <p:sp>
        <p:nvSpPr>
          <p:cNvPr id="186" name="Rectangle 185"/>
          <p:cNvSpPr/>
          <p:nvPr/>
        </p:nvSpPr>
        <p:spPr>
          <a:xfrm>
            <a:off x="1341887" y="4420867"/>
            <a:ext cx="6569016" cy="369332"/>
          </a:xfrm>
          <a:prstGeom prst="rect">
            <a:avLst/>
          </a:prstGeom>
        </p:spPr>
        <p:txBody>
          <a:bodyPr wrap="square">
            <a:spAutoFit/>
          </a:bodyPr>
          <a:lstStyle/>
          <a:p>
            <a:r>
              <a:rPr lang="en-US" altLang="en-US" sz="900" i="1" dirty="0">
                <a:solidFill>
                  <a:schemeClr val="tx1">
                    <a:lumMod val="50000"/>
                  </a:schemeClr>
                </a:solidFill>
              </a:rPr>
              <a:t>Address: </a:t>
            </a:r>
            <a:r>
              <a:rPr lang="en-GB" altLang="en-US" sz="900" i="1" dirty="0">
                <a:solidFill>
                  <a:schemeClr val="tx1">
                    <a:lumMod val="50000"/>
                  </a:schemeClr>
                </a:solidFill>
              </a:rPr>
              <a:t>Sun House</a:t>
            </a:r>
            <a:r>
              <a:rPr lang="en-GB" sz="900" i="1" dirty="0">
                <a:solidFill>
                  <a:schemeClr val="tx1">
                    <a:lumMod val="50000"/>
                  </a:schemeClr>
                </a:solidFill>
              </a:rPr>
              <a:t>, CTS No. 201 B/1, Western Express Highway, </a:t>
            </a:r>
            <a:r>
              <a:rPr lang="en-GB" sz="900" i="1" dirty="0" err="1">
                <a:solidFill>
                  <a:schemeClr val="tx1">
                    <a:lumMod val="50000"/>
                  </a:schemeClr>
                </a:solidFill>
              </a:rPr>
              <a:t>Goregaon</a:t>
            </a:r>
            <a:r>
              <a:rPr lang="en-GB" sz="900" i="1" dirty="0">
                <a:solidFill>
                  <a:schemeClr val="tx1">
                    <a:lumMod val="50000"/>
                  </a:schemeClr>
                </a:solidFill>
              </a:rPr>
              <a:t> (E), Mumbai 400063</a:t>
            </a:r>
          </a:p>
          <a:p>
            <a:r>
              <a:rPr lang="en-IN" altLang="en-US" sz="900" i="1" dirty="0">
                <a:solidFill>
                  <a:schemeClr val="tx1">
                    <a:lumMod val="50000"/>
                  </a:schemeClr>
                </a:solidFill>
              </a:rPr>
              <a:t>Ph.: +91-22-43244324, Website: http://www.sunpharma.com</a:t>
            </a:r>
          </a:p>
        </p:txBody>
      </p:sp>
      <p:grpSp>
        <p:nvGrpSpPr>
          <p:cNvPr id="7" name="Group 6"/>
          <p:cNvGrpSpPr/>
          <p:nvPr/>
        </p:nvGrpSpPr>
        <p:grpSpPr>
          <a:xfrm>
            <a:off x="5137493" y="1636188"/>
            <a:ext cx="618348" cy="595037"/>
            <a:chOff x="5800123" y="2000961"/>
            <a:chExt cx="824464" cy="793383"/>
          </a:xfrm>
        </p:grpSpPr>
        <p:sp>
          <p:nvSpPr>
            <p:cNvPr id="145" name="Oval 144"/>
            <p:cNvSpPr/>
            <p:nvPr/>
          </p:nvSpPr>
          <p:spPr>
            <a:xfrm>
              <a:off x="5800123" y="2000961"/>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243722" name="Group 243721"/>
            <p:cNvGrpSpPr/>
            <p:nvPr/>
          </p:nvGrpSpPr>
          <p:grpSpPr>
            <a:xfrm>
              <a:off x="5979038" y="2092256"/>
              <a:ext cx="519457" cy="605873"/>
              <a:chOff x="-623888" y="1635125"/>
              <a:chExt cx="858838" cy="1001712"/>
            </a:xfrm>
            <a:solidFill>
              <a:schemeClr val="bg1"/>
            </a:solidFill>
          </p:grpSpPr>
          <p:sp>
            <p:nvSpPr>
              <p:cNvPr id="243715" name="Freeform 6"/>
              <p:cNvSpPr>
                <a:spLocks noEditPoints="1"/>
              </p:cNvSpPr>
              <p:nvPr/>
            </p:nvSpPr>
            <p:spPr bwMode="auto">
              <a:xfrm>
                <a:off x="-428625" y="1884363"/>
                <a:ext cx="420688" cy="412750"/>
              </a:xfrm>
              <a:custGeom>
                <a:avLst/>
                <a:gdLst>
                  <a:gd name="T0" fmla="*/ 79 w 285"/>
                  <a:gd name="T1" fmla="*/ 0 h 280"/>
                  <a:gd name="T2" fmla="*/ 107 w 285"/>
                  <a:gd name="T3" fmla="*/ 11 h 280"/>
                  <a:gd name="T4" fmla="*/ 144 w 285"/>
                  <a:gd name="T5" fmla="*/ 48 h 280"/>
                  <a:gd name="T6" fmla="*/ 154 w 285"/>
                  <a:gd name="T7" fmla="*/ 49 h 280"/>
                  <a:gd name="T8" fmla="*/ 226 w 285"/>
                  <a:gd name="T9" fmla="*/ 55 h 280"/>
                  <a:gd name="T10" fmla="*/ 232 w 285"/>
                  <a:gd name="T11" fmla="*/ 128 h 280"/>
                  <a:gd name="T12" fmla="*/ 233 w 285"/>
                  <a:gd name="T13" fmla="*/ 137 h 280"/>
                  <a:gd name="T14" fmla="*/ 271 w 285"/>
                  <a:gd name="T15" fmla="*/ 175 h 280"/>
                  <a:gd name="T16" fmla="*/ 275 w 285"/>
                  <a:gd name="T17" fmla="*/ 223 h 280"/>
                  <a:gd name="T18" fmla="*/ 263 w 285"/>
                  <a:gd name="T19" fmla="*/ 230 h 280"/>
                  <a:gd name="T20" fmla="*/ 168 w 285"/>
                  <a:gd name="T21" fmla="*/ 249 h 280"/>
                  <a:gd name="T22" fmla="*/ 104 w 285"/>
                  <a:gd name="T23" fmla="*/ 278 h 280"/>
                  <a:gd name="T24" fmla="*/ 93 w 285"/>
                  <a:gd name="T25" fmla="*/ 277 h 280"/>
                  <a:gd name="T26" fmla="*/ 3 w 285"/>
                  <a:gd name="T27" fmla="*/ 187 h 280"/>
                  <a:gd name="T28" fmla="*/ 2 w 285"/>
                  <a:gd name="T29" fmla="*/ 177 h 280"/>
                  <a:gd name="T30" fmla="*/ 49 w 285"/>
                  <a:gd name="T31" fmla="*/ 39 h 280"/>
                  <a:gd name="T32" fmla="*/ 51 w 285"/>
                  <a:gd name="T33" fmla="*/ 24 h 280"/>
                  <a:gd name="T34" fmla="*/ 75 w 285"/>
                  <a:gd name="T35" fmla="*/ 0 h 280"/>
                  <a:gd name="T36" fmla="*/ 79 w 285"/>
                  <a:gd name="T37" fmla="*/ 0 h 280"/>
                  <a:gd name="T38" fmla="*/ 221 w 285"/>
                  <a:gd name="T39" fmla="*/ 95 h 280"/>
                  <a:gd name="T40" fmla="*/ 171 w 285"/>
                  <a:gd name="T41" fmla="*/ 64 h 280"/>
                  <a:gd name="T42" fmla="*/ 168 w 285"/>
                  <a:gd name="T43" fmla="*/ 72 h 280"/>
                  <a:gd name="T44" fmla="*/ 210 w 285"/>
                  <a:gd name="T45" fmla="*/ 114 h 280"/>
                  <a:gd name="T46" fmla="*/ 216 w 285"/>
                  <a:gd name="T47" fmla="*/ 112 h 280"/>
                  <a:gd name="T48" fmla="*/ 221 w 285"/>
                  <a:gd name="T49" fmla="*/ 9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280">
                    <a:moveTo>
                      <a:pt x="79" y="0"/>
                    </a:moveTo>
                    <a:cubicBezTo>
                      <a:pt x="91" y="0"/>
                      <a:pt x="100" y="4"/>
                      <a:pt x="107" y="11"/>
                    </a:cubicBezTo>
                    <a:cubicBezTo>
                      <a:pt x="119" y="23"/>
                      <a:pt x="131" y="35"/>
                      <a:pt x="144" y="48"/>
                    </a:cubicBezTo>
                    <a:cubicBezTo>
                      <a:pt x="147" y="51"/>
                      <a:pt x="149" y="52"/>
                      <a:pt x="154" y="49"/>
                    </a:cubicBezTo>
                    <a:cubicBezTo>
                      <a:pt x="177" y="33"/>
                      <a:pt x="207" y="35"/>
                      <a:pt x="226" y="55"/>
                    </a:cubicBezTo>
                    <a:cubicBezTo>
                      <a:pt x="246" y="75"/>
                      <a:pt x="248" y="104"/>
                      <a:pt x="232" y="128"/>
                    </a:cubicBezTo>
                    <a:cubicBezTo>
                      <a:pt x="230" y="132"/>
                      <a:pt x="230" y="134"/>
                      <a:pt x="233" y="137"/>
                    </a:cubicBezTo>
                    <a:cubicBezTo>
                      <a:pt x="246" y="150"/>
                      <a:pt x="259" y="162"/>
                      <a:pt x="271" y="175"/>
                    </a:cubicBezTo>
                    <a:cubicBezTo>
                      <a:pt x="284" y="188"/>
                      <a:pt x="285" y="208"/>
                      <a:pt x="275" y="223"/>
                    </a:cubicBezTo>
                    <a:cubicBezTo>
                      <a:pt x="272" y="227"/>
                      <a:pt x="268" y="229"/>
                      <a:pt x="263" y="230"/>
                    </a:cubicBezTo>
                    <a:cubicBezTo>
                      <a:pt x="231" y="233"/>
                      <a:pt x="199" y="239"/>
                      <a:pt x="168" y="249"/>
                    </a:cubicBezTo>
                    <a:cubicBezTo>
                      <a:pt x="146" y="256"/>
                      <a:pt x="124" y="265"/>
                      <a:pt x="104" y="278"/>
                    </a:cubicBezTo>
                    <a:cubicBezTo>
                      <a:pt x="100" y="280"/>
                      <a:pt x="97" y="280"/>
                      <a:pt x="93" y="277"/>
                    </a:cubicBezTo>
                    <a:cubicBezTo>
                      <a:pt x="63" y="246"/>
                      <a:pt x="33" y="216"/>
                      <a:pt x="3" y="187"/>
                    </a:cubicBezTo>
                    <a:cubicBezTo>
                      <a:pt x="0" y="183"/>
                      <a:pt x="0" y="181"/>
                      <a:pt x="2" y="177"/>
                    </a:cubicBezTo>
                    <a:cubicBezTo>
                      <a:pt x="29" y="135"/>
                      <a:pt x="42" y="88"/>
                      <a:pt x="49" y="39"/>
                    </a:cubicBezTo>
                    <a:cubicBezTo>
                      <a:pt x="49" y="34"/>
                      <a:pt x="50" y="29"/>
                      <a:pt x="51" y="24"/>
                    </a:cubicBezTo>
                    <a:cubicBezTo>
                      <a:pt x="52" y="9"/>
                      <a:pt x="60" y="2"/>
                      <a:pt x="75" y="0"/>
                    </a:cubicBezTo>
                    <a:cubicBezTo>
                      <a:pt x="77" y="0"/>
                      <a:pt x="78" y="0"/>
                      <a:pt x="79" y="0"/>
                    </a:cubicBezTo>
                    <a:close/>
                    <a:moveTo>
                      <a:pt x="221" y="95"/>
                    </a:moveTo>
                    <a:cubicBezTo>
                      <a:pt x="220" y="69"/>
                      <a:pt x="193" y="52"/>
                      <a:pt x="171" y="64"/>
                    </a:cubicBezTo>
                    <a:cubicBezTo>
                      <a:pt x="167" y="66"/>
                      <a:pt x="164" y="68"/>
                      <a:pt x="168" y="72"/>
                    </a:cubicBezTo>
                    <a:cubicBezTo>
                      <a:pt x="182" y="86"/>
                      <a:pt x="196" y="100"/>
                      <a:pt x="210" y="114"/>
                    </a:cubicBezTo>
                    <a:cubicBezTo>
                      <a:pt x="213" y="117"/>
                      <a:pt x="214" y="115"/>
                      <a:pt x="216" y="112"/>
                    </a:cubicBezTo>
                    <a:cubicBezTo>
                      <a:pt x="219" y="107"/>
                      <a:pt x="221" y="101"/>
                      <a:pt x="221"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16" name="Freeform 7"/>
              <p:cNvSpPr>
                <a:spLocks/>
              </p:cNvSpPr>
              <p:nvPr/>
            </p:nvSpPr>
            <p:spPr bwMode="auto">
              <a:xfrm>
                <a:off x="-611187" y="2178050"/>
                <a:ext cx="301625" cy="295275"/>
              </a:xfrm>
              <a:custGeom>
                <a:avLst/>
                <a:gdLst>
                  <a:gd name="T0" fmla="*/ 79 w 204"/>
                  <a:gd name="T1" fmla="*/ 200 h 200"/>
                  <a:gd name="T2" fmla="*/ 48 w 204"/>
                  <a:gd name="T3" fmla="*/ 187 h 200"/>
                  <a:gd name="T4" fmla="*/ 17 w 204"/>
                  <a:gd name="T5" fmla="*/ 156 h 200"/>
                  <a:gd name="T6" fmla="*/ 18 w 204"/>
                  <a:gd name="T7" fmla="*/ 93 h 200"/>
                  <a:gd name="T8" fmla="*/ 79 w 204"/>
                  <a:gd name="T9" fmla="*/ 31 h 200"/>
                  <a:gd name="T10" fmla="*/ 106 w 204"/>
                  <a:gd name="T11" fmla="*/ 3 h 200"/>
                  <a:gd name="T12" fmla="*/ 114 w 204"/>
                  <a:gd name="T13" fmla="*/ 3 h 200"/>
                  <a:gd name="T14" fmla="*/ 201 w 204"/>
                  <a:gd name="T15" fmla="*/ 90 h 200"/>
                  <a:gd name="T16" fmla="*/ 201 w 204"/>
                  <a:gd name="T17" fmla="*/ 97 h 200"/>
                  <a:gd name="T18" fmla="*/ 109 w 204"/>
                  <a:gd name="T19" fmla="*/ 188 h 200"/>
                  <a:gd name="T20" fmla="*/ 79 w 204"/>
                  <a:gd name="T2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200">
                    <a:moveTo>
                      <a:pt x="79" y="200"/>
                    </a:moveTo>
                    <a:cubicBezTo>
                      <a:pt x="67" y="200"/>
                      <a:pt x="57" y="195"/>
                      <a:pt x="48" y="187"/>
                    </a:cubicBezTo>
                    <a:cubicBezTo>
                      <a:pt x="38" y="177"/>
                      <a:pt x="28" y="166"/>
                      <a:pt x="17" y="156"/>
                    </a:cubicBezTo>
                    <a:cubicBezTo>
                      <a:pt x="0" y="138"/>
                      <a:pt x="0" y="111"/>
                      <a:pt x="18" y="93"/>
                    </a:cubicBezTo>
                    <a:cubicBezTo>
                      <a:pt x="38" y="72"/>
                      <a:pt x="59" y="52"/>
                      <a:pt x="79" y="31"/>
                    </a:cubicBezTo>
                    <a:cubicBezTo>
                      <a:pt x="88" y="22"/>
                      <a:pt x="97" y="13"/>
                      <a:pt x="106" y="3"/>
                    </a:cubicBezTo>
                    <a:cubicBezTo>
                      <a:pt x="109" y="0"/>
                      <a:pt x="111" y="0"/>
                      <a:pt x="114" y="3"/>
                    </a:cubicBezTo>
                    <a:cubicBezTo>
                      <a:pt x="143" y="32"/>
                      <a:pt x="172" y="61"/>
                      <a:pt x="201" y="90"/>
                    </a:cubicBezTo>
                    <a:cubicBezTo>
                      <a:pt x="204" y="92"/>
                      <a:pt x="204" y="94"/>
                      <a:pt x="201" y="97"/>
                    </a:cubicBezTo>
                    <a:cubicBezTo>
                      <a:pt x="170" y="127"/>
                      <a:pt x="140" y="158"/>
                      <a:pt x="109" y="188"/>
                    </a:cubicBezTo>
                    <a:cubicBezTo>
                      <a:pt x="101" y="196"/>
                      <a:pt x="91" y="200"/>
                      <a:pt x="79"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17" name="Freeform 8"/>
              <p:cNvSpPr>
                <a:spLocks/>
              </p:cNvSpPr>
              <p:nvPr/>
            </p:nvSpPr>
            <p:spPr bwMode="auto">
              <a:xfrm>
                <a:off x="-404812" y="2352675"/>
                <a:ext cx="254000" cy="284162"/>
              </a:xfrm>
              <a:custGeom>
                <a:avLst/>
                <a:gdLst>
                  <a:gd name="T0" fmla="*/ 0 w 172"/>
                  <a:gd name="T1" fmla="*/ 70 h 193"/>
                  <a:gd name="T2" fmla="*/ 8 w 172"/>
                  <a:gd name="T3" fmla="*/ 51 h 193"/>
                  <a:gd name="T4" fmla="*/ 52 w 172"/>
                  <a:gd name="T5" fmla="*/ 7 h 193"/>
                  <a:gd name="T6" fmla="*/ 69 w 172"/>
                  <a:gd name="T7" fmla="*/ 8 h 193"/>
                  <a:gd name="T8" fmla="*/ 163 w 172"/>
                  <a:gd name="T9" fmla="*/ 112 h 193"/>
                  <a:gd name="T10" fmla="*/ 164 w 172"/>
                  <a:gd name="T11" fmla="*/ 142 h 193"/>
                  <a:gd name="T12" fmla="*/ 132 w 172"/>
                  <a:gd name="T13" fmla="*/ 179 h 193"/>
                  <a:gd name="T14" fmla="*/ 81 w 172"/>
                  <a:gd name="T15" fmla="*/ 175 h 193"/>
                  <a:gd name="T16" fmla="*/ 59 w 172"/>
                  <a:gd name="T17" fmla="*/ 150 h 193"/>
                  <a:gd name="T18" fmla="*/ 35 w 172"/>
                  <a:gd name="T19" fmla="*/ 122 h 193"/>
                  <a:gd name="T20" fmla="*/ 19 w 172"/>
                  <a:gd name="T21" fmla="*/ 106 h 193"/>
                  <a:gd name="T22" fmla="*/ 0 w 172"/>
                  <a:gd name="T23"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 h="193">
                    <a:moveTo>
                      <a:pt x="0" y="70"/>
                    </a:moveTo>
                    <a:cubicBezTo>
                      <a:pt x="0" y="62"/>
                      <a:pt x="3" y="56"/>
                      <a:pt x="8" y="51"/>
                    </a:cubicBezTo>
                    <a:cubicBezTo>
                      <a:pt x="23" y="36"/>
                      <a:pt x="37" y="22"/>
                      <a:pt x="52" y="7"/>
                    </a:cubicBezTo>
                    <a:cubicBezTo>
                      <a:pt x="59" y="0"/>
                      <a:pt x="62" y="0"/>
                      <a:pt x="69" y="8"/>
                    </a:cubicBezTo>
                    <a:cubicBezTo>
                      <a:pt x="101" y="42"/>
                      <a:pt x="132" y="77"/>
                      <a:pt x="163" y="112"/>
                    </a:cubicBezTo>
                    <a:cubicBezTo>
                      <a:pt x="172" y="121"/>
                      <a:pt x="172" y="132"/>
                      <a:pt x="164" y="142"/>
                    </a:cubicBezTo>
                    <a:cubicBezTo>
                      <a:pt x="153" y="154"/>
                      <a:pt x="143" y="167"/>
                      <a:pt x="132" y="179"/>
                    </a:cubicBezTo>
                    <a:cubicBezTo>
                      <a:pt x="119" y="193"/>
                      <a:pt x="95" y="192"/>
                      <a:pt x="81" y="175"/>
                    </a:cubicBezTo>
                    <a:cubicBezTo>
                      <a:pt x="73" y="167"/>
                      <a:pt x="66" y="159"/>
                      <a:pt x="59" y="150"/>
                    </a:cubicBezTo>
                    <a:cubicBezTo>
                      <a:pt x="51" y="141"/>
                      <a:pt x="43" y="131"/>
                      <a:pt x="35" y="122"/>
                    </a:cubicBezTo>
                    <a:cubicBezTo>
                      <a:pt x="30" y="116"/>
                      <a:pt x="25" y="110"/>
                      <a:pt x="19" y="106"/>
                    </a:cubicBezTo>
                    <a:cubicBezTo>
                      <a:pt x="7" y="97"/>
                      <a:pt x="1" y="85"/>
                      <a:pt x="0"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18" name="Freeform 9"/>
              <p:cNvSpPr>
                <a:spLocks/>
              </p:cNvSpPr>
              <p:nvPr/>
            </p:nvSpPr>
            <p:spPr bwMode="auto">
              <a:xfrm>
                <a:off x="-171450" y="1635125"/>
                <a:ext cx="406400" cy="404812"/>
              </a:xfrm>
              <a:custGeom>
                <a:avLst/>
                <a:gdLst>
                  <a:gd name="T0" fmla="*/ 24 w 275"/>
                  <a:gd name="T1" fmla="*/ 0 h 275"/>
                  <a:gd name="T2" fmla="*/ 271 w 275"/>
                  <a:gd name="T3" fmla="*/ 210 h 275"/>
                  <a:gd name="T4" fmla="*/ 275 w 275"/>
                  <a:gd name="T5" fmla="*/ 260 h 275"/>
                  <a:gd name="T6" fmla="*/ 264 w 275"/>
                  <a:gd name="T7" fmla="*/ 275 h 275"/>
                  <a:gd name="T8" fmla="*/ 254 w 275"/>
                  <a:gd name="T9" fmla="*/ 260 h 275"/>
                  <a:gd name="T10" fmla="*/ 139 w 275"/>
                  <a:gd name="T11" fmla="*/ 54 h 275"/>
                  <a:gd name="T12" fmla="*/ 20 w 275"/>
                  <a:gd name="T13" fmla="*/ 21 h 275"/>
                  <a:gd name="T14" fmla="*/ 10 w 275"/>
                  <a:gd name="T15" fmla="*/ 21 h 275"/>
                  <a:gd name="T16" fmla="*/ 0 w 275"/>
                  <a:gd name="T17" fmla="*/ 11 h 275"/>
                  <a:gd name="T18" fmla="*/ 10 w 275"/>
                  <a:gd name="T19" fmla="*/ 0 h 275"/>
                  <a:gd name="T20" fmla="*/ 24 w 275"/>
                  <a:gd name="T21"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275">
                    <a:moveTo>
                      <a:pt x="24" y="0"/>
                    </a:moveTo>
                    <a:cubicBezTo>
                      <a:pt x="144" y="1"/>
                      <a:pt x="251" y="92"/>
                      <a:pt x="271" y="210"/>
                    </a:cubicBezTo>
                    <a:cubicBezTo>
                      <a:pt x="274" y="227"/>
                      <a:pt x="275" y="243"/>
                      <a:pt x="275" y="260"/>
                    </a:cubicBezTo>
                    <a:cubicBezTo>
                      <a:pt x="275" y="270"/>
                      <a:pt x="271" y="275"/>
                      <a:pt x="264" y="275"/>
                    </a:cubicBezTo>
                    <a:cubicBezTo>
                      <a:pt x="257" y="275"/>
                      <a:pt x="254" y="270"/>
                      <a:pt x="254" y="260"/>
                    </a:cubicBezTo>
                    <a:cubicBezTo>
                      <a:pt x="253" y="171"/>
                      <a:pt x="215" y="102"/>
                      <a:pt x="139" y="54"/>
                    </a:cubicBezTo>
                    <a:cubicBezTo>
                      <a:pt x="103" y="32"/>
                      <a:pt x="63" y="22"/>
                      <a:pt x="20" y="21"/>
                    </a:cubicBezTo>
                    <a:cubicBezTo>
                      <a:pt x="17" y="21"/>
                      <a:pt x="13" y="21"/>
                      <a:pt x="10" y="21"/>
                    </a:cubicBezTo>
                    <a:cubicBezTo>
                      <a:pt x="4" y="21"/>
                      <a:pt x="1" y="17"/>
                      <a:pt x="0" y="11"/>
                    </a:cubicBezTo>
                    <a:cubicBezTo>
                      <a:pt x="0" y="5"/>
                      <a:pt x="4" y="1"/>
                      <a:pt x="10" y="0"/>
                    </a:cubicBezTo>
                    <a:cubicBezTo>
                      <a:pt x="14" y="0"/>
                      <a:pt x="19"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19" name="Freeform 10"/>
              <p:cNvSpPr>
                <a:spLocks/>
              </p:cNvSpPr>
              <p:nvPr/>
            </p:nvSpPr>
            <p:spPr bwMode="auto">
              <a:xfrm>
                <a:off x="-173037" y="1725613"/>
                <a:ext cx="317500" cy="315912"/>
              </a:xfrm>
              <a:custGeom>
                <a:avLst/>
                <a:gdLst>
                  <a:gd name="T0" fmla="*/ 25 w 215"/>
                  <a:gd name="T1" fmla="*/ 1 h 215"/>
                  <a:gd name="T2" fmla="*/ 212 w 215"/>
                  <a:gd name="T3" fmla="*/ 164 h 215"/>
                  <a:gd name="T4" fmla="*/ 215 w 215"/>
                  <a:gd name="T5" fmla="*/ 201 h 215"/>
                  <a:gd name="T6" fmla="*/ 204 w 215"/>
                  <a:gd name="T7" fmla="*/ 215 h 215"/>
                  <a:gd name="T8" fmla="*/ 193 w 215"/>
                  <a:gd name="T9" fmla="*/ 201 h 215"/>
                  <a:gd name="T10" fmla="*/ 119 w 215"/>
                  <a:gd name="T11" fmla="*/ 53 h 215"/>
                  <a:gd name="T12" fmla="*/ 17 w 215"/>
                  <a:gd name="T13" fmla="*/ 22 h 215"/>
                  <a:gd name="T14" fmla="*/ 10 w 215"/>
                  <a:gd name="T15" fmla="*/ 22 h 215"/>
                  <a:gd name="T16" fmla="*/ 0 w 215"/>
                  <a:gd name="T17" fmla="*/ 11 h 215"/>
                  <a:gd name="T18" fmla="*/ 10 w 215"/>
                  <a:gd name="T19" fmla="*/ 1 h 215"/>
                  <a:gd name="T20" fmla="*/ 25 w 215"/>
                  <a:gd name="T21" fmla="*/ 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5" h="215">
                    <a:moveTo>
                      <a:pt x="25" y="1"/>
                    </a:moveTo>
                    <a:cubicBezTo>
                      <a:pt x="120" y="4"/>
                      <a:pt x="196" y="71"/>
                      <a:pt x="212" y="164"/>
                    </a:cubicBezTo>
                    <a:cubicBezTo>
                      <a:pt x="214" y="176"/>
                      <a:pt x="215" y="189"/>
                      <a:pt x="215" y="201"/>
                    </a:cubicBezTo>
                    <a:cubicBezTo>
                      <a:pt x="214" y="210"/>
                      <a:pt x="210" y="215"/>
                      <a:pt x="204" y="215"/>
                    </a:cubicBezTo>
                    <a:cubicBezTo>
                      <a:pt x="197" y="214"/>
                      <a:pt x="193" y="209"/>
                      <a:pt x="193" y="201"/>
                    </a:cubicBezTo>
                    <a:cubicBezTo>
                      <a:pt x="194" y="139"/>
                      <a:pt x="169" y="89"/>
                      <a:pt x="119" y="53"/>
                    </a:cubicBezTo>
                    <a:cubicBezTo>
                      <a:pt x="89" y="31"/>
                      <a:pt x="54" y="21"/>
                      <a:pt x="17" y="22"/>
                    </a:cubicBezTo>
                    <a:cubicBezTo>
                      <a:pt x="14" y="22"/>
                      <a:pt x="12" y="22"/>
                      <a:pt x="10" y="22"/>
                    </a:cubicBezTo>
                    <a:cubicBezTo>
                      <a:pt x="4" y="21"/>
                      <a:pt x="0" y="16"/>
                      <a:pt x="0" y="11"/>
                    </a:cubicBezTo>
                    <a:cubicBezTo>
                      <a:pt x="1" y="5"/>
                      <a:pt x="4" y="1"/>
                      <a:pt x="10" y="1"/>
                    </a:cubicBezTo>
                    <a:cubicBezTo>
                      <a:pt x="15" y="0"/>
                      <a:pt x="20" y="1"/>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20" name="Freeform 11"/>
              <p:cNvSpPr>
                <a:spLocks/>
              </p:cNvSpPr>
              <p:nvPr/>
            </p:nvSpPr>
            <p:spPr bwMode="auto">
              <a:xfrm>
                <a:off x="-171450" y="1817688"/>
                <a:ext cx="228600" cy="222250"/>
              </a:xfrm>
              <a:custGeom>
                <a:avLst/>
                <a:gdLst>
                  <a:gd name="T0" fmla="*/ 22 w 154"/>
                  <a:gd name="T1" fmla="*/ 0 h 151"/>
                  <a:gd name="T2" fmla="*/ 151 w 154"/>
                  <a:gd name="T3" fmla="*/ 136 h 151"/>
                  <a:gd name="T4" fmla="*/ 141 w 154"/>
                  <a:gd name="T5" fmla="*/ 151 h 151"/>
                  <a:gd name="T6" fmla="*/ 130 w 154"/>
                  <a:gd name="T7" fmla="*/ 136 h 151"/>
                  <a:gd name="T8" fmla="*/ 43 w 154"/>
                  <a:gd name="T9" fmla="*/ 23 h 151"/>
                  <a:gd name="T10" fmla="*/ 14 w 154"/>
                  <a:gd name="T11" fmla="*/ 21 h 151"/>
                  <a:gd name="T12" fmla="*/ 0 w 154"/>
                  <a:gd name="T13" fmla="*/ 10 h 151"/>
                  <a:gd name="T14" fmla="*/ 13 w 154"/>
                  <a:gd name="T15" fmla="*/ 0 h 151"/>
                  <a:gd name="T16" fmla="*/ 22 w 154"/>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1">
                    <a:moveTo>
                      <a:pt x="22" y="0"/>
                    </a:moveTo>
                    <a:cubicBezTo>
                      <a:pt x="96" y="1"/>
                      <a:pt x="154" y="63"/>
                      <a:pt x="151" y="136"/>
                    </a:cubicBezTo>
                    <a:cubicBezTo>
                      <a:pt x="151" y="146"/>
                      <a:pt x="148" y="151"/>
                      <a:pt x="141" y="151"/>
                    </a:cubicBezTo>
                    <a:cubicBezTo>
                      <a:pt x="134" y="151"/>
                      <a:pt x="130" y="145"/>
                      <a:pt x="130" y="136"/>
                    </a:cubicBezTo>
                    <a:cubicBezTo>
                      <a:pt x="131" y="81"/>
                      <a:pt x="96" y="36"/>
                      <a:pt x="43" y="23"/>
                    </a:cubicBezTo>
                    <a:cubicBezTo>
                      <a:pt x="34" y="21"/>
                      <a:pt x="24" y="21"/>
                      <a:pt x="14" y="21"/>
                    </a:cubicBezTo>
                    <a:cubicBezTo>
                      <a:pt x="5" y="21"/>
                      <a:pt x="0" y="17"/>
                      <a:pt x="0" y="10"/>
                    </a:cubicBezTo>
                    <a:cubicBezTo>
                      <a:pt x="0" y="4"/>
                      <a:pt x="5" y="0"/>
                      <a:pt x="13" y="0"/>
                    </a:cubicBezTo>
                    <a:cubicBezTo>
                      <a:pt x="16" y="0"/>
                      <a:pt x="19"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21" name="Freeform 12"/>
              <p:cNvSpPr>
                <a:spLocks/>
              </p:cNvSpPr>
              <p:nvPr/>
            </p:nvSpPr>
            <p:spPr bwMode="auto">
              <a:xfrm>
                <a:off x="-623888" y="2414588"/>
                <a:ext cx="79375" cy="74612"/>
              </a:xfrm>
              <a:custGeom>
                <a:avLst/>
                <a:gdLst>
                  <a:gd name="T0" fmla="*/ 41 w 54"/>
                  <a:gd name="T1" fmla="*/ 51 h 51"/>
                  <a:gd name="T2" fmla="*/ 31 w 54"/>
                  <a:gd name="T3" fmla="*/ 47 h 51"/>
                  <a:gd name="T4" fmla="*/ 7 w 54"/>
                  <a:gd name="T5" fmla="*/ 22 h 51"/>
                  <a:gd name="T6" fmla="*/ 7 w 54"/>
                  <a:gd name="T7" fmla="*/ 2 h 51"/>
                  <a:gd name="T8" fmla="*/ 13 w 54"/>
                  <a:gd name="T9" fmla="*/ 2 h 51"/>
                  <a:gd name="T10" fmla="*/ 51 w 54"/>
                  <a:gd name="T11" fmla="*/ 40 h 51"/>
                  <a:gd name="T12" fmla="*/ 51 w 54"/>
                  <a:gd name="T13" fmla="*/ 46 h 51"/>
                  <a:gd name="T14" fmla="*/ 41 w 54"/>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1">
                    <a:moveTo>
                      <a:pt x="41" y="51"/>
                    </a:moveTo>
                    <a:cubicBezTo>
                      <a:pt x="37" y="51"/>
                      <a:pt x="34" y="50"/>
                      <a:pt x="31" y="47"/>
                    </a:cubicBezTo>
                    <a:cubicBezTo>
                      <a:pt x="23" y="39"/>
                      <a:pt x="14" y="31"/>
                      <a:pt x="7" y="22"/>
                    </a:cubicBezTo>
                    <a:cubicBezTo>
                      <a:pt x="0" y="16"/>
                      <a:pt x="1" y="7"/>
                      <a:pt x="7" y="2"/>
                    </a:cubicBezTo>
                    <a:cubicBezTo>
                      <a:pt x="9" y="0"/>
                      <a:pt x="11" y="0"/>
                      <a:pt x="13" y="2"/>
                    </a:cubicBezTo>
                    <a:cubicBezTo>
                      <a:pt x="26" y="15"/>
                      <a:pt x="38" y="27"/>
                      <a:pt x="51" y="40"/>
                    </a:cubicBezTo>
                    <a:cubicBezTo>
                      <a:pt x="54" y="42"/>
                      <a:pt x="53" y="44"/>
                      <a:pt x="51" y="46"/>
                    </a:cubicBezTo>
                    <a:cubicBezTo>
                      <a:pt x="48" y="49"/>
                      <a:pt x="45" y="51"/>
                      <a:pt x="41"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sp>
        <p:nvSpPr>
          <p:cNvPr id="146" name="Oval 145"/>
          <p:cNvSpPr/>
          <p:nvPr/>
        </p:nvSpPr>
        <p:spPr>
          <a:xfrm>
            <a:off x="7433255" y="1662862"/>
            <a:ext cx="618348" cy="595037"/>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147" name="Group 17"/>
          <p:cNvGrpSpPr/>
          <p:nvPr/>
        </p:nvGrpSpPr>
        <p:grpSpPr>
          <a:xfrm>
            <a:off x="7507880" y="1734705"/>
            <a:ext cx="469097" cy="451352"/>
            <a:chOff x="-2351088" y="3714750"/>
            <a:chExt cx="1636712" cy="1574800"/>
          </a:xfrm>
          <a:solidFill>
            <a:schemeClr val="bg1"/>
          </a:solidFill>
        </p:grpSpPr>
        <p:sp>
          <p:nvSpPr>
            <p:cNvPr id="148" name="Freeform 16"/>
            <p:cNvSpPr>
              <a:spLocks noEditPoints="1"/>
            </p:cNvSpPr>
            <p:nvPr/>
          </p:nvSpPr>
          <p:spPr bwMode="auto">
            <a:xfrm>
              <a:off x="-2212976" y="3714750"/>
              <a:ext cx="1498600" cy="1574800"/>
            </a:xfrm>
            <a:custGeom>
              <a:avLst/>
              <a:gdLst>
                <a:gd name="T0" fmla="*/ 204 w 1116"/>
                <a:gd name="T1" fmla="*/ 763 h 1173"/>
                <a:gd name="T2" fmla="*/ 176 w 1116"/>
                <a:gd name="T3" fmla="*/ 707 h 1173"/>
                <a:gd name="T4" fmla="*/ 218 w 1116"/>
                <a:gd name="T5" fmla="*/ 588 h 1173"/>
                <a:gd name="T6" fmla="*/ 104 w 1116"/>
                <a:gd name="T7" fmla="*/ 572 h 1173"/>
                <a:gd name="T8" fmla="*/ 154 w 1116"/>
                <a:gd name="T9" fmla="*/ 539 h 1173"/>
                <a:gd name="T10" fmla="*/ 137 w 1116"/>
                <a:gd name="T11" fmla="*/ 396 h 1173"/>
                <a:gd name="T12" fmla="*/ 23 w 1116"/>
                <a:gd name="T13" fmla="*/ 382 h 1173"/>
                <a:gd name="T14" fmla="*/ 74 w 1116"/>
                <a:gd name="T15" fmla="*/ 265 h 1173"/>
                <a:gd name="T16" fmla="*/ 171 w 1116"/>
                <a:gd name="T17" fmla="*/ 363 h 1173"/>
                <a:gd name="T18" fmla="*/ 305 w 1116"/>
                <a:gd name="T19" fmla="*/ 368 h 1173"/>
                <a:gd name="T20" fmla="*/ 252 w 1116"/>
                <a:gd name="T21" fmla="*/ 302 h 1173"/>
                <a:gd name="T22" fmla="*/ 298 w 1116"/>
                <a:gd name="T23" fmla="*/ 260 h 1173"/>
                <a:gd name="T24" fmla="*/ 355 w 1116"/>
                <a:gd name="T25" fmla="*/ 323 h 1173"/>
                <a:gd name="T26" fmla="*/ 419 w 1116"/>
                <a:gd name="T27" fmla="*/ 246 h 1173"/>
                <a:gd name="T28" fmla="*/ 444 w 1116"/>
                <a:gd name="T29" fmla="*/ 175 h 1173"/>
                <a:gd name="T30" fmla="*/ 488 w 1116"/>
                <a:gd name="T31" fmla="*/ 273 h 1173"/>
                <a:gd name="T32" fmla="*/ 541 w 1116"/>
                <a:gd name="T33" fmla="*/ 117 h 1173"/>
                <a:gd name="T34" fmla="*/ 632 w 1116"/>
                <a:gd name="T35" fmla="*/ 15 h 1173"/>
                <a:gd name="T36" fmla="*/ 604 w 1116"/>
                <a:gd name="T37" fmla="*/ 190 h 1173"/>
                <a:gd name="T38" fmla="*/ 800 w 1116"/>
                <a:gd name="T39" fmla="*/ 511 h 1173"/>
                <a:gd name="T40" fmla="*/ 881 w 1116"/>
                <a:gd name="T41" fmla="*/ 485 h 1173"/>
                <a:gd name="T42" fmla="*/ 900 w 1116"/>
                <a:gd name="T43" fmla="*/ 539 h 1173"/>
                <a:gd name="T44" fmla="*/ 811 w 1116"/>
                <a:gd name="T45" fmla="*/ 577 h 1173"/>
                <a:gd name="T46" fmla="*/ 960 w 1116"/>
                <a:gd name="T47" fmla="*/ 706 h 1173"/>
                <a:gd name="T48" fmla="*/ 1099 w 1116"/>
                <a:gd name="T49" fmla="*/ 723 h 1173"/>
                <a:gd name="T50" fmla="*/ 975 w 1116"/>
                <a:gd name="T51" fmla="*/ 789 h 1173"/>
                <a:gd name="T52" fmla="*/ 770 w 1116"/>
                <a:gd name="T53" fmla="*/ 746 h 1173"/>
                <a:gd name="T54" fmla="*/ 782 w 1116"/>
                <a:gd name="T55" fmla="*/ 797 h 1173"/>
                <a:gd name="T56" fmla="*/ 819 w 1116"/>
                <a:gd name="T57" fmla="*/ 893 h 1173"/>
                <a:gd name="T58" fmla="*/ 741 w 1116"/>
                <a:gd name="T59" fmla="*/ 846 h 1173"/>
                <a:gd name="T60" fmla="*/ 608 w 1116"/>
                <a:gd name="T61" fmla="*/ 863 h 1173"/>
                <a:gd name="T62" fmla="*/ 638 w 1116"/>
                <a:gd name="T63" fmla="*/ 966 h 1173"/>
                <a:gd name="T64" fmla="*/ 580 w 1116"/>
                <a:gd name="T65" fmla="*/ 985 h 1173"/>
                <a:gd name="T66" fmla="*/ 543 w 1116"/>
                <a:gd name="T67" fmla="*/ 871 h 1173"/>
                <a:gd name="T68" fmla="*/ 401 w 1116"/>
                <a:gd name="T69" fmla="*/ 1026 h 1173"/>
                <a:gd name="T70" fmla="*/ 417 w 1116"/>
                <a:gd name="T71" fmla="*/ 1130 h 1173"/>
                <a:gd name="T72" fmla="*/ 285 w 1116"/>
                <a:gd name="T73" fmla="*/ 1119 h 1173"/>
                <a:gd name="T74" fmla="*/ 377 w 1116"/>
                <a:gd name="T75" fmla="*/ 937 h 1173"/>
                <a:gd name="T76" fmla="*/ 260 w 1116"/>
                <a:gd name="T77" fmla="*/ 737 h 1173"/>
                <a:gd name="T78" fmla="*/ 450 w 1116"/>
                <a:gd name="T79" fmla="*/ 354 h 1173"/>
                <a:gd name="T80" fmla="*/ 451 w 1116"/>
                <a:gd name="T81" fmla="*/ 483 h 1173"/>
                <a:gd name="T82" fmla="*/ 614 w 1116"/>
                <a:gd name="T83" fmla="*/ 773 h 1173"/>
                <a:gd name="T84" fmla="*/ 538 w 1116"/>
                <a:gd name="T85" fmla="*/ 770 h 1173"/>
                <a:gd name="T86" fmla="*/ 614 w 1116"/>
                <a:gd name="T87" fmla="*/ 773 h 1173"/>
                <a:gd name="T88" fmla="*/ 339 w 1116"/>
                <a:gd name="T89" fmla="*/ 525 h 1173"/>
                <a:gd name="T90" fmla="*/ 337 w 1116"/>
                <a:gd name="T91" fmla="*/ 600 h 1173"/>
                <a:gd name="T92" fmla="*/ 670 w 1116"/>
                <a:gd name="T93" fmla="*/ 623 h 1173"/>
                <a:gd name="T94" fmla="*/ 673 w 1116"/>
                <a:gd name="T95" fmla="*/ 696 h 1173"/>
                <a:gd name="T96" fmla="*/ 670 w 1116"/>
                <a:gd name="T97" fmla="*/ 623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16" h="1173">
                  <a:moveTo>
                    <a:pt x="260" y="737"/>
                  </a:moveTo>
                  <a:cubicBezTo>
                    <a:pt x="240" y="746"/>
                    <a:pt x="222" y="756"/>
                    <a:pt x="204" y="763"/>
                  </a:cubicBezTo>
                  <a:cubicBezTo>
                    <a:pt x="183" y="771"/>
                    <a:pt x="167" y="766"/>
                    <a:pt x="160" y="751"/>
                  </a:cubicBezTo>
                  <a:cubicBezTo>
                    <a:pt x="152" y="735"/>
                    <a:pt x="158" y="718"/>
                    <a:pt x="176" y="707"/>
                  </a:cubicBezTo>
                  <a:cubicBezTo>
                    <a:pt x="195" y="697"/>
                    <a:pt x="213" y="687"/>
                    <a:pt x="234" y="676"/>
                  </a:cubicBezTo>
                  <a:cubicBezTo>
                    <a:pt x="229" y="647"/>
                    <a:pt x="224" y="620"/>
                    <a:pt x="218" y="588"/>
                  </a:cubicBezTo>
                  <a:cubicBezTo>
                    <a:pt x="189" y="591"/>
                    <a:pt x="162" y="594"/>
                    <a:pt x="135" y="597"/>
                  </a:cubicBezTo>
                  <a:cubicBezTo>
                    <a:pt x="118" y="598"/>
                    <a:pt x="106" y="590"/>
                    <a:pt x="104" y="572"/>
                  </a:cubicBezTo>
                  <a:cubicBezTo>
                    <a:pt x="103" y="556"/>
                    <a:pt x="112" y="547"/>
                    <a:pt x="126" y="543"/>
                  </a:cubicBezTo>
                  <a:cubicBezTo>
                    <a:pt x="135" y="541"/>
                    <a:pt x="144" y="540"/>
                    <a:pt x="154" y="539"/>
                  </a:cubicBezTo>
                  <a:cubicBezTo>
                    <a:pt x="176" y="535"/>
                    <a:pt x="198" y="532"/>
                    <a:pt x="219" y="528"/>
                  </a:cubicBezTo>
                  <a:cubicBezTo>
                    <a:pt x="221" y="470"/>
                    <a:pt x="186" y="412"/>
                    <a:pt x="137" y="396"/>
                  </a:cubicBezTo>
                  <a:cubicBezTo>
                    <a:pt x="127" y="393"/>
                    <a:pt x="112" y="399"/>
                    <a:pt x="100" y="402"/>
                  </a:cubicBezTo>
                  <a:cubicBezTo>
                    <a:pt x="70" y="410"/>
                    <a:pt x="44" y="405"/>
                    <a:pt x="23" y="382"/>
                  </a:cubicBezTo>
                  <a:cubicBezTo>
                    <a:pt x="5" y="362"/>
                    <a:pt x="0" y="338"/>
                    <a:pt x="10" y="311"/>
                  </a:cubicBezTo>
                  <a:cubicBezTo>
                    <a:pt x="20" y="283"/>
                    <a:pt x="44" y="266"/>
                    <a:pt x="74" y="265"/>
                  </a:cubicBezTo>
                  <a:cubicBezTo>
                    <a:pt x="105" y="264"/>
                    <a:pt x="131" y="281"/>
                    <a:pt x="142" y="310"/>
                  </a:cubicBezTo>
                  <a:cubicBezTo>
                    <a:pt x="150" y="329"/>
                    <a:pt x="145" y="352"/>
                    <a:pt x="171" y="363"/>
                  </a:cubicBezTo>
                  <a:cubicBezTo>
                    <a:pt x="203" y="378"/>
                    <a:pt x="236" y="386"/>
                    <a:pt x="271" y="379"/>
                  </a:cubicBezTo>
                  <a:cubicBezTo>
                    <a:pt x="281" y="377"/>
                    <a:pt x="291" y="372"/>
                    <a:pt x="305" y="368"/>
                  </a:cubicBezTo>
                  <a:cubicBezTo>
                    <a:pt x="299" y="358"/>
                    <a:pt x="296" y="350"/>
                    <a:pt x="290" y="343"/>
                  </a:cubicBezTo>
                  <a:cubicBezTo>
                    <a:pt x="278" y="329"/>
                    <a:pt x="264" y="317"/>
                    <a:pt x="252" y="302"/>
                  </a:cubicBezTo>
                  <a:cubicBezTo>
                    <a:pt x="240" y="286"/>
                    <a:pt x="241" y="272"/>
                    <a:pt x="255" y="260"/>
                  </a:cubicBezTo>
                  <a:cubicBezTo>
                    <a:pt x="267" y="248"/>
                    <a:pt x="283" y="247"/>
                    <a:pt x="298" y="260"/>
                  </a:cubicBezTo>
                  <a:cubicBezTo>
                    <a:pt x="310" y="270"/>
                    <a:pt x="320" y="282"/>
                    <a:pt x="331" y="294"/>
                  </a:cubicBezTo>
                  <a:cubicBezTo>
                    <a:pt x="341" y="305"/>
                    <a:pt x="350" y="317"/>
                    <a:pt x="355" y="323"/>
                  </a:cubicBezTo>
                  <a:cubicBezTo>
                    <a:pt x="366" y="324"/>
                    <a:pt x="369" y="325"/>
                    <a:pt x="371" y="325"/>
                  </a:cubicBezTo>
                  <a:cubicBezTo>
                    <a:pt x="427" y="304"/>
                    <a:pt x="427" y="304"/>
                    <a:pt x="419" y="246"/>
                  </a:cubicBezTo>
                  <a:cubicBezTo>
                    <a:pt x="418" y="234"/>
                    <a:pt x="414" y="222"/>
                    <a:pt x="414" y="210"/>
                  </a:cubicBezTo>
                  <a:cubicBezTo>
                    <a:pt x="413" y="190"/>
                    <a:pt x="425" y="176"/>
                    <a:pt x="444" y="175"/>
                  </a:cubicBezTo>
                  <a:cubicBezTo>
                    <a:pt x="464" y="173"/>
                    <a:pt x="473" y="184"/>
                    <a:pt x="476" y="202"/>
                  </a:cubicBezTo>
                  <a:cubicBezTo>
                    <a:pt x="480" y="226"/>
                    <a:pt x="484" y="249"/>
                    <a:pt x="488" y="273"/>
                  </a:cubicBezTo>
                  <a:cubicBezTo>
                    <a:pt x="533" y="253"/>
                    <a:pt x="571" y="190"/>
                    <a:pt x="562" y="150"/>
                  </a:cubicBezTo>
                  <a:cubicBezTo>
                    <a:pt x="560" y="138"/>
                    <a:pt x="548" y="128"/>
                    <a:pt x="541" y="117"/>
                  </a:cubicBezTo>
                  <a:cubicBezTo>
                    <a:pt x="523" y="90"/>
                    <a:pt x="526" y="53"/>
                    <a:pt x="548" y="29"/>
                  </a:cubicBezTo>
                  <a:cubicBezTo>
                    <a:pt x="570" y="6"/>
                    <a:pt x="603" y="0"/>
                    <a:pt x="632" y="15"/>
                  </a:cubicBezTo>
                  <a:cubicBezTo>
                    <a:pt x="679" y="39"/>
                    <a:pt x="683" y="110"/>
                    <a:pt x="636" y="136"/>
                  </a:cubicBezTo>
                  <a:cubicBezTo>
                    <a:pt x="613" y="150"/>
                    <a:pt x="606" y="166"/>
                    <a:pt x="604" y="190"/>
                  </a:cubicBezTo>
                  <a:cubicBezTo>
                    <a:pt x="599" y="241"/>
                    <a:pt x="611" y="289"/>
                    <a:pt x="653" y="319"/>
                  </a:cubicBezTo>
                  <a:cubicBezTo>
                    <a:pt x="721" y="368"/>
                    <a:pt x="775" y="425"/>
                    <a:pt x="800" y="511"/>
                  </a:cubicBezTo>
                  <a:cubicBezTo>
                    <a:pt x="818" y="505"/>
                    <a:pt x="832" y="499"/>
                    <a:pt x="847" y="494"/>
                  </a:cubicBezTo>
                  <a:cubicBezTo>
                    <a:pt x="858" y="491"/>
                    <a:pt x="870" y="486"/>
                    <a:pt x="881" y="485"/>
                  </a:cubicBezTo>
                  <a:cubicBezTo>
                    <a:pt x="896" y="483"/>
                    <a:pt x="907" y="490"/>
                    <a:pt x="912" y="504"/>
                  </a:cubicBezTo>
                  <a:cubicBezTo>
                    <a:pt x="916" y="519"/>
                    <a:pt x="913" y="532"/>
                    <a:pt x="900" y="539"/>
                  </a:cubicBezTo>
                  <a:cubicBezTo>
                    <a:pt x="883" y="548"/>
                    <a:pt x="866" y="554"/>
                    <a:pt x="848" y="562"/>
                  </a:cubicBezTo>
                  <a:cubicBezTo>
                    <a:pt x="837" y="567"/>
                    <a:pt x="824" y="571"/>
                    <a:pt x="811" y="577"/>
                  </a:cubicBezTo>
                  <a:cubicBezTo>
                    <a:pt x="821" y="629"/>
                    <a:pt x="850" y="661"/>
                    <a:pt x="892" y="682"/>
                  </a:cubicBezTo>
                  <a:cubicBezTo>
                    <a:pt x="914" y="692"/>
                    <a:pt x="938" y="698"/>
                    <a:pt x="960" y="706"/>
                  </a:cubicBezTo>
                  <a:cubicBezTo>
                    <a:pt x="975" y="712"/>
                    <a:pt x="985" y="703"/>
                    <a:pt x="996" y="696"/>
                  </a:cubicBezTo>
                  <a:cubicBezTo>
                    <a:pt x="1036" y="673"/>
                    <a:pt x="1080" y="685"/>
                    <a:pt x="1099" y="723"/>
                  </a:cubicBezTo>
                  <a:cubicBezTo>
                    <a:pt x="1116" y="757"/>
                    <a:pt x="1104" y="798"/>
                    <a:pt x="1071" y="816"/>
                  </a:cubicBezTo>
                  <a:cubicBezTo>
                    <a:pt x="1037" y="835"/>
                    <a:pt x="987" y="825"/>
                    <a:pt x="975" y="789"/>
                  </a:cubicBezTo>
                  <a:cubicBezTo>
                    <a:pt x="964" y="752"/>
                    <a:pt x="936" y="746"/>
                    <a:pt x="908" y="736"/>
                  </a:cubicBezTo>
                  <a:cubicBezTo>
                    <a:pt x="860" y="718"/>
                    <a:pt x="814" y="719"/>
                    <a:pt x="770" y="746"/>
                  </a:cubicBezTo>
                  <a:cubicBezTo>
                    <a:pt x="766" y="749"/>
                    <a:pt x="762" y="753"/>
                    <a:pt x="754" y="759"/>
                  </a:cubicBezTo>
                  <a:cubicBezTo>
                    <a:pt x="764" y="772"/>
                    <a:pt x="772" y="785"/>
                    <a:pt x="782" y="797"/>
                  </a:cubicBezTo>
                  <a:cubicBezTo>
                    <a:pt x="794" y="812"/>
                    <a:pt x="807" y="827"/>
                    <a:pt x="819" y="843"/>
                  </a:cubicBezTo>
                  <a:cubicBezTo>
                    <a:pt x="834" y="864"/>
                    <a:pt x="834" y="882"/>
                    <a:pt x="819" y="893"/>
                  </a:cubicBezTo>
                  <a:cubicBezTo>
                    <a:pt x="805" y="905"/>
                    <a:pt x="787" y="902"/>
                    <a:pt x="771" y="883"/>
                  </a:cubicBezTo>
                  <a:cubicBezTo>
                    <a:pt x="760" y="871"/>
                    <a:pt x="751" y="858"/>
                    <a:pt x="741" y="846"/>
                  </a:cubicBezTo>
                  <a:cubicBezTo>
                    <a:pt x="731" y="834"/>
                    <a:pt x="720" y="822"/>
                    <a:pt x="708" y="808"/>
                  </a:cubicBezTo>
                  <a:cubicBezTo>
                    <a:pt x="675" y="826"/>
                    <a:pt x="643" y="844"/>
                    <a:pt x="608" y="863"/>
                  </a:cubicBezTo>
                  <a:cubicBezTo>
                    <a:pt x="615" y="888"/>
                    <a:pt x="622" y="912"/>
                    <a:pt x="629" y="936"/>
                  </a:cubicBezTo>
                  <a:cubicBezTo>
                    <a:pt x="632" y="946"/>
                    <a:pt x="636" y="956"/>
                    <a:pt x="638" y="966"/>
                  </a:cubicBezTo>
                  <a:cubicBezTo>
                    <a:pt x="641" y="983"/>
                    <a:pt x="636" y="996"/>
                    <a:pt x="620" y="1002"/>
                  </a:cubicBezTo>
                  <a:cubicBezTo>
                    <a:pt x="603" y="1008"/>
                    <a:pt x="587" y="1002"/>
                    <a:pt x="580" y="985"/>
                  </a:cubicBezTo>
                  <a:cubicBezTo>
                    <a:pt x="571" y="964"/>
                    <a:pt x="566" y="942"/>
                    <a:pt x="559" y="920"/>
                  </a:cubicBezTo>
                  <a:cubicBezTo>
                    <a:pt x="555" y="905"/>
                    <a:pt x="549" y="890"/>
                    <a:pt x="543" y="871"/>
                  </a:cubicBezTo>
                  <a:cubicBezTo>
                    <a:pt x="490" y="877"/>
                    <a:pt x="452" y="903"/>
                    <a:pt x="428" y="947"/>
                  </a:cubicBezTo>
                  <a:cubicBezTo>
                    <a:pt x="415" y="971"/>
                    <a:pt x="407" y="999"/>
                    <a:pt x="401" y="1026"/>
                  </a:cubicBezTo>
                  <a:cubicBezTo>
                    <a:pt x="399" y="1035"/>
                    <a:pt x="405" y="1048"/>
                    <a:pt x="411" y="1058"/>
                  </a:cubicBezTo>
                  <a:cubicBezTo>
                    <a:pt x="425" y="1081"/>
                    <a:pt x="429" y="1105"/>
                    <a:pt x="417" y="1130"/>
                  </a:cubicBezTo>
                  <a:cubicBezTo>
                    <a:pt x="405" y="1156"/>
                    <a:pt x="377" y="1173"/>
                    <a:pt x="349" y="1171"/>
                  </a:cubicBezTo>
                  <a:cubicBezTo>
                    <a:pt x="320" y="1169"/>
                    <a:pt x="293" y="1147"/>
                    <a:pt x="285" y="1119"/>
                  </a:cubicBezTo>
                  <a:cubicBezTo>
                    <a:pt x="277" y="1090"/>
                    <a:pt x="287" y="1052"/>
                    <a:pt x="314" y="1042"/>
                  </a:cubicBezTo>
                  <a:cubicBezTo>
                    <a:pt x="367" y="1024"/>
                    <a:pt x="369" y="979"/>
                    <a:pt x="377" y="937"/>
                  </a:cubicBezTo>
                  <a:cubicBezTo>
                    <a:pt x="385" y="893"/>
                    <a:pt x="370" y="853"/>
                    <a:pt x="340" y="820"/>
                  </a:cubicBezTo>
                  <a:cubicBezTo>
                    <a:pt x="315" y="792"/>
                    <a:pt x="288" y="766"/>
                    <a:pt x="260" y="737"/>
                  </a:cubicBezTo>
                  <a:close/>
                  <a:moveTo>
                    <a:pt x="514" y="418"/>
                  </a:moveTo>
                  <a:cubicBezTo>
                    <a:pt x="513" y="384"/>
                    <a:pt x="484" y="354"/>
                    <a:pt x="450" y="354"/>
                  </a:cubicBezTo>
                  <a:cubicBezTo>
                    <a:pt x="414" y="354"/>
                    <a:pt x="384" y="385"/>
                    <a:pt x="386" y="421"/>
                  </a:cubicBezTo>
                  <a:cubicBezTo>
                    <a:pt x="387" y="455"/>
                    <a:pt x="417" y="484"/>
                    <a:pt x="451" y="483"/>
                  </a:cubicBezTo>
                  <a:cubicBezTo>
                    <a:pt x="485" y="482"/>
                    <a:pt x="514" y="452"/>
                    <a:pt x="514" y="418"/>
                  </a:cubicBezTo>
                  <a:close/>
                  <a:moveTo>
                    <a:pt x="614" y="773"/>
                  </a:moveTo>
                  <a:cubicBezTo>
                    <a:pt x="615" y="753"/>
                    <a:pt x="598" y="734"/>
                    <a:pt x="578" y="733"/>
                  </a:cubicBezTo>
                  <a:cubicBezTo>
                    <a:pt x="559" y="732"/>
                    <a:pt x="539" y="750"/>
                    <a:pt x="538" y="770"/>
                  </a:cubicBezTo>
                  <a:cubicBezTo>
                    <a:pt x="537" y="789"/>
                    <a:pt x="555" y="809"/>
                    <a:pt x="574" y="810"/>
                  </a:cubicBezTo>
                  <a:cubicBezTo>
                    <a:pt x="595" y="811"/>
                    <a:pt x="613" y="794"/>
                    <a:pt x="614" y="773"/>
                  </a:cubicBezTo>
                  <a:close/>
                  <a:moveTo>
                    <a:pt x="376" y="564"/>
                  </a:moveTo>
                  <a:cubicBezTo>
                    <a:pt x="376" y="543"/>
                    <a:pt x="359" y="525"/>
                    <a:pt x="339" y="525"/>
                  </a:cubicBezTo>
                  <a:cubicBezTo>
                    <a:pt x="319" y="524"/>
                    <a:pt x="301" y="542"/>
                    <a:pt x="301" y="562"/>
                  </a:cubicBezTo>
                  <a:cubicBezTo>
                    <a:pt x="300" y="583"/>
                    <a:pt x="317" y="600"/>
                    <a:pt x="337" y="600"/>
                  </a:cubicBezTo>
                  <a:cubicBezTo>
                    <a:pt x="358" y="601"/>
                    <a:pt x="375" y="584"/>
                    <a:pt x="376" y="564"/>
                  </a:cubicBezTo>
                  <a:close/>
                  <a:moveTo>
                    <a:pt x="670" y="623"/>
                  </a:moveTo>
                  <a:cubicBezTo>
                    <a:pt x="650" y="624"/>
                    <a:pt x="635" y="640"/>
                    <a:pt x="635" y="659"/>
                  </a:cubicBezTo>
                  <a:cubicBezTo>
                    <a:pt x="635" y="681"/>
                    <a:pt x="651" y="697"/>
                    <a:pt x="673" y="696"/>
                  </a:cubicBezTo>
                  <a:cubicBezTo>
                    <a:pt x="693" y="695"/>
                    <a:pt x="707" y="680"/>
                    <a:pt x="707" y="660"/>
                  </a:cubicBezTo>
                  <a:cubicBezTo>
                    <a:pt x="708" y="640"/>
                    <a:pt x="690" y="623"/>
                    <a:pt x="670" y="6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149" name="Freeform 17"/>
            <p:cNvSpPr>
              <a:spLocks/>
            </p:cNvSpPr>
            <p:nvPr/>
          </p:nvSpPr>
          <p:spPr bwMode="auto">
            <a:xfrm>
              <a:off x="-2351088" y="4535488"/>
              <a:ext cx="139700" cy="139700"/>
            </a:xfrm>
            <a:custGeom>
              <a:avLst/>
              <a:gdLst>
                <a:gd name="T0" fmla="*/ 52 w 103"/>
                <a:gd name="T1" fmla="*/ 1 h 103"/>
                <a:gd name="T2" fmla="*/ 102 w 103"/>
                <a:gd name="T3" fmla="*/ 52 h 103"/>
                <a:gd name="T4" fmla="*/ 50 w 103"/>
                <a:gd name="T5" fmla="*/ 102 h 103"/>
                <a:gd name="T6" fmla="*/ 1 w 103"/>
                <a:gd name="T7" fmla="*/ 50 h 103"/>
                <a:gd name="T8" fmla="*/ 52 w 103"/>
                <a:gd name="T9" fmla="*/ 1 h 103"/>
              </a:gdLst>
              <a:ahLst/>
              <a:cxnLst>
                <a:cxn ang="0">
                  <a:pos x="T0" y="T1"/>
                </a:cxn>
                <a:cxn ang="0">
                  <a:pos x="T2" y="T3"/>
                </a:cxn>
                <a:cxn ang="0">
                  <a:pos x="T4" y="T5"/>
                </a:cxn>
                <a:cxn ang="0">
                  <a:pos x="T6" y="T7"/>
                </a:cxn>
                <a:cxn ang="0">
                  <a:pos x="T8" y="T9"/>
                </a:cxn>
              </a:cxnLst>
              <a:rect l="0" t="0" r="r" b="b"/>
              <a:pathLst>
                <a:path w="103" h="103">
                  <a:moveTo>
                    <a:pt x="52" y="1"/>
                  </a:moveTo>
                  <a:cubicBezTo>
                    <a:pt x="80" y="1"/>
                    <a:pt x="103" y="25"/>
                    <a:pt x="102" y="52"/>
                  </a:cubicBezTo>
                  <a:cubicBezTo>
                    <a:pt x="101" y="79"/>
                    <a:pt x="77" y="103"/>
                    <a:pt x="50" y="102"/>
                  </a:cubicBezTo>
                  <a:cubicBezTo>
                    <a:pt x="22" y="102"/>
                    <a:pt x="0" y="78"/>
                    <a:pt x="1" y="50"/>
                  </a:cubicBezTo>
                  <a:cubicBezTo>
                    <a:pt x="1" y="22"/>
                    <a:pt x="24" y="0"/>
                    <a:pt x="5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nvGrpSpPr>
          <p:cNvPr id="13" name="Group 12"/>
          <p:cNvGrpSpPr/>
          <p:nvPr/>
        </p:nvGrpSpPr>
        <p:grpSpPr>
          <a:xfrm>
            <a:off x="2865993" y="3644959"/>
            <a:ext cx="618348" cy="595037"/>
            <a:chOff x="-925129" y="3941138"/>
            <a:chExt cx="824464" cy="793383"/>
          </a:xfrm>
        </p:grpSpPr>
        <p:sp>
          <p:nvSpPr>
            <p:cNvPr id="166" name="Oval 165"/>
            <p:cNvSpPr/>
            <p:nvPr/>
          </p:nvSpPr>
          <p:spPr>
            <a:xfrm>
              <a:off x="-925129" y="3941138"/>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a:endParaRPr lang="en-US" sz="1050" dirty="0"/>
            </a:p>
          </p:txBody>
        </p:sp>
        <p:grpSp>
          <p:nvGrpSpPr>
            <p:cNvPr id="243735" name="Group 243734"/>
            <p:cNvGrpSpPr/>
            <p:nvPr/>
          </p:nvGrpSpPr>
          <p:grpSpPr>
            <a:xfrm>
              <a:off x="-802230" y="4046545"/>
              <a:ext cx="578667" cy="582568"/>
              <a:chOff x="-411163" y="2984501"/>
              <a:chExt cx="638176" cy="679450"/>
            </a:xfrm>
            <a:solidFill>
              <a:schemeClr val="bg1"/>
            </a:solidFill>
          </p:grpSpPr>
          <p:sp>
            <p:nvSpPr>
              <p:cNvPr id="243726" name="Freeform 16"/>
              <p:cNvSpPr>
                <a:spLocks/>
              </p:cNvSpPr>
              <p:nvPr/>
            </p:nvSpPr>
            <p:spPr bwMode="auto">
              <a:xfrm>
                <a:off x="-217488" y="3143251"/>
                <a:ext cx="249238" cy="520700"/>
              </a:xfrm>
              <a:custGeom>
                <a:avLst/>
                <a:gdLst>
                  <a:gd name="T0" fmla="*/ 104 w 185"/>
                  <a:gd name="T1" fmla="*/ 58 h 388"/>
                  <a:gd name="T2" fmla="*/ 125 w 185"/>
                  <a:gd name="T3" fmla="*/ 7 h 388"/>
                  <a:gd name="T4" fmla="*/ 136 w 185"/>
                  <a:gd name="T5" fmla="*/ 1 h 388"/>
                  <a:gd name="T6" fmla="*/ 168 w 185"/>
                  <a:gd name="T7" fmla="*/ 15 h 388"/>
                  <a:gd name="T8" fmla="*/ 185 w 185"/>
                  <a:gd name="T9" fmla="*/ 50 h 388"/>
                  <a:gd name="T10" fmla="*/ 185 w 185"/>
                  <a:gd name="T11" fmla="*/ 190 h 388"/>
                  <a:gd name="T12" fmla="*/ 170 w 185"/>
                  <a:gd name="T13" fmla="*/ 208 h 388"/>
                  <a:gd name="T14" fmla="*/ 153 w 185"/>
                  <a:gd name="T15" fmla="*/ 192 h 388"/>
                  <a:gd name="T16" fmla="*/ 153 w 185"/>
                  <a:gd name="T17" fmla="*/ 174 h 388"/>
                  <a:gd name="T18" fmla="*/ 151 w 185"/>
                  <a:gd name="T19" fmla="*/ 174 h 388"/>
                  <a:gd name="T20" fmla="*/ 151 w 185"/>
                  <a:gd name="T21" fmla="*/ 180 h 388"/>
                  <a:gd name="T22" fmla="*/ 151 w 185"/>
                  <a:gd name="T23" fmla="*/ 379 h 388"/>
                  <a:gd name="T24" fmla="*/ 143 w 185"/>
                  <a:gd name="T25" fmla="*/ 388 h 388"/>
                  <a:gd name="T26" fmla="*/ 106 w 185"/>
                  <a:gd name="T27" fmla="*/ 388 h 388"/>
                  <a:gd name="T28" fmla="*/ 99 w 185"/>
                  <a:gd name="T29" fmla="*/ 381 h 388"/>
                  <a:gd name="T30" fmla="*/ 95 w 185"/>
                  <a:gd name="T31" fmla="*/ 282 h 388"/>
                  <a:gd name="T32" fmla="*/ 92 w 185"/>
                  <a:gd name="T33" fmla="*/ 254 h 388"/>
                  <a:gd name="T34" fmla="*/ 91 w 185"/>
                  <a:gd name="T35" fmla="*/ 273 h 388"/>
                  <a:gd name="T36" fmla="*/ 87 w 185"/>
                  <a:gd name="T37" fmla="*/ 381 h 388"/>
                  <a:gd name="T38" fmla="*/ 81 w 185"/>
                  <a:gd name="T39" fmla="*/ 388 h 388"/>
                  <a:gd name="T40" fmla="*/ 42 w 185"/>
                  <a:gd name="T41" fmla="*/ 388 h 388"/>
                  <a:gd name="T42" fmla="*/ 35 w 185"/>
                  <a:gd name="T43" fmla="*/ 381 h 388"/>
                  <a:gd name="T44" fmla="*/ 35 w 185"/>
                  <a:gd name="T45" fmla="*/ 203 h 388"/>
                  <a:gd name="T46" fmla="*/ 35 w 185"/>
                  <a:gd name="T47" fmla="*/ 174 h 388"/>
                  <a:gd name="T48" fmla="*/ 33 w 185"/>
                  <a:gd name="T49" fmla="*/ 174 h 388"/>
                  <a:gd name="T50" fmla="*/ 33 w 185"/>
                  <a:gd name="T51" fmla="*/ 190 h 388"/>
                  <a:gd name="T52" fmla="*/ 17 w 185"/>
                  <a:gd name="T53" fmla="*/ 208 h 388"/>
                  <a:gd name="T54" fmla="*/ 1 w 185"/>
                  <a:gd name="T55" fmla="*/ 190 h 388"/>
                  <a:gd name="T56" fmla="*/ 1 w 185"/>
                  <a:gd name="T57" fmla="*/ 89 h 388"/>
                  <a:gd name="T58" fmla="*/ 1 w 185"/>
                  <a:gd name="T59" fmla="*/ 49 h 388"/>
                  <a:gd name="T60" fmla="*/ 16 w 185"/>
                  <a:gd name="T61" fmla="*/ 16 h 388"/>
                  <a:gd name="T62" fmla="*/ 51 w 185"/>
                  <a:gd name="T63" fmla="*/ 1 h 388"/>
                  <a:gd name="T64" fmla="*/ 61 w 185"/>
                  <a:gd name="T65" fmla="*/ 7 h 388"/>
                  <a:gd name="T66" fmla="*/ 83 w 185"/>
                  <a:gd name="T67" fmla="*/ 59 h 388"/>
                  <a:gd name="T68" fmla="*/ 93 w 185"/>
                  <a:gd name="T69" fmla="*/ 83 h 388"/>
                  <a:gd name="T70" fmla="*/ 104 w 185"/>
                  <a:gd name="T71" fmla="*/ 5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388">
                    <a:moveTo>
                      <a:pt x="104" y="58"/>
                    </a:moveTo>
                    <a:cubicBezTo>
                      <a:pt x="111" y="41"/>
                      <a:pt x="118" y="24"/>
                      <a:pt x="125" y="7"/>
                    </a:cubicBezTo>
                    <a:cubicBezTo>
                      <a:pt x="128" y="2"/>
                      <a:pt x="131" y="0"/>
                      <a:pt x="136" y="1"/>
                    </a:cubicBezTo>
                    <a:cubicBezTo>
                      <a:pt x="148" y="3"/>
                      <a:pt x="159" y="8"/>
                      <a:pt x="168" y="15"/>
                    </a:cubicBezTo>
                    <a:cubicBezTo>
                      <a:pt x="180" y="24"/>
                      <a:pt x="185" y="35"/>
                      <a:pt x="185" y="50"/>
                    </a:cubicBezTo>
                    <a:cubicBezTo>
                      <a:pt x="185" y="96"/>
                      <a:pt x="185" y="143"/>
                      <a:pt x="185" y="190"/>
                    </a:cubicBezTo>
                    <a:cubicBezTo>
                      <a:pt x="185" y="200"/>
                      <a:pt x="179" y="207"/>
                      <a:pt x="170" y="208"/>
                    </a:cubicBezTo>
                    <a:cubicBezTo>
                      <a:pt x="161" y="209"/>
                      <a:pt x="153" y="202"/>
                      <a:pt x="153" y="192"/>
                    </a:cubicBezTo>
                    <a:cubicBezTo>
                      <a:pt x="152" y="186"/>
                      <a:pt x="153" y="180"/>
                      <a:pt x="153" y="174"/>
                    </a:cubicBezTo>
                    <a:cubicBezTo>
                      <a:pt x="152" y="174"/>
                      <a:pt x="152" y="174"/>
                      <a:pt x="151" y="174"/>
                    </a:cubicBezTo>
                    <a:cubicBezTo>
                      <a:pt x="151" y="176"/>
                      <a:pt x="151" y="178"/>
                      <a:pt x="151" y="180"/>
                    </a:cubicBezTo>
                    <a:cubicBezTo>
                      <a:pt x="151" y="247"/>
                      <a:pt x="151" y="313"/>
                      <a:pt x="151" y="379"/>
                    </a:cubicBezTo>
                    <a:cubicBezTo>
                      <a:pt x="151" y="388"/>
                      <a:pt x="151" y="388"/>
                      <a:pt x="143" y="388"/>
                    </a:cubicBezTo>
                    <a:cubicBezTo>
                      <a:pt x="131" y="388"/>
                      <a:pt x="118" y="387"/>
                      <a:pt x="106" y="388"/>
                    </a:cubicBezTo>
                    <a:cubicBezTo>
                      <a:pt x="101" y="388"/>
                      <a:pt x="99" y="386"/>
                      <a:pt x="99" y="381"/>
                    </a:cubicBezTo>
                    <a:cubicBezTo>
                      <a:pt x="98" y="348"/>
                      <a:pt x="96" y="315"/>
                      <a:pt x="95" y="282"/>
                    </a:cubicBezTo>
                    <a:cubicBezTo>
                      <a:pt x="94" y="273"/>
                      <a:pt x="94" y="263"/>
                      <a:pt x="92" y="254"/>
                    </a:cubicBezTo>
                    <a:cubicBezTo>
                      <a:pt x="92" y="260"/>
                      <a:pt x="92" y="267"/>
                      <a:pt x="91" y="273"/>
                    </a:cubicBezTo>
                    <a:cubicBezTo>
                      <a:pt x="90" y="309"/>
                      <a:pt x="89" y="345"/>
                      <a:pt x="87" y="381"/>
                    </a:cubicBezTo>
                    <a:cubicBezTo>
                      <a:pt x="87" y="386"/>
                      <a:pt x="86" y="388"/>
                      <a:pt x="81" y="388"/>
                    </a:cubicBezTo>
                    <a:cubicBezTo>
                      <a:pt x="68" y="387"/>
                      <a:pt x="55" y="387"/>
                      <a:pt x="42" y="388"/>
                    </a:cubicBezTo>
                    <a:cubicBezTo>
                      <a:pt x="36" y="388"/>
                      <a:pt x="35" y="386"/>
                      <a:pt x="35" y="381"/>
                    </a:cubicBezTo>
                    <a:cubicBezTo>
                      <a:pt x="35" y="321"/>
                      <a:pt x="35" y="262"/>
                      <a:pt x="35" y="203"/>
                    </a:cubicBezTo>
                    <a:cubicBezTo>
                      <a:pt x="35" y="193"/>
                      <a:pt x="35" y="184"/>
                      <a:pt x="35" y="174"/>
                    </a:cubicBezTo>
                    <a:cubicBezTo>
                      <a:pt x="34" y="174"/>
                      <a:pt x="34" y="174"/>
                      <a:pt x="33" y="174"/>
                    </a:cubicBezTo>
                    <a:cubicBezTo>
                      <a:pt x="33" y="179"/>
                      <a:pt x="33" y="185"/>
                      <a:pt x="33" y="190"/>
                    </a:cubicBezTo>
                    <a:cubicBezTo>
                      <a:pt x="33" y="201"/>
                      <a:pt x="27" y="208"/>
                      <a:pt x="17" y="208"/>
                    </a:cubicBezTo>
                    <a:cubicBezTo>
                      <a:pt x="7" y="208"/>
                      <a:pt x="1" y="201"/>
                      <a:pt x="1" y="190"/>
                    </a:cubicBezTo>
                    <a:cubicBezTo>
                      <a:pt x="1" y="156"/>
                      <a:pt x="1" y="122"/>
                      <a:pt x="1" y="89"/>
                    </a:cubicBezTo>
                    <a:cubicBezTo>
                      <a:pt x="1" y="76"/>
                      <a:pt x="1" y="62"/>
                      <a:pt x="1" y="49"/>
                    </a:cubicBezTo>
                    <a:cubicBezTo>
                      <a:pt x="0" y="35"/>
                      <a:pt x="6" y="25"/>
                      <a:pt x="16" y="16"/>
                    </a:cubicBezTo>
                    <a:cubicBezTo>
                      <a:pt x="26" y="8"/>
                      <a:pt x="38" y="3"/>
                      <a:pt x="51" y="1"/>
                    </a:cubicBezTo>
                    <a:cubicBezTo>
                      <a:pt x="56" y="0"/>
                      <a:pt x="59" y="2"/>
                      <a:pt x="61" y="7"/>
                    </a:cubicBezTo>
                    <a:cubicBezTo>
                      <a:pt x="68" y="24"/>
                      <a:pt x="75" y="42"/>
                      <a:pt x="83" y="59"/>
                    </a:cubicBezTo>
                    <a:cubicBezTo>
                      <a:pt x="86" y="66"/>
                      <a:pt x="89" y="74"/>
                      <a:pt x="93" y="83"/>
                    </a:cubicBezTo>
                    <a:cubicBezTo>
                      <a:pt x="97" y="73"/>
                      <a:pt x="100" y="66"/>
                      <a:pt x="104"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27" name="Freeform 17"/>
              <p:cNvSpPr>
                <a:spLocks/>
              </p:cNvSpPr>
              <p:nvPr/>
            </p:nvSpPr>
            <p:spPr bwMode="auto">
              <a:xfrm>
                <a:off x="46038" y="3152776"/>
                <a:ext cx="180975" cy="392113"/>
              </a:xfrm>
              <a:custGeom>
                <a:avLst/>
                <a:gdLst>
                  <a:gd name="T0" fmla="*/ 73 w 135"/>
                  <a:gd name="T1" fmla="*/ 43 h 292"/>
                  <a:gd name="T2" fmla="*/ 89 w 135"/>
                  <a:gd name="T3" fmla="*/ 6 h 292"/>
                  <a:gd name="T4" fmla="*/ 100 w 135"/>
                  <a:gd name="T5" fmla="*/ 1 h 292"/>
                  <a:gd name="T6" fmla="*/ 127 w 135"/>
                  <a:gd name="T7" fmla="*/ 15 h 292"/>
                  <a:gd name="T8" fmla="*/ 135 w 135"/>
                  <a:gd name="T9" fmla="*/ 34 h 292"/>
                  <a:gd name="T10" fmla="*/ 135 w 135"/>
                  <a:gd name="T11" fmla="*/ 139 h 292"/>
                  <a:gd name="T12" fmla="*/ 135 w 135"/>
                  <a:gd name="T13" fmla="*/ 140 h 292"/>
                  <a:gd name="T14" fmla="*/ 123 w 135"/>
                  <a:gd name="T15" fmla="*/ 156 h 292"/>
                  <a:gd name="T16" fmla="*/ 111 w 135"/>
                  <a:gd name="T17" fmla="*/ 140 h 292"/>
                  <a:gd name="T18" fmla="*/ 111 w 135"/>
                  <a:gd name="T19" fmla="*/ 129 h 292"/>
                  <a:gd name="T20" fmla="*/ 110 w 135"/>
                  <a:gd name="T21" fmla="*/ 138 h 292"/>
                  <a:gd name="T22" fmla="*/ 109 w 135"/>
                  <a:gd name="T23" fmla="*/ 284 h 292"/>
                  <a:gd name="T24" fmla="*/ 101 w 135"/>
                  <a:gd name="T25" fmla="*/ 292 h 292"/>
                  <a:gd name="T26" fmla="*/ 76 w 135"/>
                  <a:gd name="T27" fmla="*/ 292 h 292"/>
                  <a:gd name="T28" fmla="*/ 70 w 135"/>
                  <a:gd name="T29" fmla="*/ 286 h 292"/>
                  <a:gd name="T30" fmla="*/ 67 w 135"/>
                  <a:gd name="T31" fmla="*/ 203 h 292"/>
                  <a:gd name="T32" fmla="*/ 66 w 135"/>
                  <a:gd name="T33" fmla="*/ 186 h 292"/>
                  <a:gd name="T34" fmla="*/ 64 w 135"/>
                  <a:gd name="T35" fmla="*/ 204 h 292"/>
                  <a:gd name="T36" fmla="*/ 62 w 135"/>
                  <a:gd name="T37" fmla="*/ 283 h 292"/>
                  <a:gd name="T38" fmla="*/ 52 w 135"/>
                  <a:gd name="T39" fmla="*/ 292 h 292"/>
                  <a:gd name="T40" fmla="*/ 29 w 135"/>
                  <a:gd name="T41" fmla="*/ 292 h 292"/>
                  <a:gd name="T42" fmla="*/ 22 w 135"/>
                  <a:gd name="T43" fmla="*/ 284 h 292"/>
                  <a:gd name="T44" fmla="*/ 22 w 135"/>
                  <a:gd name="T45" fmla="*/ 154 h 292"/>
                  <a:gd name="T46" fmla="*/ 21 w 135"/>
                  <a:gd name="T47" fmla="*/ 147 h 292"/>
                  <a:gd name="T48" fmla="*/ 12 w 135"/>
                  <a:gd name="T49" fmla="*/ 156 h 292"/>
                  <a:gd name="T50" fmla="*/ 3 w 135"/>
                  <a:gd name="T51" fmla="*/ 149 h 292"/>
                  <a:gd name="T52" fmla="*/ 3 w 135"/>
                  <a:gd name="T53" fmla="*/ 63 h 292"/>
                  <a:gd name="T54" fmla="*/ 0 w 135"/>
                  <a:gd name="T55" fmla="*/ 23 h 292"/>
                  <a:gd name="T56" fmla="*/ 3 w 135"/>
                  <a:gd name="T57" fmla="*/ 16 h 292"/>
                  <a:gd name="T58" fmla="*/ 33 w 135"/>
                  <a:gd name="T59" fmla="*/ 0 h 292"/>
                  <a:gd name="T60" fmla="*/ 42 w 135"/>
                  <a:gd name="T61" fmla="*/ 6 h 292"/>
                  <a:gd name="T62" fmla="*/ 58 w 135"/>
                  <a:gd name="T63" fmla="*/ 43 h 292"/>
                  <a:gd name="T64" fmla="*/ 66 w 135"/>
                  <a:gd name="T65" fmla="*/ 61 h 292"/>
                  <a:gd name="T66" fmla="*/ 73 w 135"/>
                  <a:gd name="T67" fmla="*/ 4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92">
                    <a:moveTo>
                      <a:pt x="73" y="43"/>
                    </a:moveTo>
                    <a:cubicBezTo>
                      <a:pt x="79" y="31"/>
                      <a:pt x="84" y="19"/>
                      <a:pt x="89" y="6"/>
                    </a:cubicBezTo>
                    <a:cubicBezTo>
                      <a:pt x="91" y="1"/>
                      <a:pt x="95" y="0"/>
                      <a:pt x="100" y="1"/>
                    </a:cubicBezTo>
                    <a:cubicBezTo>
                      <a:pt x="110" y="3"/>
                      <a:pt x="120" y="7"/>
                      <a:pt x="127" y="15"/>
                    </a:cubicBezTo>
                    <a:cubicBezTo>
                      <a:pt x="132" y="20"/>
                      <a:pt x="135" y="27"/>
                      <a:pt x="135" y="34"/>
                    </a:cubicBezTo>
                    <a:cubicBezTo>
                      <a:pt x="135" y="69"/>
                      <a:pt x="135" y="104"/>
                      <a:pt x="135" y="139"/>
                    </a:cubicBezTo>
                    <a:cubicBezTo>
                      <a:pt x="135" y="139"/>
                      <a:pt x="135" y="140"/>
                      <a:pt x="135" y="140"/>
                    </a:cubicBezTo>
                    <a:cubicBezTo>
                      <a:pt x="135" y="151"/>
                      <a:pt x="131" y="156"/>
                      <a:pt x="123" y="156"/>
                    </a:cubicBezTo>
                    <a:cubicBezTo>
                      <a:pt x="115" y="156"/>
                      <a:pt x="111" y="151"/>
                      <a:pt x="111" y="140"/>
                    </a:cubicBezTo>
                    <a:cubicBezTo>
                      <a:pt x="111" y="137"/>
                      <a:pt x="111" y="134"/>
                      <a:pt x="111" y="129"/>
                    </a:cubicBezTo>
                    <a:cubicBezTo>
                      <a:pt x="109" y="133"/>
                      <a:pt x="110" y="135"/>
                      <a:pt x="110" y="138"/>
                    </a:cubicBezTo>
                    <a:cubicBezTo>
                      <a:pt x="109" y="186"/>
                      <a:pt x="109" y="235"/>
                      <a:pt x="109" y="284"/>
                    </a:cubicBezTo>
                    <a:cubicBezTo>
                      <a:pt x="109" y="292"/>
                      <a:pt x="109" y="292"/>
                      <a:pt x="101" y="292"/>
                    </a:cubicBezTo>
                    <a:cubicBezTo>
                      <a:pt x="93" y="292"/>
                      <a:pt x="85" y="292"/>
                      <a:pt x="76" y="292"/>
                    </a:cubicBezTo>
                    <a:cubicBezTo>
                      <a:pt x="72" y="292"/>
                      <a:pt x="70" y="291"/>
                      <a:pt x="70" y="286"/>
                    </a:cubicBezTo>
                    <a:cubicBezTo>
                      <a:pt x="69" y="258"/>
                      <a:pt x="68" y="231"/>
                      <a:pt x="67" y="203"/>
                    </a:cubicBezTo>
                    <a:cubicBezTo>
                      <a:pt x="67" y="197"/>
                      <a:pt x="67" y="191"/>
                      <a:pt x="66" y="186"/>
                    </a:cubicBezTo>
                    <a:cubicBezTo>
                      <a:pt x="64" y="192"/>
                      <a:pt x="64" y="198"/>
                      <a:pt x="64" y="204"/>
                    </a:cubicBezTo>
                    <a:cubicBezTo>
                      <a:pt x="63" y="230"/>
                      <a:pt x="63" y="257"/>
                      <a:pt x="62" y="283"/>
                    </a:cubicBezTo>
                    <a:cubicBezTo>
                      <a:pt x="61" y="292"/>
                      <a:pt x="61" y="292"/>
                      <a:pt x="52" y="292"/>
                    </a:cubicBezTo>
                    <a:cubicBezTo>
                      <a:pt x="44" y="292"/>
                      <a:pt x="37" y="291"/>
                      <a:pt x="29" y="292"/>
                    </a:cubicBezTo>
                    <a:cubicBezTo>
                      <a:pt x="23" y="292"/>
                      <a:pt x="22" y="290"/>
                      <a:pt x="22" y="284"/>
                    </a:cubicBezTo>
                    <a:cubicBezTo>
                      <a:pt x="22" y="241"/>
                      <a:pt x="22" y="198"/>
                      <a:pt x="22" y="154"/>
                    </a:cubicBezTo>
                    <a:cubicBezTo>
                      <a:pt x="22" y="152"/>
                      <a:pt x="22" y="150"/>
                      <a:pt x="21" y="147"/>
                    </a:cubicBezTo>
                    <a:cubicBezTo>
                      <a:pt x="19" y="151"/>
                      <a:pt x="16" y="155"/>
                      <a:pt x="12" y="156"/>
                    </a:cubicBezTo>
                    <a:cubicBezTo>
                      <a:pt x="6" y="158"/>
                      <a:pt x="3" y="156"/>
                      <a:pt x="3" y="149"/>
                    </a:cubicBezTo>
                    <a:cubicBezTo>
                      <a:pt x="3" y="120"/>
                      <a:pt x="3" y="92"/>
                      <a:pt x="3" y="63"/>
                    </a:cubicBezTo>
                    <a:cubicBezTo>
                      <a:pt x="3" y="49"/>
                      <a:pt x="4" y="36"/>
                      <a:pt x="0" y="23"/>
                    </a:cubicBezTo>
                    <a:cubicBezTo>
                      <a:pt x="0" y="20"/>
                      <a:pt x="2" y="18"/>
                      <a:pt x="3" y="16"/>
                    </a:cubicBezTo>
                    <a:cubicBezTo>
                      <a:pt x="11" y="7"/>
                      <a:pt x="21" y="2"/>
                      <a:pt x="33" y="0"/>
                    </a:cubicBezTo>
                    <a:cubicBezTo>
                      <a:pt x="38" y="0"/>
                      <a:pt x="40" y="1"/>
                      <a:pt x="42" y="6"/>
                    </a:cubicBezTo>
                    <a:cubicBezTo>
                      <a:pt x="47" y="18"/>
                      <a:pt x="52" y="31"/>
                      <a:pt x="58" y="43"/>
                    </a:cubicBezTo>
                    <a:cubicBezTo>
                      <a:pt x="60" y="49"/>
                      <a:pt x="62" y="54"/>
                      <a:pt x="66" y="61"/>
                    </a:cubicBezTo>
                    <a:cubicBezTo>
                      <a:pt x="69" y="54"/>
                      <a:pt x="71" y="49"/>
                      <a:pt x="7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28" name="Freeform 18"/>
              <p:cNvSpPr>
                <a:spLocks/>
              </p:cNvSpPr>
              <p:nvPr/>
            </p:nvSpPr>
            <p:spPr bwMode="auto">
              <a:xfrm>
                <a:off x="-411163" y="3149601"/>
                <a:ext cx="182563" cy="395288"/>
              </a:xfrm>
              <a:custGeom>
                <a:avLst/>
                <a:gdLst>
                  <a:gd name="T0" fmla="*/ 77 w 135"/>
                  <a:gd name="T1" fmla="*/ 46 h 295"/>
                  <a:gd name="T2" fmla="*/ 93 w 135"/>
                  <a:gd name="T3" fmla="*/ 9 h 295"/>
                  <a:gd name="T4" fmla="*/ 103 w 135"/>
                  <a:gd name="T5" fmla="*/ 4 h 295"/>
                  <a:gd name="T6" fmla="*/ 131 w 135"/>
                  <a:gd name="T7" fmla="*/ 18 h 295"/>
                  <a:gd name="T8" fmla="*/ 134 w 135"/>
                  <a:gd name="T9" fmla="*/ 29 h 295"/>
                  <a:gd name="T10" fmla="*/ 132 w 135"/>
                  <a:gd name="T11" fmla="*/ 44 h 295"/>
                  <a:gd name="T12" fmla="*/ 132 w 135"/>
                  <a:gd name="T13" fmla="*/ 150 h 295"/>
                  <a:gd name="T14" fmla="*/ 129 w 135"/>
                  <a:gd name="T15" fmla="*/ 159 h 295"/>
                  <a:gd name="T16" fmla="*/ 117 w 135"/>
                  <a:gd name="T17" fmla="*/ 154 h 295"/>
                  <a:gd name="T18" fmla="*/ 115 w 135"/>
                  <a:gd name="T19" fmla="*/ 145 h 295"/>
                  <a:gd name="T20" fmla="*/ 115 w 135"/>
                  <a:gd name="T21" fmla="*/ 133 h 295"/>
                  <a:gd name="T22" fmla="*/ 113 w 135"/>
                  <a:gd name="T23" fmla="*/ 139 h 295"/>
                  <a:gd name="T24" fmla="*/ 113 w 135"/>
                  <a:gd name="T25" fmla="*/ 287 h 295"/>
                  <a:gd name="T26" fmla="*/ 105 w 135"/>
                  <a:gd name="T27" fmla="*/ 295 h 295"/>
                  <a:gd name="T28" fmla="*/ 81 w 135"/>
                  <a:gd name="T29" fmla="*/ 295 h 295"/>
                  <a:gd name="T30" fmla="*/ 74 w 135"/>
                  <a:gd name="T31" fmla="*/ 288 h 295"/>
                  <a:gd name="T32" fmla="*/ 72 w 135"/>
                  <a:gd name="T33" fmla="*/ 247 h 295"/>
                  <a:gd name="T34" fmla="*/ 70 w 135"/>
                  <a:gd name="T35" fmla="*/ 208 h 295"/>
                  <a:gd name="T36" fmla="*/ 70 w 135"/>
                  <a:gd name="T37" fmla="*/ 188 h 295"/>
                  <a:gd name="T38" fmla="*/ 68 w 135"/>
                  <a:gd name="T39" fmla="*/ 188 h 295"/>
                  <a:gd name="T40" fmla="*/ 68 w 135"/>
                  <a:gd name="T41" fmla="*/ 208 h 295"/>
                  <a:gd name="T42" fmla="*/ 65 w 135"/>
                  <a:gd name="T43" fmla="*/ 288 h 295"/>
                  <a:gd name="T44" fmla="*/ 59 w 135"/>
                  <a:gd name="T45" fmla="*/ 295 h 295"/>
                  <a:gd name="T46" fmla="*/ 34 w 135"/>
                  <a:gd name="T47" fmla="*/ 295 h 295"/>
                  <a:gd name="T48" fmla="*/ 25 w 135"/>
                  <a:gd name="T49" fmla="*/ 287 h 295"/>
                  <a:gd name="T50" fmla="*/ 26 w 135"/>
                  <a:gd name="T51" fmla="*/ 158 h 295"/>
                  <a:gd name="T52" fmla="*/ 26 w 135"/>
                  <a:gd name="T53" fmla="*/ 151 h 295"/>
                  <a:gd name="T54" fmla="*/ 24 w 135"/>
                  <a:gd name="T55" fmla="*/ 151 h 295"/>
                  <a:gd name="T56" fmla="*/ 9 w 135"/>
                  <a:gd name="T57" fmla="*/ 159 h 295"/>
                  <a:gd name="T58" fmla="*/ 0 w 135"/>
                  <a:gd name="T59" fmla="*/ 144 h 295"/>
                  <a:gd name="T60" fmla="*/ 0 w 135"/>
                  <a:gd name="T61" fmla="*/ 42 h 295"/>
                  <a:gd name="T62" fmla="*/ 19 w 135"/>
                  <a:gd name="T63" fmla="*/ 10 h 295"/>
                  <a:gd name="T64" fmla="*/ 24 w 135"/>
                  <a:gd name="T65" fmla="*/ 7 h 295"/>
                  <a:gd name="T66" fmla="*/ 49 w 135"/>
                  <a:gd name="T67" fmla="*/ 17 h 295"/>
                  <a:gd name="T68" fmla="*/ 62 w 135"/>
                  <a:gd name="T69" fmla="*/ 45 h 295"/>
                  <a:gd name="T70" fmla="*/ 70 w 135"/>
                  <a:gd name="T71" fmla="*/ 64 h 295"/>
                  <a:gd name="T72" fmla="*/ 77 w 135"/>
                  <a:gd name="T73" fmla="*/ 4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295">
                    <a:moveTo>
                      <a:pt x="77" y="46"/>
                    </a:moveTo>
                    <a:cubicBezTo>
                      <a:pt x="83" y="34"/>
                      <a:pt x="88" y="21"/>
                      <a:pt x="93" y="9"/>
                    </a:cubicBezTo>
                    <a:cubicBezTo>
                      <a:pt x="95" y="4"/>
                      <a:pt x="98" y="3"/>
                      <a:pt x="103" y="4"/>
                    </a:cubicBezTo>
                    <a:cubicBezTo>
                      <a:pt x="114" y="6"/>
                      <a:pt x="124" y="10"/>
                      <a:pt x="131" y="18"/>
                    </a:cubicBezTo>
                    <a:cubicBezTo>
                      <a:pt x="134" y="21"/>
                      <a:pt x="135" y="24"/>
                      <a:pt x="134" y="29"/>
                    </a:cubicBezTo>
                    <a:cubicBezTo>
                      <a:pt x="132" y="34"/>
                      <a:pt x="132" y="39"/>
                      <a:pt x="132" y="44"/>
                    </a:cubicBezTo>
                    <a:cubicBezTo>
                      <a:pt x="132" y="79"/>
                      <a:pt x="132" y="115"/>
                      <a:pt x="132" y="150"/>
                    </a:cubicBezTo>
                    <a:cubicBezTo>
                      <a:pt x="132" y="153"/>
                      <a:pt x="134" y="158"/>
                      <a:pt x="129" y="159"/>
                    </a:cubicBezTo>
                    <a:cubicBezTo>
                      <a:pt x="124" y="160"/>
                      <a:pt x="120" y="158"/>
                      <a:pt x="117" y="154"/>
                    </a:cubicBezTo>
                    <a:cubicBezTo>
                      <a:pt x="115" y="151"/>
                      <a:pt x="115" y="148"/>
                      <a:pt x="115" y="145"/>
                    </a:cubicBezTo>
                    <a:cubicBezTo>
                      <a:pt x="115" y="142"/>
                      <a:pt x="115" y="138"/>
                      <a:pt x="115" y="133"/>
                    </a:cubicBezTo>
                    <a:cubicBezTo>
                      <a:pt x="113" y="135"/>
                      <a:pt x="113" y="137"/>
                      <a:pt x="113" y="139"/>
                    </a:cubicBezTo>
                    <a:cubicBezTo>
                      <a:pt x="113" y="188"/>
                      <a:pt x="113" y="238"/>
                      <a:pt x="113" y="287"/>
                    </a:cubicBezTo>
                    <a:cubicBezTo>
                      <a:pt x="113" y="295"/>
                      <a:pt x="113" y="295"/>
                      <a:pt x="105" y="295"/>
                    </a:cubicBezTo>
                    <a:cubicBezTo>
                      <a:pt x="97" y="295"/>
                      <a:pt x="89" y="295"/>
                      <a:pt x="81" y="295"/>
                    </a:cubicBezTo>
                    <a:cubicBezTo>
                      <a:pt x="76" y="295"/>
                      <a:pt x="74" y="294"/>
                      <a:pt x="74" y="288"/>
                    </a:cubicBezTo>
                    <a:cubicBezTo>
                      <a:pt x="74" y="275"/>
                      <a:pt x="73" y="261"/>
                      <a:pt x="72" y="247"/>
                    </a:cubicBezTo>
                    <a:cubicBezTo>
                      <a:pt x="71" y="234"/>
                      <a:pt x="71" y="221"/>
                      <a:pt x="70" y="208"/>
                    </a:cubicBezTo>
                    <a:cubicBezTo>
                      <a:pt x="70" y="201"/>
                      <a:pt x="70" y="194"/>
                      <a:pt x="70" y="188"/>
                    </a:cubicBezTo>
                    <a:cubicBezTo>
                      <a:pt x="70" y="188"/>
                      <a:pt x="69" y="188"/>
                      <a:pt x="68" y="188"/>
                    </a:cubicBezTo>
                    <a:cubicBezTo>
                      <a:pt x="68" y="194"/>
                      <a:pt x="68" y="201"/>
                      <a:pt x="68" y="208"/>
                    </a:cubicBezTo>
                    <a:cubicBezTo>
                      <a:pt x="67" y="235"/>
                      <a:pt x="66" y="262"/>
                      <a:pt x="65" y="288"/>
                    </a:cubicBezTo>
                    <a:cubicBezTo>
                      <a:pt x="65" y="293"/>
                      <a:pt x="64" y="295"/>
                      <a:pt x="59" y="295"/>
                    </a:cubicBezTo>
                    <a:cubicBezTo>
                      <a:pt x="50" y="295"/>
                      <a:pt x="42" y="294"/>
                      <a:pt x="34" y="295"/>
                    </a:cubicBezTo>
                    <a:cubicBezTo>
                      <a:pt x="27" y="295"/>
                      <a:pt x="25" y="293"/>
                      <a:pt x="25" y="287"/>
                    </a:cubicBezTo>
                    <a:cubicBezTo>
                      <a:pt x="26" y="244"/>
                      <a:pt x="26" y="201"/>
                      <a:pt x="26" y="158"/>
                    </a:cubicBezTo>
                    <a:cubicBezTo>
                      <a:pt x="26" y="156"/>
                      <a:pt x="26" y="153"/>
                      <a:pt x="26" y="151"/>
                    </a:cubicBezTo>
                    <a:cubicBezTo>
                      <a:pt x="25" y="151"/>
                      <a:pt x="24" y="151"/>
                      <a:pt x="24" y="151"/>
                    </a:cubicBezTo>
                    <a:cubicBezTo>
                      <a:pt x="19" y="159"/>
                      <a:pt x="15" y="161"/>
                      <a:pt x="9" y="159"/>
                    </a:cubicBezTo>
                    <a:cubicBezTo>
                      <a:pt x="3" y="157"/>
                      <a:pt x="0" y="153"/>
                      <a:pt x="0" y="144"/>
                    </a:cubicBezTo>
                    <a:cubicBezTo>
                      <a:pt x="0" y="110"/>
                      <a:pt x="1" y="76"/>
                      <a:pt x="0" y="42"/>
                    </a:cubicBezTo>
                    <a:cubicBezTo>
                      <a:pt x="0" y="26"/>
                      <a:pt x="7" y="17"/>
                      <a:pt x="19" y="10"/>
                    </a:cubicBezTo>
                    <a:cubicBezTo>
                      <a:pt x="21" y="9"/>
                      <a:pt x="22" y="8"/>
                      <a:pt x="24" y="7"/>
                    </a:cubicBezTo>
                    <a:cubicBezTo>
                      <a:pt x="40" y="0"/>
                      <a:pt x="42" y="1"/>
                      <a:pt x="49" y="17"/>
                    </a:cubicBezTo>
                    <a:cubicBezTo>
                      <a:pt x="53" y="26"/>
                      <a:pt x="56" y="36"/>
                      <a:pt x="62" y="45"/>
                    </a:cubicBezTo>
                    <a:cubicBezTo>
                      <a:pt x="64" y="51"/>
                      <a:pt x="66" y="57"/>
                      <a:pt x="70" y="64"/>
                    </a:cubicBezTo>
                    <a:cubicBezTo>
                      <a:pt x="73" y="57"/>
                      <a:pt x="75" y="52"/>
                      <a:pt x="7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29" name="Freeform 19"/>
              <p:cNvSpPr>
                <a:spLocks/>
              </p:cNvSpPr>
              <p:nvPr/>
            </p:nvSpPr>
            <p:spPr bwMode="auto">
              <a:xfrm>
                <a:off x="-152400" y="2984501"/>
                <a:ext cx="123825" cy="152400"/>
              </a:xfrm>
              <a:custGeom>
                <a:avLst/>
                <a:gdLst>
                  <a:gd name="T0" fmla="*/ 83 w 92"/>
                  <a:gd name="T1" fmla="*/ 40 h 114"/>
                  <a:gd name="T2" fmla="*/ 88 w 92"/>
                  <a:gd name="T3" fmla="*/ 55 h 114"/>
                  <a:gd name="T4" fmla="*/ 89 w 92"/>
                  <a:gd name="T5" fmla="*/ 67 h 114"/>
                  <a:gd name="T6" fmla="*/ 81 w 92"/>
                  <a:gd name="T7" fmla="*/ 79 h 114"/>
                  <a:gd name="T8" fmla="*/ 78 w 92"/>
                  <a:gd name="T9" fmla="*/ 84 h 114"/>
                  <a:gd name="T10" fmla="*/ 59 w 92"/>
                  <a:gd name="T11" fmla="*/ 107 h 114"/>
                  <a:gd name="T12" fmla="*/ 29 w 92"/>
                  <a:gd name="T13" fmla="*/ 105 h 114"/>
                  <a:gd name="T14" fmla="*/ 15 w 92"/>
                  <a:gd name="T15" fmla="*/ 84 h 114"/>
                  <a:gd name="T16" fmla="*/ 10 w 92"/>
                  <a:gd name="T17" fmla="*/ 79 h 114"/>
                  <a:gd name="T18" fmla="*/ 5 w 92"/>
                  <a:gd name="T19" fmla="*/ 75 h 114"/>
                  <a:gd name="T20" fmla="*/ 0 w 92"/>
                  <a:gd name="T21" fmla="*/ 59 h 114"/>
                  <a:gd name="T22" fmla="*/ 2 w 92"/>
                  <a:gd name="T23" fmla="*/ 55 h 114"/>
                  <a:gd name="T24" fmla="*/ 6 w 92"/>
                  <a:gd name="T25" fmla="*/ 42 h 114"/>
                  <a:gd name="T26" fmla="*/ 7 w 92"/>
                  <a:gd name="T27" fmla="*/ 34 h 114"/>
                  <a:gd name="T28" fmla="*/ 27 w 92"/>
                  <a:gd name="T29" fmla="*/ 12 h 114"/>
                  <a:gd name="T30" fmla="*/ 43 w 92"/>
                  <a:gd name="T31" fmla="*/ 6 h 114"/>
                  <a:gd name="T32" fmla="*/ 83 w 92"/>
                  <a:gd name="T33" fmla="*/ 34 h 114"/>
                  <a:gd name="T34" fmla="*/ 83 w 92"/>
                  <a:gd name="T35" fmla="*/ 4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14">
                    <a:moveTo>
                      <a:pt x="83" y="40"/>
                    </a:moveTo>
                    <a:cubicBezTo>
                      <a:pt x="84" y="46"/>
                      <a:pt x="81" y="51"/>
                      <a:pt x="88" y="55"/>
                    </a:cubicBezTo>
                    <a:cubicBezTo>
                      <a:pt x="92" y="57"/>
                      <a:pt x="90" y="63"/>
                      <a:pt x="89" y="67"/>
                    </a:cubicBezTo>
                    <a:cubicBezTo>
                      <a:pt x="88" y="73"/>
                      <a:pt x="88" y="79"/>
                      <a:pt x="81" y="79"/>
                    </a:cubicBezTo>
                    <a:cubicBezTo>
                      <a:pt x="79" y="79"/>
                      <a:pt x="78" y="82"/>
                      <a:pt x="78" y="84"/>
                    </a:cubicBezTo>
                    <a:cubicBezTo>
                      <a:pt x="74" y="93"/>
                      <a:pt x="68" y="101"/>
                      <a:pt x="59" y="107"/>
                    </a:cubicBezTo>
                    <a:cubicBezTo>
                      <a:pt x="49" y="114"/>
                      <a:pt x="39" y="113"/>
                      <a:pt x="29" y="105"/>
                    </a:cubicBezTo>
                    <a:cubicBezTo>
                      <a:pt x="23" y="99"/>
                      <a:pt x="18" y="92"/>
                      <a:pt x="15" y="84"/>
                    </a:cubicBezTo>
                    <a:cubicBezTo>
                      <a:pt x="14" y="81"/>
                      <a:pt x="14" y="79"/>
                      <a:pt x="10" y="79"/>
                    </a:cubicBezTo>
                    <a:cubicBezTo>
                      <a:pt x="7" y="79"/>
                      <a:pt x="6" y="77"/>
                      <a:pt x="5" y="75"/>
                    </a:cubicBezTo>
                    <a:cubicBezTo>
                      <a:pt x="2" y="70"/>
                      <a:pt x="1" y="65"/>
                      <a:pt x="0" y="59"/>
                    </a:cubicBezTo>
                    <a:cubicBezTo>
                      <a:pt x="0" y="58"/>
                      <a:pt x="0" y="56"/>
                      <a:pt x="2" y="55"/>
                    </a:cubicBezTo>
                    <a:cubicBezTo>
                      <a:pt x="8" y="52"/>
                      <a:pt x="6" y="47"/>
                      <a:pt x="6" y="42"/>
                    </a:cubicBezTo>
                    <a:cubicBezTo>
                      <a:pt x="6" y="39"/>
                      <a:pt x="6" y="36"/>
                      <a:pt x="7" y="34"/>
                    </a:cubicBezTo>
                    <a:cubicBezTo>
                      <a:pt x="8" y="20"/>
                      <a:pt x="13" y="14"/>
                      <a:pt x="27" y="12"/>
                    </a:cubicBezTo>
                    <a:cubicBezTo>
                      <a:pt x="33" y="11"/>
                      <a:pt x="38" y="8"/>
                      <a:pt x="43" y="6"/>
                    </a:cubicBezTo>
                    <a:cubicBezTo>
                      <a:pt x="61" y="0"/>
                      <a:pt x="82" y="15"/>
                      <a:pt x="83" y="34"/>
                    </a:cubicBezTo>
                    <a:cubicBezTo>
                      <a:pt x="83" y="36"/>
                      <a:pt x="83" y="39"/>
                      <a:pt x="8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30" name="Freeform 20"/>
              <p:cNvSpPr>
                <a:spLocks/>
              </p:cNvSpPr>
              <p:nvPr/>
            </p:nvSpPr>
            <p:spPr bwMode="auto">
              <a:xfrm>
                <a:off x="87313" y="3030538"/>
                <a:ext cx="95250" cy="117475"/>
              </a:xfrm>
              <a:custGeom>
                <a:avLst/>
                <a:gdLst>
                  <a:gd name="T0" fmla="*/ 63 w 71"/>
                  <a:gd name="T1" fmla="*/ 32 h 87"/>
                  <a:gd name="T2" fmla="*/ 67 w 71"/>
                  <a:gd name="T3" fmla="*/ 43 h 87"/>
                  <a:gd name="T4" fmla="*/ 64 w 71"/>
                  <a:gd name="T5" fmla="*/ 61 h 87"/>
                  <a:gd name="T6" fmla="*/ 58 w 71"/>
                  <a:gd name="T7" fmla="*/ 66 h 87"/>
                  <a:gd name="T8" fmla="*/ 48 w 71"/>
                  <a:gd name="T9" fmla="*/ 80 h 87"/>
                  <a:gd name="T10" fmla="*/ 22 w 71"/>
                  <a:gd name="T11" fmla="*/ 79 h 87"/>
                  <a:gd name="T12" fmla="*/ 14 w 71"/>
                  <a:gd name="T13" fmla="*/ 69 h 87"/>
                  <a:gd name="T14" fmla="*/ 6 w 71"/>
                  <a:gd name="T15" fmla="*/ 60 h 87"/>
                  <a:gd name="T16" fmla="*/ 4 w 71"/>
                  <a:gd name="T17" fmla="*/ 41 h 87"/>
                  <a:gd name="T18" fmla="*/ 5 w 71"/>
                  <a:gd name="T19" fmla="*/ 37 h 87"/>
                  <a:gd name="T20" fmla="*/ 6 w 71"/>
                  <a:gd name="T21" fmla="*/ 27 h 87"/>
                  <a:gd name="T22" fmla="*/ 22 w 71"/>
                  <a:gd name="T23" fmla="*/ 10 h 87"/>
                  <a:gd name="T24" fmla="*/ 31 w 71"/>
                  <a:gd name="T25" fmla="*/ 7 h 87"/>
                  <a:gd name="T26" fmla="*/ 63 w 71"/>
                  <a:gd name="T27" fmla="*/ 26 h 87"/>
                  <a:gd name="T28" fmla="*/ 63 w 71"/>
                  <a:gd name="T29" fmla="*/ 3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7">
                    <a:moveTo>
                      <a:pt x="63" y="32"/>
                    </a:moveTo>
                    <a:cubicBezTo>
                      <a:pt x="64" y="36"/>
                      <a:pt x="63" y="40"/>
                      <a:pt x="67" y="43"/>
                    </a:cubicBezTo>
                    <a:cubicBezTo>
                      <a:pt x="71" y="46"/>
                      <a:pt x="68" y="59"/>
                      <a:pt x="64" y="61"/>
                    </a:cubicBezTo>
                    <a:cubicBezTo>
                      <a:pt x="61" y="62"/>
                      <a:pt x="60" y="64"/>
                      <a:pt x="58" y="66"/>
                    </a:cubicBezTo>
                    <a:cubicBezTo>
                      <a:pt x="56" y="72"/>
                      <a:pt x="52" y="76"/>
                      <a:pt x="48" y="80"/>
                    </a:cubicBezTo>
                    <a:cubicBezTo>
                      <a:pt x="39" y="87"/>
                      <a:pt x="30" y="87"/>
                      <a:pt x="22" y="79"/>
                    </a:cubicBezTo>
                    <a:cubicBezTo>
                      <a:pt x="18" y="76"/>
                      <a:pt x="16" y="73"/>
                      <a:pt x="14" y="69"/>
                    </a:cubicBezTo>
                    <a:cubicBezTo>
                      <a:pt x="12" y="65"/>
                      <a:pt x="11" y="62"/>
                      <a:pt x="6" y="60"/>
                    </a:cubicBezTo>
                    <a:cubicBezTo>
                      <a:pt x="1" y="57"/>
                      <a:pt x="0" y="46"/>
                      <a:pt x="4" y="41"/>
                    </a:cubicBezTo>
                    <a:cubicBezTo>
                      <a:pt x="5" y="40"/>
                      <a:pt x="5" y="38"/>
                      <a:pt x="5" y="37"/>
                    </a:cubicBezTo>
                    <a:cubicBezTo>
                      <a:pt x="6" y="33"/>
                      <a:pt x="5" y="30"/>
                      <a:pt x="6" y="27"/>
                    </a:cubicBezTo>
                    <a:cubicBezTo>
                      <a:pt x="7" y="16"/>
                      <a:pt x="11" y="11"/>
                      <a:pt x="22" y="10"/>
                    </a:cubicBezTo>
                    <a:cubicBezTo>
                      <a:pt x="25" y="10"/>
                      <a:pt x="28" y="9"/>
                      <a:pt x="31" y="7"/>
                    </a:cubicBezTo>
                    <a:cubicBezTo>
                      <a:pt x="42" y="0"/>
                      <a:pt x="62" y="11"/>
                      <a:pt x="63" y="26"/>
                    </a:cubicBezTo>
                    <a:cubicBezTo>
                      <a:pt x="63" y="28"/>
                      <a:pt x="63" y="30"/>
                      <a:pt x="6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31" name="Freeform 21"/>
              <p:cNvSpPr>
                <a:spLocks/>
              </p:cNvSpPr>
              <p:nvPr/>
            </p:nvSpPr>
            <p:spPr bwMode="auto">
              <a:xfrm>
                <a:off x="-363538" y="3032126"/>
                <a:ext cx="95250" cy="115888"/>
              </a:xfrm>
              <a:custGeom>
                <a:avLst/>
                <a:gdLst>
                  <a:gd name="T0" fmla="*/ 63 w 71"/>
                  <a:gd name="T1" fmla="*/ 31 h 86"/>
                  <a:gd name="T2" fmla="*/ 67 w 71"/>
                  <a:gd name="T3" fmla="*/ 42 h 86"/>
                  <a:gd name="T4" fmla="*/ 63 w 71"/>
                  <a:gd name="T5" fmla="*/ 60 h 86"/>
                  <a:gd name="T6" fmla="*/ 58 w 71"/>
                  <a:gd name="T7" fmla="*/ 65 h 86"/>
                  <a:gd name="T8" fmla="*/ 46 w 71"/>
                  <a:gd name="T9" fmla="*/ 80 h 86"/>
                  <a:gd name="T10" fmla="*/ 22 w 71"/>
                  <a:gd name="T11" fmla="*/ 79 h 86"/>
                  <a:gd name="T12" fmla="*/ 15 w 71"/>
                  <a:gd name="T13" fmla="*/ 70 h 86"/>
                  <a:gd name="T14" fmla="*/ 5 w 71"/>
                  <a:gd name="T15" fmla="*/ 58 h 86"/>
                  <a:gd name="T16" fmla="*/ 4 w 71"/>
                  <a:gd name="T17" fmla="*/ 41 h 86"/>
                  <a:gd name="T18" fmla="*/ 5 w 71"/>
                  <a:gd name="T19" fmla="*/ 35 h 86"/>
                  <a:gd name="T20" fmla="*/ 6 w 71"/>
                  <a:gd name="T21" fmla="*/ 23 h 86"/>
                  <a:gd name="T22" fmla="*/ 19 w 71"/>
                  <a:gd name="T23" fmla="*/ 10 h 86"/>
                  <a:gd name="T24" fmla="*/ 32 w 71"/>
                  <a:gd name="T25" fmla="*/ 5 h 86"/>
                  <a:gd name="T26" fmla="*/ 63 w 71"/>
                  <a:gd name="T27" fmla="*/ 24 h 86"/>
                  <a:gd name="T28" fmla="*/ 63 w 71"/>
                  <a:gd name="T29" fmla="*/ 3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6">
                    <a:moveTo>
                      <a:pt x="63" y="31"/>
                    </a:moveTo>
                    <a:cubicBezTo>
                      <a:pt x="63" y="35"/>
                      <a:pt x="62" y="39"/>
                      <a:pt x="67" y="42"/>
                    </a:cubicBezTo>
                    <a:cubicBezTo>
                      <a:pt x="71" y="45"/>
                      <a:pt x="68" y="58"/>
                      <a:pt x="63" y="60"/>
                    </a:cubicBezTo>
                    <a:cubicBezTo>
                      <a:pt x="60" y="61"/>
                      <a:pt x="59" y="63"/>
                      <a:pt x="58" y="65"/>
                    </a:cubicBezTo>
                    <a:cubicBezTo>
                      <a:pt x="56" y="71"/>
                      <a:pt x="52" y="76"/>
                      <a:pt x="46" y="80"/>
                    </a:cubicBezTo>
                    <a:cubicBezTo>
                      <a:pt x="38" y="86"/>
                      <a:pt x="30" y="86"/>
                      <a:pt x="22" y="79"/>
                    </a:cubicBezTo>
                    <a:cubicBezTo>
                      <a:pt x="19" y="76"/>
                      <a:pt x="17" y="74"/>
                      <a:pt x="15" y="70"/>
                    </a:cubicBezTo>
                    <a:cubicBezTo>
                      <a:pt x="13" y="66"/>
                      <a:pt x="11" y="61"/>
                      <a:pt x="5" y="58"/>
                    </a:cubicBezTo>
                    <a:cubicBezTo>
                      <a:pt x="0" y="56"/>
                      <a:pt x="0" y="45"/>
                      <a:pt x="4" y="41"/>
                    </a:cubicBezTo>
                    <a:cubicBezTo>
                      <a:pt x="5" y="39"/>
                      <a:pt x="5" y="37"/>
                      <a:pt x="5" y="35"/>
                    </a:cubicBezTo>
                    <a:cubicBezTo>
                      <a:pt x="6" y="31"/>
                      <a:pt x="5" y="27"/>
                      <a:pt x="6" y="23"/>
                    </a:cubicBezTo>
                    <a:cubicBezTo>
                      <a:pt x="7" y="15"/>
                      <a:pt x="11" y="11"/>
                      <a:pt x="19" y="10"/>
                    </a:cubicBezTo>
                    <a:cubicBezTo>
                      <a:pt x="24" y="9"/>
                      <a:pt x="28" y="7"/>
                      <a:pt x="32" y="5"/>
                    </a:cubicBezTo>
                    <a:cubicBezTo>
                      <a:pt x="44" y="0"/>
                      <a:pt x="61" y="11"/>
                      <a:pt x="63" y="24"/>
                    </a:cubicBezTo>
                    <a:cubicBezTo>
                      <a:pt x="63" y="27"/>
                      <a:pt x="63" y="29"/>
                      <a:pt x="63"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32" name="Freeform 22"/>
              <p:cNvSpPr>
                <a:spLocks/>
              </p:cNvSpPr>
              <p:nvPr/>
            </p:nvSpPr>
            <p:spPr bwMode="auto">
              <a:xfrm>
                <a:off x="-109538" y="3151188"/>
                <a:ext cx="34925" cy="103188"/>
              </a:xfrm>
              <a:custGeom>
                <a:avLst/>
                <a:gdLst>
                  <a:gd name="T0" fmla="*/ 24 w 26"/>
                  <a:gd name="T1" fmla="*/ 51 h 76"/>
                  <a:gd name="T2" fmla="*/ 13 w 26"/>
                  <a:gd name="T3" fmla="*/ 76 h 76"/>
                  <a:gd name="T4" fmla="*/ 3 w 26"/>
                  <a:gd name="T5" fmla="*/ 52 h 76"/>
                  <a:gd name="T6" fmla="*/ 7 w 26"/>
                  <a:gd name="T7" fmla="*/ 20 h 76"/>
                  <a:gd name="T8" fmla="*/ 0 w 26"/>
                  <a:gd name="T9" fmla="*/ 0 h 76"/>
                  <a:gd name="T10" fmla="*/ 25 w 26"/>
                  <a:gd name="T11" fmla="*/ 0 h 76"/>
                  <a:gd name="T12" fmla="*/ 26 w 26"/>
                  <a:gd name="T13" fmla="*/ 1 h 76"/>
                  <a:gd name="T14" fmla="*/ 21 w 26"/>
                  <a:gd name="T15" fmla="*/ 30 h 76"/>
                  <a:gd name="T16" fmla="*/ 24 w 26"/>
                  <a:gd name="T17"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6">
                    <a:moveTo>
                      <a:pt x="24" y="51"/>
                    </a:moveTo>
                    <a:cubicBezTo>
                      <a:pt x="20" y="59"/>
                      <a:pt x="17" y="66"/>
                      <a:pt x="13" y="76"/>
                    </a:cubicBezTo>
                    <a:cubicBezTo>
                      <a:pt x="9" y="67"/>
                      <a:pt x="6" y="59"/>
                      <a:pt x="3" y="52"/>
                    </a:cubicBezTo>
                    <a:cubicBezTo>
                      <a:pt x="4" y="41"/>
                      <a:pt x="5" y="30"/>
                      <a:pt x="7" y="20"/>
                    </a:cubicBezTo>
                    <a:cubicBezTo>
                      <a:pt x="8" y="12"/>
                      <a:pt x="6" y="6"/>
                      <a:pt x="0" y="0"/>
                    </a:cubicBezTo>
                    <a:cubicBezTo>
                      <a:pt x="9" y="0"/>
                      <a:pt x="17" y="0"/>
                      <a:pt x="25" y="0"/>
                    </a:cubicBezTo>
                    <a:cubicBezTo>
                      <a:pt x="25" y="1"/>
                      <a:pt x="26" y="1"/>
                      <a:pt x="26" y="1"/>
                    </a:cubicBezTo>
                    <a:cubicBezTo>
                      <a:pt x="16" y="10"/>
                      <a:pt x="20" y="20"/>
                      <a:pt x="21" y="30"/>
                    </a:cubicBezTo>
                    <a:cubicBezTo>
                      <a:pt x="22" y="37"/>
                      <a:pt x="23" y="44"/>
                      <a:pt x="24"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33" name="Freeform 23"/>
              <p:cNvSpPr>
                <a:spLocks/>
              </p:cNvSpPr>
              <p:nvPr/>
            </p:nvSpPr>
            <p:spPr bwMode="auto">
              <a:xfrm>
                <a:off x="-331788" y="3160713"/>
                <a:ext cx="26988" cy="74613"/>
              </a:xfrm>
              <a:custGeom>
                <a:avLst/>
                <a:gdLst>
                  <a:gd name="T0" fmla="*/ 18 w 20"/>
                  <a:gd name="T1" fmla="*/ 38 h 56"/>
                  <a:gd name="T2" fmla="*/ 11 w 20"/>
                  <a:gd name="T3" fmla="*/ 56 h 56"/>
                  <a:gd name="T4" fmla="*/ 3 w 20"/>
                  <a:gd name="T5" fmla="*/ 37 h 56"/>
                  <a:gd name="T6" fmla="*/ 5 w 20"/>
                  <a:gd name="T7" fmla="*/ 18 h 56"/>
                  <a:gd name="T8" fmla="*/ 0 w 20"/>
                  <a:gd name="T9" fmla="*/ 0 h 56"/>
                  <a:gd name="T10" fmla="*/ 20 w 20"/>
                  <a:gd name="T11" fmla="*/ 0 h 56"/>
                  <a:gd name="T12" fmla="*/ 18 w 20"/>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18" y="38"/>
                    </a:moveTo>
                    <a:cubicBezTo>
                      <a:pt x="16" y="44"/>
                      <a:pt x="14" y="49"/>
                      <a:pt x="11" y="56"/>
                    </a:cubicBezTo>
                    <a:cubicBezTo>
                      <a:pt x="7" y="49"/>
                      <a:pt x="5" y="43"/>
                      <a:pt x="3" y="37"/>
                    </a:cubicBezTo>
                    <a:cubicBezTo>
                      <a:pt x="4" y="31"/>
                      <a:pt x="4" y="25"/>
                      <a:pt x="5" y="18"/>
                    </a:cubicBezTo>
                    <a:cubicBezTo>
                      <a:pt x="6" y="12"/>
                      <a:pt x="7" y="5"/>
                      <a:pt x="0" y="0"/>
                    </a:cubicBezTo>
                    <a:cubicBezTo>
                      <a:pt x="8" y="0"/>
                      <a:pt x="14" y="0"/>
                      <a:pt x="20" y="0"/>
                    </a:cubicBezTo>
                    <a:cubicBezTo>
                      <a:pt x="10" y="12"/>
                      <a:pt x="19" y="25"/>
                      <a:pt x="18"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sp>
            <p:nvSpPr>
              <p:cNvPr id="243734" name="Freeform 24"/>
              <p:cNvSpPr>
                <a:spLocks/>
              </p:cNvSpPr>
              <p:nvPr/>
            </p:nvSpPr>
            <p:spPr bwMode="auto">
              <a:xfrm>
                <a:off x="122238" y="3160713"/>
                <a:ext cx="23813" cy="74613"/>
              </a:xfrm>
              <a:custGeom>
                <a:avLst/>
                <a:gdLst>
                  <a:gd name="T0" fmla="*/ 16 w 18"/>
                  <a:gd name="T1" fmla="*/ 38 h 56"/>
                  <a:gd name="T2" fmla="*/ 9 w 18"/>
                  <a:gd name="T3" fmla="*/ 56 h 56"/>
                  <a:gd name="T4" fmla="*/ 1 w 18"/>
                  <a:gd name="T5" fmla="*/ 38 h 56"/>
                  <a:gd name="T6" fmla="*/ 5 w 18"/>
                  <a:gd name="T7" fmla="*/ 10 h 56"/>
                  <a:gd name="T8" fmla="*/ 0 w 18"/>
                  <a:gd name="T9" fmla="*/ 0 h 56"/>
                  <a:gd name="T10" fmla="*/ 18 w 18"/>
                  <a:gd name="T11" fmla="*/ 0 h 56"/>
                  <a:gd name="T12" fmla="*/ 16 w 18"/>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18" h="56">
                    <a:moveTo>
                      <a:pt x="16" y="38"/>
                    </a:moveTo>
                    <a:cubicBezTo>
                      <a:pt x="14" y="44"/>
                      <a:pt x="12" y="49"/>
                      <a:pt x="9" y="56"/>
                    </a:cubicBezTo>
                    <a:cubicBezTo>
                      <a:pt x="5" y="49"/>
                      <a:pt x="3" y="44"/>
                      <a:pt x="1" y="38"/>
                    </a:cubicBezTo>
                    <a:cubicBezTo>
                      <a:pt x="2" y="29"/>
                      <a:pt x="3" y="19"/>
                      <a:pt x="5" y="10"/>
                    </a:cubicBezTo>
                    <a:cubicBezTo>
                      <a:pt x="5" y="6"/>
                      <a:pt x="0" y="4"/>
                      <a:pt x="0" y="0"/>
                    </a:cubicBezTo>
                    <a:cubicBezTo>
                      <a:pt x="6" y="0"/>
                      <a:pt x="12" y="0"/>
                      <a:pt x="18" y="0"/>
                    </a:cubicBezTo>
                    <a:cubicBezTo>
                      <a:pt x="8" y="12"/>
                      <a:pt x="17" y="25"/>
                      <a:pt x="1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050"/>
              </a:p>
            </p:txBody>
          </p:sp>
        </p:grpSp>
      </p:grpSp>
    </p:spTree>
    <p:extLst>
      <p:ext uri="{BB962C8B-B14F-4D97-AF65-F5344CB8AC3E}">
        <p14:creationId xmlns:p14="http://schemas.microsoft.com/office/powerpoint/2010/main" val="3528492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759677" y="15422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REFERENCES</a:t>
            </a:r>
            <a:endParaRPr sz="2400" b="1" dirty="0">
              <a:latin typeface="Times New Roman" panose="02020603050405020304" pitchFamily="18" charset="0"/>
              <a:cs typeface="Times New Roman" panose="02020603050405020304" pitchFamily="18" charset="0"/>
            </a:endParaRPr>
          </a:p>
        </p:txBody>
      </p:sp>
      <p:sp>
        <p:nvSpPr>
          <p:cNvPr id="202" name="Google Shape;202;p25"/>
          <p:cNvSpPr txBox="1">
            <a:spLocks noGrp="1"/>
          </p:cNvSpPr>
          <p:nvPr>
            <p:ph type="body" idx="1"/>
          </p:nvPr>
        </p:nvSpPr>
        <p:spPr>
          <a:xfrm>
            <a:off x="759677" y="1108825"/>
            <a:ext cx="7505700" cy="2690024"/>
          </a:xfrm>
          <a:prstGeom prst="rect">
            <a:avLst/>
          </a:prstGeom>
        </p:spPr>
        <p:txBody>
          <a:bodyPr spcFirstLastPara="1" wrap="square" lIns="91425" tIns="91425" rIns="91425" bIns="91425" anchor="t" anchorCtr="0">
            <a:normAutofit/>
          </a:bodyPr>
          <a:lstStyle/>
          <a:p>
            <a:pPr marL="146050" indent="0">
              <a:lnSpc>
                <a:spcPct val="100000"/>
              </a:lnSpc>
              <a:buNone/>
            </a:pPr>
            <a:r>
              <a:rPr lang="en" sz="1400" dirty="0">
                <a:solidFill>
                  <a:schemeClr val="bg2">
                    <a:lumMod val="10000"/>
                  </a:schemeClr>
                </a:solidFill>
                <a:latin typeface="Times New Roman" panose="02020603050405020304" pitchFamily="18" charset="0"/>
                <a:cs typeface="Times New Roman" panose="02020603050405020304" pitchFamily="18" charset="0"/>
              </a:rPr>
              <a:t>1. </a:t>
            </a:r>
            <a:r>
              <a:rPr lang="en-US" sz="1400" b="0" i="0" dirty="0">
                <a:solidFill>
                  <a:schemeClr val="bg2">
                    <a:lumMod val="10000"/>
                  </a:schemeClr>
                </a:solidFill>
                <a:effectLst/>
                <a:latin typeface="Times New Roman" panose="02020603050405020304" pitchFamily="18" charset="0"/>
                <a:cs typeface="Times New Roman" panose="02020603050405020304" pitchFamily="18" charset="0"/>
              </a:rPr>
              <a:t>Pharmaceutical Branding Strategies and Communication</a:t>
            </a:r>
          </a:p>
          <a:p>
            <a:pPr marL="146050" indent="0">
              <a:lnSpc>
                <a:spcPct val="100000"/>
              </a:lnSpc>
              <a:buNone/>
            </a:pPr>
            <a:r>
              <a:rPr lang="en-US" sz="1400" b="0" dirty="0">
                <a:solidFill>
                  <a:schemeClr val="bg2">
                    <a:lumMod val="10000"/>
                  </a:schemeClr>
                </a:solidFill>
                <a:effectLst/>
                <a:latin typeface="Times New Roman" panose="02020603050405020304" pitchFamily="18" charset="0"/>
                <a:cs typeface="Times New Roman" panose="02020603050405020304" pitchFamily="18" charset="0"/>
              </a:rPr>
              <a:t>    International Journal of Pure and Applied Mathematics, Volume 118 No. 18 2018, 1209-1220</a:t>
            </a:r>
          </a:p>
          <a:p>
            <a:pPr marL="146050" indent="0">
              <a:lnSpc>
                <a:spcPct val="100000"/>
              </a:lnSpc>
              <a:buNone/>
            </a:pPr>
            <a:endParaRPr lang="en-US" sz="1400" dirty="0">
              <a:solidFill>
                <a:schemeClr val="bg2">
                  <a:lumMod val="10000"/>
                </a:schemeClr>
              </a:solidFill>
              <a:latin typeface="Times New Roman" panose="02020603050405020304" pitchFamily="18" charset="0"/>
              <a:cs typeface="Times New Roman" panose="02020603050405020304" pitchFamily="18" charset="0"/>
            </a:endParaRPr>
          </a:p>
          <a:p>
            <a:pPr marL="0" indent="0">
              <a:lnSpc>
                <a:spcPct val="100000"/>
              </a:lnSpc>
              <a:buClr>
                <a:schemeClr val="dk1"/>
              </a:buClr>
              <a:buSzPts val="1100"/>
              <a:buNone/>
            </a:pPr>
            <a:r>
              <a:rPr lang="en-IN" sz="1400" dirty="0">
                <a:solidFill>
                  <a:schemeClr val="bg2">
                    <a:lumMod val="10000"/>
                  </a:schemeClr>
                </a:solidFill>
                <a:latin typeface="Times New Roman" panose="02020603050405020304" pitchFamily="18" charset="0"/>
                <a:cs typeface="Times New Roman" panose="02020603050405020304" pitchFamily="18" charset="0"/>
              </a:rPr>
              <a:t>    2. </a:t>
            </a:r>
            <a:r>
              <a:rPr lang="en-US" sz="1400" dirty="0">
                <a:solidFill>
                  <a:schemeClr val="bg2">
                    <a:lumMod val="10000"/>
                  </a:schemeClr>
                </a:solidFill>
                <a:latin typeface="Times New Roman" panose="02020603050405020304" pitchFamily="18" charset="0"/>
                <a:cs typeface="Times New Roman" panose="02020603050405020304" pitchFamily="18" charset="0"/>
              </a:rPr>
              <a:t>Pharmaceutical Marketing: A Literature Review</a:t>
            </a:r>
          </a:p>
          <a:p>
            <a:pPr marL="0" indent="0">
              <a:lnSpc>
                <a:spcPct val="100000"/>
              </a:lnSpc>
              <a:buClr>
                <a:schemeClr val="dk1"/>
              </a:buClr>
              <a:buSzPts val="1100"/>
              <a:buNone/>
            </a:pPr>
            <a:r>
              <a:rPr lang="en-US" sz="1400" dirty="0">
                <a:solidFill>
                  <a:schemeClr val="bg2">
                    <a:lumMod val="10000"/>
                  </a:schemeClr>
                </a:solidFill>
                <a:latin typeface="Times New Roman" panose="02020603050405020304" pitchFamily="18" charset="0"/>
                <a:cs typeface="Times New Roman" panose="02020603050405020304" pitchFamily="18" charset="0"/>
              </a:rPr>
              <a:t>       April 2022International Journal of Engineering and Management Research 12(2):56-63</a:t>
            </a:r>
          </a:p>
          <a:p>
            <a:pPr marL="0" indent="0">
              <a:lnSpc>
                <a:spcPct val="100000"/>
              </a:lnSpc>
              <a:buClr>
                <a:schemeClr val="dk1"/>
              </a:buClr>
              <a:buSzPts val="1100"/>
              <a:buNone/>
            </a:pPr>
            <a:endParaRPr lang="en-US" sz="1400" dirty="0">
              <a:latin typeface="Times New Roman" panose="02020603050405020304" pitchFamily="18" charset="0"/>
              <a:cs typeface="Times New Roman" panose="02020603050405020304" pitchFamily="18" charset="0"/>
            </a:endParaRPr>
          </a:p>
          <a:p>
            <a:pPr marL="0" indent="0">
              <a:lnSpc>
                <a:spcPct val="100000"/>
              </a:lnSpc>
              <a:buClr>
                <a:schemeClr val="dk1"/>
              </a:buClr>
              <a:buSzPts val="1100"/>
              <a:buNone/>
            </a:pPr>
            <a:r>
              <a:rPr lang="en-US" sz="1400" dirty="0">
                <a:latin typeface="Times New Roman" panose="02020603050405020304" pitchFamily="18" charset="0"/>
                <a:cs typeface="Times New Roman" panose="02020603050405020304" pitchFamily="18" charset="0"/>
              </a:rPr>
              <a:t>    3. </a:t>
            </a:r>
            <a:r>
              <a:rPr lang="en-US" sz="1400" dirty="0">
                <a:latin typeface="Times New Roman" panose="02020603050405020304" pitchFamily="18" charset="0"/>
                <a:cs typeface="Times New Roman" panose="02020603050405020304" pitchFamily="18" charset="0"/>
                <a:hlinkClick r:id="rId3"/>
              </a:rPr>
              <a:t>https://sunpharma.com/</a:t>
            </a:r>
            <a:r>
              <a:rPr lang="en-US" sz="1400" dirty="0">
                <a:latin typeface="Times New Roman" panose="02020603050405020304" pitchFamily="18" charset="0"/>
                <a:cs typeface="Times New Roman" panose="02020603050405020304" pitchFamily="18" charset="0"/>
              </a:rPr>
              <a:t> </a:t>
            </a:r>
          </a:p>
          <a:p>
            <a:pPr marL="0" indent="0">
              <a:lnSpc>
                <a:spcPct val="100000"/>
              </a:lnSpc>
              <a:buClr>
                <a:schemeClr val="dk1"/>
              </a:buClr>
              <a:buSzPts val="1100"/>
              <a:buNone/>
            </a:pPr>
            <a:endParaRPr lang="en-US" sz="1400" dirty="0">
              <a:latin typeface="Times New Roman" panose="02020603050405020304" pitchFamily="18" charset="0"/>
              <a:cs typeface="Times New Roman" panose="02020603050405020304" pitchFamily="18" charset="0"/>
            </a:endParaRPr>
          </a:p>
          <a:p>
            <a:pPr marL="0" indent="0">
              <a:lnSpc>
                <a:spcPct val="100000"/>
              </a:lnSpc>
              <a:buClr>
                <a:schemeClr val="dk1"/>
              </a:buClr>
              <a:buSzPts val="1100"/>
              <a:buNone/>
            </a:pPr>
            <a:r>
              <a:rPr lang="en-US" sz="1400" dirty="0">
                <a:latin typeface="Times New Roman" panose="02020603050405020304" pitchFamily="18" charset="0"/>
                <a:cs typeface="Times New Roman" panose="02020603050405020304" pitchFamily="18" charset="0"/>
              </a:rPr>
              <a:t>    4. </a:t>
            </a:r>
            <a:r>
              <a:rPr lang="en-US" sz="1400" dirty="0">
                <a:latin typeface="Times New Roman" panose="02020603050405020304" pitchFamily="18" charset="0"/>
                <a:cs typeface="Times New Roman" panose="02020603050405020304" pitchFamily="18" charset="0"/>
                <a:hlinkClick r:id="rId4"/>
              </a:rPr>
              <a:t>https://www.linkedin.com/company/sun-pharma/</a:t>
            </a:r>
            <a:r>
              <a:rPr lang="en-US" sz="1400" dirty="0">
                <a:latin typeface="Times New Roman" panose="02020603050405020304" pitchFamily="18" charset="0"/>
                <a:cs typeface="Times New Roman" panose="02020603050405020304" pitchFamily="18" charset="0"/>
              </a:rPr>
              <a:t> </a:t>
            </a:r>
          </a:p>
          <a:p>
            <a:pPr marL="0" indent="0">
              <a:lnSpc>
                <a:spcPct val="100000"/>
              </a:lnSpc>
              <a:buClr>
                <a:schemeClr val="dk1"/>
              </a:buClr>
              <a:buSzPts val="1100"/>
              <a:buNone/>
            </a:pPr>
            <a:endParaRPr lang="en-US" sz="1400" dirty="0">
              <a:latin typeface="Times New Roman" panose="02020603050405020304" pitchFamily="18" charset="0"/>
              <a:cs typeface="Times New Roman" panose="02020603050405020304" pitchFamily="18" charset="0"/>
            </a:endParaRPr>
          </a:p>
          <a:p>
            <a:pPr marL="0" indent="0">
              <a:lnSpc>
                <a:spcPct val="100000"/>
              </a:lnSpc>
              <a:buClr>
                <a:schemeClr val="dk1"/>
              </a:buClr>
              <a:buSzPts val="1100"/>
              <a:buNone/>
            </a:pPr>
            <a:r>
              <a:rPr lang="en-US" sz="1400" dirty="0">
                <a:latin typeface="Times New Roman" panose="02020603050405020304" pitchFamily="18" charset="0"/>
                <a:cs typeface="Times New Roman" panose="02020603050405020304" pitchFamily="18" charset="0"/>
              </a:rPr>
              <a:t>    5. </a:t>
            </a:r>
            <a:r>
              <a:rPr lang="en-US" sz="1400" dirty="0">
                <a:latin typeface="Times New Roman" panose="02020603050405020304" pitchFamily="18" charset="0"/>
                <a:cs typeface="Times New Roman" panose="02020603050405020304" pitchFamily="18" charset="0"/>
                <a:hlinkClick r:id="rId5"/>
              </a:rPr>
              <a:t>https://www.facebook.com/SunPharmaLive</a:t>
            </a:r>
            <a:r>
              <a:rPr lang="en-US" sz="1400" dirty="0">
                <a:latin typeface="Times New Roman" panose="02020603050405020304" pitchFamily="18" charset="0"/>
                <a:cs typeface="Times New Roman" panose="02020603050405020304" pitchFamily="18" charset="0"/>
              </a:rPr>
              <a:t> </a:t>
            </a:r>
          </a:p>
          <a:p>
            <a:pPr marL="0" lvl="0" indent="0" algn="l" rtl="0">
              <a:spcBef>
                <a:spcPts val="0"/>
              </a:spcBef>
              <a:spcAft>
                <a:spcPts val="0"/>
              </a:spcAft>
              <a:buClr>
                <a:schemeClr val="dk1"/>
              </a:buClr>
              <a:buSzPts val="1100"/>
              <a:buFont typeface="Arial"/>
              <a:buNone/>
            </a:pPr>
            <a:endParaRPr lang="en-US" sz="14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lang="en-US" sz="14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lang="en-IN" sz="1400" dirty="0">
              <a:latin typeface="Times New Roman" panose="02020603050405020304" pitchFamily="18" charset="0"/>
              <a:cs typeface="Times New Roman" panose="02020603050405020304" pitchFamily="18" charset="0"/>
            </a:endParaRPr>
          </a:p>
        </p:txBody>
      </p:sp>
      <p:pic>
        <p:nvPicPr>
          <p:cNvPr id="2" name="Google Shape;67;p13">
            <a:extLst>
              <a:ext uri="{FF2B5EF4-FFF2-40B4-BE49-F238E27FC236}">
                <a16:creationId xmlns:a16="http://schemas.microsoft.com/office/drawing/2014/main" id="{43F76FEC-68FA-6CD7-F3CE-6A48DF5D5096}"/>
              </a:ext>
            </a:extLst>
          </p:cNvPr>
          <p:cNvPicPr preferRelativeResize="0"/>
          <p:nvPr/>
        </p:nvPicPr>
        <p:blipFill>
          <a:blip r:embed="rId6">
            <a:alphaModFix/>
          </a:blip>
          <a:stretch>
            <a:fillRect/>
          </a:stretch>
        </p:blipFill>
        <p:spPr>
          <a:xfrm>
            <a:off x="0" y="16095"/>
            <a:ext cx="967740" cy="54103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759677" y="15422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LIMITATIONS</a:t>
            </a:r>
            <a:endParaRPr sz="2400" b="1" dirty="0">
              <a:latin typeface="Times New Roman" panose="02020603050405020304" pitchFamily="18" charset="0"/>
              <a:cs typeface="Times New Roman" panose="02020603050405020304" pitchFamily="18" charset="0"/>
            </a:endParaRPr>
          </a:p>
        </p:txBody>
      </p:sp>
      <p:sp>
        <p:nvSpPr>
          <p:cNvPr id="202" name="Google Shape;202;p25"/>
          <p:cNvSpPr txBox="1">
            <a:spLocks noGrp="1"/>
          </p:cNvSpPr>
          <p:nvPr>
            <p:ph type="body" idx="1"/>
          </p:nvPr>
        </p:nvSpPr>
        <p:spPr>
          <a:xfrm>
            <a:off x="759677" y="1108825"/>
            <a:ext cx="7505700" cy="2690024"/>
          </a:xfrm>
          <a:prstGeom prst="rect">
            <a:avLst/>
          </a:prstGeom>
        </p:spPr>
        <p:txBody>
          <a:bodyPr spcFirstLastPara="1" wrap="square" lIns="91425" tIns="91425" rIns="91425" bIns="91425" anchor="t" anchorCtr="0">
            <a:normAutofit/>
          </a:bodyPr>
          <a:lstStyle/>
          <a:p>
            <a:pPr marL="285750" indent="-285750">
              <a:lnSpc>
                <a:spcPct val="150000"/>
              </a:lnSpc>
              <a:buClr>
                <a:schemeClr val="dk1"/>
              </a:buClr>
              <a:buSzPts val="1100"/>
              <a:buFont typeface="Wingdings" panose="05000000000000000000" pitchFamily="2" charset="2"/>
              <a:buChar char="§"/>
            </a:pPr>
            <a:r>
              <a:rPr lang="en-US" sz="1400" dirty="0">
                <a:solidFill>
                  <a:schemeClr val="bg2">
                    <a:lumMod val="10000"/>
                  </a:schemeClr>
                </a:solidFill>
                <a:latin typeface="Times New Roman" panose="02020603050405020304" pitchFamily="18" charset="0"/>
                <a:cs typeface="Times New Roman" panose="02020603050405020304" pitchFamily="18" charset="0"/>
              </a:rPr>
              <a:t>Data points were collected from the ex-employes of the sales team.</a:t>
            </a:r>
          </a:p>
          <a:p>
            <a:pPr marL="285750" indent="-285750">
              <a:lnSpc>
                <a:spcPct val="150000"/>
              </a:lnSpc>
              <a:buClr>
                <a:schemeClr val="dk1"/>
              </a:buClr>
              <a:buSzPts val="1100"/>
              <a:buFont typeface="Wingdings" panose="05000000000000000000" pitchFamily="2" charset="2"/>
              <a:buChar char="§"/>
            </a:pPr>
            <a:r>
              <a:rPr lang="en-US" sz="1400" dirty="0">
                <a:solidFill>
                  <a:schemeClr val="bg2">
                    <a:lumMod val="10000"/>
                  </a:schemeClr>
                </a:solidFill>
                <a:latin typeface="Times New Roman" panose="02020603050405020304" pitchFamily="18" charset="0"/>
                <a:cs typeface="Times New Roman" panose="02020603050405020304" pitchFamily="18" charset="0"/>
              </a:rPr>
              <a:t>Sample size was low as specified by the norms of the organization for collection of the data points.</a:t>
            </a:r>
          </a:p>
          <a:p>
            <a:pPr marL="0" indent="0">
              <a:lnSpc>
                <a:spcPct val="150000"/>
              </a:lnSpc>
              <a:buClr>
                <a:schemeClr val="dk1"/>
              </a:buClr>
              <a:buSzPts val="1100"/>
              <a:buNone/>
            </a:pPr>
            <a:endParaRPr lang="en-US" sz="14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lang="en-US" sz="1400" dirty="0">
              <a:latin typeface="Times New Roman" panose="02020603050405020304" pitchFamily="18" charset="0"/>
              <a:cs typeface="Times New Roman" panose="02020603050405020304" pitchFamily="18" charset="0"/>
            </a:endParaRPr>
          </a:p>
          <a:p>
            <a:pPr marL="0" lvl="0" indent="0" algn="l" rtl="0">
              <a:spcBef>
                <a:spcPts val="0"/>
              </a:spcBef>
              <a:spcAft>
                <a:spcPts val="0"/>
              </a:spcAft>
              <a:buClr>
                <a:schemeClr val="dk1"/>
              </a:buClr>
              <a:buSzPts val="1100"/>
              <a:buFont typeface="Arial"/>
              <a:buNone/>
            </a:pPr>
            <a:endParaRPr lang="en-IN" sz="1400" dirty="0">
              <a:latin typeface="Times New Roman" panose="02020603050405020304" pitchFamily="18" charset="0"/>
              <a:cs typeface="Times New Roman" panose="02020603050405020304" pitchFamily="18" charset="0"/>
            </a:endParaRPr>
          </a:p>
        </p:txBody>
      </p:sp>
      <p:pic>
        <p:nvPicPr>
          <p:cNvPr id="2" name="Google Shape;67;p13">
            <a:extLst>
              <a:ext uri="{FF2B5EF4-FFF2-40B4-BE49-F238E27FC236}">
                <a16:creationId xmlns:a16="http://schemas.microsoft.com/office/drawing/2014/main" id="{43F76FEC-68FA-6CD7-F3CE-6A48DF5D5096}"/>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590320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5"/>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INTRODUCTION</a:t>
            </a:r>
            <a:endParaRPr sz="2400" b="1" dirty="0">
              <a:latin typeface="Times New Roman" panose="02020603050405020304" pitchFamily="18" charset="0"/>
              <a:cs typeface="Times New Roman" panose="02020603050405020304" pitchFamily="18" charset="0"/>
            </a:endParaRPr>
          </a:p>
        </p:txBody>
      </p:sp>
      <p:sp>
        <p:nvSpPr>
          <p:cNvPr id="142" name="Google Shape;142;p1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Established in 2015, Cognitrex Consultants is a market research, competitive intelligence, and consulting company with substantial presence in healthcare domain which includes pharmaceuticals, medical devices, medical equipment, consumables etc. Company studies markets in more than 30 countries to help healthcare and pharmaceutical clients to access the market dynamics, analyze competitive activity and develop business strategies</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endParaRPr dirty="0"/>
          </a:p>
        </p:txBody>
      </p:sp>
      <p:pic>
        <p:nvPicPr>
          <p:cNvPr id="2" name="Google Shape;67;p13">
            <a:extLst>
              <a:ext uri="{FF2B5EF4-FFF2-40B4-BE49-F238E27FC236}">
                <a16:creationId xmlns:a16="http://schemas.microsoft.com/office/drawing/2014/main" id="{D33BAFB0-1252-246A-1BD5-080A72676CF5}"/>
              </a:ext>
            </a:extLst>
          </p:cNvPr>
          <p:cNvPicPr preferRelativeResize="0"/>
          <p:nvPr/>
        </p:nvPicPr>
        <p:blipFill>
          <a:blip r:embed="rId3">
            <a:alphaModFix/>
          </a:blip>
          <a:stretch>
            <a:fillRect/>
          </a:stretch>
        </p:blipFill>
        <p:spPr>
          <a:xfrm>
            <a:off x="0" y="0"/>
            <a:ext cx="1366200" cy="6937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211653"/>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PICTORIAL JOURNEY</a:t>
            </a:r>
            <a:endParaRPr sz="2400" b="1" dirty="0">
              <a:latin typeface="Times New Roman" panose="02020603050405020304" pitchFamily="18" charset="0"/>
              <a:cs typeface="Times New Roman" panose="02020603050405020304" pitchFamily="18" charset="0"/>
            </a:endParaRPr>
          </a:p>
        </p:txBody>
      </p:sp>
      <p:pic>
        <p:nvPicPr>
          <p:cNvPr id="4" name="Google Shape;67;p13">
            <a:extLst>
              <a:ext uri="{FF2B5EF4-FFF2-40B4-BE49-F238E27FC236}">
                <a16:creationId xmlns:a16="http://schemas.microsoft.com/office/drawing/2014/main" id="{AA1770F6-6A97-A02C-954D-E8B1655A1436}"/>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pic>
        <p:nvPicPr>
          <p:cNvPr id="3" name="Picture 2">
            <a:extLst>
              <a:ext uri="{FF2B5EF4-FFF2-40B4-BE49-F238E27FC236}">
                <a16:creationId xmlns:a16="http://schemas.microsoft.com/office/drawing/2014/main" id="{194135E1-FAC7-90D7-15D3-324A5144D3C4}"/>
              </a:ext>
            </a:extLst>
          </p:cNvPr>
          <p:cNvPicPr>
            <a:picLocks noChangeAspect="1"/>
          </p:cNvPicPr>
          <p:nvPr/>
        </p:nvPicPr>
        <p:blipFill>
          <a:blip r:embed="rId4"/>
          <a:stretch>
            <a:fillRect/>
          </a:stretch>
        </p:blipFill>
        <p:spPr>
          <a:xfrm>
            <a:off x="193289" y="1412253"/>
            <a:ext cx="4319240" cy="2429573"/>
          </a:xfrm>
          <a:prstGeom prst="rect">
            <a:avLst/>
          </a:prstGeom>
          <a:ln w="38100">
            <a:solidFill>
              <a:schemeClr val="bg2">
                <a:lumMod val="10000"/>
              </a:schemeClr>
            </a:solidFill>
          </a:ln>
        </p:spPr>
      </p:pic>
      <p:pic>
        <p:nvPicPr>
          <p:cNvPr id="6" name="Picture 5">
            <a:extLst>
              <a:ext uri="{FF2B5EF4-FFF2-40B4-BE49-F238E27FC236}">
                <a16:creationId xmlns:a16="http://schemas.microsoft.com/office/drawing/2014/main" id="{9B5C6CD8-4D18-B126-08A2-BB1EE7D719A5}"/>
              </a:ext>
            </a:extLst>
          </p:cNvPr>
          <p:cNvPicPr>
            <a:picLocks noChangeAspect="1"/>
          </p:cNvPicPr>
          <p:nvPr/>
        </p:nvPicPr>
        <p:blipFill>
          <a:blip r:embed="rId5"/>
          <a:stretch>
            <a:fillRect/>
          </a:stretch>
        </p:blipFill>
        <p:spPr>
          <a:xfrm>
            <a:off x="4720683" y="1408770"/>
            <a:ext cx="4230027" cy="2429573"/>
          </a:xfrm>
          <a:prstGeom prst="rect">
            <a:avLst/>
          </a:prstGeom>
          <a:ln w="38100">
            <a:solidFill>
              <a:schemeClr val="bg2">
                <a:lumMod val="10000"/>
              </a:schemeClr>
            </a:solidFill>
          </a:ln>
        </p:spPr>
      </p:pic>
    </p:spTree>
    <p:extLst>
      <p:ext uri="{BB962C8B-B14F-4D97-AF65-F5344CB8AC3E}">
        <p14:creationId xmlns:p14="http://schemas.microsoft.com/office/powerpoint/2010/main" val="4150470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5"/>
          <p:cNvSpPr txBox="1">
            <a:spLocks noGrp="1"/>
          </p:cNvSpPr>
          <p:nvPr>
            <p:ph type="title"/>
          </p:nvPr>
        </p:nvSpPr>
        <p:spPr>
          <a:xfrm>
            <a:off x="819150" y="1988414"/>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THANK YOU</a:t>
            </a:r>
            <a:endParaRPr sz="2400" b="1" dirty="0">
              <a:latin typeface="Times New Roman" panose="02020603050405020304" pitchFamily="18" charset="0"/>
              <a:cs typeface="Times New Roman" panose="02020603050405020304" pitchFamily="18" charset="0"/>
            </a:endParaRPr>
          </a:p>
        </p:txBody>
      </p:sp>
      <p:pic>
        <p:nvPicPr>
          <p:cNvPr id="4" name="Google Shape;67;p13">
            <a:extLst>
              <a:ext uri="{FF2B5EF4-FFF2-40B4-BE49-F238E27FC236}">
                <a16:creationId xmlns:a16="http://schemas.microsoft.com/office/drawing/2014/main" id="{AA1770F6-6A97-A02C-954D-E8B1655A1436}"/>
              </a:ext>
            </a:extLst>
          </p:cNvPr>
          <p:cNvPicPr preferRelativeResize="0"/>
          <p:nvPr/>
        </p:nvPicPr>
        <p:blipFill>
          <a:blip r:embed="rId3">
            <a:alphaModFix/>
          </a:blip>
          <a:stretch>
            <a:fillRect/>
          </a:stretch>
        </p:blipFill>
        <p:spPr>
          <a:xfrm>
            <a:off x="0" y="16095"/>
            <a:ext cx="967740" cy="541035"/>
          </a:xfrm>
          <a:prstGeom prst="rect">
            <a:avLst/>
          </a:prstGeom>
          <a:noFill/>
          <a:ln>
            <a:noFill/>
          </a:ln>
        </p:spPr>
      </p:pic>
    </p:spTree>
    <p:extLst>
      <p:ext uri="{BB962C8B-B14F-4D97-AF65-F5344CB8AC3E}">
        <p14:creationId xmlns:p14="http://schemas.microsoft.com/office/powerpoint/2010/main" val="3706662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18"/>
          <p:cNvSpPr txBox="1">
            <a:spLocks noGrp="1"/>
          </p:cNvSpPr>
          <p:nvPr>
            <p:ph type="title"/>
          </p:nvPr>
        </p:nvSpPr>
        <p:spPr>
          <a:xfrm>
            <a:off x="311700" y="482850"/>
            <a:ext cx="85206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NEED FOR THE STUDY (RATIONALE)</a:t>
            </a:r>
            <a:endParaRPr b="1" dirty="0">
              <a:latin typeface="Times New Roman" panose="02020603050405020304" pitchFamily="18" charset="0"/>
              <a:cs typeface="Times New Roman" panose="02020603050405020304" pitchFamily="18" charset="0"/>
            </a:endParaRPr>
          </a:p>
        </p:txBody>
      </p:sp>
      <p:sp>
        <p:nvSpPr>
          <p:cNvPr id="160" name="Google Shape;160;p18"/>
          <p:cNvSpPr txBox="1">
            <a:spLocks noGrp="1"/>
          </p:cNvSpPr>
          <p:nvPr>
            <p:ph type="body" idx="1"/>
          </p:nvPr>
        </p:nvSpPr>
        <p:spPr>
          <a:xfrm>
            <a:off x="819150" y="1526170"/>
            <a:ext cx="7505700" cy="2448000"/>
          </a:xfrm>
          <a:prstGeom prst="rect">
            <a:avLst/>
          </a:prstGeom>
        </p:spPr>
        <p:txBody>
          <a:bodyPr spcFirstLastPara="1" wrap="square" lIns="91425" tIns="91425" rIns="91425" bIns="91425" anchor="t" anchorCtr="0">
            <a:noAutofit/>
          </a:bodyPr>
          <a:lstStyle/>
          <a:p>
            <a:pPr marL="0" indent="0">
              <a:lnSpc>
                <a:spcPct val="107000"/>
              </a:lnSpc>
              <a:spcAft>
                <a:spcPts val="800"/>
              </a:spcAft>
              <a:buNone/>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It is to be hypothesized that determining the market position of brands of Sun pharma (Pharma Division) will help the competitor company to analyze what its market position is as compared to Sun Pharma and what all tactics can be adopted to improve their market share by understanding the business strategies of Sun Pharma.</a:t>
            </a:r>
            <a:endParaRPr lang="en-IN"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gn="l" rtl="0">
              <a:spcBef>
                <a:spcPts val="1200"/>
              </a:spcBef>
              <a:spcAft>
                <a:spcPts val="1200"/>
              </a:spcAft>
              <a:buNone/>
            </a:pPr>
            <a:endParaRPr sz="1600" dirty="0"/>
          </a:p>
        </p:txBody>
      </p:sp>
      <p:pic>
        <p:nvPicPr>
          <p:cNvPr id="2" name="Google Shape;67;p13">
            <a:extLst>
              <a:ext uri="{FF2B5EF4-FFF2-40B4-BE49-F238E27FC236}">
                <a16:creationId xmlns:a16="http://schemas.microsoft.com/office/drawing/2014/main" id="{393A5D78-07EB-9919-6CA0-C5CF58DAC841}"/>
              </a:ext>
            </a:extLst>
          </p:cNvPr>
          <p:cNvPicPr preferRelativeResize="0"/>
          <p:nvPr/>
        </p:nvPicPr>
        <p:blipFill>
          <a:blip r:embed="rId3">
            <a:alphaModFix/>
          </a:blip>
          <a:stretch>
            <a:fillRect/>
          </a:stretch>
        </p:blipFill>
        <p:spPr>
          <a:xfrm>
            <a:off x="0" y="0"/>
            <a:ext cx="1366200" cy="6937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9"/>
          <p:cNvSpPr txBox="1">
            <a:spLocks noGrp="1"/>
          </p:cNvSpPr>
          <p:nvPr>
            <p:ph type="title"/>
          </p:nvPr>
        </p:nvSpPr>
        <p:spPr>
          <a:xfrm>
            <a:off x="752243" y="206263"/>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sz="2400" b="1" dirty="0">
                <a:latin typeface="Times New Roman" panose="02020603050405020304" pitchFamily="18" charset="0"/>
                <a:cs typeface="Times New Roman" panose="02020603050405020304" pitchFamily="18" charset="0"/>
              </a:rPr>
              <a:t>OBJECTIVE OF STUDY</a:t>
            </a:r>
            <a:endParaRPr sz="2400" b="1" dirty="0">
              <a:latin typeface="Times New Roman" panose="02020603050405020304" pitchFamily="18" charset="0"/>
              <a:cs typeface="Times New Roman" panose="02020603050405020304" pitchFamily="18" charset="0"/>
            </a:endParaRPr>
          </a:p>
        </p:txBody>
      </p:sp>
      <p:sp>
        <p:nvSpPr>
          <p:cNvPr id="166" name="Google Shape;166;p19"/>
          <p:cNvSpPr txBox="1">
            <a:spLocks noGrp="1"/>
          </p:cNvSpPr>
          <p:nvPr>
            <p:ph type="body" idx="1"/>
          </p:nvPr>
        </p:nvSpPr>
        <p:spPr>
          <a:xfrm>
            <a:off x="752242" y="1160863"/>
            <a:ext cx="7767289" cy="2965087"/>
          </a:xfrm>
          <a:prstGeom prst="rect">
            <a:avLst/>
          </a:prstGeom>
        </p:spPr>
        <p:txBody>
          <a:bodyPr spcFirstLastPara="1" wrap="square" lIns="91425" tIns="91425" rIns="91425" bIns="91425" anchor="t" anchorCtr="0">
            <a:noAutofit/>
          </a:bodyPr>
          <a:lstStyle/>
          <a:p>
            <a:pPr marL="0" indent="0">
              <a:lnSpc>
                <a:spcPct val="100000"/>
              </a:lnSpc>
              <a:buNone/>
            </a:pPr>
            <a:r>
              <a:rPr lang="en-US" sz="1600" b="1" i="0" u="none" strike="noStrike" kern="1200" dirty="0">
                <a:solidFill>
                  <a:schemeClr val="tx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Primary Objective :- </a:t>
            </a:r>
          </a:p>
          <a:p>
            <a:pPr marL="285750" indent="-285750">
              <a:lnSpc>
                <a:spcPct val="100000"/>
              </a:lnSpc>
              <a:buFont typeface="Wingdings" panose="05000000000000000000" pitchFamily="2" charset="2"/>
              <a:buChar char="§"/>
            </a:pPr>
            <a:r>
              <a:rPr lang="en-US" sz="1600" i="0" u="none" strike="noStrike" kern="1200" dirty="0">
                <a:solidFill>
                  <a:schemeClr val="tx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To </a:t>
            </a:r>
            <a:r>
              <a:rPr lang="en-US" sz="1600" kern="12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S</a:t>
            </a:r>
            <a:r>
              <a:rPr lang="en-US" sz="1600" i="0" u="none" strike="noStrike" kern="1200" dirty="0">
                <a:solidFill>
                  <a:schemeClr val="tx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rPr>
              <a:t>tudy the Competitive</a:t>
            </a: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 &amp; Strategic Assessment of Sun Pharma - Pharma Division.</a:t>
            </a:r>
          </a:p>
          <a:p>
            <a:pPr marL="0" indent="0">
              <a:lnSpc>
                <a:spcPct val="100000"/>
              </a:lnSpc>
              <a:buNone/>
            </a:pPr>
            <a:endPar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0000"/>
              </a:lnSpc>
              <a:buNone/>
            </a:pPr>
            <a:r>
              <a:rPr lang="en-US" sz="1600" b="1"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Secondary Objective :-</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find out the perception of ex – employees of sales team about the sales (2021-2022)</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identify resource; team structure – Sales and Marketing</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identify the clinician focus; specialties targeted</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determine strategy on segmentation, positioning and targeting brand</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find out the Tactics of Promotion</a:t>
            </a:r>
          </a:p>
          <a:p>
            <a:pPr marL="285750" indent="-285750">
              <a:lnSpc>
                <a:spcPct val="100000"/>
              </a:lnSpc>
              <a:buFont typeface="Wingdings" panose="05000000000000000000" pitchFamily="2" charset="2"/>
              <a:buChar char="§"/>
            </a:pPr>
            <a:r>
              <a:rPr lang="en-US" sz="1600" dirty="0">
                <a:solidFill>
                  <a:schemeClr val="tx2">
                    <a:lumMod val="10000"/>
                  </a:schemeClr>
                </a:solidFill>
                <a:latin typeface="Times New Roman" panose="02020603050405020304" pitchFamily="18" charset="0"/>
                <a:ea typeface="Calibri" panose="020F0502020204030204" pitchFamily="34" charset="0"/>
                <a:cs typeface="Times New Roman" panose="02020603050405020304" pitchFamily="18" charset="0"/>
              </a:rPr>
              <a:t>To carry out the SWOT Analysis</a:t>
            </a:r>
          </a:p>
          <a:p>
            <a:pPr marL="0" indent="0">
              <a:lnSpc>
                <a:spcPct val="100000"/>
              </a:lnSpc>
              <a:buNone/>
            </a:pPr>
            <a:endParaRPr lang="en-IN" sz="1600" b="1" i="0" u="none" strike="noStrike" dirty="0">
              <a:solidFill>
                <a:schemeClr val="tx2">
                  <a:lumMod val="1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l" rtl="0" eaLnBrk="1" fontAlgn="auto" latinLnBrk="0" hangingPunct="1">
              <a:lnSpc>
                <a:spcPct val="100000"/>
              </a:lnSpc>
              <a:spcBef>
                <a:spcPts val="0"/>
              </a:spcBef>
              <a:spcAft>
                <a:spcPts val="0"/>
              </a:spcAft>
              <a:buNone/>
            </a:pPr>
            <a:endParaRPr sz="1500" dirty="0"/>
          </a:p>
        </p:txBody>
      </p:sp>
      <p:pic>
        <p:nvPicPr>
          <p:cNvPr id="2" name="Google Shape;67;p13">
            <a:extLst>
              <a:ext uri="{FF2B5EF4-FFF2-40B4-BE49-F238E27FC236}">
                <a16:creationId xmlns:a16="http://schemas.microsoft.com/office/drawing/2014/main" id="{24B791A5-4387-0FEE-8700-67D2C78D8778}"/>
              </a:ext>
            </a:extLst>
          </p:cNvPr>
          <p:cNvPicPr preferRelativeResize="0"/>
          <p:nvPr/>
        </p:nvPicPr>
        <p:blipFill>
          <a:blip r:embed="rId3">
            <a:alphaModFix/>
          </a:blip>
          <a:stretch>
            <a:fillRect/>
          </a:stretch>
        </p:blipFill>
        <p:spPr>
          <a:xfrm>
            <a:off x="0" y="0"/>
            <a:ext cx="1271239" cy="6542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0"/>
          <p:cNvSpPr txBox="1">
            <a:spLocks noGrp="1"/>
          </p:cNvSpPr>
          <p:nvPr>
            <p:ph type="title"/>
          </p:nvPr>
        </p:nvSpPr>
        <p:spPr>
          <a:xfrm>
            <a:off x="871189" y="227475"/>
            <a:ext cx="7505700" cy="95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b="1" dirty="0">
                <a:latin typeface="Times New Roman" panose="02020603050405020304" pitchFamily="18" charset="0"/>
                <a:cs typeface="Times New Roman" panose="02020603050405020304" pitchFamily="18" charset="0"/>
              </a:rPr>
              <a:t>METHODOLOGY</a:t>
            </a:r>
            <a:endParaRPr b="1" dirty="0">
              <a:latin typeface="Times New Roman" panose="02020603050405020304" pitchFamily="18" charset="0"/>
              <a:cs typeface="Times New Roman" panose="02020603050405020304" pitchFamily="18" charset="0"/>
            </a:endParaRPr>
          </a:p>
        </p:txBody>
      </p:sp>
      <p:sp>
        <p:nvSpPr>
          <p:cNvPr id="172" name="Google Shape;172;p20"/>
          <p:cNvSpPr txBox="1">
            <a:spLocks noGrp="1"/>
          </p:cNvSpPr>
          <p:nvPr>
            <p:ph type="body" idx="1"/>
          </p:nvPr>
        </p:nvSpPr>
        <p:spPr>
          <a:xfrm>
            <a:off x="737374" y="1247310"/>
            <a:ext cx="7505700" cy="2448000"/>
          </a:xfrm>
          <a:prstGeom prst="rect">
            <a:avLst/>
          </a:prstGeom>
        </p:spPr>
        <p:txBody>
          <a:bodyPr spcFirstLastPara="1" wrap="square" lIns="91425" tIns="91425" rIns="91425" bIns="91425" anchor="t" anchorCtr="0">
            <a:noAutofit/>
          </a:bodyPr>
          <a:lstStyle/>
          <a:p>
            <a:pPr marL="285750" indent="-285750">
              <a:lnSpc>
                <a:spcPct val="107000"/>
              </a:lnSpc>
              <a:spcAft>
                <a:spcPts val="800"/>
              </a:spcAft>
              <a:buFont typeface="Wingdings" panose="05000000000000000000" pitchFamily="2" charset="2"/>
              <a:buChar char="q"/>
            </a:pPr>
            <a:r>
              <a:rPr lang="en-US" sz="1600" dirty="0">
                <a:latin typeface="Times New Roman" panose="02020603050405020304" pitchFamily="18" charset="0"/>
                <a:ea typeface="Calibri" panose="020F0502020204030204" pitchFamily="34" charset="0"/>
                <a:cs typeface="Times New Roman" panose="02020603050405020304" pitchFamily="18" charset="0"/>
              </a:rPr>
              <a:t>We</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will carry out in depth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primary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interviews</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with various sources of knowledge  as mentioned below to develop the key information required.</a:t>
            </a:r>
          </a:p>
          <a:p>
            <a:pPr marL="285750" indent="-285750">
              <a:lnSpc>
                <a:spcPct val="107000"/>
              </a:lnSpc>
              <a:spcAft>
                <a:spcPts val="800"/>
              </a:spcAft>
              <a:buFont typeface="Wingdings" panose="05000000000000000000" pitchFamily="2" charset="2"/>
              <a:buChar char="q"/>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Target companies: We will target various functions including sales, marketing, medical affairs and will carry out multiple interviews to develop the information required.</a:t>
            </a:r>
          </a:p>
          <a:p>
            <a:pPr marL="285750" indent="-285750">
              <a:lnSpc>
                <a:spcPct val="107000"/>
              </a:lnSpc>
              <a:spcAft>
                <a:spcPts val="800"/>
              </a:spcAft>
              <a:buFont typeface="Wingdings" panose="05000000000000000000" pitchFamily="2" charset="2"/>
              <a:buChar char="q"/>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Distributors and other channel partners  such as retailers of the target companies</a:t>
            </a:r>
          </a:p>
          <a:p>
            <a:pPr marL="285750" indent="-285750">
              <a:lnSpc>
                <a:spcPct val="107000"/>
              </a:lnSpc>
              <a:spcAft>
                <a:spcPts val="800"/>
              </a:spcAft>
              <a:buFont typeface="Wingdings" panose="05000000000000000000" pitchFamily="2" charset="2"/>
              <a:buChar char="q"/>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Others including communication agencies, conference organizers,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etc</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0480">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1200"/>
              </a:spcBef>
              <a:spcAft>
                <a:spcPts val="1200"/>
              </a:spcAft>
              <a:buNone/>
            </a:pPr>
            <a:endParaRPr sz="1500" dirty="0"/>
          </a:p>
        </p:txBody>
      </p:sp>
      <p:pic>
        <p:nvPicPr>
          <p:cNvPr id="2" name="Google Shape;67;p13">
            <a:extLst>
              <a:ext uri="{FF2B5EF4-FFF2-40B4-BE49-F238E27FC236}">
                <a16:creationId xmlns:a16="http://schemas.microsoft.com/office/drawing/2014/main" id="{77622A27-C1C5-463D-D190-D3FA3CEE1861}"/>
              </a:ext>
            </a:extLst>
          </p:cNvPr>
          <p:cNvPicPr preferRelativeResize="0"/>
          <p:nvPr/>
        </p:nvPicPr>
        <p:blipFill>
          <a:blip r:embed="rId3">
            <a:alphaModFix/>
          </a:blip>
          <a:stretch>
            <a:fillRect/>
          </a:stretch>
        </p:blipFill>
        <p:spPr>
          <a:xfrm>
            <a:off x="0" y="0"/>
            <a:ext cx="1366200" cy="6937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1B6277-4EBD-AD2E-B81E-23F8580B98F5}"/>
              </a:ext>
            </a:extLst>
          </p:cNvPr>
          <p:cNvSpPr>
            <a:spLocks noGrp="1"/>
          </p:cNvSpPr>
          <p:nvPr>
            <p:ph type="body" idx="1"/>
          </p:nvPr>
        </p:nvSpPr>
        <p:spPr>
          <a:xfrm>
            <a:off x="520764" y="683754"/>
            <a:ext cx="7841630" cy="4222596"/>
          </a:xfrm>
        </p:spPr>
        <p:txBody>
          <a:bodyPr>
            <a:noAutofit/>
          </a:bodyPr>
          <a:lstStyle/>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Through in-depth </a:t>
            </a:r>
            <a:r>
              <a:rPr lang="en-US" sz="1600" b="1" dirty="0">
                <a:latin typeface="Times New Roman" panose="02020603050405020304" pitchFamily="18" charset="0"/>
                <a:cs typeface="Times New Roman" panose="02020603050405020304" pitchFamily="18" charset="0"/>
              </a:rPr>
              <a:t>secondary research</a:t>
            </a:r>
            <a:r>
              <a:rPr lang="en-US" sz="1600" dirty="0">
                <a:latin typeface="Times New Roman" panose="02020603050405020304" pitchFamily="18" charset="0"/>
                <a:cs typeface="Times New Roman" panose="02020603050405020304" pitchFamily="18" charset="0"/>
              </a:rPr>
              <a:t>, we would target the following to derive information to meet the objective of the study such as webinars, speakers, Conferences, Speaker programs, International Speaker programs, Workshops, Seminars, Symposiums etc.</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Company website</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Annual report of the company</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Press releases of the company</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Social Media handles of the company: Facebook, Instagram, LinkedIn, Twitter etc.</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Website of medical bodies and doctors</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Social Media handles of the medical bodies: Facebook, Instagram, LinkedIn, Twitter etc.</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Social Media handles of the doctors : Facebook, Instagram, LinkedIn, Twitter etc.</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Third party website, social media handles who manages target company digital media if any</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Google Play store to identify if any mobile apps are there for doctors</a:t>
            </a:r>
          </a:p>
          <a:p>
            <a:pPr>
              <a:buFont typeface="Wingdings" panose="05000000000000000000" pitchFamily="2" charset="2"/>
              <a:buChar char="q"/>
            </a:pPr>
            <a:r>
              <a:rPr lang="en-US" sz="1600" dirty="0">
                <a:latin typeface="Times New Roman" panose="02020603050405020304" pitchFamily="18" charset="0"/>
                <a:cs typeface="Times New Roman" panose="02020603050405020304" pitchFamily="18" charset="0"/>
              </a:rPr>
              <a:t>Company centric doctors website if any</a:t>
            </a:r>
          </a:p>
          <a:p>
            <a:endParaRPr lang="en-IN" sz="1400" dirty="0"/>
          </a:p>
        </p:txBody>
      </p:sp>
      <p:pic>
        <p:nvPicPr>
          <p:cNvPr id="2" name="Google Shape;67;p13">
            <a:extLst>
              <a:ext uri="{FF2B5EF4-FFF2-40B4-BE49-F238E27FC236}">
                <a16:creationId xmlns:a16="http://schemas.microsoft.com/office/drawing/2014/main" id="{A921300B-8332-61B7-63BE-AEC85113A9B0}"/>
              </a:ext>
            </a:extLst>
          </p:cNvPr>
          <p:cNvPicPr preferRelativeResize="0"/>
          <p:nvPr/>
        </p:nvPicPr>
        <p:blipFill>
          <a:blip r:embed="rId2">
            <a:alphaModFix/>
          </a:blip>
          <a:stretch>
            <a:fillRect/>
          </a:stretch>
        </p:blipFill>
        <p:spPr>
          <a:xfrm>
            <a:off x="0" y="0"/>
            <a:ext cx="1219200" cy="683754"/>
          </a:xfrm>
          <a:prstGeom prst="rect">
            <a:avLst/>
          </a:prstGeom>
          <a:noFill/>
          <a:ln>
            <a:noFill/>
          </a:ln>
        </p:spPr>
      </p:pic>
    </p:spTree>
    <p:extLst>
      <p:ext uri="{BB962C8B-B14F-4D97-AF65-F5344CB8AC3E}">
        <p14:creationId xmlns:p14="http://schemas.microsoft.com/office/powerpoint/2010/main" val="2194940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1"/>
          <p:cNvSpPr txBox="1">
            <a:spLocks noGrp="1"/>
          </p:cNvSpPr>
          <p:nvPr>
            <p:ph type="body" idx="1"/>
          </p:nvPr>
        </p:nvSpPr>
        <p:spPr>
          <a:xfrm>
            <a:off x="311699" y="756105"/>
            <a:ext cx="8520600" cy="4393156"/>
          </a:xfrm>
          <a:prstGeom prst="rect">
            <a:avLst/>
          </a:prstGeom>
        </p:spPr>
        <p:txBody>
          <a:bodyPr spcFirstLastPara="1" wrap="square" lIns="91425" tIns="91425" rIns="91425" bIns="91425" anchor="t" anchorCtr="0">
            <a:normAutofit/>
          </a:bodyPr>
          <a:lstStyle/>
          <a:p>
            <a:pPr marL="285750" indent="-285750">
              <a:lnSpc>
                <a:spcPct val="107000"/>
              </a:lnSpc>
              <a:spcAft>
                <a:spcPts val="800"/>
              </a:spcAft>
              <a:buFont typeface="Wingdings" panose="05000000000000000000" pitchFamily="2" charset="2"/>
              <a:buChar char="q"/>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Study Design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Study is Retrospective in nature.</a:t>
            </a:r>
          </a:p>
          <a:p>
            <a:pPr marL="285750" indent="-285750">
              <a:lnSpc>
                <a:spcPct val="107000"/>
              </a:lnSpc>
              <a:spcAft>
                <a:spcPts val="800"/>
              </a:spcAft>
              <a:buFont typeface="Wingdings" panose="05000000000000000000" pitchFamily="2" charset="2"/>
              <a:buChar char="q"/>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Selection Criteria –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Include all the Sales Force People, Distributors, Channel partners who are promoting the brands of Pharma division of Sun Pharma.</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q"/>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Sampling Technique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Convenience Sampling with sample size </a:t>
            </a:r>
            <a:r>
              <a:rPr lang="en-US" sz="1600">
                <a:effectLst/>
                <a:latin typeface="Times New Roman" panose="02020603050405020304" pitchFamily="18" charset="0"/>
                <a:ea typeface="Calibri" panose="020F0502020204030204" pitchFamily="34" charset="0"/>
                <a:cs typeface="Times New Roman" panose="02020603050405020304" pitchFamily="18" charset="0"/>
              </a:rPr>
              <a:t>of </a:t>
            </a:r>
            <a:r>
              <a:rPr lang="en-US" sz="1600">
                <a:latin typeface="Times New Roman" panose="02020603050405020304" pitchFamily="18" charset="0"/>
                <a:ea typeface="Calibri" panose="020F0502020204030204" pitchFamily="34" charset="0"/>
                <a:cs typeface="Times New Roman" panose="02020603050405020304" pitchFamily="18" charset="0"/>
              </a:rPr>
              <a:t>12</a:t>
            </a:r>
            <a:r>
              <a:rPr lang="en-US" sz="1600">
                <a:effectLst/>
                <a:latin typeface="Times New Roman" panose="02020603050405020304" pitchFamily="18" charset="0"/>
                <a:ea typeface="Calibri" panose="020F0502020204030204" pitchFamily="34"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30480">
              <a:lnSpc>
                <a:spcPct val="107000"/>
              </a:lnSpc>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0480">
              <a:lnSpc>
                <a:spcPct val="107000"/>
              </a:lnSpc>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0480">
              <a:lnSpc>
                <a:spcPct val="107000"/>
              </a:lnSpc>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0480">
              <a:lnSpc>
                <a:spcPct val="107000"/>
              </a:lnSpc>
              <a:spcAft>
                <a:spcPts val="800"/>
              </a:spcAft>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30480">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0480">
              <a:lnSpc>
                <a:spcPct val="107000"/>
              </a:lnSpc>
              <a:spcAft>
                <a:spcPts val="800"/>
              </a:spcAft>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1200"/>
              </a:spcBef>
              <a:spcAft>
                <a:spcPts val="0"/>
              </a:spcAft>
              <a:buNone/>
            </a:pPr>
            <a:endParaRPr sz="1500" dirty="0"/>
          </a:p>
        </p:txBody>
      </p:sp>
      <p:graphicFrame>
        <p:nvGraphicFramePr>
          <p:cNvPr id="3" name="Content Placeholder 4">
            <a:extLst>
              <a:ext uri="{FF2B5EF4-FFF2-40B4-BE49-F238E27FC236}">
                <a16:creationId xmlns:a16="http://schemas.microsoft.com/office/drawing/2014/main" id="{895AD1F1-0119-D95C-45D8-BE732BF9672A}"/>
              </a:ext>
            </a:extLst>
          </p:cNvPr>
          <p:cNvGraphicFramePr>
            <a:graphicFrameLocks/>
          </p:cNvGraphicFramePr>
          <p:nvPr>
            <p:extLst>
              <p:ext uri="{D42A27DB-BD31-4B8C-83A1-F6EECF244321}">
                <p14:modId xmlns:p14="http://schemas.microsoft.com/office/powerpoint/2010/main" val="1644913701"/>
              </p:ext>
            </p:extLst>
          </p:nvPr>
        </p:nvGraphicFramePr>
        <p:xfrm>
          <a:off x="1252654" y="2737598"/>
          <a:ext cx="6638691" cy="1284653"/>
        </p:xfrm>
        <a:graphic>
          <a:graphicData uri="http://schemas.openxmlformats.org/drawingml/2006/table">
            <a:tbl>
              <a:tblPr firstRow="1" bandRow="1">
                <a:tableStyleId>{B301B821-A1FF-4177-AEE7-76D212191A09}</a:tableStyleId>
              </a:tblPr>
              <a:tblGrid>
                <a:gridCol w="4169186">
                  <a:extLst>
                    <a:ext uri="{9D8B030D-6E8A-4147-A177-3AD203B41FA5}">
                      <a16:colId xmlns:a16="http://schemas.microsoft.com/office/drawing/2014/main" val="20000"/>
                    </a:ext>
                  </a:extLst>
                </a:gridCol>
                <a:gridCol w="2469505">
                  <a:extLst>
                    <a:ext uri="{9D8B030D-6E8A-4147-A177-3AD203B41FA5}">
                      <a16:colId xmlns:a16="http://schemas.microsoft.com/office/drawing/2014/main" val="20001"/>
                    </a:ext>
                  </a:extLst>
                </a:gridCol>
              </a:tblGrid>
              <a:tr h="691744">
                <a:tc>
                  <a:txBody>
                    <a:bodyPr/>
                    <a:lstStyle/>
                    <a:p>
                      <a:r>
                        <a:rPr lang="en-IN" sz="1200" dirty="0">
                          <a:latin typeface="+mj-lt"/>
                        </a:rPr>
                        <a:t>Stake</a:t>
                      </a:r>
                      <a:r>
                        <a:rPr lang="en-IN" sz="1200" baseline="0" dirty="0">
                          <a:latin typeface="+mj-lt"/>
                        </a:rPr>
                        <a:t>holders  for</a:t>
                      </a:r>
                      <a:endParaRPr lang="en-IN" sz="1200" dirty="0">
                        <a:latin typeface="+mj-lt"/>
                      </a:endParaRPr>
                    </a:p>
                  </a:txBody>
                  <a:tcPr marL="101379" marR="101379" marT="45728" marB="45728" anchor="ctr"/>
                </a:tc>
                <a:tc>
                  <a:txBody>
                    <a:bodyPr/>
                    <a:lstStyle/>
                    <a:p>
                      <a:pPr algn="ctr"/>
                      <a:r>
                        <a:rPr lang="en-IN" sz="1200" dirty="0">
                          <a:latin typeface="+mj-lt"/>
                        </a:rPr>
                        <a:t>Number</a:t>
                      </a:r>
                      <a:r>
                        <a:rPr lang="en-IN" sz="1200" baseline="0" dirty="0">
                          <a:latin typeface="+mj-lt"/>
                        </a:rPr>
                        <a:t> of interviews/respondents-a to be targeted  per brand</a:t>
                      </a:r>
                      <a:endParaRPr lang="en-IN" sz="1200" dirty="0">
                        <a:latin typeface="+mj-lt"/>
                      </a:endParaRPr>
                    </a:p>
                  </a:txBody>
                  <a:tcPr marL="101379" marR="101379" marT="45728" marB="45728" anchor="ctr"/>
                </a:tc>
                <a:extLst>
                  <a:ext uri="{0D108BD9-81ED-4DB2-BD59-A6C34878D82A}">
                    <a16:rowId xmlns:a16="http://schemas.microsoft.com/office/drawing/2014/main" val="10000"/>
                  </a:ext>
                </a:extLst>
              </a:tr>
              <a:tr h="592909">
                <a:tc>
                  <a:txBody>
                    <a:bodyPr/>
                    <a:lstStyle/>
                    <a:p>
                      <a:r>
                        <a:rPr lang="en-IN" sz="1200" dirty="0">
                          <a:solidFill>
                            <a:schemeClr val="tx2">
                              <a:lumMod val="10000"/>
                            </a:schemeClr>
                          </a:solidFill>
                          <a:latin typeface="+mj-lt"/>
                        </a:rPr>
                        <a:t>Personnel from different functions of the target company –</a:t>
                      </a:r>
                      <a:r>
                        <a:rPr lang="en-IN" sz="1200" baseline="0" dirty="0">
                          <a:solidFill>
                            <a:schemeClr val="tx2">
                              <a:lumMod val="10000"/>
                            </a:schemeClr>
                          </a:solidFill>
                          <a:latin typeface="+mj-lt"/>
                        </a:rPr>
                        <a:t> s</a:t>
                      </a:r>
                      <a:r>
                        <a:rPr lang="en-IN" sz="1200" dirty="0">
                          <a:solidFill>
                            <a:schemeClr val="tx2">
                              <a:lumMod val="10000"/>
                            </a:schemeClr>
                          </a:solidFill>
                          <a:latin typeface="+mj-lt"/>
                        </a:rPr>
                        <a:t>ales</a:t>
                      </a:r>
                      <a:r>
                        <a:rPr lang="en-IN" sz="1200" baseline="0" dirty="0">
                          <a:solidFill>
                            <a:schemeClr val="tx2">
                              <a:lumMod val="10000"/>
                            </a:schemeClr>
                          </a:solidFill>
                          <a:latin typeface="+mj-lt"/>
                        </a:rPr>
                        <a:t> Team, [</a:t>
                      </a:r>
                      <a:r>
                        <a:rPr lang="en-US" sz="1200" baseline="0" dirty="0">
                          <a:solidFill>
                            <a:schemeClr val="tx2">
                              <a:lumMod val="10000"/>
                            </a:schemeClr>
                          </a:solidFill>
                          <a:latin typeface="+mj-lt"/>
                        </a:rPr>
                        <a:t>3</a:t>
                      </a:r>
                      <a:r>
                        <a:rPr lang="en-US" sz="1200" dirty="0">
                          <a:solidFill>
                            <a:schemeClr val="tx2">
                              <a:lumMod val="10000"/>
                            </a:schemeClr>
                          </a:solidFill>
                          <a:latin typeface="+mj-lt"/>
                        </a:rPr>
                        <a:t> respondents from each region; East, West, North &amp; South]</a:t>
                      </a:r>
                    </a:p>
                  </a:txBody>
                  <a:tcPr marL="68579" marR="68579" marT="0" marB="0" anchor="ctr"/>
                </a:tc>
                <a:tc>
                  <a:txBody>
                    <a:bodyPr/>
                    <a:lstStyle/>
                    <a:p>
                      <a:pPr algn="ctr"/>
                      <a:r>
                        <a:rPr lang="en-IN" sz="1200" dirty="0">
                          <a:solidFill>
                            <a:schemeClr val="tx2">
                              <a:lumMod val="10000"/>
                            </a:schemeClr>
                          </a:solidFill>
                          <a:latin typeface="+mj-lt"/>
                        </a:rPr>
                        <a:t>12</a:t>
                      </a:r>
                    </a:p>
                  </a:txBody>
                  <a:tcPr marL="68579" marR="68579" marT="0" marB="0" anchor="ctr"/>
                </a:tc>
                <a:extLst>
                  <a:ext uri="{0D108BD9-81ED-4DB2-BD59-A6C34878D82A}">
                    <a16:rowId xmlns:a16="http://schemas.microsoft.com/office/drawing/2014/main" val="10001"/>
                  </a:ext>
                </a:extLst>
              </a:tr>
            </a:tbl>
          </a:graphicData>
        </a:graphic>
      </p:graphicFrame>
      <p:pic>
        <p:nvPicPr>
          <p:cNvPr id="2" name="Google Shape;67;p13">
            <a:extLst>
              <a:ext uri="{FF2B5EF4-FFF2-40B4-BE49-F238E27FC236}">
                <a16:creationId xmlns:a16="http://schemas.microsoft.com/office/drawing/2014/main" id="{05FDA36B-44BB-86A0-C0E0-F002BE7A5425}"/>
              </a:ext>
            </a:extLst>
          </p:cNvPr>
          <p:cNvPicPr preferRelativeResize="0"/>
          <p:nvPr/>
        </p:nvPicPr>
        <p:blipFill>
          <a:blip r:embed="rId3">
            <a:alphaModFix/>
          </a:blip>
          <a:stretch>
            <a:fillRect/>
          </a:stretch>
        </p:blipFill>
        <p:spPr>
          <a:xfrm>
            <a:off x="0" y="0"/>
            <a:ext cx="1120140" cy="54102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1F082-9A1A-F3CB-5D64-29B3DF579770}"/>
              </a:ext>
            </a:extLst>
          </p:cNvPr>
          <p:cNvSpPr>
            <a:spLocks noGrp="1"/>
          </p:cNvSpPr>
          <p:nvPr>
            <p:ph type="body" idx="1"/>
          </p:nvPr>
        </p:nvSpPr>
        <p:spPr>
          <a:xfrm>
            <a:off x="819150" y="483220"/>
            <a:ext cx="7505700" cy="3955505"/>
          </a:xfrm>
        </p:spPr>
        <p:txBody>
          <a:bodyPr>
            <a:normAutofit/>
          </a:bodyPr>
          <a:lstStyle/>
          <a:p>
            <a:pPr marL="285750" indent="-285750">
              <a:lnSpc>
                <a:spcPct val="107000"/>
              </a:lnSpc>
              <a:spcAft>
                <a:spcPts val="800"/>
              </a:spcAft>
              <a:buFont typeface="Wingdings" panose="05000000000000000000" pitchFamily="2" charset="2"/>
              <a:buChar char="q"/>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Technique of Collection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In-Depth Interview</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q"/>
            </a:pPr>
            <a:r>
              <a:rPr lang="en-US" sz="1600" b="1" u="sng" dirty="0">
                <a:effectLst/>
                <a:latin typeface="Times New Roman" panose="02020603050405020304" pitchFamily="18" charset="0"/>
                <a:ea typeface="Calibri" panose="020F0502020204030204" pitchFamily="34" charset="0"/>
                <a:cs typeface="Times New Roman" panose="02020603050405020304" pitchFamily="18" charset="0"/>
              </a:rPr>
              <a:t>Method and Tool to be used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1. </a:t>
            </a:r>
            <a:r>
              <a:rPr lang="en-US" sz="1600" b="1" dirty="0">
                <a:latin typeface="Times New Roman" panose="02020603050405020304" pitchFamily="18" charset="0"/>
                <a:ea typeface="Calibri" panose="020F0502020204030204" pitchFamily="34" charset="0"/>
                <a:cs typeface="Times New Roman" panose="02020603050405020304" pitchFamily="18" charset="0"/>
              </a:rPr>
              <a:t>Primary Data </a:t>
            </a:r>
            <a:r>
              <a:rPr lang="en-US" sz="1600" dirty="0">
                <a:latin typeface="Times New Roman" panose="02020603050405020304" pitchFamily="18" charset="0"/>
                <a:ea typeface="Calibri" panose="020F0502020204030204" pitchFamily="34" charset="0"/>
                <a:cs typeface="Times New Roman" panose="02020603050405020304" pitchFamily="18" charset="0"/>
              </a:rPr>
              <a:t>– In-depth interviews were conducted to collect the data.</a:t>
            </a:r>
          </a:p>
          <a:p>
            <a:pPr marL="0" indent="0">
              <a:lnSpc>
                <a:spcPct val="107000"/>
              </a:lnSpc>
              <a:spcAft>
                <a:spcPts val="800"/>
              </a:spcAft>
              <a:buNone/>
            </a:pPr>
            <a:r>
              <a:rPr lang="en-US" sz="1600" dirty="0">
                <a:latin typeface="Times New Roman" panose="02020603050405020304" pitchFamily="18" charset="0"/>
                <a:ea typeface="Calibri" panose="020F0502020204030204" pitchFamily="34" charset="0"/>
                <a:cs typeface="Times New Roman" panose="02020603050405020304" pitchFamily="18" charset="0"/>
              </a:rPr>
              <a:t>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2. Secondary Data </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Checklist were used to collect information about conferences, CMEs and other promotional activities.</a:t>
            </a:r>
            <a:endParaRPr lang="en-IN" sz="1600" dirty="0">
              <a:effectLst/>
              <a:latin typeface="Times New Roman" panose="02020603050405020304" pitchFamily="18" charset="0"/>
              <a:ea typeface="Calibri" panose="020F0502020204030204" pitchFamily="34" charset="0"/>
              <a:cs typeface="Times New Roman" panose="02020603050405020304" pitchFamily="18" charset="0"/>
            </a:endParaRPr>
          </a:p>
          <a:p>
            <a:pPr>
              <a:buFont typeface="Wingdings" panose="05000000000000000000" pitchFamily="2" charset="2"/>
              <a:buChar char="q"/>
            </a:pPr>
            <a:r>
              <a:rPr lang="en-IN" sz="1600" b="1" u="sng" dirty="0">
                <a:latin typeface="Times New Roman" panose="02020603050405020304" pitchFamily="18" charset="0"/>
                <a:cs typeface="Times New Roman" panose="02020603050405020304" pitchFamily="18" charset="0"/>
              </a:rPr>
              <a:t>Checklist for Conferences</a:t>
            </a:r>
            <a:r>
              <a:rPr lang="en-IN" sz="1600" dirty="0">
                <a:latin typeface="Times New Roman" panose="02020603050405020304" pitchFamily="18" charset="0"/>
                <a:cs typeface="Times New Roman" panose="02020603050405020304" pitchFamily="18" charset="0"/>
              </a:rPr>
              <a:t>.</a:t>
            </a:r>
          </a:p>
        </p:txBody>
      </p:sp>
      <p:pic>
        <p:nvPicPr>
          <p:cNvPr id="7" name="Picture 6">
            <a:extLst>
              <a:ext uri="{FF2B5EF4-FFF2-40B4-BE49-F238E27FC236}">
                <a16:creationId xmlns:a16="http://schemas.microsoft.com/office/drawing/2014/main" id="{EEC24067-60EA-AD83-AD80-78A7C1B10D5D}"/>
              </a:ext>
            </a:extLst>
          </p:cNvPr>
          <p:cNvPicPr>
            <a:picLocks noChangeAspect="1"/>
          </p:cNvPicPr>
          <p:nvPr/>
        </p:nvPicPr>
        <p:blipFill>
          <a:blip r:embed="rId2"/>
          <a:stretch>
            <a:fillRect/>
          </a:stretch>
        </p:blipFill>
        <p:spPr>
          <a:xfrm>
            <a:off x="4698379" y="2090105"/>
            <a:ext cx="3227995" cy="2570175"/>
          </a:xfrm>
          <a:prstGeom prst="rect">
            <a:avLst/>
          </a:prstGeom>
        </p:spPr>
      </p:pic>
      <p:sp>
        <p:nvSpPr>
          <p:cNvPr id="8" name="Arrow: Right 7">
            <a:extLst>
              <a:ext uri="{FF2B5EF4-FFF2-40B4-BE49-F238E27FC236}">
                <a16:creationId xmlns:a16="http://schemas.microsoft.com/office/drawing/2014/main" id="{5B205CA4-7547-5691-BC9E-FB35052C6416}"/>
              </a:ext>
            </a:extLst>
          </p:cNvPr>
          <p:cNvSpPr/>
          <p:nvPr/>
        </p:nvSpPr>
        <p:spPr>
          <a:xfrm>
            <a:off x="2929054" y="2497873"/>
            <a:ext cx="1353014" cy="1784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2" name="Google Shape;67;p13">
            <a:extLst>
              <a:ext uri="{FF2B5EF4-FFF2-40B4-BE49-F238E27FC236}">
                <a16:creationId xmlns:a16="http://schemas.microsoft.com/office/drawing/2014/main" id="{BFA78098-767A-9A33-7EAD-036A063E4652}"/>
              </a:ext>
            </a:extLst>
          </p:cNvPr>
          <p:cNvPicPr preferRelativeResize="0"/>
          <p:nvPr/>
        </p:nvPicPr>
        <p:blipFill>
          <a:blip r:embed="rId3">
            <a:alphaModFix/>
          </a:blip>
          <a:stretch>
            <a:fillRect/>
          </a:stretch>
        </p:blipFill>
        <p:spPr>
          <a:xfrm>
            <a:off x="0" y="-15240"/>
            <a:ext cx="1219200" cy="683754"/>
          </a:xfrm>
          <a:prstGeom prst="rect">
            <a:avLst/>
          </a:prstGeom>
          <a:noFill/>
          <a:ln>
            <a:noFill/>
          </a:ln>
        </p:spPr>
      </p:pic>
    </p:spTree>
    <p:extLst>
      <p:ext uri="{BB962C8B-B14F-4D97-AF65-F5344CB8AC3E}">
        <p14:creationId xmlns:p14="http://schemas.microsoft.com/office/powerpoint/2010/main" val="2677364409"/>
      </p:ext>
    </p:extLst>
  </p:cSld>
  <p:clrMapOvr>
    <a:masterClrMapping/>
  </p:clrMapOvr>
</p:sld>
</file>

<file path=ppt/theme/theme1.xml><?xml version="1.0" encoding="utf-8"?>
<a:theme xmlns:a="http://schemas.openxmlformats.org/drawingml/2006/main" name="Office Theme">
  <a:themeElements>
    <a:clrScheme name="color">
      <a:dk1>
        <a:srgbClr val="595959"/>
      </a:dk1>
      <a:lt1>
        <a:sysClr val="window" lastClr="FFFFFF"/>
      </a:lt1>
      <a:dk2>
        <a:srgbClr val="44546A"/>
      </a:dk2>
      <a:lt2>
        <a:srgbClr val="E7E6E6"/>
      </a:lt2>
      <a:accent1>
        <a:srgbClr val="5B2E91"/>
      </a:accent1>
      <a:accent2>
        <a:srgbClr val="EA1D25"/>
      </a:accent2>
      <a:accent3>
        <a:srgbClr val="A5A5A5"/>
      </a:accent3>
      <a:accent4>
        <a:srgbClr val="FFC000"/>
      </a:accent4>
      <a:accent5>
        <a:srgbClr val="4472C4"/>
      </a:accent5>
      <a:accent6>
        <a:srgbClr val="70AD47"/>
      </a:accent6>
      <a:hlink>
        <a:srgbClr val="0563C1"/>
      </a:hlink>
      <a:folHlink>
        <a:srgbClr val="954F72"/>
      </a:folHlink>
    </a:clrScheme>
    <a:fontScheme name="Conginant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TotalTime>
  <Words>2331</Words>
  <Application>Microsoft Office PowerPoint</Application>
  <PresentationFormat>On-screen Show (16:9)</PresentationFormat>
  <Paragraphs>473</Paragraphs>
  <Slides>31</Slides>
  <Notes>28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Calibri</vt:lpstr>
      <vt:lpstr>Wingdings</vt:lpstr>
      <vt:lpstr>Century Gothic</vt:lpstr>
      <vt:lpstr>Times New Roman</vt:lpstr>
      <vt:lpstr>Calibri Light</vt:lpstr>
      <vt:lpstr>Office Theme</vt:lpstr>
      <vt:lpstr> " In Depth Brand Intelligence of An Indian Pharma Industry  (Sun Pharma – Pharma Division)”  At Cognitrex Consultants Pvt Ltd., Sector – 57, Gurugram, Haryana  By Aashish Garg (PG/2021/003)  Under the Guidance of Dr. Punit Yadav</vt:lpstr>
      <vt:lpstr>MENTOR APPROVAL</vt:lpstr>
      <vt:lpstr>INTRODUCTION</vt:lpstr>
      <vt:lpstr>NEED FOR THE STUDY (RATIONALE)</vt:lpstr>
      <vt:lpstr>OBJECTIVE OF STUDY</vt:lpstr>
      <vt:lpstr>METHODOLOGY</vt:lpstr>
      <vt:lpstr>PowerPoint Presentation</vt:lpstr>
      <vt:lpstr>PowerPoint Presentation</vt:lpstr>
      <vt:lpstr>PowerPoint Presentation</vt:lpstr>
      <vt:lpstr>RESULTS</vt:lpstr>
      <vt:lpstr>Sales Assessment</vt:lpstr>
      <vt:lpstr>Sales Assessment (Cont’d) </vt:lpstr>
      <vt:lpstr>Sales Assessment (cont’d) </vt:lpstr>
      <vt:lpstr>Sales Assessment (cont’d)</vt:lpstr>
      <vt:lpstr>Sales Structure of Division</vt:lpstr>
      <vt:lpstr>Doctor Coverage and Brand Positioning </vt:lpstr>
      <vt:lpstr>Doctor Coverage and Brand Positioning (Cont’d) </vt:lpstr>
      <vt:lpstr>Distribution Network and Margin Play</vt:lpstr>
      <vt:lpstr>Academic and Promotional Inputs</vt:lpstr>
      <vt:lpstr>Academic and Promotional Inputs (Cont’d)</vt:lpstr>
      <vt:lpstr>Participation in Conferences </vt:lpstr>
      <vt:lpstr>Participation in Conferences (Cont’d)</vt:lpstr>
      <vt:lpstr>Camps and Campaigns </vt:lpstr>
      <vt:lpstr>LBLs</vt:lpstr>
      <vt:lpstr>LBLs (Cont’d)</vt:lpstr>
      <vt:lpstr>SWOT Analysis</vt:lpstr>
      <vt:lpstr>DISCUSSION</vt:lpstr>
      <vt:lpstr>REFERENCES</vt:lpstr>
      <vt:lpstr>LIMITATIONS</vt:lpstr>
      <vt:lpstr>PICTORIAL JOURNEY</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PROPOSAL AT  Cognitrex Consultants Pvt Ltd., Sector – 57, Gurugram, Haryana  On " In Depth Brand Intelligence of Indian Pharma Industry (Sun Pharma)” By Aashish Garg PGDM (HOSPITAL AND HEALTH MANAGEMENT) 2021-2023</dc:title>
  <dc:creator>Aashish Garg</dc:creator>
  <cp:lastModifiedBy>Aashish Garg</cp:lastModifiedBy>
  <cp:revision>73</cp:revision>
  <dcterms:modified xsi:type="dcterms:W3CDTF">2023-06-17T12:00:20Z</dcterms:modified>
</cp:coreProperties>
</file>