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1"/>
  </p:notesMasterIdLst>
  <p:sldIdLst>
    <p:sldId id="256" r:id="rId2"/>
    <p:sldId id="257" r:id="rId3"/>
    <p:sldId id="274" r:id="rId4"/>
    <p:sldId id="282" r:id="rId5"/>
    <p:sldId id="259" r:id="rId6"/>
    <p:sldId id="261" r:id="rId7"/>
    <p:sldId id="262" r:id="rId8"/>
    <p:sldId id="263" r:id="rId9"/>
    <p:sldId id="283" r:id="rId10"/>
    <p:sldId id="284" r:id="rId11"/>
    <p:sldId id="265" r:id="rId12"/>
    <p:sldId id="266" r:id="rId13"/>
    <p:sldId id="267" r:id="rId14"/>
    <p:sldId id="273" r:id="rId15"/>
    <p:sldId id="279" r:id="rId16"/>
    <p:sldId id="280" r:id="rId17"/>
    <p:sldId id="281" r:id="rId18"/>
    <p:sldId id="270"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9E942C-9FE5-45B3-A54A-C51FEF1AF90A}" v="23" dt="2025-06-17T05:59:24.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296" y="3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Rupsa Banerjee" userId="38bef6fc-7484-46ad-b41e-741445575721" providerId="ADAL" clId="{F09E942C-9FE5-45B3-A54A-C51FEF1AF90A}"/>
    <pc:docChg chg="undo custSel modSld">
      <pc:chgData name="Dr. Rupsa Banerjee" userId="38bef6fc-7484-46ad-b41e-741445575721" providerId="ADAL" clId="{F09E942C-9FE5-45B3-A54A-C51FEF1AF90A}" dt="2025-06-17T06:00:28.492" v="101" actId="20577"/>
      <pc:docMkLst>
        <pc:docMk/>
      </pc:docMkLst>
      <pc:sldChg chg="modSp mod">
        <pc:chgData name="Dr. Rupsa Banerjee" userId="38bef6fc-7484-46ad-b41e-741445575721" providerId="ADAL" clId="{F09E942C-9FE5-45B3-A54A-C51FEF1AF90A}" dt="2025-06-17T06:00:28.492" v="101" actId="20577"/>
        <pc:sldMkLst>
          <pc:docMk/>
          <pc:sldMk cId="3199225478" sldId="256"/>
        </pc:sldMkLst>
        <pc:spChg chg="mod">
          <ac:chgData name="Dr. Rupsa Banerjee" userId="38bef6fc-7484-46ad-b41e-741445575721" providerId="ADAL" clId="{F09E942C-9FE5-45B3-A54A-C51FEF1AF90A}" dt="2025-06-17T06:00:28.492" v="101" actId="20577"/>
          <ac:spMkLst>
            <pc:docMk/>
            <pc:sldMk cId="3199225478" sldId="256"/>
            <ac:spMk id="3" creationId="{7673AE62-677A-E7A9-D759-F10B648DEED4}"/>
          </ac:spMkLst>
        </pc:spChg>
      </pc:sldChg>
      <pc:sldChg chg="modSp mod">
        <pc:chgData name="Dr. Rupsa Banerjee" userId="38bef6fc-7484-46ad-b41e-741445575721" providerId="ADAL" clId="{F09E942C-9FE5-45B3-A54A-C51FEF1AF90A}" dt="2025-06-17T05:57:51.480" v="9" actId="20577"/>
        <pc:sldMkLst>
          <pc:docMk/>
          <pc:sldMk cId="1206244218" sldId="261"/>
        </pc:sldMkLst>
        <pc:spChg chg="mod">
          <ac:chgData name="Dr. Rupsa Banerjee" userId="38bef6fc-7484-46ad-b41e-741445575721" providerId="ADAL" clId="{F09E942C-9FE5-45B3-A54A-C51FEF1AF90A}" dt="2025-06-17T05:57:51.480" v="9" actId="20577"/>
          <ac:spMkLst>
            <pc:docMk/>
            <pc:sldMk cId="1206244218" sldId="261"/>
            <ac:spMk id="12" creationId="{55106A1F-0F53-D5BD-4950-0D30D53FACA5}"/>
          </ac:spMkLst>
        </pc:spChg>
      </pc:sldChg>
      <pc:sldChg chg="modSp mod">
        <pc:chgData name="Dr. Rupsa Banerjee" userId="38bef6fc-7484-46ad-b41e-741445575721" providerId="ADAL" clId="{F09E942C-9FE5-45B3-A54A-C51FEF1AF90A}" dt="2025-06-17T05:58:04.264" v="12" actId="20577"/>
        <pc:sldMkLst>
          <pc:docMk/>
          <pc:sldMk cId="1373306154" sldId="262"/>
        </pc:sldMkLst>
        <pc:spChg chg="mod">
          <ac:chgData name="Dr. Rupsa Banerjee" userId="38bef6fc-7484-46ad-b41e-741445575721" providerId="ADAL" clId="{F09E942C-9FE5-45B3-A54A-C51FEF1AF90A}" dt="2025-06-17T05:58:04.264" v="12" actId="20577"/>
          <ac:spMkLst>
            <pc:docMk/>
            <pc:sldMk cId="1373306154" sldId="262"/>
            <ac:spMk id="3" creationId="{2DD0E2DC-1F64-6150-E936-2EFC08A56F0F}"/>
          </ac:spMkLst>
        </pc:spChg>
      </pc:sldChg>
      <pc:sldChg chg="modSp mod">
        <pc:chgData name="Dr. Rupsa Banerjee" userId="38bef6fc-7484-46ad-b41e-741445575721" providerId="ADAL" clId="{F09E942C-9FE5-45B3-A54A-C51FEF1AF90A}" dt="2025-06-17T05:59:00.366" v="55" actId="20577"/>
        <pc:sldMkLst>
          <pc:docMk/>
          <pc:sldMk cId="1911276768" sldId="263"/>
        </pc:sldMkLst>
        <pc:spChg chg="mod">
          <ac:chgData name="Dr. Rupsa Banerjee" userId="38bef6fc-7484-46ad-b41e-741445575721" providerId="ADAL" clId="{F09E942C-9FE5-45B3-A54A-C51FEF1AF90A}" dt="2025-06-17T05:59:00.366" v="55" actId="20577"/>
          <ac:spMkLst>
            <pc:docMk/>
            <pc:sldMk cId="1911276768" sldId="263"/>
            <ac:spMk id="3" creationId="{2DD0E2DC-1F64-6150-E936-2EFC08A56F0F}"/>
          </ac:spMkLst>
        </pc:spChg>
        <pc:graphicFrameChg chg="mod">
          <ac:chgData name="Dr. Rupsa Banerjee" userId="38bef6fc-7484-46ad-b41e-741445575721" providerId="ADAL" clId="{F09E942C-9FE5-45B3-A54A-C51FEF1AF90A}" dt="2025-06-17T05:58:24.710" v="15" actId="1076"/>
          <ac:graphicFrameMkLst>
            <pc:docMk/>
            <pc:sldMk cId="1911276768" sldId="263"/>
            <ac:graphicFrameMk id="14" creationId="{21DEB6FC-3B62-0B5A-9265-2229DEDC8B2F}"/>
          </ac:graphicFrameMkLst>
        </pc:graphicFrameChg>
      </pc:sldChg>
      <pc:sldChg chg="modSp mod">
        <pc:chgData name="Dr. Rupsa Banerjee" userId="38bef6fc-7484-46ad-b41e-741445575721" providerId="ADAL" clId="{F09E942C-9FE5-45B3-A54A-C51FEF1AF90A}" dt="2025-06-17T05:59:24.565" v="95" actId="20577"/>
        <pc:sldMkLst>
          <pc:docMk/>
          <pc:sldMk cId="1383628205" sldId="283"/>
        </pc:sldMkLst>
        <pc:spChg chg="mod">
          <ac:chgData name="Dr. Rupsa Banerjee" userId="38bef6fc-7484-46ad-b41e-741445575721" providerId="ADAL" clId="{F09E942C-9FE5-45B3-A54A-C51FEF1AF90A}" dt="2025-06-17T05:59:14.718" v="73" actId="14100"/>
          <ac:spMkLst>
            <pc:docMk/>
            <pc:sldMk cId="1383628205" sldId="283"/>
            <ac:spMk id="9" creationId="{66F65A8E-8F0F-1FE6-ACC8-65EAA232B1A9}"/>
          </ac:spMkLst>
        </pc:spChg>
        <pc:graphicFrameChg chg="mod">
          <ac:chgData name="Dr. Rupsa Banerjee" userId="38bef6fc-7484-46ad-b41e-741445575721" providerId="ADAL" clId="{F09E942C-9FE5-45B3-A54A-C51FEF1AF90A}" dt="2025-06-17T05:59:24.565" v="95" actId="20577"/>
          <ac:graphicFrameMkLst>
            <pc:docMk/>
            <pc:sldMk cId="1383628205" sldId="283"/>
            <ac:graphicFrameMk id="5" creationId="{048459EB-8C7A-DB95-2BC0-E76E8CA528C8}"/>
          </ac:graphicFrameMkLst>
        </pc:graphicFrameChg>
      </pc:sldChg>
      <pc:sldChg chg="modSp mod">
        <pc:chgData name="Dr. Rupsa Banerjee" userId="38bef6fc-7484-46ad-b41e-741445575721" providerId="ADAL" clId="{F09E942C-9FE5-45B3-A54A-C51FEF1AF90A}" dt="2025-06-17T06:00:18.526" v="99" actId="20577"/>
        <pc:sldMkLst>
          <pc:docMk/>
          <pc:sldMk cId="2575133584" sldId="284"/>
        </pc:sldMkLst>
        <pc:spChg chg="mod">
          <ac:chgData name="Dr. Rupsa Banerjee" userId="38bef6fc-7484-46ad-b41e-741445575721" providerId="ADAL" clId="{F09E942C-9FE5-45B3-A54A-C51FEF1AF90A}" dt="2025-06-17T06:00:18.526" v="99" actId="20577"/>
          <ac:spMkLst>
            <pc:docMk/>
            <pc:sldMk cId="2575133584" sldId="284"/>
            <ac:spMk id="8" creationId="{F90E268D-297C-CC3B-B2B2-F918BD781214}"/>
          </ac:spMkLst>
        </pc:spChg>
        <pc:spChg chg="mod">
          <ac:chgData name="Dr. Rupsa Banerjee" userId="38bef6fc-7484-46ad-b41e-741445575721" providerId="ADAL" clId="{F09E942C-9FE5-45B3-A54A-C51FEF1AF90A}" dt="2025-06-17T05:59:36.647" v="96" actId="20577"/>
          <ac:spMkLst>
            <pc:docMk/>
            <pc:sldMk cId="2575133584" sldId="284"/>
            <ac:spMk id="11" creationId="{0F333340-AEBA-9894-1ED4-EECF6A5B005F}"/>
          </ac:spMkLst>
        </pc:spChg>
      </pc:sldChg>
    </pc:docChg>
  </pc:docChgLst>
</pc:chgInfo>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Book2"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Sheet1!$E$26:$E$34</c:f>
              <c:strCache>
                <c:ptCount val="9"/>
                <c:pt idx="0">
                  <c:v>GENERAL ENQUIRY </c:v>
                </c:pt>
                <c:pt idx="1">
                  <c:v>APPOINTMENT BOOKING</c:v>
                </c:pt>
                <c:pt idx="2">
                  <c:v>DOCTOR AVAILABILITY </c:v>
                </c:pt>
                <c:pt idx="3">
                  <c:v>LAB QUERY </c:v>
                </c:pt>
                <c:pt idx="4">
                  <c:v>RADIOLOGY QUERY</c:v>
                </c:pt>
                <c:pt idx="5">
                  <c:v>REPORT RELATED QUERY </c:v>
                </c:pt>
                <c:pt idx="6">
                  <c:v>APPOITMENT RESCHEDULING </c:v>
                </c:pt>
                <c:pt idx="7">
                  <c:v>REFUND REALTED QUERY </c:v>
                </c:pt>
                <c:pt idx="8">
                  <c:v>OTHER </c:v>
                </c:pt>
              </c:strCache>
            </c:strRef>
          </c:cat>
          <c:val>
            <c:numRef>
              <c:f>Sheet1!$F$26:$F$34</c:f>
              <c:numCache>
                <c:formatCode>0%</c:formatCode>
                <c:ptCount val="9"/>
                <c:pt idx="0">
                  <c:v>0.08</c:v>
                </c:pt>
                <c:pt idx="1">
                  <c:v>0.38</c:v>
                </c:pt>
                <c:pt idx="2">
                  <c:v>0.15</c:v>
                </c:pt>
                <c:pt idx="3">
                  <c:v>0.1</c:v>
                </c:pt>
                <c:pt idx="4">
                  <c:v>0.09</c:v>
                </c:pt>
                <c:pt idx="5">
                  <c:v>0.08</c:v>
                </c:pt>
                <c:pt idx="6">
                  <c:v>7.0000000000000007E-2</c:v>
                </c:pt>
                <c:pt idx="7">
                  <c:v>0.03</c:v>
                </c:pt>
                <c:pt idx="8">
                  <c:v>0.02</c:v>
                </c:pt>
              </c:numCache>
            </c:numRef>
          </c:val>
          <c:extLst xmlns:c16r2="http://schemas.microsoft.com/office/drawing/2015/06/chart">
            <c:ext xmlns:c16="http://schemas.microsoft.com/office/drawing/2014/chart" uri="{C3380CC4-5D6E-409C-BE32-E72D297353CC}">
              <c16:uniqueId val="{00000000-0199-464E-9782-7D171C311855}"/>
            </c:ext>
          </c:extLst>
        </c:ser>
        <c:dLbls>
          <c:showLegendKey val="0"/>
          <c:showVal val="0"/>
          <c:showCatName val="0"/>
          <c:showSerName val="0"/>
          <c:showPercent val="0"/>
          <c:showBubbleSize val="0"/>
        </c:dLbls>
        <c:gapWidth val="219"/>
        <c:overlap val="-27"/>
        <c:axId val="140412416"/>
        <c:axId val="140413952"/>
      </c:barChart>
      <c:catAx>
        <c:axId val="140412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413952"/>
        <c:crosses val="autoZero"/>
        <c:auto val="1"/>
        <c:lblAlgn val="ctr"/>
        <c:lblOffset val="100"/>
        <c:noMultiLvlLbl val="0"/>
      </c:catAx>
      <c:valAx>
        <c:axId val="140413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41241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US" dirty="0"/>
              <a:t>DISTRIBUTION OF CALLS </a:t>
            </a:r>
          </a:p>
        </c:rich>
      </c:tx>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7619635318763789E-2"/>
          <c:y val="0.1980005313070469"/>
          <c:w val="0.87385869954681794"/>
          <c:h val="0.72908104704086585"/>
        </c:manualLayout>
      </c:layout>
      <c:bar3DChart>
        <c:barDir val="col"/>
        <c:grouping val="stacked"/>
        <c:varyColors val="0"/>
        <c:ser>
          <c:idx val="0"/>
          <c:order val="0"/>
          <c:spPr>
            <a:solidFill>
              <a:schemeClr val="accent1"/>
            </a:solidFill>
            <a:ln>
              <a:noFill/>
            </a:ln>
            <a:effectLst/>
            <a:sp3d/>
          </c:spPr>
          <c:invertIfNegative val="0"/>
          <c:cat>
            <c:strRef>
              <c:f>Sheet1!$D$8:$D$11</c:f>
              <c:strCache>
                <c:ptCount val="4"/>
                <c:pt idx="0">
                  <c:v>FEBRURY</c:v>
                </c:pt>
                <c:pt idx="1">
                  <c:v>MARCH</c:v>
                </c:pt>
                <c:pt idx="2">
                  <c:v>APRIL</c:v>
                </c:pt>
                <c:pt idx="3">
                  <c:v>MAY</c:v>
                </c:pt>
              </c:strCache>
            </c:strRef>
          </c:cat>
          <c:val>
            <c:numRef>
              <c:f>Sheet1!$E$8:$E$11</c:f>
              <c:numCache>
                <c:formatCode>General</c:formatCode>
                <c:ptCount val="4"/>
                <c:pt idx="0">
                  <c:v>23000</c:v>
                </c:pt>
                <c:pt idx="1">
                  <c:v>25000</c:v>
                </c:pt>
                <c:pt idx="2">
                  <c:v>22000</c:v>
                </c:pt>
                <c:pt idx="3">
                  <c:v>24000</c:v>
                </c:pt>
              </c:numCache>
            </c:numRef>
          </c:val>
          <c:extLst xmlns:c16r2="http://schemas.microsoft.com/office/drawing/2015/06/chart">
            <c:ext xmlns:c16="http://schemas.microsoft.com/office/drawing/2014/chart" uri="{C3380CC4-5D6E-409C-BE32-E72D297353CC}">
              <c16:uniqueId val="{00000000-3B48-4C9F-AFFF-0F43BF5B10B8}"/>
            </c:ext>
          </c:extLst>
        </c:ser>
        <c:dLbls>
          <c:showLegendKey val="0"/>
          <c:showVal val="0"/>
          <c:showCatName val="0"/>
          <c:showSerName val="0"/>
          <c:showPercent val="0"/>
          <c:showBubbleSize val="0"/>
        </c:dLbls>
        <c:gapWidth val="150"/>
        <c:shape val="box"/>
        <c:axId val="142050048"/>
        <c:axId val="142051584"/>
        <c:axId val="0"/>
      </c:bar3DChart>
      <c:catAx>
        <c:axId val="1420500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n-US"/>
          </a:p>
        </c:txPr>
        <c:crossAx val="142051584"/>
        <c:crosses val="autoZero"/>
        <c:auto val="1"/>
        <c:lblAlgn val="ctr"/>
        <c:lblOffset val="100"/>
        <c:noMultiLvlLbl val="0"/>
      </c:catAx>
      <c:valAx>
        <c:axId val="14205158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205004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21-08-2025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21-08-2025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92545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21-08-2025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56960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21-08-2025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98413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21-08-2025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64355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21-08-2025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96515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21-08-2025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70121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21-08-2025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49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21-08-2025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64989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21-08-2025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7024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21-08-2025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92283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21-08-2025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05773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21-08-2025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25236411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p:txBody>
          <a:bodyPr>
            <a:normAutofit/>
          </a:bodyPr>
          <a:lstStyle/>
          <a:p>
            <a:r>
              <a:rPr lang="en-US" sz="4400" dirty="0"/>
              <a:t>Revenue Generation from Call Centre </a:t>
            </a:r>
            <a:endParaRPr lang="en-IN" sz="4400" dirty="0"/>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p:txBody>
          <a:bodyPr>
            <a:normAutofit/>
          </a:bodyPr>
          <a:lstStyle/>
          <a:p>
            <a:r>
              <a:rPr lang="en-IN" dirty="0"/>
              <a:t>Shiv Nishad (PG/23/109) </a:t>
            </a:r>
          </a:p>
          <a:p>
            <a:r>
              <a:rPr lang="en-IN" dirty="0"/>
              <a:t>Asst. Prof - Dr. </a:t>
            </a:r>
            <a:r>
              <a:rPr lang="en-IN" dirty="0" err="1"/>
              <a:t>Rupsa</a:t>
            </a:r>
            <a:r>
              <a:rPr lang="en-IN" dirty="0"/>
              <a:t> Banerjee</a:t>
            </a:r>
          </a:p>
          <a:p>
            <a:r>
              <a:rPr lang="en-IN" dirty="0"/>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B5E141F-2046-5E26-BB6A-EA4741893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ECD8481B-59D6-F065-9631-850F8EE8AC16}"/>
              </a:ext>
            </a:extLst>
          </p:cNvPr>
          <p:cNvSpPr>
            <a:spLocks noGrp="1"/>
          </p:cNvSpPr>
          <p:nvPr>
            <p:ph type="title"/>
          </p:nvPr>
        </p:nvSpPr>
        <p:spPr/>
        <p:txBody>
          <a:bodyPr>
            <a:normAutofit/>
          </a:bodyPr>
          <a:lstStyle/>
          <a:p>
            <a:pPr algn="ctr"/>
            <a:r>
              <a:rPr lang="en-IN" sz="2400" b="1" dirty="0"/>
              <a:t>RESULTS</a:t>
            </a:r>
          </a:p>
        </p:txBody>
      </p:sp>
      <p:sp>
        <p:nvSpPr>
          <p:cNvPr id="3" name="Content Placeholder 2">
            <a:extLst>
              <a:ext uri="{FF2B5EF4-FFF2-40B4-BE49-F238E27FC236}">
                <a16:creationId xmlns:a16="http://schemas.microsoft.com/office/drawing/2014/main" xmlns="" id="{6A2E7BC1-14F7-6114-E75A-0F54295A06D8}"/>
              </a:ext>
            </a:extLst>
          </p:cNvPr>
          <p:cNvSpPr>
            <a:spLocks noGrp="1"/>
          </p:cNvSpPr>
          <p:nvPr>
            <p:ph idx="1"/>
          </p:nvPr>
        </p:nvSpPr>
        <p:spPr>
          <a:xfrm>
            <a:off x="444910" y="1690688"/>
            <a:ext cx="10515600" cy="1986577"/>
          </a:xfrm>
        </p:spPr>
        <p:txBody>
          <a:bodyPr>
            <a:normAutofit/>
          </a:bodyPr>
          <a:lstStyle/>
          <a:p>
            <a:pPr marL="0" indent="0">
              <a:buNone/>
            </a:pPr>
            <a:endParaRPr lang="en-US" sz="1800" dirty="0"/>
          </a:p>
          <a:p>
            <a:pPr marL="0" indent="0">
              <a:buNone/>
            </a:pPr>
            <a:endParaRPr lang="en-IN" sz="1800" dirty="0"/>
          </a:p>
        </p:txBody>
      </p:sp>
      <p:sp>
        <p:nvSpPr>
          <p:cNvPr id="4" name="Slide Number Placeholder 3">
            <a:extLst>
              <a:ext uri="{FF2B5EF4-FFF2-40B4-BE49-F238E27FC236}">
                <a16:creationId xmlns:a16="http://schemas.microsoft.com/office/drawing/2014/main" xmlns="" id="{0085FFF7-FB4C-F6EC-954F-05FA47DD1D99}"/>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CEEC6864-C0B9-1CE1-DF6B-765F8B331E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
        <p:nvSpPr>
          <p:cNvPr id="9" name="TextBox 8">
            <a:extLst>
              <a:ext uri="{FF2B5EF4-FFF2-40B4-BE49-F238E27FC236}">
                <a16:creationId xmlns:a16="http://schemas.microsoft.com/office/drawing/2014/main" xmlns="" id="{D2A9FDF7-26AA-51C2-B8F0-B277742F15E4}"/>
              </a:ext>
            </a:extLst>
          </p:cNvPr>
          <p:cNvSpPr txBox="1"/>
          <p:nvPr/>
        </p:nvSpPr>
        <p:spPr>
          <a:xfrm>
            <a:off x="1231490" y="1631198"/>
            <a:ext cx="6096000" cy="369332"/>
          </a:xfrm>
          <a:prstGeom prst="rect">
            <a:avLst/>
          </a:prstGeom>
          <a:noFill/>
        </p:spPr>
        <p:txBody>
          <a:bodyPr wrap="square">
            <a:spAutoFit/>
          </a:bodyPr>
          <a:lstStyle/>
          <a:p>
            <a:r>
              <a:rPr lang="en-US" sz="1800" b="1" dirty="0"/>
              <a:t>OPD SCHEDULING  AND OPERATIONAL ENHANCEMENT </a:t>
            </a:r>
          </a:p>
        </p:txBody>
      </p:sp>
      <p:sp>
        <p:nvSpPr>
          <p:cNvPr id="8" name="TextBox 7">
            <a:extLst>
              <a:ext uri="{FF2B5EF4-FFF2-40B4-BE49-F238E27FC236}">
                <a16:creationId xmlns:a16="http://schemas.microsoft.com/office/drawing/2014/main" xmlns="" id="{F90E268D-297C-CC3B-B2B2-F918BD781214}"/>
              </a:ext>
            </a:extLst>
          </p:cNvPr>
          <p:cNvSpPr txBox="1"/>
          <p:nvPr/>
        </p:nvSpPr>
        <p:spPr>
          <a:xfrm>
            <a:off x="1231490" y="4369773"/>
            <a:ext cx="9516693" cy="1477328"/>
          </a:xfrm>
          <a:prstGeom prst="rect">
            <a:avLst/>
          </a:prstGeom>
          <a:noFill/>
        </p:spPr>
        <p:txBody>
          <a:bodyPr wrap="square" rtlCol="0">
            <a:spAutoFit/>
          </a:bodyPr>
          <a:lstStyle/>
          <a:p>
            <a:pPr marL="285750" indent="-285750">
              <a:buFont typeface="Arial" panose="020B0604020202020204" pitchFamily="34" charset="0"/>
              <a:buChar char="•"/>
            </a:pPr>
            <a:endParaRPr lang="en-IN" u="sng" dirty="0"/>
          </a:p>
          <a:p>
            <a:r>
              <a:rPr lang="en-IN" u="sng" dirty="0"/>
              <a:t>        More than 450-500 footfall of hospital is per day . </a:t>
            </a:r>
          </a:p>
          <a:p>
            <a:endParaRPr lang="en-IN" u="sng" dirty="0"/>
          </a:p>
          <a:p>
            <a:pPr marL="285750" indent="-285750">
              <a:buFont typeface="Arial" panose="020B0604020202020204" pitchFamily="34" charset="0"/>
              <a:buChar char="•"/>
            </a:pPr>
            <a:r>
              <a:rPr lang="en-IN" dirty="0"/>
              <a:t>75% Patients are avail services from hospital.</a:t>
            </a:r>
          </a:p>
          <a:p>
            <a:pPr marL="285750" indent="-285750">
              <a:buFont typeface="Arial" panose="020B0604020202020204" pitchFamily="34" charset="0"/>
              <a:buChar char="•"/>
            </a:pPr>
            <a:r>
              <a:rPr lang="en-IN" dirty="0"/>
              <a:t>Remaining 25% patients done diagnostic from outside. </a:t>
            </a:r>
          </a:p>
        </p:txBody>
      </p:sp>
      <p:sp>
        <p:nvSpPr>
          <p:cNvPr id="11" name="TextBox 10">
            <a:extLst>
              <a:ext uri="{FF2B5EF4-FFF2-40B4-BE49-F238E27FC236}">
                <a16:creationId xmlns:a16="http://schemas.microsoft.com/office/drawing/2014/main" xmlns="" id="{0F333340-AEBA-9894-1ED4-EECF6A5B005F}"/>
              </a:ext>
            </a:extLst>
          </p:cNvPr>
          <p:cNvSpPr txBox="1"/>
          <p:nvPr/>
        </p:nvSpPr>
        <p:spPr>
          <a:xfrm>
            <a:off x="1231490" y="2163097"/>
            <a:ext cx="9515168" cy="1754326"/>
          </a:xfrm>
          <a:prstGeom prst="rect">
            <a:avLst/>
          </a:prstGeom>
          <a:noFill/>
        </p:spPr>
        <p:txBody>
          <a:bodyPr wrap="square" rtlCol="0">
            <a:spAutoFit/>
          </a:bodyPr>
          <a:lstStyle/>
          <a:p>
            <a:pPr marL="342900" indent="-342900">
              <a:buFont typeface="+mj-lt"/>
              <a:buAutoNum type="arabicPeriod"/>
            </a:pPr>
            <a:r>
              <a:rPr lang="en-IN" dirty="0"/>
              <a:t>The call centre books appointment by checking availability on hospital HMIS.</a:t>
            </a:r>
          </a:p>
          <a:p>
            <a:pPr marL="342900" indent="-342900">
              <a:buFont typeface="+mj-lt"/>
              <a:buAutoNum type="arabicPeriod"/>
            </a:pPr>
            <a:r>
              <a:rPr lang="en-IN" dirty="0"/>
              <a:t>Executive manage quick rescheduling and booking appt and avoid the no show calls .</a:t>
            </a:r>
          </a:p>
          <a:p>
            <a:pPr marL="342900" indent="-342900">
              <a:buFont typeface="+mj-lt"/>
              <a:buAutoNum type="arabicPeriod"/>
            </a:pPr>
            <a:r>
              <a:rPr lang="en-IN" dirty="0"/>
              <a:t>By managing appointment through call instead of walk-in ,it makes smoother schedule of doctor and leading less crowding and better consultation .</a:t>
            </a:r>
          </a:p>
          <a:p>
            <a:endParaRPr lang="en-IN" dirty="0"/>
          </a:p>
          <a:p>
            <a:pPr marL="342900" indent="-342900">
              <a:buFont typeface="+mj-lt"/>
              <a:buAutoNum type="arabicPeriod"/>
            </a:pPr>
            <a:endParaRPr lang="en-IN" dirty="0"/>
          </a:p>
        </p:txBody>
      </p:sp>
    </p:spTree>
    <p:extLst>
      <p:ext uri="{BB962C8B-B14F-4D97-AF65-F5344CB8AC3E}">
        <p14:creationId xmlns:p14="http://schemas.microsoft.com/office/powerpoint/2010/main" val="2575133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normAutofit/>
          </a:bodyPr>
          <a:lstStyle/>
          <a:p>
            <a:pPr algn="ctr"/>
            <a:r>
              <a:rPr lang="en-IN" sz="2400" b="1" dirty="0"/>
              <a:t>DISCUSSION</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rmAutofit fontScale="92500"/>
          </a:bodyPr>
          <a:lstStyle/>
          <a:p>
            <a:r>
              <a:rPr lang="en-US" sz="1800" dirty="0"/>
              <a:t> To ensure that every time your patients  contacts the hospital ,s/he is  how the resolution is of high quality.</a:t>
            </a:r>
          </a:p>
          <a:p>
            <a:r>
              <a:rPr lang="en-US" sz="1800" dirty="0"/>
              <a:t>In this service, the patients receive precision and authentic information through the inquiry handling specialists.</a:t>
            </a:r>
          </a:p>
          <a:p>
            <a:r>
              <a:rPr lang="en-US" sz="1800" dirty="0"/>
              <a:t>It is very important in facilitating hassle free communication between the patients and the hospital departments. Fortunately, judging by the condition and observation, the call center is more than a place where calls are accepted it is actually the initial encounter point of patients and their families.</a:t>
            </a:r>
          </a:p>
          <a:p>
            <a:r>
              <a:rPr lang="en-US" sz="1800" dirty="0"/>
              <a:t>Sometime during calling  patients indicates that patients are more willing to talk to a person can answer them fast and correctly as opposed to walking to hospital itself so, patients can come at given follow-up time.</a:t>
            </a:r>
          </a:p>
          <a:p>
            <a:pPr lvl="0">
              <a:lnSpc>
                <a:spcPct val="100000"/>
              </a:lnSpc>
            </a:pPr>
            <a:r>
              <a:rPr lang="en-IN" sz="1800" dirty="0"/>
              <a:t>We help patients for sample collection from her home.</a:t>
            </a:r>
          </a:p>
          <a:p>
            <a:pPr lvl="0">
              <a:lnSpc>
                <a:spcPct val="100000"/>
              </a:lnSpc>
            </a:pPr>
            <a:r>
              <a:rPr lang="en-IN" sz="1800" dirty="0"/>
              <a:t>To help reduce queue by providing the information to the patients.</a:t>
            </a:r>
          </a:p>
          <a:p>
            <a:pPr lvl="0">
              <a:lnSpc>
                <a:spcPct val="100000"/>
              </a:lnSpc>
            </a:pPr>
            <a:r>
              <a:rPr lang="en-US" sz="1800" dirty="0"/>
              <a:t>This paper demonstrates that a call </a:t>
            </a:r>
            <a:r>
              <a:rPr lang="en-US" sz="1800" dirty="0" err="1"/>
              <a:t>centre</a:t>
            </a:r>
            <a:r>
              <a:rPr lang="en-US" sz="1800" dirty="0"/>
              <a:t> in a hospital is not only a particular location of communication between two or more parties but also a potent source of increasing patient engagement and revenue. With the help of call logs research, appointment storage research, and follow-up research, the vital conclusion that the significant contribution of the call </a:t>
            </a:r>
            <a:r>
              <a:rPr lang="en-US" sz="1800" dirty="0" err="1"/>
              <a:t>centre</a:t>
            </a:r>
            <a:r>
              <a:rPr lang="en-US" sz="1800" dirty="0"/>
              <a:t> to lead generation was made, as well as to patient conversion.</a:t>
            </a:r>
          </a:p>
          <a:p>
            <a:pPr marL="0" indent="0">
              <a:buNone/>
            </a:pPr>
            <a:endParaRPr lang="en-IN" sz="1800"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normAutofit/>
          </a:bodyPr>
          <a:lstStyle/>
          <a:p>
            <a:pPr algn="ctr"/>
            <a:r>
              <a:rPr lang="en-IN" sz="2400" b="1" dirty="0"/>
              <a:t>DISCUSSION</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rmAutofit/>
          </a:bodyPr>
          <a:lstStyle/>
          <a:p>
            <a:r>
              <a:rPr lang="en-US" sz="1800" dirty="0"/>
              <a:t> To decreases the amount of workload within the in-hospital departments as it responds to routine enquiries over the phone. This saves the physical counters (such as billing, OPD, reception) to work more efficiently. What is more, the calls are usually followed by confirmed appointments or booking of tests, which indicates its effect on  income.</a:t>
            </a:r>
          </a:p>
          <a:p>
            <a:pPr marL="0" indent="0">
              <a:buNone/>
            </a:pPr>
            <a:r>
              <a:rPr lang="en-US" sz="1800" dirty="0"/>
              <a:t>                                                                            </a:t>
            </a:r>
            <a:r>
              <a:rPr lang="en-US" sz="1800" b="1" u="sng" dirty="0"/>
              <a:t>CHALLENGES</a:t>
            </a:r>
            <a:r>
              <a:rPr lang="en-US" sz="1800" dirty="0"/>
              <a:t> </a:t>
            </a:r>
          </a:p>
          <a:p>
            <a:r>
              <a:rPr lang="en-US" sz="1800" dirty="0"/>
              <a:t>Too many calls at the same time.</a:t>
            </a:r>
          </a:p>
          <a:p>
            <a:r>
              <a:rPr lang="en-US" sz="1800" dirty="0"/>
              <a:t>Departments no answering when calls are transferring ,if the patients need information.</a:t>
            </a:r>
          </a:p>
          <a:p>
            <a:r>
              <a:rPr lang="en-US" sz="1800" dirty="0"/>
              <a:t>Wrong information causses big issues.</a:t>
            </a:r>
          </a:p>
          <a:p>
            <a:pPr marL="0" indent="0">
              <a:buNone/>
            </a:pPr>
            <a:endParaRPr lang="en-US" sz="1800" dirty="0"/>
          </a:p>
          <a:p>
            <a:pPr marL="0" indent="0">
              <a:buNone/>
            </a:pPr>
            <a:endParaRPr lang="en-IN" sz="1800" b="1" dirty="0"/>
          </a:p>
        </p:txBody>
      </p:sp>
      <p:sp>
        <p:nvSpPr>
          <p:cNvPr id="5" name="Footer Placeholder 4">
            <a:extLst>
              <a:ext uri="{FF2B5EF4-FFF2-40B4-BE49-F238E27FC236}">
                <a16:creationId xmlns:a16="http://schemas.microsoft.com/office/drawing/2014/main" xmlns=""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normAutofit/>
          </a:bodyPr>
          <a:lstStyle/>
          <a:p>
            <a:pPr algn="ctr"/>
            <a:r>
              <a:rPr lang="en-IN" sz="2400"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p:txBody>
          <a:bodyPr>
            <a:normAutofit/>
          </a:bodyPr>
          <a:lstStyle/>
          <a:p>
            <a:r>
              <a:rPr lang="en-IN" sz="1800" dirty="0"/>
              <a:t>It help in developing patient retention strategies by identifying high-value patients, hospitals can tailor their communication, follow-up care, and support to enhance patient satisfaction and loyalty, thus increasing the likelihood of long-term relationship and higher, so that make the make more revenue.</a:t>
            </a:r>
            <a:endParaRPr lang="en-US" sz="1800" dirty="0"/>
          </a:p>
          <a:p>
            <a:endParaRPr lang="en-US" sz="1800" dirty="0"/>
          </a:p>
          <a:p>
            <a:r>
              <a:rPr lang="en-US" sz="1800" dirty="0"/>
              <a:t>We are  not an answering point only , it is the voice of the hospital. It is an important source of guidance, support, and assistance to the patients and their families daily. This can be as simple as making an appointment or resolving a billing-related question, or it can be responding to an ICU inquiry, but whatever the patient needs, the call Centre will ensure that the appropriate assistance is availed and at the correct time.</a:t>
            </a:r>
          </a:p>
          <a:p>
            <a:r>
              <a:rPr lang="en-US" sz="1800" dirty="0"/>
              <a:t>It will relieve the burden on the front desk, lead to enhanced patient satisfaction, and can even make the hospital more revenue, by assisting in conversions.</a:t>
            </a:r>
          </a:p>
          <a:p>
            <a:r>
              <a:rPr lang="en-US" sz="1800" dirty="0"/>
              <a:t>Ultimately, a call center that is handled well enhances the reputation of the hospital and creates confidence in the patient. Indeed.</a:t>
            </a:r>
            <a:endParaRPr lang="en-IN" sz="1800" dirty="0"/>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a:xfrm>
            <a:off x="838200" y="1181101"/>
            <a:ext cx="10515600" cy="1325563"/>
          </a:xfrm>
        </p:spPr>
        <p:txBody>
          <a:bodyPr>
            <a:normAutofit/>
          </a:bodyPr>
          <a:lstStyle/>
          <a:p>
            <a:pPr algn="ctr"/>
            <a:r>
              <a:rPr lang="en-IN" sz="2400" b="1" dirty="0"/>
              <a:t>REFERENCES (ONLY VANCOUVER STYLE)</a:t>
            </a:r>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a:xfrm>
            <a:off x="838200" y="2506662"/>
            <a:ext cx="10515600" cy="4351338"/>
          </a:xfrm>
        </p:spPr>
        <p:txBody>
          <a:bodyPr>
            <a:normAutofit/>
          </a:bodyPr>
          <a:lstStyle/>
          <a:p>
            <a:r>
              <a:rPr lang="en-IN" sz="1800" dirty="0"/>
              <a:t>1. Shah P, Mathew R, Kaur H, Patel T, Shah H, Shaikh F, et al. A study on hospital call </a:t>
            </a:r>
            <a:r>
              <a:rPr lang="en-IN" sz="1800" dirty="0" err="1"/>
              <a:t>centers</a:t>
            </a:r>
            <a:r>
              <a:rPr lang="en-IN" sz="1800" dirty="0"/>
              <a:t>: evaluating their role and effectiveness in patient experience and operational management. J Family Med Prim Care. 2024;13(5):847–53.</a:t>
            </a:r>
          </a:p>
          <a:p>
            <a:r>
              <a:rPr lang="en-IN" sz="1800" dirty="0"/>
              <a:t> 2. </a:t>
            </a:r>
            <a:r>
              <a:rPr lang="en-IN" sz="1800" dirty="0" err="1"/>
              <a:t>SquadStack</a:t>
            </a:r>
            <a:r>
              <a:rPr lang="en-IN" sz="1800" dirty="0"/>
              <a:t>. Health call </a:t>
            </a:r>
            <a:r>
              <a:rPr lang="en-IN" sz="1800" dirty="0" err="1"/>
              <a:t>centers</a:t>
            </a:r>
            <a:r>
              <a:rPr lang="en-IN" sz="1800" dirty="0"/>
              <a:t>: why they’re essential for patient engagement [Internet]. </a:t>
            </a:r>
            <a:r>
              <a:rPr lang="en-IN" sz="1800" dirty="0" err="1"/>
              <a:t>SquadStack</a:t>
            </a:r>
            <a:r>
              <a:rPr lang="en-IN" sz="1800" dirty="0"/>
              <a:t> Blog. 2023 [cited 2025 Jun 15]. </a:t>
            </a:r>
          </a:p>
          <a:p>
            <a:r>
              <a:rPr lang="en-IN" sz="1800" dirty="0"/>
              <a:t>3. </a:t>
            </a:r>
            <a:r>
              <a:rPr lang="en-IN" sz="1800" dirty="0" err="1"/>
              <a:t>Amtelco</a:t>
            </a:r>
            <a:r>
              <a:rPr lang="en-IN" sz="1800" dirty="0"/>
              <a:t>. The role of hospital call </a:t>
            </a:r>
            <a:r>
              <a:rPr lang="en-IN" sz="1800" dirty="0" err="1"/>
              <a:t>centers</a:t>
            </a:r>
            <a:r>
              <a:rPr lang="en-IN" sz="1800" dirty="0"/>
              <a:t> [Internet]. Resources. [cited 2025 Jun 15]. </a:t>
            </a:r>
          </a:p>
          <a:p>
            <a:r>
              <a:rPr lang="en-IN" sz="1800" dirty="0"/>
              <a:t>: 4. Global Healthcare Resource. Call </a:t>
            </a:r>
            <a:r>
              <a:rPr lang="en-IN" sz="1800" dirty="0" err="1"/>
              <a:t>center</a:t>
            </a:r>
            <a:r>
              <a:rPr lang="en-IN" sz="1800" dirty="0"/>
              <a:t> services [Internet]. [cited 2025 Jun 15]. Available from:</a:t>
            </a:r>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4E78B5-4D0F-48A5-AF6C-6BF41009C5F1}"/>
            </a:ext>
          </a:extLst>
        </p:cNvPr>
        <p:cNvGrpSpPr/>
        <p:nvPr/>
      </p:nvGrpSpPr>
      <p:grpSpPr>
        <a:xfrm>
          <a:off x="0" y="0"/>
          <a:ext cx="0" cy="0"/>
          <a:chOff x="0" y="0"/>
          <a:chExt cx="0" cy="0"/>
        </a:xfrm>
      </p:grpSpPr>
      <p:sp>
        <p:nvSpPr>
          <p:cNvPr id="12" name="Content Placeholder 2">
            <a:extLst>
              <a:ext uri="{FF2B5EF4-FFF2-40B4-BE49-F238E27FC236}">
                <a16:creationId xmlns:a16="http://schemas.microsoft.com/office/drawing/2014/main" xmlns="" id="{CB6A8A6A-C31E-4168-95CC-86F43D82D8D1}"/>
              </a:ext>
            </a:extLst>
          </p:cNvPr>
          <p:cNvSpPr>
            <a:spLocks noGrp="1"/>
          </p:cNvSpPr>
          <p:nvPr>
            <p:ph idx="1"/>
          </p:nvPr>
        </p:nvSpPr>
        <p:spPr>
          <a:xfrm>
            <a:off x="838201" y="3056951"/>
            <a:ext cx="10840583" cy="4093307"/>
          </a:xfrm>
        </p:spPr>
        <p:txBody>
          <a:bodyPr/>
          <a:lstStyle/>
          <a:p>
            <a:r>
              <a:rPr lang="en-US" b="1" dirty="0">
                <a:solidFill>
                  <a:schemeClr val="tx1"/>
                </a:solidFill>
              </a:rPr>
              <a:t> </a:t>
            </a:r>
            <a:r>
              <a:rPr lang="en-US" sz="1800" b="1" dirty="0">
                <a:latin typeface="Times New Roman" panose="02020603050405020304" pitchFamily="18" charset="0"/>
                <a:cs typeface="Times New Roman" panose="02020603050405020304" pitchFamily="18" charset="0"/>
              </a:rPr>
              <a:t>Total no. of visits done by the Student: 6 </a:t>
            </a:r>
          </a:p>
          <a:p>
            <a:r>
              <a:rPr lang="en-US" sz="1800" b="1" dirty="0">
                <a:latin typeface="Times New Roman" panose="02020603050405020304" pitchFamily="18" charset="0"/>
                <a:cs typeface="Times New Roman" panose="02020603050405020304" pitchFamily="18" charset="0"/>
              </a:rPr>
              <a:t> Day-wise activities done by the student: </a:t>
            </a:r>
          </a:p>
          <a:p>
            <a:pPr marL="457200" indent="-457200">
              <a:buFont typeface="+mj-lt"/>
              <a:buAutoNum type="arabicPeriod"/>
            </a:pPr>
            <a:r>
              <a:rPr lang="en-US" sz="1800" dirty="0">
                <a:latin typeface="Times New Roman" panose="02020603050405020304" pitchFamily="18" charset="0"/>
                <a:cs typeface="Times New Roman" panose="02020603050405020304" pitchFamily="18" charset="0"/>
              </a:rPr>
              <a:t>Mapped households, local health facilities, and landmark.</a:t>
            </a:r>
          </a:p>
          <a:p>
            <a:pPr marL="457200" indent="-457200">
              <a:buFont typeface="+mj-lt"/>
              <a:buAutoNum type="arabicPeriod"/>
            </a:pPr>
            <a:r>
              <a:rPr lang="en-US" sz="1800" dirty="0">
                <a:latin typeface="Times New Roman" panose="02020603050405020304" pitchFamily="18" charset="0"/>
                <a:cs typeface="Times New Roman" panose="02020603050405020304" pitchFamily="18" charset="0"/>
              </a:rPr>
              <a:t>Identified basic health concerns through informal conversation.</a:t>
            </a:r>
          </a:p>
          <a:p>
            <a:pPr marL="457200" indent="-457200">
              <a:buFont typeface="+mj-lt"/>
              <a:buAutoNum type="arabicPeriod"/>
            </a:pPr>
            <a:r>
              <a:rPr lang="en-US" sz="1800" dirty="0">
                <a:latin typeface="Times New Roman" panose="02020603050405020304" pitchFamily="18" charset="0"/>
                <a:cs typeface="Times New Roman" panose="02020603050405020304" pitchFamily="18" charset="0"/>
              </a:rPr>
              <a:t>Collected data on common diseases .</a:t>
            </a:r>
          </a:p>
        </p:txBody>
      </p:sp>
      <p:sp>
        <p:nvSpPr>
          <p:cNvPr id="5" name="Slide Number Placeholder 4">
            <a:extLst>
              <a:ext uri="{FF2B5EF4-FFF2-40B4-BE49-F238E27FC236}">
                <a16:creationId xmlns:a16="http://schemas.microsoft.com/office/drawing/2014/main" xmlns="" id="{F8281ED4-CC2A-460F-534D-8B8BBAED066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xmlns=""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
        <p:nvSpPr>
          <p:cNvPr id="13" name="Title 1">
            <a:extLst>
              <a:ext uri="{FF2B5EF4-FFF2-40B4-BE49-F238E27FC236}">
                <a16:creationId xmlns:a16="http://schemas.microsoft.com/office/drawing/2014/main" xmlns="" id="{6F98C7EF-ECB1-2AE6-B838-EA4532057D45}"/>
              </a:ext>
            </a:extLst>
          </p:cNvPr>
          <p:cNvSpPr txBox="1">
            <a:spLocks/>
          </p:cNvSpPr>
          <p:nvPr/>
        </p:nvSpPr>
        <p:spPr>
          <a:xfrm>
            <a:off x="551538" y="13026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t>INVOLVEMENT IN COMMUNITY OUTREACH PROGRAMME (COP) ACTIVITIES</a:t>
            </a:r>
            <a:endParaRPr lang="en-IN" sz="2400" b="1" dirty="0"/>
          </a:p>
        </p:txBody>
      </p:sp>
    </p:spTree>
    <p:extLst>
      <p:ext uri="{BB962C8B-B14F-4D97-AF65-F5344CB8AC3E}">
        <p14:creationId xmlns:p14="http://schemas.microsoft.com/office/powerpoint/2010/main" val="3010019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AD7915-6F46-E25B-9412-095A7D582F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123FD81-CA0B-D73E-01E0-E5B8CB0126E0}"/>
              </a:ext>
            </a:extLst>
          </p:cNvPr>
          <p:cNvSpPr>
            <a:spLocks noGrp="1"/>
          </p:cNvSpPr>
          <p:nvPr>
            <p:ph idx="1"/>
          </p:nvPr>
        </p:nvSpPr>
        <p:spPr>
          <a:xfrm>
            <a:off x="1347951" y="1756365"/>
            <a:ext cx="10515600" cy="3345273"/>
          </a:xfrm>
        </p:spPr>
        <p:txBody>
          <a:bodyPr>
            <a:noAutofit/>
          </a:bodyPr>
          <a:lstStyle/>
          <a:p>
            <a:r>
              <a:rPr lang="en-US" sz="1800" dirty="0"/>
              <a:t>Made to be able to solve different problems of the patient through call orchestration.</a:t>
            </a:r>
          </a:p>
          <a:p>
            <a:r>
              <a:rPr lang="en-US" sz="1800" dirty="0"/>
              <a:t>Learned how to deliver reliable and quality information to the patients.</a:t>
            </a:r>
          </a:p>
          <a:p>
            <a:r>
              <a:rPr lang="en-US" sz="1800" dirty="0"/>
              <a:t>Got the full picture of the working process of OPD and handled queues among patient.</a:t>
            </a:r>
          </a:p>
          <a:p>
            <a:r>
              <a:rPr lang="en-US" sz="1800" dirty="0"/>
              <a:t>Arrangements made with departments such as ICU, radiology, billing and so on to assist patients.</a:t>
            </a:r>
          </a:p>
          <a:p>
            <a:r>
              <a:rPr lang="en-US" sz="1800" dirty="0"/>
              <a:t>Better communication experience due to difficult queries and complaints. </a:t>
            </a:r>
          </a:p>
          <a:p>
            <a:r>
              <a:rPr lang="en-US" sz="1800" dirty="0"/>
              <a:t>Assisted the discharge procedure and aided patients in the arrangement of appointments for follow-up.</a:t>
            </a:r>
          </a:p>
          <a:p>
            <a:r>
              <a:rPr lang="en-US" sz="1800" dirty="0"/>
              <a:t>Also did regular IPD rounds to monitor patient satisfaction and comfort. </a:t>
            </a:r>
          </a:p>
          <a:p>
            <a:r>
              <a:rPr lang="en-US" sz="1800" dirty="0"/>
              <a:t>Acquired the ability to multitask, empathies, and collaborate with others in the work of the hospitals.</a:t>
            </a:r>
          </a:p>
        </p:txBody>
      </p:sp>
      <p:sp>
        <p:nvSpPr>
          <p:cNvPr id="5" name="Slide Number Placeholder 4">
            <a:extLst>
              <a:ext uri="{FF2B5EF4-FFF2-40B4-BE49-F238E27FC236}">
                <a16:creationId xmlns:a16="http://schemas.microsoft.com/office/drawing/2014/main" xmlns="" id="{33581228-4599-E355-92F6-07613C02F27E}"/>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xmlns=""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
        <p:nvSpPr>
          <p:cNvPr id="13" name="Title 1">
            <a:extLst>
              <a:ext uri="{FF2B5EF4-FFF2-40B4-BE49-F238E27FC236}">
                <a16:creationId xmlns:a16="http://schemas.microsoft.com/office/drawing/2014/main" xmlns="" id="{D32198FB-C418-AC90-022A-271729B5CA02}"/>
              </a:ext>
            </a:extLst>
          </p:cNvPr>
          <p:cNvSpPr txBox="1">
            <a:spLocks/>
          </p:cNvSpPr>
          <p:nvPr/>
        </p:nvSpPr>
        <p:spPr>
          <a:xfrm>
            <a:off x="1347951" y="62999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t>KEY LEARNING FROM COP ACTIVITIES</a:t>
            </a:r>
            <a:endParaRPr lang="en-IN" sz="2400" b="1" dirty="0"/>
          </a:p>
        </p:txBody>
      </p:sp>
    </p:spTree>
    <p:extLst>
      <p:ext uri="{BB962C8B-B14F-4D97-AF65-F5344CB8AC3E}">
        <p14:creationId xmlns:p14="http://schemas.microsoft.com/office/powerpoint/2010/main" val="364090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72130EB-4D58-4BE5-09AE-741BDEBE0187}"/>
            </a:ext>
          </a:extLst>
        </p:cNvPr>
        <p:cNvGrpSpPr/>
        <p:nvPr/>
      </p:nvGrpSpPr>
      <p:grpSpPr>
        <a:xfrm>
          <a:off x="0" y="0"/>
          <a:ext cx="0" cy="0"/>
          <a:chOff x="0" y="0"/>
          <a:chExt cx="0" cy="0"/>
        </a:xfrm>
      </p:grpSpPr>
      <p:pic>
        <p:nvPicPr>
          <p:cNvPr id="2" name="Content Placeholder 1" descr="A group of men standing in front of a building&#10;&#10;Description automatically generated">
            <a:extLst>
              <a:ext uri="{FF2B5EF4-FFF2-40B4-BE49-F238E27FC236}">
                <a16:creationId xmlns:a16="http://schemas.microsoft.com/office/drawing/2014/main" xmlns="" id="{0881C1B2-6D22-6DD4-7551-77B61AE0DE8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15903" y="2396504"/>
            <a:ext cx="3146367" cy="1770611"/>
          </a:xfrm>
          <a:prstGeom prst="rect">
            <a:avLst/>
          </a:prstGeom>
          <a:effectLst/>
        </p:spPr>
      </p:pic>
      <p:sp>
        <p:nvSpPr>
          <p:cNvPr id="5" name="Slide Number Placeholder 4">
            <a:extLst>
              <a:ext uri="{FF2B5EF4-FFF2-40B4-BE49-F238E27FC236}">
                <a16:creationId xmlns:a16="http://schemas.microsoft.com/office/drawing/2014/main" xmlns="" id="{369D3474-04E0-CC6B-A707-9B70211534E5}"/>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xmlns="" id="{14CDB4FA-6056-CF0B-DA03-AED70ADF0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
        <p:nvSpPr>
          <p:cNvPr id="13" name="Title 1">
            <a:extLst>
              <a:ext uri="{FF2B5EF4-FFF2-40B4-BE49-F238E27FC236}">
                <a16:creationId xmlns:a16="http://schemas.microsoft.com/office/drawing/2014/main" xmlns="" id="{0C3D07A2-CE40-DDD5-F6D3-8D7C11AFBAF1}"/>
              </a:ext>
            </a:extLst>
          </p:cNvPr>
          <p:cNvSpPr txBox="1">
            <a:spLocks/>
          </p:cNvSpPr>
          <p:nvPr/>
        </p:nvSpPr>
        <p:spPr>
          <a:xfrm>
            <a:off x="871996" y="105831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t>COP FIELD ACTIVITIES PHOTOGRAPHS</a:t>
            </a:r>
            <a:endParaRPr lang="en-IN" sz="2400" b="1" dirty="0"/>
          </a:p>
        </p:txBody>
      </p:sp>
      <p:pic>
        <p:nvPicPr>
          <p:cNvPr id="7" name="Content Placeholder 6" descr="A person standing in front of a building&#10;&#10;Description automatically generated">
            <a:extLst>
              <a:ext uri="{FF2B5EF4-FFF2-40B4-BE49-F238E27FC236}">
                <a16:creationId xmlns:a16="http://schemas.microsoft.com/office/drawing/2014/main" xmlns="" id="{FFCB333E-D3DE-CBF5-8DA4-C5EC41A02A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8724" y="2300954"/>
            <a:ext cx="2266955" cy="4030143"/>
          </a:xfrm>
          <a:prstGeom prst="rect">
            <a:avLst/>
          </a:prstGeom>
          <a:effectLst/>
        </p:spPr>
      </p:pic>
      <p:pic>
        <p:nvPicPr>
          <p:cNvPr id="10" name="Picture 9">
            <a:extLst>
              <a:ext uri="{FF2B5EF4-FFF2-40B4-BE49-F238E27FC236}">
                <a16:creationId xmlns:a16="http://schemas.microsoft.com/office/drawing/2014/main" xmlns="" id="{BEEE13B3-273D-AAEA-D7B0-097F452793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1977" y="2837644"/>
            <a:ext cx="2457142" cy="3274142"/>
          </a:xfrm>
          <a:prstGeom prst="rect">
            <a:avLst/>
          </a:prstGeom>
        </p:spPr>
      </p:pic>
      <p:pic>
        <p:nvPicPr>
          <p:cNvPr id="12" name="Picture 11">
            <a:extLst>
              <a:ext uri="{FF2B5EF4-FFF2-40B4-BE49-F238E27FC236}">
                <a16:creationId xmlns:a16="http://schemas.microsoft.com/office/drawing/2014/main" xmlns="" id="{658890AA-1D05-A13C-34B7-29107E6DD6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4362" y="4342193"/>
            <a:ext cx="3050979" cy="2289665"/>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normAutofit/>
          </a:bodyPr>
          <a:lstStyle/>
          <a:p>
            <a:pPr algn="ctr"/>
            <a:r>
              <a:rPr lang="en-IN" sz="2400" b="1" dirty="0"/>
              <a:t>PICTORIAL JOURNEY </a:t>
            </a:r>
          </a:p>
        </p:txBody>
      </p:sp>
      <p:pic>
        <p:nvPicPr>
          <p:cNvPr id="7" name="Content Placeholder 6">
            <a:extLst>
              <a:ext uri="{FF2B5EF4-FFF2-40B4-BE49-F238E27FC236}">
                <a16:creationId xmlns:a16="http://schemas.microsoft.com/office/drawing/2014/main" xmlns="" id="{A044A138-46D1-B455-892A-2C614B02D7F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44697" y="1569986"/>
            <a:ext cx="2930012" cy="4351338"/>
          </a:xfrm>
        </p:spPr>
      </p:pic>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xmlns="" id="{ECA856AD-E27B-8495-8F5C-5F253C9210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6324" y="1569986"/>
            <a:ext cx="3170224" cy="4351338"/>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sz="2400" b="1" dirty="0"/>
              <a:t>Mentor</a:t>
            </a:r>
            <a:r>
              <a:rPr lang="en-IN" b="1" dirty="0"/>
              <a:t> </a:t>
            </a:r>
            <a:r>
              <a:rPr lang="en-IN" sz="2400" b="1" dirty="0"/>
              <a:t>Approval</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05500" y="1825625"/>
            <a:ext cx="4181000" cy="4351338"/>
          </a:xfrm>
        </p:spPr>
      </p:pic>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normAutofit/>
          </a:bodyPr>
          <a:lstStyle/>
          <a:p>
            <a:pPr algn="ctr"/>
            <a:r>
              <a:rPr lang="en-IN" sz="2400"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normAutofit/>
          </a:bodyPr>
          <a:lstStyle/>
          <a:p>
            <a:r>
              <a:rPr lang="en-US" sz="1800" dirty="0"/>
              <a:t>Call centers Centralized call centers are becoming an important strategic element of hospitals, particularly multispecialty and tertiary care hospitals in the form of increasing the gap between patients and healthcare services. A hospital call Centre is a specialized hospital department that entertains a huge variety of patient calls like appointment booking, doctor consultations, health check-up related calls, admission related information, complaints and attend to them.</a:t>
            </a:r>
          </a:p>
          <a:p>
            <a:r>
              <a:rPr lang="en-US" sz="1800" dirty="0"/>
              <a:t>These center are contacted by the trained call executives, who handle both inbound and outbound calls with real time coordination of the departments including OPD scheduling, diagnostics, billing and homecare services.</a:t>
            </a:r>
            <a:endParaRPr lang="en-IN" sz="1800" dirty="0"/>
          </a:p>
          <a:p>
            <a:r>
              <a:rPr lang="en-US" sz="1800" dirty="0"/>
              <a:t>As the healthcare industry becomes more competitive, patients have started expecting clear, fast, and concerned responses and communications. Thus, hospital call Centre performance has a direct impact on patient satisfaction, hospital reputation, and clinical outcome in a few situations.</a:t>
            </a:r>
          </a:p>
          <a:p>
            <a:pPr>
              <a:lnSpc>
                <a:spcPct val="107000"/>
              </a:lnSpc>
            </a:pPr>
            <a:r>
              <a:rPr lang="en-IN" sz="1800" dirty="0">
                <a:effectLst/>
                <a:latin typeface="Calibri" panose="020F0502020204030204" pitchFamily="34" charset="0"/>
                <a:ea typeface="Calibri" panose="020F0502020204030204" pitchFamily="34" charset="0"/>
                <a:cs typeface="Calibri" panose="020F0502020204030204" pitchFamily="34" charset="0"/>
              </a:rPr>
              <a:t>To assess the lead generation methods and patient conversion techniques and their effectiveness.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IN" sz="1800" dirty="0">
                <a:effectLst/>
                <a:latin typeface="Calibri" panose="020F0502020204030204" pitchFamily="34" charset="0"/>
                <a:ea typeface="Calibri" panose="020F0502020204030204" pitchFamily="34" charset="0"/>
                <a:cs typeface="Calibri" panose="020F0502020204030204" pitchFamily="34" charset="0"/>
              </a:rPr>
              <a:t>To examines both patient experience quality and revenue generation results due to effective communication methods.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C3B08E-8D19-A3C7-A5C7-F0B6C425AAE7}"/>
              </a:ext>
            </a:extLst>
          </p:cNvPr>
          <p:cNvSpPr>
            <a:spLocks noGrp="1"/>
          </p:cNvSpPr>
          <p:nvPr>
            <p:ph type="title"/>
          </p:nvPr>
        </p:nvSpPr>
        <p:spPr>
          <a:xfrm>
            <a:off x="3927764" y="365125"/>
            <a:ext cx="7426036" cy="1325563"/>
          </a:xfrm>
        </p:spPr>
        <p:txBody>
          <a:bodyPr>
            <a:normAutofit/>
          </a:bodyPr>
          <a:lstStyle/>
          <a:p>
            <a:r>
              <a:rPr lang="en-IN" sz="2400" dirty="0"/>
              <a:t>OBJECTIVE OF STUDY </a:t>
            </a:r>
          </a:p>
        </p:txBody>
      </p:sp>
      <p:sp>
        <p:nvSpPr>
          <p:cNvPr id="3" name="Content Placeholder 2">
            <a:extLst>
              <a:ext uri="{FF2B5EF4-FFF2-40B4-BE49-F238E27FC236}">
                <a16:creationId xmlns:a16="http://schemas.microsoft.com/office/drawing/2014/main" xmlns="" id="{5F934263-9214-8330-5349-7C5A77FBAC03}"/>
              </a:ext>
            </a:extLst>
          </p:cNvPr>
          <p:cNvSpPr>
            <a:spLocks noGrp="1"/>
          </p:cNvSpPr>
          <p:nvPr>
            <p:ph idx="1"/>
          </p:nvPr>
        </p:nvSpPr>
        <p:spPr/>
        <p:txBody>
          <a:bodyPr>
            <a:normAutofit/>
          </a:bodyPr>
          <a:lstStyle/>
          <a:p>
            <a:r>
              <a:rPr lang="en-US" sz="1800" dirty="0"/>
              <a:t>To assess the lead generation methods and patient conversion techniques and their effectiveness.</a:t>
            </a:r>
          </a:p>
          <a:p>
            <a:r>
              <a:rPr lang="en-US" sz="1800" dirty="0"/>
              <a:t>To examines both patient experience quality and revenue generation results due to effective communication methods.</a:t>
            </a:r>
          </a:p>
          <a:p>
            <a:r>
              <a:rPr lang="en-US" sz="1800" dirty="0"/>
              <a:t>To investigates the capabilities of call center regarding doctor OPD scheduling management and hospital operational enhancement.</a:t>
            </a:r>
            <a:endParaRPr lang="en-IN" sz="1800" dirty="0"/>
          </a:p>
        </p:txBody>
      </p:sp>
      <p:sp>
        <p:nvSpPr>
          <p:cNvPr id="4" name="Footer Placeholder 3">
            <a:extLst>
              <a:ext uri="{FF2B5EF4-FFF2-40B4-BE49-F238E27FC236}">
                <a16:creationId xmlns:a16="http://schemas.microsoft.com/office/drawing/2014/main" xmlns="" id="{4F1AF97C-5578-1120-92E7-E5B76403D50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8DE87C5A-AEED-E316-5BB4-DEE9BF98F1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15DD0AB6-3D9D-6BD7-B4B1-21061212F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75710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sz="2400" b="1" dirty="0"/>
              <a:t>METHODOLOGY</a:t>
            </a:r>
            <a:r>
              <a:rPr lang="en-IN" b="1" dirty="0"/>
              <a:t> </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fontScale="92500" lnSpcReduction="10000"/>
          </a:bodyPr>
          <a:lstStyle/>
          <a:p>
            <a:pPr marL="342900" indent="-342900">
              <a:lnSpc>
                <a:spcPct val="107000"/>
              </a:lnSpc>
              <a:buFont typeface="Symbol" panose="05050102010706020507" pitchFamily="18" charset="2"/>
              <a:buChar char=""/>
            </a:pPr>
            <a:r>
              <a:rPr lang="en-IN" sz="1800" dirty="0">
                <a:latin typeface="Calibri" panose="020F0502020204030204" pitchFamily="34" charset="0"/>
                <a:ea typeface="Calibri" panose="020F0502020204030204" pitchFamily="34" charset="0"/>
                <a:cs typeface="Calibri" panose="020F0502020204030204" pitchFamily="34" charset="0"/>
              </a:rPr>
              <a:t>Study Design: Primary Data Analysis from records like call log and hospital records.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IN" sz="1800" dirty="0">
                <a:latin typeface="Calibri" panose="020F0502020204030204" pitchFamily="34" charset="0"/>
                <a:ea typeface="Calibri" panose="020F0502020204030204" pitchFamily="34" charset="0"/>
                <a:cs typeface="Calibri" panose="020F0502020204030204" pitchFamily="34" charset="0"/>
              </a:rPr>
              <a:t>Study area: Manipal Hospital, Gurugram, Haryana </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IN" sz="1800" dirty="0">
                <a:latin typeface="Calibri" panose="020F0502020204030204" pitchFamily="34" charset="0"/>
                <a:ea typeface="Calibri" panose="020F0502020204030204" pitchFamily="34" charset="0"/>
                <a:cs typeface="Calibri" panose="020F0502020204030204" pitchFamily="34" charset="0"/>
              </a:rPr>
              <a:t>Study sample: Caller patient records and call centre operational data- especially those who called to inquire about doctor appointment, services or had to follow-up needs.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IN" sz="1800" dirty="0">
                <a:latin typeface="Calibri" panose="020F0502020204030204" pitchFamily="34" charset="0"/>
                <a:ea typeface="Calibri" panose="020F0502020204030204" pitchFamily="34" charset="0"/>
                <a:cs typeface="Calibri" panose="020F0502020204030204" pitchFamily="34" charset="0"/>
              </a:rPr>
              <a:t>Sampling technique: All available records from JAN 2025 to March 2025.</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IN" sz="1800" dirty="0">
                <a:latin typeface="Calibri" panose="020F0502020204030204" pitchFamily="34" charset="0"/>
                <a:ea typeface="Calibri" panose="020F0502020204030204" pitchFamily="34" charset="0"/>
                <a:cs typeface="Calibri" panose="020F0502020204030204" pitchFamily="34" charset="0"/>
              </a:rPr>
              <a:t>Data Collection Tool: Abstraction form to collect data from Hospital Management Information System (HMIS) and Call Centre Reports related to patient calls, OPD scheduling, and conversion logs.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IN" sz="1800" dirty="0">
                <a:latin typeface="Calibri" panose="020F0502020204030204" pitchFamily="34" charset="0"/>
                <a:ea typeface="Calibri" panose="020F0502020204030204" pitchFamily="34" charset="0"/>
                <a:cs typeface="Calibri" panose="020F0502020204030204" pitchFamily="34" charset="0"/>
              </a:rPr>
              <a:t>Method of data collection: Secondary data retrieved from internal call logs, patient interaction records, appointment schedules, and revenue reports.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r>
              <a:rPr lang="en-IN" sz="1800" dirty="0">
                <a:latin typeface="Calibri" panose="020F0502020204030204" pitchFamily="34" charset="0"/>
                <a:ea typeface="Calibri" panose="020F0502020204030204" pitchFamily="34" charset="0"/>
              </a:rPr>
              <a:t>Data Analysis: Descriptive and comparative analysis using Microsoft Excel (e.g., pivot tables, bar charts, trend lines) Examination of gathered call centre records together with patient interaction logs aims to uncover lead generation patterns along with appointment scheduling approaches and patient conversion activities. We will use Microsoft Excel to create visual presentations from complex data that showcase how efficiently the call </a:t>
            </a:r>
            <a:r>
              <a:rPr lang="en-IN" sz="1800" dirty="0" err="1">
                <a:latin typeface="Calibri" panose="020F0502020204030204" pitchFamily="34" charset="0"/>
                <a:ea typeface="Calibri" panose="020F0502020204030204" pitchFamily="34" charset="0"/>
              </a:rPr>
              <a:t>center</a:t>
            </a:r>
            <a:r>
              <a:rPr lang="en-IN" sz="1800" dirty="0">
                <a:latin typeface="Calibri" panose="020F0502020204030204" pitchFamily="34" charset="0"/>
                <a:ea typeface="Calibri" panose="020F0502020204030204" pitchFamily="34" charset="0"/>
              </a:rPr>
              <a:t> supports patient care at the hospital.</a:t>
            </a:r>
            <a:endParaRPr lang="en-IN" dirty="0"/>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normAutofit/>
          </a:bodyPr>
          <a:lstStyle/>
          <a:p>
            <a:pPr algn="ctr"/>
            <a:r>
              <a:rPr lang="en-IN" sz="2400" b="1" dirty="0"/>
              <a:t>METHODOLOGY</a:t>
            </a:r>
            <a:endParaRPr lang="en-IN" sz="2400"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
        <p:nvSpPr>
          <p:cNvPr id="11" name="TextBox 10">
            <a:extLst>
              <a:ext uri="{FF2B5EF4-FFF2-40B4-BE49-F238E27FC236}">
                <a16:creationId xmlns:a16="http://schemas.microsoft.com/office/drawing/2014/main" xmlns="" id="{4EEA2895-7CE7-9A27-2F5B-1ED692718BC7}"/>
              </a:ext>
            </a:extLst>
          </p:cNvPr>
          <p:cNvSpPr txBox="1"/>
          <p:nvPr/>
        </p:nvSpPr>
        <p:spPr>
          <a:xfrm>
            <a:off x="648930" y="1858299"/>
            <a:ext cx="7728155" cy="461665"/>
          </a:xfrm>
          <a:prstGeom prst="rect">
            <a:avLst/>
          </a:prstGeom>
          <a:noFill/>
        </p:spPr>
        <p:txBody>
          <a:bodyPr wrap="square" rtlCol="0">
            <a:spAutoFit/>
          </a:bodyPr>
          <a:lstStyle/>
          <a:p>
            <a:r>
              <a:rPr lang="en-IN" sz="2400" u="sng" dirty="0">
                <a:ln w="0"/>
                <a:effectLst>
                  <a:outerShdw blurRad="38100" dist="19050" dir="2700000" algn="tl" rotWithShape="0">
                    <a:schemeClr val="dk1">
                      <a:alpha val="40000"/>
                    </a:schemeClr>
                  </a:outerShdw>
                </a:effectLst>
              </a:rPr>
              <a:t>Flowchart</a:t>
            </a:r>
            <a:r>
              <a:rPr lang="en-IN" dirty="0">
                <a:ln w="0"/>
                <a:effectLst>
                  <a:outerShdw blurRad="38100" dist="19050" dir="2700000" algn="tl" rotWithShape="0">
                    <a:schemeClr val="dk1">
                      <a:alpha val="40000"/>
                    </a:schemeClr>
                  </a:outerShdw>
                </a:effectLst>
              </a:rPr>
              <a:t> </a:t>
            </a:r>
          </a:p>
        </p:txBody>
      </p:sp>
      <p:sp>
        <p:nvSpPr>
          <p:cNvPr id="12" name="TextBox 11">
            <a:extLst>
              <a:ext uri="{FF2B5EF4-FFF2-40B4-BE49-F238E27FC236}">
                <a16:creationId xmlns:a16="http://schemas.microsoft.com/office/drawing/2014/main" xmlns="" id="{55106A1F-0F53-D5BD-4950-0D30D53FACA5}"/>
              </a:ext>
            </a:extLst>
          </p:cNvPr>
          <p:cNvSpPr txBox="1"/>
          <p:nvPr/>
        </p:nvSpPr>
        <p:spPr>
          <a:xfrm>
            <a:off x="373627" y="2782077"/>
            <a:ext cx="1838632" cy="338554"/>
          </a:xfrm>
          <a:prstGeom prst="rect">
            <a:avLst/>
          </a:prstGeom>
          <a:noFill/>
        </p:spPr>
        <p:txBody>
          <a:bodyPr wrap="square" rtlCol="0">
            <a:spAutoFit/>
          </a:bodyPr>
          <a:lstStyle/>
          <a:p>
            <a:r>
              <a:rPr lang="en-IN" sz="1600" dirty="0"/>
              <a:t>INBOUND CALL </a:t>
            </a:r>
          </a:p>
        </p:txBody>
      </p:sp>
      <p:sp>
        <p:nvSpPr>
          <p:cNvPr id="14" name="TextBox 13">
            <a:extLst>
              <a:ext uri="{FF2B5EF4-FFF2-40B4-BE49-F238E27FC236}">
                <a16:creationId xmlns:a16="http://schemas.microsoft.com/office/drawing/2014/main" xmlns="" id="{54792775-1983-3BC3-4BA9-DB1301FA51E2}"/>
              </a:ext>
            </a:extLst>
          </p:cNvPr>
          <p:cNvSpPr txBox="1"/>
          <p:nvPr/>
        </p:nvSpPr>
        <p:spPr>
          <a:xfrm>
            <a:off x="2045110" y="2788066"/>
            <a:ext cx="2113936" cy="830997"/>
          </a:xfrm>
          <a:prstGeom prst="rect">
            <a:avLst/>
          </a:prstGeom>
          <a:noFill/>
        </p:spPr>
        <p:txBody>
          <a:bodyPr wrap="square" rtlCol="0">
            <a:spAutoFit/>
          </a:bodyPr>
          <a:lstStyle/>
          <a:p>
            <a:r>
              <a:rPr lang="en-IN" sz="1600" dirty="0"/>
              <a:t>GREET THE CALLER AND IDENTIFY THE QUERY .</a:t>
            </a:r>
          </a:p>
        </p:txBody>
      </p:sp>
      <p:sp>
        <p:nvSpPr>
          <p:cNvPr id="15" name="TextBox 14">
            <a:extLst>
              <a:ext uri="{FF2B5EF4-FFF2-40B4-BE49-F238E27FC236}">
                <a16:creationId xmlns:a16="http://schemas.microsoft.com/office/drawing/2014/main" xmlns="" id="{3EBC7B7C-ACF0-901A-EE12-DFFA0D3EA0F3}"/>
              </a:ext>
            </a:extLst>
          </p:cNvPr>
          <p:cNvSpPr txBox="1"/>
          <p:nvPr/>
        </p:nvSpPr>
        <p:spPr>
          <a:xfrm>
            <a:off x="4159046" y="2782077"/>
            <a:ext cx="2113936" cy="2862322"/>
          </a:xfrm>
          <a:prstGeom prst="rect">
            <a:avLst/>
          </a:prstGeom>
          <a:noFill/>
        </p:spPr>
        <p:txBody>
          <a:bodyPr wrap="square" rtlCol="0">
            <a:spAutoFit/>
          </a:bodyPr>
          <a:lstStyle/>
          <a:p>
            <a:r>
              <a:rPr lang="en-IN" sz="1600" dirty="0"/>
              <a:t>CLASSIFY THE TYPES OF QUERY .</a:t>
            </a:r>
          </a:p>
          <a:p>
            <a:pPr marL="342900" indent="-342900">
              <a:buFont typeface="+mj-lt"/>
              <a:buAutoNum type="arabicPeriod"/>
            </a:pPr>
            <a:r>
              <a:rPr lang="en-IN" sz="1200" dirty="0"/>
              <a:t>APPOITMENT BOOKING</a:t>
            </a:r>
          </a:p>
          <a:p>
            <a:pPr marL="342900" indent="-342900">
              <a:buFont typeface="+mj-lt"/>
              <a:buAutoNum type="arabicPeriod"/>
            </a:pPr>
            <a:r>
              <a:rPr lang="en-IN" sz="1200" dirty="0"/>
              <a:t>SCHEDULING DOCTOR APPT.</a:t>
            </a:r>
          </a:p>
          <a:p>
            <a:pPr marL="342900" indent="-342900">
              <a:buFont typeface="+mj-lt"/>
              <a:buAutoNum type="arabicPeriod"/>
            </a:pPr>
            <a:r>
              <a:rPr lang="en-IN" sz="1200" dirty="0"/>
              <a:t>DIAGNOSTIC/TEST.</a:t>
            </a:r>
          </a:p>
          <a:p>
            <a:pPr marL="342900" indent="-342900">
              <a:buFont typeface="+mj-lt"/>
              <a:buAutoNum type="arabicPeriod"/>
            </a:pPr>
            <a:r>
              <a:rPr lang="en-IN" sz="1200" dirty="0"/>
              <a:t>SHARE PRICING AND TIMING .</a:t>
            </a:r>
          </a:p>
          <a:p>
            <a:pPr marL="342900" indent="-342900">
              <a:buFont typeface="+mj-lt"/>
              <a:buAutoNum type="arabicPeriod"/>
            </a:pPr>
            <a:r>
              <a:rPr lang="en-IN" sz="1200" dirty="0"/>
              <a:t>GENERAL ENQUIRY.</a:t>
            </a:r>
          </a:p>
          <a:p>
            <a:pPr marL="342900" indent="-342900">
              <a:buFont typeface="+mj-lt"/>
              <a:buAutoNum type="arabicPeriod"/>
            </a:pPr>
            <a:r>
              <a:rPr lang="en-IN" sz="1200" dirty="0"/>
              <a:t>SHARE ESTIMATED/REPORTS/SLOTS/HOME COLLECTION/DOCUMENT/OTHERS.</a:t>
            </a:r>
          </a:p>
        </p:txBody>
      </p:sp>
      <p:sp>
        <p:nvSpPr>
          <p:cNvPr id="16" name="TextBox 15">
            <a:extLst>
              <a:ext uri="{FF2B5EF4-FFF2-40B4-BE49-F238E27FC236}">
                <a16:creationId xmlns:a16="http://schemas.microsoft.com/office/drawing/2014/main" xmlns="" id="{7AC9C87E-2B31-DF54-D5F3-B6F00E77E5D2}"/>
              </a:ext>
            </a:extLst>
          </p:cNvPr>
          <p:cNvSpPr txBox="1"/>
          <p:nvPr/>
        </p:nvSpPr>
        <p:spPr>
          <a:xfrm>
            <a:off x="7000568" y="2557234"/>
            <a:ext cx="2113936" cy="461665"/>
          </a:xfrm>
          <a:prstGeom prst="rect">
            <a:avLst/>
          </a:prstGeom>
          <a:noFill/>
        </p:spPr>
        <p:txBody>
          <a:bodyPr wrap="square" rtlCol="0">
            <a:spAutoFit/>
          </a:bodyPr>
          <a:lstStyle/>
          <a:p>
            <a:endParaRPr lang="en-IN" dirty="0"/>
          </a:p>
        </p:txBody>
      </p:sp>
      <p:sp>
        <p:nvSpPr>
          <p:cNvPr id="17" name="TextBox 16">
            <a:extLst>
              <a:ext uri="{FF2B5EF4-FFF2-40B4-BE49-F238E27FC236}">
                <a16:creationId xmlns:a16="http://schemas.microsoft.com/office/drawing/2014/main" xmlns="" id="{D6A2A75A-629A-F257-5441-6B576EA8DE38}"/>
              </a:ext>
            </a:extLst>
          </p:cNvPr>
          <p:cNvSpPr txBox="1"/>
          <p:nvPr/>
        </p:nvSpPr>
        <p:spPr>
          <a:xfrm>
            <a:off x="6597445" y="2781625"/>
            <a:ext cx="2084439" cy="584775"/>
          </a:xfrm>
          <a:prstGeom prst="rect">
            <a:avLst/>
          </a:prstGeom>
          <a:noFill/>
        </p:spPr>
        <p:txBody>
          <a:bodyPr wrap="square" rtlCol="0">
            <a:spAutoFit/>
          </a:bodyPr>
          <a:lstStyle/>
          <a:p>
            <a:r>
              <a:rPr lang="en-IN" sz="1600" dirty="0"/>
              <a:t>ESCALATE TO CONCERN TEAMS. </a:t>
            </a:r>
          </a:p>
        </p:txBody>
      </p:sp>
      <p:sp>
        <p:nvSpPr>
          <p:cNvPr id="18" name="TextBox 17">
            <a:extLst>
              <a:ext uri="{FF2B5EF4-FFF2-40B4-BE49-F238E27FC236}">
                <a16:creationId xmlns:a16="http://schemas.microsoft.com/office/drawing/2014/main" xmlns="" id="{0928CDB2-C82C-18D0-F3B3-705CD4374E5E}"/>
              </a:ext>
            </a:extLst>
          </p:cNvPr>
          <p:cNvSpPr txBox="1"/>
          <p:nvPr/>
        </p:nvSpPr>
        <p:spPr>
          <a:xfrm>
            <a:off x="8472948" y="2781624"/>
            <a:ext cx="1873044" cy="584775"/>
          </a:xfrm>
          <a:prstGeom prst="rect">
            <a:avLst/>
          </a:prstGeom>
          <a:noFill/>
        </p:spPr>
        <p:txBody>
          <a:bodyPr wrap="square" rtlCol="0">
            <a:spAutoFit/>
          </a:bodyPr>
          <a:lstStyle/>
          <a:p>
            <a:r>
              <a:rPr lang="en-IN" sz="1600" dirty="0"/>
              <a:t>FOLLOW-UP IF NEEDED.</a:t>
            </a:r>
          </a:p>
        </p:txBody>
      </p:sp>
      <p:sp>
        <p:nvSpPr>
          <p:cNvPr id="19" name="TextBox 18">
            <a:extLst>
              <a:ext uri="{FF2B5EF4-FFF2-40B4-BE49-F238E27FC236}">
                <a16:creationId xmlns:a16="http://schemas.microsoft.com/office/drawing/2014/main" xmlns="" id="{9C69B07E-1B17-D95B-8F66-8FAC6E92B595}"/>
              </a:ext>
            </a:extLst>
          </p:cNvPr>
          <p:cNvSpPr txBox="1"/>
          <p:nvPr/>
        </p:nvSpPr>
        <p:spPr>
          <a:xfrm>
            <a:off x="10004323" y="2788066"/>
            <a:ext cx="2113936" cy="338554"/>
          </a:xfrm>
          <a:prstGeom prst="rect">
            <a:avLst/>
          </a:prstGeom>
          <a:noFill/>
        </p:spPr>
        <p:txBody>
          <a:bodyPr wrap="square" rtlCol="0">
            <a:spAutoFit/>
          </a:bodyPr>
          <a:lstStyle/>
          <a:p>
            <a:r>
              <a:rPr lang="en-IN" sz="1600" dirty="0"/>
              <a:t>CALL CLOSURE .</a:t>
            </a:r>
          </a:p>
        </p:txBody>
      </p:sp>
      <p:sp>
        <p:nvSpPr>
          <p:cNvPr id="20" name="Arrow: Right 19">
            <a:extLst>
              <a:ext uri="{FF2B5EF4-FFF2-40B4-BE49-F238E27FC236}">
                <a16:creationId xmlns:a16="http://schemas.microsoft.com/office/drawing/2014/main" xmlns="" id="{49B4A1FB-4B59-F3D2-AF87-CDAD9BC86A46}"/>
              </a:ext>
            </a:extLst>
          </p:cNvPr>
          <p:cNvSpPr/>
          <p:nvPr/>
        </p:nvSpPr>
        <p:spPr>
          <a:xfrm>
            <a:off x="1936955" y="2966743"/>
            <a:ext cx="108155" cy="521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Arrow: Right 21">
            <a:extLst>
              <a:ext uri="{FF2B5EF4-FFF2-40B4-BE49-F238E27FC236}">
                <a16:creationId xmlns:a16="http://schemas.microsoft.com/office/drawing/2014/main" xmlns="" id="{BF3212D6-2DE3-19F6-FC8F-075FB03A684C}"/>
              </a:ext>
            </a:extLst>
          </p:cNvPr>
          <p:cNvSpPr/>
          <p:nvPr/>
        </p:nvSpPr>
        <p:spPr>
          <a:xfrm>
            <a:off x="4041061" y="2940665"/>
            <a:ext cx="108155" cy="521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Arrow: Right 22">
            <a:extLst>
              <a:ext uri="{FF2B5EF4-FFF2-40B4-BE49-F238E27FC236}">
                <a16:creationId xmlns:a16="http://schemas.microsoft.com/office/drawing/2014/main" xmlns="" id="{3348797D-D4A4-19E5-1D8C-CF1C1C7447ED}"/>
              </a:ext>
            </a:extLst>
          </p:cNvPr>
          <p:cNvSpPr/>
          <p:nvPr/>
        </p:nvSpPr>
        <p:spPr>
          <a:xfrm>
            <a:off x="8386918" y="2992821"/>
            <a:ext cx="108155" cy="521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Arrow: Right 23">
            <a:extLst>
              <a:ext uri="{FF2B5EF4-FFF2-40B4-BE49-F238E27FC236}">
                <a16:creationId xmlns:a16="http://schemas.microsoft.com/office/drawing/2014/main" xmlns="" id="{A08CE041-9C0B-0115-0C6E-505832B2CA4C}"/>
              </a:ext>
            </a:extLst>
          </p:cNvPr>
          <p:cNvSpPr/>
          <p:nvPr/>
        </p:nvSpPr>
        <p:spPr>
          <a:xfrm>
            <a:off x="9950245" y="2914587"/>
            <a:ext cx="108155" cy="521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Arrow: Right 24">
            <a:extLst>
              <a:ext uri="{FF2B5EF4-FFF2-40B4-BE49-F238E27FC236}">
                <a16:creationId xmlns:a16="http://schemas.microsoft.com/office/drawing/2014/main" xmlns="" id="{245F869D-728B-C709-354F-37862658D135}"/>
              </a:ext>
            </a:extLst>
          </p:cNvPr>
          <p:cNvSpPr/>
          <p:nvPr/>
        </p:nvSpPr>
        <p:spPr>
          <a:xfrm>
            <a:off x="6356556" y="2992821"/>
            <a:ext cx="108155" cy="5215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sz="2400" b="1" dirty="0"/>
              <a:t>RESULTS</a:t>
            </a:r>
            <a:r>
              <a:rPr lang="en-IN" b="1" dirty="0"/>
              <a:t> </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normAutofit/>
          </a:bodyPr>
          <a:lstStyle/>
          <a:p>
            <a:r>
              <a:rPr lang="en-IN" sz="1800" dirty="0"/>
              <a:t>Most of the problems are solved at the same time .</a:t>
            </a:r>
          </a:p>
          <a:p>
            <a:r>
              <a:rPr lang="en-IN" sz="1800" dirty="0"/>
              <a:t>Many patients get their answer in just on call ,no need to visit the hospital or call multiples times( those who just come for the appointment booking ,knowing the schedule of doctor and for the reports etc)</a:t>
            </a:r>
          </a:p>
          <a:p>
            <a:r>
              <a:rPr lang="en-IN" sz="1800" dirty="0"/>
              <a:t>Reduce the queue time .</a:t>
            </a:r>
          </a:p>
          <a:p>
            <a:r>
              <a:rPr lang="en-IN" sz="1800" dirty="0"/>
              <a:t>We make sure the caller get  connected to right department  quickly.</a:t>
            </a:r>
          </a:p>
          <a:p>
            <a:r>
              <a:rPr lang="en-IN" sz="1800" dirty="0"/>
              <a:t>We help patients for treatment ,many calls result in booked appointments, lab test visits or admissions.</a:t>
            </a:r>
          </a:p>
          <a:p>
            <a:r>
              <a:rPr lang="en-IN" sz="1800" dirty="0"/>
              <a:t>By these things  it helps the directly the hospital serve more people and improve revenue.</a:t>
            </a:r>
          </a:p>
          <a:p>
            <a:r>
              <a:rPr lang="en-IN" sz="1800" dirty="0"/>
              <a:t>Making lead data like which need appointment like MRI ,CT SCAN AND USG etc we just booked appointment and make a Excel sheet of that person and feed it into data and after check that that patients who called ,patients does the diagnose from hospital or not .</a:t>
            </a:r>
          </a:p>
          <a:p>
            <a:pPr marL="0" indent="0">
              <a:buNone/>
            </a:pPr>
            <a:endParaRPr lang="en-IN" sz="1800" dirty="0"/>
          </a:p>
          <a:p>
            <a:pPr marL="0" indent="0">
              <a:buNone/>
            </a:pPr>
            <a:endParaRPr lang="en-IN" sz="1800" dirty="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normAutofit/>
          </a:bodyPr>
          <a:lstStyle/>
          <a:p>
            <a:pPr algn="ctr"/>
            <a:r>
              <a:rPr lang="en-IN" sz="2400" b="1" dirty="0"/>
              <a:t>RESULTS</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838200" y="1449936"/>
            <a:ext cx="10888226" cy="1624860"/>
          </a:xfrm>
        </p:spPr>
        <p:style>
          <a:lnRef idx="2">
            <a:schemeClr val="accent6"/>
          </a:lnRef>
          <a:fillRef idx="1">
            <a:schemeClr val="lt1"/>
          </a:fillRef>
          <a:effectRef idx="0">
            <a:schemeClr val="accent6"/>
          </a:effectRef>
          <a:fontRef idx="minor">
            <a:schemeClr val="dk1"/>
          </a:fontRef>
        </p:style>
        <p:txBody>
          <a:bodyPr>
            <a:normAutofit fontScale="92500" lnSpcReduction="10000"/>
          </a:bodyPr>
          <a:lstStyle/>
          <a:p>
            <a:r>
              <a:rPr lang="en-US" sz="1800" dirty="0"/>
              <a:t>The frequent questions and general problems we get to hear around can make the hospital know what should be fixed - such as delays in reports or problems in billing.</a:t>
            </a:r>
          </a:p>
          <a:p>
            <a:pPr marL="0" indent="0">
              <a:buNone/>
            </a:pPr>
            <a:r>
              <a:rPr lang="en-US" sz="1800" dirty="0"/>
              <a:t>Number of call analyzed per month average is approx. = 24000 calls</a:t>
            </a:r>
          </a:p>
          <a:p>
            <a:pPr marL="0" indent="0">
              <a:buNone/>
            </a:pPr>
            <a:r>
              <a:rPr lang="en-US" sz="1800" dirty="0"/>
              <a:t>Per day average = 800 calls</a:t>
            </a:r>
          </a:p>
          <a:p>
            <a:pPr marL="0" indent="0">
              <a:buNone/>
            </a:pPr>
            <a:r>
              <a:rPr lang="en-US" sz="1800" dirty="0"/>
              <a:t>These calls are distributed into:</a:t>
            </a:r>
          </a:p>
          <a:p>
            <a:pPr marL="0" indent="0">
              <a:buNone/>
            </a:pPr>
            <a:endParaRPr lang="en-IN" sz="1800"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graphicFrame>
        <p:nvGraphicFramePr>
          <p:cNvPr id="14" name="Chart 13">
            <a:extLst>
              <a:ext uri="{FF2B5EF4-FFF2-40B4-BE49-F238E27FC236}">
                <a16:creationId xmlns:a16="http://schemas.microsoft.com/office/drawing/2014/main" xmlns="" id="{21DEB6FC-3B62-0B5A-9265-2229DEDC8B2F}"/>
              </a:ext>
            </a:extLst>
          </p:cNvPr>
          <p:cNvGraphicFramePr>
            <a:graphicFrameLocks/>
          </p:cNvGraphicFramePr>
          <p:nvPr>
            <p:extLst>
              <p:ext uri="{D42A27DB-BD31-4B8C-83A1-F6EECF244321}">
                <p14:modId xmlns:p14="http://schemas.microsoft.com/office/powerpoint/2010/main" val="1977554263"/>
              </p:ext>
            </p:extLst>
          </p:nvPr>
        </p:nvGraphicFramePr>
        <p:xfrm>
          <a:off x="2936312" y="3262274"/>
          <a:ext cx="6319376" cy="32766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AC30FEA-2FD6-2B66-F669-FC65C6B67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49DA31BD-22B2-C1BE-4949-44430537A1A9}"/>
              </a:ext>
            </a:extLst>
          </p:cNvPr>
          <p:cNvSpPr>
            <a:spLocks noGrp="1"/>
          </p:cNvSpPr>
          <p:nvPr>
            <p:ph type="title"/>
          </p:nvPr>
        </p:nvSpPr>
        <p:spPr/>
        <p:txBody>
          <a:bodyPr>
            <a:normAutofit/>
          </a:bodyPr>
          <a:lstStyle/>
          <a:p>
            <a:pPr algn="ctr"/>
            <a:r>
              <a:rPr lang="en-IN" sz="2400" b="1" dirty="0"/>
              <a:t>RESULTS</a:t>
            </a:r>
          </a:p>
        </p:txBody>
      </p:sp>
      <p:sp>
        <p:nvSpPr>
          <p:cNvPr id="3" name="Content Placeholder 2">
            <a:extLst>
              <a:ext uri="{FF2B5EF4-FFF2-40B4-BE49-F238E27FC236}">
                <a16:creationId xmlns:a16="http://schemas.microsoft.com/office/drawing/2014/main" xmlns="" id="{47D2C48C-4CBC-0724-728C-D3E8B40DC64B}"/>
              </a:ext>
            </a:extLst>
          </p:cNvPr>
          <p:cNvSpPr>
            <a:spLocks noGrp="1"/>
          </p:cNvSpPr>
          <p:nvPr>
            <p:ph idx="1"/>
          </p:nvPr>
        </p:nvSpPr>
        <p:spPr>
          <a:xfrm>
            <a:off x="444910" y="1690688"/>
            <a:ext cx="10515600" cy="4351338"/>
          </a:xfrm>
        </p:spPr>
        <p:txBody>
          <a:bodyPr>
            <a:normAutofit/>
          </a:bodyPr>
          <a:lstStyle/>
          <a:p>
            <a:pPr marL="0" indent="0">
              <a:buNone/>
            </a:pPr>
            <a:endParaRPr lang="en-US" sz="1800" dirty="0"/>
          </a:p>
          <a:p>
            <a:pPr marL="0" indent="0">
              <a:buNone/>
            </a:pPr>
            <a:endParaRPr lang="en-IN" sz="1800" dirty="0"/>
          </a:p>
        </p:txBody>
      </p:sp>
      <p:sp>
        <p:nvSpPr>
          <p:cNvPr id="4" name="Slide Number Placeholder 3">
            <a:extLst>
              <a:ext uri="{FF2B5EF4-FFF2-40B4-BE49-F238E27FC236}">
                <a16:creationId xmlns:a16="http://schemas.microsoft.com/office/drawing/2014/main" xmlns="" id="{01DAA501-CAB9-9FDC-E0DE-BCF6B899D92D}"/>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xmlns="" id="{F39652C4-C3F7-B577-921F-5CCFD0945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695903" cy="1268959"/>
          </a:xfrm>
          <a:prstGeom prst="rect">
            <a:avLst/>
          </a:prstGeom>
        </p:spPr>
      </p:pic>
      <p:graphicFrame>
        <p:nvGraphicFramePr>
          <p:cNvPr id="5" name="Chart 4">
            <a:extLst>
              <a:ext uri="{FF2B5EF4-FFF2-40B4-BE49-F238E27FC236}">
                <a16:creationId xmlns:a16="http://schemas.microsoft.com/office/drawing/2014/main" xmlns="" id="{048459EB-8C7A-DB95-2BC0-E76E8CA528C8}"/>
              </a:ext>
            </a:extLst>
          </p:cNvPr>
          <p:cNvGraphicFramePr>
            <a:graphicFrameLocks/>
          </p:cNvGraphicFramePr>
          <p:nvPr>
            <p:extLst>
              <p:ext uri="{D42A27DB-BD31-4B8C-83A1-F6EECF244321}">
                <p14:modId xmlns:p14="http://schemas.microsoft.com/office/powerpoint/2010/main" val="3170919459"/>
              </p:ext>
            </p:extLst>
          </p:nvPr>
        </p:nvGraphicFramePr>
        <p:xfrm>
          <a:off x="4658923" y="2277529"/>
          <a:ext cx="4898031" cy="316954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xmlns="" id="{66F65A8E-8F0F-1FE6-ACC8-65EAA232B1A9}"/>
              </a:ext>
            </a:extLst>
          </p:cNvPr>
          <p:cNvSpPr txBox="1"/>
          <p:nvPr/>
        </p:nvSpPr>
        <p:spPr>
          <a:xfrm>
            <a:off x="1231490" y="1631198"/>
            <a:ext cx="7379110" cy="369332"/>
          </a:xfrm>
          <a:prstGeom prst="rect">
            <a:avLst/>
          </a:prstGeom>
          <a:noFill/>
        </p:spPr>
        <p:txBody>
          <a:bodyPr wrap="square">
            <a:spAutoFit/>
          </a:bodyPr>
          <a:lstStyle/>
          <a:p>
            <a:pPr marL="342900" indent="-342900">
              <a:buFont typeface="+mj-lt"/>
              <a:buAutoNum type="arabicPeriod"/>
            </a:pPr>
            <a:r>
              <a:rPr lang="en-US" dirty="0"/>
              <a:t>N</a:t>
            </a:r>
            <a:r>
              <a:rPr lang="en-US" sz="1800" dirty="0"/>
              <a:t>umbers of calls in each month from February to May  are likely .</a:t>
            </a:r>
          </a:p>
        </p:txBody>
      </p:sp>
      <p:sp>
        <p:nvSpPr>
          <p:cNvPr id="10" name="TextBox 9">
            <a:extLst>
              <a:ext uri="{FF2B5EF4-FFF2-40B4-BE49-F238E27FC236}">
                <a16:creationId xmlns:a16="http://schemas.microsoft.com/office/drawing/2014/main" xmlns="" id="{76A729F3-8628-068C-A608-14CE29D63F7A}"/>
              </a:ext>
            </a:extLst>
          </p:cNvPr>
          <p:cNvSpPr txBox="1"/>
          <p:nvPr/>
        </p:nvSpPr>
        <p:spPr>
          <a:xfrm>
            <a:off x="3579090" y="6255274"/>
            <a:ext cx="7057696" cy="369332"/>
          </a:xfrm>
          <a:prstGeom prst="rect">
            <a:avLst/>
          </a:prstGeom>
          <a:noFill/>
        </p:spPr>
        <p:txBody>
          <a:bodyPr wrap="square" rtlCol="0">
            <a:spAutoFit/>
          </a:bodyPr>
          <a:lstStyle/>
          <a:p>
            <a:r>
              <a:rPr lang="en-IN" dirty="0"/>
              <a:t>This data approximately taken as per previous months </a:t>
            </a:r>
          </a:p>
        </p:txBody>
      </p:sp>
    </p:spTree>
    <p:extLst>
      <p:ext uri="{BB962C8B-B14F-4D97-AF65-F5344CB8AC3E}">
        <p14:creationId xmlns:p14="http://schemas.microsoft.com/office/powerpoint/2010/main" val="13836282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2013 - 2022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406</TotalTime>
  <Words>1697</Words>
  <Application>Microsoft Office PowerPoint</Application>
  <PresentationFormat>Custom</PresentationFormat>
  <Paragraphs>130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Revenue Generation from Call Centre </vt:lpstr>
      <vt:lpstr>Mentor Approval</vt:lpstr>
      <vt:lpstr>INTRODUCTION </vt:lpstr>
      <vt:lpstr>OBJECTIVE OF STUDY </vt:lpstr>
      <vt:lpstr>METHODOLOGY </vt:lpstr>
      <vt:lpstr>METHODOLOGY</vt:lpstr>
      <vt:lpstr>RESULTS </vt:lpstr>
      <vt:lpstr>RESULTS</vt:lpstr>
      <vt:lpstr>RESULTS</vt:lpstr>
      <vt:lpstr>RESULTS</vt:lpstr>
      <vt:lpstr>DISCUSSION</vt:lpstr>
      <vt:lpstr>DISCUSSION</vt:lpstr>
      <vt:lpstr>CONCLUSION</vt:lpstr>
      <vt:lpstr>REFERENCES (ONLY VANCOUVER STYLE)</vt:lpstr>
      <vt:lpstr>PowerPoint Presentation</vt:lpstr>
      <vt:lpstr>PowerPoint Presentation</vt:lpstr>
      <vt:lpstr>PowerPoint Presentation</vt:lpstr>
      <vt:lpstr>PICTORIAL JOURNEY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user</cp:lastModifiedBy>
  <cp:revision>20</cp:revision>
  <dcterms:created xsi:type="dcterms:W3CDTF">2022-05-20T15:11:38Z</dcterms:created>
  <dcterms:modified xsi:type="dcterms:W3CDTF">2025-08-21T07:43:39Z</dcterms:modified>
</cp:coreProperties>
</file>