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705" r:id="rId4"/>
  </p:sldMasterIdLst>
  <p:notesMasterIdLst>
    <p:notesMasterId r:id="rId24"/>
  </p:notesMasterIdLst>
  <p:handoutMasterIdLst>
    <p:handoutMasterId r:id="rId25"/>
  </p:handoutMasterIdLst>
  <p:sldIdLst>
    <p:sldId id="256" r:id="rId5"/>
    <p:sldId id="277" r:id="rId6"/>
    <p:sldId id="293" r:id="rId7"/>
    <p:sldId id="294" r:id="rId8"/>
    <p:sldId id="296" r:id="rId9"/>
    <p:sldId id="297" r:id="rId10"/>
    <p:sldId id="298" r:id="rId11"/>
    <p:sldId id="299" r:id="rId12"/>
    <p:sldId id="300" r:id="rId13"/>
    <p:sldId id="307" r:id="rId14"/>
    <p:sldId id="308" r:id="rId15"/>
    <p:sldId id="301" r:id="rId16"/>
    <p:sldId id="302" r:id="rId17"/>
    <p:sldId id="303" r:id="rId18"/>
    <p:sldId id="286" r:id="rId19"/>
    <p:sldId id="304" r:id="rId20"/>
    <p:sldId id="276" r:id="rId21"/>
    <p:sldId id="305" r:id="rId22"/>
    <p:sldId id="306"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92" userDrawn="1">
          <p15:clr>
            <a:srgbClr val="A4A3A4"/>
          </p15:clr>
        </p15:guide>
        <p15:guide id="2" pos="3144" userDrawn="1">
          <p15:clr>
            <a:srgbClr val="A4A3A4"/>
          </p15:clr>
        </p15:guide>
        <p15:guide id="3" orient="horz" pos="9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C4B1156A-380E-4F78-BDF5-A606A8083BF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9" autoAdjust="0"/>
    <p:restoredTop sz="93204" autoAdjust="0"/>
  </p:normalViewPr>
  <p:slideViewPr>
    <p:cSldViewPr snapToGrid="0">
      <p:cViewPr varScale="1">
        <p:scale>
          <a:sx n="64" d="100"/>
          <a:sy n="64" d="100"/>
        </p:scale>
        <p:origin x="942" y="66"/>
      </p:cViewPr>
      <p:guideLst>
        <p:guide orient="horz" pos="792"/>
        <p:guide pos="3144"/>
        <p:guide orient="horz" pos="960"/>
      </p:guideLst>
    </p:cSldViewPr>
  </p:slideViewPr>
  <p:outlineViewPr>
    <p:cViewPr>
      <p:scale>
        <a:sx n="33" d="100"/>
        <a:sy n="33" d="100"/>
      </p:scale>
      <p:origin x="0" y="-11942"/>
    </p:cViewPr>
  </p:outlineViewPr>
  <p:notesTextViewPr>
    <p:cViewPr>
      <p:scale>
        <a:sx n="1" d="1"/>
        <a:sy n="1" d="1"/>
      </p:scale>
      <p:origin x="0" y="0"/>
    </p:cViewPr>
  </p:notesTextViewPr>
  <p:sorterViewPr>
    <p:cViewPr varScale="1">
      <p:scale>
        <a:sx n="1" d="1"/>
        <a:sy n="1" d="1"/>
      </p:scale>
      <p:origin x="0" y="0"/>
    </p:cViewPr>
  </p:sorterViewPr>
  <p:notesViewPr>
    <p:cSldViewPr snapToGrid="0" showGuides="1">
      <p:cViewPr varScale="1">
        <p:scale>
          <a:sx n="58" d="100"/>
          <a:sy n="58" d="100"/>
        </p:scale>
        <p:origin x="3240" y="5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Neha%20Rana\Desktop\Neha%20jivi%20internship\COHEN.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RESULT</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1141111691528643"/>
          <c:y val="0.10281553313263332"/>
          <c:w val="0.87655561439474217"/>
          <c:h val="0.65905095007783232"/>
        </c:manualLayout>
      </c:layout>
      <c:bar3DChart>
        <c:barDir val="col"/>
        <c:grouping val="clustered"/>
        <c:varyColors val="0"/>
        <c:ser>
          <c:idx val="0"/>
          <c:order val="0"/>
          <c:tx>
            <c:strRef>
              <c:f>Sheet6!$E$5</c:f>
              <c:strCache>
                <c:ptCount val="1"/>
                <c:pt idx="0">
                  <c:v>GPT-4</c:v>
                </c:pt>
              </c:strCache>
            </c:strRef>
          </c:tx>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dLbls>
            <c:dLbl>
              <c:idx val="0"/>
              <c:layout>
                <c:manualLayout>
                  <c:x val="1.0846660552354845E-2"/>
                  <c:y val="-5.91939896016558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D53-49BD-A67F-B8A6A7CA5D7A}"/>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Sheet6!$F$4</c:f>
              <c:strCache>
                <c:ptCount val="1"/>
                <c:pt idx="0">
                  <c:v>COHEN KAPPA</c:v>
                </c:pt>
              </c:strCache>
            </c:strRef>
          </c:cat>
          <c:val>
            <c:numRef>
              <c:f>Sheet6!$F$5</c:f>
              <c:numCache>
                <c:formatCode>General</c:formatCode>
                <c:ptCount val="1"/>
                <c:pt idx="0">
                  <c:v>4.4999999999999998E-2</c:v>
                </c:pt>
              </c:numCache>
            </c:numRef>
          </c:val>
          <c:extLst>
            <c:ext xmlns:c16="http://schemas.microsoft.com/office/drawing/2014/chart" uri="{C3380CC4-5D6E-409C-BE32-E72D297353CC}">
              <c16:uniqueId val="{00000000-3D53-49BD-A67F-B8A6A7CA5D7A}"/>
            </c:ext>
          </c:extLst>
        </c:ser>
        <c:ser>
          <c:idx val="1"/>
          <c:order val="1"/>
          <c:tx>
            <c:strRef>
              <c:f>Sheet6!$E$6</c:f>
              <c:strCache>
                <c:ptCount val="1"/>
                <c:pt idx="0">
                  <c:v>GPT-3.5</c:v>
                </c:pt>
              </c:strCache>
            </c:strRef>
          </c:tx>
          <c:spPr>
            <a:solidFill>
              <a:schemeClr val="accent2">
                <a:alpha val="85000"/>
              </a:schemeClr>
            </a:solidFill>
            <a:ln w="9525" cap="flat" cmpd="sng" algn="ctr">
              <a:solidFill>
                <a:schemeClr val="accent2">
                  <a:lumMod val="75000"/>
                </a:schemeClr>
              </a:solidFill>
              <a:round/>
            </a:ln>
            <a:effectLst/>
            <a:sp3d contourW="9525">
              <a:contourClr>
                <a:schemeClr val="accent2">
                  <a:lumMod val="75000"/>
                </a:schemeClr>
              </a:contourClr>
            </a:sp3d>
          </c:spPr>
          <c:invertIfNegative val="0"/>
          <c:dLbls>
            <c:dLbl>
              <c:idx val="0"/>
              <c:layout>
                <c:manualLayout>
                  <c:x val="1.5495229360506435E-3"/>
                  <c:y val="-1.127504563841061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D53-49BD-A67F-B8A6A7CA5D7A}"/>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Sheet6!$F$4</c:f>
              <c:strCache>
                <c:ptCount val="1"/>
                <c:pt idx="0">
                  <c:v>COHEN KAPPA</c:v>
                </c:pt>
              </c:strCache>
            </c:strRef>
          </c:cat>
          <c:val>
            <c:numRef>
              <c:f>Sheet6!$F$6</c:f>
              <c:numCache>
                <c:formatCode>General</c:formatCode>
                <c:ptCount val="1"/>
                <c:pt idx="0">
                  <c:v>0.504</c:v>
                </c:pt>
              </c:numCache>
            </c:numRef>
          </c:val>
          <c:extLst>
            <c:ext xmlns:c16="http://schemas.microsoft.com/office/drawing/2014/chart" uri="{C3380CC4-5D6E-409C-BE32-E72D297353CC}">
              <c16:uniqueId val="{00000001-3D53-49BD-A67F-B8A6A7CA5D7A}"/>
            </c:ext>
          </c:extLst>
        </c:ser>
        <c:ser>
          <c:idx val="2"/>
          <c:order val="2"/>
          <c:tx>
            <c:strRef>
              <c:f>Sheet6!$E$7</c:f>
              <c:strCache>
                <c:ptCount val="1"/>
                <c:pt idx="0">
                  <c:v>GEMINI</c:v>
                </c:pt>
              </c:strCache>
            </c:strRef>
          </c:tx>
          <c:spPr>
            <a:solidFill>
              <a:schemeClr val="accent3">
                <a:alpha val="85000"/>
              </a:schemeClr>
            </a:solidFill>
            <a:ln w="9525" cap="flat" cmpd="sng" algn="ctr">
              <a:solidFill>
                <a:schemeClr val="accent3">
                  <a:lumMod val="75000"/>
                </a:schemeClr>
              </a:solidFill>
              <a:round/>
            </a:ln>
            <a:effectLst/>
            <a:sp3d contourW="9525">
              <a:contourClr>
                <a:schemeClr val="accent3">
                  <a:lumMod val="75000"/>
                </a:schemeClr>
              </a:contourClr>
            </a:sp3d>
          </c:spPr>
          <c:invertIfNegative val="0"/>
          <c:dLbls>
            <c:dLbl>
              <c:idx val="0"/>
              <c:layout>
                <c:manualLayout>
                  <c:x val="3.0990458721014006E-3"/>
                  <c:y val="-2.536885268642389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D53-49BD-A67F-B8A6A7CA5D7A}"/>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Sheet6!$F$4</c:f>
              <c:strCache>
                <c:ptCount val="1"/>
                <c:pt idx="0">
                  <c:v>COHEN KAPPA</c:v>
                </c:pt>
              </c:strCache>
            </c:strRef>
          </c:cat>
          <c:val>
            <c:numRef>
              <c:f>Sheet6!$F$7</c:f>
              <c:numCache>
                <c:formatCode>General</c:formatCode>
                <c:ptCount val="1"/>
                <c:pt idx="0">
                  <c:v>0.29199999999999998</c:v>
                </c:pt>
              </c:numCache>
            </c:numRef>
          </c:val>
          <c:extLst>
            <c:ext xmlns:c16="http://schemas.microsoft.com/office/drawing/2014/chart" uri="{C3380CC4-5D6E-409C-BE32-E72D297353CC}">
              <c16:uniqueId val="{00000002-3D53-49BD-A67F-B8A6A7CA5D7A}"/>
            </c:ext>
          </c:extLst>
        </c:ser>
        <c:ser>
          <c:idx val="3"/>
          <c:order val="3"/>
          <c:tx>
            <c:strRef>
              <c:f>Sheet6!$E$8</c:f>
              <c:strCache>
                <c:ptCount val="1"/>
              </c:strCache>
            </c:strRef>
          </c:tx>
          <c:spPr>
            <a:solidFill>
              <a:schemeClr val="accent4">
                <a:alpha val="85000"/>
              </a:schemeClr>
            </a:solidFill>
            <a:ln w="9525" cap="flat" cmpd="sng" algn="ctr">
              <a:solidFill>
                <a:schemeClr val="accent4">
                  <a:lumMod val="75000"/>
                </a:schemeClr>
              </a:solidFill>
              <a:round/>
            </a:ln>
            <a:effectLst/>
            <a:sp3d contourW="9525">
              <a:contourClr>
                <a:schemeClr val="accent4">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Sheet6!$F$4</c:f>
              <c:strCache>
                <c:ptCount val="1"/>
                <c:pt idx="0">
                  <c:v>COHEN KAPPA</c:v>
                </c:pt>
              </c:strCache>
            </c:strRef>
          </c:cat>
          <c:val>
            <c:numRef>
              <c:f>Sheet6!$F$8</c:f>
              <c:numCache>
                <c:formatCode>General</c:formatCode>
                <c:ptCount val="1"/>
              </c:numCache>
            </c:numRef>
          </c:val>
          <c:extLst>
            <c:ext xmlns:c16="http://schemas.microsoft.com/office/drawing/2014/chart" uri="{C3380CC4-5D6E-409C-BE32-E72D297353CC}">
              <c16:uniqueId val="{00000003-3D53-49BD-A67F-B8A6A7CA5D7A}"/>
            </c:ext>
          </c:extLst>
        </c:ser>
        <c:ser>
          <c:idx val="4"/>
          <c:order val="4"/>
          <c:tx>
            <c:strRef>
              <c:f>Sheet6!$E$9</c:f>
              <c:strCache>
                <c:ptCount val="1"/>
              </c:strCache>
            </c:strRef>
          </c:tx>
          <c:spPr>
            <a:solidFill>
              <a:schemeClr val="accent5">
                <a:alpha val="85000"/>
              </a:schemeClr>
            </a:solidFill>
            <a:ln w="9525" cap="flat" cmpd="sng" algn="ctr">
              <a:solidFill>
                <a:schemeClr val="accent5">
                  <a:lumMod val="75000"/>
                </a:schemeClr>
              </a:solidFill>
              <a:round/>
            </a:ln>
            <a:effectLst/>
            <a:sp3d contourW="9525">
              <a:contourClr>
                <a:schemeClr val="accent5">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Sheet6!$F$4</c:f>
              <c:strCache>
                <c:ptCount val="1"/>
                <c:pt idx="0">
                  <c:v>COHEN KAPPA</c:v>
                </c:pt>
              </c:strCache>
            </c:strRef>
          </c:cat>
          <c:val>
            <c:numRef>
              <c:f>Sheet6!$F$9</c:f>
              <c:numCache>
                <c:formatCode>General</c:formatCode>
                <c:ptCount val="1"/>
              </c:numCache>
            </c:numRef>
          </c:val>
          <c:extLst>
            <c:ext xmlns:c16="http://schemas.microsoft.com/office/drawing/2014/chart" uri="{C3380CC4-5D6E-409C-BE32-E72D297353CC}">
              <c16:uniqueId val="{00000004-3D53-49BD-A67F-B8A6A7CA5D7A}"/>
            </c:ext>
          </c:extLst>
        </c:ser>
        <c:dLbls>
          <c:showLegendKey val="0"/>
          <c:showVal val="1"/>
          <c:showCatName val="0"/>
          <c:showSerName val="0"/>
          <c:showPercent val="0"/>
          <c:showBubbleSize val="0"/>
        </c:dLbls>
        <c:gapWidth val="65"/>
        <c:shape val="box"/>
        <c:axId val="279677600"/>
        <c:axId val="279670400"/>
        <c:axId val="0"/>
      </c:bar3DChart>
      <c:catAx>
        <c:axId val="279677600"/>
        <c:scaling>
          <c:orientation val="minMax"/>
        </c:scaling>
        <c:delete val="0"/>
        <c:axPos val="b"/>
        <c:title>
          <c:tx>
            <c:rich>
              <a:bodyPr rot="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r>
                  <a:rPr lang="en-US"/>
                  <a:t>Generative AI</a:t>
                </a:r>
              </a:p>
            </c:rich>
          </c:tx>
          <c:layout>
            <c:manualLayout>
              <c:xMode val="edge"/>
              <c:yMode val="edge"/>
              <c:x val="0.40679727599058724"/>
              <c:y val="0.86105510605949653"/>
            </c:manualLayout>
          </c:layout>
          <c:overlay val="0"/>
          <c:spPr>
            <a:noFill/>
            <a:ln>
              <a:noFill/>
            </a:ln>
            <a:effectLst/>
          </c:spPr>
          <c:txPr>
            <a:bodyPr rot="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endParaRPr lang="en-US"/>
            </a:p>
          </c:txPr>
        </c:title>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279670400"/>
        <c:crosses val="autoZero"/>
        <c:auto val="1"/>
        <c:lblAlgn val="ctr"/>
        <c:lblOffset val="100"/>
        <c:noMultiLvlLbl val="0"/>
      </c:catAx>
      <c:valAx>
        <c:axId val="279670400"/>
        <c:scaling>
          <c:orientation val="minMax"/>
          <c:max val="1"/>
        </c:scaling>
        <c:delete val="0"/>
        <c:axPos val="l"/>
        <c:majorGridlines>
          <c:spPr>
            <a:ln w="9525" cap="flat" cmpd="sng" algn="ctr">
              <a:solidFill>
                <a:schemeClr val="dk1">
                  <a:lumMod val="15000"/>
                  <a:lumOff val="85000"/>
                </a:schemeClr>
              </a:solidFill>
              <a:round/>
            </a:ln>
            <a:effectLst/>
          </c:spPr>
        </c:majorGridlines>
        <c:title>
          <c:tx>
            <c:rich>
              <a:bodyPr rot="-540000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r>
                  <a:rPr lang="en-US"/>
                  <a:t>Cohen Kappa</a:t>
                </a:r>
              </a:p>
            </c:rich>
          </c:tx>
          <c:layout>
            <c:manualLayout>
              <c:xMode val="edge"/>
              <c:yMode val="edge"/>
              <c:x val="2.7304002710817586E-2"/>
              <c:y val="0.34784578929723869"/>
            </c:manualLayout>
          </c:layout>
          <c:overlay val="0"/>
          <c:spPr>
            <a:noFill/>
            <a:ln>
              <a:noFill/>
            </a:ln>
            <a:effectLst/>
          </c:spPr>
          <c:txPr>
            <a:bodyPr rot="-540000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crossAx val="279677600"/>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055FA2-E79C-463B-AF6E-41757CBB5EB8}" type="doc">
      <dgm:prSet loTypeId="urn:microsoft.com/office/officeart/2008/layout/LinedList" loCatId="list" qsTypeId="urn:microsoft.com/office/officeart/2005/8/quickstyle/simple5" qsCatId="simple" csTypeId="urn:microsoft.com/office/officeart/2005/8/colors/colorful1" csCatId="colorful"/>
      <dgm:spPr/>
      <dgm:t>
        <a:bodyPr/>
        <a:lstStyle/>
        <a:p>
          <a:endParaRPr lang="en-US"/>
        </a:p>
      </dgm:t>
    </dgm:pt>
    <dgm:pt modelId="{85054D1A-32E8-4CF2-A63E-E706F2C10DD3}">
      <dgm:prSet/>
      <dgm:spPr/>
      <dgm:t>
        <a:bodyPr/>
        <a:lstStyle/>
        <a:p>
          <a:r>
            <a:rPr lang="en-US" b="1" i="0" baseline="0" dirty="0"/>
            <a:t>Predictive Analytics:</a:t>
          </a:r>
          <a:r>
            <a:rPr lang="en-US" b="0" i="0" baseline="0" dirty="0"/>
            <a:t> Machine learning algorithms can forecast patient influx patterns, optimize resource allocation, and enhance triage accuracy, ensuring timely care.</a:t>
          </a:r>
          <a:endParaRPr lang="en-US" dirty="0"/>
        </a:p>
      </dgm:t>
    </dgm:pt>
    <dgm:pt modelId="{A03E8CED-FE30-4923-8EAC-B338BA4CA876}" type="parTrans" cxnId="{C13C398A-35F2-4BA3-8F59-6D4A024C6D0F}">
      <dgm:prSet/>
      <dgm:spPr/>
      <dgm:t>
        <a:bodyPr/>
        <a:lstStyle/>
        <a:p>
          <a:endParaRPr lang="en-US"/>
        </a:p>
      </dgm:t>
    </dgm:pt>
    <dgm:pt modelId="{371FB729-AD5A-4FEB-BB8E-CCB28852E6EC}" type="sibTrans" cxnId="{C13C398A-35F2-4BA3-8F59-6D4A024C6D0F}">
      <dgm:prSet/>
      <dgm:spPr/>
      <dgm:t>
        <a:bodyPr/>
        <a:lstStyle/>
        <a:p>
          <a:endParaRPr lang="en-US"/>
        </a:p>
      </dgm:t>
    </dgm:pt>
    <dgm:pt modelId="{C5588A0D-30E4-463B-922B-DE6569A1D8CF}">
      <dgm:prSet/>
      <dgm:spPr/>
      <dgm:t>
        <a:bodyPr/>
        <a:lstStyle/>
        <a:p>
          <a:r>
            <a:rPr lang="en-US" b="1" i="0" baseline="0" dirty="0"/>
            <a:t>Medical Imaging:</a:t>
          </a:r>
          <a:r>
            <a:rPr lang="en-US" b="0" i="0" baseline="0" dirty="0"/>
            <a:t> Deep learning models can analyze medical images with high precision, facilitating rapid diagnosis for conditions needing immediate attention.</a:t>
          </a:r>
          <a:endParaRPr lang="en-US" dirty="0"/>
        </a:p>
      </dgm:t>
    </dgm:pt>
    <dgm:pt modelId="{FC60291E-EDBE-44C9-B0C3-5C84EFC5A825}" type="parTrans" cxnId="{C5A69599-12A2-4479-826A-F5143EFA01BF}">
      <dgm:prSet/>
      <dgm:spPr/>
      <dgm:t>
        <a:bodyPr/>
        <a:lstStyle/>
        <a:p>
          <a:endParaRPr lang="en-US"/>
        </a:p>
      </dgm:t>
    </dgm:pt>
    <dgm:pt modelId="{C2D7574C-6364-4598-A60A-538FC905B7CE}" type="sibTrans" cxnId="{C5A69599-12A2-4479-826A-F5143EFA01BF}">
      <dgm:prSet/>
      <dgm:spPr/>
      <dgm:t>
        <a:bodyPr/>
        <a:lstStyle/>
        <a:p>
          <a:endParaRPr lang="en-US"/>
        </a:p>
      </dgm:t>
    </dgm:pt>
    <dgm:pt modelId="{E0AE871B-9B45-4148-903B-289075D63ACE}">
      <dgm:prSet/>
      <dgm:spPr/>
      <dgm:t>
        <a:bodyPr/>
        <a:lstStyle/>
        <a:p>
          <a:r>
            <a:rPr lang="en-US" b="1" i="0" baseline="0" dirty="0"/>
            <a:t>Administrative Efficiency:</a:t>
          </a:r>
          <a:r>
            <a:rPr lang="en-US" b="0" i="0" baseline="0" dirty="0"/>
            <a:t> AI can streamline tasks such as documentation and billing, reducing administrative burdens on medical staff.</a:t>
          </a:r>
          <a:endParaRPr lang="en-US" dirty="0"/>
        </a:p>
      </dgm:t>
    </dgm:pt>
    <dgm:pt modelId="{81D1AF84-A9CB-43AE-9951-7BEDC0D133BD}" type="parTrans" cxnId="{890A3750-359B-403C-9A01-EF38EB625AA3}">
      <dgm:prSet/>
      <dgm:spPr/>
      <dgm:t>
        <a:bodyPr/>
        <a:lstStyle/>
        <a:p>
          <a:endParaRPr lang="en-US"/>
        </a:p>
      </dgm:t>
    </dgm:pt>
    <dgm:pt modelId="{FA2E28CC-FB89-4C84-AAC8-13C26A781F66}" type="sibTrans" cxnId="{890A3750-359B-403C-9A01-EF38EB625AA3}">
      <dgm:prSet/>
      <dgm:spPr/>
      <dgm:t>
        <a:bodyPr/>
        <a:lstStyle/>
        <a:p>
          <a:endParaRPr lang="en-US"/>
        </a:p>
      </dgm:t>
    </dgm:pt>
    <dgm:pt modelId="{26D997EA-AAA6-4781-943E-198A211D7A2D}">
      <dgm:prSet/>
      <dgm:spPr/>
      <dgm:t>
        <a:bodyPr/>
        <a:lstStyle/>
        <a:p>
          <a:r>
            <a:rPr lang="en-US" b="1" i="0" baseline="0" dirty="0"/>
            <a:t>Personalized Care:</a:t>
          </a:r>
          <a:r>
            <a:rPr lang="en-US" b="0" i="0" baseline="0" dirty="0"/>
            <a:t> By analyzing patient data, AI can offer tailored treatment recommendations and identify high-risk patients for proactive interventions.</a:t>
          </a:r>
          <a:endParaRPr lang="en-US" dirty="0"/>
        </a:p>
      </dgm:t>
    </dgm:pt>
    <dgm:pt modelId="{DB7F3A33-4228-48C1-B6A2-58FA573B181A}" type="parTrans" cxnId="{08C3332D-FD18-4434-BBF3-DC8FA86E5780}">
      <dgm:prSet/>
      <dgm:spPr/>
      <dgm:t>
        <a:bodyPr/>
        <a:lstStyle/>
        <a:p>
          <a:endParaRPr lang="en-US"/>
        </a:p>
      </dgm:t>
    </dgm:pt>
    <dgm:pt modelId="{C210270B-A60B-4A89-AB28-E4F453734DB6}" type="sibTrans" cxnId="{08C3332D-FD18-4434-BBF3-DC8FA86E5780}">
      <dgm:prSet/>
      <dgm:spPr/>
      <dgm:t>
        <a:bodyPr/>
        <a:lstStyle/>
        <a:p>
          <a:endParaRPr lang="en-US"/>
        </a:p>
      </dgm:t>
    </dgm:pt>
    <dgm:pt modelId="{2557D903-FEC8-4B71-AF71-24E41101C64F}">
      <dgm:prSet/>
      <dgm:spPr/>
      <dgm:t>
        <a:bodyPr/>
        <a:lstStyle/>
        <a:p>
          <a:r>
            <a:rPr lang="en-US" b="1" i="0" baseline="0"/>
            <a:t>Reducing Burnout:</a:t>
          </a:r>
          <a:r>
            <a:rPr lang="en-US" b="0" i="0" baseline="0"/>
            <a:t> Automating routine tasks allows healthcare professionals to focus on complex patient care, improving job satisfaction and reducing burnout. </a:t>
          </a:r>
          <a:endParaRPr lang="en-US"/>
        </a:p>
      </dgm:t>
    </dgm:pt>
    <dgm:pt modelId="{990EF7E4-918B-4791-A5C6-6A3D960FC7D5}" type="parTrans" cxnId="{35C54012-9593-452F-9F26-A4D67C65AB7D}">
      <dgm:prSet/>
      <dgm:spPr/>
      <dgm:t>
        <a:bodyPr/>
        <a:lstStyle/>
        <a:p>
          <a:endParaRPr lang="en-US"/>
        </a:p>
      </dgm:t>
    </dgm:pt>
    <dgm:pt modelId="{A9F43B60-2F6B-44AF-8E19-9C624054CFE9}" type="sibTrans" cxnId="{35C54012-9593-452F-9F26-A4D67C65AB7D}">
      <dgm:prSet/>
      <dgm:spPr/>
      <dgm:t>
        <a:bodyPr/>
        <a:lstStyle/>
        <a:p>
          <a:endParaRPr lang="en-US"/>
        </a:p>
      </dgm:t>
    </dgm:pt>
    <dgm:pt modelId="{2FC11D24-C0E2-49A5-B9FE-414173FA0F1B}" type="pres">
      <dgm:prSet presAssocID="{1F055FA2-E79C-463B-AF6E-41757CBB5EB8}" presName="vert0" presStyleCnt="0">
        <dgm:presLayoutVars>
          <dgm:dir/>
          <dgm:animOne val="branch"/>
          <dgm:animLvl val="lvl"/>
        </dgm:presLayoutVars>
      </dgm:prSet>
      <dgm:spPr/>
    </dgm:pt>
    <dgm:pt modelId="{7217E777-E5A5-43C9-8C26-00B9FB559F8B}" type="pres">
      <dgm:prSet presAssocID="{85054D1A-32E8-4CF2-A63E-E706F2C10DD3}" presName="thickLine" presStyleLbl="alignNode1" presStyleIdx="0" presStyleCnt="5"/>
      <dgm:spPr/>
    </dgm:pt>
    <dgm:pt modelId="{624256F7-D424-4C77-8B46-B834E772D8D0}" type="pres">
      <dgm:prSet presAssocID="{85054D1A-32E8-4CF2-A63E-E706F2C10DD3}" presName="horz1" presStyleCnt="0"/>
      <dgm:spPr/>
    </dgm:pt>
    <dgm:pt modelId="{7C9B58E5-9077-45AD-96E6-A6CDBD4A8BAC}" type="pres">
      <dgm:prSet presAssocID="{85054D1A-32E8-4CF2-A63E-E706F2C10DD3}" presName="tx1" presStyleLbl="revTx" presStyleIdx="0" presStyleCnt="5"/>
      <dgm:spPr/>
    </dgm:pt>
    <dgm:pt modelId="{7B02A393-8490-4B33-8F60-A30703FAAF92}" type="pres">
      <dgm:prSet presAssocID="{85054D1A-32E8-4CF2-A63E-E706F2C10DD3}" presName="vert1" presStyleCnt="0"/>
      <dgm:spPr/>
    </dgm:pt>
    <dgm:pt modelId="{203C3AF7-ED98-42ED-B0C8-E4586AF05A45}" type="pres">
      <dgm:prSet presAssocID="{C5588A0D-30E4-463B-922B-DE6569A1D8CF}" presName="thickLine" presStyleLbl="alignNode1" presStyleIdx="1" presStyleCnt="5"/>
      <dgm:spPr/>
    </dgm:pt>
    <dgm:pt modelId="{B8C10FB5-457B-4E3C-B092-974B697A3544}" type="pres">
      <dgm:prSet presAssocID="{C5588A0D-30E4-463B-922B-DE6569A1D8CF}" presName="horz1" presStyleCnt="0"/>
      <dgm:spPr/>
    </dgm:pt>
    <dgm:pt modelId="{D6217506-6AE1-4A9E-BFCA-97C1847D4E53}" type="pres">
      <dgm:prSet presAssocID="{C5588A0D-30E4-463B-922B-DE6569A1D8CF}" presName="tx1" presStyleLbl="revTx" presStyleIdx="1" presStyleCnt="5"/>
      <dgm:spPr/>
    </dgm:pt>
    <dgm:pt modelId="{DB356B48-E1E8-4F84-9FDB-4BAA390DF575}" type="pres">
      <dgm:prSet presAssocID="{C5588A0D-30E4-463B-922B-DE6569A1D8CF}" presName="vert1" presStyleCnt="0"/>
      <dgm:spPr/>
    </dgm:pt>
    <dgm:pt modelId="{2185E980-843F-495C-A84C-4D7C46A9C4B4}" type="pres">
      <dgm:prSet presAssocID="{E0AE871B-9B45-4148-903B-289075D63ACE}" presName="thickLine" presStyleLbl="alignNode1" presStyleIdx="2" presStyleCnt="5"/>
      <dgm:spPr/>
    </dgm:pt>
    <dgm:pt modelId="{66E79D71-D8FE-43FF-BFC4-4BE11FABBBD4}" type="pres">
      <dgm:prSet presAssocID="{E0AE871B-9B45-4148-903B-289075D63ACE}" presName="horz1" presStyleCnt="0"/>
      <dgm:spPr/>
    </dgm:pt>
    <dgm:pt modelId="{A58C4255-A13F-455D-8267-84B47106A913}" type="pres">
      <dgm:prSet presAssocID="{E0AE871B-9B45-4148-903B-289075D63ACE}" presName="tx1" presStyleLbl="revTx" presStyleIdx="2" presStyleCnt="5"/>
      <dgm:spPr/>
    </dgm:pt>
    <dgm:pt modelId="{89301502-BC33-4CC7-974C-17531B3A3358}" type="pres">
      <dgm:prSet presAssocID="{E0AE871B-9B45-4148-903B-289075D63ACE}" presName="vert1" presStyleCnt="0"/>
      <dgm:spPr/>
    </dgm:pt>
    <dgm:pt modelId="{727AC93F-FEB5-414D-B31D-A9C1F3295A6D}" type="pres">
      <dgm:prSet presAssocID="{26D997EA-AAA6-4781-943E-198A211D7A2D}" presName="thickLine" presStyleLbl="alignNode1" presStyleIdx="3" presStyleCnt="5"/>
      <dgm:spPr/>
    </dgm:pt>
    <dgm:pt modelId="{21A3389D-2C12-4745-9DD3-686B22FB379A}" type="pres">
      <dgm:prSet presAssocID="{26D997EA-AAA6-4781-943E-198A211D7A2D}" presName="horz1" presStyleCnt="0"/>
      <dgm:spPr/>
    </dgm:pt>
    <dgm:pt modelId="{092DBC9A-6D2F-449C-9AE9-E7CCC304FE75}" type="pres">
      <dgm:prSet presAssocID="{26D997EA-AAA6-4781-943E-198A211D7A2D}" presName="tx1" presStyleLbl="revTx" presStyleIdx="3" presStyleCnt="5"/>
      <dgm:spPr/>
    </dgm:pt>
    <dgm:pt modelId="{B67C5EBE-C703-425F-B82D-2294770C4DE0}" type="pres">
      <dgm:prSet presAssocID="{26D997EA-AAA6-4781-943E-198A211D7A2D}" presName="vert1" presStyleCnt="0"/>
      <dgm:spPr/>
    </dgm:pt>
    <dgm:pt modelId="{948B2EE9-377C-4E8C-B719-E2ACE08BB15C}" type="pres">
      <dgm:prSet presAssocID="{2557D903-FEC8-4B71-AF71-24E41101C64F}" presName="thickLine" presStyleLbl="alignNode1" presStyleIdx="4" presStyleCnt="5"/>
      <dgm:spPr/>
    </dgm:pt>
    <dgm:pt modelId="{B2755598-C8B6-4AB1-9C87-4C92F4DDC86B}" type="pres">
      <dgm:prSet presAssocID="{2557D903-FEC8-4B71-AF71-24E41101C64F}" presName="horz1" presStyleCnt="0"/>
      <dgm:spPr/>
    </dgm:pt>
    <dgm:pt modelId="{F2DC4913-2854-48CA-ACBC-93D336657F5E}" type="pres">
      <dgm:prSet presAssocID="{2557D903-FEC8-4B71-AF71-24E41101C64F}" presName="tx1" presStyleLbl="revTx" presStyleIdx="4" presStyleCnt="5"/>
      <dgm:spPr/>
    </dgm:pt>
    <dgm:pt modelId="{612A5CBB-11F6-44F9-895E-45372148AF4F}" type="pres">
      <dgm:prSet presAssocID="{2557D903-FEC8-4B71-AF71-24E41101C64F}" presName="vert1" presStyleCnt="0"/>
      <dgm:spPr/>
    </dgm:pt>
  </dgm:ptLst>
  <dgm:cxnLst>
    <dgm:cxn modelId="{463C3507-578E-4E47-A932-EA17522F83C9}" type="presOf" srcId="{26D997EA-AAA6-4781-943E-198A211D7A2D}" destId="{092DBC9A-6D2F-449C-9AE9-E7CCC304FE75}" srcOrd="0" destOrd="0" presId="urn:microsoft.com/office/officeart/2008/layout/LinedList"/>
    <dgm:cxn modelId="{35C54012-9593-452F-9F26-A4D67C65AB7D}" srcId="{1F055FA2-E79C-463B-AF6E-41757CBB5EB8}" destId="{2557D903-FEC8-4B71-AF71-24E41101C64F}" srcOrd="4" destOrd="0" parTransId="{990EF7E4-918B-4791-A5C6-6A3D960FC7D5}" sibTransId="{A9F43B60-2F6B-44AF-8E19-9C624054CFE9}"/>
    <dgm:cxn modelId="{08C3332D-FD18-4434-BBF3-DC8FA86E5780}" srcId="{1F055FA2-E79C-463B-AF6E-41757CBB5EB8}" destId="{26D997EA-AAA6-4781-943E-198A211D7A2D}" srcOrd="3" destOrd="0" parTransId="{DB7F3A33-4228-48C1-B6A2-58FA573B181A}" sibTransId="{C210270B-A60B-4A89-AB28-E4F453734DB6}"/>
    <dgm:cxn modelId="{FC0E7C41-1D98-4E41-831D-1E43650F6AE9}" type="presOf" srcId="{C5588A0D-30E4-463B-922B-DE6569A1D8CF}" destId="{D6217506-6AE1-4A9E-BFCA-97C1847D4E53}" srcOrd="0" destOrd="0" presId="urn:microsoft.com/office/officeart/2008/layout/LinedList"/>
    <dgm:cxn modelId="{890A3750-359B-403C-9A01-EF38EB625AA3}" srcId="{1F055FA2-E79C-463B-AF6E-41757CBB5EB8}" destId="{E0AE871B-9B45-4148-903B-289075D63ACE}" srcOrd="2" destOrd="0" parTransId="{81D1AF84-A9CB-43AE-9951-7BEDC0D133BD}" sibTransId="{FA2E28CC-FB89-4C84-AAC8-13C26A781F66}"/>
    <dgm:cxn modelId="{1BAB7059-CAEF-4A97-97B9-B33981CF09A6}" type="presOf" srcId="{85054D1A-32E8-4CF2-A63E-E706F2C10DD3}" destId="{7C9B58E5-9077-45AD-96E6-A6CDBD4A8BAC}" srcOrd="0" destOrd="0" presId="urn:microsoft.com/office/officeart/2008/layout/LinedList"/>
    <dgm:cxn modelId="{C13C398A-35F2-4BA3-8F59-6D4A024C6D0F}" srcId="{1F055FA2-E79C-463B-AF6E-41757CBB5EB8}" destId="{85054D1A-32E8-4CF2-A63E-E706F2C10DD3}" srcOrd="0" destOrd="0" parTransId="{A03E8CED-FE30-4923-8EAC-B338BA4CA876}" sibTransId="{371FB729-AD5A-4FEB-BB8E-CCB28852E6EC}"/>
    <dgm:cxn modelId="{C5A69599-12A2-4479-826A-F5143EFA01BF}" srcId="{1F055FA2-E79C-463B-AF6E-41757CBB5EB8}" destId="{C5588A0D-30E4-463B-922B-DE6569A1D8CF}" srcOrd="1" destOrd="0" parTransId="{FC60291E-EDBE-44C9-B0C3-5C84EFC5A825}" sibTransId="{C2D7574C-6364-4598-A60A-538FC905B7CE}"/>
    <dgm:cxn modelId="{0AC172A8-A82C-4D5E-B467-D3FD5839A127}" type="presOf" srcId="{1F055FA2-E79C-463B-AF6E-41757CBB5EB8}" destId="{2FC11D24-C0E2-49A5-B9FE-414173FA0F1B}" srcOrd="0" destOrd="0" presId="urn:microsoft.com/office/officeart/2008/layout/LinedList"/>
    <dgm:cxn modelId="{9FF824CE-EDA4-4903-8DD5-CB32D212F01C}" type="presOf" srcId="{2557D903-FEC8-4B71-AF71-24E41101C64F}" destId="{F2DC4913-2854-48CA-ACBC-93D336657F5E}" srcOrd="0" destOrd="0" presId="urn:microsoft.com/office/officeart/2008/layout/LinedList"/>
    <dgm:cxn modelId="{8572D2D6-BC16-48CA-9569-CAFD154ABBA9}" type="presOf" srcId="{E0AE871B-9B45-4148-903B-289075D63ACE}" destId="{A58C4255-A13F-455D-8267-84B47106A913}" srcOrd="0" destOrd="0" presId="urn:microsoft.com/office/officeart/2008/layout/LinedList"/>
    <dgm:cxn modelId="{663F3460-7043-4C3B-911C-A0A916A37D05}" type="presParOf" srcId="{2FC11D24-C0E2-49A5-B9FE-414173FA0F1B}" destId="{7217E777-E5A5-43C9-8C26-00B9FB559F8B}" srcOrd="0" destOrd="0" presId="urn:microsoft.com/office/officeart/2008/layout/LinedList"/>
    <dgm:cxn modelId="{85F702FE-84B0-4EBC-95FA-92788934A524}" type="presParOf" srcId="{2FC11D24-C0E2-49A5-B9FE-414173FA0F1B}" destId="{624256F7-D424-4C77-8B46-B834E772D8D0}" srcOrd="1" destOrd="0" presId="urn:microsoft.com/office/officeart/2008/layout/LinedList"/>
    <dgm:cxn modelId="{0BD9A62A-D396-4397-9B1A-07112B9D7CE1}" type="presParOf" srcId="{624256F7-D424-4C77-8B46-B834E772D8D0}" destId="{7C9B58E5-9077-45AD-96E6-A6CDBD4A8BAC}" srcOrd="0" destOrd="0" presId="urn:microsoft.com/office/officeart/2008/layout/LinedList"/>
    <dgm:cxn modelId="{7E772ABB-2EC7-463D-AA04-49757FCB97A1}" type="presParOf" srcId="{624256F7-D424-4C77-8B46-B834E772D8D0}" destId="{7B02A393-8490-4B33-8F60-A30703FAAF92}" srcOrd="1" destOrd="0" presId="urn:microsoft.com/office/officeart/2008/layout/LinedList"/>
    <dgm:cxn modelId="{98D36B6D-11B1-4228-8C39-265E3964A105}" type="presParOf" srcId="{2FC11D24-C0E2-49A5-B9FE-414173FA0F1B}" destId="{203C3AF7-ED98-42ED-B0C8-E4586AF05A45}" srcOrd="2" destOrd="0" presId="urn:microsoft.com/office/officeart/2008/layout/LinedList"/>
    <dgm:cxn modelId="{0F2E68A9-C584-4E36-BECF-23C3BA3C9636}" type="presParOf" srcId="{2FC11D24-C0E2-49A5-B9FE-414173FA0F1B}" destId="{B8C10FB5-457B-4E3C-B092-974B697A3544}" srcOrd="3" destOrd="0" presId="urn:microsoft.com/office/officeart/2008/layout/LinedList"/>
    <dgm:cxn modelId="{7258DDC5-4C6F-40CB-9736-3CE93805DBAB}" type="presParOf" srcId="{B8C10FB5-457B-4E3C-B092-974B697A3544}" destId="{D6217506-6AE1-4A9E-BFCA-97C1847D4E53}" srcOrd="0" destOrd="0" presId="urn:microsoft.com/office/officeart/2008/layout/LinedList"/>
    <dgm:cxn modelId="{D7539322-0D94-458C-ADA4-72456968E9C6}" type="presParOf" srcId="{B8C10FB5-457B-4E3C-B092-974B697A3544}" destId="{DB356B48-E1E8-4F84-9FDB-4BAA390DF575}" srcOrd="1" destOrd="0" presId="urn:microsoft.com/office/officeart/2008/layout/LinedList"/>
    <dgm:cxn modelId="{F5E0845E-B485-423A-9A65-B3133B91530F}" type="presParOf" srcId="{2FC11D24-C0E2-49A5-B9FE-414173FA0F1B}" destId="{2185E980-843F-495C-A84C-4D7C46A9C4B4}" srcOrd="4" destOrd="0" presId="urn:microsoft.com/office/officeart/2008/layout/LinedList"/>
    <dgm:cxn modelId="{120C6FAA-5A83-4DF1-AFD0-242AAAFB64EE}" type="presParOf" srcId="{2FC11D24-C0E2-49A5-B9FE-414173FA0F1B}" destId="{66E79D71-D8FE-43FF-BFC4-4BE11FABBBD4}" srcOrd="5" destOrd="0" presId="urn:microsoft.com/office/officeart/2008/layout/LinedList"/>
    <dgm:cxn modelId="{59C8ACE2-6C98-49CD-AE65-1CDB9FE7A2CF}" type="presParOf" srcId="{66E79D71-D8FE-43FF-BFC4-4BE11FABBBD4}" destId="{A58C4255-A13F-455D-8267-84B47106A913}" srcOrd="0" destOrd="0" presId="urn:microsoft.com/office/officeart/2008/layout/LinedList"/>
    <dgm:cxn modelId="{F579C85A-B898-473E-A199-2F5143A11766}" type="presParOf" srcId="{66E79D71-D8FE-43FF-BFC4-4BE11FABBBD4}" destId="{89301502-BC33-4CC7-974C-17531B3A3358}" srcOrd="1" destOrd="0" presId="urn:microsoft.com/office/officeart/2008/layout/LinedList"/>
    <dgm:cxn modelId="{F37F40A1-4292-4743-9F4A-85E7B9647FE3}" type="presParOf" srcId="{2FC11D24-C0E2-49A5-B9FE-414173FA0F1B}" destId="{727AC93F-FEB5-414D-B31D-A9C1F3295A6D}" srcOrd="6" destOrd="0" presId="urn:microsoft.com/office/officeart/2008/layout/LinedList"/>
    <dgm:cxn modelId="{1DBC4C0B-4792-4305-8031-8093EB5DB8E5}" type="presParOf" srcId="{2FC11D24-C0E2-49A5-B9FE-414173FA0F1B}" destId="{21A3389D-2C12-4745-9DD3-686B22FB379A}" srcOrd="7" destOrd="0" presId="urn:microsoft.com/office/officeart/2008/layout/LinedList"/>
    <dgm:cxn modelId="{74113303-6409-4713-8B4B-227D6A41C73C}" type="presParOf" srcId="{21A3389D-2C12-4745-9DD3-686B22FB379A}" destId="{092DBC9A-6D2F-449C-9AE9-E7CCC304FE75}" srcOrd="0" destOrd="0" presId="urn:microsoft.com/office/officeart/2008/layout/LinedList"/>
    <dgm:cxn modelId="{41DFA11A-2037-470E-ADBA-3039B2B66956}" type="presParOf" srcId="{21A3389D-2C12-4745-9DD3-686B22FB379A}" destId="{B67C5EBE-C703-425F-B82D-2294770C4DE0}" srcOrd="1" destOrd="0" presId="urn:microsoft.com/office/officeart/2008/layout/LinedList"/>
    <dgm:cxn modelId="{1DAE94F7-9311-4A00-B4FD-1458B15DCC06}" type="presParOf" srcId="{2FC11D24-C0E2-49A5-B9FE-414173FA0F1B}" destId="{948B2EE9-377C-4E8C-B719-E2ACE08BB15C}" srcOrd="8" destOrd="0" presId="urn:microsoft.com/office/officeart/2008/layout/LinedList"/>
    <dgm:cxn modelId="{C6C7AD0A-FBA9-45DA-92E9-E7E808B82AF9}" type="presParOf" srcId="{2FC11D24-C0E2-49A5-B9FE-414173FA0F1B}" destId="{B2755598-C8B6-4AB1-9C87-4C92F4DDC86B}" srcOrd="9" destOrd="0" presId="urn:microsoft.com/office/officeart/2008/layout/LinedList"/>
    <dgm:cxn modelId="{13A93129-F92E-4E17-836D-3B71D735D04F}" type="presParOf" srcId="{B2755598-C8B6-4AB1-9C87-4C92F4DDC86B}" destId="{F2DC4913-2854-48CA-ACBC-93D336657F5E}" srcOrd="0" destOrd="0" presId="urn:microsoft.com/office/officeart/2008/layout/LinedList"/>
    <dgm:cxn modelId="{54C078B5-40FE-4C62-90FB-FD83F9A4E370}" type="presParOf" srcId="{B2755598-C8B6-4AB1-9C87-4C92F4DDC86B}" destId="{612A5CBB-11F6-44F9-895E-45372148AF4F}"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17E777-E5A5-43C9-8C26-00B9FB559F8B}">
      <dsp:nvSpPr>
        <dsp:cNvPr id="0" name=""/>
        <dsp:cNvSpPr/>
      </dsp:nvSpPr>
      <dsp:spPr>
        <a:xfrm>
          <a:off x="0" y="617"/>
          <a:ext cx="8084128"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7C9B58E5-9077-45AD-96E6-A6CDBD4A8BAC}">
      <dsp:nvSpPr>
        <dsp:cNvPr id="0" name=""/>
        <dsp:cNvSpPr/>
      </dsp:nvSpPr>
      <dsp:spPr>
        <a:xfrm>
          <a:off x="0" y="617"/>
          <a:ext cx="8084128" cy="101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i="0" kern="1200" baseline="0" dirty="0"/>
            <a:t>Predictive Analytics:</a:t>
          </a:r>
          <a:r>
            <a:rPr lang="en-US" sz="2000" b="0" i="0" kern="1200" baseline="0" dirty="0"/>
            <a:t> Machine learning algorithms can forecast patient influx patterns, optimize resource allocation, and enhance triage accuracy, ensuring timely care.</a:t>
          </a:r>
          <a:endParaRPr lang="en-US" sz="2000" kern="1200" dirty="0"/>
        </a:p>
      </dsp:txBody>
      <dsp:txXfrm>
        <a:off x="0" y="617"/>
        <a:ext cx="8084128" cy="1011453"/>
      </dsp:txXfrm>
    </dsp:sp>
    <dsp:sp modelId="{203C3AF7-ED98-42ED-B0C8-E4586AF05A45}">
      <dsp:nvSpPr>
        <dsp:cNvPr id="0" name=""/>
        <dsp:cNvSpPr/>
      </dsp:nvSpPr>
      <dsp:spPr>
        <a:xfrm>
          <a:off x="0" y="1012071"/>
          <a:ext cx="8084128"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D6217506-6AE1-4A9E-BFCA-97C1847D4E53}">
      <dsp:nvSpPr>
        <dsp:cNvPr id="0" name=""/>
        <dsp:cNvSpPr/>
      </dsp:nvSpPr>
      <dsp:spPr>
        <a:xfrm>
          <a:off x="0" y="1012071"/>
          <a:ext cx="8084128" cy="101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i="0" kern="1200" baseline="0" dirty="0"/>
            <a:t>Medical Imaging:</a:t>
          </a:r>
          <a:r>
            <a:rPr lang="en-US" sz="2000" b="0" i="0" kern="1200" baseline="0" dirty="0"/>
            <a:t> Deep learning models can analyze medical images with high precision, facilitating rapid diagnosis for conditions needing immediate attention.</a:t>
          </a:r>
          <a:endParaRPr lang="en-US" sz="2000" kern="1200" dirty="0"/>
        </a:p>
      </dsp:txBody>
      <dsp:txXfrm>
        <a:off x="0" y="1012071"/>
        <a:ext cx="8084128" cy="1011453"/>
      </dsp:txXfrm>
    </dsp:sp>
    <dsp:sp modelId="{2185E980-843F-495C-A84C-4D7C46A9C4B4}">
      <dsp:nvSpPr>
        <dsp:cNvPr id="0" name=""/>
        <dsp:cNvSpPr/>
      </dsp:nvSpPr>
      <dsp:spPr>
        <a:xfrm>
          <a:off x="0" y="2023524"/>
          <a:ext cx="8084128" cy="0"/>
        </a:xfrm>
        <a:prstGeom prst="lin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6350" cap="flat" cmpd="sng" algn="ctr">
          <a:solidFill>
            <a:schemeClr val="accent4">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A58C4255-A13F-455D-8267-84B47106A913}">
      <dsp:nvSpPr>
        <dsp:cNvPr id="0" name=""/>
        <dsp:cNvSpPr/>
      </dsp:nvSpPr>
      <dsp:spPr>
        <a:xfrm>
          <a:off x="0" y="2023524"/>
          <a:ext cx="8084128" cy="101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i="0" kern="1200" baseline="0" dirty="0"/>
            <a:t>Administrative Efficiency:</a:t>
          </a:r>
          <a:r>
            <a:rPr lang="en-US" sz="2000" b="0" i="0" kern="1200" baseline="0" dirty="0"/>
            <a:t> AI can streamline tasks such as documentation and billing, reducing administrative burdens on medical staff.</a:t>
          </a:r>
          <a:endParaRPr lang="en-US" sz="2000" kern="1200" dirty="0"/>
        </a:p>
      </dsp:txBody>
      <dsp:txXfrm>
        <a:off x="0" y="2023524"/>
        <a:ext cx="8084128" cy="1011453"/>
      </dsp:txXfrm>
    </dsp:sp>
    <dsp:sp modelId="{727AC93F-FEB5-414D-B31D-A9C1F3295A6D}">
      <dsp:nvSpPr>
        <dsp:cNvPr id="0" name=""/>
        <dsp:cNvSpPr/>
      </dsp:nvSpPr>
      <dsp:spPr>
        <a:xfrm>
          <a:off x="0" y="3034978"/>
          <a:ext cx="8084128" cy="0"/>
        </a:xfrm>
        <a:prstGeom prst="lin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6350" cap="flat" cmpd="sng" algn="ctr">
          <a:solidFill>
            <a:schemeClr val="accent5">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092DBC9A-6D2F-449C-9AE9-E7CCC304FE75}">
      <dsp:nvSpPr>
        <dsp:cNvPr id="0" name=""/>
        <dsp:cNvSpPr/>
      </dsp:nvSpPr>
      <dsp:spPr>
        <a:xfrm>
          <a:off x="0" y="3034978"/>
          <a:ext cx="8084128" cy="101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i="0" kern="1200" baseline="0" dirty="0"/>
            <a:t>Personalized Care:</a:t>
          </a:r>
          <a:r>
            <a:rPr lang="en-US" sz="2000" b="0" i="0" kern="1200" baseline="0" dirty="0"/>
            <a:t> By analyzing patient data, AI can offer tailored treatment recommendations and identify high-risk patients for proactive interventions.</a:t>
          </a:r>
          <a:endParaRPr lang="en-US" sz="2000" kern="1200" dirty="0"/>
        </a:p>
      </dsp:txBody>
      <dsp:txXfrm>
        <a:off x="0" y="3034978"/>
        <a:ext cx="8084128" cy="1011453"/>
      </dsp:txXfrm>
    </dsp:sp>
    <dsp:sp modelId="{948B2EE9-377C-4E8C-B719-E2ACE08BB15C}">
      <dsp:nvSpPr>
        <dsp:cNvPr id="0" name=""/>
        <dsp:cNvSpPr/>
      </dsp:nvSpPr>
      <dsp:spPr>
        <a:xfrm>
          <a:off x="0" y="4046431"/>
          <a:ext cx="8084128" cy="0"/>
        </a:xfrm>
        <a:prstGeom prst="lin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F2DC4913-2854-48CA-ACBC-93D336657F5E}">
      <dsp:nvSpPr>
        <dsp:cNvPr id="0" name=""/>
        <dsp:cNvSpPr/>
      </dsp:nvSpPr>
      <dsp:spPr>
        <a:xfrm>
          <a:off x="0" y="4046431"/>
          <a:ext cx="8084128" cy="101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i="0" kern="1200" baseline="0"/>
            <a:t>Reducing Burnout:</a:t>
          </a:r>
          <a:r>
            <a:rPr lang="en-US" sz="2000" b="0" i="0" kern="1200" baseline="0"/>
            <a:t> Automating routine tasks allows healthcare professionals to focus on complex patient care, improving job satisfaction and reducing burnout. </a:t>
          </a:r>
          <a:endParaRPr lang="en-US" sz="2000" kern="1200"/>
        </a:p>
      </dsp:txBody>
      <dsp:txXfrm>
        <a:off x="0" y="4046431"/>
        <a:ext cx="8084128" cy="1011453"/>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CAE72A9-67A2-4FB1-BBF6-740F2C2EAAB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127B748C-466C-45D8-970C-D4FB4FE80CD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58ABBF3-49A8-4B3F-9773-22E67695BB12}" type="datetimeFigureOut">
              <a:rPr lang="en-US" smtClean="0"/>
              <a:t>7/17/2024</a:t>
            </a:fld>
            <a:endParaRPr lang="en-US" dirty="0"/>
          </a:p>
        </p:txBody>
      </p:sp>
      <p:sp>
        <p:nvSpPr>
          <p:cNvPr id="4" name="Footer Placeholder 3">
            <a:extLst>
              <a:ext uri="{FF2B5EF4-FFF2-40B4-BE49-F238E27FC236}">
                <a16:creationId xmlns:a16="http://schemas.microsoft.com/office/drawing/2014/main" id="{EAA8C23F-271A-4B7C-87EC-108046165C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D3E7ABF6-4152-4126-AC20-23B44A3111A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BEB6193-5AA7-489B-8575-00593FC261DE}" type="slidenum">
              <a:rPr lang="en-US" smtClean="0"/>
              <a:t>‹#›</a:t>
            </a:fld>
            <a:endParaRPr lang="en-US" dirty="0"/>
          </a:p>
        </p:txBody>
      </p:sp>
    </p:spTree>
    <p:extLst>
      <p:ext uri="{BB962C8B-B14F-4D97-AF65-F5344CB8AC3E}">
        <p14:creationId xmlns:p14="http://schemas.microsoft.com/office/powerpoint/2010/main" val="13054054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4AAC2B-A50D-4386-849A-6B59FB991B4C}" type="datetimeFigureOut">
              <a:rPr lang="en-US" smtClean="0"/>
              <a:t>7/17/2024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895658-EA1F-4910-80AB-4DA76E167475}" type="slidenum">
              <a:rPr lang="en-US" smtClean="0"/>
              <a:t>‹#›</a:t>
            </a:fld>
            <a:endParaRPr lang="en-US" dirty="0"/>
          </a:p>
        </p:txBody>
      </p:sp>
    </p:spTree>
    <p:extLst>
      <p:ext uri="{BB962C8B-B14F-4D97-AF65-F5344CB8AC3E}">
        <p14:creationId xmlns:p14="http://schemas.microsoft.com/office/powerpoint/2010/main" val="34147731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0895658-EA1F-4910-80AB-4DA76E167475}" type="slidenum">
              <a:rPr lang="en-US" smtClean="0"/>
              <a:t>1</a:t>
            </a:fld>
            <a:endParaRPr lang="en-US" dirty="0"/>
          </a:p>
        </p:txBody>
      </p:sp>
    </p:spTree>
    <p:extLst>
      <p:ext uri="{BB962C8B-B14F-4D97-AF65-F5344CB8AC3E}">
        <p14:creationId xmlns:p14="http://schemas.microsoft.com/office/powerpoint/2010/main" val="24568643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0895658-EA1F-4910-80AB-4DA76E167475}" type="slidenum">
              <a:rPr lang="en-US" smtClean="0"/>
              <a:t>2</a:t>
            </a:fld>
            <a:endParaRPr lang="en-US" dirty="0"/>
          </a:p>
        </p:txBody>
      </p:sp>
    </p:spTree>
    <p:extLst>
      <p:ext uri="{BB962C8B-B14F-4D97-AF65-F5344CB8AC3E}">
        <p14:creationId xmlns:p14="http://schemas.microsoft.com/office/powerpoint/2010/main" val="32177167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895658-EA1F-4910-80AB-4DA76E167475}" type="slidenum">
              <a:rPr lang="en-US" smtClean="0"/>
              <a:t>9</a:t>
            </a:fld>
            <a:endParaRPr lang="en-US" dirty="0"/>
          </a:p>
        </p:txBody>
      </p:sp>
    </p:spTree>
    <p:extLst>
      <p:ext uri="{BB962C8B-B14F-4D97-AF65-F5344CB8AC3E}">
        <p14:creationId xmlns:p14="http://schemas.microsoft.com/office/powerpoint/2010/main" val="10870149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0895658-EA1F-4910-80AB-4DA76E167475}" type="slidenum">
              <a:rPr lang="en-US" smtClean="0"/>
              <a:t>15</a:t>
            </a:fld>
            <a:endParaRPr lang="en-US" dirty="0"/>
          </a:p>
        </p:txBody>
      </p:sp>
    </p:spTree>
    <p:extLst>
      <p:ext uri="{BB962C8B-B14F-4D97-AF65-F5344CB8AC3E}">
        <p14:creationId xmlns:p14="http://schemas.microsoft.com/office/powerpoint/2010/main" val="29096670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0895658-EA1F-4910-80AB-4DA76E167475}" type="slidenum">
              <a:rPr lang="en-US" smtClean="0"/>
              <a:t>17</a:t>
            </a:fld>
            <a:endParaRPr lang="en-US" dirty="0"/>
          </a:p>
        </p:txBody>
      </p:sp>
    </p:spTree>
    <p:extLst>
      <p:ext uri="{BB962C8B-B14F-4D97-AF65-F5344CB8AC3E}">
        <p14:creationId xmlns:p14="http://schemas.microsoft.com/office/powerpoint/2010/main" val="36071253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15.sv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9.svg"/><Relationship Id="rId4" Type="http://schemas.openxmlformats.org/officeDocument/2006/relationships/image" Target="../media/image1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r>
              <a:rPr lang="en-US"/>
              <a:t>12/11/2023</a:t>
            </a:r>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4080330425"/>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12/11/2023</a:t>
            </a:r>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450110422"/>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12/11/2023</a:t>
            </a:r>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4175227820"/>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3">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4933950" y="429461"/>
            <a:ext cx="6343650" cy="2668463"/>
          </a:xfrm>
        </p:spPr>
        <p:txBody>
          <a:bodyPr anchor="b" anchorCtr="0"/>
          <a:lstStyle>
            <a:lvl1pPr>
              <a:defRPr cap="all" baseline="0">
                <a:solidFill>
                  <a:schemeClr val="accent1"/>
                </a:solidFill>
              </a:defRPr>
            </a:lvl1pPr>
          </a:lstStyle>
          <a:p>
            <a:r>
              <a:rPr lang="en-US" dirty="0"/>
              <a:t>CLICK TO ADD TITLE</a:t>
            </a:r>
          </a:p>
        </p:txBody>
      </p:sp>
      <p:sp>
        <p:nvSpPr>
          <p:cNvPr id="7" name="Content Placeholder 2">
            <a:extLst>
              <a:ext uri="{FF2B5EF4-FFF2-40B4-BE49-F238E27FC236}">
                <a16:creationId xmlns:a16="http://schemas.microsoft.com/office/drawing/2014/main" id="{F183B974-C7F1-5026-EC6E-647371B64BBB}"/>
              </a:ext>
            </a:extLst>
          </p:cNvPr>
          <p:cNvSpPr>
            <a:spLocks noGrp="1"/>
          </p:cNvSpPr>
          <p:nvPr>
            <p:ph sz="half" idx="14" hasCustomPrompt="1"/>
          </p:nvPr>
        </p:nvSpPr>
        <p:spPr>
          <a:xfrm>
            <a:off x="4938712" y="3299953"/>
            <a:ext cx="6338888" cy="2668463"/>
          </a:xfrm>
        </p:spPr>
        <p:txBody>
          <a:bodyPr>
            <a:normAutofit/>
          </a:bodyPr>
          <a:lstStyle>
            <a:lvl1pPr marL="0" indent="0">
              <a:lnSpc>
                <a:spcPct val="150000"/>
              </a:lnSpc>
              <a:spcBef>
                <a:spcPts val="0"/>
              </a:spcBef>
              <a:spcAft>
                <a:spcPts val="0"/>
              </a:spcAft>
              <a:buFont typeface="Arial" panose="020B0604020202020204" pitchFamily="34" charset="0"/>
              <a:buNone/>
              <a:defRPr sz="2400"/>
            </a:lvl1pPr>
            <a:lvl2pPr marL="457200">
              <a:lnSpc>
                <a:spcPts val="2000"/>
              </a:lnSpc>
              <a:defRPr sz="1800"/>
            </a:lvl2pPr>
            <a:lvl3pPr marL="914400">
              <a:lnSpc>
                <a:spcPts val="2000"/>
              </a:lnSpc>
              <a:defRPr sz="1800"/>
            </a:lvl3pPr>
            <a:lvl4pPr marL="1371600">
              <a:lnSpc>
                <a:spcPts val="2000"/>
              </a:lnSpc>
              <a:defRPr sz="1800"/>
            </a:lvl4pPr>
            <a:lvl5pPr marL="1828800">
              <a:lnSpc>
                <a:spcPts val="2000"/>
              </a:lnSpc>
              <a:defRPr sz="18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3" name="Group 2">
            <a:extLst>
              <a:ext uri="{FF2B5EF4-FFF2-40B4-BE49-F238E27FC236}">
                <a16:creationId xmlns:a16="http://schemas.microsoft.com/office/drawing/2014/main" id="{464914EB-20DD-97B4-8FF9-94D739D21CA4}"/>
              </a:ext>
              <a:ext uri="{C183D7F6-B498-43B3-948B-1728B52AA6E4}">
                <adec:decorative xmlns:adec="http://schemas.microsoft.com/office/drawing/2017/decorative" val="1"/>
              </a:ext>
            </a:extLst>
          </p:cNvPr>
          <p:cNvGrpSpPr/>
          <p:nvPr userDrawn="1"/>
        </p:nvGrpSpPr>
        <p:grpSpPr>
          <a:xfrm>
            <a:off x="-9867" y="-7753"/>
            <a:ext cx="4187536" cy="6865753"/>
            <a:chOff x="-9867" y="-7753"/>
            <a:chExt cx="4187536" cy="6865753"/>
          </a:xfrm>
        </p:grpSpPr>
        <p:sp>
          <p:nvSpPr>
            <p:cNvPr id="64" name="Rectangle 63">
              <a:extLst>
                <a:ext uri="{FF2B5EF4-FFF2-40B4-BE49-F238E27FC236}">
                  <a16:creationId xmlns:a16="http://schemas.microsoft.com/office/drawing/2014/main" id="{0407AED1-9974-465A-BC9C-530E270105DE}"/>
                </a:ext>
              </a:extLst>
            </p:cNvPr>
            <p:cNvSpPr/>
            <p:nvPr userDrawn="1"/>
          </p:nvSpPr>
          <p:spPr>
            <a:xfrm flipH="1">
              <a:off x="0" y="2021358"/>
              <a:ext cx="2032942" cy="20299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808ADBC6-C9BE-4302-A86A-4AC842874C24}"/>
                </a:ext>
              </a:extLst>
            </p:cNvPr>
            <p:cNvSpPr/>
            <p:nvPr userDrawn="1"/>
          </p:nvSpPr>
          <p:spPr>
            <a:xfrm>
              <a:off x="2029604" y="2031653"/>
              <a:ext cx="2029968" cy="2029968"/>
            </a:xfrm>
            <a:custGeom>
              <a:avLst/>
              <a:gdLst>
                <a:gd name="connsiteX0" fmla="*/ 0 w 2029968"/>
                <a:gd name="connsiteY0" fmla="*/ 0 h 2029968"/>
                <a:gd name="connsiteX1" fmla="*/ 2029968 w 2029968"/>
                <a:gd name="connsiteY1" fmla="*/ 0 h 2029968"/>
                <a:gd name="connsiteX2" fmla="*/ 2029968 w 2029968"/>
                <a:gd name="connsiteY2" fmla="*/ 2029968 h 2029968"/>
                <a:gd name="connsiteX3" fmla="*/ 0 w 2029968"/>
                <a:gd name="connsiteY3" fmla="*/ 2029968 h 2029968"/>
                <a:gd name="connsiteX4" fmla="*/ 0 w 2029968"/>
                <a:gd name="connsiteY4" fmla="*/ 0 h 2029968"/>
                <a:gd name="connsiteX0" fmla="*/ 0 w 2029968"/>
                <a:gd name="connsiteY0" fmla="*/ 0 h 2029968"/>
                <a:gd name="connsiteX1" fmla="*/ 2029968 w 2029968"/>
                <a:gd name="connsiteY1" fmla="*/ 2029968 h 2029968"/>
                <a:gd name="connsiteX2" fmla="*/ 0 w 2029968"/>
                <a:gd name="connsiteY2" fmla="*/ 2029968 h 2029968"/>
                <a:gd name="connsiteX3" fmla="*/ 0 w 2029968"/>
                <a:gd name="connsiteY3" fmla="*/ 0 h 2029968"/>
              </a:gdLst>
              <a:ahLst/>
              <a:cxnLst>
                <a:cxn ang="0">
                  <a:pos x="connsiteX0" y="connsiteY0"/>
                </a:cxn>
                <a:cxn ang="0">
                  <a:pos x="connsiteX1" y="connsiteY1"/>
                </a:cxn>
                <a:cxn ang="0">
                  <a:pos x="connsiteX2" y="connsiteY2"/>
                </a:cxn>
                <a:cxn ang="0">
                  <a:pos x="connsiteX3" y="connsiteY3"/>
                </a:cxn>
              </a:cxnLst>
              <a:rect l="l" t="t" r="r" b="b"/>
              <a:pathLst>
                <a:path w="2029968" h="2029968">
                  <a:moveTo>
                    <a:pt x="0" y="0"/>
                  </a:moveTo>
                  <a:lnTo>
                    <a:pt x="2029968" y="2029968"/>
                  </a:lnTo>
                  <a:lnTo>
                    <a:pt x="0" y="2029968"/>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02B04AFC-F339-4DFB-AA44-D68317065E02}"/>
                </a:ext>
              </a:extLst>
            </p:cNvPr>
            <p:cNvSpPr/>
            <p:nvPr userDrawn="1"/>
          </p:nvSpPr>
          <p:spPr>
            <a:xfrm>
              <a:off x="2028253" y="4052815"/>
              <a:ext cx="2029968" cy="202996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 name="Picture 19" descr="A black and white striped pattern&#10;&#10;Description automatically generated with low confidence">
              <a:extLst>
                <a:ext uri="{FF2B5EF4-FFF2-40B4-BE49-F238E27FC236}">
                  <a16:creationId xmlns:a16="http://schemas.microsoft.com/office/drawing/2014/main" id="{E88B2398-8473-499F-836C-F3AF518F5BB2}"/>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2033015" y="5086646"/>
              <a:ext cx="2019299" cy="999451"/>
            </a:xfrm>
            <a:prstGeom prst="rect">
              <a:avLst/>
            </a:prstGeom>
          </p:spPr>
        </p:pic>
        <p:pic>
          <p:nvPicPr>
            <p:cNvPr id="26" name="Graphic 25">
              <a:extLst>
                <a:ext uri="{FF2B5EF4-FFF2-40B4-BE49-F238E27FC236}">
                  <a16:creationId xmlns:a16="http://schemas.microsoft.com/office/drawing/2014/main" id="{E1BC9BFE-80C0-4DA9-92DB-070C41E412B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10800000">
              <a:off x="-9867" y="-1076"/>
              <a:ext cx="2029968" cy="2029968"/>
            </a:xfrm>
            <a:prstGeom prst="rect">
              <a:avLst/>
            </a:prstGeom>
          </p:spPr>
        </p:pic>
        <p:sp>
          <p:nvSpPr>
            <p:cNvPr id="31" name="Rectangle 30">
              <a:extLst>
                <a:ext uri="{FF2B5EF4-FFF2-40B4-BE49-F238E27FC236}">
                  <a16:creationId xmlns:a16="http://schemas.microsoft.com/office/drawing/2014/main" id="{A522571C-09D3-4F39-B963-76F80D9973F1}"/>
                </a:ext>
              </a:extLst>
            </p:cNvPr>
            <p:cNvSpPr/>
            <p:nvPr userDrawn="1"/>
          </p:nvSpPr>
          <p:spPr>
            <a:xfrm>
              <a:off x="2029968" y="6045049"/>
              <a:ext cx="2029968" cy="81295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20268D7D-D5FB-492C-8D00-3E866534BD42}"/>
                </a:ext>
              </a:extLst>
            </p:cNvPr>
            <p:cNvSpPr/>
            <p:nvPr userDrawn="1"/>
          </p:nvSpPr>
          <p:spPr>
            <a:xfrm flipH="1">
              <a:off x="0" y="4828032"/>
              <a:ext cx="2032942" cy="202996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Graphic 13">
              <a:extLst>
                <a:ext uri="{FF2B5EF4-FFF2-40B4-BE49-F238E27FC236}">
                  <a16:creationId xmlns:a16="http://schemas.microsoft.com/office/drawing/2014/main" id="{54BCEF24-C76B-44E5-A457-E55658E8EB8B}"/>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2860" y="4828032"/>
              <a:ext cx="2029968" cy="2029968"/>
            </a:xfrm>
            <a:prstGeom prst="rect">
              <a:avLst/>
            </a:prstGeom>
          </p:spPr>
        </p:pic>
        <p:grpSp>
          <p:nvGrpSpPr>
            <p:cNvPr id="40" name="Group 39">
              <a:extLst>
                <a:ext uri="{FF2B5EF4-FFF2-40B4-BE49-F238E27FC236}">
                  <a16:creationId xmlns:a16="http://schemas.microsoft.com/office/drawing/2014/main" id="{18216784-417D-44A8-8CF1-C0CAF410EB9B}"/>
                </a:ext>
              </a:extLst>
            </p:cNvPr>
            <p:cNvGrpSpPr/>
            <p:nvPr userDrawn="1"/>
          </p:nvGrpSpPr>
          <p:grpSpPr>
            <a:xfrm>
              <a:off x="100242" y="2099803"/>
              <a:ext cx="1920240" cy="1920240"/>
              <a:chOff x="5361924" y="7472790"/>
              <a:chExt cx="1828800" cy="1828800"/>
            </a:xfrm>
          </p:grpSpPr>
          <p:grpSp>
            <p:nvGrpSpPr>
              <p:cNvPr id="41" name="Group 40">
                <a:extLst>
                  <a:ext uri="{FF2B5EF4-FFF2-40B4-BE49-F238E27FC236}">
                    <a16:creationId xmlns:a16="http://schemas.microsoft.com/office/drawing/2014/main" id="{FFF90BA2-E949-4FDF-A88E-B68F607E3205}"/>
                  </a:ext>
                </a:extLst>
              </p:cNvPr>
              <p:cNvGrpSpPr/>
              <p:nvPr userDrawn="1"/>
            </p:nvGrpSpPr>
            <p:grpSpPr>
              <a:xfrm>
                <a:off x="5361924" y="7472790"/>
                <a:ext cx="1828800" cy="1828800"/>
                <a:chOff x="5361924" y="7472790"/>
                <a:chExt cx="1828800" cy="1828800"/>
              </a:xfrm>
            </p:grpSpPr>
            <p:grpSp>
              <p:nvGrpSpPr>
                <p:cNvPr id="43" name="Group 42">
                  <a:extLst>
                    <a:ext uri="{FF2B5EF4-FFF2-40B4-BE49-F238E27FC236}">
                      <a16:creationId xmlns:a16="http://schemas.microsoft.com/office/drawing/2014/main" id="{41F18930-2C24-4BA6-A1EB-BF1644EE8558}"/>
                    </a:ext>
                  </a:extLst>
                </p:cNvPr>
                <p:cNvGrpSpPr/>
                <p:nvPr userDrawn="1"/>
              </p:nvGrpSpPr>
              <p:grpSpPr>
                <a:xfrm>
                  <a:off x="5361924" y="7472790"/>
                  <a:ext cx="1828800" cy="1828800"/>
                  <a:chOff x="5388428" y="7173291"/>
                  <a:chExt cx="1828800" cy="1828800"/>
                </a:xfrm>
              </p:grpSpPr>
              <p:grpSp>
                <p:nvGrpSpPr>
                  <p:cNvPr id="49" name="Group 48">
                    <a:extLst>
                      <a:ext uri="{FF2B5EF4-FFF2-40B4-BE49-F238E27FC236}">
                        <a16:creationId xmlns:a16="http://schemas.microsoft.com/office/drawing/2014/main" id="{D5953E65-C24C-4C83-86BB-E4A6D2532FDF}"/>
                      </a:ext>
                    </a:extLst>
                  </p:cNvPr>
                  <p:cNvGrpSpPr/>
                  <p:nvPr userDrawn="1"/>
                </p:nvGrpSpPr>
                <p:grpSpPr>
                  <a:xfrm>
                    <a:off x="5388428" y="7173291"/>
                    <a:ext cx="1828800" cy="1828800"/>
                    <a:chOff x="5388428" y="7173291"/>
                    <a:chExt cx="1828800" cy="1828800"/>
                  </a:xfrm>
                </p:grpSpPr>
                <p:grpSp>
                  <p:nvGrpSpPr>
                    <p:cNvPr id="51" name="Group 50">
                      <a:extLst>
                        <a:ext uri="{FF2B5EF4-FFF2-40B4-BE49-F238E27FC236}">
                          <a16:creationId xmlns:a16="http://schemas.microsoft.com/office/drawing/2014/main" id="{0B9DA7A8-A66E-4E0E-92DF-B3FF112EBB70}"/>
                        </a:ext>
                      </a:extLst>
                    </p:cNvPr>
                    <p:cNvGrpSpPr/>
                    <p:nvPr userDrawn="1"/>
                  </p:nvGrpSpPr>
                  <p:grpSpPr>
                    <a:xfrm>
                      <a:off x="5388428" y="7173291"/>
                      <a:ext cx="1828800" cy="1828800"/>
                      <a:chOff x="5579044" y="7049770"/>
                      <a:chExt cx="1828800" cy="1828800"/>
                    </a:xfrm>
                  </p:grpSpPr>
                  <p:grpSp>
                    <p:nvGrpSpPr>
                      <p:cNvPr id="53" name="Group 52">
                        <a:extLst>
                          <a:ext uri="{FF2B5EF4-FFF2-40B4-BE49-F238E27FC236}">
                            <a16:creationId xmlns:a16="http://schemas.microsoft.com/office/drawing/2014/main" id="{94E74739-1964-4A3C-B2E5-28FEF5EF8E49}"/>
                          </a:ext>
                        </a:extLst>
                      </p:cNvPr>
                      <p:cNvGrpSpPr/>
                      <p:nvPr userDrawn="1"/>
                    </p:nvGrpSpPr>
                    <p:grpSpPr>
                      <a:xfrm>
                        <a:off x="5579044" y="7049770"/>
                        <a:ext cx="1828800" cy="1828800"/>
                        <a:chOff x="5579044" y="7049770"/>
                        <a:chExt cx="1828800" cy="1828800"/>
                      </a:xfrm>
                    </p:grpSpPr>
                    <p:grpSp>
                      <p:nvGrpSpPr>
                        <p:cNvPr id="55" name="Group 54">
                          <a:extLst>
                            <a:ext uri="{FF2B5EF4-FFF2-40B4-BE49-F238E27FC236}">
                              <a16:creationId xmlns:a16="http://schemas.microsoft.com/office/drawing/2014/main" id="{E31C22DC-76BD-4E83-8A1A-B7AE70B2E8FE}"/>
                            </a:ext>
                          </a:extLst>
                        </p:cNvPr>
                        <p:cNvGrpSpPr/>
                        <p:nvPr userDrawn="1"/>
                      </p:nvGrpSpPr>
                      <p:grpSpPr>
                        <a:xfrm>
                          <a:off x="5579044" y="7049770"/>
                          <a:ext cx="1828800" cy="1828800"/>
                          <a:chOff x="5579044" y="7049770"/>
                          <a:chExt cx="1828800" cy="1828800"/>
                        </a:xfrm>
                      </p:grpSpPr>
                      <p:grpSp>
                        <p:nvGrpSpPr>
                          <p:cNvPr id="57" name="Group 56">
                            <a:extLst>
                              <a:ext uri="{FF2B5EF4-FFF2-40B4-BE49-F238E27FC236}">
                                <a16:creationId xmlns:a16="http://schemas.microsoft.com/office/drawing/2014/main" id="{F63C700C-5749-4BA1-8128-78559312E825}"/>
                              </a:ext>
                            </a:extLst>
                          </p:cNvPr>
                          <p:cNvGrpSpPr/>
                          <p:nvPr userDrawn="1"/>
                        </p:nvGrpSpPr>
                        <p:grpSpPr>
                          <a:xfrm>
                            <a:off x="5579044" y="7049770"/>
                            <a:ext cx="1828800" cy="1828800"/>
                            <a:chOff x="5579044" y="7049770"/>
                            <a:chExt cx="1828800" cy="1828800"/>
                          </a:xfrm>
                        </p:grpSpPr>
                        <p:sp>
                          <p:nvSpPr>
                            <p:cNvPr id="59" name="Oval 58">
                              <a:extLst>
                                <a:ext uri="{FF2B5EF4-FFF2-40B4-BE49-F238E27FC236}">
                                  <a16:creationId xmlns:a16="http://schemas.microsoft.com/office/drawing/2014/main" id="{EC81C305-3A69-4634-8A07-56F8272122AF}"/>
                                </a:ext>
                              </a:extLst>
                            </p:cNvPr>
                            <p:cNvSpPr/>
                            <p:nvPr userDrawn="1"/>
                          </p:nvSpPr>
                          <p:spPr>
                            <a:xfrm>
                              <a:off x="5579044" y="7049770"/>
                              <a:ext cx="1828800" cy="18288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0" name="Oval 59">
                              <a:extLst>
                                <a:ext uri="{FF2B5EF4-FFF2-40B4-BE49-F238E27FC236}">
                                  <a16:creationId xmlns:a16="http://schemas.microsoft.com/office/drawing/2014/main" id="{A14AAEDA-8F87-420D-A6BD-FF115C08EB7A}"/>
                                </a:ext>
                              </a:extLst>
                            </p:cNvPr>
                            <p:cNvSpPr/>
                            <p:nvPr userDrawn="1"/>
                          </p:nvSpPr>
                          <p:spPr>
                            <a:xfrm>
                              <a:off x="5647624" y="7118350"/>
                              <a:ext cx="1691640" cy="16916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58" name="Oval 57">
                            <a:extLst>
                              <a:ext uri="{FF2B5EF4-FFF2-40B4-BE49-F238E27FC236}">
                                <a16:creationId xmlns:a16="http://schemas.microsoft.com/office/drawing/2014/main" id="{A1FA4EA0-701D-49A3-8962-1BD0CE6E9C0E}"/>
                              </a:ext>
                            </a:extLst>
                          </p:cNvPr>
                          <p:cNvSpPr/>
                          <p:nvPr userDrawn="1"/>
                        </p:nvSpPr>
                        <p:spPr>
                          <a:xfrm>
                            <a:off x="5716204" y="7186930"/>
                            <a:ext cx="1554480" cy="15544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56" name="Oval 55">
                          <a:extLst>
                            <a:ext uri="{FF2B5EF4-FFF2-40B4-BE49-F238E27FC236}">
                              <a16:creationId xmlns:a16="http://schemas.microsoft.com/office/drawing/2014/main" id="{E362A8AA-1110-4C1C-9922-60F7D43E82B0}"/>
                            </a:ext>
                          </a:extLst>
                        </p:cNvPr>
                        <p:cNvSpPr/>
                        <p:nvPr userDrawn="1"/>
                      </p:nvSpPr>
                      <p:spPr>
                        <a:xfrm>
                          <a:off x="5784784" y="7255510"/>
                          <a:ext cx="1417320" cy="14173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54" name="Oval 53">
                        <a:extLst>
                          <a:ext uri="{FF2B5EF4-FFF2-40B4-BE49-F238E27FC236}">
                            <a16:creationId xmlns:a16="http://schemas.microsoft.com/office/drawing/2014/main" id="{BC8B72EE-335A-4030-B500-7E6FB4D24F18}"/>
                          </a:ext>
                        </a:extLst>
                      </p:cNvPr>
                      <p:cNvSpPr/>
                      <p:nvPr userDrawn="1"/>
                    </p:nvSpPr>
                    <p:spPr>
                      <a:xfrm>
                        <a:off x="5853364" y="7324090"/>
                        <a:ext cx="1280160" cy="128016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52" name="Oval 51">
                      <a:extLst>
                        <a:ext uri="{FF2B5EF4-FFF2-40B4-BE49-F238E27FC236}">
                          <a16:creationId xmlns:a16="http://schemas.microsoft.com/office/drawing/2014/main" id="{10167348-D9AA-4440-8569-849A6B0F2C2D}"/>
                        </a:ext>
                      </a:extLst>
                    </p:cNvPr>
                    <p:cNvSpPr/>
                    <p:nvPr userDrawn="1"/>
                  </p:nvSpPr>
                  <p:spPr>
                    <a:xfrm>
                      <a:off x="5731328" y="7516191"/>
                      <a:ext cx="1143000" cy="11430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50" name="Oval 49">
                    <a:extLst>
                      <a:ext uri="{FF2B5EF4-FFF2-40B4-BE49-F238E27FC236}">
                        <a16:creationId xmlns:a16="http://schemas.microsoft.com/office/drawing/2014/main" id="{A5616AB2-7A83-42C0-883C-FFA27D5468CE}"/>
                      </a:ext>
                    </a:extLst>
                  </p:cNvPr>
                  <p:cNvSpPr/>
                  <p:nvPr userDrawn="1"/>
                </p:nvSpPr>
                <p:spPr>
                  <a:xfrm>
                    <a:off x="5799908" y="7584771"/>
                    <a:ext cx="1005840" cy="10058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44" name="Oval 43">
                  <a:extLst>
                    <a:ext uri="{FF2B5EF4-FFF2-40B4-BE49-F238E27FC236}">
                      <a16:creationId xmlns:a16="http://schemas.microsoft.com/office/drawing/2014/main" id="{6A9CA073-4F0B-4787-B46D-7886261E945E}"/>
                    </a:ext>
                  </a:extLst>
                </p:cNvPr>
                <p:cNvSpPr/>
                <p:nvPr userDrawn="1"/>
              </p:nvSpPr>
              <p:spPr>
                <a:xfrm>
                  <a:off x="5841984" y="7952850"/>
                  <a:ext cx="868680" cy="8686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5" name="Oval 44">
                  <a:extLst>
                    <a:ext uri="{FF2B5EF4-FFF2-40B4-BE49-F238E27FC236}">
                      <a16:creationId xmlns:a16="http://schemas.microsoft.com/office/drawing/2014/main" id="{9AF901A3-1EC5-458F-A653-74CCEAE9A13D}"/>
                    </a:ext>
                  </a:extLst>
                </p:cNvPr>
                <p:cNvSpPr/>
                <p:nvPr userDrawn="1"/>
              </p:nvSpPr>
              <p:spPr>
                <a:xfrm>
                  <a:off x="5910564" y="8021430"/>
                  <a:ext cx="731520" cy="7315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6" name="Oval 45">
                  <a:extLst>
                    <a:ext uri="{FF2B5EF4-FFF2-40B4-BE49-F238E27FC236}">
                      <a16:creationId xmlns:a16="http://schemas.microsoft.com/office/drawing/2014/main" id="{4D5E35A9-4BB5-48F3-AE34-E1BDD3343EB1}"/>
                    </a:ext>
                  </a:extLst>
                </p:cNvPr>
                <p:cNvSpPr/>
                <p:nvPr userDrawn="1"/>
              </p:nvSpPr>
              <p:spPr>
                <a:xfrm>
                  <a:off x="5979144" y="8090010"/>
                  <a:ext cx="594360" cy="59436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7" name="Oval 46">
                  <a:extLst>
                    <a:ext uri="{FF2B5EF4-FFF2-40B4-BE49-F238E27FC236}">
                      <a16:creationId xmlns:a16="http://schemas.microsoft.com/office/drawing/2014/main" id="{A9A549D5-A823-49C4-8C36-D074E6E039B9}"/>
                    </a:ext>
                  </a:extLst>
                </p:cNvPr>
                <p:cNvSpPr/>
                <p:nvPr userDrawn="1"/>
              </p:nvSpPr>
              <p:spPr>
                <a:xfrm>
                  <a:off x="6047724" y="8158590"/>
                  <a:ext cx="457200" cy="4572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8" name="Oval 47">
                  <a:extLst>
                    <a:ext uri="{FF2B5EF4-FFF2-40B4-BE49-F238E27FC236}">
                      <a16:creationId xmlns:a16="http://schemas.microsoft.com/office/drawing/2014/main" id="{6A767C47-7246-4B50-8E78-82766365754A}"/>
                    </a:ext>
                  </a:extLst>
                </p:cNvPr>
                <p:cNvSpPr/>
                <p:nvPr userDrawn="1"/>
              </p:nvSpPr>
              <p:spPr>
                <a:xfrm>
                  <a:off x="6116304" y="8227170"/>
                  <a:ext cx="320040" cy="3200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42" name="Oval 41">
                <a:extLst>
                  <a:ext uri="{FF2B5EF4-FFF2-40B4-BE49-F238E27FC236}">
                    <a16:creationId xmlns:a16="http://schemas.microsoft.com/office/drawing/2014/main" id="{0AEE1DDC-07C3-4204-A3B1-BB7C77C0622B}"/>
                  </a:ext>
                </a:extLst>
              </p:cNvPr>
              <p:cNvSpPr/>
              <p:nvPr userDrawn="1"/>
            </p:nvSpPr>
            <p:spPr>
              <a:xfrm>
                <a:off x="6184884" y="8295750"/>
                <a:ext cx="182880" cy="1828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75" name="Rectangle 74">
              <a:extLst>
                <a:ext uri="{FF2B5EF4-FFF2-40B4-BE49-F238E27FC236}">
                  <a16:creationId xmlns:a16="http://schemas.microsoft.com/office/drawing/2014/main" id="{15DA288D-BE35-46E8-AA86-9F28D8504DAB}"/>
                </a:ext>
              </a:extLst>
            </p:cNvPr>
            <p:cNvSpPr/>
            <p:nvPr userDrawn="1"/>
          </p:nvSpPr>
          <p:spPr>
            <a:xfrm>
              <a:off x="0" y="4043197"/>
              <a:ext cx="2029968" cy="7845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Freeform: Shape 73">
              <a:extLst>
                <a:ext uri="{FF2B5EF4-FFF2-40B4-BE49-F238E27FC236}">
                  <a16:creationId xmlns:a16="http://schemas.microsoft.com/office/drawing/2014/main" id="{72557B54-30A3-4192-9D51-EE28AF522DE9}"/>
                </a:ext>
              </a:extLst>
            </p:cNvPr>
            <p:cNvSpPr/>
            <p:nvPr userDrawn="1"/>
          </p:nvSpPr>
          <p:spPr>
            <a:xfrm>
              <a:off x="0" y="2021358"/>
              <a:ext cx="1014984" cy="2029968"/>
            </a:xfrm>
            <a:custGeom>
              <a:avLst/>
              <a:gdLst>
                <a:gd name="connsiteX0" fmla="*/ 1248 w 915648"/>
                <a:gd name="connsiteY0" fmla="*/ 0 h 1828800"/>
                <a:gd name="connsiteX1" fmla="*/ 915648 w 915648"/>
                <a:gd name="connsiteY1" fmla="*/ 914400 h 1828800"/>
                <a:gd name="connsiteX2" fmla="*/ 1248 w 915648"/>
                <a:gd name="connsiteY2" fmla="*/ 1828800 h 1828800"/>
                <a:gd name="connsiteX3" fmla="*/ 0 w 915648"/>
                <a:gd name="connsiteY3" fmla="*/ 1828737 h 1828800"/>
                <a:gd name="connsiteX4" fmla="*/ 0 w 915648"/>
                <a:gd name="connsiteY4" fmla="*/ 63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48" h="1828800">
                  <a:moveTo>
                    <a:pt x="1248" y="0"/>
                  </a:moveTo>
                  <a:cubicBezTo>
                    <a:pt x="506257" y="0"/>
                    <a:pt x="915648" y="409391"/>
                    <a:pt x="915648" y="914400"/>
                  </a:cubicBezTo>
                  <a:cubicBezTo>
                    <a:pt x="915648" y="1419409"/>
                    <a:pt x="506257" y="1828800"/>
                    <a:pt x="1248" y="1828800"/>
                  </a:cubicBezTo>
                  <a:lnTo>
                    <a:pt x="0" y="1828737"/>
                  </a:lnTo>
                  <a:lnTo>
                    <a:pt x="0" y="63"/>
                  </a:ln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cxnSp>
          <p:nvCxnSpPr>
            <p:cNvPr id="66" name="Straight Connector 65">
              <a:extLst>
                <a:ext uri="{FF2B5EF4-FFF2-40B4-BE49-F238E27FC236}">
                  <a16:creationId xmlns:a16="http://schemas.microsoft.com/office/drawing/2014/main" id="{2208FD0E-034D-4DF3-85D7-F0EBE2775B58}"/>
                </a:ext>
              </a:extLst>
            </p:cNvPr>
            <p:cNvCxnSpPr>
              <a:cxnSpLocks/>
            </p:cNvCxnSpPr>
            <p:nvPr userDrawn="1"/>
          </p:nvCxnSpPr>
          <p:spPr>
            <a:xfrm>
              <a:off x="10632" y="-7753"/>
              <a:ext cx="4052352" cy="404086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1" name="Oval 70">
              <a:extLst>
                <a:ext uri="{FF2B5EF4-FFF2-40B4-BE49-F238E27FC236}">
                  <a16:creationId xmlns:a16="http://schemas.microsoft.com/office/drawing/2014/main" id="{E20239FE-47D0-4B4F-8440-F859F368C141}"/>
                </a:ext>
              </a:extLst>
            </p:cNvPr>
            <p:cNvSpPr/>
            <p:nvPr userDrawn="1"/>
          </p:nvSpPr>
          <p:spPr>
            <a:xfrm>
              <a:off x="3903349" y="3869829"/>
              <a:ext cx="274320" cy="2743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Footer Placeholder 4">
            <a:extLst>
              <a:ext uri="{FF2B5EF4-FFF2-40B4-BE49-F238E27FC236}">
                <a16:creationId xmlns:a16="http://schemas.microsoft.com/office/drawing/2014/main" id="{A8925BB7-B630-981C-964B-37A5DCBEA2E2}"/>
              </a:ext>
            </a:extLst>
          </p:cNvPr>
          <p:cNvSpPr>
            <a:spLocks noGrp="1"/>
          </p:cNvSpPr>
          <p:nvPr>
            <p:ph type="ftr" sz="quarter" idx="11"/>
          </p:nvPr>
        </p:nvSpPr>
        <p:spPr>
          <a:xfrm>
            <a:off x="7306165" y="6355080"/>
            <a:ext cx="2286000" cy="365125"/>
          </a:xfrm>
        </p:spPr>
        <p:txBody>
          <a:bodyPr/>
          <a:lstStyle>
            <a:lvl1pPr>
              <a:defRPr>
                <a:solidFill>
                  <a:schemeClr val="tx1"/>
                </a:solidFill>
              </a:defRPr>
            </a:lvl1pPr>
          </a:lstStyle>
          <a:p>
            <a:r>
              <a:rPr lang="en-US"/>
              <a:t>Presentation title</a:t>
            </a:r>
            <a:endParaRPr lang="en-US" dirty="0"/>
          </a:p>
        </p:txBody>
      </p:sp>
      <p:sp>
        <p:nvSpPr>
          <p:cNvPr id="5" name="Slide Number Placeholder 5">
            <a:extLst>
              <a:ext uri="{FF2B5EF4-FFF2-40B4-BE49-F238E27FC236}">
                <a16:creationId xmlns:a16="http://schemas.microsoft.com/office/drawing/2014/main" id="{4B4D24B0-E841-7B76-D133-06ABBAB6B6FF}"/>
              </a:ext>
            </a:extLst>
          </p:cNvPr>
          <p:cNvSpPr>
            <a:spLocks noGrp="1"/>
          </p:cNvSpPr>
          <p:nvPr>
            <p:ph type="sldNum" sz="quarter" idx="12"/>
          </p:nvPr>
        </p:nvSpPr>
        <p:spPr>
          <a:xfrm>
            <a:off x="10967357" y="6356350"/>
            <a:ext cx="457200" cy="365125"/>
          </a:xfrm>
        </p:spPr>
        <p:txBody>
          <a:bodyPr/>
          <a:lstStyle>
            <a:lvl1pPr>
              <a:defRPr>
                <a:solidFill>
                  <a:schemeClr val="tx1"/>
                </a:solidFill>
              </a:defRPr>
            </a:lvl1pPr>
          </a:lstStyle>
          <a:p>
            <a:fld id="{B5CEABB6-07DC-46E8-9B57-56EC44A396E5}" type="slidenum">
              <a:rPr lang="en-US" smtClean="0"/>
              <a:pPr/>
              <a:t>‹#›</a:t>
            </a:fld>
            <a:endParaRPr lang="en-US" dirty="0"/>
          </a:p>
        </p:txBody>
      </p:sp>
      <p:sp>
        <p:nvSpPr>
          <p:cNvPr id="6" name="Date Placeholder 3">
            <a:extLst>
              <a:ext uri="{FF2B5EF4-FFF2-40B4-BE49-F238E27FC236}">
                <a16:creationId xmlns:a16="http://schemas.microsoft.com/office/drawing/2014/main" id="{C7D011F5-A799-BEAA-9160-5743D58B456A}"/>
              </a:ext>
            </a:extLst>
          </p:cNvPr>
          <p:cNvSpPr>
            <a:spLocks noGrp="1"/>
          </p:cNvSpPr>
          <p:nvPr>
            <p:ph type="dt" sz="half" idx="10"/>
          </p:nvPr>
        </p:nvSpPr>
        <p:spPr>
          <a:xfrm>
            <a:off x="4833694" y="6353175"/>
            <a:ext cx="1097280" cy="365125"/>
          </a:xfrm>
        </p:spPr>
        <p:txBody>
          <a:bodyPr/>
          <a:lstStyle>
            <a:lvl1pPr>
              <a:defRPr>
                <a:solidFill>
                  <a:schemeClr val="tx1"/>
                </a:solidFill>
              </a:defRPr>
            </a:lvl1pPr>
          </a:lstStyle>
          <a:p>
            <a:r>
              <a:rPr lang="en-US"/>
              <a:t>12/11/2023</a:t>
            </a:r>
            <a:endParaRPr lang="en-US" dirty="0"/>
          </a:p>
        </p:txBody>
      </p:sp>
    </p:spTree>
    <p:extLst>
      <p:ext uri="{BB962C8B-B14F-4D97-AF65-F5344CB8AC3E}">
        <p14:creationId xmlns:p14="http://schemas.microsoft.com/office/powerpoint/2010/main" val="325446517"/>
      </p:ext>
    </p:extLst>
  </p:cSld>
  <p:clrMapOvr>
    <a:masterClrMapping/>
  </p:clrMapOvr>
  <p:extLst>
    <p:ext uri="{DCECCB84-F9BA-43D5-87BE-67443E8EF086}">
      <p15:sldGuideLst xmlns:p15="http://schemas.microsoft.com/office/powerpoint/2012/main">
        <p15:guide id="1" orient="horz" pos="552">
          <p15:clr>
            <a:srgbClr val="FBAE40"/>
          </p15:clr>
        </p15:guide>
        <p15:guide id="2" pos="7104">
          <p15:clr>
            <a:srgbClr val="FBAE40"/>
          </p15:clr>
        </p15:guide>
        <p15:guide id="3" pos="739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wo Content 2">
    <p:bg>
      <p:bgPr>
        <a:solidFill>
          <a:schemeClr val="accent6">
            <a:lumMod val="60000"/>
            <a:lumOff val="40000"/>
          </a:schemeClr>
        </a:solidFill>
        <a:effectLst/>
      </p:bgPr>
    </p:bg>
    <p:spTree>
      <p:nvGrpSpPr>
        <p:cNvPr id="1" name=""/>
        <p:cNvGrpSpPr/>
        <p:nvPr/>
      </p:nvGrpSpPr>
      <p:grpSpPr>
        <a:xfrm>
          <a:off x="0" y="0"/>
          <a:ext cx="0" cy="0"/>
          <a:chOff x="0" y="0"/>
          <a:chExt cx="0" cy="0"/>
        </a:xfrm>
      </p:grpSpPr>
      <p:pic>
        <p:nvPicPr>
          <p:cNvPr id="26" name="Graphic 25">
            <a:extLst>
              <a:ext uri="{FF2B5EF4-FFF2-40B4-BE49-F238E27FC236}">
                <a16:creationId xmlns:a16="http://schemas.microsoft.com/office/drawing/2014/main" id="{E1BC9BFE-80C0-4DA9-92DB-070C41E412BC}"/>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8097646">
            <a:off x="403102" y="-983359"/>
            <a:ext cx="2029968" cy="2029968"/>
          </a:xfrm>
          <a:prstGeom prst="rect">
            <a:avLst/>
          </a:prstGeom>
        </p:spPr>
      </p:pic>
      <p:sp>
        <p:nvSpPr>
          <p:cNvPr id="8" name="Rectangle 23">
            <a:extLst>
              <a:ext uri="{FF2B5EF4-FFF2-40B4-BE49-F238E27FC236}">
                <a16:creationId xmlns:a16="http://schemas.microsoft.com/office/drawing/2014/main" id="{F5ED01E4-35BF-4165-86B2-E3BDFD91DEE3}"/>
              </a:ext>
              <a:ext uri="{C183D7F6-B498-43B3-948B-1728B52AA6E4}">
                <adec:decorative xmlns:adec="http://schemas.microsoft.com/office/drawing/2017/decorative" val="1"/>
              </a:ext>
            </a:extLst>
          </p:cNvPr>
          <p:cNvSpPr/>
          <p:nvPr userDrawn="1"/>
        </p:nvSpPr>
        <p:spPr>
          <a:xfrm rot="13508190">
            <a:off x="-1025089" y="458228"/>
            <a:ext cx="2029968" cy="2029968"/>
          </a:xfrm>
          <a:custGeom>
            <a:avLst/>
            <a:gdLst>
              <a:gd name="connsiteX0" fmla="*/ 0 w 2029968"/>
              <a:gd name="connsiteY0" fmla="*/ 0 h 2029968"/>
              <a:gd name="connsiteX1" fmla="*/ 2029968 w 2029968"/>
              <a:gd name="connsiteY1" fmla="*/ 0 h 2029968"/>
              <a:gd name="connsiteX2" fmla="*/ 2029968 w 2029968"/>
              <a:gd name="connsiteY2" fmla="*/ 2029968 h 2029968"/>
              <a:gd name="connsiteX3" fmla="*/ 0 w 2029968"/>
              <a:gd name="connsiteY3" fmla="*/ 2029968 h 2029968"/>
              <a:gd name="connsiteX4" fmla="*/ 0 w 2029968"/>
              <a:gd name="connsiteY4" fmla="*/ 0 h 2029968"/>
              <a:gd name="connsiteX0" fmla="*/ 0 w 2029968"/>
              <a:gd name="connsiteY0" fmla="*/ 0 h 2029968"/>
              <a:gd name="connsiteX1" fmla="*/ 2029968 w 2029968"/>
              <a:gd name="connsiteY1" fmla="*/ 2029968 h 2029968"/>
              <a:gd name="connsiteX2" fmla="*/ 0 w 2029968"/>
              <a:gd name="connsiteY2" fmla="*/ 2029968 h 2029968"/>
              <a:gd name="connsiteX3" fmla="*/ 0 w 2029968"/>
              <a:gd name="connsiteY3" fmla="*/ 0 h 2029968"/>
            </a:gdLst>
            <a:ahLst/>
            <a:cxnLst>
              <a:cxn ang="0">
                <a:pos x="connsiteX0" y="connsiteY0"/>
              </a:cxn>
              <a:cxn ang="0">
                <a:pos x="connsiteX1" y="connsiteY1"/>
              </a:cxn>
              <a:cxn ang="0">
                <a:pos x="connsiteX2" y="connsiteY2"/>
              </a:cxn>
              <a:cxn ang="0">
                <a:pos x="connsiteX3" y="connsiteY3"/>
              </a:cxn>
            </a:cxnLst>
            <a:rect l="l" t="t" r="r" b="b"/>
            <a:pathLst>
              <a:path w="2029968" h="2029968">
                <a:moveTo>
                  <a:pt x="0" y="0"/>
                </a:moveTo>
                <a:lnTo>
                  <a:pt x="2029968" y="2029968"/>
                </a:lnTo>
                <a:lnTo>
                  <a:pt x="0" y="20299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Graphic 8">
            <a:extLst>
              <a:ext uri="{FF2B5EF4-FFF2-40B4-BE49-F238E27FC236}">
                <a16:creationId xmlns:a16="http://schemas.microsoft.com/office/drawing/2014/main" id="{B7E6DD28-C71B-4484-973A-D12A27730009}"/>
              </a:ext>
              <a:ext uri="{C183D7F6-B498-43B3-948B-1728B52AA6E4}">
                <adec:decorative xmlns:adec="http://schemas.microsoft.com/office/drawing/2017/decorative" val="1"/>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18902533">
            <a:off x="407892" y="1900474"/>
            <a:ext cx="2029968" cy="2029968"/>
          </a:xfrm>
          <a:prstGeom prst="rect">
            <a:avLst/>
          </a:prstGeom>
        </p:spPr>
      </p:pic>
      <p:sp>
        <p:nvSpPr>
          <p:cNvPr id="11" name="Rectangle 23">
            <a:extLst>
              <a:ext uri="{FF2B5EF4-FFF2-40B4-BE49-F238E27FC236}">
                <a16:creationId xmlns:a16="http://schemas.microsoft.com/office/drawing/2014/main" id="{AB403917-256D-4254-A12F-F8BD19470C42}"/>
              </a:ext>
              <a:ext uri="{C183D7F6-B498-43B3-948B-1728B52AA6E4}">
                <adec:decorative xmlns:adec="http://schemas.microsoft.com/office/drawing/2017/decorative" val="1"/>
              </a:ext>
            </a:extLst>
          </p:cNvPr>
          <p:cNvSpPr/>
          <p:nvPr userDrawn="1"/>
        </p:nvSpPr>
        <p:spPr>
          <a:xfrm rot="18900000">
            <a:off x="413443" y="1923515"/>
            <a:ext cx="2029968" cy="2029968"/>
          </a:xfrm>
          <a:custGeom>
            <a:avLst/>
            <a:gdLst>
              <a:gd name="connsiteX0" fmla="*/ 0 w 2029968"/>
              <a:gd name="connsiteY0" fmla="*/ 0 h 2029968"/>
              <a:gd name="connsiteX1" fmla="*/ 2029968 w 2029968"/>
              <a:gd name="connsiteY1" fmla="*/ 0 h 2029968"/>
              <a:gd name="connsiteX2" fmla="*/ 2029968 w 2029968"/>
              <a:gd name="connsiteY2" fmla="*/ 2029968 h 2029968"/>
              <a:gd name="connsiteX3" fmla="*/ 0 w 2029968"/>
              <a:gd name="connsiteY3" fmla="*/ 2029968 h 2029968"/>
              <a:gd name="connsiteX4" fmla="*/ 0 w 2029968"/>
              <a:gd name="connsiteY4" fmla="*/ 0 h 2029968"/>
              <a:gd name="connsiteX0" fmla="*/ 0 w 2029968"/>
              <a:gd name="connsiteY0" fmla="*/ 0 h 2029968"/>
              <a:gd name="connsiteX1" fmla="*/ 2029968 w 2029968"/>
              <a:gd name="connsiteY1" fmla="*/ 2029968 h 2029968"/>
              <a:gd name="connsiteX2" fmla="*/ 0 w 2029968"/>
              <a:gd name="connsiteY2" fmla="*/ 2029968 h 2029968"/>
              <a:gd name="connsiteX3" fmla="*/ 0 w 2029968"/>
              <a:gd name="connsiteY3" fmla="*/ 0 h 2029968"/>
            </a:gdLst>
            <a:ahLst/>
            <a:cxnLst>
              <a:cxn ang="0">
                <a:pos x="connsiteX0" y="connsiteY0"/>
              </a:cxn>
              <a:cxn ang="0">
                <a:pos x="connsiteX1" y="connsiteY1"/>
              </a:cxn>
              <a:cxn ang="0">
                <a:pos x="connsiteX2" y="connsiteY2"/>
              </a:cxn>
              <a:cxn ang="0">
                <a:pos x="connsiteX3" y="connsiteY3"/>
              </a:cxn>
            </a:cxnLst>
            <a:rect l="l" t="t" r="r" b="b"/>
            <a:pathLst>
              <a:path w="2029968" h="2029968">
                <a:moveTo>
                  <a:pt x="0" y="0"/>
                </a:moveTo>
                <a:lnTo>
                  <a:pt x="2029968" y="2029968"/>
                </a:lnTo>
                <a:lnTo>
                  <a:pt x="0" y="20299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Graphic 11">
            <a:extLst>
              <a:ext uri="{FF2B5EF4-FFF2-40B4-BE49-F238E27FC236}">
                <a16:creationId xmlns:a16="http://schemas.microsoft.com/office/drawing/2014/main" id="{EB06A536-5FCB-4761-9EFF-D54BE44B1FD9}"/>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2708786">
            <a:off x="-1021285" y="3355869"/>
            <a:ext cx="2029968" cy="2029968"/>
          </a:xfrm>
          <a:prstGeom prst="rect">
            <a:avLst/>
          </a:prstGeom>
        </p:spPr>
      </p:pic>
      <p:pic>
        <p:nvPicPr>
          <p:cNvPr id="13" name="Graphic 12">
            <a:extLst>
              <a:ext uri="{FF2B5EF4-FFF2-40B4-BE49-F238E27FC236}">
                <a16:creationId xmlns:a16="http://schemas.microsoft.com/office/drawing/2014/main" id="{3B73C61F-3D48-4791-8280-D98D2C01E0C1}"/>
              </a:ext>
              <a:ext uri="{C183D7F6-B498-43B3-948B-1728B52AA6E4}">
                <adec:decorative xmlns:adec="http://schemas.microsoft.com/office/drawing/2017/decorative" val="1"/>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rot="13489227">
            <a:off x="1859807" y="3357927"/>
            <a:ext cx="2029968" cy="2029968"/>
          </a:xfrm>
          <a:prstGeom prst="rect">
            <a:avLst/>
          </a:prstGeom>
        </p:spPr>
      </p:pic>
      <p:grpSp>
        <p:nvGrpSpPr>
          <p:cNvPr id="21" name="Group 20">
            <a:extLst>
              <a:ext uri="{FF2B5EF4-FFF2-40B4-BE49-F238E27FC236}">
                <a16:creationId xmlns:a16="http://schemas.microsoft.com/office/drawing/2014/main" id="{94213EEF-F759-4045-9F53-49C1B4ECED53}"/>
              </a:ext>
              <a:ext uri="{C183D7F6-B498-43B3-948B-1728B52AA6E4}">
                <adec:decorative xmlns:adec="http://schemas.microsoft.com/office/drawing/2017/decorative" val="1"/>
              </a:ext>
            </a:extLst>
          </p:cNvPr>
          <p:cNvGrpSpPr/>
          <p:nvPr userDrawn="1"/>
        </p:nvGrpSpPr>
        <p:grpSpPr>
          <a:xfrm>
            <a:off x="-7411" y="5806395"/>
            <a:ext cx="2870810" cy="1000774"/>
            <a:chOff x="-13699" y="5839164"/>
            <a:chExt cx="2862790" cy="1000774"/>
          </a:xfrm>
        </p:grpSpPr>
        <p:sp>
          <p:nvSpPr>
            <p:cNvPr id="91" name="Freeform: Shape 90">
              <a:extLst>
                <a:ext uri="{FF2B5EF4-FFF2-40B4-BE49-F238E27FC236}">
                  <a16:creationId xmlns:a16="http://schemas.microsoft.com/office/drawing/2014/main" id="{2EA4D38A-6ACD-4296-B454-E5BD7EAC7990}"/>
                </a:ext>
              </a:extLst>
            </p:cNvPr>
            <p:cNvSpPr/>
            <p:nvPr userDrawn="1"/>
          </p:nvSpPr>
          <p:spPr>
            <a:xfrm>
              <a:off x="-13699" y="5839164"/>
              <a:ext cx="2862790" cy="28868"/>
            </a:xfrm>
            <a:custGeom>
              <a:avLst/>
              <a:gdLst>
                <a:gd name="connsiteX0" fmla="*/ 0 w 2862790"/>
                <a:gd name="connsiteY0" fmla="*/ 0 h 28868"/>
                <a:gd name="connsiteX1" fmla="*/ 2862790 w 2862790"/>
                <a:gd name="connsiteY1" fmla="*/ 0 h 28868"/>
                <a:gd name="connsiteX2" fmla="*/ 2833921 w 2862790"/>
                <a:gd name="connsiteY2" fmla="*/ 28868 h 28868"/>
                <a:gd name="connsiteX3" fmla="*/ 28868 w 2862790"/>
                <a:gd name="connsiteY3" fmla="*/ 28868 h 28868"/>
                <a:gd name="connsiteX4" fmla="*/ 0 w 2862790"/>
                <a:gd name="connsiteY4" fmla="*/ 0 h 28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2790" h="28868">
                  <a:moveTo>
                    <a:pt x="0" y="0"/>
                  </a:moveTo>
                  <a:lnTo>
                    <a:pt x="2862790" y="0"/>
                  </a:lnTo>
                  <a:lnTo>
                    <a:pt x="2833921" y="28868"/>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0" name="Freeform: Shape 89">
              <a:extLst>
                <a:ext uri="{FF2B5EF4-FFF2-40B4-BE49-F238E27FC236}">
                  <a16:creationId xmlns:a16="http://schemas.microsoft.com/office/drawing/2014/main" id="{74E32D04-F635-443B-B642-A509F0473CB5}"/>
                </a:ext>
              </a:extLst>
            </p:cNvPr>
            <p:cNvSpPr/>
            <p:nvPr userDrawn="1"/>
          </p:nvSpPr>
          <p:spPr>
            <a:xfrm>
              <a:off x="47246" y="5900109"/>
              <a:ext cx="2740900" cy="28868"/>
            </a:xfrm>
            <a:custGeom>
              <a:avLst/>
              <a:gdLst>
                <a:gd name="connsiteX0" fmla="*/ 0 w 2740900"/>
                <a:gd name="connsiteY0" fmla="*/ 0 h 28868"/>
                <a:gd name="connsiteX1" fmla="*/ 2740900 w 2740900"/>
                <a:gd name="connsiteY1" fmla="*/ 0 h 28868"/>
                <a:gd name="connsiteX2" fmla="*/ 2712032 w 2740900"/>
                <a:gd name="connsiteY2" fmla="*/ 28868 h 28868"/>
                <a:gd name="connsiteX3" fmla="*/ 28868 w 2740900"/>
                <a:gd name="connsiteY3" fmla="*/ 28868 h 28868"/>
                <a:gd name="connsiteX4" fmla="*/ 0 w 2740900"/>
                <a:gd name="connsiteY4" fmla="*/ 0 h 28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0900" h="28868">
                  <a:moveTo>
                    <a:pt x="0" y="0"/>
                  </a:moveTo>
                  <a:lnTo>
                    <a:pt x="2740900" y="0"/>
                  </a:lnTo>
                  <a:lnTo>
                    <a:pt x="2712032" y="28868"/>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9" name="Freeform: Shape 88">
              <a:extLst>
                <a:ext uri="{FF2B5EF4-FFF2-40B4-BE49-F238E27FC236}">
                  <a16:creationId xmlns:a16="http://schemas.microsoft.com/office/drawing/2014/main" id="{C95F7659-0C0B-4798-8392-E6B36B62DEA4}"/>
                </a:ext>
              </a:extLst>
            </p:cNvPr>
            <p:cNvSpPr/>
            <p:nvPr userDrawn="1"/>
          </p:nvSpPr>
          <p:spPr>
            <a:xfrm>
              <a:off x="108992" y="5960251"/>
              <a:ext cx="2619012" cy="29671"/>
            </a:xfrm>
            <a:custGeom>
              <a:avLst/>
              <a:gdLst>
                <a:gd name="connsiteX0" fmla="*/ 0 w 2619012"/>
                <a:gd name="connsiteY0" fmla="*/ 0 h 29671"/>
                <a:gd name="connsiteX1" fmla="*/ 2619012 w 2619012"/>
                <a:gd name="connsiteY1" fmla="*/ 0 h 29671"/>
                <a:gd name="connsiteX2" fmla="*/ 2590143 w 2619012"/>
                <a:gd name="connsiteY2" fmla="*/ 28868 h 29671"/>
                <a:gd name="connsiteX3" fmla="*/ 28067 w 2619012"/>
                <a:gd name="connsiteY3" fmla="*/ 29671 h 29671"/>
                <a:gd name="connsiteX4" fmla="*/ 28869 w 2619012"/>
                <a:gd name="connsiteY4" fmla="*/ 28869 h 29671"/>
                <a:gd name="connsiteX5" fmla="*/ 0 w 2619012"/>
                <a:gd name="connsiteY5" fmla="*/ 0 h 29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9012" h="29671">
                  <a:moveTo>
                    <a:pt x="0" y="0"/>
                  </a:moveTo>
                  <a:lnTo>
                    <a:pt x="2619012" y="0"/>
                  </a:lnTo>
                  <a:lnTo>
                    <a:pt x="2590143" y="28868"/>
                  </a:lnTo>
                  <a:lnTo>
                    <a:pt x="28067" y="29671"/>
                  </a:lnTo>
                  <a:lnTo>
                    <a:pt x="28869" y="28869"/>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8" name="Freeform: Shape 87">
              <a:extLst>
                <a:ext uri="{FF2B5EF4-FFF2-40B4-BE49-F238E27FC236}">
                  <a16:creationId xmlns:a16="http://schemas.microsoft.com/office/drawing/2014/main" id="{ABB69ABA-A9D2-4649-A1AB-E12AA2D2C8E7}"/>
                </a:ext>
              </a:extLst>
            </p:cNvPr>
            <p:cNvSpPr/>
            <p:nvPr userDrawn="1"/>
          </p:nvSpPr>
          <p:spPr>
            <a:xfrm>
              <a:off x="169937" y="6021196"/>
              <a:ext cx="2497122" cy="29670"/>
            </a:xfrm>
            <a:custGeom>
              <a:avLst/>
              <a:gdLst>
                <a:gd name="connsiteX0" fmla="*/ 0 w 2497122"/>
                <a:gd name="connsiteY0" fmla="*/ 0 h 29670"/>
                <a:gd name="connsiteX1" fmla="*/ 2497122 w 2497122"/>
                <a:gd name="connsiteY1" fmla="*/ 0 h 29670"/>
                <a:gd name="connsiteX2" fmla="*/ 2468254 w 2497122"/>
                <a:gd name="connsiteY2" fmla="*/ 28868 h 29670"/>
                <a:gd name="connsiteX3" fmla="*/ 28066 w 2497122"/>
                <a:gd name="connsiteY3" fmla="*/ 29670 h 29670"/>
                <a:gd name="connsiteX4" fmla="*/ 28868 w 2497122"/>
                <a:gd name="connsiteY4" fmla="*/ 28868 h 29670"/>
                <a:gd name="connsiteX5" fmla="*/ 0 w 2497122"/>
                <a:gd name="connsiteY5" fmla="*/ 0 h 29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97122" h="29670">
                  <a:moveTo>
                    <a:pt x="0" y="0"/>
                  </a:moveTo>
                  <a:lnTo>
                    <a:pt x="2497122" y="0"/>
                  </a:lnTo>
                  <a:lnTo>
                    <a:pt x="2468254" y="28868"/>
                  </a:lnTo>
                  <a:lnTo>
                    <a:pt x="28066" y="29670"/>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7" name="Freeform: Shape 86">
              <a:extLst>
                <a:ext uri="{FF2B5EF4-FFF2-40B4-BE49-F238E27FC236}">
                  <a16:creationId xmlns:a16="http://schemas.microsoft.com/office/drawing/2014/main" id="{8B88CE23-E34F-470C-8C56-46C08322365F}"/>
                </a:ext>
              </a:extLst>
            </p:cNvPr>
            <p:cNvSpPr/>
            <p:nvPr userDrawn="1"/>
          </p:nvSpPr>
          <p:spPr>
            <a:xfrm>
              <a:off x="229279" y="6082140"/>
              <a:ext cx="2376837" cy="28869"/>
            </a:xfrm>
            <a:custGeom>
              <a:avLst/>
              <a:gdLst>
                <a:gd name="connsiteX0" fmla="*/ 0 w 2376837"/>
                <a:gd name="connsiteY0" fmla="*/ 0 h 28869"/>
                <a:gd name="connsiteX1" fmla="*/ 2376837 w 2376837"/>
                <a:gd name="connsiteY1" fmla="*/ 0 h 28869"/>
                <a:gd name="connsiteX2" fmla="*/ 2347968 w 2376837"/>
                <a:gd name="connsiteY2" fmla="*/ 28868 h 28869"/>
                <a:gd name="connsiteX3" fmla="*/ 28868 w 2376837"/>
                <a:gd name="connsiteY3" fmla="*/ 28869 h 28869"/>
                <a:gd name="connsiteX4" fmla="*/ 0 w 2376837"/>
                <a:gd name="connsiteY4" fmla="*/ 0 h 2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837" h="28869">
                  <a:moveTo>
                    <a:pt x="0" y="0"/>
                  </a:moveTo>
                  <a:lnTo>
                    <a:pt x="2376837" y="0"/>
                  </a:lnTo>
                  <a:lnTo>
                    <a:pt x="2347968" y="28868"/>
                  </a:lnTo>
                  <a:lnTo>
                    <a:pt x="28868" y="28869"/>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6" name="Freeform: Shape 85">
              <a:extLst>
                <a:ext uri="{FF2B5EF4-FFF2-40B4-BE49-F238E27FC236}">
                  <a16:creationId xmlns:a16="http://schemas.microsoft.com/office/drawing/2014/main" id="{75BCEDE2-961E-42E0-AF9C-3D070C974007}"/>
                </a:ext>
              </a:extLst>
            </p:cNvPr>
            <p:cNvSpPr/>
            <p:nvPr userDrawn="1"/>
          </p:nvSpPr>
          <p:spPr>
            <a:xfrm>
              <a:off x="290222" y="6143085"/>
              <a:ext cx="2254948" cy="28868"/>
            </a:xfrm>
            <a:custGeom>
              <a:avLst/>
              <a:gdLst>
                <a:gd name="connsiteX0" fmla="*/ 0 w 2254948"/>
                <a:gd name="connsiteY0" fmla="*/ 0 h 28868"/>
                <a:gd name="connsiteX1" fmla="*/ 2254948 w 2254948"/>
                <a:gd name="connsiteY1" fmla="*/ 0 h 28868"/>
                <a:gd name="connsiteX2" fmla="*/ 2226080 w 2254948"/>
                <a:gd name="connsiteY2" fmla="*/ 28868 h 28868"/>
                <a:gd name="connsiteX3" fmla="*/ 28868 w 2254948"/>
                <a:gd name="connsiteY3" fmla="*/ 28868 h 28868"/>
                <a:gd name="connsiteX4" fmla="*/ 0 w 2254948"/>
                <a:gd name="connsiteY4" fmla="*/ 0 h 28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4948" h="28868">
                  <a:moveTo>
                    <a:pt x="0" y="0"/>
                  </a:moveTo>
                  <a:lnTo>
                    <a:pt x="2254948" y="0"/>
                  </a:lnTo>
                  <a:lnTo>
                    <a:pt x="2226080" y="28868"/>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5" name="Freeform: Shape 84">
              <a:extLst>
                <a:ext uri="{FF2B5EF4-FFF2-40B4-BE49-F238E27FC236}">
                  <a16:creationId xmlns:a16="http://schemas.microsoft.com/office/drawing/2014/main" id="{FB930397-7A2A-4C50-9EC9-7E3107D065D2}"/>
                </a:ext>
              </a:extLst>
            </p:cNvPr>
            <p:cNvSpPr/>
            <p:nvPr userDrawn="1"/>
          </p:nvSpPr>
          <p:spPr>
            <a:xfrm>
              <a:off x="351970" y="6203227"/>
              <a:ext cx="2133059" cy="29671"/>
            </a:xfrm>
            <a:custGeom>
              <a:avLst/>
              <a:gdLst>
                <a:gd name="connsiteX0" fmla="*/ 2133059 w 2133059"/>
                <a:gd name="connsiteY0" fmla="*/ 0 h 29671"/>
                <a:gd name="connsiteX1" fmla="*/ 2104190 w 2133059"/>
                <a:gd name="connsiteY1" fmla="*/ 28869 h 29671"/>
                <a:gd name="connsiteX2" fmla="*/ 28066 w 2133059"/>
                <a:gd name="connsiteY2" fmla="*/ 29671 h 29671"/>
                <a:gd name="connsiteX3" fmla="*/ 28868 w 2133059"/>
                <a:gd name="connsiteY3" fmla="*/ 28869 h 29671"/>
                <a:gd name="connsiteX4" fmla="*/ 0 w 2133059"/>
                <a:gd name="connsiteY4" fmla="*/ 1 h 29671"/>
                <a:gd name="connsiteX5" fmla="*/ 2133059 w 2133059"/>
                <a:gd name="connsiteY5" fmla="*/ 0 h 29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3059" h="29671">
                  <a:moveTo>
                    <a:pt x="2133059" y="0"/>
                  </a:moveTo>
                  <a:lnTo>
                    <a:pt x="2104190" y="28869"/>
                  </a:lnTo>
                  <a:lnTo>
                    <a:pt x="28066" y="29671"/>
                  </a:lnTo>
                  <a:lnTo>
                    <a:pt x="28868" y="28869"/>
                  </a:lnTo>
                  <a:lnTo>
                    <a:pt x="0" y="1"/>
                  </a:lnTo>
                  <a:lnTo>
                    <a:pt x="2133059"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4" name="Freeform: Shape 83">
              <a:extLst>
                <a:ext uri="{FF2B5EF4-FFF2-40B4-BE49-F238E27FC236}">
                  <a16:creationId xmlns:a16="http://schemas.microsoft.com/office/drawing/2014/main" id="{8CA98174-D81B-4241-92F9-D0D2028FFEA9}"/>
                </a:ext>
              </a:extLst>
            </p:cNvPr>
            <p:cNvSpPr/>
            <p:nvPr userDrawn="1"/>
          </p:nvSpPr>
          <p:spPr>
            <a:xfrm>
              <a:off x="411310" y="6264172"/>
              <a:ext cx="2012774" cy="28868"/>
            </a:xfrm>
            <a:custGeom>
              <a:avLst/>
              <a:gdLst>
                <a:gd name="connsiteX0" fmla="*/ 0 w 2012774"/>
                <a:gd name="connsiteY0" fmla="*/ 0 h 28868"/>
                <a:gd name="connsiteX1" fmla="*/ 2012774 w 2012774"/>
                <a:gd name="connsiteY1" fmla="*/ 0 h 28868"/>
                <a:gd name="connsiteX2" fmla="*/ 1983905 w 2012774"/>
                <a:gd name="connsiteY2" fmla="*/ 28868 h 28868"/>
                <a:gd name="connsiteX3" fmla="*/ 28868 w 2012774"/>
                <a:gd name="connsiteY3" fmla="*/ 28868 h 28868"/>
                <a:gd name="connsiteX4" fmla="*/ 0 w 2012774"/>
                <a:gd name="connsiteY4" fmla="*/ 0 h 28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2774" h="28868">
                  <a:moveTo>
                    <a:pt x="0" y="0"/>
                  </a:moveTo>
                  <a:lnTo>
                    <a:pt x="2012774" y="0"/>
                  </a:lnTo>
                  <a:lnTo>
                    <a:pt x="1983905" y="28868"/>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3" name="Freeform: Shape 82">
              <a:extLst>
                <a:ext uri="{FF2B5EF4-FFF2-40B4-BE49-F238E27FC236}">
                  <a16:creationId xmlns:a16="http://schemas.microsoft.com/office/drawing/2014/main" id="{E4CE4FB8-5E60-4288-B2FA-CF9316ED449F}"/>
                </a:ext>
              </a:extLst>
            </p:cNvPr>
            <p:cNvSpPr/>
            <p:nvPr userDrawn="1"/>
          </p:nvSpPr>
          <p:spPr>
            <a:xfrm>
              <a:off x="472255" y="6325117"/>
              <a:ext cx="1890884" cy="28868"/>
            </a:xfrm>
            <a:custGeom>
              <a:avLst/>
              <a:gdLst>
                <a:gd name="connsiteX0" fmla="*/ 0 w 1890884"/>
                <a:gd name="connsiteY0" fmla="*/ 0 h 28868"/>
                <a:gd name="connsiteX1" fmla="*/ 1890884 w 1890884"/>
                <a:gd name="connsiteY1" fmla="*/ 0 h 28868"/>
                <a:gd name="connsiteX2" fmla="*/ 1862016 w 1890884"/>
                <a:gd name="connsiteY2" fmla="*/ 28868 h 28868"/>
                <a:gd name="connsiteX3" fmla="*/ 28868 w 1890884"/>
                <a:gd name="connsiteY3" fmla="*/ 28868 h 28868"/>
                <a:gd name="connsiteX4" fmla="*/ 0 w 1890884"/>
                <a:gd name="connsiteY4" fmla="*/ 0 h 28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0884" h="28868">
                  <a:moveTo>
                    <a:pt x="0" y="0"/>
                  </a:moveTo>
                  <a:lnTo>
                    <a:pt x="1890884" y="0"/>
                  </a:lnTo>
                  <a:lnTo>
                    <a:pt x="1862016" y="28868"/>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2" name="Freeform: Shape 81">
              <a:extLst>
                <a:ext uri="{FF2B5EF4-FFF2-40B4-BE49-F238E27FC236}">
                  <a16:creationId xmlns:a16="http://schemas.microsoft.com/office/drawing/2014/main" id="{6F69FE5C-0AF0-42F6-A721-9E2244C967AA}"/>
                </a:ext>
              </a:extLst>
            </p:cNvPr>
            <p:cNvSpPr/>
            <p:nvPr userDrawn="1"/>
          </p:nvSpPr>
          <p:spPr>
            <a:xfrm>
              <a:off x="533199" y="6386061"/>
              <a:ext cx="1768996" cy="28869"/>
            </a:xfrm>
            <a:custGeom>
              <a:avLst/>
              <a:gdLst>
                <a:gd name="connsiteX0" fmla="*/ 0 w 1768996"/>
                <a:gd name="connsiteY0" fmla="*/ 0 h 28869"/>
                <a:gd name="connsiteX1" fmla="*/ 1768996 w 1768996"/>
                <a:gd name="connsiteY1" fmla="*/ 0 h 28869"/>
                <a:gd name="connsiteX2" fmla="*/ 1740128 w 1768996"/>
                <a:gd name="connsiteY2" fmla="*/ 28868 h 28869"/>
                <a:gd name="connsiteX3" fmla="*/ 28869 w 1768996"/>
                <a:gd name="connsiteY3" fmla="*/ 28869 h 28869"/>
                <a:gd name="connsiteX4" fmla="*/ 0 w 1768996"/>
                <a:gd name="connsiteY4" fmla="*/ 0 h 2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8996" h="28869">
                  <a:moveTo>
                    <a:pt x="0" y="0"/>
                  </a:moveTo>
                  <a:lnTo>
                    <a:pt x="1768996" y="0"/>
                  </a:lnTo>
                  <a:lnTo>
                    <a:pt x="1740128" y="28868"/>
                  </a:lnTo>
                  <a:lnTo>
                    <a:pt x="28869" y="28869"/>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1" name="Freeform: Shape 80">
              <a:extLst>
                <a:ext uri="{FF2B5EF4-FFF2-40B4-BE49-F238E27FC236}">
                  <a16:creationId xmlns:a16="http://schemas.microsoft.com/office/drawing/2014/main" id="{E8311083-D41B-4770-B6A9-AFA83AAF2885}"/>
                </a:ext>
              </a:extLst>
            </p:cNvPr>
            <p:cNvSpPr/>
            <p:nvPr userDrawn="1"/>
          </p:nvSpPr>
          <p:spPr>
            <a:xfrm>
              <a:off x="594946" y="6446204"/>
              <a:ext cx="1647106" cy="29670"/>
            </a:xfrm>
            <a:custGeom>
              <a:avLst/>
              <a:gdLst>
                <a:gd name="connsiteX0" fmla="*/ 0 w 1647106"/>
                <a:gd name="connsiteY0" fmla="*/ 0 h 29670"/>
                <a:gd name="connsiteX1" fmla="*/ 1647106 w 1647106"/>
                <a:gd name="connsiteY1" fmla="*/ 0 h 29670"/>
                <a:gd name="connsiteX2" fmla="*/ 1618238 w 1647106"/>
                <a:gd name="connsiteY2" fmla="*/ 28868 h 29670"/>
                <a:gd name="connsiteX3" fmla="*/ 28066 w 1647106"/>
                <a:gd name="connsiteY3" fmla="*/ 29670 h 29670"/>
                <a:gd name="connsiteX4" fmla="*/ 28868 w 1647106"/>
                <a:gd name="connsiteY4" fmla="*/ 28868 h 29670"/>
                <a:gd name="connsiteX5" fmla="*/ 0 w 1647106"/>
                <a:gd name="connsiteY5" fmla="*/ 0 h 29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7106" h="29670">
                  <a:moveTo>
                    <a:pt x="0" y="0"/>
                  </a:moveTo>
                  <a:lnTo>
                    <a:pt x="1647106" y="0"/>
                  </a:lnTo>
                  <a:lnTo>
                    <a:pt x="1618238" y="28868"/>
                  </a:lnTo>
                  <a:lnTo>
                    <a:pt x="28066" y="29670"/>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0" name="Freeform: Shape 79">
              <a:extLst>
                <a:ext uri="{FF2B5EF4-FFF2-40B4-BE49-F238E27FC236}">
                  <a16:creationId xmlns:a16="http://schemas.microsoft.com/office/drawing/2014/main" id="{730A62EE-9416-445D-B0B2-018F008614B8}"/>
                </a:ext>
              </a:extLst>
            </p:cNvPr>
            <p:cNvSpPr/>
            <p:nvPr userDrawn="1"/>
          </p:nvSpPr>
          <p:spPr>
            <a:xfrm>
              <a:off x="654287" y="6507148"/>
              <a:ext cx="1526821" cy="28869"/>
            </a:xfrm>
            <a:custGeom>
              <a:avLst/>
              <a:gdLst>
                <a:gd name="connsiteX0" fmla="*/ 0 w 1526821"/>
                <a:gd name="connsiteY0" fmla="*/ 0 h 28869"/>
                <a:gd name="connsiteX1" fmla="*/ 1526821 w 1526821"/>
                <a:gd name="connsiteY1" fmla="*/ 0 h 28869"/>
                <a:gd name="connsiteX2" fmla="*/ 1497952 w 1526821"/>
                <a:gd name="connsiteY2" fmla="*/ 28868 h 28869"/>
                <a:gd name="connsiteX3" fmla="*/ 28868 w 1526821"/>
                <a:gd name="connsiteY3" fmla="*/ 28869 h 28869"/>
                <a:gd name="connsiteX4" fmla="*/ 0 w 1526821"/>
                <a:gd name="connsiteY4" fmla="*/ 0 h 2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6821" h="28869">
                  <a:moveTo>
                    <a:pt x="0" y="0"/>
                  </a:moveTo>
                  <a:lnTo>
                    <a:pt x="1526821" y="0"/>
                  </a:lnTo>
                  <a:lnTo>
                    <a:pt x="1497952" y="28868"/>
                  </a:lnTo>
                  <a:lnTo>
                    <a:pt x="28868" y="28869"/>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9" name="Freeform: Shape 78">
              <a:extLst>
                <a:ext uri="{FF2B5EF4-FFF2-40B4-BE49-F238E27FC236}">
                  <a16:creationId xmlns:a16="http://schemas.microsoft.com/office/drawing/2014/main" id="{4A92E211-EBEF-4E62-97FD-46ECC42436DF}"/>
                </a:ext>
              </a:extLst>
            </p:cNvPr>
            <p:cNvSpPr/>
            <p:nvPr userDrawn="1"/>
          </p:nvSpPr>
          <p:spPr>
            <a:xfrm>
              <a:off x="715231" y="6568093"/>
              <a:ext cx="1404932" cy="28868"/>
            </a:xfrm>
            <a:custGeom>
              <a:avLst/>
              <a:gdLst>
                <a:gd name="connsiteX0" fmla="*/ 0 w 1404932"/>
                <a:gd name="connsiteY0" fmla="*/ 0 h 28868"/>
                <a:gd name="connsiteX1" fmla="*/ 1404932 w 1404932"/>
                <a:gd name="connsiteY1" fmla="*/ 0 h 28868"/>
                <a:gd name="connsiteX2" fmla="*/ 1376064 w 1404932"/>
                <a:gd name="connsiteY2" fmla="*/ 28868 h 28868"/>
                <a:gd name="connsiteX3" fmla="*/ 28868 w 1404932"/>
                <a:gd name="connsiteY3" fmla="*/ 28868 h 28868"/>
                <a:gd name="connsiteX4" fmla="*/ 0 w 1404932"/>
                <a:gd name="connsiteY4" fmla="*/ 0 h 28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4932" h="28868">
                  <a:moveTo>
                    <a:pt x="0" y="0"/>
                  </a:moveTo>
                  <a:lnTo>
                    <a:pt x="1404932" y="0"/>
                  </a:lnTo>
                  <a:lnTo>
                    <a:pt x="1376064" y="28868"/>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8" name="Freeform: Shape 77">
              <a:extLst>
                <a:ext uri="{FF2B5EF4-FFF2-40B4-BE49-F238E27FC236}">
                  <a16:creationId xmlns:a16="http://schemas.microsoft.com/office/drawing/2014/main" id="{CC8A63A1-564C-478A-B490-96E1C76014CC}"/>
                </a:ext>
              </a:extLst>
            </p:cNvPr>
            <p:cNvSpPr/>
            <p:nvPr userDrawn="1"/>
          </p:nvSpPr>
          <p:spPr>
            <a:xfrm>
              <a:off x="776977" y="6628235"/>
              <a:ext cx="1283044" cy="29671"/>
            </a:xfrm>
            <a:custGeom>
              <a:avLst/>
              <a:gdLst>
                <a:gd name="connsiteX0" fmla="*/ 1283044 w 1283044"/>
                <a:gd name="connsiteY0" fmla="*/ 0 h 29671"/>
                <a:gd name="connsiteX1" fmla="*/ 1254175 w 1283044"/>
                <a:gd name="connsiteY1" fmla="*/ 28869 h 29671"/>
                <a:gd name="connsiteX2" fmla="*/ 28067 w 1283044"/>
                <a:gd name="connsiteY2" fmla="*/ 29671 h 29671"/>
                <a:gd name="connsiteX3" fmla="*/ 28869 w 1283044"/>
                <a:gd name="connsiteY3" fmla="*/ 28869 h 29671"/>
                <a:gd name="connsiteX4" fmla="*/ 0 w 1283044"/>
                <a:gd name="connsiteY4" fmla="*/ 1 h 29671"/>
                <a:gd name="connsiteX5" fmla="*/ 1283044 w 1283044"/>
                <a:gd name="connsiteY5" fmla="*/ 0 h 29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3044" h="29671">
                  <a:moveTo>
                    <a:pt x="1283044" y="0"/>
                  </a:moveTo>
                  <a:lnTo>
                    <a:pt x="1254175" y="28869"/>
                  </a:lnTo>
                  <a:lnTo>
                    <a:pt x="28067" y="29671"/>
                  </a:lnTo>
                  <a:lnTo>
                    <a:pt x="28869" y="28869"/>
                  </a:lnTo>
                  <a:lnTo>
                    <a:pt x="0" y="1"/>
                  </a:lnTo>
                  <a:lnTo>
                    <a:pt x="1283044"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7" name="Freeform: Shape 76">
              <a:extLst>
                <a:ext uri="{FF2B5EF4-FFF2-40B4-BE49-F238E27FC236}">
                  <a16:creationId xmlns:a16="http://schemas.microsoft.com/office/drawing/2014/main" id="{4162FC41-462F-4E99-AACA-F5B9C804FB14}"/>
                </a:ext>
              </a:extLst>
            </p:cNvPr>
            <p:cNvSpPr/>
            <p:nvPr userDrawn="1"/>
          </p:nvSpPr>
          <p:spPr>
            <a:xfrm>
              <a:off x="837922" y="6689180"/>
              <a:ext cx="1161154" cy="29670"/>
            </a:xfrm>
            <a:custGeom>
              <a:avLst/>
              <a:gdLst>
                <a:gd name="connsiteX0" fmla="*/ 0 w 1161154"/>
                <a:gd name="connsiteY0" fmla="*/ 0 h 29670"/>
                <a:gd name="connsiteX1" fmla="*/ 1161154 w 1161154"/>
                <a:gd name="connsiteY1" fmla="*/ 0 h 29670"/>
                <a:gd name="connsiteX2" fmla="*/ 1132285 w 1161154"/>
                <a:gd name="connsiteY2" fmla="*/ 28868 h 29670"/>
                <a:gd name="connsiteX3" fmla="*/ 28066 w 1161154"/>
                <a:gd name="connsiteY3" fmla="*/ 29670 h 29670"/>
                <a:gd name="connsiteX4" fmla="*/ 28868 w 1161154"/>
                <a:gd name="connsiteY4" fmla="*/ 28868 h 29670"/>
                <a:gd name="connsiteX5" fmla="*/ 0 w 1161154"/>
                <a:gd name="connsiteY5" fmla="*/ 0 h 29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1154" h="29670">
                  <a:moveTo>
                    <a:pt x="0" y="0"/>
                  </a:moveTo>
                  <a:lnTo>
                    <a:pt x="1161154" y="0"/>
                  </a:lnTo>
                  <a:lnTo>
                    <a:pt x="1132285" y="28868"/>
                  </a:lnTo>
                  <a:lnTo>
                    <a:pt x="28066" y="29670"/>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6" name="Freeform: Shape 75">
              <a:extLst>
                <a:ext uri="{FF2B5EF4-FFF2-40B4-BE49-F238E27FC236}">
                  <a16:creationId xmlns:a16="http://schemas.microsoft.com/office/drawing/2014/main" id="{1F9B61AC-B03D-4064-9DE6-9818F53F333C}"/>
                </a:ext>
              </a:extLst>
            </p:cNvPr>
            <p:cNvSpPr/>
            <p:nvPr userDrawn="1"/>
          </p:nvSpPr>
          <p:spPr>
            <a:xfrm>
              <a:off x="897263" y="6750124"/>
              <a:ext cx="1040868" cy="28869"/>
            </a:xfrm>
            <a:custGeom>
              <a:avLst/>
              <a:gdLst>
                <a:gd name="connsiteX0" fmla="*/ 0 w 1040868"/>
                <a:gd name="connsiteY0" fmla="*/ 0 h 28869"/>
                <a:gd name="connsiteX1" fmla="*/ 1040868 w 1040868"/>
                <a:gd name="connsiteY1" fmla="*/ 0 h 28869"/>
                <a:gd name="connsiteX2" fmla="*/ 1012000 w 1040868"/>
                <a:gd name="connsiteY2" fmla="*/ 28869 h 28869"/>
                <a:gd name="connsiteX3" fmla="*/ 28868 w 1040868"/>
                <a:gd name="connsiteY3" fmla="*/ 28869 h 28869"/>
                <a:gd name="connsiteX4" fmla="*/ 0 w 1040868"/>
                <a:gd name="connsiteY4" fmla="*/ 0 h 2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0868" h="28869">
                  <a:moveTo>
                    <a:pt x="0" y="0"/>
                  </a:moveTo>
                  <a:lnTo>
                    <a:pt x="1040868" y="0"/>
                  </a:lnTo>
                  <a:lnTo>
                    <a:pt x="1012000" y="28869"/>
                  </a:lnTo>
                  <a:lnTo>
                    <a:pt x="28868" y="28869"/>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3" name="Freeform: Shape 72">
              <a:extLst>
                <a:ext uri="{FF2B5EF4-FFF2-40B4-BE49-F238E27FC236}">
                  <a16:creationId xmlns:a16="http://schemas.microsoft.com/office/drawing/2014/main" id="{C104BA00-790F-438D-AC93-117E23CF2099}"/>
                </a:ext>
              </a:extLst>
            </p:cNvPr>
            <p:cNvSpPr/>
            <p:nvPr userDrawn="1"/>
          </p:nvSpPr>
          <p:spPr>
            <a:xfrm>
              <a:off x="958207" y="6811069"/>
              <a:ext cx="918980" cy="28869"/>
            </a:xfrm>
            <a:custGeom>
              <a:avLst/>
              <a:gdLst>
                <a:gd name="connsiteX0" fmla="*/ 0 w 918980"/>
                <a:gd name="connsiteY0" fmla="*/ 0 h 28869"/>
                <a:gd name="connsiteX1" fmla="*/ 918980 w 918980"/>
                <a:gd name="connsiteY1" fmla="*/ 0 h 28869"/>
                <a:gd name="connsiteX2" fmla="*/ 890112 w 918980"/>
                <a:gd name="connsiteY2" fmla="*/ 28868 h 28869"/>
                <a:gd name="connsiteX3" fmla="*/ 28869 w 918980"/>
                <a:gd name="connsiteY3" fmla="*/ 28869 h 28869"/>
                <a:gd name="connsiteX4" fmla="*/ 0 w 918980"/>
                <a:gd name="connsiteY4" fmla="*/ 0 h 2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980" h="28869">
                  <a:moveTo>
                    <a:pt x="0" y="0"/>
                  </a:moveTo>
                  <a:lnTo>
                    <a:pt x="918980" y="0"/>
                  </a:lnTo>
                  <a:lnTo>
                    <a:pt x="890112" y="28868"/>
                  </a:lnTo>
                  <a:lnTo>
                    <a:pt x="28869" y="28869"/>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101" name="Freeform: Shape 100">
            <a:extLst>
              <a:ext uri="{FF2B5EF4-FFF2-40B4-BE49-F238E27FC236}">
                <a16:creationId xmlns:a16="http://schemas.microsoft.com/office/drawing/2014/main" id="{788A3CD7-1915-41CF-9FB5-E6FEDCA8F19C}"/>
              </a:ext>
              <a:ext uri="{C183D7F6-B498-43B3-948B-1728B52AA6E4}">
                <adec:decorative xmlns:adec="http://schemas.microsoft.com/office/drawing/2017/decorative" val="1"/>
              </a:ext>
            </a:extLst>
          </p:cNvPr>
          <p:cNvSpPr/>
          <p:nvPr userDrawn="1"/>
        </p:nvSpPr>
        <p:spPr>
          <a:xfrm>
            <a:off x="1793659" y="5801762"/>
            <a:ext cx="1075475" cy="1058335"/>
          </a:xfrm>
          <a:custGeom>
            <a:avLst/>
            <a:gdLst>
              <a:gd name="connsiteX0" fmla="*/ 1062720 w 1062720"/>
              <a:gd name="connsiteY0" fmla="*/ 0 h 1062720"/>
              <a:gd name="connsiteX1" fmla="*/ 1062720 w 1062720"/>
              <a:gd name="connsiteY1" fmla="*/ 1062720 h 1062720"/>
              <a:gd name="connsiteX2" fmla="*/ 0 w 1062720"/>
              <a:gd name="connsiteY2" fmla="*/ 1062720 h 1062720"/>
              <a:gd name="connsiteX3" fmla="*/ 1062720 w 1062720"/>
              <a:gd name="connsiteY3" fmla="*/ 0 h 1062720"/>
            </a:gdLst>
            <a:ahLst/>
            <a:cxnLst>
              <a:cxn ang="0">
                <a:pos x="connsiteX0" y="connsiteY0"/>
              </a:cxn>
              <a:cxn ang="0">
                <a:pos x="connsiteX1" y="connsiteY1"/>
              </a:cxn>
              <a:cxn ang="0">
                <a:pos x="connsiteX2" y="connsiteY2"/>
              </a:cxn>
              <a:cxn ang="0">
                <a:pos x="connsiteX3" y="connsiteY3"/>
              </a:cxn>
            </a:cxnLst>
            <a:rect l="l" t="t" r="r" b="b"/>
            <a:pathLst>
              <a:path w="1062720" h="1062720">
                <a:moveTo>
                  <a:pt x="1062720" y="0"/>
                </a:moveTo>
                <a:lnTo>
                  <a:pt x="1062720" y="1062720"/>
                </a:lnTo>
                <a:lnTo>
                  <a:pt x="0" y="1062720"/>
                </a:lnTo>
                <a:lnTo>
                  <a:pt x="106272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3" name="Freeform: Shape 162">
            <a:extLst>
              <a:ext uri="{FF2B5EF4-FFF2-40B4-BE49-F238E27FC236}">
                <a16:creationId xmlns:a16="http://schemas.microsoft.com/office/drawing/2014/main" id="{FEE07693-1822-40D4-88A4-0F663C787D7E}"/>
              </a:ext>
              <a:ext uri="{C183D7F6-B498-43B3-948B-1728B52AA6E4}">
                <adec:decorative xmlns:adec="http://schemas.microsoft.com/office/drawing/2017/decorative" val="1"/>
              </a:ext>
            </a:extLst>
          </p:cNvPr>
          <p:cNvSpPr/>
          <p:nvPr userDrawn="1"/>
        </p:nvSpPr>
        <p:spPr>
          <a:xfrm>
            <a:off x="1035546" y="6829131"/>
            <a:ext cx="918980" cy="28869"/>
          </a:xfrm>
          <a:custGeom>
            <a:avLst/>
            <a:gdLst>
              <a:gd name="connsiteX0" fmla="*/ 0 w 918980"/>
              <a:gd name="connsiteY0" fmla="*/ 0 h 28869"/>
              <a:gd name="connsiteX1" fmla="*/ 918980 w 918980"/>
              <a:gd name="connsiteY1" fmla="*/ 0 h 28869"/>
              <a:gd name="connsiteX2" fmla="*/ 890112 w 918980"/>
              <a:gd name="connsiteY2" fmla="*/ 28868 h 28869"/>
              <a:gd name="connsiteX3" fmla="*/ 28869 w 918980"/>
              <a:gd name="connsiteY3" fmla="*/ 28869 h 28869"/>
              <a:gd name="connsiteX4" fmla="*/ 0 w 918980"/>
              <a:gd name="connsiteY4" fmla="*/ 0 h 2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980" h="28869">
                <a:moveTo>
                  <a:pt x="0" y="0"/>
                </a:moveTo>
                <a:lnTo>
                  <a:pt x="918980" y="0"/>
                </a:lnTo>
                <a:lnTo>
                  <a:pt x="890112" y="28868"/>
                </a:lnTo>
                <a:lnTo>
                  <a:pt x="28869" y="28869"/>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Title 1">
            <a:extLst>
              <a:ext uri="{FF2B5EF4-FFF2-40B4-BE49-F238E27FC236}">
                <a16:creationId xmlns:a16="http://schemas.microsoft.com/office/drawing/2014/main" id="{C8142DAF-BE54-C239-5685-89D55E027E4E}"/>
              </a:ext>
            </a:extLst>
          </p:cNvPr>
          <p:cNvSpPr>
            <a:spLocks noGrp="1"/>
          </p:cNvSpPr>
          <p:nvPr>
            <p:ph type="title" hasCustomPrompt="1"/>
          </p:nvPr>
        </p:nvSpPr>
        <p:spPr>
          <a:xfrm>
            <a:off x="3520440" y="896111"/>
            <a:ext cx="7889768" cy="2039341"/>
          </a:xfrm>
        </p:spPr>
        <p:txBody>
          <a:bodyPr anchor="t" anchorCtr="0"/>
          <a:lstStyle>
            <a:lvl1pPr>
              <a:defRPr cap="all" baseline="0">
                <a:solidFill>
                  <a:schemeClr val="accent1"/>
                </a:solidFill>
              </a:defRPr>
            </a:lvl1pPr>
          </a:lstStyle>
          <a:p>
            <a:r>
              <a:rPr lang="en-US" dirty="0"/>
              <a:t>CLICK TO ADD TITLE</a:t>
            </a:r>
          </a:p>
        </p:txBody>
      </p:sp>
      <p:sp>
        <p:nvSpPr>
          <p:cNvPr id="10" name="Content Placeholder 2">
            <a:extLst>
              <a:ext uri="{FF2B5EF4-FFF2-40B4-BE49-F238E27FC236}">
                <a16:creationId xmlns:a16="http://schemas.microsoft.com/office/drawing/2014/main" id="{5A2EBD71-EB16-773C-A6CB-C6E1259AE70B}"/>
              </a:ext>
            </a:extLst>
          </p:cNvPr>
          <p:cNvSpPr>
            <a:spLocks noGrp="1"/>
          </p:cNvSpPr>
          <p:nvPr>
            <p:ph sz="half" idx="14" hasCustomPrompt="1"/>
          </p:nvPr>
        </p:nvSpPr>
        <p:spPr>
          <a:xfrm>
            <a:off x="3520440" y="3259056"/>
            <a:ext cx="2994660" cy="3006531"/>
          </a:xfrm>
        </p:spPr>
        <p:txBody>
          <a:bodyPr>
            <a:normAutofit/>
          </a:bodyPr>
          <a:lstStyle>
            <a:lvl1pPr marL="285750" indent="-285750">
              <a:lnSpc>
                <a:spcPts val="2000"/>
              </a:lnSpc>
              <a:buFont typeface="Arial" panose="020B0604020202020204" pitchFamily="34" charset="0"/>
              <a:buChar char="•"/>
              <a:defRPr sz="1800"/>
            </a:lvl1pPr>
            <a:lvl2pPr>
              <a:lnSpc>
                <a:spcPts val="2000"/>
              </a:lnSpc>
              <a:defRPr sz="1800"/>
            </a:lvl2pPr>
            <a:lvl3pPr>
              <a:lnSpc>
                <a:spcPts val="2000"/>
              </a:lnSpc>
              <a:defRPr sz="1800"/>
            </a:lvl3pPr>
            <a:lvl4pPr>
              <a:lnSpc>
                <a:spcPts val="2000"/>
              </a:lnSpc>
              <a:defRPr sz="1800"/>
            </a:lvl4pPr>
            <a:lvl5pPr>
              <a:lnSpc>
                <a:spcPts val="2000"/>
              </a:lnSpc>
              <a:defRPr sz="1800"/>
            </a:lvl5pPr>
          </a:lstStyle>
          <a:p>
            <a:pPr lvl="0"/>
            <a:r>
              <a:rPr lang="en-US" dirty="0"/>
              <a:t>Click to add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56944BE1-9937-7EA2-AA56-336B8D5CAADA}"/>
              </a:ext>
            </a:extLst>
          </p:cNvPr>
          <p:cNvSpPr>
            <a:spLocks noGrp="1"/>
          </p:cNvSpPr>
          <p:nvPr>
            <p:ph sz="half" idx="1" hasCustomPrompt="1"/>
          </p:nvPr>
        </p:nvSpPr>
        <p:spPr>
          <a:xfrm>
            <a:off x="6826432" y="3253740"/>
            <a:ext cx="4580088" cy="3006531"/>
          </a:xfrm>
        </p:spPr>
        <p:txBody>
          <a:bodyPr>
            <a:normAutofit/>
          </a:bodyPr>
          <a:lstStyle>
            <a:lvl1pPr marL="0" indent="0">
              <a:lnSpc>
                <a:spcPts val="2000"/>
              </a:lnSpc>
              <a:buNone/>
              <a:defRPr sz="1800"/>
            </a:lvl1pPr>
            <a:lvl2pPr marL="457200">
              <a:lnSpc>
                <a:spcPts val="2000"/>
              </a:lnSpc>
              <a:defRPr sz="1800"/>
            </a:lvl2pPr>
            <a:lvl3pPr marL="914400">
              <a:lnSpc>
                <a:spcPts val="2000"/>
              </a:lnSpc>
              <a:defRPr sz="1800"/>
            </a:lvl3pPr>
            <a:lvl4pPr marL="1371600">
              <a:lnSpc>
                <a:spcPts val="2000"/>
              </a:lnSpc>
              <a:defRPr sz="1800"/>
            </a:lvl4pPr>
            <a:lvl5pPr marL="1828800">
              <a:lnSpc>
                <a:spcPts val="2000"/>
              </a:lnSpc>
              <a:defRPr sz="18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9" name="Date Placeholder 3">
            <a:extLst>
              <a:ext uri="{FF2B5EF4-FFF2-40B4-BE49-F238E27FC236}">
                <a16:creationId xmlns:a16="http://schemas.microsoft.com/office/drawing/2014/main" id="{5A56B3AA-5CA2-4004-8F95-11FD7B895DAE}"/>
              </a:ext>
            </a:extLst>
          </p:cNvPr>
          <p:cNvSpPr>
            <a:spLocks noGrp="1"/>
          </p:cNvSpPr>
          <p:nvPr>
            <p:ph type="dt" sz="half" idx="10"/>
          </p:nvPr>
        </p:nvSpPr>
        <p:spPr>
          <a:xfrm>
            <a:off x="3523723" y="6353175"/>
            <a:ext cx="1097280" cy="365125"/>
          </a:xfrm>
        </p:spPr>
        <p:txBody>
          <a:bodyPr/>
          <a:lstStyle>
            <a:lvl1pPr>
              <a:defRPr>
                <a:solidFill>
                  <a:schemeClr val="tx1">
                    <a:lumMod val="75000"/>
                    <a:lumOff val="25000"/>
                  </a:schemeClr>
                </a:solidFill>
              </a:defRPr>
            </a:lvl1pPr>
          </a:lstStyle>
          <a:p>
            <a:r>
              <a:rPr lang="en-US"/>
              <a:t>12/11/2023</a:t>
            </a:r>
            <a:endParaRPr lang="en-US" dirty="0"/>
          </a:p>
        </p:txBody>
      </p:sp>
      <p:sp>
        <p:nvSpPr>
          <p:cNvPr id="210" name="Footer Placeholder 4">
            <a:extLst>
              <a:ext uri="{FF2B5EF4-FFF2-40B4-BE49-F238E27FC236}">
                <a16:creationId xmlns:a16="http://schemas.microsoft.com/office/drawing/2014/main" id="{07D92F37-472D-4CCB-AA97-FA42E56079C7}"/>
              </a:ext>
            </a:extLst>
          </p:cNvPr>
          <p:cNvSpPr>
            <a:spLocks noGrp="1"/>
          </p:cNvSpPr>
          <p:nvPr>
            <p:ph type="ftr" sz="quarter" idx="11"/>
          </p:nvPr>
        </p:nvSpPr>
        <p:spPr>
          <a:xfrm>
            <a:off x="6642161" y="6350000"/>
            <a:ext cx="2286000" cy="365125"/>
          </a:xfrm>
        </p:spPr>
        <p:txBody>
          <a:bodyPr/>
          <a:lstStyle>
            <a:lvl1pPr>
              <a:defRPr>
                <a:solidFill>
                  <a:schemeClr val="tx1">
                    <a:lumMod val="75000"/>
                    <a:lumOff val="25000"/>
                  </a:schemeClr>
                </a:solidFill>
              </a:defRPr>
            </a:lvl1pPr>
          </a:lstStyle>
          <a:p>
            <a:r>
              <a:rPr lang="en-US"/>
              <a:t>Presentation title</a:t>
            </a:r>
            <a:endParaRPr lang="en-US" dirty="0"/>
          </a:p>
        </p:txBody>
      </p:sp>
      <p:sp>
        <p:nvSpPr>
          <p:cNvPr id="211" name="Slide Number Placeholder 5">
            <a:extLst>
              <a:ext uri="{FF2B5EF4-FFF2-40B4-BE49-F238E27FC236}">
                <a16:creationId xmlns:a16="http://schemas.microsoft.com/office/drawing/2014/main" id="{C0E89FFF-230F-4CBA-A6BC-D887B3FFA51F}"/>
              </a:ext>
            </a:extLst>
          </p:cNvPr>
          <p:cNvSpPr>
            <a:spLocks noGrp="1"/>
          </p:cNvSpPr>
          <p:nvPr>
            <p:ph type="sldNum" sz="quarter" idx="12"/>
          </p:nvPr>
        </p:nvSpPr>
        <p:spPr>
          <a:xfrm>
            <a:off x="10949320" y="6356350"/>
            <a:ext cx="457200" cy="365125"/>
          </a:xfrm>
        </p:spPr>
        <p:txBody>
          <a:bodyPr/>
          <a:lstStyle>
            <a:lvl1pPr>
              <a:defRPr>
                <a:solidFill>
                  <a:schemeClr val="tx1">
                    <a:lumMod val="75000"/>
                    <a:lumOff val="25000"/>
                  </a:schemeClr>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2034818010"/>
      </p:ext>
    </p:extLst>
  </p:cSld>
  <p:clrMapOvr>
    <a:masterClrMapping/>
  </p:clrMapOvr>
  <p:extLst>
    <p:ext uri="{DCECCB84-F9BA-43D5-87BE-67443E8EF086}">
      <p15:sldGuideLst xmlns:p15="http://schemas.microsoft.com/office/powerpoint/2012/main">
        <p15:guide id="1" orient="horz" pos="552">
          <p15:clr>
            <a:srgbClr val="FBAE40"/>
          </p15:clr>
        </p15:guide>
        <p15:guide id="2" pos="7104">
          <p15:clr>
            <a:srgbClr val="FBAE40"/>
          </p15:clr>
        </p15:guide>
        <p15:guide id="3" pos="7392">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Only">
    <p:bg>
      <p:bgPr>
        <a:solidFill>
          <a:schemeClr val="accent2"/>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9AF4D7D-42EC-4F30-296A-81B05C4E7D57}"/>
              </a:ext>
              <a:ext uri="{C183D7F6-B498-43B3-948B-1728B52AA6E4}">
                <adec:decorative xmlns:adec="http://schemas.microsoft.com/office/drawing/2017/decorative" val="1"/>
              </a:ext>
            </a:extLst>
          </p:cNvPr>
          <p:cNvGrpSpPr/>
          <p:nvPr userDrawn="1"/>
        </p:nvGrpSpPr>
        <p:grpSpPr>
          <a:xfrm>
            <a:off x="0" y="0"/>
            <a:ext cx="6843092" cy="6858000"/>
            <a:chOff x="0" y="0"/>
            <a:chExt cx="6843092" cy="6858000"/>
          </a:xfrm>
        </p:grpSpPr>
        <p:sp>
          <p:nvSpPr>
            <p:cNvPr id="344" name="Rectangle 343">
              <a:extLst>
                <a:ext uri="{FF2B5EF4-FFF2-40B4-BE49-F238E27FC236}">
                  <a16:creationId xmlns:a16="http://schemas.microsoft.com/office/drawing/2014/main" id="{0685D98A-CA5A-4C48-9AEB-4C1A201237A1}"/>
                </a:ext>
              </a:extLst>
            </p:cNvPr>
            <p:cNvSpPr/>
            <p:nvPr userDrawn="1"/>
          </p:nvSpPr>
          <p:spPr>
            <a:xfrm>
              <a:off x="2021206" y="4828032"/>
              <a:ext cx="2029968" cy="202996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A1F97041-3EE3-4F17-990B-3AC264934EF0}"/>
                </a:ext>
              </a:extLst>
            </p:cNvPr>
            <p:cNvSpPr/>
            <p:nvPr userDrawn="1"/>
          </p:nvSpPr>
          <p:spPr>
            <a:xfrm>
              <a:off x="0" y="0"/>
              <a:ext cx="2029968" cy="2029968"/>
            </a:xfrm>
            <a:custGeom>
              <a:avLst/>
              <a:gdLst>
                <a:gd name="connsiteX0" fmla="*/ 0 w 1828800"/>
                <a:gd name="connsiteY0" fmla="*/ 0 h 1828800"/>
                <a:gd name="connsiteX1" fmla="*/ 1828800 w 1828800"/>
                <a:gd name="connsiteY1" fmla="*/ 0 h 1828800"/>
                <a:gd name="connsiteX2" fmla="*/ 1828800 w 1828800"/>
                <a:gd name="connsiteY2" fmla="*/ 1828800 h 1828800"/>
                <a:gd name="connsiteX3" fmla="*/ 0 w 1828800"/>
                <a:gd name="connsiteY3" fmla="*/ 1828800 h 1828800"/>
                <a:gd name="connsiteX4" fmla="*/ 0 w 1828800"/>
                <a:gd name="connsiteY4" fmla="*/ 0 h 1828800"/>
                <a:gd name="connsiteX0" fmla="*/ 0 w 1828800"/>
                <a:gd name="connsiteY0" fmla="*/ 0 h 1828800"/>
                <a:gd name="connsiteX1" fmla="*/ 1828800 w 1828800"/>
                <a:gd name="connsiteY1" fmla="*/ 1828800 h 1828800"/>
                <a:gd name="connsiteX2" fmla="*/ 0 w 1828800"/>
                <a:gd name="connsiteY2" fmla="*/ 1828800 h 1828800"/>
                <a:gd name="connsiteX3" fmla="*/ 0 w 1828800"/>
                <a:gd name="connsiteY3" fmla="*/ 0 h 1828800"/>
              </a:gdLst>
              <a:ahLst/>
              <a:cxnLst>
                <a:cxn ang="0">
                  <a:pos x="connsiteX0" y="connsiteY0"/>
                </a:cxn>
                <a:cxn ang="0">
                  <a:pos x="connsiteX1" y="connsiteY1"/>
                </a:cxn>
                <a:cxn ang="0">
                  <a:pos x="connsiteX2" y="connsiteY2"/>
                </a:cxn>
                <a:cxn ang="0">
                  <a:pos x="connsiteX3" y="connsiteY3"/>
                </a:cxn>
              </a:cxnLst>
              <a:rect l="l" t="t" r="r" b="b"/>
              <a:pathLst>
                <a:path w="1828800" h="1828800">
                  <a:moveTo>
                    <a:pt x="0" y="0"/>
                  </a:moveTo>
                  <a:lnTo>
                    <a:pt x="1828800" y="1828800"/>
                  </a:lnTo>
                  <a:lnTo>
                    <a:pt x="0" y="1828800"/>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51DA30E2-82DB-4AA1-B134-9482F5CD7689}"/>
                </a:ext>
              </a:extLst>
            </p:cNvPr>
            <p:cNvSpPr/>
            <p:nvPr userDrawn="1"/>
          </p:nvSpPr>
          <p:spPr>
            <a:xfrm>
              <a:off x="2457970" y="1686431"/>
              <a:ext cx="1828800" cy="1828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5502070B-3F7D-436A-849C-FB64175E8B45}"/>
                </a:ext>
              </a:extLst>
            </p:cNvPr>
            <p:cNvSpPr/>
            <p:nvPr userDrawn="1"/>
          </p:nvSpPr>
          <p:spPr>
            <a:xfrm>
              <a:off x="0" y="6108192"/>
              <a:ext cx="2029968" cy="7498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9">
              <a:extLst>
                <a:ext uri="{FF2B5EF4-FFF2-40B4-BE49-F238E27FC236}">
                  <a16:creationId xmlns:a16="http://schemas.microsoft.com/office/drawing/2014/main" id="{675AAC8A-F8AB-44A3-9748-96464E9E0B6B}"/>
                </a:ext>
              </a:extLst>
            </p:cNvPr>
            <p:cNvSpPr/>
            <p:nvPr userDrawn="1"/>
          </p:nvSpPr>
          <p:spPr>
            <a:xfrm>
              <a:off x="4054172" y="4069080"/>
              <a:ext cx="2788920" cy="2788920"/>
            </a:xfrm>
            <a:custGeom>
              <a:avLst/>
              <a:gdLst>
                <a:gd name="connsiteX0" fmla="*/ 0 w 1828800"/>
                <a:gd name="connsiteY0" fmla="*/ 0 h 1828800"/>
                <a:gd name="connsiteX1" fmla="*/ 1828800 w 1828800"/>
                <a:gd name="connsiteY1" fmla="*/ 0 h 1828800"/>
                <a:gd name="connsiteX2" fmla="*/ 1828800 w 1828800"/>
                <a:gd name="connsiteY2" fmla="*/ 1828800 h 1828800"/>
                <a:gd name="connsiteX3" fmla="*/ 0 w 1828800"/>
                <a:gd name="connsiteY3" fmla="*/ 1828800 h 1828800"/>
                <a:gd name="connsiteX4" fmla="*/ 0 w 1828800"/>
                <a:gd name="connsiteY4" fmla="*/ 0 h 1828800"/>
                <a:gd name="connsiteX0" fmla="*/ 0 w 1828800"/>
                <a:gd name="connsiteY0" fmla="*/ 0 h 1828800"/>
                <a:gd name="connsiteX1" fmla="*/ 1828800 w 1828800"/>
                <a:gd name="connsiteY1" fmla="*/ 1828800 h 1828800"/>
                <a:gd name="connsiteX2" fmla="*/ 0 w 1828800"/>
                <a:gd name="connsiteY2" fmla="*/ 1828800 h 1828800"/>
                <a:gd name="connsiteX3" fmla="*/ 0 w 1828800"/>
                <a:gd name="connsiteY3" fmla="*/ 0 h 1828800"/>
              </a:gdLst>
              <a:ahLst/>
              <a:cxnLst>
                <a:cxn ang="0">
                  <a:pos x="connsiteX0" y="connsiteY0"/>
                </a:cxn>
                <a:cxn ang="0">
                  <a:pos x="connsiteX1" y="connsiteY1"/>
                </a:cxn>
                <a:cxn ang="0">
                  <a:pos x="connsiteX2" y="connsiteY2"/>
                </a:cxn>
                <a:cxn ang="0">
                  <a:pos x="connsiteX3" y="connsiteY3"/>
                </a:cxn>
              </a:cxnLst>
              <a:rect l="l" t="t" r="r" b="b"/>
              <a:pathLst>
                <a:path w="1828800" h="1828800">
                  <a:moveTo>
                    <a:pt x="0" y="0"/>
                  </a:moveTo>
                  <a:lnTo>
                    <a:pt x="1828800" y="1828800"/>
                  </a:lnTo>
                  <a:lnTo>
                    <a:pt x="0" y="1828800"/>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6" name="Group 115">
              <a:extLst>
                <a:ext uri="{FF2B5EF4-FFF2-40B4-BE49-F238E27FC236}">
                  <a16:creationId xmlns:a16="http://schemas.microsoft.com/office/drawing/2014/main" id="{AC3F6810-4D95-4C6E-A30A-459BAD7510FE}"/>
                </a:ext>
              </a:extLst>
            </p:cNvPr>
            <p:cNvGrpSpPr/>
            <p:nvPr userDrawn="1"/>
          </p:nvGrpSpPr>
          <p:grpSpPr>
            <a:xfrm>
              <a:off x="23853" y="2101527"/>
              <a:ext cx="1920240" cy="1920240"/>
              <a:chOff x="5361924" y="7472790"/>
              <a:chExt cx="1828800" cy="1828800"/>
            </a:xfrm>
          </p:grpSpPr>
          <p:grpSp>
            <p:nvGrpSpPr>
              <p:cNvPr id="115" name="Group 114">
                <a:extLst>
                  <a:ext uri="{FF2B5EF4-FFF2-40B4-BE49-F238E27FC236}">
                    <a16:creationId xmlns:a16="http://schemas.microsoft.com/office/drawing/2014/main" id="{81973B3A-7185-45FB-A2E6-A7BDE6414DF3}"/>
                  </a:ext>
                </a:extLst>
              </p:cNvPr>
              <p:cNvGrpSpPr/>
              <p:nvPr userDrawn="1"/>
            </p:nvGrpSpPr>
            <p:grpSpPr>
              <a:xfrm>
                <a:off x="5361924" y="7472790"/>
                <a:ext cx="1828800" cy="1828800"/>
                <a:chOff x="5361924" y="7472790"/>
                <a:chExt cx="1828800" cy="1828800"/>
              </a:xfrm>
            </p:grpSpPr>
            <p:grpSp>
              <p:nvGrpSpPr>
                <p:cNvPr id="99" name="Group 98">
                  <a:extLst>
                    <a:ext uri="{FF2B5EF4-FFF2-40B4-BE49-F238E27FC236}">
                      <a16:creationId xmlns:a16="http://schemas.microsoft.com/office/drawing/2014/main" id="{DACFFF66-0600-406E-AF42-9FD8E8EDB397}"/>
                    </a:ext>
                  </a:extLst>
                </p:cNvPr>
                <p:cNvGrpSpPr/>
                <p:nvPr userDrawn="1"/>
              </p:nvGrpSpPr>
              <p:grpSpPr>
                <a:xfrm>
                  <a:off x="5361924" y="7472790"/>
                  <a:ext cx="1828800" cy="1828800"/>
                  <a:chOff x="5388428" y="7173291"/>
                  <a:chExt cx="1828800" cy="1828800"/>
                </a:xfrm>
              </p:grpSpPr>
              <p:grpSp>
                <p:nvGrpSpPr>
                  <p:cNvPr id="96" name="Group 95">
                    <a:extLst>
                      <a:ext uri="{FF2B5EF4-FFF2-40B4-BE49-F238E27FC236}">
                        <a16:creationId xmlns:a16="http://schemas.microsoft.com/office/drawing/2014/main" id="{9411687D-2631-487B-AEAB-39750C9E52BF}"/>
                      </a:ext>
                    </a:extLst>
                  </p:cNvPr>
                  <p:cNvGrpSpPr/>
                  <p:nvPr userDrawn="1"/>
                </p:nvGrpSpPr>
                <p:grpSpPr>
                  <a:xfrm>
                    <a:off x="5388428" y="7173291"/>
                    <a:ext cx="1828800" cy="1828800"/>
                    <a:chOff x="5388428" y="7173291"/>
                    <a:chExt cx="1828800" cy="1828800"/>
                  </a:xfrm>
                </p:grpSpPr>
                <p:grpSp>
                  <p:nvGrpSpPr>
                    <p:cNvPr id="90" name="Group 89">
                      <a:extLst>
                        <a:ext uri="{FF2B5EF4-FFF2-40B4-BE49-F238E27FC236}">
                          <a16:creationId xmlns:a16="http://schemas.microsoft.com/office/drawing/2014/main" id="{4BDDEAF6-0726-4BF4-96D7-EBA489ABF3E5}"/>
                        </a:ext>
                      </a:extLst>
                    </p:cNvPr>
                    <p:cNvGrpSpPr/>
                    <p:nvPr userDrawn="1"/>
                  </p:nvGrpSpPr>
                  <p:grpSpPr>
                    <a:xfrm>
                      <a:off x="5388428" y="7173291"/>
                      <a:ext cx="1828800" cy="1828800"/>
                      <a:chOff x="5579044" y="7049770"/>
                      <a:chExt cx="1828800" cy="1828800"/>
                    </a:xfrm>
                  </p:grpSpPr>
                  <p:grpSp>
                    <p:nvGrpSpPr>
                      <p:cNvPr id="89" name="Group 88">
                        <a:extLst>
                          <a:ext uri="{FF2B5EF4-FFF2-40B4-BE49-F238E27FC236}">
                            <a16:creationId xmlns:a16="http://schemas.microsoft.com/office/drawing/2014/main" id="{F80BBFBA-D0FB-4E20-8981-F569A2A0B678}"/>
                          </a:ext>
                        </a:extLst>
                      </p:cNvPr>
                      <p:cNvGrpSpPr/>
                      <p:nvPr userDrawn="1"/>
                    </p:nvGrpSpPr>
                    <p:grpSpPr>
                      <a:xfrm>
                        <a:off x="5579044" y="7049770"/>
                        <a:ext cx="1828800" cy="1828800"/>
                        <a:chOff x="5579044" y="7049770"/>
                        <a:chExt cx="1828800" cy="1828800"/>
                      </a:xfrm>
                    </p:grpSpPr>
                    <p:grpSp>
                      <p:nvGrpSpPr>
                        <p:cNvPr id="86" name="Group 85">
                          <a:extLst>
                            <a:ext uri="{FF2B5EF4-FFF2-40B4-BE49-F238E27FC236}">
                              <a16:creationId xmlns:a16="http://schemas.microsoft.com/office/drawing/2014/main" id="{6B3BCF7C-4204-4B1A-8371-96E859FC8425}"/>
                            </a:ext>
                          </a:extLst>
                        </p:cNvPr>
                        <p:cNvGrpSpPr/>
                        <p:nvPr userDrawn="1"/>
                      </p:nvGrpSpPr>
                      <p:grpSpPr>
                        <a:xfrm>
                          <a:off x="5579044" y="7049770"/>
                          <a:ext cx="1828800" cy="1828800"/>
                          <a:chOff x="5579044" y="7049770"/>
                          <a:chExt cx="1828800" cy="1828800"/>
                        </a:xfrm>
                      </p:grpSpPr>
                      <p:grpSp>
                        <p:nvGrpSpPr>
                          <p:cNvPr id="83" name="Group 82">
                            <a:extLst>
                              <a:ext uri="{FF2B5EF4-FFF2-40B4-BE49-F238E27FC236}">
                                <a16:creationId xmlns:a16="http://schemas.microsoft.com/office/drawing/2014/main" id="{31CF95CD-48BB-4659-870A-21584266D83F}"/>
                              </a:ext>
                            </a:extLst>
                          </p:cNvPr>
                          <p:cNvGrpSpPr/>
                          <p:nvPr userDrawn="1"/>
                        </p:nvGrpSpPr>
                        <p:grpSpPr>
                          <a:xfrm>
                            <a:off x="5579044" y="7049770"/>
                            <a:ext cx="1828800" cy="1828800"/>
                            <a:chOff x="5579044" y="7049770"/>
                            <a:chExt cx="1828800" cy="1828800"/>
                          </a:xfrm>
                        </p:grpSpPr>
                        <p:sp>
                          <p:nvSpPr>
                            <p:cNvPr id="78" name="Oval 77">
                              <a:extLst>
                                <a:ext uri="{FF2B5EF4-FFF2-40B4-BE49-F238E27FC236}">
                                  <a16:creationId xmlns:a16="http://schemas.microsoft.com/office/drawing/2014/main" id="{871E1954-F3FD-427D-8FFA-F28839673545}"/>
                                </a:ext>
                              </a:extLst>
                            </p:cNvPr>
                            <p:cNvSpPr/>
                            <p:nvPr userDrawn="1"/>
                          </p:nvSpPr>
                          <p:spPr>
                            <a:xfrm>
                              <a:off x="5579044" y="7049770"/>
                              <a:ext cx="1828800" cy="18288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80" name="Oval 79">
                              <a:extLst>
                                <a:ext uri="{FF2B5EF4-FFF2-40B4-BE49-F238E27FC236}">
                                  <a16:creationId xmlns:a16="http://schemas.microsoft.com/office/drawing/2014/main" id="{B655BD1D-8AE2-43E7-B1D4-17923D0E0171}"/>
                                </a:ext>
                              </a:extLst>
                            </p:cNvPr>
                            <p:cNvSpPr/>
                            <p:nvPr userDrawn="1"/>
                          </p:nvSpPr>
                          <p:spPr>
                            <a:xfrm>
                              <a:off x="5647624" y="7118350"/>
                              <a:ext cx="1691640" cy="16916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82" name="Oval 81">
                            <a:extLst>
                              <a:ext uri="{FF2B5EF4-FFF2-40B4-BE49-F238E27FC236}">
                                <a16:creationId xmlns:a16="http://schemas.microsoft.com/office/drawing/2014/main" id="{9F92C461-5E10-49F3-B4F0-F320512C0756}"/>
                              </a:ext>
                            </a:extLst>
                          </p:cNvPr>
                          <p:cNvSpPr/>
                          <p:nvPr userDrawn="1"/>
                        </p:nvSpPr>
                        <p:spPr>
                          <a:xfrm>
                            <a:off x="5716204" y="7186930"/>
                            <a:ext cx="1554480" cy="15544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85" name="Oval 84">
                          <a:extLst>
                            <a:ext uri="{FF2B5EF4-FFF2-40B4-BE49-F238E27FC236}">
                              <a16:creationId xmlns:a16="http://schemas.microsoft.com/office/drawing/2014/main" id="{A6D57951-375C-41E9-BF45-DFC40F8E0A1A}"/>
                            </a:ext>
                          </a:extLst>
                        </p:cNvPr>
                        <p:cNvSpPr/>
                        <p:nvPr userDrawn="1"/>
                      </p:nvSpPr>
                      <p:spPr>
                        <a:xfrm>
                          <a:off x="5784784" y="7255510"/>
                          <a:ext cx="1417320" cy="14173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88" name="Oval 87">
                        <a:extLst>
                          <a:ext uri="{FF2B5EF4-FFF2-40B4-BE49-F238E27FC236}">
                            <a16:creationId xmlns:a16="http://schemas.microsoft.com/office/drawing/2014/main" id="{E4A4216D-DF9B-4DD9-989C-1F4040F3F4F7}"/>
                          </a:ext>
                        </a:extLst>
                      </p:cNvPr>
                      <p:cNvSpPr/>
                      <p:nvPr userDrawn="1"/>
                    </p:nvSpPr>
                    <p:spPr>
                      <a:xfrm>
                        <a:off x="5853364" y="7324090"/>
                        <a:ext cx="1280160" cy="128016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92" name="Oval 91">
                      <a:extLst>
                        <a:ext uri="{FF2B5EF4-FFF2-40B4-BE49-F238E27FC236}">
                          <a16:creationId xmlns:a16="http://schemas.microsoft.com/office/drawing/2014/main" id="{3DCCC81D-9EE7-47A8-8A4C-74B5E047A336}"/>
                        </a:ext>
                      </a:extLst>
                    </p:cNvPr>
                    <p:cNvSpPr/>
                    <p:nvPr userDrawn="1"/>
                  </p:nvSpPr>
                  <p:spPr>
                    <a:xfrm>
                      <a:off x="5731328" y="7516191"/>
                      <a:ext cx="1143000" cy="11430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95" name="Oval 94">
                    <a:extLst>
                      <a:ext uri="{FF2B5EF4-FFF2-40B4-BE49-F238E27FC236}">
                        <a16:creationId xmlns:a16="http://schemas.microsoft.com/office/drawing/2014/main" id="{9985F9FD-CFFB-417E-A560-28BD7BC7EE86}"/>
                      </a:ext>
                    </a:extLst>
                  </p:cNvPr>
                  <p:cNvSpPr/>
                  <p:nvPr userDrawn="1"/>
                </p:nvSpPr>
                <p:spPr>
                  <a:xfrm>
                    <a:off x="5799908" y="7584771"/>
                    <a:ext cx="1005840" cy="10058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98" name="Oval 97">
                  <a:extLst>
                    <a:ext uri="{FF2B5EF4-FFF2-40B4-BE49-F238E27FC236}">
                      <a16:creationId xmlns:a16="http://schemas.microsoft.com/office/drawing/2014/main" id="{9A923F7B-7D75-4E04-AE62-D5B99F645756}"/>
                    </a:ext>
                  </a:extLst>
                </p:cNvPr>
                <p:cNvSpPr/>
                <p:nvPr userDrawn="1"/>
              </p:nvSpPr>
              <p:spPr>
                <a:xfrm>
                  <a:off x="5841984" y="7952850"/>
                  <a:ext cx="868680" cy="8686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2" name="Oval 101">
                  <a:extLst>
                    <a:ext uri="{FF2B5EF4-FFF2-40B4-BE49-F238E27FC236}">
                      <a16:creationId xmlns:a16="http://schemas.microsoft.com/office/drawing/2014/main" id="{F0239D2C-73EF-42E3-B73F-E69B7C27F65B}"/>
                    </a:ext>
                  </a:extLst>
                </p:cNvPr>
                <p:cNvSpPr/>
                <p:nvPr userDrawn="1"/>
              </p:nvSpPr>
              <p:spPr>
                <a:xfrm>
                  <a:off x="5910564" y="8021430"/>
                  <a:ext cx="731520" cy="7315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5" name="Oval 104">
                  <a:extLst>
                    <a:ext uri="{FF2B5EF4-FFF2-40B4-BE49-F238E27FC236}">
                      <a16:creationId xmlns:a16="http://schemas.microsoft.com/office/drawing/2014/main" id="{59BA1C3D-ADED-4596-8A9D-3DEC7E848945}"/>
                    </a:ext>
                  </a:extLst>
                </p:cNvPr>
                <p:cNvSpPr/>
                <p:nvPr userDrawn="1"/>
              </p:nvSpPr>
              <p:spPr>
                <a:xfrm>
                  <a:off x="5979144" y="8090010"/>
                  <a:ext cx="594360" cy="59436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8" name="Oval 107">
                  <a:extLst>
                    <a:ext uri="{FF2B5EF4-FFF2-40B4-BE49-F238E27FC236}">
                      <a16:creationId xmlns:a16="http://schemas.microsoft.com/office/drawing/2014/main" id="{015F2BFA-6803-42A0-A870-794B120EF574}"/>
                    </a:ext>
                  </a:extLst>
                </p:cNvPr>
                <p:cNvSpPr/>
                <p:nvPr userDrawn="1"/>
              </p:nvSpPr>
              <p:spPr>
                <a:xfrm>
                  <a:off x="6047724" y="8158590"/>
                  <a:ext cx="457200" cy="4572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10" name="Oval 109">
                  <a:extLst>
                    <a:ext uri="{FF2B5EF4-FFF2-40B4-BE49-F238E27FC236}">
                      <a16:creationId xmlns:a16="http://schemas.microsoft.com/office/drawing/2014/main" id="{E09A173D-9FE5-446C-B59E-5D7C0A00BF6C}"/>
                    </a:ext>
                  </a:extLst>
                </p:cNvPr>
                <p:cNvSpPr/>
                <p:nvPr userDrawn="1"/>
              </p:nvSpPr>
              <p:spPr>
                <a:xfrm>
                  <a:off x="6116304" y="8227170"/>
                  <a:ext cx="320040" cy="3200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113" name="Oval 112">
                <a:extLst>
                  <a:ext uri="{FF2B5EF4-FFF2-40B4-BE49-F238E27FC236}">
                    <a16:creationId xmlns:a16="http://schemas.microsoft.com/office/drawing/2014/main" id="{974C3792-995F-4717-8C8B-089BBA7DE9C7}"/>
                  </a:ext>
                </a:extLst>
              </p:cNvPr>
              <p:cNvSpPr/>
              <p:nvPr userDrawn="1"/>
            </p:nvSpPr>
            <p:spPr>
              <a:xfrm>
                <a:off x="6184884" y="8295750"/>
                <a:ext cx="182880" cy="1828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23" name="Freeform: Shape 22">
              <a:extLst>
                <a:ext uri="{FF2B5EF4-FFF2-40B4-BE49-F238E27FC236}">
                  <a16:creationId xmlns:a16="http://schemas.microsoft.com/office/drawing/2014/main" id="{C8FD950B-0E2B-4905-8DE9-195E24B2ABE7}"/>
                </a:ext>
              </a:extLst>
            </p:cNvPr>
            <p:cNvSpPr/>
            <p:nvPr userDrawn="1"/>
          </p:nvSpPr>
          <p:spPr>
            <a:xfrm rot="10800000">
              <a:off x="1013527" y="2043171"/>
              <a:ext cx="1014984" cy="2029968"/>
            </a:xfrm>
            <a:custGeom>
              <a:avLst/>
              <a:gdLst>
                <a:gd name="connsiteX0" fmla="*/ 1248 w 915648"/>
                <a:gd name="connsiteY0" fmla="*/ 0 h 1828800"/>
                <a:gd name="connsiteX1" fmla="*/ 915648 w 915648"/>
                <a:gd name="connsiteY1" fmla="*/ 914400 h 1828800"/>
                <a:gd name="connsiteX2" fmla="*/ 1248 w 915648"/>
                <a:gd name="connsiteY2" fmla="*/ 1828800 h 1828800"/>
                <a:gd name="connsiteX3" fmla="*/ 0 w 915648"/>
                <a:gd name="connsiteY3" fmla="*/ 1828737 h 1828800"/>
                <a:gd name="connsiteX4" fmla="*/ 0 w 915648"/>
                <a:gd name="connsiteY4" fmla="*/ 63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48" h="1828800">
                  <a:moveTo>
                    <a:pt x="1248" y="0"/>
                  </a:moveTo>
                  <a:cubicBezTo>
                    <a:pt x="506257" y="0"/>
                    <a:pt x="915648" y="409391"/>
                    <a:pt x="915648" y="914400"/>
                  </a:cubicBezTo>
                  <a:cubicBezTo>
                    <a:pt x="915648" y="1419409"/>
                    <a:pt x="506257" y="1828800"/>
                    <a:pt x="1248" y="1828800"/>
                  </a:cubicBezTo>
                  <a:lnTo>
                    <a:pt x="0" y="1828737"/>
                  </a:lnTo>
                  <a:lnTo>
                    <a:pt x="0" y="63"/>
                  </a:ln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8" name="Rectangle 9">
              <a:extLst>
                <a:ext uri="{FF2B5EF4-FFF2-40B4-BE49-F238E27FC236}">
                  <a16:creationId xmlns:a16="http://schemas.microsoft.com/office/drawing/2014/main" id="{D0B57759-E007-4FD0-9C6B-356DC53050C4}"/>
                </a:ext>
              </a:extLst>
            </p:cNvPr>
            <p:cNvSpPr/>
            <p:nvPr userDrawn="1"/>
          </p:nvSpPr>
          <p:spPr>
            <a:xfrm rot="5400000">
              <a:off x="2028432" y="4821048"/>
              <a:ext cx="2029968" cy="2029968"/>
            </a:xfrm>
            <a:custGeom>
              <a:avLst/>
              <a:gdLst>
                <a:gd name="connsiteX0" fmla="*/ 0 w 1828800"/>
                <a:gd name="connsiteY0" fmla="*/ 0 h 1828800"/>
                <a:gd name="connsiteX1" fmla="*/ 1828800 w 1828800"/>
                <a:gd name="connsiteY1" fmla="*/ 0 h 1828800"/>
                <a:gd name="connsiteX2" fmla="*/ 1828800 w 1828800"/>
                <a:gd name="connsiteY2" fmla="*/ 1828800 h 1828800"/>
                <a:gd name="connsiteX3" fmla="*/ 0 w 1828800"/>
                <a:gd name="connsiteY3" fmla="*/ 1828800 h 1828800"/>
                <a:gd name="connsiteX4" fmla="*/ 0 w 1828800"/>
                <a:gd name="connsiteY4" fmla="*/ 0 h 1828800"/>
                <a:gd name="connsiteX0" fmla="*/ 0 w 1828800"/>
                <a:gd name="connsiteY0" fmla="*/ 0 h 1828800"/>
                <a:gd name="connsiteX1" fmla="*/ 1828800 w 1828800"/>
                <a:gd name="connsiteY1" fmla="*/ 1828800 h 1828800"/>
                <a:gd name="connsiteX2" fmla="*/ 0 w 1828800"/>
                <a:gd name="connsiteY2" fmla="*/ 1828800 h 1828800"/>
                <a:gd name="connsiteX3" fmla="*/ 0 w 1828800"/>
                <a:gd name="connsiteY3" fmla="*/ 0 h 1828800"/>
              </a:gdLst>
              <a:ahLst/>
              <a:cxnLst>
                <a:cxn ang="0">
                  <a:pos x="connsiteX0" y="connsiteY0"/>
                </a:cxn>
                <a:cxn ang="0">
                  <a:pos x="connsiteX1" y="connsiteY1"/>
                </a:cxn>
                <a:cxn ang="0">
                  <a:pos x="connsiteX2" y="connsiteY2"/>
                </a:cxn>
                <a:cxn ang="0">
                  <a:pos x="connsiteX3" y="connsiteY3"/>
                </a:cxn>
              </a:cxnLst>
              <a:rect l="l" t="t" r="r" b="b"/>
              <a:pathLst>
                <a:path w="1828800" h="1828800">
                  <a:moveTo>
                    <a:pt x="0" y="0"/>
                  </a:moveTo>
                  <a:lnTo>
                    <a:pt x="1828800" y="1828800"/>
                  </a:lnTo>
                  <a:lnTo>
                    <a:pt x="0" y="182880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5" name="Oval 174">
              <a:extLst>
                <a:ext uri="{FF2B5EF4-FFF2-40B4-BE49-F238E27FC236}">
                  <a16:creationId xmlns:a16="http://schemas.microsoft.com/office/drawing/2014/main" id="{273C520A-0126-47DA-A75B-1A38883907A2}"/>
                </a:ext>
              </a:extLst>
            </p:cNvPr>
            <p:cNvSpPr/>
            <p:nvPr userDrawn="1"/>
          </p:nvSpPr>
          <p:spPr>
            <a:xfrm>
              <a:off x="861942" y="888111"/>
              <a:ext cx="274320" cy="2743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1" name="Rectangle 290">
              <a:extLst>
                <a:ext uri="{FF2B5EF4-FFF2-40B4-BE49-F238E27FC236}">
                  <a16:creationId xmlns:a16="http://schemas.microsoft.com/office/drawing/2014/main" id="{AB12487D-8BC9-4BEB-B6A7-B9DD702B2BD3}"/>
                </a:ext>
              </a:extLst>
            </p:cNvPr>
            <p:cNvSpPr/>
            <p:nvPr userDrawn="1"/>
          </p:nvSpPr>
          <p:spPr>
            <a:xfrm>
              <a:off x="0" y="4082178"/>
              <a:ext cx="2029968" cy="202996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7" name="Graphic 296">
              <a:extLst>
                <a:ext uri="{FF2B5EF4-FFF2-40B4-BE49-F238E27FC236}">
                  <a16:creationId xmlns:a16="http://schemas.microsoft.com/office/drawing/2014/main" id="{AEE6DE36-A3C9-4D40-B471-F49B6A875D3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2029016" y="2051944"/>
              <a:ext cx="2029968" cy="2029968"/>
            </a:xfrm>
            <a:prstGeom prst="rect">
              <a:avLst/>
            </a:prstGeom>
          </p:spPr>
        </p:pic>
        <p:pic>
          <p:nvPicPr>
            <p:cNvPr id="299" name="Graphic 298">
              <a:extLst>
                <a:ext uri="{FF2B5EF4-FFF2-40B4-BE49-F238E27FC236}">
                  <a16:creationId xmlns:a16="http://schemas.microsoft.com/office/drawing/2014/main" id="{99FF86FA-8891-4235-B88B-CFCA3B57E53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4078224"/>
              <a:ext cx="2029968" cy="2029968"/>
            </a:xfrm>
            <a:prstGeom prst="rect">
              <a:avLst/>
            </a:prstGeom>
          </p:spPr>
        </p:pic>
        <p:cxnSp>
          <p:nvCxnSpPr>
            <p:cNvPr id="170" name="Straight Connector 169">
              <a:extLst>
                <a:ext uri="{FF2B5EF4-FFF2-40B4-BE49-F238E27FC236}">
                  <a16:creationId xmlns:a16="http://schemas.microsoft.com/office/drawing/2014/main" id="{7ADD6DC9-9036-47C7-AAE5-8AF23CE0C81D}"/>
                </a:ext>
              </a:extLst>
            </p:cNvPr>
            <p:cNvCxnSpPr>
              <a:cxnSpLocks/>
            </p:cNvCxnSpPr>
            <p:nvPr userDrawn="1"/>
          </p:nvCxnSpPr>
          <p:spPr>
            <a:xfrm>
              <a:off x="974376" y="989441"/>
              <a:ext cx="5867327" cy="586720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6C25C416-A3A2-4CF9-9532-2C0BFB51CFDF}"/>
              </a:ext>
            </a:extLst>
          </p:cNvPr>
          <p:cNvSpPr>
            <a:spLocks noGrp="1"/>
          </p:cNvSpPr>
          <p:nvPr>
            <p:ph type="ctrTitle" hasCustomPrompt="1"/>
          </p:nvPr>
        </p:nvSpPr>
        <p:spPr>
          <a:xfrm>
            <a:off x="4714772" y="677918"/>
            <a:ext cx="6856292" cy="3590596"/>
          </a:xfrm>
        </p:spPr>
        <p:txBody>
          <a:bodyPr anchor="ctr"/>
          <a:lstStyle>
            <a:lvl1pPr algn="l">
              <a:defRPr sz="6000" cap="all" baseline="0">
                <a:solidFill>
                  <a:schemeClr val="tx2"/>
                </a:solidFill>
              </a:defRPr>
            </a:lvl1pPr>
          </a:lstStyle>
          <a:p>
            <a:r>
              <a:rPr lang="en-US" dirty="0"/>
              <a:t>Click to add title</a:t>
            </a:r>
          </a:p>
        </p:txBody>
      </p:sp>
    </p:spTree>
    <p:extLst>
      <p:ext uri="{BB962C8B-B14F-4D97-AF65-F5344CB8AC3E}">
        <p14:creationId xmlns:p14="http://schemas.microsoft.com/office/powerpoint/2010/main" val="670392170"/>
      </p:ext>
    </p:extLst>
  </p:cSld>
  <p:clrMapOvr>
    <a:masterClrMapping/>
  </p:clrMapOvr>
  <p:extLst>
    <p:ext uri="{DCECCB84-F9BA-43D5-87BE-67443E8EF086}">
      <p15:sldGuideLst xmlns:p15="http://schemas.microsoft.com/office/powerpoint/2012/main">
        <p15:guide id="1" orient="horz" pos="1080" userDrawn="1">
          <p15:clr>
            <a:srgbClr val="FBAE40"/>
          </p15:clr>
        </p15:guide>
        <p15:guide id="2" orient="horz" pos="2160" userDrawn="1">
          <p15:clr>
            <a:srgbClr val="FBAE40"/>
          </p15:clr>
        </p15:guide>
        <p15:guide id="3" orient="horz" pos="3240" userDrawn="1">
          <p15:clr>
            <a:srgbClr val="FBAE40"/>
          </p15:clr>
        </p15:guide>
        <p15:guide id="4" orient="horz" pos="2260" userDrawn="1">
          <p15:clr>
            <a:srgbClr val="FBAE40"/>
          </p15:clr>
        </p15:guide>
        <p15:guide id="5" pos="7296"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12/11/2023</a:t>
            </a:r>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684041101"/>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12/11/2023</a:t>
            </a:r>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2031196834"/>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a:t>12/11/2023</a:t>
            </a:r>
            <a:endParaRPr lang="en-US" dirty="0"/>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2075372223"/>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a:t>12/11/2023</a:t>
            </a:r>
            <a:endParaRPr lang="en-US" dirty="0"/>
          </a:p>
        </p:txBody>
      </p:sp>
      <p:sp>
        <p:nvSpPr>
          <p:cNvPr id="8" name="Footer Placeholder 7"/>
          <p:cNvSpPr>
            <a:spLocks noGrp="1"/>
          </p:cNvSpPr>
          <p:nvPr>
            <p:ph type="ftr" sz="quarter" idx="11"/>
          </p:nvPr>
        </p:nvSpPr>
        <p:spPr/>
        <p:txBody>
          <a:bodyPr/>
          <a:lstStyle/>
          <a:p>
            <a:r>
              <a:rPr lang="en-US"/>
              <a:t>Presentation title</a:t>
            </a:r>
            <a:endParaRPr lang="en-US" dirty="0"/>
          </a:p>
        </p:txBody>
      </p:sp>
      <p:sp>
        <p:nvSpPr>
          <p:cNvPr id="9" name="Slide Number Placeholder 8"/>
          <p:cNvSpPr>
            <a:spLocks noGrp="1"/>
          </p:cNvSpPr>
          <p:nvPr>
            <p:ph type="sldNum" sz="quarter" idx="12"/>
          </p:nvPr>
        </p:nvSpPr>
        <p:spPr/>
        <p:txBody>
          <a:body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3462215475"/>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7/17/2024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grpSp>
        <p:nvGrpSpPr>
          <p:cNvPr id="6" name="Group 5">
            <a:extLst>
              <a:ext uri="{FF2B5EF4-FFF2-40B4-BE49-F238E27FC236}">
                <a16:creationId xmlns:a16="http://schemas.microsoft.com/office/drawing/2014/main" id="{543302FF-A416-87A5-4065-F88F335001E4}"/>
              </a:ext>
              <a:ext uri="{C183D7F6-B498-43B3-948B-1728B52AA6E4}">
                <adec:decorative xmlns:adec="http://schemas.microsoft.com/office/drawing/2017/decorative" val="1"/>
              </a:ext>
            </a:extLst>
          </p:cNvPr>
          <p:cNvGrpSpPr/>
          <p:nvPr userDrawn="1"/>
        </p:nvGrpSpPr>
        <p:grpSpPr>
          <a:xfrm>
            <a:off x="0" y="0"/>
            <a:ext cx="6843092" cy="6858000"/>
            <a:chOff x="0" y="0"/>
            <a:chExt cx="6843092" cy="6858000"/>
          </a:xfrm>
        </p:grpSpPr>
        <p:sp>
          <p:nvSpPr>
            <p:cNvPr id="7" name="Rectangle 6">
              <a:extLst>
                <a:ext uri="{FF2B5EF4-FFF2-40B4-BE49-F238E27FC236}">
                  <a16:creationId xmlns:a16="http://schemas.microsoft.com/office/drawing/2014/main" id="{F44467DD-5E90-5BEA-11C3-D9BAC29F0260}"/>
                </a:ext>
              </a:extLst>
            </p:cNvPr>
            <p:cNvSpPr/>
            <p:nvPr userDrawn="1"/>
          </p:nvSpPr>
          <p:spPr>
            <a:xfrm>
              <a:off x="2021206" y="4828032"/>
              <a:ext cx="2029968" cy="202996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9">
              <a:extLst>
                <a:ext uri="{FF2B5EF4-FFF2-40B4-BE49-F238E27FC236}">
                  <a16:creationId xmlns:a16="http://schemas.microsoft.com/office/drawing/2014/main" id="{5531BD9D-0D17-2BD0-CAA0-58DE5FB7C4B5}"/>
                </a:ext>
              </a:extLst>
            </p:cNvPr>
            <p:cNvSpPr/>
            <p:nvPr userDrawn="1"/>
          </p:nvSpPr>
          <p:spPr>
            <a:xfrm>
              <a:off x="0" y="0"/>
              <a:ext cx="2029968" cy="2029968"/>
            </a:xfrm>
            <a:custGeom>
              <a:avLst/>
              <a:gdLst>
                <a:gd name="connsiteX0" fmla="*/ 0 w 1828800"/>
                <a:gd name="connsiteY0" fmla="*/ 0 h 1828800"/>
                <a:gd name="connsiteX1" fmla="*/ 1828800 w 1828800"/>
                <a:gd name="connsiteY1" fmla="*/ 0 h 1828800"/>
                <a:gd name="connsiteX2" fmla="*/ 1828800 w 1828800"/>
                <a:gd name="connsiteY2" fmla="*/ 1828800 h 1828800"/>
                <a:gd name="connsiteX3" fmla="*/ 0 w 1828800"/>
                <a:gd name="connsiteY3" fmla="*/ 1828800 h 1828800"/>
                <a:gd name="connsiteX4" fmla="*/ 0 w 1828800"/>
                <a:gd name="connsiteY4" fmla="*/ 0 h 1828800"/>
                <a:gd name="connsiteX0" fmla="*/ 0 w 1828800"/>
                <a:gd name="connsiteY0" fmla="*/ 0 h 1828800"/>
                <a:gd name="connsiteX1" fmla="*/ 1828800 w 1828800"/>
                <a:gd name="connsiteY1" fmla="*/ 1828800 h 1828800"/>
                <a:gd name="connsiteX2" fmla="*/ 0 w 1828800"/>
                <a:gd name="connsiteY2" fmla="*/ 1828800 h 1828800"/>
                <a:gd name="connsiteX3" fmla="*/ 0 w 1828800"/>
                <a:gd name="connsiteY3" fmla="*/ 0 h 1828800"/>
              </a:gdLst>
              <a:ahLst/>
              <a:cxnLst>
                <a:cxn ang="0">
                  <a:pos x="connsiteX0" y="connsiteY0"/>
                </a:cxn>
                <a:cxn ang="0">
                  <a:pos x="connsiteX1" y="connsiteY1"/>
                </a:cxn>
                <a:cxn ang="0">
                  <a:pos x="connsiteX2" y="connsiteY2"/>
                </a:cxn>
                <a:cxn ang="0">
                  <a:pos x="connsiteX3" y="connsiteY3"/>
                </a:cxn>
              </a:cxnLst>
              <a:rect l="l" t="t" r="r" b="b"/>
              <a:pathLst>
                <a:path w="1828800" h="1828800">
                  <a:moveTo>
                    <a:pt x="0" y="0"/>
                  </a:moveTo>
                  <a:lnTo>
                    <a:pt x="1828800" y="1828800"/>
                  </a:lnTo>
                  <a:lnTo>
                    <a:pt x="0" y="1828800"/>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5CF89802-3A12-82FE-325A-357CCDCFB07B}"/>
                </a:ext>
              </a:extLst>
            </p:cNvPr>
            <p:cNvSpPr/>
            <p:nvPr userDrawn="1"/>
          </p:nvSpPr>
          <p:spPr>
            <a:xfrm>
              <a:off x="2457970" y="1686431"/>
              <a:ext cx="1828800" cy="1828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D26F504C-569A-0702-1BAE-20FD20AE8FF7}"/>
                </a:ext>
              </a:extLst>
            </p:cNvPr>
            <p:cNvSpPr/>
            <p:nvPr userDrawn="1"/>
          </p:nvSpPr>
          <p:spPr>
            <a:xfrm>
              <a:off x="0" y="6108192"/>
              <a:ext cx="2029968" cy="7498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9">
              <a:extLst>
                <a:ext uri="{FF2B5EF4-FFF2-40B4-BE49-F238E27FC236}">
                  <a16:creationId xmlns:a16="http://schemas.microsoft.com/office/drawing/2014/main" id="{BFB9972F-8A1B-8C44-E3F3-51100C8DCBE4}"/>
                </a:ext>
              </a:extLst>
            </p:cNvPr>
            <p:cNvSpPr/>
            <p:nvPr userDrawn="1"/>
          </p:nvSpPr>
          <p:spPr>
            <a:xfrm>
              <a:off x="4054172" y="4069080"/>
              <a:ext cx="2788920" cy="2788920"/>
            </a:xfrm>
            <a:custGeom>
              <a:avLst/>
              <a:gdLst>
                <a:gd name="connsiteX0" fmla="*/ 0 w 1828800"/>
                <a:gd name="connsiteY0" fmla="*/ 0 h 1828800"/>
                <a:gd name="connsiteX1" fmla="*/ 1828800 w 1828800"/>
                <a:gd name="connsiteY1" fmla="*/ 0 h 1828800"/>
                <a:gd name="connsiteX2" fmla="*/ 1828800 w 1828800"/>
                <a:gd name="connsiteY2" fmla="*/ 1828800 h 1828800"/>
                <a:gd name="connsiteX3" fmla="*/ 0 w 1828800"/>
                <a:gd name="connsiteY3" fmla="*/ 1828800 h 1828800"/>
                <a:gd name="connsiteX4" fmla="*/ 0 w 1828800"/>
                <a:gd name="connsiteY4" fmla="*/ 0 h 1828800"/>
                <a:gd name="connsiteX0" fmla="*/ 0 w 1828800"/>
                <a:gd name="connsiteY0" fmla="*/ 0 h 1828800"/>
                <a:gd name="connsiteX1" fmla="*/ 1828800 w 1828800"/>
                <a:gd name="connsiteY1" fmla="*/ 1828800 h 1828800"/>
                <a:gd name="connsiteX2" fmla="*/ 0 w 1828800"/>
                <a:gd name="connsiteY2" fmla="*/ 1828800 h 1828800"/>
                <a:gd name="connsiteX3" fmla="*/ 0 w 1828800"/>
                <a:gd name="connsiteY3" fmla="*/ 0 h 1828800"/>
              </a:gdLst>
              <a:ahLst/>
              <a:cxnLst>
                <a:cxn ang="0">
                  <a:pos x="connsiteX0" y="connsiteY0"/>
                </a:cxn>
                <a:cxn ang="0">
                  <a:pos x="connsiteX1" y="connsiteY1"/>
                </a:cxn>
                <a:cxn ang="0">
                  <a:pos x="connsiteX2" y="connsiteY2"/>
                </a:cxn>
                <a:cxn ang="0">
                  <a:pos x="connsiteX3" y="connsiteY3"/>
                </a:cxn>
              </a:cxnLst>
              <a:rect l="l" t="t" r="r" b="b"/>
              <a:pathLst>
                <a:path w="1828800" h="1828800">
                  <a:moveTo>
                    <a:pt x="0" y="0"/>
                  </a:moveTo>
                  <a:lnTo>
                    <a:pt x="1828800" y="1828800"/>
                  </a:lnTo>
                  <a:lnTo>
                    <a:pt x="0" y="1828800"/>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A1281C87-BB1F-5EAF-E299-CFA432CEF6FB}"/>
                </a:ext>
              </a:extLst>
            </p:cNvPr>
            <p:cNvGrpSpPr/>
            <p:nvPr userDrawn="1"/>
          </p:nvGrpSpPr>
          <p:grpSpPr>
            <a:xfrm>
              <a:off x="23853" y="2101527"/>
              <a:ext cx="1920240" cy="1920240"/>
              <a:chOff x="5361924" y="7472790"/>
              <a:chExt cx="1828800" cy="1828800"/>
            </a:xfrm>
          </p:grpSpPr>
          <p:grpSp>
            <p:nvGrpSpPr>
              <p:cNvPr id="20" name="Group 19">
                <a:extLst>
                  <a:ext uri="{FF2B5EF4-FFF2-40B4-BE49-F238E27FC236}">
                    <a16:creationId xmlns:a16="http://schemas.microsoft.com/office/drawing/2014/main" id="{1157C5CE-6EA9-6EE1-43DD-661F9335B840}"/>
                  </a:ext>
                </a:extLst>
              </p:cNvPr>
              <p:cNvGrpSpPr/>
              <p:nvPr userDrawn="1"/>
            </p:nvGrpSpPr>
            <p:grpSpPr>
              <a:xfrm>
                <a:off x="5361924" y="7472790"/>
                <a:ext cx="1828800" cy="1828800"/>
                <a:chOff x="5361924" y="7472790"/>
                <a:chExt cx="1828800" cy="1828800"/>
              </a:xfrm>
            </p:grpSpPr>
            <p:grpSp>
              <p:nvGrpSpPr>
                <p:cNvPr id="22" name="Group 21">
                  <a:extLst>
                    <a:ext uri="{FF2B5EF4-FFF2-40B4-BE49-F238E27FC236}">
                      <a16:creationId xmlns:a16="http://schemas.microsoft.com/office/drawing/2014/main" id="{249DA0E5-8189-C39C-E35F-D81AF74A8BB6}"/>
                    </a:ext>
                  </a:extLst>
                </p:cNvPr>
                <p:cNvGrpSpPr/>
                <p:nvPr userDrawn="1"/>
              </p:nvGrpSpPr>
              <p:grpSpPr>
                <a:xfrm>
                  <a:off x="5361924" y="7472790"/>
                  <a:ext cx="1828800" cy="1828800"/>
                  <a:chOff x="5388428" y="7173291"/>
                  <a:chExt cx="1828800" cy="1828800"/>
                </a:xfrm>
              </p:grpSpPr>
              <p:grpSp>
                <p:nvGrpSpPr>
                  <p:cNvPr id="28" name="Group 27">
                    <a:extLst>
                      <a:ext uri="{FF2B5EF4-FFF2-40B4-BE49-F238E27FC236}">
                        <a16:creationId xmlns:a16="http://schemas.microsoft.com/office/drawing/2014/main" id="{890F48D4-A8F4-750F-A339-DAF32D3F5998}"/>
                      </a:ext>
                    </a:extLst>
                  </p:cNvPr>
                  <p:cNvGrpSpPr/>
                  <p:nvPr userDrawn="1"/>
                </p:nvGrpSpPr>
                <p:grpSpPr>
                  <a:xfrm>
                    <a:off x="5388428" y="7173291"/>
                    <a:ext cx="1828800" cy="1828800"/>
                    <a:chOff x="5388428" y="7173291"/>
                    <a:chExt cx="1828800" cy="1828800"/>
                  </a:xfrm>
                </p:grpSpPr>
                <p:grpSp>
                  <p:nvGrpSpPr>
                    <p:cNvPr id="30" name="Group 29">
                      <a:extLst>
                        <a:ext uri="{FF2B5EF4-FFF2-40B4-BE49-F238E27FC236}">
                          <a16:creationId xmlns:a16="http://schemas.microsoft.com/office/drawing/2014/main" id="{9342B997-BB4B-83A2-3333-3A1779737185}"/>
                        </a:ext>
                      </a:extLst>
                    </p:cNvPr>
                    <p:cNvGrpSpPr/>
                    <p:nvPr userDrawn="1"/>
                  </p:nvGrpSpPr>
                  <p:grpSpPr>
                    <a:xfrm>
                      <a:off x="5388428" y="7173291"/>
                      <a:ext cx="1828800" cy="1828800"/>
                      <a:chOff x="5579044" y="7049770"/>
                      <a:chExt cx="1828800" cy="1828800"/>
                    </a:xfrm>
                  </p:grpSpPr>
                  <p:grpSp>
                    <p:nvGrpSpPr>
                      <p:cNvPr id="32" name="Group 31">
                        <a:extLst>
                          <a:ext uri="{FF2B5EF4-FFF2-40B4-BE49-F238E27FC236}">
                            <a16:creationId xmlns:a16="http://schemas.microsoft.com/office/drawing/2014/main" id="{162EC646-7C8B-6DFC-BCFB-DBA6C9B18A1E}"/>
                          </a:ext>
                        </a:extLst>
                      </p:cNvPr>
                      <p:cNvGrpSpPr/>
                      <p:nvPr userDrawn="1"/>
                    </p:nvGrpSpPr>
                    <p:grpSpPr>
                      <a:xfrm>
                        <a:off x="5579044" y="7049770"/>
                        <a:ext cx="1828800" cy="1828800"/>
                        <a:chOff x="5579044" y="7049770"/>
                        <a:chExt cx="1828800" cy="1828800"/>
                      </a:xfrm>
                    </p:grpSpPr>
                    <p:grpSp>
                      <p:nvGrpSpPr>
                        <p:cNvPr id="34" name="Group 33">
                          <a:extLst>
                            <a:ext uri="{FF2B5EF4-FFF2-40B4-BE49-F238E27FC236}">
                              <a16:creationId xmlns:a16="http://schemas.microsoft.com/office/drawing/2014/main" id="{D7F218EC-A8BC-EFC5-D20C-B8FC69E0C26C}"/>
                            </a:ext>
                          </a:extLst>
                        </p:cNvPr>
                        <p:cNvGrpSpPr/>
                        <p:nvPr userDrawn="1"/>
                      </p:nvGrpSpPr>
                      <p:grpSpPr>
                        <a:xfrm>
                          <a:off x="5579044" y="7049770"/>
                          <a:ext cx="1828800" cy="1828800"/>
                          <a:chOff x="5579044" y="7049770"/>
                          <a:chExt cx="1828800" cy="1828800"/>
                        </a:xfrm>
                      </p:grpSpPr>
                      <p:grpSp>
                        <p:nvGrpSpPr>
                          <p:cNvPr id="36" name="Group 35">
                            <a:extLst>
                              <a:ext uri="{FF2B5EF4-FFF2-40B4-BE49-F238E27FC236}">
                                <a16:creationId xmlns:a16="http://schemas.microsoft.com/office/drawing/2014/main" id="{CE7DF2D8-0AB9-8DE6-41EF-09F0B709FBAC}"/>
                              </a:ext>
                            </a:extLst>
                          </p:cNvPr>
                          <p:cNvGrpSpPr/>
                          <p:nvPr userDrawn="1"/>
                        </p:nvGrpSpPr>
                        <p:grpSpPr>
                          <a:xfrm>
                            <a:off x="5579044" y="7049770"/>
                            <a:ext cx="1828800" cy="1828800"/>
                            <a:chOff x="5579044" y="7049770"/>
                            <a:chExt cx="1828800" cy="1828800"/>
                          </a:xfrm>
                        </p:grpSpPr>
                        <p:sp>
                          <p:nvSpPr>
                            <p:cNvPr id="38" name="Oval 37">
                              <a:extLst>
                                <a:ext uri="{FF2B5EF4-FFF2-40B4-BE49-F238E27FC236}">
                                  <a16:creationId xmlns:a16="http://schemas.microsoft.com/office/drawing/2014/main" id="{70CE69FF-CB92-2D09-6295-E7454F2F810D}"/>
                                </a:ext>
                              </a:extLst>
                            </p:cNvPr>
                            <p:cNvSpPr/>
                            <p:nvPr userDrawn="1"/>
                          </p:nvSpPr>
                          <p:spPr>
                            <a:xfrm>
                              <a:off x="5579044" y="7049770"/>
                              <a:ext cx="1828800" cy="18288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39" name="Oval 38">
                              <a:extLst>
                                <a:ext uri="{FF2B5EF4-FFF2-40B4-BE49-F238E27FC236}">
                                  <a16:creationId xmlns:a16="http://schemas.microsoft.com/office/drawing/2014/main" id="{4C1C1C27-7732-5FAF-1898-AC4010EA0412}"/>
                                </a:ext>
                              </a:extLst>
                            </p:cNvPr>
                            <p:cNvSpPr/>
                            <p:nvPr userDrawn="1"/>
                          </p:nvSpPr>
                          <p:spPr>
                            <a:xfrm>
                              <a:off x="5647624" y="7118350"/>
                              <a:ext cx="1691640" cy="16916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37" name="Oval 36">
                            <a:extLst>
                              <a:ext uri="{FF2B5EF4-FFF2-40B4-BE49-F238E27FC236}">
                                <a16:creationId xmlns:a16="http://schemas.microsoft.com/office/drawing/2014/main" id="{72A39C80-4AEF-FFD2-D5D8-475BE0278FBA}"/>
                              </a:ext>
                            </a:extLst>
                          </p:cNvPr>
                          <p:cNvSpPr/>
                          <p:nvPr userDrawn="1"/>
                        </p:nvSpPr>
                        <p:spPr>
                          <a:xfrm>
                            <a:off x="5716204" y="7186930"/>
                            <a:ext cx="1554480" cy="15544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35" name="Oval 34">
                          <a:extLst>
                            <a:ext uri="{FF2B5EF4-FFF2-40B4-BE49-F238E27FC236}">
                              <a16:creationId xmlns:a16="http://schemas.microsoft.com/office/drawing/2014/main" id="{907B2AA8-959B-2E04-5E0F-07239A1F4B9F}"/>
                            </a:ext>
                          </a:extLst>
                        </p:cNvPr>
                        <p:cNvSpPr/>
                        <p:nvPr userDrawn="1"/>
                      </p:nvSpPr>
                      <p:spPr>
                        <a:xfrm>
                          <a:off x="5784784" y="7255510"/>
                          <a:ext cx="1417320" cy="14173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33" name="Oval 32">
                        <a:extLst>
                          <a:ext uri="{FF2B5EF4-FFF2-40B4-BE49-F238E27FC236}">
                            <a16:creationId xmlns:a16="http://schemas.microsoft.com/office/drawing/2014/main" id="{C6A30DBA-F7DC-90C0-2A66-4C7528154F1C}"/>
                          </a:ext>
                        </a:extLst>
                      </p:cNvPr>
                      <p:cNvSpPr/>
                      <p:nvPr userDrawn="1"/>
                    </p:nvSpPr>
                    <p:spPr>
                      <a:xfrm>
                        <a:off x="5853364" y="7324090"/>
                        <a:ext cx="1280160" cy="128016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31" name="Oval 30">
                      <a:extLst>
                        <a:ext uri="{FF2B5EF4-FFF2-40B4-BE49-F238E27FC236}">
                          <a16:creationId xmlns:a16="http://schemas.microsoft.com/office/drawing/2014/main" id="{F084B750-C498-2F79-EAC8-83029074BD93}"/>
                        </a:ext>
                      </a:extLst>
                    </p:cNvPr>
                    <p:cNvSpPr/>
                    <p:nvPr userDrawn="1"/>
                  </p:nvSpPr>
                  <p:spPr>
                    <a:xfrm>
                      <a:off x="5731328" y="7516191"/>
                      <a:ext cx="1143000" cy="11430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29" name="Oval 28">
                    <a:extLst>
                      <a:ext uri="{FF2B5EF4-FFF2-40B4-BE49-F238E27FC236}">
                        <a16:creationId xmlns:a16="http://schemas.microsoft.com/office/drawing/2014/main" id="{97AECF1D-13FE-D184-880A-483C70944406}"/>
                      </a:ext>
                    </a:extLst>
                  </p:cNvPr>
                  <p:cNvSpPr/>
                  <p:nvPr userDrawn="1"/>
                </p:nvSpPr>
                <p:spPr>
                  <a:xfrm>
                    <a:off x="5799908" y="7584771"/>
                    <a:ext cx="1005840" cy="10058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23" name="Oval 22">
                  <a:extLst>
                    <a:ext uri="{FF2B5EF4-FFF2-40B4-BE49-F238E27FC236}">
                      <a16:creationId xmlns:a16="http://schemas.microsoft.com/office/drawing/2014/main" id="{C36E6596-4CEE-80AA-E8BF-C1DC626A8881}"/>
                    </a:ext>
                  </a:extLst>
                </p:cNvPr>
                <p:cNvSpPr/>
                <p:nvPr userDrawn="1"/>
              </p:nvSpPr>
              <p:spPr>
                <a:xfrm>
                  <a:off x="5841984" y="7952850"/>
                  <a:ext cx="868680" cy="8686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24" name="Oval 23">
                  <a:extLst>
                    <a:ext uri="{FF2B5EF4-FFF2-40B4-BE49-F238E27FC236}">
                      <a16:creationId xmlns:a16="http://schemas.microsoft.com/office/drawing/2014/main" id="{D156603D-3BC2-1F0F-CFC9-20D4CEED874D}"/>
                    </a:ext>
                  </a:extLst>
                </p:cNvPr>
                <p:cNvSpPr/>
                <p:nvPr userDrawn="1"/>
              </p:nvSpPr>
              <p:spPr>
                <a:xfrm>
                  <a:off x="5910564" y="8021430"/>
                  <a:ext cx="731520" cy="7315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25" name="Oval 24">
                  <a:extLst>
                    <a:ext uri="{FF2B5EF4-FFF2-40B4-BE49-F238E27FC236}">
                      <a16:creationId xmlns:a16="http://schemas.microsoft.com/office/drawing/2014/main" id="{F903139F-1E0A-32CB-FB94-CFFF5C7B599D}"/>
                    </a:ext>
                  </a:extLst>
                </p:cNvPr>
                <p:cNvSpPr/>
                <p:nvPr userDrawn="1"/>
              </p:nvSpPr>
              <p:spPr>
                <a:xfrm>
                  <a:off x="5979144" y="8090010"/>
                  <a:ext cx="594360" cy="59436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26" name="Oval 25">
                  <a:extLst>
                    <a:ext uri="{FF2B5EF4-FFF2-40B4-BE49-F238E27FC236}">
                      <a16:creationId xmlns:a16="http://schemas.microsoft.com/office/drawing/2014/main" id="{17AFD7BB-92DA-6992-B1EA-DEA3DDB92462}"/>
                    </a:ext>
                  </a:extLst>
                </p:cNvPr>
                <p:cNvSpPr/>
                <p:nvPr userDrawn="1"/>
              </p:nvSpPr>
              <p:spPr>
                <a:xfrm>
                  <a:off x="6047724" y="8158590"/>
                  <a:ext cx="457200" cy="4572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27" name="Oval 26">
                  <a:extLst>
                    <a:ext uri="{FF2B5EF4-FFF2-40B4-BE49-F238E27FC236}">
                      <a16:creationId xmlns:a16="http://schemas.microsoft.com/office/drawing/2014/main" id="{3D57816A-542F-7E40-9F65-9462E2D0F315}"/>
                    </a:ext>
                  </a:extLst>
                </p:cNvPr>
                <p:cNvSpPr/>
                <p:nvPr userDrawn="1"/>
              </p:nvSpPr>
              <p:spPr>
                <a:xfrm>
                  <a:off x="6116304" y="8227170"/>
                  <a:ext cx="320040" cy="3200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21" name="Oval 20">
                <a:extLst>
                  <a:ext uri="{FF2B5EF4-FFF2-40B4-BE49-F238E27FC236}">
                    <a16:creationId xmlns:a16="http://schemas.microsoft.com/office/drawing/2014/main" id="{1FCFE25D-800C-E981-828D-C9FFB5F23B7D}"/>
                  </a:ext>
                </a:extLst>
              </p:cNvPr>
              <p:cNvSpPr/>
              <p:nvPr userDrawn="1"/>
            </p:nvSpPr>
            <p:spPr>
              <a:xfrm>
                <a:off x="6184884" y="8295750"/>
                <a:ext cx="182880" cy="1828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13" name="Freeform: Shape 12">
              <a:extLst>
                <a:ext uri="{FF2B5EF4-FFF2-40B4-BE49-F238E27FC236}">
                  <a16:creationId xmlns:a16="http://schemas.microsoft.com/office/drawing/2014/main" id="{9204F511-C9A7-8E3A-D966-868A7DA1C36D}"/>
                </a:ext>
              </a:extLst>
            </p:cNvPr>
            <p:cNvSpPr/>
            <p:nvPr userDrawn="1"/>
          </p:nvSpPr>
          <p:spPr>
            <a:xfrm rot="10800000">
              <a:off x="1013527" y="2043171"/>
              <a:ext cx="1014984" cy="2029968"/>
            </a:xfrm>
            <a:custGeom>
              <a:avLst/>
              <a:gdLst>
                <a:gd name="connsiteX0" fmla="*/ 1248 w 915648"/>
                <a:gd name="connsiteY0" fmla="*/ 0 h 1828800"/>
                <a:gd name="connsiteX1" fmla="*/ 915648 w 915648"/>
                <a:gd name="connsiteY1" fmla="*/ 914400 h 1828800"/>
                <a:gd name="connsiteX2" fmla="*/ 1248 w 915648"/>
                <a:gd name="connsiteY2" fmla="*/ 1828800 h 1828800"/>
                <a:gd name="connsiteX3" fmla="*/ 0 w 915648"/>
                <a:gd name="connsiteY3" fmla="*/ 1828737 h 1828800"/>
                <a:gd name="connsiteX4" fmla="*/ 0 w 915648"/>
                <a:gd name="connsiteY4" fmla="*/ 63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48" h="1828800">
                  <a:moveTo>
                    <a:pt x="1248" y="0"/>
                  </a:moveTo>
                  <a:cubicBezTo>
                    <a:pt x="506257" y="0"/>
                    <a:pt x="915648" y="409391"/>
                    <a:pt x="915648" y="914400"/>
                  </a:cubicBezTo>
                  <a:cubicBezTo>
                    <a:pt x="915648" y="1419409"/>
                    <a:pt x="506257" y="1828800"/>
                    <a:pt x="1248" y="1828800"/>
                  </a:cubicBezTo>
                  <a:lnTo>
                    <a:pt x="0" y="1828737"/>
                  </a:lnTo>
                  <a:lnTo>
                    <a:pt x="0" y="63"/>
                  </a:ln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Rectangle 9">
              <a:extLst>
                <a:ext uri="{FF2B5EF4-FFF2-40B4-BE49-F238E27FC236}">
                  <a16:creationId xmlns:a16="http://schemas.microsoft.com/office/drawing/2014/main" id="{490E4CFE-AF7F-15B0-2566-6A6AB0DB7B66}"/>
                </a:ext>
              </a:extLst>
            </p:cNvPr>
            <p:cNvSpPr/>
            <p:nvPr userDrawn="1"/>
          </p:nvSpPr>
          <p:spPr>
            <a:xfrm rot="5400000">
              <a:off x="2028432" y="4821048"/>
              <a:ext cx="2029968" cy="2029968"/>
            </a:xfrm>
            <a:custGeom>
              <a:avLst/>
              <a:gdLst>
                <a:gd name="connsiteX0" fmla="*/ 0 w 1828800"/>
                <a:gd name="connsiteY0" fmla="*/ 0 h 1828800"/>
                <a:gd name="connsiteX1" fmla="*/ 1828800 w 1828800"/>
                <a:gd name="connsiteY1" fmla="*/ 0 h 1828800"/>
                <a:gd name="connsiteX2" fmla="*/ 1828800 w 1828800"/>
                <a:gd name="connsiteY2" fmla="*/ 1828800 h 1828800"/>
                <a:gd name="connsiteX3" fmla="*/ 0 w 1828800"/>
                <a:gd name="connsiteY3" fmla="*/ 1828800 h 1828800"/>
                <a:gd name="connsiteX4" fmla="*/ 0 w 1828800"/>
                <a:gd name="connsiteY4" fmla="*/ 0 h 1828800"/>
                <a:gd name="connsiteX0" fmla="*/ 0 w 1828800"/>
                <a:gd name="connsiteY0" fmla="*/ 0 h 1828800"/>
                <a:gd name="connsiteX1" fmla="*/ 1828800 w 1828800"/>
                <a:gd name="connsiteY1" fmla="*/ 1828800 h 1828800"/>
                <a:gd name="connsiteX2" fmla="*/ 0 w 1828800"/>
                <a:gd name="connsiteY2" fmla="*/ 1828800 h 1828800"/>
                <a:gd name="connsiteX3" fmla="*/ 0 w 1828800"/>
                <a:gd name="connsiteY3" fmla="*/ 0 h 1828800"/>
              </a:gdLst>
              <a:ahLst/>
              <a:cxnLst>
                <a:cxn ang="0">
                  <a:pos x="connsiteX0" y="connsiteY0"/>
                </a:cxn>
                <a:cxn ang="0">
                  <a:pos x="connsiteX1" y="connsiteY1"/>
                </a:cxn>
                <a:cxn ang="0">
                  <a:pos x="connsiteX2" y="connsiteY2"/>
                </a:cxn>
                <a:cxn ang="0">
                  <a:pos x="connsiteX3" y="connsiteY3"/>
                </a:cxn>
              </a:cxnLst>
              <a:rect l="l" t="t" r="r" b="b"/>
              <a:pathLst>
                <a:path w="1828800" h="1828800">
                  <a:moveTo>
                    <a:pt x="0" y="0"/>
                  </a:moveTo>
                  <a:lnTo>
                    <a:pt x="1828800" y="1828800"/>
                  </a:lnTo>
                  <a:lnTo>
                    <a:pt x="0" y="182880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3A00F516-B307-864E-457D-EE9842A682FE}"/>
                </a:ext>
              </a:extLst>
            </p:cNvPr>
            <p:cNvSpPr/>
            <p:nvPr userDrawn="1"/>
          </p:nvSpPr>
          <p:spPr>
            <a:xfrm>
              <a:off x="861942" y="888111"/>
              <a:ext cx="274320" cy="2743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C13ACE63-1763-6FB2-F7F8-4FED07F39A79}"/>
                </a:ext>
              </a:extLst>
            </p:cNvPr>
            <p:cNvSpPr/>
            <p:nvPr userDrawn="1"/>
          </p:nvSpPr>
          <p:spPr>
            <a:xfrm>
              <a:off x="0" y="4082178"/>
              <a:ext cx="2029968" cy="202996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Graphic 16">
              <a:extLst>
                <a:ext uri="{FF2B5EF4-FFF2-40B4-BE49-F238E27FC236}">
                  <a16:creationId xmlns:a16="http://schemas.microsoft.com/office/drawing/2014/main" id="{D28916C1-43B7-307F-2F4C-7EF70CEFAFC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2029016" y="2051944"/>
              <a:ext cx="2029968" cy="2029968"/>
            </a:xfrm>
            <a:prstGeom prst="rect">
              <a:avLst/>
            </a:prstGeom>
          </p:spPr>
        </p:pic>
        <p:pic>
          <p:nvPicPr>
            <p:cNvPr id="18" name="Graphic 17">
              <a:extLst>
                <a:ext uri="{FF2B5EF4-FFF2-40B4-BE49-F238E27FC236}">
                  <a16:creationId xmlns:a16="http://schemas.microsoft.com/office/drawing/2014/main" id="{DDCF4DA2-7672-A9FF-0FB6-28511020E52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4078224"/>
              <a:ext cx="2029968" cy="2029968"/>
            </a:xfrm>
            <a:prstGeom prst="rect">
              <a:avLst/>
            </a:prstGeom>
          </p:spPr>
        </p:pic>
        <p:cxnSp>
          <p:nvCxnSpPr>
            <p:cNvPr id="19" name="Straight Connector 18">
              <a:extLst>
                <a:ext uri="{FF2B5EF4-FFF2-40B4-BE49-F238E27FC236}">
                  <a16:creationId xmlns:a16="http://schemas.microsoft.com/office/drawing/2014/main" id="{77A40479-84FF-693B-8D64-FB2989FF7B9E}"/>
                </a:ext>
              </a:extLst>
            </p:cNvPr>
            <p:cNvCxnSpPr>
              <a:cxnSpLocks/>
            </p:cNvCxnSpPr>
            <p:nvPr userDrawn="1"/>
          </p:nvCxnSpPr>
          <p:spPr>
            <a:xfrm>
              <a:off x="974376" y="989441"/>
              <a:ext cx="5867327" cy="586720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978696939"/>
      </p:ext>
    </p:extLst>
  </p:cSld>
  <p:clrMapOvr>
    <a:masterClrMapping/>
  </p:clrMapOvr>
  <p:extLst>
    <p:ext uri="{DCECCB84-F9BA-43D5-87BE-67443E8EF086}">
      <p15:sldGuideLst xmlns:p15="http://schemas.microsoft.com/office/powerpoint/2012/main">
        <p15:guide id="1" orient="horz" pos="1080" userDrawn="1">
          <p15:clr>
            <a:srgbClr val="FBAE40"/>
          </p15:clr>
        </p15:guide>
        <p15:guide id="2" orient="horz" pos="2160" userDrawn="1">
          <p15:clr>
            <a:srgbClr val="FBAE40"/>
          </p15:clr>
        </p15:guide>
        <p15:guide id="3" orient="horz" pos="3240" userDrawn="1">
          <p15:clr>
            <a:srgbClr val="FBAE40"/>
          </p15:clr>
        </p15:guide>
        <p15:guide id="4" orient="horz" pos="2260" userDrawn="1">
          <p15:clr>
            <a:srgbClr val="FBAE40"/>
          </p15:clr>
        </p15:guide>
        <p15:guide id="5" pos="7296"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12/11/2023</a:t>
            </a:r>
            <a:endParaRPr lang="en-US" dirty="0"/>
          </a:p>
        </p:txBody>
      </p:sp>
      <p:sp>
        <p:nvSpPr>
          <p:cNvPr id="3" name="Footer Placeholder 2"/>
          <p:cNvSpPr>
            <a:spLocks noGrp="1"/>
          </p:cNvSpPr>
          <p:nvPr>
            <p:ph type="ftr" sz="quarter" idx="11"/>
          </p:nvPr>
        </p:nvSpPr>
        <p:spPr/>
        <p:txBody>
          <a:bodyPr/>
          <a:lstStyle/>
          <a:p>
            <a:r>
              <a:rPr lang="en-US"/>
              <a:t>Presentation title</a:t>
            </a:r>
            <a:endParaRPr lang="en-US" dirty="0"/>
          </a:p>
        </p:txBody>
      </p:sp>
      <p:sp>
        <p:nvSpPr>
          <p:cNvPr id="4" name="Slide Number Placeholder 3"/>
          <p:cNvSpPr>
            <a:spLocks noGrp="1"/>
          </p:cNvSpPr>
          <p:nvPr>
            <p:ph type="sldNum" sz="quarter" idx="12"/>
          </p:nvPr>
        </p:nvSpPr>
        <p:spPr/>
        <p:txBody>
          <a:body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1495871741"/>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12/11/2023</a:t>
            </a:r>
            <a:endParaRPr lang="en-US" dirty="0"/>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3819827879"/>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12/11/2023</a:t>
            </a:r>
            <a:endParaRPr lang="en-US" dirty="0"/>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1451007271"/>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12/11/2023</a:t>
            </a:r>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Presentation title</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1589256113"/>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23" r:id="rId13"/>
    <p:sldLayoutId id="2147483700"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76" userDrawn="1">
          <p15:clr>
            <a:srgbClr val="5ACBF0"/>
          </p15:clr>
        </p15:guide>
        <p15:guide id="2" pos="1920" userDrawn="1">
          <p15:clr>
            <a:srgbClr val="F26B43"/>
          </p15:clr>
        </p15:guide>
        <p15:guide id="3" pos="5760" userDrawn="1">
          <p15:clr>
            <a:srgbClr val="F26B43"/>
          </p15:clr>
        </p15:guide>
        <p15:guide id="4" orient="horz" pos="2160" userDrawn="1">
          <p15:clr>
            <a:srgbClr val="F26B43"/>
          </p15:clr>
        </p15:guide>
        <p15:guide id="5" pos="1272" userDrawn="1">
          <p15:clr>
            <a:srgbClr val="9FCC3B"/>
          </p15:clr>
        </p15:guide>
        <p15:guide id="6" pos="2544" userDrawn="1">
          <p15:clr>
            <a:srgbClr val="9FCC3B"/>
          </p15:clr>
        </p15:guide>
        <p15:guide id="7" pos="5112" userDrawn="1">
          <p15:clr>
            <a:srgbClr val="9FCC3B"/>
          </p15:clr>
        </p15:guide>
        <p15:guide id="8" pos="6408" userDrawn="1">
          <p15:clr>
            <a:srgbClr val="9FCC3B"/>
          </p15:clr>
        </p15:guide>
        <p15:guide id="9" pos="3940" userDrawn="1">
          <p15:clr>
            <a:srgbClr val="F26B43"/>
          </p15:clr>
        </p15:guide>
        <p15:guide id="10" pos="7104" userDrawn="1">
          <p15:clr>
            <a:srgbClr val="5ACBF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0.jpeg"/><Relationship Id="rId7" Type="http://schemas.openxmlformats.org/officeDocument/2006/relationships/diagramColors" Target="../diagrams/colors1.xml"/><Relationship Id="rId2" Type="http://schemas.openxmlformats.org/officeDocument/2006/relationships/image" Target="../media/image21.png"/><Relationship Id="rId1" Type="http://schemas.openxmlformats.org/officeDocument/2006/relationships/slideLayout" Target="../slideLayouts/slideLayout1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8.jpeg"/><Relationship Id="rId1" Type="http://schemas.openxmlformats.org/officeDocument/2006/relationships/slideLayout" Target="../slideLayouts/slideLayout13.xml"/><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21.png"/><Relationship Id="rId4" Type="http://schemas.openxmlformats.org/officeDocument/2006/relationships/image" Target="../media/image42.sv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3.jpe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4.jpe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22.jpeg"/><Relationship Id="rId4" Type="http://schemas.openxmlformats.org/officeDocument/2006/relationships/image" Target="../media/image20.jpeg"/></Relationships>
</file>

<file path=ppt/slides/_rels/slide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1.png"/><Relationship Id="rId1" Type="http://schemas.openxmlformats.org/officeDocument/2006/relationships/slideLayout" Target="../slideLayouts/slideLayout12.xml"/><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4.png"/><Relationship Id="rId1" Type="http://schemas.openxmlformats.org/officeDocument/2006/relationships/slideLayout" Target="../slideLayouts/slideLayout12.xml"/><Relationship Id="rId4" Type="http://schemas.openxmlformats.org/officeDocument/2006/relationships/image" Target="../media/image20.jpeg"/></Relationships>
</file>

<file path=ppt/slides/_rels/slide5.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12.xml"/><Relationship Id="rId5" Type="http://schemas.openxmlformats.org/officeDocument/2006/relationships/image" Target="../media/image20.jpe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7.png"/><Relationship Id="rId1" Type="http://schemas.openxmlformats.org/officeDocument/2006/relationships/slideLayout" Target="../slideLayouts/slideLayout12.xml"/><Relationship Id="rId4" Type="http://schemas.openxmlformats.org/officeDocument/2006/relationships/image" Target="../media/image20.jpeg"/></Relationships>
</file>

<file path=ppt/slides/_rels/slide8.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9.png"/><Relationship Id="rId7" Type="http://schemas.openxmlformats.org/officeDocument/2006/relationships/image" Target="../media/image20.jpeg"/><Relationship Id="rId2" Type="http://schemas.openxmlformats.org/officeDocument/2006/relationships/image" Target="../media/image28.png"/><Relationship Id="rId1" Type="http://schemas.openxmlformats.org/officeDocument/2006/relationships/slideLayout" Target="../slideLayouts/slideLayout12.xml"/><Relationship Id="rId6" Type="http://schemas.openxmlformats.org/officeDocument/2006/relationships/image" Target="../media/image21.pn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33.png"/></Relationships>
</file>

<file path=ppt/slides/_rels/slide9.xml.rels><?xml version="1.0" encoding="UTF-8" standalone="yes"?>
<Relationships xmlns="http://schemas.openxmlformats.org/package/2006/relationships"><Relationship Id="rId3" Type="http://schemas.openxmlformats.org/officeDocument/2006/relationships/image" Target="../media/image34.gif"/><Relationship Id="rId7"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21.png"/><Relationship Id="rId5" Type="http://schemas.openxmlformats.org/officeDocument/2006/relationships/image" Target="../media/image20.jpeg"/><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815C6-3AD0-46E6-A74A-1967BD91AF50}"/>
              </a:ext>
            </a:extLst>
          </p:cNvPr>
          <p:cNvSpPr>
            <a:spLocks noGrp="1"/>
          </p:cNvSpPr>
          <p:nvPr>
            <p:ph type="title"/>
          </p:nvPr>
        </p:nvSpPr>
        <p:spPr>
          <a:xfrm>
            <a:off x="4499428" y="1633702"/>
            <a:ext cx="7298991" cy="2662527"/>
          </a:xfrm>
          <a:solidFill>
            <a:schemeClr val="bg2"/>
          </a:solidFill>
          <a:ln w="57150">
            <a:solidFill>
              <a:schemeClr val="tx1"/>
            </a:solidFill>
          </a:ln>
        </p:spPr>
        <p:txBody>
          <a:bodyPr>
            <a:normAutofit/>
          </a:bodyPr>
          <a:lstStyle/>
          <a:p>
            <a:pPr algn="ctr"/>
            <a:r>
              <a:rPr lang="en-US" sz="3600" dirty="0">
                <a:latin typeface="Aharoni" panose="02010803020104030203" pitchFamily="2" charset="-79"/>
                <a:cs typeface="Aharoni" panose="02010803020104030203" pitchFamily="2" charset="-79"/>
              </a:rPr>
              <a:t>Reliability of Generative AI </a:t>
            </a:r>
            <a:br>
              <a:rPr lang="en-US" sz="3600" dirty="0">
                <a:latin typeface="Aharoni" panose="02010803020104030203" pitchFamily="2" charset="-79"/>
                <a:cs typeface="Aharoni" panose="02010803020104030203" pitchFamily="2" charset="-79"/>
              </a:rPr>
            </a:br>
            <a:r>
              <a:rPr lang="en-US" sz="3600" dirty="0">
                <a:latin typeface="Aharoni" panose="02010803020104030203" pitchFamily="2" charset="-79"/>
                <a:cs typeface="Aharoni" panose="02010803020104030203" pitchFamily="2" charset="-79"/>
              </a:rPr>
              <a:t>(GPT vs Gemini) Using AIIMS Triage Protocol</a:t>
            </a:r>
            <a:br>
              <a:rPr lang="en-US" sz="3600" dirty="0">
                <a:latin typeface="Aharoni" panose="02010803020104030203" pitchFamily="2" charset="-79"/>
                <a:cs typeface="Aharoni" panose="02010803020104030203" pitchFamily="2" charset="-79"/>
              </a:rPr>
            </a:br>
            <a:r>
              <a:rPr lang="en-US" sz="3600" dirty="0">
                <a:latin typeface="Aharoni" panose="02010803020104030203" pitchFamily="2" charset="-79"/>
                <a:cs typeface="Aharoni" panose="02010803020104030203" pitchFamily="2" charset="-79"/>
              </a:rPr>
              <a:t>Organization: Jivi.AI</a:t>
            </a:r>
            <a:endParaRPr lang="en-US" sz="3600" dirty="0"/>
          </a:p>
        </p:txBody>
      </p:sp>
      <p:pic>
        <p:nvPicPr>
          <p:cNvPr id="3" name="Picture 2" descr="A logo with a white cross&#10;&#10;Description automatically generated">
            <a:extLst>
              <a:ext uri="{FF2B5EF4-FFF2-40B4-BE49-F238E27FC236}">
                <a16:creationId xmlns:a16="http://schemas.microsoft.com/office/drawing/2014/main" id="{41139DDB-55DC-6051-D7D8-EAD1C32F56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33119" y="0"/>
            <a:ext cx="3558881" cy="1470989"/>
          </a:xfrm>
          <a:prstGeom prst="rect">
            <a:avLst/>
          </a:prstGeom>
        </p:spPr>
      </p:pic>
      <p:pic>
        <p:nvPicPr>
          <p:cNvPr id="4" name="Picture 3">
            <a:extLst>
              <a:ext uri="{FF2B5EF4-FFF2-40B4-BE49-F238E27FC236}">
                <a16:creationId xmlns:a16="http://schemas.microsoft.com/office/drawing/2014/main" id="{67FBCEEF-9C9E-EE0C-6D93-49B1C3FEA1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2909104" cy="1477279"/>
          </a:xfrm>
          <a:prstGeom prst="rect">
            <a:avLst/>
          </a:prstGeom>
        </p:spPr>
      </p:pic>
      <p:sp>
        <p:nvSpPr>
          <p:cNvPr id="5" name="Subtitle 2">
            <a:extLst>
              <a:ext uri="{FF2B5EF4-FFF2-40B4-BE49-F238E27FC236}">
                <a16:creationId xmlns:a16="http://schemas.microsoft.com/office/drawing/2014/main" id="{03BADA1F-876C-F69D-463A-29F66F00FAFA}"/>
              </a:ext>
            </a:extLst>
          </p:cNvPr>
          <p:cNvSpPr txBox="1">
            <a:spLocks/>
          </p:cNvSpPr>
          <p:nvPr/>
        </p:nvSpPr>
        <p:spPr>
          <a:xfrm>
            <a:off x="4277140" y="4743968"/>
            <a:ext cx="8369450" cy="480330"/>
          </a:xfrm>
          <a:prstGeom prst="rect">
            <a:avLst/>
          </a:prstGeom>
        </p:spPr>
        <p:txBody>
          <a:bodyPr>
            <a:normAutofit fontScale="25000" lnSpcReduction="20000"/>
          </a:bodyPr>
          <a:lstStyle>
            <a:lvl1pPr marL="228600" indent="-228600" algn="l" defTabSz="914400" rtl="0" eaLnBrk="1" latinLnBrk="0" hangingPunct="1">
              <a:lnSpc>
                <a:spcPct val="100000"/>
              </a:lnSpc>
              <a:spcBef>
                <a:spcPts val="0"/>
              </a:spcBef>
              <a:spcAft>
                <a:spcPts val="12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12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12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12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10000"/>
              </a:lnSpc>
            </a:pPr>
            <a:br>
              <a:rPr lang="en-US" sz="700" dirty="0"/>
            </a:br>
            <a:endParaRPr lang="en-US" sz="700" dirty="0"/>
          </a:p>
          <a:p>
            <a:pPr marL="0" indent="0" algn="ctr">
              <a:lnSpc>
                <a:spcPct val="110000"/>
              </a:lnSpc>
              <a:buNone/>
            </a:pPr>
            <a:r>
              <a:rPr lang="en-US" sz="9800" dirty="0">
                <a:latin typeface="Aharoni" panose="02010803020104030203" pitchFamily="2" charset="-79"/>
                <a:cs typeface="Aharoni" panose="02010803020104030203" pitchFamily="2" charset="-79"/>
              </a:rPr>
              <a:t>Name: Neha Rana (PG/22/0058)</a:t>
            </a:r>
          </a:p>
          <a:p>
            <a:pPr marL="0" indent="0" algn="ctr">
              <a:lnSpc>
                <a:spcPct val="110000"/>
              </a:lnSpc>
              <a:buNone/>
            </a:pPr>
            <a:r>
              <a:rPr lang="en-US" sz="9800" dirty="0">
                <a:latin typeface="Aharoni" panose="02010803020104030203" pitchFamily="2" charset="-79"/>
                <a:cs typeface="Aharoni" panose="02010803020104030203" pitchFamily="2" charset="-79"/>
              </a:rPr>
              <a:t>Faculty name: Dr. </a:t>
            </a:r>
            <a:r>
              <a:rPr lang="en-US" sz="9800" dirty="0" err="1">
                <a:latin typeface="Aharoni" panose="02010803020104030203" pitchFamily="2" charset="-79"/>
                <a:cs typeface="Aharoni" panose="02010803020104030203" pitchFamily="2" charset="-79"/>
              </a:rPr>
              <a:t>Sumant</a:t>
            </a:r>
            <a:r>
              <a:rPr lang="en-US" sz="9800" dirty="0">
                <a:latin typeface="Aharoni" panose="02010803020104030203" pitchFamily="2" charset="-79"/>
                <a:cs typeface="Aharoni" panose="02010803020104030203" pitchFamily="2" charset="-79"/>
              </a:rPr>
              <a:t> Swain</a:t>
            </a:r>
            <a:br>
              <a:rPr lang="en-US" sz="9800" dirty="0">
                <a:latin typeface="Aharoni" panose="02010803020104030203" pitchFamily="2" charset="-79"/>
                <a:cs typeface="Aharoni" panose="02010803020104030203" pitchFamily="2" charset="-79"/>
              </a:rPr>
            </a:br>
            <a:r>
              <a:rPr lang="en-US" sz="9800" dirty="0">
                <a:latin typeface="Aharoni" panose="02010803020104030203" pitchFamily="2" charset="-79"/>
                <a:cs typeface="Aharoni" panose="02010803020104030203" pitchFamily="2" charset="-79"/>
              </a:rPr>
              <a:t>IIHMR Delhi</a:t>
            </a:r>
          </a:p>
        </p:txBody>
      </p:sp>
    </p:spTree>
    <p:extLst>
      <p:ext uri="{BB962C8B-B14F-4D97-AF65-F5344CB8AC3E}">
        <p14:creationId xmlns:p14="http://schemas.microsoft.com/office/powerpoint/2010/main" val="1642425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4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2000"/>
                                  </p:stCondLst>
                                  <p:iterate type="lt">
                                    <p:tmPct val="10000"/>
                                  </p:iterate>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400"/>
                                        <p:tgtEl>
                                          <p:spTgt spid="5">
                                            <p:txEl>
                                              <p:pRg st="1" end="1"/>
                                            </p:txEl>
                                          </p:spTgt>
                                        </p:tgtEl>
                                      </p:cBhvr>
                                    </p:animEffect>
                                  </p:childTnLst>
                                </p:cTn>
                              </p:par>
                              <p:par>
                                <p:cTn id="13" presetID="10" presetClass="entr" presetSubtype="0" fill="hold" grpId="0" nodeType="withEffect">
                                  <p:stCondLst>
                                    <p:cond delay="2000"/>
                                  </p:stCondLst>
                                  <p:iterate type="lt">
                                    <p:tmPct val="10000"/>
                                  </p:iterate>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4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Shape 1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Slide Number Placeholder 1">
            <a:extLst>
              <a:ext uri="{FF2B5EF4-FFF2-40B4-BE49-F238E27FC236}">
                <a16:creationId xmlns:a16="http://schemas.microsoft.com/office/drawing/2014/main" id="{2951EB40-8F91-653B-6846-ED5EE28BE755}"/>
              </a:ext>
            </a:extLst>
          </p:cNvPr>
          <p:cNvSpPr>
            <a:spLocks noGrp="1"/>
          </p:cNvSpPr>
          <p:nvPr>
            <p:ph type="sldNum" sz="quarter" idx="12"/>
          </p:nvPr>
        </p:nvSpPr>
        <p:spPr>
          <a:xfrm>
            <a:off x="8805333" y="6356350"/>
            <a:ext cx="2743200" cy="365125"/>
          </a:xfrm>
        </p:spPr>
        <p:txBody>
          <a:bodyPr>
            <a:normAutofit/>
          </a:bodyPr>
          <a:lstStyle/>
          <a:p>
            <a:pPr>
              <a:spcAft>
                <a:spcPts val="600"/>
              </a:spcAft>
            </a:pPr>
            <a:fld id="{B5CEABB6-07DC-46E8-9B57-56EC44A396E5}" type="slidenum">
              <a:rPr lang="en-US" smtClean="0"/>
              <a:pPr>
                <a:spcAft>
                  <a:spcPts val="600"/>
                </a:spcAft>
              </a:pPr>
              <a:t>10</a:t>
            </a:fld>
            <a:endParaRPr lang="en-US"/>
          </a:p>
        </p:txBody>
      </p:sp>
      <p:sp>
        <p:nvSpPr>
          <p:cNvPr id="19" name="Isosceles Triangle 1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AEBA395F-832E-BDA2-D8AB-25DF9719D750}"/>
              </a:ext>
            </a:extLst>
          </p:cNvPr>
          <p:cNvPicPr>
            <a:picLocks noChangeAspect="1"/>
          </p:cNvPicPr>
          <p:nvPr/>
        </p:nvPicPr>
        <p:blipFill>
          <a:blip r:embed="rId2"/>
          <a:stretch>
            <a:fillRect/>
          </a:stretch>
        </p:blipFill>
        <p:spPr>
          <a:xfrm>
            <a:off x="0" y="1166410"/>
            <a:ext cx="12192000" cy="5691590"/>
          </a:xfrm>
          <a:prstGeom prst="rect">
            <a:avLst/>
          </a:prstGeom>
          <a:ln>
            <a:noFill/>
          </a:ln>
        </p:spPr>
      </p:pic>
      <p:sp>
        <p:nvSpPr>
          <p:cNvPr id="21" name="Isosceles Triangle 2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A9D9B851-8713-D552-B6B1-71FAA6A18BED}"/>
              </a:ext>
            </a:extLst>
          </p:cNvPr>
          <p:cNvSpPr txBox="1">
            <a:spLocks/>
          </p:cNvSpPr>
          <p:nvPr/>
        </p:nvSpPr>
        <p:spPr>
          <a:xfrm>
            <a:off x="4694331" y="367606"/>
            <a:ext cx="3282013" cy="85223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b="1" dirty="0"/>
              <a:t>Process</a:t>
            </a:r>
          </a:p>
        </p:txBody>
      </p:sp>
      <p:pic>
        <p:nvPicPr>
          <p:cNvPr id="6" name="Picture 5">
            <a:extLst>
              <a:ext uri="{FF2B5EF4-FFF2-40B4-BE49-F238E27FC236}">
                <a16:creationId xmlns:a16="http://schemas.microsoft.com/office/drawing/2014/main" id="{753583B9-97BD-FD4D-82DC-C7484652DA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80" y="20658"/>
            <a:ext cx="2213417" cy="1274572"/>
          </a:xfrm>
          <a:prstGeom prst="rect">
            <a:avLst/>
          </a:prstGeom>
        </p:spPr>
      </p:pic>
      <p:pic>
        <p:nvPicPr>
          <p:cNvPr id="7" name="Picture 6" descr="A logo with a white cross&#10;&#10;Description automatically generated">
            <a:extLst>
              <a:ext uri="{FF2B5EF4-FFF2-40B4-BE49-F238E27FC236}">
                <a16:creationId xmlns:a16="http://schemas.microsoft.com/office/drawing/2014/main" id="{930FAED9-792E-07EE-F818-F54B7A070F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80148" y="20036"/>
            <a:ext cx="2473172" cy="1226293"/>
          </a:xfrm>
          <a:prstGeom prst="rect">
            <a:avLst/>
          </a:prstGeom>
        </p:spPr>
      </p:pic>
    </p:spTree>
    <p:extLst>
      <p:ext uri="{BB962C8B-B14F-4D97-AF65-F5344CB8AC3E}">
        <p14:creationId xmlns:p14="http://schemas.microsoft.com/office/powerpoint/2010/main" val="37605594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EFAB7D6-EF93-4871-6952-A25BB3BF82B7}"/>
              </a:ext>
            </a:extLst>
          </p:cNvPr>
          <p:cNvSpPr>
            <a:spLocks noGrp="1"/>
          </p:cNvSpPr>
          <p:nvPr>
            <p:ph type="sldNum" sz="quarter" idx="12"/>
          </p:nvPr>
        </p:nvSpPr>
        <p:spPr/>
        <p:txBody>
          <a:bodyPr/>
          <a:lstStyle/>
          <a:p>
            <a:fld id="{B5CEABB6-07DC-46E8-9B57-56EC44A396E5}" type="slidenum">
              <a:rPr lang="en-US" smtClean="0"/>
              <a:pPr/>
              <a:t>11</a:t>
            </a:fld>
            <a:endParaRPr lang="en-US" dirty="0"/>
          </a:p>
        </p:txBody>
      </p:sp>
      <p:pic>
        <p:nvPicPr>
          <p:cNvPr id="4" name="Picture 3" descr="A table with different colors and text&#10;&#10;Description automatically generated with medium confidence">
            <a:extLst>
              <a:ext uri="{FF2B5EF4-FFF2-40B4-BE49-F238E27FC236}">
                <a16:creationId xmlns:a16="http://schemas.microsoft.com/office/drawing/2014/main" id="{0FF61273-85F8-99D2-56D2-969523E2D0D1}"/>
              </a:ext>
            </a:extLst>
          </p:cNvPr>
          <p:cNvPicPr>
            <a:picLocks noChangeAspect="1"/>
          </p:cNvPicPr>
          <p:nvPr/>
        </p:nvPicPr>
        <p:blipFill>
          <a:blip r:embed="rId2"/>
          <a:stretch>
            <a:fillRect/>
          </a:stretch>
        </p:blipFill>
        <p:spPr>
          <a:xfrm>
            <a:off x="1077418" y="1169234"/>
            <a:ext cx="10287000" cy="5552242"/>
          </a:xfrm>
          <a:prstGeom prst="rect">
            <a:avLst/>
          </a:prstGeom>
          <a:ln w="57150">
            <a:solidFill>
              <a:srgbClr val="7030A0"/>
            </a:solidFill>
          </a:ln>
        </p:spPr>
      </p:pic>
      <p:sp>
        <p:nvSpPr>
          <p:cNvPr id="5" name="TextBox 4">
            <a:extLst>
              <a:ext uri="{FF2B5EF4-FFF2-40B4-BE49-F238E27FC236}">
                <a16:creationId xmlns:a16="http://schemas.microsoft.com/office/drawing/2014/main" id="{80132159-5556-BBB3-721A-F6373715E08F}"/>
              </a:ext>
            </a:extLst>
          </p:cNvPr>
          <p:cNvSpPr txBox="1"/>
          <p:nvPr/>
        </p:nvSpPr>
        <p:spPr>
          <a:xfrm>
            <a:off x="3267856" y="347550"/>
            <a:ext cx="5906124" cy="707886"/>
          </a:xfrm>
          <a:prstGeom prst="rect">
            <a:avLst/>
          </a:prstGeom>
          <a:noFill/>
        </p:spPr>
        <p:txBody>
          <a:bodyPr wrap="square" rtlCol="0">
            <a:spAutoFit/>
          </a:bodyPr>
          <a:lstStyle/>
          <a:p>
            <a:r>
              <a:rPr lang="en-US" sz="4000" dirty="0">
                <a:latin typeface="ADLaM Display" panose="020F0502020204030204" pitchFamily="2" charset="0"/>
                <a:ea typeface="ADLaM Display" panose="020F0502020204030204" pitchFamily="2" charset="0"/>
                <a:cs typeface="ADLaM Display" panose="020F0502020204030204" pitchFamily="2" charset="0"/>
              </a:rPr>
              <a:t>AIIMS Triage Protocol</a:t>
            </a:r>
          </a:p>
        </p:txBody>
      </p:sp>
    </p:spTree>
    <p:extLst>
      <p:ext uri="{BB962C8B-B14F-4D97-AF65-F5344CB8AC3E}">
        <p14:creationId xmlns:p14="http://schemas.microsoft.com/office/powerpoint/2010/main" val="16309443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3" name="Arc 32">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CC54AF1-C72B-8BE7-BAEA-9C152A2E2282}"/>
              </a:ext>
            </a:extLst>
          </p:cNvPr>
          <p:cNvSpPr>
            <a:spLocks noGrp="1"/>
          </p:cNvSpPr>
          <p:nvPr>
            <p:ph type="title"/>
          </p:nvPr>
        </p:nvSpPr>
        <p:spPr>
          <a:xfrm>
            <a:off x="2672863" y="256803"/>
            <a:ext cx="7069615" cy="1325563"/>
          </a:xfrm>
        </p:spPr>
        <p:txBody>
          <a:bodyPr vert="horz" lIns="91440" tIns="45720" rIns="91440" bIns="45720" rtlCol="0" anchor="ctr">
            <a:normAutofit/>
          </a:bodyPr>
          <a:lstStyle/>
          <a:p>
            <a:br>
              <a:rPr lang="en-US" sz="2800" b="1" u="none" strike="noStrike" kern="1200" dirty="0">
                <a:solidFill>
                  <a:schemeClr val="tx1"/>
                </a:solidFill>
                <a:effectLst/>
                <a:latin typeface="+mj-lt"/>
                <a:ea typeface="+mj-ea"/>
                <a:cs typeface="+mj-cs"/>
              </a:rPr>
            </a:br>
            <a:r>
              <a:rPr lang="en-US" sz="2800" b="1" u="none" strike="noStrike" kern="1200" dirty="0">
                <a:solidFill>
                  <a:schemeClr val="tx1"/>
                </a:solidFill>
                <a:effectLst/>
                <a:latin typeface="+mj-lt"/>
                <a:ea typeface="+mj-ea"/>
                <a:cs typeface="+mj-cs"/>
              </a:rPr>
              <a:t>Investigate the potential benefits of AI</a:t>
            </a:r>
            <a:endParaRPr lang="en-US" sz="2800" b="1" kern="1200" dirty="0">
              <a:solidFill>
                <a:schemeClr val="tx1"/>
              </a:solidFill>
              <a:latin typeface="+mj-lt"/>
              <a:ea typeface="+mj-ea"/>
              <a:cs typeface="+mj-cs"/>
            </a:endParaRPr>
          </a:p>
        </p:txBody>
      </p:sp>
      <p:sp>
        <p:nvSpPr>
          <p:cNvPr id="35" name="Freeform: Shape 34">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a:extLst>
              <a:ext uri="{FF2B5EF4-FFF2-40B4-BE49-F238E27FC236}">
                <a16:creationId xmlns:a16="http://schemas.microsoft.com/office/drawing/2014/main" id="{FDB98CEB-E4E7-CB5D-61F2-CEAD6C6D7D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680" y="20658"/>
            <a:ext cx="2213417" cy="1274572"/>
          </a:xfrm>
          <a:prstGeom prst="rect">
            <a:avLst/>
          </a:prstGeom>
        </p:spPr>
      </p:pic>
      <p:pic>
        <p:nvPicPr>
          <p:cNvPr id="9" name="Picture 8" descr="A logo with a white cross&#10;&#10;Description automatically generated">
            <a:extLst>
              <a:ext uri="{FF2B5EF4-FFF2-40B4-BE49-F238E27FC236}">
                <a16:creationId xmlns:a16="http://schemas.microsoft.com/office/drawing/2014/main" id="{5E822159-4B76-015A-DC9C-6D2A220A74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61086" y="20036"/>
            <a:ext cx="2292233" cy="1136577"/>
          </a:xfrm>
          <a:prstGeom prst="rect">
            <a:avLst/>
          </a:prstGeom>
        </p:spPr>
      </p:pic>
      <p:graphicFrame>
        <p:nvGraphicFramePr>
          <p:cNvPr id="7" name="Rectangle 1">
            <a:extLst>
              <a:ext uri="{FF2B5EF4-FFF2-40B4-BE49-F238E27FC236}">
                <a16:creationId xmlns:a16="http://schemas.microsoft.com/office/drawing/2014/main" id="{0FD5ECAB-9306-E3DB-F212-1850B5CF0D58}"/>
              </a:ext>
            </a:extLst>
          </p:cNvPr>
          <p:cNvGraphicFramePr>
            <a:graphicFrameLocks noGrp="1"/>
          </p:cNvGraphicFramePr>
          <p:nvPr>
            <p:ph sz="half" idx="14"/>
            <p:extLst>
              <p:ext uri="{D42A27DB-BD31-4B8C-83A1-F6EECF244321}">
                <p14:modId xmlns:p14="http://schemas.microsoft.com/office/powerpoint/2010/main" val="1716826095"/>
              </p:ext>
            </p:extLst>
          </p:nvPr>
        </p:nvGraphicFramePr>
        <p:xfrm>
          <a:off x="3847124" y="1587891"/>
          <a:ext cx="8084128" cy="505850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image7.png" descr="The emergency patient journey and where artificial intelligence is making or can make an impact. AI: artificial intelligence; ED: emergency department; EMD: emergency medical dispatch.">
            <a:extLst>
              <a:ext uri="{FF2B5EF4-FFF2-40B4-BE49-F238E27FC236}">
                <a16:creationId xmlns:a16="http://schemas.microsoft.com/office/drawing/2014/main" id="{B5F59DE6-8521-AF35-67C5-451F9B687DF3}"/>
              </a:ext>
            </a:extLst>
          </p:cNvPr>
          <p:cNvPicPr/>
          <p:nvPr/>
        </p:nvPicPr>
        <p:blipFill>
          <a:blip r:embed="rId9"/>
          <a:stretch>
            <a:fillRect/>
          </a:stretch>
        </p:blipFill>
        <p:spPr>
          <a:xfrm>
            <a:off x="38679" y="1711446"/>
            <a:ext cx="3712587" cy="5058503"/>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Tree>
    <p:extLst>
      <p:ext uri="{BB962C8B-B14F-4D97-AF65-F5344CB8AC3E}">
        <p14:creationId xmlns:p14="http://schemas.microsoft.com/office/powerpoint/2010/main" val="41010036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DA1F35B-C8F7-4A5A-9339-7DA4D785B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c 13">
            <a:extLst>
              <a:ext uri="{FF2B5EF4-FFF2-40B4-BE49-F238E27FC236}">
                <a16:creationId xmlns:a16="http://schemas.microsoft.com/office/drawing/2014/main" id="{B2D4AD41-40DA-4A81-92F5-B6E3BA1ED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746107">
            <a:off x="8175088" y="457951"/>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A73D1AF-A8D6-4E67-CD8F-2D41AF59F77E}"/>
              </a:ext>
            </a:extLst>
          </p:cNvPr>
          <p:cNvSpPr>
            <a:spLocks noGrp="1"/>
          </p:cNvSpPr>
          <p:nvPr>
            <p:ph type="title"/>
          </p:nvPr>
        </p:nvSpPr>
        <p:spPr>
          <a:xfrm>
            <a:off x="3234865" y="438520"/>
            <a:ext cx="4481813" cy="1325563"/>
          </a:xfrm>
          <a:ln w="76200">
            <a:solidFill>
              <a:schemeClr val="accent5">
                <a:lumMod val="60000"/>
                <a:lumOff val="40000"/>
              </a:schemeClr>
            </a:solidFill>
          </a:ln>
        </p:spPr>
        <p:txBody>
          <a:bodyPr vert="horz" lIns="91440" tIns="45720" rIns="91440" bIns="45720" rtlCol="0" anchor="ctr">
            <a:normAutofit/>
          </a:bodyPr>
          <a:lstStyle/>
          <a:p>
            <a:pPr algn="ctr"/>
            <a:r>
              <a:rPr lang="en-US" b="1" kern="1200" dirty="0">
                <a:solidFill>
                  <a:schemeClr val="tx1"/>
                </a:solidFill>
                <a:latin typeface="+mj-lt"/>
                <a:ea typeface="+mj-ea"/>
                <a:cs typeface="+mj-cs"/>
              </a:rPr>
              <a:t>discussion</a:t>
            </a:r>
          </a:p>
        </p:txBody>
      </p:sp>
      <p:sp>
        <p:nvSpPr>
          <p:cNvPr id="3" name="Content Placeholder 2">
            <a:extLst>
              <a:ext uri="{FF2B5EF4-FFF2-40B4-BE49-F238E27FC236}">
                <a16:creationId xmlns:a16="http://schemas.microsoft.com/office/drawing/2014/main" id="{5F5B7859-5B7F-C199-D3D4-AB177F699CC3}"/>
              </a:ext>
            </a:extLst>
          </p:cNvPr>
          <p:cNvSpPr>
            <a:spLocks/>
          </p:cNvSpPr>
          <p:nvPr/>
        </p:nvSpPr>
        <p:spPr>
          <a:xfrm>
            <a:off x="8679305" y="2483782"/>
            <a:ext cx="2914268" cy="2840037"/>
          </a:xfrm>
          <a:prstGeom prst="rect">
            <a:avLst/>
          </a:prstGeom>
          <a:ln w="57150">
            <a:solidFill>
              <a:schemeClr val="accent2"/>
            </a:solidFill>
          </a:ln>
        </p:spPr>
        <p:txBody>
          <a:bodyPr>
            <a:normAutofit/>
          </a:bodyPr>
          <a:lstStyle/>
          <a:p>
            <a:pPr defTabSz="406908">
              <a:spcAft>
                <a:spcPts val="600"/>
              </a:spcAft>
            </a:pPr>
            <a:r>
              <a:rPr lang="en-US" sz="2000" b="1" kern="1200" dirty="0">
                <a:solidFill>
                  <a:schemeClr val="accent1"/>
                </a:solidFill>
                <a:latin typeface="+mn-lt"/>
                <a:ea typeface="+mn-ea"/>
                <a:cs typeface="+mn-cs"/>
              </a:rPr>
              <a:t>Limitations:</a:t>
            </a:r>
          </a:p>
          <a:p>
            <a:pPr defTabSz="406908">
              <a:spcAft>
                <a:spcPts val="600"/>
              </a:spcAft>
              <a:buFont typeface="Arial" panose="020B0604020202020204" pitchFamily="34" charset="0"/>
              <a:buChar char="•"/>
            </a:pPr>
            <a:r>
              <a:rPr lang="en-US" sz="2000" kern="1200" dirty="0">
                <a:solidFill>
                  <a:schemeClr val="tx1"/>
                </a:solidFill>
                <a:latin typeface="+mn-lt"/>
                <a:ea typeface="+mn-ea"/>
                <a:cs typeface="+mn-cs"/>
              </a:rPr>
              <a:t>Training data bias.</a:t>
            </a:r>
          </a:p>
          <a:p>
            <a:pPr defTabSz="406908">
              <a:spcAft>
                <a:spcPts val="600"/>
              </a:spcAft>
              <a:buFont typeface="Arial" panose="020B0604020202020204" pitchFamily="34" charset="0"/>
              <a:buChar char="•"/>
            </a:pPr>
            <a:r>
              <a:rPr lang="en-US" sz="2000" kern="1200" dirty="0">
                <a:solidFill>
                  <a:schemeClr val="tx1"/>
                </a:solidFill>
                <a:latin typeface="+mn-lt"/>
                <a:ea typeface="+mn-ea"/>
                <a:cs typeface="+mn-cs"/>
              </a:rPr>
              <a:t>General-purpose design limits in specialized tasks.</a:t>
            </a:r>
          </a:p>
          <a:p>
            <a:pPr defTabSz="406908">
              <a:spcAft>
                <a:spcPts val="600"/>
              </a:spcAft>
              <a:buFont typeface="Arial" panose="020B0604020202020204" pitchFamily="34" charset="0"/>
              <a:buChar char="•"/>
            </a:pPr>
            <a:r>
              <a:rPr lang="en-US" sz="2000" kern="1200" dirty="0">
                <a:solidFill>
                  <a:schemeClr val="tx1"/>
                </a:solidFill>
                <a:latin typeface="+mn-lt"/>
                <a:ea typeface="+mn-ea"/>
                <a:cs typeface="+mn-cs"/>
              </a:rPr>
              <a:t>Integration challenges with existing systems, privacy issues, regulatory hurdles, and acceptance.</a:t>
            </a:r>
          </a:p>
          <a:p>
            <a:pPr>
              <a:spcAft>
                <a:spcPts val="600"/>
              </a:spcAft>
            </a:pPr>
            <a:endParaRPr lang="en-US" dirty="0"/>
          </a:p>
        </p:txBody>
      </p:sp>
      <p:sp>
        <p:nvSpPr>
          <p:cNvPr id="5" name="Content Placeholder 2">
            <a:extLst>
              <a:ext uri="{FF2B5EF4-FFF2-40B4-BE49-F238E27FC236}">
                <a16:creationId xmlns:a16="http://schemas.microsoft.com/office/drawing/2014/main" id="{B01E2D5D-F179-8F34-C6ED-7C25C52743E6}"/>
              </a:ext>
            </a:extLst>
          </p:cNvPr>
          <p:cNvSpPr txBox="1">
            <a:spLocks/>
          </p:cNvSpPr>
          <p:nvPr/>
        </p:nvSpPr>
        <p:spPr>
          <a:xfrm>
            <a:off x="5868922" y="2202603"/>
            <a:ext cx="2631668" cy="4032416"/>
          </a:xfrm>
          <a:prstGeom prst="rect">
            <a:avLst/>
          </a:prstGeom>
          <a:ln w="57150">
            <a:solidFill>
              <a:schemeClr val="accent4"/>
            </a:solidFill>
          </a:ln>
        </p:spPr>
        <p:txBody>
          <a:bodyPr vert="horz" lIns="91440" tIns="45720" rIns="91440" bIns="45720" rtlCol="0">
            <a:normAutofit/>
          </a:bodyPr>
          <a:lstStyle>
            <a:lvl1pPr marL="0" indent="0" algn="l" defTabSz="914400" rtl="0" eaLnBrk="1" latinLnBrk="0" hangingPunct="1">
              <a:lnSpc>
                <a:spcPct val="150000"/>
              </a:lnSpc>
              <a:spcBef>
                <a:spcPts val="0"/>
              </a:spcBef>
              <a:spcAft>
                <a:spcPts val="0"/>
              </a:spcAft>
              <a:buFont typeface="Arial" panose="020B0604020202020204" pitchFamily="34" charset="0"/>
              <a:buNone/>
              <a:defRPr sz="2400" kern="1200">
                <a:solidFill>
                  <a:schemeClr val="tx1"/>
                </a:solidFill>
                <a:latin typeface="+mn-lt"/>
                <a:ea typeface="+mn-ea"/>
                <a:cs typeface="+mn-cs"/>
              </a:defRPr>
            </a:lvl1pPr>
            <a:lvl2pPr marL="457200" indent="-228600" algn="l" defTabSz="914400" rtl="0" eaLnBrk="1" latinLnBrk="0" hangingPunct="1">
              <a:lnSpc>
                <a:spcPts val="2000"/>
              </a:lnSpc>
              <a:spcBef>
                <a:spcPts val="500"/>
              </a:spcBef>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ts val="2000"/>
              </a:lnSpc>
              <a:spcBef>
                <a:spcPts val="500"/>
              </a:spcBef>
              <a:buFont typeface="Arial" panose="020B0604020202020204" pitchFamily="34" charset="0"/>
              <a:buChar char="•"/>
              <a:defRPr sz="1800" kern="1200">
                <a:solidFill>
                  <a:schemeClr val="tx1"/>
                </a:solidFill>
                <a:latin typeface="+mn-lt"/>
                <a:ea typeface="+mn-ea"/>
                <a:cs typeface="+mn-cs"/>
              </a:defRPr>
            </a:lvl3pPr>
            <a:lvl4pPr marL="1371600" indent="-228600" algn="l" defTabSz="914400" rtl="0" eaLnBrk="1" latinLnBrk="0" hangingPunct="1">
              <a:lnSpc>
                <a:spcPts val="2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228600" algn="l" defTabSz="914400" rtl="0" eaLnBrk="1" latinLnBrk="0" hangingPunct="1">
              <a:lnSpc>
                <a:spcPts val="2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13816">
              <a:spcAft>
                <a:spcPts val="600"/>
              </a:spcAft>
            </a:pPr>
            <a:r>
              <a:rPr lang="en-US" sz="2000" b="1" dirty="0">
                <a:solidFill>
                  <a:schemeClr val="accent1"/>
                </a:solidFill>
              </a:rPr>
              <a:t>Performance: </a:t>
            </a:r>
            <a:r>
              <a:rPr lang="en-US" sz="2000" kern="1200" dirty="0">
                <a:solidFill>
                  <a:schemeClr val="tx1"/>
                </a:solidFill>
                <a:latin typeface="+mn-lt"/>
                <a:ea typeface="+mn-ea"/>
                <a:cs typeface="+mn-cs"/>
              </a:rPr>
              <a:t>ChatGPT-3.5 nearly matches human triage accuracy.</a:t>
            </a:r>
          </a:p>
          <a:p>
            <a:pPr defTabSz="813816">
              <a:spcAft>
                <a:spcPts val="600"/>
              </a:spcAft>
            </a:pPr>
            <a:r>
              <a:rPr lang="en-US" sz="2000" dirty="0"/>
              <a:t>Fine tune to the LLM can make it more reliable and provide accuracy </a:t>
            </a:r>
          </a:p>
        </p:txBody>
      </p:sp>
      <p:pic>
        <p:nvPicPr>
          <p:cNvPr id="7" name="Picture 6">
            <a:extLst>
              <a:ext uri="{FF2B5EF4-FFF2-40B4-BE49-F238E27FC236}">
                <a16:creationId xmlns:a16="http://schemas.microsoft.com/office/drawing/2014/main" id="{C61FCDFB-0CC5-D6A5-055F-A517C14D0D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680" y="20658"/>
            <a:ext cx="2213417" cy="1274572"/>
          </a:xfrm>
          <a:prstGeom prst="rect">
            <a:avLst/>
          </a:prstGeom>
        </p:spPr>
      </p:pic>
      <p:pic>
        <p:nvPicPr>
          <p:cNvPr id="8" name="Picture 7" descr="A logo with a white cross&#10;&#10;Description automatically generated">
            <a:extLst>
              <a:ext uri="{FF2B5EF4-FFF2-40B4-BE49-F238E27FC236}">
                <a16:creationId xmlns:a16="http://schemas.microsoft.com/office/drawing/2014/main" id="{B40100F4-ED90-C515-268F-0323E1E558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61086" y="20036"/>
            <a:ext cx="2292233" cy="1136577"/>
          </a:xfrm>
          <a:prstGeom prst="rect">
            <a:avLst/>
          </a:prstGeom>
        </p:spPr>
      </p:pic>
      <p:sp>
        <p:nvSpPr>
          <p:cNvPr id="9" name="Content Placeholder 3">
            <a:extLst>
              <a:ext uri="{FF2B5EF4-FFF2-40B4-BE49-F238E27FC236}">
                <a16:creationId xmlns:a16="http://schemas.microsoft.com/office/drawing/2014/main" id="{81596AF8-1AB6-5A59-E19A-2C5136F3A932}"/>
              </a:ext>
            </a:extLst>
          </p:cNvPr>
          <p:cNvSpPr txBox="1">
            <a:spLocks/>
          </p:cNvSpPr>
          <p:nvPr/>
        </p:nvSpPr>
        <p:spPr>
          <a:xfrm>
            <a:off x="440029" y="2049465"/>
            <a:ext cx="5250178" cy="4621158"/>
          </a:xfrm>
          <a:prstGeom prst="rect">
            <a:avLst/>
          </a:prstGeom>
          <a:ln w="57150">
            <a:solidFill>
              <a:schemeClr val="accent6"/>
            </a:solidFill>
          </a:ln>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solidFill>
                  <a:schemeClr val="accent1"/>
                </a:solidFill>
              </a:rPr>
              <a:t>Challenges in ED</a:t>
            </a:r>
          </a:p>
          <a:p>
            <a:pPr marL="0" indent="0">
              <a:buNone/>
            </a:pPr>
            <a:r>
              <a:rPr lang="en-US" sz="2000" dirty="0"/>
              <a:t>The challenges in emergency department triage encompass clinical competence, psychological capacity, and management issues. Clinically, nurses may lack essential knowledge and skills, impacting patient prioritization and care quality. Psychological challenges like emotional stability are critical due to the high-stress environment of triage. </a:t>
            </a:r>
          </a:p>
          <a:p>
            <a:pPr marL="0" indent="0">
              <a:buNone/>
            </a:pPr>
            <a:r>
              <a:rPr lang="en-US" sz="2000" dirty="0"/>
              <a:t>Management-related problems such as staffing shortages and inadequate infrastructure further strain triage operations, contributing to errors and inefficiencies. Addressing these challenges requires improved training, clear guidelines, and supportive policies to enhance both clinical competence and operational effectiveness in emergency triage settings.</a:t>
            </a:r>
          </a:p>
          <a:p>
            <a:endParaRPr lang="en-US" sz="1700" dirty="0"/>
          </a:p>
        </p:txBody>
      </p:sp>
    </p:spTree>
    <p:extLst>
      <p:ext uri="{BB962C8B-B14F-4D97-AF65-F5344CB8AC3E}">
        <p14:creationId xmlns:p14="http://schemas.microsoft.com/office/powerpoint/2010/main" val="39531143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8D1758-8DD6-B951-9A85-173F5AB7A16C}"/>
              </a:ext>
            </a:extLst>
          </p:cNvPr>
          <p:cNvSpPr>
            <a:spLocks noGrp="1"/>
          </p:cNvSpPr>
          <p:nvPr>
            <p:ph type="title"/>
          </p:nvPr>
        </p:nvSpPr>
        <p:spPr>
          <a:xfrm>
            <a:off x="4270417" y="367398"/>
            <a:ext cx="6251110" cy="1347268"/>
          </a:xfrm>
        </p:spPr>
        <p:txBody>
          <a:bodyPr vert="horz" lIns="91440" tIns="45720" rIns="91440" bIns="45720" rtlCol="0" anchor="b">
            <a:normAutofit/>
          </a:bodyPr>
          <a:lstStyle/>
          <a:p>
            <a:r>
              <a:rPr lang="en-US" sz="5400" dirty="0">
                <a:solidFill>
                  <a:schemeClr val="tx1"/>
                </a:solidFill>
              </a:rPr>
              <a:t>DISSCUSSION</a:t>
            </a:r>
          </a:p>
        </p:txBody>
      </p:sp>
      <p:pic>
        <p:nvPicPr>
          <p:cNvPr id="22" name="Picture 21">
            <a:extLst>
              <a:ext uri="{FF2B5EF4-FFF2-40B4-BE49-F238E27FC236}">
                <a16:creationId xmlns:a16="http://schemas.microsoft.com/office/drawing/2014/main" id="{7B7F624D-EA81-6071-E823-E72B081EF539}"/>
              </a:ext>
            </a:extLst>
          </p:cNvPr>
          <p:cNvPicPr>
            <a:picLocks noChangeAspect="1"/>
          </p:cNvPicPr>
          <p:nvPr/>
        </p:nvPicPr>
        <p:blipFill rotWithShape="1">
          <a:blip r:embed="rId2"/>
          <a:srcRect l="29390" r="29863"/>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28"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240E58F8-9AB6-E5BD-2752-3A14F8E2FA77}"/>
              </a:ext>
            </a:extLst>
          </p:cNvPr>
          <p:cNvSpPr txBox="1">
            <a:spLocks/>
          </p:cNvSpPr>
          <p:nvPr/>
        </p:nvSpPr>
        <p:spPr>
          <a:xfrm>
            <a:off x="5420197" y="2710782"/>
            <a:ext cx="6571934" cy="3878294"/>
          </a:xfrm>
          <a:prstGeom prst="rect">
            <a:avLst/>
          </a:prstGeom>
          <a:ln w="57150">
            <a:solidFill>
              <a:schemeClr val="accent6"/>
            </a:solidFill>
          </a:ln>
        </p:spPr>
        <p:txBody>
          <a:bodyPr vert="horz" lIns="91440" tIns="45720" rIns="91440" bIns="45720" rtlCol="0">
            <a:normAutofit fontScale="85000" lnSpcReduction="20000"/>
          </a:bodyPr>
          <a:lstStyle>
            <a:lvl1pPr marL="0" indent="0" algn="l" defTabSz="914400" rtl="0" eaLnBrk="1" latinLnBrk="0" hangingPunct="1">
              <a:lnSpc>
                <a:spcPct val="150000"/>
              </a:lnSpc>
              <a:spcBef>
                <a:spcPts val="0"/>
              </a:spcBef>
              <a:spcAft>
                <a:spcPts val="0"/>
              </a:spcAft>
              <a:buFont typeface="Arial" panose="020B0604020202020204" pitchFamily="34" charset="0"/>
              <a:buNone/>
              <a:defRPr sz="2400" kern="1200">
                <a:solidFill>
                  <a:schemeClr val="tx1"/>
                </a:solidFill>
                <a:latin typeface="+mn-lt"/>
                <a:ea typeface="+mn-ea"/>
                <a:cs typeface="+mn-cs"/>
              </a:defRPr>
            </a:lvl1pPr>
            <a:lvl2pPr marL="457200" indent="-228600" algn="l" defTabSz="914400" rtl="0" eaLnBrk="1" latinLnBrk="0" hangingPunct="1">
              <a:lnSpc>
                <a:spcPts val="2000"/>
              </a:lnSpc>
              <a:spcBef>
                <a:spcPts val="500"/>
              </a:spcBef>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ts val="2000"/>
              </a:lnSpc>
              <a:spcBef>
                <a:spcPts val="500"/>
              </a:spcBef>
              <a:buFont typeface="Arial" panose="020B0604020202020204" pitchFamily="34" charset="0"/>
              <a:buChar char="•"/>
              <a:defRPr sz="1800" kern="1200">
                <a:solidFill>
                  <a:schemeClr val="tx1"/>
                </a:solidFill>
                <a:latin typeface="+mn-lt"/>
                <a:ea typeface="+mn-ea"/>
                <a:cs typeface="+mn-cs"/>
              </a:defRPr>
            </a:lvl3pPr>
            <a:lvl4pPr marL="1371600" indent="-228600" algn="l" defTabSz="914400" rtl="0" eaLnBrk="1" latinLnBrk="0" hangingPunct="1">
              <a:lnSpc>
                <a:spcPts val="2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228600" algn="l" defTabSz="914400" rtl="0" eaLnBrk="1" latinLnBrk="0" hangingPunct="1">
              <a:lnSpc>
                <a:spcPts val="2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13816">
              <a:lnSpc>
                <a:spcPct val="140000"/>
              </a:lnSpc>
              <a:spcAft>
                <a:spcPts val="600"/>
              </a:spcAft>
            </a:pPr>
            <a:r>
              <a:rPr lang="en-US" sz="2800" b="1" kern="1200" dirty="0">
                <a:solidFill>
                  <a:schemeClr val="accent1"/>
                </a:solidFill>
                <a:latin typeface="+mn-lt"/>
                <a:ea typeface="+mn-ea"/>
                <a:cs typeface="+mn-cs"/>
              </a:rPr>
              <a:t>Future Steps:</a:t>
            </a:r>
            <a:endParaRPr lang="en-US" sz="2800" kern="1200" dirty="0">
              <a:solidFill>
                <a:schemeClr val="accent1"/>
              </a:solidFill>
              <a:latin typeface="+mn-lt"/>
              <a:ea typeface="+mn-ea"/>
              <a:cs typeface="+mn-cs"/>
            </a:endParaRPr>
          </a:p>
          <a:p>
            <a:pPr marL="342900" indent="-342900" defTabSz="813816">
              <a:lnSpc>
                <a:spcPct val="140000"/>
              </a:lnSpc>
              <a:spcAft>
                <a:spcPts val="600"/>
              </a:spcAft>
              <a:buFont typeface="+mj-lt"/>
              <a:buAutoNum type="arabicPeriod"/>
            </a:pPr>
            <a:r>
              <a:rPr lang="en-US" sz="1900" kern="1200" dirty="0">
                <a:solidFill>
                  <a:schemeClr val="tx1"/>
                </a:solidFill>
                <a:latin typeface="+mn-lt"/>
                <a:ea typeface="+mn-ea"/>
                <a:cs typeface="+mn-cs"/>
              </a:rPr>
              <a:t>Develop emergency-specific AI models.</a:t>
            </a:r>
          </a:p>
          <a:p>
            <a:pPr marL="342900" indent="-342900" defTabSz="813816">
              <a:lnSpc>
                <a:spcPct val="140000"/>
              </a:lnSpc>
              <a:spcAft>
                <a:spcPts val="600"/>
              </a:spcAft>
              <a:buFont typeface="+mj-lt"/>
              <a:buAutoNum type="arabicPeriod"/>
            </a:pPr>
            <a:r>
              <a:rPr lang="en-US" sz="1900" kern="1200" dirty="0">
                <a:solidFill>
                  <a:schemeClr val="tx1"/>
                </a:solidFill>
                <a:latin typeface="+mn-lt"/>
                <a:ea typeface="+mn-ea"/>
                <a:cs typeface="+mn-cs"/>
              </a:rPr>
              <a:t>Integrate AI with hospital systems.</a:t>
            </a:r>
          </a:p>
          <a:p>
            <a:pPr marL="342900" indent="-342900" defTabSz="813816">
              <a:lnSpc>
                <a:spcPct val="140000"/>
              </a:lnSpc>
              <a:spcAft>
                <a:spcPts val="600"/>
              </a:spcAft>
              <a:buFont typeface="+mj-lt"/>
              <a:buAutoNum type="arabicPeriod"/>
            </a:pPr>
            <a:r>
              <a:rPr lang="en-US" sz="1900" kern="1200" dirty="0">
                <a:solidFill>
                  <a:schemeClr val="tx1"/>
                </a:solidFill>
                <a:latin typeface="+mn-lt"/>
                <a:ea typeface="+mn-ea"/>
                <a:cs typeface="+mn-cs"/>
              </a:rPr>
              <a:t>Conduct clinical trials for validation.</a:t>
            </a:r>
          </a:p>
          <a:p>
            <a:pPr marL="342900" indent="-342900" defTabSz="813816">
              <a:lnSpc>
                <a:spcPct val="140000"/>
              </a:lnSpc>
              <a:spcAft>
                <a:spcPts val="600"/>
              </a:spcAft>
              <a:buFont typeface="+mj-lt"/>
              <a:buAutoNum type="arabicPeriod"/>
            </a:pPr>
            <a:r>
              <a:rPr lang="en-US" sz="1900" kern="1200" dirty="0">
                <a:solidFill>
                  <a:schemeClr val="tx1"/>
                </a:solidFill>
                <a:latin typeface="+mn-lt"/>
                <a:ea typeface="+mn-ea"/>
                <a:cs typeface="+mn-cs"/>
              </a:rPr>
              <a:t>Ensure regulatory compliance and staff training.</a:t>
            </a:r>
          </a:p>
          <a:p>
            <a:pPr marL="342900" indent="-342900" defTabSz="813816">
              <a:lnSpc>
                <a:spcPct val="140000"/>
              </a:lnSpc>
              <a:spcAft>
                <a:spcPts val="600"/>
              </a:spcAft>
              <a:buFont typeface="+mj-lt"/>
              <a:buAutoNum type="arabicPeriod"/>
            </a:pPr>
            <a:r>
              <a:rPr lang="en-US" sz="1900" kern="1200" dirty="0">
                <a:solidFill>
                  <a:schemeClr val="tx1"/>
                </a:solidFill>
                <a:latin typeface="+mn-lt"/>
                <a:ea typeface="+mn-ea"/>
                <a:cs typeface="+mn-cs"/>
              </a:rPr>
              <a:t>Enhance patient communication about AI use.</a:t>
            </a:r>
          </a:p>
          <a:p>
            <a:pPr marL="342900" indent="-342900" defTabSz="813816">
              <a:lnSpc>
                <a:spcPct val="140000"/>
              </a:lnSpc>
              <a:spcAft>
                <a:spcPts val="600"/>
              </a:spcAft>
              <a:buFont typeface="+mj-lt"/>
              <a:buAutoNum type="arabicPeriod"/>
            </a:pPr>
            <a:r>
              <a:rPr lang="en-US" sz="1900" kern="1200" dirty="0">
                <a:solidFill>
                  <a:schemeClr val="tx1"/>
                </a:solidFill>
                <a:latin typeface="+mn-lt"/>
                <a:ea typeface="+mn-ea"/>
                <a:cs typeface="+mn-cs"/>
              </a:rPr>
              <a:t>Refine AI through continuous feedback.</a:t>
            </a:r>
          </a:p>
          <a:p>
            <a:pPr marL="342900" indent="-342900" defTabSz="813816">
              <a:lnSpc>
                <a:spcPct val="140000"/>
              </a:lnSpc>
              <a:spcAft>
                <a:spcPts val="600"/>
              </a:spcAft>
              <a:buFont typeface="+mj-lt"/>
              <a:buAutoNum type="arabicPeriod"/>
            </a:pPr>
            <a:r>
              <a:rPr lang="en-US" sz="1900" kern="1200" dirty="0">
                <a:solidFill>
                  <a:schemeClr val="tx1"/>
                </a:solidFill>
                <a:latin typeface="+mn-lt"/>
                <a:ea typeface="+mn-ea"/>
                <a:cs typeface="+mn-cs"/>
              </a:rPr>
              <a:t>Scale AI for diverse healthcare settings.</a:t>
            </a:r>
          </a:p>
          <a:p>
            <a:pPr marL="342900" indent="-342900" defTabSz="813816">
              <a:lnSpc>
                <a:spcPct val="140000"/>
              </a:lnSpc>
              <a:spcAft>
                <a:spcPts val="600"/>
              </a:spcAft>
              <a:buFont typeface="+mj-lt"/>
              <a:buAutoNum type="arabicPeriod"/>
            </a:pPr>
            <a:r>
              <a:rPr lang="en-US" sz="1900" kern="1200" dirty="0">
                <a:solidFill>
                  <a:schemeClr val="tx1"/>
                </a:solidFill>
                <a:latin typeface="+mn-lt"/>
                <a:ea typeface="+mn-ea"/>
                <a:cs typeface="+mn-cs"/>
              </a:rPr>
              <a:t>Foster collaboration among AI developers, healthcare professionals, and public health experts.</a:t>
            </a:r>
          </a:p>
          <a:p>
            <a:pPr>
              <a:lnSpc>
                <a:spcPct val="140000"/>
              </a:lnSpc>
              <a:spcAft>
                <a:spcPts val="600"/>
              </a:spcAft>
            </a:pPr>
            <a:endParaRPr lang="en-US" sz="900" dirty="0"/>
          </a:p>
        </p:txBody>
      </p:sp>
      <p:pic>
        <p:nvPicPr>
          <p:cNvPr id="19" name="Picture 18">
            <a:extLst>
              <a:ext uri="{FF2B5EF4-FFF2-40B4-BE49-F238E27FC236}">
                <a16:creationId xmlns:a16="http://schemas.microsoft.com/office/drawing/2014/main" id="{580C7348-E3EB-6231-5095-E07E0222FE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80" y="20658"/>
            <a:ext cx="2213417" cy="1274572"/>
          </a:xfrm>
          <a:prstGeom prst="rect">
            <a:avLst/>
          </a:prstGeom>
        </p:spPr>
      </p:pic>
      <p:pic>
        <p:nvPicPr>
          <p:cNvPr id="21" name="Picture 20" descr="A logo with a white cross&#10;&#10;Description automatically generated">
            <a:extLst>
              <a:ext uri="{FF2B5EF4-FFF2-40B4-BE49-F238E27FC236}">
                <a16:creationId xmlns:a16="http://schemas.microsoft.com/office/drawing/2014/main" id="{3696AB03-D43E-6CFF-04E5-56DE8AA005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34600" y="20037"/>
            <a:ext cx="2018719" cy="1000958"/>
          </a:xfrm>
          <a:prstGeom prst="rect">
            <a:avLst/>
          </a:prstGeom>
        </p:spPr>
      </p:pic>
    </p:spTree>
    <p:extLst>
      <p:ext uri="{BB962C8B-B14F-4D97-AF65-F5344CB8AC3E}">
        <p14:creationId xmlns:p14="http://schemas.microsoft.com/office/powerpoint/2010/main" val="36933589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6" name="Rectangle 25">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Freeform: Shape 2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1" name="Rectangle 3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708C79-A4AC-4B5D-92DF-600737E4D11A}"/>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lgn="r"/>
            <a:r>
              <a:rPr lang="en-US" sz="4000" b="1" kern="1200">
                <a:solidFill>
                  <a:srgbClr val="FFFFFF"/>
                </a:solidFill>
                <a:latin typeface="+mj-lt"/>
                <a:ea typeface="+mj-ea"/>
                <a:cs typeface="+mj-cs"/>
              </a:rPr>
              <a:t>Conclusion</a:t>
            </a:r>
          </a:p>
        </p:txBody>
      </p:sp>
      <p:sp>
        <p:nvSpPr>
          <p:cNvPr id="7" name="Text Placeholder 6">
            <a:extLst>
              <a:ext uri="{FF2B5EF4-FFF2-40B4-BE49-F238E27FC236}">
                <a16:creationId xmlns:a16="http://schemas.microsoft.com/office/drawing/2014/main" id="{02492136-277B-808E-9D1B-0527359207DB}"/>
              </a:ext>
            </a:extLst>
          </p:cNvPr>
          <p:cNvSpPr>
            <a:spLocks noGrp="1"/>
          </p:cNvSpPr>
          <p:nvPr>
            <p:ph sz="half" idx="1"/>
          </p:nvPr>
        </p:nvSpPr>
        <p:spPr>
          <a:xfrm>
            <a:off x="4424038" y="1295230"/>
            <a:ext cx="6894061" cy="5342996"/>
          </a:xfrm>
          <a:ln w="57150">
            <a:solidFill>
              <a:schemeClr val="accent6"/>
            </a:solidFill>
          </a:ln>
        </p:spPr>
        <p:txBody>
          <a:bodyPr vert="horz" lIns="91440" tIns="45720" rIns="91440" bIns="45720" rtlCol="0" anchor="ctr">
            <a:normAutofit/>
          </a:bodyPr>
          <a:lstStyle/>
          <a:p>
            <a:pPr indent="-228600">
              <a:lnSpc>
                <a:spcPct val="90000"/>
              </a:lnSpc>
              <a:buFont typeface="Arial" panose="020B0604020202020204" pitchFamily="34" charset="0"/>
              <a:buChar char="•"/>
            </a:pPr>
            <a:endParaRPr lang="en-US" sz="2000" dirty="0">
              <a:effectLst/>
            </a:endParaRPr>
          </a:p>
          <a:p>
            <a:pPr>
              <a:lnSpc>
                <a:spcPct val="90000"/>
              </a:lnSpc>
            </a:pPr>
            <a:r>
              <a:rPr lang="en-US" sz="2000" dirty="0">
                <a:effectLst/>
              </a:rPr>
              <a:t>The investigation into the effectiveness of generative AI in emergency triage demonstrates promising potential to enhance decision-making and resource allocation within emergency departments. Despite varying degrees of agreement with human raters across different AI models, tools like ChatGPT-3.5 have shown substantial compatibility in triage assessments, nearing human-level accuracy.</a:t>
            </a:r>
          </a:p>
          <a:p>
            <a:pPr>
              <a:lnSpc>
                <a:spcPct val="90000"/>
              </a:lnSpc>
            </a:pPr>
            <a:r>
              <a:rPr lang="en-US" sz="2000" dirty="0">
                <a:effectLst/>
              </a:rPr>
              <a:t>This suggests a viable path forward where AI can support emergency medical professionals by providing a consistent, objective, and scalable approach to patient assessment. Future advancements should focus on refining AI technologies to address specific medical contexts, ensuring their integration is both clinically relevant and technically sound. As AI becomes increasingly integrated into healthcare settings, ongoing evaluations, user training, and regulatory compliance will be essential to fully harness its capabilities, improving both patient outcomes and system efficiency</a:t>
            </a:r>
          </a:p>
          <a:p>
            <a:pPr indent="-228600">
              <a:lnSpc>
                <a:spcPct val="90000"/>
              </a:lnSpc>
              <a:buFont typeface="Arial" panose="020B0604020202020204" pitchFamily="34" charset="0"/>
              <a:buChar char="•"/>
            </a:pPr>
            <a:endParaRPr lang="en-US" sz="2000" dirty="0"/>
          </a:p>
        </p:txBody>
      </p:sp>
      <p:pic>
        <p:nvPicPr>
          <p:cNvPr id="5" name="Picture 4">
            <a:extLst>
              <a:ext uri="{FF2B5EF4-FFF2-40B4-BE49-F238E27FC236}">
                <a16:creationId xmlns:a16="http://schemas.microsoft.com/office/drawing/2014/main" id="{1886CA02-E72A-FBF9-3157-EF1B918677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80" y="20658"/>
            <a:ext cx="2213417" cy="1274572"/>
          </a:xfrm>
          <a:prstGeom prst="rect">
            <a:avLst/>
          </a:prstGeom>
        </p:spPr>
      </p:pic>
      <p:pic>
        <p:nvPicPr>
          <p:cNvPr id="6" name="Picture 5" descr="A logo with a white cross&#10;&#10;Description automatically generated">
            <a:extLst>
              <a:ext uri="{FF2B5EF4-FFF2-40B4-BE49-F238E27FC236}">
                <a16:creationId xmlns:a16="http://schemas.microsoft.com/office/drawing/2014/main" id="{C954C838-8C8B-5B64-41D9-9EC7232938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61086" y="20036"/>
            <a:ext cx="2292233" cy="1136577"/>
          </a:xfrm>
          <a:prstGeom prst="rect">
            <a:avLst/>
          </a:prstGeom>
        </p:spPr>
      </p:pic>
    </p:spTree>
    <p:extLst>
      <p:ext uri="{BB962C8B-B14F-4D97-AF65-F5344CB8AC3E}">
        <p14:creationId xmlns:p14="http://schemas.microsoft.com/office/powerpoint/2010/main" val="14187899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85F55C16-BC21-49EF-A4FF-C3155BB93B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403B385-DFD0-7849-CAA9-AC3AF523DBBC}"/>
              </a:ext>
            </a:extLst>
          </p:cNvPr>
          <p:cNvSpPr>
            <a:spLocks noGrp="1"/>
          </p:cNvSpPr>
          <p:nvPr>
            <p:ph type="title"/>
          </p:nvPr>
        </p:nvSpPr>
        <p:spPr>
          <a:xfrm>
            <a:off x="6248400" y="365125"/>
            <a:ext cx="5105398" cy="1952744"/>
          </a:xfrm>
        </p:spPr>
        <p:txBody>
          <a:bodyPr>
            <a:normAutofit/>
          </a:bodyPr>
          <a:lstStyle/>
          <a:p>
            <a:r>
              <a:rPr lang="en-US" b="1" dirty="0"/>
              <a:t>REFRENCES</a:t>
            </a:r>
          </a:p>
        </p:txBody>
      </p:sp>
      <p:sp>
        <p:nvSpPr>
          <p:cNvPr id="29" name="Freeform: Shape 28">
            <a:extLst>
              <a:ext uri="{FF2B5EF4-FFF2-40B4-BE49-F238E27FC236}">
                <a16:creationId xmlns:a16="http://schemas.microsoft.com/office/drawing/2014/main" id="{0C5F069E-AFE6-4825-8945-46F2918A50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6116569" cy="6858000"/>
          </a:xfrm>
          <a:custGeom>
            <a:avLst/>
            <a:gdLst>
              <a:gd name="connsiteX0" fmla="*/ 0 w 6116569"/>
              <a:gd name="connsiteY0" fmla="*/ 0 h 6879321"/>
              <a:gd name="connsiteX1" fmla="*/ 2935851 w 6116569"/>
              <a:gd name="connsiteY1" fmla="*/ 0 h 6879321"/>
              <a:gd name="connsiteX2" fmla="*/ 3238280 w 6116569"/>
              <a:gd name="connsiteY2" fmla="*/ 31980 h 6879321"/>
              <a:gd name="connsiteX3" fmla="*/ 3660541 w 6116569"/>
              <a:gd name="connsiteY3" fmla="*/ 550772 h 6879321"/>
              <a:gd name="connsiteX4" fmla="*/ 3808902 w 6116569"/>
              <a:gd name="connsiteY4" fmla="*/ 589860 h 6879321"/>
              <a:gd name="connsiteX5" fmla="*/ 4413762 w 6116569"/>
              <a:gd name="connsiteY5" fmla="*/ 625393 h 6879321"/>
              <a:gd name="connsiteX6" fmla="*/ 4567830 w 6116569"/>
              <a:gd name="connsiteY6" fmla="*/ 721333 h 6879321"/>
              <a:gd name="connsiteX7" fmla="*/ 4171247 w 6116569"/>
              <a:gd name="connsiteY7" fmla="*/ 792401 h 6879321"/>
              <a:gd name="connsiteX8" fmla="*/ 4376671 w 6116569"/>
              <a:gd name="connsiteY8" fmla="*/ 842148 h 6879321"/>
              <a:gd name="connsiteX9" fmla="*/ 4527887 w 6116569"/>
              <a:gd name="connsiteY9" fmla="*/ 813722 h 6879321"/>
              <a:gd name="connsiteX10" fmla="*/ 4633452 w 6116569"/>
              <a:gd name="connsiteY10" fmla="*/ 799508 h 6879321"/>
              <a:gd name="connsiteX11" fmla="*/ 4947293 w 6116569"/>
              <a:gd name="connsiteY11" fmla="*/ 870576 h 6879321"/>
              <a:gd name="connsiteX12" fmla="*/ 5263988 w 6116569"/>
              <a:gd name="connsiteY12" fmla="*/ 820828 h 6879321"/>
              <a:gd name="connsiteX13" fmla="*/ 5249723 w 6116569"/>
              <a:gd name="connsiteY13" fmla="*/ 895449 h 6879321"/>
              <a:gd name="connsiteX14" fmla="*/ 4744723 w 6116569"/>
              <a:gd name="connsiteY14" fmla="*/ 1197485 h 6879321"/>
              <a:gd name="connsiteX15" fmla="*/ 4767548 w 6116569"/>
              <a:gd name="connsiteY15" fmla="*/ 1346727 h 6879321"/>
              <a:gd name="connsiteX16" fmla="*/ 4539299 w 6116569"/>
              <a:gd name="connsiteY16" fmla="*/ 1421348 h 6879321"/>
              <a:gd name="connsiteX17" fmla="*/ 4607773 w 6116569"/>
              <a:gd name="connsiteY17" fmla="*/ 1485309 h 6879321"/>
              <a:gd name="connsiteX18" fmla="*/ 4579242 w 6116569"/>
              <a:gd name="connsiteY18" fmla="*/ 1535055 h 6879321"/>
              <a:gd name="connsiteX19" fmla="*/ 5278255 w 6116569"/>
              <a:gd name="connsiteY19" fmla="*/ 1609676 h 6879321"/>
              <a:gd name="connsiteX20" fmla="*/ 5771843 w 6116569"/>
              <a:gd name="connsiteY20" fmla="*/ 1630997 h 6879321"/>
              <a:gd name="connsiteX21" fmla="*/ 6105656 w 6116569"/>
              <a:gd name="connsiteY21" fmla="*/ 1748257 h 6879321"/>
              <a:gd name="connsiteX22" fmla="*/ 5691955 w 6116569"/>
              <a:gd name="connsiteY22" fmla="*/ 2167555 h 6879321"/>
              <a:gd name="connsiteX23" fmla="*/ 5475118 w 6116569"/>
              <a:gd name="connsiteY23" fmla="*/ 2348776 h 6879321"/>
              <a:gd name="connsiteX24" fmla="*/ 5826051 w 6116569"/>
              <a:gd name="connsiteY24" fmla="*/ 2291922 h 6879321"/>
              <a:gd name="connsiteX25" fmla="*/ 5552153 w 6116569"/>
              <a:gd name="connsiteY25" fmla="*/ 2597513 h 6879321"/>
              <a:gd name="connsiteX26" fmla="*/ 5603508 w 6116569"/>
              <a:gd name="connsiteY26" fmla="*/ 2647260 h 6879321"/>
              <a:gd name="connsiteX27" fmla="*/ 5700515 w 6116569"/>
              <a:gd name="connsiteY27" fmla="*/ 2679240 h 6879321"/>
              <a:gd name="connsiteX28" fmla="*/ 5246870 w 6116569"/>
              <a:gd name="connsiteY28" fmla="*/ 2888889 h 6879321"/>
              <a:gd name="connsiteX29" fmla="*/ 4836022 w 6116569"/>
              <a:gd name="connsiteY29" fmla="*/ 3169605 h 6879321"/>
              <a:gd name="connsiteX30" fmla="*/ 4736163 w 6116569"/>
              <a:gd name="connsiteY30" fmla="*/ 3233565 h 6879321"/>
              <a:gd name="connsiteX31" fmla="*/ 4853141 w 6116569"/>
              <a:gd name="connsiteY31" fmla="*/ 3233565 h 6879321"/>
              <a:gd name="connsiteX32" fmla="*/ 4944440 w 6116569"/>
              <a:gd name="connsiteY32" fmla="*/ 3226459 h 6879321"/>
              <a:gd name="connsiteX33" fmla="*/ 5109921 w 6116569"/>
              <a:gd name="connsiteY33" fmla="*/ 3283313 h 6879321"/>
              <a:gd name="connsiteX34" fmla="*/ 5694809 w 6116569"/>
              <a:gd name="connsiteY34" fmla="*/ 3141178 h 6879321"/>
              <a:gd name="connsiteX35" fmla="*/ 5566419 w 6116569"/>
              <a:gd name="connsiteY35" fmla="*/ 3301079 h 6879321"/>
              <a:gd name="connsiteX36" fmla="*/ 5415203 w 6116569"/>
              <a:gd name="connsiteY36" fmla="*/ 3397020 h 6879321"/>
              <a:gd name="connsiteX37" fmla="*/ 5612068 w 6116569"/>
              <a:gd name="connsiteY37" fmla="*/ 3432554 h 6879321"/>
              <a:gd name="connsiteX38" fmla="*/ 5206927 w 6116569"/>
              <a:gd name="connsiteY38" fmla="*/ 3599562 h 6879321"/>
              <a:gd name="connsiteX39" fmla="*/ 5301079 w 6116569"/>
              <a:gd name="connsiteY39" fmla="*/ 3723930 h 6879321"/>
              <a:gd name="connsiteX40" fmla="*/ 4507915 w 6116569"/>
              <a:gd name="connsiteY40" fmla="*/ 4306683 h 6879321"/>
              <a:gd name="connsiteX41" fmla="*/ 3982942 w 6116569"/>
              <a:gd name="connsiteY41" fmla="*/ 4587399 h 6879321"/>
              <a:gd name="connsiteX42" fmla="*/ 4185513 w 6116569"/>
              <a:gd name="connsiteY42" fmla="*/ 4541205 h 6879321"/>
              <a:gd name="connsiteX43" fmla="*/ 5212633 w 6116569"/>
              <a:gd name="connsiteY43" fmla="*/ 4455924 h 6879321"/>
              <a:gd name="connsiteX44" fmla="*/ 5312492 w 6116569"/>
              <a:gd name="connsiteY44" fmla="*/ 4473691 h 6879321"/>
              <a:gd name="connsiteX45" fmla="*/ 4596361 w 6116569"/>
              <a:gd name="connsiteY45" fmla="*/ 4818368 h 6879321"/>
              <a:gd name="connsiteX46" fmla="*/ 4873113 w 6116569"/>
              <a:gd name="connsiteY46" fmla="*/ 4885882 h 6879321"/>
              <a:gd name="connsiteX47" fmla="*/ 4935881 w 6116569"/>
              <a:gd name="connsiteY47" fmla="*/ 4914309 h 6879321"/>
              <a:gd name="connsiteX48" fmla="*/ 4873113 w 6116569"/>
              <a:gd name="connsiteY48" fmla="*/ 5003143 h 6879321"/>
              <a:gd name="connsiteX49" fmla="*/ 4721898 w 6116569"/>
              <a:gd name="connsiteY49" fmla="*/ 5095530 h 6879321"/>
              <a:gd name="connsiteX50" fmla="*/ 5132745 w 6116569"/>
              <a:gd name="connsiteY50" fmla="*/ 4949842 h 6879321"/>
              <a:gd name="connsiteX51" fmla="*/ 5101362 w 6116569"/>
              <a:gd name="connsiteY51" fmla="*/ 5081317 h 6879321"/>
              <a:gd name="connsiteX52" fmla="*/ 5138452 w 6116569"/>
              <a:gd name="connsiteY52" fmla="*/ 5198578 h 6879321"/>
              <a:gd name="connsiteX53" fmla="*/ 4904497 w 6116569"/>
              <a:gd name="connsiteY53" fmla="*/ 5362033 h 6879321"/>
              <a:gd name="connsiteX54" fmla="*/ 4579242 w 6116569"/>
              <a:gd name="connsiteY54" fmla="*/ 5674729 h 6879321"/>
              <a:gd name="connsiteX55" fmla="*/ 4253988 w 6116569"/>
              <a:gd name="connsiteY55" fmla="*/ 5884379 h 6879321"/>
              <a:gd name="connsiteX56" fmla="*/ 3985795 w 6116569"/>
              <a:gd name="connsiteY56" fmla="*/ 6069153 h 6879321"/>
              <a:gd name="connsiteX57" fmla="*/ 4231163 w 6116569"/>
              <a:gd name="connsiteY57" fmla="*/ 6030066 h 6879321"/>
              <a:gd name="connsiteX58" fmla="*/ 3814609 w 6116569"/>
              <a:gd name="connsiteY58" fmla="*/ 6317889 h 6879321"/>
              <a:gd name="connsiteX59" fmla="*/ 3751840 w 6116569"/>
              <a:gd name="connsiteY59" fmla="*/ 6339209 h 6879321"/>
              <a:gd name="connsiteX60" fmla="*/ 3089919 w 6116569"/>
              <a:gd name="connsiteY60" fmla="*/ 6563071 h 6879321"/>
              <a:gd name="connsiteX61" fmla="*/ 2961529 w 6116569"/>
              <a:gd name="connsiteY61" fmla="*/ 6662566 h 6879321"/>
              <a:gd name="connsiteX62" fmla="*/ 3107038 w 6116569"/>
              <a:gd name="connsiteY62" fmla="*/ 6673226 h 6879321"/>
              <a:gd name="connsiteX63" fmla="*/ 3594919 w 6116569"/>
              <a:gd name="connsiteY63" fmla="*/ 6591499 h 6879321"/>
              <a:gd name="connsiteX64" fmla="*/ 3261106 w 6116569"/>
              <a:gd name="connsiteY64" fmla="*/ 6726527 h 6879321"/>
              <a:gd name="connsiteX65" fmla="*/ 3620597 w 6116569"/>
              <a:gd name="connsiteY65" fmla="*/ 6740740 h 6879321"/>
              <a:gd name="connsiteX66" fmla="*/ 3703337 w 6116569"/>
              <a:gd name="connsiteY66" fmla="*/ 6826020 h 6879321"/>
              <a:gd name="connsiteX67" fmla="*/ 3689072 w 6116569"/>
              <a:gd name="connsiteY67" fmla="*/ 6879321 h 6879321"/>
              <a:gd name="connsiteX68" fmla="*/ 0 w 6116569"/>
              <a:gd name="connsiteY68" fmla="*/ 6879321 h 6879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pic>
        <p:nvPicPr>
          <p:cNvPr id="8" name="Graphic 7" descr="Robot">
            <a:extLst>
              <a:ext uri="{FF2B5EF4-FFF2-40B4-BE49-F238E27FC236}">
                <a16:creationId xmlns:a16="http://schemas.microsoft.com/office/drawing/2014/main" id="{9974603D-4BFD-DCDA-0903-C46CF532866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01134" y="1918107"/>
            <a:ext cx="3195204" cy="3195204"/>
          </a:xfrm>
          <a:prstGeom prst="rect">
            <a:avLst/>
          </a:prstGeom>
        </p:spPr>
      </p:pic>
      <p:sp>
        <p:nvSpPr>
          <p:cNvPr id="3" name="Content Placeholder 2">
            <a:extLst>
              <a:ext uri="{FF2B5EF4-FFF2-40B4-BE49-F238E27FC236}">
                <a16:creationId xmlns:a16="http://schemas.microsoft.com/office/drawing/2014/main" id="{ECB0CDCE-3C53-7B74-A425-61E0BED11CF9}"/>
              </a:ext>
            </a:extLst>
          </p:cNvPr>
          <p:cNvSpPr>
            <a:spLocks noGrp="1"/>
          </p:cNvSpPr>
          <p:nvPr>
            <p:ph idx="1"/>
          </p:nvPr>
        </p:nvSpPr>
        <p:spPr>
          <a:xfrm>
            <a:off x="4905829" y="1741715"/>
            <a:ext cx="6447969" cy="4435248"/>
          </a:xfrm>
        </p:spPr>
        <p:txBody>
          <a:bodyPr>
            <a:normAutofit fontScale="92500" lnSpcReduction="10000"/>
          </a:bodyPr>
          <a:lstStyle/>
          <a:p>
            <a:pPr marL="114300" marR="0" indent="-342900">
              <a:spcBef>
                <a:spcPts val="0"/>
              </a:spcBef>
              <a:spcAft>
                <a:spcPts val="0"/>
              </a:spcAft>
              <a:buFont typeface="+mj-lt"/>
              <a:buAutoNum type="arabicPeriod"/>
            </a:pPr>
            <a:endParaRPr lang="en-US" sz="1100" dirty="0">
              <a:effectLst/>
              <a:latin typeface="Calibri" panose="020F0502020204030204" pitchFamily="34" charset="0"/>
              <a:ea typeface="Times New Roman" panose="02020603050405020304" pitchFamily="18" charset="0"/>
            </a:endParaRPr>
          </a:p>
          <a:p>
            <a:pPr marL="114300" marR="0" indent="-342900">
              <a:spcBef>
                <a:spcPts val="0"/>
              </a:spcBef>
              <a:spcAft>
                <a:spcPts val="0"/>
              </a:spcAft>
              <a:buFont typeface="+mj-lt"/>
              <a:buAutoNum type="arabicPeriod"/>
            </a:pPr>
            <a:endParaRPr lang="en-US" sz="1600" dirty="0">
              <a:ea typeface="Times New Roman" panose="02020603050405020304" pitchFamily="18" charset="0"/>
            </a:endParaRPr>
          </a:p>
          <a:p>
            <a:pPr marL="114300" marR="0" indent="-342900">
              <a:spcBef>
                <a:spcPts val="0"/>
              </a:spcBef>
              <a:spcAft>
                <a:spcPts val="0"/>
              </a:spcAft>
              <a:buFont typeface="+mj-lt"/>
              <a:buAutoNum type="arabicPeriod"/>
            </a:pPr>
            <a:r>
              <a:rPr lang="en-US" sz="1600" dirty="0">
                <a:effectLst/>
                <a:ea typeface="Times New Roman" panose="02020603050405020304" pitchFamily="18" charset="0"/>
              </a:rPr>
              <a:t>Jae Hyuk Kim, Sun Kyung Kim, Choi J, Lee Y. Reliability of ChatGPT for performing triage task in the emergency department using the Korean Triage and Acuity Scale. DIGITAL HEALTH. 2024 Jan 1;10.</a:t>
            </a:r>
            <a:endParaRPr lang="en-US" sz="1600" dirty="0">
              <a:effectLst/>
              <a:ea typeface="Arial" panose="020B0604020202020204" pitchFamily="34" charset="0"/>
            </a:endParaRPr>
          </a:p>
          <a:p>
            <a:pPr marL="114300" marR="0" indent="-342900">
              <a:spcBef>
                <a:spcPts val="0"/>
              </a:spcBef>
              <a:spcAft>
                <a:spcPts val="0"/>
              </a:spcAft>
              <a:buFont typeface="+mj-lt"/>
              <a:buAutoNum type="arabicPeriod"/>
            </a:pPr>
            <a:r>
              <a:rPr lang="en-US" sz="1600" dirty="0" err="1">
                <a:effectLst/>
                <a:ea typeface="Times New Roman" panose="02020603050405020304" pitchFamily="18" charset="0"/>
              </a:rPr>
              <a:t>Paslı</a:t>
            </a:r>
            <a:r>
              <a:rPr lang="en-US" sz="1600" dirty="0">
                <a:effectLst/>
                <a:ea typeface="Times New Roman" panose="02020603050405020304" pitchFamily="18" charset="0"/>
              </a:rPr>
              <a:t> S, </a:t>
            </a:r>
            <a:r>
              <a:rPr lang="en-US" sz="1600" dirty="0" err="1">
                <a:effectLst/>
                <a:ea typeface="Times New Roman" panose="02020603050405020304" pitchFamily="18" charset="0"/>
              </a:rPr>
              <a:t>Şahin</a:t>
            </a:r>
            <a:r>
              <a:rPr lang="en-US" sz="1600" dirty="0">
                <a:effectLst/>
                <a:ea typeface="Times New Roman" panose="02020603050405020304" pitchFamily="18" charset="0"/>
              </a:rPr>
              <a:t> AS, </a:t>
            </a:r>
            <a:r>
              <a:rPr lang="en-US" sz="1600" dirty="0" err="1">
                <a:effectLst/>
                <a:ea typeface="Times New Roman" panose="02020603050405020304" pitchFamily="18" charset="0"/>
              </a:rPr>
              <a:t>Beşer</a:t>
            </a:r>
            <a:r>
              <a:rPr lang="en-US" sz="1600" dirty="0">
                <a:effectLst/>
                <a:ea typeface="Times New Roman" panose="02020603050405020304" pitchFamily="18" charset="0"/>
              </a:rPr>
              <a:t> MF, </a:t>
            </a:r>
            <a:r>
              <a:rPr lang="en-US" sz="1600" dirty="0" err="1">
                <a:effectLst/>
                <a:ea typeface="Times New Roman" panose="02020603050405020304" pitchFamily="18" charset="0"/>
              </a:rPr>
              <a:t>Topçuoğlu</a:t>
            </a:r>
            <a:r>
              <a:rPr lang="en-US" sz="1600" dirty="0">
                <a:effectLst/>
                <a:ea typeface="Times New Roman" panose="02020603050405020304" pitchFamily="18" charset="0"/>
              </a:rPr>
              <a:t> H, </a:t>
            </a:r>
            <a:r>
              <a:rPr lang="en-US" sz="1600" dirty="0" err="1">
                <a:effectLst/>
                <a:ea typeface="Times New Roman" panose="02020603050405020304" pitchFamily="18" charset="0"/>
              </a:rPr>
              <a:t>Yadigaroğlu</a:t>
            </a:r>
            <a:r>
              <a:rPr lang="en-US" sz="1600" dirty="0">
                <a:effectLst/>
                <a:ea typeface="Times New Roman" panose="02020603050405020304" pitchFamily="18" charset="0"/>
              </a:rPr>
              <a:t> M, </a:t>
            </a:r>
            <a:r>
              <a:rPr lang="en-US" sz="1600" dirty="0" err="1">
                <a:effectLst/>
                <a:ea typeface="Times New Roman" panose="02020603050405020304" pitchFamily="18" charset="0"/>
              </a:rPr>
              <a:t>İmamoğlu</a:t>
            </a:r>
            <a:r>
              <a:rPr lang="en-US" sz="1600" dirty="0">
                <a:effectLst/>
                <a:ea typeface="Times New Roman" panose="02020603050405020304" pitchFamily="18" charset="0"/>
              </a:rPr>
              <a:t> M. Assessing the precision of artificial intelligence in emergency department triage decisions: Insights from a study with ChatGPT. The American Journal of Emergency Medicine [Internet]. 2024 Apr 1;78:170–5. </a:t>
            </a:r>
            <a:endParaRPr lang="en-US" sz="1600" dirty="0">
              <a:effectLst/>
              <a:ea typeface="Arial" panose="020B0604020202020204" pitchFamily="34" charset="0"/>
            </a:endParaRPr>
          </a:p>
          <a:p>
            <a:pPr marL="114300" marR="0" indent="-342900">
              <a:spcBef>
                <a:spcPts val="0"/>
              </a:spcBef>
              <a:spcAft>
                <a:spcPts val="0"/>
              </a:spcAft>
              <a:buFont typeface="+mj-lt"/>
              <a:buAutoNum type="arabicPeriod"/>
            </a:pPr>
            <a:r>
              <a:rPr lang="en-US" sz="1600" dirty="0">
                <a:effectLst/>
                <a:ea typeface="Times New Roman" panose="02020603050405020304" pitchFamily="18" charset="0"/>
              </a:rPr>
              <a:t>Gan RK, </a:t>
            </a:r>
            <a:r>
              <a:rPr lang="en-US" sz="1600" dirty="0" err="1">
                <a:effectLst/>
                <a:ea typeface="Times New Roman" panose="02020603050405020304" pitchFamily="18" charset="0"/>
              </a:rPr>
              <a:t>Ogbodo</a:t>
            </a:r>
            <a:r>
              <a:rPr lang="en-US" sz="1600" dirty="0">
                <a:effectLst/>
                <a:ea typeface="Times New Roman" panose="02020603050405020304" pitchFamily="18" charset="0"/>
              </a:rPr>
              <a:t> JC, Wee YZ, Gan AZ, González PA. Performance of Google bard and ChatGPT in mass casualty incidents triage. The American Journal of Emergency Medicine [Internet]. 2024 Jan 1 [cited 2024 Jan 13];75:72–8.</a:t>
            </a:r>
            <a:endParaRPr lang="en-US" sz="1600" dirty="0">
              <a:effectLst/>
              <a:ea typeface="Arial" panose="020B0604020202020204" pitchFamily="34" charset="0"/>
            </a:endParaRPr>
          </a:p>
          <a:p>
            <a:pPr marL="114300" marR="0" indent="-342900">
              <a:spcBef>
                <a:spcPts val="0"/>
              </a:spcBef>
              <a:spcAft>
                <a:spcPts val="0"/>
              </a:spcAft>
              <a:buFont typeface="+mj-lt"/>
              <a:buAutoNum type="arabicPeriod"/>
            </a:pPr>
            <a:r>
              <a:rPr lang="en-US" sz="1600" dirty="0" err="1">
                <a:effectLst/>
                <a:ea typeface="Times New Roman" panose="02020603050405020304" pitchFamily="18" charset="0"/>
              </a:rPr>
              <a:t>Bijani</a:t>
            </a:r>
            <a:r>
              <a:rPr lang="en-US" sz="1600" dirty="0">
                <a:effectLst/>
                <a:ea typeface="Times New Roman" panose="02020603050405020304" pitchFamily="18" charset="0"/>
              </a:rPr>
              <a:t> M, Khaleghi AA. Challenges and Barriers Affecting the Quality of Triage in Emergency Departments: A Qualitative Study. Galen Medical Journal [Internet]. 2019 Oct 12;8. Available from: https://www.ncbi.nlm.nih.gov/pmc/articles/PMC8344134/</a:t>
            </a:r>
            <a:endParaRPr lang="en-US" sz="1600" dirty="0">
              <a:effectLst/>
              <a:ea typeface="Arial" panose="020B0604020202020204" pitchFamily="34" charset="0"/>
            </a:endParaRPr>
          </a:p>
          <a:p>
            <a:pPr marL="114300" marR="0" indent="-342900">
              <a:spcBef>
                <a:spcPts val="0"/>
              </a:spcBef>
              <a:spcAft>
                <a:spcPts val="0"/>
              </a:spcAft>
              <a:buFont typeface="+mj-lt"/>
              <a:buAutoNum type="arabicPeriod"/>
            </a:pPr>
            <a:r>
              <a:rPr lang="en-US" sz="1600" dirty="0">
                <a:effectLst/>
                <a:ea typeface="Times New Roman" panose="02020603050405020304" pitchFamily="18" charset="0"/>
              </a:rPr>
              <a:t>Saban M, </a:t>
            </a:r>
            <a:r>
              <a:rPr lang="en-US" sz="1600" dirty="0" err="1">
                <a:effectLst/>
                <a:ea typeface="Times New Roman" panose="02020603050405020304" pitchFamily="18" charset="0"/>
              </a:rPr>
              <a:t>Dubovi</a:t>
            </a:r>
            <a:r>
              <a:rPr lang="en-US" sz="1600" dirty="0">
                <a:effectLst/>
                <a:ea typeface="Times New Roman" panose="02020603050405020304" pitchFamily="18" charset="0"/>
              </a:rPr>
              <a:t> I. A comparative vignette study: Evaluating the potential role of a generative AI model in enhancing clinical decision‐making in nursing. Journal of Advanced Nursing. 2024 Feb 17;</a:t>
            </a:r>
            <a:endParaRPr lang="en-US" sz="1600" dirty="0">
              <a:effectLst/>
              <a:ea typeface="Arial" panose="020B0604020202020204" pitchFamily="34" charset="0"/>
            </a:endParaRPr>
          </a:p>
          <a:p>
            <a:pPr marL="114300" marR="0" indent="-342900">
              <a:spcBef>
                <a:spcPts val="0"/>
              </a:spcBef>
              <a:spcAft>
                <a:spcPts val="0"/>
              </a:spcAft>
              <a:buFont typeface="+mj-lt"/>
              <a:buAutoNum type="arabicPeriod"/>
            </a:pPr>
            <a:r>
              <a:rPr lang="en-US" sz="1600" dirty="0" err="1">
                <a:effectLst/>
                <a:ea typeface="Times New Roman" panose="02020603050405020304" pitchFamily="18" charset="0"/>
              </a:rPr>
              <a:t>Chenais</a:t>
            </a:r>
            <a:r>
              <a:rPr lang="en-US" sz="1600" dirty="0">
                <a:effectLst/>
                <a:ea typeface="Times New Roman" panose="02020603050405020304" pitchFamily="18" charset="0"/>
              </a:rPr>
              <a:t> G, Lagarde E, Gil-</a:t>
            </a:r>
            <a:r>
              <a:rPr lang="en-US" sz="1600" dirty="0" err="1">
                <a:effectLst/>
                <a:ea typeface="Times New Roman" panose="02020603050405020304" pitchFamily="18" charset="0"/>
              </a:rPr>
              <a:t>Jardiné</a:t>
            </a:r>
            <a:r>
              <a:rPr lang="en-US" sz="1600" dirty="0">
                <a:effectLst/>
                <a:ea typeface="Times New Roman" panose="02020603050405020304" pitchFamily="18" charset="0"/>
              </a:rPr>
              <a:t> C. Artificial Intelligence in Emergency Medicine: a Viewpoint of Current Applications, Foreseeable Opportunities and Challenges (Preprint). Journal of Medical Internet Research. 2022 Jun 2;25.</a:t>
            </a:r>
            <a:endParaRPr lang="en-US" sz="1600" dirty="0">
              <a:effectLst/>
              <a:ea typeface="Arial" panose="020B0604020202020204" pitchFamily="34" charset="0"/>
            </a:endParaRPr>
          </a:p>
          <a:p>
            <a:pPr marL="114300" marR="0" indent="-342900">
              <a:spcBef>
                <a:spcPts val="0"/>
              </a:spcBef>
              <a:spcAft>
                <a:spcPts val="0"/>
              </a:spcAft>
              <a:buFont typeface="+mj-lt"/>
              <a:buAutoNum type="arabicPeriod"/>
            </a:pPr>
            <a:r>
              <a:rPr lang="en-US" sz="1600" dirty="0">
                <a:effectLst/>
                <a:ea typeface="Times New Roman" panose="02020603050405020304" pitchFamily="18" charset="0"/>
              </a:rPr>
              <a:t>Jacob J. ChatGPT: Friend or Foe? – Utility in Trauma Triage. Indian Journal of Critical Care Medicine. 2023 Jul 31;27(8):561–4.</a:t>
            </a:r>
            <a:endParaRPr lang="en-US" sz="1600" dirty="0">
              <a:effectLst/>
              <a:ea typeface="Arial" panose="020B0604020202020204" pitchFamily="34" charset="0"/>
            </a:endParaRPr>
          </a:p>
          <a:p>
            <a:endParaRPr lang="en-US" sz="1100" dirty="0"/>
          </a:p>
        </p:txBody>
      </p:sp>
      <p:pic>
        <p:nvPicPr>
          <p:cNvPr id="5" name="Picture 4">
            <a:extLst>
              <a:ext uri="{FF2B5EF4-FFF2-40B4-BE49-F238E27FC236}">
                <a16:creationId xmlns:a16="http://schemas.microsoft.com/office/drawing/2014/main" id="{B5F7B29A-1454-A148-B56A-373E674077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680" y="20658"/>
            <a:ext cx="2213417" cy="1274572"/>
          </a:xfrm>
          <a:prstGeom prst="rect">
            <a:avLst/>
          </a:prstGeom>
        </p:spPr>
      </p:pic>
      <p:pic>
        <p:nvPicPr>
          <p:cNvPr id="7" name="Picture 6" descr="A logo with a white cross&#10;&#10;Description automatically generated">
            <a:extLst>
              <a:ext uri="{FF2B5EF4-FFF2-40B4-BE49-F238E27FC236}">
                <a16:creationId xmlns:a16="http://schemas.microsoft.com/office/drawing/2014/main" id="{C6859A18-287C-B673-AEC1-DA9F6610A4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61086" y="20036"/>
            <a:ext cx="2292233" cy="1136577"/>
          </a:xfrm>
          <a:prstGeom prst="rect">
            <a:avLst/>
          </a:prstGeom>
        </p:spPr>
      </p:pic>
    </p:spTree>
    <p:extLst>
      <p:ext uri="{BB962C8B-B14F-4D97-AF65-F5344CB8AC3E}">
        <p14:creationId xmlns:p14="http://schemas.microsoft.com/office/powerpoint/2010/main" val="11995829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1DC6ABD-215C-4EA8-A483-CEF5B99AB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CAEE93-8585-46D4-A7EC-F184E317CB2E}"/>
              </a:ext>
            </a:extLst>
          </p:cNvPr>
          <p:cNvSpPr>
            <a:spLocks noGrp="1"/>
          </p:cNvSpPr>
          <p:nvPr>
            <p:ph type="ctrTitle"/>
          </p:nvPr>
        </p:nvSpPr>
        <p:spPr>
          <a:xfrm>
            <a:off x="599609" y="679731"/>
            <a:ext cx="4171994" cy="3736540"/>
          </a:xfrm>
        </p:spPr>
        <p:txBody>
          <a:bodyPr>
            <a:normAutofit/>
          </a:bodyPr>
          <a:lstStyle/>
          <a:p>
            <a:pPr algn="l"/>
            <a:r>
              <a:rPr lang="en-US"/>
              <a:t>THANK YOU</a:t>
            </a:r>
          </a:p>
        </p:txBody>
      </p:sp>
      <p:sp>
        <p:nvSpPr>
          <p:cNvPr id="3" name="Content Placeholder 2">
            <a:extLst>
              <a:ext uri="{FF2B5EF4-FFF2-40B4-BE49-F238E27FC236}">
                <a16:creationId xmlns:a16="http://schemas.microsoft.com/office/drawing/2014/main" id="{24AFFC60-19C3-4901-93F7-7AAF4C09F8C6}"/>
              </a:ext>
            </a:extLst>
          </p:cNvPr>
          <p:cNvSpPr>
            <a:spLocks noGrp="1"/>
          </p:cNvSpPr>
          <p:nvPr>
            <p:ph type="subTitle" idx="1"/>
          </p:nvPr>
        </p:nvSpPr>
        <p:spPr>
          <a:xfrm>
            <a:off x="599609" y="4685288"/>
            <a:ext cx="4171994" cy="1035781"/>
          </a:xfrm>
        </p:spPr>
        <p:txBody>
          <a:bodyPr bIns="0">
            <a:normAutofit/>
          </a:bodyPr>
          <a:lstStyle/>
          <a:p>
            <a:pPr algn="l"/>
            <a:r>
              <a:rPr lang="en-US"/>
              <a:t>ANY QUESTIONS</a:t>
            </a:r>
          </a:p>
        </p:txBody>
      </p:sp>
      <p:grpSp>
        <p:nvGrpSpPr>
          <p:cNvPr id="24" name="Group 23">
            <a:extLst>
              <a:ext uri="{FF2B5EF4-FFF2-40B4-BE49-F238E27FC236}">
                <a16:creationId xmlns:a16="http://schemas.microsoft.com/office/drawing/2014/main" id="{3AF6A671-C637-4547-85F4-51B6D18813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416432" y="1"/>
            <a:ext cx="2446384" cy="5777808"/>
            <a:chOff x="329184" y="1"/>
            <a:chExt cx="524256" cy="5777808"/>
          </a:xfrm>
        </p:grpSpPr>
        <p:cxnSp>
          <p:nvCxnSpPr>
            <p:cNvPr id="20" name="Straight Connector 19">
              <a:extLst>
                <a:ext uri="{FF2B5EF4-FFF2-40B4-BE49-F238E27FC236}">
                  <a16:creationId xmlns:a16="http://schemas.microsoft.com/office/drawing/2014/main" id="{C575CF26-3D3C-4C5A-A2B7-00432016EF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1208"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1"/>
              <a:ext cx="524256" cy="55321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Rectangle 22">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86598" y="269324"/>
            <a:ext cx="6116779" cy="620877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Smiling Face with No Fill">
            <a:extLst>
              <a:ext uri="{FF2B5EF4-FFF2-40B4-BE49-F238E27FC236}">
                <a16:creationId xmlns:a16="http://schemas.microsoft.com/office/drawing/2014/main" id="{74B54305-7E96-069D-1975-9EF61325E3C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640572" y="569297"/>
            <a:ext cx="5608830" cy="5608830"/>
          </a:xfrm>
          <a:prstGeom prst="rect">
            <a:avLst/>
          </a:prstGeom>
        </p:spPr>
      </p:pic>
      <p:pic>
        <p:nvPicPr>
          <p:cNvPr id="4" name="Picture 3">
            <a:extLst>
              <a:ext uri="{FF2B5EF4-FFF2-40B4-BE49-F238E27FC236}">
                <a16:creationId xmlns:a16="http://schemas.microsoft.com/office/drawing/2014/main" id="{CE02DCA6-0D62-1F2F-5B94-227A1791F8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680" y="20658"/>
            <a:ext cx="2213417" cy="1274572"/>
          </a:xfrm>
          <a:prstGeom prst="rect">
            <a:avLst/>
          </a:prstGeom>
        </p:spPr>
      </p:pic>
      <p:pic>
        <p:nvPicPr>
          <p:cNvPr id="5" name="Picture 4" descr="A logo with a white cross&#10;&#10;Description automatically generated">
            <a:extLst>
              <a:ext uri="{FF2B5EF4-FFF2-40B4-BE49-F238E27FC236}">
                <a16:creationId xmlns:a16="http://schemas.microsoft.com/office/drawing/2014/main" id="{3B63FB7E-874A-C848-C24A-E9A2A21DEB5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61086" y="20036"/>
            <a:ext cx="2292233" cy="1136577"/>
          </a:xfrm>
          <a:prstGeom prst="rect">
            <a:avLst/>
          </a:prstGeom>
        </p:spPr>
      </p:pic>
    </p:spTree>
    <p:extLst>
      <p:ext uri="{BB962C8B-B14F-4D97-AF65-F5344CB8AC3E}">
        <p14:creationId xmlns:p14="http://schemas.microsoft.com/office/powerpoint/2010/main" val="2436493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par>
                                <p:cTn id="11" presetID="10" presetClass="entr" presetSubtype="0" fill="hold" nodeType="withEffect">
                                  <p:stCondLst>
                                    <p:cond delay="500"/>
                                  </p:stCondLst>
                                  <p:iterate>
                                    <p:tmPct val="10000"/>
                                  </p:iterate>
                                  <p:childTnLst>
                                    <p:set>
                                      <p:cBhvr>
                                        <p:cTn id="12" dur="1" fill="hold">
                                          <p:stCondLst>
                                            <p:cond delay="0"/>
                                          </p:stCondLst>
                                        </p:cTn>
                                        <p:tgtEl>
                                          <p:spTgt spid="7"/>
                                        </p:tgtEl>
                                        <p:attrNameLst>
                                          <p:attrName>style.visibility</p:attrName>
                                        </p:attrNameLst>
                                      </p:cBhvr>
                                      <p:to>
                                        <p:strVal val="visible"/>
                                      </p:to>
                                    </p:set>
                                    <p:animEffect transition="in" filter="fade">
                                      <p:cBhvr>
                                        <p:cTn id="13" dur="7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215C6C6-E45C-4179-9FC1-E8A4C1D474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5FE9FE4C-C9E0-4C54-8010-EA9D29CD4D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1564726" y="1890469"/>
            <a:ext cx="5860051" cy="2079143"/>
            <a:chOff x="6081624" y="1998368"/>
            <a:chExt cx="5613457" cy="782175"/>
          </a:xfrm>
          <a:solidFill>
            <a:schemeClr val="accent4"/>
          </a:solidFill>
        </p:grpSpPr>
        <p:sp>
          <p:nvSpPr>
            <p:cNvPr id="17" name="Rectangle 16">
              <a:extLst>
                <a:ext uri="{FF2B5EF4-FFF2-40B4-BE49-F238E27FC236}">
                  <a16:creationId xmlns:a16="http://schemas.microsoft.com/office/drawing/2014/main" id="{56FAD6EF-0374-46BD-901E-E901DCA01F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4847ABE-275E-4DCA-B164-A672D517FB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Rectangle 19">
            <a:extLst>
              <a:ext uri="{FF2B5EF4-FFF2-40B4-BE49-F238E27FC236}">
                <a16:creationId xmlns:a16="http://schemas.microsoft.com/office/drawing/2014/main" id="{3776B14B-F2F4-4825-8DA8-8C7A0F2B39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466344"/>
            <a:ext cx="11111729" cy="591782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group of people posing for a photo&#10;&#10;Description automatically generated">
            <a:extLst>
              <a:ext uri="{FF2B5EF4-FFF2-40B4-BE49-F238E27FC236}">
                <a16:creationId xmlns:a16="http://schemas.microsoft.com/office/drawing/2014/main" id="{DD222494-309A-B04A-97AA-AE0A6EC438F3}"/>
              </a:ext>
            </a:extLst>
          </p:cNvPr>
          <p:cNvPicPr>
            <a:picLocks noChangeAspect="1"/>
          </p:cNvPicPr>
          <p:nvPr/>
        </p:nvPicPr>
        <p:blipFill rotWithShape="1">
          <a:blip r:embed="rId2"/>
          <a:srcRect t="24711" b="7044"/>
          <a:stretch/>
        </p:blipFill>
        <p:spPr>
          <a:xfrm>
            <a:off x="838200" y="704765"/>
            <a:ext cx="10628376" cy="5440003"/>
          </a:xfrm>
          <a:prstGeom prst="rect">
            <a:avLst/>
          </a:prstGeom>
        </p:spPr>
      </p:pic>
      <p:pic>
        <p:nvPicPr>
          <p:cNvPr id="5" name="Picture 4">
            <a:extLst>
              <a:ext uri="{FF2B5EF4-FFF2-40B4-BE49-F238E27FC236}">
                <a16:creationId xmlns:a16="http://schemas.microsoft.com/office/drawing/2014/main" id="{2E4B471A-09E6-7B28-E2D9-777F5BF2EF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80" y="20658"/>
            <a:ext cx="2213417" cy="1274572"/>
          </a:xfrm>
          <a:prstGeom prst="rect">
            <a:avLst/>
          </a:prstGeom>
        </p:spPr>
      </p:pic>
      <p:pic>
        <p:nvPicPr>
          <p:cNvPr id="6" name="Picture 5" descr="A logo with a white cross&#10;&#10;Description automatically generated">
            <a:extLst>
              <a:ext uri="{FF2B5EF4-FFF2-40B4-BE49-F238E27FC236}">
                <a16:creationId xmlns:a16="http://schemas.microsoft.com/office/drawing/2014/main" id="{88D0C292-83ED-E1E0-B2C8-921E8D768C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61086" y="20036"/>
            <a:ext cx="2292233" cy="1136577"/>
          </a:xfrm>
          <a:prstGeom prst="rect">
            <a:avLst/>
          </a:prstGeom>
        </p:spPr>
      </p:pic>
    </p:spTree>
    <p:extLst>
      <p:ext uri="{BB962C8B-B14F-4D97-AF65-F5344CB8AC3E}">
        <p14:creationId xmlns:p14="http://schemas.microsoft.com/office/powerpoint/2010/main" val="15712784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6EE0B6E2-7CE8-4D86-87FC-4B58A7D8E7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group of people standing in a room&#10;&#10;Description automatically generated">
            <a:extLst>
              <a:ext uri="{FF2B5EF4-FFF2-40B4-BE49-F238E27FC236}">
                <a16:creationId xmlns:a16="http://schemas.microsoft.com/office/drawing/2014/main" id="{DC29ACB0-FC4D-E62D-67D1-CC5BEE6F69D6}"/>
              </a:ext>
            </a:extLst>
          </p:cNvPr>
          <p:cNvPicPr>
            <a:picLocks noChangeAspect="1"/>
          </p:cNvPicPr>
          <p:nvPr/>
        </p:nvPicPr>
        <p:blipFill rotWithShape="1">
          <a:blip r:embed="rId2"/>
          <a:srcRect t="23789" r="1" b="5303"/>
          <a:stretch/>
        </p:blipFill>
        <p:spPr>
          <a:xfrm>
            <a:off x="577637" y="424330"/>
            <a:ext cx="11036726" cy="5869478"/>
          </a:xfrm>
          <a:custGeom>
            <a:avLst/>
            <a:gdLst/>
            <a:ahLst/>
            <a:cxnLst/>
            <a:rect l="l" t="t" r="r" b="b"/>
            <a:pathLst>
              <a:path w="10630858" h="5869478">
                <a:moveTo>
                  <a:pt x="5791061" y="218"/>
                </a:moveTo>
                <a:cubicBezTo>
                  <a:pt x="5877327" y="-560"/>
                  <a:pt x="5971399" y="626"/>
                  <a:pt x="6073275" y="5793"/>
                </a:cubicBezTo>
                <a:cubicBezTo>
                  <a:pt x="6098744" y="7086"/>
                  <a:pt x="6121786" y="8165"/>
                  <a:pt x="6142651" y="9057"/>
                </a:cubicBezTo>
                <a:lnTo>
                  <a:pt x="6164185" y="9874"/>
                </a:lnTo>
                <a:lnTo>
                  <a:pt x="6258731" y="5793"/>
                </a:lnTo>
                <a:lnTo>
                  <a:pt x="6319194" y="2002"/>
                </a:lnTo>
                <a:lnTo>
                  <a:pt x="6413049" y="11772"/>
                </a:lnTo>
                <a:cubicBezTo>
                  <a:pt x="6592720" y="42783"/>
                  <a:pt x="6774188" y="66100"/>
                  <a:pt x="6956654" y="46745"/>
                </a:cubicBezTo>
                <a:cubicBezTo>
                  <a:pt x="7082424" y="33223"/>
                  <a:pt x="7207994" y="25294"/>
                  <a:pt x="7334364" y="25763"/>
                </a:cubicBezTo>
                <a:cubicBezTo>
                  <a:pt x="7624835" y="25763"/>
                  <a:pt x="7915502" y="28559"/>
                  <a:pt x="8205974" y="22730"/>
                </a:cubicBezTo>
                <a:cubicBezTo>
                  <a:pt x="8464499" y="17601"/>
                  <a:pt x="8722029" y="6412"/>
                  <a:pt x="8980756" y="34620"/>
                </a:cubicBezTo>
                <a:cubicBezTo>
                  <a:pt x="9362658" y="76124"/>
                  <a:pt x="9746556" y="62832"/>
                  <a:pt x="10129655" y="57937"/>
                </a:cubicBezTo>
                <a:lnTo>
                  <a:pt x="10163726" y="56766"/>
                </a:lnTo>
                <a:lnTo>
                  <a:pt x="10254950" y="73131"/>
                </a:lnTo>
                <a:lnTo>
                  <a:pt x="10311819" y="101928"/>
                </a:lnTo>
                <a:cubicBezTo>
                  <a:pt x="10479504" y="200737"/>
                  <a:pt x="10591476" y="367254"/>
                  <a:pt x="10625532" y="561669"/>
                </a:cubicBezTo>
                <a:lnTo>
                  <a:pt x="10626834" y="578090"/>
                </a:lnTo>
                <a:lnTo>
                  <a:pt x="10611964" y="734537"/>
                </a:lnTo>
                <a:cubicBezTo>
                  <a:pt x="10602387" y="823467"/>
                  <a:pt x="10587763" y="913306"/>
                  <a:pt x="10611964" y="1001326"/>
                </a:cubicBezTo>
                <a:cubicBezTo>
                  <a:pt x="10628543" y="1062669"/>
                  <a:pt x="10632231" y="1127783"/>
                  <a:pt x="10622705" y="1191154"/>
                </a:cubicBezTo>
                <a:cubicBezTo>
                  <a:pt x="10606645" y="1303627"/>
                  <a:pt x="10603293" y="1418084"/>
                  <a:pt x="10612740" y="1531572"/>
                </a:cubicBezTo>
                <a:cubicBezTo>
                  <a:pt x="10618978" y="1606398"/>
                  <a:pt x="10618020" y="1681815"/>
                  <a:pt x="10609893" y="1756397"/>
                </a:cubicBezTo>
                <a:cubicBezTo>
                  <a:pt x="10599152" y="1856690"/>
                  <a:pt x="10582457" y="1958800"/>
                  <a:pt x="10602776" y="2059394"/>
                </a:cubicBezTo>
                <a:cubicBezTo>
                  <a:pt x="10635130" y="2219226"/>
                  <a:pt x="10628659" y="2378906"/>
                  <a:pt x="10615717" y="2539949"/>
                </a:cubicBezTo>
                <a:cubicBezTo>
                  <a:pt x="10606011" y="2659785"/>
                  <a:pt x="10595269" y="2780984"/>
                  <a:pt x="10614682" y="2902183"/>
                </a:cubicBezTo>
                <a:cubicBezTo>
                  <a:pt x="10623029" y="2958418"/>
                  <a:pt x="10623029" y="3015928"/>
                  <a:pt x="10614682" y="3072165"/>
                </a:cubicBezTo>
                <a:cubicBezTo>
                  <a:pt x="10604587" y="3147914"/>
                  <a:pt x="10595010" y="3222907"/>
                  <a:pt x="10607952" y="3299413"/>
                </a:cubicBezTo>
                <a:cubicBezTo>
                  <a:pt x="10613646" y="3332743"/>
                  <a:pt x="10617917" y="3366376"/>
                  <a:pt x="10620894" y="3400009"/>
                </a:cubicBezTo>
                <a:cubicBezTo>
                  <a:pt x="10626822" y="3485877"/>
                  <a:pt x="10624699" y="3572233"/>
                  <a:pt x="10614553" y="3657556"/>
                </a:cubicBezTo>
                <a:cubicBezTo>
                  <a:pt x="10604846" y="3756637"/>
                  <a:pt x="10620635" y="3856323"/>
                  <a:pt x="10607694" y="3955100"/>
                </a:cubicBezTo>
                <a:cubicBezTo>
                  <a:pt x="10598504" y="4034653"/>
                  <a:pt x="10598155" y="4115265"/>
                  <a:pt x="10606658" y="4194923"/>
                </a:cubicBezTo>
                <a:cubicBezTo>
                  <a:pt x="10621954" y="4345512"/>
                  <a:pt x="10620998" y="4497755"/>
                  <a:pt x="10603811" y="4648057"/>
                </a:cubicBezTo>
                <a:cubicBezTo>
                  <a:pt x="10593198" y="4735775"/>
                  <a:pt x="10587116" y="4826067"/>
                  <a:pt x="10606140" y="4912119"/>
                </a:cubicBezTo>
                <a:cubicBezTo>
                  <a:pt x="10628530" y="5013245"/>
                  <a:pt x="10633189" y="5114446"/>
                  <a:pt x="10629921" y="5215515"/>
                </a:cubicBezTo>
                <a:lnTo>
                  <a:pt x="10625356" y="5273604"/>
                </a:lnTo>
                <a:lnTo>
                  <a:pt x="10624284" y="5284086"/>
                </a:lnTo>
                <a:cubicBezTo>
                  <a:pt x="10601148" y="5404993"/>
                  <a:pt x="10545219" y="5529874"/>
                  <a:pt x="10458692" y="5632218"/>
                </a:cubicBezTo>
                <a:lnTo>
                  <a:pt x="10418904" y="5670857"/>
                </a:lnTo>
                <a:lnTo>
                  <a:pt x="10417064" y="5673484"/>
                </a:lnTo>
                <a:cubicBezTo>
                  <a:pt x="10307992" y="5802550"/>
                  <a:pt x="10158402" y="5877799"/>
                  <a:pt x="9954609" y="5858572"/>
                </a:cubicBezTo>
                <a:cubicBezTo>
                  <a:pt x="9860355" y="5870096"/>
                  <a:pt x="9750551" y="5855439"/>
                  <a:pt x="9657171" y="5854061"/>
                </a:cubicBezTo>
                <a:lnTo>
                  <a:pt x="9612467" y="5856387"/>
                </a:lnTo>
                <a:lnTo>
                  <a:pt x="9279984" y="5838331"/>
                </a:lnTo>
                <a:cubicBezTo>
                  <a:pt x="9153141" y="5834280"/>
                  <a:pt x="9026273" y="5834164"/>
                  <a:pt x="8899305" y="5841275"/>
                </a:cubicBezTo>
                <a:cubicBezTo>
                  <a:pt x="8761407" y="5850940"/>
                  <a:pt x="8623304" y="5854733"/>
                  <a:pt x="8485266" y="5852671"/>
                </a:cubicBezTo>
                <a:lnTo>
                  <a:pt x="8314842" y="5842884"/>
                </a:lnTo>
                <a:lnTo>
                  <a:pt x="8193631" y="5825368"/>
                </a:lnTo>
                <a:lnTo>
                  <a:pt x="8029897" y="5818284"/>
                </a:lnTo>
                <a:lnTo>
                  <a:pt x="8028296" y="5817260"/>
                </a:lnTo>
                <a:lnTo>
                  <a:pt x="8008332" y="5817260"/>
                </a:lnTo>
                <a:lnTo>
                  <a:pt x="8006732" y="5818114"/>
                </a:lnTo>
                <a:lnTo>
                  <a:pt x="7839115" y="5825368"/>
                </a:lnTo>
                <a:lnTo>
                  <a:pt x="7801585" y="5830791"/>
                </a:lnTo>
                <a:lnTo>
                  <a:pt x="7734233" y="5834980"/>
                </a:lnTo>
                <a:lnTo>
                  <a:pt x="7482820" y="5855530"/>
                </a:lnTo>
                <a:lnTo>
                  <a:pt x="7445741" y="5854102"/>
                </a:lnTo>
                <a:lnTo>
                  <a:pt x="7403701" y="5858035"/>
                </a:lnTo>
                <a:lnTo>
                  <a:pt x="7155292" y="5854564"/>
                </a:lnTo>
                <a:cubicBezTo>
                  <a:pt x="6874805" y="5835913"/>
                  <a:pt x="6593917" y="5824488"/>
                  <a:pt x="6312830" y="5849900"/>
                </a:cubicBezTo>
                <a:lnTo>
                  <a:pt x="6232577" y="5855788"/>
                </a:lnTo>
                <a:lnTo>
                  <a:pt x="6231985" y="5855764"/>
                </a:lnTo>
                <a:lnTo>
                  <a:pt x="6166003" y="5858572"/>
                </a:lnTo>
                <a:cubicBezTo>
                  <a:pt x="6100624" y="5861901"/>
                  <a:pt x="6043822" y="5864887"/>
                  <a:pt x="5993271" y="5866513"/>
                </a:cubicBezTo>
                <a:lnTo>
                  <a:pt x="5925657" y="5866398"/>
                </a:lnTo>
                <a:lnTo>
                  <a:pt x="5833706" y="5859695"/>
                </a:lnTo>
                <a:cubicBezTo>
                  <a:pt x="5697214" y="5841788"/>
                  <a:pt x="5559607" y="5838897"/>
                  <a:pt x="5422657" y="5851067"/>
                </a:cubicBezTo>
                <a:lnTo>
                  <a:pt x="5250035" y="5858044"/>
                </a:lnTo>
                <a:lnTo>
                  <a:pt x="5151093" y="5858278"/>
                </a:lnTo>
                <a:lnTo>
                  <a:pt x="4972680" y="5851067"/>
                </a:lnTo>
                <a:cubicBezTo>
                  <a:pt x="4829141" y="5841741"/>
                  <a:pt x="4685204" y="5826120"/>
                  <a:pt x="4542066" y="5842905"/>
                </a:cubicBezTo>
                <a:cubicBezTo>
                  <a:pt x="4491758" y="5848734"/>
                  <a:pt x="4441488" y="5852626"/>
                  <a:pt x="4391242" y="5854962"/>
                </a:cubicBezTo>
                <a:lnTo>
                  <a:pt x="4246482" y="5857576"/>
                </a:lnTo>
                <a:lnTo>
                  <a:pt x="4221030" y="5856572"/>
                </a:lnTo>
                <a:lnTo>
                  <a:pt x="4218005" y="5856681"/>
                </a:lnTo>
                <a:lnTo>
                  <a:pt x="3939367" y="5844305"/>
                </a:lnTo>
                <a:cubicBezTo>
                  <a:pt x="3773470" y="5832648"/>
                  <a:pt x="3606974" y="5815626"/>
                  <a:pt x="3441875" y="5843140"/>
                </a:cubicBezTo>
                <a:cubicBezTo>
                  <a:pt x="3386806" y="5851400"/>
                  <a:pt x="3331601" y="5858126"/>
                  <a:pt x="3276306" y="5863318"/>
                </a:cubicBezTo>
                <a:lnTo>
                  <a:pt x="3225006" y="5866706"/>
                </a:lnTo>
                <a:lnTo>
                  <a:pt x="3194056" y="5866407"/>
                </a:lnTo>
                <a:lnTo>
                  <a:pt x="3082891" y="5863061"/>
                </a:lnTo>
                <a:lnTo>
                  <a:pt x="3013959" y="5869302"/>
                </a:lnTo>
                <a:cubicBezTo>
                  <a:pt x="2910698" y="5871464"/>
                  <a:pt x="2845426" y="5852913"/>
                  <a:pt x="2748311" y="5858572"/>
                </a:cubicBezTo>
                <a:cubicBezTo>
                  <a:pt x="2736171" y="5859279"/>
                  <a:pt x="2721419" y="5860082"/>
                  <a:pt x="2704411" y="5860936"/>
                </a:cubicBezTo>
                <a:lnTo>
                  <a:pt x="2650475" y="5863440"/>
                </a:lnTo>
                <a:lnTo>
                  <a:pt x="2436349" y="5854816"/>
                </a:lnTo>
                <a:cubicBezTo>
                  <a:pt x="2095150" y="5845165"/>
                  <a:pt x="1753811" y="5845122"/>
                  <a:pt x="1412584" y="5830782"/>
                </a:cubicBezTo>
                <a:cubicBezTo>
                  <a:pt x="1262458" y="5824256"/>
                  <a:pt x="1113131" y="5859227"/>
                  <a:pt x="963404" y="5861093"/>
                </a:cubicBezTo>
                <a:cubicBezTo>
                  <a:pt x="896140" y="5861967"/>
                  <a:pt x="828812" y="5861342"/>
                  <a:pt x="761431" y="5859896"/>
                </a:cubicBezTo>
                <a:lnTo>
                  <a:pt x="637698" y="5856158"/>
                </a:lnTo>
                <a:lnTo>
                  <a:pt x="592997" y="5853711"/>
                </a:lnTo>
                <a:cubicBezTo>
                  <a:pt x="391136" y="5830428"/>
                  <a:pt x="227663" y="5724844"/>
                  <a:pt x="123577" y="5564333"/>
                </a:cubicBezTo>
                <a:lnTo>
                  <a:pt x="99502" y="5518240"/>
                </a:lnTo>
                <a:lnTo>
                  <a:pt x="95609" y="5512764"/>
                </a:lnTo>
                <a:lnTo>
                  <a:pt x="86221" y="5492812"/>
                </a:lnTo>
                <a:lnTo>
                  <a:pt x="61763" y="5445986"/>
                </a:lnTo>
                <a:lnTo>
                  <a:pt x="56991" y="5430695"/>
                </a:lnTo>
                <a:lnTo>
                  <a:pt x="41922" y="5398673"/>
                </a:lnTo>
                <a:lnTo>
                  <a:pt x="25760" y="5339273"/>
                </a:lnTo>
                <a:lnTo>
                  <a:pt x="16811" y="5271956"/>
                </a:lnTo>
                <a:cubicBezTo>
                  <a:pt x="9305" y="5238090"/>
                  <a:pt x="4710" y="5203585"/>
                  <a:pt x="3092" y="5168860"/>
                </a:cubicBezTo>
                <a:cubicBezTo>
                  <a:pt x="-7132" y="5042101"/>
                  <a:pt x="10081" y="4917108"/>
                  <a:pt x="24446" y="4791844"/>
                </a:cubicBezTo>
                <a:cubicBezTo>
                  <a:pt x="34023" y="4712006"/>
                  <a:pt x="48647" y="4631352"/>
                  <a:pt x="24446" y="4552331"/>
                </a:cubicBezTo>
                <a:cubicBezTo>
                  <a:pt x="7867" y="4497261"/>
                  <a:pt x="4180" y="4438805"/>
                  <a:pt x="13705" y="4381912"/>
                </a:cubicBezTo>
                <a:cubicBezTo>
                  <a:pt x="29766" y="4280940"/>
                  <a:pt x="33117" y="4178184"/>
                  <a:pt x="23670" y="4076300"/>
                </a:cubicBezTo>
                <a:cubicBezTo>
                  <a:pt x="17432" y="4009125"/>
                  <a:pt x="18390" y="3941419"/>
                  <a:pt x="26517" y="3874462"/>
                </a:cubicBezTo>
                <a:cubicBezTo>
                  <a:pt x="37258" y="3784423"/>
                  <a:pt x="53954" y="3692752"/>
                  <a:pt x="33635" y="3602444"/>
                </a:cubicBezTo>
                <a:cubicBezTo>
                  <a:pt x="1280" y="3458954"/>
                  <a:pt x="7751" y="3315599"/>
                  <a:pt x="20694" y="3171022"/>
                </a:cubicBezTo>
                <a:cubicBezTo>
                  <a:pt x="30400" y="3063439"/>
                  <a:pt x="41141" y="2954632"/>
                  <a:pt x="21728" y="2845824"/>
                </a:cubicBezTo>
                <a:cubicBezTo>
                  <a:pt x="13381" y="2795337"/>
                  <a:pt x="13381" y="2743709"/>
                  <a:pt x="21728" y="2693221"/>
                </a:cubicBezTo>
                <a:cubicBezTo>
                  <a:pt x="31823" y="2625218"/>
                  <a:pt x="41400" y="2557892"/>
                  <a:pt x="28458" y="2489208"/>
                </a:cubicBezTo>
                <a:cubicBezTo>
                  <a:pt x="22764" y="2459285"/>
                  <a:pt x="18493" y="2429092"/>
                  <a:pt x="15516" y="2398898"/>
                </a:cubicBezTo>
                <a:cubicBezTo>
                  <a:pt x="9589" y="2321809"/>
                  <a:pt x="11711" y="2244283"/>
                  <a:pt x="21857" y="2167683"/>
                </a:cubicBezTo>
                <a:cubicBezTo>
                  <a:pt x="31564" y="2078733"/>
                  <a:pt x="15776" y="1989238"/>
                  <a:pt x="28717" y="1900560"/>
                </a:cubicBezTo>
                <a:cubicBezTo>
                  <a:pt x="37907" y="1829142"/>
                  <a:pt x="38255" y="1756772"/>
                  <a:pt x="29752" y="1685258"/>
                </a:cubicBezTo>
                <a:cubicBezTo>
                  <a:pt x="14456" y="1550065"/>
                  <a:pt x="15412" y="1413389"/>
                  <a:pt x="32599" y="1278454"/>
                </a:cubicBezTo>
                <a:cubicBezTo>
                  <a:pt x="43212" y="1199704"/>
                  <a:pt x="49294" y="1118644"/>
                  <a:pt x="30270" y="1041390"/>
                </a:cubicBezTo>
                <a:cubicBezTo>
                  <a:pt x="-14509" y="859818"/>
                  <a:pt x="11634" y="677973"/>
                  <a:pt x="30270" y="497354"/>
                </a:cubicBezTo>
                <a:lnTo>
                  <a:pt x="31725" y="472895"/>
                </a:lnTo>
                <a:lnTo>
                  <a:pt x="43781" y="427827"/>
                </a:lnTo>
                <a:lnTo>
                  <a:pt x="50994" y="413476"/>
                </a:lnTo>
                <a:lnTo>
                  <a:pt x="58372" y="387895"/>
                </a:lnTo>
                <a:cubicBezTo>
                  <a:pt x="111660" y="254431"/>
                  <a:pt x="198390" y="154469"/>
                  <a:pt x="306361" y="90092"/>
                </a:cubicBezTo>
                <a:lnTo>
                  <a:pt x="343340" y="71955"/>
                </a:lnTo>
                <a:lnTo>
                  <a:pt x="451947" y="55771"/>
                </a:lnTo>
                <a:lnTo>
                  <a:pt x="480681" y="50638"/>
                </a:lnTo>
                <a:lnTo>
                  <a:pt x="500476" y="51097"/>
                </a:lnTo>
                <a:cubicBezTo>
                  <a:pt x="614729" y="49684"/>
                  <a:pt x="728933" y="43772"/>
                  <a:pt x="843024" y="32056"/>
                </a:cubicBezTo>
                <a:cubicBezTo>
                  <a:pt x="1123212" y="7156"/>
                  <a:pt x="1404499" y="3566"/>
                  <a:pt x="1685086" y="21332"/>
                </a:cubicBezTo>
                <a:cubicBezTo>
                  <a:pt x="1938623" y="33688"/>
                  <a:pt x="2191759" y="64000"/>
                  <a:pt x="2445896" y="38121"/>
                </a:cubicBezTo>
                <a:cubicBezTo>
                  <a:pt x="2489616" y="33690"/>
                  <a:pt x="2532937" y="26111"/>
                  <a:pt x="2576333" y="19030"/>
                </a:cubicBezTo>
                <a:lnTo>
                  <a:pt x="2696353" y="4251"/>
                </a:lnTo>
                <a:lnTo>
                  <a:pt x="2745536" y="5232"/>
                </a:lnTo>
                <a:cubicBezTo>
                  <a:pt x="2818993" y="6452"/>
                  <a:pt x="2887864" y="7004"/>
                  <a:pt x="2947014" y="5793"/>
                </a:cubicBezTo>
                <a:cubicBezTo>
                  <a:pt x="3006163" y="4584"/>
                  <a:pt x="3060036" y="3178"/>
                  <a:pt x="3110399" y="1949"/>
                </a:cubicBezTo>
                <a:lnTo>
                  <a:pt x="3199002" y="221"/>
                </a:lnTo>
                <a:lnTo>
                  <a:pt x="3325015" y="3583"/>
                </a:lnTo>
                <a:cubicBezTo>
                  <a:pt x="3530714" y="12997"/>
                  <a:pt x="3736239" y="28910"/>
                  <a:pt x="3941762" y="43248"/>
                </a:cubicBezTo>
                <a:cubicBezTo>
                  <a:pt x="4091489" y="53739"/>
                  <a:pt x="4241215" y="66563"/>
                  <a:pt x="4390942" y="37886"/>
                </a:cubicBezTo>
                <a:cubicBezTo>
                  <a:pt x="4517292" y="15154"/>
                  <a:pt x="4645537" y="10467"/>
                  <a:pt x="4772844" y="23896"/>
                </a:cubicBezTo>
                <a:cubicBezTo>
                  <a:pt x="4885597" y="37327"/>
                  <a:pt x="4999052" y="40520"/>
                  <a:pt x="5112224" y="33456"/>
                </a:cubicBezTo>
                <a:lnTo>
                  <a:pt x="5477482" y="6922"/>
                </a:lnTo>
                <a:lnTo>
                  <a:pt x="5517883" y="7607"/>
                </a:lnTo>
                <a:lnTo>
                  <a:pt x="5555683" y="6426"/>
                </a:lnTo>
                <a:cubicBezTo>
                  <a:pt x="5626335" y="3737"/>
                  <a:pt x="5704795" y="995"/>
                  <a:pt x="5791061" y="218"/>
                </a:cubicBezTo>
                <a:close/>
              </a:path>
            </a:pathLst>
          </a:custGeom>
        </p:spPr>
      </p:pic>
      <p:pic>
        <p:nvPicPr>
          <p:cNvPr id="5" name="Picture 4">
            <a:extLst>
              <a:ext uri="{FF2B5EF4-FFF2-40B4-BE49-F238E27FC236}">
                <a16:creationId xmlns:a16="http://schemas.microsoft.com/office/drawing/2014/main" id="{4D1C5D44-33C3-F34C-8FB1-6BD63364D6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80" y="20658"/>
            <a:ext cx="2213417" cy="1274572"/>
          </a:xfrm>
          <a:prstGeom prst="rect">
            <a:avLst/>
          </a:prstGeom>
        </p:spPr>
      </p:pic>
      <p:pic>
        <p:nvPicPr>
          <p:cNvPr id="6" name="Picture 5" descr="A logo with a white cross&#10;&#10;Description automatically generated">
            <a:extLst>
              <a:ext uri="{FF2B5EF4-FFF2-40B4-BE49-F238E27FC236}">
                <a16:creationId xmlns:a16="http://schemas.microsoft.com/office/drawing/2014/main" id="{C311874A-CDAB-9FF2-4318-D1DA9CD617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61086" y="20036"/>
            <a:ext cx="2292233" cy="1136577"/>
          </a:xfrm>
          <a:prstGeom prst="rect">
            <a:avLst/>
          </a:prstGeom>
        </p:spPr>
      </p:pic>
    </p:spTree>
    <p:extLst>
      <p:ext uri="{BB962C8B-B14F-4D97-AF65-F5344CB8AC3E}">
        <p14:creationId xmlns:p14="http://schemas.microsoft.com/office/powerpoint/2010/main" val="38954945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Rectangle 22">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19F29B-F233-48AF-8261-F33A4E079E3E}"/>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lgn="ctr"/>
            <a:r>
              <a:rPr lang="en-US" sz="4000" b="1" kern="1200" dirty="0">
                <a:solidFill>
                  <a:srgbClr val="FFFFFF"/>
                </a:solidFill>
                <a:latin typeface="+mj-lt"/>
                <a:ea typeface="+mj-ea"/>
                <a:cs typeface="+mj-cs"/>
              </a:rPr>
              <a:t>MENTOR APPROVAL</a:t>
            </a:r>
          </a:p>
        </p:txBody>
      </p:sp>
      <p:pic>
        <p:nvPicPr>
          <p:cNvPr id="7" name="Picture 6">
            <a:extLst>
              <a:ext uri="{FF2B5EF4-FFF2-40B4-BE49-F238E27FC236}">
                <a16:creationId xmlns:a16="http://schemas.microsoft.com/office/drawing/2014/main" id="{99A5D46B-CE92-6F6B-B644-37E8D889AE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909104" cy="1477279"/>
          </a:xfrm>
          <a:prstGeom prst="rect">
            <a:avLst/>
          </a:prstGeom>
        </p:spPr>
      </p:pic>
      <p:pic>
        <p:nvPicPr>
          <p:cNvPr id="8" name="Picture 7" descr="A logo with a white cross&#10;&#10;Description automatically generated">
            <a:extLst>
              <a:ext uri="{FF2B5EF4-FFF2-40B4-BE49-F238E27FC236}">
                <a16:creationId xmlns:a16="http://schemas.microsoft.com/office/drawing/2014/main" id="{4A6F0BBE-1C28-0233-AA42-5B528753BE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33119" y="0"/>
            <a:ext cx="3558881" cy="1470989"/>
          </a:xfrm>
          <a:prstGeom prst="rect">
            <a:avLst/>
          </a:prstGeom>
        </p:spPr>
      </p:pic>
      <p:pic>
        <p:nvPicPr>
          <p:cNvPr id="4" name="Picture 3" descr="A screenshot of a phone&#10;&#10;Description automatically generated">
            <a:extLst>
              <a:ext uri="{FF2B5EF4-FFF2-40B4-BE49-F238E27FC236}">
                <a16:creationId xmlns:a16="http://schemas.microsoft.com/office/drawing/2014/main" id="{234BA0A1-A8B0-2D32-B16C-EFB571A4A331}"/>
              </a:ext>
            </a:extLst>
          </p:cNvPr>
          <p:cNvPicPr>
            <a:picLocks noChangeAspect="1"/>
          </p:cNvPicPr>
          <p:nvPr/>
        </p:nvPicPr>
        <p:blipFill rotWithShape="1">
          <a:blip r:embed="rId5"/>
          <a:srcRect t="17705" b="5792"/>
          <a:stretch/>
        </p:blipFill>
        <p:spPr>
          <a:xfrm>
            <a:off x="4552949" y="1603948"/>
            <a:ext cx="5925175" cy="5066675"/>
          </a:xfrm>
          <a:prstGeom prst="rect">
            <a:avLst/>
          </a:prstGeom>
          <a:ln w="57150">
            <a:solidFill>
              <a:schemeClr val="accent1"/>
            </a:solidFill>
          </a:ln>
        </p:spPr>
      </p:pic>
    </p:spTree>
    <p:extLst>
      <p:ext uri="{BB962C8B-B14F-4D97-AF65-F5344CB8AC3E}">
        <p14:creationId xmlns:p14="http://schemas.microsoft.com/office/powerpoint/2010/main" val="2243494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 name="Rectangle 80">
            <a:extLst>
              <a:ext uri="{FF2B5EF4-FFF2-40B4-BE49-F238E27FC236}">
                <a16:creationId xmlns:a16="http://schemas.microsoft.com/office/drawing/2014/main" id="{37EA83DF-35A8-9CC8-3C8E-C3F32BECC9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686300" cy="6858000"/>
          </a:xfrm>
          <a:prstGeom prst="rect">
            <a:avLst/>
          </a:prstGeom>
          <a:solidFill>
            <a:schemeClr val="bg1">
              <a:lumMod val="95000"/>
              <a:alpha val="88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3" name="Group 82">
            <a:extLst>
              <a:ext uri="{FF2B5EF4-FFF2-40B4-BE49-F238E27FC236}">
                <a16:creationId xmlns:a16="http://schemas.microsoft.com/office/drawing/2014/main" id="{76A29D64-B4CD-CEFF-8174-BCDB2EA45C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0"/>
            <a:ext cx="123362" cy="6858000"/>
            <a:chOff x="12068638" y="0"/>
            <a:chExt cx="123362" cy="6858000"/>
          </a:xfrm>
        </p:grpSpPr>
        <p:sp>
          <p:nvSpPr>
            <p:cNvPr id="84" name="Rectangle 83">
              <a:extLst>
                <a:ext uri="{FF2B5EF4-FFF2-40B4-BE49-F238E27FC236}">
                  <a16:creationId xmlns:a16="http://schemas.microsoft.com/office/drawing/2014/main" id="{95271C26-E797-25E4-4A2D-5AA7A104DB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a:extLst>
                <a:ext uri="{FF2B5EF4-FFF2-40B4-BE49-F238E27FC236}">
                  <a16:creationId xmlns:a16="http://schemas.microsoft.com/office/drawing/2014/main" id="{3E4BD6EF-3C9D-3DEF-A540-84C50BAA5D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27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a:extLst>
              <a:ext uri="{FF2B5EF4-FFF2-40B4-BE49-F238E27FC236}">
                <a16:creationId xmlns:a16="http://schemas.microsoft.com/office/drawing/2014/main" id="{F622E47B-8F15-9AC9-BD10-1F6C1BE673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679" y="33789"/>
            <a:ext cx="2967508" cy="1506937"/>
          </a:xfrm>
          <a:prstGeom prst="rect">
            <a:avLst/>
          </a:prstGeom>
        </p:spPr>
      </p:pic>
      <p:pic>
        <p:nvPicPr>
          <p:cNvPr id="8" name="Picture 7" descr="A logo with a white cross&#10;&#10;Description automatically generated">
            <a:extLst>
              <a:ext uri="{FF2B5EF4-FFF2-40B4-BE49-F238E27FC236}">
                <a16:creationId xmlns:a16="http://schemas.microsoft.com/office/drawing/2014/main" id="{EE4848C9-EAFD-9A78-5D7F-6F72437D97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24492" y="35807"/>
            <a:ext cx="2967508" cy="1540099"/>
          </a:xfrm>
          <a:prstGeom prst="rect">
            <a:avLst/>
          </a:prstGeom>
        </p:spPr>
      </p:pic>
      <p:sp>
        <p:nvSpPr>
          <p:cNvPr id="27" name="Content Placeholder 2">
            <a:extLst>
              <a:ext uri="{FF2B5EF4-FFF2-40B4-BE49-F238E27FC236}">
                <a16:creationId xmlns:a16="http://schemas.microsoft.com/office/drawing/2014/main" id="{73063216-33BB-76C7-37A2-5DA1DD76E68C}"/>
              </a:ext>
            </a:extLst>
          </p:cNvPr>
          <p:cNvSpPr>
            <a:spLocks noGrp="1"/>
          </p:cNvSpPr>
          <p:nvPr>
            <p:ph sz="half" idx="14"/>
          </p:nvPr>
        </p:nvSpPr>
        <p:spPr>
          <a:xfrm>
            <a:off x="419725" y="1887732"/>
            <a:ext cx="7465101" cy="4513068"/>
          </a:xfrm>
          <a:solidFill>
            <a:schemeClr val="tx2">
              <a:lumMod val="20000"/>
              <a:lumOff val="80000"/>
            </a:schemeClr>
          </a:solidFill>
          <a:ln w="57150">
            <a:solidFill>
              <a:schemeClr val="accent6"/>
            </a:solidFill>
          </a:ln>
        </p:spPr>
        <p:txBody>
          <a:bodyPr vert="horz" lIns="91440" tIns="45720" rIns="91440" bIns="45720" rtlCol="0" anchor="t">
            <a:normAutofit lnSpcReduction="10000"/>
          </a:bodyPr>
          <a:lstStyle/>
          <a:p>
            <a:pPr>
              <a:lnSpc>
                <a:spcPct val="90000"/>
              </a:lnSpc>
              <a:spcAft>
                <a:spcPts val="600"/>
              </a:spcAft>
            </a:pPr>
            <a:endParaRPr lang="en-US" sz="1700" dirty="0"/>
          </a:p>
          <a:p>
            <a:pPr marL="342900" indent="-342900">
              <a:lnSpc>
                <a:spcPct val="90000"/>
              </a:lnSpc>
              <a:spcAft>
                <a:spcPts val="600"/>
              </a:spcAft>
              <a:buFont typeface="Arial" panose="020B0604020202020204" pitchFamily="34" charset="0"/>
              <a:buChar char="•"/>
            </a:pPr>
            <a:r>
              <a:rPr lang="en-US" sz="1700" dirty="0"/>
              <a:t>Emergency departments (EDs) are essential for providing urgent healthcare, operating continuously to handle a growing number of visits globally. </a:t>
            </a:r>
          </a:p>
          <a:p>
            <a:pPr>
              <a:lnSpc>
                <a:spcPct val="90000"/>
              </a:lnSpc>
              <a:spcAft>
                <a:spcPts val="600"/>
              </a:spcAft>
            </a:pPr>
            <a:endParaRPr lang="en-US" sz="1700" dirty="0"/>
          </a:p>
          <a:p>
            <a:pPr marL="342900" indent="-342900">
              <a:lnSpc>
                <a:spcPct val="90000"/>
              </a:lnSpc>
              <a:spcAft>
                <a:spcPts val="600"/>
              </a:spcAft>
              <a:buFont typeface="Arial" panose="020B0604020202020204" pitchFamily="34" charset="0"/>
              <a:buChar char="•"/>
            </a:pPr>
            <a:r>
              <a:rPr lang="en-US" sz="1700" dirty="0"/>
              <a:t>Efficient management is critical, and the triage room plays a pivotal role in prioritizing patient care based on urgency. Systems like the Emergency Severity Index (ESI), Canadian Triage and Acuity Scale (CTAS),AIIMS Triaging protocol( ATP)  and others help reduce mortality and morbidity by ensuring critically ill patients receive immediate attention.</a:t>
            </a:r>
          </a:p>
          <a:p>
            <a:pPr>
              <a:lnSpc>
                <a:spcPct val="90000"/>
              </a:lnSpc>
              <a:spcAft>
                <a:spcPts val="600"/>
              </a:spcAft>
            </a:pPr>
            <a:endParaRPr lang="en-US" sz="1700" dirty="0"/>
          </a:p>
          <a:p>
            <a:pPr marL="342900" indent="-342900">
              <a:lnSpc>
                <a:spcPct val="90000"/>
              </a:lnSpc>
              <a:spcAft>
                <a:spcPts val="600"/>
              </a:spcAft>
              <a:buFont typeface="Arial" panose="020B0604020202020204" pitchFamily="34" charset="0"/>
              <a:buChar char="•"/>
            </a:pPr>
            <a:r>
              <a:rPr lang="en-US" sz="1700" dirty="0"/>
              <a:t>Effective triage is linked to better patient outcomes and optimized resource use. However, in low and middle-income countries (LMICs), EDs often rely on informal screening by untrained staff, leading to challenges due to varying disease severity and limited resources. </a:t>
            </a:r>
          </a:p>
          <a:p>
            <a:pPr>
              <a:lnSpc>
                <a:spcPct val="90000"/>
              </a:lnSpc>
              <a:spcAft>
                <a:spcPts val="600"/>
              </a:spcAft>
            </a:pPr>
            <a:endParaRPr lang="en-US" sz="1700" dirty="0"/>
          </a:p>
          <a:p>
            <a:pPr marL="342900" indent="-342900">
              <a:lnSpc>
                <a:spcPct val="90000"/>
              </a:lnSpc>
              <a:spcAft>
                <a:spcPts val="600"/>
              </a:spcAft>
              <a:buFont typeface="Arial" panose="020B0604020202020204" pitchFamily="34" charset="0"/>
              <a:buChar char="•"/>
            </a:pPr>
            <a:r>
              <a:rPr lang="en-US" sz="1700" dirty="0"/>
              <a:t>Key challenges in triaging include clinical competence, emotional stability, and management issues like staff shortages and inadequate space.</a:t>
            </a:r>
          </a:p>
          <a:p>
            <a:pPr indent="-228600">
              <a:lnSpc>
                <a:spcPct val="90000"/>
              </a:lnSpc>
              <a:spcAft>
                <a:spcPts val="600"/>
              </a:spcAft>
              <a:buFont typeface="Arial" panose="020B0604020202020204" pitchFamily="34" charset="0"/>
              <a:buChar char="•"/>
            </a:pPr>
            <a:endParaRPr lang="en-US" sz="1400" dirty="0"/>
          </a:p>
        </p:txBody>
      </p:sp>
      <p:sp>
        <p:nvSpPr>
          <p:cNvPr id="2" name="Title 1">
            <a:extLst>
              <a:ext uri="{FF2B5EF4-FFF2-40B4-BE49-F238E27FC236}">
                <a16:creationId xmlns:a16="http://schemas.microsoft.com/office/drawing/2014/main" id="{257C9088-62C7-DFE1-42D6-1002085B3119}"/>
              </a:ext>
            </a:extLst>
          </p:cNvPr>
          <p:cNvSpPr>
            <a:spLocks noGrp="1"/>
          </p:cNvSpPr>
          <p:nvPr>
            <p:ph type="title"/>
          </p:nvPr>
        </p:nvSpPr>
        <p:spPr>
          <a:xfrm>
            <a:off x="4041694" y="759038"/>
            <a:ext cx="4108612" cy="781688"/>
          </a:xfrm>
        </p:spPr>
        <p:txBody>
          <a:bodyPr vert="horz" lIns="91440" tIns="45720" rIns="91440" bIns="45720" rtlCol="0" anchor="b">
            <a:noAutofit/>
          </a:bodyPr>
          <a:lstStyle/>
          <a:p>
            <a:r>
              <a:rPr lang="en-US" sz="4000" b="1">
                <a:solidFill>
                  <a:srgbClr val="002060"/>
                </a:solidFill>
                <a:latin typeface="Aharoni" panose="02010803020104030203" pitchFamily="2" charset="-79"/>
                <a:cs typeface="Aharoni" panose="02010803020104030203" pitchFamily="2" charset="-79"/>
              </a:rPr>
              <a:t>INTRODUCTION</a:t>
            </a:r>
            <a:endParaRPr lang="en-US" sz="4000" b="1" dirty="0">
              <a:solidFill>
                <a:srgbClr val="002060"/>
              </a:solidFill>
              <a:latin typeface="Aharoni" panose="02010803020104030203" pitchFamily="2" charset="-79"/>
              <a:cs typeface="Aharoni" panose="02010803020104030203" pitchFamily="2" charset="-79"/>
            </a:endParaRPr>
          </a:p>
        </p:txBody>
      </p:sp>
      <p:pic>
        <p:nvPicPr>
          <p:cNvPr id="3" name="image7.png" descr="The emergency patient journey and where artificial intelligence is making or can make an impact. AI: artificial intelligence; ED: emergency department; EMD: emergency medical dispatch.">
            <a:extLst>
              <a:ext uri="{FF2B5EF4-FFF2-40B4-BE49-F238E27FC236}">
                <a16:creationId xmlns:a16="http://schemas.microsoft.com/office/drawing/2014/main" id="{07E3B75B-8323-F3DD-6865-1392707E2CB7}"/>
              </a:ext>
            </a:extLst>
          </p:cNvPr>
          <p:cNvPicPr/>
          <p:nvPr/>
        </p:nvPicPr>
        <p:blipFill>
          <a:blip r:embed="rId4"/>
          <a:stretch>
            <a:fillRect/>
          </a:stretch>
        </p:blipFill>
        <p:spPr>
          <a:xfrm>
            <a:off x="7928491" y="1763690"/>
            <a:ext cx="4108612" cy="5058503"/>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Tree>
    <p:extLst>
      <p:ext uri="{BB962C8B-B14F-4D97-AF65-F5344CB8AC3E}">
        <p14:creationId xmlns:p14="http://schemas.microsoft.com/office/powerpoint/2010/main" val="4112726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ADE4CB8-A029-E1B3-6709-F6A6644CF37C}"/>
              </a:ext>
            </a:extLst>
          </p:cNvPr>
          <p:cNvSpPr>
            <a:spLocks/>
          </p:cNvSpPr>
          <p:nvPr/>
        </p:nvSpPr>
        <p:spPr>
          <a:xfrm>
            <a:off x="389744" y="1449283"/>
            <a:ext cx="5156617" cy="5116409"/>
          </a:xfrm>
          <a:prstGeom prst="rect">
            <a:avLst/>
          </a:prstGeom>
          <a:ln w="57150">
            <a:solidFill>
              <a:schemeClr val="accent2"/>
            </a:solidFill>
          </a:ln>
        </p:spPr>
        <p:txBody>
          <a:bodyPr/>
          <a:lstStyle/>
          <a:p>
            <a:pPr marL="342900" indent="-342900">
              <a:buFont typeface="Arial" panose="020B0604020202020204" pitchFamily="34" charset="0"/>
              <a:buChar char="•"/>
            </a:pPr>
            <a:r>
              <a:rPr lang="en-US" sz="2000" dirty="0">
                <a:solidFill>
                  <a:schemeClr val="bg1"/>
                </a:solidFill>
              </a:rPr>
              <a:t>Artificial intelligence (AI) offers promising solutions to these challenges. Machine learning and deep learning can enhance triage accuracy, predict patient influx, optimize resources, and automate administrative tasks. </a:t>
            </a:r>
          </a:p>
          <a:p>
            <a:pPr marL="342900" indent="-342900">
              <a:buFont typeface="Arial" panose="020B0604020202020204" pitchFamily="34" charset="0"/>
              <a:buChar char="•"/>
            </a:pPr>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AI can also personalize patient care by providing tailored treatment recommendations and identifying high-risk patients for proactive interventions. By automating routine tasks, AI helps reduce physician burnout, allowing medical staff to focus on complex patient care, ultimately improving ED efficiency and patient outcomes.</a:t>
            </a:r>
          </a:p>
          <a:p>
            <a:endParaRPr lang="en-US" dirty="0">
              <a:solidFill>
                <a:schemeClr val="bg1"/>
              </a:solidFill>
            </a:endParaRPr>
          </a:p>
          <a:p>
            <a:endParaRPr lang="en-US" dirty="0">
              <a:solidFill>
                <a:schemeClr val="bg1"/>
              </a:solidFill>
            </a:endParaRPr>
          </a:p>
          <a:p>
            <a:endParaRPr lang="en-US" dirty="0">
              <a:solidFill>
                <a:schemeClr val="bg1"/>
              </a:solidFill>
            </a:endParaRPr>
          </a:p>
        </p:txBody>
      </p:sp>
      <p:pic>
        <p:nvPicPr>
          <p:cNvPr id="6" name="image5.png">
            <a:extLst>
              <a:ext uri="{FF2B5EF4-FFF2-40B4-BE49-F238E27FC236}">
                <a16:creationId xmlns:a16="http://schemas.microsoft.com/office/drawing/2014/main" id="{BD200424-2B8C-8668-3FD5-D36A4E68D46D}"/>
              </a:ext>
            </a:extLst>
          </p:cNvPr>
          <p:cNvPicPr/>
          <p:nvPr/>
        </p:nvPicPr>
        <p:blipFill>
          <a:blip r:embed="rId2"/>
          <a:srcRect/>
          <a:stretch>
            <a:fillRect/>
          </a:stretch>
        </p:blipFill>
        <p:spPr>
          <a:xfrm>
            <a:off x="6111953" y="1409075"/>
            <a:ext cx="5396458" cy="5156617"/>
          </a:xfrm>
          <a:prstGeom prst="rect">
            <a:avLst/>
          </a:prstGeom>
          <a:ln/>
        </p:spPr>
      </p:pic>
      <p:sp>
        <p:nvSpPr>
          <p:cNvPr id="7" name="Title 1">
            <a:extLst>
              <a:ext uri="{FF2B5EF4-FFF2-40B4-BE49-F238E27FC236}">
                <a16:creationId xmlns:a16="http://schemas.microsoft.com/office/drawing/2014/main" id="{F1912416-DA63-FE5F-25FC-E43AD8575C3B}"/>
              </a:ext>
            </a:extLst>
          </p:cNvPr>
          <p:cNvSpPr>
            <a:spLocks noGrp="1"/>
          </p:cNvSpPr>
          <p:nvPr>
            <p:ph type="title"/>
          </p:nvPr>
        </p:nvSpPr>
        <p:spPr>
          <a:xfrm>
            <a:off x="3590080" y="113020"/>
            <a:ext cx="4108612" cy="781688"/>
          </a:xfrm>
        </p:spPr>
        <p:txBody>
          <a:bodyPr vert="horz" lIns="91440" tIns="45720" rIns="91440" bIns="45720" rtlCol="0" anchor="b">
            <a:noAutofit/>
          </a:bodyPr>
          <a:lstStyle/>
          <a:p>
            <a:r>
              <a:rPr lang="en-US" sz="4000" b="1" dirty="0">
                <a:solidFill>
                  <a:schemeClr val="bg1"/>
                </a:solidFill>
                <a:latin typeface="Aharoni" panose="02010803020104030203" pitchFamily="2" charset="-79"/>
                <a:cs typeface="Aharoni" panose="02010803020104030203" pitchFamily="2" charset="-79"/>
              </a:rPr>
              <a:t>INTRODUCTION</a:t>
            </a:r>
          </a:p>
        </p:txBody>
      </p:sp>
      <p:pic>
        <p:nvPicPr>
          <p:cNvPr id="8" name="Picture 7">
            <a:extLst>
              <a:ext uri="{FF2B5EF4-FFF2-40B4-BE49-F238E27FC236}">
                <a16:creationId xmlns:a16="http://schemas.microsoft.com/office/drawing/2014/main" id="{1F0F424E-979B-9B64-4694-0513886FD6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25" y="-12472"/>
            <a:ext cx="2213417" cy="1078954"/>
          </a:xfrm>
          <a:prstGeom prst="rect">
            <a:avLst/>
          </a:prstGeom>
        </p:spPr>
      </p:pic>
      <p:pic>
        <p:nvPicPr>
          <p:cNvPr id="9" name="Picture 8" descr="A logo with a white cross&#10;&#10;Description automatically generated">
            <a:extLst>
              <a:ext uri="{FF2B5EF4-FFF2-40B4-BE49-F238E27FC236}">
                <a16:creationId xmlns:a16="http://schemas.microsoft.com/office/drawing/2014/main" id="{83B5278D-611B-EF2C-9D6C-D340C3214D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85829" y="6216"/>
            <a:ext cx="2206171" cy="1030675"/>
          </a:xfrm>
          <a:prstGeom prst="rect">
            <a:avLst/>
          </a:prstGeom>
        </p:spPr>
      </p:pic>
    </p:spTree>
    <p:extLst>
      <p:ext uri="{BB962C8B-B14F-4D97-AF65-F5344CB8AC3E}">
        <p14:creationId xmlns:p14="http://schemas.microsoft.com/office/powerpoint/2010/main" val="283473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4" name="Arc 33">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36F04DA-0522-8FEB-8C1D-385D9F8987CC}"/>
              </a:ext>
            </a:extLst>
          </p:cNvPr>
          <p:cNvSpPr>
            <a:spLocks noGrp="1"/>
          </p:cNvSpPr>
          <p:nvPr>
            <p:ph type="title"/>
          </p:nvPr>
        </p:nvSpPr>
        <p:spPr>
          <a:xfrm>
            <a:off x="3964490" y="355594"/>
            <a:ext cx="4189961" cy="1325563"/>
          </a:xfrm>
          <a:ln w="57150">
            <a:solidFill>
              <a:schemeClr val="accent4">
                <a:lumMod val="60000"/>
                <a:lumOff val="40000"/>
              </a:schemeClr>
            </a:solidFill>
          </a:ln>
        </p:spPr>
        <p:txBody>
          <a:bodyPr vert="horz" lIns="91440" tIns="45720" rIns="91440" bIns="45720" rtlCol="0" anchor="ctr">
            <a:normAutofit/>
          </a:bodyPr>
          <a:lstStyle/>
          <a:p>
            <a:pPr algn="ctr"/>
            <a:r>
              <a:rPr lang="en-US" sz="6000" kern="1200" dirty="0">
                <a:latin typeface="+mj-lt"/>
                <a:ea typeface="+mj-ea"/>
                <a:cs typeface="+mj-cs"/>
              </a:rPr>
              <a:t>objectives</a:t>
            </a:r>
          </a:p>
        </p:txBody>
      </p:sp>
      <p:sp>
        <p:nvSpPr>
          <p:cNvPr id="36" name="Freeform: Shape 35">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7" name="Graphic 16" descr="Person with Idea">
            <a:extLst>
              <a:ext uri="{FF2B5EF4-FFF2-40B4-BE49-F238E27FC236}">
                <a16:creationId xmlns:a16="http://schemas.microsoft.com/office/drawing/2014/main" id="{4280C04D-D183-BD19-C4E3-A8D554BCA17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75820" y="2119393"/>
            <a:ext cx="3671789" cy="3671789"/>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Content Placeholder 2">
            <a:extLst>
              <a:ext uri="{FF2B5EF4-FFF2-40B4-BE49-F238E27FC236}">
                <a16:creationId xmlns:a16="http://schemas.microsoft.com/office/drawing/2014/main" id="{D293E021-DD99-D89E-3A08-2F18179CF4AB}"/>
              </a:ext>
            </a:extLst>
          </p:cNvPr>
          <p:cNvSpPr>
            <a:spLocks noGrp="1"/>
          </p:cNvSpPr>
          <p:nvPr>
            <p:ph sz="half" idx="14"/>
          </p:nvPr>
        </p:nvSpPr>
        <p:spPr>
          <a:xfrm>
            <a:off x="3964491" y="2036751"/>
            <a:ext cx="6862823" cy="4502161"/>
          </a:xfrm>
          <a:ln w="57150">
            <a:solidFill>
              <a:srgbClr val="7030A0"/>
            </a:solidFill>
          </a:ln>
        </p:spPr>
        <p:txBody>
          <a:bodyPr vert="horz" lIns="91440" tIns="45720" rIns="91440" bIns="45720" rtlCol="0">
            <a:normAutofit/>
          </a:bodyPr>
          <a:lstStyle/>
          <a:p>
            <a:pPr>
              <a:lnSpc>
                <a:spcPct val="90000"/>
              </a:lnSpc>
            </a:pPr>
            <a:r>
              <a:rPr lang="en-US" sz="2000" b="1" dirty="0"/>
              <a:t>Primary objective:</a:t>
            </a:r>
          </a:p>
          <a:p>
            <a:pPr>
              <a:lnSpc>
                <a:spcPct val="90000"/>
              </a:lnSpc>
            </a:pPr>
            <a:r>
              <a:rPr lang="en-US" sz="2000" dirty="0"/>
              <a:t>T</a:t>
            </a:r>
            <a:r>
              <a:rPr lang="en-US" sz="2000" dirty="0">
                <a:effectLst/>
              </a:rPr>
              <a:t>o identify the generative AI model that best emulates human decision-making for patient triage on General medicine cases. </a:t>
            </a:r>
          </a:p>
          <a:p>
            <a:pPr>
              <a:lnSpc>
                <a:spcPct val="90000"/>
              </a:lnSpc>
            </a:pPr>
            <a:endParaRPr lang="en-US" sz="2000" dirty="0"/>
          </a:p>
          <a:p>
            <a:pPr>
              <a:lnSpc>
                <a:spcPct val="90000"/>
              </a:lnSpc>
            </a:pPr>
            <a:r>
              <a:rPr lang="en-US" sz="2000" b="1" dirty="0"/>
              <a:t>Secondary objective:</a:t>
            </a:r>
          </a:p>
          <a:p>
            <a:pPr marL="571500" marR="0" lvl="0" indent="-457200">
              <a:lnSpc>
                <a:spcPct val="90000"/>
              </a:lnSpc>
              <a:spcBef>
                <a:spcPts val="1200"/>
              </a:spcBef>
              <a:spcAft>
                <a:spcPts val="0"/>
              </a:spcAft>
              <a:buFont typeface="+mj-lt"/>
              <a:buAutoNum type="arabicPeriod"/>
            </a:pPr>
            <a:r>
              <a:rPr lang="en-US" sz="2000" u="none" strike="noStrike" dirty="0">
                <a:effectLst/>
              </a:rPr>
              <a:t>Evaluate the agreement between the human rater and each AI tool in triaging patients based on provided datasets containing patient demographics, vitals, and chief complaints.</a:t>
            </a:r>
          </a:p>
          <a:p>
            <a:pPr marL="571500" marR="0" lvl="0" indent="-457200">
              <a:lnSpc>
                <a:spcPct val="90000"/>
              </a:lnSpc>
              <a:spcBef>
                <a:spcPts val="0"/>
              </a:spcBef>
              <a:spcAft>
                <a:spcPts val="0"/>
              </a:spcAft>
              <a:buFont typeface="+mj-lt"/>
              <a:buAutoNum type="arabicPeriod"/>
            </a:pPr>
            <a:r>
              <a:rPr lang="en-US" sz="2000" u="none" strike="noStrike" dirty="0">
                <a:effectLst/>
              </a:rPr>
              <a:t>Implement Cohen's Kappa coefficient to quantify the level of agreement.</a:t>
            </a:r>
          </a:p>
          <a:p>
            <a:pPr marL="571500" marR="0" lvl="0" indent="-457200">
              <a:lnSpc>
                <a:spcPct val="90000"/>
              </a:lnSpc>
              <a:spcBef>
                <a:spcPts val="0"/>
              </a:spcBef>
              <a:spcAft>
                <a:spcPts val="1200"/>
              </a:spcAft>
              <a:buFont typeface="+mj-lt"/>
              <a:buAutoNum type="arabicPeriod"/>
            </a:pPr>
            <a:r>
              <a:rPr lang="en-US" sz="2000" dirty="0"/>
              <a:t>To find the most appropriate Generative Ai based on the analysis</a:t>
            </a:r>
            <a:endParaRPr lang="en-US" sz="1900" dirty="0"/>
          </a:p>
        </p:txBody>
      </p:sp>
      <p:pic>
        <p:nvPicPr>
          <p:cNvPr id="5" name="Picture 4">
            <a:extLst>
              <a:ext uri="{FF2B5EF4-FFF2-40B4-BE49-F238E27FC236}">
                <a16:creationId xmlns:a16="http://schemas.microsoft.com/office/drawing/2014/main" id="{31706DD7-3AE2-9F8B-CA52-DB32142499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857" y="46228"/>
            <a:ext cx="2213417" cy="1078954"/>
          </a:xfrm>
          <a:prstGeom prst="rect">
            <a:avLst/>
          </a:prstGeom>
        </p:spPr>
      </p:pic>
      <p:pic>
        <p:nvPicPr>
          <p:cNvPr id="6" name="Picture 5" descr="A logo with a white cross&#10;&#10;Description automatically generated">
            <a:extLst>
              <a:ext uri="{FF2B5EF4-FFF2-40B4-BE49-F238E27FC236}">
                <a16:creationId xmlns:a16="http://schemas.microsoft.com/office/drawing/2014/main" id="{2E0682CA-C992-57DD-A261-A2CBF3E68A5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85829" y="6216"/>
            <a:ext cx="2206171" cy="1030675"/>
          </a:xfrm>
          <a:prstGeom prst="rect">
            <a:avLst/>
          </a:prstGeom>
        </p:spPr>
      </p:pic>
    </p:spTree>
    <p:extLst>
      <p:ext uri="{BB962C8B-B14F-4D97-AF65-F5344CB8AC3E}">
        <p14:creationId xmlns:p14="http://schemas.microsoft.com/office/powerpoint/2010/main" val="8689412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7DA1F35B-C8F7-4A5A-9339-7DA4D785B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c 17">
            <a:extLst>
              <a:ext uri="{FF2B5EF4-FFF2-40B4-BE49-F238E27FC236}">
                <a16:creationId xmlns:a16="http://schemas.microsoft.com/office/drawing/2014/main" id="{B2D4AD41-40DA-4A81-92F5-B6E3BA1ED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746107">
            <a:off x="8175088" y="457951"/>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B5E7AC3-98F3-79B5-FD44-C65E382897D0}"/>
              </a:ext>
            </a:extLst>
          </p:cNvPr>
          <p:cNvSpPr>
            <a:spLocks noGrp="1"/>
          </p:cNvSpPr>
          <p:nvPr>
            <p:ph type="title"/>
          </p:nvPr>
        </p:nvSpPr>
        <p:spPr>
          <a:xfrm>
            <a:off x="3059256" y="130840"/>
            <a:ext cx="5112657" cy="1030980"/>
          </a:xfrm>
        </p:spPr>
        <p:txBody>
          <a:bodyPr vert="horz" lIns="91440" tIns="45720" rIns="91440" bIns="45720" rtlCol="0" anchor="ctr">
            <a:normAutofit/>
          </a:bodyPr>
          <a:lstStyle/>
          <a:p>
            <a:pPr algn="ctr"/>
            <a:r>
              <a:rPr lang="en-US" b="1" kern="1200" dirty="0">
                <a:solidFill>
                  <a:schemeClr val="tx1"/>
                </a:solidFill>
                <a:latin typeface="+mj-lt"/>
                <a:ea typeface="+mj-ea"/>
                <a:cs typeface="+mj-cs"/>
              </a:rPr>
              <a:t>METHODOLOGY</a:t>
            </a:r>
          </a:p>
        </p:txBody>
      </p:sp>
      <p:sp>
        <p:nvSpPr>
          <p:cNvPr id="3" name="Content Placeholder 2">
            <a:extLst>
              <a:ext uri="{FF2B5EF4-FFF2-40B4-BE49-F238E27FC236}">
                <a16:creationId xmlns:a16="http://schemas.microsoft.com/office/drawing/2014/main" id="{43A6388A-9DB1-A622-955D-3B7A7FECEAFF}"/>
              </a:ext>
            </a:extLst>
          </p:cNvPr>
          <p:cNvSpPr>
            <a:spLocks/>
          </p:cNvSpPr>
          <p:nvPr/>
        </p:nvSpPr>
        <p:spPr>
          <a:xfrm>
            <a:off x="543387" y="1499583"/>
            <a:ext cx="10312162" cy="625330"/>
          </a:xfrm>
          <a:prstGeom prst="rect">
            <a:avLst/>
          </a:prstGeom>
          <a:solidFill>
            <a:schemeClr val="accent6">
              <a:lumMod val="20000"/>
              <a:lumOff val="80000"/>
            </a:schemeClr>
          </a:solidFill>
          <a:ln w="57150">
            <a:noFill/>
          </a:ln>
        </p:spPr>
        <p:txBody>
          <a:bodyPr>
            <a:normAutofit fontScale="32500" lnSpcReduction="20000"/>
          </a:bodyPr>
          <a:lstStyle/>
          <a:p>
            <a:pPr defTabSz="361188">
              <a:spcAft>
                <a:spcPts val="600"/>
              </a:spcAft>
            </a:pPr>
            <a:r>
              <a:rPr lang="en-US" sz="3600" b="1" kern="1200" dirty="0">
                <a:solidFill>
                  <a:srgbClr val="000000"/>
                </a:solidFill>
                <a:ea typeface="+mn-ea"/>
                <a:cs typeface="+mn-cs"/>
              </a:rPr>
              <a:t> </a:t>
            </a:r>
          </a:p>
          <a:p>
            <a:pPr defTabSz="361188">
              <a:spcAft>
                <a:spcPts val="600"/>
              </a:spcAft>
            </a:pPr>
            <a:r>
              <a:rPr lang="en-US" sz="5500" b="1" dirty="0">
                <a:solidFill>
                  <a:srgbClr val="000000"/>
                </a:solidFill>
              </a:rPr>
              <a:t>Study type: C</a:t>
            </a:r>
            <a:r>
              <a:rPr lang="en-US" sz="5500" b="1" kern="1200" dirty="0">
                <a:solidFill>
                  <a:srgbClr val="000000"/>
                </a:solidFill>
                <a:ea typeface="+mn-ea"/>
                <a:cs typeface="+mn-cs"/>
              </a:rPr>
              <a:t>omparative study</a:t>
            </a:r>
            <a:r>
              <a:rPr lang="en-US" sz="5500" b="1" dirty="0">
                <a:solidFill>
                  <a:srgbClr val="000000"/>
                </a:solidFill>
              </a:rPr>
              <a:t> using secondary data</a:t>
            </a:r>
            <a:endParaRPr lang="en-US" sz="5500" kern="1200" dirty="0">
              <a:solidFill>
                <a:schemeClr val="tx1"/>
              </a:solidFill>
              <a:ea typeface="+mn-ea"/>
              <a:cs typeface="+mn-cs"/>
            </a:endParaRPr>
          </a:p>
          <a:p>
            <a:pPr>
              <a:spcAft>
                <a:spcPts val="600"/>
              </a:spcAft>
            </a:pPr>
            <a:endParaRPr lang="en-US" dirty="0"/>
          </a:p>
        </p:txBody>
      </p:sp>
      <p:sp>
        <p:nvSpPr>
          <p:cNvPr id="7" name="TextBox 6">
            <a:extLst>
              <a:ext uri="{FF2B5EF4-FFF2-40B4-BE49-F238E27FC236}">
                <a16:creationId xmlns:a16="http://schemas.microsoft.com/office/drawing/2014/main" id="{DC82DA3F-B1A6-817D-027D-363AD9A8F7B5}"/>
              </a:ext>
            </a:extLst>
          </p:cNvPr>
          <p:cNvSpPr txBox="1"/>
          <p:nvPr/>
        </p:nvSpPr>
        <p:spPr>
          <a:xfrm>
            <a:off x="543393" y="2276271"/>
            <a:ext cx="10312162" cy="369332"/>
          </a:xfrm>
          <a:prstGeom prst="rect">
            <a:avLst/>
          </a:prstGeom>
          <a:solidFill>
            <a:schemeClr val="accent2">
              <a:lumMod val="20000"/>
              <a:lumOff val="80000"/>
            </a:schemeClr>
          </a:solidFill>
        </p:spPr>
        <p:txBody>
          <a:bodyPr wrap="square">
            <a:spAutoFit/>
          </a:bodyPr>
          <a:lstStyle/>
          <a:p>
            <a:pPr defTabSz="361188">
              <a:spcAft>
                <a:spcPts val="600"/>
              </a:spcAft>
            </a:pPr>
            <a:r>
              <a:rPr lang="en-US" sz="1400" b="1" kern="1200" dirty="0">
                <a:solidFill>
                  <a:schemeClr val="tx1"/>
                </a:solidFill>
                <a:ea typeface="+mn-ea"/>
                <a:cs typeface="+mn-cs"/>
              </a:rPr>
              <a:t>Sample size:</a:t>
            </a:r>
            <a:r>
              <a:rPr lang="en-US" sz="1400" kern="1200" dirty="0">
                <a:solidFill>
                  <a:schemeClr val="tx1"/>
                </a:solidFill>
                <a:ea typeface="+mn-ea"/>
                <a:cs typeface="+mn-cs"/>
              </a:rPr>
              <a:t> 200 cases including patient age, gender, chief complaint, vital signs, and other relevant clinical information</a:t>
            </a:r>
            <a:r>
              <a:rPr lang="en-US" kern="1200" dirty="0">
                <a:solidFill>
                  <a:schemeClr val="tx1"/>
                </a:solidFill>
                <a:ea typeface="+mn-ea"/>
                <a:cs typeface="+mn-cs"/>
              </a:rPr>
              <a:t>.</a:t>
            </a:r>
            <a:endParaRPr lang="en-US" dirty="0">
              <a:effectLst/>
              <a:ea typeface="Times New Roman" panose="02020603050405020304" pitchFamily="18" charset="0"/>
            </a:endParaRPr>
          </a:p>
        </p:txBody>
      </p:sp>
      <p:sp>
        <p:nvSpPr>
          <p:cNvPr id="8" name="TextBox 7">
            <a:extLst>
              <a:ext uri="{FF2B5EF4-FFF2-40B4-BE49-F238E27FC236}">
                <a16:creationId xmlns:a16="http://schemas.microsoft.com/office/drawing/2014/main" id="{20DC62AE-5D66-B1AE-D30A-4EDA02C21C5F}"/>
              </a:ext>
            </a:extLst>
          </p:cNvPr>
          <p:cNvSpPr txBox="1"/>
          <p:nvPr/>
        </p:nvSpPr>
        <p:spPr>
          <a:xfrm>
            <a:off x="495733" y="3880384"/>
            <a:ext cx="10359822" cy="1961884"/>
          </a:xfrm>
          <a:prstGeom prst="rect">
            <a:avLst/>
          </a:prstGeom>
          <a:solidFill>
            <a:schemeClr val="bg2"/>
          </a:solidFill>
        </p:spPr>
        <p:txBody>
          <a:bodyPr wrap="square">
            <a:spAutoFit/>
          </a:bodyPr>
          <a:lstStyle/>
          <a:p>
            <a:pPr defTabSz="361188">
              <a:lnSpc>
                <a:spcPct val="115000"/>
              </a:lnSpc>
              <a:spcBef>
                <a:spcPts val="790"/>
              </a:spcBef>
              <a:spcAft>
                <a:spcPts val="158"/>
              </a:spcAft>
            </a:pPr>
            <a:r>
              <a:rPr lang="en-US" sz="1400" b="1" kern="1200" dirty="0">
                <a:solidFill>
                  <a:srgbClr val="000000"/>
                </a:solidFill>
                <a:ea typeface="+mn-ea"/>
                <a:cs typeface="+mn-cs"/>
              </a:rPr>
              <a:t>Study participants</a:t>
            </a:r>
            <a:r>
              <a:rPr lang="en-US" sz="1400" b="1" dirty="0">
                <a:solidFill>
                  <a:srgbClr val="000000"/>
                </a:solidFill>
              </a:rPr>
              <a:t>:</a:t>
            </a:r>
          </a:p>
          <a:p>
            <a:pPr defTabSz="361188">
              <a:lnSpc>
                <a:spcPct val="115000"/>
              </a:lnSpc>
              <a:spcBef>
                <a:spcPts val="790"/>
              </a:spcBef>
              <a:spcAft>
                <a:spcPts val="158"/>
              </a:spcAft>
            </a:pPr>
            <a:r>
              <a:rPr lang="en-US" sz="1400" b="1" kern="1200" dirty="0">
                <a:solidFill>
                  <a:srgbClr val="000000"/>
                </a:solidFill>
                <a:ea typeface="+mn-ea"/>
                <a:cs typeface="+mn-cs"/>
              </a:rPr>
              <a:t>Human Rater: An experienced healthcare professional</a:t>
            </a:r>
            <a:r>
              <a:rPr lang="en-US" sz="1400" b="1" dirty="0">
                <a:solidFill>
                  <a:srgbClr val="000000"/>
                </a:solidFill>
              </a:rPr>
              <a:t>s</a:t>
            </a:r>
            <a:r>
              <a:rPr lang="en-US" sz="1400" b="1" kern="1200" dirty="0">
                <a:solidFill>
                  <a:srgbClr val="000000"/>
                </a:solidFill>
                <a:ea typeface="+mn-ea"/>
                <a:cs typeface="+mn-cs"/>
              </a:rPr>
              <a:t> who </a:t>
            </a:r>
            <a:r>
              <a:rPr lang="en-US" sz="1400" b="1" dirty="0">
                <a:solidFill>
                  <a:srgbClr val="000000"/>
                </a:solidFill>
              </a:rPr>
              <a:t>are</a:t>
            </a:r>
            <a:r>
              <a:rPr lang="en-US" sz="1400" b="1" kern="1200" dirty="0">
                <a:solidFill>
                  <a:srgbClr val="000000"/>
                </a:solidFill>
                <a:ea typeface="+mn-ea"/>
                <a:cs typeface="+mn-cs"/>
              </a:rPr>
              <a:t> well known of AIIMS triage protocol ( GVK EMRI ) </a:t>
            </a:r>
            <a:endParaRPr lang="en-US" sz="1400" b="1" i="1" kern="1200" dirty="0">
              <a:solidFill>
                <a:srgbClr val="555555"/>
              </a:solidFill>
              <a:ea typeface="+mn-ea"/>
              <a:cs typeface="+mn-cs"/>
            </a:endParaRPr>
          </a:p>
          <a:p>
            <a:pPr defTabSz="361188">
              <a:lnSpc>
                <a:spcPct val="115000"/>
              </a:lnSpc>
              <a:spcBef>
                <a:spcPts val="790"/>
              </a:spcBef>
              <a:spcAft>
                <a:spcPts val="158"/>
              </a:spcAft>
            </a:pPr>
            <a:r>
              <a:rPr lang="en-US" sz="1400" b="1" kern="1200" dirty="0">
                <a:solidFill>
                  <a:srgbClr val="000000"/>
                </a:solidFill>
                <a:ea typeface="+mn-ea"/>
                <a:cs typeface="+mn-cs"/>
              </a:rPr>
              <a:t>Generative AI Tools:</a:t>
            </a:r>
            <a:endParaRPr lang="en-US" sz="1400" b="1" i="1" kern="1200" dirty="0">
              <a:solidFill>
                <a:srgbClr val="555555"/>
              </a:solidFill>
              <a:ea typeface="+mn-ea"/>
              <a:cs typeface="+mn-cs"/>
            </a:endParaRPr>
          </a:p>
          <a:p>
            <a:pPr marL="342900" indent="-342900" defTabSz="361188">
              <a:lnSpc>
                <a:spcPct val="115000"/>
              </a:lnSpc>
              <a:spcBef>
                <a:spcPts val="948"/>
              </a:spcBef>
              <a:buFont typeface="+mj-lt"/>
              <a:buAutoNum type="arabicPeriod"/>
            </a:pPr>
            <a:r>
              <a:rPr lang="en-US" sz="1400" b="1" kern="1200" dirty="0">
                <a:solidFill>
                  <a:srgbClr val="000000"/>
                </a:solidFill>
                <a:ea typeface="+mn-ea"/>
                <a:cs typeface="+mn-cs"/>
              </a:rPr>
              <a:t>ChatGPT-3.5: Developed by OpenAI.</a:t>
            </a:r>
            <a:endParaRPr lang="en-US" sz="1400" b="1" i="1" kern="1200" dirty="0">
              <a:solidFill>
                <a:srgbClr val="555555"/>
              </a:solidFill>
              <a:ea typeface="+mn-ea"/>
              <a:cs typeface="+mn-cs"/>
            </a:endParaRPr>
          </a:p>
          <a:p>
            <a:pPr marL="342900" indent="-342900" defTabSz="361188">
              <a:lnSpc>
                <a:spcPct val="115000"/>
              </a:lnSpc>
              <a:buFont typeface="+mj-lt"/>
              <a:buAutoNum type="arabicPeriod"/>
            </a:pPr>
            <a:r>
              <a:rPr lang="en-US" sz="1400" b="1" kern="1200" dirty="0">
                <a:solidFill>
                  <a:srgbClr val="000000"/>
                </a:solidFill>
                <a:ea typeface="+mn-ea"/>
                <a:cs typeface="+mn-cs"/>
              </a:rPr>
              <a:t>GPT-4: An advanced version of ChatGPT with improved capabilities.</a:t>
            </a:r>
            <a:endParaRPr lang="en-US" sz="1400" b="1" i="1" kern="1200" dirty="0">
              <a:solidFill>
                <a:srgbClr val="555555"/>
              </a:solidFill>
              <a:ea typeface="+mn-ea"/>
              <a:cs typeface="+mn-cs"/>
            </a:endParaRPr>
          </a:p>
          <a:p>
            <a:pPr marL="342900" indent="-342900" defTabSz="361188">
              <a:lnSpc>
                <a:spcPct val="115000"/>
              </a:lnSpc>
              <a:buFont typeface="+mj-lt"/>
              <a:buAutoNum type="arabicPeriod"/>
            </a:pPr>
            <a:r>
              <a:rPr lang="en-US" sz="1400" b="1" kern="1200" dirty="0">
                <a:solidFill>
                  <a:srgbClr val="000000"/>
                </a:solidFill>
                <a:ea typeface="+mn-ea"/>
                <a:cs typeface="+mn-cs"/>
              </a:rPr>
              <a:t>Gemini: A state-of-the-art generative AI tool.</a:t>
            </a:r>
            <a:endParaRPr lang="en-US" sz="1400" b="1" i="1" kern="1200" dirty="0">
              <a:solidFill>
                <a:srgbClr val="555555"/>
              </a:solidFill>
              <a:ea typeface="+mn-ea"/>
              <a:cs typeface="+mn-cs"/>
            </a:endParaRPr>
          </a:p>
        </p:txBody>
      </p:sp>
      <p:sp>
        <p:nvSpPr>
          <p:cNvPr id="9" name="TextBox 8">
            <a:extLst>
              <a:ext uri="{FF2B5EF4-FFF2-40B4-BE49-F238E27FC236}">
                <a16:creationId xmlns:a16="http://schemas.microsoft.com/office/drawing/2014/main" id="{270CDB78-DF31-8E8C-AA68-815A1A56E798}"/>
              </a:ext>
            </a:extLst>
          </p:cNvPr>
          <p:cNvSpPr txBox="1"/>
          <p:nvPr/>
        </p:nvSpPr>
        <p:spPr>
          <a:xfrm>
            <a:off x="543387" y="2758711"/>
            <a:ext cx="10312168" cy="1028743"/>
          </a:xfrm>
          <a:prstGeom prst="rect">
            <a:avLst/>
          </a:prstGeom>
          <a:solidFill>
            <a:schemeClr val="accent1">
              <a:lumMod val="20000"/>
              <a:lumOff val="80000"/>
            </a:schemeClr>
          </a:solidFill>
        </p:spPr>
        <p:txBody>
          <a:bodyPr wrap="square">
            <a:spAutoFit/>
          </a:bodyPr>
          <a:lstStyle/>
          <a:p>
            <a:pPr defTabSz="361188">
              <a:lnSpc>
                <a:spcPct val="115000"/>
              </a:lnSpc>
              <a:spcBef>
                <a:spcPts val="790"/>
              </a:spcBef>
              <a:spcAft>
                <a:spcPts val="158"/>
              </a:spcAft>
            </a:pPr>
            <a:r>
              <a:rPr lang="en-US" sz="1400" kern="1200" dirty="0">
                <a:solidFill>
                  <a:schemeClr val="tx1"/>
                </a:solidFill>
                <a:ea typeface="+mn-ea"/>
                <a:cs typeface="+mn-cs"/>
              </a:rPr>
              <a:t>.</a:t>
            </a:r>
            <a:r>
              <a:rPr lang="en-US" sz="1400" b="1" kern="1200" dirty="0">
                <a:solidFill>
                  <a:srgbClr val="000000"/>
                </a:solidFill>
                <a:ea typeface="+mn-ea"/>
                <a:cs typeface="+mn-cs"/>
              </a:rPr>
              <a:t> Triaging Protocol:</a:t>
            </a:r>
            <a:endParaRPr lang="en-US" sz="1400" b="1" i="1" kern="1200" dirty="0">
              <a:solidFill>
                <a:srgbClr val="555555"/>
              </a:solidFill>
              <a:ea typeface="+mn-ea"/>
              <a:cs typeface="+mn-cs"/>
            </a:endParaRPr>
          </a:p>
          <a:p>
            <a:pPr marL="270891" indent="-270891" defTabSz="361188">
              <a:lnSpc>
                <a:spcPct val="115000"/>
              </a:lnSpc>
              <a:spcBef>
                <a:spcPts val="948"/>
              </a:spcBef>
              <a:buFont typeface="Arial" panose="020B0604020202020204" pitchFamily="34" charset="0"/>
              <a:buChar char="●"/>
            </a:pPr>
            <a:r>
              <a:rPr lang="en-US" sz="1400" b="1" kern="1200" dirty="0">
                <a:solidFill>
                  <a:schemeClr val="tx1"/>
                </a:solidFill>
                <a:ea typeface="+mn-ea"/>
                <a:cs typeface="+mn-cs"/>
              </a:rPr>
              <a:t>Protocol Used:</a:t>
            </a:r>
            <a:r>
              <a:rPr lang="en-US" sz="1400" kern="1200" dirty="0">
                <a:solidFill>
                  <a:schemeClr val="tx1"/>
                </a:solidFill>
                <a:ea typeface="+mn-ea"/>
                <a:cs typeface="+mn-cs"/>
              </a:rPr>
              <a:t> AIIMS triaging protocol.</a:t>
            </a:r>
          </a:p>
          <a:p>
            <a:pPr marL="270891" indent="-270891" defTabSz="361188">
              <a:lnSpc>
                <a:spcPct val="115000"/>
              </a:lnSpc>
              <a:spcAft>
                <a:spcPts val="948"/>
              </a:spcAft>
              <a:buFont typeface="Arial" panose="020B0604020202020204" pitchFamily="34" charset="0"/>
              <a:buChar char="●"/>
            </a:pPr>
            <a:r>
              <a:rPr lang="en-US" sz="1400" b="1" kern="1200" dirty="0">
                <a:solidFill>
                  <a:schemeClr val="tx1"/>
                </a:solidFill>
                <a:ea typeface="+mn-ea"/>
                <a:cs typeface="+mn-cs"/>
              </a:rPr>
              <a:t>Rating Categories:</a:t>
            </a:r>
            <a:r>
              <a:rPr lang="en-US" sz="1400" kern="1200" dirty="0">
                <a:solidFill>
                  <a:schemeClr val="tx1"/>
                </a:solidFill>
                <a:ea typeface="+mn-ea"/>
                <a:cs typeface="+mn-cs"/>
              </a:rPr>
              <a:t> Each rater will assign a triage category to each scenario based on the protocol</a:t>
            </a:r>
            <a:r>
              <a:rPr lang="en-US" kern="1200" dirty="0">
                <a:solidFill>
                  <a:schemeClr val="tx1"/>
                </a:solidFill>
                <a:ea typeface="+mn-ea"/>
                <a:cs typeface="+mn-cs"/>
              </a:rPr>
              <a:t>.</a:t>
            </a:r>
          </a:p>
        </p:txBody>
      </p:sp>
      <p:pic>
        <p:nvPicPr>
          <p:cNvPr id="29" name="Picture 28">
            <a:extLst>
              <a:ext uri="{FF2B5EF4-FFF2-40B4-BE49-F238E27FC236}">
                <a16:creationId xmlns:a16="http://schemas.microsoft.com/office/drawing/2014/main" id="{84120341-870F-C6D0-CB29-B61596DEFE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857" y="46228"/>
            <a:ext cx="2213417" cy="1078954"/>
          </a:xfrm>
          <a:prstGeom prst="rect">
            <a:avLst/>
          </a:prstGeom>
        </p:spPr>
      </p:pic>
      <p:pic>
        <p:nvPicPr>
          <p:cNvPr id="30" name="Picture 29" descr="A logo with a white cross&#10;&#10;Description automatically generated">
            <a:extLst>
              <a:ext uri="{FF2B5EF4-FFF2-40B4-BE49-F238E27FC236}">
                <a16:creationId xmlns:a16="http://schemas.microsoft.com/office/drawing/2014/main" id="{046AB4F2-5DF8-C299-03D2-1771F2AC99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85829" y="6216"/>
            <a:ext cx="2206171" cy="1030675"/>
          </a:xfrm>
          <a:prstGeom prst="rect">
            <a:avLst/>
          </a:prstGeom>
        </p:spPr>
      </p:pic>
      <p:sp>
        <p:nvSpPr>
          <p:cNvPr id="35" name="Rectangle: Rounded Corners 34">
            <a:extLst>
              <a:ext uri="{FF2B5EF4-FFF2-40B4-BE49-F238E27FC236}">
                <a16:creationId xmlns:a16="http://schemas.microsoft.com/office/drawing/2014/main" id="{6F519688-4986-E749-7882-075ADEF24896}"/>
              </a:ext>
            </a:extLst>
          </p:cNvPr>
          <p:cNvSpPr/>
          <p:nvPr/>
        </p:nvSpPr>
        <p:spPr>
          <a:xfrm>
            <a:off x="495733" y="6049797"/>
            <a:ext cx="10359822" cy="545528"/>
          </a:xfrm>
          <a:prstGeom prst="roundRect">
            <a:avLst/>
          </a:prstGeom>
          <a:noFill/>
          <a:ln w="571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Data analysis:  COHEN KAPPA (Inter-rater reliability</a:t>
            </a:r>
            <a:r>
              <a:rPr lang="en-US" dirty="0">
                <a:solidFill>
                  <a:schemeClr val="tx1"/>
                </a:solidFill>
              </a:rPr>
              <a:t>)</a:t>
            </a:r>
          </a:p>
        </p:txBody>
      </p:sp>
    </p:spTree>
    <p:extLst>
      <p:ext uri="{BB962C8B-B14F-4D97-AF65-F5344CB8AC3E}">
        <p14:creationId xmlns:p14="http://schemas.microsoft.com/office/powerpoint/2010/main" val="19791463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8CA8E5-B154-52EB-9780-0ED94DCC86D6}"/>
              </a:ext>
            </a:extLst>
          </p:cNvPr>
          <p:cNvSpPr>
            <a:spLocks noGrp="1"/>
          </p:cNvSpPr>
          <p:nvPr>
            <p:ph type="title"/>
          </p:nvPr>
        </p:nvSpPr>
        <p:spPr>
          <a:xfrm>
            <a:off x="4637898" y="703697"/>
            <a:ext cx="3282013" cy="852231"/>
          </a:xfrm>
        </p:spPr>
        <p:txBody>
          <a:bodyPr vert="horz" lIns="91440" tIns="45720" rIns="91440" bIns="45720" rtlCol="0" anchor="ctr">
            <a:normAutofit/>
          </a:bodyPr>
          <a:lstStyle/>
          <a:p>
            <a:r>
              <a:rPr lang="en-US" sz="4800" b="1" kern="1200" dirty="0">
                <a:solidFill>
                  <a:srgbClr val="FFFFFF"/>
                </a:solidFill>
                <a:latin typeface="+mj-lt"/>
                <a:ea typeface="+mj-ea"/>
                <a:cs typeface="+mj-cs"/>
              </a:rPr>
              <a:t>DATA SET</a:t>
            </a:r>
          </a:p>
        </p:txBody>
      </p:sp>
      <p:pic>
        <p:nvPicPr>
          <p:cNvPr id="5" name="image9.png">
            <a:extLst>
              <a:ext uri="{FF2B5EF4-FFF2-40B4-BE49-F238E27FC236}">
                <a16:creationId xmlns:a16="http://schemas.microsoft.com/office/drawing/2014/main" id="{1E69A6A7-0752-E807-5164-FC7A1377D8E6}"/>
              </a:ext>
            </a:extLst>
          </p:cNvPr>
          <p:cNvPicPr>
            <a:picLocks noGrp="1"/>
          </p:cNvPicPr>
          <p:nvPr>
            <p:ph sz="half" idx="14"/>
          </p:nvPr>
        </p:nvPicPr>
        <p:blipFill>
          <a:blip r:embed="rId2"/>
          <a:stretch>
            <a:fillRect/>
          </a:stretch>
        </p:blipFill>
        <p:spPr>
          <a:xfrm>
            <a:off x="3439886" y="1936396"/>
            <a:ext cx="8620514" cy="4158828"/>
          </a:xfrm>
          <a:prstGeom prst="rect">
            <a:avLst/>
          </a:prstGeom>
          <a:ln w="57150">
            <a:solidFill>
              <a:schemeClr val="accent6"/>
            </a:solidFill>
          </a:ln>
        </p:spPr>
      </p:pic>
      <p:pic>
        <p:nvPicPr>
          <p:cNvPr id="6" name="Picture 5">
            <a:extLst>
              <a:ext uri="{FF2B5EF4-FFF2-40B4-BE49-F238E27FC236}">
                <a16:creationId xmlns:a16="http://schemas.microsoft.com/office/drawing/2014/main" id="{0F8C6A39-05AB-D1B1-FCD1-087F0C65DD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857" y="46228"/>
            <a:ext cx="2213417" cy="1274572"/>
          </a:xfrm>
          <a:prstGeom prst="rect">
            <a:avLst/>
          </a:prstGeom>
        </p:spPr>
      </p:pic>
      <p:pic>
        <p:nvPicPr>
          <p:cNvPr id="7" name="Picture 6" descr="A logo with a white cross&#10;&#10;Description automatically generated">
            <a:extLst>
              <a:ext uri="{FF2B5EF4-FFF2-40B4-BE49-F238E27FC236}">
                <a16:creationId xmlns:a16="http://schemas.microsoft.com/office/drawing/2014/main" id="{F622FC1D-27F7-72DD-B82A-DFBF99FBE8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22972" y="94507"/>
            <a:ext cx="2473172" cy="1226293"/>
          </a:xfrm>
          <a:prstGeom prst="rect">
            <a:avLst/>
          </a:prstGeom>
        </p:spPr>
      </p:pic>
      <p:sp>
        <p:nvSpPr>
          <p:cNvPr id="9" name="TextBox 8">
            <a:extLst>
              <a:ext uri="{FF2B5EF4-FFF2-40B4-BE49-F238E27FC236}">
                <a16:creationId xmlns:a16="http://schemas.microsoft.com/office/drawing/2014/main" id="{393AC1C1-ED0E-672E-E154-7844DBE8E31F}"/>
              </a:ext>
            </a:extLst>
          </p:cNvPr>
          <p:cNvSpPr txBox="1"/>
          <p:nvPr/>
        </p:nvSpPr>
        <p:spPr>
          <a:xfrm>
            <a:off x="276510" y="1752722"/>
            <a:ext cx="2886866" cy="4526175"/>
          </a:xfrm>
          <a:prstGeom prst="rect">
            <a:avLst/>
          </a:prstGeom>
          <a:noFill/>
          <a:ln w="28575">
            <a:solidFill>
              <a:schemeClr val="accent2"/>
            </a:solidFill>
          </a:ln>
        </p:spPr>
        <p:txBody>
          <a:bodyPr wrap="square">
            <a:spAutoFit/>
          </a:bodyPr>
          <a:lstStyle/>
          <a:p>
            <a:pPr marL="342900" marR="0" lvl="0" indent="-342900">
              <a:lnSpc>
                <a:spcPct val="115000"/>
              </a:lnSpc>
              <a:spcBef>
                <a:spcPts val="1200"/>
              </a:spcBef>
              <a:spcAft>
                <a:spcPts val="0"/>
              </a:spcAft>
              <a:buFont typeface="+mj-lt"/>
              <a:buAutoNum type="arabicPeriod"/>
            </a:pPr>
            <a:r>
              <a:rPr lang="en-US" sz="1800" b="1" u="none" strike="noStrike" dirty="0">
                <a:effectLst/>
                <a:latin typeface="Times New Roman" panose="02020603050405020304" pitchFamily="18" charset="0"/>
                <a:ea typeface="Times New Roman" panose="02020603050405020304" pitchFamily="18" charset="0"/>
              </a:rPr>
              <a:t>Scenario Distribution:</a:t>
            </a:r>
            <a:r>
              <a:rPr lang="en-US" sz="1800" u="none" strike="noStrike" dirty="0">
                <a:effectLst/>
                <a:latin typeface="Times New Roman" panose="02020603050405020304" pitchFamily="18" charset="0"/>
                <a:ea typeface="Times New Roman" panose="02020603050405020304" pitchFamily="18" charset="0"/>
              </a:rPr>
              <a:t> 200 simulated scenarios are prepared and distributed to the human rater and each AI tool.</a:t>
            </a:r>
            <a:endParaRPr lang="en-US" sz="1600" u="none" strike="noStrike"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Font typeface="+mj-lt"/>
              <a:buAutoNum type="arabicPeriod"/>
            </a:pPr>
            <a:r>
              <a:rPr lang="en-US" sz="1800" b="1" u="none" strike="noStrike" dirty="0">
                <a:effectLst/>
                <a:latin typeface="Times New Roman" panose="02020603050405020304" pitchFamily="18" charset="0"/>
                <a:ea typeface="Times New Roman" panose="02020603050405020304" pitchFamily="18" charset="0"/>
              </a:rPr>
              <a:t>Triaging:</a:t>
            </a:r>
            <a:r>
              <a:rPr lang="en-US" sz="1800" u="none" strike="noStrike" dirty="0">
                <a:effectLst/>
                <a:latin typeface="Times New Roman" panose="02020603050405020304" pitchFamily="18" charset="0"/>
                <a:ea typeface="Times New Roman" panose="02020603050405020304" pitchFamily="18" charset="0"/>
              </a:rPr>
              <a:t> Each rater (human and AI tools) independently assigns a triage category to each scenario.</a:t>
            </a:r>
            <a:endParaRPr lang="en-US" sz="1600" u="none" strike="noStrike"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1200"/>
              </a:spcAft>
              <a:buFont typeface="+mj-lt"/>
              <a:buAutoNum type="arabicPeriod"/>
            </a:pPr>
            <a:r>
              <a:rPr lang="en-US" sz="1800" b="1" u="none" strike="noStrike" dirty="0">
                <a:effectLst/>
                <a:latin typeface="Times New Roman" panose="02020603050405020304" pitchFamily="18" charset="0"/>
                <a:ea typeface="Times New Roman" panose="02020603050405020304" pitchFamily="18" charset="0"/>
              </a:rPr>
              <a:t>Data Collection:</a:t>
            </a:r>
            <a:r>
              <a:rPr lang="en-US" sz="1800" u="none" strike="noStrike" dirty="0">
                <a:effectLst/>
                <a:latin typeface="Times New Roman" panose="02020603050405020304" pitchFamily="18" charset="0"/>
                <a:ea typeface="Times New Roman" panose="02020603050405020304" pitchFamily="18" charset="0"/>
              </a:rPr>
              <a:t> Triage decisions from each rater are collected and documented</a:t>
            </a:r>
            <a:endParaRPr lang="en-US" sz="1600" u="none" strike="noStrike"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21469231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346B7A-E405-3FF4-4D60-D9A5CAE63C51}"/>
              </a:ext>
            </a:extLst>
          </p:cNvPr>
          <p:cNvSpPr>
            <a:spLocks noGrp="1"/>
          </p:cNvSpPr>
          <p:nvPr>
            <p:ph type="title"/>
          </p:nvPr>
        </p:nvSpPr>
        <p:spPr>
          <a:xfrm>
            <a:off x="4933950" y="429461"/>
            <a:ext cx="6343650" cy="804253"/>
          </a:xfrm>
        </p:spPr>
        <p:txBody>
          <a:bodyPr/>
          <a:lstStyle/>
          <a:p>
            <a:r>
              <a:rPr lang="en-US" b="1" dirty="0">
                <a:solidFill>
                  <a:schemeClr val="bg1"/>
                </a:solidFill>
              </a:rPr>
              <a:t>RESULTS</a:t>
            </a:r>
          </a:p>
        </p:txBody>
      </p:sp>
      <p:sp>
        <p:nvSpPr>
          <p:cNvPr id="4" name="Slide Number Placeholder 3">
            <a:extLst>
              <a:ext uri="{FF2B5EF4-FFF2-40B4-BE49-F238E27FC236}">
                <a16:creationId xmlns:a16="http://schemas.microsoft.com/office/drawing/2014/main" id="{C2A0C4C9-0CB3-D65D-8EE5-A06A886F1A37}"/>
              </a:ext>
            </a:extLst>
          </p:cNvPr>
          <p:cNvSpPr>
            <a:spLocks noGrp="1"/>
          </p:cNvSpPr>
          <p:nvPr>
            <p:ph type="sldNum" sz="quarter" idx="12"/>
          </p:nvPr>
        </p:nvSpPr>
        <p:spPr/>
        <p:txBody>
          <a:bodyPr/>
          <a:lstStyle/>
          <a:p>
            <a:fld id="{B5CEABB6-07DC-46E8-9B57-56EC44A396E5}" type="slidenum">
              <a:rPr lang="en-US" smtClean="0"/>
              <a:pPr/>
              <a:t>8</a:t>
            </a:fld>
            <a:endParaRPr lang="en-US" dirty="0"/>
          </a:p>
        </p:txBody>
      </p:sp>
      <p:pic>
        <p:nvPicPr>
          <p:cNvPr id="7" name="image16.png">
            <a:extLst>
              <a:ext uri="{FF2B5EF4-FFF2-40B4-BE49-F238E27FC236}">
                <a16:creationId xmlns:a16="http://schemas.microsoft.com/office/drawing/2014/main" id="{76012DBC-CF64-46B5-1145-131E7D9D92D9}"/>
              </a:ext>
            </a:extLst>
          </p:cNvPr>
          <p:cNvPicPr/>
          <p:nvPr/>
        </p:nvPicPr>
        <p:blipFill>
          <a:blip r:embed="rId2"/>
          <a:srcRect/>
          <a:stretch>
            <a:fillRect/>
          </a:stretch>
        </p:blipFill>
        <p:spPr>
          <a:xfrm>
            <a:off x="4166777" y="1370239"/>
            <a:ext cx="4112354" cy="3643086"/>
          </a:xfrm>
          <a:prstGeom prst="rect">
            <a:avLst/>
          </a:prstGeom>
          <a:ln/>
        </p:spPr>
      </p:pic>
      <p:pic>
        <p:nvPicPr>
          <p:cNvPr id="8" name="image11.png" descr="A black and white text on a white background&#10;&#10;Description automatically generated">
            <a:extLst>
              <a:ext uri="{FF2B5EF4-FFF2-40B4-BE49-F238E27FC236}">
                <a16:creationId xmlns:a16="http://schemas.microsoft.com/office/drawing/2014/main" id="{D5E736E2-EAFB-E7E9-74AD-3653B1DCAFF4}"/>
              </a:ext>
            </a:extLst>
          </p:cNvPr>
          <p:cNvPicPr/>
          <p:nvPr/>
        </p:nvPicPr>
        <p:blipFill>
          <a:blip r:embed="rId3"/>
          <a:srcRect/>
          <a:stretch>
            <a:fillRect/>
          </a:stretch>
        </p:blipFill>
        <p:spPr>
          <a:xfrm>
            <a:off x="4166777" y="5126353"/>
            <a:ext cx="4112354" cy="1476375"/>
          </a:xfrm>
          <a:prstGeom prst="rect">
            <a:avLst/>
          </a:prstGeom>
          <a:ln/>
        </p:spPr>
      </p:pic>
      <p:pic>
        <p:nvPicPr>
          <p:cNvPr id="9" name="image6.png">
            <a:extLst>
              <a:ext uri="{FF2B5EF4-FFF2-40B4-BE49-F238E27FC236}">
                <a16:creationId xmlns:a16="http://schemas.microsoft.com/office/drawing/2014/main" id="{0A99992D-5D69-7314-11A5-6CE46D58C0FB}"/>
              </a:ext>
            </a:extLst>
          </p:cNvPr>
          <p:cNvPicPr/>
          <p:nvPr/>
        </p:nvPicPr>
        <p:blipFill>
          <a:blip r:embed="rId4"/>
          <a:srcRect/>
          <a:stretch>
            <a:fillRect/>
          </a:stretch>
        </p:blipFill>
        <p:spPr>
          <a:xfrm>
            <a:off x="8374105" y="1370238"/>
            <a:ext cx="3531734" cy="3625669"/>
          </a:xfrm>
          <a:prstGeom prst="rect">
            <a:avLst/>
          </a:prstGeom>
          <a:ln/>
        </p:spPr>
      </p:pic>
      <p:pic>
        <p:nvPicPr>
          <p:cNvPr id="10" name="image13.png">
            <a:extLst>
              <a:ext uri="{FF2B5EF4-FFF2-40B4-BE49-F238E27FC236}">
                <a16:creationId xmlns:a16="http://schemas.microsoft.com/office/drawing/2014/main" id="{FB7202BB-DA19-B037-A0DC-12412D719A46}"/>
              </a:ext>
            </a:extLst>
          </p:cNvPr>
          <p:cNvPicPr/>
          <p:nvPr/>
        </p:nvPicPr>
        <p:blipFill>
          <a:blip r:embed="rId5"/>
          <a:srcRect/>
          <a:stretch>
            <a:fillRect/>
          </a:stretch>
        </p:blipFill>
        <p:spPr>
          <a:xfrm>
            <a:off x="8452619" y="5126353"/>
            <a:ext cx="3453220" cy="1476375"/>
          </a:xfrm>
          <a:prstGeom prst="rect">
            <a:avLst/>
          </a:prstGeom>
          <a:ln/>
        </p:spPr>
      </p:pic>
      <p:pic>
        <p:nvPicPr>
          <p:cNvPr id="13" name="Picture 12">
            <a:extLst>
              <a:ext uri="{FF2B5EF4-FFF2-40B4-BE49-F238E27FC236}">
                <a16:creationId xmlns:a16="http://schemas.microsoft.com/office/drawing/2014/main" id="{4197F332-EFF7-33CB-4BC3-5DC0748F336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216" y="-7556"/>
            <a:ext cx="2213417" cy="1274572"/>
          </a:xfrm>
          <a:prstGeom prst="rect">
            <a:avLst/>
          </a:prstGeom>
        </p:spPr>
      </p:pic>
      <p:pic>
        <p:nvPicPr>
          <p:cNvPr id="14" name="Picture 13" descr="A logo with a white cross&#10;&#10;Description automatically generated">
            <a:extLst>
              <a:ext uri="{FF2B5EF4-FFF2-40B4-BE49-F238E27FC236}">
                <a16:creationId xmlns:a16="http://schemas.microsoft.com/office/drawing/2014/main" id="{4317940A-4C9F-1415-A6D9-865B16DB1B1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18828" y="46228"/>
            <a:ext cx="2473172" cy="1226293"/>
          </a:xfrm>
          <a:prstGeom prst="rect">
            <a:avLst/>
          </a:prstGeom>
        </p:spPr>
      </p:pic>
      <p:pic>
        <p:nvPicPr>
          <p:cNvPr id="3" name="image12.png">
            <a:extLst>
              <a:ext uri="{FF2B5EF4-FFF2-40B4-BE49-F238E27FC236}">
                <a16:creationId xmlns:a16="http://schemas.microsoft.com/office/drawing/2014/main" id="{089035B9-B268-DD1A-9DBA-48CFDE7CEB20}"/>
              </a:ext>
            </a:extLst>
          </p:cNvPr>
          <p:cNvPicPr/>
          <p:nvPr/>
        </p:nvPicPr>
        <p:blipFill>
          <a:blip r:embed="rId8"/>
          <a:srcRect/>
          <a:stretch>
            <a:fillRect/>
          </a:stretch>
        </p:blipFill>
        <p:spPr>
          <a:xfrm>
            <a:off x="103823" y="1370240"/>
            <a:ext cx="3933370" cy="3643085"/>
          </a:xfrm>
          <a:prstGeom prst="rect">
            <a:avLst/>
          </a:prstGeom>
          <a:ln/>
        </p:spPr>
      </p:pic>
      <p:pic>
        <p:nvPicPr>
          <p:cNvPr id="5" name="image2.png">
            <a:extLst>
              <a:ext uri="{FF2B5EF4-FFF2-40B4-BE49-F238E27FC236}">
                <a16:creationId xmlns:a16="http://schemas.microsoft.com/office/drawing/2014/main" id="{6EA2DFAA-5D36-6358-4F57-AC60933FF83D}"/>
              </a:ext>
            </a:extLst>
          </p:cNvPr>
          <p:cNvPicPr/>
          <p:nvPr/>
        </p:nvPicPr>
        <p:blipFill>
          <a:blip r:embed="rId9"/>
          <a:srcRect/>
          <a:stretch>
            <a:fillRect/>
          </a:stretch>
        </p:blipFill>
        <p:spPr>
          <a:xfrm>
            <a:off x="103823" y="5126352"/>
            <a:ext cx="3933370" cy="1476375"/>
          </a:xfrm>
          <a:prstGeom prst="rect">
            <a:avLst/>
          </a:prstGeom>
          <a:ln/>
        </p:spPr>
      </p:pic>
    </p:spTree>
    <p:extLst>
      <p:ext uri="{BB962C8B-B14F-4D97-AF65-F5344CB8AC3E}">
        <p14:creationId xmlns:p14="http://schemas.microsoft.com/office/powerpoint/2010/main" val="25817634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91" name="Rectangle 3090">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3092" name="Rectangle 3091">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492"/>
            <a:ext cx="12191998" cy="1575955"/>
          </a:xfrm>
          <a:prstGeom prst="rect">
            <a:avLst/>
          </a:prstGeom>
          <a:gradFill>
            <a:gsLst>
              <a:gs pos="0">
                <a:schemeClr val="accent1">
                  <a:lumMod val="50000"/>
                </a:scheme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3" name="Rectangle 3092">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35"/>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4" name="Rectangle 3093">
            <a:extLst>
              <a:ext uri="{FF2B5EF4-FFF2-40B4-BE49-F238E27FC236}">
                <a16:creationId xmlns:a16="http://schemas.microsoft.com/office/drawing/2014/main" id="{D3539FEE-81D3-4406-802E-60B20B16F4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8" y="-5307777"/>
            <a:ext cx="1576446" cy="12192001"/>
          </a:xfrm>
          <a:prstGeom prst="rect">
            <a:avLst/>
          </a:prstGeom>
          <a:gradFill>
            <a:gsLst>
              <a:gs pos="16000">
                <a:srgbClr val="000000">
                  <a:alpha val="0"/>
                </a:srgbClr>
              </a:gs>
              <a:gs pos="99000">
                <a:srgbClr val="000000">
                  <a:alpha val="87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95" name="Rectangle 3094">
            <a:extLst>
              <a:ext uri="{FF2B5EF4-FFF2-40B4-BE49-F238E27FC236}">
                <a16:creationId xmlns:a16="http://schemas.microsoft.com/office/drawing/2014/main" id="{DC701763-729E-462F-A5A8-E0DEFEB1E2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25434" y="986"/>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D98FA6C7-4371-03C4-54A6-079E686F4363}"/>
              </a:ext>
            </a:extLst>
          </p:cNvPr>
          <p:cNvSpPr>
            <a:spLocks noGrp="1"/>
          </p:cNvSpPr>
          <p:nvPr>
            <p:ph type="title"/>
          </p:nvPr>
        </p:nvSpPr>
        <p:spPr>
          <a:xfrm>
            <a:off x="4212172" y="558800"/>
            <a:ext cx="4757657" cy="898581"/>
          </a:xfrm>
        </p:spPr>
        <p:txBody>
          <a:bodyPr vert="horz" lIns="91440" tIns="45720" rIns="91440" bIns="45720" rtlCol="0" anchor="ctr">
            <a:normAutofit/>
          </a:bodyPr>
          <a:lstStyle/>
          <a:p>
            <a:r>
              <a:rPr lang="en-US" b="1" dirty="0">
                <a:solidFill>
                  <a:srgbClr val="FFFFFF"/>
                </a:solidFill>
              </a:rPr>
              <a:t>RESULTS</a:t>
            </a:r>
          </a:p>
        </p:txBody>
      </p:sp>
      <p:pic>
        <p:nvPicPr>
          <p:cNvPr id="3076" name="Picture 4" descr="Winner Trophy Animation by Mahendra Bhunwal on Dribbble">
            <a:extLst>
              <a:ext uri="{FF2B5EF4-FFF2-40B4-BE49-F238E27FC236}">
                <a16:creationId xmlns:a16="http://schemas.microsoft.com/office/drawing/2014/main" id="{DE2F3EB6-5B71-8468-FA3E-6FFA1F55B73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969829" y="3882873"/>
            <a:ext cx="3145052" cy="2439745"/>
          </a:xfrm>
          <a:prstGeom prst="rect">
            <a:avLst/>
          </a:prstGeom>
          <a:noFill/>
          <a:extLst>
            <a:ext uri="{909E8E84-426E-40DD-AFC4-6F175D3DCCD1}">
              <a14:hiddenFill xmlns:a14="http://schemas.microsoft.com/office/drawing/2010/main">
                <a:solidFill>
                  <a:srgbClr val="FFFFFF"/>
                </a:solidFill>
              </a14:hiddenFill>
            </a:ext>
          </a:extLst>
        </p:spPr>
      </p:pic>
      <p:sp>
        <p:nvSpPr>
          <p:cNvPr id="11" name="AutoShape 6" descr="How to use GPT-3.5 Turbo's API, step by step">
            <a:extLst>
              <a:ext uri="{FF2B5EF4-FFF2-40B4-BE49-F238E27FC236}">
                <a16:creationId xmlns:a16="http://schemas.microsoft.com/office/drawing/2014/main" id="{08234EAD-23F4-7C64-21E7-10952AE3AD1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84" name="Picture 12" descr="ChatGPT Integration Services - HST Solutions">
            <a:extLst>
              <a:ext uri="{FF2B5EF4-FFF2-40B4-BE49-F238E27FC236}">
                <a16:creationId xmlns:a16="http://schemas.microsoft.com/office/drawing/2014/main" id="{169BEAFA-1F9A-9002-412A-765F172B41A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87902" y="2142504"/>
            <a:ext cx="3467100" cy="171695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A logo with a white cross&#10;&#10;Description automatically generated">
            <a:extLst>
              <a:ext uri="{FF2B5EF4-FFF2-40B4-BE49-F238E27FC236}">
                <a16:creationId xmlns:a16="http://schemas.microsoft.com/office/drawing/2014/main" id="{ECDB085D-DFAC-BE09-E123-ADB37DF833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80148" y="20036"/>
            <a:ext cx="2473172" cy="1226293"/>
          </a:xfrm>
          <a:prstGeom prst="rect">
            <a:avLst/>
          </a:prstGeom>
        </p:spPr>
      </p:pic>
      <p:pic>
        <p:nvPicPr>
          <p:cNvPr id="17" name="Picture 16">
            <a:extLst>
              <a:ext uri="{FF2B5EF4-FFF2-40B4-BE49-F238E27FC236}">
                <a16:creationId xmlns:a16="http://schemas.microsoft.com/office/drawing/2014/main" id="{A5537D86-B267-4C00-B0C6-36489C0C202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680" y="20658"/>
            <a:ext cx="2213417" cy="1274572"/>
          </a:xfrm>
          <a:prstGeom prst="rect">
            <a:avLst/>
          </a:prstGeom>
        </p:spPr>
      </p:pic>
      <p:graphicFrame>
        <p:nvGraphicFramePr>
          <p:cNvPr id="2" name="Chart 1">
            <a:extLst>
              <a:ext uri="{FF2B5EF4-FFF2-40B4-BE49-F238E27FC236}">
                <a16:creationId xmlns:a16="http://schemas.microsoft.com/office/drawing/2014/main" id="{4F5694A2-C2BC-EAB3-DD65-309BC3FF55BA}"/>
              </a:ext>
            </a:extLst>
          </p:cNvPr>
          <p:cNvGraphicFramePr>
            <a:graphicFrameLocks/>
          </p:cNvGraphicFramePr>
          <p:nvPr>
            <p:extLst>
              <p:ext uri="{D42A27DB-BD31-4B8C-83A1-F6EECF244321}">
                <p14:modId xmlns:p14="http://schemas.microsoft.com/office/powerpoint/2010/main" val="2966327639"/>
              </p:ext>
            </p:extLst>
          </p:nvPr>
        </p:nvGraphicFramePr>
        <p:xfrm>
          <a:off x="254833" y="2015195"/>
          <a:ext cx="8196071" cy="4505525"/>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898991894"/>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Background xmlns="71af3243-3dd4-4a8d-8c0d-dd76da1f02a5">false</Background>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59B7A9F-83D5-4264-91C0-B309A9EDBFB6}">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2.xml><?xml version="1.0" encoding="utf-8"?>
<ds:datastoreItem xmlns:ds="http://schemas.openxmlformats.org/officeDocument/2006/customXml" ds:itemID="{F1950151-0FE0-482F-ADBD-EE52BFC46C9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AD375C2-2973-4C8B-9800-5B5271D300BD}">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Office 2013 - 2022 Theme</Template>
  <TotalTime>0</TotalTime>
  <Words>1313</Words>
  <Application>Microsoft Office PowerPoint</Application>
  <PresentationFormat>Widescreen</PresentationFormat>
  <Paragraphs>102</Paragraphs>
  <Slides>19</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ADLaM Display</vt:lpstr>
      <vt:lpstr>Aharoni</vt:lpstr>
      <vt:lpstr>Arial</vt:lpstr>
      <vt:lpstr>Calibri</vt:lpstr>
      <vt:lpstr>Calibri Light</vt:lpstr>
      <vt:lpstr>Times New Roman</vt:lpstr>
      <vt:lpstr>Office 2013 - 2022 Theme</vt:lpstr>
      <vt:lpstr>Reliability of Generative AI  (GPT vs Gemini) Using AIIMS Triage Protocol Organization: Jivi.AI</vt:lpstr>
      <vt:lpstr>MENTOR APPROVAL</vt:lpstr>
      <vt:lpstr>INTRODUCTION</vt:lpstr>
      <vt:lpstr>INTRODUCTION</vt:lpstr>
      <vt:lpstr>objectives</vt:lpstr>
      <vt:lpstr>METHODOLOGY</vt:lpstr>
      <vt:lpstr>DATA SET</vt:lpstr>
      <vt:lpstr>RESULTS</vt:lpstr>
      <vt:lpstr>RESULTS</vt:lpstr>
      <vt:lpstr>PowerPoint Presentation</vt:lpstr>
      <vt:lpstr>PowerPoint Presentation</vt:lpstr>
      <vt:lpstr> Investigate the potential benefits of AI</vt:lpstr>
      <vt:lpstr>discussion</vt:lpstr>
      <vt:lpstr>DISSCUSSION</vt:lpstr>
      <vt:lpstr>Conclusion</vt:lpstr>
      <vt:lpstr>REFRENCES</vt:lpstr>
      <vt:lpstr>THANK YOU</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2023-12-19T13:11:42Z</dcterms:created>
  <dcterms:modified xsi:type="dcterms:W3CDTF">2024-07-17T07:14:21Z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