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0"/>
  </p:notesMasterIdLst>
  <p:sldIdLst>
    <p:sldId id="256" r:id="rId2"/>
    <p:sldId id="257" r:id="rId3"/>
    <p:sldId id="258" r:id="rId4"/>
    <p:sldId id="279" r:id="rId5"/>
    <p:sldId id="260" r:id="rId6"/>
    <p:sldId id="259" r:id="rId7"/>
    <p:sldId id="261" r:id="rId8"/>
    <p:sldId id="262" r:id="rId9"/>
    <p:sldId id="277" r:id="rId10"/>
    <p:sldId id="263" r:id="rId11"/>
    <p:sldId id="264" r:id="rId12"/>
    <p:sldId id="280" r:id="rId13"/>
    <p:sldId id="265" r:id="rId14"/>
    <p:sldId id="267" r:id="rId15"/>
    <p:sldId id="273" r:id="rId16"/>
    <p:sldId id="281" r:id="rId17"/>
    <p:sldId id="282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AFC0D2-F687-4D41-9DDE-9A5813BEFB4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C807A14-1458-4BFF-86C4-2B702A7271E9}">
      <dgm:prSet phldrT="[Text]" custT="1"/>
      <dgm:spPr/>
      <dgm:t>
        <a:bodyPr/>
        <a:lstStyle/>
        <a:p>
          <a:r>
            <a:rPr lang="en-GB" sz="2000" b="1" dirty="0"/>
            <a:t>I</a:t>
          </a:r>
          <a:r>
            <a:rPr lang="en-GB" sz="1800" b="1" dirty="0"/>
            <a:t>ndia has highest TB burden globally 2 million cases annually</a:t>
          </a:r>
          <a:endParaRPr lang="en-IN" sz="1800" b="1" dirty="0"/>
        </a:p>
      </dgm:t>
    </dgm:pt>
    <dgm:pt modelId="{DD28FD4F-CE22-4846-A755-FD1B671F84D6}" type="parTrans" cxnId="{061D5EF5-A4A9-4CCE-AC89-D7D4030D1B00}">
      <dgm:prSet/>
      <dgm:spPr/>
      <dgm:t>
        <a:bodyPr/>
        <a:lstStyle/>
        <a:p>
          <a:endParaRPr lang="en-IN"/>
        </a:p>
      </dgm:t>
    </dgm:pt>
    <dgm:pt modelId="{E72BA9D7-E018-4EA1-A9B4-C7BBB15804BA}" type="sibTrans" cxnId="{061D5EF5-A4A9-4CCE-AC89-D7D4030D1B00}">
      <dgm:prSet/>
      <dgm:spPr/>
      <dgm:t>
        <a:bodyPr/>
        <a:lstStyle/>
        <a:p>
          <a:endParaRPr lang="en-IN"/>
        </a:p>
      </dgm:t>
    </dgm:pt>
    <dgm:pt modelId="{982F2500-0B2C-426B-A2BF-7C0039C03165}">
      <dgm:prSet phldrT="[Text]" custT="1"/>
      <dgm:spPr/>
      <dgm:t>
        <a:bodyPr/>
        <a:lstStyle/>
        <a:p>
          <a:r>
            <a:rPr lang="en-GB" sz="2000" b="1" dirty="0"/>
            <a:t>Non-compliance to TB treatment leads to:</a:t>
          </a:r>
          <a:endParaRPr lang="en-IN" sz="2000" b="1" dirty="0"/>
        </a:p>
      </dgm:t>
    </dgm:pt>
    <dgm:pt modelId="{350148D7-B46D-4450-913F-8FB2AA95E626}" type="parTrans" cxnId="{C516FD01-6DCE-4116-8C07-6E95269F3B2E}">
      <dgm:prSet/>
      <dgm:spPr/>
      <dgm:t>
        <a:bodyPr/>
        <a:lstStyle/>
        <a:p>
          <a:endParaRPr lang="en-IN"/>
        </a:p>
      </dgm:t>
    </dgm:pt>
    <dgm:pt modelId="{D19E6BDE-9C07-4300-B28E-AC83F0A2E98B}" type="sibTrans" cxnId="{C516FD01-6DCE-4116-8C07-6E95269F3B2E}">
      <dgm:prSet/>
      <dgm:spPr/>
      <dgm:t>
        <a:bodyPr/>
        <a:lstStyle/>
        <a:p>
          <a:endParaRPr lang="en-IN"/>
        </a:p>
      </dgm:t>
    </dgm:pt>
    <dgm:pt modelId="{0240A516-C09D-45A6-BE8E-F4B0C60C6594}">
      <dgm:prSet phldrT="[Text]" custT="1"/>
      <dgm:spPr/>
      <dgm:t>
        <a:bodyPr/>
        <a:lstStyle/>
        <a:p>
          <a:r>
            <a:rPr lang="en-GB" sz="2000" b="1" dirty="0"/>
            <a:t>TB is the second leading cause of death after HIV</a:t>
          </a:r>
          <a:endParaRPr lang="en-IN" sz="2000" dirty="0"/>
        </a:p>
      </dgm:t>
    </dgm:pt>
    <dgm:pt modelId="{41CF765C-3E23-44A2-9226-02147FC7D8E2}" type="sibTrans" cxnId="{DE6B8136-3926-47D5-A037-EBF72E03EF37}">
      <dgm:prSet/>
      <dgm:spPr/>
      <dgm:t>
        <a:bodyPr/>
        <a:lstStyle/>
        <a:p>
          <a:endParaRPr lang="en-IN"/>
        </a:p>
      </dgm:t>
    </dgm:pt>
    <dgm:pt modelId="{274282EE-49E9-4F8C-A625-DC37B7790557}" type="parTrans" cxnId="{DE6B8136-3926-47D5-A037-EBF72E03EF37}">
      <dgm:prSet/>
      <dgm:spPr/>
      <dgm:t>
        <a:bodyPr/>
        <a:lstStyle/>
        <a:p>
          <a:endParaRPr lang="en-IN"/>
        </a:p>
      </dgm:t>
    </dgm:pt>
    <dgm:pt modelId="{9E635F5C-859D-4F4C-9B30-CAEA4E8E6AB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2000" b="1" dirty="0"/>
            <a:t>Incomplete therapy</a:t>
          </a:r>
        </a:p>
      </dgm:t>
    </dgm:pt>
    <dgm:pt modelId="{29617FA6-BFF6-4AC0-AAEB-D50DA2C8DE62}" type="parTrans" cxnId="{36E477A1-0AFE-412B-88BE-C4EDFF5A4CB0}">
      <dgm:prSet/>
      <dgm:spPr/>
      <dgm:t>
        <a:bodyPr/>
        <a:lstStyle/>
        <a:p>
          <a:endParaRPr lang="en-IN"/>
        </a:p>
      </dgm:t>
    </dgm:pt>
    <dgm:pt modelId="{657DF6DD-6D28-441E-8880-FE4646130BBA}" type="sibTrans" cxnId="{36E477A1-0AFE-412B-88BE-C4EDFF5A4CB0}">
      <dgm:prSet/>
      <dgm:spPr/>
      <dgm:t>
        <a:bodyPr/>
        <a:lstStyle/>
        <a:p>
          <a:endParaRPr lang="en-IN"/>
        </a:p>
      </dgm:t>
    </dgm:pt>
    <dgm:pt modelId="{FAF89D9A-AE85-4BE8-8FEA-BDE2FAAF9A2A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2000" b="1" dirty="0"/>
            <a:t>Increased transmission</a:t>
          </a:r>
        </a:p>
      </dgm:t>
    </dgm:pt>
    <dgm:pt modelId="{C1092F50-6AFC-4768-BBF5-B38E24C6E343}" type="parTrans" cxnId="{3F017154-258A-4DC2-9728-485EE79944D3}">
      <dgm:prSet/>
      <dgm:spPr/>
      <dgm:t>
        <a:bodyPr/>
        <a:lstStyle/>
        <a:p>
          <a:endParaRPr lang="en-IN"/>
        </a:p>
      </dgm:t>
    </dgm:pt>
    <dgm:pt modelId="{D8D207B7-51E2-4284-8589-5C9789FB0048}" type="sibTrans" cxnId="{3F017154-258A-4DC2-9728-485EE79944D3}">
      <dgm:prSet/>
      <dgm:spPr/>
      <dgm:t>
        <a:bodyPr/>
        <a:lstStyle/>
        <a:p>
          <a:endParaRPr lang="en-IN"/>
        </a:p>
      </dgm:t>
    </dgm:pt>
    <dgm:pt modelId="{31B0EF00-BAA1-4F47-8818-03FD88E6269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2000" b="1" dirty="0"/>
            <a:t>Emergence of drug-resistant TB</a:t>
          </a:r>
        </a:p>
      </dgm:t>
    </dgm:pt>
    <dgm:pt modelId="{B2522982-6A18-47B8-841F-85D21653D0FF}" type="parTrans" cxnId="{88BBD27F-9053-409B-A8F5-544588C48E2F}">
      <dgm:prSet/>
      <dgm:spPr/>
      <dgm:t>
        <a:bodyPr/>
        <a:lstStyle/>
        <a:p>
          <a:endParaRPr lang="en-IN"/>
        </a:p>
      </dgm:t>
    </dgm:pt>
    <dgm:pt modelId="{E3F66D26-28B7-40AD-8619-62B4E75B1938}" type="sibTrans" cxnId="{88BBD27F-9053-409B-A8F5-544588C48E2F}">
      <dgm:prSet/>
      <dgm:spPr/>
      <dgm:t>
        <a:bodyPr/>
        <a:lstStyle/>
        <a:p>
          <a:endParaRPr lang="en-IN"/>
        </a:p>
      </dgm:t>
    </dgm:pt>
    <dgm:pt modelId="{4DD7EBC2-2982-410A-BAF0-CE3BBA943A3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2000" b="1" dirty="0"/>
            <a:t>Higher mortality</a:t>
          </a:r>
        </a:p>
      </dgm:t>
    </dgm:pt>
    <dgm:pt modelId="{5561D9F9-2BFB-41E6-A2D5-F50E7344A20A}" type="parTrans" cxnId="{313EC221-90DC-4548-B06D-0B39D3F1CEBF}">
      <dgm:prSet/>
      <dgm:spPr/>
      <dgm:t>
        <a:bodyPr/>
        <a:lstStyle/>
        <a:p>
          <a:endParaRPr lang="en-IN"/>
        </a:p>
      </dgm:t>
    </dgm:pt>
    <dgm:pt modelId="{B306C97B-4041-4CF0-A4EF-67FA337DC753}" type="sibTrans" cxnId="{313EC221-90DC-4548-B06D-0B39D3F1CEBF}">
      <dgm:prSet/>
      <dgm:spPr/>
      <dgm:t>
        <a:bodyPr/>
        <a:lstStyle/>
        <a:p>
          <a:endParaRPr lang="en-IN"/>
        </a:p>
      </dgm:t>
    </dgm:pt>
    <dgm:pt modelId="{F1159C8D-B852-4C67-BE4C-2CD28D10C1F9}" type="pres">
      <dgm:prSet presAssocID="{17AFC0D2-F687-4D41-9DDE-9A5813BEFB42}" presName="linear" presStyleCnt="0">
        <dgm:presLayoutVars>
          <dgm:dir/>
          <dgm:animLvl val="lvl"/>
          <dgm:resizeHandles val="exact"/>
        </dgm:presLayoutVars>
      </dgm:prSet>
      <dgm:spPr/>
    </dgm:pt>
    <dgm:pt modelId="{E1468464-5E97-4B95-B1E2-1EEB72FCDE22}" type="pres">
      <dgm:prSet presAssocID="{0240A516-C09D-45A6-BE8E-F4B0C60C6594}" presName="parentLin" presStyleCnt="0"/>
      <dgm:spPr/>
    </dgm:pt>
    <dgm:pt modelId="{3832A660-DA08-4022-81FE-66AAD5BBBF67}" type="pres">
      <dgm:prSet presAssocID="{0240A516-C09D-45A6-BE8E-F4B0C60C6594}" presName="parentLeftMargin" presStyleLbl="node1" presStyleIdx="0" presStyleCnt="7"/>
      <dgm:spPr/>
    </dgm:pt>
    <dgm:pt modelId="{E7C12C2A-BC47-4407-8A11-8A3D0FB02708}" type="pres">
      <dgm:prSet presAssocID="{0240A516-C09D-45A6-BE8E-F4B0C60C6594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36E83429-53AC-4902-AA0E-7CA502611E03}" type="pres">
      <dgm:prSet presAssocID="{0240A516-C09D-45A6-BE8E-F4B0C60C6594}" presName="negativeSpace" presStyleCnt="0"/>
      <dgm:spPr/>
    </dgm:pt>
    <dgm:pt modelId="{7DD50742-512A-453E-A51B-EF482E82FDF8}" type="pres">
      <dgm:prSet presAssocID="{0240A516-C09D-45A6-BE8E-F4B0C60C6594}" presName="childText" presStyleLbl="conFgAcc1" presStyleIdx="0" presStyleCnt="7" custLinFactNeighborY="83826">
        <dgm:presLayoutVars>
          <dgm:bulletEnabled val="1"/>
        </dgm:presLayoutVars>
      </dgm:prSet>
      <dgm:spPr/>
    </dgm:pt>
    <dgm:pt modelId="{0C70A7A5-8227-4E8A-9D65-D17C5C98329A}" type="pres">
      <dgm:prSet presAssocID="{41CF765C-3E23-44A2-9226-02147FC7D8E2}" presName="spaceBetweenRectangles" presStyleCnt="0"/>
      <dgm:spPr/>
    </dgm:pt>
    <dgm:pt modelId="{81431D9F-A009-4495-972D-2CDAC9DBE8CE}" type="pres">
      <dgm:prSet presAssocID="{8C807A14-1458-4BFF-86C4-2B702A7271E9}" presName="parentLin" presStyleCnt="0"/>
      <dgm:spPr/>
    </dgm:pt>
    <dgm:pt modelId="{E43D62A5-0414-4906-92AD-225BD58AE95E}" type="pres">
      <dgm:prSet presAssocID="{8C807A14-1458-4BFF-86C4-2B702A7271E9}" presName="parentLeftMargin" presStyleLbl="node1" presStyleIdx="0" presStyleCnt="7"/>
      <dgm:spPr/>
    </dgm:pt>
    <dgm:pt modelId="{3A794A3F-DED8-423D-9AB3-CCFFB0CAA43F}" type="pres">
      <dgm:prSet presAssocID="{8C807A14-1458-4BFF-86C4-2B702A7271E9}" presName="parentText" presStyleLbl="node1" presStyleIdx="1" presStyleCnt="7" custScaleX="101366" custScaleY="130457">
        <dgm:presLayoutVars>
          <dgm:chMax val="0"/>
          <dgm:bulletEnabled val="1"/>
        </dgm:presLayoutVars>
      </dgm:prSet>
      <dgm:spPr/>
    </dgm:pt>
    <dgm:pt modelId="{B5CDBFD9-2A37-42BD-B4E5-9BE79FB9C66E}" type="pres">
      <dgm:prSet presAssocID="{8C807A14-1458-4BFF-86C4-2B702A7271E9}" presName="negativeSpace" presStyleCnt="0"/>
      <dgm:spPr/>
    </dgm:pt>
    <dgm:pt modelId="{79714251-4094-463E-A116-421666B27684}" type="pres">
      <dgm:prSet presAssocID="{8C807A14-1458-4BFF-86C4-2B702A7271E9}" presName="childText" presStyleLbl="conFgAcc1" presStyleIdx="1" presStyleCnt="7">
        <dgm:presLayoutVars>
          <dgm:bulletEnabled val="1"/>
        </dgm:presLayoutVars>
      </dgm:prSet>
      <dgm:spPr/>
    </dgm:pt>
    <dgm:pt modelId="{FBAB5991-4ED2-4839-941D-4E80D7E5F6DC}" type="pres">
      <dgm:prSet presAssocID="{E72BA9D7-E018-4EA1-A9B4-C7BBB15804BA}" presName="spaceBetweenRectangles" presStyleCnt="0"/>
      <dgm:spPr/>
    </dgm:pt>
    <dgm:pt modelId="{CF2A128A-3571-49B9-8C3B-50C0B25539D8}" type="pres">
      <dgm:prSet presAssocID="{982F2500-0B2C-426B-A2BF-7C0039C03165}" presName="parentLin" presStyleCnt="0"/>
      <dgm:spPr/>
    </dgm:pt>
    <dgm:pt modelId="{3F9BD3D8-28D1-4C67-A98C-CF35BE77D87C}" type="pres">
      <dgm:prSet presAssocID="{982F2500-0B2C-426B-A2BF-7C0039C03165}" presName="parentLeftMargin" presStyleLbl="node1" presStyleIdx="1" presStyleCnt="7"/>
      <dgm:spPr/>
    </dgm:pt>
    <dgm:pt modelId="{68C1CC68-3BD9-4724-9570-7178200DF77B}" type="pres">
      <dgm:prSet presAssocID="{982F2500-0B2C-426B-A2BF-7C0039C03165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6941A03-54C9-4B36-A14A-7F5DC86AEAB9}" type="pres">
      <dgm:prSet presAssocID="{982F2500-0B2C-426B-A2BF-7C0039C03165}" presName="negativeSpace" presStyleCnt="0"/>
      <dgm:spPr/>
    </dgm:pt>
    <dgm:pt modelId="{21ED0AD1-28AE-420C-8F1D-D85EE3EF22E5}" type="pres">
      <dgm:prSet presAssocID="{982F2500-0B2C-426B-A2BF-7C0039C03165}" presName="childText" presStyleLbl="conFgAcc1" presStyleIdx="2" presStyleCnt="7">
        <dgm:presLayoutVars>
          <dgm:bulletEnabled val="1"/>
        </dgm:presLayoutVars>
      </dgm:prSet>
      <dgm:spPr/>
    </dgm:pt>
    <dgm:pt modelId="{1D8A959D-6FDE-4B2F-BD7C-9F63D35280CB}" type="pres">
      <dgm:prSet presAssocID="{D19E6BDE-9C07-4300-B28E-AC83F0A2E98B}" presName="spaceBetweenRectangles" presStyleCnt="0"/>
      <dgm:spPr/>
    </dgm:pt>
    <dgm:pt modelId="{4214EA37-D14C-458F-AA9E-15D7CEC392B4}" type="pres">
      <dgm:prSet presAssocID="{9E635F5C-859D-4F4C-9B30-CAEA4E8E6AB3}" presName="parentLin" presStyleCnt="0"/>
      <dgm:spPr/>
    </dgm:pt>
    <dgm:pt modelId="{6263BC9C-AE55-4E1A-AB08-1EA6CF3481FB}" type="pres">
      <dgm:prSet presAssocID="{9E635F5C-859D-4F4C-9B30-CAEA4E8E6AB3}" presName="parentLeftMargin" presStyleLbl="node1" presStyleIdx="2" presStyleCnt="7"/>
      <dgm:spPr/>
    </dgm:pt>
    <dgm:pt modelId="{04D4381F-025D-47A1-A9C3-3D34FD10A829}" type="pres">
      <dgm:prSet presAssocID="{9E635F5C-859D-4F4C-9B30-CAEA4E8E6AB3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DBE1F7F6-AECC-4CAB-BFB5-419C7C4E0EB8}" type="pres">
      <dgm:prSet presAssocID="{9E635F5C-859D-4F4C-9B30-CAEA4E8E6AB3}" presName="negativeSpace" presStyleCnt="0"/>
      <dgm:spPr/>
    </dgm:pt>
    <dgm:pt modelId="{DCE4F3DA-B340-4F50-957F-1A6E18AAF3C4}" type="pres">
      <dgm:prSet presAssocID="{9E635F5C-859D-4F4C-9B30-CAEA4E8E6AB3}" presName="childText" presStyleLbl="conFgAcc1" presStyleIdx="3" presStyleCnt="7">
        <dgm:presLayoutVars>
          <dgm:bulletEnabled val="1"/>
        </dgm:presLayoutVars>
      </dgm:prSet>
      <dgm:spPr/>
    </dgm:pt>
    <dgm:pt modelId="{60256A46-0590-4811-88A0-6417A80245EA}" type="pres">
      <dgm:prSet presAssocID="{657DF6DD-6D28-441E-8880-FE4646130BBA}" presName="spaceBetweenRectangles" presStyleCnt="0"/>
      <dgm:spPr/>
    </dgm:pt>
    <dgm:pt modelId="{96EE2931-3635-473F-A3D0-D82AC15D9623}" type="pres">
      <dgm:prSet presAssocID="{FAF89D9A-AE85-4BE8-8FEA-BDE2FAAF9A2A}" presName="parentLin" presStyleCnt="0"/>
      <dgm:spPr/>
    </dgm:pt>
    <dgm:pt modelId="{AD8471CF-F197-45BF-A877-2D7D5F133A7F}" type="pres">
      <dgm:prSet presAssocID="{FAF89D9A-AE85-4BE8-8FEA-BDE2FAAF9A2A}" presName="parentLeftMargin" presStyleLbl="node1" presStyleIdx="3" presStyleCnt="7"/>
      <dgm:spPr/>
    </dgm:pt>
    <dgm:pt modelId="{7AFB1DA1-62D7-4AD1-8D15-2C9D69C77DD9}" type="pres">
      <dgm:prSet presAssocID="{FAF89D9A-AE85-4BE8-8FEA-BDE2FAAF9A2A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4F93BC88-E964-4E37-B909-F8292DBE2A25}" type="pres">
      <dgm:prSet presAssocID="{FAF89D9A-AE85-4BE8-8FEA-BDE2FAAF9A2A}" presName="negativeSpace" presStyleCnt="0"/>
      <dgm:spPr/>
    </dgm:pt>
    <dgm:pt modelId="{8F34F8B6-69FB-4209-B8A4-31D4EC03CF04}" type="pres">
      <dgm:prSet presAssocID="{FAF89D9A-AE85-4BE8-8FEA-BDE2FAAF9A2A}" presName="childText" presStyleLbl="conFgAcc1" presStyleIdx="4" presStyleCnt="7">
        <dgm:presLayoutVars>
          <dgm:bulletEnabled val="1"/>
        </dgm:presLayoutVars>
      </dgm:prSet>
      <dgm:spPr/>
    </dgm:pt>
    <dgm:pt modelId="{596A4AF5-026B-48EA-9941-527A6ADA5220}" type="pres">
      <dgm:prSet presAssocID="{D8D207B7-51E2-4284-8589-5C9789FB0048}" presName="spaceBetweenRectangles" presStyleCnt="0"/>
      <dgm:spPr/>
    </dgm:pt>
    <dgm:pt modelId="{7A0AF219-D548-4319-BBDB-46C87393DB89}" type="pres">
      <dgm:prSet presAssocID="{31B0EF00-BAA1-4F47-8818-03FD88E62699}" presName="parentLin" presStyleCnt="0"/>
      <dgm:spPr/>
    </dgm:pt>
    <dgm:pt modelId="{1B6E586E-BF02-40DF-9D81-9DC1B3524EB1}" type="pres">
      <dgm:prSet presAssocID="{31B0EF00-BAA1-4F47-8818-03FD88E62699}" presName="parentLeftMargin" presStyleLbl="node1" presStyleIdx="4" presStyleCnt="7"/>
      <dgm:spPr/>
    </dgm:pt>
    <dgm:pt modelId="{A995AEF2-4443-44A7-8551-8564FE7CEEC9}" type="pres">
      <dgm:prSet presAssocID="{31B0EF00-BAA1-4F47-8818-03FD88E62699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CD41C5C5-57BC-4CC3-A8E6-D1D7B6004C03}" type="pres">
      <dgm:prSet presAssocID="{31B0EF00-BAA1-4F47-8818-03FD88E62699}" presName="negativeSpace" presStyleCnt="0"/>
      <dgm:spPr/>
    </dgm:pt>
    <dgm:pt modelId="{EDAE8C0C-34CD-4C49-80E8-485F7F4AAA55}" type="pres">
      <dgm:prSet presAssocID="{31B0EF00-BAA1-4F47-8818-03FD88E62699}" presName="childText" presStyleLbl="conFgAcc1" presStyleIdx="5" presStyleCnt="7">
        <dgm:presLayoutVars>
          <dgm:bulletEnabled val="1"/>
        </dgm:presLayoutVars>
      </dgm:prSet>
      <dgm:spPr/>
    </dgm:pt>
    <dgm:pt modelId="{D66EA49A-5E43-4934-8357-7DDDF5A21D7F}" type="pres">
      <dgm:prSet presAssocID="{E3F66D26-28B7-40AD-8619-62B4E75B1938}" presName="spaceBetweenRectangles" presStyleCnt="0"/>
      <dgm:spPr/>
    </dgm:pt>
    <dgm:pt modelId="{194E81BE-8395-4DEA-B3FC-117B3350C44C}" type="pres">
      <dgm:prSet presAssocID="{4DD7EBC2-2982-410A-BAF0-CE3BBA943A3E}" presName="parentLin" presStyleCnt="0"/>
      <dgm:spPr/>
    </dgm:pt>
    <dgm:pt modelId="{0B62AF4B-CD16-4F7D-9F9D-8AAEF00462CE}" type="pres">
      <dgm:prSet presAssocID="{4DD7EBC2-2982-410A-BAF0-CE3BBA943A3E}" presName="parentLeftMargin" presStyleLbl="node1" presStyleIdx="5" presStyleCnt="7"/>
      <dgm:spPr/>
    </dgm:pt>
    <dgm:pt modelId="{43A620C5-A442-4DDE-B1E1-90A87FF8503C}" type="pres">
      <dgm:prSet presAssocID="{4DD7EBC2-2982-410A-BAF0-CE3BBA943A3E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C7DCD3DA-FE34-45C1-955F-BBCC7E62C4DE}" type="pres">
      <dgm:prSet presAssocID="{4DD7EBC2-2982-410A-BAF0-CE3BBA943A3E}" presName="negativeSpace" presStyleCnt="0"/>
      <dgm:spPr/>
    </dgm:pt>
    <dgm:pt modelId="{9783C02B-7DB9-4351-BD71-DEB94E3199FF}" type="pres">
      <dgm:prSet presAssocID="{4DD7EBC2-2982-410A-BAF0-CE3BBA943A3E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C516FD01-6DCE-4116-8C07-6E95269F3B2E}" srcId="{17AFC0D2-F687-4D41-9DDE-9A5813BEFB42}" destId="{982F2500-0B2C-426B-A2BF-7C0039C03165}" srcOrd="2" destOrd="0" parTransId="{350148D7-B46D-4450-913F-8FB2AA95E626}" sibTransId="{D19E6BDE-9C07-4300-B28E-AC83F0A2E98B}"/>
    <dgm:cxn modelId="{C2B09821-74BC-4F86-96D9-D45EC3401F9C}" type="presOf" srcId="{FAF89D9A-AE85-4BE8-8FEA-BDE2FAAF9A2A}" destId="{7AFB1DA1-62D7-4AD1-8D15-2C9D69C77DD9}" srcOrd="1" destOrd="0" presId="urn:microsoft.com/office/officeart/2005/8/layout/list1"/>
    <dgm:cxn modelId="{313EC221-90DC-4548-B06D-0B39D3F1CEBF}" srcId="{17AFC0D2-F687-4D41-9DDE-9A5813BEFB42}" destId="{4DD7EBC2-2982-410A-BAF0-CE3BBA943A3E}" srcOrd="6" destOrd="0" parTransId="{5561D9F9-2BFB-41E6-A2D5-F50E7344A20A}" sibTransId="{B306C97B-4041-4CF0-A4EF-67FA337DC753}"/>
    <dgm:cxn modelId="{DE6B8136-3926-47D5-A037-EBF72E03EF37}" srcId="{17AFC0D2-F687-4D41-9DDE-9A5813BEFB42}" destId="{0240A516-C09D-45A6-BE8E-F4B0C60C6594}" srcOrd="0" destOrd="0" parTransId="{274282EE-49E9-4F8C-A625-DC37B7790557}" sibTransId="{41CF765C-3E23-44A2-9226-02147FC7D8E2}"/>
    <dgm:cxn modelId="{7BF42044-03A7-4B7F-A668-08FA054B4369}" type="presOf" srcId="{4DD7EBC2-2982-410A-BAF0-CE3BBA943A3E}" destId="{0B62AF4B-CD16-4F7D-9F9D-8AAEF00462CE}" srcOrd="0" destOrd="0" presId="urn:microsoft.com/office/officeart/2005/8/layout/list1"/>
    <dgm:cxn modelId="{622A9271-6319-4EFB-A00F-A4C3A28EDC13}" type="presOf" srcId="{8C807A14-1458-4BFF-86C4-2B702A7271E9}" destId="{E43D62A5-0414-4906-92AD-225BD58AE95E}" srcOrd="0" destOrd="0" presId="urn:microsoft.com/office/officeart/2005/8/layout/list1"/>
    <dgm:cxn modelId="{057FCA52-2713-404E-8B23-38940F4977AC}" type="presOf" srcId="{31B0EF00-BAA1-4F47-8818-03FD88E62699}" destId="{A995AEF2-4443-44A7-8551-8564FE7CEEC9}" srcOrd="1" destOrd="0" presId="urn:microsoft.com/office/officeart/2005/8/layout/list1"/>
    <dgm:cxn modelId="{3F017154-258A-4DC2-9728-485EE79944D3}" srcId="{17AFC0D2-F687-4D41-9DDE-9A5813BEFB42}" destId="{FAF89D9A-AE85-4BE8-8FEA-BDE2FAAF9A2A}" srcOrd="4" destOrd="0" parTransId="{C1092F50-6AFC-4768-BBF5-B38E24C6E343}" sibTransId="{D8D207B7-51E2-4284-8589-5C9789FB0048}"/>
    <dgm:cxn modelId="{7901DD74-436A-4FF3-81E5-A449BC26671D}" type="presOf" srcId="{0240A516-C09D-45A6-BE8E-F4B0C60C6594}" destId="{E7C12C2A-BC47-4407-8A11-8A3D0FB02708}" srcOrd="1" destOrd="0" presId="urn:microsoft.com/office/officeart/2005/8/layout/list1"/>
    <dgm:cxn modelId="{88BBD27F-9053-409B-A8F5-544588C48E2F}" srcId="{17AFC0D2-F687-4D41-9DDE-9A5813BEFB42}" destId="{31B0EF00-BAA1-4F47-8818-03FD88E62699}" srcOrd="5" destOrd="0" parTransId="{B2522982-6A18-47B8-841F-85D21653D0FF}" sibTransId="{E3F66D26-28B7-40AD-8619-62B4E75B1938}"/>
    <dgm:cxn modelId="{39710686-24F2-42E4-A8BC-45D143E7B848}" type="presOf" srcId="{982F2500-0B2C-426B-A2BF-7C0039C03165}" destId="{3F9BD3D8-28D1-4C67-A98C-CF35BE77D87C}" srcOrd="0" destOrd="0" presId="urn:microsoft.com/office/officeart/2005/8/layout/list1"/>
    <dgm:cxn modelId="{B25E3186-5089-46BA-A5B8-7F12B3B46916}" type="presOf" srcId="{17AFC0D2-F687-4D41-9DDE-9A5813BEFB42}" destId="{F1159C8D-B852-4C67-BE4C-2CD28D10C1F9}" srcOrd="0" destOrd="0" presId="urn:microsoft.com/office/officeart/2005/8/layout/list1"/>
    <dgm:cxn modelId="{E4380494-450D-4E5A-BDA0-DE778AC1F9FC}" type="presOf" srcId="{9E635F5C-859D-4F4C-9B30-CAEA4E8E6AB3}" destId="{6263BC9C-AE55-4E1A-AB08-1EA6CF3481FB}" srcOrd="0" destOrd="0" presId="urn:microsoft.com/office/officeart/2005/8/layout/list1"/>
    <dgm:cxn modelId="{37B89697-DEB2-4FC1-AC6A-6314F2A222DE}" type="presOf" srcId="{FAF89D9A-AE85-4BE8-8FEA-BDE2FAAF9A2A}" destId="{AD8471CF-F197-45BF-A877-2D7D5F133A7F}" srcOrd="0" destOrd="0" presId="urn:microsoft.com/office/officeart/2005/8/layout/list1"/>
    <dgm:cxn modelId="{36E477A1-0AFE-412B-88BE-C4EDFF5A4CB0}" srcId="{17AFC0D2-F687-4D41-9DDE-9A5813BEFB42}" destId="{9E635F5C-859D-4F4C-9B30-CAEA4E8E6AB3}" srcOrd="3" destOrd="0" parTransId="{29617FA6-BFF6-4AC0-AAEB-D50DA2C8DE62}" sibTransId="{657DF6DD-6D28-441E-8880-FE4646130BBA}"/>
    <dgm:cxn modelId="{8D35D7AA-D2D1-4263-AAD8-C2C8DAB9DEEA}" type="presOf" srcId="{9E635F5C-859D-4F4C-9B30-CAEA4E8E6AB3}" destId="{04D4381F-025D-47A1-A9C3-3D34FD10A829}" srcOrd="1" destOrd="0" presId="urn:microsoft.com/office/officeart/2005/8/layout/list1"/>
    <dgm:cxn modelId="{18E4D7B8-A166-4CD4-959C-6480C92CFAC2}" type="presOf" srcId="{4DD7EBC2-2982-410A-BAF0-CE3BBA943A3E}" destId="{43A620C5-A442-4DDE-B1E1-90A87FF8503C}" srcOrd="1" destOrd="0" presId="urn:microsoft.com/office/officeart/2005/8/layout/list1"/>
    <dgm:cxn modelId="{79C3B0D1-1919-45DA-815B-F4DCBB62747C}" type="presOf" srcId="{31B0EF00-BAA1-4F47-8818-03FD88E62699}" destId="{1B6E586E-BF02-40DF-9D81-9DC1B3524EB1}" srcOrd="0" destOrd="0" presId="urn:microsoft.com/office/officeart/2005/8/layout/list1"/>
    <dgm:cxn modelId="{FE205DD2-D3F3-4879-81E7-F3DBEB518769}" type="presOf" srcId="{0240A516-C09D-45A6-BE8E-F4B0C60C6594}" destId="{3832A660-DA08-4022-81FE-66AAD5BBBF67}" srcOrd="0" destOrd="0" presId="urn:microsoft.com/office/officeart/2005/8/layout/list1"/>
    <dgm:cxn modelId="{42577DDA-06D2-4C57-9AA2-0CBA75CA944B}" type="presOf" srcId="{982F2500-0B2C-426B-A2BF-7C0039C03165}" destId="{68C1CC68-3BD9-4724-9570-7178200DF77B}" srcOrd="1" destOrd="0" presId="urn:microsoft.com/office/officeart/2005/8/layout/list1"/>
    <dgm:cxn modelId="{4C4FC6EF-295C-4738-B997-B2F039C65F0E}" type="presOf" srcId="{8C807A14-1458-4BFF-86C4-2B702A7271E9}" destId="{3A794A3F-DED8-423D-9AB3-CCFFB0CAA43F}" srcOrd="1" destOrd="0" presId="urn:microsoft.com/office/officeart/2005/8/layout/list1"/>
    <dgm:cxn modelId="{061D5EF5-A4A9-4CCE-AC89-D7D4030D1B00}" srcId="{17AFC0D2-F687-4D41-9DDE-9A5813BEFB42}" destId="{8C807A14-1458-4BFF-86C4-2B702A7271E9}" srcOrd="1" destOrd="0" parTransId="{DD28FD4F-CE22-4846-A755-FD1B671F84D6}" sibTransId="{E72BA9D7-E018-4EA1-A9B4-C7BBB15804BA}"/>
    <dgm:cxn modelId="{1F72F8A1-7376-4FC6-87B5-C243C6B7F501}" type="presParOf" srcId="{F1159C8D-B852-4C67-BE4C-2CD28D10C1F9}" destId="{E1468464-5E97-4B95-B1E2-1EEB72FCDE22}" srcOrd="0" destOrd="0" presId="urn:microsoft.com/office/officeart/2005/8/layout/list1"/>
    <dgm:cxn modelId="{2F198674-BBA7-4BC8-A7EE-84E2C58DD8C6}" type="presParOf" srcId="{E1468464-5E97-4B95-B1E2-1EEB72FCDE22}" destId="{3832A660-DA08-4022-81FE-66AAD5BBBF67}" srcOrd="0" destOrd="0" presId="urn:microsoft.com/office/officeart/2005/8/layout/list1"/>
    <dgm:cxn modelId="{CC6F5200-8F4D-47A8-9A08-9B136ABD0FE0}" type="presParOf" srcId="{E1468464-5E97-4B95-B1E2-1EEB72FCDE22}" destId="{E7C12C2A-BC47-4407-8A11-8A3D0FB02708}" srcOrd="1" destOrd="0" presId="urn:microsoft.com/office/officeart/2005/8/layout/list1"/>
    <dgm:cxn modelId="{90C46325-E569-46BA-A4FD-7137512CBB9F}" type="presParOf" srcId="{F1159C8D-B852-4C67-BE4C-2CD28D10C1F9}" destId="{36E83429-53AC-4902-AA0E-7CA502611E03}" srcOrd="1" destOrd="0" presId="urn:microsoft.com/office/officeart/2005/8/layout/list1"/>
    <dgm:cxn modelId="{02514287-595D-460B-A9B9-D1F4EB97D22C}" type="presParOf" srcId="{F1159C8D-B852-4C67-BE4C-2CD28D10C1F9}" destId="{7DD50742-512A-453E-A51B-EF482E82FDF8}" srcOrd="2" destOrd="0" presId="urn:microsoft.com/office/officeart/2005/8/layout/list1"/>
    <dgm:cxn modelId="{1672B1A1-80A8-45D5-BAB8-E30B7577B811}" type="presParOf" srcId="{F1159C8D-B852-4C67-BE4C-2CD28D10C1F9}" destId="{0C70A7A5-8227-4E8A-9D65-D17C5C98329A}" srcOrd="3" destOrd="0" presId="urn:microsoft.com/office/officeart/2005/8/layout/list1"/>
    <dgm:cxn modelId="{10C6CEF7-DDCE-4E4A-970E-860F038D4C97}" type="presParOf" srcId="{F1159C8D-B852-4C67-BE4C-2CD28D10C1F9}" destId="{81431D9F-A009-4495-972D-2CDAC9DBE8CE}" srcOrd="4" destOrd="0" presId="urn:microsoft.com/office/officeart/2005/8/layout/list1"/>
    <dgm:cxn modelId="{228842D6-A48D-4CFA-91A5-60A4204F4A04}" type="presParOf" srcId="{81431D9F-A009-4495-972D-2CDAC9DBE8CE}" destId="{E43D62A5-0414-4906-92AD-225BD58AE95E}" srcOrd="0" destOrd="0" presId="urn:microsoft.com/office/officeart/2005/8/layout/list1"/>
    <dgm:cxn modelId="{66BD7129-950A-47CF-A292-F810872361B8}" type="presParOf" srcId="{81431D9F-A009-4495-972D-2CDAC9DBE8CE}" destId="{3A794A3F-DED8-423D-9AB3-CCFFB0CAA43F}" srcOrd="1" destOrd="0" presId="urn:microsoft.com/office/officeart/2005/8/layout/list1"/>
    <dgm:cxn modelId="{AA34DC84-A212-4C2C-A512-D72588232960}" type="presParOf" srcId="{F1159C8D-B852-4C67-BE4C-2CD28D10C1F9}" destId="{B5CDBFD9-2A37-42BD-B4E5-9BE79FB9C66E}" srcOrd="5" destOrd="0" presId="urn:microsoft.com/office/officeart/2005/8/layout/list1"/>
    <dgm:cxn modelId="{B63F6453-E2AF-4EDE-A8AD-9D35FB196450}" type="presParOf" srcId="{F1159C8D-B852-4C67-BE4C-2CD28D10C1F9}" destId="{79714251-4094-463E-A116-421666B27684}" srcOrd="6" destOrd="0" presId="urn:microsoft.com/office/officeart/2005/8/layout/list1"/>
    <dgm:cxn modelId="{6DB25469-14FB-4686-B81C-D40BBC3C8CA0}" type="presParOf" srcId="{F1159C8D-B852-4C67-BE4C-2CD28D10C1F9}" destId="{FBAB5991-4ED2-4839-941D-4E80D7E5F6DC}" srcOrd="7" destOrd="0" presId="urn:microsoft.com/office/officeart/2005/8/layout/list1"/>
    <dgm:cxn modelId="{8BA69BD2-FDAD-4FBF-AAFC-5929EA669E68}" type="presParOf" srcId="{F1159C8D-B852-4C67-BE4C-2CD28D10C1F9}" destId="{CF2A128A-3571-49B9-8C3B-50C0B25539D8}" srcOrd="8" destOrd="0" presId="urn:microsoft.com/office/officeart/2005/8/layout/list1"/>
    <dgm:cxn modelId="{87808C2E-3AB7-4535-BB02-758A112E0A92}" type="presParOf" srcId="{CF2A128A-3571-49B9-8C3B-50C0B25539D8}" destId="{3F9BD3D8-28D1-4C67-A98C-CF35BE77D87C}" srcOrd="0" destOrd="0" presId="urn:microsoft.com/office/officeart/2005/8/layout/list1"/>
    <dgm:cxn modelId="{7297CE38-EF4E-4A2A-84A5-05E3A8657EF3}" type="presParOf" srcId="{CF2A128A-3571-49B9-8C3B-50C0B25539D8}" destId="{68C1CC68-3BD9-4724-9570-7178200DF77B}" srcOrd="1" destOrd="0" presId="urn:microsoft.com/office/officeart/2005/8/layout/list1"/>
    <dgm:cxn modelId="{92AC86BF-9EEE-4E5A-A98E-CBE44AD61C86}" type="presParOf" srcId="{F1159C8D-B852-4C67-BE4C-2CD28D10C1F9}" destId="{06941A03-54C9-4B36-A14A-7F5DC86AEAB9}" srcOrd="9" destOrd="0" presId="urn:microsoft.com/office/officeart/2005/8/layout/list1"/>
    <dgm:cxn modelId="{7DA36C83-9E5C-4AF2-8EF6-C62C8E46FC6F}" type="presParOf" srcId="{F1159C8D-B852-4C67-BE4C-2CD28D10C1F9}" destId="{21ED0AD1-28AE-420C-8F1D-D85EE3EF22E5}" srcOrd="10" destOrd="0" presId="urn:microsoft.com/office/officeart/2005/8/layout/list1"/>
    <dgm:cxn modelId="{5DD84AF3-9548-4EAC-A5FC-2303EC953EBA}" type="presParOf" srcId="{F1159C8D-B852-4C67-BE4C-2CD28D10C1F9}" destId="{1D8A959D-6FDE-4B2F-BD7C-9F63D35280CB}" srcOrd="11" destOrd="0" presId="urn:microsoft.com/office/officeart/2005/8/layout/list1"/>
    <dgm:cxn modelId="{1EDB8AD6-A0D4-4123-B3FE-677B380D1B51}" type="presParOf" srcId="{F1159C8D-B852-4C67-BE4C-2CD28D10C1F9}" destId="{4214EA37-D14C-458F-AA9E-15D7CEC392B4}" srcOrd="12" destOrd="0" presId="urn:microsoft.com/office/officeart/2005/8/layout/list1"/>
    <dgm:cxn modelId="{5E1B6BEE-8BEA-40D3-9846-AFB407D428FF}" type="presParOf" srcId="{4214EA37-D14C-458F-AA9E-15D7CEC392B4}" destId="{6263BC9C-AE55-4E1A-AB08-1EA6CF3481FB}" srcOrd="0" destOrd="0" presId="urn:microsoft.com/office/officeart/2005/8/layout/list1"/>
    <dgm:cxn modelId="{728140E1-55C4-494B-8597-8FA915F24AB5}" type="presParOf" srcId="{4214EA37-D14C-458F-AA9E-15D7CEC392B4}" destId="{04D4381F-025D-47A1-A9C3-3D34FD10A829}" srcOrd="1" destOrd="0" presId="urn:microsoft.com/office/officeart/2005/8/layout/list1"/>
    <dgm:cxn modelId="{63AEB33A-E06F-4B08-95C9-7250444D7B3D}" type="presParOf" srcId="{F1159C8D-B852-4C67-BE4C-2CD28D10C1F9}" destId="{DBE1F7F6-AECC-4CAB-BFB5-419C7C4E0EB8}" srcOrd="13" destOrd="0" presId="urn:microsoft.com/office/officeart/2005/8/layout/list1"/>
    <dgm:cxn modelId="{3866E7BC-7868-4F41-B729-F709F92D133B}" type="presParOf" srcId="{F1159C8D-B852-4C67-BE4C-2CD28D10C1F9}" destId="{DCE4F3DA-B340-4F50-957F-1A6E18AAF3C4}" srcOrd="14" destOrd="0" presId="urn:microsoft.com/office/officeart/2005/8/layout/list1"/>
    <dgm:cxn modelId="{5D1A58E9-561A-44BF-8E76-E8334CA529A0}" type="presParOf" srcId="{F1159C8D-B852-4C67-BE4C-2CD28D10C1F9}" destId="{60256A46-0590-4811-88A0-6417A80245EA}" srcOrd="15" destOrd="0" presId="urn:microsoft.com/office/officeart/2005/8/layout/list1"/>
    <dgm:cxn modelId="{F09ABD39-8DB5-489F-95DD-F65727149820}" type="presParOf" srcId="{F1159C8D-B852-4C67-BE4C-2CD28D10C1F9}" destId="{96EE2931-3635-473F-A3D0-D82AC15D9623}" srcOrd="16" destOrd="0" presId="urn:microsoft.com/office/officeart/2005/8/layout/list1"/>
    <dgm:cxn modelId="{26698469-911C-43E9-9B97-02107A996D2A}" type="presParOf" srcId="{96EE2931-3635-473F-A3D0-D82AC15D9623}" destId="{AD8471CF-F197-45BF-A877-2D7D5F133A7F}" srcOrd="0" destOrd="0" presId="urn:microsoft.com/office/officeart/2005/8/layout/list1"/>
    <dgm:cxn modelId="{FFE69A7D-EF44-4496-A9C9-DA9AAE3C2BC7}" type="presParOf" srcId="{96EE2931-3635-473F-A3D0-D82AC15D9623}" destId="{7AFB1DA1-62D7-4AD1-8D15-2C9D69C77DD9}" srcOrd="1" destOrd="0" presId="urn:microsoft.com/office/officeart/2005/8/layout/list1"/>
    <dgm:cxn modelId="{84010E8A-021F-4D72-A9A7-C3BD47F3511D}" type="presParOf" srcId="{F1159C8D-B852-4C67-BE4C-2CD28D10C1F9}" destId="{4F93BC88-E964-4E37-B909-F8292DBE2A25}" srcOrd="17" destOrd="0" presId="urn:microsoft.com/office/officeart/2005/8/layout/list1"/>
    <dgm:cxn modelId="{F722A1F2-EEED-4A54-9519-224DF7C14195}" type="presParOf" srcId="{F1159C8D-B852-4C67-BE4C-2CD28D10C1F9}" destId="{8F34F8B6-69FB-4209-B8A4-31D4EC03CF04}" srcOrd="18" destOrd="0" presId="urn:microsoft.com/office/officeart/2005/8/layout/list1"/>
    <dgm:cxn modelId="{8E45A45D-4C62-44DD-826D-F82E1FC2B98E}" type="presParOf" srcId="{F1159C8D-B852-4C67-BE4C-2CD28D10C1F9}" destId="{596A4AF5-026B-48EA-9941-527A6ADA5220}" srcOrd="19" destOrd="0" presId="urn:microsoft.com/office/officeart/2005/8/layout/list1"/>
    <dgm:cxn modelId="{FADABBF1-827F-40F4-B342-05E4BC0BF5BA}" type="presParOf" srcId="{F1159C8D-B852-4C67-BE4C-2CD28D10C1F9}" destId="{7A0AF219-D548-4319-BBDB-46C87393DB89}" srcOrd="20" destOrd="0" presId="urn:microsoft.com/office/officeart/2005/8/layout/list1"/>
    <dgm:cxn modelId="{99243A16-8234-46F5-8152-553A10E0040C}" type="presParOf" srcId="{7A0AF219-D548-4319-BBDB-46C87393DB89}" destId="{1B6E586E-BF02-40DF-9D81-9DC1B3524EB1}" srcOrd="0" destOrd="0" presId="urn:microsoft.com/office/officeart/2005/8/layout/list1"/>
    <dgm:cxn modelId="{4B7CBB3C-A828-418C-A355-881C59A2FF89}" type="presParOf" srcId="{7A0AF219-D548-4319-BBDB-46C87393DB89}" destId="{A995AEF2-4443-44A7-8551-8564FE7CEEC9}" srcOrd="1" destOrd="0" presId="urn:microsoft.com/office/officeart/2005/8/layout/list1"/>
    <dgm:cxn modelId="{EB1BD35C-CE4D-4398-9FAE-2E84A6A64731}" type="presParOf" srcId="{F1159C8D-B852-4C67-BE4C-2CD28D10C1F9}" destId="{CD41C5C5-57BC-4CC3-A8E6-D1D7B6004C03}" srcOrd="21" destOrd="0" presId="urn:microsoft.com/office/officeart/2005/8/layout/list1"/>
    <dgm:cxn modelId="{BCB92DDE-543A-4BA4-ABAE-AEF20DB8E2EE}" type="presParOf" srcId="{F1159C8D-B852-4C67-BE4C-2CD28D10C1F9}" destId="{EDAE8C0C-34CD-4C49-80E8-485F7F4AAA55}" srcOrd="22" destOrd="0" presId="urn:microsoft.com/office/officeart/2005/8/layout/list1"/>
    <dgm:cxn modelId="{78DE7506-3D37-42EF-A925-782376EF741D}" type="presParOf" srcId="{F1159C8D-B852-4C67-BE4C-2CD28D10C1F9}" destId="{D66EA49A-5E43-4934-8357-7DDDF5A21D7F}" srcOrd="23" destOrd="0" presId="urn:microsoft.com/office/officeart/2005/8/layout/list1"/>
    <dgm:cxn modelId="{05C7A886-1F30-4DFB-8B5E-00B076999C39}" type="presParOf" srcId="{F1159C8D-B852-4C67-BE4C-2CD28D10C1F9}" destId="{194E81BE-8395-4DEA-B3FC-117B3350C44C}" srcOrd="24" destOrd="0" presId="urn:microsoft.com/office/officeart/2005/8/layout/list1"/>
    <dgm:cxn modelId="{661A7EBF-6720-4503-BD06-7BEAC115C68A}" type="presParOf" srcId="{194E81BE-8395-4DEA-B3FC-117B3350C44C}" destId="{0B62AF4B-CD16-4F7D-9F9D-8AAEF00462CE}" srcOrd="0" destOrd="0" presId="urn:microsoft.com/office/officeart/2005/8/layout/list1"/>
    <dgm:cxn modelId="{AE6AFA03-E5D0-450A-84D0-7EF69DDF2AED}" type="presParOf" srcId="{194E81BE-8395-4DEA-B3FC-117B3350C44C}" destId="{43A620C5-A442-4DDE-B1E1-90A87FF8503C}" srcOrd="1" destOrd="0" presId="urn:microsoft.com/office/officeart/2005/8/layout/list1"/>
    <dgm:cxn modelId="{5E4367F0-C556-4E13-B6C0-B179FEEC68F5}" type="presParOf" srcId="{F1159C8D-B852-4C67-BE4C-2CD28D10C1F9}" destId="{C7DCD3DA-FE34-45C1-955F-BBCC7E62C4DE}" srcOrd="25" destOrd="0" presId="urn:microsoft.com/office/officeart/2005/8/layout/list1"/>
    <dgm:cxn modelId="{59139599-B123-43E1-9906-572F26D97B01}" type="presParOf" srcId="{F1159C8D-B852-4C67-BE4C-2CD28D10C1F9}" destId="{9783C02B-7DB9-4351-BD71-DEB94E3199FF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518793-21AE-4B6F-AE99-555659E0B6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A9E9EA8-A037-4B79-85B9-3EB3ACF3C041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dirty="0"/>
            <a:t>Study aims to understand determinants of treatment default.</a:t>
          </a:r>
          <a:endParaRPr lang="en-IN" sz="2000" b="1" dirty="0"/>
        </a:p>
      </dgm:t>
    </dgm:pt>
    <dgm:pt modelId="{C2AD1347-3DB4-40D5-90B3-1590788D136F}" type="parTrans" cxnId="{1E25B792-7C75-441F-8B74-BFA0258F1227}">
      <dgm:prSet/>
      <dgm:spPr/>
      <dgm:t>
        <a:bodyPr/>
        <a:lstStyle/>
        <a:p>
          <a:endParaRPr lang="en-IN"/>
        </a:p>
      </dgm:t>
    </dgm:pt>
    <dgm:pt modelId="{7623F124-837E-4FC6-99FA-5842273337C3}" type="sibTrans" cxnId="{1E25B792-7C75-441F-8B74-BFA0258F1227}">
      <dgm:prSet/>
      <dgm:spPr/>
      <dgm:t>
        <a:bodyPr/>
        <a:lstStyle/>
        <a:p>
          <a:endParaRPr lang="en-IN"/>
        </a:p>
      </dgm:t>
    </dgm:pt>
    <dgm:pt modelId="{A111CD14-02D3-475D-8D1F-66B5735F43D7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dirty="0"/>
            <a:t>Focuses on drug-sensitive TB (DSTB) patients (both pulmonary &amp; extra-pulmonary).</a:t>
          </a:r>
        </a:p>
      </dgm:t>
    </dgm:pt>
    <dgm:pt modelId="{1FEED1D3-6B44-4168-8268-EDD23D3A051C}" type="parTrans" cxnId="{B22646F6-4296-48E4-8B95-023CE34C1AA9}">
      <dgm:prSet/>
      <dgm:spPr/>
      <dgm:t>
        <a:bodyPr/>
        <a:lstStyle/>
        <a:p>
          <a:endParaRPr lang="en-IN"/>
        </a:p>
      </dgm:t>
    </dgm:pt>
    <dgm:pt modelId="{F39B6BAE-F26D-4203-9E2F-F068C535D981}" type="sibTrans" cxnId="{B22646F6-4296-48E4-8B95-023CE34C1AA9}">
      <dgm:prSet/>
      <dgm:spPr/>
      <dgm:t>
        <a:bodyPr/>
        <a:lstStyle/>
        <a:p>
          <a:endParaRPr lang="en-IN"/>
        </a:p>
      </dgm:t>
    </dgm:pt>
    <dgm:pt modelId="{F03AE3ED-5483-43FE-BFEB-2AAF2479012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dirty="0"/>
            <a:t>Uses data from Ni-</a:t>
          </a:r>
          <a:r>
            <a:rPr lang="en-GB" sz="2000" b="1" dirty="0" err="1"/>
            <a:t>Kshay</a:t>
          </a:r>
          <a:r>
            <a:rPr lang="en-GB" sz="2000" b="1" dirty="0"/>
            <a:t>, the Government of India’s TB tracking system.</a:t>
          </a:r>
        </a:p>
      </dgm:t>
    </dgm:pt>
    <dgm:pt modelId="{D38198D5-0834-491E-B8C2-C342887B0786}" type="parTrans" cxnId="{780DAC73-DD2E-4ADF-9F4F-F14B4C939BD8}">
      <dgm:prSet/>
      <dgm:spPr/>
      <dgm:t>
        <a:bodyPr/>
        <a:lstStyle/>
        <a:p>
          <a:endParaRPr lang="en-IN"/>
        </a:p>
      </dgm:t>
    </dgm:pt>
    <dgm:pt modelId="{556E666B-5ADB-4AFA-AB92-EB7AE57703AA}" type="sibTrans" cxnId="{780DAC73-DD2E-4ADF-9F4F-F14B4C939BD8}">
      <dgm:prSet/>
      <dgm:spPr/>
      <dgm:t>
        <a:bodyPr/>
        <a:lstStyle/>
        <a:p>
          <a:endParaRPr lang="en-IN"/>
        </a:p>
      </dgm:t>
    </dgm:pt>
    <dgm:pt modelId="{0B6355BE-E330-497D-8F6B-41A6F91D003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2000" b="1" dirty="0"/>
            <a:t>Employs logistic regression analysis to identify key risk factors.</a:t>
          </a:r>
        </a:p>
      </dgm:t>
    </dgm:pt>
    <dgm:pt modelId="{A277FCE3-87CE-432F-95EA-AA5DD61EDCA1}" type="parTrans" cxnId="{AD0EB5C9-7787-4838-A7B2-F3E4F51D27E3}">
      <dgm:prSet/>
      <dgm:spPr/>
      <dgm:t>
        <a:bodyPr/>
        <a:lstStyle/>
        <a:p>
          <a:endParaRPr lang="en-IN"/>
        </a:p>
      </dgm:t>
    </dgm:pt>
    <dgm:pt modelId="{7EA5D1F7-9787-4ED3-A5B1-4D17292729CA}" type="sibTrans" cxnId="{AD0EB5C9-7787-4838-A7B2-F3E4F51D27E3}">
      <dgm:prSet/>
      <dgm:spPr/>
      <dgm:t>
        <a:bodyPr/>
        <a:lstStyle/>
        <a:p>
          <a:endParaRPr lang="en-IN"/>
        </a:p>
      </dgm:t>
    </dgm:pt>
    <dgm:pt modelId="{124E8EF9-2C0A-4668-83D8-F48A2BA168B7}" type="pres">
      <dgm:prSet presAssocID="{43518793-21AE-4B6F-AE99-555659E0B650}" presName="linear" presStyleCnt="0">
        <dgm:presLayoutVars>
          <dgm:dir/>
          <dgm:animLvl val="lvl"/>
          <dgm:resizeHandles val="exact"/>
        </dgm:presLayoutVars>
      </dgm:prSet>
      <dgm:spPr/>
    </dgm:pt>
    <dgm:pt modelId="{DDD3DFFA-04E0-4BA9-AFED-D9218B6D7ADE}" type="pres">
      <dgm:prSet presAssocID="{5A9E9EA8-A037-4B79-85B9-3EB3ACF3C041}" presName="parentLin" presStyleCnt="0"/>
      <dgm:spPr/>
    </dgm:pt>
    <dgm:pt modelId="{D35C591F-C847-4647-B18A-8BA11364B1A2}" type="pres">
      <dgm:prSet presAssocID="{5A9E9EA8-A037-4B79-85B9-3EB3ACF3C041}" presName="parentLeftMargin" presStyleLbl="node1" presStyleIdx="0" presStyleCnt="4"/>
      <dgm:spPr/>
    </dgm:pt>
    <dgm:pt modelId="{C8FF0104-7DFC-4BA9-B1C4-880AE082B2D5}" type="pres">
      <dgm:prSet presAssocID="{5A9E9EA8-A037-4B79-85B9-3EB3ACF3C04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2BBD0FC-CD8F-42FA-A134-275FACD7D4FB}" type="pres">
      <dgm:prSet presAssocID="{5A9E9EA8-A037-4B79-85B9-3EB3ACF3C041}" presName="negativeSpace" presStyleCnt="0"/>
      <dgm:spPr/>
    </dgm:pt>
    <dgm:pt modelId="{130579D4-70F1-46EE-8189-7A075FD0FCE5}" type="pres">
      <dgm:prSet presAssocID="{5A9E9EA8-A037-4B79-85B9-3EB3ACF3C041}" presName="childText" presStyleLbl="conFgAcc1" presStyleIdx="0" presStyleCnt="4">
        <dgm:presLayoutVars>
          <dgm:bulletEnabled val="1"/>
        </dgm:presLayoutVars>
      </dgm:prSet>
      <dgm:spPr/>
    </dgm:pt>
    <dgm:pt modelId="{55CF674D-1024-42BE-A975-F353DC770C14}" type="pres">
      <dgm:prSet presAssocID="{7623F124-837E-4FC6-99FA-5842273337C3}" presName="spaceBetweenRectangles" presStyleCnt="0"/>
      <dgm:spPr/>
    </dgm:pt>
    <dgm:pt modelId="{BD90EB81-F0D4-4FF7-9D04-C4AFF6195E06}" type="pres">
      <dgm:prSet presAssocID="{A111CD14-02D3-475D-8D1F-66B5735F43D7}" presName="parentLin" presStyleCnt="0"/>
      <dgm:spPr/>
    </dgm:pt>
    <dgm:pt modelId="{8554F6B7-F1C2-436C-A6E9-B6AC29184367}" type="pres">
      <dgm:prSet presAssocID="{A111CD14-02D3-475D-8D1F-66B5735F43D7}" presName="parentLeftMargin" presStyleLbl="node1" presStyleIdx="0" presStyleCnt="4"/>
      <dgm:spPr/>
    </dgm:pt>
    <dgm:pt modelId="{43585BAF-078B-4132-AA23-4C79ABA23418}" type="pres">
      <dgm:prSet presAssocID="{A111CD14-02D3-475D-8D1F-66B5735F43D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B770DCF-63BA-46DF-A0CF-5A13892C646C}" type="pres">
      <dgm:prSet presAssocID="{A111CD14-02D3-475D-8D1F-66B5735F43D7}" presName="negativeSpace" presStyleCnt="0"/>
      <dgm:spPr/>
    </dgm:pt>
    <dgm:pt modelId="{9D2D5DE8-0579-4C58-A686-06674C52A397}" type="pres">
      <dgm:prSet presAssocID="{A111CD14-02D3-475D-8D1F-66B5735F43D7}" presName="childText" presStyleLbl="conFgAcc1" presStyleIdx="1" presStyleCnt="4">
        <dgm:presLayoutVars>
          <dgm:bulletEnabled val="1"/>
        </dgm:presLayoutVars>
      </dgm:prSet>
      <dgm:spPr/>
    </dgm:pt>
    <dgm:pt modelId="{92701DF0-2E99-4CAF-A032-F83545A5D066}" type="pres">
      <dgm:prSet presAssocID="{F39B6BAE-F26D-4203-9E2F-F068C535D981}" presName="spaceBetweenRectangles" presStyleCnt="0"/>
      <dgm:spPr/>
    </dgm:pt>
    <dgm:pt modelId="{F36ABFDE-448F-48B2-95B9-27D915B6F6A7}" type="pres">
      <dgm:prSet presAssocID="{F03AE3ED-5483-43FE-BFEB-2AAF2479012C}" presName="parentLin" presStyleCnt="0"/>
      <dgm:spPr/>
    </dgm:pt>
    <dgm:pt modelId="{AD7B90D6-4515-4D45-A99D-EB26F34CCF8B}" type="pres">
      <dgm:prSet presAssocID="{F03AE3ED-5483-43FE-BFEB-2AAF2479012C}" presName="parentLeftMargin" presStyleLbl="node1" presStyleIdx="1" presStyleCnt="4"/>
      <dgm:spPr/>
    </dgm:pt>
    <dgm:pt modelId="{5401A595-766D-4070-B867-2ED160B86736}" type="pres">
      <dgm:prSet presAssocID="{F03AE3ED-5483-43FE-BFEB-2AAF2479012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1E29877-C5CE-4E2B-83BE-F7618D39EB57}" type="pres">
      <dgm:prSet presAssocID="{F03AE3ED-5483-43FE-BFEB-2AAF2479012C}" presName="negativeSpace" presStyleCnt="0"/>
      <dgm:spPr/>
    </dgm:pt>
    <dgm:pt modelId="{A1C745BA-7A3E-4ACD-B571-40233DF5D8AE}" type="pres">
      <dgm:prSet presAssocID="{F03AE3ED-5483-43FE-BFEB-2AAF2479012C}" presName="childText" presStyleLbl="conFgAcc1" presStyleIdx="2" presStyleCnt="4">
        <dgm:presLayoutVars>
          <dgm:bulletEnabled val="1"/>
        </dgm:presLayoutVars>
      </dgm:prSet>
      <dgm:spPr/>
    </dgm:pt>
    <dgm:pt modelId="{2F2E8CE7-02A0-4BE5-B15A-17648138BDAB}" type="pres">
      <dgm:prSet presAssocID="{556E666B-5ADB-4AFA-AB92-EB7AE57703AA}" presName="spaceBetweenRectangles" presStyleCnt="0"/>
      <dgm:spPr/>
    </dgm:pt>
    <dgm:pt modelId="{2F56FD4F-7066-4E30-8DA8-C9380492BC9F}" type="pres">
      <dgm:prSet presAssocID="{0B6355BE-E330-497D-8F6B-41A6F91D0039}" presName="parentLin" presStyleCnt="0"/>
      <dgm:spPr/>
    </dgm:pt>
    <dgm:pt modelId="{C05266CD-5F8D-49E7-AE98-9768736832CE}" type="pres">
      <dgm:prSet presAssocID="{0B6355BE-E330-497D-8F6B-41A6F91D0039}" presName="parentLeftMargin" presStyleLbl="node1" presStyleIdx="2" presStyleCnt="4"/>
      <dgm:spPr/>
    </dgm:pt>
    <dgm:pt modelId="{B05F6AD8-DB5E-4B36-9D2D-4D83329789DD}" type="pres">
      <dgm:prSet presAssocID="{0B6355BE-E330-497D-8F6B-41A6F91D003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39AEA00-3836-4A09-8935-4D1A688465A2}" type="pres">
      <dgm:prSet presAssocID="{0B6355BE-E330-497D-8F6B-41A6F91D0039}" presName="negativeSpace" presStyleCnt="0"/>
      <dgm:spPr/>
    </dgm:pt>
    <dgm:pt modelId="{8D1E7C38-91DD-4EE2-9482-4AC3A4A472C4}" type="pres">
      <dgm:prSet presAssocID="{0B6355BE-E330-497D-8F6B-41A6F91D003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DBA7B00-1788-40DC-A600-EF2DB6243AA4}" type="presOf" srcId="{5A9E9EA8-A037-4B79-85B9-3EB3ACF3C041}" destId="{C8FF0104-7DFC-4BA9-B1C4-880AE082B2D5}" srcOrd="1" destOrd="0" presId="urn:microsoft.com/office/officeart/2005/8/layout/list1"/>
    <dgm:cxn modelId="{2B1A402E-8C96-4C2C-8089-7853E35B9E4D}" type="presOf" srcId="{43518793-21AE-4B6F-AE99-555659E0B650}" destId="{124E8EF9-2C0A-4668-83D8-F48A2BA168B7}" srcOrd="0" destOrd="0" presId="urn:microsoft.com/office/officeart/2005/8/layout/list1"/>
    <dgm:cxn modelId="{C03CD946-3629-4F98-BC87-486461297ADA}" type="presOf" srcId="{5A9E9EA8-A037-4B79-85B9-3EB3ACF3C041}" destId="{D35C591F-C847-4647-B18A-8BA11364B1A2}" srcOrd="0" destOrd="0" presId="urn:microsoft.com/office/officeart/2005/8/layout/list1"/>
    <dgm:cxn modelId="{60354369-EB82-4E17-9F97-EFBD4320468E}" type="presOf" srcId="{F03AE3ED-5483-43FE-BFEB-2AAF2479012C}" destId="{AD7B90D6-4515-4D45-A99D-EB26F34CCF8B}" srcOrd="0" destOrd="0" presId="urn:microsoft.com/office/officeart/2005/8/layout/list1"/>
    <dgm:cxn modelId="{5B0AFA6F-1ABC-437D-886F-0719EE40F6E8}" type="presOf" srcId="{0B6355BE-E330-497D-8F6B-41A6F91D0039}" destId="{C05266CD-5F8D-49E7-AE98-9768736832CE}" srcOrd="0" destOrd="0" presId="urn:microsoft.com/office/officeart/2005/8/layout/list1"/>
    <dgm:cxn modelId="{780DAC73-DD2E-4ADF-9F4F-F14B4C939BD8}" srcId="{43518793-21AE-4B6F-AE99-555659E0B650}" destId="{F03AE3ED-5483-43FE-BFEB-2AAF2479012C}" srcOrd="2" destOrd="0" parTransId="{D38198D5-0834-491E-B8C2-C342887B0786}" sibTransId="{556E666B-5ADB-4AFA-AB92-EB7AE57703AA}"/>
    <dgm:cxn modelId="{1E25B792-7C75-441F-8B74-BFA0258F1227}" srcId="{43518793-21AE-4B6F-AE99-555659E0B650}" destId="{5A9E9EA8-A037-4B79-85B9-3EB3ACF3C041}" srcOrd="0" destOrd="0" parTransId="{C2AD1347-3DB4-40D5-90B3-1590788D136F}" sibTransId="{7623F124-837E-4FC6-99FA-5842273337C3}"/>
    <dgm:cxn modelId="{6127DBA8-CF7D-49BF-B6B1-F2CFDE5A896B}" type="presOf" srcId="{A111CD14-02D3-475D-8D1F-66B5735F43D7}" destId="{43585BAF-078B-4132-AA23-4C79ABA23418}" srcOrd="1" destOrd="0" presId="urn:microsoft.com/office/officeart/2005/8/layout/list1"/>
    <dgm:cxn modelId="{AD0EB5C9-7787-4838-A7B2-F3E4F51D27E3}" srcId="{43518793-21AE-4B6F-AE99-555659E0B650}" destId="{0B6355BE-E330-497D-8F6B-41A6F91D0039}" srcOrd="3" destOrd="0" parTransId="{A277FCE3-87CE-432F-95EA-AA5DD61EDCA1}" sibTransId="{7EA5D1F7-9787-4ED3-A5B1-4D17292729CA}"/>
    <dgm:cxn modelId="{063A69EC-9DD6-41BB-A39A-B528FBE14309}" type="presOf" srcId="{A111CD14-02D3-475D-8D1F-66B5735F43D7}" destId="{8554F6B7-F1C2-436C-A6E9-B6AC29184367}" srcOrd="0" destOrd="0" presId="urn:microsoft.com/office/officeart/2005/8/layout/list1"/>
    <dgm:cxn modelId="{906D3CF2-4E7B-4590-B2BD-62B8BA0343DD}" type="presOf" srcId="{0B6355BE-E330-497D-8F6B-41A6F91D0039}" destId="{B05F6AD8-DB5E-4B36-9D2D-4D83329789DD}" srcOrd="1" destOrd="0" presId="urn:microsoft.com/office/officeart/2005/8/layout/list1"/>
    <dgm:cxn modelId="{4F3193F5-B12C-4538-A588-E235A953FB60}" type="presOf" srcId="{F03AE3ED-5483-43FE-BFEB-2AAF2479012C}" destId="{5401A595-766D-4070-B867-2ED160B86736}" srcOrd="1" destOrd="0" presId="urn:microsoft.com/office/officeart/2005/8/layout/list1"/>
    <dgm:cxn modelId="{B22646F6-4296-48E4-8B95-023CE34C1AA9}" srcId="{43518793-21AE-4B6F-AE99-555659E0B650}" destId="{A111CD14-02D3-475D-8D1F-66B5735F43D7}" srcOrd="1" destOrd="0" parTransId="{1FEED1D3-6B44-4168-8268-EDD23D3A051C}" sibTransId="{F39B6BAE-F26D-4203-9E2F-F068C535D981}"/>
    <dgm:cxn modelId="{CAB98354-80F7-457F-B248-47A3C4A6DBE3}" type="presParOf" srcId="{124E8EF9-2C0A-4668-83D8-F48A2BA168B7}" destId="{DDD3DFFA-04E0-4BA9-AFED-D9218B6D7ADE}" srcOrd="0" destOrd="0" presId="urn:microsoft.com/office/officeart/2005/8/layout/list1"/>
    <dgm:cxn modelId="{6FA3CA9A-4365-4D76-8F2E-AF63F1A619B3}" type="presParOf" srcId="{DDD3DFFA-04E0-4BA9-AFED-D9218B6D7ADE}" destId="{D35C591F-C847-4647-B18A-8BA11364B1A2}" srcOrd="0" destOrd="0" presId="urn:microsoft.com/office/officeart/2005/8/layout/list1"/>
    <dgm:cxn modelId="{06A68AA5-E907-44F5-8A1F-AD06353895DD}" type="presParOf" srcId="{DDD3DFFA-04E0-4BA9-AFED-D9218B6D7ADE}" destId="{C8FF0104-7DFC-4BA9-B1C4-880AE082B2D5}" srcOrd="1" destOrd="0" presId="urn:microsoft.com/office/officeart/2005/8/layout/list1"/>
    <dgm:cxn modelId="{87F7CEA9-4DAD-4FFB-B7E2-B7D2E72FE424}" type="presParOf" srcId="{124E8EF9-2C0A-4668-83D8-F48A2BA168B7}" destId="{42BBD0FC-CD8F-42FA-A134-275FACD7D4FB}" srcOrd="1" destOrd="0" presId="urn:microsoft.com/office/officeart/2005/8/layout/list1"/>
    <dgm:cxn modelId="{4EF7DAFE-FF67-44B8-8FDA-68BD9FF80649}" type="presParOf" srcId="{124E8EF9-2C0A-4668-83D8-F48A2BA168B7}" destId="{130579D4-70F1-46EE-8189-7A075FD0FCE5}" srcOrd="2" destOrd="0" presId="urn:microsoft.com/office/officeart/2005/8/layout/list1"/>
    <dgm:cxn modelId="{5ADD1DF6-23B4-4712-B6F1-51FDA2DEA548}" type="presParOf" srcId="{124E8EF9-2C0A-4668-83D8-F48A2BA168B7}" destId="{55CF674D-1024-42BE-A975-F353DC770C14}" srcOrd="3" destOrd="0" presId="urn:microsoft.com/office/officeart/2005/8/layout/list1"/>
    <dgm:cxn modelId="{B1DC4EBA-D97C-4EB9-93F3-37B81CE35927}" type="presParOf" srcId="{124E8EF9-2C0A-4668-83D8-F48A2BA168B7}" destId="{BD90EB81-F0D4-4FF7-9D04-C4AFF6195E06}" srcOrd="4" destOrd="0" presId="urn:microsoft.com/office/officeart/2005/8/layout/list1"/>
    <dgm:cxn modelId="{EC9E370A-AF39-4353-B41B-CD20E7FD16AA}" type="presParOf" srcId="{BD90EB81-F0D4-4FF7-9D04-C4AFF6195E06}" destId="{8554F6B7-F1C2-436C-A6E9-B6AC29184367}" srcOrd="0" destOrd="0" presId="urn:microsoft.com/office/officeart/2005/8/layout/list1"/>
    <dgm:cxn modelId="{72CE85D2-4B43-407F-B467-63B93B0FC20D}" type="presParOf" srcId="{BD90EB81-F0D4-4FF7-9D04-C4AFF6195E06}" destId="{43585BAF-078B-4132-AA23-4C79ABA23418}" srcOrd="1" destOrd="0" presId="urn:microsoft.com/office/officeart/2005/8/layout/list1"/>
    <dgm:cxn modelId="{52D2A62F-0668-43CD-983B-FCC18BE97DAB}" type="presParOf" srcId="{124E8EF9-2C0A-4668-83D8-F48A2BA168B7}" destId="{3B770DCF-63BA-46DF-A0CF-5A13892C646C}" srcOrd="5" destOrd="0" presId="urn:microsoft.com/office/officeart/2005/8/layout/list1"/>
    <dgm:cxn modelId="{1E0D0F2C-E6F9-4720-B126-73298CA9CCD6}" type="presParOf" srcId="{124E8EF9-2C0A-4668-83D8-F48A2BA168B7}" destId="{9D2D5DE8-0579-4C58-A686-06674C52A397}" srcOrd="6" destOrd="0" presId="urn:microsoft.com/office/officeart/2005/8/layout/list1"/>
    <dgm:cxn modelId="{69481601-9653-4DFF-A273-806F02F1B715}" type="presParOf" srcId="{124E8EF9-2C0A-4668-83D8-F48A2BA168B7}" destId="{92701DF0-2E99-4CAF-A032-F83545A5D066}" srcOrd="7" destOrd="0" presId="urn:microsoft.com/office/officeart/2005/8/layout/list1"/>
    <dgm:cxn modelId="{BF141944-4C05-428F-9C94-A46628D55AEA}" type="presParOf" srcId="{124E8EF9-2C0A-4668-83D8-F48A2BA168B7}" destId="{F36ABFDE-448F-48B2-95B9-27D915B6F6A7}" srcOrd="8" destOrd="0" presId="urn:microsoft.com/office/officeart/2005/8/layout/list1"/>
    <dgm:cxn modelId="{397313AF-D41A-48A9-AA44-95DA22C0A34F}" type="presParOf" srcId="{F36ABFDE-448F-48B2-95B9-27D915B6F6A7}" destId="{AD7B90D6-4515-4D45-A99D-EB26F34CCF8B}" srcOrd="0" destOrd="0" presId="urn:microsoft.com/office/officeart/2005/8/layout/list1"/>
    <dgm:cxn modelId="{8448E556-75D4-4D05-8EBA-B2B090D57407}" type="presParOf" srcId="{F36ABFDE-448F-48B2-95B9-27D915B6F6A7}" destId="{5401A595-766D-4070-B867-2ED160B86736}" srcOrd="1" destOrd="0" presId="urn:microsoft.com/office/officeart/2005/8/layout/list1"/>
    <dgm:cxn modelId="{DF7E6832-7818-4CEE-81B5-377B7BD8AD39}" type="presParOf" srcId="{124E8EF9-2C0A-4668-83D8-F48A2BA168B7}" destId="{61E29877-C5CE-4E2B-83BE-F7618D39EB57}" srcOrd="9" destOrd="0" presId="urn:microsoft.com/office/officeart/2005/8/layout/list1"/>
    <dgm:cxn modelId="{96F4C556-95C5-416D-A2AB-5B8F416E4052}" type="presParOf" srcId="{124E8EF9-2C0A-4668-83D8-F48A2BA168B7}" destId="{A1C745BA-7A3E-4ACD-B571-40233DF5D8AE}" srcOrd="10" destOrd="0" presId="urn:microsoft.com/office/officeart/2005/8/layout/list1"/>
    <dgm:cxn modelId="{8A582483-F6DE-42FB-A888-A563897C981C}" type="presParOf" srcId="{124E8EF9-2C0A-4668-83D8-F48A2BA168B7}" destId="{2F2E8CE7-02A0-4BE5-B15A-17648138BDAB}" srcOrd="11" destOrd="0" presId="urn:microsoft.com/office/officeart/2005/8/layout/list1"/>
    <dgm:cxn modelId="{B0770576-1FC1-4675-A996-D4FCDFD31917}" type="presParOf" srcId="{124E8EF9-2C0A-4668-83D8-F48A2BA168B7}" destId="{2F56FD4F-7066-4E30-8DA8-C9380492BC9F}" srcOrd="12" destOrd="0" presId="urn:microsoft.com/office/officeart/2005/8/layout/list1"/>
    <dgm:cxn modelId="{3C716EBD-C8DA-46FB-830E-342CCB82E303}" type="presParOf" srcId="{2F56FD4F-7066-4E30-8DA8-C9380492BC9F}" destId="{C05266CD-5F8D-49E7-AE98-9768736832CE}" srcOrd="0" destOrd="0" presId="urn:microsoft.com/office/officeart/2005/8/layout/list1"/>
    <dgm:cxn modelId="{3E7141D5-BA39-45B8-98A2-DE96D41FE6C6}" type="presParOf" srcId="{2F56FD4F-7066-4E30-8DA8-C9380492BC9F}" destId="{B05F6AD8-DB5E-4B36-9D2D-4D83329789DD}" srcOrd="1" destOrd="0" presId="urn:microsoft.com/office/officeart/2005/8/layout/list1"/>
    <dgm:cxn modelId="{73DFBDB9-F2E0-485B-A8E3-EB54CAB6FAE9}" type="presParOf" srcId="{124E8EF9-2C0A-4668-83D8-F48A2BA168B7}" destId="{F39AEA00-3836-4A09-8935-4D1A688465A2}" srcOrd="13" destOrd="0" presId="urn:microsoft.com/office/officeart/2005/8/layout/list1"/>
    <dgm:cxn modelId="{416BA1E0-ADE0-4F3C-B6ED-2BE535D8073B}" type="presParOf" srcId="{124E8EF9-2C0A-4668-83D8-F48A2BA168B7}" destId="{8D1E7C38-91DD-4EE2-9482-4AC3A4A472C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5F5924-BB00-408B-8281-E4C939898DCD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F525F95-DD9C-4EA6-A467-A87F3041AB76}">
      <dgm:prSet phldrT="[Text]" custT="1"/>
      <dgm:spPr/>
      <dgm:t>
        <a:bodyPr/>
        <a:lstStyle/>
        <a:p>
          <a:r>
            <a:rPr lang="en-IN" sz="2000" dirty="0"/>
            <a:t>Study design overview</a:t>
          </a:r>
        </a:p>
      </dgm:t>
    </dgm:pt>
    <dgm:pt modelId="{C4A7A73C-42E3-4FE3-863C-B7731DD64D92}" type="parTrans" cxnId="{277FF3A3-77D4-4391-9ACE-CB29DB14C973}">
      <dgm:prSet/>
      <dgm:spPr/>
      <dgm:t>
        <a:bodyPr/>
        <a:lstStyle/>
        <a:p>
          <a:endParaRPr lang="en-IN"/>
        </a:p>
      </dgm:t>
    </dgm:pt>
    <dgm:pt modelId="{4D09250F-F9F6-47FB-9669-4A018AD7545C}" type="sibTrans" cxnId="{277FF3A3-77D4-4391-9ACE-CB29DB14C973}">
      <dgm:prSet/>
      <dgm:spPr/>
      <dgm:t>
        <a:bodyPr/>
        <a:lstStyle/>
        <a:p>
          <a:endParaRPr lang="en-IN"/>
        </a:p>
      </dgm:t>
    </dgm:pt>
    <dgm:pt modelId="{E96E9041-8812-4256-B551-C2CE2942AC80}">
      <dgm:prSet phldrT="[Text]" custT="1"/>
      <dgm:spPr/>
      <dgm:t>
        <a:bodyPr/>
        <a:lstStyle/>
        <a:p>
          <a:r>
            <a:rPr lang="en-GB" sz="2000" b="1" dirty="0"/>
            <a:t>Study Design:</a:t>
          </a:r>
          <a:r>
            <a:rPr lang="en-GB" sz="2000" dirty="0"/>
            <a:t> Retrospective cohort study</a:t>
          </a:r>
          <a:endParaRPr lang="en-IN" sz="2000" dirty="0"/>
        </a:p>
      </dgm:t>
    </dgm:pt>
    <dgm:pt modelId="{4AA43A29-6463-4F8C-A0BE-B28374058932}" type="parTrans" cxnId="{3FB36EEC-0545-4EB8-9873-5E39A891439F}">
      <dgm:prSet/>
      <dgm:spPr/>
      <dgm:t>
        <a:bodyPr/>
        <a:lstStyle/>
        <a:p>
          <a:endParaRPr lang="en-IN"/>
        </a:p>
      </dgm:t>
    </dgm:pt>
    <dgm:pt modelId="{AC63EBDA-68CA-446D-930B-D7BCFF4712D3}" type="sibTrans" cxnId="{3FB36EEC-0545-4EB8-9873-5E39A891439F}">
      <dgm:prSet/>
      <dgm:spPr/>
      <dgm:t>
        <a:bodyPr/>
        <a:lstStyle/>
        <a:p>
          <a:endParaRPr lang="en-IN"/>
        </a:p>
      </dgm:t>
    </dgm:pt>
    <dgm:pt modelId="{DA1E56D1-7E15-4F2C-835F-C8C9B6593914}">
      <dgm:prSet custT="1"/>
      <dgm:spPr/>
      <dgm:t>
        <a:bodyPr/>
        <a:lstStyle/>
        <a:p>
          <a:r>
            <a:rPr lang="en-GB" sz="2000" b="1" dirty="0"/>
            <a:t>Data Source:</a:t>
          </a:r>
          <a:r>
            <a:rPr lang="en-GB" sz="2000" dirty="0"/>
            <a:t> Secondary data from </a:t>
          </a:r>
          <a:r>
            <a:rPr lang="en-GB" sz="2000" b="1" dirty="0"/>
            <a:t>Ni-</a:t>
          </a:r>
          <a:r>
            <a:rPr lang="en-GB" sz="2000" b="1" dirty="0" err="1"/>
            <a:t>Kshay</a:t>
          </a:r>
          <a:r>
            <a:rPr lang="en-GB" sz="2000" dirty="0"/>
            <a:t> portal (2022–2023 cohort)</a:t>
          </a:r>
        </a:p>
      </dgm:t>
    </dgm:pt>
    <dgm:pt modelId="{39FC21E8-E1B4-4883-895F-07C47F904058}" type="parTrans" cxnId="{2A022421-691A-47C2-B2FE-A9E4AA8F6751}">
      <dgm:prSet/>
      <dgm:spPr/>
      <dgm:t>
        <a:bodyPr/>
        <a:lstStyle/>
        <a:p>
          <a:endParaRPr lang="en-IN"/>
        </a:p>
      </dgm:t>
    </dgm:pt>
    <dgm:pt modelId="{FF2573C1-2B9F-440B-9E5C-278A765D2CE2}" type="sibTrans" cxnId="{2A022421-691A-47C2-B2FE-A9E4AA8F6751}">
      <dgm:prSet/>
      <dgm:spPr/>
      <dgm:t>
        <a:bodyPr/>
        <a:lstStyle/>
        <a:p>
          <a:endParaRPr lang="en-IN"/>
        </a:p>
      </dgm:t>
    </dgm:pt>
    <dgm:pt modelId="{9D1FA555-B2E7-4D70-8319-DDEFF4A8B1B3}">
      <dgm:prSet custT="1"/>
      <dgm:spPr/>
      <dgm:t>
        <a:bodyPr/>
        <a:lstStyle/>
        <a:p>
          <a:r>
            <a:rPr lang="en-GB" sz="2000" b="1" dirty="0"/>
            <a:t>Coverage:</a:t>
          </a:r>
          <a:r>
            <a:rPr lang="en-GB" sz="2000" dirty="0"/>
            <a:t> 6 Indian regions (North, South, East, West, Central, Northeast)</a:t>
          </a:r>
        </a:p>
      </dgm:t>
    </dgm:pt>
    <dgm:pt modelId="{A703EB36-BD5E-4531-9D0B-B2653A2A68E7}" type="parTrans" cxnId="{47A8A58F-76F6-44B0-8668-DD51FE9E06AE}">
      <dgm:prSet/>
      <dgm:spPr/>
      <dgm:t>
        <a:bodyPr/>
        <a:lstStyle/>
        <a:p>
          <a:endParaRPr lang="en-IN"/>
        </a:p>
      </dgm:t>
    </dgm:pt>
    <dgm:pt modelId="{E876B772-5884-4C6A-968F-4EF6C931226C}" type="sibTrans" cxnId="{47A8A58F-76F6-44B0-8668-DD51FE9E06AE}">
      <dgm:prSet/>
      <dgm:spPr/>
      <dgm:t>
        <a:bodyPr/>
        <a:lstStyle/>
        <a:p>
          <a:endParaRPr lang="en-IN"/>
        </a:p>
      </dgm:t>
    </dgm:pt>
    <dgm:pt modelId="{90B4AECE-7433-4C0C-A9A3-64DFF37F3627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2000" b="1" dirty="0"/>
            <a:t> States Selected: </a:t>
          </a:r>
          <a:r>
            <a:rPr lang="en-IN" sz="2000" b="0" dirty="0"/>
            <a:t>Goa, Manipur, Karnataka, Bihar, Punjab, Chhattisgarh</a:t>
          </a:r>
        </a:p>
      </dgm:t>
    </dgm:pt>
    <dgm:pt modelId="{531EABBE-255C-4A60-A6C8-45A217C4A92C}" type="parTrans" cxnId="{B6E9FCFA-7099-42B2-944E-9DEED97BD91E}">
      <dgm:prSet/>
      <dgm:spPr/>
      <dgm:t>
        <a:bodyPr/>
        <a:lstStyle/>
        <a:p>
          <a:endParaRPr lang="en-IN"/>
        </a:p>
      </dgm:t>
    </dgm:pt>
    <dgm:pt modelId="{E3D1A192-4D14-4724-8553-F9B114872CB9}" type="sibTrans" cxnId="{B6E9FCFA-7099-42B2-944E-9DEED97BD91E}">
      <dgm:prSet/>
      <dgm:spPr/>
      <dgm:t>
        <a:bodyPr/>
        <a:lstStyle/>
        <a:p>
          <a:endParaRPr lang="en-IN"/>
        </a:p>
      </dgm:t>
    </dgm:pt>
    <dgm:pt modelId="{FF701AB5-3610-4D12-923A-E8336ECEE0C8}" type="pres">
      <dgm:prSet presAssocID="{765F5924-BB00-408B-8281-E4C939898DCD}" presName="composite" presStyleCnt="0">
        <dgm:presLayoutVars>
          <dgm:chMax val="1"/>
          <dgm:dir/>
          <dgm:resizeHandles val="exact"/>
        </dgm:presLayoutVars>
      </dgm:prSet>
      <dgm:spPr/>
    </dgm:pt>
    <dgm:pt modelId="{55318D20-E354-4991-8CB3-539659A2202D}" type="pres">
      <dgm:prSet presAssocID="{EF525F95-DD9C-4EA6-A467-A87F3041AB76}" presName="roof" presStyleLbl="dkBgShp" presStyleIdx="0" presStyleCnt="2"/>
      <dgm:spPr/>
    </dgm:pt>
    <dgm:pt modelId="{A707409B-B028-48CC-BE62-1D2F6AF9A2EA}" type="pres">
      <dgm:prSet presAssocID="{EF525F95-DD9C-4EA6-A467-A87F3041AB76}" presName="pillars" presStyleCnt="0"/>
      <dgm:spPr/>
    </dgm:pt>
    <dgm:pt modelId="{20F58C3B-2DE5-403A-B815-55EAE162C1EB}" type="pres">
      <dgm:prSet presAssocID="{EF525F95-DD9C-4EA6-A467-A87F3041AB76}" presName="pillar1" presStyleLbl="node1" presStyleIdx="0" presStyleCnt="4">
        <dgm:presLayoutVars>
          <dgm:bulletEnabled val="1"/>
        </dgm:presLayoutVars>
      </dgm:prSet>
      <dgm:spPr/>
    </dgm:pt>
    <dgm:pt modelId="{6F377B0E-B90F-4B2A-B416-80C1D215F8F3}" type="pres">
      <dgm:prSet presAssocID="{DA1E56D1-7E15-4F2C-835F-C8C9B6593914}" presName="pillarX" presStyleLbl="node1" presStyleIdx="1" presStyleCnt="4">
        <dgm:presLayoutVars>
          <dgm:bulletEnabled val="1"/>
        </dgm:presLayoutVars>
      </dgm:prSet>
      <dgm:spPr/>
    </dgm:pt>
    <dgm:pt modelId="{EFCD5D24-652E-4E30-9B85-78FA5A1E02CB}" type="pres">
      <dgm:prSet presAssocID="{9D1FA555-B2E7-4D70-8319-DDEFF4A8B1B3}" presName="pillarX" presStyleLbl="node1" presStyleIdx="2" presStyleCnt="4">
        <dgm:presLayoutVars>
          <dgm:bulletEnabled val="1"/>
        </dgm:presLayoutVars>
      </dgm:prSet>
      <dgm:spPr/>
    </dgm:pt>
    <dgm:pt modelId="{85C08D4C-0414-47A2-9D54-7E75010FE703}" type="pres">
      <dgm:prSet presAssocID="{90B4AECE-7433-4C0C-A9A3-64DFF37F3627}" presName="pillarX" presStyleLbl="node1" presStyleIdx="3" presStyleCnt="4">
        <dgm:presLayoutVars>
          <dgm:bulletEnabled val="1"/>
        </dgm:presLayoutVars>
      </dgm:prSet>
      <dgm:spPr/>
    </dgm:pt>
    <dgm:pt modelId="{4A14B0D6-24EB-4C26-BE9D-ECC52A5CDEDD}" type="pres">
      <dgm:prSet presAssocID="{EF525F95-DD9C-4EA6-A467-A87F3041AB76}" presName="base" presStyleLbl="dkBgShp" presStyleIdx="1" presStyleCnt="2"/>
      <dgm:spPr/>
    </dgm:pt>
  </dgm:ptLst>
  <dgm:cxnLst>
    <dgm:cxn modelId="{2A022421-691A-47C2-B2FE-A9E4AA8F6751}" srcId="{EF525F95-DD9C-4EA6-A467-A87F3041AB76}" destId="{DA1E56D1-7E15-4F2C-835F-C8C9B6593914}" srcOrd="1" destOrd="0" parTransId="{39FC21E8-E1B4-4883-895F-07C47F904058}" sibTransId="{FF2573C1-2B9F-440B-9E5C-278A765D2CE2}"/>
    <dgm:cxn modelId="{B17AE324-A356-48DA-A1C3-3215377A63DD}" type="presOf" srcId="{90B4AECE-7433-4C0C-A9A3-64DFF37F3627}" destId="{85C08D4C-0414-47A2-9D54-7E75010FE703}" srcOrd="0" destOrd="0" presId="urn:microsoft.com/office/officeart/2005/8/layout/hList3"/>
    <dgm:cxn modelId="{3742495B-0CFF-4BDF-AB00-945D8410EB53}" type="presOf" srcId="{9D1FA555-B2E7-4D70-8319-DDEFF4A8B1B3}" destId="{EFCD5D24-652E-4E30-9B85-78FA5A1E02CB}" srcOrd="0" destOrd="0" presId="urn:microsoft.com/office/officeart/2005/8/layout/hList3"/>
    <dgm:cxn modelId="{8DB6D85E-99C4-4F0E-92B9-20C4434A4FB4}" type="presOf" srcId="{765F5924-BB00-408B-8281-E4C939898DCD}" destId="{FF701AB5-3610-4D12-923A-E8336ECEE0C8}" srcOrd="0" destOrd="0" presId="urn:microsoft.com/office/officeart/2005/8/layout/hList3"/>
    <dgm:cxn modelId="{32ED8076-A2F4-49D7-BA70-3BF03F628C31}" type="presOf" srcId="{E96E9041-8812-4256-B551-C2CE2942AC80}" destId="{20F58C3B-2DE5-403A-B815-55EAE162C1EB}" srcOrd="0" destOrd="0" presId="urn:microsoft.com/office/officeart/2005/8/layout/hList3"/>
    <dgm:cxn modelId="{EF0B2C57-D528-4949-90F6-4EE09E26948C}" type="presOf" srcId="{DA1E56D1-7E15-4F2C-835F-C8C9B6593914}" destId="{6F377B0E-B90F-4B2A-B416-80C1D215F8F3}" srcOrd="0" destOrd="0" presId="urn:microsoft.com/office/officeart/2005/8/layout/hList3"/>
    <dgm:cxn modelId="{47A8A58F-76F6-44B0-8668-DD51FE9E06AE}" srcId="{EF525F95-DD9C-4EA6-A467-A87F3041AB76}" destId="{9D1FA555-B2E7-4D70-8319-DDEFF4A8B1B3}" srcOrd="2" destOrd="0" parTransId="{A703EB36-BD5E-4531-9D0B-B2653A2A68E7}" sibTransId="{E876B772-5884-4C6A-968F-4EF6C931226C}"/>
    <dgm:cxn modelId="{277FF3A3-77D4-4391-9ACE-CB29DB14C973}" srcId="{765F5924-BB00-408B-8281-E4C939898DCD}" destId="{EF525F95-DD9C-4EA6-A467-A87F3041AB76}" srcOrd="0" destOrd="0" parTransId="{C4A7A73C-42E3-4FE3-863C-B7731DD64D92}" sibTransId="{4D09250F-F9F6-47FB-9669-4A018AD7545C}"/>
    <dgm:cxn modelId="{68BE86A5-EADD-4808-93D7-5F81DF6ABC56}" type="presOf" srcId="{EF525F95-DD9C-4EA6-A467-A87F3041AB76}" destId="{55318D20-E354-4991-8CB3-539659A2202D}" srcOrd="0" destOrd="0" presId="urn:microsoft.com/office/officeart/2005/8/layout/hList3"/>
    <dgm:cxn modelId="{3FB36EEC-0545-4EB8-9873-5E39A891439F}" srcId="{EF525F95-DD9C-4EA6-A467-A87F3041AB76}" destId="{E96E9041-8812-4256-B551-C2CE2942AC80}" srcOrd="0" destOrd="0" parTransId="{4AA43A29-6463-4F8C-A0BE-B28374058932}" sibTransId="{AC63EBDA-68CA-446D-930B-D7BCFF4712D3}"/>
    <dgm:cxn modelId="{B6E9FCFA-7099-42B2-944E-9DEED97BD91E}" srcId="{EF525F95-DD9C-4EA6-A467-A87F3041AB76}" destId="{90B4AECE-7433-4C0C-A9A3-64DFF37F3627}" srcOrd="3" destOrd="0" parTransId="{531EABBE-255C-4A60-A6C8-45A217C4A92C}" sibTransId="{E3D1A192-4D14-4724-8553-F9B114872CB9}"/>
    <dgm:cxn modelId="{7A28D556-A6E6-4439-BCB7-147889ED7186}" type="presParOf" srcId="{FF701AB5-3610-4D12-923A-E8336ECEE0C8}" destId="{55318D20-E354-4991-8CB3-539659A2202D}" srcOrd="0" destOrd="0" presId="urn:microsoft.com/office/officeart/2005/8/layout/hList3"/>
    <dgm:cxn modelId="{E8BF4E98-6185-4BB6-83AE-BE5BC0AC6188}" type="presParOf" srcId="{FF701AB5-3610-4D12-923A-E8336ECEE0C8}" destId="{A707409B-B028-48CC-BE62-1D2F6AF9A2EA}" srcOrd="1" destOrd="0" presId="urn:microsoft.com/office/officeart/2005/8/layout/hList3"/>
    <dgm:cxn modelId="{0E899EDA-F5F6-4B92-AE83-69EA752944F2}" type="presParOf" srcId="{A707409B-B028-48CC-BE62-1D2F6AF9A2EA}" destId="{20F58C3B-2DE5-403A-B815-55EAE162C1EB}" srcOrd="0" destOrd="0" presId="urn:microsoft.com/office/officeart/2005/8/layout/hList3"/>
    <dgm:cxn modelId="{38DAC55A-02B3-40BD-A900-6420768CEB75}" type="presParOf" srcId="{A707409B-B028-48CC-BE62-1D2F6AF9A2EA}" destId="{6F377B0E-B90F-4B2A-B416-80C1D215F8F3}" srcOrd="1" destOrd="0" presId="urn:microsoft.com/office/officeart/2005/8/layout/hList3"/>
    <dgm:cxn modelId="{5612AB3A-022D-4FDE-85D9-57A559B181DF}" type="presParOf" srcId="{A707409B-B028-48CC-BE62-1D2F6AF9A2EA}" destId="{EFCD5D24-652E-4E30-9B85-78FA5A1E02CB}" srcOrd="2" destOrd="0" presId="urn:microsoft.com/office/officeart/2005/8/layout/hList3"/>
    <dgm:cxn modelId="{C8EA76D9-FE09-4460-A409-D3DFF4EB0A11}" type="presParOf" srcId="{A707409B-B028-48CC-BE62-1D2F6AF9A2EA}" destId="{85C08D4C-0414-47A2-9D54-7E75010FE703}" srcOrd="3" destOrd="0" presId="urn:microsoft.com/office/officeart/2005/8/layout/hList3"/>
    <dgm:cxn modelId="{3DA1A49A-737B-490E-BF23-C6916BA34B52}" type="presParOf" srcId="{FF701AB5-3610-4D12-923A-E8336ECEE0C8}" destId="{4A14B0D6-24EB-4C26-BE9D-ECC52A5CDED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56FD73-5D0E-4CD3-8321-4E4D79B8452A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0272836-39C5-4841-B4A9-FB1FD94E66A5}">
      <dgm:prSet phldrT="[Text]" custT="1"/>
      <dgm:spPr/>
      <dgm:t>
        <a:bodyPr/>
        <a:lstStyle/>
        <a:p>
          <a:r>
            <a:rPr lang="en-IN" sz="2000" dirty="0"/>
            <a:t>Sample size &amp; variables</a:t>
          </a:r>
        </a:p>
      </dgm:t>
    </dgm:pt>
    <dgm:pt modelId="{15336B67-FA34-41A2-B42D-DCA080FBE311}" type="parTrans" cxnId="{759F7456-4310-40B0-A64B-8053170868F4}">
      <dgm:prSet/>
      <dgm:spPr/>
      <dgm:t>
        <a:bodyPr/>
        <a:lstStyle/>
        <a:p>
          <a:endParaRPr lang="en-IN"/>
        </a:p>
      </dgm:t>
    </dgm:pt>
    <dgm:pt modelId="{46C428E3-1994-4292-ADF5-D3859CBC19BD}" type="sibTrans" cxnId="{759F7456-4310-40B0-A64B-8053170868F4}">
      <dgm:prSet/>
      <dgm:spPr/>
      <dgm:t>
        <a:bodyPr/>
        <a:lstStyle/>
        <a:p>
          <a:endParaRPr lang="en-IN"/>
        </a:p>
      </dgm:t>
    </dgm:pt>
    <dgm:pt modelId="{27493B51-6B73-4413-AE17-CC3A6BE35894}">
      <dgm:prSet phldrT="[Text]" custT="1"/>
      <dgm:spPr/>
      <dgm:t>
        <a:bodyPr/>
        <a:lstStyle/>
        <a:p>
          <a:r>
            <a:rPr lang="en-IN" sz="2000" b="1" dirty="0"/>
            <a:t>Sample Size: </a:t>
          </a:r>
          <a:r>
            <a:rPr lang="en-IN" sz="2000" dirty="0"/>
            <a:t>Goa – 1,949 Manipur – 1,657 Karnataka, Bihar, Punjab and Chhattisgarh– 1,999</a:t>
          </a:r>
        </a:p>
      </dgm:t>
    </dgm:pt>
    <dgm:pt modelId="{0AE12C8A-226F-440E-B169-4894CF6C9BFB}" type="parTrans" cxnId="{DAE82084-B76C-4FA0-97FC-BA6323902194}">
      <dgm:prSet/>
      <dgm:spPr/>
      <dgm:t>
        <a:bodyPr/>
        <a:lstStyle/>
        <a:p>
          <a:endParaRPr lang="en-IN"/>
        </a:p>
      </dgm:t>
    </dgm:pt>
    <dgm:pt modelId="{FF2B9043-4799-401E-BC48-6E0791196C3C}" type="sibTrans" cxnId="{DAE82084-B76C-4FA0-97FC-BA6323902194}">
      <dgm:prSet/>
      <dgm:spPr/>
      <dgm:t>
        <a:bodyPr/>
        <a:lstStyle/>
        <a:p>
          <a:endParaRPr lang="en-IN"/>
        </a:p>
      </dgm:t>
    </dgm:pt>
    <dgm:pt modelId="{7D94E932-0FFE-4CC5-AA8A-FE6F052C93A0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2000" b="1" dirty="0"/>
            <a:t>Dependent Variable: </a:t>
          </a:r>
          <a:r>
            <a:rPr lang="en-GB" sz="2000" dirty="0"/>
            <a:t>Loss to follow-up (LTFU): Stopped treatment for ≥2 months without consent</a:t>
          </a:r>
          <a:endParaRPr lang="en-IN" sz="2000" dirty="0"/>
        </a:p>
      </dgm:t>
    </dgm:pt>
    <dgm:pt modelId="{D85ACF1E-A666-44D9-B933-09126F0C9F42}" type="parTrans" cxnId="{BBE49130-5259-4109-B2F2-20BF8EC0EEAF}">
      <dgm:prSet/>
      <dgm:spPr/>
      <dgm:t>
        <a:bodyPr/>
        <a:lstStyle/>
        <a:p>
          <a:endParaRPr lang="en-IN"/>
        </a:p>
      </dgm:t>
    </dgm:pt>
    <dgm:pt modelId="{F11D98F2-C48B-47AF-9978-664F325011BA}" type="sibTrans" cxnId="{BBE49130-5259-4109-B2F2-20BF8EC0EEAF}">
      <dgm:prSet/>
      <dgm:spPr/>
      <dgm:t>
        <a:bodyPr/>
        <a:lstStyle/>
        <a:p>
          <a:endParaRPr lang="en-IN"/>
        </a:p>
      </dgm:t>
    </dgm:pt>
    <dgm:pt modelId="{7D6C9F50-C3F0-4CC5-941A-B3F2A8253AA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2000" b="1" dirty="0"/>
            <a:t>Independent Variables: </a:t>
          </a:r>
          <a:r>
            <a:rPr lang="en-IN" sz="2000" dirty="0"/>
            <a:t>Age (adult &gt;18 </a:t>
          </a:r>
          <a:r>
            <a:rPr lang="en-IN" sz="2000" dirty="0" err="1"/>
            <a:t>yrs</a:t>
          </a:r>
          <a:r>
            <a:rPr lang="en-IN" sz="2000" dirty="0"/>
            <a:t>), Gender, </a:t>
          </a:r>
          <a:r>
            <a:rPr lang="en-GB" sz="2000" dirty="0"/>
            <a:t>Place of residence (state/outside), Type of TB (pulmonary/extra-pulmonary),</a:t>
          </a:r>
          <a:r>
            <a:rPr lang="en-IN" sz="2000" dirty="0"/>
            <a:t>Alcohol use, Tobacco smoking, Socio-economic status (BPL/APL</a:t>
          </a:r>
        </a:p>
      </dgm:t>
    </dgm:pt>
    <dgm:pt modelId="{03A60250-C7E9-4BEC-A2CB-AB7906852E24}" type="parTrans" cxnId="{29197CB4-7D8C-4130-92B7-27D9A4919997}">
      <dgm:prSet/>
      <dgm:spPr/>
      <dgm:t>
        <a:bodyPr/>
        <a:lstStyle/>
        <a:p>
          <a:endParaRPr lang="en-IN"/>
        </a:p>
      </dgm:t>
    </dgm:pt>
    <dgm:pt modelId="{72B4178C-9A72-4E3E-8911-E901737707B3}" type="sibTrans" cxnId="{29197CB4-7D8C-4130-92B7-27D9A4919997}">
      <dgm:prSet/>
      <dgm:spPr/>
      <dgm:t>
        <a:bodyPr/>
        <a:lstStyle/>
        <a:p>
          <a:endParaRPr lang="en-IN"/>
        </a:p>
      </dgm:t>
    </dgm:pt>
    <dgm:pt modelId="{B65486D0-BB83-4541-9FFA-A72D105D1C23}" type="pres">
      <dgm:prSet presAssocID="{9B56FD73-5D0E-4CD3-8321-4E4D79B8452A}" presName="composite" presStyleCnt="0">
        <dgm:presLayoutVars>
          <dgm:chMax val="1"/>
          <dgm:dir/>
          <dgm:resizeHandles val="exact"/>
        </dgm:presLayoutVars>
      </dgm:prSet>
      <dgm:spPr/>
    </dgm:pt>
    <dgm:pt modelId="{7FD07F35-D27F-41E9-8336-B5C2FB6F87EE}" type="pres">
      <dgm:prSet presAssocID="{10272836-39C5-4841-B4A9-FB1FD94E66A5}" presName="roof" presStyleLbl="dkBgShp" presStyleIdx="0" presStyleCnt="2" custLinFactNeighborY="-1767"/>
      <dgm:spPr/>
    </dgm:pt>
    <dgm:pt modelId="{440AEFEE-A563-4511-8D5E-2DB7DABE4A6C}" type="pres">
      <dgm:prSet presAssocID="{10272836-39C5-4841-B4A9-FB1FD94E66A5}" presName="pillars" presStyleCnt="0"/>
      <dgm:spPr/>
    </dgm:pt>
    <dgm:pt modelId="{4BCF0707-BEA8-4ADF-BA5B-D0F3ABB4014B}" type="pres">
      <dgm:prSet presAssocID="{10272836-39C5-4841-B4A9-FB1FD94E66A5}" presName="pillar1" presStyleLbl="node1" presStyleIdx="0" presStyleCnt="3">
        <dgm:presLayoutVars>
          <dgm:bulletEnabled val="1"/>
        </dgm:presLayoutVars>
      </dgm:prSet>
      <dgm:spPr/>
    </dgm:pt>
    <dgm:pt modelId="{AEF40FA4-BE2B-4F9A-BF61-659DA238E479}" type="pres">
      <dgm:prSet presAssocID="{7D94E932-0FFE-4CC5-AA8A-FE6F052C93A0}" presName="pillarX" presStyleLbl="node1" presStyleIdx="1" presStyleCnt="3">
        <dgm:presLayoutVars>
          <dgm:bulletEnabled val="1"/>
        </dgm:presLayoutVars>
      </dgm:prSet>
      <dgm:spPr/>
    </dgm:pt>
    <dgm:pt modelId="{EDA222DD-CBE7-42D5-9440-DB0D2BE13111}" type="pres">
      <dgm:prSet presAssocID="{7D6C9F50-C3F0-4CC5-941A-B3F2A8253AA1}" presName="pillarX" presStyleLbl="node1" presStyleIdx="2" presStyleCnt="3" custScaleX="97059" custLinFactNeighborX="0">
        <dgm:presLayoutVars>
          <dgm:bulletEnabled val="1"/>
        </dgm:presLayoutVars>
      </dgm:prSet>
      <dgm:spPr/>
    </dgm:pt>
    <dgm:pt modelId="{69CAF81C-2DDB-4F79-A6E4-C80BDEEBD59D}" type="pres">
      <dgm:prSet presAssocID="{10272836-39C5-4841-B4A9-FB1FD94E66A5}" presName="base" presStyleLbl="dkBgShp" presStyleIdx="1" presStyleCnt="2"/>
      <dgm:spPr/>
    </dgm:pt>
  </dgm:ptLst>
  <dgm:cxnLst>
    <dgm:cxn modelId="{1774871C-A143-428B-9D9A-24ACB6BB11DF}" type="presOf" srcId="{27493B51-6B73-4413-AE17-CC3A6BE35894}" destId="{4BCF0707-BEA8-4ADF-BA5B-D0F3ABB4014B}" srcOrd="0" destOrd="0" presId="urn:microsoft.com/office/officeart/2005/8/layout/hList3"/>
    <dgm:cxn modelId="{857D8B23-A6B1-4E6A-A32C-1A3C70103081}" type="presOf" srcId="{10272836-39C5-4841-B4A9-FB1FD94E66A5}" destId="{7FD07F35-D27F-41E9-8336-B5C2FB6F87EE}" srcOrd="0" destOrd="0" presId="urn:microsoft.com/office/officeart/2005/8/layout/hList3"/>
    <dgm:cxn modelId="{BBE49130-5259-4109-B2F2-20BF8EC0EEAF}" srcId="{10272836-39C5-4841-B4A9-FB1FD94E66A5}" destId="{7D94E932-0FFE-4CC5-AA8A-FE6F052C93A0}" srcOrd="1" destOrd="0" parTransId="{D85ACF1E-A666-44D9-B933-09126F0C9F42}" sibTransId="{F11D98F2-C48B-47AF-9978-664F325011BA}"/>
    <dgm:cxn modelId="{63ADA440-7340-4409-8230-1064C5EA4B87}" type="presOf" srcId="{7D6C9F50-C3F0-4CC5-941A-B3F2A8253AA1}" destId="{EDA222DD-CBE7-42D5-9440-DB0D2BE13111}" srcOrd="0" destOrd="0" presId="urn:microsoft.com/office/officeart/2005/8/layout/hList3"/>
    <dgm:cxn modelId="{759F7456-4310-40B0-A64B-8053170868F4}" srcId="{9B56FD73-5D0E-4CD3-8321-4E4D79B8452A}" destId="{10272836-39C5-4841-B4A9-FB1FD94E66A5}" srcOrd="0" destOrd="0" parTransId="{15336B67-FA34-41A2-B42D-DCA080FBE311}" sibTransId="{46C428E3-1994-4292-ADF5-D3859CBC19BD}"/>
    <dgm:cxn modelId="{DAE82084-B76C-4FA0-97FC-BA6323902194}" srcId="{10272836-39C5-4841-B4A9-FB1FD94E66A5}" destId="{27493B51-6B73-4413-AE17-CC3A6BE35894}" srcOrd="0" destOrd="0" parTransId="{0AE12C8A-226F-440E-B169-4894CF6C9BFB}" sibTransId="{FF2B9043-4799-401E-BC48-6E0791196C3C}"/>
    <dgm:cxn modelId="{29197CB4-7D8C-4130-92B7-27D9A4919997}" srcId="{10272836-39C5-4841-B4A9-FB1FD94E66A5}" destId="{7D6C9F50-C3F0-4CC5-941A-B3F2A8253AA1}" srcOrd="2" destOrd="0" parTransId="{03A60250-C7E9-4BEC-A2CB-AB7906852E24}" sibTransId="{72B4178C-9A72-4E3E-8911-E901737707B3}"/>
    <dgm:cxn modelId="{19D624B6-663D-476B-9A83-6F4D3D02BBEE}" type="presOf" srcId="{9B56FD73-5D0E-4CD3-8321-4E4D79B8452A}" destId="{B65486D0-BB83-4541-9FFA-A72D105D1C23}" srcOrd="0" destOrd="0" presId="urn:microsoft.com/office/officeart/2005/8/layout/hList3"/>
    <dgm:cxn modelId="{2F6463CE-5948-4A55-915D-986C04E42000}" type="presOf" srcId="{7D94E932-0FFE-4CC5-AA8A-FE6F052C93A0}" destId="{AEF40FA4-BE2B-4F9A-BF61-659DA238E479}" srcOrd="0" destOrd="0" presId="urn:microsoft.com/office/officeart/2005/8/layout/hList3"/>
    <dgm:cxn modelId="{BC60278E-A179-4923-BA07-2D5CBA8855D7}" type="presParOf" srcId="{B65486D0-BB83-4541-9FFA-A72D105D1C23}" destId="{7FD07F35-D27F-41E9-8336-B5C2FB6F87EE}" srcOrd="0" destOrd="0" presId="urn:microsoft.com/office/officeart/2005/8/layout/hList3"/>
    <dgm:cxn modelId="{379168EB-0C8A-49A5-A213-D1F8B6C23137}" type="presParOf" srcId="{B65486D0-BB83-4541-9FFA-A72D105D1C23}" destId="{440AEFEE-A563-4511-8D5E-2DB7DABE4A6C}" srcOrd="1" destOrd="0" presId="urn:microsoft.com/office/officeart/2005/8/layout/hList3"/>
    <dgm:cxn modelId="{712FC5B2-6005-4040-80E3-8773B4A22120}" type="presParOf" srcId="{440AEFEE-A563-4511-8D5E-2DB7DABE4A6C}" destId="{4BCF0707-BEA8-4ADF-BA5B-D0F3ABB4014B}" srcOrd="0" destOrd="0" presId="urn:microsoft.com/office/officeart/2005/8/layout/hList3"/>
    <dgm:cxn modelId="{990C8FF0-35BB-4854-9D14-C6D705BCB871}" type="presParOf" srcId="{440AEFEE-A563-4511-8D5E-2DB7DABE4A6C}" destId="{AEF40FA4-BE2B-4F9A-BF61-659DA238E479}" srcOrd="1" destOrd="0" presId="urn:microsoft.com/office/officeart/2005/8/layout/hList3"/>
    <dgm:cxn modelId="{126EC4EA-6ACA-497D-919C-574FCCFB08EB}" type="presParOf" srcId="{440AEFEE-A563-4511-8D5E-2DB7DABE4A6C}" destId="{EDA222DD-CBE7-42D5-9440-DB0D2BE13111}" srcOrd="2" destOrd="0" presId="urn:microsoft.com/office/officeart/2005/8/layout/hList3"/>
    <dgm:cxn modelId="{425F7405-EC06-4A02-8B4F-3D1F7DA41EC6}" type="presParOf" srcId="{B65486D0-BB83-4541-9FFA-A72D105D1C23}" destId="{69CAF81C-2DDB-4F79-A6E4-C80BDEEBD59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5BEFE6-EFB0-43D8-B701-BA040A433155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BE84B2B-5B6A-43D3-9833-FEF0D119561E}">
      <dgm:prSet phldrT="[Text]" custT="1"/>
      <dgm:spPr/>
      <dgm:t>
        <a:bodyPr/>
        <a:lstStyle/>
        <a:p>
          <a:r>
            <a:rPr lang="en-IN" sz="1400" b="1" dirty="0"/>
            <a:t>Sample Overview</a:t>
          </a:r>
          <a:endParaRPr lang="en-IN" sz="1400" dirty="0"/>
        </a:p>
      </dgm:t>
    </dgm:pt>
    <dgm:pt modelId="{7AE155E0-23B1-468D-B606-82BD08C98FAD}" type="parTrans" cxnId="{507B3502-9B45-4256-9741-23745D89CD7A}">
      <dgm:prSet/>
      <dgm:spPr/>
      <dgm:t>
        <a:bodyPr/>
        <a:lstStyle/>
        <a:p>
          <a:endParaRPr lang="en-IN"/>
        </a:p>
      </dgm:t>
    </dgm:pt>
    <dgm:pt modelId="{D8732826-7617-4386-BF19-17C0170C9045}" type="sibTrans" cxnId="{507B3502-9B45-4256-9741-23745D89CD7A}">
      <dgm:prSet/>
      <dgm:spPr/>
      <dgm:t>
        <a:bodyPr/>
        <a:lstStyle/>
        <a:p>
          <a:endParaRPr lang="en-IN"/>
        </a:p>
      </dgm:t>
    </dgm:pt>
    <dgm:pt modelId="{43545086-C0C7-4793-A40F-7CF864E355D3}">
      <dgm:prSet phldrT="[Text]" custT="1"/>
      <dgm:spPr/>
      <dgm:t>
        <a:bodyPr/>
        <a:lstStyle/>
        <a:p>
          <a:r>
            <a:rPr lang="en-IN" sz="1800" b="1" dirty="0"/>
            <a:t>Total Participants:</a:t>
          </a:r>
          <a:r>
            <a:rPr lang="en-IN" sz="1800" dirty="0"/>
            <a:t> 11602 patients across 8 states</a:t>
          </a:r>
        </a:p>
      </dgm:t>
    </dgm:pt>
    <dgm:pt modelId="{EBA2A75F-3FA2-4181-AE45-0F6C5B01D649}" type="parTrans" cxnId="{4EC1EC23-1909-4460-AA17-8B75EE55A098}">
      <dgm:prSet/>
      <dgm:spPr/>
      <dgm:t>
        <a:bodyPr/>
        <a:lstStyle/>
        <a:p>
          <a:endParaRPr lang="en-IN"/>
        </a:p>
      </dgm:t>
    </dgm:pt>
    <dgm:pt modelId="{8BE5A0CE-8A39-41AD-9275-2719288D70F1}" type="sibTrans" cxnId="{4EC1EC23-1909-4460-AA17-8B75EE55A098}">
      <dgm:prSet/>
      <dgm:spPr/>
      <dgm:t>
        <a:bodyPr/>
        <a:lstStyle/>
        <a:p>
          <a:endParaRPr lang="en-IN"/>
        </a:p>
      </dgm:t>
    </dgm:pt>
    <dgm:pt modelId="{3E970EAA-DDE2-48EB-A231-AD93B6F6F4DE}">
      <dgm:prSet phldrT="[Text]" custT="1"/>
      <dgm:spPr/>
      <dgm:t>
        <a:bodyPr/>
        <a:lstStyle/>
        <a:p>
          <a:r>
            <a:rPr lang="en-IN" sz="1200" b="1" dirty="0"/>
            <a:t>Demographics</a:t>
          </a:r>
          <a:endParaRPr lang="en-IN" sz="1200" dirty="0"/>
        </a:p>
      </dgm:t>
    </dgm:pt>
    <dgm:pt modelId="{207353C8-FE28-403A-9183-5C05F89589D2}" type="parTrans" cxnId="{100114CC-3D7F-4F20-9497-E6AA8C562BBE}">
      <dgm:prSet/>
      <dgm:spPr/>
      <dgm:t>
        <a:bodyPr/>
        <a:lstStyle/>
        <a:p>
          <a:endParaRPr lang="en-IN"/>
        </a:p>
      </dgm:t>
    </dgm:pt>
    <dgm:pt modelId="{687EC022-F430-4058-B6CD-D03605421BB7}" type="sibTrans" cxnId="{100114CC-3D7F-4F20-9497-E6AA8C562BBE}">
      <dgm:prSet/>
      <dgm:spPr/>
      <dgm:t>
        <a:bodyPr/>
        <a:lstStyle/>
        <a:p>
          <a:endParaRPr lang="en-IN"/>
        </a:p>
      </dgm:t>
    </dgm:pt>
    <dgm:pt modelId="{48512CC4-D873-4369-867D-B2DB6924442F}">
      <dgm:prSet phldrT="[Text]" custT="1"/>
      <dgm:spPr/>
      <dgm:t>
        <a:bodyPr/>
        <a:lstStyle/>
        <a:p>
          <a:r>
            <a:rPr lang="en-GB" sz="1800" b="1" dirty="0"/>
            <a:t>Gender:</a:t>
          </a:r>
          <a:r>
            <a:rPr lang="en-GB" sz="1800" dirty="0"/>
            <a:t> Males predominated (up to 66.5%) in most states</a:t>
          </a:r>
          <a:endParaRPr lang="en-IN" sz="1800" dirty="0"/>
        </a:p>
      </dgm:t>
    </dgm:pt>
    <dgm:pt modelId="{E90AF405-3F37-4F56-888F-97515594240C}" type="parTrans" cxnId="{5B14BF85-05FC-46BA-8695-388C49F7534B}">
      <dgm:prSet/>
      <dgm:spPr/>
      <dgm:t>
        <a:bodyPr/>
        <a:lstStyle/>
        <a:p>
          <a:endParaRPr lang="en-IN"/>
        </a:p>
      </dgm:t>
    </dgm:pt>
    <dgm:pt modelId="{59287BC8-A9CC-4326-92D5-8BA7BEA71E1A}" type="sibTrans" cxnId="{5B14BF85-05FC-46BA-8695-388C49F7534B}">
      <dgm:prSet/>
      <dgm:spPr/>
      <dgm:t>
        <a:bodyPr/>
        <a:lstStyle/>
        <a:p>
          <a:endParaRPr lang="en-IN"/>
        </a:p>
      </dgm:t>
    </dgm:pt>
    <dgm:pt modelId="{CFB0456C-E0A8-4DA2-BFD2-2D3A2F5FE3E1}">
      <dgm:prSet phldrT="[Text]" custT="1"/>
      <dgm:spPr/>
      <dgm:t>
        <a:bodyPr/>
        <a:lstStyle/>
        <a:p>
          <a:r>
            <a:rPr lang="en-IN" sz="1100" b="1" dirty="0"/>
            <a:t>Geographic Patterns of LTFU</a:t>
          </a:r>
          <a:endParaRPr lang="en-IN" sz="1100" dirty="0"/>
        </a:p>
      </dgm:t>
    </dgm:pt>
    <dgm:pt modelId="{F66BE57D-5113-4F56-90E2-5B1D527A6F0D}" type="parTrans" cxnId="{4A63FFED-3E13-4EE5-9A0A-1731B7194302}">
      <dgm:prSet/>
      <dgm:spPr/>
      <dgm:t>
        <a:bodyPr/>
        <a:lstStyle/>
        <a:p>
          <a:endParaRPr lang="en-IN"/>
        </a:p>
      </dgm:t>
    </dgm:pt>
    <dgm:pt modelId="{FA4CFA1F-350B-4406-BA94-69A2A1E26035}" type="sibTrans" cxnId="{4A63FFED-3E13-4EE5-9A0A-1731B7194302}">
      <dgm:prSet/>
      <dgm:spPr/>
      <dgm:t>
        <a:bodyPr/>
        <a:lstStyle/>
        <a:p>
          <a:endParaRPr lang="en-IN"/>
        </a:p>
      </dgm:t>
    </dgm:pt>
    <dgm:pt modelId="{EACC7917-8E49-4B10-9D70-8E0CF0028096}">
      <dgm:prSet phldrT="[Text]" custT="1"/>
      <dgm:spPr/>
      <dgm:t>
        <a:bodyPr/>
        <a:lstStyle/>
        <a:p>
          <a:r>
            <a:rPr lang="sv-SE" sz="1800" b="1" dirty="0"/>
            <a:t>Highest LTFU</a:t>
          </a:r>
          <a:r>
            <a:rPr lang="sv-SE" sz="1800" dirty="0"/>
            <a:t>: Bihar (40.9%), Chhattisgarh (30.9%), Punjab (28.9%)</a:t>
          </a:r>
          <a:endParaRPr lang="en-IN" sz="1800" dirty="0"/>
        </a:p>
      </dgm:t>
    </dgm:pt>
    <dgm:pt modelId="{C0C275C6-4366-4F5C-95E1-B69D9398A0C9}" type="parTrans" cxnId="{177EB048-460B-43F1-9D2A-62BB766EF5D4}">
      <dgm:prSet/>
      <dgm:spPr/>
      <dgm:t>
        <a:bodyPr/>
        <a:lstStyle/>
        <a:p>
          <a:endParaRPr lang="en-IN"/>
        </a:p>
      </dgm:t>
    </dgm:pt>
    <dgm:pt modelId="{0576791E-B23F-45A6-8E8E-0418CE89494A}" type="sibTrans" cxnId="{177EB048-460B-43F1-9D2A-62BB766EF5D4}">
      <dgm:prSet/>
      <dgm:spPr/>
      <dgm:t>
        <a:bodyPr/>
        <a:lstStyle/>
        <a:p>
          <a:endParaRPr lang="en-IN"/>
        </a:p>
      </dgm:t>
    </dgm:pt>
    <dgm:pt modelId="{CD9324A6-6FE8-46EF-B637-D23E1DE73A4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800" b="1" dirty="0"/>
            <a:t>Treatment Completed:</a:t>
          </a:r>
          <a:r>
            <a:rPr lang="en-GB" sz="1800" dirty="0"/>
            <a:t> ~69% to 96% depending on state</a:t>
          </a:r>
        </a:p>
      </dgm:t>
    </dgm:pt>
    <dgm:pt modelId="{17CCBCBA-E8A0-431C-9266-1B42E568222F}" type="parTrans" cxnId="{A2482283-1A23-4ACB-A694-7A8D61CF89D6}">
      <dgm:prSet/>
      <dgm:spPr/>
      <dgm:t>
        <a:bodyPr/>
        <a:lstStyle/>
        <a:p>
          <a:endParaRPr lang="en-IN"/>
        </a:p>
      </dgm:t>
    </dgm:pt>
    <dgm:pt modelId="{0F1B1546-E888-4F14-A12D-C67DFC028548}" type="sibTrans" cxnId="{A2482283-1A23-4ACB-A694-7A8D61CF89D6}">
      <dgm:prSet/>
      <dgm:spPr/>
      <dgm:t>
        <a:bodyPr/>
        <a:lstStyle/>
        <a:p>
          <a:endParaRPr lang="en-IN"/>
        </a:p>
      </dgm:t>
    </dgm:pt>
    <dgm:pt modelId="{0EB5B8AC-96C7-4629-8D83-D5D4CAEACA9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800" b="1" dirty="0"/>
            <a:t>LTFU Rates:</a:t>
          </a:r>
          <a:r>
            <a:rPr lang="en-GB" sz="1800" dirty="0"/>
            <a:t> Ranged from </a:t>
          </a:r>
          <a:r>
            <a:rPr lang="en-GB" sz="1800" b="1" dirty="0"/>
            <a:t>3.7% (Goa)</a:t>
          </a:r>
          <a:r>
            <a:rPr lang="en-GB" sz="1800" dirty="0"/>
            <a:t> to </a:t>
          </a:r>
          <a:r>
            <a:rPr lang="en-GB" sz="1800" b="1" dirty="0"/>
            <a:t>40.9% (Bihar)</a:t>
          </a:r>
          <a:endParaRPr lang="en-GB" sz="1800" dirty="0"/>
        </a:p>
      </dgm:t>
    </dgm:pt>
    <dgm:pt modelId="{E6C06ABA-9BB4-40CE-BDDF-8647BBE20860}" type="parTrans" cxnId="{3D249935-6011-47FA-AD55-1B39DE88F07B}">
      <dgm:prSet/>
      <dgm:spPr/>
      <dgm:t>
        <a:bodyPr/>
        <a:lstStyle/>
        <a:p>
          <a:endParaRPr lang="en-IN"/>
        </a:p>
      </dgm:t>
    </dgm:pt>
    <dgm:pt modelId="{9AB02821-79A8-41F5-A728-4719F2B78282}" type="sibTrans" cxnId="{3D249935-6011-47FA-AD55-1B39DE88F07B}">
      <dgm:prSet/>
      <dgm:spPr/>
      <dgm:t>
        <a:bodyPr/>
        <a:lstStyle/>
        <a:p>
          <a:endParaRPr lang="en-IN"/>
        </a:p>
      </dgm:t>
    </dgm:pt>
    <dgm:pt modelId="{03099A5B-A3C0-41C0-A94E-FA15D50F8A61}">
      <dgm:prSet custT="1"/>
      <dgm:spPr/>
      <dgm:t>
        <a:bodyPr/>
        <a:lstStyle/>
        <a:p>
          <a:r>
            <a:rPr lang="en-GB" sz="1800" b="1" dirty="0"/>
            <a:t>Age:</a:t>
          </a:r>
          <a:r>
            <a:rPr lang="en-GB" sz="1800" dirty="0"/>
            <a:t> Majority between </a:t>
          </a:r>
          <a:r>
            <a:rPr lang="en-GB" sz="1800" b="1" dirty="0"/>
            <a:t>18–50 years</a:t>
          </a:r>
          <a:endParaRPr lang="en-GB" sz="1800" dirty="0"/>
        </a:p>
      </dgm:t>
    </dgm:pt>
    <dgm:pt modelId="{AAB27B63-5EDD-46C4-A17D-72F4BA253D0F}" type="parTrans" cxnId="{C82AEDA3-DCB8-4F62-932D-3521F61DD519}">
      <dgm:prSet/>
      <dgm:spPr/>
      <dgm:t>
        <a:bodyPr/>
        <a:lstStyle/>
        <a:p>
          <a:endParaRPr lang="en-IN"/>
        </a:p>
      </dgm:t>
    </dgm:pt>
    <dgm:pt modelId="{74BE6BAD-9224-4A56-A7FD-BD2149E30211}" type="sibTrans" cxnId="{C82AEDA3-DCB8-4F62-932D-3521F61DD519}">
      <dgm:prSet/>
      <dgm:spPr/>
      <dgm:t>
        <a:bodyPr/>
        <a:lstStyle/>
        <a:p>
          <a:endParaRPr lang="en-IN"/>
        </a:p>
      </dgm:t>
    </dgm:pt>
    <dgm:pt modelId="{C536667D-3803-47DF-A43A-8555F6F6AA7E}">
      <dgm:prSet custT="1"/>
      <dgm:spPr/>
      <dgm:t>
        <a:bodyPr/>
        <a:lstStyle/>
        <a:p>
          <a:r>
            <a:rPr lang="en-GB" sz="1800" b="1" dirty="0"/>
            <a:t>TB Type:</a:t>
          </a:r>
          <a:r>
            <a:rPr lang="en-GB" sz="1800" dirty="0"/>
            <a:t> Pulmonary TB most common (~75–83% of cases)</a:t>
          </a:r>
        </a:p>
      </dgm:t>
    </dgm:pt>
    <dgm:pt modelId="{915A48FC-4E5E-40E9-8D8E-77FAAD8C0C12}" type="parTrans" cxnId="{68CA428D-542B-4FD9-BC3C-EC20EEEE1CF5}">
      <dgm:prSet/>
      <dgm:spPr/>
      <dgm:t>
        <a:bodyPr/>
        <a:lstStyle/>
        <a:p>
          <a:endParaRPr lang="en-IN"/>
        </a:p>
      </dgm:t>
    </dgm:pt>
    <dgm:pt modelId="{59CAD04C-A2B6-4B93-AF95-604BDBE202D0}" type="sibTrans" cxnId="{68CA428D-542B-4FD9-BC3C-EC20EEEE1CF5}">
      <dgm:prSet/>
      <dgm:spPr/>
      <dgm:t>
        <a:bodyPr/>
        <a:lstStyle/>
        <a:p>
          <a:endParaRPr lang="en-IN"/>
        </a:p>
      </dgm:t>
    </dgm:pt>
    <dgm:pt modelId="{94B4FD7F-5A8A-45C3-A42E-EF58C343E32B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1800" b="1" dirty="0"/>
            <a:t>Lowest LTFU</a:t>
          </a:r>
          <a:r>
            <a:rPr lang="en-IN" sz="1800" dirty="0"/>
            <a:t>: Goa (3.7%), Manipur (5.7%)</a:t>
          </a:r>
        </a:p>
      </dgm:t>
    </dgm:pt>
    <dgm:pt modelId="{755036E9-4249-4C65-8A5E-E784BF8D2751}" type="parTrans" cxnId="{021C6742-6613-45B9-9404-784E96E0E3B9}">
      <dgm:prSet/>
      <dgm:spPr/>
      <dgm:t>
        <a:bodyPr/>
        <a:lstStyle/>
        <a:p>
          <a:endParaRPr lang="en-IN"/>
        </a:p>
      </dgm:t>
    </dgm:pt>
    <dgm:pt modelId="{BBEDFAEE-13FD-45A6-858C-B351BAE095BC}" type="sibTrans" cxnId="{021C6742-6613-45B9-9404-784E96E0E3B9}">
      <dgm:prSet/>
      <dgm:spPr/>
      <dgm:t>
        <a:bodyPr/>
        <a:lstStyle/>
        <a:p>
          <a:endParaRPr lang="en-IN"/>
        </a:p>
      </dgm:t>
    </dgm:pt>
    <dgm:pt modelId="{93930511-23A5-490B-8D43-8D6076D1ED2F}">
      <dgm:prSet phldrT="[Text]" custT="1"/>
      <dgm:spPr/>
      <dgm:t>
        <a:bodyPr/>
        <a:lstStyle/>
        <a:p>
          <a:r>
            <a:rPr lang="en-IN" sz="1200" b="1" dirty="0"/>
            <a:t>Demographics</a:t>
          </a:r>
          <a:endParaRPr lang="en-IN" sz="1200" dirty="0"/>
        </a:p>
      </dgm:t>
    </dgm:pt>
    <dgm:pt modelId="{46A61D59-408D-4150-ACBF-AC92CFA5FC55}" type="parTrans" cxnId="{76D03B1A-8C48-4E85-A1CB-CA044FD80A4C}">
      <dgm:prSet/>
      <dgm:spPr/>
      <dgm:t>
        <a:bodyPr/>
        <a:lstStyle/>
        <a:p>
          <a:endParaRPr lang="en-IN"/>
        </a:p>
      </dgm:t>
    </dgm:pt>
    <dgm:pt modelId="{34CB2299-8E17-4D88-B689-69249DFC5FBC}" type="sibTrans" cxnId="{76D03B1A-8C48-4E85-A1CB-CA044FD80A4C}">
      <dgm:prSet/>
      <dgm:spPr/>
      <dgm:t>
        <a:bodyPr/>
        <a:lstStyle/>
        <a:p>
          <a:endParaRPr lang="en-IN"/>
        </a:p>
      </dgm:t>
    </dgm:pt>
    <dgm:pt modelId="{576CF954-CB38-42BD-BB7D-41FD1EA9EB40}">
      <dgm:prSet custT="1"/>
      <dgm:spPr/>
      <dgm:t>
        <a:bodyPr/>
        <a:lstStyle/>
        <a:p>
          <a:r>
            <a:rPr lang="en-IN" sz="1800" b="1" dirty="0"/>
            <a:t>Alcohol &amp; Tobacco Use:</a:t>
          </a:r>
          <a:endParaRPr lang="en-IN" sz="1800" dirty="0"/>
        </a:p>
      </dgm:t>
    </dgm:pt>
    <dgm:pt modelId="{9FFE2377-D615-442E-AB82-44C09AF1112C}" type="parTrans" cxnId="{F25D49F7-EFFD-490C-A924-903A0089F649}">
      <dgm:prSet/>
      <dgm:spPr/>
      <dgm:t>
        <a:bodyPr/>
        <a:lstStyle/>
        <a:p>
          <a:endParaRPr lang="en-IN"/>
        </a:p>
      </dgm:t>
    </dgm:pt>
    <dgm:pt modelId="{C3A7EF17-1F1C-4824-B1C3-D820CBA5AE86}" type="sibTrans" cxnId="{F25D49F7-EFFD-490C-A924-903A0089F649}">
      <dgm:prSet/>
      <dgm:spPr/>
      <dgm:t>
        <a:bodyPr/>
        <a:lstStyle/>
        <a:p>
          <a:endParaRPr lang="en-IN"/>
        </a:p>
      </dgm:t>
    </dgm:pt>
    <dgm:pt modelId="{68CBC30C-FB1B-4931-ADC7-CE3881B1111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1800" dirty="0"/>
            <a:t>Alcohol use: 24–57%</a:t>
          </a:r>
        </a:p>
      </dgm:t>
    </dgm:pt>
    <dgm:pt modelId="{EE37711F-C0FF-442E-99AC-49BD32824175}" type="parTrans" cxnId="{ECDE7490-942F-4405-B4A7-A76278E98214}">
      <dgm:prSet/>
      <dgm:spPr/>
      <dgm:t>
        <a:bodyPr/>
        <a:lstStyle/>
        <a:p>
          <a:endParaRPr lang="en-IN"/>
        </a:p>
      </dgm:t>
    </dgm:pt>
    <dgm:pt modelId="{6194CDE3-7F4E-47AA-8440-EC6B2FB26C05}" type="sibTrans" cxnId="{ECDE7490-942F-4405-B4A7-A76278E98214}">
      <dgm:prSet/>
      <dgm:spPr/>
      <dgm:t>
        <a:bodyPr/>
        <a:lstStyle/>
        <a:p>
          <a:endParaRPr lang="en-IN"/>
        </a:p>
      </dgm:t>
    </dgm:pt>
    <dgm:pt modelId="{41D61411-F083-48A4-9E8E-81881F705FDB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1800" dirty="0"/>
            <a:t>Tobacco use: 27–45%</a:t>
          </a:r>
        </a:p>
      </dgm:t>
    </dgm:pt>
    <dgm:pt modelId="{00A405E0-4AD1-47FE-9894-275E599A818C}" type="parTrans" cxnId="{1C198535-21DB-43BC-883B-6C7EC6625E67}">
      <dgm:prSet/>
      <dgm:spPr/>
      <dgm:t>
        <a:bodyPr/>
        <a:lstStyle/>
        <a:p>
          <a:endParaRPr lang="en-IN"/>
        </a:p>
      </dgm:t>
    </dgm:pt>
    <dgm:pt modelId="{F5B5E9FC-CBFD-4414-AEA1-17B5FB5260E7}" type="sibTrans" cxnId="{1C198535-21DB-43BC-883B-6C7EC6625E67}">
      <dgm:prSet/>
      <dgm:spPr/>
      <dgm:t>
        <a:bodyPr/>
        <a:lstStyle/>
        <a:p>
          <a:endParaRPr lang="en-IN"/>
        </a:p>
      </dgm:t>
    </dgm:pt>
    <dgm:pt modelId="{8CA0F534-7069-4B06-B246-AF61109201DA}" type="pres">
      <dgm:prSet presAssocID="{3B5BEFE6-EFB0-43D8-B701-BA040A433155}" presName="linearFlow" presStyleCnt="0">
        <dgm:presLayoutVars>
          <dgm:dir/>
          <dgm:animLvl val="lvl"/>
          <dgm:resizeHandles val="exact"/>
        </dgm:presLayoutVars>
      </dgm:prSet>
      <dgm:spPr/>
    </dgm:pt>
    <dgm:pt modelId="{7782F063-9553-400D-B04E-0439BE700077}" type="pres">
      <dgm:prSet presAssocID="{2BE84B2B-5B6A-43D3-9833-FEF0D119561E}" presName="composite" presStyleCnt="0"/>
      <dgm:spPr/>
    </dgm:pt>
    <dgm:pt modelId="{142D0647-BFDC-4E0D-8E2B-6945A9F08938}" type="pres">
      <dgm:prSet presAssocID="{2BE84B2B-5B6A-43D3-9833-FEF0D119561E}" presName="parentText" presStyleLbl="alignNode1" presStyleIdx="0" presStyleCnt="4" custScaleX="105296" custLinFactNeighborX="0" custLinFactNeighborY="-2681">
        <dgm:presLayoutVars>
          <dgm:chMax val="1"/>
          <dgm:bulletEnabled val="1"/>
        </dgm:presLayoutVars>
      </dgm:prSet>
      <dgm:spPr/>
    </dgm:pt>
    <dgm:pt modelId="{8410BE8A-E067-483B-9355-EF315043F4D6}" type="pres">
      <dgm:prSet presAssocID="{2BE84B2B-5B6A-43D3-9833-FEF0D119561E}" presName="descendantText" presStyleLbl="alignAcc1" presStyleIdx="0" presStyleCnt="4" custScaleX="100780" custScaleY="138262">
        <dgm:presLayoutVars>
          <dgm:bulletEnabled val="1"/>
        </dgm:presLayoutVars>
      </dgm:prSet>
      <dgm:spPr/>
    </dgm:pt>
    <dgm:pt modelId="{26B41A3F-A51F-4282-A6ED-561D8A24062C}" type="pres">
      <dgm:prSet presAssocID="{D8732826-7617-4386-BF19-17C0170C9045}" presName="sp" presStyleCnt="0"/>
      <dgm:spPr/>
    </dgm:pt>
    <dgm:pt modelId="{370B8A0E-6569-4B5B-8386-56DFCC8DFA1E}" type="pres">
      <dgm:prSet presAssocID="{3E970EAA-DDE2-48EB-A231-AD93B6F6F4DE}" presName="composite" presStyleCnt="0"/>
      <dgm:spPr/>
    </dgm:pt>
    <dgm:pt modelId="{927EA2FE-9C02-4FD4-93A6-A03C427C86D2}" type="pres">
      <dgm:prSet presAssocID="{3E970EAA-DDE2-48EB-A231-AD93B6F6F4DE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9BD2D506-DB4F-4B32-A52C-80D87421CF37}" type="pres">
      <dgm:prSet presAssocID="{3E970EAA-DDE2-48EB-A231-AD93B6F6F4DE}" presName="descendantText" presStyleLbl="alignAcc1" presStyleIdx="1" presStyleCnt="4" custScaleX="101074" custScaleY="118795" custLinFactNeighborX="0" custLinFactNeighborY="0">
        <dgm:presLayoutVars>
          <dgm:bulletEnabled val="1"/>
        </dgm:presLayoutVars>
      </dgm:prSet>
      <dgm:spPr/>
    </dgm:pt>
    <dgm:pt modelId="{07AA2ADD-6D11-44B6-847C-0AF6FE080F62}" type="pres">
      <dgm:prSet presAssocID="{687EC022-F430-4058-B6CD-D03605421BB7}" presName="sp" presStyleCnt="0"/>
      <dgm:spPr/>
    </dgm:pt>
    <dgm:pt modelId="{239249BF-B67B-4A5A-B126-415F4772F163}" type="pres">
      <dgm:prSet presAssocID="{93930511-23A5-490B-8D43-8D6076D1ED2F}" presName="composite" presStyleCnt="0"/>
      <dgm:spPr/>
    </dgm:pt>
    <dgm:pt modelId="{7B9B682D-E122-4D08-B96B-3996BB3D4580}" type="pres">
      <dgm:prSet presAssocID="{93930511-23A5-490B-8D43-8D6076D1ED2F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EA9665D2-974B-4AD1-AADB-FB08A2CBE49F}" type="pres">
      <dgm:prSet presAssocID="{93930511-23A5-490B-8D43-8D6076D1ED2F}" presName="descendantText" presStyleLbl="alignAcc1" presStyleIdx="2" presStyleCnt="4" custScaleX="98856" custScaleY="124203" custLinFactNeighborY="7604">
        <dgm:presLayoutVars>
          <dgm:bulletEnabled val="1"/>
        </dgm:presLayoutVars>
      </dgm:prSet>
      <dgm:spPr/>
    </dgm:pt>
    <dgm:pt modelId="{580FFC12-FD34-496C-B84D-C183E71815F4}" type="pres">
      <dgm:prSet presAssocID="{34CB2299-8E17-4D88-B689-69249DFC5FBC}" presName="sp" presStyleCnt="0"/>
      <dgm:spPr/>
    </dgm:pt>
    <dgm:pt modelId="{D1AEF1FF-5542-4251-9625-875CAC811129}" type="pres">
      <dgm:prSet presAssocID="{CFB0456C-E0A8-4DA2-BFD2-2D3A2F5FE3E1}" presName="composite" presStyleCnt="0"/>
      <dgm:spPr/>
    </dgm:pt>
    <dgm:pt modelId="{9ECEA1E6-D9E5-409C-BA84-4F225BC6E1BF}" type="pres">
      <dgm:prSet presAssocID="{CFB0456C-E0A8-4DA2-BFD2-2D3A2F5FE3E1}" presName="parentText" presStyleLbl="alignNode1" presStyleIdx="3" presStyleCnt="4" custLinFactNeighborY="-2530">
        <dgm:presLayoutVars>
          <dgm:chMax val="1"/>
          <dgm:bulletEnabled val="1"/>
        </dgm:presLayoutVars>
      </dgm:prSet>
      <dgm:spPr/>
    </dgm:pt>
    <dgm:pt modelId="{D0450540-96DD-49CD-A539-495E84F7FA60}" type="pres">
      <dgm:prSet presAssocID="{CFB0456C-E0A8-4DA2-BFD2-2D3A2F5FE3E1}" presName="descendantText" presStyleLbl="alignAcc1" presStyleIdx="3" presStyleCnt="4" custLinFactNeighborY="0">
        <dgm:presLayoutVars>
          <dgm:bulletEnabled val="1"/>
        </dgm:presLayoutVars>
      </dgm:prSet>
      <dgm:spPr/>
    </dgm:pt>
  </dgm:ptLst>
  <dgm:cxnLst>
    <dgm:cxn modelId="{0398CC01-9E29-427D-913D-BD81E5D2EC9A}" type="presOf" srcId="{68CBC30C-FB1B-4931-ADC7-CE3881B11113}" destId="{EA9665D2-974B-4AD1-AADB-FB08A2CBE49F}" srcOrd="0" destOrd="1" presId="urn:microsoft.com/office/officeart/2005/8/layout/chevron2"/>
    <dgm:cxn modelId="{507B3502-9B45-4256-9741-23745D89CD7A}" srcId="{3B5BEFE6-EFB0-43D8-B701-BA040A433155}" destId="{2BE84B2B-5B6A-43D3-9833-FEF0D119561E}" srcOrd="0" destOrd="0" parTransId="{7AE155E0-23B1-468D-B606-82BD08C98FAD}" sibTransId="{D8732826-7617-4386-BF19-17C0170C9045}"/>
    <dgm:cxn modelId="{917B8B08-254E-4305-8817-6D6A36793830}" type="presOf" srcId="{03099A5B-A3C0-41C0-A94E-FA15D50F8A61}" destId="{9BD2D506-DB4F-4B32-A52C-80D87421CF37}" srcOrd="0" destOrd="1" presId="urn:microsoft.com/office/officeart/2005/8/layout/chevron2"/>
    <dgm:cxn modelId="{C16CAF09-627B-4AAD-B727-CBA3EDBFCBD3}" type="presOf" srcId="{48512CC4-D873-4369-867D-B2DB6924442F}" destId="{9BD2D506-DB4F-4B32-A52C-80D87421CF37}" srcOrd="0" destOrd="0" presId="urn:microsoft.com/office/officeart/2005/8/layout/chevron2"/>
    <dgm:cxn modelId="{76D03B1A-8C48-4E85-A1CB-CA044FD80A4C}" srcId="{3B5BEFE6-EFB0-43D8-B701-BA040A433155}" destId="{93930511-23A5-490B-8D43-8D6076D1ED2F}" srcOrd="2" destOrd="0" parTransId="{46A61D59-408D-4150-ACBF-AC92CFA5FC55}" sibTransId="{34CB2299-8E17-4D88-B689-69249DFC5FBC}"/>
    <dgm:cxn modelId="{4EC1EC23-1909-4460-AA17-8B75EE55A098}" srcId="{2BE84B2B-5B6A-43D3-9833-FEF0D119561E}" destId="{43545086-C0C7-4793-A40F-7CF864E355D3}" srcOrd="0" destOrd="0" parTransId="{EBA2A75F-3FA2-4181-AE45-0F6C5B01D649}" sibTransId="{8BE5A0CE-8A39-41AD-9275-2719288D70F1}"/>
    <dgm:cxn modelId="{1C198535-21DB-43BC-883B-6C7EC6625E67}" srcId="{93930511-23A5-490B-8D43-8D6076D1ED2F}" destId="{41D61411-F083-48A4-9E8E-81881F705FDB}" srcOrd="2" destOrd="0" parTransId="{00A405E0-4AD1-47FE-9894-275E599A818C}" sibTransId="{F5B5E9FC-CBFD-4414-AEA1-17B5FB5260E7}"/>
    <dgm:cxn modelId="{3D249935-6011-47FA-AD55-1B39DE88F07B}" srcId="{2BE84B2B-5B6A-43D3-9833-FEF0D119561E}" destId="{0EB5B8AC-96C7-4629-8D83-D5D4CAEACA99}" srcOrd="2" destOrd="0" parTransId="{E6C06ABA-9BB4-40CE-BDDF-8647BBE20860}" sibTransId="{9AB02821-79A8-41F5-A728-4719F2B78282}"/>
    <dgm:cxn modelId="{57099139-3CE0-49F5-ABBD-D4BCD6378FF4}" type="presOf" srcId="{EACC7917-8E49-4B10-9D70-8E0CF0028096}" destId="{D0450540-96DD-49CD-A539-495E84F7FA60}" srcOrd="0" destOrd="0" presId="urn:microsoft.com/office/officeart/2005/8/layout/chevron2"/>
    <dgm:cxn modelId="{0206D33E-DF5E-4D18-948D-3CCE7A2DDC38}" type="presOf" srcId="{41D61411-F083-48A4-9E8E-81881F705FDB}" destId="{EA9665D2-974B-4AD1-AADB-FB08A2CBE49F}" srcOrd="0" destOrd="2" presId="urn:microsoft.com/office/officeart/2005/8/layout/chevron2"/>
    <dgm:cxn modelId="{021C6742-6613-45B9-9404-784E96E0E3B9}" srcId="{CFB0456C-E0A8-4DA2-BFD2-2D3A2F5FE3E1}" destId="{94B4FD7F-5A8A-45C3-A42E-EF58C343E32B}" srcOrd="1" destOrd="0" parTransId="{755036E9-4249-4C65-8A5E-E784BF8D2751}" sibTransId="{BBEDFAEE-13FD-45A6-858C-B351BAE095BC}"/>
    <dgm:cxn modelId="{E9D3BC45-1A3D-401B-894B-7B3534578568}" type="presOf" srcId="{94B4FD7F-5A8A-45C3-A42E-EF58C343E32B}" destId="{D0450540-96DD-49CD-A539-495E84F7FA60}" srcOrd="0" destOrd="1" presId="urn:microsoft.com/office/officeart/2005/8/layout/chevron2"/>
    <dgm:cxn modelId="{80B0EC67-A98E-4382-8677-68A319B0B81C}" type="presOf" srcId="{CFB0456C-E0A8-4DA2-BFD2-2D3A2F5FE3E1}" destId="{9ECEA1E6-D9E5-409C-BA84-4F225BC6E1BF}" srcOrd="0" destOrd="0" presId="urn:microsoft.com/office/officeart/2005/8/layout/chevron2"/>
    <dgm:cxn modelId="{0949EE67-6CF4-45AC-BDE0-755D15D387DF}" type="presOf" srcId="{2BE84B2B-5B6A-43D3-9833-FEF0D119561E}" destId="{142D0647-BFDC-4E0D-8E2B-6945A9F08938}" srcOrd="0" destOrd="0" presId="urn:microsoft.com/office/officeart/2005/8/layout/chevron2"/>
    <dgm:cxn modelId="{177EB048-460B-43F1-9D2A-62BB766EF5D4}" srcId="{CFB0456C-E0A8-4DA2-BFD2-2D3A2F5FE3E1}" destId="{EACC7917-8E49-4B10-9D70-8E0CF0028096}" srcOrd="0" destOrd="0" parTransId="{C0C275C6-4366-4F5C-95E1-B69D9398A0C9}" sibTransId="{0576791E-B23F-45A6-8E8E-0418CE89494A}"/>
    <dgm:cxn modelId="{947F026A-67D6-43C1-AE7F-E6CBA80C74C6}" type="presOf" srcId="{93930511-23A5-490B-8D43-8D6076D1ED2F}" destId="{7B9B682D-E122-4D08-B96B-3996BB3D4580}" srcOrd="0" destOrd="0" presId="urn:microsoft.com/office/officeart/2005/8/layout/chevron2"/>
    <dgm:cxn modelId="{AADF2955-9116-45BA-9C0A-11D579E46DF6}" type="presOf" srcId="{0EB5B8AC-96C7-4629-8D83-D5D4CAEACA99}" destId="{8410BE8A-E067-483B-9355-EF315043F4D6}" srcOrd="0" destOrd="2" presId="urn:microsoft.com/office/officeart/2005/8/layout/chevron2"/>
    <dgm:cxn modelId="{DD1EAF7A-3F68-42B5-A1D9-0E38A4EC202C}" type="presOf" srcId="{C536667D-3803-47DF-A43A-8555F6F6AA7E}" destId="{9BD2D506-DB4F-4B32-A52C-80D87421CF37}" srcOrd="0" destOrd="2" presId="urn:microsoft.com/office/officeart/2005/8/layout/chevron2"/>
    <dgm:cxn modelId="{A2482283-1A23-4ACB-A694-7A8D61CF89D6}" srcId="{2BE84B2B-5B6A-43D3-9833-FEF0D119561E}" destId="{CD9324A6-6FE8-46EF-B637-D23E1DE73A41}" srcOrd="1" destOrd="0" parTransId="{17CCBCBA-E8A0-431C-9266-1B42E568222F}" sibTransId="{0F1B1546-E888-4F14-A12D-C67DFC028548}"/>
    <dgm:cxn modelId="{AA087B85-4DDE-4378-9A7F-A5B60B7EABAC}" type="presOf" srcId="{CD9324A6-6FE8-46EF-B637-D23E1DE73A41}" destId="{8410BE8A-E067-483B-9355-EF315043F4D6}" srcOrd="0" destOrd="1" presId="urn:microsoft.com/office/officeart/2005/8/layout/chevron2"/>
    <dgm:cxn modelId="{5B14BF85-05FC-46BA-8695-388C49F7534B}" srcId="{3E970EAA-DDE2-48EB-A231-AD93B6F6F4DE}" destId="{48512CC4-D873-4369-867D-B2DB6924442F}" srcOrd="0" destOrd="0" parTransId="{E90AF405-3F37-4F56-888F-97515594240C}" sibTransId="{59287BC8-A9CC-4326-92D5-8BA7BEA71E1A}"/>
    <dgm:cxn modelId="{68CA428D-542B-4FD9-BC3C-EC20EEEE1CF5}" srcId="{3E970EAA-DDE2-48EB-A231-AD93B6F6F4DE}" destId="{C536667D-3803-47DF-A43A-8555F6F6AA7E}" srcOrd="2" destOrd="0" parTransId="{915A48FC-4E5E-40E9-8D8E-77FAAD8C0C12}" sibTransId="{59CAD04C-A2B6-4B93-AF95-604BDBE202D0}"/>
    <dgm:cxn modelId="{ECDE7490-942F-4405-B4A7-A76278E98214}" srcId="{93930511-23A5-490B-8D43-8D6076D1ED2F}" destId="{68CBC30C-FB1B-4931-ADC7-CE3881B11113}" srcOrd="1" destOrd="0" parTransId="{EE37711F-C0FF-442E-99AC-49BD32824175}" sibTransId="{6194CDE3-7F4E-47AA-8440-EC6B2FB26C05}"/>
    <dgm:cxn modelId="{67E9489B-E26F-44B3-B6F5-A563D42CA112}" type="presOf" srcId="{43545086-C0C7-4793-A40F-7CF864E355D3}" destId="{8410BE8A-E067-483B-9355-EF315043F4D6}" srcOrd="0" destOrd="0" presId="urn:microsoft.com/office/officeart/2005/8/layout/chevron2"/>
    <dgm:cxn modelId="{C82AEDA3-DCB8-4F62-932D-3521F61DD519}" srcId="{3E970EAA-DDE2-48EB-A231-AD93B6F6F4DE}" destId="{03099A5B-A3C0-41C0-A94E-FA15D50F8A61}" srcOrd="1" destOrd="0" parTransId="{AAB27B63-5EDD-46C4-A17D-72F4BA253D0F}" sibTransId="{74BE6BAD-9224-4A56-A7FD-BD2149E30211}"/>
    <dgm:cxn modelId="{100114CC-3D7F-4F20-9497-E6AA8C562BBE}" srcId="{3B5BEFE6-EFB0-43D8-B701-BA040A433155}" destId="{3E970EAA-DDE2-48EB-A231-AD93B6F6F4DE}" srcOrd="1" destOrd="0" parTransId="{207353C8-FE28-403A-9183-5C05F89589D2}" sibTransId="{687EC022-F430-4058-B6CD-D03605421BB7}"/>
    <dgm:cxn modelId="{847641E4-6A63-429F-99D3-0B16862C1507}" type="presOf" srcId="{3B5BEFE6-EFB0-43D8-B701-BA040A433155}" destId="{8CA0F534-7069-4B06-B246-AF61109201DA}" srcOrd="0" destOrd="0" presId="urn:microsoft.com/office/officeart/2005/8/layout/chevron2"/>
    <dgm:cxn modelId="{0C95D6EA-FB02-41DD-BDC4-C94A46E741A9}" type="presOf" srcId="{3E970EAA-DDE2-48EB-A231-AD93B6F6F4DE}" destId="{927EA2FE-9C02-4FD4-93A6-A03C427C86D2}" srcOrd="0" destOrd="0" presId="urn:microsoft.com/office/officeart/2005/8/layout/chevron2"/>
    <dgm:cxn modelId="{6CCF48EC-3697-4EFA-A97A-3FC4F4D36A7D}" type="presOf" srcId="{576CF954-CB38-42BD-BB7D-41FD1EA9EB40}" destId="{EA9665D2-974B-4AD1-AADB-FB08A2CBE49F}" srcOrd="0" destOrd="0" presId="urn:microsoft.com/office/officeart/2005/8/layout/chevron2"/>
    <dgm:cxn modelId="{4A63FFED-3E13-4EE5-9A0A-1731B7194302}" srcId="{3B5BEFE6-EFB0-43D8-B701-BA040A433155}" destId="{CFB0456C-E0A8-4DA2-BFD2-2D3A2F5FE3E1}" srcOrd="3" destOrd="0" parTransId="{F66BE57D-5113-4F56-90E2-5B1D527A6F0D}" sibTransId="{FA4CFA1F-350B-4406-BA94-69A2A1E26035}"/>
    <dgm:cxn modelId="{F25D49F7-EFFD-490C-A924-903A0089F649}" srcId="{93930511-23A5-490B-8D43-8D6076D1ED2F}" destId="{576CF954-CB38-42BD-BB7D-41FD1EA9EB40}" srcOrd="0" destOrd="0" parTransId="{9FFE2377-D615-442E-AB82-44C09AF1112C}" sibTransId="{C3A7EF17-1F1C-4824-B1C3-D820CBA5AE86}"/>
    <dgm:cxn modelId="{13727D55-2A6A-439C-8E86-98B4114ED39A}" type="presParOf" srcId="{8CA0F534-7069-4B06-B246-AF61109201DA}" destId="{7782F063-9553-400D-B04E-0439BE700077}" srcOrd="0" destOrd="0" presId="urn:microsoft.com/office/officeart/2005/8/layout/chevron2"/>
    <dgm:cxn modelId="{849EFBE1-BB37-438F-A22D-70C67216EFAA}" type="presParOf" srcId="{7782F063-9553-400D-B04E-0439BE700077}" destId="{142D0647-BFDC-4E0D-8E2B-6945A9F08938}" srcOrd="0" destOrd="0" presId="urn:microsoft.com/office/officeart/2005/8/layout/chevron2"/>
    <dgm:cxn modelId="{F8C47916-9B1E-4CEF-95BA-70D42E67C2DB}" type="presParOf" srcId="{7782F063-9553-400D-B04E-0439BE700077}" destId="{8410BE8A-E067-483B-9355-EF315043F4D6}" srcOrd="1" destOrd="0" presId="urn:microsoft.com/office/officeart/2005/8/layout/chevron2"/>
    <dgm:cxn modelId="{B838FE1A-A42C-4EB8-A91F-18B70681D6F5}" type="presParOf" srcId="{8CA0F534-7069-4B06-B246-AF61109201DA}" destId="{26B41A3F-A51F-4282-A6ED-561D8A24062C}" srcOrd="1" destOrd="0" presId="urn:microsoft.com/office/officeart/2005/8/layout/chevron2"/>
    <dgm:cxn modelId="{829532CC-1897-4E3D-B879-5E9730600CB4}" type="presParOf" srcId="{8CA0F534-7069-4B06-B246-AF61109201DA}" destId="{370B8A0E-6569-4B5B-8386-56DFCC8DFA1E}" srcOrd="2" destOrd="0" presId="urn:microsoft.com/office/officeart/2005/8/layout/chevron2"/>
    <dgm:cxn modelId="{A805320E-4387-4933-A28C-EAD7192ED912}" type="presParOf" srcId="{370B8A0E-6569-4B5B-8386-56DFCC8DFA1E}" destId="{927EA2FE-9C02-4FD4-93A6-A03C427C86D2}" srcOrd="0" destOrd="0" presId="urn:microsoft.com/office/officeart/2005/8/layout/chevron2"/>
    <dgm:cxn modelId="{5052A988-6421-40D7-8592-4D426F4D3995}" type="presParOf" srcId="{370B8A0E-6569-4B5B-8386-56DFCC8DFA1E}" destId="{9BD2D506-DB4F-4B32-A52C-80D87421CF37}" srcOrd="1" destOrd="0" presId="urn:microsoft.com/office/officeart/2005/8/layout/chevron2"/>
    <dgm:cxn modelId="{96CD1641-5F2D-4576-AEB6-C2060FA84345}" type="presParOf" srcId="{8CA0F534-7069-4B06-B246-AF61109201DA}" destId="{07AA2ADD-6D11-44B6-847C-0AF6FE080F62}" srcOrd="3" destOrd="0" presId="urn:microsoft.com/office/officeart/2005/8/layout/chevron2"/>
    <dgm:cxn modelId="{6E798E3A-5CAB-46E4-8350-E18840E46199}" type="presParOf" srcId="{8CA0F534-7069-4B06-B246-AF61109201DA}" destId="{239249BF-B67B-4A5A-B126-415F4772F163}" srcOrd="4" destOrd="0" presId="urn:microsoft.com/office/officeart/2005/8/layout/chevron2"/>
    <dgm:cxn modelId="{0A8FD6E9-3804-4E89-874F-D68E08DD6744}" type="presParOf" srcId="{239249BF-B67B-4A5A-B126-415F4772F163}" destId="{7B9B682D-E122-4D08-B96B-3996BB3D4580}" srcOrd="0" destOrd="0" presId="urn:microsoft.com/office/officeart/2005/8/layout/chevron2"/>
    <dgm:cxn modelId="{5A05D3BF-029B-4DE3-BD0D-BE6305384480}" type="presParOf" srcId="{239249BF-B67B-4A5A-B126-415F4772F163}" destId="{EA9665D2-974B-4AD1-AADB-FB08A2CBE49F}" srcOrd="1" destOrd="0" presId="urn:microsoft.com/office/officeart/2005/8/layout/chevron2"/>
    <dgm:cxn modelId="{03C444EC-85E6-4078-B499-10A6BB9BE95F}" type="presParOf" srcId="{8CA0F534-7069-4B06-B246-AF61109201DA}" destId="{580FFC12-FD34-496C-B84D-C183E71815F4}" srcOrd="5" destOrd="0" presId="urn:microsoft.com/office/officeart/2005/8/layout/chevron2"/>
    <dgm:cxn modelId="{BE438895-BC7B-4920-849D-7DCAE264ABFB}" type="presParOf" srcId="{8CA0F534-7069-4B06-B246-AF61109201DA}" destId="{D1AEF1FF-5542-4251-9625-875CAC811129}" srcOrd="6" destOrd="0" presId="urn:microsoft.com/office/officeart/2005/8/layout/chevron2"/>
    <dgm:cxn modelId="{F9D1B72D-67C1-4BAD-A31B-3C68BED73440}" type="presParOf" srcId="{D1AEF1FF-5542-4251-9625-875CAC811129}" destId="{9ECEA1E6-D9E5-409C-BA84-4F225BC6E1BF}" srcOrd="0" destOrd="0" presId="urn:microsoft.com/office/officeart/2005/8/layout/chevron2"/>
    <dgm:cxn modelId="{4C6B0F88-6C4A-4540-88ED-623E2D1DF652}" type="presParOf" srcId="{D1AEF1FF-5542-4251-9625-875CAC811129}" destId="{D0450540-96DD-49CD-A539-495E84F7FA6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4E9C53-CB95-4C50-8786-ACF833FBC62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E9F9A3C-DF1C-4D19-9415-3A981698C076}">
      <dgm:prSet phldrT="[Text]"/>
      <dgm:spPr/>
      <dgm:t>
        <a:bodyPr/>
        <a:lstStyle/>
        <a:p>
          <a:r>
            <a:rPr lang="en-IN" b="1" dirty="0"/>
            <a:t>Zone-wise Findings</a:t>
          </a:r>
          <a:endParaRPr lang="en-IN" dirty="0"/>
        </a:p>
      </dgm:t>
    </dgm:pt>
    <dgm:pt modelId="{7F64FC08-E837-4030-B5B4-6E7D7FAFA546}" type="parTrans" cxnId="{34D484DD-A345-429A-A8FA-C5E9F9416448}">
      <dgm:prSet/>
      <dgm:spPr/>
      <dgm:t>
        <a:bodyPr/>
        <a:lstStyle/>
        <a:p>
          <a:endParaRPr lang="en-IN"/>
        </a:p>
      </dgm:t>
    </dgm:pt>
    <dgm:pt modelId="{3F0189D7-DCED-4591-A149-3155E5ABE4BE}" type="sibTrans" cxnId="{34D484DD-A345-429A-A8FA-C5E9F9416448}">
      <dgm:prSet/>
      <dgm:spPr/>
      <dgm:t>
        <a:bodyPr/>
        <a:lstStyle/>
        <a:p>
          <a:endParaRPr lang="en-IN"/>
        </a:p>
      </dgm:t>
    </dgm:pt>
    <dgm:pt modelId="{1F40F067-1CD4-4F40-855F-BAAF76F8CFBD}">
      <dgm:prSet phldrT="[Text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n-IN" sz="1800" b="1" dirty="0"/>
            <a:t>North Zone – Punjab</a:t>
          </a:r>
        </a:p>
        <a:p>
          <a:pPr algn="ctr">
            <a:buFont typeface="Arial" panose="020B0604020202020204" pitchFamily="34" charset="0"/>
            <a:buChar char="•"/>
          </a:pPr>
          <a:r>
            <a:rPr lang="en-IN" sz="1400" b="1" dirty="0"/>
            <a:t>LTFU Rate:</a:t>
          </a:r>
          <a:r>
            <a:rPr lang="en-IN" sz="1400" dirty="0"/>
            <a:t> 28.9%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Tobacco Use:</a:t>
          </a:r>
          <a:r>
            <a:rPr lang="en-GB" sz="1400" dirty="0"/>
            <a:t> OR = 2.02 → Doubles the risk of LTFU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Alcohol Use:</a:t>
          </a:r>
          <a:r>
            <a:rPr lang="en-GB" sz="1400" dirty="0"/>
            <a:t> OR = 0.48 → Alcohol users more likely to default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Socio-economic Status (APL protective):</a:t>
          </a:r>
          <a:r>
            <a:rPr lang="en-GB" sz="1400" dirty="0"/>
            <a:t> OR = 0.013 → BPL at very high risk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Geographic Disparity (UP residence):</a:t>
          </a:r>
          <a:r>
            <a:rPr lang="en-GB" sz="1400" dirty="0"/>
            <a:t> OR = 162.0 → Indicates massive risk outside core state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Non-significant:</a:t>
          </a:r>
          <a:r>
            <a:rPr lang="en-GB" sz="1400" dirty="0"/>
            <a:t> Age, sex, TB site</a:t>
          </a:r>
          <a:endParaRPr lang="en-IN" sz="1400" dirty="0"/>
        </a:p>
      </dgm:t>
    </dgm:pt>
    <dgm:pt modelId="{1048E7B5-891C-492A-8875-B85BA4FFACFE}" type="parTrans" cxnId="{BF759879-1A62-4F0C-823A-0EEFD62823A3}">
      <dgm:prSet/>
      <dgm:spPr/>
      <dgm:t>
        <a:bodyPr/>
        <a:lstStyle/>
        <a:p>
          <a:endParaRPr lang="en-IN"/>
        </a:p>
      </dgm:t>
    </dgm:pt>
    <dgm:pt modelId="{FE2C3C27-2BFA-44C0-B0D8-18BC8BFFE164}" type="sibTrans" cxnId="{BF759879-1A62-4F0C-823A-0EEFD62823A3}">
      <dgm:prSet/>
      <dgm:spPr/>
      <dgm:t>
        <a:bodyPr/>
        <a:lstStyle/>
        <a:p>
          <a:endParaRPr lang="en-IN"/>
        </a:p>
      </dgm:t>
    </dgm:pt>
    <dgm:pt modelId="{C1FB8716-D93B-43FE-B3D4-68F91E77D7AD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2000" b="1" dirty="0"/>
            <a:t>South Zone – Karnataka </a:t>
          </a:r>
          <a:r>
            <a:rPr lang="en-IN" sz="1800" b="0" dirty="0"/>
            <a:t>LTFU Rate: 27%</a:t>
          </a:r>
        </a:p>
      </dgm:t>
    </dgm:pt>
    <dgm:pt modelId="{11D127FA-E68C-4163-9800-FCEBC38D7412}" type="parTrans" cxnId="{94DBC9B0-0D9C-4EFB-A7FE-15233210D68E}">
      <dgm:prSet/>
      <dgm:spPr/>
      <dgm:t>
        <a:bodyPr/>
        <a:lstStyle/>
        <a:p>
          <a:endParaRPr lang="en-IN"/>
        </a:p>
      </dgm:t>
    </dgm:pt>
    <dgm:pt modelId="{1C78225F-52EC-4214-BA29-2AFEABF05A88}" type="sibTrans" cxnId="{94DBC9B0-0D9C-4EFB-A7FE-15233210D68E}">
      <dgm:prSet/>
      <dgm:spPr/>
      <dgm:t>
        <a:bodyPr/>
        <a:lstStyle/>
        <a:p>
          <a:endParaRPr lang="en-IN"/>
        </a:p>
      </dgm:t>
    </dgm:pt>
    <dgm:pt modelId="{89A266C3-346C-473E-85FF-889633285550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400" b="1" dirty="0"/>
            <a:t>Tobacco Use:</a:t>
          </a:r>
          <a:r>
            <a:rPr lang="en-GB" sz="1400" dirty="0"/>
            <a:t> OR = 0.263 → Users significantly more likely to default</a:t>
          </a:r>
        </a:p>
      </dgm:t>
    </dgm:pt>
    <dgm:pt modelId="{1B6956D4-C54F-45CF-819D-4BD98BCE105D}" type="parTrans" cxnId="{FB525D70-FA1A-42BA-B432-DF1A136D0AE3}">
      <dgm:prSet/>
      <dgm:spPr/>
      <dgm:t>
        <a:bodyPr/>
        <a:lstStyle/>
        <a:p>
          <a:endParaRPr lang="en-IN"/>
        </a:p>
      </dgm:t>
    </dgm:pt>
    <dgm:pt modelId="{86000362-871A-4616-9CFC-F9DEA8B632EE}" type="sibTrans" cxnId="{FB525D70-FA1A-42BA-B432-DF1A136D0AE3}">
      <dgm:prSet/>
      <dgm:spPr/>
      <dgm:t>
        <a:bodyPr/>
        <a:lstStyle/>
        <a:p>
          <a:endParaRPr lang="en-IN"/>
        </a:p>
      </dgm:t>
    </dgm:pt>
    <dgm:pt modelId="{3C275438-10C8-4F41-BA87-0B6D642C0A7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400" b="1" dirty="0"/>
            <a:t>Alcohol Use:</a:t>
          </a:r>
          <a:r>
            <a:rPr lang="en-GB" sz="1400" dirty="0"/>
            <a:t> OR = 0.149 → Strongly predictive of LTFU</a:t>
          </a:r>
        </a:p>
      </dgm:t>
    </dgm:pt>
    <dgm:pt modelId="{6C1DB06A-C1E1-4F89-8475-2C13D71DB4DE}" type="parTrans" cxnId="{1812A5C3-EEB6-4F73-854C-4F979F10049C}">
      <dgm:prSet/>
      <dgm:spPr/>
      <dgm:t>
        <a:bodyPr/>
        <a:lstStyle/>
        <a:p>
          <a:endParaRPr lang="en-IN"/>
        </a:p>
      </dgm:t>
    </dgm:pt>
    <dgm:pt modelId="{A75422D3-1252-401A-B4AE-C25BF7C63BBB}" type="sibTrans" cxnId="{1812A5C3-EEB6-4F73-854C-4F979F10049C}">
      <dgm:prSet/>
      <dgm:spPr/>
      <dgm:t>
        <a:bodyPr/>
        <a:lstStyle/>
        <a:p>
          <a:endParaRPr lang="en-IN"/>
        </a:p>
      </dgm:t>
    </dgm:pt>
    <dgm:pt modelId="{EBFAE2DC-EFAD-4ABA-92DD-1A4601B8B70A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400" b="1" dirty="0"/>
            <a:t>Socio-economic Status (BPL):</a:t>
          </a:r>
          <a:r>
            <a:rPr lang="en-GB" sz="1400" dirty="0"/>
            <a:t> OR = 2.24 → Doubles LTFU odds</a:t>
          </a:r>
        </a:p>
      </dgm:t>
    </dgm:pt>
    <dgm:pt modelId="{A79625F7-F09B-4ADF-A2B2-BE725397000C}" type="parTrans" cxnId="{141CD29E-E0A1-40E4-94A1-8436563112DD}">
      <dgm:prSet/>
      <dgm:spPr/>
      <dgm:t>
        <a:bodyPr/>
        <a:lstStyle/>
        <a:p>
          <a:endParaRPr lang="en-IN"/>
        </a:p>
      </dgm:t>
    </dgm:pt>
    <dgm:pt modelId="{001ACF59-B8F5-459E-BEBA-C855EFA964F7}" type="sibTrans" cxnId="{141CD29E-E0A1-40E4-94A1-8436563112DD}">
      <dgm:prSet/>
      <dgm:spPr/>
      <dgm:t>
        <a:bodyPr/>
        <a:lstStyle/>
        <a:p>
          <a:endParaRPr lang="en-IN"/>
        </a:p>
      </dgm:t>
    </dgm:pt>
    <dgm:pt modelId="{71ACA16F-5C1F-45B5-A04C-278A55C625BD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400" b="1" dirty="0"/>
            <a:t>Pulmonary TB:</a:t>
          </a:r>
          <a:r>
            <a:rPr lang="en-GB" sz="1400" dirty="0"/>
            <a:t> OR = 2.15 → Higher default risk than extra-pulmonary</a:t>
          </a:r>
        </a:p>
      </dgm:t>
    </dgm:pt>
    <dgm:pt modelId="{EE87757F-21BC-4108-968A-132D3FD5AA93}" type="parTrans" cxnId="{EECA7197-C1B0-4917-A87A-830BD1228B2A}">
      <dgm:prSet/>
      <dgm:spPr/>
      <dgm:t>
        <a:bodyPr/>
        <a:lstStyle/>
        <a:p>
          <a:endParaRPr lang="en-IN"/>
        </a:p>
      </dgm:t>
    </dgm:pt>
    <dgm:pt modelId="{AC1EDE41-83B9-4585-8D6C-6AEFAE397ED3}" type="sibTrans" cxnId="{EECA7197-C1B0-4917-A87A-830BD1228B2A}">
      <dgm:prSet/>
      <dgm:spPr/>
      <dgm:t>
        <a:bodyPr/>
        <a:lstStyle/>
        <a:p>
          <a:endParaRPr lang="en-IN"/>
        </a:p>
      </dgm:t>
    </dgm:pt>
    <dgm:pt modelId="{17562D08-CB86-4C9C-AAF1-1C1FCA834BC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400" b="1" dirty="0"/>
            <a:t>Age (18–30 protective):</a:t>
          </a:r>
          <a:r>
            <a:rPr lang="en-GB" sz="1400" dirty="0"/>
            <a:t> OR = 1.63</a:t>
          </a:r>
        </a:p>
      </dgm:t>
    </dgm:pt>
    <dgm:pt modelId="{17FE4000-A1A3-4973-8B87-16467FBAE271}" type="parTrans" cxnId="{F16AF1C7-8215-441A-80D2-28FD7EFC800C}">
      <dgm:prSet/>
      <dgm:spPr/>
      <dgm:t>
        <a:bodyPr/>
        <a:lstStyle/>
        <a:p>
          <a:endParaRPr lang="en-IN"/>
        </a:p>
      </dgm:t>
    </dgm:pt>
    <dgm:pt modelId="{D065EF3A-C8F7-4F84-8B92-A31F1E746336}" type="sibTrans" cxnId="{F16AF1C7-8215-441A-80D2-28FD7EFC800C}">
      <dgm:prSet/>
      <dgm:spPr/>
      <dgm:t>
        <a:bodyPr/>
        <a:lstStyle/>
        <a:p>
          <a:endParaRPr lang="en-IN"/>
        </a:p>
      </dgm:t>
    </dgm:pt>
    <dgm:pt modelId="{ABFEB05B-F502-48D0-BC75-C811733B4FB4}">
      <dgm:prSet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n-IN" sz="2000" b="1" dirty="0"/>
            <a:t>East Zone – Bihar</a:t>
          </a:r>
          <a:r>
            <a:rPr lang="en-IN" sz="1900" b="1" dirty="0"/>
            <a:t>,</a:t>
          </a:r>
        </a:p>
        <a:p>
          <a:pPr algn="l">
            <a:buFont typeface="Arial" panose="020B0604020202020204" pitchFamily="34" charset="0"/>
            <a:buChar char="•"/>
          </a:pPr>
          <a:r>
            <a:rPr lang="en-IN" sz="1900" b="0" dirty="0"/>
            <a:t> </a:t>
          </a:r>
          <a:r>
            <a:rPr lang="en-GB" sz="1900" b="0" dirty="0"/>
            <a:t>LTFU Rate: </a:t>
          </a:r>
          <a:r>
            <a:rPr lang="en-GB" sz="1900" dirty="0"/>
            <a:t>40.9% </a:t>
          </a:r>
          <a:r>
            <a:rPr lang="en-GB" sz="1900" i="1" dirty="0"/>
            <a:t>(Highest in study) </a:t>
          </a:r>
          <a:r>
            <a:rPr lang="en-GB" sz="1900" b="1" dirty="0"/>
            <a:t>Tobacco Use:</a:t>
          </a:r>
          <a:r>
            <a:rPr lang="en-GB" sz="1900" dirty="0"/>
            <a:t> OR = 1.93 → Nearly doubles LTFU odds, </a:t>
          </a:r>
          <a:r>
            <a:rPr lang="en-GB" sz="1900" b="1" dirty="0"/>
            <a:t>Socio-economic Status (BPL):</a:t>
          </a:r>
          <a:r>
            <a:rPr lang="en-GB" sz="1900" dirty="0"/>
            <a:t> OR = 1.79, </a:t>
          </a:r>
          <a:r>
            <a:rPr lang="en-GB" sz="1900" b="1" dirty="0"/>
            <a:t>Residence (e.g., UP):</a:t>
          </a:r>
          <a:r>
            <a:rPr lang="en-GB" sz="1900" dirty="0"/>
            <a:t> OR = 162.6 → Severe regional risk, </a:t>
          </a:r>
          <a:r>
            <a:rPr lang="en-GB" sz="1900" b="1" dirty="0"/>
            <a:t>Non-significant:</a:t>
          </a:r>
          <a:r>
            <a:rPr lang="en-GB" sz="1900" dirty="0"/>
            <a:t> Age, gender, alcohol use, TB site</a:t>
          </a:r>
          <a:endParaRPr lang="en-IN" sz="1900" dirty="0"/>
        </a:p>
      </dgm:t>
    </dgm:pt>
    <dgm:pt modelId="{29D4E1E9-E452-41E0-B52C-C0145A7B6941}" type="parTrans" cxnId="{B7D33DAA-E285-40EF-8C63-F24ED5648945}">
      <dgm:prSet/>
      <dgm:spPr/>
      <dgm:t>
        <a:bodyPr/>
        <a:lstStyle/>
        <a:p>
          <a:endParaRPr lang="en-IN"/>
        </a:p>
      </dgm:t>
    </dgm:pt>
    <dgm:pt modelId="{9B2663F8-BA84-4E1D-8EFB-673747C2904E}" type="sibTrans" cxnId="{B7D33DAA-E285-40EF-8C63-F24ED5648945}">
      <dgm:prSet/>
      <dgm:spPr/>
      <dgm:t>
        <a:bodyPr/>
        <a:lstStyle/>
        <a:p>
          <a:endParaRPr lang="en-IN"/>
        </a:p>
      </dgm:t>
    </dgm:pt>
    <dgm:pt modelId="{015503C7-60F5-46C1-B445-067590B4042A}" type="pres">
      <dgm:prSet presAssocID="{1F4E9C53-CB95-4C50-8786-ACF833FBC624}" presName="composite" presStyleCnt="0">
        <dgm:presLayoutVars>
          <dgm:chMax val="1"/>
          <dgm:dir/>
          <dgm:resizeHandles val="exact"/>
        </dgm:presLayoutVars>
      </dgm:prSet>
      <dgm:spPr/>
    </dgm:pt>
    <dgm:pt modelId="{56F4B0F6-ED9E-4467-A533-78CBC72B5D27}" type="pres">
      <dgm:prSet presAssocID="{CE9F9A3C-DF1C-4D19-9415-3A981698C076}" presName="roof" presStyleLbl="dkBgShp" presStyleIdx="0" presStyleCnt="2" custScaleY="112025" custLinFactNeighborX="410" custLinFactNeighborY="1702"/>
      <dgm:spPr/>
    </dgm:pt>
    <dgm:pt modelId="{2886A54D-A423-4CC7-B113-6AA57B8FCBA8}" type="pres">
      <dgm:prSet presAssocID="{CE9F9A3C-DF1C-4D19-9415-3A981698C076}" presName="pillars" presStyleCnt="0"/>
      <dgm:spPr/>
    </dgm:pt>
    <dgm:pt modelId="{D1C8E936-DB16-41AB-A7C0-5C6C3A8D2E4A}" type="pres">
      <dgm:prSet presAssocID="{CE9F9A3C-DF1C-4D19-9415-3A981698C076}" presName="pillar1" presStyleLbl="node1" presStyleIdx="0" presStyleCnt="3" custLinFactNeighborY="1864">
        <dgm:presLayoutVars>
          <dgm:bulletEnabled val="1"/>
        </dgm:presLayoutVars>
      </dgm:prSet>
      <dgm:spPr/>
    </dgm:pt>
    <dgm:pt modelId="{71A929F0-801E-42C1-87F6-7F19EA143BCB}" type="pres">
      <dgm:prSet presAssocID="{C1FB8716-D93B-43FE-B3D4-68F91E77D7AD}" presName="pillarX" presStyleLbl="node1" presStyleIdx="1" presStyleCnt="3">
        <dgm:presLayoutVars>
          <dgm:bulletEnabled val="1"/>
        </dgm:presLayoutVars>
      </dgm:prSet>
      <dgm:spPr/>
    </dgm:pt>
    <dgm:pt modelId="{5BAF570A-964C-46E1-8C5F-68290EC432CC}" type="pres">
      <dgm:prSet presAssocID="{ABFEB05B-F502-48D0-BC75-C811733B4FB4}" presName="pillarX" presStyleLbl="node1" presStyleIdx="2" presStyleCnt="3">
        <dgm:presLayoutVars>
          <dgm:bulletEnabled val="1"/>
        </dgm:presLayoutVars>
      </dgm:prSet>
      <dgm:spPr/>
    </dgm:pt>
    <dgm:pt modelId="{8DE4874A-047B-47F6-BBD8-56983ABF0BE9}" type="pres">
      <dgm:prSet presAssocID="{CE9F9A3C-DF1C-4D19-9415-3A981698C076}" presName="base" presStyleLbl="dkBgShp" presStyleIdx="1" presStyleCnt="2"/>
      <dgm:spPr/>
    </dgm:pt>
  </dgm:ptLst>
  <dgm:cxnLst>
    <dgm:cxn modelId="{5DAC0B16-6FA6-43FE-8D2E-EEC79DEBDCDB}" type="presOf" srcId="{CE9F9A3C-DF1C-4D19-9415-3A981698C076}" destId="{56F4B0F6-ED9E-4467-A533-78CBC72B5D27}" srcOrd="0" destOrd="0" presId="urn:microsoft.com/office/officeart/2005/8/layout/hList3"/>
    <dgm:cxn modelId="{7E463017-DC86-444F-A0C4-E7FBFE543746}" type="presOf" srcId="{17562D08-CB86-4C9C-AAF1-1C1FCA834BC2}" destId="{71A929F0-801E-42C1-87F6-7F19EA143BCB}" srcOrd="0" destOrd="5" presId="urn:microsoft.com/office/officeart/2005/8/layout/hList3"/>
    <dgm:cxn modelId="{2582AB17-ED61-4E0C-8F5D-A670501BBA73}" type="presOf" srcId="{1F4E9C53-CB95-4C50-8786-ACF833FBC624}" destId="{015503C7-60F5-46C1-B445-067590B4042A}" srcOrd="0" destOrd="0" presId="urn:microsoft.com/office/officeart/2005/8/layout/hList3"/>
    <dgm:cxn modelId="{F024271D-E65C-42E6-B1D2-95BAFCF68C97}" type="presOf" srcId="{3C275438-10C8-4F41-BA87-0B6D642C0A7E}" destId="{71A929F0-801E-42C1-87F6-7F19EA143BCB}" srcOrd="0" destOrd="2" presId="urn:microsoft.com/office/officeart/2005/8/layout/hList3"/>
    <dgm:cxn modelId="{FB525D70-FA1A-42BA-B432-DF1A136D0AE3}" srcId="{C1FB8716-D93B-43FE-B3D4-68F91E77D7AD}" destId="{89A266C3-346C-473E-85FF-889633285550}" srcOrd="0" destOrd="0" parTransId="{1B6956D4-C54F-45CF-819D-4BD98BCE105D}" sibTransId="{86000362-871A-4616-9CFC-F9DEA8B632EE}"/>
    <dgm:cxn modelId="{BF759879-1A62-4F0C-823A-0EEFD62823A3}" srcId="{CE9F9A3C-DF1C-4D19-9415-3A981698C076}" destId="{1F40F067-1CD4-4F40-855F-BAAF76F8CFBD}" srcOrd="0" destOrd="0" parTransId="{1048E7B5-891C-492A-8875-B85BA4FFACFE}" sibTransId="{FE2C3C27-2BFA-44C0-B0D8-18BC8BFFE164}"/>
    <dgm:cxn modelId="{6A4AA989-E8D0-4473-A0FC-E84F8ED66B52}" type="presOf" srcId="{71ACA16F-5C1F-45B5-A04C-278A55C625BD}" destId="{71A929F0-801E-42C1-87F6-7F19EA143BCB}" srcOrd="0" destOrd="4" presId="urn:microsoft.com/office/officeart/2005/8/layout/hList3"/>
    <dgm:cxn modelId="{5DF76C93-64AF-40C1-BE66-7E4C2CA6B0FE}" type="presOf" srcId="{C1FB8716-D93B-43FE-B3D4-68F91E77D7AD}" destId="{71A929F0-801E-42C1-87F6-7F19EA143BCB}" srcOrd="0" destOrd="0" presId="urn:microsoft.com/office/officeart/2005/8/layout/hList3"/>
    <dgm:cxn modelId="{EECA7197-C1B0-4917-A87A-830BD1228B2A}" srcId="{C1FB8716-D93B-43FE-B3D4-68F91E77D7AD}" destId="{71ACA16F-5C1F-45B5-A04C-278A55C625BD}" srcOrd="3" destOrd="0" parTransId="{EE87757F-21BC-4108-968A-132D3FD5AA93}" sibTransId="{AC1EDE41-83B9-4585-8D6C-6AEFAE397ED3}"/>
    <dgm:cxn modelId="{141CD29E-E0A1-40E4-94A1-8436563112DD}" srcId="{C1FB8716-D93B-43FE-B3D4-68F91E77D7AD}" destId="{EBFAE2DC-EFAD-4ABA-92DD-1A4601B8B70A}" srcOrd="2" destOrd="0" parTransId="{A79625F7-F09B-4ADF-A2B2-BE725397000C}" sibTransId="{001ACF59-B8F5-459E-BEBA-C855EFA964F7}"/>
    <dgm:cxn modelId="{B7D33DAA-E285-40EF-8C63-F24ED5648945}" srcId="{CE9F9A3C-DF1C-4D19-9415-3A981698C076}" destId="{ABFEB05B-F502-48D0-BC75-C811733B4FB4}" srcOrd="2" destOrd="0" parTransId="{29D4E1E9-E452-41E0-B52C-C0145A7B6941}" sibTransId="{9B2663F8-BA84-4E1D-8EFB-673747C2904E}"/>
    <dgm:cxn modelId="{94DBC9B0-0D9C-4EFB-A7FE-15233210D68E}" srcId="{CE9F9A3C-DF1C-4D19-9415-3A981698C076}" destId="{C1FB8716-D93B-43FE-B3D4-68F91E77D7AD}" srcOrd="1" destOrd="0" parTransId="{11D127FA-E68C-4163-9800-FCEBC38D7412}" sibTransId="{1C78225F-52EC-4214-BA29-2AFEABF05A88}"/>
    <dgm:cxn modelId="{D5F124B5-6DAC-4D7C-AB42-7903ABC88E41}" type="presOf" srcId="{89A266C3-346C-473E-85FF-889633285550}" destId="{71A929F0-801E-42C1-87F6-7F19EA143BCB}" srcOrd="0" destOrd="1" presId="urn:microsoft.com/office/officeart/2005/8/layout/hList3"/>
    <dgm:cxn modelId="{0B884CBD-3A23-4446-BA70-9B5CFFA2F21D}" type="presOf" srcId="{EBFAE2DC-EFAD-4ABA-92DD-1A4601B8B70A}" destId="{71A929F0-801E-42C1-87F6-7F19EA143BCB}" srcOrd="0" destOrd="3" presId="urn:microsoft.com/office/officeart/2005/8/layout/hList3"/>
    <dgm:cxn modelId="{1812A5C3-EEB6-4F73-854C-4F979F10049C}" srcId="{C1FB8716-D93B-43FE-B3D4-68F91E77D7AD}" destId="{3C275438-10C8-4F41-BA87-0B6D642C0A7E}" srcOrd="1" destOrd="0" parTransId="{6C1DB06A-C1E1-4F89-8475-2C13D71DB4DE}" sibTransId="{A75422D3-1252-401A-B4AE-C25BF7C63BBB}"/>
    <dgm:cxn modelId="{F16AF1C7-8215-441A-80D2-28FD7EFC800C}" srcId="{C1FB8716-D93B-43FE-B3D4-68F91E77D7AD}" destId="{17562D08-CB86-4C9C-AAF1-1C1FCA834BC2}" srcOrd="4" destOrd="0" parTransId="{17FE4000-A1A3-4973-8B87-16467FBAE271}" sibTransId="{D065EF3A-C8F7-4F84-8B92-A31F1E746336}"/>
    <dgm:cxn modelId="{B58931CC-56E7-418A-AD3C-52AF33DE948D}" type="presOf" srcId="{1F40F067-1CD4-4F40-855F-BAAF76F8CFBD}" destId="{D1C8E936-DB16-41AB-A7C0-5C6C3A8D2E4A}" srcOrd="0" destOrd="0" presId="urn:microsoft.com/office/officeart/2005/8/layout/hList3"/>
    <dgm:cxn modelId="{34D484DD-A345-429A-A8FA-C5E9F9416448}" srcId="{1F4E9C53-CB95-4C50-8786-ACF833FBC624}" destId="{CE9F9A3C-DF1C-4D19-9415-3A981698C076}" srcOrd="0" destOrd="0" parTransId="{7F64FC08-E837-4030-B5B4-6E7D7FAFA546}" sibTransId="{3F0189D7-DCED-4591-A149-3155E5ABE4BE}"/>
    <dgm:cxn modelId="{45A30AFE-9A35-44F6-827A-A2D0735F6189}" type="presOf" srcId="{ABFEB05B-F502-48D0-BC75-C811733B4FB4}" destId="{5BAF570A-964C-46E1-8C5F-68290EC432CC}" srcOrd="0" destOrd="0" presId="urn:microsoft.com/office/officeart/2005/8/layout/hList3"/>
    <dgm:cxn modelId="{5B94C3B1-5787-4997-A63A-45536CB7D7D4}" type="presParOf" srcId="{015503C7-60F5-46C1-B445-067590B4042A}" destId="{56F4B0F6-ED9E-4467-A533-78CBC72B5D27}" srcOrd="0" destOrd="0" presId="urn:microsoft.com/office/officeart/2005/8/layout/hList3"/>
    <dgm:cxn modelId="{C806BEF1-7CD2-4BC2-AFE6-785B27234D8E}" type="presParOf" srcId="{015503C7-60F5-46C1-B445-067590B4042A}" destId="{2886A54D-A423-4CC7-B113-6AA57B8FCBA8}" srcOrd="1" destOrd="0" presId="urn:microsoft.com/office/officeart/2005/8/layout/hList3"/>
    <dgm:cxn modelId="{6F34D6AE-9203-4B81-8DF8-B8E6FBDBA710}" type="presParOf" srcId="{2886A54D-A423-4CC7-B113-6AA57B8FCBA8}" destId="{D1C8E936-DB16-41AB-A7C0-5C6C3A8D2E4A}" srcOrd="0" destOrd="0" presId="urn:microsoft.com/office/officeart/2005/8/layout/hList3"/>
    <dgm:cxn modelId="{632B3F1A-5855-445F-9DC4-4390F539CB87}" type="presParOf" srcId="{2886A54D-A423-4CC7-B113-6AA57B8FCBA8}" destId="{71A929F0-801E-42C1-87F6-7F19EA143BCB}" srcOrd="1" destOrd="0" presId="urn:microsoft.com/office/officeart/2005/8/layout/hList3"/>
    <dgm:cxn modelId="{26F2E3FC-04B5-48FB-8C75-1278E0DCF554}" type="presParOf" srcId="{2886A54D-A423-4CC7-B113-6AA57B8FCBA8}" destId="{5BAF570A-964C-46E1-8C5F-68290EC432CC}" srcOrd="2" destOrd="0" presId="urn:microsoft.com/office/officeart/2005/8/layout/hList3"/>
    <dgm:cxn modelId="{D0F6CD51-1CE2-4994-8A21-C79FFA9766C5}" type="presParOf" srcId="{015503C7-60F5-46C1-B445-067590B4042A}" destId="{8DE4874A-047B-47F6-BBD8-56983ABF0BE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80E07EB-758B-4E60-A55F-82CE0C8464E3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D9849DB-E822-48E6-BFD3-8E1BED2016E9}">
      <dgm:prSet phldrT="[Text]"/>
      <dgm:spPr/>
      <dgm:t>
        <a:bodyPr/>
        <a:lstStyle/>
        <a:p>
          <a:r>
            <a:rPr lang="en-IN" b="1" dirty="0"/>
            <a:t>Zone-wise Findings</a:t>
          </a:r>
          <a:endParaRPr lang="en-IN" dirty="0"/>
        </a:p>
      </dgm:t>
    </dgm:pt>
    <dgm:pt modelId="{15651A29-A7FC-4A09-BE79-5E6AD7F0E9B7}" type="parTrans" cxnId="{21CBB874-81B5-4AD6-A593-D65924276991}">
      <dgm:prSet/>
      <dgm:spPr/>
      <dgm:t>
        <a:bodyPr/>
        <a:lstStyle/>
        <a:p>
          <a:endParaRPr lang="en-IN"/>
        </a:p>
      </dgm:t>
    </dgm:pt>
    <dgm:pt modelId="{DE51C0E4-B7BB-4AF9-AC1C-B10268D9D922}" type="sibTrans" cxnId="{21CBB874-81B5-4AD6-A593-D65924276991}">
      <dgm:prSet/>
      <dgm:spPr/>
      <dgm:t>
        <a:bodyPr/>
        <a:lstStyle/>
        <a:p>
          <a:endParaRPr lang="en-IN"/>
        </a:p>
      </dgm:t>
    </dgm:pt>
    <dgm:pt modelId="{18B842D1-DAA5-47B9-9303-DD7B683F0B67}">
      <dgm:prSet phldrT="[Text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n-IN" sz="1600" b="1" dirty="0"/>
            <a:t>West Zone – Goa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500" b="1" dirty="0"/>
            <a:t>LTFU Rate:</a:t>
          </a:r>
          <a:r>
            <a:rPr lang="en-GB" sz="1500" dirty="0"/>
            <a:t> 3.7% </a:t>
          </a:r>
          <a:r>
            <a:rPr lang="en-GB" sz="1500" i="1" dirty="0"/>
            <a:t>(Lowest in study)</a:t>
          </a:r>
          <a:endParaRPr lang="en-GB" sz="1500" dirty="0"/>
        </a:p>
        <a:p>
          <a:pPr algn="l">
            <a:buFont typeface="Arial" panose="020B0604020202020204" pitchFamily="34" charset="0"/>
            <a:buChar char="•"/>
          </a:pPr>
          <a:r>
            <a:rPr lang="en-IN" sz="1500" b="1" dirty="0"/>
            <a:t>Top Risk Factors:</a:t>
          </a:r>
          <a:endParaRPr lang="en-IN" sz="1500" dirty="0"/>
        </a:p>
        <a:p>
          <a:pPr algn="l">
            <a:buFont typeface="Arial" panose="020B0604020202020204" pitchFamily="34" charset="0"/>
            <a:buChar char="•"/>
          </a:pPr>
          <a:r>
            <a:rPr lang="en-GB" sz="1500" b="1" dirty="0"/>
            <a:t>Pulmonary TB:</a:t>
          </a:r>
          <a:r>
            <a:rPr lang="en-GB" sz="1500" dirty="0"/>
            <a:t> OR = 0.428 → Risk higher than extra-pulmonary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500" b="1" dirty="0"/>
            <a:t>Female Gender:</a:t>
          </a:r>
          <a:r>
            <a:rPr lang="en-GB" sz="1500" dirty="0"/>
            <a:t> OR = 2.82 → Women more likely to default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500" b="1" dirty="0"/>
            <a:t>Geographic (residing outside Goa):</a:t>
          </a:r>
          <a:r>
            <a:rPr lang="en-GB" sz="1500" dirty="0"/>
            <a:t> OR = 0.026 (Goa residents least likely to default)</a:t>
          </a:r>
        </a:p>
        <a:p>
          <a:pPr algn="l">
            <a:buFont typeface="Arial" panose="020B0604020202020204" pitchFamily="34" charset="0"/>
            <a:buChar char="•"/>
          </a:pPr>
          <a:r>
            <a:rPr lang="en-IN" sz="1500" b="1" dirty="0"/>
            <a:t>Non-significant:</a:t>
          </a:r>
          <a:r>
            <a:rPr lang="en-IN" sz="1500" dirty="0"/>
            <a:t> SES, alcohol, tobacco, age</a:t>
          </a:r>
        </a:p>
      </dgm:t>
    </dgm:pt>
    <dgm:pt modelId="{889F1FB2-1E2D-4427-8E14-0CB7ED5C7CEF}" type="parTrans" cxnId="{564D0368-A0D1-49B0-9F1D-FFA8FFD06B33}">
      <dgm:prSet/>
      <dgm:spPr/>
      <dgm:t>
        <a:bodyPr/>
        <a:lstStyle/>
        <a:p>
          <a:endParaRPr lang="en-IN"/>
        </a:p>
      </dgm:t>
    </dgm:pt>
    <dgm:pt modelId="{18813A3B-3084-4953-8DC3-4AA1FCC5FE88}" type="sibTrans" cxnId="{564D0368-A0D1-49B0-9F1D-FFA8FFD06B33}">
      <dgm:prSet/>
      <dgm:spPr/>
      <dgm:t>
        <a:bodyPr/>
        <a:lstStyle/>
        <a:p>
          <a:endParaRPr lang="en-IN"/>
        </a:p>
      </dgm:t>
    </dgm:pt>
    <dgm:pt modelId="{337D7EB1-2324-4830-9284-AF4D8F8632D0}">
      <dgm:prSet phldrT="[Text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n-IN" sz="1600" b="1" dirty="0"/>
            <a:t>Central Zone – Chhattisgarh</a:t>
          </a:r>
        </a:p>
        <a:p>
          <a:pPr algn="l">
            <a:buFont typeface="Arial" panose="020B0604020202020204" pitchFamily="34" charset="0"/>
            <a:buChar char="•"/>
          </a:pPr>
          <a:r>
            <a:rPr lang="en-IN" sz="1400" b="1" dirty="0"/>
            <a:t>LTFU Rate:</a:t>
          </a:r>
          <a:r>
            <a:rPr lang="en-IN" sz="1400" dirty="0"/>
            <a:t> 30.9%</a:t>
          </a:r>
        </a:p>
        <a:p>
          <a:pPr algn="l">
            <a:buFont typeface="Arial" panose="020B0604020202020204" pitchFamily="34" charset="0"/>
            <a:buChar char="•"/>
          </a:pPr>
          <a:r>
            <a:rPr lang="en-IN" sz="1400" b="1" dirty="0"/>
            <a:t>Top Risk Factors:</a:t>
          </a:r>
          <a:endParaRPr lang="en-IN" sz="1400" dirty="0"/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Alcohol Use:</a:t>
          </a:r>
          <a:r>
            <a:rPr lang="en-GB" sz="1400" dirty="0"/>
            <a:t> OR = 0.34 → Alcohol users ~3x more likely to be LTFU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Pulmonary TB:</a:t>
          </a:r>
          <a:r>
            <a:rPr lang="en-GB" sz="1400" dirty="0"/>
            <a:t> OR = 0.347 → More prone to default</a:t>
          </a:r>
        </a:p>
        <a:p>
          <a:pPr algn="l">
            <a:buFont typeface="Arial" panose="020B0604020202020204" pitchFamily="34" charset="0"/>
            <a:buChar char="•"/>
          </a:pPr>
          <a:r>
            <a:rPr lang="en-IN" sz="1400" b="1" dirty="0"/>
            <a:t>SES (APL protective):</a:t>
          </a:r>
          <a:r>
            <a:rPr lang="en-IN" sz="1400" dirty="0"/>
            <a:t> OR = 1.71 for APL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Age (18–30 protective):</a:t>
          </a:r>
          <a:r>
            <a:rPr lang="en-GB" sz="1400" dirty="0"/>
            <a:t> OR = 2.37</a:t>
          </a:r>
        </a:p>
        <a:p>
          <a:pPr algn="l">
            <a:buFont typeface="Arial" panose="020B0604020202020204" pitchFamily="34" charset="0"/>
            <a:buChar char="•"/>
          </a:pPr>
          <a:r>
            <a:rPr lang="en-IN" sz="1400" b="1" dirty="0"/>
            <a:t>Gender (Male):</a:t>
          </a:r>
          <a:r>
            <a:rPr lang="en-IN" sz="1400" dirty="0"/>
            <a:t> OR = 1.4</a:t>
          </a:r>
        </a:p>
        <a:p>
          <a:pPr algn="l">
            <a:buFont typeface="Arial" panose="020B0604020202020204" pitchFamily="34" charset="0"/>
            <a:buChar char="•"/>
          </a:pPr>
          <a:r>
            <a:rPr lang="en-IN" sz="1400" b="1" dirty="0"/>
            <a:t>Non-significant:</a:t>
          </a:r>
          <a:r>
            <a:rPr lang="en-IN" sz="1400" dirty="0"/>
            <a:t> Tobacco, residence</a:t>
          </a:r>
        </a:p>
      </dgm:t>
    </dgm:pt>
    <dgm:pt modelId="{186662AA-88AC-4600-9E23-055C1F5144A8}" type="parTrans" cxnId="{01428F35-B7DC-4CF4-BA45-FE0908B3B28C}">
      <dgm:prSet/>
      <dgm:spPr/>
      <dgm:t>
        <a:bodyPr/>
        <a:lstStyle/>
        <a:p>
          <a:endParaRPr lang="en-IN"/>
        </a:p>
      </dgm:t>
    </dgm:pt>
    <dgm:pt modelId="{FDFADE57-C1E3-4402-AF77-427695A62466}" type="sibTrans" cxnId="{01428F35-B7DC-4CF4-BA45-FE0908B3B28C}">
      <dgm:prSet/>
      <dgm:spPr/>
      <dgm:t>
        <a:bodyPr/>
        <a:lstStyle/>
        <a:p>
          <a:endParaRPr lang="en-IN"/>
        </a:p>
      </dgm:t>
    </dgm:pt>
    <dgm:pt modelId="{9F3D4035-FC3B-4F9E-A98A-F75B8FC9FABA}">
      <dgm:prSet phldrT="[Text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n-IN" sz="1800" b="1" dirty="0"/>
            <a:t>Northeast Zone – Manipur</a:t>
          </a:r>
        </a:p>
        <a:p>
          <a:pPr algn="l">
            <a:buFont typeface="Arial" panose="020B0604020202020204" pitchFamily="34" charset="0"/>
            <a:buChar char="•"/>
          </a:pPr>
          <a:r>
            <a:rPr lang="en-IN" sz="1400" b="1" dirty="0"/>
            <a:t>LTFU Rate:</a:t>
          </a:r>
          <a:r>
            <a:rPr lang="en-IN" sz="1400" dirty="0"/>
            <a:t> 5.7%</a:t>
          </a:r>
        </a:p>
        <a:p>
          <a:pPr algn="l">
            <a:buFont typeface="Arial" panose="020B0604020202020204" pitchFamily="34" charset="0"/>
            <a:buChar char="•"/>
          </a:pPr>
          <a:r>
            <a:rPr lang="en-IN" sz="1400" b="1" dirty="0"/>
            <a:t>Top Risk Factors:</a:t>
          </a:r>
          <a:endParaRPr lang="en-IN" sz="1400" dirty="0"/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Socio-economic Status (BPL):</a:t>
          </a:r>
          <a:r>
            <a:rPr lang="en-GB" sz="1400" dirty="0"/>
            <a:t> OR = 2026.8 → Extreme risk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Residence (vs. Maharashtra):</a:t>
          </a:r>
          <a:r>
            <a:rPr lang="en-GB" sz="1400" dirty="0"/>
            <a:t> OR = 1377.5 → Very high risk based on geography</a:t>
          </a:r>
        </a:p>
        <a:p>
          <a:pPr algn="l">
            <a:buFont typeface="Arial" panose="020B0604020202020204" pitchFamily="34" charset="0"/>
            <a:buChar char="•"/>
          </a:pPr>
          <a:r>
            <a:rPr lang="en-IN" sz="1400" b="1" dirty="0"/>
            <a:t>Pulmonary TB:</a:t>
          </a:r>
          <a:r>
            <a:rPr lang="en-IN" sz="1400" dirty="0"/>
            <a:t> OR = 0.247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Alcohol Use:</a:t>
          </a:r>
          <a:r>
            <a:rPr lang="en-GB" sz="1400" dirty="0"/>
            <a:t> OR = 0.383 → Increased LTFU</a:t>
          </a:r>
        </a:p>
        <a:p>
          <a:pPr algn="l">
            <a:buFont typeface="Arial" panose="020B0604020202020204" pitchFamily="34" charset="0"/>
            <a:buChar char="•"/>
          </a:pPr>
          <a:r>
            <a:rPr lang="en-GB" sz="1400" b="1" dirty="0"/>
            <a:t>Age (18–30 protective):</a:t>
          </a:r>
          <a:r>
            <a:rPr lang="en-GB" sz="1400" dirty="0"/>
            <a:t> OR = 5.10</a:t>
          </a:r>
        </a:p>
        <a:p>
          <a:pPr algn="l">
            <a:buFont typeface="Arial" panose="020B0604020202020204" pitchFamily="34" charset="0"/>
            <a:buChar char="•"/>
          </a:pPr>
          <a:r>
            <a:rPr lang="en-IN" sz="1400" b="1" dirty="0"/>
            <a:t>Non-significant:</a:t>
          </a:r>
          <a:r>
            <a:rPr lang="en-IN" sz="1400" dirty="0"/>
            <a:t> Gender, tobacco</a:t>
          </a:r>
        </a:p>
      </dgm:t>
    </dgm:pt>
    <dgm:pt modelId="{CC0469F2-94DB-41D1-837D-6AE5B3F473CD}" type="parTrans" cxnId="{D07FFB09-F24F-4D55-AC28-8D56A41A7B36}">
      <dgm:prSet/>
      <dgm:spPr/>
      <dgm:t>
        <a:bodyPr/>
        <a:lstStyle/>
        <a:p>
          <a:endParaRPr lang="en-IN"/>
        </a:p>
      </dgm:t>
    </dgm:pt>
    <dgm:pt modelId="{6F492EBE-4CD8-419E-A934-AA3B9FBF77FC}" type="sibTrans" cxnId="{D07FFB09-F24F-4D55-AC28-8D56A41A7B36}">
      <dgm:prSet/>
      <dgm:spPr/>
      <dgm:t>
        <a:bodyPr/>
        <a:lstStyle/>
        <a:p>
          <a:endParaRPr lang="en-IN"/>
        </a:p>
      </dgm:t>
    </dgm:pt>
    <dgm:pt modelId="{CD13EE59-5BC8-4112-8092-9B6D71A58E40}" type="pres">
      <dgm:prSet presAssocID="{480E07EB-758B-4E60-A55F-82CE0C8464E3}" presName="composite" presStyleCnt="0">
        <dgm:presLayoutVars>
          <dgm:chMax val="1"/>
          <dgm:dir/>
          <dgm:resizeHandles val="exact"/>
        </dgm:presLayoutVars>
      </dgm:prSet>
      <dgm:spPr/>
    </dgm:pt>
    <dgm:pt modelId="{ABA4C36C-ED71-42C1-91C5-9E259DC1AFA2}" type="pres">
      <dgm:prSet presAssocID="{1D9849DB-E822-48E6-BFD3-8E1BED2016E9}" presName="roof" presStyleLbl="dkBgShp" presStyleIdx="0" presStyleCnt="2" custScaleY="112025" custLinFactNeighborX="410" custLinFactNeighborY="1702"/>
      <dgm:spPr/>
    </dgm:pt>
    <dgm:pt modelId="{D04F76E7-AE4D-4FD0-8651-FCA470C641D0}" type="pres">
      <dgm:prSet presAssocID="{1D9849DB-E822-48E6-BFD3-8E1BED2016E9}" presName="pillars" presStyleCnt="0"/>
      <dgm:spPr/>
    </dgm:pt>
    <dgm:pt modelId="{F78FE9AB-DBF4-404E-8C54-0611DE5D4C6E}" type="pres">
      <dgm:prSet presAssocID="{1D9849DB-E822-48E6-BFD3-8E1BED2016E9}" presName="pillar1" presStyleLbl="node1" presStyleIdx="0" presStyleCnt="3">
        <dgm:presLayoutVars>
          <dgm:bulletEnabled val="1"/>
        </dgm:presLayoutVars>
      </dgm:prSet>
      <dgm:spPr/>
    </dgm:pt>
    <dgm:pt modelId="{29B6086D-0B14-4BB3-AB0F-7AF5660F0E80}" type="pres">
      <dgm:prSet presAssocID="{337D7EB1-2324-4830-9284-AF4D8F8632D0}" presName="pillarX" presStyleLbl="node1" presStyleIdx="1" presStyleCnt="3">
        <dgm:presLayoutVars>
          <dgm:bulletEnabled val="1"/>
        </dgm:presLayoutVars>
      </dgm:prSet>
      <dgm:spPr/>
    </dgm:pt>
    <dgm:pt modelId="{7FCE8275-BB49-4112-A582-20E478D2D698}" type="pres">
      <dgm:prSet presAssocID="{9F3D4035-FC3B-4F9E-A98A-F75B8FC9FABA}" presName="pillarX" presStyleLbl="node1" presStyleIdx="2" presStyleCnt="3">
        <dgm:presLayoutVars>
          <dgm:bulletEnabled val="1"/>
        </dgm:presLayoutVars>
      </dgm:prSet>
      <dgm:spPr/>
    </dgm:pt>
    <dgm:pt modelId="{82563E69-0E2D-4AEE-8140-7B2C11A3F757}" type="pres">
      <dgm:prSet presAssocID="{1D9849DB-E822-48E6-BFD3-8E1BED2016E9}" presName="base" presStyleLbl="dkBgShp" presStyleIdx="1" presStyleCnt="2"/>
      <dgm:spPr/>
    </dgm:pt>
  </dgm:ptLst>
  <dgm:cxnLst>
    <dgm:cxn modelId="{D07FFB09-F24F-4D55-AC28-8D56A41A7B36}" srcId="{1D9849DB-E822-48E6-BFD3-8E1BED2016E9}" destId="{9F3D4035-FC3B-4F9E-A98A-F75B8FC9FABA}" srcOrd="2" destOrd="0" parTransId="{CC0469F2-94DB-41D1-837D-6AE5B3F473CD}" sibTransId="{6F492EBE-4CD8-419E-A934-AA3B9FBF77FC}"/>
    <dgm:cxn modelId="{01428F35-B7DC-4CF4-BA45-FE0908B3B28C}" srcId="{1D9849DB-E822-48E6-BFD3-8E1BED2016E9}" destId="{337D7EB1-2324-4830-9284-AF4D8F8632D0}" srcOrd="1" destOrd="0" parTransId="{186662AA-88AC-4600-9E23-055C1F5144A8}" sibTransId="{FDFADE57-C1E3-4402-AF77-427695A62466}"/>
    <dgm:cxn modelId="{6007A639-5B41-47E9-8317-F10C190727E5}" type="presOf" srcId="{1D9849DB-E822-48E6-BFD3-8E1BED2016E9}" destId="{ABA4C36C-ED71-42C1-91C5-9E259DC1AFA2}" srcOrd="0" destOrd="0" presId="urn:microsoft.com/office/officeart/2005/8/layout/hList3"/>
    <dgm:cxn modelId="{E64F6345-8718-4573-BB7C-10A2A50750E8}" type="presOf" srcId="{480E07EB-758B-4E60-A55F-82CE0C8464E3}" destId="{CD13EE59-5BC8-4112-8092-9B6D71A58E40}" srcOrd="0" destOrd="0" presId="urn:microsoft.com/office/officeart/2005/8/layout/hList3"/>
    <dgm:cxn modelId="{564D0368-A0D1-49B0-9F1D-FFA8FFD06B33}" srcId="{1D9849DB-E822-48E6-BFD3-8E1BED2016E9}" destId="{18B842D1-DAA5-47B9-9303-DD7B683F0B67}" srcOrd="0" destOrd="0" parTransId="{889F1FB2-1E2D-4427-8E14-0CB7ED5C7CEF}" sibTransId="{18813A3B-3084-4953-8DC3-4AA1FCC5FE88}"/>
    <dgm:cxn modelId="{7AD81D52-CA5B-425B-BF5C-A9E9E5817F5E}" type="presOf" srcId="{9F3D4035-FC3B-4F9E-A98A-F75B8FC9FABA}" destId="{7FCE8275-BB49-4112-A582-20E478D2D698}" srcOrd="0" destOrd="0" presId="urn:microsoft.com/office/officeart/2005/8/layout/hList3"/>
    <dgm:cxn modelId="{21CBB874-81B5-4AD6-A593-D65924276991}" srcId="{480E07EB-758B-4E60-A55F-82CE0C8464E3}" destId="{1D9849DB-E822-48E6-BFD3-8E1BED2016E9}" srcOrd="0" destOrd="0" parTransId="{15651A29-A7FC-4A09-BE79-5E6AD7F0E9B7}" sibTransId="{DE51C0E4-B7BB-4AF9-AC1C-B10268D9D922}"/>
    <dgm:cxn modelId="{5205A9AA-2299-4992-BCEF-C59DBDA0B92A}" type="presOf" srcId="{18B842D1-DAA5-47B9-9303-DD7B683F0B67}" destId="{F78FE9AB-DBF4-404E-8C54-0611DE5D4C6E}" srcOrd="0" destOrd="0" presId="urn:microsoft.com/office/officeart/2005/8/layout/hList3"/>
    <dgm:cxn modelId="{822695AC-0F5B-4DA7-A9B2-84E0D64A9C9B}" type="presOf" srcId="{337D7EB1-2324-4830-9284-AF4D8F8632D0}" destId="{29B6086D-0B14-4BB3-AB0F-7AF5660F0E80}" srcOrd="0" destOrd="0" presId="urn:microsoft.com/office/officeart/2005/8/layout/hList3"/>
    <dgm:cxn modelId="{03E4179F-A314-45F7-92FE-7164065AA077}" type="presParOf" srcId="{CD13EE59-5BC8-4112-8092-9B6D71A58E40}" destId="{ABA4C36C-ED71-42C1-91C5-9E259DC1AFA2}" srcOrd="0" destOrd="0" presId="urn:microsoft.com/office/officeart/2005/8/layout/hList3"/>
    <dgm:cxn modelId="{DB0D9478-892D-4C07-8B10-91E475D4E754}" type="presParOf" srcId="{CD13EE59-5BC8-4112-8092-9B6D71A58E40}" destId="{D04F76E7-AE4D-4FD0-8651-FCA470C641D0}" srcOrd="1" destOrd="0" presId="urn:microsoft.com/office/officeart/2005/8/layout/hList3"/>
    <dgm:cxn modelId="{506C1561-E541-4797-A65A-0A2EDA4F9E1A}" type="presParOf" srcId="{D04F76E7-AE4D-4FD0-8651-FCA470C641D0}" destId="{F78FE9AB-DBF4-404E-8C54-0611DE5D4C6E}" srcOrd="0" destOrd="0" presId="urn:microsoft.com/office/officeart/2005/8/layout/hList3"/>
    <dgm:cxn modelId="{54F46C46-8A98-440C-8CAE-0F2B5F073FF5}" type="presParOf" srcId="{D04F76E7-AE4D-4FD0-8651-FCA470C641D0}" destId="{29B6086D-0B14-4BB3-AB0F-7AF5660F0E80}" srcOrd="1" destOrd="0" presId="urn:microsoft.com/office/officeart/2005/8/layout/hList3"/>
    <dgm:cxn modelId="{FCED8090-3899-4E8E-B910-EC3A1981408D}" type="presParOf" srcId="{D04F76E7-AE4D-4FD0-8651-FCA470C641D0}" destId="{7FCE8275-BB49-4112-A582-20E478D2D698}" srcOrd="2" destOrd="0" presId="urn:microsoft.com/office/officeart/2005/8/layout/hList3"/>
    <dgm:cxn modelId="{D0AD04EC-C462-40AA-966A-F90D2161A1F7}" type="presParOf" srcId="{CD13EE59-5BC8-4112-8092-9B6D71A58E40}" destId="{82563E69-0E2D-4AEE-8140-7B2C11A3F75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50742-512A-453E-A51B-EF482E82FDF8}">
      <dsp:nvSpPr>
        <dsp:cNvPr id="0" name=""/>
        <dsp:cNvSpPr/>
      </dsp:nvSpPr>
      <dsp:spPr>
        <a:xfrm>
          <a:off x="0" y="261121"/>
          <a:ext cx="879792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C12C2A-BC47-4407-8A11-8A3D0FB02708}">
      <dsp:nvSpPr>
        <dsp:cNvPr id="0" name=""/>
        <dsp:cNvSpPr/>
      </dsp:nvSpPr>
      <dsp:spPr>
        <a:xfrm>
          <a:off x="439896" y="10395"/>
          <a:ext cx="615854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8" tIns="0" rIns="2327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TB is the second leading cause of death after HIV</a:t>
          </a:r>
          <a:endParaRPr lang="en-IN" sz="2000" kern="1200" dirty="0"/>
        </a:p>
      </dsp:txBody>
      <dsp:txXfrm>
        <a:off x="458630" y="29129"/>
        <a:ext cx="6121079" cy="346292"/>
      </dsp:txXfrm>
    </dsp:sp>
    <dsp:sp modelId="{79714251-4094-463E-A116-421666B27684}">
      <dsp:nvSpPr>
        <dsp:cNvPr id="0" name=""/>
        <dsp:cNvSpPr/>
      </dsp:nvSpPr>
      <dsp:spPr>
        <a:xfrm>
          <a:off x="0" y="908837"/>
          <a:ext cx="879792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794A3F-DED8-423D-9AB3-CCFFB0CAA43F}">
      <dsp:nvSpPr>
        <dsp:cNvPr id="0" name=""/>
        <dsp:cNvSpPr/>
      </dsp:nvSpPr>
      <dsp:spPr>
        <a:xfrm>
          <a:off x="439896" y="600075"/>
          <a:ext cx="6242673" cy="5006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8" tIns="0" rIns="2327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I</a:t>
          </a:r>
          <a:r>
            <a:rPr lang="en-GB" sz="1800" b="1" kern="1200" dirty="0"/>
            <a:t>ndia has highest TB burden globally 2 million cases annually</a:t>
          </a:r>
          <a:endParaRPr lang="en-IN" sz="1800" b="1" kern="1200" dirty="0"/>
        </a:p>
      </dsp:txBody>
      <dsp:txXfrm>
        <a:off x="464335" y="624514"/>
        <a:ext cx="6193795" cy="451763"/>
      </dsp:txXfrm>
    </dsp:sp>
    <dsp:sp modelId="{21ED0AD1-28AE-420C-8F1D-D85EE3EF22E5}">
      <dsp:nvSpPr>
        <dsp:cNvPr id="0" name=""/>
        <dsp:cNvSpPr/>
      </dsp:nvSpPr>
      <dsp:spPr>
        <a:xfrm>
          <a:off x="0" y="1498517"/>
          <a:ext cx="879792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C1CC68-3BD9-4724-9570-7178200DF77B}">
      <dsp:nvSpPr>
        <dsp:cNvPr id="0" name=""/>
        <dsp:cNvSpPr/>
      </dsp:nvSpPr>
      <dsp:spPr>
        <a:xfrm>
          <a:off x="439896" y="1306637"/>
          <a:ext cx="615854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8" tIns="0" rIns="2327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Non-compliance to TB treatment leads to:</a:t>
          </a:r>
          <a:endParaRPr lang="en-IN" sz="2000" b="1" kern="1200" dirty="0"/>
        </a:p>
      </dsp:txBody>
      <dsp:txXfrm>
        <a:off x="458630" y="1325371"/>
        <a:ext cx="6121079" cy="346292"/>
      </dsp:txXfrm>
    </dsp:sp>
    <dsp:sp modelId="{DCE4F3DA-B340-4F50-957F-1A6E18AAF3C4}">
      <dsp:nvSpPr>
        <dsp:cNvPr id="0" name=""/>
        <dsp:cNvSpPr/>
      </dsp:nvSpPr>
      <dsp:spPr>
        <a:xfrm>
          <a:off x="0" y="2088197"/>
          <a:ext cx="879792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D4381F-025D-47A1-A9C3-3D34FD10A829}">
      <dsp:nvSpPr>
        <dsp:cNvPr id="0" name=""/>
        <dsp:cNvSpPr/>
      </dsp:nvSpPr>
      <dsp:spPr>
        <a:xfrm>
          <a:off x="439896" y="1896317"/>
          <a:ext cx="615854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8" tIns="0" rIns="2327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2000" b="1" kern="1200" dirty="0"/>
            <a:t>Incomplete therapy</a:t>
          </a:r>
        </a:p>
      </dsp:txBody>
      <dsp:txXfrm>
        <a:off x="458630" y="1915051"/>
        <a:ext cx="6121079" cy="346292"/>
      </dsp:txXfrm>
    </dsp:sp>
    <dsp:sp modelId="{8F34F8B6-69FB-4209-B8A4-31D4EC03CF04}">
      <dsp:nvSpPr>
        <dsp:cNvPr id="0" name=""/>
        <dsp:cNvSpPr/>
      </dsp:nvSpPr>
      <dsp:spPr>
        <a:xfrm>
          <a:off x="0" y="2677877"/>
          <a:ext cx="879792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B1DA1-62D7-4AD1-8D15-2C9D69C77DD9}">
      <dsp:nvSpPr>
        <dsp:cNvPr id="0" name=""/>
        <dsp:cNvSpPr/>
      </dsp:nvSpPr>
      <dsp:spPr>
        <a:xfrm>
          <a:off x="439896" y="2485997"/>
          <a:ext cx="615854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8" tIns="0" rIns="2327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2000" b="1" kern="1200" dirty="0"/>
            <a:t>Increased transmission</a:t>
          </a:r>
        </a:p>
      </dsp:txBody>
      <dsp:txXfrm>
        <a:off x="458630" y="2504731"/>
        <a:ext cx="6121079" cy="346292"/>
      </dsp:txXfrm>
    </dsp:sp>
    <dsp:sp modelId="{EDAE8C0C-34CD-4C49-80E8-485F7F4AAA55}">
      <dsp:nvSpPr>
        <dsp:cNvPr id="0" name=""/>
        <dsp:cNvSpPr/>
      </dsp:nvSpPr>
      <dsp:spPr>
        <a:xfrm>
          <a:off x="0" y="3267557"/>
          <a:ext cx="879792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95AEF2-4443-44A7-8551-8564FE7CEEC9}">
      <dsp:nvSpPr>
        <dsp:cNvPr id="0" name=""/>
        <dsp:cNvSpPr/>
      </dsp:nvSpPr>
      <dsp:spPr>
        <a:xfrm>
          <a:off x="439896" y="3075677"/>
          <a:ext cx="615854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8" tIns="0" rIns="2327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2000" b="1" kern="1200" dirty="0"/>
            <a:t>Emergence of drug-resistant TB</a:t>
          </a:r>
        </a:p>
      </dsp:txBody>
      <dsp:txXfrm>
        <a:off x="458630" y="3094411"/>
        <a:ext cx="6121079" cy="346292"/>
      </dsp:txXfrm>
    </dsp:sp>
    <dsp:sp modelId="{9783C02B-7DB9-4351-BD71-DEB94E3199FF}">
      <dsp:nvSpPr>
        <dsp:cNvPr id="0" name=""/>
        <dsp:cNvSpPr/>
      </dsp:nvSpPr>
      <dsp:spPr>
        <a:xfrm>
          <a:off x="0" y="3857237"/>
          <a:ext cx="879792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A620C5-A442-4DDE-B1E1-90A87FF8503C}">
      <dsp:nvSpPr>
        <dsp:cNvPr id="0" name=""/>
        <dsp:cNvSpPr/>
      </dsp:nvSpPr>
      <dsp:spPr>
        <a:xfrm>
          <a:off x="439896" y="3665357"/>
          <a:ext cx="615854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8" tIns="0" rIns="2327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2000" b="1" kern="1200" dirty="0"/>
            <a:t>Higher mortality</a:t>
          </a:r>
        </a:p>
      </dsp:txBody>
      <dsp:txXfrm>
        <a:off x="458630" y="3684091"/>
        <a:ext cx="6121079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579D4-70F1-46EE-8189-7A075FD0FCE5}">
      <dsp:nvSpPr>
        <dsp:cNvPr id="0" name=""/>
        <dsp:cNvSpPr/>
      </dsp:nvSpPr>
      <dsp:spPr>
        <a:xfrm>
          <a:off x="0" y="376917"/>
          <a:ext cx="8540751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FF0104-7DFC-4BA9-B1C4-880AE082B2D5}">
      <dsp:nvSpPr>
        <dsp:cNvPr id="0" name=""/>
        <dsp:cNvSpPr/>
      </dsp:nvSpPr>
      <dsp:spPr>
        <a:xfrm>
          <a:off x="427037" y="37437"/>
          <a:ext cx="5978525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974" tIns="0" rIns="22597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kern="1200" dirty="0"/>
            <a:t>Study aims to understand determinants of treatment default.</a:t>
          </a:r>
          <a:endParaRPr lang="en-IN" sz="2000" b="1" kern="1200" dirty="0"/>
        </a:p>
      </dsp:txBody>
      <dsp:txXfrm>
        <a:off x="460181" y="70581"/>
        <a:ext cx="5912237" cy="612672"/>
      </dsp:txXfrm>
    </dsp:sp>
    <dsp:sp modelId="{9D2D5DE8-0579-4C58-A686-06674C52A397}">
      <dsp:nvSpPr>
        <dsp:cNvPr id="0" name=""/>
        <dsp:cNvSpPr/>
      </dsp:nvSpPr>
      <dsp:spPr>
        <a:xfrm>
          <a:off x="0" y="1420197"/>
          <a:ext cx="8540751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85BAF-078B-4132-AA23-4C79ABA23418}">
      <dsp:nvSpPr>
        <dsp:cNvPr id="0" name=""/>
        <dsp:cNvSpPr/>
      </dsp:nvSpPr>
      <dsp:spPr>
        <a:xfrm>
          <a:off x="427037" y="1080717"/>
          <a:ext cx="5978525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974" tIns="0" rIns="22597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kern="1200" dirty="0"/>
            <a:t>Focuses on drug-sensitive TB (DSTB) patients (both pulmonary &amp; extra-pulmonary).</a:t>
          </a:r>
        </a:p>
      </dsp:txBody>
      <dsp:txXfrm>
        <a:off x="460181" y="1113861"/>
        <a:ext cx="5912237" cy="612672"/>
      </dsp:txXfrm>
    </dsp:sp>
    <dsp:sp modelId="{A1C745BA-7A3E-4ACD-B571-40233DF5D8AE}">
      <dsp:nvSpPr>
        <dsp:cNvPr id="0" name=""/>
        <dsp:cNvSpPr/>
      </dsp:nvSpPr>
      <dsp:spPr>
        <a:xfrm>
          <a:off x="0" y="2463477"/>
          <a:ext cx="8540751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01A595-766D-4070-B867-2ED160B86736}">
      <dsp:nvSpPr>
        <dsp:cNvPr id="0" name=""/>
        <dsp:cNvSpPr/>
      </dsp:nvSpPr>
      <dsp:spPr>
        <a:xfrm>
          <a:off x="427037" y="2123997"/>
          <a:ext cx="5978525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974" tIns="0" rIns="22597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kern="1200" dirty="0"/>
            <a:t>Uses data from Ni-</a:t>
          </a:r>
          <a:r>
            <a:rPr lang="en-GB" sz="2000" b="1" kern="1200" dirty="0" err="1"/>
            <a:t>Kshay</a:t>
          </a:r>
          <a:r>
            <a:rPr lang="en-GB" sz="2000" b="1" kern="1200" dirty="0"/>
            <a:t>, the Government of India’s TB tracking system.</a:t>
          </a:r>
        </a:p>
      </dsp:txBody>
      <dsp:txXfrm>
        <a:off x="460181" y="2157141"/>
        <a:ext cx="5912237" cy="612672"/>
      </dsp:txXfrm>
    </dsp:sp>
    <dsp:sp modelId="{8D1E7C38-91DD-4EE2-9482-4AC3A4A472C4}">
      <dsp:nvSpPr>
        <dsp:cNvPr id="0" name=""/>
        <dsp:cNvSpPr/>
      </dsp:nvSpPr>
      <dsp:spPr>
        <a:xfrm>
          <a:off x="0" y="3506757"/>
          <a:ext cx="8540751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5F6AD8-DB5E-4B36-9D2D-4D83329789DD}">
      <dsp:nvSpPr>
        <dsp:cNvPr id="0" name=""/>
        <dsp:cNvSpPr/>
      </dsp:nvSpPr>
      <dsp:spPr>
        <a:xfrm>
          <a:off x="427037" y="3167277"/>
          <a:ext cx="5978525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974" tIns="0" rIns="22597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2000" b="1" kern="1200" dirty="0"/>
            <a:t>Employs logistic regression analysis to identify key risk factors.</a:t>
          </a:r>
        </a:p>
      </dsp:txBody>
      <dsp:txXfrm>
        <a:off x="460181" y="3200421"/>
        <a:ext cx="5912237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18D20-E354-4991-8CB3-539659A2202D}">
      <dsp:nvSpPr>
        <dsp:cNvPr id="0" name=""/>
        <dsp:cNvSpPr/>
      </dsp:nvSpPr>
      <dsp:spPr>
        <a:xfrm>
          <a:off x="0" y="0"/>
          <a:ext cx="8112126" cy="120220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Study design overview</a:t>
          </a:r>
        </a:p>
      </dsp:txBody>
      <dsp:txXfrm>
        <a:off x="0" y="0"/>
        <a:ext cx="8112126" cy="1202209"/>
      </dsp:txXfrm>
    </dsp:sp>
    <dsp:sp modelId="{20F58C3B-2DE5-403A-B815-55EAE162C1EB}">
      <dsp:nvSpPr>
        <dsp:cNvPr id="0" name=""/>
        <dsp:cNvSpPr/>
      </dsp:nvSpPr>
      <dsp:spPr>
        <a:xfrm>
          <a:off x="0" y="1202209"/>
          <a:ext cx="2028031" cy="25246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Study Design:</a:t>
          </a:r>
          <a:r>
            <a:rPr lang="en-GB" sz="2000" kern="1200" dirty="0"/>
            <a:t> Retrospective cohort study</a:t>
          </a:r>
          <a:endParaRPr lang="en-IN" sz="2000" kern="1200" dirty="0"/>
        </a:p>
      </dsp:txBody>
      <dsp:txXfrm>
        <a:off x="0" y="1202209"/>
        <a:ext cx="2028031" cy="2524639"/>
      </dsp:txXfrm>
    </dsp:sp>
    <dsp:sp modelId="{6F377B0E-B90F-4B2A-B416-80C1D215F8F3}">
      <dsp:nvSpPr>
        <dsp:cNvPr id="0" name=""/>
        <dsp:cNvSpPr/>
      </dsp:nvSpPr>
      <dsp:spPr>
        <a:xfrm>
          <a:off x="2028031" y="1202209"/>
          <a:ext cx="2028031" cy="25246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Data Source:</a:t>
          </a:r>
          <a:r>
            <a:rPr lang="en-GB" sz="2000" kern="1200" dirty="0"/>
            <a:t> Secondary data from </a:t>
          </a:r>
          <a:r>
            <a:rPr lang="en-GB" sz="2000" b="1" kern="1200" dirty="0"/>
            <a:t>Ni-</a:t>
          </a:r>
          <a:r>
            <a:rPr lang="en-GB" sz="2000" b="1" kern="1200" dirty="0" err="1"/>
            <a:t>Kshay</a:t>
          </a:r>
          <a:r>
            <a:rPr lang="en-GB" sz="2000" kern="1200" dirty="0"/>
            <a:t> portal (2022–2023 cohort)</a:t>
          </a:r>
        </a:p>
      </dsp:txBody>
      <dsp:txXfrm>
        <a:off x="2028031" y="1202209"/>
        <a:ext cx="2028031" cy="2524639"/>
      </dsp:txXfrm>
    </dsp:sp>
    <dsp:sp modelId="{EFCD5D24-652E-4E30-9B85-78FA5A1E02CB}">
      <dsp:nvSpPr>
        <dsp:cNvPr id="0" name=""/>
        <dsp:cNvSpPr/>
      </dsp:nvSpPr>
      <dsp:spPr>
        <a:xfrm>
          <a:off x="4056062" y="1202209"/>
          <a:ext cx="2028031" cy="25246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Coverage:</a:t>
          </a:r>
          <a:r>
            <a:rPr lang="en-GB" sz="2000" kern="1200" dirty="0"/>
            <a:t> 6 Indian regions (North, South, East, West, Central, Northeast)</a:t>
          </a:r>
        </a:p>
      </dsp:txBody>
      <dsp:txXfrm>
        <a:off x="4056062" y="1202209"/>
        <a:ext cx="2028031" cy="2524639"/>
      </dsp:txXfrm>
    </dsp:sp>
    <dsp:sp modelId="{85C08D4C-0414-47A2-9D54-7E75010FE703}">
      <dsp:nvSpPr>
        <dsp:cNvPr id="0" name=""/>
        <dsp:cNvSpPr/>
      </dsp:nvSpPr>
      <dsp:spPr>
        <a:xfrm>
          <a:off x="6084094" y="1202209"/>
          <a:ext cx="2028031" cy="25246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2000" b="1" kern="1200" dirty="0"/>
            <a:t> States Selected: </a:t>
          </a:r>
          <a:r>
            <a:rPr lang="en-IN" sz="2000" b="0" kern="1200" dirty="0"/>
            <a:t>Goa, Manipur, Karnataka, Bihar, Punjab, Chhattisgarh</a:t>
          </a:r>
        </a:p>
      </dsp:txBody>
      <dsp:txXfrm>
        <a:off x="6084094" y="1202209"/>
        <a:ext cx="2028031" cy="2524639"/>
      </dsp:txXfrm>
    </dsp:sp>
    <dsp:sp modelId="{4A14B0D6-24EB-4C26-BE9D-ECC52A5CDEDD}">
      <dsp:nvSpPr>
        <dsp:cNvPr id="0" name=""/>
        <dsp:cNvSpPr/>
      </dsp:nvSpPr>
      <dsp:spPr>
        <a:xfrm>
          <a:off x="0" y="3726848"/>
          <a:ext cx="8112126" cy="28051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D07F35-D27F-41E9-8336-B5C2FB6F87EE}">
      <dsp:nvSpPr>
        <dsp:cNvPr id="0" name=""/>
        <dsp:cNvSpPr/>
      </dsp:nvSpPr>
      <dsp:spPr>
        <a:xfrm>
          <a:off x="0" y="0"/>
          <a:ext cx="8840788" cy="122586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Sample size &amp; variables</a:t>
          </a:r>
        </a:p>
      </dsp:txBody>
      <dsp:txXfrm>
        <a:off x="0" y="0"/>
        <a:ext cx="8840788" cy="1225867"/>
      </dsp:txXfrm>
    </dsp:sp>
    <dsp:sp modelId="{4BCF0707-BEA8-4ADF-BA5B-D0F3ABB4014B}">
      <dsp:nvSpPr>
        <dsp:cNvPr id="0" name=""/>
        <dsp:cNvSpPr/>
      </dsp:nvSpPr>
      <dsp:spPr>
        <a:xfrm>
          <a:off x="2727" y="1225867"/>
          <a:ext cx="2974269" cy="2574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/>
            <a:t>Sample Size: </a:t>
          </a:r>
          <a:r>
            <a:rPr lang="en-IN" sz="2000" kern="1200" dirty="0"/>
            <a:t>Goa – 1,949 Manipur – 1,657 Karnataka, Bihar, Punjab and Chhattisgarh– 1,999</a:t>
          </a:r>
        </a:p>
      </dsp:txBody>
      <dsp:txXfrm>
        <a:off x="2727" y="1225867"/>
        <a:ext cx="2974269" cy="2574321"/>
      </dsp:txXfrm>
    </dsp:sp>
    <dsp:sp modelId="{AEF40FA4-BE2B-4F9A-BF61-659DA238E479}">
      <dsp:nvSpPr>
        <dsp:cNvPr id="0" name=""/>
        <dsp:cNvSpPr/>
      </dsp:nvSpPr>
      <dsp:spPr>
        <a:xfrm>
          <a:off x="2976996" y="1225867"/>
          <a:ext cx="2974269" cy="2574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2000" b="1" kern="1200" dirty="0"/>
            <a:t>Dependent Variable: </a:t>
          </a:r>
          <a:r>
            <a:rPr lang="en-GB" sz="2000" kern="1200" dirty="0"/>
            <a:t>Loss to follow-up (LTFU): Stopped treatment for ≥2 months without consent</a:t>
          </a:r>
          <a:endParaRPr lang="en-IN" sz="2000" kern="1200" dirty="0"/>
        </a:p>
      </dsp:txBody>
      <dsp:txXfrm>
        <a:off x="2976996" y="1225867"/>
        <a:ext cx="2974269" cy="2574321"/>
      </dsp:txXfrm>
    </dsp:sp>
    <dsp:sp modelId="{EDA222DD-CBE7-42D5-9440-DB0D2BE13111}">
      <dsp:nvSpPr>
        <dsp:cNvPr id="0" name=""/>
        <dsp:cNvSpPr/>
      </dsp:nvSpPr>
      <dsp:spPr>
        <a:xfrm>
          <a:off x="5951265" y="1225867"/>
          <a:ext cx="2886795" cy="2574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2000" b="1" kern="1200" dirty="0"/>
            <a:t>Independent Variables: </a:t>
          </a:r>
          <a:r>
            <a:rPr lang="en-IN" sz="2000" kern="1200" dirty="0"/>
            <a:t>Age (adult &gt;18 </a:t>
          </a:r>
          <a:r>
            <a:rPr lang="en-IN" sz="2000" kern="1200" dirty="0" err="1"/>
            <a:t>yrs</a:t>
          </a:r>
          <a:r>
            <a:rPr lang="en-IN" sz="2000" kern="1200" dirty="0"/>
            <a:t>), Gender, </a:t>
          </a:r>
          <a:r>
            <a:rPr lang="en-GB" sz="2000" kern="1200" dirty="0"/>
            <a:t>Place of residence (state/outside), Type of TB (pulmonary/extra-pulmonary),</a:t>
          </a:r>
          <a:r>
            <a:rPr lang="en-IN" sz="2000" kern="1200" dirty="0"/>
            <a:t>Alcohol use, Tobacco smoking, Socio-economic status (BPL/APL</a:t>
          </a:r>
        </a:p>
      </dsp:txBody>
      <dsp:txXfrm>
        <a:off x="5951265" y="1225867"/>
        <a:ext cx="2886795" cy="2574321"/>
      </dsp:txXfrm>
    </dsp:sp>
    <dsp:sp modelId="{69CAF81C-2DDB-4F79-A6E4-C80BDEEBD59D}">
      <dsp:nvSpPr>
        <dsp:cNvPr id="0" name=""/>
        <dsp:cNvSpPr/>
      </dsp:nvSpPr>
      <dsp:spPr>
        <a:xfrm>
          <a:off x="0" y="3800189"/>
          <a:ext cx="8840788" cy="28603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D0647-BFDC-4E0D-8E2B-6945A9F08938}">
      <dsp:nvSpPr>
        <dsp:cNvPr id="0" name=""/>
        <dsp:cNvSpPr/>
      </dsp:nvSpPr>
      <dsp:spPr>
        <a:xfrm rot="5400000">
          <a:off x="-164472" y="247755"/>
          <a:ext cx="1065833" cy="7855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/>
            <a:t>Sample Overview</a:t>
          </a:r>
          <a:endParaRPr lang="en-IN" sz="1400" kern="1200" dirty="0"/>
        </a:p>
      </dsp:txBody>
      <dsp:txXfrm rot="-5400000">
        <a:off x="-24353" y="500434"/>
        <a:ext cx="785596" cy="280237"/>
      </dsp:txXfrm>
    </dsp:sp>
    <dsp:sp modelId="{8410BE8A-E067-483B-9355-EF315043F4D6}">
      <dsp:nvSpPr>
        <dsp:cNvPr id="0" name=""/>
        <dsp:cNvSpPr/>
      </dsp:nvSpPr>
      <dsp:spPr>
        <a:xfrm rot="5400000">
          <a:off x="3973895" y="-3257755"/>
          <a:ext cx="958371" cy="74810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1" kern="1200" dirty="0"/>
            <a:t>Total Participants:</a:t>
          </a:r>
          <a:r>
            <a:rPr lang="en-IN" sz="1800" kern="1200" dirty="0"/>
            <a:t> 11602 patients across 8 states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800" b="1" kern="1200" dirty="0"/>
            <a:t>Treatment Completed:</a:t>
          </a:r>
          <a:r>
            <a:rPr lang="en-GB" sz="1800" kern="1200" dirty="0"/>
            <a:t> ~69% to 96% depending on state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800" b="1" kern="1200" dirty="0"/>
            <a:t>LTFU Rates:</a:t>
          </a:r>
          <a:r>
            <a:rPr lang="en-GB" sz="1800" kern="1200" dirty="0"/>
            <a:t> Ranged from </a:t>
          </a:r>
          <a:r>
            <a:rPr lang="en-GB" sz="1800" b="1" kern="1200" dirty="0"/>
            <a:t>3.7% (Goa)</a:t>
          </a:r>
          <a:r>
            <a:rPr lang="en-GB" sz="1800" kern="1200" dirty="0"/>
            <a:t> to </a:t>
          </a:r>
          <a:r>
            <a:rPr lang="en-GB" sz="1800" b="1" kern="1200" dirty="0"/>
            <a:t>40.9% (Bihar)</a:t>
          </a:r>
          <a:endParaRPr lang="en-GB" sz="1800" kern="1200" dirty="0"/>
        </a:p>
      </dsp:txBody>
      <dsp:txXfrm rot="-5400000">
        <a:off x="712535" y="50389"/>
        <a:ext cx="7434307" cy="864803"/>
      </dsp:txXfrm>
    </dsp:sp>
    <dsp:sp modelId="{927EA2FE-9C02-4FD4-93A6-A03C427C86D2}">
      <dsp:nvSpPr>
        <dsp:cNvPr id="0" name=""/>
        <dsp:cNvSpPr/>
      </dsp:nvSpPr>
      <dsp:spPr>
        <a:xfrm rot="5400000">
          <a:off x="-184228" y="1289055"/>
          <a:ext cx="1065833" cy="7460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kern="1200" dirty="0"/>
            <a:t>Demographics</a:t>
          </a:r>
          <a:endParaRPr lang="en-IN" sz="1200" kern="1200" dirty="0"/>
        </a:p>
      </dsp:txBody>
      <dsp:txXfrm rot="-5400000">
        <a:off x="-24352" y="1502222"/>
        <a:ext cx="746083" cy="319750"/>
      </dsp:txXfrm>
    </dsp:sp>
    <dsp:sp modelId="{9BD2D506-DB4F-4B32-A52C-80D87421CF37}">
      <dsp:nvSpPr>
        <dsp:cNvPr id="0" name=""/>
        <dsp:cNvSpPr/>
      </dsp:nvSpPr>
      <dsp:spPr>
        <a:xfrm rot="5400000">
          <a:off x="4021824" y="-2275881"/>
          <a:ext cx="823002" cy="75029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b="1" kern="1200" dirty="0"/>
            <a:t>Gender:</a:t>
          </a:r>
          <a:r>
            <a:rPr lang="en-GB" sz="1800" kern="1200" dirty="0"/>
            <a:t> Males predominated (up to 66.5%) in most states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b="1" kern="1200" dirty="0"/>
            <a:t>Age:</a:t>
          </a:r>
          <a:r>
            <a:rPr lang="en-GB" sz="1800" kern="1200" dirty="0"/>
            <a:t> Majority between </a:t>
          </a:r>
          <a:r>
            <a:rPr lang="en-GB" sz="1800" b="1" kern="1200" dirty="0"/>
            <a:t>18–50 years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b="1" kern="1200" dirty="0"/>
            <a:t>TB Type:</a:t>
          </a:r>
          <a:r>
            <a:rPr lang="en-GB" sz="1800" kern="1200" dirty="0"/>
            <a:t> Pulmonary TB most common (~75–83% of cases)</a:t>
          </a:r>
        </a:p>
      </dsp:txBody>
      <dsp:txXfrm rot="-5400000">
        <a:off x="681868" y="1104251"/>
        <a:ext cx="7462739" cy="742650"/>
      </dsp:txXfrm>
    </dsp:sp>
    <dsp:sp modelId="{7B9B682D-E122-4D08-B96B-3996BB3D4580}">
      <dsp:nvSpPr>
        <dsp:cNvPr id="0" name=""/>
        <dsp:cNvSpPr/>
      </dsp:nvSpPr>
      <dsp:spPr>
        <a:xfrm rot="5400000">
          <a:off x="-184228" y="2300757"/>
          <a:ext cx="1065833" cy="7460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kern="1200" dirty="0"/>
            <a:t>Demographics</a:t>
          </a:r>
          <a:endParaRPr lang="en-IN" sz="1200" kern="1200" dirty="0"/>
        </a:p>
      </dsp:txBody>
      <dsp:txXfrm rot="-5400000">
        <a:off x="-24352" y="2513924"/>
        <a:ext cx="746083" cy="319750"/>
      </dsp:txXfrm>
    </dsp:sp>
    <dsp:sp modelId="{EA9665D2-974B-4AD1-AADB-FB08A2CBE49F}">
      <dsp:nvSpPr>
        <dsp:cNvPr id="0" name=""/>
        <dsp:cNvSpPr/>
      </dsp:nvSpPr>
      <dsp:spPr>
        <a:xfrm rot="5400000">
          <a:off x="4003091" y="-1129176"/>
          <a:ext cx="860468" cy="73382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1" kern="1200" dirty="0"/>
            <a:t>Alcohol &amp; Tobacco Use: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IN" sz="1800" kern="1200" dirty="0"/>
            <a:t>Alcohol use: 24–57%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IN" sz="1800" kern="1200" dirty="0"/>
            <a:t>Tobacco use: 27–45%</a:t>
          </a:r>
        </a:p>
      </dsp:txBody>
      <dsp:txXfrm rot="-5400000">
        <a:off x="764191" y="2151729"/>
        <a:ext cx="7296264" cy="776458"/>
      </dsp:txXfrm>
    </dsp:sp>
    <dsp:sp modelId="{9ECEA1E6-D9E5-409C-BA84-4F225BC6E1BF}">
      <dsp:nvSpPr>
        <dsp:cNvPr id="0" name=""/>
        <dsp:cNvSpPr/>
      </dsp:nvSpPr>
      <dsp:spPr>
        <a:xfrm rot="5400000">
          <a:off x="-184228" y="3201655"/>
          <a:ext cx="1065833" cy="7460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 dirty="0"/>
            <a:t>Geographic Patterns of LTFU</a:t>
          </a:r>
          <a:endParaRPr lang="en-IN" sz="1100" kern="1200" dirty="0"/>
        </a:p>
      </dsp:txBody>
      <dsp:txXfrm rot="-5400000">
        <a:off x="-24352" y="3414822"/>
        <a:ext cx="746083" cy="319750"/>
      </dsp:txXfrm>
    </dsp:sp>
    <dsp:sp modelId="{D0450540-96DD-49CD-A539-495E84F7FA60}">
      <dsp:nvSpPr>
        <dsp:cNvPr id="0" name=""/>
        <dsp:cNvSpPr/>
      </dsp:nvSpPr>
      <dsp:spPr>
        <a:xfrm rot="5400000">
          <a:off x="4086929" y="-296453"/>
          <a:ext cx="692791" cy="74231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800" b="1" kern="1200" dirty="0"/>
            <a:t>Highest LTFU</a:t>
          </a:r>
          <a:r>
            <a:rPr lang="sv-SE" sz="1800" kern="1200" dirty="0"/>
            <a:t>: Bihar (40.9%), Chhattisgarh (30.9%), Punjab (28.9%)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IN" sz="1800" b="1" kern="1200" dirty="0"/>
            <a:t>Lowest LTFU</a:t>
          </a:r>
          <a:r>
            <a:rPr lang="en-IN" sz="1800" kern="1200" dirty="0"/>
            <a:t>: Goa (3.7%), Manipur (5.7%)</a:t>
          </a:r>
        </a:p>
      </dsp:txBody>
      <dsp:txXfrm rot="-5400000">
        <a:off x="721730" y="3102565"/>
        <a:ext cx="7389371" cy="6251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4B0F6-ED9E-4467-A533-78CBC72B5D27}">
      <dsp:nvSpPr>
        <dsp:cNvPr id="0" name=""/>
        <dsp:cNvSpPr/>
      </dsp:nvSpPr>
      <dsp:spPr>
        <a:xfrm>
          <a:off x="0" y="-18595"/>
          <a:ext cx="10458450" cy="159717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6500" b="1" kern="1200" dirty="0"/>
            <a:t>Zone-wise Findings</a:t>
          </a:r>
          <a:endParaRPr lang="en-IN" sz="6500" kern="1200" dirty="0"/>
        </a:p>
      </dsp:txBody>
      <dsp:txXfrm>
        <a:off x="0" y="-18595"/>
        <a:ext cx="10458450" cy="1597177"/>
      </dsp:txXfrm>
    </dsp:sp>
    <dsp:sp modelId="{D1C8E936-DB16-41AB-A7C0-5C6C3A8D2E4A}">
      <dsp:nvSpPr>
        <dsp:cNvPr id="0" name=""/>
        <dsp:cNvSpPr/>
      </dsp:nvSpPr>
      <dsp:spPr>
        <a:xfrm>
          <a:off x="5106" y="1524403"/>
          <a:ext cx="3482745" cy="29940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800" b="1" kern="1200" dirty="0"/>
            <a:t>North Zone – Punjab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1" kern="1200" dirty="0"/>
            <a:t>LTFU Rate:</a:t>
          </a:r>
          <a:r>
            <a:rPr lang="en-IN" sz="1400" kern="1200" dirty="0"/>
            <a:t> 28.9%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Tobacco Use:</a:t>
          </a:r>
          <a:r>
            <a:rPr lang="en-GB" sz="1400" kern="1200" dirty="0"/>
            <a:t> OR = 2.02 → Doubles the risk of LTFU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Alcohol Use:</a:t>
          </a:r>
          <a:r>
            <a:rPr lang="en-GB" sz="1400" kern="1200" dirty="0"/>
            <a:t> OR = 0.48 → Alcohol users more likely to default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Socio-economic Status (APL protective):</a:t>
          </a:r>
          <a:r>
            <a:rPr lang="en-GB" sz="1400" kern="1200" dirty="0"/>
            <a:t> OR = 0.013 → BPL at very high risk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Geographic Disparity (UP residence):</a:t>
          </a:r>
          <a:r>
            <a:rPr lang="en-GB" sz="1400" kern="1200" dirty="0"/>
            <a:t> OR = 162.0 → Indicates massive risk outside core state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Non-significant:</a:t>
          </a:r>
          <a:r>
            <a:rPr lang="en-GB" sz="1400" kern="1200" dirty="0"/>
            <a:t> Age, sex, TB site</a:t>
          </a:r>
          <a:endParaRPr lang="en-IN" sz="1400" kern="1200" dirty="0"/>
        </a:p>
      </dsp:txBody>
      <dsp:txXfrm>
        <a:off x="5106" y="1524403"/>
        <a:ext cx="3482745" cy="2994040"/>
      </dsp:txXfrm>
    </dsp:sp>
    <dsp:sp modelId="{71A929F0-801E-42C1-87F6-7F19EA143BCB}">
      <dsp:nvSpPr>
        <dsp:cNvPr id="0" name=""/>
        <dsp:cNvSpPr/>
      </dsp:nvSpPr>
      <dsp:spPr>
        <a:xfrm>
          <a:off x="3487852" y="1468594"/>
          <a:ext cx="3482745" cy="29940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2000" b="1" kern="1200" dirty="0"/>
            <a:t>South Zone – Karnataka </a:t>
          </a:r>
          <a:r>
            <a:rPr lang="en-IN" sz="1800" b="0" kern="1200" dirty="0"/>
            <a:t>LTFU Rate: 27%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400" b="1" kern="1200" dirty="0"/>
            <a:t>Tobacco Use:</a:t>
          </a:r>
          <a:r>
            <a:rPr lang="en-GB" sz="1400" kern="1200" dirty="0"/>
            <a:t> OR = 0.263 → Users significantly more likely to default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400" b="1" kern="1200" dirty="0"/>
            <a:t>Alcohol Use:</a:t>
          </a:r>
          <a:r>
            <a:rPr lang="en-GB" sz="1400" kern="1200" dirty="0"/>
            <a:t> OR = 0.149 → Strongly predictive of LTFU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400" b="1" kern="1200" dirty="0"/>
            <a:t>Socio-economic Status (BPL):</a:t>
          </a:r>
          <a:r>
            <a:rPr lang="en-GB" sz="1400" kern="1200" dirty="0"/>
            <a:t> OR = 2.24 → Doubles LTFU odds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400" b="1" kern="1200" dirty="0"/>
            <a:t>Pulmonary TB:</a:t>
          </a:r>
          <a:r>
            <a:rPr lang="en-GB" sz="1400" kern="1200" dirty="0"/>
            <a:t> OR = 2.15 → Higher default risk than extra-pulmonary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400" b="1" kern="1200" dirty="0"/>
            <a:t>Age (18–30 protective):</a:t>
          </a:r>
          <a:r>
            <a:rPr lang="en-GB" sz="1400" kern="1200" dirty="0"/>
            <a:t> OR = 1.63</a:t>
          </a:r>
        </a:p>
      </dsp:txBody>
      <dsp:txXfrm>
        <a:off x="3487852" y="1468594"/>
        <a:ext cx="3482745" cy="2994040"/>
      </dsp:txXfrm>
    </dsp:sp>
    <dsp:sp modelId="{5BAF570A-964C-46E1-8C5F-68290EC432CC}">
      <dsp:nvSpPr>
        <dsp:cNvPr id="0" name=""/>
        <dsp:cNvSpPr/>
      </dsp:nvSpPr>
      <dsp:spPr>
        <a:xfrm>
          <a:off x="6970597" y="1468594"/>
          <a:ext cx="3482745" cy="29940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2000" b="1" kern="1200" dirty="0"/>
            <a:t>East Zone – Bihar</a:t>
          </a:r>
          <a:r>
            <a:rPr lang="en-IN" sz="1900" b="1" kern="1200" dirty="0"/>
            <a:t>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900" b="0" kern="1200" dirty="0"/>
            <a:t> </a:t>
          </a:r>
          <a:r>
            <a:rPr lang="en-GB" sz="1900" b="0" kern="1200" dirty="0"/>
            <a:t>LTFU Rate: </a:t>
          </a:r>
          <a:r>
            <a:rPr lang="en-GB" sz="1900" kern="1200" dirty="0"/>
            <a:t>40.9% </a:t>
          </a:r>
          <a:r>
            <a:rPr lang="en-GB" sz="1900" i="1" kern="1200" dirty="0"/>
            <a:t>(Highest in study) </a:t>
          </a:r>
          <a:r>
            <a:rPr lang="en-GB" sz="1900" b="1" kern="1200" dirty="0"/>
            <a:t>Tobacco Use:</a:t>
          </a:r>
          <a:r>
            <a:rPr lang="en-GB" sz="1900" kern="1200" dirty="0"/>
            <a:t> OR = 1.93 → Nearly doubles LTFU odds, </a:t>
          </a:r>
          <a:r>
            <a:rPr lang="en-GB" sz="1900" b="1" kern="1200" dirty="0"/>
            <a:t>Socio-economic Status (BPL):</a:t>
          </a:r>
          <a:r>
            <a:rPr lang="en-GB" sz="1900" kern="1200" dirty="0"/>
            <a:t> OR = 1.79, </a:t>
          </a:r>
          <a:r>
            <a:rPr lang="en-GB" sz="1900" b="1" kern="1200" dirty="0"/>
            <a:t>Residence (e.g., UP):</a:t>
          </a:r>
          <a:r>
            <a:rPr lang="en-GB" sz="1900" kern="1200" dirty="0"/>
            <a:t> OR = 162.6 → Severe regional risk, </a:t>
          </a:r>
          <a:r>
            <a:rPr lang="en-GB" sz="1900" b="1" kern="1200" dirty="0"/>
            <a:t>Non-significant:</a:t>
          </a:r>
          <a:r>
            <a:rPr lang="en-GB" sz="1900" kern="1200" dirty="0"/>
            <a:t> Age, gender, alcohol use, TB site</a:t>
          </a:r>
          <a:endParaRPr lang="en-IN" sz="1900" kern="1200" dirty="0"/>
        </a:p>
      </dsp:txBody>
      <dsp:txXfrm>
        <a:off x="6970597" y="1468594"/>
        <a:ext cx="3482745" cy="2994040"/>
      </dsp:txXfrm>
    </dsp:sp>
    <dsp:sp modelId="{8DE4874A-047B-47F6-BBD8-56983ABF0BE9}">
      <dsp:nvSpPr>
        <dsp:cNvPr id="0" name=""/>
        <dsp:cNvSpPr/>
      </dsp:nvSpPr>
      <dsp:spPr>
        <a:xfrm>
          <a:off x="0" y="4462634"/>
          <a:ext cx="10458450" cy="33267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4C36C-ED71-42C1-91C5-9E259DC1AFA2}">
      <dsp:nvSpPr>
        <dsp:cNvPr id="0" name=""/>
        <dsp:cNvSpPr/>
      </dsp:nvSpPr>
      <dsp:spPr>
        <a:xfrm>
          <a:off x="0" y="-18737"/>
          <a:ext cx="10515600" cy="160944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6500" b="1" kern="1200" dirty="0"/>
            <a:t>Zone-wise Findings</a:t>
          </a:r>
          <a:endParaRPr lang="en-IN" sz="6500" kern="1200" dirty="0"/>
        </a:p>
      </dsp:txBody>
      <dsp:txXfrm>
        <a:off x="0" y="-18737"/>
        <a:ext cx="10515600" cy="1609448"/>
      </dsp:txXfrm>
    </dsp:sp>
    <dsp:sp modelId="{F78FE9AB-DBF4-404E-8C54-0611DE5D4C6E}">
      <dsp:nvSpPr>
        <dsp:cNvPr id="0" name=""/>
        <dsp:cNvSpPr/>
      </dsp:nvSpPr>
      <dsp:spPr>
        <a:xfrm>
          <a:off x="5134" y="1479877"/>
          <a:ext cx="3501776" cy="30170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600" b="1" kern="1200" dirty="0"/>
            <a:t>West Zone – Goa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500" b="1" kern="1200" dirty="0"/>
            <a:t>LTFU Rate:</a:t>
          </a:r>
          <a:r>
            <a:rPr lang="en-GB" sz="1500" kern="1200" dirty="0"/>
            <a:t> 3.7% </a:t>
          </a:r>
          <a:r>
            <a:rPr lang="en-GB" sz="1500" i="1" kern="1200" dirty="0"/>
            <a:t>(Lowest in study)</a:t>
          </a:r>
          <a:endParaRPr lang="en-GB" sz="15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500" b="1" kern="1200" dirty="0"/>
            <a:t>Top Risk Factors:</a:t>
          </a:r>
          <a:endParaRPr lang="en-IN" sz="15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500" b="1" kern="1200" dirty="0"/>
            <a:t>Pulmonary TB:</a:t>
          </a:r>
          <a:r>
            <a:rPr lang="en-GB" sz="1500" kern="1200" dirty="0"/>
            <a:t> OR = 0.428 → Risk higher than extra-pulmonary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500" b="1" kern="1200" dirty="0"/>
            <a:t>Female Gender:</a:t>
          </a:r>
          <a:r>
            <a:rPr lang="en-GB" sz="1500" kern="1200" dirty="0"/>
            <a:t> OR = 2.82 → Women more likely to default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500" b="1" kern="1200" dirty="0"/>
            <a:t>Geographic (residing outside Goa):</a:t>
          </a:r>
          <a:r>
            <a:rPr lang="en-GB" sz="1500" kern="1200" dirty="0"/>
            <a:t> OR = 0.026 (Goa residents least likely to default)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500" b="1" kern="1200" dirty="0"/>
            <a:t>Non-significant:</a:t>
          </a:r>
          <a:r>
            <a:rPr lang="en-IN" sz="1500" kern="1200" dirty="0"/>
            <a:t> SES, alcohol, tobacco, age</a:t>
          </a:r>
        </a:p>
      </dsp:txBody>
      <dsp:txXfrm>
        <a:off x="5134" y="1479877"/>
        <a:ext cx="3501776" cy="3017042"/>
      </dsp:txXfrm>
    </dsp:sp>
    <dsp:sp modelId="{29B6086D-0B14-4BB3-AB0F-7AF5660F0E80}">
      <dsp:nvSpPr>
        <dsp:cNvPr id="0" name=""/>
        <dsp:cNvSpPr/>
      </dsp:nvSpPr>
      <dsp:spPr>
        <a:xfrm>
          <a:off x="3506911" y="1479877"/>
          <a:ext cx="3501776" cy="30170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600" b="1" kern="1200" dirty="0"/>
            <a:t>Central Zone – Chhattisgarh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1" kern="1200" dirty="0"/>
            <a:t>LTFU Rate:</a:t>
          </a:r>
          <a:r>
            <a:rPr lang="en-IN" sz="1400" kern="1200" dirty="0"/>
            <a:t> 30.9%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1" kern="1200" dirty="0"/>
            <a:t>Top Risk Factors:</a:t>
          </a:r>
          <a:endParaRPr lang="en-IN" sz="14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Alcohol Use:</a:t>
          </a:r>
          <a:r>
            <a:rPr lang="en-GB" sz="1400" kern="1200" dirty="0"/>
            <a:t> OR = 0.34 → Alcohol users ~3x more likely to be LTFU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Pulmonary TB:</a:t>
          </a:r>
          <a:r>
            <a:rPr lang="en-GB" sz="1400" kern="1200" dirty="0"/>
            <a:t> OR = 0.347 → More prone to default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1" kern="1200" dirty="0"/>
            <a:t>SES (APL protective):</a:t>
          </a:r>
          <a:r>
            <a:rPr lang="en-IN" sz="1400" kern="1200" dirty="0"/>
            <a:t> OR = 1.71 for APL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Age (18–30 protective):</a:t>
          </a:r>
          <a:r>
            <a:rPr lang="en-GB" sz="1400" kern="1200" dirty="0"/>
            <a:t> OR = 2.37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1" kern="1200" dirty="0"/>
            <a:t>Gender (Male):</a:t>
          </a:r>
          <a:r>
            <a:rPr lang="en-IN" sz="1400" kern="1200" dirty="0"/>
            <a:t> OR = 1.4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1" kern="1200" dirty="0"/>
            <a:t>Non-significant:</a:t>
          </a:r>
          <a:r>
            <a:rPr lang="en-IN" sz="1400" kern="1200" dirty="0"/>
            <a:t> Tobacco, residence</a:t>
          </a:r>
        </a:p>
      </dsp:txBody>
      <dsp:txXfrm>
        <a:off x="3506911" y="1479877"/>
        <a:ext cx="3501776" cy="3017042"/>
      </dsp:txXfrm>
    </dsp:sp>
    <dsp:sp modelId="{7FCE8275-BB49-4112-A582-20E478D2D698}">
      <dsp:nvSpPr>
        <dsp:cNvPr id="0" name=""/>
        <dsp:cNvSpPr/>
      </dsp:nvSpPr>
      <dsp:spPr>
        <a:xfrm>
          <a:off x="7008688" y="1479877"/>
          <a:ext cx="3501776" cy="30170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800" b="1" kern="1200" dirty="0"/>
            <a:t>Northeast Zone – Manipur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1" kern="1200" dirty="0"/>
            <a:t>LTFU Rate:</a:t>
          </a:r>
          <a:r>
            <a:rPr lang="en-IN" sz="1400" kern="1200" dirty="0"/>
            <a:t> 5.7%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1" kern="1200" dirty="0"/>
            <a:t>Top Risk Factors:</a:t>
          </a:r>
          <a:endParaRPr lang="en-IN" sz="14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Socio-economic Status (BPL):</a:t>
          </a:r>
          <a:r>
            <a:rPr lang="en-GB" sz="1400" kern="1200" dirty="0"/>
            <a:t> OR = 2026.8 → Extreme risk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Residence (vs. Maharashtra):</a:t>
          </a:r>
          <a:r>
            <a:rPr lang="en-GB" sz="1400" kern="1200" dirty="0"/>
            <a:t> OR = 1377.5 → Very high risk based on geography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1" kern="1200" dirty="0"/>
            <a:t>Pulmonary TB:</a:t>
          </a:r>
          <a:r>
            <a:rPr lang="en-IN" sz="1400" kern="1200" dirty="0"/>
            <a:t> OR = 0.247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Alcohol Use:</a:t>
          </a:r>
          <a:r>
            <a:rPr lang="en-GB" sz="1400" kern="1200" dirty="0"/>
            <a:t> OR = 0.383 → Increased LTFU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/>
            <a:t>Age (18–30 protective):</a:t>
          </a:r>
          <a:r>
            <a:rPr lang="en-GB" sz="1400" kern="1200" dirty="0"/>
            <a:t> OR = 5.10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1" kern="1200" dirty="0"/>
            <a:t>Non-significant:</a:t>
          </a:r>
          <a:r>
            <a:rPr lang="en-IN" sz="1400" kern="1200" dirty="0"/>
            <a:t> Gender, tobacco</a:t>
          </a:r>
        </a:p>
      </dsp:txBody>
      <dsp:txXfrm>
        <a:off x="7008688" y="1479877"/>
        <a:ext cx="3501776" cy="3017042"/>
      </dsp:txXfrm>
    </dsp:sp>
    <dsp:sp modelId="{82563E69-0E2D-4AEE-8140-7B2C11A3F757}">
      <dsp:nvSpPr>
        <dsp:cNvPr id="0" name=""/>
        <dsp:cNvSpPr/>
      </dsp:nvSpPr>
      <dsp:spPr>
        <a:xfrm>
          <a:off x="0" y="4496919"/>
          <a:ext cx="10515600" cy="33522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25-06-2025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25-06-2025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97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25-06-2025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205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25-06-2025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5371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25-06-2025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707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25-06-2025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754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25-06-2025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3935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25-06-2025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2516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25-06-2025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681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25-06-2025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6908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1C99E65-501E-4E79-B301-EC94E1C8867E}" type="datetime1">
              <a:rPr lang="en-IN" smtClean="0"/>
              <a:t>25-06-2025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902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25-06-2025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7779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A12769F-3E27-4D36-A194-1A84EAEDBFA1}" type="datetime1">
              <a:rPr lang="en-IN" smtClean="0"/>
              <a:t>25-06-2025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53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bcindia.gov.in/" TargetMode="External"/><Relationship Id="rId2" Type="http://schemas.openxmlformats.org/officeDocument/2006/relationships/hyperlink" Target="https://www.who.int/tb/publications/global_report/e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ikshay.in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4247" y="2758385"/>
            <a:ext cx="9222223" cy="1373666"/>
          </a:xfrm>
        </p:spPr>
        <p:txBody>
          <a:bodyPr>
            <a:normAutofit fontScale="90000"/>
          </a:bodyPr>
          <a:lstStyle/>
          <a:p>
            <a:r>
              <a:rPr lang="en-US" sz="4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Determinants of Loss to Follow Up during treatment among Tuberculosis patients in various states of India.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5587" y="4440548"/>
            <a:ext cx="9144000" cy="1655762"/>
          </a:xfrm>
        </p:spPr>
        <p:txBody>
          <a:bodyPr>
            <a:normAutofit/>
          </a:bodyPr>
          <a:lstStyle/>
          <a:p>
            <a:pPr algn="just"/>
            <a:r>
              <a:rPr lang="en-US" b="1" dirty="0"/>
              <a:t>Presented by: </a:t>
            </a:r>
            <a:r>
              <a:rPr lang="en-US" b="1" dirty="0" err="1"/>
              <a:t>Kanishka</a:t>
            </a:r>
            <a:r>
              <a:rPr lang="en-US" b="1" dirty="0"/>
              <a:t> </a:t>
            </a:r>
            <a:r>
              <a:rPr lang="en-US" b="1" dirty="0" err="1"/>
              <a:t>Garjola</a:t>
            </a:r>
            <a:endParaRPr lang="en-US" b="1" dirty="0"/>
          </a:p>
          <a:p>
            <a:pPr algn="just"/>
            <a:r>
              <a:rPr lang="en-US" b="1" dirty="0"/>
              <a:t>Roll no.: PG/23/046</a:t>
            </a:r>
          </a:p>
          <a:p>
            <a:pPr algn="just"/>
            <a:r>
              <a:rPr lang="en-US" b="1" dirty="0"/>
              <a:t>Mentor: Dr. </a:t>
            </a:r>
            <a:r>
              <a:rPr lang="en-US" b="1" dirty="0" err="1"/>
              <a:t>Punit</a:t>
            </a:r>
            <a:r>
              <a:rPr lang="en-US" b="1" dirty="0"/>
              <a:t> </a:t>
            </a:r>
            <a:r>
              <a:rPr lang="en-US" b="1" dirty="0" err="1"/>
              <a:t>Yadav</a:t>
            </a:r>
            <a:endParaRPr lang="en-US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03" y="218576"/>
            <a:ext cx="2801077" cy="13184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98" y="152095"/>
            <a:ext cx="1559475" cy="15344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68" y="245379"/>
            <a:ext cx="1733976" cy="160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118" y="-24060"/>
            <a:ext cx="9674352" cy="1162092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5B8429A-85A2-4A70-8DF6-495FF5DD0A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2020294"/>
              </p:ext>
            </p:extLst>
          </p:nvPr>
        </p:nvGraphicFramePr>
        <p:xfrm>
          <a:off x="1100138" y="1385888"/>
          <a:ext cx="10458450" cy="4752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-61720"/>
            <a:ext cx="10515600" cy="1325563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2DD3322-0FFE-4CD8-8754-58FF3BFBEA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1042436"/>
              </p:ext>
            </p:extLst>
          </p:nvPr>
        </p:nvGraphicFramePr>
        <p:xfrm>
          <a:off x="1147762" y="1349377"/>
          <a:ext cx="10515600" cy="4788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the Study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A9759F79-6B34-46C2-9A39-C67FCFF3FC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59551" y="2134967"/>
            <a:ext cx="1141530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Based on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secondary data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from Ni-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Kshay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may contain errors or missing values.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Important variables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available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Mental health status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Quality of counseling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Stigma, family support, awareness, transport access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Socio-cultural factors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underrepresented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Predictor variables assumed static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though they may change during treatment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data on co-morbidities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like HIV, diabetes, or psychological stress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Potential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bias due to unmeasured confounders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872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263" y="553959"/>
            <a:ext cx="9071172" cy="1077365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&amp; Conclusion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41A27F2-8CFA-4F19-ADA8-F32FAD5B0D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45729" y="1823928"/>
            <a:ext cx="11100542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Socio-Economic Status (SES)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was the most consistent predictor of LTFU. Patients from Below Poverty Line (BPL) backgrounds had significantly higher odds of defaulting on treatment across nearly all states.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Alcohol consumption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was strongly associated with treatment non-adherence, especially in Karnataka, Manipur, and Chhattisgarh, indicating the need for behavioral interventions during TB care.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 TB patients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had higher LTFU rates compared to those with extra-pulmonary TB in most states, possibly due to stigma, more severe symptoms, and longer treatment duration.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856" y="376427"/>
            <a:ext cx="10515600" cy="1325563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&amp; 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54603"/>
            <a:ext cx="10526683" cy="3828070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Younger age groups (18–30 years)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were more likely to complete treatment, while older adults had higher default rates, suggesting the need for age-specific adherence support.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Tobacco use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showed variable association across states but was a significant risk factor in Punjab, Bihar, and Karnataka, highlighting the importance of integrated tobacco cessation counseling.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Geographic disparities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influenced LTFU rates, with states like Bihar and regions such as UP and Manipur showing higher risk due to factors like migration, access barriers, and weaker programmatic follow-up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432" y="1917244"/>
            <a:ext cx="9345168" cy="392577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sz="14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400" dirty="0"/>
              <a:t>World Health Organization. (2023). </a:t>
            </a:r>
            <a:r>
              <a:rPr lang="en-US" sz="1400" i="1" dirty="0"/>
              <a:t>Global Tuberculosis Report 2023</a:t>
            </a:r>
            <a:r>
              <a:rPr lang="en-US" sz="1400" dirty="0"/>
              <a:t>. Geneva: WHO. Retrieved from </a:t>
            </a:r>
            <a:r>
              <a:rPr lang="en-US" sz="1400" dirty="0">
                <a:hlinkClick r:id="rId2"/>
              </a:rPr>
              <a:t>https://www.who.int/tb/publications/global_report/en/</a:t>
            </a:r>
            <a:endParaRPr lang="en-US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400" dirty="0"/>
              <a:t>Central TB Division, Ministry of Health and Family Welfare. (2023). </a:t>
            </a:r>
            <a:r>
              <a:rPr lang="en-US" sz="1400" i="1" dirty="0"/>
              <a:t>India TB Report 2023</a:t>
            </a:r>
            <a:r>
              <a:rPr lang="en-US" sz="1400" dirty="0"/>
              <a:t>. Government of India. Retrieved from </a:t>
            </a:r>
            <a:r>
              <a:rPr lang="en-US" sz="1400" dirty="0">
                <a:hlinkClick r:id="rId3"/>
              </a:rPr>
              <a:t>https://tbcindia.gov.in</a:t>
            </a:r>
            <a:endParaRPr lang="en-US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400" dirty="0"/>
              <a:t>Ni-</a:t>
            </a:r>
            <a:r>
              <a:rPr lang="en-US" sz="1400" dirty="0" err="1"/>
              <a:t>Kshay</a:t>
            </a:r>
            <a:r>
              <a:rPr lang="en-US" sz="1400" dirty="0"/>
              <a:t> Portal. Ministry of Health and Family Welfare, Government of India. Retrieved from </a:t>
            </a:r>
            <a:r>
              <a:rPr lang="en-US" sz="1400" dirty="0">
                <a:hlinkClick r:id="rId4"/>
              </a:rPr>
              <a:t>https://www.nikshay.in</a:t>
            </a:r>
            <a:endParaRPr lang="en-US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400" dirty="0"/>
              <a:t>Munro, S. A., </a:t>
            </a:r>
            <a:r>
              <a:rPr lang="en-US" sz="1400" dirty="0" err="1"/>
              <a:t>Lewin</a:t>
            </a:r>
            <a:r>
              <a:rPr lang="en-US" sz="1400" dirty="0"/>
              <a:t>, S. A., Smith, H. J., Engel, M. E., </a:t>
            </a:r>
            <a:r>
              <a:rPr lang="en-US" sz="1400" dirty="0" err="1"/>
              <a:t>Fretheim</a:t>
            </a:r>
            <a:r>
              <a:rPr lang="en-US" sz="1400" dirty="0"/>
              <a:t>, A., &amp; </a:t>
            </a:r>
            <a:r>
              <a:rPr lang="en-US" sz="1400" dirty="0" err="1"/>
              <a:t>Volmink</a:t>
            </a:r>
            <a:r>
              <a:rPr lang="en-US" sz="1400" dirty="0"/>
              <a:t>, J. (2007). Patient adherence to tuberculosis treatment: a systematic review of qualitative research. </a:t>
            </a:r>
            <a:r>
              <a:rPr lang="en-US" sz="1400" i="1" dirty="0" err="1"/>
              <a:t>PLoS</a:t>
            </a:r>
            <a:r>
              <a:rPr lang="en-US" sz="1400" i="1" dirty="0"/>
              <a:t> Medicine</a:t>
            </a:r>
            <a:r>
              <a:rPr lang="en-US" sz="1400" dirty="0"/>
              <a:t>, 4(7), e238. https://doi.org/10.1371/journal.pmed.0040238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400" dirty="0"/>
              <a:t>Rodrigues, M. M. S., et al. (2020). Machine learning algorithms using national registry data to predict loss to follow-up during tuberculosis treatment. </a:t>
            </a:r>
            <a:r>
              <a:rPr lang="en-US" sz="1400" i="1" dirty="0"/>
              <a:t>PLOS ONE</a:t>
            </a:r>
            <a:r>
              <a:rPr lang="en-US" sz="1400" dirty="0"/>
              <a:t>, 15(9), e0238974. https://doi.org/10.1371/journal.pone.0238974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400" dirty="0" err="1"/>
              <a:t>Xie</a:t>
            </a:r>
            <a:r>
              <a:rPr lang="en-US" sz="1400" dirty="0"/>
              <a:t>, Y., Hu, J., &amp; Zhang, L. (2021). Survival Analysis of Risk Factors for Mortality in a Cohort of Patients with Tuberculosis. </a:t>
            </a:r>
            <a:r>
              <a:rPr lang="en-US" sz="1400" i="1" dirty="0"/>
              <a:t>BMC Public Health</a:t>
            </a:r>
            <a:r>
              <a:rPr lang="en-US" sz="1400" dirty="0"/>
              <a:t>, 21, 566. https://doi.org/10.1186/s12889-021-10645-y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2010E-E640-47D7-A2EF-2101A6A86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Involvement in Community Outreach Program (COP) Activities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E81B4-9276-4EED-A724-DBD5C92D3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403533" cy="4023360"/>
          </a:xfrm>
        </p:spPr>
        <p:txBody>
          <a:bodyPr/>
          <a:lstStyle/>
          <a:p>
            <a:r>
              <a:rPr lang="en-GB" b="1" dirty="0"/>
              <a:t>Experience in TB Unit – Community Outreach</a:t>
            </a:r>
          </a:p>
          <a:p>
            <a:r>
              <a:rPr lang="en-GB" dirty="0"/>
              <a:t>Assisted in </a:t>
            </a:r>
            <a:r>
              <a:rPr lang="en-GB" b="1" dirty="0"/>
              <a:t>active case finding and contact tracing</a:t>
            </a:r>
            <a:r>
              <a:rPr lang="en-GB" dirty="0"/>
              <a:t>, helping identify TB suspects and ensuring they were referred for testing and treatment.</a:t>
            </a:r>
          </a:p>
          <a:p>
            <a:r>
              <a:rPr lang="en-GB" dirty="0"/>
              <a:t>Participated in </a:t>
            </a:r>
            <a:r>
              <a:rPr lang="en-GB" b="1" dirty="0"/>
              <a:t>community awareness sessions</a:t>
            </a:r>
            <a:r>
              <a:rPr lang="en-GB" dirty="0"/>
              <a:t>, educating vulnerable populations about TB symptoms, prevention, and the importance of treatment adherence.</a:t>
            </a:r>
          </a:p>
          <a:p>
            <a:r>
              <a:rPr lang="en-GB" dirty="0"/>
              <a:t>Supported </a:t>
            </a:r>
            <a:r>
              <a:rPr lang="en-GB" b="1" dirty="0"/>
              <a:t>field visits with health workers (ASHAs/ANMs)</a:t>
            </a:r>
            <a:r>
              <a:rPr lang="en-GB" dirty="0"/>
              <a:t> to monitor patient follow-up, improve treatment compliance, and address barriers like stigma and misinformation.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C46F7C-083A-4AC8-BE77-555F45C5F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0AA00A-6A93-40D5-B50F-3A59D549E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6C366F-E641-4776-9592-FEA72629C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367" y="1845734"/>
            <a:ext cx="3201026" cy="426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57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DBDE9-52A1-4F54-B121-5A95919E1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Involvement in Community Outreach Program (COP) Activities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36B33-32CC-458D-845C-93D8D25B7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6489383" cy="402336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Total no of visits:-</a:t>
            </a:r>
            <a:r>
              <a:rPr lang="en-US" dirty="0"/>
              <a:t>Visited </a:t>
            </a:r>
            <a:r>
              <a:rPr lang="en-US" dirty="0" err="1"/>
              <a:t>Goyala</a:t>
            </a:r>
            <a:r>
              <a:rPr lang="en-US" dirty="0"/>
              <a:t> Dairy around </a:t>
            </a:r>
            <a:r>
              <a:rPr lang="en-US" b="1" dirty="0"/>
              <a:t>6-7 </a:t>
            </a:r>
            <a:r>
              <a:rPr lang="en-US" dirty="0"/>
              <a:t>times.</a:t>
            </a:r>
            <a:r>
              <a:rPr lang="en-US" b="1" dirty="0"/>
              <a:t>    </a:t>
            </a:r>
          </a:p>
          <a:p>
            <a:r>
              <a:rPr lang="en-US" b="1" u="sng" dirty="0"/>
              <a:t>No of activities done:-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Surveyed the members asking them about their ABHA card and are they aware about its benefits, how they get Daily needs in their household, measured their height, weight and BP, &amp; Ask for any chronic disease they are suffering from and also their family social history including them.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Where they go in first place whenever anyone from their family suffer from any Health related issue (mostly free treatment).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they Receive water in their household? </a:t>
            </a:r>
            <a:r>
              <a:rPr lang="en-US" dirty="0" err="1"/>
              <a:t>Suppiled</a:t>
            </a:r>
            <a:r>
              <a:rPr lang="en-US" dirty="0"/>
              <a:t> by government vehicles, and the location they live in has no proper drainage system. 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29377E-A1F3-455D-80DA-495D68827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8EB65D-C821-4A9A-8FCE-53A6ADF98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B65A97-7DED-4D8A-90A3-613AED53B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663" y="2031571"/>
            <a:ext cx="4258317" cy="36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98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Questions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883" y="44107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&amp; RATIONALE</a:t>
            </a:r>
            <a:endParaRPr lang="en-IN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37D53E23-B2F3-4CF3-9ED9-1530D26826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0986765"/>
              </p:ext>
            </p:extLst>
          </p:nvPr>
        </p:nvGraphicFramePr>
        <p:xfrm>
          <a:off x="2031999" y="1943100"/>
          <a:ext cx="8797925" cy="4195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1033-92AE-7D44-CA2A-465B19610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462235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&amp; RATIONALE</a:t>
            </a:r>
            <a:endParaRPr lang="en-IN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928C2-B1A0-B0B5-6B55-B107C607F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DBDCD-BFFD-B18E-0A9A-B5A0A5A5A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6BA1F73-FEEE-4985-A77C-31903A14B6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2344854"/>
              </p:ext>
            </p:extLst>
          </p:nvPr>
        </p:nvGraphicFramePr>
        <p:xfrm>
          <a:off x="2031999" y="2014538"/>
          <a:ext cx="8540751" cy="4123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56150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416" y="697671"/>
            <a:ext cx="6355080" cy="1559131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3251" y="2650406"/>
            <a:ext cx="9948672" cy="1939882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socio-demographic factors are significantly associated with treatment non-compliance among diagnosed pulmonary and extra-pulmonary tuberculosis (TB) for Drug Sensitive Tuberculosis (DSTB) patients in various states of India.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95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248" y="378372"/>
            <a:ext cx="10515600" cy="1325563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 Study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714022" y="2058494"/>
            <a:ext cx="10994361" cy="384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>
              <a:buNone/>
            </a:pP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Objective</a:t>
            </a: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identify and analyze the socio-demographic factors contributing to treatment non-compliance among diagnosed pulmonary and extra-pulmonary tuberculosis (TB) for Disease Sensitive Tuberculosis (DSTB) patients in various states of India.</a:t>
            </a:r>
          </a:p>
          <a:p>
            <a:pPr marL="0" lvl="0" indent="0" algn="just" fontAlgn="base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Objective 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To study the association of socio-economic status on TB treatment adherence among patients.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To evaluate the influence of occupation, tobacco (smoking), alcohol consumption, and marital status on the likelihood of treatment default.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To provide recommendations to program division aimed at reducing treatment non-compliance.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sz="1800" dirty="0">
              <a:latin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414610"/>
            <a:ext cx="10515600" cy="1325563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61515A7-4128-4919-9EB5-9215549D5F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4839839"/>
              </p:ext>
            </p:extLst>
          </p:nvPr>
        </p:nvGraphicFramePr>
        <p:xfrm>
          <a:off x="2031999" y="2130969"/>
          <a:ext cx="8112126" cy="400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DCD10-8A3E-7240-0E8B-DDE634E0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F8F0F2D-D6F4-4DE2-A50C-FC7605DE56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4572345"/>
              </p:ext>
            </p:extLst>
          </p:nvPr>
        </p:nvGraphicFramePr>
        <p:xfrm>
          <a:off x="2032000" y="2200274"/>
          <a:ext cx="8840788" cy="4086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695" y="441307"/>
            <a:ext cx="10515600" cy="1325563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60120" y="2432674"/>
            <a:ext cx="10672437" cy="193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data is presented in frequency and percentage based on a LTFU status. Univariate logistic analysis is performed to determine the relationship between the independent and dependent variables. P-value &lt;0.05 was considered statistically significant. The independent variable, which had a p-value lower than 0.25, was included in the multivariable analysis. The final model was analyzed using logistic regression. All analyzes was performed by SPSS 22.</a:t>
            </a: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7319" cy="667130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EAEC47E-3B50-4E76-93BC-5A6A56FB38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9847800"/>
              </p:ext>
            </p:extLst>
          </p:nvPr>
        </p:nvGraphicFramePr>
        <p:xfrm>
          <a:off x="2011363" y="2000149"/>
          <a:ext cx="8169274" cy="413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672557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1028</TotalTime>
  <Words>1936</Words>
  <Application>Microsoft Office PowerPoint</Application>
  <PresentationFormat>Widescreen</PresentationFormat>
  <Paragraphs>178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Retrospect</vt:lpstr>
      <vt:lpstr>Determinants of Loss to Follow Up during treatment among Tuberculosis patients in various states of India.</vt:lpstr>
      <vt:lpstr>BACKGROUND &amp; RATIONALE</vt:lpstr>
      <vt:lpstr>BACKGROUND &amp; RATIONALE</vt:lpstr>
      <vt:lpstr>Research Question </vt:lpstr>
      <vt:lpstr>Objectives of  Study</vt:lpstr>
      <vt:lpstr>Methodology </vt:lpstr>
      <vt:lpstr>Methodology </vt:lpstr>
      <vt:lpstr>Data Analysis </vt:lpstr>
      <vt:lpstr>Results </vt:lpstr>
      <vt:lpstr>Results </vt:lpstr>
      <vt:lpstr>Results </vt:lpstr>
      <vt:lpstr>Limitations of the Study</vt:lpstr>
      <vt:lpstr>Discussion &amp; Conclusion  </vt:lpstr>
      <vt:lpstr>Discussion &amp; Conclusion </vt:lpstr>
      <vt:lpstr>References</vt:lpstr>
      <vt:lpstr>Involvement in Community Outreach Program (COP) Activities</vt:lpstr>
      <vt:lpstr>Involvement in Community Outreach Program (COP) Activities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Kanishka Share India</cp:lastModifiedBy>
  <cp:revision>70</cp:revision>
  <dcterms:created xsi:type="dcterms:W3CDTF">2022-05-20T15:11:38Z</dcterms:created>
  <dcterms:modified xsi:type="dcterms:W3CDTF">2025-06-25T19:41:48Z</dcterms:modified>
</cp:coreProperties>
</file>