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1"/>
  </p:notesMasterIdLst>
  <p:sldIdLst>
    <p:sldId id="263" r:id="rId3"/>
    <p:sldId id="274" r:id="rId4"/>
    <p:sldId id="275" r:id="rId5"/>
    <p:sldId id="269" r:id="rId6"/>
    <p:sldId id="257" r:id="rId7"/>
    <p:sldId id="276" r:id="rId8"/>
    <p:sldId id="267" r:id="rId9"/>
    <p:sldId id="259" r:id="rId10"/>
    <p:sldId id="264" r:id="rId11"/>
    <p:sldId id="265" r:id="rId12"/>
    <p:sldId id="268" r:id="rId13"/>
    <p:sldId id="287" r:id="rId14"/>
    <p:sldId id="273" r:id="rId15"/>
    <p:sldId id="284" r:id="rId16"/>
    <p:sldId id="293" r:id="rId17"/>
    <p:sldId id="289" r:id="rId18"/>
    <p:sldId id="295" r:id="rId19"/>
    <p:sldId id="296" r:id="rId20"/>
    <p:sldId id="285" r:id="rId21"/>
    <p:sldId id="298" r:id="rId22"/>
    <p:sldId id="297" r:id="rId23"/>
    <p:sldId id="286" r:id="rId24"/>
    <p:sldId id="280" r:id="rId25"/>
    <p:sldId id="279" r:id="rId26"/>
    <p:sldId id="281" r:id="rId27"/>
    <p:sldId id="282" r:id="rId28"/>
    <p:sldId id="261" r:id="rId29"/>
    <p:sldId id="27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211" autoAdjust="0"/>
    <p:restoredTop sz="94660"/>
  </p:normalViewPr>
  <p:slideViewPr>
    <p:cSldViewPr snapToGrid="0">
      <p:cViewPr varScale="1">
        <p:scale>
          <a:sx n="75" d="100"/>
          <a:sy n="75" d="100"/>
        </p:scale>
        <p:origin x="571"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48ec260128039e20/Documents/goyla%20dairy%20responses%20(1).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1" i="0" u="none" strike="noStrike" kern="1200" cap="none" baseline="0">
              <a:solidFill>
                <a:schemeClr val="lt1">
                  <a:lumMod val="8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Sheet1!$C$1</c:f>
              <c:strCache>
                <c:ptCount val="1"/>
                <c:pt idx="0">
                  <c:v>CASES REPORTED</c:v>
                </c:pt>
              </c:strCache>
            </c:strRef>
          </c:tx>
          <c:spPr>
            <a:noFill/>
            <a:ln w="9525" cap="flat" cmpd="sng" algn="ctr">
              <a:solidFill>
                <a:schemeClr val="accent1"/>
              </a:solidFill>
              <a:miter lim="800000"/>
            </a:ln>
            <a:effectLst>
              <a:glow rad="63500">
                <a:schemeClr val="accent1">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Sheet1!$B$2:$B$22</c:f>
              <c:strCache>
                <c:ptCount val="21"/>
                <c:pt idx="0">
                  <c:v>sweating</c:v>
                </c:pt>
                <c:pt idx="1">
                  <c:v>shivering</c:v>
                </c:pt>
                <c:pt idx="2">
                  <c:v>increase and decrease in appetite</c:v>
                </c:pt>
                <c:pt idx="3">
                  <c:v> tiredness</c:v>
                </c:pt>
                <c:pt idx="4">
                  <c:v> dehydration</c:v>
                </c:pt>
                <c:pt idx="5">
                  <c:v>electrolyte imbalance</c:v>
                </c:pt>
                <c:pt idx="6">
                  <c:v>fatigue</c:v>
                </c:pt>
                <c:pt idx="7">
                  <c:v>nausea</c:v>
                </c:pt>
                <c:pt idx="8">
                  <c:v>vomiting</c:v>
                </c:pt>
                <c:pt idx="9">
                  <c:v>drop in blood pressure </c:v>
                </c:pt>
                <c:pt idx="10">
                  <c:v> fever</c:v>
                </c:pt>
                <c:pt idx="11">
                  <c:v> irritability</c:v>
                </c:pt>
                <c:pt idx="12">
                  <c:v>confusion</c:v>
                </c:pt>
                <c:pt idx="13">
                  <c:v>dizziness</c:v>
                </c:pt>
                <c:pt idx="14">
                  <c:v>anxiety</c:v>
                </c:pt>
                <c:pt idx="15">
                  <c:v>headaches</c:v>
                </c:pt>
                <c:pt idx="16">
                  <c:v>heat cramps</c:v>
                </c:pt>
                <c:pt idx="17">
                  <c:v> intense thirst</c:v>
                </c:pt>
                <c:pt idx="18">
                  <c:v>dry mouth</c:v>
                </c:pt>
                <c:pt idx="19">
                  <c:v>rapid heartbeat</c:v>
                </c:pt>
                <c:pt idx="20">
                  <c:v>worsening of allergies and asthma</c:v>
                </c:pt>
              </c:strCache>
            </c:strRef>
          </c:cat>
          <c:val>
            <c:numRef>
              <c:f>Sheet1!$C$2:$C$22</c:f>
            </c:numRef>
          </c:val>
          <c:extLst>
            <c:ext xmlns:c16="http://schemas.microsoft.com/office/drawing/2014/chart" uri="{C3380CC4-5D6E-409C-BE32-E72D297353CC}">
              <c16:uniqueId val="{00000000-A70A-4522-A2F8-E0867770BC0B}"/>
            </c:ext>
          </c:extLst>
        </c:ser>
        <c:ser>
          <c:idx val="1"/>
          <c:order val="1"/>
          <c:tx>
            <c:strRef>
              <c:f>Sheet1!$D$1</c:f>
              <c:strCache>
                <c:ptCount val="1"/>
                <c:pt idx="0">
                  <c:v>CASES REPORTED</c:v>
                </c:pt>
              </c:strCache>
            </c:strRef>
          </c:tx>
          <c:spPr>
            <a:noFill/>
            <a:ln w="9525" cap="flat" cmpd="sng" algn="ctr">
              <a:solidFill>
                <a:schemeClr val="accent2"/>
              </a:solidFill>
              <a:miter lim="800000"/>
            </a:ln>
            <a:effectLst>
              <a:glow rad="63500">
                <a:schemeClr val="accent2">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Sheet1!$B$2:$B$22</c:f>
              <c:strCache>
                <c:ptCount val="21"/>
                <c:pt idx="0">
                  <c:v>sweating</c:v>
                </c:pt>
                <c:pt idx="1">
                  <c:v>shivering</c:v>
                </c:pt>
                <c:pt idx="2">
                  <c:v>increase and decrease in appetite</c:v>
                </c:pt>
                <c:pt idx="3">
                  <c:v> tiredness</c:v>
                </c:pt>
                <c:pt idx="4">
                  <c:v> dehydration</c:v>
                </c:pt>
                <c:pt idx="5">
                  <c:v>electrolyte imbalance</c:v>
                </c:pt>
                <c:pt idx="6">
                  <c:v>fatigue</c:v>
                </c:pt>
                <c:pt idx="7">
                  <c:v>nausea</c:v>
                </c:pt>
                <c:pt idx="8">
                  <c:v>vomiting</c:v>
                </c:pt>
                <c:pt idx="9">
                  <c:v>drop in blood pressure </c:v>
                </c:pt>
                <c:pt idx="10">
                  <c:v> fever</c:v>
                </c:pt>
                <c:pt idx="11">
                  <c:v> irritability</c:v>
                </c:pt>
                <c:pt idx="12">
                  <c:v>confusion</c:v>
                </c:pt>
                <c:pt idx="13">
                  <c:v>dizziness</c:v>
                </c:pt>
                <c:pt idx="14">
                  <c:v>anxiety</c:v>
                </c:pt>
                <c:pt idx="15">
                  <c:v>headaches</c:v>
                </c:pt>
                <c:pt idx="16">
                  <c:v>heat cramps</c:v>
                </c:pt>
                <c:pt idx="17">
                  <c:v> intense thirst</c:v>
                </c:pt>
                <c:pt idx="18">
                  <c:v>dry mouth</c:v>
                </c:pt>
                <c:pt idx="19">
                  <c:v>rapid heartbeat</c:v>
                </c:pt>
                <c:pt idx="20">
                  <c:v>worsening of allergies and asthma</c:v>
                </c:pt>
              </c:strCache>
            </c:strRef>
          </c:cat>
          <c:val>
            <c:numRef>
              <c:f>Sheet1!$D$2:$D$22</c:f>
              <c:numCache>
                <c:formatCode>0.00</c:formatCode>
                <c:ptCount val="21"/>
                <c:pt idx="0" formatCode="General">
                  <c:v>98.27</c:v>
                </c:pt>
                <c:pt idx="1">
                  <c:v>15.223880597014924</c:v>
                </c:pt>
                <c:pt idx="2">
                  <c:v>77.164179104477611</c:v>
                </c:pt>
                <c:pt idx="3">
                  <c:v>77.910447761194035</c:v>
                </c:pt>
                <c:pt idx="4">
                  <c:v>72.238805970149258</c:v>
                </c:pt>
                <c:pt idx="5">
                  <c:v>13.582089552238804</c:v>
                </c:pt>
                <c:pt idx="6">
                  <c:v>90.149253731343279</c:v>
                </c:pt>
                <c:pt idx="7">
                  <c:v>45.970149253731343</c:v>
                </c:pt>
                <c:pt idx="8">
                  <c:v>43.134328358208954</c:v>
                </c:pt>
                <c:pt idx="9">
                  <c:v>85.970149253731336</c:v>
                </c:pt>
                <c:pt idx="10">
                  <c:v>17.014925373134329</c:v>
                </c:pt>
                <c:pt idx="11">
                  <c:v>92.537313432835816</c:v>
                </c:pt>
                <c:pt idx="12">
                  <c:v>76.417910447761201</c:v>
                </c:pt>
                <c:pt idx="13">
                  <c:v>75.223880597014926</c:v>
                </c:pt>
                <c:pt idx="14">
                  <c:v>92.089552238805965</c:v>
                </c:pt>
                <c:pt idx="15">
                  <c:v>8.2089552238805972</c:v>
                </c:pt>
                <c:pt idx="16">
                  <c:v>3.1343283582089549</c:v>
                </c:pt>
                <c:pt idx="17">
                  <c:v>96.119402985074629</c:v>
                </c:pt>
                <c:pt idx="18">
                  <c:v>90.895522388059703</c:v>
                </c:pt>
                <c:pt idx="19">
                  <c:v>30.149253731343283</c:v>
                </c:pt>
                <c:pt idx="20">
                  <c:v>10.895522388059701</c:v>
                </c:pt>
              </c:numCache>
            </c:numRef>
          </c:val>
          <c:extLst>
            <c:ext xmlns:c16="http://schemas.microsoft.com/office/drawing/2014/chart" uri="{C3380CC4-5D6E-409C-BE32-E72D297353CC}">
              <c16:uniqueId val="{00000001-A70A-4522-A2F8-E0867770BC0B}"/>
            </c:ext>
          </c:extLst>
        </c:ser>
        <c:dLbls>
          <c:dLblPos val="outEnd"/>
          <c:showLegendKey val="0"/>
          <c:showVal val="1"/>
          <c:showCatName val="0"/>
          <c:showSerName val="0"/>
          <c:showPercent val="0"/>
          <c:showBubbleSize val="0"/>
        </c:dLbls>
        <c:gapWidth val="315"/>
        <c:overlap val="-40"/>
        <c:axId val="1370147072"/>
        <c:axId val="1370148992"/>
      </c:barChart>
      <c:catAx>
        <c:axId val="1370147072"/>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r>
                  <a:rPr lang="en-US"/>
                  <a:t>SYMPTOM</a:t>
                </a:r>
              </a:p>
            </c:rich>
          </c:tx>
          <c:overlay val="0"/>
          <c:spPr>
            <a:noFill/>
            <a:ln>
              <a:noFill/>
            </a:ln>
            <a:effectLst/>
          </c:spPr>
          <c:txPr>
            <a:bodyPr rot="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1370148992"/>
        <c:crosses val="autoZero"/>
        <c:auto val="1"/>
        <c:lblAlgn val="ctr"/>
        <c:lblOffset val="100"/>
        <c:noMultiLvlLbl val="0"/>
      </c:catAx>
      <c:valAx>
        <c:axId val="1370148992"/>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540000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r>
                  <a:rPr lang="en-US"/>
                  <a:t>PERCENTAGE OF CASES REPORTED</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13701470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APPLIANCES USED TO TACKLE HEAT STRESS</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tx>
            <c:strRef>
              <c:f>Sheet9!$D$8</c:f>
              <c:strCache>
                <c:ptCount val="1"/>
                <c:pt idx="0">
                  <c:v>PERCENTAGE</c:v>
                </c:pt>
              </c:strCache>
            </c:strRef>
          </c:tx>
          <c:dPt>
            <c:idx val="0"/>
            <c:bubble3D val="0"/>
            <c:explosion val="27"/>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A5EB-49C9-908E-7C990303F0B9}"/>
              </c:ext>
            </c:extLst>
          </c:dPt>
          <c:dPt>
            <c:idx val="1"/>
            <c:bubble3D val="0"/>
            <c:explosion val="21"/>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A5EB-49C9-908E-7C990303F0B9}"/>
              </c:ext>
            </c:extLst>
          </c:dPt>
          <c:dPt>
            <c:idx val="2"/>
            <c:bubble3D val="0"/>
            <c:explosion val="12"/>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A5EB-49C9-908E-7C990303F0B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Sheet9!$C$9:$C$11</c:f>
              <c:strCache>
                <c:ptCount val="3"/>
                <c:pt idx="0">
                  <c:v>COOLER</c:v>
                </c:pt>
                <c:pt idx="1">
                  <c:v>AC </c:v>
                </c:pt>
                <c:pt idx="2">
                  <c:v>OTHERS</c:v>
                </c:pt>
              </c:strCache>
            </c:strRef>
          </c:cat>
          <c:val>
            <c:numRef>
              <c:f>Sheet9!$D$9:$D$11</c:f>
              <c:numCache>
                <c:formatCode>0.00%</c:formatCode>
                <c:ptCount val="3"/>
                <c:pt idx="0">
                  <c:v>0.67959999999999998</c:v>
                </c:pt>
                <c:pt idx="1">
                  <c:v>0.23780000000000001</c:v>
                </c:pt>
                <c:pt idx="2">
                  <c:v>8.2600000000000007E-2</c:v>
                </c:pt>
              </c:numCache>
            </c:numRef>
          </c:val>
          <c:extLst>
            <c:ext xmlns:c16="http://schemas.microsoft.com/office/drawing/2014/chart" uri="{C3380CC4-5D6E-409C-BE32-E72D297353CC}">
              <c16:uniqueId val="{00000006-A5EB-49C9-908E-7C990303F0B9}"/>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3">
  <cs:axisTitle>
    <cs:lnRef idx="0"/>
    <cs:fillRef idx="0"/>
    <cs:effectRef idx="0"/>
    <cs:fontRef idx="minor">
      <a:schemeClr val="lt1">
        <a:lumMod val="75000"/>
      </a:schemeClr>
    </cs:fontRef>
    <cs:defRPr sz="900" b="1"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900" kern="1200"/>
  </cs:chartArea>
  <cs:dataLabel>
    <cs:lnRef idx="0"/>
    <cs:fillRef idx="0"/>
    <cs:effectRef idx="0"/>
    <cs:fontRef idx="minor">
      <a:schemeClr val="lt1">
        <a:lumMod val="75000"/>
      </a:schemeClr>
    </cs:fontRef>
    <cs:defRPr sz="900"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400"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086B59-8F52-4711-823B-347056C6B7A2}"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IN"/>
        </a:p>
      </dgm:t>
    </dgm:pt>
    <dgm:pt modelId="{65BF3863-6DC2-4A8E-AD8A-1D4944A26978}">
      <dgm:prSet phldrT="[Text]"/>
      <dgm:spPr/>
      <dgm:t>
        <a:bodyPr/>
        <a:lstStyle/>
        <a:p>
          <a:r>
            <a:rPr lang="en-IN" b="1" u="none" strike="noStrike" dirty="0">
              <a:effectLst/>
            </a:rPr>
            <a:t>Remedies using herbs, plants and coolant paste</a:t>
          </a:r>
          <a:endParaRPr lang="en-IN" dirty="0"/>
        </a:p>
      </dgm:t>
    </dgm:pt>
    <dgm:pt modelId="{B434EC45-AE63-4B4B-9E7C-4C54790ACF4A}" type="parTrans" cxnId="{F9A67649-EC05-4132-B724-8446D941C61D}">
      <dgm:prSet/>
      <dgm:spPr/>
      <dgm:t>
        <a:bodyPr/>
        <a:lstStyle/>
        <a:p>
          <a:endParaRPr lang="en-IN"/>
        </a:p>
      </dgm:t>
    </dgm:pt>
    <dgm:pt modelId="{B0B9F12D-AD74-4A44-A09A-DF5C5647F4F8}" type="sibTrans" cxnId="{F9A67649-EC05-4132-B724-8446D941C61D}">
      <dgm:prSet/>
      <dgm:spPr/>
      <dgm:t>
        <a:bodyPr/>
        <a:lstStyle/>
        <a:p>
          <a:endParaRPr lang="en-IN"/>
        </a:p>
      </dgm:t>
    </dgm:pt>
    <dgm:pt modelId="{EAB5E10C-883A-465B-AD04-F83DBA518C40}">
      <dgm:prSet phldrT="[Text]"/>
      <dgm:spPr/>
      <dgm:t>
        <a:bodyPr/>
        <a:lstStyle/>
        <a:p>
          <a:r>
            <a:rPr lang="en-US" b="1" dirty="0"/>
            <a:t>Food Choices</a:t>
          </a:r>
          <a:endParaRPr lang="en-IN" b="1" dirty="0"/>
        </a:p>
      </dgm:t>
    </dgm:pt>
    <dgm:pt modelId="{AA883F4F-C6AC-4E71-9ED4-AFC6862F7B55}" type="parTrans" cxnId="{E57DCD38-9B8A-4DB7-9D15-0D3A0865A249}">
      <dgm:prSet/>
      <dgm:spPr/>
      <dgm:t>
        <a:bodyPr/>
        <a:lstStyle/>
        <a:p>
          <a:endParaRPr lang="en-IN"/>
        </a:p>
      </dgm:t>
    </dgm:pt>
    <dgm:pt modelId="{67A13CDF-2848-4E17-9329-469B205C8204}" type="sibTrans" cxnId="{E57DCD38-9B8A-4DB7-9D15-0D3A0865A249}">
      <dgm:prSet/>
      <dgm:spPr/>
      <dgm:t>
        <a:bodyPr/>
        <a:lstStyle/>
        <a:p>
          <a:endParaRPr lang="en-IN"/>
        </a:p>
      </dgm:t>
    </dgm:pt>
    <dgm:pt modelId="{C6FF8448-98C9-4F54-AD8C-4CECAC56470B}">
      <dgm:prSet phldrT="[Text]"/>
      <dgm:spPr/>
      <dgm:t>
        <a:bodyPr/>
        <a:lstStyle/>
        <a:p>
          <a:r>
            <a:rPr lang="en-US" b="1" u="none" strike="noStrike" dirty="0">
              <a:effectLst/>
            </a:rPr>
            <a:t>Drinking water from earthen pots</a:t>
          </a:r>
          <a:endParaRPr lang="en-IN" dirty="0"/>
        </a:p>
      </dgm:t>
    </dgm:pt>
    <dgm:pt modelId="{18A7DD19-DCD3-4F9B-BAF5-0BF41E806527}" type="parTrans" cxnId="{748AB7EE-1825-48D7-BD9B-012CDD947A87}">
      <dgm:prSet/>
      <dgm:spPr/>
      <dgm:t>
        <a:bodyPr/>
        <a:lstStyle/>
        <a:p>
          <a:endParaRPr lang="en-IN"/>
        </a:p>
      </dgm:t>
    </dgm:pt>
    <dgm:pt modelId="{0365AC3C-AB0D-428D-AEE4-4E0D9BFF1EAC}" type="sibTrans" cxnId="{748AB7EE-1825-48D7-BD9B-012CDD947A87}">
      <dgm:prSet/>
      <dgm:spPr/>
      <dgm:t>
        <a:bodyPr/>
        <a:lstStyle/>
        <a:p>
          <a:endParaRPr lang="en-IN"/>
        </a:p>
      </dgm:t>
    </dgm:pt>
    <dgm:pt modelId="{7E2A5B1A-FE54-47E3-9CA0-CB0687F71CC9}">
      <dgm:prSet phldrT="[Text]"/>
      <dgm:spPr/>
      <dgm:t>
        <a:bodyPr/>
        <a:lstStyle/>
        <a:p>
          <a:r>
            <a:rPr lang="en-US" b="1" u="none" strike="noStrike" dirty="0">
              <a:effectLst/>
            </a:rPr>
            <a:t>Clothing pattern and coverings to protect from heat</a:t>
          </a:r>
          <a:endParaRPr lang="en-IN" dirty="0"/>
        </a:p>
      </dgm:t>
    </dgm:pt>
    <dgm:pt modelId="{68BA2854-A4AF-4113-8ED9-0201B6C642D7}" type="parTrans" cxnId="{E5DD005B-C1F2-4EC0-9F1E-ED4610598AF8}">
      <dgm:prSet/>
      <dgm:spPr/>
      <dgm:t>
        <a:bodyPr/>
        <a:lstStyle/>
        <a:p>
          <a:endParaRPr lang="en-IN"/>
        </a:p>
      </dgm:t>
    </dgm:pt>
    <dgm:pt modelId="{0949C8E3-F77C-4AB8-90A5-905B7AEDD084}" type="sibTrans" cxnId="{E5DD005B-C1F2-4EC0-9F1E-ED4610598AF8}">
      <dgm:prSet/>
      <dgm:spPr/>
      <dgm:t>
        <a:bodyPr/>
        <a:lstStyle/>
        <a:p>
          <a:endParaRPr lang="en-IN"/>
        </a:p>
      </dgm:t>
    </dgm:pt>
    <dgm:pt modelId="{6C6B9E0C-67E9-468E-9FA1-093ECCA139BA}">
      <dgm:prSet phldrT="[Text]"/>
      <dgm:spPr/>
      <dgm:t>
        <a:bodyPr/>
        <a:lstStyle/>
        <a:p>
          <a:r>
            <a:rPr lang="en-IN" b="1" u="none" strike="noStrike" dirty="0">
              <a:effectLst/>
            </a:rPr>
            <a:t>Cooling appliances</a:t>
          </a:r>
          <a:endParaRPr lang="en-IN" dirty="0"/>
        </a:p>
      </dgm:t>
    </dgm:pt>
    <dgm:pt modelId="{776668FA-10C7-4144-8938-0F5E104DFA35}" type="parTrans" cxnId="{5F8262CF-28CC-4840-97E6-F5B347B8D8A8}">
      <dgm:prSet/>
      <dgm:spPr/>
      <dgm:t>
        <a:bodyPr/>
        <a:lstStyle/>
        <a:p>
          <a:endParaRPr lang="en-IN"/>
        </a:p>
      </dgm:t>
    </dgm:pt>
    <dgm:pt modelId="{AB91C1C4-B23F-40DE-989F-7EE1E47DDB14}" type="sibTrans" cxnId="{5F8262CF-28CC-4840-97E6-F5B347B8D8A8}">
      <dgm:prSet/>
      <dgm:spPr/>
      <dgm:t>
        <a:bodyPr/>
        <a:lstStyle/>
        <a:p>
          <a:endParaRPr lang="en-IN"/>
        </a:p>
      </dgm:t>
    </dgm:pt>
    <dgm:pt modelId="{9B54A6A4-AAAA-4992-A0A2-60EFD376B6DB}">
      <dgm:prSet phldrT="[Text]"/>
      <dgm:spPr/>
      <dgm:t>
        <a:bodyPr/>
        <a:lstStyle/>
        <a:p>
          <a:r>
            <a:rPr lang="en-IN" b="1" u="none" strike="noStrike" dirty="0">
              <a:effectLst/>
            </a:rPr>
            <a:t>Housing structure</a:t>
          </a:r>
          <a:endParaRPr lang="en-IN" dirty="0"/>
        </a:p>
      </dgm:t>
    </dgm:pt>
    <dgm:pt modelId="{39AF1F21-C11A-428D-89D7-6BAF19B36E33}" type="parTrans" cxnId="{E87E7EBB-818F-4E52-9AFA-EC99088ABA7C}">
      <dgm:prSet/>
      <dgm:spPr/>
      <dgm:t>
        <a:bodyPr/>
        <a:lstStyle/>
        <a:p>
          <a:endParaRPr lang="en-IN"/>
        </a:p>
      </dgm:t>
    </dgm:pt>
    <dgm:pt modelId="{B0CAF49B-AF53-4C5E-99E2-A65A96D93CF1}" type="sibTrans" cxnId="{E87E7EBB-818F-4E52-9AFA-EC99088ABA7C}">
      <dgm:prSet/>
      <dgm:spPr/>
      <dgm:t>
        <a:bodyPr/>
        <a:lstStyle/>
        <a:p>
          <a:endParaRPr lang="en-IN"/>
        </a:p>
      </dgm:t>
    </dgm:pt>
    <dgm:pt modelId="{FA991CC3-01C7-4B77-852D-43A17BCD7ED8}" type="pres">
      <dgm:prSet presAssocID="{E2086B59-8F52-4711-823B-347056C6B7A2}" presName="linear" presStyleCnt="0">
        <dgm:presLayoutVars>
          <dgm:dir/>
          <dgm:animLvl val="lvl"/>
          <dgm:resizeHandles val="exact"/>
        </dgm:presLayoutVars>
      </dgm:prSet>
      <dgm:spPr/>
    </dgm:pt>
    <dgm:pt modelId="{DAE4B96E-2842-4BA5-858C-EDF3ED110289}" type="pres">
      <dgm:prSet presAssocID="{65BF3863-6DC2-4A8E-AD8A-1D4944A26978}" presName="parentLin" presStyleCnt="0"/>
      <dgm:spPr/>
    </dgm:pt>
    <dgm:pt modelId="{426E2DCF-01AF-4F0E-BCF2-151E06C13439}" type="pres">
      <dgm:prSet presAssocID="{65BF3863-6DC2-4A8E-AD8A-1D4944A26978}" presName="parentLeftMargin" presStyleLbl="node1" presStyleIdx="0" presStyleCnt="6"/>
      <dgm:spPr/>
    </dgm:pt>
    <dgm:pt modelId="{E464F883-BC24-458A-8305-5DE946084FFC}" type="pres">
      <dgm:prSet presAssocID="{65BF3863-6DC2-4A8E-AD8A-1D4944A26978}" presName="parentText" presStyleLbl="node1" presStyleIdx="0" presStyleCnt="6">
        <dgm:presLayoutVars>
          <dgm:chMax val="0"/>
          <dgm:bulletEnabled val="1"/>
        </dgm:presLayoutVars>
      </dgm:prSet>
      <dgm:spPr/>
    </dgm:pt>
    <dgm:pt modelId="{5062D49E-54A3-4815-A06A-41FA51D75A81}" type="pres">
      <dgm:prSet presAssocID="{65BF3863-6DC2-4A8E-AD8A-1D4944A26978}" presName="negativeSpace" presStyleCnt="0"/>
      <dgm:spPr/>
    </dgm:pt>
    <dgm:pt modelId="{FFD22484-EF11-4590-9622-F86F0B4393EB}" type="pres">
      <dgm:prSet presAssocID="{65BF3863-6DC2-4A8E-AD8A-1D4944A26978}" presName="childText" presStyleLbl="conFgAcc1" presStyleIdx="0" presStyleCnt="6">
        <dgm:presLayoutVars>
          <dgm:bulletEnabled val="1"/>
        </dgm:presLayoutVars>
      </dgm:prSet>
      <dgm:spPr/>
    </dgm:pt>
    <dgm:pt modelId="{7556097B-15E9-4E53-9063-AB9C8805F079}" type="pres">
      <dgm:prSet presAssocID="{B0B9F12D-AD74-4A44-A09A-DF5C5647F4F8}" presName="spaceBetweenRectangles" presStyleCnt="0"/>
      <dgm:spPr/>
    </dgm:pt>
    <dgm:pt modelId="{13B5481B-4560-471E-BB90-751FE3E6E88B}" type="pres">
      <dgm:prSet presAssocID="{EAB5E10C-883A-465B-AD04-F83DBA518C40}" presName="parentLin" presStyleCnt="0"/>
      <dgm:spPr/>
    </dgm:pt>
    <dgm:pt modelId="{7FBE0083-BC70-48AC-AD82-0C53E4FFE7F9}" type="pres">
      <dgm:prSet presAssocID="{EAB5E10C-883A-465B-AD04-F83DBA518C40}" presName="parentLeftMargin" presStyleLbl="node1" presStyleIdx="0" presStyleCnt="6"/>
      <dgm:spPr/>
    </dgm:pt>
    <dgm:pt modelId="{9FE9CEBE-2FFC-4DF8-B4AE-C0E780FC6023}" type="pres">
      <dgm:prSet presAssocID="{EAB5E10C-883A-465B-AD04-F83DBA518C40}" presName="parentText" presStyleLbl="node1" presStyleIdx="1" presStyleCnt="6">
        <dgm:presLayoutVars>
          <dgm:chMax val="0"/>
          <dgm:bulletEnabled val="1"/>
        </dgm:presLayoutVars>
      </dgm:prSet>
      <dgm:spPr/>
    </dgm:pt>
    <dgm:pt modelId="{B6216232-9308-4206-9590-118442D16E78}" type="pres">
      <dgm:prSet presAssocID="{EAB5E10C-883A-465B-AD04-F83DBA518C40}" presName="negativeSpace" presStyleCnt="0"/>
      <dgm:spPr/>
    </dgm:pt>
    <dgm:pt modelId="{F4AA0521-82D6-42F6-ADD4-BA1E37F58791}" type="pres">
      <dgm:prSet presAssocID="{EAB5E10C-883A-465B-AD04-F83DBA518C40}" presName="childText" presStyleLbl="conFgAcc1" presStyleIdx="1" presStyleCnt="6">
        <dgm:presLayoutVars>
          <dgm:bulletEnabled val="1"/>
        </dgm:presLayoutVars>
      </dgm:prSet>
      <dgm:spPr/>
    </dgm:pt>
    <dgm:pt modelId="{CEF3FE2B-D372-4E1C-B03E-328D8B6F6C4F}" type="pres">
      <dgm:prSet presAssocID="{67A13CDF-2848-4E17-9329-469B205C8204}" presName="spaceBetweenRectangles" presStyleCnt="0"/>
      <dgm:spPr/>
    </dgm:pt>
    <dgm:pt modelId="{2AD487FB-A640-4140-B968-FACDC2E15207}" type="pres">
      <dgm:prSet presAssocID="{C6FF8448-98C9-4F54-AD8C-4CECAC56470B}" presName="parentLin" presStyleCnt="0"/>
      <dgm:spPr/>
    </dgm:pt>
    <dgm:pt modelId="{8CE6E447-F37A-4E16-A927-7F0BA0D1144B}" type="pres">
      <dgm:prSet presAssocID="{C6FF8448-98C9-4F54-AD8C-4CECAC56470B}" presName="parentLeftMargin" presStyleLbl="node1" presStyleIdx="1" presStyleCnt="6"/>
      <dgm:spPr/>
    </dgm:pt>
    <dgm:pt modelId="{FFD5B3B0-A054-414E-8C5B-F45FF9F471F5}" type="pres">
      <dgm:prSet presAssocID="{C6FF8448-98C9-4F54-AD8C-4CECAC56470B}" presName="parentText" presStyleLbl="node1" presStyleIdx="2" presStyleCnt="6">
        <dgm:presLayoutVars>
          <dgm:chMax val="0"/>
          <dgm:bulletEnabled val="1"/>
        </dgm:presLayoutVars>
      </dgm:prSet>
      <dgm:spPr/>
    </dgm:pt>
    <dgm:pt modelId="{895F5B9B-B56E-43D4-A399-9D25FC9CA53C}" type="pres">
      <dgm:prSet presAssocID="{C6FF8448-98C9-4F54-AD8C-4CECAC56470B}" presName="negativeSpace" presStyleCnt="0"/>
      <dgm:spPr/>
    </dgm:pt>
    <dgm:pt modelId="{3666905C-C31D-4F95-8B2A-607F20120858}" type="pres">
      <dgm:prSet presAssocID="{C6FF8448-98C9-4F54-AD8C-4CECAC56470B}" presName="childText" presStyleLbl="conFgAcc1" presStyleIdx="2" presStyleCnt="6">
        <dgm:presLayoutVars>
          <dgm:bulletEnabled val="1"/>
        </dgm:presLayoutVars>
      </dgm:prSet>
      <dgm:spPr/>
    </dgm:pt>
    <dgm:pt modelId="{FB0BB2EB-046C-449C-BC5F-566F65CBD7B6}" type="pres">
      <dgm:prSet presAssocID="{0365AC3C-AB0D-428D-AEE4-4E0D9BFF1EAC}" presName="spaceBetweenRectangles" presStyleCnt="0"/>
      <dgm:spPr/>
    </dgm:pt>
    <dgm:pt modelId="{C8049F88-E8E7-4385-812D-3F33698C9A48}" type="pres">
      <dgm:prSet presAssocID="{7E2A5B1A-FE54-47E3-9CA0-CB0687F71CC9}" presName="parentLin" presStyleCnt="0"/>
      <dgm:spPr/>
    </dgm:pt>
    <dgm:pt modelId="{D105323B-FEC2-473D-95CA-E6BAF988425C}" type="pres">
      <dgm:prSet presAssocID="{7E2A5B1A-FE54-47E3-9CA0-CB0687F71CC9}" presName="parentLeftMargin" presStyleLbl="node1" presStyleIdx="2" presStyleCnt="6"/>
      <dgm:spPr/>
    </dgm:pt>
    <dgm:pt modelId="{E438C24F-671C-480E-8505-0F013D22D5DC}" type="pres">
      <dgm:prSet presAssocID="{7E2A5B1A-FE54-47E3-9CA0-CB0687F71CC9}" presName="parentText" presStyleLbl="node1" presStyleIdx="3" presStyleCnt="6">
        <dgm:presLayoutVars>
          <dgm:chMax val="0"/>
          <dgm:bulletEnabled val="1"/>
        </dgm:presLayoutVars>
      </dgm:prSet>
      <dgm:spPr/>
    </dgm:pt>
    <dgm:pt modelId="{93DB5F98-49A2-4587-9BA6-789735070EB7}" type="pres">
      <dgm:prSet presAssocID="{7E2A5B1A-FE54-47E3-9CA0-CB0687F71CC9}" presName="negativeSpace" presStyleCnt="0"/>
      <dgm:spPr/>
    </dgm:pt>
    <dgm:pt modelId="{02CFBC01-3C67-4FBB-8EC3-B0E06ED6F15B}" type="pres">
      <dgm:prSet presAssocID="{7E2A5B1A-FE54-47E3-9CA0-CB0687F71CC9}" presName="childText" presStyleLbl="conFgAcc1" presStyleIdx="3" presStyleCnt="6">
        <dgm:presLayoutVars>
          <dgm:bulletEnabled val="1"/>
        </dgm:presLayoutVars>
      </dgm:prSet>
      <dgm:spPr/>
    </dgm:pt>
    <dgm:pt modelId="{A4A72954-59D0-4977-9480-E80025944427}" type="pres">
      <dgm:prSet presAssocID="{0949C8E3-F77C-4AB8-90A5-905B7AEDD084}" presName="spaceBetweenRectangles" presStyleCnt="0"/>
      <dgm:spPr/>
    </dgm:pt>
    <dgm:pt modelId="{ACED6265-BB7A-4E69-ACC6-6423B9CFAE72}" type="pres">
      <dgm:prSet presAssocID="{6C6B9E0C-67E9-468E-9FA1-093ECCA139BA}" presName="parentLin" presStyleCnt="0"/>
      <dgm:spPr/>
    </dgm:pt>
    <dgm:pt modelId="{29693186-E269-40CA-8332-0530B787C307}" type="pres">
      <dgm:prSet presAssocID="{6C6B9E0C-67E9-468E-9FA1-093ECCA139BA}" presName="parentLeftMargin" presStyleLbl="node1" presStyleIdx="3" presStyleCnt="6"/>
      <dgm:spPr/>
    </dgm:pt>
    <dgm:pt modelId="{FDA57325-824D-4BA7-84D8-E7DE65EAAA4B}" type="pres">
      <dgm:prSet presAssocID="{6C6B9E0C-67E9-468E-9FA1-093ECCA139BA}" presName="parentText" presStyleLbl="node1" presStyleIdx="4" presStyleCnt="6">
        <dgm:presLayoutVars>
          <dgm:chMax val="0"/>
          <dgm:bulletEnabled val="1"/>
        </dgm:presLayoutVars>
      </dgm:prSet>
      <dgm:spPr/>
    </dgm:pt>
    <dgm:pt modelId="{7650DD62-DF60-4C28-9B1A-A80E133489DA}" type="pres">
      <dgm:prSet presAssocID="{6C6B9E0C-67E9-468E-9FA1-093ECCA139BA}" presName="negativeSpace" presStyleCnt="0"/>
      <dgm:spPr/>
    </dgm:pt>
    <dgm:pt modelId="{9FB4037C-E19D-4DB3-8D8F-C59DA99738DF}" type="pres">
      <dgm:prSet presAssocID="{6C6B9E0C-67E9-468E-9FA1-093ECCA139BA}" presName="childText" presStyleLbl="conFgAcc1" presStyleIdx="4" presStyleCnt="6">
        <dgm:presLayoutVars>
          <dgm:bulletEnabled val="1"/>
        </dgm:presLayoutVars>
      </dgm:prSet>
      <dgm:spPr/>
    </dgm:pt>
    <dgm:pt modelId="{AE849540-02A7-4B78-BBC7-8D032FBC167A}" type="pres">
      <dgm:prSet presAssocID="{AB91C1C4-B23F-40DE-989F-7EE1E47DDB14}" presName="spaceBetweenRectangles" presStyleCnt="0"/>
      <dgm:spPr/>
    </dgm:pt>
    <dgm:pt modelId="{51EB1FE5-6896-4593-AA5D-AA6BC1A26950}" type="pres">
      <dgm:prSet presAssocID="{9B54A6A4-AAAA-4992-A0A2-60EFD376B6DB}" presName="parentLin" presStyleCnt="0"/>
      <dgm:spPr/>
    </dgm:pt>
    <dgm:pt modelId="{6C0B58CA-A45D-499E-9889-F01CC478DFAB}" type="pres">
      <dgm:prSet presAssocID="{9B54A6A4-AAAA-4992-A0A2-60EFD376B6DB}" presName="parentLeftMargin" presStyleLbl="node1" presStyleIdx="4" presStyleCnt="6"/>
      <dgm:spPr/>
    </dgm:pt>
    <dgm:pt modelId="{6B767ABE-0E1F-47F2-B26A-9F627A749387}" type="pres">
      <dgm:prSet presAssocID="{9B54A6A4-AAAA-4992-A0A2-60EFD376B6DB}" presName="parentText" presStyleLbl="node1" presStyleIdx="5" presStyleCnt="6">
        <dgm:presLayoutVars>
          <dgm:chMax val="0"/>
          <dgm:bulletEnabled val="1"/>
        </dgm:presLayoutVars>
      </dgm:prSet>
      <dgm:spPr/>
    </dgm:pt>
    <dgm:pt modelId="{EEE631B7-68F0-42CD-B555-73EE02391890}" type="pres">
      <dgm:prSet presAssocID="{9B54A6A4-AAAA-4992-A0A2-60EFD376B6DB}" presName="negativeSpace" presStyleCnt="0"/>
      <dgm:spPr/>
    </dgm:pt>
    <dgm:pt modelId="{8C131144-144A-4634-9115-71A49A54E767}" type="pres">
      <dgm:prSet presAssocID="{9B54A6A4-AAAA-4992-A0A2-60EFD376B6DB}" presName="childText" presStyleLbl="conFgAcc1" presStyleIdx="5" presStyleCnt="6">
        <dgm:presLayoutVars>
          <dgm:bulletEnabled val="1"/>
        </dgm:presLayoutVars>
      </dgm:prSet>
      <dgm:spPr/>
    </dgm:pt>
  </dgm:ptLst>
  <dgm:cxnLst>
    <dgm:cxn modelId="{195E5C1B-2663-443E-A7F0-0FC06D5EC246}" type="presOf" srcId="{EAB5E10C-883A-465B-AD04-F83DBA518C40}" destId="{7FBE0083-BC70-48AC-AD82-0C53E4FFE7F9}" srcOrd="0" destOrd="0" presId="urn:microsoft.com/office/officeart/2005/8/layout/list1"/>
    <dgm:cxn modelId="{43F5201C-C9D7-41D0-B1DB-BC4ACC6DDB7D}" type="presOf" srcId="{9B54A6A4-AAAA-4992-A0A2-60EFD376B6DB}" destId="{6C0B58CA-A45D-499E-9889-F01CC478DFAB}" srcOrd="0" destOrd="0" presId="urn:microsoft.com/office/officeart/2005/8/layout/list1"/>
    <dgm:cxn modelId="{CA8AD42E-8C23-44CD-9C98-F5101D39A7C0}" type="presOf" srcId="{6C6B9E0C-67E9-468E-9FA1-093ECCA139BA}" destId="{29693186-E269-40CA-8332-0530B787C307}" srcOrd="0" destOrd="0" presId="urn:microsoft.com/office/officeart/2005/8/layout/list1"/>
    <dgm:cxn modelId="{E57DCD38-9B8A-4DB7-9D15-0D3A0865A249}" srcId="{E2086B59-8F52-4711-823B-347056C6B7A2}" destId="{EAB5E10C-883A-465B-AD04-F83DBA518C40}" srcOrd="1" destOrd="0" parTransId="{AA883F4F-C6AC-4E71-9ED4-AFC6862F7B55}" sibTransId="{67A13CDF-2848-4E17-9329-469B205C8204}"/>
    <dgm:cxn modelId="{E5DD005B-C1F2-4EC0-9F1E-ED4610598AF8}" srcId="{E2086B59-8F52-4711-823B-347056C6B7A2}" destId="{7E2A5B1A-FE54-47E3-9CA0-CB0687F71CC9}" srcOrd="3" destOrd="0" parTransId="{68BA2854-A4AF-4113-8ED9-0201B6C642D7}" sibTransId="{0949C8E3-F77C-4AB8-90A5-905B7AEDD084}"/>
    <dgm:cxn modelId="{AEB5CB60-F444-40C9-9140-5FF5C5BF77AA}" type="presOf" srcId="{C6FF8448-98C9-4F54-AD8C-4CECAC56470B}" destId="{FFD5B3B0-A054-414E-8C5B-F45FF9F471F5}" srcOrd="1" destOrd="0" presId="urn:microsoft.com/office/officeart/2005/8/layout/list1"/>
    <dgm:cxn modelId="{F9A67649-EC05-4132-B724-8446D941C61D}" srcId="{E2086B59-8F52-4711-823B-347056C6B7A2}" destId="{65BF3863-6DC2-4A8E-AD8A-1D4944A26978}" srcOrd="0" destOrd="0" parTransId="{B434EC45-AE63-4B4B-9E7C-4C54790ACF4A}" sibTransId="{B0B9F12D-AD74-4A44-A09A-DF5C5647F4F8}"/>
    <dgm:cxn modelId="{43867F6D-E194-4D17-BAF6-E8EBE0E0C6A0}" type="presOf" srcId="{9B54A6A4-AAAA-4992-A0A2-60EFD376B6DB}" destId="{6B767ABE-0E1F-47F2-B26A-9F627A749387}" srcOrd="1" destOrd="0" presId="urn:microsoft.com/office/officeart/2005/8/layout/list1"/>
    <dgm:cxn modelId="{AF1F1A75-80C0-497A-AB39-E079773E96D3}" type="presOf" srcId="{7E2A5B1A-FE54-47E3-9CA0-CB0687F71CC9}" destId="{E438C24F-671C-480E-8505-0F013D22D5DC}" srcOrd="1" destOrd="0" presId="urn:microsoft.com/office/officeart/2005/8/layout/list1"/>
    <dgm:cxn modelId="{6C3A6A84-49C1-4944-A791-2C7D79C534E4}" type="presOf" srcId="{65BF3863-6DC2-4A8E-AD8A-1D4944A26978}" destId="{426E2DCF-01AF-4F0E-BCF2-151E06C13439}" srcOrd="0" destOrd="0" presId="urn:microsoft.com/office/officeart/2005/8/layout/list1"/>
    <dgm:cxn modelId="{88B66A85-F1B4-4B0E-B4B7-9B70051BFB1B}" type="presOf" srcId="{65BF3863-6DC2-4A8E-AD8A-1D4944A26978}" destId="{E464F883-BC24-458A-8305-5DE946084FFC}" srcOrd="1" destOrd="0" presId="urn:microsoft.com/office/officeart/2005/8/layout/list1"/>
    <dgm:cxn modelId="{DB67AC8D-F9AA-4CAD-AB41-B162BD3DD82F}" type="presOf" srcId="{6C6B9E0C-67E9-468E-9FA1-093ECCA139BA}" destId="{FDA57325-824D-4BA7-84D8-E7DE65EAAA4B}" srcOrd="1" destOrd="0" presId="urn:microsoft.com/office/officeart/2005/8/layout/list1"/>
    <dgm:cxn modelId="{A3171095-9EA6-4DE1-86A7-169755A4AC97}" type="presOf" srcId="{C6FF8448-98C9-4F54-AD8C-4CECAC56470B}" destId="{8CE6E447-F37A-4E16-A927-7F0BA0D1144B}" srcOrd="0" destOrd="0" presId="urn:microsoft.com/office/officeart/2005/8/layout/list1"/>
    <dgm:cxn modelId="{8A37B9A3-69CE-4CFF-B8BA-E68467A22ED5}" type="presOf" srcId="{7E2A5B1A-FE54-47E3-9CA0-CB0687F71CC9}" destId="{D105323B-FEC2-473D-95CA-E6BAF988425C}" srcOrd="0" destOrd="0" presId="urn:microsoft.com/office/officeart/2005/8/layout/list1"/>
    <dgm:cxn modelId="{DC62E6A7-3347-4514-A113-FF0130810583}" type="presOf" srcId="{EAB5E10C-883A-465B-AD04-F83DBA518C40}" destId="{9FE9CEBE-2FFC-4DF8-B4AE-C0E780FC6023}" srcOrd="1" destOrd="0" presId="urn:microsoft.com/office/officeart/2005/8/layout/list1"/>
    <dgm:cxn modelId="{E87E7EBB-818F-4E52-9AFA-EC99088ABA7C}" srcId="{E2086B59-8F52-4711-823B-347056C6B7A2}" destId="{9B54A6A4-AAAA-4992-A0A2-60EFD376B6DB}" srcOrd="5" destOrd="0" parTransId="{39AF1F21-C11A-428D-89D7-6BAF19B36E33}" sibTransId="{B0CAF49B-AF53-4C5E-99E2-A65A96D93CF1}"/>
    <dgm:cxn modelId="{5F8262CF-28CC-4840-97E6-F5B347B8D8A8}" srcId="{E2086B59-8F52-4711-823B-347056C6B7A2}" destId="{6C6B9E0C-67E9-468E-9FA1-093ECCA139BA}" srcOrd="4" destOrd="0" parTransId="{776668FA-10C7-4144-8938-0F5E104DFA35}" sibTransId="{AB91C1C4-B23F-40DE-989F-7EE1E47DDB14}"/>
    <dgm:cxn modelId="{72849ADD-E4BF-4808-92F3-834D44BBB317}" type="presOf" srcId="{E2086B59-8F52-4711-823B-347056C6B7A2}" destId="{FA991CC3-01C7-4B77-852D-43A17BCD7ED8}" srcOrd="0" destOrd="0" presId="urn:microsoft.com/office/officeart/2005/8/layout/list1"/>
    <dgm:cxn modelId="{748AB7EE-1825-48D7-BD9B-012CDD947A87}" srcId="{E2086B59-8F52-4711-823B-347056C6B7A2}" destId="{C6FF8448-98C9-4F54-AD8C-4CECAC56470B}" srcOrd="2" destOrd="0" parTransId="{18A7DD19-DCD3-4F9B-BAF5-0BF41E806527}" sibTransId="{0365AC3C-AB0D-428D-AEE4-4E0D9BFF1EAC}"/>
    <dgm:cxn modelId="{964FE9FC-56FD-4FF6-9F28-B21EBAC0B8BC}" type="presParOf" srcId="{FA991CC3-01C7-4B77-852D-43A17BCD7ED8}" destId="{DAE4B96E-2842-4BA5-858C-EDF3ED110289}" srcOrd="0" destOrd="0" presId="urn:microsoft.com/office/officeart/2005/8/layout/list1"/>
    <dgm:cxn modelId="{17BB85DE-3731-4501-96C0-27F51B890B12}" type="presParOf" srcId="{DAE4B96E-2842-4BA5-858C-EDF3ED110289}" destId="{426E2DCF-01AF-4F0E-BCF2-151E06C13439}" srcOrd="0" destOrd="0" presId="urn:microsoft.com/office/officeart/2005/8/layout/list1"/>
    <dgm:cxn modelId="{CCC7C577-5AA2-4D50-A470-EBA871B84E49}" type="presParOf" srcId="{DAE4B96E-2842-4BA5-858C-EDF3ED110289}" destId="{E464F883-BC24-458A-8305-5DE946084FFC}" srcOrd="1" destOrd="0" presId="urn:microsoft.com/office/officeart/2005/8/layout/list1"/>
    <dgm:cxn modelId="{915636AB-E747-42D2-803F-42308675767F}" type="presParOf" srcId="{FA991CC3-01C7-4B77-852D-43A17BCD7ED8}" destId="{5062D49E-54A3-4815-A06A-41FA51D75A81}" srcOrd="1" destOrd="0" presId="urn:microsoft.com/office/officeart/2005/8/layout/list1"/>
    <dgm:cxn modelId="{18C02E25-97E5-49B3-9AE0-F748FF361495}" type="presParOf" srcId="{FA991CC3-01C7-4B77-852D-43A17BCD7ED8}" destId="{FFD22484-EF11-4590-9622-F86F0B4393EB}" srcOrd="2" destOrd="0" presId="urn:microsoft.com/office/officeart/2005/8/layout/list1"/>
    <dgm:cxn modelId="{9D9D7E38-DB24-41E1-90D5-A62291BA894C}" type="presParOf" srcId="{FA991CC3-01C7-4B77-852D-43A17BCD7ED8}" destId="{7556097B-15E9-4E53-9063-AB9C8805F079}" srcOrd="3" destOrd="0" presId="urn:microsoft.com/office/officeart/2005/8/layout/list1"/>
    <dgm:cxn modelId="{4A56FFE1-5C7D-4941-9984-69558021A28F}" type="presParOf" srcId="{FA991CC3-01C7-4B77-852D-43A17BCD7ED8}" destId="{13B5481B-4560-471E-BB90-751FE3E6E88B}" srcOrd="4" destOrd="0" presId="urn:microsoft.com/office/officeart/2005/8/layout/list1"/>
    <dgm:cxn modelId="{91FC3B40-879F-476E-901D-E6B16BEEFCBD}" type="presParOf" srcId="{13B5481B-4560-471E-BB90-751FE3E6E88B}" destId="{7FBE0083-BC70-48AC-AD82-0C53E4FFE7F9}" srcOrd="0" destOrd="0" presId="urn:microsoft.com/office/officeart/2005/8/layout/list1"/>
    <dgm:cxn modelId="{101955D0-0C77-4193-B2AA-AA06A4C328A0}" type="presParOf" srcId="{13B5481B-4560-471E-BB90-751FE3E6E88B}" destId="{9FE9CEBE-2FFC-4DF8-B4AE-C0E780FC6023}" srcOrd="1" destOrd="0" presId="urn:microsoft.com/office/officeart/2005/8/layout/list1"/>
    <dgm:cxn modelId="{1C751467-DC0E-4321-8FD2-D0FB6643B5AC}" type="presParOf" srcId="{FA991CC3-01C7-4B77-852D-43A17BCD7ED8}" destId="{B6216232-9308-4206-9590-118442D16E78}" srcOrd="5" destOrd="0" presId="urn:microsoft.com/office/officeart/2005/8/layout/list1"/>
    <dgm:cxn modelId="{FDC2CADB-2123-48EF-8B23-D87D14E5F641}" type="presParOf" srcId="{FA991CC3-01C7-4B77-852D-43A17BCD7ED8}" destId="{F4AA0521-82D6-42F6-ADD4-BA1E37F58791}" srcOrd="6" destOrd="0" presId="urn:microsoft.com/office/officeart/2005/8/layout/list1"/>
    <dgm:cxn modelId="{36334662-9945-4AA3-B799-658BF202B842}" type="presParOf" srcId="{FA991CC3-01C7-4B77-852D-43A17BCD7ED8}" destId="{CEF3FE2B-D372-4E1C-B03E-328D8B6F6C4F}" srcOrd="7" destOrd="0" presId="urn:microsoft.com/office/officeart/2005/8/layout/list1"/>
    <dgm:cxn modelId="{8B76C91F-FF00-4C53-8C8F-CC892480DB66}" type="presParOf" srcId="{FA991CC3-01C7-4B77-852D-43A17BCD7ED8}" destId="{2AD487FB-A640-4140-B968-FACDC2E15207}" srcOrd="8" destOrd="0" presId="urn:microsoft.com/office/officeart/2005/8/layout/list1"/>
    <dgm:cxn modelId="{89B90EA3-5B1E-4308-8730-C97865ECDEB4}" type="presParOf" srcId="{2AD487FB-A640-4140-B968-FACDC2E15207}" destId="{8CE6E447-F37A-4E16-A927-7F0BA0D1144B}" srcOrd="0" destOrd="0" presId="urn:microsoft.com/office/officeart/2005/8/layout/list1"/>
    <dgm:cxn modelId="{25A450AF-28D4-4633-B4F3-0922C1947817}" type="presParOf" srcId="{2AD487FB-A640-4140-B968-FACDC2E15207}" destId="{FFD5B3B0-A054-414E-8C5B-F45FF9F471F5}" srcOrd="1" destOrd="0" presId="urn:microsoft.com/office/officeart/2005/8/layout/list1"/>
    <dgm:cxn modelId="{5A9F4E1E-4B60-4D42-8D3C-6992F3052F63}" type="presParOf" srcId="{FA991CC3-01C7-4B77-852D-43A17BCD7ED8}" destId="{895F5B9B-B56E-43D4-A399-9D25FC9CA53C}" srcOrd="9" destOrd="0" presId="urn:microsoft.com/office/officeart/2005/8/layout/list1"/>
    <dgm:cxn modelId="{0DC31804-C9D7-4320-9A3F-6E25749DCED4}" type="presParOf" srcId="{FA991CC3-01C7-4B77-852D-43A17BCD7ED8}" destId="{3666905C-C31D-4F95-8B2A-607F20120858}" srcOrd="10" destOrd="0" presId="urn:microsoft.com/office/officeart/2005/8/layout/list1"/>
    <dgm:cxn modelId="{B8FF4877-AFEA-4CF8-BA58-3A9387EEDCFA}" type="presParOf" srcId="{FA991CC3-01C7-4B77-852D-43A17BCD7ED8}" destId="{FB0BB2EB-046C-449C-BC5F-566F65CBD7B6}" srcOrd="11" destOrd="0" presId="urn:microsoft.com/office/officeart/2005/8/layout/list1"/>
    <dgm:cxn modelId="{CAD59FA2-17D0-4206-96B6-F9447D829FEA}" type="presParOf" srcId="{FA991CC3-01C7-4B77-852D-43A17BCD7ED8}" destId="{C8049F88-E8E7-4385-812D-3F33698C9A48}" srcOrd="12" destOrd="0" presId="urn:microsoft.com/office/officeart/2005/8/layout/list1"/>
    <dgm:cxn modelId="{2A90C8AC-D8D2-4FC9-99AD-E74CCD7BC36C}" type="presParOf" srcId="{C8049F88-E8E7-4385-812D-3F33698C9A48}" destId="{D105323B-FEC2-473D-95CA-E6BAF988425C}" srcOrd="0" destOrd="0" presId="urn:microsoft.com/office/officeart/2005/8/layout/list1"/>
    <dgm:cxn modelId="{2FB0DE01-2EC4-469E-87DF-78B2A2615D6B}" type="presParOf" srcId="{C8049F88-E8E7-4385-812D-3F33698C9A48}" destId="{E438C24F-671C-480E-8505-0F013D22D5DC}" srcOrd="1" destOrd="0" presId="urn:microsoft.com/office/officeart/2005/8/layout/list1"/>
    <dgm:cxn modelId="{AF963F6E-EFA7-4470-A877-8B19EA11375E}" type="presParOf" srcId="{FA991CC3-01C7-4B77-852D-43A17BCD7ED8}" destId="{93DB5F98-49A2-4587-9BA6-789735070EB7}" srcOrd="13" destOrd="0" presId="urn:microsoft.com/office/officeart/2005/8/layout/list1"/>
    <dgm:cxn modelId="{92195DA3-88D6-41AA-83EB-C9CDD6884146}" type="presParOf" srcId="{FA991CC3-01C7-4B77-852D-43A17BCD7ED8}" destId="{02CFBC01-3C67-4FBB-8EC3-B0E06ED6F15B}" srcOrd="14" destOrd="0" presId="urn:microsoft.com/office/officeart/2005/8/layout/list1"/>
    <dgm:cxn modelId="{7C666A63-7378-4304-965C-99646AA413F6}" type="presParOf" srcId="{FA991CC3-01C7-4B77-852D-43A17BCD7ED8}" destId="{A4A72954-59D0-4977-9480-E80025944427}" srcOrd="15" destOrd="0" presId="urn:microsoft.com/office/officeart/2005/8/layout/list1"/>
    <dgm:cxn modelId="{636D0D87-62D8-4A48-A1E2-36B2D9A520B2}" type="presParOf" srcId="{FA991CC3-01C7-4B77-852D-43A17BCD7ED8}" destId="{ACED6265-BB7A-4E69-ACC6-6423B9CFAE72}" srcOrd="16" destOrd="0" presId="urn:microsoft.com/office/officeart/2005/8/layout/list1"/>
    <dgm:cxn modelId="{98D2F350-AC25-434F-BA5C-F8727ADD8393}" type="presParOf" srcId="{ACED6265-BB7A-4E69-ACC6-6423B9CFAE72}" destId="{29693186-E269-40CA-8332-0530B787C307}" srcOrd="0" destOrd="0" presId="urn:microsoft.com/office/officeart/2005/8/layout/list1"/>
    <dgm:cxn modelId="{EA8ED03B-6CDC-4E06-9421-034E64E262EE}" type="presParOf" srcId="{ACED6265-BB7A-4E69-ACC6-6423B9CFAE72}" destId="{FDA57325-824D-4BA7-84D8-E7DE65EAAA4B}" srcOrd="1" destOrd="0" presId="urn:microsoft.com/office/officeart/2005/8/layout/list1"/>
    <dgm:cxn modelId="{C8E01525-3A6F-48AE-8BF5-FE85432E5B03}" type="presParOf" srcId="{FA991CC3-01C7-4B77-852D-43A17BCD7ED8}" destId="{7650DD62-DF60-4C28-9B1A-A80E133489DA}" srcOrd="17" destOrd="0" presId="urn:microsoft.com/office/officeart/2005/8/layout/list1"/>
    <dgm:cxn modelId="{AAC8AFAD-660A-4E47-9759-19945B50AE2E}" type="presParOf" srcId="{FA991CC3-01C7-4B77-852D-43A17BCD7ED8}" destId="{9FB4037C-E19D-4DB3-8D8F-C59DA99738DF}" srcOrd="18" destOrd="0" presId="urn:microsoft.com/office/officeart/2005/8/layout/list1"/>
    <dgm:cxn modelId="{3E407131-9328-4351-9B35-C28EB5D64C2F}" type="presParOf" srcId="{FA991CC3-01C7-4B77-852D-43A17BCD7ED8}" destId="{AE849540-02A7-4B78-BBC7-8D032FBC167A}" srcOrd="19" destOrd="0" presId="urn:microsoft.com/office/officeart/2005/8/layout/list1"/>
    <dgm:cxn modelId="{0D7D4057-8E00-46A6-974F-3A8C28C81786}" type="presParOf" srcId="{FA991CC3-01C7-4B77-852D-43A17BCD7ED8}" destId="{51EB1FE5-6896-4593-AA5D-AA6BC1A26950}" srcOrd="20" destOrd="0" presId="urn:microsoft.com/office/officeart/2005/8/layout/list1"/>
    <dgm:cxn modelId="{7F36341A-1D92-491C-83EA-7782838815AE}" type="presParOf" srcId="{51EB1FE5-6896-4593-AA5D-AA6BC1A26950}" destId="{6C0B58CA-A45D-499E-9889-F01CC478DFAB}" srcOrd="0" destOrd="0" presId="urn:microsoft.com/office/officeart/2005/8/layout/list1"/>
    <dgm:cxn modelId="{762F001D-DD53-4D76-8259-F4CFB45B140E}" type="presParOf" srcId="{51EB1FE5-6896-4593-AA5D-AA6BC1A26950}" destId="{6B767ABE-0E1F-47F2-B26A-9F627A749387}" srcOrd="1" destOrd="0" presId="urn:microsoft.com/office/officeart/2005/8/layout/list1"/>
    <dgm:cxn modelId="{05808005-6006-41A8-AF4C-A1C4872C63CE}" type="presParOf" srcId="{FA991CC3-01C7-4B77-852D-43A17BCD7ED8}" destId="{EEE631B7-68F0-42CD-B555-73EE02391890}" srcOrd="21" destOrd="0" presId="urn:microsoft.com/office/officeart/2005/8/layout/list1"/>
    <dgm:cxn modelId="{D4D878E9-C22C-4240-85B4-8CF8F0D56F13}" type="presParOf" srcId="{FA991CC3-01C7-4B77-852D-43A17BCD7ED8}" destId="{8C131144-144A-4634-9115-71A49A54E767}" srcOrd="22"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D22484-EF11-4590-9622-F86F0B4393EB}">
      <dsp:nvSpPr>
        <dsp:cNvPr id="0" name=""/>
        <dsp:cNvSpPr/>
      </dsp:nvSpPr>
      <dsp:spPr>
        <a:xfrm>
          <a:off x="0" y="692793"/>
          <a:ext cx="8128000" cy="4284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64F883-BC24-458A-8305-5DE946084FFC}">
      <dsp:nvSpPr>
        <dsp:cNvPr id="0" name=""/>
        <dsp:cNvSpPr/>
      </dsp:nvSpPr>
      <dsp:spPr>
        <a:xfrm>
          <a:off x="406400" y="441873"/>
          <a:ext cx="5689600" cy="5018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755650">
            <a:lnSpc>
              <a:spcPct val="90000"/>
            </a:lnSpc>
            <a:spcBef>
              <a:spcPct val="0"/>
            </a:spcBef>
            <a:spcAft>
              <a:spcPct val="35000"/>
            </a:spcAft>
            <a:buNone/>
          </a:pPr>
          <a:r>
            <a:rPr lang="en-IN" sz="1700" b="1" u="none" strike="noStrike" kern="1200" dirty="0">
              <a:effectLst/>
            </a:rPr>
            <a:t>Remedies using herbs, plants and coolant paste</a:t>
          </a:r>
          <a:endParaRPr lang="en-IN" sz="1700" kern="1200" dirty="0"/>
        </a:p>
      </dsp:txBody>
      <dsp:txXfrm>
        <a:off x="430898" y="466371"/>
        <a:ext cx="5640604" cy="452844"/>
      </dsp:txXfrm>
    </dsp:sp>
    <dsp:sp modelId="{F4AA0521-82D6-42F6-ADD4-BA1E37F58791}">
      <dsp:nvSpPr>
        <dsp:cNvPr id="0" name=""/>
        <dsp:cNvSpPr/>
      </dsp:nvSpPr>
      <dsp:spPr>
        <a:xfrm>
          <a:off x="0" y="1463913"/>
          <a:ext cx="8128000" cy="42840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E9CEBE-2FFC-4DF8-B4AE-C0E780FC6023}">
      <dsp:nvSpPr>
        <dsp:cNvPr id="0" name=""/>
        <dsp:cNvSpPr/>
      </dsp:nvSpPr>
      <dsp:spPr>
        <a:xfrm>
          <a:off x="406400" y="1212993"/>
          <a:ext cx="5689600" cy="50184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755650">
            <a:lnSpc>
              <a:spcPct val="90000"/>
            </a:lnSpc>
            <a:spcBef>
              <a:spcPct val="0"/>
            </a:spcBef>
            <a:spcAft>
              <a:spcPct val="35000"/>
            </a:spcAft>
            <a:buNone/>
          </a:pPr>
          <a:r>
            <a:rPr lang="en-US" sz="1700" b="1" kern="1200" dirty="0"/>
            <a:t>Food Choices</a:t>
          </a:r>
          <a:endParaRPr lang="en-IN" sz="1700" b="1" kern="1200" dirty="0"/>
        </a:p>
      </dsp:txBody>
      <dsp:txXfrm>
        <a:off x="430898" y="1237491"/>
        <a:ext cx="5640604" cy="452844"/>
      </dsp:txXfrm>
    </dsp:sp>
    <dsp:sp modelId="{3666905C-C31D-4F95-8B2A-607F20120858}">
      <dsp:nvSpPr>
        <dsp:cNvPr id="0" name=""/>
        <dsp:cNvSpPr/>
      </dsp:nvSpPr>
      <dsp:spPr>
        <a:xfrm>
          <a:off x="0" y="2235033"/>
          <a:ext cx="8128000" cy="4284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D5B3B0-A054-414E-8C5B-F45FF9F471F5}">
      <dsp:nvSpPr>
        <dsp:cNvPr id="0" name=""/>
        <dsp:cNvSpPr/>
      </dsp:nvSpPr>
      <dsp:spPr>
        <a:xfrm>
          <a:off x="406400" y="1984113"/>
          <a:ext cx="5689600" cy="50184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755650">
            <a:lnSpc>
              <a:spcPct val="90000"/>
            </a:lnSpc>
            <a:spcBef>
              <a:spcPct val="0"/>
            </a:spcBef>
            <a:spcAft>
              <a:spcPct val="35000"/>
            </a:spcAft>
            <a:buNone/>
          </a:pPr>
          <a:r>
            <a:rPr lang="en-US" sz="1700" b="1" u="none" strike="noStrike" kern="1200" dirty="0">
              <a:effectLst/>
            </a:rPr>
            <a:t>Drinking water from earthen pots</a:t>
          </a:r>
          <a:endParaRPr lang="en-IN" sz="1700" kern="1200" dirty="0"/>
        </a:p>
      </dsp:txBody>
      <dsp:txXfrm>
        <a:off x="430898" y="2008611"/>
        <a:ext cx="5640604" cy="452844"/>
      </dsp:txXfrm>
    </dsp:sp>
    <dsp:sp modelId="{02CFBC01-3C67-4FBB-8EC3-B0E06ED6F15B}">
      <dsp:nvSpPr>
        <dsp:cNvPr id="0" name=""/>
        <dsp:cNvSpPr/>
      </dsp:nvSpPr>
      <dsp:spPr>
        <a:xfrm>
          <a:off x="0" y="3006153"/>
          <a:ext cx="8128000" cy="42840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38C24F-671C-480E-8505-0F013D22D5DC}">
      <dsp:nvSpPr>
        <dsp:cNvPr id="0" name=""/>
        <dsp:cNvSpPr/>
      </dsp:nvSpPr>
      <dsp:spPr>
        <a:xfrm>
          <a:off x="406400" y="2755233"/>
          <a:ext cx="5689600" cy="50184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755650">
            <a:lnSpc>
              <a:spcPct val="90000"/>
            </a:lnSpc>
            <a:spcBef>
              <a:spcPct val="0"/>
            </a:spcBef>
            <a:spcAft>
              <a:spcPct val="35000"/>
            </a:spcAft>
            <a:buNone/>
          </a:pPr>
          <a:r>
            <a:rPr lang="en-US" sz="1700" b="1" u="none" strike="noStrike" kern="1200" dirty="0">
              <a:effectLst/>
            </a:rPr>
            <a:t>Clothing pattern and coverings to protect from heat</a:t>
          </a:r>
          <a:endParaRPr lang="en-IN" sz="1700" kern="1200" dirty="0"/>
        </a:p>
      </dsp:txBody>
      <dsp:txXfrm>
        <a:off x="430898" y="2779731"/>
        <a:ext cx="5640604" cy="452844"/>
      </dsp:txXfrm>
    </dsp:sp>
    <dsp:sp modelId="{9FB4037C-E19D-4DB3-8D8F-C59DA99738DF}">
      <dsp:nvSpPr>
        <dsp:cNvPr id="0" name=""/>
        <dsp:cNvSpPr/>
      </dsp:nvSpPr>
      <dsp:spPr>
        <a:xfrm>
          <a:off x="0" y="3777273"/>
          <a:ext cx="8128000" cy="428400"/>
        </a:xfrm>
        <a:prstGeom prst="rect">
          <a:avLst/>
        </a:prstGeom>
        <a:solidFill>
          <a:schemeClr val="lt1">
            <a:alpha val="90000"/>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DA57325-824D-4BA7-84D8-E7DE65EAAA4B}">
      <dsp:nvSpPr>
        <dsp:cNvPr id="0" name=""/>
        <dsp:cNvSpPr/>
      </dsp:nvSpPr>
      <dsp:spPr>
        <a:xfrm>
          <a:off x="406400" y="3526353"/>
          <a:ext cx="5689600" cy="50184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755650">
            <a:lnSpc>
              <a:spcPct val="90000"/>
            </a:lnSpc>
            <a:spcBef>
              <a:spcPct val="0"/>
            </a:spcBef>
            <a:spcAft>
              <a:spcPct val="35000"/>
            </a:spcAft>
            <a:buNone/>
          </a:pPr>
          <a:r>
            <a:rPr lang="en-IN" sz="1700" b="1" u="none" strike="noStrike" kern="1200" dirty="0">
              <a:effectLst/>
            </a:rPr>
            <a:t>Cooling appliances</a:t>
          </a:r>
          <a:endParaRPr lang="en-IN" sz="1700" kern="1200" dirty="0"/>
        </a:p>
      </dsp:txBody>
      <dsp:txXfrm>
        <a:off x="430898" y="3550851"/>
        <a:ext cx="5640604" cy="452844"/>
      </dsp:txXfrm>
    </dsp:sp>
    <dsp:sp modelId="{8C131144-144A-4634-9115-71A49A54E767}">
      <dsp:nvSpPr>
        <dsp:cNvPr id="0" name=""/>
        <dsp:cNvSpPr/>
      </dsp:nvSpPr>
      <dsp:spPr>
        <a:xfrm>
          <a:off x="0" y="4548393"/>
          <a:ext cx="8128000" cy="4284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767ABE-0E1F-47F2-B26A-9F627A749387}">
      <dsp:nvSpPr>
        <dsp:cNvPr id="0" name=""/>
        <dsp:cNvSpPr/>
      </dsp:nvSpPr>
      <dsp:spPr>
        <a:xfrm>
          <a:off x="406400" y="4297473"/>
          <a:ext cx="5689600" cy="5018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755650">
            <a:lnSpc>
              <a:spcPct val="90000"/>
            </a:lnSpc>
            <a:spcBef>
              <a:spcPct val="0"/>
            </a:spcBef>
            <a:spcAft>
              <a:spcPct val="35000"/>
            </a:spcAft>
            <a:buNone/>
          </a:pPr>
          <a:r>
            <a:rPr lang="en-IN" sz="1700" b="1" u="none" strike="noStrike" kern="1200" dirty="0">
              <a:effectLst/>
            </a:rPr>
            <a:t>Housing structure</a:t>
          </a:r>
          <a:endParaRPr lang="en-IN" sz="1700" kern="1200" dirty="0"/>
        </a:p>
      </dsp:txBody>
      <dsp:txXfrm>
        <a:off x="430898" y="4321971"/>
        <a:ext cx="5640604" cy="45284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A656C0-D48F-45C8-91D5-29945843A83C}" type="datetimeFigureOut">
              <a:rPr lang="en-IN" smtClean="0"/>
              <a:t>03-07-2024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AF6DC5-6950-4271-AA9B-AD6A14D3A092}" type="slidenum">
              <a:rPr lang="en-IN" smtClean="0"/>
              <a:t>‹#›</a:t>
            </a:fld>
            <a:endParaRPr lang="en-IN"/>
          </a:p>
        </p:txBody>
      </p:sp>
    </p:spTree>
    <p:extLst>
      <p:ext uri="{BB962C8B-B14F-4D97-AF65-F5344CB8AC3E}">
        <p14:creationId xmlns:p14="http://schemas.microsoft.com/office/powerpoint/2010/main" val="2836578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climate change fuels more frequent, intense, and longer heat waves, record-breaking, brutally hot weather is already a major health threat for vulnerable communities in India and other parts of the world.1 Heat stress refers to physiological ailments and symptoms caused by exposure to high temperatures and often humidity. Heat stress already affects 68 million people worldwide as of 2021.2 New analysis finds that if global temperatures increase by 2°C (3.6°F) over pre-industrial levels, a billion people will endure extreme heat stress.3 This finding underscores the importance of limiting global warming relative to preindustrial temperatures to less than 2°C, and preferably to 1.5°C as outlined in the Paris Agreement; 1.0°C of warming has already occurred.4 The India Meteorological Department (IMD) in its annual Seasonal Outlook for 2022 forecast a higher probability of heat waves occurring over west-central and some parts of northwest India.5 Heat Action Plans (HAPs) are essential to protect communities and save lives from extreme heat. </a:t>
            </a:r>
            <a:r>
              <a:rPr lang="en-IN" sz="1200" kern="0" dirty="0">
                <a:solidFill>
                  <a:srgbClr val="1F1F1F"/>
                </a:solidFill>
                <a:effectLst/>
                <a:latin typeface="Times New Roman" panose="02020603050405020304" pitchFamily="18" charset="0"/>
                <a:ea typeface="Times New Roman" panose="02020603050405020304" pitchFamily="18" charset="0"/>
              </a:rPr>
              <a:t>Over 90 percent of India's total area is in the "extremely cautious" or "danger zone" of being hit by heatwaves, which are becoming more frequent due to climate change, according to the study conducted by Ramit Debnath and colleagues at the University of Cambridge, Delhi is particularly vulnerable to severe heatwave impacts and millions of workers experiencing heat-related stress, effective strategies are urgently needed. This study highlights the impacts of heat waves in India's capital, Delhi with adoption and explores the need for community-based solutions.</a:t>
            </a:r>
            <a:r>
              <a:rPr lang="en-IN" sz="1200" dirty="0">
                <a:effectLst/>
                <a:latin typeface="Aptos" panose="020B0004020202020204" pitchFamily="34" charset="0"/>
                <a:ea typeface="Aptos" panose="020B0004020202020204" pitchFamily="34" charset="0"/>
                <a:cs typeface="Times New Roman" panose="02020603050405020304" pitchFamily="18" charset="0"/>
              </a:rPr>
              <a:t> </a:t>
            </a:r>
            <a:endParaRPr lang="en-IN" dirty="0"/>
          </a:p>
        </p:txBody>
      </p:sp>
      <p:sp>
        <p:nvSpPr>
          <p:cNvPr id="4" name="Slide Number Placeholder 3"/>
          <p:cNvSpPr>
            <a:spLocks noGrp="1"/>
          </p:cNvSpPr>
          <p:nvPr>
            <p:ph type="sldNum" sz="quarter" idx="5"/>
          </p:nvPr>
        </p:nvSpPr>
        <p:spPr/>
        <p:txBody>
          <a:bodyPr/>
          <a:lstStyle/>
          <a:p>
            <a:fld id="{8F6833AE-0CE1-48C9-9B00-ACEBC457A24C}" type="slidenum">
              <a:rPr lang="en-IN" smtClean="0"/>
              <a:t>1</a:t>
            </a:fld>
            <a:endParaRPr lang="en-IN"/>
          </a:p>
        </p:txBody>
      </p:sp>
    </p:spTree>
    <p:extLst>
      <p:ext uri="{BB962C8B-B14F-4D97-AF65-F5344CB8AC3E}">
        <p14:creationId xmlns:p14="http://schemas.microsoft.com/office/powerpoint/2010/main" val="705278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AF6DC5-6950-4271-AA9B-AD6A14D3A092}" type="slidenum">
              <a:rPr kumimoji="0" lang="en-IN"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IN"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684580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7AF6DC5-6950-4271-AA9B-AD6A14D3A092}" type="slidenum">
              <a:rPr lang="en-IN" smtClean="0"/>
              <a:t>22</a:t>
            </a:fld>
            <a:endParaRPr lang="en-IN"/>
          </a:p>
        </p:txBody>
      </p:sp>
    </p:spTree>
    <p:extLst>
      <p:ext uri="{BB962C8B-B14F-4D97-AF65-F5344CB8AC3E}">
        <p14:creationId xmlns:p14="http://schemas.microsoft.com/office/powerpoint/2010/main" val="5691356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7AF6DC5-6950-4271-AA9B-AD6A14D3A092}" type="slidenum">
              <a:rPr lang="en-IN" smtClean="0"/>
              <a:t>25</a:t>
            </a:fld>
            <a:endParaRPr lang="en-IN"/>
          </a:p>
        </p:txBody>
      </p:sp>
    </p:spTree>
    <p:extLst>
      <p:ext uri="{BB962C8B-B14F-4D97-AF65-F5344CB8AC3E}">
        <p14:creationId xmlns:p14="http://schemas.microsoft.com/office/powerpoint/2010/main" val="132469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200000"/>
              </a:lnSpc>
              <a:spcAft>
                <a:spcPts val="750"/>
              </a:spcAft>
            </a:pPr>
            <a:r>
              <a:rPr lang="en-IN" sz="1800" kern="0" dirty="0">
                <a:solidFill>
                  <a:srgbClr val="1F1F1F"/>
                </a:solidFill>
                <a:effectLst/>
                <a:latin typeface="Times New Roman" panose="02020603050405020304" pitchFamily="18" charset="0"/>
                <a:ea typeface="Times New Roman" panose="02020603050405020304" pitchFamily="18" charset="0"/>
              </a:rPr>
              <a:t>Heat waves are periods of abnormally high temperatures which pose a significant threat to public health in India. These events are becoming increasingly frequent and severe due to climate change, cause a range of health problems, from dehydration to heatstroke.</a:t>
            </a:r>
          </a:p>
          <a:p>
            <a:pPr algn="just">
              <a:lnSpc>
                <a:spcPct val="200000"/>
              </a:lnSpc>
              <a:spcAft>
                <a:spcPts val="750"/>
              </a:spcAft>
            </a:pPr>
            <a:r>
              <a:rPr lang="en-IN" sz="1800" kern="0" dirty="0">
                <a:solidFill>
                  <a:srgbClr val="1F1F1F"/>
                </a:solidFill>
                <a:effectLst/>
                <a:latin typeface="Times New Roman" panose="02020603050405020304" pitchFamily="18" charset="0"/>
                <a:ea typeface="Times New Roman" panose="02020603050405020304" pitchFamily="18" charset="0"/>
              </a:rPr>
              <a:t> </a:t>
            </a:r>
            <a:r>
              <a:rPr lang="en-IN" sz="18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The Indian Meteorological Department (IMD) has given the following criteria for Heat Wave:</a:t>
            </a:r>
            <a:endParaRPr lang="en-IN" sz="1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200000"/>
              </a:lnSpc>
              <a:spcAft>
                <a:spcPts val="800"/>
              </a:spcAft>
              <a:buSzPts val="1000"/>
              <a:buFont typeface="Wingdings" panose="05000000000000000000" pitchFamily="2" charset="2"/>
              <a:buChar char=""/>
              <a:tabLst>
                <a:tab pos="457200" algn="l"/>
              </a:tabLst>
            </a:pPr>
            <a:r>
              <a:rPr lang="en-IN" sz="18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Heat Wave need not be considered till maximum temperature of a station reaches at least 40°C for Plains and at least 30°C for Hilly region.</a:t>
            </a:r>
            <a:endParaRPr lang="en-IN" sz="1800" kern="1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200000"/>
              </a:lnSpc>
              <a:spcAft>
                <a:spcPts val="800"/>
              </a:spcAft>
              <a:buSzPts val="1000"/>
              <a:buFont typeface="Wingdings" panose="05000000000000000000" pitchFamily="2" charset="2"/>
              <a:buChar char=""/>
              <a:tabLst>
                <a:tab pos="457200" algn="l"/>
              </a:tabLst>
            </a:pPr>
            <a:r>
              <a:rPr lang="en-IN" sz="18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When normal maximum temperature of a station is less than or equal to 40°C, Heat Wave Departure from normal is 5°C to 6°C Severe Heat Wave Departure from normal is 7°C or more.</a:t>
            </a:r>
            <a:endParaRPr lang="en-IN" sz="1800" kern="1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200000"/>
              </a:lnSpc>
              <a:spcAft>
                <a:spcPts val="800"/>
              </a:spcAft>
              <a:buSzPts val="1000"/>
              <a:buFont typeface="Wingdings" panose="05000000000000000000" pitchFamily="2" charset="2"/>
              <a:buChar char=""/>
              <a:tabLst>
                <a:tab pos="457200" algn="l"/>
              </a:tabLst>
            </a:pPr>
            <a:r>
              <a:rPr lang="en-IN" sz="18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When normal maximum temperature of a station is more than 40°C Heat Wave Departure from normal is 4°C to 5°C Severe Heat Wave Departure from normal is 6°C or more.</a:t>
            </a:r>
            <a:endParaRPr lang="en-IN" sz="1800" kern="1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N" sz="1800" kern="0" dirty="0">
                <a:solidFill>
                  <a:srgbClr val="000000"/>
                </a:solidFill>
                <a:effectLst/>
                <a:latin typeface="Times New Roman" panose="02020603050405020304" pitchFamily="18" charset="0"/>
                <a:ea typeface="Times New Roman" panose="02020603050405020304" pitchFamily="18" charset="0"/>
              </a:rPr>
              <a:t>When actual maximum temperature remains 45°C or more irrespective of normal maximum temperature, heat waves should be declared. </a:t>
            </a:r>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6833AE-0CE1-48C9-9B00-ACEBC457A24C}" type="slidenum">
              <a:rPr kumimoji="0" lang="en-IN"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IN"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76081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00" dirty="0">
                <a:effectLst/>
                <a:latin typeface="Times New Roman" panose="02020603050405020304" pitchFamily="18" charset="0"/>
                <a:ea typeface="Aptos" panose="020B0004020202020204" pitchFamily="34" charset="0"/>
                <a:cs typeface="Times New Roman" panose="02020603050405020304" pitchFamily="18" charset="0"/>
              </a:rPr>
              <a:t>This vulnerability index is a Heat wave hazard and vulnerability map of NCT prepared using remote sensing and GIS techniques, this map highlights that South-Delhi has highest concentration of vulnerability pockets. Some other pockets were also found in New Delhi and West Delhi districts. Some scattered pockets were also located in North-West Delhi and Eastern Delhi while no venerability pockets were found in North Delhi district. More than 70% area of NCT was located in the vulnerability index which implies that the population density and built-up concentration are above the limit and hence increases the risk of heat wave in NCT. The low vulnerability area is scattered in pockets of each district, but maximum concentration was observed in Central Delhi, which has comparatively lower population density and following some environmental conditions of green belts. </a:t>
            </a:r>
            <a:endParaRPr lang="en-IN"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IN" dirty="0"/>
          </a:p>
        </p:txBody>
      </p:sp>
      <p:sp>
        <p:nvSpPr>
          <p:cNvPr id="4" name="Slide Number Placeholder 3"/>
          <p:cNvSpPr>
            <a:spLocks noGrp="1"/>
          </p:cNvSpPr>
          <p:nvPr>
            <p:ph type="sldNum" sz="quarter" idx="5"/>
          </p:nvPr>
        </p:nvSpPr>
        <p:spPr/>
        <p:txBody>
          <a:bodyPr/>
          <a:lstStyle/>
          <a:p>
            <a:fld id="{8F6833AE-0CE1-48C9-9B00-ACEBC457A24C}" type="slidenum">
              <a:rPr lang="en-IN" smtClean="0"/>
              <a:t>4</a:t>
            </a:fld>
            <a:endParaRPr lang="en-IN"/>
          </a:p>
        </p:txBody>
      </p:sp>
    </p:spTree>
    <p:extLst>
      <p:ext uri="{BB962C8B-B14F-4D97-AF65-F5344CB8AC3E}">
        <p14:creationId xmlns:p14="http://schemas.microsoft.com/office/powerpoint/2010/main" val="2732933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D8D8FF"/>
                </a:highlight>
                <a:latin typeface="Poppins" panose="00000500000000000000" pitchFamily="2" charset="0"/>
              </a:rPr>
              <a:t>This research focuses on the community-based management of health impacts due to heat stress in peri-urban areas of Delhi. The study aims to explore adaptation strategies employed by peri-urban communities to manage heat stress-related health outcomes during hot weather conditions caused by climate change. The importance of studying heat stress in urban settings lies in the vulnerability of peri- urban populations to heat waves, particularly in densely populated areas like Delhi. The urban heat island effect exacerbates the already scorching temperatures, impacting the health and productivity of a large portion of Delhi's residents. </a:t>
            </a:r>
            <a:endParaRPr lang="en-IN" dirty="0"/>
          </a:p>
        </p:txBody>
      </p:sp>
      <p:sp>
        <p:nvSpPr>
          <p:cNvPr id="4" name="Slide Number Placeholder 3"/>
          <p:cNvSpPr>
            <a:spLocks noGrp="1"/>
          </p:cNvSpPr>
          <p:nvPr>
            <p:ph type="sldNum" sz="quarter" idx="5"/>
          </p:nvPr>
        </p:nvSpPr>
        <p:spPr/>
        <p:txBody>
          <a:bodyPr/>
          <a:lstStyle/>
          <a:p>
            <a:fld id="{8F6833AE-0CE1-48C9-9B00-ACEBC457A24C}" type="slidenum">
              <a:rPr lang="en-IN" smtClean="0"/>
              <a:t>5</a:t>
            </a:fld>
            <a:endParaRPr lang="en-IN"/>
          </a:p>
        </p:txBody>
      </p:sp>
    </p:spTree>
    <p:extLst>
      <p:ext uri="{BB962C8B-B14F-4D97-AF65-F5344CB8AC3E}">
        <p14:creationId xmlns:p14="http://schemas.microsoft.com/office/powerpoint/2010/main" val="4213141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highlight>
                  <a:srgbClr val="D8D8FF"/>
                </a:highlight>
                <a:latin typeface="Poppins" panose="00000500000000000000" pitchFamily="2" charset="0"/>
              </a:rPr>
              <a:t>The research objectives include identifying key health outcomes due to heat stress, investigating coping strategies and mechanisms used by peri-urban communities to adapt and manage these health outcomes, and developing a comprehensive framework for community-based management of heat stress. The study also aims to provide recommendations and insights for policymakers, public health officials, and community leaders in Delhi to develop evidence-based strategies for sustainable heat stress management at the community level to minimize adverse health impacts.</a:t>
            </a:r>
          </a:p>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6833AE-0CE1-48C9-9B00-ACEBC457A24C}" type="slidenum">
              <a:rPr kumimoji="0" lang="en-IN"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IN"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28866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F6833AE-0CE1-48C9-9B00-ACEBC457A24C}" type="slidenum">
              <a:rPr lang="en-IN" smtClean="0"/>
              <a:t>8</a:t>
            </a:fld>
            <a:endParaRPr lang="en-IN"/>
          </a:p>
        </p:txBody>
      </p:sp>
    </p:spTree>
    <p:extLst>
      <p:ext uri="{BB962C8B-B14F-4D97-AF65-F5344CB8AC3E}">
        <p14:creationId xmlns:p14="http://schemas.microsoft.com/office/powerpoint/2010/main" val="37255534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data suggests that heat stress is a significant concern in the </a:t>
            </a:r>
            <a:r>
              <a:rPr lang="en-US" dirty="0" err="1"/>
              <a:t>community.It</a:t>
            </a:r>
            <a:r>
              <a:rPr lang="en-US" dirty="0"/>
              <a:t> is important to take steps to prevent heat stress, such as staying hydrated, avoiding strenuous activity in hot weather, and wearing loose-fitting clothing. If one experiences any of the symptoms of heat stress, seeking medical attention is necessary as neglecting these symptoms can be fatal.</a:t>
            </a:r>
            <a:endParaRPr lang="en-IN" dirty="0"/>
          </a:p>
        </p:txBody>
      </p:sp>
      <p:sp>
        <p:nvSpPr>
          <p:cNvPr id="4" name="Slide Number Placeholder 3"/>
          <p:cNvSpPr>
            <a:spLocks noGrp="1"/>
          </p:cNvSpPr>
          <p:nvPr>
            <p:ph type="sldNum" sz="quarter" idx="5"/>
          </p:nvPr>
        </p:nvSpPr>
        <p:spPr/>
        <p:txBody>
          <a:bodyPr/>
          <a:lstStyle/>
          <a:p>
            <a:fld id="{87AF6DC5-6950-4271-AA9B-AD6A14D3A092}" type="slidenum">
              <a:rPr lang="en-IN" smtClean="0"/>
              <a:t>14</a:t>
            </a:fld>
            <a:endParaRPr lang="en-IN"/>
          </a:p>
        </p:txBody>
      </p:sp>
    </p:spTree>
    <p:extLst>
      <p:ext uri="{BB962C8B-B14F-4D97-AF65-F5344CB8AC3E}">
        <p14:creationId xmlns:p14="http://schemas.microsoft.com/office/powerpoint/2010/main" val="10276356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dirty="0"/>
              <a:t>All three tests (Pearson Chi-Square, Likelihood Ratio, and Linear-by-Linear Association) have a p-value of 0.000, indicating a very strong association</a:t>
            </a:r>
          </a:p>
          <a:p>
            <a:pPr marL="285750" indent="-285750">
              <a:buFont typeface="Arial" panose="020B0604020202020204" pitchFamily="34" charset="0"/>
              <a:buChar char="•"/>
            </a:pPr>
            <a:r>
              <a:rPr lang="en-US" dirty="0"/>
              <a:t>Both coefficients are Positive (around 0.27) indicating a positive correlation. This means as educational status increases (higher education levels), awareness of heat stress also tends to increase.</a:t>
            </a:r>
            <a:endParaRPr lang="en-IN" dirty="0"/>
          </a:p>
          <a:p>
            <a:endParaRPr lang="en-IN" dirty="0"/>
          </a:p>
        </p:txBody>
      </p:sp>
      <p:sp>
        <p:nvSpPr>
          <p:cNvPr id="4" name="Slide Number Placeholder 3"/>
          <p:cNvSpPr>
            <a:spLocks noGrp="1"/>
          </p:cNvSpPr>
          <p:nvPr>
            <p:ph type="sldNum" sz="quarter" idx="5"/>
          </p:nvPr>
        </p:nvSpPr>
        <p:spPr/>
        <p:txBody>
          <a:bodyPr/>
          <a:lstStyle/>
          <a:p>
            <a:fld id="{87AF6DC5-6950-4271-AA9B-AD6A14D3A092}" type="slidenum">
              <a:rPr lang="en-IN" smtClean="0"/>
              <a:t>19</a:t>
            </a:fld>
            <a:endParaRPr lang="en-IN"/>
          </a:p>
        </p:txBody>
      </p:sp>
    </p:spTree>
    <p:extLst>
      <p:ext uri="{BB962C8B-B14F-4D97-AF65-F5344CB8AC3E}">
        <p14:creationId xmlns:p14="http://schemas.microsoft.com/office/powerpoint/2010/main" val="809001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AF6DC5-6950-4271-AA9B-AD6A14D3A092}" type="slidenum">
              <a:rPr kumimoji="0" lang="en-IN"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IN"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684601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0336A-5E67-23EA-B876-7BE60F946A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99BFA142-F022-F9C9-F5A2-9805BD1BE0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62232701-29D4-852A-C3C3-6BF0DF9F2F7A}"/>
              </a:ext>
            </a:extLst>
          </p:cNvPr>
          <p:cNvSpPr>
            <a:spLocks noGrp="1"/>
          </p:cNvSpPr>
          <p:nvPr>
            <p:ph type="dt" sz="half" idx="10"/>
          </p:nvPr>
        </p:nvSpPr>
        <p:spPr/>
        <p:txBody>
          <a:bodyPr/>
          <a:lstStyle/>
          <a:p>
            <a:fld id="{3901B5E5-BDF0-4CE2-B161-9A79FB7A0DE3}" type="datetimeFigureOut">
              <a:rPr lang="en-IN" smtClean="0"/>
              <a:t>03-07-2024</a:t>
            </a:fld>
            <a:endParaRPr lang="en-IN"/>
          </a:p>
        </p:txBody>
      </p:sp>
      <p:sp>
        <p:nvSpPr>
          <p:cNvPr id="5" name="Footer Placeholder 4">
            <a:extLst>
              <a:ext uri="{FF2B5EF4-FFF2-40B4-BE49-F238E27FC236}">
                <a16:creationId xmlns:a16="http://schemas.microsoft.com/office/drawing/2014/main" id="{BA1C6B1F-431A-2F88-AD25-24FBFF2970D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4AC851E-05D9-AC38-BBE9-CA7E6799E1F4}"/>
              </a:ext>
            </a:extLst>
          </p:cNvPr>
          <p:cNvSpPr>
            <a:spLocks noGrp="1"/>
          </p:cNvSpPr>
          <p:nvPr>
            <p:ph type="sldNum" sz="quarter" idx="12"/>
          </p:nvPr>
        </p:nvSpPr>
        <p:spPr/>
        <p:txBody>
          <a:bodyPr/>
          <a:lstStyle/>
          <a:p>
            <a:fld id="{188ADD28-EE21-463E-A564-B5BAAFB27EBC}" type="slidenum">
              <a:rPr lang="en-IN" smtClean="0"/>
              <a:t>‹#›</a:t>
            </a:fld>
            <a:endParaRPr lang="en-IN"/>
          </a:p>
        </p:txBody>
      </p:sp>
    </p:spTree>
    <p:extLst>
      <p:ext uri="{BB962C8B-B14F-4D97-AF65-F5344CB8AC3E}">
        <p14:creationId xmlns:p14="http://schemas.microsoft.com/office/powerpoint/2010/main" val="1190958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4CA1F-01C4-A3B7-6198-57789E1615E3}"/>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E2C27865-45F1-4BFB-F218-F835875162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C1BB16E-6A01-2FAC-B622-D8FE2088520C}"/>
              </a:ext>
            </a:extLst>
          </p:cNvPr>
          <p:cNvSpPr>
            <a:spLocks noGrp="1"/>
          </p:cNvSpPr>
          <p:nvPr>
            <p:ph type="dt" sz="half" idx="10"/>
          </p:nvPr>
        </p:nvSpPr>
        <p:spPr/>
        <p:txBody>
          <a:bodyPr/>
          <a:lstStyle/>
          <a:p>
            <a:fld id="{3901B5E5-BDF0-4CE2-B161-9A79FB7A0DE3}" type="datetimeFigureOut">
              <a:rPr lang="en-IN" smtClean="0"/>
              <a:t>03-07-2024</a:t>
            </a:fld>
            <a:endParaRPr lang="en-IN"/>
          </a:p>
        </p:txBody>
      </p:sp>
      <p:sp>
        <p:nvSpPr>
          <p:cNvPr id="5" name="Footer Placeholder 4">
            <a:extLst>
              <a:ext uri="{FF2B5EF4-FFF2-40B4-BE49-F238E27FC236}">
                <a16:creationId xmlns:a16="http://schemas.microsoft.com/office/drawing/2014/main" id="{91960A5A-88F4-01AA-23FB-172D386358E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9F58939-33E1-CD56-7D80-826F8438C6FA}"/>
              </a:ext>
            </a:extLst>
          </p:cNvPr>
          <p:cNvSpPr>
            <a:spLocks noGrp="1"/>
          </p:cNvSpPr>
          <p:nvPr>
            <p:ph type="sldNum" sz="quarter" idx="12"/>
          </p:nvPr>
        </p:nvSpPr>
        <p:spPr/>
        <p:txBody>
          <a:bodyPr/>
          <a:lstStyle/>
          <a:p>
            <a:fld id="{188ADD28-EE21-463E-A564-B5BAAFB27EBC}" type="slidenum">
              <a:rPr lang="en-IN" smtClean="0"/>
              <a:t>‹#›</a:t>
            </a:fld>
            <a:endParaRPr lang="en-IN"/>
          </a:p>
        </p:txBody>
      </p:sp>
    </p:spTree>
    <p:extLst>
      <p:ext uri="{BB962C8B-B14F-4D97-AF65-F5344CB8AC3E}">
        <p14:creationId xmlns:p14="http://schemas.microsoft.com/office/powerpoint/2010/main" val="3220620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BE28C7-946B-F83E-0231-72D0AB37B2C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9F1D7FD-41AD-D0B5-A5E5-0E7D07021B9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7B9EE7B-F722-7950-EF4D-106C0186EFC4}"/>
              </a:ext>
            </a:extLst>
          </p:cNvPr>
          <p:cNvSpPr>
            <a:spLocks noGrp="1"/>
          </p:cNvSpPr>
          <p:nvPr>
            <p:ph type="dt" sz="half" idx="10"/>
          </p:nvPr>
        </p:nvSpPr>
        <p:spPr/>
        <p:txBody>
          <a:bodyPr/>
          <a:lstStyle/>
          <a:p>
            <a:fld id="{3901B5E5-BDF0-4CE2-B161-9A79FB7A0DE3}" type="datetimeFigureOut">
              <a:rPr lang="en-IN" smtClean="0"/>
              <a:t>03-07-2024</a:t>
            </a:fld>
            <a:endParaRPr lang="en-IN"/>
          </a:p>
        </p:txBody>
      </p:sp>
      <p:sp>
        <p:nvSpPr>
          <p:cNvPr id="5" name="Footer Placeholder 4">
            <a:extLst>
              <a:ext uri="{FF2B5EF4-FFF2-40B4-BE49-F238E27FC236}">
                <a16:creationId xmlns:a16="http://schemas.microsoft.com/office/drawing/2014/main" id="{F86D93A3-431D-6FF8-8889-F311366390B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5AAEA89-1608-2AD8-463E-99EA7FFFCBBC}"/>
              </a:ext>
            </a:extLst>
          </p:cNvPr>
          <p:cNvSpPr>
            <a:spLocks noGrp="1"/>
          </p:cNvSpPr>
          <p:nvPr>
            <p:ph type="sldNum" sz="quarter" idx="12"/>
          </p:nvPr>
        </p:nvSpPr>
        <p:spPr/>
        <p:txBody>
          <a:bodyPr/>
          <a:lstStyle/>
          <a:p>
            <a:fld id="{188ADD28-EE21-463E-A564-B5BAAFB27EBC}" type="slidenum">
              <a:rPr lang="en-IN" smtClean="0"/>
              <a:t>‹#›</a:t>
            </a:fld>
            <a:endParaRPr lang="en-IN"/>
          </a:p>
        </p:txBody>
      </p:sp>
    </p:spTree>
    <p:extLst>
      <p:ext uri="{BB962C8B-B14F-4D97-AF65-F5344CB8AC3E}">
        <p14:creationId xmlns:p14="http://schemas.microsoft.com/office/powerpoint/2010/main" val="27471218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20AF0-3D54-8FBA-069A-3E5A2A2D8A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5F2E3EAE-53EF-0335-2B15-C2D6548174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AD40A0B1-ECE3-820F-D38E-730B0C415A46}"/>
              </a:ext>
            </a:extLst>
          </p:cNvPr>
          <p:cNvSpPr>
            <a:spLocks noGrp="1"/>
          </p:cNvSpPr>
          <p:nvPr>
            <p:ph type="dt" sz="half" idx="10"/>
          </p:nvPr>
        </p:nvSpPr>
        <p:spPr/>
        <p:txBody>
          <a:bodyPr/>
          <a:lstStyle/>
          <a:p>
            <a:fld id="{1E5B021E-44E4-4737-AB8A-5AE6DEF357B2}" type="datetimeFigureOut">
              <a:rPr lang="en-IN" smtClean="0"/>
              <a:t>03-07-2024</a:t>
            </a:fld>
            <a:endParaRPr lang="en-IN"/>
          </a:p>
        </p:txBody>
      </p:sp>
      <p:sp>
        <p:nvSpPr>
          <p:cNvPr id="5" name="Footer Placeholder 4">
            <a:extLst>
              <a:ext uri="{FF2B5EF4-FFF2-40B4-BE49-F238E27FC236}">
                <a16:creationId xmlns:a16="http://schemas.microsoft.com/office/drawing/2014/main" id="{7F2FC64E-2584-362E-7B59-8E89C4799D9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C2B6755-39EC-449E-8D27-C3EE6FA251A7}"/>
              </a:ext>
            </a:extLst>
          </p:cNvPr>
          <p:cNvSpPr>
            <a:spLocks noGrp="1"/>
          </p:cNvSpPr>
          <p:nvPr>
            <p:ph type="sldNum" sz="quarter" idx="12"/>
          </p:nvPr>
        </p:nvSpPr>
        <p:spPr/>
        <p:txBody>
          <a:bodyPr/>
          <a:lstStyle/>
          <a:p>
            <a:fld id="{61B511A6-0FCB-44FD-B8F7-BC456972AA26}" type="slidenum">
              <a:rPr lang="en-IN" smtClean="0"/>
              <a:t>‹#›</a:t>
            </a:fld>
            <a:endParaRPr lang="en-IN"/>
          </a:p>
        </p:txBody>
      </p:sp>
    </p:spTree>
    <p:extLst>
      <p:ext uri="{BB962C8B-B14F-4D97-AF65-F5344CB8AC3E}">
        <p14:creationId xmlns:p14="http://schemas.microsoft.com/office/powerpoint/2010/main" val="1014083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DF7BB-B88E-07DE-D652-B8EDB985AD0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D9C1891-33EF-61AB-E6D2-E538DBE249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B582FB1-811E-90CC-B8A9-70181E03BE18}"/>
              </a:ext>
            </a:extLst>
          </p:cNvPr>
          <p:cNvSpPr>
            <a:spLocks noGrp="1"/>
          </p:cNvSpPr>
          <p:nvPr>
            <p:ph type="dt" sz="half" idx="10"/>
          </p:nvPr>
        </p:nvSpPr>
        <p:spPr/>
        <p:txBody>
          <a:bodyPr/>
          <a:lstStyle/>
          <a:p>
            <a:fld id="{1E5B021E-44E4-4737-AB8A-5AE6DEF357B2}" type="datetimeFigureOut">
              <a:rPr lang="en-IN" smtClean="0"/>
              <a:t>03-07-2024</a:t>
            </a:fld>
            <a:endParaRPr lang="en-IN"/>
          </a:p>
        </p:txBody>
      </p:sp>
      <p:sp>
        <p:nvSpPr>
          <p:cNvPr id="5" name="Footer Placeholder 4">
            <a:extLst>
              <a:ext uri="{FF2B5EF4-FFF2-40B4-BE49-F238E27FC236}">
                <a16:creationId xmlns:a16="http://schemas.microsoft.com/office/drawing/2014/main" id="{704B0F4C-CB5F-C2FE-D901-57E640FEC99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0D98546-09B3-C795-1F71-026C68C3CDC0}"/>
              </a:ext>
            </a:extLst>
          </p:cNvPr>
          <p:cNvSpPr>
            <a:spLocks noGrp="1"/>
          </p:cNvSpPr>
          <p:nvPr>
            <p:ph type="sldNum" sz="quarter" idx="12"/>
          </p:nvPr>
        </p:nvSpPr>
        <p:spPr/>
        <p:txBody>
          <a:bodyPr/>
          <a:lstStyle/>
          <a:p>
            <a:fld id="{61B511A6-0FCB-44FD-B8F7-BC456972AA26}" type="slidenum">
              <a:rPr lang="en-IN" smtClean="0"/>
              <a:t>‹#›</a:t>
            </a:fld>
            <a:endParaRPr lang="en-IN"/>
          </a:p>
        </p:txBody>
      </p:sp>
    </p:spTree>
    <p:extLst>
      <p:ext uri="{BB962C8B-B14F-4D97-AF65-F5344CB8AC3E}">
        <p14:creationId xmlns:p14="http://schemas.microsoft.com/office/powerpoint/2010/main" val="34009884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4E72D-4B5C-7A89-1AD3-E5B98E3C23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F96F8155-68D7-5FAD-8244-7C07A477823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EA9A10-BB43-DE06-6ADF-BC36CB16DF25}"/>
              </a:ext>
            </a:extLst>
          </p:cNvPr>
          <p:cNvSpPr>
            <a:spLocks noGrp="1"/>
          </p:cNvSpPr>
          <p:nvPr>
            <p:ph type="dt" sz="half" idx="10"/>
          </p:nvPr>
        </p:nvSpPr>
        <p:spPr/>
        <p:txBody>
          <a:bodyPr/>
          <a:lstStyle/>
          <a:p>
            <a:fld id="{1E5B021E-44E4-4737-AB8A-5AE6DEF357B2}" type="datetimeFigureOut">
              <a:rPr lang="en-IN" smtClean="0"/>
              <a:t>03-07-2024</a:t>
            </a:fld>
            <a:endParaRPr lang="en-IN"/>
          </a:p>
        </p:txBody>
      </p:sp>
      <p:sp>
        <p:nvSpPr>
          <p:cNvPr id="5" name="Footer Placeholder 4">
            <a:extLst>
              <a:ext uri="{FF2B5EF4-FFF2-40B4-BE49-F238E27FC236}">
                <a16:creationId xmlns:a16="http://schemas.microsoft.com/office/drawing/2014/main" id="{904C295E-5DD7-2DD0-29BD-EE520A9390C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C77E8BD-2AF6-A59D-6D7D-D467A378DDC6}"/>
              </a:ext>
            </a:extLst>
          </p:cNvPr>
          <p:cNvSpPr>
            <a:spLocks noGrp="1"/>
          </p:cNvSpPr>
          <p:nvPr>
            <p:ph type="sldNum" sz="quarter" idx="12"/>
          </p:nvPr>
        </p:nvSpPr>
        <p:spPr/>
        <p:txBody>
          <a:bodyPr/>
          <a:lstStyle/>
          <a:p>
            <a:fld id="{61B511A6-0FCB-44FD-B8F7-BC456972AA26}" type="slidenum">
              <a:rPr lang="en-IN" smtClean="0"/>
              <a:t>‹#›</a:t>
            </a:fld>
            <a:endParaRPr lang="en-IN"/>
          </a:p>
        </p:txBody>
      </p:sp>
    </p:spTree>
    <p:extLst>
      <p:ext uri="{BB962C8B-B14F-4D97-AF65-F5344CB8AC3E}">
        <p14:creationId xmlns:p14="http://schemas.microsoft.com/office/powerpoint/2010/main" val="14378091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11016-BE5C-B1BC-83B1-FB036ECAA46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B69BE0E-E71C-4EDE-0798-0C19F7BC3E2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58A716E6-4400-CFBD-46C1-0BD4752DC78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2DBF66A-191C-8E67-8E1A-71E7F8294FF5}"/>
              </a:ext>
            </a:extLst>
          </p:cNvPr>
          <p:cNvSpPr>
            <a:spLocks noGrp="1"/>
          </p:cNvSpPr>
          <p:nvPr>
            <p:ph type="dt" sz="half" idx="10"/>
          </p:nvPr>
        </p:nvSpPr>
        <p:spPr/>
        <p:txBody>
          <a:bodyPr/>
          <a:lstStyle/>
          <a:p>
            <a:fld id="{1E5B021E-44E4-4737-AB8A-5AE6DEF357B2}" type="datetimeFigureOut">
              <a:rPr lang="en-IN" smtClean="0"/>
              <a:t>03-07-2024</a:t>
            </a:fld>
            <a:endParaRPr lang="en-IN"/>
          </a:p>
        </p:txBody>
      </p:sp>
      <p:sp>
        <p:nvSpPr>
          <p:cNvPr id="6" name="Footer Placeholder 5">
            <a:extLst>
              <a:ext uri="{FF2B5EF4-FFF2-40B4-BE49-F238E27FC236}">
                <a16:creationId xmlns:a16="http://schemas.microsoft.com/office/drawing/2014/main" id="{E36F59BF-740C-F3C0-CD7F-CEE1C4D899C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2075DEB-AE19-A958-25E3-9FF5CECCA9F3}"/>
              </a:ext>
            </a:extLst>
          </p:cNvPr>
          <p:cNvSpPr>
            <a:spLocks noGrp="1"/>
          </p:cNvSpPr>
          <p:nvPr>
            <p:ph type="sldNum" sz="quarter" idx="12"/>
          </p:nvPr>
        </p:nvSpPr>
        <p:spPr/>
        <p:txBody>
          <a:bodyPr/>
          <a:lstStyle/>
          <a:p>
            <a:fld id="{61B511A6-0FCB-44FD-B8F7-BC456972AA26}" type="slidenum">
              <a:rPr lang="en-IN" smtClean="0"/>
              <a:t>‹#›</a:t>
            </a:fld>
            <a:endParaRPr lang="en-IN"/>
          </a:p>
        </p:txBody>
      </p:sp>
    </p:spTree>
    <p:extLst>
      <p:ext uri="{BB962C8B-B14F-4D97-AF65-F5344CB8AC3E}">
        <p14:creationId xmlns:p14="http://schemas.microsoft.com/office/powerpoint/2010/main" val="35509594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1F9A7-7DE8-FF1C-8250-8B2E4AD2C1E0}"/>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CE23FB7-1210-F171-737E-7170823DD6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BE56BA-E816-486C-B374-4C21181D842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D4A5C21D-3209-39AD-6A53-288228E2AC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94AEFB-9AE1-E9BD-C975-4C24760545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3F8C1BA0-E329-6EE1-581D-A2014DDA8FA3}"/>
              </a:ext>
            </a:extLst>
          </p:cNvPr>
          <p:cNvSpPr>
            <a:spLocks noGrp="1"/>
          </p:cNvSpPr>
          <p:nvPr>
            <p:ph type="dt" sz="half" idx="10"/>
          </p:nvPr>
        </p:nvSpPr>
        <p:spPr/>
        <p:txBody>
          <a:bodyPr/>
          <a:lstStyle/>
          <a:p>
            <a:fld id="{1E5B021E-44E4-4737-AB8A-5AE6DEF357B2}" type="datetimeFigureOut">
              <a:rPr lang="en-IN" smtClean="0"/>
              <a:t>03-07-2024</a:t>
            </a:fld>
            <a:endParaRPr lang="en-IN"/>
          </a:p>
        </p:txBody>
      </p:sp>
      <p:sp>
        <p:nvSpPr>
          <p:cNvPr id="8" name="Footer Placeholder 7">
            <a:extLst>
              <a:ext uri="{FF2B5EF4-FFF2-40B4-BE49-F238E27FC236}">
                <a16:creationId xmlns:a16="http://schemas.microsoft.com/office/drawing/2014/main" id="{7BE6CD10-56A9-3E56-7747-10810B84676C}"/>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A37C96A5-67A5-4F28-3322-641F4F631886}"/>
              </a:ext>
            </a:extLst>
          </p:cNvPr>
          <p:cNvSpPr>
            <a:spLocks noGrp="1"/>
          </p:cNvSpPr>
          <p:nvPr>
            <p:ph type="sldNum" sz="quarter" idx="12"/>
          </p:nvPr>
        </p:nvSpPr>
        <p:spPr/>
        <p:txBody>
          <a:bodyPr/>
          <a:lstStyle/>
          <a:p>
            <a:fld id="{61B511A6-0FCB-44FD-B8F7-BC456972AA26}" type="slidenum">
              <a:rPr lang="en-IN" smtClean="0"/>
              <a:t>‹#›</a:t>
            </a:fld>
            <a:endParaRPr lang="en-IN"/>
          </a:p>
        </p:txBody>
      </p:sp>
    </p:spTree>
    <p:extLst>
      <p:ext uri="{BB962C8B-B14F-4D97-AF65-F5344CB8AC3E}">
        <p14:creationId xmlns:p14="http://schemas.microsoft.com/office/powerpoint/2010/main" val="20420068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1B118-B106-6005-84E1-B0B1E3DDA88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752BD0B-A8EE-A615-40E0-F3FEC09F63EE}"/>
              </a:ext>
            </a:extLst>
          </p:cNvPr>
          <p:cNvSpPr>
            <a:spLocks noGrp="1"/>
          </p:cNvSpPr>
          <p:nvPr>
            <p:ph type="dt" sz="half" idx="10"/>
          </p:nvPr>
        </p:nvSpPr>
        <p:spPr/>
        <p:txBody>
          <a:bodyPr/>
          <a:lstStyle/>
          <a:p>
            <a:fld id="{1E5B021E-44E4-4737-AB8A-5AE6DEF357B2}" type="datetimeFigureOut">
              <a:rPr lang="en-IN" smtClean="0"/>
              <a:t>03-07-2024</a:t>
            </a:fld>
            <a:endParaRPr lang="en-IN"/>
          </a:p>
        </p:txBody>
      </p:sp>
      <p:sp>
        <p:nvSpPr>
          <p:cNvPr id="4" name="Footer Placeholder 3">
            <a:extLst>
              <a:ext uri="{FF2B5EF4-FFF2-40B4-BE49-F238E27FC236}">
                <a16:creationId xmlns:a16="http://schemas.microsoft.com/office/drawing/2014/main" id="{FB9563FE-C5A0-09C3-0D1D-FE2CA7E3A72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B017EB11-5474-82B4-7B1D-CF422AE07E5D}"/>
              </a:ext>
            </a:extLst>
          </p:cNvPr>
          <p:cNvSpPr>
            <a:spLocks noGrp="1"/>
          </p:cNvSpPr>
          <p:nvPr>
            <p:ph type="sldNum" sz="quarter" idx="12"/>
          </p:nvPr>
        </p:nvSpPr>
        <p:spPr/>
        <p:txBody>
          <a:bodyPr/>
          <a:lstStyle/>
          <a:p>
            <a:fld id="{61B511A6-0FCB-44FD-B8F7-BC456972AA26}" type="slidenum">
              <a:rPr lang="en-IN" smtClean="0"/>
              <a:t>‹#›</a:t>
            </a:fld>
            <a:endParaRPr lang="en-IN"/>
          </a:p>
        </p:txBody>
      </p:sp>
    </p:spTree>
    <p:extLst>
      <p:ext uri="{BB962C8B-B14F-4D97-AF65-F5344CB8AC3E}">
        <p14:creationId xmlns:p14="http://schemas.microsoft.com/office/powerpoint/2010/main" val="16418026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133FF3-D1EE-056F-572C-294C489EF24D}"/>
              </a:ext>
            </a:extLst>
          </p:cNvPr>
          <p:cNvSpPr>
            <a:spLocks noGrp="1"/>
          </p:cNvSpPr>
          <p:nvPr>
            <p:ph type="dt" sz="half" idx="10"/>
          </p:nvPr>
        </p:nvSpPr>
        <p:spPr/>
        <p:txBody>
          <a:bodyPr/>
          <a:lstStyle/>
          <a:p>
            <a:fld id="{1E5B021E-44E4-4737-AB8A-5AE6DEF357B2}" type="datetimeFigureOut">
              <a:rPr lang="en-IN" smtClean="0"/>
              <a:t>03-07-2024</a:t>
            </a:fld>
            <a:endParaRPr lang="en-IN"/>
          </a:p>
        </p:txBody>
      </p:sp>
      <p:sp>
        <p:nvSpPr>
          <p:cNvPr id="3" name="Footer Placeholder 2">
            <a:extLst>
              <a:ext uri="{FF2B5EF4-FFF2-40B4-BE49-F238E27FC236}">
                <a16:creationId xmlns:a16="http://schemas.microsoft.com/office/drawing/2014/main" id="{420EEBA7-3293-CB46-AEA8-817AD125A35B}"/>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17CA9D2A-AF43-B310-8ACA-64A0A24055D0}"/>
              </a:ext>
            </a:extLst>
          </p:cNvPr>
          <p:cNvSpPr>
            <a:spLocks noGrp="1"/>
          </p:cNvSpPr>
          <p:nvPr>
            <p:ph type="sldNum" sz="quarter" idx="12"/>
          </p:nvPr>
        </p:nvSpPr>
        <p:spPr/>
        <p:txBody>
          <a:bodyPr/>
          <a:lstStyle/>
          <a:p>
            <a:fld id="{61B511A6-0FCB-44FD-B8F7-BC456972AA26}" type="slidenum">
              <a:rPr lang="en-IN" smtClean="0"/>
              <a:t>‹#›</a:t>
            </a:fld>
            <a:endParaRPr lang="en-IN"/>
          </a:p>
        </p:txBody>
      </p:sp>
    </p:spTree>
    <p:extLst>
      <p:ext uri="{BB962C8B-B14F-4D97-AF65-F5344CB8AC3E}">
        <p14:creationId xmlns:p14="http://schemas.microsoft.com/office/powerpoint/2010/main" val="8190247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E26F0-6B19-FB92-74F0-E0CD704F42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85E7BEB-8B1A-7646-1D85-8DD8F36DAB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83AB4794-7E23-FA03-4F82-1EBC7CBC07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8C5CC3-B0CC-9103-A78C-F5704AF58673}"/>
              </a:ext>
            </a:extLst>
          </p:cNvPr>
          <p:cNvSpPr>
            <a:spLocks noGrp="1"/>
          </p:cNvSpPr>
          <p:nvPr>
            <p:ph type="dt" sz="half" idx="10"/>
          </p:nvPr>
        </p:nvSpPr>
        <p:spPr/>
        <p:txBody>
          <a:bodyPr/>
          <a:lstStyle/>
          <a:p>
            <a:fld id="{1E5B021E-44E4-4737-AB8A-5AE6DEF357B2}" type="datetimeFigureOut">
              <a:rPr lang="en-IN" smtClean="0"/>
              <a:t>03-07-2024</a:t>
            </a:fld>
            <a:endParaRPr lang="en-IN"/>
          </a:p>
        </p:txBody>
      </p:sp>
      <p:sp>
        <p:nvSpPr>
          <p:cNvPr id="6" name="Footer Placeholder 5">
            <a:extLst>
              <a:ext uri="{FF2B5EF4-FFF2-40B4-BE49-F238E27FC236}">
                <a16:creationId xmlns:a16="http://schemas.microsoft.com/office/drawing/2014/main" id="{140D7728-4088-C672-17B8-C10BCF86AD9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9FA0C86-0BE9-0A6C-03A4-E56C5AF19887}"/>
              </a:ext>
            </a:extLst>
          </p:cNvPr>
          <p:cNvSpPr>
            <a:spLocks noGrp="1"/>
          </p:cNvSpPr>
          <p:nvPr>
            <p:ph type="sldNum" sz="quarter" idx="12"/>
          </p:nvPr>
        </p:nvSpPr>
        <p:spPr/>
        <p:txBody>
          <a:bodyPr/>
          <a:lstStyle/>
          <a:p>
            <a:fld id="{61B511A6-0FCB-44FD-B8F7-BC456972AA26}" type="slidenum">
              <a:rPr lang="en-IN" smtClean="0"/>
              <a:t>‹#›</a:t>
            </a:fld>
            <a:endParaRPr lang="en-IN"/>
          </a:p>
        </p:txBody>
      </p:sp>
    </p:spTree>
    <p:extLst>
      <p:ext uri="{BB962C8B-B14F-4D97-AF65-F5344CB8AC3E}">
        <p14:creationId xmlns:p14="http://schemas.microsoft.com/office/powerpoint/2010/main" val="3395220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18F78-86CF-DC5D-DC5E-57AAC40738E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89D4B06-C437-F690-0D60-20F884CEEFB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DE13308-D6AE-BFEE-B720-CCAC0DBD5773}"/>
              </a:ext>
            </a:extLst>
          </p:cNvPr>
          <p:cNvSpPr>
            <a:spLocks noGrp="1"/>
          </p:cNvSpPr>
          <p:nvPr>
            <p:ph type="dt" sz="half" idx="10"/>
          </p:nvPr>
        </p:nvSpPr>
        <p:spPr/>
        <p:txBody>
          <a:bodyPr/>
          <a:lstStyle/>
          <a:p>
            <a:fld id="{3901B5E5-BDF0-4CE2-B161-9A79FB7A0DE3}" type="datetimeFigureOut">
              <a:rPr lang="en-IN" smtClean="0"/>
              <a:t>03-07-2024</a:t>
            </a:fld>
            <a:endParaRPr lang="en-IN"/>
          </a:p>
        </p:txBody>
      </p:sp>
      <p:sp>
        <p:nvSpPr>
          <p:cNvPr id="5" name="Footer Placeholder 4">
            <a:extLst>
              <a:ext uri="{FF2B5EF4-FFF2-40B4-BE49-F238E27FC236}">
                <a16:creationId xmlns:a16="http://schemas.microsoft.com/office/drawing/2014/main" id="{22F99A02-418C-1913-D547-D97A84A2DE1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A45B98F-4E99-F19D-9C95-182A5BEA0D59}"/>
              </a:ext>
            </a:extLst>
          </p:cNvPr>
          <p:cNvSpPr>
            <a:spLocks noGrp="1"/>
          </p:cNvSpPr>
          <p:nvPr>
            <p:ph type="sldNum" sz="quarter" idx="12"/>
          </p:nvPr>
        </p:nvSpPr>
        <p:spPr/>
        <p:txBody>
          <a:bodyPr/>
          <a:lstStyle/>
          <a:p>
            <a:fld id="{188ADD28-EE21-463E-A564-B5BAAFB27EBC}" type="slidenum">
              <a:rPr lang="en-IN" smtClean="0"/>
              <a:t>‹#›</a:t>
            </a:fld>
            <a:endParaRPr lang="en-IN"/>
          </a:p>
        </p:txBody>
      </p:sp>
    </p:spTree>
    <p:extLst>
      <p:ext uri="{BB962C8B-B14F-4D97-AF65-F5344CB8AC3E}">
        <p14:creationId xmlns:p14="http://schemas.microsoft.com/office/powerpoint/2010/main" val="8763054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A9FFD-BF9C-B5C8-E6B6-42A19B88D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05FD45BA-AE3A-F9E3-C434-349855CB40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8FB34A41-21F5-0AF6-15A4-6ACB9B633F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EA8A89-FC86-7059-3425-AA279B1F8B75}"/>
              </a:ext>
            </a:extLst>
          </p:cNvPr>
          <p:cNvSpPr>
            <a:spLocks noGrp="1"/>
          </p:cNvSpPr>
          <p:nvPr>
            <p:ph type="dt" sz="half" idx="10"/>
          </p:nvPr>
        </p:nvSpPr>
        <p:spPr/>
        <p:txBody>
          <a:bodyPr/>
          <a:lstStyle/>
          <a:p>
            <a:fld id="{1E5B021E-44E4-4737-AB8A-5AE6DEF357B2}" type="datetimeFigureOut">
              <a:rPr lang="en-IN" smtClean="0"/>
              <a:t>03-07-2024</a:t>
            </a:fld>
            <a:endParaRPr lang="en-IN"/>
          </a:p>
        </p:txBody>
      </p:sp>
      <p:sp>
        <p:nvSpPr>
          <p:cNvPr id="6" name="Footer Placeholder 5">
            <a:extLst>
              <a:ext uri="{FF2B5EF4-FFF2-40B4-BE49-F238E27FC236}">
                <a16:creationId xmlns:a16="http://schemas.microsoft.com/office/drawing/2014/main" id="{37129E2A-9886-4F0D-46D3-E876B06FEF0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3CFAE52-E4D2-86AA-2B9C-CCD108330DE1}"/>
              </a:ext>
            </a:extLst>
          </p:cNvPr>
          <p:cNvSpPr>
            <a:spLocks noGrp="1"/>
          </p:cNvSpPr>
          <p:nvPr>
            <p:ph type="sldNum" sz="quarter" idx="12"/>
          </p:nvPr>
        </p:nvSpPr>
        <p:spPr/>
        <p:txBody>
          <a:bodyPr/>
          <a:lstStyle/>
          <a:p>
            <a:fld id="{61B511A6-0FCB-44FD-B8F7-BC456972AA26}" type="slidenum">
              <a:rPr lang="en-IN" smtClean="0"/>
              <a:t>‹#›</a:t>
            </a:fld>
            <a:endParaRPr lang="en-IN"/>
          </a:p>
        </p:txBody>
      </p:sp>
    </p:spTree>
    <p:extLst>
      <p:ext uri="{BB962C8B-B14F-4D97-AF65-F5344CB8AC3E}">
        <p14:creationId xmlns:p14="http://schemas.microsoft.com/office/powerpoint/2010/main" val="32774207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B2BE0-321F-6B33-F032-0F76B1AB6D31}"/>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0CCCEEF-C69B-7632-6776-8ECA7AC26B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66B381B-89EE-B391-9A84-7B46F9C026F3}"/>
              </a:ext>
            </a:extLst>
          </p:cNvPr>
          <p:cNvSpPr>
            <a:spLocks noGrp="1"/>
          </p:cNvSpPr>
          <p:nvPr>
            <p:ph type="dt" sz="half" idx="10"/>
          </p:nvPr>
        </p:nvSpPr>
        <p:spPr/>
        <p:txBody>
          <a:bodyPr/>
          <a:lstStyle/>
          <a:p>
            <a:fld id="{1E5B021E-44E4-4737-AB8A-5AE6DEF357B2}" type="datetimeFigureOut">
              <a:rPr lang="en-IN" smtClean="0"/>
              <a:t>03-07-2024</a:t>
            </a:fld>
            <a:endParaRPr lang="en-IN"/>
          </a:p>
        </p:txBody>
      </p:sp>
      <p:sp>
        <p:nvSpPr>
          <p:cNvPr id="5" name="Footer Placeholder 4">
            <a:extLst>
              <a:ext uri="{FF2B5EF4-FFF2-40B4-BE49-F238E27FC236}">
                <a16:creationId xmlns:a16="http://schemas.microsoft.com/office/drawing/2014/main" id="{A032E6F1-147D-0110-E2B1-9156185BBC8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99627D8-7A40-C840-AE76-A3D687CF71B9}"/>
              </a:ext>
            </a:extLst>
          </p:cNvPr>
          <p:cNvSpPr>
            <a:spLocks noGrp="1"/>
          </p:cNvSpPr>
          <p:nvPr>
            <p:ph type="sldNum" sz="quarter" idx="12"/>
          </p:nvPr>
        </p:nvSpPr>
        <p:spPr/>
        <p:txBody>
          <a:bodyPr/>
          <a:lstStyle/>
          <a:p>
            <a:fld id="{61B511A6-0FCB-44FD-B8F7-BC456972AA26}" type="slidenum">
              <a:rPr lang="en-IN" smtClean="0"/>
              <a:t>‹#›</a:t>
            </a:fld>
            <a:endParaRPr lang="en-IN"/>
          </a:p>
        </p:txBody>
      </p:sp>
    </p:spTree>
    <p:extLst>
      <p:ext uri="{BB962C8B-B14F-4D97-AF65-F5344CB8AC3E}">
        <p14:creationId xmlns:p14="http://schemas.microsoft.com/office/powerpoint/2010/main" val="27820884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D70F62-E323-1D93-FB01-B6BD9C28C24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A3C23F5-6F99-B553-78C0-F5378E818B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EEBEAB-7A2F-3236-3D1B-5815CE63D831}"/>
              </a:ext>
            </a:extLst>
          </p:cNvPr>
          <p:cNvSpPr>
            <a:spLocks noGrp="1"/>
          </p:cNvSpPr>
          <p:nvPr>
            <p:ph type="dt" sz="half" idx="10"/>
          </p:nvPr>
        </p:nvSpPr>
        <p:spPr/>
        <p:txBody>
          <a:bodyPr/>
          <a:lstStyle/>
          <a:p>
            <a:fld id="{1E5B021E-44E4-4737-AB8A-5AE6DEF357B2}" type="datetimeFigureOut">
              <a:rPr lang="en-IN" smtClean="0"/>
              <a:t>03-07-2024</a:t>
            </a:fld>
            <a:endParaRPr lang="en-IN"/>
          </a:p>
        </p:txBody>
      </p:sp>
      <p:sp>
        <p:nvSpPr>
          <p:cNvPr id="5" name="Footer Placeholder 4">
            <a:extLst>
              <a:ext uri="{FF2B5EF4-FFF2-40B4-BE49-F238E27FC236}">
                <a16:creationId xmlns:a16="http://schemas.microsoft.com/office/drawing/2014/main" id="{6B17CC53-131A-B3D6-966D-2F2DF7B32E1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8828EE5-3040-8AF6-778E-B529C3436AE4}"/>
              </a:ext>
            </a:extLst>
          </p:cNvPr>
          <p:cNvSpPr>
            <a:spLocks noGrp="1"/>
          </p:cNvSpPr>
          <p:nvPr>
            <p:ph type="sldNum" sz="quarter" idx="12"/>
          </p:nvPr>
        </p:nvSpPr>
        <p:spPr/>
        <p:txBody>
          <a:bodyPr/>
          <a:lstStyle/>
          <a:p>
            <a:fld id="{61B511A6-0FCB-44FD-B8F7-BC456972AA26}" type="slidenum">
              <a:rPr lang="en-IN" smtClean="0"/>
              <a:t>‹#›</a:t>
            </a:fld>
            <a:endParaRPr lang="en-IN"/>
          </a:p>
        </p:txBody>
      </p:sp>
    </p:spTree>
    <p:extLst>
      <p:ext uri="{BB962C8B-B14F-4D97-AF65-F5344CB8AC3E}">
        <p14:creationId xmlns:p14="http://schemas.microsoft.com/office/powerpoint/2010/main" val="664597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8159F-C380-5C87-FFDD-09D534BC63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D35A4D41-8BAD-F6E9-DD32-916AE1F4A1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D6C2B97-FD1B-95C8-9315-E8B3716B01F1}"/>
              </a:ext>
            </a:extLst>
          </p:cNvPr>
          <p:cNvSpPr>
            <a:spLocks noGrp="1"/>
          </p:cNvSpPr>
          <p:nvPr>
            <p:ph type="dt" sz="half" idx="10"/>
          </p:nvPr>
        </p:nvSpPr>
        <p:spPr/>
        <p:txBody>
          <a:bodyPr/>
          <a:lstStyle/>
          <a:p>
            <a:fld id="{3901B5E5-BDF0-4CE2-B161-9A79FB7A0DE3}" type="datetimeFigureOut">
              <a:rPr lang="en-IN" smtClean="0"/>
              <a:t>03-07-2024</a:t>
            </a:fld>
            <a:endParaRPr lang="en-IN"/>
          </a:p>
        </p:txBody>
      </p:sp>
      <p:sp>
        <p:nvSpPr>
          <p:cNvPr id="5" name="Footer Placeholder 4">
            <a:extLst>
              <a:ext uri="{FF2B5EF4-FFF2-40B4-BE49-F238E27FC236}">
                <a16:creationId xmlns:a16="http://schemas.microsoft.com/office/drawing/2014/main" id="{1DE1FEB0-FF5E-2C8D-04D3-871C8AD4792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379108B-820A-3876-764B-F5EC2F8C883E}"/>
              </a:ext>
            </a:extLst>
          </p:cNvPr>
          <p:cNvSpPr>
            <a:spLocks noGrp="1"/>
          </p:cNvSpPr>
          <p:nvPr>
            <p:ph type="sldNum" sz="quarter" idx="12"/>
          </p:nvPr>
        </p:nvSpPr>
        <p:spPr/>
        <p:txBody>
          <a:bodyPr/>
          <a:lstStyle/>
          <a:p>
            <a:fld id="{188ADD28-EE21-463E-A564-B5BAAFB27EBC}" type="slidenum">
              <a:rPr lang="en-IN" smtClean="0"/>
              <a:t>‹#›</a:t>
            </a:fld>
            <a:endParaRPr lang="en-IN"/>
          </a:p>
        </p:txBody>
      </p:sp>
    </p:spTree>
    <p:extLst>
      <p:ext uri="{BB962C8B-B14F-4D97-AF65-F5344CB8AC3E}">
        <p14:creationId xmlns:p14="http://schemas.microsoft.com/office/powerpoint/2010/main" val="304063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38C71-753C-9F7E-B076-5AF853EBE14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1FD1632-FDBF-F49F-7183-739A14ED5FD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22B841DF-D7F8-8BFD-78D3-B80BD32EFF8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5BA7A3C0-E5CA-B0D9-D795-0F55EBC0EBA4}"/>
              </a:ext>
            </a:extLst>
          </p:cNvPr>
          <p:cNvSpPr>
            <a:spLocks noGrp="1"/>
          </p:cNvSpPr>
          <p:nvPr>
            <p:ph type="dt" sz="half" idx="10"/>
          </p:nvPr>
        </p:nvSpPr>
        <p:spPr/>
        <p:txBody>
          <a:bodyPr/>
          <a:lstStyle/>
          <a:p>
            <a:fld id="{3901B5E5-BDF0-4CE2-B161-9A79FB7A0DE3}" type="datetimeFigureOut">
              <a:rPr lang="en-IN" smtClean="0"/>
              <a:t>03-07-2024</a:t>
            </a:fld>
            <a:endParaRPr lang="en-IN"/>
          </a:p>
        </p:txBody>
      </p:sp>
      <p:sp>
        <p:nvSpPr>
          <p:cNvPr id="6" name="Footer Placeholder 5">
            <a:extLst>
              <a:ext uri="{FF2B5EF4-FFF2-40B4-BE49-F238E27FC236}">
                <a16:creationId xmlns:a16="http://schemas.microsoft.com/office/drawing/2014/main" id="{5BE76415-5359-4CCA-D19A-7BC5063B35F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A2962C3-F80B-6B82-9CA1-375F10B13369}"/>
              </a:ext>
            </a:extLst>
          </p:cNvPr>
          <p:cNvSpPr>
            <a:spLocks noGrp="1"/>
          </p:cNvSpPr>
          <p:nvPr>
            <p:ph type="sldNum" sz="quarter" idx="12"/>
          </p:nvPr>
        </p:nvSpPr>
        <p:spPr/>
        <p:txBody>
          <a:bodyPr/>
          <a:lstStyle/>
          <a:p>
            <a:fld id="{188ADD28-EE21-463E-A564-B5BAAFB27EBC}" type="slidenum">
              <a:rPr lang="en-IN" smtClean="0"/>
              <a:t>‹#›</a:t>
            </a:fld>
            <a:endParaRPr lang="en-IN"/>
          </a:p>
        </p:txBody>
      </p:sp>
    </p:spTree>
    <p:extLst>
      <p:ext uri="{BB962C8B-B14F-4D97-AF65-F5344CB8AC3E}">
        <p14:creationId xmlns:p14="http://schemas.microsoft.com/office/powerpoint/2010/main" val="559400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8CC74-A512-55C3-90E4-C03D5C2E5E9E}"/>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1BFBA75A-FB3F-6CED-2F0A-089A1ADD97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39AAB6-467F-6C04-37E8-12A5C881CC1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1AB2404F-C255-618B-F847-43DC2DC03E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FED8C0-7FC5-6533-0242-EC17E9CA1B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5559324B-2A68-0ECF-5997-C0B60D2EE5C2}"/>
              </a:ext>
            </a:extLst>
          </p:cNvPr>
          <p:cNvSpPr>
            <a:spLocks noGrp="1"/>
          </p:cNvSpPr>
          <p:nvPr>
            <p:ph type="dt" sz="half" idx="10"/>
          </p:nvPr>
        </p:nvSpPr>
        <p:spPr/>
        <p:txBody>
          <a:bodyPr/>
          <a:lstStyle/>
          <a:p>
            <a:fld id="{3901B5E5-BDF0-4CE2-B161-9A79FB7A0DE3}" type="datetimeFigureOut">
              <a:rPr lang="en-IN" smtClean="0"/>
              <a:t>03-07-2024</a:t>
            </a:fld>
            <a:endParaRPr lang="en-IN"/>
          </a:p>
        </p:txBody>
      </p:sp>
      <p:sp>
        <p:nvSpPr>
          <p:cNvPr id="8" name="Footer Placeholder 7">
            <a:extLst>
              <a:ext uri="{FF2B5EF4-FFF2-40B4-BE49-F238E27FC236}">
                <a16:creationId xmlns:a16="http://schemas.microsoft.com/office/drawing/2014/main" id="{0167A5C2-9E25-E859-9568-EA9DA88FC81A}"/>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82562998-9CA5-CB53-21DE-95CF347FB5E9}"/>
              </a:ext>
            </a:extLst>
          </p:cNvPr>
          <p:cNvSpPr>
            <a:spLocks noGrp="1"/>
          </p:cNvSpPr>
          <p:nvPr>
            <p:ph type="sldNum" sz="quarter" idx="12"/>
          </p:nvPr>
        </p:nvSpPr>
        <p:spPr/>
        <p:txBody>
          <a:bodyPr/>
          <a:lstStyle/>
          <a:p>
            <a:fld id="{188ADD28-EE21-463E-A564-B5BAAFB27EBC}" type="slidenum">
              <a:rPr lang="en-IN" smtClean="0"/>
              <a:t>‹#›</a:t>
            </a:fld>
            <a:endParaRPr lang="en-IN"/>
          </a:p>
        </p:txBody>
      </p:sp>
    </p:spTree>
    <p:extLst>
      <p:ext uri="{BB962C8B-B14F-4D97-AF65-F5344CB8AC3E}">
        <p14:creationId xmlns:p14="http://schemas.microsoft.com/office/powerpoint/2010/main" val="9796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6D5A8-414E-CA47-87B4-0824625D6F53}"/>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88F791A3-8296-F6B0-C0C7-E5F4F1E110DB}"/>
              </a:ext>
            </a:extLst>
          </p:cNvPr>
          <p:cNvSpPr>
            <a:spLocks noGrp="1"/>
          </p:cNvSpPr>
          <p:nvPr>
            <p:ph type="dt" sz="half" idx="10"/>
          </p:nvPr>
        </p:nvSpPr>
        <p:spPr/>
        <p:txBody>
          <a:bodyPr/>
          <a:lstStyle/>
          <a:p>
            <a:fld id="{3901B5E5-BDF0-4CE2-B161-9A79FB7A0DE3}" type="datetimeFigureOut">
              <a:rPr lang="en-IN" smtClean="0"/>
              <a:t>03-07-2024</a:t>
            </a:fld>
            <a:endParaRPr lang="en-IN"/>
          </a:p>
        </p:txBody>
      </p:sp>
      <p:sp>
        <p:nvSpPr>
          <p:cNvPr id="4" name="Footer Placeholder 3">
            <a:extLst>
              <a:ext uri="{FF2B5EF4-FFF2-40B4-BE49-F238E27FC236}">
                <a16:creationId xmlns:a16="http://schemas.microsoft.com/office/drawing/2014/main" id="{0D0AB47E-0D9A-3E3D-02EA-575FEA543A48}"/>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DBF139B0-A551-15BB-3939-0517E498DC18}"/>
              </a:ext>
            </a:extLst>
          </p:cNvPr>
          <p:cNvSpPr>
            <a:spLocks noGrp="1"/>
          </p:cNvSpPr>
          <p:nvPr>
            <p:ph type="sldNum" sz="quarter" idx="12"/>
          </p:nvPr>
        </p:nvSpPr>
        <p:spPr/>
        <p:txBody>
          <a:bodyPr/>
          <a:lstStyle/>
          <a:p>
            <a:fld id="{188ADD28-EE21-463E-A564-B5BAAFB27EBC}" type="slidenum">
              <a:rPr lang="en-IN" smtClean="0"/>
              <a:t>‹#›</a:t>
            </a:fld>
            <a:endParaRPr lang="en-IN"/>
          </a:p>
        </p:txBody>
      </p:sp>
    </p:spTree>
    <p:extLst>
      <p:ext uri="{BB962C8B-B14F-4D97-AF65-F5344CB8AC3E}">
        <p14:creationId xmlns:p14="http://schemas.microsoft.com/office/powerpoint/2010/main" val="1090894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7DECF52-4A55-2366-65C8-B8986B00ADC1}"/>
              </a:ext>
            </a:extLst>
          </p:cNvPr>
          <p:cNvSpPr>
            <a:spLocks noGrp="1"/>
          </p:cNvSpPr>
          <p:nvPr>
            <p:ph type="dt" sz="half" idx="10"/>
          </p:nvPr>
        </p:nvSpPr>
        <p:spPr/>
        <p:txBody>
          <a:bodyPr/>
          <a:lstStyle/>
          <a:p>
            <a:fld id="{3901B5E5-BDF0-4CE2-B161-9A79FB7A0DE3}" type="datetimeFigureOut">
              <a:rPr lang="en-IN" smtClean="0"/>
              <a:t>03-07-2024</a:t>
            </a:fld>
            <a:endParaRPr lang="en-IN"/>
          </a:p>
        </p:txBody>
      </p:sp>
      <p:sp>
        <p:nvSpPr>
          <p:cNvPr id="3" name="Footer Placeholder 2">
            <a:extLst>
              <a:ext uri="{FF2B5EF4-FFF2-40B4-BE49-F238E27FC236}">
                <a16:creationId xmlns:a16="http://schemas.microsoft.com/office/drawing/2014/main" id="{134DEE2F-2ADF-11EA-1472-B20E2B524A66}"/>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10EC21F5-8833-6CF0-75D0-F8DBE85A4921}"/>
              </a:ext>
            </a:extLst>
          </p:cNvPr>
          <p:cNvSpPr>
            <a:spLocks noGrp="1"/>
          </p:cNvSpPr>
          <p:nvPr>
            <p:ph type="sldNum" sz="quarter" idx="12"/>
          </p:nvPr>
        </p:nvSpPr>
        <p:spPr/>
        <p:txBody>
          <a:bodyPr/>
          <a:lstStyle/>
          <a:p>
            <a:fld id="{188ADD28-EE21-463E-A564-B5BAAFB27EBC}" type="slidenum">
              <a:rPr lang="en-IN" smtClean="0"/>
              <a:t>‹#›</a:t>
            </a:fld>
            <a:endParaRPr lang="en-IN"/>
          </a:p>
        </p:txBody>
      </p:sp>
    </p:spTree>
    <p:extLst>
      <p:ext uri="{BB962C8B-B14F-4D97-AF65-F5344CB8AC3E}">
        <p14:creationId xmlns:p14="http://schemas.microsoft.com/office/powerpoint/2010/main" val="3314433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FD4D8-1B41-0777-D76D-E69D917579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A21403F0-2288-B8F8-854D-CE05735A77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1624261A-D004-4D6E-B422-C0023A9501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32A2C4-F33C-5566-F9E2-269468390FCF}"/>
              </a:ext>
            </a:extLst>
          </p:cNvPr>
          <p:cNvSpPr>
            <a:spLocks noGrp="1"/>
          </p:cNvSpPr>
          <p:nvPr>
            <p:ph type="dt" sz="half" idx="10"/>
          </p:nvPr>
        </p:nvSpPr>
        <p:spPr/>
        <p:txBody>
          <a:bodyPr/>
          <a:lstStyle/>
          <a:p>
            <a:fld id="{3901B5E5-BDF0-4CE2-B161-9A79FB7A0DE3}" type="datetimeFigureOut">
              <a:rPr lang="en-IN" smtClean="0"/>
              <a:t>03-07-2024</a:t>
            </a:fld>
            <a:endParaRPr lang="en-IN"/>
          </a:p>
        </p:txBody>
      </p:sp>
      <p:sp>
        <p:nvSpPr>
          <p:cNvPr id="6" name="Footer Placeholder 5">
            <a:extLst>
              <a:ext uri="{FF2B5EF4-FFF2-40B4-BE49-F238E27FC236}">
                <a16:creationId xmlns:a16="http://schemas.microsoft.com/office/drawing/2014/main" id="{45448DD6-DF77-48AE-9649-7059423737F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E16CABE-A0FD-8066-398A-1CF5A68240EC}"/>
              </a:ext>
            </a:extLst>
          </p:cNvPr>
          <p:cNvSpPr>
            <a:spLocks noGrp="1"/>
          </p:cNvSpPr>
          <p:nvPr>
            <p:ph type="sldNum" sz="quarter" idx="12"/>
          </p:nvPr>
        </p:nvSpPr>
        <p:spPr/>
        <p:txBody>
          <a:bodyPr/>
          <a:lstStyle/>
          <a:p>
            <a:fld id="{188ADD28-EE21-463E-A564-B5BAAFB27EBC}" type="slidenum">
              <a:rPr lang="en-IN" smtClean="0"/>
              <a:t>‹#›</a:t>
            </a:fld>
            <a:endParaRPr lang="en-IN"/>
          </a:p>
        </p:txBody>
      </p:sp>
    </p:spTree>
    <p:extLst>
      <p:ext uri="{BB962C8B-B14F-4D97-AF65-F5344CB8AC3E}">
        <p14:creationId xmlns:p14="http://schemas.microsoft.com/office/powerpoint/2010/main" val="9802478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5E58D-9B91-FBD1-96DD-035959FB9F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1D1F6ABC-A05D-B2E1-7E44-1D2A87ABE6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80A549D3-5737-8BD5-36E6-0A82C51EBF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DE8846-140C-9B8F-1649-C85AA2BD4F53}"/>
              </a:ext>
            </a:extLst>
          </p:cNvPr>
          <p:cNvSpPr>
            <a:spLocks noGrp="1"/>
          </p:cNvSpPr>
          <p:nvPr>
            <p:ph type="dt" sz="half" idx="10"/>
          </p:nvPr>
        </p:nvSpPr>
        <p:spPr/>
        <p:txBody>
          <a:bodyPr/>
          <a:lstStyle/>
          <a:p>
            <a:fld id="{3901B5E5-BDF0-4CE2-B161-9A79FB7A0DE3}" type="datetimeFigureOut">
              <a:rPr lang="en-IN" smtClean="0"/>
              <a:t>03-07-2024</a:t>
            </a:fld>
            <a:endParaRPr lang="en-IN"/>
          </a:p>
        </p:txBody>
      </p:sp>
      <p:sp>
        <p:nvSpPr>
          <p:cNvPr id="6" name="Footer Placeholder 5">
            <a:extLst>
              <a:ext uri="{FF2B5EF4-FFF2-40B4-BE49-F238E27FC236}">
                <a16:creationId xmlns:a16="http://schemas.microsoft.com/office/drawing/2014/main" id="{57AA0297-5052-CBBA-19E2-D0768BD20E3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71928C5-6F49-F743-70D9-4EB7C593525F}"/>
              </a:ext>
            </a:extLst>
          </p:cNvPr>
          <p:cNvSpPr>
            <a:spLocks noGrp="1"/>
          </p:cNvSpPr>
          <p:nvPr>
            <p:ph type="sldNum" sz="quarter" idx="12"/>
          </p:nvPr>
        </p:nvSpPr>
        <p:spPr/>
        <p:txBody>
          <a:bodyPr/>
          <a:lstStyle/>
          <a:p>
            <a:fld id="{188ADD28-EE21-463E-A564-B5BAAFB27EBC}" type="slidenum">
              <a:rPr lang="en-IN" smtClean="0"/>
              <a:t>‹#›</a:t>
            </a:fld>
            <a:endParaRPr lang="en-IN"/>
          </a:p>
        </p:txBody>
      </p:sp>
    </p:spTree>
    <p:extLst>
      <p:ext uri="{BB962C8B-B14F-4D97-AF65-F5344CB8AC3E}">
        <p14:creationId xmlns:p14="http://schemas.microsoft.com/office/powerpoint/2010/main" val="2252155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14048E-C484-46B8-74A5-26CC9B01F8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084E2F5-D2D8-36E8-42F1-38A0D3BECE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A58C2E9-0D1E-C743-53DE-767D0F21E8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901B5E5-BDF0-4CE2-B161-9A79FB7A0DE3}" type="datetimeFigureOut">
              <a:rPr lang="en-IN" smtClean="0"/>
              <a:t>03-07-2024</a:t>
            </a:fld>
            <a:endParaRPr lang="en-IN"/>
          </a:p>
        </p:txBody>
      </p:sp>
      <p:sp>
        <p:nvSpPr>
          <p:cNvPr id="5" name="Footer Placeholder 4">
            <a:extLst>
              <a:ext uri="{FF2B5EF4-FFF2-40B4-BE49-F238E27FC236}">
                <a16:creationId xmlns:a16="http://schemas.microsoft.com/office/drawing/2014/main" id="{ED44F2C2-840C-4B3A-DF4D-013E4F803B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B87D7D15-1D87-81D3-9268-242BDCB7EB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88ADD28-EE21-463E-A564-B5BAAFB27EBC}" type="slidenum">
              <a:rPr lang="en-IN" smtClean="0"/>
              <a:t>‹#›</a:t>
            </a:fld>
            <a:endParaRPr lang="en-IN"/>
          </a:p>
        </p:txBody>
      </p:sp>
    </p:spTree>
    <p:extLst>
      <p:ext uri="{BB962C8B-B14F-4D97-AF65-F5344CB8AC3E}">
        <p14:creationId xmlns:p14="http://schemas.microsoft.com/office/powerpoint/2010/main" val="341069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3BFED4-660A-D3CE-7789-0D2E9C9EC2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22157D9-9EAA-C131-9FF6-5958E24F2B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76E6E51-0F0F-8616-D1B1-046891A5D2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E5B021E-44E4-4737-AB8A-5AE6DEF357B2}" type="datetimeFigureOut">
              <a:rPr lang="en-IN" smtClean="0"/>
              <a:t>03-07-2024</a:t>
            </a:fld>
            <a:endParaRPr lang="en-IN"/>
          </a:p>
        </p:txBody>
      </p:sp>
      <p:sp>
        <p:nvSpPr>
          <p:cNvPr id="5" name="Footer Placeholder 4">
            <a:extLst>
              <a:ext uri="{FF2B5EF4-FFF2-40B4-BE49-F238E27FC236}">
                <a16:creationId xmlns:a16="http://schemas.microsoft.com/office/drawing/2014/main" id="{F47E2DA8-4711-049B-CC89-4E18D1C015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F022B979-A775-593F-FAB8-EF770A2234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1B511A6-0FCB-44FD-B8F7-BC456972AA26}" type="slidenum">
              <a:rPr lang="en-IN" smtClean="0"/>
              <a:t>‹#›</a:t>
            </a:fld>
            <a:endParaRPr lang="en-IN"/>
          </a:p>
        </p:txBody>
      </p:sp>
    </p:spTree>
    <p:extLst>
      <p:ext uri="{BB962C8B-B14F-4D97-AF65-F5344CB8AC3E}">
        <p14:creationId xmlns:p14="http://schemas.microsoft.com/office/powerpoint/2010/main" val="16905564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18.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18.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chart" Target="../charts/chart1.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1.wdp"/><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8.xml"/><Relationship Id="rId5" Type="http://schemas.microsoft.com/office/2007/relationships/hdphoto" Target="../media/hdphoto1.wdp"/><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7.xml"/><Relationship Id="rId5" Type="http://schemas.microsoft.com/office/2007/relationships/hdphoto" Target="../media/hdphoto1.wdp"/><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hyperlink" Target="https://www.business-standard.com/india-news/90-of-india-entire-delhi-in-danger-zone-of-heatwave-impacts-study-123041901236_1.html" TargetMode="External"/><Relationship Id="rId7" Type="http://schemas.microsoft.com/office/2007/relationships/hdphoto" Target="../media/hdphoto1.wdp"/><Relationship Id="rId2" Type="http://schemas.openxmlformats.org/officeDocument/2006/relationships/hyperlink" Target="https://www.indiatoday.in/india/story/90-pc-india-heatwave-danger-zones-extreme-weather-threatening-country-progress-study-2362189-2023-04-20" TargetMode="External"/><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hyperlink" Target="https://www.indiatoday.in/diu/story/devastating-heatwaves-in-india-all-you-need-to-know-1962392-2022-06-14" TargetMode="External"/><Relationship Id="rId4" Type="http://schemas.openxmlformats.org/officeDocument/2006/relationships/hyperlink" Target="https://www.pwc.com/gx/en/industries/healthcare/casestudies/heat-health-action-plan-in-India.html"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docs.google.com/forms/d/e/1FAIpQLSekZCKq6Fzof_-8BApuddCIZhGdjDnhYVQVjeuvLE5Hzp5M6w/viewform?usp=sf_link" TargetMode="External"/><Relationship Id="rId1" Type="http://schemas.openxmlformats.org/officeDocument/2006/relationships/slideLayout" Target="../slideLayouts/slideLayout17.xml"/><Relationship Id="rId5" Type="http://schemas.microsoft.com/office/2007/relationships/hdphoto" Target="../media/hdphoto1.wdp"/><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eg"/><Relationship Id="rId1" Type="http://schemas.openxmlformats.org/officeDocument/2006/relationships/slideLayout" Target="../slideLayouts/slideLayout18.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microsoft.com/office/2007/relationships/hdphoto" Target="../media/hdphoto1.wdp"/><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8.xml"/><Relationship Id="rId5" Type="http://schemas.microsoft.com/office/2007/relationships/hdphoto" Target="../media/hdphoto1.wdp"/><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18.xml"/><Relationship Id="rId5" Type="http://schemas.microsoft.com/office/2007/relationships/hdphoto" Target="../media/hdphoto1.wdp"/><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7.xml"/><Relationship Id="rId5" Type="http://schemas.microsoft.com/office/2007/relationships/hdphoto" Target="../media/hdphoto1.wdp"/><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18.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city with buildings and buildings with smoke stacks and buildings with buildings and buildings with smoke stacks and a large dome with a building with a dome and a building with a dome with a building with a&#10;&#10;Description automatically generated with medium confidence">
            <a:extLst>
              <a:ext uri="{FF2B5EF4-FFF2-40B4-BE49-F238E27FC236}">
                <a16:creationId xmlns:a16="http://schemas.microsoft.com/office/drawing/2014/main" id="{2C2C66AD-39BD-E3C8-E68D-1A28E04CFF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95081"/>
          </a:xfrm>
          <a:prstGeom prst="rect">
            <a:avLst/>
          </a:prstGeom>
          <a:solidFill>
            <a:schemeClr val="tx1">
              <a:alpha val="7000"/>
            </a:schemeClr>
          </a:solidFill>
        </p:spPr>
      </p:pic>
      <p:sp>
        <p:nvSpPr>
          <p:cNvPr id="20" name="TextBox 19">
            <a:extLst>
              <a:ext uri="{FF2B5EF4-FFF2-40B4-BE49-F238E27FC236}">
                <a16:creationId xmlns:a16="http://schemas.microsoft.com/office/drawing/2014/main" id="{AB3D13B3-7792-0D8E-B6CC-E660064FD544}"/>
              </a:ext>
            </a:extLst>
          </p:cNvPr>
          <p:cNvSpPr txBox="1"/>
          <p:nvPr/>
        </p:nvSpPr>
        <p:spPr>
          <a:xfrm>
            <a:off x="0" y="1133907"/>
            <a:ext cx="12192000" cy="1277273"/>
          </a:xfrm>
          <a:prstGeom prst="rect">
            <a:avLst/>
          </a:prstGeom>
          <a:solidFill>
            <a:schemeClr val="bg1">
              <a:alpha val="56000"/>
            </a:schemeClr>
          </a:solidFill>
          <a:ln>
            <a:noFill/>
          </a:ln>
        </p:spPr>
        <p:style>
          <a:lnRef idx="1">
            <a:schemeClr val="dk1"/>
          </a:lnRef>
          <a:fillRef idx="2">
            <a:schemeClr val="dk1"/>
          </a:fillRef>
          <a:effectRef idx="1">
            <a:schemeClr val="dk1"/>
          </a:effectRef>
          <a:fontRef idx="minor">
            <a:schemeClr val="dk1"/>
          </a:fontRef>
        </p:style>
        <p:txBody>
          <a:bodyPr wrap="square" anchor="ctr">
            <a:spAutoFit/>
          </a:bodyPr>
          <a:lstStyle/>
          <a:p>
            <a:pPr algn="ctr">
              <a:spcAft>
                <a:spcPts val="400"/>
              </a:spcAft>
            </a:pPr>
            <a:r>
              <a:rPr lang="en-IN" sz="3200" b="1" kern="1400" spc="-5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Community-Based Management of health impact due to Heat Stress: </a:t>
            </a:r>
          </a:p>
          <a:p>
            <a:pPr algn="ctr">
              <a:spcAft>
                <a:spcPts val="400"/>
              </a:spcAft>
            </a:pPr>
            <a:r>
              <a:rPr lang="en-IN" sz="2800" b="1" kern="1400" spc="-5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Exploring Adaptation Strategies in peri-urban areas in Delhi, India</a:t>
            </a:r>
            <a:endParaRPr lang="en-IN" sz="3600" kern="1400" spc="-50"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n-IN"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p>
        </p:txBody>
      </p:sp>
      <p:sp>
        <p:nvSpPr>
          <p:cNvPr id="10" name="TextBox 9">
            <a:extLst>
              <a:ext uri="{FF2B5EF4-FFF2-40B4-BE49-F238E27FC236}">
                <a16:creationId xmlns:a16="http://schemas.microsoft.com/office/drawing/2014/main" id="{4B149486-951D-2697-C9CC-2B1075AF2651}"/>
              </a:ext>
            </a:extLst>
          </p:cNvPr>
          <p:cNvSpPr txBox="1"/>
          <p:nvPr/>
        </p:nvSpPr>
        <p:spPr>
          <a:xfrm>
            <a:off x="4899087" y="4230420"/>
            <a:ext cx="3159760" cy="876198"/>
          </a:xfrm>
          <a:prstGeom prst="roundRect">
            <a:avLst/>
          </a:prstGeom>
          <a:solidFill>
            <a:schemeClr val="bg1">
              <a:alpha val="79000"/>
            </a:schemeClr>
          </a:solidFill>
          <a:ln>
            <a:noFill/>
          </a:ln>
        </p:spPr>
        <p:style>
          <a:lnRef idx="1">
            <a:schemeClr val="dk1"/>
          </a:lnRef>
          <a:fillRef idx="2">
            <a:schemeClr val="dk1"/>
          </a:fillRef>
          <a:effectRef idx="1">
            <a:schemeClr val="dk1"/>
          </a:effectRef>
          <a:fontRef idx="minor">
            <a:schemeClr val="dk1"/>
          </a:fontRef>
        </p:style>
        <p:txBody>
          <a:bodyPr wrap="square" rtlCol="0">
            <a:spAutoFit/>
          </a:bodyPr>
          <a:lstStyle/>
          <a:p>
            <a:pPr>
              <a:lnSpc>
                <a:spcPct val="107000"/>
              </a:lnSpc>
              <a:spcAft>
                <a:spcPts val="800"/>
              </a:spcAft>
            </a:pPr>
            <a:r>
              <a:rPr lang="en-IN" sz="1000" kern="100" dirty="0">
                <a:effectLst/>
                <a:latin typeface="Aptos" panose="020B0004020202020204" pitchFamily="34" charset="0"/>
                <a:ea typeface="Aptos" panose="020B0004020202020204" pitchFamily="34" charset="0"/>
                <a:cs typeface="Times New Roman" panose="02020603050405020304" pitchFamily="18" charset="0"/>
              </a:rPr>
              <a:t> </a:t>
            </a:r>
            <a:r>
              <a:rPr lang="en-IN" kern="1400" spc="-50" dirty="0">
                <a:effectLst/>
                <a:latin typeface="Times New Roman" panose="02020603050405020304" pitchFamily="18" charset="0"/>
                <a:ea typeface="Times New Roman" panose="02020603050405020304" pitchFamily="18" charset="0"/>
                <a:cs typeface="Times New Roman" panose="02020603050405020304" pitchFamily="18" charset="0"/>
              </a:rPr>
              <a:t>UNDER THE GUIDANCE OF</a:t>
            </a:r>
            <a:endParaRPr lang="en-IN" sz="2000" kern="1400" spc="-50" dirty="0">
              <a:effectLst/>
              <a:latin typeface="Aptos Display" panose="020B0004020202020204" pitchFamily="34" charset="0"/>
              <a:ea typeface="Times New Roman" panose="02020603050405020304" pitchFamily="18" charset="0"/>
              <a:cs typeface="Times New Roman" panose="02020603050405020304" pitchFamily="18" charset="0"/>
            </a:endParaRPr>
          </a:p>
          <a:p>
            <a:pPr algn="ctr">
              <a:lnSpc>
                <a:spcPct val="115000"/>
              </a:lnSpc>
              <a:spcAft>
                <a:spcPts val="400"/>
              </a:spcAft>
            </a:pPr>
            <a:r>
              <a:rPr lang="en-IN" b="1" kern="1400" spc="-50" dirty="0">
                <a:effectLst/>
                <a:latin typeface="Times New Roman" panose="02020603050405020304" pitchFamily="18" charset="0"/>
                <a:ea typeface="Times New Roman" panose="02020603050405020304" pitchFamily="18" charset="0"/>
                <a:cs typeface="Times New Roman" panose="02020603050405020304" pitchFamily="18" charset="0"/>
              </a:rPr>
              <a:t> Dr. SUMANT SWAIN</a:t>
            </a:r>
            <a:endParaRPr lang="en-IN" dirty="0"/>
          </a:p>
        </p:txBody>
      </p:sp>
      <p:sp>
        <p:nvSpPr>
          <p:cNvPr id="2" name="TextBox 1">
            <a:extLst>
              <a:ext uri="{FF2B5EF4-FFF2-40B4-BE49-F238E27FC236}">
                <a16:creationId xmlns:a16="http://schemas.microsoft.com/office/drawing/2014/main" id="{CDF95239-4E65-853A-250A-D980A546AE69}"/>
              </a:ext>
            </a:extLst>
          </p:cNvPr>
          <p:cNvSpPr txBox="1"/>
          <p:nvPr/>
        </p:nvSpPr>
        <p:spPr>
          <a:xfrm>
            <a:off x="5513767" y="2848103"/>
            <a:ext cx="1727200" cy="1161793"/>
          </a:xfrm>
          <a:prstGeom prst="rect">
            <a:avLst/>
          </a:prstGeom>
          <a:solidFill>
            <a:schemeClr val="bg1">
              <a:alpha val="52000"/>
            </a:schemeClr>
          </a:solidFill>
          <a:ln>
            <a:noFill/>
          </a:ln>
        </p:spPr>
        <p:style>
          <a:lnRef idx="1">
            <a:schemeClr val="dk1"/>
          </a:lnRef>
          <a:fillRef idx="2">
            <a:schemeClr val="dk1"/>
          </a:fillRef>
          <a:effectRef idx="1">
            <a:schemeClr val="dk1"/>
          </a:effectRef>
          <a:fontRef idx="minor">
            <a:schemeClr val="dk1"/>
          </a:fontRef>
        </p:style>
        <p:txBody>
          <a:bodyPr wrap="square" rtlCol="0">
            <a:spAutoFit/>
          </a:bodyPr>
          <a:lstStyle/>
          <a:p>
            <a:pPr algn="ctr">
              <a:lnSpc>
                <a:spcPct val="115000"/>
              </a:lnSpc>
              <a:spcAft>
                <a:spcPts val="400"/>
              </a:spcAft>
            </a:pPr>
            <a:r>
              <a:rPr lang="en-IN" sz="1800" kern="1400" spc="-50" dirty="0">
                <a:effectLst/>
                <a:latin typeface="Times New Roman" panose="02020603050405020304" pitchFamily="18" charset="0"/>
                <a:ea typeface="Times New Roman" panose="02020603050405020304" pitchFamily="18" charset="0"/>
                <a:cs typeface="Times New Roman" panose="02020603050405020304" pitchFamily="18" charset="0"/>
              </a:rPr>
              <a:t> BY </a:t>
            </a:r>
            <a:endParaRPr lang="en-IN" sz="2000" kern="1400" spc="-50" dirty="0">
              <a:effectLst/>
              <a:latin typeface="Aptos Display" panose="020B0004020202020204" pitchFamily="34" charset="0"/>
              <a:ea typeface="Times New Roman" panose="02020603050405020304" pitchFamily="18" charset="0"/>
              <a:cs typeface="Times New Roman" panose="02020603050405020304" pitchFamily="18" charset="0"/>
            </a:endParaRPr>
          </a:p>
          <a:p>
            <a:pPr algn="ctr">
              <a:lnSpc>
                <a:spcPct val="107000"/>
              </a:lnSpc>
              <a:spcAft>
                <a:spcPts val="800"/>
              </a:spcAft>
            </a:pPr>
            <a:r>
              <a:rPr lang="en-IN" sz="1800" b="1" kern="100" dirty="0">
                <a:effectLst/>
                <a:latin typeface="Times New Roman" panose="02020603050405020304" pitchFamily="18" charset="0"/>
                <a:ea typeface="Aptos" panose="020B0004020202020204" pitchFamily="34" charset="0"/>
                <a:cs typeface="Times New Roman" panose="02020603050405020304" pitchFamily="18" charset="0"/>
              </a:rPr>
              <a:t>RITIKA</a:t>
            </a:r>
            <a:endParaRPr lang="en-IN" sz="10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400"/>
              </a:spcAft>
            </a:pPr>
            <a:r>
              <a:rPr lang="en-IN" sz="1800" kern="1400" spc="-50" dirty="0">
                <a:effectLst/>
                <a:latin typeface="Times New Roman" panose="02020603050405020304" pitchFamily="18" charset="0"/>
                <a:ea typeface="Times New Roman" panose="02020603050405020304" pitchFamily="18" charset="0"/>
                <a:cs typeface="Times New Roman" panose="02020603050405020304" pitchFamily="18" charset="0"/>
              </a:rPr>
              <a:t>PG/22/094</a:t>
            </a:r>
            <a:endParaRPr lang="en-IN" sz="2000" kern="1400" spc="-50" dirty="0">
              <a:effectLst/>
              <a:latin typeface="Aptos Display" panose="020B0004020202020204" pitchFamily="34" charset="0"/>
              <a:ea typeface="Times New Roman" panose="02020603050405020304" pitchFamily="18" charset="0"/>
              <a:cs typeface="Times New Roman" panose="02020603050405020304" pitchFamily="18" charset="0"/>
            </a:endParaRPr>
          </a:p>
        </p:txBody>
      </p:sp>
      <p:pic>
        <p:nvPicPr>
          <p:cNvPr id="4" name="Picture 2" descr="International Institute of Health Management Research - IIHMR, Delhi ...">
            <a:extLst>
              <a:ext uri="{FF2B5EF4-FFF2-40B4-BE49-F238E27FC236}">
                <a16:creationId xmlns:a16="http://schemas.microsoft.com/office/drawing/2014/main" id="{1AFE1006-8550-D938-2019-9484F1E129AE}"/>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1" y="0"/>
            <a:ext cx="1544320" cy="1026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5104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DI and FGD checklists will be developed for this study to explore in-depth experiences with heat stress related health outcome, coping strategies, community support systems, and perceived effectiveness of existing interventions.. Image 4 of 4">
            <a:extLst>
              <a:ext uri="{FF2B5EF4-FFF2-40B4-BE49-F238E27FC236}">
                <a16:creationId xmlns:a16="http://schemas.microsoft.com/office/drawing/2014/main" id="{47E2641D-732A-B3DF-9164-D4E27A44A4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45119" y="1"/>
            <a:ext cx="424688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2A8FBB3-427E-6922-969D-F87A91A35DDF}"/>
              </a:ext>
            </a:extLst>
          </p:cNvPr>
          <p:cNvSpPr txBox="1"/>
          <p:nvPr/>
        </p:nvSpPr>
        <p:spPr>
          <a:xfrm>
            <a:off x="594359" y="939596"/>
            <a:ext cx="7068821" cy="4307782"/>
          </a:xfrm>
          <a:prstGeom prst="rect">
            <a:avLst/>
          </a:prstGeom>
          <a:ln w="57150"/>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50000"/>
              </a:lnSpc>
              <a:spcAft>
                <a:spcPts val="800"/>
              </a:spcAft>
            </a:pPr>
            <a:r>
              <a:rPr lang="en-IN" sz="1800" b="1" kern="100" dirty="0">
                <a:effectLst/>
                <a:latin typeface="Times New Roman" panose="02020603050405020304" pitchFamily="18" charset="0"/>
                <a:ea typeface="Aptos" panose="020B0004020202020204" pitchFamily="34" charset="0"/>
                <a:cs typeface="Times New Roman" panose="02020603050405020304" pitchFamily="18" charset="0"/>
              </a:rPr>
              <a:t>Ethical Consideration:</a:t>
            </a:r>
            <a:r>
              <a:rPr lang="en-IN" sz="1800" kern="100" dirty="0">
                <a:effectLst/>
                <a:latin typeface="Times New Roman" panose="02020603050405020304" pitchFamily="18" charset="0"/>
                <a:ea typeface="Aptos" panose="020B0004020202020204" pitchFamily="34" charset="0"/>
                <a:cs typeface="Times New Roman" panose="02020603050405020304" pitchFamily="18" charset="0"/>
              </a:rPr>
              <a:t> </a:t>
            </a:r>
          </a:p>
          <a:p>
            <a:pPr algn="just">
              <a:lnSpc>
                <a:spcPct val="150000"/>
              </a:lnSpc>
              <a:spcAft>
                <a:spcPts val="800"/>
              </a:spcAft>
            </a:pPr>
            <a:r>
              <a:rPr lang="en-IN" sz="1800" kern="100" dirty="0">
                <a:effectLst/>
                <a:latin typeface="Times New Roman" panose="02020603050405020304" pitchFamily="18" charset="0"/>
                <a:ea typeface="Aptos" panose="020B0004020202020204" pitchFamily="34" charset="0"/>
                <a:cs typeface="Times New Roman" panose="02020603050405020304" pitchFamily="18" charset="0"/>
              </a:rPr>
              <a:t>All the participants were explained the objectives of the study when they were being surveyed through a questionnaire.  Throughout the course of study, the core principles of research ethics such as respect for respondents, beneficence and justice were considered and applied as required. Informed consent was taken from each participant, after explaining the background and other details of the study. The respondent were assured of anonymity, confidentiality of the information they share with me as well as the rights to voluntary participate and withdraw from the study at any point of time without any consequences. </a:t>
            </a:r>
            <a:endParaRPr lang="en-IN"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84656E57-28A5-1FD8-0730-0267B200860F}"/>
              </a:ext>
            </a:extLst>
          </p:cNvPr>
          <p:cNvSpPr/>
          <p:nvPr/>
        </p:nvSpPr>
        <p:spPr>
          <a:xfrm>
            <a:off x="12700" y="0"/>
            <a:ext cx="182880" cy="6858000"/>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4" name="Picture 2" descr="International Institute of Health Management Research - IIHMR, Delhi ...">
            <a:extLst>
              <a:ext uri="{FF2B5EF4-FFF2-40B4-BE49-F238E27FC236}">
                <a16:creationId xmlns:a16="http://schemas.microsoft.com/office/drawing/2014/main" id="{4801B133-B510-21F8-1859-3AD82587A21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300942" y="0"/>
            <a:ext cx="1028699" cy="833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0269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DB422D-CD89-0F37-C788-0B5381F7AE14}"/>
              </a:ext>
            </a:extLst>
          </p:cNvPr>
          <p:cNvSpPr txBox="1"/>
          <p:nvPr/>
        </p:nvSpPr>
        <p:spPr>
          <a:xfrm>
            <a:off x="311150" y="1095376"/>
            <a:ext cx="6096000" cy="4107728"/>
          </a:xfrm>
          <a:prstGeom prst="rect">
            <a:avLst/>
          </a:prstGeom>
          <a:noFill/>
        </p:spPr>
        <p:txBody>
          <a:bodyPr wrap="square">
            <a:spAutoFit/>
          </a:bodyPr>
          <a:lstStyle/>
          <a:p>
            <a:pPr algn="just">
              <a:lnSpc>
                <a:spcPct val="150000"/>
              </a:lnSpc>
              <a:spcAft>
                <a:spcPts val="800"/>
              </a:spcAft>
            </a:pPr>
            <a:r>
              <a:rPr lang="en-IN" sz="1800" b="1" kern="100" dirty="0">
                <a:effectLst/>
                <a:latin typeface="Times New Roman" panose="02020603050405020304" pitchFamily="18" charset="0"/>
                <a:ea typeface="Aptos" panose="020B0004020202020204" pitchFamily="34" charset="0"/>
                <a:cs typeface="Times New Roman" panose="02020603050405020304" pitchFamily="18" charset="0"/>
              </a:rPr>
              <a:t>Data Analysis:</a:t>
            </a:r>
            <a:r>
              <a:rPr lang="en-IN" sz="1800" kern="100" dirty="0">
                <a:effectLst/>
                <a:latin typeface="Times New Roman" panose="02020603050405020304" pitchFamily="18" charset="0"/>
                <a:ea typeface="Aptos" panose="020B0004020202020204" pitchFamily="34" charset="0"/>
                <a:cs typeface="Times New Roman" panose="02020603050405020304" pitchFamily="18" charset="0"/>
              </a:rPr>
              <a:t> The data was analysed using Statistical software statistical package for the social sciences (SPSS).</a:t>
            </a:r>
          </a:p>
          <a:p>
            <a:pPr algn="just">
              <a:lnSpc>
                <a:spcPct val="150000"/>
              </a:lnSpc>
              <a:spcAft>
                <a:spcPts val="800"/>
              </a:spcAft>
            </a:pPr>
            <a:endParaRPr lang="en-IN" sz="16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r>
              <a:rPr lang="en-IN" sz="1800" b="1" kern="100" dirty="0">
                <a:effectLst/>
                <a:latin typeface="Times New Roman" panose="02020603050405020304" pitchFamily="18" charset="0"/>
                <a:ea typeface="Aptos" panose="020B0004020202020204" pitchFamily="34" charset="0"/>
                <a:cs typeface="Times New Roman" panose="02020603050405020304" pitchFamily="18" charset="0"/>
              </a:rPr>
              <a:t>Data Integration:</a:t>
            </a:r>
            <a:r>
              <a:rPr lang="en-IN" sz="1600" kern="100" dirty="0">
                <a:effectLst/>
                <a:latin typeface="Aptos" panose="020B0004020202020204" pitchFamily="34" charset="0"/>
                <a:ea typeface="Aptos" panose="020B0004020202020204" pitchFamily="34" charset="0"/>
                <a:cs typeface="Times New Roman" panose="02020603050405020304" pitchFamily="18" charset="0"/>
              </a:rPr>
              <a:t> </a:t>
            </a:r>
            <a:r>
              <a:rPr lang="en-IN" sz="1800" kern="100" dirty="0">
                <a:effectLst/>
                <a:latin typeface="Times New Roman" panose="02020603050405020304" pitchFamily="18" charset="0"/>
                <a:ea typeface="Aptos" panose="020B0004020202020204" pitchFamily="34" charset="0"/>
                <a:cs typeface="Times New Roman" panose="02020603050405020304" pitchFamily="18" charset="0"/>
              </a:rPr>
              <a:t> Quantitative and qualitative findings were triangulated to provide a richer and more nuanced understanding of the research questions.</a:t>
            </a:r>
          </a:p>
          <a:p>
            <a:pPr algn="just">
              <a:lnSpc>
                <a:spcPct val="150000"/>
              </a:lnSpc>
              <a:spcAft>
                <a:spcPts val="800"/>
              </a:spcAft>
            </a:pPr>
            <a:endParaRPr lang="en-IN" sz="16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r>
              <a:rPr lang="en-IN" sz="1800" b="1" kern="100" dirty="0">
                <a:effectLst/>
                <a:latin typeface="Times New Roman" panose="02020603050405020304" pitchFamily="18" charset="0"/>
                <a:ea typeface="Aptos" panose="020B0004020202020204" pitchFamily="34" charset="0"/>
                <a:cs typeface="Times New Roman" panose="02020603050405020304" pitchFamily="18" charset="0"/>
              </a:rPr>
              <a:t>Dissemination:</a:t>
            </a:r>
            <a:r>
              <a:rPr lang="en-IN" sz="1800" kern="100" dirty="0">
                <a:effectLst/>
                <a:latin typeface="Times New Roman" panose="02020603050405020304" pitchFamily="18" charset="0"/>
                <a:ea typeface="Aptos" panose="020B0004020202020204" pitchFamily="34" charset="0"/>
                <a:cs typeface="Times New Roman" panose="02020603050405020304" pitchFamily="18" charset="0"/>
              </a:rPr>
              <a:t> Findings were disseminated through research reports</a:t>
            </a:r>
            <a:r>
              <a:rPr lang="en-IN" kern="100" dirty="0">
                <a:latin typeface="Times New Roman" panose="02020603050405020304" pitchFamily="18" charset="0"/>
                <a:ea typeface="Aptos" panose="020B0004020202020204" pitchFamily="34" charset="0"/>
                <a:cs typeface="Times New Roman" panose="02020603050405020304" pitchFamily="18" charset="0"/>
              </a:rPr>
              <a:t> and </a:t>
            </a:r>
            <a:r>
              <a:rPr lang="en-IN" sz="1800" kern="100" dirty="0">
                <a:effectLst/>
                <a:latin typeface="Times New Roman" panose="02020603050405020304" pitchFamily="18" charset="0"/>
                <a:ea typeface="Aptos" panose="020B0004020202020204" pitchFamily="34" charset="0"/>
                <a:cs typeface="Times New Roman" panose="02020603050405020304" pitchFamily="18" charset="0"/>
              </a:rPr>
              <a:t>presentations </a:t>
            </a:r>
            <a:endParaRPr lang="en-IN" sz="16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D9830DFB-2468-BC05-BB67-7942065AEA06}"/>
              </a:ext>
            </a:extLst>
          </p:cNvPr>
          <p:cNvPicPr>
            <a:picLocks noChangeAspect="1"/>
          </p:cNvPicPr>
          <p:nvPr/>
        </p:nvPicPr>
        <p:blipFill>
          <a:blip r:embed="rId2"/>
          <a:stretch>
            <a:fillRect/>
          </a:stretch>
        </p:blipFill>
        <p:spPr>
          <a:xfrm>
            <a:off x="6817360" y="0"/>
            <a:ext cx="5374640" cy="6858000"/>
          </a:xfrm>
          <a:prstGeom prst="rect">
            <a:avLst/>
          </a:prstGeom>
        </p:spPr>
      </p:pic>
      <p:cxnSp>
        <p:nvCxnSpPr>
          <p:cNvPr id="5" name="Straight Connector 4">
            <a:extLst>
              <a:ext uri="{FF2B5EF4-FFF2-40B4-BE49-F238E27FC236}">
                <a16:creationId xmlns:a16="http://schemas.microsoft.com/office/drawing/2014/main" id="{05A8FAEE-1E6F-97A0-54F5-93E83138E5ED}"/>
              </a:ext>
            </a:extLst>
          </p:cNvPr>
          <p:cNvCxnSpPr/>
          <p:nvPr/>
        </p:nvCxnSpPr>
        <p:spPr>
          <a:xfrm>
            <a:off x="431800" y="2225718"/>
            <a:ext cx="585470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6" name="Straight Connector 5">
            <a:extLst>
              <a:ext uri="{FF2B5EF4-FFF2-40B4-BE49-F238E27FC236}">
                <a16:creationId xmlns:a16="http://schemas.microsoft.com/office/drawing/2014/main" id="{E78FB5F0-1140-D220-DD93-6D3B649FA5B7}"/>
              </a:ext>
            </a:extLst>
          </p:cNvPr>
          <p:cNvCxnSpPr/>
          <p:nvPr/>
        </p:nvCxnSpPr>
        <p:spPr>
          <a:xfrm>
            <a:off x="431800" y="4003169"/>
            <a:ext cx="585470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7" name="Straight Connector 6">
            <a:extLst>
              <a:ext uri="{FF2B5EF4-FFF2-40B4-BE49-F238E27FC236}">
                <a16:creationId xmlns:a16="http://schemas.microsoft.com/office/drawing/2014/main" id="{FB1B0A09-FA73-CA26-7630-8DAA9342463E}"/>
              </a:ext>
            </a:extLst>
          </p:cNvPr>
          <p:cNvCxnSpPr/>
          <p:nvPr/>
        </p:nvCxnSpPr>
        <p:spPr>
          <a:xfrm>
            <a:off x="311150" y="5435600"/>
            <a:ext cx="5854700" cy="0"/>
          </a:xfrm>
          <a:prstGeom prst="line">
            <a:avLst/>
          </a:prstGeom>
        </p:spPr>
        <p:style>
          <a:lnRef idx="3">
            <a:schemeClr val="accent1"/>
          </a:lnRef>
          <a:fillRef idx="0">
            <a:schemeClr val="accent1"/>
          </a:fillRef>
          <a:effectRef idx="2">
            <a:schemeClr val="accent1"/>
          </a:effectRef>
          <a:fontRef idx="minor">
            <a:schemeClr val="tx1"/>
          </a:fontRef>
        </p:style>
      </p:cxnSp>
      <p:sp>
        <p:nvSpPr>
          <p:cNvPr id="8" name="Rectangle 7">
            <a:extLst>
              <a:ext uri="{FF2B5EF4-FFF2-40B4-BE49-F238E27FC236}">
                <a16:creationId xmlns:a16="http://schemas.microsoft.com/office/drawing/2014/main" id="{806999D3-40A3-13A1-2A3C-E45F4D08CD5D}"/>
              </a:ext>
            </a:extLst>
          </p:cNvPr>
          <p:cNvSpPr/>
          <p:nvPr/>
        </p:nvSpPr>
        <p:spPr>
          <a:xfrm>
            <a:off x="12700" y="0"/>
            <a:ext cx="182880" cy="6858000"/>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 name="Picture 2" descr="International Institute of Health Management Research - IIHMR, Delhi ...">
            <a:extLst>
              <a:ext uri="{FF2B5EF4-FFF2-40B4-BE49-F238E27FC236}">
                <a16:creationId xmlns:a16="http://schemas.microsoft.com/office/drawing/2014/main" id="{919E904E-723A-A40A-FA38-54315357365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195580" y="69449"/>
            <a:ext cx="1413301" cy="879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0430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1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92A2D465-C566-43FE-C049-B96ACA2389BE}"/>
              </a:ext>
            </a:extLst>
          </p:cNvPr>
          <p:cNvSpPr txBox="1"/>
          <p:nvPr/>
        </p:nvSpPr>
        <p:spPr>
          <a:xfrm>
            <a:off x="699713" y="248038"/>
            <a:ext cx="7063721" cy="1159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ptos Display" panose="02110004020202020204"/>
                <a:ea typeface="+mn-ea"/>
                <a:cs typeface="+mn-cs"/>
              </a:rPr>
              <a:t>Results</a:t>
            </a:r>
          </a:p>
        </p:txBody>
      </p:sp>
      <p:sp>
        <p:nvSpPr>
          <p:cNvPr id="6" name="TextBox 5">
            <a:extLst>
              <a:ext uri="{FF2B5EF4-FFF2-40B4-BE49-F238E27FC236}">
                <a16:creationId xmlns:a16="http://schemas.microsoft.com/office/drawing/2014/main" id="{BD564729-BDDA-DAE0-2D72-AA5F35BFC48B}"/>
              </a:ext>
            </a:extLst>
          </p:cNvPr>
          <p:cNvSpPr txBox="1"/>
          <p:nvPr/>
        </p:nvSpPr>
        <p:spPr>
          <a:xfrm>
            <a:off x="277998" y="1665136"/>
            <a:ext cx="6880861" cy="570064"/>
          </a:xfrm>
          <a:prstGeom prst="rect">
            <a:avLst/>
          </a:prstGeom>
        </p:spPr>
        <p:txBody>
          <a:bodyPr vert="horz" lIns="91440" tIns="45720" rIns="91440" bIns="45720" rtlCol="0" anchor="ctr">
            <a:normAutofit/>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Demographic composition of pilot neighborhoods.</a:t>
            </a:r>
          </a:p>
        </p:txBody>
      </p:sp>
      <p:pic>
        <p:nvPicPr>
          <p:cNvPr id="2" name="Picture 2" descr="International Institute of Health Management Research - IIHMR, Delhi ...">
            <a:extLst>
              <a:ext uri="{FF2B5EF4-FFF2-40B4-BE49-F238E27FC236}">
                <a16:creationId xmlns:a16="http://schemas.microsoft.com/office/drawing/2014/main" id="{C8F27B13-2CAD-16A1-70F0-3BB27E2A384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1" y="0"/>
            <a:ext cx="1435260" cy="121534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3">
            <a:extLst>
              <a:ext uri="{FF2B5EF4-FFF2-40B4-BE49-F238E27FC236}">
                <a16:creationId xmlns:a16="http://schemas.microsoft.com/office/drawing/2014/main" id="{EF7F69A6-2880-2C5F-598F-F175152EE8AB}"/>
              </a:ext>
            </a:extLst>
          </p:cNvPr>
          <p:cNvGraphicFramePr>
            <a:graphicFrameLocks noGrp="1"/>
          </p:cNvGraphicFramePr>
          <p:nvPr>
            <p:extLst>
              <p:ext uri="{D42A27DB-BD31-4B8C-83A1-F6EECF244321}">
                <p14:modId xmlns:p14="http://schemas.microsoft.com/office/powerpoint/2010/main" val="1916520054"/>
              </p:ext>
            </p:extLst>
          </p:nvPr>
        </p:nvGraphicFramePr>
        <p:xfrm>
          <a:off x="2005199" y="2324380"/>
          <a:ext cx="8340800" cy="4029366"/>
        </p:xfrm>
        <a:graphic>
          <a:graphicData uri="http://schemas.openxmlformats.org/drawingml/2006/table">
            <a:tbl>
              <a:tblPr firstRow="1" bandRow="1">
                <a:tableStyleId>{5C22544A-7EE6-4342-B048-85BDC9FD1C3A}</a:tableStyleId>
              </a:tblPr>
              <a:tblGrid>
                <a:gridCol w="794523">
                  <a:extLst>
                    <a:ext uri="{9D8B030D-6E8A-4147-A177-3AD203B41FA5}">
                      <a16:colId xmlns:a16="http://schemas.microsoft.com/office/drawing/2014/main" val="1279084614"/>
                    </a:ext>
                  </a:extLst>
                </a:gridCol>
                <a:gridCol w="3793017">
                  <a:extLst>
                    <a:ext uri="{9D8B030D-6E8A-4147-A177-3AD203B41FA5}">
                      <a16:colId xmlns:a16="http://schemas.microsoft.com/office/drawing/2014/main" val="2189734238"/>
                    </a:ext>
                  </a:extLst>
                </a:gridCol>
                <a:gridCol w="1876630">
                  <a:extLst>
                    <a:ext uri="{9D8B030D-6E8A-4147-A177-3AD203B41FA5}">
                      <a16:colId xmlns:a16="http://schemas.microsoft.com/office/drawing/2014/main" val="3065133090"/>
                    </a:ext>
                  </a:extLst>
                </a:gridCol>
                <a:gridCol w="1876630">
                  <a:extLst>
                    <a:ext uri="{9D8B030D-6E8A-4147-A177-3AD203B41FA5}">
                      <a16:colId xmlns:a16="http://schemas.microsoft.com/office/drawing/2014/main" val="1511452"/>
                    </a:ext>
                  </a:extLst>
                </a:gridCol>
              </a:tblGrid>
              <a:tr h="359976">
                <a:tc>
                  <a:txBody>
                    <a:bodyPr/>
                    <a:lstStyle/>
                    <a:p>
                      <a:r>
                        <a:rPr lang="en-IN" sz="1800" dirty="0"/>
                        <a:t>S.No.</a:t>
                      </a:r>
                    </a:p>
                  </a:txBody>
                  <a:tcPr marL="91987" marR="91987" marT="45993" marB="45993"/>
                </a:tc>
                <a:tc>
                  <a:txBody>
                    <a:bodyPr/>
                    <a:lstStyle/>
                    <a:p>
                      <a:r>
                        <a:rPr lang="en-US" sz="1800" dirty="0"/>
                        <a:t>Background characteristics</a:t>
                      </a:r>
                      <a:endParaRPr lang="en-IN" sz="1800" dirty="0"/>
                    </a:p>
                  </a:txBody>
                  <a:tcPr marL="91987" marR="91987" marT="45993" marB="45993"/>
                </a:tc>
                <a:tc>
                  <a:txBody>
                    <a:bodyPr/>
                    <a:lstStyle/>
                    <a:p>
                      <a:pPr algn="ctr"/>
                      <a:r>
                        <a:rPr lang="en-US" sz="1800" dirty="0"/>
                        <a:t>Number</a:t>
                      </a:r>
                      <a:endParaRPr lang="en-IN" sz="1800" dirty="0"/>
                    </a:p>
                  </a:txBody>
                  <a:tcPr marL="91987" marR="91987" marT="45993" marB="45993"/>
                </a:tc>
                <a:tc>
                  <a:txBody>
                    <a:bodyPr/>
                    <a:lstStyle/>
                    <a:p>
                      <a:pPr algn="ctr"/>
                      <a:r>
                        <a:rPr lang="en-US" sz="1800" dirty="0"/>
                        <a:t>Percentage</a:t>
                      </a:r>
                      <a:endParaRPr lang="en-IN" sz="1800" dirty="0"/>
                    </a:p>
                  </a:txBody>
                  <a:tcPr marL="91987" marR="91987" marT="45993" marB="45993"/>
                </a:tc>
                <a:extLst>
                  <a:ext uri="{0D108BD9-81ED-4DB2-BD59-A6C34878D82A}">
                    <a16:rowId xmlns:a16="http://schemas.microsoft.com/office/drawing/2014/main" val="961147827"/>
                  </a:ext>
                </a:extLst>
              </a:tr>
              <a:tr h="359976">
                <a:tc gridSpan="3">
                  <a:txBody>
                    <a:bodyPr/>
                    <a:lstStyle/>
                    <a:p>
                      <a:pPr algn="ctr"/>
                      <a:r>
                        <a:rPr lang="en-IN" sz="1800" b="1" i="0" kern="1200" dirty="0">
                          <a:solidFill>
                            <a:schemeClr val="dk1"/>
                          </a:solidFill>
                          <a:effectLst/>
                          <a:latin typeface="+mn-lt"/>
                          <a:ea typeface="+mn-ea"/>
                          <a:cs typeface="+mn-cs"/>
                        </a:rPr>
                        <a:t>Households</a:t>
                      </a:r>
                      <a:endParaRPr lang="en-IN" sz="1800" b="1" dirty="0"/>
                    </a:p>
                  </a:txBody>
                  <a:tcPr marL="91987" marR="91987" marT="45993" marB="45993"/>
                </a:tc>
                <a:tc hMerge="1">
                  <a:txBody>
                    <a:bodyPr/>
                    <a:lstStyle/>
                    <a:p>
                      <a:endParaRPr lang="en-IN" dirty="0"/>
                    </a:p>
                  </a:txBody>
                  <a:tcPr/>
                </a:tc>
                <a:tc hMerge="1">
                  <a:txBody>
                    <a:bodyPr/>
                    <a:lstStyle/>
                    <a:p>
                      <a:endParaRPr lang="en-IN"/>
                    </a:p>
                  </a:txBody>
                  <a:tcPr/>
                </a:tc>
                <a:tc>
                  <a:txBody>
                    <a:bodyPr/>
                    <a:lstStyle/>
                    <a:p>
                      <a:pPr algn="ctr"/>
                      <a:endParaRPr lang="en-IN" sz="1800" b="1" dirty="0"/>
                    </a:p>
                  </a:txBody>
                  <a:tcPr marL="91987" marR="91987" marT="45993" marB="45993"/>
                </a:tc>
                <a:extLst>
                  <a:ext uri="{0D108BD9-81ED-4DB2-BD59-A6C34878D82A}">
                    <a16:rowId xmlns:a16="http://schemas.microsoft.com/office/drawing/2014/main" val="3306676746"/>
                  </a:ext>
                </a:extLst>
              </a:tr>
              <a:tr h="359976">
                <a:tc>
                  <a:txBody>
                    <a:bodyPr/>
                    <a:lstStyle/>
                    <a:p>
                      <a:pPr algn="ctr"/>
                      <a:r>
                        <a:rPr lang="en-IN" sz="1800" b="1" dirty="0"/>
                        <a:t>1.</a:t>
                      </a:r>
                    </a:p>
                  </a:txBody>
                  <a:tcPr marL="91987" marR="91987" marT="45993" marB="45993">
                    <a:solidFill>
                      <a:schemeClr val="bg1">
                        <a:lumMod val="95000"/>
                      </a:schemeClr>
                    </a:solidFill>
                  </a:tcPr>
                </a:tc>
                <a:tc>
                  <a:txBody>
                    <a:bodyPr/>
                    <a:lstStyle/>
                    <a:p>
                      <a:r>
                        <a:rPr lang="en-IN" sz="1800" b="1" dirty="0"/>
                        <a:t>Number of House-holds covered</a:t>
                      </a:r>
                    </a:p>
                  </a:txBody>
                  <a:tcPr marL="91987" marR="91987" marT="45993" marB="45993">
                    <a:solidFill>
                      <a:schemeClr val="bg1">
                        <a:lumMod val="95000"/>
                      </a:schemeClr>
                    </a:solidFill>
                  </a:tcPr>
                </a:tc>
                <a:tc>
                  <a:txBody>
                    <a:bodyPr/>
                    <a:lstStyle/>
                    <a:p>
                      <a:pPr algn="ctr"/>
                      <a:r>
                        <a:rPr lang="en-IN" sz="1800" b="1" dirty="0"/>
                        <a:t>206</a:t>
                      </a:r>
                    </a:p>
                  </a:txBody>
                  <a:tcPr marL="91987" marR="91987" marT="45993" marB="45993">
                    <a:solidFill>
                      <a:schemeClr val="bg1">
                        <a:lumMod val="95000"/>
                      </a:schemeClr>
                    </a:solidFill>
                  </a:tcPr>
                </a:tc>
                <a:tc>
                  <a:txBody>
                    <a:bodyPr/>
                    <a:lstStyle/>
                    <a:p>
                      <a:pPr algn="ctr"/>
                      <a:endParaRPr lang="en-IN" sz="1800" b="1" dirty="0"/>
                    </a:p>
                  </a:txBody>
                  <a:tcPr marL="91987" marR="91987" marT="45993" marB="45993">
                    <a:solidFill>
                      <a:schemeClr val="bg1">
                        <a:lumMod val="95000"/>
                      </a:schemeClr>
                    </a:solidFill>
                  </a:tcPr>
                </a:tc>
                <a:extLst>
                  <a:ext uri="{0D108BD9-81ED-4DB2-BD59-A6C34878D82A}">
                    <a16:rowId xmlns:a16="http://schemas.microsoft.com/office/drawing/2014/main" val="3812292184"/>
                  </a:ext>
                </a:extLst>
              </a:tr>
              <a:tr h="359976">
                <a:tc>
                  <a:txBody>
                    <a:bodyPr/>
                    <a:lstStyle/>
                    <a:p>
                      <a:pPr algn="ctr"/>
                      <a:r>
                        <a:rPr lang="en-IN" sz="1800" b="1" dirty="0"/>
                        <a:t>2.</a:t>
                      </a:r>
                    </a:p>
                  </a:txBody>
                  <a:tcPr marL="91987" marR="91987" marT="45993" marB="45993">
                    <a:solidFill>
                      <a:schemeClr val="bg1">
                        <a:lumMod val="95000"/>
                      </a:schemeClr>
                    </a:solidFill>
                  </a:tcPr>
                </a:tc>
                <a:tc>
                  <a:txBody>
                    <a:bodyPr/>
                    <a:lstStyle/>
                    <a:p>
                      <a:r>
                        <a:rPr lang="en-IN" sz="1800" b="1" dirty="0"/>
                        <a:t>Median income</a:t>
                      </a:r>
                    </a:p>
                  </a:txBody>
                  <a:tcPr marL="91987" marR="91987" marT="45993" marB="45993">
                    <a:solidFill>
                      <a:schemeClr val="bg1">
                        <a:lumMod val="95000"/>
                      </a:schemeClr>
                    </a:solidFill>
                  </a:tcPr>
                </a:tc>
                <a:tc>
                  <a:txBody>
                    <a:bodyPr/>
                    <a:lstStyle/>
                    <a:p>
                      <a:pPr algn="ctr"/>
                      <a:r>
                        <a:rPr lang="en-IN" sz="1800" b="1" dirty="0"/>
                        <a:t>25000</a:t>
                      </a:r>
                    </a:p>
                  </a:txBody>
                  <a:tcPr marL="91987" marR="91987" marT="45993" marB="45993">
                    <a:solidFill>
                      <a:schemeClr val="bg1">
                        <a:lumMod val="95000"/>
                      </a:schemeClr>
                    </a:solidFill>
                  </a:tcPr>
                </a:tc>
                <a:tc>
                  <a:txBody>
                    <a:bodyPr/>
                    <a:lstStyle/>
                    <a:p>
                      <a:pPr algn="ctr"/>
                      <a:endParaRPr lang="en-IN" sz="1800" b="1" dirty="0"/>
                    </a:p>
                  </a:txBody>
                  <a:tcPr marL="91987" marR="91987" marT="45993" marB="45993">
                    <a:solidFill>
                      <a:schemeClr val="bg1">
                        <a:lumMod val="95000"/>
                      </a:schemeClr>
                    </a:solidFill>
                  </a:tcPr>
                </a:tc>
                <a:extLst>
                  <a:ext uri="{0D108BD9-81ED-4DB2-BD59-A6C34878D82A}">
                    <a16:rowId xmlns:a16="http://schemas.microsoft.com/office/drawing/2014/main" val="1400718014"/>
                  </a:ext>
                </a:extLst>
              </a:tr>
              <a:tr h="359976">
                <a:tc>
                  <a:txBody>
                    <a:bodyPr/>
                    <a:lstStyle/>
                    <a:p>
                      <a:pPr algn="ctr"/>
                      <a:r>
                        <a:rPr lang="en-IN" sz="1800" b="1" dirty="0"/>
                        <a:t>3.</a:t>
                      </a:r>
                    </a:p>
                  </a:txBody>
                  <a:tcPr marL="91987" marR="91987" marT="45993" marB="45993">
                    <a:solidFill>
                      <a:schemeClr val="bg1">
                        <a:lumMod val="95000"/>
                      </a:schemeClr>
                    </a:solidFill>
                  </a:tcPr>
                </a:tc>
                <a:tc>
                  <a:txBody>
                    <a:bodyPr/>
                    <a:lstStyle/>
                    <a:p>
                      <a:r>
                        <a:rPr lang="en-IN" sz="1800" b="1" i="0" kern="1200" dirty="0">
                          <a:solidFill>
                            <a:schemeClr val="dk1"/>
                          </a:solidFill>
                          <a:effectLst/>
                          <a:latin typeface="+mn-lt"/>
                          <a:ea typeface="+mn-ea"/>
                          <a:cs typeface="+mn-cs"/>
                        </a:rPr>
                        <a:t>Total Population covered</a:t>
                      </a:r>
                      <a:endParaRPr lang="en-IN" sz="1800" dirty="0"/>
                    </a:p>
                  </a:txBody>
                  <a:tcPr marL="91987" marR="91987" marT="45993" marB="45993">
                    <a:solidFill>
                      <a:schemeClr val="bg1">
                        <a:lumMod val="95000"/>
                      </a:schemeClr>
                    </a:solidFill>
                  </a:tcPr>
                </a:tc>
                <a:tc>
                  <a:txBody>
                    <a:bodyPr/>
                    <a:lstStyle/>
                    <a:p>
                      <a:pPr algn="ctr"/>
                      <a:r>
                        <a:rPr lang="en-IN" sz="1800" b="1" dirty="0"/>
                        <a:t>679</a:t>
                      </a:r>
                    </a:p>
                  </a:txBody>
                  <a:tcPr marL="91987" marR="91987" marT="45993" marB="45993">
                    <a:solidFill>
                      <a:schemeClr val="bg1">
                        <a:lumMod val="95000"/>
                      </a:schemeClr>
                    </a:solidFill>
                  </a:tcPr>
                </a:tc>
                <a:tc>
                  <a:txBody>
                    <a:bodyPr/>
                    <a:lstStyle/>
                    <a:p>
                      <a:pPr algn="ctr"/>
                      <a:endParaRPr lang="en-IN" sz="1800" b="1" dirty="0"/>
                    </a:p>
                  </a:txBody>
                  <a:tcPr marL="91987" marR="91987" marT="45993" marB="45993">
                    <a:solidFill>
                      <a:schemeClr val="bg1">
                        <a:lumMod val="95000"/>
                      </a:schemeClr>
                    </a:solidFill>
                  </a:tcPr>
                </a:tc>
                <a:extLst>
                  <a:ext uri="{0D108BD9-81ED-4DB2-BD59-A6C34878D82A}">
                    <a16:rowId xmlns:a16="http://schemas.microsoft.com/office/drawing/2014/main" val="3223219981"/>
                  </a:ext>
                </a:extLst>
              </a:tr>
              <a:tr h="359976">
                <a:tc gridSpan="3">
                  <a:txBody>
                    <a:bodyPr/>
                    <a:lstStyle/>
                    <a:p>
                      <a:pPr algn="ctr"/>
                      <a:r>
                        <a:rPr lang="en-US" sz="1800" b="1" dirty="0"/>
                        <a:t>SEX</a:t>
                      </a:r>
                      <a:endParaRPr lang="en-IN" sz="1800" b="1" dirty="0"/>
                    </a:p>
                  </a:txBody>
                  <a:tcPr marL="91987" marR="91987" marT="45993" marB="45993"/>
                </a:tc>
                <a:tc hMerge="1">
                  <a:txBody>
                    <a:bodyPr/>
                    <a:lstStyle/>
                    <a:p>
                      <a:endParaRPr lang="en-IN"/>
                    </a:p>
                  </a:txBody>
                  <a:tcPr/>
                </a:tc>
                <a:tc hMerge="1">
                  <a:txBody>
                    <a:bodyPr/>
                    <a:lstStyle/>
                    <a:p>
                      <a:endParaRPr lang="en-IN" dirty="0"/>
                    </a:p>
                  </a:txBody>
                  <a:tcPr/>
                </a:tc>
                <a:tc>
                  <a:txBody>
                    <a:bodyPr/>
                    <a:lstStyle/>
                    <a:p>
                      <a:pPr algn="ctr"/>
                      <a:endParaRPr lang="en-IN" sz="1800" b="1" dirty="0"/>
                    </a:p>
                  </a:txBody>
                  <a:tcPr marL="91987" marR="91987" marT="45993" marB="45993"/>
                </a:tc>
                <a:extLst>
                  <a:ext uri="{0D108BD9-81ED-4DB2-BD59-A6C34878D82A}">
                    <a16:rowId xmlns:a16="http://schemas.microsoft.com/office/drawing/2014/main" val="2499199660"/>
                  </a:ext>
                </a:extLst>
              </a:tr>
              <a:tr h="359976">
                <a:tc>
                  <a:txBody>
                    <a:bodyPr/>
                    <a:lstStyle/>
                    <a:p>
                      <a:pPr algn="ctr"/>
                      <a:r>
                        <a:rPr lang="en-IN" sz="1800" b="1" dirty="0"/>
                        <a:t>1.</a:t>
                      </a:r>
                    </a:p>
                  </a:txBody>
                  <a:tcPr marL="91987" marR="91987" marT="45993" marB="45993">
                    <a:solidFill>
                      <a:schemeClr val="bg1">
                        <a:lumMod val="95000"/>
                      </a:schemeClr>
                    </a:solidFill>
                  </a:tcPr>
                </a:tc>
                <a:tc>
                  <a:txBody>
                    <a:bodyPr/>
                    <a:lstStyle/>
                    <a:p>
                      <a:r>
                        <a:rPr lang="en-IN" sz="1800" b="1" dirty="0"/>
                        <a:t>No. of males</a:t>
                      </a:r>
                    </a:p>
                  </a:txBody>
                  <a:tcPr marL="91987" marR="91987" marT="45993" marB="45993">
                    <a:solidFill>
                      <a:schemeClr val="bg1">
                        <a:lumMod val="95000"/>
                      </a:schemeClr>
                    </a:solidFill>
                  </a:tcPr>
                </a:tc>
                <a:tc>
                  <a:txBody>
                    <a:bodyPr/>
                    <a:lstStyle/>
                    <a:p>
                      <a:pPr algn="ctr"/>
                      <a:r>
                        <a:rPr lang="en-IN" sz="1800" b="1" dirty="0"/>
                        <a:t>368</a:t>
                      </a:r>
                    </a:p>
                  </a:txBody>
                  <a:tcPr marL="91987" marR="91987" marT="45993" marB="45993">
                    <a:solidFill>
                      <a:schemeClr val="bg1">
                        <a:lumMod val="95000"/>
                      </a:schemeClr>
                    </a:solidFill>
                  </a:tcPr>
                </a:tc>
                <a:tc>
                  <a:txBody>
                    <a:bodyPr/>
                    <a:lstStyle/>
                    <a:p>
                      <a:pPr algn="ctr"/>
                      <a:r>
                        <a:rPr lang="en-US" sz="1800" b="1" dirty="0"/>
                        <a:t>54.19 %</a:t>
                      </a:r>
                      <a:endParaRPr lang="en-IN" sz="1800" b="1" dirty="0"/>
                    </a:p>
                  </a:txBody>
                  <a:tcPr marL="91987" marR="91987" marT="45993" marB="45993">
                    <a:solidFill>
                      <a:schemeClr val="bg1">
                        <a:lumMod val="95000"/>
                      </a:schemeClr>
                    </a:solidFill>
                  </a:tcPr>
                </a:tc>
                <a:extLst>
                  <a:ext uri="{0D108BD9-81ED-4DB2-BD59-A6C34878D82A}">
                    <a16:rowId xmlns:a16="http://schemas.microsoft.com/office/drawing/2014/main" val="3890232510"/>
                  </a:ext>
                </a:extLst>
              </a:tr>
              <a:tr h="359976">
                <a:tc>
                  <a:txBody>
                    <a:bodyPr/>
                    <a:lstStyle/>
                    <a:p>
                      <a:pPr algn="ctr"/>
                      <a:r>
                        <a:rPr lang="en-IN" sz="1800" b="1" dirty="0"/>
                        <a:t>2.</a:t>
                      </a:r>
                    </a:p>
                  </a:txBody>
                  <a:tcPr marL="91987" marR="91987" marT="45993" marB="45993">
                    <a:solidFill>
                      <a:schemeClr val="bg1">
                        <a:lumMod val="95000"/>
                      </a:schemeClr>
                    </a:solidFill>
                  </a:tcPr>
                </a:tc>
                <a:tc>
                  <a:txBody>
                    <a:bodyPr/>
                    <a:lstStyle/>
                    <a:p>
                      <a:r>
                        <a:rPr lang="en-IN" sz="1800" b="1" dirty="0"/>
                        <a:t>No. of females</a:t>
                      </a:r>
                    </a:p>
                  </a:txBody>
                  <a:tcPr marL="91987" marR="91987" marT="45993" marB="45993">
                    <a:solidFill>
                      <a:schemeClr val="bg1">
                        <a:lumMod val="95000"/>
                      </a:schemeClr>
                    </a:solidFill>
                  </a:tcPr>
                </a:tc>
                <a:tc>
                  <a:txBody>
                    <a:bodyPr/>
                    <a:lstStyle/>
                    <a:p>
                      <a:pPr algn="ctr"/>
                      <a:r>
                        <a:rPr lang="en-IN" sz="1800" b="1" dirty="0"/>
                        <a:t>311</a:t>
                      </a:r>
                    </a:p>
                  </a:txBody>
                  <a:tcPr marL="91987" marR="91987" marT="45993" marB="45993">
                    <a:solidFill>
                      <a:schemeClr val="bg1">
                        <a:lumMod val="95000"/>
                      </a:schemeClr>
                    </a:solidFill>
                  </a:tcPr>
                </a:tc>
                <a:tc>
                  <a:txBody>
                    <a:bodyPr/>
                    <a:lstStyle/>
                    <a:p>
                      <a:pPr algn="ctr"/>
                      <a:r>
                        <a:rPr lang="en-US" sz="1800" b="1" dirty="0"/>
                        <a:t>45.80%</a:t>
                      </a:r>
                      <a:endParaRPr lang="en-IN" sz="1800" b="1" dirty="0"/>
                    </a:p>
                  </a:txBody>
                  <a:tcPr marL="91987" marR="91987" marT="45993" marB="45993">
                    <a:solidFill>
                      <a:schemeClr val="bg1">
                        <a:lumMod val="95000"/>
                      </a:schemeClr>
                    </a:solidFill>
                  </a:tcPr>
                </a:tc>
                <a:extLst>
                  <a:ext uri="{0D108BD9-81ED-4DB2-BD59-A6C34878D82A}">
                    <a16:rowId xmlns:a16="http://schemas.microsoft.com/office/drawing/2014/main" val="1259366967"/>
                  </a:ext>
                </a:extLst>
              </a:tr>
              <a:tr h="359976">
                <a:tc gridSpan="3">
                  <a:txBody>
                    <a:bodyPr/>
                    <a:lstStyle/>
                    <a:p>
                      <a:pPr algn="ctr"/>
                      <a:r>
                        <a:rPr lang="en-US" sz="1800" b="1" dirty="0"/>
                        <a:t>RESIDENCE</a:t>
                      </a:r>
                      <a:endParaRPr lang="en-IN" sz="1800" b="1" dirty="0"/>
                    </a:p>
                  </a:txBody>
                  <a:tcPr marL="91987" marR="91987" marT="45993" marB="45993">
                    <a:solidFill>
                      <a:schemeClr val="bg1">
                        <a:lumMod val="85000"/>
                      </a:schemeClr>
                    </a:solidFill>
                  </a:tcPr>
                </a:tc>
                <a:tc hMerge="1">
                  <a:txBody>
                    <a:bodyPr/>
                    <a:lstStyle/>
                    <a:p>
                      <a:endParaRPr lang="en-IN" sz="1800" b="1" dirty="0"/>
                    </a:p>
                  </a:txBody>
                  <a:tcPr marL="91987" marR="91987" marT="45993" marB="45993">
                    <a:solidFill>
                      <a:schemeClr val="bg1">
                        <a:lumMod val="95000"/>
                      </a:schemeClr>
                    </a:solidFill>
                  </a:tcPr>
                </a:tc>
                <a:tc hMerge="1">
                  <a:txBody>
                    <a:bodyPr/>
                    <a:lstStyle/>
                    <a:p>
                      <a:pPr algn="ctr"/>
                      <a:endParaRPr lang="en-IN" sz="1800" dirty="0"/>
                    </a:p>
                  </a:txBody>
                  <a:tcPr marL="91987" marR="91987" marT="45993" marB="45993">
                    <a:solidFill>
                      <a:schemeClr val="bg1">
                        <a:lumMod val="95000"/>
                      </a:schemeClr>
                    </a:solidFill>
                  </a:tcPr>
                </a:tc>
                <a:tc>
                  <a:txBody>
                    <a:bodyPr/>
                    <a:lstStyle/>
                    <a:p>
                      <a:pPr algn="ctr"/>
                      <a:endParaRPr lang="en-IN" sz="1800" b="1" dirty="0"/>
                    </a:p>
                  </a:txBody>
                  <a:tcPr marL="91987" marR="91987" marT="45993" marB="45993">
                    <a:solidFill>
                      <a:schemeClr val="bg1">
                        <a:lumMod val="85000"/>
                      </a:schemeClr>
                    </a:solidFill>
                  </a:tcPr>
                </a:tc>
                <a:extLst>
                  <a:ext uri="{0D108BD9-81ED-4DB2-BD59-A6C34878D82A}">
                    <a16:rowId xmlns:a16="http://schemas.microsoft.com/office/drawing/2014/main" val="3731598249"/>
                  </a:ext>
                </a:extLst>
              </a:tr>
              <a:tr h="359976">
                <a:tc>
                  <a:txBody>
                    <a:bodyPr/>
                    <a:lstStyle/>
                    <a:p>
                      <a:pPr algn="ctr"/>
                      <a:r>
                        <a:rPr lang="en-US" sz="1800" b="1" dirty="0"/>
                        <a:t>1.</a:t>
                      </a:r>
                      <a:endParaRPr lang="en-IN" sz="1800" b="1" dirty="0"/>
                    </a:p>
                  </a:txBody>
                  <a:tcPr marL="91987" marR="91987" marT="45993" marB="45993">
                    <a:solidFill>
                      <a:schemeClr val="bg1">
                        <a:lumMod val="95000"/>
                      </a:schemeClr>
                    </a:solidFill>
                  </a:tcPr>
                </a:tc>
                <a:tc>
                  <a:txBody>
                    <a:bodyPr/>
                    <a:lstStyle/>
                    <a:p>
                      <a:r>
                        <a:rPr lang="en-US" sz="1800" b="1" dirty="0"/>
                        <a:t>Kutcha</a:t>
                      </a:r>
                      <a:endParaRPr lang="en-IN" sz="1800" b="1" dirty="0"/>
                    </a:p>
                  </a:txBody>
                  <a:tcPr marL="91987" marR="91987" marT="45993" marB="45993">
                    <a:solidFill>
                      <a:schemeClr val="bg1">
                        <a:lumMod val="95000"/>
                      </a:schemeClr>
                    </a:solidFill>
                  </a:tcPr>
                </a:tc>
                <a:tc>
                  <a:txBody>
                    <a:bodyPr/>
                    <a:lstStyle/>
                    <a:p>
                      <a:pPr algn="ctr"/>
                      <a:r>
                        <a:rPr lang="en-US" sz="1800" b="1" dirty="0"/>
                        <a:t>8</a:t>
                      </a:r>
                      <a:endParaRPr lang="en-IN" sz="1800" b="1" dirty="0"/>
                    </a:p>
                  </a:txBody>
                  <a:tcPr marL="91987" marR="91987" marT="45993" marB="45993">
                    <a:solidFill>
                      <a:schemeClr val="bg1">
                        <a:lumMod val="95000"/>
                      </a:schemeClr>
                    </a:solidFill>
                  </a:tcPr>
                </a:tc>
                <a:tc>
                  <a:txBody>
                    <a:bodyPr/>
                    <a:lstStyle/>
                    <a:p>
                      <a:pPr algn="ctr"/>
                      <a:r>
                        <a:rPr lang="en-US" sz="1800" b="1" dirty="0"/>
                        <a:t>3.88%</a:t>
                      </a:r>
                      <a:endParaRPr lang="en-IN" sz="1800" b="1" dirty="0"/>
                    </a:p>
                  </a:txBody>
                  <a:tcPr marL="91987" marR="91987" marT="45993" marB="45993">
                    <a:solidFill>
                      <a:schemeClr val="bg1">
                        <a:lumMod val="95000"/>
                      </a:schemeClr>
                    </a:solidFill>
                  </a:tcPr>
                </a:tc>
                <a:extLst>
                  <a:ext uri="{0D108BD9-81ED-4DB2-BD59-A6C34878D82A}">
                    <a16:rowId xmlns:a16="http://schemas.microsoft.com/office/drawing/2014/main" val="1865095464"/>
                  </a:ext>
                </a:extLst>
              </a:tr>
              <a:tr h="359976">
                <a:tc>
                  <a:txBody>
                    <a:bodyPr/>
                    <a:lstStyle/>
                    <a:p>
                      <a:pPr algn="ctr"/>
                      <a:r>
                        <a:rPr lang="en-US" sz="1800" b="1" dirty="0"/>
                        <a:t>2.</a:t>
                      </a:r>
                      <a:endParaRPr lang="en-IN" sz="1800" b="1" dirty="0"/>
                    </a:p>
                  </a:txBody>
                  <a:tcPr marL="91987" marR="91987" marT="45993" marB="45993">
                    <a:solidFill>
                      <a:schemeClr val="bg1">
                        <a:lumMod val="95000"/>
                      </a:schemeClr>
                    </a:solidFill>
                  </a:tcPr>
                </a:tc>
                <a:tc>
                  <a:txBody>
                    <a:bodyPr/>
                    <a:lstStyle/>
                    <a:p>
                      <a:r>
                        <a:rPr lang="en-US" sz="1800" b="1" dirty="0"/>
                        <a:t>Pucca</a:t>
                      </a:r>
                      <a:endParaRPr lang="en-IN" sz="1800" b="1" dirty="0"/>
                    </a:p>
                  </a:txBody>
                  <a:tcPr marL="91987" marR="91987" marT="45993" marB="45993">
                    <a:solidFill>
                      <a:schemeClr val="bg1">
                        <a:lumMod val="95000"/>
                      </a:schemeClr>
                    </a:solidFill>
                  </a:tcPr>
                </a:tc>
                <a:tc>
                  <a:txBody>
                    <a:bodyPr/>
                    <a:lstStyle/>
                    <a:p>
                      <a:pPr algn="ctr"/>
                      <a:r>
                        <a:rPr lang="en-US" sz="1800" b="1" dirty="0"/>
                        <a:t>198</a:t>
                      </a:r>
                      <a:endParaRPr lang="en-IN" sz="1800" b="1" dirty="0"/>
                    </a:p>
                  </a:txBody>
                  <a:tcPr marL="91987" marR="91987" marT="45993" marB="45993">
                    <a:solidFill>
                      <a:schemeClr val="bg1">
                        <a:lumMod val="95000"/>
                      </a:schemeClr>
                    </a:solidFill>
                  </a:tcPr>
                </a:tc>
                <a:tc>
                  <a:txBody>
                    <a:bodyPr/>
                    <a:lstStyle/>
                    <a:p>
                      <a:pPr algn="ctr"/>
                      <a:r>
                        <a:rPr lang="en-US" sz="1800" b="1" dirty="0"/>
                        <a:t>96.11%</a:t>
                      </a:r>
                      <a:endParaRPr lang="en-IN" sz="1800" b="1" dirty="0"/>
                    </a:p>
                  </a:txBody>
                  <a:tcPr marL="91987" marR="91987" marT="45993" marB="45993">
                    <a:solidFill>
                      <a:schemeClr val="bg1">
                        <a:lumMod val="95000"/>
                      </a:schemeClr>
                    </a:solidFill>
                  </a:tcPr>
                </a:tc>
                <a:extLst>
                  <a:ext uri="{0D108BD9-81ED-4DB2-BD59-A6C34878D82A}">
                    <a16:rowId xmlns:a16="http://schemas.microsoft.com/office/drawing/2014/main" val="3054970507"/>
                  </a:ext>
                </a:extLst>
              </a:tr>
            </a:tbl>
          </a:graphicData>
        </a:graphic>
      </p:graphicFrame>
    </p:spTree>
    <p:extLst>
      <p:ext uri="{BB962C8B-B14F-4D97-AF65-F5344CB8AC3E}">
        <p14:creationId xmlns:p14="http://schemas.microsoft.com/office/powerpoint/2010/main" val="90130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2A2D465-C566-43FE-C049-B96ACA2389BE}"/>
              </a:ext>
            </a:extLst>
          </p:cNvPr>
          <p:cNvSpPr txBox="1"/>
          <p:nvPr/>
        </p:nvSpPr>
        <p:spPr>
          <a:xfrm>
            <a:off x="699713" y="248038"/>
            <a:ext cx="7063721" cy="1159200"/>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000" b="1" kern="1200" dirty="0">
                <a:solidFill>
                  <a:srgbClr val="FFFFFF"/>
                </a:solidFill>
                <a:latin typeface="+mj-lt"/>
                <a:ea typeface="+mj-ea"/>
                <a:cs typeface="+mj-cs"/>
              </a:rPr>
              <a:t>Results</a:t>
            </a:r>
          </a:p>
        </p:txBody>
      </p:sp>
      <p:pic>
        <p:nvPicPr>
          <p:cNvPr id="2" name="Picture 2" descr="International Institute of Health Management Research - IIHMR, Delhi ...">
            <a:extLst>
              <a:ext uri="{FF2B5EF4-FFF2-40B4-BE49-F238E27FC236}">
                <a16:creationId xmlns:a16="http://schemas.microsoft.com/office/drawing/2014/main" id="{C8F27B13-2CAD-16A1-70F0-3BB27E2A384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71121" y="439934"/>
            <a:ext cx="1435260" cy="105648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3">
            <a:extLst>
              <a:ext uri="{FF2B5EF4-FFF2-40B4-BE49-F238E27FC236}">
                <a16:creationId xmlns:a16="http://schemas.microsoft.com/office/drawing/2014/main" id="{EF7F69A6-2880-2C5F-598F-F175152EE8AB}"/>
              </a:ext>
            </a:extLst>
          </p:cNvPr>
          <p:cNvGraphicFramePr>
            <a:graphicFrameLocks noGrp="1"/>
          </p:cNvGraphicFramePr>
          <p:nvPr>
            <p:extLst>
              <p:ext uri="{D42A27DB-BD31-4B8C-83A1-F6EECF244321}">
                <p14:modId xmlns:p14="http://schemas.microsoft.com/office/powerpoint/2010/main" val="1462046759"/>
              </p:ext>
            </p:extLst>
          </p:nvPr>
        </p:nvGraphicFramePr>
        <p:xfrm>
          <a:off x="1302317" y="1766206"/>
          <a:ext cx="9587361" cy="4701018"/>
        </p:xfrm>
        <a:graphic>
          <a:graphicData uri="http://schemas.openxmlformats.org/drawingml/2006/table">
            <a:tbl>
              <a:tblPr firstRow="1" bandRow="1">
                <a:tableStyleId>{5C22544A-7EE6-4342-B048-85BDC9FD1C3A}</a:tableStyleId>
              </a:tblPr>
              <a:tblGrid>
                <a:gridCol w="913267">
                  <a:extLst>
                    <a:ext uri="{9D8B030D-6E8A-4147-A177-3AD203B41FA5}">
                      <a16:colId xmlns:a16="http://schemas.microsoft.com/office/drawing/2014/main" val="1279084614"/>
                    </a:ext>
                  </a:extLst>
                </a:gridCol>
                <a:gridCol w="3418820">
                  <a:extLst>
                    <a:ext uri="{9D8B030D-6E8A-4147-A177-3AD203B41FA5}">
                      <a16:colId xmlns:a16="http://schemas.microsoft.com/office/drawing/2014/main" val="2189734238"/>
                    </a:ext>
                  </a:extLst>
                </a:gridCol>
                <a:gridCol w="2322826">
                  <a:extLst>
                    <a:ext uri="{9D8B030D-6E8A-4147-A177-3AD203B41FA5}">
                      <a16:colId xmlns:a16="http://schemas.microsoft.com/office/drawing/2014/main" val="2360958572"/>
                    </a:ext>
                  </a:extLst>
                </a:gridCol>
                <a:gridCol w="2932448">
                  <a:extLst>
                    <a:ext uri="{9D8B030D-6E8A-4147-A177-3AD203B41FA5}">
                      <a16:colId xmlns:a16="http://schemas.microsoft.com/office/drawing/2014/main" val="3186929786"/>
                    </a:ext>
                  </a:extLst>
                </a:gridCol>
              </a:tblGrid>
              <a:tr h="350145">
                <a:tc>
                  <a:txBody>
                    <a:bodyPr/>
                    <a:lstStyle/>
                    <a:p>
                      <a:r>
                        <a:rPr lang="en-IN" sz="1800"/>
                        <a:t>S.No.</a:t>
                      </a:r>
                    </a:p>
                  </a:txBody>
                  <a:tcPr marL="91987" marR="91987" marT="45993" marB="45993"/>
                </a:tc>
                <a:tc>
                  <a:txBody>
                    <a:bodyPr/>
                    <a:lstStyle/>
                    <a:p>
                      <a:r>
                        <a:rPr lang="en-US" sz="1800" dirty="0"/>
                        <a:t>Background characteristics</a:t>
                      </a:r>
                      <a:endParaRPr lang="en-IN" sz="1800" dirty="0"/>
                    </a:p>
                  </a:txBody>
                  <a:tcPr marL="91987" marR="91987" marT="45993" marB="45993"/>
                </a:tc>
                <a:tc>
                  <a:txBody>
                    <a:bodyPr/>
                    <a:lstStyle/>
                    <a:p>
                      <a:r>
                        <a:rPr lang="en-US" sz="1800" dirty="0"/>
                        <a:t>Number</a:t>
                      </a:r>
                      <a:endParaRPr lang="en-IN" sz="1800" dirty="0"/>
                    </a:p>
                  </a:txBody>
                  <a:tcPr marL="91987" marR="91987" marT="45993" marB="45993"/>
                </a:tc>
                <a:tc>
                  <a:txBody>
                    <a:bodyPr/>
                    <a:lstStyle/>
                    <a:p>
                      <a:pPr algn="ctr"/>
                      <a:r>
                        <a:rPr lang="en-US" sz="1800" dirty="0"/>
                        <a:t>Percentage</a:t>
                      </a:r>
                      <a:endParaRPr lang="en-IN" sz="1800" dirty="0"/>
                    </a:p>
                  </a:txBody>
                  <a:tcPr marL="91987" marR="91987" marT="45993" marB="45993"/>
                </a:tc>
                <a:extLst>
                  <a:ext uri="{0D108BD9-81ED-4DB2-BD59-A6C34878D82A}">
                    <a16:rowId xmlns:a16="http://schemas.microsoft.com/office/drawing/2014/main" val="961147827"/>
                  </a:ext>
                </a:extLst>
              </a:tr>
              <a:tr h="321010">
                <a:tc gridSpan="3">
                  <a:txBody>
                    <a:bodyPr/>
                    <a:lstStyle/>
                    <a:p>
                      <a:pPr algn="ctr"/>
                      <a:r>
                        <a:rPr lang="en-US" sz="1600" b="1" dirty="0"/>
                        <a:t>AGE</a:t>
                      </a:r>
                      <a:endParaRPr lang="en-IN" sz="1600" b="1" dirty="0"/>
                    </a:p>
                  </a:txBody>
                  <a:tcPr marL="91987" marR="91987" marT="45993" marB="45993"/>
                </a:tc>
                <a:tc hMerge="1">
                  <a:txBody>
                    <a:bodyPr/>
                    <a:lstStyle/>
                    <a:p>
                      <a:endParaRPr lang="en-IN" dirty="0"/>
                    </a:p>
                  </a:txBody>
                  <a:tcPr/>
                </a:tc>
                <a:tc hMerge="1">
                  <a:txBody>
                    <a:bodyPr/>
                    <a:lstStyle/>
                    <a:p>
                      <a:endParaRPr lang="en-IN"/>
                    </a:p>
                  </a:txBody>
                  <a:tcPr/>
                </a:tc>
                <a:tc>
                  <a:txBody>
                    <a:bodyPr/>
                    <a:lstStyle/>
                    <a:p>
                      <a:pPr algn="ctr"/>
                      <a:endParaRPr lang="en-IN" sz="1600" b="1"/>
                    </a:p>
                  </a:txBody>
                  <a:tcPr marL="91987" marR="91987" marT="45993" marB="45993"/>
                </a:tc>
                <a:extLst>
                  <a:ext uri="{0D108BD9-81ED-4DB2-BD59-A6C34878D82A}">
                    <a16:rowId xmlns:a16="http://schemas.microsoft.com/office/drawing/2014/main" val="3306676746"/>
                  </a:ext>
                </a:extLst>
              </a:tr>
              <a:tr h="350145">
                <a:tc>
                  <a:txBody>
                    <a:bodyPr/>
                    <a:lstStyle/>
                    <a:p>
                      <a:pPr algn="ctr"/>
                      <a:r>
                        <a:rPr lang="en-IN" sz="1600" b="1" dirty="0"/>
                        <a:t>1.</a:t>
                      </a:r>
                    </a:p>
                  </a:txBody>
                  <a:tcPr marL="91987" marR="91987" marT="45993" marB="45993">
                    <a:solidFill>
                      <a:schemeClr val="bg1">
                        <a:lumMod val="95000"/>
                      </a:schemeClr>
                    </a:solidFill>
                  </a:tcPr>
                </a:tc>
                <a:tc>
                  <a:txBody>
                    <a:bodyPr/>
                    <a:lstStyle/>
                    <a:p>
                      <a:r>
                        <a:rPr lang="en-US" sz="1600" b="1" dirty="0"/>
                        <a:t>0-4</a:t>
                      </a:r>
                      <a:endParaRPr lang="en-IN" sz="1600" b="1" dirty="0"/>
                    </a:p>
                  </a:txBody>
                  <a:tcPr marL="91987" marR="91987" marT="45993" marB="45993">
                    <a:solidFill>
                      <a:schemeClr val="bg1">
                        <a:lumMod val="95000"/>
                      </a:schemeClr>
                    </a:solidFill>
                  </a:tcPr>
                </a:tc>
                <a:tc>
                  <a:txBody>
                    <a:bodyPr/>
                    <a:lstStyle/>
                    <a:p>
                      <a:pPr algn="ctr"/>
                      <a:r>
                        <a:rPr lang="en-US" sz="1800" b="1" dirty="0"/>
                        <a:t>44</a:t>
                      </a:r>
                      <a:endParaRPr lang="en-IN" sz="1800" b="1" dirty="0"/>
                    </a:p>
                  </a:txBody>
                  <a:tcPr marL="91987" marR="91987" marT="45993" marB="45993">
                    <a:solidFill>
                      <a:schemeClr val="bg1">
                        <a:lumMod val="95000"/>
                      </a:schemeClr>
                    </a:solidFill>
                  </a:tcPr>
                </a:tc>
                <a:tc>
                  <a:txBody>
                    <a:bodyPr/>
                    <a:lstStyle/>
                    <a:p>
                      <a:pPr algn="ctr" fontAlgn="b"/>
                      <a:r>
                        <a:rPr lang="en-IN" sz="1800" b="1" i="0" u="none" strike="noStrike" dirty="0">
                          <a:solidFill>
                            <a:srgbClr val="000000"/>
                          </a:solidFill>
                          <a:effectLst/>
                          <a:latin typeface="Aptos Narrow" panose="020B0004020202020204" pitchFamily="34" charset="0"/>
                        </a:rPr>
                        <a:t>6.48%</a:t>
                      </a:r>
                    </a:p>
                  </a:txBody>
                  <a:tcPr marL="7620" marR="7620" marT="7620" marB="0" anchor="b">
                    <a:solidFill>
                      <a:schemeClr val="bg1">
                        <a:lumMod val="95000"/>
                      </a:schemeClr>
                    </a:solidFill>
                  </a:tcPr>
                </a:tc>
                <a:extLst>
                  <a:ext uri="{0D108BD9-81ED-4DB2-BD59-A6C34878D82A}">
                    <a16:rowId xmlns:a16="http://schemas.microsoft.com/office/drawing/2014/main" val="3812292184"/>
                  </a:ext>
                </a:extLst>
              </a:tr>
              <a:tr h="350145">
                <a:tc>
                  <a:txBody>
                    <a:bodyPr/>
                    <a:lstStyle/>
                    <a:p>
                      <a:pPr algn="ctr"/>
                      <a:r>
                        <a:rPr lang="en-IN" sz="1600" b="1" dirty="0"/>
                        <a:t>2.</a:t>
                      </a:r>
                    </a:p>
                  </a:txBody>
                  <a:tcPr marL="91987" marR="91987" marT="45993" marB="45993">
                    <a:solidFill>
                      <a:schemeClr val="bg1">
                        <a:lumMod val="95000"/>
                      </a:schemeClr>
                    </a:solidFill>
                  </a:tcPr>
                </a:tc>
                <a:tc>
                  <a:txBody>
                    <a:bodyPr/>
                    <a:lstStyle/>
                    <a:p>
                      <a:r>
                        <a:rPr lang="en-US" sz="1600" b="1" dirty="0"/>
                        <a:t>5- 10</a:t>
                      </a:r>
                      <a:endParaRPr lang="en-IN" sz="1600" b="1" dirty="0"/>
                    </a:p>
                  </a:txBody>
                  <a:tcPr marL="91987" marR="91987" marT="45993" marB="45993">
                    <a:solidFill>
                      <a:schemeClr val="bg1">
                        <a:lumMod val="95000"/>
                      </a:schemeClr>
                    </a:solidFill>
                  </a:tcPr>
                </a:tc>
                <a:tc>
                  <a:txBody>
                    <a:bodyPr/>
                    <a:lstStyle/>
                    <a:p>
                      <a:pPr algn="ctr"/>
                      <a:r>
                        <a:rPr lang="en-US" sz="1800" b="1" dirty="0"/>
                        <a:t>87</a:t>
                      </a:r>
                      <a:endParaRPr lang="en-IN" sz="1800" b="1" dirty="0"/>
                    </a:p>
                  </a:txBody>
                  <a:tcPr marL="91987" marR="91987" marT="45993" marB="45993">
                    <a:solidFill>
                      <a:schemeClr val="bg1">
                        <a:lumMod val="95000"/>
                      </a:schemeClr>
                    </a:solidFill>
                  </a:tcPr>
                </a:tc>
                <a:tc>
                  <a:txBody>
                    <a:bodyPr/>
                    <a:lstStyle/>
                    <a:p>
                      <a:pPr algn="ctr" fontAlgn="b"/>
                      <a:r>
                        <a:rPr lang="en-IN" sz="1800" b="1" i="0" u="none" strike="noStrike" dirty="0">
                          <a:solidFill>
                            <a:srgbClr val="000000"/>
                          </a:solidFill>
                          <a:effectLst/>
                          <a:latin typeface="Aptos Narrow" panose="020B0004020202020204" pitchFamily="34" charset="0"/>
                        </a:rPr>
                        <a:t>12.81%</a:t>
                      </a:r>
                    </a:p>
                  </a:txBody>
                  <a:tcPr marL="7620" marR="7620" marT="7620" marB="0" anchor="b">
                    <a:solidFill>
                      <a:schemeClr val="bg1">
                        <a:lumMod val="95000"/>
                      </a:schemeClr>
                    </a:solidFill>
                  </a:tcPr>
                </a:tc>
                <a:extLst>
                  <a:ext uri="{0D108BD9-81ED-4DB2-BD59-A6C34878D82A}">
                    <a16:rowId xmlns:a16="http://schemas.microsoft.com/office/drawing/2014/main" val="1400718014"/>
                  </a:ext>
                </a:extLst>
              </a:tr>
              <a:tr h="350145">
                <a:tc>
                  <a:txBody>
                    <a:bodyPr/>
                    <a:lstStyle/>
                    <a:p>
                      <a:pPr algn="ctr"/>
                      <a:r>
                        <a:rPr lang="en-IN" sz="1600" b="1"/>
                        <a:t>3.</a:t>
                      </a:r>
                    </a:p>
                  </a:txBody>
                  <a:tcPr marL="91987" marR="91987" marT="45993" marB="45993">
                    <a:solidFill>
                      <a:schemeClr val="bg1">
                        <a:lumMod val="95000"/>
                      </a:schemeClr>
                    </a:solidFill>
                  </a:tcPr>
                </a:tc>
                <a:tc>
                  <a:txBody>
                    <a:bodyPr/>
                    <a:lstStyle/>
                    <a:p>
                      <a:r>
                        <a:rPr lang="en-US" sz="1600" b="1" dirty="0"/>
                        <a:t>11-20</a:t>
                      </a:r>
                      <a:endParaRPr lang="en-IN" sz="1600" b="1" dirty="0"/>
                    </a:p>
                  </a:txBody>
                  <a:tcPr marL="91987" marR="91987" marT="45993" marB="45993">
                    <a:solidFill>
                      <a:schemeClr val="bg1">
                        <a:lumMod val="95000"/>
                      </a:schemeClr>
                    </a:solidFill>
                  </a:tcPr>
                </a:tc>
                <a:tc>
                  <a:txBody>
                    <a:bodyPr/>
                    <a:lstStyle/>
                    <a:p>
                      <a:pPr algn="ctr"/>
                      <a:r>
                        <a:rPr lang="en-US" sz="1800" b="1" dirty="0"/>
                        <a:t>96</a:t>
                      </a:r>
                      <a:endParaRPr lang="en-IN" sz="1800" b="1" dirty="0"/>
                    </a:p>
                  </a:txBody>
                  <a:tcPr marL="91987" marR="91987" marT="45993" marB="45993">
                    <a:solidFill>
                      <a:schemeClr val="bg1">
                        <a:lumMod val="95000"/>
                      </a:schemeClr>
                    </a:solidFill>
                  </a:tcPr>
                </a:tc>
                <a:tc>
                  <a:txBody>
                    <a:bodyPr/>
                    <a:lstStyle/>
                    <a:p>
                      <a:pPr algn="ctr" fontAlgn="b"/>
                      <a:r>
                        <a:rPr lang="en-IN" sz="1800" b="1" i="0" u="none" strike="noStrike" dirty="0">
                          <a:solidFill>
                            <a:srgbClr val="000000"/>
                          </a:solidFill>
                          <a:effectLst/>
                          <a:latin typeface="Aptos Narrow" panose="020B0004020202020204" pitchFamily="34" charset="0"/>
                        </a:rPr>
                        <a:t>14.13%</a:t>
                      </a:r>
                    </a:p>
                  </a:txBody>
                  <a:tcPr marL="7620" marR="7620" marT="7620" marB="0" anchor="b">
                    <a:solidFill>
                      <a:schemeClr val="bg1">
                        <a:lumMod val="95000"/>
                      </a:schemeClr>
                    </a:solidFill>
                  </a:tcPr>
                </a:tc>
                <a:extLst>
                  <a:ext uri="{0D108BD9-81ED-4DB2-BD59-A6C34878D82A}">
                    <a16:rowId xmlns:a16="http://schemas.microsoft.com/office/drawing/2014/main" val="141808931"/>
                  </a:ext>
                </a:extLst>
              </a:tr>
              <a:tr h="350145">
                <a:tc>
                  <a:txBody>
                    <a:bodyPr/>
                    <a:lstStyle/>
                    <a:p>
                      <a:pPr algn="ctr"/>
                      <a:r>
                        <a:rPr lang="en-US" sz="1600" b="1" dirty="0"/>
                        <a:t>4.</a:t>
                      </a:r>
                      <a:endParaRPr lang="en-IN" sz="1600" b="1" dirty="0"/>
                    </a:p>
                  </a:txBody>
                  <a:tcPr marL="91987" marR="91987" marT="45993" marB="45993">
                    <a:solidFill>
                      <a:schemeClr val="bg1">
                        <a:lumMod val="95000"/>
                      </a:schemeClr>
                    </a:solidFill>
                  </a:tcPr>
                </a:tc>
                <a:tc>
                  <a:txBody>
                    <a:bodyPr/>
                    <a:lstStyle/>
                    <a:p>
                      <a:r>
                        <a:rPr lang="en-US" sz="1600" b="1" dirty="0"/>
                        <a:t>21-35</a:t>
                      </a:r>
                      <a:endParaRPr lang="en-IN" sz="1600" b="1" dirty="0"/>
                    </a:p>
                  </a:txBody>
                  <a:tcPr marL="91987" marR="91987" marT="45993" marB="45993">
                    <a:solidFill>
                      <a:schemeClr val="bg1">
                        <a:lumMod val="95000"/>
                      </a:schemeClr>
                    </a:solidFill>
                  </a:tcPr>
                </a:tc>
                <a:tc>
                  <a:txBody>
                    <a:bodyPr/>
                    <a:lstStyle/>
                    <a:p>
                      <a:pPr algn="ctr"/>
                      <a:r>
                        <a:rPr lang="en-US" sz="1800" b="1" dirty="0"/>
                        <a:t>117</a:t>
                      </a:r>
                      <a:endParaRPr lang="en-IN" sz="1800" b="1" dirty="0"/>
                    </a:p>
                  </a:txBody>
                  <a:tcPr marL="91987" marR="91987" marT="45993" marB="45993">
                    <a:solidFill>
                      <a:schemeClr val="bg1">
                        <a:lumMod val="95000"/>
                      </a:schemeClr>
                    </a:solidFill>
                  </a:tcPr>
                </a:tc>
                <a:tc>
                  <a:txBody>
                    <a:bodyPr/>
                    <a:lstStyle/>
                    <a:p>
                      <a:pPr algn="ctr" fontAlgn="b"/>
                      <a:r>
                        <a:rPr lang="en-IN" sz="1800" b="1" i="0" u="none" strike="noStrike" dirty="0">
                          <a:solidFill>
                            <a:srgbClr val="000000"/>
                          </a:solidFill>
                          <a:effectLst/>
                          <a:latin typeface="Aptos Narrow" panose="020B0004020202020204" pitchFamily="34" charset="0"/>
                        </a:rPr>
                        <a:t>17.23%</a:t>
                      </a:r>
                    </a:p>
                  </a:txBody>
                  <a:tcPr marL="7620" marR="7620" marT="7620" marB="0" anchor="b">
                    <a:solidFill>
                      <a:schemeClr val="bg1">
                        <a:lumMod val="95000"/>
                      </a:schemeClr>
                    </a:solidFill>
                  </a:tcPr>
                </a:tc>
                <a:extLst>
                  <a:ext uri="{0D108BD9-81ED-4DB2-BD59-A6C34878D82A}">
                    <a16:rowId xmlns:a16="http://schemas.microsoft.com/office/drawing/2014/main" val="3327212969"/>
                  </a:ext>
                </a:extLst>
              </a:tr>
              <a:tr h="350145">
                <a:tc>
                  <a:txBody>
                    <a:bodyPr/>
                    <a:lstStyle/>
                    <a:p>
                      <a:pPr algn="ctr"/>
                      <a:r>
                        <a:rPr lang="en-US" sz="1600" b="1" dirty="0"/>
                        <a:t>5.</a:t>
                      </a:r>
                      <a:endParaRPr lang="en-IN" sz="1600" b="1" dirty="0"/>
                    </a:p>
                  </a:txBody>
                  <a:tcPr marL="91987" marR="91987" marT="45993" marB="45993">
                    <a:solidFill>
                      <a:schemeClr val="bg1">
                        <a:lumMod val="95000"/>
                      </a:schemeClr>
                    </a:solidFill>
                  </a:tcPr>
                </a:tc>
                <a:tc>
                  <a:txBody>
                    <a:bodyPr/>
                    <a:lstStyle/>
                    <a:p>
                      <a:r>
                        <a:rPr lang="en-US" sz="1600" b="1" dirty="0"/>
                        <a:t>36-65</a:t>
                      </a:r>
                      <a:endParaRPr lang="en-IN" sz="1600" b="1" dirty="0"/>
                    </a:p>
                  </a:txBody>
                  <a:tcPr marL="91987" marR="91987" marT="45993" marB="45993">
                    <a:solidFill>
                      <a:schemeClr val="bg1">
                        <a:lumMod val="95000"/>
                      </a:schemeClr>
                    </a:solidFill>
                  </a:tcPr>
                </a:tc>
                <a:tc>
                  <a:txBody>
                    <a:bodyPr/>
                    <a:lstStyle/>
                    <a:p>
                      <a:pPr algn="ctr"/>
                      <a:r>
                        <a:rPr lang="en-US" sz="1800" b="1" dirty="0"/>
                        <a:t>300</a:t>
                      </a:r>
                      <a:endParaRPr lang="en-IN" sz="1800" b="1" dirty="0"/>
                    </a:p>
                  </a:txBody>
                  <a:tcPr marL="91987" marR="91987" marT="45993" marB="45993">
                    <a:solidFill>
                      <a:schemeClr val="bg1">
                        <a:lumMod val="95000"/>
                      </a:schemeClr>
                    </a:solidFill>
                  </a:tcPr>
                </a:tc>
                <a:tc>
                  <a:txBody>
                    <a:bodyPr/>
                    <a:lstStyle/>
                    <a:p>
                      <a:pPr algn="ctr" fontAlgn="b"/>
                      <a:r>
                        <a:rPr lang="en-IN" sz="1800" b="1" i="0" u="none" strike="noStrike" dirty="0">
                          <a:solidFill>
                            <a:srgbClr val="000000"/>
                          </a:solidFill>
                          <a:effectLst/>
                          <a:latin typeface="Aptos Narrow" panose="020B0004020202020204" pitchFamily="34" charset="0"/>
                        </a:rPr>
                        <a:t>44.18%</a:t>
                      </a:r>
                    </a:p>
                  </a:txBody>
                  <a:tcPr marL="7620" marR="7620" marT="7620" marB="0" anchor="b">
                    <a:solidFill>
                      <a:schemeClr val="bg1">
                        <a:lumMod val="95000"/>
                      </a:schemeClr>
                    </a:solidFill>
                  </a:tcPr>
                </a:tc>
                <a:extLst>
                  <a:ext uri="{0D108BD9-81ED-4DB2-BD59-A6C34878D82A}">
                    <a16:rowId xmlns:a16="http://schemas.microsoft.com/office/drawing/2014/main" val="1676688757"/>
                  </a:ext>
                </a:extLst>
              </a:tr>
              <a:tr h="350145">
                <a:tc>
                  <a:txBody>
                    <a:bodyPr/>
                    <a:lstStyle/>
                    <a:p>
                      <a:pPr algn="ctr"/>
                      <a:r>
                        <a:rPr lang="en-US" sz="1600" b="1" dirty="0"/>
                        <a:t>6.</a:t>
                      </a:r>
                      <a:endParaRPr lang="en-IN" sz="1600" b="1" dirty="0"/>
                    </a:p>
                  </a:txBody>
                  <a:tcPr marL="91987" marR="91987" marT="45993" marB="45993">
                    <a:solidFill>
                      <a:schemeClr val="bg1">
                        <a:lumMod val="95000"/>
                      </a:schemeClr>
                    </a:solidFill>
                  </a:tcPr>
                </a:tc>
                <a:tc>
                  <a:txBody>
                    <a:bodyPr/>
                    <a:lstStyle/>
                    <a:p>
                      <a:r>
                        <a:rPr lang="en-US" sz="1600" b="1" dirty="0"/>
                        <a:t>65 Above</a:t>
                      </a:r>
                      <a:endParaRPr lang="en-IN" sz="1600" b="1" dirty="0"/>
                    </a:p>
                  </a:txBody>
                  <a:tcPr marL="91987" marR="91987" marT="45993" marB="45993">
                    <a:solidFill>
                      <a:schemeClr val="bg1">
                        <a:lumMod val="95000"/>
                      </a:schemeClr>
                    </a:solidFill>
                  </a:tcPr>
                </a:tc>
                <a:tc>
                  <a:txBody>
                    <a:bodyPr/>
                    <a:lstStyle/>
                    <a:p>
                      <a:pPr algn="ctr"/>
                      <a:r>
                        <a:rPr lang="en-US" sz="1800" b="1" dirty="0"/>
                        <a:t>35</a:t>
                      </a:r>
                      <a:endParaRPr lang="en-IN" sz="1800" b="1" dirty="0"/>
                    </a:p>
                  </a:txBody>
                  <a:tcPr marL="91987" marR="91987" marT="45993" marB="45993">
                    <a:solidFill>
                      <a:schemeClr val="bg1">
                        <a:lumMod val="95000"/>
                      </a:schemeClr>
                    </a:solidFill>
                  </a:tcPr>
                </a:tc>
                <a:tc>
                  <a:txBody>
                    <a:bodyPr/>
                    <a:lstStyle/>
                    <a:p>
                      <a:pPr algn="ctr" fontAlgn="b"/>
                      <a:r>
                        <a:rPr lang="en-IN" sz="1800" b="1" i="0" u="none" strike="noStrike" dirty="0">
                          <a:solidFill>
                            <a:srgbClr val="000000"/>
                          </a:solidFill>
                          <a:effectLst/>
                          <a:latin typeface="Aptos Narrow" panose="020B0004020202020204" pitchFamily="34" charset="0"/>
                        </a:rPr>
                        <a:t>5.15%</a:t>
                      </a:r>
                    </a:p>
                  </a:txBody>
                  <a:tcPr marL="7620" marR="7620" marT="7620" marB="0" anchor="b">
                    <a:solidFill>
                      <a:schemeClr val="bg1">
                        <a:lumMod val="95000"/>
                      </a:schemeClr>
                    </a:solidFill>
                  </a:tcPr>
                </a:tc>
                <a:extLst>
                  <a:ext uri="{0D108BD9-81ED-4DB2-BD59-A6C34878D82A}">
                    <a16:rowId xmlns:a16="http://schemas.microsoft.com/office/drawing/2014/main" val="3004755441"/>
                  </a:ext>
                </a:extLst>
              </a:tr>
              <a:tr h="321010">
                <a:tc gridSpan="3">
                  <a:txBody>
                    <a:bodyPr/>
                    <a:lstStyle/>
                    <a:p>
                      <a:pPr algn="ctr"/>
                      <a:r>
                        <a:rPr lang="en-US" sz="1600" b="1" dirty="0"/>
                        <a:t>Education Level</a:t>
                      </a:r>
                      <a:endParaRPr lang="en-IN" sz="1600" b="1" dirty="0"/>
                    </a:p>
                  </a:txBody>
                  <a:tcPr marL="91987" marR="91987" marT="45993" marB="45993"/>
                </a:tc>
                <a:tc hMerge="1">
                  <a:txBody>
                    <a:bodyPr/>
                    <a:lstStyle/>
                    <a:p>
                      <a:endParaRPr lang="en-IN"/>
                    </a:p>
                  </a:txBody>
                  <a:tcPr/>
                </a:tc>
                <a:tc hMerge="1">
                  <a:txBody>
                    <a:bodyPr/>
                    <a:lstStyle/>
                    <a:p>
                      <a:endParaRPr lang="en-IN"/>
                    </a:p>
                  </a:txBody>
                  <a:tcPr/>
                </a:tc>
                <a:tc>
                  <a:txBody>
                    <a:bodyPr/>
                    <a:lstStyle/>
                    <a:p>
                      <a:pPr algn="ctr"/>
                      <a:endParaRPr lang="en-IN" sz="1600" b="1" dirty="0"/>
                    </a:p>
                  </a:txBody>
                  <a:tcPr marL="91987" marR="91987" marT="45993" marB="45993"/>
                </a:tc>
                <a:extLst>
                  <a:ext uri="{0D108BD9-81ED-4DB2-BD59-A6C34878D82A}">
                    <a16:rowId xmlns:a16="http://schemas.microsoft.com/office/drawing/2014/main" val="2499199660"/>
                  </a:ext>
                </a:extLst>
              </a:tr>
              <a:tr h="350145">
                <a:tc>
                  <a:txBody>
                    <a:bodyPr/>
                    <a:lstStyle/>
                    <a:p>
                      <a:pPr algn="ctr"/>
                      <a:r>
                        <a:rPr lang="en-IN" sz="1600" b="1" dirty="0"/>
                        <a:t>1.</a:t>
                      </a:r>
                    </a:p>
                  </a:txBody>
                  <a:tcPr marL="91987" marR="91987" marT="45993" marB="45993">
                    <a:solidFill>
                      <a:schemeClr val="bg1">
                        <a:lumMod val="95000"/>
                      </a:schemeClr>
                    </a:solidFill>
                  </a:tcPr>
                </a:tc>
                <a:tc>
                  <a:txBody>
                    <a:bodyPr/>
                    <a:lstStyle/>
                    <a:p>
                      <a:r>
                        <a:rPr lang="en-US" sz="1600" b="1" dirty="0"/>
                        <a:t>Illiterate</a:t>
                      </a:r>
                      <a:endParaRPr lang="en-IN" sz="1600" b="1" dirty="0"/>
                    </a:p>
                  </a:txBody>
                  <a:tcPr marL="91987" marR="91987" marT="45993" marB="45993">
                    <a:solidFill>
                      <a:schemeClr val="bg1">
                        <a:lumMod val="95000"/>
                      </a:schemeClr>
                    </a:solidFill>
                  </a:tcPr>
                </a:tc>
                <a:tc>
                  <a:txBody>
                    <a:bodyPr/>
                    <a:lstStyle/>
                    <a:p>
                      <a:pPr algn="ctr"/>
                      <a:r>
                        <a:rPr lang="en-US" sz="1800" b="1" dirty="0"/>
                        <a:t>5</a:t>
                      </a:r>
                      <a:endParaRPr lang="en-IN" sz="1800" b="1" dirty="0"/>
                    </a:p>
                  </a:txBody>
                  <a:tcPr marL="91987" marR="91987" marT="45993" marB="45993">
                    <a:solidFill>
                      <a:schemeClr val="bg1">
                        <a:lumMod val="95000"/>
                      </a:schemeClr>
                    </a:solidFill>
                  </a:tcPr>
                </a:tc>
                <a:tc>
                  <a:txBody>
                    <a:bodyPr/>
                    <a:lstStyle/>
                    <a:p>
                      <a:pPr algn="ctr"/>
                      <a:r>
                        <a:rPr lang="en-US" sz="1600" b="1" dirty="0"/>
                        <a:t>2.4%</a:t>
                      </a:r>
                      <a:endParaRPr lang="en-IN" sz="1600" b="1" dirty="0"/>
                    </a:p>
                  </a:txBody>
                  <a:tcPr marL="91987" marR="91987" marT="45993" marB="45993">
                    <a:solidFill>
                      <a:schemeClr val="bg1">
                        <a:lumMod val="95000"/>
                      </a:schemeClr>
                    </a:solidFill>
                  </a:tcPr>
                </a:tc>
                <a:extLst>
                  <a:ext uri="{0D108BD9-81ED-4DB2-BD59-A6C34878D82A}">
                    <a16:rowId xmlns:a16="http://schemas.microsoft.com/office/drawing/2014/main" val="2085398735"/>
                  </a:ext>
                </a:extLst>
              </a:tr>
              <a:tr h="350145">
                <a:tc>
                  <a:txBody>
                    <a:bodyPr/>
                    <a:lstStyle/>
                    <a:p>
                      <a:pPr algn="ctr"/>
                      <a:r>
                        <a:rPr lang="en-IN" sz="1600" b="1"/>
                        <a:t>2.</a:t>
                      </a:r>
                    </a:p>
                  </a:txBody>
                  <a:tcPr marL="91987" marR="91987" marT="45993" marB="45993">
                    <a:solidFill>
                      <a:schemeClr val="bg1">
                        <a:lumMod val="95000"/>
                      </a:schemeClr>
                    </a:solidFill>
                  </a:tcPr>
                </a:tc>
                <a:tc>
                  <a:txBody>
                    <a:bodyPr/>
                    <a:lstStyle/>
                    <a:p>
                      <a:r>
                        <a:rPr lang="en-US" sz="1600" b="1" dirty="0"/>
                        <a:t>Primary</a:t>
                      </a:r>
                      <a:endParaRPr lang="en-IN" sz="1600" b="1" dirty="0"/>
                    </a:p>
                  </a:txBody>
                  <a:tcPr marL="91987" marR="91987" marT="45993" marB="45993">
                    <a:solidFill>
                      <a:schemeClr val="bg1">
                        <a:lumMod val="95000"/>
                      </a:schemeClr>
                    </a:solidFill>
                  </a:tcPr>
                </a:tc>
                <a:tc>
                  <a:txBody>
                    <a:bodyPr/>
                    <a:lstStyle/>
                    <a:p>
                      <a:pPr algn="ctr"/>
                      <a:r>
                        <a:rPr lang="en-US" sz="1800" b="1" dirty="0"/>
                        <a:t>89</a:t>
                      </a:r>
                      <a:endParaRPr lang="en-IN" sz="1800" b="1" dirty="0"/>
                    </a:p>
                  </a:txBody>
                  <a:tcPr marL="91987" marR="91987" marT="45993" marB="45993">
                    <a:solidFill>
                      <a:schemeClr val="bg1">
                        <a:lumMod val="95000"/>
                      </a:schemeClr>
                    </a:solidFill>
                  </a:tcPr>
                </a:tc>
                <a:tc>
                  <a:txBody>
                    <a:bodyPr/>
                    <a:lstStyle/>
                    <a:p>
                      <a:pPr algn="ctr"/>
                      <a:r>
                        <a:rPr lang="en-US" sz="1600" b="1" dirty="0"/>
                        <a:t>43.2%</a:t>
                      </a:r>
                      <a:endParaRPr lang="en-IN" sz="1600" b="1" dirty="0"/>
                    </a:p>
                  </a:txBody>
                  <a:tcPr marL="91987" marR="91987" marT="45993" marB="45993">
                    <a:solidFill>
                      <a:schemeClr val="bg1">
                        <a:lumMod val="95000"/>
                      </a:schemeClr>
                    </a:solidFill>
                  </a:tcPr>
                </a:tc>
                <a:extLst>
                  <a:ext uri="{0D108BD9-81ED-4DB2-BD59-A6C34878D82A}">
                    <a16:rowId xmlns:a16="http://schemas.microsoft.com/office/drawing/2014/main" val="3890232510"/>
                  </a:ext>
                </a:extLst>
              </a:tr>
              <a:tr h="350145">
                <a:tc>
                  <a:txBody>
                    <a:bodyPr/>
                    <a:lstStyle/>
                    <a:p>
                      <a:pPr algn="ctr"/>
                      <a:r>
                        <a:rPr lang="en-IN" sz="1600" b="1"/>
                        <a:t>3.</a:t>
                      </a:r>
                    </a:p>
                  </a:txBody>
                  <a:tcPr marL="91987" marR="91987" marT="45993" marB="45993">
                    <a:solidFill>
                      <a:schemeClr val="bg1">
                        <a:lumMod val="95000"/>
                      </a:schemeClr>
                    </a:solidFill>
                  </a:tcPr>
                </a:tc>
                <a:tc>
                  <a:txBody>
                    <a:bodyPr/>
                    <a:lstStyle/>
                    <a:p>
                      <a:r>
                        <a:rPr lang="en-US" sz="1600" b="1" dirty="0"/>
                        <a:t>Secondary</a:t>
                      </a:r>
                      <a:endParaRPr lang="en-IN" sz="1600" b="1" dirty="0"/>
                    </a:p>
                  </a:txBody>
                  <a:tcPr marL="91987" marR="91987" marT="45993" marB="45993">
                    <a:solidFill>
                      <a:schemeClr val="bg1">
                        <a:lumMod val="95000"/>
                      </a:schemeClr>
                    </a:solidFill>
                  </a:tcPr>
                </a:tc>
                <a:tc>
                  <a:txBody>
                    <a:bodyPr/>
                    <a:lstStyle/>
                    <a:p>
                      <a:pPr algn="ctr"/>
                      <a:r>
                        <a:rPr lang="en-US" sz="1800" b="1" dirty="0"/>
                        <a:t>69</a:t>
                      </a:r>
                      <a:endParaRPr lang="en-IN" sz="1800" b="1" dirty="0"/>
                    </a:p>
                  </a:txBody>
                  <a:tcPr marL="91987" marR="91987" marT="45993" marB="45993">
                    <a:solidFill>
                      <a:schemeClr val="bg1">
                        <a:lumMod val="95000"/>
                      </a:schemeClr>
                    </a:solidFill>
                  </a:tcPr>
                </a:tc>
                <a:tc>
                  <a:txBody>
                    <a:bodyPr/>
                    <a:lstStyle/>
                    <a:p>
                      <a:pPr algn="ctr"/>
                      <a:r>
                        <a:rPr lang="en-US" sz="1600" b="1" dirty="0"/>
                        <a:t>33.5%</a:t>
                      </a:r>
                      <a:endParaRPr lang="en-IN" sz="1600" b="1" dirty="0"/>
                    </a:p>
                  </a:txBody>
                  <a:tcPr marL="91987" marR="91987" marT="45993" marB="45993">
                    <a:solidFill>
                      <a:schemeClr val="bg1">
                        <a:lumMod val="95000"/>
                      </a:schemeClr>
                    </a:solidFill>
                  </a:tcPr>
                </a:tc>
                <a:extLst>
                  <a:ext uri="{0D108BD9-81ED-4DB2-BD59-A6C34878D82A}">
                    <a16:rowId xmlns:a16="http://schemas.microsoft.com/office/drawing/2014/main" val="1259366967"/>
                  </a:ext>
                </a:extLst>
              </a:tr>
              <a:tr h="350145">
                <a:tc>
                  <a:txBody>
                    <a:bodyPr/>
                    <a:lstStyle/>
                    <a:p>
                      <a:pPr algn="ctr"/>
                      <a:r>
                        <a:rPr lang="en-IN" sz="1600" b="1"/>
                        <a:t>4.</a:t>
                      </a:r>
                    </a:p>
                  </a:txBody>
                  <a:tcPr marL="91987" marR="91987" marT="45993" marB="45993">
                    <a:solidFill>
                      <a:schemeClr val="bg1">
                        <a:lumMod val="95000"/>
                      </a:schemeClr>
                    </a:solidFill>
                  </a:tcPr>
                </a:tc>
                <a:tc>
                  <a:txBody>
                    <a:bodyPr/>
                    <a:lstStyle/>
                    <a:p>
                      <a:r>
                        <a:rPr lang="en-US" sz="1600" b="1" dirty="0"/>
                        <a:t>And above</a:t>
                      </a:r>
                      <a:endParaRPr lang="en-IN" sz="1600" b="1" dirty="0"/>
                    </a:p>
                  </a:txBody>
                  <a:tcPr marL="91987" marR="91987" marT="45993" marB="45993">
                    <a:solidFill>
                      <a:schemeClr val="bg1">
                        <a:lumMod val="95000"/>
                      </a:schemeClr>
                    </a:solidFill>
                  </a:tcPr>
                </a:tc>
                <a:tc>
                  <a:txBody>
                    <a:bodyPr/>
                    <a:lstStyle/>
                    <a:p>
                      <a:pPr algn="ctr"/>
                      <a:r>
                        <a:rPr lang="en-US" sz="1800" b="1" dirty="0"/>
                        <a:t>43</a:t>
                      </a:r>
                      <a:endParaRPr lang="en-IN" sz="1800" b="1" dirty="0"/>
                    </a:p>
                  </a:txBody>
                  <a:tcPr marL="91987" marR="91987" marT="45993" marB="45993">
                    <a:solidFill>
                      <a:schemeClr val="bg1">
                        <a:lumMod val="95000"/>
                      </a:schemeClr>
                    </a:solidFill>
                  </a:tcPr>
                </a:tc>
                <a:tc>
                  <a:txBody>
                    <a:bodyPr/>
                    <a:lstStyle/>
                    <a:p>
                      <a:pPr algn="ctr"/>
                      <a:r>
                        <a:rPr lang="en-US" sz="1600" b="1" dirty="0"/>
                        <a:t>20.9%</a:t>
                      </a:r>
                      <a:endParaRPr lang="en-IN" sz="1600" b="1" dirty="0"/>
                    </a:p>
                  </a:txBody>
                  <a:tcPr marL="91987" marR="91987" marT="45993" marB="45993">
                    <a:solidFill>
                      <a:schemeClr val="bg1">
                        <a:lumMod val="95000"/>
                      </a:schemeClr>
                    </a:solidFill>
                  </a:tcPr>
                </a:tc>
                <a:extLst>
                  <a:ext uri="{0D108BD9-81ED-4DB2-BD59-A6C34878D82A}">
                    <a16:rowId xmlns:a16="http://schemas.microsoft.com/office/drawing/2014/main" val="3276907571"/>
                  </a:ext>
                </a:extLst>
              </a:tr>
            </a:tbl>
          </a:graphicData>
        </a:graphic>
      </p:graphicFrame>
    </p:spTree>
    <p:extLst>
      <p:ext uri="{BB962C8B-B14F-4D97-AF65-F5344CB8AC3E}">
        <p14:creationId xmlns:p14="http://schemas.microsoft.com/office/powerpoint/2010/main" val="2928572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1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92A2D465-C566-43FE-C049-B96ACA2389BE}"/>
              </a:ext>
            </a:extLst>
          </p:cNvPr>
          <p:cNvSpPr txBox="1"/>
          <p:nvPr/>
        </p:nvSpPr>
        <p:spPr>
          <a:xfrm>
            <a:off x="699713" y="248038"/>
            <a:ext cx="7063721" cy="1159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ptos Display" panose="02110004020202020204"/>
                <a:ea typeface="+mn-ea"/>
                <a:cs typeface="+mn-cs"/>
              </a:rPr>
              <a:t>Results</a:t>
            </a:r>
          </a:p>
        </p:txBody>
      </p:sp>
      <p:pic>
        <p:nvPicPr>
          <p:cNvPr id="2" name="Picture 2" descr="International Institute of Health Management Research - IIHMR, Delhi ...">
            <a:extLst>
              <a:ext uri="{FF2B5EF4-FFF2-40B4-BE49-F238E27FC236}">
                <a16:creationId xmlns:a16="http://schemas.microsoft.com/office/drawing/2014/main" id="{C8F27B13-2CAD-16A1-70F0-3BB27E2A384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1" y="0"/>
            <a:ext cx="1435260" cy="121534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Chart 3">
            <a:extLst>
              <a:ext uri="{FF2B5EF4-FFF2-40B4-BE49-F238E27FC236}">
                <a16:creationId xmlns:a16="http://schemas.microsoft.com/office/drawing/2014/main" id="{9B9EDB3E-EBEC-D5FB-0BE3-0574D0B11482}"/>
              </a:ext>
            </a:extLst>
          </p:cNvPr>
          <p:cNvGraphicFramePr>
            <a:graphicFrameLocks/>
          </p:cNvGraphicFramePr>
          <p:nvPr>
            <p:extLst>
              <p:ext uri="{D42A27DB-BD31-4B8C-83A1-F6EECF244321}">
                <p14:modId xmlns:p14="http://schemas.microsoft.com/office/powerpoint/2010/main" val="1340270673"/>
              </p:ext>
            </p:extLst>
          </p:nvPr>
        </p:nvGraphicFramePr>
        <p:xfrm>
          <a:off x="4102288" y="1822348"/>
          <a:ext cx="7975600"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6" name="Table 5">
            <a:extLst>
              <a:ext uri="{FF2B5EF4-FFF2-40B4-BE49-F238E27FC236}">
                <a16:creationId xmlns:a16="http://schemas.microsoft.com/office/drawing/2014/main" id="{2651E152-7555-B559-6187-5D9D433A9E8D}"/>
              </a:ext>
            </a:extLst>
          </p:cNvPr>
          <p:cNvGraphicFramePr>
            <a:graphicFrameLocks noGrp="1"/>
          </p:cNvGraphicFramePr>
          <p:nvPr>
            <p:extLst>
              <p:ext uri="{D42A27DB-BD31-4B8C-83A1-F6EECF244321}">
                <p14:modId xmlns:p14="http://schemas.microsoft.com/office/powerpoint/2010/main" val="147141844"/>
              </p:ext>
            </p:extLst>
          </p:nvPr>
        </p:nvGraphicFramePr>
        <p:xfrm>
          <a:off x="343277" y="1822348"/>
          <a:ext cx="3644900" cy="4981991"/>
        </p:xfrm>
        <a:graphic>
          <a:graphicData uri="http://schemas.openxmlformats.org/drawingml/2006/table">
            <a:tbl>
              <a:tblPr>
                <a:tableStyleId>{C4B1156A-380E-4F78-BDF5-A606A8083BF9}</a:tableStyleId>
              </a:tblPr>
              <a:tblGrid>
                <a:gridCol w="2374900">
                  <a:extLst>
                    <a:ext uri="{9D8B030D-6E8A-4147-A177-3AD203B41FA5}">
                      <a16:colId xmlns:a16="http://schemas.microsoft.com/office/drawing/2014/main" val="2082163204"/>
                    </a:ext>
                  </a:extLst>
                </a:gridCol>
                <a:gridCol w="1270000">
                  <a:extLst>
                    <a:ext uri="{9D8B030D-6E8A-4147-A177-3AD203B41FA5}">
                      <a16:colId xmlns:a16="http://schemas.microsoft.com/office/drawing/2014/main" val="2931608799"/>
                    </a:ext>
                  </a:extLst>
                </a:gridCol>
              </a:tblGrid>
              <a:tr h="669032">
                <a:tc>
                  <a:txBody>
                    <a:bodyPr/>
                    <a:lstStyle/>
                    <a:p>
                      <a:pPr algn="ctr" fontAlgn="b"/>
                      <a:r>
                        <a:rPr lang="en-IN" sz="1400" b="1" u="none" strike="noStrike" dirty="0">
                          <a:solidFill>
                            <a:schemeClr val="bg1"/>
                          </a:solidFill>
                          <a:effectLst/>
                        </a:rPr>
                        <a:t>SYMPTOMS</a:t>
                      </a:r>
                      <a:endParaRPr lang="en-IN" sz="1400" b="1" i="0" u="none" strike="noStrike" dirty="0">
                        <a:solidFill>
                          <a:schemeClr val="bg1"/>
                        </a:solidFill>
                        <a:effectLst/>
                        <a:latin typeface="Aptos Narrow" panose="020B0004020202020204" pitchFamily="34" charset="0"/>
                      </a:endParaRPr>
                    </a:p>
                  </a:txBody>
                  <a:tcPr marL="7620" marR="7620" marT="7620" marB="0" anchor="ctr">
                    <a:solidFill>
                      <a:schemeClr val="accent4">
                        <a:lumMod val="75000"/>
                      </a:schemeClr>
                    </a:solidFill>
                  </a:tcPr>
                </a:tc>
                <a:tc>
                  <a:txBody>
                    <a:bodyPr/>
                    <a:lstStyle/>
                    <a:p>
                      <a:pPr algn="ctr" fontAlgn="b"/>
                      <a:r>
                        <a:rPr lang="en-IN" sz="1400" b="1" u="none" strike="noStrike" dirty="0">
                          <a:solidFill>
                            <a:schemeClr val="bg1"/>
                          </a:solidFill>
                          <a:effectLst/>
                        </a:rPr>
                        <a:t>CASES REPORTED PERCENTAGE</a:t>
                      </a:r>
                      <a:endParaRPr lang="en-IN" sz="1400" b="1" i="0" u="none" strike="noStrike" dirty="0">
                        <a:solidFill>
                          <a:schemeClr val="bg1"/>
                        </a:solidFill>
                        <a:effectLst/>
                        <a:latin typeface="Aptos Narrow" panose="020B0004020202020204" pitchFamily="34" charset="0"/>
                      </a:endParaRPr>
                    </a:p>
                  </a:txBody>
                  <a:tcPr marL="7620" marR="7620" marT="7620" marB="0" anchor="ctr">
                    <a:solidFill>
                      <a:schemeClr val="accent4">
                        <a:lumMod val="75000"/>
                      </a:schemeClr>
                    </a:solidFill>
                  </a:tcPr>
                </a:tc>
                <a:extLst>
                  <a:ext uri="{0D108BD9-81ED-4DB2-BD59-A6C34878D82A}">
                    <a16:rowId xmlns:a16="http://schemas.microsoft.com/office/drawing/2014/main" val="3635064420"/>
                  </a:ext>
                </a:extLst>
              </a:tr>
              <a:tr h="205379">
                <a:tc>
                  <a:txBody>
                    <a:bodyPr/>
                    <a:lstStyle/>
                    <a:p>
                      <a:pPr algn="ctr" fontAlgn="ctr"/>
                      <a:r>
                        <a:rPr lang="en-IN" sz="1200" u="none" strike="noStrike" dirty="0">
                          <a:effectLst/>
                        </a:rPr>
                        <a:t>Sweating</a:t>
                      </a:r>
                      <a:endParaRPr lang="en-IN" sz="12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b"/>
                      <a:r>
                        <a:rPr lang="en-IN" sz="1200" u="none" strike="noStrike">
                          <a:effectLst/>
                        </a:rPr>
                        <a:t>98.27</a:t>
                      </a:r>
                      <a:endParaRPr lang="en-IN" sz="12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529210556"/>
                  </a:ext>
                </a:extLst>
              </a:tr>
              <a:tr h="205379">
                <a:tc>
                  <a:txBody>
                    <a:bodyPr/>
                    <a:lstStyle/>
                    <a:p>
                      <a:pPr algn="ctr" fontAlgn="b"/>
                      <a:r>
                        <a:rPr lang="en-IN" sz="1200" u="none" strike="noStrike" dirty="0">
                          <a:effectLst/>
                        </a:rPr>
                        <a:t>Shivering</a:t>
                      </a:r>
                      <a:endParaRPr lang="en-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a:effectLst/>
                        </a:rPr>
                        <a:t>15.22</a:t>
                      </a:r>
                      <a:endParaRPr lang="en-IN" sz="12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90322873"/>
                  </a:ext>
                </a:extLst>
              </a:tr>
              <a:tr h="205379">
                <a:tc>
                  <a:txBody>
                    <a:bodyPr/>
                    <a:lstStyle/>
                    <a:p>
                      <a:pPr algn="ctr" fontAlgn="b"/>
                      <a:r>
                        <a:rPr lang="en-US" sz="1200" u="none" strike="noStrike" dirty="0">
                          <a:effectLst/>
                        </a:rPr>
                        <a:t>Increase and decrease in appetite</a:t>
                      </a:r>
                      <a:endParaRPr lang="en-US"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a:effectLst/>
                        </a:rPr>
                        <a:t>77.16</a:t>
                      </a:r>
                      <a:endParaRPr lang="en-IN" sz="12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94844703"/>
                  </a:ext>
                </a:extLst>
              </a:tr>
              <a:tr h="205379">
                <a:tc>
                  <a:txBody>
                    <a:bodyPr/>
                    <a:lstStyle/>
                    <a:p>
                      <a:pPr algn="ctr" fontAlgn="b"/>
                      <a:r>
                        <a:rPr lang="en-IN" sz="1200" u="none" strike="noStrike" dirty="0">
                          <a:effectLst/>
                        </a:rPr>
                        <a:t> Tiredness</a:t>
                      </a:r>
                      <a:endParaRPr lang="en-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a:effectLst/>
                        </a:rPr>
                        <a:t>77.91</a:t>
                      </a:r>
                      <a:endParaRPr lang="en-IN" sz="12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929291192"/>
                  </a:ext>
                </a:extLst>
              </a:tr>
              <a:tr h="205379">
                <a:tc>
                  <a:txBody>
                    <a:bodyPr/>
                    <a:lstStyle/>
                    <a:p>
                      <a:pPr algn="ctr" fontAlgn="b"/>
                      <a:r>
                        <a:rPr lang="en-IN" sz="1200" u="none" strike="noStrike" dirty="0">
                          <a:effectLst/>
                        </a:rPr>
                        <a:t> Dehydration</a:t>
                      </a:r>
                      <a:endParaRPr lang="en-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72.24</a:t>
                      </a:r>
                      <a:endParaRPr lang="en-IN" sz="12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520602799"/>
                  </a:ext>
                </a:extLst>
              </a:tr>
              <a:tr h="205379">
                <a:tc>
                  <a:txBody>
                    <a:bodyPr/>
                    <a:lstStyle/>
                    <a:p>
                      <a:pPr algn="ctr" fontAlgn="b"/>
                      <a:r>
                        <a:rPr lang="en-IN" sz="1200" u="none" strike="noStrike" dirty="0">
                          <a:effectLst/>
                        </a:rPr>
                        <a:t>Electrolyte imbalance</a:t>
                      </a:r>
                      <a:endParaRPr lang="en-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13.58</a:t>
                      </a:r>
                      <a:endParaRPr lang="en-IN" sz="12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349646084"/>
                  </a:ext>
                </a:extLst>
              </a:tr>
              <a:tr h="205379">
                <a:tc>
                  <a:txBody>
                    <a:bodyPr/>
                    <a:lstStyle/>
                    <a:p>
                      <a:pPr algn="ctr" fontAlgn="b"/>
                      <a:r>
                        <a:rPr lang="en-IN" sz="1200" u="none" strike="noStrike" dirty="0">
                          <a:effectLst/>
                        </a:rPr>
                        <a:t>Fatigue</a:t>
                      </a:r>
                      <a:endParaRPr lang="en-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a:effectLst/>
                        </a:rPr>
                        <a:t>90.15</a:t>
                      </a:r>
                      <a:endParaRPr lang="en-IN" sz="12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089379213"/>
                  </a:ext>
                </a:extLst>
              </a:tr>
              <a:tr h="205379">
                <a:tc>
                  <a:txBody>
                    <a:bodyPr/>
                    <a:lstStyle/>
                    <a:p>
                      <a:pPr algn="ctr" fontAlgn="b"/>
                      <a:r>
                        <a:rPr lang="en-IN" sz="1200" u="none" strike="noStrike" dirty="0">
                          <a:effectLst/>
                        </a:rPr>
                        <a:t>Nausea</a:t>
                      </a:r>
                      <a:endParaRPr lang="en-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45.97</a:t>
                      </a:r>
                      <a:endParaRPr lang="en-IN" sz="12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404765713"/>
                  </a:ext>
                </a:extLst>
              </a:tr>
              <a:tr h="205379">
                <a:tc>
                  <a:txBody>
                    <a:bodyPr/>
                    <a:lstStyle/>
                    <a:p>
                      <a:pPr algn="ctr" fontAlgn="b"/>
                      <a:r>
                        <a:rPr lang="en-IN" sz="1200" u="none" strike="noStrike" dirty="0">
                          <a:effectLst/>
                        </a:rPr>
                        <a:t>Vomiting</a:t>
                      </a:r>
                      <a:endParaRPr lang="en-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a:effectLst/>
                        </a:rPr>
                        <a:t>43.13</a:t>
                      </a:r>
                      <a:endParaRPr lang="en-IN" sz="12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163669346"/>
                  </a:ext>
                </a:extLst>
              </a:tr>
              <a:tr h="205379">
                <a:tc>
                  <a:txBody>
                    <a:bodyPr/>
                    <a:lstStyle/>
                    <a:p>
                      <a:pPr algn="ctr" fontAlgn="b"/>
                      <a:r>
                        <a:rPr lang="en-IN" sz="1200" u="none" strike="noStrike" dirty="0">
                          <a:effectLst/>
                        </a:rPr>
                        <a:t>Drop in blood pressure </a:t>
                      </a:r>
                      <a:endParaRPr lang="en-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85.97</a:t>
                      </a:r>
                      <a:endParaRPr lang="en-IN" sz="12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853623938"/>
                  </a:ext>
                </a:extLst>
              </a:tr>
              <a:tr h="205379">
                <a:tc>
                  <a:txBody>
                    <a:bodyPr/>
                    <a:lstStyle/>
                    <a:p>
                      <a:pPr algn="ctr" fontAlgn="b"/>
                      <a:r>
                        <a:rPr lang="en-IN" sz="1200" u="none" strike="noStrike" dirty="0">
                          <a:effectLst/>
                        </a:rPr>
                        <a:t> Fever</a:t>
                      </a:r>
                      <a:endParaRPr lang="en-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17.01</a:t>
                      </a:r>
                      <a:endParaRPr lang="en-IN" sz="12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889308530"/>
                  </a:ext>
                </a:extLst>
              </a:tr>
              <a:tr h="205379">
                <a:tc>
                  <a:txBody>
                    <a:bodyPr/>
                    <a:lstStyle/>
                    <a:p>
                      <a:pPr algn="ctr" fontAlgn="b"/>
                      <a:r>
                        <a:rPr lang="en-IN" sz="1200" u="none" strike="noStrike" dirty="0">
                          <a:effectLst/>
                        </a:rPr>
                        <a:t> Irritability</a:t>
                      </a:r>
                      <a:endParaRPr lang="en-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92.54</a:t>
                      </a:r>
                      <a:endParaRPr lang="en-IN" sz="12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784009419"/>
                  </a:ext>
                </a:extLst>
              </a:tr>
              <a:tr h="205379">
                <a:tc>
                  <a:txBody>
                    <a:bodyPr/>
                    <a:lstStyle/>
                    <a:p>
                      <a:pPr algn="ctr" fontAlgn="b"/>
                      <a:r>
                        <a:rPr lang="en-IN" sz="1200" u="none" strike="noStrike" dirty="0">
                          <a:effectLst/>
                        </a:rPr>
                        <a:t>Confusion</a:t>
                      </a:r>
                      <a:endParaRPr lang="en-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76.42</a:t>
                      </a:r>
                      <a:endParaRPr lang="en-IN" sz="12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836827117"/>
                  </a:ext>
                </a:extLst>
              </a:tr>
              <a:tr h="205379">
                <a:tc>
                  <a:txBody>
                    <a:bodyPr/>
                    <a:lstStyle/>
                    <a:p>
                      <a:pPr algn="ctr" fontAlgn="b"/>
                      <a:r>
                        <a:rPr lang="en-IN" sz="1200" u="none" strike="noStrike" dirty="0">
                          <a:effectLst/>
                        </a:rPr>
                        <a:t>Dizziness</a:t>
                      </a:r>
                      <a:endParaRPr lang="en-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75.22</a:t>
                      </a:r>
                      <a:endParaRPr lang="en-IN" sz="12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797347825"/>
                  </a:ext>
                </a:extLst>
              </a:tr>
              <a:tr h="205379">
                <a:tc>
                  <a:txBody>
                    <a:bodyPr/>
                    <a:lstStyle/>
                    <a:p>
                      <a:pPr algn="ctr" fontAlgn="b"/>
                      <a:r>
                        <a:rPr lang="en-IN" sz="1200" u="none" strike="noStrike" dirty="0">
                          <a:effectLst/>
                        </a:rPr>
                        <a:t>Anxiety</a:t>
                      </a:r>
                      <a:endParaRPr lang="en-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92.09</a:t>
                      </a:r>
                      <a:endParaRPr lang="en-IN" sz="12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60082695"/>
                  </a:ext>
                </a:extLst>
              </a:tr>
              <a:tr h="205379">
                <a:tc>
                  <a:txBody>
                    <a:bodyPr/>
                    <a:lstStyle/>
                    <a:p>
                      <a:pPr algn="ctr" fontAlgn="b"/>
                      <a:r>
                        <a:rPr lang="en-IN" sz="1200" u="none" strike="noStrike" dirty="0">
                          <a:effectLst/>
                        </a:rPr>
                        <a:t>Headaches</a:t>
                      </a:r>
                      <a:endParaRPr lang="en-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8.21</a:t>
                      </a:r>
                      <a:endParaRPr lang="en-IN" sz="12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620749"/>
                  </a:ext>
                </a:extLst>
              </a:tr>
              <a:tr h="205379">
                <a:tc>
                  <a:txBody>
                    <a:bodyPr/>
                    <a:lstStyle/>
                    <a:p>
                      <a:pPr algn="ctr" fontAlgn="b"/>
                      <a:r>
                        <a:rPr lang="en-IN" sz="1200" u="none" strike="noStrike" dirty="0">
                          <a:effectLst/>
                        </a:rPr>
                        <a:t>Heat cramps</a:t>
                      </a:r>
                      <a:endParaRPr lang="en-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3.13</a:t>
                      </a:r>
                      <a:endParaRPr lang="en-IN" sz="12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468499970"/>
                  </a:ext>
                </a:extLst>
              </a:tr>
              <a:tr h="205379">
                <a:tc>
                  <a:txBody>
                    <a:bodyPr/>
                    <a:lstStyle/>
                    <a:p>
                      <a:pPr algn="ctr" fontAlgn="b"/>
                      <a:r>
                        <a:rPr lang="en-IN" sz="1200" u="none" strike="noStrike" dirty="0">
                          <a:effectLst/>
                        </a:rPr>
                        <a:t> Intense thirst</a:t>
                      </a:r>
                      <a:endParaRPr lang="en-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96.12</a:t>
                      </a:r>
                      <a:endParaRPr lang="en-IN" sz="12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421864860"/>
                  </a:ext>
                </a:extLst>
              </a:tr>
              <a:tr h="205379">
                <a:tc>
                  <a:txBody>
                    <a:bodyPr/>
                    <a:lstStyle/>
                    <a:p>
                      <a:pPr algn="ctr" fontAlgn="b"/>
                      <a:r>
                        <a:rPr lang="en-IN" sz="1200" u="none" strike="noStrike" dirty="0">
                          <a:effectLst/>
                        </a:rPr>
                        <a:t>Dry mouth</a:t>
                      </a:r>
                      <a:endParaRPr lang="en-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90.90</a:t>
                      </a:r>
                      <a:endParaRPr lang="en-IN" sz="12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136211149"/>
                  </a:ext>
                </a:extLst>
              </a:tr>
              <a:tr h="205379">
                <a:tc>
                  <a:txBody>
                    <a:bodyPr/>
                    <a:lstStyle/>
                    <a:p>
                      <a:pPr algn="ctr" fontAlgn="b"/>
                      <a:r>
                        <a:rPr lang="en-IN" sz="1200" u="none" strike="noStrike" dirty="0">
                          <a:effectLst/>
                        </a:rPr>
                        <a:t>Rapid heartbeat</a:t>
                      </a:r>
                      <a:endParaRPr lang="en-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30.15</a:t>
                      </a:r>
                      <a:endParaRPr lang="en-IN" sz="12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251467835"/>
                  </a:ext>
                </a:extLst>
              </a:tr>
              <a:tr h="205379">
                <a:tc>
                  <a:txBody>
                    <a:bodyPr/>
                    <a:lstStyle/>
                    <a:p>
                      <a:pPr algn="ctr" fontAlgn="b"/>
                      <a:r>
                        <a:rPr lang="en-US" sz="1200" u="none" strike="noStrike" dirty="0">
                          <a:effectLst/>
                        </a:rPr>
                        <a:t>Worsening of allergies and asthma</a:t>
                      </a:r>
                      <a:endParaRPr lang="en-US"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10.90</a:t>
                      </a:r>
                      <a:endParaRPr lang="en-IN" sz="12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041158896"/>
                  </a:ext>
                </a:extLst>
              </a:tr>
            </a:tbl>
          </a:graphicData>
        </a:graphic>
      </p:graphicFrame>
      <p:sp>
        <p:nvSpPr>
          <p:cNvPr id="9" name="TextBox 8">
            <a:extLst>
              <a:ext uri="{FF2B5EF4-FFF2-40B4-BE49-F238E27FC236}">
                <a16:creationId xmlns:a16="http://schemas.microsoft.com/office/drawing/2014/main" id="{267F18F8-6C3B-B46A-C5F4-55945721A068}"/>
              </a:ext>
            </a:extLst>
          </p:cNvPr>
          <p:cNvSpPr txBox="1"/>
          <p:nvPr/>
        </p:nvSpPr>
        <p:spPr>
          <a:xfrm>
            <a:off x="4801456" y="4855636"/>
            <a:ext cx="6654800" cy="1754326"/>
          </a:xfrm>
          <a:prstGeom prst="rect">
            <a:avLst/>
          </a:prstGeom>
          <a:ln w="57150"/>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dirty="0"/>
              <a:t> The data shows that heat stress is a major concern in the community. Sweating, intense thirst, irritability, anxiety, and dry mouth are the most prevalent symptoms, affecting over 90% of the cases, while Shivering, electrolyte imbalance, and worsening allergies/asthma are less frequent but still noteworthy symptoms, affecting more than 10% of the cases.</a:t>
            </a:r>
            <a:endParaRPr lang="en-IN" dirty="0"/>
          </a:p>
        </p:txBody>
      </p:sp>
    </p:spTree>
    <p:extLst>
      <p:ext uri="{BB962C8B-B14F-4D97-AF65-F5344CB8AC3E}">
        <p14:creationId xmlns:p14="http://schemas.microsoft.com/office/powerpoint/2010/main" val="26083644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1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92A2D465-C566-43FE-C049-B96ACA2389BE}"/>
              </a:ext>
            </a:extLst>
          </p:cNvPr>
          <p:cNvSpPr txBox="1"/>
          <p:nvPr/>
        </p:nvSpPr>
        <p:spPr>
          <a:xfrm>
            <a:off x="699713" y="248038"/>
            <a:ext cx="7063721" cy="71716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ptos Display" panose="02110004020202020204"/>
                <a:ea typeface="+mn-ea"/>
                <a:cs typeface="+mn-cs"/>
              </a:rPr>
              <a:t>Results</a:t>
            </a:r>
          </a:p>
        </p:txBody>
      </p:sp>
      <p:pic>
        <p:nvPicPr>
          <p:cNvPr id="2" name="Picture 2" descr="International Institute of Health Management Research - IIHMR, Delhi ...">
            <a:extLst>
              <a:ext uri="{FF2B5EF4-FFF2-40B4-BE49-F238E27FC236}">
                <a16:creationId xmlns:a16="http://schemas.microsoft.com/office/drawing/2014/main" id="{C8F27B13-2CAD-16A1-70F0-3BB27E2A384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1" y="0"/>
            <a:ext cx="1435260" cy="121534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77EC988-0190-5EE0-963E-5CC09D006410}"/>
              </a:ext>
            </a:extLst>
          </p:cNvPr>
          <p:cNvSpPr txBox="1"/>
          <p:nvPr/>
        </p:nvSpPr>
        <p:spPr>
          <a:xfrm>
            <a:off x="416558" y="1043737"/>
            <a:ext cx="11541761" cy="400110"/>
          </a:xfrm>
          <a:prstGeom prst="rect">
            <a:avLst/>
          </a:prstGeom>
          <a:ln w="57150"/>
        </p:spPr>
        <p:style>
          <a:lnRef idx="2">
            <a:schemeClr val="accent1"/>
          </a:lnRef>
          <a:fillRef idx="1">
            <a:schemeClr val="lt1"/>
          </a:fillRef>
          <a:effectRef idx="0">
            <a:schemeClr val="accent1"/>
          </a:effectRef>
          <a:fontRef idx="minor">
            <a:schemeClr val="dk1"/>
          </a:fontRef>
        </p:style>
        <p:txBody>
          <a:bodyPr wrap="square" anchor="ctr">
            <a:spAutoFit/>
          </a:bodyPr>
          <a:lstStyle/>
          <a:p>
            <a:pPr algn="ct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ADOPTION STRATEGIES EMPLOYED </a:t>
            </a:r>
            <a:r>
              <a:rPr lang="en-US" sz="2000" b="1" dirty="0">
                <a:solidFill>
                  <a:prstClr val="black"/>
                </a:solidFill>
                <a:latin typeface="Aptos" panose="02110004020202020204"/>
              </a:rPr>
              <a:t>AT INDIVIDUAL LEVEL</a:t>
            </a:r>
            <a:endParaRPr lang="en-IN" sz="2000" dirty="0"/>
          </a:p>
        </p:txBody>
      </p:sp>
      <p:graphicFrame>
        <p:nvGraphicFramePr>
          <p:cNvPr id="8" name="Diagram 7">
            <a:extLst>
              <a:ext uri="{FF2B5EF4-FFF2-40B4-BE49-F238E27FC236}">
                <a16:creationId xmlns:a16="http://schemas.microsoft.com/office/drawing/2014/main" id="{B7BB6382-F867-C747-6E87-BE3705BDE026}"/>
              </a:ext>
            </a:extLst>
          </p:cNvPr>
          <p:cNvGraphicFramePr/>
          <p:nvPr>
            <p:extLst>
              <p:ext uri="{D42A27DB-BD31-4B8C-83A1-F6EECF244321}">
                <p14:modId xmlns:p14="http://schemas.microsoft.com/office/powerpoint/2010/main" val="2825529736"/>
              </p:ext>
            </p:extLst>
          </p:nvPr>
        </p:nvGraphicFramePr>
        <p:xfrm>
          <a:off x="1127760" y="1504564"/>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32963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1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92A2D465-C566-43FE-C049-B96ACA2389BE}"/>
              </a:ext>
            </a:extLst>
          </p:cNvPr>
          <p:cNvSpPr txBox="1"/>
          <p:nvPr/>
        </p:nvSpPr>
        <p:spPr>
          <a:xfrm>
            <a:off x="699713" y="248038"/>
            <a:ext cx="7063721" cy="64604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ptos Display" panose="02110004020202020204"/>
                <a:ea typeface="+mn-ea"/>
                <a:cs typeface="+mn-cs"/>
              </a:rPr>
              <a:t>Results</a:t>
            </a:r>
          </a:p>
        </p:txBody>
      </p:sp>
      <p:pic>
        <p:nvPicPr>
          <p:cNvPr id="2" name="Picture 2" descr="International Institute of Health Management Research - IIHMR, Delhi ...">
            <a:extLst>
              <a:ext uri="{FF2B5EF4-FFF2-40B4-BE49-F238E27FC236}">
                <a16:creationId xmlns:a16="http://schemas.microsoft.com/office/drawing/2014/main" id="{C8F27B13-2CAD-16A1-70F0-3BB27E2A384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1" y="0"/>
            <a:ext cx="1435260" cy="121534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FA0EEC5-470E-2740-9B13-59D58298FDFA}"/>
              </a:ext>
            </a:extLst>
          </p:cNvPr>
          <p:cNvSpPr txBox="1"/>
          <p:nvPr/>
        </p:nvSpPr>
        <p:spPr>
          <a:xfrm>
            <a:off x="416558" y="1043737"/>
            <a:ext cx="11541761" cy="400110"/>
          </a:xfrm>
          <a:prstGeom prst="rect">
            <a:avLst/>
          </a:prstGeom>
          <a:ln w="57150"/>
        </p:spPr>
        <p:style>
          <a:lnRef idx="2">
            <a:schemeClr val="accent1"/>
          </a:lnRef>
          <a:fillRef idx="1">
            <a:schemeClr val="lt1"/>
          </a:fillRef>
          <a:effectRef idx="0">
            <a:schemeClr val="accent1"/>
          </a:effectRef>
          <a:fontRef idx="minor">
            <a:schemeClr val="dk1"/>
          </a:fontRef>
        </p:style>
        <p:txBody>
          <a:bodyPr wrap="square" anchor="ctr">
            <a:spAutoFit/>
          </a:bodyPr>
          <a:lstStyle/>
          <a:p>
            <a:pPr algn="ct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ADOPTION STRATEGIES EMPLOYED </a:t>
            </a:r>
            <a:r>
              <a:rPr lang="en-US" sz="2000" b="1" dirty="0">
                <a:solidFill>
                  <a:prstClr val="black"/>
                </a:solidFill>
                <a:latin typeface="Aptos" panose="02110004020202020204"/>
              </a:rPr>
              <a:t>AT INDIVIDUAL LEVEL</a:t>
            </a:r>
            <a:endParaRPr lang="en-IN" sz="2000" dirty="0"/>
          </a:p>
        </p:txBody>
      </p:sp>
      <p:sp>
        <p:nvSpPr>
          <p:cNvPr id="5" name="TextBox 4">
            <a:extLst>
              <a:ext uri="{FF2B5EF4-FFF2-40B4-BE49-F238E27FC236}">
                <a16:creationId xmlns:a16="http://schemas.microsoft.com/office/drawing/2014/main" id="{E2C5F768-F044-6F9E-7455-020E744D7560}"/>
              </a:ext>
            </a:extLst>
          </p:cNvPr>
          <p:cNvSpPr txBox="1"/>
          <p:nvPr/>
        </p:nvSpPr>
        <p:spPr>
          <a:xfrm>
            <a:off x="325117" y="5309303"/>
            <a:ext cx="11541761" cy="1477328"/>
          </a:xfrm>
          <a:prstGeom prst="rect">
            <a:avLst/>
          </a:prstGeom>
          <a:ln w="57150"/>
        </p:spPr>
        <p:style>
          <a:lnRef idx="2">
            <a:schemeClr val="accent5"/>
          </a:lnRef>
          <a:fillRef idx="1">
            <a:schemeClr val="lt1"/>
          </a:fillRef>
          <a:effectRef idx="0">
            <a:schemeClr val="accent5"/>
          </a:effectRef>
          <a:fontRef idx="minor">
            <a:schemeClr val="dk1"/>
          </a:fontRef>
        </p:style>
        <p:txBody>
          <a:bodyPr wrap="square">
            <a:spAutoFit/>
          </a:bodyPr>
          <a:lstStyle/>
          <a:p>
            <a:r>
              <a:rPr lang="en-US" b="1" dirty="0"/>
              <a:t>Narrative 3: Clay Savior</a:t>
            </a:r>
            <a:endParaRPr lang="en-US" dirty="0"/>
          </a:p>
          <a:p>
            <a:r>
              <a:rPr lang="en-US" dirty="0"/>
              <a:t>The heatwave seems relentless, sapping all energy. But there's a simple solution passed down through generations. Multani </a:t>
            </a:r>
            <a:r>
              <a:rPr lang="en-US" dirty="0" err="1"/>
              <a:t>mitti</a:t>
            </a:r>
            <a:r>
              <a:rPr lang="en-US" dirty="0"/>
              <a:t>, a naturally occurring clay, is mixed with water to form a cool, soothing paste. This paste is then applied generously to the body. The </a:t>
            </a:r>
            <a:r>
              <a:rPr lang="en-US" dirty="0" err="1"/>
              <a:t>multani</a:t>
            </a:r>
            <a:r>
              <a:rPr lang="en-US" dirty="0"/>
              <a:t> </a:t>
            </a:r>
            <a:r>
              <a:rPr lang="en-US" dirty="0" err="1"/>
              <a:t>mitti</a:t>
            </a:r>
            <a:r>
              <a:rPr lang="en-US" dirty="0"/>
              <a:t>, with its absorbent properties, is believed to draw out heat, leaving a cool and refreshed feeling. This age-old remedy offers a welcome respite from the scorching sun</a:t>
            </a:r>
          </a:p>
        </p:txBody>
      </p:sp>
      <p:sp>
        <p:nvSpPr>
          <p:cNvPr id="8" name="TextBox 7">
            <a:extLst>
              <a:ext uri="{FF2B5EF4-FFF2-40B4-BE49-F238E27FC236}">
                <a16:creationId xmlns:a16="http://schemas.microsoft.com/office/drawing/2014/main" id="{9E0130E9-1990-4DA8-34B7-3876F7DDC2B7}"/>
              </a:ext>
            </a:extLst>
          </p:cNvPr>
          <p:cNvSpPr txBox="1"/>
          <p:nvPr/>
        </p:nvSpPr>
        <p:spPr>
          <a:xfrm>
            <a:off x="325119" y="1622851"/>
            <a:ext cx="11541761" cy="1754326"/>
          </a:xfrm>
          <a:prstGeom prst="rect">
            <a:avLst/>
          </a:prstGeom>
          <a:ln w="57150"/>
        </p:spPr>
        <p:style>
          <a:lnRef idx="2">
            <a:schemeClr val="accent6"/>
          </a:lnRef>
          <a:fillRef idx="1">
            <a:schemeClr val="lt1"/>
          </a:fillRef>
          <a:effectRef idx="0">
            <a:schemeClr val="accent6"/>
          </a:effectRef>
          <a:fontRef idx="minor">
            <a:schemeClr val="dk1"/>
          </a:fontRef>
        </p:style>
        <p:txBody>
          <a:bodyPr wrap="square">
            <a:spAutoFit/>
          </a:bodyPr>
          <a:lstStyle/>
          <a:p>
            <a:r>
              <a:rPr lang="en-US" b="1" dirty="0"/>
              <a:t>Narrative 1: Mango Tango</a:t>
            </a:r>
            <a:endParaRPr lang="en-US" dirty="0"/>
          </a:p>
          <a:p>
            <a:r>
              <a:rPr lang="en-US" dirty="0"/>
              <a:t>It's scorching hot outside, and the heat seems unbearable. But wait, grandma has a secret weapon! She whips up a paste by blending raw mangoes, tangy tamarind, and vibrant palash flowers. This magical concoction is then applied to the body or even consumed as a drink. The raw mangoes provide a cooling sensation, while the tamarind adds a touch of sweetness. The palash flowers, with their unique properties, are believed to further combat the heat's harsh effects.</a:t>
            </a:r>
          </a:p>
        </p:txBody>
      </p:sp>
      <p:sp>
        <p:nvSpPr>
          <p:cNvPr id="12" name="TextBox 11">
            <a:extLst>
              <a:ext uri="{FF2B5EF4-FFF2-40B4-BE49-F238E27FC236}">
                <a16:creationId xmlns:a16="http://schemas.microsoft.com/office/drawing/2014/main" id="{1ED9C22A-2448-CE81-CC06-65C2F7FEB447}"/>
              </a:ext>
            </a:extLst>
          </p:cNvPr>
          <p:cNvSpPr txBox="1"/>
          <p:nvPr/>
        </p:nvSpPr>
        <p:spPr>
          <a:xfrm>
            <a:off x="325117" y="3466077"/>
            <a:ext cx="11541761" cy="1754326"/>
          </a:xfrm>
          <a:prstGeom prst="rect">
            <a:avLst/>
          </a:prstGeom>
          <a:ln w="57150"/>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a:t>Narrative 2: Nature's Bath</a:t>
            </a:r>
            <a:endParaRPr lang="en-US" dirty="0"/>
          </a:p>
          <a:p>
            <a:r>
              <a:rPr lang="en-US" dirty="0"/>
              <a:t>As the sun beats down mercilessly, a wave of heat engulfs the village. Seeking solace, people turn to nature's wisdom. Large pots are filled with water, and palash flowers are added to create a fragrant, therapeutic bath. The crimson flowers are believed to possess cooling properties, perfect for bringing down body temperature. Additionally, neem leaves, known for their medicinal benefits, are boiled in separate pots. The resulting neem water is then used for bathing, providing a refreshing and </a:t>
            </a:r>
            <a:r>
              <a:rPr lang="en-US" dirty="0" err="1"/>
              <a:t>feversoothing</a:t>
            </a:r>
            <a:r>
              <a:rPr lang="en-US" dirty="0"/>
              <a:t> effect.</a:t>
            </a:r>
          </a:p>
        </p:txBody>
      </p:sp>
    </p:spTree>
    <p:extLst>
      <p:ext uri="{BB962C8B-B14F-4D97-AF65-F5344CB8AC3E}">
        <p14:creationId xmlns:p14="http://schemas.microsoft.com/office/powerpoint/2010/main" val="2323574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1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92A2D465-C566-43FE-C049-B96ACA2389BE}"/>
              </a:ext>
            </a:extLst>
          </p:cNvPr>
          <p:cNvSpPr txBox="1"/>
          <p:nvPr/>
        </p:nvSpPr>
        <p:spPr>
          <a:xfrm>
            <a:off x="618433" y="67992"/>
            <a:ext cx="7063721" cy="663528"/>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ptos Display" panose="02110004020202020204"/>
                <a:ea typeface="+mn-ea"/>
                <a:cs typeface="+mn-cs"/>
              </a:rPr>
              <a:t>Results</a:t>
            </a:r>
          </a:p>
        </p:txBody>
      </p:sp>
      <p:pic>
        <p:nvPicPr>
          <p:cNvPr id="2" name="Picture 2" descr="International Institute of Health Management Research - IIHMR, Delhi ...">
            <a:extLst>
              <a:ext uri="{FF2B5EF4-FFF2-40B4-BE49-F238E27FC236}">
                <a16:creationId xmlns:a16="http://schemas.microsoft.com/office/drawing/2014/main" id="{C8F27B13-2CAD-16A1-70F0-3BB27E2A384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1" y="0"/>
            <a:ext cx="1435260" cy="121534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E2BD76B-2F3C-B4E9-7496-233D9D5B4009}"/>
              </a:ext>
            </a:extLst>
          </p:cNvPr>
          <p:cNvSpPr txBox="1"/>
          <p:nvPr/>
        </p:nvSpPr>
        <p:spPr>
          <a:xfrm>
            <a:off x="1290320" y="983820"/>
            <a:ext cx="8961120" cy="400110"/>
          </a:xfrm>
          <a:prstGeom prst="rect">
            <a:avLst/>
          </a:prstGeom>
          <a:ln w="57150"/>
        </p:spPr>
        <p:style>
          <a:lnRef idx="2">
            <a:schemeClr val="accent1"/>
          </a:lnRef>
          <a:fillRef idx="1">
            <a:schemeClr val="lt1"/>
          </a:fillRef>
          <a:effectRef idx="0">
            <a:schemeClr val="accent1"/>
          </a:effectRef>
          <a:fontRef idx="minor">
            <a:schemeClr val="dk1"/>
          </a:fontRef>
        </p:style>
        <p:txBody>
          <a:bodyPr wrap="square" anchor="ctr">
            <a:spAutoFit/>
          </a:bodyPr>
          <a:lstStyle/>
          <a:p>
            <a:pPr algn="ct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ADOPTION STRATEGIES EMPLOYED </a:t>
            </a:r>
            <a:r>
              <a:rPr lang="en-US" sz="2000" b="1" dirty="0">
                <a:solidFill>
                  <a:prstClr val="black"/>
                </a:solidFill>
                <a:latin typeface="Aptos" panose="02110004020202020204"/>
              </a:rPr>
              <a:t>AT COMMUNITY LEVEL</a:t>
            </a:r>
            <a:endParaRPr lang="en-IN" sz="2000" dirty="0"/>
          </a:p>
        </p:txBody>
      </p:sp>
      <p:sp>
        <p:nvSpPr>
          <p:cNvPr id="8" name="TextBox 7">
            <a:extLst>
              <a:ext uri="{FF2B5EF4-FFF2-40B4-BE49-F238E27FC236}">
                <a16:creationId xmlns:a16="http://schemas.microsoft.com/office/drawing/2014/main" id="{1428C603-CDE7-23B4-AA69-39EECD3B9427}"/>
              </a:ext>
            </a:extLst>
          </p:cNvPr>
          <p:cNvSpPr txBox="1"/>
          <p:nvPr/>
        </p:nvSpPr>
        <p:spPr>
          <a:xfrm>
            <a:off x="157478" y="4826922"/>
            <a:ext cx="11877035" cy="2031325"/>
          </a:xfrm>
          <a:prstGeom prst="rect">
            <a:avLst/>
          </a:prstGeom>
          <a:noFill/>
        </p:spPr>
        <p:txBody>
          <a:bodyPr wrap="square">
            <a:spAutoFit/>
          </a:bodyPr>
          <a:lstStyle/>
          <a:p>
            <a:r>
              <a:rPr lang="en-US" b="1" dirty="0"/>
              <a:t>Narrative 3: A Lifeline in the Heat</a:t>
            </a:r>
            <a:endParaRPr lang="en-US" dirty="0"/>
          </a:p>
          <a:p>
            <a:r>
              <a:rPr lang="en-US" dirty="0"/>
              <a:t>With soaring temperatures comes the risk of dehydration and heatstroke. </a:t>
            </a:r>
            <a:r>
              <a:rPr lang="en-US" dirty="0" err="1"/>
              <a:t>Anganwadis</a:t>
            </a:r>
            <a:r>
              <a:rPr lang="en-US" dirty="0"/>
              <a:t>, government-run childcare centers, have become a vital lifeline for children. Trained workers provide ORS solutions and create awareness among families about staying safe in the heat. For those working in the unorganized or agricultural sectors, the scorching sun poses a significant health risk. The government has stepped in, providing shelter homes with fans and coolers as a temporary escape from the harsh conditions. Additionally, water tankers cool down the roads while ensuring residents in water-scarce areas have access to clean drinking water. </a:t>
            </a:r>
          </a:p>
        </p:txBody>
      </p:sp>
      <p:sp>
        <p:nvSpPr>
          <p:cNvPr id="10" name="TextBox 9">
            <a:extLst>
              <a:ext uri="{FF2B5EF4-FFF2-40B4-BE49-F238E27FC236}">
                <a16:creationId xmlns:a16="http://schemas.microsoft.com/office/drawing/2014/main" id="{B35635DA-7FF8-9692-6C48-21F5C6620D3D}"/>
              </a:ext>
            </a:extLst>
          </p:cNvPr>
          <p:cNvSpPr txBox="1"/>
          <p:nvPr/>
        </p:nvSpPr>
        <p:spPr>
          <a:xfrm>
            <a:off x="157477" y="1662840"/>
            <a:ext cx="11877036" cy="1477328"/>
          </a:xfrm>
          <a:prstGeom prst="rect">
            <a:avLst/>
          </a:prstGeom>
          <a:noFill/>
        </p:spPr>
        <p:txBody>
          <a:bodyPr wrap="square">
            <a:spAutoFit/>
          </a:bodyPr>
          <a:lstStyle/>
          <a:p>
            <a:r>
              <a:rPr lang="en-US" b="1" dirty="0"/>
              <a:t>Narrative 1: A Village United</a:t>
            </a:r>
            <a:endParaRPr lang="en-US" dirty="0"/>
          </a:p>
          <a:p>
            <a:r>
              <a:rPr lang="en-US" dirty="0"/>
              <a:t>The relentless sun beats down on Delhi, but its residents refuse to be defeated. Strong social networks come to the fore as people seek refuge in the shade of community gardens and parks. Water jars strategically placed throughout the village offer cool refreshment, while the distribution of coolant drinks keeps everyone hydrated. This spirit of togetherness extends to wildlife, with water containers placed at various points to quench the thirst of animals.</a:t>
            </a:r>
          </a:p>
        </p:txBody>
      </p:sp>
      <p:sp>
        <p:nvSpPr>
          <p:cNvPr id="14" name="TextBox 13">
            <a:extLst>
              <a:ext uri="{FF2B5EF4-FFF2-40B4-BE49-F238E27FC236}">
                <a16:creationId xmlns:a16="http://schemas.microsoft.com/office/drawing/2014/main" id="{2E590D84-2A22-EAA2-6B93-368B6EDE4BDF}"/>
              </a:ext>
            </a:extLst>
          </p:cNvPr>
          <p:cNvSpPr txBox="1"/>
          <p:nvPr/>
        </p:nvSpPr>
        <p:spPr>
          <a:xfrm>
            <a:off x="157479" y="3237403"/>
            <a:ext cx="11877034" cy="1477328"/>
          </a:xfrm>
          <a:prstGeom prst="rect">
            <a:avLst/>
          </a:prstGeom>
          <a:noFill/>
        </p:spPr>
        <p:txBody>
          <a:bodyPr wrap="square">
            <a:spAutoFit/>
          </a:bodyPr>
          <a:lstStyle/>
          <a:p>
            <a:r>
              <a:rPr lang="en-US" b="1" dirty="0"/>
              <a:t>Narrative 2: A Coalition for Coolth</a:t>
            </a:r>
            <a:endParaRPr lang="en-US" dirty="0"/>
          </a:p>
          <a:p>
            <a:r>
              <a:rPr lang="en-US" dirty="0"/>
              <a:t>NGOs like Action India have joined forces to provide much-needed relief. Dispensaries offer ORS solutions and vital medicines, while medical camps ensure everyone has access to basic healthcare. Recognizing the long-term solution, RWA has embarked on a tree-planting program to create shade and lower overall temperatures. NGOs have even constructed resting rooms, offering a haven from the scorching sun and a platform for door-to-door awareness.</a:t>
            </a:r>
          </a:p>
        </p:txBody>
      </p:sp>
      <p:cxnSp>
        <p:nvCxnSpPr>
          <p:cNvPr id="18" name="Straight Connector 17">
            <a:extLst>
              <a:ext uri="{FF2B5EF4-FFF2-40B4-BE49-F238E27FC236}">
                <a16:creationId xmlns:a16="http://schemas.microsoft.com/office/drawing/2014/main" id="{BFAD2E8C-9841-FEBA-E242-3C5AD338D344}"/>
              </a:ext>
            </a:extLst>
          </p:cNvPr>
          <p:cNvCxnSpPr/>
          <p:nvPr/>
        </p:nvCxnSpPr>
        <p:spPr>
          <a:xfrm>
            <a:off x="233680" y="3190968"/>
            <a:ext cx="11236960" cy="0"/>
          </a:xfrm>
          <a:prstGeom prst="line">
            <a:avLst/>
          </a:prstGeom>
          <a:ln w="38100"/>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03832EF9-A84F-DB57-9195-A07E5F1682FD}"/>
              </a:ext>
            </a:extLst>
          </p:cNvPr>
          <p:cNvCxnSpPr/>
          <p:nvPr/>
        </p:nvCxnSpPr>
        <p:spPr>
          <a:xfrm>
            <a:off x="304800" y="4817490"/>
            <a:ext cx="11236960" cy="0"/>
          </a:xfrm>
          <a:prstGeom prst="line">
            <a:avLst/>
          </a:prstGeom>
          <a:ln w="38100"/>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8518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1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92A2D465-C566-43FE-C049-B96ACA2389BE}"/>
              </a:ext>
            </a:extLst>
          </p:cNvPr>
          <p:cNvSpPr txBox="1"/>
          <p:nvPr/>
        </p:nvSpPr>
        <p:spPr>
          <a:xfrm>
            <a:off x="699713" y="248038"/>
            <a:ext cx="7063721" cy="1159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ptos Display" panose="02110004020202020204"/>
                <a:ea typeface="+mn-ea"/>
                <a:cs typeface="+mn-cs"/>
              </a:rPr>
              <a:t>Results</a:t>
            </a:r>
          </a:p>
        </p:txBody>
      </p:sp>
      <p:pic>
        <p:nvPicPr>
          <p:cNvPr id="2" name="Picture 2" descr="International Institute of Health Management Research - IIHMR, Delhi ...">
            <a:extLst>
              <a:ext uri="{FF2B5EF4-FFF2-40B4-BE49-F238E27FC236}">
                <a16:creationId xmlns:a16="http://schemas.microsoft.com/office/drawing/2014/main" id="{C8F27B13-2CAD-16A1-70F0-3BB27E2A384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1" y="0"/>
            <a:ext cx="1435260" cy="121534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Chart 3">
            <a:extLst>
              <a:ext uri="{FF2B5EF4-FFF2-40B4-BE49-F238E27FC236}">
                <a16:creationId xmlns:a16="http://schemas.microsoft.com/office/drawing/2014/main" id="{DDB004D8-5740-DE07-A3D0-D2859590E253}"/>
              </a:ext>
            </a:extLst>
          </p:cNvPr>
          <p:cNvGraphicFramePr>
            <a:graphicFrameLocks/>
          </p:cNvGraphicFramePr>
          <p:nvPr>
            <p:extLst>
              <p:ext uri="{D42A27DB-BD31-4B8C-83A1-F6EECF244321}">
                <p14:modId xmlns:p14="http://schemas.microsoft.com/office/powerpoint/2010/main" val="954605676"/>
              </p:ext>
            </p:extLst>
          </p:nvPr>
        </p:nvGraphicFramePr>
        <p:xfrm>
          <a:off x="7492998" y="1791868"/>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Table 4">
            <a:extLst>
              <a:ext uri="{FF2B5EF4-FFF2-40B4-BE49-F238E27FC236}">
                <a16:creationId xmlns:a16="http://schemas.microsoft.com/office/drawing/2014/main" id="{C7B0C504-2BFD-6FEB-28DF-3736139E451E}"/>
              </a:ext>
            </a:extLst>
          </p:cNvPr>
          <p:cNvGraphicFramePr>
            <a:graphicFrameLocks noGrp="1"/>
          </p:cNvGraphicFramePr>
          <p:nvPr>
            <p:extLst>
              <p:ext uri="{D42A27DB-BD31-4B8C-83A1-F6EECF244321}">
                <p14:modId xmlns:p14="http://schemas.microsoft.com/office/powerpoint/2010/main" val="3969524749"/>
              </p:ext>
            </p:extLst>
          </p:nvPr>
        </p:nvGraphicFramePr>
        <p:xfrm>
          <a:off x="127002" y="1655276"/>
          <a:ext cx="7238994" cy="5139224"/>
        </p:xfrm>
        <a:graphic>
          <a:graphicData uri="http://schemas.openxmlformats.org/drawingml/2006/table">
            <a:tbl>
              <a:tblPr>
                <a:tableStyleId>{5C22544A-7EE6-4342-B048-85BDC9FD1C3A}</a:tableStyleId>
              </a:tblPr>
              <a:tblGrid>
                <a:gridCol w="5796278">
                  <a:extLst>
                    <a:ext uri="{9D8B030D-6E8A-4147-A177-3AD203B41FA5}">
                      <a16:colId xmlns:a16="http://schemas.microsoft.com/office/drawing/2014/main" val="4005523319"/>
                    </a:ext>
                  </a:extLst>
                </a:gridCol>
                <a:gridCol w="1442716">
                  <a:extLst>
                    <a:ext uri="{9D8B030D-6E8A-4147-A177-3AD203B41FA5}">
                      <a16:colId xmlns:a16="http://schemas.microsoft.com/office/drawing/2014/main" val="2424231426"/>
                    </a:ext>
                  </a:extLst>
                </a:gridCol>
              </a:tblGrid>
              <a:tr h="407204">
                <a:tc>
                  <a:txBody>
                    <a:bodyPr/>
                    <a:lstStyle/>
                    <a:p>
                      <a:pPr algn="ctr" fontAlgn="b"/>
                      <a:r>
                        <a:rPr lang="en-IN" sz="1100" b="1" i="0" u="none" strike="noStrike" dirty="0">
                          <a:solidFill>
                            <a:srgbClr val="000000"/>
                          </a:solidFill>
                          <a:effectLst/>
                          <a:highlight>
                            <a:srgbClr val="C0E6F5"/>
                          </a:highlight>
                          <a:latin typeface="Aptos Narrow" panose="020B0004020202020204" pitchFamily="34" charset="0"/>
                        </a:rPr>
                        <a:t> </a:t>
                      </a:r>
                      <a:r>
                        <a:rPr lang="en-IN" sz="1400" b="1" i="0" u="none" strike="noStrike" dirty="0">
                          <a:solidFill>
                            <a:srgbClr val="000000"/>
                          </a:solidFill>
                          <a:effectLst/>
                          <a:highlight>
                            <a:srgbClr val="C0E6F5"/>
                          </a:highlight>
                          <a:latin typeface="Aptos Narrow" panose="020B0004020202020204" pitchFamily="34" charset="0"/>
                        </a:rPr>
                        <a:t>APPLIANCES IN HOUSEHOLD</a:t>
                      </a:r>
                      <a:endParaRPr lang="en-IN" sz="1100" b="1" i="0" u="none" strike="noStrike" dirty="0">
                        <a:solidFill>
                          <a:srgbClr val="000000"/>
                        </a:solidFill>
                        <a:effectLst/>
                        <a:highlight>
                          <a:srgbClr val="C0E6F5"/>
                        </a:highlight>
                        <a:latin typeface="Aptos Narrow" panose="020B0004020202020204" pitchFamily="34" charset="0"/>
                      </a:endParaRPr>
                    </a:p>
                  </a:txBody>
                  <a:tcPr marL="7620" marR="7620" marT="7620" marB="0" anchor="ctr">
                    <a:solidFill>
                      <a:schemeClr val="accent1">
                        <a:lumMod val="75000"/>
                      </a:schemeClr>
                    </a:solidFill>
                  </a:tcPr>
                </a:tc>
                <a:tc>
                  <a:txBody>
                    <a:bodyPr/>
                    <a:lstStyle/>
                    <a:p>
                      <a:pPr algn="ctr" fontAlgn="b"/>
                      <a:r>
                        <a:rPr lang="en-US" sz="1400" b="1" u="none" strike="noStrike" dirty="0">
                          <a:effectLst/>
                          <a:highlight>
                            <a:srgbClr val="C0E6F5"/>
                          </a:highlight>
                        </a:rPr>
                        <a:t>Count of House </a:t>
                      </a:r>
                      <a:endParaRPr lang="en-US" sz="1400" b="1" i="0" u="none" strike="noStrike" dirty="0">
                        <a:solidFill>
                          <a:srgbClr val="000000"/>
                        </a:solidFill>
                        <a:effectLst/>
                        <a:highlight>
                          <a:srgbClr val="C0E6F5"/>
                        </a:highlight>
                        <a:latin typeface="Aptos Narrow" panose="020B0004020202020204" pitchFamily="34" charset="0"/>
                      </a:endParaRPr>
                    </a:p>
                  </a:txBody>
                  <a:tcPr marL="7620" marR="7620" marT="7620" marB="0" anchor="ctr">
                    <a:solidFill>
                      <a:schemeClr val="accent1">
                        <a:lumMod val="75000"/>
                      </a:schemeClr>
                    </a:solidFill>
                  </a:tcPr>
                </a:tc>
                <a:extLst>
                  <a:ext uri="{0D108BD9-81ED-4DB2-BD59-A6C34878D82A}">
                    <a16:rowId xmlns:a16="http://schemas.microsoft.com/office/drawing/2014/main" val="3217735214"/>
                  </a:ext>
                </a:extLst>
              </a:tr>
              <a:tr h="182880">
                <a:tc>
                  <a:txBody>
                    <a:bodyPr/>
                    <a:lstStyle/>
                    <a:p>
                      <a:pPr algn="l" fontAlgn="b"/>
                      <a:r>
                        <a:rPr lang="en-IN" sz="1200" u="none" strike="noStrike" dirty="0">
                          <a:effectLst/>
                        </a:rPr>
                        <a:t> TV / </a:t>
                      </a:r>
                      <a:r>
                        <a:rPr lang="hi-IN" sz="1200" u="none" strike="noStrike" dirty="0">
                          <a:effectLst/>
                        </a:rPr>
                        <a:t>टीवी/ </a:t>
                      </a:r>
                      <a:r>
                        <a:rPr lang="en-IN" sz="1200" u="none" strike="noStrike" dirty="0">
                          <a:effectLst/>
                        </a:rPr>
                        <a:t>cooler</a:t>
                      </a:r>
                      <a:endParaRPr lang="en-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19</a:t>
                      </a:r>
                      <a:endParaRPr lang="en-IN" sz="12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3422626347"/>
                  </a:ext>
                </a:extLst>
              </a:tr>
              <a:tr h="182880">
                <a:tc>
                  <a:txBody>
                    <a:bodyPr/>
                    <a:lstStyle/>
                    <a:p>
                      <a:pPr algn="l" fontAlgn="b"/>
                      <a:r>
                        <a:rPr lang="en-IN" sz="1200" u="none" strike="noStrike" dirty="0">
                          <a:effectLst/>
                        </a:rPr>
                        <a:t>A.C. / </a:t>
                      </a:r>
                      <a:r>
                        <a:rPr lang="hi-IN" sz="1200" u="none" strike="noStrike" dirty="0">
                          <a:effectLst/>
                        </a:rPr>
                        <a:t>ए.सी., </a:t>
                      </a:r>
                      <a:r>
                        <a:rPr lang="en-IN" sz="1200" u="none" strike="noStrike" dirty="0">
                          <a:effectLst/>
                        </a:rPr>
                        <a:t>refrigerator/ </a:t>
                      </a:r>
                      <a:r>
                        <a:rPr lang="hi-IN" sz="1200" u="none" strike="noStrike" dirty="0">
                          <a:effectLst/>
                        </a:rPr>
                        <a:t>रेफ्रिजरेटर, </a:t>
                      </a:r>
                      <a:r>
                        <a:rPr lang="en-IN" sz="1200" u="none" strike="noStrike" dirty="0">
                          <a:effectLst/>
                        </a:rPr>
                        <a:t>TV / </a:t>
                      </a:r>
                      <a:r>
                        <a:rPr lang="hi-IN" sz="1200" u="none" strike="noStrike" dirty="0">
                          <a:effectLst/>
                        </a:rPr>
                        <a:t>टीवी/ </a:t>
                      </a:r>
                      <a:r>
                        <a:rPr lang="en-IN" sz="1200" u="none" strike="noStrike" dirty="0">
                          <a:effectLst/>
                        </a:rPr>
                        <a:t>cooler</a:t>
                      </a:r>
                      <a:endParaRPr lang="en-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13</a:t>
                      </a:r>
                      <a:endParaRPr lang="en-IN" sz="12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2698109930"/>
                  </a:ext>
                </a:extLst>
              </a:tr>
              <a:tr h="182880">
                <a:tc>
                  <a:txBody>
                    <a:bodyPr/>
                    <a:lstStyle/>
                    <a:p>
                      <a:pPr algn="l" fontAlgn="b"/>
                      <a:r>
                        <a:rPr lang="en-IN" sz="1200" u="none" strike="noStrike" dirty="0">
                          <a:effectLst/>
                        </a:rPr>
                        <a:t>A.C. / </a:t>
                      </a:r>
                      <a:r>
                        <a:rPr lang="hi-IN" sz="1200" u="none" strike="noStrike" dirty="0">
                          <a:effectLst/>
                        </a:rPr>
                        <a:t>ए.सी., </a:t>
                      </a:r>
                      <a:r>
                        <a:rPr lang="en-IN" sz="1200" u="none" strike="noStrike" dirty="0">
                          <a:effectLst/>
                        </a:rPr>
                        <a:t>refrigerator/ </a:t>
                      </a:r>
                      <a:r>
                        <a:rPr lang="hi-IN" sz="1200" u="none" strike="noStrike" dirty="0">
                          <a:effectLst/>
                        </a:rPr>
                        <a:t>रेफ्रिजरेटर, </a:t>
                      </a:r>
                      <a:r>
                        <a:rPr lang="en-IN" sz="1200" u="none" strike="noStrike" dirty="0">
                          <a:effectLst/>
                        </a:rPr>
                        <a:t>TV / </a:t>
                      </a:r>
                      <a:r>
                        <a:rPr lang="hi-IN" sz="1200" u="none" strike="noStrike" dirty="0">
                          <a:effectLst/>
                        </a:rPr>
                        <a:t>टीवी/ </a:t>
                      </a:r>
                      <a:r>
                        <a:rPr lang="en-IN" sz="1200" u="none" strike="noStrike" dirty="0">
                          <a:effectLst/>
                        </a:rPr>
                        <a:t>cooler, scooter / </a:t>
                      </a:r>
                      <a:r>
                        <a:rPr lang="hi-IN" sz="1200" u="none" strike="noStrike" dirty="0">
                          <a:effectLst/>
                        </a:rPr>
                        <a:t>स्कूटर</a:t>
                      </a:r>
                      <a:endParaRPr lang="hi-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6</a:t>
                      </a:r>
                      <a:endParaRPr lang="en-IN" sz="12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2066266406"/>
                  </a:ext>
                </a:extLst>
              </a:tr>
              <a:tr h="182880">
                <a:tc>
                  <a:txBody>
                    <a:bodyPr/>
                    <a:lstStyle/>
                    <a:p>
                      <a:pPr algn="l" fontAlgn="b"/>
                      <a:r>
                        <a:rPr lang="en-IN" sz="1200" u="none" strike="noStrike" dirty="0">
                          <a:effectLst/>
                        </a:rPr>
                        <a:t>A.C. / </a:t>
                      </a:r>
                      <a:r>
                        <a:rPr lang="hi-IN" sz="1200" u="none" strike="noStrike" dirty="0">
                          <a:effectLst/>
                        </a:rPr>
                        <a:t>ए.सी., </a:t>
                      </a:r>
                      <a:r>
                        <a:rPr lang="en-IN" sz="1200" u="none" strike="noStrike" dirty="0">
                          <a:effectLst/>
                        </a:rPr>
                        <a:t>refrigerator/ </a:t>
                      </a:r>
                      <a:r>
                        <a:rPr lang="hi-IN" sz="1200" u="none" strike="noStrike" dirty="0">
                          <a:effectLst/>
                        </a:rPr>
                        <a:t>रेफ्रिजरेटर, </a:t>
                      </a:r>
                      <a:r>
                        <a:rPr lang="en-IN" sz="1200" u="none" strike="noStrike" dirty="0">
                          <a:effectLst/>
                        </a:rPr>
                        <a:t>TV / </a:t>
                      </a:r>
                      <a:r>
                        <a:rPr lang="hi-IN" sz="1200" u="none" strike="noStrike" dirty="0">
                          <a:effectLst/>
                        </a:rPr>
                        <a:t>टीवी/ </a:t>
                      </a:r>
                      <a:r>
                        <a:rPr lang="en-IN" sz="1200" u="none" strike="noStrike" dirty="0">
                          <a:effectLst/>
                        </a:rPr>
                        <a:t>cooler, scooter / </a:t>
                      </a:r>
                      <a:r>
                        <a:rPr lang="hi-IN" sz="1200" u="none" strike="noStrike" dirty="0">
                          <a:effectLst/>
                        </a:rPr>
                        <a:t>स्कूटर, </a:t>
                      </a:r>
                      <a:r>
                        <a:rPr lang="en-IN" sz="1200" u="none" strike="noStrike" dirty="0">
                          <a:effectLst/>
                        </a:rPr>
                        <a:t>car/ </a:t>
                      </a:r>
                      <a:r>
                        <a:rPr lang="hi-IN" sz="1200" u="none" strike="noStrike" dirty="0">
                          <a:effectLst/>
                        </a:rPr>
                        <a:t>कार</a:t>
                      </a:r>
                      <a:endParaRPr lang="hi-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4</a:t>
                      </a:r>
                      <a:endParaRPr lang="en-IN" sz="12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2339839867"/>
                  </a:ext>
                </a:extLst>
              </a:tr>
              <a:tr h="182880">
                <a:tc>
                  <a:txBody>
                    <a:bodyPr/>
                    <a:lstStyle/>
                    <a:p>
                      <a:pPr algn="l" fontAlgn="b"/>
                      <a:r>
                        <a:rPr lang="en-IN" sz="1200" u="none" strike="noStrike" dirty="0">
                          <a:effectLst/>
                        </a:rPr>
                        <a:t>A.C. / </a:t>
                      </a:r>
                      <a:r>
                        <a:rPr lang="hi-IN" sz="1200" u="none" strike="noStrike" dirty="0">
                          <a:effectLst/>
                        </a:rPr>
                        <a:t>ए.सी., </a:t>
                      </a:r>
                      <a:r>
                        <a:rPr lang="en-IN" sz="1200" u="none" strike="noStrike" dirty="0">
                          <a:effectLst/>
                        </a:rPr>
                        <a:t>refrigerator/ </a:t>
                      </a:r>
                      <a:r>
                        <a:rPr lang="hi-IN" sz="1200" u="none" strike="noStrike" dirty="0">
                          <a:effectLst/>
                        </a:rPr>
                        <a:t>रेफ्रिजरेटर, </a:t>
                      </a:r>
                      <a:r>
                        <a:rPr lang="en-IN" sz="1200" u="none" strike="noStrike" dirty="0">
                          <a:effectLst/>
                        </a:rPr>
                        <a:t>TV / </a:t>
                      </a:r>
                      <a:r>
                        <a:rPr lang="hi-IN" sz="1200" u="none" strike="noStrike" dirty="0">
                          <a:effectLst/>
                        </a:rPr>
                        <a:t>टीवी/ </a:t>
                      </a:r>
                      <a:r>
                        <a:rPr lang="en-IN" sz="1200" u="none" strike="noStrike" dirty="0">
                          <a:effectLst/>
                        </a:rPr>
                        <a:t>cooler, VCR / </a:t>
                      </a:r>
                      <a:r>
                        <a:rPr lang="hi-IN" sz="1200" u="none" strike="noStrike" dirty="0">
                          <a:effectLst/>
                        </a:rPr>
                        <a:t>वीसीआर, </a:t>
                      </a:r>
                      <a:r>
                        <a:rPr lang="en-IN" sz="1200" u="none" strike="noStrike" dirty="0">
                          <a:effectLst/>
                        </a:rPr>
                        <a:t>scooter / </a:t>
                      </a:r>
                      <a:r>
                        <a:rPr lang="hi-IN" sz="1200" u="none" strike="noStrike" dirty="0">
                          <a:effectLst/>
                        </a:rPr>
                        <a:t>स्कूटर</a:t>
                      </a:r>
                      <a:endParaRPr lang="hi-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a:effectLst/>
                        </a:rPr>
                        <a:t>1</a:t>
                      </a:r>
                      <a:endParaRPr lang="en-IN" sz="1200" b="0" i="0" u="none" strike="noStrike">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2019333340"/>
                  </a:ext>
                </a:extLst>
              </a:tr>
              <a:tr h="182880">
                <a:tc>
                  <a:txBody>
                    <a:bodyPr/>
                    <a:lstStyle/>
                    <a:p>
                      <a:pPr algn="l" fontAlgn="b"/>
                      <a:r>
                        <a:rPr lang="en-IN" sz="1200" u="none" strike="noStrike" dirty="0">
                          <a:effectLst/>
                        </a:rPr>
                        <a:t>A.C. / </a:t>
                      </a:r>
                      <a:r>
                        <a:rPr lang="hi-IN" sz="1200" u="none" strike="noStrike" dirty="0">
                          <a:effectLst/>
                        </a:rPr>
                        <a:t>ए.सी., </a:t>
                      </a:r>
                      <a:r>
                        <a:rPr lang="en-IN" sz="1200" u="none" strike="noStrike" dirty="0">
                          <a:effectLst/>
                        </a:rPr>
                        <a:t>refrigerator/ </a:t>
                      </a:r>
                      <a:r>
                        <a:rPr lang="hi-IN" sz="1200" u="none" strike="noStrike" dirty="0">
                          <a:effectLst/>
                        </a:rPr>
                        <a:t>रेफ्रिजरेटर, </a:t>
                      </a:r>
                      <a:r>
                        <a:rPr lang="en-IN" sz="1200" u="none" strike="noStrike" dirty="0">
                          <a:effectLst/>
                        </a:rPr>
                        <a:t>TV / </a:t>
                      </a:r>
                      <a:r>
                        <a:rPr lang="hi-IN" sz="1200" u="none" strike="noStrike" dirty="0">
                          <a:effectLst/>
                        </a:rPr>
                        <a:t>टीवी/ </a:t>
                      </a:r>
                      <a:r>
                        <a:rPr lang="en-IN" sz="1200" u="none" strike="noStrike" dirty="0">
                          <a:effectLst/>
                        </a:rPr>
                        <a:t>cooler, washing machine/ </a:t>
                      </a:r>
                      <a:r>
                        <a:rPr lang="hi-IN" sz="1200" u="none" strike="noStrike" dirty="0">
                          <a:effectLst/>
                        </a:rPr>
                        <a:t>वॉशिंग मशीन</a:t>
                      </a:r>
                      <a:endParaRPr lang="hi-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5</a:t>
                      </a:r>
                      <a:endParaRPr lang="en-IN" sz="12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2988441809"/>
                  </a:ext>
                </a:extLst>
              </a:tr>
              <a:tr h="182880">
                <a:tc>
                  <a:txBody>
                    <a:bodyPr/>
                    <a:lstStyle/>
                    <a:p>
                      <a:pPr algn="l" fontAlgn="b"/>
                      <a:r>
                        <a:rPr lang="en-IN" sz="1200" u="none" strike="noStrike" dirty="0">
                          <a:effectLst/>
                        </a:rPr>
                        <a:t>A.C. / </a:t>
                      </a:r>
                      <a:r>
                        <a:rPr lang="hi-IN" sz="1200" u="none" strike="noStrike" dirty="0">
                          <a:effectLst/>
                        </a:rPr>
                        <a:t>ए.सी., </a:t>
                      </a:r>
                      <a:r>
                        <a:rPr lang="en-IN" sz="1200" u="none" strike="noStrike" dirty="0">
                          <a:effectLst/>
                        </a:rPr>
                        <a:t>refrigerator/ </a:t>
                      </a:r>
                      <a:r>
                        <a:rPr lang="hi-IN" sz="1200" u="none" strike="noStrike" dirty="0">
                          <a:effectLst/>
                        </a:rPr>
                        <a:t>रेफ्रिजरेटर, </a:t>
                      </a:r>
                      <a:r>
                        <a:rPr lang="en-IN" sz="1200" u="none" strike="noStrike" dirty="0">
                          <a:effectLst/>
                        </a:rPr>
                        <a:t>TV / </a:t>
                      </a:r>
                      <a:r>
                        <a:rPr lang="hi-IN" sz="1200" u="none" strike="noStrike" dirty="0">
                          <a:effectLst/>
                        </a:rPr>
                        <a:t>टीवी/ </a:t>
                      </a:r>
                      <a:r>
                        <a:rPr lang="en-IN" sz="1200" u="none" strike="noStrike" dirty="0">
                          <a:effectLst/>
                        </a:rPr>
                        <a:t>cooler, washing machine/ </a:t>
                      </a:r>
                      <a:r>
                        <a:rPr lang="hi-IN" sz="1200" u="none" strike="noStrike" dirty="0">
                          <a:effectLst/>
                        </a:rPr>
                        <a:t>वॉशिंग मशीन, </a:t>
                      </a:r>
                      <a:r>
                        <a:rPr lang="en-IN" sz="1200" u="none" strike="noStrike" dirty="0">
                          <a:effectLst/>
                        </a:rPr>
                        <a:t>scooter / </a:t>
                      </a:r>
                      <a:r>
                        <a:rPr lang="hi-IN" sz="1200" u="none" strike="noStrike" dirty="0">
                          <a:effectLst/>
                        </a:rPr>
                        <a:t>स्कूटर</a:t>
                      </a:r>
                      <a:endParaRPr lang="hi-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9</a:t>
                      </a:r>
                      <a:endParaRPr lang="en-IN" sz="12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946187060"/>
                  </a:ext>
                </a:extLst>
              </a:tr>
              <a:tr h="182880">
                <a:tc>
                  <a:txBody>
                    <a:bodyPr/>
                    <a:lstStyle/>
                    <a:p>
                      <a:pPr algn="l" fontAlgn="b"/>
                      <a:r>
                        <a:rPr lang="en-IN" sz="1200" u="none" strike="noStrike" dirty="0">
                          <a:effectLst/>
                        </a:rPr>
                        <a:t>A.C. / </a:t>
                      </a:r>
                      <a:r>
                        <a:rPr lang="hi-IN" sz="1200" u="none" strike="noStrike" dirty="0">
                          <a:effectLst/>
                        </a:rPr>
                        <a:t>ए.सी., </a:t>
                      </a:r>
                      <a:r>
                        <a:rPr lang="en-IN" sz="1200" u="none" strike="noStrike" dirty="0">
                          <a:effectLst/>
                        </a:rPr>
                        <a:t>refrigerator/ </a:t>
                      </a:r>
                      <a:r>
                        <a:rPr lang="hi-IN" sz="1200" u="none" strike="noStrike" dirty="0">
                          <a:effectLst/>
                        </a:rPr>
                        <a:t>रेफ्रिजरेटर, </a:t>
                      </a:r>
                      <a:r>
                        <a:rPr lang="en-IN" sz="1200" u="none" strike="noStrike" dirty="0">
                          <a:effectLst/>
                        </a:rPr>
                        <a:t>TV / </a:t>
                      </a:r>
                      <a:r>
                        <a:rPr lang="hi-IN" sz="1200" u="none" strike="noStrike" dirty="0">
                          <a:effectLst/>
                        </a:rPr>
                        <a:t>टीवी/ </a:t>
                      </a:r>
                      <a:r>
                        <a:rPr lang="en-IN" sz="1200" u="none" strike="noStrike" dirty="0">
                          <a:effectLst/>
                        </a:rPr>
                        <a:t>cooler, washing machine/ </a:t>
                      </a:r>
                      <a:r>
                        <a:rPr lang="hi-IN" sz="1200" u="none" strike="noStrike" dirty="0">
                          <a:effectLst/>
                        </a:rPr>
                        <a:t>वॉशिंग मशीन, </a:t>
                      </a:r>
                      <a:r>
                        <a:rPr lang="en-IN" sz="1200" u="none" strike="noStrike" dirty="0">
                          <a:effectLst/>
                        </a:rPr>
                        <a:t>scooter / </a:t>
                      </a:r>
                      <a:r>
                        <a:rPr lang="hi-IN" sz="1200" u="none" strike="noStrike" dirty="0">
                          <a:effectLst/>
                        </a:rPr>
                        <a:t>स्कूटर, </a:t>
                      </a:r>
                      <a:r>
                        <a:rPr lang="en-IN" sz="1200" u="none" strike="noStrike" dirty="0">
                          <a:effectLst/>
                        </a:rPr>
                        <a:t>car/ </a:t>
                      </a:r>
                      <a:r>
                        <a:rPr lang="hi-IN" sz="1200" u="none" strike="noStrike" dirty="0">
                          <a:effectLst/>
                        </a:rPr>
                        <a:t>कार</a:t>
                      </a:r>
                      <a:endParaRPr lang="hi-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11</a:t>
                      </a:r>
                      <a:endParaRPr lang="en-IN" sz="12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1052761079"/>
                  </a:ext>
                </a:extLst>
              </a:tr>
              <a:tr h="182880">
                <a:tc>
                  <a:txBody>
                    <a:bodyPr/>
                    <a:lstStyle/>
                    <a:p>
                      <a:pPr algn="l" fontAlgn="b"/>
                      <a:r>
                        <a:rPr lang="en-IN" sz="1200" u="none" strike="noStrike" dirty="0">
                          <a:effectLst/>
                        </a:rPr>
                        <a:t>refrigerator/ </a:t>
                      </a:r>
                      <a:r>
                        <a:rPr lang="hi-IN" sz="1200" u="none" strike="noStrike" dirty="0">
                          <a:effectLst/>
                        </a:rPr>
                        <a:t>रेफ्रिजरेटर  </a:t>
                      </a:r>
                      <a:r>
                        <a:rPr lang="en-IN" sz="1200" u="none" strike="noStrike" dirty="0">
                          <a:effectLst/>
                        </a:rPr>
                        <a:t>TV / </a:t>
                      </a:r>
                      <a:r>
                        <a:rPr lang="hi-IN" sz="1200" u="none" strike="noStrike" dirty="0">
                          <a:effectLst/>
                        </a:rPr>
                        <a:t>टीवी/ </a:t>
                      </a:r>
                      <a:r>
                        <a:rPr lang="en-IN" sz="1200" u="none" strike="noStrike" dirty="0">
                          <a:effectLst/>
                        </a:rPr>
                        <a:t>cooler</a:t>
                      </a:r>
                      <a:endParaRPr lang="en-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2</a:t>
                      </a:r>
                      <a:endParaRPr lang="en-IN" sz="12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1901072168"/>
                  </a:ext>
                </a:extLst>
              </a:tr>
              <a:tr h="182880">
                <a:tc>
                  <a:txBody>
                    <a:bodyPr/>
                    <a:lstStyle/>
                    <a:p>
                      <a:pPr algn="l" fontAlgn="b"/>
                      <a:r>
                        <a:rPr lang="en-IN" sz="1200" u="none" strike="noStrike" dirty="0">
                          <a:effectLst/>
                        </a:rPr>
                        <a:t>refrigerator/ </a:t>
                      </a:r>
                      <a:r>
                        <a:rPr lang="hi-IN" sz="1200" u="none" strike="noStrike" dirty="0">
                          <a:effectLst/>
                        </a:rPr>
                        <a:t>रेफ्रिजरेटर </a:t>
                      </a:r>
                      <a:r>
                        <a:rPr lang="en-IN" sz="1200" u="none" strike="noStrike" dirty="0">
                          <a:effectLst/>
                        </a:rPr>
                        <a:t>TV / </a:t>
                      </a:r>
                      <a:r>
                        <a:rPr lang="hi-IN" sz="1200" u="none" strike="noStrike" dirty="0">
                          <a:effectLst/>
                        </a:rPr>
                        <a:t>टीवी/ </a:t>
                      </a:r>
                      <a:r>
                        <a:rPr lang="en-IN" sz="1200" u="none" strike="noStrike" dirty="0">
                          <a:effectLst/>
                        </a:rPr>
                        <a:t>cooler</a:t>
                      </a:r>
                      <a:endParaRPr lang="en-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17</a:t>
                      </a:r>
                      <a:endParaRPr lang="en-IN" sz="12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2025563810"/>
                  </a:ext>
                </a:extLst>
              </a:tr>
              <a:tr h="182880">
                <a:tc>
                  <a:txBody>
                    <a:bodyPr/>
                    <a:lstStyle/>
                    <a:p>
                      <a:pPr algn="l" fontAlgn="b"/>
                      <a:r>
                        <a:rPr lang="en-IN" sz="1200" u="none" strike="noStrike" dirty="0">
                          <a:effectLst/>
                        </a:rPr>
                        <a:t>refrigerator/ </a:t>
                      </a:r>
                      <a:r>
                        <a:rPr lang="hi-IN" sz="1200" u="none" strike="noStrike" dirty="0">
                          <a:effectLst/>
                        </a:rPr>
                        <a:t>रेफ्रिजरेटर, </a:t>
                      </a:r>
                      <a:r>
                        <a:rPr lang="en-IN" sz="1200" u="none" strike="noStrike" dirty="0">
                          <a:effectLst/>
                        </a:rPr>
                        <a:t>scooter / </a:t>
                      </a:r>
                      <a:r>
                        <a:rPr lang="hi-IN" sz="1200" u="none" strike="noStrike" dirty="0">
                          <a:effectLst/>
                        </a:rPr>
                        <a:t>स्कूटर</a:t>
                      </a:r>
                      <a:endParaRPr lang="hi-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3</a:t>
                      </a:r>
                      <a:endParaRPr lang="en-IN" sz="12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4270196459"/>
                  </a:ext>
                </a:extLst>
              </a:tr>
              <a:tr h="182880">
                <a:tc>
                  <a:txBody>
                    <a:bodyPr/>
                    <a:lstStyle/>
                    <a:p>
                      <a:pPr algn="l" fontAlgn="b"/>
                      <a:r>
                        <a:rPr lang="en-IN" sz="1200" u="none" strike="noStrike">
                          <a:effectLst/>
                        </a:rPr>
                        <a:t>refrigerator/ </a:t>
                      </a:r>
                      <a:r>
                        <a:rPr lang="hi-IN" sz="1200" u="none" strike="noStrike">
                          <a:effectLst/>
                        </a:rPr>
                        <a:t>रेफ्रिजरेटर, </a:t>
                      </a:r>
                      <a:r>
                        <a:rPr lang="en-IN" sz="1200" u="none" strike="noStrike">
                          <a:effectLst/>
                        </a:rPr>
                        <a:t>TV / </a:t>
                      </a:r>
                      <a:r>
                        <a:rPr lang="hi-IN" sz="1200" u="none" strike="noStrike">
                          <a:effectLst/>
                        </a:rPr>
                        <a:t>टीवी/ </a:t>
                      </a:r>
                      <a:r>
                        <a:rPr lang="en-IN" sz="1200" u="none" strike="noStrike">
                          <a:effectLst/>
                        </a:rPr>
                        <a:t>cooler</a:t>
                      </a:r>
                      <a:endParaRPr lang="en-IN"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28</a:t>
                      </a:r>
                      <a:endParaRPr lang="en-IN" sz="12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3317752234"/>
                  </a:ext>
                </a:extLst>
              </a:tr>
              <a:tr h="182880">
                <a:tc>
                  <a:txBody>
                    <a:bodyPr/>
                    <a:lstStyle/>
                    <a:p>
                      <a:pPr algn="l" fontAlgn="b"/>
                      <a:r>
                        <a:rPr lang="en-IN" sz="1200" u="none" strike="noStrike" dirty="0">
                          <a:effectLst/>
                        </a:rPr>
                        <a:t>refrigerator/ </a:t>
                      </a:r>
                      <a:r>
                        <a:rPr lang="hi-IN" sz="1200" u="none" strike="noStrike" dirty="0">
                          <a:effectLst/>
                        </a:rPr>
                        <a:t>रेफ्रिजरेटर, </a:t>
                      </a:r>
                      <a:r>
                        <a:rPr lang="en-IN" sz="1200" u="none" strike="noStrike" dirty="0">
                          <a:effectLst/>
                        </a:rPr>
                        <a:t>TV / </a:t>
                      </a:r>
                      <a:r>
                        <a:rPr lang="hi-IN" sz="1200" u="none" strike="noStrike" dirty="0">
                          <a:effectLst/>
                        </a:rPr>
                        <a:t>टीवी/ </a:t>
                      </a:r>
                      <a:r>
                        <a:rPr lang="en-IN" sz="1200" u="none" strike="noStrike" dirty="0">
                          <a:effectLst/>
                        </a:rPr>
                        <a:t>cooler, scooter / </a:t>
                      </a:r>
                      <a:r>
                        <a:rPr lang="hi-IN" sz="1200" u="none" strike="noStrike" dirty="0">
                          <a:effectLst/>
                        </a:rPr>
                        <a:t>स्कूटर</a:t>
                      </a:r>
                      <a:endParaRPr lang="hi-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17</a:t>
                      </a:r>
                      <a:endParaRPr lang="en-IN" sz="12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1499912178"/>
                  </a:ext>
                </a:extLst>
              </a:tr>
              <a:tr h="182880">
                <a:tc>
                  <a:txBody>
                    <a:bodyPr/>
                    <a:lstStyle/>
                    <a:p>
                      <a:pPr algn="l" fontAlgn="b"/>
                      <a:r>
                        <a:rPr lang="en-IN" sz="1200" u="none" strike="noStrike" dirty="0">
                          <a:effectLst/>
                        </a:rPr>
                        <a:t>refrigerator/ </a:t>
                      </a:r>
                      <a:r>
                        <a:rPr lang="hi-IN" sz="1200" u="none" strike="noStrike" dirty="0">
                          <a:effectLst/>
                        </a:rPr>
                        <a:t>रेफ्रिजरेटर, </a:t>
                      </a:r>
                      <a:r>
                        <a:rPr lang="en-IN" sz="1200" u="none" strike="noStrike" dirty="0">
                          <a:effectLst/>
                        </a:rPr>
                        <a:t>TV / </a:t>
                      </a:r>
                      <a:r>
                        <a:rPr lang="hi-IN" sz="1200" u="none" strike="noStrike" dirty="0">
                          <a:effectLst/>
                        </a:rPr>
                        <a:t>टीवी/ </a:t>
                      </a:r>
                      <a:r>
                        <a:rPr lang="en-IN" sz="1200" u="none" strike="noStrike" dirty="0">
                          <a:effectLst/>
                        </a:rPr>
                        <a:t>cooler, washing machine/ </a:t>
                      </a:r>
                      <a:r>
                        <a:rPr lang="hi-IN" sz="1200" u="none" strike="noStrike" dirty="0">
                          <a:effectLst/>
                        </a:rPr>
                        <a:t>वॉशिंग मशीन</a:t>
                      </a:r>
                      <a:endParaRPr lang="hi-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20</a:t>
                      </a:r>
                      <a:endParaRPr lang="en-IN" sz="12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1754670995"/>
                  </a:ext>
                </a:extLst>
              </a:tr>
              <a:tr h="182880">
                <a:tc>
                  <a:txBody>
                    <a:bodyPr/>
                    <a:lstStyle/>
                    <a:p>
                      <a:pPr algn="l" fontAlgn="b"/>
                      <a:r>
                        <a:rPr lang="en-IN" sz="1200" u="none" strike="noStrike" dirty="0">
                          <a:effectLst/>
                        </a:rPr>
                        <a:t>refrigerator/ </a:t>
                      </a:r>
                      <a:r>
                        <a:rPr lang="hi-IN" sz="1200" u="none" strike="noStrike" dirty="0">
                          <a:effectLst/>
                        </a:rPr>
                        <a:t>रेफ्रिजरेटर, </a:t>
                      </a:r>
                      <a:r>
                        <a:rPr lang="en-IN" sz="1200" u="none" strike="noStrike" dirty="0">
                          <a:effectLst/>
                        </a:rPr>
                        <a:t>TV / </a:t>
                      </a:r>
                      <a:r>
                        <a:rPr lang="hi-IN" sz="1200" u="none" strike="noStrike" dirty="0">
                          <a:effectLst/>
                        </a:rPr>
                        <a:t>टीवी/ </a:t>
                      </a:r>
                      <a:r>
                        <a:rPr lang="en-IN" sz="1200" u="none" strike="noStrike" dirty="0">
                          <a:effectLst/>
                        </a:rPr>
                        <a:t>cooler, washing machine/ </a:t>
                      </a:r>
                      <a:r>
                        <a:rPr lang="hi-IN" sz="1200" u="none" strike="noStrike" dirty="0">
                          <a:effectLst/>
                        </a:rPr>
                        <a:t>वॉशिंग मशीन, </a:t>
                      </a:r>
                      <a:r>
                        <a:rPr lang="en-IN" sz="1200" u="none" strike="noStrike" dirty="0">
                          <a:effectLst/>
                        </a:rPr>
                        <a:t>scooter / </a:t>
                      </a:r>
                      <a:r>
                        <a:rPr lang="hi-IN" sz="1200" u="none" strike="noStrike" dirty="0">
                          <a:effectLst/>
                        </a:rPr>
                        <a:t>स्कूटर</a:t>
                      </a:r>
                      <a:endParaRPr lang="hi-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36</a:t>
                      </a:r>
                      <a:endParaRPr lang="en-IN" sz="12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1358364759"/>
                  </a:ext>
                </a:extLst>
              </a:tr>
              <a:tr h="182880">
                <a:tc>
                  <a:txBody>
                    <a:bodyPr/>
                    <a:lstStyle/>
                    <a:p>
                      <a:pPr algn="l" fontAlgn="b"/>
                      <a:r>
                        <a:rPr lang="en-IN" sz="1200" u="none" strike="noStrike" dirty="0">
                          <a:effectLst/>
                        </a:rPr>
                        <a:t>refrigerator/ </a:t>
                      </a:r>
                      <a:r>
                        <a:rPr lang="hi-IN" sz="1200" u="none" strike="noStrike" dirty="0">
                          <a:effectLst/>
                        </a:rPr>
                        <a:t>रेफ्रिजरेटर, </a:t>
                      </a:r>
                      <a:r>
                        <a:rPr lang="en-IN" sz="1200" u="none" strike="noStrike" dirty="0">
                          <a:effectLst/>
                        </a:rPr>
                        <a:t>TV / </a:t>
                      </a:r>
                      <a:r>
                        <a:rPr lang="hi-IN" sz="1200" u="none" strike="noStrike" dirty="0">
                          <a:effectLst/>
                        </a:rPr>
                        <a:t>टीवी/ </a:t>
                      </a:r>
                      <a:r>
                        <a:rPr lang="en-IN" sz="1200" u="none" strike="noStrike" dirty="0">
                          <a:effectLst/>
                        </a:rPr>
                        <a:t>cooler, washing machine/ </a:t>
                      </a:r>
                      <a:r>
                        <a:rPr lang="hi-IN" sz="1200" u="none" strike="noStrike" dirty="0">
                          <a:effectLst/>
                        </a:rPr>
                        <a:t>वॉशिंग मशीन, </a:t>
                      </a:r>
                      <a:r>
                        <a:rPr lang="en-IN" sz="1200" u="none" strike="noStrike" dirty="0">
                          <a:effectLst/>
                        </a:rPr>
                        <a:t>scooter / </a:t>
                      </a:r>
                      <a:r>
                        <a:rPr lang="hi-IN" sz="1200" u="none" strike="noStrike" dirty="0">
                          <a:effectLst/>
                        </a:rPr>
                        <a:t>स्कूटर, </a:t>
                      </a:r>
                      <a:r>
                        <a:rPr lang="en-IN" sz="1200" u="none" strike="noStrike" dirty="0">
                          <a:effectLst/>
                        </a:rPr>
                        <a:t>car/ </a:t>
                      </a:r>
                      <a:r>
                        <a:rPr lang="hi-IN" sz="1200" u="none" strike="noStrike" dirty="0">
                          <a:effectLst/>
                        </a:rPr>
                        <a:t>कार</a:t>
                      </a:r>
                      <a:endParaRPr lang="hi-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1</a:t>
                      </a:r>
                      <a:endParaRPr lang="en-IN" sz="12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2231550597"/>
                  </a:ext>
                </a:extLst>
              </a:tr>
              <a:tr h="182880">
                <a:tc>
                  <a:txBody>
                    <a:bodyPr/>
                    <a:lstStyle/>
                    <a:p>
                      <a:pPr algn="l" fontAlgn="b"/>
                      <a:r>
                        <a:rPr lang="en-IN" sz="1200" u="none" strike="noStrike" dirty="0">
                          <a:effectLst/>
                        </a:rPr>
                        <a:t>refrigerator/ </a:t>
                      </a:r>
                      <a:r>
                        <a:rPr lang="hi-IN" sz="1200" u="none" strike="noStrike" dirty="0">
                          <a:effectLst/>
                        </a:rPr>
                        <a:t>रेफ्रिजरेटर, </a:t>
                      </a:r>
                      <a:r>
                        <a:rPr lang="en-IN" sz="1200" u="none" strike="noStrike" dirty="0">
                          <a:effectLst/>
                        </a:rPr>
                        <a:t>VCR / </a:t>
                      </a:r>
                      <a:r>
                        <a:rPr lang="hi-IN" sz="1200" u="none" strike="noStrike" dirty="0">
                          <a:effectLst/>
                        </a:rPr>
                        <a:t>वीसीआर, </a:t>
                      </a:r>
                      <a:r>
                        <a:rPr lang="en-IN" sz="1200" u="none" strike="noStrike" dirty="0">
                          <a:effectLst/>
                        </a:rPr>
                        <a:t>washing machine/ </a:t>
                      </a:r>
                      <a:r>
                        <a:rPr lang="hi-IN" sz="1200" u="none" strike="noStrike" dirty="0">
                          <a:effectLst/>
                        </a:rPr>
                        <a:t>वॉशिंग मशीन, </a:t>
                      </a:r>
                      <a:r>
                        <a:rPr lang="en-IN" sz="1200" u="none" strike="noStrike" dirty="0">
                          <a:effectLst/>
                        </a:rPr>
                        <a:t>scooter / </a:t>
                      </a:r>
                      <a:r>
                        <a:rPr lang="hi-IN" sz="1200" u="none" strike="noStrike" dirty="0">
                          <a:effectLst/>
                        </a:rPr>
                        <a:t>स्कूटर</a:t>
                      </a:r>
                      <a:endParaRPr lang="hi-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1</a:t>
                      </a:r>
                      <a:endParaRPr lang="en-IN" sz="12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1842112480"/>
                  </a:ext>
                </a:extLst>
              </a:tr>
              <a:tr h="182880">
                <a:tc>
                  <a:txBody>
                    <a:bodyPr/>
                    <a:lstStyle/>
                    <a:p>
                      <a:pPr algn="l" fontAlgn="b"/>
                      <a:r>
                        <a:rPr lang="en-IN" sz="1200" u="none" strike="noStrike" dirty="0">
                          <a:effectLst/>
                        </a:rPr>
                        <a:t>refrigerator/ </a:t>
                      </a:r>
                      <a:r>
                        <a:rPr lang="hi-IN" sz="1200" u="none" strike="noStrike" dirty="0">
                          <a:effectLst/>
                        </a:rPr>
                        <a:t>रेफ्रिजरेटर, </a:t>
                      </a:r>
                      <a:r>
                        <a:rPr lang="en-IN" sz="1200" u="none" strike="noStrike" dirty="0">
                          <a:effectLst/>
                        </a:rPr>
                        <a:t>washing machine/ </a:t>
                      </a:r>
                      <a:r>
                        <a:rPr lang="hi-IN" sz="1200" u="none" strike="noStrike" dirty="0">
                          <a:effectLst/>
                        </a:rPr>
                        <a:t>वॉशिंग मशीन</a:t>
                      </a:r>
                      <a:endParaRPr lang="hi-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4</a:t>
                      </a:r>
                      <a:endParaRPr lang="en-IN" sz="12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2069233844"/>
                  </a:ext>
                </a:extLst>
              </a:tr>
              <a:tr h="182880">
                <a:tc>
                  <a:txBody>
                    <a:bodyPr/>
                    <a:lstStyle/>
                    <a:p>
                      <a:pPr algn="l" fontAlgn="b"/>
                      <a:r>
                        <a:rPr lang="en-IN" sz="1200" u="none" strike="noStrike" dirty="0">
                          <a:effectLst/>
                        </a:rPr>
                        <a:t>refrigerator/ </a:t>
                      </a:r>
                      <a:r>
                        <a:rPr lang="hi-IN" sz="1200" u="none" strike="noStrike" dirty="0">
                          <a:effectLst/>
                        </a:rPr>
                        <a:t>रेफ्रिजरेटर, </a:t>
                      </a:r>
                      <a:r>
                        <a:rPr lang="en-IN" sz="1200" u="none" strike="noStrike" dirty="0">
                          <a:effectLst/>
                        </a:rPr>
                        <a:t>washing machine/ </a:t>
                      </a:r>
                      <a:r>
                        <a:rPr lang="hi-IN" sz="1200" u="none" strike="noStrike" dirty="0">
                          <a:effectLst/>
                        </a:rPr>
                        <a:t>वॉशिंग मशीन, </a:t>
                      </a:r>
                      <a:r>
                        <a:rPr lang="en-IN" sz="1200" u="none" strike="noStrike" dirty="0">
                          <a:effectLst/>
                        </a:rPr>
                        <a:t>scooter / </a:t>
                      </a:r>
                      <a:r>
                        <a:rPr lang="hi-IN" sz="1200" u="none" strike="noStrike" dirty="0">
                          <a:effectLst/>
                        </a:rPr>
                        <a:t>स्कूटर</a:t>
                      </a:r>
                      <a:endParaRPr lang="hi-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6</a:t>
                      </a:r>
                      <a:endParaRPr lang="en-IN" sz="12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3470444322"/>
                  </a:ext>
                </a:extLst>
              </a:tr>
              <a:tr h="182880">
                <a:tc>
                  <a:txBody>
                    <a:bodyPr/>
                    <a:lstStyle/>
                    <a:p>
                      <a:pPr algn="l" fontAlgn="b"/>
                      <a:r>
                        <a:rPr lang="en-IN" sz="1200" u="none" strike="noStrike" dirty="0">
                          <a:effectLst/>
                        </a:rPr>
                        <a:t>TV / </a:t>
                      </a:r>
                      <a:r>
                        <a:rPr lang="hi-IN" sz="1200" u="none" strike="noStrike" dirty="0">
                          <a:effectLst/>
                        </a:rPr>
                        <a:t>टीवी, </a:t>
                      </a:r>
                      <a:r>
                        <a:rPr lang="en-IN" sz="1200" u="none" strike="noStrike" dirty="0">
                          <a:effectLst/>
                        </a:rPr>
                        <a:t>scooter / </a:t>
                      </a:r>
                      <a:r>
                        <a:rPr lang="hi-IN" sz="1200" u="none" strike="noStrike" dirty="0">
                          <a:effectLst/>
                        </a:rPr>
                        <a:t>स्कूटर</a:t>
                      </a:r>
                      <a:endParaRPr lang="hi-IN"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ctr" fontAlgn="b"/>
                      <a:r>
                        <a:rPr lang="en-IN" sz="1200" u="none" strike="noStrike" dirty="0">
                          <a:effectLst/>
                        </a:rPr>
                        <a:t>3</a:t>
                      </a:r>
                      <a:endParaRPr lang="en-IN" sz="12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1205560055"/>
                  </a:ext>
                </a:extLst>
              </a:tr>
              <a:tr h="182880">
                <a:tc>
                  <a:txBody>
                    <a:bodyPr/>
                    <a:lstStyle/>
                    <a:p>
                      <a:pPr algn="l" fontAlgn="b"/>
                      <a:r>
                        <a:rPr lang="en-IN" sz="1200" u="none" strike="noStrike" dirty="0">
                          <a:effectLst/>
                          <a:highlight>
                            <a:srgbClr val="C0E6F5"/>
                          </a:highlight>
                        </a:rPr>
                        <a:t>Grand Total</a:t>
                      </a:r>
                      <a:endParaRPr lang="en-IN" sz="1200" b="1" i="0" u="none" strike="noStrike" dirty="0">
                        <a:solidFill>
                          <a:srgbClr val="000000"/>
                        </a:solidFill>
                        <a:effectLst/>
                        <a:highlight>
                          <a:srgbClr val="C0E6F5"/>
                        </a:highlight>
                        <a:latin typeface="Aptos Narrow" panose="020B0004020202020204" pitchFamily="34" charset="0"/>
                      </a:endParaRPr>
                    </a:p>
                  </a:txBody>
                  <a:tcPr marL="7620" marR="7620" marT="7620" marB="0" anchor="b"/>
                </a:tc>
                <a:tc>
                  <a:txBody>
                    <a:bodyPr/>
                    <a:lstStyle/>
                    <a:p>
                      <a:pPr algn="ctr" fontAlgn="b"/>
                      <a:r>
                        <a:rPr lang="en-IN" sz="1200" u="none" strike="noStrike" dirty="0">
                          <a:effectLst/>
                          <a:highlight>
                            <a:srgbClr val="C0E6F5"/>
                          </a:highlight>
                        </a:rPr>
                        <a:t>206</a:t>
                      </a:r>
                      <a:endParaRPr lang="en-IN" sz="1200" b="1" i="0" u="none" strike="noStrike" dirty="0">
                        <a:solidFill>
                          <a:srgbClr val="000000"/>
                        </a:solidFill>
                        <a:effectLst/>
                        <a:highlight>
                          <a:srgbClr val="C0E6F5"/>
                        </a:highlight>
                        <a:latin typeface="Aptos Narrow" panose="020B0004020202020204" pitchFamily="34" charset="0"/>
                      </a:endParaRPr>
                    </a:p>
                  </a:txBody>
                  <a:tcPr marL="7620" marR="7620" marT="7620" marB="0" anchor="ctr"/>
                </a:tc>
                <a:extLst>
                  <a:ext uri="{0D108BD9-81ED-4DB2-BD59-A6C34878D82A}">
                    <a16:rowId xmlns:a16="http://schemas.microsoft.com/office/drawing/2014/main" val="3464097491"/>
                  </a:ext>
                </a:extLst>
              </a:tr>
            </a:tbl>
          </a:graphicData>
        </a:graphic>
      </p:graphicFrame>
      <p:sp>
        <p:nvSpPr>
          <p:cNvPr id="6" name="TextBox 5">
            <a:extLst>
              <a:ext uri="{FF2B5EF4-FFF2-40B4-BE49-F238E27FC236}">
                <a16:creationId xmlns:a16="http://schemas.microsoft.com/office/drawing/2014/main" id="{D9432A3D-71EC-C8E2-893D-D9167858D0DB}"/>
              </a:ext>
            </a:extLst>
          </p:cNvPr>
          <p:cNvSpPr txBox="1"/>
          <p:nvPr/>
        </p:nvSpPr>
        <p:spPr>
          <a:xfrm>
            <a:off x="8061958" y="4905692"/>
            <a:ext cx="3434080" cy="1477328"/>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IN" dirty="0"/>
              <a:t>The data and observations clearly show that irrespective of the house type or income the household possess a cooling device as a measure</a:t>
            </a:r>
          </a:p>
        </p:txBody>
      </p:sp>
    </p:spTree>
    <p:extLst>
      <p:ext uri="{BB962C8B-B14F-4D97-AF65-F5344CB8AC3E}">
        <p14:creationId xmlns:p14="http://schemas.microsoft.com/office/powerpoint/2010/main" val="541109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1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92A2D465-C566-43FE-C049-B96ACA2389BE}"/>
              </a:ext>
            </a:extLst>
          </p:cNvPr>
          <p:cNvSpPr txBox="1"/>
          <p:nvPr/>
        </p:nvSpPr>
        <p:spPr>
          <a:xfrm>
            <a:off x="699713" y="248038"/>
            <a:ext cx="7063721" cy="1159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ptos Display" panose="02110004020202020204"/>
                <a:ea typeface="+mn-ea"/>
                <a:cs typeface="+mn-cs"/>
              </a:rPr>
              <a:t>Results</a:t>
            </a:r>
          </a:p>
        </p:txBody>
      </p:sp>
      <p:pic>
        <p:nvPicPr>
          <p:cNvPr id="2" name="Picture 2" descr="International Institute of Health Management Research - IIHMR, Delhi ...">
            <a:extLst>
              <a:ext uri="{FF2B5EF4-FFF2-40B4-BE49-F238E27FC236}">
                <a16:creationId xmlns:a16="http://schemas.microsoft.com/office/drawing/2014/main" id="{C8F27B13-2CAD-16A1-70F0-3BB27E2A384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1" y="0"/>
            <a:ext cx="1435260" cy="1215342"/>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F84BD447-A32D-6723-7397-9EDBAF41EBA3}"/>
              </a:ext>
            </a:extLst>
          </p:cNvPr>
          <p:cNvSpPr txBox="1"/>
          <p:nvPr/>
        </p:nvSpPr>
        <p:spPr>
          <a:xfrm>
            <a:off x="1371598" y="5728668"/>
            <a:ext cx="9448800" cy="92333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en-US" dirty="0"/>
              <a:t>The study analysis suggests a statistically significant association between educational status and awareness of heat stress. People with higher levels of education are more likely to be aware of heat stress compared to those with lower education levels.</a:t>
            </a:r>
            <a:endParaRPr lang="en-IN" dirty="0"/>
          </a:p>
        </p:txBody>
      </p:sp>
      <p:pic>
        <p:nvPicPr>
          <p:cNvPr id="23" name="Picture 22">
            <a:extLst>
              <a:ext uri="{FF2B5EF4-FFF2-40B4-BE49-F238E27FC236}">
                <a16:creationId xmlns:a16="http://schemas.microsoft.com/office/drawing/2014/main" id="{609C14F1-1AE7-F5C9-093C-163BB8EFBDD6}"/>
              </a:ext>
            </a:extLst>
          </p:cNvPr>
          <p:cNvPicPr>
            <a:picLocks noChangeAspect="1"/>
          </p:cNvPicPr>
          <p:nvPr/>
        </p:nvPicPr>
        <p:blipFill>
          <a:blip r:embed="rId5"/>
          <a:stretch>
            <a:fillRect/>
          </a:stretch>
        </p:blipFill>
        <p:spPr>
          <a:xfrm>
            <a:off x="306070" y="1851571"/>
            <a:ext cx="7620000" cy="3419475"/>
          </a:xfrm>
          <a:prstGeom prst="rect">
            <a:avLst/>
          </a:prstGeom>
        </p:spPr>
      </p:pic>
      <p:pic>
        <p:nvPicPr>
          <p:cNvPr id="25" name="Picture 24">
            <a:extLst>
              <a:ext uri="{FF2B5EF4-FFF2-40B4-BE49-F238E27FC236}">
                <a16:creationId xmlns:a16="http://schemas.microsoft.com/office/drawing/2014/main" id="{8A1E1F07-FC27-EE6D-01B6-DA0B7EAF4F99}"/>
              </a:ext>
            </a:extLst>
          </p:cNvPr>
          <p:cNvPicPr>
            <a:picLocks noChangeAspect="1"/>
          </p:cNvPicPr>
          <p:nvPr/>
        </p:nvPicPr>
        <p:blipFill>
          <a:blip r:embed="rId6"/>
          <a:stretch>
            <a:fillRect/>
          </a:stretch>
        </p:blipFill>
        <p:spPr>
          <a:xfrm>
            <a:off x="8046879" y="3683065"/>
            <a:ext cx="4024312" cy="1876425"/>
          </a:xfrm>
          <a:prstGeom prst="rect">
            <a:avLst/>
          </a:prstGeom>
        </p:spPr>
      </p:pic>
      <p:pic>
        <p:nvPicPr>
          <p:cNvPr id="27" name="Picture 26">
            <a:extLst>
              <a:ext uri="{FF2B5EF4-FFF2-40B4-BE49-F238E27FC236}">
                <a16:creationId xmlns:a16="http://schemas.microsoft.com/office/drawing/2014/main" id="{3BC2EEBC-667F-90A9-FE55-F6E7DD44EF7D}"/>
              </a:ext>
            </a:extLst>
          </p:cNvPr>
          <p:cNvPicPr>
            <a:picLocks noChangeAspect="1"/>
          </p:cNvPicPr>
          <p:nvPr/>
        </p:nvPicPr>
        <p:blipFill>
          <a:blip r:embed="rId7"/>
          <a:stretch>
            <a:fillRect/>
          </a:stretch>
        </p:blipFill>
        <p:spPr>
          <a:xfrm>
            <a:off x="8075930" y="1782362"/>
            <a:ext cx="3810000" cy="1914525"/>
          </a:xfrm>
          <a:prstGeom prst="rect">
            <a:avLst/>
          </a:prstGeom>
        </p:spPr>
      </p:pic>
    </p:spTree>
    <p:extLst>
      <p:ext uri="{BB962C8B-B14F-4D97-AF65-F5344CB8AC3E}">
        <p14:creationId xmlns:p14="http://schemas.microsoft.com/office/powerpoint/2010/main" val="186152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7" name="Rectangle 1036">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E1D9A3B-AC57-57AB-7A67-A6B204DB2624}"/>
              </a:ext>
            </a:extLst>
          </p:cNvPr>
          <p:cNvSpPr txBox="1"/>
          <p:nvPr/>
        </p:nvSpPr>
        <p:spPr>
          <a:xfrm>
            <a:off x="2716736" y="311653"/>
            <a:ext cx="4964224" cy="545503"/>
          </a:xfrm>
          <a:prstGeom prst="rect">
            <a:avLst/>
          </a:prstGeom>
        </p:spPr>
        <p:txBody>
          <a:bodyPr vert="horz" lIns="91440" tIns="45720" rIns="91440" bIns="45720" rtlCol="0" anchor="t">
            <a:normAutofit fontScale="47500" lnSpcReduction="20000"/>
          </a:bodyPr>
          <a:lstStyle/>
          <a:p>
            <a:pPr algn="ctr">
              <a:lnSpc>
                <a:spcPct val="90000"/>
              </a:lnSpc>
              <a:spcBef>
                <a:spcPct val="0"/>
              </a:spcBef>
              <a:spcAft>
                <a:spcPts val="600"/>
              </a:spcAft>
            </a:pPr>
            <a:r>
              <a:rPr lang="en-US" sz="8000" b="1" kern="1200" dirty="0">
                <a:solidFill>
                  <a:schemeClr val="tx1"/>
                </a:solidFill>
                <a:latin typeface="Arial" panose="020B0604020202020204" pitchFamily="34" charset="0"/>
                <a:ea typeface="+mj-ea"/>
                <a:cs typeface="Arial" panose="020B0604020202020204" pitchFamily="34" charset="0"/>
              </a:rPr>
              <a:t>Mentors’ Approval</a:t>
            </a:r>
          </a:p>
        </p:txBody>
      </p:sp>
      <p:sp>
        <p:nvSpPr>
          <p:cNvPr id="1039" name="Rectangle 1038">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nternational Institute of Health Management Research - IIHMR, Delhi ...">
            <a:extLst>
              <a:ext uri="{FF2B5EF4-FFF2-40B4-BE49-F238E27FC236}">
                <a16:creationId xmlns:a16="http://schemas.microsoft.com/office/drawing/2014/main" id="{D987C4D6-0519-D0C9-9682-3A92B3CD897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1" y="0"/>
            <a:ext cx="1544320" cy="102616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64BE7C6-33AC-AC8B-27EB-DA02D27E9A24}"/>
              </a:ext>
            </a:extLst>
          </p:cNvPr>
          <p:cNvPicPr>
            <a:picLocks noChangeAspect="1"/>
          </p:cNvPicPr>
          <p:nvPr/>
        </p:nvPicPr>
        <p:blipFill>
          <a:blip r:embed="rId4"/>
          <a:stretch>
            <a:fillRect/>
          </a:stretch>
        </p:blipFill>
        <p:spPr>
          <a:xfrm>
            <a:off x="737062" y="1168809"/>
            <a:ext cx="9941098" cy="4713831"/>
          </a:xfrm>
          <a:prstGeom prst="rect">
            <a:avLst/>
          </a:prstGeom>
        </p:spPr>
      </p:pic>
    </p:spTree>
    <p:extLst>
      <p:ext uri="{BB962C8B-B14F-4D97-AF65-F5344CB8AC3E}">
        <p14:creationId xmlns:p14="http://schemas.microsoft.com/office/powerpoint/2010/main" val="37644199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2A2D465-C566-43FE-C049-B96ACA2389BE}"/>
              </a:ext>
            </a:extLst>
          </p:cNvPr>
          <p:cNvSpPr txBox="1"/>
          <p:nvPr/>
        </p:nvSpPr>
        <p:spPr>
          <a:xfrm>
            <a:off x="645064" y="525982"/>
            <a:ext cx="4282983" cy="1200361"/>
          </a:xfrm>
          <a:prstGeom prst="rect">
            <a:avLst/>
          </a:prstGeom>
        </p:spPr>
        <p:txBody>
          <a:bodyPr vert="horz" lIns="91440" tIns="45720" rIns="91440" bIns="45720" rtlCol="0" anchor="b">
            <a:normAutofit/>
          </a:bodyPr>
          <a:lstStyle/>
          <a:p>
            <a:pPr marL="0" marR="0" lvl="0" indent="0" fontAlgn="auto">
              <a:lnSpc>
                <a:spcPct val="90000"/>
              </a:lnSpc>
              <a:spcBef>
                <a:spcPct val="0"/>
              </a:spcBef>
              <a:spcAft>
                <a:spcPts val="600"/>
              </a:spcAft>
              <a:buClrTx/>
              <a:buSzTx/>
              <a:tabLst/>
              <a:defRPr/>
            </a:pPr>
            <a:r>
              <a:rPr kumimoji="0" lang="en-US" sz="3600" b="1" i="0" u="none" strike="noStrike" kern="1200" cap="none" spc="0" normalizeH="0" baseline="0" noProof="0">
                <a:ln>
                  <a:noFill/>
                </a:ln>
                <a:solidFill>
                  <a:schemeClr val="tx1"/>
                </a:solidFill>
                <a:effectLst/>
                <a:uLnTx/>
                <a:uFillTx/>
                <a:latin typeface="+mj-lt"/>
                <a:ea typeface="+mj-ea"/>
                <a:cs typeface="+mj-cs"/>
              </a:rPr>
              <a:t>Results</a:t>
            </a:r>
          </a:p>
        </p:txBody>
      </p:sp>
      <p:sp>
        <p:nvSpPr>
          <p:cNvPr id="26" name="Rectangle 25">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F84BD447-A32D-6723-7397-9EDBAF41EBA3}"/>
              </a:ext>
            </a:extLst>
          </p:cNvPr>
          <p:cNvSpPr txBox="1"/>
          <p:nvPr/>
        </p:nvSpPr>
        <p:spPr>
          <a:xfrm>
            <a:off x="700306" y="2244592"/>
            <a:ext cx="3855814" cy="2368179"/>
          </a:xfrm>
          <a:prstGeom prst="rect">
            <a:avLst/>
          </a:prstGeom>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rmAutofit lnSpcReduction="10000"/>
          </a:bodyPr>
          <a:lstStyle/>
          <a:p>
            <a:pPr marL="0" marR="0" lvl="0" indent="-228600" fontAlgn="auto">
              <a:lnSpc>
                <a:spcPct val="90000"/>
              </a:lnSpc>
              <a:spcBef>
                <a:spcPts val="0"/>
              </a:spcBef>
              <a:spcAft>
                <a:spcPts val="600"/>
              </a:spcAft>
              <a:buClrTx/>
              <a:buSzTx/>
              <a:buFont typeface="Arial" panose="020B0604020202020204" pitchFamily="34" charset="0"/>
              <a:buChar char="•"/>
              <a:tabLst/>
              <a:defRPr/>
            </a:pPr>
            <a:r>
              <a:rPr kumimoji="0" lang="en-US" b="0" i="0" u="none" strike="noStrike" cap="none" spc="0" normalizeH="0" baseline="0" noProof="0" dirty="0">
                <a:ln>
                  <a:noFill/>
                </a:ln>
                <a:solidFill>
                  <a:schemeClr val="tx1"/>
                </a:solidFill>
                <a:effectLst/>
                <a:uLnTx/>
                <a:uFillTx/>
              </a:rPr>
              <a:t>The study analysis suggests a statistically significant association between </a:t>
            </a:r>
            <a:r>
              <a:rPr lang="en-US" dirty="0">
                <a:solidFill>
                  <a:schemeClr val="tx1"/>
                </a:solidFill>
              </a:rPr>
              <a:t>the following factors. </a:t>
            </a:r>
          </a:p>
          <a:p>
            <a:pPr marR="0" lvl="0" fontAlgn="auto">
              <a:lnSpc>
                <a:spcPct val="90000"/>
              </a:lnSpc>
              <a:spcBef>
                <a:spcPts val="0"/>
              </a:spcBef>
              <a:spcAft>
                <a:spcPts val="600"/>
              </a:spcAft>
              <a:buClrTx/>
              <a:buSzTx/>
              <a:tabLst/>
              <a:defRPr/>
            </a:pPr>
            <a:r>
              <a:rPr kumimoji="0" lang="en-US" b="0" i="0" u="none" strike="noStrike" cap="none" spc="0" normalizeH="0" baseline="0" noProof="0" dirty="0">
                <a:ln>
                  <a:noFill/>
                </a:ln>
                <a:solidFill>
                  <a:schemeClr val="tx1"/>
                </a:solidFill>
                <a:effectLst/>
                <a:uLnTx/>
                <a:uFillTx/>
              </a:rPr>
              <a:t>Signifying that overweight and obese males above 65 years consuming alcohol or tobacco having pre-existing conditions and performing </a:t>
            </a:r>
            <a:r>
              <a:rPr kumimoji="0" lang="en-US" b="0" i="0" u="none" strike="noStrike" cap="none" spc="0" normalizeH="0" baseline="0" noProof="0" dirty="0" err="1">
                <a:ln>
                  <a:noFill/>
                </a:ln>
                <a:solidFill>
                  <a:schemeClr val="tx1"/>
                </a:solidFill>
                <a:effectLst/>
                <a:uLnTx/>
                <a:uFillTx/>
              </a:rPr>
              <a:t>sternous</a:t>
            </a:r>
            <a:r>
              <a:rPr kumimoji="0" lang="en-US" b="0" i="0" u="none" strike="noStrike" cap="none" spc="0" normalizeH="0" baseline="0" noProof="0" dirty="0">
                <a:ln>
                  <a:noFill/>
                </a:ln>
                <a:solidFill>
                  <a:schemeClr val="tx1"/>
                </a:solidFill>
                <a:effectLst/>
                <a:uLnTx/>
                <a:uFillTx/>
              </a:rPr>
              <a:t> activities are more prone to heat stress.</a:t>
            </a:r>
          </a:p>
        </p:txBody>
      </p:sp>
      <p:sp>
        <p:nvSpPr>
          <p:cNvPr id="28" name="Rectangle 27">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International Institute of Health Management Research - IIHMR, Delhi ...">
            <a:extLst>
              <a:ext uri="{FF2B5EF4-FFF2-40B4-BE49-F238E27FC236}">
                <a16:creationId xmlns:a16="http://schemas.microsoft.com/office/drawing/2014/main" id="{C8F27B13-2CAD-16A1-70F0-3BB27E2A384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1" y="0"/>
            <a:ext cx="1435260" cy="121534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5">
            <a:extLst>
              <a:ext uri="{FF2B5EF4-FFF2-40B4-BE49-F238E27FC236}">
                <a16:creationId xmlns:a16="http://schemas.microsoft.com/office/drawing/2014/main" id="{5048B6AB-D8DC-FB66-0322-B4858C8A79F9}"/>
              </a:ext>
            </a:extLst>
          </p:cNvPr>
          <p:cNvGraphicFramePr>
            <a:graphicFrameLocks noGrp="1"/>
          </p:cNvGraphicFramePr>
          <p:nvPr>
            <p:extLst>
              <p:ext uri="{D42A27DB-BD31-4B8C-83A1-F6EECF244321}">
                <p14:modId xmlns:p14="http://schemas.microsoft.com/office/powerpoint/2010/main" val="425456299"/>
              </p:ext>
            </p:extLst>
          </p:nvPr>
        </p:nvGraphicFramePr>
        <p:xfrm>
          <a:off x="5821679" y="122852"/>
          <a:ext cx="6011812" cy="6003631"/>
        </p:xfrm>
        <a:graphic>
          <a:graphicData uri="http://schemas.openxmlformats.org/drawingml/2006/table">
            <a:tbl>
              <a:tblPr>
                <a:tableStyleId>{5C22544A-7EE6-4342-B048-85BDC9FD1C3A}</a:tableStyleId>
              </a:tblPr>
              <a:tblGrid>
                <a:gridCol w="1980771">
                  <a:extLst>
                    <a:ext uri="{9D8B030D-6E8A-4147-A177-3AD203B41FA5}">
                      <a16:colId xmlns:a16="http://schemas.microsoft.com/office/drawing/2014/main" val="3545946761"/>
                    </a:ext>
                  </a:extLst>
                </a:gridCol>
                <a:gridCol w="921845">
                  <a:extLst>
                    <a:ext uri="{9D8B030D-6E8A-4147-A177-3AD203B41FA5}">
                      <a16:colId xmlns:a16="http://schemas.microsoft.com/office/drawing/2014/main" val="3859229021"/>
                    </a:ext>
                  </a:extLst>
                </a:gridCol>
                <a:gridCol w="954675">
                  <a:extLst>
                    <a:ext uri="{9D8B030D-6E8A-4147-A177-3AD203B41FA5}">
                      <a16:colId xmlns:a16="http://schemas.microsoft.com/office/drawing/2014/main" val="756153856"/>
                    </a:ext>
                  </a:extLst>
                </a:gridCol>
                <a:gridCol w="1079606">
                  <a:extLst>
                    <a:ext uri="{9D8B030D-6E8A-4147-A177-3AD203B41FA5}">
                      <a16:colId xmlns:a16="http://schemas.microsoft.com/office/drawing/2014/main" val="3961416722"/>
                    </a:ext>
                  </a:extLst>
                </a:gridCol>
                <a:gridCol w="1074915">
                  <a:extLst>
                    <a:ext uri="{9D8B030D-6E8A-4147-A177-3AD203B41FA5}">
                      <a16:colId xmlns:a16="http://schemas.microsoft.com/office/drawing/2014/main" val="809558919"/>
                    </a:ext>
                  </a:extLst>
                </a:gridCol>
              </a:tblGrid>
              <a:tr h="208291">
                <a:tc gridSpan="5">
                  <a:txBody>
                    <a:bodyPr/>
                    <a:lstStyle/>
                    <a:p>
                      <a:pPr algn="ctr" fontAlgn="b"/>
                      <a:r>
                        <a:rPr lang="en-US" sz="1200" b="1" u="none" strike="noStrike" dirty="0">
                          <a:effectLst/>
                        </a:rPr>
                        <a:t>Association of various risk factors  to heat stress</a:t>
                      </a:r>
                      <a:endParaRPr lang="en-US" sz="1200" b="1" i="0" u="none" strike="noStrike" dirty="0">
                        <a:solidFill>
                          <a:srgbClr val="000000"/>
                        </a:solidFill>
                        <a:effectLst/>
                        <a:latin typeface="Aptos Narrow" panose="020B0004020202020204" pitchFamily="34" charset="0"/>
                      </a:endParaRPr>
                    </a:p>
                  </a:txBody>
                  <a:tcPr marL="4985" marR="4985" marT="4985" marB="0" anchor="b"/>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556966194"/>
                  </a:ext>
                </a:extLst>
              </a:tr>
              <a:tr h="193178">
                <a:tc>
                  <a:txBody>
                    <a:bodyPr/>
                    <a:lstStyle/>
                    <a:p>
                      <a:pPr algn="ctr" fontAlgn="b"/>
                      <a:r>
                        <a:rPr lang="en-IN" sz="1000" b="1" u="none" strike="noStrike" dirty="0">
                          <a:effectLst/>
                        </a:rPr>
                        <a:t>Risk factors</a:t>
                      </a:r>
                      <a:endParaRPr lang="en-IN" sz="1000" b="1" i="0" u="none" strike="noStrike" dirty="0">
                        <a:solidFill>
                          <a:srgbClr val="000000"/>
                        </a:solidFill>
                        <a:effectLst/>
                        <a:latin typeface="Aptos Narrow" panose="020B0004020202020204" pitchFamily="34" charset="0"/>
                      </a:endParaRPr>
                    </a:p>
                  </a:txBody>
                  <a:tcPr marL="4985" marR="4985" marT="4985" marB="0" anchor="b"/>
                </a:tc>
                <a:tc gridSpan="2">
                  <a:txBody>
                    <a:bodyPr/>
                    <a:lstStyle/>
                    <a:p>
                      <a:pPr algn="ctr" fontAlgn="b"/>
                      <a:r>
                        <a:rPr lang="en-IN" sz="1000" b="1" u="none" strike="noStrike" dirty="0">
                          <a:effectLst/>
                        </a:rPr>
                        <a:t>Experienced  Heat stress</a:t>
                      </a:r>
                      <a:endParaRPr lang="en-IN" sz="1000" b="1" i="0" u="none" strike="noStrike" dirty="0">
                        <a:solidFill>
                          <a:srgbClr val="000000"/>
                        </a:solidFill>
                        <a:effectLst/>
                        <a:latin typeface="Aptos Narrow" panose="020B0004020202020204" pitchFamily="34" charset="0"/>
                      </a:endParaRPr>
                    </a:p>
                  </a:txBody>
                  <a:tcPr marL="4985" marR="4985" marT="4985" marB="0" anchor="b"/>
                </a:tc>
                <a:tc hMerge="1">
                  <a:txBody>
                    <a:bodyPr/>
                    <a:lstStyle/>
                    <a:p>
                      <a:endParaRPr lang="en-IN"/>
                    </a:p>
                  </a:txBody>
                  <a:tcPr/>
                </a:tc>
                <a:tc gridSpan="2">
                  <a:txBody>
                    <a:bodyPr/>
                    <a:lstStyle/>
                    <a:p>
                      <a:pPr algn="ctr" fontAlgn="b"/>
                      <a:r>
                        <a:rPr lang="en-IN" sz="1000" b="1" u="none" strike="noStrike" dirty="0">
                          <a:effectLst/>
                        </a:rPr>
                        <a:t> Not Experienced  Heat stress</a:t>
                      </a:r>
                      <a:endParaRPr lang="en-IN" sz="1000" b="1" i="0" u="none" strike="noStrike" dirty="0">
                        <a:solidFill>
                          <a:srgbClr val="000000"/>
                        </a:solidFill>
                        <a:effectLst/>
                        <a:latin typeface="Aptos Narrow" panose="020B0004020202020204" pitchFamily="34" charset="0"/>
                      </a:endParaRPr>
                    </a:p>
                  </a:txBody>
                  <a:tcPr marL="4985" marR="4985" marT="4985" marB="0" anchor="b"/>
                </a:tc>
                <a:tc hMerge="1">
                  <a:txBody>
                    <a:bodyPr/>
                    <a:lstStyle/>
                    <a:p>
                      <a:endParaRPr lang="en-IN"/>
                    </a:p>
                  </a:txBody>
                  <a:tcPr/>
                </a:tc>
                <a:extLst>
                  <a:ext uri="{0D108BD9-81ED-4DB2-BD59-A6C34878D82A}">
                    <a16:rowId xmlns:a16="http://schemas.microsoft.com/office/drawing/2014/main" val="1090830418"/>
                  </a:ext>
                </a:extLst>
              </a:tr>
              <a:tr h="193178">
                <a:tc>
                  <a:txBody>
                    <a:bodyPr/>
                    <a:lstStyle/>
                    <a:p>
                      <a:pPr algn="l" fontAlgn="b"/>
                      <a:r>
                        <a:rPr lang="en-IN" sz="1000" b="1" u="none" strike="noStrike" dirty="0">
                          <a:effectLst/>
                        </a:rPr>
                        <a:t>AGE</a:t>
                      </a:r>
                      <a:endParaRPr lang="en-IN" sz="1000" b="1"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1" u="none" strike="noStrike" dirty="0">
                          <a:effectLst/>
                        </a:rPr>
                        <a:t>N (679)</a:t>
                      </a:r>
                      <a:endParaRPr lang="en-IN" sz="1000" b="1"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1" u="none" strike="noStrike" dirty="0">
                          <a:effectLst/>
                        </a:rPr>
                        <a:t>%</a:t>
                      </a:r>
                      <a:endParaRPr lang="en-IN" sz="1000" b="1"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1" u="none" strike="noStrike" dirty="0">
                          <a:effectLst/>
                        </a:rPr>
                        <a:t>N (679) </a:t>
                      </a:r>
                      <a:endParaRPr lang="en-IN" sz="1000" b="1"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1" u="none" strike="noStrike" dirty="0">
                          <a:effectLst/>
                        </a:rPr>
                        <a:t>%</a:t>
                      </a:r>
                      <a:endParaRPr lang="en-IN" sz="1000" b="1" i="0" u="none" strike="noStrike" dirty="0">
                        <a:solidFill>
                          <a:srgbClr val="000000"/>
                        </a:solidFill>
                        <a:effectLst/>
                        <a:latin typeface="Aptos Narrow" panose="020B0004020202020204" pitchFamily="34" charset="0"/>
                      </a:endParaRPr>
                    </a:p>
                  </a:txBody>
                  <a:tcPr marL="4985" marR="4985" marT="4985" marB="0" anchor="b"/>
                </a:tc>
                <a:extLst>
                  <a:ext uri="{0D108BD9-81ED-4DB2-BD59-A6C34878D82A}">
                    <a16:rowId xmlns:a16="http://schemas.microsoft.com/office/drawing/2014/main" val="3503819596"/>
                  </a:ext>
                </a:extLst>
              </a:tr>
              <a:tr h="193178">
                <a:tc>
                  <a:txBody>
                    <a:bodyPr/>
                    <a:lstStyle/>
                    <a:p>
                      <a:pPr algn="l" fontAlgn="b"/>
                      <a:r>
                        <a:rPr lang="en-IN" sz="1000" u="none" strike="noStrike" dirty="0">
                          <a:effectLst/>
                        </a:rPr>
                        <a:t>0-4</a:t>
                      </a:r>
                      <a:endParaRPr lang="en-IN" sz="1000" b="0"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0" u="none" strike="noStrike" dirty="0">
                          <a:effectLst/>
                          <a:latin typeface="+mn-lt"/>
                        </a:rPr>
                        <a:t>15</a:t>
                      </a:r>
                      <a:endParaRPr lang="en-IN" sz="1000" b="0" i="0" u="none" strike="noStrike" dirty="0">
                        <a:solidFill>
                          <a:srgbClr val="000000"/>
                        </a:solidFill>
                        <a:effectLst/>
                        <a:latin typeface="+mn-lt"/>
                      </a:endParaRPr>
                    </a:p>
                  </a:txBody>
                  <a:tcPr marL="4985" marR="4985" marT="4985" marB="0" anchor="ctr"/>
                </a:tc>
                <a:tc>
                  <a:txBody>
                    <a:bodyPr/>
                    <a:lstStyle/>
                    <a:p>
                      <a:pPr algn="ctr" fontAlgn="b"/>
                      <a:r>
                        <a:rPr lang="en-IN" sz="1000" b="0" u="none" strike="noStrike" dirty="0">
                          <a:effectLst/>
                          <a:latin typeface="+mn-lt"/>
                        </a:rPr>
                        <a:t>34.09%</a:t>
                      </a:r>
                      <a:endParaRPr lang="en-IN" sz="1000" b="0" i="0" u="none" strike="noStrike" dirty="0">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29</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65.91%</a:t>
                      </a:r>
                      <a:endParaRPr lang="en-IN" sz="1000" b="0" i="0" u="none" strike="noStrike">
                        <a:solidFill>
                          <a:srgbClr val="000000"/>
                        </a:solidFill>
                        <a:effectLst/>
                        <a:latin typeface="+mn-lt"/>
                      </a:endParaRPr>
                    </a:p>
                  </a:txBody>
                  <a:tcPr marL="4985" marR="4985" marT="4985" marB="0" anchor="ctr"/>
                </a:tc>
                <a:extLst>
                  <a:ext uri="{0D108BD9-81ED-4DB2-BD59-A6C34878D82A}">
                    <a16:rowId xmlns:a16="http://schemas.microsoft.com/office/drawing/2014/main" val="1036206548"/>
                  </a:ext>
                </a:extLst>
              </a:tr>
              <a:tr h="193178">
                <a:tc>
                  <a:txBody>
                    <a:bodyPr/>
                    <a:lstStyle/>
                    <a:p>
                      <a:pPr algn="l" fontAlgn="b"/>
                      <a:r>
                        <a:rPr lang="en-IN" sz="1000" u="none" strike="noStrike" dirty="0">
                          <a:effectLst/>
                        </a:rPr>
                        <a:t>5-10</a:t>
                      </a:r>
                      <a:endParaRPr lang="en-IN" sz="1000" b="0"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0" u="none" strike="noStrike" dirty="0">
                          <a:effectLst/>
                          <a:latin typeface="+mn-lt"/>
                        </a:rPr>
                        <a:t>24</a:t>
                      </a:r>
                      <a:endParaRPr lang="en-IN" sz="1000" b="0" i="0" u="none" strike="noStrike" dirty="0">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27.59%</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63</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72.41%</a:t>
                      </a:r>
                      <a:endParaRPr lang="en-IN" sz="1000" b="0" i="0" u="none" strike="noStrike">
                        <a:solidFill>
                          <a:srgbClr val="000000"/>
                        </a:solidFill>
                        <a:effectLst/>
                        <a:latin typeface="+mn-lt"/>
                      </a:endParaRPr>
                    </a:p>
                  </a:txBody>
                  <a:tcPr marL="4985" marR="4985" marT="4985" marB="0" anchor="ctr"/>
                </a:tc>
                <a:extLst>
                  <a:ext uri="{0D108BD9-81ED-4DB2-BD59-A6C34878D82A}">
                    <a16:rowId xmlns:a16="http://schemas.microsoft.com/office/drawing/2014/main" val="402636241"/>
                  </a:ext>
                </a:extLst>
              </a:tr>
              <a:tr h="193178">
                <a:tc>
                  <a:txBody>
                    <a:bodyPr/>
                    <a:lstStyle/>
                    <a:p>
                      <a:pPr algn="l" fontAlgn="b"/>
                      <a:r>
                        <a:rPr lang="en-IN" sz="1000" u="none" strike="noStrike" dirty="0">
                          <a:effectLst/>
                        </a:rPr>
                        <a:t>11-20</a:t>
                      </a:r>
                      <a:endParaRPr lang="en-IN" sz="1000" b="0"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0" u="none" strike="noStrike">
                          <a:effectLst/>
                          <a:latin typeface="+mn-lt"/>
                        </a:rPr>
                        <a:t>28</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dirty="0">
                          <a:effectLst/>
                          <a:latin typeface="+mn-lt"/>
                        </a:rPr>
                        <a:t>29.17%</a:t>
                      </a:r>
                      <a:endParaRPr lang="en-IN" sz="1000" b="0" i="0" u="none" strike="noStrike" dirty="0">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68</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70.83%</a:t>
                      </a:r>
                      <a:endParaRPr lang="en-IN" sz="1000" b="0" i="0" u="none" strike="noStrike">
                        <a:solidFill>
                          <a:srgbClr val="000000"/>
                        </a:solidFill>
                        <a:effectLst/>
                        <a:latin typeface="+mn-lt"/>
                      </a:endParaRPr>
                    </a:p>
                  </a:txBody>
                  <a:tcPr marL="4985" marR="4985" marT="4985" marB="0" anchor="ctr"/>
                </a:tc>
                <a:extLst>
                  <a:ext uri="{0D108BD9-81ED-4DB2-BD59-A6C34878D82A}">
                    <a16:rowId xmlns:a16="http://schemas.microsoft.com/office/drawing/2014/main" val="58997890"/>
                  </a:ext>
                </a:extLst>
              </a:tr>
              <a:tr h="193178">
                <a:tc>
                  <a:txBody>
                    <a:bodyPr/>
                    <a:lstStyle/>
                    <a:p>
                      <a:pPr algn="l" fontAlgn="b"/>
                      <a:r>
                        <a:rPr lang="en-IN" sz="1000" u="none" strike="noStrike" dirty="0">
                          <a:effectLst/>
                        </a:rPr>
                        <a:t>21-35</a:t>
                      </a:r>
                      <a:endParaRPr lang="en-IN" sz="1000" b="0"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0" u="none" strike="noStrike">
                          <a:effectLst/>
                          <a:latin typeface="+mn-lt"/>
                        </a:rPr>
                        <a:t>42</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dirty="0">
                          <a:effectLst/>
                          <a:latin typeface="+mn-lt"/>
                        </a:rPr>
                        <a:t>35.90%</a:t>
                      </a:r>
                      <a:endParaRPr lang="en-IN" sz="1000" b="0" i="0" u="none" strike="noStrike" dirty="0">
                        <a:solidFill>
                          <a:srgbClr val="000000"/>
                        </a:solidFill>
                        <a:effectLst/>
                        <a:latin typeface="+mn-lt"/>
                      </a:endParaRPr>
                    </a:p>
                  </a:txBody>
                  <a:tcPr marL="4985" marR="4985" marT="4985" marB="0" anchor="ctr"/>
                </a:tc>
                <a:tc>
                  <a:txBody>
                    <a:bodyPr/>
                    <a:lstStyle/>
                    <a:p>
                      <a:pPr algn="ctr" fontAlgn="b"/>
                      <a:r>
                        <a:rPr lang="en-IN" sz="1000" b="0" u="none" strike="noStrike" dirty="0">
                          <a:effectLst/>
                          <a:latin typeface="+mn-lt"/>
                        </a:rPr>
                        <a:t>75</a:t>
                      </a:r>
                      <a:endParaRPr lang="en-IN" sz="1000" b="0" i="0" u="none" strike="noStrike" dirty="0">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64.10%</a:t>
                      </a:r>
                      <a:endParaRPr lang="en-IN" sz="1000" b="0" i="0" u="none" strike="noStrike">
                        <a:solidFill>
                          <a:srgbClr val="000000"/>
                        </a:solidFill>
                        <a:effectLst/>
                        <a:latin typeface="+mn-lt"/>
                      </a:endParaRPr>
                    </a:p>
                  </a:txBody>
                  <a:tcPr marL="4985" marR="4985" marT="4985" marB="0" anchor="ctr"/>
                </a:tc>
                <a:extLst>
                  <a:ext uri="{0D108BD9-81ED-4DB2-BD59-A6C34878D82A}">
                    <a16:rowId xmlns:a16="http://schemas.microsoft.com/office/drawing/2014/main" val="1378615174"/>
                  </a:ext>
                </a:extLst>
              </a:tr>
              <a:tr h="193178">
                <a:tc>
                  <a:txBody>
                    <a:bodyPr/>
                    <a:lstStyle/>
                    <a:p>
                      <a:pPr algn="l" fontAlgn="b"/>
                      <a:r>
                        <a:rPr lang="en-IN" sz="1000" u="none" strike="noStrike" dirty="0">
                          <a:effectLst/>
                        </a:rPr>
                        <a:t>36-65</a:t>
                      </a:r>
                      <a:endParaRPr lang="en-IN" sz="1000" b="0"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0" u="none" strike="noStrike">
                          <a:effectLst/>
                          <a:latin typeface="+mn-lt"/>
                        </a:rPr>
                        <a:t>74</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24.67%</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226</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75.33%</a:t>
                      </a:r>
                      <a:endParaRPr lang="en-IN" sz="1000" b="0" i="0" u="none" strike="noStrike">
                        <a:solidFill>
                          <a:srgbClr val="000000"/>
                        </a:solidFill>
                        <a:effectLst/>
                        <a:latin typeface="+mn-lt"/>
                      </a:endParaRPr>
                    </a:p>
                  </a:txBody>
                  <a:tcPr marL="4985" marR="4985" marT="4985" marB="0" anchor="ctr"/>
                </a:tc>
                <a:extLst>
                  <a:ext uri="{0D108BD9-81ED-4DB2-BD59-A6C34878D82A}">
                    <a16:rowId xmlns:a16="http://schemas.microsoft.com/office/drawing/2014/main" val="1816137588"/>
                  </a:ext>
                </a:extLst>
              </a:tr>
              <a:tr h="193178">
                <a:tc>
                  <a:txBody>
                    <a:bodyPr/>
                    <a:lstStyle/>
                    <a:p>
                      <a:pPr algn="l" fontAlgn="b"/>
                      <a:r>
                        <a:rPr lang="en-IN" sz="1000" u="none" strike="noStrike" dirty="0">
                          <a:effectLst/>
                        </a:rPr>
                        <a:t>65 Above</a:t>
                      </a:r>
                      <a:endParaRPr lang="en-IN" sz="1000" b="0"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0" u="none" strike="noStrike">
                          <a:effectLst/>
                          <a:latin typeface="+mn-lt"/>
                        </a:rPr>
                        <a:t>27</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77.14%</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dirty="0">
                          <a:effectLst/>
                          <a:latin typeface="+mn-lt"/>
                        </a:rPr>
                        <a:t>8</a:t>
                      </a:r>
                      <a:endParaRPr lang="en-IN" sz="1000" b="0" i="0" u="none" strike="noStrike" dirty="0">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22.86%</a:t>
                      </a:r>
                      <a:endParaRPr lang="en-IN" sz="1000" b="0" i="0" u="none" strike="noStrike">
                        <a:solidFill>
                          <a:srgbClr val="000000"/>
                        </a:solidFill>
                        <a:effectLst/>
                        <a:latin typeface="+mn-lt"/>
                      </a:endParaRPr>
                    </a:p>
                  </a:txBody>
                  <a:tcPr marL="4985" marR="4985" marT="4985" marB="0" anchor="ctr"/>
                </a:tc>
                <a:extLst>
                  <a:ext uri="{0D108BD9-81ED-4DB2-BD59-A6C34878D82A}">
                    <a16:rowId xmlns:a16="http://schemas.microsoft.com/office/drawing/2014/main" val="4097797220"/>
                  </a:ext>
                </a:extLst>
              </a:tr>
              <a:tr h="193178">
                <a:tc>
                  <a:txBody>
                    <a:bodyPr/>
                    <a:lstStyle/>
                    <a:p>
                      <a:pPr algn="l" fontAlgn="b"/>
                      <a:r>
                        <a:rPr lang="en-IN" sz="1000" b="1" u="none" strike="noStrike" dirty="0">
                          <a:effectLst/>
                        </a:rPr>
                        <a:t>GENDER</a:t>
                      </a:r>
                      <a:endParaRPr lang="en-IN" sz="1000" b="1"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endParaRPr lang="en-IN" sz="1000" b="0" i="0" u="none" strike="noStrike">
                        <a:solidFill>
                          <a:srgbClr val="000000"/>
                        </a:solidFill>
                        <a:effectLst/>
                        <a:latin typeface="+mn-lt"/>
                      </a:endParaRPr>
                    </a:p>
                  </a:txBody>
                  <a:tcPr marL="4985" marR="4985" marT="4985" marB="0" anchor="ctr"/>
                </a:tc>
                <a:tc>
                  <a:txBody>
                    <a:bodyPr/>
                    <a:lstStyle/>
                    <a:p>
                      <a:pPr algn="ctr" fontAlgn="b"/>
                      <a:endParaRPr lang="en-IN" sz="1000" b="0" i="0" u="none" strike="noStrike">
                        <a:solidFill>
                          <a:srgbClr val="000000"/>
                        </a:solidFill>
                        <a:effectLst/>
                        <a:latin typeface="+mn-lt"/>
                      </a:endParaRPr>
                    </a:p>
                  </a:txBody>
                  <a:tcPr marL="4985" marR="4985" marT="4985" marB="0" anchor="ctr"/>
                </a:tc>
                <a:tc>
                  <a:txBody>
                    <a:bodyPr/>
                    <a:lstStyle/>
                    <a:p>
                      <a:pPr algn="ctr" fontAlgn="b"/>
                      <a:endParaRPr lang="en-IN" sz="1000" b="0" i="0" u="none" strike="noStrike">
                        <a:solidFill>
                          <a:srgbClr val="000000"/>
                        </a:solidFill>
                        <a:effectLst/>
                        <a:latin typeface="+mn-lt"/>
                      </a:endParaRPr>
                    </a:p>
                  </a:txBody>
                  <a:tcPr marL="4985" marR="4985" marT="4985" marB="0" anchor="ctr"/>
                </a:tc>
                <a:tc>
                  <a:txBody>
                    <a:bodyPr/>
                    <a:lstStyle/>
                    <a:p>
                      <a:pPr algn="ctr" fontAlgn="b"/>
                      <a:endParaRPr lang="en-IN" sz="1000" b="0" i="0" u="none" strike="noStrike">
                        <a:solidFill>
                          <a:srgbClr val="000000"/>
                        </a:solidFill>
                        <a:effectLst/>
                        <a:latin typeface="+mn-lt"/>
                      </a:endParaRPr>
                    </a:p>
                  </a:txBody>
                  <a:tcPr marL="4985" marR="4985" marT="4985" marB="0" anchor="ctr"/>
                </a:tc>
                <a:extLst>
                  <a:ext uri="{0D108BD9-81ED-4DB2-BD59-A6C34878D82A}">
                    <a16:rowId xmlns:a16="http://schemas.microsoft.com/office/drawing/2014/main" val="988515643"/>
                  </a:ext>
                </a:extLst>
              </a:tr>
              <a:tr h="193178">
                <a:tc>
                  <a:txBody>
                    <a:bodyPr/>
                    <a:lstStyle/>
                    <a:p>
                      <a:pPr algn="l" fontAlgn="b"/>
                      <a:r>
                        <a:rPr lang="en-IN" sz="1000" u="none" strike="noStrike" dirty="0">
                          <a:effectLst/>
                        </a:rPr>
                        <a:t>Male</a:t>
                      </a:r>
                      <a:endParaRPr lang="en-IN" sz="1000" b="0"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0" u="none" strike="noStrike">
                          <a:effectLst/>
                          <a:latin typeface="+mn-lt"/>
                        </a:rPr>
                        <a:t>171</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46.47%</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197</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53.53%</a:t>
                      </a:r>
                      <a:endParaRPr lang="en-IN" sz="1000" b="0" i="0" u="none" strike="noStrike">
                        <a:solidFill>
                          <a:srgbClr val="000000"/>
                        </a:solidFill>
                        <a:effectLst/>
                        <a:latin typeface="+mn-lt"/>
                      </a:endParaRPr>
                    </a:p>
                  </a:txBody>
                  <a:tcPr marL="4985" marR="4985" marT="4985" marB="0" anchor="ctr"/>
                </a:tc>
                <a:extLst>
                  <a:ext uri="{0D108BD9-81ED-4DB2-BD59-A6C34878D82A}">
                    <a16:rowId xmlns:a16="http://schemas.microsoft.com/office/drawing/2014/main" val="3706560717"/>
                  </a:ext>
                </a:extLst>
              </a:tr>
              <a:tr h="193178">
                <a:tc>
                  <a:txBody>
                    <a:bodyPr/>
                    <a:lstStyle/>
                    <a:p>
                      <a:pPr algn="l" fontAlgn="b"/>
                      <a:r>
                        <a:rPr lang="en-IN" sz="1000" u="none" strike="noStrike" dirty="0">
                          <a:effectLst/>
                        </a:rPr>
                        <a:t>Female</a:t>
                      </a:r>
                      <a:endParaRPr lang="en-IN" sz="1000" b="0"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0" u="none" strike="noStrike">
                          <a:effectLst/>
                          <a:latin typeface="+mn-lt"/>
                        </a:rPr>
                        <a:t>39</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12.54%</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dirty="0">
                          <a:effectLst/>
                          <a:latin typeface="+mn-lt"/>
                        </a:rPr>
                        <a:t>269</a:t>
                      </a:r>
                      <a:endParaRPr lang="en-IN" sz="1000" b="0" i="0" u="none" strike="noStrike" dirty="0">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86.50%</a:t>
                      </a:r>
                      <a:endParaRPr lang="en-IN" sz="1000" b="0" i="0" u="none" strike="noStrike">
                        <a:solidFill>
                          <a:srgbClr val="000000"/>
                        </a:solidFill>
                        <a:effectLst/>
                        <a:latin typeface="+mn-lt"/>
                      </a:endParaRPr>
                    </a:p>
                  </a:txBody>
                  <a:tcPr marL="4985" marR="4985" marT="4985" marB="0" anchor="ctr"/>
                </a:tc>
                <a:extLst>
                  <a:ext uri="{0D108BD9-81ED-4DB2-BD59-A6C34878D82A}">
                    <a16:rowId xmlns:a16="http://schemas.microsoft.com/office/drawing/2014/main" val="1966489269"/>
                  </a:ext>
                </a:extLst>
              </a:tr>
              <a:tr h="193178">
                <a:tc>
                  <a:txBody>
                    <a:bodyPr/>
                    <a:lstStyle/>
                    <a:p>
                      <a:pPr algn="l" fontAlgn="b"/>
                      <a:r>
                        <a:rPr lang="en-IN" sz="1000" b="1" u="none" strike="noStrike" dirty="0">
                          <a:effectLst/>
                        </a:rPr>
                        <a:t>ALCOHOL</a:t>
                      </a:r>
                      <a:endParaRPr lang="en-IN" sz="1000" b="1"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endParaRPr lang="en-IN" sz="1000" b="0" i="0" u="none" strike="noStrike">
                        <a:solidFill>
                          <a:srgbClr val="000000"/>
                        </a:solidFill>
                        <a:effectLst/>
                        <a:latin typeface="+mn-lt"/>
                      </a:endParaRPr>
                    </a:p>
                  </a:txBody>
                  <a:tcPr marL="4985" marR="4985" marT="4985" marB="0" anchor="ctr"/>
                </a:tc>
                <a:tc>
                  <a:txBody>
                    <a:bodyPr/>
                    <a:lstStyle/>
                    <a:p>
                      <a:pPr algn="ctr" fontAlgn="b"/>
                      <a:endParaRPr lang="en-IN" sz="1000" b="0" i="0" u="none" strike="noStrike">
                        <a:solidFill>
                          <a:srgbClr val="000000"/>
                        </a:solidFill>
                        <a:effectLst/>
                        <a:latin typeface="+mn-lt"/>
                      </a:endParaRPr>
                    </a:p>
                  </a:txBody>
                  <a:tcPr marL="4985" marR="4985" marT="4985" marB="0" anchor="ctr"/>
                </a:tc>
                <a:tc>
                  <a:txBody>
                    <a:bodyPr/>
                    <a:lstStyle/>
                    <a:p>
                      <a:pPr algn="ctr" fontAlgn="b"/>
                      <a:endParaRPr lang="en-IN" sz="1000" b="0" i="0" u="none" strike="noStrike">
                        <a:solidFill>
                          <a:srgbClr val="000000"/>
                        </a:solidFill>
                        <a:effectLst/>
                        <a:latin typeface="+mn-lt"/>
                      </a:endParaRPr>
                    </a:p>
                  </a:txBody>
                  <a:tcPr marL="4985" marR="4985" marT="4985" marB="0" anchor="ctr"/>
                </a:tc>
                <a:tc>
                  <a:txBody>
                    <a:bodyPr/>
                    <a:lstStyle/>
                    <a:p>
                      <a:pPr algn="ctr" fontAlgn="b"/>
                      <a:endParaRPr lang="en-IN" sz="1000" b="0" i="0" u="none" strike="noStrike">
                        <a:solidFill>
                          <a:srgbClr val="000000"/>
                        </a:solidFill>
                        <a:effectLst/>
                        <a:latin typeface="+mn-lt"/>
                      </a:endParaRPr>
                    </a:p>
                  </a:txBody>
                  <a:tcPr marL="4985" marR="4985" marT="4985" marB="0" anchor="ctr"/>
                </a:tc>
                <a:extLst>
                  <a:ext uri="{0D108BD9-81ED-4DB2-BD59-A6C34878D82A}">
                    <a16:rowId xmlns:a16="http://schemas.microsoft.com/office/drawing/2014/main" val="637797799"/>
                  </a:ext>
                </a:extLst>
              </a:tr>
              <a:tr h="193178">
                <a:tc>
                  <a:txBody>
                    <a:bodyPr/>
                    <a:lstStyle/>
                    <a:p>
                      <a:pPr algn="l" fontAlgn="b"/>
                      <a:r>
                        <a:rPr lang="en-IN" sz="1000" u="none" strike="noStrike" dirty="0">
                          <a:effectLst/>
                        </a:rPr>
                        <a:t>YES</a:t>
                      </a:r>
                      <a:endParaRPr lang="en-IN" sz="1000" b="0"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0" u="none" strike="noStrike">
                          <a:effectLst/>
                          <a:latin typeface="+mn-lt"/>
                        </a:rPr>
                        <a:t>24</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80.00%</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6</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20.00%</a:t>
                      </a:r>
                      <a:endParaRPr lang="en-IN" sz="1000" b="0" i="0" u="none" strike="noStrike">
                        <a:solidFill>
                          <a:srgbClr val="000000"/>
                        </a:solidFill>
                        <a:effectLst/>
                        <a:latin typeface="+mn-lt"/>
                      </a:endParaRPr>
                    </a:p>
                  </a:txBody>
                  <a:tcPr marL="4985" marR="4985" marT="4985" marB="0" anchor="ctr"/>
                </a:tc>
                <a:extLst>
                  <a:ext uri="{0D108BD9-81ED-4DB2-BD59-A6C34878D82A}">
                    <a16:rowId xmlns:a16="http://schemas.microsoft.com/office/drawing/2014/main" val="2363829151"/>
                  </a:ext>
                </a:extLst>
              </a:tr>
              <a:tr h="193178">
                <a:tc>
                  <a:txBody>
                    <a:bodyPr/>
                    <a:lstStyle/>
                    <a:p>
                      <a:pPr algn="l" fontAlgn="b"/>
                      <a:r>
                        <a:rPr lang="en-IN" sz="1000" u="none" strike="noStrike" dirty="0">
                          <a:effectLst/>
                        </a:rPr>
                        <a:t>NO</a:t>
                      </a:r>
                      <a:endParaRPr lang="en-IN" sz="1000" b="0"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0" u="none" strike="noStrike">
                          <a:effectLst/>
                          <a:latin typeface="+mn-lt"/>
                        </a:rPr>
                        <a:t>186</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28.66%</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dirty="0">
                          <a:effectLst/>
                          <a:latin typeface="+mn-lt"/>
                        </a:rPr>
                        <a:t>463</a:t>
                      </a:r>
                      <a:endParaRPr lang="en-IN" sz="1000" b="0" i="0" u="none" strike="noStrike" dirty="0">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71.34%</a:t>
                      </a:r>
                      <a:endParaRPr lang="en-IN" sz="1000" b="0" i="0" u="none" strike="noStrike">
                        <a:solidFill>
                          <a:srgbClr val="000000"/>
                        </a:solidFill>
                        <a:effectLst/>
                        <a:latin typeface="+mn-lt"/>
                      </a:endParaRPr>
                    </a:p>
                  </a:txBody>
                  <a:tcPr marL="4985" marR="4985" marT="4985" marB="0" anchor="ctr"/>
                </a:tc>
                <a:extLst>
                  <a:ext uri="{0D108BD9-81ED-4DB2-BD59-A6C34878D82A}">
                    <a16:rowId xmlns:a16="http://schemas.microsoft.com/office/drawing/2014/main" val="4004859830"/>
                  </a:ext>
                </a:extLst>
              </a:tr>
              <a:tr h="193178">
                <a:tc>
                  <a:txBody>
                    <a:bodyPr/>
                    <a:lstStyle/>
                    <a:p>
                      <a:pPr algn="l" fontAlgn="b"/>
                      <a:r>
                        <a:rPr lang="en-IN" sz="1000" b="1" u="none" strike="noStrike" dirty="0">
                          <a:effectLst/>
                        </a:rPr>
                        <a:t>TOBACCO</a:t>
                      </a:r>
                      <a:endParaRPr lang="en-IN" sz="1000" b="1"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endParaRPr lang="en-IN" sz="1000" b="0" i="0" u="none" strike="noStrike">
                        <a:solidFill>
                          <a:srgbClr val="000000"/>
                        </a:solidFill>
                        <a:effectLst/>
                        <a:latin typeface="+mn-lt"/>
                      </a:endParaRPr>
                    </a:p>
                  </a:txBody>
                  <a:tcPr marL="4985" marR="4985" marT="4985" marB="0" anchor="ctr"/>
                </a:tc>
                <a:tc>
                  <a:txBody>
                    <a:bodyPr/>
                    <a:lstStyle/>
                    <a:p>
                      <a:pPr algn="ctr" fontAlgn="b"/>
                      <a:endParaRPr lang="en-IN" sz="1000" b="0" i="0" u="none" strike="noStrike">
                        <a:solidFill>
                          <a:srgbClr val="000000"/>
                        </a:solidFill>
                        <a:effectLst/>
                        <a:latin typeface="+mn-lt"/>
                      </a:endParaRPr>
                    </a:p>
                  </a:txBody>
                  <a:tcPr marL="4985" marR="4985" marT="4985" marB="0" anchor="ctr"/>
                </a:tc>
                <a:tc>
                  <a:txBody>
                    <a:bodyPr/>
                    <a:lstStyle/>
                    <a:p>
                      <a:pPr algn="ctr" fontAlgn="b"/>
                      <a:endParaRPr lang="en-IN" sz="1000" b="0" i="0" u="none" strike="noStrike">
                        <a:solidFill>
                          <a:srgbClr val="000000"/>
                        </a:solidFill>
                        <a:effectLst/>
                        <a:latin typeface="+mn-lt"/>
                      </a:endParaRPr>
                    </a:p>
                  </a:txBody>
                  <a:tcPr marL="4985" marR="4985" marT="4985" marB="0" anchor="ctr"/>
                </a:tc>
                <a:tc>
                  <a:txBody>
                    <a:bodyPr/>
                    <a:lstStyle/>
                    <a:p>
                      <a:pPr algn="ctr" fontAlgn="b"/>
                      <a:endParaRPr lang="en-IN" sz="1000" b="0" i="0" u="none" strike="noStrike">
                        <a:solidFill>
                          <a:srgbClr val="000000"/>
                        </a:solidFill>
                        <a:effectLst/>
                        <a:latin typeface="+mn-lt"/>
                      </a:endParaRPr>
                    </a:p>
                  </a:txBody>
                  <a:tcPr marL="4985" marR="4985" marT="4985" marB="0" anchor="ctr"/>
                </a:tc>
                <a:extLst>
                  <a:ext uri="{0D108BD9-81ED-4DB2-BD59-A6C34878D82A}">
                    <a16:rowId xmlns:a16="http://schemas.microsoft.com/office/drawing/2014/main" val="3166333836"/>
                  </a:ext>
                </a:extLst>
              </a:tr>
              <a:tr h="193178">
                <a:tc>
                  <a:txBody>
                    <a:bodyPr/>
                    <a:lstStyle/>
                    <a:p>
                      <a:pPr algn="l" fontAlgn="b"/>
                      <a:r>
                        <a:rPr lang="en-IN" sz="1000" u="none" strike="noStrike" dirty="0">
                          <a:effectLst/>
                        </a:rPr>
                        <a:t>YES</a:t>
                      </a:r>
                      <a:endParaRPr lang="en-IN" sz="1000" b="0"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0" u="none" strike="noStrike">
                          <a:effectLst/>
                          <a:latin typeface="+mn-lt"/>
                        </a:rPr>
                        <a:t>57</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77.03%</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17</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22.97%</a:t>
                      </a:r>
                      <a:endParaRPr lang="en-IN" sz="1000" b="0" i="0" u="none" strike="noStrike">
                        <a:solidFill>
                          <a:srgbClr val="000000"/>
                        </a:solidFill>
                        <a:effectLst/>
                        <a:latin typeface="+mn-lt"/>
                      </a:endParaRPr>
                    </a:p>
                  </a:txBody>
                  <a:tcPr marL="4985" marR="4985" marT="4985" marB="0" anchor="ctr"/>
                </a:tc>
                <a:extLst>
                  <a:ext uri="{0D108BD9-81ED-4DB2-BD59-A6C34878D82A}">
                    <a16:rowId xmlns:a16="http://schemas.microsoft.com/office/drawing/2014/main" val="830499947"/>
                  </a:ext>
                </a:extLst>
              </a:tr>
              <a:tr h="193178">
                <a:tc>
                  <a:txBody>
                    <a:bodyPr/>
                    <a:lstStyle/>
                    <a:p>
                      <a:pPr algn="l" fontAlgn="b"/>
                      <a:r>
                        <a:rPr lang="en-IN" sz="1000" u="none" strike="noStrike" dirty="0">
                          <a:effectLst/>
                        </a:rPr>
                        <a:t>NO</a:t>
                      </a:r>
                      <a:endParaRPr lang="en-IN" sz="1000" b="0"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0" u="none" strike="noStrike">
                          <a:effectLst/>
                          <a:latin typeface="+mn-lt"/>
                        </a:rPr>
                        <a:t>153</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25.29%</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452</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74.71%</a:t>
                      </a:r>
                      <a:endParaRPr lang="en-IN" sz="1000" b="0" i="0" u="none" strike="noStrike">
                        <a:solidFill>
                          <a:srgbClr val="000000"/>
                        </a:solidFill>
                        <a:effectLst/>
                        <a:latin typeface="+mn-lt"/>
                      </a:endParaRPr>
                    </a:p>
                  </a:txBody>
                  <a:tcPr marL="4985" marR="4985" marT="4985" marB="0" anchor="ctr"/>
                </a:tc>
                <a:extLst>
                  <a:ext uri="{0D108BD9-81ED-4DB2-BD59-A6C34878D82A}">
                    <a16:rowId xmlns:a16="http://schemas.microsoft.com/office/drawing/2014/main" val="343120739"/>
                  </a:ext>
                </a:extLst>
              </a:tr>
              <a:tr h="193178">
                <a:tc>
                  <a:txBody>
                    <a:bodyPr/>
                    <a:lstStyle/>
                    <a:p>
                      <a:pPr algn="l" fontAlgn="b"/>
                      <a:r>
                        <a:rPr lang="en-IN" sz="1000" b="1" u="none" strike="noStrike" dirty="0">
                          <a:effectLst/>
                        </a:rPr>
                        <a:t>BMI</a:t>
                      </a:r>
                      <a:endParaRPr lang="en-IN" sz="1000" b="1"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endParaRPr lang="en-IN" sz="1000" b="0" i="0" u="none" strike="noStrike">
                        <a:solidFill>
                          <a:srgbClr val="000000"/>
                        </a:solidFill>
                        <a:effectLst/>
                        <a:latin typeface="+mn-lt"/>
                      </a:endParaRPr>
                    </a:p>
                  </a:txBody>
                  <a:tcPr marL="4985" marR="4985" marT="4985" marB="0" anchor="ctr"/>
                </a:tc>
                <a:tc>
                  <a:txBody>
                    <a:bodyPr/>
                    <a:lstStyle/>
                    <a:p>
                      <a:pPr algn="ctr" fontAlgn="b"/>
                      <a:endParaRPr lang="en-IN" sz="1000" b="0" i="0" u="none" strike="noStrike">
                        <a:solidFill>
                          <a:srgbClr val="000000"/>
                        </a:solidFill>
                        <a:effectLst/>
                        <a:latin typeface="+mn-lt"/>
                      </a:endParaRPr>
                    </a:p>
                  </a:txBody>
                  <a:tcPr marL="4985" marR="4985" marT="4985" marB="0" anchor="ctr"/>
                </a:tc>
                <a:tc>
                  <a:txBody>
                    <a:bodyPr/>
                    <a:lstStyle/>
                    <a:p>
                      <a:pPr algn="ctr" fontAlgn="b"/>
                      <a:endParaRPr lang="en-IN" sz="1000" b="0" i="0" u="none" strike="noStrike">
                        <a:solidFill>
                          <a:srgbClr val="000000"/>
                        </a:solidFill>
                        <a:effectLst/>
                        <a:latin typeface="+mn-lt"/>
                      </a:endParaRPr>
                    </a:p>
                  </a:txBody>
                  <a:tcPr marL="4985" marR="4985" marT="4985" marB="0" anchor="ctr"/>
                </a:tc>
                <a:tc>
                  <a:txBody>
                    <a:bodyPr/>
                    <a:lstStyle/>
                    <a:p>
                      <a:pPr algn="ctr" fontAlgn="b"/>
                      <a:endParaRPr lang="en-IN" sz="1000" b="0" i="0" u="none" strike="noStrike">
                        <a:solidFill>
                          <a:srgbClr val="000000"/>
                        </a:solidFill>
                        <a:effectLst/>
                        <a:latin typeface="+mn-lt"/>
                      </a:endParaRPr>
                    </a:p>
                  </a:txBody>
                  <a:tcPr marL="4985" marR="4985" marT="4985" marB="0" anchor="ctr"/>
                </a:tc>
                <a:extLst>
                  <a:ext uri="{0D108BD9-81ED-4DB2-BD59-A6C34878D82A}">
                    <a16:rowId xmlns:a16="http://schemas.microsoft.com/office/drawing/2014/main" val="2862259898"/>
                  </a:ext>
                </a:extLst>
              </a:tr>
              <a:tr h="193178">
                <a:tc>
                  <a:txBody>
                    <a:bodyPr/>
                    <a:lstStyle/>
                    <a:p>
                      <a:pPr algn="l" fontAlgn="b"/>
                      <a:r>
                        <a:rPr lang="en-IN" sz="1000" u="none" strike="noStrike" dirty="0">
                          <a:effectLst/>
                        </a:rPr>
                        <a:t>Underweight</a:t>
                      </a:r>
                      <a:endParaRPr lang="en-IN" sz="1000" b="0"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0" u="none" strike="noStrike">
                          <a:effectLst/>
                          <a:latin typeface="+mn-lt"/>
                        </a:rPr>
                        <a:t>45</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21.03%</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169</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78.97%</a:t>
                      </a:r>
                      <a:endParaRPr lang="en-IN" sz="1000" b="0" i="0" u="none" strike="noStrike">
                        <a:solidFill>
                          <a:srgbClr val="000000"/>
                        </a:solidFill>
                        <a:effectLst/>
                        <a:latin typeface="+mn-lt"/>
                      </a:endParaRPr>
                    </a:p>
                  </a:txBody>
                  <a:tcPr marL="4985" marR="4985" marT="4985" marB="0" anchor="ctr"/>
                </a:tc>
                <a:extLst>
                  <a:ext uri="{0D108BD9-81ED-4DB2-BD59-A6C34878D82A}">
                    <a16:rowId xmlns:a16="http://schemas.microsoft.com/office/drawing/2014/main" val="965830716"/>
                  </a:ext>
                </a:extLst>
              </a:tr>
              <a:tr h="193178">
                <a:tc>
                  <a:txBody>
                    <a:bodyPr/>
                    <a:lstStyle/>
                    <a:p>
                      <a:pPr algn="l" fontAlgn="b"/>
                      <a:r>
                        <a:rPr lang="en-IN" sz="1000" u="none" strike="noStrike" dirty="0">
                          <a:effectLst/>
                        </a:rPr>
                        <a:t>Normal</a:t>
                      </a:r>
                      <a:endParaRPr lang="en-IN" sz="1000" b="0"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0" u="none" strike="noStrike">
                          <a:effectLst/>
                          <a:latin typeface="+mn-lt"/>
                        </a:rPr>
                        <a:t>143</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32.50%</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297</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67.50%</a:t>
                      </a:r>
                      <a:endParaRPr lang="en-IN" sz="1000" b="0" i="0" u="none" strike="noStrike">
                        <a:solidFill>
                          <a:srgbClr val="000000"/>
                        </a:solidFill>
                        <a:effectLst/>
                        <a:latin typeface="+mn-lt"/>
                      </a:endParaRPr>
                    </a:p>
                  </a:txBody>
                  <a:tcPr marL="4985" marR="4985" marT="4985" marB="0" anchor="ctr"/>
                </a:tc>
                <a:extLst>
                  <a:ext uri="{0D108BD9-81ED-4DB2-BD59-A6C34878D82A}">
                    <a16:rowId xmlns:a16="http://schemas.microsoft.com/office/drawing/2014/main" val="3717887928"/>
                  </a:ext>
                </a:extLst>
              </a:tr>
              <a:tr h="193178">
                <a:tc>
                  <a:txBody>
                    <a:bodyPr/>
                    <a:lstStyle/>
                    <a:p>
                      <a:pPr algn="l" fontAlgn="b"/>
                      <a:r>
                        <a:rPr lang="en-IN" sz="1000" u="none" strike="noStrike" dirty="0">
                          <a:effectLst/>
                        </a:rPr>
                        <a:t>Overweight</a:t>
                      </a:r>
                      <a:endParaRPr lang="en-IN" sz="1000" b="0"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0" u="none" strike="noStrike">
                          <a:effectLst/>
                          <a:latin typeface="+mn-lt"/>
                        </a:rPr>
                        <a:t>15</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88.24%</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2</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dirty="0">
                          <a:effectLst/>
                          <a:latin typeface="+mn-lt"/>
                        </a:rPr>
                        <a:t>11.76%</a:t>
                      </a:r>
                      <a:endParaRPr lang="en-IN" sz="1000" b="0" i="0" u="none" strike="noStrike" dirty="0">
                        <a:solidFill>
                          <a:srgbClr val="000000"/>
                        </a:solidFill>
                        <a:effectLst/>
                        <a:latin typeface="+mn-lt"/>
                      </a:endParaRPr>
                    </a:p>
                  </a:txBody>
                  <a:tcPr marL="4985" marR="4985" marT="4985" marB="0" anchor="ctr"/>
                </a:tc>
                <a:extLst>
                  <a:ext uri="{0D108BD9-81ED-4DB2-BD59-A6C34878D82A}">
                    <a16:rowId xmlns:a16="http://schemas.microsoft.com/office/drawing/2014/main" val="4176064086"/>
                  </a:ext>
                </a:extLst>
              </a:tr>
              <a:tr h="193178">
                <a:tc>
                  <a:txBody>
                    <a:bodyPr/>
                    <a:lstStyle/>
                    <a:p>
                      <a:pPr algn="l" fontAlgn="b"/>
                      <a:r>
                        <a:rPr lang="en-IN" sz="1000" u="none" strike="noStrike" dirty="0">
                          <a:effectLst/>
                        </a:rPr>
                        <a:t>Obese</a:t>
                      </a:r>
                      <a:endParaRPr lang="en-IN" sz="1000" b="0"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0" u="none" strike="noStrike">
                          <a:effectLst/>
                          <a:latin typeface="+mn-lt"/>
                        </a:rPr>
                        <a:t>7</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87.50%</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1</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12.50%</a:t>
                      </a:r>
                      <a:endParaRPr lang="en-IN" sz="1000" b="0" i="0" u="none" strike="noStrike">
                        <a:solidFill>
                          <a:srgbClr val="000000"/>
                        </a:solidFill>
                        <a:effectLst/>
                        <a:latin typeface="+mn-lt"/>
                      </a:endParaRPr>
                    </a:p>
                  </a:txBody>
                  <a:tcPr marL="4985" marR="4985" marT="4985" marB="0" anchor="ctr"/>
                </a:tc>
                <a:extLst>
                  <a:ext uri="{0D108BD9-81ED-4DB2-BD59-A6C34878D82A}">
                    <a16:rowId xmlns:a16="http://schemas.microsoft.com/office/drawing/2014/main" val="3056427017"/>
                  </a:ext>
                </a:extLst>
              </a:tr>
              <a:tr h="193178">
                <a:tc>
                  <a:txBody>
                    <a:bodyPr/>
                    <a:lstStyle/>
                    <a:p>
                      <a:pPr algn="l" fontAlgn="b"/>
                      <a:r>
                        <a:rPr lang="en-IN" sz="1000" b="1" u="none" strike="noStrike" dirty="0">
                          <a:effectLst/>
                        </a:rPr>
                        <a:t>Physical Activity</a:t>
                      </a:r>
                      <a:endParaRPr lang="en-IN" sz="1000" b="1"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endParaRPr lang="en-IN" sz="1000" b="0" i="0" u="none" strike="noStrike">
                        <a:solidFill>
                          <a:srgbClr val="000000"/>
                        </a:solidFill>
                        <a:effectLst/>
                        <a:latin typeface="+mn-lt"/>
                      </a:endParaRPr>
                    </a:p>
                  </a:txBody>
                  <a:tcPr marL="4985" marR="4985" marT="4985" marB="0" anchor="ctr"/>
                </a:tc>
                <a:tc>
                  <a:txBody>
                    <a:bodyPr/>
                    <a:lstStyle/>
                    <a:p>
                      <a:pPr algn="ctr" fontAlgn="b"/>
                      <a:endParaRPr lang="en-IN" sz="1000" b="0" i="0" u="none" strike="noStrike">
                        <a:solidFill>
                          <a:srgbClr val="000000"/>
                        </a:solidFill>
                        <a:effectLst/>
                        <a:latin typeface="+mn-lt"/>
                      </a:endParaRPr>
                    </a:p>
                  </a:txBody>
                  <a:tcPr marL="4985" marR="4985" marT="4985" marB="0" anchor="ctr"/>
                </a:tc>
                <a:tc>
                  <a:txBody>
                    <a:bodyPr/>
                    <a:lstStyle/>
                    <a:p>
                      <a:pPr algn="ctr" fontAlgn="b"/>
                      <a:endParaRPr lang="en-IN" sz="1000" b="0" i="0" u="none" strike="noStrike">
                        <a:solidFill>
                          <a:srgbClr val="000000"/>
                        </a:solidFill>
                        <a:effectLst/>
                        <a:latin typeface="+mn-lt"/>
                      </a:endParaRPr>
                    </a:p>
                  </a:txBody>
                  <a:tcPr marL="4985" marR="4985" marT="4985" marB="0" anchor="ctr"/>
                </a:tc>
                <a:tc>
                  <a:txBody>
                    <a:bodyPr/>
                    <a:lstStyle/>
                    <a:p>
                      <a:pPr algn="ctr" fontAlgn="b"/>
                      <a:endParaRPr lang="en-IN" sz="1000" b="0" i="0" u="none" strike="noStrike">
                        <a:solidFill>
                          <a:srgbClr val="000000"/>
                        </a:solidFill>
                        <a:effectLst/>
                        <a:latin typeface="+mn-lt"/>
                      </a:endParaRPr>
                    </a:p>
                  </a:txBody>
                  <a:tcPr marL="4985" marR="4985" marT="4985" marB="0" anchor="ctr"/>
                </a:tc>
                <a:extLst>
                  <a:ext uri="{0D108BD9-81ED-4DB2-BD59-A6C34878D82A}">
                    <a16:rowId xmlns:a16="http://schemas.microsoft.com/office/drawing/2014/main" val="2080053532"/>
                  </a:ext>
                </a:extLst>
              </a:tr>
              <a:tr h="193178">
                <a:tc>
                  <a:txBody>
                    <a:bodyPr/>
                    <a:lstStyle/>
                    <a:p>
                      <a:pPr algn="l" fontAlgn="b"/>
                      <a:r>
                        <a:rPr lang="en-IN" sz="1000" u="none" strike="noStrike" dirty="0" err="1">
                          <a:effectLst/>
                        </a:rPr>
                        <a:t>Sternous</a:t>
                      </a:r>
                      <a:endParaRPr lang="en-IN" sz="1000" b="0"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0" u="none" strike="noStrike">
                          <a:effectLst/>
                          <a:latin typeface="+mn-lt"/>
                        </a:rPr>
                        <a:t>172</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45.74%</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204</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54.26%</a:t>
                      </a:r>
                      <a:endParaRPr lang="en-IN" sz="1000" b="0" i="0" u="none" strike="noStrike">
                        <a:solidFill>
                          <a:srgbClr val="000000"/>
                        </a:solidFill>
                        <a:effectLst/>
                        <a:latin typeface="+mn-lt"/>
                      </a:endParaRPr>
                    </a:p>
                  </a:txBody>
                  <a:tcPr marL="4985" marR="4985" marT="4985" marB="0" anchor="ctr"/>
                </a:tc>
                <a:extLst>
                  <a:ext uri="{0D108BD9-81ED-4DB2-BD59-A6C34878D82A}">
                    <a16:rowId xmlns:a16="http://schemas.microsoft.com/office/drawing/2014/main" val="2305264050"/>
                  </a:ext>
                </a:extLst>
              </a:tr>
              <a:tr h="193178">
                <a:tc>
                  <a:txBody>
                    <a:bodyPr/>
                    <a:lstStyle/>
                    <a:p>
                      <a:pPr algn="l" fontAlgn="b"/>
                      <a:r>
                        <a:rPr lang="en-IN" sz="1000" u="none" strike="noStrike" dirty="0">
                          <a:effectLst/>
                        </a:rPr>
                        <a:t>Sedentary </a:t>
                      </a:r>
                      <a:endParaRPr lang="en-IN" sz="1000" b="0"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0" u="none" strike="noStrike">
                          <a:effectLst/>
                          <a:latin typeface="+mn-lt"/>
                        </a:rPr>
                        <a:t>38</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12.54%</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265</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dirty="0">
                          <a:effectLst/>
                          <a:latin typeface="+mn-lt"/>
                        </a:rPr>
                        <a:t>87.46%</a:t>
                      </a:r>
                      <a:endParaRPr lang="en-IN" sz="1000" b="0" i="0" u="none" strike="noStrike" dirty="0">
                        <a:solidFill>
                          <a:srgbClr val="000000"/>
                        </a:solidFill>
                        <a:effectLst/>
                        <a:latin typeface="+mn-lt"/>
                      </a:endParaRPr>
                    </a:p>
                  </a:txBody>
                  <a:tcPr marL="4985" marR="4985" marT="4985" marB="0" anchor="ctr"/>
                </a:tc>
                <a:extLst>
                  <a:ext uri="{0D108BD9-81ED-4DB2-BD59-A6C34878D82A}">
                    <a16:rowId xmlns:a16="http://schemas.microsoft.com/office/drawing/2014/main" val="2783463487"/>
                  </a:ext>
                </a:extLst>
              </a:tr>
              <a:tr h="193178">
                <a:tc>
                  <a:txBody>
                    <a:bodyPr/>
                    <a:lstStyle/>
                    <a:p>
                      <a:pPr algn="l" fontAlgn="b"/>
                      <a:r>
                        <a:rPr lang="en-IN" sz="1000" b="1" u="none" strike="noStrike" dirty="0">
                          <a:effectLst/>
                        </a:rPr>
                        <a:t>Pre - existing conditions</a:t>
                      </a:r>
                      <a:endParaRPr lang="en-IN" sz="1000" b="1"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endParaRPr lang="en-IN" sz="1000" b="0" i="0" u="none" strike="noStrike">
                        <a:solidFill>
                          <a:srgbClr val="000000"/>
                        </a:solidFill>
                        <a:effectLst/>
                        <a:latin typeface="+mn-lt"/>
                      </a:endParaRPr>
                    </a:p>
                  </a:txBody>
                  <a:tcPr marL="4985" marR="4985" marT="4985" marB="0" anchor="ctr"/>
                </a:tc>
                <a:tc>
                  <a:txBody>
                    <a:bodyPr/>
                    <a:lstStyle/>
                    <a:p>
                      <a:pPr algn="ctr" fontAlgn="b"/>
                      <a:endParaRPr lang="en-IN" sz="1000" b="0" i="0" u="none" strike="noStrike">
                        <a:solidFill>
                          <a:srgbClr val="000000"/>
                        </a:solidFill>
                        <a:effectLst/>
                        <a:latin typeface="+mn-lt"/>
                      </a:endParaRPr>
                    </a:p>
                  </a:txBody>
                  <a:tcPr marL="4985" marR="4985" marT="4985" marB="0" anchor="ctr"/>
                </a:tc>
                <a:tc>
                  <a:txBody>
                    <a:bodyPr/>
                    <a:lstStyle/>
                    <a:p>
                      <a:pPr algn="ctr" fontAlgn="b"/>
                      <a:endParaRPr lang="en-IN" sz="1000" b="0" i="0" u="none" strike="noStrike">
                        <a:solidFill>
                          <a:srgbClr val="000000"/>
                        </a:solidFill>
                        <a:effectLst/>
                        <a:latin typeface="+mn-lt"/>
                      </a:endParaRPr>
                    </a:p>
                  </a:txBody>
                  <a:tcPr marL="4985" marR="4985" marT="4985" marB="0" anchor="ctr"/>
                </a:tc>
                <a:tc>
                  <a:txBody>
                    <a:bodyPr/>
                    <a:lstStyle/>
                    <a:p>
                      <a:pPr algn="ctr" fontAlgn="b"/>
                      <a:endParaRPr lang="en-IN" sz="1000" b="0" i="0" u="none" strike="noStrike">
                        <a:solidFill>
                          <a:srgbClr val="000000"/>
                        </a:solidFill>
                        <a:effectLst/>
                        <a:latin typeface="+mn-lt"/>
                      </a:endParaRPr>
                    </a:p>
                  </a:txBody>
                  <a:tcPr marL="4985" marR="4985" marT="4985" marB="0" anchor="ctr"/>
                </a:tc>
                <a:extLst>
                  <a:ext uri="{0D108BD9-81ED-4DB2-BD59-A6C34878D82A}">
                    <a16:rowId xmlns:a16="http://schemas.microsoft.com/office/drawing/2014/main" val="2970042274"/>
                  </a:ext>
                </a:extLst>
              </a:tr>
              <a:tr h="193178">
                <a:tc>
                  <a:txBody>
                    <a:bodyPr/>
                    <a:lstStyle/>
                    <a:p>
                      <a:pPr algn="l" fontAlgn="b"/>
                      <a:r>
                        <a:rPr lang="en-IN" sz="1000" u="none" strike="noStrike" dirty="0">
                          <a:effectLst/>
                        </a:rPr>
                        <a:t>Heart diseases</a:t>
                      </a:r>
                      <a:endParaRPr lang="en-IN" sz="1000" b="0"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0" u="none" strike="noStrike">
                          <a:effectLst/>
                          <a:latin typeface="+mn-lt"/>
                        </a:rPr>
                        <a:t>13</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25.00%</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1</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dirty="0">
                          <a:effectLst/>
                          <a:latin typeface="+mn-lt"/>
                        </a:rPr>
                        <a:t>1.92%</a:t>
                      </a:r>
                      <a:endParaRPr lang="en-IN" sz="1000" b="0" i="0" u="none" strike="noStrike" dirty="0">
                        <a:solidFill>
                          <a:srgbClr val="000000"/>
                        </a:solidFill>
                        <a:effectLst/>
                        <a:latin typeface="+mn-lt"/>
                      </a:endParaRPr>
                    </a:p>
                  </a:txBody>
                  <a:tcPr marL="4985" marR="4985" marT="4985" marB="0" anchor="ctr"/>
                </a:tc>
                <a:extLst>
                  <a:ext uri="{0D108BD9-81ED-4DB2-BD59-A6C34878D82A}">
                    <a16:rowId xmlns:a16="http://schemas.microsoft.com/office/drawing/2014/main" val="3001958436"/>
                  </a:ext>
                </a:extLst>
              </a:tr>
              <a:tr h="193178">
                <a:tc>
                  <a:txBody>
                    <a:bodyPr/>
                    <a:lstStyle/>
                    <a:p>
                      <a:pPr algn="l" fontAlgn="b"/>
                      <a:r>
                        <a:rPr lang="en-IN" sz="1000" u="none" strike="noStrike" dirty="0">
                          <a:effectLst/>
                        </a:rPr>
                        <a:t>Hypertension</a:t>
                      </a:r>
                      <a:endParaRPr lang="en-IN" sz="1000" b="0"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0" u="none" strike="noStrike">
                          <a:effectLst/>
                          <a:latin typeface="+mn-lt"/>
                        </a:rPr>
                        <a:t>18</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34.62%</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0</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dirty="0">
                          <a:effectLst/>
                          <a:latin typeface="+mn-lt"/>
                        </a:rPr>
                        <a:t>0.00%</a:t>
                      </a:r>
                      <a:endParaRPr lang="en-IN" sz="1000" b="0" i="0" u="none" strike="noStrike" dirty="0">
                        <a:solidFill>
                          <a:srgbClr val="000000"/>
                        </a:solidFill>
                        <a:effectLst/>
                        <a:latin typeface="+mn-lt"/>
                      </a:endParaRPr>
                    </a:p>
                  </a:txBody>
                  <a:tcPr marL="4985" marR="4985" marT="4985" marB="0" anchor="ctr"/>
                </a:tc>
                <a:extLst>
                  <a:ext uri="{0D108BD9-81ED-4DB2-BD59-A6C34878D82A}">
                    <a16:rowId xmlns:a16="http://schemas.microsoft.com/office/drawing/2014/main" val="3596666921"/>
                  </a:ext>
                </a:extLst>
              </a:tr>
              <a:tr h="193178">
                <a:tc>
                  <a:txBody>
                    <a:bodyPr/>
                    <a:lstStyle/>
                    <a:p>
                      <a:pPr algn="l" fontAlgn="b"/>
                      <a:r>
                        <a:rPr lang="en-IN" sz="1000" u="none" strike="noStrike" dirty="0">
                          <a:effectLst/>
                        </a:rPr>
                        <a:t>Diabetes</a:t>
                      </a:r>
                      <a:endParaRPr lang="en-IN" sz="1000" b="0"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0" u="none" strike="noStrike">
                          <a:effectLst/>
                          <a:latin typeface="+mn-lt"/>
                        </a:rPr>
                        <a:t>10</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19.23%</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2</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dirty="0">
                          <a:effectLst/>
                          <a:latin typeface="+mn-lt"/>
                        </a:rPr>
                        <a:t>3.85%</a:t>
                      </a:r>
                      <a:endParaRPr lang="en-IN" sz="1000" b="0" i="0" u="none" strike="noStrike" dirty="0">
                        <a:solidFill>
                          <a:srgbClr val="000000"/>
                        </a:solidFill>
                        <a:effectLst/>
                        <a:latin typeface="+mn-lt"/>
                      </a:endParaRPr>
                    </a:p>
                  </a:txBody>
                  <a:tcPr marL="4985" marR="4985" marT="4985" marB="0" anchor="ctr"/>
                </a:tc>
                <a:extLst>
                  <a:ext uri="{0D108BD9-81ED-4DB2-BD59-A6C34878D82A}">
                    <a16:rowId xmlns:a16="http://schemas.microsoft.com/office/drawing/2014/main" val="3660808171"/>
                  </a:ext>
                </a:extLst>
              </a:tr>
              <a:tr h="193178">
                <a:tc>
                  <a:txBody>
                    <a:bodyPr/>
                    <a:lstStyle/>
                    <a:p>
                      <a:pPr algn="l" fontAlgn="b"/>
                      <a:r>
                        <a:rPr lang="en-IN" sz="1000" u="none" strike="noStrike" dirty="0">
                          <a:effectLst/>
                        </a:rPr>
                        <a:t>Respiratory disorders</a:t>
                      </a:r>
                      <a:endParaRPr lang="en-IN" sz="1000" b="0" i="0" u="none" strike="noStrike" dirty="0">
                        <a:solidFill>
                          <a:srgbClr val="000000"/>
                        </a:solidFill>
                        <a:effectLst/>
                        <a:latin typeface="Aptos Narrow" panose="020B0004020202020204" pitchFamily="34" charset="0"/>
                      </a:endParaRPr>
                    </a:p>
                  </a:txBody>
                  <a:tcPr marL="4985" marR="4985" marT="4985" marB="0" anchor="b"/>
                </a:tc>
                <a:tc>
                  <a:txBody>
                    <a:bodyPr/>
                    <a:lstStyle/>
                    <a:p>
                      <a:pPr algn="ctr" fontAlgn="b"/>
                      <a:r>
                        <a:rPr lang="en-IN" sz="1000" b="0" u="none" strike="noStrike">
                          <a:effectLst/>
                          <a:latin typeface="+mn-lt"/>
                        </a:rPr>
                        <a:t>8</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15.38%</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a:effectLst/>
                          <a:latin typeface="+mn-lt"/>
                        </a:rPr>
                        <a:t>0</a:t>
                      </a:r>
                      <a:endParaRPr lang="en-IN" sz="1000" b="0" i="0" u="none" strike="noStrike">
                        <a:solidFill>
                          <a:srgbClr val="000000"/>
                        </a:solidFill>
                        <a:effectLst/>
                        <a:latin typeface="+mn-lt"/>
                      </a:endParaRPr>
                    </a:p>
                  </a:txBody>
                  <a:tcPr marL="4985" marR="4985" marT="4985" marB="0" anchor="ctr"/>
                </a:tc>
                <a:tc>
                  <a:txBody>
                    <a:bodyPr/>
                    <a:lstStyle/>
                    <a:p>
                      <a:pPr algn="ctr" fontAlgn="b"/>
                      <a:r>
                        <a:rPr lang="en-IN" sz="1000" b="0" u="none" strike="noStrike" dirty="0">
                          <a:effectLst/>
                          <a:latin typeface="+mn-lt"/>
                        </a:rPr>
                        <a:t>0.00%</a:t>
                      </a:r>
                      <a:endParaRPr lang="en-IN" sz="1000" b="0" i="0" u="none" strike="noStrike" dirty="0">
                        <a:solidFill>
                          <a:srgbClr val="000000"/>
                        </a:solidFill>
                        <a:effectLst/>
                        <a:latin typeface="+mn-lt"/>
                      </a:endParaRPr>
                    </a:p>
                  </a:txBody>
                  <a:tcPr marL="4985" marR="4985" marT="4985" marB="0" anchor="ctr"/>
                </a:tc>
                <a:extLst>
                  <a:ext uri="{0D108BD9-81ED-4DB2-BD59-A6C34878D82A}">
                    <a16:rowId xmlns:a16="http://schemas.microsoft.com/office/drawing/2014/main" val="1191763152"/>
                  </a:ext>
                </a:extLst>
              </a:tr>
            </a:tbl>
          </a:graphicData>
        </a:graphic>
      </p:graphicFrame>
    </p:spTree>
    <p:extLst>
      <p:ext uri="{BB962C8B-B14F-4D97-AF65-F5344CB8AC3E}">
        <p14:creationId xmlns:p14="http://schemas.microsoft.com/office/powerpoint/2010/main" val="3232335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Rectangle 2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Rectangle 2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5" name="Rectangle 2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useBgFill="1">
        <p:nvSpPr>
          <p:cNvPr id="14" name="Rectangle 13">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121" y="457200"/>
            <a:ext cx="10563758"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8564115A-8E40-A9D4-4DF8-9514F015F856}"/>
              </a:ext>
            </a:extLst>
          </p:cNvPr>
          <p:cNvSpPr txBox="1"/>
          <p:nvPr/>
        </p:nvSpPr>
        <p:spPr>
          <a:xfrm flipH="1">
            <a:off x="4426737" y="456344"/>
            <a:ext cx="3044721" cy="584775"/>
          </a:xfrm>
          <a:prstGeom prst="rect">
            <a:avLst/>
          </a:prstGeom>
          <a:noFill/>
        </p:spPr>
        <p:txBody>
          <a:bodyPr wrap="square" rtlCol="0">
            <a:spAutoFit/>
          </a:bodyPr>
          <a:lstStyle/>
          <a:p>
            <a:pPr algn="ctr"/>
            <a:r>
              <a:rPr lang="en-US" sz="3200" b="1" dirty="0"/>
              <a:t>Discussion</a:t>
            </a:r>
            <a:endParaRPr lang="en-US" b="1" dirty="0"/>
          </a:p>
        </p:txBody>
      </p:sp>
      <p:sp>
        <p:nvSpPr>
          <p:cNvPr id="7" name="TextBox 6">
            <a:extLst>
              <a:ext uri="{FF2B5EF4-FFF2-40B4-BE49-F238E27FC236}">
                <a16:creationId xmlns:a16="http://schemas.microsoft.com/office/drawing/2014/main" id="{A78E0C5F-31F6-E6F4-D15D-00EB94E9086A}"/>
              </a:ext>
            </a:extLst>
          </p:cNvPr>
          <p:cNvSpPr txBox="1"/>
          <p:nvPr/>
        </p:nvSpPr>
        <p:spPr>
          <a:xfrm>
            <a:off x="1256300" y="3122494"/>
            <a:ext cx="9838420" cy="1323439"/>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285750" indent="-285750">
              <a:buFont typeface="Arial" panose="020B0604020202020204" pitchFamily="34" charset="0"/>
              <a:buChar char="•"/>
            </a:pPr>
            <a:r>
              <a:rPr lang="en-US" sz="1600" dirty="0"/>
              <a:t>The study also highlighted the challenges faced by these communities, such as lack of access to proper physical infrastructure, financial resources, proper health conditions, and even natural resources. Additionally, the study found a statistically significant association between educational status and awareness of heat stress. People with higher levels of education were more likely to be aware of heat stress compared to those with lower education levels.</a:t>
            </a:r>
          </a:p>
        </p:txBody>
      </p:sp>
      <p:sp>
        <p:nvSpPr>
          <p:cNvPr id="9" name="TextBox 8">
            <a:extLst>
              <a:ext uri="{FF2B5EF4-FFF2-40B4-BE49-F238E27FC236}">
                <a16:creationId xmlns:a16="http://schemas.microsoft.com/office/drawing/2014/main" id="{0CD64EAC-B30C-4850-FBD9-301CA3B94003}"/>
              </a:ext>
            </a:extLst>
          </p:cNvPr>
          <p:cNvSpPr txBox="1"/>
          <p:nvPr/>
        </p:nvSpPr>
        <p:spPr>
          <a:xfrm>
            <a:off x="1786390" y="4580168"/>
            <a:ext cx="8778240" cy="1754326"/>
          </a:xfrm>
          <a:prstGeom prst="rect">
            <a:avLst/>
          </a:prstGeom>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US" dirty="0"/>
              <a:t>These findings suggest that there is a need for multi-pronged approach to address heat stress in peri-urban communities. This approach should include educating communities about heat stress and its health outcomes, as well as providing them with the resources they need to cope with extreme heat. Additionally, policymakers and public health officials should work to improve access to cooling centers, green spaces, and safe drinking water in these communities.</a:t>
            </a:r>
          </a:p>
        </p:txBody>
      </p:sp>
      <p:sp>
        <p:nvSpPr>
          <p:cNvPr id="5" name="TextBox 4">
            <a:extLst>
              <a:ext uri="{FF2B5EF4-FFF2-40B4-BE49-F238E27FC236}">
                <a16:creationId xmlns:a16="http://schemas.microsoft.com/office/drawing/2014/main" id="{07212CFB-6272-E8DA-B4E7-EF66BFC49A3F}"/>
              </a:ext>
            </a:extLst>
          </p:cNvPr>
          <p:cNvSpPr txBox="1"/>
          <p:nvPr/>
        </p:nvSpPr>
        <p:spPr>
          <a:xfrm>
            <a:off x="1256300" y="1080870"/>
            <a:ext cx="9838420" cy="584775"/>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285750" indent="-285750">
              <a:buFont typeface="Arial" panose="020B0604020202020204" pitchFamily="34" charset="0"/>
              <a:buChar char="•"/>
            </a:pPr>
            <a:r>
              <a:rPr lang="en-US" sz="1600" dirty="0"/>
              <a:t>The findings of this study reveal the various strategies adopted by peri-urban communities in Delhi to manage heat stress-related health outcomes during hot weather conditions are well in place and effective. </a:t>
            </a:r>
          </a:p>
        </p:txBody>
      </p:sp>
      <p:sp>
        <p:nvSpPr>
          <p:cNvPr id="11" name="TextBox 10">
            <a:extLst>
              <a:ext uri="{FF2B5EF4-FFF2-40B4-BE49-F238E27FC236}">
                <a16:creationId xmlns:a16="http://schemas.microsoft.com/office/drawing/2014/main" id="{7C2C997C-E0F3-33F5-C1A4-3D2CA8BCCE8F}"/>
              </a:ext>
            </a:extLst>
          </p:cNvPr>
          <p:cNvSpPr txBox="1"/>
          <p:nvPr/>
        </p:nvSpPr>
        <p:spPr>
          <a:xfrm>
            <a:off x="1256300" y="1736238"/>
            <a:ext cx="9838420" cy="1323439"/>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buFont typeface="Arial" panose="020B0604020202020204" pitchFamily="34" charset="0"/>
              <a:buChar char="•"/>
            </a:pPr>
            <a:r>
              <a:rPr lang="en-US" sz="1600" dirty="0"/>
              <a:t>The study identified a range of individual-level interventions, including remedies using herbs, plants, and coolant paste, food choices, drinking water from earthen pots, and clothing patterns and coverings to protect from heat. Community-level interventions included gathering under shade, visiting parks, placing water jars, distributing fruits and water, tree plantation, conserving wildlife, and utilizing services provided by NGOs and the government.</a:t>
            </a:r>
          </a:p>
        </p:txBody>
      </p:sp>
      <p:pic>
        <p:nvPicPr>
          <p:cNvPr id="12" name="Picture 2" descr="International Institute of Health Management Research - IIHMR, Delhi ...">
            <a:extLst>
              <a:ext uri="{FF2B5EF4-FFF2-40B4-BE49-F238E27FC236}">
                <a16:creationId xmlns:a16="http://schemas.microsoft.com/office/drawing/2014/main" id="{77908A0C-AA0D-C68B-E1B1-FB4B367173C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832477" y="262677"/>
            <a:ext cx="1435260" cy="833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271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121" y="457200"/>
            <a:ext cx="10563758"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2ECAFA3-3A25-71B1-CF82-E0ED5102315A}"/>
              </a:ext>
            </a:extLst>
          </p:cNvPr>
          <p:cNvSpPr txBox="1"/>
          <p:nvPr/>
        </p:nvSpPr>
        <p:spPr>
          <a:xfrm>
            <a:off x="5750559" y="707965"/>
            <a:ext cx="5627320" cy="2578855"/>
          </a:xfrm>
          <a:prstGeom prst="rect">
            <a:avLst/>
          </a:prstGeom>
        </p:spPr>
        <p:txBody>
          <a:bodyPr vert="horz" lIns="91440" tIns="45720" rIns="91440" bIns="45720" rtlCol="0">
            <a:normAutofit fontScale="92500" lnSpcReduction="10000"/>
          </a:bodyPr>
          <a:lstStyle/>
          <a:p>
            <a:pPr defTabSz="786384">
              <a:lnSpc>
                <a:spcPct val="90000"/>
              </a:lnSpc>
              <a:spcAft>
                <a:spcPts val="516"/>
              </a:spcAft>
            </a:pPr>
            <a:r>
              <a:rPr lang="en-US" sz="1700" b="1" kern="1200" dirty="0">
                <a:solidFill>
                  <a:schemeClr val="tx1"/>
                </a:solidFill>
                <a:latin typeface="+mn-lt"/>
                <a:ea typeface="+mn-ea"/>
                <a:cs typeface="+mn-cs"/>
              </a:rPr>
              <a:t>Limitations</a:t>
            </a:r>
          </a:p>
          <a:p>
            <a:pPr indent="-196596" defTabSz="786384">
              <a:lnSpc>
                <a:spcPct val="90000"/>
              </a:lnSpc>
              <a:spcAft>
                <a:spcPts val="516"/>
              </a:spcAft>
              <a:buFont typeface="Arial" panose="020B0604020202020204" pitchFamily="34" charset="0"/>
              <a:buChar char="•"/>
            </a:pPr>
            <a:endParaRPr lang="en-US" sz="1700" kern="1200" dirty="0">
              <a:solidFill>
                <a:schemeClr val="tx1"/>
              </a:solidFill>
              <a:latin typeface="+mn-lt"/>
              <a:ea typeface="+mn-ea"/>
              <a:cs typeface="+mn-cs"/>
            </a:endParaRPr>
          </a:p>
          <a:p>
            <a:pPr defTabSz="786384">
              <a:lnSpc>
                <a:spcPct val="90000"/>
              </a:lnSpc>
              <a:spcAft>
                <a:spcPts val="516"/>
              </a:spcAft>
            </a:pPr>
            <a:r>
              <a:rPr lang="en-US" sz="1700" kern="1200" dirty="0">
                <a:solidFill>
                  <a:schemeClr val="tx1"/>
                </a:solidFill>
                <a:latin typeface="+mn-lt"/>
                <a:ea typeface="+mn-ea"/>
                <a:cs typeface="+mn-cs"/>
              </a:rPr>
              <a:t>This study has some limitations. </a:t>
            </a:r>
          </a:p>
          <a:p>
            <a:pPr marL="245745" indent="-196596" defTabSz="786384">
              <a:lnSpc>
                <a:spcPct val="90000"/>
              </a:lnSpc>
              <a:spcAft>
                <a:spcPts val="516"/>
              </a:spcAft>
              <a:buFont typeface="Arial" panose="020B0604020202020204" pitchFamily="34" charset="0"/>
              <a:buChar char="•"/>
            </a:pPr>
            <a:r>
              <a:rPr lang="en-US" sz="1700" kern="1200" dirty="0">
                <a:solidFill>
                  <a:schemeClr val="tx1"/>
                </a:solidFill>
                <a:latin typeface="+mn-lt"/>
                <a:ea typeface="+mn-ea"/>
                <a:cs typeface="+mn-cs"/>
              </a:rPr>
              <a:t>First, the study was conducted in a single city in India. The findings may not be generalizable to other peri-urban communities in India or other parts of the world.</a:t>
            </a:r>
          </a:p>
          <a:p>
            <a:pPr marL="245745" indent="-196596" defTabSz="786384">
              <a:lnSpc>
                <a:spcPct val="90000"/>
              </a:lnSpc>
              <a:spcAft>
                <a:spcPts val="516"/>
              </a:spcAft>
              <a:buFont typeface="Arial" panose="020B0604020202020204" pitchFamily="34" charset="0"/>
              <a:buChar char="•"/>
            </a:pPr>
            <a:r>
              <a:rPr lang="en-US" sz="1700" kern="1200" dirty="0">
                <a:solidFill>
                  <a:schemeClr val="tx1"/>
                </a:solidFill>
                <a:latin typeface="+mn-lt"/>
                <a:ea typeface="+mn-ea"/>
                <a:cs typeface="+mn-cs"/>
              </a:rPr>
              <a:t> Second, the study relied on self-reported data, which may be subject to recall bias. </a:t>
            </a:r>
          </a:p>
          <a:p>
            <a:pPr marL="245745" indent="-196596" defTabSz="786384">
              <a:lnSpc>
                <a:spcPct val="90000"/>
              </a:lnSpc>
              <a:spcAft>
                <a:spcPts val="516"/>
              </a:spcAft>
              <a:buFont typeface="Arial" panose="020B0604020202020204" pitchFamily="34" charset="0"/>
              <a:buChar char="•"/>
            </a:pPr>
            <a:r>
              <a:rPr lang="en-US" sz="1700" kern="1200" dirty="0">
                <a:solidFill>
                  <a:schemeClr val="tx1"/>
                </a:solidFill>
                <a:latin typeface="+mn-lt"/>
                <a:ea typeface="+mn-ea"/>
                <a:cs typeface="+mn-cs"/>
              </a:rPr>
              <a:t>Third, the study did not collect data on the long-term health effects of heat stress.</a:t>
            </a:r>
            <a:endParaRPr lang="en-US" sz="1700" dirty="0"/>
          </a:p>
        </p:txBody>
      </p:sp>
      <p:sp>
        <p:nvSpPr>
          <p:cNvPr id="8" name="TextBox 7">
            <a:extLst>
              <a:ext uri="{FF2B5EF4-FFF2-40B4-BE49-F238E27FC236}">
                <a16:creationId xmlns:a16="http://schemas.microsoft.com/office/drawing/2014/main" id="{3593DC4B-5BEF-4C60-897D-D98BA5219C5C}"/>
              </a:ext>
            </a:extLst>
          </p:cNvPr>
          <p:cNvSpPr txBox="1"/>
          <p:nvPr/>
        </p:nvSpPr>
        <p:spPr>
          <a:xfrm>
            <a:off x="5882640" y="3361470"/>
            <a:ext cx="5417965" cy="2794996"/>
          </a:xfrm>
          <a:prstGeom prst="rect">
            <a:avLst/>
          </a:prstGeom>
          <a:noFill/>
        </p:spPr>
        <p:txBody>
          <a:bodyPr wrap="square">
            <a:spAutoFit/>
          </a:bodyPr>
          <a:lstStyle/>
          <a:p>
            <a:pPr defTabSz="786384">
              <a:spcAft>
                <a:spcPts val="516"/>
              </a:spcAft>
            </a:pPr>
            <a:r>
              <a:rPr lang="en-US" sz="1548" b="1" kern="1200" dirty="0">
                <a:solidFill>
                  <a:schemeClr val="tx1"/>
                </a:solidFill>
                <a:latin typeface="+mn-lt"/>
                <a:ea typeface="+mn-ea"/>
                <a:cs typeface="+mn-cs"/>
              </a:rPr>
              <a:t>Future research directions</a:t>
            </a:r>
          </a:p>
          <a:p>
            <a:pPr defTabSz="786384">
              <a:spcAft>
                <a:spcPts val="516"/>
              </a:spcAft>
            </a:pPr>
            <a:endParaRPr lang="en-US" sz="1548" kern="1200" dirty="0">
              <a:solidFill>
                <a:schemeClr val="tx1"/>
              </a:solidFill>
              <a:latin typeface="+mn-lt"/>
              <a:ea typeface="+mn-ea"/>
              <a:cs typeface="+mn-cs"/>
            </a:endParaRPr>
          </a:p>
          <a:p>
            <a:pPr marL="245745" indent="-245745" defTabSz="786384">
              <a:spcAft>
                <a:spcPts val="516"/>
              </a:spcAft>
              <a:buFont typeface="Arial" panose="020B0604020202020204" pitchFamily="34" charset="0"/>
              <a:buChar char="•"/>
            </a:pPr>
            <a:r>
              <a:rPr lang="en-US" sz="1600" kern="1200" dirty="0">
                <a:solidFill>
                  <a:schemeClr val="tx1"/>
                </a:solidFill>
                <a:latin typeface="+mn-lt"/>
                <a:ea typeface="+mn-ea"/>
                <a:cs typeface="+mn-cs"/>
              </a:rPr>
              <a:t>Future research should investigate the long-term health effects of heat stress in peri-urban communities. </a:t>
            </a:r>
          </a:p>
          <a:p>
            <a:pPr marL="245745" indent="-245745" defTabSz="786384">
              <a:spcAft>
                <a:spcPts val="516"/>
              </a:spcAft>
              <a:buFont typeface="Arial" panose="020B0604020202020204" pitchFamily="34" charset="0"/>
              <a:buChar char="•"/>
            </a:pPr>
            <a:r>
              <a:rPr lang="en-US" sz="1600" kern="1200" dirty="0">
                <a:solidFill>
                  <a:schemeClr val="tx1"/>
                </a:solidFill>
                <a:latin typeface="+mn-lt"/>
                <a:ea typeface="+mn-ea"/>
                <a:cs typeface="+mn-cs"/>
              </a:rPr>
              <a:t>Additionally, research is needed to develop and evaluate interventions to reduce heat stress in these communities. </a:t>
            </a:r>
          </a:p>
          <a:p>
            <a:pPr marL="245745" indent="-245745" defTabSz="786384">
              <a:spcAft>
                <a:spcPts val="516"/>
              </a:spcAft>
              <a:buFont typeface="Arial" panose="020B0604020202020204" pitchFamily="34" charset="0"/>
              <a:buChar char="•"/>
            </a:pPr>
            <a:r>
              <a:rPr lang="en-US" sz="1600" kern="1200" dirty="0">
                <a:solidFill>
                  <a:schemeClr val="tx1"/>
                </a:solidFill>
                <a:latin typeface="+mn-lt"/>
                <a:ea typeface="+mn-ea"/>
                <a:cs typeface="+mn-cs"/>
              </a:rPr>
              <a:t>Finally, research is also needed to identify the best ways to educate communities about heat stress and its health outcomes.</a:t>
            </a:r>
            <a:endParaRPr lang="en-US" sz="1600" dirty="0"/>
          </a:p>
        </p:txBody>
      </p:sp>
      <p:pic>
        <p:nvPicPr>
          <p:cNvPr id="11" name="Picture 10">
            <a:extLst>
              <a:ext uri="{FF2B5EF4-FFF2-40B4-BE49-F238E27FC236}">
                <a16:creationId xmlns:a16="http://schemas.microsoft.com/office/drawing/2014/main" id="{4D41D717-938D-E246-3883-77963D5F24D3}"/>
              </a:ext>
            </a:extLst>
          </p:cNvPr>
          <p:cNvPicPr>
            <a:picLocks noChangeAspect="1"/>
          </p:cNvPicPr>
          <p:nvPr/>
        </p:nvPicPr>
        <p:blipFill>
          <a:blip r:embed="rId3"/>
          <a:stretch>
            <a:fillRect/>
          </a:stretch>
        </p:blipFill>
        <p:spPr>
          <a:xfrm flipH="1">
            <a:off x="822786" y="455313"/>
            <a:ext cx="4927773" cy="5943600"/>
          </a:xfrm>
          <a:prstGeom prst="rect">
            <a:avLst/>
          </a:prstGeom>
        </p:spPr>
      </p:pic>
      <p:pic>
        <p:nvPicPr>
          <p:cNvPr id="9" name="Picture 2" descr="International Institute of Health Management Research - IIHMR, Delhi ...">
            <a:extLst>
              <a:ext uri="{FF2B5EF4-FFF2-40B4-BE49-F238E27FC236}">
                <a16:creationId xmlns:a16="http://schemas.microsoft.com/office/drawing/2014/main" id="{3F256094-82F7-71B0-3123-B9F97AC906B8}"/>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811809" y="392149"/>
            <a:ext cx="1361439" cy="897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56313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9" name="Rectangle 8">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2A2D465-C566-43FE-C049-B96ACA2389BE}"/>
              </a:ext>
            </a:extLst>
          </p:cNvPr>
          <p:cNvSpPr txBox="1"/>
          <p:nvPr/>
        </p:nvSpPr>
        <p:spPr>
          <a:xfrm>
            <a:off x="3503056" y="113448"/>
            <a:ext cx="6156300" cy="720762"/>
          </a:xfrm>
          <a:prstGeom prst="rect">
            <a:avLst/>
          </a:prstGeom>
        </p:spPr>
        <p:txBody>
          <a:bodyPr vert="horz" lIns="91440" tIns="45720" rIns="91440" bIns="45720" rtlCol="0" anchor="b">
            <a:normAutofit fontScale="92500" lnSpcReduction="20000"/>
          </a:bodyPr>
          <a:lstStyle/>
          <a:p>
            <a:pPr>
              <a:lnSpc>
                <a:spcPct val="90000"/>
              </a:lnSpc>
              <a:spcBef>
                <a:spcPct val="0"/>
              </a:spcBef>
              <a:spcAft>
                <a:spcPts val="600"/>
              </a:spcAft>
            </a:pPr>
            <a:r>
              <a:rPr lang="en-US" sz="5400" b="1" kern="1200" dirty="0">
                <a:solidFill>
                  <a:schemeClr val="tx1"/>
                </a:solidFill>
                <a:latin typeface="+mj-lt"/>
                <a:ea typeface="+mj-ea"/>
                <a:cs typeface="+mj-cs"/>
              </a:rPr>
              <a:t>Recommendations</a:t>
            </a:r>
          </a:p>
        </p:txBody>
      </p:sp>
      <p:sp>
        <p:nvSpPr>
          <p:cNvPr id="7" name="TextBox 6">
            <a:extLst>
              <a:ext uri="{FF2B5EF4-FFF2-40B4-BE49-F238E27FC236}">
                <a16:creationId xmlns:a16="http://schemas.microsoft.com/office/drawing/2014/main" id="{8FAD7163-F5F1-02EC-3D68-1DF4601410C0}"/>
              </a:ext>
            </a:extLst>
          </p:cNvPr>
          <p:cNvSpPr txBox="1"/>
          <p:nvPr/>
        </p:nvSpPr>
        <p:spPr>
          <a:xfrm>
            <a:off x="1289304" y="1450505"/>
            <a:ext cx="9849751" cy="4484576"/>
          </a:xfrm>
          <a:prstGeom prst="rect">
            <a:avLst/>
          </a:prstGeom>
        </p:spPr>
        <p:txBody>
          <a:bodyPr vert="horz" lIns="91440" tIns="45720" rIns="91440" bIns="45720" rtlCol="0" anchor="ctr">
            <a:normAutofit fontScale="92500" lnSpcReduction="10000"/>
          </a:bodyPr>
          <a:lstStyle/>
          <a:p>
            <a:pPr>
              <a:lnSpc>
                <a:spcPct val="90000"/>
              </a:lnSpc>
              <a:spcAft>
                <a:spcPts val="800"/>
              </a:spcAft>
            </a:pPr>
            <a:r>
              <a:rPr lang="en-US" dirty="0">
                <a:effectLst/>
              </a:rPr>
              <a:t>To enhance community resilience to heat stress in Delhi, several interventions could be considered:</a:t>
            </a:r>
          </a:p>
          <a:p>
            <a:pPr marL="342900" lvl="0" indent="-228600">
              <a:lnSpc>
                <a:spcPct val="90000"/>
              </a:lnSpc>
              <a:spcAft>
                <a:spcPts val="800"/>
              </a:spcAft>
              <a:buFont typeface="Arial" panose="020B0604020202020204" pitchFamily="34" charset="0"/>
              <a:buChar char="•"/>
              <a:tabLst>
                <a:tab pos="457200" algn="l"/>
              </a:tabLst>
            </a:pPr>
            <a:r>
              <a:rPr lang="en-US" b="1" dirty="0">
                <a:effectLst/>
              </a:rPr>
              <a:t>Cool Roofing Solutions</a:t>
            </a:r>
            <a:r>
              <a:rPr lang="en-US" dirty="0">
                <a:effectLst/>
              </a:rPr>
              <a:t>: A project in Delhi is exploring the use of heat-reflective paint on roofs to lower indoor temperatures. This passive cooling method could make households less vulnerable to extreme heat and improve their resilience against climate change risks.</a:t>
            </a:r>
          </a:p>
          <a:p>
            <a:pPr marL="342900" lvl="0" indent="-228600">
              <a:lnSpc>
                <a:spcPct val="90000"/>
              </a:lnSpc>
              <a:spcAft>
                <a:spcPts val="800"/>
              </a:spcAft>
              <a:buFont typeface="Arial" panose="020B0604020202020204" pitchFamily="34" charset="0"/>
              <a:buChar char="•"/>
              <a:tabLst>
                <a:tab pos="457200" algn="l"/>
              </a:tabLst>
            </a:pPr>
            <a:r>
              <a:rPr lang="en-US" b="1" dirty="0">
                <a:effectLst/>
              </a:rPr>
              <a:t>Conversion of Community </a:t>
            </a:r>
            <a:r>
              <a:rPr lang="en-US" b="1" dirty="0" err="1">
                <a:effectLst/>
              </a:rPr>
              <a:t>Centres</a:t>
            </a:r>
            <a:r>
              <a:rPr lang="en-US" b="1" dirty="0">
                <a:effectLst/>
              </a:rPr>
              <a:t> into Cooling Stations</a:t>
            </a:r>
            <a:r>
              <a:rPr lang="en-US" dirty="0">
                <a:effectLst/>
              </a:rPr>
              <a:t>: Another recommendation is to convert community </a:t>
            </a:r>
            <a:r>
              <a:rPr lang="en-US" dirty="0" err="1">
                <a:effectLst/>
              </a:rPr>
              <a:t>centres</a:t>
            </a:r>
            <a:r>
              <a:rPr lang="en-US" dirty="0">
                <a:effectLst/>
              </a:rPr>
              <a:t> and baraat </a:t>
            </a:r>
            <a:r>
              <a:rPr lang="en-US" dirty="0" err="1">
                <a:effectLst/>
              </a:rPr>
              <a:t>ghars</a:t>
            </a:r>
            <a:r>
              <a:rPr lang="en-US" dirty="0">
                <a:effectLst/>
              </a:rPr>
              <a:t> into cooling stations with supply of water and cooling options like fans and air coolers. This could provide relief for outdoor workers who are at major risk of heat stress.</a:t>
            </a:r>
          </a:p>
          <a:p>
            <a:pPr marL="342900" lvl="0" indent="-228600">
              <a:lnSpc>
                <a:spcPct val="90000"/>
              </a:lnSpc>
              <a:spcAft>
                <a:spcPts val="800"/>
              </a:spcAft>
              <a:buFont typeface="Arial" panose="020B0604020202020204" pitchFamily="34" charset="0"/>
              <a:buChar char="•"/>
              <a:tabLst>
                <a:tab pos="457200" algn="l"/>
              </a:tabLst>
            </a:pPr>
            <a:r>
              <a:rPr lang="en-US" b="1" dirty="0">
                <a:effectLst/>
              </a:rPr>
              <a:t>Heat Action Plan</a:t>
            </a:r>
            <a:r>
              <a:rPr lang="en-US" dirty="0">
                <a:effectLst/>
              </a:rPr>
              <a:t>: Implementing a Heat Action Plan that includes strategies such as establishing an early warning system, inter-agency coordination, capacity building/training programs, and public awareness and community outreach.</a:t>
            </a:r>
          </a:p>
          <a:p>
            <a:pPr marL="342900" lvl="0" indent="-228600">
              <a:lnSpc>
                <a:spcPct val="90000"/>
              </a:lnSpc>
              <a:spcAft>
                <a:spcPts val="800"/>
              </a:spcAft>
              <a:buFont typeface="Arial" panose="020B0604020202020204" pitchFamily="34" charset="0"/>
              <a:buChar char="•"/>
              <a:tabLst>
                <a:tab pos="457200" algn="l"/>
              </a:tabLst>
            </a:pPr>
            <a:r>
              <a:rPr lang="en-US" b="1" dirty="0">
                <a:effectLst/>
              </a:rPr>
              <a:t>Addressing Vulnerable Groups: </a:t>
            </a:r>
            <a:r>
              <a:rPr lang="en-US" dirty="0">
                <a:effectLst/>
              </a:rPr>
              <a:t>Special attention should be given to vulnerable groups such as outdoor workers, who are at a higher risk of heat stress. Measures could include adjusting work hours to avoid peak heat times.</a:t>
            </a:r>
          </a:p>
          <a:p>
            <a:pPr marL="342900" lvl="0" indent="-228600">
              <a:lnSpc>
                <a:spcPct val="90000"/>
              </a:lnSpc>
              <a:spcAft>
                <a:spcPts val="800"/>
              </a:spcAft>
              <a:buFont typeface="Arial" panose="020B0604020202020204" pitchFamily="34" charset="0"/>
              <a:buChar char="•"/>
              <a:tabLst>
                <a:tab pos="457200" algn="l"/>
              </a:tabLst>
            </a:pPr>
            <a:r>
              <a:rPr lang="en-US" b="1" dirty="0">
                <a:effectLst/>
              </a:rPr>
              <a:t>Public Awareness and Community Outreach: </a:t>
            </a:r>
            <a:r>
              <a:rPr lang="en-US" dirty="0">
                <a:effectLst/>
              </a:rPr>
              <a:t>Building public awareness about the risks of heat stress and ways to mitigate it is crucial. This could involve education campaigns and community outreach programs.</a:t>
            </a:r>
          </a:p>
        </p:txBody>
      </p:sp>
      <p:pic>
        <p:nvPicPr>
          <p:cNvPr id="2" name="Picture 2" descr="International Institute of Health Management Research - IIHMR, Delhi ...">
            <a:extLst>
              <a:ext uri="{FF2B5EF4-FFF2-40B4-BE49-F238E27FC236}">
                <a16:creationId xmlns:a16="http://schemas.microsoft.com/office/drawing/2014/main" id="{C8F27B13-2CAD-16A1-70F0-3BB27E2A384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853120" y="-167999"/>
            <a:ext cx="1435260" cy="1215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33867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5" name="Rectangle 14">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18651F3-3858-4F9D-6183-4326E50332E9}"/>
              </a:ext>
            </a:extLst>
          </p:cNvPr>
          <p:cNvSpPr txBox="1"/>
          <p:nvPr/>
        </p:nvSpPr>
        <p:spPr>
          <a:xfrm>
            <a:off x="640079" y="2687193"/>
            <a:ext cx="10907487" cy="3634110"/>
          </a:xfrm>
          <a:prstGeom prst="rect">
            <a:avLst/>
          </a:prstGeom>
        </p:spPr>
        <p:txBody>
          <a:bodyPr vert="horz" lIns="91440" tIns="45720" rIns="91440" bIns="45720" rtlCol="0" anchor="ctr">
            <a:normAutofit fontScale="92500" lnSpcReduction="10000"/>
          </a:bodyPr>
          <a:lstStyle/>
          <a:p>
            <a:pPr marL="342900" indent="-285750">
              <a:lnSpc>
                <a:spcPct val="90000"/>
              </a:lnSpc>
              <a:spcAft>
                <a:spcPts val="600"/>
              </a:spcAft>
              <a:buFont typeface="Arial" panose="020B0604020202020204" pitchFamily="34" charset="0"/>
              <a:buChar char="•"/>
            </a:pPr>
            <a:r>
              <a:rPr lang="en-US" sz="1900" b="1" dirty="0"/>
              <a:t>Urban Planning</a:t>
            </a:r>
            <a:r>
              <a:rPr lang="en-US" sz="1900" dirty="0"/>
              <a:t>: Careful city layout design is essential to address urban climate challenges. This includes considering the orientation and spacing of buildings to maximize shade and airflow.</a:t>
            </a:r>
          </a:p>
          <a:p>
            <a:pPr marL="285750" indent="-228600">
              <a:lnSpc>
                <a:spcPct val="90000"/>
              </a:lnSpc>
              <a:spcAft>
                <a:spcPts val="600"/>
              </a:spcAft>
              <a:buFont typeface="Arial" panose="020B0604020202020204" pitchFamily="34" charset="0"/>
              <a:buChar char="•"/>
            </a:pPr>
            <a:r>
              <a:rPr lang="en-US" sz="1900" b="1" dirty="0"/>
              <a:t>Green Spaces</a:t>
            </a:r>
            <a:r>
              <a:rPr lang="en-US" sz="1900" dirty="0"/>
              <a:t>: Incorporating more vegetation in urban areas can help reduce the urban heat island effect. This could include creating green roofs, vertical gardens, and city parks.</a:t>
            </a:r>
          </a:p>
          <a:p>
            <a:pPr marL="285750" indent="-228600">
              <a:lnSpc>
                <a:spcPct val="90000"/>
              </a:lnSpc>
              <a:spcAft>
                <a:spcPts val="600"/>
              </a:spcAft>
              <a:buFont typeface="Arial" panose="020B0604020202020204" pitchFamily="34" charset="0"/>
              <a:buChar char="•"/>
            </a:pPr>
            <a:r>
              <a:rPr lang="en-US" sz="1900" b="1" dirty="0"/>
              <a:t>Building Materials</a:t>
            </a:r>
            <a:r>
              <a:rPr lang="en-US" sz="1900" dirty="0"/>
              <a:t>: Optimizing building materials and colors can also help reduce heat absorption. For example, using light-colored concrete and white roofs can reflect more sunlight and keep buildings cooler.</a:t>
            </a:r>
          </a:p>
          <a:p>
            <a:pPr marL="285750" indent="-228600">
              <a:lnSpc>
                <a:spcPct val="90000"/>
              </a:lnSpc>
              <a:spcAft>
                <a:spcPts val="600"/>
              </a:spcAft>
              <a:buFont typeface="Arial" panose="020B0604020202020204" pitchFamily="34" charset="0"/>
              <a:buChar char="•"/>
            </a:pPr>
            <a:r>
              <a:rPr lang="en-US" sz="1900" b="1" dirty="0"/>
              <a:t>Human-Nature Interactions</a:t>
            </a:r>
            <a:r>
              <a:rPr lang="en-US" sz="1900" dirty="0"/>
              <a:t>: Promoting human-nature interactions is crucial for sustainable city climate management. This could involve creating more accessible green spaces and encouraging outdoor activities.</a:t>
            </a:r>
          </a:p>
          <a:p>
            <a:pPr marL="285750" indent="-228600">
              <a:lnSpc>
                <a:spcPct val="90000"/>
              </a:lnSpc>
              <a:spcAft>
                <a:spcPts val="600"/>
              </a:spcAft>
              <a:buFont typeface="Arial" panose="020B0604020202020204" pitchFamily="34" charset="0"/>
              <a:buChar char="•"/>
            </a:pPr>
            <a:r>
              <a:rPr lang="en-US" sz="1900" b="1" dirty="0"/>
              <a:t>Shared Visibility of Climate Risk: </a:t>
            </a:r>
            <a:r>
              <a:rPr lang="en-US" sz="1900" dirty="0"/>
              <a:t>Creating shared visibility of climate risk is important for effective heat stress management. This could involve using data and technology to map heat susceptibility and enhance heat resilience.</a:t>
            </a:r>
          </a:p>
          <a:p>
            <a:pPr marL="285750" indent="-228600">
              <a:lnSpc>
                <a:spcPct val="90000"/>
              </a:lnSpc>
              <a:spcAft>
                <a:spcPts val="600"/>
              </a:spcAft>
              <a:buFont typeface="Arial" panose="020B0604020202020204" pitchFamily="34" charset="0"/>
              <a:buChar char="•"/>
            </a:pPr>
            <a:r>
              <a:rPr lang="en-US" sz="1900" b="1" dirty="0"/>
              <a:t>Community-Based Solutions: </a:t>
            </a:r>
            <a:r>
              <a:rPr lang="en-US" sz="1900" dirty="0"/>
              <a:t>Implementing community-based solutions can help address heat stress at the neighborhood level. This could involve local-level adaptation strategies that reduce heat-related risk.</a:t>
            </a:r>
          </a:p>
          <a:p>
            <a:pPr indent="-228600">
              <a:lnSpc>
                <a:spcPct val="90000"/>
              </a:lnSpc>
              <a:spcAft>
                <a:spcPts val="600"/>
              </a:spcAft>
              <a:buFont typeface="Arial" panose="020B0604020202020204" pitchFamily="34" charset="0"/>
              <a:buChar char="•"/>
            </a:pPr>
            <a:endParaRPr lang="en-US" sz="1100" dirty="0"/>
          </a:p>
        </p:txBody>
      </p:sp>
      <p:cxnSp>
        <p:nvCxnSpPr>
          <p:cNvPr id="21" name="Straight Connector 20">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2" name="Picture 2" descr="International Institute of Health Management Research - IIHMR, Delhi ...">
            <a:extLst>
              <a:ext uri="{FF2B5EF4-FFF2-40B4-BE49-F238E27FC236}">
                <a16:creationId xmlns:a16="http://schemas.microsoft.com/office/drawing/2014/main" id="{C8F27B13-2CAD-16A1-70F0-3BB27E2A384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1" y="0"/>
            <a:ext cx="1435260" cy="1215342"/>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5FF5C5A3-45C3-FDAE-217C-B19E18F0876D}"/>
              </a:ext>
            </a:extLst>
          </p:cNvPr>
          <p:cNvGrpSpPr/>
          <p:nvPr/>
        </p:nvGrpSpPr>
        <p:grpSpPr>
          <a:xfrm>
            <a:off x="717631" y="1228406"/>
            <a:ext cx="10515600" cy="515620"/>
            <a:chOff x="0" y="0"/>
            <a:chExt cx="10515600" cy="515970"/>
          </a:xfrm>
        </p:grpSpPr>
        <p:sp>
          <p:nvSpPr>
            <p:cNvPr id="9" name="Rectangle: Rounded Corners 8">
              <a:extLst>
                <a:ext uri="{FF2B5EF4-FFF2-40B4-BE49-F238E27FC236}">
                  <a16:creationId xmlns:a16="http://schemas.microsoft.com/office/drawing/2014/main" id="{0326AEC9-A17E-5AB0-AB1E-A5430BFCAE8D}"/>
                </a:ext>
              </a:extLst>
            </p:cNvPr>
            <p:cNvSpPr/>
            <p:nvPr/>
          </p:nvSpPr>
          <p:spPr>
            <a:xfrm>
              <a:off x="0" y="0"/>
              <a:ext cx="10515600" cy="51597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IN"/>
            </a:p>
          </p:txBody>
        </p:sp>
        <p:sp>
          <p:nvSpPr>
            <p:cNvPr id="10" name="Rectangle: Rounded Corners 4">
              <a:extLst>
                <a:ext uri="{FF2B5EF4-FFF2-40B4-BE49-F238E27FC236}">
                  <a16:creationId xmlns:a16="http://schemas.microsoft.com/office/drawing/2014/main" id="{F224A6ED-2BFB-780D-E926-D83EA639F7B0}"/>
                </a:ext>
              </a:extLst>
            </p:cNvPr>
            <p:cNvSpPr txBox="1"/>
            <p:nvPr/>
          </p:nvSpPr>
          <p:spPr>
            <a:xfrm>
              <a:off x="25188" y="25188"/>
              <a:ext cx="10465224" cy="4655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a:lnSpc>
                  <a:spcPct val="90000"/>
                </a:lnSpc>
                <a:spcAft>
                  <a:spcPts val="880"/>
                </a:spcAft>
              </a:pPr>
              <a:r>
                <a:rPr lang="en-US" sz="2800" kern="1200" dirty="0">
                  <a:solidFill>
                    <a:srgbClr val="FFFFFF"/>
                  </a:solidFill>
                  <a:effectLst/>
                  <a:ea typeface="Aptos" panose="020B0004020202020204" pitchFamily="34" charset="0"/>
                  <a:cs typeface="Times New Roman" panose="02020603050405020304" pitchFamily="18" charset="0"/>
                </a:rPr>
                <a:t>Suggestions for managing heat stress in urban settings:</a:t>
              </a:r>
              <a:endParaRPr lang="en-IN" sz="1400" kern="100" dirty="0">
                <a:effectLst/>
                <a:ea typeface="Aptos" panose="020B00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9170042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Picture 2">
            <a:extLst>
              <a:ext uri="{FF2B5EF4-FFF2-40B4-BE49-F238E27FC236}">
                <a16:creationId xmlns:a16="http://schemas.microsoft.com/office/drawing/2014/main" id="{C63B7190-2475-739D-9863-520F474063AF}"/>
              </a:ext>
            </a:extLst>
          </p:cNvPr>
          <p:cNvPicPr>
            <a:picLocks noChangeAspect="1"/>
          </p:cNvPicPr>
          <p:nvPr/>
        </p:nvPicPr>
        <p:blipFill rotWithShape="1">
          <a:blip r:embed="rId3"/>
          <a:srcRect t="29077"/>
          <a:stretch/>
        </p:blipFill>
        <p:spPr>
          <a:xfrm>
            <a:off x="2522356" y="10"/>
            <a:ext cx="9669642" cy="6857990"/>
          </a:xfrm>
          <a:prstGeom prst="rect">
            <a:avLst/>
          </a:prstGeom>
        </p:spPr>
      </p:pic>
      <p:sp>
        <p:nvSpPr>
          <p:cNvPr id="19" name="Rectangle 1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2A4AB243-D21C-52B3-9D6D-3504D7E262D0}"/>
              </a:ext>
            </a:extLst>
          </p:cNvPr>
          <p:cNvSpPr>
            <a:spLocks noGrp="1"/>
          </p:cNvSpPr>
          <p:nvPr>
            <p:ph type="title"/>
          </p:nvPr>
        </p:nvSpPr>
        <p:spPr>
          <a:xfrm>
            <a:off x="436595" y="314325"/>
            <a:ext cx="4912930" cy="1544955"/>
          </a:xfrm>
        </p:spPr>
        <p:txBody>
          <a:bodyPr vert="horz" lIns="91440" tIns="45720" rIns="91440" bIns="45720" rtlCol="0" anchor="ctr">
            <a:normAutofit/>
          </a:bodyPr>
          <a:lstStyle/>
          <a:p>
            <a:r>
              <a:rPr lang="en-US" sz="4000" dirty="0">
                <a:latin typeface="Arial Black" panose="020B0A04020102020204" pitchFamily="34" charset="0"/>
              </a:rPr>
              <a:t>Conclusion</a:t>
            </a:r>
          </a:p>
        </p:txBody>
      </p:sp>
      <p:cxnSp>
        <p:nvCxnSpPr>
          <p:cNvPr id="6" name="Straight Connector 5">
            <a:extLst>
              <a:ext uri="{FF2B5EF4-FFF2-40B4-BE49-F238E27FC236}">
                <a16:creationId xmlns:a16="http://schemas.microsoft.com/office/drawing/2014/main" id="{C23C5696-77F8-F7F5-F39D-8813D3860524}"/>
              </a:ext>
            </a:extLst>
          </p:cNvPr>
          <p:cNvCxnSpPr/>
          <p:nvPr/>
        </p:nvCxnSpPr>
        <p:spPr>
          <a:xfrm>
            <a:off x="520836" y="1686560"/>
            <a:ext cx="3647440" cy="0"/>
          </a:xfrm>
          <a:prstGeom prst="line">
            <a:avLst/>
          </a:prstGeom>
          <a:ln w="57150"/>
        </p:spPr>
        <p:style>
          <a:lnRef idx="3">
            <a:schemeClr val="accent2"/>
          </a:lnRef>
          <a:fillRef idx="0">
            <a:schemeClr val="accent2"/>
          </a:fillRef>
          <a:effectRef idx="2">
            <a:schemeClr val="accent2"/>
          </a:effectRef>
          <a:fontRef idx="minor">
            <a:schemeClr val="tx1"/>
          </a:fontRef>
        </p:style>
      </p:cxnSp>
      <p:pic>
        <p:nvPicPr>
          <p:cNvPr id="4" name="Picture 2" descr="International Institute of Health Management Research - IIHMR, Delhi ...">
            <a:extLst>
              <a:ext uri="{FF2B5EF4-FFF2-40B4-BE49-F238E27FC236}">
                <a16:creationId xmlns:a16="http://schemas.microsoft.com/office/drawing/2014/main" id="{28593606-1648-2CDD-ECCF-CAB2760DD57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1" y="0"/>
            <a:ext cx="1028699" cy="58508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ADFE611-BF97-77D7-CBCF-D84B53CE4068}"/>
              </a:ext>
            </a:extLst>
          </p:cNvPr>
          <p:cNvSpPr txBox="1"/>
          <p:nvPr/>
        </p:nvSpPr>
        <p:spPr>
          <a:xfrm>
            <a:off x="377258" y="2096482"/>
            <a:ext cx="3934596" cy="4524315"/>
          </a:xfrm>
          <a:prstGeom prst="rect">
            <a:avLst/>
          </a:prstGeom>
          <a:noFill/>
        </p:spPr>
        <p:txBody>
          <a:bodyPr wrap="square">
            <a:spAutoFit/>
          </a:bodyPr>
          <a:lstStyle/>
          <a:p>
            <a:r>
              <a:rPr lang="en-US" dirty="0"/>
              <a:t>In conclusion, effectively addressing heat stress in peri-urban communities requires a multi-faceted approach.</a:t>
            </a:r>
          </a:p>
          <a:p>
            <a:pPr marL="285750" indent="-285750">
              <a:buFont typeface="Arial" panose="020B0604020202020204" pitchFamily="34" charset="0"/>
              <a:buChar char="•"/>
            </a:pPr>
            <a:r>
              <a:rPr lang="en-US" dirty="0"/>
              <a:t> Empowering communities through education and resource provision is crucial. </a:t>
            </a:r>
          </a:p>
          <a:p>
            <a:pPr marL="285750" indent="-285750">
              <a:buFont typeface="Arial" panose="020B0604020202020204" pitchFamily="34" charset="0"/>
              <a:buChar char="•"/>
            </a:pPr>
            <a:r>
              <a:rPr lang="en-US" dirty="0"/>
              <a:t>Policymakers and public health officials should focus on improving access to cooling centers, green spaces, and safe drinking water. </a:t>
            </a:r>
          </a:p>
          <a:p>
            <a:pPr marL="285750" indent="-285750">
              <a:buFont typeface="Arial" panose="020B0604020202020204" pitchFamily="34" charset="0"/>
              <a:buChar char="•"/>
            </a:pPr>
            <a:r>
              <a:rPr lang="en-US" dirty="0"/>
              <a:t>Collaborative efforts between communities, NGOs, and the government are essential to build resilience against the escalating threats posed by climate change and extreme heat.</a:t>
            </a:r>
            <a:endParaRPr lang="en-IN" dirty="0"/>
          </a:p>
        </p:txBody>
      </p:sp>
    </p:spTree>
    <p:extLst>
      <p:ext uri="{BB962C8B-B14F-4D97-AF65-F5344CB8AC3E}">
        <p14:creationId xmlns:p14="http://schemas.microsoft.com/office/powerpoint/2010/main" val="8308150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5B08578-E348-901B-F72F-6F5B56418C32}"/>
              </a:ext>
            </a:extLst>
          </p:cNvPr>
          <p:cNvSpPr txBox="1"/>
          <p:nvPr/>
        </p:nvSpPr>
        <p:spPr>
          <a:xfrm>
            <a:off x="1371599" y="294538"/>
            <a:ext cx="9895951" cy="1033669"/>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b="1" kern="1200">
                <a:solidFill>
                  <a:srgbClr val="FFFFFF"/>
                </a:solidFill>
                <a:latin typeface="+mj-lt"/>
                <a:ea typeface="+mj-ea"/>
                <a:cs typeface="+mj-cs"/>
              </a:rPr>
              <a:t>References</a:t>
            </a:r>
          </a:p>
        </p:txBody>
      </p:sp>
      <p:sp>
        <p:nvSpPr>
          <p:cNvPr id="5" name="TextBox 4">
            <a:extLst>
              <a:ext uri="{FF2B5EF4-FFF2-40B4-BE49-F238E27FC236}">
                <a16:creationId xmlns:a16="http://schemas.microsoft.com/office/drawing/2014/main" id="{07D73782-60FA-D598-CB80-753F96C0E1CE}"/>
              </a:ext>
            </a:extLst>
          </p:cNvPr>
          <p:cNvSpPr txBox="1"/>
          <p:nvPr/>
        </p:nvSpPr>
        <p:spPr>
          <a:xfrm>
            <a:off x="304800" y="1775012"/>
            <a:ext cx="11470639" cy="4788450"/>
          </a:xfrm>
          <a:prstGeom prst="rect">
            <a:avLst/>
          </a:prstGeom>
        </p:spPr>
        <p:txBody>
          <a:bodyPr vert="horz" lIns="91440" tIns="45720" rIns="91440" bIns="45720" rtlCol="0" anchor="ctr">
            <a:normAutofit/>
          </a:bodyPr>
          <a:lstStyle/>
          <a:p>
            <a:pPr marL="342900" lvl="0" indent="-228600">
              <a:lnSpc>
                <a:spcPct val="90000"/>
              </a:lnSpc>
              <a:spcAft>
                <a:spcPts val="600"/>
              </a:spcAft>
              <a:buFont typeface="Arial" panose="020B0604020202020204" pitchFamily="34" charset="0"/>
              <a:buChar char="•"/>
            </a:pPr>
            <a:r>
              <a:rPr lang="en-US" sz="1600" dirty="0">
                <a:effectLst/>
                <a:latin typeface="Times New Roman" panose="02020603050405020304" pitchFamily="18" charset="0"/>
                <a:cs typeface="Times New Roman" panose="02020603050405020304" pitchFamily="18" charset="0"/>
              </a:rPr>
              <a:t>India Today [Internet]. 2023 [cited 2024 Apr 20]. 90% of India in heatwave “danger zones”, extreme weather threatening country’s progress: Study. Available from: </a:t>
            </a:r>
            <a:r>
              <a:rPr lang="en-US" sz="1600" u="sng" dirty="0">
                <a:effectLst/>
                <a:latin typeface="Times New Roman" panose="02020603050405020304" pitchFamily="18" charset="0"/>
                <a:cs typeface="Times New Roman" panose="02020603050405020304" pitchFamily="18" charset="0"/>
                <a:hlinkClick r:id="rId2"/>
              </a:rPr>
              <a:t>https://www.indiatoday.in/india/story/90-pc-india-heatwave-danger-zones-extreme-weather-threatening-country-progress-study-2362189-2023-04-20</a:t>
            </a:r>
            <a:endParaRPr lang="en-US" sz="1600" dirty="0">
              <a:effectLst/>
              <a:latin typeface="Times New Roman" panose="02020603050405020304" pitchFamily="18" charset="0"/>
              <a:cs typeface="Times New Roman" panose="02020603050405020304" pitchFamily="18" charset="0"/>
            </a:endParaRPr>
          </a:p>
          <a:p>
            <a:pPr marL="342900" lvl="0" indent="-228600">
              <a:lnSpc>
                <a:spcPct val="90000"/>
              </a:lnSpc>
              <a:spcAft>
                <a:spcPts val="600"/>
              </a:spcAft>
              <a:buFont typeface="Arial" panose="020B0604020202020204" pitchFamily="34" charset="0"/>
              <a:buChar char="•"/>
            </a:pPr>
            <a:r>
              <a:rPr lang="en-US" sz="1600" dirty="0">
                <a:effectLst/>
                <a:latin typeface="Times New Roman" panose="02020603050405020304" pitchFamily="18" charset="0"/>
                <a:cs typeface="Times New Roman" panose="02020603050405020304" pitchFamily="18" charset="0"/>
              </a:rPr>
              <a:t>Standard B. 90% of India, entire Delhi in “danger zone” of heat wave impacts: Study [Internet]. 2023 [cited 2024 Apr 20]. Available from: </a:t>
            </a:r>
            <a:r>
              <a:rPr lang="en-US" sz="1600" u="sng" dirty="0">
                <a:effectLst/>
                <a:latin typeface="Times New Roman" panose="02020603050405020304" pitchFamily="18" charset="0"/>
                <a:cs typeface="Times New Roman" panose="02020603050405020304" pitchFamily="18" charset="0"/>
                <a:hlinkClick r:id="rId3"/>
              </a:rPr>
              <a:t>https://www.business-standard.com/india-news/90-of-india-entire-delhi-in-danger-zone-of-heatwave-impacts-study-123041901236_1.html</a:t>
            </a:r>
            <a:endParaRPr lang="en-US" sz="1600" dirty="0">
              <a:effectLst/>
              <a:latin typeface="Times New Roman" panose="02020603050405020304" pitchFamily="18" charset="0"/>
              <a:cs typeface="Times New Roman" panose="02020603050405020304" pitchFamily="18" charset="0"/>
            </a:endParaRPr>
          </a:p>
          <a:p>
            <a:pPr marL="342900" lvl="0" indent="-228600">
              <a:lnSpc>
                <a:spcPct val="90000"/>
              </a:lnSpc>
              <a:spcAft>
                <a:spcPts val="600"/>
              </a:spcAft>
              <a:buFont typeface="Arial" panose="020B0604020202020204" pitchFamily="34" charset="0"/>
              <a:buChar char="•"/>
            </a:pPr>
            <a:r>
              <a:rPr lang="en-US" sz="1600" dirty="0">
                <a:effectLst/>
                <a:latin typeface="Times New Roman" panose="02020603050405020304" pitchFamily="18" charset="0"/>
                <a:cs typeface="Times New Roman" panose="02020603050405020304" pitchFamily="18" charset="0"/>
              </a:rPr>
              <a:t>PricewaterhouseCoopers. PwC. [cited 2024 Apr 20]. A case study on the extreme heat action plan for India. Available from: </a:t>
            </a:r>
            <a:r>
              <a:rPr lang="en-US" sz="1600" u="sng" dirty="0">
                <a:effectLst/>
                <a:latin typeface="Times New Roman" panose="02020603050405020304" pitchFamily="18" charset="0"/>
                <a:cs typeface="Times New Roman" panose="02020603050405020304" pitchFamily="18" charset="0"/>
                <a:hlinkClick r:id="rId4"/>
              </a:rPr>
              <a:t>https://www.pwc.com/gx/en/industries/healthcare/casestudies/heat-health-action-plan-in-India.html</a:t>
            </a:r>
            <a:endParaRPr lang="en-US" sz="1600" dirty="0">
              <a:effectLst/>
              <a:latin typeface="Times New Roman" panose="02020603050405020304" pitchFamily="18" charset="0"/>
              <a:cs typeface="Times New Roman" panose="02020603050405020304" pitchFamily="18" charset="0"/>
            </a:endParaRPr>
          </a:p>
          <a:p>
            <a:pPr marL="342900" lvl="0" indent="-228600">
              <a:lnSpc>
                <a:spcPct val="90000"/>
              </a:lnSpc>
              <a:spcAft>
                <a:spcPts val="600"/>
              </a:spcAft>
              <a:buFont typeface="Arial" panose="020B0604020202020204" pitchFamily="34" charset="0"/>
              <a:buChar char="•"/>
            </a:pPr>
            <a:r>
              <a:rPr lang="en-US" sz="1600" dirty="0">
                <a:effectLst/>
                <a:latin typeface="Times New Roman" panose="02020603050405020304" pitchFamily="18" charset="0"/>
                <a:cs typeface="Times New Roman" panose="02020603050405020304" pitchFamily="18" charset="0"/>
              </a:rPr>
              <a:t>Singh N, </a:t>
            </a:r>
            <a:r>
              <a:rPr lang="en-US" sz="1600" dirty="0" err="1">
                <a:effectLst/>
                <a:latin typeface="Times New Roman" panose="02020603050405020304" pitchFamily="18" charset="0"/>
                <a:cs typeface="Times New Roman" panose="02020603050405020304" pitchFamily="18" charset="0"/>
              </a:rPr>
              <a:t>Mhawish</a:t>
            </a:r>
            <a:r>
              <a:rPr lang="en-US" sz="1600" dirty="0">
                <a:effectLst/>
                <a:latin typeface="Times New Roman" panose="02020603050405020304" pitchFamily="18" charset="0"/>
                <a:cs typeface="Times New Roman" panose="02020603050405020304" pitchFamily="18" charset="0"/>
              </a:rPr>
              <a:t> A, Ghosh S, Banerjee T, Mall RK. Attributing mortality from temperature extremes: A time series analysis in Varanasi, India. Science of The Total Environment. 2019 May 15;665:453–64.</a:t>
            </a:r>
          </a:p>
          <a:p>
            <a:pPr marL="342900" lvl="0" indent="-228600">
              <a:lnSpc>
                <a:spcPct val="90000"/>
              </a:lnSpc>
              <a:spcAft>
                <a:spcPts val="600"/>
              </a:spcAft>
              <a:buFont typeface="Arial" panose="020B0604020202020204" pitchFamily="34" charset="0"/>
              <a:buChar char="•"/>
            </a:pPr>
            <a:r>
              <a:rPr lang="en-US" sz="1600" dirty="0" err="1">
                <a:effectLst/>
                <a:latin typeface="Times New Roman" panose="02020603050405020304" pitchFamily="18" charset="0"/>
                <a:cs typeface="Times New Roman" panose="02020603050405020304" pitchFamily="18" charset="0"/>
              </a:rPr>
              <a:t>Guardaro</a:t>
            </a:r>
            <a:r>
              <a:rPr lang="en-US" sz="1600" dirty="0">
                <a:effectLst/>
                <a:latin typeface="Times New Roman" panose="02020603050405020304" pitchFamily="18" charset="0"/>
                <a:cs typeface="Times New Roman" panose="02020603050405020304" pitchFamily="18" charset="0"/>
              </a:rPr>
              <a:t> M, Messerschmidt M, </a:t>
            </a:r>
            <a:r>
              <a:rPr lang="en-US" sz="1600" dirty="0" err="1">
                <a:effectLst/>
                <a:latin typeface="Times New Roman" panose="02020603050405020304" pitchFamily="18" charset="0"/>
                <a:cs typeface="Times New Roman" panose="02020603050405020304" pitchFamily="18" charset="0"/>
              </a:rPr>
              <a:t>Hondula</a:t>
            </a:r>
            <a:r>
              <a:rPr lang="en-US" sz="1600" dirty="0">
                <a:effectLst/>
                <a:latin typeface="Times New Roman" panose="02020603050405020304" pitchFamily="18" charset="0"/>
                <a:cs typeface="Times New Roman" panose="02020603050405020304" pitchFamily="18" charset="0"/>
              </a:rPr>
              <a:t> DM, Grimm NB, Redman CL. Building community heat action plans story by story: A three neighborhood case study. Cities. 2020 Dec 1;107:102886.</a:t>
            </a:r>
          </a:p>
          <a:p>
            <a:pPr marL="342900" lvl="0" indent="-228600">
              <a:lnSpc>
                <a:spcPct val="90000"/>
              </a:lnSpc>
              <a:spcAft>
                <a:spcPts val="600"/>
              </a:spcAft>
              <a:buFont typeface="Arial" panose="020B0604020202020204" pitchFamily="34" charset="0"/>
              <a:buChar char="•"/>
            </a:pPr>
            <a:r>
              <a:rPr lang="en-US" sz="1600" dirty="0">
                <a:effectLst/>
                <a:latin typeface="Times New Roman" panose="02020603050405020304" pitchFamily="18" charset="0"/>
                <a:cs typeface="Times New Roman" panose="02020603050405020304" pitchFamily="18" charset="0"/>
              </a:rPr>
              <a:t>Perkins-Kirkpatrick SE, Gibson PB. Changes in regional heatwave characteristics as a function of increasing global temperature. Sci Rep. 2017 Sep 25;7:12256.</a:t>
            </a:r>
          </a:p>
          <a:p>
            <a:pPr marL="342900" lvl="0" indent="-228600">
              <a:lnSpc>
                <a:spcPct val="90000"/>
              </a:lnSpc>
              <a:spcAft>
                <a:spcPts val="600"/>
              </a:spcAft>
              <a:buFont typeface="Arial" panose="020B0604020202020204" pitchFamily="34" charset="0"/>
              <a:buChar char="•"/>
            </a:pPr>
            <a:r>
              <a:rPr lang="en-US" sz="1600" dirty="0">
                <a:effectLst/>
                <a:latin typeface="Times New Roman" panose="02020603050405020304" pitchFamily="18" charset="0"/>
                <a:cs typeface="Times New Roman" panose="02020603050405020304" pitchFamily="18" charset="0"/>
              </a:rPr>
              <a:t>India Today [Internet]. 2022 [cited 2024 Apr 20]. Devastating heatwaves in India: Here’s all you need to know. Available from: </a:t>
            </a:r>
            <a:r>
              <a:rPr lang="en-US" sz="1600" u="sng" dirty="0">
                <a:effectLst/>
                <a:latin typeface="Times New Roman" panose="02020603050405020304" pitchFamily="18" charset="0"/>
                <a:cs typeface="Times New Roman" panose="02020603050405020304" pitchFamily="18" charset="0"/>
                <a:hlinkClick r:id="rId5"/>
              </a:rPr>
              <a:t>https://www.indiatoday.in/diu/story/devastating-heatwaves-in-india-all-you-need-to-know-1962392-2022-06-14</a:t>
            </a:r>
            <a:endParaRPr lang="en-US" sz="1600" dirty="0">
              <a:effectLst/>
              <a:latin typeface="Times New Roman" panose="02020603050405020304" pitchFamily="18" charset="0"/>
              <a:cs typeface="Times New Roman" panose="02020603050405020304" pitchFamily="18" charset="0"/>
            </a:endParaRPr>
          </a:p>
        </p:txBody>
      </p:sp>
      <p:pic>
        <p:nvPicPr>
          <p:cNvPr id="3" name="Picture 2" descr="International Institute of Health Management Research - IIHMR, Delhi ...">
            <a:extLst>
              <a:ext uri="{FF2B5EF4-FFF2-40B4-BE49-F238E27FC236}">
                <a16:creationId xmlns:a16="http://schemas.microsoft.com/office/drawing/2014/main" id="{C5BD925F-F148-970B-0AA2-173B32B9B1B2}"/>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1" y="0"/>
            <a:ext cx="1435260" cy="1215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06189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FBD3D-24A1-DC17-8D48-C9C89F24F912}"/>
              </a:ext>
            </a:extLst>
          </p:cNvPr>
          <p:cNvSpPr>
            <a:spLocks noGrp="1"/>
          </p:cNvSpPr>
          <p:nvPr>
            <p:ph type="title"/>
          </p:nvPr>
        </p:nvSpPr>
        <p:spPr>
          <a:xfrm>
            <a:off x="393700" y="0"/>
            <a:ext cx="10515600" cy="1325563"/>
          </a:xfrm>
        </p:spPr>
        <p:txBody>
          <a:bodyPr/>
          <a:lstStyle/>
          <a:p>
            <a:r>
              <a:rPr lang="en-IN" dirty="0">
                <a:latin typeface="Arial Black" panose="020B0A04020102020204" pitchFamily="34" charset="0"/>
              </a:rPr>
              <a:t>Annexures</a:t>
            </a:r>
          </a:p>
        </p:txBody>
      </p:sp>
      <p:sp>
        <p:nvSpPr>
          <p:cNvPr id="4" name="TextBox 3">
            <a:extLst>
              <a:ext uri="{FF2B5EF4-FFF2-40B4-BE49-F238E27FC236}">
                <a16:creationId xmlns:a16="http://schemas.microsoft.com/office/drawing/2014/main" id="{53567438-8ED9-FA61-5FF4-4629B30155CF}"/>
              </a:ext>
            </a:extLst>
          </p:cNvPr>
          <p:cNvSpPr txBox="1"/>
          <p:nvPr/>
        </p:nvSpPr>
        <p:spPr>
          <a:xfrm>
            <a:off x="864235" y="5744944"/>
            <a:ext cx="9798050" cy="646331"/>
          </a:xfrm>
          <a:prstGeom prst="rect">
            <a:avLst/>
          </a:prstGeom>
          <a:ln w="38100"/>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IN" dirty="0">
                <a:hlinkClick r:id="rId2"/>
              </a:rPr>
              <a:t>https://docs.google.com/forms/d/e/1FAIpQLSekZCKq6Fzof_-8BApuddCIZhGdjDnhYVQVjeuvLE5Hzp5M6w/viewform?usp=sf_link</a:t>
            </a:r>
            <a:endParaRPr lang="en-IN" dirty="0"/>
          </a:p>
        </p:txBody>
      </p:sp>
      <p:pic>
        <p:nvPicPr>
          <p:cNvPr id="6" name="Picture 5" descr="A screenshot of a computer&#10;&#10;Description automatically generated">
            <a:extLst>
              <a:ext uri="{FF2B5EF4-FFF2-40B4-BE49-F238E27FC236}">
                <a16:creationId xmlns:a16="http://schemas.microsoft.com/office/drawing/2014/main" id="{04F0AFB0-9313-16BE-100E-C809DAAF88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25563"/>
            <a:ext cx="10680700" cy="3886200"/>
          </a:xfrm>
          <a:prstGeom prst="rect">
            <a:avLst/>
          </a:prstGeom>
        </p:spPr>
      </p:pic>
      <p:sp>
        <p:nvSpPr>
          <p:cNvPr id="7" name="Rectangle 6">
            <a:extLst>
              <a:ext uri="{FF2B5EF4-FFF2-40B4-BE49-F238E27FC236}">
                <a16:creationId xmlns:a16="http://schemas.microsoft.com/office/drawing/2014/main" id="{F60A6614-9AC2-1B70-1AEA-A7F1B852E58A}"/>
              </a:ext>
            </a:extLst>
          </p:cNvPr>
          <p:cNvSpPr/>
          <p:nvPr/>
        </p:nvSpPr>
        <p:spPr>
          <a:xfrm>
            <a:off x="11887834" y="0"/>
            <a:ext cx="304166" cy="6858000"/>
          </a:xfrm>
          <a:prstGeom prst="rect">
            <a:avLst/>
          </a:prstGeom>
          <a:solidFill>
            <a:schemeClr val="tx2">
              <a:lumMod val="90000"/>
              <a:lumOff val="1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7">
            <a:extLst>
              <a:ext uri="{FF2B5EF4-FFF2-40B4-BE49-F238E27FC236}">
                <a16:creationId xmlns:a16="http://schemas.microsoft.com/office/drawing/2014/main" id="{9EE31493-3FD3-064B-F633-A695696F5A22}"/>
              </a:ext>
            </a:extLst>
          </p:cNvPr>
          <p:cNvSpPr/>
          <p:nvPr/>
        </p:nvSpPr>
        <p:spPr>
          <a:xfrm>
            <a:off x="11711940" y="0"/>
            <a:ext cx="45719" cy="6858000"/>
          </a:xfrm>
          <a:prstGeom prst="rect">
            <a:avLst/>
          </a:prstGeom>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 name="Picture 2" descr="International Institute of Health Management Research - IIHMR, Delhi ...">
            <a:extLst>
              <a:ext uri="{FF2B5EF4-FFF2-40B4-BE49-F238E27FC236}">
                <a16:creationId xmlns:a16="http://schemas.microsoft.com/office/drawing/2014/main" id="{ED7C7A33-BF66-D5D9-DA50-E75D0320EB3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10137140" y="-46355"/>
            <a:ext cx="1544320" cy="1026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77447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ree Thank You Slide | Slidebazaar">
            <a:extLst>
              <a:ext uri="{FF2B5EF4-FFF2-40B4-BE49-F238E27FC236}">
                <a16:creationId xmlns:a16="http://schemas.microsoft.com/office/drawing/2014/main" id="{61365462-B503-1802-93C0-3165B819CB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International Institute of Health Management Research - IIHMR, Delhi ...">
            <a:extLst>
              <a:ext uri="{FF2B5EF4-FFF2-40B4-BE49-F238E27FC236}">
                <a16:creationId xmlns:a16="http://schemas.microsoft.com/office/drawing/2014/main" id="{86D3F754-29ED-A80B-79D1-ACF210A2A1E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439838" y="0"/>
            <a:ext cx="1544320" cy="902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0897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3ED1B15-E2C5-4168-2B90-A988787074EF}"/>
              </a:ext>
            </a:extLst>
          </p:cNvPr>
          <p:cNvPicPr>
            <a:picLocks noChangeAspect="1"/>
          </p:cNvPicPr>
          <p:nvPr/>
        </p:nvPicPr>
        <p:blipFill rotWithShape="1">
          <a:blip r:embed="rId3">
            <a:extLst>
              <a:ext uri="{28A0092B-C50C-407E-A947-70E740481C1C}">
                <a14:useLocalDpi xmlns:a14="http://schemas.microsoft.com/office/drawing/2010/main" val="0"/>
              </a:ext>
            </a:extLst>
          </a:blip>
          <a:srcRect l="1016" t="3284" r="1793" b="2089"/>
          <a:stretch/>
        </p:blipFill>
        <p:spPr bwMode="auto">
          <a:xfrm>
            <a:off x="320675" y="1498600"/>
            <a:ext cx="11550650" cy="5181600"/>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7BF0AC0D-F2A0-1A04-B6A7-FC2E4EED5B69}"/>
              </a:ext>
            </a:extLst>
          </p:cNvPr>
          <p:cNvSpPr txBox="1"/>
          <p:nvPr/>
        </p:nvSpPr>
        <p:spPr>
          <a:xfrm>
            <a:off x="0" y="362918"/>
            <a:ext cx="12192000" cy="707886"/>
          </a:xfrm>
          <a:prstGeom prst="rect">
            <a:avLst/>
          </a:prstGeom>
          <a:solidFill>
            <a:schemeClr val="bg1">
              <a:alpha val="9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40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What are Heat Waves ?</a:t>
            </a:r>
          </a:p>
        </p:txBody>
      </p:sp>
      <p:sp>
        <p:nvSpPr>
          <p:cNvPr id="4" name="Rectangle 3">
            <a:extLst>
              <a:ext uri="{FF2B5EF4-FFF2-40B4-BE49-F238E27FC236}">
                <a16:creationId xmlns:a16="http://schemas.microsoft.com/office/drawing/2014/main" id="{9F929E76-F583-4F1E-A39B-A0297E8B7F6D}"/>
              </a:ext>
            </a:extLst>
          </p:cNvPr>
          <p:cNvSpPr/>
          <p:nvPr/>
        </p:nvSpPr>
        <p:spPr>
          <a:xfrm>
            <a:off x="0" y="177800"/>
            <a:ext cx="12192000" cy="88900"/>
          </a:xfrm>
          <a:prstGeom prst="rect">
            <a:avLst/>
          </a:prstGeom>
          <a:solidFill>
            <a:schemeClr val="bg1">
              <a:alpha val="83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A3F939D7-5618-D0FA-2676-F691D92E4F27}"/>
              </a:ext>
            </a:extLst>
          </p:cNvPr>
          <p:cNvSpPr/>
          <p:nvPr/>
        </p:nvSpPr>
        <p:spPr>
          <a:xfrm>
            <a:off x="0" y="1188074"/>
            <a:ext cx="12192000" cy="88900"/>
          </a:xfrm>
          <a:prstGeom prst="rect">
            <a:avLst/>
          </a:prstGeom>
          <a:solidFill>
            <a:schemeClr val="bg1">
              <a:alpha val="77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2" descr="International Institute of Health Management Research - IIHMR, Delhi ...">
            <a:extLst>
              <a:ext uri="{FF2B5EF4-FFF2-40B4-BE49-F238E27FC236}">
                <a16:creationId xmlns:a16="http://schemas.microsoft.com/office/drawing/2014/main" id="{D97AB717-F27F-3268-DADE-7B266AAB241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0" y="383970"/>
            <a:ext cx="1028699" cy="585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2633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nternational Institute of Health Management Research - IIHMR, Delhi ...">
            <a:extLst>
              <a:ext uri="{FF2B5EF4-FFF2-40B4-BE49-F238E27FC236}">
                <a16:creationId xmlns:a16="http://schemas.microsoft.com/office/drawing/2014/main" id="{13AF95AB-8DC5-6C1A-97EA-916E4472D4B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10706583" y="5914663"/>
            <a:ext cx="1485418" cy="94333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0F5D511D-B7D4-6CED-E814-BC2E9EA4431A}"/>
              </a:ext>
            </a:extLst>
          </p:cNvPr>
          <p:cNvPicPr>
            <a:picLocks noChangeAspect="1"/>
          </p:cNvPicPr>
          <p:nvPr/>
        </p:nvPicPr>
        <p:blipFill rotWithShape="1">
          <a:blip r:embed="rId5">
            <a:extLst>
              <a:ext uri="{28A0092B-C50C-407E-A947-70E740481C1C}">
                <a14:useLocalDpi xmlns:a14="http://schemas.microsoft.com/office/drawing/2010/main" val="0"/>
              </a:ext>
            </a:extLst>
          </a:blip>
          <a:srcRect l="2018" t="1627" r="2915"/>
          <a:stretch/>
        </p:blipFill>
        <p:spPr bwMode="auto">
          <a:xfrm>
            <a:off x="497840" y="363855"/>
            <a:ext cx="4998720" cy="6370320"/>
          </a:xfrm>
          <a:prstGeom prst="rect">
            <a:avLst/>
          </a:prstGeom>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0F40853A-1CF3-94B8-FC79-962549C2395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62650" y="477520"/>
            <a:ext cx="5731510" cy="5349240"/>
          </a:xfrm>
          <a:prstGeom prst="rect">
            <a:avLst/>
          </a:prstGeom>
          <a:noFill/>
          <a:ln>
            <a:noFill/>
          </a:ln>
        </p:spPr>
      </p:pic>
      <p:cxnSp>
        <p:nvCxnSpPr>
          <p:cNvPr id="5" name="Straight Connector 4">
            <a:extLst>
              <a:ext uri="{FF2B5EF4-FFF2-40B4-BE49-F238E27FC236}">
                <a16:creationId xmlns:a16="http://schemas.microsoft.com/office/drawing/2014/main" id="{0928148D-3701-FD58-B039-3AA5EFA70FAD}"/>
              </a:ext>
            </a:extLst>
          </p:cNvPr>
          <p:cNvCxnSpPr>
            <a:cxnSpLocks/>
          </p:cNvCxnSpPr>
          <p:nvPr/>
        </p:nvCxnSpPr>
        <p:spPr>
          <a:xfrm flipV="1">
            <a:off x="2371725" y="638175"/>
            <a:ext cx="3724275" cy="1400175"/>
          </a:xfrm>
          <a:prstGeom prst="line">
            <a:avLst/>
          </a:prstGeom>
          <a:ln>
            <a:prstDash val="dash"/>
          </a:ln>
        </p:spPr>
        <p:style>
          <a:lnRef idx="2">
            <a:schemeClr val="dk1"/>
          </a:lnRef>
          <a:fillRef idx="0">
            <a:schemeClr val="dk1"/>
          </a:fillRef>
          <a:effectRef idx="1">
            <a:schemeClr val="dk1"/>
          </a:effectRef>
          <a:fontRef idx="minor">
            <a:schemeClr val="tx1"/>
          </a:fontRef>
        </p:style>
      </p:cxnSp>
      <p:cxnSp>
        <p:nvCxnSpPr>
          <p:cNvPr id="7" name="Straight Connector 6">
            <a:extLst>
              <a:ext uri="{FF2B5EF4-FFF2-40B4-BE49-F238E27FC236}">
                <a16:creationId xmlns:a16="http://schemas.microsoft.com/office/drawing/2014/main" id="{80900FCB-51F9-BAA8-7A2A-CC6EBBBFF6AC}"/>
              </a:ext>
            </a:extLst>
          </p:cNvPr>
          <p:cNvCxnSpPr>
            <a:cxnSpLocks/>
          </p:cNvCxnSpPr>
          <p:nvPr/>
        </p:nvCxnSpPr>
        <p:spPr>
          <a:xfrm>
            <a:off x="2371725" y="2124075"/>
            <a:ext cx="3724275" cy="3600450"/>
          </a:xfrm>
          <a:prstGeom prst="line">
            <a:avLst/>
          </a:prstGeom>
          <a:ln>
            <a:prstDash val="dash"/>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096303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ED1A59-A867-A1F3-776C-3A4098184BDA}"/>
              </a:ext>
            </a:extLst>
          </p:cNvPr>
          <p:cNvPicPr>
            <a:picLocks noChangeAspect="1"/>
          </p:cNvPicPr>
          <p:nvPr/>
        </p:nvPicPr>
        <p:blipFill rotWithShape="1">
          <a:blip r:embed="rId3"/>
          <a:srcRect t="29077"/>
          <a:stretch/>
        </p:blipFill>
        <p:spPr>
          <a:xfrm>
            <a:off x="1" y="10"/>
            <a:ext cx="8056879" cy="6857990"/>
          </a:xfrm>
          <a:prstGeom prst="rect">
            <a:avLst/>
          </a:prstGeom>
        </p:spPr>
      </p:pic>
      <p:sp>
        <p:nvSpPr>
          <p:cNvPr id="5" name="Rectangle 4">
            <a:extLst>
              <a:ext uri="{FF2B5EF4-FFF2-40B4-BE49-F238E27FC236}">
                <a16:creationId xmlns:a16="http://schemas.microsoft.com/office/drawing/2014/main" id="{D097D27B-2160-BA78-0F2E-E00835062AA6}"/>
              </a:ext>
            </a:extLst>
          </p:cNvPr>
          <p:cNvSpPr/>
          <p:nvPr/>
        </p:nvSpPr>
        <p:spPr>
          <a:xfrm>
            <a:off x="2722880" y="0"/>
            <a:ext cx="9466071" cy="6979920"/>
          </a:xfrm>
          <a:prstGeom prst="rect">
            <a:avLst/>
          </a:prstGeom>
          <a:gradFill flip="none" rotWithShape="1">
            <a:gsLst>
              <a:gs pos="0">
                <a:schemeClr val="bg1">
                  <a:lumMod val="95000"/>
                </a:schemeClr>
              </a:gs>
              <a:gs pos="50000">
                <a:schemeClr val="bg1">
                  <a:lumMod val="95000"/>
                </a:schemeClr>
              </a:gs>
              <a:gs pos="100000">
                <a:schemeClr val="bg1">
                  <a:lumMod val="95000"/>
                  <a:alpha val="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a:extLst>
              <a:ext uri="{FF2B5EF4-FFF2-40B4-BE49-F238E27FC236}">
                <a16:creationId xmlns:a16="http://schemas.microsoft.com/office/drawing/2014/main" id="{6FDD2D6C-5BD4-62B2-2E06-3FD2F40B03FE}"/>
              </a:ext>
            </a:extLst>
          </p:cNvPr>
          <p:cNvSpPr>
            <a:spLocks noGrp="1"/>
          </p:cNvSpPr>
          <p:nvPr>
            <p:ph type="title"/>
          </p:nvPr>
        </p:nvSpPr>
        <p:spPr>
          <a:xfrm>
            <a:off x="6725920" y="264159"/>
            <a:ext cx="5232400" cy="889635"/>
          </a:xfrm>
          <a:noFill/>
        </p:spPr>
        <p:txBody>
          <a:bodyPr vert="horz" lIns="91440" tIns="45720" rIns="91440" bIns="45720" rtlCol="0" anchor="b">
            <a:normAutofit/>
          </a:bodyPr>
          <a:lstStyle/>
          <a:p>
            <a:r>
              <a:rPr lang="en-US" sz="5200" dirty="0">
                <a:latin typeface="Arial Black" panose="020B0A04020102020204" pitchFamily="34" charset="0"/>
              </a:rPr>
              <a:t>Background</a:t>
            </a:r>
          </a:p>
        </p:txBody>
      </p:sp>
      <p:sp>
        <p:nvSpPr>
          <p:cNvPr id="11" name="TextBox 10">
            <a:extLst>
              <a:ext uri="{FF2B5EF4-FFF2-40B4-BE49-F238E27FC236}">
                <a16:creationId xmlns:a16="http://schemas.microsoft.com/office/drawing/2014/main" id="{F4B94F6B-948F-671C-126F-18508ACE7FA4}"/>
              </a:ext>
            </a:extLst>
          </p:cNvPr>
          <p:cNvSpPr txBox="1"/>
          <p:nvPr/>
        </p:nvSpPr>
        <p:spPr>
          <a:xfrm>
            <a:off x="6873240" y="1417943"/>
            <a:ext cx="4937760" cy="3970318"/>
          </a:xfrm>
          <a:prstGeom prst="rect">
            <a:avLst/>
          </a:prstGeom>
          <a:noFill/>
        </p:spPr>
        <p:txBody>
          <a:bodyPr wrap="square">
            <a:spAutoFit/>
          </a:bodyPr>
          <a:lstStyle/>
          <a:p>
            <a:r>
              <a:rPr lang="en-US" b="1" dirty="0">
                <a:latin typeface="Arial Black" panose="020B0A04020102020204" pitchFamily="34" charset="0"/>
              </a:rPr>
              <a:t>Heatwaves in Delhi</a:t>
            </a:r>
          </a:p>
          <a:p>
            <a:endParaRPr lang="en-US" b="1" dirty="0">
              <a:latin typeface="Arial Black" panose="020B0A04020102020204" pitchFamily="34" charset="0"/>
            </a:endParaRPr>
          </a:p>
          <a:p>
            <a:pPr marL="285750" indent="-285750">
              <a:buFont typeface="Arial" panose="020B0604020202020204" pitchFamily="34" charset="0"/>
              <a:buChar char="•"/>
            </a:pPr>
            <a:r>
              <a:rPr lang="en-US" b="1" dirty="0"/>
              <a:t>Escalating Threat</a:t>
            </a:r>
            <a:r>
              <a:rPr lang="en-US" dirty="0"/>
              <a:t>: Heatwaves pose a significant threat to public health in India, particularly in Delhi, due to climate change.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t>Vulnerability:</a:t>
            </a:r>
            <a:r>
              <a:rPr lang="en-US" dirty="0"/>
              <a:t> Delhi's high population density and urban heat island effect make it particularly vulnerable to the impacts of heatwaves.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t>Health Problems</a:t>
            </a:r>
            <a:r>
              <a:rPr lang="en-US" dirty="0"/>
              <a:t>: Heatwaves cause a range of health problems, from dehydration to heatstroke, affecting millions of workers.</a:t>
            </a:r>
            <a:endParaRPr lang="en-IN" dirty="0"/>
          </a:p>
        </p:txBody>
      </p:sp>
      <p:sp>
        <p:nvSpPr>
          <p:cNvPr id="12" name="TextBox 11">
            <a:extLst>
              <a:ext uri="{FF2B5EF4-FFF2-40B4-BE49-F238E27FC236}">
                <a16:creationId xmlns:a16="http://schemas.microsoft.com/office/drawing/2014/main" id="{7852D30F-48E9-99DC-89C1-96A1F184FA2A}"/>
              </a:ext>
            </a:extLst>
          </p:cNvPr>
          <p:cNvSpPr txBox="1"/>
          <p:nvPr/>
        </p:nvSpPr>
        <p:spPr>
          <a:xfrm>
            <a:off x="1" y="5652410"/>
            <a:ext cx="12188950" cy="646331"/>
          </a:xfrm>
          <a:prstGeom prst="rect">
            <a:avLst/>
          </a:prstGeom>
          <a:solidFill>
            <a:schemeClr val="tx1"/>
          </a:solidFill>
        </p:spPr>
        <p:txBody>
          <a:bodyPr wrap="square" rtlCol="0" anchor="b">
            <a:spAutoFit/>
          </a:bodyPr>
          <a:lstStyle/>
          <a:p>
            <a:pPr algn="ctr"/>
            <a:r>
              <a:rPr lang="en-IN" sz="1800" b="1" kern="0" dirty="0">
                <a:solidFill>
                  <a:schemeClr val="bg1"/>
                </a:solidFill>
                <a:effectLst/>
                <a:latin typeface="Times New Roman" panose="02020603050405020304" pitchFamily="18" charset="0"/>
                <a:ea typeface="Times New Roman" panose="02020603050405020304" pitchFamily="18" charset="0"/>
              </a:rPr>
              <a:t>Studies indicate that over 75% (around 380 million people) of India's workforce experiences heat stress, putting a strain on their health and productivity </a:t>
            </a:r>
          </a:p>
        </p:txBody>
      </p:sp>
      <p:pic>
        <p:nvPicPr>
          <p:cNvPr id="4" name="Picture 2" descr="International Institute of Health Management Research - IIHMR, Delhi ...">
            <a:extLst>
              <a:ext uri="{FF2B5EF4-FFF2-40B4-BE49-F238E27FC236}">
                <a16:creationId xmlns:a16="http://schemas.microsoft.com/office/drawing/2014/main" id="{D530B73C-A138-8E1B-DA19-FC1388826D3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1" y="0"/>
            <a:ext cx="1544320" cy="1026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5644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5">
            <a:extLst>
              <a:ext uri="{FF2B5EF4-FFF2-40B4-BE49-F238E27FC236}">
                <a16:creationId xmlns:a16="http://schemas.microsoft.com/office/drawing/2014/main" id="{69221497-6886-0DBB-E087-1A7052B6ADB2}"/>
              </a:ext>
            </a:extLst>
          </p:cNvPr>
          <p:cNvPicPr>
            <a:picLocks noChangeAspect="1"/>
          </p:cNvPicPr>
          <p:nvPr/>
        </p:nvPicPr>
        <p:blipFill rotWithShape="1">
          <a:blip r:embed="rId3"/>
          <a:srcRect t="29077" r="1" b="1"/>
          <a:stretch/>
        </p:blipFill>
        <p:spPr>
          <a:xfrm>
            <a:off x="2522356"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D1DDDD4D-9F4B-65F1-DCCD-B1AB1C64D219}"/>
              </a:ext>
            </a:extLst>
          </p:cNvPr>
          <p:cNvSpPr txBox="1"/>
          <p:nvPr/>
        </p:nvSpPr>
        <p:spPr>
          <a:xfrm>
            <a:off x="167070" y="585081"/>
            <a:ext cx="7056120" cy="865795"/>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1800"/>
              </a:spcBef>
              <a:spcAft>
                <a:spcPts val="40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STUDY OBJECTIVE</a:t>
            </a:r>
            <a:endParaRPr kumimoji="0" lang="en-US" sz="1000" b="1" i="1"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90000"/>
              </a:lnSpc>
              <a:spcBef>
                <a:spcPts val="0"/>
              </a:spcBef>
              <a:spcAft>
                <a:spcPts val="80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673E86BD-E0E5-623A-EAA6-1381236AF2F9}"/>
              </a:ext>
            </a:extLst>
          </p:cNvPr>
          <p:cNvSpPr txBox="1"/>
          <p:nvPr/>
        </p:nvSpPr>
        <p:spPr>
          <a:xfrm>
            <a:off x="461707" y="3098800"/>
            <a:ext cx="3667760"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To identify and analyze the adoption strategies employed by peri-urban communities in Delhi to manage heat stress-related health outcomes during hot weather conditions due to climate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0AFC34CC-66A0-2185-BA79-E2A504E4A06F}"/>
              </a:ext>
            </a:extLst>
          </p:cNvPr>
          <p:cNvSpPr txBox="1"/>
          <p:nvPr/>
        </p:nvSpPr>
        <p:spPr>
          <a:xfrm>
            <a:off x="332873" y="2129299"/>
            <a:ext cx="437896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a:ln>
                  <a:noFill/>
                </a:ln>
                <a:solidFill>
                  <a:srgbClr val="FF0000"/>
                </a:solidFill>
                <a:effectLst/>
                <a:uLnTx/>
                <a:uFillTx/>
                <a:latin typeface="Aptos" panose="02110004020202020204"/>
                <a:ea typeface="+mn-ea"/>
                <a:cs typeface="+mn-cs"/>
              </a:rPr>
              <a:t>General Objective</a:t>
            </a:r>
            <a:endParaRPr kumimoji="0" lang="en-US" sz="3600" b="0" i="0" u="none" strike="noStrike" kern="1200" cap="none" spc="0" normalizeH="0" baseline="0" noProof="0" dirty="0">
              <a:ln>
                <a:noFill/>
              </a:ln>
              <a:solidFill>
                <a:srgbClr val="FF0000"/>
              </a:solidFill>
              <a:effectLst/>
              <a:uLnTx/>
              <a:uFillTx/>
              <a:latin typeface="Aptos" panose="02110004020202020204"/>
              <a:ea typeface="+mn-ea"/>
              <a:cs typeface="+mn-cs"/>
            </a:endParaRPr>
          </a:p>
        </p:txBody>
      </p:sp>
      <p:cxnSp>
        <p:nvCxnSpPr>
          <p:cNvPr id="10" name="Straight Connector 9">
            <a:extLst>
              <a:ext uri="{FF2B5EF4-FFF2-40B4-BE49-F238E27FC236}">
                <a16:creationId xmlns:a16="http://schemas.microsoft.com/office/drawing/2014/main" id="{D6EC3675-29C7-2BA3-6FE0-9EE50E3444F6}"/>
              </a:ext>
            </a:extLst>
          </p:cNvPr>
          <p:cNvCxnSpPr>
            <a:cxnSpLocks/>
          </p:cNvCxnSpPr>
          <p:nvPr/>
        </p:nvCxnSpPr>
        <p:spPr>
          <a:xfrm>
            <a:off x="268670" y="1371600"/>
            <a:ext cx="9048050" cy="0"/>
          </a:xfrm>
          <a:prstGeom prst="line">
            <a:avLst/>
          </a:prstGeom>
          <a:ln w="38100">
            <a:solidFill>
              <a:srgbClr val="FF0000"/>
            </a:solidFill>
          </a:ln>
        </p:spPr>
        <p:style>
          <a:lnRef idx="3">
            <a:schemeClr val="accent1"/>
          </a:lnRef>
          <a:fillRef idx="0">
            <a:schemeClr val="accent1"/>
          </a:fillRef>
          <a:effectRef idx="2">
            <a:schemeClr val="accent1"/>
          </a:effectRef>
          <a:fontRef idx="minor">
            <a:schemeClr val="tx1"/>
          </a:fontRef>
        </p:style>
      </p:cxnSp>
      <p:pic>
        <p:nvPicPr>
          <p:cNvPr id="2" name="Picture 2" descr="International Institute of Health Management Research - IIHMR, Delhi ...">
            <a:extLst>
              <a:ext uri="{FF2B5EF4-FFF2-40B4-BE49-F238E27FC236}">
                <a16:creationId xmlns:a16="http://schemas.microsoft.com/office/drawing/2014/main" id="{9D36057C-BFBA-8BBB-FD14-B3B253398F7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10655259" y="0"/>
            <a:ext cx="1369671" cy="1053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352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C017384-E16C-39C3-B902-ABA22D3E893B}"/>
              </a:ext>
            </a:extLst>
          </p:cNvPr>
          <p:cNvSpPr txBox="1"/>
          <p:nvPr/>
        </p:nvSpPr>
        <p:spPr>
          <a:xfrm>
            <a:off x="121918" y="2586995"/>
            <a:ext cx="4670097" cy="3762884"/>
          </a:xfrm>
          <a:prstGeom prst="rect">
            <a:avLst/>
          </a:prstGeom>
        </p:spPr>
        <p:txBody>
          <a:bodyPr vert="horz" lIns="91440" tIns="45720" rIns="91440" bIns="45720" rtlCol="0">
            <a:normAutofit fontScale="55000" lnSpcReduction="20000"/>
          </a:bodyPr>
          <a:lstStyle/>
          <a:p>
            <a:pPr>
              <a:lnSpc>
                <a:spcPct val="90000"/>
              </a:lnSpc>
              <a:spcAft>
                <a:spcPts val="800"/>
              </a:spcAft>
            </a:pPr>
            <a:endParaRPr lang="en-US" sz="1900" dirty="0">
              <a:effectLst/>
            </a:endParaRPr>
          </a:p>
          <a:p>
            <a:pPr marL="342900" lvl="0" indent="-228600">
              <a:lnSpc>
                <a:spcPct val="90000"/>
              </a:lnSpc>
              <a:buFont typeface="Arial" panose="020B0604020202020204" pitchFamily="34" charset="0"/>
              <a:buChar char="•"/>
            </a:pPr>
            <a:r>
              <a:rPr lang="en-US" sz="2900" dirty="0">
                <a:effectLst/>
              </a:rPr>
              <a:t>To identify key health outcomes due to heat stress at the community level</a:t>
            </a:r>
            <a:r>
              <a:rPr lang="en-US" sz="2600" dirty="0">
                <a:effectLst/>
              </a:rPr>
              <a:t>. </a:t>
            </a:r>
          </a:p>
          <a:p>
            <a:pPr marL="114300" lvl="0">
              <a:lnSpc>
                <a:spcPct val="90000"/>
              </a:lnSpc>
            </a:pPr>
            <a:endParaRPr lang="en-US" sz="2900" dirty="0">
              <a:effectLst/>
            </a:endParaRPr>
          </a:p>
          <a:p>
            <a:pPr marL="342900" lvl="0" indent="-228600">
              <a:lnSpc>
                <a:spcPct val="90000"/>
              </a:lnSpc>
              <a:buFont typeface="Arial" panose="020B0604020202020204" pitchFamily="34" charset="0"/>
              <a:buChar char="•"/>
            </a:pPr>
            <a:r>
              <a:rPr lang="en-US" sz="2900" dirty="0">
                <a:effectLst/>
              </a:rPr>
              <a:t>To investigate the coping strategy /mechanisms through which peri-urban communities in Delhi adapt and manage key health outcomes related to heat stress.</a:t>
            </a:r>
          </a:p>
          <a:p>
            <a:pPr marL="114300" lvl="0">
              <a:lnSpc>
                <a:spcPct val="90000"/>
              </a:lnSpc>
            </a:pPr>
            <a:endParaRPr lang="en-US" sz="2600" dirty="0">
              <a:effectLst/>
            </a:endParaRPr>
          </a:p>
          <a:p>
            <a:pPr marL="342900" lvl="0" indent="-228600">
              <a:lnSpc>
                <a:spcPct val="90000"/>
              </a:lnSpc>
              <a:buFont typeface="Arial" panose="020B0604020202020204" pitchFamily="34" charset="0"/>
              <a:buChar char="•"/>
            </a:pPr>
            <a:r>
              <a:rPr lang="en-US" sz="2900" dirty="0">
                <a:effectLst/>
              </a:rPr>
              <a:t>To document the community-based interventions in enhancing community resilience to heat stress in urban settings, with a focus on the outcomes and challenges faced by people</a:t>
            </a:r>
            <a:r>
              <a:rPr lang="en-US" sz="2900" dirty="0"/>
              <a:t>.</a:t>
            </a:r>
            <a:endParaRPr lang="en-US" sz="2900" dirty="0">
              <a:effectLst/>
            </a:endParaRPr>
          </a:p>
          <a:p>
            <a:pPr marL="114300" lvl="0">
              <a:lnSpc>
                <a:spcPct val="90000"/>
              </a:lnSpc>
            </a:pPr>
            <a:endParaRPr lang="en-US" sz="2300" dirty="0">
              <a:effectLst/>
            </a:endParaRPr>
          </a:p>
          <a:p>
            <a:pPr marL="342900" lvl="0" indent="-228600">
              <a:lnSpc>
                <a:spcPct val="90000"/>
              </a:lnSpc>
              <a:spcAft>
                <a:spcPts val="800"/>
              </a:spcAft>
              <a:buFont typeface="Arial" panose="020B0604020202020204" pitchFamily="34" charset="0"/>
              <a:buChar char="•"/>
            </a:pPr>
            <a:r>
              <a:rPr lang="en-US" sz="2900" dirty="0">
                <a:effectLst/>
              </a:rPr>
              <a:t>To provide recommendations and insights for policymakers, public health officials, and community leaders in Delhi to develop evidence-based strategies for sustainable heat stress management at the community level to minimize adverse health impacts.</a:t>
            </a:r>
          </a:p>
        </p:txBody>
      </p:sp>
      <p:pic>
        <p:nvPicPr>
          <p:cNvPr id="4" name="Picture 3" descr="A person looking at a map on a computer&#10;&#10;Description automatically generated">
            <a:extLst>
              <a:ext uri="{FF2B5EF4-FFF2-40B4-BE49-F238E27FC236}">
                <a16:creationId xmlns:a16="http://schemas.microsoft.com/office/drawing/2014/main" id="{13DA214C-0649-C46F-3E2C-955E65763DB1}"/>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91" b="98633" l="2051" r="99219">
                        <a14:foregroundMark x1="66797" y1="28320" x2="32129" y2="43359"/>
                        <a14:foregroundMark x1="32129" y1="43359" x2="22949" y2="50488"/>
                        <a14:foregroundMark x1="29980" y1="48438" x2="50391" y2="42676"/>
                        <a14:foregroundMark x1="83887" y1="21680" x2="94824" y2="48438"/>
                        <a14:foregroundMark x1="94824" y1="48438" x2="95313" y2="55371"/>
                        <a14:foregroundMark x1="95313" y1="55371" x2="92285" y2="64844"/>
                        <a14:foregroundMark x1="92285" y1="64844" x2="90723" y2="66211"/>
                        <a14:foregroundMark x1="51563" y1="55078" x2="51563" y2="55078"/>
                        <a14:foregroundMark x1="51270" y1="54102" x2="54492" y2="55371"/>
                        <a14:foregroundMark x1="47461" y1="55957" x2="54199" y2="52441"/>
                        <a14:foregroundMark x1="85254" y1="49219" x2="91113" y2="69141"/>
                        <a14:foregroundMark x1="91113" y1="69141" x2="91309" y2="69238"/>
                        <a14:foregroundMark x1="8594" y1="36816" x2="11621" y2="69434"/>
                        <a14:foregroundMark x1="11621" y1="69434" x2="2246" y2="98633"/>
                        <a14:foregroundMark x1="19824" y1="86523" x2="48340" y2="95117"/>
                        <a14:foregroundMark x1="48340" y1="95117" x2="66406" y2="96191"/>
                        <a14:foregroundMark x1="66406" y1="96191" x2="84082" y2="95215"/>
                        <a14:foregroundMark x1="84082" y1="95215" x2="97070" y2="88477"/>
                        <a14:foregroundMark x1="54980" y1="81641" x2="54492" y2="84961"/>
                        <a14:foregroundMark x1="53223" y1="83496" x2="59668" y2="80371"/>
                        <a14:foregroundMark x1="59668" y1="80371" x2="59668" y2="80371"/>
                        <a14:foregroundMark x1="61328" y1="79004" x2="63965" y2="81641"/>
                        <a14:foregroundMark x1="78027" y1="73535" x2="80078" y2="73242"/>
                        <a14:foregroundMark x1="5664" y1="18164" x2="83691" y2="3516"/>
                        <a14:foregroundMark x1="83691" y1="3516" x2="91797" y2="3809"/>
                        <a14:foregroundMark x1="91797" y1="3809" x2="97852" y2="8789"/>
                        <a14:foregroundMark x1="97852" y1="8789" x2="99316" y2="20703"/>
                        <a14:foregroundMark x1="99316" y1="20703" x2="97852" y2="15234"/>
                        <a14:foregroundMark x1="85059" y1="37988" x2="87793" y2="39258"/>
                        <a14:foregroundMark x1="4492" y1="32031" x2="67383" y2="16797"/>
                        <a14:foregroundMark x1="5762" y1="29102" x2="24023" y2="24707"/>
                        <a14:foregroundMark x1="24023" y1="24707" x2="24707" y2="21582"/>
                        <a14:foregroundMark x1="4492" y1="4395" x2="29297" y2="4395"/>
                        <a14:foregroundMark x1="29297" y1="4395" x2="61035" y2="3125"/>
                        <a14:foregroundMark x1="61035" y1="3125" x2="68262" y2="6250"/>
                        <a14:foregroundMark x1="68262" y1="6250" x2="73242" y2="17188"/>
                        <a14:foregroundMark x1="2832" y1="4590" x2="10449" y2="391"/>
                        <a14:foregroundMark x1="10449" y1="391" x2="16699" y2="1465"/>
                        <a14:backgroundMark x1="33984" y1="51953" x2="59180" y2="45508"/>
                        <a14:backgroundMark x1="59180" y1="45508" x2="42090" y2="47656"/>
                        <a14:backgroundMark x1="42090" y1="47656" x2="34668" y2="51172"/>
                        <a14:backgroundMark x1="34668" y1="51172" x2="58887" y2="45703"/>
                        <a14:backgroundMark x1="58887" y1="45703" x2="49902" y2="45020"/>
                        <a14:backgroundMark x1="49902" y1="45020" x2="36426" y2="50488"/>
                        <a14:backgroundMark x1="36426" y1="50488" x2="60254" y2="44336"/>
                        <a14:backgroundMark x1="60254" y1="44336" x2="53711" y2="46777"/>
                        <a14:backgroundMark x1="53711" y1="46777" x2="53516" y2="46484"/>
                        <a14:backgroundMark x1="53516" y1="46484" x2="55859" y2="45801"/>
                      </a14:backgroundRemoval>
                    </a14:imgEffect>
                  </a14:imgLayer>
                </a14:imgProps>
              </a:ext>
            </a:extLst>
          </a:blip>
          <a:srcRect t="30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TextBox 4">
            <a:extLst>
              <a:ext uri="{FF2B5EF4-FFF2-40B4-BE49-F238E27FC236}">
                <a16:creationId xmlns:a16="http://schemas.microsoft.com/office/drawing/2014/main" id="{086384C9-8D54-4058-375F-59E3D691A6CC}"/>
              </a:ext>
            </a:extLst>
          </p:cNvPr>
          <p:cNvSpPr txBox="1"/>
          <p:nvPr/>
        </p:nvSpPr>
        <p:spPr>
          <a:xfrm>
            <a:off x="121919" y="1877317"/>
            <a:ext cx="4670097" cy="923330"/>
          </a:xfrm>
          <a:prstGeom prst="rect">
            <a:avLst/>
          </a:prstGeom>
          <a:noFill/>
        </p:spPr>
        <p:txBody>
          <a:bodyPr wrap="square" rtlCol="0">
            <a:spAutoFit/>
          </a:bodyPr>
          <a:lstStyle/>
          <a:p>
            <a:r>
              <a:rPr lang="en-US" sz="3600" b="1" i="1" dirty="0">
                <a:effectLst/>
              </a:rPr>
              <a:t>Secondary</a:t>
            </a:r>
            <a:r>
              <a:rPr lang="en-US" sz="3200" b="1" i="1" dirty="0">
                <a:effectLst/>
              </a:rPr>
              <a:t> Objectives</a:t>
            </a:r>
          </a:p>
          <a:p>
            <a:endParaRPr lang="en-IN" dirty="0"/>
          </a:p>
        </p:txBody>
      </p:sp>
      <p:sp>
        <p:nvSpPr>
          <p:cNvPr id="2" name="TextBox 1">
            <a:extLst>
              <a:ext uri="{FF2B5EF4-FFF2-40B4-BE49-F238E27FC236}">
                <a16:creationId xmlns:a16="http://schemas.microsoft.com/office/drawing/2014/main" id="{138CB550-6B71-5006-2701-906CCB3A99A9}"/>
              </a:ext>
            </a:extLst>
          </p:cNvPr>
          <p:cNvSpPr txBox="1"/>
          <p:nvPr/>
        </p:nvSpPr>
        <p:spPr>
          <a:xfrm rot="20626923">
            <a:off x="7511746" y="3022211"/>
            <a:ext cx="2221534" cy="369332"/>
          </a:xfrm>
          <a:prstGeom prst="rect">
            <a:avLst/>
          </a:prstGeom>
          <a:solidFill>
            <a:schemeClr val="bg1">
              <a:lumMod val="75000"/>
            </a:schemeClr>
          </a:solidFill>
        </p:spPr>
        <p:txBody>
          <a:bodyPr wrap="square" rtlCol="0">
            <a:spAutoFit/>
          </a:bodyPr>
          <a:lstStyle/>
          <a:p>
            <a:r>
              <a:rPr lang="en-IN" dirty="0">
                <a:latin typeface="Aptos Black" panose="020F0502020204030204" pitchFamily="34" charset="0"/>
              </a:rPr>
              <a:t>Study Outcomes</a:t>
            </a:r>
          </a:p>
        </p:txBody>
      </p:sp>
      <p:pic>
        <p:nvPicPr>
          <p:cNvPr id="6" name="Picture 2" descr="International Institute of Health Management Research - IIHMR, Delhi ...">
            <a:extLst>
              <a:ext uri="{FF2B5EF4-FFF2-40B4-BE49-F238E27FC236}">
                <a16:creationId xmlns:a16="http://schemas.microsoft.com/office/drawing/2014/main" id="{37962DAF-DEC5-54A0-4E24-47A59097E889}"/>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1" y="0"/>
            <a:ext cx="1319513" cy="1157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9995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7EFC9-90A9-3B9D-55F7-831E0FED8467}"/>
              </a:ext>
            </a:extLst>
          </p:cNvPr>
          <p:cNvSpPr>
            <a:spLocks noGrp="1"/>
          </p:cNvSpPr>
          <p:nvPr>
            <p:ph type="title"/>
          </p:nvPr>
        </p:nvSpPr>
        <p:spPr>
          <a:xfrm>
            <a:off x="1409701" y="247709"/>
            <a:ext cx="4323080" cy="813435"/>
          </a:xfrm>
        </p:spPr>
        <p:txBody>
          <a:bodyPr/>
          <a:lstStyle/>
          <a:p>
            <a:r>
              <a:rPr lang="en-IN" dirty="0">
                <a:latin typeface="Arial Black" panose="020B0A04020102020204" pitchFamily="34" charset="0"/>
              </a:rPr>
              <a:t>Methodology</a:t>
            </a:r>
          </a:p>
        </p:txBody>
      </p:sp>
      <p:pic>
        <p:nvPicPr>
          <p:cNvPr id="1026" name="Picture 2" descr="IDI and FGD checklists will be developed for this study to explore in-depth experiences with heat stress related health outcome, coping strategies, community support systems, and perceived effectiveness of existing interventions.. Image 2 of 4">
            <a:extLst>
              <a:ext uri="{FF2B5EF4-FFF2-40B4-BE49-F238E27FC236}">
                <a16:creationId xmlns:a16="http://schemas.microsoft.com/office/drawing/2014/main" id="{DCF92DD7-4922-AB31-06D2-A66B7968C2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7441" y="0"/>
            <a:ext cx="473456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09E2A73-230F-B9F4-23C7-AD7ED11B3B0A}"/>
              </a:ext>
            </a:extLst>
          </p:cNvPr>
          <p:cNvSpPr txBox="1"/>
          <p:nvPr/>
        </p:nvSpPr>
        <p:spPr>
          <a:xfrm>
            <a:off x="294640" y="1217412"/>
            <a:ext cx="6776722" cy="5549148"/>
          </a:xfrm>
          <a:prstGeom prst="rect">
            <a:avLst/>
          </a:prstGeom>
          <a:noFill/>
        </p:spPr>
        <p:txBody>
          <a:bodyPr wrap="square">
            <a:spAutoFit/>
          </a:bodyPr>
          <a:lstStyle/>
          <a:p>
            <a:pPr marL="285750" indent="-285750">
              <a:lnSpc>
                <a:spcPct val="150000"/>
              </a:lnSpc>
              <a:spcAft>
                <a:spcPts val="800"/>
              </a:spcAft>
              <a:buFont typeface="Arial" panose="020B0604020202020204" pitchFamily="34" charset="0"/>
              <a:buChar char="•"/>
            </a:pPr>
            <a:r>
              <a:rPr lang="en-IN" sz="1800" b="1" kern="0" dirty="0">
                <a:effectLst/>
                <a:latin typeface="Times New Roman" panose="02020603050405020304" pitchFamily="18" charset="0"/>
                <a:ea typeface="Times New Roman" panose="02020603050405020304" pitchFamily="18" charset="0"/>
                <a:cs typeface="Times New Roman" panose="02020603050405020304" pitchFamily="18" charset="0"/>
              </a:rPr>
              <a:t>Study Design:</a:t>
            </a: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This population-based cross-sectional study and </a:t>
            </a:r>
            <a:r>
              <a:rPr lang="en-IN" kern="0" dirty="0">
                <a:latin typeface="Times New Roman" panose="02020603050405020304" pitchFamily="18" charset="0"/>
                <a:ea typeface="Times New Roman" panose="02020603050405020304" pitchFamily="18" charset="0"/>
                <a:cs typeface="Times New Roman" panose="02020603050405020304" pitchFamily="18" charset="0"/>
              </a:rPr>
              <a:t>was</a:t>
            </a: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followed by a mixed-method approach. </a:t>
            </a:r>
            <a:endParaRPr lang="en-IN" sz="16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indent="-285750">
              <a:lnSpc>
                <a:spcPct val="150000"/>
              </a:lnSpc>
              <a:spcAft>
                <a:spcPts val="800"/>
              </a:spcAft>
              <a:buFont typeface="Arial" panose="020B0604020202020204" pitchFamily="34" charset="0"/>
              <a:buChar char="•"/>
            </a:pPr>
            <a:r>
              <a:rPr lang="en-IN" sz="1800" b="1" kern="0" dirty="0">
                <a:effectLst/>
                <a:latin typeface="Times New Roman" panose="02020603050405020304" pitchFamily="18" charset="0"/>
                <a:ea typeface="Times New Roman" panose="02020603050405020304" pitchFamily="18" charset="0"/>
                <a:cs typeface="Times New Roman" panose="02020603050405020304" pitchFamily="18" charset="0"/>
              </a:rPr>
              <a:t>Study Area: </a:t>
            </a:r>
            <a:r>
              <a:rPr lang="en-IN"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Goyla</a:t>
            </a: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Dairy, Delhi. </a:t>
            </a:r>
            <a:endParaRPr lang="en-IN" sz="16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indent="-285750">
              <a:lnSpc>
                <a:spcPct val="150000"/>
              </a:lnSpc>
              <a:spcAft>
                <a:spcPts val="800"/>
              </a:spcAft>
              <a:buFont typeface="Arial" panose="020B0604020202020204" pitchFamily="34" charset="0"/>
              <a:buChar char="•"/>
            </a:pPr>
            <a:r>
              <a:rPr lang="en-IN" sz="1800" b="1" kern="100" dirty="0">
                <a:effectLst/>
                <a:latin typeface="Times New Roman" panose="02020603050405020304" pitchFamily="18" charset="0"/>
                <a:ea typeface="Aptos" panose="020B0004020202020204" pitchFamily="34" charset="0"/>
                <a:cs typeface="Times New Roman" panose="02020603050405020304" pitchFamily="18" charset="0"/>
              </a:rPr>
              <a:t>Study Population:</a:t>
            </a:r>
            <a:r>
              <a:rPr lang="en-IN" sz="1800" kern="100" dirty="0">
                <a:effectLst/>
                <a:latin typeface="Times New Roman" panose="02020603050405020304" pitchFamily="18" charset="0"/>
                <a:ea typeface="Aptos" panose="020B0004020202020204" pitchFamily="34" charset="0"/>
                <a:cs typeface="Times New Roman" panose="02020603050405020304" pitchFamily="18" charset="0"/>
              </a:rPr>
              <a:t> Head of the households for a quantitative survey and ASHA, ANM, MAS members, local self-government members, and healthcare providers for IDI and FGD.  </a:t>
            </a:r>
            <a:endParaRPr lang="en-IN" sz="16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indent="-285750">
              <a:lnSpc>
                <a:spcPct val="150000"/>
              </a:lnSpc>
              <a:spcAft>
                <a:spcPts val="800"/>
              </a:spcAft>
              <a:buFont typeface="Arial" panose="020B0604020202020204" pitchFamily="34" charset="0"/>
              <a:buChar char="•"/>
            </a:pPr>
            <a:r>
              <a:rPr lang="en-IN" sz="1800" b="1" kern="100" dirty="0">
                <a:effectLst/>
                <a:latin typeface="Times New Roman" panose="02020603050405020304" pitchFamily="18" charset="0"/>
                <a:ea typeface="Aptos" panose="020B0004020202020204" pitchFamily="34" charset="0"/>
                <a:cs typeface="Times New Roman" panose="02020603050405020304" pitchFamily="18" charset="0"/>
              </a:rPr>
              <a:t>Sample Size:</a:t>
            </a:r>
            <a:r>
              <a:rPr lang="en-IN" sz="1800" kern="100" dirty="0">
                <a:effectLst/>
                <a:latin typeface="Times New Roman" panose="02020603050405020304" pitchFamily="18" charset="0"/>
                <a:ea typeface="Aptos" panose="020B0004020202020204" pitchFamily="34" charset="0"/>
                <a:cs typeface="Times New Roman" panose="02020603050405020304" pitchFamily="18" charset="0"/>
              </a:rPr>
              <a:t> 200 households and six frontline health workers and provides for IDI and 3 FGD among Mahila Arogya Samiti (MAS) members. </a:t>
            </a:r>
            <a:endParaRPr lang="en-IN" sz="16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indent="-285750">
              <a:lnSpc>
                <a:spcPct val="150000"/>
              </a:lnSpc>
              <a:spcAft>
                <a:spcPts val="800"/>
              </a:spcAft>
              <a:buFont typeface="Arial" panose="020B0604020202020204" pitchFamily="34" charset="0"/>
              <a:buChar char="•"/>
            </a:pPr>
            <a:r>
              <a:rPr lang="en-IN" sz="1800" b="1" kern="100" dirty="0">
                <a:effectLst/>
                <a:latin typeface="Times New Roman" panose="02020603050405020304" pitchFamily="18" charset="0"/>
                <a:ea typeface="Aptos" panose="020B0004020202020204" pitchFamily="34" charset="0"/>
                <a:cs typeface="Times New Roman" panose="02020603050405020304" pitchFamily="18" charset="0"/>
              </a:rPr>
              <a:t>Study Period</a:t>
            </a:r>
            <a:r>
              <a:rPr lang="en-IN" sz="1800" kern="100" dirty="0">
                <a:effectLst/>
                <a:latin typeface="Times New Roman" panose="02020603050405020304" pitchFamily="18" charset="0"/>
                <a:ea typeface="Aptos" panose="020B0004020202020204" pitchFamily="34" charset="0"/>
                <a:cs typeface="Times New Roman" panose="02020603050405020304" pitchFamily="18" charset="0"/>
              </a:rPr>
              <a:t>: March to June 2024</a:t>
            </a:r>
            <a:endParaRPr lang="en-IN" sz="16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indent="-285750">
              <a:lnSpc>
                <a:spcPct val="150000"/>
              </a:lnSpc>
              <a:spcAft>
                <a:spcPts val="800"/>
              </a:spcAft>
              <a:buFont typeface="Arial" panose="020B0604020202020204" pitchFamily="34" charset="0"/>
              <a:buChar char="•"/>
            </a:pPr>
            <a:r>
              <a:rPr lang="en-IN" sz="1800" b="1" kern="100" dirty="0">
                <a:effectLst/>
                <a:latin typeface="Times New Roman" panose="02020603050405020304" pitchFamily="18" charset="0"/>
                <a:ea typeface="Aptos" panose="020B0004020202020204" pitchFamily="34" charset="0"/>
                <a:cs typeface="Times New Roman" panose="02020603050405020304" pitchFamily="18" charset="0"/>
              </a:rPr>
              <a:t>Samling Technique:</a:t>
            </a:r>
            <a:r>
              <a:rPr lang="en-IN" sz="1800"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en-IN" kern="100" dirty="0">
                <a:latin typeface="Times New Roman" panose="02020603050405020304" pitchFamily="18" charset="0"/>
                <a:ea typeface="Aptos" panose="020B0004020202020204" pitchFamily="34" charset="0"/>
                <a:cs typeface="Times New Roman" panose="02020603050405020304" pitchFamily="18" charset="0"/>
              </a:rPr>
              <a:t>Convenient</a:t>
            </a:r>
            <a:r>
              <a:rPr lang="en-IN" sz="1800" kern="100" dirty="0">
                <a:effectLst/>
                <a:latin typeface="Times New Roman" panose="02020603050405020304" pitchFamily="18" charset="0"/>
                <a:ea typeface="Aptos" panose="020B0004020202020204" pitchFamily="34" charset="0"/>
                <a:cs typeface="Times New Roman" panose="02020603050405020304" pitchFamily="18" charset="0"/>
              </a:rPr>
              <a:t> sampling technique was used to cover the sample size.</a:t>
            </a:r>
            <a:endParaRPr lang="en-IN"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3A8BD5A0-35FA-97EA-67F5-3127C4CB5EFF}"/>
              </a:ext>
            </a:extLst>
          </p:cNvPr>
          <p:cNvSpPr/>
          <p:nvPr/>
        </p:nvSpPr>
        <p:spPr>
          <a:xfrm>
            <a:off x="0" y="0"/>
            <a:ext cx="182880" cy="6858000"/>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4" name="Straight Connector 3">
            <a:extLst>
              <a:ext uri="{FF2B5EF4-FFF2-40B4-BE49-F238E27FC236}">
                <a16:creationId xmlns:a16="http://schemas.microsoft.com/office/drawing/2014/main" id="{39C6B46C-C505-D523-1303-4127726F4336}"/>
              </a:ext>
            </a:extLst>
          </p:cNvPr>
          <p:cNvCxnSpPr>
            <a:cxnSpLocks/>
          </p:cNvCxnSpPr>
          <p:nvPr/>
        </p:nvCxnSpPr>
        <p:spPr>
          <a:xfrm>
            <a:off x="680720" y="2143760"/>
            <a:ext cx="469392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53FFA65F-0592-03C8-7596-EFAEF0010489}"/>
              </a:ext>
            </a:extLst>
          </p:cNvPr>
          <p:cNvCxnSpPr/>
          <p:nvPr/>
        </p:nvCxnSpPr>
        <p:spPr>
          <a:xfrm>
            <a:off x="680720" y="4003040"/>
            <a:ext cx="469392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CD0D114-196F-EB72-35B1-2BF2615447B2}"/>
              </a:ext>
            </a:extLst>
          </p:cNvPr>
          <p:cNvCxnSpPr/>
          <p:nvPr/>
        </p:nvCxnSpPr>
        <p:spPr>
          <a:xfrm>
            <a:off x="680720" y="5852160"/>
            <a:ext cx="469392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0AADC88-4307-92E4-708C-D01C051DC382}"/>
              </a:ext>
            </a:extLst>
          </p:cNvPr>
          <p:cNvCxnSpPr>
            <a:cxnSpLocks/>
          </p:cNvCxnSpPr>
          <p:nvPr/>
        </p:nvCxnSpPr>
        <p:spPr>
          <a:xfrm>
            <a:off x="680720" y="2661920"/>
            <a:ext cx="469392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3" name="Straight Connector 12">
            <a:extLst>
              <a:ext uri="{FF2B5EF4-FFF2-40B4-BE49-F238E27FC236}">
                <a16:creationId xmlns:a16="http://schemas.microsoft.com/office/drawing/2014/main" id="{3CDA328B-CBB5-D572-B8F1-B4C175E239BE}"/>
              </a:ext>
            </a:extLst>
          </p:cNvPr>
          <p:cNvCxnSpPr>
            <a:cxnSpLocks/>
          </p:cNvCxnSpPr>
          <p:nvPr/>
        </p:nvCxnSpPr>
        <p:spPr>
          <a:xfrm>
            <a:off x="680720" y="5323840"/>
            <a:ext cx="469392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4" name="Straight Connector 13">
            <a:extLst>
              <a:ext uri="{FF2B5EF4-FFF2-40B4-BE49-F238E27FC236}">
                <a16:creationId xmlns:a16="http://schemas.microsoft.com/office/drawing/2014/main" id="{8A7CD49D-31A3-D306-A3B1-EDC0DBB80CC5}"/>
              </a:ext>
            </a:extLst>
          </p:cNvPr>
          <p:cNvCxnSpPr>
            <a:cxnSpLocks/>
          </p:cNvCxnSpPr>
          <p:nvPr/>
        </p:nvCxnSpPr>
        <p:spPr>
          <a:xfrm>
            <a:off x="680720" y="6766560"/>
            <a:ext cx="4693920" cy="0"/>
          </a:xfrm>
          <a:prstGeom prst="line">
            <a:avLst/>
          </a:prstGeom>
        </p:spPr>
        <p:style>
          <a:lnRef idx="3">
            <a:schemeClr val="accent4"/>
          </a:lnRef>
          <a:fillRef idx="0">
            <a:schemeClr val="accent4"/>
          </a:fillRef>
          <a:effectRef idx="2">
            <a:schemeClr val="accent4"/>
          </a:effectRef>
          <a:fontRef idx="minor">
            <a:schemeClr val="tx1"/>
          </a:fontRef>
        </p:style>
      </p:cxnSp>
      <p:pic>
        <p:nvPicPr>
          <p:cNvPr id="3" name="Picture 2" descr="International Institute of Health Management Research - IIHMR, Delhi ...">
            <a:extLst>
              <a:ext uri="{FF2B5EF4-FFF2-40B4-BE49-F238E27FC236}">
                <a16:creationId xmlns:a16="http://schemas.microsoft.com/office/drawing/2014/main" id="{A7EAFEB6-C69E-BF8F-E984-4C0D859078FC}"/>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182833" y="0"/>
            <a:ext cx="1226915" cy="689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6226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D2174CD-557E-6D6C-ADC7-878A37DAF39F}"/>
              </a:ext>
            </a:extLst>
          </p:cNvPr>
          <p:cNvPicPr>
            <a:picLocks noChangeAspect="1"/>
          </p:cNvPicPr>
          <p:nvPr/>
        </p:nvPicPr>
        <p:blipFill>
          <a:blip r:embed="rId2"/>
          <a:stretch>
            <a:fillRect/>
          </a:stretch>
        </p:blipFill>
        <p:spPr>
          <a:xfrm>
            <a:off x="7741920" y="0"/>
            <a:ext cx="4450080" cy="6858000"/>
          </a:xfrm>
          <a:prstGeom prst="rect">
            <a:avLst/>
          </a:prstGeom>
        </p:spPr>
      </p:pic>
      <p:sp>
        <p:nvSpPr>
          <p:cNvPr id="4" name="TextBox 3">
            <a:extLst>
              <a:ext uri="{FF2B5EF4-FFF2-40B4-BE49-F238E27FC236}">
                <a16:creationId xmlns:a16="http://schemas.microsoft.com/office/drawing/2014/main" id="{B2218AA7-D410-67BD-FE96-64D61E715858}"/>
              </a:ext>
            </a:extLst>
          </p:cNvPr>
          <p:cNvSpPr txBox="1"/>
          <p:nvPr/>
        </p:nvSpPr>
        <p:spPr>
          <a:xfrm>
            <a:off x="797560" y="1446872"/>
            <a:ext cx="6532880" cy="4512967"/>
          </a:xfrm>
          <a:prstGeom prst="rect">
            <a:avLst/>
          </a:prstGeom>
          <a:ln w="57150"/>
        </p:spPr>
        <p:style>
          <a:lnRef idx="2">
            <a:schemeClr val="accent4"/>
          </a:lnRef>
          <a:fillRef idx="1">
            <a:schemeClr val="lt1"/>
          </a:fillRef>
          <a:effectRef idx="0">
            <a:schemeClr val="accent4"/>
          </a:effectRef>
          <a:fontRef idx="minor">
            <a:schemeClr val="dk1"/>
          </a:fontRef>
        </p:style>
        <p:txBody>
          <a:bodyPr wrap="square">
            <a:spAutoFit/>
          </a:bodyPr>
          <a:lstStyle/>
          <a:p>
            <a:pPr>
              <a:lnSpc>
                <a:spcPct val="150000"/>
              </a:lnSpc>
              <a:spcAft>
                <a:spcPts val="800"/>
              </a:spcAft>
            </a:pPr>
            <a:r>
              <a:rPr lang="en-IN" sz="1800" i="1" kern="100" dirty="0">
                <a:effectLst/>
                <a:latin typeface="Times New Roman" panose="02020603050405020304" pitchFamily="18" charset="0"/>
                <a:ea typeface="Aptos" panose="020B0004020202020204" pitchFamily="34" charset="0"/>
                <a:cs typeface="Times New Roman" panose="02020603050405020304" pitchFamily="18" charset="0"/>
              </a:rPr>
              <a:t>Quantitative Survey</a:t>
            </a:r>
            <a:endParaRPr lang="en-IN" sz="16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50000"/>
              </a:lnSpc>
              <a:spcAft>
                <a:spcPts val="800"/>
              </a:spcAft>
              <a:buFont typeface="Arial" panose="020B0604020202020204" pitchFamily="34" charset="0"/>
              <a:buChar char="•"/>
            </a:pPr>
            <a:r>
              <a:rPr lang="en-IN" kern="100" dirty="0">
                <a:effectLst/>
                <a:latin typeface="Times New Roman" panose="02020603050405020304" pitchFamily="18" charset="0"/>
                <a:ea typeface="Aptos" panose="020B0004020202020204" pitchFamily="34" charset="0"/>
                <a:cs typeface="Times New Roman" panose="02020603050405020304" pitchFamily="18" charset="0"/>
              </a:rPr>
              <a:t>A household survey was conducted to collect data on health outcomes related to heat stress and existing coping mechanisms, socio-economic status, access to resources, and demographics.</a:t>
            </a:r>
            <a:endParaRPr lang="en-IN" sz="16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50000"/>
              </a:lnSpc>
              <a:spcAft>
                <a:spcPts val="800"/>
              </a:spcAft>
            </a:pPr>
            <a:r>
              <a:rPr lang="en-IN" sz="1800" i="1" kern="100" dirty="0">
                <a:effectLst/>
                <a:latin typeface="Times New Roman" panose="02020603050405020304" pitchFamily="18" charset="0"/>
                <a:ea typeface="Aptos" panose="020B0004020202020204" pitchFamily="34" charset="0"/>
                <a:cs typeface="Times New Roman" panose="02020603050405020304" pitchFamily="18" charset="0"/>
              </a:rPr>
              <a:t>Qualitative Interviews</a:t>
            </a:r>
            <a:endParaRPr lang="en-IN" sz="16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50000"/>
              </a:lnSpc>
              <a:spcAft>
                <a:spcPts val="800"/>
              </a:spcAft>
              <a:buFont typeface="Arial" panose="020B0604020202020204" pitchFamily="34" charset="0"/>
              <a:buChar char="•"/>
            </a:pPr>
            <a:r>
              <a:rPr lang="en-IN" kern="100" dirty="0">
                <a:effectLst/>
                <a:latin typeface="Times New Roman" panose="02020603050405020304" pitchFamily="18" charset="0"/>
                <a:ea typeface="Aptos" panose="020B0004020202020204" pitchFamily="34" charset="0"/>
                <a:cs typeface="Times New Roman" panose="02020603050405020304" pitchFamily="18" charset="0"/>
              </a:rPr>
              <a:t>IDI and FGD checklists was developed for this study to explore in-depth experiences with heat stress related health outcome, coping strategies, community support systems, and perceived effectiveness of existing interventions.</a:t>
            </a:r>
            <a:endParaRPr lang="en-IN"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73C348C6-1E66-7DA8-A283-A044462DF062}"/>
              </a:ext>
            </a:extLst>
          </p:cNvPr>
          <p:cNvSpPr txBox="1"/>
          <p:nvPr/>
        </p:nvSpPr>
        <p:spPr>
          <a:xfrm>
            <a:off x="797560" y="577680"/>
            <a:ext cx="6096000" cy="590162"/>
          </a:xfrm>
          <a:prstGeom prst="rect">
            <a:avLst/>
          </a:prstGeom>
          <a:noFill/>
        </p:spPr>
        <p:txBody>
          <a:bodyPr wrap="square">
            <a:spAutoFit/>
          </a:bodyPr>
          <a:lstStyle/>
          <a:p>
            <a:pPr>
              <a:lnSpc>
                <a:spcPct val="150000"/>
              </a:lnSpc>
              <a:spcAft>
                <a:spcPts val="800"/>
              </a:spcAft>
            </a:pPr>
            <a:r>
              <a:rPr lang="en-IN" sz="2400" b="1" kern="100" dirty="0">
                <a:effectLst/>
                <a:latin typeface="Times New Roman" panose="02020603050405020304" pitchFamily="18" charset="0"/>
                <a:ea typeface="Aptos" panose="020B0004020202020204" pitchFamily="34" charset="0"/>
                <a:cs typeface="Times New Roman" panose="02020603050405020304" pitchFamily="18" charset="0"/>
              </a:rPr>
              <a:t>Study Tools:</a:t>
            </a:r>
            <a:r>
              <a:rPr lang="en-IN" sz="2400" kern="100" dirty="0">
                <a:effectLst/>
                <a:latin typeface="Times New Roman" panose="02020603050405020304" pitchFamily="18" charset="0"/>
                <a:ea typeface="Aptos" panose="020B0004020202020204" pitchFamily="34" charset="0"/>
                <a:cs typeface="Times New Roman" panose="02020603050405020304" pitchFamily="18" charset="0"/>
              </a:rPr>
              <a:t> </a:t>
            </a:r>
            <a:endParaRPr lang="en-IN"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1C8D6399-8377-E74C-9D00-3FD85108EAB9}"/>
              </a:ext>
            </a:extLst>
          </p:cNvPr>
          <p:cNvSpPr/>
          <p:nvPr/>
        </p:nvSpPr>
        <p:spPr>
          <a:xfrm>
            <a:off x="0" y="0"/>
            <a:ext cx="182880" cy="6858000"/>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5" name="Picture 2" descr="International Institute of Health Management Research - IIHMR, Delhi ...">
            <a:extLst>
              <a:ext uri="{FF2B5EF4-FFF2-40B4-BE49-F238E27FC236}">
                <a16:creationId xmlns:a16="http://schemas.microsoft.com/office/drawing/2014/main" id="{1E17D45F-7F43-267C-1ABC-1F1B86F5F1D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346" b="89720" l="3239" r="95547">
                        <a14:foregroundMark x1="12551" y1="29907" x2="12551" y2="29907"/>
                        <a14:foregroundMark x1="14980" y1="21963" x2="13765" y2="63551"/>
                        <a14:foregroundMark x1="19838" y1="67290" x2="33603" y2="67290"/>
                        <a14:foregroundMark x1="25506" y1="55607" x2="27126" y2="21963"/>
                        <a14:foregroundMark x1="90688" y1="43458" x2="90688" y2="43458"/>
                        <a14:foregroundMark x1="91498" y1="46729" x2="91498" y2="46729"/>
                        <a14:foregroundMark x1="93522" y1="50467" x2="93522" y2="50467"/>
                        <a14:foregroundMark x1="43320" y1="48598" x2="43320" y2="48598"/>
                        <a14:foregroundMark x1="50607" y1="48598" x2="50607" y2="48598"/>
                        <a14:foregroundMark x1="80162" y1="41589" x2="80162" y2="41589"/>
                        <a14:foregroundMark x1="65182" y1="40654" x2="65182" y2="40654"/>
                        <a14:foregroundMark x1="95547" y1="67290" x2="95547" y2="67290"/>
                        <a14:foregroundMark x1="89474" y1="65421" x2="89474" y2="65421"/>
                        <a14:foregroundMark x1="69231" y1="67290" x2="69231" y2="67290"/>
                        <a14:foregroundMark x1="60324" y1="71495" x2="60324" y2="71495"/>
                        <a14:foregroundMark x1="51822" y1="66355" x2="51822" y2="66355"/>
                        <a14:foregroundMark x1="3239" y1="69159" x2="3239" y2="69159"/>
                        <a14:foregroundMark x1="13765" y1="67290" x2="13765" y2="67290"/>
                        <a14:foregroundMark x1="79757" y1="73364" x2="79757" y2="73364"/>
                        <a14:foregroundMark x1="61134" y1="59813" x2="61134" y2="59813"/>
                        <a14:backgroundMark x1="62348" y1="70093" x2="62348" y2="70093"/>
                        <a14:backgroundMark x1="79352" y1="41121" x2="79352" y2="41121"/>
                        <a14:backgroundMark x1="61538" y1="58879" x2="61538" y2="58879"/>
                        <a14:backgroundMark x1="59919" y1="71963" x2="59919" y2="71963"/>
                        <a14:backgroundMark x1="60729" y1="71495" x2="60729" y2="71495"/>
                        <a14:backgroundMark x1="59919" y1="70561" x2="59919" y2="70561"/>
                      </a14:backgroundRemoval>
                    </a14:imgEffect>
                  </a14:imgLayer>
                </a14:imgProps>
              </a:ext>
              <a:ext uri="{28A0092B-C50C-407E-A947-70E740481C1C}">
                <a14:useLocalDpi xmlns:a14="http://schemas.microsoft.com/office/drawing/2010/main" val="0"/>
              </a:ext>
            </a:extLst>
          </a:blip>
          <a:srcRect/>
          <a:stretch>
            <a:fillRect/>
          </a:stretch>
        </p:blipFill>
        <p:spPr bwMode="auto">
          <a:xfrm>
            <a:off x="182880" y="0"/>
            <a:ext cx="1239359" cy="898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70687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3367</TotalTime>
  <Words>4296</Words>
  <Application>Microsoft Office PowerPoint</Application>
  <PresentationFormat>Widescreen</PresentationFormat>
  <Paragraphs>452</Paragraphs>
  <Slides>28</Slides>
  <Notes>12</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28</vt:i4>
      </vt:variant>
    </vt:vector>
  </HeadingPairs>
  <TitlesOfParts>
    <vt:vector size="40" baseType="lpstr">
      <vt:lpstr>Aptos</vt:lpstr>
      <vt:lpstr>Aptos Black</vt:lpstr>
      <vt:lpstr>Aptos Display</vt:lpstr>
      <vt:lpstr>Aptos Narrow</vt:lpstr>
      <vt:lpstr>Arial</vt:lpstr>
      <vt:lpstr>Arial Black</vt:lpstr>
      <vt:lpstr>Calibri</vt:lpstr>
      <vt:lpstr>Poppins</vt:lpstr>
      <vt:lpstr>Times New Roman</vt:lpstr>
      <vt:lpstr>Wingdings</vt:lpstr>
      <vt:lpstr>Office Theme</vt:lpstr>
      <vt:lpstr>1_Office Theme</vt:lpstr>
      <vt:lpstr>PowerPoint Presentation</vt:lpstr>
      <vt:lpstr>PowerPoint Presentation</vt:lpstr>
      <vt:lpstr>PowerPoint Presentation</vt:lpstr>
      <vt:lpstr>PowerPoint Presentation</vt:lpstr>
      <vt:lpstr>Background</vt:lpstr>
      <vt:lpstr>PowerPoint Presentation</vt:lpstr>
      <vt:lpstr>PowerPoint Presentation</vt:lpstr>
      <vt:lpstr>Methodology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vt:lpstr>
      <vt:lpstr>PowerPoint Presentation</vt:lpstr>
      <vt:lpstr>Annexures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RITIKA .</dc:creator>
  <cp:lastModifiedBy>RITIKA .</cp:lastModifiedBy>
  <cp:revision>15</cp:revision>
  <dcterms:created xsi:type="dcterms:W3CDTF">2024-06-17T08:42:50Z</dcterms:created>
  <dcterms:modified xsi:type="dcterms:W3CDTF">2024-07-03T09:03:46Z</dcterms:modified>
</cp:coreProperties>
</file>