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notesMasterIdLst>
    <p:notesMasterId r:id="rId28"/>
  </p:notesMasterIdLst>
  <p:sldIdLst>
    <p:sldId id="256" r:id="rId2"/>
    <p:sldId id="301" r:id="rId3"/>
    <p:sldId id="257" r:id="rId4"/>
    <p:sldId id="274" r:id="rId5"/>
    <p:sldId id="296" r:id="rId6"/>
    <p:sldId id="297" r:id="rId7"/>
    <p:sldId id="260" r:id="rId8"/>
    <p:sldId id="259" r:id="rId9"/>
    <p:sldId id="261" r:id="rId10"/>
    <p:sldId id="263" r:id="rId11"/>
    <p:sldId id="262" r:id="rId12"/>
    <p:sldId id="283" r:id="rId13"/>
    <p:sldId id="284" r:id="rId14"/>
    <p:sldId id="286" r:id="rId15"/>
    <p:sldId id="287" r:id="rId16"/>
    <p:sldId id="289" r:id="rId17"/>
    <p:sldId id="265" r:id="rId18"/>
    <p:sldId id="266" r:id="rId19"/>
    <p:sldId id="267" r:id="rId20"/>
    <p:sldId id="293" r:id="rId21"/>
    <p:sldId id="273" r:id="rId22"/>
    <p:sldId id="298" r:id="rId23"/>
    <p:sldId id="299" r:id="rId24"/>
    <p:sldId id="295" r:id="rId25"/>
    <p:sldId id="300" r:id="rId26"/>
    <p:sldId id="268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Overall Satisfaction</a:t>
            </a:r>
          </a:p>
        </c:rich>
      </c:tx>
      <c:layout>
        <c:manualLayout>
          <c:xMode val="edge"/>
          <c:yMode val="edge"/>
          <c:x val="0.34220588235294119"/>
          <c:y val="1.16745699828420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Count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3F4-4441-86F2-F86AF4F6D1E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3F4-4441-86F2-F86AF4F6D1E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3F4-4441-86F2-F86AF4F6D1E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3F4-4441-86F2-F86AF4F6D1ED}"/>
              </c:ext>
            </c:extLst>
          </c:dPt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Sheet1!$A$2:$A$5</c:f>
              <c:strCache>
                <c:ptCount val="4"/>
                <c:pt idx="0">
                  <c:v>Average</c:v>
                </c:pt>
                <c:pt idx="1">
                  <c:v>Excellent</c:v>
                </c:pt>
                <c:pt idx="2">
                  <c:v>Below average</c:v>
                </c:pt>
                <c:pt idx="3">
                  <c:v>Good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51</c:v>
                </c:pt>
                <c:pt idx="2">
                  <c:v>1</c:v>
                </c:pt>
                <c:pt idx="3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C3-44D1-9E1B-D63AD6A8607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dirty="0"/>
              <a:t>Key Strengths Identified</a:t>
            </a:r>
            <a:endParaRPr lang="en-US" dirty="0"/>
          </a:p>
        </c:rich>
      </c:tx>
      <c:layout>
        <c:manualLayout>
          <c:xMode val="edge"/>
          <c:yMode val="edge"/>
          <c:x val="0.41860321805940848"/>
          <c:y val="2.35802316647415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Timely response</c:v>
                </c:pt>
                <c:pt idx="1">
                  <c:v>Professional staff</c:v>
                </c:pt>
                <c:pt idx="2">
                  <c:v>Smooth process flow</c:v>
                </c:pt>
                <c:pt idx="3">
                  <c:v>Cultural sensitivity</c:v>
                </c:pt>
                <c:pt idx="4">
                  <c:v>Quality of medical care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47</c:v>
                </c:pt>
                <c:pt idx="1">
                  <c:v>49</c:v>
                </c:pt>
                <c:pt idx="2">
                  <c:v>40</c:v>
                </c:pt>
                <c:pt idx="3">
                  <c:v>22</c:v>
                </c:pt>
                <c:pt idx="4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CC-47AA-A657-E36C4BF92A6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561627072"/>
        <c:axId val="561629472"/>
      </c:barChart>
      <c:catAx>
        <c:axId val="5616270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629472"/>
        <c:crosses val="autoZero"/>
        <c:auto val="1"/>
        <c:lblAlgn val="ctr"/>
        <c:lblOffset val="100"/>
        <c:noMultiLvlLbl val="0"/>
      </c:catAx>
      <c:valAx>
        <c:axId val="5616294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627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Communication Smoothness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Always</c:v>
                </c:pt>
                <c:pt idx="1">
                  <c:v>Sometimes</c:v>
                </c:pt>
                <c:pt idx="2">
                  <c:v>Often</c:v>
                </c:pt>
                <c:pt idx="3">
                  <c:v>Never</c:v>
                </c:pt>
                <c:pt idx="4">
                  <c:v>Rarely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46</c:v>
                </c:pt>
                <c:pt idx="1">
                  <c:v>12</c:v>
                </c:pt>
                <c:pt idx="2">
                  <c:v>12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F5-4E94-9BC9-6DC83DC0367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45848255"/>
        <c:axId val="1045848735"/>
      </c:barChart>
      <c:catAx>
        <c:axId val="1045848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5848735"/>
        <c:crosses val="autoZero"/>
        <c:auto val="1"/>
        <c:lblAlgn val="ctr"/>
        <c:lblOffset val="100"/>
        <c:noMultiLvlLbl val="0"/>
      </c:catAx>
      <c:valAx>
        <c:axId val="10458487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5848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Procedure Clarity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Very clearly</c:v>
                </c:pt>
                <c:pt idx="1">
                  <c:v>Mostly clear</c:v>
                </c:pt>
                <c:pt idx="2">
                  <c:v>Not explained</c:v>
                </c:pt>
                <c:pt idx="3">
                  <c:v>Somewhat clear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44</c:v>
                </c:pt>
                <c:pt idx="1">
                  <c:v>26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2C-41E5-8FFC-548F6884AA3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47036288"/>
        <c:axId val="1747036768"/>
      </c:barChart>
      <c:catAx>
        <c:axId val="1747036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7036768"/>
        <c:crosses val="autoZero"/>
        <c:auto val="1"/>
        <c:lblAlgn val="ctr"/>
        <c:lblOffset val="100"/>
        <c:noMultiLvlLbl val="0"/>
      </c:catAx>
      <c:valAx>
        <c:axId val="1747036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7036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Support Services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6850575400707242"/>
          <c:y val="0.10736725122214211"/>
          <c:w val="0.60352996872600062"/>
          <c:h val="0.76500491880893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Airport pickup</c:v>
                </c:pt>
                <c:pt idx="1">
                  <c:v>Visa assistance</c:v>
                </c:pt>
                <c:pt idx="2">
                  <c:v>Accommodation arrangement</c:v>
                </c:pt>
                <c:pt idx="3">
                  <c:v>Language interpretation</c:v>
                </c:pt>
                <c:pt idx="4">
                  <c:v>Cultural support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56</c:v>
                </c:pt>
                <c:pt idx="1">
                  <c:v>50</c:v>
                </c:pt>
                <c:pt idx="2">
                  <c:v>59</c:v>
                </c:pt>
                <c:pt idx="3">
                  <c:v>51</c:v>
                </c:pt>
                <c:pt idx="4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5F-4C14-8040-C233C509CA1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566063600"/>
        <c:axId val="566066480"/>
      </c:barChart>
      <c:catAx>
        <c:axId val="5660636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6066480"/>
        <c:crosses val="autoZero"/>
        <c:auto val="1"/>
        <c:lblAlgn val="ctr"/>
        <c:lblOffset val="100"/>
        <c:noMultiLvlLbl val="0"/>
      </c:catAx>
      <c:valAx>
        <c:axId val="5660664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6063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16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Challenges Faced</a:t>
            </a:r>
            <a:endParaRPr lang="en-US" sz="16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3353819067835053"/>
          <c:y val="0.10096163031300397"/>
          <c:w val="0.54141385079770121"/>
          <c:h val="0.8257198149901869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Billing issues</c:v>
                </c:pt>
                <c:pt idx="1">
                  <c:v>Billing issues Cultural barriers</c:v>
                </c:pt>
                <c:pt idx="2">
                  <c:v>Communication gaps</c:v>
                </c:pt>
                <c:pt idx="3">
                  <c:v>Communication gaps Cultural barriers</c:v>
                </c:pt>
                <c:pt idx="4">
                  <c:v>Cultural barriers</c:v>
                </c:pt>
                <c:pt idx="5">
                  <c:v>Delays in appointments</c:v>
                </c:pt>
                <c:pt idx="6">
                  <c:v>Delays in appointments Cultural barriers</c:v>
                </c:pt>
                <c:pt idx="7">
                  <c:v>None</c:v>
                </c:pt>
                <c:pt idx="8">
                  <c:v>Visa/travel problems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7</c:v>
                </c:pt>
                <c:pt idx="1">
                  <c:v>2</c:v>
                </c:pt>
                <c:pt idx="2">
                  <c:v>9</c:v>
                </c:pt>
                <c:pt idx="3">
                  <c:v>3</c:v>
                </c:pt>
                <c:pt idx="4">
                  <c:v>13</c:v>
                </c:pt>
                <c:pt idx="5">
                  <c:v>2</c:v>
                </c:pt>
                <c:pt idx="6">
                  <c:v>1</c:v>
                </c:pt>
                <c:pt idx="7">
                  <c:v>34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DE-49F7-9868-033C19DDFBB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1055114815"/>
        <c:axId val="1055113375"/>
      </c:barChart>
      <c:catAx>
        <c:axId val="105511481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5113375"/>
        <c:crosses val="autoZero"/>
        <c:auto val="1"/>
        <c:lblAlgn val="ctr"/>
        <c:lblOffset val="100"/>
        <c:noMultiLvlLbl val="0"/>
      </c:catAx>
      <c:valAx>
        <c:axId val="105511337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5114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1862" b="1" i="0" u="none" strike="noStrike" baseline="0" dirty="0">
                <a:effectLst/>
              </a:rPr>
              <a:t>Language Barrier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7778099428747874E-2"/>
          <c:y val="0.11976660971866586"/>
          <c:w val="0.9001630770418404"/>
          <c:h val="0.659767869101412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Fully adequate</c:v>
                </c:pt>
                <c:pt idx="1">
                  <c:v>Fully adequate Not applicable</c:v>
                </c:pt>
                <c:pt idx="2">
                  <c:v>Inadequate</c:v>
                </c:pt>
                <c:pt idx="3">
                  <c:v>Mostly adequate</c:v>
                </c:pt>
                <c:pt idx="4">
                  <c:v>Not applicable</c:v>
                </c:pt>
                <c:pt idx="5">
                  <c:v>Somewhat adequate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42</c:v>
                </c:pt>
                <c:pt idx="1">
                  <c:v>1</c:v>
                </c:pt>
                <c:pt idx="2">
                  <c:v>2</c:v>
                </c:pt>
                <c:pt idx="3">
                  <c:v>14</c:v>
                </c:pt>
                <c:pt idx="4">
                  <c:v>7</c:v>
                </c:pt>
                <c:pt idx="5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5B-4A37-976C-EF26148E2DB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78591952"/>
        <c:axId val="1778582352"/>
      </c:barChart>
      <c:catAx>
        <c:axId val="1778591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8582352"/>
        <c:crosses val="autoZero"/>
        <c:auto val="1"/>
        <c:lblAlgn val="ctr"/>
        <c:lblOffset val="100"/>
        <c:noMultiLvlLbl val="0"/>
      </c:catAx>
      <c:valAx>
        <c:axId val="1778582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8591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sv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sv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D4BC74-C72A-40ED-86CF-319F05F5E4E2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A87D89A-A073-4820-95CF-DB7521B45B7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700" b="0" dirty="0"/>
            <a:t>Rising Importance of International Patient Services</a:t>
          </a:r>
          <a:endParaRPr lang="en-US" sz="1700" b="0" dirty="0"/>
        </a:p>
      </dgm:t>
    </dgm:pt>
    <dgm:pt modelId="{44DEA8A3-0992-462F-859F-D103BEA9D75C}" type="parTrans" cxnId="{3F1E620C-E239-45D2-B5F2-11F382323018}">
      <dgm:prSet/>
      <dgm:spPr/>
      <dgm:t>
        <a:bodyPr/>
        <a:lstStyle/>
        <a:p>
          <a:endParaRPr lang="en-US"/>
        </a:p>
      </dgm:t>
    </dgm:pt>
    <dgm:pt modelId="{F18A89FE-57A7-427A-9744-9701204B9D01}" type="sibTrans" cxnId="{3F1E620C-E239-45D2-B5F2-11F382323018}">
      <dgm:prSet/>
      <dgm:spPr/>
      <dgm:t>
        <a:bodyPr/>
        <a:lstStyle/>
        <a:p>
          <a:endParaRPr lang="en-US"/>
        </a:p>
      </dgm:t>
    </dgm:pt>
    <dgm:pt modelId="{5B49A3FD-017D-4BF2-B05C-FF7D1F49EF2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dirty="0"/>
            <a:t>With the global surge in </a:t>
          </a:r>
          <a:r>
            <a:rPr lang="en-GB" sz="1600" b="1" dirty="0"/>
            <a:t>medical tourism</a:t>
          </a:r>
          <a:r>
            <a:rPr lang="en-GB" sz="1600" dirty="0"/>
            <a:t>, hospitals in India are becoming key destinations for international patients.</a:t>
          </a:r>
          <a:endParaRPr lang="en-US" sz="1600" dirty="0"/>
        </a:p>
      </dgm:t>
    </dgm:pt>
    <dgm:pt modelId="{5407AC79-DE60-49EB-A184-BA44EBC9E934}" type="parTrans" cxnId="{78A45529-1657-4AB9-95A6-9C883405F44B}">
      <dgm:prSet/>
      <dgm:spPr/>
      <dgm:t>
        <a:bodyPr/>
        <a:lstStyle/>
        <a:p>
          <a:endParaRPr lang="en-US"/>
        </a:p>
      </dgm:t>
    </dgm:pt>
    <dgm:pt modelId="{826AC2B1-357B-4AD6-B68B-D7DC0A39D264}" type="sibTrans" cxnId="{78A45529-1657-4AB9-95A6-9C883405F44B}">
      <dgm:prSet/>
      <dgm:spPr/>
      <dgm:t>
        <a:bodyPr/>
        <a:lstStyle/>
        <a:p>
          <a:endParaRPr lang="en-US"/>
        </a:p>
      </dgm:t>
    </dgm:pt>
    <dgm:pt modelId="{5B486552-8843-4DF7-A38C-3824248F775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700" dirty="0"/>
            <a:t>To meet the complex needs of these patients, many institutions have created </a:t>
          </a:r>
          <a:r>
            <a:rPr lang="en-GB" sz="1700" b="1" dirty="0"/>
            <a:t>dedicated International Patient Divisions (IPDs)</a:t>
          </a:r>
          <a:r>
            <a:rPr lang="en-GB" sz="1700" dirty="0"/>
            <a:t>.</a:t>
          </a:r>
          <a:endParaRPr lang="en-US" sz="1700" dirty="0"/>
        </a:p>
      </dgm:t>
    </dgm:pt>
    <dgm:pt modelId="{7FA990E3-4FA4-434C-95C1-538AF6660DA7}" type="parTrans" cxnId="{0B4DEDF6-3EEF-450D-984B-58F9721F37EB}">
      <dgm:prSet/>
      <dgm:spPr/>
      <dgm:t>
        <a:bodyPr/>
        <a:lstStyle/>
        <a:p>
          <a:endParaRPr lang="en-US"/>
        </a:p>
      </dgm:t>
    </dgm:pt>
    <dgm:pt modelId="{8FD95C52-4F08-4A61-BB2D-57610CC69524}" type="sibTrans" cxnId="{0B4DEDF6-3EEF-450D-984B-58F9721F37EB}">
      <dgm:prSet/>
      <dgm:spPr/>
      <dgm:t>
        <a:bodyPr/>
        <a:lstStyle/>
        <a:p>
          <a:endParaRPr lang="en-US"/>
        </a:p>
      </dgm:t>
    </dgm:pt>
    <dgm:pt modelId="{186F77FF-02E9-4B9E-AE08-173D6D2E59D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700" dirty="0"/>
            <a:t>IPDs handle every aspect of the patient journey — from medical coordination and travel logistics to financial guidance and post-treatment support.</a:t>
          </a:r>
          <a:endParaRPr lang="en-US" sz="1700" dirty="0"/>
        </a:p>
      </dgm:t>
    </dgm:pt>
    <dgm:pt modelId="{ED5CBDB6-ADA7-4754-8C48-EC36C964CF0F}" type="parTrans" cxnId="{1C4264D4-395D-44F1-82C2-FE2ECCC21375}">
      <dgm:prSet/>
      <dgm:spPr/>
      <dgm:t>
        <a:bodyPr/>
        <a:lstStyle/>
        <a:p>
          <a:endParaRPr lang="en-US"/>
        </a:p>
      </dgm:t>
    </dgm:pt>
    <dgm:pt modelId="{B6DF42BA-8490-45C1-BC38-D6569CAE702B}" type="sibTrans" cxnId="{1C4264D4-395D-44F1-82C2-FE2ECCC21375}">
      <dgm:prSet/>
      <dgm:spPr/>
      <dgm:t>
        <a:bodyPr/>
        <a:lstStyle/>
        <a:p>
          <a:endParaRPr lang="en-US"/>
        </a:p>
      </dgm:t>
    </dgm:pt>
    <dgm:pt modelId="{C7F0EF68-B9C4-487B-A10D-951F223880C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700" dirty="0"/>
            <a:t>However, this model also presents challenges: </a:t>
          </a:r>
          <a:r>
            <a:rPr lang="en-GB" sz="1700" b="1" dirty="0"/>
            <a:t>cultural sensitivity, language barriers, and coordination complexities</a:t>
          </a:r>
          <a:r>
            <a:rPr lang="en-GB" sz="1700" dirty="0"/>
            <a:t>.</a:t>
          </a:r>
          <a:endParaRPr lang="en-US" sz="1700" dirty="0"/>
        </a:p>
      </dgm:t>
    </dgm:pt>
    <dgm:pt modelId="{E3376F27-543D-4B4C-9344-285A0A4DBC40}" type="parTrans" cxnId="{DE6D4A06-9BFB-496E-B30A-007A99812BBC}">
      <dgm:prSet/>
      <dgm:spPr/>
      <dgm:t>
        <a:bodyPr/>
        <a:lstStyle/>
        <a:p>
          <a:endParaRPr lang="en-US"/>
        </a:p>
      </dgm:t>
    </dgm:pt>
    <dgm:pt modelId="{8D16B8EF-4B66-4418-9280-320D3E1CC644}" type="sibTrans" cxnId="{DE6D4A06-9BFB-496E-B30A-007A99812BBC}">
      <dgm:prSet/>
      <dgm:spPr/>
      <dgm:t>
        <a:bodyPr/>
        <a:lstStyle/>
        <a:p>
          <a:endParaRPr lang="en-US"/>
        </a:p>
      </dgm:t>
    </dgm:pt>
    <dgm:pt modelId="{5BC0A3F6-A937-42B9-AC5C-DD4181F8876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700" dirty="0"/>
            <a:t>This study focuses on </a:t>
          </a:r>
          <a:r>
            <a:rPr lang="en-GB" sz="1700" b="1" dirty="0"/>
            <a:t>KIMS Hospitals, </a:t>
          </a:r>
          <a:r>
            <a:rPr lang="en-GB" sz="1700" b="1" dirty="0" err="1"/>
            <a:t>Secunderabad</a:t>
          </a:r>
          <a:r>
            <a:rPr lang="en-GB" sz="1700" dirty="0"/>
            <a:t>, exploring how their International Patient Services (IPS) function to provide </a:t>
          </a:r>
          <a:r>
            <a:rPr lang="en-GB" sz="1700" b="1" dirty="0"/>
            <a:t>seamless, patient </a:t>
          </a:r>
          <a:r>
            <a:rPr lang="en-GB" sz="1700" b="1" dirty="0" err="1"/>
            <a:t>centered</a:t>
          </a:r>
          <a:r>
            <a:rPr lang="en-GB" sz="1700" b="1" dirty="0"/>
            <a:t> care</a:t>
          </a:r>
          <a:r>
            <a:rPr lang="en-GB" sz="1700" dirty="0"/>
            <a:t>.</a:t>
          </a:r>
          <a:endParaRPr lang="en-US" sz="1700" dirty="0"/>
        </a:p>
      </dgm:t>
    </dgm:pt>
    <dgm:pt modelId="{05CD6D66-8895-4E0A-9AD3-2758328F4BB5}" type="parTrans" cxnId="{DCE3CB40-9FAA-4D80-9742-653469AD4645}">
      <dgm:prSet/>
      <dgm:spPr/>
      <dgm:t>
        <a:bodyPr/>
        <a:lstStyle/>
        <a:p>
          <a:endParaRPr lang="en-US"/>
        </a:p>
      </dgm:t>
    </dgm:pt>
    <dgm:pt modelId="{EBD1351F-4A2D-482A-B72D-BD8426BC1BAE}" type="sibTrans" cxnId="{DCE3CB40-9FAA-4D80-9742-653469AD4645}">
      <dgm:prSet/>
      <dgm:spPr/>
      <dgm:t>
        <a:bodyPr/>
        <a:lstStyle/>
        <a:p>
          <a:endParaRPr lang="en-US"/>
        </a:p>
      </dgm:t>
    </dgm:pt>
    <dgm:pt modelId="{17FD83F0-075B-41F4-9180-37D1CDBF11A1}" type="pres">
      <dgm:prSet presAssocID="{22D4BC74-C72A-40ED-86CF-319F05F5E4E2}" presName="root" presStyleCnt="0">
        <dgm:presLayoutVars>
          <dgm:dir/>
          <dgm:resizeHandles val="exact"/>
        </dgm:presLayoutVars>
      </dgm:prSet>
      <dgm:spPr/>
    </dgm:pt>
    <dgm:pt modelId="{81387454-E221-455D-AE00-272740E97D9F}" type="pres">
      <dgm:prSet presAssocID="{6A87D89A-A073-4820-95CF-DB7521B45B77}" presName="compNode" presStyleCnt="0"/>
      <dgm:spPr/>
    </dgm:pt>
    <dgm:pt modelId="{B8B27F95-E9B2-4CBC-B5BD-B3E90FD5C362}" type="pres">
      <dgm:prSet presAssocID="{6A87D89A-A073-4820-95CF-DB7521B45B77}" presName="iconRect" presStyleLbl="node1" presStyleIdx="0" presStyleCnt="6" custScaleX="127024" custScaleY="13907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dical"/>
        </a:ext>
      </dgm:extLst>
    </dgm:pt>
    <dgm:pt modelId="{27CBD381-09AD-4192-8CA7-DBBDA5BAAD01}" type="pres">
      <dgm:prSet presAssocID="{6A87D89A-A073-4820-95CF-DB7521B45B77}" presName="spaceRect" presStyleCnt="0"/>
      <dgm:spPr/>
    </dgm:pt>
    <dgm:pt modelId="{8468958C-8431-4E41-BCF6-EF7F13850433}" type="pres">
      <dgm:prSet presAssocID="{6A87D89A-A073-4820-95CF-DB7521B45B77}" presName="textRect" presStyleLbl="revTx" presStyleIdx="0" presStyleCnt="6" custScaleX="97714" custScaleY="92311">
        <dgm:presLayoutVars>
          <dgm:chMax val="1"/>
          <dgm:chPref val="1"/>
        </dgm:presLayoutVars>
      </dgm:prSet>
      <dgm:spPr/>
    </dgm:pt>
    <dgm:pt modelId="{20E8B27E-A5FB-4EF4-BF00-000261A1B741}" type="pres">
      <dgm:prSet presAssocID="{F18A89FE-57A7-427A-9744-9701204B9D01}" presName="sibTrans" presStyleCnt="0"/>
      <dgm:spPr/>
    </dgm:pt>
    <dgm:pt modelId="{007854D6-475D-4DFC-B5E0-574C83EB985B}" type="pres">
      <dgm:prSet presAssocID="{5B49A3FD-017D-4BF2-B05C-FF7D1F49EF2D}" presName="compNode" presStyleCnt="0"/>
      <dgm:spPr/>
    </dgm:pt>
    <dgm:pt modelId="{874F6B41-D7D5-4125-80EF-EF7BFD90BDF3}" type="pres">
      <dgm:prSet presAssocID="{5B49A3FD-017D-4BF2-B05C-FF7D1F49EF2D}" presName="iconRect" presStyleLbl="node1" presStyleIdx="1" presStyleCnt="6" custScaleX="135503" custScaleY="9904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1A8245D5-C893-4244-B6E9-272D1FA33C7B}" type="pres">
      <dgm:prSet presAssocID="{5B49A3FD-017D-4BF2-B05C-FF7D1F49EF2D}" presName="spaceRect" presStyleCnt="0"/>
      <dgm:spPr/>
    </dgm:pt>
    <dgm:pt modelId="{56E4E18E-8A80-4518-8A61-E0D2795B9592}" type="pres">
      <dgm:prSet presAssocID="{5B49A3FD-017D-4BF2-B05C-FF7D1F49EF2D}" presName="textRect" presStyleLbl="revTx" presStyleIdx="1" presStyleCnt="6" custScaleY="81016">
        <dgm:presLayoutVars>
          <dgm:chMax val="1"/>
          <dgm:chPref val="1"/>
        </dgm:presLayoutVars>
      </dgm:prSet>
      <dgm:spPr/>
    </dgm:pt>
    <dgm:pt modelId="{7BF304DD-915C-4811-9619-D5B41CB676D3}" type="pres">
      <dgm:prSet presAssocID="{826AC2B1-357B-4AD6-B68B-D7DC0A39D264}" presName="sibTrans" presStyleCnt="0"/>
      <dgm:spPr/>
    </dgm:pt>
    <dgm:pt modelId="{1771003D-7429-42D8-B923-4777018841BB}" type="pres">
      <dgm:prSet presAssocID="{5B486552-8843-4DF7-A38C-3824248F775E}" presName="compNode" presStyleCnt="0"/>
      <dgm:spPr/>
    </dgm:pt>
    <dgm:pt modelId="{0C5BBFB0-138A-4E87-B0BF-FD6E536FEEA8}" type="pres">
      <dgm:prSet presAssocID="{5B486552-8843-4DF7-A38C-3824248F775E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ospital"/>
        </a:ext>
      </dgm:extLst>
    </dgm:pt>
    <dgm:pt modelId="{2AF1E697-9484-4491-B4C1-B4DBD15B042A}" type="pres">
      <dgm:prSet presAssocID="{5B486552-8843-4DF7-A38C-3824248F775E}" presName="spaceRect" presStyleCnt="0"/>
      <dgm:spPr/>
    </dgm:pt>
    <dgm:pt modelId="{13C755B9-A03F-4EAF-B877-86E9513EF01E}" type="pres">
      <dgm:prSet presAssocID="{5B486552-8843-4DF7-A38C-3824248F775E}" presName="textRect" presStyleLbl="revTx" presStyleIdx="2" presStyleCnt="6">
        <dgm:presLayoutVars>
          <dgm:chMax val="1"/>
          <dgm:chPref val="1"/>
        </dgm:presLayoutVars>
      </dgm:prSet>
      <dgm:spPr/>
    </dgm:pt>
    <dgm:pt modelId="{2AE2A6CC-D616-4869-A5EF-9554671A2D55}" type="pres">
      <dgm:prSet presAssocID="{8FD95C52-4F08-4A61-BB2D-57610CC69524}" presName="sibTrans" presStyleCnt="0"/>
      <dgm:spPr/>
    </dgm:pt>
    <dgm:pt modelId="{B22F6452-79BC-4FA4-9E91-AE586A336866}" type="pres">
      <dgm:prSet presAssocID="{186F77FF-02E9-4B9E-AE08-173D6D2E59D1}" presName="compNode" presStyleCnt="0"/>
      <dgm:spPr/>
    </dgm:pt>
    <dgm:pt modelId="{A65205D8-DA82-442B-9F88-3146ABBF3B5A}" type="pres">
      <dgm:prSet presAssocID="{186F77FF-02E9-4B9E-AE08-173D6D2E59D1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mbulance"/>
        </a:ext>
      </dgm:extLst>
    </dgm:pt>
    <dgm:pt modelId="{B1FFB02C-B5BF-432F-AD77-E177CB12339A}" type="pres">
      <dgm:prSet presAssocID="{186F77FF-02E9-4B9E-AE08-173D6D2E59D1}" presName="spaceRect" presStyleCnt="0"/>
      <dgm:spPr/>
    </dgm:pt>
    <dgm:pt modelId="{A3292F48-8E0D-4958-BD05-B11F5F12B35A}" type="pres">
      <dgm:prSet presAssocID="{186F77FF-02E9-4B9E-AE08-173D6D2E59D1}" presName="textRect" presStyleLbl="revTx" presStyleIdx="3" presStyleCnt="6">
        <dgm:presLayoutVars>
          <dgm:chMax val="1"/>
          <dgm:chPref val="1"/>
        </dgm:presLayoutVars>
      </dgm:prSet>
      <dgm:spPr/>
    </dgm:pt>
    <dgm:pt modelId="{7CA9A21F-3FB0-4B7C-BFE0-6C856DA35D5C}" type="pres">
      <dgm:prSet presAssocID="{B6DF42BA-8490-45C1-BC38-D6569CAE702B}" presName="sibTrans" presStyleCnt="0"/>
      <dgm:spPr/>
    </dgm:pt>
    <dgm:pt modelId="{6E51B547-D039-4BC1-A457-44998D07B07A}" type="pres">
      <dgm:prSet presAssocID="{C7F0EF68-B9C4-487B-A10D-951F223880CF}" presName="compNode" presStyleCnt="0"/>
      <dgm:spPr/>
    </dgm:pt>
    <dgm:pt modelId="{303011FD-EEA9-4E53-B32A-D31A0DF4E46B}" type="pres">
      <dgm:prSet presAssocID="{C7F0EF68-B9C4-487B-A10D-951F223880CF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grammer"/>
        </a:ext>
      </dgm:extLst>
    </dgm:pt>
    <dgm:pt modelId="{92EEF0A6-DD03-4F5C-ABEA-40565F05B208}" type="pres">
      <dgm:prSet presAssocID="{C7F0EF68-B9C4-487B-A10D-951F223880CF}" presName="spaceRect" presStyleCnt="0"/>
      <dgm:spPr/>
    </dgm:pt>
    <dgm:pt modelId="{B1560822-5D7F-4A13-87EC-A61BC84226E4}" type="pres">
      <dgm:prSet presAssocID="{C7F0EF68-B9C4-487B-A10D-951F223880CF}" presName="textRect" presStyleLbl="revTx" presStyleIdx="4" presStyleCnt="6">
        <dgm:presLayoutVars>
          <dgm:chMax val="1"/>
          <dgm:chPref val="1"/>
        </dgm:presLayoutVars>
      </dgm:prSet>
      <dgm:spPr/>
    </dgm:pt>
    <dgm:pt modelId="{AD600D3C-D3D3-4C01-82A9-3417BCE72EE0}" type="pres">
      <dgm:prSet presAssocID="{8D16B8EF-4B66-4418-9280-320D3E1CC644}" presName="sibTrans" presStyleCnt="0"/>
      <dgm:spPr/>
    </dgm:pt>
    <dgm:pt modelId="{28F1FA98-5295-42CA-90F5-F9B47ADA96CE}" type="pres">
      <dgm:prSet presAssocID="{5BC0A3F6-A937-42B9-AC5C-DD4181F8876F}" presName="compNode" presStyleCnt="0"/>
      <dgm:spPr/>
    </dgm:pt>
    <dgm:pt modelId="{E115FB0F-79D8-4C4A-8384-97223D9D8164}" type="pres">
      <dgm:prSet presAssocID="{5BC0A3F6-A937-42B9-AC5C-DD4181F8876F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oud Computing"/>
        </a:ext>
      </dgm:extLst>
    </dgm:pt>
    <dgm:pt modelId="{D827DE2A-9479-4605-A1FE-3E0ED181F835}" type="pres">
      <dgm:prSet presAssocID="{5BC0A3F6-A937-42B9-AC5C-DD4181F8876F}" presName="spaceRect" presStyleCnt="0"/>
      <dgm:spPr/>
    </dgm:pt>
    <dgm:pt modelId="{8A6C25B8-9A8D-4B58-B401-3CD812190ABA}" type="pres">
      <dgm:prSet presAssocID="{5BC0A3F6-A937-42B9-AC5C-DD4181F8876F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DE6D4A06-9BFB-496E-B30A-007A99812BBC}" srcId="{22D4BC74-C72A-40ED-86CF-319F05F5E4E2}" destId="{C7F0EF68-B9C4-487B-A10D-951F223880CF}" srcOrd="4" destOrd="0" parTransId="{E3376F27-543D-4B4C-9344-285A0A4DBC40}" sibTransId="{8D16B8EF-4B66-4418-9280-320D3E1CC644}"/>
    <dgm:cxn modelId="{3F1E620C-E239-45D2-B5F2-11F382323018}" srcId="{22D4BC74-C72A-40ED-86CF-319F05F5E4E2}" destId="{6A87D89A-A073-4820-95CF-DB7521B45B77}" srcOrd="0" destOrd="0" parTransId="{44DEA8A3-0992-462F-859F-D103BEA9D75C}" sibTransId="{F18A89FE-57A7-427A-9744-9701204B9D01}"/>
    <dgm:cxn modelId="{78A45529-1657-4AB9-95A6-9C883405F44B}" srcId="{22D4BC74-C72A-40ED-86CF-319F05F5E4E2}" destId="{5B49A3FD-017D-4BF2-B05C-FF7D1F49EF2D}" srcOrd="1" destOrd="0" parTransId="{5407AC79-DE60-49EB-A184-BA44EBC9E934}" sibTransId="{826AC2B1-357B-4AD6-B68B-D7DC0A39D264}"/>
    <dgm:cxn modelId="{DCE3CB40-9FAA-4D80-9742-653469AD4645}" srcId="{22D4BC74-C72A-40ED-86CF-319F05F5E4E2}" destId="{5BC0A3F6-A937-42B9-AC5C-DD4181F8876F}" srcOrd="5" destOrd="0" parTransId="{05CD6D66-8895-4E0A-9AD3-2758328F4BB5}" sibTransId="{EBD1351F-4A2D-482A-B72D-BD8426BC1BAE}"/>
    <dgm:cxn modelId="{103FA942-C332-4991-8C8F-F841E7979C6B}" type="presOf" srcId="{5BC0A3F6-A937-42B9-AC5C-DD4181F8876F}" destId="{8A6C25B8-9A8D-4B58-B401-3CD812190ABA}" srcOrd="0" destOrd="0" presId="urn:microsoft.com/office/officeart/2018/2/layout/IconLabelList"/>
    <dgm:cxn modelId="{74043899-A01D-4B90-B66E-DA0AD95DA145}" type="presOf" srcId="{C7F0EF68-B9C4-487B-A10D-951F223880CF}" destId="{B1560822-5D7F-4A13-87EC-A61BC84226E4}" srcOrd="0" destOrd="0" presId="urn:microsoft.com/office/officeart/2018/2/layout/IconLabelList"/>
    <dgm:cxn modelId="{23A51FA0-4E9C-498C-B457-05BC72C25798}" type="presOf" srcId="{22D4BC74-C72A-40ED-86CF-319F05F5E4E2}" destId="{17FD83F0-075B-41F4-9180-37D1CDBF11A1}" srcOrd="0" destOrd="0" presId="urn:microsoft.com/office/officeart/2018/2/layout/IconLabelList"/>
    <dgm:cxn modelId="{F102ACA0-940A-42D9-A14F-82BB9A2E876B}" type="presOf" srcId="{5B49A3FD-017D-4BF2-B05C-FF7D1F49EF2D}" destId="{56E4E18E-8A80-4518-8A61-E0D2795B9592}" srcOrd="0" destOrd="0" presId="urn:microsoft.com/office/officeart/2018/2/layout/IconLabelList"/>
    <dgm:cxn modelId="{8BD770D2-3345-4C75-BCF7-5D41136EB18C}" type="presOf" srcId="{186F77FF-02E9-4B9E-AE08-173D6D2E59D1}" destId="{A3292F48-8E0D-4958-BD05-B11F5F12B35A}" srcOrd="0" destOrd="0" presId="urn:microsoft.com/office/officeart/2018/2/layout/IconLabelList"/>
    <dgm:cxn modelId="{1C4264D4-395D-44F1-82C2-FE2ECCC21375}" srcId="{22D4BC74-C72A-40ED-86CF-319F05F5E4E2}" destId="{186F77FF-02E9-4B9E-AE08-173D6D2E59D1}" srcOrd="3" destOrd="0" parTransId="{ED5CBDB6-ADA7-4754-8C48-EC36C964CF0F}" sibTransId="{B6DF42BA-8490-45C1-BC38-D6569CAE702B}"/>
    <dgm:cxn modelId="{235E35E8-EF51-4D55-AB5C-848B8FA81190}" type="presOf" srcId="{5B486552-8843-4DF7-A38C-3824248F775E}" destId="{13C755B9-A03F-4EAF-B877-86E9513EF01E}" srcOrd="0" destOrd="0" presId="urn:microsoft.com/office/officeart/2018/2/layout/IconLabelList"/>
    <dgm:cxn modelId="{31EDB6F6-2DE4-4121-BC60-E414DEB6BD08}" type="presOf" srcId="{6A87D89A-A073-4820-95CF-DB7521B45B77}" destId="{8468958C-8431-4E41-BCF6-EF7F13850433}" srcOrd="0" destOrd="0" presId="urn:microsoft.com/office/officeart/2018/2/layout/IconLabelList"/>
    <dgm:cxn modelId="{0B4DEDF6-3EEF-450D-984B-58F9721F37EB}" srcId="{22D4BC74-C72A-40ED-86CF-319F05F5E4E2}" destId="{5B486552-8843-4DF7-A38C-3824248F775E}" srcOrd="2" destOrd="0" parTransId="{7FA990E3-4FA4-434C-95C1-538AF6660DA7}" sibTransId="{8FD95C52-4F08-4A61-BB2D-57610CC69524}"/>
    <dgm:cxn modelId="{BAFB4C34-E582-4620-AC5F-05B3E9801141}" type="presParOf" srcId="{17FD83F0-075B-41F4-9180-37D1CDBF11A1}" destId="{81387454-E221-455D-AE00-272740E97D9F}" srcOrd="0" destOrd="0" presId="urn:microsoft.com/office/officeart/2018/2/layout/IconLabelList"/>
    <dgm:cxn modelId="{596066E4-77CB-449C-9364-3B08B85546B7}" type="presParOf" srcId="{81387454-E221-455D-AE00-272740E97D9F}" destId="{B8B27F95-E9B2-4CBC-B5BD-B3E90FD5C362}" srcOrd="0" destOrd="0" presId="urn:microsoft.com/office/officeart/2018/2/layout/IconLabelList"/>
    <dgm:cxn modelId="{5A885F2B-71E8-4B28-B1B5-FFD6D951F415}" type="presParOf" srcId="{81387454-E221-455D-AE00-272740E97D9F}" destId="{27CBD381-09AD-4192-8CA7-DBBDA5BAAD01}" srcOrd="1" destOrd="0" presId="urn:microsoft.com/office/officeart/2018/2/layout/IconLabelList"/>
    <dgm:cxn modelId="{0BA073AE-F23F-4430-8189-63CB36C47E12}" type="presParOf" srcId="{81387454-E221-455D-AE00-272740E97D9F}" destId="{8468958C-8431-4E41-BCF6-EF7F13850433}" srcOrd="2" destOrd="0" presId="urn:microsoft.com/office/officeart/2018/2/layout/IconLabelList"/>
    <dgm:cxn modelId="{CF21E405-AECB-45F4-A8F5-409F56894866}" type="presParOf" srcId="{17FD83F0-075B-41F4-9180-37D1CDBF11A1}" destId="{20E8B27E-A5FB-4EF4-BF00-000261A1B741}" srcOrd="1" destOrd="0" presId="urn:microsoft.com/office/officeart/2018/2/layout/IconLabelList"/>
    <dgm:cxn modelId="{D3A980B5-60CC-4964-A1C9-38B3677C8A6A}" type="presParOf" srcId="{17FD83F0-075B-41F4-9180-37D1CDBF11A1}" destId="{007854D6-475D-4DFC-B5E0-574C83EB985B}" srcOrd="2" destOrd="0" presId="urn:microsoft.com/office/officeart/2018/2/layout/IconLabelList"/>
    <dgm:cxn modelId="{7EDD3878-6AB5-4FE3-A94C-DAA58391A511}" type="presParOf" srcId="{007854D6-475D-4DFC-B5E0-574C83EB985B}" destId="{874F6B41-D7D5-4125-80EF-EF7BFD90BDF3}" srcOrd="0" destOrd="0" presId="urn:microsoft.com/office/officeart/2018/2/layout/IconLabelList"/>
    <dgm:cxn modelId="{7A80C649-1BCA-4BB2-B049-84061CFE20E1}" type="presParOf" srcId="{007854D6-475D-4DFC-B5E0-574C83EB985B}" destId="{1A8245D5-C893-4244-B6E9-272D1FA33C7B}" srcOrd="1" destOrd="0" presId="urn:microsoft.com/office/officeart/2018/2/layout/IconLabelList"/>
    <dgm:cxn modelId="{25D76069-A0D4-4B3A-808B-EE182FF662A8}" type="presParOf" srcId="{007854D6-475D-4DFC-B5E0-574C83EB985B}" destId="{56E4E18E-8A80-4518-8A61-E0D2795B9592}" srcOrd="2" destOrd="0" presId="urn:microsoft.com/office/officeart/2018/2/layout/IconLabelList"/>
    <dgm:cxn modelId="{F285599B-D930-4547-9839-8FF638DF2A59}" type="presParOf" srcId="{17FD83F0-075B-41F4-9180-37D1CDBF11A1}" destId="{7BF304DD-915C-4811-9619-D5B41CB676D3}" srcOrd="3" destOrd="0" presId="urn:microsoft.com/office/officeart/2018/2/layout/IconLabelList"/>
    <dgm:cxn modelId="{9386C9ED-50DD-4AE9-ABE5-05D18B63A6B5}" type="presParOf" srcId="{17FD83F0-075B-41F4-9180-37D1CDBF11A1}" destId="{1771003D-7429-42D8-B923-4777018841BB}" srcOrd="4" destOrd="0" presId="urn:microsoft.com/office/officeart/2018/2/layout/IconLabelList"/>
    <dgm:cxn modelId="{B74DAAD9-9CBE-4852-8C5B-41AEC30EBCA8}" type="presParOf" srcId="{1771003D-7429-42D8-B923-4777018841BB}" destId="{0C5BBFB0-138A-4E87-B0BF-FD6E536FEEA8}" srcOrd="0" destOrd="0" presId="urn:microsoft.com/office/officeart/2018/2/layout/IconLabelList"/>
    <dgm:cxn modelId="{6AD6946D-4A2C-4764-8C01-33A0286BD169}" type="presParOf" srcId="{1771003D-7429-42D8-B923-4777018841BB}" destId="{2AF1E697-9484-4491-B4C1-B4DBD15B042A}" srcOrd="1" destOrd="0" presId="urn:microsoft.com/office/officeart/2018/2/layout/IconLabelList"/>
    <dgm:cxn modelId="{466C93A3-85B5-44F5-9376-5CDD2B860C2F}" type="presParOf" srcId="{1771003D-7429-42D8-B923-4777018841BB}" destId="{13C755B9-A03F-4EAF-B877-86E9513EF01E}" srcOrd="2" destOrd="0" presId="urn:microsoft.com/office/officeart/2018/2/layout/IconLabelList"/>
    <dgm:cxn modelId="{2B0E744A-AD47-4361-804E-E0ABB69988B9}" type="presParOf" srcId="{17FD83F0-075B-41F4-9180-37D1CDBF11A1}" destId="{2AE2A6CC-D616-4869-A5EF-9554671A2D55}" srcOrd="5" destOrd="0" presId="urn:microsoft.com/office/officeart/2018/2/layout/IconLabelList"/>
    <dgm:cxn modelId="{10D19B7C-6C8B-4FCF-8CDA-F204ED23D224}" type="presParOf" srcId="{17FD83F0-075B-41F4-9180-37D1CDBF11A1}" destId="{B22F6452-79BC-4FA4-9E91-AE586A336866}" srcOrd="6" destOrd="0" presId="urn:microsoft.com/office/officeart/2018/2/layout/IconLabelList"/>
    <dgm:cxn modelId="{E6F395ED-3DF0-4F4F-99AF-149A0145AB1D}" type="presParOf" srcId="{B22F6452-79BC-4FA4-9E91-AE586A336866}" destId="{A65205D8-DA82-442B-9F88-3146ABBF3B5A}" srcOrd="0" destOrd="0" presId="urn:microsoft.com/office/officeart/2018/2/layout/IconLabelList"/>
    <dgm:cxn modelId="{A6908A0A-B7DC-43B1-9EA4-90414DC6042B}" type="presParOf" srcId="{B22F6452-79BC-4FA4-9E91-AE586A336866}" destId="{B1FFB02C-B5BF-432F-AD77-E177CB12339A}" srcOrd="1" destOrd="0" presId="urn:microsoft.com/office/officeart/2018/2/layout/IconLabelList"/>
    <dgm:cxn modelId="{11506ACB-7E50-40B6-929E-C9806674A1FC}" type="presParOf" srcId="{B22F6452-79BC-4FA4-9E91-AE586A336866}" destId="{A3292F48-8E0D-4958-BD05-B11F5F12B35A}" srcOrd="2" destOrd="0" presId="urn:microsoft.com/office/officeart/2018/2/layout/IconLabelList"/>
    <dgm:cxn modelId="{86D7FD01-AD2E-4C9F-9B37-97C01F1EA598}" type="presParOf" srcId="{17FD83F0-075B-41F4-9180-37D1CDBF11A1}" destId="{7CA9A21F-3FB0-4B7C-BFE0-6C856DA35D5C}" srcOrd="7" destOrd="0" presId="urn:microsoft.com/office/officeart/2018/2/layout/IconLabelList"/>
    <dgm:cxn modelId="{6EF8FBDC-FE12-4CFF-89AE-172FBA85C294}" type="presParOf" srcId="{17FD83F0-075B-41F4-9180-37D1CDBF11A1}" destId="{6E51B547-D039-4BC1-A457-44998D07B07A}" srcOrd="8" destOrd="0" presId="urn:microsoft.com/office/officeart/2018/2/layout/IconLabelList"/>
    <dgm:cxn modelId="{CBC4B037-C57A-4678-B0C3-124D34722E69}" type="presParOf" srcId="{6E51B547-D039-4BC1-A457-44998D07B07A}" destId="{303011FD-EEA9-4E53-B32A-D31A0DF4E46B}" srcOrd="0" destOrd="0" presId="urn:microsoft.com/office/officeart/2018/2/layout/IconLabelList"/>
    <dgm:cxn modelId="{19E12718-5E46-446D-BEE7-40654A250CDA}" type="presParOf" srcId="{6E51B547-D039-4BC1-A457-44998D07B07A}" destId="{92EEF0A6-DD03-4F5C-ABEA-40565F05B208}" srcOrd="1" destOrd="0" presId="urn:microsoft.com/office/officeart/2018/2/layout/IconLabelList"/>
    <dgm:cxn modelId="{B8901170-9C4F-463B-B23B-3A1F4FD86B52}" type="presParOf" srcId="{6E51B547-D039-4BC1-A457-44998D07B07A}" destId="{B1560822-5D7F-4A13-87EC-A61BC84226E4}" srcOrd="2" destOrd="0" presId="urn:microsoft.com/office/officeart/2018/2/layout/IconLabelList"/>
    <dgm:cxn modelId="{27BA26CE-85C3-42ED-99D3-C5E7AFA1565C}" type="presParOf" srcId="{17FD83F0-075B-41F4-9180-37D1CDBF11A1}" destId="{AD600D3C-D3D3-4C01-82A9-3417BCE72EE0}" srcOrd="9" destOrd="0" presId="urn:microsoft.com/office/officeart/2018/2/layout/IconLabelList"/>
    <dgm:cxn modelId="{FA06A9EA-D0D8-40C9-89B9-EA33A4FB2533}" type="presParOf" srcId="{17FD83F0-075B-41F4-9180-37D1CDBF11A1}" destId="{28F1FA98-5295-42CA-90F5-F9B47ADA96CE}" srcOrd="10" destOrd="0" presId="urn:microsoft.com/office/officeart/2018/2/layout/IconLabelList"/>
    <dgm:cxn modelId="{A9811BA3-624F-41E1-8567-0A864813C3C9}" type="presParOf" srcId="{28F1FA98-5295-42CA-90F5-F9B47ADA96CE}" destId="{E115FB0F-79D8-4C4A-8384-97223D9D8164}" srcOrd="0" destOrd="0" presId="urn:microsoft.com/office/officeart/2018/2/layout/IconLabelList"/>
    <dgm:cxn modelId="{450E9F83-8101-4CD1-B398-8B870EAF319A}" type="presParOf" srcId="{28F1FA98-5295-42CA-90F5-F9B47ADA96CE}" destId="{D827DE2A-9479-4605-A1FE-3E0ED181F835}" srcOrd="1" destOrd="0" presId="urn:microsoft.com/office/officeart/2018/2/layout/IconLabelList"/>
    <dgm:cxn modelId="{82E16E47-D89B-4E4A-8547-8F397888BBA0}" type="presParOf" srcId="{28F1FA98-5295-42CA-90F5-F9B47ADA96CE}" destId="{8A6C25B8-9A8D-4B58-B401-3CD812190ABA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B27F95-E9B2-4CBC-B5BD-B3E90FD5C362}">
      <dsp:nvSpPr>
        <dsp:cNvPr id="0" name=""/>
        <dsp:cNvSpPr/>
      </dsp:nvSpPr>
      <dsp:spPr>
        <a:xfrm>
          <a:off x="354682" y="1241282"/>
          <a:ext cx="940473" cy="102968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68958C-8431-4E41-BCF6-EF7F13850433}">
      <dsp:nvSpPr>
        <dsp:cNvPr id="0" name=""/>
        <dsp:cNvSpPr/>
      </dsp:nvSpPr>
      <dsp:spPr>
        <a:xfrm>
          <a:off x="20638" y="2595840"/>
          <a:ext cx="1570948" cy="1455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0" kern="1200" dirty="0"/>
            <a:t>Rising Importance of International Patient Services</a:t>
          </a:r>
          <a:endParaRPr lang="en-US" sz="1700" b="0" kern="1200" dirty="0"/>
        </a:p>
      </dsp:txBody>
      <dsp:txXfrm>
        <a:off x="20638" y="2595840"/>
        <a:ext cx="1570948" cy="1455424"/>
      </dsp:txXfrm>
    </dsp:sp>
    <dsp:sp modelId="{874F6B41-D7D5-4125-80EF-EF7BFD90BDF3}">
      <dsp:nvSpPr>
        <dsp:cNvPr id="0" name=""/>
        <dsp:cNvSpPr/>
      </dsp:nvSpPr>
      <dsp:spPr>
        <a:xfrm>
          <a:off x="2256535" y="1363401"/>
          <a:ext cx="1003251" cy="72634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E4E18E-8A80-4518-8A61-E0D2795B9592}">
      <dsp:nvSpPr>
        <dsp:cNvPr id="0" name=""/>
        <dsp:cNvSpPr/>
      </dsp:nvSpPr>
      <dsp:spPr>
        <a:xfrm>
          <a:off x="1935504" y="2651804"/>
          <a:ext cx="1645312" cy="1277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With the global surge in </a:t>
          </a:r>
          <a:r>
            <a:rPr lang="en-GB" sz="1600" b="1" kern="1200" dirty="0"/>
            <a:t>medical tourism</a:t>
          </a:r>
          <a:r>
            <a:rPr lang="en-GB" sz="1600" kern="1200" dirty="0"/>
            <a:t>, hospitals in India are becoming key destinations for international patients.</a:t>
          </a:r>
          <a:endParaRPr lang="en-US" sz="1600" kern="1200" dirty="0"/>
        </a:p>
      </dsp:txBody>
      <dsp:txXfrm>
        <a:off x="1935504" y="2651804"/>
        <a:ext cx="1645312" cy="1277341"/>
      </dsp:txXfrm>
    </dsp:sp>
    <dsp:sp modelId="{0C5BBFB0-138A-4E87-B0BF-FD6E536FEEA8}">
      <dsp:nvSpPr>
        <dsp:cNvPr id="0" name=""/>
        <dsp:cNvSpPr/>
      </dsp:nvSpPr>
      <dsp:spPr>
        <a:xfrm>
          <a:off x="4321208" y="1283298"/>
          <a:ext cx="740390" cy="74039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C755B9-A03F-4EAF-B877-86E9513EF01E}">
      <dsp:nvSpPr>
        <dsp:cNvPr id="0" name=""/>
        <dsp:cNvSpPr/>
      </dsp:nvSpPr>
      <dsp:spPr>
        <a:xfrm>
          <a:off x="3868747" y="2432595"/>
          <a:ext cx="1645312" cy="1576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To meet the complex needs of these patients, many institutions have created </a:t>
          </a:r>
          <a:r>
            <a:rPr lang="en-GB" sz="1700" b="1" kern="1200" dirty="0"/>
            <a:t>dedicated International Patient Divisions (IPDs)</a:t>
          </a:r>
          <a:r>
            <a:rPr lang="en-GB" sz="1700" kern="1200" dirty="0"/>
            <a:t>.</a:t>
          </a:r>
          <a:endParaRPr lang="en-US" sz="1700" kern="1200" dirty="0"/>
        </a:p>
      </dsp:txBody>
      <dsp:txXfrm>
        <a:off x="3868747" y="2432595"/>
        <a:ext cx="1645312" cy="1576653"/>
      </dsp:txXfrm>
    </dsp:sp>
    <dsp:sp modelId="{A65205D8-DA82-442B-9F88-3146ABBF3B5A}">
      <dsp:nvSpPr>
        <dsp:cNvPr id="0" name=""/>
        <dsp:cNvSpPr/>
      </dsp:nvSpPr>
      <dsp:spPr>
        <a:xfrm>
          <a:off x="6254450" y="1283298"/>
          <a:ext cx="740390" cy="74039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292F48-8E0D-4958-BD05-B11F5F12B35A}">
      <dsp:nvSpPr>
        <dsp:cNvPr id="0" name=""/>
        <dsp:cNvSpPr/>
      </dsp:nvSpPr>
      <dsp:spPr>
        <a:xfrm>
          <a:off x="5801989" y="2432595"/>
          <a:ext cx="1645312" cy="1576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IPDs handle every aspect of the patient journey — from medical coordination and travel logistics to financial guidance and post-treatment support.</a:t>
          </a:r>
          <a:endParaRPr lang="en-US" sz="1700" kern="1200" dirty="0"/>
        </a:p>
      </dsp:txBody>
      <dsp:txXfrm>
        <a:off x="5801989" y="2432595"/>
        <a:ext cx="1645312" cy="1576653"/>
      </dsp:txXfrm>
    </dsp:sp>
    <dsp:sp modelId="{303011FD-EEA9-4E53-B32A-D31A0DF4E46B}">
      <dsp:nvSpPr>
        <dsp:cNvPr id="0" name=""/>
        <dsp:cNvSpPr/>
      </dsp:nvSpPr>
      <dsp:spPr>
        <a:xfrm>
          <a:off x="8187692" y="1283298"/>
          <a:ext cx="740390" cy="74039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560822-5D7F-4A13-87EC-A61BC84226E4}">
      <dsp:nvSpPr>
        <dsp:cNvPr id="0" name=""/>
        <dsp:cNvSpPr/>
      </dsp:nvSpPr>
      <dsp:spPr>
        <a:xfrm>
          <a:off x="7735231" y="2432595"/>
          <a:ext cx="1645312" cy="1576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However, this model also presents challenges: </a:t>
          </a:r>
          <a:r>
            <a:rPr lang="en-GB" sz="1700" b="1" kern="1200" dirty="0"/>
            <a:t>cultural sensitivity, language barriers, and coordination complexities</a:t>
          </a:r>
          <a:r>
            <a:rPr lang="en-GB" sz="1700" kern="1200" dirty="0"/>
            <a:t>.</a:t>
          </a:r>
          <a:endParaRPr lang="en-US" sz="1700" kern="1200" dirty="0"/>
        </a:p>
      </dsp:txBody>
      <dsp:txXfrm>
        <a:off x="7735231" y="2432595"/>
        <a:ext cx="1645312" cy="1576653"/>
      </dsp:txXfrm>
    </dsp:sp>
    <dsp:sp modelId="{E115FB0F-79D8-4C4A-8384-97223D9D8164}">
      <dsp:nvSpPr>
        <dsp:cNvPr id="0" name=""/>
        <dsp:cNvSpPr/>
      </dsp:nvSpPr>
      <dsp:spPr>
        <a:xfrm>
          <a:off x="10120934" y="1283298"/>
          <a:ext cx="740390" cy="74039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6C25B8-9A8D-4B58-B401-3CD812190ABA}">
      <dsp:nvSpPr>
        <dsp:cNvPr id="0" name=""/>
        <dsp:cNvSpPr/>
      </dsp:nvSpPr>
      <dsp:spPr>
        <a:xfrm>
          <a:off x="9668473" y="2432595"/>
          <a:ext cx="1645312" cy="1576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This study focuses on </a:t>
          </a:r>
          <a:r>
            <a:rPr lang="en-GB" sz="1700" b="1" kern="1200" dirty="0"/>
            <a:t>KIMS Hospitals, </a:t>
          </a:r>
          <a:r>
            <a:rPr lang="en-GB" sz="1700" b="1" kern="1200" dirty="0" err="1"/>
            <a:t>Secunderabad</a:t>
          </a:r>
          <a:r>
            <a:rPr lang="en-GB" sz="1700" kern="1200" dirty="0"/>
            <a:t>, exploring how their International Patient Services (IPS) function to provide </a:t>
          </a:r>
          <a:r>
            <a:rPr lang="en-GB" sz="1700" b="1" kern="1200" dirty="0"/>
            <a:t>seamless, patient </a:t>
          </a:r>
          <a:r>
            <a:rPr lang="en-GB" sz="1700" b="1" kern="1200" dirty="0" err="1"/>
            <a:t>centered</a:t>
          </a:r>
          <a:r>
            <a:rPr lang="en-GB" sz="1700" b="1" kern="1200" dirty="0"/>
            <a:t> care</a:t>
          </a:r>
          <a:r>
            <a:rPr lang="en-GB" sz="1700" kern="1200" dirty="0"/>
            <a:t>.</a:t>
          </a:r>
          <a:endParaRPr lang="en-US" sz="1700" kern="1200" dirty="0"/>
        </a:p>
      </dsp:txBody>
      <dsp:txXfrm>
        <a:off x="9668473" y="2432595"/>
        <a:ext cx="1645312" cy="15766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19-06-2025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19-06-2025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3788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2769F-3E27-4D36-A194-1A84EAEDBFA1}" type="datetime1">
              <a:rPr lang="en-IN" smtClean="0"/>
              <a:t>19-06-2025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80274136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2769F-3E27-4D36-A194-1A84EAEDBFA1}" type="datetime1">
              <a:rPr lang="en-IN" smtClean="0"/>
              <a:t>19-06-2025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04172522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2769F-3E27-4D36-A194-1A84EAEDBFA1}" type="datetime1">
              <a:rPr lang="en-IN" smtClean="0"/>
              <a:t>19-06-2025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08770237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2769F-3E27-4D36-A194-1A84EAEDBFA1}" type="datetime1">
              <a:rPr lang="en-IN" smtClean="0"/>
              <a:t>19-06-2025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8414884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2769F-3E27-4D36-A194-1A84EAEDBFA1}" type="datetime1">
              <a:rPr lang="en-IN" smtClean="0"/>
              <a:t>19-06-2025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96173233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2769F-3E27-4D36-A194-1A84EAEDBFA1}" type="datetime1">
              <a:rPr lang="en-IN" smtClean="0"/>
              <a:t>19-06-2025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04543437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2769F-3E27-4D36-A194-1A84EAEDBFA1}" type="datetime1">
              <a:rPr lang="en-IN" smtClean="0"/>
              <a:t>19-06-2025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1204634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2769F-3E27-4D36-A194-1A84EAEDBFA1}" type="datetime1">
              <a:rPr lang="en-IN" smtClean="0"/>
              <a:t>19-06-2025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15542607"/>
      </p:ext>
    </p:extLst>
  </p:cSld>
  <p:clrMapOvr>
    <a:masterClrMapping/>
  </p:clrMapOvr>
  <p:hf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19-06-2025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797653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19-06-2025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94223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2769F-3E27-4D36-A194-1A84EAEDBFA1}" type="datetime1">
              <a:rPr lang="en-IN" smtClean="0"/>
              <a:t>19-06-2025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6789100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19-06-2025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6981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2769F-3E27-4D36-A194-1A84EAEDBFA1}" type="datetime1">
              <a:rPr lang="en-IN" smtClean="0"/>
              <a:t>19-06-2025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7530891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2769F-3E27-4D36-A194-1A84EAEDBFA1}" type="datetime1">
              <a:rPr lang="en-IN" smtClean="0"/>
              <a:t>19-06-2025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0593976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19-06-2025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40509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19-06-2025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4990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2769F-3E27-4D36-A194-1A84EAEDBFA1}" type="datetime1">
              <a:rPr lang="en-IN" smtClean="0"/>
              <a:t>19-06-2025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4743871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19-06-2025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2140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A12769F-3E27-4D36-A194-1A84EAEDBFA1}" type="datetime1">
              <a:rPr lang="en-IN" smtClean="0"/>
              <a:t>19-06-2025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40099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  <p:sldLayoutId id="2147483749" r:id="rId18"/>
    <p:sldLayoutId id="2147483750" r:id="rId19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kimshospitals.com/international-patients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www.who.int/publications/i/item/9789240037742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098" y="1106034"/>
            <a:ext cx="5019074" cy="3204134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IN" sz="3400" b="1">
                <a:latin typeface="+mn-lt"/>
              </a:rPr>
              <a:t>Study on International Patient Division - International Patient Services at KIMS Hospitals, Secunderabad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124" y="4872922"/>
            <a:ext cx="5013698" cy="1208141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IN" sz="2000" b="1" dirty="0"/>
              <a:t>Name : DR. Niharika Mahajan (PG/23/072)</a:t>
            </a:r>
          </a:p>
          <a:p>
            <a:pPr algn="l"/>
            <a:r>
              <a:rPr lang="de-DE" sz="2000" b="1" dirty="0"/>
              <a:t>Mentor: Dr. Altaf Yousuf Mir</a:t>
            </a:r>
          </a:p>
          <a:p>
            <a:pPr algn="l"/>
            <a:r>
              <a:rPr lang="en-IN" sz="2000" b="1" dirty="0"/>
              <a:t>IIHMR Delhi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99650" y="6356350"/>
            <a:ext cx="1203253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IN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</a:t>
            </a:fld>
            <a:endParaRPr lang="en-IN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071" y="801681"/>
            <a:ext cx="4708831" cy="2391203"/>
          </a:xfrm>
          <a:prstGeom prst="rect">
            <a:avLst/>
          </a:prstGeom>
        </p:spPr>
      </p:pic>
      <p:pic>
        <p:nvPicPr>
          <p:cNvPr id="10" name="Picture 9" descr="A logo with blue letters&#10;&#10;AI-generated content may be incorrect.">
            <a:extLst>
              <a:ext uri="{FF2B5EF4-FFF2-40B4-BE49-F238E27FC236}">
                <a16:creationId xmlns:a16="http://schemas.microsoft.com/office/drawing/2014/main" id="{03D3B90C-1891-C2F8-5118-32D8A7957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071" y="4176414"/>
            <a:ext cx="4708833" cy="149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6060" y="480060"/>
            <a:ext cx="5394960" cy="102870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000" b="1" dirty="0"/>
              <a:t>Result</a:t>
            </a:r>
            <a:br>
              <a:rPr lang="en-GB" sz="4000" b="1" dirty="0"/>
            </a:br>
            <a:br>
              <a:rPr lang="en-GB" sz="4000" b="1" dirty="0"/>
            </a:br>
            <a:r>
              <a:rPr lang="en-GB" sz="4000" b="1" dirty="0"/>
              <a:t>Overall Satisfaction</a:t>
            </a:r>
            <a:endParaRPr lang="en-IN" sz="4000" b="1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9CBF77EE-4BD5-1B5F-8275-5DFB4DC3551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54788177"/>
              </p:ext>
            </p:extLst>
          </p:nvPr>
        </p:nvGraphicFramePr>
        <p:xfrm>
          <a:off x="7237228" y="1825625"/>
          <a:ext cx="4274288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7F1691A4-0D51-49AF-0DAC-716E03C95E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3256" y="1825625"/>
            <a:ext cx="5812465" cy="435133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600" b="1" dirty="0"/>
              <a:t>Observations and Insights:</a:t>
            </a:r>
          </a:p>
          <a:p>
            <a:pPr marL="0" indent="0">
              <a:buNone/>
            </a:pPr>
            <a:endParaRPr lang="en-GB" sz="1800" b="1" dirty="0"/>
          </a:p>
          <a:p>
            <a:r>
              <a:rPr lang="en-GB" sz="1800" b="1" cap="none" dirty="0"/>
              <a:t>71% of respondents rated their experience as “Excellent"</a:t>
            </a:r>
            <a:r>
              <a:rPr lang="en-GB" sz="1800" cap="none" dirty="0"/>
              <a:t>, indicating a very high level of satisfaction with the services provided by </a:t>
            </a:r>
            <a:r>
              <a:rPr lang="en-GB" sz="1800" cap="none" dirty="0" err="1"/>
              <a:t>kims</a:t>
            </a:r>
            <a:r>
              <a:rPr lang="en-GB" sz="1800" cap="none" dirty="0"/>
              <a:t> </a:t>
            </a:r>
            <a:r>
              <a:rPr lang="en-GB" sz="1800" cap="none" dirty="0" err="1"/>
              <a:t>ipd</a:t>
            </a:r>
            <a:r>
              <a:rPr lang="en-GB" sz="1800" cap="none" dirty="0"/>
              <a:t>.</a:t>
            </a:r>
          </a:p>
          <a:p>
            <a:r>
              <a:rPr lang="en-GB" sz="1800" b="1" cap="none" dirty="0"/>
              <a:t>22% rated their experience as “Good"</a:t>
            </a:r>
            <a:r>
              <a:rPr lang="en-GB" sz="1800" cap="none" dirty="0"/>
              <a:t>, showing that nearly all patients were pleased with the overall service.</a:t>
            </a:r>
          </a:p>
          <a:p>
            <a:r>
              <a:rPr lang="en-GB" sz="1800" b="1" cap="none" dirty="0"/>
              <a:t>6% marked it as “Average"</a:t>
            </a:r>
            <a:r>
              <a:rPr lang="en-GB" sz="1800" cap="none" dirty="0"/>
              <a:t>, suggesting minor gaps in expectation vs. experience.</a:t>
            </a:r>
          </a:p>
          <a:p>
            <a:r>
              <a:rPr lang="en-GB" sz="1800" b="1" cap="none" dirty="0"/>
              <a:t>93% of patients rated their experience as “Excellent" or “Good"</a:t>
            </a:r>
            <a:r>
              <a:rPr lang="en-GB" sz="1800" cap="none" dirty="0"/>
              <a:t>, showcasing strong service delivery and patient satisfaction</a:t>
            </a:r>
            <a:r>
              <a:rPr lang="en-GB" sz="2000" cap="none" dirty="0"/>
              <a:t>.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510F1-C90F-1644-E1E6-E6F7AEB4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10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3" name="Picture 2" descr="A logo with blue letters">
            <a:extLst>
              <a:ext uri="{FF2B5EF4-FFF2-40B4-BE49-F238E27FC236}">
                <a16:creationId xmlns:a16="http://schemas.microsoft.com/office/drawing/2014/main" id="{3C815C67-A287-7E79-507D-0EE4A8B5ED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032" y="0"/>
            <a:ext cx="3035968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0127" y="446406"/>
            <a:ext cx="6405906" cy="791729"/>
          </a:xfrm>
        </p:spPr>
        <p:txBody>
          <a:bodyPr>
            <a:normAutofit fontScale="90000"/>
          </a:bodyPr>
          <a:lstStyle/>
          <a:p>
            <a:pPr algn="ctr"/>
            <a:r>
              <a:rPr lang="en-IN" sz="4000" b="1" dirty="0"/>
              <a:t>Result</a:t>
            </a:r>
            <a:br>
              <a:rPr lang="en-IN" sz="4000" b="1" dirty="0"/>
            </a:br>
            <a:br>
              <a:rPr lang="en-IN" sz="4000" b="1" dirty="0"/>
            </a:br>
            <a:r>
              <a:rPr lang="en-IN" sz="4000" b="1" dirty="0"/>
              <a:t>Key Strengths Identified</a:t>
            </a:r>
          </a:p>
        </p:txBody>
      </p:sp>
      <p:graphicFrame>
        <p:nvGraphicFramePr>
          <p:cNvPr id="16" name="Content Placeholder 15">
            <a:extLst>
              <a:ext uri="{FF2B5EF4-FFF2-40B4-BE49-F238E27FC236}">
                <a16:creationId xmlns:a16="http://schemas.microsoft.com/office/drawing/2014/main" id="{F90B8C5B-C453-A2FB-396F-D3BC47CB584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719450409"/>
              </p:ext>
            </p:extLst>
          </p:nvPr>
        </p:nvGraphicFramePr>
        <p:xfrm>
          <a:off x="6287387" y="1488558"/>
          <a:ext cx="5777022" cy="5068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id="{51107EFD-E9A8-3E52-8163-D7772A1E4433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 bwMode="auto">
          <a:xfrm>
            <a:off x="290514" y="1611849"/>
            <a:ext cx="5925988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Professionalism is a clear strength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– 49 of patients rated staff professionalism as a key positive, indicating strong trust in hospital personnel.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Timely communication builds satisfaction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– 47 of patients acknowledged quick responses, highlighting operational efficiency in patient interactions.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Well-defined processes improve experience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– 40 praised the smooth process flow, suggesting streamlined hospital pathways from admission to discharge.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Perceived medical care quality needs emphasis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– Only 35 rated medical care as a key strength, implying expectations may not have fully aligned with clinical outcomes or communication.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Cultural sensitivity is a notable gap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– With just 22 recognizing it as a strength, there's a clear need for better language support, dietary options, and personalized services for international patients.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3" name="Picture 2" descr="A logo with blue letters">
            <a:extLst>
              <a:ext uri="{FF2B5EF4-FFF2-40B4-BE49-F238E27FC236}">
                <a16:creationId xmlns:a16="http://schemas.microsoft.com/office/drawing/2014/main" id="{41B64F34-C226-2864-F652-0874A70672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032" y="0"/>
            <a:ext cx="3035968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E7E6B-D19D-6425-3170-331EEC11B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5903" y="342967"/>
            <a:ext cx="6677891" cy="786662"/>
          </a:xfrm>
        </p:spPr>
        <p:txBody>
          <a:bodyPr>
            <a:normAutofit fontScale="90000"/>
          </a:bodyPr>
          <a:lstStyle/>
          <a:p>
            <a:r>
              <a:rPr lang="en-IN" b="1" dirty="0"/>
              <a:t>Result</a:t>
            </a:r>
            <a:br>
              <a:rPr lang="en-IN" b="1" dirty="0"/>
            </a:br>
            <a:br>
              <a:rPr lang="en-IN" b="1" dirty="0"/>
            </a:br>
            <a:r>
              <a:rPr lang="en-IN" b="1" dirty="0"/>
              <a:t>Communication Smoothness	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19674B78-4C3C-C431-5396-09B8925EE91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28527244"/>
              </p:ext>
            </p:extLst>
          </p:nvPr>
        </p:nvGraphicFramePr>
        <p:xfrm>
          <a:off x="7607300" y="1703129"/>
          <a:ext cx="4407491" cy="3719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20800-3D37-0193-A9FA-81AABCD80B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" y="736298"/>
            <a:ext cx="7721599" cy="6097889"/>
          </a:xfrm>
        </p:spPr>
        <p:txBody>
          <a:bodyPr>
            <a:noAutofit/>
          </a:bodyPr>
          <a:lstStyle/>
          <a:p>
            <a:endParaRPr lang="en-GB" sz="1800" b="1" dirty="0"/>
          </a:p>
          <a:p>
            <a:r>
              <a:rPr lang="en-GB" sz="1800" b="1" dirty="0"/>
              <a:t>Insights &amp; Observations: Communication </a:t>
            </a:r>
            <a:r>
              <a:rPr lang="en-GB" sz="1600" b="1" dirty="0"/>
              <a:t>Smoothness</a:t>
            </a:r>
          </a:p>
          <a:p>
            <a:r>
              <a:rPr lang="en-GB" sz="1600" b="1" cap="none" dirty="0"/>
              <a:t>Excellent Communication Experience</a:t>
            </a:r>
            <a:r>
              <a:rPr lang="en-GB" sz="1600" cap="none" dirty="0"/>
              <a:t> – A significant majority (46 respondents) stated communication was </a:t>
            </a:r>
            <a:r>
              <a:rPr lang="en-GB" sz="1600" b="1" cap="none" dirty="0"/>
              <a:t>always smooth</a:t>
            </a:r>
            <a:r>
              <a:rPr lang="en-GB" sz="1600" cap="none" dirty="0"/>
              <a:t>, highlighting strong coordination across hospital touchpoints.</a:t>
            </a:r>
          </a:p>
          <a:p>
            <a:r>
              <a:rPr lang="en-GB" sz="1600" b="1" cap="none" dirty="0"/>
              <a:t>Moderate Inconsistency Exists</a:t>
            </a:r>
            <a:r>
              <a:rPr lang="en-GB" sz="1600" cap="none" dirty="0"/>
              <a:t> – A combined </a:t>
            </a:r>
            <a:r>
              <a:rPr lang="en-GB" sz="1600" b="1" cap="none" dirty="0"/>
              <a:t>24 respondents</a:t>
            </a:r>
            <a:r>
              <a:rPr lang="en-GB" sz="1600" cap="none" dirty="0"/>
              <a:t> chose "sometimes" (12) and "often" (12), suggesting some inconsistency in communication quality.</a:t>
            </a:r>
          </a:p>
          <a:p>
            <a:r>
              <a:rPr lang="en-GB" sz="1600" b="1" cap="none" dirty="0"/>
              <a:t>Minimal Dissatisfaction</a:t>
            </a:r>
            <a:r>
              <a:rPr lang="en-GB" sz="1600" cap="none" dirty="0"/>
              <a:t> – Only </a:t>
            </a:r>
            <a:r>
              <a:rPr lang="en-GB" sz="1600" b="1" cap="none" dirty="0"/>
              <a:t>1 respondent each</a:t>
            </a:r>
            <a:r>
              <a:rPr lang="en-GB" sz="1600" cap="none" dirty="0"/>
              <a:t> marked "never" and "rarely", indicating that complete breakdowns in communication are </a:t>
            </a:r>
            <a:r>
              <a:rPr lang="en-GB" sz="1600" b="1" cap="none" dirty="0"/>
              <a:t>extremely rare</a:t>
            </a:r>
            <a:r>
              <a:rPr lang="en-GB" sz="1600" cap="none" dirty="0"/>
              <a:t>.</a:t>
            </a:r>
          </a:p>
          <a:p>
            <a:r>
              <a:rPr lang="en-GB" sz="1600" b="1" cap="none" dirty="0"/>
              <a:t>Overall Trend is highly positive</a:t>
            </a:r>
            <a:r>
              <a:rPr lang="en-GB" sz="1600" cap="none" dirty="0"/>
              <a:t> – With over </a:t>
            </a:r>
            <a:r>
              <a:rPr lang="en-GB" sz="1600" b="1" cap="none" dirty="0"/>
              <a:t>75% of responses in the “always” category</a:t>
            </a:r>
            <a:r>
              <a:rPr lang="en-GB" sz="1600" cap="none" dirty="0"/>
              <a:t>, the data reflects a generally seamless communication flow between hospital staff and international patients.</a:t>
            </a:r>
          </a:p>
          <a:p>
            <a:r>
              <a:rPr lang="en-GB" sz="1600" b="1" cap="none" dirty="0"/>
              <a:t>Opportunity for improvement</a:t>
            </a:r>
            <a:r>
              <a:rPr lang="en-GB" sz="1600" cap="none" dirty="0"/>
              <a:t> – While performance is strong, focusing on converting the “sometimes” and “often” group into “always” can help the hospital reach </a:t>
            </a:r>
            <a:r>
              <a:rPr lang="en-GB" sz="1600" b="1" cap="none" dirty="0"/>
              <a:t>near-universal communication </a:t>
            </a:r>
            <a:r>
              <a:rPr lang="en-GB" sz="1800" b="1" cap="none" dirty="0"/>
              <a:t>excellence</a:t>
            </a:r>
            <a:r>
              <a:rPr lang="en-GB" sz="1800" dirty="0"/>
              <a:t>.</a:t>
            </a:r>
          </a:p>
          <a:p>
            <a:endParaRPr lang="en-IN" sz="1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E77B71-D2A1-52A2-0CE5-6641930B8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12</a:t>
            </a:fld>
            <a:endParaRPr lang="en-IN"/>
          </a:p>
        </p:txBody>
      </p:sp>
      <p:pic>
        <p:nvPicPr>
          <p:cNvPr id="4" name="Picture 3" descr="A logo with blue letters">
            <a:extLst>
              <a:ext uri="{FF2B5EF4-FFF2-40B4-BE49-F238E27FC236}">
                <a16:creationId xmlns:a16="http://schemas.microsoft.com/office/drawing/2014/main" id="{6E0554D2-6A95-D5DF-DDEC-DE1B1F586D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032" y="0"/>
            <a:ext cx="3035968" cy="11296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1E4B44-05D0-6FC4-EB64-84C94CB62E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87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4382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95874-5CB6-2274-5AC4-FC6024711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6446" y="428394"/>
            <a:ext cx="4501117" cy="740661"/>
          </a:xfrm>
        </p:spPr>
        <p:txBody>
          <a:bodyPr>
            <a:normAutofit fontScale="90000"/>
          </a:bodyPr>
          <a:lstStyle/>
          <a:p>
            <a:r>
              <a:rPr lang="en-IN" sz="4000" b="1" dirty="0"/>
              <a:t>Result</a:t>
            </a:r>
            <a:br>
              <a:rPr lang="en-IN" sz="4000" b="1" dirty="0"/>
            </a:br>
            <a:br>
              <a:rPr lang="en-IN" sz="4000" b="1" dirty="0"/>
            </a:br>
            <a:r>
              <a:rPr lang="en-IN" sz="4000" b="1" dirty="0"/>
              <a:t>Procedure Clarity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4E06CC41-43F0-9F28-5D91-D832409BADA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22224638"/>
              </p:ext>
            </p:extLst>
          </p:nvPr>
        </p:nvGraphicFramePr>
        <p:xfrm>
          <a:off x="6337005" y="1545265"/>
          <a:ext cx="5628167" cy="46216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0B0347-B749-BC03-F203-E2F890C670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6828" y="1496291"/>
            <a:ext cx="5945372" cy="4996584"/>
          </a:xfrm>
        </p:spPr>
        <p:txBody>
          <a:bodyPr>
            <a:normAutofit fontScale="85000" lnSpcReduction="10000"/>
          </a:bodyPr>
          <a:lstStyle/>
          <a:p>
            <a:r>
              <a:rPr lang="en-GB" sz="1800" b="1" dirty="0"/>
              <a:t>Insights &amp; Observations: Procedure Clarity</a:t>
            </a:r>
          </a:p>
          <a:p>
            <a:r>
              <a:rPr lang="en-GB" sz="1800" b="1" cap="none" dirty="0"/>
              <a:t>Strong procedural communication</a:t>
            </a:r>
            <a:r>
              <a:rPr lang="en-GB" sz="1800" cap="none" dirty="0"/>
              <a:t> – A majority of respondents (44 individuals) felt that procedures were explained </a:t>
            </a:r>
            <a:r>
              <a:rPr lang="en-GB" sz="1800" b="1" cap="none" dirty="0"/>
              <a:t>very clearly</a:t>
            </a:r>
            <a:r>
              <a:rPr lang="en-GB" sz="1800" cap="none" dirty="0"/>
              <a:t>, indicating excellent staff guidance throughout the patient journey.</a:t>
            </a:r>
          </a:p>
          <a:p>
            <a:r>
              <a:rPr lang="en-GB" sz="1800" b="1" cap="none" dirty="0"/>
              <a:t>High clarity overall</a:t>
            </a:r>
            <a:r>
              <a:rPr lang="en-GB" sz="1800" cap="none" dirty="0"/>
              <a:t> – With 26 patients stating that procedures were </a:t>
            </a:r>
            <a:r>
              <a:rPr lang="en-GB" sz="1800" b="1" cap="none" dirty="0"/>
              <a:t>mostly clear</a:t>
            </a:r>
            <a:r>
              <a:rPr lang="en-GB" sz="1800" cap="none" dirty="0"/>
              <a:t>, over </a:t>
            </a:r>
            <a:r>
              <a:rPr lang="en-GB" sz="1800" b="1" cap="none" dirty="0"/>
              <a:t>90%</a:t>
            </a:r>
            <a:r>
              <a:rPr lang="en-GB" sz="1800" cap="none" dirty="0"/>
              <a:t> of respondents had a </a:t>
            </a:r>
            <a:r>
              <a:rPr lang="en-GB" sz="1800" b="1" cap="none" dirty="0"/>
              <a:t>positive understanding</a:t>
            </a:r>
            <a:r>
              <a:rPr lang="en-GB" sz="1800" cap="none" dirty="0"/>
              <a:t> of hospital processes.</a:t>
            </a:r>
          </a:p>
          <a:p>
            <a:r>
              <a:rPr lang="en-GB" sz="1800" b="1" cap="none" dirty="0"/>
              <a:t>Minimal ambiguity</a:t>
            </a:r>
            <a:r>
              <a:rPr lang="en-GB" sz="1800" cap="none" dirty="0"/>
              <a:t> – Only </a:t>
            </a:r>
            <a:r>
              <a:rPr lang="en-GB" sz="1800" b="1" cap="none" dirty="0"/>
              <a:t>1 respondent each</a:t>
            </a:r>
            <a:r>
              <a:rPr lang="en-GB" sz="1800" cap="none" dirty="0"/>
              <a:t> felt the procedure was "somewhat clear" or "not explained", suggesting that unclear communication is </a:t>
            </a:r>
            <a:r>
              <a:rPr lang="en-GB" sz="1800" b="1" cap="none" dirty="0"/>
              <a:t>extremely rare</a:t>
            </a:r>
            <a:r>
              <a:rPr lang="en-GB" sz="1800" cap="none" dirty="0"/>
              <a:t>.</a:t>
            </a:r>
          </a:p>
          <a:p>
            <a:r>
              <a:rPr lang="en-GB" sz="1800" b="1" cap="none" dirty="0"/>
              <a:t>Staff training appears effective</a:t>
            </a:r>
            <a:r>
              <a:rPr lang="en-GB" sz="1800" cap="none" dirty="0"/>
              <a:t> – The data reflects the hospital’s success in training its team to </a:t>
            </a:r>
            <a:r>
              <a:rPr lang="en-GB" sz="1800" b="1" cap="none" dirty="0"/>
              <a:t>consistently explain treatment protocols and steps</a:t>
            </a:r>
            <a:r>
              <a:rPr lang="en-GB" sz="1800" cap="none" dirty="0"/>
              <a:t> to international patients.</a:t>
            </a:r>
          </a:p>
          <a:p>
            <a:r>
              <a:rPr lang="en-GB" sz="1800" b="1" cap="none" dirty="0"/>
              <a:t>Scope to achieve 100% clarity</a:t>
            </a:r>
            <a:r>
              <a:rPr lang="en-GB" sz="1800" cap="none" dirty="0"/>
              <a:t> – While performance is excellent, targeted efforts to </a:t>
            </a:r>
            <a:r>
              <a:rPr lang="en-GB" sz="1800" b="1" cap="none" dirty="0"/>
              <a:t>identify and support borderline cases</a:t>
            </a:r>
            <a:r>
              <a:rPr lang="en-GB" sz="1800" cap="none" dirty="0"/>
              <a:t> can help move from “mostly clear” to “very clear” for all patients.</a:t>
            </a:r>
          </a:p>
          <a:p>
            <a:endParaRPr lang="en-IN" sz="1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113F5A-1375-A875-7EDD-52B4ACED8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13</a:t>
            </a:fld>
            <a:endParaRPr lang="en-IN"/>
          </a:p>
        </p:txBody>
      </p:sp>
      <p:pic>
        <p:nvPicPr>
          <p:cNvPr id="4" name="Picture 3" descr="A logo with blue letters">
            <a:extLst>
              <a:ext uri="{FF2B5EF4-FFF2-40B4-BE49-F238E27FC236}">
                <a16:creationId xmlns:a16="http://schemas.microsoft.com/office/drawing/2014/main" id="{2687FEAF-CF66-3102-3A55-C1ED11D7A1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032" y="0"/>
            <a:ext cx="3035968" cy="12689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2A45F4-C8AA-E2CB-B2BC-706F34C9BA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272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557A0-AABE-CCB8-F6A5-DE9A28571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1473" y="357106"/>
            <a:ext cx="3848989" cy="935666"/>
          </a:xfrm>
        </p:spPr>
        <p:txBody>
          <a:bodyPr>
            <a:normAutofit fontScale="90000"/>
          </a:bodyPr>
          <a:lstStyle/>
          <a:p>
            <a:r>
              <a:rPr lang="en-IN" b="1" dirty="0"/>
              <a:t>Result</a:t>
            </a:r>
            <a:br>
              <a:rPr lang="en-IN" b="1" dirty="0"/>
            </a:br>
            <a:br>
              <a:rPr lang="en-IN" b="1" dirty="0"/>
            </a:br>
            <a:r>
              <a:rPr lang="en-IN" b="1" dirty="0"/>
              <a:t>Support Services	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58B8C6BD-1D79-F58A-C3CE-B517A0B915F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55736730"/>
              </p:ext>
            </p:extLst>
          </p:nvPr>
        </p:nvGraphicFramePr>
        <p:xfrm>
          <a:off x="6308651" y="1825625"/>
          <a:ext cx="5479312" cy="466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4E631-10CB-2A2F-BAD9-DC3B6FAC8E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0243" y="1825625"/>
            <a:ext cx="5968408" cy="4351338"/>
          </a:xfrm>
        </p:spPr>
        <p:txBody>
          <a:bodyPr>
            <a:normAutofit fontScale="70000" lnSpcReduction="20000"/>
          </a:bodyPr>
          <a:lstStyle/>
          <a:p>
            <a:r>
              <a:rPr lang="en-GB" b="1" dirty="0"/>
              <a:t>Insights &amp; Observations: Support Services</a:t>
            </a:r>
          </a:p>
          <a:p>
            <a:r>
              <a:rPr lang="en-GB" b="1" cap="none" dirty="0"/>
              <a:t>Accommodation arrangement is the top-rated support</a:t>
            </a:r>
            <a:r>
              <a:rPr lang="en-GB" cap="none" dirty="0"/>
              <a:t> – With </a:t>
            </a:r>
            <a:r>
              <a:rPr lang="en-GB" b="1" cap="none" dirty="0"/>
              <a:t>59 patients</a:t>
            </a:r>
            <a:r>
              <a:rPr lang="en-GB" cap="none" dirty="0"/>
              <a:t> acknowledging this service, it reflects the hospital's strong efforts in providing comfort for international patients and their families.</a:t>
            </a:r>
          </a:p>
          <a:p>
            <a:r>
              <a:rPr lang="en-GB" b="1" cap="none" dirty="0"/>
              <a:t>Airport pickup is highly appreciated</a:t>
            </a:r>
            <a:r>
              <a:rPr lang="en-GB" cap="none" dirty="0"/>
              <a:t> – Scoring </a:t>
            </a:r>
            <a:r>
              <a:rPr lang="en-GB" b="1" cap="none" dirty="0"/>
              <a:t>56</a:t>
            </a:r>
            <a:r>
              <a:rPr lang="en-GB" cap="none" dirty="0"/>
              <a:t>, this shows how crucial seamless airport-to-hospital transition is in patient satisfaction and hospitality.</a:t>
            </a:r>
          </a:p>
          <a:p>
            <a:r>
              <a:rPr lang="en-GB" b="1" cap="none" dirty="0"/>
              <a:t>Language interpretation ranks third</a:t>
            </a:r>
            <a:r>
              <a:rPr lang="en-GB" cap="none" dirty="0"/>
              <a:t> – With </a:t>
            </a:r>
            <a:r>
              <a:rPr lang="en-GB" b="1" cap="none" dirty="0"/>
              <a:t>51 acknowledgments</a:t>
            </a:r>
            <a:r>
              <a:rPr lang="en-GB" cap="none" dirty="0"/>
              <a:t>, this highlights the importance of overcoming language barriers in medical communication.</a:t>
            </a:r>
          </a:p>
          <a:p>
            <a:r>
              <a:rPr lang="en-GB" b="1" cap="none" dirty="0"/>
              <a:t>Visa assistance remains a key strength</a:t>
            </a:r>
            <a:r>
              <a:rPr lang="en-GB" cap="none" dirty="0"/>
              <a:t> – With </a:t>
            </a:r>
            <a:r>
              <a:rPr lang="en-GB" b="1" cap="none" dirty="0"/>
              <a:t>50 mentions</a:t>
            </a:r>
            <a:r>
              <a:rPr lang="en-GB" cap="none" dirty="0"/>
              <a:t>, the hospital’s ability to help with medical visas is a significant contributor to ease of access and patient inflow.</a:t>
            </a:r>
          </a:p>
          <a:p>
            <a:r>
              <a:rPr lang="en-GB" b="1" cap="none" dirty="0"/>
              <a:t>Cultural support is slightly behind</a:t>
            </a:r>
            <a:r>
              <a:rPr lang="en-GB" cap="none" dirty="0"/>
              <a:t> – Although still strong at </a:t>
            </a:r>
            <a:r>
              <a:rPr lang="en-GB" b="1" cap="none" dirty="0"/>
              <a:t>48</a:t>
            </a:r>
            <a:r>
              <a:rPr lang="en-GB" cap="none" dirty="0"/>
              <a:t>, this relatively lower count suggests potential for improvement in </a:t>
            </a:r>
            <a:r>
              <a:rPr lang="en-GB" b="1" cap="none" dirty="0"/>
              <a:t>customized care, food options, or religious/cultural accommodations</a:t>
            </a:r>
            <a:r>
              <a:rPr lang="en-GB" cap="none" dirty="0"/>
              <a:t>.</a:t>
            </a:r>
          </a:p>
          <a:p>
            <a:endParaRPr lang="en-IN" dirty="0"/>
          </a:p>
        </p:txBody>
      </p:sp>
      <p:pic>
        <p:nvPicPr>
          <p:cNvPr id="4" name="Picture 3" descr="A logo with blue letters">
            <a:extLst>
              <a:ext uri="{FF2B5EF4-FFF2-40B4-BE49-F238E27FC236}">
                <a16:creationId xmlns:a16="http://schemas.microsoft.com/office/drawing/2014/main" id="{51B69EFF-FFC3-58F8-D6B3-F80E8045A4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032" y="0"/>
            <a:ext cx="3035968" cy="12689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A5FDC2-3270-339F-FB49-E463353C09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889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45EA4-42CA-3994-1220-9B7D4A6C5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8480" y="370312"/>
            <a:ext cx="5486400" cy="1068628"/>
          </a:xfrm>
        </p:spPr>
        <p:txBody>
          <a:bodyPr>
            <a:normAutofit fontScale="90000"/>
          </a:bodyPr>
          <a:lstStyle/>
          <a:p>
            <a:r>
              <a:rPr lang="en-IN" sz="4000" b="1" dirty="0"/>
              <a:t>Result</a:t>
            </a:r>
            <a:br>
              <a:rPr lang="en-IN" sz="4000" b="1" dirty="0"/>
            </a:br>
            <a:br>
              <a:rPr lang="en-IN" sz="4000" b="1" dirty="0"/>
            </a:br>
            <a:r>
              <a:rPr lang="en-IN" sz="4000" b="1" dirty="0"/>
              <a:t>Challenges Faced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8DFB193C-2752-A781-C723-0F58E5BC340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71096189"/>
              </p:ext>
            </p:extLst>
          </p:nvPr>
        </p:nvGraphicFramePr>
        <p:xfrm>
          <a:off x="5890437" y="1690688"/>
          <a:ext cx="6117265" cy="5167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197C4-1175-6863-C619-8D94441CDB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5557" y="1438940"/>
            <a:ext cx="5651206" cy="4831686"/>
          </a:xfrm>
        </p:spPr>
        <p:txBody>
          <a:bodyPr>
            <a:normAutofit fontScale="62500" lnSpcReduction="20000"/>
          </a:bodyPr>
          <a:lstStyle/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Insights &amp; Observations: Challenges Faced</a:t>
            </a:r>
          </a:p>
          <a:p>
            <a:r>
              <a:rPr lang="en-GB" b="1" cap="none" dirty="0"/>
              <a:t>Majority reported no challenges</a:t>
            </a:r>
            <a:r>
              <a:rPr lang="en-GB" cap="none" dirty="0"/>
              <a:t> – A strong </a:t>
            </a:r>
            <a:r>
              <a:rPr lang="en-GB" b="1" cap="none" dirty="0"/>
              <a:t>34 respondents</a:t>
            </a:r>
            <a:r>
              <a:rPr lang="en-GB" cap="none" dirty="0"/>
              <a:t> (the highest) indicated they faced </a:t>
            </a:r>
            <a:r>
              <a:rPr lang="en-GB" b="1" cap="none" dirty="0"/>
              <a:t>no issues</a:t>
            </a:r>
            <a:r>
              <a:rPr lang="en-GB" cap="none" dirty="0"/>
              <a:t>, reflecting the hospital’s efficiency in managing international patient services.</a:t>
            </a:r>
          </a:p>
          <a:p>
            <a:r>
              <a:rPr lang="en-GB" b="1" cap="none" dirty="0"/>
              <a:t>Cultural barriers are the top concern</a:t>
            </a:r>
            <a:r>
              <a:rPr lang="en-GB" cap="none" dirty="0"/>
              <a:t> – Mentioned directly or in combination in </a:t>
            </a:r>
            <a:r>
              <a:rPr lang="en-GB" b="1" cap="none" dirty="0"/>
              <a:t>19 cases</a:t>
            </a:r>
            <a:r>
              <a:rPr lang="en-GB" cap="none" dirty="0"/>
              <a:t>, cultural differences remain the </a:t>
            </a:r>
            <a:r>
              <a:rPr lang="en-GB" b="1" cap="none" dirty="0"/>
              <a:t>most significant challenge</a:t>
            </a:r>
            <a:r>
              <a:rPr lang="en-GB" cap="none" dirty="0"/>
              <a:t>, underscoring the need for better cultural sensitivity training and services.</a:t>
            </a:r>
          </a:p>
          <a:p>
            <a:r>
              <a:rPr lang="en-GB" b="1" cap="none" dirty="0"/>
              <a:t>Communication gaps are notable</a:t>
            </a:r>
            <a:r>
              <a:rPr lang="en-GB" cap="none" dirty="0"/>
              <a:t> – Reported by </a:t>
            </a:r>
            <a:r>
              <a:rPr lang="en-GB" b="1" cap="none" dirty="0"/>
              <a:t>12 respondents</a:t>
            </a:r>
            <a:r>
              <a:rPr lang="en-GB" cap="none" dirty="0"/>
              <a:t> (9 standalone + 3 with cultural barriers), this points to occasional breakdowns in information flow between staff and patients.</a:t>
            </a:r>
          </a:p>
          <a:p>
            <a:r>
              <a:rPr lang="en-GB" b="1" cap="none" dirty="0"/>
              <a:t>Billing-Related Concerns Exist</a:t>
            </a:r>
            <a:r>
              <a:rPr lang="en-GB" cap="none" dirty="0"/>
              <a:t> – A total of </a:t>
            </a:r>
            <a:r>
              <a:rPr lang="en-GB" b="1" cap="none" dirty="0"/>
              <a:t>9 responses</a:t>
            </a:r>
            <a:r>
              <a:rPr lang="en-GB" cap="none" dirty="0"/>
              <a:t> (7 direct + 2 with cultural barriers) indicate some dissatisfaction or confusion related to billing, highlighting an area for administrative improvement.</a:t>
            </a:r>
          </a:p>
          <a:p>
            <a:r>
              <a:rPr lang="en-GB" b="1" cap="none" dirty="0"/>
              <a:t>Minimal Travel and Appointment delays</a:t>
            </a:r>
            <a:r>
              <a:rPr lang="en-GB" cap="none" dirty="0"/>
              <a:t> – Only </a:t>
            </a:r>
            <a:r>
              <a:rPr lang="en-GB" b="1" cap="none" dirty="0"/>
              <a:t>1–2 cases each</a:t>
            </a:r>
            <a:r>
              <a:rPr lang="en-GB" cap="none" dirty="0"/>
              <a:t> mention visa/travel issues or appointment delays, suggesting these are </a:t>
            </a:r>
            <a:r>
              <a:rPr lang="en-GB" b="1" cap="none" dirty="0"/>
              <a:t>well-managed processes</a:t>
            </a:r>
            <a:r>
              <a:rPr lang="en-GB" cap="none" dirty="0"/>
              <a:t> in the current system.</a:t>
            </a:r>
          </a:p>
          <a:p>
            <a:endParaRPr lang="en-IN" dirty="0"/>
          </a:p>
        </p:txBody>
      </p:sp>
      <p:pic>
        <p:nvPicPr>
          <p:cNvPr id="4" name="Picture 3" descr="A logo with blue letters">
            <a:extLst>
              <a:ext uri="{FF2B5EF4-FFF2-40B4-BE49-F238E27FC236}">
                <a16:creationId xmlns:a16="http://schemas.microsoft.com/office/drawing/2014/main" id="{F6A85DAD-12DA-1583-07C6-C10A62A65B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032" y="0"/>
            <a:ext cx="3035968" cy="12689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2BD6E7-59E5-72AA-E0E5-42C16880EC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8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E95EC-B0F6-E37C-02FF-EEA111E4F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0" y="267587"/>
            <a:ext cx="5760720" cy="1185294"/>
          </a:xfrm>
        </p:spPr>
        <p:txBody>
          <a:bodyPr>
            <a:normAutofit fontScale="90000"/>
          </a:bodyPr>
          <a:lstStyle/>
          <a:p>
            <a:r>
              <a:rPr lang="en-IN" sz="4000" b="1" dirty="0"/>
              <a:t>Result</a:t>
            </a:r>
            <a:br>
              <a:rPr lang="en-IN" sz="4000" b="1" dirty="0"/>
            </a:br>
            <a:br>
              <a:rPr lang="en-IN" sz="4000" b="1" dirty="0"/>
            </a:br>
            <a:r>
              <a:rPr lang="en-IN" sz="4000" b="1" dirty="0"/>
              <a:t>Language Barrier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ECEEAF42-499E-34BD-DEA2-90657451005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21729806"/>
              </p:ext>
            </p:extLst>
          </p:nvPr>
        </p:nvGraphicFramePr>
        <p:xfrm>
          <a:off x="7038752" y="1825625"/>
          <a:ext cx="5004391" cy="466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8FE7A0-7852-559A-3783-E1320E199C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7713" y="1825625"/>
            <a:ext cx="6414975" cy="4979212"/>
          </a:xfrm>
        </p:spPr>
        <p:txBody>
          <a:bodyPr>
            <a:normAutofit fontScale="70000" lnSpcReduction="20000"/>
          </a:bodyPr>
          <a:lstStyle/>
          <a:p>
            <a:r>
              <a:rPr lang="en-GB" b="1" dirty="0"/>
              <a:t>Insights &amp; Observations: Language Barrier</a:t>
            </a:r>
          </a:p>
          <a:p>
            <a:r>
              <a:rPr lang="en-GB" b="1" cap="none" dirty="0"/>
              <a:t>Majority found language support fully adequate</a:t>
            </a:r>
            <a:r>
              <a:rPr lang="en-GB" cap="none" dirty="0"/>
              <a:t> – A significant </a:t>
            </a:r>
            <a:r>
              <a:rPr lang="en-GB" b="1" cap="none" dirty="0"/>
              <a:t>42 respondents</a:t>
            </a:r>
            <a:r>
              <a:rPr lang="en-GB" cap="none" dirty="0"/>
              <a:t> felt the hospital provided </a:t>
            </a:r>
            <a:r>
              <a:rPr lang="en-GB" b="1" cap="none" dirty="0"/>
              <a:t>completely effective language assistance</a:t>
            </a:r>
            <a:r>
              <a:rPr lang="en-GB" cap="none" dirty="0"/>
              <a:t>, indicating a robust interpretation or multilingual staff system.</a:t>
            </a:r>
          </a:p>
          <a:p>
            <a:r>
              <a:rPr lang="en-GB" b="1" cap="none" dirty="0"/>
              <a:t>Moderate room for improvement</a:t>
            </a:r>
            <a:r>
              <a:rPr lang="en-GB" cap="none" dirty="0"/>
              <a:t> – </a:t>
            </a:r>
            <a:r>
              <a:rPr lang="en-GB" b="1" cap="none" dirty="0"/>
              <a:t>14 participants</a:t>
            </a:r>
            <a:r>
              <a:rPr lang="en-GB" cap="none" dirty="0"/>
              <a:t> rated the support as </a:t>
            </a:r>
            <a:r>
              <a:rPr lang="en-GB" b="1" cap="none" dirty="0"/>
              <a:t>“Mostly Adequate"</a:t>
            </a:r>
            <a:r>
              <a:rPr lang="en-GB" cap="none" dirty="0"/>
              <a:t>, suggesting occasional gaps in understanding or translation that could be enhanced.</a:t>
            </a:r>
          </a:p>
          <a:p>
            <a:r>
              <a:rPr lang="en-GB" b="1" cap="none" dirty="0"/>
              <a:t>Small fraction faced inadequacy</a:t>
            </a:r>
            <a:r>
              <a:rPr lang="en-GB" cap="none" dirty="0"/>
              <a:t> – A few respondents (</a:t>
            </a:r>
            <a:r>
              <a:rPr lang="en-GB" b="1" cap="none" dirty="0"/>
              <a:t>2 marked inadequate, 6 marked somewhat adequate</a:t>
            </a:r>
            <a:r>
              <a:rPr lang="en-GB" cap="none" dirty="0"/>
              <a:t>) experienced communication difficulty, highlighting the need for </a:t>
            </a:r>
            <a:r>
              <a:rPr lang="en-GB" b="1" cap="none" dirty="0"/>
              <a:t>expanded translator access</a:t>
            </a:r>
            <a:r>
              <a:rPr lang="en-GB" cap="none" dirty="0"/>
              <a:t> or culturally aligned communication styles.</a:t>
            </a:r>
          </a:p>
          <a:p>
            <a:r>
              <a:rPr lang="en-GB" b="1" cap="none" dirty="0"/>
              <a:t>“Not Applicable” suggests variation in need</a:t>
            </a:r>
            <a:r>
              <a:rPr lang="en-GB" cap="none" dirty="0"/>
              <a:t> – </a:t>
            </a:r>
            <a:r>
              <a:rPr lang="en-GB" b="1" cap="none" dirty="0"/>
              <a:t>7 patients</a:t>
            </a:r>
            <a:r>
              <a:rPr lang="en-GB" cap="none" dirty="0"/>
              <a:t> likely did not require language assistance, possibly due to shared language or accompanied support, which reflects </a:t>
            </a:r>
            <a:r>
              <a:rPr lang="en-GB" b="1" cap="none" dirty="0"/>
              <a:t>diversity in language dependency</a:t>
            </a:r>
            <a:r>
              <a:rPr lang="en-GB" cap="none" dirty="0"/>
              <a:t>.</a:t>
            </a:r>
          </a:p>
          <a:p>
            <a:r>
              <a:rPr lang="en-GB" b="1" cap="none" dirty="0"/>
              <a:t>Overall Trend is Strongly Positive</a:t>
            </a:r>
            <a:r>
              <a:rPr lang="en-GB" cap="none" dirty="0"/>
              <a:t> – With a combined </a:t>
            </a:r>
            <a:r>
              <a:rPr lang="en-GB" b="1" cap="none" dirty="0"/>
              <a:t>56 out of 72 respondents</a:t>
            </a:r>
            <a:r>
              <a:rPr lang="en-GB" cap="none" dirty="0"/>
              <a:t> rating language support as fully or mostly adequate, the hospital demonstrates </a:t>
            </a:r>
            <a:r>
              <a:rPr lang="en-GB" b="1" cap="none" dirty="0"/>
              <a:t>effective cross-linguistic communication</a:t>
            </a:r>
            <a:r>
              <a:rPr lang="en-GB" cap="none" dirty="0"/>
              <a:t>, though fine-tuning for edge cases could bring it to excellence</a:t>
            </a:r>
          </a:p>
          <a:p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ABBAB3-5079-872F-D3BD-BAC500C78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16</a:t>
            </a:fld>
            <a:endParaRPr lang="en-IN"/>
          </a:p>
        </p:txBody>
      </p:sp>
      <p:pic>
        <p:nvPicPr>
          <p:cNvPr id="4" name="Picture 3" descr="A logo with blue letters">
            <a:extLst>
              <a:ext uri="{FF2B5EF4-FFF2-40B4-BE49-F238E27FC236}">
                <a16:creationId xmlns:a16="http://schemas.microsoft.com/office/drawing/2014/main" id="{4D6C4500-DED9-FB86-BCB6-C06C0F583A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032" y="0"/>
            <a:ext cx="3035968" cy="12689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B384C2-48E0-C8D1-A66B-FC591C7FFF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1063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0219" y="537763"/>
            <a:ext cx="5381298" cy="730983"/>
          </a:xfrm>
        </p:spPr>
        <p:txBody>
          <a:bodyPr>
            <a:normAutofit/>
          </a:bodyPr>
          <a:lstStyle/>
          <a:p>
            <a:pPr algn="ctr"/>
            <a:r>
              <a:rPr lang="en-IN" sz="4000" b="1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645" y="1999516"/>
            <a:ext cx="10310446" cy="48346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Key Interpretations:</a:t>
            </a:r>
          </a:p>
          <a:p>
            <a:r>
              <a:rPr lang="en-GB" sz="1900" cap="none" dirty="0"/>
              <a:t> An overwhelming </a:t>
            </a:r>
            <a:r>
              <a:rPr lang="en-GB" sz="1900" b="1" cap="none" dirty="0"/>
              <a:t>93% of international patients rated their experience as either “Excellent” (71%) or “Good” (22%)</a:t>
            </a:r>
            <a:r>
              <a:rPr lang="en-GB" sz="1900" cap="none" dirty="0"/>
              <a:t>, indicating a strong positive perception of services offered by KIMS Hospitals’ international patient division.</a:t>
            </a:r>
          </a:p>
          <a:p>
            <a:r>
              <a:rPr lang="en-GB" sz="1900" cap="none" dirty="0"/>
              <a:t> The </a:t>
            </a:r>
            <a:r>
              <a:rPr lang="en-GB" sz="1900" b="1" cap="none" dirty="0"/>
              <a:t>high percentage of “Excellent” ratings</a:t>
            </a:r>
            <a:r>
              <a:rPr lang="en-GB" sz="1900" cap="none" dirty="0"/>
              <a:t> suggests outstanding performance in areas such as medical care quality, process coordination, and staff professionalism.</a:t>
            </a:r>
          </a:p>
          <a:p>
            <a:r>
              <a:rPr lang="en-GB" sz="1900" cap="none" dirty="0"/>
              <a:t> A smaller segment, </a:t>
            </a:r>
            <a:r>
              <a:rPr lang="en-GB" sz="1900" b="1" cap="none" dirty="0"/>
              <a:t>6% rating the service as “average”</a:t>
            </a:r>
            <a:r>
              <a:rPr lang="en-GB" sz="1900" cap="none" dirty="0"/>
              <a:t>, signals minor expectations gaps—possibly related to support services, communication clarity, or waiting times.</a:t>
            </a:r>
          </a:p>
          <a:p>
            <a:r>
              <a:rPr lang="en-GB" sz="1900" cap="none" dirty="0"/>
              <a:t> The near-absence of poor ratings reflects </a:t>
            </a:r>
            <a:r>
              <a:rPr lang="en-GB" sz="1900" b="1" cap="none" dirty="0"/>
              <a:t>effective operational practices and patient-centric service delivery</a:t>
            </a:r>
            <a:r>
              <a:rPr lang="en-GB" sz="1900" cap="none" dirty="0"/>
              <a:t>.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17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7" name="Picture 6" descr="A logo with blue letters">
            <a:extLst>
              <a:ext uri="{FF2B5EF4-FFF2-40B4-BE49-F238E27FC236}">
                <a16:creationId xmlns:a16="http://schemas.microsoft.com/office/drawing/2014/main" id="{19CB2699-E6E3-459E-527D-1ECB7259F8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032" y="0"/>
            <a:ext cx="3035968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9436" y="344488"/>
            <a:ext cx="4073236" cy="948284"/>
          </a:xfrm>
        </p:spPr>
        <p:txBody>
          <a:bodyPr>
            <a:normAutofit/>
          </a:bodyPr>
          <a:lstStyle/>
          <a:p>
            <a:pPr algn="ctr"/>
            <a:r>
              <a:rPr lang="en-IN" sz="4000" b="1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254" y="1707861"/>
            <a:ext cx="10515600" cy="4351338"/>
          </a:xfrm>
        </p:spPr>
        <p:txBody>
          <a:bodyPr/>
          <a:lstStyle/>
          <a:p>
            <a:r>
              <a:rPr lang="en-GB" b="1" cap="none" dirty="0"/>
              <a:t>Alignment with literature:</a:t>
            </a:r>
          </a:p>
          <a:p>
            <a:r>
              <a:rPr lang="en-GB" cap="none" dirty="0"/>
              <a:t>These findings support global studies in medical tourism, which emphasize the importance of cultural sensitivity (10), coordinated care(8), and responsive communication(12) in enhancing patient satisfaction.</a:t>
            </a:r>
          </a:p>
          <a:p>
            <a:pPr marL="0" indent="0">
              <a:buNone/>
            </a:pPr>
            <a:endParaRPr lang="en-IN" cap="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18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7" name="Picture 6" descr="A logo with blue letters">
            <a:extLst>
              <a:ext uri="{FF2B5EF4-FFF2-40B4-BE49-F238E27FC236}">
                <a16:creationId xmlns:a16="http://schemas.microsoft.com/office/drawing/2014/main" id="{A4968000-80FB-29AE-B896-2D9DA4B0E9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032" y="0"/>
            <a:ext cx="3035968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3681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5255" y="365125"/>
            <a:ext cx="5195454" cy="927647"/>
          </a:xfrm>
        </p:spPr>
        <p:txBody>
          <a:bodyPr>
            <a:normAutofit/>
          </a:bodyPr>
          <a:lstStyle/>
          <a:p>
            <a:pPr algn="ctr"/>
            <a:r>
              <a:rPr lang="en-IN" sz="4000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621F9-57FC-03A7-2EE3-925A45765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cap="none" dirty="0"/>
              <a:t>Conclusion:</a:t>
            </a:r>
          </a:p>
          <a:p>
            <a:r>
              <a:rPr lang="en-GB" sz="1800" cap="none" dirty="0"/>
              <a:t>The research concludes that the </a:t>
            </a:r>
            <a:r>
              <a:rPr lang="en-GB" sz="1800" b="1" cap="none" dirty="0"/>
              <a:t>international patient services at KIMS hospitals, </a:t>
            </a:r>
            <a:r>
              <a:rPr lang="en-GB" sz="1800" b="1" cap="none" dirty="0" err="1"/>
              <a:t>secunderabad</a:t>
            </a:r>
            <a:r>
              <a:rPr lang="en-GB" sz="1800" cap="none" dirty="0"/>
              <a:t> are well-structured and highly effective.</a:t>
            </a:r>
          </a:p>
          <a:p>
            <a:r>
              <a:rPr lang="en-GB" sz="1800" cap="none" dirty="0"/>
              <a:t>With </a:t>
            </a:r>
            <a:r>
              <a:rPr lang="en-GB" sz="1800" b="1" cap="none" dirty="0"/>
              <a:t>over 9 out of 10 patients expressing high satisfaction</a:t>
            </a:r>
            <a:r>
              <a:rPr lang="en-GB" sz="1800" cap="none" dirty="0"/>
              <a:t>, the </a:t>
            </a:r>
            <a:r>
              <a:rPr lang="en-GB" sz="1800" cap="none" dirty="0" err="1"/>
              <a:t>ipd</a:t>
            </a:r>
            <a:r>
              <a:rPr lang="en-GB" sz="1800" cap="none" dirty="0"/>
              <a:t> demonstrates excellence in managing international patient experiences.</a:t>
            </a:r>
          </a:p>
          <a:p>
            <a:r>
              <a:rPr lang="en-GB" sz="1800" cap="none" dirty="0"/>
              <a:t>Minor neutral feedback points to areas where further refinement can add value.</a:t>
            </a:r>
          </a:p>
          <a:p>
            <a:endParaRPr lang="en-IN" cap="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19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7" name="Picture 6" descr="A logo with blue letters">
            <a:extLst>
              <a:ext uri="{FF2B5EF4-FFF2-40B4-BE49-F238E27FC236}">
                <a16:creationId xmlns:a16="http://schemas.microsoft.com/office/drawing/2014/main" id="{8FCBF285-38CA-A9D0-7E39-CF63C98DED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032" y="0"/>
            <a:ext cx="3035968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90EC8-24B8-8C55-725B-A9D2C591A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81061"/>
            <a:ext cx="10364451" cy="851054"/>
          </a:xfrm>
        </p:spPr>
        <p:txBody>
          <a:bodyPr/>
          <a:lstStyle/>
          <a:p>
            <a:r>
              <a:rPr lang="en-US" b="1" dirty="0"/>
              <a:t>SRB Approval</a:t>
            </a:r>
            <a:endParaRPr lang="en-IN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9AD2C4-3C44-51E7-C81B-AAAD0082D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D65D226D-2C19-A43F-AC19-B861124EED8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43" y="1219200"/>
            <a:ext cx="3809999" cy="5333999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3FD9869-2B96-23B2-A358-0FAE43FFBD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819" y="1132115"/>
            <a:ext cx="3941524" cy="5421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3945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80FDF-C56C-FC0C-053D-6848E2BF1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5926" y="543616"/>
            <a:ext cx="4551220" cy="1292772"/>
          </a:xfrm>
        </p:spPr>
        <p:txBody>
          <a:bodyPr>
            <a:normAutofit/>
          </a:bodyPr>
          <a:lstStyle/>
          <a:p>
            <a:pPr algn="just"/>
            <a:r>
              <a:rPr lang="en-IN" b="1" dirty="0"/>
              <a:t>Recommendations</a:t>
            </a:r>
            <a:br>
              <a:rPr lang="en-IN" b="1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57C79F-9C2B-04C0-1E0B-DB5EC8697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sz="1900" b="1" cap="none" dirty="0"/>
              <a:t>Focus on continuous quality monitoring</a:t>
            </a:r>
            <a:br>
              <a:rPr lang="en-IN" sz="1900" cap="none" dirty="0"/>
            </a:br>
            <a:r>
              <a:rPr lang="en-IN" sz="1900" cap="none" dirty="0"/>
              <a:t>→ regularly analyse patient satisfaction trends to identify and respond to subtle service gaps.</a:t>
            </a:r>
          </a:p>
          <a:p>
            <a:r>
              <a:rPr lang="en-IN" sz="1900" b="1" cap="none" dirty="0"/>
              <a:t>Enhance communication touchpoints</a:t>
            </a:r>
            <a:br>
              <a:rPr lang="en-IN" sz="1900" cap="none" dirty="0"/>
            </a:br>
            <a:r>
              <a:rPr lang="en-IN" sz="1900" cap="none" dirty="0"/>
              <a:t>→ provide multilingual orientation guides and digital handholding for patients pre-arrival and during treatment.</a:t>
            </a:r>
          </a:p>
          <a:p>
            <a:r>
              <a:rPr lang="en-IN" sz="1900" b="1" cap="none" dirty="0"/>
              <a:t>Streamline waiting and coordination protocols</a:t>
            </a:r>
            <a:br>
              <a:rPr lang="en-IN" sz="1900" cap="none" dirty="0"/>
            </a:br>
            <a:r>
              <a:rPr lang="en-IN" sz="1900" cap="none" dirty="0"/>
              <a:t>→ explore automated alerts and centralized coordination dashboards to minimize perceived delays.</a:t>
            </a:r>
          </a:p>
          <a:p>
            <a:r>
              <a:rPr lang="en-IN" sz="1900" b="1" cap="none" dirty="0"/>
              <a:t>Deepen staff training in cultural competence</a:t>
            </a:r>
            <a:br>
              <a:rPr lang="en-IN" sz="1900" cap="none" dirty="0"/>
            </a:br>
            <a:r>
              <a:rPr lang="en-IN" sz="1900" cap="none" dirty="0"/>
              <a:t>→ regular refresher sessions on cross-cultural engagement can further improve patient comfort and trust.</a:t>
            </a:r>
          </a:p>
          <a:p>
            <a:endParaRPr lang="en-IN" cap="non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7466B9-FC64-2A4F-83DD-6C6A22872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20</a:t>
            </a:fld>
            <a:endParaRPr lang="en-IN"/>
          </a:p>
        </p:txBody>
      </p:sp>
      <p:pic>
        <p:nvPicPr>
          <p:cNvPr id="6" name="Picture 5" descr="A logo with blue letters">
            <a:extLst>
              <a:ext uri="{FF2B5EF4-FFF2-40B4-BE49-F238E27FC236}">
                <a16:creationId xmlns:a16="http://schemas.microsoft.com/office/drawing/2014/main" id="{8A9BD9CA-01A1-9BD1-49BE-0D1AA5ABF7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032" y="0"/>
            <a:ext cx="3035968" cy="12927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9AB2AD-8716-62DA-9B46-F7B35A219E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8289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0" y="380999"/>
            <a:ext cx="5067300" cy="1135381"/>
          </a:xfrm>
        </p:spPr>
        <p:txBody>
          <a:bodyPr/>
          <a:lstStyle/>
          <a:p>
            <a:pPr algn="ctr"/>
            <a:r>
              <a:rPr lang="en-GB" sz="4000" b="1" dirty="0"/>
              <a:t>Tools </a:t>
            </a:r>
            <a:r>
              <a:rPr lang="en-GB" b="1" dirty="0"/>
              <a:t>	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D5A5-350C-07B1-88E3-70F677EEF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516380"/>
            <a:ext cx="11292840" cy="4931056"/>
          </a:xfrm>
        </p:spPr>
        <p:txBody>
          <a:bodyPr/>
          <a:lstStyle/>
          <a:p>
            <a:pPr marL="45720" indent="0">
              <a:buNone/>
            </a:pPr>
            <a:r>
              <a:rPr lang="en-GB" b="1" cap="none" dirty="0"/>
              <a:t>For data collection -  </a:t>
            </a:r>
          </a:p>
          <a:p>
            <a:pPr marL="45720" indent="0">
              <a:buNone/>
            </a:pPr>
            <a:r>
              <a:rPr lang="en-GB" b="1" cap="none" dirty="0"/>
              <a:t>For analysis – </a:t>
            </a:r>
            <a:r>
              <a:rPr lang="en-GB" b="1" cap="none" dirty="0" err="1"/>
              <a:t>ms</a:t>
            </a:r>
            <a:r>
              <a:rPr lang="en-GB" b="1" cap="none" dirty="0"/>
              <a:t> excel</a:t>
            </a:r>
          </a:p>
          <a:p>
            <a:pPr marL="45720" indent="0">
              <a:buNone/>
            </a:pPr>
            <a:r>
              <a:rPr lang="en-IN" cap="none" dirty="0"/>
              <a:t>KIMS hospitals. </a:t>
            </a:r>
            <a:r>
              <a:rPr lang="en-IN" i="1" cap="none" dirty="0"/>
              <a:t>International patient services</a:t>
            </a:r>
            <a:r>
              <a:rPr lang="en-IN" cap="none" dirty="0"/>
              <a:t>. Available from: </a:t>
            </a:r>
            <a:r>
              <a:rPr lang="en-IN" cap="none" dirty="0">
                <a:hlinkClick r:id="rId2"/>
              </a:rPr>
              <a:t>https://kimshospitals.Com/international-patients</a:t>
            </a:r>
            <a:endParaRPr lang="en-GB" b="1" cap="none" dirty="0"/>
          </a:p>
          <a:p>
            <a:pPr marL="45720" indent="0">
              <a:buNone/>
            </a:pPr>
            <a:endParaRPr lang="en-IN" b="1" cap="non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21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C9DC11-A675-736C-F377-44884716F5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7" name="Picture 6" descr="A logo with blue letters">
            <a:extLst>
              <a:ext uri="{FF2B5EF4-FFF2-40B4-BE49-F238E27FC236}">
                <a16:creationId xmlns:a16="http://schemas.microsoft.com/office/drawing/2014/main" id="{6C8641ED-980B-1F24-CB87-22858862A0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964" y="23813"/>
            <a:ext cx="2854036" cy="12689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6C2987E-4B9D-A104-ACDF-4B9271D4E820}"/>
              </a:ext>
            </a:extLst>
          </p:cNvPr>
          <p:cNvSpPr txBox="1"/>
          <p:nvPr/>
        </p:nvSpPr>
        <p:spPr>
          <a:xfrm>
            <a:off x="3505200" y="1555322"/>
            <a:ext cx="41979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/>
              <a:t>https://ee.kobotoolbox.org/x/XVS7JhRr</a:t>
            </a:r>
          </a:p>
        </p:txBody>
      </p:sp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F8895-1D63-368B-2487-1AE861CF2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65590"/>
            <a:ext cx="10364451" cy="651483"/>
          </a:xfrm>
        </p:spPr>
        <p:txBody>
          <a:bodyPr/>
          <a:lstStyle/>
          <a:p>
            <a:r>
              <a:rPr lang="en-US" dirty="0"/>
              <a:t>References</a:t>
            </a:r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8188D5-5B70-771C-7A45-BA7C3A4C9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22</a:t>
            </a:fld>
            <a:endParaRPr lang="en-IN"/>
          </a:p>
        </p:txBody>
      </p:sp>
      <p:pic>
        <p:nvPicPr>
          <p:cNvPr id="6" name="Picture 5" descr="A logo with blue letters">
            <a:extLst>
              <a:ext uri="{FF2B5EF4-FFF2-40B4-BE49-F238E27FC236}">
                <a16:creationId xmlns:a16="http://schemas.microsoft.com/office/drawing/2014/main" id="{B2F4D67A-6ACF-1418-03C9-D089A2F97B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016" y="1"/>
            <a:ext cx="2063683" cy="609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3D8440-DF3A-9561-753B-3B66D604C5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1722922" cy="747687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712AD829-61E4-6EB7-38B3-8672D8706E6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14400" y="771500"/>
            <a:ext cx="10781414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Gupta S, Sharma R. Enhancing international patient experience in Indian hospitals: The role of communication and support services. </a:t>
            </a:r>
            <a:r>
              <a: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 J Health Care Qual Assur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2021;34(6):541–555. doi:10.1108/IJHCQA-10-2020-0220.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Porter ME, Teisberg EO. </a:t>
            </a:r>
            <a:r>
              <a: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Redefining health care: Creating value-based competition on results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Boston: Harvard Business Press; 2006.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World Health Organization. </a:t>
            </a:r>
            <a:r>
              <a: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Global competency standards for health workers: Cultural sensitivity in cross-border health care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[Internet]. Geneva: WHO; 2022 [cited 2025 Jun 18]. Available from: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4"/>
              </a:rPr>
              <a:t>https://www.who.int/publications/i/item/9789240037742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Heung VCS,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Kucukusta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D, Song H. A conceptual model of medical tourism: Implications for future research. </a:t>
            </a:r>
            <a:r>
              <a: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 Travel Tour Mark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2010;27(3):236–251. doi:10.1080/10548401003744677.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Hanefeld J, Horsfall D, Lunt N, Smith R. Medical tourism: A cost or benefit to the NHS? </a:t>
            </a:r>
            <a:r>
              <a:rPr kumimoji="0" lang="en-US" altLang="en-US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PLoS</a:t>
            </a:r>
            <a:r>
              <a: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One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2015;10(10):e0136377. doi:10.1371/journal.pone.0136377.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Fetscherin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M, Stephano RM. The medical tourism index: Scale development and validation. </a:t>
            </a:r>
            <a:r>
              <a: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Tourism Management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2016;52:539–556. doi:10.1016/j.tourman.2015.07.017.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Connell J. Contemporary medical tourism: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Conceptualisation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culture and commodification. </a:t>
            </a:r>
            <a:r>
              <a: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Tourism Management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2013;34:1–13. doi:10.1016/j.tourman.2012.05.009.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+mj-lt"/>
              <a:buAutoNum type="arabicPeriod"/>
            </a:pPr>
            <a:r>
              <a:rPr lang="en-US" altLang="en-US" sz="1800" cap="none" dirty="0">
                <a:latin typeface="Arial" panose="020B0604020202020204" pitchFamily="34" charset="0"/>
              </a:rPr>
              <a:t>Johnston R, Crooks VA, Snyder J, Kingsbury P. What is known about the effects of medical tourism in destination and departure countries? Int J Equity Health. 2010;9:24.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Parasuraman A, Zeithaml VA, Berry LL. SERVQUAL: A multiple-item scale for measuring consumer perceptions of service quality. </a:t>
            </a:r>
            <a:r>
              <a: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 Retail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1988;64(1):12–40.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+mj-lt"/>
              <a:buAutoNum type="arabicPeriod"/>
            </a:pPr>
            <a:r>
              <a:rPr lang="en-US" altLang="en-US" sz="1800" cap="none" dirty="0">
                <a:latin typeface="Arial" panose="020B0604020202020204" pitchFamily="34" charset="0"/>
              </a:rPr>
              <a:t>Connell J. Contemporary medical tourism: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Conceptualisation</a:t>
            </a:r>
            <a:r>
              <a:rPr lang="en-US" altLang="en-US" sz="1800" cap="none" dirty="0">
                <a:latin typeface="Arial" panose="020B0604020202020204" pitchFamily="34" charset="0"/>
              </a:rPr>
              <a:t>, culture and commodification. Tourism Manag. 2013;34:1–13. doi:10.1016/j.tourman.2012.05.009.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7148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E70FD-8EF3-337E-6AC7-052AC3E4F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996923"/>
          </a:xfrm>
        </p:spPr>
        <p:txBody>
          <a:bodyPr/>
          <a:lstStyle/>
          <a:p>
            <a:r>
              <a:rPr lang="en-US" dirty="0"/>
              <a:t>References</a:t>
            </a:r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66EA79-2338-3CE6-C357-E6F3CDBA1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23</a:t>
            </a:fld>
            <a:endParaRPr lang="en-IN"/>
          </a:p>
        </p:txBody>
      </p:sp>
      <p:pic>
        <p:nvPicPr>
          <p:cNvPr id="6" name="Picture 5" descr="A logo with blue letters">
            <a:extLst>
              <a:ext uri="{FF2B5EF4-FFF2-40B4-BE49-F238E27FC236}">
                <a16:creationId xmlns:a16="http://schemas.microsoft.com/office/drawing/2014/main" id="{907CAD25-9E21-7864-2545-C435EAD8BF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032" y="0"/>
            <a:ext cx="2832768" cy="9969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B787EF-D7FD-2C61-5B4A-A5537C3402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2286000" cy="973110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EFA41C6-A129-FAD3-5928-4C9879D1F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75" y="1706881"/>
            <a:ext cx="10364452" cy="408432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10. Hanefeld J, Lunt N, Smith R, Horsfall D. Medical tourism: A cost or benefit to the NHS? </a:t>
            </a:r>
            <a:r>
              <a:rPr lang="en-US" dirty="0" err="1"/>
              <a:t>PLoS</a:t>
            </a:r>
            <a:r>
              <a:rPr lang="en-US" dirty="0"/>
              <a:t> One. 2013;8(10):e70406.</a:t>
            </a:r>
          </a:p>
          <a:p>
            <a:pPr marL="0" indent="0">
              <a:buNone/>
            </a:pPr>
            <a:r>
              <a:rPr lang="en-IN" dirty="0"/>
              <a:t>11. Heung VCS, </a:t>
            </a:r>
            <a:r>
              <a:rPr lang="en-IN" dirty="0" err="1"/>
              <a:t>Kucukusta</a:t>
            </a:r>
            <a:r>
              <a:rPr lang="en-IN" dirty="0"/>
              <a:t> D, Song H. A conceptual model of medical tourism: Implications for future research. </a:t>
            </a:r>
            <a:r>
              <a:rPr lang="en-IN" i="1" dirty="0"/>
              <a:t>J Travel Tour Mark</a:t>
            </a:r>
            <a:r>
              <a:rPr lang="en-IN" dirty="0"/>
              <a:t>. 2010;27(3):236–251. doi:10.1080/10548401003744677.</a:t>
            </a:r>
          </a:p>
          <a:p>
            <a:pPr marL="0" indent="0">
              <a:buNone/>
            </a:pPr>
            <a:r>
              <a:rPr lang="en-IN" dirty="0"/>
              <a:t>12. Connell J. Contemporary medical tourism: Conceptualisation, culture and commodification. Tour Manag. 2013;34:1–13.</a:t>
            </a:r>
          </a:p>
          <a:p>
            <a:pPr marL="0" indent="0">
              <a:buNone/>
            </a:pPr>
            <a:r>
              <a:rPr lang="en-US" dirty="0"/>
              <a:t>13. Turner L. ‘First world health care at third world prices’: Globalization, bioethics and medical tourism. </a:t>
            </a:r>
            <a:r>
              <a:rPr lang="en-US" dirty="0" err="1"/>
              <a:t>BioSocieties</a:t>
            </a:r>
            <a:r>
              <a:rPr lang="en-US" dirty="0"/>
              <a:t>. 2007;2(3):303–325. doi:10.1017/S1745855207005765 </a:t>
            </a:r>
          </a:p>
          <a:p>
            <a:pPr marL="0" indent="0">
              <a:buNone/>
            </a:pPr>
            <a:r>
              <a:rPr lang="en-US" dirty="0"/>
              <a:t>14. Crooks VA, Kingsbury P, Snyder J, Johnston R. What is known about the patient’s experience of medical tourism? A scoping review. </a:t>
            </a:r>
            <a:r>
              <a:rPr lang="en-US" i="1" dirty="0"/>
              <a:t>BMC Health Serv Res</a:t>
            </a:r>
            <a:r>
              <a:rPr lang="en-US" dirty="0"/>
              <a:t>. 2017;17:788. doi:10.1186/s12913-017-2737-1.</a:t>
            </a:r>
          </a:p>
          <a:p>
            <a:pPr marL="0" indent="0">
              <a:buNone/>
            </a:pPr>
            <a:r>
              <a:rPr lang="en-US" dirty="0"/>
              <a:t>15. Lunt N, Smith RD, </a:t>
            </a:r>
            <a:r>
              <a:rPr lang="en-US" dirty="0" err="1"/>
              <a:t>Exworthy</a:t>
            </a:r>
            <a:r>
              <a:rPr lang="en-US" dirty="0"/>
              <a:t> M, Green ST, Horsfall D, Mannion R. Medical tourism: Treatments, markets and health system implications. OECD; 2011.	</a:t>
            </a:r>
          </a:p>
          <a:p>
            <a:pPr marL="0" indent="0">
              <a:buNone/>
            </a:pPr>
            <a:r>
              <a:rPr lang="en-US" dirty="0"/>
              <a:t>16. Deloitte. 2023 Global Healthcare Outlook – Medical Tourism Trends. Deloitte Insights.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832951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01723-0A41-494F-0CC2-28EC9FA7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7" name="Content Placeholder 6" descr="A group of people standing in a room">
            <a:extLst>
              <a:ext uri="{FF2B5EF4-FFF2-40B4-BE49-F238E27FC236}">
                <a16:creationId xmlns:a16="http://schemas.microsoft.com/office/drawing/2014/main" id="{82246226-3F52-AEB1-1C01-279E098ACD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62" y="269047"/>
            <a:ext cx="11653114" cy="6319906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4EEB89-A048-2CAC-E6A2-417CE21BF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9FC64C-094C-7C2C-A74D-24BE8481D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614165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DFE6E-BC64-45C0-A000-E9A451639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6575" y="101601"/>
            <a:ext cx="10364451" cy="1130299"/>
          </a:xfrm>
        </p:spPr>
        <p:txBody>
          <a:bodyPr>
            <a:normAutofit/>
          </a:bodyPr>
          <a:lstStyle/>
          <a:p>
            <a:r>
              <a:rPr lang="en-US" dirty="0"/>
              <a:t>Involvement in Community Outreach </a:t>
            </a:r>
            <a:r>
              <a:rPr lang="en-US" dirty="0" err="1"/>
              <a:t>Programme</a:t>
            </a:r>
            <a:r>
              <a:rPr lang="en-US" dirty="0"/>
              <a:t> (COP) Activities.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657A67-541D-5DCC-9042-7AE0B08DB6F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7174" y="1739900"/>
            <a:ext cx="4836786" cy="45085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cap="none" dirty="0"/>
              <a:t>Location: Goyla dairy</a:t>
            </a:r>
          </a:p>
          <a:p>
            <a:pPr marL="0" indent="0">
              <a:buNone/>
            </a:pPr>
            <a:r>
              <a:rPr lang="en-US" b="1" cap="none" dirty="0"/>
              <a:t>Activities done: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cap="none" dirty="0"/>
              <a:t>Data collection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cap="none" dirty="0"/>
              <a:t>Interaction with community health workers.</a:t>
            </a:r>
          </a:p>
          <a:p>
            <a:pPr marL="0" indent="0">
              <a:buNone/>
            </a:pPr>
            <a:r>
              <a:rPr lang="en-US" b="1" cap="none" dirty="0"/>
              <a:t>Key learnings: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cap="none" dirty="0"/>
              <a:t>Understanding field level challenges.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cap="none" dirty="0"/>
              <a:t>Community layout</a:t>
            </a:r>
            <a:endParaRPr lang="en-IN" cap="non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DF2C6A-DA7D-1B5A-F268-6F0D06DB5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25</a:t>
            </a:fld>
            <a:endParaRPr lang="en-IN"/>
          </a:p>
        </p:txBody>
      </p:sp>
      <p:pic>
        <p:nvPicPr>
          <p:cNvPr id="7" name="Picture 6" descr="A group of people standing outside a building&#10;&#10;AI-generated content may be incorrect.">
            <a:extLst>
              <a:ext uri="{FF2B5EF4-FFF2-40B4-BE49-F238E27FC236}">
                <a16:creationId xmlns:a16="http://schemas.microsoft.com/office/drawing/2014/main" id="{A164F5EE-017F-45D1-C741-85A5120AF7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600" y="1358900"/>
            <a:ext cx="6883400" cy="2832100"/>
          </a:xfrm>
          <a:prstGeom prst="rect">
            <a:avLst/>
          </a:prstGeom>
        </p:spPr>
      </p:pic>
      <p:pic>
        <p:nvPicPr>
          <p:cNvPr id="9" name="Picture 8" descr="A group of people sitting in a courtyard&#10;&#10;AI-generated content may be incorrect.">
            <a:extLst>
              <a:ext uri="{FF2B5EF4-FFF2-40B4-BE49-F238E27FC236}">
                <a16:creationId xmlns:a16="http://schemas.microsoft.com/office/drawing/2014/main" id="{95DE2588-38D4-F0F1-12C1-A91A5DA6E2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600" y="4318000"/>
            <a:ext cx="6756400" cy="242586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C96628C-E4A5-60F2-0343-5C7E4EDD9A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2159000" cy="1130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790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62A6F-B772-4C22-FFAA-7F43C56C04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Any Questions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C1BA95-363B-4D43-B4A1-2FAE931E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7" name="Picture 6" descr="A logo with blue letters">
            <a:extLst>
              <a:ext uri="{FF2B5EF4-FFF2-40B4-BE49-F238E27FC236}">
                <a16:creationId xmlns:a16="http://schemas.microsoft.com/office/drawing/2014/main" id="{5127A2B8-C698-5213-0601-E54E1DFBD1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032" y="0"/>
            <a:ext cx="3035968" cy="1406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766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581"/>
            <a:ext cx="10515600" cy="1325563"/>
          </a:xfrm>
        </p:spPr>
        <p:txBody>
          <a:bodyPr/>
          <a:lstStyle/>
          <a:p>
            <a:pPr algn="ctr"/>
            <a:r>
              <a:rPr lang="en-IN" b="1" dirty="0"/>
              <a:t>Mentor Approval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2318657" cy="1091390"/>
          </a:xfrm>
          <a:prstGeom prst="rect">
            <a:avLst/>
          </a:prstGeom>
        </p:spPr>
      </p:pic>
      <p:pic>
        <p:nvPicPr>
          <p:cNvPr id="5" name="Picture 4" descr="A logo with blue letters&#10;&#10;AI-generated content may be incorrect.">
            <a:extLst>
              <a:ext uri="{FF2B5EF4-FFF2-40B4-BE49-F238E27FC236}">
                <a16:creationId xmlns:a16="http://schemas.microsoft.com/office/drawing/2014/main" id="{03F887F2-25F6-F530-8C20-DCADB7723F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629" y="1"/>
            <a:ext cx="2536371" cy="1037990"/>
          </a:xfrm>
          <a:prstGeom prst="rect">
            <a:avLst/>
          </a:prstGeom>
        </p:spPr>
      </p:pic>
      <p:pic>
        <p:nvPicPr>
          <p:cNvPr id="10" name="Content Placeholder 9" descr="A screenshot of a chat&#10;&#10;AI-generated content may be incorrect.">
            <a:extLst>
              <a:ext uri="{FF2B5EF4-FFF2-40B4-BE49-F238E27FC236}">
                <a16:creationId xmlns:a16="http://schemas.microsoft.com/office/drawing/2014/main" id="{C46B47B4-D329-4BCA-C2DF-7E7DFC18CD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162" y="1491343"/>
            <a:ext cx="3708153" cy="5342844"/>
          </a:xfrm>
        </p:spPr>
      </p:pic>
      <p:pic>
        <p:nvPicPr>
          <p:cNvPr id="12" name="Picture 11" descr="A screenshot of a chat&#10;&#10;AI-generated content may be incorrect.">
            <a:extLst>
              <a:ext uri="{FF2B5EF4-FFF2-40B4-BE49-F238E27FC236}">
                <a16:creationId xmlns:a16="http://schemas.microsoft.com/office/drawing/2014/main" id="{2B55EB2C-EBA9-703D-8571-1A8A06CF28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314" y="1491342"/>
            <a:ext cx="4196969" cy="536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94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8782" y="365126"/>
            <a:ext cx="5541818" cy="579959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/>
              <a:t>Introduction </a:t>
            </a: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E0399AD0-28EB-7870-9510-3B05DFBC61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8649271"/>
              </p:ext>
            </p:extLst>
          </p:nvPr>
        </p:nvGraphicFramePr>
        <p:xfrm>
          <a:off x="321768" y="1095553"/>
          <a:ext cx="11316049" cy="52925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695903" cy="1203960"/>
          </a:xfrm>
          <a:prstGeom prst="rect">
            <a:avLst/>
          </a:prstGeom>
        </p:spPr>
      </p:pic>
      <p:pic>
        <p:nvPicPr>
          <p:cNvPr id="7" name="Picture 6" descr="A logo with blue letters">
            <a:extLst>
              <a:ext uri="{FF2B5EF4-FFF2-40B4-BE49-F238E27FC236}">
                <a16:creationId xmlns:a16="http://schemas.microsoft.com/office/drawing/2014/main" id="{AF421B4F-3D7F-5B55-25B3-45C725F20C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032" y="0"/>
            <a:ext cx="3035968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010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79771-D76A-F169-0069-0019A1838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681963"/>
          </a:xfrm>
        </p:spPr>
        <p:txBody>
          <a:bodyPr/>
          <a:lstStyle/>
          <a:p>
            <a:r>
              <a:rPr lang="en-US" dirty="0"/>
              <a:t>Literature Review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FABDD-EA52-37B8-D9A7-41C3AE4695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75" y="1391921"/>
            <a:ext cx="10364452" cy="5039360"/>
          </a:xfrm>
        </p:spPr>
        <p:txBody>
          <a:bodyPr>
            <a:normAutofit fontScale="85000" lnSpcReduction="20000"/>
          </a:bodyPr>
          <a:lstStyle/>
          <a:p>
            <a:r>
              <a:rPr lang="en-US" cap="none" dirty="0"/>
              <a:t>Rise of medical </a:t>
            </a:r>
            <a:r>
              <a:rPr lang="en-US" cap="none" dirty="0" err="1"/>
              <a:t>tourismpoints</a:t>
            </a:r>
            <a:r>
              <a:rPr lang="en-US" cap="none" dirty="0"/>
              <a:t> covered: </a:t>
            </a:r>
            <a:r>
              <a:rPr lang="en-US" cap="none" dirty="0" err="1"/>
              <a:t>cagr</a:t>
            </a:r>
            <a:r>
              <a:rPr lang="en-US" cap="none" dirty="0"/>
              <a:t> &gt;12% – </a:t>
            </a:r>
            <a:r>
              <a:rPr lang="en-US" cap="none" dirty="0" err="1"/>
              <a:t>deloitte</a:t>
            </a:r>
            <a:r>
              <a:rPr lang="en-US" cap="none" dirty="0"/>
              <a:t>, 2023india's strengths: affordability, skilled staff, </a:t>
            </a:r>
            <a:r>
              <a:rPr lang="en-US" cap="none" dirty="0" err="1"/>
              <a:t>techrise</a:t>
            </a:r>
            <a:r>
              <a:rPr lang="en-US" cap="none" dirty="0"/>
              <a:t> of international services in hospitals(1).</a:t>
            </a:r>
          </a:p>
          <a:p>
            <a:r>
              <a:rPr lang="en-US" cap="none" dirty="0"/>
              <a:t>Role of international patient divisions (</a:t>
            </a:r>
            <a:r>
              <a:rPr lang="en-US" cap="none" dirty="0" err="1"/>
              <a:t>ipds</a:t>
            </a:r>
            <a:r>
              <a:rPr lang="en-US" cap="none" dirty="0"/>
              <a:t>)points covered: functions: coordination, pre-arrival consults, visas, interpreters, follow-</a:t>
            </a:r>
            <a:r>
              <a:rPr lang="en-US" cap="none" dirty="0" err="1"/>
              <a:t>upsvalue</a:t>
            </a:r>
            <a:r>
              <a:rPr lang="en-US" cap="none" dirty="0"/>
              <a:t>-based care concept(2).</a:t>
            </a:r>
          </a:p>
          <a:p>
            <a:r>
              <a:rPr lang="en-IN" cap="none" dirty="0"/>
              <a:t>International patient </a:t>
            </a:r>
            <a:r>
              <a:rPr lang="en-IN" cap="none" dirty="0" err="1"/>
              <a:t>journeypoints</a:t>
            </a:r>
            <a:r>
              <a:rPr lang="en-IN" cap="none" dirty="0"/>
              <a:t> covered: journey stages: contact → travel → treatment → follow-</a:t>
            </a:r>
            <a:r>
              <a:rPr lang="en-IN" cap="none" dirty="0" err="1"/>
              <a:t>upbarriers</a:t>
            </a:r>
            <a:r>
              <a:rPr lang="en-IN" cap="none" dirty="0"/>
              <a:t>: language, trust, cultural </a:t>
            </a:r>
            <a:r>
              <a:rPr lang="en-IN" cap="none" dirty="0" err="1"/>
              <a:t>unfamiliarityimportance</a:t>
            </a:r>
            <a:r>
              <a:rPr lang="en-IN" cap="none" dirty="0"/>
              <a:t> of cultural sensitivity(3).</a:t>
            </a:r>
          </a:p>
          <a:p>
            <a:r>
              <a:rPr lang="en-US" cap="none" dirty="0"/>
              <a:t>Communication &amp; trust </a:t>
            </a:r>
            <a:r>
              <a:rPr lang="en-US" cap="none" dirty="0" err="1"/>
              <a:t>buildingpoints</a:t>
            </a:r>
            <a:r>
              <a:rPr lang="en-US" cap="none" dirty="0"/>
              <a:t> covered: 24/7 helplines, multilingual staff, </a:t>
            </a:r>
            <a:r>
              <a:rPr lang="en-US" cap="none" dirty="0" err="1"/>
              <a:t>empathypersonalized</a:t>
            </a:r>
            <a:r>
              <a:rPr lang="en-US" cap="none" dirty="0"/>
              <a:t> communication = better outcomes(4).</a:t>
            </a:r>
          </a:p>
          <a:p>
            <a:r>
              <a:rPr lang="en-US" cap="none" dirty="0"/>
              <a:t>Operational challenges in </a:t>
            </a:r>
            <a:r>
              <a:rPr lang="en-US" cap="none" dirty="0" err="1"/>
              <a:t>ipdspoints</a:t>
            </a:r>
            <a:r>
              <a:rPr lang="en-US" cap="none" dirty="0"/>
              <a:t> covered: departmental coordination, logistics, </a:t>
            </a:r>
            <a:r>
              <a:rPr lang="en-US" cap="none" dirty="0" err="1"/>
              <a:t>accreditationimportance</a:t>
            </a:r>
            <a:r>
              <a:rPr lang="en-US" cap="none" dirty="0"/>
              <a:t> of streamlined processes and training(5).</a:t>
            </a:r>
          </a:p>
          <a:p>
            <a:r>
              <a:rPr lang="en-US" cap="none" dirty="0"/>
              <a:t>Competitive advantage of </a:t>
            </a:r>
            <a:r>
              <a:rPr lang="en-US" cap="none" dirty="0" err="1"/>
              <a:t>indian</a:t>
            </a:r>
            <a:r>
              <a:rPr lang="en-US" cap="none" dirty="0"/>
              <a:t> </a:t>
            </a:r>
            <a:r>
              <a:rPr lang="en-US" cap="none" dirty="0" err="1"/>
              <a:t>hospitalspoints</a:t>
            </a:r>
            <a:r>
              <a:rPr lang="en-US" cap="none" dirty="0"/>
              <a:t> covered: apollo, fortis, </a:t>
            </a:r>
            <a:r>
              <a:rPr lang="en-US" cap="none" dirty="0" err="1"/>
              <a:t>kims</a:t>
            </a:r>
            <a:r>
              <a:rPr lang="en-US" cap="none" dirty="0"/>
              <a:t> as case </a:t>
            </a:r>
            <a:r>
              <a:rPr lang="en-US" cap="none" dirty="0" err="1"/>
              <a:t>examplesintegrated</a:t>
            </a:r>
            <a:r>
              <a:rPr lang="en-US" cap="none" dirty="0"/>
              <a:t> services: translators, case managers, </a:t>
            </a:r>
            <a:r>
              <a:rPr lang="en-US" cap="none" dirty="0" err="1"/>
              <a:t>hospitalityholistic</a:t>
            </a:r>
            <a:r>
              <a:rPr lang="en-US" cap="none" dirty="0"/>
              <a:t> care models(6).</a:t>
            </a:r>
          </a:p>
          <a:p>
            <a:r>
              <a:rPr lang="en-US" cap="none" dirty="0"/>
              <a:t>Economic impact of medical </a:t>
            </a:r>
            <a:r>
              <a:rPr lang="en-US" cap="none" dirty="0" err="1"/>
              <a:t>tourismmedical</a:t>
            </a:r>
            <a:r>
              <a:rPr lang="en-US" cap="none" dirty="0"/>
              <a:t> tourism contributes significantly to host countries' </a:t>
            </a:r>
            <a:r>
              <a:rPr lang="en-US" cap="none" dirty="0" err="1"/>
              <a:t>gdp</a:t>
            </a:r>
            <a:r>
              <a:rPr lang="en-US" cap="none" dirty="0"/>
              <a:t> and healthcare sector </a:t>
            </a:r>
            <a:r>
              <a:rPr lang="en-US" cap="none" dirty="0" err="1"/>
              <a:t>investment.according</a:t>
            </a:r>
            <a:r>
              <a:rPr lang="en-US" cap="none" dirty="0"/>
              <a:t> to bookman &amp; bookman (2007), countries like </a:t>
            </a:r>
            <a:r>
              <a:rPr lang="en-US" cap="none" dirty="0" err="1"/>
              <a:t>india</a:t>
            </a:r>
            <a:r>
              <a:rPr lang="en-US" cap="none" dirty="0"/>
              <a:t> benefit not only from direct medical services but also from ancillary sectors like hospitality and </a:t>
            </a:r>
            <a:r>
              <a:rPr lang="en-US" cap="none" dirty="0" err="1"/>
              <a:t>travel.fetscherin</a:t>
            </a:r>
            <a:r>
              <a:rPr lang="en-US" cap="none" dirty="0"/>
              <a:t> &amp; </a:t>
            </a:r>
            <a:r>
              <a:rPr lang="en-US" cap="none" dirty="0" err="1"/>
              <a:t>stephano</a:t>
            </a:r>
            <a:r>
              <a:rPr lang="en-US" cap="none" dirty="0"/>
              <a:t> (2016) suggest that medical tourism helps create employment in health and allied sectors(7).</a:t>
            </a:r>
            <a:endParaRPr lang="en-IN" cap="none" dirty="0"/>
          </a:p>
          <a:p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8B904A-8191-BAD4-E263-78A80AFFE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2F4901-B465-5941-C720-54CF2516D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2095500" cy="901699"/>
          </a:xfrm>
          <a:prstGeom prst="rect">
            <a:avLst/>
          </a:prstGeom>
        </p:spPr>
      </p:pic>
      <p:pic>
        <p:nvPicPr>
          <p:cNvPr id="7" name="Picture 6" descr="A logo with blue letters">
            <a:extLst>
              <a:ext uri="{FF2B5EF4-FFF2-40B4-BE49-F238E27FC236}">
                <a16:creationId xmlns:a16="http://schemas.microsoft.com/office/drawing/2014/main" id="{F1125108-0D3E-7ACF-1C42-142CAA1E5A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900" y="152400"/>
            <a:ext cx="2654300" cy="10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453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7776E-9E71-1C97-0E4D-BCAC580F5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864843"/>
          </a:xfrm>
        </p:spPr>
        <p:txBody>
          <a:bodyPr/>
          <a:lstStyle/>
          <a:p>
            <a:r>
              <a:rPr lang="en-US" dirty="0"/>
              <a:t>Literature Review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06FCE5-6051-77CE-4EE6-8FAFA658C1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75" y="1341120"/>
            <a:ext cx="10364452" cy="5364479"/>
          </a:xfrm>
        </p:spPr>
        <p:txBody>
          <a:bodyPr>
            <a:normAutofit fontScale="77500" lnSpcReduction="20000"/>
          </a:bodyPr>
          <a:lstStyle/>
          <a:p>
            <a:r>
              <a:rPr lang="en-US" cap="none" dirty="0"/>
              <a:t>Accreditation and quality: </a:t>
            </a:r>
            <a:r>
              <a:rPr lang="en-US" cap="none" dirty="0" err="1"/>
              <a:t>assuranceinternational</a:t>
            </a:r>
            <a:r>
              <a:rPr lang="en-US" cap="none" dirty="0"/>
              <a:t> accreditations (</a:t>
            </a:r>
            <a:r>
              <a:rPr lang="en-US" cap="none" dirty="0" err="1"/>
              <a:t>jci</a:t>
            </a:r>
            <a:r>
              <a:rPr lang="en-US" cap="none" dirty="0"/>
              <a:t>, </a:t>
            </a:r>
            <a:r>
              <a:rPr lang="en-US" cap="none" dirty="0" err="1"/>
              <a:t>nabh</a:t>
            </a:r>
            <a:r>
              <a:rPr lang="en-US" cap="none" dirty="0"/>
              <a:t>) serve as a quality signal to medical </a:t>
            </a:r>
            <a:r>
              <a:rPr lang="en-US" cap="none" dirty="0" err="1"/>
              <a:t>tourists.hanefeld</a:t>
            </a:r>
            <a:r>
              <a:rPr lang="en-US" cap="none" dirty="0"/>
              <a:t> et al. (2015) note that accreditation impacts patient trust and influences their choice of healthcare providers </a:t>
            </a:r>
            <a:r>
              <a:rPr lang="en-US" cap="none" dirty="0" err="1"/>
              <a:t>abroad.hospitals</a:t>
            </a:r>
            <a:r>
              <a:rPr lang="en-US" cap="none" dirty="0"/>
              <a:t> are aligning clinical outcomes with international standards to maintain competitive standing(8).</a:t>
            </a:r>
          </a:p>
          <a:p>
            <a:r>
              <a:rPr lang="en-US" cap="none" dirty="0"/>
              <a:t>Technology and virtual health integration: telemedicine, virtual consultations, and online medical records have transformed how hospitals serve international patients pre- and post-</a:t>
            </a:r>
            <a:r>
              <a:rPr lang="en-US" cap="none" dirty="0" err="1"/>
              <a:t>treatment.connell</a:t>
            </a:r>
            <a:r>
              <a:rPr lang="en-US" cap="none" dirty="0"/>
              <a:t> (2013) noted that digital platforms bridge geographical gaps and enhance follow-up care.ai-enabled chatbots and </a:t>
            </a:r>
            <a:r>
              <a:rPr lang="en-US" cap="none" dirty="0" err="1"/>
              <a:t>crm</a:t>
            </a:r>
            <a:r>
              <a:rPr lang="en-US" cap="none" dirty="0"/>
              <a:t> systems are now assisting </a:t>
            </a:r>
            <a:r>
              <a:rPr lang="en-US" cap="none" dirty="0" err="1"/>
              <a:t>ipds</a:t>
            </a:r>
            <a:r>
              <a:rPr lang="en-US" cap="none" dirty="0"/>
              <a:t> in managing inquiries and patient navigation(9).</a:t>
            </a:r>
          </a:p>
          <a:p>
            <a:r>
              <a:rPr lang="en-US" cap="none" dirty="0"/>
              <a:t>Patient satisfaction and service quality: </a:t>
            </a:r>
            <a:r>
              <a:rPr lang="en-US" cap="none" dirty="0" err="1"/>
              <a:t>parasuraman</a:t>
            </a:r>
            <a:r>
              <a:rPr lang="en-US" cap="none" dirty="0"/>
              <a:t> et al. (1988) proposed the </a:t>
            </a:r>
            <a:r>
              <a:rPr lang="en-US" cap="none" dirty="0" err="1"/>
              <a:t>servqual</a:t>
            </a:r>
            <a:r>
              <a:rPr lang="en-US" cap="none" dirty="0"/>
              <a:t> model, which is widely used to assess service quality in hospital settings, especially for international </a:t>
            </a:r>
            <a:r>
              <a:rPr lang="en-US" cap="none" dirty="0" err="1"/>
              <a:t>patients.dimensions</a:t>
            </a:r>
            <a:r>
              <a:rPr lang="en-US" cap="none" dirty="0"/>
              <a:t> like tangibles, reliability, responsiveness, assurance, and empathy are crucial in shaping </a:t>
            </a:r>
            <a:r>
              <a:rPr lang="en-US" cap="none" dirty="0" err="1"/>
              <a:t>perceptions.a</a:t>
            </a:r>
            <a:r>
              <a:rPr lang="en-US" cap="none" dirty="0"/>
              <a:t> study by </a:t>
            </a:r>
            <a:r>
              <a:rPr lang="en-US" cap="none" dirty="0" err="1"/>
              <a:t>heung</a:t>
            </a:r>
            <a:r>
              <a:rPr lang="en-US" cap="none" dirty="0"/>
              <a:t>, </a:t>
            </a:r>
            <a:r>
              <a:rPr lang="en-US" cap="none" dirty="0" err="1"/>
              <a:t>kucukusta</a:t>
            </a:r>
            <a:r>
              <a:rPr lang="en-US" cap="none" dirty="0"/>
              <a:t> &amp; song (2010) found that service quality significantly influenced satisfaction and likelihood of return visits among medical tourists(10).</a:t>
            </a:r>
          </a:p>
          <a:p>
            <a:r>
              <a:rPr lang="en-US" cap="none" dirty="0"/>
              <a:t>Ethical and legal considerations concerns around informed consent, continuity of care, and malpractice liability are often raised in international patient </a:t>
            </a:r>
            <a:r>
              <a:rPr lang="en-US" cap="none" dirty="0" err="1"/>
              <a:t>scenarios.turner</a:t>
            </a:r>
            <a:r>
              <a:rPr lang="en-US" cap="none" dirty="0"/>
              <a:t> (2007) emphasizes the need for international guidelines to protect medical tourists, especially from vulnerable </a:t>
            </a:r>
            <a:r>
              <a:rPr lang="en-US" cap="none" dirty="0" err="1"/>
              <a:t>populations.patients</a:t>
            </a:r>
            <a:r>
              <a:rPr lang="en-US" cap="none" dirty="0"/>
              <a:t> may face challenges when complications arise after returning home, leading to gaps in care continuity(10).</a:t>
            </a:r>
          </a:p>
          <a:p>
            <a:r>
              <a:rPr lang="en-US" cap="none" dirty="0"/>
              <a:t>Patient-centric innovations in </a:t>
            </a:r>
            <a:r>
              <a:rPr lang="en-US" cap="none" dirty="0" err="1"/>
              <a:t>ipd</a:t>
            </a:r>
            <a:r>
              <a:rPr lang="en-US" cap="none" dirty="0"/>
              <a:t> design: hospitals are designing “medical concierge” services, personalized treatment packages, and cultural cuisine to enhance </a:t>
            </a:r>
            <a:r>
              <a:rPr lang="en-US" cap="none" dirty="0" err="1"/>
              <a:t>comfort.crooks</a:t>
            </a:r>
            <a:r>
              <a:rPr lang="en-US" cap="none" dirty="0"/>
              <a:t> et al. (2017) highlight how patient experience strategies—beyond clinical excellence—are now key competitive </a:t>
            </a:r>
            <a:r>
              <a:rPr lang="en-US" cap="none" dirty="0" err="1"/>
              <a:t>differentiators.these</a:t>
            </a:r>
            <a:r>
              <a:rPr lang="en-US" cap="none" dirty="0"/>
              <a:t> innovations contribute to both short-term satisfaction and long-term institutional reputation(11).</a:t>
            </a:r>
            <a:endParaRPr lang="en-IN" cap="non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690DCB-560D-F844-3E6A-F538624B8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pic>
        <p:nvPicPr>
          <p:cNvPr id="6" name="Picture 5" descr="A logo with blue letters">
            <a:extLst>
              <a:ext uri="{FF2B5EF4-FFF2-40B4-BE49-F238E27FC236}">
                <a16:creationId xmlns:a16="http://schemas.microsoft.com/office/drawing/2014/main" id="{78D7891B-D5CC-723D-86C8-E382B19267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000" y="0"/>
            <a:ext cx="2921000" cy="1054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4161F2-6715-C853-D1A0-8B1D305455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2197100" cy="86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857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6037" y="281940"/>
            <a:ext cx="4255423" cy="754380"/>
          </a:xfrm>
        </p:spPr>
        <p:txBody>
          <a:bodyPr>
            <a:normAutofit/>
          </a:bodyPr>
          <a:lstStyle/>
          <a:p>
            <a:pPr algn="ctr"/>
            <a:r>
              <a:rPr lang="en-IN" sz="4000" b="1" dirty="0"/>
              <a:t>Objectives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3" name="Picture 2" descr="A logo with blue letters">
            <a:extLst>
              <a:ext uri="{FF2B5EF4-FFF2-40B4-BE49-F238E27FC236}">
                <a16:creationId xmlns:a16="http://schemas.microsoft.com/office/drawing/2014/main" id="{CD9985E6-D77A-2C99-294C-71E25B8654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032" y="0"/>
            <a:ext cx="3035968" cy="1268959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A568CF6-0B78-D9C5-4155-4603F51DC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0" y="1292772"/>
            <a:ext cx="11816080" cy="51994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Primary Objective:</a:t>
            </a:r>
            <a:r>
              <a:rPr lang="en-US" dirty="0"/>
              <a:t>	</a:t>
            </a:r>
          </a:p>
          <a:p>
            <a:r>
              <a:rPr lang="en-US" cap="none" dirty="0"/>
              <a:t>To assess the satisfaction levels of international patients at </a:t>
            </a:r>
            <a:r>
              <a:rPr lang="en-US" cap="none" dirty="0" err="1"/>
              <a:t>kims</a:t>
            </a:r>
            <a:r>
              <a:rPr lang="en-US" cap="none" dirty="0"/>
              <a:t> hospitals, </a:t>
            </a:r>
            <a:r>
              <a:rPr lang="en-US" cap="none" dirty="0" err="1"/>
              <a:t>secunderabad</a:t>
            </a:r>
            <a:r>
              <a:rPr lang="en-US" cap="none" dirty="0"/>
              <a:t>, and evaluate the quality of services provided by the international patient division (</a:t>
            </a:r>
            <a:r>
              <a:rPr lang="en-US" cap="none" dirty="0" err="1"/>
              <a:t>ipd</a:t>
            </a:r>
            <a:r>
              <a:rPr lang="en-US" cap="none" dirty="0"/>
              <a:t>).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Secondary Objectives:</a:t>
            </a:r>
            <a:r>
              <a:rPr lang="en-US" dirty="0"/>
              <a:t>	</a:t>
            </a:r>
          </a:p>
          <a:p>
            <a:r>
              <a:rPr lang="en-US" cap="none" dirty="0"/>
              <a:t>To identify key service strengths such as staff professionalism, communication, and support systems that positively influence patient satisfaction.</a:t>
            </a:r>
          </a:p>
          <a:p>
            <a:r>
              <a:rPr lang="en-US" cap="none" dirty="0"/>
              <a:t>To examine common challenges faced by international patients and their impact on patient experience.	</a:t>
            </a:r>
          </a:p>
          <a:p>
            <a:r>
              <a:rPr lang="en-US" cap="none" dirty="0"/>
              <a:t>To provide recommendations for improving international patient services through better communication, cultural sensitivity, and coordinated care models.</a:t>
            </a:r>
            <a:endParaRPr lang="en-IN" cap="none" dirty="0"/>
          </a:p>
        </p:txBody>
      </p:sp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3338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/>
              <a:t>Methodology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D093701B-CF63-22F8-7598-B1A40E283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74519"/>
            <a:ext cx="11437620" cy="484695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IN" b="1" dirty="0"/>
              <a:t>📘 Study Design</a:t>
            </a:r>
          </a:p>
          <a:p>
            <a:r>
              <a:rPr lang="en-IN" sz="1900" cap="none" dirty="0"/>
              <a:t>Descriptive approach</a:t>
            </a:r>
          </a:p>
          <a:p>
            <a:r>
              <a:rPr lang="en-IN" sz="1900" cap="none" dirty="0"/>
              <a:t>Focused on evaluating</a:t>
            </a:r>
            <a:r>
              <a:rPr lang="en-IN" sz="1900" dirty="0"/>
              <a:t> International Patient Division (IPD) services at KIMS Hospitals, </a:t>
            </a:r>
            <a:r>
              <a:rPr lang="en-IN" sz="1900" dirty="0" err="1"/>
              <a:t>Secunderabad</a:t>
            </a:r>
            <a:endParaRPr lang="en-IN" sz="1900" dirty="0"/>
          </a:p>
          <a:p>
            <a:pPr marL="0" indent="0">
              <a:buNone/>
            </a:pPr>
            <a:r>
              <a:rPr lang="en-IN" b="1" dirty="0"/>
              <a:t>🧮 Sample Size</a:t>
            </a:r>
          </a:p>
          <a:p>
            <a:r>
              <a:rPr lang="en-IN" sz="1900" dirty="0"/>
              <a:t>72 international patients</a:t>
            </a:r>
          </a:p>
          <a:p>
            <a:r>
              <a:rPr lang="en-IN" sz="1900" cap="none" dirty="0"/>
              <a:t>Calculated using </a:t>
            </a:r>
            <a:r>
              <a:rPr lang="en-IN" sz="1900" dirty="0"/>
              <a:t>Cochran’s formula </a:t>
            </a:r>
            <a:r>
              <a:rPr lang="en-IN" sz="1900" cap="none" dirty="0"/>
              <a:t>for finite population</a:t>
            </a:r>
            <a:endParaRPr lang="en-IN" sz="1900" dirty="0"/>
          </a:p>
          <a:p>
            <a:pPr marL="0" indent="0">
              <a:buNone/>
            </a:pPr>
            <a:r>
              <a:rPr lang="en-IN" b="1" dirty="0"/>
              <a:t>🧾 Data Collection Tools</a:t>
            </a:r>
          </a:p>
          <a:p>
            <a:r>
              <a:rPr lang="en-IN" sz="1900" cap="none" dirty="0"/>
              <a:t>Semi-structured questionnaire</a:t>
            </a:r>
          </a:p>
          <a:p>
            <a:r>
              <a:rPr lang="en-IN" sz="1900" cap="none" dirty="0"/>
              <a:t>Likert scales, Multiple choice, and Open-Ended Responses</a:t>
            </a:r>
          </a:p>
          <a:p>
            <a:pPr marL="0" indent="0">
              <a:buNone/>
            </a:pPr>
            <a:r>
              <a:rPr lang="en-IN" b="1" dirty="0"/>
              <a:t>📊 Data Collection Methods</a:t>
            </a:r>
          </a:p>
          <a:p>
            <a:r>
              <a:rPr lang="en-IN" sz="1700" cap="none" dirty="0"/>
              <a:t>Digital and In-Person form submissions</a:t>
            </a: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49770-9203-2BD7-A999-EDFBD11B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5903" cy="1268959"/>
          </a:xfrm>
          <a:prstGeom prst="rect">
            <a:avLst/>
          </a:prstGeom>
        </p:spPr>
      </p:pic>
      <p:pic>
        <p:nvPicPr>
          <p:cNvPr id="3" name="Picture 2" descr="A logo with blue letters">
            <a:extLst>
              <a:ext uri="{FF2B5EF4-FFF2-40B4-BE49-F238E27FC236}">
                <a16:creationId xmlns:a16="http://schemas.microsoft.com/office/drawing/2014/main" id="{CFE05CEB-ABED-B013-7837-660DCAC67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032" y="0"/>
            <a:ext cx="3035968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09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9396"/>
          </a:xfrm>
        </p:spPr>
        <p:txBody>
          <a:bodyPr>
            <a:normAutofit/>
          </a:bodyPr>
          <a:lstStyle/>
          <a:p>
            <a:pPr algn="ctr"/>
            <a:r>
              <a:rPr lang="en-IN" sz="4000" b="1" dirty="0"/>
              <a:t>Methodology </a:t>
            </a:r>
            <a:endParaRPr lang="en-IN" sz="40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80369DB-2428-80F9-DC6E-EEFFFF001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IN" b="1" dirty="0"/>
          </a:p>
          <a:p>
            <a:pPr marL="0" indent="0">
              <a:buNone/>
            </a:pPr>
            <a:r>
              <a:rPr lang="en-IN" b="1" dirty="0"/>
              <a:t>👥 Target Group</a:t>
            </a:r>
          </a:p>
          <a:p>
            <a:r>
              <a:rPr lang="en-IN" sz="1800" dirty="0"/>
              <a:t>International patients using IPD services</a:t>
            </a:r>
          </a:p>
          <a:p>
            <a:pPr marL="0" indent="0">
              <a:buNone/>
            </a:pPr>
            <a:r>
              <a:rPr lang="en-IN" b="1" dirty="0"/>
              <a:t>🔍 Data Analysis</a:t>
            </a:r>
          </a:p>
          <a:p>
            <a:r>
              <a:rPr lang="en-IN" sz="1800" dirty="0"/>
              <a:t>Quantitative: descriptive statistics (e.g., satisfaction levels)</a:t>
            </a:r>
          </a:p>
          <a:p>
            <a:pPr marL="0" indent="0">
              <a:buNone/>
            </a:pPr>
            <a:r>
              <a:rPr lang="en-IN" b="1" dirty="0"/>
              <a:t>✅ Ethical Considerations</a:t>
            </a:r>
          </a:p>
          <a:p>
            <a:r>
              <a:rPr lang="en-IN" sz="1800" dirty="0"/>
              <a:t>Informed consent obtained</a:t>
            </a:r>
          </a:p>
          <a:p>
            <a:r>
              <a:rPr lang="en-IN" sz="1800" dirty="0"/>
              <a:t>Full confidentiality maintained</a:t>
            </a:r>
          </a:p>
          <a:p>
            <a:pPr marL="0" indent="0">
              <a:buNone/>
            </a:pPr>
            <a:endParaRPr lang="en-IN" sz="1800" dirty="0"/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A07901-579C-BFCC-7D89-A24BBE44C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3" name="Picture 2" descr="A logo with blue letters">
            <a:extLst>
              <a:ext uri="{FF2B5EF4-FFF2-40B4-BE49-F238E27FC236}">
                <a16:creationId xmlns:a16="http://schemas.microsoft.com/office/drawing/2014/main" id="{ED3D439C-5C83-8591-4494-8218DBB938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032" y="0"/>
            <a:ext cx="3035968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44218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1188</TotalTime>
  <Words>2910</Words>
  <Application>Microsoft Office PowerPoint</Application>
  <PresentationFormat>Widescreen</PresentationFormat>
  <Paragraphs>193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Tw Cen MT</vt:lpstr>
      <vt:lpstr>Wingdings</vt:lpstr>
      <vt:lpstr>Droplet</vt:lpstr>
      <vt:lpstr>Study on International Patient Division - International Patient Services at KIMS Hospitals, Secunderabad</vt:lpstr>
      <vt:lpstr>SRB Approval</vt:lpstr>
      <vt:lpstr>Mentor Approval</vt:lpstr>
      <vt:lpstr>Introduction </vt:lpstr>
      <vt:lpstr>Literature Review</vt:lpstr>
      <vt:lpstr>Literature Review</vt:lpstr>
      <vt:lpstr>Objectives</vt:lpstr>
      <vt:lpstr>Methodology</vt:lpstr>
      <vt:lpstr>Methodology </vt:lpstr>
      <vt:lpstr>Result  Overall Satisfaction</vt:lpstr>
      <vt:lpstr>Result  Key Strengths Identified</vt:lpstr>
      <vt:lpstr>Result  Communication Smoothness </vt:lpstr>
      <vt:lpstr>Result  Procedure Clarity</vt:lpstr>
      <vt:lpstr>Result  Support Services </vt:lpstr>
      <vt:lpstr>Result  Challenges Faced</vt:lpstr>
      <vt:lpstr>Result  Language Barrier</vt:lpstr>
      <vt:lpstr>Discussion</vt:lpstr>
      <vt:lpstr>Discussion</vt:lpstr>
      <vt:lpstr>Conclusion</vt:lpstr>
      <vt:lpstr>Recommendations </vt:lpstr>
      <vt:lpstr>Tools  </vt:lpstr>
      <vt:lpstr>References</vt:lpstr>
      <vt:lpstr>References</vt:lpstr>
      <vt:lpstr>PowerPoint Presentation</vt:lpstr>
      <vt:lpstr>Involvement in Community Outreach Programme (COP) Activities.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himani ashra</cp:lastModifiedBy>
  <cp:revision>30</cp:revision>
  <dcterms:created xsi:type="dcterms:W3CDTF">2022-05-20T15:11:38Z</dcterms:created>
  <dcterms:modified xsi:type="dcterms:W3CDTF">2025-06-19T08:01:52Z</dcterms:modified>
</cp:coreProperties>
</file>