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93" r:id="rId12"/>
    <p:sldId id="294" r:id="rId13"/>
    <p:sldId id="271" r:id="rId14"/>
    <p:sldId id="272" r:id="rId15"/>
    <p:sldId id="273" r:id="rId16"/>
    <p:sldId id="274" r:id="rId17"/>
    <p:sldId id="281" r:id="rId18"/>
    <p:sldId id="282" r:id="rId19"/>
    <p:sldId id="283" r:id="rId20"/>
    <p:sldId id="284" r:id="rId21"/>
    <p:sldId id="285" r:id="rId22"/>
    <p:sldId id="286" r:id="rId23"/>
    <p:sldId id="296" r:id="rId24"/>
    <p:sldId id="295" r:id="rId25"/>
    <p:sldId id="270" r:id="rId26"/>
    <p:sldId id="287" r:id="rId27"/>
    <p:sldId id="292" r:id="rId28"/>
    <p:sldId id="289" r:id="rId29"/>
    <p:sldId id="290" r:id="rId30"/>
    <p:sldId id="291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hital%20Patil\Desktop\dissertaion_excel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/>
              <a:t>Hospital Acquired infection Awareness</a:t>
            </a:r>
          </a:p>
        </c:rich>
      </c:tx>
      <c:layout>
        <c:manualLayout>
          <c:xMode val="edge"/>
          <c:yMode val="edge"/>
          <c:x val="0.28296183289588861"/>
          <c:y val="0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DR!$B$7:$B$8</c:f>
              <c:strCache>
                <c:ptCount val="2"/>
                <c:pt idx="0">
                  <c:v>yes </c:v>
                </c:pt>
                <c:pt idx="1">
                  <c:v>no</c:v>
                </c:pt>
              </c:strCache>
            </c:strRef>
          </c:cat>
          <c:val>
            <c:numRef>
              <c:f>DR!$C$7:$C$8</c:f>
              <c:numCache>
                <c:formatCode>0%</c:formatCode>
                <c:ptCount val="2"/>
                <c:pt idx="0">
                  <c:v>0.77000000000000124</c:v>
                </c:pt>
                <c:pt idx="1">
                  <c:v>0.23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/>
              <a:t>Frequency of Use of Disinfectant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3"/>
              <c:layout>
                <c:manualLayout>
                  <c:x val="-0.40277826990376342"/>
                  <c:y val="0.2235926134233222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-0.38489638013998451"/>
                  <c:y val="0.4664497562804649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DR!$B$25:$B$29</c:f>
              <c:strCache>
                <c:ptCount val="5"/>
                <c:pt idx="0">
                  <c:v>SOAP</c:v>
                </c:pt>
                <c:pt idx="1">
                  <c:v>PHENOL</c:v>
                </c:pt>
                <c:pt idx="2">
                  <c:v>DETTOL</c:v>
                </c:pt>
                <c:pt idx="3">
                  <c:v>SPIRIT</c:v>
                </c:pt>
                <c:pt idx="4">
                  <c:v>DON’T KNOW</c:v>
                </c:pt>
              </c:strCache>
            </c:strRef>
          </c:cat>
          <c:val>
            <c:numRef>
              <c:f>DR!$C$25:$C$29</c:f>
              <c:numCache>
                <c:formatCode>0%</c:formatCode>
                <c:ptCount val="5"/>
                <c:pt idx="0">
                  <c:v>0.42307692307692507</c:v>
                </c:pt>
                <c:pt idx="1">
                  <c:v>0.3846153846153848</c:v>
                </c:pt>
                <c:pt idx="2">
                  <c:v>0.1923076923076924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IN" sz="3200"/>
              <a:t>Frequency Of Fumigation of MICU</a:t>
            </a:r>
          </a:p>
          <a:p>
            <a:pPr>
              <a:defRPr sz="3200"/>
            </a:pPr>
            <a:endParaRPr lang="en-IN" sz="3200"/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6.4028762029746514E-2"/>
                  <c:y val="6.5189559638378525E-2"/>
                </c:manualLayout>
              </c:layout>
              <c:tx>
                <c:rich>
                  <a:bodyPr/>
                  <a:lstStyle/>
                  <a:p>
                    <a:r>
                      <a:rPr lang="en-US" sz="1800" b="1"/>
                      <a:t>o</a:t>
                    </a:r>
                    <a:r>
                      <a:rPr lang="en-US"/>
                      <a:t>nce in a two month 
12%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DR!$C$32:$C$36</c:f>
              <c:strCache>
                <c:ptCount val="5"/>
                <c:pt idx="0">
                  <c:v>weekly</c:v>
                </c:pt>
                <c:pt idx="1">
                  <c:v>monthly</c:v>
                </c:pt>
                <c:pt idx="2">
                  <c:v>Daily</c:v>
                </c:pt>
                <c:pt idx="3">
                  <c:v>Don’t Know</c:v>
                </c:pt>
                <c:pt idx="4">
                  <c:v>never</c:v>
                </c:pt>
              </c:strCache>
            </c:strRef>
          </c:cat>
          <c:val>
            <c:numRef>
              <c:f>DR!$D$32:$D$36</c:f>
              <c:numCache>
                <c:formatCode>General</c:formatCode>
                <c:ptCount val="5"/>
                <c:pt idx="0">
                  <c:v>3</c:v>
                </c:pt>
                <c:pt idx="1">
                  <c:v>19</c:v>
                </c:pt>
                <c:pt idx="2">
                  <c:v>0</c:v>
                </c:pt>
                <c:pt idx="3">
                  <c:v>4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3200" dirty="0"/>
              <a:t>Adequate </a:t>
            </a:r>
            <a:r>
              <a:rPr lang="en-US" sz="3200" dirty="0" smtClean="0"/>
              <a:t>Hand washing </a:t>
            </a:r>
            <a:r>
              <a:rPr lang="en-US" sz="3200" dirty="0"/>
              <a:t>Facility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DR!$B$59:$B$60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DR!$C$59:$C$60</c:f>
              <c:numCache>
                <c:formatCode>0%</c:formatCode>
                <c:ptCount val="2"/>
                <c:pt idx="0">
                  <c:v>0.65384615384615385</c:v>
                </c:pt>
                <c:pt idx="1">
                  <c:v>0.34615384615384631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en-US" sz="2800"/>
              <a:t>Is theProtocol regarding handwashing followed 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DR!$B$63:$B$64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DR!$C$63:$C$64</c:f>
              <c:numCache>
                <c:formatCode>0%</c:formatCode>
                <c:ptCount val="2"/>
                <c:pt idx="0">
                  <c:v>0.34615384615384631</c:v>
                </c:pt>
                <c:pt idx="1">
                  <c:v>0.65384615384615385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/>
              <a:t>Frequency of use of gloves and mask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DR!$B$84:$B$85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DR!$C$84:$C$85</c:f>
              <c:numCache>
                <c:formatCode>0%</c:formatCode>
                <c:ptCount val="2"/>
                <c:pt idx="0">
                  <c:v>0.80769230769230771</c:v>
                </c:pt>
                <c:pt idx="1">
                  <c:v>0.1923076923076924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en-US" sz="2800"/>
              <a:t>Frequency of Accident reporting to the authority 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-0.18198972003499594"/>
                  <c:y val="0.13236777765792976"/>
                </c:manualLayout>
              </c:layout>
              <c:tx>
                <c:rich>
                  <a:bodyPr/>
                  <a:lstStyle/>
                  <a:p>
                    <a:pPr>
                      <a:defRPr sz="2000" b="1"/>
                    </a:pPr>
                    <a:r>
                      <a:rPr lang="en-US" sz="2000" b="1"/>
                      <a:t>N</a:t>
                    </a:r>
                    <a:r>
                      <a:rPr lang="en-US" b="1"/>
                      <a:t>O REPORTING DONE
8%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0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DR!$B$89:$B$91</c:f>
              <c:strCache>
                <c:ptCount val="3"/>
                <c:pt idx="0">
                  <c:v>IN CHARGE OF DEPARTMENT</c:v>
                </c:pt>
                <c:pt idx="1">
                  <c:v>NURSING SUPERINTENDENT</c:v>
                </c:pt>
                <c:pt idx="2">
                  <c:v>NO REPORTIND DONE</c:v>
                </c:pt>
              </c:strCache>
            </c:strRef>
          </c:cat>
          <c:val>
            <c:numRef>
              <c:f>DR!$C$89:$C$91</c:f>
              <c:numCache>
                <c:formatCode>0%</c:formatCode>
                <c:ptCount val="3"/>
                <c:pt idx="0">
                  <c:v>0.3846153846153848</c:v>
                </c:pt>
                <c:pt idx="1">
                  <c:v>0.53846153846153844</c:v>
                </c:pt>
                <c:pt idx="2">
                  <c:v>7.6923076923076927E-2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2800" b="1"/>
            </a:pPr>
            <a:r>
              <a:rPr lang="en-US" sz="2800" b="1"/>
              <a:t>location of the biomedical waste store in MICU</a:t>
            </a:r>
          </a:p>
        </c:rich>
      </c:tx>
      <c:layout>
        <c:manualLayout>
          <c:xMode val="edge"/>
          <c:yMode val="edge"/>
          <c:x val="0.13254855643044641"/>
          <c:y val="2.7777777777778054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1"/>
              <c:layout>
                <c:manualLayout>
                  <c:x val="2.5381452318460191E-2"/>
                  <c:y val="0.12333333333333336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38993186789151474"/>
                  <c:y val="0.1721707786526681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0.37534820647419082"/>
                  <c:y val="0.31597217847769188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DR!$B$162:$B$165</c:f>
              <c:strCache>
                <c:ptCount val="4"/>
                <c:pt idx="0">
                  <c:v>DIRTY UTILITY ROOM</c:v>
                </c:pt>
                <c:pt idx="1">
                  <c:v>IN THE CORNER OF THE DEPARTMENT</c:v>
                </c:pt>
                <c:pt idx="2">
                  <c:v>DON’T KNOW</c:v>
                </c:pt>
                <c:pt idx="3">
                  <c:v>IF OTHERS SPECIFY</c:v>
                </c:pt>
              </c:strCache>
            </c:strRef>
          </c:cat>
          <c:val>
            <c:numRef>
              <c:f>DR!$C$162:$C$165</c:f>
              <c:numCache>
                <c:formatCode>0%</c:formatCode>
                <c:ptCount val="4"/>
                <c:pt idx="0">
                  <c:v>0.92307692307692257</c:v>
                </c:pt>
                <c:pt idx="1">
                  <c:v>7.6923076923076927E-2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 algn="l">
              <a:defRPr sz="2800"/>
            </a:pPr>
            <a:r>
              <a:rPr lang="en-US" sz="2800" dirty="0"/>
              <a:t>Opinion about Safety </a:t>
            </a:r>
            <a:r>
              <a:rPr lang="en-US" sz="2400" dirty="0"/>
              <a:t>measures</a:t>
            </a:r>
            <a:r>
              <a:rPr lang="en-US" sz="2800" dirty="0"/>
              <a:t> </a:t>
            </a:r>
            <a:r>
              <a:rPr lang="en-US" sz="2800" dirty="0" err="1"/>
              <a:t>practised</a:t>
            </a:r>
            <a:r>
              <a:rPr lang="en-US" sz="2800" dirty="0"/>
              <a:t> in MICU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z="2000" b="1"/>
                      <a:t>P</a:t>
                    </a:r>
                    <a:r>
                      <a:rPr lang="en-US"/>
                      <a:t>OOR
46%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2000" b="1"/>
                      <a:t>G</a:t>
                    </a:r>
                    <a:r>
                      <a:rPr lang="en-US"/>
                      <a:t>OOD
12%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DR!$B$196:$B$198</c:f>
              <c:strCache>
                <c:ptCount val="3"/>
                <c:pt idx="0">
                  <c:v>GOOD</c:v>
                </c:pt>
                <c:pt idx="1">
                  <c:v>SATISFACTORY</c:v>
                </c:pt>
                <c:pt idx="2">
                  <c:v>POOR</c:v>
                </c:pt>
              </c:strCache>
            </c:strRef>
          </c:cat>
          <c:val>
            <c:numRef>
              <c:f>DR!$C$196:$C$198</c:f>
              <c:numCache>
                <c:formatCode>0%</c:formatCode>
                <c:ptCount val="3"/>
                <c:pt idx="0">
                  <c:v>0.46153846153846317</c:v>
                </c:pt>
                <c:pt idx="1">
                  <c:v>0.42307692307692496</c:v>
                </c:pt>
                <c:pt idx="2">
                  <c:v>0.11538461538461539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 sz="2800"/>
            </a:pPr>
            <a:r>
              <a:rPr lang="en-US" sz="2800"/>
              <a:t>frequency of immunization relevant to MICU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2000" b="1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DR!$B$239:$B$240</c:f>
              <c:strCache>
                <c:ptCount val="2"/>
                <c:pt idx="0">
                  <c:v>yes </c:v>
                </c:pt>
                <c:pt idx="1">
                  <c:v>no</c:v>
                </c:pt>
              </c:strCache>
            </c:strRef>
          </c:cat>
          <c:val>
            <c:numRef>
              <c:f>DR!$C$239:$C$240</c:f>
              <c:numCache>
                <c:formatCode>General</c:formatCode>
                <c:ptCount val="2"/>
                <c:pt idx="0">
                  <c:v>8</c:v>
                </c:pt>
                <c:pt idx="1">
                  <c:v>18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3200" dirty="0"/>
              <a:t>containers using for waste collection 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tx>
                <c:rich>
                  <a:bodyPr/>
                  <a:lstStyle/>
                  <a:p>
                    <a:r>
                      <a:rPr lang="en-IN" sz="2000" dirty="0"/>
                      <a:t>BINS WITH PLASTIC BAG 
71%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2000" dirty="0"/>
                      <a:t>BINS WITHOUT LID
0%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sz="2000" dirty="0"/>
                      <a:t>PLASTIC BAG
29%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7.7082239720035084E-2"/>
                  <c:y val="8.7379280903139997E-2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/>
                      <a:t>IF OTHERS SPECIFY
0%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HOUSE2!$B$42:$B$45</c:f>
              <c:strCache>
                <c:ptCount val="4"/>
                <c:pt idx="0">
                  <c:v>BINS WITH PLASTIC BAG </c:v>
                </c:pt>
                <c:pt idx="1">
                  <c:v>BINS WITHOUT LID</c:v>
                </c:pt>
                <c:pt idx="2">
                  <c:v>PLASTIC BAG</c:v>
                </c:pt>
                <c:pt idx="3">
                  <c:v>IF OTHERSSPECIFY</c:v>
                </c:pt>
              </c:strCache>
            </c:strRef>
          </c:cat>
          <c:val>
            <c:numRef>
              <c:f>HOUSE2!$C$42:$C$45</c:f>
              <c:numCache>
                <c:formatCode>General</c:formatCode>
                <c:ptCount val="4"/>
                <c:pt idx="0">
                  <c:v>5</c:v>
                </c:pt>
                <c:pt idx="1">
                  <c:v>0</c:v>
                </c:pt>
                <c:pt idx="2">
                  <c:v>2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800" dirty="0" err="1"/>
              <a:t>Frquency</a:t>
            </a:r>
            <a:r>
              <a:rPr lang="en-US" sz="2800" dirty="0"/>
              <a:t> of taking precautions after needle stick injury</a:t>
            </a:r>
          </a:p>
        </c:rich>
      </c:tx>
      <c:layout>
        <c:manualLayout>
          <c:xMode val="edge"/>
          <c:yMode val="edge"/>
          <c:x val="0.11052777777777778"/>
          <c:y val="2.3148148148148147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0.19513998250218742"/>
                  <c:y val="0.1055268091488565"/>
                </c:manualLayout>
              </c:layout>
              <c:tx>
                <c:rich>
                  <a:bodyPr/>
                  <a:lstStyle/>
                  <a:p>
                    <a:r>
                      <a:rPr lang="en-IN" sz="1600" b="1" dirty="0"/>
                      <a:t>NO PROTOCOL IS FOLLOWED
0%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IN" sz="1600" b="1" dirty="0"/>
                      <a:t>A PROTOCOL IS FOLLOWED
16%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IN" sz="1600" b="1" dirty="0"/>
                      <a:t>ONLY IN CASE OF INFECTED PATIENT
42%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en-IN" sz="1600" b="1" dirty="0"/>
                      <a:t>YES FOR ALL THE PATIENTS
42%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DR!$B$209:$B$212</c:f>
              <c:strCache>
                <c:ptCount val="4"/>
                <c:pt idx="0">
                  <c:v>NO PROTOCOL IS FOLLOWED</c:v>
                </c:pt>
                <c:pt idx="1">
                  <c:v>A PROTOCOL IS FOLLOWED</c:v>
                </c:pt>
                <c:pt idx="2">
                  <c:v>ONLY IN CASE OF INFECTED PATIENT</c:v>
                </c:pt>
                <c:pt idx="3">
                  <c:v>YES FOR ALL THE PATIENTS</c:v>
                </c:pt>
              </c:strCache>
            </c:strRef>
          </c:cat>
          <c:val>
            <c:numRef>
              <c:f>DR!$C$209:$C$212</c:f>
              <c:numCache>
                <c:formatCode>0%</c:formatCode>
                <c:ptCount val="4"/>
                <c:pt idx="0">
                  <c:v>0</c:v>
                </c:pt>
                <c:pt idx="1">
                  <c:v>0.15384615384615558</c:v>
                </c:pt>
                <c:pt idx="2">
                  <c:v>0.42307692307692574</c:v>
                </c:pt>
                <c:pt idx="3">
                  <c:v>0.42307692307692574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1A1F6C-72CD-430B-8844-D7555EE8F9F6}" type="datetimeFigureOut">
              <a:rPr lang="en-US" smtClean="0"/>
              <a:pPr/>
              <a:t>28-May-13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B88AF13-CBA8-4A60-AD8E-5B2E46F226B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IN" sz="3600" b="1" dirty="0" smtClean="0">
              <a:solidFill>
                <a:schemeClr val="tx1"/>
              </a:solidFill>
            </a:endParaRPr>
          </a:p>
          <a:p>
            <a:endParaRPr lang="en-IN" sz="3600" b="1" dirty="0">
              <a:solidFill>
                <a:schemeClr val="tx1"/>
              </a:solidFill>
            </a:endParaRPr>
          </a:p>
          <a:p>
            <a:pPr algn="ctr"/>
            <a:r>
              <a:rPr lang="en-IN" sz="3600" b="1" dirty="0" smtClean="0"/>
              <a:t>“A STUDY ON CONTROL PRACTICES FOR HOSPITAL ACQUIRED INFECTION IN INTENSIVE CARE UNIT AT PARK HOSPITAL, GURGAON”</a:t>
            </a:r>
            <a:endParaRPr lang="en-US" sz="3600" dirty="0" smtClean="0"/>
          </a:p>
          <a:p>
            <a:endParaRPr lang="en-IN" sz="3600" b="1" dirty="0">
              <a:solidFill>
                <a:schemeClr val="tx1"/>
              </a:solidFill>
            </a:endParaRPr>
          </a:p>
          <a:p>
            <a:pPr algn="l"/>
            <a:endParaRPr lang="en-IN" sz="3600" b="1" dirty="0" smtClean="0">
              <a:solidFill>
                <a:schemeClr val="tx1"/>
              </a:solidFill>
            </a:endParaRPr>
          </a:p>
          <a:p>
            <a:pPr algn="r"/>
            <a:r>
              <a:rPr lang="en-IN" sz="3600" b="1" dirty="0" smtClean="0">
                <a:solidFill>
                  <a:schemeClr val="tx1"/>
                </a:solidFill>
              </a:rPr>
              <a:t>Submitted by: Dr. </a:t>
            </a:r>
            <a:r>
              <a:rPr lang="en-IN" sz="3600" b="1" dirty="0" err="1" smtClean="0">
                <a:solidFill>
                  <a:schemeClr val="tx1"/>
                </a:solidFill>
              </a:rPr>
              <a:t>Shital</a:t>
            </a:r>
            <a:r>
              <a:rPr lang="en-IN" sz="3600" b="1" dirty="0" smtClean="0">
                <a:solidFill>
                  <a:schemeClr val="tx1"/>
                </a:solidFill>
              </a:rPr>
              <a:t> </a:t>
            </a:r>
            <a:r>
              <a:rPr lang="en-IN" sz="3600" b="1" dirty="0" err="1" smtClean="0">
                <a:solidFill>
                  <a:schemeClr val="tx1"/>
                </a:solidFill>
              </a:rPr>
              <a:t>Patil</a:t>
            </a:r>
            <a:endParaRPr lang="en-IN" sz="3600" b="1" dirty="0" smtClean="0">
              <a:solidFill>
                <a:schemeClr val="tx1"/>
              </a:solidFill>
            </a:endParaRPr>
          </a:p>
          <a:p>
            <a:pPr algn="r"/>
            <a:r>
              <a:rPr lang="en-IN" sz="3600" b="1" dirty="0" smtClean="0">
                <a:solidFill>
                  <a:schemeClr val="tx1"/>
                </a:solidFill>
              </a:rPr>
              <a:t>PG/11/092</a:t>
            </a:r>
            <a:endParaRPr lang="en-US" dirty="0">
              <a:solidFill>
                <a:schemeClr val="tx1"/>
              </a:solidFill>
            </a:endParaRP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CONTENTS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458200" cy="5181600"/>
          </a:xfrm>
        </p:spPr>
        <p:txBody>
          <a:bodyPr>
            <a:normAutofit/>
          </a:bodyPr>
          <a:lstStyle/>
          <a:p>
            <a:pPr marL="514350" indent="-514350">
              <a:buFont typeface="Wingdings" pitchFamily="2" charset="2"/>
              <a:buChar char="Ø"/>
            </a:pPr>
            <a:endParaRPr lang="en-US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HOSPITAL PROFILE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INTRODUCTION TO THE PROJECT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RATIONALE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OBJECTIVES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METHODOLOGY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STUDY FINDINGS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RECOMMENDATIONS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CONCLUSION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references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5112"/>
          </a:xfrm>
        </p:spPr>
        <p:txBody>
          <a:bodyPr>
            <a:normAutofit fontScale="90000"/>
          </a:bodyPr>
          <a:lstStyle/>
          <a:p>
            <a:r>
              <a:rPr lang="en-US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HOSPITAL PROFILE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058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Park Hospital is a 250 bedded Multi super </a:t>
            </a:r>
            <a:r>
              <a:rPr lang="en-US" dirty="0" err="1" smtClean="0"/>
              <a:t>speciality</a:t>
            </a:r>
            <a:r>
              <a:rPr lang="en-US" dirty="0" smtClean="0"/>
              <a:t> tertiary care hospital which has attained supremacy in the field of health care services.</a:t>
            </a:r>
          </a:p>
          <a:p>
            <a:r>
              <a:rPr lang="en-US" b="1" dirty="0" smtClean="0"/>
              <a:t>MISSION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“To deliver state-of-the-art personalized healthcare services to people of all social and economic background and achieve highest level of patient satisfaction.”</a:t>
            </a:r>
          </a:p>
          <a:p>
            <a:pPr>
              <a:buNone/>
            </a:pPr>
            <a:r>
              <a:rPr lang="en-US" b="1" dirty="0" smtClean="0"/>
              <a:t>VISION</a:t>
            </a:r>
            <a:endParaRPr lang="en-US" dirty="0" smtClean="0"/>
          </a:p>
          <a:p>
            <a:r>
              <a:rPr lang="en-US" dirty="0" smtClean="0"/>
              <a:t>“To be a leading name in the healthcare sector by providing holistic healthcare at affordable cost.”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5257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IN" sz="2800" b="1" dirty="0" smtClean="0"/>
              <a:t>Definitions </a:t>
            </a:r>
            <a:r>
              <a:rPr lang="en-IN" sz="2800" dirty="0" smtClean="0"/>
              <a:t>: According to patient safety : multimodal hand hygiene improvement strategy  WHO 2009.</a:t>
            </a:r>
          </a:p>
          <a:p>
            <a:pPr marL="0" indent="0">
              <a:buNone/>
            </a:pPr>
            <a:endParaRPr lang="en-IN" sz="2800" dirty="0" smtClean="0"/>
          </a:p>
          <a:p>
            <a:pPr marL="0" indent="0">
              <a:buNone/>
            </a:pPr>
            <a:r>
              <a:rPr lang="en-US" sz="2800" dirty="0" smtClean="0"/>
              <a:t>“Healthcare associated infection(HCAI): An infection occurring to the patient during the process of care in a hospital or other healthcare facility which was not present or incubating at the time of admission.”</a:t>
            </a:r>
            <a:endParaRPr lang="en-IN" sz="2800" dirty="0" smtClean="0"/>
          </a:p>
          <a:p>
            <a:pPr marL="0" indent="0">
              <a:buNone/>
            </a:pPr>
            <a:r>
              <a:rPr lang="en-US" sz="2800" dirty="0" smtClean="0"/>
              <a:t>This includes infections acquired in the hospital but appearing after discharge and also occupational infections among staff of the facility.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RATIONALE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458200" cy="5181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It is very important that HAI should be as low as possible, cause it can lead to :</a:t>
            </a:r>
          </a:p>
          <a:p>
            <a:r>
              <a:rPr lang="en-US" sz="2800" dirty="0" smtClean="0"/>
              <a:t>Increase Burden on patients as well as health system</a:t>
            </a:r>
          </a:p>
          <a:p>
            <a:r>
              <a:rPr lang="en-US" sz="2800" dirty="0" smtClean="0"/>
              <a:t>Unnecessary Cost of treatment</a:t>
            </a:r>
          </a:p>
          <a:p>
            <a:r>
              <a:rPr lang="en-US" sz="2800" dirty="0" smtClean="0"/>
              <a:t>Important Public health problem</a:t>
            </a:r>
          </a:p>
          <a:p>
            <a:r>
              <a:rPr lang="en-US" sz="2800" dirty="0" err="1" smtClean="0"/>
              <a:t>Occures</a:t>
            </a:r>
            <a:r>
              <a:rPr lang="en-US" sz="2800" dirty="0" smtClean="0"/>
              <a:t> frequently</a:t>
            </a:r>
          </a:p>
          <a:p>
            <a:r>
              <a:rPr lang="en-IN" sz="2800" dirty="0" smtClean="0"/>
              <a:t>Affecting the reputation of the hospital</a:t>
            </a:r>
            <a:endParaRPr lang="en-US" sz="2800" dirty="0" smtClean="0"/>
          </a:p>
          <a:p>
            <a:endParaRPr lang="en-US" dirty="0" smtClean="0"/>
          </a:p>
          <a:p>
            <a:pPr marL="0" indent="0">
              <a:buNone/>
            </a:pPr>
            <a:r>
              <a:rPr lang="en-US" sz="2800" dirty="0" smtClean="0"/>
              <a:t>Therefore, its of utmost importance that the hospital staff should follow a proper infection control program and should be properly aware of it.</a:t>
            </a:r>
          </a:p>
          <a:p>
            <a:pPr marL="0" indent="0"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/>
          </a:bodyPr>
          <a:lstStyle/>
          <a:p>
            <a:endParaRPr lang="en-IN" sz="2800" b="1" dirty="0" smtClean="0"/>
          </a:p>
          <a:p>
            <a:r>
              <a:rPr lang="en-IN" sz="2800" b="1" dirty="0" smtClean="0"/>
              <a:t>GENERAL OBJECTIVE:</a:t>
            </a:r>
            <a:endParaRPr lang="en-US" sz="2800" dirty="0" smtClean="0"/>
          </a:p>
          <a:p>
            <a:pPr marL="60325" indent="-60325">
              <a:buNone/>
            </a:pPr>
            <a:r>
              <a:rPr lang="en-IN" sz="2800" dirty="0" smtClean="0"/>
              <a:t>To </a:t>
            </a:r>
            <a:r>
              <a:rPr lang="en-IN" sz="2800" dirty="0"/>
              <a:t>study on control measures in Medical Intensive Care Unit for hospital acquired infection at Park Hospital, </a:t>
            </a:r>
            <a:r>
              <a:rPr lang="en-IN" sz="2800" dirty="0" err="1" smtClean="0"/>
              <a:t>Gurgaon</a:t>
            </a:r>
            <a:endParaRPr lang="en-IN" sz="2800" dirty="0" smtClean="0"/>
          </a:p>
          <a:p>
            <a:pPr marL="60325" indent="-60325">
              <a:buNone/>
            </a:pPr>
            <a:endParaRPr lang="en-IN" sz="2800" dirty="0"/>
          </a:p>
          <a:p>
            <a:r>
              <a:rPr lang="en-IN" sz="2800" b="1" dirty="0" smtClean="0"/>
              <a:t>SPECIFIC OBJECTIVES</a:t>
            </a:r>
            <a:r>
              <a:rPr lang="en-IN" sz="2800" dirty="0" smtClean="0"/>
              <a:t> :</a:t>
            </a:r>
            <a:endParaRPr lang="en-US" sz="2800" dirty="0" smtClean="0"/>
          </a:p>
          <a:p>
            <a:pPr>
              <a:buNone/>
            </a:pPr>
            <a:r>
              <a:rPr lang="en-IN" sz="2800" dirty="0" smtClean="0"/>
              <a:t>1) To study the physical facilities available for infection control in the medical intensive care unit at Park Hospital, </a:t>
            </a:r>
            <a:r>
              <a:rPr lang="en-IN" sz="2800" dirty="0" err="1" smtClean="0"/>
              <a:t>Gurgaon</a:t>
            </a:r>
            <a:r>
              <a:rPr lang="en-IN" sz="2800" dirty="0" smtClean="0"/>
              <a:t>.</a:t>
            </a:r>
            <a:endParaRPr lang="en-US" sz="2800" dirty="0" smtClean="0"/>
          </a:p>
          <a:p>
            <a:pPr marL="60325" indent="-60325">
              <a:buNone/>
            </a:pPr>
            <a:endParaRPr lang="en-IN" sz="2800" dirty="0"/>
          </a:p>
          <a:p>
            <a:pPr marL="60325" indent="-60325">
              <a:buNone/>
            </a:pPr>
            <a:endParaRPr lang="en-US" sz="2800" dirty="0" smtClean="0"/>
          </a:p>
          <a:p>
            <a:pPr>
              <a:buNone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382000" cy="53641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IN" sz="4000" dirty="0"/>
              <a:t> </a:t>
            </a:r>
            <a:endParaRPr lang="en-US" sz="4000" dirty="0"/>
          </a:p>
          <a:p>
            <a:pPr>
              <a:buNone/>
            </a:pPr>
            <a:r>
              <a:rPr lang="en-IN" sz="3300" dirty="0"/>
              <a:t>2) </a:t>
            </a:r>
            <a:r>
              <a:rPr lang="en-IN" sz="3000" dirty="0"/>
              <a:t>To study the existing infection control procedures used in the medical intensive care unit at Park Hospital, </a:t>
            </a:r>
            <a:r>
              <a:rPr lang="en-IN" sz="3000" dirty="0" err="1"/>
              <a:t>Gurgaon</a:t>
            </a:r>
            <a:endParaRPr lang="en-US" sz="3000" dirty="0"/>
          </a:p>
          <a:p>
            <a:pPr>
              <a:buNone/>
            </a:pPr>
            <a:r>
              <a:rPr lang="en-IN" sz="3000" dirty="0"/>
              <a:t> </a:t>
            </a:r>
            <a:endParaRPr lang="en-US" sz="3000" dirty="0"/>
          </a:p>
          <a:p>
            <a:pPr>
              <a:buNone/>
            </a:pPr>
            <a:r>
              <a:rPr lang="en-IN" sz="3000" dirty="0"/>
              <a:t>3) To analyse the gap in the infection control measures used for hospital </a:t>
            </a:r>
            <a:r>
              <a:rPr lang="en-IN" sz="3000" dirty="0" smtClean="0"/>
              <a:t>acquired infection </a:t>
            </a:r>
            <a:r>
              <a:rPr lang="en-IN" sz="3000" dirty="0"/>
              <a:t>in MICU as per NABH guidelines </a:t>
            </a:r>
            <a:endParaRPr lang="en-US" sz="3000" dirty="0"/>
          </a:p>
          <a:p>
            <a:pPr>
              <a:buNone/>
            </a:pPr>
            <a:r>
              <a:rPr lang="en-IN" sz="3000" dirty="0"/>
              <a:t> </a:t>
            </a:r>
            <a:endParaRPr lang="en-US" sz="3000" dirty="0"/>
          </a:p>
          <a:p>
            <a:pPr>
              <a:buNone/>
            </a:pPr>
            <a:r>
              <a:rPr lang="en-IN" sz="3000" dirty="0"/>
              <a:t>4) To motivate the staff to follow infection control protocols and standards </a:t>
            </a:r>
            <a:endParaRPr lang="en-US" sz="3000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METHODOLOGY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305800" cy="5181600"/>
          </a:xfrm>
        </p:spPr>
        <p:txBody>
          <a:bodyPr>
            <a:normAutofit/>
          </a:bodyPr>
          <a:lstStyle/>
          <a:p>
            <a:endParaRPr lang="en-IN" sz="2800" b="1" u="sng" dirty="0" smtClean="0"/>
          </a:p>
          <a:p>
            <a:r>
              <a:rPr lang="en-IN" sz="2800" b="1" u="sng" dirty="0" smtClean="0"/>
              <a:t>Study </a:t>
            </a:r>
            <a:r>
              <a:rPr lang="en-IN" sz="2800" b="1" u="sng" dirty="0"/>
              <a:t>Design</a:t>
            </a:r>
            <a:r>
              <a:rPr lang="en-IN" sz="2800" dirty="0"/>
              <a:t>: Descriptive Cross-sectional study </a:t>
            </a:r>
            <a:endParaRPr lang="en-US" sz="2800" dirty="0"/>
          </a:p>
          <a:p>
            <a:pPr>
              <a:buNone/>
            </a:pPr>
            <a:r>
              <a:rPr lang="en-IN" sz="2800" dirty="0"/>
              <a:t> </a:t>
            </a:r>
            <a:endParaRPr lang="en-US" sz="2800" dirty="0"/>
          </a:p>
          <a:p>
            <a:r>
              <a:rPr lang="en-IN" sz="2800" b="1" u="sng" dirty="0"/>
              <a:t>Sample Size</a:t>
            </a:r>
            <a:r>
              <a:rPr lang="en-IN" sz="2800" b="1" dirty="0"/>
              <a:t>: 40</a:t>
            </a:r>
            <a:r>
              <a:rPr lang="en-IN" sz="2800" dirty="0"/>
              <a:t>( Dr=10, Nurse=16, CSSD staff= 7, Housekeeping =7)</a:t>
            </a:r>
            <a:endParaRPr lang="en-US" sz="2800" dirty="0"/>
          </a:p>
          <a:p>
            <a:pPr>
              <a:buNone/>
            </a:pPr>
            <a:r>
              <a:rPr lang="en-IN" sz="2800" b="1" dirty="0"/>
              <a:t> </a:t>
            </a:r>
            <a:endParaRPr lang="en-US" sz="2800" dirty="0"/>
          </a:p>
          <a:p>
            <a:r>
              <a:rPr lang="en-IN" sz="2800" b="1" u="sng" dirty="0"/>
              <a:t>Study area</a:t>
            </a:r>
            <a:r>
              <a:rPr lang="en-IN" sz="2800" b="1" dirty="0"/>
              <a:t>: </a:t>
            </a:r>
            <a:r>
              <a:rPr lang="en-IN" sz="2800" dirty="0"/>
              <a:t>MICU, Park Hospital, </a:t>
            </a:r>
            <a:r>
              <a:rPr lang="en-IN" sz="2800" dirty="0" err="1"/>
              <a:t>Gurgaon</a:t>
            </a:r>
            <a:endParaRPr lang="en-US" sz="2800" dirty="0"/>
          </a:p>
          <a:p>
            <a:pPr>
              <a:buNone/>
            </a:pPr>
            <a:r>
              <a:rPr lang="en-IN" sz="2800" dirty="0"/>
              <a:t> </a:t>
            </a:r>
            <a:endParaRPr lang="en-US" sz="2800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85800"/>
            <a:ext cx="8229600" cy="5638800"/>
          </a:xfrm>
        </p:spPr>
        <p:txBody>
          <a:bodyPr/>
          <a:lstStyle/>
          <a:p>
            <a:r>
              <a:rPr lang="en-IN" sz="2800" b="1" u="sng" dirty="0" smtClean="0"/>
              <a:t>Tools and techniques</a:t>
            </a:r>
            <a:r>
              <a:rPr lang="en-IN" sz="2800" b="1" dirty="0" smtClean="0"/>
              <a:t>:  </a:t>
            </a:r>
            <a:endParaRPr lang="en-US" sz="2800" dirty="0" smtClean="0"/>
          </a:p>
          <a:p>
            <a:pPr>
              <a:buNone/>
            </a:pPr>
            <a:r>
              <a:rPr lang="en-IN" sz="2800" b="1" dirty="0" smtClean="0"/>
              <a:t> </a:t>
            </a:r>
            <a:r>
              <a:rPr lang="en-IN" sz="2800" u="sng" dirty="0" smtClean="0"/>
              <a:t>Primary Data</a:t>
            </a:r>
            <a:r>
              <a:rPr lang="en-IN" sz="2800" dirty="0" smtClean="0"/>
              <a:t>: Questionnaire, Observation</a:t>
            </a:r>
            <a:endParaRPr lang="en-US" sz="2800" dirty="0" smtClean="0"/>
          </a:p>
          <a:p>
            <a:pPr>
              <a:buNone/>
            </a:pPr>
            <a:r>
              <a:rPr lang="en-IN" sz="2800" u="sng" dirty="0" smtClean="0"/>
              <a:t>Secondary Data</a:t>
            </a:r>
            <a:r>
              <a:rPr lang="en-IN" sz="2800" dirty="0" smtClean="0"/>
              <a:t>: Registers, Files </a:t>
            </a:r>
            <a:endParaRPr lang="en-US" sz="2800" dirty="0" smtClean="0"/>
          </a:p>
          <a:p>
            <a:endParaRPr lang="en-IN" sz="2800" b="1" u="sng" dirty="0" smtClean="0"/>
          </a:p>
          <a:p>
            <a:r>
              <a:rPr lang="en-IN" sz="2800" b="1" u="sng" dirty="0" smtClean="0"/>
              <a:t>Sample </a:t>
            </a:r>
            <a:r>
              <a:rPr lang="en-IN" sz="2800" b="1" u="sng" dirty="0"/>
              <a:t>Technique</a:t>
            </a:r>
            <a:r>
              <a:rPr lang="en-IN" sz="2800" dirty="0"/>
              <a:t>: Convenient</a:t>
            </a:r>
            <a:endParaRPr lang="en-US" sz="2800" dirty="0"/>
          </a:p>
          <a:p>
            <a:pPr>
              <a:buNone/>
            </a:pPr>
            <a:endParaRPr lang="en-US" sz="2800" dirty="0"/>
          </a:p>
          <a:p>
            <a:r>
              <a:rPr lang="en-IN" sz="2800" b="1" u="sng" dirty="0"/>
              <a:t>Study Duration</a:t>
            </a:r>
            <a:r>
              <a:rPr lang="en-IN" sz="2800" u="sng" dirty="0"/>
              <a:t>:</a:t>
            </a:r>
            <a:r>
              <a:rPr lang="en-IN" sz="2800" dirty="0"/>
              <a:t> 2 months </a:t>
            </a:r>
            <a:endParaRPr lang="en-US" sz="2800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STUDY FINDINGS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43000"/>
            <a:ext cx="8077200" cy="52578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800" dirty="0" smtClean="0"/>
              <a:t>Data was collected using questionnaire as a tool and the data analyzed was interpreted through graphs using MS Excel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Following are the graphs produced on the basis of data collected: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28600" y="152400"/>
          <a:ext cx="8305799" cy="6309360"/>
        </p:xfrm>
        <a:graphic>
          <a:graphicData uri="http://schemas.openxmlformats.org/drawingml/2006/table">
            <a:tbl>
              <a:tblPr/>
              <a:tblGrid>
                <a:gridCol w="793562"/>
                <a:gridCol w="3320331"/>
                <a:gridCol w="2095953"/>
                <a:gridCol w="2095953"/>
              </a:tblGrid>
              <a:tr h="4865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b="1" dirty="0">
                          <a:latin typeface="TimesNewRoman"/>
                          <a:ea typeface="Calibri"/>
                          <a:cs typeface="TimesNewRoman"/>
                        </a:rPr>
                        <a:t>Sr. No.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b="1" u="sng" dirty="0">
                          <a:latin typeface="TimesNewRoman"/>
                          <a:ea typeface="Calibri"/>
                          <a:cs typeface="TimesNewRoman"/>
                        </a:rPr>
                        <a:t>Facility Required according to NABH standard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b="1" u="sng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b="1" u="sng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1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u="sng" dirty="0">
                          <a:latin typeface="TimesNewRoman"/>
                          <a:ea typeface="Calibri"/>
                          <a:cs typeface="TimesNewRoman"/>
                        </a:rPr>
                        <a:t>D</a:t>
                      </a: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octor’s Change Room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2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Nurse’s change room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3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Technician change area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Absent 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4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Sterile storage area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5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Instrument and linen room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6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Trolley bay Present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7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Gas cylinder storage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8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Class 1V staff change room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06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9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>
                          <a:latin typeface="TimesNewRoman"/>
                          <a:ea typeface="Calibri"/>
                          <a:cs typeface="TimesNewRoman"/>
                        </a:rPr>
                        <a:t>Dirty utility room</a:t>
                      </a:r>
                      <a:endParaRPr lang="en-IN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400" dirty="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04800" y="304800"/>
          <a:ext cx="8381999" cy="6096000"/>
        </p:xfrm>
        <a:graphic>
          <a:graphicData uri="http://schemas.openxmlformats.org/drawingml/2006/table">
            <a:tbl>
              <a:tblPr/>
              <a:tblGrid>
                <a:gridCol w="869762"/>
                <a:gridCol w="3321238"/>
                <a:gridCol w="2095046"/>
                <a:gridCol w="2095953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10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Waste store room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11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Isolation room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12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There is standard operating manual for MICU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887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13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Culture studies of swabs from MICU floor / equipment are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done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TimesNewRoman"/>
                        <a:ea typeface="Calibri"/>
                        <a:cs typeface="TimesNew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14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Bacteriological testing of water is done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>
                          <a:latin typeface="TimesNewRoman"/>
                          <a:ea typeface="Calibri"/>
                          <a:cs typeface="TimesNewRoman"/>
                        </a:rPr>
                        <a:t>Present</a:t>
                      </a:r>
                      <a:endParaRPr lang="en-IN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TimesNewRoman"/>
                        <a:ea typeface="Calibri"/>
                        <a:cs typeface="TimesNew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24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15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Bacteriological testing of air is done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 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16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Isolated room for infectious patient, burn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17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Any protocol for wearing gloves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IN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IN" sz="2000" dirty="0">
                          <a:latin typeface="TimesNewRoman"/>
                          <a:ea typeface="Calibri"/>
                          <a:cs typeface="TimesNewRoman"/>
                        </a:rPr>
                        <a:t>Absent</a:t>
                      </a:r>
                      <a:endParaRPr lang="en-IN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486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0" y="5486400"/>
            <a:ext cx="9144000" cy="18774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IN" b="1" dirty="0"/>
              <a:t> </a:t>
            </a:r>
            <a:endParaRPr lang="en-US" dirty="0"/>
          </a:p>
          <a:p>
            <a:r>
              <a:rPr lang="en-IN" sz="2000" b="1" dirty="0"/>
              <a:t>In the study, it was found that only 77% respondent had knowledge about hospital acquired infection (HAI), whereas 23% respondent had not aware of HAI</a:t>
            </a:r>
            <a:r>
              <a:rPr lang="en-IN" sz="2000" b="1" dirty="0" smtClean="0"/>
              <a:t>.</a:t>
            </a:r>
          </a:p>
          <a:p>
            <a:endParaRPr lang="en-US" sz="20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graphicFrame>
        <p:nvGraphicFramePr>
          <p:cNvPr id="7" name="Chart 6"/>
          <p:cNvGraphicFramePr/>
          <p:nvPr/>
        </p:nvGraphicFramePr>
        <p:xfrm>
          <a:off x="0" y="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953000"/>
            <a:ext cx="9144000" cy="1600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The graph reveals that around half of the respondents said that soap is used, whereas Phenol and </a:t>
            </a:r>
            <a:r>
              <a:rPr lang="en-US" sz="2800" dirty="0" err="1" smtClean="0">
                <a:solidFill>
                  <a:schemeClr val="bg1"/>
                </a:solidFill>
              </a:rPr>
              <a:t>dettol</a:t>
            </a:r>
            <a:r>
              <a:rPr lang="en-US" sz="2800" dirty="0" smtClean="0">
                <a:solidFill>
                  <a:schemeClr val="bg1"/>
                </a:solidFill>
              </a:rPr>
              <a:t> got 39% and 19%</a:t>
            </a:r>
            <a:endParaRPr 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257800"/>
            <a:ext cx="9144000" cy="16002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IN" sz="2800" b="1" dirty="0"/>
              <a:t>The following observations were made: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IN" sz="2700" b="1" dirty="0" smtClean="0">
                <a:solidFill>
                  <a:schemeClr val="bg1"/>
                </a:solidFill>
              </a:rPr>
              <a:t>73</a:t>
            </a:r>
            <a:r>
              <a:rPr lang="en-IN" sz="2700" b="1" dirty="0">
                <a:solidFill>
                  <a:schemeClr val="bg1"/>
                </a:solidFill>
              </a:rPr>
              <a:t>% responded that fumigation is done once in a month </a:t>
            </a:r>
            <a:r>
              <a:rPr lang="en-US" sz="2700" dirty="0">
                <a:solidFill>
                  <a:schemeClr val="bg1"/>
                </a:solidFill>
              </a:rPr>
              <a:t/>
            </a:r>
            <a:br>
              <a:rPr lang="en-US" sz="2700" dirty="0">
                <a:solidFill>
                  <a:schemeClr val="bg1"/>
                </a:solidFill>
              </a:rPr>
            </a:br>
            <a:r>
              <a:rPr lang="en-IN" sz="2700" b="1" dirty="0">
                <a:solidFill>
                  <a:schemeClr val="bg1"/>
                </a:solidFill>
              </a:rPr>
              <a:t>12% responded that Fumigation is done once in a two months</a:t>
            </a:r>
            <a:r>
              <a:rPr lang="en-US" sz="2700" dirty="0">
                <a:solidFill>
                  <a:schemeClr val="bg1"/>
                </a:solidFill>
              </a:rPr>
              <a:t/>
            </a:r>
            <a:br>
              <a:rPr lang="en-US" sz="2700" dirty="0">
                <a:solidFill>
                  <a:schemeClr val="bg1"/>
                </a:solidFill>
              </a:rPr>
            </a:br>
            <a:r>
              <a:rPr lang="en-IN" sz="2700" b="1" dirty="0">
                <a:solidFill>
                  <a:schemeClr val="bg1"/>
                </a:solidFill>
              </a:rPr>
              <a:t>15% responded don’t know about the fumigation of MICU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181600"/>
            <a:ext cx="9144000" cy="16764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IN" sz="2800" b="1" dirty="0"/>
              <a:t>The study shows that 65% </a:t>
            </a:r>
            <a:r>
              <a:rPr lang="en-US" sz="2800" dirty="0">
                <a:solidFill>
                  <a:schemeClr val="bg1"/>
                </a:solidFill>
              </a:rPr>
              <a:t/>
            </a:r>
            <a:br>
              <a:rPr lang="en-US" sz="2800" dirty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>T</a:t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/>
            </a:r>
            <a:br>
              <a:rPr lang="en-IN" sz="2400" b="1" dirty="0" smtClean="0">
                <a:solidFill>
                  <a:schemeClr val="bg1"/>
                </a:solidFill>
              </a:rPr>
            </a:br>
            <a:r>
              <a:rPr lang="en-IN" sz="2400" b="1" dirty="0" smtClean="0">
                <a:solidFill>
                  <a:schemeClr val="bg1"/>
                </a:solidFill>
              </a:rPr>
              <a:t>The </a:t>
            </a:r>
            <a:r>
              <a:rPr lang="en-IN" sz="2400" b="1" dirty="0">
                <a:solidFill>
                  <a:schemeClr val="bg1"/>
                </a:solidFill>
              </a:rPr>
              <a:t>study shows that 65% respondent agree that available hand washing facilities in MICU  is adequate while 35% respondent disagree with available hand washing facilities.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IN" sz="2400" b="1" dirty="0"/>
              <a:t> </a:t>
            </a:r>
            <a:r>
              <a:rPr lang="en-US" sz="2400" dirty="0"/>
              <a:t/>
            </a:r>
            <a:br>
              <a:rPr lang="en-US" sz="2400" dirty="0"/>
            </a:br>
            <a:endParaRPr lang="en-US" sz="28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86400"/>
            <a:ext cx="9144000" cy="13716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O</a:t>
            </a:r>
            <a:r>
              <a:rPr lang="en-IN" sz="2400" b="1" dirty="0" smtClean="0">
                <a:solidFill>
                  <a:schemeClr val="bg1"/>
                </a:solidFill>
              </a:rPr>
              <a:t>nly </a:t>
            </a:r>
            <a:r>
              <a:rPr lang="en-IN" sz="2400" b="1" dirty="0">
                <a:solidFill>
                  <a:schemeClr val="bg1"/>
                </a:solidFill>
              </a:rPr>
              <a:t>35% respondent </a:t>
            </a:r>
            <a:r>
              <a:rPr lang="en-IN" sz="2400" b="1" dirty="0" smtClean="0">
                <a:solidFill>
                  <a:schemeClr val="bg1"/>
                </a:solidFill>
              </a:rPr>
              <a:t>followed </a:t>
            </a:r>
            <a:r>
              <a:rPr lang="en-IN" sz="2400" b="1" dirty="0">
                <a:solidFill>
                  <a:schemeClr val="bg1"/>
                </a:solidFill>
              </a:rPr>
              <a:t>the protocol regarding hand washing while 65% just wash their hands normally without any protocol.</a:t>
            </a:r>
            <a:r>
              <a:rPr lang="en-US" sz="2400" dirty="0">
                <a:solidFill>
                  <a:schemeClr val="bg1"/>
                </a:solidFill>
              </a:rPr>
              <a:t/>
            </a:r>
            <a:br>
              <a:rPr lang="en-US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86400"/>
            <a:ext cx="9144000" cy="13716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81% respondent always wears gloves and masks in the working area of MICU whereas 19% said don’t need of wearing of gloves and masks.</a:t>
            </a:r>
            <a:r>
              <a:rPr lang="en-US" sz="2400" dirty="0">
                <a:solidFill>
                  <a:schemeClr val="bg1"/>
                </a:solidFill>
              </a:rPr>
              <a:t/>
            </a:r>
            <a:br>
              <a:rPr lang="en-US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562600"/>
            <a:ext cx="9144000" cy="12954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IN" sz="2400" b="1" dirty="0" smtClean="0"/>
              <a:t/>
            </a:r>
            <a:br>
              <a:rPr lang="en-IN" sz="2400" b="1" dirty="0" smtClean="0"/>
            </a:br>
            <a:r>
              <a:rPr lang="en-IN" sz="2400" b="1" dirty="0" smtClean="0">
                <a:solidFill>
                  <a:schemeClr val="bg1"/>
                </a:solidFill>
              </a:rPr>
              <a:t>38</a:t>
            </a:r>
            <a:r>
              <a:rPr lang="en-IN" sz="2400" b="1" dirty="0">
                <a:solidFill>
                  <a:schemeClr val="bg1"/>
                </a:solidFill>
              </a:rPr>
              <a:t>% respondent said that they reporting the accidents like needle- stick injury, spills, etc to the MICU in charge, whereas 54% respondent reporting to the nursing superintendent, while 8% said they do not report to anyone.</a:t>
            </a:r>
            <a:r>
              <a:rPr lang="en-US" sz="2400" dirty="0">
                <a:solidFill>
                  <a:schemeClr val="bg1"/>
                </a:solidFill>
              </a:rPr>
              <a:t/>
            </a:r>
            <a:br>
              <a:rPr lang="en-US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38800"/>
            <a:ext cx="9144000" cy="1219200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 </a:t>
            </a:r>
            <a:r>
              <a:rPr lang="en-US" sz="2400" dirty="0">
                <a:solidFill>
                  <a:schemeClr val="bg1"/>
                </a:solidFill>
              </a:rPr>
              <a:t/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IN" sz="2400" b="1" dirty="0">
                <a:solidFill>
                  <a:schemeClr val="bg1"/>
                </a:solidFill>
              </a:rPr>
              <a:t>92% respondent said that waste stores in the dirty </a:t>
            </a:r>
            <a:r>
              <a:rPr lang="en-IN" sz="2400" b="1" dirty="0" smtClean="0">
                <a:solidFill>
                  <a:schemeClr val="bg1"/>
                </a:solidFill>
              </a:rPr>
              <a:t>utility </a:t>
            </a:r>
            <a:r>
              <a:rPr lang="en-IN" sz="2400" b="1" dirty="0">
                <a:solidFill>
                  <a:schemeClr val="bg1"/>
                </a:solidFill>
              </a:rPr>
              <a:t>room, while 8% respondent said it stores at the corner of the MICU department</a:t>
            </a: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38800"/>
            <a:ext cx="9144000" cy="1219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46 % respondent said that safety measures are at poor  level, while 42% respondent said that safety measures against infection is satisfied level whereas 12% respondent thinks its good</a:t>
            </a: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638800"/>
            <a:ext cx="9144000" cy="1219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Only 31% respondent said that immunisation is given is relevant to their work while 69% respondent said that no immunization given .</a:t>
            </a:r>
            <a:r>
              <a:rPr lang="en-US" sz="2400" dirty="0">
                <a:solidFill>
                  <a:schemeClr val="bg1"/>
                </a:solidFill>
              </a:rPr>
              <a:t/>
            </a:r>
            <a:br>
              <a:rPr lang="en-US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5638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/>
        </p:nvGraphicFramePr>
        <p:xfrm>
          <a:off x="0" y="381000"/>
          <a:ext cx="9144000" cy="647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8153400" cy="6019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IN" sz="2800" dirty="0"/>
              <a:t>The study revealed </a:t>
            </a:r>
            <a:r>
              <a:rPr lang="en-IN" sz="2800" dirty="0" smtClean="0"/>
              <a:t>that:</a:t>
            </a:r>
          </a:p>
          <a:p>
            <a:r>
              <a:rPr lang="en-IN" sz="2800" dirty="0" smtClean="0"/>
              <a:t> According </a:t>
            </a:r>
            <a:r>
              <a:rPr lang="en-IN" sz="2800" dirty="0"/>
              <a:t>to 46% respondents (nurses and doctors, N=26), the level of safety measures are poor</a:t>
            </a:r>
            <a:r>
              <a:rPr lang="en-IN" sz="2800" dirty="0" smtClean="0"/>
              <a:t>.</a:t>
            </a:r>
          </a:p>
          <a:p>
            <a:r>
              <a:rPr lang="en-IN" sz="2800" dirty="0" smtClean="0"/>
              <a:t>Fumigation </a:t>
            </a:r>
            <a:r>
              <a:rPr lang="en-IN" sz="2800" dirty="0"/>
              <a:t>is done once in a </a:t>
            </a:r>
            <a:r>
              <a:rPr lang="en-IN" sz="2800" dirty="0" smtClean="0"/>
              <a:t>month.</a:t>
            </a:r>
          </a:p>
          <a:p>
            <a:r>
              <a:rPr lang="en-IN" sz="2800" dirty="0"/>
              <a:t>There is daily use of disinfectant likes Phenol, Soap and water </a:t>
            </a:r>
            <a:endParaRPr lang="en-US" sz="2800" dirty="0"/>
          </a:p>
          <a:p>
            <a:r>
              <a:rPr lang="en-IN" sz="2800" dirty="0"/>
              <a:t>There is no standard Operating Manual for </a:t>
            </a:r>
            <a:r>
              <a:rPr lang="en-IN" sz="2800" dirty="0" smtClean="0"/>
              <a:t>MICU</a:t>
            </a:r>
          </a:p>
          <a:p>
            <a:r>
              <a:rPr lang="en-IN" sz="2800" dirty="0"/>
              <a:t>Frequency of health check-up is satisfactory but immunisation to relevant area is at poor level.</a:t>
            </a:r>
            <a:endParaRPr lang="en-US" sz="2800" dirty="0"/>
          </a:p>
          <a:p>
            <a:endParaRPr lang="en-IN" sz="2800" dirty="0" smtClean="0"/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69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RECOMMENDATIONS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>
            <a:normAutofit lnSpcReduction="10000"/>
          </a:bodyPr>
          <a:lstStyle/>
          <a:p>
            <a:pPr marL="514350" lvl="0" indent="-514350">
              <a:buAutoNum type="arabicPeriod"/>
            </a:pPr>
            <a:r>
              <a:rPr lang="en-IN" sz="2800" dirty="0" smtClean="0"/>
              <a:t>There should be Infection Control Committee with an infection control nurse in the hospital. </a:t>
            </a:r>
          </a:p>
          <a:p>
            <a:pPr marL="514350" lvl="0" indent="-514350">
              <a:buNone/>
            </a:pPr>
            <a:endParaRPr lang="en-IN" sz="2800" dirty="0" smtClean="0"/>
          </a:p>
          <a:p>
            <a:pPr marL="514350" lvl="0" indent="-514350">
              <a:buAutoNum type="arabicPeriod" startAt="2"/>
            </a:pPr>
            <a:r>
              <a:rPr lang="en-IN" sz="2800" dirty="0" smtClean="0"/>
              <a:t>There should be a standard operating manual for infection control programme and policy. </a:t>
            </a:r>
          </a:p>
          <a:p>
            <a:pPr marL="514350" lvl="0" indent="-514350">
              <a:buNone/>
            </a:pPr>
            <a:endParaRPr lang="en-IN" sz="2800" dirty="0" smtClean="0"/>
          </a:p>
          <a:p>
            <a:pPr marL="514350" lvl="0" indent="-514350">
              <a:buNone/>
            </a:pPr>
            <a:r>
              <a:rPr lang="en-IN" sz="2800" dirty="0" smtClean="0"/>
              <a:t>3. Periodic health checkups of MICU staff should be compulsory.</a:t>
            </a:r>
          </a:p>
          <a:p>
            <a:pPr marL="514350" lvl="0" indent="-514350">
              <a:buNone/>
            </a:pPr>
            <a:endParaRPr lang="en-US" sz="2800" dirty="0" smtClean="0"/>
          </a:p>
          <a:p>
            <a:pPr marL="514350" indent="-514350">
              <a:buNone/>
            </a:pPr>
            <a:r>
              <a:rPr lang="en-IN" sz="2800" dirty="0" smtClean="0"/>
              <a:t>4. Biomedical waste collection-disinfection and disposal guidelines, </a:t>
            </a:r>
          </a:p>
          <a:p>
            <a:pPr marL="514350" lvl="0" indent="-514350">
              <a:buAutoNum type="arabicPeriod" startAt="2"/>
            </a:pPr>
            <a:endParaRPr lang="en-IN" sz="2800" dirty="0" smtClean="0"/>
          </a:p>
          <a:p>
            <a:pPr marL="514350" lvl="0" indent="-514350">
              <a:buAutoNum type="arabicPeriod" startAt="2"/>
            </a:pPr>
            <a:endParaRPr lang="en-IN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Cont…</a:t>
            </a:r>
            <a:endParaRPr lang="en-IN" b="1" dirty="0"/>
          </a:p>
        </p:txBody>
      </p:sp>
      <p:sp>
        <p:nvSpPr>
          <p:cNvPr id="3" name="Rectangle 2"/>
          <p:cNvSpPr/>
          <p:nvPr/>
        </p:nvSpPr>
        <p:spPr>
          <a:xfrm>
            <a:off x="381000" y="2057398"/>
            <a:ext cx="762000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2400" dirty="0" smtClean="0">
                <a:latin typeface="+mj-lt"/>
              </a:rPr>
              <a:t> </a:t>
            </a:r>
            <a:endParaRPr lang="en-IN" sz="2800" dirty="0" smtClean="0">
              <a:latin typeface="+mj-lt"/>
            </a:endParaRPr>
          </a:p>
          <a:p>
            <a:r>
              <a:rPr lang="en-IN" sz="2800" dirty="0" smtClean="0"/>
              <a:t>5.There should be adequate resources to support infection control.</a:t>
            </a:r>
          </a:p>
          <a:p>
            <a:endParaRPr lang="en-IN" sz="2800" dirty="0" smtClean="0"/>
          </a:p>
          <a:p>
            <a:r>
              <a:rPr lang="en-IN" sz="2800" dirty="0" smtClean="0"/>
              <a:t>6. Periodic health checkups of MICU staff should be compulsory. </a:t>
            </a:r>
          </a:p>
          <a:p>
            <a:endParaRPr lang="en-IN" sz="2800" dirty="0" smtClean="0"/>
          </a:p>
          <a:p>
            <a:r>
              <a:rPr lang="en-IN" sz="2800" dirty="0" smtClean="0"/>
              <a:t>7. Training and CME programmes.</a:t>
            </a:r>
          </a:p>
          <a:p>
            <a:r>
              <a:rPr lang="en-IN" sz="2400" dirty="0" smtClean="0">
                <a:latin typeface="+mj-lt"/>
              </a:rPr>
              <a:t> </a:t>
            </a:r>
          </a:p>
          <a:p>
            <a:r>
              <a:rPr lang="en-IN" b="1" dirty="0" smtClean="0"/>
              <a:t> </a:t>
            </a:r>
            <a:endParaRPr lang="en-IN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endParaRPr lang="en-IN" dirty="0" smtClean="0"/>
          </a:p>
          <a:p>
            <a:pPr marL="0" indent="0">
              <a:buNone/>
            </a:pPr>
            <a:r>
              <a:rPr lang="en-IN" dirty="0" smtClean="0"/>
              <a:t>The study revealed that current physical facilities available for infection control are satisfactory </a:t>
            </a:r>
          </a:p>
          <a:p>
            <a:pPr marL="0" indent="0">
              <a:buNone/>
            </a:pPr>
            <a:r>
              <a:rPr lang="en-IN" dirty="0" smtClean="0"/>
              <a:t>but that existing infection control measures practiced in MICU was not </a:t>
            </a:r>
            <a:r>
              <a:rPr lang="en-IN" dirty="0" err="1" smtClean="0"/>
              <a:t>upto</a:t>
            </a:r>
            <a:r>
              <a:rPr lang="en-IN" dirty="0" smtClean="0"/>
              <a:t> the standards of (NABH) and needs improvement and up-gradation.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</p:spPr>
        <p:txBody>
          <a:bodyPr/>
          <a:lstStyle/>
          <a:p>
            <a:r>
              <a:rPr lang="en-US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/>
          </a:bodyPr>
          <a:lstStyle/>
          <a:p>
            <a:endParaRPr lang="en-IN" sz="2800" dirty="0" smtClean="0"/>
          </a:p>
          <a:p>
            <a:r>
              <a:rPr lang="en-IN" sz="2800" dirty="0" err="1" smtClean="0"/>
              <a:t>Anathanarayan</a:t>
            </a:r>
            <a:r>
              <a:rPr lang="en-IN" sz="2800" dirty="0"/>
              <a:t>, </a:t>
            </a:r>
            <a:r>
              <a:rPr lang="en-IN" sz="2800" dirty="0" err="1"/>
              <a:t>Panicker</a:t>
            </a:r>
            <a:r>
              <a:rPr lang="en-IN" sz="2800" dirty="0"/>
              <a:t>. Text book of microbiology. Orient Longman Private limited: Chennai; 2005. 690</a:t>
            </a:r>
            <a:endParaRPr lang="en-US" sz="2800" dirty="0"/>
          </a:p>
          <a:p>
            <a:r>
              <a:rPr lang="en-IN" sz="2800" dirty="0" smtClean="0"/>
              <a:t> </a:t>
            </a:r>
            <a:r>
              <a:rPr lang="en-IN" sz="2800" dirty="0"/>
              <a:t>Dancer S J. Mopping up hospital infection. Journal of hospital infection;</a:t>
            </a:r>
            <a:endParaRPr lang="en-US" sz="2800" dirty="0"/>
          </a:p>
          <a:p>
            <a:pPr>
              <a:buNone/>
            </a:pPr>
            <a:r>
              <a:rPr lang="en-IN" sz="2800" dirty="0" smtClean="0"/>
              <a:t>    1999</a:t>
            </a:r>
            <a:r>
              <a:rPr lang="en-IN" sz="2800" dirty="0"/>
              <a:t>. 85-90</a:t>
            </a:r>
            <a:endParaRPr lang="en-US" sz="2800" dirty="0"/>
          </a:p>
          <a:p>
            <a:r>
              <a:rPr lang="en-IN" sz="2800" dirty="0" smtClean="0"/>
              <a:t>Ministry </a:t>
            </a:r>
            <a:r>
              <a:rPr lang="en-IN" sz="2800" dirty="0"/>
              <a:t>of Health and family welfare, Govt. of India. Manual for control </a:t>
            </a:r>
            <a:r>
              <a:rPr lang="en-IN" sz="2800" dirty="0" smtClean="0"/>
              <a:t>of</a:t>
            </a:r>
            <a:r>
              <a:rPr lang="en-US" sz="2800" dirty="0" smtClean="0"/>
              <a:t> </a:t>
            </a:r>
            <a:r>
              <a:rPr lang="en-IN" sz="2800" dirty="0" smtClean="0"/>
              <a:t>hospital </a:t>
            </a:r>
            <a:r>
              <a:rPr lang="en-IN" sz="2800" dirty="0"/>
              <a:t>associated infection; New Delhi: NACO. 1999.23-62.</a:t>
            </a:r>
            <a:endParaRPr lang="en-US" sz="2800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9600" dirty="0" smtClean="0"/>
              <a:t>THANK YOU</a:t>
            </a:r>
            <a:endParaRPr lang="en-US" sz="9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204</TotalTime>
  <Words>918</Words>
  <Application>Microsoft Office PowerPoint</Application>
  <PresentationFormat>On-screen Show (4:3)</PresentationFormat>
  <Paragraphs>199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Flow</vt:lpstr>
      <vt:lpstr>PowerPoint Presentation</vt:lpstr>
      <vt:lpstr>CONTENTS</vt:lpstr>
      <vt:lpstr>HOSPITAL PROFILE</vt:lpstr>
      <vt:lpstr>INTRODUCTION</vt:lpstr>
      <vt:lpstr>RATIONALE</vt:lpstr>
      <vt:lpstr>OBJECTIVES</vt:lpstr>
      <vt:lpstr>PowerPoint Presentation</vt:lpstr>
      <vt:lpstr>METHODOLOGY</vt:lpstr>
      <vt:lpstr>PowerPoint Presentation</vt:lpstr>
      <vt:lpstr>STUDY FINDINGS</vt:lpstr>
      <vt:lpstr>PowerPoint Presentation</vt:lpstr>
      <vt:lpstr>PowerPoint Presentation</vt:lpstr>
      <vt:lpstr>PowerPoint Presentation</vt:lpstr>
      <vt:lpstr>The graph reveals that around half of the respondents said that soap is used, whereas Phenol and dettol got 39% and 19%</vt:lpstr>
      <vt:lpstr>The following observations were made:  73% responded that fumigation is done once in a month  12% responded that Fumigation is done once in a two months 15% responded don’t know about the fumigation of MICU </vt:lpstr>
      <vt:lpstr>The study shows that 65%  T        The study shows that 65% respondent agree that available hand washing facilities in MICU  is adequate while 35% respondent disagree with available hand washing facilities.   </vt:lpstr>
      <vt:lpstr>Only 35% respondent followed the protocol regarding hand washing while 65% just wash their hands normally without any protocol. </vt:lpstr>
      <vt:lpstr>81% respondent always wears gloves and masks in the working area of MICU whereas 19% said don’t need of wearing of gloves and masks. </vt:lpstr>
      <vt:lpstr> 38% respondent said that they reporting the accidents like needle- stick injury, spills, etc to the MICU in charge, whereas 54% respondent reporting to the nursing superintendent, while 8% said they do not report to anyone. </vt:lpstr>
      <vt:lpstr>  92% respondent said that waste stores in the dirty utility room, while 8% respondent said it stores at the corner of the MICU department </vt:lpstr>
      <vt:lpstr>46 % respondent said that safety measures are at poor  level, while 42% respondent said that safety measures against infection is satisfied level whereas 12% respondent thinks its good</vt:lpstr>
      <vt:lpstr>Only 31% respondent said that immunisation is given is relevant to their work while 69% respondent said that no immunization given . </vt:lpstr>
      <vt:lpstr>PowerPoint Presentation</vt:lpstr>
      <vt:lpstr>PowerPoint Presentation</vt:lpstr>
      <vt:lpstr>PowerPoint Presentation</vt:lpstr>
      <vt:lpstr>RECOMMENDATIONS</vt:lpstr>
      <vt:lpstr>Cont…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gagan</dc:creator>
  <cp:lastModifiedBy>lenovo</cp:lastModifiedBy>
  <cp:revision>29</cp:revision>
  <dcterms:created xsi:type="dcterms:W3CDTF">2013-05-02T16:17:47Z</dcterms:created>
  <dcterms:modified xsi:type="dcterms:W3CDTF">2013-05-28T08:00:51Z</dcterms:modified>
</cp:coreProperties>
</file>