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9" r:id="rId2"/>
    <p:sldId id="257" r:id="rId3"/>
    <p:sldId id="282" r:id="rId4"/>
    <p:sldId id="283" r:id="rId5"/>
    <p:sldId id="258" r:id="rId6"/>
    <p:sldId id="259" r:id="rId7"/>
    <p:sldId id="260" r:id="rId8"/>
    <p:sldId id="295" r:id="rId9"/>
    <p:sldId id="288" r:id="rId10"/>
    <p:sldId id="289" r:id="rId11"/>
    <p:sldId id="290" r:id="rId12"/>
    <p:sldId id="291" r:id="rId13"/>
    <p:sldId id="292" r:id="rId14"/>
    <p:sldId id="284" r:id="rId15"/>
    <p:sldId id="285" r:id="rId16"/>
    <p:sldId id="265" r:id="rId17"/>
    <p:sldId id="267" r:id="rId18"/>
    <p:sldId id="286" r:id="rId19"/>
    <p:sldId id="273" r:id="rId20"/>
    <p:sldId id="300" r:id="rId21"/>
    <p:sldId id="301" r:id="rId22"/>
    <p:sldId id="26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5"/>
  </p:normalViewPr>
  <p:slideViewPr>
    <p:cSldViewPr snapToGrid="0">
      <p:cViewPr varScale="1">
        <p:scale>
          <a:sx n="121" d="100"/>
          <a:sy n="121" d="100"/>
        </p:scale>
        <p:origin x="2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P\Downloads\ROW%20DATA%20OF%20AWARNESS%20OF%20BMW%20(2)-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P\Downloads\ROW%20DATA%20OF%20AWARNESS%20OF%20BMW%20(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P\Downloads\ROW%20DATA%20OF%20AWARNESS%20OF%20BMW%20(2)-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junait\Downloads\Book1-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Sheet3!$A$2</c:f>
              <c:strCache>
                <c:ptCount val="1"/>
                <c:pt idx="0">
                  <c:v>NURSE</c:v>
                </c:pt>
              </c:strCache>
            </c:strRef>
          </c:tx>
          <c:spPr>
            <a:solidFill>
              <a:schemeClr val="accent1"/>
            </a:solidFill>
            <a:ln>
              <a:noFill/>
            </a:ln>
            <a:effectLst/>
          </c:spPr>
          <c:invertIfNegative val="0"/>
          <c:cat>
            <c:strRef>
              <c:f>Sheet3!$B$1:$C$1</c:f>
              <c:strCache>
                <c:ptCount val="2"/>
                <c:pt idx="0">
                  <c:v>Population</c:v>
                </c:pt>
                <c:pt idx="1">
                  <c:v>PERCENTAGE</c:v>
                </c:pt>
              </c:strCache>
            </c:strRef>
          </c:cat>
          <c:val>
            <c:numRef>
              <c:f>Sheet3!$B$2:$C$2</c:f>
              <c:numCache>
                <c:formatCode>General</c:formatCode>
                <c:ptCount val="2"/>
                <c:pt idx="0">
                  <c:v>67</c:v>
                </c:pt>
                <c:pt idx="1">
                  <c:v>30.7</c:v>
                </c:pt>
              </c:numCache>
            </c:numRef>
          </c:val>
          <c:extLst>
            <c:ext xmlns:c16="http://schemas.microsoft.com/office/drawing/2014/chart" uri="{C3380CC4-5D6E-409C-BE32-E72D297353CC}">
              <c16:uniqueId val="{00000000-9CA4-4340-B11D-94BCF7B28FF6}"/>
            </c:ext>
          </c:extLst>
        </c:ser>
        <c:ser>
          <c:idx val="1"/>
          <c:order val="1"/>
          <c:tx>
            <c:strRef>
              <c:f>Sheet3!$A$3</c:f>
              <c:strCache>
                <c:ptCount val="1"/>
                <c:pt idx="0">
                  <c:v>Dental asstent </c:v>
                </c:pt>
              </c:strCache>
            </c:strRef>
          </c:tx>
          <c:spPr>
            <a:solidFill>
              <a:schemeClr val="accent2"/>
            </a:solidFill>
            <a:ln>
              <a:noFill/>
            </a:ln>
            <a:effectLst/>
          </c:spPr>
          <c:invertIfNegative val="0"/>
          <c:cat>
            <c:strRef>
              <c:f>Sheet3!$B$1:$C$1</c:f>
              <c:strCache>
                <c:ptCount val="2"/>
                <c:pt idx="0">
                  <c:v>Population</c:v>
                </c:pt>
                <c:pt idx="1">
                  <c:v>PERCENTAGE</c:v>
                </c:pt>
              </c:strCache>
            </c:strRef>
          </c:cat>
          <c:val>
            <c:numRef>
              <c:f>Sheet3!$B$3:$C$3</c:f>
              <c:numCache>
                <c:formatCode>General</c:formatCode>
                <c:ptCount val="2"/>
                <c:pt idx="0">
                  <c:v>34</c:v>
                </c:pt>
                <c:pt idx="1">
                  <c:v>15.6</c:v>
                </c:pt>
              </c:numCache>
            </c:numRef>
          </c:val>
          <c:extLst>
            <c:ext xmlns:c16="http://schemas.microsoft.com/office/drawing/2014/chart" uri="{C3380CC4-5D6E-409C-BE32-E72D297353CC}">
              <c16:uniqueId val="{00000001-9CA4-4340-B11D-94BCF7B28FF6}"/>
            </c:ext>
          </c:extLst>
        </c:ser>
        <c:ser>
          <c:idx val="2"/>
          <c:order val="2"/>
          <c:tx>
            <c:strRef>
              <c:f>Sheet3!$A$4</c:f>
              <c:strCache>
                <c:ptCount val="1"/>
                <c:pt idx="0">
                  <c:v>Doctor</c:v>
                </c:pt>
              </c:strCache>
            </c:strRef>
          </c:tx>
          <c:spPr>
            <a:solidFill>
              <a:schemeClr val="accent3"/>
            </a:solidFill>
            <a:ln>
              <a:noFill/>
            </a:ln>
            <a:effectLst/>
          </c:spPr>
          <c:invertIfNegative val="0"/>
          <c:cat>
            <c:strRef>
              <c:f>Sheet3!$B$1:$C$1</c:f>
              <c:strCache>
                <c:ptCount val="2"/>
                <c:pt idx="0">
                  <c:v>Population</c:v>
                </c:pt>
                <c:pt idx="1">
                  <c:v>PERCENTAGE</c:v>
                </c:pt>
              </c:strCache>
            </c:strRef>
          </c:cat>
          <c:val>
            <c:numRef>
              <c:f>Sheet3!$B$4:$C$4</c:f>
              <c:numCache>
                <c:formatCode>General</c:formatCode>
                <c:ptCount val="2"/>
                <c:pt idx="0">
                  <c:v>55</c:v>
                </c:pt>
                <c:pt idx="1">
                  <c:v>25.2</c:v>
                </c:pt>
              </c:numCache>
            </c:numRef>
          </c:val>
          <c:extLst>
            <c:ext xmlns:c16="http://schemas.microsoft.com/office/drawing/2014/chart" uri="{C3380CC4-5D6E-409C-BE32-E72D297353CC}">
              <c16:uniqueId val="{00000002-9CA4-4340-B11D-94BCF7B28FF6}"/>
            </c:ext>
          </c:extLst>
        </c:ser>
        <c:ser>
          <c:idx val="3"/>
          <c:order val="3"/>
          <c:tx>
            <c:strRef>
              <c:f>Sheet3!$A$5</c:f>
              <c:strCache>
                <c:ptCount val="1"/>
                <c:pt idx="0">
                  <c:v>PERA MEDICAL STAFF</c:v>
                </c:pt>
              </c:strCache>
            </c:strRef>
          </c:tx>
          <c:spPr>
            <a:solidFill>
              <a:schemeClr val="accent4"/>
            </a:solidFill>
            <a:ln>
              <a:noFill/>
            </a:ln>
            <a:effectLst/>
          </c:spPr>
          <c:invertIfNegative val="0"/>
          <c:cat>
            <c:strRef>
              <c:f>Sheet3!$B$1:$C$1</c:f>
              <c:strCache>
                <c:ptCount val="2"/>
                <c:pt idx="0">
                  <c:v>Population</c:v>
                </c:pt>
                <c:pt idx="1">
                  <c:v>PERCENTAGE</c:v>
                </c:pt>
              </c:strCache>
            </c:strRef>
          </c:cat>
          <c:val>
            <c:numRef>
              <c:f>Sheet3!$B$5:$C$5</c:f>
              <c:numCache>
                <c:formatCode>General</c:formatCode>
                <c:ptCount val="2"/>
                <c:pt idx="0">
                  <c:v>8</c:v>
                </c:pt>
                <c:pt idx="1">
                  <c:v>3.6999999999999997</c:v>
                </c:pt>
              </c:numCache>
            </c:numRef>
          </c:val>
          <c:extLst>
            <c:ext xmlns:c16="http://schemas.microsoft.com/office/drawing/2014/chart" uri="{C3380CC4-5D6E-409C-BE32-E72D297353CC}">
              <c16:uniqueId val="{00000003-9CA4-4340-B11D-94BCF7B28FF6}"/>
            </c:ext>
          </c:extLst>
        </c:ser>
        <c:ser>
          <c:idx val="4"/>
          <c:order val="4"/>
          <c:tx>
            <c:strRef>
              <c:f>Sheet3!$A$6</c:f>
              <c:strCache>
                <c:ptCount val="1"/>
                <c:pt idx="0">
                  <c:v>Housekeeping</c:v>
                </c:pt>
              </c:strCache>
            </c:strRef>
          </c:tx>
          <c:spPr>
            <a:solidFill>
              <a:schemeClr val="accent5"/>
            </a:solidFill>
            <a:ln>
              <a:noFill/>
            </a:ln>
            <a:effectLst/>
          </c:spPr>
          <c:invertIfNegative val="0"/>
          <c:cat>
            <c:strRef>
              <c:f>Sheet3!$B$1:$C$1</c:f>
              <c:strCache>
                <c:ptCount val="2"/>
                <c:pt idx="0">
                  <c:v>Population</c:v>
                </c:pt>
                <c:pt idx="1">
                  <c:v>PERCENTAGE</c:v>
                </c:pt>
              </c:strCache>
            </c:strRef>
          </c:cat>
          <c:val>
            <c:numRef>
              <c:f>Sheet3!$B$6:$C$6</c:f>
              <c:numCache>
                <c:formatCode>General</c:formatCode>
                <c:ptCount val="2"/>
                <c:pt idx="0">
                  <c:v>44</c:v>
                </c:pt>
                <c:pt idx="1">
                  <c:v>20.200000000000003</c:v>
                </c:pt>
              </c:numCache>
            </c:numRef>
          </c:val>
          <c:extLst>
            <c:ext xmlns:c16="http://schemas.microsoft.com/office/drawing/2014/chart" uri="{C3380CC4-5D6E-409C-BE32-E72D297353CC}">
              <c16:uniqueId val="{00000004-9CA4-4340-B11D-94BCF7B28FF6}"/>
            </c:ext>
          </c:extLst>
        </c:ser>
        <c:ser>
          <c:idx val="5"/>
          <c:order val="5"/>
          <c:tx>
            <c:strRef>
              <c:f>Sheet3!$A$7</c:f>
              <c:strCache>
                <c:ptCount val="1"/>
                <c:pt idx="0">
                  <c:v>Medical Admin</c:v>
                </c:pt>
              </c:strCache>
            </c:strRef>
          </c:tx>
          <c:spPr>
            <a:solidFill>
              <a:schemeClr val="accent6"/>
            </a:solidFill>
            <a:ln>
              <a:noFill/>
            </a:ln>
            <a:effectLst/>
          </c:spPr>
          <c:invertIfNegative val="0"/>
          <c:cat>
            <c:strRef>
              <c:f>Sheet3!$B$1:$C$1</c:f>
              <c:strCache>
                <c:ptCount val="2"/>
                <c:pt idx="0">
                  <c:v>Population</c:v>
                </c:pt>
                <c:pt idx="1">
                  <c:v>PERCENTAGE</c:v>
                </c:pt>
              </c:strCache>
            </c:strRef>
          </c:cat>
          <c:val>
            <c:numRef>
              <c:f>Sheet3!$B$7:$C$7</c:f>
              <c:numCache>
                <c:formatCode>General</c:formatCode>
                <c:ptCount val="2"/>
                <c:pt idx="0">
                  <c:v>10</c:v>
                </c:pt>
                <c:pt idx="1">
                  <c:v>4.5999999999999996</c:v>
                </c:pt>
              </c:numCache>
            </c:numRef>
          </c:val>
          <c:extLst>
            <c:ext xmlns:c16="http://schemas.microsoft.com/office/drawing/2014/chart" uri="{C3380CC4-5D6E-409C-BE32-E72D297353CC}">
              <c16:uniqueId val="{00000005-9CA4-4340-B11D-94BCF7B28FF6}"/>
            </c:ext>
          </c:extLst>
        </c:ser>
        <c:dLbls>
          <c:showLegendKey val="0"/>
          <c:showVal val="0"/>
          <c:showCatName val="0"/>
          <c:showSerName val="0"/>
          <c:showPercent val="0"/>
          <c:showBubbleSize val="0"/>
        </c:dLbls>
        <c:gapWidth val="219"/>
        <c:overlap val="-27"/>
        <c:axId val="1579754976"/>
        <c:axId val="1579773216"/>
      </c:barChart>
      <c:catAx>
        <c:axId val="157975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9773216"/>
        <c:crosses val="autoZero"/>
        <c:auto val="1"/>
        <c:lblAlgn val="ctr"/>
        <c:lblOffset val="100"/>
        <c:noMultiLvlLbl val="0"/>
      </c:catAx>
      <c:valAx>
        <c:axId val="1579773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9754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Sheet3!$F$13</c:f>
              <c:strCache>
                <c:ptCount val="1"/>
                <c:pt idx="0">
                  <c:v>18-25</c:v>
                </c:pt>
              </c:strCache>
            </c:strRef>
          </c:tx>
          <c:spPr>
            <a:solidFill>
              <a:schemeClr val="accent6"/>
            </a:solidFill>
            <a:ln>
              <a:noFill/>
            </a:ln>
            <a:effectLst/>
          </c:spPr>
          <c:invertIfNegative val="0"/>
          <c:cat>
            <c:strRef>
              <c:f>Sheet3!$G$12:$H$12</c:f>
              <c:strCache>
                <c:ptCount val="2"/>
                <c:pt idx="0">
                  <c:v>Count</c:v>
                </c:pt>
                <c:pt idx="1">
                  <c:v>Percentage</c:v>
                </c:pt>
              </c:strCache>
            </c:strRef>
          </c:cat>
          <c:val>
            <c:numRef>
              <c:f>Sheet3!$G$13:$H$13</c:f>
              <c:numCache>
                <c:formatCode>General</c:formatCode>
                <c:ptCount val="2"/>
                <c:pt idx="0">
                  <c:v>130</c:v>
                </c:pt>
                <c:pt idx="1">
                  <c:v>59.599999999999994</c:v>
                </c:pt>
              </c:numCache>
            </c:numRef>
          </c:val>
          <c:extLst>
            <c:ext xmlns:c16="http://schemas.microsoft.com/office/drawing/2014/chart" uri="{C3380CC4-5D6E-409C-BE32-E72D297353CC}">
              <c16:uniqueId val="{00000000-CFE0-4E4D-B58A-60A36DAF352C}"/>
            </c:ext>
          </c:extLst>
        </c:ser>
        <c:ser>
          <c:idx val="1"/>
          <c:order val="1"/>
          <c:tx>
            <c:strRef>
              <c:f>Sheet3!$F$14</c:f>
              <c:strCache>
                <c:ptCount val="1"/>
                <c:pt idx="0">
                  <c:v>26-30</c:v>
                </c:pt>
              </c:strCache>
            </c:strRef>
          </c:tx>
          <c:spPr>
            <a:solidFill>
              <a:schemeClr val="accent5"/>
            </a:solidFill>
            <a:ln>
              <a:noFill/>
            </a:ln>
            <a:effectLst/>
          </c:spPr>
          <c:invertIfNegative val="0"/>
          <c:cat>
            <c:strRef>
              <c:f>Sheet3!$G$12:$H$12</c:f>
              <c:strCache>
                <c:ptCount val="2"/>
                <c:pt idx="0">
                  <c:v>Count</c:v>
                </c:pt>
                <c:pt idx="1">
                  <c:v>Percentage</c:v>
                </c:pt>
              </c:strCache>
            </c:strRef>
          </c:cat>
          <c:val>
            <c:numRef>
              <c:f>Sheet3!$G$14:$H$14</c:f>
              <c:numCache>
                <c:formatCode>General</c:formatCode>
                <c:ptCount val="2"/>
                <c:pt idx="0">
                  <c:v>48</c:v>
                </c:pt>
                <c:pt idx="1">
                  <c:v>22</c:v>
                </c:pt>
              </c:numCache>
            </c:numRef>
          </c:val>
          <c:extLst>
            <c:ext xmlns:c16="http://schemas.microsoft.com/office/drawing/2014/chart" uri="{C3380CC4-5D6E-409C-BE32-E72D297353CC}">
              <c16:uniqueId val="{00000001-CFE0-4E4D-B58A-60A36DAF352C}"/>
            </c:ext>
          </c:extLst>
        </c:ser>
        <c:ser>
          <c:idx val="2"/>
          <c:order val="2"/>
          <c:tx>
            <c:strRef>
              <c:f>Sheet3!$F$15</c:f>
              <c:strCache>
                <c:ptCount val="1"/>
                <c:pt idx="0">
                  <c:v>31-35</c:v>
                </c:pt>
              </c:strCache>
            </c:strRef>
          </c:tx>
          <c:spPr>
            <a:solidFill>
              <a:schemeClr val="accent4"/>
            </a:solidFill>
            <a:ln>
              <a:noFill/>
            </a:ln>
            <a:effectLst/>
          </c:spPr>
          <c:invertIfNegative val="0"/>
          <c:cat>
            <c:strRef>
              <c:f>Sheet3!$G$12:$H$12</c:f>
              <c:strCache>
                <c:ptCount val="2"/>
                <c:pt idx="0">
                  <c:v>Count</c:v>
                </c:pt>
                <c:pt idx="1">
                  <c:v>Percentage</c:v>
                </c:pt>
              </c:strCache>
            </c:strRef>
          </c:cat>
          <c:val>
            <c:numRef>
              <c:f>Sheet3!$G$15:$H$15</c:f>
              <c:numCache>
                <c:formatCode>General</c:formatCode>
                <c:ptCount val="2"/>
                <c:pt idx="0">
                  <c:v>28</c:v>
                </c:pt>
                <c:pt idx="1">
                  <c:v>12.8</c:v>
                </c:pt>
              </c:numCache>
            </c:numRef>
          </c:val>
          <c:extLst>
            <c:ext xmlns:c16="http://schemas.microsoft.com/office/drawing/2014/chart" uri="{C3380CC4-5D6E-409C-BE32-E72D297353CC}">
              <c16:uniqueId val="{00000002-CFE0-4E4D-B58A-60A36DAF352C}"/>
            </c:ext>
          </c:extLst>
        </c:ser>
        <c:ser>
          <c:idx val="3"/>
          <c:order val="3"/>
          <c:tx>
            <c:strRef>
              <c:f>Sheet3!$F$16</c:f>
              <c:strCache>
                <c:ptCount val="1"/>
                <c:pt idx="0">
                  <c:v>36-40</c:v>
                </c:pt>
              </c:strCache>
            </c:strRef>
          </c:tx>
          <c:spPr>
            <a:solidFill>
              <a:schemeClr val="accent6">
                <a:lumMod val="60000"/>
              </a:schemeClr>
            </a:solidFill>
            <a:ln>
              <a:noFill/>
            </a:ln>
            <a:effectLst/>
          </c:spPr>
          <c:invertIfNegative val="0"/>
          <c:cat>
            <c:strRef>
              <c:f>Sheet3!$G$12:$H$12</c:f>
              <c:strCache>
                <c:ptCount val="2"/>
                <c:pt idx="0">
                  <c:v>Count</c:v>
                </c:pt>
                <c:pt idx="1">
                  <c:v>Percentage</c:v>
                </c:pt>
              </c:strCache>
            </c:strRef>
          </c:cat>
          <c:val>
            <c:numRef>
              <c:f>Sheet3!$G$16:$H$16</c:f>
              <c:numCache>
                <c:formatCode>General</c:formatCode>
                <c:ptCount val="2"/>
                <c:pt idx="0">
                  <c:v>8</c:v>
                </c:pt>
                <c:pt idx="1">
                  <c:v>3.6999999999999997</c:v>
                </c:pt>
              </c:numCache>
            </c:numRef>
          </c:val>
          <c:extLst>
            <c:ext xmlns:c16="http://schemas.microsoft.com/office/drawing/2014/chart" uri="{C3380CC4-5D6E-409C-BE32-E72D297353CC}">
              <c16:uniqueId val="{00000003-CFE0-4E4D-B58A-60A36DAF352C}"/>
            </c:ext>
          </c:extLst>
        </c:ser>
        <c:ser>
          <c:idx val="4"/>
          <c:order val="4"/>
          <c:tx>
            <c:strRef>
              <c:f>Sheet3!$F$17</c:f>
              <c:strCache>
                <c:ptCount val="1"/>
                <c:pt idx="0">
                  <c:v>41-45</c:v>
                </c:pt>
              </c:strCache>
            </c:strRef>
          </c:tx>
          <c:spPr>
            <a:solidFill>
              <a:schemeClr val="accent5">
                <a:lumMod val="60000"/>
              </a:schemeClr>
            </a:solidFill>
            <a:ln>
              <a:noFill/>
            </a:ln>
            <a:effectLst/>
          </c:spPr>
          <c:invertIfNegative val="0"/>
          <c:cat>
            <c:strRef>
              <c:f>Sheet3!$G$12:$H$12</c:f>
              <c:strCache>
                <c:ptCount val="2"/>
                <c:pt idx="0">
                  <c:v>Count</c:v>
                </c:pt>
                <c:pt idx="1">
                  <c:v>Percentage</c:v>
                </c:pt>
              </c:strCache>
            </c:strRef>
          </c:cat>
          <c:val>
            <c:numRef>
              <c:f>Sheet3!$G$17:$H$17</c:f>
              <c:numCache>
                <c:formatCode>General</c:formatCode>
                <c:ptCount val="2"/>
                <c:pt idx="0">
                  <c:v>4</c:v>
                </c:pt>
                <c:pt idx="1">
                  <c:v>1.7999999999999998</c:v>
                </c:pt>
              </c:numCache>
            </c:numRef>
          </c:val>
          <c:extLst>
            <c:ext xmlns:c16="http://schemas.microsoft.com/office/drawing/2014/chart" uri="{C3380CC4-5D6E-409C-BE32-E72D297353CC}">
              <c16:uniqueId val="{00000004-CFE0-4E4D-B58A-60A36DAF352C}"/>
            </c:ext>
          </c:extLst>
        </c:ser>
        <c:dLbls>
          <c:showLegendKey val="0"/>
          <c:showVal val="0"/>
          <c:showCatName val="0"/>
          <c:showSerName val="0"/>
          <c:showPercent val="0"/>
          <c:showBubbleSize val="0"/>
        </c:dLbls>
        <c:gapWidth val="219"/>
        <c:overlap val="-27"/>
        <c:axId val="1577359984"/>
        <c:axId val="1577358064"/>
      </c:barChart>
      <c:catAx>
        <c:axId val="1577359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7358064"/>
        <c:crosses val="autoZero"/>
        <c:auto val="1"/>
        <c:lblAlgn val="ctr"/>
        <c:lblOffset val="100"/>
        <c:noMultiLvlLbl val="0"/>
      </c:catAx>
      <c:valAx>
        <c:axId val="1577358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77359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explosion val="6"/>
          <c:dPt>
            <c:idx val="0"/>
            <c:bubble3D val="0"/>
            <c:spPr>
              <a:solidFill>
                <a:schemeClr val="accent2"/>
              </a:solidFill>
              <a:ln w="19050">
                <a:solidFill>
                  <a:schemeClr val="lt1"/>
                </a:solidFill>
              </a:ln>
              <a:effectLst/>
            </c:spPr>
            <c:extLst>
              <c:ext xmlns:c16="http://schemas.microsoft.com/office/drawing/2014/chart" uri="{C3380CC4-5D6E-409C-BE32-E72D297353CC}">
                <c16:uniqueId val="{00000001-EFE5-9944-847B-E43E43AAE082}"/>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EFE5-9944-847B-E43E43AAE082}"/>
              </c:ext>
            </c:extLst>
          </c:dPt>
          <c:cat>
            <c:strRef>
              <c:f>Sheet3!$C$14:$C$15</c:f>
              <c:strCache>
                <c:ptCount val="2"/>
                <c:pt idx="0">
                  <c:v>MALE </c:v>
                </c:pt>
                <c:pt idx="1">
                  <c:v>FEMAIL</c:v>
                </c:pt>
              </c:strCache>
            </c:strRef>
          </c:cat>
          <c:val>
            <c:numRef>
              <c:f>Sheet3!$D$14:$D$15</c:f>
              <c:numCache>
                <c:formatCode>General</c:formatCode>
                <c:ptCount val="2"/>
                <c:pt idx="0">
                  <c:v>119</c:v>
                </c:pt>
                <c:pt idx="1">
                  <c:v>99</c:v>
                </c:pt>
              </c:numCache>
            </c:numRef>
          </c:val>
          <c:extLst>
            <c:ext xmlns:c16="http://schemas.microsoft.com/office/drawing/2014/chart" uri="{C3380CC4-5D6E-409C-BE32-E72D297353CC}">
              <c16:uniqueId val="{00000004-EFE5-9944-847B-E43E43AAE082}"/>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Sheet1!$O$10</c:f>
              <c:strCache>
                <c:ptCount val="1"/>
                <c:pt idx="0">
                  <c:v>GENERAL BMW KNOWLEDGE</c:v>
                </c:pt>
              </c:strCache>
            </c:strRef>
          </c:tx>
          <c:spPr>
            <a:solidFill>
              <a:schemeClr val="accent1"/>
            </a:solidFill>
            <a:ln>
              <a:noFill/>
            </a:ln>
            <a:effectLst/>
          </c:spPr>
          <c:invertIfNegative val="0"/>
          <c:cat>
            <c:strRef>
              <c:f>Sheet1!$P$9</c:f>
              <c:strCache>
                <c:ptCount val="1"/>
                <c:pt idx="0">
                  <c:v>percenatge</c:v>
                </c:pt>
              </c:strCache>
            </c:strRef>
          </c:cat>
          <c:val>
            <c:numRef>
              <c:f>Sheet1!$P$10</c:f>
              <c:numCache>
                <c:formatCode>General</c:formatCode>
                <c:ptCount val="1"/>
                <c:pt idx="0">
                  <c:v>89</c:v>
                </c:pt>
              </c:numCache>
            </c:numRef>
          </c:val>
          <c:extLst>
            <c:ext xmlns:c16="http://schemas.microsoft.com/office/drawing/2014/chart" uri="{C3380CC4-5D6E-409C-BE32-E72D297353CC}">
              <c16:uniqueId val="{00000000-70FF-0B46-92BA-91A79DFF1E1F}"/>
            </c:ext>
          </c:extLst>
        </c:ser>
        <c:ser>
          <c:idx val="1"/>
          <c:order val="1"/>
          <c:tx>
            <c:strRef>
              <c:f>Sheet1!$O$11</c:f>
              <c:strCache>
                <c:ptCount val="1"/>
                <c:pt idx="0">
                  <c:v>WASTE SEGREGATION AND DISPOSAL</c:v>
                </c:pt>
              </c:strCache>
            </c:strRef>
          </c:tx>
          <c:spPr>
            <a:solidFill>
              <a:schemeClr val="accent2"/>
            </a:solidFill>
            <a:ln>
              <a:noFill/>
            </a:ln>
            <a:effectLst/>
          </c:spPr>
          <c:invertIfNegative val="0"/>
          <c:cat>
            <c:strRef>
              <c:f>Sheet1!$P$9</c:f>
              <c:strCache>
                <c:ptCount val="1"/>
                <c:pt idx="0">
                  <c:v>percenatge</c:v>
                </c:pt>
              </c:strCache>
            </c:strRef>
          </c:cat>
          <c:val>
            <c:numRef>
              <c:f>Sheet1!$P$11</c:f>
              <c:numCache>
                <c:formatCode>General</c:formatCode>
                <c:ptCount val="1"/>
                <c:pt idx="0">
                  <c:v>85.2</c:v>
                </c:pt>
              </c:numCache>
            </c:numRef>
          </c:val>
          <c:extLst>
            <c:ext xmlns:c16="http://schemas.microsoft.com/office/drawing/2014/chart" uri="{C3380CC4-5D6E-409C-BE32-E72D297353CC}">
              <c16:uniqueId val="{00000001-70FF-0B46-92BA-91A79DFF1E1F}"/>
            </c:ext>
          </c:extLst>
        </c:ser>
        <c:ser>
          <c:idx val="2"/>
          <c:order val="2"/>
          <c:tx>
            <c:strRef>
              <c:f>Sheet1!$O$12</c:f>
              <c:strCache>
                <c:ptCount val="1"/>
                <c:pt idx="0">
                  <c:v>REGULATORY COMPLIANCE</c:v>
                </c:pt>
              </c:strCache>
            </c:strRef>
          </c:tx>
          <c:spPr>
            <a:solidFill>
              <a:schemeClr val="accent3"/>
            </a:solidFill>
            <a:ln>
              <a:noFill/>
            </a:ln>
            <a:effectLst/>
          </c:spPr>
          <c:invertIfNegative val="0"/>
          <c:cat>
            <c:strRef>
              <c:f>Sheet1!$P$9</c:f>
              <c:strCache>
                <c:ptCount val="1"/>
                <c:pt idx="0">
                  <c:v>percenatge</c:v>
                </c:pt>
              </c:strCache>
            </c:strRef>
          </c:cat>
          <c:val>
            <c:numRef>
              <c:f>Sheet1!$P$12</c:f>
              <c:numCache>
                <c:formatCode>General</c:formatCode>
                <c:ptCount val="1"/>
                <c:pt idx="0">
                  <c:v>38</c:v>
                </c:pt>
              </c:numCache>
            </c:numRef>
          </c:val>
          <c:extLst>
            <c:ext xmlns:c16="http://schemas.microsoft.com/office/drawing/2014/chart" uri="{C3380CC4-5D6E-409C-BE32-E72D297353CC}">
              <c16:uniqueId val="{00000002-70FF-0B46-92BA-91A79DFF1E1F}"/>
            </c:ext>
          </c:extLst>
        </c:ser>
        <c:ser>
          <c:idx val="3"/>
          <c:order val="3"/>
          <c:tx>
            <c:strRef>
              <c:f>Sheet1!$O$13</c:f>
              <c:strCache>
                <c:ptCount val="1"/>
                <c:pt idx="0">
                  <c:v>SAFETY PROTOCOL</c:v>
                </c:pt>
              </c:strCache>
            </c:strRef>
          </c:tx>
          <c:spPr>
            <a:solidFill>
              <a:schemeClr val="accent4"/>
            </a:solidFill>
            <a:ln>
              <a:noFill/>
            </a:ln>
            <a:effectLst/>
          </c:spPr>
          <c:invertIfNegative val="0"/>
          <c:cat>
            <c:strRef>
              <c:f>Sheet1!$P$9</c:f>
              <c:strCache>
                <c:ptCount val="1"/>
                <c:pt idx="0">
                  <c:v>percenatge</c:v>
                </c:pt>
              </c:strCache>
            </c:strRef>
          </c:cat>
          <c:val>
            <c:numRef>
              <c:f>Sheet1!$P$13</c:f>
              <c:numCache>
                <c:formatCode>General</c:formatCode>
                <c:ptCount val="1"/>
                <c:pt idx="0">
                  <c:v>89</c:v>
                </c:pt>
              </c:numCache>
            </c:numRef>
          </c:val>
          <c:extLst>
            <c:ext xmlns:c16="http://schemas.microsoft.com/office/drawing/2014/chart" uri="{C3380CC4-5D6E-409C-BE32-E72D297353CC}">
              <c16:uniqueId val="{00000003-70FF-0B46-92BA-91A79DFF1E1F}"/>
            </c:ext>
          </c:extLst>
        </c:ser>
        <c:ser>
          <c:idx val="4"/>
          <c:order val="4"/>
          <c:tx>
            <c:strRef>
              <c:f>Sheet1!$O$14</c:f>
              <c:strCache>
                <c:ptCount val="1"/>
              </c:strCache>
            </c:strRef>
          </c:tx>
          <c:spPr>
            <a:solidFill>
              <a:schemeClr val="accent5"/>
            </a:solidFill>
            <a:ln>
              <a:noFill/>
            </a:ln>
            <a:effectLst/>
          </c:spPr>
          <c:invertIfNegative val="0"/>
          <c:cat>
            <c:strRef>
              <c:f>Sheet1!$P$9</c:f>
              <c:strCache>
                <c:ptCount val="1"/>
                <c:pt idx="0">
                  <c:v>percenatge</c:v>
                </c:pt>
              </c:strCache>
            </c:strRef>
          </c:cat>
          <c:val>
            <c:numRef>
              <c:f>Sheet1!$P$14</c:f>
              <c:numCache>
                <c:formatCode>General</c:formatCode>
                <c:ptCount val="1"/>
              </c:numCache>
            </c:numRef>
          </c:val>
          <c:extLst>
            <c:ext xmlns:c16="http://schemas.microsoft.com/office/drawing/2014/chart" uri="{C3380CC4-5D6E-409C-BE32-E72D297353CC}">
              <c16:uniqueId val="{00000004-70FF-0B46-92BA-91A79DFF1E1F}"/>
            </c:ext>
          </c:extLst>
        </c:ser>
        <c:dLbls>
          <c:showLegendKey val="0"/>
          <c:showVal val="0"/>
          <c:showCatName val="0"/>
          <c:showSerName val="0"/>
          <c:showPercent val="0"/>
          <c:showBubbleSize val="0"/>
        </c:dLbls>
        <c:gapWidth val="219"/>
        <c:overlap val="-27"/>
        <c:axId val="197735647"/>
        <c:axId val="197721727"/>
      </c:barChart>
      <c:catAx>
        <c:axId val="197735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721727"/>
        <c:crosses val="autoZero"/>
        <c:auto val="1"/>
        <c:lblAlgn val="ctr"/>
        <c:lblOffset val="100"/>
        <c:noMultiLvlLbl val="0"/>
      </c:catAx>
      <c:valAx>
        <c:axId val="1977217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7735647"/>
        <c:crosses val="autoZero"/>
        <c:crossBetween val="between"/>
      </c:valAx>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9AAE4-0456-A5C4-8C61-C201E18F5A7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8019BBA-2682-BD7F-1E9F-95F14B7F34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726EA0A-7496-5795-F65C-039FBC6D24A0}"/>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5" name="Footer Placeholder 4">
            <a:extLst>
              <a:ext uri="{FF2B5EF4-FFF2-40B4-BE49-F238E27FC236}">
                <a16:creationId xmlns:a16="http://schemas.microsoft.com/office/drawing/2014/main" id="{EE4CC80B-9BC9-51EE-6E45-56A0A1408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ABC97A-C1A9-E30F-D5C3-8B921F8D7E5A}"/>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4110015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3F353-8162-92A9-248F-F7A670F5F15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519CC1C-C529-E6FA-8C15-388C1B23313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AF51FF-FDD1-0C71-8292-B5F1FDCA28FB}"/>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5" name="Footer Placeholder 4">
            <a:extLst>
              <a:ext uri="{FF2B5EF4-FFF2-40B4-BE49-F238E27FC236}">
                <a16:creationId xmlns:a16="http://schemas.microsoft.com/office/drawing/2014/main" id="{B52EA8ED-B2DB-DAA4-6104-8F5FEEC0A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A3537F-FC77-1A52-2355-B8E29A29723B}"/>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1681166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49F793-CD6C-4815-BB38-3C94B6A98C3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2BF7D23-EB7D-4CAA-DA6C-6708E86336F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E66E2E-6F58-C2B5-F236-0B2E0855B5CE}"/>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5" name="Footer Placeholder 4">
            <a:extLst>
              <a:ext uri="{FF2B5EF4-FFF2-40B4-BE49-F238E27FC236}">
                <a16:creationId xmlns:a16="http://schemas.microsoft.com/office/drawing/2014/main" id="{0A5001BA-F5CA-0691-3584-4C6AE60C1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BE8546-6AB8-F18B-5578-048F0BDE4A33}"/>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2367509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8E11-4721-1B81-DAFC-89B5434ADF6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5A30A4D-4221-B05E-1FE1-59C1F78D68A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ABEB542-0D1F-EEF9-46C8-FA35CEFF36A5}"/>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5" name="Footer Placeholder 4">
            <a:extLst>
              <a:ext uri="{FF2B5EF4-FFF2-40B4-BE49-F238E27FC236}">
                <a16:creationId xmlns:a16="http://schemas.microsoft.com/office/drawing/2014/main" id="{7E3083D5-9D95-21BC-96D5-E16F9E676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94B8E7-5383-09C8-FB63-03828E8B75C5}"/>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887293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952D2-A830-A8AD-F34A-05CBCD1E0A8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918F359-56E2-BACA-37D2-16F5984C90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370A78-79A9-DFEC-7251-C259F526B44B}"/>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5" name="Footer Placeholder 4">
            <a:extLst>
              <a:ext uri="{FF2B5EF4-FFF2-40B4-BE49-F238E27FC236}">
                <a16:creationId xmlns:a16="http://schemas.microsoft.com/office/drawing/2014/main" id="{DD6A405B-8792-ED40-DF78-3532F923A2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441E82-3C68-E9F5-0CC4-729F72F07ACC}"/>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1798883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E491E-1D91-18E5-F3E0-17EB049D270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F64557-F52D-0742-6A48-D1FDD2B0C84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9372B79-C250-3DF9-9ED3-346D984D344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49DFA9F-07CF-70B6-B058-369A18D20EE4}"/>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6" name="Footer Placeholder 5">
            <a:extLst>
              <a:ext uri="{FF2B5EF4-FFF2-40B4-BE49-F238E27FC236}">
                <a16:creationId xmlns:a16="http://schemas.microsoft.com/office/drawing/2014/main" id="{0DB4D380-8006-4F31-D24A-946C39B71D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A0BD40-62E2-2E2F-64C9-02D1A91285CF}"/>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3363262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8BDFD-B66B-5EEA-1BFB-2833A6F6857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88E78A-4920-06CE-A2E8-2A27AB8586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720BA6-DE12-FBB1-663D-4CD31BC7D1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DB3E65A-1668-FDFB-B378-B4E41E7D84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D3AC000-FFC2-75DC-2A3E-2FE1EE75E98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9B4A5AA-0C22-509F-2542-154E8E089A08}"/>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8" name="Footer Placeholder 7">
            <a:extLst>
              <a:ext uri="{FF2B5EF4-FFF2-40B4-BE49-F238E27FC236}">
                <a16:creationId xmlns:a16="http://schemas.microsoft.com/office/drawing/2014/main" id="{5D3B4F8C-6B04-2456-4C55-2113BEA83C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8F82DD-487A-6844-46EF-8183460A5EEB}"/>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100573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2EAA6-3DFB-427C-A011-A2F10ACE8A1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A754295-BAD1-B4B6-E94E-2E40404D9E64}"/>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4" name="Footer Placeholder 3">
            <a:extLst>
              <a:ext uri="{FF2B5EF4-FFF2-40B4-BE49-F238E27FC236}">
                <a16:creationId xmlns:a16="http://schemas.microsoft.com/office/drawing/2014/main" id="{72CDF5EE-0A49-E1A8-C0A7-C502F651C6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BEE0FE-0E13-8792-FE85-B3B87CB639A9}"/>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2201285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F3DBD2-F46E-0DBF-92B7-98F1480696FD}"/>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3" name="Footer Placeholder 2">
            <a:extLst>
              <a:ext uri="{FF2B5EF4-FFF2-40B4-BE49-F238E27FC236}">
                <a16:creationId xmlns:a16="http://schemas.microsoft.com/office/drawing/2014/main" id="{F02223A6-EF0C-759C-F4F8-298C5DDF1F3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B907B21-DCC1-6243-BBF3-B5EBF8DEC4CA}"/>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3857848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A76D2-48BC-2D08-0776-2C16BE1D555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AF4A75B-2F23-4A96-DA7D-1F3B488E3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95845B8-9BCB-FCEA-6A46-1FF9861FC6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2FBDD1B-EB95-FC23-3100-19008CC389E8}"/>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6" name="Footer Placeholder 5">
            <a:extLst>
              <a:ext uri="{FF2B5EF4-FFF2-40B4-BE49-F238E27FC236}">
                <a16:creationId xmlns:a16="http://schemas.microsoft.com/office/drawing/2014/main" id="{8B81085F-7942-D718-89F5-C17EA600D6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FD0CBB-120B-E457-F071-E50913F6C3C6}"/>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802489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3F9AE-1112-B657-DC5C-6D9DE2756B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ADE7673-BC7E-C0BD-FDCD-B8BB272C06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77CDF5-63A9-4960-B28B-C1A4D2EBE8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46C4D0E-965A-97E8-01DC-349BB488BD57}"/>
              </a:ext>
            </a:extLst>
          </p:cNvPr>
          <p:cNvSpPr>
            <a:spLocks noGrp="1"/>
          </p:cNvSpPr>
          <p:nvPr>
            <p:ph type="dt" sz="half" idx="10"/>
          </p:nvPr>
        </p:nvSpPr>
        <p:spPr/>
        <p:txBody>
          <a:bodyPr/>
          <a:lstStyle/>
          <a:p>
            <a:fld id="{3D29BEAB-742E-8E4C-A0F8-5A012EB93216}" type="datetimeFigureOut">
              <a:rPr lang="en-US" smtClean="0"/>
              <a:t>6/25/25</a:t>
            </a:fld>
            <a:endParaRPr lang="en-US"/>
          </a:p>
        </p:txBody>
      </p:sp>
      <p:sp>
        <p:nvSpPr>
          <p:cNvPr id="6" name="Footer Placeholder 5">
            <a:extLst>
              <a:ext uri="{FF2B5EF4-FFF2-40B4-BE49-F238E27FC236}">
                <a16:creationId xmlns:a16="http://schemas.microsoft.com/office/drawing/2014/main" id="{368F1EED-4F44-8EB5-92E3-089F71940A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78544A-F6F0-875F-C04F-7942820C89EA}"/>
              </a:ext>
            </a:extLst>
          </p:cNvPr>
          <p:cNvSpPr>
            <a:spLocks noGrp="1"/>
          </p:cNvSpPr>
          <p:nvPr>
            <p:ph type="sldNum" sz="quarter" idx="12"/>
          </p:nvPr>
        </p:nvSpPr>
        <p:spPr/>
        <p:txBody>
          <a:bodyPr/>
          <a:lstStyle/>
          <a:p>
            <a:fld id="{40F9329B-E7E2-C64F-ACFF-81FCDF6BA2E9}" type="slidenum">
              <a:rPr lang="en-US" smtClean="0"/>
              <a:t>‹#›</a:t>
            </a:fld>
            <a:endParaRPr lang="en-US"/>
          </a:p>
        </p:txBody>
      </p:sp>
    </p:spTree>
    <p:extLst>
      <p:ext uri="{BB962C8B-B14F-4D97-AF65-F5344CB8AC3E}">
        <p14:creationId xmlns:p14="http://schemas.microsoft.com/office/powerpoint/2010/main" val="131273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40DF85-DF8C-4CA3-8944-54239FE473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6395D5F-7C75-C930-77AE-AE70093EF1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51786AA-5D51-A125-3F80-C63E813AA0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29BEAB-742E-8E4C-A0F8-5A012EB93216}" type="datetimeFigureOut">
              <a:rPr lang="en-US" smtClean="0"/>
              <a:t>6/25/25</a:t>
            </a:fld>
            <a:endParaRPr lang="en-US"/>
          </a:p>
        </p:txBody>
      </p:sp>
      <p:sp>
        <p:nvSpPr>
          <p:cNvPr id="5" name="Footer Placeholder 4">
            <a:extLst>
              <a:ext uri="{FF2B5EF4-FFF2-40B4-BE49-F238E27FC236}">
                <a16:creationId xmlns:a16="http://schemas.microsoft.com/office/drawing/2014/main" id="{4D428A1B-3786-8DE9-6657-D5632E33D5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040E67-A62B-8464-A5A9-E3BB641BA0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F9329B-E7E2-C64F-ACFF-81FCDF6BA2E9}" type="slidenum">
              <a:rPr lang="en-US" smtClean="0"/>
              <a:t>‹#›</a:t>
            </a:fld>
            <a:endParaRPr lang="en-US"/>
          </a:p>
        </p:txBody>
      </p:sp>
    </p:spTree>
    <p:extLst>
      <p:ext uri="{BB962C8B-B14F-4D97-AF65-F5344CB8AC3E}">
        <p14:creationId xmlns:p14="http://schemas.microsoft.com/office/powerpoint/2010/main" val="1706859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dc.gov/infectioncontrol/guidelines/environmental/index.html" TargetMode="External"/><Relationship Id="rId2" Type="http://schemas.openxmlformats.org/officeDocument/2006/relationships/hyperlink" Target="https://www.who.int/news-room/fact-sheets/detail/health-care-waste"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A58F9-431C-65CB-95E3-7CF323C6EFD5}"/>
              </a:ext>
            </a:extLst>
          </p:cNvPr>
          <p:cNvSpPr>
            <a:spLocks noGrp="1"/>
          </p:cNvSpPr>
          <p:nvPr>
            <p:ph type="ctrTitle"/>
          </p:nvPr>
        </p:nvSpPr>
        <p:spPr>
          <a:xfrm>
            <a:off x="1637071" y="-540611"/>
            <a:ext cx="8917858" cy="2708390"/>
          </a:xfrm>
        </p:spPr>
        <p:txBody>
          <a:bodyPr>
            <a:normAutofit/>
          </a:bodyPr>
          <a:lstStyle/>
          <a:p>
            <a:r>
              <a:rPr lang="en-IN" sz="2400" b="1" kern="100" dirty="0">
                <a:effectLst/>
                <a:latin typeface="Calibri" panose="020F0502020204030204" pitchFamily="34" charset="0"/>
                <a:ea typeface="Calibri" panose="020F0502020204030204" pitchFamily="34" charset="0"/>
                <a:cs typeface="Times New Roman" panose="02020603050405020304" pitchFamily="18" charset="0"/>
              </a:rPr>
              <a:t>Awareness of Hospital Staff on Biomedical Waste (BMW) Management</a:t>
            </a:r>
            <a:br>
              <a:rPr lang="en-IN" sz="2400" kern="100" dirty="0">
                <a:effectLst/>
                <a:latin typeface="Calibri" panose="020F0502020204030204" pitchFamily="34" charset="0"/>
                <a:ea typeface="Calibri" panose="020F0502020204030204" pitchFamily="34" charset="0"/>
                <a:cs typeface="Times New Roman" panose="02020603050405020304" pitchFamily="18" charset="0"/>
              </a:rPr>
            </a:br>
            <a:endParaRPr lang="en-IN" sz="2400" b="1" dirty="0"/>
          </a:p>
        </p:txBody>
      </p:sp>
      <p:sp>
        <p:nvSpPr>
          <p:cNvPr id="5" name="TextBox 4">
            <a:extLst>
              <a:ext uri="{FF2B5EF4-FFF2-40B4-BE49-F238E27FC236}">
                <a16:creationId xmlns:a16="http://schemas.microsoft.com/office/drawing/2014/main" id="{2FD96A03-37E1-A01C-01D0-6AF5072CA7C0}"/>
              </a:ext>
            </a:extLst>
          </p:cNvPr>
          <p:cNvSpPr txBox="1"/>
          <p:nvPr/>
        </p:nvSpPr>
        <p:spPr>
          <a:xfrm>
            <a:off x="727588" y="4133602"/>
            <a:ext cx="3067664" cy="1819829"/>
          </a:xfrm>
          <a:prstGeom prst="rect">
            <a:avLst/>
          </a:prstGeom>
          <a:noFill/>
        </p:spPr>
        <p:txBody>
          <a:bodyPr wrap="square" rtlCol="0">
            <a:spAutoFit/>
          </a:bodyPr>
          <a:lstStyle/>
          <a:p>
            <a:endParaRPr lang="en-IN"/>
          </a:p>
        </p:txBody>
      </p:sp>
      <p:pic>
        <p:nvPicPr>
          <p:cNvPr id="1028" name="Picture 4" descr="IIHMR Delhi">
            <a:extLst>
              <a:ext uri="{FF2B5EF4-FFF2-40B4-BE49-F238E27FC236}">
                <a16:creationId xmlns:a16="http://schemas.microsoft.com/office/drawing/2014/main" id="{64430958-C7C7-E686-C7C0-8CB7A42D4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38400" cy="1238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6E33F8-2FAC-2A6D-6890-06EF361D9303}"/>
              </a:ext>
            </a:extLst>
          </p:cNvPr>
          <p:cNvSpPr txBox="1"/>
          <p:nvPr/>
        </p:nvSpPr>
        <p:spPr>
          <a:xfrm>
            <a:off x="416747" y="2251502"/>
            <a:ext cx="10837395" cy="3785652"/>
          </a:xfrm>
          <a:prstGeom prst="rect">
            <a:avLst/>
          </a:prstGeom>
          <a:noFill/>
        </p:spPr>
        <p:txBody>
          <a:bodyPr wrap="square">
            <a:spAutoFit/>
          </a:bodyPr>
          <a:lstStyle/>
          <a:p>
            <a:pPr algn="ctr"/>
            <a:r>
              <a:rPr lang="en-IN" sz="2400" u="sng" dirty="0">
                <a:latin typeface="Times New Roman" pitchFamily="18" charset="0"/>
                <a:cs typeface="Times New Roman" pitchFamily="18" charset="0"/>
              </a:rPr>
              <a:t>DISSERTATION  PRESENTATION BY</a:t>
            </a:r>
          </a:p>
          <a:p>
            <a:pPr algn="ctr"/>
            <a:r>
              <a:rPr lang="en-IN" sz="2400" u="sng" dirty="0">
                <a:latin typeface="Times New Roman" pitchFamily="18" charset="0"/>
                <a:cs typeface="Times New Roman" pitchFamily="18" charset="0"/>
              </a:rPr>
              <a:t> JUNAIT MALHOTRA</a:t>
            </a:r>
          </a:p>
          <a:p>
            <a:pPr algn="ctr"/>
            <a:endParaRPr lang="en-IN" sz="2400" dirty="0">
              <a:solidFill>
                <a:schemeClr val="tx2"/>
              </a:solidFill>
              <a:latin typeface="Times New Roman" panose="02020603050405020304" pitchFamily="18" charset="0"/>
              <a:cs typeface="Times New Roman" panose="02020603050405020304" pitchFamily="18" charset="0"/>
            </a:endParaRPr>
          </a:p>
          <a:p>
            <a:pPr algn="ctr"/>
            <a:r>
              <a:rPr lang="en-IN" sz="2400" dirty="0">
                <a:solidFill>
                  <a:schemeClr val="tx2"/>
                </a:solidFill>
                <a:latin typeface="Times New Roman" panose="02020603050405020304" pitchFamily="18" charset="0"/>
                <a:cs typeface="Times New Roman" panose="02020603050405020304" pitchFamily="18" charset="0"/>
              </a:rPr>
              <a:t> Mentor - </a:t>
            </a:r>
            <a:r>
              <a:rPr lang="en-US" sz="2400" dirty="0">
                <a:solidFill>
                  <a:schemeClr val="tx2"/>
                </a:solidFill>
                <a:latin typeface="Times New Roman" panose="02020603050405020304" pitchFamily="18" charset="0"/>
                <a:cs typeface="Times New Roman" panose="02020603050405020304" pitchFamily="18" charset="0"/>
              </a:rPr>
              <a:t>Dr. NIDHI YADAV</a:t>
            </a:r>
            <a:endParaRPr lang="en-IN" sz="2400" dirty="0">
              <a:solidFill>
                <a:schemeClr val="tx2"/>
              </a:solidFill>
              <a:latin typeface="Times New Roman" panose="02020603050405020304" pitchFamily="18" charset="0"/>
              <a:cs typeface="Times New Roman" panose="02020603050405020304" pitchFamily="18" charset="0"/>
            </a:endParaRPr>
          </a:p>
          <a:p>
            <a:pPr algn="ctr"/>
            <a:endParaRPr lang="en-IN" sz="2400" u="sng" dirty="0">
              <a:latin typeface="Times New Roman" pitchFamily="18" charset="0"/>
              <a:cs typeface="Times New Roman" pitchFamily="18" charset="0"/>
            </a:endParaRPr>
          </a:p>
          <a:p>
            <a:pPr algn="ctr"/>
            <a:r>
              <a:rPr lang="en-US" sz="2400" dirty="0">
                <a:latin typeface="Times New Roman" pitchFamily="18" charset="0"/>
                <a:cs typeface="Times New Roman" pitchFamily="18" charset="0"/>
              </a:rPr>
              <a:t>PGDM (Hospital and Health Management) </a:t>
            </a:r>
          </a:p>
          <a:p>
            <a:pPr algn="ctr"/>
            <a:r>
              <a:rPr lang="en-US" sz="2400" dirty="0">
                <a:latin typeface="Times New Roman" pitchFamily="18" charset="0"/>
                <a:cs typeface="Times New Roman" pitchFamily="18" charset="0"/>
              </a:rPr>
              <a:t> </a:t>
            </a:r>
          </a:p>
          <a:p>
            <a:pPr algn="ctr"/>
            <a:r>
              <a:rPr lang="en-US" sz="2400" dirty="0">
                <a:latin typeface="Times New Roman" pitchFamily="18" charset="0"/>
                <a:cs typeface="Times New Roman" pitchFamily="18" charset="0"/>
              </a:rPr>
              <a:t>2023-2025                             </a:t>
            </a:r>
          </a:p>
          <a:p>
            <a:pPr algn="ctr"/>
            <a:r>
              <a:rPr lang="en-US" sz="2400" dirty="0">
                <a:latin typeface="Times New Roman" pitchFamily="18" charset="0"/>
                <a:cs typeface="Times New Roman" pitchFamily="18" charset="0"/>
              </a:rPr>
              <a:t> </a:t>
            </a:r>
          </a:p>
          <a:p>
            <a:pPr algn="ctr"/>
            <a:r>
              <a:rPr lang="en-US" sz="2400" dirty="0">
                <a:latin typeface="Times New Roman" pitchFamily="18" charset="0"/>
                <a:cs typeface="Times New Roman" pitchFamily="18" charset="0"/>
              </a:rPr>
              <a:t>  International Institute of Health Management Research, New Delhi</a:t>
            </a:r>
            <a:endParaRPr lang="en-IN" sz="2400" dirty="0">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82693A2F-5895-73E8-87D6-92D9F5D6FB45}"/>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3460662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7D8922-8162-516D-4FF8-BC9AE964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1">
            <a:extLst>
              <a:ext uri="{FF2B5EF4-FFF2-40B4-BE49-F238E27FC236}">
                <a16:creationId xmlns:a16="http://schemas.microsoft.com/office/drawing/2014/main" id="{4143CDE5-6127-4A23-5921-338001B0D33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QUESTIONNAIRE(2/5)</a:t>
            </a:r>
            <a:endParaRPr lang="en-IN" dirty="0"/>
          </a:p>
        </p:txBody>
      </p:sp>
      <p:sp>
        <p:nvSpPr>
          <p:cNvPr id="11" name="TextBox 10">
            <a:extLst>
              <a:ext uri="{FF2B5EF4-FFF2-40B4-BE49-F238E27FC236}">
                <a16:creationId xmlns:a16="http://schemas.microsoft.com/office/drawing/2014/main" id="{4A5F936D-70C3-C6C7-4644-89D4DD218A06}"/>
              </a:ext>
            </a:extLst>
          </p:cNvPr>
          <p:cNvSpPr txBox="1"/>
          <p:nvPr/>
        </p:nvSpPr>
        <p:spPr>
          <a:xfrm>
            <a:off x="381000" y="1449418"/>
            <a:ext cx="3945054" cy="369332"/>
          </a:xfrm>
          <a:prstGeom prst="rect">
            <a:avLst/>
          </a:prstGeom>
          <a:noFill/>
        </p:spPr>
        <p:txBody>
          <a:bodyPr wrap="none" rtlCol="0">
            <a:spAutoFit/>
          </a:bodyPr>
          <a:lstStyle/>
          <a:p>
            <a:r>
              <a:rPr lang="en-IN" sz="1800" u="none" strike="noStrike" dirty="0">
                <a:effectLst/>
              </a:rPr>
              <a:t>2.  WASTE SEGREGATION AND DISPOSAL</a:t>
            </a:r>
            <a:endParaRPr lang="en-US" dirty="0"/>
          </a:p>
        </p:txBody>
      </p:sp>
      <p:sp>
        <p:nvSpPr>
          <p:cNvPr id="12" name="TextBox 11">
            <a:extLst>
              <a:ext uri="{FF2B5EF4-FFF2-40B4-BE49-F238E27FC236}">
                <a16:creationId xmlns:a16="http://schemas.microsoft.com/office/drawing/2014/main" id="{FFB23B5D-0AC9-0856-64DF-84E6758CEFFE}"/>
              </a:ext>
            </a:extLst>
          </p:cNvPr>
          <p:cNvSpPr txBox="1"/>
          <p:nvPr/>
        </p:nvSpPr>
        <p:spPr>
          <a:xfrm>
            <a:off x="842319" y="1847334"/>
            <a:ext cx="10775092" cy="5455340"/>
          </a:xfrm>
          <a:prstGeom prst="rect">
            <a:avLst/>
          </a:prstGeom>
          <a:noFill/>
        </p:spPr>
        <p:txBody>
          <a:bodyPr wrap="square" rtlCol="0">
            <a:spAutoFit/>
          </a:bodyPr>
          <a:lstStyle/>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Which color-coded bin is used for disposing of infectious waste, like dressings and cotton swabs?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Yellow</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Red</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Blue</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Black</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Sharps such as needles and scalpels should be disposed of in: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Blue bag</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Cardboard box</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Puncture-proof container</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Plastic bottle</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red bag is used for disposing of:</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Expired medicines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Human anatomical waste</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Contaminated plastic waste (IV sets, tubing)</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Soiled linen</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4367CA84-56D7-DBC0-1289-EE00EC8E1144}"/>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030386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7D8922-8162-516D-4FF8-BC9AE964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1">
            <a:extLst>
              <a:ext uri="{FF2B5EF4-FFF2-40B4-BE49-F238E27FC236}">
                <a16:creationId xmlns:a16="http://schemas.microsoft.com/office/drawing/2014/main" id="{4143CDE5-6127-4A23-5921-338001B0D33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QUESTIONNAIRE(3/5)</a:t>
            </a:r>
            <a:endParaRPr lang="en-IN" dirty="0"/>
          </a:p>
        </p:txBody>
      </p:sp>
      <p:sp>
        <p:nvSpPr>
          <p:cNvPr id="6" name="TextBox 5">
            <a:extLst>
              <a:ext uri="{FF2B5EF4-FFF2-40B4-BE49-F238E27FC236}">
                <a16:creationId xmlns:a16="http://schemas.microsoft.com/office/drawing/2014/main" id="{0082C339-AA52-F311-C387-CBCB75E3C1D4}"/>
              </a:ext>
            </a:extLst>
          </p:cNvPr>
          <p:cNvSpPr txBox="1"/>
          <p:nvPr/>
        </p:nvSpPr>
        <p:spPr>
          <a:xfrm>
            <a:off x="1841157" y="1367522"/>
            <a:ext cx="2189702" cy="646331"/>
          </a:xfrm>
          <a:prstGeom prst="rect">
            <a:avLst/>
          </a:prstGeom>
          <a:noFill/>
        </p:spPr>
        <p:txBody>
          <a:bodyPr wrap="none" rtlCol="0">
            <a:spAutoFit/>
          </a:bodyPr>
          <a:lstStyle/>
          <a:p>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BMW Questionnaire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Box 10">
            <a:extLst>
              <a:ext uri="{FF2B5EF4-FFF2-40B4-BE49-F238E27FC236}">
                <a16:creationId xmlns:a16="http://schemas.microsoft.com/office/drawing/2014/main" id="{4A5F936D-70C3-C6C7-4644-89D4DD218A06}"/>
              </a:ext>
            </a:extLst>
          </p:cNvPr>
          <p:cNvSpPr txBox="1"/>
          <p:nvPr/>
        </p:nvSpPr>
        <p:spPr>
          <a:xfrm>
            <a:off x="430427" y="1765438"/>
            <a:ext cx="3945054" cy="369332"/>
          </a:xfrm>
          <a:prstGeom prst="rect">
            <a:avLst/>
          </a:prstGeom>
          <a:noFill/>
        </p:spPr>
        <p:txBody>
          <a:bodyPr wrap="none" rtlCol="0">
            <a:spAutoFit/>
          </a:bodyPr>
          <a:lstStyle/>
          <a:p>
            <a:r>
              <a:rPr lang="en-IN" sz="1800" u="none" strike="noStrike" dirty="0">
                <a:effectLst/>
              </a:rPr>
              <a:t>2.  WASTE SEGREGATION AND DISPOSAL</a:t>
            </a:r>
            <a:endParaRPr lang="en-US" dirty="0"/>
          </a:p>
        </p:txBody>
      </p:sp>
      <p:sp>
        <p:nvSpPr>
          <p:cNvPr id="12" name="TextBox 11">
            <a:extLst>
              <a:ext uri="{FF2B5EF4-FFF2-40B4-BE49-F238E27FC236}">
                <a16:creationId xmlns:a16="http://schemas.microsoft.com/office/drawing/2014/main" id="{FFB23B5D-0AC9-0856-64DF-84E6758CEFFE}"/>
              </a:ext>
            </a:extLst>
          </p:cNvPr>
          <p:cNvSpPr txBox="1"/>
          <p:nvPr/>
        </p:nvSpPr>
        <p:spPr>
          <a:xfrm>
            <a:off x="1000897" y="2139087"/>
            <a:ext cx="10775092" cy="3760004"/>
          </a:xfrm>
          <a:prstGeom prst="rect">
            <a:avLst/>
          </a:prstGeom>
          <a:noFill/>
        </p:spPr>
        <p:txBody>
          <a:bodyPr wrap="square" rtlCol="0">
            <a:spAutoFit/>
          </a:bodyPr>
          <a:lstStyle/>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Cytotoxic drugs and radioactive materials should be disposed of in: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Red bin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Black bin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Yellow bin with special labelling                                                                                                                        D) Green bin</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correct way to handle a needle after use is: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Recap the needle and throw it in a dustbin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Break the needle and throw it in a cardboard box</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Do not recap, dispose in sharps container immediately</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Wrap it in gauze and discard in black bag</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pic>
        <p:nvPicPr>
          <p:cNvPr id="2" name="Picture 1">
            <a:extLst>
              <a:ext uri="{FF2B5EF4-FFF2-40B4-BE49-F238E27FC236}">
                <a16:creationId xmlns:a16="http://schemas.microsoft.com/office/drawing/2014/main" id="{2B9EFAE0-0305-5E98-92EA-8B4E654C82C6}"/>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93383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7D8922-8162-516D-4FF8-BC9AE964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1">
            <a:extLst>
              <a:ext uri="{FF2B5EF4-FFF2-40B4-BE49-F238E27FC236}">
                <a16:creationId xmlns:a16="http://schemas.microsoft.com/office/drawing/2014/main" id="{4143CDE5-6127-4A23-5921-338001B0D33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QUESTIONNAIRE(4/5)</a:t>
            </a:r>
            <a:endParaRPr lang="en-IN" dirty="0"/>
          </a:p>
        </p:txBody>
      </p:sp>
      <p:sp>
        <p:nvSpPr>
          <p:cNvPr id="6" name="TextBox 5">
            <a:extLst>
              <a:ext uri="{FF2B5EF4-FFF2-40B4-BE49-F238E27FC236}">
                <a16:creationId xmlns:a16="http://schemas.microsoft.com/office/drawing/2014/main" id="{0082C339-AA52-F311-C387-CBCB75E3C1D4}"/>
              </a:ext>
            </a:extLst>
          </p:cNvPr>
          <p:cNvSpPr txBox="1"/>
          <p:nvPr/>
        </p:nvSpPr>
        <p:spPr>
          <a:xfrm>
            <a:off x="1841157" y="1367522"/>
            <a:ext cx="2189702" cy="646331"/>
          </a:xfrm>
          <a:prstGeom prst="rect">
            <a:avLst/>
          </a:prstGeom>
          <a:noFill/>
        </p:spPr>
        <p:txBody>
          <a:bodyPr wrap="none" rtlCol="0">
            <a:spAutoFit/>
          </a:bodyPr>
          <a:lstStyle/>
          <a:p>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BMW Questionnaire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Box 10">
            <a:extLst>
              <a:ext uri="{FF2B5EF4-FFF2-40B4-BE49-F238E27FC236}">
                <a16:creationId xmlns:a16="http://schemas.microsoft.com/office/drawing/2014/main" id="{4A5F936D-70C3-C6C7-4644-89D4DD218A06}"/>
              </a:ext>
            </a:extLst>
          </p:cNvPr>
          <p:cNvSpPr txBox="1"/>
          <p:nvPr/>
        </p:nvSpPr>
        <p:spPr>
          <a:xfrm>
            <a:off x="430427" y="1765438"/>
            <a:ext cx="2960426" cy="369332"/>
          </a:xfrm>
          <a:prstGeom prst="rect">
            <a:avLst/>
          </a:prstGeom>
          <a:noFill/>
        </p:spPr>
        <p:txBody>
          <a:bodyPr wrap="none" rtlCol="0">
            <a:spAutoFit/>
          </a:bodyPr>
          <a:lstStyle/>
          <a:p>
            <a:r>
              <a:rPr lang="en-IN" dirty="0"/>
              <a:t>3</a:t>
            </a:r>
            <a:r>
              <a:rPr lang="en-IN" sz="1800" u="none" strike="noStrike" dirty="0">
                <a:effectLst/>
              </a:rPr>
              <a:t>. REGULATORY COMPLIANCE</a:t>
            </a:r>
            <a:endParaRPr lang="en-US" dirty="0"/>
          </a:p>
        </p:txBody>
      </p:sp>
      <p:sp>
        <p:nvSpPr>
          <p:cNvPr id="12" name="TextBox 11">
            <a:extLst>
              <a:ext uri="{FF2B5EF4-FFF2-40B4-BE49-F238E27FC236}">
                <a16:creationId xmlns:a16="http://schemas.microsoft.com/office/drawing/2014/main" id="{FFB23B5D-0AC9-0856-64DF-84E6758CEFFE}"/>
              </a:ext>
            </a:extLst>
          </p:cNvPr>
          <p:cNvSpPr txBox="1"/>
          <p:nvPr/>
        </p:nvSpPr>
        <p:spPr>
          <a:xfrm>
            <a:off x="1000897" y="2139087"/>
            <a:ext cx="10775092" cy="3360215"/>
          </a:xfrm>
          <a:prstGeom prst="rect">
            <a:avLst/>
          </a:prstGeom>
          <a:noFill/>
        </p:spPr>
        <p:txBody>
          <a:bodyPr wrap="square" rtlCol="0">
            <a:spAutoFit/>
          </a:bodyPr>
          <a:lstStyle/>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BMW should be treated and disposed of within how many hours of generation (as per guidelines)?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24 hours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48 hours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12 hours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72 hours</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Which authority enforces biomedical waste management rules in hospitals?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Hospital administration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Central Pollution Control Board (CPCB)</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Local Municipal Corporation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Health Ministry and State Pollution Control Boards</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D1F498C-216F-708B-8BA8-983055C3ACBA}"/>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2399745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7D8922-8162-516D-4FF8-BC9AE964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1">
            <a:extLst>
              <a:ext uri="{FF2B5EF4-FFF2-40B4-BE49-F238E27FC236}">
                <a16:creationId xmlns:a16="http://schemas.microsoft.com/office/drawing/2014/main" id="{4143CDE5-6127-4A23-5921-338001B0D33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QUESTIONNAIRE(5/5)</a:t>
            </a:r>
            <a:endParaRPr lang="en-IN" dirty="0"/>
          </a:p>
        </p:txBody>
      </p:sp>
      <p:sp>
        <p:nvSpPr>
          <p:cNvPr id="6" name="TextBox 5">
            <a:extLst>
              <a:ext uri="{FF2B5EF4-FFF2-40B4-BE49-F238E27FC236}">
                <a16:creationId xmlns:a16="http://schemas.microsoft.com/office/drawing/2014/main" id="{0082C339-AA52-F311-C387-CBCB75E3C1D4}"/>
              </a:ext>
            </a:extLst>
          </p:cNvPr>
          <p:cNvSpPr txBox="1"/>
          <p:nvPr/>
        </p:nvSpPr>
        <p:spPr>
          <a:xfrm>
            <a:off x="1841157" y="1367522"/>
            <a:ext cx="2189702" cy="646331"/>
          </a:xfrm>
          <a:prstGeom prst="rect">
            <a:avLst/>
          </a:prstGeom>
          <a:noFill/>
        </p:spPr>
        <p:txBody>
          <a:bodyPr wrap="none" rtlCol="0">
            <a:spAutoFit/>
          </a:bodyPr>
          <a:lstStyle/>
          <a:p>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BMW Questionnaire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Box 10">
            <a:extLst>
              <a:ext uri="{FF2B5EF4-FFF2-40B4-BE49-F238E27FC236}">
                <a16:creationId xmlns:a16="http://schemas.microsoft.com/office/drawing/2014/main" id="{4A5F936D-70C3-C6C7-4644-89D4DD218A06}"/>
              </a:ext>
            </a:extLst>
          </p:cNvPr>
          <p:cNvSpPr txBox="1"/>
          <p:nvPr/>
        </p:nvSpPr>
        <p:spPr>
          <a:xfrm>
            <a:off x="430427" y="1765438"/>
            <a:ext cx="2161682" cy="369332"/>
          </a:xfrm>
          <a:prstGeom prst="rect">
            <a:avLst/>
          </a:prstGeom>
          <a:noFill/>
        </p:spPr>
        <p:txBody>
          <a:bodyPr wrap="none" rtlCol="0">
            <a:spAutoFit/>
          </a:bodyPr>
          <a:lstStyle/>
          <a:p>
            <a:r>
              <a:rPr lang="en-IN" sz="1800" u="none" strike="noStrike" dirty="0">
                <a:effectLst/>
              </a:rPr>
              <a:t>4. SAFETY PROTOCOL</a:t>
            </a:r>
            <a:endParaRPr lang="en-US" dirty="0"/>
          </a:p>
        </p:txBody>
      </p:sp>
      <p:sp>
        <p:nvSpPr>
          <p:cNvPr id="12" name="TextBox 11">
            <a:extLst>
              <a:ext uri="{FF2B5EF4-FFF2-40B4-BE49-F238E27FC236}">
                <a16:creationId xmlns:a16="http://schemas.microsoft.com/office/drawing/2014/main" id="{FFB23B5D-0AC9-0856-64DF-84E6758CEFFE}"/>
              </a:ext>
            </a:extLst>
          </p:cNvPr>
          <p:cNvSpPr txBox="1"/>
          <p:nvPr/>
        </p:nvSpPr>
        <p:spPr>
          <a:xfrm>
            <a:off x="1000897" y="2139087"/>
            <a:ext cx="10775092" cy="1664879"/>
          </a:xfrm>
          <a:prstGeom prst="rect">
            <a:avLst/>
          </a:prstGeom>
          <a:noFill/>
        </p:spPr>
        <p:txBody>
          <a:bodyPr wrap="square" rtlCol="0">
            <a:spAutoFit/>
          </a:bodyPr>
          <a:lstStyle/>
          <a:p>
            <a:pPr marL="342900" lvl="0" indent="-342900">
              <a:lnSpc>
                <a:spcPct val="115000"/>
              </a:lnSpc>
              <a:spcAft>
                <a:spcPts val="800"/>
              </a:spcAft>
              <a:buFont typeface="Arial" panose="020B0604020202020204" pitchFamily="34" charset="0"/>
              <a:buChar char="•"/>
              <a:tabLst>
                <a:tab pos="457200" algn="l"/>
              </a:tabLst>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primary risk associated with poor biomedical waste management includes: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Budget overrun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Environmental pollution and transmission of diseases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Staff absenteeism</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Poor hospital reputation</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7531883A-73C3-B221-E568-6DED8D6BE48D}"/>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30580185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(1/2)</a:t>
            </a:r>
          </a:p>
        </p:txBody>
      </p:sp>
      <p:graphicFrame>
        <p:nvGraphicFramePr>
          <p:cNvPr id="9" name="Content Placeholder 8">
            <a:extLst>
              <a:ext uri="{FF2B5EF4-FFF2-40B4-BE49-F238E27FC236}">
                <a16:creationId xmlns:a16="http://schemas.microsoft.com/office/drawing/2014/main" id="{73099132-15EE-B297-DC62-7533EB9A1AFB}"/>
              </a:ext>
            </a:extLst>
          </p:cNvPr>
          <p:cNvGraphicFramePr>
            <a:graphicFrameLocks noGrp="1"/>
          </p:cNvGraphicFramePr>
          <p:nvPr>
            <p:ph idx="1"/>
            <p:extLst>
              <p:ext uri="{D42A27DB-BD31-4B8C-83A1-F6EECF244321}">
                <p14:modId xmlns:p14="http://schemas.microsoft.com/office/powerpoint/2010/main" val="3281366904"/>
              </p:ext>
            </p:extLst>
          </p:nvPr>
        </p:nvGraphicFramePr>
        <p:xfrm>
          <a:off x="8773297" y="1891417"/>
          <a:ext cx="3076891" cy="3055671"/>
        </p:xfrm>
        <a:graphic>
          <a:graphicData uri="http://schemas.openxmlformats.org/drawingml/2006/table">
            <a:tbl>
              <a:tblPr>
                <a:tableStyleId>{5C22544A-7EE6-4342-B048-85BDC9FD1C3A}</a:tableStyleId>
              </a:tblPr>
              <a:tblGrid>
                <a:gridCol w="1578256">
                  <a:extLst>
                    <a:ext uri="{9D8B030D-6E8A-4147-A177-3AD203B41FA5}">
                      <a16:colId xmlns:a16="http://schemas.microsoft.com/office/drawing/2014/main" val="1191237606"/>
                    </a:ext>
                  </a:extLst>
                </a:gridCol>
                <a:gridCol w="1498635">
                  <a:extLst>
                    <a:ext uri="{9D8B030D-6E8A-4147-A177-3AD203B41FA5}">
                      <a16:colId xmlns:a16="http://schemas.microsoft.com/office/drawing/2014/main" val="54777241"/>
                    </a:ext>
                  </a:extLst>
                </a:gridCol>
              </a:tblGrid>
              <a:tr h="340943">
                <a:tc>
                  <a:txBody>
                    <a:bodyPr/>
                    <a:lstStyle/>
                    <a:p>
                      <a:pPr algn="ctr" fontAlgn="ctr"/>
                      <a:r>
                        <a:rPr lang="en-IN" sz="1600" u="none" strike="noStrike" dirty="0">
                          <a:effectLst/>
                        </a:rPr>
                        <a:t> </a:t>
                      </a:r>
                      <a:endParaRPr lang="en-IN"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IN" sz="1600" u="none" strike="noStrike" dirty="0">
                          <a:effectLst/>
                        </a:rPr>
                        <a:t>A</a:t>
                      </a:r>
                      <a:endParaRPr lang="en-IN" sz="16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41177991"/>
                  </a:ext>
                </a:extLst>
              </a:tr>
              <a:tr h="340943">
                <a:tc>
                  <a:txBody>
                    <a:bodyPr/>
                    <a:lstStyle/>
                    <a:p>
                      <a:pPr algn="l" fontAlgn="t"/>
                      <a:r>
                        <a:rPr lang="en-IN" sz="1600" u="none" strike="noStrike">
                          <a:effectLst/>
                        </a:rPr>
                        <a:t>N</a:t>
                      </a:r>
                      <a:endParaRPr lang="en-IN" sz="1600" b="1" i="0" u="none" strike="noStrike">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218</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227356129"/>
                  </a:ext>
                </a:extLst>
              </a:tr>
              <a:tr h="340943">
                <a:tc>
                  <a:txBody>
                    <a:bodyPr/>
                    <a:lstStyle/>
                    <a:p>
                      <a:pPr algn="l" fontAlgn="t"/>
                      <a:r>
                        <a:rPr lang="en-IN" sz="1600" u="none" strike="noStrike">
                          <a:effectLst/>
                        </a:rPr>
                        <a:t>Missing</a:t>
                      </a:r>
                      <a:endParaRPr lang="en-IN" sz="1600" b="1" i="0" u="none" strike="noStrike">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0</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936602481"/>
                  </a:ext>
                </a:extLst>
              </a:tr>
              <a:tr h="340943">
                <a:tc>
                  <a:txBody>
                    <a:bodyPr/>
                    <a:lstStyle/>
                    <a:p>
                      <a:pPr algn="l" fontAlgn="t"/>
                      <a:r>
                        <a:rPr lang="en-IN" sz="1600" u="none" strike="noStrike" dirty="0">
                          <a:effectLst/>
                        </a:rPr>
                        <a:t>Mean</a:t>
                      </a:r>
                      <a:endParaRPr lang="en-IN" sz="1600" b="1" i="0" u="none" strike="noStrike" dirty="0">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7.66</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559166102"/>
                  </a:ext>
                </a:extLst>
              </a:tr>
              <a:tr h="340943">
                <a:tc>
                  <a:txBody>
                    <a:bodyPr/>
                    <a:lstStyle/>
                    <a:p>
                      <a:pPr algn="l" fontAlgn="t"/>
                      <a:r>
                        <a:rPr lang="en-IN" sz="1600" u="none" strike="noStrike" dirty="0">
                          <a:effectLst/>
                        </a:rPr>
                        <a:t>Median</a:t>
                      </a:r>
                      <a:endParaRPr lang="en-IN" sz="1600" b="1" i="0" u="none" strike="noStrike" dirty="0">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8</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780599286"/>
                  </a:ext>
                </a:extLst>
              </a:tr>
              <a:tr h="669070">
                <a:tc>
                  <a:txBody>
                    <a:bodyPr/>
                    <a:lstStyle/>
                    <a:p>
                      <a:pPr algn="l" fontAlgn="t"/>
                      <a:r>
                        <a:rPr lang="en-IN" sz="1600" u="none" strike="noStrike">
                          <a:effectLst/>
                        </a:rPr>
                        <a:t>Standard deviation</a:t>
                      </a:r>
                      <a:endParaRPr lang="en-IN" sz="1600" b="1" i="0" u="none" strike="noStrike">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1.71</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649957941"/>
                  </a:ext>
                </a:extLst>
              </a:tr>
              <a:tr h="340943">
                <a:tc>
                  <a:txBody>
                    <a:bodyPr/>
                    <a:lstStyle/>
                    <a:p>
                      <a:pPr algn="l" fontAlgn="t"/>
                      <a:r>
                        <a:rPr lang="en-IN" sz="1600" u="none" strike="noStrike">
                          <a:effectLst/>
                        </a:rPr>
                        <a:t>Minimum</a:t>
                      </a:r>
                      <a:endParaRPr lang="en-IN" sz="1600" b="1" i="0" u="none" strike="noStrike">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3</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914964881"/>
                  </a:ext>
                </a:extLst>
              </a:tr>
              <a:tr h="340943">
                <a:tc>
                  <a:txBody>
                    <a:bodyPr/>
                    <a:lstStyle/>
                    <a:p>
                      <a:pPr algn="l" fontAlgn="t"/>
                      <a:r>
                        <a:rPr lang="en-IN" sz="1600" u="none" strike="noStrike" dirty="0">
                          <a:effectLst/>
                        </a:rPr>
                        <a:t>Maximum</a:t>
                      </a:r>
                      <a:endParaRPr lang="en-IN" sz="1600" b="1" i="0" u="none" strike="noStrike" dirty="0">
                        <a:solidFill>
                          <a:srgbClr val="000000"/>
                        </a:solidFill>
                        <a:effectLst/>
                        <a:latin typeface="Calibri" panose="020F0502020204030204" pitchFamily="34" charset="0"/>
                      </a:endParaRPr>
                    </a:p>
                  </a:txBody>
                  <a:tcPr marL="9525" marR="9525" marT="9525" marB="0"/>
                </a:tc>
                <a:tc>
                  <a:txBody>
                    <a:bodyPr/>
                    <a:lstStyle/>
                    <a:p>
                      <a:pPr algn="r" fontAlgn="t"/>
                      <a:r>
                        <a:rPr lang="en-IN" sz="1600" u="none" strike="noStrike" dirty="0">
                          <a:effectLst/>
                        </a:rPr>
                        <a:t>10</a:t>
                      </a:r>
                      <a:endParaRPr lang="en-IN" sz="1600" b="0" i="0" u="none" strike="noStrike" dirty="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095545073"/>
                  </a:ext>
                </a:extLst>
              </a:tr>
            </a:tbl>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TextBox 9">
            <a:extLst>
              <a:ext uri="{FF2B5EF4-FFF2-40B4-BE49-F238E27FC236}">
                <a16:creationId xmlns:a16="http://schemas.microsoft.com/office/drawing/2014/main" id="{3D88E2A9-32AE-7D26-458E-224A17E58857}"/>
              </a:ext>
            </a:extLst>
          </p:cNvPr>
          <p:cNvSpPr txBox="1"/>
          <p:nvPr/>
        </p:nvSpPr>
        <p:spPr>
          <a:xfrm>
            <a:off x="341812" y="1949342"/>
            <a:ext cx="8999943" cy="4801314"/>
          </a:xfrm>
          <a:prstGeom prst="rect">
            <a:avLst/>
          </a:prstGeom>
          <a:noFill/>
        </p:spPr>
        <p:txBody>
          <a:bodyPr wrap="square" rtlCol="0">
            <a:spAutoFit/>
          </a:bodyPr>
          <a:lstStyle/>
          <a:p>
            <a:pPr marL="342900" indent="-342900" algn="l">
              <a:buFont typeface="+mj-lt"/>
              <a:buAutoNum type="arabicPeriod"/>
            </a:pPr>
            <a:r>
              <a:rPr lang="en-IN" b="1" i="0" u="none" strike="noStrike" dirty="0">
                <a:solidFill>
                  <a:srgbClr val="000000"/>
                </a:solidFill>
                <a:effectLst/>
              </a:rPr>
              <a:t>Mean and Median Interpretation:</a:t>
            </a:r>
            <a:endParaRPr lang="en-IN" b="0" i="0" u="none" strike="noStrike" dirty="0">
              <a:solidFill>
                <a:srgbClr val="000000"/>
              </a:solidFill>
              <a:effectLst/>
            </a:endParaRPr>
          </a:p>
          <a:p>
            <a:pPr algn="l"/>
            <a:r>
              <a:rPr lang="en-IN" b="0" i="0" u="none" strike="noStrike" dirty="0">
                <a:solidFill>
                  <a:srgbClr val="000000"/>
                </a:solidFill>
                <a:effectLst/>
              </a:rPr>
              <a:t>The </a:t>
            </a:r>
            <a:r>
              <a:rPr lang="en-IN" b="1" i="0" u="none" strike="noStrike" dirty="0">
                <a:solidFill>
                  <a:srgbClr val="000000"/>
                </a:solidFill>
                <a:effectLst/>
              </a:rPr>
              <a:t>mean score of 7.66</a:t>
            </a:r>
            <a:r>
              <a:rPr lang="en-IN" b="0" i="0" u="none" strike="noStrike" dirty="0">
                <a:solidFill>
                  <a:srgbClr val="000000"/>
                </a:solidFill>
                <a:effectLst/>
              </a:rPr>
              <a:t> and </a:t>
            </a:r>
            <a:r>
              <a:rPr lang="en-IN" b="1" i="0" u="none" strike="noStrike" dirty="0">
                <a:solidFill>
                  <a:srgbClr val="000000"/>
                </a:solidFill>
                <a:effectLst/>
              </a:rPr>
              <a:t>median of 8</a:t>
            </a:r>
            <a:r>
              <a:rPr lang="en-IN" b="0" i="0" u="none" strike="noStrike" dirty="0">
                <a:solidFill>
                  <a:srgbClr val="000000"/>
                </a:solidFill>
                <a:effectLst/>
              </a:rPr>
              <a:t> indicate that most participants demonstrated a </a:t>
            </a:r>
            <a:r>
              <a:rPr lang="en-IN" b="1" i="0" u="none" strike="noStrike" dirty="0">
                <a:solidFill>
                  <a:srgbClr val="000000"/>
                </a:solidFill>
                <a:effectLst/>
              </a:rPr>
              <a:t>moderate to high level of awareness</a:t>
            </a:r>
            <a:r>
              <a:rPr lang="en-IN" b="0" i="0" u="none" strike="noStrike" dirty="0">
                <a:solidFill>
                  <a:srgbClr val="000000"/>
                </a:solidFill>
                <a:effectLst/>
              </a:rPr>
              <a:t> regarding Biomedical Waste (BMW) management</a:t>
            </a:r>
          </a:p>
          <a:p>
            <a:pPr algn="l"/>
            <a:endParaRPr lang="en-IN" dirty="0">
              <a:solidFill>
                <a:srgbClr val="000000"/>
              </a:solidFill>
            </a:endParaRPr>
          </a:p>
          <a:p>
            <a:pPr algn="l"/>
            <a:r>
              <a:rPr lang="en-IN" b="1" i="0" u="none" strike="noStrike" dirty="0">
                <a:solidFill>
                  <a:srgbClr val="000000"/>
                </a:solidFill>
                <a:effectLst/>
              </a:rPr>
              <a:t>2.   Standard Deviation Insight:</a:t>
            </a:r>
            <a:endParaRPr lang="en-IN" b="0" i="0" u="none" strike="noStrike" dirty="0">
              <a:solidFill>
                <a:srgbClr val="000000"/>
              </a:solidFill>
              <a:effectLst/>
            </a:endParaRPr>
          </a:p>
          <a:p>
            <a:pPr algn="l">
              <a:buFont typeface="Arial" panose="020B0604020202020204" pitchFamily="34" charset="0"/>
              <a:buChar char="•"/>
            </a:pPr>
            <a:r>
              <a:rPr lang="en-IN" b="0" i="0" u="none" strike="noStrike" dirty="0">
                <a:solidFill>
                  <a:srgbClr val="000000"/>
                </a:solidFill>
                <a:effectLst/>
              </a:rPr>
              <a:t>A </a:t>
            </a:r>
            <a:r>
              <a:rPr lang="en-IN" b="1" i="0" u="none" strike="noStrike" dirty="0">
                <a:solidFill>
                  <a:srgbClr val="000000"/>
                </a:solidFill>
                <a:effectLst/>
              </a:rPr>
              <a:t>standard deviation of 1.71</a:t>
            </a:r>
            <a:r>
              <a:rPr lang="en-IN" b="0" i="0" u="none" strike="noStrike" dirty="0">
                <a:solidFill>
                  <a:srgbClr val="000000"/>
                </a:solidFill>
                <a:effectLst/>
              </a:rPr>
              <a:t> shows a moderate spread of scores around the mean</a:t>
            </a:r>
          </a:p>
          <a:p>
            <a:pPr algn="l">
              <a:buFont typeface="Arial" panose="020B0604020202020204" pitchFamily="34" charset="0"/>
              <a:buChar char="•"/>
            </a:pPr>
            <a:r>
              <a:rPr lang="en-IN" b="0" i="0" u="none" strike="noStrike" dirty="0">
                <a:solidFill>
                  <a:srgbClr val="000000"/>
                </a:solidFill>
                <a:effectLst/>
                <a:latin typeface="-webkit-standard"/>
              </a:rPr>
              <a:t>This indicates that while most participants were close to the average performance, a few deviated either significantly higher or lower.</a:t>
            </a:r>
            <a:endParaRPr lang="en-IN" dirty="0">
              <a:solidFill>
                <a:srgbClr val="000000"/>
              </a:solidFill>
              <a:latin typeface="-webkit-standard"/>
            </a:endParaRPr>
          </a:p>
          <a:p>
            <a:pPr algn="l"/>
            <a:r>
              <a:rPr lang="en-IN" b="0" i="0" u="none" strike="noStrike" dirty="0">
                <a:solidFill>
                  <a:srgbClr val="000000"/>
                </a:solidFill>
                <a:effectLst/>
                <a:latin typeface="-webkit-standard"/>
              </a:rPr>
              <a:t>3. </a:t>
            </a:r>
            <a:r>
              <a:rPr lang="en-IN" b="1" i="0" u="none" strike="noStrike" dirty="0">
                <a:solidFill>
                  <a:srgbClr val="000000"/>
                </a:solidFill>
                <a:effectLst/>
              </a:rPr>
              <a:t>Overall Interpretation:</a:t>
            </a:r>
            <a:endParaRPr lang="en-IN" b="0" i="0" u="none" strike="noStrike" dirty="0">
              <a:solidFill>
                <a:srgbClr val="000000"/>
              </a:solidFill>
              <a:effectLst/>
            </a:endParaRPr>
          </a:p>
          <a:p>
            <a:pPr algn="l">
              <a:buFont typeface="Arial" panose="020B0604020202020204" pitchFamily="34" charset="0"/>
              <a:buChar char="•"/>
            </a:pPr>
            <a:r>
              <a:rPr lang="en-IN" b="0" i="0" u="none" strike="noStrike" dirty="0">
                <a:solidFill>
                  <a:srgbClr val="000000"/>
                </a:solidFill>
                <a:effectLst/>
              </a:rPr>
              <a:t>The result indicates a </a:t>
            </a:r>
            <a:r>
              <a:rPr lang="en-IN" b="1" i="0" u="none" strike="noStrike" dirty="0">
                <a:solidFill>
                  <a:srgbClr val="000000"/>
                </a:solidFill>
                <a:effectLst/>
              </a:rPr>
              <a:t>generally good awareness level</a:t>
            </a:r>
            <a:r>
              <a:rPr lang="en-IN" b="0" i="0" u="none" strike="noStrike" dirty="0">
                <a:solidFill>
                  <a:srgbClr val="000000"/>
                </a:solidFill>
                <a:effectLst/>
              </a:rPr>
              <a:t> among healthcare workers in small facilities.</a:t>
            </a:r>
          </a:p>
          <a:p>
            <a:pPr algn="l">
              <a:buFont typeface="Arial" panose="020B0604020202020204" pitchFamily="34" charset="0"/>
              <a:buChar char="•"/>
            </a:pPr>
            <a:r>
              <a:rPr lang="en-IN" b="0" i="0" u="none" strike="noStrike" dirty="0">
                <a:solidFill>
                  <a:srgbClr val="000000"/>
                </a:solidFill>
                <a:effectLst/>
              </a:rPr>
              <a:t>However, the variation in scores emphasizes the </a:t>
            </a:r>
            <a:r>
              <a:rPr lang="en-IN" b="1" i="0" u="none" strike="noStrike" dirty="0">
                <a:solidFill>
                  <a:srgbClr val="000000"/>
                </a:solidFill>
                <a:effectLst/>
              </a:rPr>
              <a:t>need for standardizing training</a:t>
            </a:r>
            <a:r>
              <a:rPr lang="en-IN" b="0" i="0" u="none" strike="noStrike" dirty="0">
                <a:solidFill>
                  <a:srgbClr val="000000"/>
                </a:solidFill>
                <a:effectLst/>
              </a:rPr>
              <a:t> and ensuring consistent knowledge across all roles, especially among housekeeping and support staff</a:t>
            </a:r>
          </a:p>
          <a:p>
            <a:pPr algn="l"/>
            <a:endParaRPr lang="en-IN" b="0" i="0" u="none" strike="noStrike" dirty="0">
              <a:solidFill>
                <a:srgbClr val="000000"/>
              </a:solidFill>
              <a:effectLst/>
            </a:endParaRPr>
          </a:p>
          <a:p>
            <a:pPr algn="l">
              <a:buFont typeface="Arial" panose="020B0604020202020204" pitchFamily="34" charset="0"/>
              <a:buChar char="•"/>
            </a:pPr>
            <a:endParaRPr lang="en-IN" b="0" i="0" u="none" strike="noStrike" dirty="0">
              <a:solidFill>
                <a:srgbClr val="000000"/>
              </a:solidFill>
              <a:effectLst/>
            </a:endParaRPr>
          </a:p>
          <a:p>
            <a:pPr algn="l">
              <a:buFont typeface="Arial" panose="020B0604020202020204" pitchFamily="34" charset="0"/>
              <a:buChar char="•"/>
            </a:pPr>
            <a:endParaRPr lang="en-IN" b="0" i="0" u="none" strike="noStrike" dirty="0">
              <a:solidFill>
                <a:srgbClr val="000000"/>
              </a:solidFill>
              <a:effectLst/>
            </a:endParaRPr>
          </a:p>
          <a:p>
            <a:endParaRPr lang="en-US" dirty="0"/>
          </a:p>
        </p:txBody>
      </p:sp>
      <p:pic>
        <p:nvPicPr>
          <p:cNvPr id="3" name="Picture 2">
            <a:extLst>
              <a:ext uri="{FF2B5EF4-FFF2-40B4-BE49-F238E27FC236}">
                <a16:creationId xmlns:a16="http://schemas.microsoft.com/office/drawing/2014/main" id="{7854C464-9B2C-57CB-870C-51D01E2C94DE}"/>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(2/2)</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71B7B179-0A41-750D-C2F3-A4B555F29526}"/>
              </a:ext>
            </a:extLst>
          </p:cNvPr>
          <p:cNvGraphicFramePr>
            <a:graphicFrameLocks noGrp="1"/>
          </p:cNvGraphicFramePr>
          <p:nvPr>
            <p:ph idx="1"/>
            <p:extLst>
              <p:ext uri="{D42A27DB-BD31-4B8C-83A1-F6EECF244321}">
                <p14:modId xmlns:p14="http://schemas.microsoft.com/office/powerpoint/2010/main" val="3084536272"/>
              </p:ext>
            </p:extLst>
          </p:nvPr>
        </p:nvGraphicFramePr>
        <p:xfrm>
          <a:off x="6096000" y="1555707"/>
          <a:ext cx="6000206" cy="357799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8629BFB-CBD4-D58A-F603-09DEA52758B3}"/>
              </a:ext>
            </a:extLst>
          </p:cNvPr>
          <p:cNvSpPr txBox="1"/>
          <p:nvPr/>
        </p:nvSpPr>
        <p:spPr>
          <a:xfrm>
            <a:off x="522514" y="2063931"/>
            <a:ext cx="5371012" cy="4524315"/>
          </a:xfrm>
          <a:prstGeom prst="rect">
            <a:avLst/>
          </a:prstGeom>
          <a:noFill/>
        </p:spPr>
        <p:txBody>
          <a:bodyPr wrap="square" rtlCol="0">
            <a:spAutoFit/>
          </a:bodyPr>
          <a:lstStyle/>
          <a:p>
            <a:pPr algn="l"/>
            <a:r>
              <a:rPr lang="en-IN" b="1" i="0" u="none" strike="noStrike" dirty="0">
                <a:solidFill>
                  <a:srgbClr val="000000"/>
                </a:solidFill>
                <a:effectLst/>
              </a:rPr>
              <a:t>Findings</a:t>
            </a:r>
          </a:p>
          <a:p>
            <a:pPr algn="l"/>
            <a:r>
              <a:rPr lang="en-IN" b="1" i="0" u="none" strike="noStrike" dirty="0">
                <a:solidFill>
                  <a:srgbClr val="000000"/>
                </a:solidFill>
                <a:effectLst/>
              </a:rPr>
              <a:t>Strengths:</a:t>
            </a:r>
          </a:p>
          <a:p>
            <a:pPr algn="l">
              <a:buFont typeface="Arial" panose="020B0604020202020204" pitchFamily="34" charset="0"/>
              <a:buChar char="•"/>
            </a:pPr>
            <a:r>
              <a:rPr lang="en-IN" b="0" i="0" u="none" strike="noStrike" dirty="0">
                <a:solidFill>
                  <a:srgbClr val="000000"/>
                </a:solidFill>
                <a:effectLst/>
              </a:rPr>
              <a:t>High awareness in </a:t>
            </a:r>
            <a:r>
              <a:rPr lang="en-IN" b="1" i="0" u="none" strike="noStrike" dirty="0">
                <a:solidFill>
                  <a:srgbClr val="000000"/>
                </a:solidFill>
                <a:effectLst/>
              </a:rPr>
              <a:t>General BMW Knowledge</a:t>
            </a:r>
            <a:r>
              <a:rPr lang="en-IN" b="0" i="0" u="none" strike="noStrike" dirty="0">
                <a:solidFill>
                  <a:srgbClr val="000000"/>
                </a:solidFill>
                <a:effectLst/>
              </a:rPr>
              <a:t> and </a:t>
            </a:r>
            <a:r>
              <a:rPr lang="en-IN" b="1" i="0" u="none" strike="noStrike" dirty="0">
                <a:solidFill>
                  <a:srgbClr val="000000"/>
                </a:solidFill>
                <a:effectLst/>
              </a:rPr>
              <a:t>Safety Protocols</a:t>
            </a:r>
            <a:r>
              <a:rPr lang="en-IN" b="0" i="0" u="none" strike="noStrike" dirty="0">
                <a:solidFill>
                  <a:srgbClr val="000000"/>
                </a:solidFill>
                <a:effectLst/>
              </a:rPr>
              <a:t> (89% each).</a:t>
            </a:r>
          </a:p>
          <a:p>
            <a:pPr algn="l">
              <a:buFont typeface="Arial" panose="020B0604020202020204" pitchFamily="34" charset="0"/>
              <a:buChar char="•"/>
            </a:pPr>
            <a:r>
              <a:rPr lang="en-IN" b="0" i="0" u="none" strike="noStrike" dirty="0">
                <a:solidFill>
                  <a:srgbClr val="000000"/>
                </a:solidFill>
                <a:effectLst/>
              </a:rPr>
              <a:t>Good knowledge in </a:t>
            </a:r>
            <a:r>
              <a:rPr lang="en-IN" b="1" i="0" u="none" strike="noStrike" dirty="0">
                <a:solidFill>
                  <a:srgbClr val="000000"/>
                </a:solidFill>
                <a:effectLst/>
              </a:rPr>
              <a:t>Waste Segregation and Disposal</a:t>
            </a:r>
            <a:r>
              <a:rPr lang="en-IN" b="0" i="0" u="none" strike="noStrike" dirty="0">
                <a:solidFill>
                  <a:srgbClr val="000000"/>
                </a:solidFill>
                <a:effectLst/>
              </a:rPr>
              <a:t> (85.2%).</a:t>
            </a:r>
          </a:p>
          <a:p>
            <a:pPr algn="l"/>
            <a:r>
              <a:rPr lang="en-IN" b="1" i="0" u="none" strike="noStrike" dirty="0">
                <a:solidFill>
                  <a:srgbClr val="000000"/>
                </a:solidFill>
                <a:effectLst/>
              </a:rPr>
              <a:t>Weaknesses:</a:t>
            </a:r>
          </a:p>
          <a:p>
            <a:pPr algn="l">
              <a:buFont typeface="Arial" panose="020B0604020202020204" pitchFamily="34" charset="0"/>
              <a:buChar char="•"/>
            </a:pPr>
            <a:r>
              <a:rPr lang="en-IN" b="0" i="0" u="none" strike="noStrike" dirty="0">
                <a:solidFill>
                  <a:srgbClr val="000000"/>
                </a:solidFill>
                <a:effectLst/>
              </a:rPr>
              <a:t>Low awareness in </a:t>
            </a:r>
            <a:r>
              <a:rPr lang="en-IN" b="1" i="0" u="none" strike="noStrike" dirty="0">
                <a:solidFill>
                  <a:srgbClr val="000000"/>
                </a:solidFill>
                <a:effectLst/>
              </a:rPr>
              <a:t>Regulatory Compliance</a:t>
            </a:r>
            <a:r>
              <a:rPr lang="en-IN" b="0" i="0" u="none" strike="noStrike" dirty="0">
                <a:solidFill>
                  <a:srgbClr val="000000"/>
                </a:solidFill>
                <a:effectLst/>
              </a:rPr>
              <a:t> (38%) indicating lack of clarity about rules, documentation, and authority roles (e.g., CPCB, SPCBs).</a:t>
            </a:r>
          </a:p>
          <a:p>
            <a:pPr algn="l"/>
            <a:r>
              <a:rPr lang="en-IN" b="1" i="0" u="none" strike="noStrike" dirty="0">
                <a:solidFill>
                  <a:srgbClr val="000000"/>
                </a:solidFill>
                <a:effectLst/>
              </a:rPr>
              <a:t>Questionnaire Analysis:</a:t>
            </a:r>
          </a:p>
          <a:p>
            <a:pPr algn="l">
              <a:buFont typeface="Arial" panose="020B0604020202020204" pitchFamily="34" charset="0"/>
              <a:buChar char="•"/>
            </a:pPr>
            <a:r>
              <a:rPr lang="en-IN" b="0" i="0" u="none" strike="noStrike" dirty="0">
                <a:solidFill>
                  <a:srgbClr val="000000"/>
                </a:solidFill>
                <a:effectLst/>
              </a:rPr>
              <a:t>Most participants correctly answered basic questions about types of waste and PPE.</a:t>
            </a:r>
          </a:p>
          <a:p>
            <a:pPr algn="l">
              <a:buFont typeface="Arial" panose="020B0604020202020204" pitchFamily="34" charset="0"/>
              <a:buChar char="•"/>
            </a:pPr>
            <a:r>
              <a:rPr lang="en-IN" b="0" i="0" u="none" strike="noStrike" dirty="0">
                <a:solidFill>
                  <a:srgbClr val="000000"/>
                </a:solidFill>
                <a:effectLst/>
              </a:rPr>
              <a:t>Misunderstandings were noted in areas like authority responsibility and disposal timelines.</a:t>
            </a:r>
          </a:p>
          <a:p>
            <a:endParaRPr lang="en-US" dirty="0"/>
          </a:p>
        </p:txBody>
      </p:sp>
      <p:pic>
        <p:nvPicPr>
          <p:cNvPr id="3" name="Picture 2">
            <a:extLst>
              <a:ext uri="{FF2B5EF4-FFF2-40B4-BE49-F238E27FC236}">
                <a16:creationId xmlns:a16="http://schemas.microsoft.com/office/drawing/2014/main" id="{9A49F57A-9C89-6A74-9C89-8355BD24C0B5}"/>
              </a:ext>
            </a:extLst>
          </p:cNvPr>
          <p:cNvPicPr/>
          <p:nvPr/>
        </p:nvPicPr>
        <p:blipFill>
          <a:blip r:embed="rId4"/>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(1/1)</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lnSpcReduction="20000"/>
          </a:bodyPr>
          <a:lstStyle/>
          <a:p>
            <a:pPr algn="l"/>
            <a:r>
              <a:rPr lang="en-IN" b="0" i="0" u="none" strike="noStrike" dirty="0">
                <a:solidFill>
                  <a:srgbClr val="000000"/>
                </a:solidFill>
                <a:effectLst/>
              </a:rPr>
              <a:t>This study shows moderate to high awareness of BMW management among staff in small healthcare facilities (mean: 7.66/10, median: 8),. However, lower scores among housekeeping staff highlight the need for targeted training (Singh et al., 2018).</a:t>
            </a:r>
          </a:p>
          <a:p>
            <a:pPr algn="l"/>
            <a:r>
              <a:rPr lang="en-IN" b="0" i="0" u="none" strike="noStrike" dirty="0">
                <a:solidFill>
                  <a:srgbClr val="000000"/>
                </a:solidFill>
                <a:effectLst/>
              </a:rPr>
              <a:t>High awareness in General BMW Knowledge and Safety Protocols (both 89%) reflects global trends. A WHO review (2019) links such strengths to regular drills, and segregation awareness (85.2%) aligns with global success using color-coded systems (Pande et al., 2020). These suggest that visual aids and protocols enhance compliance, as also supported by CDC guidelines.</a:t>
            </a:r>
          </a:p>
          <a:p>
            <a:pPr algn="l"/>
            <a:r>
              <a:rPr lang="en-IN" b="0" i="0" u="none" strike="noStrike" dirty="0">
                <a:solidFill>
                  <a:srgbClr val="000000"/>
                </a:solidFill>
                <a:effectLst/>
              </a:rPr>
              <a:t>However, Regulatory Compliance awareness remains low (38%), Confusion about CPCB/SPCB roles mirrors findings by Pandit et al. (2019), indicating that legal awareness needs more context-based training.</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678C9682-BB01-2E78-CD23-BBEDC19B90A9}"/>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i="0" u="none" strike="noStrike" dirty="0">
                <a:solidFill>
                  <a:srgbClr val="000000"/>
                </a:solidFill>
                <a:effectLst/>
              </a:rPr>
              <a:t>Recommendations</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2005012"/>
            <a:ext cx="10515600" cy="4351338"/>
          </a:xfrm>
        </p:spPr>
        <p:txBody>
          <a:bodyPr>
            <a:normAutofit fontScale="85000" lnSpcReduction="20000"/>
          </a:bodyPr>
          <a:lstStyle/>
          <a:p>
            <a:pPr marL="0" indent="0" algn="l">
              <a:buNone/>
            </a:pPr>
            <a:endParaRPr lang="en-IN" b="1" i="0" u="none" strike="noStrike" dirty="0">
              <a:solidFill>
                <a:srgbClr val="000000"/>
              </a:solidFill>
              <a:effectLst/>
            </a:endParaRPr>
          </a:p>
          <a:p>
            <a:pPr algn="l">
              <a:buFont typeface="+mj-lt"/>
              <a:buAutoNum type="arabicPeriod"/>
            </a:pPr>
            <a:r>
              <a:rPr lang="en-IN" b="1" i="0" u="none" strike="noStrike" dirty="0">
                <a:solidFill>
                  <a:srgbClr val="000000"/>
                </a:solidFill>
                <a:effectLst/>
              </a:rPr>
              <a:t>Focus on Regulatory Training:</a:t>
            </a:r>
            <a:endParaRPr lang="en-IN" b="0" i="0" u="none" strike="noStrike" dirty="0">
              <a:solidFill>
                <a:srgbClr val="000000"/>
              </a:solidFill>
              <a:effectLst/>
            </a:endParaRPr>
          </a:p>
          <a:p>
            <a:pPr marL="742950" lvl="1" indent="-285750" algn="l">
              <a:buFont typeface="+mj-lt"/>
              <a:buAutoNum type="arabicPeriod"/>
            </a:pPr>
            <a:r>
              <a:rPr lang="en-IN" b="0" i="0" u="none" strike="noStrike" dirty="0">
                <a:solidFill>
                  <a:srgbClr val="000000"/>
                </a:solidFill>
                <a:effectLst/>
              </a:rPr>
              <a:t>Conduct dedicated sessions on </a:t>
            </a:r>
            <a:r>
              <a:rPr lang="en-IN" b="1" i="0" u="none" strike="noStrike" dirty="0">
                <a:solidFill>
                  <a:srgbClr val="000000"/>
                </a:solidFill>
                <a:effectLst/>
              </a:rPr>
              <a:t>BMW 2016 Rules</a:t>
            </a:r>
            <a:r>
              <a:rPr lang="en-IN" b="0" i="0" u="none" strike="noStrike" dirty="0">
                <a:solidFill>
                  <a:srgbClr val="000000"/>
                </a:solidFill>
                <a:effectLst/>
              </a:rPr>
              <a:t>, the roles and responsibilities of </a:t>
            </a:r>
            <a:r>
              <a:rPr lang="en-IN" b="1" dirty="0">
                <a:solidFill>
                  <a:srgbClr val="000000"/>
                </a:solidFill>
              </a:rPr>
              <a:t>D</a:t>
            </a:r>
            <a:r>
              <a:rPr lang="en-IN" b="1" i="0" u="none" strike="noStrike" dirty="0">
                <a:solidFill>
                  <a:srgbClr val="000000"/>
                </a:solidFill>
                <a:effectLst/>
              </a:rPr>
              <a:t>PCB</a:t>
            </a:r>
            <a:r>
              <a:rPr lang="en-IN" b="0" i="0" u="none" strike="noStrike" dirty="0">
                <a:solidFill>
                  <a:srgbClr val="000000"/>
                </a:solidFill>
                <a:effectLst/>
              </a:rPr>
              <a:t>, </a:t>
            </a:r>
            <a:r>
              <a:rPr lang="en-IN" b="1" i="0" u="none" strike="noStrike" dirty="0">
                <a:solidFill>
                  <a:srgbClr val="000000"/>
                </a:solidFill>
                <a:effectLst/>
              </a:rPr>
              <a:t>legal obligations</a:t>
            </a:r>
            <a:r>
              <a:rPr lang="en-IN" b="0" i="0" u="none" strike="noStrike" dirty="0">
                <a:solidFill>
                  <a:srgbClr val="000000"/>
                </a:solidFill>
                <a:effectLst/>
              </a:rPr>
              <a:t>, and </a:t>
            </a:r>
            <a:r>
              <a:rPr lang="en-IN" b="1" i="0" u="none" strike="noStrike" dirty="0">
                <a:solidFill>
                  <a:srgbClr val="000000"/>
                </a:solidFill>
                <a:effectLst/>
              </a:rPr>
              <a:t>documentation processes</a:t>
            </a:r>
            <a:r>
              <a:rPr lang="en-IN" b="0" i="0" u="none" strike="noStrike" dirty="0">
                <a:solidFill>
                  <a:srgbClr val="000000"/>
                </a:solidFill>
                <a:effectLst/>
              </a:rPr>
              <a:t>.</a:t>
            </a:r>
          </a:p>
          <a:p>
            <a:pPr marL="742950" lvl="1" indent="-285750" algn="l">
              <a:buFont typeface="+mj-lt"/>
              <a:buAutoNum type="arabicPeriod"/>
            </a:pPr>
            <a:r>
              <a:rPr lang="en-IN" b="0" i="0" u="none" strike="noStrike" dirty="0">
                <a:solidFill>
                  <a:srgbClr val="000000"/>
                </a:solidFill>
                <a:effectLst/>
              </a:rPr>
              <a:t>Emphasize penalties for non-compliance and the importance of adhering to legal standards.</a:t>
            </a:r>
          </a:p>
          <a:p>
            <a:pPr algn="l">
              <a:buFont typeface="+mj-lt"/>
              <a:buAutoNum type="arabicPeriod"/>
            </a:pPr>
            <a:r>
              <a:rPr lang="en-IN" b="1" i="0" u="none" strike="noStrike" dirty="0">
                <a:solidFill>
                  <a:srgbClr val="000000"/>
                </a:solidFill>
                <a:effectLst/>
              </a:rPr>
              <a:t>Regular Refresher Programs:</a:t>
            </a:r>
            <a:endParaRPr lang="en-IN" b="0" i="0" u="none" strike="noStrike" dirty="0">
              <a:solidFill>
                <a:srgbClr val="000000"/>
              </a:solidFill>
              <a:effectLst/>
            </a:endParaRPr>
          </a:p>
          <a:p>
            <a:pPr marL="742950" lvl="1" indent="-285750" algn="l">
              <a:buFont typeface="+mj-lt"/>
              <a:buAutoNum type="arabicPeriod"/>
            </a:pPr>
            <a:r>
              <a:rPr lang="en-IN" b="0" i="0" u="none" strike="noStrike" dirty="0">
                <a:solidFill>
                  <a:srgbClr val="000000"/>
                </a:solidFill>
                <a:effectLst/>
              </a:rPr>
              <a:t>Implement </a:t>
            </a:r>
            <a:r>
              <a:rPr lang="en-IN" b="1" i="0" u="none" strike="noStrike" dirty="0">
                <a:solidFill>
                  <a:srgbClr val="000000"/>
                </a:solidFill>
                <a:effectLst/>
              </a:rPr>
              <a:t>quarterly training sessions</a:t>
            </a:r>
            <a:r>
              <a:rPr lang="en-IN" b="0" i="0" u="none" strike="noStrike" dirty="0">
                <a:solidFill>
                  <a:srgbClr val="000000"/>
                </a:solidFill>
                <a:effectLst/>
              </a:rPr>
              <a:t> for all staff covering </a:t>
            </a:r>
            <a:r>
              <a:rPr lang="en-IN" b="1" i="0" u="none" strike="noStrike" dirty="0">
                <a:solidFill>
                  <a:srgbClr val="000000"/>
                </a:solidFill>
                <a:effectLst/>
              </a:rPr>
              <a:t>BMW categories, segregation methods, disposal timelines</a:t>
            </a:r>
            <a:r>
              <a:rPr lang="en-IN" b="0" i="0" u="none" strike="noStrike" dirty="0">
                <a:solidFill>
                  <a:srgbClr val="000000"/>
                </a:solidFill>
                <a:effectLst/>
              </a:rPr>
              <a:t>, and any </a:t>
            </a:r>
            <a:r>
              <a:rPr lang="en-IN" b="1" i="0" u="none" strike="noStrike" dirty="0">
                <a:solidFill>
                  <a:srgbClr val="000000"/>
                </a:solidFill>
                <a:effectLst/>
              </a:rPr>
              <a:t>updated protocols</a:t>
            </a:r>
            <a:r>
              <a:rPr lang="en-IN" b="0" i="0" u="none" strike="noStrike" dirty="0">
                <a:solidFill>
                  <a:srgbClr val="000000"/>
                </a:solidFill>
                <a:effectLst/>
              </a:rPr>
              <a:t>.</a:t>
            </a:r>
          </a:p>
          <a:p>
            <a:pPr marL="742950" lvl="1" indent="-285750" algn="l">
              <a:buFont typeface="+mj-lt"/>
              <a:buAutoNum type="arabicPeriod"/>
            </a:pPr>
            <a:r>
              <a:rPr lang="en-IN" b="0" i="0" u="none" strike="noStrike" dirty="0">
                <a:solidFill>
                  <a:srgbClr val="000000"/>
                </a:solidFill>
                <a:effectLst/>
              </a:rPr>
              <a:t>Use </a:t>
            </a:r>
            <a:r>
              <a:rPr lang="en-IN" b="1" i="0" u="none" strike="noStrike" dirty="0">
                <a:solidFill>
                  <a:srgbClr val="000000"/>
                </a:solidFill>
                <a:effectLst/>
              </a:rPr>
              <a:t>visual aids</a:t>
            </a:r>
            <a:r>
              <a:rPr lang="en-IN" b="0" i="0" u="none" strike="noStrike" dirty="0">
                <a:solidFill>
                  <a:srgbClr val="000000"/>
                </a:solidFill>
                <a:effectLst/>
              </a:rPr>
              <a:t>, </a:t>
            </a:r>
            <a:r>
              <a:rPr lang="en-IN" b="1" i="0" u="none" strike="noStrike" dirty="0">
                <a:solidFill>
                  <a:srgbClr val="000000"/>
                </a:solidFill>
                <a:effectLst/>
              </a:rPr>
              <a:t>color-coded posters</a:t>
            </a:r>
            <a:r>
              <a:rPr lang="en-IN" b="0" i="0" u="none" strike="noStrike" dirty="0">
                <a:solidFill>
                  <a:srgbClr val="000000"/>
                </a:solidFill>
                <a:effectLst/>
              </a:rPr>
              <a:t>, </a:t>
            </a:r>
            <a:r>
              <a:rPr lang="en-IN" b="1" i="0" u="none" strike="noStrike" dirty="0">
                <a:solidFill>
                  <a:srgbClr val="000000"/>
                </a:solidFill>
                <a:effectLst/>
              </a:rPr>
              <a:t>videos</a:t>
            </a:r>
            <a:r>
              <a:rPr lang="en-IN" b="0" i="0" u="none" strike="noStrike" dirty="0">
                <a:solidFill>
                  <a:srgbClr val="000000"/>
                </a:solidFill>
                <a:effectLst/>
              </a:rPr>
              <a:t>, and </a:t>
            </a:r>
            <a:r>
              <a:rPr lang="en-IN" b="1" i="0" u="none" strike="noStrike" dirty="0">
                <a:solidFill>
                  <a:srgbClr val="000000"/>
                </a:solidFill>
                <a:effectLst/>
              </a:rPr>
              <a:t>real-life scenarios</a:t>
            </a:r>
            <a:r>
              <a:rPr lang="en-IN" b="0" i="0" u="none" strike="noStrike" dirty="0">
                <a:solidFill>
                  <a:srgbClr val="000000"/>
                </a:solidFill>
                <a:effectLst/>
              </a:rPr>
              <a:t> to make the training more interactive and impactful.</a:t>
            </a:r>
          </a:p>
          <a:p>
            <a:pPr algn="l">
              <a:buFont typeface="+mj-lt"/>
              <a:buAutoNum type="arabicPeriod"/>
            </a:pPr>
            <a:r>
              <a:rPr lang="en-IN" b="1" i="0" u="none" strike="noStrike" dirty="0">
                <a:solidFill>
                  <a:srgbClr val="000000"/>
                </a:solidFill>
                <a:effectLst/>
              </a:rPr>
              <a:t>Monthly Training for Third-Party/Outsourced Staff:</a:t>
            </a:r>
            <a:endParaRPr lang="en-IN" b="0" i="0" u="none" strike="noStrike" dirty="0">
              <a:solidFill>
                <a:srgbClr val="000000"/>
              </a:solidFill>
              <a:effectLst/>
            </a:endParaRPr>
          </a:p>
          <a:p>
            <a:pPr marL="742950" lvl="1" indent="-285750" algn="l">
              <a:buFont typeface="+mj-lt"/>
              <a:buAutoNum type="arabicPeriod"/>
            </a:pPr>
            <a:r>
              <a:rPr lang="en-IN" b="0" i="0" u="none" strike="noStrike" dirty="0">
                <a:solidFill>
                  <a:srgbClr val="000000"/>
                </a:solidFill>
                <a:effectLst/>
              </a:rPr>
              <a:t>Ensure </a:t>
            </a:r>
            <a:r>
              <a:rPr lang="en-IN" b="1" i="0" u="none" strike="noStrike" dirty="0">
                <a:solidFill>
                  <a:srgbClr val="000000"/>
                </a:solidFill>
                <a:effectLst/>
              </a:rPr>
              <a:t>monthly orientation and training sessions</a:t>
            </a:r>
            <a:r>
              <a:rPr lang="en-IN" b="0" i="0" u="none" strike="noStrike" dirty="0">
                <a:solidFill>
                  <a:srgbClr val="000000"/>
                </a:solidFill>
                <a:effectLst/>
              </a:rPr>
              <a:t> for all </a:t>
            </a:r>
            <a:r>
              <a:rPr lang="en-IN" b="1" i="0" u="none" strike="noStrike" dirty="0">
                <a:solidFill>
                  <a:srgbClr val="000000"/>
                </a:solidFill>
                <a:effectLst/>
              </a:rPr>
              <a:t>housekeeping staff, waste handlers, and other third-party personnel</a:t>
            </a:r>
            <a:r>
              <a:rPr lang="en-IN" b="0" i="0" u="none" strike="noStrike" dirty="0">
                <a:solidFill>
                  <a:srgbClr val="000000"/>
                </a:solidFill>
                <a:effectLst/>
              </a:rPr>
              <a:t> involved in BMW handling.</a:t>
            </a:r>
          </a:p>
          <a:p>
            <a:pPr marL="742950" lvl="1" indent="-285750" algn="l">
              <a:buFont typeface="+mj-lt"/>
              <a:buAutoNum type="arabicPeriod"/>
            </a:pPr>
            <a:r>
              <a:rPr lang="en-IN" b="0" i="0" u="none" strike="noStrike" dirty="0">
                <a:solidFill>
                  <a:srgbClr val="000000"/>
                </a:solidFill>
                <a:effectLst/>
              </a:rPr>
              <a:t>Include practical demonstrations and basic assessments to verify understanding.</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343FEECF-F402-01EF-FEA1-216F1AB186B2}"/>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r>
              <a:rPr lang="en-IN" b="0" i="0" u="none" strike="noStrike" dirty="0">
                <a:solidFill>
                  <a:srgbClr val="000000"/>
                </a:solidFill>
                <a:effectLst/>
                <a:latin typeface="-webkit-standard"/>
              </a:rPr>
              <a:t>Healthcare staff in small healthcare facilities show </a:t>
            </a:r>
            <a:r>
              <a:rPr lang="en-IN" b="1" i="0" u="none" strike="noStrike" dirty="0">
                <a:solidFill>
                  <a:srgbClr val="000000"/>
                </a:solidFill>
                <a:effectLst/>
              </a:rPr>
              <a:t>moderate to high awareness</a:t>
            </a:r>
            <a:r>
              <a:rPr lang="en-IN" b="0" i="0" u="none" strike="noStrike" dirty="0">
                <a:solidFill>
                  <a:srgbClr val="000000"/>
                </a:solidFill>
                <a:effectLst/>
                <a:latin typeface="-webkit-standard"/>
              </a:rPr>
              <a:t> of BMW management.</a:t>
            </a:r>
          </a:p>
          <a:p>
            <a:pPr algn="l"/>
            <a:r>
              <a:rPr lang="en-IN" b="1" i="0" u="none" strike="noStrike" dirty="0">
                <a:solidFill>
                  <a:srgbClr val="000000"/>
                </a:solidFill>
                <a:effectLst/>
              </a:rPr>
              <a:t>Major gap found in regulatory compliance</a:t>
            </a:r>
            <a:r>
              <a:rPr lang="en-IN" b="0" i="0" u="none" strike="noStrike" dirty="0">
                <a:solidFill>
                  <a:srgbClr val="000000"/>
                </a:solidFill>
                <a:effectLst/>
              </a:rPr>
              <a:t>:</a:t>
            </a:r>
          </a:p>
          <a:p>
            <a:pPr marL="0" indent="0" algn="l">
              <a:buNone/>
            </a:pPr>
            <a:r>
              <a:rPr lang="en-IN" b="0" i="0" u="none" strike="noStrike" dirty="0">
                <a:solidFill>
                  <a:srgbClr val="000000"/>
                </a:solidFill>
                <a:effectLst/>
              </a:rPr>
              <a:t>Only </a:t>
            </a:r>
            <a:r>
              <a:rPr lang="en-IN" b="1" i="0" u="none" strike="noStrike" dirty="0">
                <a:solidFill>
                  <a:srgbClr val="000000"/>
                </a:solidFill>
                <a:effectLst/>
              </a:rPr>
              <a:t>38%</a:t>
            </a:r>
            <a:r>
              <a:rPr lang="en-IN" b="0" i="0" u="none" strike="noStrike" dirty="0">
                <a:solidFill>
                  <a:srgbClr val="000000"/>
                </a:solidFill>
                <a:effectLst/>
              </a:rPr>
              <a:t> had adequate understanding of </a:t>
            </a:r>
            <a:r>
              <a:rPr lang="en-IN" b="1" i="0" u="none" strike="noStrike" dirty="0">
                <a:solidFill>
                  <a:srgbClr val="000000"/>
                </a:solidFill>
                <a:effectLst/>
              </a:rPr>
              <a:t>BMW Rules 2016</a:t>
            </a:r>
            <a:r>
              <a:rPr lang="en-IN" b="0" i="0" u="none" strike="noStrike" dirty="0">
                <a:solidFill>
                  <a:srgbClr val="000000"/>
                </a:solidFill>
                <a:effectLst/>
              </a:rPr>
              <a:t>, </a:t>
            </a:r>
            <a:r>
              <a:rPr lang="en-IN" b="1" dirty="0">
                <a:solidFill>
                  <a:srgbClr val="000000"/>
                </a:solidFill>
              </a:rPr>
              <a:t>DPCB</a:t>
            </a:r>
            <a:r>
              <a:rPr lang="en-IN" b="1" i="0" u="none" strike="noStrike" dirty="0">
                <a:solidFill>
                  <a:srgbClr val="000000"/>
                </a:solidFill>
                <a:effectLst/>
              </a:rPr>
              <a:t> roles</a:t>
            </a:r>
            <a:r>
              <a:rPr lang="en-IN" b="0" i="0" u="none" strike="noStrike" dirty="0">
                <a:solidFill>
                  <a:srgbClr val="000000"/>
                </a:solidFill>
                <a:effectLst/>
              </a:rPr>
              <a:t>, and </a:t>
            </a:r>
            <a:r>
              <a:rPr lang="en-IN" b="1" i="0" u="none" strike="noStrike" dirty="0">
                <a:solidFill>
                  <a:srgbClr val="000000"/>
                </a:solidFill>
                <a:effectLst/>
              </a:rPr>
              <a:t>legal documentation</a:t>
            </a:r>
            <a:r>
              <a:rPr lang="en-IN" b="0" i="0" u="none" strike="noStrike" dirty="0">
                <a:solidFill>
                  <a:srgbClr val="000000"/>
                </a:solidFill>
                <a:effectLst/>
              </a:rPr>
              <a:t>.</a:t>
            </a:r>
          </a:p>
          <a:p>
            <a:pPr algn="l"/>
            <a:r>
              <a:rPr lang="en-IN" b="1" i="0" u="none" strike="noStrike" dirty="0">
                <a:solidFill>
                  <a:srgbClr val="000000"/>
                </a:solidFill>
                <a:effectLst/>
              </a:rPr>
              <a:t>Quantitative analysis</a:t>
            </a:r>
            <a:r>
              <a:rPr lang="en-IN" b="0" i="0" u="none" strike="noStrike" dirty="0">
                <a:solidFill>
                  <a:srgbClr val="000000"/>
                </a:solidFill>
                <a:effectLst/>
              </a:rPr>
              <a:t> (mean score </a:t>
            </a:r>
            <a:r>
              <a:rPr lang="en-IN" b="1" i="0" u="none" strike="noStrike" dirty="0">
                <a:solidFill>
                  <a:srgbClr val="000000"/>
                </a:solidFill>
                <a:effectLst/>
              </a:rPr>
              <a:t>7.7/10</a:t>
            </a:r>
            <a:r>
              <a:rPr lang="en-IN" b="0" i="0" u="none" strike="noStrike" dirty="0">
                <a:solidFill>
                  <a:srgbClr val="000000"/>
                </a:solidFill>
                <a:effectLst/>
              </a:rPr>
              <a:t>) shows:</a:t>
            </a:r>
          </a:p>
          <a:p>
            <a:pPr marL="571500" indent="-571500" algn="l">
              <a:buFont typeface="+mj-lt"/>
              <a:buAutoNum type="romanUcPeriod"/>
            </a:pPr>
            <a:r>
              <a:rPr lang="en-IN" b="0" i="0" u="none" strike="noStrike" dirty="0">
                <a:solidFill>
                  <a:srgbClr val="000000"/>
                </a:solidFill>
                <a:effectLst/>
              </a:rPr>
              <a:t>Most staff are knowledgeable.</a:t>
            </a:r>
          </a:p>
          <a:p>
            <a:pPr marL="571500" indent="-571500" algn="l">
              <a:buFont typeface="+mj-lt"/>
              <a:buAutoNum type="romanUcPeriod"/>
            </a:pPr>
            <a:r>
              <a:rPr lang="en-IN" b="0" i="0" u="none" strike="noStrike" dirty="0">
                <a:solidFill>
                  <a:srgbClr val="000000"/>
                </a:solidFill>
                <a:effectLst/>
              </a:rPr>
              <a:t>Some staff scored low (</a:t>
            </a:r>
            <a:r>
              <a:rPr lang="en-IN" b="1" i="0" u="none" strike="noStrike" dirty="0">
                <a:solidFill>
                  <a:srgbClr val="000000"/>
                </a:solidFill>
                <a:effectLst/>
              </a:rPr>
              <a:t>minimum score 3</a:t>
            </a:r>
            <a:r>
              <a:rPr lang="en-IN" b="0" i="0" u="none" strike="noStrike" dirty="0">
                <a:solidFill>
                  <a:srgbClr val="000000"/>
                </a:solidFill>
                <a:effectLst/>
              </a:rPr>
              <a:t>), indicating a </a:t>
            </a:r>
            <a:r>
              <a:rPr lang="en-IN" b="1" i="0" u="none" strike="noStrike" dirty="0">
                <a:solidFill>
                  <a:srgbClr val="000000"/>
                </a:solidFill>
                <a:effectLst/>
              </a:rPr>
              <a:t>need for retraining</a:t>
            </a:r>
            <a:r>
              <a:rPr lang="en-IN" b="0" i="0" u="none" strike="noStrike" dirty="0">
                <a:solidFill>
                  <a:srgbClr val="000000"/>
                </a:solidFill>
                <a:effectLst/>
              </a:rPr>
              <a:t>.</a:t>
            </a:r>
          </a:p>
          <a:p>
            <a:pPr marL="0" indent="0" algn="l">
              <a:buNone/>
            </a:pPr>
            <a:endParaRPr lang="en-IN" b="0" i="0" u="none" strike="noStrike" dirty="0">
              <a:solidFill>
                <a:srgbClr val="000000"/>
              </a:solidFill>
              <a:effectLst/>
            </a:endParaRPr>
          </a:p>
          <a:p>
            <a:pPr marL="0" indent="0">
              <a:buNone/>
            </a:pP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F1A22DF5-6E5F-663D-48FD-2AFF3FEC1177}"/>
              </a:ext>
            </a:extLst>
          </p:cNvPr>
          <p:cNvPicPr/>
          <p:nvPr/>
        </p:nvPicPr>
        <p:blipFill>
          <a:blip r:embed="rId3"/>
          <a:stretch>
            <a:fillRect/>
          </a:stretch>
        </p:blipFill>
        <p:spPr>
          <a:xfrm>
            <a:off x="10871957" y="-33052"/>
            <a:ext cx="1184910" cy="1085215"/>
          </a:xfrm>
          <a:prstGeom prst="rect">
            <a:avLst/>
          </a:prstGeom>
        </p:spPr>
      </p:pic>
    </p:spTree>
    <p:extLst>
      <p:ext uri="{BB962C8B-B14F-4D97-AF65-F5344CB8AC3E}">
        <p14:creationId xmlns:p14="http://schemas.microsoft.com/office/powerpoint/2010/main" val="3936019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r>
              <a:rPr lang="en-IN" sz="1600" dirty="0"/>
              <a:t>Singh A, Sharma RK, Sharma M. Awareness and management of biomedical waste in small healthcare facilities: A study of staff perceptions. </a:t>
            </a:r>
            <a:r>
              <a:rPr lang="en-IN" sz="1600" i="1" dirty="0"/>
              <a:t>J Environ Health Sci</a:t>
            </a:r>
            <a:r>
              <a:rPr lang="en-IN" sz="1600" dirty="0"/>
              <a:t>. 2018;10(2):45–50.</a:t>
            </a:r>
          </a:p>
          <a:p>
            <a:r>
              <a:rPr lang="en-IN" sz="1600" dirty="0"/>
              <a:t>World Health Organization. </a:t>
            </a:r>
            <a:r>
              <a:rPr lang="en-IN" sz="1600" i="1" dirty="0"/>
              <a:t>Health-care waste: Key facts</a:t>
            </a:r>
            <a:r>
              <a:rPr lang="en-IN" sz="1600" dirty="0"/>
              <a:t> [Internet]. Geneva: WHO; 2019 [cited 2025 Jun 25]. Available from: </a:t>
            </a:r>
            <a:r>
              <a:rPr lang="en-IN" sz="1600" dirty="0">
                <a:hlinkClick r:id="rId2"/>
              </a:rPr>
              <a:t>https://www.who.int/news-room/fact-sheets/detail/health-care-waste</a:t>
            </a:r>
            <a:endParaRPr lang="en-IN" sz="1600" dirty="0"/>
          </a:p>
          <a:p>
            <a:r>
              <a:rPr lang="en-IN" sz="1600" dirty="0"/>
              <a:t>Pande T, Patel A, Sharma S. Impact of color-coded segregation on biomedical waste management: A cross-sectional study in urban India. </a:t>
            </a:r>
            <a:r>
              <a:rPr lang="en-IN" sz="1600" i="1" dirty="0"/>
              <a:t>Int J Community Med Public Health</a:t>
            </a:r>
            <a:r>
              <a:rPr lang="en-IN" sz="1600" dirty="0"/>
              <a:t>. 2020;7(4):1505–9.</a:t>
            </a:r>
          </a:p>
          <a:p>
            <a:r>
              <a:rPr lang="en-IN" sz="1600" dirty="0" err="1"/>
              <a:t>Centers</a:t>
            </a:r>
            <a:r>
              <a:rPr lang="en-IN" sz="1600" dirty="0"/>
              <a:t> for Disease Control and Prevention. </a:t>
            </a:r>
            <a:r>
              <a:rPr lang="en-IN" sz="1600" i="1" dirty="0"/>
              <a:t>Guidelines for environmental infection control in health-care facilities</a:t>
            </a:r>
            <a:r>
              <a:rPr lang="en-IN" sz="1600" dirty="0"/>
              <a:t>[Internet]. Atlanta: CDC; 2020 [cited 2025 Jun 25]. Available from: </a:t>
            </a:r>
            <a:r>
              <a:rPr lang="en-IN" sz="1600" dirty="0">
                <a:hlinkClick r:id="rId3"/>
              </a:rPr>
              <a:t>https://www.cdc.gov/infectioncontrol/guidelines/environmental/index.html</a:t>
            </a:r>
            <a:endParaRPr lang="en-IN" sz="1600" dirty="0"/>
          </a:p>
          <a:p>
            <a:r>
              <a:rPr lang="en-IN" sz="1600" dirty="0"/>
              <a:t>Pandit N, Desai R, Shah S. Gaps in understanding regulatory frameworks for biomedical waste disposal among healthcare workers. </a:t>
            </a:r>
            <a:r>
              <a:rPr lang="en-IN" sz="1600" i="1" dirty="0"/>
              <a:t>Natl J Community Med</a:t>
            </a:r>
            <a:r>
              <a:rPr lang="en-IN" sz="1600" dirty="0"/>
              <a:t>. 2019;10(1):25–9.</a:t>
            </a: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19</a:t>
            </a:fld>
            <a:endParaRPr lang="en-IN" dirty="0"/>
          </a:p>
        </p:txBody>
      </p:sp>
      <p:pic>
        <p:nvPicPr>
          <p:cNvPr id="6" name="Picture 5">
            <a:extLst>
              <a:ext uri="{FF2B5EF4-FFF2-40B4-BE49-F238E27FC236}">
                <a16:creationId xmlns:a16="http://schemas.microsoft.com/office/drawing/2014/main" id="{3DB924EA-99E2-CAFF-84EB-8EA2F535C0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u="sng" dirty="0"/>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3" name="Picture 2">
            <a:extLst>
              <a:ext uri="{FF2B5EF4-FFF2-40B4-BE49-F238E27FC236}">
                <a16:creationId xmlns:a16="http://schemas.microsoft.com/office/drawing/2014/main" id="{660521BF-FAD1-D0FA-992D-CFBF319D0221}"/>
              </a:ext>
            </a:extLst>
          </p:cNvPr>
          <p:cNvPicPr/>
          <p:nvPr/>
        </p:nvPicPr>
        <p:blipFill>
          <a:blip r:embed="rId3"/>
          <a:stretch>
            <a:fillRect/>
          </a:stretch>
        </p:blipFill>
        <p:spPr>
          <a:xfrm>
            <a:off x="10871957" y="16376"/>
            <a:ext cx="1184910" cy="1085215"/>
          </a:xfrm>
          <a:prstGeom prst="rect">
            <a:avLst/>
          </a:prstGeom>
        </p:spPr>
      </p:pic>
      <p:pic>
        <p:nvPicPr>
          <p:cNvPr id="8" name="Picture 7">
            <a:extLst>
              <a:ext uri="{FF2B5EF4-FFF2-40B4-BE49-F238E27FC236}">
                <a16:creationId xmlns:a16="http://schemas.microsoft.com/office/drawing/2014/main" id="{14E5F7B1-4A73-707A-155E-7386078C5A7C}"/>
              </a:ext>
            </a:extLst>
          </p:cNvPr>
          <p:cNvPicPr>
            <a:picLocks noChangeAspect="1"/>
          </p:cNvPicPr>
          <p:nvPr/>
        </p:nvPicPr>
        <p:blipFill>
          <a:blip r:embed="rId4"/>
          <a:stretch>
            <a:fillRect/>
          </a:stretch>
        </p:blipFill>
        <p:spPr>
          <a:xfrm>
            <a:off x="2315707" y="1483327"/>
            <a:ext cx="1976250" cy="4284552"/>
          </a:xfrm>
          <a:prstGeom prst="rect">
            <a:avLst/>
          </a:prstGeom>
        </p:spPr>
      </p:pic>
      <p:pic>
        <p:nvPicPr>
          <p:cNvPr id="10" name="Picture 9">
            <a:extLst>
              <a:ext uri="{FF2B5EF4-FFF2-40B4-BE49-F238E27FC236}">
                <a16:creationId xmlns:a16="http://schemas.microsoft.com/office/drawing/2014/main" id="{BA255D4B-B74B-14EC-D60E-F6EE2A9253F5}"/>
              </a:ext>
            </a:extLst>
          </p:cNvPr>
          <p:cNvPicPr>
            <a:picLocks noChangeAspect="1"/>
          </p:cNvPicPr>
          <p:nvPr/>
        </p:nvPicPr>
        <p:blipFill>
          <a:blip r:embed="rId5"/>
          <a:stretch>
            <a:fillRect/>
          </a:stretch>
        </p:blipFill>
        <p:spPr>
          <a:xfrm>
            <a:off x="7900045" y="1397876"/>
            <a:ext cx="1976250" cy="4284552"/>
          </a:xfrm>
          <a:prstGeom prst="rect">
            <a:avLst/>
          </a:prstGeom>
        </p:spPr>
      </p:pic>
      <p:sp>
        <p:nvSpPr>
          <p:cNvPr id="11" name="TextBox 10">
            <a:extLst>
              <a:ext uri="{FF2B5EF4-FFF2-40B4-BE49-F238E27FC236}">
                <a16:creationId xmlns:a16="http://schemas.microsoft.com/office/drawing/2014/main" id="{94EE7FCB-F0B7-06B6-5CE1-A2B1E15D7188}"/>
              </a:ext>
            </a:extLst>
          </p:cNvPr>
          <p:cNvSpPr txBox="1"/>
          <p:nvPr/>
        </p:nvSpPr>
        <p:spPr>
          <a:xfrm>
            <a:off x="2587995" y="5858593"/>
            <a:ext cx="1431674" cy="369332"/>
          </a:xfrm>
          <a:prstGeom prst="rect">
            <a:avLst/>
          </a:prstGeom>
          <a:noFill/>
        </p:spPr>
        <p:txBody>
          <a:bodyPr wrap="none" rtlCol="0">
            <a:spAutoFit/>
          </a:bodyPr>
          <a:lstStyle/>
          <a:p>
            <a:r>
              <a:rPr lang="en-US" dirty="0"/>
              <a:t>SRB Approval</a:t>
            </a:r>
          </a:p>
        </p:txBody>
      </p:sp>
      <p:sp>
        <p:nvSpPr>
          <p:cNvPr id="12" name="TextBox 11">
            <a:extLst>
              <a:ext uri="{FF2B5EF4-FFF2-40B4-BE49-F238E27FC236}">
                <a16:creationId xmlns:a16="http://schemas.microsoft.com/office/drawing/2014/main" id="{6198C70F-BDDC-86FB-7F52-0899CAECFEEA}"/>
              </a:ext>
            </a:extLst>
          </p:cNvPr>
          <p:cNvSpPr txBox="1"/>
          <p:nvPr/>
        </p:nvSpPr>
        <p:spPr>
          <a:xfrm>
            <a:off x="8356455" y="5848083"/>
            <a:ext cx="1519840" cy="369332"/>
          </a:xfrm>
          <a:prstGeom prst="rect">
            <a:avLst/>
          </a:prstGeom>
          <a:noFill/>
        </p:spPr>
        <p:txBody>
          <a:bodyPr wrap="none" rtlCol="0">
            <a:spAutoFit/>
          </a:bodyPr>
          <a:lstStyle/>
          <a:p>
            <a:r>
              <a:rPr lang="en-US" dirty="0"/>
              <a:t>Final Approval</a:t>
            </a:r>
          </a:p>
        </p:txBody>
      </p:sp>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9810C-835B-8A9A-C8E3-FC584D1AE560}"/>
              </a:ext>
            </a:extLst>
          </p:cNvPr>
          <p:cNvSpPr>
            <a:spLocks noGrp="1"/>
          </p:cNvSpPr>
          <p:nvPr>
            <p:ph type="title"/>
          </p:nvPr>
        </p:nvSpPr>
        <p:spPr>
          <a:xfrm>
            <a:off x="838200" y="1117930"/>
            <a:ext cx="10515600" cy="1325563"/>
          </a:xfrm>
        </p:spPr>
        <p:txBody>
          <a:bodyPr>
            <a:normAutofit/>
          </a:bodyPr>
          <a:lstStyle/>
          <a:p>
            <a:r>
              <a:rPr lang="en-US" sz="3200" b="1" dirty="0">
                <a:solidFill>
                  <a:schemeClr val="accent1">
                    <a:lumMod val="75000"/>
                  </a:schemeClr>
                </a:solidFill>
                <a:latin typeface="Times New Roman" panose="02020603050405020304" pitchFamily="18" charset="0"/>
                <a:cs typeface="Times New Roman" panose="02020603050405020304" pitchFamily="18" charset="0"/>
              </a:rPr>
              <a:t>INVOLVEMENT IN COMMUNITY OUTREACH PROGRAMME (COP) ACTIVITIES</a:t>
            </a:r>
          </a:p>
        </p:txBody>
      </p:sp>
      <p:sp>
        <p:nvSpPr>
          <p:cNvPr id="3" name="Content Placeholder 2">
            <a:extLst>
              <a:ext uri="{FF2B5EF4-FFF2-40B4-BE49-F238E27FC236}">
                <a16:creationId xmlns:a16="http://schemas.microsoft.com/office/drawing/2014/main" id="{96236440-9867-5310-1BA9-9DFD89890C3B}"/>
              </a:ext>
            </a:extLst>
          </p:cNvPr>
          <p:cNvSpPr>
            <a:spLocks noGrp="1"/>
          </p:cNvSpPr>
          <p:nvPr>
            <p:ph idx="1"/>
          </p:nvPr>
        </p:nvSpPr>
        <p:spPr>
          <a:xfrm>
            <a:off x="838200" y="2728343"/>
            <a:ext cx="10515600" cy="3058307"/>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Total no. of visits done by the student: 8 (Goyala Dairy)</a:t>
            </a: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Activities done by student:</a:t>
            </a:r>
          </a:p>
          <a:p>
            <a:pPr algn="just"/>
            <a:r>
              <a:rPr lang="en-US" sz="2000" dirty="0">
                <a:latin typeface="Times New Roman" panose="02020603050405020304" pitchFamily="18" charset="0"/>
                <a:cs typeface="Times New Roman" panose="02020603050405020304" pitchFamily="18" charset="0"/>
              </a:rPr>
              <a:t>Mapping and listing of the area</a:t>
            </a:r>
          </a:p>
          <a:p>
            <a:pPr algn="just"/>
            <a:r>
              <a:rPr lang="en-US" sz="2000" dirty="0">
                <a:latin typeface="Times New Roman" panose="02020603050405020304" pitchFamily="18" charset="0"/>
                <a:cs typeface="Times New Roman" panose="02020603050405020304" pitchFamily="18" charset="0"/>
              </a:rPr>
              <a:t>Interaction with community FLWHs</a:t>
            </a:r>
          </a:p>
          <a:p>
            <a:pPr algn="just"/>
            <a:r>
              <a:rPr lang="en-US" sz="2000" dirty="0">
                <a:latin typeface="Times New Roman" panose="02020603050405020304" pitchFamily="18" charset="0"/>
                <a:cs typeface="Times New Roman" panose="02020603050405020304" pitchFamily="18" charset="0"/>
              </a:rPr>
              <a:t>Data collection </a:t>
            </a:r>
          </a:p>
        </p:txBody>
      </p:sp>
      <p:sp>
        <p:nvSpPr>
          <p:cNvPr id="5" name="Slide Number Placeholder 4">
            <a:extLst>
              <a:ext uri="{FF2B5EF4-FFF2-40B4-BE49-F238E27FC236}">
                <a16:creationId xmlns:a16="http://schemas.microsoft.com/office/drawing/2014/main" id="{4CD9976C-BEF3-2907-35DD-F318E8B6524F}"/>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BD76EA08-D02E-C1F7-30A4-D5CB5962C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61535" cy="923293"/>
          </a:xfrm>
          <a:prstGeom prst="rect">
            <a:avLst/>
          </a:prstGeom>
        </p:spPr>
      </p:pic>
      <p:pic>
        <p:nvPicPr>
          <p:cNvPr id="8" name="Picture 7">
            <a:extLst>
              <a:ext uri="{FF2B5EF4-FFF2-40B4-BE49-F238E27FC236}">
                <a16:creationId xmlns:a16="http://schemas.microsoft.com/office/drawing/2014/main" id="{CEC38756-8051-CD7B-A65F-5765A11B6E7D}"/>
              </a:ext>
            </a:extLst>
          </p:cNvPr>
          <p:cNvPicPr>
            <a:picLocks noChangeAspect="1"/>
          </p:cNvPicPr>
          <p:nvPr/>
        </p:nvPicPr>
        <p:blipFill>
          <a:blip r:embed="rId3"/>
          <a:stretch>
            <a:fillRect/>
          </a:stretch>
        </p:blipFill>
        <p:spPr>
          <a:xfrm>
            <a:off x="6931436" y="2443493"/>
            <a:ext cx="4954012" cy="2786632"/>
          </a:xfrm>
          <a:prstGeom prst="rect">
            <a:avLst/>
          </a:prstGeom>
        </p:spPr>
      </p:pic>
    </p:spTree>
    <p:extLst>
      <p:ext uri="{BB962C8B-B14F-4D97-AF65-F5344CB8AC3E}">
        <p14:creationId xmlns:p14="http://schemas.microsoft.com/office/powerpoint/2010/main" val="2980370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3AD1A-7F5D-3A4D-83AA-4033B890C231}"/>
              </a:ext>
            </a:extLst>
          </p:cNvPr>
          <p:cNvSpPr>
            <a:spLocks noGrp="1"/>
          </p:cNvSpPr>
          <p:nvPr>
            <p:ph type="title"/>
          </p:nvPr>
        </p:nvSpPr>
        <p:spPr/>
        <p:txBody>
          <a:bodyPr>
            <a:normAutofit/>
          </a:bodyPr>
          <a:lstStyle/>
          <a:p>
            <a:pPr algn="just"/>
            <a:r>
              <a:rPr lang="en-US" sz="3200" b="1">
                <a:solidFill>
                  <a:schemeClr val="accent1">
                    <a:lumMod val="75000"/>
                  </a:schemeClr>
                </a:solidFill>
                <a:latin typeface="Times New Roman" panose="02020603050405020304" pitchFamily="18" charset="0"/>
                <a:cs typeface="Times New Roman" panose="02020603050405020304" pitchFamily="18" charset="0"/>
              </a:rPr>
              <a:t>             KEY LEARNINGS FROM COP ACTIVITIES</a:t>
            </a:r>
            <a:endParaRPr lang="en-US" sz="32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C7FE779-AC26-0114-4FB6-AF67A7A238F8}"/>
              </a:ext>
            </a:extLst>
          </p:cNvPr>
          <p:cNvSpPr>
            <a:spLocks noGrp="1"/>
          </p:cNvSpPr>
          <p:nvPr>
            <p:ph idx="1"/>
          </p:nvPr>
        </p:nvSpPr>
        <p:spPr>
          <a:xfrm>
            <a:off x="528822" y="2032000"/>
            <a:ext cx="6252546" cy="3764816"/>
          </a:xfrm>
          <a:solidFill>
            <a:schemeClr val="bg2"/>
          </a:solidFill>
          <a:ln>
            <a:solidFill>
              <a:schemeClr val="tx1"/>
            </a:solidFill>
          </a:ln>
        </p:spPr>
        <p:txBody>
          <a:bodyPr>
            <a:normAutofit/>
          </a:bodyPr>
          <a:lstStyle/>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Understood community layout</a:t>
            </a:r>
          </a:p>
          <a:p>
            <a:pPr algn="just"/>
            <a:r>
              <a:rPr lang="en-US" sz="2000" dirty="0"/>
              <a:t>Patience and Persistence are Required</a:t>
            </a:r>
          </a:p>
          <a:p>
            <a:pPr algn="just"/>
            <a:r>
              <a:rPr lang="en-US" sz="2000" dirty="0"/>
              <a:t>Building Trust is Essential</a:t>
            </a:r>
          </a:p>
          <a:p>
            <a:pPr algn="just"/>
            <a:r>
              <a:rPr lang="en-US" sz="2000" dirty="0"/>
              <a:t>Communication Must Be Two-Way and Culturally Sensitive</a:t>
            </a:r>
          </a:p>
          <a:p>
            <a:pPr algn="just"/>
            <a:r>
              <a:rPr lang="en-US" sz="2000" dirty="0"/>
              <a:t>Measuring Impact and Seeking Feedback is Vital</a:t>
            </a:r>
            <a:endParaRPr lang="en-US"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FEC6F1C-40F7-9B90-0979-02F9CE68AD55}"/>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7AB3E2FE-86FD-F34C-FB6B-65C3F2667A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961535" cy="923293"/>
          </a:xfrm>
          <a:prstGeom prst="rect">
            <a:avLst/>
          </a:prstGeom>
        </p:spPr>
      </p:pic>
      <p:pic>
        <p:nvPicPr>
          <p:cNvPr id="8" name="Picture 7">
            <a:extLst>
              <a:ext uri="{FF2B5EF4-FFF2-40B4-BE49-F238E27FC236}">
                <a16:creationId xmlns:a16="http://schemas.microsoft.com/office/drawing/2014/main" id="{D1C19D99-0A64-53CD-B91B-B6BABC686E8A}"/>
              </a:ext>
            </a:extLst>
          </p:cNvPr>
          <p:cNvPicPr>
            <a:picLocks noChangeAspect="1"/>
          </p:cNvPicPr>
          <p:nvPr/>
        </p:nvPicPr>
        <p:blipFill>
          <a:blip r:embed="rId3"/>
          <a:stretch>
            <a:fillRect/>
          </a:stretch>
        </p:blipFill>
        <p:spPr>
          <a:xfrm>
            <a:off x="7172245" y="1690688"/>
            <a:ext cx="5019755" cy="3764816"/>
          </a:xfrm>
          <a:prstGeom prst="rect">
            <a:avLst/>
          </a:prstGeom>
        </p:spPr>
      </p:pic>
    </p:spTree>
    <p:extLst>
      <p:ext uri="{BB962C8B-B14F-4D97-AF65-F5344CB8AC3E}">
        <p14:creationId xmlns:p14="http://schemas.microsoft.com/office/powerpoint/2010/main" val="1393445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22</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C423B-FBAB-4BF9-A6F0-B5761A7603AD}"/>
              </a:ext>
            </a:extLst>
          </p:cNvPr>
          <p:cNvSpPr>
            <a:spLocks noGrp="1"/>
          </p:cNvSpPr>
          <p:nvPr>
            <p:ph type="title"/>
          </p:nvPr>
        </p:nvSpPr>
        <p:spPr>
          <a:xfrm>
            <a:off x="3742943" y="365125"/>
            <a:ext cx="7610855" cy="1325563"/>
          </a:xfrm>
        </p:spPr>
        <p:txBody>
          <a:bodyPr/>
          <a:lstStyle/>
          <a:p>
            <a:r>
              <a:rPr lang="en-IN" b="1" dirty="0"/>
              <a:t>     </a:t>
            </a:r>
            <a:r>
              <a:rPr lang="en-IN" b="1" u="sng" dirty="0"/>
              <a:t>Introduction</a:t>
            </a:r>
            <a:endParaRPr lang="en-US" u="sng" dirty="0"/>
          </a:p>
        </p:txBody>
      </p:sp>
      <p:sp>
        <p:nvSpPr>
          <p:cNvPr id="4" name="Footer Placeholder 3">
            <a:extLst>
              <a:ext uri="{FF2B5EF4-FFF2-40B4-BE49-F238E27FC236}">
                <a16:creationId xmlns:a16="http://schemas.microsoft.com/office/drawing/2014/main" id="{1611CDEB-1A3F-70BE-0E86-59130571344A}"/>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22574B5A-D8F6-EAB8-D032-A1098623E464}"/>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589A8AF-5C86-7708-A421-82F125C5F0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9" name="TextBox 18">
            <a:extLst>
              <a:ext uri="{FF2B5EF4-FFF2-40B4-BE49-F238E27FC236}">
                <a16:creationId xmlns:a16="http://schemas.microsoft.com/office/drawing/2014/main" id="{F543CE84-E1B1-E67A-8D7D-292DDC6519EB}"/>
              </a:ext>
            </a:extLst>
          </p:cNvPr>
          <p:cNvSpPr txBox="1"/>
          <p:nvPr/>
        </p:nvSpPr>
        <p:spPr>
          <a:xfrm>
            <a:off x="225552" y="1690688"/>
            <a:ext cx="11740896" cy="2308324"/>
          </a:xfrm>
          <a:prstGeom prst="rect">
            <a:avLst/>
          </a:prstGeom>
          <a:noFill/>
        </p:spPr>
        <p:txBody>
          <a:bodyPr wrap="square" rtlCol="0">
            <a:spAutoFit/>
          </a:bodyPr>
          <a:lstStyle/>
          <a:p>
            <a:pPr algn="l"/>
            <a:r>
              <a:rPr lang="en-IN" b="0" i="0" u="none" strike="noStrike" dirty="0">
                <a:solidFill>
                  <a:srgbClr val="000000"/>
                </a:solidFill>
                <a:effectLst/>
              </a:rPr>
              <a:t>Biomedical Waste (BMW) management is a critical component of healthcare operations, essential for ensuring environmental safety and infection control. Effective BMW handling minimizes health risks to healthcare workers, patients, and the broader community. However, small healthcare facilities often face unique challenges due to limited resources, training, and regulatory oversight.</a:t>
            </a:r>
          </a:p>
          <a:p>
            <a:pPr algn="l"/>
            <a:r>
              <a:rPr lang="en-IN" b="0" i="0" u="none" strike="noStrike" dirty="0">
                <a:solidFill>
                  <a:srgbClr val="000000"/>
                </a:solidFill>
                <a:effectLst/>
              </a:rPr>
              <a:t>This study aims to assess the current level of awareness regarding BMW management among healthcare staff in small healthcare facilities. It also seeks to identify knowledge gaps and common misconceptions in BMW handling practices. Based on the findings, the study provides recommendations to strengthen awareness and enhance training initiatives to ensure compliance with established protocols and promote safe waste disposal practices.</a:t>
            </a:r>
          </a:p>
        </p:txBody>
      </p:sp>
      <p:pic>
        <p:nvPicPr>
          <p:cNvPr id="3" name="Picture 2">
            <a:extLst>
              <a:ext uri="{FF2B5EF4-FFF2-40B4-BE49-F238E27FC236}">
                <a16:creationId xmlns:a16="http://schemas.microsoft.com/office/drawing/2014/main" id="{0F3E3C64-760C-D565-E358-C6752AC07E61}"/>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178975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6990F9-14A7-A690-B370-18D2247925ED}"/>
              </a:ext>
            </a:extLst>
          </p:cNvPr>
          <p:cNvSpPr>
            <a:spLocks noGrp="1"/>
          </p:cNvSpPr>
          <p:nvPr>
            <p:ph idx="1"/>
          </p:nvPr>
        </p:nvSpPr>
        <p:spPr/>
        <p:txBody>
          <a:bodyPr/>
          <a:lstStyle/>
          <a:p>
            <a:pPr marL="0" indent="0">
              <a:lnSpc>
                <a:spcPct val="115000"/>
              </a:lnSpc>
              <a:spcBef>
                <a:spcPts val="800"/>
              </a:spcBef>
              <a:spcAft>
                <a:spcPts val="400"/>
              </a:spcAft>
              <a:buNone/>
            </a:pPr>
            <a:endParaRPr lang="en-IN" b="1" kern="100" dirty="0">
              <a:solidFill>
                <a:srgbClr val="2F5496"/>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 assess the current level of awareness on Biomedical Waste (BMW) management among healthcare staff in small healthcare facilities.</a:t>
            </a:r>
          </a:p>
          <a:p>
            <a:pPr marL="342900" lvl="0" indent="-342900">
              <a:lnSpc>
                <a:spcPct val="115000"/>
              </a:lnSpc>
              <a:spcAft>
                <a:spcPts val="800"/>
              </a:spcAft>
              <a:buFont typeface="+mj-lt"/>
              <a:buAutoNum type="arabicPeriod"/>
              <a:tabLst>
                <a:tab pos="457200" algn="l"/>
              </a:tabLst>
            </a:pPr>
            <a:r>
              <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 identify knowledge gaps and common misconceptions in BMW handling practices.</a:t>
            </a:r>
          </a:p>
          <a:p>
            <a:pPr marL="342900" lvl="0" indent="-342900">
              <a:lnSpc>
                <a:spcPct val="115000"/>
              </a:lnSpc>
              <a:spcAft>
                <a:spcPts val="800"/>
              </a:spcAft>
              <a:buFont typeface="+mj-lt"/>
              <a:buAutoNum type="arabicPeriod"/>
              <a:tabLst>
                <a:tab pos="457200" algn="l"/>
              </a:tabLst>
            </a:pPr>
            <a:r>
              <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 provide recommendations for awareness-building and training based on the findings.</a:t>
            </a:r>
          </a:p>
          <a:p>
            <a:endParaRPr lang="en-US" dirty="0"/>
          </a:p>
        </p:txBody>
      </p:sp>
      <p:sp>
        <p:nvSpPr>
          <p:cNvPr id="4" name="Title 1">
            <a:extLst>
              <a:ext uri="{FF2B5EF4-FFF2-40B4-BE49-F238E27FC236}">
                <a16:creationId xmlns:a16="http://schemas.microsoft.com/office/drawing/2014/main" id="{CEB7E77C-CB53-BAA9-DCDB-5B2FC4FC5A94}"/>
              </a:ext>
            </a:extLst>
          </p:cNvPr>
          <p:cNvSpPr>
            <a:spLocks noGrp="1"/>
          </p:cNvSpPr>
          <p:nvPr>
            <p:ph type="title"/>
          </p:nvPr>
        </p:nvSpPr>
        <p:spPr>
          <a:xfrm>
            <a:off x="838200" y="365125"/>
            <a:ext cx="10515600" cy="1325563"/>
          </a:xfrm>
        </p:spPr>
        <p:txBody>
          <a:bodyPr/>
          <a:lstStyle/>
          <a:p>
            <a:pPr algn="ctr"/>
            <a:r>
              <a:rPr lang="en-IN" b="1" dirty="0"/>
              <a:t>Objectives of Your Study</a:t>
            </a:r>
          </a:p>
        </p:txBody>
      </p:sp>
      <p:pic>
        <p:nvPicPr>
          <p:cNvPr id="5" name="Picture 4">
            <a:extLst>
              <a:ext uri="{FF2B5EF4-FFF2-40B4-BE49-F238E27FC236}">
                <a16:creationId xmlns:a16="http://schemas.microsoft.com/office/drawing/2014/main" id="{C79E351E-E7FC-30B2-26BF-7BA28A1EA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pic>
        <p:nvPicPr>
          <p:cNvPr id="2" name="Picture 1">
            <a:extLst>
              <a:ext uri="{FF2B5EF4-FFF2-40B4-BE49-F238E27FC236}">
                <a16:creationId xmlns:a16="http://schemas.microsoft.com/office/drawing/2014/main" id="{9989FE90-DF65-7219-D2E3-DEB431C19154}"/>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1354130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DB4BE2-89CC-D5F5-6D1C-45FF9527667D}"/>
              </a:ext>
            </a:extLst>
          </p:cNvPr>
          <p:cNvSpPr>
            <a:spLocks noGrp="1"/>
          </p:cNvSpPr>
          <p:nvPr>
            <p:ph idx="1"/>
          </p:nvPr>
        </p:nvSpPr>
        <p:spPr/>
        <p:txBody>
          <a:bodyPr>
            <a:normAutofit fontScale="85000" lnSpcReduction="10000"/>
          </a:bodyPr>
          <a:lstStyle/>
          <a:p>
            <a:pPr lvl="0">
              <a:lnSpc>
                <a:spcPct val="115000"/>
              </a:lnSpc>
              <a:spcAft>
                <a:spcPts val="800"/>
              </a:spcAft>
              <a:buSzPts val="1000"/>
              <a:buFont typeface="Courier New" panose="02070309020205020404" pitchFamily="49" charset="0"/>
              <a:buChar char="o"/>
              <a:tabLst>
                <a:tab pos="457200" algn="l"/>
              </a:tabLst>
            </a:pPr>
            <a:r>
              <a:rPr lang="en-IN" sz="2400" b="1" i="0" u="none" strike="noStrike" dirty="0">
                <a:solidFill>
                  <a:srgbClr val="000000"/>
                </a:solidFill>
                <a:effectLst/>
              </a:rPr>
              <a:t>Study Design:</a:t>
            </a:r>
            <a:br>
              <a:rPr lang="en-IN" sz="2400" dirty="0"/>
            </a:br>
            <a:r>
              <a:rPr lang="en-IN" sz="2400" b="0" i="0" u="none" strike="noStrike" dirty="0">
                <a:solidFill>
                  <a:srgbClr val="000000"/>
                </a:solidFill>
                <a:effectLst/>
                <a:latin typeface="-webkit-standard"/>
              </a:rPr>
              <a:t>Cross-sectional study conducted to assess awareness of Biomedical Waste (BMW) management.</a:t>
            </a:r>
          </a:p>
          <a:p>
            <a:pPr lvl="0">
              <a:lnSpc>
                <a:spcPct val="115000"/>
              </a:lnSpc>
              <a:spcAft>
                <a:spcPts val="800"/>
              </a:spcAft>
              <a:buSzPts val="1000"/>
              <a:buFont typeface="Courier New" panose="02070309020205020404" pitchFamily="49" charset="0"/>
              <a:buChar char="o"/>
              <a:tabLst>
                <a:tab pos="457200" algn="l"/>
              </a:tabLst>
            </a:pPr>
            <a:r>
              <a:rPr lang="en-IN" sz="2400" b="1" kern="0" dirty="0">
                <a:effectLst/>
                <a:latin typeface="Times New Roman" panose="02020603050405020304" pitchFamily="18" charset="0"/>
                <a:ea typeface="Times New Roman" panose="02020603050405020304" pitchFamily="18" charset="0"/>
                <a:cs typeface="Times New Roman" panose="02020603050405020304" pitchFamily="18" charset="0"/>
              </a:rPr>
              <a:t>Study Population </a:t>
            </a:r>
            <a:r>
              <a:rPr lang="en-IN" sz="2400" dirty="0"/>
              <a:t>Includes:</a:t>
            </a:r>
          </a:p>
          <a:p>
            <a:pPr>
              <a:buFont typeface="Arial" panose="020B0604020202020204" pitchFamily="34" charset="0"/>
              <a:buChar char="•"/>
            </a:pPr>
            <a:r>
              <a:rPr lang="en-IN" sz="2400" dirty="0"/>
              <a:t>Doctors, Nurses, Lab Technicians</a:t>
            </a:r>
          </a:p>
          <a:p>
            <a:pPr>
              <a:buFont typeface="Arial" panose="020B0604020202020204" pitchFamily="34" charset="0"/>
              <a:buChar char="•"/>
            </a:pPr>
            <a:r>
              <a:rPr lang="en-IN" sz="2400" dirty="0"/>
              <a:t>Radiographers, Dental Assistants</a:t>
            </a:r>
          </a:p>
          <a:p>
            <a:pPr>
              <a:buFont typeface="Arial" panose="020B0604020202020204" pitchFamily="34" charset="0"/>
              <a:buChar char="•"/>
            </a:pPr>
            <a:r>
              <a:rPr lang="en-IN" sz="2400" dirty="0"/>
              <a:t>Housekeeping</a:t>
            </a:r>
            <a:endParaRPr lang="en-US" sz="2400" dirty="0"/>
          </a:p>
          <a:p>
            <a:pPr marL="342900" lvl="0" indent="-342900">
              <a:lnSpc>
                <a:spcPct val="115000"/>
              </a:lnSpc>
              <a:spcAft>
                <a:spcPts val="800"/>
              </a:spcAft>
              <a:buSzPts val="1000"/>
              <a:buFont typeface="Symbol" pitchFamily="2" charset="2"/>
              <a:buChar char=""/>
              <a:tabLst>
                <a:tab pos="457200" algn="l"/>
              </a:tabLst>
            </a:pPr>
            <a:endParaRPr lang="en-IN" sz="2400" b="0" i="0" u="none" strike="noStrike" dirty="0">
              <a:solidFill>
                <a:srgbClr val="000000"/>
              </a:solidFill>
              <a:effectLst/>
              <a:latin typeface="-webkit-standard"/>
            </a:endParaRPr>
          </a:p>
          <a:p>
            <a:pPr lvl="0">
              <a:lnSpc>
                <a:spcPct val="115000"/>
              </a:lnSpc>
              <a:spcAft>
                <a:spcPts val="800"/>
              </a:spcAft>
              <a:buSzPts val="1000"/>
              <a:buFont typeface="Courier New" panose="02070309020205020404" pitchFamily="49" charset="0"/>
              <a:buChar char="o"/>
              <a:tabLst>
                <a:tab pos="457200" algn="l"/>
              </a:tabLst>
            </a:pPr>
            <a:r>
              <a:rPr lang="en-IN" sz="2400" b="1" i="0" u="none" strike="noStrike" dirty="0">
                <a:solidFill>
                  <a:srgbClr val="000000"/>
                </a:solidFill>
                <a:effectLst/>
              </a:rPr>
              <a:t>Sampling Technique:</a:t>
            </a:r>
            <a:br>
              <a:rPr lang="en-IN" sz="2400" dirty="0"/>
            </a:br>
            <a:r>
              <a:rPr lang="en-IN" sz="2400" b="1" i="0" u="none" strike="noStrike" dirty="0">
                <a:solidFill>
                  <a:srgbClr val="000000"/>
                </a:solidFill>
                <a:effectLst/>
              </a:rPr>
              <a:t>Convenience sampling</a:t>
            </a:r>
            <a:r>
              <a:rPr lang="en-IN" sz="2400" b="0" i="0" u="none" strike="noStrike" dirty="0">
                <a:solidFill>
                  <a:srgbClr val="000000"/>
                </a:solidFill>
                <a:effectLst/>
                <a:latin typeface="-webkit-standard"/>
              </a:rPr>
              <a:t> from selected small healthcare facilities located </a:t>
            </a:r>
            <a:r>
              <a:rPr lang="en-IN" sz="2400" b="1" i="0" u="none" strike="noStrike" dirty="0">
                <a:solidFill>
                  <a:srgbClr val="000000"/>
                </a:solidFill>
                <a:effectLst/>
              </a:rPr>
              <a:t>in Delhi</a:t>
            </a:r>
            <a:r>
              <a:rPr lang="en-IN" sz="2400" b="0" i="0" u="none" strike="noStrike" dirty="0">
                <a:solidFill>
                  <a:srgbClr val="000000"/>
                </a:solidFill>
                <a:effectLst/>
                <a:latin typeface="-webkit-standard"/>
              </a:rPr>
              <a:t>, specifically those </a:t>
            </a:r>
            <a:r>
              <a:rPr lang="en-IN" sz="2400" b="1" i="0" u="none" strike="noStrike" dirty="0">
                <a:solidFill>
                  <a:srgbClr val="000000"/>
                </a:solidFill>
                <a:effectLst/>
              </a:rPr>
              <a:t>tied up with </a:t>
            </a:r>
            <a:r>
              <a:rPr lang="en-IN" sz="2400" b="1" i="0" u="none" strike="noStrike" dirty="0" err="1">
                <a:solidFill>
                  <a:srgbClr val="000000"/>
                </a:solidFill>
                <a:effectLst/>
              </a:rPr>
              <a:t>Quantzo</a:t>
            </a:r>
            <a:r>
              <a:rPr lang="en-IN" sz="2400" b="1" i="0" u="none" strike="noStrike" dirty="0">
                <a:solidFill>
                  <a:srgbClr val="000000"/>
                </a:solidFill>
                <a:effectLst/>
              </a:rPr>
              <a:t> Consultancy</a:t>
            </a:r>
            <a:r>
              <a:rPr lang="en-IN" sz="2400" b="0" i="0" u="none" strike="noStrike" dirty="0">
                <a:solidFill>
                  <a:srgbClr val="000000"/>
                </a:solidFill>
                <a:effectLst/>
                <a:latin typeface="-webkit-standard"/>
              </a:rPr>
              <a:t>.</a:t>
            </a:r>
            <a:endParaRPr lang="en-US" sz="2400" dirty="0"/>
          </a:p>
        </p:txBody>
      </p:sp>
      <p:sp>
        <p:nvSpPr>
          <p:cNvPr id="6" name="Title 1">
            <a:extLst>
              <a:ext uri="{FF2B5EF4-FFF2-40B4-BE49-F238E27FC236}">
                <a16:creationId xmlns:a16="http://schemas.microsoft.com/office/drawing/2014/main" id="{A60833B5-D706-F559-686A-D239C99613B2}"/>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Methodology (1/3)</a:t>
            </a:r>
          </a:p>
        </p:txBody>
      </p:sp>
      <p:pic>
        <p:nvPicPr>
          <p:cNvPr id="7" name="Picture 6">
            <a:extLst>
              <a:ext uri="{FF2B5EF4-FFF2-40B4-BE49-F238E27FC236}">
                <a16:creationId xmlns:a16="http://schemas.microsoft.com/office/drawing/2014/main" id="{ADFF05A0-0361-BFDF-B2D0-6352DC4A6A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2" name="Picture 1">
            <a:extLst>
              <a:ext uri="{FF2B5EF4-FFF2-40B4-BE49-F238E27FC236}">
                <a16:creationId xmlns:a16="http://schemas.microsoft.com/office/drawing/2014/main" id="{F5BF5FD9-9BB3-24CC-0A9F-A72DBEA8CB1D}"/>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2725894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0BEA8-6605-B6B8-44AE-F6EF7B68A4EE}"/>
              </a:ext>
            </a:extLst>
          </p:cNvPr>
          <p:cNvSpPr>
            <a:spLocks noGrp="1"/>
          </p:cNvSpPr>
          <p:nvPr>
            <p:ph type="title"/>
          </p:nvPr>
        </p:nvSpPr>
        <p:spPr>
          <a:xfrm>
            <a:off x="838200" y="1655805"/>
            <a:ext cx="10515600" cy="976184"/>
          </a:xfrm>
        </p:spPr>
        <p:txBody>
          <a:bodyPr>
            <a:normAutofit/>
          </a:bodyPr>
          <a:lstStyle/>
          <a:p>
            <a:r>
              <a:rPr lang="en-IN" sz="3600" b="1" i="0" u="none" strike="noStrike" dirty="0">
                <a:solidFill>
                  <a:srgbClr val="000000"/>
                </a:solidFill>
                <a:effectLst/>
                <a:latin typeface="-webkit-standard"/>
              </a:rPr>
              <a:t>Data Collection Tool:</a:t>
            </a:r>
            <a:endParaRPr lang="en-US" sz="11500" b="1" dirty="0"/>
          </a:p>
        </p:txBody>
      </p:sp>
      <p:sp>
        <p:nvSpPr>
          <p:cNvPr id="3" name="Content Placeholder 2">
            <a:extLst>
              <a:ext uri="{FF2B5EF4-FFF2-40B4-BE49-F238E27FC236}">
                <a16:creationId xmlns:a16="http://schemas.microsoft.com/office/drawing/2014/main" id="{E991AC52-70C1-A3A7-B57B-55349A084156}"/>
              </a:ext>
            </a:extLst>
          </p:cNvPr>
          <p:cNvSpPr>
            <a:spLocks noGrp="1"/>
          </p:cNvSpPr>
          <p:nvPr>
            <p:ph idx="1"/>
          </p:nvPr>
        </p:nvSpPr>
        <p:spPr>
          <a:xfrm>
            <a:off x="838200" y="2384853"/>
            <a:ext cx="10515600" cy="3792109"/>
          </a:xfrm>
        </p:spPr>
        <p:txBody>
          <a:bodyPr/>
          <a:lstStyle/>
          <a:p>
            <a:pPr algn="l"/>
            <a:r>
              <a:rPr lang="en-IN" sz="1700" b="0" i="0" u="none" strike="noStrike" dirty="0">
                <a:solidFill>
                  <a:srgbClr val="000000"/>
                </a:solidFill>
                <a:effectLst/>
              </a:rPr>
              <a:t>A validated, structured multiple-choice questionnaire designed to assess:</a:t>
            </a:r>
          </a:p>
          <a:p>
            <a:pPr algn="l">
              <a:buFont typeface="Arial" panose="020B0604020202020204" pitchFamily="34" charset="0"/>
              <a:buChar char="•"/>
            </a:pPr>
            <a:r>
              <a:rPr lang="en-IN" sz="1700" b="0" i="0" u="none" strike="noStrike" dirty="0">
                <a:solidFill>
                  <a:srgbClr val="000000"/>
                </a:solidFill>
                <a:effectLst/>
              </a:rPr>
              <a:t>Knowledge of BMW categories</a:t>
            </a:r>
          </a:p>
          <a:p>
            <a:pPr algn="l">
              <a:buFont typeface="Arial" panose="020B0604020202020204" pitchFamily="34" charset="0"/>
              <a:buChar char="•"/>
            </a:pPr>
            <a:r>
              <a:rPr lang="en-IN" sz="1700" b="0" i="0" u="none" strike="noStrike" dirty="0">
                <a:solidFill>
                  <a:srgbClr val="000000"/>
                </a:solidFill>
                <a:effectLst/>
              </a:rPr>
              <a:t>Segregation and disposal protocols</a:t>
            </a:r>
          </a:p>
          <a:p>
            <a:pPr algn="l">
              <a:buFont typeface="Arial" panose="020B0604020202020204" pitchFamily="34" charset="0"/>
              <a:buChar char="•"/>
            </a:pPr>
            <a:r>
              <a:rPr lang="en-IN" sz="1700" b="0" i="0" u="none" strike="noStrike" dirty="0">
                <a:solidFill>
                  <a:srgbClr val="000000"/>
                </a:solidFill>
                <a:effectLst/>
              </a:rPr>
              <a:t>Legal and regulatory compliance</a:t>
            </a:r>
          </a:p>
          <a:p>
            <a:pPr algn="l"/>
            <a:r>
              <a:rPr lang="en-IN" sz="1700" b="0" i="0" u="none" strike="noStrike" dirty="0">
                <a:solidFill>
                  <a:srgbClr val="000000"/>
                </a:solidFill>
                <a:effectLst/>
              </a:rPr>
              <a:t>Safety practices</a:t>
            </a:r>
          </a:p>
          <a:p>
            <a:pPr algn="l"/>
            <a:r>
              <a:rPr lang="en-IN" sz="2000" b="1" i="0" u="none" strike="noStrike" dirty="0">
                <a:solidFill>
                  <a:srgbClr val="000000"/>
                </a:solidFill>
                <a:effectLst/>
              </a:rPr>
              <a:t> Data Collection Method:</a:t>
            </a:r>
            <a:br>
              <a:rPr lang="en-IN" sz="1700" b="0" i="0" u="none" strike="noStrike" dirty="0">
                <a:solidFill>
                  <a:srgbClr val="000000"/>
                </a:solidFill>
                <a:effectLst/>
              </a:rPr>
            </a:br>
            <a:r>
              <a:rPr lang="en-IN" sz="1700" b="0" i="0" u="none" strike="noStrike" dirty="0">
                <a:solidFill>
                  <a:srgbClr val="000000"/>
                </a:solidFill>
                <a:effectLst/>
              </a:rPr>
              <a:t>Self-administered questionnaires distributed:</a:t>
            </a:r>
          </a:p>
          <a:p>
            <a:pPr algn="l">
              <a:buFont typeface="Arial" panose="020B0604020202020204" pitchFamily="34" charset="0"/>
              <a:buChar char="•"/>
            </a:pPr>
            <a:r>
              <a:rPr lang="en-IN" sz="1700" b="1" i="0" u="none" strike="noStrike" dirty="0">
                <a:solidFill>
                  <a:srgbClr val="000000"/>
                </a:solidFill>
                <a:effectLst/>
              </a:rPr>
              <a:t>In-person</a:t>
            </a:r>
            <a:r>
              <a:rPr lang="en-IN" sz="1700" b="0" i="0" u="none" strike="noStrike" dirty="0">
                <a:solidFill>
                  <a:srgbClr val="000000"/>
                </a:solidFill>
                <a:effectLst/>
              </a:rPr>
              <a:t> to on-site staff</a:t>
            </a:r>
          </a:p>
          <a:p>
            <a:pPr algn="l">
              <a:buFont typeface="Arial" panose="020B0604020202020204" pitchFamily="34" charset="0"/>
              <a:buChar char="•"/>
            </a:pPr>
            <a:r>
              <a:rPr lang="en-IN" sz="1700" b="1" i="0" u="none" strike="noStrike" dirty="0">
                <a:solidFill>
                  <a:srgbClr val="000000"/>
                </a:solidFill>
                <a:effectLst/>
              </a:rPr>
              <a:t>Online</a:t>
            </a:r>
            <a:r>
              <a:rPr lang="en-IN" sz="1700" b="0" i="0" u="none" strike="noStrike" dirty="0">
                <a:solidFill>
                  <a:srgbClr val="000000"/>
                </a:solidFill>
                <a:effectLst/>
              </a:rPr>
              <a:t>, wherever applicable, for remote participants</a:t>
            </a:r>
          </a:p>
          <a:p>
            <a:pPr algn="l">
              <a:buFont typeface="Arial" panose="020B0604020202020204" pitchFamily="34" charset="0"/>
              <a:buChar char="•"/>
            </a:pPr>
            <a:endParaRPr lang="en-IN" sz="2000" b="0" i="0" u="none" strike="noStrike" dirty="0">
              <a:solidFill>
                <a:srgbClr val="000000"/>
              </a:solidFill>
              <a:effectLst/>
            </a:endParaRPr>
          </a:p>
          <a:p>
            <a:pPr marL="0" indent="0">
              <a:buNone/>
            </a:pPr>
            <a:endParaRPr lang="en-US" dirty="0"/>
          </a:p>
        </p:txBody>
      </p:sp>
      <p:pic>
        <p:nvPicPr>
          <p:cNvPr id="4" name="Picture 3">
            <a:extLst>
              <a:ext uri="{FF2B5EF4-FFF2-40B4-BE49-F238E27FC236}">
                <a16:creationId xmlns:a16="http://schemas.microsoft.com/office/drawing/2014/main" id="{707D8922-8162-516D-4FF8-BC9AE964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1">
            <a:extLst>
              <a:ext uri="{FF2B5EF4-FFF2-40B4-BE49-F238E27FC236}">
                <a16:creationId xmlns:a16="http://schemas.microsoft.com/office/drawing/2014/main" id="{4143CDE5-6127-4A23-5921-338001B0D33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Methodology (2/3)</a:t>
            </a:r>
            <a:endParaRPr lang="en-IN" dirty="0"/>
          </a:p>
        </p:txBody>
      </p:sp>
      <p:pic>
        <p:nvPicPr>
          <p:cNvPr id="6" name="Picture 5">
            <a:extLst>
              <a:ext uri="{FF2B5EF4-FFF2-40B4-BE49-F238E27FC236}">
                <a16:creationId xmlns:a16="http://schemas.microsoft.com/office/drawing/2014/main" id="{C6D6AA3D-07A1-7D44-F2CE-A2062C771F85}"/>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4037463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7398B-F36C-2304-C164-90F0D87C0D1E}"/>
              </a:ext>
            </a:extLst>
          </p:cNvPr>
          <p:cNvSpPr>
            <a:spLocks noGrp="1"/>
          </p:cNvSpPr>
          <p:nvPr>
            <p:ph type="title"/>
          </p:nvPr>
        </p:nvSpPr>
        <p:spPr>
          <a:xfrm>
            <a:off x="838200" y="1644969"/>
            <a:ext cx="10515600" cy="45719"/>
          </a:xfrm>
        </p:spPr>
        <p:txBody>
          <a:bodyPr>
            <a:normAutofit fontScale="90000"/>
          </a:bodyPr>
          <a:lstStyle/>
          <a:p>
            <a:r>
              <a:rPr lang="en-IN" sz="1800" b="1" dirty="0">
                <a:solidFill>
                  <a:srgbClr val="000000"/>
                </a:solidFill>
                <a:effectLst/>
                <a:latin typeface="Times New Roman" panose="02020603050405020304" pitchFamily="18" charset="0"/>
                <a:ea typeface="Times New Roman" panose="02020603050405020304" pitchFamily="18" charset="0"/>
              </a:rPr>
              <a:t>Sample Size Calculation</a:t>
            </a:r>
            <a:r>
              <a:rPr lang="en-IN" sz="1800" dirty="0">
                <a:solidFill>
                  <a:srgbClr val="000000"/>
                </a:solidFill>
                <a:effectLst/>
                <a:latin typeface="Times New Roman" panose="02020603050405020304" pitchFamily="18" charset="0"/>
                <a:ea typeface="Times New Roman" panose="02020603050405020304" pitchFamily="18" charset="0"/>
              </a:rPr>
              <a:t> </a:t>
            </a:r>
            <a:br>
              <a:rPr lang="en-IN" sz="18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3DDC2DE5-B315-5338-D5A8-C8A23DEFB28A}"/>
              </a:ext>
            </a:extLst>
          </p:cNvPr>
          <p:cNvSpPr>
            <a:spLocks noGrp="1"/>
          </p:cNvSpPr>
          <p:nvPr>
            <p:ph idx="1"/>
          </p:nvPr>
        </p:nvSpPr>
        <p:spPr/>
        <p:txBody>
          <a:bodyPr>
            <a:normAutofit/>
          </a:bodyPr>
          <a:lstStyle/>
          <a:p>
            <a:pPr marL="0" indent="0">
              <a:buNone/>
            </a:pPr>
            <a:r>
              <a:rPr lang="en-IN" b="0" i="0" u="none" strike="noStrike" dirty="0">
                <a:solidFill>
                  <a:srgbClr val="000000"/>
                </a:solidFill>
                <a:effectLst/>
                <a:latin typeface="-webkit-standard"/>
              </a:rPr>
              <a:t>Sample Size Calculation:</a:t>
            </a:r>
            <a:endParaRPr lang="en-US" dirty="0"/>
          </a:p>
        </p:txBody>
      </p:sp>
      <p:sp>
        <p:nvSpPr>
          <p:cNvPr id="4" name="Title 1">
            <a:extLst>
              <a:ext uri="{FF2B5EF4-FFF2-40B4-BE49-F238E27FC236}">
                <a16:creationId xmlns:a16="http://schemas.microsoft.com/office/drawing/2014/main" id="{BB1503F5-D6B7-1F19-ABCC-47BB05FE26F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Methodology (3/3)</a:t>
            </a:r>
            <a:endParaRPr lang="en-IN" dirty="0"/>
          </a:p>
        </p:txBody>
      </p:sp>
      <p:pic>
        <p:nvPicPr>
          <p:cNvPr id="5" name="Picture 4">
            <a:extLst>
              <a:ext uri="{FF2B5EF4-FFF2-40B4-BE49-F238E27FC236}">
                <a16:creationId xmlns:a16="http://schemas.microsoft.com/office/drawing/2014/main" id="{73B529CD-58C2-2CD7-318D-7A91F45D75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pic>
        <p:nvPicPr>
          <p:cNvPr id="7" name="Picture 6">
            <a:extLst>
              <a:ext uri="{FF2B5EF4-FFF2-40B4-BE49-F238E27FC236}">
                <a16:creationId xmlns:a16="http://schemas.microsoft.com/office/drawing/2014/main" id="{A06DC2FA-A975-1BFC-5471-54F7219309CE}"/>
              </a:ext>
            </a:extLst>
          </p:cNvPr>
          <p:cNvPicPr>
            <a:picLocks noChangeAspect="1"/>
          </p:cNvPicPr>
          <p:nvPr/>
        </p:nvPicPr>
        <p:blipFill>
          <a:blip r:embed="rId3"/>
          <a:stretch>
            <a:fillRect/>
          </a:stretch>
        </p:blipFill>
        <p:spPr>
          <a:xfrm>
            <a:off x="1852023" y="2425156"/>
            <a:ext cx="7416800" cy="3340100"/>
          </a:xfrm>
          <a:prstGeom prst="rect">
            <a:avLst/>
          </a:prstGeom>
        </p:spPr>
      </p:pic>
      <p:pic>
        <p:nvPicPr>
          <p:cNvPr id="6" name="Picture 5">
            <a:extLst>
              <a:ext uri="{FF2B5EF4-FFF2-40B4-BE49-F238E27FC236}">
                <a16:creationId xmlns:a16="http://schemas.microsoft.com/office/drawing/2014/main" id="{CFB75351-7048-6BE8-09D3-9D88540F6C4A}"/>
              </a:ext>
            </a:extLst>
          </p:cNvPr>
          <p:cNvPicPr/>
          <p:nvPr/>
        </p:nvPicPr>
        <p:blipFill>
          <a:blip r:embed="rId4"/>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2907383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95573" y="-318297"/>
            <a:ext cx="10515600" cy="1325563"/>
          </a:xfrm>
        </p:spPr>
        <p:txBody>
          <a:bodyPr/>
          <a:lstStyle/>
          <a:p>
            <a:pPr algn="ctr"/>
            <a:r>
              <a:rPr lang="en-IN" b="1" dirty="0"/>
              <a:t>Demographic variables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0" name="TextBox 9">
            <a:extLst>
              <a:ext uri="{FF2B5EF4-FFF2-40B4-BE49-F238E27FC236}">
                <a16:creationId xmlns:a16="http://schemas.microsoft.com/office/drawing/2014/main" id="{3D88E2A9-32AE-7D26-458E-224A17E58857}"/>
              </a:ext>
            </a:extLst>
          </p:cNvPr>
          <p:cNvSpPr txBox="1"/>
          <p:nvPr/>
        </p:nvSpPr>
        <p:spPr>
          <a:xfrm>
            <a:off x="341812" y="1949342"/>
            <a:ext cx="8999943" cy="1200329"/>
          </a:xfrm>
          <a:prstGeom prst="rect">
            <a:avLst/>
          </a:prstGeom>
          <a:noFill/>
        </p:spPr>
        <p:txBody>
          <a:bodyPr wrap="square" rtlCol="0">
            <a:spAutoFit/>
          </a:bodyPr>
          <a:lstStyle/>
          <a:p>
            <a:pPr algn="l"/>
            <a:endParaRPr lang="en-IN" b="0" i="0" u="none" strike="noStrike" dirty="0">
              <a:solidFill>
                <a:srgbClr val="000000"/>
              </a:solidFill>
              <a:effectLst/>
            </a:endParaRPr>
          </a:p>
          <a:p>
            <a:pPr algn="l">
              <a:buFont typeface="Arial" panose="020B0604020202020204" pitchFamily="34" charset="0"/>
              <a:buChar char="•"/>
            </a:pPr>
            <a:endParaRPr lang="en-IN" b="0" i="0" u="none" strike="noStrike" dirty="0">
              <a:solidFill>
                <a:srgbClr val="000000"/>
              </a:solidFill>
              <a:effectLst/>
            </a:endParaRPr>
          </a:p>
          <a:p>
            <a:pPr algn="l">
              <a:buFont typeface="Arial" panose="020B0604020202020204" pitchFamily="34" charset="0"/>
              <a:buChar char="•"/>
            </a:pPr>
            <a:endParaRPr lang="en-IN" b="0" i="0" u="none" strike="noStrike" dirty="0">
              <a:solidFill>
                <a:srgbClr val="000000"/>
              </a:solidFill>
              <a:effectLst/>
            </a:endParaRPr>
          </a:p>
          <a:p>
            <a:endParaRPr lang="en-US" dirty="0"/>
          </a:p>
        </p:txBody>
      </p:sp>
      <p:pic>
        <p:nvPicPr>
          <p:cNvPr id="3" name="Picture 2">
            <a:extLst>
              <a:ext uri="{FF2B5EF4-FFF2-40B4-BE49-F238E27FC236}">
                <a16:creationId xmlns:a16="http://schemas.microsoft.com/office/drawing/2014/main" id="{7854C464-9B2C-57CB-870C-51D01E2C94DE}"/>
              </a:ext>
            </a:extLst>
          </p:cNvPr>
          <p:cNvPicPr/>
          <p:nvPr/>
        </p:nvPicPr>
        <p:blipFill>
          <a:blip r:embed="rId3"/>
          <a:stretch>
            <a:fillRect/>
          </a:stretch>
        </p:blipFill>
        <p:spPr>
          <a:xfrm>
            <a:off x="10871957" y="16376"/>
            <a:ext cx="1184910" cy="1085215"/>
          </a:xfrm>
          <a:prstGeom prst="rect">
            <a:avLst/>
          </a:prstGeom>
        </p:spPr>
      </p:pic>
      <p:graphicFrame>
        <p:nvGraphicFramePr>
          <p:cNvPr id="9" name="Chart 8">
            <a:extLst>
              <a:ext uri="{FF2B5EF4-FFF2-40B4-BE49-F238E27FC236}">
                <a16:creationId xmlns:a16="http://schemas.microsoft.com/office/drawing/2014/main" id="{199594E4-9B29-166B-9B5F-AC8595102F96}"/>
              </a:ext>
            </a:extLst>
          </p:cNvPr>
          <p:cNvGraphicFramePr>
            <a:graphicFrameLocks/>
          </p:cNvGraphicFramePr>
          <p:nvPr>
            <p:extLst>
              <p:ext uri="{D42A27DB-BD31-4B8C-83A1-F6EECF244321}">
                <p14:modId xmlns:p14="http://schemas.microsoft.com/office/powerpoint/2010/main" val="3423594569"/>
              </p:ext>
            </p:extLst>
          </p:nvPr>
        </p:nvGraphicFramePr>
        <p:xfrm>
          <a:off x="6882958" y="972401"/>
          <a:ext cx="3988999" cy="188161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F730C852-5EA7-823C-B989-4CA9E914472D}"/>
              </a:ext>
            </a:extLst>
          </p:cNvPr>
          <p:cNvGraphicFramePr>
            <a:graphicFrameLocks/>
          </p:cNvGraphicFramePr>
          <p:nvPr>
            <p:extLst>
              <p:ext uri="{D42A27DB-BD31-4B8C-83A1-F6EECF244321}">
                <p14:modId xmlns:p14="http://schemas.microsoft.com/office/powerpoint/2010/main" val="89090575"/>
              </p:ext>
            </p:extLst>
          </p:nvPr>
        </p:nvGraphicFramePr>
        <p:xfrm>
          <a:off x="7374491" y="2938540"/>
          <a:ext cx="3392133" cy="2079121"/>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a:extLst>
              <a:ext uri="{FF2B5EF4-FFF2-40B4-BE49-F238E27FC236}">
                <a16:creationId xmlns:a16="http://schemas.microsoft.com/office/drawing/2014/main" id="{7DE257F8-9E50-F341-A0C5-0A74D0332701}"/>
              </a:ext>
            </a:extLst>
          </p:cNvPr>
          <p:cNvSpPr txBox="1"/>
          <p:nvPr/>
        </p:nvSpPr>
        <p:spPr>
          <a:xfrm>
            <a:off x="1408670" y="4473146"/>
            <a:ext cx="184731" cy="369332"/>
          </a:xfrm>
          <a:prstGeom prst="rect">
            <a:avLst/>
          </a:prstGeom>
          <a:noFill/>
        </p:spPr>
        <p:txBody>
          <a:bodyPr wrap="none" rtlCol="0">
            <a:spAutoFit/>
          </a:bodyPr>
          <a:lstStyle/>
          <a:p>
            <a:endParaRPr lang="en-US" dirty="0"/>
          </a:p>
        </p:txBody>
      </p:sp>
      <p:graphicFrame>
        <p:nvGraphicFramePr>
          <p:cNvPr id="8" name="Table 7">
            <a:extLst>
              <a:ext uri="{FF2B5EF4-FFF2-40B4-BE49-F238E27FC236}">
                <a16:creationId xmlns:a16="http://schemas.microsoft.com/office/drawing/2014/main" id="{F4BC7118-71B0-3F96-1B0F-1F166048E939}"/>
              </a:ext>
            </a:extLst>
          </p:cNvPr>
          <p:cNvGraphicFramePr>
            <a:graphicFrameLocks noGrp="1"/>
          </p:cNvGraphicFramePr>
          <p:nvPr>
            <p:extLst>
              <p:ext uri="{D42A27DB-BD31-4B8C-83A1-F6EECF244321}">
                <p14:modId xmlns:p14="http://schemas.microsoft.com/office/powerpoint/2010/main" val="2831653916"/>
              </p:ext>
            </p:extLst>
          </p:nvPr>
        </p:nvGraphicFramePr>
        <p:xfrm>
          <a:off x="3160001" y="1120912"/>
          <a:ext cx="2793372" cy="1508760"/>
        </p:xfrm>
        <a:graphic>
          <a:graphicData uri="http://schemas.openxmlformats.org/drawingml/2006/table">
            <a:tbl>
              <a:tblPr>
                <a:tableStyleId>{16D9F66E-5EB9-4882-86FB-DCBF35E3C3E4}</a:tableStyleId>
              </a:tblPr>
              <a:tblGrid>
                <a:gridCol w="931124">
                  <a:extLst>
                    <a:ext uri="{9D8B030D-6E8A-4147-A177-3AD203B41FA5}">
                      <a16:colId xmlns:a16="http://schemas.microsoft.com/office/drawing/2014/main" val="758276460"/>
                    </a:ext>
                  </a:extLst>
                </a:gridCol>
                <a:gridCol w="931124">
                  <a:extLst>
                    <a:ext uri="{9D8B030D-6E8A-4147-A177-3AD203B41FA5}">
                      <a16:colId xmlns:a16="http://schemas.microsoft.com/office/drawing/2014/main" val="1331832618"/>
                    </a:ext>
                  </a:extLst>
                </a:gridCol>
                <a:gridCol w="931124">
                  <a:extLst>
                    <a:ext uri="{9D8B030D-6E8A-4147-A177-3AD203B41FA5}">
                      <a16:colId xmlns:a16="http://schemas.microsoft.com/office/drawing/2014/main" val="2697258592"/>
                    </a:ext>
                  </a:extLst>
                </a:gridCol>
              </a:tblGrid>
              <a:tr h="205740">
                <a:tc>
                  <a:txBody>
                    <a:bodyPr/>
                    <a:lstStyle/>
                    <a:p>
                      <a:pPr algn="ctr" fontAlgn="ctr"/>
                      <a:r>
                        <a:rPr lang="en-US" sz="700" u="none" strike="noStrike">
                          <a:effectLst/>
                        </a:rPr>
                        <a:t>ROLE</a:t>
                      </a:r>
                      <a:endParaRPr lang="en-US" sz="7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en-US" sz="700" u="none" strike="noStrike">
                          <a:effectLst/>
                        </a:rPr>
                        <a:t>Population</a:t>
                      </a:r>
                      <a:endParaRPr lang="en-US" sz="7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800" u="none" strike="noStrike">
                          <a:effectLst/>
                        </a:rPr>
                        <a:t>PERCENTAGE</a:t>
                      </a:r>
                      <a:endParaRPr lang="en-US" sz="800" b="0" i="0" u="none" strike="noStrike">
                        <a:solidFill>
                          <a:srgbClr val="000000"/>
                        </a:solidFill>
                        <a:effectLst/>
                        <a:latin typeface="Calibri (Body)"/>
                      </a:endParaRPr>
                    </a:p>
                  </a:txBody>
                  <a:tcPr marL="7620" marR="7620" marT="7620" marB="0" anchor="b"/>
                </a:tc>
                <a:extLst>
                  <a:ext uri="{0D108BD9-81ED-4DB2-BD59-A6C34878D82A}">
                    <a16:rowId xmlns:a16="http://schemas.microsoft.com/office/drawing/2014/main" val="1155719886"/>
                  </a:ext>
                </a:extLst>
              </a:tr>
              <a:tr h="198120">
                <a:tc>
                  <a:txBody>
                    <a:bodyPr/>
                    <a:lstStyle/>
                    <a:p>
                      <a:pPr algn="l" fontAlgn="b"/>
                      <a:r>
                        <a:rPr lang="en-US" sz="1000" u="none" strike="noStrike">
                          <a:effectLst/>
                        </a:rPr>
                        <a:t>NURSE</a:t>
                      </a:r>
                      <a:endParaRPr lang="en-US" sz="1000" b="0" i="0" u="none" strike="noStrike">
                        <a:solidFill>
                          <a:srgbClr val="434343"/>
                        </a:solidFill>
                        <a:effectLst/>
                        <a:latin typeface="Roboto" panose="02000000000000000000" pitchFamily="2" charset="0"/>
                      </a:endParaRPr>
                    </a:p>
                  </a:txBody>
                  <a:tcPr marL="7620" marR="7620" marT="7620" marB="0" anchor="b"/>
                </a:tc>
                <a:tc>
                  <a:txBody>
                    <a:bodyPr/>
                    <a:lstStyle/>
                    <a:p>
                      <a:pPr algn="r" fontAlgn="t"/>
                      <a:r>
                        <a:rPr lang="en-US" sz="700" u="none" strike="noStrike">
                          <a:effectLst/>
                        </a:rPr>
                        <a:t>67</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dirty="0">
                          <a:effectLst/>
                        </a:rPr>
                        <a:t>30.7</a:t>
                      </a:r>
                      <a:endParaRPr lang="en-US" sz="1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82759132"/>
                  </a:ext>
                </a:extLst>
              </a:tr>
              <a:tr h="198120">
                <a:tc>
                  <a:txBody>
                    <a:bodyPr/>
                    <a:lstStyle/>
                    <a:p>
                      <a:pPr algn="l" fontAlgn="b"/>
                      <a:r>
                        <a:rPr lang="en-US" sz="1000" u="none" strike="noStrike" dirty="0">
                          <a:effectLst/>
                        </a:rPr>
                        <a:t>Dental </a:t>
                      </a:r>
                      <a:r>
                        <a:rPr lang="en-US" sz="1000" u="none" strike="noStrike" dirty="0" err="1">
                          <a:effectLst/>
                        </a:rPr>
                        <a:t>asstent</a:t>
                      </a:r>
                      <a:r>
                        <a:rPr lang="en-US" sz="1000" u="none" strike="noStrike" dirty="0">
                          <a:effectLst/>
                        </a:rPr>
                        <a:t> </a:t>
                      </a:r>
                      <a:endParaRPr lang="en-US" sz="1000" b="0" i="0" u="none" strike="noStrike" dirty="0">
                        <a:solidFill>
                          <a:srgbClr val="434343"/>
                        </a:solidFill>
                        <a:effectLst/>
                        <a:latin typeface="Roboto" panose="02000000000000000000" pitchFamily="2" charset="0"/>
                      </a:endParaRPr>
                    </a:p>
                  </a:txBody>
                  <a:tcPr marL="7620" marR="7620" marT="7620" marB="0" anchor="b"/>
                </a:tc>
                <a:tc>
                  <a:txBody>
                    <a:bodyPr/>
                    <a:lstStyle/>
                    <a:p>
                      <a:pPr algn="r" fontAlgn="t"/>
                      <a:r>
                        <a:rPr lang="en-US" sz="700" u="none" strike="noStrike">
                          <a:effectLst/>
                        </a:rPr>
                        <a:t>34</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a:effectLst/>
                        </a:rPr>
                        <a:t>15.6</a:t>
                      </a:r>
                      <a:endParaRPr lang="en-US" sz="1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41230827"/>
                  </a:ext>
                </a:extLst>
              </a:tr>
              <a:tr h="198120">
                <a:tc>
                  <a:txBody>
                    <a:bodyPr/>
                    <a:lstStyle/>
                    <a:p>
                      <a:pPr algn="l" fontAlgn="b"/>
                      <a:r>
                        <a:rPr lang="en-US" sz="1000" u="none" strike="noStrike">
                          <a:effectLst/>
                        </a:rPr>
                        <a:t>Doctor</a:t>
                      </a:r>
                      <a:endParaRPr lang="en-US" sz="1000" b="0" i="0" u="none" strike="noStrike">
                        <a:solidFill>
                          <a:srgbClr val="434343"/>
                        </a:solidFill>
                        <a:effectLst/>
                        <a:latin typeface="Roboto" panose="02000000000000000000" pitchFamily="2" charset="0"/>
                      </a:endParaRPr>
                    </a:p>
                  </a:txBody>
                  <a:tcPr marL="7620" marR="7620" marT="7620" marB="0" anchor="b"/>
                </a:tc>
                <a:tc>
                  <a:txBody>
                    <a:bodyPr/>
                    <a:lstStyle/>
                    <a:p>
                      <a:pPr algn="r" fontAlgn="t"/>
                      <a:r>
                        <a:rPr lang="en-US" sz="700" u="none" strike="noStrike">
                          <a:effectLst/>
                        </a:rPr>
                        <a:t>55</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a:effectLst/>
                        </a:rPr>
                        <a:t>25.2</a:t>
                      </a:r>
                      <a:endParaRPr lang="en-US" sz="1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51382114"/>
                  </a:ext>
                </a:extLst>
              </a:tr>
              <a:tr h="198120">
                <a:tc>
                  <a:txBody>
                    <a:bodyPr/>
                    <a:lstStyle/>
                    <a:p>
                      <a:pPr algn="l" fontAlgn="b"/>
                      <a:r>
                        <a:rPr lang="en-US" sz="1000" u="none" strike="noStrike">
                          <a:effectLst/>
                        </a:rPr>
                        <a:t>PERA MEDICAL STAFF</a:t>
                      </a:r>
                      <a:endParaRPr lang="en-US" sz="1000" b="0" i="0" u="none" strike="noStrike">
                        <a:solidFill>
                          <a:srgbClr val="434343"/>
                        </a:solidFill>
                        <a:effectLst/>
                        <a:latin typeface="Roboto" panose="02000000000000000000" pitchFamily="2" charset="0"/>
                      </a:endParaRPr>
                    </a:p>
                  </a:txBody>
                  <a:tcPr marL="7620" marR="7620" marT="7620" marB="0" anchor="b"/>
                </a:tc>
                <a:tc>
                  <a:txBody>
                    <a:bodyPr/>
                    <a:lstStyle/>
                    <a:p>
                      <a:pPr algn="r" fontAlgn="t"/>
                      <a:r>
                        <a:rPr lang="en-US" sz="700" u="none" strike="noStrike">
                          <a:effectLst/>
                        </a:rPr>
                        <a:t>8</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a:effectLst/>
                        </a:rPr>
                        <a:t>3.7</a:t>
                      </a:r>
                      <a:endParaRPr lang="en-US" sz="1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607735546"/>
                  </a:ext>
                </a:extLst>
              </a:tr>
              <a:tr h="198120">
                <a:tc>
                  <a:txBody>
                    <a:bodyPr/>
                    <a:lstStyle/>
                    <a:p>
                      <a:pPr algn="l" fontAlgn="b"/>
                      <a:r>
                        <a:rPr lang="en-US" sz="1000" u="none" strike="noStrike">
                          <a:effectLst/>
                        </a:rPr>
                        <a:t>Housekeeping</a:t>
                      </a:r>
                      <a:endParaRPr lang="en-US" sz="1000" b="0" i="0" u="none" strike="noStrike">
                        <a:solidFill>
                          <a:srgbClr val="434343"/>
                        </a:solidFill>
                        <a:effectLst/>
                        <a:latin typeface="Roboto" panose="02000000000000000000" pitchFamily="2" charset="0"/>
                      </a:endParaRPr>
                    </a:p>
                  </a:txBody>
                  <a:tcPr marL="7620" marR="7620" marT="7620" marB="0" anchor="b"/>
                </a:tc>
                <a:tc>
                  <a:txBody>
                    <a:bodyPr/>
                    <a:lstStyle/>
                    <a:p>
                      <a:pPr algn="r" fontAlgn="t"/>
                      <a:r>
                        <a:rPr lang="en-US" sz="700" u="none" strike="noStrike">
                          <a:effectLst/>
                        </a:rPr>
                        <a:t>44</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a:effectLst/>
                        </a:rPr>
                        <a:t>20.2</a:t>
                      </a:r>
                      <a:endParaRPr lang="en-US" sz="1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82646054"/>
                  </a:ext>
                </a:extLst>
              </a:tr>
              <a:tr h="198120">
                <a:tc>
                  <a:txBody>
                    <a:bodyPr/>
                    <a:lstStyle/>
                    <a:p>
                      <a:pPr algn="l" fontAlgn="b"/>
                      <a:r>
                        <a:rPr lang="en-US" sz="1000" u="none" strike="noStrike">
                          <a:effectLst/>
                        </a:rPr>
                        <a:t>Medical Admin</a:t>
                      </a:r>
                      <a:endParaRPr lang="en-US" sz="1000" b="0" i="0" u="none" strike="noStrike">
                        <a:solidFill>
                          <a:srgbClr val="434343"/>
                        </a:solidFill>
                        <a:effectLst/>
                        <a:latin typeface="Roboto" panose="02000000000000000000" pitchFamily="2" charset="0"/>
                      </a:endParaRPr>
                    </a:p>
                  </a:txBody>
                  <a:tcPr marL="7620" marR="7620" marT="7620" marB="0" anchor="b"/>
                </a:tc>
                <a:tc>
                  <a:txBody>
                    <a:bodyPr/>
                    <a:lstStyle/>
                    <a:p>
                      <a:pPr algn="r" fontAlgn="t"/>
                      <a:r>
                        <a:rPr lang="en-US" sz="700" u="none" strike="noStrike">
                          <a:effectLst/>
                        </a:rPr>
                        <a:t>10</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dirty="0">
                          <a:effectLst/>
                        </a:rPr>
                        <a:t>4.6</a:t>
                      </a:r>
                      <a:endParaRPr lang="en-US" sz="1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986591852"/>
                  </a:ext>
                </a:extLst>
              </a:tr>
            </a:tbl>
          </a:graphicData>
        </a:graphic>
      </p:graphicFrame>
      <p:graphicFrame>
        <p:nvGraphicFramePr>
          <p:cNvPr id="11" name="Content Placeholder 3">
            <a:extLst>
              <a:ext uri="{FF2B5EF4-FFF2-40B4-BE49-F238E27FC236}">
                <a16:creationId xmlns:a16="http://schemas.microsoft.com/office/drawing/2014/main" id="{F97222D8-9C5B-2148-3221-F9E964567AE8}"/>
              </a:ext>
            </a:extLst>
          </p:cNvPr>
          <p:cNvGraphicFramePr>
            <a:graphicFrameLocks noGrp="1"/>
          </p:cNvGraphicFramePr>
          <p:nvPr>
            <p:ph idx="1"/>
            <p:extLst>
              <p:ext uri="{D42A27DB-BD31-4B8C-83A1-F6EECF244321}">
                <p14:modId xmlns:p14="http://schemas.microsoft.com/office/powerpoint/2010/main" val="324631001"/>
              </p:ext>
            </p:extLst>
          </p:nvPr>
        </p:nvGraphicFramePr>
        <p:xfrm>
          <a:off x="3018270" y="3278954"/>
          <a:ext cx="3076833" cy="1196340"/>
        </p:xfrm>
        <a:graphic>
          <a:graphicData uri="http://schemas.openxmlformats.org/drawingml/2006/table">
            <a:tbl>
              <a:tblPr>
                <a:tableStyleId>{16D9F66E-5EB9-4882-86FB-DCBF35E3C3E4}</a:tableStyleId>
              </a:tblPr>
              <a:tblGrid>
                <a:gridCol w="1025611">
                  <a:extLst>
                    <a:ext uri="{9D8B030D-6E8A-4147-A177-3AD203B41FA5}">
                      <a16:colId xmlns:a16="http://schemas.microsoft.com/office/drawing/2014/main" val="2943889005"/>
                    </a:ext>
                  </a:extLst>
                </a:gridCol>
                <a:gridCol w="1025611">
                  <a:extLst>
                    <a:ext uri="{9D8B030D-6E8A-4147-A177-3AD203B41FA5}">
                      <a16:colId xmlns:a16="http://schemas.microsoft.com/office/drawing/2014/main" val="1908507651"/>
                    </a:ext>
                  </a:extLst>
                </a:gridCol>
                <a:gridCol w="1025611">
                  <a:extLst>
                    <a:ext uri="{9D8B030D-6E8A-4147-A177-3AD203B41FA5}">
                      <a16:colId xmlns:a16="http://schemas.microsoft.com/office/drawing/2014/main" val="2160577181"/>
                    </a:ext>
                  </a:extLst>
                </a:gridCol>
              </a:tblGrid>
              <a:tr h="205740">
                <a:tc>
                  <a:txBody>
                    <a:bodyPr/>
                    <a:lstStyle/>
                    <a:p>
                      <a:pPr algn="l" fontAlgn="b"/>
                      <a:r>
                        <a:rPr lang="en-US" sz="1200" u="none" strike="noStrike">
                          <a:effectLst/>
                        </a:rPr>
                        <a:t>AGE</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ctr"/>
                      <a:r>
                        <a:rPr lang="en-US" sz="700" u="none" strike="noStrike">
                          <a:effectLst/>
                        </a:rPr>
                        <a:t>Count</a:t>
                      </a:r>
                      <a:endParaRPr lang="en-US" sz="700" b="1" i="0" u="none" strike="noStrike">
                        <a:solidFill>
                          <a:srgbClr val="000000"/>
                        </a:solidFill>
                        <a:effectLst/>
                        <a:latin typeface="Calibri" panose="020F0502020204030204" pitchFamily="34" charset="0"/>
                      </a:endParaRPr>
                    </a:p>
                  </a:txBody>
                  <a:tcPr marL="7620" marR="7620" marT="7620" marB="0" anchor="ctr"/>
                </a:tc>
                <a:tc>
                  <a:txBody>
                    <a:bodyPr/>
                    <a:lstStyle/>
                    <a:p>
                      <a:pPr algn="l" fontAlgn="b"/>
                      <a:r>
                        <a:rPr lang="en-US" sz="1200" u="none" strike="noStrike">
                          <a:effectLst/>
                        </a:rPr>
                        <a:t>Percentage</a:t>
                      </a:r>
                      <a:endParaRPr lang="en-US" sz="1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751721970"/>
                  </a:ext>
                </a:extLst>
              </a:tr>
              <a:tr h="198120">
                <a:tc>
                  <a:txBody>
                    <a:bodyPr/>
                    <a:lstStyle/>
                    <a:p>
                      <a:pPr algn="l" fontAlgn="b"/>
                      <a:r>
                        <a:rPr lang="en-US" sz="1200" u="none" strike="noStrike">
                          <a:effectLst/>
                        </a:rPr>
                        <a:t>18-25</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a:effectLst/>
                        </a:rPr>
                        <a:t>130</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a:effectLst/>
                        </a:rPr>
                        <a:t>59.6</a:t>
                      </a:r>
                      <a:endParaRPr lang="en-US" sz="12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19277457"/>
                  </a:ext>
                </a:extLst>
              </a:tr>
              <a:tr h="198120">
                <a:tc>
                  <a:txBody>
                    <a:bodyPr/>
                    <a:lstStyle/>
                    <a:p>
                      <a:pPr algn="l" fontAlgn="b"/>
                      <a:r>
                        <a:rPr lang="en-US" sz="1200" u="none" strike="noStrike">
                          <a:effectLst/>
                        </a:rPr>
                        <a:t>26-30</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a:effectLst/>
                        </a:rPr>
                        <a:t>48</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dirty="0">
                          <a:effectLst/>
                        </a:rPr>
                        <a:t>22</a:t>
                      </a:r>
                      <a:endParaRPr lang="en-US" sz="1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980616099"/>
                  </a:ext>
                </a:extLst>
              </a:tr>
              <a:tr h="198120">
                <a:tc>
                  <a:txBody>
                    <a:bodyPr/>
                    <a:lstStyle/>
                    <a:p>
                      <a:pPr algn="l" fontAlgn="b"/>
                      <a:r>
                        <a:rPr lang="en-US" sz="1200" u="none" strike="noStrike">
                          <a:effectLst/>
                        </a:rPr>
                        <a:t>31-35</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a:effectLst/>
                        </a:rPr>
                        <a:t>28</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dirty="0">
                          <a:effectLst/>
                        </a:rPr>
                        <a:t>12.8</a:t>
                      </a:r>
                      <a:endParaRPr lang="en-US" sz="1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32321607"/>
                  </a:ext>
                </a:extLst>
              </a:tr>
              <a:tr h="198120">
                <a:tc>
                  <a:txBody>
                    <a:bodyPr/>
                    <a:lstStyle/>
                    <a:p>
                      <a:pPr algn="l" fontAlgn="b"/>
                      <a:r>
                        <a:rPr lang="en-US" sz="1200" u="none" strike="noStrike">
                          <a:effectLst/>
                        </a:rPr>
                        <a:t>36-40</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a:effectLst/>
                        </a:rPr>
                        <a:t>8</a:t>
                      </a:r>
                      <a:endParaRPr lang="en-US" sz="700" b="0" i="0" u="none" strike="noStrike">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dirty="0">
                          <a:effectLst/>
                        </a:rPr>
                        <a:t>3.7</a:t>
                      </a:r>
                      <a:endParaRPr lang="en-US" sz="1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832847673"/>
                  </a:ext>
                </a:extLst>
              </a:tr>
              <a:tr h="198120">
                <a:tc>
                  <a:txBody>
                    <a:bodyPr/>
                    <a:lstStyle/>
                    <a:p>
                      <a:pPr algn="l" fontAlgn="b"/>
                      <a:r>
                        <a:rPr lang="en-US" sz="1200" u="none" strike="noStrike">
                          <a:effectLst/>
                        </a:rPr>
                        <a:t>41-45</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dirty="0">
                          <a:effectLst/>
                        </a:rPr>
                        <a:t>4</a:t>
                      </a:r>
                      <a:endParaRPr lang="en-US" sz="700" b="0" i="0" u="none" strike="noStrike" dirty="0">
                        <a:solidFill>
                          <a:srgbClr val="000000"/>
                        </a:solidFill>
                        <a:effectLst/>
                        <a:latin typeface="Calibri" panose="020F0502020204030204" pitchFamily="34" charset="0"/>
                      </a:endParaRPr>
                    </a:p>
                  </a:txBody>
                  <a:tcPr marL="7620" marR="7620" marT="7620" marB="0"/>
                </a:tc>
                <a:tc>
                  <a:txBody>
                    <a:bodyPr/>
                    <a:lstStyle/>
                    <a:p>
                      <a:pPr algn="r" fontAlgn="b"/>
                      <a:r>
                        <a:rPr lang="en-US" sz="1200" u="none" strike="noStrike" dirty="0">
                          <a:effectLst/>
                        </a:rPr>
                        <a:t>1.8</a:t>
                      </a:r>
                      <a:endParaRPr lang="en-US" sz="12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69256306"/>
                  </a:ext>
                </a:extLst>
              </a:tr>
            </a:tbl>
          </a:graphicData>
        </a:graphic>
      </p:graphicFrame>
      <p:sp>
        <p:nvSpPr>
          <p:cNvPr id="7" name="TextBox 6">
            <a:extLst>
              <a:ext uri="{FF2B5EF4-FFF2-40B4-BE49-F238E27FC236}">
                <a16:creationId xmlns:a16="http://schemas.microsoft.com/office/drawing/2014/main" id="{2A987C45-7D67-4A6D-1489-9B0EC5C9943E}"/>
              </a:ext>
            </a:extLst>
          </p:cNvPr>
          <p:cNvSpPr txBox="1"/>
          <p:nvPr/>
        </p:nvSpPr>
        <p:spPr>
          <a:xfrm>
            <a:off x="932622" y="2234848"/>
            <a:ext cx="1277401" cy="369332"/>
          </a:xfrm>
          <a:prstGeom prst="rect">
            <a:avLst/>
          </a:prstGeom>
          <a:noFill/>
        </p:spPr>
        <p:txBody>
          <a:bodyPr wrap="none" rtlCol="0">
            <a:spAutoFit/>
          </a:bodyPr>
          <a:lstStyle/>
          <a:p>
            <a:r>
              <a:rPr lang="en-US" dirty="0"/>
              <a:t>designation</a:t>
            </a:r>
          </a:p>
        </p:txBody>
      </p:sp>
      <p:sp>
        <p:nvSpPr>
          <p:cNvPr id="13" name="TextBox 12">
            <a:extLst>
              <a:ext uri="{FF2B5EF4-FFF2-40B4-BE49-F238E27FC236}">
                <a16:creationId xmlns:a16="http://schemas.microsoft.com/office/drawing/2014/main" id="{2CE57945-105B-037F-60A0-FD79003C445B}"/>
              </a:ext>
            </a:extLst>
          </p:cNvPr>
          <p:cNvSpPr txBox="1"/>
          <p:nvPr/>
        </p:nvSpPr>
        <p:spPr>
          <a:xfrm>
            <a:off x="1274766" y="4091747"/>
            <a:ext cx="593111" cy="369332"/>
          </a:xfrm>
          <a:prstGeom prst="rect">
            <a:avLst/>
          </a:prstGeom>
          <a:noFill/>
        </p:spPr>
        <p:txBody>
          <a:bodyPr wrap="none" rtlCol="0">
            <a:spAutoFit/>
          </a:bodyPr>
          <a:lstStyle/>
          <a:p>
            <a:r>
              <a:rPr lang="en-US" dirty="0"/>
              <a:t>Age </a:t>
            </a:r>
          </a:p>
        </p:txBody>
      </p:sp>
      <p:sp>
        <p:nvSpPr>
          <p:cNvPr id="14" name="TextBox 13">
            <a:extLst>
              <a:ext uri="{FF2B5EF4-FFF2-40B4-BE49-F238E27FC236}">
                <a16:creationId xmlns:a16="http://schemas.microsoft.com/office/drawing/2014/main" id="{0D66FBB5-6E69-8BF3-7522-04903F17DC1B}"/>
              </a:ext>
            </a:extLst>
          </p:cNvPr>
          <p:cNvSpPr txBox="1"/>
          <p:nvPr/>
        </p:nvSpPr>
        <p:spPr>
          <a:xfrm>
            <a:off x="856422" y="5306725"/>
            <a:ext cx="1610556" cy="1200329"/>
          </a:xfrm>
          <a:prstGeom prst="rect">
            <a:avLst/>
          </a:prstGeom>
          <a:noFill/>
        </p:spPr>
        <p:txBody>
          <a:bodyPr wrap="square" rtlCol="0">
            <a:spAutoFit/>
          </a:bodyPr>
          <a:lstStyle/>
          <a:p>
            <a:pPr algn="ctr"/>
            <a:endParaRPr lang="en-IN" b="0" i="0" u="none" strike="noStrike" dirty="0">
              <a:solidFill>
                <a:srgbClr val="000000"/>
              </a:solidFill>
              <a:effectLst/>
            </a:endParaRPr>
          </a:p>
          <a:p>
            <a:pPr algn="ctr"/>
            <a:r>
              <a:rPr lang="en-IN" b="0" i="0" u="none" strike="noStrike" dirty="0">
                <a:solidFill>
                  <a:srgbClr val="000000"/>
                </a:solidFill>
                <a:effectLst/>
              </a:rPr>
              <a:t>Gender</a:t>
            </a:r>
          </a:p>
          <a:p>
            <a:pPr algn="ctr">
              <a:buFont typeface="Arial" panose="020B0604020202020204" pitchFamily="34" charset="0"/>
              <a:buChar char="•"/>
            </a:pPr>
            <a:endParaRPr lang="en-IN" b="0" i="0" u="none" strike="noStrike" dirty="0">
              <a:solidFill>
                <a:srgbClr val="000000"/>
              </a:solidFill>
              <a:effectLst/>
            </a:endParaRPr>
          </a:p>
          <a:p>
            <a:pPr algn="ctr"/>
            <a:endParaRPr lang="en-US" dirty="0"/>
          </a:p>
        </p:txBody>
      </p:sp>
      <p:graphicFrame>
        <p:nvGraphicFramePr>
          <p:cNvPr id="15" name="Chart 14">
            <a:extLst>
              <a:ext uri="{FF2B5EF4-FFF2-40B4-BE49-F238E27FC236}">
                <a16:creationId xmlns:a16="http://schemas.microsoft.com/office/drawing/2014/main" id="{70CAAFFA-8606-1DB6-660D-BA97714F25B0}"/>
              </a:ext>
            </a:extLst>
          </p:cNvPr>
          <p:cNvGraphicFramePr>
            <a:graphicFrameLocks/>
          </p:cNvGraphicFramePr>
          <p:nvPr>
            <p:extLst>
              <p:ext uri="{D42A27DB-BD31-4B8C-83A1-F6EECF244321}">
                <p14:modId xmlns:p14="http://schemas.microsoft.com/office/powerpoint/2010/main" val="1172502068"/>
              </p:ext>
            </p:extLst>
          </p:nvPr>
        </p:nvGraphicFramePr>
        <p:xfrm>
          <a:off x="7632113" y="4987978"/>
          <a:ext cx="2490687" cy="187002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Table 15">
            <a:extLst>
              <a:ext uri="{FF2B5EF4-FFF2-40B4-BE49-F238E27FC236}">
                <a16:creationId xmlns:a16="http://schemas.microsoft.com/office/drawing/2014/main" id="{BB27B1CC-18CA-D848-CA58-5CCD8722BC98}"/>
              </a:ext>
            </a:extLst>
          </p:cNvPr>
          <p:cNvGraphicFramePr>
            <a:graphicFrameLocks noGrp="1"/>
          </p:cNvGraphicFramePr>
          <p:nvPr>
            <p:extLst>
              <p:ext uri="{D42A27DB-BD31-4B8C-83A1-F6EECF244321}">
                <p14:modId xmlns:p14="http://schemas.microsoft.com/office/powerpoint/2010/main" val="2793478985"/>
              </p:ext>
            </p:extLst>
          </p:nvPr>
        </p:nvGraphicFramePr>
        <p:xfrm>
          <a:off x="3738050" y="5400115"/>
          <a:ext cx="1964250" cy="396240"/>
        </p:xfrm>
        <a:graphic>
          <a:graphicData uri="http://schemas.openxmlformats.org/drawingml/2006/table">
            <a:tbl>
              <a:tblPr>
                <a:tableStyleId>{93296810-A885-4BE3-A3E7-6D5BEEA58F35}</a:tableStyleId>
              </a:tblPr>
              <a:tblGrid>
                <a:gridCol w="982125">
                  <a:extLst>
                    <a:ext uri="{9D8B030D-6E8A-4147-A177-3AD203B41FA5}">
                      <a16:colId xmlns:a16="http://schemas.microsoft.com/office/drawing/2014/main" val="4207983998"/>
                    </a:ext>
                  </a:extLst>
                </a:gridCol>
                <a:gridCol w="982125">
                  <a:extLst>
                    <a:ext uri="{9D8B030D-6E8A-4147-A177-3AD203B41FA5}">
                      <a16:colId xmlns:a16="http://schemas.microsoft.com/office/drawing/2014/main" val="2032940666"/>
                    </a:ext>
                  </a:extLst>
                </a:gridCol>
              </a:tblGrid>
              <a:tr h="198120">
                <a:tc>
                  <a:txBody>
                    <a:bodyPr/>
                    <a:lstStyle/>
                    <a:p>
                      <a:pPr algn="l" fontAlgn="b"/>
                      <a:r>
                        <a:rPr lang="en-US" sz="1200" u="none" strike="noStrike" dirty="0">
                          <a:effectLst/>
                        </a:rPr>
                        <a:t>MALE </a:t>
                      </a:r>
                      <a:endParaRPr lang="en-US" sz="1200" b="0" i="0" u="none" strike="noStrike" dirty="0">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dirty="0">
                          <a:effectLst/>
                        </a:rPr>
                        <a:t>119</a:t>
                      </a:r>
                      <a:endParaRPr lang="en-US" sz="700" b="0" i="0" u="none" strike="noStrike" dirty="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269538081"/>
                  </a:ext>
                </a:extLst>
              </a:tr>
              <a:tr h="198120">
                <a:tc>
                  <a:txBody>
                    <a:bodyPr/>
                    <a:lstStyle/>
                    <a:p>
                      <a:pPr algn="l" fontAlgn="b"/>
                      <a:r>
                        <a:rPr lang="en-US" sz="1200" u="none" strike="noStrike">
                          <a:effectLst/>
                        </a:rPr>
                        <a:t>FEMAIL</a:t>
                      </a:r>
                      <a:endParaRPr lang="en-US" sz="12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t"/>
                      <a:r>
                        <a:rPr lang="en-US" sz="700" u="none" strike="noStrike" dirty="0">
                          <a:effectLst/>
                        </a:rPr>
                        <a:t>99</a:t>
                      </a:r>
                      <a:endParaRPr lang="en-US" sz="700" b="0" i="0" u="none" strike="noStrike" dirty="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2169355774"/>
                  </a:ext>
                </a:extLst>
              </a:tr>
            </a:tbl>
          </a:graphicData>
        </a:graphic>
      </p:graphicFrame>
    </p:spTree>
    <p:extLst>
      <p:ext uri="{BB962C8B-B14F-4D97-AF65-F5344CB8AC3E}">
        <p14:creationId xmlns:p14="http://schemas.microsoft.com/office/powerpoint/2010/main" val="1853722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7D8922-8162-516D-4FF8-BC9AE9648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Title 1">
            <a:extLst>
              <a:ext uri="{FF2B5EF4-FFF2-40B4-BE49-F238E27FC236}">
                <a16:creationId xmlns:a16="http://schemas.microsoft.com/office/drawing/2014/main" id="{4143CDE5-6127-4A23-5921-338001B0D33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dirty="0"/>
              <a:t>QUESTIONNAIRE(1/5)</a:t>
            </a:r>
            <a:endParaRPr lang="en-IN" dirty="0"/>
          </a:p>
        </p:txBody>
      </p:sp>
      <p:sp>
        <p:nvSpPr>
          <p:cNvPr id="6" name="TextBox 5">
            <a:extLst>
              <a:ext uri="{FF2B5EF4-FFF2-40B4-BE49-F238E27FC236}">
                <a16:creationId xmlns:a16="http://schemas.microsoft.com/office/drawing/2014/main" id="{0082C339-AA52-F311-C387-CBCB75E3C1D4}"/>
              </a:ext>
            </a:extLst>
          </p:cNvPr>
          <p:cNvSpPr txBox="1"/>
          <p:nvPr/>
        </p:nvSpPr>
        <p:spPr>
          <a:xfrm>
            <a:off x="1841157" y="1367522"/>
            <a:ext cx="2189702" cy="646331"/>
          </a:xfrm>
          <a:prstGeom prst="rect">
            <a:avLst/>
          </a:prstGeom>
          <a:noFill/>
        </p:spPr>
        <p:txBody>
          <a:bodyPr wrap="none" rtlCol="0">
            <a:spAutoFit/>
          </a:bodyPr>
          <a:lstStyle/>
          <a:p>
            <a:r>
              <a:rPr lang="en-IN" sz="1800" b="1" kern="100" dirty="0">
                <a:effectLst/>
                <a:latin typeface="Calibri" panose="020F0502020204030204" pitchFamily="34" charset="0"/>
                <a:ea typeface="Calibri" panose="020F0502020204030204" pitchFamily="34" charset="0"/>
                <a:cs typeface="Times New Roman" panose="02020603050405020304" pitchFamily="18" charset="0"/>
              </a:rPr>
              <a:t>BMW Questionnaire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1" name="TextBox 10">
            <a:extLst>
              <a:ext uri="{FF2B5EF4-FFF2-40B4-BE49-F238E27FC236}">
                <a16:creationId xmlns:a16="http://schemas.microsoft.com/office/drawing/2014/main" id="{4A5F936D-70C3-C6C7-4644-89D4DD218A06}"/>
              </a:ext>
            </a:extLst>
          </p:cNvPr>
          <p:cNvSpPr txBox="1"/>
          <p:nvPr/>
        </p:nvSpPr>
        <p:spPr>
          <a:xfrm>
            <a:off x="430427" y="1765438"/>
            <a:ext cx="3274358" cy="646331"/>
          </a:xfrm>
          <a:prstGeom prst="rect">
            <a:avLst/>
          </a:prstGeom>
          <a:noFill/>
        </p:spPr>
        <p:txBody>
          <a:bodyPr wrap="none" rtlCol="0">
            <a:spAutoFit/>
          </a:bodyPr>
          <a:lstStyle/>
          <a:p>
            <a:pPr marL="342900" indent="-342900">
              <a:buFont typeface="+mj-lt"/>
              <a:buAutoNum type="arabicPeriod"/>
            </a:pPr>
            <a:r>
              <a:rPr lang="en-IN" sz="1800" u="none" strike="noStrike" dirty="0">
                <a:effectLst/>
              </a:rPr>
              <a:t>GENERAL BMW KNOWLEDGE</a:t>
            </a:r>
            <a:endParaRPr lang="en-IN" sz="1800" b="0" i="0" u="none" strike="noStrike" dirty="0">
              <a:solidFill>
                <a:srgbClr val="000000"/>
              </a:solidFill>
              <a:effectLst/>
              <a:latin typeface="Calibri" panose="020F0502020204030204" pitchFamily="34" charset="0"/>
            </a:endParaRPr>
          </a:p>
          <a:p>
            <a:endParaRPr lang="en-US" dirty="0"/>
          </a:p>
        </p:txBody>
      </p:sp>
      <p:sp>
        <p:nvSpPr>
          <p:cNvPr id="12" name="TextBox 11">
            <a:extLst>
              <a:ext uri="{FF2B5EF4-FFF2-40B4-BE49-F238E27FC236}">
                <a16:creationId xmlns:a16="http://schemas.microsoft.com/office/drawing/2014/main" id="{FFB23B5D-0AC9-0856-64DF-84E6758CEFFE}"/>
              </a:ext>
            </a:extLst>
          </p:cNvPr>
          <p:cNvSpPr txBox="1"/>
          <p:nvPr/>
        </p:nvSpPr>
        <p:spPr>
          <a:xfrm>
            <a:off x="1000897" y="2139087"/>
            <a:ext cx="9751387" cy="3139321"/>
          </a:xfrm>
          <a:prstGeom prst="rect">
            <a:avLst/>
          </a:prstGeom>
          <a:noFill/>
        </p:spPr>
        <p:txBody>
          <a:bodyPr wrap="none" rtlCol="0">
            <a:spAutoFit/>
          </a:bodyPr>
          <a:lstStyle/>
          <a:p>
            <a:pPr marL="285750" indent="-285750">
              <a:buFont typeface="Arial" panose="020B0604020202020204" pitchFamily="34" charset="0"/>
              <a:buChar char="•"/>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is Biomedical Waste (BMW)?</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General office waste</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Waste generated from diagnostic and treatment procedures in healthcare settings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Kitchen waste from hospitals</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Non-hazardous plastic waste</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Personal Protective Equipment (PPE) should be worn while handling biomedical waste?</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Gloves only</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Gloves and apron only</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Gloves, gown, mask, and eye protection</a:t>
            </a:r>
            <a:b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IN"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Only mask</a:t>
            </a:r>
            <a:endParaRPr lang="en-IN"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13" name="Picture 12">
            <a:extLst>
              <a:ext uri="{FF2B5EF4-FFF2-40B4-BE49-F238E27FC236}">
                <a16:creationId xmlns:a16="http://schemas.microsoft.com/office/drawing/2014/main" id="{2BB35881-E8BD-2FB7-49B5-344397D5B9D7}"/>
              </a:ext>
            </a:extLst>
          </p:cNvPr>
          <p:cNvPicPr/>
          <p:nvPr/>
        </p:nvPicPr>
        <p:blipFill>
          <a:blip r:embed="rId3"/>
          <a:stretch>
            <a:fillRect/>
          </a:stretch>
        </p:blipFill>
        <p:spPr>
          <a:xfrm>
            <a:off x="10871957" y="16376"/>
            <a:ext cx="1184910" cy="1085215"/>
          </a:xfrm>
          <a:prstGeom prst="rect">
            <a:avLst/>
          </a:prstGeom>
        </p:spPr>
      </p:pic>
    </p:spTree>
    <p:extLst>
      <p:ext uri="{BB962C8B-B14F-4D97-AF65-F5344CB8AC3E}">
        <p14:creationId xmlns:p14="http://schemas.microsoft.com/office/powerpoint/2010/main" val="2042504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3145</TotalTime>
  <Words>1804</Words>
  <Application>Microsoft Macintosh PowerPoint</Application>
  <PresentationFormat>Widescreen</PresentationFormat>
  <Paragraphs>220</Paragraphs>
  <Slides>22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-webkit-standard</vt:lpstr>
      <vt:lpstr>Arial</vt:lpstr>
      <vt:lpstr>Calibri</vt:lpstr>
      <vt:lpstr>Calibri (Body)</vt:lpstr>
      <vt:lpstr>Calibri Light</vt:lpstr>
      <vt:lpstr>Courier New</vt:lpstr>
      <vt:lpstr>Roboto</vt:lpstr>
      <vt:lpstr>Symbol</vt:lpstr>
      <vt:lpstr>Times New Roman</vt:lpstr>
      <vt:lpstr>Office Theme</vt:lpstr>
      <vt:lpstr>Awareness of Hospital Staff on Biomedical Waste (BMW) Management </vt:lpstr>
      <vt:lpstr>Mentor Approval</vt:lpstr>
      <vt:lpstr>     Introduction</vt:lpstr>
      <vt:lpstr>Objectives of Your Study</vt:lpstr>
      <vt:lpstr>PowerPoint Presentation</vt:lpstr>
      <vt:lpstr>Data Collection Tool:</vt:lpstr>
      <vt:lpstr>Sample Size Calculation  </vt:lpstr>
      <vt:lpstr>Demographic variables</vt:lpstr>
      <vt:lpstr>PowerPoint Presentation</vt:lpstr>
      <vt:lpstr>PowerPoint Presentation</vt:lpstr>
      <vt:lpstr>PowerPoint Presentation</vt:lpstr>
      <vt:lpstr>PowerPoint Presentation</vt:lpstr>
      <vt:lpstr>PowerPoint Presentation</vt:lpstr>
      <vt:lpstr>Results (1/2)</vt:lpstr>
      <vt:lpstr>Results (2/2)</vt:lpstr>
      <vt:lpstr>Discussion (1/1)</vt:lpstr>
      <vt:lpstr>Recommendations</vt:lpstr>
      <vt:lpstr>Conclusion</vt:lpstr>
      <vt:lpstr>References</vt:lpstr>
      <vt:lpstr>INVOLVEMENT IN COMMUNITY OUTREACH PROGRAMME (COP) ACTIVITIES</vt:lpstr>
      <vt:lpstr>             KEY LEARNINGS FROM COP ACTIVITIES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Awareness of Hospital Staff on Biomedical Waste (BMW) Management </dc:title>
  <dc:creator>Microsoft Office User</dc:creator>
  <cp:lastModifiedBy>embryology Ggn</cp:lastModifiedBy>
  <cp:revision>14</cp:revision>
  <dcterms:created xsi:type="dcterms:W3CDTF">2025-06-22T14:04:59Z</dcterms:created>
  <dcterms:modified xsi:type="dcterms:W3CDTF">2025-06-25T18:01:59Z</dcterms:modified>
</cp:coreProperties>
</file>