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60" r:id="rId4"/>
    <p:sldId id="268" r:id="rId5"/>
    <p:sldId id="269" r:id="rId6"/>
    <p:sldId id="270" r:id="rId7"/>
    <p:sldId id="271" r:id="rId8"/>
    <p:sldId id="273" r:id="rId9"/>
    <p:sldId id="272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62" r:id="rId28"/>
    <p:sldId id="26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369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623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692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748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83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956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20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6017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31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417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266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7D691-198E-4496-942F-9C447AAF490F}" type="datetimeFigureOut">
              <a:rPr lang="en-IN" smtClean="0"/>
              <a:t>28-05-2015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5C08-9FA0-4C9F-AF61-E726910C385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699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464" y="1752600"/>
            <a:ext cx="6473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Internship Report</a:t>
            </a:r>
          </a:p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&amp;</a:t>
            </a:r>
          </a:p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Dissertation Study</a:t>
            </a:r>
            <a:endParaRPr lang="en-US" sz="2400" b="1" dirty="0">
              <a:latin typeface="Trebuchet MS" panose="020B0603020202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685800" y="4267200"/>
            <a:ext cx="7702624" cy="1034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b="1" dirty="0" smtClean="0">
                <a:latin typeface="Trebuchet MS" panose="020B0603020202020204" pitchFamily="34" charset="0"/>
              </a:rPr>
              <a:t>Presentation By: </a:t>
            </a:r>
          </a:p>
          <a:p>
            <a:pPr marL="0" indent="0" algn="r">
              <a:buNone/>
            </a:pPr>
            <a:r>
              <a:rPr lang="en-US" sz="1800" b="1" dirty="0" err="1" smtClean="0">
                <a:latin typeface="Trebuchet MS" panose="020B0603020202020204" pitchFamily="34" charset="0"/>
              </a:rPr>
              <a:t>Vineetha</a:t>
            </a:r>
            <a:r>
              <a:rPr lang="en-US" sz="1800" b="1" dirty="0" smtClean="0">
                <a:latin typeface="Trebuchet MS" panose="020B0603020202020204" pitchFamily="34" charset="0"/>
              </a:rPr>
              <a:t> S </a:t>
            </a:r>
            <a:r>
              <a:rPr lang="en-US" sz="1800" b="1" dirty="0" err="1" smtClean="0">
                <a:latin typeface="Trebuchet MS" panose="020B0603020202020204" pitchFamily="34" charset="0"/>
              </a:rPr>
              <a:t>Pai</a:t>
            </a:r>
            <a:endParaRPr lang="en-US" sz="1800" b="1" dirty="0" smtClean="0">
              <a:latin typeface="Trebuchet MS" panose="020B0603020202020204" pitchFamily="34" charset="0"/>
            </a:endParaRPr>
          </a:p>
          <a:p>
            <a:pPr marL="0" indent="0" algn="r">
              <a:buNone/>
            </a:pPr>
            <a:r>
              <a:rPr lang="en-US" sz="1800" b="1" dirty="0">
                <a:latin typeface="Trebuchet MS" panose="020B0603020202020204" pitchFamily="34" charset="0"/>
                <a:cs typeface="Times New Roman" pitchFamily="18" charset="0"/>
              </a:rPr>
              <a:t>PG/13/075</a:t>
            </a:r>
          </a:p>
          <a:p>
            <a:pPr marL="0" indent="0">
              <a:buNone/>
            </a:pPr>
            <a:endParaRPr lang="en-US" sz="1200" dirty="0">
              <a:latin typeface="Trebuchet MS" panose="020B0603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464" y="838200"/>
            <a:ext cx="8534736" cy="4876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7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Lessons Learned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599"/>
            <a:ext cx="8686800" cy="49530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Configuration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the Master Data for implementing the module 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Planning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and executing the implementation of HIS. (Details regarding the project planning and execution mentioned below)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Testing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and testing process of  the software to ensure quality  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Learned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Work flow of Nutrition Department and prepared training plan, materials. Training and evaluating end users (User Guide is mentioned below)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Post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Go Live support, Issue handling and maintenance </a:t>
            </a:r>
          </a:p>
        </p:txBody>
      </p:sp>
    </p:spTree>
    <p:extLst>
      <p:ext uri="{BB962C8B-B14F-4D97-AF65-F5344CB8AC3E}">
        <p14:creationId xmlns:p14="http://schemas.microsoft.com/office/powerpoint/2010/main" val="232414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04464" y="838200"/>
            <a:ext cx="8534736" cy="4876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13431" y="2502509"/>
            <a:ext cx="853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Dissertation Report</a:t>
            </a:r>
          </a:p>
          <a:p>
            <a:pPr algn="ctr"/>
            <a:endParaRPr lang="en-IN" sz="2400" b="1" dirty="0">
              <a:latin typeface="Trebuchet MS" panose="020B0603020202020204" pitchFamily="34" charset="0"/>
            </a:endParaRPr>
          </a:p>
          <a:p>
            <a:pPr algn="ctr"/>
            <a:r>
              <a:rPr lang="en-IN" sz="2400" b="1" dirty="0">
                <a:latin typeface="Trebuchet MS" panose="020B0603020202020204" pitchFamily="34" charset="0"/>
              </a:rPr>
              <a:t>Study on Satisfaction rate among end users Post </a:t>
            </a:r>
            <a:r>
              <a:rPr lang="en-IN" sz="2400" b="1" dirty="0" smtClean="0">
                <a:latin typeface="Trebuchet MS" panose="020B0603020202020204" pitchFamily="34" charset="0"/>
              </a:rPr>
              <a:t>Implementation</a:t>
            </a:r>
          </a:p>
        </p:txBody>
      </p:sp>
    </p:spTree>
    <p:extLst>
      <p:ext uri="{BB962C8B-B14F-4D97-AF65-F5344CB8AC3E}">
        <p14:creationId xmlns:p14="http://schemas.microsoft.com/office/powerpoint/2010/main" val="6666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Need of the Study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30864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Purpose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End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user satisfaction is significant for successful implementation of any information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system. This study will help us to understand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the satisfaction rate among the end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users after the implementation of Clinical Nutrition Module. 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Research Questions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Are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nurses satisfied in diet referral?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Are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nutritionists satisfied in preparing diet Plan for Patients?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Are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F&amp;B staffs satisfied in module?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Are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there fewer complaints in Food dispatch?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Is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there time saving for dieticians post implementation?</a:t>
            </a: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98252"/>
            <a:ext cx="2414414" cy="118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7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Objective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30864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General Objective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To study the satisfaction rate of staff members after implementing Clinical Nutrition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Module. </a:t>
            </a: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Specific Objectives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To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study the satisfaction rate among nurses post implementation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To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study the satisfaction rate among nutritionists post implementation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To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study the satisfaction rate among F&amp;B staffs post implementation</a:t>
            </a: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4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Literature Review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3106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Assessment Of End User Satisfaction Of Hospital Information System, Dr Rajesh Kumar Sinha, et al</a:t>
            </a:r>
          </a:p>
          <a:p>
            <a:pPr algn="just">
              <a:buBlip>
                <a:blip r:embed="rId3"/>
              </a:buBlip>
            </a:pPr>
            <a:r>
              <a:rPr lang="en-IN" sz="2000" smtClean="0">
                <a:latin typeface="Trebuchet MS" panose="020B0603020202020204" pitchFamily="34" charset="0"/>
                <a:cs typeface="Times New Roman" pitchFamily="18" charset="0"/>
              </a:rPr>
              <a:t> Diet Pal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: A web based dietary menu generating and management system, Noah SA  et al 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 Survey on the Users’ Satisfaction with the Hospital Information Systems (HISs) based on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DeLone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and McLean’s Model in the Medical-Teaching Hospitals in Isfahan City,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Sakineh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saghaeiannejad-Isfahani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et al. 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Is the ICU staff satisfied with the computerized physician order entry? A cross-sectional survey study,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Renata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Rego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Lins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Fumis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at all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Measurement of CPOE end user satisfaction among ICU physicians and nurses, P.L.T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Hoonakker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 et al</a:t>
            </a: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0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Methodology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Study Area: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Study was performed in </a:t>
            </a:r>
            <a:r>
              <a:rPr lang="en-IN" sz="1600">
                <a:latin typeface="Trebuchet MS" panose="020B0603020202020204" pitchFamily="34" charset="0"/>
                <a:cs typeface="Times New Roman" pitchFamily="18" charset="0"/>
              </a:rPr>
              <a:t>a </a:t>
            </a:r>
            <a:r>
              <a:rPr lang="en-IN" sz="1600" smtClean="0">
                <a:latin typeface="Trebuchet MS" panose="020B0603020202020204" pitchFamily="34" charset="0"/>
                <a:cs typeface="Times New Roman" pitchFamily="18" charset="0"/>
              </a:rPr>
              <a:t>350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bedded hospital of Wards, Clinical Nutrition and Food &amp; beverages Department in the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hospital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Research Approach: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Quantitative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Study Design: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Descriptive Cross Sectional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Study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Study Population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55 staff members including nurses, nutritionist,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F&amp;B staff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Sampling Method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Convenient Sampling </a:t>
            </a: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Expected Outcome: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Satisfaction rate among staff members after implementing the Clinical nutrition and F&amp;B Module</a:t>
            </a: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07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Methodology</a:t>
            </a:r>
            <a:r>
              <a:rPr lang="en-US" sz="3200" b="1" dirty="0" smtClean="0">
                <a:latin typeface="Trebuchet MS" panose="020B0603020202020204" pitchFamily="34" charset="0"/>
              </a:rPr>
              <a:t> – </a:t>
            </a:r>
            <a:r>
              <a:rPr lang="en-US" sz="1200" b="1" dirty="0" smtClean="0">
                <a:latin typeface="Trebuchet MS" panose="020B0603020202020204" pitchFamily="34" charset="0"/>
              </a:rPr>
              <a:t>Contd...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Time Frame: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20</a:t>
            </a:r>
            <a:r>
              <a:rPr lang="en-IN" sz="1600" baseline="30000" dirty="0" smtClean="0">
                <a:latin typeface="Trebuchet MS" panose="020B0603020202020204" pitchFamily="34" charset="0"/>
                <a:cs typeface="Times New Roman" pitchFamily="18" charset="0"/>
              </a:rPr>
              <a:t>th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 February 2015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to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19</a:t>
            </a:r>
            <a:r>
              <a:rPr lang="en-IN" sz="1600" baseline="30000" dirty="0" smtClean="0">
                <a:latin typeface="Trebuchet MS" panose="020B0603020202020204" pitchFamily="34" charset="0"/>
                <a:cs typeface="Times New Roman" pitchFamily="18" charset="0"/>
              </a:rPr>
              <a:t>th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 May 2015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Data Collection Method: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Structured Questionnaire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5 Point Likert Scale 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Data Sources: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Primary Data Source: Structured Questionnaire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Data Analysis: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Done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with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Statistical </a:t>
            </a: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Package for Social Science (SPSS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)</a:t>
            </a:r>
          </a:p>
          <a:p>
            <a:pPr algn="just"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Limitations of the Study: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Small sample size- 55 staffs were taken as sample size 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No review of Literature is available for comparing the research study</a:t>
            </a: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67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Results </a:t>
            </a:r>
            <a:r>
              <a:rPr lang="en-US" sz="3200" b="1" dirty="0" smtClean="0">
                <a:latin typeface="Trebuchet MS" panose="020B0603020202020204" pitchFamily="34" charset="0"/>
              </a:rPr>
              <a:t>– </a:t>
            </a:r>
            <a:r>
              <a:rPr lang="en-US" sz="1800" b="1" dirty="0" smtClean="0">
                <a:latin typeface="Trebuchet MS" panose="020B0603020202020204" pitchFamily="34" charset="0"/>
              </a:rPr>
              <a:t>Respondents Profile</a:t>
            </a:r>
            <a:endParaRPr lang="en-US" sz="12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50103"/>
              </p:ext>
            </p:extLst>
          </p:nvPr>
        </p:nvGraphicFramePr>
        <p:xfrm>
          <a:off x="1498600" y="1344724"/>
          <a:ext cx="6146800" cy="3962400"/>
        </p:xfrm>
        <a:graphic>
          <a:graphicData uri="http://schemas.openxmlformats.org/drawingml/2006/table">
            <a:tbl>
              <a:tblPr/>
              <a:tblGrid>
                <a:gridCol w="1205255"/>
                <a:gridCol w="1094245"/>
                <a:gridCol w="1246487"/>
                <a:gridCol w="1332124"/>
                <a:gridCol w="1268689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Nurses (N=40)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Nutritionists (N=5)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F&amp;B Staff (N=10)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Gender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Female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Age Group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21-30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31-40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41-50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Qualification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Diploma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Graduation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Graduation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Clinical Experience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&gt; 1 Year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1- 3 Years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3- 7 Year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&lt; 7 Years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6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Results</a:t>
            </a:r>
            <a:r>
              <a:rPr lang="en-US" sz="3200" b="1" dirty="0" smtClean="0">
                <a:latin typeface="Trebuchet MS" panose="020B0603020202020204" pitchFamily="34" charset="0"/>
              </a:rPr>
              <a:t> – Nurses </a:t>
            </a:r>
            <a:endParaRPr lang="en-US" sz="12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390007"/>
              </p:ext>
            </p:extLst>
          </p:nvPr>
        </p:nvGraphicFramePr>
        <p:xfrm>
          <a:off x="395536" y="1268760"/>
          <a:ext cx="8229600" cy="3784661"/>
        </p:xfrm>
        <a:graphic>
          <a:graphicData uri="http://schemas.openxmlformats.org/drawingml/2006/table">
            <a:tbl>
              <a:tblPr/>
              <a:tblGrid>
                <a:gridCol w="3279826"/>
                <a:gridCol w="804939"/>
                <a:gridCol w="804939"/>
                <a:gridCol w="804939"/>
                <a:gridCol w="804939"/>
                <a:gridCol w="925079"/>
                <a:gridCol w="804939"/>
              </a:tblGrid>
              <a:tr h="189221">
                <a:tc>
                  <a:txBody>
                    <a:bodyPr/>
                    <a:lstStyle/>
                    <a:p>
                      <a:pPr algn="l" fontAlgn="b"/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11" marR="9011" marT="901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Agree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Agree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Neutral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Disagree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Disagree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Mean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Module is user friendly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 (20%)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26(65%)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 (15%)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4.05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Decrease in incidence related to wrong  food dispatch to patients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10(25%)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20 (50%)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7 (17.5%)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3(7.5%)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3.92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Module make easier to track the diet changes throughout the patient stay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11(27.5%)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23(57.5%)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 (12.5%)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4.1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Implementation manual process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10(25%)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17(42.5%)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 (12.5%)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7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3.7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implementation increases productivity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11(27.5%)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17(42.5%)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10(25%)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  (5%)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3.92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Diet plan of a patient can be viewed  from the HIS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16(40%)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24(60%)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4.4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Over all satisfaction with the module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11(27.5%)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23(57.5%)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6(15%) 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4.12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Easy Communication with dietician and </a:t>
                      </a:r>
                      <a:r>
                        <a:rPr lang="en-I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F&amp;B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/>
                      </a:endParaRP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17(42.5%)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20 (50%)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3(7.5%)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4.35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65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Require Enhancement/Modification 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7 (17.5%)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18(45%)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11(27.5%)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4(10%)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3.7</a:t>
                      </a:r>
                    </a:p>
                  </a:txBody>
                  <a:tcPr marL="9011" marR="9011" marT="90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59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Results </a:t>
            </a:r>
            <a:r>
              <a:rPr lang="en-US" sz="3200" b="1" dirty="0" smtClean="0">
                <a:latin typeface="Trebuchet MS" panose="020B0603020202020204" pitchFamily="34" charset="0"/>
              </a:rPr>
              <a:t>- Nutritionists </a:t>
            </a:r>
            <a:endParaRPr lang="en-US" sz="12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27948"/>
              </p:ext>
            </p:extLst>
          </p:nvPr>
        </p:nvGraphicFramePr>
        <p:xfrm>
          <a:off x="374847" y="1268760"/>
          <a:ext cx="8229601" cy="3690745"/>
        </p:xfrm>
        <a:graphic>
          <a:graphicData uri="http://schemas.openxmlformats.org/drawingml/2006/table">
            <a:tbl>
              <a:tblPr/>
              <a:tblGrid>
                <a:gridCol w="3413414"/>
                <a:gridCol w="783215"/>
                <a:gridCol w="783215"/>
                <a:gridCol w="783215"/>
                <a:gridCol w="783215"/>
                <a:gridCol w="900112"/>
                <a:gridCol w="783215"/>
              </a:tblGrid>
              <a:tr h="184114">
                <a:tc>
                  <a:txBody>
                    <a:bodyPr/>
                    <a:lstStyle/>
                    <a:p>
                      <a:pPr algn="l" fontAlgn="b"/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Neutral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Disagree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Disagree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Mean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Module is User friendly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2(40%)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2.2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Reduction in manual process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 (60%)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2.6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Reduction in total time taken to plan the diet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2(40</a:t>
                      </a:r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2.2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Easy communication with F&amp;B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Able to track full diet plan and diet changes of patients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3.4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Diet plan can be made easily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2.8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implementation  increases productivity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 (60%)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2.8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Satisfied with using Clinical nutrition module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2.6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Require Enhancement/Modification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4.8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7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464" y="1752600"/>
            <a:ext cx="64731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rebuchet MS" panose="020B0603020202020204" pitchFamily="34" charset="0"/>
              </a:rPr>
              <a:t>Implementation of Clinical Nutrition Module</a:t>
            </a:r>
          </a:p>
          <a:p>
            <a:pPr algn="ctr"/>
            <a:r>
              <a:rPr lang="en-US" sz="2400" b="1" dirty="0" smtClean="0">
                <a:latin typeface="Trebuchet MS" panose="020B0603020202020204" pitchFamily="34" charset="0"/>
              </a:rPr>
              <a:t>&amp;</a:t>
            </a:r>
          </a:p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Study on Satisfaction rate among end users Post Implementation</a:t>
            </a:r>
            <a:endParaRPr lang="en-US" sz="2400" b="1" dirty="0">
              <a:latin typeface="Trebuchet MS" panose="020B0603020202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685800" y="4267200"/>
            <a:ext cx="7702624" cy="10340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b="1" dirty="0" smtClean="0">
                <a:latin typeface="Trebuchet MS" panose="020B0603020202020204" pitchFamily="34" charset="0"/>
              </a:rPr>
              <a:t>Presentation By: </a:t>
            </a:r>
          </a:p>
          <a:p>
            <a:pPr marL="0" indent="0" algn="r">
              <a:buNone/>
            </a:pPr>
            <a:r>
              <a:rPr lang="en-US" sz="1800" b="1" dirty="0" err="1" smtClean="0">
                <a:latin typeface="Trebuchet MS" panose="020B0603020202020204" pitchFamily="34" charset="0"/>
              </a:rPr>
              <a:t>Vineetha</a:t>
            </a:r>
            <a:r>
              <a:rPr lang="en-US" sz="1800" b="1" dirty="0" smtClean="0">
                <a:latin typeface="Trebuchet MS" panose="020B0603020202020204" pitchFamily="34" charset="0"/>
              </a:rPr>
              <a:t> S </a:t>
            </a:r>
            <a:r>
              <a:rPr lang="en-US" sz="1800" b="1" dirty="0" err="1" smtClean="0">
                <a:latin typeface="Trebuchet MS" panose="020B0603020202020204" pitchFamily="34" charset="0"/>
              </a:rPr>
              <a:t>Pai</a:t>
            </a:r>
            <a:endParaRPr lang="en-US" sz="1800" b="1" dirty="0" smtClean="0">
              <a:latin typeface="Trebuchet MS" panose="020B0603020202020204" pitchFamily="34" charset="0"/>
            </a:endParaRPr>
          </a:p>
          <a:p>
            <a:pPr marL="0" indent="0" algn="r">
              <a:buNone/>
            </a:pPr>
            <a:r>
              <a:rPr lang="en-US" sz="1800" b="1" dirty="0">
                <a:latin typeface="Trebuchet MS" panose="020B0603020202020204" pitchFamily="34" charset="0"/>
                <a:cs typeface="Times New Roman" pitchFamily="18" charset="0"/>
              </a:rPr>
              <a:t>PG/13/075</a:t>
            </a:r>
          </a:p>
          <a:p>
            <a:pPr marL="0" indent="0">
              <a:buNone/>
            </a:pPr>
            <a:endParaRPr lang="en-US" sz="1200" dirty="0">
              <a:latin typeface="Trebuchet MS" panose="020B0603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464" y="838200"/>
            <a:ext cx="8534736" cy="4876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0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Results</a:t>
            </a:r>
            <a:r>
              <a:rPr lang="en-US" sz="3200" b="1" dirty="0" smtClean="0">
                <a:latin typeface="Trebuchet MS" panose="020B0603020202020204" pitchFamily="34" charset="0"/>
              </a:rPr>
              <a:t> – F&amp;B Staff</a:t>
            </a:r>
            <a:endParaRPr lang="en-US" sz="12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54900"/>
              </p:ext>
            </p:extLst>
          </p:nvPr>
        </p:nvGraphicFramePr>
        <p:xfrm>
          <a:off x="395536" y="1196752"/>
          <a:ext cx="8229601" cy="3315503"/>
        </p:xfrm>
        <a:graphic>
          <a:graphicData uri="http://schemas.openxmlformats.org/drawingml/2006/table">
            <a:tbl>
              <a:tblPr/>
              <a:tblGrid>
                <a:gridCol w="3413414"/>
                <a:gridCol w="783215"/>
                <a:gridCol w="783215"/>
                <a:gridCol w="783215"/>
                <a:gridCol w="783215"/>
                <a:gridCol w="900112"/>
                <a:gridCol w="783215"/>
              </a:tblGrid>
              <a:tr h="184114">
                <a:tc>
                  <a:txBody>
                    <a:bodyPr/>
                    <a:lstStyle/>
                    <a:p>
                      <a:pPr algn="l" fontAlgn="b"/>
                      <a:endParaRPr lang="en-IN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Neutral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Disagree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Strongly Disagree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Mean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Module is User friendly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 (30%)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4(40%)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 (30%)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 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Decrease in incidence related to wrong  food dispatch to patients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3.2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Module make easier to track the diet through out the patient stay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(10%)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 (10%)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Implementation reduces paperwork /manual process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 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3.8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Post implementation makes diet dispatch easier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3 (30%)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5(50%)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4.1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Satisfied with F&amp;B Module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4.2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Easier to view Diet reports in the Module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4.8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242"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Require enhancements/modifications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2(20%)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8(80%)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0(0%)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2.7</a:t>
                      </a:r>
                    </a:p>
                  </a:txBody>
                  <a:tcPr marL="8767" marR="8767" marT="87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70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Discussion Points </a:t>
            </a:r>
            <a:r>
              <a:rPr lang="en-US" sz="3200" b="1" dirty="0" smtClean="0">
                <a:latin typeface="Trebuchet MS" panose="020B0603020202020204" pitchFamily="34" charset="0"/>
              </a:rPr>
              <a:t>- </a:t>
            </a:r>
            <a:r>
              <a:rPr lang="en-US" sz="2000" b="1" dirty="0" smtClean="0">
                <a:latin typeface="Trebuchet MS" panose="020B0603020202020204" pitchFamily="34" charset="0"/>
              </a:rPr>
              <a:t>Nurses</a:t>
            </a:r>
            <a:endParaRPr lang="en-US" sz="2000" b="1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022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 is User friendly: Mean = 4.05,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Decrease in incidence related to wrong  food dispatch to patients: mean = 3.92,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 make easier to track the diet changes throughout the patient stay, mean = 4.1,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Post Implementation reduces manual process: Mean = 3.7,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Post implementation increases productivity: Mean = 3.92,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Diet plan of a patient can be viewed  from the HIS, Mean = 4.4,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Over all satisfaction with the module: Mean = 4.12,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Easy Communication with dietician and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F&amp;B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: Mean =4.35, Neutral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Require Enhancement/Modification in Module: mean = 3.7,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Discussion Points </a:t>
            </a:r>
            <a:r>
              <a:rPr lang="en-US" sz="3200" b="1" dirty="0" smtClean="0">
                <a:latin typeface="Trebuchet MS" panose="020B0603020202020204" pitchFamily="34" charset="0"/>
              </a:rPr>
              <a:t>- </a:t>
            </a:r>
            <a:r>
              <a:rPr lang="en-US" sz="2000" b="1" dirty="0">
                <a:latin typeface="Trebuchet MS" panose="020B0603020202020204" pitchFamily="34" charset="0"/>
              </a:rPr>
              <a:t>Nutritionists</a:t>
            </a: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 is User friendly : Mean =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2.2,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Disagree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Reduction in manual process: Mean = 2.6,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Reduction in total time taken to plan the diet : Mean=2.2,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Easy communication with F&amp;B: Mean=3,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Able to track full diet plan and diet changes of patients: Mean =3.4, Neutral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Diet plan can be made easily: Mean = 2.8, Neutral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Post implementation  increases productivity, Mean = 2.8,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I am satisfied with using Clinical nutrition module, Mean = 2.6,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Require Enhancement/Modification in Module, Mean = 4.8, Strongly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Discussion Points</a:t>
            </a:r>
            <a:r>
              <a:rPr lang="en-US" sz="3200" b="1" dirty="0" smtClean="0">
                <a:latin typeface="Trebuchet MS" panose="020B0603020202020204" pitchFamily="34" charset="0"/>
              </a:rPr>
              <a:t> – </a:t>
            </a:r>
            <a:r>
              <a:rPr lang="en-US" sz="2000" b="1" dirty="0" smtClean="0">
                <a:latin typeface="Trebuchet MS" panose="020B0603020202020204" pitchFamily="34" charset="0"/>
              </a:rPr>
              <a:t>F&amp;B Staff</a:t>
            </a:r>
            <a:endParaRPr lang="en-US" sz="2000" b="1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 is User friendly: Mean = 4,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Decrease in incidence related to wrong  food dispatch to patients: Mean = 4,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 make easier to track the diet through out the patient stay: Mean =4,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Post Implementation reduces manual process: Mean = 3.8,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Post implementation makes diet dispatch easier: Mean = 4.1,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I am satisfied with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F&amp;B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Module: Mean = 4.2,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Agree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Easier to view Diet reports in the Module: Mean = 4.8, Strongly agree</a:t>
            </a:r>
          </a:p>
          <a:p>
            <a:pPr algn="just"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Require enhancements/modifications: Mean = 2.7,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buBlip>
                <a:blip r:embed="rId3"/>
              </a:buBlip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Conclusion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Nurses are satisfied with diet referral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F&amp;B Staffs are Satisfied 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Nutritionists responses are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Neutral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Nutritionists are not satisfied in preparing Diet plan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According to nutritionists, Process is time consuming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Less complaints in food Dispatch</a:t>
            </a:r>
          </a:p>
          <a:p>
            <a:pPr algn="just">
              <a:buBlip>
                <a:blip r:embed="rId3"/>
              </a:buBlip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Recommendations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Smart Choice option when adding an item for a particular Meal type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Discharge patient name should be shown in another colour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Vegetarian and Non Vegetarian need some colour code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Require more diet category like </a:t>
            </a:r>
            <a:r>
              <a:rPr lang="en-IN" sz="2000" dirty="0" err="1">
                <a:latin typeface="Trebuchet MS" panose="020B0603020202020204" pitchFamily="34" charset="0"/>
                <a:cs typeface="Times New Roman" pitchFamily="18" charset="0"/>
              </a:rPr>
              <a:t>neutropenic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, low fat low salt, combinations  like diabetic &amp; Renal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etc.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required.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Tick Box should be included in the screen Diet IP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counselling work list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Bar Coded Diet Sticker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38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Root Cause Analysis </a:t>
            </a:r>
            <a:r>
              <a:rPr lang="en-US" sz="3200" b="1" dirty="0" smtClean="0">
                <a:latin typeface="Trebuchet MS" panose="020B0603020202020204" pitchFamily="34" charset="0"/>
              </a:rPr>
              <a:t>-</a:t>
            </a:r>
            <a:endParaRPr lang="en-US" sz="2000" b="1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Nutritionist Dissatisfaction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200" dirty="0">
                <a:latin typeface="Trebuchet MS" panose="020B0603020202020204" pitchFamily="34" charset="0"/>
                <a:cs typeface="Times New Roman" pitchFamily="18" charset="0"/>
              </a:rPr>
              <a:t>Configured Menu is not used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200" dirty="0">
                <a:latin typeface="Trebuchet MS" panose="020B0603020202020204" pitchFamily="34" charset="0"/>
                <a:cs typeface="Times New Roman" pitchFamily="18" charset="0"/>
              </a:rPr>
              <a:t>Adding items consumes more time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200" dirty="0">
                <a:latin typeface="Trebuchet MS" panose="020B0603020202020204" pitchFamily="34" charset="0"/>
                <a:cs typeface="Times New Roman" pitchFamily="18" charset="0"/>
              </a:rPr>
              <a:t>Delete items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endParaRPr lang="en-IN" sz="12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buBlip>
                <a:blip r:embed="rId3"/>
              </a:buBlip>
            </a:pPr>
            <a:endParaRPr lang="en-IN" sz="16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0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en-US" sz="2400" dirty="0">
              <a:latin typeface="Trebuchet MS" panose="020B0603020202020204" pitchFamily="34" charset="0"/>
            </a:endParaRPr>
          </a:p>
        </p:txBody>
      </p:sp>
      <p:pic>
        <p:nvPicPr>
          <p:cNvPr id="9" name="Content Placeholder 3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130424"/>
            <a:ext cx="3682752" cy="453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166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6019800"/>
            <a:ext cx="152065" cy="8239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Immediate Loaded 1-Piece Implants: Prospective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8392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400" y="6019800"/>
            <a:ext cx="152065" cy="8239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Immediate Loaded 1-Piece Implants: Prospective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1"/>
            <a:ext cx="88392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Agenda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47800" y="990600"/>
            <a:ext cx="6248400" cy="4648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2"/>
              </a:buBlip>
            </a:pPr>
            <a:r>
              <a:rPr lang="en-US" sz="1800" dirty="0" smtClean="0">
                <a:latin typeface="Trebuchet MS" panose="020B0603020202020204" pitchFamily="34" charset="0"/>
              </a:rPr>
              <a:t>Organization Profile</a:t>
            </a:r>
          </a:p>
          <a:p>
            <a:pPr algn="just">
              <a:buBlip>
                <a:blip r:embed="rId2"/>
              </a:buBlip>
            </a:pPr>
            <a:r>
              <a:rPr lang="en-US" sz="1800" dirty="0" smtClean="0">
                <a:latin typeface="Trebuchet MS" panose="020B0603020202020204" pitchFamily="34" charset="0"/>
              </a:rPr>
              <a:t>Internship Report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Project Overview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Activity &amp; Time Allocation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Project Plan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Lessons Learned</a:t>
            </a:r>
          </a:p>
          <a:p>
            <a:pPr algn="just">
              <a:buBlip>
                <a:blip r:embed="rId2"/>
              </a:buBlip>
            </a:pPr>
            <a:r>
              <a:rPr lang="en-US" sz="2200" dirty="0" smtClean="0">
                <a:latin typeface="Trebuchet MS" panose="020B0603020202020204" pitchFamily="34" charset="0"/>
              </a:rPr>
              <a:t>Dissertation Report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Need of the Study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Objective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Literature Review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Methodology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Results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Discussion Points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Conclusion</a:t>
            </a:r>
          </a:p>
          <a:p>
            <a:pPr lvl="1" algn="just">
              <a:buBlip>
                <a:blip r:embed="rId2"/>
              </a:buBlip>
            </a:pPr>
            <a:r>
              <a:rPr lang="en-US" sz="1600" dirty="0" smtClean="0">
                <a:latin typeface="Trebuchet MS" panose="020B0603020202020204" pitchFamily="34" charset="0"/>
              </a:rPr>
              <a:t>Recommendations</a:t>
            </a:r>
          </a:p>
          <a:p>
            <a:pPr lvl="1" algn="just">
              <a:buBlip>
                <a:blip r:embed="rId3"/>
              </a:buBlip>
            </a:pPr>
            <a:endParaRPr lang="en-US" sz="1600" dirty="0" smtClean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600" dirty="0" smtClean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800" dirty="0" smtClean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800" dirty="0" smtClean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800" dirty="0" smtClean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400" dirty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800" dirty="0">
              <a:latin typeface="Trebuchet MS" panose="020B0603020202020204" pitchFamily="34" charset="0"/>
            </a:endParaRPr>
          </a:p>
          <a:p>
            <a:pPr lvl="1" algn="just">
              <a:buBlip>
                <a:blip r:embed="rId3"/>
              </a:buBlip>
            </a:pPr>
            <a:endParaRPr lang="en-US" sz="1800" dirty="0" smtClean="0">
              <a:latin typeface="Trebuchet MS" panose="020B0603020202020204" pitchFamily="34" charset="0"/>
            </a:endParaRPr>
          </a:p>
          <a:p>
            <a:endParaRPr lang="en-US" sz="1800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4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Organization Profile</a:t>
            </a:r>
            <a:r>
              <a:rPr lang="en-US" sz="3200" dirty="0" smtClean="0">
                <a:latin typeface="Trebuchet MS" panose="020B0603020202020204" pitchFamily="34" charset="0"/>
              </a:rPr>
              <a:t> - </a:t>
            </a:r>
            <a:r>
              <a:rPr lang="en-US" sz="2000" b="1" dirty="0">
                <a:latin typeface="Trebuchet MS" panose="020B0603020202020204" pitchFamily="34" charset="0"/>
              </a:rPr>
              <a:t>Sakra World </a:t>
            </a:r>
            <a:r>
              <a:rPr lang="en-US" sz="2000" b="1" dirty="0" smtClean="0">
                <a:latin typeface="Trebuchet MS" panose="020B0603020202020204" pitchFamily="34" charset="0"/>
              </a:rPr>
              <a:t>Hospital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27264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US" sz="2000" dirty="0">
                <a:latin typeface="Trebuchet MS" panose="020B0603020202020204" pitchFamily="34" charset="0"/>
                <a:cs typeface="Times New Roman" pitchFamily="18" charset="0"/>
              </a:rPr>
              <a:t>350 bedded hospital, situated in Bangalore</a:t>
            </a:r>
          </a:p>
          <a:p>
            <a:pPr algn="just">
              <a:buBlip>
                <a:blip r:embed="rId3"/>
              </a:buBlip>
            </a:pPr>
            <a:r>
              <a:rPr lang="en-US" sz="2000" dirty="0">
                <a:latin typeface="Trebuchet MS" panose="020B0603020202020204" pitchFamily="34" charset="0"/>
                <a:cs typeface="Times New Roman" pitchFamily="18" charset="0"/>
              </a:rPr>
              <a:t>Joint Venture: </a:t>
            </a:r>
            <a:r>
              <a:rPr lang="en-US" sz="2000" dirty="0" err="1">
                <a:latin typeface="Trebuchet MS" panose="020B0603020202020204" pitchFamily="34" charset="0"/>
                <a:cs typeface="Times New Roman" pitchFamily="18" charset="0"/>
              </a:rPr>
              <a:t>Kirloskar</a:t>
            </a:r>
            <a:r>
              <a:rPr lang="en-US" sz="2000" dirty="0">
                <a:latin typeface="Trebuchet MS" panose="020B0603020202020204" pitchFamily="34" charset="0"/>
                <a:cs typeface="Times New Roman" pitchFamily="18" charset="0"/>
              </a:rPr>
              <a:t>,  </a:t>
            </a:r>
            <a:r>
              <a:rPr lang="en-US" sz="2000" dirty="0" err="1">
                <a:latin typeface="Trebuchet MS" panose="020B0603020202020204" pitchFamily="34" charset="0"/>
                <a:cs typeface="Times New Roman" pitchFamily="18" charset="0"/>
              </a:rPr>
              <a:t>ToyotaTsusho</a:t>
            </a:r>
            <a:r>
              <a:rPr lang="en-US" sz="2000" dirty="0">
                <a:latin typeface="Trebuchet MS" panose="020B0603020202020204" pitchFamily="34" charset="0"/>
                <a:cs typeface="Times New Roman" pitchFamily="18" charset="0"/>
              </a:rPr>
              <a:t> and Secom </a:t>
            </a: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Hospitals</a:t>
            </a:r>
          </a:p>
          <a:p>
            <a:pPr algn="just"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Mission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>
                <a:latin typeface="Trebuchet MS" panose="020B0603020202020204" pitchFamily="34" charset="0"/>
                <a:cs typeface="Times New Roman" pitchFamily="18" charset="0"/>
              </a:rPr>
              <a:t>Providing High Quality care through cutting edge technology and highly skilled man power. Caring beyond the treatment include complete after-care. Being responsible for the patient’s well being and continuous enhancement of his quality of </a:t>
            </a: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life</a:t>
            </a:r>
          </a:p>
          <a:p>
            <a:pPr algn="just"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Vision</a:t>
            </a:r>
          </a:p>
          <a:p>
            <a:pPr lvl="1" algn="just"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We commit to medical care that enhances the quality of human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life</a:t>
            </a:r>
            <a:endParaRPr lang="en-US" sz="2400" dirty="0">
              <a:latin typeface="Trebuchet MS" panose="020B0603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73938"/>
            <a:ext cx="2808312" cy="17216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3773938"/>
            <a:ext cx="2808311" cy="17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Organization Profile</a:t>
            </a:r>
            <a:r>
              <a:rPr lang="en-US" sz="3200" dirty="0" smtClean="0">
                <a:latin typeface="Trebuchet MS" panose="020B0603020202020204" pitchFamily="34" charset="0"/>
              </a:rPr>
              <a:t> – </a:t>
            </a:r>
            <a:r>
              <a:rPr lang="en-US" sz="1200" b="1" dirty="0" err="1" smtClean="0">
                <a:latin typeface="Trebuchet MS" panose="020B0603020202020204" pitchFamily="34" charset="0"/>
              </a:rPr>
              <a:t>Contd</a:t>
            </a:r>
            <a:r>
              <a:rPr lang="en-US" sz="1200" b="1" dirty="0" smtClean="0">
                <a:latin typeface="Trebuchet MS" panose="020B0603020202020204" pitchFamily="34" charset="0"/>
              </a:rPr>
              <a:t>…</a:t>
            </a:r>
            <a:endParaRPr lang="en-US" sz="12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6706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Four Pillars of Hospital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Skills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Technology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Ethics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Family Atmosphere</a:t>
            </a:r>
          </a:p>
          <a:p>
            <a:pPr algn="just"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Core Values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Safety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Team Practice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Trust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Integrity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Honesty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Empathy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Respect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Excellence</a:t>
            </a:r>
          </a:p>
          <a:p>
            <a:pPr lvl="1" algn="just">
              <a:buBlip>
                <a:blip r:embed="rId3"/>
              </a:buBlip>
            </a:pPr>
            <a:r>
              <a:rPr lang="en-US" sz="1600" dirty="0" smtClean="0">
                <a:latin typeface="Trebuchet MS" panose="020B0603020202020204" pitchFamily="34" charset="0"/>
                <a:cs typeface="Times New Roman" pitchFamily="18" charset="0"/>
              </a:rPr>
              <a:t>Ethics</a:t>
            </a:r>
            <a:endParaRPr lang="en-US" sz="1600" dirty="0">
              <a:latin typeface="Trebuchet MS" panose="020B0603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28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04464" y="838200"/>
            <a:ext cx="8534736" cy="4876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464" y="3045767"/>
            <a:ext cx="853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latin typeface="Trebuchet MS" panose="020B0603020202020204" pitchFamily="34" charset="0"/>
              </a:rPr>
              <a:t>Internship Report</a:t>
            </a:r>
          </a:p>
        </p:txBody>
      </p:sp>
    </p:spTree>
    <p:extLst>
      <p:ext uri="{BB962C8B-B14F-4D97-AF65-F5344CB8AC3E}">
        <p14:creationId xmlns:p14="http://schemas.microsoft.com/office/powerpoint/2010/main" val="29443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Project Overview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600"/>
            <a:ext cx="8686800" cy="43826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Internship Period: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19th February 2015 to 19th May 2015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Project: Implementation of Clinical Nutrition Module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Expected Outcome: To </a:t>
            </a: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Successfully Implement the clinical nutrition, F&amp;B and Support services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module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>
                <a:latin typeface="Trebuchet MS" panose="020B0603020202020204" pitchFamily="34" charset="0"/>
                <a:cs typeface="Times New Roman" pitchFamily="18" charset="0"/>
              </a:rPr>
              <a:t>End-users: Nurses, Nutritionists, F&amp;B </a:t>
            </a: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Staff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Clinical Nutrition Module include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Diet Chart for Nurses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Diet &amp; Nutrition For nutritionists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600" dirty="0">
                <a:latin typeface="Trebuchet MS" panose="020B0603020202020204" pitchFamily="34" charset="0"/>
                <a:cs typeface="Times New Roman" pitchFamily="18" charset="0"/>
              </a:rPr>
              <a:t>Food &amp; Beverages for F&amp;B </a:t>
            </a:r>
            <a:r>
              <a:rPr lang="en-IN" sz="1600" dirty="0" smtClean="0">
                <a:latin typeface="Trebuchet MS" panose="020B0603020202020204" pitchFamily="34" charset="0"/>
                <a:cs typeface="Times New Roman" pitchFamily="18" charset="0"/>
              </a:rPr>
              <a:t>staffs</a:t>
            </a:r>
            <a:endParaRPr lang="en-IN" sz="1600" dirty="0">
              <a:latin typeface="Trebuchet MS" panose="020B06030202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00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Activity &amp; Time Allocation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072" y="990600"/>
            <a:ext cx="8534400" cy="438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141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0200" y="6193588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Internship Report &amp; Dissertation Study</a:t>
            </a:r>
            <a:endParaRPr lang="en-US" sz="12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Trebuchet MS" panose="020B0603020202020204" pitchFamily="34" charset="0"/>
              </a:rPr>
              <a:t>Project Plan</a:t>
            </a:r>
            <a:endParaRPr lang="en-US" sz="2000" b="1" u="sng" dirty="0">
              <a:latin typeface="Trebuchet MS" panose="020B0603020202020204" pitchFamily="34" charset="0"/>
            </a:endParaRPr>
          </a:p>
        </p:txBody>
      </p:sp>
      <p:pic>
        <p:nvPicPr>
          <p:cNvPr id="11" name="Picture 10" descr="iihmr-delhi-logo.png"/>
          <p:cNvPicPr/>
          <p:nvPr/>
        </p:nvPicPr>
        <p:blipFill rotWithShape="1">
          <a:blip r:embed="rId2" cstate="print"/>
          <a:srcRect r="88182" b="-319"/>
          <a:stretch/>
        </p:blipFill>
        <p:spPr>
          <a:xfrm>
            <a:off x="145750" y="6076956"/>
            <a:ext cx="537818" cy="664412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990599"/>
            <a:ext cx="8686800" cy="49530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>
                <a:latin typeface="Trebuchet MS" panose="020B0603020202020204" pitchFamily="34" charset="0"/>
                <a:cs typeface="Times New Roman" pitchFamily="18" charset="0"/>
              </a:rPr>
              <a:t>Initial Phase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500" dirty="0" smtClean="0">
                <a:latin typeface="Trebuchet MS" panose="020B0603020202020204" pitchFamily="34" charset="0"/>
                <a:cs typeface="Times New Roman" pitchFamily="18" charset="0"/>
              </a:rPr>
              <a:t>Held meeting with </a:t>
            </a:r>
            <a:r>
              <a:rPr lang="en-IN" sz="1500" dirty="0">
                <a:latin typeface="Trebuchet MS" panose="020B0603020202020204" pitchFamily="34" charset="0"/>
                <a:cs typeface="Times New Roman" pitchFamily="18" charset="0"/>
              </a:rPr>
              <a:t>the Head of the Department IT, Senior Manager IT, Deputy Manager IT and Head of the Department Clinical nutrition. </a:t>
            </a:r>
            <a:endParaRPr lang="en-IN" sz="1500" dirty="0" smtClean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Planning Phase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500" dirty="0" smtClean="0">
                <a:latin typeface="Trebuchet MS" panose="020B0603020202020204" pitchFamily="34" charset="0"/>
                <a:cs typeface="Times New Roman" pitchFamily="18" charset="0"/>
              </a:rPr>
              <a:t>Data were collected and resources, training, go live and risk management were planned and communicated with all stake holders</a:t>
            </a: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Execution Phase</a:t>
            </a:r>
            <a:endParaRPr lang="en-IN" sz="20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500" dirty="0">
                <a:latin typeface="Trebuchet MS" panose="020B0603020202020204" pitchFamily="34" charset="0"/>
                <a:cs typeface="Times New Roman" pitchFamily="18" charset="0"/>
              </a:rPr>
              <a:t>Master data were configured, training to the super users and end users were conducted. Application was tested and issues were logged and resolved</a:t>
            </a:r>
            <a:r>
              <a:rPr lang="en-IN" sz="1500" dirty="0" smtClean="0">
                <a:latin typeface="Trebuchet MS" panose="020B0603020202020204" pitchFamily="34" charset="0"/>
                <a:cs typeface="Times New Roman" pitchFamily="18" charset="0"/>
              </a:rPr>
              <a:t>. End user support was </a:t>
            </a:r>
            <a:r>
              <a:rPr lang="en-IN" sz="1500" dirty="0">
                <a:latin typeface="Trebuchet MS" panose="020B0603020202020204" pitchFamily="34" charset="0"/>
                <a:cs typeface="Times New Roman" pitchFamily="18" charset="0"/>
              </a:rPr>
              <a:t>provided during Go </a:t>
            </a:r>
            <a:r>
              <a:rPr lang="en-IN" sz="1500" dirty="0" smtClean="0">
                <a:latin typeface="Trebuchet MS" panose="020B0603020202020204" pitchFamily="34" charset="0"/>
                <a:cs typeface="Times New Roman" pitchFamily="18" charset="0"/>
              </a:rPr>
              <a:t>live</a:t>
            </a:r>
            <a:endParaRPr lang="en-IN" sz="1500" dirty="0">
              <a:latin typeface="Trebuchet MS" panose="020B060302020202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Blip>
                <a:blip r:embed="rId3"/>
              </a:buBlip>
            </a:pPr>
            <a:r>
              <a:rPr lang="en-IN" sz="2000" dirty="0" smtClean="0">
                <a:latin typeface="Trebuchet MS" panose="020B0603020202020204" pitchFamily="34" charset="0"/>
                <a:cs typeface="Times New Roman" pitchFamily="18" charset="0"/>
              </a:rPr>
              <a:t>Closing Phase</a:t>
            </a:r>
          </a:p>
          <a:p>
            <a:pPr lvl="1" algn="just">
              <a:lnSpc>
                <a:spcPct val="150000"/>
              </a:lnSpc>
              <a:buBlip>
                <a:blip r:embed="rId3"/>
              </a:buBlip>
            </a:pPr>
            <a:r>
              <a:rPr lang="en-IN" sz="1500" dirty="0">
                <a:latin typeface="Trebuchet MS" panose="020B0603020202020204" pitchFamily="34" charset="0"/>
                <a:cs typeface="Times New Roman" pitchFamily="18" charset="0"/>
              </a:rPr>
              <a:t>Survey was conducted among end users</a:t>
            </a:r>
          </a:p>
        </p:txBody>
      </p:sp>
    </p:spTree>
    <p:extLst>
      <p:ext uri="{BB962C8B-B14F-4D97-AF65-F5344CB8AC3E}">
        <p14:creationId xmlns:p14="http://schemas.microsoft.com/office/powerpoint/2010/main" val="6365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2073</Words>
  <Application>Microsoft Office PowerPoint</Application>
  <PresentationFormat>On-screen Show (4:3)</PresentationFormat>
  <Paragraphs>528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vpai</dc:creator>
  <cp:lastModifiedBy>Lenovo</cp:lastModifiedBy>
  <cp:revision>21</cp:revision>
  <dcterms:created xsi:type="dcterms:W3CDTF">2015-05-27T07:56:13Z</dcterms:created>
  <dcterms:modified xsi:type="dcterms:W3CDTF">2015-05-28T11:05:57Z</dcterms:modified>
</cp:coreProperties>
</file>