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23"/>
  </p:notesMasterIdLst>
  <p:sldIdLst>
    <p:sldId id="256" r:id="rId2"/>
    <p:sldId id="274" r:id="rId3"/>
    <p:sldId id="257" r:id="rId4"/>
    <p:sldId id="258" r:id="rId5"/>
    <p:sldId id="260" r:id="rId6"/>
    <p:sldId id="259" r:id="rId7"/>
    <p:sldId id="261" r:id="rId8"/>
    <p:sldId id="263" r:id="rId9"/>
    <p:sldId id="262" r:id="rId10"/>
    <p:sldId id="264" r:id="rId11"/>
    <p:sldId id="265" r:id="rId12"/>
    <p:sldId id="266" r:id="rId13"/>
    <p:sldId id="275" r:id="rId14"/>
    <p:sldId id="276" r:id="rId15"/>
    <p:sldId id="267" r:id="rId16"/>
    <p:sldId id="273" r:id="rId17"/>
    <p:sldId id="277" r:id="rId18"/>
    <p:sldId id="268" r:id="rId19"/>
    <p:sldId id="269" r:id="rId20"/>
    <p:sldId id="270" r:id="rId21"/>
    <p:sldId id="27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96"/>
  </p:normalViewPr>
  <p:slideViewPr>
    <p:cSldViewPr snapToGrid="0">
      <p:cViewPr varScale="1">
        <p:scale>
          <a:sx n="105" d="100"/>
          <a:sy n="105" d="100"/>
        </p:scale>
        <p:origin x="6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462443571963954E-2"/>
          <c:y val="0.19847343587475944"/>
          <c:w val="0.85555555555555551"/>
          <c:h val="0.62867162438028579"/>
        </c:manualLayout>
      </c:layout>
      <c:barChart>
        <c:barDir val="col"/>
        <c:grouping val="clustered"/>
        <c:varyColors val="0"/>
        <c:ser>
          <c:idx val="0"/>
          <c:order val="0"/>
          <c:tx>
            <c:strRef>
              <c:f>ANALYSIS!$C$27</c:f>
              <c:strCache>
                <c:ptCount val="1"/>
                <c:pt idx="0">
                  <c:v>MARCH</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ANALYSIS!$B$28:$B$31</c:f>
              <c:strCache>
                <c:ptCount val="4"/>
                <c:pt idx="0">
                  <c:v>LESS THAN 2 HR</c:v>
                </c:pt>
                <c:pt idx="1">
                  <c:v>2 - 5HR</c:v>
                </c:pt>
                <c:pt idx="2">
                  <c:v>5 - 7 HR</c:v>
                </c:pt>
                <c:pt idx="3">
                  <c:v>MORE THAN 7 HR</c:v>
                </c:pt>
              </c:strCache>
            </c:strRef>
          </c:cat>
          <c:val>
            <c:numRef>
              <c:f>ANALYSIS!$C$28:$C$31</c:f>
              <c:numCache>
                <c:formatCode>0%</c:formatCode>
                <c:ptCount val="4"/>
                <c:pt idx="0">
                  <c:v>0.09</c:v>
                </c:pt>
                <c:pt idx="1">
                  <c:v>0.66</c:v>
                </c:pt>
                <c:pt idx="2">
                  <c:v>0.16</c:v>
                </c:pt>
                <c:pt idx="3">
                  <c:v>0.09</c:v>
                </c:pt>
              </c:numCache>
            </c:numRef>
          </c:val>
          <c:extLst>
            <c:ext xmlns:c16="http://schemas.microsoft.com/office/drawing/2014/chart" uri="{C3380CC4-5D6E-409C-BE32-E72D297353CC}">
              <c16:uniqueId val="{00000000-58BF-E442-ABAA-7D6877843AC6}"/>
            </c:ext>
          </c:extLst>
        </c:ser>
        <c:ser>
          <c:idx val="1"/>
          <c:order val="1"/>
          <c:tx>
            <c:strRef>
              <c:f>ANALYSIS!$D$27</c:f>
              <c:strCache>
                <c:ptCount val="1"/>
                <c:pt idx="0">
                  <c:v>APRIL</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ANALYSIS!$B$28:$B$31</c:f>
              <c:strCache>
                <c:ptCount val="4"/>
                <c:pt idx="0">
                  <c:v>LESS THAN 2 HR</c:v>
                </c:pt>
                <c:pt idx="1">
                  <c:v>2 - 5HR</c:v>
                </c:pt>
                <c:pt idx="2">
                  <c:v>5 - 7 HR</c:v>
                </c:pt>
                <c:pt idx="3">
                  <c:v>MORE THAN 7 HR</c:v>
                </c:pt>
              </c:strCache>
            </c:strRef>
          </c:cat>
          <c:val>
            <c:numRef>
              <c:f>ANALYSIS!$D$28:$D$31</c:f>
              <c:numCache>
                <c:formatCode>0%</c:formatCode>
                <c:ptCount val="4"/>
                <c:pt idx="0">
                  <c:v>0.13</c:v>
                </c:pt>
                <c:pt idx="1">
                  <c:v>0.56999999999999995</c:v>
                </c:pt>
                <c:pt idx="2">
                  <c:v>0.23</c:v>
                </c:pt>
                <c:pt idx="3">
                  <c:v>7.0000000000000007E-2</c:v>
                </c:pt>
              </c:numCache>
            </c:numRef>
          </c:val>
          <c:extLst>
            <c:ext xmlns:c16="http://schemas.microsoft.com/office/drawing/2014/chart" uri="{C3380CC4-5D6E-409C-BE32-E72D297353CC}">
              <c16:uniqueId val="{00000001-58BF-E442-ABAA-7D6877843AC6}"/>
            </c:ext>
          </c:extLst>
        </c:ser>
        <c:dLbls>
          <c:dLblPos val="outEnd"/>
          <c:showLegendKey val="0"/>
          <c:showVal val="1"/>
          <c:showCatName val="0"/>
          <c:showSerName val="0"/>
          <c:showPercent val="0"/>
          <c:showBubbleSize val="0"/>
        </c:dLbls>
        <c:gapWidth val="444"/>
        <c:overlap val="-90"/>
        <c:axId val="698069215"/>
        <c:axId val="1183808399"/>
      </c:barChart>
      <c:catAx>
        <c:axId val="69806921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tx1">
                    <a:lumMod val="65000"/>
                    <a:lumOff val="35000"/>
                  </a:schemeClr>
                </a:solidFill>
                <a:latin typeface="+mn-lt"/>
                <a:ea typeface="+mn-ea"/>
                <a:cs typeface="+mn-cs"/>
              </a:defRPr>
            </a:pPr>
            <a:endParaRPr lang="en-US"/>
          </a:p>
        </c:txPr>
        <c:crossAx val="1183808399"/>
        <c:crosses val="autoZero"/>
        <c:auto val="1"/>
        <c:lblAlgn val="ctr"/>
        <c:lblOffset val="100"/>
        <c:noMultiLvlLbl val="0"/>
      </c:catAx>
      <c:valAx>
        <c:axId val="1183808399"/>
        <c:scaling>
          <c:orientation val="minMax"/>
        </c:scaling>
        <c:delete val="1"/>
        <c:axPos val="l"/>
        <c:numFmt formatCode="0%" sourceLinked="1"/>
        <c:majorTickMark val="none"/>
        <c:minorTickMark val="none"/>
        <c:tickLblPos val="nextTo"/>
        <c:crossAx val="698069215"/>
        <c:crosses val="autoZero"/>
        <c:crossBetween val="between"/>
      </c:valAx>
      <c:spPr>
        <a:noFill/>
        <a:ln>
          <a:noFill/>
        </a:ln>
        <a:effectLst/>
      </c:spPr>
    </c:plotArea>
    <c:legend>
      <c:legendPos val="t"/>
      <c:layout>
        <c:manualLayout>
          <c:xMode val="edge"/>
          <c:yMode val="edge"/>
          <c:x val="0.32151224846894133"/>
          <c:y val="2.7777777777777776E-2"/>
          <c:w val="0.33197528433945755"/>
          <c:h val="7.3473315835520567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ANALYSIS!$C$121</c:f>
              <c:strCache>
                <c:ptCount val="1"/>
                <c:pt idx="0">
                  <c:v>MARCH'22</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ANALYSIS!$C$122:$C$125</c:f>
              <c:numCache>
                <c:formatCode>0%</c:formatCode>
                <c:ptCount val="4"/>
                <c:pt idx="0">
                  <c:v>0.25</c:v>
                </c:pt>
                <c:pt idx="1">
                  <c:v>0.06</c:v>
                </c:pt>
                <c:pt idx="2">
                  <c:v>0.31</c:v>
                </c:pt>
                <c:pt idx="3">
                  <c:v>0.36</c:v>
                </c:pt>
              </c:numCache>
            </c:numRef>
          </c:val>
          <c:extLst>
            <c:ext xmlns:c16="http://schemas.microsoft.com/office/drawing/2014/chart" uri="{C3380CC4-5D6E-409C-BE32-E72D297353CC}">
              <c16:uniqueId val="{00000000-73CA-5C4A-B762-3F9262CB9D56}"/>
            </c:ext>
          </c:extLst>
        </c:ser>
        <c:ser>
          <c:idx val="1"/>
          <c:order val="1"/>
          <c:tx>
            <c:strRef>
              <c:f>ANALYSIS!$D$121</c:f>
              <c:strCache>
                <c:ptCount val="1"/>
                <c:pt idx="0">
                  <c:v>APRIL'22</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ANALYSIS!$D$122:$D$125</c:f>
              <c:numCache>
                <c:formatCode>0%</c:formatCode>
                <c:ptCount val="4"/>
                <c:pt idx="0">
                  <c:v>0.17</c:v>
                </c:pt>
                <c:pt idx="1">
                  <c:v>0.1</c:v>
                </c:pt>
                <c:pt idx="2">
                  <c:v>0.44</c:v>
                </c:pt>
                <c:pt idx="3">
                  <c:v>0.28000000000000003</c:v>
                </c:pt>
              </c:numCache>
            </c:numRef>
          </c:val>
          <c:extLst>
            <c:ext xmlns:c16="http://schemas.microsoft.com/office/drawing/2014/chart" uri="{C3380CC4-5D6E-409C-BE32-E72D297353CC}">
              <c16:uniqueId val="{00000001-73CA-5C4A-B762-3F9262CB9D56}"/>
            </c:ext>
          </c:extLst>
        </c:ser>
        <c:dLbls>
          <c:dLblPos val="outEnd"/>
          <c:showLegendKey val="0"/>
          <c:showVal val="1"/>
          <c:showCatName val="0"/>
          <c:showSerName val="0"/>
          <c:showPercent val="0"/>
          <c:showBubbleSize val="0"/>
        </c:dLbls>
        <c:gapWidth val="444"/>
        <c:overlap val="-90"/>
        <c:axId val="1169217071"/>
        <c:axId val="1169435327"/>
      </c:barChart>
      <c:catAx>
        <c:axId val="1169217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cap="all" spc="120" normalizeH="0" baseline="0">
                <a:solidFill>
                  <a:schemeClr val="tx1">
                    <a:lumMod val="65000"/>
                    <a:lumOff val="35000"/>
                  </a:schemeClr>
                </a:solidFill>
                <a:latin typeface="+mn-lt"/>
                <a:ea typeface="+mn-ea"/>
                <a:cs typeface="+mn-cs"/>
              </a:defRPr>
            </a:pPr>
            <a:endParaRPr lang="en-US"/>
          </a:p>
        </c:txPr>
        <c:crossAx val="1169435327"/>
        <c:crosses val="autoZero"/>
        <c:auto val="1"/>
        <c:lblAlgn val="ctr"/>
        <c:lblOffset val="100"/>
        <c:noMultiLvlLbl val="0"/>
      </c:catAx>
      <c:valAx>
        <c:axId val="1169435327"/>
        <c:scaling>
          <c:orientation val="minMax"/>
        </c:scaling>
        <c:delete val="1"/>
        <c:axPos val="l"/>
        <c:numFmt formatCode="0%" sourceLinked="1"/>
        <c:majorTickMark val="none"/>
        <c:minorTickMark val="none"/>
        <c:tickLblPos val="nextTo"/>
        <c:crossAx val="11692170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GB" sz="1400" dirty="0"/>
              <a:t>% of delay</a:t>
            </a:r>
            <a:r>
              <a:rPr lang="en-GB" sz="1400" baseline="0" dirty="0"/>
              <a:t> from DEPARTMENT </a:t>
            </a:r>
            <a:endParaRPr lang="en-GB" sz="1400" dirty="0"/>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95E-C640-BA96-B90EFAA0BC1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95E-C640-BA96-B90EFAA0BC1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B95E-C640-BA96-B90EFAA0BC1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B95E-C640-BA96-B90EFAA0BC1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ANALYSIS!$B$85:$B$88</c:f>
              <c:strCache>
                <c:ptCount val="4"/>
                <c:pt idx="0">
                  <c:v>Nursing and Pharmacy </c:v>
                </c:pt>
                <c:pt idx="1">
                  <c:v>Billing</c:v>
                </c:pt>
                <c:pt idx="2">
                  <c:v>TPA</c:v>
                </c:pt>
                <c:pt idx="3">
                  <c:v>Patient</c:v>
                </c:pt>
              </c:strCache>
            </c:strRef>
          </c:cat>
          <c:val>
            <c:numRef>
              <c:f>ANALYSIS!$C$85:$C$88</c:f>
              <c:numCache>
                <c:formatCode>0%</c:formatCode>
                <c:ptCount val="4"/>
                <c:pt idx="0">
                  <c:v>0.22</c:v>
                </c:pt>
                <c:pt idx="1">
                  <c:v>0.1</c:v>
                </c:pt>
                <c:pt idx="2">
                  <c:v>0.36</c:v>
                </c:pt>
                <c:pt idx="3">
                  <c:v>0.32</c:v>
                </c:pt>
              </c:numCache>
            </c:numRef>
          </c:val>
          <c:extLst>
            <c:ext xmlns:c16="http://schemas.microsoft.com/office/drawing/2014/chart" uri="{C3380CC4-5D6E-409C-BE32-E72D297353CC}">
              <c16:uniqueId val="{00000008-B95E-C640-BA96-B90EFAA0BC1E}"/>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8007589910412947"/>
          <c:y val="0.14723047653167803"/>
          <c:w val="0.30953853895314898"/>
          <c:h val="0.76438549174095549"/>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94283441167179E-2"/>
          <c:y val="0.17777777777777778"/>
          <c:w val="0.87402175987783914"/>
          <c:h val="0.6325627296587926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ANALYSIS!$B$138:$B$139</c:f>
              <c:strCache>
                <c:ptCount val="2"/>
                <c:pt idx="0">
                  <c:v>planned</c:v>
                </c:pt>
                <c:pt idx="1">
                  <c:v>unplanned </c:v>
                </c:pt>
              </c:strCache>
            </c:strRef>
          </c:cat>
          <c:val>
            <c:numRef>
              <c:f>ANALYSIS!$C$138:$C$139</c:f>
              <c:numCache>
                <c:formatCode>0%</c:formatCode>
                <c:ptCount val="2"/>
                <c:pt idx="0">
                  <c:v>0.4</c:v>
                </c:pt>
                <c:pt idx="1">
                  <c:v>0.6</c:v>
                </c:pt>
              </c:numCache>
            </c:numRef>
          </c:val>
          <c:extLst>
            <c:ext xmlns:c16="http://schemas.microsoft.com/office/drawing/2014/chart" uri="{C3380CC4-5D6E-409C-BE32-E72D297353CC}">
              <c16:uniqueId val="{00000000-C1A8-EF49-9399-890223524B93}"/>
            </c:ext>
          </c:extLst>
        </c:ser>
        <c:dLbls>
          <c:dLblPos val="outEnd"/>
          <c:showLegendKey val="0"/>
          <c:showVal val="1"/>
          <c:showCatName val="0"/>
          <c:showSerName val="0"/>
          <c:showPercent val="0"/>
          <c:showBubbleSize val="0"/>
        </c:dLbls>
        <c:gapWidth val="444"/>
        <c:overlap val="-90"/>
        <c:axId val="138899887"/>
        <c:axId val="1509588927"/>
      </c:barChart>
      <c:catAx>
        <c:axId val="1388998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cap="all" spc="120" normalizeH="0" baseline="0">
                <a:solidFill>
                  <a:schemeClr val="tx1">
                    <a:lumMod val="65000"/>
                    <a:lumOff val="35000"/>
                  </a:schemeClr>
                </a:solidFill>
                <a:latin typeface="+mn-lt"/>
                <a:ea typeface="+mn-ea"/>
                <a:cs typeface="+mn-cs"/>
              </a:defRPr>
            </a:pPr>
            <a:endParaRPr lang="en-US"/>
          </a:p>
        </c:txPr>
        <c:crossAx val="1509588927"/>
        <c:crosses val="autoZero"/>
        <c:auto val="1"/>
        <c:lblAlgn val="ctr"/>
        <c:lblOffset val="100"/>
        <c:noMultiLvlLbl val="0"/>
      </c:catAx>
      <c:valAx>
        <c:axId val="1509588927"/>
        <c:scaling>
          <c:orientation val="minMax"/>
        </c:scaling>
        <c:delete val="1"/>
        <c:axPos val="l"/>
        <c:numFmt formatCode="0%" sourceLinked="1"/>
        <c:majorTickMark val="none"/>
        <c:minorTickMark val="none"/>
        <c:tickLblPos val="nextTo"/>
        <c:crossAx val="138899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633206270761822E-3"/>
          <c:y val="3.7808509230463838E-3"/>
          <c:w val="0.94786771653543322"/>
          <c:h val="0.7522130834563111"/>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ANALYSIS!$B$138:$B$139</c:f>
              <c:strCache>
                <c:ptCount val="2"/>
                <c:pt idx="0">
                  <c:v>planned</c:v>
                </c:pt>
                <c:pt idx="1">
                  <c:v>unplanned </c:v>
                </c:pt>
              </c:strCache>
            </c:strRef>
          </c:cat>
          <c:val>
            <c:numRef>
              <c:f>ANALYSIS!$C$138:$C$139</c:f>
              <c:numCache>
                <c:formatCode>0%</c:formatCode>
                <c:ptCount val="2"/>
                <c:pt idx="0">
                  <c:v>0.4</c:v>
                </c:pt>
                <c:pt idx="1">
                  <c:v>0.6</c:v>
                </c:pt>
              </c:numCache>
            </c:numRef>
          </c:val>
          <c:extLst>
            <c:ext xmlns:c16="http://schemas.microsoft.com/office/drawing/2014/chart" uri="{C3380CC4-5D6E-409C-BE32-E72D297353CC}">
              <c16:uniqueId val="{00000000-CB42-8742-9BDD-967777D6A65F}"/>
            </c:ext>
          </c:extLst>
        </c:ser>
        <c:dLbls>
          <c:dLblPos val="outEnd"/>
          <c:showLegendKey val="0"/>
          <c:showVal val="1"/>
          <c:showCatName val="0"/>
          <c:showSerName val="0"/>
          <c:showPercent val="0"/>
          <c:showBubbleSize val="0"/>
        </c:dLbls>
        <c:gapWidth val="444"/>
        <c:overlap val="-90"/>
        <c:axId val="138899887"/>
        <c:axId val="1509588927"/>
      </c:barChart>
      <c:catAx>
        <c:axId val="1388998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mn-lt"/>
                <a:ea typeface="+mn-ea"/>
                <a:cs typeface="+mn-cs"/>
              </a:defRPr>
            </a:pPr>
            <a:endParaRPr lang="en-US"/>
          </a:p>
        </c:txPr>
        <c:crossAx val="1509588927"/>
        <c:crosses val="autoZero"/>
        <c:auto val="1"/>
        <c:lblAlgn val="ctr"/>
        <c:lblOffset val="100"/>
        <c:noMultiLvlLbl val="0"/>
      </c:catAx>
      <c:valAx>
        <c:axId val="1509588927"/>
        <c:scaling>
          <c:orientation val="minMax"/>
        </c:scaling>
        <c:delete val="1"/>
        <c:axPos val="l"/>
        <c:numFmt formatCode="0%" sourceLinked="1"/>
        <c:majorTickMark val="none"/>
        <c:minorTickMark val="none"/>
        <c:tickLblPos val="nextTo"/>
        <c:crossAx val="138899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b="1">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ANALYSIS!$C$121</c:f>
              <c:strCache>
                <c:ptCount val="1"/>
                <c:pt idx="0">
                  <c:v>MARCH'22</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ANALYSIS!$C$122:$C$125</c:f>
              <c:numCache>
                <c:formatCode>0%</c:formatCode>
                <c:ptCount val="4"/>
                <c:pt idx="0">
                  <c:v>0.25</c:v>
                </c:pt>
                <c:pt idx="1">
                  <c:v>0.06</c:v>
                </c:pt>
                <c:pt idx="2">
                  <c:v>0.31</c:v>
                </c:pt>
                <c:pt idx="3">
                  <c:v>0.36</c:v>
                </c:pt>
              </c:numCache>
            </c:numRef>
          </c:val>
          <c:extLst>
            <c:ext xmlns:c16="http://schemas.microsoft.com/office/drawing/2014/chart" uri="{C3380CC4-5D6E-409C-BE32-E72D297353CC}">
              <c16:uniqueId val="{00000000-C7A3-614C-91EE-64D82763DC70}"/>
            </c:ext>
          </c:extLst>
        </c:ser>
        <c:ser>
          <c:idx val="1"/>
          <c:order val="1"/>
          <c:tx>
            <c:strRef>
              <c:f>ANALYSIS!$D$121</c:f>
              <c:strCache>
                <c:ptCount val="1"/>
                <c:pt idx="0">
                  <c:v>APRIL'22</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ANALYSIS!$D$122:$D$125</c:f>
              <c:numCache>
                <c:formatCode>0%</c:formatCode>
                <c:ptCount val="4"/>
                <c:pt idx="0">
                  <c:v>0.17</c:v>
                </c:pt>
                <c:pt idx="1">
                  <c:v>0.1</c:v>
                </c:pt>
                <c:pt idx="2">
                  <c:v>0.44</c:v>
                </c:pt>
                <c:pt idx="3">
                  <c:v>0.28000000000000003</c:v>
                </c:pt>
              </c:numCache>
            </c:numRef>
          </c:val>
          <c:extLst>
            <c:ext xmlns:c16="http://schemas.microsoft.com/office/drawing/2014/chart" uri="{C3380CC4-5D6E-409C-BE32-E72D297353CC}">
              <c16:uniqueId val="{00000001-C7A3-614C-91EE-64D82763DC70}"/>
            </c:ext>
          </c:extLst>
        </c:ser>
        <c:dLbls>
          <c:dLblPos val="outEnd"/>
          <c:showLegendKey val="0"/>
          <c:showVal val="1"/>
          <c:showCatName val="0"/>
          <c:showSerName val="0"/>
          <c:showPercent val="0"/>
          <c:showBubbleSize val="0"/>
        </c:dLbls>
        <c:gapWidth val="444"/>
        <c:overlap val="-90"/>
        <c:axId val="1169217071"/>
        <c:axId val="1169435327"/>
      </c:barChart>
      <c:catAx>
        <c:axId val="1169217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mn-lt"/>
                <a:ea typeface="+mn-ea"/>
                <a:cs typeface="+mn-cs"/>
              </a:defRPr>
            </a:pPr>
            <a:endParaRPr lang="en-US"/>
          </a:p>
        </c:txPr>
        <c:crossAx val="1169435327"/>
        <c:crosses val="autoZero"/>
        <c:auto val="1"/>
        <c:lblAlgn val="ctr"/>
        <c:lblOffset val="100"/>
        <c:noMultiLvlLbl val="0"/>
      </c:catAx>
      <c:valAx>
        <c:axId val="1169435327"/>
        <c:scaling>
          <c:orientation val="minMax"/>
        </c:scaling>
        <c:delete val="1"/>
        <c:axPos val="l"/>
        <c:numFmt formatCode="0%" sourceLinked="1"/>
        <c:majorTickMark val="none"/>
        <c:minorTickMark val="none"/>
        <c:tickLblPos val="nextTo"/>
        <c:crossAx val="11692170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492736612510037"/>
          <c:y val="4.5096197837655614E-3"/>
          <c:w val="0.4642803790771815"/>
          <c:h val="0.99549045480959741"/>
        </c:manualLayout>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2DA-9F40-96AD-C5D1BA1D6B3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2DA-9F40-96AD-C5D1BA1D6B3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02DA-9F40-96AD-C5D1BA1D6B3B}"/>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02DA-9F40-96AD-C5D1BA1D6B3B}"/>
              </c:ext>
            </c:extLst>
          </c:dPt>
          <c:dLbls>
            <c:dLbl>
              <c:idx val="0"/>
              <c:layout>
                <c:manualLayout>
                  <c:x val="-0.11043074922897207"/>
                  <c:y val="0.1404977752014126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2DA-9F40-96AD-C5D1BA1D6B3B}"/>
                </c:ext>
              </c:extLst>
            </c:dLbl>
            <c:dLbl>
              <c:idx val="2"/>
              <c:layout>
                <c:manualLayout>
                  <c:x val="0"/>
                  <c:y val="-0.2501725627854800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2DA-9F40-96AD-C5D1BA1D6B3B}"/>
                </c:ext>
              </c:extLst>
            </c:dLbl>
            <c:dLbl>
              <c:idx val="3"/>
              <c:layout>
                <c:manualLayout>
                  <c:x val="0.14073715645879462"/>
                  <c:y val="0.1596680783000284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2DA-9F40-96AD-C5D1BA1D6B3B}"/>
                </c:ext>
              </c:extLst>
            </c:dLbl>
            <c:spPr>
              <a:noFill/>
              <a:ln>
                <a:noFill/>
              </a:ln>
              <a:effectLst/>
            </c:spPr>
            <c:txPr>
              <a:bodyPr rot="0" spcFirstLastPara="1" vertOverflow="ellipsis" vert="horz" wrap="square" anchor="ctr" anchorCtr="1"/>
              <a:lstStyle/>
              <a:p>
                <a:pPr>
                  <a:defRPr sz="700" b="1" i="0" u="none" strike="noStrike" kern="1200" baseline="0">
                    <a:ln>
                      <a:noFill/>
                    </a:ln>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ANALYSIS!$B$85:$B$88</c:f>
              <c:strCache>
                <c:ptCount val="4"/>
                <c:pt idx="0">
                  <c:v>Nursing and Pharmacy </c:v>
                </c:pt>
                <c:pt idx="1">
                  <c:v>Billing</c:v>
                </c:pt>
                <c:pt idx="2">
                  <c:v>TPA</c:v>
                </c:pt>
                <c:pt idx="3">
                  <c:v>Patient</c:v>
                </c:pt>
              </c:strCache>
            </c:strRef>
          </c:cat>
          <c:val>
            <c:numRef>
              <c:f>ANALYSIS!$C$85:$C$88</c:f>
              <c:numCache>
                <c:formatCode>0%</c:formatCode>
                <c:ptCount val="4"/>
                <c:pt idx="0">
                  <c:v>0.22</c:v>
                </c:pt>
                <c:pt idx="1">
                  <c:v>0.1</c:v>
                </c:pt>
                <c:pt idx="2">
                  <c:v>0.36</c:v>
                </c:pt>
                <c:pt idx="3">
                  <c:v>0.32</c:v>
                </c:pt>
              </c:numCache>
            </c:numRef>
          </c:val>
          <c:extLst>
            <c:ext xmlns:c16="http://schemas.microsoft.com/office/drawing/2014/chart" uri="{C3380CC4-5D6E-409C-BE32-E72D297353CC}">
              <c16:uniqueId val="{00000008-02DA-9F40-96AD-C5D1BA1D6B3B}"/>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
          <c:y val="3.1671139807311281E-2"/>
          <c:w val="0.55633718275292243"/>
          <c:h val="0.96832886019268871"/>
        </c:manualLayout>
      </c:layout>
      <c:overlay val="0"/>
      <c:spPr>
        <a:noFill/>
        <a:ln>
          <a:noFill/>
        </a:ln>
        <a:effectLst/>
      </c:spPr>
      <c:txPr>
        <a:bodyPr rot="0" spcFirstLastPara="1" vertOverflow="ellipsis" vert="horz" wrap="square" anchor="ctr" anchorCtr="1"/>
        <a:lstStyle/>
        <a:p>
          <a:pPr>
            <a:defRPr sz="1000" b="1" i="0" u="none" strike="noStrike" kern="1200" baseline="0">
              <a:ln>
                <a:noFill/>
              </a:ln>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n>
            <a:noFill/>
          </a:ln>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0.2153</cdr:x>
      <cdr:y>0.92233</cdr:y>
    </cdr:from>
    <cdr:to>
      <cdr:x>0.7847</cdr:x>
      <cdr:y>0.98895</cdr:y>
    </cdr:to>
    <cdr:sp macro="" textlink="">
      <cdr:nvSpPr>
        <cdr:cNvPr id="3" name="Text Box 1"/>
        <cdr:cNvSpPr txBox="1"/>
      </cdr:nvSpPr>
      <cdr:spPr>
        <a:xfrm xmlns:a="http://schemas.openxmlformats.org/drawingml/2006/main">
          <a:off x="1850863" y="2584712"/>
          <a:ext cx="4894942" cy="1866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a:t>TIME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28/06/22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86433-FECD-E040-8204-A0ADE29E9D0A}" type="slidenum">
              <a:rPr lang="en-US" smtClean="0"/>
              <a:t>17</a:t>
            </a:fld>
            <a:endParaRPr lang="en-US"/>
          </a:p>
        </p:txBody>
      </p:sp>
    </p:spTree>
    <p:extLst>
      <p:ext uri="{BB962C8B-B14F-4D97-AF65-F5344CB8AC3E}">
        <p14:creationId xmlns:p14="http://schemas.microsoft.com/office/powerpoint/2010/main" val="990917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21</a:t>
            </a:fld>
            <a:endParaRPr lang="en-IN"/>
          </a:p>
        </p:txBody>
      </p:sp>
    </p:spTree>
    <p:extLst>
      <p:ext uri="{BB962C8B-B14F-4D97-AF65-F5344CB8AC3E}">
        <p14:creationId xmlns:p14="http://schemas.microsoft.com/office/powerpoint/2010/main" val="3353347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GB"/>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0640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3302391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2920160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1484137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7729209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GB"/>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EA12769F-3E27-4D36-A194-1A84EAEDBFA1}" type="datetime1">
              <a:rPr lang="en-IN" smtClean="0"/>
              <a:t>28/06/22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4038060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GB"/>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EA12769F-3E27-4D36-A194-1A84EAEDBFA1}" type="datetime1">
              <a:rPr lang="en-IN" smtClean="0"/>
              <a:t>28/06/22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56164009"/>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04841246"/>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GB"/>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99508849"/>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82653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A12769F-3E27-4D36-A194-1A84EAEDBFA1}" type="datetime1">
              <a:rPr lang="en-IN" smtClean="0"/>
              <a:t>28/06/22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2251643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2957622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GB"/>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28/06/22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36121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GB"/>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8449456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A12769F-3E27-4D36-A194-1A84EAEDBFA1}" type="datetime1">
              <a:rPr lang="en-IN" smtClean="0"/>
              <a:t>28/06/22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6464658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28/06/22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2906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731C5607-A4BB-4D67-95B9-C9085ECC35A9}" type="datetime1">
              <a:rPr lang="en-IN" smtClean="0"/>
              <a:t>28/06/22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58079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GB"/>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28/06/22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5831244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28/06/22</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18387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A12769F-3E27-4D36-A194-1A84EAEDBFA1}" type="datetime1">
              <a:rPr lang="en-IN" smtClean="0"/>
              <a:t>28/06/22</a:t>
            </a:fld>
            <a:endParaRPr lang="en-IN"/>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32399048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Lst>
  <p:hf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hyperlink" Target="https://www.researchgate.net/publication/332142504_INSURED_PATIENTS'_DISCHARGE_DELAYS_CAUSES_AND_SOLUTIONS"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emf"/><Relationship Id="rId5" Type="http://schemas.openxmlformats.org/officeDocument/2006/relationships/chart" Target="../charts/chart7.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048512" y="4848867"/>
            <a:ext cx="9144000" cy="1655762"/>
          </a:xfrm>
        </p:spPr>
        <p:txBody>
          <a:bodyPr>
            <a:normAutofit fontScale="85000" lnSpcReduction="20000"/>
          </a:bodyPr>
          <a:lstStyle/>
          <a:p>
            <a:r>
              <a:rPr lang="en-IN" dirty="0"/>
              <a:t>Report By : Dr Ridhima </a:t>
            </a:r>
            <a:r>
              <a:rPr lang="en-IN" dirty="0" err="1"/>
              <a:t>Kataria</a:t>
            </a:r>
            <a:endParaRPr lang="en-IN" dirty="0"/>
          </a:p>
          <a:p>
            <a:r>
              <a:rPr lang="en-IN" dirty="0"/>
              <a:t>Mentor- </a:t>
            </a:r>
            <a:r>
              <a:rPr lang="en-IN" dirty="0" err="1"/>
              <a:t>Dr.</a:t>
            </a:r>
            <a:r>
              <a:rPr lang="en-IN" dirty="0"/>
              <a:t> </a:t>
            </a:r>
            <a:r>
              <a:rPr lang="en-IN" dirty="0" err="1"/>
              <a:t>Sumant</a:t>
            </a:r>
            <a:r>
              <a:rPr lang="en-IN" dirty="0"/>
              <a:t> Swain  </a:t>
            </a:r>
          </a:p>
          <a:p>
            <a:r>
              <a:rPr lang="en-IN" dirty="0"/>
              <a:t>Assistant professor</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5959" y="0"/>
            <a:ext cx="2095665" cy="986428"/>
          </a:xfrm>
          <a:prstGeom prst="rect">
            <a:avLst/>
          </a:prstGeom>
        </p:spPr>
      </p:pic>
      <p:sp>
        <p:nvSpPr>
          <p:cNvPr id="8" name="Title 1">
            <a:extLst>
              <a:ext uri="{FF2B5EF4-FFF2-40B4-BE49-F238E27FC236}">
                <a16:creationId xmlns:a16="http://schemas.microsoft.com/office/drawing/2014/main" id="{E92CAC7C-AD62-59A4-080B-4331119F13DA}"/>
              </a:ext>
            </a:extLst>
          </p:cNvPr>
          <p:cNvSpPr txBox="1">
            <a:spLocks/>
          </p:cNvSpPr>
          <p:nvPr/>
        </p:nvSpPr>
        <p:spPr>
          <a:xfrm>
            <a:off x="512064" y="3313180"/>
            <a:ext cx="10447920" cy="1166398"/>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IN" dirty="0">
                <a:solidFill>
                  <a:schemeClr val="accent1"/>
                </a:solidFill>
                <a:latin typeface="+mn-lt"/>
              </a:rPr>
            </a:br>
            <a:r>
              <a:rPr lang="en-IN" sz="7600" dirty="0">
                <a:solidFill>
                  <a:schemeClr val="accent1"/>
                </a:solidFill>
                <a:latin typeface="+mn-lt"/>
              </a:rPr>
              <a:t>Sitaram </a:t>
            </a:r>
            <a:r>
              <a:rPr lang="en-IN" sz="7600" dirty="0" err="1">
                <a:solidFill>
                  <a:schemeClr val="accent1"/>
                </a:solidFill>
                <a:latin typeface="+mn-lt"/>
              </a:rPr>
              <a:t>Bhartia</a:t>
            </a:r>
            <a:r>
              <a:rPr lang="en-IN" sz="7600" dirty="0">
                <a:solidFill>
                  <a:schemeClr val="accent1"/>
                </a:solidFill>
                <a:latin typeface="+mn-lt"/>
              </a:rPr>
              <a:t> Institute Of Science And Research</a:t>
            </a:r>
          </a:p>
        </p:txBody>
      </p:sp>
      <p:sp>
        <p:nvSpPr>
          <p:cNvPr id="9" name="Rectangle 1">
            <a:extLst>
              <a:ext uri="{FF2B5EF4-FFF2-40B4-BE49-F238E27FC236}">
                <a16:creationId xmlns:a16="http://schemas.microsoft.com/office/drawing/2014/main" id="{88144A00-6551-9C0C-A972-193A5740B450}"/>
              </a:ext>
            </a:extLst>
          </p:cNvPr>
          <p:cNvSpPr>
            <a:spLocks noChangeArrowheads="1"/>
          </p:cNvSpPr>
          <p:nvPr/>
        </p:nvSpPr>
        <p:spPr bwMode="auto">
          <a:xfrm>
            <a:off x="-438912" y="1855840"/>
            <a:ext cx="1211884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5400" b="0" i="0" u="none" strike="noStrike" cap="none" normalizeH="0" baseline="0" dirty="0">
                <a:ln>
                  <a:noFill/>
                </a:ln>
                <a:solidFill>
                  <a:srgbClr val="FFC000"/>
                </a:solidFill>
                <a:effectLst/>
                <a:latin typeface="+mj-lt"/>
                <a:ea typeface="Times New Roman" panose="02020603050405020304" pitchFamily="18" charset="0"/>
                <a:cs typeface="Times New Roman" panose="02020603050405020304" pitchFamily="18" charset="0"/>
              </a:rPr>
              <a:t>INSURANCE PATIENTS DISCHARGE ANALYSIS</a:t>
            </a:r>
            <a:endParaRPr kumimoji="0" lang="en-US" altLang="zh-CN" sz="5400" b="0" i="0" u="none" strike="noStrike" cap="none" normalizeH="0" baseline="0" dirty="0">
              <a:ln>
                <a:noFill/>
              </a:ln>
              <a:solidFill>
                <a:srgbClr val="FFC000"/>
              </a:solidFill>
              <a:effectLst/>
              <a:latin typeface="+mj-lt"/>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43025" y="103802"/>
            <a:ext cx="8596668" cy="1320800"/>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343025" cy="632161"/>
          </a:xfrm>
          <a:prstGeom prst="rect">
            <a:avLst/>
          </a:prstGeom>
        </p:spPr>
      </p:pic>
      <p:graphicFrame>
        <p:nvGraphicFramePr>
          <p:cNvPr id="7" name="Chart 6">
            <a:extLst>
              <a:ext uri="{FF2B5EF4-FFF2-40B4-BE49-F238E27FC236}">
                <a16:creationId xmlns:a16="http://schemas.microsoft.com/office/drawing/2014/main" id="{57ADFF30-12BE-A665-6E13-F3FBE1283979}"/>
              </a:ext>
            </a:extLst>
          </p:cNvPr>
          <p:cNvGraphicFramePr/>
          <p:nvPr>
            <p:extLst>
              <p:ext uri="{D42A27DB-BD31-4B8C-83A1-F6EECF244321}">
                <p14:modId xmlns:p14="http://schemas.microsoft.com/office/powerpoint/2010/main" val="3090213104"/>
              </p:ext>
            </p:extLst>
          </p:nvPr>
        </p:nvGraphicFramePr>
        <p:xfrm>
          <a:off x="1706879" y="2095014"/>
          <a:ext cx="8232814" cy="415338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BD61B60-A3C0-E5CD-C0F8-A471D031B0D8}"/>
              </a:ext>
            </a:extLst>
          </p:cNvPr>
          <p:cNvSpPr txBox="1"/>
          <p:nvPr/>
        </p:nvSpPr>
        <p:spPr>
          <a:xfrm>
            <a:off x="1888594" y="1509226"/>
            <a:ext cx="8444125" cy="369332"/>
          </a:xfrm>
          <a:prstGeom prst="rect">
            <a:avLst/>
          </a:prstGeom>
          <a:noFill/>
        </p:spPr>
        <p:txBody>
          <a:bodyPr wrap="square">
            <a:spAutoFit/>
          </a:bodyPr>
          <a:lstStyle/>
          <a:p>
            <a:r>
              <a:rPr lang="en-US" b="1" kern="0" dirty="0">
                <a:latin typeface="Times" pitchFamily="2" charset="0"/>
                <a:ea typeface="Times New Roman" panose="02020603050405020304" pitchFamily="18" charset="0"/>
                <a:cs typeface="Calibri Light" panose="020F0302020204030204" pitchFamily="34" charset="0"/>
              </a:rPr>
              <a:t>P</a:t>
            </a:r>
            <a:r>
              <a:rPr lang="en-US" sz="1800" b="1" kern="0" dirty="0">
                <a:effectLst/>
                <a:latin typeface="Times" pitchFamily="2" charset="0"/>
                <a:ea typeface="Times New Roman" panose="02020603050405020304" pitchFamily="18" charset="0"/>
                <a:cs typeface="Calibri Light" panose="020F0302020204030204" pitchFamily="34" charset="0"/>
              </a:rPr>
              <a:t>ercentage of delay from the side of each </a:t>
            </a:r>
            <a:r>
              <a:rPr lang="en-US" b="1" kern="0" dirty="0">
                <a:latin typeface="Times" pitchFamily="2" charset="0"/>
                <a:ea typeface="Times New Roman" panose="02020603050405020304" pitchFamily="18" charset="0"/>
                <a:cs typeface="Calibri Light" panose="020F0302020204030204" pitchFamily="34" charset="0"/>
              </a:rPr>
              <a:t>Department</a:t>
            </a:r>
            <a:r>
              <a:rPr lang="en-US" sz="1800" b="1" kern="0" dirty="0">
                <a:effectLst/>
                <a:latin typeface="Times" pitchFamily="2" charset="0"/>
                <a:ea typeface="Times New Roman" panose="02020603050405020304" pitchFamily="18" charset="0"/>
                <a:cs typeface="Calibri Light" panose="020F0302020204030204" pitchFamily="34" charset="0"/>
              </a:rPr>
              <a:t> in March and April </a:t>
            </a:r>
            <a:endParaRPr lang="en-US"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048809" y="-68302"/>
            <a:ext cx="8596668" cy="1320800"/>
          </a:xfrm>
        </p:spPr>
        <p:txBody>
          <a:bodyPr/>
          <a:lstStyle/>
          <a:p>
            <a:pPr algn="ctr"/>
            <a:r>
              <a:rPr lang="en-IN" b="1" dirty="0"/>
              <a:t>Discussion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73131" cy="646331"/>
          </a:xfrm>
          <a:prstGeom prst="rect">
            <a:avLst/>
          </a:prstGeom>
        </p:spPr>
      </p:pic>
      <p:sp>
        <p:nvSpPr>
          <p:cNvPr id="10" name="TextBox 9">
            <a:extLst>
              <a:ext uri="{FF2B5EF4-FFF2-40B4-BE49-F238E27FC236}">
                <a16:creationId xmlns:a16="http://schemas.microsoft.com/office/drawing/2014/main" id="{9D8D7131-DD6D-23E2-25CA-CAB15DC2559B}"/>
              </a:ext>
            </a:extLst>
          </p:cNvPr>
          <p:cNvSpPr txBox="1"/>
          <p:nvPr/>
        </p:nvSpPr>
        <p:spPr>
          <a:xfrm>
            <a:off x="2970634" y="931279"/>
            <a:ext cx="5900738" cy="400110"/>
          </a:xfrm>
          <a:prstGeom prst="rect">
            <a:avLst/>
          </a:prstGeom>
          <a:noFill/>
        </p:spPr>
        <p:txBody>
          <a:bodyPr wrap="square" rtlCol="0">
            <a:spAutoFit/>
          </a:bodyPr>
          <a:lstStyle/>
          <a:p>
            <a:r>
              <a:rPr lang="en-US" sz="2000" b="1" dirty="0"/>
              <a:t>REASONS FOR DELAY IN TPA DISCHARGE</a:t>
            </a:r>
          </a:p>
        </p:txBody>
      </p:sp>
      <p:sp>
        <p:nvSpPr>
          <p:cNvPr id="11" name="TextBox 10">
            <a:extLst>
              <a:ext uri="{FF2B5EF4-FFF2-40B4-BE49-F238E27FC236}">
                <a16:creationId xmlns:a16="http://schemas.microsoft.com/office/drawing/2014/main" id="{6995B500-3DEC-07E4-E936-5233C5447D84}"/>
              </a:ext>
            </a:extLst>
          </p:cNvPr>
          <p:cNvSpPr txBox="1"/>
          <p:nvPr/>
        </p:nvSpPr>
        <p:spPr>
          <a:xfrm>
            <a:off x="785812" y="1373662"/>
            <a:ext cx="8859665" cy="646331"/>
          </a:xfrm>
          <a:prstGeom prst="rect">
            <a:avLst/>
          </a:prstGeom>
          <a:noFill/>
        </p:spPr>
        <p:txBody>
          <a:bodyPr wrap="square" rtlCol="0">
            <a:spAutoFit/>
          </a:bodyPr>
          <a:lstStyle/>
          <a:p>
            <a:pPr marL="342900" indent="-342900">
              <a:buFont typeface="+mj-lt"/>
              <a:buAutoNum type="arabicPeriod"/>
            </a:pPr>
            <a:r>
              <a:rPr lang="en-US" b="1" dirty="0"/>
              <a:t>Less number of planned discharges</a:t>
            </a:r>
            <a:r>
              <a:rPr lang="en-US" dirty="0"/>
              <a:t> in hospital. Only 40% of all discharges in March to April were planned.</a:t>
            </a:r>
          </a:p>
        </p:txBody>
      </p:sp>
      <p:graphicFrame>
        <p:nvGraphicFramePr>
          <p:cNvPr id="13" name="Chart 12">
            <a:extLst>
              <a:ext uri="{FF2B5EF4-FFF2-40B4-BE49-F238E27FC236}">
                <a16:creationId xmlns:a16="http://schemas.microsoft.com/office/drawing/2014/main" id="{A78FBA39-C62B-52C3-0E12-BBB9D323D9F6}"/>
              </a:ext>
            </a:extLst>
          </p:cNvPr>
          <p:cNvGraphicFramePr/>
          <p:nvPr>
            <p:extLst>
              <p:ext uri="{D42A27DB-BD31-4B8C-83A1-F6EECF244321}">
                <p14:modId xmlns:p14="http://schemas.microsoft.com/office/powerpoint/2010/main" val="3968262145"/>
              </p:ext>
            </p:extLst>
          </p:nvPr>
        </p:nvGraphicFramePr>
        <p:xfrm>
          <a:off x="2798145" y="2262320"/>
          <a:ext cx="5653771" cy="1856155"/>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5E73D999-1D44-843D-3991-9094107F38F6}"/>
              </a:ext>
            </a:extLst>
          </p:cNvPr>
          <p:cNvSpPr txBox="1"/>
          <p:nvPr/>
        </p:nvSpPr>
        <p:spPr>
          <a:xfrm>
            <a:off x="913774" y="4360803"/>
            <a:ext cx="9422515" cy="2031325"/>
          </a:xfrm>
          <a:prstGeom prst="rect">
            <a:avLst/>
          </a:prstGeom>
          <a:noFill/>
        </p:spPr>
        <p:txBody>
          <a:bodyPr wrap="square" rtlCol="0">
            <a:spAutoFit/>
          </a:bodyPr>
          <a:lstStyle/>
          <a:p>
            <a:r>
              <a:rPr lang="en-US" b="1" dirty="0"/>
              <a:t>2. </a:t>
            </a:r>
            <a:r>
              <a:rPr lang="en-IN" b="1" dirty="0"/>
              <a:t> Delay due to Nursing and pharmacy</a:t>
            </a:r>
            <a:r>
              <a:rPr lang="en-IN" dirty="0"/>
              <a:t> : </a:t>
            </a:r>
          </a:p>
          <a:p>
            <a:pPr marL="285750" lvl="0" indent="-285750">
              <a:buFont typeface="Arial" panose="020B0604020202020204" pitchFamily="34" charset="0"/>
              <a:buChar char="•"/>
            </a:pPr>
            <a:r>
              <a:rPr lang="en-IN" dirty="0"/>
              <a:t>Changes in discharge </a:t>
            </a:r>
            <a:r>
              <a:rPr lang="en-GB" dirty="0"/>
              <a:t>summary by primary doctor.  </a:t>
            </a:r>
            <a:endParaRPr lang="en-IN" dirty="0"/>
          </a:p>
          <a:p>
            <a:pPr marL="285750" lvl="0" indent="-285750">
              <a:buFont typeface="Arial" panose="020B0604020202020204" pitchFamily="34" charset="0"/>
              <a:buChar char="•"/>
            </a:pPr>
            <a:r>
              <a:rPr lang="en-GB" dirty="0"/>
              <a:t>Post dressing and medicine</a:t>
            </a:r>
            <a:r>
              <a:rPr lang="en-IN" dirty="0"/>
              <a:t> after the discharge is been made  </a:t>
            </a:r>
          </a:p>
          <a:p>
            <a:pPr marL="285750" lvl="0" indent="-285750">
              <a:buFont typeface="Arial" panose="020B0604020202020204" pitchFamily="34" charset="0"/>
              <a:buChar char="•"/>
            </a:pPr>
            <a:r>
              <a:rPr lang="en-IN" dirty="0"/>
              <a:t>Delay in </a:t>
            </a:r>
            <a:r>
              <a:rPr lang="en-GB" dirty="0"/>
              <a:t>multi-speciality cases</a:t>
            </a:r>
            <a:r>
              <a:rPr lang="en-IN" dirty="0"/>
              <a:t> where there is involvement of primary and secondary doctor  </a:t>
            </a:r>
          </a:p>
          <a:p>
            <a:pPr marL="285750" lvl="0" indent="-285750">
              <a:buFont typeface="Arial" panose="020B0604020202020204" pitchFamily="34" charset="0"/>
              <a:buChar char="•"/>
            </a:pPr>
            <a:r>
              <a:rPr lang="en-GB" dirty="0"/>
              <a:t>Delay in discharge summary finalising due to doctor unavailability</a:t>
            </a:r>
          </a:p>
          <a:p>
            <a:pPr marL="285750" lvl="0" indent="-285750">
              <a:buFont typeface="Arial" panose="020B0604020202020204" pitchFamily="34" charset="0"/>
              <a:buChar char="•"/>
            </a:pPr>
            <a:r>
              <a:rPr lang="en-GB" dirty="0"/>
              <a:t>After medicine indent delay due to pharmacy</a:t>
            </a:r>
            <a:endParaRPr lang="en-IN" dirty="0"/>
          </a:p>
          <a:p>
            <a:endParaRPr lang="en-US" dirty="0"/>
          </a:p>
        </p:txBody>
      </p:sp>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1233714" cy="580708"/>
          </a:xfrm>
          <a:prstGeom prst="rect">
            <a:avLst/>
          </a:prstGeom>
        </p:spPr>
      </p:pic>
      <p:sp>
        <p:nvSpPr>
          <p:cNvPr id="7" name="TextBox 6">
            <a:extLst>
              <a:ext uri="{FF2B5EF4-FFF2-40B4-BE49-F238E27FC236}">
                <a16:creationId xmlns:a16="http://schemas.microsoft.com/office/drawing/2014/main" id="{B1A1BE19-75F1-579A-1F53-4DE90345CC06}"/>
              </a:ext>
            </a:extLst>
          </p:cNvPr>
          <p:cNvSpPr txBox="1"/>
          <p:nvPr/>
        </p:nvSpPr>
        <p:spPr>
          <a:xfrm>
            <a:off x="995363" y="963049"/>
            <a:ext cx="10201274" cy="5078313"/>
          </a:xfrm>
          <a:prstGeom prst="rect">
            <a:avLst/>
          </a:prstGeom>
          <a:noFill/>
        </p:spPr>
        <p:txBody>
          <a:bodyPr wrap="square" rtlCol="0">
            <a:spAutoFit/>
          </a:bodyPr>
          <a:lstStyle/>
          <a:p>
            <a:r>
              <a:rPr lang="en-IN" b="1" dirty="0"/>
              <a:t>3. Reasons for delay caused due to billing</a:t>
            </a:r>
            <a:r>
              <a:rPr lang="en-IN" dirty="0"/>
              <a:t> </a:t>
            </a:r>
          </a:p>
          <a:p>
            <a:pPr marL="285750" lvl="0" indent="-285750">
              <a:buFont typeface="Arial" panose="020B0604020202020204" pitchFamily="34" charset="0"/>
              <a:buChar char="•"/>
            </a:pPr>
            <a:r>
              <a:rPr lang="en-GB" dirty="0"/>
              <a:t>Change in medicine, medicine indent </a:t>
            </a:r>
            <a:r>
              <a:rPr lang="en-IN" dirty="0"/>
              <a:t>in discharge summary </a:t>
            </a:r>
          </a:p>
          <a:p>
            <a:pPr marL="285750" lvl="0" indent="-285750">
              <a:buFont typeface="Arial" panose="020B0604020202020204" pitchFamily="34" charset="0"/>
              <a:buChar char="•"/>
            </a:pPr>
            <a:r>
              <a:rPr lang="en-GB" dirty="0"/>
              <a:t>3-4 discharges at same time caused delay in billing process  </a:t>
            </a:r>
            <a:endParaRPr lang="en-IN" dirty="0"/>
          </a:p>
          <a:p>
            <a:pPr marL="285750" lvl="0" indent="-285750">
              <a:buFont typeface="Arial" panose="020B0604020202020204" pitchFamily="34" charset="0"/>
              <a:buChar char="•"/>
            </a:pPr>
            <a:r>
              <a:rPr lang="en-GB" dirty="0"/>
              <a:t>Delay in receiving OT chargesheet </a:t>
            </a:r>
            <a:endParaRPr lang="en-IN" dirty="0"/>
          </a:p>
          <a:p>
            <a:pPr marL="285750" lvl="0" indent="-285750">
              <a:buFont typeface="Arial" panose="020B0604020202020204" pitchFamily="34" charset="0"/>
              <a:buChar char="•"/>
            </a:pPr>
            <a:r>
              <a:rPr lang="en-GB" dirty="0"/>
              <a:t>Man power shortage after 6 pm. </a:t>
            </a:r>
            <a:endParaRPr lang="en-IN" dirty="0"/>
          </a:p>
          <a:p>
            <a:pPr marL="285750" indent="-285750">
              <a:buFont typeface="Arial" panose="020B0604020202020204" pitchFamily="34" charset="0"/>
              <a:buChar char="•"/>
            </a:pPr>
            <a:r>
              <a:rPr lang="en-GB" dirty="0"/>
              <a:t>Delay due to discharge summary </a:t>
            </a:r>
          </a:p>
          <a:p>
            <a:pPr marL="285750" indent="-285750">
              <a:buFont typeface="Arial" panose="020B0604020202020204" pitchFamily="34" charset="0"/>
              <a:buChar char="•"/>
            </a:pPr>
            <a:endParaRPr lang="en-GB" dirty="0"/>
          </a:p>
          <a:p>
            <a:r>
              <a:rPr lang="en-GB" b="1" dirty="0"/>
              <a:t>4. </a:t>
            </a:r>
            <a:r>
              <a:rPr lang="en-IN" b="1" dirty="0"/>
              <a:t>Maximum delay in discharge is due to TPA processing.</a:t>
            </a:r>
          </a:p>
          <a:p>
            <a:endParaRPr lang="en-IN" b="1" dirty="0"/>
          </a:p>
          <a:p>
            <a:r>
              <a:rPr lang="en-IN" dirty="0"/>
              <a:t>This factor is  considered as an external factor and an uncontrollable factor, as it is the time taken by external TPA to give approval of the submitted bill and the discharge summary.</a:t>
            </a:r>
          </a:p>
          <a:p>
            <a:pPr marL="285750" lvl="0" indent="-285750">
              <a:buFont typeface="Arial" panose="020B0604020202020204" pitchFamily="34" charset="0"/>
              <a:buChar char="•"/>
            </a:pPr>
            <a:r>
              <a:rPr lang="en-IN" dirty="0"/>
              <a:t>Most of the time, the delay is also due to the communication gap between the in-house TPA department and External TPA . </a:t>
            </a:r>
          </a:p>
          <a:p>
            <a:pPr marL="285750" indent="-285750">
              <a:buFont typeface="Arial" panose="020B0604020202020204" pitchFamily="34" charset="0"/>
              <a:buChar char="•"/>
            </a:pPr>
            <a:r>
              <a:rPr lang="en-IN" dirty="0"/>
              <a:t>External TPA sends “QUERY” which has to be answered by internal TPA. </a:t>
            </a:r>
          </a:p>
          <a:p>
            <a:endParaRPr lang="en-US" dirty="0"/>
          </a:p>
          <a:p>
            <a:r>
              <a:rPr lang="en-US" b="1" dirty="0"/>
              <a:t>5. </a:t>
            </a:r>
            <a:r>
              <a:rPr lang="en-IN" b="1" dirty="0"/>
              <a:t>Delay in discharge was</a:t>
            </a:r>
            <a:r>
              <a:rPr lang="en-IN" dirty="0"/>
              <a:t> </a:t>
            </a:r>
            <a:r>
              <a:rPr lang="en-IN" b="1" dirty="0"/>
              <a:t>due to patients side.</a:t>
            </a:r>
          </a:p>
          <a:p>
            <a:pPr marL="285750" indent="-285750">
              <a:buFont typeface="Arial" panose="020B0604020202020204" pitchFamily="34" charset="0"/>
              <a:buChar char="•"/>
            </a:pPr>
            <a:r>
              <a:rPr lang="en-IN" dirty="0"/>
              <a:t>take time to vacate the room</a:t>
            </a:r>
          </a:p>
          <a:p>
            <a:pPr marL="285750" indent="-285750">
              <a:buFont typeface="Arial" panose="020B0604020202020204" pitchFamily="34" charset="0"/>
              <a:buChar char="•"/>
            </a:pPr>
            <a:r>
              <a:rPr lang="en-IN" dirty="0"/>
              <a:t>Time taken to do final settlement.</a:t>
            </a:r>
            <a:endParaRPr lang="en-US" dirty="0"/>
          </a:p>
        </p:txBody>
      </p:sp>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364343" y="-106860"/>
            <a:ext cx="8596668" cy="1320800"/>
          </a:xfrm>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043094" y="954860"/>
            <a:ext cx="10448492" cy="3880773"/>
          </a:xfrm>
        </p:spPr>
        <p:txBody>
          <a:bodyPr/>
          <a:lstStyle/>
          <a:p>
            <a:r>
              <a:rPr lang="en-IN" dirty="0"/>
              <a:t>In this study, only time is considered as a measure of efficiency.</a:t>
            </a:r>
          </a:p>
          <a:p>
            <a:r>
              <a:rPr lang="en-IN" dirty="0"/>
              <a:t>Other factors such as</a:t>
            </a:r>
          </a:p>
          <a:p>
            <a:pPr>
              <a:buFont typeface="+mj-lt"/>
              <a:buAutoNum type="arabicPeriod"/>
            </a:pPr>
            <a:r>
              <a:rPr lang="en-IN" dirty="0"/>
              <a:t>nursing, training in discharge</a:t>
            </a:r>
          </a:p>
          <a:p>
            <a:pPr>
              <a:buFont typeface="+mj-lt"/>
              <a:buAutoNum type="arabicPeriod"/>
            </a:pPr>
            <a:r>
              <a:rPr lang="en-IN" dirty="0"/>
              <a:t>planning and management</a:t>
            </a:r>
          </a:p>
          <a:p>
            <a:pPr>
              <a:buFont typeface="+mj-lt"/>
              <a:buAutoNum type="arabicPeriod"/>
            </a:pPr>
            <a:r>
              <a:rPr lang="en-IN" dirty="0"/>
              <a:t>role of pharmacists in discharge</a:t>
            </a:r>
          </a:p>
          <a:p>
            <a:pPr>
              <a:buFont typeface="+mj-lt"/>
              <a:buAutoNum type="arabicPeriod"/>
            </a:pPr>
            <a:r>
              <a:rPr lang="en-IN" dirty="0"/>
              <a:t>management and communication</a:t>
            </a:r>
          </a:p>
          <a:p>
            <a:pPr marL="0" indent="0">
              <a:buNone/>
            </a:pPr>
            <a:r>
              <a:rPr lang="en-IN" dirty="0"/>
              <a:t> within the discharge process are not considered due to the limitation of time. </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64342" cy="642194"/>
          </a:xfrm>
          <a:prstGeom prst="rect">
            <a:avLst/>
          </a:prstGeom>
        </p:spPr>
      </p:pic>
      <p:pic>
        <p:nvPicPr>
          <p:cNvPr id="4098" name="Picture 2" descr="Business Difficulty Struggle Career Obstacle Limitation Stock Vector  (Royalty Free) 1960379689 | Shutterstock">
            <a:extLst>
              <a:ext uri="{FF2B5EF4-FFF2-40B4-BE49-F238E27FC236}">
                <a16:creationId xmlns:a16="http://schemas.microsoft.com/office/drawing/2014/main" id="{935C2224-DE73-BD0E-3A90-03CE42B2C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0747" y="4425208"/>
            <a:ext cx="4244533"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54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440479" y="225633"/>
            <a:ext cx="7674946" cy="591004"/>
          </a:xfrm>
        </p:spPr>
        <p:txBody>
          <a:bodyPr>
            <a:normAutofit/>
          </a:bodyPr>
          <a:lstStyle/>
          <a:p>
            <a:pPr algn="ctr"/>
            <a:r>
              <a:rPr lang="en-IN" b="1" dirty="0"/>
              <a:t>Suggestions/Recommendation</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650082" y="971551"/>
            <a:ext cx="9709679" cy="5660816"/>
          </a:xfrm>
        </p:spPr>
        <p:txBody>
          <a:bodyPr>
            <a:normAutofit fontScale="92500" lnSpcReduction="10000"/>
          </a:bodyPr>
          <a:lstStyle/>
          <a:p>
            <a:r>
              <a:rPr lang="en-IN" sz="1600" dirty="0"/>
              <a:t>Almost 40% of patients discharge time takes about more than 5hrs which is not according to the standard set by the hospital. </a:t>
            </a:r>
          </a:p>
          <a:p>
            <a:r>
              <a:rPr lang="en-IN" sz="1600" dirty="0"/>
              <a:t>Discharge planning - at the time of admission or at least 24 hrs before discharge</a:t>
            </a:r>
          </a:p>
          <a:p>
            <a:r>
              <a:rPr lang="en-IN" sz="1600" dirty="0"/>
              <a:t>One point of contact during discharge for all departments- discharge manager should be appointed.</a:t>
            </a:r>
          </a:p>
          <a:p>
            <a:r>
              <a:rPr lang="en-IN" sz="1600" dirty="0"/>
              <a:t>Good coordination between primary and secondary doctors in multi speciality cases</a:t>
            </a:r>
            <a:endParaRPr lang="en-IN" sz="1600" b="1" dirty="0"/>
          </a:p>
          <a:p>
            <a:r>
              <a:rPr lang="en-IN" sz="1600" dirty="0"/>
              <a:t>Interim Bill must be adequately updated time to time in the HIS. </a:t>
            </a:r>
          </a:p>
          <a:p>
            <a:r>
              <a:rPr lang="en-IN" sz="1600" dirty="0"/>
              <a:t>Integrating new Health Information System to fasten and ease the discharge. </a:t>
            </a:r>
          </a:p>
          <a:p>
            <a:r>
              <a:rPr lang="en-IN" sz="1600" dirty="0"/>
              <a:t>Increase in the billing man power specially post 6 pm to reduce the work load.</a:t>
            </a:r>
            <a:endParaRPr lang="en-IN" sz="1600" b="1" dirty="0"/>
          </a:p>
          <a:p>
            <a:r>
              <a:rPr lang="en-IN" sz="1600" dirty="0"/>
              <a:t>Training modules to be available to train new/junior doctors to fill in the pre authorisation form, query replies. </a:t>
            </a:r>
          </a:p>
          <a:p>
            <a:r>
              <a:rPr lang="en-IN" sz="1600" dirty="0"/>
              <a:t>During room orientation explaining and counselling the patient and attendants about the importance of vacating the room on time and request them to do so during discharge. </a:t>
            </a:r>
          </a:p>
          <a:p>
            <a:r>
              <a:rPr lang="en-IN" sz="1600" dirty="0"/>
              <a:t>Patient and attendant should be informed well in advance the estimated date and time of discharge to avoid any further delays </a:t>
            </a:r>
          </a:p>
          <a:p>
            <a:r>
              <a:rPr lang="en-IN" sz="1600" b="1" dirty="0"/>
              <a:t>A clearance charts and hospital planning checklist must  be regularly monitored to keep a track of all delays and control these immediately </a:t>
            </a: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15341" cy="591004"/>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743712" y="23814"/>
            <a:ext cx="10364451" cy="1596177"/>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743712" y="1465645"/>
            <a:ext cx="9412223" cy="4940842"/>
          </a:xfrm>
        </p:spPr>
        <p:txBody>
          <a:bodyPr>
            <a:normAutofit fontScale="92500" lnSpcReduction="20000"/>
          </a:bodyPr>
          <a:lstStyle/>
          <a:p>
            <a:r>
              <a:rPr lang="en-IN" dirty="0"/>
              <a:t>Discharge of patients is one of the important area that needs improvement in hospital. </a:t>
            </a:r>
          </a:p>
          <a:p>
            <a:r>
              <a:rPr lang="en-IN" dirty="0"/>
              <a:t>In order to reduce the delay in discharge ,the hospital needs proper cooperation and coordination of other department staffs. </a:t>
            </a:r>
          </a:p>
          <a:p>
            <a:r>
              <a:rPr lang="en-IN" dirty="0"/>
              <a:t>One of the cause of delay in the discharge process of insured patients is the time taken to prepare discharge summaries.</a:t>
            </a:r>
          </a:p>
          <a:p>
            <a:r>
              <a:rPr lang="en-IN" dirty="0"/>
              <a:t>The second cause is considered as external but up to some extent, it is controllable if pre authorisation form and query replies are done in correct way. </a:t>
            </a:r>
          </a:p>
          <a:p>
            <a:r>
              <a:rPr lang="en-IN" dirty="0"/>
              <a:t>The study also indicated that increasing the number of planned discharges can help reduce the total TAT for discharge and can make the process smooth and well planned. </a:t>
            </a:r>
          </a:p>
          <a:p>
            <a:r>
              <a:rPr lang="en-IN" dirty="0"/>
              <a:t>A clearance charts and hospital planning checklist must  be regularly monitored to keep a track of all delays and control these immediately </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64342" cy="64219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06511" y="0"/>
            <a:ext cx="10364451" cy="1596177"/>
          </a:xfrm>
        </p:spPr>
        <p:txBody>
          <a:bodyPr/>
          <a:lstStyle/>
          <a:p>
            <a:pPr algn="ctr"/>
            <a:r>
              <a:rPr lang="en-IN" b="1" dirty="0"/>
              <a:t>References (Only Vancouver Style)</a:t>
            </a:r>
          </a:p>
        </p:txBody>
      </p:sp>
      <p:graphicFrame>
        <p:nvGraphicFramePr>
          <p:cNvPr id="6" name="Content Placeholder 5">
            <a:extLst>
              <a:ext uri="{FF2B5EF4-FFF2-40B4-BE49-F238E27FC236}">
                <a16:creationId xmlns:a16="http://schemas.microsoft.com/office/drawing/2014/main" id="{C5E16029-2613-4243-E365-035FF0AF8427}"/>
              </a:ext>
            </a:extLst>
          </p:cNvPr>
          <p:cNvGraphicFramePr>
            <a:graphicFrameLocks noGrp="1"/>
          </p:cNvGraphicFramePr>
          <p:nvPr>
            <p:ph idx="1"/>
            <p:extLst>
              <p:ext uri="{D42A27DB-BD31-4B8C-83A1-F6EECF244321}">
                <p14:modId xmlns:p14="http://schemas.microsoft.com/office/powerpoint/2010/main" val="2920946516"/>
              </p:ext>
            </p:extLst>
          </p:nvPr>
        </p:nvGraphicFramePr>
        <p:xfrm>
          <a:off x="1121037" y="1309370"/>
          <a:ext cx="9392973" cy="1188720"/>
        </p:xfrm>
        <a:graphic>
          <a:graphicData uri="http://schemas.openxmlformats.org/drawingml/2006/table">
            <a:tbl>
              <a:tblPr/>
              <a:tblGrid>
                <a:gridCol w="756255">
                  <a:extLst>
                    <a:ext uri="{9D8B030D-6E8A-4147-A177-3AD203B41FA5}">
                      <a16:colId xmlns:a16="http://schemas.microsoft.com/office/drawing/2014/main" val="2675396690"/>
                    </a:ext>
                  </a:extLst>
                </a:gridCol>
                <a:gridCol w="8636718">
                  <a:extLst>
                    <a:ext uri="{9D8B030D-6E8A-4147-A177-3AD203B41FA5}">
                      <a16:colId xmlns:a16="http://schemas.microsoft.com/office/drawing/2014/main" val="2448769575"/>
                    </a:ext>
                  </a:extLst>
                </a:gridCol>
              </a:tblGrid>
              <a:tr h="0">
                <a:tc>
                  <a:txBody>
                    <a:bodyPr/>
                    <a:lstStyle/>
                    <a:p>
                      <a:pPr algn="l" fontAlgn="t"/>
                      <a:r>
                        <a:rPr lang="en-IN">
                          <a:effectLst/>
                        </a:rPr>
                        <a:t>1. </a:t>
                      </a:r>
                    </a:p>
                  </a:txBody>
                  <a:tcPr>
                    <a:lnL>
                      <a:noFill/>
                    </a:lnL>
                    <a:lnR>
                      <a:noFill/>
                    </a:lnR>
                    <a:lnT>
                      <a:noFill/>
                    </a:lnT>
                    <a:lnB>
                      <a:noFill/>
                    </a:lnB>
                  </a:tcPr>
                </a:tc>
                <a:tc>
                  <a:txBody>
                    <a:bodyPr/>
                    <a:lstStyle/>
                    <a:p>
                      <a:pPr algn="l" fontAlgn="t"/>
                      <a:r>
                        <a:rPr lang="en-IN" dirty="0" err="1">
                          <a:effectLst/>
                        </a:rPr>
                        <a:t>Researchgate.net</a:t>
                      </a:r>
                      <a:r>
                        <a:rPr lang="en-IN" dirty="0">
                          <a:effectLst/>
                        </a:rPr>
                        <a:t>. [cited 2022 Jun 28]. Available from: </a:t>
                      </a:r>
                      <a:r>
                        <a:rPr lang="en-IN" dirty="0">
                          <a:effectLst/>
                          <a:hlinkClick r:id="rId2"/>
                        </a:rPr>
                        <a:t>https://www.researchgate.net/publication/332142504_INSURED_PATIENTS'_DISCHARGE_DELAYS_CAUSES_AND_SOLUTIONS</a:t>
                      </a:r>
                      <a:endParaRPr lang="en-IN" dirty="0">
                        <a:effectLst/>
                      </a:endParaRPr>
                    </a:p>
                    <a:p>
                      <a:pPr algn="l" fontAlgn="t"/>
                      <a:endParaRPr lang="en-IN" dirty="0">
                        <a:effectLst/>
                      </a:endParaRPr>
                    </a:p>
                  </a:txBody>
                  <a:tcPr>
                    <a:lnL>
                      <a:noFill/>
                    </a:lnL>
                    <a:lnR>
                      <a:noFill/>
                    </a:lnR>
                    <a:lnT>
                      <a:noFill/>
                    </a:lnT>
                    <a:lnB>
                      <a:noFill/>
                    </a:lnB>
                  </a:tcPr>
                </a:tc>
                <a:extLst>
                  <a:ext uri="{0D108BD9-81ED-4DB2-BD59-A6C34878D82A}">
                    <a16:rowId xmlns:a16="http://schemas.microsoft.com/office/drawing/2014/main" val="3592531994"/>
                  </a:ext>
                </a:extLst>
              </a:tr>
            </a:tbl>
          </a:graphicData>
        </a:graphic>
      </p:graphicFrame>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graphicFrame>
        <p:nvGraphicFramePr>
          <p:cNvPr id="8" name="Table 7">
            <a:extLst>
              <a:ext uri="{FF2B5EF4-FFF2-40B4-BE49-F238E27FC236}">
                <a16:creationId xmlns:a16="http://schemas.microsoft.com/office/drawing/2014/main" id="{F3CDF435-6255-29E7-CF14-B72EF2287DDC}"/>
              </a:ext>
            </a:extLst>
          </p:cNvPr>
          <p:cNvGraphicFramePr>
            <a:graphicFrameLocks noGrp="1"/>
          </p:cNvGraphicFramePr>
          <p:nvPr>
            <p:extLst>
              <p:ext uri="{D42A27DB-BD31-4B8C-83A1-F6EECF244321}">
                <p14:modId xmlns:p14="http://schemas.microsoft.com/office/powerpoint/2010/main" val="1987439129"/>
              </p:ext>
            </p:extLst>
          </p:nvPr>
        </p:nvGraphicFramePr>
        <p:xfrm>
          <a:off x="1121036" y="2420651"/>
          <a:ext cx="9392973" cy="914400"/>
        </p:xfrm>
        <a:graphic>
          <a:graphicData uri="http://schemas.openxmlformats.org/drawingml/2006/table">
            <a:tbl>
              <a:tblPr/>
              <a:tblGrid>
                <a:gridCol w="756254">
                  <a:extLst>
                    <a:ext uri="{9D8B030D-6E8A-4147-A177-3AD203B41FA5}">
                      <a16:colId xmlns:a16="http://schemas.microsoft.com/office/drawing/2014/main" val="749604625"/>
                    </a:ext>
                  </a:extLst>
                </a:gridCol>
                <a:gridCol w="8636719">
                  <a:extLst>
                    <a:ext uri="{9D8B030D-6E8A-4147-A177-3AD203B41FA5}">
                      <a16:colId xmlns:a16="http://schemas.microsoft.com/office/drawing/2014/main" val="2474384034"/>
                    </a:ext>
                  </a:extLst>
                </a:gridCol>
              </a:tblGrid>
              <a:tr h="0">
                <a:tc>
                  <a:txBody>
                    <a:bodyPr/>
                    <a:lstStyle/>
                    <a:p>
                      <a:pPr algn="l" fontAlgn="t"/>
                      <a:r>
                        <a:rPr lang="en-IN">
                          <a:effectLst/>
                        </a:rPr>
                        <a:t>2. </a:t>
                      </a:r>
                    </a:p>
                  </a:txBody>
                  <a:tcPr>
                    <a:lnL>
                      <a:noFill/>
                    </a:lnL>
                    <a:lnR>
                      <a:noFill/>
                    </a:lnR>
                    <a:lnT>
                      <a:noFill/>
                    </a:lnT>
                    <a:lnB>
                      <a:noFill/>
                    </a:lnB>
                  </a:tcPr>
                </a:tc>
                <a:tc>
                  <a:txBody>
                    <a:bodyPr/>
                    <a:lstStyle/>
                    <a:p>
                      <a:pPr algn="l" fontAlgn="t"/>
                      <a:r>
                        <a:rPr lang="en-IN" dirty="0" err="1">
                          <a:effectLst/>
                        </a:rPr>
                        <a:t>Arthi</a:t>
                      </a:r>
                      <a:r>
                        <a:rPr lang="en-IN" dirty="0">
                          <a:effectLst/>
                        </a:rPr>
                        <a:t> MS, </a:t>
                      </a:r>
                      <a:r>
                        <a:rPr lang="en-IN" dirty="0" err="1">
                          <a:effectLst/>
                        </a:rPr>
                        <a:t>Divya</a:t>
                      </a:r>
                      <a:r>
                        <a:rPr lang="en-IN" dirty="0">
                          <a:effectLst/>
                        </a:rPr>
                        <a:t> S. A study on causes of delay in discharge process in one of the prominent hospitals in </a:t>
                      </a:r>
                      <a:r>
                        <a:rPr lang="en-IN" dirty="0" err="1">
                          <a:effectLst/>
                        </a:rPr>
                        <a:t>Tamilnadu</a:t>
                      </a:r>
                      <a:r>
                        <a:rPr lang="en-IN" dirty="0">
                          <a:effectLst/>
                        </a:rPr>
                        <a:t> [Internet]. </a:t>
                      </a:r>
                      <a:r>
                        <a:rPr lang="en-IN" dirty="0" err="1">
                          <a:effectLst/>
                        </a:rPr>
                        <a:t>Ijcrt.org</a:t>
                      </a:r>
                      <a:r>
                        <a:rPr lang="en-IN" dirty="0">
                          <a:effectLst/>
                        </a:rPr>
                        <a:t>. [cited 2022 Jun 28]. Available from: https://</a:t>
                      </a:r>
                      <a:r>
                        <a:rPr lang="en-IN" dirty="0" err="1">
                          <a:effectLst/>
                        </a:rPr>
                        <a:t>www.ijcrt.org</a:t>
                      </a:r>
                      <a:r>
                        <a:rPr lang="en-IN" dirty="0">
                          <a:effectLst/>
                        </a:rPr>
                        <a:t>/papers/IJCRT2004012.pdf</a:t>
                      </a:r>
                    </a:p>
                  </a:txBody>
                  <a:tcPr>
                    <a:lnL>
                      <a:noFill/>
                    </a:lnL>
                    <a:lnR>
                      <a:noFill/>
                    </a:lnR>
                    <a:lnT>
                      <a:noFill/>
                    </a:lnT>
                    <a:lnB>
                      <a:noFill/>
                    </a:lnB>
                  </a:tcPr>
                </a:tc>
                <a:extLst>
                  <a:ext uri="{0D108BD9-81ED-4DB2-BD59-A6C34878D82A}">
                    <a16:rowId xmlns:a16="http://schemas.microsoft.com/office/drawing/2014/main" val="3314528676"/>
                  </a:ext>
                </a:extLst>
              </a:tr>
            </a:tbl>
          </a:graphicData>
        </a:graphic>
      </p:graphicFrame>
      <p:graphicFrame>
        <p:nvGraphicFramePr>
          <p:cNvPr id="9" name="Table 8">
            <a:extLst>
              <a:ext uri="{FF2B5EF4-FFF2-40B4-BE49-F238E27FC236}">
                <a16:creationId xmlns:a16="http://schemas.microsoft.com/office/drawing/2014/main" id="{CD8E1C2D-DF58-DE82-4E58-94D0FC1A207A}"/>
              </a:ext>
            </a:extLst>
          </p:cNvPr>
          <p:cNvGraphicFramePr>
            <a:graphicFrameLocks noGrp="1"/>
          </p:cNvGraphicFramePr>
          <p:nvPr>
            <p:extLst>
              <p:ext uri="{D42A27DB-BD31-4B8C-83A1-F6EECF244321}">
                <p14:modId xmlns:p14="http://schemas.microsoft.com/office/powerpoint/2010/main" val="514674060"/>
              </p:ext>
            </p:extLst>
          </p:nvPr>
        </p:nvGraphicFramePr>
        <p:xfrm>
          <a:off x="1121036" y="3489422"/>
          <a:ext cx="9632308" cy="1463040"/>
        </p:xfrm>
        <a:graphic>
          <a:graphicData uri="http://schemas.openxmlformats.org/drawingml/2006/table">
            <a:tbl>
              <a:tblPr/>
              <a:tblGrid>
                <a:gridCol w="775524">
                  <a:extLst>
                    <a:ext uri="{9D8B030D-6E8A-4147-A177-3AD203B41FA5}">
                      <a16:colId xmlns:a16="http://schemas.microsoft.com/office/drawing/2014/main" val="1418882044"/>
                    </a:ext>
                  </a:extLst>
                </a:gridCol>
                <a:gridCol w="8856784">
                  <a:extLst>
                    <a:ext uri="{9D8B030D-6E8A-4147-A177-3AD203B41FA5}">
                      <a16:colId xmlns:a16="http://schemas.microsoft.com/office/drawing/2014/main" val="3719526726"/>
                    </a:ext>
                  </a:extLst>
                </a:gridCol>
              </a:tblGrid>
              <a:tr h="0">
                <a:tc>
                  <a:txBody>
                    <a:bodyPr/>
                    <a:lstStyle/>
                    <a:p>
                      <a:pPr algn="l" fontAlgn="t"/>
                      <a:r>
                        <a:rPr lang="en-IN">
                          <a:effectLst/>
                        </a:rPr>
                        <a:t>3. </a:t>
                      </a:r>
                    </a:p>
                  </a:txBody>
                  <a:tcPr>
                    <a:lnL>
                      <a:noFill/>
                    </a:lnL>
                    <a:lnR>
                      <a:noFill/>
                    </a:lnR>
                    <a:lnT>
                      <a:noFill/>
                    </a:lnT>
                    <a:lnB>
                      <a:noFill/>
                    </a:lnB>
                  </a:tcPr>
                </a:tc>
                <a:tc>
                  <a:txBody>
                    <a:bodyPr/>
                    <a:lstStyle/>
                    <a:p>
                      <a:pPr algn="l" fontAlgn="t"/>
                      <a:r>
                        <a:rPr lang="en-IN" dirty="0">
                          <a:effectLst/>
                        </a:rPr>
                        <a:t>Sarkar DN, Professor and Dean - Academics, NSHM College of Management and Technology, Durgapur., Nath MT, Junior Executive - Operations, The Mission Hospital, Durgapur. Analysis of patient waiting time for hospital admission and discharge process. Int J Adv Res (Indore) [Internet]. 2016;4(8):1097–108. Available from: http://</a:t>
                      </a:r>
                      <a:r>
                        <a:rPr lang="en-IN" dirty="0" err="1">
                          <a:effectLst/>
                        </a:rPr>
                        <a:t>www.journalijar.com</a:t>
                      </a:r>
                      <a:r>
                        <a:rPr lang="en-IN" dirty="0">
                          <a:effectLst/>
                        </a:rPr>
                        <a:t>/uploads/321_IJAR-11829.pdf</a:t>
                      </a:r>
                    </a:p>
                  </a:txBody>
                  <a:tcPr>
                    <a:lnL>
                      <a:noFill/>
                    </a:lnL>
                    <a:lnR>
                      <a:noFill/>
                    </a:lnR>
                    <a:lnT>
                      <a:noFill/>
                    </a:lnT>
                    <a:lnB>
                      <a:noFill/>
                    </a:lnB>
                  </a:tcPr>
                </a:tc>
                <a:extLst>
                  <a:ext uri="{0D108BD9-81ED-4DB2-BD59-A6C34878D82A}">
                    <a16:rowId xmlns:a16="http://schemas.microsoft.com/office/drawing/2014/main" val="1291340292"/>
                  </a:ext>
                </a:extLst>
              </a:tr>
            </a:tbl>
          </a:graphicData>
        </a:graphic>
      </p:graphicFrame>
      <p:graphicFrame>
        <p:nvGraphicFramePr>
          <p:cNvPr id="10" name="Table 9">
            <a:extLst>
              <a:ext uri="{FF2B5EF4-FFF2-40B4-BE49-F238E27FC236}">
                <a16:creationId xmlns:a16="http://schemas.microsoft.com/office/drawing/2014/main" id="{1ED048DA-E42C-59A4-960B-EDC52DFC8493}"/>
              </a:ext>
            </a:extLst>
          </p:cNvPr>
          <p:cNvGraphicFramePr>
            <a:graphicFrameLocks noGrp="1"/>
          </p:cNvGraphicFramePr>
          <p:nvPr>
            <p:extLst>
              <p:ext uri="{D42A27DB-BD31-4B8C-83A1-F6EECF244321}">
                <p14:modId xmlns:p14="http://schemas.microsoft.com/office/powerpoint/2010/main" val="4242105065"/>
              </p:ext>
            </p:extLst>
          </p:nvPr>
        </p:nvGraphicFramePr>
        <p:xfrm>
          <a:off x="1121035" y="5091430"/>
          <a:ext cx="9392973" cy="914400"/>
        </p:xfrm>
        <a:graphic>
          <a:graphicData uri="http://schemas.openxmlformats.org/drawingml/2006/table">
            <a:tbl>
              <a:tblPr/>
              <a:tblGrid>
                <a:gridCol w="756255">
                  <a:extLst>
                    <a:ext uri="{9D8B030D-6E8A-4147-A177-3AD203B41FA5}">
                      <a16:colId xmlns:a16="http://schemas.microsoft.com/office/drawing/2014/main" val="796724557"/>
                    </a:ext>
                  </a:extLst>
                </a:gridCol>
                <a:gridCol w="8636718">
                  <a:extLst>
                    <a:ext uri="{9D8B030D-6E8A-4147-A177-3AD203B41FA5}">
                      <a16:colId xmlns:a16="http://schemas.microsoft.com/office/drawing/2014/main" val="3707746628"/>
                    </a:ext>
                  </a:extLst>
                </a:gridCol>
              </a:tblGrid>
              <a:tr h="0">
                <a:tc>
                  <a:txBody>
                    <a:bodyPr/>
                    <a:lstStyle/>
                    <a:p>
                      <a:pPr algn="l" fontAlgn="t"/>
                      <a:r>
                        <a:rPr lang="en-IN">
                          <a:effectLst/>
                        </a:rPr>
                        <a:t>4. </a:t>
                      </a:r>
                    </a:p>
                  </a:txBody>
                  <a:tcPr>
                    <a:lnL>
                      <a:noFill/>
                    </a:lnL>
                    <a:lnR>
                      <a:noFill/>
                    </a:lnR>
                    <a:lnT>
                      <a:noFill/>
                    </a:lnT>
                    <a:lnB>
                      <a:noFill/>
                    </a:lnB>
                  </a:tcPr>
                </a:tc>
                <a:tc>
                  <a:txBody>
                    <a:bodyPr/>
                    <a:lstStyle/>
                    <a:p>
                      <a:pPr algn="l" fontAlgn="t"/>
                      <a:r>
                        <a:rPr lang="en-IN" dirty="0" err="1">
                          <a:effectLst/>
                        </a:rPr>
                        <a:t>Researchgate.net</a:t>
                      </a:r>
                      <a:r>
                        <a:rPr lang="en-IN" dirty="0">
                          <a:effectLst/>
                        </a:rPr>
                        <a:t>. [cited 2022 Jun 28]. Available from: https://</a:t>
                      </a:r>
                      <a:r>
                        <a:rPr lang="en-IN" dirty="0" err="1">
                          <a:effectLst/>
                        </a:rPr>
                        <a:t>www.researchgate.net</a:t>
                      </a:r>
                      <a:r>
                        <a:rPr lang="en-IN" dirty="0">
                          <a:effectLst/>
                        </a:rPr>
                        <a:t>/publication/273340797_Role_of_discharge_planning_and_other_determinants_in_total_discharge_time_at_a_large_tertiary_care_hospital</a:t>
                      </a:r>
                    </a:p>
                  </a:txBody>
                  <a:tcPr>
                    <a:lnL>
                      <a:noFill/>
                    </a:lnL>
                    <a:lnR>
                      <a:noFill/>
                    </a:lnR>
                    <a:lnT>
                      <a:noFill/>
                    </a:lnT>
                    <a:lnB>
                      <a:noFill/>
                    </a:lnB>
                  </a:tcPr>
                </a:tc>
                <a:extLst>
                  <a:ext uri="{0D108BD9-81ED-4DB2-BD59-A6C34878D82A}">
                    <a16:rowId xmlns:a16="http://schemas.microsoft.com/office/drawing/2014/main" val="358617060"/>
                  </a:ext>
                </a:extLst>
              </a:tr>
            </a:tbl>
          </a:graphicData>
        </a:graphic>
      </p:graphicFrame>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A477110B-1DE3-53BB-3CD3-908FDD14CFCF}"/>
              </a:ext>
            </a:extLst>
          </p:cNvPr>
          <p:cNvSpPr/>
          <p:nvPr/>
        </p:nvSpPr>
        <p:spPr>
          <a:xfrm>
            <a:off x="1744632" y="85906"/>
            <a:ext cx="8918447" cy="556753"/>
          </a:xfrm>
          <a:prstGeom prst="roundRect">
            <a:avLst/>
          </a:prstGeom>
          <a:gradFill flip="none" rotWithShape="1">
            <a:gsLst>
              <a:gs pos="50000">
                <a:schemeClr val="accent1">
                  <a:lumMod val="45000"/>
                  <a:lumOff val="55000"/>
                </a:schemeClr>
              </a:gs>
              <a:gs pos="100000">
                <a:schemeClr val="bg1"/>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600" kern="100" dirty="0">
                <a:solidFill>
                  <a:srgbClr val="000000"/>
                </a:solidFill>
                <a:effectLst/>
                <a:ea typeface="Calibri" panose="020F0502020204030204" pitchFamily="34" charset="0"/>
                <a:cs typeface="Times New Roman" panose="02020603050405020304" pitchFamily="18" charset="0"/>
              </a:rPr>
              <a:t>A STUDY ON INSURANCE PATIENT DISCHARGE DELAY : </a:t>
            </a:r>
            <a:r>
              <a:rPr lang="en-IN" sz="1200" kern="100" dirty="0">
                <a:ea typeface="Calibri" panose="020F0502020204030204" pitchFamily="34" charset="0"/>
                <a:cs typeface="Times New Roman" panose="02020603050405020304" pitchFamily="18" charset="0"/>
              </a:rPr>
              <a:t>  </a:t>
            </a:r>
            <a:r>
              <a:rPr lang="en-US" sz="1600" kern="100" dirty="0">
                <a:solidFill>
                  <a:srgbClr val="000000"/>
                </a:solidFill>
                <a:effectLst/>
                <a:ea typeface="Calibri" panose="020F0502020204030204" pitchFamily="34" charset="0"/>
                <a:cs typeface="Times New Roman" panose="02020603050405020304" pitchFamily="18" charset="0"/>
              </a:rPr>
              <a:t>CAUSES AND SOLUTION</a:t>
            </a:r>
            <a:endParaRPr lang="en-IN" sz="1200" kern="100" dirty="0">
              <a:effectLst/>
              <a:ea typeface="Calibri" panose="020F050202020403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DFF0DECC-CF06-5F52-061D-F68209C05C88}"/>
              </a:ext>
            </a:extLst>
          </p:cNvPr>
          <p:cNvSpPr/>
          <p:nvPr/>
        </p:nvSpPr>
        <p:spPr>
          <a:xfrm>
            <a:off x="92000" y="1065367"/>
            <a:ext cx="2653364" cy="3630218"/>
          </a:xfrm>
          <a:prstGeom prst="roundRect">
            <a:avLst/>
          </a:prstGeom>
          <a:solidFill>
            <a:schemeClr val="accent4">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Patient satisfaction is an important indicator for measuring the quality of healthcare. One factor that affects patient satisfaction is timely discharge of in patient.</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Time taken by the hospital from the moment doctor announces discharge to the time patient leaves the hospital is analyzed by calculating Turn Around Time (TAT)</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The standard TAT for discharge of Insurance patient is usually 5-6 hours but it is observed that a marked delay.</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The reasons for delay was found through this study and suggestion were recommended to improve which can potentially bring down the TAT close to its benchmark.</a:t>
            </a:r>
            <a:endParaRPr lang="en-IN" sz="1050" kern="100" dirty="0">
              <a:effectLst/>
              <a:ea typeface="Calibri" panose="020F0502020204030204" pitchFamily="34" charset="0"/>
              <a:cs typeface="Times New Roman" panose="02020603050405020304" pitchFamily="18" charset="0"/>
            </a:endParaRPr>
          </a:p>
        </p:txBody>
      </p:sp>
      <p:sp>
        <p:nvSpPr>
          <p:cNvPr id="17" name="Rounded Rectangle 16">
            <a:extLst>
              <a:ext uri="{FF2B5EF4-FFF2-40B4-BE49-F238E27FC236}">
                <a16:creationId xmlns:a16="http://schemas.microsoft.com/office/drawing/2014/main" id="{EC51DF8C-AD9A-DFE0-BDC5-0CCE89B18EDC}"/>
              </a:ext>
            </a:extLst>
          </p:cNvPr>
          <p:cNvSpPr/>
          <p:nvPr/>
        </p:nvSpPr>
        <p:spPr>
          <a:xfrm>
            <a:off x="65135" y="5067547"/>
            <a:ext cx="2629596" cy="1291481"/>
          </a:xfrm>
          <a:prstGeom prst="roundRect">
            <a:avLst/>
          </a:prstGeom>
          <a:solidFill>
            <a:schemeClr val="accent6">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Study the work flow of discharge process of TPA patient.</a:t>
            </a:r>
            <a:endParaRPr lang="en-IN" sz="10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Find out reason for the delay in the discharge of TPA process.</a:t>
            </a:r>
            <a:endParaRPr lang="en-IN" sz="10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To recommend measures to reduce discharge time in TPA patients.</a:t>
            </a:r>
            <a:endParaRPr lang="en-IN" sz="1000" kern="100" dirty="0">
              <a:effectLst/>
              <a:ea typeface="Calibri" panose="020F050202020403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C83EBFE1-84D0-CE22-3391-43D2C914C28C}"/>
              </a:ext>
            </a:extLst>
          </p:cNvPr>
          <p:cNvSpPr/>
          <p:nvPr/>
        </p:nvSpPr>
        <p:spPr>
          <a:xfrm>
            <a:off x="511617" y="854399"/>
            <a:ext cx="1845909" cy="289334"/>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INTRODUCTION</a:t>
            </a:r>
            <a:endParaRPr lang="en-IN" sz="1200" kern="100" dirty="0">
              <a:effectLst/>
              <a:ea typeface="Calibri" panose="020F0502020204030204" pitchFamily="34" charset="0"/>
              <a:cs typeface="Times New Roman" panose="02020603050405020304" pitchFamily="18" charset="0"/>
            </a:endParaRPr>
          </a:p>
        </p:txBody>
      </p:sp>
      <p:sp>
        <p:nvSpPr>
          <p:cNvPr id="22" name="Rounded Rectangle 21">
            <a:extLst>
              <a:ext uri="{FF2B5EF4-FFF2-40B4-BE49-F238E27FC236}">
                <a16:creationId xmlns:a16="http://schemas.microsoft.com/office/drawing/2014/main" id="{7C200302-5CB5-C893-6C43-0EB3D1D6C980}"/>
              </a:ext>
            </a:extLst>
          </p:cNvPr>
          <p:cNvSpPr/>
          <p:nvPr/>
        </p:nvSpPr>
        <p:spPr>
          <a:xfrm>
            <a:off x="530208" y="4821724"/>
            <a:ext cx="1808728" cy="302882"/>
          </a:xfrm>
          <a:prstGeom prst="roundRect">
            <a:avLst/>
          </a:prstGeom>
          <a:gradFill flip="none" rotWithShape="1">
            <a:gsLst>
              <a:gs pos="0">
                <a:schemeClr val="accent1">
                  <a:lumMod val="67000"/>
                </a:schemeClr>
              </a:gs>
              <a:gs pos="10000">
                <a:schemeClr val="accent1">
                  <a:lumMod val="97000"/>
                  <a:lumOff val="3000"/>
                </a:schemeClr>
              </a:gs>
              <a:gs pos="50000">
                <a:schemeClr val="accent1">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solidFill>
                  <a:schemeClr val="bg1"/>
                </a:solidFill>
                <a:effectLst/>
                <a:ea typeface="Calibri" panose="020F0502020204030204" pitchFamily="34" charset="0"/>
                <a:cs typeface="Times New Roman" panose="02020603050405020304" pitchFamily="18" charset="0"/>
              </a:rPr>
              <a:t>OBJECTIVE</a:t>
            </a:r>
            <a:endParaRPr lang="en-IN" sz="1200" kern="100" dirty="0">
              <a:solidFill>
                <a:schemeClr val="bg1"/>
              </a:solidFill>
              <a:effectLst/>
              <a:ea typeface="Calibri" panose="020F0502020204030204" pitchFamily="34" charset="0"/>
              <a:cs typeface="Times New Roman" panose="02020603050405020304" pitchFamily="18" charset="0"/>
            </a:endParaRPr>
          </a:p>
        </p:txBody>
      </p:sp>
      <p:sp>
        <p:nvSpPr>
          <p:cNvPr id="24" name="Rounded Rectangle 23">
            <a:extLst>
              <a:ext uri="{FF2B5EF4-FFF2-40B4-BE49-F238E27FC236}">
                <a16:creationId xmlns:a16="http://schemas.microsoft.com/office/drawing/2014/main" id="{13F4C99C-A0AA-4382-8F34-78E96B50FA0B}"/>
              </a:ext>
            </a:extLst>
          </p:cNvPr>
          <p:cNvSpPr/>
          <p:nvPr/>
        </p:nvSpPr>
        <p:spPr>
          <a:xfrm>
            <a:off x="2797724" y="1133181"/>
            <a:ext cx="2887879" cy="5601695"/>
          </a:xfrm>
          <a:prstGeom prst="roundRect">
            <a:avLst/>
          </a:prstGeom>
          <a:solidFill>
            <a:schemeClr val="accent2">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endPar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Study design and setting</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This study was conducted on TPA discharge for the month of March and April 2022 at Sitaram </a:t>
            </a:r>
            <a:r>
              <a:rPr lang="en-US" sz="900" kern="100" dirty="0" err="1">
                <a:solidFill>
                  <a:srgbClr val="000000"/>
                </a:solidFill>
                <a:effectLst/>
                <a:latin typeface="Times" pitchFamily="2" charset="0"/>
                <a:ea typeface="Calibri" panose="020F0502020204030204" pitchFamily="34" charset="0"/>
                <a:cs typeface="Calibri Light" panose="020F0302020204030204" pitchFamily="34" charset="0"/>
              </a:rPr>
              <a:t>Bhartia</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Institute of Science and Research. </a:t>
            </a:r>
            <a:endParaRPr lang="en-IN" sz="9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Mode of data collection:</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“PRIMARY” Mode of collection of data. Data was tracked and maintained using excel sheet. </a:t>
            </a:r>
            <a:endParaRPr lang="en-IN" sz="9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Sample size:</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A sample size of 240 insured patient were taken to carry out the study. </a:t>
            </a:r>
            <a:r>
              <a:rPr lang="en-US" sz="900" kern="100" dirty="0">
                <a:solidFill>
                  <a:srgbClr val="000000"/>
                </a:solidFill>
                <a:effectLst/>
                <a:ea typeface="Calibri" panose="020F0502020204030204" pitchFamily="34" charset="0"/>
                <a:cs typeface="Times New Roman" panose="02020603050405020304" pitchFamily="18" charset="0"/>
              </a:rPr>
              <a:t> </a:t>
            </a:r>
          </a:p>
          <a:p>
            <a:pPr marL="171450" lvl="0" indent="-171450" algn="just">
              <a:buFont typeface="Arial" panose="020B0604020202020204" pitchFamily="34" charset="0"/>
              <a:buChar char="•"/>
            </a:pPr>
            <a:r>
              <a:rPr lang="en-US" sz="900" b="1" kern="100" dirty="0">
                <a:solidFill>
                  <a:srgbClr val="000000"/>
                </a:solidFill>
                <a:effectLst/>
                <a:ea typeface="Calibri" panose="020F0502020204030204" pitchFamily="34" charset="0"/>
                <a:cs typeface="Times New Roman" panose="02020603050405020304" pitchFamily="18" charset="0"/>
              </a:rPr>
              <a:t>DISCHARGE WORKFLOW AT HOSPITAL</a:t>
            </a:r>
          </a:p>
          <a:p>
            <a:pPr marL="171450" lvl="0" indent="-171450" algn="just">
              <a:buFont typeface="Arial" panose="020B0604020202020204" pitchFamily="34" charset="0"/>
              <a:buChar char="•"/>
            </a:pPr>
            <a:endParaRPr lang="en-US" sz="900" b="1"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ffectLst/>
              <a:ea typeface="Calibri" panose="020F0502020204030204" pitchFamily="34" charset="0"/>
              <a:cs typeface="Times New Roman" panose="02020603050405020304" pitchFamily="18" charset="0"/>
            </a:endParaRPr>
          </a:p>
          <a:p>
            <a:pPr lvl="0" algn="just"/>
            <a:endParaRPr lang="en-US" sz="900" b="1"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lvl="0" algn="just"/>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lvl="0" algn="just"/>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lvl="0" algn="just"/>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IN" sz="1050" kern="100" dirty="0">
              <a:effectLst/>
              <a:ea typeface="Calibri" panose="020F0502020204030204" pitchFamily="34" charset="0"/>
              <a:cs typeface="Times New Roman" panose="02020603050405020304" pitchFamily="18" charset="0"/>
            </a:endParaRPr>
          </a:p>
        </p:txBody>
      </p:sp>
      <p:sp>
        <p:nvSpPr>
          <p:cNvPr id="28" name="Rounded Rectangle 27">
            <a:extLst>
              <a:ext uri="{FF2B5EF4-FFF2-40B4-BE49-F238E27FC236}">
                <a16:creationId xmlns:a16="http://schemas.microsoft.com/office/drawing/2014/main" id="{22E69763-01C1-589B-08DA-58DFAB92B735}"/>
              </a:ext>
            </a:extLst>
          </p:cNvPr>
          <p:cNvSpPr/>
          <p:nvPr/>
        </p:nvSpPr>
        <p:spPr>
          <a:xfrm>
            <a:off x="5811709" y="1143733"/>
            <a:ext cx="2897060" cy="5666024"/>
          </a:xfrm>
          <a:prstGeom prst="roundRect">
            <a:avLst/>
          </a:prstGeom>
          <a:gradFill flip="none" rotWithShape="1">
            <a:gsLst>
              <a:gs pos="32000">
                <a:schemeClr val="accent4">
                  <a:lumMod val="5000"/>
                  <a:lumOff val="95000"/>
                </a:schemeClr>
              </a:gs>
              <a:gs pos="98000">
                <a:schemeClr val="accent4">
                  <a:lumMod val="45000"/>
                  <a:lumOff val="55000"/>
                </a:schemeClr>
              </a:gs>
              <a:gs pos="98000">
                <a:schemeClr val="accent4">
                  <a:lumMod val="45000"/>
                  <a:lumOff val="55000"/>
                </a:schemeClr>
              </a:gs>
            </a:gsLst>
            <a:lin ang="2700000" scaled="1"/>
            <a:tileRect/>
          </a:gradFill>
          <a:ln>
            <a:solidFill>
              <a:prstClr val="black"/>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pPr algn="ctr"/>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pPr algn="ctr"/>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p:txBody>
      </p:sp>
      <p:sp>
        <p:nvSpPr>
          <p:cNvPr id="29" name="Rounded Rectangle 28">
            <a:extLst>
              <a:ext uri="{FF2B5EF4-FFF2-40B4-BE49-F238E27FC236}">
                <a16:creationId xmlns:a16="http://schemas.microsoft.com/office/drawing/2014/main" id="{DE846A4B-2C30-FB21-9318-670623B3CDE6}"/>
              </a:ext>
            </a:extLst>
          </p:cNvPr>
          <p:cNvSpPr/>
          <p:nvPr/>
        </p:nvSpPr>
        <p:spPr>
          <a:xfrm>
            <a:off x="5974950" y="1295444"/>
            <a:ext cx="2608641" cy="3943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Times New Roman" panose="02020603050405020304" pitchFamily="18" charset="0"/>
              </a:rPr>
              <a:t>Planned and Unplanned discharge </a:t>
            </a:r>
            <a:endParaRPr lang="en-IN" sz="1100" u="sng" kern="100" dirty="0">
              <a:effectLst/>
              <a:ea typeface="Calibri" panose="020F0502020204030204" pitchFamily="34" charset="0"/>
              <a:cs typeface="Times New Roman" panose="02020603050405020304" pitchFamily="18" charset="0"/>
            </a:endParaRPr>
          </a:p>
        </p:txBody>
      </p:sp>
      <p:graphicFrame>
        <p:nvGraphicFramePr>
          <p:cNvPr id="30" name="Chart 29">
            <a:extLst>
              <a:ext uri="{FF2B5EF4-FFF2-40B4-BE49-F238E27FC236}">
                <a16:creationId xmlns:a16="http://schemas.microsoft.com/office/drawing/2014/main" id="{A78FBA39-C62B-52C3-0E12-BBB9D323D9F6}"/>
              </a:ext>
            </a:extLst>
          </p:cNvPr>
          <p:cNvGraphicFramePr/>
          <p:nvPr>
            <p:extLst>
              <p:ext uri="{D42A27DB-BD31-4B8C-83A1-F6EECF244321}">
                <p14:modId xmlns:p14="http://schemas.microsoft.com/office/powerpoint/2010/main" val="1068904226"/>
              </p:ext>
            </p:extLst>
          </p:nvPr>
        </p:nvGraphicFramePr>
        <p:xfrm>
          <a:off x="6079670" y="1610603"/>
          <a:ext cx="2430843" cy="10059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hart 31">
            <a:extLst>
              <a:ext uri="{FF2B5EF4-FFF2-40B4-BE49-F238E27FC236}">
                <a16:creationId xmlns:a16="http://schemas.microsoft.com/office/drawing/2014/main" id="{D426101B-77FB-54FB-9701-C94A278C64E4}"/>
              </a:ext>
            </a:extLst>
          </p:cNvPr>
          <p:cNvGraphicFramePr/>
          <p:nvPr>
            <p:extLst>
              <p:ext uri="{D42A27DB-BD31-4B8C-83A1-F6EECF244321}">
                <p14:modId xmlns:p14="http://schemas.microsoft.com/office/powerpoint/2010/main" val="470060055"/>
              </p:ext>
            </p:extLst>
          </p:nvPr>
        </p:nvGraphicFramePr>
        <p:xfrm>
          <a:off x="5856503" y="3058074"/>
          <a:ext cx="2752160" cy="1575086"/>
        </p:xfrm>
        <a:graphic>
          <a:graphicData uri="http://schemas.openxmlformats.org/drawingml/2006/chart">
            <c:chart xmlns:c="http://schemas.openxmlformats.org/drawingml/2006/chart" xmlns:r="http://schemas.openxmlformats.org/officeDocument/2006/relationships" r:id="rId4"/>
          </a:graphicData>
        </a:graphic>
      </p:graphicFrame>
      <p:sp>
        <p:nvSpPr>
          <p:cNvPr id="33" name="Rounded Rectangle 32">
            <a:extLst>
              <a:ext uri="{FF2B5EF4-FFF2-40B4-BE49-F238E27FC236}">
                <a16:creationId xmlns:a16="http://schemas.microsoft.com/office/drawing/2014/main" id="{9AB01FBD-CEDA-6CCE-FCC2-1CADD09C4224}"/>
              </a:ext>
            </a:extLst>
          </p:cNvPr>
          <p:cNvSpPr/>
          <p:nvPr/>
        </p:nvSpPr>
        <p:spPr>
          <a:xfrm>
            <a:off x="6203855" y="2732498"/>
            <a:ext cx="2150830" cy="3988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Calibri" panose="020F0502020204030204" pitchFamily="34" charset="0"/>
              </a:rPr>
              <a:t> Non Compliance in each TAT </a:t>
            </a:r>
            <a:endParaRPr lang="en-IN" sz="1100" u="sng" kern="100" dirty="0">
              <a:effectLst/>
              <a:ea typeface="Calibri" panose="020F0502020204030204" pitchFamily="34" charset="0"/>
              <a:cs typeface="Times New Roman" panose="02020603050405020304" pitchFamily="18" charset="0"/>
            </a:endParaRPr>
          </a:p>
        </p:txBody>
      </p:sp>
      <p:sp>
        <p:nvSpPr>
          <p:cNvPr id="34" name="Rounded Rectangle 33">
            <a:extLst>
              <a:ext uri="{FF2B5EF4-FFF2-40B4-BE49-F238E27FC236}">
                <a16:creationId xmlns:a16="http://schemas.microsoft.com/office/drawing/2014/main" id="{1E473B26-5943-0203-E707-A02E899F8012}"/>
              </a:ext>
            </a:extLst>
          </p:cNvPr>
          <p:cNvSpPr/>
          <p:nvPr/>
        </p:nvSpPr>
        <p:spPr>
          <a:xfrm>
            <a:off x="5895254" y="4557822"/>
            <a:ext cx="2752160" cy="46733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kern="100" dirty="0">
                <a:solidFill>
                  <a:srgbClr val="000000"/>
                </a:solidFill>
                <a:effectLst/>
                <a:ea typeface="Calibri" panose="020F0502020204030204" pitchFamily="34" charset="0"/>
                <a:cs typeface="Times New Roman" panose="02020603050405020304" pitchFamily="18" charset="0"/>
              </a:rPr>
              <a:t>TAT 1:Nursing, Pharmacy ; TAT 2:Billing TAT3:TPA processing TAT 4: Patient</a:t>
            </a:r>
            <a:endParaRPr lang="en-IN" sz="800" kern="100" dirty="0">
              <a:effectLst/>
              <a:ea typeface="Calibri" panose="020F0502020204030204" pitchFamily="34" charset="0"/>
              <a:cs typeface="Times New Roman" panose="02020603050405020304" pitchFamily="18" charset="0"/>
            </a:endParaRPr>
          </a:p>
        </p:txBody>
      </p:sp>
      <p:graphicFrame>
        <p:nvGraphicFramePr>
          <p:cNvPr id="35" name="Chart 34">
            <a:extLst>
              <a:ext uri="{FF2B5EF4-FFF2-40B4-BE49-F238E27FC236}">
                <a16:creationId xmlns:a16="http://schemas.microsoft.com/office/drawing/2014/main" id="{57ADFF30-12BE-A665-6E13-F3FBE1283979}"/>
              </a:ext>
            </a:extLst>
          </p:cNvPr>
          <p:cNvGraphicFramePr/>
          <p:nvPr>
            <p:extLst>
              <p:ext uri="{D42A27DB-BD31-4B8C-83A1-F6EECF244321}">
                <p14:modId xmlns:p14="http://schemas.microsoft.com/office/powerpoint/2010/main" val="2465856262"/>
              </p:ext>
            </p:extLst>
          </p:nvPr>
        </p:nvGraphicFramePr>
        <p:xfrm>
          <a:off x="5958614" y="5510732"/>
          <a:ext cx="2590607" cy="1311003"/>
        </p:xfrm>
        <a:graphic>
          <a:graphicData uri="http://schemas.openxmlformats.org/drawingml/2006/chart">
            <c:chart xmlns:c="http://schemas.openxmlformats.org/drawingml/2006/chart" xmlns:r="http://schemas.openxmlformats.org/officeDocument/2006/relationships" r:id="rId5"/>
          </a:graphicData>
        </a:graphic>
      </p:graphicFrame>
      <p:sp>
        <p:nvSpPr>
          <p:cNvPr id="36" name="Rounded Rectangle 35">
            <a:extLst>
              <a:ext uri="{FF2B5EF4-FFF2-40B4-BE49-F238E27FC236}">
                <a16:creationId xmlns:a16="http://schemas.microsoft.com/office/drawing/2014/main" id="{88BC3674-20F8-9C37-5081-0CCDD52E6291}"/>
              </a:ext>
            </a:extLst>
          </p:cNvPr>
          <p:cNvSpPr/>
          <p:nvPr/>
        </p:nvSpPr>
        <p:spPr>
          <a:xfrm>
            <a:off x="5980616" y="5092081"/>
            <a:ext cx="2546601" cy="3321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Times New Roman" panose="02020603050405020304" pitchFamily="18" charset="0"/>
              </a:rPr>
              <a:t>Delay Stakeholders in March and April</a:t>
            </a:r>
            <a:endParaRPr lang="en-IN" sz="1100" u="sng" kern="100" dirty="0">
              <a:effectLst/>
              <a:ea typeface="Calibri" panose="020F0502020204030204" pitchFamily="34" charset="0"/>
              <a:cs typeface="Times New Roman" panose="02020603050405020304" pitchFamily="18" charset="0"/>
            </a:endParaRPr>
          </a:p>
        </p:txBody>
      </p:sp>
      <p:pic>
        <p:nvPicPr>
          <p:cNvPr id="41" name="Picture 40">
            <a:extLst>
              <a:ext uri="{FF2B5EF4-FFF2-40B4-BE49-F238E27FC236}">
                <a16:creationId xmlns:a16="http://schemas.microsoft.com/office/drawing/2014/main" id="{6B739879-EEFD-D921-95EC-B6DBE7B427C4}"/>
              </a:ext>
            </a:extLst>
          </p:cNvPr>
          <p:cNvPicPr>
            <a:picLocks noChangeAspect="1"/>
          </p:cNvPicPr>
          <p:nvPr/>
        </p:nvPicPr>
        <p:blipFill>
          <a:blip r:embed="rId6"/>
          <a:stretch>
            <a:fillRect/>
          </a:stretch>
        </p:blipFill>
        <p:spPr>
          <a:xfrm>
            <a:off x="2672509" y="2561638"/>
            <a:ext cx="3147300" cy="5875986"/>
          </a:xfrm>
          <a:prstGeom prst="rect">
            <a:avLst/>
          </a:prstGeom>
        </p:spPr>
      </p:pic>
      <p:sp>
        <p:nvSpPr>
          <p:cNvPr id="42" name="Rounded Rectangle 41">
            <a:extLst>
              <a:ext uri="{FF2B5EF4-FFF2-40B4-BE49-F238E27FC236}">
                <a16:creationId xmlns:a16="http://schemas.microsoft.com/office/drawing/2014/main" id="{7AB3E265-4296-C725-9896-826ECCB6C7EC}"/>
              </a:ext>
            </a:extLst>
          </p:cNvPr>
          <p:cNvSpPr/>
          <p:nvPr/>
        </p:nvSpPr>
        <p:spPr>
          <a:xfrm>
            <a:off x="8770374" y="1152097"/>
            <a:ext cx="3349032" cy="1607970"/>
          </a:xfrm>
          <a:prstGeom prst="roundRect">
            <a:avLst/>
          </a:prstGeom>
          <a:solidFill>
            <a:srgbClr val="E8F7E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r>
              <a:rPr lang="en-IN" sz="850" kern="100" spc="15" dirty="0">
                <a:solidFill>
                  <a:srgbClr val="000000"/>
                </a:solidFill>
                <a:effectLst/>
                <a:latin typeface="ff1"/>
                <a:ea typeface="Calibri" panose="020F0502020204030204" pitchFamily="34" charset="0"/>
                <a:cs typeface="Times New Roman" panose="02020603050405020304" pitchFamily="18" charset="0"/>
              </a:rPr>
              <a:t>The cause of delay in the discharge process of insured </a:t>
            </a:r>
            <a:r>
              <a:rPr lang="en-IN" sz="850" kern="100" spc="5" dirty="0">
                <a:solidFill>
                  <a:srgbClr val="000000"/>
                </a:solidFill>
                <a:effectLst/>
                <a:latin typeface="ff1"/>
                <a:ea typeface="Calibri" panose="020F0502020204030204" pitchFamily="34" charset="0"/>
                <a:cs typeface="Times New Roman" panose="02020603050405020304" pitchFamily="18" charset="0"/>
              </a:rPr>
              <a:t>patients is the time taken for discharge summaries to</a:t>
            </a:r>
            <a:r>
              <a:rPr lang="en-IN" sz="850" kern="100" spc="15" dirty="0">
                <a:solidFill>
                  <a:srgbClr val="000000"/>
                </a:solidFill>
                <a:effectLst/>
                <a:latin typeface="ff1"/>
                <a:ea typeface="Calibri" panose="020F0502020204030204" pitchFamily="34" charset="0"/>
                <a:cs typeface="Times New Roman" panose="02020603050405020304" pitchFamily="18" charset="0"/>
              </a:rPr>
              <a:t> reach the in-house TPA department, and the time taken by external insurance companies to give the </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approval after submitting the final bills and discharge </a:t>
            </a:r>
            <a:r>
              <a:rPr lang="en-IN" sz="850" kern="100" spc="50" dirty="0">
                <a:solidFill>
                  <a:srgbClr val="000000"/>
                </a:solidFill>
                <a:effectLst/>
                <a:latin typeface="Times" pitchFamily="2" charset="0"/>
                <a:ea typeface="Calibri" panose="020F0502020204030204" pitchFamily="34" charset="0"/>
                <a:cs typeface="Times New Roman" panose="02020603050405020304" pitchFamily="18" charset="0"/>
              </a:rPr>
              <a:t>summaries.</a:t>
            </a:r>
            <a:endParaRPr lang="en-IN" sz="8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850" kern="100" spc="50" dirty="0">
                <a:solidFill>
                  <a:srgbClr val="000000"/>
                </a:solidFill>
                <a:effectLst/>
                <a:latin typeface="Times" pitchFamily="2" charset="0"/>
                <a:ea typeface="Calibri" panose="020F0502020204030204" pitchFamily="34" charset="0"/>
                <a:cs typeface="Times New Roman" panose="02020603050405020304" pitchFamily="18" charset="0"/>
              </a:rPr>
              <a:t>The second cause is considered as</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external </a:t>
            </a:r>
            <a:r>
              <a:rPr lang="en-IN" sz="850" kern="100" spc="10" dirty="0" err="1">
                <a:solidFill>
                  <a:srgbClr val="000000"/>
                </a:solidFill>
                <a:effectLst/>
                <a:latin typeface="Times" pitchFamily="2" charset="0"/>
                <a:ea typeface="Calibri" panose="020F0502020204030204" pitchFamily="34" charset="0"/>
                <a:cs typeface="Times New Roman" panose="02020603050405020304" pitchFamily="18" charset="0"/>
              </a:rPr>
              <a:t>ie</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time taken by external TPA for giving approval and delays due to queries raised by TPA,</a:t>
            </a:r>
          </a:p>
          <a:p>
            <a:pPr marL="171450" lvl="0" indent="-171450">
              <a:buFont typeface="Arial" panose="020B0604020202020204" pitchFamily="34" charset="0"/>
              <a:buChar char="•"/>
            </a:pP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a:t>
            </a: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The study indicated that increasing in the number of planned discharges can help reduce the total TAT for discharge and can make the process smooth. </a:t>
            </a:r>
            <a:endParaRPr lang="en-IN" sz="850" kern="100" dirty="0">
              <a:effectLst/>
              <a:ea typeface="Calibri" panose="020F0502020204030204" pitchFamily="34" charset="0"/>
              <a:cs typeface="Times New Roman" panose="02020603050405020304" pitchFamily="18" charset="0"/>
            </a:endParaRPr>
          </a:p>
        </p:txBody>
      </p:sp>
      <p:sp>
        <p:nvSpPr>
          <p:cNvPr id="43" name="Rounded Rectangle 42">
            <a:extLst>
              <a:ext uri="{FF2B5EF4-FFF2-40B4-BE49-F238E27FC236}">
                <a16:creationId xmlns:a16="http://schemas.microsoft.com/office/drawing/2014/main" id="{17C5E5CD-9B44-9107-8FE4-37FE720BA863}"/>
              </a:ext>
            </a:extLst>
          </p:cNvPr>
          <p:cNvSpPr/>
          <p:nvPr/>
        </p:nvSpPr>
        <p:spPr>
          <a:xfrm>
            <a:off x="3302331" y="892465"/>
            <a:ext cx="2001451" cy="301531"/>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MEHTHOLOGY</a:t>
            </a:r>
            <a:endParaRPr lang="en-IN" sz="1200" kern="100" dirty="0">
              <a:effectLst/>
              <a:ea typeface="Calibri" panose="020F0502020204030204" pitchFamily="34" charset="0"/>
              <a:cs typeface="Times New Roman" panose="02020603050405020304" pitchFamily="18" charset="0"/>
            </a:endParaRPr>
          </a:p>
        </p:txBody>
      </p:sp>
      <p:sp>
        <p:nvSpPr>
          <p:cNvPr id="44" name="Rounded Rectangle 43">
            <a:extLst>
              <a:ext uri="{FF2B5EF4-FFF2-40B4-BE49-F238E27FC236}">
                <a16:creationId xmlns:a16="http://schemas.microsoft.com/office/drawing/2014/main" id="{679C5887-0491-B6F1-65CF-85912BDA5E78}"/>
              </a:ext>
            </a:extLst>
          </p:cNvPr>
          <p:cNvSpPr/>
          <p:nvPr/>
        </p:nvSpPr>
        <p:spPr>
          <a:xfrm>
            <a:off x="8783847" y="3109732"/>
            <a:ext cx="3369945" cy="2292838"/>
          </a:xfrm>
          <a:prstGeom prst="roundRect">
            <a:avLst/>
          </a:prstGeom>
          <a:solidFill>
            <a:schemeClr val="accent1">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r>
              <a:rPr lang="en-IN" sz="800" kern="100" dirty="0">
                <a:solidFill>
                  <a:srgbClr val="000000"/>
                </a:solidFill>
                <a:latin typeface="Times" pitchFamily="2" charset="0"/>
                <a:ea typeface="Calibri" panose="020F0502020204030204" pitchFamily="34" charset="0"/>
                <a:cs typeface="Calibri" panose="020F0502020204030204" pitchFamily="34" charset="0"/>
              </a:rPr>
              <a:t>Discharge planning to be done on the day of admission or least 24 hours before discharge. </a:t>
            </a:r>
          </a:p>
          <a:p>
            <a:pPr marL="171450" lvl="0" indent="-171450">
              <a:buFont typeface="Arial" panose="020B0604020202020204" pitchFamily="34" charset="0"/>
              <a:buChar char="•"/>
            </a:pPr>
            <a:r>
              <a:rPr lang="en-IN" sz="800" kern="100" dirty="0">
                <a:solidFill>
                  <a:srgbClr val="000000"/>
                </a:solidFill>
                <a:effectLst/>
                <a:latin typeface="Times" pitchFamily="2" charset="0"/>
                <a:ea typeface="Calibri" panose="020F0502020204030204" pitchFamily="34" charset="0"/>
                <a:cs typeface="Calibri" panose="020F0502020204030204" pitchFamily="34" charset="0"/>
              </a:rPr>
              <a:t>One point of contact during discharge for all departments </a:t>
            </a:r>
            <a:r>
              <a:rPr lang="en-IN" sz="800" kern="100" dirty="0">
                <a:solidFill>
                  <a:srgbClr val="000000"/>
                </a:solidFill>
                <a:latin typeface="Times" pitchFamily="2" charset="0"/>
                <a:ea typeface="Calibri" panose="020F0502020204030204" pitchFamily="34" charset="0"/>
                <a:cs typeface="Calibri" panose="020F0502020204030204" pitchFamily="34" charset="0"/>
              </a:rPr>
              <a:t>- </a:t>
            </a:r>
            <a:r>
              <a:rPr lang="en-IN" sz="800" kern="100" dirty="0">
                <a:solidFill>
                  <a:srgbClr val="000000"/>
                </a:solidFill>
                <a:effectLst/>
                <a:latin typeface="Times" pitchFamily="2" charset="0"/>
                <a:ea typeface="Calibri" panose="020F0502020204030204" pitchFamily="34" charset="0"/>
                <a:cs typeface="Calibri" panose="020F0502020204030204" pitchFamily="34" charset="0"/>
              </a:rPr>
              <a:t>a Discharge Manager </a:t>
            </a:r>
            <a:r>
              <a:rPr lang="en-IN" sz="800" kern="100" dirty="0">
                <a:solidFill>
                  <a:srgbClr val="000000"/>
                </a:solidFill>
                <a:latin typeface="Times" pitchFamily="2" charset="0"/>
                <a:ea typeface="Calibri" panose="020F0502020204030204" pitchFamily="34" charset="0"/>
                <a:cs typeface="Calibri" panose="020F0502020204030204" pitchFamily="34" charset="0"/>
              </a:rPr>
              <a:t>to</a:t>
            </a:r>
            <a:r>
              <a:rPr lang="en-IN" sz="800" kern="100" dirty="0">
                <a:solidFill>
                  <a:srgbClr val="000000"/>
                </a:solidFill>
                <a:effectLst/>
                <a:latin typeface="Times" pitchFamily="2" charset="0"/>
                <a:ea typeface="Calibri" panose="020F0502020204030204" pitchFamily="34" charset="0"/>
                <a:cs typeface="Calibri" panose="020F0502020204030204" pitchFamily="34" charset="0"/>
              </a:rPr>
              <a:t> be appointed  </a:t>
            </a:r>
            <a:r>
              <a:rPr lang="en-IN" sz="800" kern="100" dirty="0">
                <a:solidFill>
                  <a:srgbClr val="000000"/>
                </a:solidFill>
                <a:latin typeface="Times" pitchFamily="2" charset="0"/>
                <a:ea typeface="Calibri" panose="020F0502020204030204" pitchFamily="34" charset="0"/>
                <a:cs typeface="Calibri" panose="020F0502020204030204" pitchFamily="34" charset="0"/>
              </a:rPr>
              <a:t>to </a:t>
            </a:r>
            <a:r>
              <a:rPr lang="en-IN" sz="800" kern="100" dirty="0">
                <a:solidFill>
                  <a:srgbClr val="000000"/>
                </a:solidFill>
                <a:effectLst/>
                <a:latin typeface="Times" pitchFamily="2" charset="0"/>
                <a:ea typeface="Calibri" panose="020F0502020204030204" pitchFamily="34" charset="0"/>
                <a:cs typeface="Calibri" panose="020F0502020204030204" pitchFamily="34" charset="0"/>
              </a:rPr>
              <a:t>take care of the entire discharge procedure.</a:t>
            </a:r>
            <a:endParaRPr lang="en-IN" sz="800" kern="100" dirty="0">
              <a:effectLst/>
              <a:latin typeface="Times" pitchFamily="2" charset="0"/>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800" kern="100" dirty="0">
                <a:solidFill>
                  <a:schemeClr val="tx1"/>
                </a:solidFill>
                <a:effectLst/>
                <a:latin typeface="Times" pitchFamily="2" charset="0"/>
                <a:ea typeface="Calibri" panose="020F0502020204030204" pitchFamily="34" charset="0"/>
                <a:cs typeface="Times New Roman" panose="02020603050405020304" pitchFamily="18" charset="0"/>
              </a:rPr>
              <a:t>Interim Bill must be adequately updated time to time</a:t>
            </a:r>
          </a:p>
          <a:p>
            <a:pPr marL="171450" indent="-171450" algn="just">
              <a:lnSpc>
                <a:spcPct val="115000"/>
              </a:lnSpc>
              <a:buFont typeface="Arial" panose="020B0604020202020204" pitchFamily="34" charset="0"/>
              <a:buChar char="•"/>
            </a:pPr>
            <a:r>
              <a:rPr lang="en-IN" sz="800" dirty="0">
                <a:solidFill>
                  <a:schemeClr val="tx1"/>
                </a:solidFill>
                <a:latin typeface="Times" pitchFamily="2" charset="0"/>
              </a:rPr>
              <a:t>During room orientation explaining and counselling the patient and attendants about the importance of vacating the room on time and request them to do so during discharge. </a:t>
            </a:r>
          </a:p>
          <a:p>
            <a:pPr marL="171450" lvl="0" indent="-171450" algn="just">
              <a:lnSpc>
                <a:spcPct val="115000"/>
              </a:lnSpc>
              <a:buFont typeface="Arial" panose="020B0604020202020204" pitchFamily="34" charset="0"/>
              <a:buChar char="•"/>
            </a:pPr>
            <a:r>
              <a:rPr lang="en-IN" sz="800" kern="100" dirty="0">
                <a:solidFill>
                  <a:srgbClr val="000000"/>
                </a:solidFill>
                <a:latin typeface="Times" pitchFamily="2" charset="0"/>
                <a:ea typeface="Calibri" panose="020F0502020204030204" pitchFamily="34" charset="0"/>
                <a:cs typeface="Times New Roman" panose="02020603050405020304" pitchFamily="18" charset="0"/>
              </a:rPr>
              <a:t>Training module to train new/junior doctors to fill pre authorisation forms and query replies. </a:t>
            </a:r>
          </a:p>
          <a:p>
            <a:pPr marL="171450" lvl="0" indent="-171450" algn="just">
              <a:lnSpc>
                <a:spcPct val="115000"/>
              </a:lnSpc>
              <a:buFont typeface="Arial" panose="020B0604020202020204" pitchFamily="34" charset="0"/>
              <a:buChar char="•"/>
            </a:pPr>
            <a:r>
              <a:rPr lang="en-IN" sz="800" kern="100" dirty="0">
                <a:solidFill>
                  <a:srgbClr val="000000"/>
                </a:solidFill>
                <a:latin typeface="Times" pitchFamily="2" charset="0"/>
                <a:ea typeface="Calibri" panose="020F0502020204030204" pitchFamily="34" charset="0"/>
                <a:cs typeface="Times New Roman" panose="02020603050405020304" pitchFamily="18" charset="0"/>
              </a:rPr>
              <a:t>Vital information can be revealed to prepare a external TPA </a:t>
            </a:r>
            <a:r>
              <a:rPr lang="en-IN" sz="800" kern="100" dirty="0">
                <a:solidFill>
                  <a:schemeClr val="tx1"/>
                </a:solidFill>
                <a:latin typeface="Times" pitchFamily="2" charset="0"/>
                <a:ea typeface="Calibri" panose="020F0502020204030204" pitchFamily="34" charset="0"/>
                <a:cs typeface="Times New Roman" panose="02020603050405020304" pitchFamily="18" charset="0"/>
              </a:rPr>
              <a:t>“Check List”</a:t>
            </a:r>
          </a:p>
          <a:p>
            <a:pPr marL="171450" lvl="0" indent="-171450" algn="just">
              <a:lnSpc>
                <a:spcPct val="115000"/>
              </a:lnSpc>
              <a:buFont typeface="Arial" panose="020B0604020202020204" pitchFamily="34" charset="0"/>
              <a:buChar char="•"/>
            </a:pPr>
            <a:r>
              <a:rPr lang="en-IN" sz="800" dirty="0">
                <a:solidFill>
                  <a:schemeClr val="tx1"/>
                </a:solidFill>
                <a:latin typeface="Times" pitchFamily="2" charset="0"/>
              </a:rPr>
              <a:t>Integrating new Health Information System in hospital </a:t>
            </a:r>
          </a:p>
          <a:p>
            <a:pPr marL="171450" lvl="0" indent="-171450" algn="just">
              <a:lnSpc>
                <a:spcPct val="115000"/>
              </a:lnSpc>
              <a:buFont typeface="Arial" panose="020B0604020202020204" pitchFamily="34" charset="0"/>
              <a:buChar char="•"/>
            </a:pPr>
            <a:r>
              <a:rPr lang="en-IN" sz="800" dirty="0">
                <a:solidFill>
                  <a:schemeClr val="tx1"/>
                </a:solidFill>
                <a:latin typeface="Times" pitchFamily="2" charset="0"/>
              </a:rPr>
              <a:t>Increase in the billing man power specially post 6 pm to reduce the work load.</a:t>
            </a:r>
            <a:endParaRPr lang="en-IN" sz="800" b="1" dirty="0">
              <a:solidFill>
                <a:schemeClr val="tx1"/>
              </a:solidFill>
              <a:latin typeface="Times" pitchFamily="2" charset="0"/>
            </a:endParaRPr>
          </a:p>
        </p:txBody>
      </p:sp>
      <p:sp>
        <p:nvSpPr>
          <p:cNvPr id="49" name="Rounded Rectangle 48">
            <a:extLst>
              <a:ext uri="{FF2B5EF4-FFF2-40B4-BE49-F238E27FC236}">
                <a16:creationId xmlns:a16="http://schemas.microsoft.com/office/drawing/2014/main" id="{7E2EF9D3-8627-8DAE-0CAD-1823DF12E4E0}"/>
              </a:ext>
            </a:extLst>
          </p:cNvPr>
          <p:cNvSpPr/>
          <p:nvPr/>
        </p:nvSpPr>
        <p:spPr>
          <a:xfrm>
            <a:off x="9627738" y="892465"/>
            <a:ext cx="1704152" cy="321668"/>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1" kern="100" dirty="0">
                <a:solidFill>
                  <a:schemeClr val="bg1"/>
                </a:solidFill>
                <a:effectLst/>
                <a:ea typeface="Calibri" panose="020F0502020204030204" pitchFamily="34" charset="0"/>
                <a:cs typeface="Times New Roman" panose="02020603050405020304" pitchFamily="18" charset="0"/>
              </a:rPr>
              <a:t>CONCLUSION</a:t>
            </a:r>
            <a:endParaRPr lang="en-IN" sz="1200" b="1" kern="100" dirty="0">
              <a:solidFill>
                <a:schemeClr val="bg1"/>
              </a:solidFill>
              <a:effectLst/>
              <a:ea typeface="Calibri" panose="020F0502020204030204" pitchFamily="34" charset="0"/>
              <a:cs typeface="Times New Roman" panose="02020603050405020304" pitchFamily="18" charset="0"/>
            </a:endParaRPr>
          </a:p>
        </p:txBody>
      </p:sp>
      <p:sp>
        <p:nvSpPr>
          <p:cNvPr id="50" name="Rounded Rectangle 49">
            <a:extLst>
              <a:ext uri="{FF2B5EF4-FFF2-40B4-BE49-F238E27FC236}">
                <a16:creationId xmlns:a16="http://schemas.microsoft.com/office/drawing/2014/main" id="{A094A3EA-2611-4B56-2391-1DA484F40928}"/>
              </a:ext>
            </a:extLst>
          </p:cNvPr>
          <p:cNvSpPr/>
          <p:nvPr/>
        </p:nvSpPr>
        <p:spPr>
          <a:xfrm>
            <a:off x="9519491" y="2870536"/>
            <a:ext cx="1968182" cy="239196"/>
          </a:xfrm>
          <a:prstGeom prst="roundRect">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N" sz="1200" b="1" kern="100" dirty="0">
                <a:solidFill>
                  <a:schemeClr val="tx1"/>
                </a:solidFill>
                <a:effectLst/>
                <a:ea typeface="Calibri" panose="020F0502020204030204" pitchFamily="34" charset="0"/>
                <a:cs typeface="Times New Roman" panose="02020603050405020304" pitchFamily="18" charset="0"/>
              </a:rPr>
              <a:t>RECOMMENDATION</a:t>
            </a:r>
          </a:p>
        </p:txBody>
      </p:sp>
      <p:sp>
        <p:nvSpPr>
          <p:cNvPr id="51" name="Rounded Rectangle 50">
            <a:extLst>
              <a:ext uri="{FF2B5EF4-FFF2-40B4-BE49-F238E27FC236}">
                <a16:creationId xmlns:a16="http://schemas.microsoft.com/office/drawing/2014/main" id="{5BECF350-89EA-F6A4-5FEE-7545EB42AD66}"/>
              </a:ext>
            </a:extLst>
          </p:cNvPr>
          <p:cNvSpPr/>
          <p:nvPr/>
        </p:nvSpPr>
        <p:spPr>
          <a:xfrm>
            <a:off x="8794841" y="5623145"/>
            <a:ext cx="3369945" cy="1165476"/>
          </a:xfrm>
          <a:prstGeom prst="roundRect">
            <a:avLst/>
          </a:prstGeom>
          <a:solidFill>
            <a:srgbClr val="FFE2E9"/>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endParaRPr lang="en-IN" sz="800" kern="100" dirty="0">
              <a:solidFill>
                <a:srgbClr val="000000"/>
              </a:solidFill>
              <a:effectLst/>
              <a:ea typeface="Calibri" panose="020F0502020204030204" pitchFamily="34" charset="0"/>
              <a:cs typeface="Calibri" panose="020F0502020204030204" pitchFamily="34" charset="0"/>
            </a:endParaRPr>
          </a:p>
          <a:p>
            <a:pPr marL="171450" lvl="0" indent="-171450">
              <a:buFont typeface="Arial" panose="020B0604020202020204" pitchFamily="34" charset="0"/>
              <a:buChar char="•"/>
            </a:pPr>
            <a:r>
              <a:rPr lang="en-IN" sz="650" kern="100" dirty="0">
                <a:solidFill>
                  <a:srgbClr val="000000"/>
                </a:solidFill>
                <a:effectLst/>
                <a:ea typeface="Calibri" panose="020F0502020204030204" pitchFamily="34" charset="0"/>
                <a:cs typeface="Calibri" panose="020F0502020204030204" pitchFamily="34" charset="0"/>
              </a:rPr>
              <a:t>Kasturi Shukla , Shweta Mehta, </a:t>
            </a:r>
            <a:r>
              <a:rPr lang="en-IN" sz="650" kern="100" dirty="0" err="1">
                <a:solidFill>
                  <a:srgbClr val="000000"/>
                </a:solidFill>
                <a:effectLst/>
                <a:ea typeface="Calibri" panose="020F0502020204030204" pitchFamily="34" charset="0"/>
                <a:cs typeface="Calibri" panose="020F0502020204030204" pitchFamily="34" charset="0"/>
              </a:rPr>
              <a:t>Jatesh</a:t>
            </a:r>
            <a:r>
              <a:rPr lang="en-IN" sz="650" kern="100" dirty="0">
                <a:solidFill>
                  <a:srgbClr val="000000"/>
                </a:solidFill>
                <a:effectLst/>
                <a:ea typeface="Calibri" panose="020F0502020204030204" pitchFamily="34" charset="0"/>
                <a:cs typeface="Calibri" panose="020F0502020204030204" pitchFamily="34" charset="0"/>
              </a:rPr>
              <a:t> Nair, Sunil Rao  article on  discharge time a crucial quality indicator, is dependent on several other factors like clearance time and patient related issues.</a:t>
            </a:r>
            <a:endParaRPr lang="en-IN" sz="6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650" kern="100" dirty="0" err="1">
                <a:solidFill>
                  <a:srgbClr val="000000"/>
                </a:solidFill>
                <a:effectLst/>
                <a:ea typeface="Calibri" panose="020F0502020204030204" pitchFamily="34" charset="0"/>
                <a:cs typeface="Calibri" panose="020F0502020204030204" pitchFamily="34" charset="0"/>
              </a:rPr>
              <a:t>Ms.S.Arthi</a:t>
            </a:r>
            <a:r>
              <a:rPr lang="en-IN" sz="650" kern="100" dirty="0">
                <a:solidFill>
                  <a:srgbClr val="000000"/>
                </a:solidFill>
                <a:effectLst/>
                <a:ea typeface="Calibri" panose="020F0502020204030204" pitchFamily="34" charset="0"/>
                <a:cs typeface="Calibri" panose="020F0502020204030204" pitchFamily="34" charset="0"/>
              </a:rPr>
              <a:t> and </a:t>
            </a:r>
            <a:r>
              <a:rPr lang="en-IN" sz="650" kern="100" dirty="0" err="1">
                <a:solidFill>
                  <a:srgbClr val="000000"/>
                </a:solidFill>
                <a:effectLst/>
                <a:ea typeface="Calibri" panose="020F0502020204030204" pitchFamily="34" charset="0"/>
                <a:cs typeface="Calibri" panose="020F0502020204030204" pitchFamily="34" charset="0"/>
              </a:rPr>
              <a:t>S.Divya</a:t>
            </a:r>
            <a:r>
              <a:rPr lang="en-IN" sz="650" kern="100" dirty="0">
                <a:solidFill>
                  <a:srgbClr val="000000"/>
                </a:solidFill>
                <a:effectLst/>
                <a:ea typeface="Calibri" panose="020F0502020204030204" pitchFamily="34" charset="0"/>
                <a:cs typeface="Calibri" panose="020F0502020204030204" pitchFamily="34" charset="0"/>
              </a:rPr>
              <a:t> published an article </a:t>
            </a:r>
            <a:r>
              <a:rPr lang="en-IN" sz="650" kern="100" dirty="0">
                <a:solidFill>
                  <a:srgbClr val="000000"/>
                </a:solidFill>
                <a:ea typeface="Calibri" panose="020F0502020204030204" pitchFamily="34" charset="0"/>
                <a:cs typeface="Calibri" panose="020F0502020204030204" pitchFamily="34" charset="0"/>
              </a:rPr>
              <a:t>on </a:t>
            </a:r>
            <a:r>
              <a:rPr lang="en-IN" sz="650" kern="100" dirty="0">
                <a:solidFill>
                  <a:srgbClr val="000000"/>
                </a:solidFill>
                <a:effectLst/>
                <a:ea typeface="Calibri" panose="020F0502020204030204" pitchFamily="34" charset="0"/>
                <a:cs typeface="Calibri" panose="020F0502020204030204" pitchFamily="34" charset="0"/>
              </a:rPr>
              <a:t>The major area that needs to be streamlined in hospital is discharge process of patients which is directly related to patients satisfaction.</a:t>
            </a:r>
            <a:endParaRPr lang="en-IN" sz="6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650" kern="100" dirty="0" err="1">
                <a:solidFill>
                  <a:srgbClr val="000000"/>
                </a:solidFill>
                <a:effectLst/>
                <a:ea typeface="Calibri" panose="020F0502020204030204" pitchFamily="34" charset="0"/>
                <a:cs typeface="Calibri" panose="020F0502020204030204" pitchFamily="34" charset="0"/>
              </a:rPr>
              <a:t>Dr.</a:t>
            </a:r>
            <a:r>
              <a:rPr lang="en-IN" sz="650" kern="100" dirty="0">
                <a:solidFill>
                  <a:srgbClr val="000000"/>
                </a:solidFill>
                <a:effectLst/>
                <a:ea typeface="Calibri" panose="020F0502020204030204" pitchFamily="34" charset="0"/>
                <a:cs typeface="Calibri" panose="020F0502020204030204" pitchFamily="34" charset="0"/>
              </a:rPr>
              <a:t> </a:t>
            </a:r>
            <a:r>
              <a:rPr lang="en-IN" sz="650" kern="100" dirty="0" err="1">
                <a:solidFill>
                  <a:srgbClr val="000000"/>
                </a:solidFill>
                <a:effectLst/>
                <a:ea typeface="Calibri" panose="020F0502020204030204" pitchFamily="34" charset="0"/>
                <a:cs typeface="Calibri" panose="020F0502020204030204" pitchFamily="34" charset="0"/>
              </a:rPr>
              <a:t>Niloy</a:t>
            </a:r>
            <a:r>
              <a:rPr lang="en-IN" sz="650" kern="100" dirty="0">
                <a:solidFill>
                  <a:srgbClr val="000000"/>
                </a:solidFill>
                <a:effectLst/>
                <a:ea typeface="Calibri" panose="020F0502020204030204" pitchFamily="34" charset="0"/>
                <a:cs typeface="Calibri" panose="020F0502020204030204" pitchFamily="34" charset="0"/>
              </a:rPr>
              <a:t> Sarkar , and Ms. </a:t>
            </a:r>
            <a:r>
              <a:rPr lang="en-IN" sz="650" kern="100" dirty="0" err="1">
                <a:solidFill>
                  <a:srgbClr val="000000"/>
                </a:solidFill>
                <a:effectLst/>
                <a:ea typeface="Calibri" panose="020F0502020204030204" pitchFamily="34" charset="0"/>
                <a:cs typeface="Calibri" panose="020F0502020204030204" pitchFamily="34" charset="0"/>
              </a:rPr>
              <a:t>Tatini</a:t>
            </a:r>
            <a:r>
              <a:rPr lang="en-IN" sz="650" kern="100" dirty="0">
                <a:solidFill>
                  <a:srgbClr val="000000"/>
                </a:solidFill>
                <a:effectLst/>
                <a:ea typeface="Calibri" panose="020F0502020204030204" pitchFamily="34" charset="0"/>
                <a:cs typeface="Calibri" panose="020F0502020204030204" pitchFamily="34" charset="0"/>
              </a:rPr>
              <a:t> Nath article on The main objective of the study is to identify the gaps, highlight those areas where delay can be eliminated and recommend accordingly, so that the hospital admission and discharge process can be managed smoothly.</a:t>
            </a:r>
            <a:endParaRPr lang="en-IN" sz="650" kern="100" dirty="0">
              <a:effectLst/>
              <a:ea typeface="Calibri" panose="020F0502020204030204" pitchFamily="34" charset="0"/>
              <a:cs typeface="Times New Roman" panose="02020603050405020304" pitchFamily="18" charset="0"/>
            </a:endParaRPr>
          </a:p>
          <a:p>
            <a:pPr algn="ctr"/>
            <a:r>
              <a:rPr lang="en-US" sz="650" kern="100" dirty="0">
                <a:solidFill>
                  <a:srgbClr val="000000"/>
                </a:solidFill>
                <a:effectLst/>
                <a:ea typeface="Calibri" panose="020F0502020204030204" pitchFamily="34" charset="0"/>
                <a:cs typeface="Calibri" panose="020F0502020204030204" pitchFamily="34" charset="0"/>
              </a:rPr>
              <a:t> </a:t>
            </a:r>
            <a:endParaRPr lang="en-IN" sz="650" kern="100" dirty="0">
              <a:effectLst/>
              <a:ea typeface="Calibri" panose="020F0502020204030204" pitchFamily="34" charset="0"/>
              <a:cs typeface="Times New Roman" panose="02020603050405020304" pitchFamily="18" charset="0"/>
            </a:endParaRPr>
          </a:p>
        </p:txBody>
      </p:sp>
      <p:sp>
        <p:nvSpPr>
          <p:cNvPr id="53" name="Rounded Rectangle 52">
            <a:extLst>
              <a:ext uri="{FF2B5EF4-FFF2-40B4-BE49-F238E27FC236}">
                <a16:creationId xmlns:a16="http://schemas.microsoft.com/office/drawing/2014/main" id="{6593A68E-CD2B-86F9-88D7-58140ECF6415}"/>
              </a:ext>
            </a:extLst>
          </p:cNvPr>
          <p:cNvSpPr/>
          <p:nvPr/>
        </p:nvSpPr>
        <p:spPr>
          <a:xfrm>
            <a:off x="9750531" y="5447787"/>
            <a:ext cx="1506101" cy="233680"/>
          </a:xfrm>
          <a:prstGeom prst="roundRect">
            <a:avLst/>
          </a:prstGeom>
          <a:gradFill flip="none" rotWithShape="1">
            <a:gsLst>
              <a:gs pos="0">
                <a:schemeClr val="accent6">
                  <a:lumMod val="0"/>
                  <a:lumOff val="100000"/>
                </a:schemeClr>
              </a:gs>
              <a:gs pos="9000">
                <a:schemeClr val="accent6">
                  <a:lumMod val="0"/>
                  <a:lumOff val="100000"/>
                </a:schemeClr>
              </a:gs>
              <a:gs pos="100000">
                <a:schemeClr val="accent6">
                  <a:lumMod val="10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1" kern="100" dirty="0">
                <a:solidFill>
                  <a:srgbClr val="000000"/>
                </a:solidFill>
                <a:effectLst/>
                <a:ea typeface="Calibri" panose="020F0502020204030204" pitchFamily="34" charset="0"/>
                <a:cs typeface="Times New Roman" panose="02020603050405020304" pitchFamily="18" charset="0"/>
              </a:rPr>
              <a:t>REFRENCE</a:t>
            </a:r>
            <a:endParaRPr lang="en-IN" sz="1200" kern="100" dirty="0">
              <a:effectLst/>
              <a:ea typeface="Calibri" panose="020F0502020204030204" pitchFamily="34" charset="0"/>
              <a:cs typeface="Times New Roman" panose="02020603050405020304" pitchFamily="18" charset="0"/>
            </a:endParaRPr>
          </a:p>
        </p:txBody>
      </p:sp>
      <p:sp>
        <p:nvSpPr>
          <p:cNvPr id="55" name="Rounded Rectangle 54">
            <a:extLst>
              <a:ext uri="{FF2B5EF4-FFF2-40B4-BE49-F238E27FC236}">
                <a16:creationId xmlns:a16="http://schemas.microsoft.com/office/drawing/2014/main" id="{A2D2B706-90FB-91ED-4890-1848FB109BF6}"/>
              </a:ext>
            </a:extLst>
          </p:cNvPr>
          <p:cNvSpPr/>
          <p:nvPr/>
        </p:nvSpPr>
        <p:spPr>
          <a:xfrm>
            <a:off x="6359208" y="918088"/>
            <a:ext cx="1894856" cy="321668"/>
          </a:xfrm>
          <a:prstGeom prst="roundRect">
            <a:avLst/>
          </a:prstGeom>
          <a:gradFill flip="none" rotWithShape="1">
            <a:gsLst>
              <a:gs pos="0">
                <a:schemeClr val="accent2">
                  <a:lumMod val="67000"/>
                </a:schemeClr>
              </a:gs>
              <a:gs pos="15000">
                <a:schemeClr val="accent2">
                  <a:lumMod val="97000"/>
                  <a:lumOff val="3000"/>
                </a:schemeClr>
              </a:gs>
              <a:gs pos="100000">
                <a:schemeClr val="accent2">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DATA ANALYSIS</a:t>
            </a:r>
            <a:endParaRPr lang="en-IN" sz="1200" kern="100" dirty="0">
              <a:effectLst/>
              <a:ea typeface="Calibri" panose="020F0502020204030204" pitchFamily="34" charset="0"/>
              <a:cs typeface="Times New Roman" panose="02020603050405020304" pitchFamily="18" charset="0"/>
            </a:endParaRPr>
          </a:p>
        </p:txBody>
      </p:sp>
      <p:pic>
        <p:nvPicPr>
          <p:cNvPr id="25" name="Picture 24">
            <a:extLst>
              <a:ext uri="{FF2B5EF4-FFF2-40B4-BE49-F238E27FC236}">
                <a16:creationId xmlns:a16="http://schemas.microsoft.com/office/drawing/2014/main" id="{99D97347-769C-A5BA-F3FF-915434C1EC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985838" cy="624800"/>
          </a:xfrm>
          <a:prstGeom prst="rect">
            <a:avLst/>
          </a:prstGeom>
        </p:spPr>
      </p:pic>
    </p:spTree>
    <p:extLst>
      <p:ext uri="{BB962C8B-B14F-4D97-AF65-F5344CB8AC3E}">
        <p14:creationId xmlns:p14="http://schemas.microsoft.com/office/powerpoint/2010/main" val="2691910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552861" cy="730930"/>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043094" y="121304"/>
            <a:ext cx="8596668" cy="1320800"/>
          </a:xfrm>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675743" y="1082665"/>
            <a:ext cx="4185623" cy="576262"/>
          </a:xfrm>
        </p:spPr>
        <p:txBody>
          <a:bodyPr>
            <a:normAutofit fontScale="70000" lnSpcReduction="20000"/>
          </a:bodyPr>
          <a:lstStyle/>
          <a:p>
            <a:pPr algn="ctr"/>
            <a:r>
              <a:rPr lang="en-IN" dirty="0"/>
              <a:t>Learning during Internship</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742951" y="1691272"/>
            <a:ext cx="4185623" cy="5045423"/>
          </a:xfrm>
        </p:spPr>
        <p:txBody>
          <a:bodyPr>
            <a:normAutofit fontScale="77500" lnSpcReduction="20000"/>
          </a:bodyPr>
          <a:lstStyle/>
          <a:p>
            <a:r>
              <a:rPr lang="en-IN" dirty="0"/>
              <a:t>Understanding basic operations, non clinical department and working of hospital</a:t>
            </a:r>
          </a:p>
          <a:p>
            <a:r>
              <a:rPr lang="en-IN" dirty="0"/>
              <a:t>Working of OPD and IPD</a:t>
            </a:r>
          </a:p>
          <a:p>
            <a:r>
              <a:rPr lang="en-IN" dirty="0"/>
              <a:t>Workflow of discharge in TPA and cash patient.</a:t>
            </a:r>
          </a:p>
          <a:p>
            <a:r>
              <a:rPr lang="en-IN" dirty="0"/>
              <a:t>Learnt the Role of different departments in discharge.</a:t>
            </a:r>
          </a:p>
          <a:p>
            <a:r>
              <a:rPr lang="en-IN" dirty="0"/>
              <a:t>Doing gap analysis for quality improvement.</a:t>
            </a:r>
          </a:p>
          <a:p>
            <a:r>
              <a:rPr lang="en-IN" dirty="0"/>
              <a:t>Learnt how to do Patient counselling </a:t>
            </a:r>
          </a:p>
          <a:p>
            <a:r>
              <a:rPr lang="en-IN" dirty="0"/>
              <a:t>Under the leadership of my mentor in the hospital I observed and learnt the basic leadership skills to run the department, hospital and for patient satisfaction</a:t>
            </a:r>
          </a:p>
          <a:p>
            <a:endParaRPr lang="en-IN" dirty="0"/>
          </a:p>
          <a:p>
            <a:endParaRPr lang="en-IN" dirty="0"/>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328393" y="1247386"/>
            <a:ext cx="4185618" cy="576262"/>
          </a:xfrm>
        </p:spPr>
        <p:txBody>
          <a:bodyPr>
            <a:normAutofit fontScale="70000" lnSpcReduction="20000"/>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328394" y="1942166"/>
            <a:ext cx="4185617" cy="3304117"/>
          </a:xfrm>
        </p:spPr>
        <p:txBody>
          <a:bodyPr>
            <a:normAutofit fontScale="77500" lnSpcReduction="20000"/>
          </a:bodyPr>
          <a:lstStyle/>
          <a:p>
            <a:r>
              <a:rPr lang="en-IN" dirty="0"/>
              <a:t>The duration of my internship in Sitaram </a:t>
            </a:r>
            <a:r>
              <a:rPr lang="en-IN" dirty="0" err="1"/>
              <a:t>Bhartia</a:t>
            </a:r>
            <a:r>
              <a:rPr lang="en-IN" dirty="0"/>
              <a:t> help me learn , improve and enhance my knowledge on health and hospital care also patient handling. </a:t>
            </a:r>
          </a:p>
          <a:p>
            <a:r>
              <a:rPr lang="en-IN" dirty="0"/>
              <a:t>This experience helped me build a solid foundation for my future as a healthcare manager.</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31385" cy="485472"/>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328559" y="-188489"/>
            <a:ext cx="10364451" cy="1596177"/>
          </a:xfrm>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7D2A8C61-02A6-32BD-ECF1-339D6DF42F28}"/>
              </a:ext>
            </a:extLst>
          </p:cNvPr>
          <p:cNvPicPr>
            <a:picLocks noChangeAspect="1"/>
          </p:cNvPicPr>
          <p:nvPr/>
        </p:nvPicPr>
        <p:blipFill>
          <a:blip r:embed="rId2"/>
          <a:stretch>
            <a:fillRect/>
          </a:stretch>
        </p:blipFill>
        <p:spPr>
          <a:xfrm>
            <a:off x="3540207" y="1060705"/>
            <a:ext cx="4575138" cy="5557536"/>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595290" y="130600"/>
            <a:ext cx="8596668" cy="1320800"/>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7" name="Picture 6">
            <a:extLst>
              <a:ext uri="{FF2B5EF4-FFF2-40B4-BE49-F238E27FC236}">
                <a16:creationId xmlns:a16="http://schemas.microsoft.com/office/drawing/2014/main" id="{08423FC2-C401-A710-8C43-ECFAE83526C5}"/>
              </a:ext>
            </a:extLst>
          </p:cNvPr>
          <p:cNvPicPr>
            <a:picLocks noChangeAspect="1"/>
          </p:cNvPicPr>
          <p:nvPr/>
        </p:nvPicPr>
        <p:blipFill>
          <a:blip r:embed="rId2"/>
          <a:stretch>
            <a:fillRect/>
          </a:stretch>
        </p:blipFill>
        <p:spPr>
          <a:xfrm>
            <a:off x="759559" y="1691435"/>
            <a:ext cx="6343096" cy="3895956"/>
          </a:xfrm>
          <a:prstGeom prst="rect">
            <a:avLst/>
          </a:prstGeom>
        </p:spPr>
      </p:pic>
      <p:pic>
        <p:nvPicPr>
          <p:cNvPr id="8" name="Picture 7">
            <a:extLst>
              <a:ext uri="{FF2B5EF4-FFF2-40B4-BE49-F238E27FC236}">
                <a16:creationId xmlns:a16="http://schemas.microsoft.com/office/drawing/2014/main" id="{DDE80E9E-A1D4-D2CC-6A5A-816F2D24884D}"/>
              </a:ext>
            </a:extLst>
          </p:cNvPr>
          <p:cNvPicPr>
            <a:picLocks noChangeAspect="1"/>
          </p:cNvPicPr>
          <p:nvPr/>
        </p:nvPicPr>
        <p:blipFill>
          <a:blip r:embed="rId3"/>
          <a:stretch>
            <a:fillRect/>
          </a:stretch>
        </p:blipFill>
        <p:spPr>
          <a:xfrm>
            <a:off x="8199934" y="1691435"/>
            <a:ext cx="2540577" cy="3895956"/>
          </a:xfrm>
          <a:prstGeom prst="rect">
            <a:avLst/>
          </a:prstGeom>
        </p:spPr>
      </p:pic>
      <p:sp>
        <p:nvSpPr>
          <p:cNvPr id="9" name="TextBox 8">
            <a:extLst>
              <a:ext uri="{FF2B5EF4-FFF2-40B4-BE49-F238E27FC236}">
                <a16:creationId xmlns:a16="http://schemas.microsoft.com/office/drawing/2014/main" id="{AABF03C4-39FF-EABF-E924-1EBB57A8AE9F}"/>
              </a:ext>
            </a:extLst>
          </p:cNvPr>
          <p:cNvSpPr txBox="1"/>
          <p:nvPr/>
        </p:nvSpPr>
        <p:spPr>
          <a:xfrm>
            <a:off x="3605291" y="5883275"/>
            <a:ext cx="5954156" cy="584775"/>
          </a:xfrm>
          <a:prstGeom prst="rect">
            <a:avLst/>
          </a:prstGeom>
          <a:noFill/>
        </p:spPr>
        <p:txBody>
          <a:bodyPr wrap="square" rtlCol="0">
            <a:spAutoFit/>
          </a:bodyPr>
          <a:lstStyle/>
          <a:p>
            <a:r>
              <a:rPr lang="en-US" sz="3200" dirty="0"/>
              <a:t>PATIENT SERVICES CORE TEAM</a:t>
            </a: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797666" y="195835"/>
            <a:ext cx="8596668" cy="1320800"/>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8" name="Picture 7">
            <a:extLst>
              <a:ext uri="{FF2B5EF4-FFF2-40B4-BE49-F238E27FC236}">
                <a16:creationId xmlns:a16="http://schemas.microsoft.com/office/drawing/2014/main" id="{7E8C89E1-5F63-EB6B-D25D-2EE4AB8E94A1}"/>
              </a:ext>
            </a:extLst>
          </p:cNvPr>
          <p:cNvPicPr>
            <a:picLocks noChangeAspect="1"/>
          </p:cNvPicPr>
          <p:nvPr/>
        </p:nvPicPr>
        <p:blipFill>
          <a:blip r:embed="rId3"/>
          <a:stretch>
            <a:fillRect/>
          </a:stretch>
        </p:blipFill>
        <p:spPr>
          <a:xfrm>
            <a:off x="2137120" y="1392557"/>
            <a:ext cx="3074960" cy="4317284"/>
          </a:xfrm>
          <a:prstGeom prst="rect">
            <a:avLst/>
          </a:prstGeom>
        </p:spPr>
      </p:pic>
      <p:pic>
        <p:nvPicPr>
          <p:cNvPr id="9" name="Picture 8">
            <a:extLst>
              <a:ext uri="{FF2B5EF4-FFF2-40B4-BE49-F238E27FC236}">
                <a16:creationId xmlns:a16="http://schemas.microsoft.com/office/drawing/2014/main" id="{0ADDDE29-773D-EFE4-9B9C-6F1AF7B16FE3}"/>
              </a:ext>
            </a:extLst>
          </p:cNvPr>
          <p:cNvPicPr>
            <a:picLocks noChangeAspect="1"/>
          </p:cNvPicPr>
          <p:nvPr/>
        </p:nvPicPr>
        <p:blipFill>
          <a:blip r:embed="rId4"/>
          <a:stretch>
            <a:fillRect/>
          </a:stretch>
        </p:blipFill>
        <p:spPr>
          <a:xfrm>
            <a:off x="7674553" y="1392557"/>
            <a:ext cx="3074960" cy="4319323"/>
          </a:xfrm>
          <a:prstGeom prst="rect">
            <a:avLst/>
          </a:prstGeom>
        </p:spPr>
      </p:pic>
      <p:sp>
        <p:nvSpPr>
          <p:cNvPr id="10" name="TextBox 9">
            <a:extLst>
              <a:ext uri="{FF2B5EF4-FFF2-40B4-BE49-F238E27FC236}">
                <a16:creationId xmlns:a16="http://schemas.microsoft.com/office/drawing/2014/main" id="{8E3995F1-A6B5-BE3A-FD3E-582F1E0AE260}"/>
              </a:ext>
            </a:extLst>
          </p:cNvPr>
          <p:cNvSpPr txBox="1"/>
          <p:nvPr/>
        </p:nvSpPr>
        <p:spPr>
          <a:xfrm>
            <a:off x="2746625" y="5883275"/>
            <a:ext cx="7647709" cy="369332"/>
          </a:xfrm>
          <a:prstGeom prst="rect">
            <a:avLst/>
          </a:prstGeom>
          <a:noFill/>
        </p:spPr>
        <p:txBody>
          <a:bodyPr wrap="square" rtlCol="0">
            <a:spAutoFit/>
          </a:bodyPr>
          <a:lstStyle/>
          <a:p>
            <a:r>
              <a:rPr lang="en-US" dirty="0"/>
              <a:t>Understanding the working of IPD,OPD and PHC department in hospital</a:t>
            </a:r>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0" y="251571"/>
            <a:ext cx="10515600" cy="1325563"/>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00101" y="1327283"/>
            <a:ext cx="8596668" cy="3351398"/>
          </a:xfrm>
        </p:spPr>
        <p:txBody>
          <a:bodyPr>
            <a:normAutofit fontScale="85000" lnSpcReduction="10000"/>
          </a:bodyPr>
          <a:lstStyle/>
          <a:p>
            <a:r>
              <a:rPr lang="en-US" dirty="0"/>
              <a:t>Patient satisfaction is a common and important indicator for measuring the quality of healthcare in a health setting. </a:t>
            </a:r>
          </a:p>
          <a:p>
            <a:r>
              <a:rPr lang="en-US" dirty="0"/>
              <a:t>Patient satisfaction affects clinical outcome, patient retention and the over all image of the hospital</a:t>
            </a:r>
            <a:r>
              <a:rPr lang="en-IN" dirty="0"/>
              <a:t>.</a:t>
            </a:r>
          </a:p>
          <a:p>
            <a:r>
              <a:rPr lang="en-US" dirty="0"/>
              <a:t>One of the factor that affects patient satisfaction is timely discharge of in patient from the hospital care.</a:t>
            </a:r>
            <a:endParaRPr lang="en-IN" dirty="0"/>
          </a:p>
          <a:p>
            <a:r>
              <a:rPr lang="en-US" dirty="0"/>
              <a:t>Hospital discharge process may seem relatively simple and straightforward, but it involves various layer of services provided by multiple health and social care workers , who need to co-ordinate their specialist activities to make the process possible. </a:t>
            </a:r>
            <a:endParaRPr lang="en-IN" dirty="0"/>
          </a:p>
          <a:p>
            <a:pPr marL="0" indent="0">
              <a:buNone/>
            </a:pP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600200" cy="753213"/>
          </a:xfrm>
          <a:prstGeom prst="rect">
            <a:avLst/>
          </a:prstGeom>
        </p:spPr>
      </p:pic>
      <p:pic>
        <p:nvPicPr>
          <p:cNvPr id="1028" name="Picture 4" descr="10 Questions to Ask Before Your Hospital Discharge">
            <a:extLst>
              <a:ext uri="{FF2B5EF4-FFF2-40B4-BE49-F238E27FC236}">
                <a16:creationId xmlns:a16="http://schemas.microsoft.com/office/drawing/2014/main" id="{A7E1C9EC-2DA7-9EB7-0E05-9F5826CF0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3323" y="4816008"/>
            <a:ext cx="3459480" cy="1810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75453" y="980823"/>
            <a:ext cx="8596668" cy="3880773"/>
          </a:xfrm>
        </p:spPr>
        <p:txBody>
          <a:bodyPr/>
          <a:lstStyle/>
          <a:p>
            <a:r>
              <a:rPr lang="en-US" dirty="0"/>
              <a:t>Discharge time taken by hospitals is an important indicator to access the efficiency and quality of hospital.</a:t>
            </a:r>
          </a:p>
          <a:p>
            <a:r>
              <a:rPr lang="en-US" dirty="0"/>
              <a:t>Maintaining an acceptable level of discharge time is very important, which is usually judged by turn around time (TAT). </a:t>
            </a:r>
          </a:p>
          <a:p>
            <a:r>
              <a:rPr lang="en-US" dirty="0"/>
              <a:t>It is observed that TAT for patients who are insured is more than uninsured patients, there are various others reasons for it which will be discussed in this research report. </a:t>
            </a:r>
            <a:r>
              <a:rPr lang="en-IN" dirty="0"/>
              <a:t>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19514" cy="621094"/>
          </a:xfrm>
          <a:prstGeom prst="rect">
            <a:avLst/>
          </a:prstGeom>
        </p:spPr>
      </p:pic>
      <p:pic>
        <p:nvPicPr>
          <p:cNvPr id="2050" name="Picture 2" descr="Care after hospital discharge for Senior with Dementia - Papaya Care |  Senior Care and Post-Operative Care">
            <a:extLst>
              <a:ext uri="{FF2B5EF4-FFF2-40B4-BE49-F238E27FC236}">
                <a16:creationId xmlns:a16="http://schemas.microsoft.com/office/drawing/2014/main" id="{55134662-3956-2E2A-E145-4914EDEFD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2392" y="4490718"/>
            <a:ext cx="3822791" cy="1992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179358" y="1073126"/>
            <a:ext cx="8596668" cy="1320800"/>
          </a:xfrm>
        </p:spPr>
        <p:txBody>
          <a:bodyPr/>
          <a:lstStyle/>
          <a:p>
            <a:pPr algn="ctr"/>
            <a:r>
              <a:rPr lang="en-IN" b="1" dirty="0"/>
              <a:t>Objective</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673975" y="2393926"/>
            <a:ext cx="8596668" cy="3880773"/>
          </a:xfrm>
        </p:spPr>
        <p:txBody>
          <a:bodyPr/>
          <a:lstStyle/>
          <a:p>
            <a:r>
              <a:rPr lang="en-US" b="1" dirty="0"/>
              <a:t>OBJECTIVE OF STUDY </a:t>
            </a:r>
            <a:endParaRPr lang="en-IN" dirty="0"/>
          </a:p>
          <a:p>
            <a:pPr marL="0" indent="0">
              <a:buNone/>
            </a:pPr>
            <a:r>
              <a:rPr lang="en-US" dirty="0"/>
              <a:t>The main aim of the study is to study the following aspects in Sitaram </a:t>
            </a:r>
            <a:r>
              <a:rPr lang="en-US" dirty="0" err="1"/>
              <a:t>Bhartia</a:t>
            </a:r>
            <a:r>
              <a:rPr lang="en-US" dirty="0"/>
              <a:t> Institute of Science and Research.</a:t>
            </a:r>
            <a:endParaRPr lang="en-IN" dirty="0"/>
          </a:p>
          <a:p>
            <a:pPr marL="514350" lvl="0" indent="-514350">
              <a:buFont typeface="+mj-lt"/>
              <a:buAutoNum type="arabicPeriod"/>
            </a:pPr>
            <a:r>
              <a:rPr lang="en-US" dirty="0"/>
              <a:t>Study the work flow of discharge process of TPA patient.</a:t>
            </a:r>
            <a:endParaRPr lang="en-IN" dirty="0"/>
          </a:p>
          <a:p>
            <a:pPr marL="514350" lvl="0" indent="-514350">
              <a:buFont typeface="+mj-lt"/>
              <a:buAutoNum type="arabicPeriod"/>
            </a:pPr>
            <a:r>
              <a:rPr lang="en-US" dirty="0"/>
              <a:t>Find out reason for the delay in the discharge of TPA process.</a:t>
            </a:r>
            <a:endParaRPr lang="en-IN" dirty="0"/>
          </a:p>
          <a:p>
            <a:pPr marL="514350" lvl="0" indent="-514350">
              <a:buFont typeface="+mj-lt"/>
              <a:buAutoNum type="arabicPeriod"/>
            </a:pPr>
            <a:r>
              <a:rPr lang="en-US" dirty="0"/>
              <a:t>To recommend measures to reduce discharge time in TPA patients.</a:t>
            </a: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347951" cy="634479"/>
          </a:xfrm>
          <a:prstGeom prst="rect">
            <a:avLst/>
          </a:prstGeom>
        </p:spPr>
      </p:pic>
      <p:pic>
        <p:nvPicPr>
          <p:cNvPr id="3074" name="Picture 2" descr="Delayed discharge at the heart of the NHS crisis">
            <a:extLst>
              <a:ext uri="{FF2B5EF4-FFF2-40B4-BE49-F238E27FC236}">
                <a16:creationId xmlns:a16="http://schemas.microsoft.com/office/drawing/2014/main" id="{E39DE165-A9B9-6CDF-16B5-48E856C5E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7930" y="1937524"/>
            <a:ext cx="2570798" cy="3621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157586" y="-48980"/>
            <a:ext cx="8596668" cy="1320800"/>
          </a:xfrm>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653352" y="889451"/>
            <a:ext cx="11331786" cy="4351338"/>
          </a:xfrm>
        </p:spPr>
        <p:txBody>
          <a:bodyPr>
            <a:normAutofit/>
          </a:bodyPr>
          <a:lstStyle/>
          <a:p>
            <a:pPr marL="171450" lvl="0" indent="-171450" algn="just"/>
            <a:r>
              <a:rPr lang="en-US" b="1" kern="100" dirty="0">
                <a:solidFill>
                  <a:srgbClr val="000000"/>
                </a:solidFill>
                <a:latin typeface="+mj-lt"/>
                <a:ea typeface="Calibri" panose="020F0502020204030204" pitchFamily="34" charset="0"/>
                <a:cs typeface="Calibri Light" panose="020F0302020204030204" pitchFamily="34" charset="0"/>
              </a:rPr>
              <a:t>Study design and setting</a:t>
            </a:r>
            <a:r>
              <a:rPr lang="en-US" kern="100" dirty="0">
                <a:solidFill>
                  <a:srgbClr val="000000"/>
                </a:solidFill>
                <a:latin typeface="+mj-lt"/>
                <a:ea typeface="Calibri" panose="020F0502020204030204" pitchFamily="34" charset="0"/>
                <a:cs typeface="Calibri Light" panose="020F0302020204030204" pitchFamily="34" charset="0"/>
              </a:rPr>
              <a:t>: This study was conducted on TPA discharge for the month of March and April 2022 at Sitaram </a:t>
            </a:r>
            <a:r>
              <a:rPr lang="en-US" kern="100" dirty="0" err="1">
                <a:solidFill>
                  <a:srgbClr val="000000"/>
                </a:solidFill>
                <a:latin typeface="+mj-lt"/>
                <a:ea typeface="Calibri" panose="020F0502020204030204" pitchFamily="34" charset="0"/>
                <a:cs typeface="Calibri Light" panose="020F0302020204030204" pitchFamily="34" charset="0"/>
              </a:rPr>
              <a:t>Bhartia</a:t>
            </a:r>
            <a:r>
              <a:rPr lang="en-US" kern="100" dirty="0">
                <a:solidFill>
                  <a:srgbClr val="000000"/>
                </a:solidFill>
                <a:latin typeface="+mj-lt"/>
                <a:ea typeface="Calibri" panose="020F0502020204030204" pitchFamily="34" charset="0"/>
                <a:cs typeface="Calibri Light" panose="020F0302020204030204" pitchFamily="34" charset="0"/>
              </a:rPr>
              <a:t> Institute of Science and Research. </a:t>
            </a:r>
          </a:p>
          <a:p>
            <a:pPr marL="171450" lvl="0" indent="-171450" algn="just"/>
            <a:r>
              <a:rPr lang="en-US" b="1" kern="100" dirty="0">
                <a:solidFill>
                  <a:srgbClr val="000000"/>
                </a:solidFill>
                <a:latin typeface="+mj-lt"/>
                <a:ea typeface="Calibri" panose="020F0502020204030204" pitchFamily="34" charset="0"/>
                <a:cs typeface="Calibri Light" panose="020F0302020204030204" pitchFamily="34" charset="0"/>
              </a:rPr>
              <a:t>STUDY DURATION </a:t>
            </a:r>
            <a:r>
              <a:rPr lang="en-US" kern="100" dirty="0">
                <a:solidFill>
                  <a:srgbClr val="000000"/>
                </a:solidFill>
                <a:latin typeface="+mj-lt"/>
                <a:ea typeface="Calibri" panose="020F0502020204030204" pitchFamily="34" charset="0"/>
                <a:cs typeface="Calibri Light" panose="020F0302020204030204" pitchFamily="34" charset="0"/>
              </a:rPr>
              <a:t>: 2 MONTHS</a:t>
            </a:r>
            <a:endParaRPr lang="en-IN" kern="100" dirty="0">
              <a:latin typeface="+mj-lt"/>
              <a:ea typeface="Calibri" panose="020F0502020204030204" pitchFamily="34" charset="0"/>
              <a:cs typeface="Times New Roman" panose="02020603050405020304" pitchFamily="18" charset="0"/>
            </a:endParaRPr>
          </a:p>
          <a:p>
            <a:pPr marL="171450" lvl="0" indent="-171450" algn="just"/>
            <a:r>
              <a:rPr lang="en-US" b="1" kern="100" dirty="0">
                <a:solidFill>
                  <a:srgbClr val="000000"/>
                </a:solidFill>
                <a:latin typeface="+mj-lt"/>
                <a:ea typeface="Calibri" panose="020F0502020204030204" pitchFamily="34" charset="0"/>
                <a:cs typeface="Calibri Light" panose="020F0302020204030204" pitchFamily="34" charset="0"/>
              </a:rPr>
              <a:t>Mode of data collection:</a:t>
            </a:r>
            <a:r>
              <a:rPr lang="en-US" kern="100" dirty="0">
                <a:solidFill>
                  <a:srgbClr val="000000"/>
                </a:solidFill>
                <a:latin typeface="+mj-lt"/>
                <a:ea typeface="Calibri" panose="020F0502020204030204" pitchFamily="34" charset="0"/>
                <a:cs typeface="Calibri Light" panose="020F0302020204030204" pitchFamily="34" charset="0"/>
              </a:rPr>
              <a:t> “PRIMARY” Mode of collection of data. Data was tracked and maintained using excel sheet. </a:t>
            </a:r>
            <a:endParaRPr lang="en-IN" kern="100" dirty="0">
              <a:latin typeface="+mj-lt"/>
              <a:ea typeface="Calibri" panose="020F0502020204030204" pitchFamily="34" charset="0"/>
              <a:cs typeface="Times New Roman" panose="02020603050405020304" pitchFamily="18" charset="0"/>
            </a:endParaRPr>
          </a:p>
          <a:p>
            <a:pPr marL="171450" lvl="0" indent="-171450" algn="just"/>
            <a:r>
              <a:rPr lang="en-US" b="1" kern="100" dirty="0">
                <a:solidFill>
                  <a:srgbClr val="000000"/>
                </a:solidFill>
                <a:latin typeface="+mj-lt"/>
                <a:ea typeface="Calibri" panose="020F0502020204030204" pitchFamily="34" charset="0"/>
                <a:cs typeface="Calibri Light" panose="020F0302020204030204" pitchFamily="34" charset="0"/>
              </a:rPr>
              <a:t>Sample size:</a:t>
            </a:r>
            <a:r>
              <a:rPr lang="en-US" kern="100" dirty="0">
                <a:solidFill>
                  <a:srgbClr val="000000"/>
                </a:solidFill>
                <a:latin typeface="+mj-lt"/>
                <a:ea typeface="Calibri" panose="020F0502020204030204" pitchFamily="34" charset="0"/>
                <a:cs typeface="Calibri Light" panose="020F0302020204030204" pitchFamily="34" charset="0"/>
              </a:rPr>
              <a:t>  A sample size of 240 insured patient were taken to carry out the study</a:t>
            </a:r>
          </a:p>
          <a:p>
            <a:pPr marL="171450" lvl="0" indent="-171450" algn="just"/>
            <a:r>
              <a:rPr lang="en-US" dirty="0">
                <a:latin typeface="+mj-lt"/>
              </a:rPr>
              <a:t>A track sheet was then prepared to record the data of TAT(turn around time) during various steps of discharge process. The whole discharge process was sub divided according to the TAT for the respective step</a:t>
            </a:r>
            <a:endParaRPr lang="en-IN" dirty="0">
              <a:latin typeface="+mj-lt"/>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5" y="23815"/>
            <a:ext cx="1277675" cy="601400"/>
          </a:xfrm>
          <a:prstGeom prst="rect">
            <a:avLst/>
          </a:prstGeom>
        </p:spPr>
      </p:pic>
      <p:graphicFrame>
        <p:nvGraphicFramePr>
          <p:cNvPr id="7" name="Table 7">
            <a:extLst>
              <a:ext uri="{FF2B5EF4-FFF2-40B4-BE49-F238E27FC236}">
                <a16:creationId xmlns:a16="http://schemas.microsoft.com/office/drawing/2014/main" id="{4A6A3DC5-7E53-0400-1083-33E5628A1F3E}"/>
              </a:ext>
            </a:extLst>
          </p:cNvPr>
          <p:cNvGraphicFramePr>
            <a:graphicFrameLocks noGrp="1"/>
          </p:cNvGraphicFramePr>
          <p:nvPr>
            <p:extLst>
              <p:ext uri="{D42A27DB-BD31-4B8C-83A1-F6EECF244321}">
                <p14:modId xmlns:p14="http://schemas.microsoft.com/office/powerpoint/2010/main" val="1380364516"/>
              </p:ext>
            </p:extLst>
          </p:nvPr>
        </p:nvGraphicFramePr>
        <p:xfrm>
          <a:off x="1816608" y="4840576"/>
          <a:ext cx="7449312" cy="1724724"/>
        </p:xfrm>
        <a:graphic>
          <a:graphicData uri="http://schemas.openxmlformats.org/drawingml/2006/table">
            <a:tbl>
              <a:tblPr firstRow="1" bandRow="1">
                <a:tableStyleId>{5C22544A-7EE6-4342-B048-85BDC9FD1C3A}</a:tableStyleId>
              </a:tblPr>
              <a:tblGrid>
                <a:gridCol w="3376267">
                  <a:extLst>
                    <a:ext uri="{9D8B030D-6E8A-4147-A177-3AD203B41FA5}">
                      <a16:colId xmlns:a16="http://schemas.microsoft.com/office/drawing/2014/main" val="2801779621"/>
                    </a:ext>
                  </a:extLst>
                </a:gridCol>
                <a:gridCol w="4073045">
                  <a:extLst>
                    <a:ext uri="{9D8B030D-6E8A-4147-A177-3AD203B41FA5}">
                      <a16:colId xmlns:a16="http://schemas.microsoft.com/office/drawing/2014/main" val="1786815553"/>
                    </a:ext>
                  </a:extLst>
                </a:gridCol>
              </a:tblGrid>
              <a:tr h="431181">
                <a:tc>
                  <a:txBody>
                    <a:bodyPr/>
                    <a:lstStyle/>
                    <a:p>
                      <a:r>
                        <a:rPr lang="en-IN" sz="1800" b="0" kern="1200" dirty="0">
                          <a:solidFill>
                            <a:schemeClr val="tx1"/>
                          </a:solidFill>
                          <a:effectLst/>
                          <a:latin typeface="+mn-lt"/>
                          <a:ea typeface="+mn-ea"/>
                          <a:cs typeface="+mn-cs"/>
                        </a:rPr>
                        <a:t>TAT 1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IN" sz="1800" b="0" kern="1200" dirty="0">
                          <a:solidFill>
                            <a:schemeClr val="tx1"/>
                          </a:solidFill>
                          <a:effectLst/>
                          <a:latin typeface="+mn-lt"/>
                          <a:ea typeface="+mn-ea"/>
                          <a:cs typeface="+mn-cs"/>
                        </a:rPr>
                        <a:t>Nursing and Pharmacy</a:t>
                      </a:r>
                      <a:r>
                        <a:rPr lang="en-IN" b="0" dirty="0">
                          <a:solidFill>
                            <a:schemeClr val="tx1"/>
                          </a:solidFill>
                          <a:effectLst/>
                        </a:rPr>
                        <a:t>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11220960"/>
                  </a:ext>
                </a:extLst>
              </a:tr>
              <a:tr h="431181">
                <a:tc>
                  <a:txBody>
                    <a:bodyPr/>
                    <a:lstStyle/>
                    <a:p>
                      <a:r>
                        <a:rPr lang="en-IN" sz="1800" b="0" kern="1200" dirty="0">
                          <a:solidFill>
                            <a:schemeClr val="tx1"/>
                          </a:solidFill>
                          <a:effectLst/>
                          <a:latin typeface="+mn-lt"/>
                          <a:ea typeface="+mn-ea"/>
                          <a:cs typeface="+mn-cs"/>
                        </a:rPr>
                        <a:t>TAT 2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IN" sz="1800" b="0" kern="1200" dirty="0">
                          <a:solidFill>
                            <a:schemeClr val="tx1"/>
                          </a:solidFill>
                          <a:effectLst/>
                          <a:latin typeface="+mn-lt"/>
                          <a:ea typeface="+mn-ea"/>
                          <a:cs typeface="+mn-cs"/>
                        </a:rPr>
                        <a:t>Billing</a:t>
                      </a:r>
                      <a:r>
                        <a:rPr lang="en-IN" b="0" dirty="0">
                          <a:solidFill>
                            <a:schemeClr val="tx1"/>
                          </a:solidFill>
                          <a:effectLst/>
                        </a:rPr>
                        <a:t>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11356723"/>
                  </a:ext>
                </a:extLst>
              </a:tr>
              <a:tr h="431181">
                <a:tc>
                  <a:txBody>
                    <a:bodyPr/>
                    <a:lstStyle/>
                    <a:p>
                      <a:r>
                        <a:rPr lang="en-IN" sz="1800" b="0" kern="1200" dirty="0">
                          <a:solidFill>
                            <a:schemeClr val="tx1"/>
                          </a:solidFill>
                          <a:effectLst/>
                          <a:latin typeface="+mn-lt"/>
                          <a:ea typeface="+mn-ea"/>
                          <a:cs typeface="+mn-cs"/>
                        </a:rPr>
                        <a:t>TAT 3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IN" sz="1800" b="0" kern="1200" dirty="0">
                          <a:solidFill>
                            <a:schemeClr val="tx1"/>
                          </a:solidFill>
                          <a:effectLst/>
                          <a:latin typeface="+mn-lt"/>
                          <a:ea typeface="+mn-ea"/>
                          <a:cs typeface="+mn-cs"/>
                        </a:rPr>
                        <a:t>TPA processing</a:t>
                      </a:r>
                      <a:r>
                        <a:rPr lang="en-IN" b="0" dirty="0">
                          <a:solidFill>
                            <a:schemeClr val="tx1"/>
                          </a:solidFill>
                          <a:effectLst/>
                        </a:rPr>
                        <a:t>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85679891"/>
                  </a:ext>
                </a:extLst>
              </a:tr>
              <a:tr h="431181">
                <a:tc>
                  <a:txBody>
                    <a:bodyPr/>
                    <a:lstStyle/>
                    <a:p>
                      <a:r>
                        <a:rPr lang="en-IN" sz="1800" b="0" kern="1200" dirty="0">
                          <a:solidFill>
                            <a:schemeClr val="tx1"/>
                          </a:solidFill>
                          <a:effectLst/>
                          <a:latin typeface="+mn-lt"/>
                          <a:ea typeface="+mn-ea"/>
                          <a:cs typeface="+mn-cs"/>
                        </a:rPr>
                        <a:t>TAT 4</a:t>
                      </a:r>
                      <a:r>
                        <a:rPr lang="en-IN" b="0" dirty="0">
                          <a:solidFill>
                            <a:schemeClr val="tx1"/>
                          </a:solidFill>
                          <a:effectLst/>
                        </a:rPr>
                        <a:t>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IN" sz="1800" b="0" kern="1200" dirty="0">
                          <a:solidFill>
                            <a:schemeClr val="tx1"/>
                          </a:solidFill>
                          <a:effectLst/>
                          <a:latin typeface="+mn-lt"/>
                          <a:ea typeface="+mn-ea"/>
                          <a:cs typeface="+mn-cs"/>
                        </a:rPr>
                        <a:t>Patient</a:t>
                      </a:r>
                      <a:r>
                        <a:rPr lang="en-IN" b="0" dirty="0">
                          <a:solidFill>
                            <a:schemeClr val="tx1"/>
                          </a:solidFill>
                          <a:effectLst/>
                        </a:rPr>
                        <a:t> </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59176636"/>
                  </a:ext>
                </a:extLst>
              </a:tr>
            </a:tbl>
          </a:graphicData>
        </a:graphic>
      </p:graphicFrame>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823455" y="23813"/>
            <a:ext cx="8929889" cy="1325563"/>
          </a:xfrm>
        </p:spPr>
        <p:txBody>
          <a:bodyPr>
            <a:normAutofit/>
          </a:bodyPr>
          <a:lstStyle/>
          <a:p>
            <a:pPr algn="ctr"/>
            <a:r>
              <a:rPr lang="en-US" sz="3100" b="1" dirty="0"/>
              <a:t>STEPS IN TPA DISCHARGE AT SITARAM BHARTIA </a:t>
            </a:r>
            <a:br>
              <a:rPr lang="en-IN" dirty="0"/>
            </a:b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23999" cy="717345"/>
          </a:xfrm>
          <a:prstGeom prst="rect">
            <a:avLst/>
          </a:prstGeom>
        </p:spPr>
      </p:pic>
      <p:pic>
        <p:nvPicPr>
          <p:cNvPr id="7" name="Picture 6">
            <a:extLst>
              <a:ext uri="{FF2B5EF4-FFF2-40B4-BE49-F238E27FC236}">
                <a16:creationId xmlns:a16="http://schemas.microsoft.com/office/drawing/2014/main" id="{789D7371-7674-5ACE-9E8D-3E7353BABC2B}"/>
              </a:ext>
            </a:extLst>
          </p:cNvPr>
          <p:cNvPicPr>
            <a:picLocks noChangeAspect="1"/>
          </p:cNvPicPr>
          <p:nvPr/>
        </p:nvPicPr>
        <p:blipFill>
          <a:blip r:embed="rId3"/>
          <a:stretch>
            <a:fillRect/>
          </a:stretch>
        </p:blipFill>
        <p:spPr>
          <a:xfrm>
            <a:off x="1969759" y="573024"/>
            <a:ext cx="6701982" cy="7118934"/>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120246" y="136534"/>
            <a:ext cx="8596668" cy="1320800"/>
          </a:xfrm>
        </p:spPr>
        <p:txBody>
          <a:bodyPr/>
          <a:lstStyle/>
          <a:p>
            <a:pPr algn="ctr"/>
            <a:r>
              <a:rPr lang="en-IN" b="1" dirty="0"/>
              <a:t>Results </a:t>
            </a:r>
          </a:p>
        </p:txBody>
      </p:sp>
      <p:graphicFrame>
        <p:nvGraphicFramePr>
          <p:cNvPr id="7" name="Content Placeholder 6">
            <a:extLst>
              <a:ext uri="{FF2B5EF4-FFF2-40B4-BE49-F238E27FC236}">
                <a16:creationId xmlns:a16="http://schemas.microsoft.com/office/drawing/2014/main" id="{F7C20577-487D-91D4-4BA3-FE957B730060}"/>
              </a:ext>
            </a:extLst>
          </p:cNvPr>
          <p:cNvGraphicFramePr>
            <a:graphicFrameLocks noGrp="1"/>
          </p:cNvGraphicFramePr>
          <p:nvPr>
            <p:ph idx="1"/>
            <p:extLst>
              <p:ext uri="{D42A27DB-BD31-4B8C-83A1-F6EECF244321}">
                <p14:modId xmlns:p14="http://schemas.microsoft.com/office/powerpoint/2010/main" val="1141268217"/>
              </p:ext>
            </p:extLst>
          </p:nvPr>
        </p:nvGraphicFramePr>
        <p:xfrm>
          <a:off x="2019463" y="1747037"/>
          <a:ext cx="7048172" cy="1320800"/>
        </p:xfrm>
        <a:graphic>
          <a:graphicData uri="http://schemas.openxmlformats.org/drawingml/2006/table">
            <a:tbl>
              <a:tblPr firstRow="1" firstCol="1" bandRow="1">
                <a:tableStyleId>{616DA210-FB5B-4158-B5E0-FEB733F419BA}</a:tableStyleId>
              </a:tblPr>
              <a:tblGrid>
                <a:gridCol w="3012835">
                  <a:extLst>
                    <a:ext uri="{9D8B030D-6E8A-4147-A177-3AD203B41FA5}">
                      <a16:colId xmlns:a16="http://schemas.microsoft.com/office/drawing/2014/main" val="2637332281"/>
                    </a:ext>
                  </a:extLst>
                </a:gridCol>
                <a:gridCol w="1957520">
                  <a:extLst>
                    <a:ext uri="{9D8B030D-6E8A-4147-A177-3AD203B41FA5}">
                      <a16:colId xmlns:a16="http://schemas.microsoft.com/office/drawing/2014/main" val="1683745090"/>
                    </a:ext>
                  </a:extLst>
                </a:gridCol>
                <a:gridCol w="2077817">
                  <a:extLst>
                    <a:ext uri="{9D8B030D-6E8A-4147-A177-3AD203B41FA5}">
                      <a16:colId xmlns:a16="http://schemas.microsoft.com/office/drawing/2014/main" val="2976513084"/>
                    </a:ext>
                  </a:extLst>
                </a:gridCol>
              </a:tblGrid>
              <a:tr h="264160">
                <a:tc>
                  <a:txBody>
                    <a:bodyPr/>
                    <a:lstStyle/>
                    <a:p>
                      <a:pPr algn="just"/>
                      <a:r>
                        <a:rPr lang="en-IN" sz="1100" kern="100">
                          <a:effectLst/>
                        </a:rPr>
                        <a:t>TOTAL TIME TAKEN FOR DISCHARGE</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MARCH</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APRIL</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4451853"/>
                  </a:ext>
                </a:extLst>
              </a:tr>
              <a:tr h="264160">
                <a:tc>
                  <a:txBody>
                    <a:bodyPr/>
                    <a:lstStyle/>
                    <a:p>
                      <a:pPr algn="just"/>
                      <a:r>
                        <a:rPr lang="en-IN" sz="1100" kern="100">
                          <a:effectLst/>
                        </a:rPr>
                        <a:t>LESS THAN 2 HR</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dirty="0">
                          <a:effectLst/>
                        </a:rPr>
                        <a:t>14</a:t>
                      </a:r>
                      <a:endParaRPr lang="en-IN"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dirty="0">
                          <a:effectLst/>
                        </a:rPr>
                        <a:t>12</a:t>
                      </a:r>
                      <a:endParaRPr lang="en-IN"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593285"/>
                  </a:ext>
                </a:extLst>
              </a:tr>
              <a:tr h="264160">
                <a:tc>
                  <a:txBody>
                    <a:bodyPr/>
                    <a:lstStyle/>
                    <a:p>
                      <a:pPr algn="just"/>
                      <a:r>
                        <a:rPr lang="en-IN" sz="1100" kern="100">
                          <a:effectLst/>
                        </a:rPr>
                        <a:t>2-5 HR</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99</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51</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7859114"/>
                  </a:ext>
                </a:extLst>
              </a:tr>
              <a:tr h="264160">
                <a:tc>
                  <a:txBody>
                    <a:bodyPr/>
                    <a:lstStyle/>
                    <a:p>
                      <a:pPr algn="just"/>
                      <a:r>
                        <a:rPr lang="en-IN" sz="1100" kern="100" dirty="0">
                          <a:effectLst/>
                        </a:rPr>
                        <a:t>5-7 HR</a:t>
                      </a:r>
                      <a:endParaRPr lang="en-IN"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dirty="0">
                          <a:effectLst/>
                        </a:rPr>
                        <a:t>24</a:t>
                      </a:r>
                      <a:endParaRPr lang="en-IN"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20</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2061510"/>
                  </a:ext>
                </a:extLst>
              </a:tr>
              <a:tr h="264160">
                <a:tc>
                  <a:txBody>
                    <a:bodyPr/>
                    <a:lstStyle/>
                    <a:p>
                      <a:pPr algn="just"/>
                      <a:r>
                        <a:rPr lang="en-IN" sz="1100" kern="100">
                          <a:effectLst/>
                        </a:rPr>
                        <a:t>MORE THAN 7 HR</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a:effectLst/>
                        </a:rPr>
                        <a:t>13</a:t>
                      </a:r>
                      <a:endParaRPr lang="en-IN"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kern="100" dirty="0">
                          <a:effectLst/>
                        </a:rPr>
                        <a:t>7</a:t>
                      </a:r>
                      <a:endParaRPr lang="en-IN"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8654114"/>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8682" cy="658358"/>
          </a:xfrm>
          <a:prstGeom prst="rect">
            <a:avLst/>
          </a:prstGeom>
        </p:spPr>
      </p:pic>
      <p:sp>
        <p:nvSpPr>
          <p:cNvPr id="8" name="Rectangle 2">
            <a:extLst>
              <a:ext uri="{FF2B5EF4-FFF2-40B4-BE49-F238E27FC236}">
                <a16:creationId xmlns:a16="http://schemas.microsoft.com/office/drawing/2014/main" id="{A022EEE4-8DCC-744F-B02B-E0DE8E6D586F}"/>
              </a:ext>
            </a:extLst>
          </p:cNvPr>
          <p:cNvSpPr>
            <a:spLocks noChangeArrowheads="1"/>
          </p:cNvSpPr>
          <p:nvPr/>
        </p:nvSpPr>
        <p:spPr bwMode="auto">
          <a:xfrm>
            <a:off x="1583695" y="965136"/>
            <a:ext cx="8303597"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352675" algn="l"/>
              </a:tabLst>
              <a:defRPr>
                <a:solidFill>
                  <a:schemeClr val="tx1"/>
                </a:solidFill>
                <a:latin typeface="Arial" panose="020B0604020202020204" pitchFamily="34" charset="0"/>
              </a:defRPr>
            </a:lvl1pPr>
            <a:lvl2pPr eaLnBrk="0" fontAlgn="base" hangingPunct="0">
              <a:spcBef>
                <a:spcPct val="0"/>
              </a:spcBef>
              <a:spcAft>
                <a:spcPct val="0"/>
              </a:spcAft>
              <a:tabLst>
                <a:tab pos="2352675" algn="l"/>
              </a:tabLst>
              <a:defRPr>
                <a:solidFill>
                  <a:schemeClr val="tx1"/>
                </a:solidFill>
                <a:latin typeface="Arial" panose="020B0604020202020204" pitchFamily="34" charset="0"/>
              </a:defRPr>
            </a:lvl2pPr>
            <a:lvl3pPr eaLnBrk="0" fontAlgn="base" hangingPunct="0">
              <a:spcBef>
                <a:spcPct val="0"/>
              </a:spcBef>
              <a:spcAft>
                <a:spcPct val="0"/>
              </a:spcAft>
              <a:tabLst>
                <a:tab pos="2352675" algn="l"/>
              </a:tabLst>
              <a:defRPr>
                <a:solidFill>
                  <a:schemeClr val="tx1"/>
                </a:solidFill>
                <a:latin typeface="Arial" panose="020B0604020202020204" pitchFamily="34" charset="0"/>
              </a:defRPr>
            </a:lvl3pPr>
            <a:lvl4pPr eaLnBrk="0" fontAlgn="base" hangingPunct="0">
              <a:spcBef>
                <a:spcPct val="0"/>
              </a:spcBef>
              <a:spcAft>
                <a:spcPct val="0"/>
              </a:spcAft>
              <a:tabLst>
                <a:tab pos="2352675" algn="l"/>
              </a:tabLst>
              <a:defRPr>
                <a:solidFill>
                  <a:schemeClr val="tx1"/>
                </a:solidFill>
                <a:latin typeface="Arial" panose="020B0604020202020204" pitchFamily="34" charset="0"/>
              </a:defRPr>
            </a:lvl4pPr>
            <a:lvl5pPr eaLnBrk="0" fontAlgn="base" hangingPunct="0">
              <a:spcBef>
                <a:spcPct val="0"/>
              </a:spcBef>
              <a:spcAft>
                <a:spcPct val="0"/>
              </a:spcAft>
              <a:tabLst>
                <a:tab pos="2352675" algn="l"/>
              </a:tabLst>
              <a:defRPr>
                <a:solidFill>
                  <a:schemeClr val="tx1"/>
                </a:solidFill>
                <a:latin typeface="Arial" panose="020B0604020202020204" pitchFamily="34" charset="0"/>
              </a:defRPr>
            </a:lvl5pPr>
            <a:lvl6pPr eaLnBrk="0" fontAlgn="base" hangingPunct="0">
              <a:spcBef>
                <a:spcPct val="0"/>
              </a:spcBef>
              <a:spcAft>
                <a:spcPct val="0"/>
              </a:spcAft>
              <a:tabLst>
                <a:tab pos="2352675" algn="l"/>
              </a:tabLst>
              <a:defRPr>
                <a:solidFill>
                  <a:schemeClr val="tx1"/>
                </a:solidFill>
                <a:latin typeface="Arial" panose="020B0604020202020204" pitchFamily="34" charset="0"/>
              </a:defRPr>
            </a:lvl6pPr>
            <a:lvl7pPr eaLnBrk="0" fontAlgn="base" hangingPunct="0">
              <a:spcBef>
                <a:spcPct val="0"/>
              </a:spcBef>
              <a:spcAft>
                <a:spcPct val="0"/>
              </a:spcAft>
              <a:tabLst>
                <a:tab pos="2352675" algn="l"/>
              </a:tabLst>
              <a:defRPr>
                <a:solidFill>
                  <a:schemeClr val="tx1"/>
                </a:solidFill>
                <a:latin typeface="Arial" panose="020B0604020202020204" pitchFamily="34" charset="0"/>
              </a:defRPr>
            </a:lvl7pPr>
            <a:lvl8pPr eaLnBrk="0" fontAlgn="base" hangingPunct="0">
              <a:spcBef>
                <a:spcPct val="0"/>
              </a:spcBef>
              <a:spcAft>
                <a:spcPct val="0"/>
              </a:spcAft>
              <a:tabLst>
                <a:tab pos="2352675" algn="l"/>
              </a:tabLst>
              <a:defRPr>
                <a:solidFill>
                  <a:schemeClr val="tx1"/>
                </a:solidFill>
                <a:latin typeface="Arial" panose="020B0604020202020204" pitchFamily="34" charset="0"/>
              </a:defRPr>
            </a:lvl8pPr>
            <a:lvl9pPr eaLnBrk="0" fontAlgn="base" hangingPunct="0">
              <a:spcBef>
                <a:spcPct val="0"/>
              </a:spcBef>
              <a:spcAft>
                <a:spcPct val="0"/>
              </a:spcAft>
              <a:tabLst>
                <a:tab pos="23526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352675" algn="l"/>
              </a:tabLst>
            </a:pPr>
            <a:r>
              <a:rPr kumimoji="0" lang="en-US" altLang="en-US" sz="2000" b="1" i="0" u="none" strike="noStrike" cap="none" normalizeH="0" baseline="0" dirty="0">
                <a:ln>
                  <a:noFill/>
                </a:ln>
                <a:solidFill>
                  <a:schemeClr val="tx1"/>
                </a:solidFill>
                <a:effectLst/>
                <a:latin typeface="+mj-lt"/>
                <a:ea typeface="Times New Roman" panose="02020603050405020304" pitchFamily="18" charset="0"/>
                <a:cs typeface="Calibri Light" panose="020F0302020204030204" pitchFamily="34" charset="0"/>
              </a:rPr>
              <a:t>Total time taken and number for TPA discharges in a specific period of time</a:t>
            </a:r>
            <a:endParaRPr kumimoji="0" lang="en-US" altLang="en-US"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2352675" algn="l"/>
              </a:tabLst>
            </a:pPr>
            <a:r>
              <a:rPr kumimoji="0" lang="en-US" altLang="en-US" sz="1100" b="0" i="0" u="none" strike="noStrike" cap="none" normalizeH="0" baseline="0" dirty="0">
                <a:ln>
                  <a:noFill/>
                </a:ln>
                <a:solidFill>
                  <a:schemeClr val="tx1"/>
                </a:solidFill>
                <a:effectLst/>
                <a:latin typeface="Times" pitchFamily="2" charset="0"/>
                <a:ea typeface="Times New Roman" panose="02020603050405020304" pitchFamily="18" charset="0"/>
                <a:cs typeface="Calibri Light" panose="020F0302020204030204" pitchFamily="34"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35267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9" name="Chart 8">
            <a:extLst>
              <a:ext uri="{FF2B5EF4-FFF2-40B4-BE49-F238E27FC236}">
                <a16:creationId xmlns:a16="http://schemas.microsoft.com/office/drawing/2014/main" id="{D849C0C3-A041-75C0-7EDF-68F222D35E3D}"/>
              </a:ext>
            </a:extLst>
          </p:cNvPr>
          <p:cNvGraphicFramePr/>
          <p:nvPr>
            <p:extLst>
              <p:ext uri="{D42A27DB-BD31-4B8C-83A1-F6EECF244321}">
                <p14:modId xmlns:p14="http://schemas.microsoft.com/office/powerpoint/2010/main" val="3796354745"/>
              </p:ext>
            </p:extLst>
          </p:nvPr>
        </p:nvGraphicFramePr>
        <p:xfrm>
          <a:off x="1572854" y="3121457"/>
          <a:ext cx="8596668" cy="2802385"/>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3">
            <a:extLst>
              <a:ext uri="{FF2B5EF4-FFF2-40B4-BE49-F238E27FC236}">
                <a16:creationId xmlns:a16="http://schemas.microsoft.com/office/drawing/2014/main" id="{C4DC7377-2E8E-3B01-8ED9-CF4905019C48}"/>
              </a:ext>
            </a:extLst>
          </p:cNvPr>
          <p:cNvSpPr>
            <a:spLocks noChangeArrowheads="1"/>
          </p:cNvSpPr>
          <p:nvPr/>
        </p:nvSpPr>
        <p:spPr bwMode="auto">
          <a:xfrm>
            <a:off x="1810079" y="5923842"/>
            <a:ext cx="7048172"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chemeClr val="tx1"/>
                </a:solidFill>
                <a:effectLst/>
                <a:latin typeface="Times" pitchFamily="2" charset="0"/>
                <a:ea typeface="Times New Roman" panose="02020603050405020304" pitchFamily="18" charset="0"/>
                <a:cs typeface="Calibri Light" panose="020F0302020204030204" pitchFamily="34" charset="0"/>
              </a:rPr>
              <a:t>Fig 3 :</a:t>
            </a:r>
            <a:r>
              <a:rPr kumimoji="0" lang="en-US" altLang="en-US" sz="1100" b="0" i="0" u="none" strike="noStrike" cap="none" normalizeH="0" baseline="0" dirty="0">
                <a:ln>
                  <a:noFill/>
                </a:ln>
                <a:solidFill>
                  <a:schemeClr val="tx1"/>
                </a:solidFill>
                <a:effectLst/>
                <a:latin typeface="Times" pitchFamily="2" charset="0"/>
                <a:ea typeface="Times New Roman" panose="02020603050405020304" pitchFamily="18" charset="0"/>
                <a:cs typeface="Calibri Light" panose="020F0302020204030204" pitchFamily="34" charset="0"/>
              </a:rPr>
              <a:t> The above bar graph shows that in March and April , 9% and 13% of patient discharges were done in less than 2 hours, 66% and 57% was done in 2-5 hours, 16% and 23% was done in 5-7 hours , 9% and 7% was done in more than 7 hours respectively.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Text Box 1">
            <a:extLst>
              <a:ext uri="{FF2B5EF4-FFF2-40B4-BE49-F238E27FC236}">
                <a16:creationId xmlns:a16="http://schemas.microsoft.com/office/drawing/2014/main" id="{6107539E-7A5A-D585-7E15-9546030F10E2}"/>
              </a:ext>
            </a:extLst>
          </p:cNvPr>
          <p:cNvSpPr txBox="1"/>
          <p:nvPr/>
        </p:nvSpPr>
        <p:spPr>
          <a:xfrm rot="5400000">
            <a:off x="122674" y="4273330"/>
            <a:ext cx="3793576" cy="3227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200" b="1" dirty="0"/>
              <a:t>PERCENTAGE</a:t>
            </a:r>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04038" y="186689"/>
            <a:ext cx="10515600" cy="1325563"/>
          </a:xfrm>
        </p:spPr>
        <p:txBody>
          <a:bodyPr/>
          <a:lstStyle/>
          <a:p>
            <a:pPr algn="ctr"/>
            <a:r>
              <a:rPr lang="en-IN" b="1" dirty="0"/>
              <a:t>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67096" cy="690561"/>
          </a:xfrm>
          <a:prstGeom prst="rect">
            <a:avLst/>
          </a:prstGeom>
        </p:spPr>
      </p:pic>
      <p:graphicFrame>
        <p:nvGraphicFramePr>
          <p:cNvPr id="12" name="Table 11">
            <a:extLst>
              <a:ext uri="{FF2B5EF4-FFF2-40B4-BE49-F238E27FC236}">
                <a16:creationId xmlns:a16="http://schemas.microsoft.com/office/drawing/2014/main" id="{8FD57D73-A8A7-AF05-66EA-E5CB76CAD206}"/>
              </a:ext>
            </a:extLst>
          </p:cNvPr>
          <p:cNvGraphicFramePr>
            <a:graphicFrameLocks noGrp="1"/>
          </p:cNvGraphicFramePr>
          <p:nvPr>
            <p:extLst>
              <p:ext uri="{D42A27DB-BD31-4B8C-83A1-F6EECF244321}">
                <p14:modId xmlns:p14="http://schemas.microsoft.com/office/powerpoint/2010/main" val="1485744270"/>
              </p:ext>
            </p:extLst>
          </p:nvPr>
        </p:nvGraphicFramePr>
        <p:xfrm>
          <a:off x="2121466" y="1608836"/>
          <a:ext cx="7097216" cy="1325562"/>
        </p:xfrm>
        <a:graphic>
          <a:graphicData uri="http://schemas.openxmlformats.org/drawingml/2006/table">
            <a:tbl>
              <a:tblPr firstRow="1" firstCol="1" bandRow="1">
                <a:tableStyleId>{5C22544A-7EE6-4342-B048-85BDC9FD1C3A}</a:tableStyleId>
              </a:tblPr>
              <a:tblGrid>
                <a:gridCol w="3392310">
                  <a:extLst>
                    <a:ext uri="{9D8B030D-6E8A-4147-A177-3AD203B41FA5}">
                      <a16:colId xmlns:a16="http://schemas.microsoft.com/office/drawing/2014/main" val="2195141516"/>
                    </a:ext>
                  </a:extLst>
                </a:gridCol>
                <a:gridCol w="1852453">
                  <a:extLst>
                    <a:ext uri="{9D8B030D-6E8A-4147-A177-3AD203B41FA5}">
                      <a16:colId xmlns:a16="http://schemas.microsoft.com/office/drawing/2014/main" val="1592581416"/>
                    </a:ext>
                  </a:extLst>
                </a:gridCol>
                <a:gridCol w="1852453">
                  <a:extLst>
                    <a:ext uri="{9D8B030D-6E8A-4147-A177-3AD203B41FA5}">
                      <a16:colId xmlns:a16="http://schemas.microsoft.com/office/drawing/2014/main" val="2221328840"/>
                    </a:ext>
                  </a:extLst>
                </a:gridCol>
              </a:tblGrid>
              <a:tr h="277646">
                <a:tc>
                  <a:txBody>
                    <a:bodyPr/>
                    <a:lstStyle/>
                    <a:p>
                      <a:pPr algn="just"/>
                      <a:r>
                        <a:rPr lang="en-IN" sz="1100" b="1" kern="100" dirty="0">
                          <a:solidFill>
                            <a:schemeClr val="tx1"/>
                          </a:solidFill>
                          <a:effectLst/>
                        </a:rPr>
                        <a:t>Turn Around Time (TAT)</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a:solidFill>
                            <a:schemeClr val="tx1"/>
                          </a:solidFill>
                          <a:effectLst/>
                        </a:rPr>
                        <a:t>MARCH’22</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APRIL’22</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3410037"/>
                  </a:ext>
                </a:extLst>
              </a:tr>
              <a:tr h="261979">
                <a:tc>
                  <a:txBody>
                    <a:bodyPr/>
                    <a:lstStyle/>
                    <a:p>
                      <a:pPr algn="just"/>
                      <a:r>
                        <a:rPr lang="en-IN" sz="1100" b="1" kern="100" dirty="0">
                          <a:solidFill>
                            <a:schemeClr val="tx1"/>
                          </a:solidFill>
                          <a:effectLst/>
                        </a:rPr>
                        <a:t>TAT 1 (Nursing and Pharmacy)</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38</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a:solidFill>
                            <a:schemeClr val="tx1"/>
                          </a:solidFill>
                          <a:effectLst/>
                        </a:rPr>
                        <a:t>15</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0915856"/>
                  </a:ext>
                </a:extLst>
              </a:tr>
              <a:tr h="261979">
                <a:tc>
                  <a:txBody>
                    <a:bodyPr/>
                    <a:lstStyle/>
                    <a:p>
                      <a:pPr algn="just"/>
                      <a:r>
                        <a:rPr lang="en-IN" sz="1100" b="1" kern="100" dirty="0">
                          <a:solidFill>
                            <a:schemeClr val="tx1"/>
                          </a:solidFill>
                          <a:effectLst/>
                        </a:rPr>
                        <a:t>TAT 2 (Billing)</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10</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9</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3517431"/>
                  </a:ext>
                </a:extLst>
              </a:tr>
              <a:tr h="261979">
                <a:tc>
                  <a:txBody>
                    <a:bodyPr/>
                    <a:lstStyle/>
                    <a:p>
                      <a:pPr algn="just"/>
                      <a:r>
                        <a:rPr lang="en-IN" sz="1100" b="1" kern="100">
                          <a:solidFill>
                            <a:schemeClr val="tx1"/>
                          </a:solidFill>
                          <a:effectLst/>
                        </a:rPr>
                        <a:t>TAT 3 (TPA processing)</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a:solidFill>
                            <a:schemeClr val="tx1"/>
                          </a:solidFill>
                          <a:effectLst/>
                        </a:rPr>
                        <a:t>47</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40</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0918526"/>
                  </a:ext>
                </a:extLst>
              </a:tr>
              <a:tr h="261979">
                <a:tc>
                  <a:txBody>
                    <a:bodyPr/>
                    <a:lstStyle/>
                    <a:p>
                      <a:pPr algn="just"/>
                      <a:r>
                        <a:rPr lang="en-IN" sz="1100" b="1" kern="100">
                          <a:solidFill>
                            <a:schemeClr val="tx1"/>
                          </a:solidFill>
                          <a:effectLst/>
                        </a:rPr>
                        <a:t>TAT 4 (Patient)</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a:solidFill>
                            <a:schemeClr val="tx1"/>
                          </a:solidFill>
                          <a:effectLst/>
                        </a:rPr>
                        <a:t>54</a:t>
                      </a:r>
                      <a:endParaRPr lang="en-IN" sz="12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100" b="1" kern="100" dirty="0">
                          <a:solidFill>
                            <a:schemeClr val="tx1"/>
                          </a:solidFill>
                          <a:effectLst/>
                        </a:rPr>
                        <a:t>25</a:t>
                      </a:r>
                      <a:endParaRPr lang="en-IN" sz="12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500942"/>
                  </a:ext>
                </a:extLst>
              </a:tr>
            </a:tbl>
          </a:graphicData>
        </a:graphic>
      </p:graphicFrame>
      <p:sp>
        <p:nvSpPr>
          <p:cNvPr id="13" name="Rectangle 5">
            <a:extLst>
              <a:ext uri="{FF2B5EF4-FFF2-40B4-BE49-F238E27FC236}">
                <a16:creationId xmlns:a16="http://schemas.microsoft.com/office/drawing/2014/main" id="{2B0A5EED-87A6-311C-055B-7923822C5DF7}"/>
              </a:ext>
            </a:extLst>
          </p:cNvPr>
          <p:cNvSpPr>
            <a:spLocks noChangeArrowheads="1"/>
          </p:cNvSpPr>
          <p:nvPr/>
        </p:nvSpPr>
        <p:spPr bwMode="auto">
          <a:xfrm>
            <a:off x="1650218" y="950754"/>
            <a:ext cx="80397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mj-lt"/>
                <a:ea typeface="Times New Roman" panose="02020603050405020304" pitchFamily="18" charset="0"/>
                <a:cs typeface="Calibri Light" panose="020F0302020204030204" pitchFamily="34" charset="0"/>
              </a:rPr>
              <a:t>Number of non compliance in each Department TAT after analysis</a:t>
            </a:r>
            <a:endParaRPr kumimoji="0" lang="en-US" altLang="en-US"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aphicFrame>
        <p:nvGraphicFramePr>
          <p:cNvPr id="14" name="Chart 13">
            <a:extLst>
              <a:ext uri="{FF2B5EF4-FFF2-40B4-BE49-F238E27FC236}">
                <a16:creationId xmlns:a16="http://schemas.microsoft.com/office/drawing/2014/main" id="{D426101B-77FB-54FB-9701-C94A278C64E4}"/>
              </a:ext>
            </a:extLst>
          </p:cNvPr>
          <p:cNvGraphicFramePr/>
          <p:nvPr>
            <p:extLst>
              <p:ext uri="{D42A27DB-BD31-4B8C-83A1-F6EECF244321}">
                <p14:modId xmlns:p14="http://schemas.microsoft.com/office/powerpoint/2010/main" val="3576555588"/>
              </p:ext>
            </p:extLst>
          </p:nvPr>
        </p:nvGraphicFramePr>
        <p:xfrm>
          <a:off x="1650218" y="3075517"/>
          <a:ext cx="8039712" cy="2896225"/>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6">
            <a:extLst>
              <a:ext uri="{FF2B5EF4-FFF2-40B4-BE49-F238E27FC236}">
                <a16:creationId xmlns:a16="http://schemas.microsoft.com/office/drawing/2014/main" id="{4E9D00D9-07C8-14CC-A83C-4F662820D0BD}"/>
              </a:ext>
            </a:extLst>
          </p:cNvPr>
          <p:cNvSpPr>
            <a:spLocks noChangeArrowheads="1"/>
          </p:cNvSpPr>
          <p:nvPr/>
        </p:nvSpPr>
        <p:spPr bwMode="auto">
          <a:xfrm>
            <a:off x="1922568" y="5971742"/>
            <a:ext cx="7009764"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chemeClr val="tx1"/>
                </a:solidFill>
                <a:effectLst/>
                <a:latin typeface="+mj-lt"/>
                <a:ea typeface="Times New Roman" panose="02020603050405020304" pitchFamily="18" charset="0"/>
                <a:cs typeface="Calibri Light" panose="020F0302020204030204" pitchFamily="34" charset="0"/>
              </a:rPr>
              <a:t>Fig</a:t>
            </a:r>
            <a:r>
              <a:rPr kumimoji="0" lang="en-US" altLang="en-US" sz="1100" b="0" i="0" u="none" strike="noStrike" cap="none" normalizeH="0" baseline="0" dirty="0">
                <a:ln>
                  <a:noFill/>
                </a:ln>
                <a:solidFill>
                  <a:schemeClr val="tx1"/>
                </a:solidFill>
                <a:effectLst/>
                <a:latin typeface="+mj-lt"/>
                <a:ea typeface="Times New Roman" panose="02020603050405020304" pitchFamily="18" charset="0"/>
                <a:cs typeface="Calibri Light" panose="020F0302020204030204" pitchFamily="34" charset="0"/>
              </a:rPr>
              <a:t> : The above bar graph shows that non compliance for March and April for Nursing and Pharmacy was 25% and 17%, in Billing was 6% and 17%, in TPA processing was 31% and 44% and from patient side was 36% and 28% respectively.</a:t>
            </a:r>
            <a:endParaRPr kumimoji="0" lang="en-US" altLang="en-US" sz="18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{7DF0DC10-3CB8-484E-952F-038DD30772CF}tf10001073_mac</Template>
  <TotalTime>853</TotalTime>
  <Words>2290</Words>
  <Application>Microsoft Macintosh PowerPoint</Application>
  <PresentationFormat>Widescreen</PresentationFormat>
  <Paragraphs>251</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ff1</vt:lpstr>
      <vt:lpstr>Times</vt:lpstr>
      <vt:lpstr>Times New Roman</vt:lpstr>
      <vt:lpstr>Tw Cen MT</vt:lpstr>
      <vt:lpstr>Droplet</vt:lpstr>
      <vt:lpstr>PowerPoint Presentation</vt:lpstr>
      <vt:lpstr>Screenshot of Approval</vt:lpstr>
      <vt:lpstr>Introduction </vt:lpstr>
      <vt:lpstr>PowerPoint Presentation</vt:lpstr>
      <vt:lpstr>Objective</vt:lpstr>
      <vt:lpstr>Methodology </vt:lpstr>
      <vt:lpstr>STEPS IN TPA DISCHARGE AT SITARAM BHARTIA  </vt:lpstr>
      <vt:lpstr>Results </vt:lpstr>
      <vt:lpstr> </vt:lpstr>
      <vt:lpstr>Results </vt:lpstr>
      <vt:lpstr>Discussion </vt:lpstr>
      <vt:lpstr>PowerPoint Presentation</vt:lpstr>
      <vt:lpstr>Limitations of Study </vt:lpstr>
      <vt:lpstr>Suggestions/Recommendation</vt:lpstr>
      <vt:lpstr>Conclusion</vt:lpstr>
      <vt:lpstr>References (Only Vancouver Style)</vt:lpstr>
      <vt:lpstr>PowerPoint Presentation</vt:lpstr>
      <vt:lpstr>Thank You</vt:lpstr>
      <vt:lpstr>Internship Experiences</vt:lpstr>
      <vt:lpstr>Pictorial Journey </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Microsoft Office User</cp:lastModifiedBy>
  <cp:revision>16</cp:revision>
  <dcterms:created xsi:type="dcterms:W3CDTF">2022-05-20T15:11:38Z</dcterms:created>
  <dcterms:modified xsi:type="dcterms:W3CDTF">2022-06-28T05:16:43Z</dcterms:modified>
</cp:coreProperties>
</file>