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rts/chart5.xml" ContentType="application/vnd.openxmlformats-officedocument.drawingml.chart+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5"/>
  </p:notesMasterIdLst>
  <p:sldIdLst>
    <p:sldId id="256" r:id="rId2"/>
    <p:sldId id="274" r:id="rId3"/>
    <p:sldId id="257" r:id="rId4"/>
    <p:sldId id="258" r:id="rId5"/>
    <p:sldId id="260" r:id="rId6"/>
    <p:sldId id="259" r:id="rId7"/>
    <p:sldId id="261" r:id="rId8"/>
    <p:sldId id="262" r:id="rId9"/>
    <p:sldId id="277" r:id="rId10"/>
    <p:sldId id="263" r:id="rId11"/>
    <p:sldId id="264" r:id="rId12"/>
    <p:sldId id="265" r:id="rId13"/>
    <p:sldId id="266" r:id="rId14"/>
    <p:sldId id="275" r:id="rId15"/>
    <p:sldId id="267" r:id="rId16"/>
    <p:sldId id="273" r:id="rId17"/>
    <p:sldId id="279" r:id="rId18"/>
    <p:sldId id="268" r:id="rId19"/>
    <p:sldId id="269" r:id="rId20"/>
    <p:sldId id="276" r:id="rId21"/>
    <p:sldId id="270" r:id="rId22"/>
    <p:sldId id="271"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26" autoAdjust="0"/>
    <p:restoredTop sz="94660"/>
  </p:normalViewPr>
  <p:slideViewPr>
    <p:cSldViewPr snapToGrid="0">
      <p:cViewPr>
        <p:scale>
          <a:sx n="75" d="100"/>
          <a:sy n="75" d="100"/>
        </p:scale>
        <p:origin x="-54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presProps" Target="presProp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notesMaster" Target="notesMasters/notesMaster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theme" Target="theme/theme1.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viewProps" Target="viewProps.xml" /></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 /><Relationship Id="rId1" Type="http://schemas.openxmlformats.org/officeDocument/2006/relationships/oleObject" Target="file:///C:\Users\DELL\OneDrive\Desktop\aLOS%20working.xlsx" TargetMode="External" /></Relationships>
</file>

<file path=ppt/charts/_rels/chart2.xml.rels><?xml version="1.0" encoding="UTF-8" standalone="yes"?>
<Relationships xmlns="http://schemas.openxmlformats.org/package/2006/relationships"><Relationship Id="rId1" Type="http://schemas.openxmlformats.org/officeDocument/2006/relationships/oleObject" Target="file:///C:\Users\DELL\OneDrive\Desktop\aLOS%20working.xlsx" TargetMode="External" /></Relationships>
</file>

<file path=ppt/charts/_rels/chart3.xml.rels><?xml version="1.0" encoding="UTF-8" standalone="yes"?>
<Relationships xmlns="http://schemas.openxmlformats.org/package/2006/relationships"><Relationship Id="rId1" Type="http://schemas.openxmlformats.org/officeDocument/2006/relationships/oleObject" Target="file:///C:\Users\DELL\OneDrive\Desktop\aLOS%20working.xlsx" TargetMode="External" /></Relationships>
</file>

<file path=ppt/charts/_rels/chart4.xml.rels><?xml version="1.0" encoding="UTF-8" standalone="yes"?>
<Relationships xmlns="http://schemas.openxmlformats.org/package/2006/relationships"><Relationship Id="rId1" Type="http://schemas.openxmlformats.org/officeDocument/2006/relationships/oleObject" Target="file:///C:\Users\DELL\OneDrive\Desktop\aLOS%20working.xlsx" TargetMode="External" /></Relationships>
</file>

<file path=ppt/charts/_rels/chart5.xml.rels><?xml version="1.0" encoding="UTF-8" standalone="yes"?>
<Relationships xmlns="http://schemas.openxmlformats.org/package/2006/relationships"><Relationship Id="rId1" Type="http://schemas.openxmlformats.org/officeDocument/2006/relationships/oleObject" Target="file:///C:\Users\DELL\OneDrive\Desktop\aLOS%20working.xlsx" TargetMode="External" /></Relationships>
</file>

<file path=ppt/charts/_rels/chart6.xml.rels><?xml version="1.0" encoding="UTF-8" standalone="yes"?>
<Relationships xmlns="http://schemas.openxmlformats.org/package/2006/relationships"><Relationship Id="rId1" Type="http://schemas.openxmlformats.org/officeDocument/2006/relationships/oleObject" Target="file:///C:\Users\DELL\OneDrive\Desktop\aLOS%20working.xlsx" TargetMode="Externa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1"/>
    </mc:Choice>
    <mc:Fallback>
      <c:style val="21"/>
    </mc:Fallback>
  </mc:AlternateContent>
  <c:chart>
    <c:title>
      <c:tx>
        <c:rich>
          <a:bodyPr/>
          <a:lstStyle/>
          <a:p>
            <a:pPr>
              <a:defRPr sz="1600"/>
            </a:pPr>
            <a:r>
              <a:rPr lang="en-US" sz="1800" dirty="0">
                <a:latin typeface="Times New Roman" panose="02020603050405020304" pitchFamily="18" charset="0"/>
                <a:cs typeface="Times New Roman" panose="02020603050405020304" pitchFamily="18" charset="0"/>
              </a:rPr>
              <a:t>ER Department Monthly Census</a:t>
            </a:r>
          </a:p>
        </c:rich>
      </c:tx>
      <c:layout>
        <c:manualLayout>
          <c:xMode val="edge"/>
          <c:yMode val="edge"/>
          <c:x val="0.22602961314618278"/>
          <c:y val="1.4593212478552574E-2"/>
        </c:manualLayout>
      </c:layout>
      <c:overlay val="0"/>
    </c:title>
    <c:autoTitleDeleted val="0"/>
    <c:plotArea>
      <c:layout>
        <c:manualLayout>
          <c:layoutTarget val="inner"/>
          <c:xMode val="edge"/>
          <c:yMode val="edge"/>
          <c:x val="0.22648160827722622"/>
          <c:y val="0.11537393785543665"/>
          <c:w val="0.37475027578074482"/>
          <c:h val="0.75289439707970274"/>
        </c:manualLayout>
      </c:layout>
      <c:barChart>
        <c:barDir val="bar"/>
        <c:grouping val="stacked"/>
        <c:varyColors val="0"/>
        <c:ser>
          <c:idx val="0"/>
          <c:order val="0"/>
          <c:tx>
            <c:strRef>
              <c:f>Sheet3!$C$30</c:f>
              <c:strCache>
                <c:ptCount val="1"/>
                <c:pt idx="0">
                  <c:v>Apr'24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Sheet3!$B$31:$B$34</c:f>
              <c:strCache>
                <c:ptCount val="4"/>
                <c:pt idx="0">
                  <c:v>Exclusion Criteria (Referral, Brought Dead)</c:v>
                </c:pt>
                <c:pt idx="1">
                  <c:v>LAMA (Leave against medial advice)</c:v>
                </c:pt>
                <c:pt idx="2">
                  <c:v>Converted to IPD</c:v>
                </c:pt>
                <c:pt idx="3">
                  <c:v>Normal Discharge</c:v>
                </c:pt>
              </c:strCache>
            </c:strRef>
          </c:cat>
          <c:val>
            <c:numRef>
              <c:f>Sheet3!$C$31:$C$34</c:f>
              <c:numCache>
                <c:formatCode>0%</c:formatCode>
                <c:ptCount val="4"/>
                <c:pt idx="0">
                  <c:v>1.9644527595884004E-2</c:v>
                </c:pt>
                <c:pt idx="1">
                  <c:v>4.4901777362020577E-2</c:v>
                </c:pt>
                <c:pt idx="2">
                  <c:v>0.5163704396632367</c:v>
                </c:pt>
                <c:pt idx="3">
                  <c:v>0.41908325537885877</c:v>
                </c:pt>
              </c:numCache>
            </c:numRef>
          </c:val>
          <c:extLst>
            <c:ext xmlns:c16="http://schemas.microsoft.com/office/drawing/2014/chart" uri="{C3380CC4-5D6E-409C-BE32-E72D297353CC}">
              <c16:uniqueId val="{00000000-C9A1-0740-A383-982933B91212}"/>
            </c:ext>
          </c:extLst>
        </c:ser>
        <c:ser>
          <c:idx val="1"/>
          <c:order val="1"/>
          <c:tx>
            <c:strRef>
              <c:f>Sheet3!$E$30</c:f>
              <c:strCache>
                <c:ptCount val="1"/>
                <c:pt idx="0">
                  <c:v>May'24</c:v>
                </c:pt>
              </c:strCache>
            </c:strRef>
          </c:tx>
          <c:invertIfNegative val="0"/>
          <c:dLbls>
            <c:dLbl>
              <c:idx val="0"/>
              <c:layout>
                <c:manualLayout>
                  <c:x val="2.8268549139345102E-2"/>
                  <c:y val="0"/>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Sheet3!$B$31:$B$34</c:f>
              <c:strCache>
                <c:ptCount val="4"/>
                <c:pt idx="0">
                  <c:v>Exclusion Criteria (Referral, Brought Dead)</c:v>
                </c:pt>
                <c:pt idx="1">
                  <c:v>LAMA (Leave against medial advice)</c:v>
                </c:pt>
                <c:pt idx="2">
                  <c:v>Converted to IPD</c:v>
                </c:pt>
                <c:pt idx="3">
                  <c:v>Normal Discharge</c:v>
                </c:pt>
              </c:strCache>
            </c:strRef>
          </c:cat>
          <c:val>
            <c:numRef>
              <c:f>Sheet3!$E$31:$E$34</c:f>
              <c:numCache>
                <c:formatCode>0%</c:formatCode>
                <c:ptCount val="4"/>
                <c:pt idx="0">
                  <c:v>2.1515434985968196E-2</c:v>
                </c:pt>
                <c:pt idx="1">
                  <c:v>6.3610851262862492E-2</c:v>
                </c:pt>
                <c:pt idx="2">
                  <c:v>0.45275958840037417</c:v>
                </c:pt>
                <c:pt idx="3">
                  <c:v>0.52666043030869969</c:v>
                </c:pt>
              </c:numCache>
            </c:numRef>
          </c:val>
          <c:extLst>
            <c:ext xmlns:c16="http://schemas.microsoft.com/office/drawing/2014/chart" uri="{C3380CC4-5D6E-409C-BE32-E72D297353CC}">
              <c16:uniqueId val="{00000001-C9A1-0740-A383-982933B91212}"/>
            </c:ext>
          </c:extLst>
        </c:ser>
        <c:dLbls>
          <c:showLegendKey val="0"/>
          <c:showVal val="1"/>
          <c:showCatName val="0"/>
          <c:showSerName val="0"/>
          <c:showPercent val="0"/>
          <c:showBubbleSize val="0"/>
        </c:dLbls>
        <c:gapWidth val="150"/>
        <c:overlap val="100"/>
        <c:axId val="176903680"/>
        <c:axId val="176905216"/>
      </c:barChart>
      <c:catAx>
        <c:axId val="176903680"/>
        <c:scaling>
          <c:orientation val="minMax"/>
        </c:scaling>
        <c:delete val="0"/>
        <c:axPos val="l"/>
        <c:numFmt formatCode="General" sourceLinked="0"/>
        <c:majorTickMark val="out"/>
        <c:minorTickMark val="none"/>
        <c:tickLblPos val="nextTo"/>
        <c:txPr>
          <a:bodyPr/>
          <a:lstStyle/>
          <a:p>
            <a:pPr>
              <a:defRPr sz="1200" b="1">
                <a:solidFill>
                  <a:schemeClr val="tx1"/>
                </a:solidFill>
                <a:latin typeface="Times New Roman" panose="02020603050405020304" pitchFamily="18" charset="0"/>
                <a:cs typeface="Times New Roman" panose="02020603050405020304" pitchFamily="18" charset="0"/>
              </a:defRPr>
            </a:pPr>
            <a:endParaRPr lang="en-US"/>
          </a:p>
        </c:txPr>
        <c:crossAx val="176905216"/>
        <c:crosses val="autoZero"/>
        <c:auto val="1"/>
        <c:lblAlgn val="ctr"/>
        <c:lblOffset val="100"/>
        <c:noMultiLvlLbl val="0"/>
      </c:catAx>
      <c:valAx>
        <c:axId val="176905216"/>
        <c:scaling>
          <c:orientation val="minMax"/>
          <c:max val="1"/>
        </c:scaling>
        <c:delete val="0"/>
        <c:axPos val="b"/>
        <c:majorGridlines/>
        <c:numFmt formatCode="0%" sourceLinked="1"/>
        <c:majorTickMark val="out"/>
        <c:minorTickMark val="none"/>
        <c:tickLblPos val="nextTo"/>
        <c:crossAx val="176903680"/>
        <c:crosses val="autoZero"/>
        <c:crossBetween val="between"/>
      </c:valAx>
    </c:plotArea>
    <c:legend>
      <c:legendPos val="b"/>
      <c:overlay val="0"/>
      <c:txPr>
        <a:bodyPr/>
        <a:lstStyle/>
        <a:p>
          <a:pPr>
            <a:defRPr b="1">
              <a:solidFill>
                <a:schemeClr val="tx1"/>
              </a:solidFill>
            </a:defRPr>
          </a:pPr>
          <a:endParaRPr lang="en-US"/>
        </a:p>
      </c:txPr>
    </c:legend>
    <c:plotVisOnly val="1"/>
    <c:dispBlanksAs val="gap"/>
    <c:showDLblsOverMax val="0"/>
  </c:chart>
  <c:spPr>
    <a:solidFill>
      <a:schemeClr val="accent4">
        <a:lumMod val="20000"/>
        <a:lumOff val="80000"/>
      </a:schemeClr>
    </a:solidFill>
  </c:sp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0"/>
    </mc:Choice>
    <mc:Fallback>
      <c:style val="20"/>
    </mc:Fallback>
  </mc:AlternateContent>
  <c:chart>
    <c:title>
      <c:tx>
        <c:rich>
          <a:bodyPr/>
          <a:lstStyle/>
          <a:p>
            <a:pPr>
              <a:defRPr sz="1600"/>
            </a:pPr>
            <a:r>
              <a:rPr lang="en-US" sz="1800" dirty="0">
                <a:latin typeface="Times New Roman" panose="02020603050405020304" pitchFamily="18" charset="0"/>
                <a:cs typeface="Times New Roman" panose="02020603050405020304" pitchFamily="18" charset="0"/>
              </a:rPr>
              <a:t>ALOS at Emergency Department</a:t>
            </a:r>
          </a:p>
        </c:rich>
      </c:tx>
      <c:layout>
        <c:manualLayout>
          <c:xMode val="edge"/>
          <c:yMode val="edge"/>
          <c:x val="0.22099609978143658"/>
          <c:y val="2.3981107167644514E-2"/>
        </c:manualLayout>
      </c:layout>
      <c:overlay val="0"/>
    </c:title>
    <c:autoTitleDeleted val="0"/>
    <c:plotArea>
      <c:layout/>
      <c:barChart>
        <c:barDir val="col"/>
        <c:grouping val="clustered"/>
        <c:varyColors val="0"/>
        <c:ser>
          <c:idx val="0"/>
          <c:order val="0"/>
          <c:tx>
            <c:strRef>
              <c:f>Sheet3!$C$14</c:f>
              <c:strCache>
                <c:ptCount val="1"/>
                <c:pt idx="0">
                  <c:v>Apr'24</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Sheet3!$B$15:$B$17</c:f>
              <c:strCache>
                <c:ptCount val="3"/>
                <c:pt idx="0">
                  <c:v>Less than 2 hrs</c:v>
                </c:pt>
                <c:pt idx="1">
                  <c:v>More than 2hrs</c:v>
                </c:pt>
                <c:pt idx="2">
                  <c:v>More than 6hrs</c:v>
                </c:pt>
              </c:strCache>
            </c:strRef>
          </c:cat>
          <c:val>
            <c:numRef>
              <c:f>Sheet3!$C$15:$C$17</c:f>
              <c:numCache>
                <c:formatCode>0%</c:formatCode>
                <c:ptCount val="3"/>
                <c:pt idx="0">
                  <c:v>0.65026595744680848</c:v>
                </c:pt>
                <c:pt idx="1">
                  <c:v>0.26994680851063829</c:v>
                </c:pt>
                <c:pt idx="2">
                  <c:v>7.9787234042553196E-2</c:v>
                </c:pt>
              </c:numCache>
            </c:numRef>
          </c:val>
          <c:extLst>
            <c:ext xmlns:c16="http://schemas.microsoft.com/office/drawing/2014/chart" uri="{C3380CC4-5D6E-409C-BE32-E72D297353CC}">
              <c16:uniqueId val="{00000000-2CDE-A341-8FF6-63314BE5A972}"/>
            </c:ext>
          </c:extLst>
        </c:ser>
        <c:ser>
          <c:idx val="1"/>
          <c:order val="1"/>
          <c:tx>
            <c:strRef>
              <c:f>Sheet3!$E$14</c:f>
              <c:strCache>
                <c:ptCount val="1"/>
                <c:pt idx="0">
                  <c:v>May'24</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Sheet3!$B$15:$B$17</c:f>
              <c:strCache>
                <c:ptCount val="3"/>
                <c:pt idx="0">
                  <c:v>Less than 2 hrs</c:v>
                </c:pt>
                <c:pt idx="1">
                  <c:v>More than 2hrs</c:v>
                </c:pt>
                <c:pt idx="2">
                  <c:v>More than 6hrs</c:v>
                </c:pt>
              </c:strCache>
            </c:strRef>
          </c:cat>
          <c:val>
            <c:numRef>
              <c:f>Sheet3!$E$15:$E$17</c:f>
              <c:numCache>
                <c:formatCode>0%</c:formatCode>
                <c:ptCount val="3"/>
                <c:pt idx="0">
                  <c:v>0.56618610747051112</c:v>
                </c:pt>
                <c:pt idx="1">
                  <c:v>0.33551769331585846</c:v>
                </c:pt>
                <c:pt idx="2">
                  <c:v>9.8296199213630406E-2</c:v>
                </c:pt>
              </c:numCache>
            </c:numRef>
          </c:val>
          <c:extLst>
            <c:ext xmlns:c16="http://schemas.microsoft.com/office/drawing/2014/chart" uri="{C3380CC4-5D6E-409C-BE32-E72D297353CC}">
              <c16:uniqueId val="{00000001-2CDE-A341-8FF6-63314BE5A972}"/>
            </c:ext>
          </c:extLst>
        </c:ser>
        <c:dLbls>
          <c:dLblPos val="outEnd"/>
          <c:showLegendKey val="0"/>
          <c:showVal val="1"/>
          <c:showCatName val="0"/>
          <c:showSerName val="0"/>
          <c:showPercent val="0"/>
          <c:showBubbleSize val="0"/>
        </c:dLbls>
        <c:gapWidth val="150"/>
        <c:axId val="176853376"/>
        <c:axId val="176854528"/>
      </c:barChart>
      <c:catAx>
        <c:axId val="176853376"/>
        <c:scaling>
          <c:orientation val="minMax"/>
        </c:scaling>
        <c:delete val="0"/>
        <c:axPos val="b"/>
        <c:numFmt formatCode="General" sourceLinked="0"/>
        <c:majorTickMark val="out"/>
        <c:minorTickMark val="none"/>
        <c:tickLblPos val="nextTo"/>
        <c:crossAx val="176854528"/>
        <c:crosses val="autoZero"/>
        <c:auto val="1"/>
        <c:lblAlgn val="ctr"/>
        <c:lblOffset val="100"/>
        <c:noMultiLvlLbl val="0"/>
      </c:catAx>
      <c:valAx>
        <c:axId val="176854528"/>
        <c:scaling>
          <c:orientation val="minMax"/>
        </c:scaling>
        <c:delete val="0"/>
        <c:axPos val="l"/>
        <c:majorGridlines/>
        <c:numFmt formatCode="0%" sourceLinked="1"/>
        <c:majorTickMark val="out"/>
        <c:minorTickMark val="none"/>
        <c:tickLblPos val="nextTo"/>
        <c:crossAx val="176853376"/>
        <c:crosses val="autoZero"/>
        <c:crossBetween val="between"/>
      </c:valAx>
    </c:plotArea>
    <c:legend>
      <c:legendPos val="b"/>
      <c:overlay val="0"/>
      <c:txPr>
        <a:bodyPr/>
        <a:lstStyle/>
        <a:p>
          <a:pPr>
            <a:defRPr b="1"/>
          </a:pPr>
          <a:endParaRPr lang="en-US"/>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latin typeface="Times New Roman" panose="02020603050405020304" pitchFamily="18" charset="0"/>
                <a:cs typeface="Times New Roman" panose="02020603050405020304" pitchFamily="18" charset="0"/>
              </a:defRPr>
            </a:pPr>
            <a:r>
              <a:rPr lang="en-US" sz="1800">
                <a:latin typeface="Times New Roman" panose="02020603050405020304" pitchFamily="18" charset="0"/>
                <a:cs typeface="Times New Roman" panose="02020603050405020304" pitchFamily="18" charset="0"/>
              </a:rPr>
              <a:t>Overall Satisfaction Level (Apr'24)</a:t>
            </a:r>
          </a:p>
        </c:rich>
      </c:tx>
      <c:overlay val="0"/>
    </c:title>
    <c:autoTitleDeleted val="0"/>
    <c:view3D>
      <c:rotX val="30"/>
      <c:rotY val="0"/>
      <c:rAngAx val="0"/>
    </c:view3D>
    <c:floor>
      <c:thickness val="0"/>
    </c:floor>
    <c:sideWall>
      <c:thickness val="0"/>
    </c:sideWall>
    <c:backWall>
      <c:thickness val="0"/>
    </c:backWall>
    <c:plotArea>
      <c:layout>
        <c:manualLayout>
          <c:layoutTarget val="inner"/>
          <c:xMode val="edge"/>
          <c:yMode val="edge"/>
          <c:x val="5.4049351979660223E-2"/>
          <c:y val="0.29006381136455095"/>
          <c:w val="0.61284788334826812"/>
          <c:h val="0.68203810202445814"/>
        </c:manualLayout>
      </c:layout>
      <c:pie3DChart>
        <c:varyColors val="1"/>
        <c:ser>
          <c:idx val="0"/>
          <c:order val="0"/>
          <c:tx>
            <c:strRef>
              <c:f>Sheet3!$C$48</c:f>
              <c:strCache>
                <c:ptCount val="1"/>
                <c:pt idx="0">
                  <c:v>Apr'24</c:v>
                </c:pt>
              </c:strCache>
            </c:strRef>
          </c:tx>
          <c:dPt>
            <c:idx val="0"/>
            <c:bubble3D val="0"/>
            <c:spPr>
              <a:solidFill>
                <a:srgbClr val="FF9933"/>
              </a:solidFill>
            </c:spPr>
          </c:dPt>
          <c:dPt>
            <c:idx val="1"/>
            <c:bubble3D val="0"/>
            <c:spPr>
              <a:solidFill>
                <a:srgbClr val="99CC00"/>
              </a:solidFill>
            </c:spPr>
          </c:dPt>
          <c:dPt>
            <c:idx val="2"/>
            <c:bubble3D val="0"/>
            <c:spPr>
              <a:solidFill>
                <a:srgbClr val="CC0000"/>
              </a:solidFill>
            </c:spPr>
          </c:dPt>
          <c:dLbls>
            <c:spPr>
              <a:noFill/>
              <a:ln>
                <a:noFill/>
              </a:ln>
              <a:effectLst/>
            </c:spPr>
            <c:txPr>
              <a:bodyPr/>
              <a:lstStyle/>
              <a:p>
                <a:pPr>
                  <a:defRPr b="1">
                    <a:solidFill>
                      <a:schemeClr val="bg1"/>
                    </a:solidFill>
                  </a:defRPr>
                </a:pPr>
                <a:endParaRPr lang="en-US"/>
              </a:p>
            </c:txPr>
            <c:dLblPos val="ctr"/>
            <c:showLegendKey val="0"/>
            <c:showVal val="1"/>
            <c:showCatName val="0"/>
            <c:showSerName val="0"/>
            <c:showPercent val="0"/>
            <c:showBubbleSize val="0"/>
            <c:showLeaderLines val="1"/>
            <c:extLst>
              <c:ext xmlns:c15="http://schemas.microsoft.com/office/drawing/2012/chart" uri="{CE6537A1-D6FC-4f65-9D91-7224C49458BB}"/>
            </c:extLst>
          </c:dLbls>
          <c:cat>
            <c:strRef>
              <c:f>Sheet3!$B$49:$B$51</c:f>
              <c:strCache>
                <c:ptCount val="3"/>
                <c:pt idx="0">
                  <c:v>Not Responded</c:v>
                </c:pt>
                <c:pt idx="1">
                  <c:v>Satisfied</c:v>
                </c:pt>
                <c:pt idx="2">
                  <c:v>Unsatisfied</c:v>
                </c:pt>
              </c:strCache>
            </c:strRef>
          </c:cat>
          <c:val>
            <c:numRef>
              <c:f>Sheet3!$C$49:$C$51</c:f>
              <c:numCache>
                <c:formatCode>0%</c:formatCode>
                <c:ptCount val="3"/>
                <c:pt idx="0">
                  <c:v>0.13</c:v>
                </c:pt>
                <c:pt idx="1">
                  <c:v>0.79</c:v>
                </c:pt>
                <c:pt idx="2">
                  <c:v>0.08</c:v>
                </c:pt>
              </c:numCache>
            </c:numRef>
          </c:val>
          <c:extLst>
            <c:ext xmlns:c16="http://schemas.microsoft.com/office/drawing/2014/chart" uri="{C3380CC4-5D6E-409C-BE32-E72D297353CC}">
              <c16:uniqueId val="{00000000-77CD-F842-9212-042AF0695CE4}"/>
            </c:ext>
          </c:extLst>
        </c:ser>
        <c:dLbls>
          <c:dLblPos val="ctr"/>
          <c:showLegendKey val="0"/>
          <c:showVal val="1"/>
          <c:showCatName val="0"/>
          <c:showSerName val="0"/>
          <c:showPercent val="0"/>
          <c:showBubbleSize val="0"/>
          <c:showLeaderLines val="1"/>
        </c:dLbls>
      </c:pie3DChart>
    </c:plotArea>
    <c:legend>
      <c:legendPos val="r"/>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latin typeface="Times New Roman" panose="02020603050405020304" pitchFamily="18" charset="0"/>
                <a:cs typeface="Times New Roman" panose="02020603050405020304" pitchFamily="18" charset="0"/>
              </a:defRPr>
            </a:pPr>
            <a:r>
              <a:rPr lang="en-US" sz="1800" dirty="0">
                <a:latin typeface="Times New Roman" panose="02020603050405020304" pitchFamily="18" charset="0"/>
                <a:cs typeface="Times New Roman" panose="02020603050405020304" pitchFamily="18" charset="0"/>
              </a:rPr>
              <a:t>Overall Satisfaction Level </a:t>
            </a:r>
          </a:p>
          <a:p>
            <a:pPr>
              <a:defRPr sz="1800">
                <a:latin typeface="Times New Roman" panose="02020603050405020304" pitchFamily="18" charset="0"/>
                <a:cs typeface="Times New Roman" panose="02020603050405020304" pitchFamily="18" charset="0"/>
              </a:defRPr>
            </a:pPr>
            <a:r>
              <a:rPr lang="en-US" sz="1800" dirty="0">
                <a:latin typeface="Times New Roman" panose="02020603050405020304" pitchFamily="18" charset="0"/>
                <a:cs typeface="Times New Roman" panose="02020603050405020304" pitchFamily="18" charset="0"/>
              </a:rPr>
              <a:t>(May'24)</a:t>
            </a:r>
          </a:p>
        </c:rich>
      </c:tx>
      <c:layout>
        <c:manualLayout>
          <c:xMode val="edge"/>
          <c:yMode val="edge"/>
          <c:x val="0.15744549253466641"/>
          <c:y val="5.5733222475082736E-2"/>
        </c:manualLayout>
      </c:layout>
      <c:overlay val="0"/>
    </c:title>
    <c:autoTitleDeleted val="0"/>
    <c:view3D>
      <c:rotX val="30"/>
      <c:rotY val="0"/>
      <c:rAngAx val="0"/>
    </c:view3D>
    <c:floor>
      <c:thickness val="0"/>
    </c:floor>
    <c:sideWall>
      <c:thickness val="0"/>
    </c:sideWall>
    <c:backWall>
      <c:thickness val="0"/>
    </c:backWall>
    <c:plotArea>
      <c:layout>
        <c:manualLayout>
          <c:layoutTarget val="inner"/>
          <c:xMode val="edge"/>
          <c:yMode val="edge"/>
          <c:x val="2.7989821181958356E-2"/>
          <c:y val="0.29098887823953945"/>
          <c:w val="0.62245285051259114"/>
          <c:h val="0.67150047035993976"/>
        </c:manualLayout>
      </c:layout>
      <c:pie3DChart>
        <c:varyColors val="1"/>
        <c:ser>
          <c:idx val="0"/>
          <c:order val="0"/>
          <c:tx>
            <c:strRef>
              <c:f>Sheet3!$E$48</c:f>
              <c:strCache>
                <c:ptCount val="1"/>
                <c:pt idx="0">
                  <c:v>May'24</c:v>
                </c:pt>
              </c:strCache>
            </c:strRef>
          </c:tx>
          <c:dPt>
            <c:idx val="0"/>
            <c:bubble3D val="0"/>
            <c:spPr>
              <a:solidFill>
                <a:srgbClr val="FF9933"/>
              </a:solidFill>
            </c:spPr>
          </c:dPt>
          <c:dPt>
            <c:idx val="1"/>
            <c:bubble3D val="0"/>
            <c:spPr>
              <a:solidFill>
                <a:srgbClr val="99CC00"/>
              </a:solidFill>
            </c:spPr>
          </c:dPt>
          <c:dPt>
            <c:idx val="2"/>
            <c:bubble3D val="0"/>
            <c:spPr>
              <a:solidFill>
                <a:srgbClr val="CC0000"/>
              </a:solidFill>
            </c:spPr>
          </c:dPt>
          <c:dLbls>
            <c:spPr>
              <a:noFill/>
              <a:ln>
                <a:noFill/>
              </a:ln>
              <a:effectLst/>
            </c:spPr>
            <c:txPr>
              <a:bodyPr/>
              <a:lstStyle/>
              <a:p>
                <a:pPr>
                  <a:defRPr b="1">
                    <a:solidFill>
                      <a:schemeClr val="bg1"/>
                    </a:solidFill>
                  </a:defRPr>
                </a:pPr>
                <a:endParaRPr lang="en-US"/>
              </a:p>
            </c:txPr>
            <c:dLblPos val="ctr"/>
            <c:showLegendKey val="0"/>
            <c:showVal val="1"/>
            <c:showCatName val="0"/>
            <c:showSerName val="0"/>
            <c:showPercent val="0"/>
            <c:showBubbleSize val="0"/>
            <c:showLeaderLines val="1"/>
            <c:extLst>
              <c:ext xmlns:c15="http://schemas.microsoft.com/office/drawing/2012/chart" uri="{CE6537A1-D6FC-4f65-9D91-7224C49458BB}"/>
            </c:extLst>
          </c:dLbls>
          <c:cat>
            <c:strRef>
              <c:f>Sheet3!$B$49:$B$51</c:f>
              <c:strCache>
                <c:ptCount val="3"/>
                <c:pt idx="0">
                  <c:v>Not Responded</c:v>
                </c:pt>
                <c:pt idx="1">
                  <c:v>Satisfied</c:v>
                </c:pt>
                <c:pt idx="2">
                  <c:v>Unsatisfied</c:v>
                </c:pt>
              </c:strCache>
            </c:strRef>
          </c:cat>
          <c:val>
            <c:numRef>
              <c:f>Sheet3!$E$49:$E$51</c:f>
              <c:numCache>
                <c:formatCode>0%</c:formatCode>
                <c:ptCount val="3"/>
                <c:pt idx="0">
                  <c:v>0.17</c:v>
                </c:pt>
                <c:pt idx="1">
                  <c:v>0.71</c:v>
                </c:pt>
                <c:pt idx="2">
                  <c:v>0.12</c:v>
                </c:pt>
              </c:numCache>
            </c:numRef>
          </c:val>
          <c:extLst>
            <c:ext xmlns:c16="http://schemas.microsoft.com/office/drawing/2014/chart" uri="{C3380CC4-5D6E-409C-BE32-E72D297353CC}">
              <c16:uniqueId val="{00000000-FDB2-264C-B7B5-EA584441F9D9}"/>
            </c:ext>
          </c:extLst>
        </c:ser>
        <c:dLbls>
          <c:dLblPos val="ctr"/>
          <c:showLegendKey val="0"/>
          <c:showVal val="1"/>
          <c:showCatName val="0"/>
          <c:showSerName val="0"/>
          <c:showPercent val="0"/>
          <c:showBubbleSize val="0"/>
          <c:showLeaderLines val="1"/>
        </c:dLbls>
      </c:pie3DChart>
    </c:plotArea>
    <c:legend>
      <c:legendPos val="r"/>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0738407699037604E-2"/>
          <c:y val="6.9919072615923006E-2"/>
          <c:w val="0.87759492563429575"/>
          <c:h val="0.72112459900845727"/>
        </c:manualLayout>
      </c:layout>
      <c:barChart>
        <c:barDir val="col"/>
        <c:grouping val="clustered"/>
        <c:varyColors val="0"/>
        <c:ser>
          <c:idx val="0"/>
          <c:order val="0"/>
          <c:tx>
            <c:strRef>
              <c:f>Sheet1!$I$18</c:f>
              <c:strCache>
                <c:ptCount val="1"/>
                <c:pt idx="0">
                  <c:v>Not Responded</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Sheet1!$J$17:$L$17</c:f>
              <c:strCache>
                <c:ptCount val="3"/>
                <c:pt idx="0">
                  <c:v>Apr'24</c:v>
                </c:pt>
                <c:pt idx="2">
                  <c:v>May'24</c:v>
                </c:pt>
              </c:strCache>
            </c:strRef>
          </c:cat>
          <c:val>
            <c:numRef>
              <c:f>Sheet1!$J$18:$L$18</c:f>
              <c:numCache>
                <c:formatCode>General</c:formatCode>
                <c:ptCount val="3"/>
                <c:pt idx="0" formatCode="0%">
                  <c:v>0.13</c:v>
                </c:pt>
                <c:pt idx="2" formatCode="0%">
                  <c:v>0.17</c:v>
                </c:pt>
              </c:numCache>
            </c:numRef>
          </c:val>
          <c:extLst>
            <c:ext xmlns:c16="http://schemas.microsoft.com/office/drawing/2014/chart" uri="{C3380CC4-5D6E-409C-BE32-E72D297353CC}">
              <c16:uniqueId val="{00000000-DEE5-5D4A-B112-938AC8989F30}"/>
            </c:ext>
          </c:extLst>
        </c:ser>
        <c:ser>
          <c:idx val="1"/>
          <c:order val="1"/>
          <c:tx>
            <c:strRef>
              <c:f>Sheet1!$I$19</c:f>
              <c:strCache>
                <c:ptCount val="1"/>
                <c:pt idx="0">
                  <c:v>Satisfied</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Sheet1!$J$17:$L$17</c:f>
              <c:strCache>
                <c:ptCount val="3"/>
                <c:pt idx="0">
                  <c:v>Apr'24</c:v>
                </c:pt>
                <c:pt idx="2">
                  <c:v>May'24</c:v>
                </c:pt>
              </c:strCache>
            </c:strRef>
          </c:cat>
          <c:val>
            <c:numRef>
              <c:f>Sheet1!$J$19:$L$19</c:f>
              <c:numCache>
                <c:formatCode>General</c:formatCode>
                <c:ptCount val="3"/>
                <c:pt idx="0" formatCode="0%">
                  <c:v>0.79</c:v>
                </c:pt>
                <c:pt idx="2" formatCode="0%">
                  <c:v>0.71</c:v>
                </c:pt>
              </c:numCache>
            </c:numRef>
          </c:val>
          <c:extLst>
            <c:ext xmlns:c16="http://schemas.microsoft.com/office/drawing/2014/chart" uri="{C3380CC4-5D6E-409C-BE32-E72D297353CC}">
              <c16:uniqueId val="{00000001-DEE5-5D4A-B112-938AC8989F30}"/>
            </c:ext>
          </c:extLst>
        </c:ser>
        <c:ser>
          <c:idx val="2"/>
          <c:order val="2"/>
          <c:tx>
            <c:strRef>
              <c:f>Sheet1!$I$20</c:f>
              <c:strCache>
                <c:ptCount val="1"/>
                <c:pt idx="0">
                  <c:v>Unsatisfied</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Sheet1!$J$17:$L$17</c:f>
              <c:strCache>
                <c:ptCount val="3"/>
                <c:pt idx="0">
                  <c:v>Apr'24</c:v>
                </c:pt>
                <c:pt idx="2">
                  <c:v>May'24</c:v>
                </c:pt>
              </c:strCache>
            </c:strRef>
          </c:cat>
          <c:val>
            <c:numRef>
              <c:f>Sheet1!$J$20:$L$20</c:f>
              <c:numCache>
                <c:formatCode>General</c:formatCode>
                <c:ptCount val="3"/>
                <c:pt idx="0" formatCode="0%">
                  <c:v>0.08</c:v>
                </c:pt>
                <c:pt idx="2" formatCode="0%">
                  <c:v>0.12</c:v>
                </c:pt>
              </c:numCache>
            </c:numRef>
          </c:val>
          <c:extLst>
            <c:ext xmlns:c16="http://schemas.microsoft.com/office/drawing/2014/chart" uri="{C3380CC4-5D6E-409C-BE32-E72D297353CC}">
              <c16:uniqueId val="{00000002-DEE5-5D4A-B112-938AC8989F30}"/>
            </c:ext>
          </c:extLst>
        </c:ser>
        <c:dLbls>
          <c:showLegendKey val="0"/>
          <c:showVal val="1"/>
          <c:showCatName val="0"/>
          <c:showSerName val="0"/>
          <c:showPercent val="0"/>
          <c:showBubbleSize val="0"/>
        </c:dLbls>
        <c:gapWidth val="75"/>
        <c:axId val="179559040"/>
        <c:axId val="179577216"/>
      </c:barChart>
      <c:catAx>
        <c:axId val="179559040"/>
        <c:scaling>
          <c:orientation val="minMax"/>
        </c:scaling>
        <c:delete val="0"/>
        <c:axPos val="b"/>
        <c:numFmt formatCode="General" sourceLinked="0"/>
        <c:majorTickMark val="none"/>
        <c:minorTickMark val="none"/>
        <c:tickLblPos val="nextTo"/>
        <c:crossAx val="179577216"/>
        <c:crosses val="autoZero"/>
        <c:auto val="1"/>
        <c:lblAlgn val="ctr"/>
        <c:lblOffset val="100"/>
        <c:noMultiLvlLbl val="0"/>
      </c:catAx>
      <c:valAx>
        <c:axId val="179577216"/>
        <c:scaling>
          <c:orientation val="minMax"/>
        </c:scaling>
        <c:delete val="0"/>
        <c:axPos val="l"/>
        <c:numFmt formatCode="0%" sourceLinked="1"/>
        <c:majorTickMark val="none"/>
        <c:minorTickMark val="none"/>
        <c:tickLblPos val="nextTo"/>
        <c:crossAx val="179559040"/>
        <c:crosses val="autoZero"/>
        <c:crossBetween val="between"/>
      </c:valAx>
      <c:spPr>
        <a:solidFill>
          <a:schemeClr val="accent1">
            <a:lumMod val="20000"/>
            <a:lumOff val="80000"/>
          </a:schemeClr>
        </a:solidFill>
      </c:spPr>
    </c:plotArea>
    <c:legend>
      <c:legendPos val="b"/>
      <c:layout>
        <c:manualLayout>
          <c:xMode val="edge"/>
          <c:yMode val="edge"/>
          <c:x val="0.37000737167976505"/>
          <c:y val="0.23199688311920619"/>
          <c:w val="0.42697804685824275"/>
          <c:h val="0.29290741924953378"/>
        </c:manualLayout>
      </c:layout>
      <c:overlay val="0"/>
      <c:txPr>
        <a:bodyPr/>
        <a:lstStyle/>
        <a:p>
          <a:pPr>
            <a:defRPr sz="1000" b="1">
              <a:solidFill>
                <a:schemeClr val="tx1"/>
              </a:solidFill>
              <a:latin typeface="Times New Roman" panose="02020603050405020304" pitchFamily="18" charset="0"/>
              <a:cs typeface="Times New Roman" panose="02020603050405020304" pitchFamily="18" charset="0"/>
            </a:defRPr>
          </a:pPr>
          <a:endParaRPr lang="en-US"/>
        </a:p>
      </c:txPr>
    </c:legend>
    <c:plotVisOnly val="1"/>
    <c:dispBlanksAs val="gap"/>
    <c:showDLblsOverMax val="0"/>
  </c:chart>
  <c:spPr>
    <a:solidFill>
      <a:schemeClr val="accent3">
        <a:lumMod val="20000"/>
        <a:lumOff val="80000"/>
      </a:schemeClr>
    </a:solidFill>
    <a:ln w="25400" cap="flat" cmpd="sng" algn="ctr">
      <a:solidFill>
        <a:schemeClr val="accent5"/>
      </a:solidFill>
      <a:prstDash val="solid"/>
    </a:ln>
    <a:effectLst/>
  </c:spPr>
  <c:txPr>
    <a:bodyPr/>
    <a:lstStyle/>
    <a:p>
      <a:pPr>
        <a:defRPr>
          <a:solidFill>
            <a:schemeClr val="dk1"/>
          </a:solidFill>
          <a:latin typeface="Arial Black" panose="020B0A04020102020204" pitchFamily="34" charset="0"/>
          <a:ea typeface="+mn-ea"/>
          <a:cs typeface="+mn-cs"/>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1"/>
    </mc:Choice>
    <mc:Fallback>
      <c:style val="21"/>
    </mc:Fallback>
  </mc:AlternateContent>
  <c:chart>
    <c:autoTitleDeleted val="1"/>
    <c:plotArea>
      <c:layout/>
      <c:barChart>
        <c:barDir val="col"/>
        <c:grouping val="stacked"/>
        <c:varyColors val="0"/>
        <c:ser>
          <c:idx val="0"/>
          <c:order val="0"/>
          <c:tx>
            <c:strRef>
              <c:f>Sheet3!$C$30</c:f>
              <c:strCache>
                <c:ptCount val="1"/>
                <c:pt idx="0">
                  <c:v>Apr'24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Sheet3!$B$31:$B$34</c:f>
              <c:strCache>
                <c:ptCount val="4"/>
                <c:pt idx="0">
                  <c:v>Exclusion Criteria (Referral, Brought Dead)</c:v>
                </c:pt>
                <c:pt idx="1">
                  <c:v>LAMA (Leave against medial advice)</c:v>
                </c:pt>
                <c:pt idx="2">
                  <c:v>Converted to IPD</c:v>
                </c:pt>
                <c:pt idx="3">
                  <c:v>Normal Discharge</c:v>
                </c:pt>
              </c:strCache>
            </c:strRef>
          </c:cat>
          <c:val>
            <c:numRef>
              <c:f>Sheet3!$C$31:$C$34</c:f>
              <c:numCache>
                <c:formatCode>0%</c:formatCode>
                <c:ptCount val="4"/>
                <c:pt idx="0">
                  <c:v>1.9644527595884004E-2</c:v>
                </c:pt>
                <c:pt idx="1">
                  <c:v>4.4901777362020577E-2</c:v>
                </c:pt>
                <c:pt idx="2">
                  <c:v>0.5163704396632367</c:v>
                </c:pt>
                <c:pt idx="3">
                  <c:v>0.41908325537885877</c:v>
                </c:pt>
              </c:numCache>
            </c:numRef>
          </c:val>
          <c:extLst>
            <c:ext xmlns:c16="http://schemas.microsoft.com/office/drawing/2014/chart" uri="{C3380CC4-5D6E-409C-BE32-E72D297353CC}">
              <c16:uniqueId val="{00000000-F2B0-7842-BD72-E5AFB2DB5FE3}"/>
            </c:ext>
          </c:extLst>
        </c:ser>
        <c:ser>
          <c:idx val="1"/>
          <c:order val="1"/>
          <c:tx>
            <c:strRef>
              <c:f>Sheet3!$E$30</c:f>
              <c:strCache>
                <c:ptCount val="1"/>
                <c:pt idx="0">
                  <c:v>May'24</c:v>
                </c:pt>
              </c:strCache>
            </c:strRef>
          </c:tx>
          <c:invertIfNegative val="0"/>
          <c:dLbls>
            <c:spPr>
              <a:solidFill>
                <a:schemeClr val="accent3">
                  <a:lumMod val="20000"/>
                  <a:lumOff val="80000"/>
                </a:schemeClr>
              </a:solidFill>
            </c:spPr>
            <c:txPr>
              <a:bodyPr/>
              <a:lstStyle/>
              <a:p>
                <a:pPr>
                  <a:defRPr sz="800">
                    <a:latin typeface="Arial Black" panose="020B0A040201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Sheet3!$B$31:$B$34</c:f>
              <c:strCache>
                <c:ptCount val="4"/>
                <c:pt idx="0">
                  <c:v>Exclusion Criteria (Referral, Brought Dead)</c:v>
                </c:pt>
                <c:pt idx="1">
                  <c:v>LAMA (Leave against medial advice)</c:v>
                </c:pt>
                <c:pt idx="2">
                  <c:v>Converted to IPD</c:v>
                </c:pt>
                <c:pt idx="3">
                  <c:v>Normal Discharge</c:v>
                </c:pt>
              </c:strCache>
            </c:strRef>
          </c:cat>
          <c:val>
            <c:numRef>
              <c:f>Sheet3!$E$31:$E$34</c:f>
              <c:numCache>
                <c:formatCode>0%</c:formatCode>
                <c:ptCount val="4"/>
                <c:pt idx="0">
                  <c:v>2.1515434985968196E-2</c:v>
                </c:pt>
                <c:pt idx="1">
                  <c:v>6.3610851262862492E-2</c:v>
                </c:pt>
                <c:pt idx="2">
                  <c:v>0.45275958840037417</c:v>
                </c:pt>
                <c:pt idx="3">
                  <c:v>0.52666043030869969</c:v>
                </c:pt>
              </c:numCache>
            </c:numRef>
          </c:val>
          <c:extLst>
            <c:ext xmlns:c16="http://schemas.microsoft.com/office/drawing/2014/chart" uri="{C3380CC4-5D6E-409C-BE32-E72D297353CC}">
              <c16:uniqueId val="{00000001-F2B0-7842-BD72-E5AFB2DB5FE3}"/>
            </c:ext>
          </c:extLst>
        </c:ser>
        <c:dLbls>
          <c:showLegendKey val="0"/>
          <c:showVal val="1"/>
          <c:showCatName val="0"/>
          <c:showSerName val="0"/>
          <c:showPercent val="0"/>
          <c:showBubbleSize val="0"/>
        </c:dLbls>
        <c:gapWidth val="75"/>
        <c:overlap val="100"/>
        <c:axId val="179603712"/>
        <c:axId val="179609600"/>
      </c:barChart>
      <c:catAx>
        <c:axId val="179603712"/>
        <c:scaling>
          <c:orientation val="minMax"/>
        </c:scaling>
        <c:delete val="0"/>
        <c:axPos val="b"/>
        <c:numFmt formatCode="General" sourceLinked="0"/>
        <c:majorTickMark val="none"/>
        <c:minorTickMark val="none"/>
        <c:tickLblPos val="nextTo"/>
        <c:txPr>
          <a:bodyPr/>
          <a:lstStyle/>
          <a:p>
            <a:pPr>
              <a:defRPr sz="800" b="1">
                <a:solidFill>
                  <a:schemeClr val="tx1"/>
                </a:solidFill>
                <a:latin typeface="+mn-lt"/>
              </a:defRPr>
            </a:pPr>
            <a:endParaRPr lang="en-US"/>
          </a:p>
        </c:txPr>
        <c:crossAx val="179609600"/>
        <c:crosses val="autoZero"/>
        <c:auto val="1"/>
        <c:lblAlgn val="ctr"/>
        <c:lblOffset val="100"/>
        <c:noMultiLvlLbl val="0"/>
      </c:catAx>
      <c:valAx>
        <c:axId val="179609600"/>
        <c:scaling>
          <c:orientation val="minMax"/>
        </c:scaling>
        <c:delete val="0"/>
        <c:axPos val="l"/>
        <c:numFmt formatCode="0%" sourceLinked="1"/>
        <c:majorTickMark val="none"/>
        <c:minorTickMark val="none"/>
        <c:tickLblPos val="nextTo"/>
        <c:txPr>
          <a:bodyPr/>
          <a:lstStyle/>
          <a:p>
            <a:pPr>
              <a:defRPr>
                <a:latin typeface="Arial Black" panose="020B0A04020102020204" pitchFamily="34" charset="0"/>
              </a:defRPr>
            </a:pPr>
            <a:endParaRPr lang="en-US"/>
          </a:p>
        </c:txPr>
        <c:crossAx val="179603712"/>
        <c:crosses val="autoZero"/>
        <c:crossBetween val="between"/>
      </c:valAx>
      <c:spPr>
        <a:solidFill>
          <a:schemeClr val="tx2">
            <a:lumMod val="75000"/>
          </a:schemeClr>
        </a:solidFill>
      </c:spPr>
    </c:plotArea>
    <c:legend>
      <c:legendPos val="b"/>
      <c:overlay val="0"/>
      <c:txPr>
        <a:bodyPr/>
        <a:lstStyle/>
        <a:p>
          <a:pPr>
            <a:defRPr sz="900">
              <a:latin typeface="Arial Black" panose="020B0A04020102020204" pitchFamily="34" charset="0"/>
            </a:defRPr>
          </a:pPr>
          <a:endParaRPr lang="en-US"/>
        </a:p>
      </c:txPr>
    </c:legend>
    <c:plotVisOnly val="1"/>
    <c:dispBlanksAs val="gap"/>
    <c:showDLblsOverMax val="0"/>
  </c:chart>
  <c:spPr>
    <a:solidFill>
      <a:schemeClr val="accent2">
        <a:lumMod val="40000"/>
        <a:lumOff val="60000"/>
      </a:schemeClr>
    </a:solidFill>
    <a:ln>
      <a:solidFill>
        <a:schemeClr val="tx2">
          <a:lumMod val="40000"/>
          <a:lumOff val="60000"/>
        </a:schemeClr>
      </a:solidFill>
    </a:ln>
  </c:spPr>
  <c:txPr>
    <a:bodyPr/>
    <a:lstStyle/>
    <a:p>
      <a:pPr>
        <a:defRPr>
          <a:solidFill>
            <a:schemeClr val="tx1"/>
          </a:solidFill>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35D411-3180-4FF7-AEF4-D332954866D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B7246A5B-B4CF-454F-A831-629B0BDCE399}">
      <dgm:prSet custT="1"/>
      <dgm:spPr/>
      <dgm:t>
        <a:bodyPr/>
        <a:lstStyle/>
        <a:p>
          <a:pPr rtl="0"/>
          <a:r>
            <a:rPr lang="en-US" sz="2800" b="1" u="sng" dirty="0">
              <a:latin typeface="Times New Roman" panose="02020603050405020304" pitchFamily="18" charset="0"/>
              <a:cs typeface="Times New Roman" panose="02020603050405020304" pitchFamily="18" charset="0"/>
            </a:rPr>
            <a:t>The relationship between two crucial facets of ED function: </a:t>
          </a:r>
          <a:endParaRPr lang="en-US" sz="2800" dirty="0">
            <a:latin typeface="Times New Roman" panose="02020603050405020304" pitchFamily="18" charset="0"/>
            <a:cs typeface="Times New Roman" panose="02020603050405020304" pitchFamily="18" charset="0"/>
          </a:endParaRPr>
        </a:p>
      </dgm:t>
    </dgm:pt>
    <dgm:pt modelId="{9F734E70-8233-40AF-98C4-71579CD5E0D0}" type="parTrans" cxnId="{A99FA10E-ABCB-4CC0-9D22-1F861F047A39}">
      <dgm:prSet/>
      <dgm:spPr/>
      <dgm:t>
        <a:bodyPr/>
        <a:lstStyle/>
        <a:p>
          <a:endParaRPr lang="en-US"/>
        </a:p>
      </dgm:t>
    </dgm:pt>
    <dgm:pt modelId="{EE38BB6C-2478-4503-8EA6-CDE09B8CAD52}" type="sibTrans" cxnId="{A99FA10E-ABCB-4CC0-9D22-1F861F047A39}">
      <dgm:prSet/>
      <dgm:spPr/>
      <dgm:t>
        <a:bodyPr/>
        <a:lstStyle/>
        <a:p>
          <a:endParaRPr lang="en-US"/>
        </a:p>
      </dgm:t>
    </dgm:pt>
    <dgm:pt modelId="{0B3755AC-44AF-4E5E-9513-945238C9F63A}">
      <dgm:prSet custT="1"/>
      <dgm:spPr>
        <a:ln>
          <a:solidFill>
            <a:schemeClr val="accent1">
              <a:alpha val="90000"/>
            </a:schemeClr>
          </a:solidFill>
        </a:ln>
      </dgm:spPr>
      <dgm:t>
        <a:bodyPr/>
        <a:lstStyle/>
        <a:p>
          <a:pPr rtl="0"/>
          <a:r>
            <a:rPr lang="en-US" sz="1800"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ER TO IP CONVERSION RATES:</a:t>
          </a:r>
          <a:r>
            <a:rPr lang="en-US" sz="2400" b="0" dirty="0">
              <a:latin typeface="Times New Roman" panose="02020603050405020304" pitchFamily="18" charset="0"/>
              <a:cs typeface="Times New Roman" panose="02020603050405020304" pitchFamily="18" charset="0"/>
            </a:rPr>
            <a:t> This refers to the percentage of ER patients that are admitted to the Inpatient Department (IPD)</a:t>
          </a:r>
        </a:p>
      </dgm:t>
    </dgm:pt>
    <dgm:pt modelId="{B612F4A5-57F4-49AA-A2E9-6644C246A7F6}" type="parTrans" cxnId="{4B9FFD73-1A4D-4A6A-BBFA-E368685EC2D0}">
      <dgm:prSet/>
      <dgm:spPr/>
      <dgm:t>
        <a:bodyPr/>
        <a:lstStyle/>
        <a:p>
          <a:endParaRPr lang="en-US"/>
        </a:p>
      </dgm:t>
    </dgm:pt>
    <dgm:pt modelId="{22B31993-03A2-4055-9413-CB82A6C7B411}" type="sibTrans" cxnId="{4B9FFD73-1A4D-4A6A-BBFA-E368685EC2D0}">
      <dgm:prSet/>
      <dgm:spPr/>
      <dgm:t>
        <a:bodyPr/>
        <a:lstStyle/>
        <a:p>
          <a:endParaRPr lang="en-US"/>
        </a:p>
      </dgm:t>
    </dgm:pt>
    <dgm:pt modelId="{EE6DF7D6-7205-4E42-BEB3-6A5C2F974588}">
      <dgm:prSet custT="1"/>
      <dgm:spPr>
        <a:ln>
          <a:solidFill>
            <a:schemeClr val="accent1">
              <a:alpha val="90000"/>
            </a:schemeClr>
          </a:solidFill>
        </a:ln>
      </dgm:spPr>
      <dgm:t>
        <a:bodyPr/>
        <a:lstStyle/>
        <a:p>
          <a:pPr rtl="0"/>
          <a:r>
            <a:rPr lang="en-US" sz="2400" b="1" dirty="0">
              <a:latin typeface="Times New Roman" panose="02020603050405020304" pitchFamily="18" charset="0"/>
              <a:cs typeface="Times New Roman" panose="02020603050405020304" pitchFamily="18" charset="0"/>
            </a:rPr>
            <a:t>PATIENT SATISFACTION:</a:t>
          </a:r>
          <a:r>
            <a:rPr lang="en-US" sz="2400" b="0" dirty="0">
              <a:latin typeface="Times New Roman" panose="02020603050405020304" pitchFamily="18" charset="0"/>
              <a:cs typeface="Times New Roman" panose="02020603050405020304" pitchFamily="18" charset="0"/>
            </a:rPr>
            <a:t> A gauge of how well a patient feels they were treated in the emergency department.</a:t>
          </a:r>
        </a:p>
      </dgm:t>
    </dgm:pt>
    <dgm:pt modelId="{9017F053-F3A0-4A6A-BD84-6D3CCCC8B706}" type="parTrans" cxnId="{929BF7EB-7FC5-4DA0-B157-E0C9BD2E2270}">
      <dgm:prSet/>
      <dgm:spPr/>
      <dgm:t>
        <a:bodyPr/>
        <a:lstStyle/>
        <a:p>
          <a:endParaRPr lang="en-US"/>
        </a:p>
      </dgm:t>
    </dgm:pt>
    <dgm:pt modelId="{4DEC7F56-FA9E-4CBE-A37C-42EC91E8F46B}" type="sibTrans" cxnId="{929BF7EB-7FC5-4DA0-B157-E0C9BD2E2270}">
      <dgm:prSet/>
      <dgm:spPr/>
      <dgm:t>
        <a:bodyPr/>
        <a:lstStyle/>
        <a:p>
          <a:endParaRPr lang="en-US"/>
        </a:p>
      </dgm:t>
    </dgm:pt>
    <dgm:pt modelId="{2E51324B-93F1-4684-831C-520E5475C923}">
      <dgm:prSet custT="1"/>
      <dgm:spPr>
        <a:ln>
          <a:solidFill>
            <a:schemeClr val="accent1">
              <a:alpha val="90000"/>
            </a:schemeClr>
          </a:solidFill>
        </a:ln>
      </dgm:spPr>
      <dgm:t>
        <a:bodyPr/>
        <a:lstStyle/>
        <a:p>
          <a:pPr rtl="0"/>
          <a:endParaRPr lang="en-US" sz="2400" b="1" dirty="0">
            <a:latin typeface="Times New Roman" panose="02020603050405020304" pitchFamily="18" charset="0"/>
            <a:cs typeface="Times New Roman" panose="02020603050405020304" pitchFamily="18" charset="0"/>
          </a:endParaRPr>
        </a:p>
      </dgm:t>
    </dgm:pt>
    <dgm:pt modelId="{1671074C-C2CA-4677-A4F8-20EAB63B654C}" type="parTrans" cxnId="{EC9A0ECC-F956-464F-9B4B-BF9A7E82E469}">
      <dgm:prSet/>
      <dgm:spPr/>
      <dgm:t>
        <a:bodyPr/>
        <a:lstStyle/>
        <a:p>
          <a:endParaRPr lang="en-US"/>
        </a:p>
      </dgm:t>
    </dgm:pt>
    <dgm:pt modelId="{E488A9DB-3AAC-4DBA-9972-C84E46B12C8B}" type="sibTrans" cxnId="{EC9A0ECC-F956-464F-9B4B-BF9A7E82E469}">
      <dgm:prSet/>
      <dgm:spPr/>
      <dgm:t>
        <a:bodyPr/>
        <a:lstStyle/>
        <a:p>
          <a:endParaRPr lang="en-US"/>
        </a:p>
      </dgm:t>
    </dgm:pt>
    <dgm:pt modelId="{8F78F23C-6EFF-4B9D-962F-7911E7E0BD41}" type="pres">
      <dgm:prSet presAssocID="{B635D411-3180-4FF7-AEF4-D332954866DC}" presName="Name0" presStyleCnt="0">
        <dgm:presLayoutVars>
          <dgm:dir/>
          <dgm:animLvl val="lvl"/>
          <dgm:resizeHandles val="exact"/>
        </dgm:presLayoutVars>
      </dgm:prSet>
      <dgm:spPr/>
    </dgm:pt>
    <dgm:pt modelId="{57A1A33D-454B-412E-B2C2-45C99434036B}" type="pres">
      <dgm:prSet presAssocID="{B7246A5B-B4CF-454F-A831-629B0BDCE399}" presName="composite" presStyleCnt="0"/>
      <dgm:spPr/>
    </dgm:pt>
    <dgm:pt modelId="{6BA91A45-2EC9-4374-99ED-6D355631B1F2}" type="pres">
      <dgm:prSet presAssocID="{B7246A5B-B4CF-454F-A831-629B0BDCE399}" presName="parTx" presStyleLbl="alignNode1" presStyleIdx="0" presStyleCnt="1" custScaleY="100000" custLinFactNeighborX="-198">
        <dgm:presLayoutVars>
          <dgm:chMax val="0"/>
          <dgm:chPref val="0"/>
          <dgm:bulletEnabled val="1"/>
        </dgm:presLayoutVars>
      </dgm:prSet>
      <dgm:spPr/>
    </dgm:pt>
    <dgm:pt modelId="{6CAB72DB-D2A8-499D-94AD-0EDF10EB2CB2}" type="pres">
      <dgm:prSet presAssocID="{B7246A5B-B4CF-454F-A831-629B0BDCE399}" presName="desTx" presStyleLbl="alignAccFollowNode1" presStyleIdx="0" presStyleCnt="1" custScaleY="121803" custLinFactNeighborX="-198" custLinFactNeighborY="14969">
        <dgm:presLayoutVars>
          <dgm:bulletEnabled val="1"/>
        </dgm:presLayoutVars>
      </dgm:prSet>
      <dgm:spPr/>
    </dgm:pt>
  </dgm:ptLst>
  <dgm:cxnLst>
    <dgm:cxn modelId="{A99FA10E-ABCB-4CC0-9D22-1F861F047A39}" srcId="{B635D411-3180-4FF7-AEF4-D332954866DC}" destId="{B7246A5B-B4CF-454F-A831-629B0BDCE399}" srcOrd="0" destOrd="0" parTransId="{9F734E70-8233-40AF-98C4-71579CD5E0D0}" sibTransId="{EE38BB6C-2478-4503-8EA6-CDE09B8CAD52}"/>
    <dgm:cxn modelId="{D8F52711-3DB8-40E7-862D-D73CE9C416B0}" type="presOf" srcId="{2E51324B-93F1-4684-831C-520E5475C923}" destId="{6CAB72DB-D2A8-499D-94AD-0EDF10EB2CB2}" srcOrd="0" destOrd="1" presId="urn:microsoft.com/office/officeart/2005/8/layout/hList1"/>
    <dgm:cxn modelId="{E5B81723-12A4-4961-B9EE-D6FBE1F22266}" type="presOf" srcId="{EE6DF7D6-7205-4E42-BEB3-6A5C2F974588}" destId="{6CAB72DB-D2A8-499D-94AD-0EDF10EB2CB2}" srcOrd="0" destOrd="2" presId="urn:microsoft.com/office/officeart/2005/8/layout/hList1"/>
    <dgm:cxn modelId="{8B6C6F28-B3E6-4277-AC1D-6249B40351D2}" type="presOf" srcId="{0B3755AC-44AF-4E5E-9513-945238C9F63A}" destId="{6CAB72DB-D2A8-499D-94AD-0EDF10EB2CB2}" srcOrd="0" destOrd="0" presId="urn:microsoft.com/office/officeart/2005/8/layout/hList1"/>
    <dgm:cxn modelId="{FCC7E161-32FC-4303-BA9B-7C866BDAC083}" type="presOf" srcId="{B7246A5B-B4CF-454F-A831-629B0BDCE399}" destId="{6BA91A45-2EC9-4374-99ED-6D355631B1F2}" srcOrd="0" destOrd="0" presId="urn:microsoft.com/office/officeart/2005/8/layout/hList1"/>
    <dgm:cxn modelId="{4B9FFD73-1A4D-4A6A-BBFA-E368685EC2D0}" srcId="{B7246A5B-B4CF-454F-A831-629B0BDCE399}" destId="{0B3755AC-44AF-4E5E-9513-945238C9F63A}" srcOrd="0" destOrd="0" parTransId="{B612F4A5-57F4-49AA-A2E9-6644C246A7F6}" sibTransId="{22B31993-03A2-4055-9413-CB82A6C7B411}"/>
    <dgm:cxn modelId="{DE8BF7BC-8DF7-4BE4-8C5E-3F641D4ACD4F}" type="presOf" srcId="{B635D411-3180-4FF7-AEF4-D332954866DC}" destId="{8F78F23C-6EFF-4B9D-962F-7911E7E0BD41}" srcOrd="0" destOrd="0" presId="urn:microsoft.com/office/officeart/2005/8/layout/hList1"/>
    <dgm:cxn modelId="{EC9A0ECC-F956-464F-9B4B-BF9A7E82E469}" srcId="{B7246A5B-B4CF-454F-A831-629B0BDCE399}" destId="{2E51324B-93F1-4684-831C-520E5475C923}" srcOrd="1" destOrd="0" parTransId="{1671074C-C2CA-4677-A4F8-20EAB63B654C}" sibTransId="{E488A9DB-3AAC-4DBA-9972-C84E46B12C8B}"/>
    <dgm:cxn modelId="{929BF7EB-7FC5-4DA0-B157-E0C9BD2E2270}" srcId="{B7246A5B-B4CF-454F-A831-629B0BDCE399}" destId="{EE6DF7D6-7205-4E42-BEB3-6A5C2F974588}" srcOrd="2" destOrd="0" parTransId="{9017F053-F3A0-4A6A-BD84-6D3CCCC8B706}" sibTransId="{4DEC7F56-FA9E-4CBE-A37C-42EC91E8F46B}"/>
    <dgm:cxn modelId="{75054F1A-A787-4501-A3AA-8207C59AADB0}" type="presParOf" srcId="{8F78F23C-6EFF-4B9D-962F-7911E7E0BD41}" destId="{57A1A33D-454B-412E-B2C2-45C99434036B}" srcOrd="0" destOrd="0" presId="urn:microsoft.com/office/officeart/2005/8/layout/hList1"/>
    <dgm:cxn modelId="{6D15725B-DF65-4075-B7AE-02A5195CCCB6}" type="presParOf" srcId="{57A1A33D-454B-412E-B2C2-45C99434036B}" destId="{6BA91A45-2EC9-4374-99ED-6D355631B1F2}" srcOrd="0" destOrd="0" presId="urn:microsoft.com/office/officeart/2005/8/layout/hList1"/>
    <dgm:cxn modelId="{17033F15-5531-49B5-A1C4-8B6A133F14C4}" type="presParOf" srcId="{57A1A33D-454B-412E-B2C2-45C99434036B}" destId="{6CAB72DB-D2A8-499D-94AD-0EDF10EB2CB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70E1E7-E2F7-4319-A3E2-679B29B05AE8}" type="doc">
      <dgm:prSet loTypeId="urn:microsoft.com/office/officeart/2005/8/layout/vList2" loCatId="list" qsTypeId="urn:microsoft.com/office/officeart/2005/8/quickstyle/3d1" qsCatId="3D" csTypeId="urn:microsoft.com/office/officeart/2005/8/colors/accent1_1" csCatId="accent1" phldr="1"/>
      <dgm:spPr/>
      <dgm:t>
        <a:bodyPr/>
        <a:lstStyle/>
        <a:p>
          <a:endParaRPr lang="en-US"/>
        </a:p>
      </dgm:t>
    </dgm:pt>
    <dgm:pt modelId="{D33551EE-D5CB-4070-9D78-F0E8C7B9B5A0}">
      <dgm:prSet custT="1"/>
      <dgm:spPr/>
      <dgm:t>
        <a:bodyPr/>
        <a:lstStyle/>
        <a:p>
          <a:pPr rtl="0"/>
          <a:r>
            <a:rPr lang="en-IN" sz="2000" b="1" dirty="0">
              <a:latin typeface="Times New Roman" panose="02020603050405020304" pitchFamily="18" charset="0"/>
              <a:cs typeface="Times New Roman" panose="02020603050405020304" pitchFamily="18" charset="0"/>
            </a:rPr>
            <a:t>PRIMARY OBJECTIVE :</a:t>
          </a:r>
        </a:p>
        <a:p>
          <a:pPr rtl="0"/>
          <a:r>
            <a:rPr lang="en-US" sz="1900" dirty="0">
              <a:latin typeface="Times New Roman" panose="02020603050405020304" pitchFamily="18" charset="0"/>
              <a:cs typeface="Times New Roman" panose="02020603050405020304" pitchFamily="18" charset="0"/>
            </a:rPr>
            <a:t>Explore potential </a:t>
          </a:r>
          <a:r>
            <a:rPr lang="en-US" sz="1900" dirty="0">
              <a:solidFill>
                <a:schemeClr val="tx1"/>
              </a:solidFill>
              <a:latin typeface="Times New Roman" panose="02020603050405020304" pitchFamily="18" charset="0"/>
              <a:cs typeface="Times New Roman" panose="02020603050405020304" pitchFamily="18" charset="0"/>
            </a:rPr>
            <a:t>interventions to improve the quality of care in the emergency department</a:t>
          </a:r>
          <a:r>
            <a:rPr lang="en-US" sz="1900" dirty="0">
              <a:latin typeface="Times New Roman" panose="02020603050405020304" pitchFamily="18" charset="0"/>
              <a:cs typeface="Times New Roman" panose="02020603050405020304" pitchFamily="18" charset="0"/>
            </a:rPr>
            <a:t>.   </a:t>
          </a:r>
          <a:r>
            <a:rPr lang="en-US" sz="1900" dirty="0"/>
            <a:t>          </a:t>
          </a:r>
        </a:p>
      </dgm:t>
    </dgm:pt>
    <dgm:pt modelId="{41D26604-8965-4158-923C-91047B389EBE}" type="parTrans" cxnId="{D330F5FF-C013-42BA-B1CF-D10ED55DF603}">
      <dgm:prSet/>
      <dgm:spPr/>
      <dgm:t>
        <a:bodyPr/>
        <a:lstStyle/>
        <a:p>
          <a:endParaRPr lang="en-US"/>
        </a:p>
      </dgm:t>
    </dgm:pt>
    <dgm:pt modelId="{A45D1395-13BD-4F3C-A639-F12A7B764EDA}" type="sibTrans" cxnId="{D330F5FF-C013-42BA-B1CF-D10ED55DF603}">
      <dgm:prSet/>
      <dgm:spPr/>
      <dgm:t>
        <a:bodyPr/>
        <a:lstStyle/>
        <a:p>
          <a:endParaRPr lang="en-US"/>
        </a:p>
      </dgm:t>
    </dgm:pt>
    <dgm:pt modelId="{3BE15710-FE2A-48ED-BCBD-8DA5F97CB479}">
      <dgm:prSet custT="1"/>
      <dgm:spPr/>
      <dgm:t>
        <a:bodyPr/>
        <a:lstStyle/>
        <a:p>
          <a:pPr rtl="0"/>
          <a:r>
            <a:rPr lang="en-US" sz="2000" b="1" dirty="0">
              <a:latin typeface="Times New Roman" panose="02020603050405020304" pitchFamily="18" charset="0"/>
              <a:cs typeface="Times New Roman" panose="02020603050405020304" pitchFamily="18" charset="0"/>
            </a:rPr>
            <a:t>SECONDARY OBJECTIVES </a:t>
          </a:r>
          <a:r>
            <a:rPr lang="en-US" sz="1800" dirty="0"/>
            <a:t>:</a:t>
          </a:r>
        </a:p>
      </dgm:t>
    </dgm:pt>
    <dgm:pt modelId="{BD05591D-A0BC-40D5-BCA1-1ACD8526269E}" type="parTrans" cxnId="{4B80253A-B2B6-4B7B-A9B6-0D3DDD7F0299}">
      <dgm:prSet/>
      <dgm:spPr/>
      <dgm:t>
        <a:bodyPr/>
        <a:lstStyle/>
        <a:p>
          <a:endParaRPr lang="en-US"/>
        </a:p>
      </dgm:t>
    </dgm:pt>
    <dgm:pt modelId="{49EE289F-DBC7-4E1B-B319-6E9E4D58E4A6}" type="sibTrans" cxnId="{4B80253A-B2B6-4B7B-A9B6-0D3DDD7F0299}">
      <dgm:prSet/>
      <dgm:spPr/>
      <dgm:t>
        <a:bodyPr/>
        <a:lstStyle/>
        <a:p>
          <a:endParaRPr lang="en-US"/>
        </a:p>
      </dgm:t>
    </dgm:pt>
    <dgm:pt modelId="{2A4A6C91-D3D6-4C86-8C9E-CFDCD867180C}">
      <dgm:prSet custT="1"/>
      <dgm:spPr/>
      <dgm:t>
        <a:bodyPr/>
        <a:lstStyle/>
        <a:p>
          <a:pPr rtl="0"/>
          <a:r>
            <a:rPr lang="en-US" sz="1800" dirty="0">
              <a:latin typeface="Times New Roman" panose="02020603050405020304" pitchFamily="18" charset="0"/>
              <a:cs typeface="Times New Roman" panose="02020603050405020304" pitchFamily="18" charset="0"/>
            </a:rPr>
            <a:t>Identify specific aspects of quality care that most significantly impact ER to IP  conversion rates and patient satisfaction score</a:t>
          </a:r>
        </a:p>
      </dgm:t>
    </dgm:pt>
    <dgm:pt modelId="{DD164AAB-FA64-41F6-A61B-632F4F27C74E}" type="parTrans" cxnId="{29350A15-32D7-423C-9411-93D9F83491C3}">
      <dgm:prSet/>
      <dgm:spPr/>
      <dgm:t>
        <a:bodyPr/>
        <a:lstStyle/>
        <a:p>
          <a:endParaRPr lang="en-US"/>
        </a:p>
      </dgm:t>
    </dgm:pt>
    <dgm:pt modelId="{0301BA6F-079D-41C0-B157-CBF2C0FCE68D}" type="sibTrans" cxnId="{29350A15-32D7-423C-9411-93D9F83491C3}">
      <dgm:prSet/>
      <dgm:spPr/>
      <dgm:t>
        <a:bodyPr/>
        <a:lstStyle/>
        <a:p>
          <a:endParaRPr lang="en-US"/>
        </a:p>
      </dgm:t>
    </dgm:pt>
    <dgm:pt modelId="{1CB6AFB6-7DB6-431E-A091-FC450DD6E892}">
      <dgm:prSet custT="1"/>
      <dgm:spPr/>
      <dgm:t>
        <a:bodyPr/>
        <a:lstStyle/>
        <a:p>
          <a:pPr rtl="0"/>
          <a:r>
            <a:rPr lang="en-US" sz="1800" dirty="0">
              <a:latin typeface="Times New Roman" panose="02020603050405020304" pitchFamily="18" charset="0"/>
              <a:cs typeface="Times New Roman" panose="02020603050405020304" pitchFamily="18" charset="0"/>
            </a:rPr>
            <a:t>To identify potential strategies for improving quality of care by entailing concentration on bottlenecks  </a:t>
          </a:r>
        </a:p>
      </dgm:t>
    </dgm:pt>
    <dgm:pt modelId="{BDF47E63-16D5-4FF2-8909-FC01BE0ABB20}" type="parTrans" cxnId="{F8C395CB-974F-45BB-BBDD-BE8136F2BF24}">
      <dgm:prSet/>
      <dgm:spPr/>
      <dgm:t>
        <a:bodyPr/>
        <a:lstStyle/>
        <a:p>
          <a:endParaRPr lang="en-US"/>
        </a:p>
      </dgm:t>
    </dgm:pt>
    <dgm:pt modelId="{94FC6781-FE7B-425C-A455-4F8DA18FA945}" type="sibTrans" cxnId="{F8C395CB-974F-45BB-BBDD-BE8136F2BF24}">
      <dgm:prSet/>
      <dgm:spPr/>
      <dgm:t>
        <a:bodyPr/>
        <a:lstStyle/>
        <a:p>
          <a:endParaRPr lang="en-US"/>
        </a:p>
      </dgm:t>
    </dgm:pt>
    <dgm:pt modelId="{0F802B99-3A8C-4893-AAD1-F9F95A5247B3}">
      <dgm:prSet custT="1"/>
      <dgm:spPr/>
      <dgm:t>
        <a:bodyPr/>
        <a:lstStyle/>
        <a:p>
          <a:pPr rtl="0"/>
          <a:r>
            <a:rPr lang="en-US" sz="2000" b="1" dirty="0">
              <a:latin typeface="Times New Roman" panose="02020603050405020304" pitchFamily="18" charset="0"/>
              <a:cs typeface="Times New Roman" panose="02020603050405020304" pitchFamily="18" charset="0"/>
            </a:rPr>
            <a:t>RATIONALE OF THE STUDY </a:t>
          </a:r>
          <a:r>
            <a:rPr lang="en-US" sz="2000" b="1" dirty="0"/>
            <a:t>:</a:t>
          </a:r>
          <a:endParaRPr lang="en-US" sz="2000" dirty="0"/>
        </a:p>
      </dgm:t>
    </dgm:pt>
    <dgm:pt modelId="{E11800BE-2C5C-4100-96A2-A3FACFAB7BEB}" type="parTrans" cxnId="{A0457283-6EFA-40A3-A2E3-F1C5E255BD06}">
      <dgm:prSet/>
      <dgm:spPr/>
      <dgm:t>
        <a:bodyPr/>
        <a:lstStyle/>
        <a:p>
          <a:endParaRPr lang="en-US"/>
        </a:p>
      </dgm:t>
    </dgm:pt>
    <dgm:pt modelId="{6352B5B9-9C32-401B-A03D-10CBE7CD0988}" type="sibTrans" cxnId="{A0457283-6EFA-40A3-A2E3-F1C5E255BD06}">
      <dgm:prSet/>
      <dgm:spPr/>
      <dgm:t>
        <a:bodyPr/>
        <a:lstStyle/>
        <a:p>
          <a:endParaRPr lang="en-US"/>
        </a:p>
      </dgm:t>
    </dgm:pt>
    <dgm:pt modelId="{1D3435D6-2E8C-4170-9A15-7A89D72A4A8C}">
      <dgm:prSet custT="1"/>
      <dgm:spPr/>
      <dgm:t>
        <a:bodyPr/>
        <a:lstStyle/>
        <a:p>
          <a:pPr rtl="0"/>
          <a:r>
            <a:rPr lang="en-US" sz="1800" dirty="0">
              <a:latin typeface="Times New Roman" panose="02020603050405020304" pitchFamily="18" charset="0"/>
              <a:cs typeface="Times New Roman" panose="02020603050405020304" pitchFamily="18" charset="0"/>
            </a:rPr>
            <a:t>This study essentially attempts to support increased patient satisfaction, higher-quality care, and an improved emergency department system</a:t>
          </a:r>
          <a:r>
            <a:rPr lang="en-US" sz="1800" dirty="0"/>
            <a:t>.</a:t>
          </a:r>
          <a:r>
            <a:rPr lang="en-US" sz="2000" b="1" dirty="0"/>
            <a:t> </a:t>
          </a:r>
          <a:endParaRPr lang="en-US" sz="2000" dirty="0"/>
        </a:p>
      </dgm:t>
    </dgm:pt>
    <dgm:pt modelId="{07055644-D19D-413C-98B5-9EA263982748}" type="parTrans" cxnId="{449E91A0-AE7E-4268-9FC4-6AE4952A8DC6}">
      <dgm:prSet/>
      <dgm:spPr/>
      <dgm:t>
        <a:bodyPr/>
        <a:lstStyle/>
        <a:p>
          <a:endParaRPr lang="en-US"/>
        </a:p>
      </dgm:t>
    </dgm:pt>
    <dgm:pt modelId="{BE8F7F32-4FF4-4AE6-B74A-5B05BC63D149}" type="sibTrans" cxnId="{449E91A0-AE7E-4268-9FC4-6AE4952A8DC6}">
      <dgm:prSet/>
      <dgm:spPr/>
      <dgm:t>
        <a:bodyPr/>
        <a:lstStyle/>
        <a:p>
          <a:endParaRPr lang="en-US"/>
        </a:p>
      </dgm:t>
    </dgm:pt>
    <dgm:pt modelId="{3C004E13-3478-4C28-998D-D5A9933EC145}" type="pres">
      <dgm:prSet presAssocID="{5470E1E7-E2F7-4319-A3E2-679B29B05AE8}" presName="linear" presStyleCnt="0">
        <dgm:presLayoutVars>
          <dgm:animLvl val="lvl"/>
          <dgm:resizeHandles val="exact"/>
        </dgm:presLayoutVars>
      </dgm:prSet>
      <dgm:spPr/>
    </dgm:pt>
    <dgm:pt modelId="{0C25B438-D066-4C9C-BA76-AA2623CD3EDF}" type="pres">
      <dgm:prSet presAssocID="{D33551EE-D5CB-4070-9D78-F0E8C7B9B5A0}" presName="parentText" presStyleLbl="node1" presStyleIdx="0" presStyleCnt="4">
        <dgm:presLayoutVars>
          <dgm:chMax val="0"/>
          <dgm:bulletEnabled val="1"/>
        </dgm:presLayoutVars>
      </dgm:prSet>
      <dgm:spPr/>
    </dgm:pt>
    <dgm:pt modelId="{3CF9A73E-C8F0-4DF5-B0B0-E125915416E0}" type="pres">
      <dgm:prSet presAssocID="{A45D1395-13BD-4F3C-A639-F12A7B764EDA}" presName="spacer" presStyleCnt="0"/>
      <dgm:spPr/>
    </dgm:pt>
    <dgm:pt modelId="{5C5DE0AC-0668-4F4C-BE03-B4E0208210E7}" type="pres">
      <dgm:prSet presAssocID="{3BE15710-FE2A-48ED-BCBD-8DA5F97CB479}" presName="parentText" presStyleLbl="node1" presStyleIdx="1" presStyleCnt="4">
        <dgm:presLayoutVars>
          <dgm:chMax val="0"/>
          <dgm:bulletEnabled val="1"/>
        </dgm:presLayoutVars>
      </dgm:prSet>
      <dgm:spPr/>
    </dgm:pt>
    <dgm:pt modelId="{B078F332-C38C-448F-B99D-1DE26D605894}" type="pres">
      <dgm:prSet presAssocID="{3BE15710-FE2A-48ED-BCBD-8DA5F97CB479}" presName="childText" presStyleLbl="revTx" presStyleIdx="0" presStyleCnt="1" custScaleY="144349">
        <dgm:presLayoutVars>
          <dgm:bulletEnabled val="1"/>
        </dgm:presLayoutVars>
      </dgm:prSet>
      <dgm:spPr/>
    </dgm:pt>
    <dgm:pt modelId="{B19C2C79-5786-4621-AAC6-CB23DFA05779}" type="pres">
      <dgm:prSet presAssocID="{0F802B99-3A8C-4893-AAD1-F9F95A5247B3}" presName="parentText" presStyleLbl="node1" presStyleIdx="2" presStyleCnt="4">
        <dgm:presLayoutVars>
          <dgm:chMax val="0"/>
          <dgm:bulletEnabled val="1"/>
        </dgm:presLayoutVars>
      </dgm:prSet>
      <dgm:spPr/>
    </dgm:pt>
    <dgm:pt modelId="{21B0952A-FDA6-4F4F-8A15-347B6BC18CC5}" type="pres">
      <dgm:prSet presAssocID="{6352B5B9-9C32-401B-A03D-10CBE7CD0988}" presName="spacer" presStyleCnt="0"/>
      <dgm:spPr/>
    </dgm:pt>
    <dgm:pt modelId="{E962C928-E461-4B0E-851F-269318059D21}" type="pres">
      <dgm:prSet presAssocID="{1D3435D6-2E8C-4170-9A15-7A89D72A4A8C}" presName="parentText" presStyleLbl="node1" presStyleIdx="3" presStyleCnt="4">
        <dgm:presLayoutVars>
          <dgm:chMax val="0"/>
          <dgm:bulletEnabled val="1"/>
        </dgm:presLayoutVars>
      </dgm:prSet>
      <dgm:spPr/>
    </dgm:pt>
  </dgm:ptLst>
  <dgm:cxnLst>
    <dgm:cxn modelId="{DA0B7E08-2B87-4B9A-B593-3001732F6876}" type="presOf" srcId="{1D3435D6-2E8C-4170-9A15-7A89D72A4A8C}" destId="{E962C928-E461-4B0E-851F-269318059D21}" srcOrd="0" destOrd="0" presId="urn:microsoft.com/office/officeart/2005/8/layout/vList2"/>
    <dgm:cxn modelId="{29350A15-32D7-423C-9411-93D9F83491C3}" srcId="{3BE15710-FE2A-48ED-BCBD-8DA5F97CB479}" destId="{2A4A6C91-D3D6-4C86-8C9E-CFDCD867180C}" srcOrd="0" destOrd="0" parTransId="{DD164AAB-FA64-41F6-A61B-632F4F27C74E}" sibTransId="{0301BA6F-079D-41C0-B157-CBF2C0FCE68D}"/>
    <dgm:cxn modelId="{DBFEBD21-FFEB-4586-B0DA-DAE728E357AF}" type="presOf" srcId="{1CB6AFB6-7DB6-431E-A091-FC450DD6E892}" destId="{B078F332-C38C-448F-B99D-1DE26D605894}" srcOrd="0" destOrd="1" presId="urn:microsoft.com/office/officeart/2005/8/layout/vList2"/>
    <dgm:cxn modelId="{4B80253A-B2B6-4B7B-A9B6-0D3DDD7F0299}" srcId="{5470E1E7-E2F7-4319-A3E2-679B29B05AE8}" destId="{3BE15710-FE2A-48ED-BCBD-8DA5F97CB479}" srcOrd="1" destOrd="0" parTransId="{BD05591D-A0BC-40D5-BCA1-1ACD8526269E}" sibTransId="{49EE289F-DBC7-4E1B-B319-6E9E4D58E4A6}"/>
    <dgm:cxn modelId="{664EC360-7DA7-48C5-BFB4-5CDFD3926928}" type="presOf" srcId="{5470E1E7-E2F7-4319-A3E2-679B29B05AE8}" destId="{3C004E13-3478-4C28-998D-D5A9933EC145}" srcOrd="0" destOrd="0" presId="urn:microsoft.com/office/officeart/2005/8/layout/vList2"/>
    <dgm:cxn modelId="{BB5B5E7E-37D4-4F9F-893C-BCA10E04309F}" type="presOf" srcId="{2A4A6C91-D3D6-4C86-8C9E-CFDCD867180C}" destId="{B078F332-C38C-448F-B99D-1DE26D605894}" srcOrd="0" destOrd="0" presId="urn:microsoft.com/office/officeart/2005/8/layout/vList2"/>
    <dgm:cxn modelId="{A0457283-6EFA-40A3-A2E3-F1C5E255BD06}" srcId="{5470E1E7-E2F7-4319-A3E2-679B29B05AE8}" destId="{0F802B99-3A8C-4893-AAD1-F9F95A5247B3}" srcOrd="2" destOrd="0" parTransId="{E11800BE-2C5C-4100-96A2-A3FACFAB7BEB}" sibTransId="{6352B5B9-9C32-401B-A03D-10CBE7CD0988}"/>
    <dgm:cxn modelId="{449E91A0-AE7E-4268-9FC4-6AE4952A8DC6}" srcId="{5470E1E7-E2F7-4319-A3E2-679B29B05AE8}" destId="{1D3435D6-2E8C-4170-9A15-7A89D72A4A8C}" srcOrd="3" destOrd="0" parTransId="{07055644-D19D-413C-98B5-9EA263982748}" sibTransId="{BE8F7F32-4FF4-4AE6-B74A-5B05BC63D149}"/>
    <dgm:cxn modelId="{5EDAB3B9-B05F-48FC-A951-A7B9431AD256}" type="presOf" srcId="{D33551EE-D5CB-4070-9D78-F0E8C7B9B5A0}" destId="{0C25B438-D066-4C9C-BA76-AA2623CD3EDF}" srcOrd="0" destOrd="0" presId="urn:microsoft.com/office/officeart/2005/8/layout/vList2"/>
    <dgm:cxn modelId="{F8C395CB-974F-45BB-BBDD-BE8136F2BF24}" srcId="{3BE15710-FE2A-48ED-BCBD-8DA5F97CB479}" destId="{1CB6AFB6-7DB6-431E-A091-FC450DD6E892}" srcOrd="1" destOrd="0" parTransId="{BDF47E63-16D5-4FF2-8909-FC01BE0ABB20}" sibTransId="{94FC6781-FE7B-425C-A455-4F8DA18FA945}"/>
    <dgm:cxn modelId="{EED279D0-1DB2-4AFD-B534-2C0D6D549173}" type="presOf" srcId="{3BE15710-FE2A-48ED-BCBD-8DA5F97CB479}" destId="{5C5DE0AC-0668-4F4C-BE03-B4E0208210E7}" srcOrd="0" destOrd="0" presId="urn:microsoft.com/office/officeart/2005/8/layout/vList2"/>
    <dgm:cxn modelId="{9AFE29D9-CB88-4F6A-B2CB-AD1DB820D3D5}" type="presOf" srcId="{0F802B99-3A8C-4893-AAD1-F9F95A5247B3}" destId="{B19C2C79-5786-4621-AAC6-CB23DFA05779}" srcOrd="0" destOrd="0" presId="urn:microsoft.com/office/officeart/2005/8/layout/vList2"/>
    <dgm:cxn modelId="{D330F5FF-C013-42BA-B1CF-D10ED55DF603}" srcId="{5470E1E7-E2F7-4319-A3E2-679B29B05AE8}" destId="{D33551EE-D5CB-4070-9D78-F0E8C7B9B5A0}" srcOrd="0" destOrd="0" parTransId="{41D26604-8965-4158-923C-91047B389EBE}" sibTransId="{A45D1395-13BD-4F3C-A639-F12A7B764EDA}"/>
    <dgm:cxn modelId="{FD55AE58-DA36-46A7-9779-E2DDCC61B355}" type="presParOf" srcId="{3C004E13-3478-4C28-998D-D5A9933EC145}" destId="{0C25B438-D066-4C9C-BA76-AA2623CD3EDF}" srcOrd="0" destOrd="0" presId="urn:microsoft.com/office/officeart/2005/8/layout/vList2"/>
    <dgm:cxn modelId="{C33F9011-1CC4-4B21-B57B-2F77439BCC98}" type="presParOf" srcId="{3C004E13-3478-4C28-998D-D5A9933EC145}" destId="{3CF9A73E-C8F0-4DF5-B0B0-E125915416E0}" srcOrd="1" destOrd="0" presId="urn:microsoft.com/office/officeart/2005/8/layout/vList2"/>
    <dgm:cxn modelId="{69214151-6FB5-46CF-BE15-19D299CC542D}" type="presParOf" srcId="{3C004E13-3478-4C28-998D-D5A9933EC145}" destId="{5C5DE0AC-0668-4F4C-BE03-B4E0208210E7}" srcOrd="2" destOrd="0" presId="urn:microsoft.com/office/officeart/2005/8/layout/vList2"/>
    <dgm:cxn modelId="{D8658F78-4889-4DA4-BE47-FD4FB61C8115}" type="presParOf" srcId="{3C004E13-3478-4C28-998D-D5A9933EC145}" destId="{B078F332-C38C-448F-B99D-1DE26D605894}" srcOrd="3" destOrd="0" presId="urn:microsoft.com/office/officeart/2005/8/layout/vList2"/>
    <dgm:cxn modelId="{A9FD87E6-4B92-4173-A521-028701A28CE9}" type="presParOf" srcId="{3C004E13-3478-4C28-998D-D5A9933EC145}" destId="{B19C2C79-5786-4621-AAC6-CB23DFA05779}" srcOrd="4" destOrd="0" presId="urn:microsoft.com/office/officeart/2005/8/layout/vList2"/>
    <dgm:cxn modelId="{F1AEA416-DAD7-4E9C-9C8E-DE8A55F35395}" type="presParOf" srcId="{3C004E13-3478-4C28-998D-D5A9933EC145}" destId="{21B0952A-FDA6-4F4F-8A15-347B6BC18CC5}" srcOrd="5" destOrd="0" presId="urn:microsoft.com/office/officeart/2005/8/layout/vList2"/>
    <dgm:cxn modelId="{D96B7763-F897-462A-96FD-42B4E984CCC6}" type="presParOf" srcId="{3C004E13-3478-4C28-998D-D5A9933EC145}" destId="{E962C928-E461-4B0E-851F-269318059D2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1630AB-E813-4DF8-A6E1-157E0C91F047}" type="doc">
      <dgm:prSet loTypeId="urn:microsoft.com/office/officeart/2005/8/layout/cycle4#1" loCatId="relationship" qsTypeId="urn:microsoft.com/office/officeart/2005/8/quickstyle/simple3" qsCatId="simple" csTypeId="urn:microsoft.com/office/officeart/2005/8/colors/accent2_1" csCatId="accent2" phldr="1"/>
      <dgm:spPr/>
      <dgm:t>
        <a:bodyPr/>
        <a:lstStyle/>
        <a:p>
          <a:endParaRPr lang="en-US"/>
        </a:p>
      </dgm:t>
    </dgm:pt>
    <dgm:pt modelId="{5FF8EF22-DDE2-408A-8900-A67373422D11}">
      <dgm:prSet phldrT="[Text]"/>
      <dgm:spPr/>
      <dgm:t>
        <a:bodyPr/>
        <a:lstStyle/>
        <a:p>
          <a:r>
            <a:rPr lang="en-US" b="1" u="sng" dirty="0">
              <a:latin typeface="Times New Roman" panose="02020603050405020304" pitchFamily="18" charset="0"/>
              <a:cs typeface="Times New Roman" panose="02020603050405020304" pitchFamily="18" charset="0"/>
            </a:rPr>
            <a:t>EXTENDED ALOS AND PATIENT FOOTFALL</a:t>
          </a:r>
        </a:p>
      </dgm:t>
    </dgm:pt>
    <dgm:pt modelId="{8F24D868-87EB-4B4D-A5E2-5BB4B97C1CE1}" type="parTrans" cxnId="{31D39912-DCF1-4B5C-A47E-BC2C128E3636}">
      <dgm:prSet/>
      <dgm:spPr/>
      <dgm:t>
        <a:bodyPr/>
        <a:lstStyle/>
        <a:p>
          <a:endParaRPr lang="en-US"/>
        </a:p>
      </dgm:t>
    </dgm:pt>
    <dgm:pt modelId="{FDC4B468-CD45-48E9-BEC5-8B03DC0E0EFC}" type="sibTrans" cxnId="{31D39912-DCF1-4B5C-A47E-BC2C128E3636}">
      <dgm:prSet/>
      <dgm:spPr/>
      <dgm:t>
        <a:bodyPr/>
        <a:lstStyle/>
        <a:p>
          <a:endParaRPr lang="en-US"/>
        </a:p>
      </dgm:t>
    </dgm:pt>
    <dgm:pt modelId="{59CC944C-05BC-479F-BE91-749F2EC7C1F4}">
      <dgm:prSet phldrT="[Text]" custT="1"/>
      <dgm:spPr/>
      <dgm:t>
        <a:bodyPr/>
        <a:lstStyle/>
        <a:p>
          <a:pPr algn="just"/>
          <a:endParaRPr lang="en-US" sz="1400" dirty="0">
            <a:latin typeface="Times New Roman" panose="02020603050405020304" pitchFamily="18" charset="0"/>
            <a:cs typeface="Times New Roman" panose="02020603050405020304" pitchFamily="18" charset="0"/>
          </a:endParaRPr>
        </a:p>
      </dgm:t>
    </dgm:pt>
    <dgm:pt modelId="{35964A5A-6FDF-4D5C-A31F-6475ABADCC2A}" type="parTrans" cxnId="{EEE21510-8A26-4CD3-AFDF-53454864082B}">
      <dgm:prSet/>
      <dgm:spPr/>
      <dgm:t>
        <a:bodyPr/>
        <a:lstStyle/>
        <a:p>
          <a:endParaRPr lang="en-US"/>
        </a:p>
      </dgm:t>
    </dgm:pt>
    <dgm:pt modelId="{38F61C06-68B9-4B88-860F-0F709746DF3B}" type="sibTrans" cxnId="{EEE21510-8A26-4CD3-AFDF-53454864082B}">
      <dgm:prSet/>
      <dgm:spPr/>
      <dgm:t>
        <a:bodyPr/>
        <a:lstStyle/>
        <a:p>
          <a:endParaRPr lang="en-US"/>
        </a:p>
      </dgm:t>
    </dgm:pt>
    <dgm:pt modelId="{2202A5FB-D8E6-4CCB-8A98-1E9677EA159A}">
      <dgm:prSet phldrT="[Text]"/>
      <dgm:spPr/>
      <dgm:t>
        <a:bodyPr/>
        <a:lstStyle/>
        <a:p>
          <a:r>
            <a:rPr lang="en-US" b="1" u="sng" dirty="0">
              <a:latin typeface="Times New Roman" panose="02020603050405020304" pitchFamily="18" charset="0"/>
              <a:cs typeface="Times New Roman" panose="02020603050405020304" pitchFamily="18" charset="0"/>
            </a:rPr>
            <a:t>REDUCED CONVERSION RATES FROM ER TO IP</a:t>
          </a:r>
          <a:endParaRPr lang="en-US" dirty="0"/>
        </a:p>
      </dgm:t>
    </dgm:pt>
    <dgm:pt modelId="{A02C3DC7-6DCC-40CE-98B7-87BB9B32F6A9}" type="parTrans" cxnId="{99480E41-4AD7-42CD-AA02-C0A75BFD1A60}">
      <dgm:prSet/>
      <dgm:spPr/>
      <dgm:t>
        <a:bodyPr/>
        <a:lstStyle/>
        <a:p>
          <a:endParaRPr lang="en-US"/>
        </a:p>
      </dgm:t>
    </dgm:pt>
    <dgm:pt modelId="{4FD0B5EA-7F85-4E44-BF7C-3AE2779C7753}" type="sibTrans" cxnId="{99480E41-4AD7-42CD-AA02-C0A75BFD1A60}">
      <dgm:prSet/>
      <dgm:spPr/>
      <dgm:t>
        <a:bodyPr/>
        <a:lstStyle/>
        <a:p>
          <a:endParaRPr lang="en-US"/>
        </a:p>
      </dgm:t>
    </dgm:pt>
    <dgm:pt modelId="{67090688-F235-46D0-B11C-0360578C0D4B}">
      <dgm:prSet phldrT="[Text]" custT="1"/>
      <dgm:spPr/>
      <dgm:t>
        <a:bodyPr/>
        <a:lstStyle/>
        <a:p>
          <a:pPr algn="just"/>
          <a:endParaRPr lang="en-US" sz="1400" dirty="0">
            <a:latin typeface="Times New Roman" panose="02020603050405020304" pitchFamily="18" charset="0"/>
            <a:cs typeface="Times New Roman" panose="02020603050405020304" pitchFamily="18" charset="0"/>
          </a:endParaRPr>
        </a:p>
      </dgm:t>
    </dgm:pt>
    <dgm:pt modelId="{44D379B0-A9EE-4D0E-9D16-16A0B43AFBE3}" type="parTrans" cxnId="{1FB932E5-8AD4-4E32-9E27-D92473FC2CA1}">
      <dgm:prSet/>
      <dgm:spPr/>
      <dgm:t>
        <a:bodyPr/>
        <a:lstStyle/>
        <a:p>
          <a:endParaRPr lang="en-US"/>
        </a:p>
      </dgm:t>
    </dgm:pt>
    <dgm:pt modelId="{26FFC6F2-C739-4D8D-8BEE-F76760031EB8}" type="sibTrans" cxnId="{1FB932E5-8AD4-4E32-9E27-D92473FC2CA1}">
      <dgm:prSet/>
      <dgm:spPr/>
      <dgm:t>
        <a:bodyPr/>
        <a:lstStyle/>
        <a:p>
          <a:endParaRPr lang="en-US"/>
        </a:p>
      </dgm:t>
    </dgm:pt>
    <dgm:pt modelId="{7F925261-BA8C-4711-BC2D-EC1809F1938F}">
      <dgm:prSet phldrT="[Text]"/>
      <dgm:spPr/>
      <dgm:t>
        <a:bodyPr/>
        <a:lstStyle/>
        <a:p>
          <a:r>
            <a:rPr lang="en-US" b="1" u="sng" dirty="0">
              <a:latin typeface="Times New Roman" panose="02020603050405020304" pitchFamily="18" charset="0"/>
              <a:cs typeface="Times New Roman" panose="02020603050405020304" pitchFamily="18" charset="0"/>
            </a:rPr>
            <a:t>DECLINE IN PATIENT SATISFACTION LEVEL</a:t>
          </a:r>
          <a:endParaRPr lang="en-US" dirty="0"/>
        </a:p>
      </dgm:t>
    </dgm:pt>
    <dgm:pt modelId="{6CFB1F38-ADEF-4D20-9FFE-94AABCC0C306}" type="parTrans" cxnId="{638E4EF2-8F5B-4905-9C9E-B649C9994D1E}">
      <dgm:prSet/>
      <dgm:spPr/>
      <dgm:t>
        <a:bodyPr/>
        <a:lstStyle/>
        <a:p>
          <a:endParaRPr lang="en-US"/>
        </a:p>
      </dgm:t>
    </dgm:pt>
    <dgm:pt modelId="{2AD8685E-CA3F-466A-A673-B6AA8C9E330C}" type="sibTrans" cxnId="{638E4EF2-8F5B-4905-9C9E-B649C9994D1E}">
      <dgm:prSet/>
      <dgm:spPr/>
      <dgm:t>
        <a:bodyPr/>
        <a:lstStyle/>
        <a:p>
          <a:endParaRPr lang="en-US"/>
        </a:p>
      </dgm:t>
    </dgm:pt>
    <dgm:pt modelId="{EEFFBFB8-E428-4694-9A0A-6E0121C0AAE9}">
      <dgm:prSet phldrT="[Text]"/>
      <dgm:spPr/>
      <dgm:t>
        <a:bodyPr/>
        <a:lstStyle/>
        <a:p>
          <a:endParaRPr lang="en-US" sz="700" dirty="0"/>
        </a:p>
      </dgm:t>
    </dgm:pt>
    <dgm:pt modelId="{BF810C02-034B-4EE6-BCC7-4FFA05AC16DF}" type="parTrans" cxnId="{40B1302E-22AA-46C0-809F-508E098CB36C}">
      <dgm:prSet/>
      <dgm:spPr/>
      <dgm:t>
        <a:bodyPr/>
        <a:lstStyle/>
        <a:p>
          <a:endParaRPr lang="en-US"/>
        </a:p>
      </dgm:t>
    </dgm:pt>
    <dgm:pt modelId="{BB70F465-2E8D-491D-B22A-470EA1627100}" type="sibTrans" cxnId="{40B1302E-22AA-46C0-809F-508E098CB36C}">
      <dgm:prSet/>
      <dgm:spPr/>
      <dgm:t>
        <a:bodyPr/>
        <a:lstStyle/>
        <a:p>
          <a:endParaRPr lang="en-US"/>
        </a:p>
      </dgm:t>
    </dgm:pt>
    <dgm:pt modelId="{C7E3482F-432F-4400-A5F4-4F27CC4B2898}">
      <dgm:prSet custT="1"/>
      <dgm:spPr/>
      <dgm:t>
        <a:bodyPr/>
        <a:lstStyle/>
        <a:p>
          <a:pPr algn="l"/>
          <a:r>
            <a:rPr lang="en-US" sz="1400" b="1" dirty="0">
              <a:solidFill>
                <a:schemeClr val="accent1">
                  <a:lumMod val="75000"/>
                </a:schemeClr>
              </a:solidFill>
              <a:latin typeface="Times New Roman" panose="02020603050405020304" pitchFamily="18" charset="0"/>
              <a:cs typeface="Times New Roman" panose="02020603050405020304" pitchFamily="18" charset="0"/>
            </a:rPr>
            <a:t>May had 115 more patients</a:t>
          </a:r>
          <a:r>
            <a:rPr lang="en-US" sz="1400" dirty="0">
              <a:solidFill>
                <a:schemeClr val="accent1">
                  <a:lumMod val="75000"/>
                </a:schemeClr>
              </a:solidFill>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than April (563 vs. 448), potentially contributing to ED crowding and longer ALOS leading to discontentment.</a:t>
          </a:r>
        </a:p>
      </dgm:t>
    </dgm:pt>
    <dgm:pt modelId="{0398BF19-496B-41A8-A673-B822E1ED2D06}" type="parTrans" cxnId="{C55E016A-4812-4C65-8E79-6685ACEEC254}">
      <dgm:prSet/>
      <dgm:spPr/>
      <dgm:t>
        <a:bodyPr/>
        <a:lstStyle/>
        <a:p>
          <a:endParaRPr lang="en-US"/>
        </a:p>
      </dgm:t>
    </dgm:pt>
    <dgm:pt modelId="{AF5D60E8-A881-478F-9966-467A5BA5FE62}" type="sibTrans" cxnId="{C55E016A-4812-4C65-8E79-6685ACEEC254}">
      <dgm:prSet/>
      <dgm:spPr/>
      <dgm:t>
        <a:bodyPr/>
        <a:lstStyle/>
        <a:p>
          <a:endParaRPr lang="en-US"/>
        </a:p>
      </dgm:t>
    </dgm:pt>
    <dgm:pt modelId="{9C3E40F8-4BB2-4BBE-A6A8-71FC782D6A5D}">
      <dgm:prSet custT="1"/>
      <dgm:spPr/>
      <dgm:t>
        <a:bodyPr/>
        <a:lstStyle/>
        <a:p>
          <a:pPr algn="l"/>
          <a:r>
            <a:rPr lang="en-US" sz="1400" dirty="0">
              <a:latin typeface="Times New Roman" panose="02020603050405020304" pitchFamily="18" charset="0"/>
              <a:cs typeface="Times New Roman" panose="02020603050405020304" pitchFamily="18" charset="0"/>
            </a:rPr>
            <a:t>Conversion rate from ED to IPD </a:t>
          </a:r>
          <a:r>
            <a:rPr lang="en-US" sz="1400" b="1" dirty="0">
              <a:solidFill>
                <a:schemeClr val="accent1">
                  <a:lumMod val="75000"/>
                </a:schemeClr>
              </a:solidFill>
              <a:latin typeface="Times New Roman" panose="02020603050405020304" pitchFamily="18" charset="0"/>
              <a:cs typeface="Times New Roman" panose="02020603050405020304" pitchFamily="18" charset="0"/>
            </a:rPr>
            <a:t>dropped by 6% </a:t>
          </a:r>
          <a:r>
            <a:rPr lang="en-US" sz="1400" dirty="0">
              <a:latin typeface="Times New Roman" panose="02020603050405020304" pitchFamily="18" charset="0"/>
              <a:cs typeface="Times New Roman" panose="02020603050405020304" pitchFamily="18" charset="0"/>
            </a:rPr>
            <a:t>(52% in April to 46% in May), indicating challenges in admitting patients due to bed shortages or other factors</a:t>
          </a:r>
        </a:p>
      </dgm:t>
    </dgm:pt>
    <dgm:pt modelId="{564346DB-D247-40A4-AA29-528DF027A00B}" type="parTrans" cxnId="{7E67EA72-CEB6-4A75-BA61-A1DBF96E02D1}">
      <dgm:prSet/>
      <dgm:spPr/>
      <dgm:t>
        <a:bodyPr/>
        <a:lstStyle/>
        <a:p>
          <a:endParaRPr lang="en-US"/>
        </a:p>
      </dgm:t>
    </dgm:pt>
    <dgm:pt modelId="{6BED8D50-B828-48E8-A71A-7F5B63CC9CF7}" type="sibTrans" cxnId="{7E67EA72-CEB6-4A75-BA61-A1DBF96E02D1}">
      <dgm:prSet/>
      <dgm:spPr/>
      <dgm:t>
        <a:bodyPr/>
        <a:lstStyle/>
        <a:p>
          <a:endParaRPr lang="en-US"/>
        </a:p>
      </dgm:t>
    </dgm:pt>
    <dgm:pt modelId="{56E22775-3433-4FC4-8512-35E2A079CF12}">
      <dgm:prSet custT="1"/>
      <dgm:spPr/>
      <dgm:t>
        <a:bodyPr/>
        <a:lstStyle/>
        <a:p>
          <a:r>
            <a:rPr lang="en-US" sz="1400" dirty="0">
              <a:latin typeface="Times New Roman" panose="02020603050405020304" pitchFamily="18" charset="0"/>
              <a:cs typeface="Times New Roman" panose="02020603050405020304" pitchFamily="18" charset="0"/>
            </a:rPr>
            <a:t>Patient satisfaction scores decreased from </a:t>
          </a:r>
          <a:r>
            <a:rPr lang="en-US" sz="1400" b="1" dirty="0">
              <a:solidFill>
                <a:schemeClr val="accent1">
                  <a:lumMod val="75000"/>
                </a:schemeClr>
              </a:solidFill>
              <a:latin typeface="Times New Roman" panose="02020603050405020304" pitchFamily="18" charset="0"/>
              <a:cs typeface="Times New Roman" panose="02020603050405020304" pitchFamily="18" charset="0"/>
            </a:rPr>
            <a:t>79% in April to 71% in May</a:t>
          </a:r>
          <a:r>
            <a:rPr lang="en-US" sz="1400" dirty="0">
              <a:latin typeface="Times New Roman" panose="02020603050405020304" pitchFamily="18" charset="0"/>
              <a:cs typeface="Times New Roman" panose="02020603050405020304" pitchFamily="18" charset="0"/>
            </a:rPr>
            <a:t>, possibly influenced by longer waits and poorer perceived care quality</a:t>
          </a:r>
        </a:p>
      </dgm:t>
    </dgm:pt>
    <dgm:pt modelId="{F049B092-37F6-4BC2-9383-E2037DA6FFD5}" type="parTrans" cxnId="{8D2B2868-FF89-4952-A9BE-11CCD9FF7842}">
      <dgm:prSet/>
      <dgm:spPr/>
      <dgm:t>
        <a:bodyPr/>
        <a:lstStyle/>
        <a:p>
          <a:endParaRPr lang="en-US"/>
        </a:p>
      </dgm:t>
    </dgm:pt>
    <dgm:pt modelId="{CDD285CC-B7EB-44DE-8FDD-22C0A1A16D1D}" type="sibTrans" cxnId="{8D2B2868-FF89-4952-A9BE-11CCD9FF7842}">
      <dgm:prSet/>
      <dgm:spPr/>
      <dgm:t>
        <a:bodyPr/>
        <a:lstStyle/>
        <a:p>
          <a:endParaRPr lang="en-US"/>
        </a:p>
      </dgm:t>
    </dgm:pt>
    <dgm:pt modelId="{C8A912B8-6543-46FF-99A8-6B7CDE985134}">
      <dgm:prSet/>
      <dgm:spPr/>
      <dgm:t>
        <a:bodyPr/>
        <a:lstStyle/>
        <a:p>
          <a:r>
            <a:rPr lang="en-US" b="1" u="sng" dirty="0">
              <a:latin typeface="Times New Roman" panose="02020603050405020304" pitchFamily="18" charset="0"/>
              <a:cs typeface="Times New Roman" panose="02020603050405020304" pitchFamily="18" charset="0"/>
            </a:rPr>
            <a:t>INCREASE IN LAMA CASES:</a:t>
          </a:r>
        </a:p>
      </dgm:t>
    </dgm:pt>
    <dgm:pt modelId="{4BA42E49-31D4-4CFE-BB40-7005365A0825}" type="parTrans" cxnId="{49323DF4-9A14-4BE7-9A79-5791EBFAF4C2}">
      <dgm:prSet/>
      <dgm:spPr/>
      <dgm:t>
        <a:bodyPr/>
        <a:lstStyle/>
        <a:p>
          <a:endParaRPr lang="en-US"/>
        </a:p>
      </dgm:t>
    </dgm:pt>
    <dgm:pt modelId="{EE656E19-11E8-4052-9203-FD3F3BE87102}" type="sibTrans" cxnId="{49323DF4-9A14-4BE7-9A79-5791EBFAF4C2}">
      <dgm:prSet/>
      <dgm:spPr/>
      <dgm:t>
        <a:bodyPr/>
        <a:lstStyle/>
        <a:p>
          <a:endParaRPr lang="en-US"/>
        </a:p>
      </dgm:t>
    </dgm:pt>
    <dgm:pt modelId="{C6CB30F1-039F-42C3-84A3-91BD4F785F90}">
      <dgm:prSet custT="1"/>
      <dgm:spPr/>
      <dgm:t>
        <a:bodyPr/>
        <a:lstStyle/>
        <a:p>
          <a:r>
            <a:rPr lang="en-US" sz="1400" dirty="0">
              <a:latin typeface="Times New Roman" panose="02020603050405020304" pitchFamily="18" charset="0"/>
              <a:cs typeface="Times New Roman" panose="02020603050405020304" pitchFamily="18" charset="0"/>
            </a:rPr>
            <a:t>In May, patients visiting ER took </a:t>
          </a:r>
          <a:r>
            <a:rPr lang="en-US" sz="1400" b="1" dirty="0" err="1">
              <a:solidFill>
                <a:schemeClr val="accent1">
                  <a:lumMod val="75000"/>
                </a:schemeClr>
              </a:solidFill>
              <a:latin typeface="Times New Roman" panose="02020603050405020304" pitchFamily="18" charset="0"/>
              <a:cs typeface="Times New Roman" panose="02020603050405020304" pitchFamily="18" charset="0"/>
            </a:rPr>
            <a:t>LAMA</a:t>
          </a:r>
          <a:r>
            <a:rPr lang="en-US" sz="1400" dirty="0" err="1">
              <a:latin typeface="Times New Roman" panose="02020603050405020304" pitchFamily="18" charset="0"/>
              <a:cs typeface="Times New Roman" panose="02020603050405020304" pitchFamily="18" charset="0"/>
            </a:rPr>
            <a:t>“left</a:t>
          </a:r>
          <a:r>
            <a:rPr lang="en-US" sz="1400" dirty="0">
              <a:latin typeface="Times New Roman" panose="02020603050405020304" pitchFamily="18" charset="0"/>
              <a:cs typeface="Times New Roman" panose="02020603050405020304" pitchFamily="18" charset="0"/>
            </a:rPr>
            <a:t> against medical advice ”, thus indicating dissatisfaction or concerns about care quality.</a:t>
          </a:r>
        </a:p>
      </dgm:t>
    </dgm:pt>
    <dgm:pt modelId="{4275D3F1-0B68-4CCF-9FC9-EFD7F42234D3}" type="parTrans" cxnId="{5EBEA9DB-D683-4778-8491-CA7BA5739B25}">
      <dgm:prSet/>
      <dgm:spPr/>
      <dgm:t>
        <a:bodyPr/>
        <a:lstStyle/>
        <a:p>
          <a:endParaRPr lang="en-US"/>
        </a:p>
      </dgm:t>
    </dgm:pt>
    <dgm:pt modelId="{1E4CD648-F4CF-4B12-839D-40343146D71F}" type="sibTrans" cxnId="{5EBEA9DB-D683-4778-8491-CA7BA5739B25}">
      <dgm:prSet/>
      <dgm:spPr/>
      <dgm:t>
        <a:bodyPr/>
        <a:lstStyle/>
        <a:p>
          <a:endParaRPr lang="en-US"/>
        </a:p>
      </dgm:t>
    </dgm:pt>
    <dgm:pt modelId="{E5081A1B-3752-4F1F-8BDE-D30CCC7CF038}">
      <dgm:prSet/>
      <dgm:spPr/>
      <dgm:t>
        <a:bodyPr/>
        <a:lstStyle/>
        <a:p>
          <a:endParaRPr lang="en-US" sz="700" dirty="0"/>
        </a:p>
      </dgm:t>
    </dgm:pt>
    <dgm:pt modelId="{99ED7C35-AA5E-42C0-8348-6C6D110B4A3D}" type="parTrans" cxnId="{35F832EC-78AC-4BF7-A16D-BC87FD838F9E}">
      <dgm:prSet/>
      <dgm:spPr/>
      <dgm:t>
        <a:bodyPr/>
        <a:lstStyle/>
        <a:p>
          <a:endParaRPr lang="en-US"/>
        </a:p>
      </dgm:t>
    </dgm:pt>
    <dgm:pt modelId="{D2784185-7B83-4D79-AB82-70395674A5A0}" type="sibTrans" cxnId="{35F832EC-78AC-4BF7-A16D-BC87FD838F9E}">
      <dgm:prSet/>
      <dgm:spPr/>
      <dgm:t>
        <a:bodyPr/>
        <a:lstStyle/>
        <a:p>
          <a:endParaRPr lang="en-US"/>
        </a:p>
      </dgm:t>
    </dgm:pt>
    <dgm:pt modelId="{6966E37A-F54A-413E-ABD8-1ED6D98FDFBE}">
      <dgm:prSet/>
      <dgm:spPr/>
      <dgm:t>
        <a:bodyPr/>
        <a:lstStyle/>
        <a:p>
          <a:endParaRPr lang="en-US"/>
        </a:p>
      </dgm:t>
    </dgm:pt>
    <dgm:pt modelId="{E249A210-BEAD-4519-B24C-092C1AAE7A0A}" type="parTrans" cxnId="{0A6682BA-8A9C-4289-8F30-3DC4BDBECBE9}">
      <dgm:prSet/>
      <dgm:spPr/>
      <dgm:t>
        <a:bodyPr/>
        <a:lstStyle/>
        <a:p>
          <a:endParaRPr lang="en-US"/>
        </a:p>
      </dgm:t>
    </dgm:pt>
    <dgm:pt modelId="{0B3FF7AD-A401-49B4-A107-DD861552E10B}" type="sibTrans" cxnId="{0A6682BA-8A9C-4289-8F30-3DC4BDBECBE9}">
      <dgm:prSet/>
      <dgm:spPr/>
      <dgm:t>
        <a:bodyPr/>
        <a:lstStyle/>
        <a:p>
          <a:endParaRPr lang="en-US"/>
        </a:p>
      </dgm:t>
    </dgm:pt>
    <dgm:pt modelId="{03A046C5-945B-4F28-8B33-149E0104C918}" type="pres">
      <dgm:prSet presAssocID="{BD1630AB-E813-4DF8-A6E1-157E0C91F047}" presName="cycleMatrixDiagram" presStyleCnt="0">
        <dgm:presLayoutVars>
          <dgm:chMax val="1"/>
          <dgm:dir/>
          <dgm:animLvl val="lvl"/>
          <dgm:resizeHandles val="exact"/>
        </dgm:presLayoutVars>
      </dgm:prSet>
      <dgm:spPr/>
    </dgm:pt>
    <dgm:pt modelId="{6DE3D246-75F2-45A0-9543-550669A6167C}" type="pres">
      <dgm:prSet presAssocID="{BD1630AB-E813-4DF8-A6E1-157E0C91F047}" presName="children" presStyleCnt="0"/>
      <dgm:spPr/>
    </dgm:pt>
    <dgm:pt modelId="{8A1CB7C1-3305-41A7-A294-FE920371F20C}" type="pres">
      <dgm:prSet presAssocID="{BD1630AB-E813-4DF8-A6E1-157E0C91F047}" presName="child1group" presStyleCnt="0"/>
      <dgm:spPr/>
    </dgm:pt>
    <dgm:pt modelId="{17108CF0-D297-4A1C-899C-FE838C014A4C}" type="pres">
      <dgm:prSet presAssocID="{BD1630AB-E813-4DF8-A6E1-157E0C91F047}" presName="child1" presStyleLbl="bgAcc1" presStyleIdx="0" presStyleCnt="4" custScaleX="104147" custScaleY="135995" custLinFactNeighborX="-15067" custLinFactNeighborY="15835"/>
      <dgm:spPr/>
    </dgm:pt>
    <dgm:pt modelId="{C5E71CCA-5A9A-4410-916D-5C852F7D09DC}" type="pres">
      <dgm:prSet presAssocID="{BD1630AB-E813-4DF8-A6E1-157E0C91F047}" presName="child1Text" presStyleLbl="bgAcc1" presStyleIdx="0" presStyleCnt="4">
        <dgm:presLayoutVars>
          <dgm:bulletEnabled val="1"/>
        </dgm:presLayoutVars>
      </dgm:prSet>
      <dgm:spPr/>
    </dgm:pt>
    <dgm:pt modelId="{269364D8-BC07-4A2A-99B7-DC553643E46E}" type="pres">
      <dgm:prSet presAssocID="{BD1630AB-E813-4DF8-A6E1-157E0C91F047}" presName="child2group" presStyleCnt="0"/>
      <dgm:spPr/>
    </dgm:pt>
    <dgm:pt modelId="{436581CD-4DD8-4CB6-AA0B-90BDE4DAD555}" type="pres">
      <dgm:prSet presAssocID="{BD1630AB-E813-4DF8-A6E1-157E0C91F047}" presName="child2" presStyleLbl="bgAcc1" presStyleIdx="1" presStyleCnt="4" custScaleX="105235" custScaleY="142846" custLinFactNeighborX="24892" custLinFactNeighborY="17635"/>
      <dgm:spPr/>
    </dgm:pt>
    <dgm:pt modelId="{044E536B-9C6B-4AF1-8BBE-75F454C24C11}" type="pres">
      <dgm:prSet presAssocID="{BD1630AB-E813-4DF8-A6E1-157E0C91F047}" presName="child2Text" presStyleLbl="bgAcc1" presStyleIdx="1" presStyleCnt="4">
        <dgm:presLayoutVars>
          <dgm:bulletEnabled val="1"/>
        </dgm:presLayoutVars>
      </dgm:prSet>
      <dgm:spPr/>
    </dgm:pt>
    <dgm:pt modelId="{34C38F71-BD58-4FA3-8246-CE454A318F04}" type="pres">
      <dgm:prSet presAssocID="{BD1630AB-E813-4DF8-A6E1-157E0C91F047}" presName="child3group" presStyleCnt="0"/>
      <dgm:spPr/>
    </dgm:pt>
    <dgm:pt modelId="{9889ECC8-BF62-47F6-81BC-79E7536455E0}" type="pres">
      <dgm:prSet presAssocID="{BD1630AB-E813-4DF8-A6E1-157E0C91F047}" presName="child3" presStyleLbl="bgAcc1" presStyleIdx="2" presStyleCnt="4" custScaleX="127296" custScaleY="131642" custLinFactNeighborX="21612" custLinFactNeighborY="-30861"/>
      <dgm:spPr/>
    </dgm:pt>
    <dgm:pt modelId="{482D6F89-4729-413E-8BF8-35BA66D481EB}" type="pres">
      <dgm:prSet presAssocID="{BD1630AB-E813-4DF8-A6E1-157E0C91F047}" presName="child3Text" presStyleLbl="bgAcc1" presStyleIdx="2" presStyleCnt="4">
        <dgm:presLayoutVars>
          <dgm:bulletEnabled val="1"/>
        </dgm:presLayoutVars>
      </dgm:prSet>
      <dgm:spPr/>
    </dgm:pt>
    <dgm:pt modelId="{9AEBB0B6-8A84-4DC4-9948-B8735EDFE0E3}" type="pres">
      <dgm:prSet presAssocID="{BD1630AB-E813-4DF8-A6E1-157E0C91F047}" presName="child4group" presStyleCnt="0"/>
      <dgm:spPr/>
    </dgm:pt>
    <dgm:pt modelId="{AA4D5BB6-CE8F-4C53-99A3-D677C51A5160}" type="pres">
      <dgm:prSet presAssocID="{BD1630AB-E813-4DF8-A6E1-157E0C91F047}" presName="child4" presStyleLbl="bgAcc1" presStyleIdx="3" presStyleCnt="4" custScaleX="113976" custScaleY="138408" custLinFactNeighborX="-12832" custLinFactNeighborY="-32728"/>
      <dgm:spPr/>
    </dgm:pt>
    <dgm:pt modelId="{E647814B-489D-4509-8E84-0B6EDB23A201}" type="pres">
      <dgm:prSet presAssocID="{BD1630AB-E813-4DF8-A6E1-157E0C91F047}" presName="child4Text" presStyleLbl="bgAcc1" presStyleIdx="3" presStyleCnt="4">
        <dgm:presLayoutVars>
          <dgm:bulletEnabled val="1"/>
        </dgm:presLayoutVars>
      </dgm:prSet>
      <dgm:spPr/>
    </dgm:pt>
    <dgm:pt modelId="{279E8D6D-92D0-4DB4-9718-1A889C01C4E7}" type="pres">
      <dgm:prSet presAssocID="{BD1630AB-E813-4DF8-A6E1-157E0C91F047}" presName="childPlaceholder" presStyleCnt="0"/>
      <dgm:spPr/>
    </dgm:pt>
    <dgm:pt modelId="{9C6E6808-301D-4A46-AAB6-B2DA68D3486D}" type="pres">
      <dgm:prSet presAssocID="{BD1630AB-E813-4DF8-A6E1-157E0C91F047}" presName="circle" presStyleCnt="0"/>
      <dgm:spPr/>
    </dgm:pt>
    <dgm:pt modelId="{9C24DBB5-0E6B-4D8A-8DDF-B5B8601BA284}" type="pres">
      <dgm:prSet presAssocID="{BD1630AB-E813-4DF8-A6E1-157E0C91F047}" presName="quadrant1" presStyleLbl="node1" presStyleIdx="0" presStyleCnt="4">
        <dgm:presLayoutVars>
          <dgm:chMax val="1"/>
          <dgm:bulletEnabled val="1"/>
        </dgm:presLayoutVars>
      </dgm:prSet>
      <dgm:spPr/>
    </dgm:pt>
    <dgm:pt modelId="{DDDEDF8D-80D5-4560-9457-C4143417F16D}" type="pres">
      <dgm:prSet presAssocID="{BD1630AB-E813-4DF8-A6E1-157E0C91F047}" presName="quadrant2" presStyleLbl="node1" presStyleIdx="1" presStyleCnt="4">
        <dgm:presLayoutVars>
          <dgm:chMax val="1"/>
          <dgm:bulletEnabled val="1"/>
        </dgm:presLayoutVars>
      </dgm:prSet>
      <dgm:spPr/>
    </dgm:pt>
    <dgm:pt modelId="{1B352A56-61E9-4DE6-8D7E-41D240B2DC3D}" type="pres">
      <dgm:prSet presAssocID="{BD1630AB-E813-4DF8-A6E1-157E0C91F047}" presName="quadrant3" presStyleLbl="node1" presStyleIdx="2" presStyleCnt="4" custScaleX="99690" custScaleY="99355">
        <dgm:presLayoutVars>
          <dgm:chMax val="1"/>
          <dgm:bulletEnabled val="1"/>
        </dgm:presLayoutVars>
      </dgm:prSet>
      <dgm:spPr/>
    </dgm:pt>
    <dgm:pt modelId="{B047E015-3EE8-438B-9D73-1E0BADB840DD}" type="pres">
      <dgm:prSet presAssocID="{BD1630AB-E813-4DF8-A6E1-157E0C91F047}" presName="quadrant4" presStyleLbl="node1" presStyleIdx="3" presStyleCnt="4">
        <dgm:presLayoutVars>
          <dgm:chMax val="1"/>
          <dgm:bulletEnabled val="1"/>
        </dgm:presLayoutVars>
      </dgm:prSet>
      <dgm:spPr/>
    </dgm:pt>
    <dgm:pt modelId="{8DF6DFED-6311-4A8B-9D65-0BCD6D2AB731}" type="pres">
      <dgm:prSet presAssocID="{BD1630AB-E813-4DF8-A6E1-157E0C91F047}" presName="quadrantPlaceholder" presStyleCnt="0"/>
      <dgm:spPr/>
    </dgm:pt>
    <dgm:pt modelId="{056BEDBD-99D7-40EA-B19A-517336692AF3}" type="pres">
      <dgm:prSet presAssocID="{BD1630AB-E813-4DF8-A6E1-157E0C91F047}" presName="center1" presStyleLbl="fgShp" presStyleIdx="0" presStyleCnt="2"/>
      <dgm:spPr/>
    </dgm:pt>
    <dgm:pt modelId="{9A2B672E-4F3F-4CFB-8D88-2B8BE4199635}" type="pres">
      <dgm:prSet presAssocID="{BD1630AB-E813-4DF8-A6E1-157E0C91F047}" presName="center2" presStyleLbl="fgShp" presStyleIdx="1" presStyleCnt="2"/>
      <dgm:spPr/>
    </dgm:pt>
  </dgm:ptLst>
  <dgm:cxnLst>
    <dgm:cxn modelId="{9F471305-4B60-4DA2-A7B4-1D347BE7C88A}" type="presOf" srcId="{9C3E40F8-4BB2-4BBE-A6A8-71FC782D6A5D}" destId="{436581CD-4DD8-4CB6-AA0B-90BDE4DAD555}" srcOrd="0" destOrd="1" presId="urn:microsoft.com/office/officeart/2005/8/layout/cycle4#1"/>
    <dgm:cxn modelId="{5B4A0708-1A39-450E-8030-6DF9E6F7F5A0}" type="presOf" srcId="{C6CB30F1-039F-42C3-84A3-91BD4F785F90}" destId="{9889ECC8-BF62-47F6-81BC-79E7536455E0}" srcOrd="0" destOrd="0" presId="urn:microsoft.com/office/officeart/2005/8/layout/cycle4#1"/>
    <dgm:cxn modelId="{EEE21510-8A26-4CD3-AFDF-53454864082B}" srcId="{5FF8EF22-DDE2-408A-8900-A67373422D11}" destId="{59CC944C-05BC-479F-BE91-749F2EC7C1F4}" srcOrd="0" destOrd="0" parTransId="{35964A5A-6FDF-4D5C-A31F-6475ABADCC2A}" sibTransId="{38F61C06-68B9-4B88-860F-0F709746DF3B}"/>
    <dgm:cxn modelId="{31D39912-DCF1-4B5C-A47E-BC2C128E3636}" srcId="{BD1630AB-E813-4DF8-A6E1-157E0C91F047}" destId="{5FF8EF22-DDE2-408A-8900-A67373422D11}" srcOrd="0" destOrd="0" parTransId="{8F24D868-87EB-4B4D-A5E2-5BB4B97C1CE1}" sibTransId="{FDC4B468-CD45-48E9-BEC5-8B03DC0E0EFC}"/>
    <dgm:cxn modelId="{49F97515-E1F7-48DF-BC00-AB6C2E1E4A0E}" type="presOf" srcId="{E5081A1B-3752-4F1F-8BDE-D30CCC7CF038}" destId="{9889ECC8-BF62-47F6-81BC-79E7536455E0}" srcOrd="0" destOrd="1" presId="urn:microsoft.com/office/officeart/2005/8/layout/cycle4#1"/>
    <dgm:cxn modelId="{4CDF5D19-5921-4188-8F7C-10D3962A038D}" type="presOf" srcId="{C7E3482F-432F-4400-A5F4-4F27CC4B2898}" destId="{17108CF0-D297-4A1C-899C-FE838C014A4C}" srcOrd="0" destOrd="1" presId="urn:microsoft.com/office/officeart/2005/8/layout/cycle4#1"/>
    <dgm:cxn modelId="{9834341B-F32D-4C9B-84C9-A62BA5904B45}" type="presOf" srcId="{67090688-F235-46D0-B11C-0360578C0D4B}" destId="{436581CD-4DD8-4CB6-AA0B-90BDE4DAD555}" srcOrd="0" destOrd="0" presId="urn:microsoft.com/office/officeart/2005/8/layout/cycle4#1"/>
    <dgm:cxn modelId="{B8AABB25-2D36-48C8-9D09-6A49078BD2E9}" type="presOf" srcId="{C6CB30F1-039F-42C3-84A3-91BD4F785F90}" destId="{482D6F89-4729-413E-8BF8-35BA66D481EB}" srcOrd="1" destOrd="0" presId="urn:microsoft.com/office/officeart/2005/8/layout/cycle4#1"/>
    <dgm:cxn modelId="{40B1302E-22AA-46C0-809F-508E098CB36C}" srcId="{7F925261-BA8C-4711-BC2D-EC1809F1938F}" destId="{EEFFBFB8-E428-4694-9A0A-6E0121C0AAE9}" srcOrd="0" destOrd="0" parTransId="{BF810C02-034B-4EE6-BCC7-4FFA05AC16DF}" sibTransId="{BB70F465-2E8D-491D-B22A-470EA1627100}"/>
    <dgm:cxn modelId="{EC937938-FD93-48F5-B473-E77484FFA73C}" type="presOf" srcId="{59CC944C-05BC-479F-BE91-749F2EC7C1F4}" destId="{C5E71CCA-5A9A-4410-916D-5C852F7D09DC}" srcOrd="1" destOrd="0" presId="urn:microsoft.com/office/officeart/2005/8/layout/cycle4#1"/>
    <dgm:cxn modelId="{5BC2693E-AF42-4937-9ECC-A663198711F3}" type="presOf" srcId="{59CC944C-05BC-479F-BE91-749F2EC7C1F4}" destId="{17108CF0-D297-4A1C-899C-FE838C014A4C}" srcOrd="0" destOrd="0" presId="urn:microsoft.com/office/officeart/2005/8/layout/cycle4#1"/>
    <dgm:cxn modelId="{99480E41-4AD7-42CD-AA02-C0A75BFD1A60}" srcId="{BD1630AB-E813-4DF8-A6E1-157E0C91F047}" destId="{2202A5FB-D8E6-4CCB-8A98-1E9677EA159A}" srcOrd="1" destOrd="0" parTransId="{A02C3DC7-6DCC-40CE-98B7-87BB9B32F6A9}" sibTransId="{4FD0B5EA-7F85-4E44-BF7C-3AE2779C7753}"/>
    <dgm:cxn modelId="{8D2B2868-FF89-4952-A9BE-11CCD9FF7842}" srcId="{7F925261-BA8C-4711-BC2D-EC1809F1938F}" destId="{56E22775-3433-4FC4-8512-35E2A079CF12}" srcOrd="1" destOrd="0" parTransId="{F049B092-37F6-4BC2-9383-E2037DA6FFD5}" sibTransId="{CDD285CC-B7EB-44DE-8FDD-22C0A1A16D1D}"/>
    <dgm:cxn modelId="{C55E016A-4812-4C65-8E79-6685ACEEC254}" srcId="{5FF8EF22-DDE2-408A-8900-A67373422D11}" destId="{C7E3482F-432F-4400-A5F4-4F27CC4B2898}" srcOrd="1" destOrd="0" parTransId="{0398BF19-496B-41A8-A673-B822E1ED2D06}" sibTransId="{AF5D60E8-A881-478F-9966-467A5BA5FE62}"/>
    <dgm:cxn modelId="{7E67EA72-CEB6-4A75-BA61-A1DBF96E02D1}" srcId="{2202A5FB-D8E6-4CCB-8A98-1E9677EA159A}" destId="{9C3E40F8-4BB2-4BBE-A6A8-71FC782D6A5D}" srcOrd="1" destOrd="0" parTransId="{564346DB-D247-40A4-AA29-528DF027A00B}" sibTransId="{6BED8D50-B828-48E8-A71A-7F5B63CC9CF7}"/>
    <dgm:cxn modelId="{36F5628B-F5D8-41A2-BC64-1135ED8CF58F}" type="presOf" srcId="{7F925261-BA8C-4711-BC2D-EC1809F1938F}" destId="{B047E015-3EE8-438B-9D73-1E0BADB840DD}" srcOrd="0" destOrd="0" presId="urn:microsoft.com/office/officeart/2005/8/layout/cycle4#1"/>
    <dgm:cxn modelId="{982BD68E-239B-4E8F-941F-8D392223908C}" type="presOf" srcId="{BD1630AB-E813-4DF8-A6E1-157E0C91F047}" destId="{03A046C5-945B-4F28-8B33-149E0104C918}" srcOrd="0" destOrd="0" presId="urn:microsoft.com/office/officeart/2005/8/layout/cycle4#1"/>
    <dgm:cxn modelId="{F7DBF48F-F0DE-48AB-ACB5-91B205650E3F}" type="presOf" srcId="{5FF8EF22-DDE2-408A-8900-A67373422D11}" destId="{9C24DBB5-0E6B-4D8A-8DDF-B5B8601BA284}" srcOrd="0" destOrd="0" presId="urn:microsoft.com/office/officeart/2005/8/layout/cycle4#1"/>
    <dgm:cxn modelId="{7A1F2897-A942-4A4F-BB2B-2B9B13E02D02}" type="presOf" srcId="{67090688-F235-46D0-B11C-0360578C0D4B}" destId="{044E536B-9C6B-4AF1-8BBE-75F454C24C11}" srcOrd="1" destOrd="0" presId="urn:microsoft.com/office/officeart/2005/8/layout/cycle4#1"/>
    <dgm:cxn modelId="{FC5B2FB1-92CF-4379-82F1-C9E5FA83B828}" type="presOf" srcId="{56E22775-3433-4FC4-8512-35E2A079CF12}" destId="{AA4D5BB6-CE8F-4C53-99A3-D677C51A5160}" srcOrd="0" destOrd="1" presId="urn:microsoft.com/office/officeart/2005/8/layout/cycle4#1"/>
    <dgm:cxn modelId="{090F7EB3-4D31-48DA-9871-D28D96520F02}" type="presOf" srcId="{C8A912B8-6543-46FF-99A8-6B7CDE985134}" destId="{1B352A56-61E9-4DE6-8D7E-41D240B2DC3D}" srcOrd="0" destOrd="0" presId="urn:microsoft.com/office/officeart/2005/8/layout/cycle4#1"/>
    <dgm:cxn modelId="{0A6682BA-8A9C-4289-8F30-3DC4BDBECBE9}" srcId="{BD1630AB-E813-4DF8-A6E1-157E0C91F047}" destId="{6966E37A-F54A-413E-ABD8-1ED6D98FDFBE}" srcOrd="4" destOrd="0" parTransId="{E249A210-BEAD-4519-B24C-092C1AAE7A0A}" sibTransId="{0B3FF7AD-A401-49B4-A107-DD861552E10B}"/>
    <dgm:cxn modelId="{AA9ACFBB-C271-4C1C-A9F5-88BEAA7F015D}" type="presOf" srcId="{C7E3482F-432F-4400-A5F4-4F27CC4B2898}" destId="{C5E71CCA-5A9A-4410-916D-5C852F7D09DC}" srcOrd="1" destOrd="1" presId="urn:microsoft.com/office/officeart/2005/8/layout/cycle4#1"/>
    <dgm:cxn modelId="{809F14BD-5C7F-424A-8C6C-5451F57277CA}" type="presOf" srcId="{2202A5FB-D8E6-4CCB-8A98-1E9677EA159A}" destId="{DDDEDF8D-80D5-4560-9457-C4143417F16D}" srcOrd="0" destOrd="0" presId="urn:microsoft.com/office/officeart/2005/8/layout/cycle4#1"/>
    <dgm:cxn modelId="{FCFDD2CF-12C2-476D-8D2C-B370C5EA217D}" type="presOf" srcId="{EEFFBFB8-E428-4694-9A0A-6E0121C0AAE9}" destId="{E647814B-489D-4509-8E84-0B6EDB23A201}" srcOrd="1" destOrd="0" presId="urn:microsoft.com/office/officeart/2005/8/layout/cycle4#1"/>
    <dgm:cxn modelId="{5EBEA9DB-D683-4778-8491-CA7BA5739B25}" srcId="{C8A912B8-6543-46FF-99A8-6B7CDE985134}" destId="{C6CB30F1-039F-42C3-84A3-91BD4F785F90}" srcOrd="0" destOrd="0" parTransId="{4275D3F1-0B68-4CCF-9FC9-EFD7F42234D3}" sibTransId="{1E4CD648-F4CF-4B12-839D-40343146D71F}"/>
    <dgm:cxn modelId="{CF30DADE-D36D-4E1C-B602-BD8F6C601B96}" type="presOf" srcId="{E5081A1B-3752-4F1F-8BDE-D30CCC7CF038}" destId="{482D6F89-4729-413E-8BF8-35BA66D481EB}" srcOrd="1" destOrd="1" presId="urn:microsoft.com/office/officeart/2005/8/layout/cycle4#1"/>
    <dgm:cxn modelId="{1FB932E5-8AD4-4E32-9E27-D92473FC2CA1}" srcId="{2202A5FB-D8E6-4CCB-8A98-1E9677EA159A}" destId="{67090688-F235-46D0-B11C-0360578C0D4B}" srcOrd="0" destOrd="0" parTransId="{44D379B0-A9EE-4D0E-9D16-16A0B43AFBE3}" sibTransId="{26FFC6F2-C739-4D8D-8BEE-F76760031EB8}"/>
    <dgm:cxn modelId="{A899D0E8-B386-4618-9C61-D3EEB6B347F2}" type="presOf" srcId="{EEFFBFB8-E428-4694-9A0A-6E0121C0AAE9}" destId="{AA4D5BB6-CE8F-4C53-99A3-D677C51A5160}" srcOrd="0" destOrd="0" presId="urn:microsoft.com/office/officeart/2005/8/layout/cycle4#1"/>
    <dgm:cxn modelId="{35F832EC-78AC-4BF7-A16D-BC87FD838F9E}" srcId="{C8A912B8-6543-46FF-99A8-6B7CDE985134}" destId="{E5081A1B-3752-4F1F-8BDE-D30CCC7CF038}" srcOrd="1" destOrd="0" parTransId="{99ED7C35-AA5E-42C0-8348-6C6D110B4A3D}" sibTransId="{D2784185-7B83-4D79-AB82-70395674A5A0}"/>
    <dgm:cxn modelId="{341013F0-2F0B-4495-B75A-747B9FA8F4CE}" type="presOf" srcId="{56E22775-3433-4FC4-8512-35E2A079CF12}" destId="{E647814B-489D-4509-8E84-0B6EDB23A201}" srcOrd="1" destOrd="1" presId="urn:microsoft.com/office/officeart/2005/8/layout/cycle4#1"/>
    <dgm:cxn modelId="{28CFF4F0-0BEF-440C-B76C-8EC2B713CAD8}" type="presOf" srcId="{9C3E40F8-4BB2-4BBE-A6A8-71FC782D6A5D}" destId="{044E536B-9C6B-4AF1-8BBE-75F454C24C11}" srcOrd="1" destOrd="1" presId="urn:microsoft.com/office/officeart/2005/8/layout/cycle4#1"/>
    <dgm:cxn modelId="{638E4EF2-8F5B-4905-9C9E-B649C9994D1E}" srcId="{BD1630AB-E813-4DF8-A6E1-157E0C91F047}" destId="{7F925261-BA8C-4711-BC2D-EC1809F1938F}" srcOrd="3" destOrd="0" parTransId="{6CFB1F38-ADEF-4D20-9FFE-94AABCC0C306}" sibTransId="{2AD8685E-CA3F-466A-A673-B6AA8C9E330C}"/>
    <dgm:cxn modelId="{49323DF4-9A14-4BE7-9A79-5791EBFAF4C2}" srcId="{BD1630AB-E813-4DF8-A6E1-157E0C91F047}" destId="{C8A912B8-6543-46FF-99A8-6B7CDE985134}" srcOrd="2" destOrd="0" parTransId="{4BA42E49-31D4-4CFE-BB40-7005365A0825}" sibTransId="{EE656E19-11E8-4052-9203-FD3F3BE87102}"/>
    <dgm:cxn modelId="{64F59EE7-A2CB-4AC3-B9E7-A6D1B79007CD}" type="presParOf" srcId="{03A046C5-945B-4F28-8B33-149E0104C918}" destId="{6DE3D246-75F2-45A0-9543-550669A6167C}" srcOrd="0" destOrd="0" presId="urn:microsoft.com/office/officeart/2005/8/layout/cycle4#1"/>
    <dgm:cxn modelId="{AE44A988-EEBC-4FCB-A5E7-7414380F8294}" type="presParOf" srcId="{6DE3D246-75F2-45A0-9543-550669A6167C}" destId="{8A1CB7C1-3305-41A7-A294-FE920371F20C}" srcOrd="0" destOrd="0" presId="urn:microsoft.com/office/officeart/2005/8/layout/cycle4#1"/>
    <dgm:cxn modelId="{E24BD4B5-74D1-4A79-A130-6E16318D9A52}" type="presParOf" srcId="{8A1CB7C1-3305-41A7-A294-FE920371F20C}" destId="{17108CF0-D297-4A1C-899C-FE838C014A4C}" srcOrd="0" destOrd="0" presId="urn:microsoft.com/office/officeart/2005/8/layout/cycle4#1"/>
    <dgm:cxn modelId="{1DFB4559-E5A8-412C-B2D2-9F237AC7D369}" type="presParOf" srcId="{8A1CB7C1-3305-41A7-A294-FE920371F20C}" destId="{C5E71CCA-5A9A-4410-916D-5C852F7D09DC}" srcOrd="1" destOrd="0" presId="urn:microsoft.com/office/officeart/2005/8/layout/cycle4#1"/>
    <dgm:cxn modelId="{2C4E8F91-6D5C-4AEA-8F88-DDA4E631FE6E}" type="presParOf" srcId="{6DE3D246-75F2-45A0-9543-550669A6167C}" destId="{269364D8-BC07-4A2A-99B7-DC553643E46E}" srcOrd="1" destOrd="0" presId="urn:microsoft.com/office/officeart/2005/8/layout/cycle4#1"/>
    <dgm:cxn modelId="{A1927ADD-4556-41F6-878F-1F67733C51B2}" type="presParOf" srcId="{269364D8-BC07-4A2A-99B7-DC553643E46E}" destId="{436581CD-4DD8-4CB6-AA0B-90BDE4DAD555}" srcOrd="0" destOrd="0" presId="urn:microsoft.com/office/officeart/2005/8/layout/cycle4#1"/>
    <dgm:cxn modelId="{2242BF2F-1354-439E-BE62-C90D7EAFC519}" type="presParOf" srcId="{269364D8-BC07-4A2A-99B7-DC553643E46E}" destId="{044E536B-9C6B-4AF1-8BBE-75F454C24C11}" srcOrd="1" destOrd="0" presId="urn:microsoft.com/office/officeart/2005/8/layout/cycle4#1"/>
    <dgm:cxn modelId="{ED11658D-A402-48D3-B519-C22731E8E301}" type="presParOf" srcId="{6DE3D246-75F2-45A0-9543-550669A6167C}" destId="{34C38F71-BD58-4FA3-8246-CE454A318F04}" srcOrd="2" destOrd="0" presId="urn:microsoft.com/office/officeart/2005/8/layout/cycle4#1"/>
    <dgm:cxn modelId="{3F368E06-1CBE-4C1B-8524-00198BF93ADF}" type="presParOf" srcId="{34C38F71-BD58-4FA3-8246-CE454A318F04}" destId="{9889ECC8-BF62-47F6-81BC-79E7536455E0}" srcOrd="0" destOrd="0" presId="urn:microsoft.com/office/officeart/2005/8/layout/cycle4#1"/>
    <dgm:cxn modelId="{2EC290B8-975B-4765-BF82-7EE551735562}" type="presParOf" srcId="{34C38F71-BD58-4FA3-8246-CE454A318F04}" destId="{482D6F89-4729-413E-8BF8-35BA66D481EB}" srcOrd="1" destOrd="0" presId="urn:microsoft.com/office/officeart/2005/8/layout/cycle4#1"/>
    <dgm:cxn modelId="{ED49EB8E-82E6-460F-AD15-8423AAA2E8CD}" type="presParOf" srcId="{6DE3D246-75F2-45A0-9543-550669A6167C}" destId="{9AEBB0B6-8A84-4DC4-9948-B8735EDFE0E3}" srcOrd="3" destOrd="0" presId="urn:microsoft.com/office/officeart/2005/8/layout/cycle4#1"/>
    <dgm:cxn modelId="{E770E70C-7568-4F4B-9155-F03E6B2CD4CC}" type="presParOf" srcId="{9AEBB0B6-8A84-4DC4-9948-B8735EDFE0E3}" destId="{AA4D5BB6-CE8F-4C53-99A3-D677C51A5160}" srcOrd="0" destOrd="0" presId="urn:microsoft.com/office/officeart/2005/8/layout/cycle4#1"/>
    <dgm:cxn modelId="{0BFA1332-7045-4C21-AA67-F46B07280895}" type="presParOf" srcId="{9AEBB0B6-8A84-4DC4-9948-B8735EDFE0E3}" destId="{E647814B-489D-4509-8E84-0B6EDB23A201}" srcOrd="1" destOrd="0" presId="urn:microsoft.com/office/officeart/2005/8/layout/cycle4#1"/>
    <dgm:cxn modelId="{C8D36A46-2B82-45E4-A3D9-E2EB991376D9}" type="presParOf" srcId="{6DE3D246-75F2-45A0-9543-550669A6167C}" destId="{279E8D6D-92D0-4DB4-9718-1A889C01C4E7}" srcOrd="4" destOrd="0" presId="urn:microsoft.com/office/officeart/2005/8/layout/cycle4#1"/>
    <dgm:cxn modelId="{02DD30AD-F0E8-4896-9686-F631963C1F3B}" type="presParOf" srcId="{03A046C5-945B-4F28-8B33-149E0104C918}" destId="{9C6E6808-301D-4A46-AAB6-B2DA68D3486D}" srcOrd="1" destOrd="0" presId="urn:microsoft.com/office/officeart/2005/8/layout/cycle4#1"/>
    <dgm:cxn modelId="{DEB3AFF8-2AFD-4929-AEA2-3DA361811D7E}" type="presParOf" srcId="{9C6E6808-301D-4A46-AAB6-B2DA68D3486D}" destId="{9C24DBB5-0E6B-4D8A-8DDF-B5B8601BA284}" srcOrd="0" destOrd="0" presId="urn:microsoft.com/office/officeart/2005/8/layout/cycle4#1"/>
    <dgm:cxn modelId="{54644F31-7DB7-481C-883E-FDCE31F1AA59}" type="presParOf" srcId="{9C6E6808-301D-4A46-AAB6-B2DA68D3486D}" destId="{DDDEDF8D-80D5-4560-9457-C4143417F16D}" srcOrd="1" destOrd="0" presId="urn:microsoft.com/office/officeart/2005/8/layout/cycle4#1"/>
    <dgm:cxn modelId="{1D6ED947-160E-4B57-81EF-7BFBD91C4858}" type="presParOf" srcId="{9C6E6808-301D-4A46-AAB6-B2DA68D3486D}" destId="{1B352A56-61E9-4DE6-8D7E-41D240B2DC3D}" srcOrd="2" destOrd="0" presId="urn:microsoft.com/office/officeart/2005/8/layout/cycle4#1"/>
    <dgm:cxn modelId="{A2137ADC-EC6A-4508-A0FB-27CD5A4B4133}" type="presParOf" srcId="{9C6E6808-301D-4A46-AAB6-B2DA68D3486D}" destId="{B047E015-3EE8-438B-9D73-1E0BADB840DD}" srcOrd="3" destOrd="0" presId="urn:microsoft.com/office/officeart/2005/8/layout/cycle4#1"/>
    <dgm:cxn modelId="{1B7D9024-1F9F-488C-AEBB-F6275A27F957}" type="presParOf" srcId="{9C6E6808-301D-4A46-AAB6-B2DA68D3486D}" destId="{8DF6DFED-6311-4A8B-9D65-0BCD6D2AB731}" srcOrd="4" destOrd="0" presId="urn:microsoft.com/office/officeart/2005/8/layout/cycle4#1"/>
    <dgm:cxn modelId="{09E35010-51EF-4269-B955-548420B5644A}" type="presParOf" srcId="{03A046C5-945B-4F28-8B33-149E0104C918}" destId="{056BEDBD-99D7-40EA-B19A-517336692AF3}" srcOrd="2" destOrd="0" presId="urn:microsoft.com/office/officeart/2005/8/layout/cycle4#1"/>
    <dgm:cxn modelId="{A2A28873-EC24-407E-81BD-9EBC278FCEDF}" type="presParOf" srcId="{03A046C5-945B-4F28-8B33-149E0104C918}" destId="{9A2B672E-4F3F-4CFB-8D88-2B8BE4199635}" srcOrd="3" destOrd="0" presId="urn:microsoft.com/office/officeart/2005/8/layout/cycle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24E434D-6341-4753-9FA0-BCB5BD4AC565}"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A5284EEA-8DEC-4B60-9A83-29042AF6686C}">
      <dgm:prSet phldrT="[Text]" custT="1"/>
      <dgm:spPr/>
      <dgm:t>
        <a:bodyPr/>
        <a:lstStyle/>
        <a:p>
          <a:r>
            <a:rPr kumimoji="0" lang="en-US" altLang="en-US" sz="2000" b="1"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rPr>
            <a:t>TO IMPROVE CONVERSION RATES AND BOOSTING PATIENT EXPERIENCE</a:t>
          </a:r>
        </a:p>
      </dgm:t>
    </dgm:pt>
    <dgm:pt modelId="{E3D835CB-DB5A-4BA6-A48A-BBCB10CB8A51}" type="parTrans" cxnId="{189938F8-7E7B-4D12-8863-FAF50233FABD}">
      <dgm:prSet/>
      <dgm:spPr/>
      <dgm:t>
        <a:bodyPr/>
        <a:lstStyle/>
        <a:p>
          <a:endParaRPr lang="en-US"/>
        </a:p>
      </dgm:t>
    </dgm:pt>
    <dgm:pt modelId="{5AAE396B-7AC5-4923-9389-7F2358041D58}" type="sibTrans" cxnId="{189938F8-7E7B-4D12-8863-FAF50233FABD}">
      <dgm:prSet/>
      <dgm:spPr/>
      <dgm:t>
        <a:bodyPr/>
        <a:lstStyle/>
        <a:p>
          <a:endParaRPr lang="en-US"/>
        </a:p>
      </dgm:t>
    </dgm:pt>
    <dgm:pt modelId="{86D4C10E-8D1E-43DB-8B12-3F6564DE7005}">
      <dgm:prSet phldrT="[Text]" custT="1"/>
      <dgm:spPr/>
      <dgm:t>
        <a:bodyPr/>
        <a:lstStyle/>
        <a:p>
          <a:pPr rtl="0"/>
          <a:r>
            <a:rPr lang="en-US" altLang="en-US" sz="2000" b="1" dirty="0">
              <a:latin typeface="Times New Roman" panose="02020603050405020304" pitchFamily="18" charset="0"/>
              <a:cs typeface="Times New Roman" panose="02020603050405020304" pitchFamily="18" charset="0"/>
            </a:rPr>
            <a:t>P</a:t>
          </a: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ut into practice effective discharge planning to decrease ALOS</a:t>
          </a:r>
          <a:endParaRPr lang="en-US" sz="2000" dirty="0"/>
        </a:p>
      </dgm:t>
    </dgm:pt>
    <dgm:pt modelId="{D94326E4-399F-49C0-8E83-7458F102F4C3}" type="parTrans" cxnId="{FEC6B941-4819-4241-B2E2-C61CC4553192}">
      <dgm:prSet/>
      <dgm:spPr/>
      <dgm:t>
        <a:bodyPr/>
        <a:lstStyle/>
        <a:p>
          <a:endParaRPr lang="en-US"/>
        </a:p>
      </dgm:t>
    </dgm:pt>
    <dgm:pt modelId="{FE91643D-A14F-41AC-AC2B-BDAF0DC09FF4}" type="sibTrans" cxnId="{FEC6B941-4819-4241-B2E2-C61CC4553192}">
      <dgm:prSet/>
      <dgm:spPr/>
      <dgm:t>
        <a:bodyPr/>
        <a:lstStyle/>
        <a:p>
          <a:endParaRPr lang="en-US"/>
        </a:p>
      </dgm:t>
    </dgm:pt>
    <dgm:pt modelId="{28DC2673-8E12-4505-AD66-2DB74187C3FB}">
      <dgm:prSet phldrT="[Text]" custT="1"/>
      <dgm:spPr/>
      <dgm:t>
        <a:bodyPr/>
        <a:lstStyle/>
        <a:p>
          <a:pPr rtl="0"/>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Simplify the diagnosis procedure</a:t>
          </a:r>
          <a:br>
            <a:rPr kumimoji="0" lang="en-US" altLang="en-US" sz="19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br>
          <a:endParaRPr lang="en-US" sz="1900" dirty="0"/>
        </a:p>
      </dgm:t>
    </dgm:pt>
    <dgm:pt modelId="{9706496D-86FE-4472-9A7A-A78F0BD5F9A6}" type="parTrans" cxnId="{7FB604DF-D1DA-4819-BAAB-4C72FA5DAD52}">
      <dgm:prSet/>
      <dgm:spPr/>
      <dgm:t>
        <a:bodyPr/>
        <a:lstStyle/>
        <a:p>
          <a:endParaRPr lang="en-US"/>
        </a:p>
      </dgm:t>
    </dgm:pt>
    <dgm:pt modelId="{C5D898E0-AB31-4003-BC7B-CB4DA1035DD2}" type="sibTrans" cxnId="{7FB604DF-D1DA-4819-BAAB-4C72FA5DAD52}">
      <dgm:prSet/>
      <dgm:spPr/>
      <dgm:t>
        <a:bodyPr/>
        <a:lstStyle/>
        <a:p>
          <a:endParaRPr lang="en-US"/>
        </a:p>
      </dgm:t>
    </dgm:pt>
    <dgm:pt modelId="{925B3F3C-7EEC-4F39-BF3C-FF4727F054FA}" type="pres">
      <dgm:prSet presAssocID="{824E434D-6341-4753-9FA0-BCB5BD4AC565}" presName="Name0" presStyleCnt="0">
        <dgm:presLayoutVars>
          <dgm:dir/>
          <dgm:animLvl val="lvl"/>
          <dgm:resizeHandles/>
        </dgm:presLayoutVars>
      </dgm:prSet>
      <dgm:spPr/>
    </dgm:pt>
    <dgm:pt modelId="{B72B95C2-C699-42CD-A0D6-2B1234F8C6DF}" type="pres">
      <dgm:prSet presAssocID="{A5284EEA-8DEC-4B60-9A83-29042AF6686C}" presName="linNode" presStyleCnt="0"/>
      <dgm:spPr/>
    </dgm:pt>
    <dgm:pt modelId="{14DC73ED-B632-4E58-ACB6-8C0792E71F4D}" type="pres">
      <dgm:prSet presAssocID="{A5284EEA-8DEC-4B60-9A83-29042AF6686C}" presName="parentShp" presStyleLbl="node1" presStyleIdx="0" presStyleCnt="1">
        <dgm:presLayoutVars>
          <dgm:bulletEnabled val="1"/>
        </dgm:presLayoutVars>
      </dgm:prSet>
      <dgm:spPr/>
    </dgm:pt>
    <dgm:pt modelId="{A3D903DE-9BA7-4E38-B6BD-AC3691F7B49D}" type="pres">
      <dgm:prSet presAssocID="{A5284EEA-8DEC-4B60-9A83-29042AF6686C}" presName="childShp" presStyleLbl="bgAccFollowNode1" presStyleIdx="0" presStyleCnt="1" custLinFactNeighborX="4323">
        <dgm:presLayoutVars>
          <dgm:bulletEnabled val="1"/>
        </dgm:presLayoutVars>
      </dgm:prSet>
      <dgm:spPr/>
    </dgm:pt>
  </dgm:ptLst>
  <dgm:cxnLst>
    <dgm:cxn modelId="{B6539E07-56FD-44D5-879C-E34BAFA67FA8}" type="presOf" srcId="{A5284EEA-8DEC-4B60-9A83-29042AF6686C}" destId="{14DC73ED-B632-4E58-ACB6-8C0792E71F4D}" srcOrd="0" destOrd="0" presId="urn:microsoft.com/office/officeart/2005/8/layout/vList6"/>
    <dgm:cxn modelId="{FEC6B941-4819-4241-B2E2-C61CC4553192}" srcId="{A5284EEA-8DEC-4B60-9A83-29042AF6686C}" destId="{86D4C10E-8D1E-43DB-8B12-3F6564DE7005}" srcOrd="0" destOrd="0" parTransId="{D94326E4-399F-49C0-8E83-7458F102F4C3}" sibTransId="{FE91643D-A14F-41AC-AC2B-BDAF0DC09FF4}"/>
    <dgm:cxn modelId="{053F736C-7C47-4428-BDBE-15A5AAF8BA7D}" type="presOf" srcId="{28DC2673-8E12-4505-AD66-2DB74187C3FB}" destId="{A3D903DE-9BA7-4E38-B6BD-AC3691F7B49D}" srcOrd="0" destOrd="1" presId="urn:microsoft.com/office/officeart/2005/8/layout/vList6"/>
    <dgm:cxn modelId="{EC082B90-2593-4221-AD65-DE45D5D82201}" type="presOf" srcId="{824E434D-6341-4753-9FA0-BCB5BD4AC565}" destId="{925B3F3C-7EEC-4F39-BF3C-FF4727F054FA}" srcOrd="0" destOrd="0" presId="urn:microsoft.com/office/officeart/2005/8/layout/vList6"/>
    <dgm:cxn modelId="{7FF363C0-2D4F-4753-A5AE-B061542657CC}" type="presOf" srcId="{86D4C10E-8D1E-43DB-8B12-3F6564DE7005}" destId="{A3D903DE-9BA7-4E38-B6BD-AC3691F7B49D}" srcOrd="0" destOrd="0" presId="urn:microsoft.com/office/officeart/2005/8/layout/vList6"/>
    <dgm:cxn modelId="{7FB604DF-D1DA-4819-BAAB-4C72FA5DAD52}" srcId="{A5284EEA-8DEC-4B60-9A83-29042AF6686C}" destId="{28DC2673-8E12-4505-AD66-2DB74187C3FB}" srcOrd="1" destOrd="0" parTransId="{9706496D-86FE-4472-9A7A-A78F0BD5F9A6}" sibTransId="{C5D898E0-AB31-4003-BC7B-CB4DA1035DD2}"/>
    <dgm:cxn modelId="{189938F8-7E7B-4D12-8863-FAF50233FABD}" srcId="{824E434D-6341-4753-9FA0-BCB5BD4AC565}" destId="{A5284EEA-8DEC-4B60-9A83-29042AF6686C}" srcOrd="0" destOrd="0" parTransId="{E3D835CB-DB5A-4BA6-A48A-BBCB10CB8A51}" sibTransId="{5AAE396B-7AC5-4923-9389-7F2358041D58}"/>
    <dgm:cxn modelId="{0077D5B0-21E2-45CD-A8AC-4F65A3590B4C}" type="presParOf" srcId="{925B3F3C-7EEC-4F39-BF3C-FF4727F054FA}" destId="{B72B95C2-C699-42CD-A0D6-2B1234F8C6DF}" srcOrd="0" destOrd="0" presId="urn:microsoft.com/office/officeart/2005/8/layout/vList6"/>
    <dgm:cxn modelId="{770C12A2-5A2C-498F-8D27-7D2CA4759A56}" type="presParOf" srcId="{B72B95C2-C699-42CD-A0D6-2B1234F8C6DF}" destId="{14DC73ED-B632-4E58-ACB6-8C0792E71F4D}" srcOrd="0" destOrd="0" presId="urn:microsoft.com/office/officeart/2005/8/layout/vList6"/>
    <dgm:cxn modelId="{8ECEF330-739B-4998-BA4A-44E638ECEED4}" type="presParOf" srcId="{B72B95C2-C699-42CD-A0D6-2B1234F8C6DF}" destId="{A3D903DE-9BA7-4E38-B6BD-AC3691F7B49D}"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B7746C5-E946-44F9-83F0-914B28062280}"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8AF8589B-B1B3-4147-BE4B-729105446B90}">
      <dgm:prSet phldrT="[Text]"/>
      <dgm:spPr/>
      <dgm:t>
        <a:bodyPr/>
        <a:lstStyle/>
        <a:p>
          <a:r>
            <a:rPr lang="en-US" b="1" dirty="0">
              <a:latin typeface="Times New Roman" panose="02020603050405020304" pitchFamily="18" charset="0"/>
              <a:cs typeface="Times New Roman" panose="02020603050405020304" pitchFamily="18" charset="0"/>
            </a:rPr>
            <a:t>EFFECTIVE</a:t>
          </a:r>
          <a:r>
            <a:rPr lang="en-US" b="1" baseline="0" dirty="0">
              <a:latin typeface="Times New Roman" panose="02020603050405020304" pitchFamily="18" charset="0"/>
              <a:cs typeface="Times New Roman" panose="02020603050405020304" pitchFamily="18" charset="0"/>
            </a:rPr>
            <a:t> RESOURCE &amp; BED MANAGEMENT</a:t>
          </a:r>
          <a:endParaRPr lang="en-US" b="1" dirty="0">
            <a:latin typeface="Times New Roman" panose="02020603050405020304" pitchFamily="18" charset="0"/>
            <a:cs typeface="Times New Roman" panose="02020603050405020304" pitchFamily="18" charset="0"/>
          </a:endParaRPr>
        </a:p>
      </dgm:t>
    </dgm:pt>
    <dgm:pt modelId="{828FF41A-3088-4472-90F3-55197D0DC6DB}" type="parTrans" cxnId="{8653E9A1-BF7E-48FA-87A4-129F99B9597E}">
      <dgm:prSet/>
      <dgm:spPr/>
      <dgm:t>
        <a:bodyPr/>
        <a:lstStyle/>
        <a:p>
          <a:endParaRPr lang="en-US"/>
        </a:p>
      </dgm:t>
    </dgm:pt>
    <dgm:pt modelId="{DA53161D-0C63-4A75-9D57-6D36D13E88D3}" type="sibTrans" cxnId="{8653E9A1-BF7E-48FA-87A4-129F99B9597E}">
      <dgm:prSet/>
      <dgm:spPr/>
      <dgm:t>
        <a:bodyPr/>
        <a:lstStyle/>
        <a:p>
          <a:endParaRPr lang="en-US"/>
        </a:p>
      </dgm:t>
    </dgm:pt>
    <dgm:pt modelId="{746CBC76-32FE-4D0A-B843-EBA244F714D9}">
      <dgm:prSet phldrT="[Text]" custT="1"/>
      <dgm:spPr/>
      <dgm:t>
        <a:bodyPr/>
        <a:lstStyle/>
        <a:p>
          <a:r>
            <a:rPr lang="en-US" altLang="en-US" sz="2000" b="1" dirty="0">
              <a:latin typeface="Times New Roman" panose="02020603050405020304" pitchFamily="18" charset="0"/>
              <a:cs typeface="Times New Roman" panose="02020603050405020304" pitchFamily="18" charset="0"/>
            </a:rPr>
            <a:t>Use adaptable tactics to maximize staffing</a:t>
          </a:r>
          <a:endParaRPr lang="en-US" sz="2000" dirty="0"/>
        </a:p>
      </dgm:t>
    </dgm:pt>
    <dgm:pt modelId="{83CFCE7F-2215-4363-8638-3917C6C7465C}" type="parTrans" cxnId="{37F8AB8F-F55E-4A3B-9F8A-364D6548FDB5}">
      <dgm:prSet/>
      <dgm:spPr/>
      <dgm:t>
        <a:bodyPr/>
        <a:lstStyle/>
        <a:p>
          <a:endParaRPr lang="en-US"/>
        </a:p>
      </dgm:t>
    </dgm:pt>
    <dgm:pt modelId="{AA23AD7C-1F87-4D9B-8E0D-E5DCD09E1134}" type="sibTrans" cxnId="{37F8AB8F-F55E-4A3B-9F8A-364D6548FDB5}">
      <dgm:prSet/>
      <dgm:spPr/>
      <dgm:t>
        <a:bodyPr/>
        <a:lstStyle/>
        <a:p>
          <a:endParaRPr lang="en-US"/>
        </a:p>
      </dgm:t>
    </dgm:pt>
    <dgm:pt modelId="{58881420-DD16-4F91-B3B0-0B50E030B452}">
      <dgm:prSet phldrT="[Text]"/>
      <dgm:spPr/>
      <dgm:t>
        <a:bodyPr/>
        <a:lstStyle/>
        <a:p>
          <a:r>
            <a:rPr lang="en-US" b="1" dirty="0">
              <a:latin typeface="Times New Roman" panose="02020603050405020304" pitchFamily="18" charset="0"/>
              <a:cs typeface="Times New Roman" panose="02020603050405020304" pitchFamily="18" charset="0"/>
            </a:rPr>
            <a:t>REVIEW SPACE OPTIMIZATION</a:t>
          </a:r>
        </a:p>
      </dgm:t>
    </dgm:pt>
    <dgm:pt modelId="{DB152D32-005B-42E5-81EE-6AE12EF9CF8E}" type="parTrans" cxnId="{48B0577F-1B56-4D46-8AB8-79ED88FBA12D}">
      <dgm:prSet/>
      <dgm:spPr/>
      <dgm:t>
        <a:bodyPr/>
        <a:lstStyle/>
        <a:p>
          <a:endParaRPr lang="en-US"/>
        </a:p>
      </dgm:t>
    </dgm:pt>
    <dgm:pt modelId="{25AB1198-E72C-427D-A7E5-1D45930E2C07}" type="sibTrans" cxnId="{48B0577F-1B56-4D46-8AB8-79ED88FBA12D}">
      <dgm:prSet/>
      <dgm:spPr/>
      <dgm:t>
        <a:bodyPr/>
        <a:lstStyle/>
        <a:p>
          <a:endParaRPr lang="en-US"/>
        </a:p>
      </dgm:t>
    </dgm:pt>
    <dgm:pt modelId="{DAF25E95-ABF2-4AD7-9DB6-B68A08A4B9F6}">
      <dgm:prSet phldrT="[Text]" custT="1"/>
      <dgm:spPr/>
      <dgm:t>
        <a:bodyPr/>
        <a:lstStyle/>
        <a:p>
          <a:r>
            <a:rPr lang="en-US" sz="2000" b="1" dirty="0">
              <a:latin typeface="Times New Roman" panose="02020603050405020304" pitchFamily="18" charset="0"/>
              <a:cs typeface="Times New Roman" panose="02020603050405020304" pitchFamily="18" charset="0"/>
            </a:rPr>
            <a:t>Review ED layout to enhance flow and productivity.</a:t>
          </a:r>
          <a:br>
            <a:rPr lang="en-US" altLang="en-US" sz="2000" b="1" dirty="0">
              <a:latin typeface="Times New Roman" panose="02020603050405020304" pitchFamily="18" charset="0"/>
              <a:cs typeface="Times New Roman" panose="02020603050405020304" pitchFamily="18" charset="0"/>
            </a:rPr>
          </a:br>
          <a:endParaRPr lang="en-US" sz="2000" dirty="0">
            <a:latin typeface="Times New Roman" panose="02020603050405020304" pitchFamily="18" charset="0"/>
            <a:cs typeface="Times New Roman" panose="02020603050405020304" pitchFamily="18" charset="0"/>
          </a:endParaRPr>
        </a:p>
      </dgm:t>
    </dgm:pt>
    <dgm:pt modelId="{A993C6E3-A717-405D-B0EE-012EAA0A55A3}" type="parTrans" cxnId="{0B84B10F-77D3-453E-AA51-7C1F7BBC62D4}">
      <dgm:prSet/>
      <dgm:spPr/>
      <dgm:t>
        <a:bodyPr/>
        <a:lstStyle/>
        <a:p>
          <a:endParaRPr lang="en-US"/>
        </a:p>
      </dgm:t>
    </dgm:pt>
    <dgm:pt modelId="{F0E7571F-4A1E-47C2-A574-CAD9868A85BB}" type="sibTrans" cxnId="{0B84B10F-77D3-453E-AA51-7C1F7BBC62D4}">
      <dgm:prSet/>
      <dgm:spPr/>
      <dgm:t>
        <a:bodyPr/>
        <a:lstStyle/>
        <a:p>
          <a:endParaRPr lang="en-US"/>
        </a:p>
      </dgm:t>
    </dgm:pt>
    <dgm:pt modelId="{111CA7C7-188C-44E4-B714-EA19FAFB1DE7}">
      <dgm:prSet phldrT="[Text]" custT="1"/>
      <dgm:spPr/>
      <dgm:t>
        <a:bodyPr/>
        <a:lstStyle/>
        <a:p>
          <a:r>
            <a:rPr lang="en-US" sz="2000" b="1" dirty="0">
              <a:latin typeface="Times New Roman" panose="02020603050405020304" pitchFamily="18" charset="0"/>
              <a:cs typeface="Times New Roman" panose="02020603050405020304" pitchFamily="18" charset="0"/>
            </a:rPr>
            <a:t>This will help reducing ALOS</a:t>
          </a:r>
        </a:p>
      </dgm:t>
    </dgm:pt>
    <dgm:pt modelId="{31330F7F-B058-4E7B-88FD-0ADC493B3B69}" type="parTrans" cxnId="{B63B9616-A128-4AA6-AA10-4C545FAF3CEE}">
      <dgm:prSet/>
      <dgm:spPr/>
      <dgm:t>
        <a:bodyPr/>
        <a:lstStyle/>
        <a:p>
          <a:endParaRPr lang="en-US"/>
        </a:p>
      </dgm:t>
    </dgm:pt>
    <dgm:pt modelId="{EE85CC16-FC41-4395-873F-0B76BE7D4042}" type="sibTrans" cxnId="{B63B9616-A128-4AA6-AA10-4C545FAF3CEE}">
      <dgm:prSet/>
      <dgm:spPr/>
      <dgm:t>
        <a:bodyPr/>
        <a:lstStyle/>
        <a:p>
          <a:endParaRPr lang="en-US"/>
        </a:p>
      </dgm:t>
    </dgm:pt>
    <dgm:pt modelId="{0BD00AED-B9D0-4F8C-880A-C653A27D0024}">
      <dgm:prSet custT="1"/>
      <dgm:spPr/>
      <dgm:t>
        <a:bodyPr/>
        <a:lstStyle/>
        <a:p>
          <a:r>
            <a:rPr lang="en-US" altLang="en-US" sz="2000" b="1" dirty="0">
              <a:latin typeface="Times New Roman" panose="02020603050405020304" pitchFamily="18" charset="0"/>
              <a:cs typeface="Times New Roman" panose="02020603050405020304" pitchFamily="18" charset="0"/>
            </a:rPr>
            <a:t>Boost departmental bed coordination</a:t>
          </a:r>
        </a:p>
      </dgm:t>
    </dgm:pt>
    <dgm:pt modelId="{D70028A7-8890-4096-A404-56424E8FADDC}" type="parTrans" cxnId="{98708D41-5A30-43DB-A5C7-FFC6ADFD1E56}">
      <dgm:prSet/>
      <dgm:spPr/>
      <dgm:t>
        <a:bodyPr/>
        <a:lstStyle/>
        <a:p>
          <a:endParaRPr lang="en-US"/>
        </a:p>
      </dgm:t>
    </dgm:pt>
    <dgm:pt modelId="{D8991C2F-794B-4F88-BA6A-DA3898F602E1}" type="sibTrans" cxnId="{98708D41-5A30-43DB-A5C7-FFC6ADFD1E56}">
      <dgm:prSet/>
      <dgm:spPr/>
      <dgm:t>
        <a:bodyPr/>
        <a:lstStyle/>
        <a:p>
          <a:endParaRPr lang="en-US"/>
        </a:p>
      </dgm:t>
    </dgm:pt>
    <dgm:pt modelId="{EC34F6B1-6AF0-4956-A99E-0F82CC131BBA}" type="pres">
      <dgm:prSet presAssocID="{2B7746C5-E946-44F9-83F0-914B28062280}" presName="Name0" presStyleCnt="0">
        <dgm:presLayoutVars>
          <dgm:dir/>
          <dgm:animLvl val="lvl"/>
          <dgm:resizeHandles/>
        </dgm:presLayoutVars>
      </dgm:prSet>
      <dgm:spPr/>
    </dgm:pt>
    <dgm:pt modelId="{27B8600D-F1A8-49CA-9482-7E266D035196}" type="pres">
      <dgm:prSet presAssocID="{8AF8589B-B1B3-4147-BE4B-729105446B90}" presName="linNode" presStyleCnt="0"/>
      <dgm:spPr/>
    </dgm:pt>
    <dgm:pt modelId="{35659C7D-AB05-44FE-A3D9-CD7B66122D2C}" type="pres">
      <dgm:prSet presAssocID="{8AF8589B-B1B3-4147-BE4B-729105446B90}" presName="parentShp" presStyleLbl="node1" presStyleIdx="0" presStyleCnt="2" custLinFactNeighborX="-327" custLinFactNeighborY="638">
        <dgm:presLayoutVars>
          <dgm:bulletEnabled val="1"/>
        </dgm:presLayoutVars>
      </dgm:prSet>
      <dgm:spPr/>
    </dgm:pt>
    <dgm:pt modelId="{C73E5875-0695-4FCB-88A9-5E47FA33AE57}" type="pres">
      <dgm:prSet presAssocID="{8AF8589B-B1B3-4147-BE4B-729105446B90}" presName="childShp" presStyleLbl="bgAccFollowNode1" presStyleIdx="0" presStyleCnt="2" custLinFactNeighborX="1959" custLinFactNeighborY="-7502">
        <dgm:presLayoutVars>
          <dgm:bulletEnabled val="1"/>
        </dgm:presLayoutVars>
      </dgm:prSet>
      <dgm:spPr/>
    </dgm:pt>
    <dgm:pt modelId="{30723503-6425-48A6-9B3F-78AB71B43489}" type="pres">
      <dgm:prSet presAssocID="{DA53161D-0C63-4A75-9D57-6D36D13E88D3}" presName="spacing" presStyleCnt="0"/>
      <dgm:spPr/>
    </dgm:pt>
    <dgm:pt modelId="{BD60C7B9-9CB5-4934-A76E-8899E08A6DD6}" type="pres">
      <dgm:prSet presAssocID="{58881420-DD16-4F91-B3B0-0B50E030B452}" presName="linNode" presStyleCnt="0"/>
      <dgm:spPr/>
    </dgm:pt>
    <dgm:pt modelId="{B3CA489C-F4F2-4415-AB7D-7E946F6383C7}" type="pres">
      <dgm:prSet presAssocID="{58881420-DD16-4F91-B3B0-0B50E030B452}" presName="parentShp" presStyleLbl="node1" presStyleIdx="1" presStyleCnt="2">
        <dgm:presLayoutVars>
          <dgm:bulletEnabled val="1"/>
        </dgm:presLayoutVars>
      </dgm:prSet>
      <dgm:spPr/>
    </dgm:pt>
    <dgm:pt modelId="{031AF6F5-8C41-4D8F-A264-1CBED1E1A26C}" type="pres">
      <dgm:prSet presAssocID="{58881420-DD16-4F91-B3B0-0B50E030B452}" presName="childShp" presStyleLbl="bgAccFollowNode1" presStyleIdx="1" presStyleCnt="2">
        <dgm:presLayoutVars>
          <dgm:bulletEnabled val="1"/>
        </dgm:presLayoutVars>
      </dgm:prSet>
      <dgm:spPr/>
    </dgm:pt>
  </dgm:ptLst>
  <dgm:cxnLst>
    <dgm:cxn modelId="{0B84B10F-77D3-453E-AA51-7C1F7BBC62D4}" srcId="{58881420-DD16-4F91-B3B0-0B50E030B452}" destId="{DAF25E95-ABF2-4AD7-9DB6-B68A08A4B9F6}" srcOrd="0" destOrd="0" parTransId="{A993C6E3-A717-405D-B0EE-012EAA0A55A3}" sibTransId="{F0E7571F-4A1E-47C2-A574-CAD9868A85BB}"/>
    <dgm:cxn modelId="{B63B9616-A128-4AA6-AA10-4C545FAF3CEE}" srcId="{58881420-DD16-4F91-B3B0-0B50E030B452}" destId="{111CA7C7-188C-44E4-B714-EA19FAFB1DE7}" srcOrd="1" destOrd="0" parTransId="{31330F7F-B058-4E7B-88FD-0ADC493B3B69}" sibTransId="{EE85CC16-FC41-4395-873F-0B76BE7D4042}"/>
    <dgm:cxn modelId="{A5375F35-69D8-4547-A585-C5A2E392E3AB}" type="presOf" srcId="{746CBC76-32FE-4D0A-B843-EBA244F714D9}" destId="{C73E5875-0695-4FCB-88A9-5E47FA33AE57}" srcOrd="0" destOrd="0" presId="urn:microsoft.com/office/officeart/2005/8/layout/vList6"/>
    <dgm:cxn modelId="{9E38443E-E799-4C54-984C-DCAD38278976}" type="presOf" srcId="{2B7746C5-E946-44F9-83F0-914B28062280}" destId="{EC34F6B1-6AF0-4956-A99E-0F82CC131BBA}" srcOrd="0" destOrd="0" presId="urn:microsoft.com/office/officeart/2005/8/layout/vList6"/>
    <dgm:cxn modelId="{98708D41-5A30-43DB-A5C7-FFC6ADFD1E56}" srcId="{8AF8589B-B1B3-4147-BE4B-729105446B90}" destId="{0BD00AED-B9D0-4F8C-880A-C653A27D0024}" srcOrd="1" destOrd="0" parTransId="{D70028A7-8890-4096-A404-56424E8FADDC}" sibTransId="{D8991C2F-794B-4F88-BA6A-DA3898F602E1}"/>
    <dgm:cxn modelId="{4385474B-7536-4EF3-AFED-275C926990EE}" type="presOf" srcId="{58881420-DD16-4F91-B3B0-0B50E030B452}" destId="{B3CA489C-F4F2-4415-AB7D-7E946F6383C7}" srcOrd="0" destOrd="0" presId="urn:microsoft.com/office/officeart/2005/8/layout/vList6"/>
    <dgm:cxn modelId="{82B19F6C-61BC-464C-B401-C90DDD61604C}" type="presOf" srcId="{8AF8589B-B1B3-4147-BE4B-729105446B90}" destId="{35659C7D-AB05-44FE-A3D9-CD7B66122D2C}" srcOrd="0" destOrd="0" presId="urn:microsoft.com/office/officeart/2005/8/layout/vList6"/>
    <dgm:cxn modelId="{65FA6176-6AD1-41F8-8EB0-DBE33988432E}" type="presOf" srcId="{0BD00AED-B9D0-4F8C-880A-C653A27D0024}" destId="{C73E5875-0695-4FCB-88A9-5E47FA33AE57}" srcOrd="0" destOrd="1" presId="urn:microsoft.com/office/officeart/2005/8/layout/vList6"/>
    <dgm:cxn modelId="{48B0577F-1B56-4D46-8AB8-79ED88FBA12D}" srcId="{2B7746C5-E946-44F9-83F0-914B28062280}" destId="{58881420-DD16-4F91-B3B0-0B50E030B452}" srcOrd="1" destOrd="0" parTransId="{DB152D32-005B-42E5-81EE-6AE12EF9CF8E}" sibTransId="{25AB1198-E72C-427D-A7E5-1D45930E2C07}"/>
    <dgm:cxn modelId="{37F8AB8F-F55E-4A3B-9F8A-364D6548FDB5}" srcId="{8AF8589B-B1B3-4147-BE4B-729105446B90}" destId="{746CBC76-32FE-4D0A-B843-EBA244F714D9}" srcOrd="0" destOrd="0" parTransId="{83CFCE7F-2215-4363-8638-3917C6C7465C}" sibTransId="{AA23AD7C-1F87-4D9B-8E0D-E5DCD09E1134}"/>
    <dgm:cxn modelId="{8653E9A1-BF7E-48FA-87A4-129F99B9597E}" srcId="{2B7746C5-E946-44F9-83F0-914B28062280}" destId="{8AF8589B-B1B3-4147-BE4B-729105446B90}" srcOrd="0" destOrd="0" parTransId="{828FF41A-3088-4472-90F3-55197D0DC6DB}" sibTransId="{DA53161D-0C63-4A75-9D57-6D36D13E88D3}"/>
    <dgm:cxn modelId="{7D8286DB-0371-4735-AE60-E6E076C7B46C}" type="presOf" srcId="{DAF25E95-ABF2-4AD7-9DB6-B68A08A4B9F6}" destId="{031AF6F5-8C41-4D8F-A264-1CBED1E1A26C}" srcOrd="0" destOrd="0" presId="urn:microsoft.com/office/officeart/2005/8/layout/vList6"/>
    <dgm:cxn modelId="{E1FAE6E0-8486-4A41-A96C-196B0300CF74}" type="presOf" srcId="{111CA7C7-188C-44E4-B714-EA19FAFB1DE7}" destId="{031AF6F5-8C41-4D8F-A264-1CBED1E1A26C}" srcOrd="0" destOrd="1" presId="urn:microsoft.com/office/officeart/2005/8/layout/vList6"/>
    <dgm:cxn modelId="{A3B4FCC8-B295-4A0B-8588-74E03FD274D2}" type="presParOf" srcId="{EC34F6B1-6AF0-4956-A99E-0F82CC131BBA}" destId="{27B8600D-F1A8-49CA-9482-7E266D035196}" srcOrd="0" destOrd="0" presId="urn:microsoft.com/office/officeart/2005/8/layout/vList6"/>
    <dgm:cxn modelId="{1C180566-F2B5-40F1-B741-9340375FF8F7}" type="presParOf" srcId="{27B8600D-F1A8-49CA-9482-7E266D035196}" destId="{35659C7D-AB05-44FE-A3D9-CD7B66122D2C}" srcOrd="0" destOrd="0" presId="urn:microsoft.com/office/officeart/2005/8/layout/vList6"/>
    <dgm:cxn modelId="{E361A0BE-F6CF-4695-82B7-8E7ADAE69DE8}" type="presParOf" srcId="{27B8600D-F1A8-49CA-9482-7E266D035196}" destId="{C73E5875-0695-4FCB-88A9-5E47FA33AE57}" srcOrd="1" destOrd="0" presId="urn:microsoft.com/office/officeart/2005/8/layout/vList6"/>
    <dgm:cxn modelId="{EA83F558-91B7-4901-AF7D-E2B5F9BCF4DE}" type="presParOf" srcId="{EC34F6B1-6AF0-4956-A99E-0F82CC131BBA}" destId="{30723503-6425-48A6-9B3F-78AB71B43489}" srcOrd="1" destOrd="0" presId="urn:microsoft.com/office/officeart/2005/8/layout/vList6"/>
    <dgm:cxn modelId="{0E331404-14CE-4DD4-A6BF-9CEE6B290A45}" type="presParOf" srcId="{EC34F6B1-6AF0-4956-A99E-0F82CC131BBA}" destId="{BD60C7B9-9CB5-4934-A76E-8899E08A6DD6}" srcOrd="2" destOrd="0" presId="urn:microsoft.com/office/officeart/2005/8/layout/vList6"/>
    <dgm:cxn modelId="{7DB5C6F8-40C0-4044-914D-23107C2677BE}" type="presParOf" srcId="{BD60C7B9-9CB5-4934-A76E-8899E08A6DD6}" destId="{B3CA489C-F4F2-4415-AB7D-7E946F6383C7}" srcOrd="0" destOrd="0" presId="urn:microsoft.com/office/officeart/2005/8/layout/vList6"/>
    <dgm:cxn modelId="{E3D20121-A1F9-4D53-8532-4570FBBD891F}" type="presParOf" srcId="{BD60C7B9-9CB5-4934-A76E-8899E08A6DD6}" destId="{031AF6F5-8C41-4D8F-A264-1CBED1E1A26C}" srcOrd="1"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14DF27A-C55C-4033-91FC-A0E0B65288C2}"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US"/>
        </a:p>
      </dgm:t>
    </dgm:pt>
    <dgm:pt modelId="{1599E8CF-2DAD-4B68-9378-0519D05AAAE8}">
      <dgm:prSet custT="1">
        <dgm:style>
          <a:lnRef idx="1">
            <a:schemeClr val="accent1"/>
          </a:lnRef>
          <a:fillRef idx="2">
            <a:schemeClr val="accent1"/>
          </a:fillRef>
          <a:effectRef idx="1">
            <a:schemeClr val="accent1"/>
          </a:effectRef>
          <a:fontRef idx="minor">
            <a:schemeClr val="dk1"/>
          </a:fontRef>
        </dgm:style>
      </dgm:prSet>
      <dgm:spPr>
        <a:ln>
          <a:noFill/>
        </a:ln>
      </dgm:spPr>
      <dgm:t>
        <a:bodyPr anchor="t"/>
        <a:lstStyle/>
        <a:p>
          <a:pPr algn="just" rtl="0"/>
          <a:r>
            <a:rPr lang="en-US" sz="1200" b="1" dirty="0">
              <a:solidFill>
                <a:schemeClr val="tx1"/>
              </a:solidFill>
              <a:latin typeface="Times New Roman" panose="02020603050405020304" pitchFamily="18" charset="0"/>
              <a:cs typeface="Times New Roman" panose="02020603050405020304" pitchFamily="18" charset="0"/>
            </a:rPr>
            <a:t>Impact of ED patient care quality on hospital admissions and satisfaction</a:t>
          </a:r>
          <a:r>
            <a:rPr lang="en-US" sz="1200" dirty="0">
              <a:solidFill>
                <a:schemeClr val="tx1"/>
              </a:solidFill>
              <a:latin typeface="Times New Roman" panose="02020603050405020304" pitchFamily="18" charset="0"/>
              <a:cs typeface="Times New Roman" panose="02020603050405020304" pitchFamily="18" charset="0"/>
            </a:rPr>
            <a:t>.</a:t>
          </a:r>
        </a:p>
        <a:p>
          <a:pPr algn="just" rtl="0"/>
          <a:r>
            <a:rPr lang="en-US" sz="1200" dirty="0">
              <a:solidFill>
                <a:schemeClr val="tx1"/>
              </a:solidFill>
              <a:latin typeface="Times New Roman" panose="02020603050405020304" pitchFamily="18" charset="0"/>
              <a:cs typeface="Times New Roman" panose="02020603050405020304" pitchFamily="18" charset="0"/>
            </a:rPr>
            <a:t>Examining the relationship between              these characteristics, especially in times of higher patient traffic, can yield important information for enhancing ED performance</a:t>
          </a:r>
          <a:r>
            <a:rPr lang="en-US" sz="1200" b="1" dirty="0">
              <a:solidFill>
                <a:schemeClr val="tx1"/>
              </a:solidFill>
              <a:latin typeface="Times New Roman" panose="02020603050405020304" pitchFamily="18" charset="0"/>
              <a:cs typeface="Times New Roman" panose="02020603050405020304" pitchFamily="18" charset="0"/>
            </a:rPr>
            <a:t>.</a:t>
          </a:r>
          <a:endParaRPr lang="en-US" sz="1200" dirty="0">
            <a:solidFill>
              <a:schemeClr val="accent1">
                <a:lumMod val="50000"/>
              </a:schemeClr>
            </a:solidFill>
            <a:latin typeface="Times New Roman" panose="02020603050405020304" pitchFamily="18" charset="0"/>
            <a:cs typeface="Times New Roman" panose="02020603050405020304" pitchFamily="18" charset="0"/>
          </a:endParaRPr>
        </a:p>
      </dgm:t>
    </dgm:pt>
    <dgm:pt modelId="{F5E0DFB1-5ABA-4375-BBD9-17FF5AA2A0A5}" type="parTrans" cxnId="{C730E0CD-66E9-4D1D-A102-0D37A79A9FAB}">
      <dgm:prSet/>
      <dgm:spPr/>
      <dgm:t>
        <a:bodyPr/>
        <a:lstStyle/>
        <a:p>
          <a:endParaRPr lang="en-US"/>
        </a:p>
      </dgm:t>
    </dgm:pt>
    <dgm:pt modelId="{4875E4A6-CA5A-44EF-8F5E-67AAEDFCFDEB}" type="sibTrans" cxnId="{C730E0CD-66E9-4D1D-A102-0D37A79A9FAB}">
      <dgm:prSet/>
      <dgm:spPr/>
      <dgm:t>
        <a:bodyPr/>
        <a:lstStyle/>
        <a:p>
          <a:endParaRPr lang="en-US"/>
        </a:p>
      </dgm:t>
    </dgm:pt>
    <dgm:pt modelId="{C17F8615-53C0-407A-90BF-6608CD2867A4}" type="pres">
      <dgm:prSet presAssocID="{E14DF27A-C55C-4033-91FC-A0E0B65288C2}" presName="linear" presStyleCnt="0">
        <dgm:presLayoutVars>
          <dgm:animLvl val="lvl"/>
          <dgm:resizeHandles val="exact"/>
        </dgm:presLayoutVars>
      </dgm:prSet>
      <dgm:spPr/>
    </dgm:pt>
    <dgm:pt modelId="{2164A665-3B45-4344-ACAE-80954515355F}" type="pres">
      <dgm:prSet presAssocID="{1599E8CF-2DAD-4B68-9378-0519D05AAAE8}" presName="parentText" presStyleLbl="node1" presStyleIdx="0" presStyleCnt="1" custLinFactNeighborX="-475" custLinFactNeighborY="-53">
        <dgm:presLayoutVars>
          <dgm:chMax val="0"/>
          <dgm:bulletEnabled val="1"/>
        </dgm:presLayoutVars>
      </dgm:prSet>
      <dgm:spPr/>
    </dgm:pt>
  </dgm:ptLst>
  <dgm:cxnLst>
    <dgm:cxn modelId="{48409427-3626-4613-A43C-3AB5D25D19B9}" type="presOf" srcId="{1599E8CF-2DAD-4B68-9378-0519D05AAAE8}" destId="{2164A665-3B45-4344-ACAE-80954515355F}" srcOrd="0" destOrd="0" presId="urn:microsoft.com/office/officeart/2005/8/layout/vList2"/>
    <dgm:cxn modelId="{40135A5A-04B6-400F-A2ED-6F50451850C9}" type="presOf" srcId="{E14DF27A-C55C-4033-91FC-A0E0B65288C2}" destId="{C17F8615-53C0-407A-90BF-6608CD2867A4}" srcOrd="0" destOrd="0" presId="urn:microsoft.com/office/officeart/2005/8/layout/vList2"/>
    <dgm:cxn modelId="{C730E0CD-66E9-4D1D-A102-0D37A79A9FAB}" srcId="{E14DF27A-C55C-4033-91FC-A0E0B65288C2}" destId="{1599E8CF-2DAD-4B68-9378-0519D05AAAE8}" srcOrd="0" destOrd="0" parTransId="{F5E0DFB1-5ABA-4375-BBD9-17FF5AA2A0A5}" sibTransId="{4875E4A6-CA5A-44EF-8F5E-67AAEDFCFDEB}"/>
    <dgm:cxn modelId="{D596A5D8-11E1-45F3-BA4E-4E959A0C5431}" type="presParOf" srcId="{C17F8615-53C0-407A-90BF-6608CD2867A4}" destId="{2164A665-3B45-4344-ACAE-80954515355F}" srcOrd="0"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A91A45-2EC9-4374-99ED-6D355631B1F2}">
      <dsp:nvSpPr>
        <dsp:cNvPr id="0" name=""/>
        <dsp:cNvSpPr/>
      </dsp:nvSpPr>
      <dsp:spPr>
        <a:xfrm>
          <a:off x="0" y="26837"/>
          <a:ext cx="10515600" cy="1411200"/>
        </a:xfrm>
        <a:prstGeom prst="rect">
          <a:avLst/>
        </a:prstGeom>
        <a:solidFill>
          <a:schemeClr val="accent1">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rtl="0">
            <a:lnSpc>
              <a:spcPct val="90000"/>
            </a:lnSpc>
            <a:spcBef>
              <a:spcPct val="0"/>
            </a:spcBef>
            <a:spcAft>
              <a:spcPct val="35000"/>
            </a:spcAft>
            <a:buNone/>
          </a:pPr>
          <a:r>
            <a:rPr lang="en-US" sz="2800" b="1" u="sng" kern="1200" dirty="0">
              <a:latin typeface="Times New Roman" panose="02020603050405020304" pitchFamily="18" charset="0"/>
              <a:cs typeface="Times New Roman" panose="02020603050405020304" pitchFamily="18" charset="0"/>
            </a:rPr>
            <a:t>The relationship between two crucial facets of ED function: </a:t>
          </a:r>
          <a:endParaRPr lang="en-US" sz="2800" kern="1200" dirty="0">
            <a:latin typeface="Times New Roman" panose="02020603050405020304" pitchFamily="18" charset="0"/>
            <a:cs typeface="Times New Roman" panose="02020603050405020304" pitchFamily="18" charset="0"/>
          </a:endParaRPr>
        </a:p>
      </dsp:txBody>
      <dsp:txXfrm>
        <a:off x="0" y="26837"/>
        <a:ext cx="10515600" cy="1411200"/>
      </dsp:txXfrm>
    </dsp:sp>
    <dsp:sp modelId="{6CAB72DB-D2A8-499D-94AD-0EDF10EB2CB2}">
      <dsp:nvSpPr>
        <dsp:cNvPr id="0" name=""/>
        <dsp:cNvSpPr/>
      </dsp:nvSpPr>
      <dsp:spPr>
        <a:xfrm>
          <a:off x="0" y="1230265"/>
          <a:ext cx="10515600" cy="2621298"/>
        </a:xfrm>
        <a:prstGeom prst="rect">
          <a:avLst/>
        </a:prstGeom>
        <a:solidFill>
          <a:schemeClr val="accent1">
            <a:alpha val="90000"/>
            <a:tint val="40000"/>
            <a:hueOff val="0"/>
            <a:satOff val="0"/>
            <a:lumOff val="0"/>
            <a:alphaOff val="0"/>
          </a:schemeClr>
        </a:solidFill>
        <a:ln w="28575"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b="1" kern="1200" dirty="0">
              <a:latin typeface="Times New Roman" panose="02020603050405020304" pitchFamily="18" charset="0"/>
              <a:cs typeface="Times New Roman" panose="02020603050405020304" pitchFamily="18" charset="0"/>
            </a:rPr>
            <a:t>  </a:t>
          </a:r>
          <a:r>
            <a:rPr lang="en-US" sz="2400" b="1" kern="1200" dirty="0">
              <a:latin typeface="Times New Roman" panose="02020603050405020304" pitchFamily="18" charset="0"/>
              <a:cs typeface="Times New Roman" panose="02020603050405020304" pitchFamily="18" charset="0"/>
            </a:rPr>
            <a:t>ER TO IP CONVERSION RATES:</a:t>
          </a:r>
          <a:r>
            <a:rPr lang="en-US" sz="2400" b="0" kern="1200" dirty="0">
              <a:latin typeface="Times New Roman" panose="02020603050405020304" pitchFamily="18" charset="0"/>
              <a:cs typeface="Times New Roman" panose="02020603050405020304" pitchFamily="18" charset="0"/>
            </a:rPr>
            <a:t> This refers to the percentage of ER patients that are admitted to the Inpatient Department (IPD)</a:t>
          </a:r>
        </a:p>
        <a:p>
          <a:pPr marL="228600" lvl="1" indent="-228600" algn="l" defTabSz="1066800" rtl="0">
            <a:lnSpc>
              <a:spcPct val="90000"/>
            </a:lnSpc>
            <a:spcBef>
              <a:spcPct val="0"/>
            </a:spcBef>
            <a:spcAft>
              <a:spcPct val="15000"/>
            </a:spcAft>
            <a:buChar char="•"/>
          </a:pPr>
          <a:endParaRPr lang="en-US" sz="2400" b="1" kern="1200" dirty="0">
            <a:latin typeface="Times New Roman" panose="02020603050405020304" pitchFamily="18" charset="0"/>
            <a:cs typeface="Times New Roman" panose="02020603050405020304" pitchFamily="18" charset="0"/>
          </a:endParaRPr>
        </a:p>
        <a:p>
          <a:pPr marL="228600" lvl="1" indent="-228600" algn="l" defTabSz="1066800" rtl="0">
            <a:lnSpc>
              <a:spcPct val="90000"/>
            </a:lnSpc>
            <a:spcBef>
              <a:spcPct val="0"/>
            </a:spcBef>
            <a:spcAft>
              <a:spcPct val="15000"/>
            </a:spcAft>
            <a:buChar char="•"/>
          </a:pPr>
          <a:r>
            <a:rPr lang="en-US" sz="2400" b="1" kern="1200" dirty="0">
              <a:latin typeface="Times New Roman" panose="02020603050405020304" pitchFamily="18" charset="0"/>
              <a:cs typeface="Times New Roman" panose="02020603050405020304" pitchFamily="18" charset="0"/>
            </a:rPr>
            <a:t>PATIENT SATISFACTION:</a:t>
          </a:r>
          <a:r>
            <a:rPr lang="en-US" sz="2400" b="0" kern="1200" dirty="0">
              <a:latin typeface="Times New Roman" panose="02020603050405020304" pitchFamily="18" charset="0"/>
              <a:cs typeface="Times New Roman" panose="02020603050405020304" pitchFamily="18" charset="0"/>
            </a:rPr>
            <a:t> A gauge of how well a patient feels they were treated in the emergency department.</a:t>
          </a:r>
        </a:p>
      </dsp:txBody>
      <dsp:txXfrm>
        <a:off x="0" y="1230265"/>
        <a:ext cx="10515600" cy="26212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25B438-D066-4C9C-BA76-AA2623CD3EDF}">
      <dsp:nvSpPr>
        <dsp:cNvPr id="0" name=""/>
        <dsp:cNvSpPr/>
      </dsp:nvSpPr>
      <dsp:spPr>
        <a:xfrm>
          <a:off x="0" y="916"/>
          <a:ext cx="10494818" cy="7628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IN" sz="2000" b="1" kern="1200" dirty="0">
              <a:latin typeface="Times New Roman" panose="02020603050405020304" pitchFamily="18" charset="0"/>
              <a:cs typeface="Times New Roman" panose="02020603050405020304" pitchFamily="18" charset="0"/>
            </a:rPr>
            <a:t>PRIMARY OBJECTIVE :</a:t>
          </a:r>
        </a:p>
        <a:p>
          <a:pPr marL="0" lvl="0" indent="0" algn="l" defTabSz="889000" rtl="0">
            <a:lnSpc>
              <a:spcPct val="90000"/>
            </a:lnSpc>
            <a:spcBef>
              <a:spcPct val="0"/>
            </a:spcBef>
            <a:spcAft>
              <a:spcPct val="35000"/>
            </a:spcAft>
            <a:buNone/>
          </a:pPr>
          <a:r>
            <a:rPr lang="en-US" sz="1900" kern="1200" dirty="0">
              <a:latin typeface="Times New Roman" panose="02020603050405020304" pitchFamily="18" charset="0"/>
              <a:cs typeface="Times New Roman" panose="02020603050405020304" pitchFamily="18" charset="0"/>
            </a:rPr>
            <a:t>Explore potential </a:t>
          </a:r>
          <a:r>
            <a:rPr lang="en-US" sz="1900" kern="1200" dirty="0">
              <a:solidFill>
                <a:schemeClr val="tx1"/>
              </a:solidFill>
              <a:latin typeface="Times New Roman" panose="02020603050405020304" pitchFamily="18" charset="0"/>
              <a:cs typeface="Times New Roman" panose="02020603050405020304" pitchFamily="18" charset="0"/>
            </a:rPr>
            <a:t>interventions to improve the quality of care in the emergency department</a:t>
          </a:r>
          <a:r>
            <a:rPr lang="en-US" sz="1900" kern="1200" dirty="0">
              <a:latin typeface="Times New Roman" panose="02020603050405020304" pitchFamily="18" charset="0"/>
              <a:cs typeface="Times New Roman" panose="02020603050405020304" pitchFamily="18" charset="0"/>
            </a:rPr>
            <a:t>.   </a:t>
          </a:r>
          <a:r>
            <a:rPr lang="en-US" sz="1900" kern="1200" dirty="0"/>
            <a:t>          </a:t>
          </a:r>
        </a:p>
      </dsp:txBody>
      <dsp:txXfrm>
        <a:off x="37241" y="38157"/>
        <a:ext cx="10420336" cy="688394"/>
      </dsp:txXfrm>
    </dsp:sp>
    <dsp:sp modelId="{5C5DE0AC-0668-4F4C-BE03-B4E0208210E7}">
      <dsp:nvSpPr>
        <dsp:cNvPr id="0" name=""/>
        <dsp:cNvSpPr/>
      </dsp:nvSpPr>
      <dsp:spPr>
        <a:xfrm>
          <a:off x="0" y="775830"/>
          <a:ext cx="10494818" cy="7628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SECONDARY OBJECTIVES </a:t>
          </a:r>
          <a:r>
            <a:rPr lang="en-US" sz="1800" kern="1200" dirty="0"/>
            <a:t>:</a:t>
          </a:r>
        </a:p>
      </dsp:txBody>
      <dsp:txXfrm>
        <a:off x="37241" y="813071"/>
        <a:ext cx="10420336" cy="688394"/>
      </dsp:txXfrm>
    </dsp:sp>
    <dsp:sp modelId="{B078F332-C38C-448F-B99D-1DE26D605894}">
      <dsp:nvSpPr>
        <dsp:cNvPr id="0" name=""/>
        <dsp:cNvSpPr/>
      </dsp:nvSpPr>
      <dsp:spPr>
        <a:xfrm>
          <a:off x="0" y="1538706"/>
          <a:ext cx="10494818" cy="1049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210" tIns="22860" rIns="128016" bIns="22860" numCol="1" spcCol="1270" anchor="t" anchorCtr="0">
          <a:noAutofit/>
        </a:bodyPr>
        <a:lstStyle/>
        <a:p>
          <a:pPr marL="171450" lvl="1" indent="-171450" algn="l" defTabSz="800100" rtl="0">
            <a:lnSpc>
              <a:spcPct val="90000"/>
            </a:lnSpc>
            <a:spcBef>
              <a:spcPct val="0"/>
            </a:spcBef>
            <a:spcAft>
              <a:spcPct val="20000"/>
            </a:spcAft>
            <a:buChar char="•"/>
          </a:pPr>
          <a:r>
            <a:rPr lang="en-US" sz="1800" kern="1200" dirty="0">
              <a:latin typeface="Times New Roman" panose="02020603050405020304" pitchFamily="18" charset="0"/>
              <a:cs typeface="Times New Roman" panose="02020603050405020304" pitchFamily="18" charset="0"/>
            </a:rPr>
            <a:t>Identify specific aspects of quality care that most significantly impact ER to IP  conversion rates and patient satisfaction score</a:t>
          </a:r>
        </a:p>
        <a:p>
          <a:pPr marL="171450" lvl="1" indent="-171450" algn="l" defTabSz="800100" rtl="0">
            <a:lnSpc>
              <a:spcPct val="90000"/>
            </a:lnSpc>
            <a:spcBef>
              <a:spcPct val="0"/>
            </a:spcBef>
            <a:spcAft>
              <a:spcPct val="20000"/>
            </a:spcAft>
            <a:buChar char="•"/>
          </a:pPr>
          <a:r>
            <a:rPr lang="en-US" sz="1800" kern="1200" dirty="0">
              <a:latin typeface="Times New Roman" panose="02020603050405020304" pitchFamily="18" charset="0"/>
              <a:cs typeface="Times New Roman" panose="02020603050405020304" pitchFamily="18" charset="0"/>
            </a:rPr>
            <a:t>To identify potential strategies for improving quality of care by entailing concentration on bottlenecks  </a:t>
          </a:r>
        </a:p>
      </dsp:txBody>
      <dsp:txXfrm>
        <a:off x="0" y="1538706"/>
        <a:ext cx="10494818" cy="1049076"/>
      </dsp:txXfrm>
    </dsp:sp>
    <dsp:sp modelId="{B19C2C79-5786-4621-AAC6-CB23DFA05779}">
      <dsp:nvSpPr>
        <dsp:cNvPr id="0" name=""/>
        <dsp:cNvSpPr/>
      </dsp:nvSpPr>
      <dsp:spPr>
        <a:xfrm>
          <a:off x="0" y="2587783"/>
          <a:ext cx="10494818" cy="7628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RATIONALE OF THE STUDY </a:t>
          </a:r>
          <a:r>
            <a:rPr lang="en-US" sz="2000" b="1" kern="1200" dirty="0"/>
            <a:t>:</a:t>
          </a:r>
          <a:endParaRPr lang="en-US" sz="2000" kern="1200" dirty="0"/>
        </a:p>
      </dsp:txBody>
      <dsp:txXfrm>
        <a:off x="37241" y="2625024"/>
        <a:ext cx="10420336" cy="688394"/>
      </dsp:txXfrm>
    </dsp:sp>
    <dsp:sp modelId="{E962C928-E461-4B0E-851F-269318059D21}">
      <dsp:nvSpPr>
        <dsp:cNvPr id="0" name=""/>
        <dsp:cNvSpPr/>
      </dsp:nvSpPr>
      <dsp:spPr>
        <a:xfrm>
          <a:off x="0" y="3362697"/>
          <a:ext cx="10494818" cy="7628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This study essentially attempts to support increased patient satisfaction, higher-quality care, and an improved emergency department system</a:t>
          </a:r>
          <a:r>
            <a:rPr lang="en-US" sz="1800" kern="1200" dirty="0"/>
            <a:t>.</a:t>
          </a:r>
          <a:r>
            <a:rPr lang="en-US" sz="2000" b="1" kern="1200" dirty="0"/>
            <a:t> </a:t>
          </a:r>
          <a:endParaRPr lang="en-US" sz="2000" kern="1200" dirty="0"/>
        </a:p>
      </dsp:txBody>
      <dsp:txXfrm>
        <a:off x="37241" y="3399938"/>
        <a:ext cx="10420336" cy="6883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89ECC8-BF62-47F6-81BC-79E7536455E0}">
      <dsp:nvSpPr>
        <dsp:cNvPr id="0" name=""/>
        <dsp:cNvSpPr/>
      </dsp:nvSpPr>
      <dsp:spPr>
        <a:xfrm>
          <a:off x="5741615" y="2715426"/>
          <a:ext cx="3186111" cy="2134340"/>
        </a:xfrm>
        <a:prstGeom prst="roundRect">
          <a:avLst>
            <a:gd name="adj" fmla="val 10000"/>
          </a:avLst>
        </a:prstGeom>
        <a:solidFill>
          <a:schemeClr val="accent2">
            <a:alpha val="90000"/>
            <a:tint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US" sz="1400" kern="1200" dirty="0">
              <a:latin typeface="Times New Roman" panose="02020603050405020304" pitchFamily="18" charset="0"/>
              <a:cs typeface="Times New Roman" panose="02020603050405020304" pitchFamily="18" charset="0"/>
            </a:rPr>
            <a:t>In May, patients visiting ER took </a:t>
          </a:r>
          <a:r>
            <a:rPr lang="en-US" sz="1400" b="1" kern="1200" dirty="0" err="1">
              <a:solidFill>
                <a:schemeClr val="accent1">
                  <a:lumMod val="75000"/>
                </a:schemeClr>
              </a:solidFill>
              <a:latin typeface="Times New Roman" panose="02020603050405020304" pitchFamily="18" charset="0"/>
              <a:cs typeface="Times New Roman" panose="02020603050405020304" pitchFamily="18" charset="0"/>
            </a:rPr>
            <a:t>LAMA</a:t>
          </a:r>
          <a:r>
            <a:rPr lang="en-US" sz="1400" kern="1200" dirty="0" err="1">
              <a:latin typeface="Times New Roman" panose="02020603050405020304" pitchFamily="18" charset="0"/>
              <a:cs typeface="Times New Roman" panose="02020603050405020304" pitchFamily="18" charset="0"/>
            </a:rPr>
            <a:t>“left</a:t>
          </a:r>
          <a:r>
            <a:rPr lang="en-US" sz="1400" kern="1200" dirty="0">
              <a:latin typeface="Times New Roman" panose="02020603050405020304" pitchFamily="18" charset="0"/>
              <a:cs typeface="Times New Roman" panose="02020603050405020304" pitchFamily="18" charset="0"/>
            </a:rPr>
            <a:t> against medical advice ”, thus indicating dissatisfaction or concerns about care quality.</a:t>
          </a:r>
        </a:p>
        <a:p>
          <a:pPr marL="57150" lvl="1" indent="-57150" algn="l" defTabSz="311150">
            <a:lnSpc>
              <a:spcPct val="90000"/>
            </a:lnSpc>
            <a:spcBef>
              <a:spcPct val="0"/>
            </a:spcBef>
            <a:spcAft>
              <a:spcPct val="15000"/>
            </a:spcAft>
            <a:buChar char="•"/>
          </a:pPr>
          <a:endParaRPr lang="en-US" sz="700" kern="1200" dirty="0"/>
        </a:p>
      </dsp:txBody>
      <dsp:txXfrm>
        <a:off x="6744334" y="3295896"/>
        <a:ext cx="2136507" cy="1506985"/>
      </dsp:txXfrm>
    </dsp:sp>
    <dsp:sp modelId="{AA4D5BB6-CE8F-4C53-99A3-D677C51A5160}">
      <dsp:nvSpPr>
        <dsp:cNvPr id="0" name=""/>
        <dsp:cNvSpPr/>
      </dsp:nvSpPr>
      <dsp:spPr>
        <a:xfrm>
          <a:off x="962501" y="2630306"/>
          <a:ext cx="2852722" cy="2244038"/>
        </a:xfrm>
        <a:prstGeom prst="roundRect">
          <a:avLst>
            <a:gd name="adj" fmla="val 10000"/>
          </a:avLst>
        </a:prstGeom>
        <a:solidFill>
          <a:schemeClr val="accent2">
            <a:alpha val="90000"/>
            <a:tint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57150" lvl="1" indent="-57150" algn="l" defTabSz="311150">
            <a:lnSpc>
              <a:spcPct val="90000"/>
            </a:lnSpc>
            <a:spcBef>
              <a:spcPct val="0"/>
            </a:spcBef>
            <a:spcAft>
              <a:spcPct val="15000"/>
            </a:spcAft>
            <a:buChar char="•"/>
          </a:pPr>
          <a:endParaRPr lang="en-US" sz="700" kern="1200" dirty="0"/>
        </a:p>
        <a:p>
          <a:pPr marL="114300" lvl="1" indent="-114300" algn="l" defTabSz="622300">
            <a:lnSpc>
              <a:spcPct val="90000"/>
            </a:lnSpc>
            <a:spcBef>
              <a:spcPct val="0"/>
            </a:spcBef>
            <a:spcAft>
              <a:spcPct val="15000"/>
            </a:spcAft>
            <a:buChar char="•"/>
          </a:pPr>
          <a:r>
            <a:rPr lang="en-US" sz="1400" kern="1200" dirty="0">
              <a:latin typeface="Times New Roman" panose="02020603050405020304" pitchFamily="18" charset="0"/>
              <a:cs typeface="Times New Roman" panose="02020603050405020304" pitchFamily="18" charset="0"/>
            </a:rPr>
            <a:t>Patient satisfaction scores decreased from </a:t>
          </a:r>
          <a:r>
            <a:rPr lang="en-US" sz="1400" b="1" kern="1200" dirty="0">
              <a:solidFill>
                <a:schemeClr val="accent1">
                  <a:lumMod val="75000"/>
                </a:schemeClr>
              </a:solidFill>
              <a:latin typeface="Times New Roman" panose="02020603050405020304" pitchFamily="18" charset="0"/>
              <a:cs typeface="Times New Roman" panose="02020603050405020304" pitchFamily="18" charset="0"/>
            </a:rPr>
            <a:t>79% in April to 71% in May</a:t>
          </a:r>
          <a:r>
            <a:rPr lang="en-US" sz="1400" kern="1200" dirty="0">
              <a:latin typeface="Times New Roman" panose="02020603050405020304" pitchFamily="18" charset="0"/>
              <a:cs typeface="Times New Roman" panose="02020603050405020304" pitchFamily="18" charset="0"/>
            </a:rPr>
            <a:t>, possibly influenced by longer waits and poorer perceived care quality</a:t>
          </a:r>
        </a:p>
      </dsp:txBody>
      <dsp:txXfrm>
        <a:off x="1011795" y="3240610"/>
        <a:ext cx="1898318" cy="1584441"/>
      </dsp:txXfrm>
    </dsp:sp>
    <dsp:sp modelId="{436581CD-4DD8-4CB6-AA0B-90BDE4DAD555}">
      <dsp:nvSpPr>
        <dsp:cNvPr id="0" name=""/>
        <dsp:cNvSpPr/>
      </dsp:nvSpPr>
      <dsp:spPr>
        <a:xfrm>
          <a:off x="6099795" y="-34432"/>
          <a:ext cx="2633943" cy="2315993"/>
        </a:xfrm>
        <a:prstGeom prst="roundRect">
          <a:avLst>
            <a:gd name="adj" fmla="val 10000"/>
          </a:avLst>
        </a:prstGeom>
        <a:solidFill>
          <a:schemeClr val="accent2">
            <a:alpha val="90000"/>
            <a:tint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just" defTabSz="622300">
            <a:lnSpc>
              <a:spcPct val="90000"/>
            </a:lnSpc>
            <a:spcBef>
              <a:spcPct val="0"/>
            </a:spcBef>
            <a:spcAft>
              <a:spcPct val="15000"/>
            </a:spcAft>
            <a:buChar char="•"/>
          </a:pPr>
          <a:endParaRPr lang="en-US" sz="1400" kern="1200" dirty="0">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en-US" sz="1400" kern="1200" dirty="0">
              <a:latin typeface="Times New Roman" panose="02020603050405020304" pitchFamily="18" charset="0"/>
              <a:cs typeface="Times New Roman" panose="02020603050405020304" pitchFamily="18" charset="0"/>
            </a:rPr>
            <a:t>Conversion rate from ED to IPD </a:t>
          </a:r>
          <a:r>
            <a:rPr lang="en-US" sz="1400" b="1" kern="1200" dirty="0">
              <a:solidFill>
                <a:schemeClr val="accent1">
                  <a:lumMod val="75000"/>
                </a:schemeClr>
              </a:solidFill>
              <a:latin typeface="Times New Roman" panose="02020603050405020304" pitchFamily="18" charset="0"/>
              <a:cs typeface="Times New Roman" panose="02020603050405020304" pitchFamily="18" charset="0"/>
            </a:rPr>
            <a:t>dropped by 6% </a:t>
          </a:r>
          <a:r>
            <a:rPr lang="en-US" sz="1400" kern="1200" dirty="0">
              <a:latin typeface="Times New Roman" panose="02020603050405020304" pitchFamily="18" charset="0"/>
              <a:cs typeface="Times New Roman" panose="02020603050405020304" pitchFamily="18" charset="0"/>
            </a:rPr>
            <a:t>(52% in April to 46% in May), indicating challenges in admitting patients due to bed shortages or other factors</a:t>
          </a:r>
        </a:p>
      </dsp:txBody>
      <dsp:txXfrm>
        <a:off x="6940853" y="16443"/>
        <a:ext cx="1742010" cy="1635244"/>
      </dsp:txXfrm>
    </dsp:sp>
    <dsp:sp modelId="{17108CF0-D297-4A1C-899C-FE838C014A4C}">
      <dsp:nvSpPr>
        <dsp:cNvPr id="0" name=""/>
        <dsp:cNvSpPr/>
      </dsp:nvSpPr>
      <dsp:spPr>
        <a:xfrm>
          <a:off x="1029567" y="-8078"/>
          <a:ext cx="2606711" cy="2204916"/>
        </a:xfrm>
        <a:prstGeom prst="roundRect">
          <a:avLst>
            <a:gd name="adj" fmla="val 10000"/>
          </a:avLst>
        </a:prstGeom>
        <a:solidFill>
          <a:schemeClr val="accent2">
            <a:alpha val="90000"/>
            <a:tint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just" defTabSz="622300">
            <a:lnSpc>
              <a:spcPct val="90000"/>
            </a:lnSpc>
            <a:spcBef>
              <a:spcPct val="0"/>
            </a:spcBef>
            <a:spcAft>
              <a:spcPct val="15000"/>
            </a:spcAft>
            <a:buChar char="•"/>
          </a:pPr>
          <a:endParaRPr lang="en-US" sz="1400" kern="1200" dirty="0">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en-US" sz="1400" b="1" kern="1200" dirty="0">
              <a:solidFill>
                <a:schemeClr val="accent1">
                  <a:lumMod val="75000"/>
                </a:schemeClr>
              </a:solidFill>
              <a:latin typeface="Times New Roman" panose="02020603050405020304" pitchFamily="18" charset="0"/>
              <a:cs typeface="Times New Roman" panose="02020603050405020304" pitchFamily="18" charset="0"/>
            </a:rPr>
            <a:t>May had 115 more patients</a:t>
          </a:r>
          <a:r>
            <a:rPr lang="en-US" sz="1400" kern="1200" dirty="0">
              <a:solidFill>
                <a:schemeClr val="accent1">
                  <a:lumMod val="75000"/>
                </a:schemeClr>
              </a:solidFill>
              <a:latin typeface="Times New Roman" panose="02020603050405020304" pitchFamily="18" charset="0"/>
              <a:cs typeface="Times New Roman" panose="02020603050405020304" pitchFamily="18" charset="0"/>
            </a:rPr>
            <a:t> </a:t>
          </a:r>
          <a:r>
            <a:rPr lang="en-US" sz="1400" kern="1200" dirty="0">
              <a:latin typeface="Times New Roman" panose="02020603050405020304" pitchFamily="18" charset="0"/>
              <a:cs typeface="Times New Roman" panose="02020603050405020304" pitchFamily="18" charset="0"/>
            </a:rPr>
            <a:t>than April (563 vs. 448), potentially contributing to ED crowding and longer ALOS leading to discontentment.</a:t>
          </a:r>
        </a:p>
      </dsp:txBody>
      <dsp:txXfrm>
        <a:off x="1078002" y="40357"/>
        <a:ext cx="1727827" cy="1556817"/>
      </dsp:txXfrm>
    </dsp:sp>
    <dsp:sp modelId="{9C24DBB5-0E6B-4D8A-8DDF-B5B8601BA284}">
      <dsp:nvSpPr>
        <dsp:cNvPr id="0" name=""/>
        <dsp:cNvSpPr/>
      </dsp:nvSpPr>
      <dsp:spPr>
        <a:xfrm>
          <a:off x="2590719" y="297792"/>
          <a:ext cx="2193850" cy="2193850"/>
        </a:xfrm>
        <a:prstGeom prst="pieWedg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u="sng" kern="1200" dirty="0">
              <a:latin typeface="Times New Roman" panose="02020603050405020304" pitchFamily="18" charset="0"/>
              <a:cs typeface="Times New Roman" panose="02020603050405020304" pitchFamily="18" charset="0"/>
            </a:rPr>
            <a:t>EXTENDED ALOS AND PATIENT FOOTFALL</a:t>
          </a:r>
        </a:p>
      </dsp:txBody>
      <dsp:txXfrm>
        <a:off x="3233283" y="940356"/>
        <a:ext cx="1551286" cy="1551286"/>
      </dsp:txXfrm>
    </dsp:sp>
    <dsp:sp modelId="{DDDEDF8D-80D5-4560-9457-C4143417F16D}">
      <dsp:nvSpPr>
        <dsp:cNvPr id="0" name=""/>
        <dsp:cNvSpPr/>
      </dsp:nvSpPr>
      <dsp:spPr>
        <a:xfrm rot="5400000">
          <a:off x="4885902" y="297792"/>
          <a:ext cx="2193850" cy="2193850"/>
        </a:xfrm>
        <a:prstGeom prst="pieWedg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u="sng" kern="1200" dirty="0">
              <a:latin typeface="Times New Roman" panose="02020603050405020304" pitchFamily="18" charset="0"/>
              <a:cs typeface="Times New Roman" panose="02020603050405020304" pitchFamily="18" charset="0"/>
            </a:rPr>
            <a:t>REDUCED CONVERSION RATES FROM ER TO IP</a:t>
          </a:r>
          <a:endParaRPr lang="en-US" sz="1400" kern="1200" dirty="0"/>
        </a:p>
      </dsp:txBody>
      <dsp:txXfrm rot="-5400000">
        <a:off x="4885902" y="940356"/>
        <a:ext cx="1551286" cy="1551286"/>
      </dsp:txXfrm>
    </dsp:sp>
    <dsp:sp modelId="{1B352A56-61E9-4DE6-8D7E-41D240B2DC3D}">
      <dsp:nvSpPr>
        <dsp:cNvPr id="0" name=""/>
        <dsp:cNvSpPr/>
      </dsp:nvSpPr>
      <dsp:spPr>
        <a:xfrm rot="10800000">
          <a:off x="4889303" y="2600050"/>
          <a:ext cx="2187050" cy="2179700"/>
        </a:xfrm>
        <a:prstGeom prst="pieWedg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u="sng" kern="1200" dirty="0">
              <a:latin typeface="Times New Roman" panose="02020603050405020304" pitchFamily="18" charset="0"/>
              <a:cs typeface="Times New Roman" panose="02020603050405020304" pitchFamily="18" charset="0"/>
            </a:rPr>
            <a:t>INCREASE IN LAMA CASES:</a:t>
          </a:r>
        </a:p>
      </dsp:txBody>
      <dsp:txXfrm rot="10800000">
        <a:off x="4889303" y="2600050"/>
        <a:ext cx="1546478" cy="1541281"/>
      </dsp:txXfrm>
    </dsp:sp>
    <dsp:sp modelId="{B047E015-3EE8-438B-9D73-1E0BADB840DD}">
      <dsp:nvSpPr>
        <dsp:cNvPr id="0" name=""/>
        <dsp:cNvSpPr/>
      </dsp:nvSpPr>
      <dsp:spPr>
        <a:xfrm rot="16200000">
          <a:off x="2590719" y="2592975"/>
          <a:ext cx="2193850" cy="2193850"/>
        </a:xfrm>
        <a:prstGeom prst="pieWedg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u="sng" kern="1200" dirty="0">
              <a:latin typeface="Times New Roman" panose="02020603050405020304" pitchFamily="18" charset="0"/>
              <a:cs typeface="Times New Roman" panose="02020603050405020304" pitchFamily="18" charset="0"/>
            </a:rPr>
            <a:t>DECLINE IN PATIENT SATISFACTION LEVEL</a:t>
          </a:r>
          <a:endParaRPr lang="en-US" sz="1400" kern="1200" dirty="0"/>
        </a:p>
      </dsp:txBody>
      <dsp:txXfrm rot="5400000">
        <a:off x="3233283" y="2592975"/>
        <a:ext cx="1551286" cy="1551286"/>
      </dsp:txXfrm>
    </dsp:sp>
    <dsp:sp modelId="{056BEDBD-99D7-40EA-B19A-517336692AF3}">
      <dsp:nvSpPr>
        <dsp:cNvPr id="0" name=""/>
        <dsp:cNvSpPr/>
      </dsp:nvSpPr>
      <dsp:spPr>
        <a:xfrm>
          <a:off x="4456505" y="2086312"/>
          <a:ext cx="757461" cy="658661"/>
        </a:xfrm>
        <a:prstGeom prst="circularArrow">
          <a:avLst/>
        </a:prstGeom>
        <a:gradFill rotWithShape="0">
          <a:gsLst>
            <a:gs pos="0">
              <a:schemeClr val="accent2">
                <a:tint val="60000"/>
                <a:hueOff val="0"/>
                <a:satOff val="0"/>
                <a:lumOff val="0"/>
                <a:alphaOff val="0"/>
                <a:tint val="50000"/>
                <a:satMod val="300000"/>
              </a:schemeClr>
            </a:gs>
            <a:gs pos="35000">
              <a:schemeClr val="accent2">
                <a:tint val="60000"/>
                <a:hueOff val="0"/>
                <a:satOff val="0"/>
                <a:lumOff val="0"/>
                <a:alphaOff val="0"/>
                <a:tint val="37000"/>
                <a:satMod val="300000"/>
              </a:schemeClr>
            </a:gs>
            <a:gs pos="100000">
              <a:schemeClr val="accent2">
                <a:tint val="6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 modelId="{9A2B672E-4F3F-4CFB-8D88-2B8BE4199635}">
      <dsp:nvSpPr>
        <dsp:cNvPr id="0" name=""/>
        <dsp:cNvSpPr/>
      </dsp:nvSpPr>
      <dsp:spPr>
        <a:xfrm rot="10800000">
          <a:off x="4456505" y="2339644"/>
          <a:ext cx="757461" cy="658661"/>
        </a:xfrm>
        <a:prstGeom prst="circularArrow">
          <a:avLst/>
        </a:prstGeom>
        <a:gradFill rotWithShape="0">
          <a:gsLst>
            <a:gs pos="0">
              <a:schemeClr val="accent2">
                <a:tint val="60000"/>
                <a:hueOff val="0"/>
                <a:satOff val="0"/>
                <a:lumOff val="0"/>
                <a:alphaOff val="0"/>
                <a:tint val="50000"/>
                <a:satMod val="300000"/>
              </a:schemeClr>
            </a:gs>
            <a:gs pos="35000">
              <a:schemeClr val="accent2">
                <a:tint val="60000"/>
                <a:hueOff val="0"/>
                <a:satOff val="0"/>
                <a:lumOff val="0"/>
                <a:alphaOff val="0"/>
                <a:tint val="37000"/>
                <a:satMod val="300000"/>
              </a:schemeClr>
            </a:gs>
            <a:gs pos="100000">
              <a:schemeClr val="accent2">
                <a:tint val="6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D903DE-9BA7-4E38-B6BD-AC3691F7B49D}">
      <dsp:nvSpPr>
        <dsp:cNvPr id="0" name=""/>
        <dsp:cNvSpPr/>
      </dsp:nvSpPr>
      <dsp:spPr>
        <a:xfrm>
          <a:off x="2920538" y="926"/>
          <a:ext cx="4380807" cy="1896219"/>
        </a:xfrm>
        <a:prstGeom prst="rightArrow">
          <a:avLst>
            <a:gd name="adj1" fmla="val 75000"/>
            <a:gd name="adj2" fmla="val 50000"/>
          </a:avLst>
        </a:prstGeom>
        <a:solidFill>
          <a:schemeClr val="accent1">
            <a:alpha val="90000"/>
            <a:tint val="40000"/>
            <a:hueOff val="0"/>
            <a:satOff val="0"/>
            <a:lumOff val="0"/>
            <a:alphaOff val="0"/>
          </a:schemeClr>
        </a:solidFill>
        <a:ln w="285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rtl="0">
            <a:lnSpc>
              <a:spcPct val="90000"/>
            </a:lnSpc>
            <a:spcBef>
              <a:spcPct val="0"/>
            </a:spcBef>
            <a:spcAft>
              <a:spcPct val="15000"/>
            </a:spcAft>
            <a:buChar char="•"/>
          </a:pPr>
          <a:r>
            <a:rPr lang="en-US" altLang="en-US" sz="2000" b="1" kern="1200" dirty="0">
              <a:latin typeface="Times New Roman" panose="02020603050405020304" pitchFamily="18" charset="0"/>
              <a:cs typeface="Times New Roman" panose="02020603050405020304" pitchFamily="18" charset="0"/>
            </a:rPr>
            <a:t>P</a:t>
          </a:r>
          <a:r>
            <a:rPr kumimoji="0" lang="en-US" altLang="en-US" sz="2000" b="1" i="0" u="none" strike="noStrike" kern="1200" cap="none" normalizeH="0" baseline="0" dirty="0">
              <a:ln>
                <a:noFill/>
              </a:ln>
              <a:solidFill>
                <a:schemeClr val="tx1"/>
              </a:solidFill>
              <a:effectLst/>
              <a:latin typeface="Times New Roman" panose="02020603050405020304" pitchFamily="18" charset="0"/>
              <a:cs typeface="Times New Roman" panose="02020603050405020304" pitchFamily="18" charset="0"/>
            </a:rPr>
            <a:t>ut into practice effective discharge planning to decrease ALOS</a:t>
          </a:r>
          <a:endParaRPr lang="en-US" sz="2000" kern="1200" dirty="0"/>
        </a:p>
        <a:p>
          <a:pPr marL="228600" lvl="1" indent="-228600" algn="l" defTabSz="889000" rtl="0">
            <a:lnSpc>
              <a:spcPct val="90000"/>
            </a:lnSpc>
            <a:spcBef>
              <a:spcPct val="0"/>
            </a:spcBef>
            <a:spcAft>
              <a:spcPct val="15000"/>
            </a:spcAft>
            <a:buChar char="•"/>
          </a:pPr>
          <a:r>
            <a:rPr kumimoji="0" lang="en-US" altLang="en-US" sz="2000" b="1" i="0" u="none" strike="noStrike" kern="1200" cap="none" normalizeH="0" baseline="0" dirty="0">
              <a:ln>
                <a:noFill/>
              </a:ln>
              <a:solidFill>
                <a:schemeClr val="tx1"/>
              </a:solidFill>
              <a:effectLst/>
              <a:latin typeface="Times New Roman" panose="02020603050405020304" pitchFamily="18" charset="0"/>
              <a:cs typeface="Times New Roman" panose="02020603050405020304" pitchFamily="18" charset="0"/>
            </a:rPr>
            <a:t>Simplify the diagnosis procedure</a:t>
          </a:r>
          <a:br>
            <a:rPr kumimoji="0" lang="en-US" altLang="en-US" sz="1900" b="1" i="0" u="none" strike="noStrike" kern="1200" cap="none" normalizeH="0" baseline="0" dirty="0">
              <a:ln>
                <a:noFill/>
              </a:ln>
              <a:solidFill>
                <a:schemeClr val="tx1"/>
              </a:solidFill>
              <a:effectLst/>
              <a:latin typeface="Times New Roman" panose="02020603050405020304" pitchFamily="18" charset="0"/>
              <a:cs typeface="Times New Roman" panose="02020603050405020304" pitchFamily="18" charset="0"/>
            </a:rPr>
          </a:br>
          <a:endParaRPr lang="en-US" sz="1900" kern="1200" dirty="0"/>
        </a:p>
      </dsp:txBody>
      <dsp:txXfrm>
        <a:off x="2920538" y="237953"/>
        <a:ext cx="3669725" cy="1422165"/>
      </dsp:txXfrm>
    </dsp:sp>
    <dsp:sp modelId="{14DC73ED-B632-4E58-ACB6-8C0792E71F4D}">
      <dsp:nvSpPr>
        <dsp:cNvPr id="0" name=""/>
        <dsp:cNvSpPr/>
      </dsp:nvSpPr>
      <dsp:spPr>
        <a:xfrm>
          <a:off x="0" y="926"/>
          <a:ext cx="2920538" cy="1896219"/>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kumimoji="0" lang="en-US" altLang="en-US" sz="2000" b="1" i="0" u="none" strike="noStrike" kern="1200" cap="none" normalizeH="0" baseline="0" dirty="0">
              <a:ln>
                <a:noFill/>
              </a:ln>
              <a:solidFill>
                <a:schemeClr val="bg1"/>
              </a:solidFill>
              <a:effectLst/>
              <a:latin typeface="Times New Roman" panose="02020603050405020304" pitchFamily="18" charset="0"/>
              <a:cs typeface="Times New Roman" panose="02020603050405020304" pitchFamily="18" charset="0"/>
            </a:rPr>
            <a:t>TO IMPROVE CONVERSION RATES AND BOOSTING PATIENT EXPERIENCE</a:t>
          </a:r>
        </a:p>
      </dsp:txBody>
      <dsp:txXfrm>
        <a:off x="92566" y="93492"/>
        <a:ext cx="2735406" cy="17110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3E5875-0695-4FCB-88A9-5E47FA33AE57}">
      <dsp:nvSpPr>
        <dsp:cNvPr id="0" name=""/>
        <dsp:cNvSpPr/>
      </dsp:nvSpPr>
      <dsp:spPr>
        <a:xfrm>
          <a:off x="2828174" y="0"/>
          <a:ext cx="4242261" cy="1477457"/>
        </a:xfrm>
        <a:prstGeom prst="rightArrow">
          <a:avLst>
            <a:gd name="adj1" fmla="val 75000"/>
            <a:gd name="adj2" fmla="val 50000"/>
          </a:avLst>
        </a:prstGeom>
        <a:solidFill>
          <a:schemeClr val="accent1">
            <a:alpha val="90000"/>
            <a:tint val="40000"/>
            <a:hueOff val="0"/>
            <a:satOff val="0"/>
            <a:lumOff val="0"/>
            <a:alphaOff val="0"/>
          </a:schemeClr>
        </a:solidFill>
        <a:ln w="285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US" altLang="en-US" sz="2000" b="1" kern="1200" dirty="0">
              <a:latin typeface="Times New Roman" panose="02020603050405020304" pitchFamily="18" charset="0"/>
              <a:cs typeface="Times New Roman" panose="02020603050405020304" pitchFamily="18" charset="0"/>
            </a:rPr>
            <a:t>Use adaptable tactics to maximize staffing</a:t>
          </a:r>
          <a:endParaRPr lang="en-US" sz="2000" kern="1200" dirty="0"/>
        </a:p>
        <a:p>
          <a:pPr marL="228600" lvl="1" indent="-228600" algn="l" defTabSz="889000">
            <a:lnSpc>
              <a:spcPct val="90000"/>
            </a:lnSpc>
            <a:spcBef>
              <a:spcPct val="0"/>
            </a:spcBef>
            <a:spcAft>
              <a:spcPct val="15000"/>
            </a:spcAft>
            <a:buChar char="•"/>
          </a:pPr>
          <a:r>
            <a:rPr lang="en-US" altLang="en-US" sz="2000" b="1" kern="1200" dirty="0">
              <a:latin typeface="Times New Roman" panose="02020603050405020304" pitchFamily="18" charset="0"/>
              <a:cs typeface="Times New Roman" panose="02020603050405020304" pitchFamily="18" charset="0"/>
            </a:rPr>
            <a:t>Boost departmental bed coordination</a:t>
          </a:r>
        </a:p>
      </dsp:txBody>
      <dsp:txXfrm>
        <a:off x="2828174" y="184682"/>
        <a:ext cx="3688215" cy="1108093"/>
      </dsp:txXfrm>
    </dsp:sp>
    <dsp:sp modelId="{35659C7D-AB05-44FE-A3D9-CD7B66122D2C}">
      <dsp:nvSpPr>
        <dsp:cNvPr id="0" name=""/>
        <dsp:cNvSpPr/>
      </dsp:nvSpPr>
      <dsp:spPr>
        <a:xfrm>
          <a:off x="0" y="9805"/>
          <a:ext cx="2828174" cy="1477457"/>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b="1" kern="1200" dirty="0">
              <a:latin typeface="Times New Roman" panose="02020603050405020304" pitchFamily="18" charset="0"/>
              <a:cs typeface="Times New Roman" panose="02020603050405020304" pitchFamily="18" charset="0"/>
            </a:rPr>
            <a:t>EFFECTIVE</a:t>
          </a:r>
          <a:r>
            <a:rPr lang="en-US" sz="2600" b="1" kern="1200" baseline="0" dirty="0">
              <a:latin typeface="Times New Roman" panose="02020603050405020304" pitchFamily="18" charset="0"/>
              <a:cs typeface="Times New Roman" panose="02020603050405020304" pitchFamily="18" charset="0"/>
            </a:rPr>
            <a:t> RESOURCE &amp; BED MANAGEMENT</a:t>
          </a:r>
          <a:endParaRPr lang="en-US" sz="2600" b="1" kern="1200" dirty="0">
            <a:latin typeface="Times New Roman" panose="02020603050405020304" pitchFamily="18" charset="0"/>
            <a:cs typeface="Times New Roman" panose="02020603050405020304" pitchFamily="18" charset="0"/>
          </a:endParaRPr>
        </a:p>
      </dsp:txBody>
      <dsp:txXfrm>
        <a:off x="72124" y="81929"/>
        <a:ext cx="2683926" cy="1333209"/>
      </dsp:txXfrm>
    </dsp:sp>
    <dsp:sp modelId="{031AF6F5-8C41-4D8F-A264-1CBED1E1A26C}">
      <dsp:nvSpPr>
        <dsp:cNvPr id="0" name=""/>
        <dsp:cNvSpPr/>
      </dsp:nvSpPr>
      <dsp:spPr>
        <a:xfrm>
          <a:off x="2828174" y="1625581"/>
          <a:ext cx="4242261" cy="1477457"/>
        </a:xfrm>
        <a:prstGeom prst="rightArrow">
          <a:avLst>
            <a:gd name="adj1" fmla="val 75000"/>
            <a:gd name="adj2" fmla="val 50000"/>
          </a:avLst>
        </a:prstGeom>
        <a:solidFill>
          <a:schemeClr val="accent1">
            <a:alpha val="90000"/>
            <a:tint val="40000"/>
            <a:hueOff val="0"/>
            <a:satOff val="0"/>
            <a:lumOff val="0"/>
            <a:alphaOff val="0"/>
          </a:schemeClr>
        </a:solidFill>
        <a:ln w="285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a:latin typeface="Times New Roman" panose="02020603050405020304" pitchFamily="18" charset="0"/>
              <a:cs typeface="Times New Roman" panose="02020603050405020304" pitchFamily="18" charset="0"/>
            </a:rPr>
            <a:t>Review ED layout to enhance flow and productivity.</a:t>
          </a:r>
          <a:br>
            <a:rPr lang="en-US" altLang="en-US" sz="2000" b="1" kern="1200" dirty="0">
              <a:latin typeface="Times New Roman" panose="02020603050405020304" pitchFamily="18" charset="0"/>
              <a:cs typeface="Times New Roman" panose="02020603050405020304" pitchFamily="18" charset="0"/>
            </a:rPr>
          </a:br>
          <a:endParaRPr lang="en-US" sz="2000" kern="1200" dirty="0">
            <a:latin typeface="Times New Roman" panose="02020603050405020304" pitchFamily="18" charset="0"/>
            <a:cs typeface="Times New Roman" panose="02020603050405020304" pitchFamily="18" charset="0"/>
          </a:endParaRPr>
        </a:p>
        <a:p>
          <a:pPr marL="228600" lvl="1" indent="-228600" algn="l" defTabSz="889000">
            <a:lnSpc>
              <a:spcPct val="90000"/>
            </a:lnSpc>
            <a:spcBef>
              <a:spcPct val="0"/>
            </a:spcBef>
            <a:spcAft>
              <a:spcPct val="15000"/>
            </a:spcAft>
            <a:buChar char="•"/>
          </a:pPr>
          <a:r>
            <a:rPr lang="en-US" sz="2000" b="1" kern="1200" dirty="0">
              <a:latin typeface="Times New Roman" panose="02020603050405020304" pitchFamily="18" charset="0"/>
              <a:cs typeface="Times New Roman" panose="02020603050405020304" pitchFamily="18" charset="0"/>
            </a:rPr>
            <a:t>This will help reducing ALOS</a:t>
          </a:r>
        </a:p>
      </dsp:txBody>
      <dsp:txXfrm>
        <a:off x="2828174" y="1810263"/>
        <a:ext cx="3688215" cy="1108093"/>
      </dsp:txXfrm>
    </dsp:sp>
    <dsp:sp modelId="{B3CA489C-F4F2-4415-AB7D-7E946F6383C7}">
      <dsp:nvSpPr>
        <dsp:cNvPr id="0" name=""/>
        <dsp:cNvSpPr/>
      </dsp:nvSpPr>
      <dsp:spPr>
        <a:xfrm>
          <a:off x="0" y="1625581"/>
          <a:ext cx="2828174" cy="1477457"/>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b="1" kern="1200" dirty="0">
              <a:latin typeface="Times New Roman" panose="02020603050405020304" pitchFamily="18" charset="0"/>
              <a:cs typeface="Times New Roman" panose="02020603050405020304" pitchFamily="18" charset="0"/>
            </a:rPr>
            <a:t>REVIEW SPACE OPTIMIZATION</a:t>
          </a:r>
        </a:p>
      </dsp:txBody>
      <dsp:txXfrm>
        <a:off x="72124" y="1697705"/>
        <a:ext cx="2683926" cy="133320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64A665-3B45-4344-ACAE-80954515355F}">
      <dsp:nvSpPr>
        <dsp:cNvPr id="0" name=""/>
        <dsp:cNvSpPr/>
      </dsp:nvSpPr>
      <dsp:spPr>
        <a:xfrm>
          <a:off x="0" y="0"/>
          <a:ext cx="2918692" cy="1147491"/>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no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45720" tIns="45720" rIns="45720" bIns="45720" numCol="1" spcCol="1270" anchor="t" anchorCtr="0">
          <a:noAutofit/>
        </a:bodyPr>
        <a:lstStyle/>
        <a:p>
          <a:pPr marL="0" lvl="0" indent="0" algn="just" defTabSz="533400" rtl="0">
            <a:lnSpc>
              <a:spcPct val="90000"/>
            </a:lnSpc>
            <a:spcBef>
              <a:spcPct val="0"/>
            </a:spcBef>
            <a:spcAft>
              <a:spcPct val="35000"/>
            </a:spcAft>
            <a:buNone/>
          </a:pPr>
          <a:r>
            <a:rPr lang="en-US" sz="1200" b="1" kern="1200" dirty="0">
              <a:solidFill>
                <a:schemeClr val="tx1"/>
              </a:solidFill>
              <a:latin typeface="Times New Roman" panose="02020603050405020304" pitchFamily="18" charset="0"/>
              <a:cs typeface="Times New Roman" panose="02020603050405020304" pitchFamily="18" charset="0"/>
            </a:rPr>
            <a:t>Impact of ED patient care quality on hospital admissions and satisfaction</a:t>
          </a:r>
          <a:r>
            <a:rPr lang="en-US" sz="1200" kern="1200" dirty="0">
              <a:solidFill>
                <a:schemeClr val="tx1"/>
              </a:solidFill>
              <a:latin typeface="Times New Roman" panose="02020603050405020304" pitchFamily="18" charset="0"/>
              <a:cs typeface="Times New Roman" panose="02020603050405020304" pitchFamily="18" charset="0"/>
            </a:rPr>
            <a:t>.</a:t>
          </a:r>
        </a:p>
        <a:p>
          <a:pPr marL="0" lvl="0" indent="0" algn="just" defTabSz="533400" rtl="0">
            <a:lnSpc>
              <a:spcPct val="90000"/>
            </a:lnSpc>
            <a:spcBef>
              <a:spcPct val="0"/>
            </a:spcBef>
            <a:spcAft>
              <a:spcPct val="35000"/>
            </a:spcAft>
            <a:buNone/>
          </a:pPr>
          <a:r>
            <a:rPr lang="en-US" sz="1200" kern="1200" dirty="0">
              <a:solidFill>
                <a:schemeClr val="tx1"/>
              </a:solidFill>
              <a:latin typeface="Times New Roman" panose="02020603050405020304" pitchFamily="18" charset="0"/>
              <a:cs typeface="Times New Roman" panose="02020603050405020304" pitchFamily="18" charset="0"/>
            </a:rPr>
            <a:t>Examining the relationship between              these characteristics, especially in times of higher patient traffic, can yield important information for enhancing ED performance</a:t>
          </a:r>
          <a:r>
            <a:rPr lang="en-US" sz="1200" b="1" kern="1200" dirty="0">
              <a:solidFill>
                <a:schemeClr val="tx1"/>
              </a:solidFill>
              <a:latin typeface="Times New Roman" panose="02020603050405020304" pitchFamily="18" charset="0"/>
              <a:cs typeface="Times New Roman" panose="02020603050405020304" pitchFamily="18" charset="0"/>
            </a:rPr>
            <a:t>.</a:t>
          </a:r>
          <a:endParaRPr lang="en-US" sz="1200" kern="1200" dirty="0">
            <a:solidFill>
              <a:schemeClr val="accent1">
                <a:lumMod val="50000"/>
              </a:schemeClr>
            </a:solidFill>
            <a:latin typeface="Times New Roman" panose="02020603050405020304" pitchFamily="18" charset="0"/>
            <a:cs typeface="Times New Roman" panose="02020603050405020304" pitchFamily="18" charset="0"/>
          </a:endParaRPr>
        </a:p>
      </dsp:txBody>
      <dsp:txXfrm>
        <a:off x="56016" y="56016"/>
        <a:ext cx="2806660" cy="103545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4#1">
  <dgm:title val=""/>
  <dgm:desc val=""/>
  <dgm:catLst>
    <dgm:cat type="relationship" pri="114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0.6581</cdr:x>
      <cdr:y>0.07224</cdr:y>
    </cdr:from>
    <cdr:to>
      <cdr:x>0.97958</cdr:x>
      <cdr:y>0.87779</cdr:y>
    </cdr:to>
    <cdr:sp macro="" textlink="">
      <cdr:nvSpPr>
        <cdr:cNvPr id="3" name="Rectangle 2"/>
        <cdr:cNvSpPr/>
      </cdr:nvSpPr>
      <cdr:spPr>
        <a:xfrm xmlns:a="http://schemas.openxmlformats.org/drawingml/2006/main">
          <a:off x="6920346" y="314355"/>
          <a:ext cx="3380509" cy="3505200"/>
        </a:xfrm>
        <a:prstGeom xmlns:a="http://schemas.openxmlformats.org/drawingml/2006/main" prst="rect">
          <a:avLst/>
        </a:prstGeom>
      </cdr:spPr>
      <cdr:style>
        <a:lnRef xmlns:a="http://schemas.openxmlformats.org/drawingml/2006/main" idx="1">
          <a:schemeClr val="accent4"/>
        </a:lnRef>
        <a:fillRef xmlns:a="http://schemas.openxmlformats.org/drawingml/2006/main" idx="2">
          <a:schemeClr val="accent4"/>
        </a:fillRef>
        <a:effectRef xmlns:a="http://schemas.openxmlformats.org/drawingml/2006/main" idx="1">
          <a:schemeClr val="accent4"/>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en-US" sz="1800" b="1" dirty="0">
              <a:solidFill>
                <a:schemeClr val="dk1"/>
              </a:solidFill>
              <a:effectLst/>
              <a:latin typeface="Times New Roman" panose="02020603050405020304" pitchFamily="18" charset="0"/>
              <a:cs typeface="Times New Roman" panose="02020603050405020304" pitchFamily="18" charset="0"/>
            </a:rPr>
            <a:t>DATA INTERPRETATIONS:-</a:t>
          </a:r>
          <a:endParaRPr lang="en-US" sz="2000" b="1" dirty="0">
            <a:solidFill>
              <a:schemeClr val="dk1"/>
            </a:solidFill>
            <a:effectLst/>
            <a:latin typeface="Times New Roman" panose="02020603050405020304" pitchFamily="18" charset="0"/>
            <a:cs typeface="Times New Roman" panose="02020603050405020304" pitchFamily="18" charset="0"/>
          </a:endParaRPr>
        </a:p>
        <a:p xmlns:a="http://schemas.openxmlformats.org/drawingml/2006/main">
          <a:pPr fontAlgn="base"/>
          <a:r>
            <a:rPr lang="en-US" sz="1800" b="1" u="none" strike="noStrike" dirty="0">
              <a:solidFill>
                <a:schemeClr val="dk1"/>
              </a:solidFill>
              <a:effectLst/>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a:p xmlns:a="http://schemas.openxmlformats.org/drawingml/2006/main">
          <a:pPr algn="l" fontAlgn="base"/>
          <a:r>
            <a:rPr lang="en-US" sz="1600" dirty="0">
              <a:solidFill>
                <a:schemeClr val="dk1"/>
              </a:solidFill>
              <a:effectLst/>
              <a:latin typeface="Times New Roman" panose="02020603050405020304" pitchFamily="18" charset="0"/>
              <a:cs typeface="Times New Roman" panose="02020603050405020304" pitchFamily="18" charset="0"/>
            </a:rPr>
            <a:t>May 24 compared to April 24 saw a 7% drop in the conversion rate of patients from ER to IP. Just 45% of patients were converted to IP in May, compared to 52% in April. </a:t>
          </a:r>
          <a:endParaRPr lang="en-US" sz="1400" dirty="0">
            <a:latin typeface="Times New Roman" panose="02020603050405020304" pitchFamily="18" charset="0"/>
            <a:cs typeface="Times New Roman" panose="02020603050405020304" pitchFamily="18" charset="0"/>
          </a:endParaRPr>
        </a:p>
        <a:p xmlns:a="http://schemas.openxmlformats.org/drawingml/2006/main">
          <a:pPr algn="l" fontAlgn="base"/>
          <a:endParaRPr lang="en-US" sz="1400" dirty="0">
            <a:solidFill>
              <a:schemeClr val="dk1"/>
            </a:solidFill>
            <a:effectLst/>
            <a:latin typeface="Times New Roman" panose="02020603050405020304" pitchFamily="18" charset="0"/>
            <a:cs typeface="Times New Roman" panose="02020603050405020304" pitchFamily="18" charset="0"/>
          </a:endParaRPr>
        </a:p>
        <a:p xmlns:a="http://schemas.openxmlformats.org/drawingml/2006/main">
          <a:pPr algn="l" fontAlgn="base"/>
          <a:endParaRPr lang="en-US" sz="1400" dirty="0">
            <a:latin typeface="Times New Roman" panose="02020603050405020304" pitchFamily="18" charset="0"/>
            <a:cs typeface="Times New Roman" panose="02020603050405020304" pitchFamily="18" charset="0"/>
          </a:endParaRPr>
        </a:p>
        <a:p xmlns:a="http://schemas.openxmlformats.org/drawingml/2006/main">
          <a:pPr algn="l" fontAlgn="base"/>
          <a:r>
            <a:rPr lang="en-US" sz="1600" dirty="0">
              <a:solidFill>
                <a:schemeClr val="dk1"/>
              </a:solidFill>
              <a:effectLst/>
              <a:latin typeface="Times New Roman" panose="02020603050405020304" pitchFamily="18" charset="0"/>
              <a:cs typeface="Times New Roman" panose="02020603050405020304" pitchFamily="18" charset="0"/>
            </a:rPr>
            <a:t>The percentage of patients who went LAMA increased slightly from 4% in April to 6% in May. </a:t>
          </a:r>
          <a:endParaRPr lang="en-US" sz="1400" dirty="0">
            <a:solidFill>
              <a:schemeClr val="dk1"/>
            </a:solidFill>
            <a:effectLst/>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0.11112</cdr:x>
      <cdr:y>0.4196</cdr:y>
    </cdr:from>
    <cdr:to>
      <cdr:x>0.21677</cdr:x>
      <cdr:y>0.42223</cdr:y>
    </cdr:to>
    <cdr:cxnSp macro="">
      <cdr:nvCxnSpPr>
        <cdr:cNvPr id="4" name="Straight Connector 3">
          <a:extLst xmlns:a="http://schemas.openxmlformats.org/drawingml/2006/main">
            <a:ext uri="{FF2B5EF4-FFF2-40B4-BE49-F238E27FC236}">
              <a16:creationId xmlns:a16="http://schemas.microsoft.com/office/drawing/2014/main" id="{EB033DAB-8194-7B51-AE9B-C576F2B3B42D}"/>
            </a:ext>
          </a:extLst>
        </cdr:cNvPr>
        <cdr:cNvCxnSpPr/>
      </cdr:nvCxnSpPr>
      <cdr:spPr>
        <a:xfrm xmlns:a="http://schemas.openxmlformats.org/drawingml/2006/main" flipV="1">
          <a:off x="1251653" y="1999800"/>
          <a:ext cx="1189972" cy="12526"/>
        </a:xfrm>
        <a:prstGeom xmlns:a="http://schemas.openxmlformats.org/drawingml/2006/main" prst="line">
          <a:avLst/>
        </a:prstGeom>
        <a:ln xmlns:a="http://schemas.openxmlformats.org/drawingml/2006/main" w="3810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0.04373</cdr:x>
      <cdr:y>0.59043</cdr:y>
    </cdr:from>
    <cdr:to>
      <cdr:x>0.08999</cdr:x>
      <cdr:y>0.59043</cdr:y>
    </cdr:to>
    <cdr:cxnSp macro="">
      <cdr:nvCxnSpPr>
        <cdr:cNvPr id="6" name="Straight Connector 5">
          <a:extLst xmlns:a="http://schemas.openxmlformats.org/drawingml/2006/main">
            <a:ext uri="{FF2B5EF4-FFF2-40B4-BE49-F238E27FC236}">
              <a16:creationId xmlns:a16="http://schemas.microsoft.com/office/drawing/2014/main" id="{EAFAAEB9-B4D9-0519-5C3D-00077BADB35C}"/>
            </a:ext>
          </a:extLst>
        </cdr:cNvPr>
        <cdr:cNvCxnSpPr/>
      </cdr:nvCxnSpPr>
      <cdr:spPr>
        <a:xfrm xmlns:a="http://schemas.openxmlformats.org/drawingml/2006/main">
          <a:off x="492595" y="2813991"/>
          <a:ext cx="521063" cy="0"/>
        </a:xfrm>
        <a:prstGeom xmlns:a="http://schemas.openxmlformats.org/drawingml/2006/main" prst="line">
          <a:avLst/>
        </a:prstGeom>
        <a:ln xmlns:a="http://schemas.openxmlformats.org/drawingml/2006/main" w="3810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23-07-2024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7BCBBF-3B14-49EE-839D-F9D0F54BECC4}" type="slidenum">
              <a:rPr lang="en-IN" smtClean="0"/>
              <a:t>17</a:t>
            </a:fld>
            <a:endParaRPr lang="en-IN"/>
          </a:p>
        </p:txBody>
      </p:sp>
    </p:spTree>
    <p:extLst>
      <p:ext uri="{BB962C8B-B14F-4D97-AF65-F5344CB8AC3E}">
        <p14:creationId xmlns:p14="http://schemas.microsoft.com/office/powerpoint/2010/main" val="1909307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09601"/>
            <a:ext cx="10363200" cy="4267200"/>
          </a:xfrm>
        </p:spPr>
        <p:txBody>
          <a:bodyPr anchor="b">
            <a:noAutofit/>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828800" y="4953000"/>
            <a:ext cx="85344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47C0E5-F472-4823-852C-D183FA2F2488}" type="datetime1">
              <a:rPr lang="en-IN" smtClean="0"/>
              <a:t>23-07-2024</a:t>
            </a:fld>
            <a:endParaRPr lang="en-IN"/>
          </a:p>
        </p:txBody>
      </p:sp>
      <p:sp>
        <p:nvSpPr>
          <p:cNvPr id="8" name="Slide Number Placeholder 7"/>
          <p:cNvSpPr>
            <a:spLocks noGrp="1"/>
          </p:cNvSpPr>
          <p:nvPr>
            <p:ph type="sldNum" sz="quarter" idx="11"/>
          </p:nvPr>
        </p:nvSpPr>
        <p:spPr/>
        <p:txBody>
          <a:bodyPr/>
          <a:lstStyle/>
          <a:p>
            <a:fld id="{26AD20E6-394B-4DF0-96A5-9647FF39C943}" type="slidenum">
              <a:rPr lang="en-IN" smtClean="0"/>
              <a:t>‹#›</a:t>
            </a:fld>
            <a:endParaRPr lang="en-IN"/>
          </a:p>
        </p:txBody>
      </p:sp>
      <p:sp>
        <p:nvSpPr>
          <p:cNvPr id="9" name="Footer Placeholder 8"/>
          <p:cNvSpPr>
            <a:spLocks noGrp="1"/>
          </p:cNvSpPr>
          <p:nvPr>
            <p:ph type="ftr" sz="quarter" idx="12"/>
          </p:nvPr>
        </p:nvSpPr>
        <p:spPr/>
        <p:txBody>
          <a:bodyPr/>
          <a:lstStyle/>
          <a:p>
            <a:r>
              <a:rPr lang="en-US"/>
              <a:t>You are not allowed to add slides to this presentation</a:t>
            </a:r>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9DCF6C-BC1F-457E-8C73-045A403582E6}" type="datetime1">
              <a:rPr lang="en-IN" smtClean="0"/>
              <a:t>23-07-2024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1E070E-952C-41C9-9ABB-C56A7BE64D88}" type="datetime1">
              <a:rPr lang="en-IN" smtClean="0"/>
              <a:t>23-07-2024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23-07-2024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371601"/>
            <a:ext cx="103632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963084" y="4068763"/>
            <a:ext cx="103632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23-07-2024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7" name="Oval 6"/>
          <p:cNvSpPr/>
          <p:nvPr/>
        </p:nvSpPr>
        <p:spPr>
          <a:xfrm>
            <a:off x="5994400"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261100"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728971"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6197600" y="1600201"/>
            <a:ext cx="53848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23-07-2024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
        <p:nvSpPr>
          <p:cNvPr id="9" name="Content Placeholder 8"/>
          <p:cNvSpPr>
            <a:spLocks noGrp="1"/>
          </p:cNvSpPr>
          <p:nvPr>
            <p:ph sz="quarter" idx="13"/>
          </p:nvPr>
        </p:nvSpPr>
        <p:spPr>
          <a:xfrm>
            <a:off x="487680" y="1600200"/>
            <a:ext cx="5388864"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600200"/>
            <a:ext cx="5386917"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6197601" y="1600200"/>
            <a:ext cx="5389033"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52B34237-4DA9-498D-81CC-7DEBFDE0146A}" type="datetime1">
              <a:rPr lang="en-IN" smtClean="0"/>
              <a:t>23-07-2024</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
        <p:nvSpPr>
          <p:cNvPr id="11" name="Content Placeholder 10"/>
          <p:cNvSpPr>
            <a:spLocks noGrp="1"/>
          </p:cNvSpPr>
          <p:nvPr>
            <p:ph sz="quarter" idx="13"/>
          </p:nvPr>
        </p:nvSpPr>
        <p:spPr>
          <a:xfrm>
            <a:off x="609600" y="2212848"/>
            <a:ext cx="5388864"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6230112" y="2212849"/>
            <a:ext cx="5388864"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23-07-2024</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23-07-2024</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76117" y="266700"/>
            <a:ext cx="4011084"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958850" y="273051"/>
            <a:ext cx="66611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876117" y="2438401"/>
            <a:ext cx="4011084"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23-07-2024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39435" y="228600"/>
            <a:ext cx="7615765" cy="895350"/>
          </a:xfrm>
        </p:spPr>
        <p:txBody>
          <a:bodyPr anchor="b"/>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2010835" y="1143000"/>
            <a:ext cx="8072965"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239435" y="5810250"/>
            <a:ext cx="7615765"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23-07-2024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0"/>
            <a:ext cx="109728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484463" y="6356351"/>
            <a:ext cx="2781300"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EA12769F-3E27-4D36-A194-1A84EAEDBFA1}" type="datetime1">
              <a:rPr lang="en-IN" smtClean="0"/>
              <a:t>23-07-2024</a:t>
            </a:fld>
            <a:endParaRPr lang="en-IN"/>
          </a:p>
        </p:txBody>
      </p:sp>
      <p:sp>
        <p:nvSpPr>
          <p:cNvPr id="5" name="Footer Placeholder 4"/>
          <p:cNvSpPr>
            <a:spLocks noGrp="1"/>
          </p:cNvSpPr>
          <p:nvPr>
            <p:ph type="ftr" sz="quarter" idx="3"/>
          </p:nvPr>
        </p:nvSpPr>
        <p:spPr>
          <a:xfrm>
            <a:off x="878887" y="6356351"/>
            <a:ext cx="3797300"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1391038" y="6356351"/>
            <a:ext cx="749300"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26AD20E6-394B-4DF0-96A5-9647FF39C943}" type="slidenum">
              <a:rPr lang="en-IN" smtClean="0"/>
              <a:t>‹#›</a:t>
            </a:fld>
            <a:endParaRPr lang="en-IN"/>
          </a:p>
        </p:txBody>
      </p:sp>
      <p:sp>
        <p:nvSpPr>
          <p:cNvPr id="7" name="Oval 6"/>
          <p:cNvSpPr/>
          <p:nvPr/>
        </p:nvSpPr>
        <p:spPr>
          <a:xfrm>
            <a:off x="11277014" y="6499384"/>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758826" y="6499384"/>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Layout" Target="../slideLayouts/slideLayout1.xml" /><Relationship Id="rId4" Type="http://schemas.openxmlformats.org/officeDocument/2006/relationships/image" Target="../media/image4.jpeg" /></Relationships>
</file>

<file path=ppt/slides/_rels/slide10.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chart" Target="../charts/chart2.xml"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chart" Target="../charts/chart3.xml" /><Relationship Id="rId1" Type="http://schemas.openxmlformats.org/officeDocument/2006/relationships/slideLayout" Target="../slideLayouts/slideLayout2.xml" /><Relationship Id="rId4" Type="http://schemas.openxmlformats.org/officeDocument/2006/relationships/chart" Target="../charts/chart4.xml" /></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 /><Relationship Id="rId7" Type="http://schemas.microsoft.com/office/2007/relationships/diagramDrawing" Target="../diagrams/drawing3.xml" /><Relationship Id="rId2" Type="http://schemas.openxmlformats.org/officeDocument/2006/relationships/image" Target="../media/image2.png" /><Relationship Id="rId1" Type="http://schemas.openxmlformats.org/officeDocument/2006/relationships/slideLayout" Target="../slideLayouts/slideLayout2.xml" /><Relationship Id="rId6" Type="http://schemas.openxmlformats.org/officeDocument/2006/relationships/diagramColors" Target="../diagrams/colors3.xml" /><Relationship Id="rId5" Type="http://schemas.openxmlformats.org/officeDocument/2006/relationships/diagramQuickStyle" Target="../diagrams/quickStyle3.xml" /><Relationship Id="rId4" Type="http://schemas.openxmlformats.org/officeDocument/2006/relationships/diagramLayout" Target="../diagrams/layout3.xml" /></Relationships>
</file>

<file path=ppt/slides/_rels/slide13.xml.rels><?xml version="1.0" encoding="UTF-8" standalone="yes"?>
<Relationships xmlns="http://schemas.openxmlformats.org/package/2006/relationships"><Relationship Id="rId3" Type="http://schemas.openxmlformats.org/officeDocument/2006/relationships/image" Target="../media/image8.pn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5.xml" /><Relationship Id="rId3" Type="http://schemas.openxmlformats.org/officeDocument/2006/relationships/diagramLayout" Target="../diagrams/layout4.xml" /><Relationship Id="rId7" Type="http://schemas.openxmlformats.org/officeDocument/2006/relationships/image" Target="../media/image2.png" /><Relationship Id="rId12" Type="http://schemas.microsoft.com/office/2007/relationships/diagramDrawing" Target="../diagrams/drawing5.xml" /><Relationship Id="rId2" Type="http://schemas.openxmlformats.org/officeDocument/2006/relationships/diagramData" Target="../diagrams/data4.xml" /><Relationship Id="rId1" Type="http://schemas.openxmlformats.org/officeDocument/2006/relationships/slideLayout" Target="../slideLayouts/slideLayout2.xml" /><Relationship Id="rId6" Type="http://schemas.microsoft.com/office/2007/relationships/diagramDrawing" Target="../diagrams/drawing4.xml" /><Relationship Id="rId11" Type="http://schemas.openxmlformats.org/officeDocument/2006/relationships/diagramColors" Target="../diagrams/colors5.xml" /><Relationship Id="rId5" Type="http://schemas.openxmlformats.org/officeDocument/2006/relationships/diagramColors" Target="../diagrams/colors4.xml" /><Relationship Id="rId10" Type="http://schemas.openxmlformats.org/officeDocument/2006/relationships/diagramQuickStyle" Target="../diagrams/quickStyle5.xml" /><Relationship Id="rId4" Type="http://schemas.openxmlformats.org/officeDocument/2006/relationships/diagramQuickStyle" Target="../diagrams/quickStyle4.xml" /><Relationship Id="rId9" Type="http://schemas.openxmlformats.org/officeDocument/2006/relationships/diagramLayout" Target="../diagrams/layout5.xml" /></Relationships>
</file>

<file path=ppt/slides/_rels/slide15.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8" Type="http://schemas.openxmlformats.org/officeDocument/2006/relationships/hyperlink" Target="https://pubmed.ncbi.nlm.nih.gov/?term=Boudreaux+ED&amp;cauthor_id=14751474" TargetMode="External" /><Relationship Id="rId3" Type="http://schemas.openxmlformats.org/officeDocument/2006/relationships/hyperlink" Target="https://pubmed.ncbi.nlm.nih.gov/?term=El-Atawi%20K%5bAuthor%5d" TargetMode="External" /><Relationship Id="rId7" Type="http://schemas.openxmlformats.org/officeDocument/2006/relationships/hyperlink" Target="https://pubmed.ncbi.nlm.nih.gov/34123918" TargetMode="External" /><Relationship Id="rId2" Type="http://schemas.openxmlformats.org/officeDocument/2006/relationships/hyperlink" Target="https://pubmed.ncbi.nlm.nih.gov/?term=Mostafa%20R%5bAuthor%5d" TargetMode="External" /><Relationship Id="rId1" Type="http://schemas.openxmlformats.org/officeDocument/2006/relationships/slideLayout" Target="../slideLayouts/slideLayout2.xml" /><Relationship Id="rId6" Type="http://schemas.openxmlformats.org/officeDocument/2006/relationships/hyperlink" Target="https://doi.org/10.4103/jfmpc.jfmpc_8_20" TargetMode="External" /><Relationship Id="rId5" Type="http://schemas.openxmlformats.org/officeDocument/2006/relationships/hyperlink" Target="https://pubmed.ncbi.nlm.nih.gov/38406097" TargetMode="External" /><Relationship Id="rId4" Type="http://schemas.openxmlformats.org/officeDocument/2006/relationships/hyperlink" Target="https://doi.org/10.7759/cureus.52879" TargetMode="External" /></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6.xml" /><Relationship Id="rId13" Type="http://schemas.openxmlformats.org/officeDocument/2006/relationships/image" Target="../media/image12.png" /><Relationship Id="rId3" Type="http://schemas.openxmlformats.org/officeDocument/2006/relationships/image" Target="../media/image9.jpg" /><Relationship Id="rId7" Type="http://schemas.openxmlformats.org/officeDocument/2006/relationships/diagramQuickStyle" Target="../diagrams/quickStyle6.xml" /><Relationship Id="rId12" Type="http://schemas.openxmlformats.org/officeDocument/2006/relationships/image" Target="../media/image11.png" /><Relationship Id="rId2" Type="http://schemas.openxmlformats.org/officeDocument/2006/relationships/notesSlide" Target="../notesSlides/notesSlide1.xml" /><Relationship Id="rId1" Type="http://schemas.openxmlformats.org/officeDocument/2006/relationships/slideLayout" Target="../slideLayouts/slideLayout7.xml" /><Relationship Id="rId6" Type="http://schemas.openxmlformats.org/officeDocument/2006/relationships/diagramLayout" Target="../diagrams/layout6.xml" /><Relationship Id="rId11" Type="http://schemas.openxmlformats.org/officeDocument/2006/relationships/chart" Target="../charts/chart6.xml" /><Relationship Id="rId5" Type="http://schemas.openxmlformats.org/officeDocument/2006/relationships/diagramData" Target="../diagrams/data6.xml" /><Relationship Id="rId10" Type="http://schemas.openxmlformats.org/officeDocument/2006/relationships/chart" Target="../charts/chart5.xml" /><Relationship Id="rId4" Type="http://schemas.openxmlformats.org/officeDocument/2006/relationships/image" Target="../media/image10.jpeg" /><Relationship Id="rId9" Type="http://schemas.microsoft.com/office/2007/relationships/diagramDrawing" Target="../diagrams/drawing6.xml" /><Relationship Id="rId14" Type="http://schemas.openxmlformats.org/officeDocument/2006/relationships/hyperlink" Target="https://pubmed.ncbi.nlm.nih.gov/?term=Boudreaux+ED&amp;cauthor_id=14751474" TargetMode="External" /></Relationships>
</file>

<file path=ppt/slides/_rels/slide18.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2.png"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5.xml" /></Relationships>
</file>

<file path=ppt/slides/_rels/slide2.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3" Type="http://schemas.openxmlformats.org/officeDocument/2006/relationships/image" Target="../media/image15.jpeg" /><Relationship Id="rId2" Type="http://schemas.openxmlformats.org/officeDocument/2006/relationships/image" Target="../media/image14.jpeg" /><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2" Type="http://schemas.openxmlformats.org/officeDocument/2006/relationships/image" Target="../media/image16.jpe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3" Type="http://schemas.openxmlformats.org/officeDocument/2006/relationships/image" Target="../media/image6.jpe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 /><Relationship Id="rId7" Type="http://schemas.openxmlformats.org/officeDocument/2006/relationships/image" Target="../media/image2.png" /><Relationship Id="rId2" Type="http://schemas.openxmlformats.org/officeDocument/2006/relationships/diagramData" Target="../diagrams/data1.xml" /><Relationship Id="rId1" Type="http://schemas.openxmlformats.org/officeDocument/2006/relationships/slideLayout" Target="../slideLayouts/slideLayout2.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5.xml.rels><?xml version="1.0" encoding="UTF-8" standalone="yes"?>
<Relationships xmlns="http://schemas.openxmlformats.org/package/2006/relationships"><Relationship Id="rId8" Type="http://schemas.openxmlformats.org/officeDocument/2006/relationships/image" Target="../media/image7.png" /><Relationship Id="rId3" Type="http://schemas.openxmlformats.org/officeDocument/2006/relationships/diagramLayout" Target="../diagrams/layout2.xml" /><Relationship Id="rId7" Type="http://schemas.openxmlformats.org/officeDocument/2006/relationships/image" Target="../media/image2.png" /><Relationship Id="rId2" Type="http://schemas.openxmlformats.org/officeDocument/2006/relationships/diagramData" Target="../diagrams/data2.xml" /><Relationship Id="rId1" Type="http://schemas.openxmlformats.org/officeDocument/2006/relationships/slideLayout" Target="../slideLayouts/slideLayout2.xml" /><Relationship Id="rId6" Type="http://schemas.microsoft.com/office/2007/relationships/diagramDrawing" Target="../diagrams/drawing2.xml" /><Relationship Id="rId5" Type="http://schemas.openxmlformats.org/officeDocument/2006/relationships/diagramColors" Target="../diagrams/colors2.xml" /><Relationship Id="rId4" Type="http://schemas.openxmlformats.org/officeDocument/2006/relationships/diagramQuickStyle" Target="../diagrams/quickStyle2.xml" /></Relationships>
</file>

<file path=ppt/slides/_rels/slide6.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chart" Target="../charts/chart1.xml"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 y="3255818"/>
            <a:ext cx="12191999" cy="3463635"/>
          </a:xfrm>
        </p:spPr>
        <p:txBody>
          <a:bodyPr anchor="t">
            <a:normAutofit fontScale="90000"/>
          </a:bodyPr>
          <a:lstStyle/>
          <a:p>
            <a:r>
              <a:rPr lang="en-US" sz="2700" b="1" u="sng" dirty="0">
                <a:solidFill>
                  <a:schemeClr val="accent3">
                    <a:lumMod val="50000"/>
                  </a:schemeClr>
                </a:solidFill>
                <a:latin typeface="Times New Roman" panose="02020603050405020304" pitchFamily="18" charset="0"/>
                <a:cs typeface="Times New Roman" panose="02020603050405020304" pitchFamily="18" charset="0"/>
              </a:rPr>
              <a:t>To study the influence of quality of patient care in emergency department on hospital admission rates and patient satisfaction to improve overall outcomes</a:t>
            </a:r>
            <a:br>
              <a:rPr lang="en-US" sz="2700" b="1" u="sng" dirty="0">
                <a:solidFill>
                  <a:schemeClr val="bg2">
                    <a:lumMod val="25000"/>
                  </a:schemeClr>
                </a:solidFill>
                <a:latin typeface="Times New Roman" panose="02020603050405020304" pitchFamily="18" charset="0"/>
                <a:cs typeface="Times New Roman" panose="02020603050405020304" pitchFamily="18" charset="0"/>
              </a:rPr>
            </a:br>
            <a:br>
              <a:rPr lang="en-US" sz="2700" b="1" u="sng" dirty="0">
                <a:solidFill>
                  <a:schemeClr val="bg2">
                    <a:lumMod val="25000"/>
                  </a:schemeClr>
                </a:solidFill>
                <a:latin typeface="Times New Roman" panose="02020603050405020304" pitchFamily="18" charset="0"/>
                <a:cs typeface="Times New Roman" panose="02020603050405020304" pitchFamily="18" charset="0"/>
              </a:rPr>
            </a:br>
            <a:r>
              <a:rPr lang="en-IN" sz="3100" b="1" dirty="0">
                <a:solidFill>
                  <a:schemeClr val="bg2">
                    <a:lumMod val="25000"/>
                  </a:schemeClr>
                </a:solidFill>
                <a:latin typeface="Times New Roman" panose="02020603050405020304" pitchFamily="18" charset="0"/>
                <a:cs typeface="Times New Roman" panose="02020603050405020304" pitchFamily="18" charset="0"/>
              </a:rPr>
              <a:t>MAX Smart Super Speciality Hospital, SAKET</a:t>
            </a:r>
            <a:br>
              <a:rPr lang="en-IN" sz="3100" b="1" dirty="0">
                <a:solidFill>
                  <a:schemeClr val="bg2">
                    <a:lumMod val="25000"/>
                  </a:schemeClr>
                </a:solidFill>
                <a:latin typeface="Times New Roman" panose="02020603050405020304" pitchFamily="18" charset="0"/>
                <a:cs typeface="Times New Roman" panose="02020603050405020304" pitchFamily="18" charset="0"/>
              </a:rPr>
            </a:br>
            <a:r>
              <a:rPr lang="en-IN" sz="3100" b="1" dirty="0">
                <a:solidFill>
                  <a:schemeClr val="bg2">
                    <a:lumMod val="25000"/>
                  </a:schemeClr>
                </a:solidFill>
                <a:latin typeface="Times New Roman" panose="02020603050405020304" pitchFamily="18" charset="0"/>
                <a:cs typeface="Times New Roman" panose="02020603050405020304" pitchFamily="18" charset="0"/>
              </a:rPr>
              <a:t>(NEW DELHI)</a:t>
            </a:r>
            <a:r>
              <a:rPr lang="en-IN" sz="2800" b="1" dirty="0">
                <a:solidFill>
                  <a:schemeClr val="bg2">
                    <a:lumMod val="25000"/>
                  </a:schemeClr>
                </a:solidFill>
                <a:latin typeface="Times New Roman" panose="02020603050405020304" pitchFamily="18" charset="0"/>
                <a:cs typeface="Times New Roman" panose="02020603050405020304" pitchFamily="18" charset="0"/>
              </a:rPr>
              <a:t> </a:t>
            </a:r>
            <a:br>
              <a:rPr lang="en-IN" sz="2800" b="1" dirty="0">
                <a:solidFill>
                  <a:schemeClr val="bg2">
                    <a:lumMod val="25000"/>
                  </a:schemeClr>
                </a:solidFill>
                <a:latin typeface="Times New Roman" panose="02020603050405020304" pitchFamily="18" charset="0"/>
                <a:cs typeface="Times New Roman" panose="02020603050405020304" pitchFamily="18" charset="0"/>
              </a:rPr>
            </a:br>
            <a:r>
              <a:rPr lang="en-IN" sz="2700" b="1" dirty="0">
                <a:solidFill>
                  <a:schemeClr val="bg2">
                    <a:lumMod val="25000"/>
                  </a:schemeClr>
                </a:solidFill>
                <a:latin typeface="Times New Roman" panose="02020603050405020304" pitchFamily="18" charset="0"/>
                <a:cs typeface="Times New Roman" panose="02020603050405020304" pitchFamily="18" charset="0"/>
              </a:rPr>
              <a:t>Dr Kashish Mahajan</a:t>
            </a:r>
            <a:br>
              <a:rPr lang="en-IN" sz="2700" b="1" dirty="0">
                <a:solidFill>
                  <a:schemeClr val="bg2">
                    <a:lumMod val="25000"/>
                  </a:schemeClr>
                </a:solidFill>
                <a:latin typeface="Times New Roman" panose="02020603050405020304" pitchFamily="18" charset="0"/>
                <a:cs typeface="Times New Roman" panose="02020603050405020304" pitchFamily="18" charset="0"/>
              </a:rPr>
            </a:br>
            <a:r>
              <a:rPr lang="en-IN" sz="2700" b="1" dirty="0">
                <a:solidFill>
                  <a:schemeClr val="bg2">
                    <a:lumMod val="25000"/>
                  </a:schemeClr>
                </a:solidFill>
                <a:latin typeface="Times New Roman" panose="02020603050405020304" pitchFamily="18" charset="0"/>
                <a:cs typeface="Times New Roman" panose="02020603050405020304" pitchFamily="18" charset="0"/>
              </a:rPr>
              <a:t>Faculty Mentor- Dr Pankaj </a:t>
            </a:r>
            <a:r>
              <a:rPr lang="en-IN" sz="2700" b="1" dirty="0" err="1">
                <a:solidFill>
                  <a:schemeClr val="bg2">
                    <a:lumMod val="25000"/>
                  </a:schemeClr>
                </a:solidFill>
                <a:latin typeface="Times New Roman" panose="02020603050405020304" pitchFamily="18" charset="0"/>
                <a:cs typeface="Times New Roman" panose="02020603050405020304" pitchFamily="18" charset="0"/>
              </a:rPr>
              <a:t>Talreja</a:t>
            </a:r>
            <a:r>
              <a:rPr lang="en-IN" sz="2700" b="1" dirty="0">
                <a:solidFill>
                  <a:schemeClr val="bg2">
                    <a:lumMod val="25000"/>
                  </a:schemeClr>
                </a:solidFill>
                <a:latin typeface="Times New Roman" panose="02020603050405020304" pitchFamily="18" charset="0"/>
                <a:cs typeface="Times New Roman" panose="02020603050405020304" pitchFamily="18" charset="0"/>
              </a:rPr>
              <a:t>(Associate Professor IIHMR DELHI)</a:t>
            </a:r>
            <a:br>
              <a:rPr lang="en-IN" sz="2700" b="1" dirty="0">
                <a:solidFill>
                  <a:schemeClr val="bg2">
                    <a:lumMod val="25000"/>
                  </a:schemeClr>
                </a:solidFill>
                <a:latin typeface="Times New Roman" panose="02020603050405020304" pitchFamily="18" charset="0"/>
                <a:cs typeface="Times New Roman" panose="02020603050405020304" pitchFamily="18" charset="0"/>
              </a:rPr>
            </a:br>
            <a:r>
              <a:rPr lang="en-IN" sz="2700" b="1" dirty="0">
                <a:solidFill>
                  <a:schemeClr val="bg2">
                    <a:lumMod val="25000"/>
                  </a:schemeClr>
                </a:solidFill>
                <a:latin typeface="Times New Roman" panose="02020603050405020304" pitchFamily="18" charset="0"/>
                <a:cs typeface="Times New Roman" panose="02020603050405020304" pitchFamily="18" charset="0"/>
              </a:rPr>
              <a:t>Project Mentor- Dr Kamal </a:t>
            </a:r>
            <a:r>
              <a:rPr lang="en-IN" sz="2700" b="1" dirty="0" err="1">
                <a:solidFill>
                  <a:schemeClr val="bg2">
                    <a:lumMod val="25000"/>
                  </a:schemeClr>
                </a:solidFill>
                <a:latin typeface="Times New Roman" panose="02020603050405020304" pitchFamily="18" charset="0"/>
                <a:cs typeface="Times New Roman" panose="02020603050405020304" pitchFamily="18" charset="0"/>
              </a:rPr>
              <a:t>Palta</a:t>
            </a:r>
            <a:r>
              <a:rPr lang="en-IN" sz="2700" b="1" dirty="0">
                <a:solidFill>
                  <a:schemeClr val="bg2">
                    <a:lumMod val="25000"/>
                  </a:schemeClr>
                </a:solidFill>
                <a:latin typeface="Times New Roman" panose="02020603050405020304" pitchFamily="18" charset="0"/>
                <a:cs typeface="Times New Roman" panose="02020603050405020304" pitchFamily="18" charset="0"/>
              </a:rPr>
              <a:t>(Principal Consultant &amp; Head of Emergency Department)</a:t>
            </a:r>
            <a:br>
              <a:rPr lang="en-IN" sz="2700" b="1" dirty="0">
                <a:solidFill>
                  <a:schemeClr val="bg2">
                    <a:lumMod val="25000"/>
                  </a:schemeClr>
                </a:solidFill>
                <a:latin typeface="Times New Roman" panose="02020603050405020304" pitchFamily="18" charset="0"/>
                <a:cs typeface="Times New Roman" panose="02020603050405020304" pitchFamily="18" charset="0"/>
              </a:rPr>
            </a:br>
            <a:br>
              <a:rPr lang="en-IN" sz="2800" b="1" dirty="0"/>
            </a:br>
            <a:br>
              <a:rPr lang="en-US" sz="3100" dirty="0">
                <a:latin typeface="Times New Roman" panose="02020603050405020304" pitchFamily="18" charset="0"/>
                <a:cs typeface="Times New Roman" panose="02020603050405020304" pitchFamily="18" charset="0"/>
              </a:rPr>
            </a:br>
            <a:br>
              <a:rPr lang="en-IN" dirty="0"/>
            </a:br>
            <a:endParaRPr lang="en-IN" sz="2400" dirty="0"/>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1"/>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714441" cy="918295"/>
          </a:xfrm>
          <a:prstGeom prst="rect">
            <a:avLst/>
          </a:prstGeom>
          <a:ln>
            <a:solidFill>
              <a:schemeClr val="tx1"/>
            </a:solidFill>
          </a:ln>
        </p:spPr>
      </p:pic>
      <p:pic>
        <p:nvPicPr>
          <p:cNvPr id="9" name="Picture 8" descr="A blue and white logo&#10;&#10;Description automatically generated">
            <a:extLst>
              <a:ext uri="{FF2B5EF4-FFF2-40B4-BE49-F238E27FC236}">
                <a16:creationId xmlns:a16="http://schemas.microsoft.com/office/drawing/2014/main" id="{E88D76C4-C2C0-92EE-8FD9-A629025D3E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63253" y="23814"/>
            <a:ext cx="1928746" cy="918295"/>
          </a:xfrm>
          <a:prstGeom prst="rect">
            <a:avLst/>
          </a:prstGeom>
          <a:ln>
            <a:solidFill>
              <a:schemeClr val="tx1"/>
            </a:solidFill>
          </a:ln>
        </p:spPr>
      </p:pic>
      <p:pic>
        <p:nvPicPr>
          <p:cNvPr id="11" name="Picture 10"/>
          <p:cNvPicPr/>
          <p:nvPr/>
        </p:nvPicPr>
        <p:blipFill>
          <a:blip r:embed="rId4">
            <a:extLst>
              <a:ext uri="{28A0092B-C50C-407E-A947-70E740481C1C}">
                <a14:useLocalDpi xmlns:a14="http://schemas.microsoft.com/office/drawing/2010/main" val="0"/>
              </a:ext>
            </a:extLst>
          </a:blip>
          <a:stretch>
            <a:fillRect/>
          </a:stretch>
        </p:blipFill>
        <p:spPr>
          <a:xfrm>
            <a:off x="1939637" y="277091"/>
            <a:ext cx="8104908" cy="2895600"/>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656973773"/>
              </p:ext>
            </p:extLst>
          </p:nvPr>
        </p:nvGraphicFramePr>
        <p:xfrm>
          <a:off x="838200" y="1412875"/>
          <a:ext cx="5424055" cy="4766252"/>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967344" cy="1260764"/>
          </a:xfrm>
          <a:prstGeom prst="rect">
            <a:avLst/>
          </a:prstGeom>
        </p:spPr>
      </p:pic>
      <p:sp>
        <p:nvSpPr>
          <p:cNvPr id="8" name="Rectangle 7"/>
          <p:cNvSpPr/>
          <p:nvPr/>
        </p:nvSpPr>
        <p:spPr>
          <a:xfrm>
            <a:off x="6871855" y="2715491"/>
            <a:ext cx="5015345" cy="3200399"/>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b="1" dirty="0">
                <a:solidFill>
                  <a:schemeClr val="tx1"/>
                </a:solidFill>
                <a:latin typeface="Times New Roman" panose="02020603050405020304" pitchFamily="18" charset="0"/>
                <a:cs typeface="Times New Roman" panose="02020603050405020304" pitchFamily="18" charset="0"/>
              </a:rPr>
              <a:t> DATA INTERPRETATIONS:-</a:t>
            </a:r>
          </a:p>
          <a:p>
            <a:pPr fontAlgn="base"/>
            <a:r>
              <a:rPr lang="en-US" b="1" dirty="0">
                <a:solidFill>
                  <a:schemeClr val="tx1"/>
                </a:solidFill>
                <a:latin typeface="Times New Roman" panose="02020603050405020304" pitchFamily="18" charset="0"/>
                <a:cs typeface="Times New Roman" panose="02020603050405020304" pitchFamily="18" charset="0"/>
              </a:rPr>
              <a:t> </a:t>
            </a:r>
          </a:p>
          <a:p>
            <a:r>
              <a:rPr lang="en-US" dirty="0">
                <a:solidFill>
                  <a:schemeClr val="tx1"/>
                </a:solidFill>
                <a:latin typeface="Times New Roman" panose="02020603050405020304" pitchFamily="18" charset="0"/>
                <a:cs typeface="Times New Roman" panose="02020603050405020304" pitchFamily="18" charset="0"/>
              </a:rPr>
              <a:t>It is observed that there were more patients seen with longer ALOS in May, than in April. This suggests that in May, a greater percentage of patients waited longer in the emergency department</a:t>
            </a:r>
          </a:p>
        </p:txBody>
      </p:sp>
      <p:sp>
        <p:nvSpPr>
          <p:cNvPr id="9" name="Rectangle 8"/>
          <p:cNvSpPr/>
          <p:nvPr/>
        </p:nvSpPr>
        <p:spPr>
          <a:xfrm>
            <a:off x="6871855" y="1482436"/>
            <a:ext cx="5015345" cy="11083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lvl="0" indent="-171450" fontAlgn="base">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The ALOS for these patients 4 hours.</a:t>
            </a:r>
          </a:p>
          <a:p>
            <a:pPr marL="171450" lvl="0" indent="-171450" fontAlgn="base">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the ALOS of patients  is broken down by duration (less than two hours, between two and six hours, and more than six hours). </a:t>
            </a:r>
          </a:p>
          <a:p>
            <a:endParaRPr lang="en-US" sz="1600" b="1" dirty="0">
              <a:solidFill>
                <a:schemeClr val="tx1"/>
              </a:solidFill>
            </a:endParaRPr>
          </a:p>
        </p:txBody>
      </p:sp>
    </p:spTree>
    <p:extLst>
      <p:ext uri="{BB962C8B-B14F-4D97-AF65-F5344CB8AC3E}">
        <p14:creationId xmlns:p14="http://schemas.microsoft.com/office/powerpoint/2010/main" val="1911276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1069470967"/>
              </p:ext>
            </p:extLst>
          </p:nvPr>
        </p:nvGraphicFramePr>
        <p:xfrm>
          <a:off x="2133600" y="914400"/>
          <a:ext cx="4197928" cy="3096291"/>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022763" cy="1292368"/>
          </a:xfrm>
          <a:prstGeom prst="rect">
            <a:avLst/>
          </a:prstGeom>
        </p:spPr>
      </p:pic>
      <p:graphicFrame>
        <p:nvGraphicFramePr>
          <p:cNvPr id="9" name="Chart 8"/>
          <p:cNvGraphicFramePr/>
          <p:nvPr>
            <p:extLst>
              <p:ext uri="{D42A27DB-BD31-4B8C-83A1-F6EECF244321}">
                <p14:modId xmlns:p14="http://schemas.microsoft.com/office/powerpoint/2010/main" val="1328268027"/>
              </p:ext>
            </p:extLst>
          </p:nvPr>
        </p:nvGraphicFramePr>
        <p:xfrm>
          <a:off x="2022764" y="3816358"/>
          <a:ext cx="4510850" cy="2708564"/>
        </p:xfrm>
        <a:graphic>
          <a:graphicData uri="http://schemas.openxmlformats.org/drawingml/2006/chart">
            <c:chart xmlns:c="http://schemas.openxmlformats.org/drawingml/2006/chart" xmlns:r="http://schemas.openxmlformats.org/officeDocument/2006/relationships" r:id="rId4"/>
          </a:graphicData>
        </a:graphic>
      </p:graphicFrame>
      <p:sp>
        <p:nvSpPr>
          <p:cNvPr id="10" name="Rectangle 9"/>
          <p:cNvSpPr/>
          <p:nvPr/>
        </p:nvSpPr>
        <p:spPr>
          <a:xfrm>
            <a:off x="6747163" y="914399"/>
            <a:ext cx="4862945" cy="5514109"/>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b="1" dirty="0">
                <a:solidFill>
                  <a:schemeClr val="tx1"/>
                </a:solidFill>
                <a:latin typeface="Times New Roman" panose="02020603050405020304" pitchFamily="18" charset="0"/>
                <a:cs typeface="Times New Roman" panose="02020603050405020304" pitchFamily="18" charset="0"/>
              </a:rPr>
              <a:t>DATA  INTERPRETATIONS:-</a:t>
            </a:r>
          </a:p>
          <a:p>
            <a:pPr fontAlgn="base"/>
            <a:r>
              <a:rPr lang="en-US" sz="1600" b="1" dirty="0">
                <a:solidFill>
                  <a:schemeClr val="tx1"/>
                </a:solidFill>
                <a:latin typeface="Times New Roman" panose="02020603050405020304" pitchFamily="18" charset="0"/>
                <a:cs typeface="Times New Roman" panose="02020603050405020304" pitchFamily="18" charset="0"/>
              </a:rPr>
              <a:t> </a:t>
            </a:r>
          </a:p>
          <a:p>
            <a:pPr lvl="0"/>
            <a:r>
              <a:rPr lang="en-US" sz="1600" b="1" dirty="0">
                <a:solidFill>
                  <a:schemeClr val="tx1"/>
                </a:solidFill>
                <a:latin typeface="Times New Roman" panose="02020603050405020304" pitchFamily="18" charset="0"/>
                <a:cs typeface="Times New Roman" panose="02020603050405020304" pitchFamily="18" charset="0"/>
              </a:rPr>
              <a:t>T</a:t>
            </a:r>
            <a:r>
              <a:rPr lang="en-US" dirty="0">
                <a:solidFill>
                  <a:schemeClr val="tx1"/>
                </a:solidFill>
                <a:latin typeface="Times New Roman" panose="02020603050405020304" pitchFamily="18" charset="0"/>
                <a:cs typeface="Times New Roman" panose="02020603050405020304" pitchFamily="18" charset="0"/>
              </a:rPr>
              <a:t>his data analysis signifies the overall satisfaction experience level of patients at ER.</a:t>
            </a:r>
          </a:p>
          <a:p>
            <a:pPr lvl="0"/>
            <a:r>
              <a:rPr lang="en-US" dirty="0">
                <a:solidFill>
                  <a:schemeClr val="tx1"/>
                </a:solidFill>
                <a:latin typeface="Times New Roman" panose="02020603050405020304" pitchFamily="18" charset="0"/>
                <a:cs typeface="Times New Roman" panose="02020603050405020304" pitchFamily="18" charset="0"/>
              </a:rPr>
              <a:t>There is a significant decrease in the level of satisfaction </a:t>
            </a:r>
            <a:r>
              <a:rPr lang="en-US" b="1" dirty="0">
                <a:solidFill>
                  <a:schemeClr val="tx1"/>
                </a:solidFill>
                <a:latin typeface="Times New Roman" panose="02020603050405020304" pitchFamily="18" charset="0"/>
                <a:cs typeface="Times New Roman" panose="02020603050405020304" pitchFamily="18" charset="0"/>
              </a:rPr>
              <a:t>May’24 (71% </a:t>
            </a:r>
            <a:r>
              <a:rPr lang="en-US" dirty="0">
                <a:solidFill>
                  <a:schemeClr val="tx1"/>
                </a:solidFill>
                <a:latin typeface="Times New Roman" panose="02020603050405020304" pitchFamily="18" charset="0"/>
                <a:cs typeface="Times New Roman" panose="02020603050405020304" pitchFamily="18" charset="0"/>
              </a:rPr>
              <a:t>pts being reported satisfied) as compared to </a:t>
            </a:r>
            <a:r>
              <a:rPr lang="en-US" b="1" dirty="0">
                <a:solidFill>
                  <a:schemeClr val="tx1"/>
                </a:solidFill>
                <a:latin typeface="Times New Roman" panose="02020603050405020304" pitchFamily="18" charset="0"/>
                <a:cs typeface="Times New Roman" panose="02020603050405020304" pitchFamily="18" charset="0"/>
              </a:rPr>
              <a:t>April’24 (79%</a:t>
            </a:r>
            <a:r>
              <a:rPr lang="en-US" dirty="0">
                <a:solidFill>
                  <a:schemeClr val="tx1"/>
                </a:solidFill>
                <a:latin typeface="Times New Roman" panose="02020603050405020304" pitchFamily="18" charset="0"/>
                <a:cs typeface="Times New Roman" panose="02020603050405020304" pitchFamily="18" charset="0"/>
              </a:rPr>
              <a:t>satisfied pts)</a:t>
            </a:r>
          </a:p>
          <a:p>
            <a:pPr lvl="0"/>
            <a:endParaRPr lang="en-US" dirty="0">
              <a:solidFill>
                <a:schemeClr val="tx1"/>
              </a:solidFill>
              <a:latin typeface="Times New Roman" panose="02020603050405020304" pitchFamily="18" charset="0"/>
              <a:cs typeface="Times New Roman" panose="02020603050405020304" pitchFamily="18" charset="0"/>
            </a:endParaRPr>
          </a:p>
          <a:p>
            <a:pPr lvl="0"/>
            <a:r>
              <a:rPr lang="en-US" dirty="0">
                <a:solidFill>
                  <a:schemeClr val="tx1"/>
                </a:solidFill>
                <a:latin typeface="Times New Roman" panose="02020603050405020304" pitchFamily="18" charset="0"/>
                <a:cs typeface="Times New Roman" panose="02020603050405020304" pitchFamily="18" charset="0"/>
              </a:rPr>
              <a:t>The major reasons for decrease in pt. satisfaction are being depicted:-</a:t>
            </a:r>
            <a:endParaRPr lang="en-US" sz="1600" dirty="0">
              <a:solidFill>
                <a:schemeClr val="tx1"/>
              </a:solidFill>
              <a:latin typeface="Times New Roman" panose="02020603050405020304" pitchFamily="18" charset="0"/>
              <a:cs typeface="Times New Roman" panose="02020603050405020304" pitchFamily="18" charset="0"/>
            </a:endParaRPr>
          </a:p>
          <a:p>
            <a:r>
              <a:rPr lang="en-US" sz="1600" dirty="0"/>
              <a:t> </a:t>
            </a:r>
          </a:p>
          <a:p>
            <a:endParaRPr lang="en-US" sz="1600" dirty="0">
              <a:solidFill>
                <a:schemeClr val="tx1"/>
              </a:solidFill>
              <a:latin typeface="Times New Roman" panose="02020603050405020304" pitchFamily="18" charset="0"/>
              <a:cs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3675432786"/>
              </p:ext>
            </p:extLst>
          </p:nvPr>
        </p:nvGraphicFramePr>
        <p:xfrm>
          <a:off x="6795653" y="4457562"/>
          <a:ext cx="4765963" cy="1398270"/>
        </p:xfrm>
        <a:graphic>
          <a:graphicData uri="http://schemas.openxmlformats.org/drawingml/2006/table">
            <a:tbl>
              <a:tblPr firstRow="1" firstCol="1" bandRow="1">
                <a:tableStyleId>{5C22544A-7EE6-4342-B048-85BDC9FD1C3A}</a:tableStyleId>
              </a:tblPr>
              <a:tblGrid>
                <a:gridCol w="2700083">
                  <a:extLst>
                    <a:ext uri="{9D8B030D-6E8A-4147-A177-3AD203B41FA5}">
                      <a16:colId xmlns:a16="http://schemas.microsoft.com/office/drawing/2014/main" val="20000"/>
                    </a:ext>
                  </a:extLst>
                </a:gridCol>
                <a:gridCol w="586622">
                  <a:extLst>
                    <a:ext uri="{9D8B030D-6E8A-4147-A177-3AD203B41FA5}">
                      <a16:colId xmlns:a16="http://schemas.microsoft.com/office/drawing/2014/main" val="20001"/>
                    </a:ext>
                  </a:extLst>
                </a:gridCol>
                <a:gridCol w="461727">
                  <a:extLst>
                    <a:ext uri="{9D8B030D-6E8A-4147-A177-3AD203B41FA5}">
                      <a16:colId xmlns:a16="http://schemas.microsoft.com/office/drawing/2014/main" val="20002"/>
                    </a:ext>
                  </a:extLst>
                </a:gridCol>
                <a:gridCol w="555804">
                  <a:extLst>
                    <a:ext uri="{9D8B030D-6E8A-4147-A177-3AD203B41FA5}">
                      <a16:colId xmlns:a16="http://schemas.microsoft.com/office/drawing/2014/main" val="20003"/>
                    </a:ext>
                  </a:extLst>
                </a:gridCol>
                <a:gridCol w="461727">
                  <a:extLst>
                    <a:ext uri="{9D8B030D-6E8A-4147-A177-3AD203B41FA5}">
                      <a16:colId xmlns:a16="http://schemas.microsoft.com/office/drawing/2014/main" val="20004"/>
                    </a:ext>
                  </a:extLst>
                </a:gridCol>
              </a:tblGrid>
              <a:tr h="179174">
                <a:tc>
                  <a:txBody>
                    <a:bodyPr/>
                    <a:lstStyle/>
                    <a:p>
                      <a:pPr marL="0" marR="0">
                        <a:lnSpc>
                          <a:spcPct val="115000"/>
                        </a:lnSpc>
                        <a:spcBef>
                          <a:spcPts val="0"/>
                        </a:spcBef>
                        <a:spcAft>
                          <a:spcPts val="0"/>
                        </a:spcAft>
                      </a:pPr>
                      <a:r>
                        <a:rPr lang="en-US" sz="1200" b="1" dirty="0">
                          <a:solidFill>
                            <a:schemeClr val="tx2"/>
                          </a:solidFill>
                          <a:effectLst/>
                          <a:latin typeface="Times New Roman" panose="02020603050405020304" pitchFamily="18" charset="0"/>
                          <a:cs typeface="Times New Roman" panose="02020603050405020304" pitchFamily="18" charset="0"/>
                        </a:rPr>
                        <a:t>Reasons for Unsatisfied Patients</a:t>
                      </a:r>
                      <a:endParaRPr lang="en-US" sz="1100" b="1" dirty="0">
                        <a:solidFill>
                          <a:schemeClr val="tx2"/>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solidFill>
                      <a:schemeClr val="accent2">
                        <a:lumMod val="20000"/>
                        <a:lumOff val="80000"/>
                      </a:schemeClr>
                    </a:solidFill>
                  </a:tcPr>
                </a:tc>
                <a:tc gridSpan="2">
                  <a:txBody>
                    <a:bodyPr/>
                    <a:lstStyle/>
                    <a:p>
                      <a:pPr marL="0" marR="0">
                        <a:lnSpc>
                          <a:spcPct val="115000"/>
                        </a:lnSpc>
                        <a:spcBef>
                          <a:spcPts val="0"/>
                        </a:spcBef>
                        <a:spcAft>
                          <a:spcPts val="0"/>
                        </a:spcAft>
                      </a:pPr>
                      <a:r>
                        <a:rPr lang="en-US" sz="1200" b="1" dirty="0">
                          <a:solidFill>
                            <a:schemeClr val="tx2"/>
                          </a:solidFill>
                          <a:effectLst/>
                          <a:latin typeface="Times New Roman" panose="02020603050405020304" pitchFamily="18" charset="0"/>
                          <a:cs typeface="Times New Roman" panose="02020603050405020304" pitchFamily="18" charset="0"/>
                        </a:rPr>
                        <a:t>Apr'24</a:t>
                      </a:r>
                      <a:endParaRPr lang="en-US" sz="1100" b="1" dirty="0">
                        <a:solidFill>
                          <a:schemeClr val="tx2"/>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solidFill>
                      <a:schemeClr val="accent2">
                        <a:lumMod val="20000"/>
                        <a:lumOff val="80000"/>
                      </a:schemeClr>
                    </a:solidFill>
                  </a:tcPr>
                </a:tc>
                <a:tc hMerge="1">
                  <a:txBody>
                    <a:bodyPr/>
                    <a:lstStyle/>
                    <a:p>
                      <a:endParaRPr lang="en-US"/>
                    </a:p>
                  </a:txBody>
                  <a:tcPr/>
                </a:tc>
                <a:tc gridSpan="2">
                  <a:txBody>
                    <a:bodyPr/>
                    <a:lstStyle/>
                    <a:p>
                      <a:pPr marL="0" marR="0">
                        <a:lnSpc>
                          <a:spcPct val="115000"/>
                        </a:lnSpc>
                        <a:spcBef>
                          <a:spcPts val="0"/>
                        </a:spcBef>
                        <a:spcAft>
                          <a:spcPts val="0"/>
                        </a:spcAft>
                      </a:pPr>
                      <a:r>
                        <a:rPr lang="en-US" sz="1200" b="1" dirty="0">
                          <a:solidFill>
                            <a:schemeClr val="tx2"/>
                          </a:solidFill>
                          <a:effectLst/>
                          <a:latin typeface="Times New Roman" panose="02020603050405020304" pitchFamily="18" charset="0"/>
                          <a:cs typeface="Times New Roman" panose="02020603050405020304" pitchFamily="18" charset="0"/>
                        </a:rPr>
                        <a:t>May'24</a:t>
                      </a:r>
                      <a:endParaRPr lang="en-US" sz="1100" b="1" dirty="0">
                        <a:solidFill>
                          <a:schemeClr val="tx2"/>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solidFill>
                      <a:schemeClr val="accent2">
                        <a:lumMod val="20000"/>
                        <a:lumOff val="80000"/>
                      </a:schemeClr>
                    </a:solidFill>
                  </a:tcPr>
                </a:tc>
                <a:tc hMerge="1">
                  <a:txBody>
                    <a:bodyPr/>
                    <a:lstStyle/>
                    <a:p>
                      <a:endParaRPr lang="en-US"/>
                    </a:p>
                  </a:txBody>
                  <a:tcPr/>
                </a:tc>
                <a:extLst>
                  <a:ext uri="{0D108BD9-81ED-4DB2-BD59-A6C34878D82A}">
                    <a16:rowId xmlns:a16="http://schemas.microsoft.com/office/drawing/2014/main" val="10000"/>
                  </a:ext>
                </a:extLst>
              </a:tr>
              <a:tr h="179174">
                <a:tc>
                  <a:txBody>
                    <a:bodyPr/>
                    <a:lstStyle/>
                    <a:p>
                      <a:pPr marL="0" marR="0">
                        <a:lnSpc>
                          <a:spcPct val="115000"/>
                        </a:lnSpc>
                        <a:spcBef>
                          <a:spcPts val="0"/>
                        </a:spcBef>
                        <a:spcAft>
                          <a:spcPts val="0"/>
                        </a:spcAft>
                      </a:pPr>
                      <a:r>
                        <a:rPr lang="en-US" sz="1200" b="1" dirty="0">
                          <a:solidFill>
                            <a:schemeClr val="tx1"/>
                          </a:solidFill>
                          <a:effectLst/>
                          <a:latin typeface="Times New Roman" panose="02020603050405020304" pitchFamily="18" charset="0"/>
                          <a:cs typeface="Times New Roman" panose="02020603050405020304" pitchFamily="18" charset="0"/>
                        </a:rPr>
                        <a:t>Non Availability of Beds</a:t>
                      </a:r>
                      <a:endParaRPr lang="en-US" sz="1100" b="1"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tc>
                  <a:txBody>
                    <a:bodyPr/>
                    <a:lstStyle/>
                    <a:p>
                      <a:pPr marL="0" marR="0">
                        <a:lnSpc>
                          <a:spcPct val="115000"/>
                        </a:lnSpc>
                        <a:spcBef>
                          <a:spcPts val="0"/>
                        </a:spcBef>
                        <a:spcAft>
                          <a:spcPts val="0"/>
                        </a:spcAft>
                      </a:pPr>
                      <a:r>
                        <a:rPr lang="en-US" sz="1200" b="1">
                          <a:solidFill>
                            <a:schemeClr val="tx1"/>
                          </a:solidFill>
                          <a:effectLst/>
                          <a:latin typeface="Times New Roman" panose="02020603050405020304" pitchFamily="18" charset="0"/>
                          <a:cs typeface="Times New Roman" panose="02020603050405020304" pitchFamily="18" charset="0"/>
                        </a:rPr>
                        <a:t>10</a:t>
                      </a:r>
                      <a:endParaRPr lang="en-US" sz="1100" b="1">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tc>
                  <a:txBody>
                    <a:bodyPr/>
                    <a:lstStyle/>
                    <a:p>
                      <a:pPr marL="0" marR="0">
                        <a:lnSpc>
                          <a:spcPct val="115000"/>
                        </a:lnSpc>
                        <a:spcBef>
                          <a:spcPts val="0"/>
                        </a:spcBef>
                        <a:spcAft>
                          <a:spcPts val="0"/>
                        </a:spcAft>
                      </a:pPr>
                      <a:r>
                        <a:rPr lang="en-US" sz="1200" b="1">
                          <a:solidFill>
                            <a:schemeClr val="tx1"/>
                          </a:solidFill>
                          <a:effectLst/>
                          <a:latin typeface="Times New Roman" panose="02020603050405020304" pitchFamily="18" charset="0"/>
                          <a:cs typeface="Times New Roman" panose="02020603050405020304" pitchFamily="18" charset="0"/>
                        </a:rPr>
                        <a:t>50%</a:t>
                      </a:r>
                      <a:endParaRPr lang="en-US" sz="1100" b="1">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tc>
                  <a:txBody>
                    <a:bodyPr/>
                    <a:lstStyle/>
                    <a:p>
                      <a:pPr marL="0" marR="0">
                        <a:lnSpc>
                          <a:spcPct val="115000"/>
                        </a:lnSpc>
                        <a:spcBef>
                          <a:spcPts val="0"/>
                        </a:spcBef>
                        <a:spcAft>
                          <a:spcPts val="0"/>
                        </a:spcAft>
                      </a:pPr>
                      <a:r>
                        <a:rPr lang="en-US" sz="1200" b="1">
                          <a:solidFill>
                            <a:schemeClr val="tx1"/>
                          </a:solidFill>
                          <a:effectLst/>
                          <a:latin typeface="Times New Roman" panose="02020603050405020304" pitchFamily="18" charset="0"/>
                          <a:cs typeface="Times New Roman" panose="02020603050405020304" pitchFamily="18" charset="0"/>
                        </a:rPr>
                        <a:t>25</a:t>
                      </a:r>
                      <a:endParaRPr lang="en-US" sz="1100" b="1">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tc>
                  <a:txBody>
                    <a:bodyPr/>
                    <a:lstStyle/>
                    <a:p>
                      <a:pPr marL="0" marR="0">
                        <a:lnSpc>
                          <a:spcPct val="115000"/>
                        </a:lnSpc>
                        <a:spcBef>
                          <a:spcPts val="0"/>
                        </a:spcBef>
                        <a:spcAft>
                          <a:spcPts val="0"/>
                        </a:spcAft>
                      </a:pPr>
                      <a:r>
                        <a:rPr lang="en-US" sz="1200" b="1">
                          <a:solidFill>
                            <a:schemeClr val="tx1"/>
                          </a:solidFill>
                          <a:effectLst/>
                          <a:latin typeface="Times New Roman" panose="02020603050405020304" pitchFamily="18" charset="0"/>
                          <a:cs typeface="Times New Roman" panose="02020603050405020304" pitchFamily="18" charset="0"/>
                        </a:rPr>
                        <a:t>54%</a:t>
                      </a:r>
                      <a:endParaRPr lang="en-US" sz="1100" b="1">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extLst>
                  <a:ext uri="{0D108BD9-81ED-4DB2-BD59-A6C34878D82A}">
                    <a16:rowId xmlns:a16="http://schemas.microsoft.com/office/drawing/2014/main" val="10001"/>
                  </a:ext>
                </a:extLst>
              </a:tr>
              <a:tr h="179174">
                <a:tc>
                  <a:txBody>
                    <a:bodyPr/>
                    <a:lstStyle/>
                    <a:p>
                      <a:pPr marL="0" marR="0">
                        <a:lnSpc>
                          <a:spcPct val="115000"/>
                        </a:lnSpc>
                        <a:spcBef>
                          <a:spcPts val="0"/>
                        </a:spcBef>
                        <a:spcAft>
                          <a:spcPts val="0"/>
                        </a:spcAft>
                      </a:pPr>
                      <a:r>
                        <a:rPr lang="en-US" sz="1200" b="1" dirty="0">
                          <a:solidFill>
                            <a:schemeClr val="tx1"/>
                          </a:solidFill>
                          <a:effectLst/>
                          <a:latin typeface="Times New Roman" panose="02020603050405020304" pitchFamily="18" charset="0"/>
                          <a:cs typeface="Times New Roman" panose="02020603050405020304" pitchFamily="18" charset="0"/>
                        </a:rPr>
                        <a:t>Financial Issues</a:t>
                      </a:r>
                      <a:endParaRPr lang="en-US" sz="1100" b="1"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tc>
                  <a:txBody>
                    <a:bodyPr/>
                    <a:lstStyle/>
                    <a:p>
                      <a:pPr marL="0" marR="0">
                        <a:lnSpc>
                          <a:spcPct val="115000"/>
                        </a:lnSpc>
                        <a:spcBef>
                          <a:spcPts val="0"/>
                        </a:spcBef>
                        <a:spcAft>
                          <a:spcPts val="0"/>
                        </a:spcAft>
                      </a:pPr>
                      <a:r>
                        <a:rPr lang="en-US" sz="1200" b="1">
                          <a:solidFill>
                            <a:schemeClr val="tx1"/>
                          </a:solidFill>
                          <a:effectLst/>
                          <a:latin typeface="Times New Roman" panose="02020603050405020304" pitchFamily="18" charset="0"/>
                          <a:cs typeface="Times New Roman" panose="02020603050405020304" pitchFamily="18" charset="0"/>
                        </a:rPr>
                        <a:t>4</a:t>
                      </a:r>
                      <a:endParaRPr lang="en-US" sz="1100" b="1">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tc>
                  <a:txBody>
                    <a:bodyPr/>
                    <a:lstStyle/>
                    <a:p>
                      <a:pPr marL="0" marR="0">
                        <a:lnSpc>
                          <a:spcPct val="115000"/>
                        </a:lnSpc>
                        <a:spcBef>
                          <a:spcPts val="0"/>
                        </a:spcBef>
                        <a:spcAft>
                          <a:spcPts val="0"/>
                        </a:spcAft>
                      </a:pPr>
                      <a:r>
                        <a:rPr lang="en-US" sz="1200" b="1">
                          <a:solidFill>
                            <a:schemeClr val="tx1"/>
                          </a:solidFill>
                          <a:effectLst/>
                          <a:latin typeface="Times New Roman" panose="02020603050405020304" pitchFamily="18" charset="0"/>
                          <a:cs typeface="Times New Roman" panose="02020603050405020304" pitchFamily="18" charset="0"/>
                        </a:rPr>
                        <a:t>20%</a:t>
                      </a:r>
                      <a:endParaRPr lang="en-US" sz="1100" b="1">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tc>
                  <a:txBody>
                    <a:bodyPr/>
                    <a:lstStyle/>
                    <a:p>
                      <a:pPr marL="0" marR="0">
                        <a:lnSpc>
                          <a:spcPct val="115000"/>
                        </a:lnSpc>
                        <a:spcBef>
                          <a:spcPts val="0"/>
                        </a:spcBef>
                        <a:spcAft>
                          <a:spcPts val="0"/>
                        </a:spcAft>
                      </a:pPr>
                      <a:r>
                        <a:rPr lang="en-US" sz="1200" b="1">
                          <a:solidFill>
                            <a:schemeClr val="tx1"/>
                          </a:solidFill>
                          <a:effectLst/>
                          <a:latin typeface="Times New Roman" panose="02020603050405020304" pitchFamily="18" charset="0"/>
                          <a:cs typeface="Times New Roman" panose="02020603050405020304" pitchFamily="18" charset="0"/>
                        </a:rPr>
                        <a:t>5</a:t>
                      </a:r>
                      <a:endParaRPr lang="en-US" sz="1100" b="1">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tc>
                  <a:txBody>
                    <a:bodyPr/>
                    <a:lstStyle/>
                    <a:p>
                      <a:pPr marL="0" marR="0">
                        <a:lnSpc>
                          <a:spcPct val="115000"/>
                        </a:lnSpc>
                        <a:spcBef>
                          <a:spcPts val="0"/>
                        </a:spcBef>
                        <a:spcAft>
                          <a:spcPts val="0"/>
                        </a:spcAft>
                      </a:pPr>
                      <a:r>
                        <a:rPr lang="en-US" sz="1200" b="1">
                          <a:solidFill>
                            <a:schemeClr val="tx1"/>
                          </a:solidFill>
                          <a:effectLst/>
                          <a:latin typeface="Times New Roman" panose="02020603050405020304" pitchFamily="18" charset="0"/>
                          <a:cs typeface="Times New Roman" panose="02020603050405020304" pitchFamily="18" charset="0"/>
                        </a:rPr>
                        <a:t>11%</a:t>
                      </a:r>
                      <a:endParaRPr lang="en-US" sz="1100" b="1">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extLst>
                  <a:ext uri="{0D108BD9-81ED-4DB2-BD59-A6C34878D82A}">
                    <a16:rowId xmlns:a16="http://schemas.microsoft.com/office/drawing/2014/main" val="10002"/>
                  </a:ext>
                </a:extLst>
              </a:tr>
              <a:tr h="179174">
                <a:tc>
                  <a:txBody>
                    <a:bodyPr/>
                    <a:lstStyle/>
                    <a:p>
                      <a:pPr marL="0" marR="0">
                        <a:lnSpc>
                          <a:spcPct val="115000"/>
                        </a:lnSpc>
                        <a:spcBef>
                          <a:spcPts val="0"/>
                        </a:spcBef>
                        <a:spcAft>
                          <a:spcPts val="0"/>
                        </a:spcAft>
                      </a:pPr>
                      <a:r>
                        <a:rPr lang="en-US" sz="1200" b="1" dirty="0">
                          <a:solidFill>
                            <a:schemeClr val="tx1"/>
                          </a:solidFill>
                          <a:effectLst/>
                          <a:latin typeface="Times New Roman" panose="02020603050405020304" pitchFamily="18" charset="0"/>
                          <a:cs typeface="Times New Roman" panose="02020603050405020304" pitchFamily="18" charset="0"/>
                        </a:rPr>
                        <a:t>Improper Treatment</a:t>
                      </a:r>
                      <a:endParaRPr lang="en-US" sz="1100" b="1"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tc>
                  <a:txBody>
                    <a:bodyPr/>
                    <a:lstStyle/>
                    <a:p>
                      <a:pPr marL="0" marR="0">
                        <a:lnSpc>
                          <a:spcPct val="115000"/>
                        </a:lnSpc>
                        <a:spcBef>
                          <a:spcPts val="0"/>
                        </a:spcBef>
                        <a:spcAft>
                          <a:spcPts val="0"/>
                        </a:spcAft>
                      </a:pPr>
                      <a:r>
                        <a:rPr lang="en-US" sz="1200" b="1">
                          <a:solidFill>
                            <a:schemeClr val="tx1"/>
                          </a:solidFill>
                          <a:effectLst/>
                          <a:latin typeface="Times New Roman" panose="02020603050405020304" pitchFamily="18" charset="0"/>
                          <a:cs typeface="Times New Roman" panose="02020603050405020304" pitchFamily="18" charset="0"/>
                        </a:rPr>
                        <a:t>1</a:t>
                      </a:r>
                      <a:endParaRPr lang="en-US" sz="1100" b="1">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tc>
                  <a:txBody>
                    <a:bodyPr/>
                    <a:lstStyle/>
                    <a:p>
                      <a:pPr marL="0" marR="0">
                        <a:lnSpc>
                          <a:spcPct val="115000"/>
                        </a:lnSpc>
                        <a:spcBef>
                          <a:spcPts val="0"/>
                        </a:spcBef>
                        <a:spcAft>
                          <a:spcPts val="0"/>
                        </a:spcAft>
                      </a:pPr>
                      <a:r>
                        <a:rPr lang="en-US" sz="1200" b="1">
                          <a:solidFill>
                            <a:schemeClr val="tx1"/>
                          </a:solidFill>
                          <a:effectLst/>
                          <a:latin typeface="Times New Roman" panose="02020603050405020304" pitchFamily="18" charset="0"/>
                          <a:cs typeface="Times New Roman" panose="02020603050405020304" pitchFamily="18" charset="0"/>
                        </a:rPr>
                        <a:t>5%</a:t>
                      </a:r>
                      <a:endParaRPr lang="en-US" sz="1100" b="1">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tc>
                  <a:txBody>
                    <a:bodyPr/>
                    <a:lstStyle/>
                    <a:p>
                      <a:pPr marL="0" marR="0">
                        <a:lnSpc>
                          <a:spcPct val="115000"/>
                        </a:lnSpc>
                        <a:spcBef>
                          <a:spcPts val="0"/>
                        </a:spcBef>
                        <a:spcAft>
                          <a:spcPts val="0"/>
                        </a:spcAft>
                      </a:pPr>
                      <a:r>
                        <a:rPr lang="en-US" sz="1200" b="1">
                          <a:solidFill>
                            <a:schemeClr val="tx1"/>
                          </a:solidFill>
                          <a:effectLst/>
                          <a:latin typeface="Times New Roman" panose="02020603050405020304" pitchFamily="18" charset="0"/>
                          <a:cs typeface="Times New Roman" panose="02020603050405020304" pitchFamily="18" charset="0"/>
                        </a:rPr>
                        <a:t>2</a:t>
                      </a:r>
                      <a:endParaRPr lang="en-US" sz="1100" b="1">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tc>
                  <a:txBody>
                    <a:bodyPr/>
                    <a:lstStyle/>
                    <a:p>
                      <a:pPr marL="0" marR="0">
                        <a:lnSpc>
                          <a:spcPct val="115000"/>
                        </a:lnSpc>
                        <a:spcBef>
                          <a:spcPts val="0"/>
                        </a:spcBef>
                        <a:spcAft>
                          <a:spcPts val="0"/>
                        </a:spcAft>
                      </a:pPr>
                      <a:r>
                        <a:rPr lang="en-US" sz="1200" b="1">
                          <a:solidFill>
                            <a:schemeClr val="tx1"/>
                          </a:solidFill>
                          <a:effectLst/>
                          <a:latin typeface="Times New Roman" panose="02020603050405020304" pitchFamily="18" charset="0"/>
                          <a:cs typeface="Times New Roman" panose="02020603050405020304" pitchFamily="18" charset="0"/>
                        </a:rPr>
                        <a:t>4%</a:t>
                      </a:r>
                      <a:endParaRPr lang="en-US" sz="1100" b="1">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extLst>
                  <a:ext uri="{0D108BD9-81ED-4DB2-BD59-A6C34878D82A}">
                    <a16:rowId xmlns:a16="http://schemas.microsoft.com/office/drawing/2014/main" val="10003"/>
                  </a:ext>
                </a:extLst>
              </a:tr>
              <a:tr h="179174">
                <a:tc>
                  <a:txBody>
                    <a:bodyPr/>
                    <a:lstStyle/>
                    <a:p>
                      <a:pPr marL="0" marR="0">
                        <a:lnSpc>
                          <a:spcPct val="115000"/>
                        </a:lnSpc>
                        <a:spcBef>
                          <a:spcPts val="0"/>
                        </a:spcBef>
                        <a:spcAft>
                          <a:spcPts val="0"/>
                        </a:spcAft>
                      </a:pPr>
                      <a:r>
                        <a:rPr lang="en-US" sz="1200" b="1" dirty="0">
                          <a:solidFill>
                            <a:schemeClr val="tx1"/>
                          </a:solidFill>
                          <a:effectLst/>
                          <a:latin typeface="Times New Roman" panose="02020603050405020304" pitchFamily="18" charset="0"/>
                          <a:cs typeface="Times New Roman" panose="02020603050405020304" pitchFamily="18" charset="0"/>
                        </a:rPr>
                        <a:t>Waiting Time</a:t>
                      </a:r>
                      <a:endParaRPr lang="en-US" sz="1100" b="1"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tc>
                  <a:txBody>
                    <a:bodyPr/>
                    <a:lstStyle/>
                    <a:p>
                      <a:pPr marL="0" marR="0">
                        <a:lnSpc>
                          <a:spcPct val="115000"/>
                        </a:lnSpc>
                        <a:spcBef>
                          <a:spcPts val="0"/>
                        </a:spcBef>
                        <a:spcAft>
                          <a:spcPts val="0"/>
                        </a:spcAft>
                      </a:pPr>
                      <a:r>
                        <a:rPr lang="en-US" sz="1200" b="1" dirty="0">
                          <a:solidFill>
                            <a:schemeClr val="tx1"/>
                          </a:solidFill>
                          <a:effectLst/>
                          <a:latin typeface="Times New Roman" panose="02020603050405020304" pitchFamily="18" charset="0"/>
                          <a:cs typeface="Times New Roman" panose="02020603050405020304" pitchFamily="18" charset="0"/>
                        </a:rPr>
                        <a:t>3</a:t>
                      </a:r>
                      <a:endParaRPr lang="en-US" sz="1100" b="1"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tc>
                  <a:txBody>
                    <a:bodyPr/>
                    <a:lstStyle/>
                    <a:p>
                      <a:pPr marL="0" marR="0">
                        <a:lnSpc>
                          <a:spcPct val="115000"/>
                        </a:lnSpc>
                        <a:spcBef>
                          <a:spcPts val="0"/>
                        </a:spcBef>
                        <a:spcAft>
                          <a:spcPts val="0"/>
                        </a:spcAft>
                      </a:pPr>
                      <a:r>
                        <a:rPr lang="en-US" sz="1200" b="1" dirty="0">
                          <a:solidFill>
                            <a:schemeClr val="tx1"/>
                          </a:solidFill>
                          <a:effectLst/>
                          <a:latin typeface="Times New Roman" panose="02020603050405020304" pitchFamily="18" charset="0"/>
                          <a:cs typeface="Times New Roman" panose="02020603050405020304" pitchFamily="18" charset="0"/>
                        </a:rPr>
                        <a:t>15%</a:t>
                      </a:r>
                      <a:endParaRPr lang="en-US" sz="1100" b="1"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tc>
                  <a:txBody>
                    <a:bodyPr/>
                    <a:lstStyle/>
                    <a:p>
                      <a:pPr marL="0" marR="0">
                        <a:lnSpc>
                          <a:spcPct val="115000"/>
                        </a:lnSpc>
                        <a:spcBef>
                          <a:spcPts val="0"/>
                        </a:spcBef>
                        <a:spcAft>
                          <a:spcPts val="0"/>
                        </a:spcAft>
                      </a:pPr>
                      <a:r>
                        <a:rPr lang="en-US" sz="1200" b="1">
                          <a:solidFill>
                            <a:schemeClr val="tx1"/>
                          </a:solidFill>
                          <a:effectLst/>
                          <a:latin typeface="Times New Roman" panose="02020603050405020304" pitchFamily="18" charset="0"/>
                          <a:cs typeface="Times New Roman" panose="02020603050405020304" pitchFamily="18" charset="0"/>
                        </a:rPr>
                        <a:t>11</a:t>
                      </a:r>
                      <a:endParaRPr lang="en-US" sz="1100" b="1">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tc>
                  <a:txBody>
                    <a:bodyPr/>
                    <a:lstStyle/>
                    <a:p>
                      <a:pPr marL="0" marR="0">
                        <a:lnSpc>
                          <a:spcPct val="115000"/>
                        </a:lnSpc>
                        <a:spcBef>
                          <a:spcPts val="0"/>
                        </a:spcBef>
                        <a:spcAft>
                          <a:spcPts val="0"/>
                        </a:spcAft>
                      </a:pPr>
                      <a:r>
                        <a:rPr lang="en-US" sz="1200" b="1">
                          <a:solidFill>
                            <a:schemeClr val="tx1"/>
                          </a:solidFill>
                          <a:effectLst/>
                          <a:latin typeface="Times New Roman" panose="02020603050405020304" pitchFamily="18" charset="0"/>
                          <a:cs typeface="Times New Roman" panose="02020603050405020304" pitchFamily="18" charset="0"/>
                        </a:rPr>
                        <a:t>24%</a:t>
                      </a:r>
                      <a:endParaRPr lang="en-US" sz="1100" b="1">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extLst>
                  <a:ext uri="{0D108BD9-81ED-4DB2-BD59-A6C34878D82A}">
                    <a16:rowId xmlns:a16="http://schemas.microsoft.com/office/drawing/2014/main" val="10004"/>
                  </a:ext>
                </a:extLst>
              </a:tr>
              <a:tr h="358347">
                <a:tc>
                  <a:txBody>
                    <a:bodyPr/>
                    <a:lstStyle/>
                    <a:p>
                      <a:pPr marL="0" marR="0">
                        <a:lnSpc>
                          <a:spcPct val="115000"/>
                        </a:lnSpc>
                        <a:spcBef>
                          <a:spcPts val="0"/>
                        </a:spcBef>
                        <a:spcAft>
                          <a:spcPts val="0"/>
                        </a:spcAft>
                      </a:pPr>
                      <a:r>
                        <a:rPr lang="en-US" sz="1200" b="1" dirty="0">
                          <a:solidFill>
                            <a:schemeClr val="tx1"/>
                          </a:solidFill>
                          <a:effectLst/>
                          <a:latin typeface="Times New Roman" panose="02020603050405020304" pitchFamily="18" charset="0"/>
                          <a:cs typeface="Times New Roman" panose="02020603050405020304" pitchFamily="18" charset="0"/>
                        </a:rPr>
                        <a:t>Lack of Coordination between Staff &amp; Doctors</a:t>
                      </a:r>
                      <a:endParaRPr lang="en-US" sz="1100" b="1"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tc>
                  <a:txBody>
                    <a:bodyPr/>
                    <a:lstStyle/>
                    <a:p>
                      <a:pPr marL="0" marR="0">
                        <a:lnSpc>
                          <a:spcPct val="115000"/>
                        </a:lnSpc>
                        <a:spcBef>
                          <a:spcPts val="0"/>
                        </a:spcBef>
                        <a:spcAft>
                          <a:spcPts val="0"/>
                        </a:spcAft>
                      </a:pPr>
                      <a:r>
                        <a:rPr lang="en-US" sz="1200" b="1" dirty="0">
                          <a:solidFill>
                            <a:schemeClr val="tx1"/>
                          </a:solidFill>
                          <a:effectLst/>
                          <a:latin typeface="Times New Roman" panose="02020603050405020304" pitchFamily="18" charset="0"/>
                          <a:cs typeface="Times New Roman" panose="02020603050405020304" pitchFamily="18" charset="0"/>
                        </a:rPr>
                        <a:t>2</a:t>
                      </a:r>
                      <a:endParaRPr lang="en-US" sz="1100" b="1"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tc>
                  <a:txBody>
                    <a:bodyPr/>
                    <a:lstStyle/>
                    <a:p>
                      <a:pPr marL="0" marR="0">
                        <a:lnSpc>
                          <a:spcPct val="115000"/>
                        </a:lnSpc>
                        <a:spcBef>
                          <a:spcPts val="0"/>
                        </a:spcBef>
                        <a:spcAft>
                          <a:spcPts val="0"/>
                        </a:spcAft>
                      </a:pPr>
                      <a:r>
                        <a:rPr lang="en-US" sz="1200" b="1" dirty="0">
                          <a:solidFill>
                            <a:schemeClr val="tx1"/>
                          </a:solidFill>
                          <a:effectLst/>
                          <a:latin typeface="Times New Roman" panose="02020603050405020304" pitchFamily="18" charset="0"/>
                          <a:cs typeface="Times New Roman" panose="02020603050405020304" pitchFamily="18" charset="0"/>
                        </a:rPr>
                        <a:t>10%</a:t>
                      </a:r>
                      <a:endParaRPr lang="en-US" sz="1100" b="1"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tc>
                  <a:txBody>
                    <a:bodyPr/>
                    <a:lstStyle/>
                    <a:p>
                      <a:pPr marL="0" marR="0">
                        <a:lnSpc>
                          <a:spcPct val="115000"/>
                        </a:lnSpc>
                        <a:spcBef>
                          <a:spcPts val="0"/>
                        </a:spcBef>
                        <a:spcAft>
                          <a:spcPts val="0"/>
                        </a:spcAft>
                      </a:pPr>
                      <a:r>
                        <a:rPr lang="en-US" sz="1200" b="1" dirty="0">
                          <a:solidFill>
                            <a:schemeClr val="tx1"/>
                          </a:solidFill>
                          <a:effectLst/>
                          <a:latin typeface="Times New Roman" panose="02020603050405020304" pitchFamily="18" charset="0"/>
                          <a:cs typeface="Times New Roman" panose="02020603050405020304" pitchFamily="18" charset="0"/>
                        </a:rPr>
                        <a:t>3</a:t>
                      </a:r>
                      <a:endParaRPr lang="en-US" sz="1100" b="1"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tc>
                  <a:txBody>
                    <a:bodyPr/>
                    <a:lstStyle/>
                    <a:p>
                      <a:pPr marL="0" marR="0">
                        <a:lnSpc>
                          <a:spcPct val="115000"/>
                        </a:lnSpc>
                        <a:spcBef>
                          <a:spcPts val="0"/>
                        </a:spcBef>
                        <a:spcAft>
                          <a:spcPts val="0"/>
                        </a:spcAft>
                      </a:pPr>
                      <a:r>
                        <a:rPr lang="en-US" sz="1200" b="1" dirty="0">
                          <a:solidFill>
                            <a:schemeClr val="tx1"/>
                          </a:solidFill>
                          <a:effectLst/>
                          <a:latin typeface="Times New Roman" panose="02020603050405020304" pitchFamily="18" charset="0"/>
                          <a:cs typeface="Times New Roman" panose="02020603050405020304" pitchFamily="18" charset="0"/>
                        </a:rPr>
                        <a:t>7%</a:t>
                      </a:r>
                      <a:endParaRPr lang="en-US" sz="1100" b="1"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b">
                    <a:solidFill>
                      <a:schemeClr val="accent2">
                        <a:lumMod val="20000"/>
                        <a:lumOff val="80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49861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93618" y="-15770"/>
            <a:ext cx="10515600" cy="1316182"/>
          </a:xfrm>
        </p:spPr>
        <p:txBody>
          <a:bodyPr>
            <a:normAutofit/>
          </a:bodyPr>
          <a:lstStyle/>
          <a:p>
            <a:pPr algn="ctr"/>
            <a:r>
              <a:rPr lang="en-IN" sz="3600" b="1" dirty="0">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1524001"/>
            <a:ext cx="10515600" cy="4599708"/>
          </a:xfrm>
        </p:spPr>
        <p:txBody>
          <a:bodyPr>
            <a:normAutofit/>
          </a:bodyPr>
          <a:lstStyle/>
          <a:p>
            <a:pPr marL="0" lvl="0" indent="0" algn="just">
              <a:buNone/>
            </a:pPr>
            <a:endParaRPr lang="en-US" sz="1600" dirty="0">
              <a:latin typeface="Times New Roman" panose="02020603050405020304" pitchFamily="18" charset="0"/>
              <a:cs typeface="Times New Roman" panose="02020603050405020304" pitchFamily="18" charset="0"/>
            </a:endParaRPr>
          </a:p>
          <a:p>
            <a:pPr marL="0" indent="0" algn="just">
              <a:buNone/>
            </a:pPr>
            <a:endParaRPr lang="en-US" sz="1600" dirty="0">
              <a:latin typeface="Times New Roman" panose="02020603050405020304" pitchFamily="18" charset="0"/>
              <a:cs typeface="Times New Roman" panose="02020603050405020304" pitchFamily="18" charset="0"/>
            </a:endParaRPr>
          </a:p>
          <a:p>
            <a:pPr marL="0" lvl="0" indent="0" algn="just">
              <a:buNone/>
            </a:pPr>
            <a:endParaRPr lang="en-US" sz="16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2"/>
            <a:ext cx="1981199" cy="1237019"/>
          </a:xfrm>
          <a:prstGeom prst="rect">
            <a:avLst/>
          </a:prstGeom>
        </p:spPr>
      </p:pic>
      <p:graphicFrame>
        <p:nvGraphicFramePr>
          <p:cNvPr id="7" name="Diagram 6"/>
          <p:cNvGraphicFramePr/>
          <p:nvPr>
            <p:extLst>
              <p:ext uri="{D42A27DB-BD31-4B8C-83A1-F6EECF244321}">
                <p14:modId xmlns:p14="http://schemas.microsoft.com/office/powerpoint/2010/main" val="3383822966"/>
              </p:ext>
            </p:extLst>
          </p:nvPr>
        </p:nvGraphicFramePr>
        <p:xfrm>
          <a:off x="1357745" y="1593340"/>
          <a:ext cx="9670473" cy="50846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16270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734061" y="-378931"/>
            <a:ext cx="10972800" cy="1600200"/>
          </a:xfrm>
        </p:spPr>
        <p:txBody>
          <a:bodyPr>
            <a:normAutofit/>
          </a:bodyPr>
          <a:lstStyle/>
          <a:p>
            <a:pPr algn="ctr"/>
            <a:r>
              <a:rPr lang="en-IN" sz="3600" b="1" dirty="0">
                <a:latin typeface="Times New Roman" panose="02020603050405020304" pitchFamily="18" charset="0"/>
                <a:cs typeface="Times New Roman" panose="02020603050405020304" pitchFamily="18" charset="0"/>
              </a:rPr>
              <a:t>BOTTLENECKS OF STUDY</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48361" y="1427018"/>
            <a:ext cx="10744200" cy="5430982"/>
          </a:xfrm>
          <a:ln w="19050">
            <a:noFill/>
          </a:ln>
        </p:spPr>
        <p:txBody>
          <a:bodyPr>
            <a:normAutofit/>
          </a:bodyPr>
          <a:lstStyle/>
          <a:p>
            <a:pPr lvl="0" fontAlgn="base"/>
            <a:r>
              <a:rPr lang="en-US" sz="1800" dirty="0">
                <a:solidFill>
                  <a:schemeClr val="tx1"/>
                </a:solidFill>
                <a:latin typeface="Times New Roman" panose="02020603050405020304" pitchFamily="18" charset="0"/>
                <a:cs typeface="Times New Roman" panose="02020603050405020304" pitchFamily="18" charset="0"/>
              </a:rPr>
              <a:t>Many patients from OPD were coming to ED just for small processes. </a:t>
            </a:r>
          </a:p>
          <a:p>
            <a:pPr lvl="0" fontAlgn="base"/>
            <a:r>
              <a:rPr lang="en-US" sz="1800" dirty="0">
                <a:solidFill>
                  <a:schemeClr val="tx1"/>
                </a:solidFill>
                <a:latin typeface="Times New Roman" panose="02020603050405020304" pitchFamily="18" charset="0"/>
                <a:cs typeface="Times New Roman" panose="02020603050405020304" pitchFamily="18" charset="0"/>
              </a:rPr>
              <a:t>Delay in sample collection, transfer to lab and report collection </a:t>
            </a:r>
          </a:p>
          <a:p>
            <a:pPr lvl="0" fontAlgn="base"/>
            <a:r>
              <a:rPr lang="en-US" sz="1800" dirty="0">
                <a:solidFill>
                  <a:schemeClr val="tx1"/>
                </a:solidFill>
                <a:latin typeface="Times New Roman" panose="02020603050405020304" pitchFamily="18" charset="0"/>
                <a:cs typeface="Times New Roman" panose="02020603050405020304" pitchFamily="18" charset="0"/>
              </a:rPr>
              <a:t>Space  constraints in ED layout</a:t>
            </a:r>
          </a:p>
          <a:p>
            <a:pPr marL="0" indent="0" fontAlgn="base">
              <a:buNone/>
            </a:pPr>
            <a:r>
              <a:rPr lang="en-US" sz="1800" dirty="0">
                <a:solidFill>
                  <a:schemeClr val="tx1"/>
                </a:solidFill>
                <a:latin typeface="Times New Roman" panose="02020603050405020304" pitchFamily="18" charset="0"/>
                <a:cs typeface="Times New Roman" panose="02020603050405020304" pitchFamily="18" charset="0"/>
              </a:rPr>
              <a:t>To assess these factors and to get significant recommendations, an </a:t>
            </a:r>
            <a:r>
              <a:rPr lang="en-US" sz="1800" b="1" dirty="0">
                <a:solidFill>
                  <a:schemeClr val="tx1"/>
                </a:solidFill>
                <a:latin typeface="Times New Roman" panose="02020603050405020304" pitchFamily="18" charset="0"/>
                <a:cs typeface="Times New Roman" panose="02020603050405020304" pitchFamily="18" charset="0"/>
              </a:rPr>
              <a:t>Ishikawa fishbone diagram</a:t>
            </a:r>
            <a:r>
              <a:rPr lang="en-US" sz="1800" dirty="0">
                <a:solidFill>
                  <a:schemeClr val="tx1"/>
                </a:solidFill>
                <a:latin typeface="Times New Roman" panose="02020603050405020304" pitchFamily="18" charset="0"/>
                <a:cs typeface="Times New Roman" panose="02020603050405020304" pitchFamily="18" charset="0"/>
              </a:rPr>
              <a:t> is being used in my study. The main effect is represented by the diagram's head, and possible causal categories found during brainstorming or research sessions are represented by the "fish bones." A deeper understanding of the bottlenecks in the observed month of study (May’24) and their underlying root causes is made possible by our analysis.</a:t>
            </a:r>
          </a:p>
          <a:p>
            <a:pPr marL="0" indent="0" fontAlgn="base">
              <a:buNone/>
            </a:pPr>
            <a:endParaRPr lang="en-US" sz="1600" dirty="0">
              <a:latin typeface="Times New Roman" panose="02020603050405020304" pitchFamily="18" charset="0"/>
              <a:cs typeface="Times New Roman" panose="02020603050405020304" pitchFamily="18" charset="0"/>
            </a:endParaRPr>
          </a:p>
          <a:p>
            <a:pPr marL="0" indent="0" fontAlgn="base">
              <a:buNone/>
            </a:pPr>
            <a:endParaRPr lang="en-US" sz="16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2216727" cy="1197455"/>
          </a:xfrm>
          <a:prstGeom prst="rect">
            <a:avLst/>
          </a:prstGeom>
        </p:spPr>
      </p:pic>
      <p:sp>
        <p:nvSpPr>
          <p:cNvPr id="50" name="Rectangle 49"/>
          <p:cNvSpPr/>
          <p:nvPr/>
        </p:nvSpPr>
        <p:spPr>
          <a:xfrm>
            <a:off x="7555140" y="5568361"/>
            <a:ext cx="3931227" cy="401782"/>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2">
                    <a:lumMod val="50000"/>
                  </a:schemeClr>
                </a:solidFill>
                <a:latin typeface="Times New Roman" panose="02020603050405020304" pitchFamily="18" charset="0"/>
                <a:cs typeface="Times New Roman" panose="02020603050405020304" pitchFamily="18" charset="0"/>
              </a:rPr>
              <a:t>Ishikawa fishbone diagram</a:t>
            </a:r>
            <a:r>
              <a:rPr lang="en-US" dirty="0">
                <a:solidFill>
                  <a:schemeClr val="accent2">
                    <a:lumMod val="50000"/>
                  </a:schemeClr>
                </a:solidFill>
                <a:latin typeface="Times New Roman" panose="02020603050405020304" pitchFamily="18" charset="0"/>
                <a:cs typeface="Times New Roman" panose="02020603050405020304" pitchFamily="18" charset="0"/>
              </a:rPr>
              <a:t> </a:t>
            </a:r>
            <a:endParaRPr lang="en-US" dirty="0">
              <a:solidFill>
                <a:schemeClr val="accent2">
                  <a:lumMod val="50000"/>
                </a:schemeClr>
              </a:solidFill>
            </a:endParaRPr>
          </a:p>
        </p:txBody>
      </p:sp>
      <p:sp>
        <p:nvSpPr>
          <p:cNvPr id="5" name="Rectangle 4"/>
          <p:cNvSpPr/>
          <p:nvPr/>
        </p:nvSpPr>
        <p:spPr>
          <a:xfrm>
            <a:off x="7555140" y="6184899"/>
            <a:ext cx="4319360" cy="533617"/>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100" dirty="0">
                <a:solidFill>
                  <a:schemeClr val="tx2">
                    <a:lumMod val="75000"/>
                  </a:schemeClr>
                </a:solidFill>
              </a:rPr>
              <a:t>SOURCE </a:t>
            </a:r>
          </a:p>
          <a:p>
            <a:r>
              <a:rPr lang="en-US" sz="900" dirty="0">
                <a:solidFill>
                  <a:schemeClr val="tx2">
                    <a:lumMod val="75000"/>
                  </a:schemeClr>
                </a:solidFill>
              </a:rPr>
              <a:t>https://www.ahrq.gov/sites/default/files/wysiwyg/ncepcr/resources/job-aid-5-whys.pdf</a:t>
            </a:r>
          </a:p>
        </p:txBody>
      </p:sp>
      <p:pic>
        <p:nvPicPr>
          <p:cNvPr id="19" name="Picture 18"/>
          <p:cNvPicPr>
            <a:picLocks noChangeAspect="1"/>
          </p:cNvPicPr>
          <p:nvPr/>
        </p:nvPicPr>
        <p:blipFill rotWithShape="1">
          <a:blip r:embed="rId3">
            <a:extLst>
              <a:ext uri="{28A0092B-C50C-407E-A947-70E740481C1C}">
                <a14:useLocalDpi xmlns:a14="http://schemas.microsoft.com/office/drawing/2010/main" val="0"/>
              </a:ext>
            </a:extLst>
          </a:blip>
          <a:srcRect l="26389" t="23999" r="7070" b="10200"/>
          <a:stretch/>
        </p:blipFill>
        <p:spPr>
          <a:xfrm>
            <a:off x="1108363" y="3702388"/>
            <a:ext cx="6007100" cy="301612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p:txBody>
          <a:bodyPr>
            <a:normAutofit/>
          </a:bodyPr>
          <a:lstStyle/>
          <a:p>
            <a:pPr algn="ctr"/>
            <a:r>
              <a:rPr lang="en-US" sz="3600" b="1" u="sng" dirty="0">
                <a:latin typeface="Times New Roman" panose="02020603050405020304" pitchFamily="18" charset="0"/>
                <a:cs typeface="Times New Roman" panose="02020603050405020304" pitchFamily="18" charset="0"/>
              </a:rPr>
              <a:t>RECOMMENDATIONS</a:t>
            </a:r>
            <a:br>
              <a:rPr lang="en-US" b="1" u="sng" dirty="0">
                <a:latin typeface="Times New Roman" panose="02020603050405020304" pitchFamily="18" charset="0"/>
                <a:cs typeface="Times New Roman" panose="02020603050405020304" pitchFamily="18" charset="0"/>
              </a:rPr>
            </a:br>
            <a:endParaRPr lang="en-IN" b="1"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4013386516"/>
              </p:ext>
            </p:extLst>
          </p:nvPr>
        </p:nvGraphicFramePr>
        <p:xfrm>
          <a:off x="2286000" y="4544290"/>
          <a:ext cx="7301345" cy="18980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DF8E2F2A-8773-8566-BA13-BCC1F29E4CB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3813"/>
            <a:ext cx="2286000" cy="1251797"/>
          </a:xfrm>
          <a:prstGeom prst="rect">
            <a:avLst/>
          </a:prstGeom>
        </p:spPr>
      </p:pic>
      <p:graphicFrame>
        <p:nvGraphicFramePr>
          <p:cNvPr id="7" name="Diagram 6"/>
          <p:cNvGraphicFramePr/>
          <p:nvPr>
            <p:extLst>
              <p:ext uri="{D42A27DB-BD31-4B8C-83A1-F6EECF244321}">
                <p14:modId xmlns:p14="http://schemas.microsoft.com/office/powerpoint/2010/main" val="3105204274"/>
              </p:ext>
            </p:extLst>
          </p:nvPr>
        </p:nvGraphicFramePr>
        <p:xfrm>
          <a:off x="2286001" y="1275610"/>
          <a:ext cx="7070436" cy="310341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91454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609600" y="-328272"/>
            <a:ext cx="10972800" cy="1600200"/>
          </a:xfrm>
        </p:spPr>
        <p:txBody>
          <a:bodyPr>
            <a:normAutofit/>
          </a:bodyPr>
          <a:lstStyle/>
          <a:p>
            <a:pPr algn="ctr"/>
            <a:r>
              <a:rPr lang="en-IN" sz="3600"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1634835"/>
            <a:ext cx="10515600" cy="4542127"/>
          </a:xfrm>
        </p:spPr>
        <p:txBody>
          <a:bodyPr>
            <a:normAutofit fontScale="85000" lnSpcReduction="20000"/>
          </a:bodyPr>
          <a:lstStyle/>
          <a:p>
            <a:pPr algn="just"/>
            <a:r>
              <a:rPr lang="en-US" sz="3000" dirty="0">
                <a:solidFill>
                  <a:schemeClr val="tx1"/>
                </a:solidFill>
                <a:latin typeface="Times New Roman" panose="02020603050405020304" pitchFamily="18" charset="0"/>
                <a:cs typeface="Times New Roman" panose="02020603050405020304" pitchFamily="18" charset="0"/>
              </a:rPr>
              <a:t>Effective management of ED crowding is crucial due to its pivotal role and diverse patient triage needs.</a:t>
            </a:r>
          </a:p>
          <a:p>
            <a:pPr algn="just"/>
            <a:r>
              <a:rPr lang="en-US" sz="3000" dirty="0">
                <a:solidFill>
                  <a:schemeClr val="tx1"/>
                </a:solidFill>
                <a:latin typeface="Times New Roman" panose="02020603050405020304" pitchFamily="18" charset="0"/>
                <a:cs typeface="Times New Roman" panose="02020603050405020304" pitchFamily="18" charset="0"/>
              </a:rPr>
              <a:t>Reducing  ALOS and raising patient satisfaction requires addressing issues like bed shortages, delayed investigations, and poor staff communication.</a:t>
            </a:r>
          </a:p>
          <a:p>
            <a:pPr algn="just"/>
            <a:r>
              <a:rPr lang="en-US" sz="3000" dirty="0">
                <a:solidFill>
                  <a:schemeClr val="tx1"/>
                </a:solidFill>
                <a:latin typeface="Times New Roman" panose="02020603050405020304" pitchFamily="18" charset="0"/>
                <a:cs typeface="Times New Roman" panose="02020603050405020304" pitchFamily="18" charset="0"/>
              </a:rPr>
              <a:t>Optimizing ED operations requires significant investments in workforce management, including appropriate staffing levels and training.</a:t>
            </a:r>
          </a:p>
          <a:p>
            <a:pPr algn="just"/>
            <a:r>
              <a:rPr lang="en-US" sz="3000" dirty="0">
                <a:solidFill>
                  <a:schemeClr val="tx1"/>
                </a:solidFill>
                <a:latin typeface="Times New Roman" panose="02020603050405020304" pitchFamily="18" charset="0"/>
                <a:cs typeface="Times New Roman" panose="02020603050405020304" pitchFamily="18" charset="0"/>
              </a:rPr>
              <a:t>By reducing inefficiencies in data transfer and streamlining procedures, the implementation of electronic medical record systems and digitalization can improve overall efficiency.</a:t>
            </a:r>
          </a:p>
          <a:p>
            <a:pPr algn="just"/>
            <a:r>
              <a:rPr lang="en-US" sz="3000" dirty="0">
                <a:solidFill>
                  <a:schemeClr val="tx1"/>
                </a:solidFill>
                <a:latin typeface="Times New Roman" panose="02020603050405020304" pitchFamily="18" charset="0"/>
                <a:cs typeface="Times New Roman" panose="02020603050405020304" pitchFamily="18" charset="0"/>
              </a:rPr>
              <a:t>Sustaining improvement in ED effectiveness and patient care outcomes requires constant strategy adaption and monitoring</a:t>
            </a:r>
            <a:r>
              <a:rPr lang="en-US" sz="3000" dirty="0">
                <a:latin typeface="Times New Roman" panose="02020603050405020304" pitchFamily="18" charset="0"/>
                <a:cs typeface="Times New Roman" panose="02020603050405020304" pitchFamily="18" charset="0"/>
              </a:rPr>
              <a:t>.</a:t>
            </a:r>
            <a:br>
              <a:rPr lang="en-US" dirty="0"/>
            </a:br>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286000" cy="1248114"/>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568036" y="-374073"/>
            <a:ext cx="10972800" cy="1600200"/>
          </a:xfrm>
        </p:spPr>
        <p:txBody>
          <a:bodyPr>
            <a:normAutofit/>
          </a:bodyPr>
          <a:lstStyle/>
          <a:p>
            <a:pPr algn="ctr"/>
            <a:r>
              <a:rPr lang="en-IN" sz="3600" b="1" dirty="0">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1482436"/>
            <a:ext cx="10515600" cy="4694527"/>
          </a:xfrm>
        </p:spPr>
        <p:txBody>
          <a:bodyPr>
            <a:normAutofit fontScale="85000" lnSpcReduction="20000"/>
          </a:bodyPr>
          <a:lstStyle/>
          <a:p>
            <a:pPr algn="just"/>
            <a:r>
              <a:rPr lang="en-US" sz="2600" u="sng" dirty="0">
                <a:solidFill>
                  <a:schemeClr val="tx1"/>
                </a:solidFill>
                <a:latin typeface="Times New Roman" panose="02020603050405020304" pitchFamily="18" charset="0"/>
                <a:cs typeface="Times New Roman" panose="02020603050405020304" pitchFamily="18" charset="0"/>
                <a:hlinkClick r:id="rId2"/>
              </a:rPr>
              <a:t>(Reham Mostafa</a:t>
            </a:r>
            <a:r>
              <a:rPr lang="en-US" sz="2600" baseline="30000" dirty="0">
                <a:solidFill>
                  <a:schemeClr val="tx1"/>
                </a:solidFill>
                <a:latin typeface="Times New Roman" panose="02020603050405020304" pitchFamily="18" charset="0"/>
                <a:cs typeface="Times New Roman" panose="02020603050405020304" pitchFamily="18" charset="0"/>
              </a:rPr>
              <a:t>1</a:t>
            </a:r>
            <a:r>
              <a:rPr lang="en-US" sz="2600" dirty="0">
                <a:solidFill>
                  <a:schemeClr val="tx1"/>
                </a:solidFill>
                <a:latin typeface="Times New Roman" panose="02020603050405020304" pitchFamily="18" charset="0"/>
                <a:cs typeface="Times New Roman" panose="02020603050405020304" pitchFamily="18" charset="0"/>
              </a:rPr>
              <a:t> and </a:t>
            </a:r>
            <a:r>
              <a:rPr lang="en-US" sz="2600" u="sng" dirty="0">
                <a:solidFill>
                  <a:schemeClr val="tx1"/>
                </a:solidFill>
                <a:latin typeface="Times New Roman" panose="02020603050405020304" pitchFamily="18" charset="0"/>
                <a:cs typeface="Times New Roman" panose="02020603050405020304" pitchFamily="18" charset="0"/>
                <a:hlinkClick r:id="rId3"/>
              </a:rPr>
              <a:t>Khaled El-</a:t>
            </a:r>
            <a:r>
              <a:rPr lang="en-US" sz="2600" u="sng" dirty="0" err="1">
                <a:solidFill>
                  <a:schemeClr val="tx1"/>
                </a:solidFill>
                <a:latin typeface="Times New Roman" panose="02020603050405020304" pitchFamily="18" charset="0"/>
                <a:cs typeface="Times New Roman" panose="02020603050405020304" pitchFamily="18" charset="0"/>
                <a:hlinkClick r:id="rId3"/>
              </a:rPr>
              <a:t>Atawi</a:t>
            </a:r>
            <a:r>
              <a:rPr lang="en-US" sz="2600" u="sng" dirty="0">
                <a:solidFill>
                  <a:schemeClr val="tx1"/>
                </a:solidFill>
                <a:latin typeface="Times New Roman" panose="02020603050405020304" pitchFamily="18" charset="0"/>
                <a:cs typeface="Times New Roman" panose="02020603050405020304" pitchFamily="18" charset="0"/>
              </a:rPr>
              <a:t>,</a:t>
            </a:r>
            <a:r>
              <a:rPr lang="en-US" sz="2600" dirty="0">
                <a:solidFill>
                  <a:schemeClr val="tx1"/>
                </a:solidFill>
                <a:latin typeface="Times New Roman" panose="02020603050405020304" pitchFamily="18" charset="0"/>
                <a:cs typeface="Times New Roman" panose="02020603050405020304" pitchFamily="18" charset="0"/>
              </a:rPr>
              <a:t> 2024 Jan). doi: </a:t>
            </a:r>
            <a:r>
              <a:rPr lang="en-US" sz="2600" u="sng" dirty="0">
                <a:solidFill>
                  <a:schemeClr val="tx1"/>
                </a:solidFill>
                <a:latin typeface="Times New Roman" panose="02020603050405020304" pitchFamily="18" charset="0"/>
                <a:cs typeface="Times New Roman" panose="02020603050405020304" pitchFamily="18" charset="0"/>
                <a:hlinkClick r:id="rId4"/>
              </a:rPr>
              <a:t>10.7759/cureus.52879</a:t>
            </a:r>
            <a:r>
              <a:rPr lang="en-US" sz="2600" u="sng" dirty="0">
                <a:solidFill>
                  <a:schemeClr val="tx1"/>
                </a:solidFill>
                <a:latin typeface="Times New Roman" panose="02020603050405020304" pitchFamily="18" charset="0"/>
                <a:cs typeface="Times New Roman" panose="02020603050405020304" pitchFamily="18" charset="0"/>
              </a:rPr>
              <a:t> </a:t>
            </a:r>
            <a:r>
              <a:rPr lang="en-US" sz="2600" dirty="0">
                <a:solidFill>
                  <a:schemeClr val="tx1"/>
                </a:solidFill>
                <a:latin typeface="Times New Roman" panose="02020603050405020304" pitchFamily="18" charset="0"/>
                <a:cs typeface="Times New Roman" panose="02020603050405020304" pitchFamily="18" charset="0"/>
              </a:rPr>
              <a:t>PMID: </a:t>
            </a:r>
            <a:r>
              <a:rPr lang="en-US" sz="2600" u="sng" dirty="0">
                <a:solidFill>
                  <a:schemeClr val="tx1"/>
                </a:solidFill>
                <a:latin typeface="Times New Roman" panose="02020603050405020304" pitchFamily="18" charset="0"/>
                <a:cs typeface="Times New Roman" panose="02020603050405020304" pitchFamily="18" charset="0"/>
                <a:hlinkClick r:id="rId5"/>
              </a:rPr>
              <a:t>38406097</a:t>
            </a:r>
            <a:r>
              <a:rPr lang="en-US" sz="2600" dirty="0">
                <a:solidFill>
                  <a:schemeClr val="tx1"/>
                </a:solidFill>
                <a:latin typeface="Times New Roman" panose="02020603050405020304" pitchFamily="18" charset="0"/>
                <a:cs typeface="Times New Roman" panose="02020603050405020304" pitchFamily="18" charset="0"/>
              </a:rPr>
              <a:t> - Strategies to Measure and Improve Emergency Department Performance: A Review</a:t>
            </a:r>
          </a:p>
          <a:p>
            <a:pPr algn="just"/>
            <a:endParaRPr lang="en-US" sz="2600" dirty="0">
              <a:solidFill>
                <a:schemeClr val="tx1"/>
              </a:solidFill>
              <a:latin typeface="Times New Roman" panose="02020603050405020304" pitchFamily="18" charset="0"/>
              <a:cs typeface="Times New Roman" panose="02020603050405020304" pitchFamily="18" charset="0"/>
            </a:endParaRPr>
          </a:p>
          <a:p>
            <a:pPr algn="just"/>
            <a:r>
              <a:rPr lang="en-US" sz="2600" dirty="0">
                <a:solidFill>
                  <a:schemeClr val="tx1"/>
                </a:solidFill>
                <a:latin typeface="Times New Roman" panose="02020603050405020304" pitchFamily="18" charset="0"/>
                <a:cs typeface="Times New Roman" panose="02020603050405020304" pitchFamily="18" charset="0"/>
              </a:rPr>
              <a:t>(Tobias-</a:t>
            </a:r>
            <a:r>
              <a:rPr lang="en-US" sz="2600" dirty="0" err="1">
                <a:solidFill>
                  <a:schemeClr val="tx1"/>
                </a:solidFill>
                <a:latin typeface="Times New Roman" panose="02020603050405020304" pitchFamily="18" charset="0"/>
                <a:cs typeface="Times New Roman" panose="02020603050405020304" pitchFamily="18" charset="0"/>
              </a:rPr>
              <a:t>Perdahl</a:t>
            </a:r>
            <a:r>
              <a:rPr lang="en-US" sz="2600" dirty="0">
                <a:solidFill>
                  <a:schemeClr val="tx1"/>
                </a:solidFill>
                <a:latin typeface="Times New Roman" panose="02020603050405020304" pitchFamily="18" charset="0"/>
                <a:cs typeface="Times New Roman" panose="02020603050405020304" pitchFamily="18" charset="0"/>
              </a:rPr>
              <a:t>, December 2015)Patient and organizational characteristics predict a long length of stay in the emergency department – a Swedish cohort study-European Journal of Emergency Medicine 24(4):1</a:t>
            </a:r>
          </a:p>
          <a:p>
            <a:pPr marL="0" indent="0" algn="just">
              <a:buNone/>
            </a:pPr>
            <a:endParaRPr lang="en-US" sz="2600" dirty="0">
              <a:solidFill>
                <a:schemeClr val="tx1"/>
              </a:solidFill>
              <a:latin typeface="Times New Roman" panose="02020603050405020304" pitchFamily="18" charset="0"/>
              <a:cs typeface="Times New Roman" panose="02020603050405020304" pitchFamily="18" charset="0"/>
            </a:endParaRPr>
          </a:p>
          <a:p>
            <a:pPr algn="just"/>
            <a:r>
              <a:rPr lang="en-US" sz="2600" dirty="0">
                <a:solidFill>
                  <a:schemeClr val="tx1"/>
                </a:solidFill>
                <a:latin typeface="Times New Roman" panose="02020603050405020304" pitchFamily="18" charset="0"/>
                <a:cs typeface="Times New Roman" panose="02020603050405020304" pitchFamily="18" charset="0"/>
              </a:rPr>
              <a:t>(Ghassan Abass, 2021); 10(4): 1718–1725. Published online 2021 Apr 29. doi: </a:t>
            </a:r>
            <a:r>
              <a:rPr lang="en-US" sz="2600" u="sng" dirty="0">
                <a:solidFill>
                  <a:schemeClr val="tx1"/>
                </a:solidFill>
                <a:latin typeface="Times New Roman" panose="02020603050405020304" pitchFamily="18" charset="0"/>
                <a:cs typeface="Times New Roman" panose="02020603050405020304" pitchFamily="18" charset="0"/>
                <a:hlinkClick r:id="rId6"/>
              </a:rPr>
              <a:t>10.4103/jfmpc.jfmpc_8_20</a:t>
            </a:r>
            <a:r>
              <a:rPr lang="en-US" sz="2600" dirty="0">
                <a:solidFill>
                  <a:schemeClr val="tx1"/>
                </a:solidFill>
                <a:latin typeface="Times New Roman" panose="02020603050405020304" pitchFamily="18" charset="0"/>
                <a:cs typeface="Times New Roman" panose="02020603050405020304" pitchFamily="18" charset="0"/>
              </a:rPr>
              <a:t>PMCID: PMC8144764,PMID: </a:t>
            </a:r>
            <a:r>
              <a:rPr lang="en-US" sz="2600" u="sng" dirty="0">
                <a:solidFill>
                  <a:schemeClr val="tx1"/>
                </a:solidFill>
                <a:latin typeface="Times New Roman" panose="02020603050405020304" pitchFamily="18" charset="0"/>
                <a:cs typeface="Times New Roman" panose="02020603050405020304" pitchFamily="18" charset="0"/>
                <a:hlinkClick r:id="rId7"/>
              </a:rPr>
              <a:t>34123918</a:t>
            </a:r>
            <a:r>
              <a:rPr lang="en-US" sz="2600" dirty="0">
                <a:solidFill>
                  <a:schemeClr val="tx1"/>
                </a:solidFill>
                <a:latin typeface="Times New Roman" panose="02020603050405020304" pitchFamily="18" charset="0"/>
                <a:cs typeface="Times New Roman" panose="02020603050405020304" pitchFamily="18" charset="0"/>
              </a:rPr>
              <a:t>Patient satisfaction with the emergency department services at an academic teaching hospital</a:t>
            </a:r>
          </a:p>
          <a:p>
            <a:pPr algn="just"/>
            <a:endParaRPr lang="en-US" sz="2600" dirty="0">
              <a:solidFill>
                <a:schemeClr val="tx1"/>
              </a:solidFill>
              <a:latin typeface="Times New Roman" panose="02020603050405020304" pitchFamily="18" charset="0"/>
              <a:cs typeface="Times New Roman" panose="02020603050405020304" pitchFamily="18" charset="0"/>
              <a:hlinkClick r:id="rId8"/>
            </a:endParaRPr>
          </a:p>
          <a:p>
            <a:pPr algn="just"/>
            <a:r>
              <a:rPr lang="en-US" sz="2600" dirty="0">
                <a:solidFill>
                  <a:schemeClr val="tx1"/>
                </a:solidFill>
                <a:latin typeface="Times New Roman" panose="02020603050405020304" pitchFamily="18" charset="0"/>
                <a:cs typeface="Times New Roman" panose="02020603050405020304" pitchFamily="18" charset="0"/>
                <a:hlinkClick r:id="rId8"/>
              </a:rPr>
              <a:t>(Edwin D Boudreaux</a:t>
            </a:r>
            <a:r>
              <a:rPr lang="en-US" sz="2600" baseline="30000" dirty="0">
                <a:solidFill>
                  <a:schemeClr val="tx1"/>
                </a:solidFill>
                <a:latin typeface="Times New Roman" panose="02020603050405020304" pitchFamily="18" charset="0"/>
                <a:cs typeface="Times New Roman" panose="02020603050405020304" pitchFamily="18" charset="0"/>
              </a:rPr>
              <a:t> ,</a:t>
            </a:r>
            <a:r>
              <a:rPr lang="en-US" sz="2600" dirty="0">
                <a:solidFill>
                  <a:schemeClr val="tx1"/>
                </a:solidFill>
                <a:latin typeface="Times New Roman" panose="02020603050405020304" pitchFamily="18" charset="0"/>
                <a:cs typeface="Times New Roman" panose="02020603050405020304" pitchFamily="18" charset="0"/>
              </a:rPr>
              <a:t>  2004 Jan);26(1):13-26.doi: 10.1016/j.jemermed.2003.04.003 Patient satisfaction in the Emergency Department: a review of the literature and implications for practice</a:t>
            </a:r>
          </a:p>
          <a:p>
            <a:endParaRPr lang="en-US"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16</a:t>
            </a:fld>
            <a:endParaRPr lang="en-IN"/>
          </a:p>
        </p:txBody>
      </p:sp>
    </p:spTree>
    <p:extLst>
      <p:ext uri="{BB962C8B-B14F-4D97-AF65-F5344CB8AC3E}">
        <p14:creationId xmlns:p14="http://schemas.microsoft.com/office/powerpoint/2010/main" val="149243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524000" cy="10494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9855200" y="0"/>
            <a:ext cx="2336800" cy="12954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941152" y="-1"/>
            <a:ext cx="8320448" cy="1295401"/>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200" b="1" dirty="0">
              <a:solidFill>
                <a:schemeClr val="tx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524000" cy="1295400"/>
          </a:xfrm>
          <a:prstGeom prst="rect">
            <a:avLst/>
          </a:prstGeom>
        </p:spPr>
      </p:pic>
      <p:pic>
        <p:nvPicPr>
          <p:cNvPr id="9" name="Picture 8"/>
          <p:cNvPicPr/>
          <p:nvPr/>
        </p:nvPicPr>
        <p:blipFill>
          <a:blip r:embed="rId4" cstate="print">
            <a:extLst>
              <a:ext uri="{28A0092B-C50C-407E-A947-70E740481C1C}">
                <a14:useLocalDpi xmlns:a14="http://schemas.microsoft.com/office/drawing/2010/main" val="0"/>
              </a:ext>
            </a:extLst>
          </a:blip>
          <a:stretch>
            <a:fillRect/>
          </a:stretch>
        </p:blipFill>
        <p:spPr>
          <a:xfrm>
            <a:off x="10668001" y="-1"/>
            <a:ext cx="1533236" cy="1295401"/>
          </a:xfrm>
          <a:prstGeom prst="rect">
            <a:avLst/>
          </a:prstGeom>
        </p:spPr>
      </p:pic>
      <p:sp>
        <p:nvSpPr>
          <p:cNvPr id="12" name="Round Same Side Corner Rectangle 11"/>
          <p:cNvSpPr/>
          <p:nvPr/>
        </p:nvSpPr>
        <p:spPr>
          <a:xfrm rot="10800000">
            <a:off x="3149596" y="1336961"/>
            <a:ext cx="5791201" cy="5486401"/>
          </a:xfrm>
          <a:prstGeom prst="round2Same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 Same Side Corner Rectangle 13"/>
          <p:cNvSpPr/>
          <p:nvPr/>
        </p:nvSpPr>
        <p:spPr>
          <a:xfrm rot="10800000">
            <a:off x="203189" y="1336962"/>
            <a:ext cx="2946396" cy="5521034"/>
          </a:xfrm>
          <a:prstGeom prst="round2SameRect">
            <a:avLst/>
          </a:prstGeom>
          <a:solidFill>
            <a:schemeClr val="accent5">
              <a:lumMod val="20000"/>
              <a:lumOff val="80000"/>
            </a:schemeClr>
          </a:solidFil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tx1"/>
              </a:solidFill>
            </a:endParaRPr>
          </a:p>
        </p:txBody>
      </p:sp>
      <p:sp>
        <p:nvSpPr>
          <p:cNvPr id="15" name="Round Same Side Corner Rectangle 14"/>
          <p:cNvSpPr/>
          <p:nvPr/>
        </p:nvSpPr>
        <p:spPr>
          <a:xfrm rot="10800000">
            <a:off x="8940797" y="1336962"/>
            <a:ext cx="3048004" cy="5486401"/>
          </a:xfrm>
          <a:prstGeom prst="round2Same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Rectangle 15"/>
          <p:cNvSpPr/>
          <p:nvPr/>
        </p:nvSpPr>
        <p:spPr>
          <a:xfrm>
            <a:off x="230902" y="1336964"/>
            <a:ext cx="2797529"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u="sng" dirty="0">
                <a:solidFill>
                  <a:schemeClr val="tx1"/>
                </a:solidFill>
                <a:latin typeface="Times New Roman" panose="02020603050405020304" pitchFamily="18" charset="0"/>
                <a:cs typeface="Times New Roman" panose="02020603050405020304" pitchFamily="18" charset="0"/>
              </a:rPr>
              <a:t>BACKGROUND OF  STUDY</a:t>
            </a:r>
          </a:p>
        </p:txBody>
      </p:sp>
      <p:sp>
        <p:nvSpPr>
          <p:cNvPr id="17" name="Rectangle 16"/>
          <p:cNvSpPr/>
          <p:nvPr/>
        </p:nvSpPr>
        <p:spPr>
          <a:xfrm>
            <a:off x="230902" y="2866159"/>
            <a:ext cx="2946397" cy="37234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u="sng" dirty="0">
                <a:solidFill>
                  <a:schemeClr val="tx1"/>
                </a:solidFill>
                <a:latin typeface="Times New Roman" panose="02020603050405020304" pitchFamily="18" charset="0"/>
                <a:cs typeface="Times New Roman" panose="02020603050405020304" pitchFamily="18" charset="0"/>
              </a:rPr>
              <a:t>REVIEW OF LITERATURE</a:t>
            </a:r>
          </a:p>
        </p:txBody>
      </p:sp>
      <p:sp>
        <p:nvSpPr>
          <p:cNvPr id="18" name="Rectangle 17"/>
          <p:cNvSpPr/>
          <p:nvPr/>
        </p:nvSpPr>
        <p:spPr>
          <a:xfrm>
            <a:off x="244758" y="4914901"/>
            <a:ext cx="2918684" cy="62483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u="sng" dirty="0">
                <a:solidFill>
                  <a:schemeClr val="tx1"/>
                </a:solidFill>
                <a:latin typeface="Times New Roman" panose="02020603050405020304" pitchFamily="18" charset="0"/>
                <a:cs typeface="Times New Roman" panose="02020603050405020304" pitchFamily="18" charset="0"/>
              </a:rPr>
              <a:t>OBJECTIVE</a:t>
            </a:r>
            <a:r>
              <a:rPr lang="en-US" sz="1200" b="1" dirty="0">
                <a:latin typeface="Times New Roman" panose="02020603050405020304" pitchFamily="18" charset="0"/>
                <a:cs typeface="Times New Roman" panose="02020603050405020304" pitchFamily="18" charset="0"/>
              </a:rPr>
              <a:t>E</a:t>
            </a:r>
          </a:p>
        </p:txBody>
      </p:sp>
      <p:sp>
        <p:nvSpPr>
          <p:cNvPr id="20" name="Rectangle 19"/>
          <p:cNvSpPr/>
          <p:nvPr/>
        </p:nvSpPr>
        <p:spPr>
          <a:xfrm>
            <a:off x="3149585" y="1336963"/>
            <a:ext cx="5791211"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u="sng" dirty="0">
                <a:solidFill>
                  <a:schemeClr val="tx1"/>
                </a:solidFill>
                <a:latin typeface="Times New Roman" panose="02020603050405020304" pitchFamily="18" charset="0"/>
                <a:cs typeface="Times New Roman" panose="02020603050405020304" pitchFamily="18" charset="0"/>
              </a:rPr>
              <a:t>METHODOLOGY</a:t>
            </a:r>
          </a:p>
        </p:txBody>
      </p:sp>
      <p:sp>
        <p:nvSpPr>
          <p:cNvPr id="22" name="Rectangle 21"/>
          <p:cNvSpPr/>
          <p:nvPr/>
        </p:nvSpPr>
        <p:spPr>
          <a:xfrm>
            <a:off x="8940796" y="1336963"/>
            <a:ext cx="3061857"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u="sng" dirty="0">
                <a:solidFill>
                  <a:schemeClr val="tx1"/>
                </a:solidFill>
                <a:latin typeface="Times New Roman" panose="02020603050405020304" pitchFamily="18" charset="0"/>
                <a:cs typeface="Times New Roman" panose="02020603050405020304" pitchFamily="18" charset="0"/>
              </a:rPr>
              <a:t>RECOMMENDATIONS</a:t>
            </a:r>
          </a:p>
        </p:txBody>
      </p:sp>
      <p:sp>
        <p:nvSpPr>
          <p:cNvPr id="23" name="Rectangle 22"/>
          <p:cNvSpPr/>
          <p:nvPr/>
        </p:nvSpPr>
        <p:spPr>
          <a:xfrm>
            <a:off x="3135732" y="2819400"/>
            <a:ext cx="5805064" cy="419100"/>
          </a:xfrm>
          <a:prstGeom prst="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u="sng" dirty="0">
                <a:solidFill>
                  <a:schemeClr val="tx1"/>
                </a:solidFill>
                <a:latin typeface="Times New Roman" panose="02020603050405020304" pitchFamily="18" charset="0"/>
                <a:cs typeface="Times New Roman" panose="02020603050405020304" pitchFamily="18" charset="0"/>
              </a:rPr>
              <a:t>FINDINGS</a:t>
            </a:r>
          </a:p>
        </p:txBody>
      </p:sp>
      <p:sp>
        <p:nvSpPr>
          <p:cNvPr id="24" name="Rectangle 23"/>
          <p:cNvSpPr/>
          <p:nvPr/>
        </p:nvSpPr>
        <p:spPr>
          <a:xfrm>
            <a:off x="8940795" y="3803070"/>
            <a:ext cx="3048004" cy="4675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u="sng" dirty="0">
                <a:solidFill>
                  <a:schemeClr val="tx1"/>
                </a:solidFill>
                <a:latin typeface="Times New Roman" panose="02020603050405020304" pitchFamily="18" charset="0"/>
                <a:cs typeface="Times New Roman" panose="02020603050405020304" pitchFamily="18" charset="0"/>
              </a:rPr>
              <a:t>KEY LEARNINGS</a:t>
            </a:r>
          </a:p>
        </p:txBody>
      </p:sp>
      <p:graphicFrame>
        <p:nvGraphicFramePr>
          <p:cNvPr id="27" name="Diagram 26"/>
          <p:cNvGraphicFramePr/>
          <p:nvPr>
            <p:extLst>
              <p:ext uri="{D42A27DB-BD31-4B8C-83A1-F6EECF244321}">
                <p14:modId xmlns:p14="http://schemas.microsoft.com/office/powerpoint/2010/main" val="2226950020"/>
              </p:ext>
            </p:extLst>
          </p:nvPr>
        </p:nvGraphicFramePr>
        <p:xfrm>
          <a:off x="217039" y="1717964"/>
          <a:ext cx="2918692" cy="114819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8" name="Rectangle 27"/>
          <p:cNvSpPr/>
          <p:nvPr/>
        </p:nvSpPr>
        <p:spPr>
          <a:xfrm>
            <a:off x="230902" y="3247159"/>
            <a:ext cx="2904831" cy="1667741"/>
          </a:xfrm>
          <a:prstGeom prst="rect">
            <a:avLst/>
          </a:prstGeom>
          <a:ln/>
        </p:spPr>
        <p:style>
          <a:lnRef idx="1">
            <a:schemeClr val="accent6"/>
          </a:lnRef>
          <a:fillRef idx="2">
            <a:schemeClr val="accent6"/>
          </a:fillRef>
          <a:effectRef idx="1">
            <a:schemeClr val="accent6"/>
          </a:effectRef>
          <a:fontRef idx="minor">
            <a:schemeClr val="dk1"/>
          </a:fontRef>
        </p:style>
        <p:txBody>
          <a:bodyPr rtlCol="0" anchor="t"/>
          <a:lstStyle/>
          <a:p>
            <a:endParaRPr lang="en-US" sz="1400" b="1" dirty="0">
              <a:solidFill>
                <a:schemeClr val="tx1"/>
              </a:solidFill>
              <a:latin typeface="Times New Roman" panose="02020603050405020304" pitchFamily="18" charset="0"/>
              <a:cs typeface="Times New Roman" panose="02020603050405020304" pitchFamily="18" charset="0"/>
            </a:endParaRPr>
          </a:p>
        </p:txBody>
      </p:sp>
      <p:sp>
        <p:nvSpPr>
          <p:cNvPr id="29" name="Rectangle 28"/>
          <p:cNvSpPr/>
          <p:nvPr/>
        </p:nvSpPr>
        <p:spPr>
          <a:xfrm>
            <a:off x="230902" y="5299362"/>
            <a:ext cx="2974106" cy="1524001"/>
          </a:xfrm>
          <a:prstGeom prst="rect">
            <a:avLst/>
          </a:prstGeom>
        </p:spPr>
        <p:style>
          <a:lnRef idx="1">
            <a:schemeClr val="accent1"/>
          </a:lnRef>
          <a:fillRef idx="2">
            <a:schemeClr val="accent1"/>
          </a:fillRef>
          <a:effectRef idx="1">
            <a:schemeClr val="accent1"/>
          </a:effectRef>
          <a:fontRef idx="minor">
            <a:schemeClr val="dk1"/>
          </a:fontRef>
        </p:style>
        <p:txBody>
          <a:bodyPr rtlCol="0" anchor="t"/>
          <a:lstStyle/>
          <a:p>
            <a:r>
              <a:rPr lang="en-US" sz="1200" b="1" dirty="0">
                <a:solidFill>
                  <a:schemeClr val="tx1"/>
                </a:solidFill>
                <a:latin typeface="Times New Roman" panose="02020603050405020304" pitchFamily="18" charset="0"/>
                <a:cs typeface="Times New Roman" panose="02020603050405020304" pitchFamily="18" charset="0"/>
              </a:rPr>
              <a:t>Explore potential interventions to improve the quality of care in the Emergency Department.</a:t>
            </a:r>
            <a:r>
              <a:rPr lang="en-US" sz="1100" b="1" dirty="0">
                <a:solidFill>
                  <a:schemeClr val="tx1"/>
                </a:solidFill>
                <a:latin typeface="Times New Roman" panose="02020603050405020304" pitchFamily="18" charset="0"/>
                <a:cs typeface="Times New Roman" panose="02020603050405020304" pitchFamily="18" charset="0"/>
              </a:rPr>
              <a:t>             </a:t>
            </a:r>
          </a:p>
          <a:p>
            <a:pPr lvl="0"/>
            <a:r>
              <a:rPr lang="en-US" sz="1400" b="1" dirty="0">
                <a:solidFill>
                  <a:schemeClr val="tx1"/>
                </a:solidFill>
                <a:latin typeface="Times New Roman" panose="02020603050405020304" pitchFamily="18" charset="0"/>
                <a:cs typeface="Times New Roman" panose="02020603050405020304" pitchFamily="18" charset="0"/>
              </a:rPr>
              <a:t> </a:t>
            </a:r>
          </a:p>
        </p:txBody>
      </p:sp>
      <p:sp>
        <p:nvSpPr>
          <p:cNvPr id="34" name="Rectangle 33"/>
          <p:cNvSpPr/>
          <p:nvPr/>
        </p:nvSpPr>
        <p:spPr>
          <a:xfrm>
            <a:off x="3135733" y="1717964"/>
            <a:ext cx="5818916" cy="1101437"/>
          </a:xfrm>
          <a:prstGeom prst="rect">
            <a:avLst/>
          </a:prstGeom>
          <a:solidFill>
            <a:schemeClr val="bg2"/>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t"/>
          <a:lstStyle/>
          <a:p>
            <a:pPr algn="just"/>
            <a:r>
              <a:rPr lang="en-IN" sz="1400" b="1" dirty="0">
                <a:solidFill>
                  <a:schemeClr val="tx1"/>
                </a:solidFill>
                <a:latin typeface="Times New Roman" panose="02020603050405020304" pitchFamily="18" charset="0"/>
                <a:cs typeface="Times New Roman" panose="02020603050405020304" pitchFamily="18" charset="0"/>
              </a:rPr>
              <a:t>SOURCE OF DATA COLLECTION-</a:t>
            </a:r>
            <a:endParaRPr lang="en-US" sz="1400" b="1" dirty="0">
              <a:solidFill>
                <a:schemeClr val="tx1"/>
              </a:solidFill>
              <a:latin typeface="Times New Roman" panose="02020603050405020304" pitchFamily="18" charset="0"/>
              <a:cs typeface="Times New Roman" panose="02020603050405020304" pitchFamily="18" charset="0"/>
            </a:endParaRPr>
          </a:p>
          <a:p>
            <a:pPr lvl="0" algn="just"/>
            <a:r>
              <a:rPr lang="en-US" sz="1400" dirty="0">
                <a:solidFill>
                  <a:schemeClr val="tx1"/>
                </a:solidFill>
                <a:latin typeface="Times New Roman" panose="02020603050405020304" pitchFamily="18" charset="0"/>
                <a:cs typeface="Times New Roman" panose="02020603050405020304" pitchFamily="18" charset="0"/>
              </a:rPr>
              <a:t>PRIMARY DATA</a:t>
            </a:r>
            <a:r>
              <a:rPr lang="en-US" sz="1400" b="1" dirty="0">
                <a:solidFill>
                  <a:schemeClr val="tx1"/>
                </a:solidFill>
                <a:latin typeface="Times New Roman" panose="02020603050405020304" pitchFamily="18" charset="0"/>
                <a:cs typeface="Times New Roman" panose="02020603050405020304" pitchFamily="18" charset="0"/>
              </a:rPr>
              <a:t> - </a:t>
            </a:r>
            <a:r>
              <a:rPr lang="en-US" sz="1400" dirty="0">
                <a:solidFill>
                  <a:schemeClr val="tx1"/>
                </a:solidFill>
                <a:latin typeface="Times New Roman" panose="02020603050405020304" pitchFamily="18" charset="0"/>
                <a:cs typeface="Times New Roman" panose="02020603050405020304" pitchFamily="18" charset="0"/>
              </a:rPr>
              <a:t>Telephonic surveys ( confidentiality ensured)</a:t>
            </a:r>
          </a:p>
          <a:p>
            <a:pPr lvl="0" algn="just"/>
            <a:r>
              <a:rPr lang="en-US" sz="1400" dirty="0">
                <a:solidFill>
                  <a:schemeClr val="tx1"/>
                </a:solidFill>
                <a:latin typeface="Times New Roman" panose="02020603050405020304" pitchFamily="18" charset="0"/>
                <a:cs typeface="Times New Roman" panose="02020603050405020304" pitchFamily="18" charset="0"/>
              </a:rPr>
              <a:t>SECONDARY DATA - (HIS), CPRS and the ER registration</a:t>
            </a:r>
          </a:p>
          <a:p>
            <a:pPr lvl="0" algn="just"/>
            <a:r>
              <a:rPr lang="en-IN" sz="1400" b="1" dirty="0">
                <a:solidFill>
                  <a:schemeClr val="tx1"/>
                </a:solidFill>
                <a:latin typeface="Times New Roman" panose="02020603050405020304" pitchFamily="18" charset="0"/>
                <a:cs typeface="Times New Roman" panose="02020603050405020304" pitchFamily="18" charset="0"/>
              </a:rPr>
              <a:t>DATA COLLECTION TOOLS- </a:t>
            </a:r>
          </a:p>
          <a:p>
            <a:pPr lvl="0" algn="just"/>
            <a:r>
              <a:rPr lang="en-IN" sz="1400" b="1" dirty="0">
                <a:solidFill>
                  <a:schemeClr val="tx1"/>
                </a:solidFill>
                <a:latin typeface="Times New Roman" panose="02020603050405020304" pitchFamily="18" charset="0"/>
                <a:cs typeface="Times New Roman" panose="02020603050405020304" pitchFamily="18" charset="0"/>
              </a:rPr>
              <a:t>(</a:t>
            </a:r>
            <a:r>
              <a:rPr lang="en-US" sz="1400" dirty="0">
                <a:solidFill>
                  <a:schemeClr val="tx1"/>
                </a:solidFill>
                <a:latin typeface="Times New Roman" panose="02020603050405020304" pitchFamily="18" charset="0"/>
                <a:cs typeface="Times New Roman" panose="02020603050405020304" pitchFamily="18" charset="0"/>
              </a:rPr>
              <a:t>Microsoft excel for collecting and statistical analysis)</a:t>
            </a:r>
          </a:p>
          <a:p>
            <a:endParaRPr lang="en-US" sz="1050" dirty="0">
              <a:solidFill>
                <a:schemeClr val="tx1"/>
              </a:solidFill>
              <a:latin typeface="Times New Roman" panose="02020603050405020304" pitchFamily="18" charset="0"/>
              <a:cs typeface="Times New Roman" panose="02020603050405020304" pitchFamily="18" charset="0"/>
            </a:endParaRPr>
          </a:p>
        </p:txBody>
      </p:sp>
      <p:sp>
        <p:nvSpPr>
          <p:cNvPr id="36" name="Rectangle 35"/>
          <p:cNvSpPr/>
          <p:nvPr/>
        </p:nvSpPr>
        <p:spPr>
          <a:xfrm>
            <a:off x="3177299" y="3247160"/>
            <a:ext cx="5763496" cy="1286741"/>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Rectangle 36"/>
          <p:cNvSpPr/>
          <p:nvPr/>
        </p:nvSpPr>
        <p:spPr>
          <a:xfrm>
            <a:off x="3177299" y="3238500"/>
            <a:ext cx="5777349" cy="360564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aphicFrame>
        <p:nvGraphicFramePr>
          <p:cNvPr id="43" name="Chart 42"/>
          <p:cNvGraphicFramePr>
            <a:graphicFrameLocks/>
          </p:cNvGraphicFramePr>
          <p:nvPr>
            <p:extLst>
              <p:ext uri="{D42A27DB-BD31-4B8C-83A1-F6EECF244321}">
                <p14:modId xmlns:p14="http://schemas.microsoft.com/office/powerpoint/2010/main" val="3500829233"/>
              </p:ext>
            </p:extLst>
          </p:nvPr>
        </p:nvGraphicFramePr>
        <p:xfrm>
          <a:off x="3177299" y="5034394"/>
          <a:ext cx="3906992" cy="1788968"/>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48" name="Chart 47"/>
          <p:cNvGraphicFramePr>
            <a:graphicFrameLocks/>
          </p:cNvGraphicFramePr>
          <p:nvPr>
            <p:extLst>
              <p:ext uri="{D42A27DB-BD31-4B8C-83A1-F6EECF244321}">
                <p14:modId xmlns:p14="http://schemas.microsoft.com/office/powerpoint/2010/main" val="1211762636"/>
              </p:ext>
            </p:extLst>
          </p:nvPr>
        </p:nvGraphicFramePr>
        <p:xfrm>
          <a:off x="3149594" y="3238500"/>
          <a:ext cx="3962406" cy="1749136"/>
        </p:xfrm>
        <a:graphic>
          <a:graphicData uri="http://schemas.openxmlformats.org/drawingml/2006/chart">
            <c:chart xmlns:c="http://schemas.openxmlformats.org/drawingml/2006/chart" xmlns:r="http://schemas.openxmlformats.org/officeDocument/2006/relationships" r:id="rId11"/>
          </a:graphicData>
        </a:graphic>
      </p:graphicFrame>
      <p:sp>
        <p:nvSpPr>
          <p:cNvPr id="49" name="Rectangle 48"/>
          <p:cNvSpPr/>
          <p:nvPr/>
        </p:nvSpPr>
        <p:spPr>
          <a:xfrm>
            <a:off x="7112000" y="3247160"/>
            <a:ext cx="1828795" cy="361084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400" dirty="0">
              <a:solidFill>
                <a:schemeClr val="tx1"/>
              </a:solidFill>
              <a:latin typeface="Times New Roman" panose="02020603050405020304" pitchFamily="18" charset="0"/>
              <a:cs typeface="Times New Roman" panose="02020603050405020304" pitchFamily="18" charset="0"/>
            </a:endParaRPr>
          </a:p>
          <a:p>
            <a:r>
              <a:rPr lang="en-US" sz="1400" b="1" dirty="0">
                <a:solidFill>
                  <a:schemeClr val="tx1"/>
                </a:solidFill>
                <a:latin typeface="Times New Roman" panose="02020603050405020304" pitchFamily="18" charset="0"/>
                <a:cs typeface="Times New Roman" panose="02020603050405020304" pitchFamily="18" charset="0"/>
              </a:rPr>
              <a:t>Decreased ED to IP conversion rate, </a:t>
            </a:r>
            <a:r>
              <a:rPr lang="en-US" sz="1400" dirty="0">
                <a:solidFill>
                  <a:schemeClr val="tx1"/>
                </a:solidFill>
                <a:latin typeface="Times New Roman" panose="02020603050405020304" pitchFamily="18" charset="0"/>
                <a:cs typeface="Times New Roman" panose="02020603050405020304" pitchFamily="18" charset="0"/>
              </a:rPr>
              <a:t>possibly due to bed shortages, impacted patient admissions.</a:t>
            </a:r>
          </a:p>
          <a:p>
            <a:endParaRPr lang="en-US" sz="1400" dirty="0">
              <a:solidFill>
                <a:schemeClr val="tx1"/>
              </a:solidFill>
              <a:latin typeface="Times New Roman" panose="02020603050405020304" pitchFamily="18" charset="0"/>
              <a:cs typeface="Times New Roman" panose="02020603050405020304" pitchFamily="18" charset="0"/>
            </a:endParaRPr>
          </a:p>
          <a:p>
            <a:endParaRPr lang="en-US" sz="1400" dirty="0">
              <a:solidFill>
                <a:schemeClr val="tx1"/>
              </a:solidFill>
              <a:latin typeface="Times New Roman" panose="02020603050405020304" pitchFamily="18" charset="0"/>
              <a:cs typeface="Times New Roman" panose="02020603050405020304" pitchFamily="18" charset="0"/>
            </a:endParaRPr>
          </a:p>
          <a:p>
            <a:endParaRPr lang="en-US" sz="1400" dirty="0">
              <a:solidFill>
                <a:schemeClr val="tx1"/>
              </a:solidFill>
              <a:latin typeface="Times New Roman" panose="02020603050405020304" pitchFamily="18" charset="0"/>
              <a:cs typeface="Times New Roman" panose="02020603050405020304" pitchFamily="18" charset="0"/>
            </a:endParaRPr>
          </a:p>
          <a:p>
            <a:r>
              <a:rPr lang="en-US" sz="1400" dirty="0">
                <a:solidFill>
                  <a:schemeClr val="tx1"/>
                </a:solidFill>
                <a:latin typeface="Times New Roman" panose="02020603050405020304" pitchFamily="18" charset="0"/>
                <a:cs typeface="Times New Roman" panose="02020603050405020304" pitchFamily="18" charset="0"/>
              </a:rPr>
              <a:t>Higher LAMA cases and </a:t>
            </a:r>
            <a:r>
              <a:rPr lang="en-US" sz="1400" b="1" dirty="0">
                <a:solidFill>
                  <a:schemeClr val="tx1"/>
                </a:solidFill>
                <a:latin typeface="Times New Roman" panose="02020603050405020304" pitchFamily="18" charset="0"/>
                <a:cs typeface="Times New Roman" panose="02020603050405020304" pitchFamily="18" charset="0"/>
              </a:rPr>
              <a:t>declining Patient Satisfaction Score (PSAT</a:t>
            </a:r>
            <a:r>
              <a:rPr lang="en-US" sz="1400" dirty="0">
                <a:solidFill>
                  <a:schemeClr val="tx1"/>
                </a:solidFill>
                <a:latin typeface="Times New Roman" panose="02020603050405020304" pitchFamily="18" charset="0"/>
                <a:cs typeface="Times New Roman" panose="02020603050405020304" pitchFamily="18" charset="0"/>
              </a:rPr>
              <a:t>) highlighted issues with patient experience and service quality</a:t>
            </a:r>
          </a:p>
        </p:txBody>
      </p:sp>
      <p:sp>
        <p:nvSpPr>
          <p:cNvPr id="50" name="Rectangle 49"/>
          <p:cNvSpPr/>
          <p:nvPr/>
        </p:nvSpPr>
        <p:spPr>
          <a:xfrm>
            <a:off x="8954649" y="1682578"/>
            <a:ext cx="3034151" cy="217169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Times New Roman" panose="02020603050405020304" pitchFamily="18" charset="0"/>
              <a:cs typeface="Times New Roman" panose="02020603050405020304" pitchFamily="18" charset="0"/>
            </a:endParaRPr>
          </a:p>
        </p:txBody>
      </p:sp>
      <p:sp>
        <p:nvSpPr>
          <p:cNvPr id="53" name="Rectangle 3"/>
          <p:cNvSpPr>
            <a:spLocks noChangeArrowheads="1"/>
          </p:cNvSpPr>
          <p:nvPr/>
        </p:nvSpPr>
        <p:spPr bwMode="auto">
          <a:xfrm>
            <a:off x="8954647" y="1941104"/>
            <a:ext cx="3034151" cy="167738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R="0" lvl="0" algn="l" defTabSz="914400" rtl="0" eaLnBrk="1" fontAlgn="base" latinLnBrk="0" hangingPunct="1">
              <a:lnSpc>
                <a:spcPct val="100000"/>
              </a:lnSpc>
              <a:spcBef>
                <a:spcPct val="0"/>
              </a:spcBef>
              <a:spcAft>
                <a:spcPct val="0"/>
              </a:spcAft>
              <a:buClrTx/>
              <a:buSzTx/>
              <a:tabLst/>
            </a:pPr>
            <a:r>
              <a:rPr lang="en-US" altLang="en-US" sz="1200" b="1" u="sng" dirty="0">
                <a:latin typeface="Times New Roman" panose="02020603050405020304" pitchFamily="18" charset="0"/>
                <a:cs typeface="Times New Roman" panose="02020603050405020304" pitchFamily="18" charset="0"/>
              </a:rPr>
              <a:t>E</a:t>
            </a:r>
            <a:r>
              <a:rPr kumimoji="0" lang="en-US" altLang="en-US" sz="1200" b="1" i="0" u="sng"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ffective Resource Management</a:t>
            </a:r>
            <a:r>
              <a:rPr lang="en-US" altLang="en-US" sz="1200" b="1" u="sng" dirty="0">
                <a:latin typeface="Times New Roman" panose="02020603050405020304" pitchFamily="18" charset="0"/>
                <a:cs typeface="Times New Roman" panose="02020603050405020304" pitchFamily="18" charset="0"/>
              </a:rPr>
              <a:t>:</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1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Use adaptable tactics to maximize staffing.</a:t>
            </a:r>
          </a:p>
          <a:p>
            <a:pPr marL="171450" marR="0" lvl="0" indent="-171450"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1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Boost departmental bed coordination.</a:t>
            </a:r>
            <a:br>
              <a:rPr kumimoji="0" lang="en-US" altLang="en-US" sz="11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br>
            <a:r>
              <a:rPr kumimoji="0" lang="en-US" altLang="en-US" sz="1400" b="1" i="0" u="sng"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To improve inpatient transfers:</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en-US" altLang="en-US" sz="1100" b="1" dirty="0">
                <a:latin typeface="Times New Roman" panose="02020603050405020304" pitchFamily="18" charset="0"/>
                <a:cs typeface="Times New Roman" panose="02020603050405020304" pitchFamily="18" charset="0"/>
              </a:rPr>
              <a:t>P</a:t>
            </a:r>
            <a:r>
              <a:rPr kumimoji="0" lang="en-US" altLang="en-US" sz="11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ut into practice effective discharge planning.</a:t>
            </a:r>
          </a:p>
          <a:p>
            <a:pPr marR="0" lvl="0" algn="l" defTabSz="914400" rtl="0" eaLnBrk="1" fontAlgn="base" latinLnBrk="0" hangingPunct="1">
              <a:lnSpc>
                <a:spcPct val="100000"/>
              </a:lnSpc>
              <a:spcBef>
                <a:spcPct val="0"/>
              </a:spcBef>
              <a:spcAft>
                <a:spcPct val="0"/>
              </a:spcAft>
              <a:buClrTx/>
              <a:buSzTx/>
              <a:tabLst/>
            </a:pPr>
            <a:r>
              <a:rPr kumimoji="0" lang="en-US" altLang="en-US" sz="1200" b="1" i="0" u="sng"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Boost the Experience of Patients:</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1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Simplify the diagnosis procedure.</a:t>
            </a:r>
            <a:br>
              <a:rPr kumimoji="0" lang="en-US" altLang="en-US" sz="1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br>
            <a:endParaRPr kumimoji="0" lang="en-US" altLang="en-US" sz="1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55" name="Rectangle 54"/>
          <p:cNvSpPr/>
          <p:nvPr/>
        </p:nvSpPr>
        <p:spPr>
          <a:xfrm>
            <a:off x="8954648" y="5105400"/>
            <a:ext cx="3048005" cy="1717962"/>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pPr marL="171450" indent="-171450">
              <a:buFont typeface="Arial" panose="020B0604020202020204" pitchFamily="34" charset="0"/>
              <a:buChar char="•"/>
            </a:pPr>
            <a:r>
              <a:rPr lang="en-US" sz="1200" b="1" dirty="0">
                <a:solidFill>
                  <a:schemeClr val="tx1"/>
                </a:solidFill>
                <a:latin typeface="Times New Roman" panose="02020603050405020304" pitchFamily="18" charset="0"/>
                <a:cs typeface="Times New Roman" panose="02020603050405020304" pitchFamily="18" charset="0"/>
              </a:rPr>
              <a:t>Enhancing ED effectiveness and patient satisfaction requires efficient patient flow and resource allocation management.</a:t>
            </a:r>
          </a:p>
          <a:p>
            <a:pPr marL="171450" indent="-171450">
              <a:buFont typeface="Arial" panose="020B0604020202020204" pitchFamily="34" charset="0"/>
              <a:buChar char="•"/>
            </a:pPr>
            <a:r>
              <a:rPr lang="en-US" sz="1200" b="1" dirty="0">
                <a:solidFill>
                  <a:schemeClr val="tx1"/>
                </a:solidFill>
                <a:latin typeface="Times New Roman" panose="02020603050405020304" pitchFamily="18" charset="0"/>
                <a:cs typeface="Times New Roman" panose="02020603050405020304" pitchFamily="18" charset="0"/>
              </a:rPr>
              <a:t>To improve overall ED results, tactics must be continuously monitored and adjusted.</a:t>
            </a:r>
          </a:p>
        </p:txBody>
      </p:sp>
      <p:sp>
        <p:nvSpPr>
          <p:cNvPr id="56" name="Rectangle 55"/>
          <p:cNvSpPr/>
          <p:nvPr/>
        </p:nvSpPr>
        <p:spPr>
          <a:xfrm>
            <a:off x="1524000" y="762000"/>
            <a:ext cx="9144000" cy="574960"/>
          </a:xfrm>
          <a:prstGeom prst="rect">
            <a:avLst/>
          </a:prstGeom>
          <a:solidFill>
            <a:schemeClr val="bg1">
              <a:lumMod val="8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r>
              <a:rPr lang="en-IN" sz="1100" b="1" dirty="0">
                <a:solidFill>
                  <a:schemeClr val="tx1"/>
                </a:solidFill>
                <a:latin typeface="Times New Roman" panose="02020603050405020304" pitchFamily="18" charset="0"/>
                <a:cs typeface="Times New Roman" panose="02020603050405020304" pitchFamily="18" charset="0"/>
              </a:rPr>
              <a:t>By: Dr Kashish Mahajan (PG/23/047)</a:t>
            </a:r>
          </a:p>
          <a:p>
            <a:pPr algn="just"/>
            <a:r>
              <a:rPr lang="en-IN" sz="1100" b="1" dirty="0">
                <a:solidFill>
                  <a:schemeClr val="tx1"/>
                </a:solidFill>
                <a:latin typeface="Times New Roman" panose="02020603050405020304" pitchFamily="18" charset="0"/>
                <a:cs typeface="Times New Roman" panose="02020603050405020304" pitchFamily="18" charset="0"/>
              </a:rPr>
              <a:t>College  Mentor- Dr Pankaj Talreja (IIHMR DELHI)</a:t>
            </a:r>
          </a:p>
          <a:p>
            <a:pPr algn="just"/>
            <a:r>
              <a:rPr lang="en-IN" sz="1100" b="1" dirty="0">
                <a:solidFill>
                  <a:schemeClr val="tx1"/>
                </a:solidFill>
                <a:latin typeface="Times New Roman" panose="02020603050405020304" pitchFamily="18" charset="0"/>
                <a:cs typeface="Times New Roman" panose="02020603050405020304" pitchFamily="18" charset="0"/>
              </a:rPr>
              <a:t>Project Mentor – Dr Kamal Palta (PRINCIPAL CONSULTANT &amp; HEAD OF EMERGENCY DEPARTMENT)</a:t>
            </a:r>
          </a:p>
        </p:txBody>
      </p:sp>
      <p:pic>
        <p:nvPicPr>
          <p:cNvPr id="58" name="Picture 5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940794" y="4270662"/>
            <a:ext cx="3061857" cy="834739"/>
          </a:xfrm>
          <a:prstGeom prst="rect">
            <a:avLst/>
          </a:prstGeom>
        </p:spPr>
      </p:pic>
      <p:pic>
        <p:nvPicPr>
          <p:cNvPr id="59" name="Picture 5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655518" y="1336964"/>
            <a:ext cx="494077" cy="381000"/>
          </a:xfrm>
          <a:prstGeom prst="rect">
            <a:avLst/>
          </a:prstGeom>
        </p:spPr>
      </p:pic>
      <p:sp>
        <p:nvSpPr>
          <p:cNvPr id="60" name="Rectangle 59"/>
          <p:cNvSpPr/>
          <p:nvPr/>
        </p:nvSpPr>
        <p:spPr>
          <a:xfrm>
            <a:off x="1524000" y="0"/>
            <a:ext cx="9144000" cy="762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u="sng" dirty="0">
                <a:solidFill>
                  <a:schemeClr val="tx1"/>
                </a:solidFill>
                <a:latin typeface="Times New Roman" panose="02020603050405020304" pitchFamily="18" charset="0"/>
                <a:cs typeface="Times New Roman" panose="02020603050405020304" pitchFamily="18" charset="0"/>
              </a:rPr>
              <a:t>To study the influence of quality of patient care in emergency department on hospital admission rates and patient satisfaction to improve overall outcomes</a:t>
            </a: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1024" name="Rounded Rectangle 1023"/>
          <p:cNvSpPr/>
          <p:nvPr/>
        </p:nvSpPr>
        <p:spPr>
          <a:xfrm>
            <a:off x="230903" y="3247159"/>
            <a:ext cx="2904830" cy="85032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033" name="Rectangle 1032"/>
          <p:cNvSpPr/>
          <p:nvPr/>
        </p:nvSpPr>
        <p:spPr>
          <a:xfrm>
            <a:off x="217035" y="3238500"/>
            <a:ext cx="2946407" cy="1802823"/>
          </a:xfrm>
          <a:prstGeom prst="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lvl="0" indent="-171450">
              <a:buFont typeface="Arial" panose="020B0604020202020204" pitchFamily="34" charset="0"/>
              <a:buChar char="•"/>
            </a:pPr>
            <a:r>
              <a:rPr lang="en-IN" sz="1100" b="1" dirty="0">
                <a:solidFill>
                  <a:schemeClr val="tx1"/>
                </a:solidFill>
                <a:latin typeface="Times New Roman" panose="02020603050405020304" pitchFamily="18" charset="0"/>
                <a:cs typeface="Times New Roman" panose="02020603050405020304" pitchFamily="18" charset="0"/>
              </a:rPr>
              <a:t>Strategies to Measure and Improve Emergency Department Performance: A Review Monitoring Editor:</a:t>
            </a:r>
            <a:r>
              <a:rPr lang="en-US" sz="1100" dirty="0">
                <a:solidFill>
                  <a:schemeClr val="tx1"/>
                </a:solidFill>
                <a:latin typeface="Times New Roman" panose="02020603050405020304" pitchFamily="18" charset="0"/>
                <a:cs typeface="Times New Roman" panose="02020603050405020304" pitchFamily="18" charset="0"/>
              </a:rPr>
              <a:t>Alexander </a:t>
            </a:r>
            <a:r>
              <a:rPr lang="en-US" sz="1100" dirty="0" err="1">
                <a:solidFill>
                  <a:schemeClr val="tx1"/>
                </a:solidFill>
                <a:latin typeface="Times New Roman" panose="02020603050405020304" pitchFamily="18" charset="0"/>
                <a:cs typeface="Times New Roman" panose="02020603050405020304" pitchFamily="18" charset="0"/>
              </a:rPr>
              <a:t>Muacevic</a:t>
            </a:r>
            <a:r>
              <a:rPr lang="en-US" sz="1100" dirty="0">
                <a:solidFill>
                  <a:schemeClr val="tx1"/>
                </a:solidFill>
                <a:latin typeface="Times New Roman" panose="02020603050405020304" pitchFamily="18" charset="0"/>
                <a:cs typeface="Times New Roman" panose="02020603050405020304" pitchFamily="18" charset="0"/>
              </a:rPr>
              <a:t> and John R Adler </a:t>
            </a:r>
            <a:r>
              <a:rPr lang="en-US" sz="1100" b="1" u="sng" dirty="0">
                <a:solidFill>
                  <a:schemeClr val="tx1"/>
                </a:solidFill>
                <a:latin typeface="Times New Roman" panose="02020603050405020304" pitchFamily="18" charset="0"/>
                <a:cs typeface="Times New Roman" panose="02020603050405020304" pitchFamily="18" charset="0"/>
              </a:rPr>
              <a:t>Reham Mostafa</a:t>
            </a:r>
            <a:r>
              <a:rPr lang="en-US" sz="1100" b="1" baseline="30000" dirty="0">
                <a:solidFill>
                  <a:schemeClr val="tx1"/>
                </a:solidFill>
                <a:latin typeface="Times New Roman" panose="02020603050405020304" pitchFamily="18" charset="0"/>
                <a:cs typeface="Times New Roman" panose="02020603050405020304" pitchFamily="18" charset="0"/>
              </a:rPr>
              <a:t>1</a:t>
            </a:r>
            <a:r>
              <a:rPr lang="en-US" sz="1100" b="1" dirty="0">
                <a:solidFill>
                  <a:schemeClr val="tx1"/>
                </a:solidFill>
                <a:latin typeface="Times New Roman" panose="02020603050405020304" pitchFamily="18" charset="0"/>
                <a:cs typeface="Times New Roman" panose="02020603050405020304" pitchFamily="18" charset="0"/>
              </a:rPr>
              <a:t> and </a:t>
            </a:r>
            <a:r>
              <a:rPr lang="en-US" sz="1100" b="1" u="sng" dirty="0">
                <a:solidFill>
                  <a:schemeClr val="tx1"/>
                </a:solidFill>
                <a:latin typeface="Times New Roman" panose="02020603050405020304" pitchFamily="18" charset="0"/>
                <a:cs typeface="Times New Roman" panose="02020603050405020304" pitchFamily="18" charset="0"/>
              </a:rPr>
              <a:t>Khaled El-Atawi</a:t>
            </a:r>
            <a:r>
              <a:rPr lang="en-US" sz="1100" b="1" baseline="30000" dirty="0">
                <a:solidFill>
                  <a:schemeClr val="tx1"/>
                </a:solidFill>
                <a:latin typeface="Times New Roman" panose="02020603050405020304" pitchFamily="18" charset="0"/>
                <a:cs typeface="Times New Roman" panose="02020603050405020304" pitchFamily="18" charset="0"/>
              </a:rPr>
              <a:t>2</a:t>
            </a:r>
          </a:p>
          <a:p>
            <a:pPr lvl="0"/>
            <a:endParaRPr lang="en-US" sz="1200" b="1" baseline="30000" dirty="0">
              <a:solidFill>
                <a:schemeClr val="tx1"/>
              </a:solidFill>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US" sz="1050" b="1" dirty="0">
                <a:solidFill>
                  <a:schemeClr val="tx1"/>
                </a:solidFill>
                <a:latin typeface="Times New Roman" panose="02020603050405020304" pitchFamily="18" charset="0"/>
                <a:cs typeface="Times New Roman" panose="02020603050405020304" pitchFamily="18" charset="0"/>
                <a:hlinkClick r:id="rId14"/>
              </a:rPr>
              <a:t>(Edwin D Boudreaux</a:t>
            </a:r>
            <a:r>
              <a:rPr lang="en-US" sz="1050" b="1" baseline="30000" dirty="0">
                <a:solidFill>
                  <a:schemeClr val="tx1"/>
                </a:solidFill>
                <a:latin typeface="Times New Roman" panose="02020603050405020304" pitchFamily="18" charset="0"/>
                <a:cs typeface="Times New Roman" panose="02020603050405020304" pitchFamily="18" charset="0"/>
              </a:rPr>
              <a:t> ,</a:t>
            </a:r>
            <a:r>
              <a:rPr lang="en-US" sz="1050" b="1" dirty="0">
                <a:solidFill>
                  <a:schemeClr val="tx1"/>
                </a:solidFill>
                <a:latin typeface="Times New Roman" panose="02020603050405020304" pitchFamily="18" charset="0"/>
                <a:cs typeface="Times New Roman" panose="02020603050405020304" pitchFamily="18" charset="0"/>
              </a:rPr>
              <a:t>2004 Jan);26(1):13-26.doi: 10.1016/j.jemermed.2003.04.003 Patient satisfaction in the Emergency Department: a review of the literature and implications for practice</a:t>
            </a:r>
          </a:p>
          <a:p>
            <a:pPr lvl="0"/>
            <a:endParaRPr lang="en-US" sz="1200" b="1" baseline="30000" dirty="0">
              <a:solidFill>
                <a:schemeClr val="tx1"/>
              </a:solidFill>
              <a:latin typeface="Times New Roman" panose="02020603050405020304" pitchFamily="18" charset="0"/>
              <a:cs typeface="Times New Roman" panose="02020603050405020304" pitchFamily="18" charset="0"/>
            </a:endParaRPr>
          </a:p>
          <a:p>
            <a:pPr lvl="0"/>
            <a:endParaRPr lang="en-US" sz="1200" b="1" baseline="30000" dirty="0">
              <a:solidFill>
                <a:schemeClr val="tx1"/>
              </a:solidFill>
              <a:latin typeface="Times New Roman" panose="02020603050405020304" pitchFamily="18" charset="0"/>
              <a:cs typeface="Times New Roman" panose="02020603050405020304" pitchFamily="18" charset="0"/>
            </a:endParaRPr>
          </a:p>
          <a:p>
            <a:pPr lvl="0"/>
            <a:endParaRPr lang="en-US" sz="1200" b="1" dirty="0">
              <a:solidFill>
                <a:schemeClr val="tx1"/>
              </a:solidFill>
              <a:latin typeface="Times New Roman" panose="02020603050405020304" pitchFamily="18" charset="0"/>
              <a:cs typeface="Times New Roman" panose="02020603050405020304" pitchFamily="18" charset="0"/>
            </a:endParaRPr>
          </a:p>
          <a:p>
            <a:pPr lvl="0"/>
            <a:endParaRPr lang="en-US" sz="1200" b="1" dirty="0">
              <a:solidFill>
                <a:schemeClr val="tx1"/>
              </a:solidFill>
              <a:latin typeface="Times New Roman" panose="02020603050405020304" pitchFamily="18" charset="0"/>
              <a:cs typeface="Times New Roman" panose="02020603050405020304" pitchFamily="18" charset="0"/>
            </a:endParaRPr>
          </a:p>
          <a:p>
            <a:pPr lvl="0"/>
            <a:endParaRPr lang="en-US" sz="1200" b="1" dirty="0">
              <a:solidFill>
                <a:schemeClr val="tx1"/>
              </a:solidFill>
              <a:latin typeface="Times New Roman" panose="02020603050405020304" pitchFamily="18" charset="0"/>
              <a:cs typeface="Times New Roman" panose="02020603050405020304" pitchFamily="18" charset="0"/>
            </a:endParaRPr>
          </a:p>
        </p:txBody>
      </p:sp>
      <p:sp>
        <p:nvSpPr>
          <p:cNvPr id="3" name="Rectangle 2"/>
          <p:cNvSpPr/>
          <p:nvPr/>
        </p:nvSpPr>
        <p:spPr>
          <a:xfrm>
            <a:off x="203193" y="5736921"/>
            <a:ext cx="2974106" cy="1121079"/>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lvl="0" indent="-171450" algn="just">
              <a:buFont typeface="Arial" panose="020B0604020202020204" pitchFamily="34" charset="0"/>
              <a:buChar char="•"/>
            </a:pPr>
            <a:r>
              <a:rPr lang="en-US" sz="1050" b="1" dirty="0">
                <a:solidFill>
                  <a:schemeClr val="tx1"/>
                </a:solidFill>
                <a:latin typeface="Times New Roman" panose="02020603050405020304" pitchFamily="18" charset="0"/>
                <a:cs typeface="Times New Roman" panose="02020603050405020304" pitchFamily="18" charset="0"/>
              </a:rPr>
              <a:t>Identify specific aspects of quality care that most significantly impact ER to IP  conversion rates and patient satisfaction score</a:t>
            </a:r>
          </a:p>
          <a:p>
            <a:pPr marL="171450" lvl="0" indent="-171450" algn="just">
              <a:buFont typeface="Arial" panose="020B0604020202020204" pitchFamily="34" charset="0"/>
              <a:buChar char="•"/>
            </a:pPr>
            <a:r>
              <a:rPr lang="en-US" sz="1050" b="1" dirty="0">
                <a:solidFill>
                  <a:schemeClr val="tx1"/>
                </a:solidFill>
                <a:latin typeface="Times New Roman" panose="02020603050405020304" pitchFamily="18" charset="0"/>
                <a:cs typeface="Times New Roman" panose="02020603050405020304" pitchFamily="18" charset="0"/>
              </a:rPr>
              <a:t>To identify potential strategies for improving quality of care by entailing concentration on bottlenecks</a:t>
            </a:r>
            <a:r>
              <a:rPr lang="en-US"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215767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a:xfrm>
            <a:off x="7469945" y="5805055"/>
            <a:ext cx="3938954" cy="734290"/>
          </a:xfrm>
        </p:spPr>
        <p:txBody>
          <a:bodyPr>
            <a:noAutofit/>
          </a:bodyPr>
          <a:lstStyle/>
          <a:p>
            <a:r>
              <a:rPr lang="en-IN" sz="4400" b="1" dirty="0">
                <a:latin typeface="Times New Roman" panose="02020603050405020304" pitchFamily="18" charset="0"/>
                <a:cs typeface="Times New Roman" panose="02020603050405020304" pitchFamily="18" charset="0"/>
              </a:rPr>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1"/>
          </p:nvPr>
        </p:nvSpPr>
        <p:spPr/>
        <p:txBody>
          <a:bodyPr/>
          <a:lstStyle/>
          <a:p>
            <a:fld id="{26AD20E6-394B-4DF0-96A5-9647FF39C943}" type="slidenum">
              <a:rPr lang="en-IN" smtClean="0"/>
              <a:t>18</a:t>
            </a:fld>
            <a:endParaRPr lang="en-IN" dirty="0"/>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185028" cy="1292368"/>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0" y="23814"/>
            <a:ext cx="10058400" cy="5657850"/>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665019" y="-150885"/>
            <a:ext cx="10972800" cy="1600200"/>
          </a:xfrm>
        </p:spPr>
        <p:txBody>
          <a:bodyPr>
            <a:normAutofit/>
          </a:bodyPr>
          <a:lstStyle/>
          <a:p>
            <a:pPr algn="ctr"/>
            <a:r>
              <a:rPr lang="en-IN" sz="3600" b="1" dirty="0">
                <a:latin typeface="Times New Roman" panose="02020603050405020304" pitchFamily="18" charset="0"/>
                <a:cs typeface="Times New Roman" panose="02020603050405020304" pitchFamily="18" charset="0"/>
              </a:rPr>
              <a:t>INTERNSHIP EXPERIENCE</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881353" y="1390218"/>
            <a:ext cx="4383376" cy="823912"/>
          </a:xfrm>
        </p:spPr>
        <p:txBody>
          <a:bodyPr/>
          <a:lstStyle/>
          <a:p>
            <a:r>
              <a:rPr lang="en-IN" dirty="0">
                <a:solidFill>
                  <a:schemeClr val="tx1"/>
                </a:solidFill>
              </a:rPr>
              <a:t>What did I learn !?</a:t>
            </a:r>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a:xfrm>
            <a:off x="6197601" y="1614054"/>
            <a:ext cx="5389033" cy="609600"/>
          </a:xfrm>
        </p:spPr>
        <p:txBody>
          <a:bodyPr/>
          <a:lstStyle/>
          <a:p>
            <a:r>
              <a:rPr lang="en-IN" dirty="0">
                <a:solidFill>
                  <a:schemeClr val="tx1"/>
                </a:solidFill>
              </a:rPr>
              <a:t>Overall self comments on Internship</a:t>
            </a:r>
          </a:p>
        </p:txBody>
      </p:sp>
      <p:sp>
        <p:nvSpPr>
          <p:cNvPr id="8" name="Footer Placeholder 7">
            <a:extLst>
              <a:ext uri="{FF2B5EF4-FFF2-40B4-BE49-F238E27FC236}">
                <a16:creationId xmlns:a16="http://schemas.microsoft.com/office/drawing/2014/main" id="{E345CE84-575B-CABF-71BF-1327C578392E}"/>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19</a:t>
            </a:fld>
            <a:endParaRPr lang="en-IN"/>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quarter" idx="13"/>
          </p:nvPr>
        </p:nvSpPr>
        <p:spPr>
          <a:xfrm>
            <a:off x="471056" y="2327564"/>
            <a:ext cx="5526520" cy="4530435"/>
          </a:xfrm>
          <a:solidFill>
            <a:schemeClr val="accent4">
              <a:lumMod val="20000"/>
              <a:lumOff val="80000"/>
            </a:schemeClr>
          </a:solidFill>
          <a:ln>
            <a:solidFill>
              <a:schemeClr val="tx1"/>
            </a:solidFill>
          </a:ln>
        </p:spPr>
        <p:txBody>
          <a:bodyPr>
            <a:normAutofit/>
          </a:bodyPr>
          <a:lstStyle/>
          <a:p>
            <a:pPr lvl="0" algn="just"/>
            <a:r>
              <a:rPr lang="en-US" dirty="0">
                <a:solidFill>
                  <a:schemeClr val="tx1"/>
                </a:solidFill>
                <a:latin typeface="Times New Roman" panose="02020603050405020304" pitchFamily="18" charset="0"/>
                <a:cs typeface="Times New Roman" panose="02020603050405020304" pitchFamily="18" charset="0"/>
              </a:rPr>
              <a:t>Operational insights</a:t>
            </a:r>
          </a:p>
          <a:p>
            <a:pPr lvl="0" algn="just"/>
            <a:r>
              <a:rPr lang="en-US" dirty="0">
                <a:solidFill>
                  <a:schemeClr val="tx1"/>
                </a:solidFill>
                <a:latin typeface="Times New Roman" panose="02020603050405020304" pitchFamily="18" charset="0"/>
                <a:cs typeface="Times New Roman" panose="02020603050405020304" pitchFamily="18" charset="0"/>
              </a:rPr>
              <a:t>Data driven decision- making</a:t>
            </a:r>
          </a:p>
          <a:p>
            <a:pPr lvl="0" algn="just"/>
            <a:r>
              <a:rPr lang="en-US" dirty="0">
                <a:solidFill>
                  <a:schemeClr val="tx1"/>
                </a:solidFill>
                <a:latin typeface="Times New Roman" panose="02020603050405020304" pitchFamily="18" charset="0"/>
                <a:cs typeface="Times New Roman" panose="02020603050405020304" pitchFamily="18" charset="0"/>
              </a:rPr>
              <a:t>Interdepartmental communication</a:t>
            </a:r>
          </a:p>
          <a:p>
            <a:pPr lvl="0" algn="just"/>
            <a:r>
              <a:rPr lang="en-US" dirty="0">
                <a:solidFill>
                  <a:schemeClr val="tx1"/>
                </a:solidFill>
                <a:latin typeface="Times New Roman" panose="02020603050405020304" pitchFamily="18" charset="0"/>
                <a:cs typeface="Times New Roman" panose="02020603050405020304" pitchFamily="18" charset="0"/>
              </a:rPr>
              <a:t>Professional presentation</a:t>
            </a:r>
          </a:p>
          <a:p>
            <a:pPr lvl="0" algn="just"/>
            <a:r>
              <a:rPr lang="en-US" dirty="0">
                <a:solidFill>
                  <a:schemeClr val="tx1"/>
                </a:solidFill>
                <a:latin typeface="Times New Roman" panose="02020603050405020304" pitchFamily="18" charset="0"/>
                <a:cs typeface="Times New Roman" panose="02020603050405020304" pitchFamily="18" charset="0"/>
              </a:rPr>
              <a:t>Time management</a:t>
            </a:r>
          </a:p>
          <a:p>
            <a:pPr lvl="0" algn="just"/>
            <a:r>
              <a:rPr lang="en-US" dirty="0">
                <a:solidFill>
                  <a:schemeClr val="tx1"/>
                </a:solidFill>
                <a:latin typeface="Times New Roman" panose="02020603050405020304" pitchFamily="18" charset="0"/>
                <a:cs typeface="Times New Roman" panose="02020603050405020304" pitchFamily="18" charset="0"/>
              </a:rPr>
              <a:t>Professionalism</a:t>
            </a:r>
          </a:p>
          <a:p>
            <a:pPr lvl="0" algn="just"/>
            <a:r>
              <a:rPr lang="en-US" dirty="0">
                <a:solidFill>
                  <a:schemeClr val="tx1"/>
                </a:solidFill>
                <a:latin typeface="Times New Roman" panose="02020603050405020304" pitchFamily="18" charset="0"/>
                <a:cs typeface="Times New Roman" panose="02020603050405020304" pitchFamily="18" charset="0"/>
              </a:rPr>
              <a:t>Self - management skills</a:t>
            </a:r>
          </a:p>
          <a:p>
            <a:pPr lvl="0" algn="just"/>
            <a:r>
              <a:rPr lang="en-US" dirty="0">
                <a:solidFill>
                  <a:schemeClr val="tx1"/>
                </a:solidFill>
                <a:latin typeface="Times New Roman" panose="02020603050405020304" pitchFamily="18" charset="0"/>
                <a:cs typeface="Times New Roman" panose="02020603050405020304" pitchFamily="18" charset="0"/>
              </a:rPr>
              <a:t>Problem solving skills</a:t>
            </a:r>
          </a:p>
          <a:p>
            <a:pPr lvl="0" algn="just"/>
            <a:r>
              <a:rPr lang="en-US" dirty="0">
                <a:solidFill>
                  <a:schemeClr val="tx1"/>
                </a:solidFill>
                <a:latin typeface="Times New Roman" panose="02020603050405020304" pitchFamily="18" charset="0"/>
                <a:cs typeface="Times New Roman" panose="02020603050405020304" pitchFamily="18" charset="0"/>
              </a:rPr>
              <a:t>CPRS/HIS learning </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14"/>
          </p:nvPr>
        </p:nvSpPr>
        <p:spPr>
          <a:xfrm>
            <a:off x="6172200" y="2313708"/>
            <a:ext cx="5604164" cy="4544291"/>
          </a:xfrm>
          <a:solidFill>
            <a:schemeClr val="accent2">
              <a:lumMod val="20000"/>
              <a:lumOff val="80000"/>
            </a:schemeClr>
          </a:solidFill>
          <a:ln>
            <a:solidFill>
              <a:schemeClr val="tx1"/>
            </a:solidFill>
          </a:ln>
        </p:spPr>
        <p:txBody>
          <a:bodyPr>
            <a:noAutofit/>
          </a:bodyPr>
          <a:lstStyle/>
          <a:p>
            <a:pPr marL="0" indent="0" algn="just">
              <a:buNone/>
            </a:pPr>
            <a:r>
              <a:rPr lang="en-US" dirty="0">
                <a:solidFill>
                  <a:schemeClr val="tx1"/>
                </a:solidFill>
                <a:latin typeface="Times New Roman" panose="02020603050405020304" pitchFamily="18" charset="0"/>
                <a:cs typeface="Times New Roman" panose="02020603050405020304" pitchFamily="18" charset="0"/>
              </a:rPr>
              <a:t>During my internship, I gained practical insights in the hospital industry through:</a:t>
            </a:r>
          </a:p>
          <a:p>
            <a:pPr algn="just"/>
            <a:r>
              <a:rPr lang="en-US" dirty="0">
                <a:solidFill>
                  <a:schemeClr val="tx1"/>
                </a:solidFill>
                <a:latin typeface="Times New Roman" panose="02020603050405020304" pitchFamily="18" charset="0"/>
                <a:cs typeface="Times New Roman" panose="02020603050405020304" pitchFamily="18" charset="0"/>
              </a:rPr>
              <a:t>Assessing OPD and ER operations and making suggestions for improvements.</a:t>
            </a:r>
          </a:p>
          <a:p>
            <a:pPr algn="just"/>
            <a:r>
              <a:rPr lang="en-US" dirty="0">
                <a:solidFill>
                  <a:schemeClr val="tx1"/>
                </a:solidFill>
                <a:latin typeface="Times New Roman" panose="02020603050405020304" pitchFamily="18" charset="0"/>
                <a:cs typeface="Times New Roman" panose="02020603050405020304" pitchFamily="18" charset="0"/>
              </a:rPr>
              <a:t>Coordinating to resolve operational issues with the administrative and medical departments.</a:t>
            </a:r>
          </a:p>
          <a:p>
            <a:pPr algn="just"/>
            <a:r>
              <a:rPr lang="en-US" dirty="0">
                <a:solidFill>
                  <a:schemeClr val="tx1"/>
                </a:solidFill>
                <a:latin typeface="Times New Roman" panose="02020603050405020304" pitchFamily="18" charset="0"/>
                <a:cs typeface="Times New Roman" panose="02020603050405020304" pitchFamily="18" charset="0"/>
              </a:rPr>
              <a:t>Monitoring and enhancing patient experience through effective resolution of questions and grievances.</a:t>
            </a:r>
            <a:endParaRPr lang="en-IN" dirty="0">
              <a:solidFill>
                <a:schemeClr val="tx1"/>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133600" cy="1250805"/>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sz="3600" b="1" dirty="0"/>
              <a:t>SCREENSHOT OF APPROVAL</a:t>
            </a: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31298" y="1737986"/>
            <a:ext cx="6050072" cy="4825653"/>
          </a:xfrm>
          <a:ln>
            <a:solidFill>
              <a:schemeClr val="accent5">
                <a:lumMod val="50000"/>
              </a:schemeClr>
            </a:solidFill>
          </a:ln>
        </p:spPr>
      </p:pic>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CF08-0C6E-193F-3657-D743585859AA}"/>
              </a:ext>
            </a:extLst>
          </p:cNvPr>
          <p:cNvSpPr>
            <a:spLocks noGrp="1"/>
          </p:cNvSpPr>
          <p:nvPr>
            <p:ph type="title"/>
          </p:nvPr>
        </p:nvSpPr>
        <p:spPr>
          <a:xfrm>
            <a:off x="1544782" y="23813"/>
            <a:ext cx="10515600" cy="1325563"/>
          </a:xfrm>
        </p:spPr>
        <p:txBody>
          <a:bodyPr>
            <a:normAutofit/>
          </a:bodyPr>
          <a:lstStyle/>
          <a:p>
            <a:pPr algn="ctr"/>
            <a:r>
              <a:rPr lang="en-IN" sz="3200" b="1" dirty="0">
                <a:latin typeface="Times New Roman" panose="02020603050405020304" pitchFamily="18" charset="0"/>
                <a:cs typeface="Times New Roman" panose="02020603050405020304" pitchFamily="18" charset="0"/>
              </a:rPr>
              <a:t>SUGGESTIONS GIVEN TO ORGANIZATION </a:t>
            </a:r>
          </a:p>
        </p:txBody>
      </p:sp>
      <p:sp>
        <p:nvSpPr>
          <p:cNvPr id="3" name="Content Placeholder 2">
            <a:extLst>
              <a:ext uri="{FF2B5EF4-FFF2-40B4-BE49-F238E27FC236}">
                <a16:creationId xmlns:a16="http://schemas.microsoft.com/office/drawing/2014/main" id="{59422733-B7F1-425D-B028-4AA9132AFB18}"/>
              </a:ext>
            </a:extLst>
          </p:cNvPr>
          <p:cNvSpPr>
            <a:spLocks noGrp="1"/>
          </p:cNvSpPr>
          <p:nvPr>
            <p:ph idx="1"/>
          </p:nvPr>
        </p:nvSpPr>
        <p:spPr/>
        <p:txBody>
          <a:bodyPr>
            <a:normAutofit/>
          </a:bodyPr>
          <a:lstStyle/>
          <a:p>
            <a:pPr>
              <a:buFont typeface="Wingdings" panose="05000000000000000000" pitchFamily="2" charset="2"/>
              <a:buChar char="Ø"/>
            </a:pPr>
            <a:r>
              <a:rPr lang="en-US" sz="2400" dirty="0">
                <a:solidFill>
                  <a:schemeClr val="tx1"/>
                </a:solidFill>
                <a:latin typeface="Times New Roman" panose="02020603050405020304" pitchFamily="18" charset="0"/>
                <a:cs typeface="Times New Roman" panose="02020603050405020304" pitchFamily="18" charset="0"/>
              </a:rPr>
              <a:t>Strategies need to be implemented to ensure the continuity of quality of patient care </a:t>
            </a:r>
            <a:r>
              <a:rPr lang="en-US" sz="2400" b="1" dirty="0">
                <a:solidFill>
                  <a:schemeClr val="tx1"/>
                </a:solidFill>
                <a:latin typeface="Times New Roman" panose="02020603050405020304" pitchFamily="18" charset="0"/>
                <a:cs typeface="Times New Roman" panose="02020603050405020304" pitchFamily="18" charset="0"/>
              </a:rPr>
              <a:t>(4 C’S)</a:t>
            </a:r>
          </a:p>
          <a:p>
            <a:pPr lvl="0"/>
            <a:r>
              <a:rPr lang="en-US" sz="2400" b="1" dirty="0">
                <a:solidFill>
                  <a:schemeClr val="tx1"/>
                </a:solidFill>
                <a:latin typeface="Times New Roman" panose="02020603050405020304" pitchFamily="18" charset="0"/>
                <a:cs typeface="Times New Roman" panose="02020603050405020304" pitchFamily="18" charset="0"/>
              </a:rPr>
              <a:t>Communication</a:t>
            </a:r>
            <a:endParaRPr lang="en-US" sz="2400" dirty="0">
              <a:solidFill>
                <a:schemeClr val="tx1"/>
              </a:solidFill>
              <a:latin typeface="Times New Roman" panose="02020603050405020304" pitchFamily="18" charset="0"/>
              <a:cs typeface="Times New Roman" panose="02020603050405020304" pitchFamily="18" charset="0"/>
            </a:endParaRPr>
          </a:p>
          <a:p>
            <a:pPr lvl="0"/>
            <a:r>
              <a:rPr lang="en-US" sz="2400" b="1" dirty="0">
                <a:solidFill>
                  <a:schemeClr val="tx1"/>
                </a:solidFill>
                <a:latin typeface="Times New Roman" panose="02020603050405020304" pitchFamily="18" charset="0"/>
                <a:cs typeface="Times New Roman" panose="02020603050405020304" pitchFamily="18" charset="0"/>
              </a:rPr>
              <a:t>Coordination</a:t>
            </a:r>
            <a:endParaRPr lang="en-US" sz="2400" dirty="0">
              <a:solidFill>
                <a:schemeClr val="tx1"/>
              </a:solidFill>
              <a:latin typeface="Times New Roman" panose="02020603050405020304" pitchFamily="18" charset="0"/>
              <a:cs typeface="Times New Roman" panose="02020603050405020304" pitchFamily="18" charset="0"/>
            </a:endParaRPr>
          </a:p>
          <a:p>
            <a:pPr lvl="0"/>
            <a:r>
              <a:rPr lang="en-US" sz="2400" b="1" dirty="0">
                <a:solidFill>
                  <a:schemeClr val="tx1"/>
                </a:solidFill>
                <a:latin typeface="Times New Roman" panose="02020603050405020304" pitchFamily="18" charset="0"/>
                <a:cs typeface="Times New Roman" panose="02020603050405020304" pitchFamily="18" charset="0"/>
              </a:rPr>
              <a:t>Collaboration</a:t>
            </a:r>
            <a:endParaRPr lang="en-US" sz="2400" dirty="0">
              <a:solidFill>
                <a:schemeClr val="tx1"/>
              </a:solidFill>
              <a:latin typeface="Times New Roman" panose="02020603050405020304" pitchFamily="18" charset="0"/>
              <a:cs typeface="Times New Roman" panose="02020603050405020304" pitchFamily="18" charset="0"/>
            </a:endParaRPr>
          </a:p>
          <a:p>
            <a:pPr lvl="0"/>
            <a:r>
              <a:rPr lang="en-US" sz="2400" b="1" dirty="0">
                <a:solidFill>
                  <a:schemeClr val="tx1"/>
                </a:solidFill>
                <a:latin typeface="Times New Roman" panose="02020603050405020304" pitchFamily="18" charset="0"/>
                <a:cs typeface="Times New Roman" panose="02020603050405020304" pitchFamily="18" charset="0"/>
              </a:rPr>
              <a:t>Continual reassessment</a:t>
            </a:r>
            <a:endParaRPr lang="en-US" sz="2400" dirty="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400" b="1" dirty="0">
                <a:solidFill>
                  <a:schemeClr val="tx1"/>
                </a:solidFill>
                <a:latin typeface="Times New Roman" panose="02020603050405020304" pitchFamily="18" charset="0"/>
                <a:cs typeface="Times New Roman" panose="02020603050405020304" pitchFamily="18" charset="0"/>
              </a:rPr>
              <a:t>Data-driven decision making</a:t>
            </a:r>
            <a:r>
              <a:rPr lang="en-US" sz="2400" dirty="0">
                <a:solidFill>
                  <a:schemeClr val="tx1"/>
                </a:solidFill>
                <a:latin typeface="Times New Roman" panose="02020603050405020304" pitchFamily="18" charset="0"/>
                <a:cs typeface="Times New Roman" panose="02020603050405020304" pitchFamily="18" charset="0"/>
              </a:rPr>
              <a:t>: using the data collected to track performance </a:t>
            </a:r>
          </a:p>
          <a:p>
            <a:pPr>
              <a:buFont typeface="Wingdings" panose="05000000000000000000" pitchFamily="2" charset="2"/>
              <a:buChar char="Ø"/>
            </a:pPr>
            <a:r>
              <a:rPr lang="en-US" sz="2400" b="1" dirty="0">
                <a:solidFill>
                  <a:schemeClr val="tx1"/>
                </a:solidFill>
                <a:latin typeface="Times New Roman" panose="02020603050405020304" pitchFamily="18" charset="0"/>
                <a:cs typeface="Times New Roman" panose="02020603050405020304" pitchFamily="18" charset="0"/>
              </a:rPr>
              <a:t>Resource distribution</a:t>
            </a:r>
            <a:r>
              <a:rPr lang="en-US" sz="2400" dirty="0">
                <a:solidFill>
                  <a:schemeClr val="tx1"/>
                </a:solidFill>
                <a:latin typeface="Times New Roman" panose="02020603050405020304" pitchFamily="18" charset="0"/>
                <a:cs typeface="Times New Roman" panose="02020603050405020304" pitchFamily="18" charset="0"/>
              </a:rPr>
              <a:t>: Examining staffing numbers, equipment accessibility, and space allotment</a:t>
            </a:r>
          </a:p>
          <a:p>
            <a:endParaRPr lang="en-IN" dirty="0"/>
          </a:p>
        </p:txBody>
      </p:sp>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E26EE7B1-5136-58FC-218C-162FDFFC4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084631" cy="1264659"/>
          </a:xfrm>
          <a:prstGeom prst="rect">
            <a:avLst/>
          </a:prstGeom>
        </p:spPr>
      </p:pic>
    </p:spTree>
    <p:extLst>
      <p:ext uri="{BB962C8B-B14F-4D97-AF65-F5344CB8AC3E}">
        <p14:creationId xmlns:p14="http://schemas.microsoft.com/office/powerpoint/2010/main" val="2063283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3304309" y="-221673"/>
            <a:ext cx="5479473" cy="1325563"/>
          </a:xfrm>
        </p:spPr>
        <p:txBody>
          <a:bodyPr>
            <a:normAutofit/>
          </a:bodyPr>
          <a:lstStyle/>
          <a:p>
            <a:pPr algn="ctr"/>
            <a:r>
              <a:rPr lang="en-IN" sz="3600" b="1" dirty="0">
                <a:latin typeface="Times New Roman" panose="02020603050405020304" pitchFamily="18" charset="0"/>
                <a:cs typeface="Times New Roman" panose="02020603050405020304" pitchFamily="18" charset="0"/>
              </a:rPr>
              <a:t>PICTORIAL  JOURNEY </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310" y="1288473"/>
            <a:ext cx="5070764" cy="4890654"/>
          </a:xfrm>
          <a:prstGeom prst="rect">
            <a:avLst/>
          </a:prstGeom>
          <a:ln>
            <a:solidFill>
              <a:schemeClr val="tx1"/>
            </a:solidFill>
          </a:ln>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4436" y="1302327"/>
            <a:ext cx="5437614" cy="4876800"/>
          </a:xfrm>
          <a:prstGeom prst="rect">
            <a:avLst/>
          </a:prstGeom>
          <a:ln>
            <a:solidFill>
              <a:schemeClr val="tx1"/>
            </a:solidFill>
          </a:ln>
        </p:spPr>
      </p:pic>
    </p:spTree>
    <p:extLst>
      <p:ext uri="{BB962C8B-B14F-4D97-AF65-F5344CB8AC3E}">
        <p14:creationId xmlns:p14="http://schemas.microsoft.com/office/powerpoint/2010/main" val="23339345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782782" y="0"/>
            <a:ext cx="10515600" cy="1325563"/>
          </a:xfrm>
        </p:spPr>
        <p:txBody>
          <a:bodyPr>
            <a:normAutofit/>
          </a:bodyPr>
          <a:lstStyle/>
          <a:p>
            <a:pPr algn="ctr"/>
            <a:r>
              <a:rPr lang="en-IN" sz="3600" b="1" dirty="0">
                <a:latin typeface="Times New Roman" panose="02020603050405020304" pitchFamily="18" charset="0"/>
                <a:cs typeface="Times New Roman" panose="02020603050405020304" pitchFamily="18" charset="0"/>
              </a:rPr>
              <a:t>HEALTH AND WELLNESS CENTRE </a:t>
            </a:r>
          </a:p>
        </p:txBody>
      </p:sp>
      <p:sp>
        <p:nvSpPr>
          <p:cNvPr id="3" name="Content Placeholder 2">
            <a:extLst>
              <a:ext uri="{FF2B5EF4-FFF2-40B4-BE49-F238E27FC236}">
                <a16:creationId xmlns:a16="http://schemas.microsoft.com/office/drawing/2014/main" id="{6477814C-6B56-911D-71A3-5D4712507305}"/>
              </a:ext>
            </a:extLst>
          </p:cNvPr>
          <p:cNvSpPr>
            <a:spLocks noGrp="1"/>
          </p:cNvSpPr>
          <p:nvPr>
            <p:ph idx="1"/>
          </p:nvPr>
        </p:nvSpPr>
        <p:spPr>
          <a:xfrm>
            <a:off x="554183" y="1676404"/>
            <a:ext cx="5140036" cy="4419600"/>
          </a:xfrm>
          <a:solidFill>
            <a:schemeClr val="bg2"/>
          </a:solidFill>
          <a:ln>
            <a:solidFill>
              <a:schemeClr val="bg1"/>
            </a:solidFill>
          </a:ln>
        </p:spPr>
        <p:txBody>
          <a:bodyPr>
            <a:noAutofit/>
          </a:bodyPr>
          <a:lstStyle/>
          <a:p>
            <a:pPr marL="0" indent="0">
              <a:buNone/>
            </a:pPr>
            <a:r>
              <a:rPr lang="en-IN" sz="2400" b="1" dirty="0">
                <a:solidFill>
                  <a:schemeClr val="tx1"/>
                </a:solidFill>
                <a:latin typeface="Times New Roman" panose="02020603050405020304" pitchFamily="18" charset="0"/>
                <a:cs typeface="Times New Roman" panose="02020603050405020304" pitchFamily="18" charset="0"/>
              </a:rPr>
              <a:t>HUMAN RESOURCES</a:t>
            </a:r>
          </a:p>
          <a:p>
            <a:pPr marL="0" indent="0">
              <a:buNone/>
            </a:pPr>
            <a:r>
              <a:rPr lang="en-IN" sz="2400" b="1" dirty="0">
                <a:solidFill>
                  <a:schemeClr val="tx1"/>
                </a:solidFill>
                <a:latin typeface="Times New Roman" panose="02020603050405020304" pitchFamily="18" charset="0"/>
                <a:cs typeface="Times New Roman" panose="02020603050405020304" pitchFamily="18" charset="0"/>
              </a:rPr>
              <a:t>(TOTAL = 20)</a:t>
            </a:r>
          </a:p>
          <a:p>
            <a:r>
              <a:rPr lang="en-IN" sz="2400" dirty="0">
                <a:solidFill>
                  <a:schemeClr val="tx1"/>
                </a:solidFill>
                <a:latin typeface="Times New Roman" panose="02020603050405020304" pitchFamily="18" charset="0"/>
                <a:cs typeface="Times New Roman" panose="02020603050405020304" pitchFamily="18" charset="0"/>
              </a:rPr>
              <a:t>Doctors – 6</a:t>
            </a:r>
          </a:p>
          <a:p>
            <a:r>
              <a:rPr lang="en-IN" sz="2400" dirty="0">
                <a:solidFill>
                  <a:schemeClr val="tx1"/>
                </a:solidFill>
                <a:latin typeface="Times New Roman" panose="02020603050405020304" pitchFamily="18" charset="0"/>
                <a:cs typeface="Times New Roman" panose="02020603050405020304" pitchFamily="18" charset="0"/>
              </a:rPr>
              <a:t>Nursing officer – 1</a:t>
            </a:r>
          </a:p>
          <a:p>
            <a:r>
              <a:rPr lang="en-IN" sz="2400" dirty="0">
                <a:solidFill>
                  <a:schemeClr val="tx1"/>
                </a:solidFill>
                <a:latin typeface="Times New Roman" panose="02020603050405020304" pitchFamily="18" charset="0"/>
                <a:cs typeface="Times New Roman" panose="02020603050405020304" pitchFamily="18" charset="0"/>
              </a:rPr>
              <a:t>Pharmacy officers – 3</a:t>
            </a:r>
          </a:p>
          <a:p>
            <a:r>
              <a:rPr lang="en-IN" sz="2400" dirty="0">
                <a:solidFill>
                  <a:schemeClr val="tx1"/>
                </a:solidFill>
                <a:latin typeface="Times New Roman" panose="02020603050405020304" pitchFamily="18" charset="0"/>
                <a:cs typeface="Times New Roman" panose="02020603050405020304" pitchFamily="18" charset="0"/>
              </a:rPr>
              <a:t>Clerical personnel – 1</a:t>
            </a:r>
          </a:p>
          <a:p>
            <a:r>
              <a:rPr lang="en-IN" sz="2400" dirty="0">
                <a:solidFill>
                  <a:schemeClr val="tx1"/>
                </a:solidFill>
                <a:latin typeface="Times New Roman" panose="02020603050405020304" pitchFamily="18" charset="0"/>
                <a:cs typeface="Times New Roman" panose="02020603050405020304" pitchFamily="18" charset="0"/>
              </a:rPr>
              <a:t>Data entry operator – 1</a:t>
            </a:r>
          </a:p>
          <a:p>
            <a:r>
              <a:rPr lang="en-IN" sz="2400" dirty="0">
                <a:solidFill>
                  <a:schemeClr val="tx1"/>
                </a:solidFill>
                <a:latin typeface="Times New Roman" panose="02020603050405020304" pitchFamily="18" charset="0"/>
                <a:cs typeface="Times New Roman" panose="02020603050405020304" pitchFamily="18" charset="0"/>
              </a:rPr>
              <a:t>Multitasking employees – 2</a:t>
            </a:r>
          </a:p>
          <a:p>
            <a:r>
              <a:rPr lang="en-IN" sz="2400" dirty="0">
                <a:solidFill>
                  <a:schemeClr val="tx1"/>
                </a:solidFill>
                <a:latin typeface="Times New Roman" panose="02020603050405020304" pitchFamily="18" charset="0"/>
                <a:cs typeface="Times New Roman" panose="02020603050405020304" pitchFamily="18" charset="0"/>
              </a:rPr>
              <a:t>Housekeeping personnel – 3</a:t>
            </a:r>
          </a:p>
          <a:p>
            <a:r>
              <a:rPr lang="en-IN" sz="2400" dirty="0">
                <a:solidFill>
                  <a:schemeClr val="tx1"/>
                </a:solidFill>
                <a:latin typeface="Times New Roman" panose="02020603050405020304" pitchFamily="18" charset="0"/>
                <a:cs typeface="Times New Roman" panose="02020603050405020304" pitchFamily="18" charset="0"/>
              </a:rPr>
              <a:t>Security guards – 3</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22</a:t>
            </a:fld>
            <a:endParaRPr lang="en-IN"/>
          </a:p>
        </p:txBody>
      </p:sp>
      <p:sp>
        <p:nvSpPr>
          <p:cNvPr id="7" name="Rectangle 6"/>
          <p:cNvSpPr/>
          <p:nvPr/>
        </p:nvSpPr>
        <p:spPr>
          <a:xfrm>
            <a:off x="6594764" y="1676403"/>
            <a:ext cx="4890654" cy="4502723"/>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IN" sz="2400" b="1" dirty="0">
                <a:solidFill>
                  <a:schemeClr val="tx1"/>
                </a:solidFill>
                <a:latin typeface="Times New Roman" panose="02020603050405020304" pitchFamily="18" charset="0"/>
                <a:cs typeface="Times New Roman" panose="02020603050405020304" pitchFamily="18" charset="0"/>
              </a:rPr>
              <a:t>PATIENT FOOTFALL </a:t>
            </a:r>
          </a:p>
          <a:p>
            <a:r>
              <a:rPr lang="en-IN" sz="2400" dirty="0">
                <a:solidFill>
                  <a:schemeClr val="tx1"/>
                </a:solidFill>
                <a:latin typeface="Times New Roman" panose="02020603050405020304" pitchFamily="18" charset="0"/>
                <a:cs typeface="Times New Roman" panose="02020603050405020304" pitchFamily="18" charset="0"/>
              </a:rPr>
              <a:t>300 – 500 daily</a:t>
            </a:r>
          </a:p>
          <a:p>
            <a:endParaRPr lang="en-IN" sz="2400" dirty="0">
              <a:solidFill>
                <a:schemeClr val="tx1"/>
              </a:solidFill>
              <a:latin typeface="Times New Roman" panose="02020603050405020304" pitchFamily="18" charset="0"/>
              <a:cs typeface="Times New Roman" panose="02020603050405020304" pitchFamily="18" charset="0"/>
            </a:endParaRPr>
          </a:p>
          <a:p>
            <a:r>
              <a:rPr lang="en-IN" sz="2400" b="1" dirty="0">
                <a:solidFill>
                  <a:schemeClr val="tx1"/>
                </a:solidFill>
                <a:latin typeface="Times New Roman" panose="02020603050405020304" pitchFamily="18" charset="0"/>
                <a:cs typeface="Times New Roman" panose="02020603050405020304" pitchFamily="18" charset="0"/>
              </a:rPr>
              <a:t>DIAGNOSTICS</a:t>
            </a:r>
            <a:endParaRPr lang="en-IN" sz="2000" dirty="0">
              <a:solidFill>
                <a:schemeClr val="tx1"/>
              </a:solidFill>
              <a:latin typeface="Times New Roman" panose="02020603050405020304" pitchFamily="18" charset="0"/>
              <a:cs typeface="Times New Roman" panose="02020603050405020304" pitchFamily="18" charset="0"/>
            </a:endParaRPr>
          </a:p>
          <a:p>
            <a:r>
              <a:rPr lang="en-IN" sz="2400" dirty="0">
                <a:solidFill>
                  <a:schemeClr val="tx1"/>
                </a:solidFill>
                <a:latin typeface="Times New Roman" panose="02020603050405020304" pitchFamily="18" charset="0"/>
                <a:cs typeface="Times New Roman" panose="02020603050405020304" pitchFamily="18" charset="0"/>
              </a:rPr>
              <a:t>No diagnostics available</a:t>
            </a:r>
          </a:p>
          <a:p>
            <a:endParaRPr lang="en-IN" sz="2400" dirty="0">
              <a:solidFill>
                <a:schemeClr val="tx1"/>
              </a:solidFill>
              <a:latin typeface="Times New Roman" panose="02020603050405020304" pitchFamily="18" charset="0"/>
              <a:cs typeface="Times New Roman" panose="02020603050405020304" pitchFamily="18" charset="0"/>
            </a:endParaRPr>
          </a:p>
          <a:p>
            <a:r>
              <a:rPr lang="en-IN" sz="2400" b="1" dirty="0">
                <a:solidFill>
                  <a:schemeClr val="tx1"/>
                </a:solidFill>
                <a:latin typeface="Times New Roman" panose="02020603050405020304" pitchFamily="18" charset="0"/>
                <a:cs typeface="Times New Roman" panose="02020603050405020304" pitchFamily="18" charset="0"/>
              </a:rPr>
              <a:t>OTHER FACILITIES</a:t>
            </a:r>
          </a:p>
          <a:p>
            <a:r>
              <a:rPr lang="en-IN" sz="2400" dirty="0">
                <a:solidFill>
                  <a:schemeClr val="tx1"/>
                </a:solidFill>
                <a:latin typeface="Times New Roman" panose="02020603050405020304" pitchFamily="18" charset="0"/>
                <a:cs typeface="Times New Roman" panose="02020603050405020304" pitchFamily="18" charset="0"/>
              </a:rPr>
              <a:t>Although the building is operational , routine upkeep would be beneficial</a:t>
            </a:r>
          </a:p>
          <a:p>
            <a:r>
              <a:rPr lang="en-IN" sz="2400" dirty="0">
                <a:solidFill>
                  <a:schemeClr val="tx1"/>
                </a:solidFill>
                <a:latin typeface="Times New Roman" panose="02020603050405020304" pitchFamily="18" charset="0"/>
                <a:cs typeface="Times New Roman" panose="02020603050405020304" pitchFamily="18" charset="0"/>
              </a:rPr>
              <a:t>A satisfactory level of cleanliness and sanitation is maintained</a:t>
            </a:r>
          </a:p>
        </p:txBody>
      </p:sp>
    </p:spTree>
    <p:extLst>
      <p:ext uri="{BB962C8B-B14F-4D97-AF65-F5344CB8AC3E}">
        <p14:creationId xmlns:p14="http://schemas.microsoft.com/office/powerpoint/2010/main" val="4112284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B8846-3B0A-C01A-364B-FDC8490F4A26}"/>
              </a:ext>
            </a:extLst>
          </p:cNvPr>
          <p:cNvSpPr>
            <a:spLocks noGrp="1"/>
          </p:cNvSpPr>
          <p:nvPr>
            <p:ph type="title"/>
          </p:nvPr>
        </p:nvSpPr>
        <p:spPr>
          <a:xfrm>
            <a:off x="1205344" y="-112990"/>
            <a:ext cx="10259291" cy="1200439"/>
          </a:xfrm>
        </p:spPr>
        <p:txBody>
          <a:bodyPr>
            <a:normAutofit/>
          </a:bodyPr>
          <a:lstStyle/>
          <a:p>
            <a:r>
              <a:rPr lang="en-US" sz="3600" b="1" dirty="0">
                <a:latin typeface="Times New Roman" panose="02020603050405020304" pitchFamily="18" charset="0"/>
                <a:cs typeface="Times New Roman" panose="02020603050405020304" pitchFamily="18" charset="0"/>
              </a:rPr>
              <a:t>SUGGESTIONS FOR IMPROVEMENT</a:t>
            </a:r>
          </a:p>
        </p:txBody>
      </p:sp>
      <p:sp>
        <p:nvSpPr>
          <p:cNvPr id="3" name="Content Placeholder 2">
            <a:extLst>
              <a:ext uri="{FF2B5EF4-FFF2-40B4-BE49-F238E27FC236}">
                <a16:creationId xmlns:a16="http://schemas.microsoft.com/office/drawing/2014/main" id="{77D09D2E-ED3B-B445-100F-797B09A24B3E}"/>
              </a:ext>
            </a:extLst>
          </p:cNvPr>
          <p:cNvSpPr>
            <a:spLocks noGrp="1"/>
          </p:cNvSpPr>
          <p:nvPr>
            <p:ph idx="1"/>
          </p:nvPr>
        </p:nvSpPr>
        <p:spPr>
          <a:xfrm>
            <a:off x="214744" y="1212140"/>
            <a:ext cx="6601692" cy="5216368"/>
          </a:xfrm>
          <a:solidFill>
            <a:schemeClr val="bg1">
              <a:lumMod val="95000"/>
            </a:schemeClr>
          </a:solidFill>
          <a:ln>
            <a:solidFill>
              <a:schemeClr val="tx1"/>
            </a:solidFill>
          </a:ln>
        </p:spPr>
        <p:txBody>
          <a:bodyPr>
            <a:noAutofit/>
          </a:bodyPr>
          <a:lstStyle/>
          <a:p>
            <a:r>
              <a:rPr lang="en-IN" b="1" dirty="0">
                <a:solidFill>
                  <a:schemeClr val="tx1"/>
                </a:solidFill>
                <a:latin typeface="Times New Roman" panose="02020603050405020304" pitchFamily="18" charset="0"/>
                <a:cs typeface="Times New Roman" panose="02020603050405020304" pitchFamily="18" charset="0"/>
              </a:rPr>
              <a:t>SUGGESTION BOXES FOR PATIENTS </a:t>
            </a:r>
          </a:p>
          <a:p>
            <a:pPr marL="0" indent="0">
              <a:buNone/>
            </a:pPr>
            <a:r>
              <a:rPr lang="en-IN" dirty="0">
                <a:solidFill>
                  <a:schemeClr val="tx1"/>
                </a:solidFill>
                <a:latin typeface="Times New Roman" panose="02020603050405020304" pitchFamily="18" charset="0"/>
                <a:cs typeface="Times New Roman" panose="02020603050405020304" pitchFamily="18" charset="0"/>
              </a:rPr>
              <a:t>Availability of suggestion boxes for patients to provide feedback.</a:t>
            </a:r>
          </a:p>
          <a:p>
            <a:pPr marL="0" indent="0">
              <a:buNone/>
            </a:pPr>
            <a:r>
              <a:rPr lang="en-IN" dirty="0">
                <a:solidFill>
                  <a:schemeClr val="tx1"/>
                </a:solidFill>
                <a:latin typeface="Times New Roman" panose="02020603050405020304" pitchFamily="18" charset="0"/>
                <a:cs typeface="Times New Roman" panose="02020603050405020304" pitchFamily="18" charset="0"/>
              </a:rPr>
              <a:t>This would access the overall quality care.</a:t>
            </a:r>
          </a:p>
          <a:p>
            <a:endParaRPr lang="en-IN" b="1" dirty="0">
              <a:solidFill>
                <a:schemeClr val="tx1"/>
              </a:solidFill>
              <a:latin typeface="Times New Roman" panose="02020603050405020304" pitchFamily="18" charset="0"/>
              <a:cs typeface="Times New Roman" panose="02020603050405020304" pitchFamily="18" charset="0"/>
            </a:endParaRPr>
          </a:p>
          <a:p>
            <a:endParaRPr lang="en-IN" b="1" dirty="0">
              <a:solidFill>
                <a:schemeClr val="tx1"/>
              </a:solidFill>
              <a:latin typeface="Times New Roman" panose="02020603050405020304" pitchFamily="18" charset="0"/>
              <a:cs typeface="Times New Roman" panose="02020603050405020304" pitchFamily="18" charset="0"/>
            </a:endParaRPr>
          </a:p>
          <a:p>
            <a:r>
              <a:rPr lang="en-US" b="1" dirty="0">
                <a:solidFill>
                  <a:schemeClr val="tx1"/>
                </a:solidFill>
                <a:latin typeface="Times New Roman" panose="02020603050405020304" pitchFamily="18" charset="0"/>
                <a:cs typeface="Times New Roman" panose="02020603050405020304" pitchFamily="18" charset="0"/>
              </a:rPr>
              <a:t>FACILITIES FOR DIAGNOSTICS </a:t>
            </a:r>
          </a:p>
          <a:p>
            <a:pPr marL="0" indent="0" algn="just">
              <a:buNone/>
            </a:pPr>
            <a:r>
              <a:rPr lang="en-US" dirty="0">
                <a:solidFill>
                  <a:schemeClr val="tx1"/>
                </a:solidFill>
                <a:latin typeface="Times New Roman" panose="02020603050405020304" pitchFamily="18" charset="0"/>
                <a:cs typeface="Times New Roman" panose="02020603050405020304" pitchFamily="18" charset="0"/>
              </a:rPr>
              <a:t>The Centre lacks vital diagnostic services including a pathology lab even with the requisite infrastructure. By delivering prompt and precise diagnoses, putting these into practice will improve the quality of healthcare</a:t>
            </a:r>
            <a:r>
              <a:rPr lang="en-US" sz="2400" dirty="0">
                <a:latin typeface="Times New Roman" panose="02020603050405020304" pitchFamily="18" charset="0"/>
                <a:cs typeface="Times New Roman" panose="02020603050405020304" pitchFamily="18" charset="0"/>
              </a:rPr>
              <a:t>.</a:t>
            </a:r>
          </a:p>
        </p:txBody>
      </p:sp>
      <p:sp>
        <p:nvSpPr>
          <p:cNvPr id="5" name="Slide Number Placeholder 4">
            <a:extLst>
              <a:ext uri="{FF2B5EF4-FFF2-40B4-BE49-F238E27FC236}">
                <a16:creationId xmlns:a16="http://schemas.microsoft.com/office/drawing/2014/main" id="{5B38302A-2E1F-F8ED-8A92-EA7C867DF493}"/>
              </a:ext>
            </a:extLst>
          </p:cNvPr>
          <p:cNvSpPr>
            <a:spLocks noGrp="1"/>
          </p:cNvSpPr>
          <p:nvPr>
            <p:ph type="sldNum" sz="quarter" idx="12"/>
          </p:nvPr>
        </p:nvSpPr>
        <p:spPr/>
        <p:txBody>
          <a:bodyPr/>
          <a:lstStyle/>
          <a:p>
            <a:fld id="{26AD20E6-394B-4DF0-96A5-9647FF39C943}" type="slidenum">
              <a:rPr lang="en-IN" smtClean="0"/>
              <a:t>23</a:t>
            </a:fld>
            <a:endParaRPr lang="en-IN"/>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5825" t="2020" b="17778"/>
          <a:stretch/>
        </p:blipFill>
        <p:spPr>
          <a:xfrm>
            <a:off x="7453746" y="1212140"/>
            <a:ext cx="4488873" cy="5160951"/>
          </a:xfrm>
          <a:prstGeom prst="rect">
            <a:avLst/>
          </a:prstGeom>
          <a:ln>
            <a:solidFill>
              <a:schemeClr val="tx1"/>
            </a:solidFill>
          </a:ln>
        </p:spPr>
      </p:pic>
    </p:spTree>
    <p:extLst>
      <p:ext uri="{BB962C8B-B14F-4D97-AF65-F5344CB8AC3E}">
        <p14:creationId xmlns:p14="http://schemas.microsoft.com/office/powerpoint/2010/main" val="3726700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268143"/>
            <a:ext cx="10467109" cy="1297421"/>
          </a:xfrm>
        </p:spPr>
        <p:txBody>
          <a:bodyPr>
            <a:normAutofit/>
          </a:bodyPr>
          <a:lstStyle/>
          <a:p>
            <a:pPr algn="ctr"/>
            <a:r>
              <a:rPr lang="en-IN" sz="3600" b="1" dirty="0">
                <a:latin typeface="Times New Roman" panose="02020603050405020304" pitchFamily="18" charset="0"/>
                <a:cs typeface="Times New Roman" panose="02020603050405020304" pitchFamily="18" charset="0"/>
              </a:rPr>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290945" y="1496291"/>
            <a:ext cx="11596255" cy="4680672"/>
          </a:xfrm>
        </p:spPr>
        <p:txBody>
          <a:bodyPr>
            <a:noAutofit/>
          </a:bodyPr>
          <a:lstStyle/>
          <a:p>
            <a:pPr marL="0" indent="0" algn="just">
              <a:buNone/>
            </a:pPr>
            <a:r>
              <a:rPr lang="en-US" sz="1800" b="1" dirty="0">
                <a:solidFill>
                  <a:schemeClr val="tx1"/>
                </a:solidFill>
                <a:latin typeface="Times New Roman" panose="02020603050405020304" pitchFamily="18" charset="0"/>
                <a:cs typeface="Times New Roman" panose="02020603050405020304" pitchFamily="18" charset="0"/>
              </a:rPr>
              <a:t>Critical Healthcare Access</a:t>
            </a:r>
          </a:p>
          <a:p>
            <a:pPr algn="just"/>
            <a:r>
              <a:rPr lang="en-US" sz="1800" dirty="0">
                <a:solidFill>
                  <a:schemeClr val="tx1"/>
                </a:solidFill>
                <a:latin typeface="Times New Roman" panose="02020603050405020304" pitchFamily="18" charset="0"/>
                <a:cs typeface="Times New Roman" panose="02020603050405020304" pitchFamily="18" charset="0"/>
              </a:rPr>
              <a:t>The seamless integration of hospital operations ensures that its Emergency Department operates efficiently to provide high-quality, 24/7 acute care</a:t>
            </a:r>
          </a:p>
          <a:p>
            <a:pPr marL="0" indent="0" algn="just">
              <a:buNone/>
            </a:pPr>
            <a:r>
              <a:rPr lang="en-US" sz="1800" b="1" dirty="0">
                <a:solidFill>
                  <a:schemeClr val="tx1"/>
                </a:solidFill>
                <a:latin typeface="Times New Roman" panose="02020603050405020304" pitchFamily="18" charset="0"/>
                <a:cs typeface="Times New Roman" panose="02020603050405020304" pitchFamily="18" charset="0"/>
              </a:rPr>
              <a:t>Operational Demands</a:t>
            </a:r>
          </a:p>
          <a:p>
            <a:pPr algn="just"/>
            <a:r>
              <a:rPr lang="en-US" sz="1800" dirty="0">
                <a:solidFill>
                  <a:schemeClr val="tx1"/>
                </a:solidFill>
                <a:latin typeface="Times New Roman" panose="02020603050405020304" pitchFamily="18" charset="0"/>
                <a:cs typeface="Times New Roman" panose="02020603050405020304" pitchFamily="18" charset="0"/>
              </a:rPr>
              <a:t>Operational challenges include managing high patient volumes and diverse medical conditions, necessitating effective triage and resource allocation.</a:t>
            </a:r>
          </a:p>
          <a:p>
            <a:pPr marL="0" indent="0" algn="just">
              <a:buNone/>
            </a:pPr>
            <a:r>
              <a:rPr lang="en-US" sz="1800" b="1" dirty="0">
                <a:solidFill>
                  <a:schemeClr val="tx1"/>
                </a:solidFill>
                <a:latin typeface="Times New Roman" panose="02020603050405020304" pitchFamily="18" charset="0"/>
                <a:cs typeface="Times New Roman" panose="02020603050405020304" pitchFamily="18" charset="0"/>
              </a:rPr>
              <a:t>Specialized Areas</a:t>
            </a:r>
          </a:p>
          <a:p>
            <a:pPr algn="just"/>
            <a:r>
              <a:rPr lang="en-US" sz="1800" b="1" dirty="0">
                <a:solidFill>
                  <a:schemeClr val="tx1"/>
                </a:solidFill>
                <a:latin typeface="Times New Roman" panose="02020603050405020304" pitchFamily="18" charset="0"/>
                <a:cs typeface="Times New Roman" panose="02020603050405020304" pitchFamily="18" charset="0"/>
              </a:rPr>
              <a:t>The ED features distinct zones:</a:t>
            </a:r>
          </a:p>
          <a:p>
            <a:pPr marL="0" indent="0">
              <a:buNone/>
            </a:pPr>
            <a:r>
              <a:rPr lang="en-US" sz="1800" b="1" dirty="0">
                <a:solidFill>
                  <a:schemeClr val="tx1"/>
                </a:solidFill>
                <a:latin typeface="Times New Roman" panose="02020603050405020304" pitchFamily="18" charset="0"/>
                <a:cs typeface="Times New Roman" panose="02020603050405020304" pitchFamily="18" charset="0"/>
              </a:rPr>
              <a:t>            </a:t>
            </a:r>
            <a:r>
              <a:rPr lang="en-US" sz="1800" dirty="0">
                <a:solidFill>
                  <a:schemeClr val="tx1"/>
                </a:solidFill>
                <a:latin typeface="Times New Roman" panose="02020603050405020304" pitchFamily="18" charset="0"/>
                <a:cs typeface="Times New Roman" panose="02020603050405020304" pitchFamily="18" charset="0"/>
              </a:rPr>
              <a:t>Triage Station: Beds categorized by urgency levels following</a:t>
            </a:r>
          </a:p>
          <a:p>
            <a:pPr marL="457200" lvl="1" indent="0">
              <a:buNone/>
            </a:pPr>
            <a:r>
              <a:rPr lang="en-US" sz="1800" dirty="0">
                <a:solidFill>
                  <a:schemeClr val="tx1"/>
                </a:solidFill>
                <a:latin typeface="Times New Roman" panose="02020603050405020304" pitchFamily="18" charset="0"/>
                <a:cs typeface="Times New Roman" panose="02020603050405020304" pitchFamily="18" charset="0"/>
              </a:rPr>
              <a:t> established triage protocols</a:t>
            </a:r>
          </a:p>
          <a:p>
            <a:pPr marL="457200" lvl="1" indent="0">
              <a:buNone/>
            </a:pPr>
            <a:r>
              <a:rPr lang="en-US" sz="1800" dirty="0">
                <a:solidFill>
                  <a:schemeClr val="tx1"/>
                </a:solidFill>
                <a:latin typeface="Times New Roman" panose="02020603050405020304" pitchFamily="18" charset="0"/>
                <a:cs typeface="Times New Roman" panose="02020603050405020304" pitchFamily="18" charset="0"/>
              </a:rPr>
              <a:t>   Critical Care Unit: Dedicated beds for critically ill patients</a:t>
            </a:r>
          </a:p>
          <a:p>
            <a:pPr marL="457200" lvl="1" indent="0">
              <a:buNone/>
            </a:pPr>
            <a:r>
              <a:rPr lang="en-US" sz="1800" dirty="0">
                <a:solidFill>
                  <a:schemeClr val="tx1"/>
                </a:solidFill>
                <a:latin typeface="Times New Roman" panose="02020603050405020304" pitchFamily="18" charset="0"/>
                <a:cs typeface="Times New Roman" panose="02020603050405020304" pitchFamily="18" charset="0"/>
              </a:rPr>
              <a:t> requiring intensive monitoring and treatment.</a:t>
            </a:r>
          </a:p>
          <a:p>
            <a:pPr marL="457200" lvl="1" indent="0">
              <a:buNone/>
            </a:pPr>
            <a:r>
              <a:rPr lang="en-US" sz="1800" dirty="0">
                <a:solidFill>
                  <a:schemeClr val="tx1"/>
                </a:solidFill>
                <a:latin typeface="Times New Roman" panose="02020603050405020304" pitchFamily="18" charset="0"/>
                <a:cs typeface="Times New Roman" panose="02020603050405020304" pitchFamily="18" charset="0"/>
              </a:rPr>
              <a:t>  Resuscitation Room:</a:t>
            </a:r>
            <a:r>
              <a:rPr lang="en-US" sz="1800" b="1" dirty="0">
                <a:solidFill>
                  <a:schemeClr val="tx1"/>
                </a:solidFill>
                <a:latin typeface="Times New Roman" panose="02020603050405020304" pitchFamily="18" charset="0"/>
                <a:cs typeface="Times New Roman" panose="02020603050405020304" pitchFamily="18" charset="0"/>
              </a:rPr>
              <a:t> </a:t>
            </a:r>
            <a:r>
              <a:rPr lang="en-US" sz="1800" dirty="0">
                <a:solidFill>
                  <a:schemeClr val="tx1"/>
                </a:solidFill>
                <a:latin typeface="Times New Roman" panose="02020603050405020304" pitchFamily="18" charset="0"/>
                <a:cs typeface="Times New Roman" panose="02020603050405020304" pitchFamily="18" charset="0"/>
              </a:rPr>
              <a:t>Equipped for immediate medical interventions</a:t>
            </a:r>
            <a:r>
              <a:rPr lang="en-US" sz="1400" b="1" dirty="0">
                <a:solidFill>
                  <a:schemeClr val="tx1"/>
                </a:solidFill>
                <a:latin typeface="Times New Roman" panose="02020603050405020304" pitchFamily="18" charset="0"/>
                <a:cs typeface="Times New Roman" panose="02020603050405020304" pitchFamily="18" charset="0"/>
              </a:rPr>
              <a:t>.</a:t>
            </a:r>
          </a:p>
          <a:p>
            <a:pPr marL="0" indent="0">
              <a:buNone/>
            </a:pPr>
            <a:br>
              <a:rPr lang="en-US" sz="2400" dirty="0"/>
            </a:br>
            <a:endParaRPr lang="en-US"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133599" cy="1250804"/>
          </a:xfrm>
          <a:prstGeom prst="rect">
            <a:avLst/>
          </a:prstGeom>
        </p:spPr>
      </p:pic>
      <p:pic>
        <p:nvPicPr>
          <p:cNvPr id="7" name="Picture 6"/>
          <p:cNvPicPr/>
          <p:nvPr/>
        </p:nvPicPr>
        <p:blipFill>
          <a:blip r:embed="rId3"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7536873" y="3120447"/>
            <a:ext cx="4391891" cy="2906279"/>
          </a:xfrm>
          <a:prstGeom prst="rect">
            <a:avLst/>
          </a:prstGeom>
          <a:solidFill>
            <a:schemeClr val="accent2">
              <a:lumMod val="60000"/>
              <a:lumOff val="40000"/>
            </a:schemeClr>
          </a:solidFill>
          <a:ln>
            <a:solidFill>
              <a:schemeClr val="tx2">
                <a:lumMod val="75000"/>
              </a:schemeClr>
            </a:solidFill>
          </a:ln>
        </p:spPr>
      </p:pic>
      <p:sp>
        <p:nvSpPr>
          <p:cNvPr id="8" name="Rectangle 7"/>
          <p:cNvSpPr/>
          <p:nvPr/>
        </p:nvSpPr>
        <p:spPr>
          <a:xfrm>
            <a:off x="9305890" y="5444836"/>
            <a:ext cx="2042692"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chemeClr val="tx1"/>
                </a:solidFill>
                <a:latin typeface="Times New Roman" panose="02020603050405020304" pitchFamily="18" charset="0"/>
                <a:cs typeface="Times New Roman" panose="02020603050405020304" pitchFamily="18" charset="0"/>
              </a:rPr>
              <a:t>ED PROCESS</a:t>
            </a:r>
            <a:r>
              <a:rPr lang="en-US" sz="1400" b="1" u="sng" dirty="0">
                <a:solidFill>
                  <a:schemeClr val="tx1"/>
                </a:solidFill>
                <a:latin typeface="Times New Roman" panose="02020603050405020304" pitchFamily="18" charset="0"/>
                <a:cs typeface="Times New Roman" panose="02020603050405020304" pitchFamily="18" charset="0"/>
              </a:rPr>
              <a:t> </a:t>
            </a:r>
            <a:r>
              <a:rPr lang="en-US" sz="1400" b="1" dirty="0">
                <a:solidFill>
                  <a:schemeClr val="tx1"/>
                </a:solidFill>
                <a:latin typeface="Times New Roman" panose="02020603050405020304" pitchFamily="18" charset="0"/>
                <a:cs typeface="Times New Roman" panose="02020603050405020304" pitchFamily="18" charset="0"/>
              </a:rPr>
              <a:t>FLOW</a:t>
            </a: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extLst>
              <p:ext uri="{D42A27DB-BD31-4B8C-83A1-F6EECF244321}">
                <p14:modId xmlns:p14="http://schemas.microsoft.com/office/powerpoint/2010/main" val="1884088044"/>
              </p:ext>
            </p:extLst>
          </p:nvPr>
        </p:nvGraphicFramePr>
        <p:xfrm>
          <a:off x="879763" y="1302327"/>
          <a:ext cx="10515600" cy="38515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1"/>
            <a:ext cx="2036618" cy="1163903"/>
          </a:xfrm>
          <a:prstGeom prst="rect">
            <a:avLst/>
          </a:prstGeom>
        </p:spPr>
      </p:pic>
      <p:sp>
        <p:nvSpPr>
          <p:cNvPr id="11" name="Rectangle 10"/>
          <p:cNvSpPr/>
          <p:nvPr/>
        </p:nvSpPr>
        <p:spPr>
          <a:xfrm>
            <a:off x="858982" y="5306291"/>
            <a:ext cx="10515600" cy="101138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latin typeface="Times New Roman" panose="02020603050405020304" pitchFamily="18" charset="0"/>
                <a:cs typeface="Times New Roman" panose="02020603050405020304" pitchFamily="18" charset="0"/>
              </a:rPr>
              <a:t>Examining the relationship between these characteristics and any moderators, especially in times of higher patient traffic, can yield important information for enhancing ED performance</a:t>
            </a:r>
            <a:r>
              <a:rPr lang="en-US" sz="2000" b="1"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normAutofit/>
          </a:bodyPr>
          <a:lstStyle/>
          <a:p>
            <a:pPr algn="ctr"/>
            <a:r>
              <a:rPr lang="en-IN" sz="3600" b="1" dirty="0">
                <a:latin typeface="Times New Roman" panose="02020603050405020304" pitchFamily="18" charset="0"/>
                <a:cs typeface="Times New Roman" panose="02020603050405020304" pitchFamily="18" charset="0"/>
              </a:rPr>
              <a:t>OBJECTIVES </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062146919"/>
              </p:ext>
            </p:extLst>
          </p:nvPr>
        </p:nvGraphicFramePr>
        <p:xfrm>
          <a:off x="838200" y="2050473"/>
          <a:ext cx="10494818" cy="41264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 y="23814"/>
            <a:ext cx="2064325" cy="1214926"/>
          </a:xfrm>
          <a:prstGeom prst="rect">
            <a:avLst/>
          </a:prstGeom>
        </p:spPr>
      </p:pic>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72945" y="795740"/>
            <a:ext cx="2538845" cy="1440180"/>
          </a:xfrm>
          <a:prstGeom prst="rect">
            <a:avLst/>
          </a:prstGeom>
          <a:ln>
            <a:solidFill>
              <a:schemeClr val="tx1"/>
            </a:solidFill>
          </a:ln>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692726" y="-160649"/>
            <a:ext cx="10972800" cy="1427018"/>
          </a:xfrm>
        </p:spPr>
        <p:txBody>
          <a:bodyPr>
            <a:normAutofit/>
          </a:bodyPr>
          <a:lstStyle/>
          <a:p>
            <a:pPr algn="ctr"/>
            <a:r>
              <a:rPr lang="en-IN" sz="3600" b="1" dirty="0">
                <a:latin typeface="Times New Roman" panose="02020603050405020304" pitchFamily="18" charset="0"/>
                <a:cs typeface="Times New Roman" panose="02020603050405020304" pitchFamily="18" charset="0"/>
              </a:rPr>
              <a:t>METHODOLOGY</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427018"/>
            <a:ext cx="10702636" cy="4749945"/>
          </a:xfrm>
        </p:spPr>
        <p:txBody>
          <a:bodyPr>
            <a:normAutofit fontScale="47500" lnSpcReduction="20000"/>
          </a:bodyPr>
          <a:lstStyle/>
          <a:p>
            <a:pPr lvl="0" algn="just"/>
            <a:r>
              <a:rPr lang="en-IN" sz="3800" b="1" dirty="0">
                <a:solidFill>
                  <a:schemeClr val="tx1"/>
                </a:solidFill>
                <a:latin typeface="Times New Roman" panose="02020603050405020304" pitchFamily="18" charset="0"/>
                <a:cs typeface="Times New Roman" panose="02020603050405020304" pitchFamily="18" charset="0"/>
              </a:rPr>
              <a:t>RESEARCH STUDY DESIGN- </a:t>
            </a:r>
            <a:r>
              <a:rPr lang="en-IN" sz="3800" dirty="0">
                <a:solidFill>
                  <a:schemeClr val="tx1"/>
                </a:solidFill>
                <a:latin typeface="Times New Roman" panose="02020603050405020304" pitchFamily="18" charset="0"/>
                <a:cs typeface="Times New Roman" panose="02020603050405020304" pitchFamily="18" charset="0"/>
              </a:rPr>
              <a:t>Prospective observational  study</a:t>
            </a:r>
            <a:endParaRPr lang="en-US" sz="3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US" sz="3800" b="1" dirty="0">
                <a:solidFill>
                  <a:schemeClr val="tx1"/>
                </a:solidFill>
                <a:latin typeface="Times New Roman" panose="02020603050405020304" pitchFamily="18" charset="0"/>
                <a:cs typeface="Times New Roman" panose="02020603050405020304" pitchFamily="18" charset="0"/>
              </a:rPr>
              <a:t> </a:t>
            </a:r>
            <a:endParaRPr lang="en-US" sz="3800" dirty="0">
              <a:solidFill>
                <a:schemeClr val="tx1"/>
              </a:solidFill>
              <a:latin typeface="Times New Roman" panose="02020603050405020304" pitchFamily="18" charset="0"/>
              <a:cs typeface="Times New Roman" panose="02020603050405020304" pitchFamily="18" charset="0"/>
            </a:endParaRPr>
          </a:p>
          <a:p>
            <a:pPr lvl="0" algn="just"/>
            <a:r>
              <a:rPr lang="en-IN" sz="3800" b="1" dirty="0">
                <a:solidFill>
                  <a:schemeClr val="tx1"/>
                </a:solidFill>
                <a:latin typeface="Times New Roman" panose="02020603050405020304" pitchFamily="18" charset="0"/>
                <a:cs typeface="Times New Roman" panose="02020603050405020304" pitchFamily="18" charset="0"/>
              </a:rPr>
              <a:t>RESEARCH APPROACH- </a:t>
            </a:r>
            <a:r>
              <a:rPr lang="en-IN" sz="3800" dirty="0">
                <a:solidFill>
                  <a:schemeClr val="tx1"/>
                </a:solidFill>
                <a:latin typeface="Times New Roman" panose="02020603050405020304" pitchFamily="18" charset="0"/>
                <a:cs typeface="Times New Roman" panose="02020603050405020304" pitchFamily="18" charset="0"/>
              </a:rPr>
              <a:t> Direct observation  / Telephonic surveys</a:t>
            </a:r>
            <a:endParaRPr lang="en-US" sz="3800" dirty="0">
              <a:solidFill>
                <a:schemeClr val="tx1"/>
              </a:solidFill>
              <a:latin typeface="Times New Roman" panose="02020603050405020304" pitchFamily="18" charset="0"/>
              <a:cs typeface="Times New Roman" panose="02020603050405020304" pitchFamily="18" charset="0"/>
            </a:endParaRPr>
          </a:p>
          <a:p>
            <a:pPr marL="0" indent="0" algn="just" fontAlgn="base">
              <a:buNone/>
            </a:pPr>
            <a:r>
              <a:rPr lang="en-US" sz="3800" b="1" dirty="0">
                <a:solidFill>
                  <a:schemeClr val="tx1"/>
                </a:solidFill>
                <a:latin typeface="Times New Roman" panose="02020603050405020304" pitchFamily="18" charset="0"/>
                <a:cs typeface="Times New Roman" panose="02020603050405020304" pitchFamily="18" charset="0"/>
              </a:rPr>
              <a:t> </a:t>
            </a:r>
            <a:endParaRPr lang="en-US" sz="3800" dirty="0">
              <a:solidFill>
                <a:schemeClr val="tx1"/>
              </a:solidFill>
              <a:latin typeface="Times New Roman" panose="02020603050405020304" pitchFamily="18" charset="0"/>
              <a:cs typeface="Times New Roman" panose="02020603050405020304" pitchFamily="18" charset="0"/>
            </a:endParaRPr>
          </a:p>
          <a:p>
            <a:pPr lvl="0" algn="just" fontAlgn="base"/>
            <a:r>
              <a:rPr lang="en-US" sz="3800" b="1" dirty="0">
                <a:solidFill>
                  <a:schemeClr val="tx1"/>
                </a:solidFill>
                <a:latin typeface="Times New Roman" panose="02020603050405020304" pitchFamily="18" charset="0"/>
                <a:cs typeface="Times New Roman" panose="02020603050405020304" pitchFamily="18" charset="0"/>
              </a:rPr>
              <a:t>STUDY POPULATION</a:t>
            </a:r>
            <a:r>
              <a:rPr lang="en-US" sz="3800" dirty="0">
                <a:solidFill>
                  <a:schemeClr val="tx1"/>
                </a:solidFill>
                <a:latin typeface="Times New Roman" panose="02020603050405020304" pitchFamily="18" charset="0"/>
                <a:cs typeface="Times New Roman" panose="02020603050405020304" pitchFamily="18" charset="0"/>
              </a:rPr>
              <a:t> – Patients admitted and discharged from ER </a:t>
            </a:r>
          </a:p>
          <a:p>
            <a:pPr marL="0" indent="0" algn="just" fontAlgn="base">
              <a:buNone/>
            </a:pPr>
            <a:endParaRPr lang="en-US" sz="3800" dirty="0">
              <a:solidFill>
                <a:schemeClr val="tx1"/>
              </a:solidFill>
              <a:latin typeface="Times New Roman" panose="02020603050405020304" pitchFamily="18" charset="0"/>
              <a:cs typeface="Times New Roman" panose="02020603050405020304" pitchFamily="18" charset="0"/>
            </a:endParaRPr>
          </a:p>
          <a:p>
            <a:pPr lvl="0" algn="just" fontAlgn="base"/>
            <a:r>
              <a:rPr lang="en-US" sz="3800" b="1" dirty="0">
                <a:solidFill>
                  <a:schemeClr val="tx1"/>
                </a:solidFill>
                <a:latin typeface="Times New Roman" panose="02020603050405020304" pitchFamily="18" charset="0"/>
                <a:cs typeface="Times New Roman" panose="02020603050405020304" pitchFamily="18" charset="0"/>
              </a:rPr>
              <a:t>SAMPLE SIZE</a:t>
            </a:r>
            <a:r>
              <a:rPr lang="en-US" sz="3800" dirty="0">
                <a:solidFill>
                  <a:schemeClr val="tx1"/>
                </a:solidFill>
                <a:latin typeface="Times New Roman" panose="02020603050405020304" pitchFamily="18" charset="0"/>
                <a:cs typeface="Times New Roman" panose="02020603050405020304" pitchFamily="18" charset="0"/>
              </a:rPr>
              <a:t> –</a:t>
            </a:r>
            <a:r>
              <a:rPr lang="en-US" sz="3800" b="1" dirty="0">
                <a:solidFill>
                  <a:schemeClr val="tx1"/>
                </a:solidFill>
                <a:latin typeface="Times New Roman" panose="02020603050405020304" pitchFamily="18" charset="0"/>
                <a:cs typeface="Times New Roman" panose="02020603050405020304" pitchFamily="18" charset="0"/>
              </a:rPr>
              <a:t> </a:t>
            </a:r>
            <a:r>
              <a:rPr lang="en-US" sz="3800" dirty="0">
                <a:solidFill>
                  <a:schemeClr val="tx1"/>
                </a:solidFill>
                <a:latin typeface="Times New Roman" panose="02020603050405020304" pitchFamily="18" charset="0"/>
                <a:cs typeface="Times New Roman" panose="02020603050405020304" pitchFamily="18" charset="0"/>
              </a:rPr>
              <a:t>record of 1069 patients of April’24 and 1138 patients of May’24 who got admitted and </a:t>
            </a:r>
          </a:p>
          <a:p>
            <a:pPr lvl="0" algn="just" fontAlgn="base"/>
            <a:r>
              <a:rPr lang="en-US" sz="3800" dirty="0">
                <a:solidFill>
                  <a:schemeClr val="tx1"/>
                </a:solidFill>
                <a:latin typeface="Times New Roman" panose="02020603050405020304" pitchFamily="18" charset="0"/>
                <a:cs typeface="Times New Roman" panose="02020603050405020304" pitchFamily="18" charset="0"/>
              </a:rPr>
              <a:t>discharged from ER &amp; feedback remarks of 252 pts of Apr’24 and 387 pts of May’24</a:t>
            </a:r>
          </a:p>
          <a:p>
            <a:pPr marL="0" indent="0" algn="just" fontAlgn="base">
              <a:buNone/>
            </a:pPr>
            <a:r>
              <a:rPr lang="en-US" sz="3800" b="1" dirty="0">
                <a:solidFill>
                  <a:schemeClr val="tx1"/>
                </a:solidFill>
                <a:latin typeface="Times New Roman" panose="02020603050405020304" pitchFamily="18" charset="0"/>
                <a:cs typeface="Times New Roman" panose="02020603050405020304" pitchFamily="18" charset="0"/>
              </a:rPr>
              <a:t> </a:t>
            </a:r>
            <a:endParaRPr lang="en-US" sz="3800" dirty="0">
              <a:solidFill>
                <a:schemeClr val="tx1"/>
              </a:solidFill>
              <a:latin typeface="Times New Roman" panose="02020603050405020304" pitchFamily="18" charset="0"/>
              <a:cs typeface="Times New Roman" panose="02020603050405020304" pitchFamily="18" charset="0"/>
            </a:endParaRPr>
          </a:p>
          <a:p>
            <a:pPr lvl="0" algn="just" fontAlgn="base"/>
            <a:r>
              <a:rPr lang="en-US" sz="3800" b="1" dirty="0">
                <a:solidFill>
                  <a:schemeClr val="tx1"/>
                </a:solidFill>
                <a:latin typeface="Times New Roman" panose="02020603050405020304" pitchFamily="18" charset="0"/>
                <a:cs typeface="Times New Roman" panose="02020603050405020304" pitchFamily="18" charset="0"/>
              </a:rPr>
              <a:t>SAMPLING METHOD</a:t>
            </a:r>
            <a:r>
              <a:rPr lang="en-US" sz="3800" dirty="0">
                <a:solidFill>
                  <a:schemeClr val="tx1"/>
                </a:solidFill>
                <a:latin typeface="Times New Roman" panose="02020603050405020304" pitchFamily="18" charset="0"/>
                <a:cs typeface="Times New Roman" panose="02020603050405020304" pitchFamily="18" charset="0"/>
              </a:rPr>
              <a:t> – Convenience sampling </a:t>
            </a:r>
          </a:p>
          <a:p>
            <a:pPr marL="0" indent="0" algn="just">
              <a:buNone/>
            </a:pPr>
            <a:r>
              <a:rPr lang="en-US" sz="3800" dirty="0">
                <a:solidFill>
                  <a:schemeClr val="tx1"/>
                </a:solidFill>
                <a:latin typeface="Times New Roman" panose="02020603050405020304" pitchFamily="18" charset="0"/>
                <a:cs typeface="Times New Roman" panose="02020603050405020304" pitchFamily="18" charset="0"/>
              </a:rPr>
              <a:t> </a:t>
            </a:r>
          </a:p>
          <a:p>
            <a:pPr lvl="0" algn="just"/>
            <a:r>
              <a:rPr lang="en-US" sz="3800" b="1" dirty="0">
                <a:solidFill>
                  <a:schemeClr val="tx1"/>
                </a:solidFill>
                <a:latin typeface="Times New Roman" panose="02020603050405020304" pitchFamily="18" charset="0"/>
                <a:cs typeface="Times New Roman" panose="02020603050405020304" pitchFamily="18" charset="0"/>
              </a:rPr>
              <a:t>PERIOD OF STUDY</a:t>
            </a:r>
            <a:r>
              <a:rPr lang="en-US" sz="3800" dirty="0">
                <a:solidFill>
                  <a:schemeClr val="tx1"/>
                </a:solidFill>
                <a:latin typeface="Times New Roman" panose="02020603050405020304" pitchFamily="18" charset="0"/>
                <a:cs typeface="Times New Roman" panose="02020603050405020304" pitchFamily="18" charset="0"/>
              </a:rPr>
              <a:t> - (MAY 1ST – 31ST MAY 2024)</a:t>
            </a:r>
          </a:p>
          <a:p>
            <a:pPr marL="0" indent="0" algn="just" fontAlgn="base">
              <a:buNone/>
            </a:pPr>
            <a:r>
              <a:rPr lang="en-US" sz="3800" b="1" dirty="0">
                <a:solidFill>
                  <a:schemeClr val="tx1"/>
                </a:solidFill>
                <a:latin typeface="Times New Roman" panose="02020603050405020304" pitchFamily="18" charset="0"/>
                <a:cs typeface="Times New Roman" panose="02020603050405020304" pitchFamily="18" charset="0"/>
              </a:rPr>
              <a:t> </a:t>
            </a:r>
            <a:endParaRPr lang="en-US" sz="3800" dirty="0">
              <a:solidFill>
                <a:schemeClr val="tx1"/>
              </a:solidFill>
              <a:latin typeface="Times New Roman" panose="02020603050405020304" pitchFamily="18" charset="0"/>
              <a:cs typeface="Times New Roman" panose="02020603050405020304" pitchFamily="18" charset="0"/>
            </a:endParaRPr>
          </a:p>
          <a:p>
            <a:pPr lvl="0" algn="just" fontAlgn="base"/>
            <a:r>
              <a:rPr lang="en-US" sz="3800" b="1" dirty="0">
                <a:solidFill>
                  <a:schemeClr val="tx1"/>
                </a:solidFill>
                <a:latin typeface="Times New Roman" panose="02020603050405020304" pitchFamily="18" charset="0"/>
                <a:cs typeface="Times New Roman" panose="02020603050405020304" pitchFamily="18" charset="0"/>
              </a:rPr>
              <a:t>STUDY SETTING</a:t>
            </a:r>
            <a:r>
              <a:rPr lang="en-US" sz="3800" dirty="0">
                <a:solidFill>
                  <a:schemeClr val="tx1"/>
                </a:solidFill>
                <a:latin typeface="Times New Roman" panose="02020603050405020304" pitchFamily="18" charset="0"/>
                <a:cs typeface="Times New Roman" panose="02020603050405020304" pitchFamily="18" charset="0"/>
              </a:rPr>
              <a:t> – Emergency Department of Max Smart Super Specialty Hospital, a 250-bed facility. </a:t>
            </a:r>
          </a:p>
          <a:p>
            <a:pPr marL="0" indent="0" fontAlgn="base">
              <a:buNone/>
            </a:pPr>
            <a:r>
              <a:rPr lang="en-US" dirty="0"/>
              <a:t> </a:t>
            </a:r>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008908" cy="1058095"/>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838199" y="1390389"/>
            <a:ext cx="10827327" cy="4802593"/>
          </a:xfrm>
        </p:spPr>
        <p:txBody>
          <a:bodyPr>
            <a:normAutofit fontScale="25000" lnSpcReduction="20000"/>
          </a:bodyPr>
          <a:lstStyle/>
          <a:p>
            <a:pPr lvl="0" fontAlgn="base"/>
            <a:r>
              <a:rPr lang="en-IN" sz="7200" b="1" dirty="0">
                <a:solidFill>
                  <a:schemeClr val="tx1"/>
                </a:solidFill>
                <a:latin typeface="Times New Roman" panose="02020603050405020304" pitchFamily="18" charset="0"/>
                <a:cs typeface="Times New Roman" panose="02020603050405020304" pitchFamily="18" charset="0"/>
              </a:rPr>
              <a:t>SOURCE OF DATA COLLECTION-</a:t>
            </a:r>
            <a:endParaRPr lang="en-US" sz="7200" b="1" dirty="0">
              <a:solidFill>
                <a:schemeClr val="tx1"/>
              </a:solidFill>
              <a:latin typeface="Times New Roman" panose="02020603050405020304" pitchFamily="18" charset="0"/>
              <a:cs typeface="Times New Roman" panose="02020603050405020304" pitchFamily="18" charset="0"/>
            </a:endParaRPr>
          </a:p>
          <a:p>
            <a:pPr lvl="0"/>
            <a:r>
              <a:rPr lang="en-US" sz="7200" dirty="0">
                <a:solidFill>
                  <a:schemeClr val="tx1"/>
                </a:solidFill>
                <a:latin typeface="Times New Roman" panose="02020603050405020304" pitchFamily="18" charset="0"/>
                <a:cs typeface="Times New Roman" panose="02020603050405020304" pitchFamily="18" charset="0"/>
              </a:rPr>
              <a:t>PRIMARY DATA</a:t>
            </a:r>
            <a:r>
              <a:rPr lang="en-US" sz="7200" b="1" dirty="0">
                <a:solidFill>
                  <a:schemeClr val="tx1"/>
                </a:solidFill>
                <a:latin typeface="Times New Roman" panose="02020603050405020304" pitchFamily="18" charset="0"/>
                <a:cs typeface="Times New Roman" panose="02020603050405020304" pitchFamily="18" charset="0"/>
              </a:rPr>
              <a:t> – </a:t>
            </a:r>
            <a:r>
              <a:rPr lang="en-US" sz="7200" dirty="0">
                <a:solidFill>
                  <a:schemeClr val="tx1"/>
                </a:solidFill>
                <a:latin typeface="Times New Roman" panose="02020603050405020304" pitchFamily="18" charset="0"/>
                <a:cs typeface="Times New Roman" panose="02020603050405020304" pitchFamily="18" charset="0"/>
              </a:rPr>
              <a:t>Direct Observation and Telephonic surveys ( confidentiality ensured)</a:t>
            </a:r>
          </a:p>
          <a:p>
            <a:pPr lvl="0"/>
            <a:r>
              <a:rPr lang="en-US" sz="7200" dirty="0">
                <a:solidFill>
                  <a:schemeClr val="tx1"/>
                </a:solidFill>
                <a:latin typeface="Times New Roman" panose="02020603050405020304" pitchFamily="18" charset="0"/>
                <a:cs typeface="Times New Roman" panose="02020603050405020304" pitchFamily="18" charset="0"/>
              </a:rPr>
              <a:t>SECONDARY DATA - (HIS), CPRS and the ER registration</a:t>
            </a:r>
          </a:p>
          <a:p>
            <a:pPr marL="0" lvl="0" indent="0">
              <a:buNone/>
            </a:pPr>
            <a:endParaRPr lang="en-US" sz="7200" dirty="0">
              <a:solidFill>
                <a:schemeClr val="tx1"/>
              </a:solidFill>
              <a:latin typeface="Times New Roman" panose="02020603050405020304" pitchFamily="18" charset="0"/>
              <a:cs typeface="Times New Roman" panose="02020603050405020304" pitchFamily="18" charset="0"/>
            </a:endParaRPr>
          </a:p>
          <a:p>
            <a:pPr lvl="0"/>
            <a:r>
              <a:rPr lang="en-IN" sz="7200" b="1" dirty="0">
                <a:solidFill>
                  <a:schemeClr val="tx1"/>
                </a:solidFill>
                <a:latin typeface="Times New Roman" panose="02020603050405020304" pitchFamily="18" charset="0"/>
                <a:cs typeface="Times New Roman" panose="02020603050405020304" pitchFamily="18" charset="0"/>
              </a:rPr>
              <a:t>DATA COLLECTION TOOLS- </a:t>
            </a:r>
          </a:p>
          <a:p>
            <a:pPr marL="0" lvl="0" indent="0">
              <a:buNone/>
            </a:pPr>
            <a:r>
              <a:rPr lang="en-IN" sz="7200" b="1" dirty="0">
                <a:solidFill>
                  <a:schemeClr val="tx1"/>
                </a:solidFill>
                <a:latin typeface="Times New Roman" panose="02020603050405020304" pitchFamily="18" charset="0"/>
                <a:cs typeface="Times New Roman" panose="02020603050405020304" pitchFamily="18" charset="0"/>
              </a:rPr>
              <a:t>(</a:t>
            </a:r>
            <a:r>
              <a:rPr lang="en-US" sz="7200" dirty="0">
                <a:solidFill>
                  <a:schemeClr val="tx1"/>
                </a:solidFill>
                <a:latin typeface="Times New Roman" panose="02020603050405020304" pitchFamily="18" charset="0"/>
                <a:cs typeface="Times New Roman" panose="02020603050405020304" pitchFamily="18" charset="0"/>
              </a:rPr>
              <a:t>Microsoft excel for collecting, data management and statistical analysis)</a:t>
            </a:r>
          </a:p>
          <a:p>
            <a:pPr marL="0" indent="0" fontAlgn="base">
              <a:buNone/>
            </a:pPr>
            <a:endParaRPr lang="en-US" sz="7200" b="1" dirty="0">
              <a:solidFill>
                <a:schemeClr val="tx1"/>
              </a:solidFill>
              <a:latin typeface="Times New Roman" panose="02020603050405020304" pitchFamily="18" charset="0"/>
              <a:cs typeface="Times New Roman" panose="02020603050405020304" pitchFamily="18" charset="0"/>
            </a:endParaRPr>
          </a:p>
          <a:p>
            <a:r>
              <a:rPr lang="en-US" sz="7200" b="1" dirty="0">
                <a:solidFill>
                  <a:schemeClr val="tx1"/>
                </a:solidFill>
                <a:latin typeface="Times New Roman" panose="02020603050405020304" pitchFamily="18" charset="0"/>
                <a:cs typeface="Times New Roman" panose="02020603050405020304" pitchFamily="18" charset="0"/>
              </a:rPr>
              <a:t>INCLUSION CRITERIA –  </a:t>
            </a:r>
            <a:r>
              <a:rPr lang="en-US" sz="7200" dirty="0">
                <a:solidFill>
                  <a:schemeClr val="tx1"/>
                </a:solidFill>
                <a:latin typeface="Times New Roman" panose="02020603050405020304" pitchFamily="18" charset="0"/>
                <a:cs typeface="Times New Roman" panose="02020603050405020304" pitchFamily="18" charset="0"/>
              </a:rPr>
              <a:t>All patients who got admitted and discharged through ER</a:t>
            </a:r>
          </a:p>
          <a:p>
            <a:pPr marL="0" indent="0">
              <a:buNone/>
            </a:pPr>
            <a:r>
              <a:rPr lang="en-US" sz="7200" dirty="0">
                <a:solidFill>
                  <a:schemeClr val="tx1"/>
                </a:solidFill>
                <a:latin typeface="Times New Roman" panose="02020603050405020304" pitchFamily="18" charset="0"/>
                <a:cs typeface="Times New Roman" panose="02020603050405020304" pitchFamily="18" charset="0"/>
              </a:rPr>
              <a:t> </a:t>
            </a:r>
          </a:p>
          <a:p>
            <a:pPr lvl="0"/>
            <a:r>
              <a:rPr lang="en-US" sz="7200" b="1" dirty="0">
                <a:solidFill>
                  <a:schemeClr val="tx1"/>
                </a:solidFill>
                <a:latin typeface="Times New Roman" panose="02020603050405020304" pitchFamily="18" charset="0"/>
                <a:cs typeface="Times New Roman" panose="02020603050405020304" pitchFamily="18" charset="0"/>
              </a:rPr>
              <a:t>EXCLUSION CRITERIA</a:t>
            </a:r>
            <a:r>
              <a:rPr lang="en-US" sz="7200" dirty="0">
                <a:solidFill>
                  <a:schemeClr val="tx1"/>
                </a:solidFill>
                <a:latin typeface="Times New Roman" panose="02020603050405020304" pitchFamily="18" charset="0"/>
                <a:cs typeface="Times New Roman" panose="02020603050405020304" pitchFamily="18" charset="0"/>
              </a:rPr>
              <a:t> – Patients who went LAMA</a:t>
            </a:r>
          </a:p>
          <a:p>
            <a:pPr marL="0" lvl="0" indent="0">
              <a:buNone/>
            </a:pPr>
            <a:r>
              <a:rPr lang="en-US" sz="7200" b="1" dirty="0">
                <a:solidFill>
                  <a:schemeClr val="tx1"/>
                </a:solidFill>
                <a:latin typeface="Times New Roman" panose="02020603050405020304" pitchFamily="18" charset="0"/>
                <a:cs typeface="Times New Roman" panose="02020603050405020304" pitchFamily="18" charset="0"/>
              </a:rPr>
              <a:t> </a:t>
            </a:r>
            <a:endParaRPr lang="en-US" sz="7200" dirty="0">
              <a:solidFill>
                <a:schemeClr val="tx1"/>
              </a:solidFill>
              <a:latin typeface="Times New Roman" panose="02020603050405020304" pitchFamily="18" charset="0"/>
              <a:cs typeface="Times New Roman" panose="02020603050405020304" pitchFamily="18" charset="0"/>
            </a:endParaRPr>
          </a:p>
          <a:p>
            <a:pPr lvl="0" fontAlgn="base"/>
            <a:r>
              <a:rPr lang="en-US" sz="7200" b="1" dirty="0">
                <a:solidFill>
                  <a:schemeClr val="tx1"/>
                </a:solidFill>
                <a:latin typeface="Times New Roman" panose="02020603050405020304" pitchFamily="18" charset="0"/>
                <a:cs typeface="Times New Roman" panose="02020603050405020304" pitchFamily="18" charset="0"/>
              </a:rPr>
              <a:t>ETHICAL CONSIDERATION – </a:t>
            </a:r>
            <a:r>
              <a:rPr lang="en-US" sz="7200" u="sng" dirty="0">
                <a:solidFill>
                  <a:schemeClr val="tx1"/>
                </a:solidFill>
                <a:latin typeface="Times New Roman" panose="02020603050405020304" pitchFamily="18" charset="0"/>
                <a:cs typeface="Times New Roman" panose="02020603050405020304" pitchFamily="18" charset="0"/>
              </a:rPr>
              <a:t>Confidentiality &amp; privacy:</a:t>
            </a:r>
            <a:r>
              <a:rPr lang="en-US" sz="7200" dirty="0">
                <a:solidFill>
                  <a:schemeClr val="tx1"/>
                </a:solidFill>
                <a:latin typeface="Times New Roman" panose="02020603050405020304" pitchFamily="18" charset="0"/>
                <a:cs typeface="Times New Roman" panose="02020603050405020304" pitchFamily="18" charset="0"/>
              </a:rPr>
              <a:t> All data collected will be kept confidential, used only for study, kept safe, and accessible to authorized personnel only. </a:t>
            </a:r>
          </a:p>
          <a:p>
            <a:pPr marL="0" indent="0" algn="r" fontAlgn="base">
              <a:buNone/>
            </a:pPr>
            <a:r>
              <a:rPr lang="en-US" sz="7200" u="sng" dirty="0">
                <a:solidFill>
                  <a:schemeClr val="tx1"/>
                </a:solidFill>
                <a:latin typeface="Times New Roman" panose="02020603050405020304" pitchFamily="18" charset="0"/>
                <a:cs typeface="Times New Roman" panose="02020603050405020304" pitchFamily="18" charset="0"/>
              </a:rPr>
              <a:t>Beneficence and non-maleficence:</a:t>
            </a:r>
            <a:r>
              <a:rPr lang="en-US" sz="7200" dirty="0">
                <a:solidFill>
                  <a:schemeClr val="tx1"/>
                </a:solidFill>
                <a:latin typeface="Times New Roman" panose="02020603050405020304" pitchFamily="18" charset="0"/>
                <a:cs typeface="Times New Roman" panose="02020603050405020304" pitchFamily="18" charset="0"/>
              </a:rPr>
              <a:t> the aim of the study is to promote health without putting participants in danger</a:t>
            </a:r>
            <a:r>
              <a:rPr lang="en-US" sz="7200" b="1" dirty="0">
                <a:solidFill>
                  <a:schemeClr val="tx1"/>
                </a:solidFill>
                <a:latin typeface="Times New Roman" panose="02020603050405020304" pitchFamily="18" charset="0"/>
                <a:cs typeface="Times New Roman" panose="02020603050405020304" pitchFamily="18" charset="0"/>
              </a:rPr>
              <a:t>.</a:t>
            </a:r>
            <a:endParaRPr lang="en-US" sz="7200" dirty="0">
              <a:solidFill>
                <a:schemeClr val="tx1"/>
              </a:solidFill>
              <a:latin typeface="Times New Roman" panose="02020603050405020304" pitchFamily="18" charset="0"/>
              <a:cs typeface="Times New Roman" panose="02020603050405020304" pitchFamily="18" charset="0"/>
            </a:endParaRPr>
          </a:p>
          <a:p>
            <a:pPr marL="0" indent="0" fontAlgn="base">
              <a:buNone/>
            </a:pPr>
            <a:r>
              <a:rPr lang="en-US" sz="7200" b="1" dirty="0">
                <a:latin typeface="Times New Roman" panose="02020603050405020304" pitchFamily="18" charset="0"/>
                <a:cs typeface="Times New Roman" panose="02020603050405020304" pitchFamily="18" charset="0"/>
              </a:rPr>
              <a:t> </a:t>
            </a:r>
            <a:endParaRPr lang="en-US" sz="7200" dirty="0">
              <a:latin typeface="Times New Roman" panose="02020603050405020304" pitchFamily="18"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244435" cy="110587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533875" y="0"/>
            <a:ext cx="10972800" cy="1600200"/>
          </a:xfrm>
        </p:spPr>
        <p:txBody>
          <a:bodyPr>
            <a:normAutofit/>
          </a:bodyPr>
          <a:lstStyle/>
          <a:p>
            <a:pPr algn="ctr"/>
            <a:r>
              <a:rPr lang="en-IN" sz="3600" b="1" dirty="0">
                <a:latin typeface="Times New Roman" panose="02020603050405020304" pitchFamily="18" charset="0"/>
                <a:cs typeface="Times New Roman" panose="02020603050405020304" pitchFamily="18" charset="0"/>
              </a:rPr>
              <a:t>DATA  ANALYSIS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457201" y="1292772"/>
            <a:ext cx="11263744" cy="5398973"/>
          </a:xfrm>
        </p:spPr>
        <p:txBody>
          <a:bodyPr/>
          <a:lstStyle/>
          <a:p>
            <a:pPr marL="0" indent="0">
              <a:buNone/>
            </a:pPr>
            <a:r>
              <a:rPr lang="en-US" sz="1800" b="1" dirty="0">
                <a:latin typeface="Times New Roman" panose="02020603050405020304" pitchFamily="18" charset="0"/>
                <a:cs typeface="Times New Roman" panose="02020603050405020304" pitchFamily="18" charset="0"/>
              </a:rPr>
              <a:t>     </a:t>
            </a:r>
            <a:endParaRPr lang="en-US" sz="1800" b="1" u="sng" dirty="0">
              <a:latin typeface="Times New Roman" panose="02020603050405020304" pitchFamily="18" charset="0"/>
              <a:cs typeface="Times New Roman" panose="02020603050405020304" pitchFamily="18" charset="0"/>
            </a:endParaRPr>
          </a:p>
          <a:p>
            <a:pPr marL="0" indent="0" algn="ctr">
              <a:buNone/>
            </a:pPr>
            <a:endParaRPr lang="en-US" sz="1400" b="1" u="sng" dirty="0">
              <a:latin typeface="Times New Roman" panose="02020603050405020304" pitchFamily="18" charset="0"/>
              <a:cs typeface="Times New Roman" panose="02020603050405020304" pitchFamily="18" charset="0"/>
            </a:endParaRPr>
          </a:p>
          <a:p>
            <a:pPr marL="0" indent="0" algn="ctr">
              <a:buNone/>
            </a:pPr>
            <a:endParaRPr lang="en-US" sz="1400" b="1" u="sng" dirty="0">
              <a:latin typeface="Times New Roman" panose="02020603050405020304" pitchFamily="18" charset="0"/>
              <a:cs typeface="Times New Roman" panose="02020603050405020304" pitchFamily="18" charset="0"/>
            </a:endParaRPr>
          </a:p>
          <a:p>
            <a:pPr marL="0" indent="0" fontAlgn="base">
              <a:buNone/>
            </a:pPr>
            <a:r>
              <a:rPr lang="en-US" b="1" dirty="0"/>
              <a:t>                                                               </a:t>
            </a:r>
            <a:endParaRPr lang="en-US" dirty="0"/>
          </a:p>
          <a:p>
            <a:endParaRPr lang="en-IN"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092035" cy="1248562"/>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363167733"/>
              </p:ext>
            </p:extLst>
          </p:nvPr>
        </p:nvGraphicFramePr>
        <p:xfrm>
          <a:off x="1140132" y="4844435"/>
          <a:ext cx="4333742" cy="1381409"/>
        </p:xfrm>
        <a:graphic>
          <a:graphicData uri="http://schemas.openxmlformats.org/drawingml/2006/table">
            <a:tbl>
              <a:tblPr firstRow="1" firstCol="1" bandRow="1">
                <a:tableStyleId>{5C22544A-7EE6-4342-B048-85BDC9FD1C3A}</a:tableStyleId>
              </a:tblPr>
              <a:tblGrid>
                <a:gridCol w="3045686">
                  <a:extLst>
                    <a:ext uri="{9D8B030D-6E8A-4147-A177-3AD203B41FA5}">
                      <a16:colId xmlns:a16="http://schemas.microsoft.com/office/drawing/2014/main" val="20000"/>
                    </a:ext>
                  </a:extLst>
                </a:gridCol>
                <a:gridCol w="607709">
                  <a:extLst>
                    <a:ext uri="{9D8B030D-6E8A-4147-A177-3AD203B41FA5}">
                      <a16:colId xmlns:a16="http://schemas.microsoft.com/office/drawing/2014/main" val="20001"/>
                    </a:ext>
                  </a:extLst>
                </a:gridCol>
                <a:gridCol w="680347">
                  <a:extLst>
                    <a:ext uri="{9D8B030D-6E8A-4147-A177-3AD203B41FA5}">
                      <a16:colId xmlns:a16="http://schemas.microsoft.com/office/drawing/2014/main" val="20002"/>
                    </a:ext>
                  </a:extLst>
                </a:gridCol>
              </a:tblGrid>
              <a:tr h="391444">
                <a:tc>
                  <a:txBody>
                    <a:bodyPr/>
                    <a:lstStyle/>
                    <a:p>
                      <a:pPr marL="0" marR="0">
                        <a:lnSpc>
                          <a:spcPct val="115000"/>
                        </a:lnSpc>
                        <a:spcBef>
                          <a:spcPts val="0"/>
                        </a:spcBef>
                        <a:spcAft>
                          <a:spcPts val="0"/>
                        </a:spcAft>
                      </a:pPr>
                      <a:r>
                        <a:rPr lang="en-US" sz="1200" dirty="0">
                          <a:effectLst/>
                        </a:rPr>
                        <a:t>ER DEPARTMENT PATIENTS STATUS</a:t>
                      </a:r>
                      <a:endParaRPr lang="en-US" sz="1100" dirty="0">
                        <a:effectLst/>
                        <a:latin typeface="Times New Roman"/>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200" dirty="0">
                          <a:effectLst/>
                        </a:rPr>
                        <a:t>Apr'24</a:t>
                      </a:r>
                      <a:endParaRPr lang="en-US" sz="1100" dirty="0">
                        <a:effectLst/>
                        <a:latin typeface="Times New Roman"/>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200" dirty="0">
                          <a:effectLst/>
                        </a:rPr>
                        <a:t>May'24</a:t>
                      </a:r>
                      <a:endParaRPr lang="en-US" sz="1100" dirty="0">
                        <a:effectLst/>
                        <a:latin typeface="Times New Roman"/>
                        <a:ea typeface="Times New Roman"/>
                        <a:cs typeface="Times New Roman"/>
                      </a:endParaRPr>
                    </a:p>
                  </a:txBody>
                  <a:tcPr marL="68580" marR="68580" marT="0" marB="0" anchor="b"/>
                </a:tc>
                <a:extLst>
                  <a:ext uri="{0D108BD9-81ED-4DB2-BD59-A6C34878D82A}">
                    <a16:rowId xmlns:a16="http://schemas.microsoft.com/office/drawing/2014/main" val="10000"/>
                  </a:ext>
                </a:extLst>
              </a:tr>
              <a:tr h="190500">
                <a:tc>
                  <a:txBody>
                    <a:bodyPr/>
                    <a:lstStyle/>
                    <a:p>
                      <a:pPr marL="0" marR="0">
                        <a:lnSpc>
                          <a:spcPct val="115000"/>
                        </a:lnSpc>
                        <a:spcBef>
                          <a:spcPts val="0"/>
                        </a:spcBef>
                        <a:spcAft>
                          <a:spcPts val="0"/>
                        </a:spcAft>
                      </a:pPr>
                      <a:r>
                        <a:rPr lang="en-US" sz="1200">
                          <a:effectLst/>
                        </a:rPr>
                        <a:t>Exclusion Criteria (Referral, Brought Dead)</a:t>
                      </a:r>
                      <a:endParaRPr lang="en-US" sz="1100">
                        <a:effectLst/>
                        <a:latin typeface="Times New Roman"/>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1200">
                          <a:effectLst/>
                        </a:rPr>
                        <a:t>21</a:t>
                      </a:r>
                      <a:endParaRPr lang="en-US" sz="1100">
                        <a:effectLst/>
                        <a:latin typeface="Times New Roman"/>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1200" dirty="0">
                          <a:effectLst/>
                        </a:rPr>
                        <a:t>23</a:t>
                      </a:r>
                      <a:endParaRPr lang="en-US" sz="1100" dirty="0">
                        <a:effectLst/>
                        <a:latin typeface="Times New Roman"/>
                        <a:ea typeface="Times New Roman"/>
                        <a:cs typeface="Times New Roman"/>
                      </a:endParaRPr>
                    </a:p>
                  </a:txBody>
                  <a:tcPr marL="68580" marR="68580" marT="0" marB="0" anchor="b"/>
                </a:tc>
                <a:extLst>
                  <a:ext uri="{0D108BD9-81ED-4DB2-BD59-A6C34878D82A}">
                    <a16:rowId xmlns:a16="http://schemas.microsoft.com/office/drawing/2014/main" val="10001"/>
                  </a:ext>
                </a:extLst>
              </a:tr>
              <a:tr h="190500">
                <a:tc>
                  <a:txBody>
                    <a:bodyPr/>
                    <a:lstStyle/>
                    <a:p>
                      <a:pPr marL="0" marR="0">
                        <a:lnSpc>
                          <a:spcPct val="115000"/>
                        </a:lnSpc>
                        <a:spcBef>
                          <a:spcPts val="0"/>
                        </a:spcBef>
                        <a:spcAft>
                          <a:spcPts val="0"/>
                        </a:spcAft>
                      </a:pPr>
                      <a:r>
                        <a:rPr lang="en-US" sz="1200" dirty="0">
                          <a:solidFill>
                            <a:schemeClr val="accent3">
                              <a:lumMod val="50000"/>
                            </a:schemeClr>
                          </a:solidFill>
                          <a:effectLst/>
                        </a:rPr>
                        <a:t>LAMA (Leave against medical advice)</a:t>
                      </a:r>
                      <a:endParaRPr lang="en-US" sz="1100" dirty="0">
                        <a:solidFill>
                          <a:schemeClr val="accent3">
                            <a:lumMod val="50000"/>
                          </a:schemeClr>
                        </a:solidFill>
                        <a:effectLst/>
                        <a:latin typeface="Times New Roman"/>
                        <a:ea typeface="Times New Roman"/>
                        <a:cs typeface="Times New Roman"/>
                      </a:endParaRPr>
                    </a:p>
                  </a:txBody>
                  <a:tcPr marL="68580" marR="68580" marT="0" marB="0" anchor="b">
                    <a:solidFill>
                      <a:schemeClr val="accent3">
                        <a:lumMod val="40000"/>
                        <a:lumOff val="60000"/>
                      </a:schemeClr>
                    </a:solidFill>
                  </a:tcPr>
                </a:tc>
                <a:tc>
                  <a:txBody>
                    <a:bodyPr/>
                    <a:lstStyle/>
                    <a:p>
                      <a:pPr marL="0" marR="0" algn="r">
                        <a:lnSpc>
                          <a:spcPct val="115000"/>
                        </a:lnSpc>
                        <a:spcBef>
                          <a:spcPts val="0"/>
                        </a:spcBef>
                        <a:spcAft>
                          <a:spcPts val="0"/>
                        </a:spcAft>
                      </a:pPr>
                      <a:r>
                        <a:rPr lang="en-US" sz="1200" dirty="0">
                          <a:solidFill>
                            <a:schemeClr val="accent3">
                              <a:lumMod val="50000"/>
                            </a:schemeClr>
                          </a:solidFill>
                          <a:effectLst/>
                        </a:rPr>
                        <a:t>48</a:t>
                      </a:r>
                      <a:endParaRPr lang="en-US" sz="1100" dirty="0">
                        <a:solidFill>
                          <a:schemeClr val="accent3">
                            <a:lumMod val="50000"/>
                          </a:schemeClr>
                        </a:solidFill>
                        <a:effectLst/>
                        <a:latin typeface="Times New Roman"/>
                        <a:ea typeface="Times New Roman"/>
                        <a:cs typeface="Times New Roman"/>
                      </a:endParaRPr>
                    </a:p>
                  </a:txBody>
                  <a:tcPr marL="68580" marR="68580" marT="0" marB="0" anchor="b">
                    <a:solidFill>
                      <a:schemeClr val="accent3">
                        <a:lumMod val="40000"/>
                        <a:lumOff val="60000"/>
                      </a:schemeClr>
                    </a:solidFill>
                  </a:tcPr>
                </a:tc>
                <a:tc>
                  <a:txBody>
                    <a:bodyPr/>
                    <a:lstStyle/>
                    <a:p>
                      <a:pPr marL="0" marR="0" algn="r">
                        <a:lnSpc>
                          <a:spcPct val="115000"/>
                        </a:lnSpc>
                        <a:spcBef>
                          <a:spcPts val="0"/>
                        </a:spcBef>
                        <a:spcAft>
                          <a:spcPts val="0"/>
                        </a:spcAft>
                      </a:pPr>
                      <a:r>
                        <a:rPr lang="en-US" sz="1200" dirty="0">
                          <a:solidFill>
                            <a:schemeClr val="accent3">
                              <a:lumMod val="50000"/>
                            </a:schemeClr>
                          </a:solidFill>
                          <a:effectLst/>
                        </a:rPr>
                        <a:t>68</a:t>
                      </a:r>
                      <a:endParaRPr lang="en-US" sz="1100" dirty="0">
                        <a:solidFill>
                          <a:schemeClr val="accent3">
                            <a:lumMod val="50000"/>
                          </a:schemeClr>
                        </a:solidFill>
                        <a:effectLst/>
                        <a:latin typeface="Times New Roman"/>
                        <a:ea typeface="Times New Roman"/>
                        <a:cs typeface="Times New Roman"/>
                      </a:endParaRPr>
                    </a:p>
                  </a:txBody>
                  <a:tcPr marL="68580" marR="68580" marT="0" marB="0" anchor="b">
                    <a:solidFill>
                      <a:schemeClr val="accent3">
                        <a:lumMod val="40000"/>
                        <a:lumOff val="60000"/>
                      </a:schemeClr>
                    </a:solidFill>
                  </a:tcPr>
                </a:tc>
                <a:extLst>
                  <a:ext uri="{0D108BD9-81ED-4DB2-BD59-A6C34878D82A}">
                    <a16:rowId xmlns:a16="http://schemas.microsoft.com/office/drawing/2014/main" val="10002"/>
                  </a:ext>
                </a:extLst>
              </a:tr>
              <a:tr h="190500">
                <a:tc>
                  <a:txBody>
                    <a:bodyPr/>
                    <a:lstStyle/>
                    <a:p>
                      <a:pPr marL="0" marR="0">
                        <a:lnSpc>
                          <a:spcPct val="115000"/>
                        </a:lnSpc>
                        <a:spcBef>
                          <a:spcPts val="0"/>
                        </a:spcBef>
                        <a:spcAft>
                          <a:spcPts val="0"/>
                        </a:spcAft>
                      </a:pPr>
                      <a:r>
                        <a:rPr lang="en-US" sz="1200" dirty="0">
                          <a:solidFill>
                            <a:schemeClr val="accent3">
                              <a:lumMod val="50000"/>
                            </a:schemeClr>
                          </a:solidFill>
                          <a:effectLst/>
                        </a:rPr>
                        <a:t>Converted to IPD</a:t>
                      </a:r>
                      <a:endParaRPr lang="en-US" sz="1100" dirty="0">
                        <a:solidFill>
                          <a:schemeClr val="accent3">
                            <a:lumMod val="50000"/>
                          </a:schemeClr>
                        </a:solidFill>
                        <a:effectLst/>
                        <a:latin typeface="Times New Roman"/>
                        <a:ea typeface="Times New Roman"/>
                        <a:cs typeface="Times New Roman"/>
                      </a:endParaRPr>
                    </a:p>
                  </a:txBody>
                  <a:tcPr marL="68580" marR="68580" marT="0" marB="0" anchor="b">
                    <a:solidFill>
                      <a:schemeClr val="accent3">
                        <a:lumMod val="40000"/>
                        <a:lumOff val="60000"/>
                      </a:schemeClr>
                    </a:solidFill>
                  </a:tcPr>
                </a:tc>
                <a:tc>
                  <a:txBody>
                    <a:bodyPr/>
                    <a:lstStyle/>
                    <a:p>
                      <a:pPr marL="0" marR="0" algn="r">
                        <a:lnSpc>
                          <a:spcPct val="115000"/>
                        </a:lnSpc>
                        <a:spcBef>
                          <a:spcPts val="0"/>
                        </a:spcBef>
                        <a:spcAft>
                          <a:spcPts val="0"/>
                        </a:spcAft>
                      </a:pPr>
                      <a:r>
                        <a:rPr lang="en-US" sz="1200" dirty="0">
                          <a:solidFill>
                            <a:schemeClr val="accent3">
                              <a:lumMod val="50000"/>
                            </a:schemeClr>
                          </a:solidFill>
                          <a:effectLst/>
                        </a:rPr>
                        <a:t>552</a:t>
                      </a:r>
                      <a:endParaRPr lang="en-US" sz="1100" dirty="0">
                        <a:solidFill>
                          <a:schemeClr val="accent3">
                            <a:lumMod val="50000"/>
                          </a:schemeClr>
                        </a:solidFill>
                        <a:effectLst/>
                        <a:latin typeface="Times New Roman"/>
                        <a:ea typeface="Times New Roman"/>
                        <a:cs typeface="Times New Roman"/>
                      </a:endParaRPr>
                    </a:p>
                  </a:txBody>
                  <a:tcPr marL="68580" marR="68580" marT="0" marB="0" anchor="b">
                    <a:solidFill>
                      <a:schemeClr val="accent3">
                        <a:lumMod val="40000"/>
                        <a:lumOff val="60000"/>
                      </a:schemeClr>
                    </a:solidFill>
                  </a:tcPr>
                </a:tc>
                <a:tc>
                  <a:txBody>
                    <a:bodyPr/>
                    <a:lstStyle/>
                    <a:p>
                      <a:pPr marL="0" marR="0" algn="r">
                        <a:lnSpc>
                          <a:spcPct val="115000"/>
                        </a:lnSpc>
                        <a:spcBef>
                          <a:spcPts val="0"/>
                        </a:spcBef>
                        <a:spcAft>
                          <a:spcPts val="0"/>
                        </a:spcAft>
                      </a:pPr>
                      <a:r>
                        <a:rPr lang="en-US" sz="1200" dirty="0">
                          <a:solidFill>
                            <a:schemeClr val="accent3">
                              <a:lumMod val="50000"/>
                            </a:schemeClr>
                          </a:solidFill>
                          <a:effectLst/>
                        </a:rPr>
                        <a:t>484</a:t>
                      </a:r>
                      <a:endParaRPr lang="en-US" sz="1100" dirty="0">
                        <a:solidFill>
                          <a:schemeClr val="accent3">
                            <a:lumMod val="50000"/>
                          </a:schemeClr>
                        </a:solidFill>
                        <a:effectLst/>
                        <a:latin typeface="Times New Roman"/>
                        <a:ea typeface="Times New Roman"/>
                        <a:cs typeface="Times New Roman"/>
                      </a:endParaRPr>
                    </a:p>
                  </a:txBody>
                  <a:tcPr marL="68580" marR="68580" marT="0" marB="0" anchor="b">
                    <a:solidFill>
                      <a:schemeClr val="accent3">
                        <a:lumMod val="40000"/>
                        <a:lumOff val="60000"/>
                      </a:schemeClr>
                    </a:solidFill>
                  </a:tcPr>
                </a:tc>
                <a:extLst>
                  <a:ext uri="{0D108BD9-81ED-4DB2-BD59-A6C34878D82A}">
                    <a16:rowId xmlns:a16="http://schemas.microsoft.com/office/drawing/2014/main" val="10003"/>
                  </a:ext>
                </a:extLst>
              </a:tr>
              <a:tr h="190500">
                <a:tc>
                  <a:txBody>
                    <a:bodyPr/>
                    <a:lstStyle/>
                    <a:p>
                      <a:pPr marL="0" marR="0">
                        <a:lnSpc>
                          <a:spcPct val="115000"/>
                        </a:lnSpc>
                        <a:spcBef>
                          <a:spcPts val="0"/>
                        </a:spcBef>
                        <a:spcAft>
                          <a:spcPts val="0"/>
                        </a:spcAft>
                      </a:pPr>
                      <a:r>
                        <a:rPr lang="en-US" sz="1200" dirty="0">
                          <a:solidFill>
                            <a:schemeClr val="accent3">
                              <a:lumMod val="50000"/>
                            </a:schemeClr>
                          </a:solidFill>
                          <a:effectLst/>
                        </a:rPr>
                        <a:t>Normal Discharge</a:t>
                      </a:r>
                      <a:endParaRPr lang="en-US" sz="1100" dirty="0">
                        <a:solidFill>
                          <a:schemeClr val="accent3">
                            <a:lumMod val="50000"/>
                          </a:schemeClr>
                        </a:solidFill>
                        <a:effectLst/>
                        <a:latin typeface="Times New Roman"/>
                        <a:ea typeface="Times New Roman"/>
                        <a:cs typeface="Times New Roman"/>
                      </a:endParaRPr>
                    </a:p>
                  </a:txBody>
                  <a:tcPr marL="68580" marR="68580" marT="0" marB="0" anchor="b">
                    <a:solidFill>
                      <a:schemeClr val="accent3">
                        <a:lumMod val="40000"/>
                        <a:lumOff val="60000"/>
                      </a:schemeClr>
                    </a:solidFill>
                  </a:tcPr>
                </a:tc>
                <a:tc>
                  <a:txBody>
                    <a:bodyPr/>
                    <a:lstStyle/>
                    <a:p>
                      <a:pPr marL="0" marR="0" algn="r">
                        <a:lnSpc>
                          <a:spcPct val="115000"/>
                        </a:lnSpc>
                        <a:spcBef>
                          <a:spcPts val="0"/>
                        </a:spcBef>
                        <a:spcAft>
                          <a:spcPts val="0"/>
                        </a:spcAft>
                      </a:pPr>
                      <a:r>
                        <a:rPr lang="en-US" sz="1200" dirty="0">
                          <a:solidFill>
                            <a:schemeClr val="accent3">
                              <a:lumMod val="50000"/>
                            </a:schemeClr>
                          </a:solidFill>
                          <a:effectLst/>
                        </a:rPr>
                        <a:t>448</a:t>
                      </a:r>
                      <a:endParaRPr lang="en-US" sz="1100" dirty="0">
                        <a:solidFill>
                          <a:schemeClr val="accent3">
                            <a:lumMod val="50000"/>
                          </a:schemeClr>
                        </a:solidFill>
                        <a:effectLst/>
                        <a:latin typeface="Times New Roman"/>
                        <a:ea typeface="Times New Roman"/>
                        <a:cs typeface="Times New Roman"/>
                      </a:endParaRPr>
                    </a:p>
                  </a:txBody>
                  <a:tcPr marL="68580" marR="68580" marT="0" marB="0" anchor="b">
                    <a:solidFill>
                      <a:schemeClr val="accent3">
                        <a:lumMod val="40000"/>
                        <a:lumOff val="60000"/>
                      </a:schemeClr>
                    </a:solidFill>
                  </a:tcPr>
                </a:tc>
                <a:tc>
                  <a:txBody>
                    <a:bodyPr/>
                    <a:lstStyle/>
                    <a:p>
                      <a:pPr marL="0" marR="0" algn="r">
                        <a:lnSpc>
                          <a:spcPct val="115000"/>
                        </a:lnSpc>
                        <a:spcBef>
                          <a:spcPts val="0"/>
                        </a:spcBef>
                        <a:spcAft>
                          <a:spcPts val="0"/>
                        </a:spcAft>
                      </a:pPr>
                      <a:r>
                        <a:rPr lang="en-US" sz="1200" dirty="0">
                          <a:solidFill>
                            <a:schemeClr val="accent3">
                              <a:lumMod val="50000"/>
                            </a:schemeClr>
                          </a:solidFill>
                          <a:effectLst/>
                        </a:rPr>
                        <a:t>563</a:t>
                      </a:r>
                      <a:endParaRPr lang="en-US" sz="1100" dirty="0">
                        <a:solidFill>
                          <a:schemeClr val="accent3">
                            <a:lumMod val="50000"/>
                          </a:schemeClr>
                        </a:solidFill>
                        <a:effectLst/>
                        <a:latin typeface="Times New Roman"/>
                        <a:ea typeface="Times New Roman"/>
                        <a:cs typeface="Times New Roman"/>
                      </a:endParaRPr>
                    </a:p>
                  </a:txBody>
                  <a:tcPr marL="68580" marR="68580" marT="0" marB="0" anchor="b">
                    <a:solidFill>
                      <a:schemeClr val="accent3">
                        <a:lumMod val="40000"/>
                        <a:lumOff val="60000"/>
                      </a:schemeClr>
                    </a:solidFill>
                  </a:tcPr>
                </a:tc>
                <a:extLst>
                  <a:ext uri="{0D108BD9-81ED-4DB2-BD59-A6C34878D82A}">
                    <a16:rowId xmlns:a16="http://schemas.microsoft.com/office/drawing/2014/main" val="10004"/>
                  </a:ext>
                </a:extLst>
              </a:tr>
              <a:tr h="190500">
                <a:tc>
                  <a:txBody>
                    <a:bodyPr/>
                    <a:lstStyle/>
                    <a:p>
                      <a:pPr marL="0" marR="0">
                        <a:lnSpc>
                          <a:spcPct val="115000"/>
                        </a:lnSpc>
                        <a:spcBef>
                          <a:spcPts val="0"/>
                        </a:spcBef>
                        <a:spcAft>
                          <a:spcPts val="0"/>
                        </a:spcAft>
                      </a:pPr>
                      <a:r>
                        <a:rPr lang="en-US" sz="1200" dirty="0">
                          <a:effectLst/>
                        </a:rPr>
                        <a:t>Total Patients in ER</a:t>
                      </a:r>
                      <a:endParaRPr lang="en-US" sz="1100" dirty="0">
                        <a:effectLst/>
                        <a:latin typeface="Times New Roman"/>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1200" dirty="0">
                          <a:effectLst/>
                        </a:rPr>
                        <a:t>1069</a:t>
                      </a:r>
                      <a:endParaRPr lang="en-US" sz="1100" dirty="0">
                        <a:effectLst/>
                        <a:latin typeface="Times New Roman"/>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1200" dirty="0">
                          <a:effectLst/>
                        </a:rPr>
                        <a:t>1138</a:t>
                      </a:r>
                      <a:endParaRPr lang="en-US" sz="1100" dirty="0">
                        <a:effectLst/>
                        <a:latin typeface="Times New Roman"/>
                        <a:ea typeface="Times New Roman"/>
                        <a:cs typeface="Times New Roman"/>
                      </a:endParaRPr>
                    </a:p>
                  </a:txBody>
                  <a:tcPr marL="68580" marR="68580" marT="0" marB="0" anchor="b"/>
                </a:tc>
                <a:extLst>
                  <a:ext uri="{0D108BD9-81ED-4DB2-BD59-A6C34878D82A}">
                    <a16:rowId xmlns:a16="http://schemas.microsoft.com/office/drawing/2014/main" val="10005"/>
                  </a:ext>
                </a:extLst>
              </a:tr>
            </a:tbl>
          </a:graphicData>
        </a:graphic>
      </p:graphicFrame>
      <p:sp>
        <p:nvSpPr>
          <p:cNvPr id="8" name="Rectangle 7"/>
          <p:cNvSpPr/>
          <p:nvPr/>
        </p:nvSpPr>
        <p:spPr>
          <a:xfrm>
            <a:off x="6220691" y="1830380"/>
            <a:ext cx="4581794" cy="523220"/>
          </a:xfrm>
          <a:prstGeom prst="rect">
            <a:avLst/>
          </a:prstGeom>
        </p:spPr>
        <p:txBody>
          <a:bodyPr wrap="square">
            <a:spAutoFit/>
          </a:bodyPr>
          <a:lstStyle/>
          <a:p>
            <a:r>
              <a:rPr lang="en-US" sz="1400" b="1" u="sng" dirty="0">
                <a:latin typeface="Times New Roman" panose="02020603050405020304" pitchFamily="18" charset="0"/>
                <a:cs typeface="Times New Roman" panose="02020603050405020304" pitchFamily="18" charset="0"/>
              </a:rPr>
              <a:t>ON COMPARING PATIENTS’ AVERAGE LENGTH OF STAY IN APRIL-MAY:</a:t>
            </a:r>
            <a:endParaRPr lang="en-US" sz="1400" b="1" dirty="0">
              <a:latin typeface="Times New Roman" panose="02020603050405020304" pitchFamily="18" charset="0"/>
              <a:cs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2843591372"/>
              </p:ext>
            </p:extLst>
          </p:nvPr>
        </p:nvGraphicFramePr>
        <p:xfrm>
          <a:off x="6112700" y="2516648"/>
          <a:ext cx="4689785" cy="1265644"/>
        </p:xfrm>
        <a:graphic>
          <a:graphicData uri="http://schemas.openxmlformats.org/drawingml/2006/table">
            <a:tbl>
              <a:tblPr firstRow="1" firstCol="1" bandRow="1">
                <a:tableStyleId>{5C22544A-7EE6-4342-B048-85BDC9FD1C3A}</a:tableStyleId>
              </a:tblPr>
              <a:tblGrid>
                <a:gridCol w="2265946">
                  <a:extLst>
                    <a:ext uri="{9D8B030D-6E8A-4147-A177-3AD203B41FA5}">
                      <a16:colId xmlns:a16="http://schemas.microsoft.com/office/drawing/2014/main" val="20000"/>
                    </a:ext>
                  </a:extLst>
                </a:gridCol>
                <a:gridCol w="819598">
                  <a:extLst>
                    <a:ext uri="{9D8B030D-6E8A-4147-A177-3AD203B41FA5}">
                      <a16:colId xmlns:a16="http://schemas.microsoft.com/office/drawing/2014/main" val="20001"/>
                    </a:ext>
                  </a:extLst>
                </a:gridCol>
                <a:gridCol w="494771">
                  <a:extLst>
                    <a:ext uri="{9D8B030D-6E8A-4147-A177-3AD203B41FA5}">
                      <a16:colId xmlns:a16="http://schemas.microsoft.com/office/drawing/2014/main" val="20002"/>
                    </a:ext>
                  </a:extLst>
                </a:gridCol>
                <a:gridCol w="530930">
                  <a:extLst>
                    <a:ext uri="{9D8B030D-6E8A-4147-A177-3AD203B41FA5}">
                      <a16:colId xmlns:a16="http://schemas.microsoft.com/office/drawing/2014/main" val="20003"/>
                    </a:ext>
                  </a:extLst>
                </a:gridCol>
                <a:gridCol w="578540">
                  <a:extLst>
                    <a:ext uri="{9D8B030D-6E8A-4147-A177-3AD203B41FA5}">
                      <a16:colId xmlns:a16="http://schemas.microsoft.com/office/drawing/2014/main" val="20004"/>
                    </a:ext>
                  </a:extLst>
                </a:gridCol>
              </a:tblGrid>
              <a:tr h="237631">
                <a:tc>
                  <a:txBody>
                    <a:bodyPr/>
                    <a:lstStyle/>
                    <a:p>
                      <a:pPr marL="0" marR="0" algn="l">
                        <a:lnSpc>
                          <a:spcPct val="115000"/>
                        </a:lnSpc>
                        <a:spcBef>
                          <a:spcPts val="0"/>
                        </a:spcBef>
                        <a:spcAft>
                          <a:spcPts val="0"/>
                        </a:spcAft>
                      </a:pPr>
                      <a:r>
                        <a:rPr lang="en-US" sz="1200" dirty="0">
                          <a:effectLst/>
                        </a:rPr>
                        <a:t>CATEGORIES OF PTS</a:t>
                      </a:r>
                      <a:endParaRPr lang="en-US" sz="1100" dirty="0">
                        <a:effectLst/>
                        <a:latin typeface="Times New Roman"/>
                        <a:ea typeface="Times New Roman"/>
                        <a:cs typeface="Times New Roman"/>
                      </a:endParaRPr>
                    </a:p>
                  </a:txBody>
                  <a:tcPr marL="68580" marR="68580" marT="0" marB="0" anchor="ctr"/>
                </a:tc>
                <a:tc gridSpan="2">
                  <a:txBody>
                    <a:bodyPr/>
                    <a:lstStyle/>
                    <a:p>
                      <a:pPr marL="0" marR="0" algn="ctr">
                        <a:lnSpc>
                          <a:spcPct val="115000"/>
                        </a:lnSpc>
                        <a:spcBef>
                          <a:spcPts val="0"/>
                        </a:spcBef>
                        <a:spcAft>
                          <a:spcPts val="0"/>
                        </a:spcAft>
                      </a:pPr>
                      <a:r>
                        <a:rPr lang="en-US" sz="1200">
                          <a:effectLst/>
                        </a:rPr>
                        <a:t>Apr'24</a:t>
                      </a:r>
                      <a:endParaRPr lang="en-US" sz="1100">
                        <a:effectLst/>
                        <a:latin typeface="Times New Roman"/>
                        <a:ea typeface="Times New Roman"/>
                        <a:cs typeface="Times New Roman"/>
                      </a:endParaRPr>
                    </a:p>
                  </a:txBody>
                  <a:tcPr marL="68580" marR="68580" marT="0" marB="0" anchor="ctr"/>
                </a:tc>
                <a:tc hMerge="1">
                  <a:txBody>
                    <a:bodyPr/>
                    <a:lstStyle/>
                    <a:p>
                      <a:endParaRPr lang="en-US"/>
                    </a:p>
                  </a:txBody>
                  <a:tcPr/>
                </a:tc>
                <a:tc gridSpan="2">
                  <a:txBody>
                    <a:bodyPr/>
                    <a:lstStyle/>
                    <a:p>
                      <a:pPr marL="0" marR="0" algn="ctr">
                        <a:lnSpc>
                          <a:spcPct val="115000"/>
                        </a:lnSpc>
                        <a:spcBef>
                          <a:spcPts val="0"/>
                        </a:spcBef>
                        <a:spcAft>
                          <a:spcPts val="0"/>
                        </a:spcAft>
                      </a:pPr>
                      <a:r>
                        <a:rPr lang="en-US" sz="1200">
                          <a:effectLst/>
                        </a:rPr>
                        <a:t>May'24</a:t>
                      </a:r>
                      <a:endParaRPr lang="en-US" sz="1100">
                        <a:effectLst/>
                        <a:latin typeface="Times New Roman"/>
                        <a:ea typeface="Times New Roman"/>
                        <a:cs typeface="Times New Roman"/>
                      </a:endParaRPr>
                    </a:p>
                  </a:txBody>
                  <a:tcPr marL="68580" marR="68580" marT="0" marB="0" anchor="ctr"/>
                </a:tc>
                <a:tc hMerge="1">
                  <a:txBody>
                    <a:bodyPr/>
                    <a:lstStyle/>
                    <a:p>
                      <a:endParaRPr lang="en-US"/>
                    </a:p>
                  </a:txBody>
                  <a:tcPr/>
                </a:tc>
                <a:extLst>
                  <a:ext uri="{0D108BD9-81ED-4DB2-BD59-A6C34878D82A}">
                    <a16:rowId xmlns:a16="http://schemas.microsoft.com/office/drawing/2014/main" val="10000"/>
                  </a:ext>
                </a:extLst>
              </a:tr>
              <a:tr h="315120">
                <a:tc>
                  <a:txBody>
                    <a:bodyPr/>
                    <a:lstStyle/>
                    <a:p>
                      <a:pPr marL="0" marR="0" algn="l">
                        <a:lnSpc>
                          <a:spcPct val="115000"/>
                        </a:lnSpc>
                        <a:spcBef>
                          <a:spcPts val="0"/>
                        </a:spcBef>
                        <a:spcAft>
                          <a:spcPts val="0"/>
                        </a:spcAft>
                      </a:pPr>
                      <a:r>
                        <a:rPr lang="en-US" sz="1200">
                          <a:effectLst/>
                        </a:rPr>
                        <a:t>Less than 2 hours</a:t>
                      </a:r>
                      <a:endParaRPr lang="en-US" sz="1100">
                        <a:effectLst/>
                        <a:latin typeface="Times New Roman"/>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US" sz="1200">
                          <a:effectLst/>
                        </a:rPr>
                        <a:t>291</a:t>
                      </a:r>
                      <a:endParaRPr lang="en-US" sz="1100">
                        <a:effectLst/>
                        <a:latin typeface="Times New Roman"/>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US" sz="1200" dirty="0">
                          <a:effectLst/>
                        </a:rPr>
                        <a:t>65%</a:t>
                      </a:r>
                      <a:endParaRPr lang="en-US" sz="1100" dirty="0">
                        <a:effectLst/>
                        <a:latin typeface="Times New Roman"/>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US" sz="1200">
                          <a:effectLst/>
                        </a:rPr>
                        <a:t>319</a:t>
                      </a:r>
                      <a:endParaRPr lang="en-US" sz="1100">
                        <a:effectLst/>
                        <a:latin typeface="Times New Roman"/>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US" sz="1200">
                          <a:effectLst/>
                        </a:rPr>
                        <a:t>57%</a:t>
                      </a:r>
                      <a:endParaRPr lang="en-US" sz="1100">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1"/>
                  </a:ext>
                </a:extLst>
              </a:tr>
              <a:tr h="237631">
                <a:tc>
                  <a:txBody>
                    <a:bodyPr/>
                    <a:lstStyle/>
                    <a:p>
                      <a:pPr marL="0" marR="0" algn="l">
                        <a:lnSpc>
                          <a:spcPct val="115000"/>
                        </a:lnSpc>
                        <a:spcBef>
                          <a:spcPts val="0"/>
                        </a:spcBef>
                        <a:spcAft>
                          <a:spcPts val="0"/>
                        </a:spcAft>
                      </a:pPr>
                      <a:r>
                        <a:rPr lang="en-US" sz="1200" b="0" dirty="0">
                          <a:solidFill>
                            <a:schemeClr val="accent3">
                              <a:lumMod val="50000"/>
                            </a:schemeClr>
                          </a:solidFill>
                          <a:effectLst/>
                        </a:rPr>
                        <a:t>More than 2 hours</a:t>
                      </a:r>
                      <a:endParaRPr lang="en-US" sz="1100" b="0" dirty="0">
                        <a:solidFill>
                          <a:schemeClr val="accent3">
                            <a:lumMod val="50000"/>
                          </a:schemeClr>
                        </a:solidFill>
                        <a:effectLst/>
                        <a:latin typeface="Times New Roman"/>
                        <a:ea typeface="Times New Roman"/>
                        <a:cs typeface="Times New Roman"/>
                      </a:endParaRPr>
                    </a:p>
                  </a:txBody>
                  <a:tcPr marL="68580" marR="68580" marT="0" marB="0" anchor="ctr">
                    <a:solidFill>
                      <a:schemeClr val="accent3">
                        <a:lumMod val="40000"/>
                        <a:lumOff val="60000"/>
                      </a:schemeClr>
                    </a:solidFill>
                  </a:tcPr>
                </a:tc>
                <a:tc>
                  <a:txBody>
                    <a:bodyPr/>
                    <a:lstStyle/>
                    <a:p>
                      <a:pPr marL="0" marR="0" algn="ctr">
                        <a:lnSpc>
                          <a:spcPct val="115000"/>
                        </a:lnSpc>
                        <a:spcBef>
                          <a:spcPts val="0"/>
                        </a:spcBef>
                        <a:spcAft>
                          <a:spcPts val="0"/>
                        </a:spcAft>
                      </a:pPr>
                      <a:r>
                        <a:rPr lang="en-US" sz="1200" b="0" dirty="0">
                          <a:solidFill>
                            <a:schemeClr val="accent3">
                              <a:lumMod val="50000"/>
                            </a:schemeClr>
                          </a:solidFill>
                          <a:effectLst/>
                        </a:rPr>
                        <a:t>121</a:t>
                      </a:r>
                      <a:endParaRPr lang="en-US" sz="1100" b="0" dirty="0">
                        <a:solidFill>
                          <a:schemeClr val="accent3">
                            <a:lumMod val="50000"/>
                          </a:schemeClr>
                        </a:solidFill>
                        <a:effectLst/>
                        <a:latin typeface="Times New Roman"/>
                        <a:ea typeface="Times New Roman"/>
                        <a:cs typeface="Times New Roman"/>
                      </a:endParaRPr>
                    </a:p>
                  </a:txBody>
                  <a:tcPr marL="68580" marR="68580" marT="0" marB="0" anchor="ctr">
                    <a:solidFill>
                      <a:schemeClr val="accent3">
                        <a:lumMod val="40000"/>
                        <a:lumOff val="60000"/>
                      </a:schemeClr>
                    </a:solidFill>
                  </a:tcPr>
                </a:tc>
                <a:tc>
                  <a:txBody>
                    <a:bodyPr/>
                    <a:lstStyle/>
                    <a:p>
                      <a:pPr marL="0" marR="0" algn="ctr">
                        <a:lnSpc>
                          <a:spcPct val="115000"/>
                        </a:lnSpc>
                        <a:spcBef>
                          <a:spcPts val="0"/>
                        </a:spcBef>
                        <a:spcAft>
                          <a:spcPts val="0"/>
                        </a:spcAft>
                      </a:pPr>
                      <a:r>
                        <a:rPr lang="en-US" sz="1200" b="0" dirty="0">
                          <a:solidFill>
                            <a:schemeClr val="accent3">
                              <a:lumMod val="50000"/>
                            </a:schemeClr>
                          </a:solidFill>
                          <a:effectLst/>
                        </a:rPr>
                        <a:t>27%</a:t>
                      </a:r>
                      <a:endParaRPr lang="en-US" sz="1100" b="0" dirty="0">
                        <a:solidFill>
                          <a:schemeClr val="accent3">
                            <a:lumMod val="50000"/>
                          </a:schemeClr>
                        </a:solidFill>
                        <a:effectLst/>
                        <a:latin typeface="Times New Roman"/>
                        <a:ea typeface="Times New Roman"/>
                        <a:cs typeface="Times New Roman"/>
                      </a:endParaRPr>
                    </a:p>
                  </a:txBody>
                  <a:tcPr marL="68580" marR="68580" marT="0" marB="0" anchor="ctr">
                    <a:solidFill>
                      <a:schemeClr val="accent3">
                        <a:lumMod val="40000"/>
                        <a:lumOff val="60000"/>
                      </a:schemeClr>
                    </a:solidFill>
                  </a:tcPr>
                </a:tc>
                <a:tc>
                  <a:txBody>
                    <a:bodyPr/>
                    <a:lstStyle/>
                    <a:p>
                      <a:pPr marL="0" marR="0" algn="ctr">
                        <a:lnSpc>
                          <a:spcPct val="115000"/>
                        </a:lnSpc>
                        <a:spcBef>
                          <a:spcPts val="0"/>
                        </a:spcBef>
                        <a:spcAft>
                          <a:spcPts val="0"/>
                        </a:spcAft>
                      </a:pPr>
                      <a:r>
                        <a:rPr lang="en-US" sz="1200" b="0" dirty="0">
                          <a:solidFill>
                            <a:schemeClr val="accent3">
                              <a:lumMod val="50000"/>
                            </a:schemeClr>
                          </a:solidFill>
                          <a:effectLst/>
                        </a:rPr>
                        <a:t>189</a:t>
                      </a:r>
                      <a:endParaRPr lang="en-US" sz="1100" b="0" dirty="0">
                        <a:solidFill>
                          <a:schemeClr val="accent3">
                            <a:lumMod val="50000"/>
                          </a:schemeClr>
                        </a:solidFill>
                        <a:effectLst/>
                        <a:latin typeface="Times New Roman"/>
                        <a:ea typeface="Times New Roman"/>
                        <a:cs typeface="Times New Roman"/>
                      </a:endParaRPr>
                    </a:p>
                  </a:txBody>
                  <a:tcPr marL="68580" marR="68580" marT="0" marB="0" anchor="ctr">
                    <a:solidFill>
                      <a:schemeClr val="accent3">
                        <a:lumMod val="40000"/>
                        <a:lumOff val="60000"/>
                      </a:schemeClr>
                    </a:solidFill>
                  </a:tcPr>
                </a:tc>
                <a:tc>
                  <a:txBody>
                    <a:bodyPr/>
                    <a:lstStyle/>
                    <a:p>
                      <a:pPr marL="0" marR="0" algn="ctr">
                        <a:lnSpc>
                          <a:spcPct val="115000"/>
                        </a:lnSpc>
                        <a:spcBef>
                          <a:spcPts val="0"/>
                        </a:spcBef>
                        <a:spcAft>
                          <a:spcPts val="0"/>
                        </a:spcAft>
                      </a:pPr>
                      <a:r>
                        <a:rPr lang="en-US" sz="1200" b="0" dirty="0">
                          <a:solidFill>
                            <a:schemeClr val="accent3">
                              <a:lumMod val="50000"/>
                            </a:schemeClr>
                          </a:solidFill>
                          <a:effectLst/>
                        </a:rPr>
                        <a:t>34%</a:t>
                      </a:r>
                      <a:endParaRPr lang="en-US" sz="1100" b="0" dirty="0">
                        <a:solidFill>
                          <a:schemeClr val="accent3">
                            <a:lumMod val="50000"/>
                          </a:schemeClr>
                        </a:solidFill>
                        <a:effectLst/>
                        <a:latin typeface="Times New Roman"/>
                        <a:ea typeface="Times New Roman"/>
                        <a:cs typeface="Times New Roman"/>
                      </a:endParaRPr>
                    </a:p>
                  </a:txBody>
                  <a:tcPr marL="68580" marR="68580" marT="0" marB="0" anchor="ctr">
                    <a:solidFill>
                      <a:schemeClr val="accent3">
                        <a:lumMod val="40000"/>
                        <a:lumOff val="60000"/>
                      </a:schemeClr>
                    </a:solidFill>
                  </a:tcPr>
                </a:tc>
                <a:extLst>
                  <a:ext uri="{0D108BD9-81ED-4DB2-BD59-A6C34878D82A}">
                    <a16:rowId xmlns:a16="http://schemas.microsoft.com/office/drawing/2014/main" val="10002"/>
                  </a:ext>
                </a:extLst>
              </a:tr>
              <a:tr h="237631">
                <a:tc>
                  <a:txBody>
                    <a:bodyPr/>
                    <a:lstStyle/>
                    <a:p>
                      <a:pPr marL="0" marR="0" algn="l">
                        <a:lnSpc>
                          <a:spcPct val="115000"/>
                        </a:lnSpc>
                        <a:spcBef>
                          <a:spcPts val="0"/>
                        </a:spcBef>
                        <a:spcAft>
                          <a:spcPts val="0"/>
                        </a:spcAft>
                      </a:pPr>
                      <a:r>
                        <a:rPr lang="en-US" sz="1200" b="0" dirty="0">
                          <a:solidFill>
                            <a:schemeClr val="accent3">
                              <a:lumMod val="50000"/>
                            </a:schemeClr>
                          </a:solidFill>
                          <a:effectLst/>
                        </a:rPr>
                        <a:t>More than 6 hours</a:t>
                      </a:r>
                      <a:endParaRPr lang="en-US" sz="1100" b="0" dirty="0">
                        <a:solidFill>
                          <a:schemeClr val="accent3">
                            <a:lumMod val="50000"/>
                          </a:schemeClr>
                        </a:solidFill>
                        <a:effectLst/>
                        <a:latin typeface="Times New Roman"/>
                        <a:ea typeface="Times New Roman"/>
                        <a:cs typeface="Times New Roman"/>
                      </a:endParaRPr>
                    </a:p>
                  </a:txBody>
                  <a:tcPr marL="68580" marR="68580" marT="0" marB="0" anchor="ctr">
                    <a:solidFill>
                      <a:schemeClr val="accent3">
                        <a:lumMod val="40000"/>
                        <a:lumOff val="60000"/>
                      </a:schemeClr>
                    </a:solidFill>
                  </a:tcPr>
                </a:tc>
                <a:tc>
                  <a:txBody>
                    <a:bodyPr/>
                    <a:lstStyle/>
                    <a:p>
                      <a:pPr marL="0" marR="0" algn="ctr">
                        <a:lnSpc>
                          <a:spcPct val="115000"/>
                        </a:lnSpc>
                        <a:spcBef>
                          <a:spcPts val="0"/>
                        </a:spcBef>
                        <a:spcAft>
                          <a:spcPts val="0"/>
                        </a:spcAft>
                      </a:pPr>
                      <a:r>
                        <a:rPr lang="en-US" sz="1200" b="0" dirty="0">
                          <a:solidFill>
                            <a:schemeClr val="accent3">
                              <a:lumMod val="50000"/>
                            </a:schemeClr>
                          </a:solidFill>
                          <a:effectLst/>
                        </a:rPr>
                        <a:t>36</a:t>
                      </a:r>
                      <a:endParaRPr lang="en-US" sz="1100" b="0" dirty="0">
                        <a:solidFill>
                          <a:schemeClr val="accent3">
                            <a:lumMod val="50000"/>
                          </a:schemeClr>
                        </a:solidFill>
                        <a:effectLst/>
                        <a:latin typeface="Times New Roman"/>
                        <a:ea typeface="Times New Roman"/>
                        <a:cs typeface="Times New Roman"/>
                      </a:endParaRPr>
                    </a:p>
                  </a:txBody>
                  <a:tcPr marL="68580" marR="68580" marT="0" marB="0" anchor="ctr">
                    <a:solidFill>
                      <a:schemeClr val="accent3">
                        <a:lumMod val="40000"/>
                        <a:lumOff val="60000"/>
                      </a:schemeClr>
                    </a:solidFill>
                  </a:tcPr>
                </a:tc>
                <a:tc>
                  <a:txBody>
                    <a:bodyPr/>
                    <a:lstStyle/>
                    <a:p>
                      <a:pPr marL="0" marR="0" algn="ctr">
                        <a:lnSpc>
                          <a:spcPct val="115000"/>
                        </a:lnSpc>
                        <a:spcBef>
                          <a:spcPts val="0"/>
                        </a:spcBef>
                        <a:spcAft>
                          <a:spcPts val="0"/>
                        </a:spcAft>
                      </a:pPr>
                      <a:r>
                        <a:rPr lang="en-US" sz="1200" b="0" dirty="0">
                          <a:solidFill>
                            <a:schemeClr val="accent3">
                              <a:lumMod val="50000"/>
                            </a:schemeClr>
                          </a:solidFill>
                          <a:effectLst/>
                        </a:rPr>
                        <a:t>8%</a:t>
                      </a:r>
                      <a:endParaRPr lang="en-US" sz="1100" b="0" dirty="0">
                        <a:solidFill>
                          <a:schemeClr val="accent3">
                            <a:lumMod val="50000"/>
                          </a:schemeClr>
                        </a:solidFill>
                        <a:effectLst/>
                        <a:latin typeface="Times New Roman"/>
                        <a:ea typeface="Times New Roman"/>
                        <a:cs typeface="Times New Roman"/>
                      </a:endParaRPr>
                    </a:p>
                  </a:txBody>
                  <a:tcPr marL="68580" marR="68580" marT="0" marB="0" anchor="ctr">
                    <a:solidFill>
                      <a:schemeClr val="accent3">
                        <a:lumMod val="40000"/>
                        <a:lumOff val="60000"/>
                      </a:schemeClr>
                    </a:solidFill>
                  </a:tcPr>
                </a:tc>
                <a:tc>
                  <a:txBody>
                    <a:bodyPr/>
                    <a:lstStyle/>
                    <a:p>
                      <a:pPr marL="0" marR="0" algn="ctr">
                        <a:lnSpc>
                          <a:spcPct val="115000"/>
                        </a:lnSpc>
                        <a:spcBef>
                          <a:spcPts val="0"/>
                        </a:spcBef>
                        <a:spcAft>
                          <a:spcPts val="0"/>
                        </a:spcAft>
                      </a:pPr>
                      <a:r>
                        <a:rPr lang="en-US" sz="1200" b="0" dirty="0">
                          <a:solidFill>
                            <a:schemeClr val="accent3">
                              <a:lumMod val="50000"/>
                            </a:schemeClr>
                          </a:solidFill>
                          <a:effectLst/>
                        </a:rPr>
                        <a:t>55</a:t>
                      </a:r>
                      <a:endParaRPr lang="en-US" sz="1100" b="0" dirty="0">
                        <a:solidFill>
                          <a:schemeClr val="accent3">
                            <a:lumMod val="50000"/>
                          </a:schemeClr>
                        </a:solidFill>
                        <a:effectLst/>
                        <a:latin typeface="Times New Roman"/>
                        <a:ea typeface="Times New Roman"/>
                        <a:cs typeface="Times New Roman"/>
                      </a:endParaRPr>
                    </a:p>
                  </a:txBody>
                  <a:tcPr marL="68580" marR="68580" marT="0" marB="0" anchor="ctr">
                    <a:solidFill>
                      <a:schemeClr val="accent3">
                        <a:lumMod val="40000"/>
                        <a:lumOff val="60000"/>
                      </a:schemeClr>
                    </a:solidFill>
                  </a:tcPr>
                </a:tc>
                <a:tc>
                  <a:txBody>
                    <a:bodyPr/>
                    <a:lstStyle/>
                    <a:p>
                      <a:pPr marL="0" marR="0" algn="ctr">
                        <a:lnSpc>
                          <a:spcPct val="115000"/>
                        </a:lnSpc>
                        <a:spcBef>
                          <a:spcPts val="0"/>
                        </a:spcBef>
                        <a:spcAft>
                          <a:spcPts val="0"/>
                        </a:spcAft>
                      </a:pPr>
                      <a:r>
                        <a:rPr lang="en-US" sz="1200" b="0" dirty="0">
                          <a:solidFill>
                            <a:schemeClr val="accent3">
                              <a:lumMod val="50000"/>
                            </a:schemeClr>
                          </a:solidFill>
                          <a:effectLst/>
                        </a:rPr>
                        <a:t>10%</a:t>
                      </a:r>
                      <a:endParaRPr lang="en-US" sz="1100" b="0" dirty="0">
                        <a:solidFill>
                          <a:schemeClr val="accent3">
                            <a:lumMod val="50000"/>
                          </a:schemeClr>
                        </a:solidFill>
                        <a:effectLst/>
                        <a:latin typeface="Times New Roman"/>
                        <a:ea typeface="Times New Roman"/>
                        <a:cs typeface="Times New Roman"/>
                      </a:endParaRPr>
                    </a:p>
                  </a:txBody>
                  <a:tcPr marL="68580" marR="68580" marT="0" marB="0" anchor="ctr">
                    <a:solidFill>
                      <a:schemeClr val="accent3">
                        <a:lumMod val="40000"/>
                        <a:lumOff val="60000"/>
                      </a:schemeClr>
                    </a:solidFill>
                  </a:tcPr>
                </a:tc>
                <a:extLst>
                  <a:ext uri="{0D108BD9-81ED-4DB2-BD59-A6C34878D82A}">
                    <a16:rowId xmlns:a16="http://schemas.microsoft.com/office/drawing/2014/main" val="10003"/>
                  </a:ext>
                </a:extLst>
              </a:tr>
              <a:tr h="237631">
                <a:tc>
                  <a:txBody>
                    <a:bodyPr/>
                    <a:lstStyle/>
                    <a:p>
                      <a:pPr marL="0" marR="0" algn="l">
                        <a:lnSpc>
                          <a:spcPct val="115000"/>
                        </a:lnSpc>
                        <a:spcBef>
                          <a:spcPts val="0"/>
                        </a:spcBef>
                        <a:spcAft>
                          <a:spcPts val="0"/>
                        </a:spcAft>
                      </a:pPr>
                      <a:r>
                        <a:rPr lang="en-US" sz="1200">
                          <a:effectLst/>
                        </a:rPr>
                        <a:t>Total Patients in ER</a:t>
                      </a:r>
                      <a:endParaRPr lang="en-US" sz="1100">
                        <a:effectLst/>
                        <a:latin typeface="Times New Roman"/>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US" sz="1200">
                          <a:effectLst/>
                        </a:rPr>
                        <a:t>1069</a:t>
                      </a:r>
                      <a:endParaRPr lang="en-US" sz="1100">
                        <a:effectLst/>
                        <a:latin typeface="Times New Roman"/>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US" sz="1200">
                          <a:effectLst/>
                        </a:rPr>
                        <a:t>100%</a:t>
                      </a:r>
                      <a:endParaRPr lang="en-US" sz="1100">
                        <a:effectLst/>
                        <a:latin typeface="Times New Roman"/>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US" sz="1200">
                          <a:effectLst/>
                        </a:rPr>
                        <a:t>1138</a:t>
                      </a:r>
                      <a:endParaRPr lang="en-US" sz="1100">
                        <a:effectLst/>
                        <a:latin typeface="Times New Roman"/>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US" sz="1200" dirty="0">
                          <a:effectLst/>
                        </a:rPr>
                        <a:t>100%</a:t>
                      </a:r>
                      <a:endParaRPr lang="en-US" sz="1100" dirty="0">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4"/>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3137843129"/>
              </p:ext>
            </p:extLst>
          </p:nvPr>
        </p:nvGraphicFramePr>
        <p:xfrm>
          <a:off x="6132484" y="4804227"/>
          <a:ext cx="4729480" cy="1167080"/>
        </p:xfrm>
        <a:graphic>
          <a:graphicData uri="http://schemas.openxmlformats.org/drawingml/2006/table">
            <a:tbl>
              <a:tblPr firstRow="1" firstCol="1" bandRow="1">
                <a:tableStyleId>{5C22544A-7EE6-4342-B048-85BDC9FD1C3A}</a:tableStyleId>
              </a:tblPr>
              <a:tblGrid>
                <a:gridCol w="1382395">
                  <a:extLst>
                    <a:ext uri="{9D8B030D-6E8A-4147-A177-3AD203B41FA5}">
                      <a16:colId xmlns:a16="http://schemas.microsoft.com/office/drawing/2014/main" val="20000"/>
                    </a:ext>
                  </a:extLst>
                </a:gridCol>
                <a:gridCol w="597535">
                  <a:extLst>
                    <a:ext uri="{9D8B030D-6E8A-4147-A177-3AD203B41FA5}">
                      <a16:colId xmlns:a16="http://schemas.microsoft.com/office/drawing/2014/main" val="20001"/>
                    </a:ext>
                  </a:extLst>
                </a:gridCol>
                <a:gridCol w="1344930">
                  <a:extLst>
                    <a:ext uri="{9D8B030D-6E8A-4147-A177-3AD203B41FA5}">
                      <a16:colId xmlns:a16="http://schemas.microsoft.com/office/drawing/2014/main" val="20002"/>
                    </a:ext>
                  </a:extLst>
                </a:gridCol>
                <a:gridCol w="597535">
                  <a:extLst>
                    <a:ext uri="{9D8B030D-6E8A-4147-A177-3AD203B41FA5}">
                      <a16:colId xmlns:a16="http://schemas.microsoft.com/office/drawing/2014/main" val="20003"/>
                    </a:ext>
                  </a:extLst>
                </a:gridCol>
                <a:gridCol w="807085">
                  <a:extLst>
                    <a:ext uri="{9D8B030D-6E8A-4147-A177-3AD203B41FA5}">
                      <a16:colId xmlns:a16="http://schemas.microsoft.com/office/drawing/2014/main" val="20004"/>
                    </a:ext>
                  </a:extLst>
                </a:gridCol>
              </a:tblGrid>
              <a:tr h="233416">
                <a:tc>
                  <a:txBody>
                    <a:bodyPr/>
                    <a:lstStyle/>
                    <a:p>
                      <a:pPr marL="0" marR="0" algn="ctr">
                        <a:lnSpc>
                          <a:spcPct val="115000"/>
                        </a:lnSpc>
                        <a:spcBef>
                          <a:spcPts val="0"/>
                        </a:spcBef>
                        <a:spcAft>
                          <a:spcPts val="0"/>
                        </a:spcAft>
                      </a:pPr>
                      <a:r>
                        <a:rPr lang="en-US" sz="1200" dirty="0">
                          <a:effectLst/>
                        </a:rPr>
                        <a:t>Patient Response</a:t>
                      </a:r>
                      <a:endParaRPr lang="en-US" sz="1100" dirty="0">
                        <a:effectLst/>
                        <a:latin typeface="Times New Roman"/>
                        <a:ea typeface="Times New Roman"/>
                        <a:cs typeface="Times New Roman"/>
                      </a:endParaRPr>
                    </a:p>
                  </a:txBody>
                  <a:tcPr marL="68580" marR="68580" marT="0" marB="0" anchor="ctr"/>
                </a:tc>
                <a:tc gridSpan="2">
                  <a:txBody>
                    <a:bodyPr/>
                    <a:lstStyle/>
                    <a:p>
                      <a:pPr marL="0" marR="0" algn="ctr">
                        <a:lnSpc>
                          <a:spcPct val="115000"/>
                        </a:lnSpc>
                        <a:spcBef>
                          <a:spcPts val="0"/>
                        </a:spcBef>
                        <a:spcAft>
                          <a:spcPts val="0"/>
                        </a:spcAft>
                      </a:pPr>
                      <a:r>
                        <a:rPr lang="en-US" sz="1200">
                          <a:effectLst/>
                        </a:rPr>
                        <a:t>Apr'24 </a:t>
                      </a:r>
                      <a:endParaRPr lang="en-US" sz="1100">
                        <a:effectLst/>
                        <a:latin typeface="Times New Roman"/>
                        <a:ea typeface="Times New Roman"/>
                        <a:cs typeface="Times New Roman"/>
                      </a:endParaRPr>
                    </a:p>
                  </a:txBody>
                  <a:tcPr marL="68580" marR="68580" marT="0" marB="0" anchor="ctr"/>
                </a:tc>
                <a:tc hMerge="1">
                  <a:txBody>
                    <a:bodyPr/>
                    <a:lstStyle/>
                    <a:p>
                      <a:endParaRPr lang="en-US"/>
                    </a:p>
                  </a:txBody>
                  <a:tcPr/>
                </a:tc>
                <a:tc gridSpan="2">
                  <a:txBody>
                    <a:bodyPr/>
                    <a:lstStyle/>
                    <a:p>
                      <a:pPr marL="0" marR="0" algn="ctr">
                        <a:lnSpc>
                          <a:spcPct val="115000"/>
                        </a:lnSpc>
                        <a:spcBef>
                          <a:spcPts val="0"/>
                        </a:spcBef>
                        <a:spcAft>
                          <a:spcPts val="0"/>
                        </a:spcAft>
                      </a:pPr>
                      <a:r>
                        <a:rPr lang="en-US" sz="1200">
                          <a:effectLst/>
                        </a:rPr>
                        <a:t>May'24 </a:t>
                      </a:r>
                      <a:endParaRPr lang="en-US" sz="1100">
                        <a:effectLst/>
                        <a:latin typeface="Times New Roman"/>
                        <a:ea typeface="Times New Roman"/>
                        <a:cs typeface="Times New Roman"/>
                      </a:endParaRPr>
                    </a:p>
                  </a:txBody>
                  <a:tcPr marL="68580" marR="68580" marT="0" marB="0" anchor="ctr"/>
                </a:tc>
                <a:tc hMerge="1">
                  <a:txBody>
                    <a:bodyPr/>
                    <a:lstStyle/>
                    <a:p>
                      <a:endParaRPr lang="en-US"/>
                    </a:p>
                  </a:txBody>
                  <a:tcPr/>
                </a:tc>
                <a:extLst>
                  <a:ext uri="{0D108BD9-81ED-4DB2-BD59-A6C34878D82A}">
                    <a16:rowId xmlns:a16="http://schemas.microsoft.com/office/drawing/2014/main" val="10000"/>
                  </a:ext>
                </a:extLst>
              </a:tr>
              <a:tr h="233416">
                <a:tc>
                  <a:txBody>
                    <a:bodyPr/>
                    <a:lstStyle/>
                    <a:p>
                      <a:pPr marL="0" marR="0">
                        <a:lnSpc>
                          <a:spcPct val="115000"/>
                        </a:lnSpc>
                        <a:spcBef>
                          <a:spcPts val="0"/>
                        </a:spcBef>
                        <a:spcAft>
                          <a:spcPts val="0"/>
                        </a:spcAft>
                      </a:pPr>
                      <a:r>
                        <a:rPr lang="en-US" sz="1200" dirty="0">
                          <a:solidFill>
                            <a:schemeClr val="tx2">
                              <a:lumMod val="75000"/>
                            </a:schemeClr>
                          </a:solidFill>
                          <a:effectLst/>
                        </a:rPr>
                        <a:t>Not Responded</a:t>
                      </a:r>
                      <a:endParaRPr lang="en-US" sz="1100" dirty="0">
                        <a:solidFill>
                          <a:schemeClr val="tx2">
                            <a:lumMod val="75000"/>
                          </a:schemeClr>
                        </a:solidFill>
                        <a:effectLst/>
                        <a:latin typeface="Times New Roman"/>
                        <a:ea typeface="Times New Roman"/>
                        <a:cs typeface="Times New Roman"/>
                      </a:endParaRPr>
                    </a:p>
                  </a:txBody>
                  <a:tcPr marL="68580" marR="68580" marT="0" marB="0" anchor="b">
                    <a:solidFill>
                      <a:schemeClr val="accent3">
                        <a:lumMod val="20000"/>
                        <a:lumOff val="80000"/>
                      </a:schemeClr>
                    </a:solidFill>
                  </a:tcPr>
                </a:tc>
                <a:tc>
                  <a:txBody>
                    <a:bodyPr/>
                    <a:lstStyle/>
                    <a:p>
                      <a:pPr marL="0" marR="0" algn="r">
                        <a:lnSpc>
                          <a:spcPct val="115000"/>
                        </a:lnSpc>
                        <a:spcBef>
                          <a:spcPts val="0"/>
                        </a:spcBef>
                        <a:spcAft>
                          <a:spcPts val="0"/>
                        </a:spcAft>
                      </a:pPr>
                      <a:r>
                        <a:rPr lang="en-US" sz="1200" dirty="0">
                          <a:solidFill>
                            <a:schemeClr val="tx2">
                              <a:lumMod val="75000"/>
                            </a:schemeClr>
                          </a:solidFill>
                          <a:effectLst/>
                        </a:rPr>
                        <a:t>33</a:t>
                      </a:r>
                      <a:endParaRPr lang="en-US" sz="1100" dirty="0">
                        <a:solidFill>
                          <a:schemeClr val="tx2">
                            <a:lumMod val="75000"/>
                          </a:schemeClr>
                        </a:solidFill>
                        <a:effectLst/>
                        <a:latin typeface="Times New Roman"/>
                        <a:ea typeface="Times New Roman"/>
                        <a:cs typeface="Times New Roman"/>
                      </a:endParaRPr>
                    </a:p>
                  </a:txBody>
                  <a:tcPr marL="68580" marR="68580" marT="0" marB="0" anchor="b">
                    <a:solidFill>
                      <a:schemeClr val="accent3">
                        <a:lumMod val="20000"/>
                        <a:lumOff val="80000"/>
                      </a:schemeClr>
                    </a:solidFill>
                  </a:tcPr>
                </a:tc>
                <a:tc>
                  <a:txBody>
                    <a:bodyPr/>
                    <a:lstStyle/>
                    <a:p>
                      <a:pPr marL="0" marR="0" algn="r">
                        <a:lnSpc>
                          <a:spcPct val="115000"/>
                        </a:lnSpc>
                        <a:spcBef>
                          <a:spcPts val="0"/>
                        </a:spcBef>
                        <a:spcAft>
                          <a:spcPts val="0"/>
                        </a:spcAft>
                      </a:pPr>
                      <a:r>
                        <a:rPr lang="en-US" sz="1200" dirty="0">
                          <a:solidFill>
                            <a:schemeClr val="tx2">
                              <a:lumMod val="75000"/>
                            </a:schemeClr>
                          </a:solidFill>
                          <a:effectLst/>
                        </a:rPr>
                        <a:t>13%</a:t>
                      </a:r>
                      <a:endParaRPr lang="en-US" sz="1100" dirty="0">
                        <a:solidFill>
                          <a:schemeClr val="tx2">
                            <a:lumMod val="75000"/>
                          </a:schemeClr>
                        </a:solidFill>
                        <a:effectLst/>
                        <a:latin typeface="Times New Roman"/>
                        <a:ea typeface="Times New Roman"/>
                        <a:cs typeface="Times New Roman"/>
                      </a:endParaRPr>
                    </a:p>
                  </a:txBody>
                  <a:tcPr marL="68580" marR="68580" marT="0" marB="0" anchor="b">
                    <a:solidFill>
                      <a:schemeClr val="accent3">
                        <a:lumMod val="20000"/>
                        <a:lumOff val="80000"/>
                      </a:schemeClr>
                    </a:solidFill>
                  </a:tcPr>
                </a:tc>
                <a:tc>
                  <a:txBody>
                    <a:bodyPr/>
                    <a:lstStyle/>
                    <a:p>
                      <a:pPr marL="0" marR="0" algn="r">
                        <a:lnSpc>
                          <a:spcPct val="115000"/>
                        </a:lnSpc>
                        <a:spcBef>
                          <a:spcPts val="0"/>
                        </a:spcBef>
                        <a:spcAft>
                          <a:spcPts val="0"/>
                        </a:spcAft>
                      </a:pPr>
                      <a:r>
                        <a:rPr lang="en-US" sz="1200" dirty="0">
                          <a:solidFill>
                            <a:schemeClr val="tx2">
                              <a:lumMod val="75000"/>
                            </a:schemeClr>
                          </a:solidFill>
                          <a:effectLst/>
                        </a:rPr>
                        <a:t>66</a:t>
                      </a:r>
                      <a:endParaRPr lang="en-US" sz="1100" dirty="0">
                        <a:solidFill>
                          <a:schemeClr val="tx2">
                            <a:lumMod val="75000"/>
                          </a:schemeClr>
                        </a:solidFill>
                        <a:effectLst/>
                        <a:latin typeface="Times New Roman"/>
                        <a:ea typeface="Times New Roman"/>
                        <a:cs typeface="Times New Roman"/>
                      </a:endParaRPr>
                    </a:p>
                  </a:txBody>
                  <a:tcPr marL="68580" marR="68580" marT="0" marB="0" anchor="b">
                    <a:solidFill>
                      <a:schemeClr val="accent3">
                        <a:lumMod val="20000"/>
                        <a:lumOff val="80000"/>
                      </a:schemeClr>
                    </a:solidFill>
                  </a:tcPr>
                </a:tc>
                <a:tc>
                  <a:txBody>
                    <a:bodyPr/>
                    <a:lstStyle/>
                    <a:p>
                      <a:pPr marL="0" marR="0" algn="r">
                        <a:lnSpc>
                          <a:spcPct val="115000"/>
                        </a:lnSpc>
                        <a:spcBef>
                          <a:spcPts val="0"/>
                        </a:spcBef>
                        <a:spcAft>
                          <a:spcPts val="0"/>
                        </a:spcAft>
                      </a:pPr>
                      <a:r>
                        <a:rPr lang="en-US" sz="1200" dirty="0">
                          <a:solidFill>
                            <a:schemeClr val="tx2">
                              <a:lumMod val="75000"/>
                            </a:schemeClr>
                          </a:solidFill>
                          <a:effectLst/>
                        </a:rPr>
                        <a:t>17%</a:t>
                      </a:r>
                      <a:endParaRPr lang="en-US" sz="1100" dirty="0">
                        <a:solidFill>
                          <a:schemeClr val="tx2">
                            <a:lumMod val="75000"/>
                          </a:schemeClr>
                        </a:solidFill>
                        <a:effectLst/>
                        <a:latin typeface="Times New Roman"/>
                        <a:ea typeface="Times New Roman"/>
                        <a:cs typeface="Times New Roman"/>
                      </a:endParaRPr>
                    </a:p>
                  </a:txBody>
                  <a:tcPr marL="68580" marR="68580" marT="0" marB="0" anchor="b">
                    <a:solidFill>
                      <a:schemeClr val="accent3">
                        <a:lumMod val="20000"/>
                        <a:lumOff val="80000"/>
                      </a:schemeClr>
                    </a:solidFill>
                  </a:tcPr>
                </a:tc>
                <a:extLst>
                  <a:ext uri="{0D108BD9-81ED-4DB2-BD59-A6C34878D82A}">
                    <a16:rowId xmlns:a16="http://schemas.microsoft.com/office/drawing/2014/main" val="10001"/>
                  </a:ext>
                </a:extLst>
              </a:tr>
              <a:tr h="233416">
                <a:tc>
                  <a:txBody>
                    <a:bodyPr/>
                    <a:lstStyle/>
                    <a:p>
                      <a:pPr marL="0" marR="0">
                        <a:lnSpc>
                          <a:spcPct val="115000"/>
                        </a:lnSpc>
                        <a:spcBef>
                          <a:spcPts val="0"/>
                        </a:spcBef>
                        <a:spcAft>
                          <a:spcPts val="0"/>
                        </a:spcAft>
                      </a:pPr>
                      <a:r>
                        <a:rPr lang="en-US" sz="1200" dirty="0">
                          <a:solidFill>
                            <a:schemeClr val="accent2">
                              <a:lumMod val="50000"/>
                            </a:schemeClr>
                          </a:solidFill>
                          <a:effectLst/>
                        </a:rPr>
                        <a:t>Satisfied</a:t>
                      </a:r>
                      <a:endParaRPr lang="en-US" sz="1100" dirty="0">
                        <a:solidFill>
                          <a:schemeClr val="accent2">
                            <a:lumMod val="50000"/>
                          </a:schemeClr>
                        </a:solidFill>
                        <a:effectLst/>
                        <a:latin typeface="Times New Roman"/>
                        <a:ea typeface="Times New Roman"/>
                        <a:cs typeface="Times New Roman"/>
                      </a:endParaRPr>
                    </a:p>
                  </a:txBody>
                  <a:tcPr marL="68580" marR="68580" marT="0" marB="0" anchor="b">
                    <a:solidFill>
                      <a:schemeClr val="accent3">
                        <a:lumMod val="40000"/>
                        <a:lumOff val="60000"/>
                      </a:schemeClr>
                    </a:solidFill>
                  </a:tcPr>
                </a:tc>
                <a:tc>
                  <a:txBody>
                    <a:bodyPr/>
                    <a:lstStyle/>
                    <a:p>
                      <a:pPr marL="0" marR="0" algn="r">
                        <a:lnSpc>
                          <a:spcPct val="115000"/>
                        </a:lnSpc>
                        <a:spcBef>
                          <a:spcPts val="0"/>
                        </a:spcBef>
                        <a:spcAft>
                          <a:spcPts val="0"/>
                        </a:spcAft>
                      </a:pPr>
                      <a:r>
                        <a:rPr lang="en-US" sz="1200" dirty="0">
                          <a:solidFill>
                            <a:schemeClr val="accent2">
                              <a:lumMod val="50000"/>
                            </a:schemeClr>
                          </a:solidFill>
                          <a:effectLst/>
                        </a:rPr>
                        <a:t>199</a:t>
                      </a:r>
                      <a:endParaRPr lang="en-US" sz="1100" dirty="0">
                        <a:solidFill>
                          <a:schemeClr val="accent2">
                            <a:lumMod val="50000"/>
                          </a:schemeClr>
                        </a:solidFill>
                        <a:effectLst/>
                        <a:latin typeface="Times New Roman"/>
                        <a:ea typeface="Times New Roman"/>
                        <a:cs typeface="Times New Roman"/>
                      </a:endParaRPr>
                    </a:p>
                  </a:txBody>
                  <a:tcPr marL="68580" marR="68580" marT="0" marB="0" anchor="b">
                    <a:solidFill>
                      <a:schemeClr val="accent3">
                        <a:lumMod val="40000"/>
                        <a:lumOff val="60000"/>
                      </a:schemeClr>
                    </a:solidFill>
                  </a:tcPr>
                </a:tc>
                <a:tc>
                  <a:txBody>
                    <a:bodyPr/>
                    <a:lstStyle/>
                    <a:p>
                      <a:pPr marL="0" marR="0" algn="r">
                        <a:lnSpc>
                          <a:spcPct val="115000"/>
                        </a:lnSpc>
                        <a:spcBef>
                          <a:spcPts val="0"/>
                        </a:spcBef>
                        <a:spcAft>
                          <a:spcPts val="0"/>
                        </a:spcAft>
                      </a:pPr>
                      <a:r>
                        <a:rPr lang="en-US" sz="1200" dirty="0">
                          <a:solidFill>
                            <a:schemeClr val="accent2">
                              <a:lumMod val="50000"/>
                            </a:schemeClr>
                          </a:solidFill>
                          <a:effectLst/>
                        </a:rPr>
                        <a:t>79%</a:t>
                      </a:r>
                      <a:endParaRPr lang="en-US" sz="1100" dirty="0">
                        <a:solidFill>
                          <a:schemeClr val="accent2">
                            <a:lumMod val="50000"/>
                          </a:schemeClr>
                        </a:solidFill>
                        <a:effectLst/>
                        <a:latin typeface="Times New Roman"/>
                        <a:ea typeface="Times New Roman"/>
                        <a:cs typeface="Times New Roman"/>
                      </a:endParaRPr>
                    </a:p>
                  </a:txBody>
                  <a:tcPr marL="68580" marR="68580" marT="0" marB="0" anchor="b">
                    <a:solidFill>
                      <a:schemeClr val="accent3">
                        <a:lumMod val="40000"/>
                        <a:lumOff val="60000"/>
                      </a:schemeClr>
                    </a:solidFill>
                  </a:tcPr>
                </a:tc>
                <a:tc>
                  <a:txBody>
                    <a:bodyPr/>
                    <a:lstStyle/>
                    <a:p>
                      <a:pPr marL="0" marR="0" algn="r">
                        <a:lnSpc>
                          <a:spcPct val="115000"/>
                        </a:lnSpc>
                        <a:spcBef>
                          <a:spcPts val="0"/>
                        </a:spcBef>
                        <a:spcAft>
                          <a:spcPts val="0"/>
                        </a:spcAft>
                      </a:pPr>
                      <a:r>
                        <a:rPr lang="en-US" sz="1200" dirty="0">
                          <a:solidFill>
                            <a:schemeClr val="accent2">
                              <a:lumMod val="50000"/>
                            </a:schemeClr>
                          </a:solidFill>
                          <a:effectLst/>
                        </a:rPr>
                        <a:t>275</a:t>
                      </a:r>
                      <a:endParaRPr lang="en-US" sz="1100" dirty="0">
                        <a:solidFill>
                          <a:schemeClr val="accent2">
                            <a:lumMod val="50000"/>
                          </a:schemeClr>
                        </a:solidFill>
                        <a:effectLst/>
                        <a:latin typeface="Times New Roman"/>
                        <a:ea typeface="Times New Roman"/>
                        <a:cs typeface="Times New Roman"/>
                      </a:endParaRPr>
                    </a:p>
                  </a:txBody>
                  <a:tcPr marL="68580" marR="68580" marT="0" marB="0" anchor="b">
                    <a:solidFill>
                      <a:schemeClr val="accent3">
                        <a:lumMod val="40000"/>
                        <a:lumOff val="60000"/>
                      </a:schemeClr>
                    </a:solidFill>
                  </a:tcPr>
                </a:tc>
                <a:tc>
                  <a:txBody>
                    <a:bodyPr/>
                    <a:lstStyle/>
                    <a:p>
                      <a:pPr marL="0" marR="0" algn="r">
                        <a:lnSpc>
                          <a:spcPct val="115000"/>
                        </a:lnSpc>
                        <a:spcBef>
                          <a:spcPts val="0"/>
                        </a:spcBef>
                        <a:spcAft>
                          <a:spcPts val="0"/>
                        </a:spcAft>
                      </a:pPr>
                      <a:r>
                        <a:rPr lang="en-US" sz="1200" dirty="0">
                          <a:solidFill>
                            <a:schemeClr val="accent2">
                              <a:lumMod val="50000"/>
                            </a:schemeClr>
                          </a:solidFill>
                          <a:effectLst/>
                        </a:rPr>
                        <a:t>71%</a:t>
                      </a:r>
                      <a:endParaRPr lang="en-US" sz="1100" dirty="0">
                        <a:solidFill>
                          <a:schemeClr val="accent2">
                            <a:lumMod val="50000"/>
                          </a:schemeClr>
                        </a:solidFill>
                        <a:effectLst/>
                        <a:latin typeface="Times New Roman"/>
                        <a:ea typeface="Times New Roman"/>
                        <a:cs typeface="Times New Roman"/>
                      </a:endParaRPr>
                    </a:p>
                  </a:txBody>
                  <a:tcPr marL="68580" marR="68580" marT="0" marB="0" anchor="b">
                    <a:solidFill>
                      <a:schemeClr val="accent3">
                        <a:lumMod val="40000"/>
                        <a:lumOff val="60000"/>
                      </a:schemeClr>
                    </a:solidFill>
                  </a:tcPr>
                </a:tc>
                <a:extLst>
                  <a:ext uri="{0D108BD9-81ED-4DB2-BD59-A6C34878D82A}">
                    <a16:rowId xmlns:a16="http://schemas.microsoft.com/office/drawing/2014/main" val="10002"/>
                  </a:ext>
                </a:extLst>
              </a:tr>
              <a:tr h="233416">
                <a:tc>
                  <a:txBody>
                    <a:bodyPr/>
                    <a:lstStyle/>
                    <a:p>
                      <a:pPr marL="0" marR="0">
                        <a:lnSpc>
                          <a:spcPct val="115000"/>
                        </a:lnSpc>
                        <a:spcBef>
                          <a:spcPts val="0"/>
                        </a:spcBef>
                        <a:spcAft>
                          <a:spcPts val="0"/>
                        </a:spcAft>
                      </a:pPr>
                      <a:r>
                        <a:rPr lang="en-US" sz="1200" dirty="0">
                          <a:effectLst/>
                        </a:rPr>
                        <a:t>Unsatisfied</a:t>
                      </a:r>
                      <a:endParaRPr lang="en-US" sz="1100" dirty="0">
                        <a:effectLst/>
                        <a:latin typeface="Times New Roman"/>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1200" dirty="0">
                          <a:effectLst/>
                        </a:rPr>
                        <a:t>20</a:t>
                      </a:r>
                      <a:endParaRPr lang="en-US" sz="1100" dirty="0">
                        <a:effectLst/>
                        <a:latin typeface="Times New Roman"/>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1200" dirty="0">
                          <a:effectLst/>
                        </a:rPr>
                        <a:t>8%</a:t>
                      </a:r>
                      <a:endParaRPr lang="en-US" sz="1100" dirty="0">
                        <a:effectLst/>
                        <a:latin typeface="Times New Roman"/>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1200" dirty="0">
                          <a:effectLst/>
                        </a:rPr>
                        <a:t>46</a:t>
                      </a:r>
                      <a:endParaRPr lang="en-US" sz="1100" dirty="0">
                        <a:effectLst/>
                        <a:latin typeface="Times New Roman"/>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1200" dirty="0">
                          <a:effectLst/>
                        </a:rPr>
                        <a:t>12%</a:t>
                      </a:r>
                      <a:endParaRPr lang="en-US" sz="1100" dirty="0">
                        <a:effectLst/>
                        <a:latin typeface="Times New Roman"/>
                        <a:ea typeface="Times New Roman"/>
                        <a:cs typeface="Times New Roman"/>
                      </a:endParaRPr>
                    </a:p>
                  </a:txBody>
                  <a:tcPr marL="68580" marR="68580" marT="0" marB="0" anchor="b"/>
                </a:tc>
                <a:extLst>
                  <a:ext uri="{0D108BD9-81ED-4DB2-BD59-A6C34878D82A}">
                    <a16:rowId xmlns:a16="http://schemas.microsoft.com/office/drawing/2014/main" val="10003"/>
                  </a:ext>
                </a:extLst>
              </a:tr>
              <a:tr h="233416">
                <a:tc>
                  <a:txBody>
                    <a:bodyPr/>
                    <a:lstStyle/>
                    <a:p>
                      <a:pPr marL="0" marR="0">
                        <a:lnSpc>
                          <a:spcPct val="115000"/>
                        </a:lnSpc>
                        <a:spcBef>
                          <a:spcPts val="0"/>
                        </a:spcBef>
                        <a:spcAft>
                          <a:spcPts val="0"/>
                        </a:spcAft>
                      </a:pPr>
                      <a:r>
                        <a:rPr lang="en-US" sz="1200" dirty="0">
                          <a:effectLst/>
                        </a:rPr>
                        <a:t>Total Sample Size</a:t>
                      </a:r>
                      <a:endParaRPr lang="en-US" sz="1100" dirty="0">
                        <a:effectLst/>
                        <a:latin typeface="Times New Roman"/>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1200">
                          <a:effectLst/>
                        </a:rPr>
                        <a:t>252</a:t>
                      </a:r>
                      <a:endParaRPr lang="en-US" sz="1100">
                        <a:effectLst/>
                        <a:latin typeface="Times New Roman"/>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1200" dirty="0">
                          <a:effectLst/>
                        </a:rPr>
                        <a:t> 100%</a:t>
                      </a:r>
                      <a:endParaRPr lang="en-US" sz="1100" dirty="0">
                        <a:effectLst/>
                        <a:latin typeface="Times New Roman"/>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200">
                          <a:effectLst/>
                        </a:rPr>
                        <a:t>387</a:t>
                      </a:r>
                      <a:endParaRPr lang="en-US" sz="1100">
                        <a:effectLst/>
                        <a:latin typeface="Times New Roman"/>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200" dirty="0">
                          <a:effectLst/>
                        </a:rPr>
                        <a:t> 100%</a:t>
                      </a:r>
                      <a:endParaRPr lang="en-US" sz="1100" dirty="0">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4"/>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3464423501"/>
              </p:ext>
            </p:extLst>
          </p:nvPr>
        </p:nvGraphicFramePr>
        <p:xfrm>
          <a:off x="6096001" y="6040582"/>
          <a:ext cx="4765964" cy="401239"/>
        </p:xfrm>
        <a:graphic>
          <a:graphicData uri="http://schemas.openxmlformats.org/drawingml/2006/table">
            <a:tbl>
              <a:tblPr firstRow="1" firstCol="1" bandRow="1">
                <a:tableStyleId>{5C22544A-7EE6-4342-B048-85BDC9FD1C3A}</a:tableStyleId>
              </a:tblPr>
              <a:tblGrid>
                <a:gridCol w="2026352">
                  <a:extLst>
                    <a:ext uri="{9D8B030D-6E8A-4147-A177-3AD203B41FA5}">
                      <a16:colId xmlns:a16="http://schemas.microsoft.com/office/drawing/2014/main" val="20000"/>
                    </a:ext>
                  </a:extLst>
                </a:gridCol>
                <a:gridCol w="1389352">
                  <a:extLst>
                    <a:ext uri="{9D8B030D-6E8A-4147-A177-3AD203B41FA5}">
                      <a16:colId xmlns:a16="http://schemas.microsoft.com/office/drawing/2014/main" val="20001"/>
                    </a:ext>
                  </a:extLst>
                </a:gridCol>
                <a:gridCol w="1350260">
                  <a:extLst>
                    <a:ext uri="{9D8B030D-6E8A-4147-A177-3AD203B41FA5}">
                      <a16:colId xmlns:a16="http://schemas.microsoft.com/office/drawing/2014/main" val="20002"/>
                    </a:ext>
                  </a:extLst>
                </a:gridCol>
              </a:tblGrid>
              <a:tr h="401239">
                <a:tc>
                  <a:txBody>
                    <a:bodyPr/>
                    <a:lstStyle/>
                    <a:p>
                      <a:pPr marL="0" marR="0" algn="ctr">
                        <a:lnSpc>
                          <a:spcPct val="115000"/>
                        </a:lnSpc>
                        <a:spcBef>
                          <a:spcPts val="0"/>
                        </a:spcBef>
                        <a:spcAft>
                          <a:spcPts val="0"/>
                        </a:spcAft>
                      </a:pPr>
                      <a:r>
                        <a:rPr lang="en-US" sz="1200" dirty="0">
                          <a:effectLst/>
                        </a:rPr>
                        <a:t>PSAT Score</a:t>
                      </a:r>
                      <a:endParaRPr lang="en-US" sz="1100" dirty="0">
                        <a:effectLst/>
                        <a:latin typeface="Times New Roman"/>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US" sz="1200" dirty="0">
                          <a:effectLst/>
                        </a:rPr>
                        <a:t>Apr’24 (79%)</a:t>
                      </a:r>
                      <a:endParaRPr lang="en-US" sz="1100" dirty="0">
                        <a:effectLst/>
                        <a:latin typeface="Times New Roman"/>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US" sz="1200" dirty="0">
                          <a:effectLst/>
                        </a:rPr>
                        <a:t>May'24 (71%)</a:t>
                      </a:r>
                      <a:endParaRPr lang="en-US" sz="1100" dirty="0">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0"/>
                  </a:ext>
                </a:extLst>
              </a:tr>
            </a:tbl>
          </a:graphicData>
        </a:graphic>
      </p:graphicFrame>
      <p:sp>
        <p:nvSpPr>
          <p:cNvPr id="18" name="Rectangle 17"/>
          <p:cNvSpPr/>
          <p:nvPr/>
        </p:nvSpPr>
        <p:spPr>
          <a:xfrm>
            <a:off x="1205343" y="1953491"/>
            <a:ext cx="4378037" cy="4001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1400" b="1" u="sng" dirty="0">
                <a:solidFill>
                  <a:schemeClr val="tx1"/>
                </a:solidFill>
                <a:latin typeface="Times New Roman" panose="02020603050405020304" pitchFamily="18" charset="0"/>
                <a:cs typeface="Times New Roman" panose="02020603050405020304" pitchFamily="18" charset="0"/>
              </a:rPr>
              <a:t>USING STATISTICAL STUDY TOOL</a:t>
            </a:r>
            <a:r>
              <a:rPr lang="en-US" dirty="0">
                <a:solidFill>
                  <a:schemeClr val="tx1"/>
                </a:solidFill>
                <a:latin typeface="Times New Roman" panose="02020603050405020304" pitchFamily="18" charset="0"/>
                <a:cs typeface="Times New Roman" panose="02020603050405020304" pitchFamily="18" charset="0"/>
              </a:rPr>
              <a:t>:</a:t>
            </a:r>
          </a:p>
          <a:p>
            <a:pPr marL="171450" indent="-171450">
              <a:buFont typeface="Arial" panose="020B0604020202020204" pitchFamily="34" charset="0"/>
              <a:buChar char="•"/>
            </a:pPr>
            <a:endParaRPr lang="en-US" sz="1050" dirty="0">
              <a:solidFill>
                <a:schemeClr val="tx1"/>
              </a:solidFill>
              <a:latin typeface="Times New Roman" panose="02020603050405020304" pitchFamily="18" charset="0"/>
              <a:cs typeface="Times New Roman" panose="02020603050405020304" pitchFamily="18" charset="0"/>
            </a:endParaRPr>
          </a:p>
          <a:p>
            <a:pPr algn="ctr"/>
            <a:endParaRPr lang="en-US" sz="1050" dirty="0">
              <a:solidFill>
                <a:schemeClr val="tx1"/>
              </a:solidFill>
              <a:latin typeface="Times New Roman" panose="02020603050405020304" pitchFamily="18" charset="0"/>
              <a:cs typeface="Times New Roman" panose="02020603050405020304" pitchFamily="18" charset="0"/>
            </a:endParaRPr>
          </a:p>
        </p:txBody>
      </p:sp>
      <p:sp>
        <p:nvSpPr>
          <p:cNvPr id="25" name="Rectangle 24"/>
          <p:cNvSpPr/>
          <p:nvPr/>
        </p:nvSpPr>
        <p:spPr>
          <a:xfrm>
            <a:off x="6220691" y="4244768"/>
            <a:ext cx="4641273" cy="426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u="sng" dirty="0">
                <a:solidFill>
                  <a:schemeClr val="tx1"/>
                </a:solidFill>
                <a:latin typeface="Times New Roman" panose="02020603050405020304" pitchFamily="18" charset="0"/>
                <a:cs typeface="Times New Roman" panose="02020603050405020304" pitchFamily="18" charset="0"/>
              </a:rPr>
              <a:t>ON COMPARING PATIENT’S SATISFACTION EXPERIENCE</a:t>
            </a:r>
            <a:r>
              <a:rPr lang="en-US" b="1" u="sng" dirty="0">
                <a:solidFill>
                  <a:schemeClr val="tx1"/>
                </a:solidFill>
              </a:rPr>
              <a:t> </a:t>
            </a:r>
            <a:r>
              <a:rPr lang="en-US" sz="1400" b="1" u="sng" dirty="0">
                <a:solidFill>
                  <a:schemeClr val="tx1"/>
                </a:solidFill>
                <a:latin typeface="Times New Roman" panose="02020603050405020304" pitchFamily="18" charset="0"/>
                <a:cs typeface="Times New Roman" panose="02020603050405020304" pitchFamily="18" charset="0"/>
              </a:rPr>
              <a:t>LEVEL</a:t>
            </a:r>
            <a:endParaRPr lang="en-US" b="1" u="sng" dirty="0">
              <a:solidFill>
                <a:schemeClr val="tx1"/>
              </a:solidFill>
              <a:latin typeface="Times New Roman" panose="02020603050405020304" pitchFamily="18" charset="0"/>
              <a:cs typeface="Times New Roman" panose="02020603050405020304" pitchFamily="18" charset="0"/>
            </a:endParaRPr>
          </a:p>
        </p:txBody>
      </p:sp>
      <p:sp>
        <p:nvSpPr>
          <p:cNvPr id="26" name="Rectangle 25"/>
          <p:cNvSpPr/>
          <p:nvPr/>
        </p:nvSpPr>
        <p:spPr>
          <a:xfrm>
            <a:off x="1205343" y="4244768"/>
            <a:ext cx="4087091" cy="4261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u="sng" dirty="0">
                <a:solidFill>
                  <a:schemeClr val="tx1"/>
                </a:solidFill>
                <a:latin typeface="Times New Roman" panose="02020603050405020304" pitchFamily="18" charset="0"/>
                <a:cs typeface="Times New Roman" panose="02020603050405020304" pitchFamily="18" charset="0"/>
              </a:rPr>
              <a:t> ON COMPARING ER’s MONTHLY CENSUS</a:t>
            </a:r>
            <a:endParaRPr lang="en-US" sz="1400" dirty="0">
              <a:solidFill>
                <a:schemeClr val="tx1"/>
              </a:solidFill>
            </a:endParaRPr>
          </a:p>
        </p:txBody>
      </p:sp>
      <p:sp>
        <p:nvSpPr>
          <p:cNvPr id="27" name="Rectangle 26"/>
          <p:cNvSpPr/>
          <p:nvPr/>
        </p:nvSpPr>
        <p:spPr>
          <a:xfrm>
            <a:off x="1205343" y="2549235"/>
            <a:ext cx="4378037" cy="123305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171450" indent="-171450">
              <a:buFont typeface="Arial" panose="020B0604020202020204" pitchFamily="34" charset="0"/>
              <a:buChar char="•"/>
            </a:pPr>
            <a:r>
              <a:rPr lang="en-US" sz="1050" b="1" dirty="0">
                <a:solidFill>
                  <a:schemeClr val="tx1"/>
                </a:solidFill>
                <a:latin typeface="Times New Roman" panose="02020603050405020304" pitchFamily="18" charset="0"/>
                <a:cs typeface="Times New Roman" panose="02020603050405020304" pitchFamily="18" charset="0"/>
              </a:rPr>
              <a:t>ER to IP conversion rates </a:t>
            </a:r>
          </a:p>
          <a:p>
            <a:pPr marL="171450" indent="-171450">
              <a:buFont typeface="Arial" panose="020B0604020202020204" pitchFamily="34" charset="0"/>
              <a:buChar char="•"/>
            </a:pPr>
            <a:r>
              <a:rPr lang="en-US" sz="1050" b="1" dirty="0">
                <a:solidFill>
                  <a:schemeClr val="tx1"/>
                </a:solidFill>
                <a:latin typeface="Times New Roman" panose="02020603050405020304" pitchFamily="18" charset="0"/>
                <a:cs typeface="Times New Roman" panose="02020603050405020304" pitchFamily="18" charset="0"/>
              </a:rPr>
              <a:t>ALOS in ER</a:t>
            </a:r>
          </a:p>
          <a:p>
            <a:pPr marL="171450" indent="-171450">
              <a:buFont typeface="Arial" panose="020B0604020202020204" pitchFamily="34" charset="0"/>
              <a:buChar char="•"/>
            </a:pPr>
            <a:r>
              <a:rPr lang="en-US" sz="1050" b="1" dirty="0">
                <a:solidFill>
                  <a:schemeClr val="tx1"/>
                </a:solidFill>
                <a:latin typeface="Times New Roman" panose="02020603050405020304" pitchFamily="18" charset="0"/>
                <a:cs typeface="Times New Roman" panose="02020603050405020304" pitchFamily="18" charset="0"/>
              </a:rPr>
              <a:t>Pt satisfaction experience (PSAT</a:t>
            </a:r>
            <a:r>
              <a:rPr lang="en-US" sz="1400" b="1" dirty="0">
                <a:solidFill>
                  <a:schemeClr val="tx1"/>
                </a:solidFill>
                <a:latin typeface="Times New Roman" panose="02020603050405020304" pitchFamily="18" charset="0"/>
                <a:cs typeface="Times New Roman" panose="02020603050405020304" pitchFamily="18" charset="0"/>
              </a:rPr>
              <a:t>)</a:t>
            </a:r>
          </a:p>
        </p:txBody>
      </p:sp>
      <p:sp>
        <p:nvSpPr>
          <p:cNvPr id="28" name="Rectangle 27"/>
          <p:cNvSpPr/>
          <p:nvPr/>
        </p:nvSpPr>
        <p:spPr>
          <a:xfrm>
            <a:off x="1205343" y="2549235"/>
            <a:ext cx="4378037" cy="4017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bg1"/>
                </a:solidFill>
                <a:latin typeface="Times New Roman" panose="02020603050405020304" pitchFamily="18" charset="0"/>
                <a:cs typeface="Times New Roman" panose="02020603050405020304" pitchFamily="18" charset="0"/>
              </a:rPr>
              <a:t>MS EXCEL – </a:t>
            </a:r>
            <a:r>
              <a:rPr lang="en-US" sz="1200" b="1" dirty="0">
                <a:solidFill>
                  <a:schemeClr val="bg1"/>
                </a:solidFill>
                <a:latin typeface="Times New Roman" panose="02020603050405020304" pitchFamily="18" charset="0"/>
                <a:cs typeface="Times New Roman" panose="02020603050405020304" pitchFamily="18" charset="0"/>
              </a:rPr>
              <a:t>TO MANAGE AND ANALYZE DATA REGARDING</a:t>
            </a:r>
            <a:endParaRPr lang="en-US" sz="16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032164" y="-362129"/>
            <a:ext cx="10972800" cy="1600200"/>
          </a:xfrm>
        </p:spPr>
        <p:txBody>
          <a:bodyPr>
            <a:normAutofit/>
          </a:bodyPr>
          <a:lstStyle/>
          <a:p>
            <a:pPr algn="ctr"/>
            <a:r>
              <a:rPr lang="en-IN" sz="3600" b="1" dirty="0">
                <a:latin typeface="Times New Roman" panose="02020603050405020304" pitchFamily="18" charset="0"/>
                <a:cs typeface="Times New Roman" panose="02020603050405020304" pitchFamily="18" charset="0"/>
              </a:rPr>
              <a:t>RESULTS AND INTERPRETATIONS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530105787"/>
              </p:ext>
            </p:extLst>
          </p:nvPr>
        </p:nvGraphicFramePr>
        <p:xfrm>
          <a:off x="401783" y="1482436"/>
          <a:ext cx="11263744" cy="4765964"/>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064326" cy="1204298"/>
          </a:xfrm>
          <a:prstGeom prst="rect">
            <a:avLst/>
          </a:prstGeom>
        </p:spPr>
      </p:pic>
    </p:spTree>
    <p:extLst>
      <p:ext uri="{BB962C8B-B14F-4D97-AF65-F5344CB8AC3E}">
        <p14:creationId xmlns:p14="http://schemas.microsoft.com/office/powerpoint/2010/main" val="38867255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Executive</Template>
  <TotalTime>3172</TotalTime>
  <Words>1517</Words>
  <Application>Microsoft Office PowerPoint</Application>
  <PresentationFormat>Widescreen</PresentationFormat>
  <Paragraphs>353</Paragraphs>
  <Slides>23</Slides>
  <Notes>1</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Executive</vt:lpstr>
      <vt:lpstr>To study the influence of quality of patient care in emergency department on hospital admission rates and patient satisfaction to improve overall outcomes  MAX Smart Super Speciality Hospital, SAKET (NEW DELHI)  Dr Kashish Mahajan Faculty Mentor- Dr Pankaj Talreja(Associate Professor IIHMR DELHI) Project Mentor- Dr Kamal Palta(Principal Consultant &amp; Head of Emergency Department)    </vt:lpstr>
      <vt:lpstr>SCREENSHOT OF APPROVAL</vt:lpstr>
      <vt:lpstr>INTRODUCTION </vt:lpstr>
      <vt:lpstr>PowerPoint Presentation</vt:lpstr>
      <vt:lpstr>OBJECTIVES </vt:lpstr>
      <vt:lpstr>METHODOLOGY</vt:lpstr>
      <vt:lpstr>PowerPoint Presentation</vt:lpstr>
      <vt:lpstr>DATA  ANALYSIS</vt:lpstr>
      <vt:lpstr>RESULTS AND INTERPRETATIONS</vt:lpstr>
      <vt:lpstr>PowerPoint Presentation</vt:lpstr>
      <vt:lpstr>PowerPoint Presentation</vt:lpstr>
      <vt:lpstr>DISCUSSION</vt:lpstr>
      <vt:lpstr>BOTTLENECKS OF STUDY</vt:lpstr>
      <vt:lpstr>RECOMMENDATIONS </vt:lpstr>
      <vt:lpstr>CONCLUSION</vt:lpstr>
      <vt:lpstr>REFERENCES</vt:lpstr>
      <vt:lpstr>PowerPoint Presentation</vt:lpstr>
      <vt:lpstr>PowerPoint Presentation</vt:lpstr>
      <vt:lpstr>INTERNSHIP EXPERIENCE</vt:lpstr>
      <vt:lpstr>SUGGESTIONS GIVEN TO ORGANIZATION </vt:lpstr>
      <vt:lpstr>PICTORIAL  JOURNEY </vt:lpstr>
      <vt:lpstr>HEALTH AND WELLNESS CENTRE </vt:lpstr>
      <vt:lpstr>SUGGESTIONS FOR IMPROVEMENT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Kashish Mahajan</cp:lastModifiedBy>
  <cp:revision>100</cp:revision>
  <dcterms:created xsi:type="dcterms:W3CDTF">2022-05-20T15:11:38Z</dcterms:created>
  <dcterms:modified xsi:type="dcterms:W3CDTF">2024-07-23T11:08:09Z</dcterms:modified>
</cp:coreProperties>
</file>