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1" r:id="rId3"/>
    <p:sldId id="258" r:id="rId4"/>
    <p:sldId id="259" r:id="rId5"/>
    <p:sldId id="260" r:id="rId6"/>
    <p:sldId id="257" r:id="rId7"/>
    <p:sldId id="262" r:id="rId8"/>
    <p:sldId id="265" r:id="rId9"/>
    <p:sldId id="266" r:id="rId10"/>
    <p:sldId id="267" r:id="rId11"/>
    <p:sldId id="268" r:id="rId12"/>
    <p:sldId id="263" r:id="rId13"/>
    <p:sldId id="264" r:id="rId14"/>
    <p:sldId id="269" r:id="rId15"/>
    <p:sldId id="271" r:id="rId16"/>
    <p:sldId id="272" r:id="rId17"/>
    <p:sldId id="273" r:id="rId18"/>
    <p:sldId id="277" r:id="rId19"/>
    <p:sldId id="27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B93C3F-299F-F249-53E8-0485F8C1260E}" v="278" dt="2022-06-17T10:27:35.478"/>
    <p1510:client id="{65E3D2E4-370D-4C33-B99C-DA6BB087C9AF}" v="292" dt="2022-06-16T00:11:20.340"/>
    <p1510:client id="{7C30A1AC-33D3-66B6-A210-A77AC6489497}" v="1258" dt="2022-06-17T04:39:29.872"/>
    <p1510:client id="{B7DDA2E3-D135-170D-3330-42B4F7A51244}" v="699" dt="2022-06-17T15:08:55.997"/>
    <p1510:client id="{BB1AC843-830A-F51F-AB8A-A139B28A9D9F}" v="572" dt="2022-06-17T15:26:17.057"/>
    <p1510:client id="{C26DD82D-0158-DDF9-E4DA-2F1DFD1B1290}" v="55" dt="2022-06-17T03:42:37.94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77BEF6-5DB1-4DE3-8595-26F6A75F55DB}" type="doc">
      <dgm:prSet loTypeId="urn:microsoft.com/office/officeart/2016/7/layout/RoundedRectangleTimeline" loCatId="process" qsTypeId="urn:microsoft.com/office/officeart/2005/8/quickstyle/simple1" qsCatId="simple" csTypeId="urn:microsoft.com/office/officeart/2005/8/colors/colorful1" csCatId="colorful" phldr="1"/>
      <dgm:spPr/>
      <dgm:t>
        <a:bodyPr/>
        <a:lstStyle/>
        <a:p>
          <a:endParaRPr lang="en-US"/>
        </a:p>
      </dgm:t>
    </dgm:pt>
    <dgm:pt modelId="{1E5441F8-59A5-4A5D-9C66-0ED4F6736416}">
      <dgm:prSet/>
      <dgm:spPr/>
      <dgm:t>
        <a:bodyPr/>
        <a:lstStyle/>
        <a:p>
          <a:r>
            <a:rPr lang="en-US" b="1">
              <a:latin typeface="Cambria"/>
              <a:ea typeface="Cambria"/>
            </a:rPr>
            <a:t>2015</a:t>
          </a:r>
        </a:p>
      </dgm:t>
    </dgm:pt>
    <dgm:pt modelId="{9D17E2E3-C600-4D1C-BC3C-8021AAC7B088}" type="parTrans" cxnId="{BF715FBC-8E2D-47C3-9536-415DB134026B}">
      <dgm:prSet/>
      <dgm:spPr/>
      <dgm:t>
        <a:bodyPr/>
        <a:lstStyle/>
        <a:p>
          <a:endParaRPr lang="en-US"/>
        </a:p>
      </dgm:t>
    </dgm:pt>
    <dgm:pt modelId="{A33829D4-066F-4E68-A484-B7DA794EA63C}" type="sibTrans" cxnId="{BF715FBC-8E2D-47C3-9536-415DB134026B}">
      <dgm:prSet/>
      <dgm:spPr/>
      <dgm:t>
        <a:bodyPr/>
        <a:lstStyle/>
        <a:p>
          <a:endParaRPr lang="en-US"/>
        </a:p>
      </dgm:t>
    </dgm:pt>
    <dgm:pt modelId="{B7BE1B6D-34B5-4B7F-9DC6-847EE8E25C0D}">
      <dgm:prSet phldr="0"/>
      <dgm:spPr/>
      <dgm:t>
        <a:bodyPr/>
        <a:lstStyle/>
        <a:p>
          <a:pPr rtl="0"/>
          <a:r>
            <a:rPr lang="en-US" b="1">
              <a:latin typeface="Cambria"/>
              <a:ea typeface="Cambria"/>
            </a:rPr>
            <a:t>2007</a:t>
          </a:r>
        </a:p>
      </dgm:t>
    </dgm:pt>
    <dgm:pt modelId="{47C2053F-AE8D-43AD-A37B-A8804D2185EB}" type="parTrans" cxnId="{04B3203D-B8B2-4CFF-97B0-3E54B8A32E9E}">
      <dgm:prSet/>
      <dgm:spPr/>
    </dgm:pt>
    <dgm:pt modelId="{206D5077-C666-4452-BD2D-A11BB77C06B6}" type="sibTrans" cxnId="{04B3203D-B8B2-4CFF-97B0-3E54B8A32E9E}">
      <dgm:prSet/>
      <dgm:spPr/>
    </dgm:pt>
    <dgm:pt modelId="{88B9A444-DD4E-43DD-9132-DE14FE0FBFDA}">
      <dgm:prSet phldr="0"/>
      <dgm:spPr/>
      <dgm:t>
        <a:bodyPr/>
        <a:lstStyle/>
        <a:p>
          <a:pPr rtl="0"/>
          <a:r>
            <a:rPr lang="en-US" b="1">
              <a:latin typeface="Cambria"/>
              <a:ea typeface="Cambria"/>
            </a:rPr>
            <a:t>Indian Public Health Standards</a:t>
          </a:r>
        </a:p>
      </dgm:t>
    </dgm:pt>
    <dgm:pt modelId="{B775249E-3736-4C40-AB3D-1A4D2D4F3F8D}" type="parTrans" cxnId="{A46066B9-CA26-4CCE-BAA0-5D5C7BDB5949}">
      <dgm:prSet/>
      <dgm:spPr/>
    </dgm:pt>
    <dgm:pt modelId="{5FF235F1-EE50-4163-85B0-C830640BA922}" type="sibTrans" cxnId="{A46066B9-CA26-4CCE-BAA0-5D5C7BDB5949}">
      <dgm:prSet/>
      <dgm:spPr/>
    </dgm:pt>
    <dgm:pt modelId="{50BF1DCD-605F-46D0-8F0D-277EF8F0E036}">
      <dgm:prSet phldr="0"/>
      <dgm:spPr/>
      <dgm:t>
        <a:bodyPr/>
        <a:lstStyle/>
        <a:p>
          <a:pPr rtl="0"/>
          <a:r>
            <a:rPr lang="en-US" b="1">
              <a:latin typeface="Cambria"/>
              <a:ea typeface="Cambria"/>
            </a:rPr>
            <a:t>2008–2012</a:t>
          </a:r>
        </a:p>
      </dgm:t>
    </dgm:pt>
    <dgm:pt modelId="{A931EA19-D9E8-4E89-B8DF-67A637673EB2}" type="parTrans" cxnId="{8A7BAFCC-70E1-44BA-BCD1-FDB6E9033836}">
      <dgm:prSet/>
      <dgm:spPr/>
    </dgm:pt>
    <dgm:pt modelId="{600F7D9D-CDED-4227-9076-29103BE310FC}" type="sibTrans" cxnId="{8A7BAFCC-70E1-44BA-BCD1-FDB6E9033836}">
      <dgm:prSet/>
      <dgm:spPr/>
    </dgm:pt>
    <dgm:pt modelId="{4D2F565F-B6B4-4F75-9562-EB0A09D7C11D}">
      <dgm:prSet phldr="0"/>
      <dgm:spPr/>
      <dgm:t>
        <a:bodyPr/>
        <a:lstStyle/>
        <a:p>
          <a:pPr rtl="0"/>
          <a:r>
            <a:rPr lang="en-US" b="1">
              <a:latin typeface="Cambria"/>
              <a:ea typeface="Cambria"/>
            </a:rPr>
            <a:t>State initiative like NABH, ISO 9001:2008, Family Friendly Hospital Initiative (FFHI)</a:t>
          </a:r>
        </a:p>
      </dgm:t>
    </dgm:pt>
    <dgm:pt modelId="{58356588-7DA5-407D-9F72-A7D0ED56F985}" type="parTrans" cxnId="{F8F1CC2C-6E74-4BF9-BFAE-66C735C67119}">
      <dgm:prSet/>
      <dgm:spPr/>
    </dgm:pt>
    <dgm:pt modelId="{925E4EB7-B13F-47FA-BB27-19BD6515A2D6}" type="sibTrans" cxnId="{F8F1CC2C-6E74-4BF9-BFAE-66C735C67119}">
      <dgm:prSet/>
      <dgm:spPr/>
    </dgm:pt>
    <dgm:pt modelId="{7D003647-2007-4FDB-9322-D51D4BD3F892}">
      <dgm:prSet phldr="0"/>
      <dgm:spPr/>
      <dgm:t>
        <a:bodyPr/>
        <a:lstStyle/>
        <a:p>
          <a:pPr rtl="0"/>
          <a:r>
            <a:rPr lang="en-US" b="1">
              <a:latin typeface="Cambria"/>
              <a:ea typeface="Cambria"/>
            </a:rPr>
            <a:t>2013</a:t>
          </a:r>
        </a:p>
      </dgm:t>
    </dgm:pt>
    <dgm:pt modelId="{98E00B14-F69C-4E45-9617-6B50680FE1A9}" type="parTrans" cxnId="{272F280B-8D2E-4DA4-8712-49D0EC90DC16}">
      <dgm:prSet/>
      <dgm:spPr/>
    </dgm:pt>
    <dgm:pt modelId="{3D4171CE-E453-44A7-A4CC-D337B3260B55}" type="sibTrans" cxnId="{272F280B-8D2E-4DA4-8712-49D0EC90DC16}">
      <dgm:prSet/>
      <dgm:spPr/>
    </dgm:pt>
    <dgm:pt modelId="{4FF7D50A-503F-46DE-89F8-D1C15B598D18}">
      <dgm:prSet phldr="0"/>
      <dgm:spPr/>
      <dgm:t>
        <a:bodyPr/>
        <a:lstStyle/>
        <a:p>
          <a:pPr rtl="0"/>
          <a:r>
            <a:rPr lang="en-US" b="1">
              <a:latin typeface="Cambria"/>
              <a:ea typeface="Cambria"/>
            </a:rPr>
            <a:t>National Quality Framework (National Quality Assurance Standards)</a:t>
          </a:r>
        </a:p>
      </dgm:t>
    </dgm:pt>
    <dgm:pt modelId="{F4408940-0941-42E4-B18D-B71895B38C48}" type="parTrans" cxnId="{6B2A305C-8866-4C45-85B4-0377F28A7E69}">
      <dgm:prSet/>
      <dgm:spPr/>
    </dgm:pt>
    <dgm:pt modelId="{0C01DF51-3BEB-4141-BA98-A0092F269D90}" type="sibTrans" cxnId="{6B2A305C-8866-4C45-85B4-0377F28A7E69}">
      <dgm:prSet/>
      <dgm:spPr/>
    </dgm:pt>
    <dgm:pt modelId="{9C9B695B-6A7C-4861-B600-C651F71617B7}">
      <dgm:prSet phldr="0"/>
      <dgm:spPr/>
      <dgm:t>
        <a:bodyPr/>
        <a:lstStyle/>
        <a:p>
          <a:pPr rtl="0"/>
          <a:r>
            <a:rPr lang="en-US" b="1">
              <a:latin typeface="Cambria"/>
              <a:ea typeface="Cambria"/>
            </a:rPr>
            <a:t> Kayakalp</a:t>
          </a:r>
        </a:p>
      </dgm:t>
    </dgm:pt>
    <dgm:pt modelId="{B31D5521-3B5A-4D9C-9563-186483F873A3}" type="parTrans" cxnId="{D126B642-2D23-4051-AD97-DE363C80363E}">
      <dgm:prSet/>
      <dgm:spPr/>
    </dgm:pt>
    <dgm:pt modelId="{A164CF4D-4E8C-4E04-AA7A-887F8E2C2388}" type="sibTrans" cxnId="{D126B642-2D23-4051-AD97-DE363C80363E}">
      <dgm:prSet/>
      <dgm:spPr/>
    </dgm:pt>
    <dgm:pt modelId="{C510E858-519C-437F-A641-62C4A37713A1}" type="pres">
      <dgm:prSet presAssocID="{0F77BEF6-5DB1-4DE3-8595-26F6A75F55DB}" presName="Name0" presStyleCnt="0">
        <dgm:presLayoutVars>
          <dgm:chMax/>
          <dgm:chPref/>
          <dgm:animLvl val="lvl"/>
        </dgm:presLayoutVars>
      </dgm:prSet>
      <dgm:spPr/>
    </dgm:pt>
    <dgm:pt modelId="{BA2FC497-54BD-43C8-B635-70ABBA6D1DC1}" type="pres">
      <dgm:prSet presAssocID="{B7BE1B6D-34B5-4B7F-9DC6-847EE8E25C0D}" presName="composite1" presStyleCnt="0"/>
      <dgm:spPr/>
    </dgm:pt>
    <dgm:pt modelId="{83F8ACE8-97FA-409F-B331-0322FE5F887B}" type="pres">
      <dgm:prSet presAssocID="{B7BE1B6D-34B5-4B7F-9DC6-847EE8E25C0D}" presName="parent1" presStyleLbl="alignNode1" presStyleIdx="0" presStyleCnt="4">
        <dgm:presLayoutVars>
          <dgm:chMax val="1"/>
          <dgm:chPref val="1"/>
          <dgm:bulletEnabled val="1"/>
        </dgm:presLayoutVars>
      </dgm:prSet>
      <dgm:spPr/>
    </dgm:pt>
    <dgm:pt modelId="{99826378-4CBE-49F8-BD4F-067AA65D3FAE}" type="pres">
      <dgm:prSet presAssocID="{B7BE1B6D-34B5-4B7F-9DC6-847EE8E25C0D}" presName="Childtext1" presStyleLbl="revTx" presStyleIdx="0" presStyleCnt="4">
        <dgm:presLayoutVars>
          <dgm:bulletEnabled val="1"/>
        </dgm:presLayoutVars>
      </dgm:prSet>
      <dgm:spPr/>
    </dgm:pt>
    <dgm:pt modelId="{5C3028DF-15A8-4045-BCD5-788E70D1EE1B}" type="pres">
      <dgm:prSet presAssocID="{B7BE1B6D-34B5-4B7F-9DC6-847EE8E25C0D}" presName="ConnectLine1" presStyleLbl="sibTrans1D1" presStyleIdx="0" presStyleCnt="4"/>
      <dgm:spPr>
        <a:noFill/>
        <a:ln w="6350" cap="flat" cmpd="sng" algn="ctr">
          <a:solidFill>
            <a:schemeClr val="accent2">
              <a:hueOff val="0"/>
              <a:satOff val="0"/>
              <a:lumOff val="0"/>
              <a:alphaOff val="0"/>
            </a:schemeClr>
          </a:solidFill>
          <a:prstDash val="dash"/>
          <a:miter lim="800000"/>
        </a:ln>
        <a:effectLst/>
      </dgm:spPr>
    </dgm:pt>
    <dgm:pt modelId="{B978B15A-E6B9-4B62-9CF9-B72CFE7C5952}" type="pres">
      <dgm:prSet presAssocID="{B7BE1B6D-34B5-4B7F-9DC6-847EE8E25C0D}" presName="ConnectLineEnd1" presStyleLbl="lnNode1" presStyleIdx="0" presStyleCnt="4"/>
      <dgm:spPr/>
    </dgm:pt>
    <dgm:pt modelId="{2CC7541B-F492-472B-9455-B0693A13A926}" type="pres">
      <dgm:prSet presAssocID="{B7BE1B6D-34B5-4B7F-9DC6-847EE8E25C0D}" presName="EmptyPane1" presStyleCnt="0"/>
      <dgm:spPr/>
    </dgm:pt>
    <dgm:pt modelId="{4343ACDA-2C66-4307-8154-5BB6A2D8AD5A}" type="pres">
      <dgm:prSet presAssocID="{206D5077-C666-4452-BD2D-A11BB77C06B6}" presName="spaceBetweenRectangles1" presStyleCnt="0"/>
      <dgm:spPr/>
    </dgm:pt>
    <dgm:pt modelId="{29AABAAB-A7A4-4950-9C5F-E27C82530EB8}" type="pres">
      <dgm:prSet presAssocID="{50BF1DCD-605F-46D0-8F0D-277EF8F0E036}" presName="composite1" presStyleCnt="0"/>
      <dgm:spPr/>
    </dgm:pt>
    <dgm:pt modelId="{FDDA4A96-ECCB-419C-8DF2-B2A3E9B13E42}" type="pres">
      <dgm:prSet presAssocID="{50BF1DCD-605F-46D0-8F0D-277EF8F0E036}" presName="parent1" presStyleLbl="alignNode1" presStyleIdx="1" presStyleCnt="4">
        <dgm:presLayoutVars>
          <dgm:chMax val="1"/>
          <dgm:chPref val="1"/>
          <dgm:bulletEnabled val="1"/>
        </dgm:presLayoutVars>
      </dgm:prSet>
      <dgm:spPr/>
    </dgm:pt>
    <dgm:pt modelId="{5E881B00-F2B4-417B-A040-F327BFDD4977}" type="pres">
      <dgm:prSet presAssocID="{50BF1DCD-605F-46D0-8F0D-277EF8F0E036}" presName="Childtext1" presStyleLbl="revTx" presStyleIdx="1" presStyleCnt="4">
        <dgm:presLayoutVars>
          <dgm:bulletEnabled val="1"/>
        </dgm:presLayoutVars>
      </dgm:prSet>
      <dgm:spPr/>
    </dgm:pt>
    <dgm:pt modelId="{F7918DE4-CF9A-44BF-BA89-3B71501CD279}" type="pres">
      <dgm:prSet presAssocID="{50BF1DCD-605F-46D0-8F0D-277EF8F0E036}" presName="ConnectLine1" presStyleLbl="sibTrans1D1" presStyleIdx="1" presStyleCnt="4"/>
      <dgm:spPr>
        <a:noFill/>
        <a:ln w="6350" cap="flat" cmpd="sng" algn="ctr">
          <a:solidFill>
            <a:schemeClr val="accent3">
              <a:hueOff val="0"/>
              <a:satOff val="0"/>
              <a:lumOff val="0"/>
              <a:alphaOff val="0"/>
            </a:schemeClr>
          </a:solidFill>
          <a:prstDash val="dash"/>
          <a:miter lim="800000"/>
        </a:ln>
        <a:effectLst/>
      </dgm:spPr>
    </dgm:pt>
    <dgm:pt modelId="{DC187A0D-4701-4CB4-8894-A7CC615739B7}" type="pres">
      <dgm:prSet presAssocID="{50BF1DCD-605F-46D0-8F0D-277EF8F0E036}" presName="ConnectLineEnd1" presStyleLbl="lnNode1" presStyleIdx="1" presStyleCnt="4"/>
      <dgm:spPr/>
    </dgm:pt>
    <dgm:pt modelId="{3A5324B7-24EB-49EE-B864-775B28D6AEA0}" type="pres">
      <dgm:prSet presAssocID="{50BF1DCD-605F-46D0-8F0D-277EF8F0E036}" presName="EmptyPane1" presStyleCnt="0"/>
      <dgm:spPr/>
    </dgm:pt>
    <dgm:pt modelId="{8735FF87-8301-4DAB-A7D4-ED8250997BB5}" type="pres">
      <dgm:prSet presAssocID="{600F7D9D-CDED-4227-9076-29103BE310FC}" presName="spaceBetweenRectangles1" presStyleCnt="0"/>
      <dgm:spPr/>
    </dgm:pt>
    <dgm:pt modelId="{B62A5364-982F-4519-993E-401F553DBFB5}" type="pres">
      <dgm:prSet presAssocID="{7D003647-2007-4FDB-9322-D51D4BD3F892}" presName="composite1" presStyleCnt="0"/>
      <dgm:spPr/>
    </dgm:pt>
    <dgm:pt modelId="{AF791D72-CA3D-4E1E-8323-9F2DADB40AB3}" type="pres">
      <dgm:prSet presAssocID="{7D003647-2007-4FDB-9322-D51D4BD3F892}" presName="parent1" presStyleLbl="alignNode1" presStyleIdx="2" presStyleCnt="4">
        <dgm:presLayoutVars>
          <dgm:chMax val="1"/>
          <dgm:chPref val="1"/>
          <dgm:bulletEnabled val="1"/>
        </dgm:presLayoutVars>
      </dgm:prSet>
      <dgm:spPr/>
    </dgm:pt>
    <dgm:pt modelId="{41E8118F-BB29-4E5E-8871-F7EE3C3F87E0}" type="pres">
      <dgm:prSet presAssocID="{7D003647-2007-4FDB-9322-D51D4BD3F892}" presName="Childtext1" presStyleLbl="revTx" presStyleIdx="2" presStyleCnt="4">
        <dgm:presLayoutVars>
          <dgm:bulletEnabled val="1"/>
        </dgm:presLayoutVars>
      </dgm:prSet>
      <dgm:spPr/>
    </dgm:pt>
    <dgm:pt modelId="{526C005A-C346-4C8D-B7A3-7A62A4149D0B}" type="pres">
      <dgm:prSet presAssocID="{7D003647-2007-4FDB-9322-D51D4BD3F892}" presName="ConnectLine1" presStyleLbl="sibTrans1D1" presStyleIdx="2" presStyleCnt="4"/>
      <dgm:spPr>
        <a:noFill/>
        <a:ln w="6350" cap="flat" cmpd="sng" algn="ctr">
          <a:solidFill>
            <a:schemeClr val="accent3">
              <a:hueOff val="0"/>
              <a:satOff val="0"/>
              <a:lumOff val="0"/>
              <a:alphaOff val="0"/>
            </a:schemeClr>
          </a:solidFill>
          <a:prstDash val="dash"/>
          <a:miter lim="800000"/>
        </a:ln>
        <a:effectLst/>
      </dgm:spPr>
    </dgm:pt>
    <dgm:pt modelId="{C173897E-13B6-4F29-9B36-382FAE0F916C}" type="pres">
      <dgm:prSet presAssocID="{7D003647-2007-4FDB-9322-D51D4BD3F892}" presName="ConnectLineEnd1" presStyleLbl="lnNode1" presStyleIdx="2" presStyleCnt="4"/>
      <dgm:spPr/>
    </dgm:pt>
    <dgm:pt modelId="{9678B610-2AE1-492F-8495-E2A306FE86F8}" type="pres">
      <dgm:prSet presAssocID="{7D003647-2007-4FDB-9322-D51D4BD3F892}" presName="EmptyPane1" presStyleCnt="0"/>
      <dgm:spPr/>
    </dgm:pt>
    <dgm:pt modelId="{C2388A1A-085B-48DF-8AE7-7A7F8AABBBB6}" type="pres">
      <dgm:prSet presAssocID="{3D4171CE-E453-44A7-A4CC-D337B3260B55}" presName="spaceBetweenRectangles1" presStyleCnt="0"/>
      <dgm:spPr/>
    </dgm:pt>
    <dgm:pt modelId="{0180DF83-F70D-47DF-B030-B6B1E12E62E1}" type="pres">
      <dgm:prSet presAssocID="{1E5441F8-59A5-4A5D-9C66-0ED4F6736416}" presName="composite1" presStyleCnt="0"/>
      <dgm:spPr/>
    </dgm:pt>
    <dgm:pt modelId="{33618326-AFF6-4D74-B464-62E7349F85EC}" type="pres">
      <dgm:prSet presAssocID="{1E5441F8-59A5-4A5D-9C66-0ED4F6736416}" presName="parent1" presStyleLbl="alignNode1" presStyleIdx="3" presStyleCnt="4">
        <dgm:presLayoutVars>
          <dgm:chMax val="1"/>
          <dgm:chPref val="1"/>
          <dgm:bulletEnabled val="1"/>
        </dgm:presLayoutVars>
      </dgm:prSet>
      <dgm:spPr/>
    </dgm:pt>
    <dgm:pt modelId="{E69C106C-1F79-4ABC-8AFF-BD33C19384C2}" type="pres">
      <dgm:prSet presAssocID="{1E5441F8-59A5-4A5D-9C66-0ED4F6736416}" presName="Childtext1" presStyleLbl="revTx" presStyleIdx="3" presStyleCnt="4">
        <dgm:presLayoutVars>
          <dgm:bulletEnabled val="1"/>
        </dgm:presLayoutVars>
      </dgm:prSet>
      <dgm:spPr/>
    </dgm:pt>
    <dgm:pt modelId="{8534B0BE-5C5D-4727-A728-29929A0532AE}" type="pres">
      <dgm:prSet presAssocID="{1E5441F8-59A5-4A5D-9C66-0ED4F6736416}" presName="ConnectLine1" presStyleLbl="sibTrans1D1" presStyleIdx="3" presStyleCnt="4"/>
      <dgm:spPr>
        <a:noFill/>
        <a:ln w="6350" cap="flat" cmpd="sng" algn="ctr">
          <a:solidFill>
            <a:schemeClr val="accent4">
              <a:hueOff val="0"/>
              <a:satOff val="0"/>
              <a:lumOff val="0"/>
              <a:alphaOff val="0"/>
            </a:schemeClr>
          </a:solidFill>
          <a:prstDash val="dash"/>
          <a:miter lim="800000"/>
        </a:ln>
        <a:effectLst/>
      </dgm:spPr>
    </dgm:pt>
    <dgm:pt modelId="{C1389073-0A18-4AFC-9649-304A4DFB96DA}" type="pres">
      <dgm:prSet presAssocID="{1E5441F8-59A5-4A5D-9C66-0ED4F6736416}" presName="ConnectLineEnd1" presStyleLbl="lnNode1" presStyleIdx="3" presStyleCnt="4"/>
      <dgm:spPr/>
    </dgm:pt>
    <dgm:pt modelId="{33AFE3E8-EEB1-4CD0-A9BB-75FF678BB97D}" type="pres">
      <dgm:prSet presAssocID="{1E5441F8-59A5-4A5D-9C66-0ED4F6736416}" presName="EmptyPane1" presStyleCnt="0"/>
      <dgm:spPr/>
    </dgm:pt>
  </dgm:ptLst>
  <dgm:cxnLst>
    <dgm:cxn modelId="{272F280B-8D2E-4DA4-8712-49D0EC90DC16}" srcId="{0F77BEF6-5DB1-4DE3-8595-26F6A75F55DB}" destId="{7D003647-2007-4FDB-9322-D51D4BD3F892}" srcOrd="2" destOrd="0" parTransId="{98E00B14-F69C-4E45-9617-6B50680FE1A9}" sibTransId="{3D4171CE-E453-44A7-A4CC-D337B3260B55}"/>
    <dgm:cxn modelId="{F8F1CC2C-6E74-4BF9-BFAE-66C735C67119}" srcId="{50BF1DCD-605F-46D0-8F0D-277EF8F0E036}" destId="{4D2F565F-B6B4-4F75-9562-EB0A09D7C11D}" srcOrd="0" destOrd="0" parTransId="{58356588-7DA5-407D-9F72-A7D0ED56F985}" sibTransId="{925E4EB7-B13F-47FA-BB27-19BD6515A2D6}"/>
    <dgm:cxn modelId="{1778E82D-2434-4022-B3E5-FB2C3436EA24}" type="presOf" srcId="{4D2F565F-B6B4-4F75-9562-EB0A09D7C11D}" destId="{5E881B00-F2B4-417B-A040-F327BFDD4977}" srcOrd="0" destOrd="0" presId="urn:microsoft.com/office/officeart/2016/7/layout/RoundedRectangleTimeline"/>
    <dgm:cxn modelId="{04B3203D-B8B2-4CFF-97B0-3E54B8A32E9E}" srcId="{0F77BEF6-5DB1-4DE3-8595-26F6A75F55DB}" destId="{B7BE1B6D-34B5-4B7F-9DC6-847EE8E25C0D}" srcOrd="0" destOrd="0" parTransId="{47C2053F-AE8D-43AD-A37B-A8804D2185EB}" sibTransId="{206D5077-C666-4452-BD2D-A11BB77C06B6}"/>
    <dgm:cxn modelId="{6B2A305C-8866-4C45-85B4-0377F28A7E69}" srcId="{7D003647-2007-4FDB-9322-D51D4BD3F892}" destId="{4FF7D50A-503F-46DE-89F8-D1C15B598D18}" srcOrd="0" destOrd="0" parTransId="{F4408940-0941-42E4-B18D-B71895B38C48}" sibTransId="{0C01DF51-3BEB-4141-BA98-A0092F269D90}"/>
    <dgm:cxn modelId="{D126B642-2D23-4051-AD97-DE363C80363E}" srcId="{1E5441F8-59A5-4A5D-9C66-0ED4F6736416}" destId="{9C9B695B-6A7C-4861-B600-C651F71617B7}" srcOrd="0" destOrd="0" parTransId="{B31D5521-3B5A-4D9C-9563-186483F873A3}" sibTransId="{A164CF4D-4E8C-4E04-AA7A-887F8E2C2388}"/>
    <dgm:cxn modelId="{21E99868-7781-449E-92C5-F6722B933CDF}" type="presOf" srcId="{50BF1DCD-605F-46D0-8F0D-277EF8F0E036}" destId="{FDDA4A96-ECCB-419C-8DF2-B2A3E9B13E42}" srcOrd="0" destOrd="0" presId="urn:microsoft.com/office/officeart/2016/7/layout/RoundedRectangleTimeline"/>
    <dgm:cxn modelId="{2D91C94D-2E73-4DCD-A8CE-8D791EADC88D}" type="presOf" srcId="{4FF7D50A-503F-46DE-89F8-D1C15B598D18}" destId="{41E8118F-BB29-4E5E-8871-F7EE3C3F87E0}" srcOrd="0" destOrd="0" presId="urn:microsoft.com/office/officeart/2016/7/layout/RoundedRectangleTimeline"/>
    <dgm:cxn modelId="{03A07B83-0B2F-410B-8CFB-83E06DFC58F2}" type="presOf" srcId="{88B9A444-DD4E-43DD-9132-DE14FE0FBFDA}" destId="{99826378-4CBE-49F8-BD4F-067AA65D3FAE}" srcOrd="0" destOrd="0" presId="urn:microsoft.com/office/officeart/2016/7/layout/RoundedRectangleTimeline"/>
    <dgm:cxn modelId="{C4A9C992-DD5B-4881-95A4-EAB2DDF90BB0}" type="presOf" srcId="{7D003647-2007-4FDB-9322-D51D4BD3F892}" destId="{AF791D72-CA3D-4E1E-8323-9F2DADB40AB3}" srcOrd="0" destOrd="0" presId="urn:microsoft.com/office/officeart/2016/7/layout/RoundedRectangleTimeline"/>
    <dgm:cxn modelId="{6B5F81A5-3C3B-48DA-A39C-B90551D65DAC}" type="presOf" srcId="{B7BE1B6D-34B5-4B7F-9DC6-847EE8E25C0D}" destId="{83F8ACE8-97FA-409F-B331-0322FE5F887B}" srcOrd="0" destOrd="0" presId="urn:microsoft.com/office/officeart/2016/7/layout/RoundedRectangleTimeline"/>
    <dgm:cxn modelId="{A46066B9-CA26-4CCE-BAA0-5D5C7BDB5949}" srcId="{B7BE1B6D-34B5-4B7F-9DC6-847EE8E25C0D}" destId="{88B9A444-DD4E-43DD-9132-DE14FE0FBFDA}" srcOrd="0" destOrd="0" parTransId="{B775249E-3736-4C40-AB3D-1A4D2D4F3F8D}" sibTransId="{5FF235F1-EE50-4163-85B0-C830640BA922}"/>
    <dgm:cxn modelId="{BF715FBC-8E2D-47C3-9536-415DB134026B}" srcId="{0F77BEF6-5DB1-4DE3-8595-26F6A75F55DB}" destId="{1E5441F8-59A5-4A5D-9C66-0ED4F6736416}" srcOrd="3" destOrd="0" parTransId="{9D17E2E3-C600-4D1C-BC3C-8021AAC7B088}" sibTransId="{A33829D4-066F-4E68-A484-B7DA794EA63C}"/>
    <dgm:cxn modelId="{8A7BAFCC-70E1-44BA-BCD1-FDB6E9033836}" srcId="{0F77BEF6-5DB1-4DE3-8595-26F6A75F55DB}" destId="{50BF1DCD-605F-46D0-8F0D-277EF8F0E036}" srcOrd="1" destOrd="0" parTransId="{A931EA19-D9E8-4E89-B8DF-67A637673EB2}" sibTransId="{600F7D9D-CDED-4227-9076-29103BE310FC}"/>
    <dgm:cxn modelId="{BA9A15D4-109C-49BC-9395-4347CE507F7E}" type="presOf" srcId="{1E5441F8-59A5-4A5D-9C66-0ED4F6736416}" destId="{33618326-AFF6-4D74-B464-62E7349F85EC}" srcOrd="0" destOrd="0" presId="urn:microsoft.com/office/officeart/2016/7/layout/RoundedRectangleTimeline"/>
    <dgm:cxn modelId="{C186D4FD-A500-4E98-B7D3-74D4C4C4D632}" type="presOf" srcId="{0F77BEF6-5DB1-4DE3-8595-26F6A75F55DB}" destId="{C510E858-519C-437F-A641-62C4A37713A1}" srcOrd="0" destOrd="0" presId="urn:microsoft.com/office/officeart/2016/7/layout/RoundedRectangleTimeline"/>
    <dgm:cxn modelId="{ECA6DFFF-5BE8-471D-858C-52237D6E9BAE}" type="presOf" srcId="{9C9B695B-6A7C-4861-B600-C651F71617B7}" destId="{E69C106C-1F79-4ABC-8AFF-BD33C19384C2}" srcOrd="0" destOrd="0" presId="urn:microsoft.com/office/officeart/2016/7/layout/RoundedRectangleTimeline"/>
    <dgm:cxn modelId="{E0D0381E-D615-4436-A23A-25F8737C791A}" type="presParOf" srcId="{C510E858-519C-437F-A641-62C4A37713A1}" destId="{BA2FC497-54BD-43C8-B635-70ABBA6D1DC1}" srcOrd="0" destOrd="0" presId="urn:microsoft.com/office/officeart/2016/7/layout/RoundedRectangleTimeline"/>
    <dgm:cxn modelId="{39A906D1-C979-4385-ADF9-2DF78C6B7C86}" type="presParOf" srcId="{BA2FC497-54BD-43C8-B635-70ABBA6D1DC1}" destId="{83F8ACE8-97FA-409F-B331-0322FE5F887B}" srcOrd="0" destOrd="0" presId="urn:microsoft.com/office/officeart/2016/7/layout/RoundedRectangleTimeline"/>
    <dgm:cxn modelId="{B647303E-0115-45DF-8472-BC33913792BD}" type="presParOf" srcId="{BA2FC497-54BD-43C8-B635-70ABBA6D1DC1}" destId="{99826378-4CBE-49F8-BD4F-067AA65D3FAE}" srcOrd="1" destOrd="0" presId="urn:microsoft.com/office/officeart/2016/7/layout/RoundedRectangleTimeline"/>
    <dgm:cxn modelId="{F3D61D94-4D12-4A33-AA8C-BA9AB1854257}" type="presParOf" srcId="{BA2FC497-54BD-43C8-B635-70ABBA6D1DC1}" destId="{5C3028DF-15A8-4045-BCD5-788E70D1EE1B}" srcOrd="2" destOrd="0" presId="urn:microsoft.com/office/officeart/2016/7/layout/RoundedRectangleTimeline"/>
    <dgm:cxn modelId="{E98D4CA3-6A0A-4E47-B942-C65F02865B6F}" type="presParOf" srcId="{BA2FC497-54BD-43C8-B635-70ABBA6D1DC1}" destId="{B978B15A-E6B9-4B62-9CF9-B72CFE7C5952}" srcOrd="3" destOrd="0" presId="urn:microsoft.com/office/officeart/2016/7/layout/RoundedRectangleTimeline"/>
    <dgm:cxn modelId="{276A3DE2-25B3-40F5-9204-780CE6FFC9C4}" type="presParOf" srcId="{BA2FC497-54BD-43C8-B635-70ABBA6D1DC1}" destId="{2CC7541B-F492-472B-9455-B0693A13A926}" srcOrd="4" destOrd="0" presId="urn:microsoft.com/office/officeart/2016/7/layout/RoundedRectangleTimeline"/>
    <dgm:cxn modelId="{5E049CFA-96C5-47C0-AABF-5F76FAA1203E}" type="presParOf" srcId="{C510E858-519C-437F-A641-62C4A37713A1}" destId="{4343ACDA-2C66-4307-8154-5BB6A2D8AD5A}" srcOrd="1" destOrd="0" presId="urn:microsoft.com/office/officeart/2016/7/layout/RoundedRectangleTimeline"/>
    <dgm:cxn modelId="{237551EB-3DE6-4A81-B517-B8026479F9B7}" type="presParOf" srcId="{C510E858-519C-437F-A641-62C4A37713A1}" destId="{29AABAAB-A7A4-4950-9C5F-E27C82530EB8}" srcOrd="2" destOrd="0" presId="urn:microsoft.com/office/officeart/2016/7/layout/RoundedRectangleTimeline"/>
    <dgm:cxn modelId="{16CC7F8F-92C2-44C1-8A51-49400E44EE09}" type="presParOf" srcId="{29AABAAB-A7A4-4950-9C5F-E27C82530EB8}" destId="{FDDA4A96-ECCB-419C-8DF2-B2A3E9B13E42}" srcOrd="0" destOrd="0" presId="urn:microsoft.com/office/officeart/2016/7/layout/RoundedRectangleTimeline"/>
    <dgm:cxn modelId="{5248D75E-BAC0-4522-A5CF-53AA55161269}" type="presParOf" srcId="{29AABAAB-A7A4-4950-9C5F-E27C82530EB8}" destId="{5E881B00-F2B4-417B-A040-F327BFDD4977}" srcOrd="1" destOrd="0" presId="urn:microsoft.com/office/officeart/2016/7/layout/RoundedRectangleTimeline"/>
    <dgm:cxn modelId="{D7722A01-1ADE-4640-9B8A-FF97F608383B}" type="presParOf" srcId="{29AABAAB-A7A4-4950-9C5F-E27C82530EB8}" destId="{F7918DE4-CF9A-44BF-BA89-3B71501CD279}" srcOrd="2" destOrd="0" presId="urn:microsoft.com/office/officeart/2016/7/layout/RoundedRectangleTimeline"/>
    <dgm:cxn modelId="{57FA5F7F-7865-48A3-B159-48BAEABD483E}" type="presParOf" srcId="{29AABAAB-A7A4-4950-9C5F-E27C82530EB8}" destId="{DC187A0D-4701-4CB4-8894-A7CC615739B7}" srcOrd="3" destOrd="0" presId="urn:microsoft.com/office/officeart/2016/7/layout/RoundedRectangleTimeline"/>
    <dgm:cxn modelId="{5B860741-D764-4305-BB7E-F99F3C12E2C0}" type="presParOf" srcId="{29AABAAB-A7A4-4950-9C5F-E27C82530EB8}" destId="{3A5324B7-24EB-49EE-B864-775B28D6AEA0}" srcOrd="4" destOrd="0" presId="urn:microsoft.com/office/officeart/2016/7/layout/RoundedRectangleTimeline"/>
    <dgm:cxn modelId="{E5B37615-B561-41DB-BC9A-D37C2DC0DD0E}" type="presParOf" srcId="{C510E858-519C-437F-A641-62C4A37713A1}" destId="{8735FF87-8301-4DAB-A7D4-ED8250997BB5}" srcOrd="3" destOrd="0" presId="urn:microsoft.com/office/officeart/2016/7/layout/RoundedRectangleTimeline"/>
    <dgm:cxn modelId="{4C9E2747-CC86-4573-9ABC-E6B40C6E12AF}" type="presParOf" srcId="{C510E858-519C-437F-A641-62C4A37713A1}" destId="{B62A5364-982F-4519-993E-401F553DBFB5}" srcOrd="4" destOrd="0" presId="urn:microsoft.com/office/officeart/2016/7/layout/RoundedRectangleTimeline"/>
    <dgm:cxn modelId="{9AD6926D-CF03-45F0-87A0-79FD741B1519}" type="presParOf" srcId="{B62A5364-982F-4519-993E-401F553DBFB5}" destId="{AF791D72-CA3D-4E1E-8323-9F2DADB40AB3}" srcOrd="0" destOrd="0" presId="urn:microsoft.com/office/officeart/2016/7/layout/RoundedRectangleTimeline"/>
    <dgm:cxn modelId="{9A46EB78-5913-4975-AF9A-3AA2DC5372E8}" type="presParOf" srcId="{B62A5364-982F-4519-993E-401F553DBFB5}" destId="{41E8118F-BB29-4E5E-8871-F7EE3C3F87E0}" srcOrd="1" destOrd="0" presId="urn:microsoft.com/office/officeart/2016/7/layout/RoundedRectangleTimeline"/>
    <dgm:cxn modelId="{4A5D3C6A-236B-4B0B-BF7E-021FFD4650C9}" type="presParOf" srcId="{B62A5364-982F-4519-993E-401F553DBFB5}" destId="{526C005A-C346-4C8D-B7A3-7A62A4149D0B}" srcOrd="2" destOrd="0" presId="urn:microsoft.com/office/officeart/2016/7/layout/RoundedRectangleTimeline"/>
    <dgm:cxn modelId="{81022A48-B137-4920-BBD9-2C29A72A6047}" type="presParOf" srcId="{B62A5364-982F-4519-993E-401F553DBFB5}" destId="{C173897E-13B6-4F29-9B36-382FAE0F916C}" srcOrd="3" destOrd="0" presId="urn:microsoft.com/office/officeart/2016/7/layout/RoundedRectangleTimeline"/>
    <dgm:cxn modelId="{6C06682A-29CF-4FA1-8270-0271D0475505}" type="presParOf" srcId="{B62A5364-982F-4519-993E-401F553DBFB5}" destId="{9678B610-2AE1-492F-8495-E2A306FE86F8}" srcOrd="4" destOrd="0" presId="urn:microsoft.com/office/officeart/2016/7/layout/RoundedRectangleTimeline"/>
    <dgm:cxn modelId="{766E5550-5347-47FA-9C3D-4CE8451710C3}" type="presParOf" srcId="{C510E858-519C-437F-A641-62C4A37713A1}" destId="{C2388A1A-085B-48DF-8AE7-7A7F8AABBBB6}" srcOrd="5" destOrd="0" presId="urn:microsoft.com/office/officeart/2016/7/layout/RoundedRectangleTimeline"/>
    <dgm:cxn modelId="{B1DB3832-C150-4D44-9DF0-2AE022D9A109}" type="presParOf" srcId="{C510E858-519C-437F-A641-62C4A37713A1}" destId="{0180DF83-F70D-47DF-B030-B6B1E12E62E1}" srcOrd="6" destOrd="0" presId="urn:microsoft.com/office/officeart/2016/7/layout/RoundedRectangleTimeline"/>
    <dgm:cxn modelId="{905257C2-FB36-40E6-89BD-6BCA96E3657E}" type="presParOf" srcId="{0180DF83-F70D-47DF-B030-B6B1E12E62E1}" destId="{33618326-AFF6-4D74-B464-62E7349F85EC}" srcOrd="0" destOrd="0" presId="urn:microsoft.com/office/officeart/2016/7/layout/RoundedRectangleTimeline"/>
    <dgm:cxn modelId="{22CD0E59-8908-4EE4-BCA6-ECED0F5307A7}" type="presParOf" srcId="{0180DF83-F70D-47DF-B030-B6B1E12E62E1}" destId="{E69C106C-1F79-4ABC-8AFF-BD33C19384C2}" srcOrd="1" destOrd="0" presId="urn:microsoft.com/office/officeart/2016/7/layout/RoundedRectangleTimeline"/>
    <dgm:cxn modelId="{F9AD4C00-5F39-49DF-B343-170962E6A395}" type="presParOf" srcId="{0180DF83-F70D-47DF-B030-B6B1E12E62E1}" destId="{8534B0BE-5C5D-4727-A728-29929A0532AE}" srcOrd="2" destOrd="0" presId="urn:microsoft.com/office/officeart/2016/7/layout/RoundedRectangleTimeline"/>
    <dgm:cxn modelId="{C154F081-CD83-41C3-A5CA-6E23D83071C1}" type="presParOf" srcId="{0180DF83-F70D-47DF-B030-B6B1E12E62E1}" destId="{C1389073-0A18-4AFC-9649-304A4DFB96DA}" srcOrd="3" destOrd="0" presId="urn:microsoft.com/office/officeart/2016/7/layout/RoundedRectangleTimeline"/>
    <dgm:cxn modelId="{8E5C1646-C8B1-4588-AA25-38D0807266BB}" type="presParOf" srcId="{0180DF83-F70D-47DF-B030-B6B1E12E62E1}" destId="{33AFE3E8-EEB1-4CD0-A9BB-75FF678BB97D}" srcOrd="4" destOrd="0" presId="urn:microsoft.com/office/officeart/2016/7/layout/RoundedRectangleTimeline"/>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F7A0BB1-933C-43EB-9E97-FF14ABD93B8A}"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B9EFD7CF-31A5-401E-B98D-8493C3A8D257}">
      <dgm:prSet/>
      <dgm:spPr/>
      <dgm:t>
        <a:bodyPr/>
        <a:lstStyle/>
        <a:p>
          <a:r>
            <a:rPr lang="en-US" b="0">
              <a:latin typeface="Cambria"/>
              <a:ea typeface="Cambria"/>
            </a:rPr>
            <a:t> </a:t>
          </a:r>
          <a:r>
            <a:rPr lang="en-US" b="1">
              <a:latin typeface="Cambria"/>
              <a:ea typeface="Cambria"/>
            </a:rPr>
            <a:t>General Objective:</a:t>
          </a:r>
        </a:p>
      </dgm:t>
    </dgm:pt>
    <dgm:pt modelId="{38A7B9A4-EFEC-4752-9CF5-C1452502EB44}" type="parTrans" cxnId="{EB5F876A-CAE9-4883-8598-CD4C7E3DB0C7}">
      <dgm:prSet/>
      <dgm:spPr/>
      <dgm:t>
        <a:bodyPr/>
        <a:lstStyle/>
        <a:p>
          <a:endParaRPr lang="en-US"/>
        </a:p>
      </dgm:t>
    </dgm:pt>
    <dgm:pt modelId="{DD5AE46A-59F4-4E95-BF2D-BBB29C8D4182}" type="sibTrans" cxnId="{EB5F876A-CAE9-4883-8598-CD4C7E3DB0C7}">
      <dgm:prSet/>
      <dgm:spPr/>
      <dgm:t>
        <a:bodyPr/>
        <a:lstStyle/>
        <a:p>
          <a:endParaRPr lang="en-US"/>
        </a:p>
      </dgm:t>
    </dgm:pt>
    <dgm:pt modelId="{8B672D7D-4A0C-4CB4-AF3F-58E0674FCAD6}">
      <dgm:prSet/>
      <dgm:spPr/>
      <dgm:t>
        <a:bodyPr/>
        <a:lstStyle/>
        <a:p>
          <a:r>
            <a:rPr lang="en-US" b="0">
              <a:latin typeface="Cambria"/>
              <a:ea typeface="Cambria"/>
            </a:rPr>
            <a:t>To evaluate the role of Kayakalp in NQAS implementation in India</a:t>
          </a:r>
        </a:p>
      </dgm:t>
    </dgm:pt>
    <dgm:pt modelId="{1FF8B420-C2B6-4200-A481-4A4EB72E55CD}" type="parTrans" cxnId="{71763C0F-BF5E-4F18-8294-5BDC437EE745}">
      <dgm:prSet/>
      <dgm:spPr/>
      <dgm:t>
        <a:bodyPr/>
        <a:lstStyle/>
        <a:p>
          <a:endParaRPr lang="en-US"/>
        </a:p>
      </dgm:t>
    </dgm:pt>
    <dgm:pt modelId="{5280D768-559A-467C-ADA4-5269BAEDC180}" type="sibTrans" cxnId="{71763C0F-BF5E-4F18-8294-5BDC437EE745}">
      <dgm:prSet/>
      <dgm:spPr/>
      <dgm:t>
        <a:bodyPr/>
        <a:lstStyle/>
        <a:p>
          <a:endParaRPr lang="en-US"/>
        </a:p>
      </dgm:t>
    </dgm:pt>
    <dgm:pt modelId="{A797C931-B2DC-42BD-B585-A103DB5190D9}">
      <dgm:prSet/>
      <dgm:spPr/>
      <dgm:t>
        <a:bodyPr/>
        <a:lstStyle/>
        <a:p>
          <a:pPr rtl="0"/>
          <a:r>
            <a:rPr lang="en-US" b="0">
              <a:latin typeface="Cambria"/>
              <a:ea typeface="Cambria"/>
            </a:rPr>
            <a:t> </a:t>
          </a:r>
          <a:r>
            <a:rPr lang="en-US" b="1">
              <a:latin typeface="Cambria"/>
              <a:ea typeface="Cambria"/>
            </a:rPr>
            <a:t>Specific Objectives:</a:t>
          </a:r>
        </a:p>
      </dgm:t>
    </dgm:pt>
    <dgm:pt modelId="{F2A6216B-C5FD-4E40-BF38-4FE0BA361037}" type="parTrans" cxnId="{693CC8AE-0692-49D0-8102-FAFCF7CEB54A}">
      <dgm:prSet/>
      <dgm:spPr/>
      <dgm:t>
        <a:bodyPr/>
        <a:lstStyle/>
        <a:p>
          <a:endParaRPr lang="en-US"/>
        </a:p>
      </dgm:t>
    </dgm:pt>
    <dgm:pt modelId="{4CC4ECC8-02B5-4029-861C-E6E1A894E27C}" type="sibTrans" cxnId="{693CC8AE-0692-49D0-8102-FAFCF7CEB54A}">
      <dgm:prSet/>
      <dgm:spPr/>
      <dgm:t>
        <a:bodyPr/>
        <a:lstStyle/>
        <a:p>
          <a:endParaRPr lang="en-US"/>
        </a:p>
      </dgm:t>
    </dgm:pt>
    <dgm:pt modelId="{385BB8D8-AC83-4374-BCDC-3FD89E1261C1}">
      <dgm:prSet phldr="0"/>
      <dgm:spPr/>
      <dgm:t>
        <a:bodyPr/>
        <a:lstStyle/>
        <a:p>
          <a:pPr rtl="0"/>
          <a:r>
            <a:rPr lang="en-US" b="0">
              <a:latin typeface="Cambria"/>
              <a:ea typeface="Cambria"/>
            </a:rPr>
            <a:t>To assess the role of infection control practices under Kayakalp achievement in NQAS certified   public health care           facilities.</a:t>
          </a:r>
          <a:br>
            <a:rPr lang="en-US" b="0">
              <a:latin typeface="Cambria"/>
              <a:ea typeface="Cambria"/>
            </a:rPr>
          </a:br>
          <a:endParaRPr lang="en-US" b="0">
            <a:latin typeface="Cambria"/>
            <a:ea typeface="Cambria"/>
          </a:endParaRPr>
        </a:p>
      </dgm:t>
    </dgm:pt>
    <dgm:pt modelId="{90AB9EAB-2B5C-41A9-A48C-4F5535BC8FF7}" type="parTrans" cxnId="{727AC953-AC5F-47E3-A60A-3F2D2BBCA710}">
      <dgm:prSet/>
      <dgm:spPr/>
      <dgm:t>
        <a:bodyPr/>
        <a:lstStyle/>
        <a:p>
          <a:endParaRPr lang="en-US"/>
        </a:p>
      </dgm:t>
    </dgm:pt>
    <dgm:pt modelId="{73A38E41-B645-4B53-B94C-907C4F3C52D5}" type="sibTrans" cxnId="{727AC953-AC5F-47E3-A60A-3F2D2BBCA710}">
      <dgm:prSet/>
      <dgm:spPr/>
      <dgm:t>
        <a:bodyPr/>
        <a:lstStyle/>
        <a:p>
          <a:endParaRPr lang="en-US"/>
        </a:p>
      </dgm:t>
    </dgm:pt>
    <dgm:pt modelId="{9A02622A-F31B-4772-8789-F8348FC4534D}">
      <dgm:prSet phldr="0"/>
      <dgm:spPr/>
      <dgm:t>
        <a:bodyPr/>
        <a:lstStyle/>
        <a:p>
          <a:pPr rtl="0"/>
          <a:r>
            <a:rPr lang="en-US" b="0">
              <a:latin typeface="Cambria"/>
              <a:ea typeface="Cambria"/>
            </a:rPr>
            <a:t>To assess the role of Kayakalp implementation of NQAS in the public health facilities.</a:t>
          </a:r>
          <a:endParaRPr lang="en-US" b="0"/>
        </a:p>
      </dgm:t>
    </dgm:pt>
    <dgm:pt modelId="{1F72ACC6-4C9E-4FD3-9EC4-3B716C8503E2}" type="parTrans" cxnId="{C49D6AAC-A202-442C-8CD4-9F97E8AE790D}">
      <dgm:prSet/>
      <dgm:spPr/>
    </dgm:pt>
    <dgm:pt modelId="{CBDD024C-80B8-4D35-9A51-00A00BEA7005}" type="sibTrans" cxnId="{C49D6AAC-A202-442C-8CD4-9F97E8AE790D}">
      <dgm:prSet/>
      <dgm:spPr/>
    </dgm:pt>
    <dgm:pt modelId="{42675CE5-B6C8-4C17-B44F-DE9208C0D5F9}" type="pres">
      <dgm:prSet presAssocID="{6F7A0BB1-933C-43EB-9E97-FF14ABD93B8A}" presName="linear" presStyleCnt="0">
        <dgm:presLayoutVars>
          <dgm:animLvl val="lvl"/>
          <dgm:resizeHandles val="exact"/>
        </dgm:presLayoutVars>
      </dgm:prSet>
      <dgm:spPr/>
    </dgm:pt>
    <dgm:pt modelId="{B6D9E385-0AF3-4B31-8781-D93B8824E7C6}" type="pres">
      <dgm:prSet presAssocID="{B9EFD7CF-31A5-401E-B98D-8493C3A8D257}" presName="parentText" presStyleLbl="node1" presStyleIdx="0" presStyleCnt="2">
        <dgm:presLayoutVars>
          <dgm:chMax val="0"/>
          <dgm:bulletEnabled val="1"/>
        </dgm:presLayoutVars>
      </dgm:prSet>
      <dgm:spPr/>
    </dgm:pt>
    <dgm:pt modelId="{1406F049-45D1-4CBE-ABEB-A0F8F509D9F3}" type="pres">
      <dgm:prSet presAssocID="{B9EFD7CF-31A5-401E-B98D-8493C3A8D257}" presName="childText" presStyleLbl="revTx" presStyleIdx="0" presStyleCnt="2">
        <dgm:presLayoutVars>
          <dgm:bulletEnabled val="1"/>
        </dgm:presLayoutVars>
      </dgm:prSet>
      <dgm:spPr/>
    </dgm:pt>
    <dgm:pt modelId="{A07E53B9-9DE1-4658-A00C-57C701D5B69D}" type="pres">
      <dgm:prSet presAssocID="{A797C931-B2DC-42BD-B585-A103DB5190D9}" presName="parentText" presStyleLbl="node1" presStyleIdx="1" presStyleCnt="2">
        <dgm:presLayoutVars>
          <dgm:chMax val="0"/>
          <dgm:bulletEnabled val="1"/>
        </dgm:presLayoutVars>
      </dgm:prSet>
      <dgm:spPr/>
    </dgm:pt>
    <dgm:pt modelId="{E5045AA3-2DBF-4B1B-A819-C0DE34B59BD3}" type="pres">
      <dgm:prSet presAssocID="{A797C931-B2DC-42BD-B585-A103DB5190D9}" presName="childText" presStyleLbl="revTx" presStyleIdx="1" presStyleCnt="2">
        <dgm:presLayoutVars>
          <dgm:bulletEnabled val="1"/>
        </dgm:presLayoutVars>
      </dgm:prSet>
      <dgm:spPr/>
    </dgm:pt>
  </dgm:ptLst>
  <dgm:cxnLst>
    <dgm:cxn modelId="{71763C0F-BF5E-4F18-8294-5BDC437EE745}" srcId="{B9EFD7CF-31A5-401E-B98D-8493C3A8D257}" destId="{8B672D7D-4A0C-4CB4-AF3F-58E0674FCAD6}" srcOrd="0" destOrd="0" parTransId="{1FF8B420-C2B6-4200-A481-4A4EB72E55CD}" sibTransId="{5280D768-559A-467C-ADA4-5269BAEDC180}"/>
    <dgm:cxn modelId="{EB5F876A-CAE9-4883-8598-CD4C7E3DB0C7}" srcId="{6F7A0BB1-933C-43EB-9E97-FF14ABD93B8A}" destId="{B9EFD7CF-31A5-401E-B98D-8493C3A8D257}" srcOrd="0" destOrd="0" parTransId="{38A7B9A4-EFEC-4752-9CF5-C1452502EB44}" sibTransId="{DD5AE46A-59F4-4E95-BF2D-BBB29C8D4182}"/>
    <dgm:cxn modelId="{FD2E0D71-BBCC-4A18-9FF0-489ECAA2F1A2}" type="presOf" srcId="{6F7A0BB1-933C-43EB-9E97-FF14ABD93B8A}" destId="{42675CE5-B6C8-4C17-B44F-DE9208C0D5F9}" srcOrd="0" destOrd="0" presId="urn:microsoft.com/office/officeart/2005/8/layout/vList2"/>
    <dgm:cxn modelId="{727AC953-AC5F-47E3-A60A-3F2D2BBCA710}" srcId="{A797C931-B2DC-42BD-B585-A103DB5190D9}" destId="{385BB8D8-AC83-4374-BCDC-3FD89E1261C1}" srcOrd="1" destOrd="0" parTransId="{90AB9EAB-2B5C-41A9-A48C-4F5535BC8FF7}" sibTransId="{73A38E41-B645-4B53-B94C-907C4F3C52D5}"/>
    <dgm:cxn modelId="{6EA31C54-7577-45EB-8197-AEC03AE402AF}" type="presOf" srcId="{B9EFD7CF-31A5-401E-B98D-8493C3A8D257}" destId="{B6D9E385-0AF3-4B31-8781-D93B8824E7C6}" srcOrd="0" destOrd="0" presId="urn:microsoft.com/office/officeart/2005/8/layout/vList2"/>
    <dgm:cxn modelId="{C49D6AAC-A202-442C-8CD4-9F97E8AE790D}" srcId="{A797C931-B2DC-42BD-B585-A103DB5190D9}" destId="{9A02622A-F31B-4772-8789-F8348FC4534D}" srcOrd="0" destOrd="0" parTransId="{1F72ACC6-4C9E-4FD3-9EC4-3B716C8503E2}" sibTransId="{CBDD024C-80B8-4D35-9A51-00A00BEA7005}"/>
    <dgm:cxn modelId="{693CC8AE-0692-49D0-8102-FAFCF7CEB54A}" srcId="{6F7A0BB1-933C-43EB-9E97-FF14ABD93B8A}" destId="{A797C931-B2DC-42BD-B585-A103DB5190D9}" srcOrd="1" destOrd="0" parTransId="{F2A6216B-C5FD-4E40-BF38-4FE0BA361037}" sibTransId="{4CC4ECC8-02B5-4029-861C-E6E1A894E27C}"/>
    <dgm:cxn modelId="{B59274BC-FCF1-4C1D-9AC5-67F824CEC175}" type="presOf" srcId="{A797C931-B2DC-42BD-B585-A103DB5190D9}" destId="{A07E53B9-9DE1-4658-A00C-57C701D5B69D}" srcOrd="0" destOrd="0" presId="urn:microsoft.com/office/officeart/2005/8/layout/vList2"/>
    <dgm:cxn modelId="{5756B3C1-4B19-400C-A5B0-852D98B6FCEB}" type="presOf" srcId="{9A02622A-F31B-4772-8789-F8348FC4534D}" destId="{E5045AA3-2DBF-4B1B-A819-C0DE34B59BD3}" srcOrd="0" destOrd="0" presId="urn:microsoft.com/office/officeart/2005/8/layout/vList2"/>
    <dgm:cxn modelId="{106B5ECA-BED0-4CB9-B86B-991817A44C8E}" type="presOf" srcId="{8B672D7D-4A0C-4CB4-AF3F-58E0674FCAD6}" destId="{1406F049-45D1-4CBE-ABEB-A0F8F509D9F3}" srcOrd="0" destOrd="0" presId="urn:microsoft.com/office/officeart/2005/8/layout/vList2"/>
    <dgm:cxn modelId="{02C837D7-DCA4-4D5F-B3E4-0F8D66B59FAF}" type="presOf" srcId="{385BB8D8-AC83-4374-BCDC-3FD89E1261C1}" destId="{E5045AA3-2DBF-4B1B-A819-C0DE34B59BD3}" srcOrd="0" destOrd="1" presId="urn:microsoft.com/office/officeart/2005/8/layout/vList2"/>
    <dgm:cxn modelId="{780E9659-375B-45BF-B72C-5996E48345AA}" type="presParOf" srcId="{42675CE5-B6C8-4C17-B44F-DE9208C0D5F9}" destId="{B6D9E385-0AF3-4B31-8781-D93B8824E7C6}" srcOrd="0" destOrd="0" presId="urn:microsoft.com/office/officeart/2005/8/layout/vList2"/>
    <dgm:cxn modelId="{92CC6595-CF0E-40DE-ABD0-201CE511AB61}" type="presParOf" srcId="{42675CE5-B6C8-4C17-B44F-DE9208C0D5F9}" destId="{1406F049-45D1-4CBE-ABEB-A0F8F509D9F3}" srcOrd="1" destOrd="0" presId="urn:microsoft.com/office/officeart/2005/8/layout/vList2"/>
    <dgm:cxn modelId="{6EE0D6EF-337B-49DE-9EF3-23B5BA04D2B4}" type="presParOf" srcId="{42675CE5-B6C8-4C17-B44F-DE9208C0D5F9}" destId="{A07E53B9-9DE1-4658-A00C-57C701D5B69D}" srcOrd="2" destOrd="0" presId="urn:microsoft.com/office/officeart/2005/8/layout/vList2"/>
    <dgm:cxn modelId="{90FB7346-935E-4169-ABB9-F6E0AF0347BB}" type="presParOf" srcId="{42675CE5-B6C8-4C17-B44F-DE9208C0D5F9}" destId="{E5045AA3-2DBF-4B1B-A819-C0DE34B59BD3}"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5AC7448-5205-4CDC-B6B8-42901250A42D}"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D965B98A-BEE5-477B-BDA5-F47AC2092063}">
      <dgm:prSet/>
      <dgm:spPr/>
      <dgm:t>
        <a:bodyPr/>
        <a:lstStyle/>
        <a:p>
          <a:r>
            <a:rPr lang="en-US" b="1">
              <a:latin typeface="Cambria"/>
              <a:ea typeface="Cambria"/>
            </a:rPr>
            <a:t>Study Area: </a:t>
          </a:r>
          <a:r>
            <a:rPr lang="en-US">
              <a:latin typeface="Cambria"/>
              <a:ea typeface="Cambria"/>
            </a:rPr>
            <a:t>The study covered PHCs &amp; UPHCs of 36 states /UTs of India which were awarded under Kayakalp scheme and were further certified under the NQAS Program of Government of India during FY 2020-2021.</a:t>
          </a:r>
        </a:p>
      </dgm:t>
    </dgm:pt>
    <dgm:pt modelId="{B120E531-A255-4AFB-8CFC-7353A43A5BDB}" type="parTrans" cxnId="{00879D90-C815-40DC-B738-5F98D4689028}">
      <dgm:prSet/>
      <dgm:spPr/>
      <dgm:t>
        <a:bodyPr/>
        <a:lstStyle/>
        <a:p>
          <a:endParaRPr lang="en-US"/>
        </a:p>
      </dgm:t>
    </dgm:pt>
    <dgm:pt modelId="{3393B679-295C-4D4D-8F99-A91402886C01}" type="sibTrans" cxnId="{00879D90-C815-40DC-B738-5F98D4689028}">
      <dgm:prSet/>
      <dgm:spPr/>
      <dgm:t>
        <a:bodyPr/>
        <a:lstStyle/>
        <a:p>
          <a:endParaRPr lang="en-US"/>
        </a:p>
      </dgm:t>
    </dgm:pt>
    <dgm:pt modelId="{CBF22B70-E75A-49D5-B05A-C03D9480D1C4}">
      <dgm:prSet/>
      <dgm:spPr/>
      <dgm:t>
        <a:bodyPr/>
        <a:lstStyle/>
        <a:p>
          <a:r>
            <a:rPr lang="en-US" b="1">
              <a:latin typeface="Cambria"/>
              <a:ea typeface="Cambria"/>
            </a:rPr>
            <a:t>Study Population:</a:t>
          </a:r>
          <a:r>
            <a:rPr lang="en-US">
              <a:latin typeface="Cambria"/>
              <a:ea typeface="Cambria"/>
            </a:rPr>
            <a:t> 167</a:t>
          </a:r>
        </a:p>
      </dgm:t>
    </dgm:pt>
    <dgm:pt modelId="{DB4A2006-CAF5-49B8-89CE-25580EA4B166}" type="parTrans" cxnId="{566E4434-1A61-4CB5-8EAA-4C807E2C1C5C}">
      <dgm:prSet/>
      <dgm:spPr/>
      <dgm:t>
        <a:bodyPr/>
        <a:lstStyle/>
        <a:p>
          <a:endParaRPr lang="en-US"/>
        </a:p>
      </dgm:t>
    </dgm:pt>
    <dgm:pt modelId="{638FEA2F-2643-4FDA-8A52-1C82AC06152A}" type="sibTrans" cxnId="{566E4434-1A61-4CB5-8EAA-4C807E2C1C5C}">
      <dgm:prSet/>
      <dgm:spPr/>
      <dgm:t>
        <a:bodyPr/>
        <a:lstStyle/>
        <a:p>
          <a:endParaRPr lang="en-US"/>
        </a:p>
      </dgm:t>
    </dgm:pt>
    <dgm:pt modelId="{DF6E65F4-585F-4822-BF9A-B0C204655950}">
      <dgm:prSet/>
      <dgm:spPr/>
      <dgm:t>
        <a:bodyPr/>
        <a:lstStyle/>
        <a:p>
          <a:r>
            <a:rPr lang="en-US" b="1">
              <a:latin typeface="Cambria"/>
              <a:ea typeface="Cambria"/>
            </a:rPr>
            <a:t>Sample Size: </a:t>
          </a:r>
          <a:r>
            <a:rPr lang="en-US">
              <a:latin typeface="Cambria"/>
              <a:ea typeface="Cambria"/>
            </a:rPr>
            <a:t>62 (NQAS Certified &amp; Kayakalp Awardee) </a:t>
          </a:r>
        </a:p>
      </dgm:t>
    </dgm:pt>
    <dgm:pt modelId="{D9A2BD69-8A58-4D5E-9468-5C0D1232CA1E}" type="parTrans" cxnId="{39524863-8FCD-4439-A5DA-F6D583DD43E8}">
      <dgm:prSet/>
      <dgm:spPr/>
      <dgm:t>
        <a:bodyPr/>
        <a:lstStyle/>
        <a:p>
          <a:endParaRPr lang="en-US"/>
        </a:p>
      </dgm:t>
    </dgm:pt>
    <dgm:pt modelId="{608F8923-560D-430C-9B82-7E2AE787A894}" type="sibTrans" cxnId="{39524863-8FCD-4439-A5DA-F6D583DD43E8}">
      <dgm:prSet/>
      <dgm:spPr/>
      <dgm:t>
        <a:bodyPr/>
        <a:lstStyle/>
        <a:p>
          <a:endParaRPr lang="en-US"/>
        </a:p>
      </dgm:t>
    </dgm:pt>
    <dgm:pt modelId="{34BCE0E4-EF36-41EC-8A6A-A629D91F300E}">
      <dgm:prSet/>
      <dgm:spPr/>
      <dgm:t>
        <a:bodyPr/>
        <a:lstStyle/>
        <a:p>
          <a:r>
            <a:rPr lang="en-US" b="1">
              <a:latin typeface="Cambria"/>
              <a:ea typeface="Cambria"/>
            </a:rPr>
            <a:t>Statistical Analysis:</a:t>
          </a:r>
          <a:r>
            <a:rPr lang="en-US">
              <a:latin typeface="Cambria"/>
              <a:ea typeface="Cambria"/>
            </a:rPr>
            <a:t> Microsoft excel 2010</a:t>
          </a:r>
        </a:p>
      </dgm:t>
    </dgm:pt>
    <dgm:pt modelId="{2A55C72F-47A4-4EAF-9E74-67499EF5CA17}" type="parTrans" cxnId="{79ACB549-A3DB-4EDF-8F40-A3798CF337CD}">
      <dgm:prSet/>
      <dgm:spPr/>
      <dgm:t>
        <a:bodyPr/>
        <a:lstStyle/>
        <a:p>
          <a:endParaRPr lang="en-US"/>
        </a:p>
      </dgm:t>
    </dgm:pt>
    <dgm:pt modelId="{DB529661-25E6-457F-BA57-157D92F26B84}" type="sibTrans" cxnId="{79ACB549-A3DB-4EDF-8F40-A3798CF337CD}">
      <dgm:prSet/>
      <dgm:spPr/>
      <dgm:t>
        <a:bodyPr/>
        <a:lstStyle/>
        <a:p>
          <a:endParaRPr lang="en-US"/>
        </a:p>
      </dgm:t>
    </dgm:pt>
    <dgm:pt modelId="{918ABB88-0F4B-4579-B574-DE156AB57F95}">
      <dgm:prSet/>
      <dgm:spPr/>
      <dgm:t>
        <a:bodyPr/>
        <a:lstStyle/>
        <a:p>
          <a:r>
            <a:rPr lang="en-US" b="1">
              <a:latin typeface="Cambria"/>
              <a:ea typeface="Cambria"/>
            </a:rPr>
            <a:t>Study Design: </a:t>
          </a:r>
          <a:r>
            <a:rPr lang="en-US">
              <a:latin typeface="Cambria"/>
              <a:ea typeface="Cambria"/>
            </a:rPr>
            <a:t>Descriptive study</a:t>
          </a:r>
        </a:p>
      </dgm:t>
    </dgm:pt>
    <dgm:pt modelId="{895BF62E-7C9D-4494-8E0B-D6A44C19C4B6}" type="parTrans" cxnId="{72F0DA15-62AE-475C-9212-0D53CE551DFC}">
      <dgm:prSet/>
      <dgm:spPr/>
      <dgm:t>
        <a:bodyPr/>
        <a:lstStyle/>
        <a:p>
          <a:endParaRPr lang="en-US"/>
        </a:p>
      </dgm:t>
    </dgm:pt>
    <dgm:pt modelId="{7D35CBBC-8FDF-42C8-AAD2-8C2200B1F7EB}" type="sibTrans" cxnId="{72F0DA15-62AE-475C-9212-0D53CE551DFC}">
      <dgm:prSet/>
      <dgm:spPr/>
      <dgm:t>
        <a:bodyPr/>
        <a:lstStyle/>
        <a:p>
          <a:endParaRPr lang="en-US"/>
        </a:p>
      </dgm:t>
    </dgm:pt>
    <dgm:pt modelId="{EB2F573D-00FA-4EC4-9338-90F70497C128}">
      <dgm:prSet/>
      <dgm:spPr/>
      <dgm:t>
        <a:bodyPr/>
        <a:lstStyle/>
        <a:p>
          <a:r>
            <a:rPr lang="en-US" b="1">
              <a:latin typeface="Cambria"/>
              <a:ea typeface="Cambria"/>
            </a:rPr>
            <a:t>Study Subjects</a:t>
          </a:r>
          <a:r>
            <a:rPr lang="en-US">
              <a:latin typeface="Cambria"/>
              <a:ea typeface="Cambria"/>
            </a:rPr>
            <a:t>: From the secondary data provided by NHSRC, 62 PHCs &amp; Urban PHCs which are (NQAS Certified &amp; Kayakalp Awardee) </a:t>
          </a:r>
        </a:p>
      </dgm:t>
    </dgm:pt>
    <dgm:pt modelId="{B95FFF6F-922C-4962-8ACD-AEE36DD30761}" type="parTrans" cxnId="{573142C1-7B32-4AF2-96A8-EF62BF22B32D}">
      <dgm:prSet/>
      <dgm:spPr/>
      <dgm:t>
        <a:bodyPr/>
        <a:lstStyle/>
        <a:p>
          <a:endParaRPr lang="en-US"/>
        </a:p>
      </dgm:t>
    </dgm:pt>
    <dgm:pt modelId="{F9F5C09F-98AC-425E-AAD8-18DAB18E6648}" type="sibTrans" cxnId="{573142C1-7B32-4AF2-96A8-EF62BF22B32D}">
      <dgm:prSet/>
      <dgm:spPr/>
      <dgm:t>
        <a:bodyPr/>
        <a:lstStyle/>
        <a:p>
          <a:endParaRPr lang="en-US"/>
        </a:p>
      </dgm:t>
    </dgm:pt>
    <dgm:pt modelId="{DE16CEEF-9F34-49F9-8AC4-2CA85453AF5E}">
      <dgm:prSet/>
      <dgm:spPr/>
      <dgm:t>
        <a:bodyPr/>
        <a:lstStyle/>
        <a:p>
          <a:r>
            <a:rPr lang="en-US" b="1">
              <a:latin typeface="Cambria"/>
              <a:ea typeface="Cambria"/>
            </a:rPr>
            <a:t>Study Instruments: </a:t>
          </a:r>
          <a:r>
            <a:rPr lang="en-US">
              <a:latin typeface="Cambria"/>
              <a:ea typeface="Cambria"/>
            </a:rPr>
            <a:t> Kayakalp &amp; NQAS Tool.</a:t>
          </a:r>
        </a:p>
      </dgm:t>
    </dgm:pt>
    <dgm:pt modelId="{FB3E655A-097B-44E4-A83B-37EB2C27DEE2}" type="parTrans" cxnId="{68EF51AD-E7B2-4D76-9BF9-42C1FBEE0140}">
      <dgm:prSet/>
      <dgm:spPr/>
      <dgm:t>
        <a:bodyPr/>
        <a:lstStyle/>
        <a:p>
          <a:endParaRPr lang="en-US"/>
        </a:p>
      </dgm:t>
    </dgm:pt>
    <dgm:pt modelId="{82A1BAD7-4FF5-4004-9685-BD5457F96A03}" type="sibTrans" cxnId="{68EF51AD-E7B2-4D76-9BF9-42C1FBEE0140}">
      <dgm:prSet/>
      <dgm:spPr/>
      <dgm:t>
        <a:bodyPr/>
        <a:lstStyle/>
        <a:p>
          <a:endParaRPr lang="en-US"/>
        </a:p>
      </dgm:t>
    </dgm:pt>
    <dgm:pt modelId="{3896124A-0518-49DC-A56F-552EE7A91CD5}">
      <dgm:prSet/>
      <dgm:spPr/>
      <dgm:t>
        <a:bodyPr/>
        <a:lstStyle/>
        <a:p>
          <a:r>
            <a:rPr lang="en-US" b="1">
              <a:latin typeface="Cambria"/>
              <a:ea typeface="Cambria"/>
            </a:rPr>
            <a:t>Time Period: </a:t>
          </a:r>
          <a:r>
            <a:rPr lang="en-US">
              <a:latin typeface="Cambria"/>
              <a:ea typeface="Cambria"/>
            </a:rPr>
            <a:t> 2020-2021(financial year)</a:t>
          </a:r>
        </a:p>
      </dgm:t>
    </dgm:pt>
    <dgm:pt modelId="{327B3628-3230-4FAA-8FE9-6A4B3EBC84E8}" type="parTrans" cxnId="{ED300E68-1DEE-4C39-ADAD-E7F1458063A1}">
      <dgm:prSet/>
      <dgm:spPr/>
      <dgm:t>
        <a:bodyPr/>
        <a:lstStyle/>
        <a:p>
          <a:endParaRPr lang="en-US"/>
        </a:p>
      </dgm:t>
    </dgm:pt>
    <dgm:pt modelId="{E932D804-C262-4C7E-BDC0-1D88BC4BE11C}" type="sibTrans" cxnId="{ED300E68-1DEE-4C39-ADAD-E7F1458063A1}">
      <dgm:prSet/>
      <dgm:spPr/>
      <dgm:t>
        <a:bodyPr/>
        <a:lstStyle/>
        <a:p>
          <a:endParaRPr lang="en-US"/>
        </a:p>
      </dgm:t>
    </dgm:pt>
    <dgm:pt modelId="{ABD7253D-BF9D-4361-9EE1-7BEF109EC031}">
      <dgm:prSet/>
      <dgm:spPr/>
      <dgm:t>
        <a:bodyPr/>
        <a:lstStyle/>
        <a:p>
          <a:r>
            <a:rPr lang="en-US" b="1">
              <a:latin typeface="Cambria"/>
              <a:ea typeface="Cambria"/>
            </a:rPr>
            <a:t>Sampling Technique: </a:t>
          </a:r>
          <a:r>
            <a:rPr lang="en-US">
              <a:latin typeface="Cambria"/>
              <a:ea typeface="Cambria"/>
            </a:rPr>
            <a:t>Purposive Sampling technique </a:t>
          </a:r>
        </a:p>
      </dgm:t>
    </dgm:pt>
    <dgm:pt modelId="{766260DA-B674-4EA8-96EA-4A83002480C9}" type="parTrans" cxnId="{083D3D1E-7913-45F4-9836-6164EFA67FFD}">
      <dgm:prSet/>
      <dgm:spPr/>
      <dgm:t>
        <a:bodyPr/>
        <a:lstStyle/>
        <a:p>
          <a:endParaRPr lang="en-US"/>
        </a:p>
      </dgm:t>
    </dgm:pt>
    <dgm:pt modelId="{6B183312-7D1D-4E1E-863C-A6DFA83CF4BC}" type="sibTrans" cxnId="{083D3D1E-7913-45F4-9836-6164EFA67FFD}">
      <dgm:prSet/>
      <dgm:spPr/>
      <dgm:t>
        <a:bodyPr/>
        <a:lstStyle/>
        <a:p>
          <a:endParaRPr lang="en-US"/>
        </a:p>
      </dgm:t>
    </dgm:pt>
    <dgm:pt modelId="{19E0B156-6622-4FED-8855-40521DD8BE6B}">
      <dgm:prSet/>
      <dgm:spPr/>
      <dgm:t>
        <a:bodyPr/>
        <a:lstStyle/>
        <a:p>
          <a:r>
            <a:rPr lang="en-US" b="1">
              <a:latin typeface="Cambria"/>
              <a:ea typeface="Cambria"/>
            </a:rPr>
            <a:t>Ethical Issues: </a:t>
          </a:r>
          <a:r>
            <a:rPr lang="en-US">
              <a:latin typeface="Cambria"/>
              <a:ea typeface="Cambria"/>
            </a:rPr>
            <a:t>Requisite approval undertaken from NHSRC for the study from secondary data provided by them. </a:t>
          </a:r>
        </a:p>
      </dgm:t>
    </dgm:pt>
    <dgm:pt modelId="{2FC036DF-BE70-4E22-AA12-A3E87D7FAD05}" type="parTrans" cxnId="{8516E266-ADD7-40A6-92A9-7CF68DD295FC}">
      <dgm:prSet/>
      <dgm:spPr/>
      <dgm:t>
        <a:bodyPr/>
        <a:lstStyle/>
        <a:p>
          <a:endParaRPr lang="en-US"/>
        </a:p>
      </dgm:t>
    </dgm:pt>
    <dgm:pt modelId="{ECE68D34-F23E-45CF-B9FD-FDD2392443D1}" type="sibTrans" cxnId="{8516E266-ADD7-40A6-92A9-7CF68DD295FC}">
      <dgm:prSet/>
      <dgm:spPr/>
      <dgm:t>
        <a:bodyPr/>
        <a:lstStyle/>
        <a:p>
          <a:endParaRPr lang="en-US"/>
        </a:p>
      </dgm:t>
    </dgm:pt>
    <dgm:pt modelId="{4A53FBF6-365F-4414-8EAA-E26E0ADC540D}" type="pres">
      <dgm:prSet presAssocID="{B5AC7448-5205-4CDC-B6B8-42901250A42D}" presName="diagram" presStyleCnt="0">
        <dgm:presLayoutVars>
          <dgm:dir/>
          <dgm:resizeHandles val="exact"/>
        </dgm:presLayoutVars>
      </dgm:prSet>
      <dgm:spPr/>
    </dgm:pt>
    <dgm:pt modelId="{670BACBA-616F-4211-AE92-82C6688F3C4F}" type="pres">
      <dgm:prSet presAssocID="{D965B98A-BEE5-477B-BDA5-F47AC2092063}" presName="node" presStyleLbl="node1" presStyleIdx="0" presStyleCnt="10">
        <dgm:presLayoutVars>
          <dgm:bulletEnabled val="1"/>
        </dgm:presLayoutVars>
      </dgm:prSet>
      <dgm:spPr/>
    </dgm:pt>
    <dgm:pt modelId="{F250B7F0-DE5D-4BD5-8C97-C0B02E25C0E0}" type="pres">
      <dgm:prSet presAssocID="{3393B679-295C-4D4D-8F99-A91402886C01}" presName="sibTrans" presStyleCnt="0"/>
      <dgm:spPr/>
    </dgm:pt>
    <dgm:pt modelId="{114DF491-3642-4F4D-A21A-AC4DDEB1FF6E}" type="pres">
      <dgm:prSet presAssocID="{CBF22B70-E75A-49D5-B05A-C03D9480D1C4}" presName="node" presStyleLbl="node1" presStyleIdx="1" presStyleCnt="10">
        <dgm:presLayoutVars>
          <dgm:bulletEnabled val="1"/>
        </dgm:presLayoutVars>
      </dgm:prSet>
      <dgm:spPr/>
    </dgm:pt>
    <dgm:pt modelId="{04CAE85A-000A-4DA4-A49B-ECABBD433639}" type="pres">
      <dgm:prSet presAssocID="{638FEA2F-2643-4FDA-8A52-1C82AC06152A}" presName="sibTrans" presStyleCnt="0"/>
      <dgm:spPr/>
    </dgm:pt>
    <dgm:pt modelId="{045E6E46-E399-4901-BFAA-8D67907D7ED6}" type="pres">
      <dgm:prSet presAssocID="{DF6E65F4-585F-4822-BF9A-B0C204655950}" presName="node" presStyleLbl="node1" presStyleIdx="2" presStyleCnt="10">
        <dgm:presLayoutVars>
          <dgm:bulletEnabled val="1"/>
        </dgm:presLayoutVars>
      </dgm:prSet>
      <dgm:spPr/>
    </dgm:pt>
    <dgm:pt modelId="{77B819CC-3435-452B-9683-D03048DBCA32}" type="pres">
      <dgm:prSet presAssocID="{608F8923-560D-430C-9B82-7E2AE787A894}" presName="sibTrans" presStyleCnt="0"/>
      <dgm:spPr/>
    </dgm:pt>
    <dgm:pt modelId="{4F96E24B-2FAD-402C-9975-81ACE59FB75B}" type="pres">
      <dgm:prSet presAssocID="{34BCE0E4-EF36-41EC-8A6A-A629D91F300E}" presName="node" presStyleLbl="node1" presStyleIdx="3" presStyleCnt="10">
        <dgm:presLayoutVars>
          <dgm:bulletEnabled val="1"/>
        </dgm:presLayoutVars>
      </dgm:prSet>
      <dgm:spPr/>
    </dgm:pt>
    <dgm:pt modelId="{9CD057E7-6069-40E3-AAD7-107B996CFBA4}" type="pres">
      <dgm:prSet presAssocID="{DB529661-25E6-457F-BA57-157D92F26B84}" presName="sibTrans" presStyleCnt="0"/>
      <dgm:spPr/>
    </dgm:pt>
    <dgm:pt modelId="{B116C279-0A57-49DD-8FC7-2E1C243E6904}" type="pres">
      <dgm:prSet presAssocID="{918ABB88-0F4B-4579-B574-DE156AB57F95}" presName="node" presStyleLbl="node1" presStyleIdx="4" presStyleCnt="10">
        <dgm:presLayoutVars>
          <dgm:bulletEnabled val="1"/>
        </dgm:presLayoutVars>
      </dgm:prSet>
      <dgm:spPr/>
    </dgm:pt>
    <dgm:pt modelId="{841F600B-BFE4-4648-BC84-DFC0099E95D0}" type="pres">
      <dgm:prSet presAssocID="{7D35CBBC-8FDF-42C8-AAD2-8C2200B1F7EB}" presName="sibTrans" presStyleCnt="0"/>
      <dgm:spPr/>
    </dgm:pt>
    <dgm:pt modelId="{5A73A117-AE5F-4AAE-A96C-4D51C1C749F0}" type="pres">
      <dgm:prSet presAssocID="{EB2F573D-00FA-4EC4-9338-90F70497C128}" presName="node" presStyleLbl="node1" presStyleIdx="5" presStyleCnt="10">
        <dgm:presLayoutVars>
          <dgm:bulletEnabled val="1"/>
        </dgm:presLayoutVars>
      </dgm:prSet>
      <dgm:spPr/>
    </dgm:pt>
    <dgm:pt modelId="{CFD124BB-8823-475C-A751-68C7D20663DF}" type="pres">
      <dgm:prSet presAssocID="{F9F5C09F-98AC-425E-AAD8-18DAB18E6648}" presName="sibTrans" presStyleCnt="0"/>
      <dgm:spPr/>
    </dgm:pt>
    <dgm:pt modelId="{104AC3E3-ECEC-407C-AAB5-66AAB8D07CD5}" type="pres">
      <dgm:prSet presAssocID="{DE16CEEF-9F34-49F9-8AC4-2CA85453AF5E}" presName="node" presStyleLbl="node1" presStyleIdx="6" presStyleCnt="10">
        <dgm:presLayoutVars>
          <dgm:bulletEnabled val="1"/>
        </dgm:presLayoutVars>
      </dgm:prSet>
      <dgm:spPr/>
    </dgm:pt>
    <dgm:pt modelId="{96A38A69-A755-4F2C-96A7-82FC481EAB56}" type="pres">
      <dgm:prSet presAssocID="{82A1BAD7-4FF5-4004-9685-BD5457F96A03}" presName="sibTrans" presStyleCnt="0"/>
      <dgm:spPr/>
    </dgm:pt>
    <dgm:pt modelId="{FD197DCD-8FAF-4537-A962-55B20C25A879}" type="pres">
      <dgm:prSet presAssocID="{3896124A-0518-49DC-A56F-552EE7A91CD5}" presName="node" presStyleLbl="node1" presStyleIdx="7" presStyleCnt="10">
        <dgm:presLayoutVars>
          <dgm:bulletEnabled val="1"/>
        </dgm:presLayoutVars>
      </dgm:prSet>
      <dgm:spPr/>
    </dgm:pt>
    <dgm:pt modelId="{DDFAE6FE-2A2E-4D85-9C44-08C374E80941}" type="pres">
      <dgm:prSet presAssocID="{E932D804-C262-4C7E-BDC0-1D88BC4BE11C}" presName="sibTrans" presStyleCnt="0"/>
      <dgm:spPr/>
    </dgm:pt>
    <dgm:pt modelId="{39EF6482-BD8B-4F06-88D9-0B9864ACC2CB}" type="pres">
      <dgm:prSet presAssocID="{ABD7253D-BF9D-4361-9EE1-7BEF109EC031}" presName="node" presStyleLbl="node1" presStyleIdx="8" presStyleCnt="10">
        <dgm:presLayoutVars>
          <dgm:bulletEnabled val="1"/>
        </dgm:presLayoutVars>
      </dgm:prSet>
      <dgm:spPr/>
    </dgm:pt>
    <dgm:pt modelId="{F4C23B58-58BC-45CC-924B-2C4D8A54314F}" type="pres">
      <dgm:prSet presAssocID="{6B183312-7D1D-4E1E-863C-A6DFA83CF4BC}" presName="sibTrans" presStyleCnt="0"/>
      <dgm:spPr/>
    </dgm:pt>
    <dgm:pt modelId="{094B1DA2-0850-480B-8931-955C8C6C0107}" type="pres">
      <dgm:prSet presAssocID="{19E0B156-6622-4FED-8855-40521DD8BE6B}" presName="node" presStyleLbl="node1" presStyleIdx="9" presStyleCnt="10">
        <dgm:presLayoutVars>
          <dgm:bulletEnabled val="1"/>
        </dgm:presLayoutVars>
      </dgm:prSet>
      <dgm:spPr/>
    </dgm:pt>
  </dgm:ptLst>
  <dgm:cxnLst>
    <dgm:cxn modelId="{A16AF810-9592-4043-85F1-F0B324E9F8B1}" type="presOf" srcId="{DE16CEEF-9F34-49F9-8AC4-2CA85453AF5E}" destId="{104AC3E3-ECEC-407C-AAB5-66AAB8D07CD5}" srcOrd="0" destOrd="0" presId="urn:microsoft.com/office/officeart/2005/8/layout/default"/>
    <dgm:cxn modelId="{8FF25712-B775-4CED-B27E-AEB02DCA26DC}" type="presOf" srcId="{CBF22B70-E75A-49D5-B05A-C03D9480D1C4}" destId="{114DF491-3642-4F4D-A21A-AC4DDEB1FF6E}" srcOrd="0" destOrd="0" presId="urn:microsoft.com/office/officeart/2005/8/layout/default"/>
    <dgm:cxn modelId="{72F0DA15-62AE-475C-9212-0D53CE551DFC}" srcId="{B5AC7448-5205-4CDC-B6B8-42901250A42D}" destId="{918ABB88-0F4B-4579-B574-DE156AB57F95}" srcOrd="4" destOrd="0" parTransId="{895BF62E-7C9D-4494-8E0B-D6A44C19C4B6}" sibTransId="{7D35CBBC-8FDF-42C8-AAD2-8C2200B1F7EB}"/>
    <dgm:cxn modelId="{B5C64419-D2BF-401B-9713-8DDB56914ED3}" type="presOf" srcId="{B5AC7448-5205-4CDC-B6B8-42901250A42D}" destId="{4A53FBF6-365F-4414-8EAA-E26E0ADC540D}" srcOrd="0" destOrd="0" presId="urn:microsoft.com/office/officeart/2005/8/layout/default"/>
    <dgm:cxn modelId="{083D3D1E-7913-45F4-9836-6164EFA67FFD}" srcId="{B5AC7448-5205-4CDC-B6B8-42901250A42D}" destId="{ABD7253D-BF9D-4361-9EE1-7BEF109EC031}" srcOrd="8" destOrd="0" parTransId="{766260DA-B674-4EA8-96EA-4A83002480C9}" sibTransId="{6B183312-7D1D-4E1E-863C-A6DFA83CF4BC}"/>
    <dgm:cxn modelId="{566E4434-1A61-4CB5-8EAA-4C807E2C1C5C}" srcId="{B5AC7448-5205-4CDC-B6B8-42901250A42D}" destId="{CBF22B70-E75A-49D5-B05A-C03D9480D1C4}" srcOrd="1" destOrd="0" parTransId="{DB4A2006-CAF5-49B8-89CE-25580EA4B166}" sibTransId="{638FEA2F-2643-4FDA-8A52-1C82AC06152A}"/>
    <dgm:cxn modelId="{F6FFE23E-9B7D-41B3-ADA2-FCC620AB8862}" type="presOf" srcId="{ABD7253D-BF9D-4361-9EE1-7BEF109EC031}" destId="{39EF6482-BD8B-4F06-88D9-0B9864ACC2CB}" srcOrd="0" destOrd="0" presId="urn:microsoft.com/office/officeart/2005/8/layout/default"/>
    <dgm:cxn modelId="{39524863-8FCD-4439-A5DA-F6D583DD43E8}" srcId="{B5AC7448-5205-4CDC-B6B8-42901250A42D}" destId="{DF6E65F4-585F-4822-BF9A-B0C204655950}" srcOrd="2" destOrd="0" parTransId="{D9A2BD69-8A58-4D5E-9468-5C0D1232CA1E}" sibTransId="{608F8923-560D-430C-9B82-7E2AE787A894}"/>
    <dgm:cxn modelId="{8516E266-ADD7-40A6-92A9-7CF68DD295FC}" srcId="{B5AC7448-5205-4CDC-B6B8-42901250A42D}" destId="{19E0B156-6622-4FED-8855-40521DD8BE6B}" srcOrd="9" destOrd="0" parTransId="{2FC036DF-BE70-4E22-AA12-A3E87D7FAD05}" sibTransId="{ECE68D34-F23E-45CF-B9FD-FDD2392443D1}"/>
    <dgm:cxn modelId="{ED300E68-1DEE-4C39-ADAD-E7F1458063A1}" srcId="{B5AC7448-5205-4CDC-B6B8-42901250A42D}" destId="{3896124A-0518-49DC-A56F-552EE7A91CD5}" srcOrd="7" destOrd="0" parTransId="{327B3628-3230-4FAA-8FE9-6A4B3EBC84E8}" sibTransId="{E932D804-C262-4C7E-BDC0-1D88BC4BE11C}"/>
    <dgm:cxn modelId="{79ACB549-A3DB-4EDF-8F40-A3798CF337CD}" srcId="{B5AC7448-5205-4CDC-B6B8-42901250A42D}" destId="{34BCE0E4-EF36-41EC-8A6A-A629D91F300E}" srcOrd="3" destOrd="0" parTransId="{2A55C72F-47A4-4EAF-9E74-67499EF5CA17}" sibTransId="{DB529661-25E6-457F-BA57-157D92F26B84}"/>
    <dgm:cxn modelId="{59A4326D-3A2E-4793-9FB3-972A9BA1EA97}" type="presOf" srcId="{34BCE0E4-EF36-41EC-8A6A-A629D91F300E}" destId="{4F96E24B-2FAD-402C-9975-81ACE59FB75B}" srcOrd="0" destOrd="0" presId="urn:microsoft.com/office/officeart/2005/8/layout/default"/>
    <dgm:cxn modelId="{D64D3859-23B1-48AC-A802-93496DF4F8E9}" type="presOf" srcId="{3896124A-0518-49DC-A56F-552EE7A91CD5}" destId="{FD197DCD-8FAF-4537-A962-55B20C25A879}" srcOrd="0" destOrd="0" presId="urn:microsoft.com/office/officeart/2005/8/layout/default"/>
    <dgm:cxn modelId="{00879D90-C815-40DC-B738-5F98D4689028}" srcId="{B5AC7448-5205-4CDC-B6B8-42901250A42D}" destId="{D965B98A-BEE5-477B-BDA5-F47AC2092063}" srcOrd="0" destOrd="0" parTransId="{B120E531-A255-4AFB-8CFC-7353A43A5BDB}" sibTransId="{3393B679-295C-4D4D-8F99-A91402886C01}"/>
    <dgm:cxn modelId="{2DF6B8A8-4B75-4635-AFF6-DBFF61B069E8}" type="presOf" srcId="{19E0B156-6622-4FED-8855-40521DD8BE6B}" destId="{094B1DA2-0850-480B-8931-955C8C6C0107}" srcOrd="0" destOrd="0" presId="urn:microsoft.com/office/officeart/2005/8/layout/default"/>
    <dgm:cxn modelId="{68EF51AD-E7B2-4D76-9BF9-42C1FBEE0140}" srcId="{B5AC7448-5205-4CDC-B6B8-42901250A42D}" destId="{DE16CEEF-9F34-49F9-8AC4-2CA85453AF5E}" srcOrd="6" destOrd="0" parTransId="{FB3E655A-097B-44E4-A83B-37EB2C27DEE2}" sibTransId="{82A1BAD7-4FF5-4004-9685-BD5457F96A03}"/>
    <dgm:cxn modelId="{573142C1-7B32-4AF2-96A8-EF62BF22B32D}" srcId="{B5AC7448-5205-4CDC-B6B8-42901250A42D}" destId="{EB2F573D-00FA-4EC4-9338-90F70497C128}" srcOrd="5" destOrd="0" parTransId="{B95FFF6F-922C-4962-8ACD-AEE36DD30761}" sibTransId="{F9F5C09F-98AC-425E-AAD8-18DAB18E6648}"/>
    <dgm:cxn modelId="{1BEDDCC4-85C5-4EE8-B8D9-84585F3233A6}" type="presOf" srcId="{EB2F573D-00FA-4EC4-9338-90F70497C128}" destId="{5A73A117-AE5F-4AAE-A96C-4D51C1C749F0}" srcOrd="0" destOrd="0" presId="urn:microsoft.com/office/officeart/2005/8/layout/default"/>
    <dgm:cxn modelId="{B5B530DE-E0DF-4882-BA30-465675C57F3C}" type="presOf" srcId="{DF6E65F4-585F-4822-BF9A-B0C204655950}" destId="{045E6E46-E399-4901-BFAA-8D67907D7ED6}" srcOrd="0" destOrd="0" presId="urn:microsoft.com/office/officeart/2005/8/layout/default"/>
    <dgm:cxn modelId="{77D90CE0-EE03-4ABA-AF91-748782AF5FA3}" type="presOf" srcId="{918ABB88-0F4B-4579-B574-DE156AB57F95}" destId="{B116C279-0A57-49DD-8FC7-2E1C243E6904}" srcOrd="0" destOrd="0" presId="urn:microsoft.com/office/officeart/2005/8/layout/default"/>
    <dgm:cxn modelId="{37574BEF-17CA-4BF5-9840-71B97D7C96C0}" type="presOf" srcId="{D965B98A-BEE5-477B-BDA5-F47AC2092063}" destId="{670BACBA-616F-4211-AE92-82C6688F3C4F}" srcOrd="0" destOrd="0" presId="urn:microsoft.com/office/officeart/2005/8/layout/default"/>
    <dgm:cxn modelId="{C600F1E6-9A22-4280-87AB-03BA9FE698F0}" type="presParOf" srcId="{4A53FBF6-365F-4414-8EAA-E26E0ADC540D}" destId="{670BACBA-616F-4211-AE92-82C6688F3C4F}" srcOrd="0" destOrd="0" presId="urn:microsoft.com/office/officeart/2005/8/layout/default"/>
    <dgm:cxn modelId="{F8986299-19AF-4863-B2D8-0D933256C339}" type="presParOf" srcId="{4A53FBF6-365F-4414-8EAA-E26E0ADC540D}" destId="{F250B7F0-DE5D-4BD5-8C97-C0B02E25C0E0}" srcOrd="1" destOrd="0" presId="urn:microsoft.com/office/officeart/2005/8/layout/default"/>
    <dgm:cxn modelId="{450ADE62-808F-476F-BF0B-A3A1A2E2FF74}" type="presParOf" srcId="{4A53FBF6-365F-4414-8EAA-E26E0ADC540D}" destId="{114DF491-3642-4F4D-A21A-AC4DDEB1FF6E}" srcOrd="2" destOrd="0" presId="urn:microsoft.com/office/officeart/2005/8/layout/default"/>
    <dgm:cxn modelId="{7646EAA8-6DA6-4F6C-86E5-E7BCFCD67E49}" type="presParOf" srcId="{4A53FBF6-365F-4414-8EAA-E26E0ADC540D}" destId="{04CAE85A-000A-4DA4-A49B-ECABBD433639}" srcOrd="3" destOrd="0" presId="urn:microsoft.com/office/officeart/2005/8/layout/default"/>
    <dgm:cxn modelId="{BE31E3D5-5E8A-4C36-ADEA-15AAA26DC861}" type="presParOf" srcId="{4A53FBF6-365F-4414-8EAA-E26E0ADC540D}" destId="{045E6E46-E399-4901-BFAA-8D67907D7ED6}" srcOrd="4" destOrd="0" presId="urn:microsoft.com/office/officeart/2005/8/layout/default"/>
    <dgm:cxn modelId="{C5AA0E6E-4F1F-4CA9-A3A3-B801DA197338}" type="presParOf" srcId="{4A53FBF6-365F-4414-8EAA-E26E0ADC540D}" destId="{77B819CC-3435-452B-9683-D03048DBCA32}" srcOrd="5" destOrd="0" presId="urn:microsoft.com/office/officeart/2005/8/layout/default"/>
    <dgm:cxn modelId="{15B81F72-C213-48F0-87A3-A0496DFEC850}" type="presParOf" srcId="{4A53FBF6-365F-4414-8EAA-E26E0ADC540D}" destId="{4F96E24B-2FAD-402C-9975-81ACE59FB75B}" srcOrd="6" destOrd="0" presId="urn:microsoft.com/office/officeart/2005/8/layout/default"/>
    <dgm:cxn modelId="{C003DDB9-3C24-45F4-8B0F-5A52633412E5}" type="presParOf" srcId="{4A53FBF6-365F-4414-8EAA-E26E0ADC540D}" destId="{9CD057E7-6069-40E3-AAD7-107B996CFBA4}" srcOrd="7" destOrd="0" presId="urn:microsoft.com/office/officeart/2005/8/layout/default"/>
    <dgm:cxn modelId="{87FD99E6-1474-4EDC-BEFC-F86BDDEF1A43}" type="presParOf" srcId="{4A53FBF6-365F-4414-8EAA-E26E0ADC540D}" destId="{B116C279-0A57-49DD-8FC7-2E1C243E6904}" srcOrd="8" destOrd="0" presId="urn:microsoft.com/office/officeart/2005/8/layout/default"/>
    <dgm:cxn modelId="{49DD62FE-DE0E-4958-BF6C-EEB2B35FF850}" type="presParOf" srcId="{4A53FBF6-365F-4414-8EAA-E26E0ADC540D}" destId="{841F600B-BFE4-4648-BC84-DFC0099E95D0}" srcOrd="9" destOrd="0" presId="urn:microsoft.com/office/officeart/2005/8/layout/default"/>
    <dgm:cxn modelId="{CC6195A0-137B-4E34-B4DA-6B0351BD3FEF}" type="presParOf" srcId="{4A53FBF6-365F-4414-8EAA-E26E0ADC540D}" destId="{5A73A117-AE5F-4AAE-A96C-4D51C1C749F0}" srcOrd="10" destOrd="0" presId="urn:microsoft.com/office/officeart/2005/8/layout/default"/>
    <dgm:cxn modelId="{7E0BDD82-BDE4-49C4-9657-3AD2BA18948A}" type="presParOf" srcId="{4A53FBF6-365F-4414-8EAA-E26E0ADC540D}" destId="{CFD124BB-8823-475C-A751-68C7D20663DF}" srcOrd="11" destOrd="0" presId="urn:microsoft.com/office/officeart/2005/8/layout/default"/>
    <dgm:cxn modelId="{88740132-3ABF-44C5-BD5D-85A6F73008E0}" type="presParOf" srcId="{4A53FBF6-365F-4414-8EAA-E26E0ADC540D}" destId="{104AC3E3-ECEC-407C-AAB5-66AAB8D07CD5}" srcOrd="12" destOrd="0" presId="urn:microsoft.com/office/officeart/2005/8/layout/default"/>
    <dgm:cxn modelId="{0091F0E3-65E9-4CB6-BB1A-231506FED05A}" type="presParOf" srcId="{4A53FBF6-365F-4414-8EAA-E26E0ADC540D}" destId="{96A38A69-A755-4F2C-96A7-82FC481EAB56}" srcOrd="13" destOrd="0" presId="urn:microsoft.com/office/officeart/2005/8/layout/default"/>
    <dgm:cxn modelId="{1239FE4F-05A7-477B-8D49-801A0473BE92}" type="presParOf" srcId="{4A53FBF6-365F-4414-8EAA-E26E0ADC540D}" destId="{FD197DCD-8FAF-4537-A962-55B20C25A879}" srcOrd="14" destOrd="0" presId="urn:microsoft.com/office/officeart/2005/8/layout/default"/>
    <dgm:cxn modelId="{23059521-60A6-4812-8361-0AF9193B044E}" type="presParOf" srcId="{4A53FBF6-365F-4414-8EAA-E26E0ADC540D}" destId="{DDFAE6FE-2A2E-4D85-9C44-08C374E80941}" srcOrd="15" destOrd="0" presId="urn:microsoft.com/office/officeart/2005/8/layout/default"/>
    <dgm:cxn modelId="{00E42409-0C33-4EEE-BB3E-0D193614CF05}" type="presParOf" srcId="{4A53FBF6-365F-4414-8EAA-E26E0ADC540D}" destId="{39EF6482-BD8B-4F06-88D9-0B9864ACC2CB}" srcOrd="16" destOrd="0" presId="urn:microsoft.com/office/officeart/2005/8/layout/default"/>
    <dgm:cxn modelId="{1997502B-E1A8-4E0B-9FB0-5A9C2126A976}" type="presParOf" srcId="{4A53FBF6-365F-4414-8EAA-E26E0ADC540D}" destId="{F4C23B58-58BC-45CC-924B-2C4D8A54314F}" srcOrd="17" destOrd="0" presId="urn:microsoft.com/office/officeart/2005/8/layout/default"/>
    <dgm:cxn modelId="{9DD80CED-6073-4669-B12C-E12811E95B3C}" type="presParOf" srcId="{4A53FBF6-365F-4414-8EAA-E26E0ADC540D}" destId="{094B1DA2-0850-480B-8931-955C8C6C0107}" srcOrd="1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55EC812-4575-49A6-8F84-A55B90E1D6FD}"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19C0E53F-2AB3-4915-9C30-AB130D6305D7}">
      <dgm:prSet/>
      <dgm:spPr/>
      <dgm:t>
        <a:bodyPr/>
        <a:lstStyle/>
        <a:p>
          <a:r>
            <a:rPr lang="en-US" b="1">
              <a:latin typeface="Calibri Light"/>
              <a:ea typeface="Cambria"/>
              <a:cs typeface="Calibri Light"/>
            </a:rPr>
            <a:t>Inclusion Criteria: </a:t>
          </a:r>
          <a:endParaRPr lang="en-US">
            <a:latin typeface="Calibri Light"/>
            <a:ea typeface="Cambria"/>
            <a:cs typeface="Calibri Light"/>
          </a:endParaRPr>
        </a:p>
      </dgm:t>
    </dgm:pt>
    <dgm:pt modelId="{8D9A66B7-A491-43CC-9D7C-7733BE38DFDA}" type="parTrans" cxnId="{D08CDFC0-664A-4A91-82A8-00D957A16C90}">
      <dgm:prSet/>
      <dgm:spPr/>
      <dgm:t>
        <a:bodyPr/>
        <a:lstStyle/>
        <a:p>
          <a:endParaRPr lang="en-US"/>
        </a:p>
      </dgm:t>
    </dgm:pt>
    <dgm:pt modelId="{AB8BE1AE-8235-4774-B5B1-0B4C48A995CD}" type="sibTrans" cxnId="{D08CDFC0-664A-4A91-82A8-00D957A16C90}">
      <dgm:prSet/>
      <dgm:spPr/>
      <dgm:t>
        <a:bodyPr/>
        <a:lstStyle/>
        <a:p>
          <a:endParaRPr lang="en-US"/>
        </a:p>
      </dgm:t>
    </dgm:pt>
    <dgm:pt modelId="{E44FB134-1F5F-49A9-8A92-FEAEAD0497FD}">
      <dgm:prSet/>
      <dgm:spPr/>
      <dgm:t>
        <a:bodyPr/>
        <a:lstStyle/>
        <a:p>
          <a:r>
            <a:rPr lang="en-US">
              <a:latin typeface="Calibri Light"/>
              <a:ea typeface="Cambria"/>
              <a:cs typeface="Calibri Light"/>
            </a:rPr>
            <a:t>62 PHCs &amp; UPHCs were included.</a:t>
          </a:r>
        </a:p>
      </dgm:t>
    </dgm:pt>
    <dgm:pt modelId="{7DE07276-6BD2-4C78-928B-D333F87E1973}" type="parTrans" cxnId="{7FCFB985-D54C-4795-9AD1-0949B6DC6C5C}">
      <dgm:prSet/>
      <dgm:spPr/>
      <dgm:t>
        <a:bodyPr/>
        <a:lstStyle/>
        <a:p>
          <a:endParaRPr lang="en-US"/>
        </a:p>
      </dgm:t>
    </dgm:pt>
    <dgm:pt modelId="{6E88B67D-AD89-4175-B5AE-513F7C66B8B5}" type="sibTrans" cxnId="{7FCFB985-D54C-4795-9AD1-0949B6DC6C5C}">
      <dgm:prSet/>
      <dgm:spPr/>
      <dgm:t>
        <a:bodyPr/>
        <a:lstStyle/>
        <a:p>
          <a:endParaRPr lang="en-US"/>
        </a:p>
      </dgm:t>
    </dgm:pt>
    <dgm:pt modelId="{B0B1153E-9BFE-434D-83F2-9EA8F4C0E3B2}">
      <dgm:prSet/>
      <dgm:spPr/>
      <dgm:t>
        <a:bodyPr/>
        <a:lstStyle/>
        <a:p>
          <a:r>
            <a:rPr lang="en-US">
              <a:latin typeface="Calibri Light"/>
              <a:ea typeface="Cambria"/>
              <a:cs typeface="Calibri Light"/>
            </a:rPr>
            <a:t>All the nationally certified PHCs &amp; UPHCs under National Quality Standards</a:t>
          </a:r>
        </a:p>
      </dgm:t>
    </dgm:pt>
    <dgm:pt modelId="{016B0F12-8D9F-4C02-BC35-B48AD44002F1}" type="parTrans" cxnId="{66C4A93B-5EB2-438E-84E2-DFD62449C3A3}">
      <dgm:prSet/>
      <dgm:spPr/>
      <dgm:t>
        <a:bodyPr/>
        <a:lstStyle/>
        <a:p>
          <a:endParaRPr lang="en-US"/>
        </a:p>
      </dgm:t>
    </dgm:pt>
    <dgm:pt modelId="{4D46F9E0-5D7E-4A4B-B827-CD202DF7C696}" type="sibTrans" cxnId="{66C4A93B-5EB2-438E-84E2-DFD62449C3A3}">
      <dgm:prSet/>
      <dgm:spPr/>
      <dgm:t>
        <a:bodyPr/>
        <a:lstStyle/>
        <a:p>
          <a:endParaRPr lang="en-US"/>
        </a:p>
      </dgm:t>
    </dgm:pt>
    <dgm:pt modelId="{C094FEBD-E060-4C86-AAF1-6443B2C11176}">
      <dgm:prSet/>
      <dgm:spPr/>
      <dgm:t>
        <a:bodyPr/>
        <a:lstStyle/>
        <a:p>
          <a:r>
            <a:rPr lang="en-US">
              <a:latin typeface="Calibri Light"/>
              <a:ea typeface="Cambria"/>
              <a:cs typeface="Calibri Light"/>
            </a:rPr>
            <a:t>Program &amp; Kayakalp program.</a:t>
          </a:r>
        </a:p>
      </dgm:t>
    </dgm:pt>
    <dgm:pt modelId="{3C449295-F2CD-4E07-995E-6D436416DC28}" type="parTrans" cxnId="{69BCEE22-FB4A-4D37-9763-B3849439B06C}">
      <dgm:prSet/>
      <dgm:spPr/>
      <dgm:t>
        <a:bodyPr/>
        <a:lstStyle/>
        <a:p>
          <a:endParaRPr lang="en-US"/>
        </a:p>
      </dgm:t>
    </dgm:pt>
    <dgm:pt modelId="{F831A023-7A9A-400B-AF9D-AE3312D8209F}" type="sibTrans" cxnId="{69BCEE22-FB4A-4D37-9763-B3849439B06C}">
      <dgm:prSet/>
      <dgm:spPr/>
      <dgm:t>
        <a:bodyPr/>
        <a:lstStyle/>
        <a:p>
          <a:endParaRPr lang="en-US"/>
        </a:p>
      </dgm:t>
    </dgm:pt>
    <dgm:pt modelId="{F39C5E9A-CCD1-4D0D-A254-A418B883B53D}">
      <dgm:prSet/>
      <dgm:spPr/>
      <dgm:t>
        <a:bodyPr/>
        <a:lstStyle/>
        <a:p>
          <a:r>
            <a:rPr lang="en-US">
              <a:latin typeface="Calibri Light"/>
              <a:ea typeface="Cambria"/>
              <a:cs typeface="Calibri Light"/>
            </a:rPr>
            <a:t>PHCs &amp; UPHCs scoring more than 70 percent marks</a:t>
          </a:r>
        </a:p>
      </dgm:t>
    </dgm:pt>
    <dgm:pt modelId="{AB56FA79-2D28-45B2-B882-2B9DE9A5F639}" type="parTrans" cxnId="{FE5F5C2A-1F23-460E-8F07-FD58ABB0C8E8}">
      <dgm:prSet/>
      <dgm:spPr/>
      <dgm:t>
        <a:bodyPr/>
        <a:lstStyle/>
        <a:p>
          <a:endParaRPr lang="en-US"/>
        </a:p>
      </dgm:t>
    </dgm:pt>
    <dgm:pt modelId="{2EB1F678-8F02-4384-92B2-AE6D76040721}" type="sibTrans" cxnId="{FE5F5C2A-1F23-460E-8F07-FD58ABB0C8E8}">
      <dgm:prSet/>
      <dgm:spPr/>
      <dgm:t>
        <a:bodyPr/>
        <a:lstStyle/>
        <a:p>
          <a:endParaRPr lang="en-US"/>
        </a:p>
      </dgm:t>
    </dgm:pt>
    <dgm:pt modelId="{F2C7F31C-8CB0-48EF-AB34-7C5552503A27}">
      <dgm:prSet/>
      <dgm:spPr/>
      <dgm:t>
        <a:bodyPr/>
        <a:lstStyle/>
        <a:p>
          <a:r>
            <a:rPr lang="en-US">
              <a:latin typeface="Calibri Light"/>
              <a:ea typeface="Cambria"/>
              <a:cs typeface="Calibri Light"/>
            </a:rPr>
            <a:t>Data taken from NHSRC</a:t>
          </a:r>
        </a:p>
      </dgm:t>
    </dgm:pt>
    <dgm:pt modelId="{2CBDCF5D-8BBC-4462-A697-BFB0E0F23952}" type="parTrans" cxnId="{7EBF7307-BBAE-4610-974B-7889AC86C2F1}">
      <dgm:prSet/>
      <dgm:spPr/>
      <dgm:t>
        <a:bodyPr/>
        <a:lstStyle/>
        <a:p>
          <a:endParaRPr lang="en-US"/>
        </a:p>
      </dgm:t>
    </dgm:pt>
    <dgm:pt modelId="{97C67CDE-873D-49F7-BD47-956EFE5EBF68}" type="sibTrans" cxnId="{7EBF7307-BBAE-4610-974B-7889AC86C2F1}">
      <dgm:prSet/>
      <dgm:spPr/>
      <dgm:t>
        <a:bodyPr/>
        <a:lstStyle/>
        <a:p>
          <a:endParaRPr lang="en-US"/>
        </a:p>
      </dgm:t>
    </dgm:pt>
    <dgm:pt modelId="{38BEAF82-207A-4BC7-9C1E-6B0EF2CF0F80}">
      <dgm:prSet/>
      <dgm:spPr/>
      <dgm:t>
        <a:bodyPr/>
        <a:lstStyle/>
        <a:p>
          <a:r>
            <a:rPr lang="en-US">
              <a:latin typeface="Calibri Light"/>
              <a:ea typeface="Cambria"/>
              <a:cs typeface="Calibri Light"/>
            </a:rPr>
            <a:t>Facilities got Kayakalp award prior to the NQAS Certification.</a:t>
          </a:r>
        </a:p>
      </dgm:t>
    </dgm:pt>
    <dgm:pt modelId="{F78F5BC4-81AF-43B1-98D4-2230A3A83A2A}" type="parTrans" cxnId="{3E0BAF8C-7B31-499E-A53D-F6A6500CF0C9}">
      <dgm:prSet/>
      <dgm:spPr/>
      <dgm:t>
        <a:bodyPr/>
        <a:lstStyle/>
        <a:p>
          <a:endParaRPr lang="en-US"/>
        </a:p>
      </dgm:t>
    </dgm:pt>
    <dgm:pt modelId="{4DCB1CE6-731E-421F-A649-13C2F38C5A28}" type="sibTrans" cxnId="{3E0BAF8C-7B31-499E-A53D-F6A6500CF0C9}">
      <dgm:prSet/>
      <dgm:spPr/>
      <dgm:t>
        <a:bodyPr/>
        <a:lstStyle/>
        <a:p>
          <a:endParaRPr lang="en-US"/>
        </a:p>
      </dgm:t>
    </dgm:pt>
    <dgm:pt modelId="{80AF5600-3BEB-44E9-8D06-E1C860355C03}">
      <dgm:prSet/>
      <dgm:spPr/>
      <dgm:t>
        <a:bodyPr/>
        <a:lstStyle/>
        <a:p>
          <a:r>
            <a:rPr lang="en-US" b="1">
              <a:latin typeface="Calibri Light"/>
              <a:ea typeface="Cambria"/>
              <a:cs typeface="Calibri Light"/>
            </a:rPr>
            <a:t>Exclusion Criteria</a:t>
          </a:r>
          <a:endParaRPr lang="en-US">
            <a:latin typeface="Calibri Light"/>
            <a:ea typeface="Cambria"/>
            <a:cs typeface="Calibri Light"/>
          </a:endParaRPr>
        </a:p>
      </dgm:t>
    </dgm:pt>
    <dgm:pt modelId="{F8E3FF56-6531-4DB2-94FB-793051D5A759}" type="parTrans" cxnId="{93C045AA-49D4-4EC9-8038-866F7459E750}">
      <dgm:prSet/>
      <dgm:spPr/>
      <dgm:t>
        <a:bodyPr/>
        <a:lstStyle/>
        <a:p>
          <a:endParaRPr lang="en-US"/>
        </a:p>
      </dgm:t>
    </dgm:pt>
    <dgm:pt modelId="{901CA7C7-C604-41FE-ACE8-305CECCB135C}" type="sibTrans" cxnId="{93C045AA-49D4-4EC9-8038-866F7459E750}">
      <dgm:prSet/>
      <dgm:spPr/>
      <dgm:t>
        <a:bodyPr/>
        <a:lstStyle/>
        <a:p>
          <a:endParaRPr lang="en-US"/>
        </a:p>
      </dgm:t>
    </dgm:pt>
    <dgm:pt modelId="{94A16C1A-3D9B-4402-8CDD-946ACE0FDD13}">
      <dgm:prSet/>
      <dgm:spPr/>
      <dgm:t>
        <a:bodyPr/>
        <a:lstStyle/>
        <a:p>
          <a:r>
            <a:rPr lang="en-US">
              <a:latin typeface="Calibri Light"/>
              <a:ea typeface="Cambria"/>
              <a:cs typeface="Calibri Light"/>
            </a:rPr>
            <a:t>All conditional certified PHCs &amp; UPHCs were excluded from the study. </a:t>
          </a:r>
        </a:p>
      </dgm:t>
    </dgm:pt>
    <dgm:pt modelId="{8FD7F97D-5CCB-4AF0-B841-2A38E770260F}" type="parTrans" cxnId="{765CB71E-293F-4012-872A-C79BB7A5C5CA}">
      <dgm:prSet/>
      <dgm:spPr/>
      <dgm:t>
        <a:bodyPr/>
        <a:lstStyle/>
        <a:p>
          <a:endParaRPr lang="en-US"/>
        </a:p>
      </dgm:t>
    </dgm:pt>
    <dgm:pt modelId="{699E8F13-831C-4BEA-8A1E-9E802373935B}" type="sibTrans" cxnId="{765CB71E-293F-4012-872A-C79BB7A5C5CA}">
      <dgm:prSet/>
      <dgm:spPr/>
      <dgm:t>
        <a:bodyPr/>
        <a:lstStyle/>
        <a:p>
          <a:endParaRPr lang="en-US"/>
        </a:p>
      </dgm:t>
    </dgm:pt>
    <dgm:pt modelId="{BB74BCE2-02B5-460A-A837-34BA39AC94BC}" type="pres">
      <dgm:prSet presAssocID="{055EC812-4575-49A6-8F84-A55B90E1D6FD}" presName="linear" presStyleCnt="0">
        <dgm:presLayoutVars>
          <dgm:animLvl val="lvl"/>
          <dgm:resizeHandles val="exact"/>
        </dgm:presLayoutVars>
      </dgm:prSet>
      <dgm:spPr/>
    </dgm:pt>
    <dgm:pt modelId="{77CDC807-868E-48C4-9823-5870D72F58EB}" type="pres">
      <dgm:prSet presAssocID="{19C0E53F-2AB3-4915-9C30-AB130D6305D7}" presName="parentText" presStyleLbl="node1" presStyleIdx="0" presStyleCnt="2">
        <dgm:presLayoutVars>
          <dgm:chMax val="0"/>
          <dgm:bulletEnabled val="1"/>
        </dgm:presLayoutVars>
      </dgm:prSet>
      <dgm:spPr/>
    </dgm:pt>
    <dgm:pt modelId="{19775E51-1495-46A7-B08A-0AC1D4C0810F}" type="pres">
      <dgm:prSet presAssocID="{19C0E53F-2AB3-4915-9C30-AB130D6305D7}" presName="childText" presStyleLbl="revTx" presStyleIdx="0" presStyleCnt="2">
        <dgm:presLayoutVars>
          <dgm:bulletEnabled val="1"/>
        </dgm:presLayoutVars>
      </dgm:prSet>
      <dgm:spPr/>
    </dgm:pt>
    <dgm:pt modelId="{13498F20-7BFC-4A69-AAA6-13B5583203D6}" type="pres">
      <dgm:prSet presAssocID="{80AF5600-3BEB-44E9-8D06-E1C860355C03}" presName="parentText" presStyleLbl="node1" presStyleIdx="1" presStyleCnt="2">
        <dgm:presLayoutVars>
          <dgm:chMax val="0"/>
          <dgm:bulletEnabled val="1"/>
        </dgm:presLayoutVars>
      </dgm:prSet>
      <dgm:spPr/>
    </dgm:pt>
    <dgm:pt modelId="{7BE25CB6-3D86-48D6-A62F-7EA77DDB6D4B}" type="pres">
      <dgm:prSet presAssocID="{80AF5600-3BEB-44E9-8D06-E1C860355C03}" presName="childText" presStyleLbl="revTx" presStyleIdx="1" presStyleCnt="2">
        <dgm:presLayoutVars>
          <dgm:bulletEnabled val="1"/>
        </dgm:presLayoutVars>
      </dgm:prSet>
      <dgm:spPr/>
    </dgm:pt>
  </dgm:ptLst>
  <dgm:cxnLst>
    <dgm:cxn modelId="{7EBF7307-BBAE-4610-974B-7889AC86C2F1}" srcId="{19C0E53F-2AB3-4915-9C30-AB130D6305D7}" destId="{F2C7F31C-8CB0-48EF-AB34-7C5552503A27}" srcOrd="4" destOrd="0" parTransId="{2CBDCF5D-8BBC-4462-A697-BFB0E0F23952}" sibTransId="{97C67CDE-873D-49F7-BD47-956EFE5EBF68}"/>
    <dgm:cxn modelId="{765CB71E-293F-4012-872A-C79BB7A5C5CA}" srcId="{80AF5600-3BEB-44E9-8D06-E1C860355C03}" destId="{94A16C1A-3D9B-4402-8CDD-946ACE0FDD13}" srcOrd="0" destOrd="0" parTransId="{8FD7F97D-5CCB-4AF0-B841-2A38E770260F}" sibTransId="{699E8F13-831C-4BEA-8A1E-9E802373935B}"/>
    <dgm:cxn modelId="{C9B7EB1F-1017-4365-829C-C706B299FDCE}" type="presOf" srcId="{C094FEBD-E060-4C86-AAF1-6443B2C11176}" destId="{19775E51-1495-46A7-B08A-0AC1D4C0810F}" srcOrd="0" destOrd="2" presId="urn:microsoft.com/office/officeart/2005/8/layout/vList2"/>
    <dgm:cxn modelId="{69BCEE22-FB4A-4D37-9763-B3849439B06C}" srcId="{19C0E53F-2AB3-4915-9C30-AB130D6305D7}" destId="{C094FEBD-E060-4C86-AAF1-6443B2C11176}" srcOrd="2" destOrd="0" parTransId="{3C449295-F2CD-4E07-995E-6D436416DC28}" sibTransId="{F831A023-7A9A-400B-AF9D-AE3312D8209F}"/>
    <dgm:cxn modelId="{05AE7227-E227-4335-A690-5FB02B0368A4}" type="presOf" srcId="{F2C7F31C-8CB0-48EF-AB34-7C5552503A27}" destId="{19775E51-1495-46A7-B08A-0AC1D4C0810F}" srcOrd="0" destOrd="4" presId="urn:microsoft.com/office/officeart/2005/8/layout/vList2"/>
    <dgm:cxn modelId="{FE5F5C2A-1F23-460E-8F07-FD58ABB0C8E8}" srcId="{19C0E53F-2AB3-4915-9C30-AB130D6305D7}" destId="{F39C5E9A-CCD1-4D0D-A254-A418B883B53D}" srcOrd="3" destOrd="0" parTransId="{AB56FA79-2D28-45B2-B882-2B9DE9A5F639}" sibTransId="{2EB1F678-8F02-4384-92B2-AE6D76040721}"/>
    <dgm:cxn modelId="{66C4A93B-5EB2-438E-84E2-DFD62449C3A3}" srcId="{19C0E53F-2AB3-4915-9C30-AB130D6305D7}" destId="{B0B1153E-9BFE-434D-83F2-9EA8F4C0E3B2}" srcOrd="1" destOrd="0" parTransId="{016B0F12-8D9F-4C02-BC35-B48AD44002F1}" sibTransId="{4D46F9E0-5D7E-4A4B-B827-CD202DF7C696}"/>
    <dgm:cxn modelId="{E7443344-0B33-49C4-8C67-F4B17FFDC592}" type="presOf" srcId="{38BEAF82-207A-4BC7-9C1E-6B0EF2CF0F80}" destId="{19775E51-1495-46A7-B08A-0AC1D4C0810F}" srcOrd="0" destOrd="5" presId="urn:microsoft.com/office/officeart/2005/8/layout/vList2"/>
    <dgm:cxn modelId="{1717166B-457C-4F06-895D-7B11A122B618}" type="presOf" srcId="{19C0E53F-2AB3-4915-9C30-AB130D6305D7}" destId="{77CDC807-868E-48C4-9823-5870D72F58EB}" srcOrd="0" destOrd="0" presId="urn:microsoft.com/office/officeart/2005/8/layout/vList2"/>
    <dgm:cxn modelId="{2D8E1C77-4EA3-43C4-BDF6-328E03E179D2}" type="presOf" srcId="{B0B1153E-9BFE-434D-83F2-9EA8F4C0E3B2}" destId="{19775E51-1495-46A7-B08A-0AC1D4C0810F}" srcOrd="0" destOrd="1" presId="urn:microsoft.com/office/officeart/2005/8/layout/vList2"/>
    <dgm:cxn modelId="{FB737E57-9ADD-4DA8-AF96-57CF4DF197A5}" type="presOf" srcId="{055EC812-4575-49A6-8F84-A55B90E1D6FD}" destId="{BB74BCE2-02B5-460A-A837-34BA39AC94BC}" srcOrd="0" destOrd="0" presId="urn:microsoft.com/office/officeart/2005/8/layout/vList2"/>
    <dgm:cxn modelId="{F8A99981-F828-4A42-851C-92CC89404ADE}" type="presOf" srcId="{80AF5600-3BEB-44E9-8D06-E1C860355C03}" destId="{13498F20-7BFC-4A69-AAA6-13B5583203D6}" srcOrd="0" destOrd="0" presId="urn:microsoft.com/office/officeart/2005/8/layout/vList2"/>
    <dgm:cxn modelId="{7FCFB985-D54C-4795-9AD1-0949B6DC6C5C}" srcId="{19C0E53F-2AB3-4915-9C30-AB130D6305D7}" destId="{E44FB134-1F5F-49A9-8A92-FEAEAD0497FD}" srcOrd="0" destOrd="0" parTransId="{7DE07276-6BD2-4C78-928B-D333F87E1973}" sibTransId="{6E88B67D-AD89-4175-B5AE-513F7C66B8B5}"/>
    <dgm:cxn modelId="{3E0BAF8C-7B31-499E-A53D-F6A6500CF0C9}" srcId="{19C0E53F-2AB3-4915-9C30-AB130D6305D7}" destId="{38BEAF82-207A-4BC7-9C1E-6B0EF2CF0F80}" srcOrd="5" destOrd="0" parTransId="{F78F5BC4-81AF-43B1-98D4-2230A3A83A2A}" sibTransId="{4DCB1CE6-731E-421F-A649-13C2F38C5A28}"/>
    <dgm:cxn modelId="{8663A499-9C7E-462F-BC80-2A85AD03F203}" type="presOf" srcId="{F39C5E9A-CCD1-4D0D-A254-A418B883B53D}" destId="{19775E51-1495-46A7-B08A-0AC1D4C0810F}" srcOrd="0" destOrd="3" presId="urn:microsoft.com/office/officeart/2005/8/layout/vList2"/>
    <dgm:cxn modelId="{93C045AA-49D4-4EC9-8038-866F7459E750}" srcId="{055EC812-4575-49A6-8F84-A55B90E1D6FD}" destId="{80AF5600-3BEB-44E9-8D06-E1C860355C03}" srcOrd="1" destOrd="0" parTransId="{F8E3FF56-6531-4DB2-94FB-793051D5A759}" sibTransId="{901CA7C7-C604-41FE-ACE8-305CECCB135C}"/>
    <dgm:cxn modelId="{612D8DB5-CA3D-406B-A9B3-D296E96595F3}" type="presOf" srcId="{94A16C1A-3D9B-4402-8CDD-946ACE0FDD13}" destId="{7BE25CB6-3D86-48D6-A62F-7EA77DDB6D4B}" srcOrd="0" destOrd="0" presId="urn:microsoft.com/office/officeart/2005/8/layout/vList2"/>
    <dgm:cxn modelId="{039278B8-34F0-4AB5-BFED-183126F83568}" type="presOf" srcId="{E44FB134-1F5F-49A9-8A92-FEAEAD0497FD}" destId="{19775E51-1495-46A7-B08A-0AC1D4C0810F}" srcOrd="0" destOrd="0" presId="urn:microsoft.com/office/officeart/2005/8/layout/vList2"/>
    <dgm:cxn modelId="{D08CDFC0-664A-4A91-82A8-00D957A16C90}" srcId="{055EC812-4575-49A6-8F84-A55B90E1D6FD}" destId="{19C0E53F-2AB3-4915-9C30-AB130D6305D7}" srcOrd="0" destOrd="0" parTransId="{8D9A66B7-A491-43CC-9D7C-7733BE38DFDA}" sibTransId="{AB8BE1AE-8235-4774-B5B1-0B4C48A995CD}"/>
    <dgm:cxn modelId="{FAE994A9-B45A-414F-9148-3B8676989E5B}" type="presParOf" srcId="{BB74BCE2-02B5-460A-A837-34BA39AC94BC}" destId="{77CDC807-868E-48C4-9823-5870D72F58EB}" srcOrd="0" destOrd="0" presId="urn:microsoft.com/office/officeart/2005/8/layout/vList2"/>
    <dgm:cxn modelId="{C15A97B7-4CEF-4A47-BA43-6ECEB771C685}" type="presParOf" srcId="{BB74BCE2-02B5-460A-A837-34BA39AC94BC}" destId="{19775E51-1495-46A7-B08A-0AC1D4C0810F}" srcOrd="1" destOrd="0" presId="urn:microsoft.com/office/officeart/2005/8/layout/vList2"/>
    <dgm:cxn modelId="{07B6E5CB-2EF3-474F-A1E9-BBAEA919CD30}" type="presParOf" srcId="{BB74BCE2-02B5-460A-A837-34BA39AC94BC}" destId="{13498F20-7BFC-4A69-AAA6-13B5583203D6}" srcOrd="2" destOrd="0" presId="urn:microsoft.com/office/officeart/2005/8/layout/vList2"/>
    <dgm:cxn modelId="{1857818F-3A42-45B2-9640-B3A36906567C}" type="presParOf" srcId="{BB74BCE2-02B5-460A-A837-34BA39AC94BC}" destId="{7BE25CB6-3D86-48D6-A62F-7EA77DDB6D4B}"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F8ACE8-97FA-409F-B331-0322FE5F887B}">
      <dsp:nvSpPr>
        <dsp:cNvPr id="0" name=""/>
        <dsp:cNvSpPr/>
      </dsp:nvSpPr>
      <dsp:spPr>
        <a:xfrm rot="16200000">
          <a:off x="1129995" y="1593100"/>
          <a:ext cx="482925" cy="1643052"/>
        </a:xfrm>
        <a:prstGeom prst="round2Same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1">
          <a:noAutofit/>
        </a:bodyPr>
        <a:lstStyle/>
        <a:p>
          <a:pPr marL="0" lvl="0" indent="0" algn="ctr" defTabSz="666750" rtl="0">
            <a:lnSpc>
              <a:spcPct val="90000"/>
            </a:lnSpc>
            <a:spcBef>
              <a:spcPct val="0"/>
            </a:spcBef>
            <a:spcAft>
              <a:spcPct val="35000"/>
            </a:spcAft>
            <a:buNone/>
          </a:pPr>
          <a:r>
            <a:rPr lang="en-US" sz="1500" b="1" kern="1200">
              <a:latin typeface="Cambria"/>
              <a:ea typeface="Cambria"/>
            </a:rPr>
            <a:t>2007</a:t>
          </a:r>
        </a:p>
      </dsp:txBody>
      <dsp:txXfrm rot="5400000">
        <a:off x="573506" y="2196737"/>
        <a:ext cx="1619478" cy="435777"/>
      </dsp:txXfrm>
    </dsp:sp>
    <dsp:sp modelId="{99826378-4CBE-49F8-BD4F-067AA65D3FAE}">
      <dsp:nvSpPr>
        <dsp:cNvPr id="0" name=""/>
        <dsp:cNvSpPr/>
      </dsp:nvSpPr>
      <dsp:spPr>
        <a:xfrm>
          <a:off x="2247" y="0"/>
          <a:ext cx="2738421" cy="16902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114300" numCol="1" spcCol="1270" anchor="b" anchorCtr="1">
          <a:noAutofit/>
        </a:bodyPr>
        <a:lstStyle/>
        <a:p>
          <a:pPr marL="0" lvl="0" indent="0" algn="ctr" defTabSz="666750" rtl="0">
            <a:lnSpc>
              <a:spcPct val="90000"/>
            </a:lnSpc>
            <a:spcBef>
              <a:spcPct val="0"/>
            </a:spcBef>
            <a:spcAft>
              <a:spcPct val="35000"/>
            </a:spcAft>
            <a:buNone/>
          </a:pPr>
          <a:r>
            <a:rPr lang="en-US" sz="1500" b="1" kern="1200">
              <a:latin typeface="Cambria"/>
              <a:ea typeface="Cambria"/>
            </a:rPr>
            <a:t>Indian Public Health Standards</a:t>
          </a:r>
        </a:p>
      </dsp:txBody>
      <dsp:txXfrm>
        <a:off x="2247" y="0"/>
        <a:ext cx="2738421" cy="1690238"/>
      </dsp:txXfrm>
    </dsp:sp>
    <dsp:sp modelId="{5C3028DF-15A8-4045-BCD5-788E70D1EE1B}">
      <dsp:nvSpPr>
        <dsp:cNvPr id="0" name=""/>
        <dsp:cNvSpPr/>
      </dsp:nvSpPr>
      <dsp:spPr>
        <a:xfrm>
          <a:off x="1371458" y="1786823"/>
          <a:ext cx="0" cy="386340"/>
        </a:xfrm>
        <a:prstGeom prst="line">
          <a:avLst/>
        </a:prstGeom>
        <a:noFill/>
        <a:ln w="6350" cap="flat" cmpd="sng" algn="ctr">
          <a:solidFill>
            <a:schemeClr val="accent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B978B15A-E6B9-4B62-9CF9-B72CFE7C5952}">
      <dsp:nvSpPr>
        <dsp:cNvPr id="0" name=""/>
        <dsp:cNvSpPr/>
      </dsp:nvSpPr>
      <dsp:spPr>
        <a:xfrm>
          <a:off x="1323165" y="1690238"/>
          <a:ext cx="96585" cy="96585"/>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DA4A96-ECCB-419C-8DF2-B2A3E9B13E42}">
      <dsp:nvSpPr>
        <dsp:cNvPr id="0" name=""/>
        <dsp:cNvSpPr/>
      </dsp:nvSpPr>
      <dsp:spPr>
        <a:xfrm>
          <a:off x="2192985" y="2173163"/>
          <a:ext cx="1643052" cy="482925"/>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1">
          <a:noAutofit/>
        </a:bodyPr>
        <a:lstStyle/>
        <a:p>
          <a:pPr marL="0" lvl="0" indent="0" algn="ctr" defTabSz="666750" rtl="0">
            <a:lnSpc>
              <a:spcPct val="90000"/>
            </a:lnSpc>
            <a:spcBef>
              <a:spcPct val="0"/>
            </a:spcBef>
            <a:spcAft>
              <a:spcPct val="35000"/>
            </a:spcAft>
            <a:buNone/>
          </a:pPr>
          <a:r>
            <a:rPr lang="en-US" sz="1500" b="1" kern="1200">
              <a:latin typeface="Cambria"/>
              <a:ea typeface="Cambria"/>
            </a:rPr>
            <a:t>2008–2012</a:t>
          </a:r>
        </a:p>
      </dsp:txBody>
      <dsp:txXfrm>
        <a:off x="2192985" y="2173163"/>
        <a:ext cx="1643052" cy="482925"/>
      </dsp:txXfrm>
    </dsp:sp>
    <dsp:sp modelId="{5E881B00-F2B4-417B-A040-F327BFDD4977}">
      <dsp:nvSpPr>
        <dsp:cNvPr id="0" name=""/>
        <dsp:cNvSpPr/>
      </dsp:nvSpPr>
      <dsp:spPr>
        <a:xfrm>
          <a:off x="1645300" y="3139014"/>
          <a:ext cx="2738421" cy="16902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14300" rIns="0" bIns="0" numCol="1" spcCol="1270" anchor="t" anchorCtr="1">
          <a:noAutofit/>
        </a:bodyPr>
        <a:lstStyle/>
        <a:p>
          <a:pPr marL="0" lvl="0" indent="0" algn="ctr" defTabSz="666750" rtl="0">
            <a:lnSpc>
              <a:spcPct val="90000"/>
            </a:lnSpc>
            <a:spcBef>
              <a:spcPct val="0"/>
            </a:spcBef>
            <a:spcAft>
              <a:spcPct val="35000"/>
            </a:spcAft>
            <a:buNone/>
          </a:pPr>
          <a:r>
            <a:rPr lang="en-US" sz="1500" b="1" kern="1200">
              <a:latin typeface="Cambria"/>
              <a:ea typeface="Cambria"/>
            </a:rPr>
            <a:t>State initiative like NABH, ISO 9001:2008, Family Friendly Hospital Initiative (FFHI)</a:t>
          </a:r>
        </a:p>
      </dsp:txBody>
      <dsp:txXfrm>
        <a:off x="1645300" y="3139014"/>
        <a:ext cx="2738421" cy="1690238"/>
      </dsp:txXfrm>
    </dsp:sp>
    <dsp:sp modelId="{F7918DE4-CF9A-44BF-BA89-3B71501CD279}">
      <dsp:nvSpPr>
        <dsp:cNvPr id="0" name=""/>
        <dsp:cNvSpPr/>
      </dsp:nvSpPr>
      <dsp:spPr>
        <a:xfrm>
          <a:off x="3014511" y="2656089"/>
          <a:ext cx="0" cy="386340"/>
        </a:xfrm>
        <a:prstGeom prst="line">
          <a:avLst/>
        </a:prstGeom>
        <a:noFill/>
        <a:ln w="6350" cap="flat" cmpd="sng" algn="ctr">
          <a:solidFill>
            <a:schemeClr val="accent3">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DC187A0D-4701-4CB4-8894-A7CC615739B7}">
      <dsp:nvSpPr>
        <dsp:cNvPr id="0" name=""/>
        <dsp:cNvSpPr/>
      </dsp:nvSpPr>
      <dsp:spPr>
        <a:xfrm>
          <a:off x="2966218" y="3042429"/>
          <a:ext cx="96585" cy="96585"/>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791D72-CA3D-4E1E-8323-9F2DADB40AB3}">
      <dsp:nvSpPr>
        <dsp:cNvPr id="0" name=""/>
        <dsp:cNvSpPr/>
      </dsp:nvSpPr>
      <dsp:spPr>
        <a:xfrm>
          <a:off x="3836037" y="2173163"/>
          <a:ext cx="1643052" cy="482925"/>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1">
          <a:noAutofit/>
        </a:bodyPr>
        <a:lstStyle/>
        <a:p>
          <a:pPr marL="0" lvl="0" indent="0" algn="ctr" defTabSz="666750" rtl="0">
            <a:lnSpc>
              <a:spcPct val="90000"/>
            </a:lnSpc>
            <a:spcBef>
              <a:spcPct val="0"/>
            </a:spcBef>
            <a:spcAft>
              <a:spcPct val="35000"/>
            </a:spcAft>
            <a:buNone/>
          </a:pPr>
          <a:r>
            <a:rPr lang="en-US" sz="1500" b="1" kern="1200">
              <a:latin typeface="Cambria"/>
              <a:ea typeface="Cambria"/>
            </a:rPr>
            <a:t>2013</a:t>
          </a:r>
        </a:p>
      </dsp:txBody>
      <dsp:txXfrm>
        <a:off x="3836037" y="2173163"/>
        <a:ext cx="1643052" cy="482925"/>
      </dsp:txXfrm>
    </dsp:sp>
    <dsp:sp modelId="{41E8118F-BB29-4E5E-8871-F7EE3C3F87E0}">
      <dsp:nvSpPr>
        <dsp:cNvPr id="0" name=""/>
        <dsp:cNvSpPr/>
      </dsp:nvSpPr>
      <dsp:spPr>
        <a:xfrm>
          <a:off x="3288353" y="0"/>
          <a:ext cx="2738421" cy="16902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114300" numCol="1" spcCol="1270" anchor="b" anchorCtr="1">
          <a:noAutofit/>
        </a:bodyPr>
        <a:lstStyle/>
        <a:p>
          <a:pPr marL="0" lvl="0" indent="0" algn="ctr" defTabSz="666750" rtl="0">
            <a:lnSpc>
              <a:spcPct val="90000"/>
            </a:lnSpc>
            <a:spcBef>
              <a:spcPct val="0"/>
            </a:spcBef>
            <a:spcAft>
              <a:spcPct val="35000"/>
            </a:spcAft>
            <a:buNone/>
          </a:pPr>
          <a:r>
            <a:rPr lang="en-US" sz="1500" b="1" kern="1200">
              <a:latin typeface="Cambria"/>
              <a:ea typeface="Cambria"/>
            </a:rPr>
            <a:t>National Quality Framework (National Quality Assurance Standards)</a:t>
          </a:r>
        </a:p>
      </dsp:txBody>
      <dsp:txXfrm>
        <a:off x="3288353" y="0"/>
        <a:ext cx="2738421" cy="1690238"/>
      </dsp:txXfrm>
    </dsp:sp>
    <dsp:sp modelId="{526C005A-C346-4C8D-B7A3-7A62A4149D0B}">
      <dsp:nvSpPr>
        <dsp:cNvPr id="0" name=""/>
        <dsp:cNvSpPr/>
      </dsp:nvSpPr>
      <dsp:spPr>
        <a:xfrm>
          <a:off x="4657564" y="1786823"/>
          <a:ext cx="0" cy="386340"/>
        </a:xfrm>
        <a:prstGeom prst="line">
          <a:avLst/>
        </a:prstGeom>
        <a:noFill/>
        <a:ln w="6350" cap="flat" cmpd="sng" algn="ctr">
          <a:solidFill>
            <a:schemeClr val="accent3">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C173897E-13B6-4F29-9B36-382FAE0F916C}">
      <dsp:nvSpPr>
        <dsp:cNvPr id="0" name=""/>
        <dsp:cNvSpPr/>
      </dsp:nvSpPr>
      <dsp:spPr>
        <a:xfrm>
          <a:off x="4609271" y="1690238"/>
          <a:ext cx="96585" cy="96585"/>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618326-AFF6-4D74-B464-62E7349F85EC}">
      <dsp:nvSpPr>
        <dsp:cNvPr id="0" name=""/>
        <dsp:cNvSpPr/>
      </dsp:nvSpPr>
      <dsp:spPr>
        <a:xfrm rot="5400000">
          <a:off x="6059154" y="1593100"/>
          <a:ext cx="482925" cy="1643052"/>
        </a:xfrm>
        <a:prstGeom prst="round2Same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1">
          <a:noAutofit/>
        </a:bodyPr>
        <a:lstStyle/>
        <a:p>
          <a:pPr marL="0" lvl="0" indent="0" algn="ctr" defTabSz="666750">
            <a:lnSpc>
              <a:spcPct val="90000"/>
            </a:lnSpc>
            <a:spcBef>
              <a:spcPct val="0"/>
            </a:spcBef>
            <a:spcAft>
              <a:spcPct val="35000"/>
            </a:spcAft>
            <a:buNone/>
          </a:pPr>
          <a:r>
            <a:rPr lang="en-US" sz="1500" b="1" kern="1200">
              <a:latin typeface="Cambria"/>
              <a:ea typeface="Cambria"/>
            </a:rPr>
            <a:t>2015</a:t>
          </a:r>
        </a:p>
      </dsp:txBody>
      <dsp:txXfrm rot="-5400000">
        <a:off x="5479091" y="2196737"/>
        <a:ext cx="1619478" cy="435777"/>
      </dsp:txXfrm>
    </dsp:sp>
    <dsp:sp modelId="{E69C106C-1F79-4ABC-8AFF-BD33C19384C2}">
      <dsp:nvSpPr>
        <dsp:cNvPr id="0" name=""/>
        <dsp:cNvSpPr/>
      </dsp:nvSpPr>
      <dsp:spPr>
        <a:xfrm>
          <a:off x="4931406" y="3139014"/>
          <a:ext cx="2738421" cy="16902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14300" rIns="0" bIns="0" numCol="1" spcCol="1270" anchor="t" anchorCtr="1">
          <a:noAutofit/>
        </a:bodyPr>
        <a:lstStyle/>
        <a:p>
          <a:pPr marL="0" lvl="0" indent="0" algn="ctr" defTabSz="666750" rtl="0">
            <a:lnSpc>
              <a:spcPct val="90000"/>
            </a:lnSpc>
            <a:spcBef>
              <a:spcPct val="0"/>
            </a:spcBef>
            <a:spcAft>
              <a:spcPct val="35000"/>
            </a:spcAft>
            <a:buNone/>
          </a:pPr>
          <a:r>
            <a:rPr lang="en-US" sz="1500" b="1" kern="1200">
              <a:latin typeface="Cambria"/>
              <a:ea typeface="Cambria"/>
            </a:rPr>
            <a:t> Kayakalp</a:t>
          </a:r>
        </a:p>
      </dsp:txBody>
      <dsp:txXfrm>
        <a:off x="4931406" y="3139014"/>
        <a:ext cx="2738421" cy="1690238"/>
      </dsp:txXfrm>
    </dsp:sp>
    <dsp:sp modelId="{8534B0BE-5C5D-4727-A728-29929A0532AE}">
      <dsp:nvSpPr>
        <dsp:cNvPr id="0" name=""/>
        <dsp:cNvSpPr/>
      </dsp:nvSpPr>
      <dsp:spPr>
        <a:xfrm>
          <a:off x="6300617" y="2656089"/>
          <a:ext cx="0" cy="386340"/>
        </a:xfrm>
        <a:prstGeom prst="line">
          <a:avLst/>
        </a:prstGeom>
        <a:noFill/>
        <a:ln w="6350" cap="flat" cmpd="sng" algn="ctr">
          <a:solidFill>
            <a:schemeClr val="accent4">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C1389073-0A18-4AFC-9649-304A4DFB96DA}">
      <dsp:nvSpPr>
        <dsp:cNvPr id="0" name=""/>
        <dsp:cNvSpPr/>
      </dsp:nvSpPr>
      <dsp:spPr>
        <a:xfrm>
          <a:off x="6252324" y="3042429"/>
          <a:ext cx="96585" cy="96585"/>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D9E385-0AF3-4B31-8781-D93B8824E7C6}">
      <dsp:nvSpPr>
        <dsp:cNvPr id="0" name=""/>
        <dsp:cNvSpPr/>
      </dsp:nvSpPr>
      <dsp:spPr>
        <a:xfrm>
          <a:off x="0" y="10627"/>
          <a:ext cx="6900512" cy="7956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b="0" kern="1200">
              <a:latin typeface="Cambria"/>
              <a:ea typeface="Cambria"/>
            </a:rPr>
            <a:t> </a:t>
          </a:r>
          <a:r>
            <a:rPr lang="en-US" sz="3400" b="1" kern="1200">
              <a:latin typeface="Cambria"/>
              <a:ea typeface="Cambria"/>
            </a:rPr>
            <a:t>General Objective:</a:t>
          </a:r>
        </a:p>
      </dsp:txBody>
      <dsp:txXfrm>
        <a:off x="38838" y="49465"/>
        <a:ext cx="6822836" cy="717924"/>
      </dsp:txXfrm>
    </dsp:sp>
    <dsp:sp modelId="{1406F049-45D1-4CBE-ABEB-A0F8F509D9F3}">
      <dsp:nvSpPr>
        <dsp:cNvPr id="0" name=""/>
        <dsp:cNvSpPr/>
      </dsp:nvSpPr>
      <dsp:spPr>
        <a:xfrm>
          <a:off x="0" y="806227"/>
          <a:ext cx="6900512" cy="8269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9091" tIns="43180" rIns="241808" bIns="43180" numCol="1" spcCol="1270" anchor="t" anchorCtr="0">
          <a:noAutofit/>
        </a:bodyPr>
        <a:lstStyle/>
        <a:p>
          <a:pPr marL="228600" lvl="1" indent="-228600" algn="l" defTabSz="1200150">
            <a:lnSpc>
              <a:spcPct val="90000"/>
            </a:lnSpc>
            <a:spcBef>
              <a:spcPct val="0"/>
            </a:spcBef>
            <a:spcAft>
              <a:spcPct val="20000"/>
            </a:spcAft>
            <a:buChar char="•"/>
          </a:pPr>
          <a:r>
            <a:rPr lang="en-US" sz="2700" b="0" kern="1200">
              <a:latin typeface="Cambria"/>
              <a:ea typeface="Cambria"/>
            </a:rPr>
            <a:t>To evaluate the role of Kayakalp in NQAS implementation in India</a:t>
          </a:r>
        </a:p>
      </dsp:txBody>
      <dsp:txXfrm>
        <a:off x="0" y="806227"/>
        <a:ext cx="6900512" cy="826965"/>
      </dsp:txXfrm>
    </dsp:sp>
    <dsp:sp modelId="{A07E53B9-9DE1-4658-A00C-57C701D5B69D}">
      <dsp:nvSpPr>
        <dsp:cNvPr id="0" name=""/>
        <dsp:cNvSpPr/>
      </dsp:nvSpPr>
      <dsp:spPr>
        <a:xfrm>
          <a:off x="0" y="1633192"/>
          <a:ext cx="6900512" cy="79560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rtl="0">
            <a:lnSpc>
              <a:spcPct val="90000"/>
            </a:lnSpc>
            <a:spcBef>
              <a:spcPct val="0"/>
            </a:spcBef>
            <a:spcAft>
              <a:spcPct val="35000"/>
            </a:spcAft>
            <a:buNone/>
          </a:pPr>
          <a:r>
            <a:rPr lang="en-US" sz="3400" b="0" kern="1200">
              <a:latin typeface="Cambria"/>
              <a:ea typeface="Cambria"/>
            </a:rPr>
            <a:t> </a:t>
          </a:r>
          <a:r>
            <a:rPr lang="en-US" sz="3400" b="1" kern="1200">
              <a:latin typeface="Cambria"/>
              <a:ea typeface="Cambria"/>
            </a:rPr>
            <a:t>Specific Objectives:</a:t>
          </a:r>
        </a:p>
      </dsp:txBody>
      <dsp:txXfrm>
        <a:off x="38838" y="1672030"/>
        <a:ext cx="6822836" cy="717924"/>
      </dsp:txXfrm>
    </dsp:sp>
    <dsp:sp modelId="{E5045AA3-2DBF-4B1B-A819-C0DE34B59BD3}">
      <dsp:nvSpPr>
        <dsp:cNvPr id="0" name=""/>
        <dsp:cNvSpPr/>
      </dsp:nvSpPr>
      <dsp:spPr>
        <a:xfrm>
          <a:off x="0" y="2428793"/>
          <a:ext cx="6900512" cy="3096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9091" tIns="43180" rIns="241808" bIns="43180" numCol="1" spcCol="1270" anchor="t" anchorCtr="0">
          <a:noAutofit/>
        </a:bodyPr>
        <a:lstStyle/>
        <a:p>
          <a:pPr marL="228600" lvl="1" indent="-228600" algn="l" defTabSz="1200150" rtl="0">
            <a:lnSpc>
              <a:spcPct val="90000"/>
            </a:lnSpc>
            <a:spcBef>
              <a:spcPct val="0"/>
            </a:spcBef>
            <a:spcAft>
              <a:spcPct val="20000"/>
            </a:spcAft>
            <a:buChar char="•"/>
          </a:pPr>
          <a:r>
            <a:rPr lang="en-US" sz="2700" b="0" kern="1200">
              <a:latin typeface="Cambria"/>
              <a:ea typeface="Cambria"/>
            </a:rPr>
            <a:t>To assess the role of Kayakalp implementation of NQAS in the public health facilities.</a:t>
          </a:r>
          <a:endParaRPr lang="en-US" sz="2700" b="0" kern="1200"/>
        </a:p>
        <a:p>
          <a:pPr marL="228600" lvl="1" indent="-228600" algn="l" defTabSz="1200150" rtl="0">
            <a:lnSpc>
              <a:spcPct val="90000"/>
            </a:lnSpc>
            <a:spcBef>
              <a:spcPct val="0"/>
            </a:spcBef>
            <a:spcAft>
              <a:spcPct val="20000"/>
            </a:spcAft>
            <a:buChar char="•"/>
          </a:pPr>
          <a:r>
            <a:rPr lang="en-US" sz="2700" b="0" kern="1200">
              <a:latin typeface="Cambria"/>
              <a:ea typeface="Cambria"/>
            </a:rPr>
            <a:t>To assess the role of infection control practices under Kayakalp achievement in NQAS certified   public health care           facilities.</a:t>
          </a:r>
          <a:br>
            <a:rPr lang="en-US" sz="2700" b="0" kern="1200">
              <a:latin typeface="Cambria"/>
              <a:ea typeface="Cambria"/>
            </a:rPr>
          </a:br>
          <a:endParaRPr lang="en-US" sz="2700" b="0" kern="1200">
            <a:latin typeface="Cambria"/>
            <a:ea typeface="Cambria"/>
          </a:endParaRPr>
        </a:p>
      </dsp:txBody>
      <dsp:txXfrm>
        <a:off x="0" y="2428793"/>
        <a:ext cx="6900512" cy="30967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0BACBA-616F-4211-AE92-82C6688F3C4F}">
      <dsp:nvSpPr>
        <dsp:cNvPr id="0" name=""/>
        <dsp:cNvSpPr/>
      </dsp:nvSpPr>
      <dsp:spPr>
        <a:xfrm>
          <a:off x="614434" y="127"/>
          <a:ext cx="2533506" cy="152010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a:latin typeface="Cambria"/>
              <a:ea typeface="Cambria"/>
            </a:rPr>
            <a:t>Study Area: </a:t>
          </a:r>
          <a:r>
            <a:rPr lang="en-US" sz="1300" kern="1200">
              <a:latin typeface="Cambria"/>
              <a:ea typeface="Cambria"/>
            </a:rPr>
            <a:t>The study covered PHCs &amp; UPHCs of 36 states /UTs of India which were awarded under Kayakalp scheme and were further certified under the NQAS Program of Government of India during FY 2020-2021.</a:t>
          </a:r>
        </a:p>
      </dsp:txBody>
      <dsp:txXfrm>
        <a:off x="614434" y="127"/>
        <a:ext cx="2533506" cy="1520104"/>
      </dsp:txXfrm>
    </dsp:sp>
    <dsp:sp modelId="{114DF491-3642-4F4D-A21A-AC4DDEB1FF6E}">
      <dsp:nvSpPr>
        <dsp:cNvPr id="0" name=""/>
        <dsp:cNvSpPr/>
      </dsp:nvSpPr>
      <dsp:spPr>
        <a:xfrm>
          <a:off x="3401292" y="127"/>
          <a:ext cx="2533506" cy="1520104"/>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a:latin typeface="Cambria"/>
              <a:ea typeface="Cambria"/>
            </a:rPr>
            <a:t>Study Population:</a:t>
          </a:r>
          <a:r>
            <a:rPr lang="en-US" sz="1300" kern="1200">
              <a:latin typeface="Cambria"/>
              <a:ea typeface="Cambria"/>
            </a:rPr>
            <a:t> 167</a:t>
          </a:r>
        </a:p>
      </dsp:txBody>
      <dsp:txXfrm>
        <a:off x="3401292" y="127"/>
        <a:ext cx="2533506" cy="1520104"/>
      </dsp:txXfrm>
    </dsp:sp>
    <dsp:sp modelId="{045E6E46-E399-4901-BFAA-8D67907D7ED6}">
      <dsp:nvSpPr>
        <dsp:cNvPr id="0" name=""/>
        <dsp:cNvSpPr/>
      </dsp:nvSpPr>
      <dsp:spPr>
        <a:xfrm>
          <a:off x="6188149" y="127"/>
          <a:ext cx="2533506" cy="1520104"/>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a:latin typeface="Cambria"/>
              <a:ea typeface="Cambria"/>
            </a:rPr>
            <a:t>Sample Size: </a:t>
          </a:r>
          <a:r>
            <a:rPr lang="en-US" sz="1300" kern="1200">
              <a:latin typeface="Cambria"/>
              <a:ea typeface="Cambria"/>
            </a:rPr>
            <a:t>62 (NQAS Certified &amp; Kayakalp Awardee) </a:t>
          </a:r>
        </a:p>
      </dsp:txBody>
      <dsp:txXfrm>
        <a:off x="6188149" y="127"/>
        <a:ext cx="2533506" cy="1520104"/>
      </dsp:txXfrm>
    </dsp:sp>
    <dsp:sp modelId="{4F96E24B-2FAD-402C-9975-81ACE59FB75B}">
      <dsp:nvSpPr>
        <dsp:cNvPr id="0" name=""/>
        <dsp:cNvSpPr/>
      </dsp:nvSpPr>
      <dsp:spPr>
        <a:xfrm>
          <a:off x="8975007" y="127"/>
          <a:ext cx="2533506" cy="1520104"/>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a:latin typeface="Cambria"/>
              <a:ea typeface="Cambria"/>
            </a:rPr>
            <a:t>Statistical Analysis:</a:t>
          </a:r>
          <a:r>
            <a:rPr lang="en-US" sz="1300" kern="1200">
              <a:latin typeface="Cambria"/>
              <a:ea typeface="Cambria"/>
            </a:rPr>
            <a:t> Microsoft excel 2010</a:t>
          </a:r>
        </a:p>
      </dsp:txBody>
      <dsp:txXfrm>
        <a:off x="8975007" y="127"/>
        <a:ext cx="2533506" cy="1520104"/>
      </dsp:txXfrm>
    </dsp:sp>
    <dsp:sp modelId="{B116C279-0A57-49DD-8FC7-2E1C243E6904}">
      <dsp:nvSpPr>
        <dsp:cNvPr id="0" name=""/>
        <dsp:cNvSpPr/>
      </dsp:nvSpPr>
      <dsp:spPr>
        <a:xfrm>
          <a:off x="614434" y="1773581"/>
          <a:ext cx="2533506" cy="1520104"/>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a:latin typeface="Cambria"/>
              <a:ea typeface="Cambria"/>
            </a:rPr>
            <a:t>Study Design: </a:t>
          </a:r>
          <a:r>
            <a:rPr lang="en-US" sz="1300" kern="1200">
              <a:latin typeface="Cambria"/>
              <a:ea typeface="Cambria"/>
            </a:rPr>
            <a:t>Descriptive study</a:t>
          </a:r>
        </a:p>
      </dsp:txBody>
      <dsp:txXfrm>
        <a:off x="614434" y="1773581"/>
        <a:ext cx="2533506" cy="1520104"/>
      </dsp:txXfrm>
    </dsp:sp>
    <dsp:sp modelId="{5A73A117-AE5F-4AAE-A96C-4D51C1C749F0}">
      <dsp:nvSpPr>
        <dsp:cNvPr id="0" name=""/>
        <dsp:cNvSpPr/>
      </dsp:nvSpPr>
      <dsp:spPr>
        <a:xfrm>
          <a:off x="3401292" y="1773581"/>
          <a:ext cx="2533506" cy="152010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a:latin typeface="Cambria"/>
              <a:ea typeface="Cambria"/>
            </a:rPr>
            <a:t>Study Subjects</a:t>
          </a:r>
          <a:r>
            <a:rPr lang="en-US" sz="1300" kern="1200">
              <a:latin typeface="Cambria"/>
              <a:ea typeface="Cambria"/>
            </a:rPr>
            <a:t>: From the secondary data provided by NHSRC, 62 PHCs &amp; Urban PHCs which are (NQAS Certified &amp; Kayakalp Awardee) </a:t>
          </a:r>
        </a:p>
      </dsp:txBody>
      <dsp:txXfrm>
        <a:off x="3401292" y="1773581"/>
        <a:ext cx="2533506" cy="1520104"/>
      </dsp:txXfrm>
    </dsp:sp>
    <dsp:sp modelId="{104AC3E3-ECEC-407C-AAB5-66AAB8D07CD5}">
      <dsp:nvSpPr>
        <dsp:cNvPr id="0" name=""/>
        <dsp:cNvSpPr/>
      </dsp:nvSpPr>
      <dsp:spPr>
        <a:xfrm>
          <a:off x="6188149" y="1773581"/>
          <a:ext cx="2533506" cy="1520104"/>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a:latin typeface="Cambria"/>
              <a:ea typeface="Cambria"/>
            </a:rPr>
            <a:t>Study Instruments: </a:t>
          </a:r>
          <a:r>
            <a:rPr lang="en-US" sz="1300" kern="1200">
              <a:latin typeface="Cambria"/>
              <a:ea typeface="Cambria"/>
            </a:rPr>
            <a:t> Kayakalp &amp; NQAS Tool.</a:t>
          </a:r>
        </a:p>
      </dsp:txBody>
      <dsp:txXfrm>
        <a:off x="6188149" y="1773581"/>
        <a:ext cx="2533506" cy="1520104"/>
      </dsp:txXfrm>
    </dsp:sp>
    <dsp:sp modelId="{FD197DCD-8FAF-4537-A962-55B20C25A879}">
      <dsp:nvSpPr>
        <dsp:cNvPr id="0" name=""/>
        <dsp:cNvSpPr/>
      </dsp:nvSpPr>
      <dsp:spPr>
        <a:xfrm>
          <a:off x="8975007" y="1773581"/>
          <a:ext cx="2533506" cy="1520104"/>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a:latin typeface="Cambria"/>
              <a:ea typeface="Cambria"/>
            </a:rPr>
            <a:t>Time Period: </a:t>
          </a:r>
          <a:r>
            <a:rPr lang="en-US" sz="1300" kern="1200">
              <a:latin typeface="Cambria"/>
              <a:ea typeface="Cambria"/>
            </a:rPr>
            <a:t> 2020-2021(financial year)</a:t>
          </a:r>
        </a:p>
      </dsp:txBody>
      <dsp:txXfrm>
        <a:off x="8975007" y="1773581"/>
        <a:ext cx="2533506" cy="1520104"/>
      </dsp:txXfrm>
    </dsp:sp>
    <dsp:sp modelId="{39EF6482-BD8B-4F06-88D9-0B9864ACC2CB}">
      <dsp:nvSpPr>
        <dsp:cNvPr id="0" name=""/>
        <dsp:cNvSpPr/>
      </dsp:nvSpPr>
      <dsp:spPr>
        <a:xfrm>
          <a:off x="3401292" y="3547036"/>
          <a:ext cx="2533506" cy="1520104"/>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a:latin typeface="Cambria"/>
              <a:ea typeface="Cambria"/>
            </a:rPr>
            <a:t>Sampling Technique: </a:t>
          </a:r>
          <a:r>
            <a:rPr lang="en-US" sz="1300" kern="1200">
              <a:latin typeface="Cambria"/>
              <a:ea typeface="Cambria"/>
            </a:rPr>
            <a:t>Purposive Sampling technique </a:t>
          </a:r>
        </a:p>
      </dsp:txBody>
      <dsp:txXfrm>
        <a:off x="3401292" y="3547036"/>
        <a:ext cx="2533506" cy="1520104"/>
      </dsp:txXfrm>
    </dsp:sp>
    <dsp:sp modelId="{094B1DA2-0850-480B-8931-955C8C6C0107}">
      <dsp:nvSpPr>
        <dsp:cNvPr id="0" name=""/>
        <dsp:cNvSpPr/>
      </dsp:nvSpPr>
      <dsp:spPr>
        <a:xfrm>
          <a:off x="6188149" y="3547036"/>
          <a:ext cx="2533506" cy="1520104"/>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a:latin typeface="Cambria"/>
              <a:ea typeface="Cambria"/>
            </a:rPr>
            <a:t>Ethical Issues: </a:t>
          </a:r>
          <a:r>
            <a:rPr lang="en-US" sz="1300" kern="1200">
              <a:latin typeface="Cambria"/>
              <a:ea typeface="Cambria"/>
            </a:rPr>
            <a:t>Requisite approval undertaken from NHSRC for the study from secondary data provided by them. </a:t>
          </a:r>
        </a:p>
      </dsp:txBody>
      <dsp:txXfrm>
        <a:off x="6188149" y="3547036"/>
        <a:ext cx="2533506" cy="152010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CDC807-868E-48C4-9823-5870D72F58EB}">
      <dsp:nvSpPr>
        <dsp:cNvPr id="0" name=""/>
        <dsp:cNvSpPr/>
      </dsp:nvSpPr>
      <dsp:spPr>
        <a:xfrm>
          <a:off x="0" y="70152"/>
          <a:ext cx="7516374" cy="74353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b="1" kern="1200">
              <a:latin typeface="Calibri Light"/>
              <a:ea typeface="Cambria"/>
              <a:cs typeface="Calibri Light"/>
            </a:rPr>
            <a:t>Inclusion Criteria: </a:t>
          </a:r>
          <a:endParaRPr lang="en-US" sz="3100" kern="1200">
            <a:latin typeface="Calibri Light"/>
            <a:ea typeface="Cambria"/>
            <a:cs typeface="Calibri Light"/>
          </a:endParaRPr>
        </a:p>
      </dsp:txBody>
      <dsp:txXfrm>
        <a:off x="36296" y="106448"/>
        <a:ext cx="7443782" cy="670943"/>
      </dsp:txXfrm>
    </dsp:sp>
    <dsp:sp modelId="{19775E51-1495-46A7-B08A-0AC1D4C0810F}">
      <dsp:nvSpPr>
        <dsp:cNvPr id="0" name=""/>
        <dsp:cNvSpPr/>
      </dsp:nvSpPr>
      <dsp:spPr>
        <a:xfrm>
          <a:off x="0" y="813687"/>
          <a:ext cx="7516374" cy="31443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8645"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en-US" sz="2400" kern="1200">
              <a:latin typeface="Calibri Light"/>
              <a:ea typeface="Cambria"/>
              <a:cs typeface="Calibri Light"/>
            </a:rPr>
            <a:t>62 PHCs &amp; UPHCs were included.</a:t>
          </a:r>
        </a:p>
        <a:p>
          <a:pPr marL="228600" lvl="1" indent="-228600" algn="l" defTabSz="1066800">
            <a:lnSpc>
              <a:spcPct val="90000"/>
            </a:lnSpc>
            <a:spcBef>
              <a:spcPct val="0"/>
            </a:spcBef>
            <a:spcAft>
              <a:spcPct val="20000"/>
            </a:spcAft>
            <a:buChar char="•"/>
          </a:pPr>
          <a:r>
            <a:rPr lang="en-US" sz="2400" kern="1200">
              <a:latin typeface="Calibri Light"/>
              <a:ea typeface="Cambria"/>
              <a:cs typeface="Calibri Light"/>
            </a:rPr>
            <a:t>All the nationally certified PHCs &amp; UPHCs under National Quality Standards</a:t>
          </a:r>
        </a:p>
        <a:p>
          <a:pPr marL="228600" lvl="1" indent="-228600" algn="l" defTabSz="1066800">
            <a:lnSpc>
              <a:spcPct val="90000"/>
            </a:lnSpc>
            <a:spcBef>
              <a:spcPct val="0"/>
            </a:spcBef>
            <a:spcAft>
              <a:spcPct val="20000"/>
            </a:spcAft>
            <a:buChar char="•"/>
          </a:pPr>
          <a:r>
            <a:rPr lang="en-US" sz="2400" kern="1200">
              <a:latin typeface="Calibri Light"/>
              <a:ea typeface="Cambria"/>
              <a:cs typeface="Calibri Light"/>
            </a:rPr>
            <a:t>Program &amp; Kayakalp program.</a:t>
          </a:r>
        </a:p>
        <a:p>
          <a:pPr marL="228600" lvl="1" indent="-228600" algn="l" defTabSz="1066800">
            <a:lnSpc>
              <a:spcPct val="90000"/>
            </a:lnSpc>
            <a:spcBef>
              <a:spcPct val="0"/>
            </a:spcBef>
            <a:spcAft>
              <a:spcPct val="20000"/>
            </a:spcAft>
            <a:buChar char="•"/>
          </a:pPr>
          <a:r>
            <a:rPr lang="en-US" sz="2400" kern="1200">
              <a:latin typeface="Calibri Light"/>
              <a:ea typeface="Cambria"/>
              <a:cs typeface="Calibri Light"/>
            </a:rPr>
            <a:t>PHCs &amp; UPHCs scoring more than 70 percent marks</a:t>
          </a:r>
        </a:p>
        <a:p>
          <a:pPr marL="228600" lvl="1" indent="-228600" algn="l" defTabSz="1066800">
            <a:lnSpc>
              <a:spcPct val="90000"/>
            </a:lnSpc>
            <a:spcBef>
              <a:spcPct val="0"/>
            </a:spcBef>
            <a:spcAft>
              <a:spcPct val="20000"/>
            </a:spcAft>
            <a:buChar char="•"/>
          </a:pPr>
          <a:r>
            <a:rPr lang="en-US" sz="2400" kern="1200">
              <a:latin typeface="Calibri Light"/>
              <a:ea typeface="Cambria"/>
              <a:cs typeface="Calibri Light"/>
            </a:rPr>
            <a:t>Data taken from NHSRC</a:t>
          </a:r>
        </a:p>
        <a:p>
          <a:pPr marL="228600" lvl="1" indent="-228600" algn="l" defTabSz="1066800">
            <a:lnSpc>
              <a:spcPct val="90000"/>
            </a:lnSpc>
            <a:spcBef>
              <a:spcPct val="0"/>
            </a:spcBef>
            <a:spcAft>
              <a:spcPct val="20000"/>
            </a:spcAft>
            <a:buChar char="•"/>
          </a:pPr>
          <a:r>
            <a:rPr lang="en-US" sz="2400" kern="1200">
              <a:latin typeface="Calibri Light"/>
              <a:ea typeface="Cambria"/>
              <a:cs typeface="Calibri Light"/>
            </a:rPr>
            <a:t>Facilities got Kayakalp award prior to the NQAS Certification.</a:t>
          </a:r>
        </a:p>
      </dsp:txBody>
      <dsp:txXfrm>
        <a:off x="0" y="813687"/>
        <a:ext cx="7516374" cy="3144330"/>
      </dsp:txXfrm>
    </dsp:sp>
    <dsp:sp modelId="{13498F20-7BFC-4A69-AAA6-13B5583203D6}">
      <dsp:nvSpPr>
        <dsp:cNvPr id="0" name=""/>
        <dsp:cNvSpPr/>
      </dsp:nvSpPr>
      <dsp:spPr>
        <a:xfrm>
          <a:off x="0" y="3958017"/>
          <a:ext cx="7516374" cy="743535"/>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b="1" kern="1200">
              <a:latin typeface="Calibri Light"/>
              <a:ea typeface="Cambria"/>
              <a:cs typeface="Calibri Light"/>
            </a:rPr>
            <a:t>Exclusion Criteria</a:t>
          </a:r>
          <a:endParaRPr lang="en-US" sz="3100" kern="1200">
            <a:latin typeface="Calibri Light"/>
            <a:ea typeface="Cambria"/>
            <a:cs typeface="Calibri Light"/>
          </a:endParaRPr>
        </a:p>
      </dsp:txBody>
      <dsp:txXfrm>
        <a:off x="36296" y="3994313"/>
        <a:ext cx="7443782" cy="670943"/>
      </dsp:txXfrm>
    </dsp:sp>
    <dsp:sp modelId="{7BE25CB6-3D86-48D6-A62F-7EA77DDB6D4B}">
      <dsp:nvSpPr>
        <dsp:cNvPr id="0" name=""/>
        <dsp:cNvSpPr/>
      </dsp:nvSpPr>
      <dsp:spPr>
        <a:xfrm>
          <a:off x="0" y="4701552"/>
          <a:ext cx="7516374" cy="7539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8645"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en-US" sz="2400" kern="1200">
              <a:latin typeface="Calibri Light"/>
              <a:ea typeface="Cambria"/>
              <a:cs typeface="Calibri Light"/>
            </a:rPr>
            <a:t>All conditional certified PHCs &amp; UPHCs were excluded from the study. </a:t>
          </a:r>
        </a:p>
      </dsp:txBody>
      <dsp:txXfrm>
        <a:off x="0" y="4701552"/>
        <a:ext cx="7516374" cy="753997"/>
      </dsp:txXfrm>
    </dsp:sp>
  </dsp:spTree>
</dsp:drawing>
</file>

<file path=ppt/diagrams/layout1.xml><?xml version="1.0" encoding="utf-8"?>
<dgm:layoutDef xmlns:dgm="http://schemas.openxmlformats.org/drawingml/2006/diagram" xmlns:a="http://schemas.openxmlformats.org/drawingml/2006/main" uniqueId="urn:microsoft.com/office/officeart/2016/7/layout/RoundedRectangleTimeline">
  <dgm:title val="Rounded Rectangle Timeline"/>
  <dgm:desc val="Use to show a list of events in chronological order. An invisible box contains the description while the date is shown in rectangles, except for the first and last node where the corners of the rectangle are rounded. It can display large amount of text and long descriptive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val="18"/>
      <dgm:constr type="primFontSz" for="des" forName="Childtext" val="18"/>
      <dgm:constr type="primFontSz" for="des" forName="Childtext" refType="primFontSz" refFor="des" refForName="parent" op="lte"/>
      <dgm:constr type="w" for="ch" forName="composite" refType="w"/>
      <dgm:constr type="h" for="ch" forName="composite" refType="h"/>
      <dgm:constr type="w" for="ch" forName="spaceBetweenRectangles" refType="w" refFor="ch" refForName="composite" fact="-0.4"/>
      <dgm:constr type="w" for="ch" ptType="sibTrans" op="equ"/>
      <dgm:constr type="primFontSz" for="des" forName="parent" op="equ"/>
      <dgm:constr type="primFontSz" for="des" forName="Childtext" op="equ"/>
      <dgm:constr type="primFontSz" for="des" forName="parent1" val="18"/>
      <dgm:constr type="primFontSz" for="des" forName="Childtext1" val="18"/>
      <dgm:constr type="primFontSz" for="des" forName="Childtext1" refType="primFontSz" refFor="des" refForName="parent1" op="lte"/>
      <dgm:constr type="w" for="ch" forName="composite1" refType="w"/>
      <dgm:constr type="h" for="ch" forName="composite1" refType="h"/>
      <dgm:constr type="w" for="ch" forName="spaceBetweenRectangles1" refType="w" refFor="ch" refForName="composite1" fact="-0.4"/>
      <dgm:constr type="primFontSz" for="des" forName="parent1" op="equ"/>
      <dgm:constr type="primFontSz" for="des" forName="Childtext1" op="equ"/>
    </dgm:constrLst>
    <dgm:choose name="layoutByNodeCnt">
      <dgm:if name="twoOrLessNodes" axis="ch" ptType="node" func="cnt" op="lte" val="2">
        <dgm:forEach name="nodesForEach" axis="ch" ptType="node">
          <dgm:layoutNode name="composite">
            <dgm:alg type="composite"/>
            <dgm:shape xmlns:r="http://schemas.openxmlformats.org/officeDocument/2006/relationships" r:blip="">
              <dgm:adjLst/>
            </dgm:shape>
            <dgm:choose name="casesForFirstAndLastNode1">
              <dgm:if name="startNode1" axis="self" ptType="node" func="pos" op="equ" val="1">
                <dgm:choose name="removeLineWhenOnlyOneNode1">
                  <dgm:if name="ifOnlyOneNode1" axis="followSib" ptType="node" func="cnt" op="equ" val="0">
                    <dgm:constrLst>
                      <dgm:constr type="w" for="ch" forName="parent" refType="w" fact="0.95"/>
                      <dgm:constr type="l" for="ch" forName="parent" refType="w" fact="0.025"/>
                      <dgm:constr type="t" for="ch" forName="parent" refType="h" fact="0.45"/>
                      <dgm:constr type="h" for="ch" forName="parent" refType="h" fact="0.1"/>
                      <dgm:constr type="l" for="ch" forName="Childtext" refType="w" fact="0.025"/>
                      <dgm:constr type="w" for="ch" forName="Childtext" refType="w" fact="0.95"/>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if>
                  <dgm:else name="ifMoreThanOne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else>
                </dgm:choose>
              </dgm:if>
              <dgm:else name="notStart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t" for="ch" forName="Childtext" refType="h" fact="0.65"/>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EmptyPane" refType="w"/>
                  <dgm:constr type="h" for="ch" forName="EmptyPane" refType="h" fact="0.45"/>
                </dgm:constrLst>
              </dgm:else>
            </dgm:choose>
            <dgm:layoutNode name="parent"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oundRect" r:blip="">
                        <dgm:adjLst/>
                      </dgm:shape>
                    </dgm:if>
                    <dgm:else name="ifMoreThanOneNode">
                      <dgm:choose name="Name18">
                        <dgm:if name="Name19" func="var" arg="dir" op="equ" val="norm">
                          <dgm:shape xmlns:r="http://schemas.openxmlformats.org/officeDocument/2006/relationships" rot="-90" type="round2SameRect" r:blip="">
                            <dgm:adjLst/>
                          </dgm:shape>
                        </dgm:if>
                        <dgm:else name="Name20">
                          <dgm:shape xmlns:r="http://schemas.openxmlformats.org/officeDocument/2006/relationships" rot="90" type="round2SameRect" r:blip="">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90" type="round2SameRect" r:blip="">
                            <dgm:adjLst/>
                          </dgm:shape>
                        </dgm:if>
                        <dgm:else name="Name26">
                          <dgm:shape xmlns:r="http://schemas.openxmlformats.org/officeDocument/2006/relationships" rot="-90" type="round2SameRect" r:blip="">
                            <dgm:adjLst/>
                          </dgm:shape>
                        </dgm:else>
                      </dgm:choose>
                    </dgm:if>
                    <dgm:else name="Name27">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 styleLbl="revTx">
              <dgm:varLst>
                <dgm:bulletEnabled val="1"/>
              </dgm:varLst>
              <dgm:choose name="casesForTxtDirLogic">
                <dgm:if name="Name77"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 styleLbl="lnNode1">
              <dgm:alg type="sp"/>
              <dgm:shape xmlns:r="http://schemas.openxmlformats.org/officeDocument/2006/relationships" type="ellipse" r:blip="">
                <dgm:adjLst/>
              </dgm:shape>
              <dgm:presOf/>
              <dgm:constrLst/>
            </dgm:layoutNode>
            <dgm:layoutNode name="EmptyPane">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if>
      <dgm:else name="moreThanTwoNodes">
        <dgm:forEach name="nodesForEach1" axis="ch" ptType="node">
          <dgm:layoutNode name="composite1">
            <dgm:alg type="composite"/>
            <dgm:shape xmlns:r="http://schemas.openxmlformats.org/officeDocument/2006/relationships" r:blip="">
              <dgm:adjLst/>
            </dgm:shape>
            <dgm:choose name="casesForSnakingLogic21">
              <dgm:if name="oddNode21" axis="self" ptType="node" func="posOdd" op="equ" val="1">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w" for="ch" forName="ConnectLine1"/>
                  <dgm:constr type="h" for="ch" forName="ConnectLine1" refType="h" fact="0.08"/>
                  <dgm:constr type="t" for="ch" forName="ConnectLine1" refType="h" fact="0.37"/>
                  <dgm:constr type="ctrX" for="ch" forName="ConnectLine1" refType="w" fact="0.5"/>
                  <dgm:constr type="w" for="ch" forName="ConnectLineEnd1" refType="h" fact="0.02"/>
                  <dgm:constr type="h" for="ch" forName="ConnectLineEnd1" refType="h" fact="0.02"/>
                  <dgm:constr type="t" for="ch" forName="ConnectLineEnd1" refType="h" fact="0.35"/>
                  <dgm:constr type="ctrX" for="ch" forName="ConnectLineEnd1" refType="w" fact="0.5"/>
                  <dgm:constr type="w" for="ch" forName="EmptyPane1" refType="w"/>
                  <dgm:constr type="t" for="ch" forName="EmptyPane1" refType="h" fact="0.55"/>
                  <dgm:constr type="h" for="ch" forName="EmptyPane1" refType="h" fact="0.45"/>
                </dgm:constrLst>
              </dgm:if>
              <dgm:else name="evenNode2">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t" for="ch" forName="Childtext1" refType="h" fact="0.65"/>
                  <dgm:constr type="w" for="ch" forName="ConnectLine1"/>
                  <dgm:constr type="h" for="ch" forName="ConnectLine1" refType="h" fact="0.08"/>
                  <dgm:constr type="t" for="ch" forName="ConnectLine1" refType="h" fact="0.55"/>
                  <dgm:constr type="ctrX" for="ch" forName="ConnectLine1" refType="w" fact="0.5"/>
                  <dgm:constr type="w" for="ch" forName="ConnectLineEnd1" refType="h" fact="0.02"/>
                  <dgm:constr type="h" for="ch" forName="ConnectLineEnd1" refType="h" fact="0.02"/>
                  <dgm:constr type="b" for="ch" forName="ConnectLineEnd1" refType="h" fact="0.65"/>
                  <dgm:constr type="ctrX" for="ch" forName="ConnectLineEnd1" refType="w" fact="0.5"/>
                  <dgm:constr type="w" for="ch" forName="EmptyPane1" refType="w"/>
                  <dgm:constr type="h" for="ch" forName="EmptyPane1" refType="h" fact="0.45"/>
                </dgm:constrLst>
              </dgm:else>
            </dgm:choose>
            <dgm:layoutNode name="parent1"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12">
                <dgm:if name="startNode12" axis="self" ptType="node" func="pos" op="equ" val="1">
                  <dgm:choose name="removeLineWhenOnlyOneNode12">
                    <dgm:if name="ifOnlyOneNode12" axis="followSib" ptType="node" func="cnt" op="equ" val="0">
                      <dgm:shape xmlns:r="http://schemas.openxmlformats.org/officeDocument/2006/relationships" type="roundRect" r:blip="">
                        <dgm:adjLst/>
                      </dgm:shape>
                    </dgm:if>
                    <dgm:else name="ifMoreThanOneNode12">
                      <dgm:choose name="Name181">
                        <dgm:if name="Name191" func="var" arg="dir" op="equ" val="norm">
                          <dgm:shape xmlns:r="http://schemas.openxmlformats.org/officeDocument/2006/relationships" rot="-90" type="round2SameRect" r:blip="">
                            <dgm:adjLst/>
                          </dgm:shape>
                        </dgm:if>
                        <dgm:else name="Name201">
                          <dgm:shape xmlns:r="http://schemas.openxmlformats.org/officeDocument/2006/relationships" rot="90" type="round2SameRect" r:blip="">
                            <dgm:adjLst/>
                          </dgm:shape>
                        </dgm:else>
                      </dgm:choose>
                    </dgm:else>
                  </dgm:choose>
                </dgm:if>
                <dgm:else name="notStartNode12">
                  <dgm:choose name="Name221">
                    <dgm:if name="Name231" axis="self" ptType="node" func="revPos" op="equ" val="1">
                      <dgm:choose name="Name241">
                        <dgm:if name="Name251" func="var" arg="dir" op="equ" val="norm">
                          <dgm:shape xmlns:r="http://schemas.openxmlformats.org/officeDocument/2006/relationships" rot="90" type="round2SameRect" r:blip="">
                            <dgm:adjLst/>
                          </dgm:shape>
                        </dgm:if>
                        <dgm:else name="Name261">
                          <dgm:shape xmlns:r="http://schemas.openxmlformats.org/officeDocument/2006/relationships" rot="-90" type="round2SameRect" r:blip="">
                            <dgm:adjLst/>
                          </dgm:shape>
                        </dgm:else>
                      </dgm:choose>
                    </dgm:if>
                    <dgm:else name="Name271">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dgm:varLst>
                <dgm:bulletEnabled val="1"/>
              </dgm:varLst>
              <dgm:choose name="casesForTxtDirLogic1">
                <dgm:if name="Name771"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1">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1" styleLbl="lnNode1">
              <dgm:alg type="sp"/>
              <dgm:shape xmlns:r="http://schemas.openxmlformats.org/officeDocument/2006/relationships" type="ellipse" r:blip="">
                <dgm:adjLst/>
              </dgm:shape>
              <dgm:presOf/>
              <dgm:constrLst/>
            </dgm:layoutNode>
            <dgm:layoutNode name="EmptyPane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6/17/2022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6/17/2022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6/17/2022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6/17/2022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6/17/2022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doi.org/10.4103/ijcm.IJCM_346_18"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042AE6C-7334-FA08-5DB1-E9693CA88905}"/>
              </a:ext>
            </a:extLst>
          </p:cNvPr>
          <p:cNvSpPr txBox="1"/>
          <p:nvPr/>
        </p:nvSpPr>
        <p:spPr>
          <a:xfrm flipV="1">
            <a:off x="6573" y="-474"/>
            <a:ext cx="12227377" cy="406275"/>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sp>
        <p:nvSpPr>
          <p:cNvPr id="5" name="TextBox 4">
            <a:extLst>
              <a:ext uri="{FF2B5EF4-FFF2-40B4-BE49-F238E27FC236}">
                <a16:creationId xmlns:a16="http://schemas.microsoft.com/office/drawing/2014/main" id="{999CDBAE-2133-BAFE-837B-2EE262DFBA2B}"/>
              </a:ext>
            </a:extLst>
          </p:cNvPr>
          <p:cNvSpPr txBox="1"/>
          <p:nvPr/>
        </p:nvSpPr>
        <p:spPr>
          <a:xfrm flipV="1">
            <a:off x="6572" y="6449311"/>
            <a:ext cx="12213770" cy="406275"/>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pic>
        <p:nvPicPr>
          <p:cNvPr id="6" name="Picture 6" descr="Text&#10;&#10;Description automatically generated">
            <a:extLst>
              <a:ext uri="{FF2B5EF4-FFF2-40B4-BE49-F238E27FC236}">
                <a16:creationId xmlns:a16="http://schemas.microsoft.com/office/drawing/2014/main" id="{7E4B46D2-8E5B-3CBA-0518-7FD5678FCECB}"/>
              </a:ext>
            </a:extLst>
          </p:cNvPr>
          <p:cNvPicPr>
            <a:picLocks noChangeAspect="1"/>
          </p:cNvPicPr>
          <p:nvPr/>
        </p:nvPicPr>
        <p:blipFill>
          <a:blip r:embed="rId2"/>
          <a:stretch>
            <a:fillRect/>
          </a:stretch>
        </p:blipFill>
        <p:spPr>
          <a:xfrm>
            <a:off x="2721" y="414303"/>
            <a:ext cx="1341665" cy="627358"/>
          </a:xfrm>
          <a:prstGeom prst="rect">
            <a:avLst/>
          </a:prstGeom>
        </p:spPr>
      </p:pic>
      <p:sp>
        <p:nvSpPr>
          <p:cNvPr id="7" name="TextBox 6">
            <a:extLst>
              <a:ext uri="{FF2B5EF4-FFF2-40B4-BE49-F238E27FC236}">
                <a16:creationId xmlns:a16="http://schemas.microsoft.com/office/drawing/2014/main" id="{F2274598-961C-5F89-3B1A-FE3C45D2AEF7}"/>
              </a:ext>
            </a:extLst>
          </p:cNvPr>
          <p:cNvSpPr txBox="1"/>
          <p:nvPr/>
        </p:nvSpPr>
        <p:spPr>
          <a:xfrm>
            <a:off x="601435" y="1118507"/>
            <a:ext cx="11288485" cy="1754326"/>
          </a:xfrm>
          <a:prstGeom prst="rect">
            <a:avLst/>
          </a:prstGeom>
          <a:solidFill>
            <a:schemeClr val="bg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a:solidFill>
                  <a:schemeClr val="accent1">
                    <a:lumMod val="50000"/>
                  </a:schemeClr>
                </a:solidFill>
                <a:latin typeface="Cambria"/>
                <a:ea typeface="Cambria"/>
              </a:rPr>
              <a:t>TO EVALUATE THE ROLE OF KAYAKALP </a:t>
            </a:r>
          </a:p>
          <a:p>
            <a:pPr algn="ctr"/>
            <a:r>
              <a:rPr lang="en-US" sz="3600" b="1">
                <a:solidFill>
                  <a:schemeClr val="accent1">
                    <a:lumMod val="50000"/>
                  </a:schemeClr>
                </a:solidFill>
                <a:latin typeface="Cambria"/>
                <a:ea typeface="Cambria"/>
              </a:rPr>
              <a:t>IN NQAS IMPLEMENTATION</a:t>
            </a:r>
          </a:p>
          <a:p>
            <a:pPr algn="ctr"/>
            <a:endParaRPr lang="en-US" sz="3600" b="1">
              <a:solidFill>
                <a:schemeClr val="accent1">
                  <a:lumMod val="50000"/>
                </a:schemeClr>
              </a:solidFill>
              <a:latin typeface="Cambria"/>
              <a:ea typeface="Cambria"/>
            </a:endParaRPr>
          </a:p>
        </p:txBody>
      </p:sp>
      <p:sp>
        <p:nvSpPr>
          <p:cNvPr id="8" name="TextBox 7">
            <a:extLst>
              <a:ext uri="{FF2B5EF4-FFF2-40B4-BE49-F238E27FC236}">
                <a16:creationId xmlns:a16="http://schemas.microsoft.com/office/drawing/2014/main" id="{C5FD37C4-78C3-6154-6345-3DE0AA10E090}"/>
              </a:ext>
            </a:extLst>
          </p:cNvPr>
          <p:cNvSpPr txBox="1"/>
          <p:nvPr/>
        </p:nvSpPr>
        <p:spPr>
          <a:xfrm>
            <a:off x="601439" y="2982686"/>
            <a:ext cx="11288483" cy="1077218"/>
          </a:xfrm>
          <a:prstGeom prst="rect">
            <a:avLst/>
          </a:prstGeom>
          <a:solidFill>
            <a:schemeClr val="accent4">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b="1">
                <a:solidFill>
                  <a:schemeClr val="accent2">
                    <a:lumMod val="50000"/>
                  </a:schemeClr>
                </a:solidFill>
                <a:latin typeface="Cambria"/>
                <a:ea typeface="Cambria"/>
              </a:rPr>
              <a:t>National Health Systems Resource Centre (NHSRC), </a:t>
            </a:r>
            <a:endParaRPr lang="en-US" sz="3200">
              <a:solidFill>
                <a:schemeClr val="accent2">
                  <a:lumMod val="50000"/>
                </a:schemeClr>
              </a:solidFill>
              <a:latin typeface="Calibri" panose="020F0502020204030204"/>
              <a:ea typeface="Calibri"/>
              <a:cs typeface="Calibri"/>
            </a:endParaRPr>
          </a:p>
          <a:p>
            <a:pPr algn="ctr"/>
            <a:r>
              <a:rPr lang="en-US" sz="3200" b="1">
                <a:solidFill>
                  <a:schemeClr val="accent2">
                    <a:lumMod val="50000"/>
                  </a:schemeClr>
                </a:solidFill>
                <a:latin typeface="Cambria"/>
                <a:ea typeface="Cambria"/>
              </a:rPr>
              <a:t>New Delhi </a:t>
            </a:r>
            <a:endParaRPr lang="en-US" sz="3200">
              <a:solidFill>
                <a:schemeClr val="accent2">
                  <a:lumMod val="50000"/>
                </a:schemeClr>
              </a:solidFill>
              <a:ea typeface="Calibri"/>
              <a:cs typeface="Calibri"/>
            </a:endParaRPr>
          </a:p>
        </p:txBody>
      </p:sp>
      <p:sp>
        <p:nvSpPr>
          <p:cNvPr id="9" name="TextBox 8">
            <a:extLst>
              <a:ext uri="{FF2B5EF4-FFF2-40B4-BE49-F238E27FC236}">
                <a16:creationId xmlns:a16="http://schemas.microsoft.com/office/drawing/2014/main" id="{4863BB8C-0359-DD60-0407-025CC82D3F02}"/>
              </a:ext>
            </a:extLst>
          </p:cNvPr>
          <p:cNvSpPr txBox="1"/>
          <p:nvPr/>
        </p:nvSpPr>
        <p:spPr>
          <a:xfrm>
            <a:off x="594633" y="4200525"/>
            <a:ext cx="11302090" cy="1200329"/>
          </a:xfrm>
          <a:prstGeom prst="rect">
            <a:avLst/>
          </a:prstGeom>
          <a:solidFill>
            <a:schemeClr val="accent6">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Presented By:                                                                                                                                                            Mentored By:</a:t>
            </a:r>
          </a:p>
          <a:p>
            <a:r>
              <a:rPr lang="en-US" b="1" dirty="0">
                <a:solidFill>
                  <a:schemeClr val="accent2">
                    <a:lumMod val="50000"/>
                  </a:schemeClr>
                </a:solidFill>
              </a:rPr>
              <a:t>Dr Gaurav Pandey  </a:t>
            </a:r>
            <a:r>
              <a:rPr lang="en-US" dirty="0"/>
              <a:t>                                      </a:t>
            </a:r>
            <a:r>
              <a:rPr lang="en-US" dirty="0">
                <a:solidFill>
                  <a:srgbClr val="000000"/>
                </a:solidFill>
                <a:latin typeface="Calibri"/>
                <a:ea typeface="Cambria"/>
                <a:cs typeface="Calibri"/>
              </a:rPr>
              <a:t>                                                                                                         </a:t>
            </a:r>
            <a:r>
              <a:rPr lang="en-US" b="1" dirty="0">
                <a:solidFill>
                  <a:srgbClr val="843C0C"/>
                </a:solidFill>
                <a:latin typeface="Cambria"/>
                <a:ea typeface="Cambria"/>
              </a:rPr>
              <a:t>Dr. Rohini Ruhil</a:t>
            </a:r>
            <a:r>
              <a:rPr lang="en-US" dirty="0">
                <a:latin typeface="Cambria"/>
                <a:ea typeface="Cambria"/>
              </a:rPr>
              <a:t> </a:t>
            </a:r>
            <a:endParaRPr lang="en-US" dirty="0">
              <a:ea typeface="+mn-lt"/>
              <a:cs typeface="+mn-lt"/>
            </a:endParaRPr>
          </a:p>
          <a:p>
            <a:r>
              <a:rPr lang="en-US" dirty="0"/>
              <a:t>PG/20/018- IIHMR, Delhi                                                                                                                                    Associate Professor</a:t>
            </a:r>
            <a:endParaRPr lang="en-US" dirty="0">
              <a:cs typeface="Calibri"/>
            </a:endParaRPr>
          </a:p>
          <a:p>
            <a:r>
              <a:rPr lang="en-US" dirty="0"/>
              <a:t>20th June  2018</a:t>
            </a:r>
            <a:endParaRPr lang="en-US" dirty="0">
              <a:cs typeface="Calibri"/>
            </a:endParaRPr>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0091D4B-E802-EF0A-31A9-279391F111FB}"/>
              </a:ext>
            </a:extLst>
          </p:cNvPr>
          <p:cNvSpPr txBox="1"/>
          <p:nvPr/>
        </p:nvSpPr>
        <p:spPr>
          <a:xfrm>
            <a:off x="2721" y="2721"/>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sp>
        <p:nvSpPr>
          <p:cNvPr id="8" name="TextBox 7">
            <a:extLst>
              <a:ext uri="{FF2B5EF4-FFF2-40B4-BE49-F238E27FC236}">
                <a16:creationId xmlns:a16="http://schemas.microsoft.com/office/drawing/2014/main" id="{10405462-0BFE-3DD3-E7DF-244FDE5D3266}"/>
              </a:ext>
            </a:extLst>
          </p:cNvPr>
          <p:cNvSpPr txBox="1"/>
          <p:nvPr/>
        </p:nvSpPr>
        <p:spPr>
          <a:xfrm>
            <a:off x="2720" y="6493328"/>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pic>
        <p:nvPicPr>
          <p:cNvPr id="10" name="Picture 6" descr="Text&#10;&#10;Description automatically generated">
            <a:extLst>
              <a:ext uri="{FF2B5EF4-FFF2-40B4-BE49-F238E27FC236}">
                <a16:creationId xmlns:a16="http://schemas.microsoft.com/office/drawing/2014/main" id="{D6A075E5-7030-46FB-47B8-B0D78AC0C8E7}"/>
              </a:ext>
            </a:extLst>
          </p:cNvPr>
          <p:cNvPicPr>
            <a:picLocks noChangeAspect="1"/>
          </p:cNvPicPr>
          <p:nvPr/>
        </p:nvPicPr>
        <p:blipFill>
          <a:blip r:embed="rId2"/>
          <a:stretch>
            <a:fillRect/>
          </a:stretch>
        </p:blipFill>
        <p:spPr>
          <a:xfrm>
            <a:off x="2721" y="373482"/>
            <a:ext cx="1341665" cy="627358"/>
          </a:xfrm>
          <a:prstGeom prst="rect">
            <a:avLst/>
          </a:prstGeom>
        </p:spPr>
      </p:pic>
      <p:sp>
        <p:nvSpPr>
          <p:cNvPr id="11" name="TextBox 10">
            <a:extLst>
              <a:ext uri="{FF2B5EF4-FFF2-40B4-BE49-F238E27FC236}">
                <a16:creationId xmlns:a16="http://schemas.microsoft.com/office/drawing/2014/main" id="{7A2D2D6D-2C81-2C36-E915-D653263466B4}"/>
              </a:ext>
            </a:extLst>
          </p:cNvPr>
          <p:cNvSpPr txBox="1"/>
          <p:nvPr/>
        </p:nvSpPr>
        <p:spPr>
          <a:xfrm>
            <a:off x="1183002" y="999212"/>
            <a:ext cx="10145485" cy="584775"/>
          </a:xfrm>
          <a:prstGeom prst="rect">
            <a:avLst/>
          </a:prstGeom>
          <a:solidFill>
            <a:schemeClr val="bg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b="1" dirty="0">
                <a:solidFill>
                  <a:schemeClr val="accent1">
                    <a:lumMod val="50000"/>
                  </a:schemeClr>
                </a:solidFill>
                <a:latin typeface="Cambria"/>
                <a:ea typeface="Cambria"/>
              </a:rPr>
              <a:t>Results: U-PHCs</a:t>
            </a:r>
          </a:p>
        </p:txBody>
      </p:sp>
      <p:graphicFrame>
        <p:nvGraphicFramePr>
          <p:cNvPr id="4" name="Table 3">
            <a:extLst>
              <a:ext uri="{FF2B5EF4-FFF2-40B4-BE49-F238E27FC236}">
                <a16:creationId xmlns:a16="http://schemas.microsoft.com/office/drawing/2014/main" id="{9451ECCE-2C96-CC35-9664-97A44B7BC71D}"/>
              </a:ext>
            </a:extLst>
          </p:cNvPr>
          <p:cNvGraphicFramePr>
            <a:graphicFrameLocks noGrp="1"/>
          </p:cNvGraphicFramePr>
          <p:nvPr>
            <p:extLst>
              <p:ext uri="{D42A27DB-BD31-4B8C-83A1-F6EECF244321}">
                <p14:modId xmlns:p14="http://schemas.microsoft.com/office/powerpoint/2010/main" val="858356376"/>
              </p:ext>
            </p:extLst>
          </p:nvPr>
        </p:nvGraphicFramePr>
        <p:xfrm>
          <a:off x="594851" y="1836107"/>
          <a:ext cx="5490845" cy="1828800"/>
        </p:xfrm>
        <a:graphic>
          <a:graphicData uri="http://schemas.openxmlformats.org/drawingml/2006/table">
            <a:tbl>
              <a:tblPr firstRow="1" bandRow="1">
                <a:tableStyleId>{5C22544A-7EE6-4342-B048-85BDC9FD1C3A}</a:tableStyleId>
              </a:tblPr>
              <a:tblGrid>
                <a:gridCol w="2263140">
                  <a:extLst>
                    <a:ext uri="{9D8B030D-6E8A-4147-A177-3AD203B41FA5}">
                      <a16:colId xmlns:a16="http://schemas.microsoft.com/office/drawing/2014/main" val="1597715696"/>
                    </a:ext>
                  </a:extLst>
                </a:gridCol>
                <a:gridCol w="3227705">
                  <a:extLst>
                    <a:ext uri="{9D8B030D-6E8A-4147-A177-3AD203B41FA5}">
                      <a16:colId xmlns:a16="http://schemas.microsoft.com/office/drawing/2014/main" val="286422056"/>
                    </a:ext>
                  </a:extLst>
                </a:gridCol>
              </a:tblGrid>
              <a:tr h="274006">
                <a:tc gridSpan="2">
                  <a:txBody>
                    <a:bodyPr/>
                    <a:lstStyle/>
                    <a:p>
                      <a:pPr marL="720090" marR="720090" algn="ctr"/>
                      <a:r>
                        <a:rPr lang="en-US" sz="1200">
                          <a:effectLst/>
                        </a:rPr>
                        <a:t>Hand Hygiene Practices </a:t>
                      </a:r>
                      <a:endParaRPr lang="en-US">
                        <a:effectLst/>
                      </a:endParaRPr>
                    </a:p>
                  </a:txBody>
                  <a:tcPr marL="68580" marR="68580" anchor="b"/>
                </a:tc>
                <a:tc hMerge="1">
                  <a:txBody>
                    <a:bodyPr/>
                    <a:lstStyle/>
                    <a:p>
                      <a:endParaRPr lang="en-US"/>
                    </a:p>
                  </a:txBody>
                  <a:tcPr/>
                </a:tc>
                <a:extLst>
                  <a:ext uri="{0D108BD9-81ED-4DB2-BD59-A6C34878D82A}">
                    <a16:rowId xmlns:a16="http://schemas.microsoft.com/office/drawing/2014/main" val="2799833627"/>
                  </a:ext>
                </a:extLst>
              </a:tr>
              <a:tr h="167640">
                <a:tc>
                  <a:txBody>
                    <a:bodyPr/>
                    <a:lstStyle/>
                    <a:p>
                      <a:pPr marL="720090" marR="720090" algn="ctr"/>
                      <a:r>
                        <a:rPr lang="en-US" sz="1200">
                          <a:effectLst/>
                        </a:rPr>
                        <a:t>Coefficient (r):</a:t>
                      </a:r>
                      <a:endParaRPr lang="en-US">
                        <a:effectLst/>
                      </a:endParaRPr>
                    </a:p>
                  </a:txBody>
                  <a:tcPr marL="68580" marR="68580" anchor="b"/>
                </a:tc>
                <a:tc>
                  <a:txBody>
                    <a:bodyPr/>
                    <a:lstStyle/>
                    <a:p>
                      <a:pPr marL="720090" marR="720090" algn="ctr"/>
                      <a:r>
                        <a:rPr lang="en-US" sz="1200">
                          <a:effectLst/>
                        </a:rPr>
                        <a:t>0.478051035</a:t>
                      </a:r>
                      <a:endParaRPr lang="en-US">
                        <a:effectLst/>
                      </a:endParaRPr>
                    </a:p>
                  </a:txBody>
                  <a:tcPr marL="68580" marR="68580" anchor="b"/>
                </a:tc>
                <a:extLst>
                  <a:ext uri="{0D108BD9-81ED-4DB2-BD59-A6C34878D82A}">
                    <a16:rowId xmlns:a16="http://schemas.microsoft.com/office/drawing/2014/main" val="4039887628"/>
                  </a:ext>
                </a:extLst>
              </a:tr>
              <a:tr h="167640">
                <a:tc>
                  <a:txBody>
                    <a:bodyPr/>
                    <a:lstStyle/>
                    <a:p>
                      <a:pPr marL="720090" marR="720090" algn="ctr"/>
                      <a:r>
                        <a:rPr lang="en-US" sz="1200">
                          <a:effectLst/>
                        </a:rPr>
                        <a:t>N:</a:t>
                      </a:r>
                      <a:endParaRPr lang="en-US">
                        <a:effectLst/>
                      </a:endParaRPr>
                    </a:p>
                  </a:txBody>
                  <a:tcPr marL="68580" marR="68580" anchor="b"/>
                </a:tc>
                <a:tc>
                  <a:txBody>
                    <a:bodyPr/>
                    <a:lstStyle/>
                    <a:p>
                      <a:pPr marL="720090" marR="720090" algn="ctr"/>
                      <a:r>
                        <a:rPr lang="en-US" sz="1200">
                          <a:effectLst/>
                        </a:rPr>
                        <a:t>14</a:t>
                      </a:r>
                      <a:endParaRPr lang="en-US">
                        <a:effectLst/>
                      </a:endParaRPr>
                    </a:p>
                  </a:txBody>
                  <a:tcPr marL="68580" marR="68580" anchor="b"/>
                </a:tc>
                <a:extLst>
                  <a:ext uri="{0D108BD9-81ED-4DB2-BD59-A6C34878D82A}">
                    <a16:rowId xmlns:a16="http://schemas.microsoft.com/office/drawing/2014/main" val="1133032202"/>
                  </a:ext>
                </a:extLst>
              </a:tr>
              <a:tr h="167640">
                <a:tc>
                  <a:txBody>
                    <a:bodyPr/>
                    <a:lstStyle/>
                    <a:p>
                      <a:pPr marL="720090" marR="720090" algn="ctr"/>
                      <a:r>
                        <a:rPr lang="en-US" sz="1200">
                          <a:effectLst/>
                        </a:rPr>
                        <a:t>T statistic:</a:t>
                      </a:r>
                      <a:endParaRPr lang="en-US">
                        <a:effectLst/>
                      </a:endParaRPr>
                    </a:p>
                  </a:txBody>
                  <a:tcPr marL="68580" marR="68580" anchor="b"/>
                </a:tc>
                <a:tc>
                  <a:txBody>
                    <a:bodyPr/>
                    <a:lstStyle/>
                    <a:p>
                      <a:pPr marL="720090" marR="720090" algn="ctr"/>
                      <a:r>
                        <a:rPr lang="en-US" sz="1200">
                          <a:effectLst/>
                        </a:rPr>
                        <a:t>1.885411497</a:t>
                      </a:r>
                      <a:endParaRPr lang="en-US">
                        <a:effectLst/>
                      </a:endParaRPr>
                    </a:p>
                  </a:txBody>
                  <a:tcPr marL="68580" marR="68580" anchor="b"/>
                </a:tc>
                <a:extLst>
                  <a:ext uri="{0D108BD9-81ED-4DB2-BD59-A6C34878D82A}">
                    <a16:rowId xmlns:a16="http://schemas.microsoft.com/office/drawing/2014/main" val="158980806"/>
                  </a:ext>
                </a:extLst>
              </a:tr>
              <a:tr h="167640">
                <a:tc>
                  <a:txBody>
                    <a:bodyPr/>
                    <a:lstStyle/>
                    <a:p>
                      <a:pPr marL="720090" marR="720090" algn="ctr"/>
                      <a:r>
                        <a:rPr lang="en-US" sz="1200">
                          <a:effectLst/>
                        </a:rPr>
                        <a:t>DF:</a:t>
                      </a:r>
                      <a:endParaRPr lang="en-US">
                        <a:effectLst/>
                      </a:endParaRPr>
                    </a:p>
                  </a:txBody>
                  <a:tcPr marL="68580" marR="68580" anchor="b"/>
                </a:tc>
                <a:tc>
                  <a:txBody>
                    <a:bodyPr/>
                    <a:lstStyle/>
                    <a:p>
                      <a:pPr marL="720090" marR="720090" algn="ctr"/>
                      <a:r>
                        <a:rPr lang="en-US" sz="1200">
                          <a:effectLst/>
                        </a:rPr>
                        <a:t>12</a:t>
                      </a:r>
                      <a:endParaRPr lang="en-US">
                        <a:effectLst/>
                      </a:endParaRPr>
                    </a:p>
                  </a:txBody>
                  <a:tcPr marL="68580" marR="68580" anchor="b"/>
                </a:tc>
                <a:extLst>
                  <a:ext uri="{0D108BD9-81ED-4DB2-BD59-A6C34878D82A}">
                    <a16:rowId xmlns:a16="http://schemas.microsoft.com/office/drawing/2014/main" val="641636405"/>
                  </a:ext>
                </a:extLst>
              </a:tr>
              <a:tr h="167640">
                <a:tc>
                  <a:txBody>
                    <a:bodyPr/>
                    <a:lstStyle/>
                    <a:p>
                      <a:pPr marL="720090" marR="720090" algn="ctr"/>
                      <a:r>
                        <a:rPr lang="en-US" sz="1200">
                          <a:effectLst/>
                        </a:rPr>
                        <a:t>p value:</a:t>
                      </a:r>
                      <a:endParaRPr lang="en-US">
                        <a:effectLst/>
                      </a:endParaRPr>
                    </a:p>
                  </a:txBody>
                  <a:tcPr marL="68580" marR="68580" anchor="b"/>
                </a:tc>
                <a:tc>
                  <a:txBody>
                    <a:bodyPr/>
                    <a:lstStyle/>
                    <a:p>
                      <a:pPr marL="720090" marR="720090" algn="ctr"/>
                      <a:r>
                        <a:rPr lang="en-US" sz="1200">
                          <a:effectLst/>
                        </a:rPr>
                        <a:t>0.083811116</a:t>
                      </a:r>
                      <a:endParaRPr lang="en-US">
                        <a:effectLst/>
                      </a:endParaRPr>
                    </a:p>
                  </a:txBody>
                  <a:tcPr marL="68580" marR="68580" anchor="b"/>
                </a:tc>
                <a:extLst>
                  <a:ext uri="{0D108BD9-81ED-4DB2-BD59-A6C34878D82A}">
                    <a16:rowId xmlns:a16="http://schemas.microsoft.com/office/drawing/2014/main" val="1662011630"/>
                  </a:ext>
                </a:extLst>
              </a:tr>
            </a:tbl>
          </a:graphicData>
        </a:graphic>
      </p:graphicFrame>
      <p:graphicFrame>
        <p:nvGraphicFramePr>
          <p:cNvPr id="6" name="Table 5">
            <a:extLst>
              <a:ext uri="{FF2B5EF4-FFF2-40B4-BE49-F238E27FC236}">
                <a16:creationId xmlns:a16="http://schemas.microsoft.com/office/drawing/2014/main" id="{86A12726-EE74-FDC2-33E3-724135EEAD0C}"/>
              </a:ext>
            </a:extLst>
          </p:cNvPr>
          <p:cNvGraphicFramePr>
            <a:graphicFrameLocks noGrp="1"/>
          </p:cNvGraphicFramePr>
          <p:nvPr>
            <p:extLst>
              <p:ext uri="{D42A27DB-BD31-4B8C-83A1-F6EECF244321}">
                <p14:modId xmlns:p14="http://schemas.microsoft.com/office/powerpoint/2010/main" val="1339497395"/>
              </p:ext>
            </p:extLst>
          </p:nvPr>
        </p:nvGraphicFramePr>
        <p:xfrm>
          <a:off x="6214018" y="1815230"/>
          <a:ext cx="5400675" cy="1828800"/>
        </p:xfrm>
        <a:graphic>
          <a:graphicData uri="http://schemas.openxmlformats.org/drawingml/2006/table">
            <a:tbl>
              <a:tblPr firstRow="1" bandRow="1">
                <a:tableStyleId>{5C22544A-7EE6-4342-B048-85BDC9FD1C3A}</a:tableStyleId>
              </a:tblPr>
              <a:tblGrid>
                <a:gridCol w="2263140">
                  <a:extLst>
                    <a:ext uri="{9D8B030D-6E8A-4147-A177-3AD203B41FA5}">
                      <a16:colId xmlns:a16="http://schemas.microsoft.com/office/drawing/2014/main" val="699974545"/>
                    </a:ext>
                  </a:extLst>
                </a:gridCol>
                <a:gridCol w="3137535">
                  <a:extLst>
                    <a:ext uri="{9D8B030D-6E8A-4147-A177-3AD203B41FA5}">
                      <a16:colId xmlns:a16="http://schemas.microsoft.com/office/drawing/2014/main" val="1860679114"/>
                    </a:ext>
                  </a:extLst>
                </a:gridCol>
              </a:tblGrid>
              <a:tr h="167640">
                <a:tc gridSpan="2">
                  <a:txBody>
                    <a:bodyPr/>
                    <a:lstStyle/>
                    <a:p>
                      <a:pPr marL="720090" marR="720090" algn="ctr"/>
                      <a:r>
                        <a:rPr lang="en-US" sz="1200">
                          <a:effectLst/>
                        </a:rPr>
                        <a:t>Personal Protection Practices </a:t>
                      </a:r>
                      <a:endParaRPr lang="en-US">
                        <a:effectLst/>
                      </a:endParaRPr>
                    </a:p>
                  </a:txBody>
                  <a:tcPr marL="68580" marR="68580" anchor="b"/>
                </a:tc>
                <a:tc hMerge="1">
                  <a:txBody>
                    <a:bodyPr/>
                    <a:lstStyle/>
                    <a:p>
                      <a:endParaRPr lang="en-US"/>
                    </a:p>
                  </a:txBody>
                  <a:tcPr/>
                </a:tc>
                <a:extLst>
                  <a:ext uri="{0D108BD9-81ED-4DB2-BD59-A6C34878D82A}">
                    <a16:rowId xmlns:a16="http://schemas.microsoft.com/office/drawing/2014/main" val="4150086243"/>
                  </a:ext>
                </a:extLst>
              </a:tr>
              <a:tr h="167640">
                <a:tc>
                  <a:txBody>
                    <a:bodyPr/>
                    <a:lstStyle/>
                    <a:p>
                      <a:pPr marL="720090" marR="720090" algn="ctr"/>
                      <a:r>
                        <a:rPr lang="en-US" sz="1200">
                          <a:effectLst/>
                        </a:rPr>
                        <a:t>Coefficient (r):</a:t>
                      </a:r>
                      <a:endParaRPr lang="en-US">
                        <a:effectLst/>
                      </a:endParaRPr>
                    </a:p>
                  </a:txBody>
                  <a:tcPr marL="68580" marR="68580" anchor="b"/>
                </a:tc>
                <a:tc>
                  <a:txBody>
                    <a:bodyPr/>
                    <a:lstStyle/>
                    <a:p>
                      <a:pPr marL="720090" marR="720090" algn="ctr"/>
                      <a:r>
                        <a:rPr lang="en-US" sz="1200">
                          <a:effectLst/>
                        </a:rPr>
                        <a:t>0.459770907</a:t>
                      </a:r>
                      <a:endParaRPr lang="en-US">
                        <a:effectLst/>
                      </a:endParaRPr>
                    </a:p>
                  </a:txBody>
                  <a:tcPr marL="68580" marR="68580" anchor="b"/>
                </a:tc>
                <a:extLst>
                  <a:ext uri="{0D108BD9-81ED-4DB2-BD59-A6C34878D82A}">
                    <a16:rowId xmlns:a16="http://schemas.microsoft.com/office/drawing/2014/main" val="498578608"/>
                  </a:ext>
                </a:extLst>
              </a:tr>
              <a:tr h="167640">
                <a:tc>
                  <a:txBody>
                    <a:bodyPr/>
                    <a:lstStyle/>
                    <a:p>
                      <a:pPr marL="720090" marR="720090" algn="ctr"/>
                      <a:r>
                        <a:rPr lang="en-US" sz="1200">
                          <a:effectLst/>
                        </a:rPr>
                        <a:t>N:</a:t>
                      </a:r>
                      <a:endParaRPr lang="en-US">
                        <a:effectLst/>
                      </a:endParaRPr>
                    </a:p>
                  </a:txBody>
                  <a:tcPr marL="68580" marR="68580" anchor="b"/>
                </a:tc>
                <a:tc>
                  <a:txBody>
                    <a:bodyPr/>
                    <a:lstStyle/>
                    <a:p>
                      <a:pPr marL="720090" marR="720090" algn="ctr"/>
                      <a:r>
                        <a:rPr lang="en-US" sz="1200">
                          <a:effectLst/>
                        </a:rPr>
                        <a:t>14</a:t>
                      </a:r>
                      <a:endParaRPr lang="en-US">
                        <a:effectLst/>
                      </a:endParaRPr>
                    </a:p>
                  </a:txBody>
                  <a:tcPr marL="68580" marR="68580" anchor="b"/>
                </a:tc>
                <a:extLst>
                  <a:ext uri="{0D108BD9-81ED-4DB2-BD59-A6C34878D82A}">
                    <a16:rowId xmlns:a16="http://schemas.microsoft.com/office/drawing/2014/main" val="1366797146"/>
                  </a:ext>
                </a:extLst>
              </a:tr>
              <a:tr h="167640">
                <a:tc>
                  <a:txBody>
                    <a:bodyPr/>
                    <a:lstStyle/>
                    <a:p>
                      <a:pPr marL="720090" marR="720090" algn="ctr"/>
                      <a:r>
                        <a:rPr lang="en-US" sz="1200">
                          <a:effectLst/>
                        </a:rPr>
                        <a:t>T statistic:</a:t>
                      </a:r>
                      <a:endParaRPr lang="en-US">
                        <a:effectLst/>
                      </a:endParaRPr>
                    </a:p>
                  </a:txBody>
                  <a:tcPr marL="68580" marR="68580" anchor="b"/>
                </a:tc>
                <a:tc>
                  <a:txBody>
                    <a:bodyPr/>
                    <a:lstStyle/>
                    <a:p>
                      <a:pPr marL="720090" marR="720090" algn="ctr"/>
                      <a:r>
                        <a:rPr lang="en-US" sz="1200">
                          <a:effectLst/>
                        </a:rPr>
                        <a:t>1.793497491</a:t>
                      </a:r>
                      <a:endParaRPr lang="en-US">
                        <a:effectLst/>
                      </a:endParaRPr>
                    </a:p>
                  </a:txBody>
                  <a:tcPr marL="68580" marR="68580" anchor="b"/>
                </a:tc>
                <a:extLst>
                  <a:ext uri="{0D108BD9-81ED-4DB2-BD59-A6C34878D82A}">
                    <a16:rowId xmlns:a16="http://schemas.microsoft.com/office/drawing/2014/main" val="777916684"/>
                  </a:ext>
                </a:extLst>
              </a:tr>
              <a:tr h="167640">
                <a:tc>
                  <a:txBody>
                    <a:bodyPr/>
                    <a:lstStyle/>
                    <a:p>
                      <a:pPr marL="720090" marR="720090" algn="ctr"/>
                      <a:r>
                        <a:rPr lang="en-US" sz="1200">
                          <a:effectLst/>
                        </a:rPr>
                        <a:t>DF:</a:t>
                      </a:r>
                      <a:endParaRPr lang="en-US">
                        <a:effectLst/>
                      </a:endParaRPr>
                    </a:p>
                  </a:txBody>
                  <a:tcPr marL="68580" marR="68580" anchor="b"/>
                </a:tc>
                <a:tc>
                  <a:txBody>
                    <a:bodyPr/>
                    <a:lstStyle/>
                    <a:p>
                      <a:pPr marL="720090" marR="720090" algn="ctr"/>
                      <a:r>
                        <a:rPr lang="en-US" sz="1200">
                          <a:effectLst/>
                        </a:rPr>
                        <a:t>12</a:t>
                      </a:r>
                      <a:endParaRPr lang="en-US">
                        <a:effectLst/>
                      </a:endParaRPr>
                    </a:p>
                  </a:txBody>
                  <a:tcPr marL="68580" marR="68580" anchor="b"/>
                </a:tc>
                <a:extLst>
                  <a:ext uri="{0D108BD9-81ED-4DB2-BD59-A6C34878D82A}">
                    <a16:rowId xmlns:a16="http://schemas.microsoft.com/office/drawing/2014/main" val="718626640"/>
                  </a:ext>
                </a:extLst>
              </a:tr>
              <a:tr h="167640">
                <a:tc>
                  <a:txBody>
                    <a:bodyPr/>
                    <a:lstStyle/>
                    <a:p>
                      <a:pPr marL="720090" marR="720090" algn="ctr"/>
                      <a:r>
                        <a:rPr lang="en-US" sz="1200">
                          <a:effectLst/>
                        </a:rPr>
                        <a:t>p value:</a:t>
                      </a:r>
                      <a:endParaRPr lang="en-US">
                        <a:effectLst/>
                      </a:endParaRPr>
                    </a:p>
                  </a:txBody>
                  <a:tcPr marL="68580" marR="68580" anchor="b"/>
                </a:tc>
                <a:tc>
                  <a:txBody>
                    <a:bodyPr/>
                    <a:lstStyle/>
                    <a:p>
                      <a:pPr marL="720090" marR="720090" algn="ctr"/>
                      <a:r>
                        <a:rPr lang="en-US" sz="1200">
                          <a:effectLst/>
                        </a:rPr>
                        <a:t>0.098112688</a:t>
                      </a:r>
                      <a:endParaRPr lang="en-US">
                        <a:effectLst/>
                      </a:endParaRPr>
                    </a:p>
                  </a:txBody>
                  <a:tcPr marL="68580" marR="68580" anchor="b"/>
                </a:tc>
                <a:extLst>
                  <a:ext uri="{0D108BD9-81ED-4DB2-BD59-A6C34878D82A}">
                    <a16:rowId xmlns:a16="http://schemas.microsoft.com/office/drawing/2014/main" val="1280808489"/>
                  </a:ext>
                </a:extLst>
              </a:tr>
            </a:tbl>
          </a:graphicData>
        </a:graphic>
      </p:graphicFrame>
      <p:graphicFrame>
        <p:nvGraphicFramePr>
          <p:cNvPr id="13" name="Table 12">
            <a:extLst>
              <a:ext uri="{FF2B5EF4-FFF2-40B4-BE49-F238E27FC236}">
                <a16:creationId xmlns:a16="http://schemas.microsoft.com/office/drawing/2014/main" id="{51D78CFE-0DF7-F0CE-B523-5116F2905910}"/>
              </a:ext>
            </a:extLst>
          </p:cNvPr>
          <p:cNvGraphicFramePr>
            <a:graphicFrameLocks noGrp="1"/>
          </p:cNvGraphicFramePr>
          <p:nvPr>
            <p:extLst>
              <p:ext uri="{D42A27DB-BD31-4B8C-83A1-F6EECF244321}">
                <p14:modId xmlns:p14="http://schemas.microsoft.com/office/powerpoint/2010/main" val="322610913"/>
              </p:ext>
            </p:extLst>
          </p:nvPr>
        </p:nvGraphicFramePr>
        <p:xfrm>
          <a:off x="594986" y="3872630"/>
          <a:ext cx="5522238" cy="2110620"/>
        </p:xfrm>
        <a:graphic>
          <a:graphicData uri="http://schemas.openxmlformats.org/drawingml/2006/table">
            <a:tbl>
              <a:tblPr firstRow="1" bandRow="1">
                <a:tableStyleId>{5C22544A-7EE6-4342-B048-85BDC9FD1C3A}</a:tableStyleId>
              </a:tblPr>
              <a:tblGrid>
                <a:gridCol w="2435799">
                  <a:extLst>
                    <a:ext uri="{9D8B030D-6E8A-4147-A177-3AD203B41FA5}">
                      <a16:colId xmlns:a16="http://schemas.microsoft.com/office/drawing/2014/main" val="465612462"/>
                    </a:ext>
                  </a:extLst>
                </a:gridCol>
                <a:gridCol w="3086439">
                  <a:extLst>
                    <a:ext uri="{9D8B030D-6E8A-4147-A177-3AD203B41FA5}">
                      <a16:colId xmlns:a16="http://schemas.microsoft.com/office/drawing/2014/main" val="325081624"/>
                    </a:ext>
                  </a:extLst>
                </a:gridCol>
              </a:tblGrid>
              <a:tr h="330684">
                <a:tc gridSpan="2">
                  <a:txBody>
                    <a:bodyPr/>
                    <a:lstStyle/>
                    <a:p>
                      <a:pPr marL="720090" marR="720090" algn="ctr"/>
                      <a:r>
                        <a:rPr lang="en-US" sz="1200" dirty="0">
                          <a:effectLst/>
                        </a:rPr>
                        <a:t>Decontamination, Disinfection &amp; Sterilization </a:t>
                      </a:r>
                      <a:endParaRPr lang="en-US">
                        <a:effectLst/>
                      </a:endParaRPr>
                    </a:p>
                  </a:txBody>
                  <a:tcPr marL="68580" marR="68580" anchor="b"/>
                </a:tc>
                <a:tc hMerge="1">
                  <a:txBody>
                    <a:bodyPr/>
                    <a:lstStyle/>
                    <a:p>
                      <a:endParaRPr lang="en-US"/>
                    </a:p>
                  </a:txBody>
                  <a:tcPr/>
                </a:tc>
                <a:extLst>
                  <a:ext uri="{0D108BD9-81ED-4DB2-BD59-A6C34878D82A}">
                    <a16:rowId xmlns:a16="http://schemas.microsoft.com/office/drawing/2014/main" val="4022915174"/>
                  </a:ext>
                </a:extLst>
              </a:tr>
              <a:tr h="330684">
                <a:tc>
                  <a:txBody>
                    <a:bodyPr/>
                    <a:lstStyle/>
                    <a:p>
                      <a:pPr marL="720090" marR="720090" algn="ctr"/>
                      <a:r>
                        <a:rPr lang="en-US" sz="1200" dirty="0">
                          <a:effectLst/>
                        </a:rPr>
                        <a:t>Coefficient (r):</a:t>
                      </a:r>
                      <a:endParaRPr lang="en-US" dirty="0">
                        <a:effectLst/>
                      </a:endParaRPr>
                    </a:p>
                  </a:txBody>
                  <a:tcPr marL="68580" marR="68580" anchor="b"/>
                </a:tc>
                <a:tc>
                  <a:txBody>
                    <a:bodyPr/>
                    <a:lstStyle/>
                    <a:p>
                      <a:pPr marL="720090" marR="720090" algn="ctr"/>
                      <a:r>
                        <a:rPr lang="en-US" sz="1200" dirty="0">
                          <a:effectLst/>
                        </a:rPr>
                        <a:t>0.509551879</a:t>
                      </a:r>
                      <a:endParaRPr lang="en-US" dirty="0">
                        <a:effectLst/>
                      </a:endParaRPr>
                    </a:p>
                  </a:txBody>
                  <a:tcPr marL="68580" marR="68580" anchor="b"/>
                </a:tc>
                <a:extLst>
                  <a:ext uri="{0D108BD9-81ED-4DB2-BD59-A6C34878D82A}">
                    <a16:rowId xmlns:a16="http://schemas.microsoft.com/office/drawing/2014/main" val="3304289464"/>
                  </a:ext>
                </a:extLst>
              </a:tr>
              <a:tr h="330684">
                <a:tc>
                  <a:txBody>
                    <a:bodyPr/>
                    <a:lstStyle/>
                    <a:p>
                      <a:pPr marL="720090" marR="720090" algn="ctr"/>
                      <a:r>
                        <a:rPr lang="en-US" sz="1200" dirty="0">
                          <a:effectLst/>
                        </a:rPr>
                        <a:t>N:</a:t>
                      </a:r>
                      <a:endParaRPr lang="en-US" dirty="0">
                        <a:effectLst/>
                      </a:endParaRPr>
                    </a:p>
                  </a:txBody>
                  <a:tcPr marL="68580" marR="68580" anchor="b"/>
                </a:tc>
                <a:tc>
                  <a:txBody>
                    <a:bodyPr/>
                    <a:lstStyle/>
                    <a:p>
                      <a:pPr marL="720090" marR="720090" algn="ctr"/>
                      <a:r>
                        <a:rPr lang="en-US" sz="1200" dirty="0">
                          <a:effectLst/>
                        </a:rPr>
                        <a:t>14</a:t>
                      </a:r>
                      <a:endParaRPr lang="en-US" dirty="0">
                        <a:effectLst/>
                      </a:endParaRPr>
                    </a:p>
                  </a:txBody>
                  <a:tcPr marL="68580" marR="68580" anchor="b"/>
                </a:tc>
                <a:extLst>
                  <a:ext uri="{0D108BD9-81ED-4DB2-BD59-A6C34878D82A}">
                    <a16:rowId xmlns:a16="http://schemas.microsoft.com/office/drawing/2014/main" val="765025012"/>
                  </a:ext>
                </a:extLst>
              </a:tr>
              <a:tr h="330684">
                <a:tc>
                  <a:txBody>
                    <a:bodyPr/>
                    <a:lstStyle/>
                    <a:p>
                      <a:pPr marL="720090" marR="720090" algn="ctr"/>
                      <a:r>
                        <a:rPr lang="en-US" sz="1200" dirty="0">
                          <a:effectLst/>
                        </a:rPr>
                        <a:t>T statistic:</a:t>
                      </a:r>
                      <a:endParaRPr lang="en-US" dirty="0">
                        <a:effectLst/>
                      </a:endParaRPr>
                    </a:p>
                  </a:txBody>
                  <a:tcPr marL="68580" marR="68580" anchor="b"/>
                </a:tc>
                <a:tc>
                  <a:txBody>
                    <a:bodyPr/>
                    <a:lstStyle/>
                    <a:p>
                      <a:pPr marL="720090" marR="720090" algn="ctr"/>
                      <a:r>
                        <a:rPr lang="en-US" sz="1200" dirty="0">
                          <a:effectLst/>
                        </a:rPr>
                        <a:t>2.051438357</a:t>
                      </a:r>
                      <a:endParaRPr lang="en-US" dirty="0">
                        <a:effectLst/>
                      </a:endParaRPr>
                    </a:p>
                  </a:txBody>
                  <a:tcPr marL="68580" marR="68580" anchor="b"/>
                </a:tc>
                <a:extLst>
                  <a:ext uri="{0D108BD9-81ED-4DB2-BD59-A6C34878D82A}">
                    <a16:rowId xmlns:a16="http://schemas.microsoft.com/office/drawing/2014/main" val="9613156"/>
                  </a:ext>
                </a:extLst>
              </a:tr>
              <a:tr h="330684">
                <a:tc>
                  <a:txBody>
                    <a:bodyPr/>
                    <a:lstStyle/>
                    <a:p>
                      <a:pPr marL="720090" marR="720090" algn="ctr"/>
                      <a:r>
                        <a:rPr lang="en-US" sz="1200" dirty="0">
                          <a:effectLst/>
                        </a:rPr>
                        <a:t>DF:</a:t>
                      </a:r>
                      <a:endParaRPr lang="en-US" dirty="0">
                        <a:effectLst/>
                      </a:endParaRPr>
                    </a:p>
                  </a:txBody>
                  <a:tcPr marL="68580" marR="68580" anchor="b"/>
                </a:tc>
                <a:tc>
                  <a:txBody>
                    <a:bodyPr/>
                    <a:lstStyle/>
                    <a:p>
                      <a:pPr marL="720090" marR="720090" algn="ctr"/>
                      <a:r>
                        <a:rPr lang="en-US" sz="1200" dirty="0">
                          <a:effectLst/>
                        </a:rPr>
                        <a:t>12</a:t>
                      </a:r>
                      <a:endParaRPr lang="en-US" dirty="0">
                        <a:effectLst/>
                      </a:endParaRPr>
                    </a:p>
                  </a:txBody>
                  <a:tcPr marL="68580" marR="68580" anchor="b"/>
                </a:tc>
                <a:extLst>
                  <a:ext uri="{0D108BD9-81ED-4DB2-BD59-A6C34878D82A}">
                    <a16:rowId xmlns:a16="http://schemas.microsoft.com/office/drawing/2014/main" val="1267611091"/>
                  </a:ext>
                </a:extLst>
              </a:tr>
              <a:tr h="330684">
                <a:tc>
                  <a:txBody>
                    <a:bodyPr/>
                    <a:lstStyle/>
                    <a:p>
                      <a:pPr marL="720090" marR="720090" algn="ctr"/>
                      <a:r>
                        <a:rPr lang="en-US" sz="1200" dirty="0">
                          <a:effectLst/>
                        </a:rPr>
                        <a:t>p value:</a:t>
                      </a:r>
                      <a:endParaRPr lang="en-US" dirty="0">
                        <a:effectLst/>
                      </a:endParaRPr>
                    </a:p>
                  </a:txBody>
                  <a:tcPr marL="68580" marR="68580" anchor="b"/>
                </a:tc>
                <a:tc>
                  <a:txBody>
                    <a:bodyPr/>
                    <a:lstStyle/>
                    <a:p>
                      <a:pPr marL="720090" marR="720090" algn="ctr"/>
                      <a:r>
                        <a:rPr lang="en-US" sz="1200" dirty="0">
                          <a:effectLst/>
                        </a:rPr>
                        <a:t>0.062712251</a:t>
                      </a:r>
                      <a:endParaRPr lang="en-US" dirty="0">
                        <a:effectLst/>
                      </a:endParaRPr>
                    </a:p>
                  </a:txBody>
                  <a:tcPr marL="68580" marR="68580" anchor="b"/>
                </a:tc>
                <a:extLst>
                  <a:ext uri="{0D108BD9-81ED-4DB2-BD59-A6C34878D82A}">
                    <a16:rowId xmlns:a16="http://schemas.microsoft.com/office/drawing/2014/main" val="1305239689"/>
                  </a:ext>
                </a:extLst>
              </a:tr>
            </a:tbl>
          </a:graphicData>
        </a:graphic>
      </p:graphicFrame>
      <p:graphicFrame>
        <p:nvGraphicFramePr>
          <p:cNvPr id="15" name="Table 14">
            <a:extLst>
              <a:ext uri="{FF2B5EF4-FFF2-40B4-BE49-F238E27FC236}">
                <a16:creationId xmlns:a16="http://schemas.microsoft.com/office/drawing/2014/main" id="{04BAE4C6-DB0F-21B3-B504-58B4D3AA157C}"/>
              </a:ext>
            </a:extLst>
          </p:cNvPr>
          <p:cNvGraphicFramePr>
            <a:graphicFrameLocks noGrp="1"/>
          </p:cNvGraphicFramePr>
          <p:nvPr>
            <p:extLst>
              <p:ext uri="{D42A27DB-BD31-4B8C-83A1-F6EECF244321}">
                <p14:modId xmlns:p14="http://schemas.microsoft.com/office/powerpoint/2010/main" val="299257157"/>
              </p:ext>
            </p:extLst>
          </p:nvPr>
        </p:nvGraphicFramePr>
        <p:xfrm>
          <a:off x="6209926" y="3884530"/>
          <a:ext cx="5429752" cy="2122815"/>
        </p:xfrm>
        <a:graphic>
          <a:graphicData uri="http://schemas.openxmlformats.org/drawingml/2006/table">
            <a:tbl>
              <a:tblPr firstRow="1" bandRow="1">
                <a:tableStyleId>{5C22544A-7EE6-4342-B048-85BDC9FD1C3A}</a:tableStyleId>
              </a:tblPr>
              <a:tblGrid>
                <a:gridCol w="2353641">
                  <a:extLst>
                    <a:ext uri="{9D8B030D-6E8A-4147-A177-3AD203B41FA5}">
                      <a16:colId xmlns:a16="http://schemas.microsoft.com/office/drawing/2014/main" val="57666783"/>
                    </a:ext>
                  </a:extLst>
                </a:gridCol>
                <a:gridCol w="3076111">
                  <a:extLst>
                    <a:ext uri="{9D8B030D-6E8A-4147-A177-3AD203B41FA5}">
                      <a16:colId xmlns:a16="http://schemas.microsoft.com/office/drawing/2014/main" val="4204362140"/>
                    </a:ext>
                  </a:extLst>
                </a:gridCol>
              </a:tblGrid>
              <a:tr h="489887">
                <a:tc gridSpan="2">
                  <a:txBody>
                    <a:bodyPr/>
                    <a:lstStyle/>
                    <a:p>
                      <a:pPr marL="720090" marR="720090" algn="ctr"/>
                      <a:r>
                        <a:rPr lang="en-US" sz="1200" dirty="0">
                          <a:effectLst/>
                        </a:rPr>
                        <a:t>Segregation, collection, treatment &amp;disposal of biomedical &amp; hazardous waste </a:t>
                      </a:r>
                      <a:endParaRPr lang="en-US">
                        <a:effectLst/>
                      </a:endParaRPr>
                    </a:p>
                  </a:txBody>
                  <a:tcPr marL="68580" marR="68580" anchor="b"/>
                </a:tc>
                <a:tc hMerge="1">
                  <a:txBody>
                    <a:bodyPr/>
                    <a:lstStyle/>
                    <a:p>
                      <a:endParaRPr lang="en-US"/>
                    </a:p>
                  </a:txBody>
                  <a:tcPr/>
                </a:tc>
                <a:extLst>
                  <a:ext uri="{0D108BD9-81ED-4DB2-BD59-A6C34878D82A}">
                    <a16:rowId xmlns:a16="http://schemas.microsoft.com/office/drawing/2014/main" val="4257803508"/>
                  </a:ext>
                </a:extLst>
              </a:tr>
              <a:tr h="447898">
                <a:tc>
                  <a:txBody>
                    <a:bodyPr/>
                    <a:lstStyle/>
                    <a:p>
                      <a:pPr marL="720090" marR="720090" algn="ctr"/>
                      <a:r>
                        <a:rPr lang="en-US" sz="1200" dirty="0">
                          <a:effectLst/>
                        </a:rPr>
                        <a:t>Coefficient (r):</a:t>
                      </a:r>
                      <a:endParaRPr lang="en-US" dirty="0">
                        <a:effectLst/>
                      </a:endParaRPr>
                    </a:p>
                  </a:txBody>
                  <a:tcPr marL="68580" marR="68580" anchor="b"/>
                </a:tc>
                <a:tc>
                  <a:txBody>
                    <a:bodyPr/>
                    <a:lstStyle/>
                    <a:p>
                      <a:pPr marL="720090" marR="720090" algn="ctr"/>
                      <a:r>
                        <a:rPr lang="en-US" sz="1200" dirty="0">
                          <a:effectLst/>
                        </a:rPr>
                        <a:t>0.484777961</a:t>
                      </a:r>
                      <a:endParaRPr lang="en-US" dirty="0">
                        <a:effectLst/>
                      </a:endParaRPr>
                    </a:p>
                  </a:txBody>
                  <a:tcPr marL="68580" marR="68580" anchor="b"/>
                </a:tc>
                <a:extLst>
                  <a:ext uri="{0D108BD9-81ED-4DB2-BD59-A6C34878D82A}">
                    <a16:rowId xmlns:a16="http://schemas.microsoft.com/office/drawing/2014/main" val="3237594402"/>
                  </a:ext>
                </a:extLst>
              </a:tr>
              <a:tr h="293932">
                <a:tc>
                  <a:txBody>
                    <a:bodyPr/>
                    <a:lstStyle/>
                    <a:p>
                      <a:pPr marL="720090" marR="720090" algn="ctr"/>
                      <a:r>
                        <a:rPr lang="en-US" sz="1200" dirty="0">
                          <a:effectLst/>
                        </a:rPr>
                        <a:t>N:</a:t>
                      </a:r>
                      <a:endParaRPr lang="en-US" dirty="0">
                        <a:effectLst/>
                      </a:endParaRPr>
                    </a:p>
                  </a:txBody>
                  <a:tcPr marL="68580" marR="68580" anchor="b"/>
                </a:tc>
                <a:tc>
                  <a:txBody>
                    <a:bodyPr/>
                    <a:lstStyle/>
                    <a:p>
                      <a:pPr marL="720090" marR="720090" algn="ctr"/>
                      <a:r>
                        <a:rPr lang="en-US" sz="1200" dirty="0">
                          <a:effectLst/>
                        </a:rPr>
                        <a:t>14</a:t>
                      </a:r>
                      <a:endParaRPr lang="en-US" dirty="0">
                        <a:effectLst/>
                      </a:endParaRPr>
                    </a:p>
                  </a:txBody>
                  <a:tcPr marL="68580" marR="68580" anchor="b"/>
                </a:tc>
                <a:extLst>
                  <a:ext uri="{0D108BD9-81ED-4DB2-BD59-A6C34878D82A}">
                    <a16:rowId xmlns:a16="http://schemas.microsoft.com/office/drawing/2014/main" val="3348090204"/>
                  </a:ext>
                </a:extLst>
              </a:tr>
              <a:tr h="293932">
                <a:tc>
                  <a:txBody>
                    <a:bodyPr/>
                    <a:lstStyle/>
                    <a:p>
                      <a:pPr marL="720090" marR="720090" algn="ctr"/>
                      <a:r>
                        <a:rPr lang="en-US" sz="1200" dirty="0">
                          <a:effectLst/>
                        </a:rPr>
                        <a:t>T statistic:</a:t>
                      </a:r>
                      <a:endParaRPr lang="en-US" dirty="0">
                        <a:effectLst/>
                      </a:endParaRPr>
                    </a:p>
                  </a:txBody>
                  <a:tcPr marL="68580" marR="68580" anchor="b"/>
                </a:tc>
                <a:tc>
                  <a:txBody>
                    <a:bodyPr/>
                    <a:lstStyle/>
                    <a:p>
                      <a:pPr marL="720090" marR="720090" algn="ctr"/>
                      <a:r>
                        <a:rPr lang="en-US" sz="1200" dirty="0">
                          <a:effectLst/>
                        </a:rPr>
                        <a:t>1.920018963</a:t>
                      </a:r>
                      <a:endParaRPr lang="en-US" dirty="0">
                        <a:effectLst/>
                      </a:endParaRPr>
                    </a:p>
                  </a:txBody>
                  <a:tcPr marL="68580" marR="68580" anchor="b"/>
                </a:tc>
                <a:extLst>
                  <a:ext uri="{0D108BD9-81ED-4DB2-BD59-A6C34878D82A}">
                    <a16:rowId xmlns:a16="http://schemas.microsoft.com/office/drawing/2014/main" val="257283554"/>
                  </a:ext>
                </a:extLst>
              </a:tr>
              <a:tr h="293932">
                <a:tc>
                  <a:txBody>
                    <a:bodyPr/>
                    <a:lstStyle/>
                    <a:p>
                      <a:pPr marL="720090" marR="720090" algn="ctr"/>
                      <a:r>
                        <a:rPr lang="en-US" sz="1200" dirty="0">
                          <a:effectLst/>
                        </a:rPr>
                        <a:t>DF:</a:t>
                      </a:r>
                      <a:endParaRPr lang="en-US" dirty="0">
                        <a:effectLst/>
                      </a:endParaRPr>
                    </a:p>
                  </a:txBody>
                  <a:tcPr marL="68580" marR="68580" anchor="b"/>
                </a:tc>
                <a:tc>
                  <a:txBody>
                    <a:bodyPr/>
                    <a:lstStyle/>
                    <a:p>
                      <a:pPr marL="720090" marR="720090" algn="ctr"/>
                      <a:r>
                        <a:rPr lang="en-US" sz="1200" dirty="0">
                          <a:effectLst/>
                        </a:rPr>
                        <a:t>12</a:t>
                      </a:r>
                      <a:endParaRPr lang="en-US" dirty="0">
                        <a:effectLst/>
                      </a:endParaRPr>
                    </a:p>
                  </a:txBody>
                  <a:tcPr marL="68580" marR="68580" anchor="b"/>
                </a:tc>
                <a:extLst>
                  <a:ext uri="{0D108BD9-81ED-4DB2-BD59-A6C34878D82A}">
                    <a16:rowId xmlns:a16="http://schemas.microsoft.com/office/drawing/2014/main" val="2664978526"/>
                  </a:ext>
                </a:extLst>
              </a:tr>
              <a:tr h="293932">
                <a:tc>
                  <a:txBody>
                    <a:bodyPr/>
                    <a:lstStyle/>
                    <a:p>
                      <a:pPr marL="720090" marR="720090" algn="ctr"/>
                      <a:r>
                        <a:rPr lang="en-US" sz="1200" dirty="0">
                          <a:effectLst/>
                        </a:rPr>
                        <a:t>p value:</a:t>
                      </a:r>
                      <a:endParaRPr lang="en-US" dirty="0">
                        <a:effectLst/>
                      </a:endParaRPr>
                    </a:p>
                  </a:txBody>
                  <a:tcPr marL="68580" marR="68580" anchor="b"/>
                </a:tc>
                <a:tc>
                  <a:txBody>
                    <a:bodyPr/>
                    <a:lstStyle/>
                    <a:p>
                      <a:pPr marL="720090" marR="720090" algn="ctr"/>
                      <a:r>
                        <a:rPr lang="en-US" sz="1200" dirty="0">
                          <a:effectLst/>
                        </a:rPr>
                        <a:t>0.078937966</a:t>
                      </a:r>
                      <a:endParaRPr lang="en-US" dirty="0">
                        <a:effectLst/>
                      </a:endParaRPr>
                    </a:p>
                  </a:txBody>
                  <a:tcPr marL="68580" marR="68580" anchor="b"/>
                </a:tc>
                <a:extLst>
                  <a:ext uri="{0D108BD9-81ED-4DB2-BD59-A6C34878D82A}">
                    <a16:rowId xmlns:a16="http://schemas.microsoft.com/office/drawing/2014/main" val="635852430"/>
                  </a:ext>
                </a:extLst>
              </a:tr>
            </a:tbl>
          </a:graphicData>
        </a:graphic>
      </p:graphicFrame>
    </p:spTree>
    <p:extLst>
      <p:ext uri="{BB962C8B-B14F-4D97-AF65-F5344CB8AC3E}">
        <p14:creationId xmlns:p14="http://schemas.microsoft.com/office/powerpoint/2010/main" val="16704587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0091D4B-E802-EF0A-31A9-279391F111FB}"/>
              </a:ext>
            </a:extLst>
          </p:cNvPr>
          <p:cNvSpPr txBox="1"/>
          <p:nvPr/>
        </p:nvSpPr>
        <p:spPr>
          <a:xfrm>
            <a:off x="2721" y="2721"/>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sp>
        <p:nvSpPr>
          <p:cNvPr id="8" name="TextBox 7">
            <a:extLst>
              <a:ext uri="{FF2B5EF4-FFF2-40B4-BE49-F238E27FC236}">
                <a16:creationId xmlns:a16="http://schemas.microsoft.com/office/drawing/2014/main" id="{10405462-0BFE-3DD3-E7DF-244FDE5D3266}"/>
              </a:ext>
            </a:extLst>
          </p:cNvPr>
          <p:cNvSpPr txBox="1"/>
          <p:nvPr/>
        </p:nvSpPr>
        <p:spPr>
          <a:xfrm>
            <a:off x="2720" y="6493328"/>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pic>
        <p:nvPicPr>
          <p:cNvPr id="10" name="Picture 6" descr="Text&#10;&#10;Description automatically generated">
            <a:extLst>
              <a:ext uri="{FF2B5EF4-FFF2-40B4-BE49-F238E27FC236}">
                <a16:creationId xmlns:a16="http://schemas.microsoft.com/office/drawing/2014/main" id="{D6A075E5-7030-46FB-47B8-B0D78AC0C8E7}"/>
              </a:ext>
            </a:extLst>
          </p:cNvPr>
          <p:cNvPicPr>
            <a:picLocks noChangeAspect="1"/>
          </p:cNvPicPr>
          <p:nvPr/>
        </p:nvPicPr>
        <p:blipFill>
          <a:blip r:embed="rId2"/>
          <a:stretch>
            <a:fillRect/>
          </a:stretch>
        </p:blipFill>
        <p:spPr>
          <a:xfrm>
            <a:off x="2721" y="373482"/>
            <a:ext cx="1341665" cy="627358"/>
          </a:xfrm>
          <a:prstGeom prst="rect">
            <a:avLst/>
          </a:prstGeom>
        </p:spPr>
      </p:pic>
      <p:sp>
        <p:nvSpPr>
          <p:cNvPr id="11" name="TextBox 10">
            <a:extLst>
              <a:ext uri="{FF2B5EF4-FFF2-40B4-BE49-F238E27FC236}">
                <a16:creationId xmlns:a16="http://schemas.microsoft.com/office/drawing/2014/main" id="{7A2D2D6D-2C81-2C36-E915-D653263466B4}"/>
              </a:ext>
            </a:extLst>
          </p:cNvPr>
          <p:cNvSpPr txBox="1"/>
          <p:nvPr/>
        </p:nvSpPr>
        <p:spPr>
          <a:xfrm>
            <a:off x="1183002" y="999212"/>
            <a:ext cx="10145485" cy="584775"/>
          </a:xfrm>
          <a:prstGeom prst="rect">
            <a:avLst/>
          </a:prstGeom>
          <a:solidFill>
            <a:schemeClr val="bg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b="1" dirty="0">
                <a:solidFill>
                  <a:schemeClr val="accent1">
                    <a:lumMod val="50000"/>
                  </a:schemeClr>
                </a:solidFill>
                <a:latin typeface="Cambria"/>
                <a:ea typeface="Cambria"/>
              </a:rPr>
              <a:t>Discussion</a:t>
            </a:r>
          </a:p>
        </p:txBody>
      </p:sp>
      <p:sp>
        <p:nvSpPr>
          <p:cNvPr id="2" name="TextBox 1">
            <a:extLst>
              <a:ext uri="{FF2B5EF4-FFF2-40B4-BE49-F238E27FC236}">
                <a16:creationId xmlns:a16="http://schemas.microsoft.com/office/drawing/2014/main" id="{210D3D09-2E2D-5F9F-3370-F4F899E048BE}"/>
              </a:ext>
            </a:extLst>
          </p:cNvPr>
          <p:cNvSpPr txBox="1"/>
          <p:nvPr/>
        </p:nvSpPr>
        <p:spPr>
          <a:xfrm>
            <a:off x="538620" y="1832975"/>
            <a:ext cx="10999938"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dirty="0">
                <a:latin typeface="Cambria"/>
                <a:ea typeface="Cambria"/>
              </a:rPr>
              <a:t>The present study is a review study based on the data provided by NHSRC New Delhi. Quality framework within NQAS and Kayakalp incorporate and divides quality in 3 segments structure, process &amp; outcome according to the well accepted Donabedian model .</a:t>
            </a:r>
            <a:r>
              <a:rPr lang="en-US" baseline="30000" dirty="0">
                <a:latin typeface="Cambria"/>
                <a:ea typeface="Cambria"/>
              </a:rPr>
              <a:t> </a:t>
            </a:r>
            <a:r>
              <a:rPr lang="en-US" dirty="0">
                <a:latin typeface="Cambria"/>
                <a:ea typeface="Cambria"/>
              </a:rPr>
              <a:t>In order to compare NQAS with Kayakalp the checkpoint is most important tool for it &amp; it was found that all Kayakalp checkpoint are taken from the NQAS itself. When we did the comparative analysis b/w two programs on the basis of specific standards /criteria i.e., in NQAS we take standards (F1, F2, F3, F4, F5, F6) of Infection control area of concern on other hand we take standards/criteria(C1to C6, C8 and C9, D1to D5, D8,D9,D10) of 2 thematic areas ( Infection Control &amp; Waste Management ) and divides these standards/criteria into some indicators </a:t>
            </a:r>
            <a:r>
              <a:rPr lang="en-US" dirty="0" err="1">
                <a:latin typeface="Cambria"/>
                <a:ea typeface="Cambria"/>
              </a:rPr>
              <a:t>i.e</a:t>
            </a:r>
            <a:r>
              <a:rPr lang="en-US" dirty="0">
                <a:latin typeface="Cambria"/>
                <a:ea typeface="Cambria"/>
              </a:rPr>
              <a:t>, Infection Control Practices ( r=0.41 &amp;p value = 0.0034), Hand Hygiene Practices (r=0.53 &amp; p value = 0.0001)  ,Personal Protection ( r=0.24 &amp;p value = 0.10) ,Decontamination , Disinfection &amp; Sterilization( r=0.20 &amp;p value = 0.17)  ,Environmental Control( r=0.25 &amp;p value = 0.09),  Segregation, collection, treatment &amp;disposal of biomedical &amp; hazardous waste( r=0.28 &amp;p value = 0.06)  ,in order to drive deeper we finds that all indicators shows the positive correlation but not significant in nature except in infection control and hand hygiene practices which shows the significance in PHCs analysis   , Our results suggest that Kayakalp having some component similar as NQAS . </a:t>
            </a:r>
            <a:endParaRPr lang="en-US">
              <a:latin typeface="Cambria"/>
              <a:ea typeface="Cambria"/>
              <a:cs typeface="Calibri"/>
            </a:endParaRPr>
          </a:p>
        </p:txBody>
      </p:sp>
    </p:spTree>
    <p:extLst>
      <p:ext uri="{BB962C8B-B14F-4D97-AF65-F5344CB8AC3E}">
        <p14:creationId xmlns:p14="http://schemas.microsoft.com/office/powerpoint/2010/main" val="31194491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0091D4B-E802-EF0A-31A9-279391F111FB}"/>
              </a:ext>
            </a:extLst>
          </p:cNvPr>
          <p:cNvSpPr txBox="1"/>
          <p:nvPr/>
        </p:nvSpPr>
        <p:spPr>
          <a:xfrm>
            <a:off x="2721" y="2721"/>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sp>
        <p:nvSpPr>
          <p:cNvPr id="8" name="TextBox 7">
            <a:extLst>
              <a:ext uri="{FF2B5EF4-FFF2-40B4-BE49-F238E27FC236}">
                <a16:creationId xmlns:a16="http://schemas.microsoft.com/office/drawing/2014/main" id="{10405462-0BFE-3DD3-E7DF-244FDE5D3266}"/>
              </a:ext>
            </a:extLst>
          </p:cNvPr>
          <p:cNvSpPr txBox="1"/>
          <p:nvPr/>
        </p:nvSpPr>
        <p:spPr>
          <a:xfrm>
            <a:off x="2720" y="6493328"/>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pic>
        <p:nvPicPr>
          <p:cNvPr id="10" name="Picture 6" descr="Text&#10;&#10;Description automatically generated">
            <a:extLst>
              <a:ext uri="{FF2B5EF4-FFF2-40B4-BE49-F238E27FC236}">
                <a16:creationId xmlns:a16="http://schemas.microsoft.com/office/drawing/2014/main" id="{D6A075E5-7030-46FB-47B8-B0D78AC0C8E7}"/>
              </a:ext>
            </a:extLst>
          </p:cNvPr>
          <p:cNvPicPr>
            <a:picLocks noChangeAspect="1"/>
          </p:cNvPicPr>
          <p:nvPr/>
        </p:nvPicPr>
        <p:blipFill>
          <a:blip r:embed="rId2"/>
          <a:stretch>
            <a:fillRect/>
          </a:stretch>
        </p:blipFill>
        <p:spPr>
          <a:xfrm>
            <a:off x="2721" y="373482"/>
            <a:ext cx="1341665" cy="627358"/>
          </a:xfrm>
          <a:prstGeom prst="rect">
            <a:avLst/>
          </a:prstGeom>
        </p:spPr>
      </p:pic>
      <p:sp>
        <p:nvSpPr>
          <p:cNvPr id="11" name="TextBox 10">
            <a:extLst>
              <a:ext uri="{FF2B5EF4-FFF2-40B4-BE49-F238E27FC236}">
                <a16:creationId xmlns:a16="http://schemas.microsoft.com/office/drawing/2014/main" id="{7A2D2D6D-2C81-2C36-E915-D653263466B4}"/>
              </a:ext>
            </a:extLst>
          </p:cNvPr>
          <p:cNvSpPr txBox="1"/>
          <p:nvPr/>
        </p:nvSpPr>
        <p:spPr>
          <a:xfrm>
            <a:off x="1183002" y="999212"/>
            <a:ext cx="10145485" cy="584775"/>
          </a:xfrm>
          <a:prstGeom prst="rect">
            <a:avLst/>
          </a:prstGeom>
          <a:solidFill>
            <a:schemeClr val="bg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b="1">
                <a:solidFill>
                  <a:schemeClr val="accent1">
                    <a:lumMod val="50000"/>
                  </a:schemeClr>
                </a:solidFill>
                <a:latin typeface="Cambria"/>
                <a:ea typeface="Cambria"/>
              </a:rPr>
              <a:t>Limitations</a:t>
            </a:r>
          </a:p>
        </p:txBody>
      </p:sp>
      <p:sp>
        <p:nvSpPr>
          <p:cNvPr id="3" name="TextBox 2">
            <a:extLst>
              <a:ext uri="{FF2B5EF4-FFF2-40B4-BE49-F238E27FC236}">
                <a16:creationId xmlns:a16="http://schemas.microsoft.com/office/drawing/2014/main" id="{0CCEE160-9570-D380-1B77-F445FF87AF49}"/>
              </a:ext>
            </a:extLst>
          </p:cNvPr>
          <p:cNvSpPr txBox="1"/>
          <p:nvPr/>
        </p:nvSpPr>
        <p:spPr>
          <a:xfrm>
            <a:off x="1013077" y="2218362"/>
            <a:ext cx="9769326"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200150" lvl="2" indent="-285750">
              <a:buFont typeface="Arial"/>
              <a:buChar char="•"/>
            </a:pPr>
            <a:r>
              <a:rPr lang="en-US" dirty="0">
                <a:latin typeface="Cambria"/>
                <a:ea typeface="+mn-lt"/>
                <a:cs typeface="+mn-lt"/>
              </a:rPr>
              <a:t>Data collection was difficult as assessment checklist have to be collected from respective states of the facility.</a:t>
            </a:r>
            <a:endParaRPr lang="en-US" dirty="0">
              <a:latin typeface="Cambria"/>
              <a:ea typeface="Cambria"/>
              <a:cs typeface="Calibri" panose="020F0502020204030204"/>
            </a:endParaRPr>
          </a:p>
          <a:p>
            <a:pPr marL="1200150" lvl="2" indent="-285750">
              <a:buFont typeface="Arial"/>
              <a:buChar char="•"/>
            </a:pPr>
            <a:r>
              <a:rPr lang="en-US" dirty="0">
                <a:latin typeface="Cambria"/>
                <a:ea typeface="+mn-lt"/>
                <a:cs typeface="+mn-lt"/>
              </a:rPr>
              <a:t>Confidentiality and Privacy issue within the organization regarding declaration of certification of the facility under NQAS.</a:t>
            </a:r>
            <a:endParaRPr lang="en-US" dirty="0">
              <a:latin typeface="Cambria"/>
              <a:ea typeface="Cambria"/>
              <a:cs typeface="Calibri" panose="020F0502020204030204"/>
            </a:endParaRPr>
          </a:p>
          <a:p>
            <a:pPr marL="1200150" lvl="2" indent="-285750">
              <a:buFont typeface="Arial"/>
              <a:buChar char="•"/>
            </a:pPr>
            <a:r>
              <a:rPr lang="en-US" dirty="0">
                <a:latin typeface="Cambria"/>
                <a:ea typeface="+mn-lt"/>
                <a:cs typeface="+mn-lt"/>
              </a:rPr>
              <a:t>Only certified PHCs &amp; U-PHCs were included because of time constraint.</a:t>
            </a:r>
            <a:endParaRPr lang="en-US" dirty="0">
              <a:latin typeface="Cambria"/>
              <a:ea typeface="Cambria"/>
              <a:cs typeface="Calibri" panose="020F0502020204030204"/>
            </a:endParaRPr>
          </a:p>
          <a:p>
            <a:pPr marL="1200150" lvl="2" indent="-285750">
              <a:buFont typeface="Arial"/>
              <a:buChar char="•"/>
            </a:pPr>
            <a:r>
              <a:rPr lang="en-US" dirty="0">
                <a:latin typeface="Cambria"/>
                <a:ea typeface="Cambria"/>
              </a:rPr>
              <a:t>Sample size less due to covid less no. of facilities certified during this period.</a:t>
            </a:r>
            <a:endParaRPr lang="en-US" dirty="0">
              <a:latin typeface="Cambria"/>
              <a:ea typeface="Cambria"/>
              <a:cs typeface="Calibri" panose="020F0502020204030204"/>
            </a:endParaRPr>
          </a:p>
          <a:p>
            <a:pPr marL="1200150" lvl="2" indent="-285750">
              <a:buFont typeface="Arial"/>
              <a:buChar char="•"/>
            </a:pPr>
            <a:r>
              <a:rPr lang="en-US" dirty="0">
                <a:latin typeface="Cambria"/>
                <a:ea typeface="Cambria"/>
              </a:rPr>
              <a:t>Less study done on Kayakalp that’s why less literature review done on Kayakalp.</a:t>
            </a:r>
            <a:endParaRPr lang="en-US" dirty="0">
              <a:latin typeface="Cambria"/>
              <a:ea typeface="Cambria"/>
              <a:cs typeface="Calibri"/>
            </a:endParaRPr>
          </a:p>
          <a:p>
            <a:pPr marL="1200150" lvl="2" indent="-285750">
              <a:buFont typeface="Arial"/>
              <a:buChar char="•"/>
            </a:pPr>
            <a:endParaRPr lang="en-US">
              <a:latin typeface="Cambria"/>
              <a:ea typeface="Cambria"/>
              <a:cs typeface="Calibri"/>
            </a:endParaRPr>
          </a:p>
          <a:p>
            <a:pPr lvl="2"/>
            <a:endParaRPr lang="en-US">
              <a:latin typeface="Cambria"/>
              <a:ea typeface="Cambria"/>
              <a:cs typeface="Calibri"/>
            </a:endParaRPr>
          </a:p>
          <a:p>
            <a:pPr>
              <a:buFont typeface="Arial"/>
              <a:buChar char="•"/>
            </a:pPr>
            <a:endParaRPr lang="en-US">
              <a:latin typeface="Cambria"/>
              <a:ea typeface="Cambria"/>
              <a:cs typeface="Calibri"/>
            </a:endParaRPr>
          </a:p>
          <a:p>
            <a:pPr marL="742950" lvl="1" indent="-285750">
              <a:buFont typeface="Arial"/>
              <a:buChar char="•"/>
            </a:pPr>
            <a:endParaRPr lang="en-US">
              <a:latin typeface="Cambria"/>
              <a:ea typeface="Cambria"/>
              <a:cs typeface="Calibri"/>
            </a:endParaRPr>
          </a:p>
          <a:p>
            <a:endParaRPr lang="en-US">
              <a:latin typeface="Cambria"/>
              <a:ea typeface="Cambria"/>
            </a:endParaRPr>
          </a:p>
          <a:p>
            <a:endParaRPr lang="en-US">
              <a:latin typeface="Cambria"/>
              <a:ea typeface="Cambria"/>
            </a:endParaRPr>
          </a:p>
          <a:p>
            <a:endParaRPr lang="en-US">
              <a:latin typeface="Cambria"/>
              <a:ea typeface="Cambria"/>
            </a:endParaRPr>
          </a:p>
          <a:p>
            <a:endParaRPr lang="en-US" b="1">
              <a:latin typeface="Cambria"/>
              <a:ea typeface="Cambria"/>
            </a:endParaRPr>
          </a:p>
          <a:p>
            <a:endParaRPr lang="en-US">
              <a:latin typeface="Cambria"/>
              <a:ea typeface="Cambria"/>
            </a:endParaRPr>
          </a:p>
          <a:p>
            <a:pPr lvl="1"/>
            <a:endParaRPr lang="en-US">
              <a:latin typeface="Cambria"/>
              <a:ea typeface="Cambria"/>
            </a:endParaRPr>
          </a:p>
        </p:txBody>
      </p:sp>
    </p:spTree>
    <p:extLst>
      <p:ext uri="{BB962C8B-B14F-4D97-AF65-F5344CB8AC3E}">
        <p14:creationId xmlns:p14="http://schemas.microsoft.com/office/powerpoint/2010/main" val="36490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0091D4B-E802-EF0A-31A9-279391F111FB}"/>
              </a:ext>
            </a:extLst>
          </p:cNvPr>
          <p:cNvSpPr txBox="1"/>
          <p:nvPr/>
        </p:nvSpPr>
        <p:spPr>
          <a:xfrm>
            <a:off x="2721" y="2721"/>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sp>
        <p:nvSpPr>
          <p:cNvPr id="8" name="TextBox 7">
            <a:extLst>
              <a:ext uri="{FF2B5EF4-FFF2-40B4-BE49-F238E27FC236}">
                <a16:creationId xmlns:a16="http://schemas.microsoft.com/office/drawing/2014/main" id="{10405462-0BFE-3DD3-E7DF-244FDE5D3266}"/>
              </a:ext>
            </a:extLst>
          </p:cNvPr>
          <p:cNvSpPr txBox="1"/>
          <p:nvPr/>
        </p:nvSpPr>
        <p:spPr>
          <a:xfrm>
            <a:off x="2720" y="6493328"/>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pic>
        <p:nvPicPr>
          <p:cNvPr id="10" name="Picture 6" descr="Text&#10;&#10;Description automatically generated">
            <a:extLst>
              <a:ext uri="{FF2B5EF4-FFF2-40B4-BE49-F238E27FC236}">
                <a16:creationId xmlns:a16="http://schemas.microsoft.com/office/drawing/2014/main" id="{D6A075E5-7030-46FB-47B8-B0D78AC0C8E7}"/>
              </a:ext>
            </a:extLst>
          </p:cNvPr>
          <p:cNvPicPr>
            <a:picLocks noChangeAspect="1"/>
          </p:cNvPicPr>
          <p:nvPr/>
        </p:nvPicPr>
        <p:blipFill>
          <a:blip r:embed="rId2"/>
          <a:stretch>
            <a:fillRect/>
          </a:stretch>
        </p:blipFill>
        <p:spPr>
          <a:xfrm>
            <a:off x="2721" y="373482"/>
            <a:ext cx="1341665" cy="627358"/>
          </a:xfrm>
          <a:prstGeom prst="rect">
            <a:avLst/>
          </a:prstGeom>
        </p:spPr>
      </p:pic>
      <p:sp>
        <p:nvSpPr>
          <p:cNvPr id="11" name="TextBox 10">
            <a:extLst>
              <a:ext uri="{FF2B5EF4-FFF2-40B4-BE49-F238E27FC236}">
                <a16:creationId xmlns:a16="http://schemas.microsoft.com/office/drawing/2014/main" id="{7A2D2D6D-2C81-2C36-E915-D653263466B4}"/>
              </a:ext>
            </a:extLst>
          </p:cNvPr>
          <p:cNvSpPr txBox="1"/>
          <p:nvPr/>
        </p:nvSpPr>
        <p:spPr>
          <a:xfrm>
            <a:off x="1183002" y="999212"/>
            <a:ext cx="10145485" cy="584775"/>
          </a:xfrm>
          <a:prstGeom prst="rect">
            <a:avLst/>
          </a:prstGeom>
          <a:solidFill>
            <a:schemeClr val="bg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b="1">
                <a:solidFill>
                  <a:schemeClr val="accent1">
                    <a:lumMod val="50000"/>
                  </a:schemeClr>
                </a:solidFill>
                <a:latin typeface="Cambria"/>
                <a:ea typeface="Cambria"/>
              </a:rPr>
              <a:t>Conclusion </a:t>
            </a:r>
            <a:endParaRPr lang="en-US" sz="3200" b="1" dirty="0">
              <a:solidFill>
                <a:schemeClr val="accent1">
                  <a:lumMod val="50000"/>
                </a:schemeClr>
              </a:solidFill>
              <a:latin typeface="Cambria"/>
              <a:ea typeface="Cambria"/>
            </a:endParaRPr>
          </a:p>
        </p:txBody>
      </p:sp>
      <p:sp>
        <p:nvSpPr>
          <p:cNvPr id="3" name="TextBox 2">
            <a:extLst>
              <a:ext uri="{FF2B5EF4-FFF2-40B4-BE49-F238E27FC236}">
                <a16:creationId xmlns:a16="http://schemas.microsoft.com/office/drawing/2014/main" id="{0CCEE160-9570-D380-1B77-F445FF87AF49}"/>
              </a:ext>
            </a:extLst>
          </p:cNvPr>
          <p:cNvSpPr txBox="1"/>
          <p:nvPr/>
        </p:nvSpPr>
        <p:spPr>
          <a:xfrm>
            <a:off x="1185797" y="1771322"/>
            <a:ext cx="10155406" cy="36933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Cambria"/>
                <a:ea typeface="Cambria"/>
              </a:rPr>
              <a:t>This study was carried out to provide a perspective to the Role of Kayakalp in NQAS Implementation (NQAS), both the programs were launched by National</a:t>
            </a:r>
            <a:r>
              <a:rPr lang="en-US" dirty="0">
                <a:solidFill>
                  <a:srgbClr val="FFFFFF"/>
                </a:solidFill>
                <a:latin typeface="Cambria"/>
                <a:ea typeface="Cambria"/>
              </a:rPr>
              <a:t> </a:t>
            </a:r>
            <a:r>
              <a:rPr lang="en-US" dirty="0">
                <a:latin typeface="Cambria"/>
                <a:ea typeface="Cambria"/>
              </a:rPr>
              <a:t>Health Mission in order to services related to</a:t>
            </a:r>
            <a:r>
              <a:rPr lang="en-US" dirty="0">
                <a:solidFill>
                  <a:srgbClr val="FFFFFF"/>
                </a:solidFill>
                <a:latin typeface="Cambria"/>
                <a:ea typeface="Cambria"/>
              </a:rPr>
              <a:t>0</a:t>
            </a:r>
            <a:r>
              <a:rPr lang="en-US" dirty="0">
                <a:latin typeface="Cambria"/>
                <a:ea typeface="Cambria"/>
              </a:rPr>
              <a:t>quality providing to the</a:t>
            </a:r>
            <a:r>
              <a:rPr lang="en-US" dirty="0">
                <a:solidFill>
                  <a:srgbClr val="FFFFFF"/>
                </a:solidFill>
                <a:latin typeface="Cambria"/>
                <a:ea typeface="Cambria"/>
              </a:rPr>
              <a:t>0</a:t>
            </a:r>
            <a:r>
              <a:rPr lang="en-US" dirty="0">
                <a:latin typeface="Cambria"/>
                <a:ea typeface="Cambria"/>
              </a:rPr>
              <a:t>community. Findings having significant nature come out from the study.</a:t>
            </a:r>
            <a:endParaRPr lang="en-US">
              <a:latin typeface="Cambria"/>
              <a:ea typeface="Cambria"/>
              <a:cs typeface="Calibri"/>
            </a:endParaRPr>
          </a:p>
          <a:p>
            <a:endParaRPr lang="en-US" dirty="0">
              <a:latin typeface="Cambria"/>
              <a:ea typeface="Cambria"/>
              <a:cs typeface="Calibri"/>
            </a:endParaRPr>
          </a:p>
          <a:p>
            <a:pPr marL="171450" indent="-171450">
              <a:buFont typeface="Arial"/>
              <a:buChar char="•"/>
            </a:pPr>
            <a:r>
              <a:rPr lang="en-US" dirty="0">
                <a:latin typeface="Cambria"/>
                <a:ea typeface="Cambria"/>
              </a:rPr>
              <a:t>All the indicators show the positive correlation and no significance except Infection control practices, hand hygiene in PHCs (showing the significance).</a:t>
            </a:r>
            <a:endParaRPr lang="en-US">
              <a:latin typeface="Cambria"/>
              <a:ea typeface="Cambria"/>
              <a:cs typeface="Calibri" panose="020F0502020204030204"/>
            </a:endParaRPr>
          </a:p>
          <a:p>
            <a:pPr marL="171450" indent="-171450">
              <a:buFont typeface="Arial"/>
              <a:buChar char="•"/>
            </a:pPr>
            <a:r>
              <a:rPr lang="en-US" dirty="0">
                <a:latin typeface="Cambria"/>
                <a:ea typeface="Cambria"/>
              </a:rPr>
              <a:t>Another</a:t>
            </a:r>
            <a:r>
              <a:rPr lang="en-US" dirty="0">
                <a:solidFill>
                  <a:srgbClr val="FFFFFF"/>
                </a:solidFill>
                <a:latin typeface="Cambria"/>
                <a:ea typeface="Cambria"/>
              </a:rPr>
              <a:t>0</a:t>
            </a:r>
            <a:r>
              <a:rPr lang="en-US" dirty="0">
                <a:latin typeface="Cambria"/>
                <a:ea typeface="Cambria"/>
              </a:rPr>
              <a:t>interesting finding is that facility national assessment is a lengthy process </a:t>
            </a:r>
            <a:r>
              <a:rPr lang="en-US" dirty="0">
                <a:solidFill>
                  <a:srgbClr val="FFFFFF"/>
                </a:solidFill>
                <a:latin typeface="Cambria"/>
                <a:ea typeface="Cambria"/>
              </a:rPr>
              <a:t>0</a:t>
            </a:r>
            <a:r>
              <a:rPr lang="en-US" dirty="0">
                <a:latin typeface="Cambria"/>
                <a:ea typeface="Cambria"/>
              </a:rPr>
              <a:t>All of these </a:t>
            </a:r>
            <a:r>
              <a:rPr lang="en-US" dirty="0">
                <a:solidFill>
                  <a:srgbClr val="FFFFFF"/>
                </a:solidFill>
                <a:latin typeface="Cambria"/>
                <a:ea typeface="Cambria"/>
              </a:rPr>
              <a:t>0</a:t>
            </a:r>
            <a:r>
              <a:rPr lang="en-US" dirty="0">
                <a:latin typeface="Cambria"/>
                <a:ea typeface="Cambria"/>
              </a:rPr>
              <a:t>procedures will take time to complete. Once the facility has completed the necessary preparations for NQAS</a:t>
            </a:r>
            <a:r>
              <a:rPr lang="en-US" dirty="0">
                <a:solidFill>
                  <a:srgbClr val="FFFFFF"/>
                </a:solidFill>
                <a:latin typeface="Cambria"/>
                <a:ea typeface="Cambria"/>
              </a:rPr>
              <a:t>0</a:t>
            </a:r>
            <a:r>
              <a:rPr lang="en-US" dirty="0">
                <a:latin typeface="Cambria"/>
                <a:ea typeface="Cambria"/>
              </a:rPr>
              <a:t>certification.</a:t>
            </a:r>
            <a:endParaRPr lang="en-US">
              <a:latin typeface="Cambria"/>
              <a:ea typeface="Cambria"/>
              <a:cs typeface="Calibri" panose="020F0502020204030204"/>
            </a:endParaRPr>
          </a:p>
          <a:p>
            <a:pPr marL="171450" indent="-171450">
              <a:buFont typeface="Arial"/>
              <a:buChar char="•"/>
            </a:pPr>
            <a:r>
              <a:rPr lang="en-US" dirty="0">
                <a:latin typeface="Cambria"/>
                <a:ea typeface="Cambria"/>
              </a:rPr>
              <a:t>NQAS is a process-oriented program, can be improved by applying basic tools of quality.</a:t>
            </a:r>
            <a:endParaRPr lang="en-US">
              <a:latin typeface="Cambria"/>
              <a:ea typeface="Cambria"/>
              <a:cs typeface="Calibri" panose="020F0502020204030204"/>
            </a:endParaRPr>
          </a:p>
          <a:p>
            <a:pPr marL="171450" indent="-171450">
              <a:buFont typeface="Arial"/>
              <a:buChar char="•"/>
            </a:pPr>
            <a:r>
              <a:rPr lang="en-US" dirty="0">
                <a:latin typeface="Cambria"/>
                <a:ea typeface="Cambria"/>
              </a:rPr>
              <a:t>Kayakalp is the foundation stone for NQAS but definitely not a pillar.</a:t>
            </a:r>
            <a:endParaRPr lang="en-US">
              <a:latin typeface="Cambria"/>
              <a:ea typeface="Cambria"/>
              <a:cs typeface="Calibri" panose="020F0502020204030204"/>
            </a:endParaRPr>
          </a:p>
          <a:p>
            <a:pPr marL="171450" indent="-171450">
              <a:buFont typeface="Arial"/>
              <a:buChar char="•"/>
            </a:pPr>
            <a:r>
              <a:rPr lang="en-US" dirty="0">
                <a:latin typeface="Cambria"/>
                <a:ea typeface="Cambria"/>
              </a:rPr>
              <a:t>Good, better, best. Never let it rest. ‘Till your good is better and better is best.</a:t>
            </a:r>
            <a:endParaRPr lang="en-US">
              <a:latin typeface="Cambria"/>
              <a:ea typeface="Cambria"/>
              <a:cs typeface="Calibri" panose="020F0502020204030204"/>
            </a:endParaRPr>
          </a:p>
          <a:p>
            <a:pPr marL="171450" indent="-171450">
              <a:buFont typeface="Arial"/>
              <a:buChar char="•"/>
            </a:pPr>
            <a:r>
              <a:rPr lang="en-US" dirty="0">
                <a:latin typeface="Cambria"/>
                <a:ea typeface="Cambria"/>
              </a:rPr>
              <a:t>Miles to go, needs further research in this area.</a:t>
            </a:r>
            <a:endParaRPr lang="en-US">
              <a:latin typeface="Cambria"/>
              <a:ea typeface="Cambria"/>
            </a:endParaRPr>
          </a:p>
        </p:txBody>
      </p:sp>
    </p:spTree>
    <p:extLst>
      <p:ext uri="{BB962C8B-B14F-4D97-AF65-F5344CB8AC3E}">
        <p14:creationId xmlns:p14="http://schemas.microsoft.com/office/powerpoint/2010/main" val="32798038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0091D4B-E802-EF0A-31A9-279391F111FB}"/>
              </a:ext>
            </a:extLst>
          </p:cNvPr>
          <p:cNvSpPr txBox="1"/>
          <p:nvPr/>
        </p:nvSpPr>
        <p:spPr>
          <a:xfrm>
            <a:off x="2721" y="2721"/>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sp>
        <p:nvSpPr>
          <p:cNvPr id="8" name="TextBox 7">
            <a:extLst>
              <a:ext uri="{FF2B5EF4-FFF2-40B4-BE49-F238E27FC236}">
                <a16:creationId xmlns:a16="http://schemas.microsoft.com/office/drawing/2014/main" id="{10405462-0BFE-3DD3-E7DF-244FDE5D3266}"/>
              </a:ext>
            </a:extLst>
          </p:cNvPr>
          <p:cNvSpPr txBox="1"/>
          <p:nvPr/>
        </p:nvSpPr>
        <p:spPr>
          <a:xfrm>
            <a:off x="2720" y="6493328"/>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pic>
        <p:nvPicPr>
          <p:cNvPr id="10" name="Picture 6" descr="Text&#10;&#10;Description automatically generated">
            <a:extLst>
              <a:ext uri="{FF2B5EF4-FFF2-40B4-BE49-F238E27FC236}">
                <a16:creationId xmlns:a16="http://schemas.microsoft.com/office/drawing/2014/main" id="{D6A075E5-7030-46FB-47B8-B0D78AC0C8E7}"/>
              </a:ext>
            </a:extLst>
          </p:cNvPr>
          <p:cNvPicPr>
            <a:picLocks noChangeAspect="1"/>
          </p:cNvPicPr>
          <p:nvPr/>
        </p:nvPicPr>
        <p:blipFill>
          <a:blip r:embed="rId2"/>
          <a:stretch>
            <a:fillRect/>
          </a:stretch>
        </p:blipFill>
        <p:spPr>
          <a:xfrm>
            <a:off x="2721" y="373482"/>
            <a:ext cx="1341665" cy="627358"/>
          </a:xfrm>
          <a:prstGeom prst="rect">
            <a:avLst/>
          </a:prstGeom>
        </p:spPr>
      </p:pic>
      <p:sp>
        <p:nvSpPr>
          <p:cNvPr id="11" name="TextBox 10">
            <a:extLst>
              <a:ext uri="{FF2B5EF4-FFF2-40B4-BE49-F238E27FC236}">
                <a16:creationId xmlns:a16="http://schemas.microsoft.com/office/drawing/2014/main" id="{7A2D2D6D-2C81-2C36-E915-D653263466B4}"/>
              </a:ext>
            </a:extLst>
          </p:cNvPr>
          <p:cNvSpPr txBox="1"/>
          <p:nvPr/>
        </p:nvSpPr>
        <p:spPr>
          <a:xfrm>
            <a:off x="1183002" y="999212"/>
            <a:ext cx="10145485" cy="584775"/>
          </a:xfrm>
          <a:prstGeom prst="rect">
            <a:avLst/>
          </a:prstGeom>
          <a:solidFill>
            <a:schemeClr val="bg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b="1" dirty="0">
                <a:solidFill>
                  <a:schemeClr val="accent1">
                    <a:lumMod val="50000"/>
                  </a:schemeClr>
                </a:solidFill>
                <a:latin typeface="Cambria"/>
                <a:ea typeface="Cambria"/>
              </a:rPr>
              <a:t>References</a:t>
            </a:r>
          </a:p>
        </p:txBody>
      </p:sp>
      <p:sp>
        <p:nvSpPr>
          <p:cNvPr id="3" name="TextBox 2">
            <a:extLst>
              <a:ext uri="{FF2B5EF4-FFF2-40B4-BE49-F238E27FC236}">
                <a16:creationId xmlns:a16="http://schemas.microsoft.com/office/drawing/2014/main" id="{0CCEE160-9570-D380-1B77-F445FF87AF49}"/>
              </a:ext>
            </a:extLst>
          </p:cNvPr>
          <p:cNvSpPr txBox="1"/>
          <p:nvPr/>
        </p:nvSpPr>
        <p:spPr>
          <a:xfrm>
            <a:off x="1185797" y="1771322"/>
            <a:ext cx="10155406" cy="56323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dirty="0">
                <a:latin typeface="Cambria"/>
                <a:ea typeface="+mn-lt"/>
                <a:cs typeface="+mn-lt"/>
              </a:rPr>
              <a:t>Agrawal, A., Srivastava, J. N., &amp; Priyadarshi, M. (2019). Impact of Implementation of "</a:t>
            </a:r>
            <a:r>
              <a:rPr lang="en-US" dirty="0" err="1">
                <a:latin typeface="Cambria"/>
                <a:ea typeface="+mn-lt"/>
                <a:cs typeface="+mn-lt"/>
              </a:rPr>
              <a:t>Kayakalp</a:t>
            </a:r>
            <a:r>
              <a:rPr lang="en-US" dirty="0">
                <a:latin typeface="Cambria"/>
                <a:ea typeface="+mn-lt"/>
                <a:cs typeface="+mn-lt"/>
              </a:rPr>
              <a:t>" Initiative on Quality Certification of District Hospitals to National Quality Assurance Standards. Indian journal of community medicine : official publication of Indian Association of Preventive &amp; Social Medicine, 44(3), 228–232. </a:t>
            </a:r>
            <a:r>
              <a:rPr lang="en-US" dirty="0">
                <a:latin typeface="Cambria"/>
                <a:ea typeface="+mn-lt"/>
                <a:cs typeface="+mn-lt"/>
                <a:hlinkClick r:id="rId3"/>
              </a:rPr>
              <a:t>https://doi.org/10.4103/ijcm.IJCM_346_18</a:t>
            </a:r>
            <a:endParaRPr lang="en-US">
              <a:latin typeface="Cambria"/>
              <a:ea typeface="Cambria"/>
            </a:endParaRPr>
          </a:p>
          <a:p>
            <a:endParaRPr lang="en-US" dirty="0">
              <a:latin typeface="Cambria"/>
              <a:ea typeface="Cambria"/>
            </a:endParaRPr>
          </a:p>
          <a:p>
            <a:pPr marL="285750" indent="-285750">
              <a:buFont typeface="Arial"/>
              <a:buChar char="•"/>
            </a:pPr>
            <a:r>
              <a:rPr lang="en-US" dirty="0" err="1">
                <a:latin typeface="Cambria"/>
                <a:ea typeface="+mn-lt"/>
                <a:cs typeface="+mn-lt"/>
              </a:rPr>
              <a:t>Ninama</a:t>
            </a:r>
            <a:r>
              <a:rPr lang="en-US" dirty="0">
                <a:latin typeface="Cambria"/>
                <a:ea typeface="+mn-lt"/>
                <a:cs typeface="+mn-lt"/>
              </a:rPr>
              <a:t> R, Thakor N, Vala M, </a:t>
            </a:r>
            <a:r>
              <a:rPr lang="en-US" dirty="0" err="1">
                <a:latin typeface="Cambria"/>
                <a:ea typeface="+mn-lt"/>
                <a:cs typeface="+mn-lt"/>
              </a:rPr>
              <a:t>Dund</a:t>
            </a:r>
            <a:r>
              <a:rPr lang="en-US" dirty="0">
                <a:latin typeface="Cambria"/>
                <a:ea typeface="+mn-lt"/>
                <a:cs typeface="+mn-lt"/>
              </a:rPr>
              <a:t> J, Kadra A. Quality assessment of facilities available at </a:t>
            </a:r>
            <a:r>
              <a:rPr lang="en-US" dirty="0" err="1">
                <a:latin typeface="Cambria"/>
                <a:ea typeface="+mn-lt"/>
                <a:cs typeface="+mn-lt"/>
              </a:rPr>
              <a:t>Primaryfacilities</a:t>
            </a:r>
            <a:r>
              <a:rPr lang="en-US" dirty="0">
                <a:latin typeface="Cambria"/>
                <a:ea typeface="+mn-lt"/>
                <a:cs typeface="+mn-lt"/>
              </a:rPr>
              <a:t> available at Primary Health Care Centers in Rajkot district. A cross sectional study. Int J Med Sci Public Health. 2014; 3(12): 1449-52.</a:t>
            </a:r>
            <a:endParaRPr lang="en-US" dirty="0">
              <a:latin typeface="Cambria"/>
              <a:cs typeface="Calibri"/>
            </a:endParaRPr>
          </a:p>
          <a:p>
            <a:pPr marL="285750" indent="-285750">
              <a:buFont typeface="Arial"/>
              <a:buChar char="•"/>
            </a:pPr>
            <a:endParaRPr lang="en-US" dirty="0">
              <a:latin typeface="Cambria"/>
              <a:ea typeface="+mn-lt"/>
              <a:cs typeface="+mn-lt"/>
            </a:endParaRPr>
          </a:p>
          <a:p>
            <a:pPr marL="285750" indent="-285750">
              <a:buFont typeface="Arial"/>
              <a:buChar char="•"/>
            </a:pPr>
            <a:r>
              <a:rPr lang="en-US" dirty="0">
                <a:latin typeface="Cambria"/>
                <a:ea typeface="+mn-lt"/>
                <a:cs typeface="+mn-lt"/>
              </a:rPr>
              <a:t>India records 5.2 million medical injuries a year. The Times of India [Internet]. 2013 September 21 [cited 2018 April 27]. </a:t>
            </a:r>
          </a:p>
          <a:p>
            <a:pPr marL="285750" indent="-285750">
              <a:buFont typeface="Arial"/>
              <a:buChar char="•"/>
            </a:pPr>
            <a:endParaRPr lang="en-US" dirty="0">
              <a:latin typeface="Cambria"/>
              <a:ea typeface="+mn-lt"/>
              <a:cs typeface="+mn-lt"/>
            </a:endParaRPr>
          </a:p>
          <a:p>
            <a:pPr>
              <a:buFont typeface="Arial"/>
              <a:buChar char="•"/>
            </a:pPr>
            <a:r>
              <a:rPr lang="en-US" dirty="0">
                <a:latin typeface="Cambria"/>
                <a:ea typeface="+mn-lt"/>
                <a:cs typeface="+mn-lt"/>
              </a:rPr>
              <a:t>    Department of Health and Family Welfare. Assessor’s Guidebook for Quality Assurance in District Hospitals 2013. India: Ministry of Health and Family Welfare; 2018.</a:t>
            </a:r>
            <a:endParaRPr lang="en-US">
              <a:latin typeface="Cambria"/>
              <a:ea typeface="Cambria"/>
              <a:cs typeface="Calibri"/>
            </a:endParaRPr>
          </a:p>
          <a:p>
            <a:pPr>
              <a:buFont typeface="Arial"/>
              <a:buChar char="•"/>
            </a:pPr>
            <a:endParaRPr lang="en-US" dirty="0">
              <a:latin typeface="Cambria"/>
              <a:ea typeface="Cambria"/>
            </a:endParaRPr>
          </a:p>
          <a:p>
            <a:pPr>
              <a:buFont typeface="Arial"/>
              <a:buChar char="•"/>
            </a:pPr>
            <a:r>
              <a:rPr lang="en-US" dirty="0">
                <a:latin typeface="Cambria"/>
                <a:ea typeface="+mn-lt"/>
                <a:cs typeface="+mn-lt"/>
              </a:rPr>
              <a:t>    Department of Health and Family Welfare. Award to Public Health Facilities KAYAKALP 2015. India: Ministry of Health and Family Welfare; 2018.</a:t>
            </a:r>
            <a:endParaRPr lang="en-US">
              <a:latin typeface="Cambria"/>
              <a:ea typeface="Cambria"/>
            </a:endParaRPr>
          </a:p>
          <a:p>
            <a:endParaRPr lang="en-US" dirty="0">
              <a:latin typeface="Cambria"/>
              <a:ea typeface="Cambria"/>
              <a:cs typeface="Calibri"/>
            </a:endParaRPr>
          </a:p>
          <a:p>
            <a:pPr marL="285750" indent="-285750">
              <a:buFont typeface="Arial"/>
              <a:buChar char="•"/>
            </a:pPr>
            <a:endParaRPr lang="en-US" dirty="0">
              <a:latin typeface="Cambria"/>
              <a:ea typeface="Cambria"/>
              <a:cs typeface="Calibri"/>
            </a:endParaRPr>
          </a:p>
          <a:p>
            <a:endParaRPr lang="en-US" dirty="0">
              <a:latin typeface="Cambria"/>
              <a:ea typeface="Cambria"/>
              <a:cs typeface="Calibri"/>
            </a:endParaRPr>
          </a:p>
        </p:txBody>
      </p:sp>
    </p:spTree>
    <p:extLst>
      <p:ext uri="{BB962C8B-B14F-4D97-AF65-F5344CB8AC3E}">
        <p14:creationId xmlns:p14="http://schemas.microsoft.com/office/powerpoint/2010/main" val="41948575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A7895A40-19A4-42D6-9D30-DBC1E8002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2F429C4-ABC9-46FC-818A-B5429CDE4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270325" y="3369273"/>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CEF98E4-3709-4952-8F42-2305CCE34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374475" y="1040470"/>
            <a:ext cx="6858003" cy="477704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F10BCCF5-D685-47FF-B675-647EAEB72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7914" y="857786"/>
            <a:ext cx="11067024" cy="5208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7A2D2D6D-2C81-2C36-E915-D653263466B4}"/>
              </a:ext>
            </a:extLst>
          </p:cNvPr>
          <p:cNvSpPr txBox="1"/>
          <p:nvPr/>
        </p:nvSpPr>
        <p:spPr>
          <a:xfrm>
            <a:off x="987689" y="3071183"/>
            <a:ext cx="9910296" cy="2590027"/>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nSpc>
                <a:spcPct val="90000"/>
              </a:lnSpc>
              <a:spcBef>
                <a:spcPct val="0"/>
              </a:spcBef>
              <a:spcAft>
                <a:spcPts val="600"/>
              </a:spcAft>
            </a:pPr>
            <a:r>
              <a:rPr lang="en-US" sz="8000" b="1" kern="1200">
                <a:solidFill>
                  <a:schemeClr val="tx1"/>
                </a:solidFill>
                <a:latin typeface="+mj-lt"/>
                <a:ea typeface="+mj-ea"/>
                <a:cs typeface="+mj-cs"/>
              </a:rPr>
              <a:t>Thank you </a:t>
            </a:r>
          </a:p>
        </p:txBody>
      </p:sp>
      <p:sp>
        <p:nvSpPr>
          <p:cNvPr id="3" name="TextBox 2">
            <a:extLst>
              <a:ext uri="{FF2B5EF4-FFF2-40B4-BE49-F238E27FC236}">
                <a16:creationId xmlns:a16="http://schemas.microsoft.com/office/drawing/2014/main" id="{0CCEE160-9570-D380-1B77-F445FF87AF49}"/>
              </a:ext>
            </a:extLst>
          </p:cNvPr>
          <p:cNvSpPr txBox="1"/>
          <p:nvPr/>
        </p:nvSpPr>
        <p:spPr>
          <a:xfrm>
            <a:off x="987688" y="1553518"/>
            <a:ext cx="9910295" cy="1281733"/>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rmAutofit/>
          </a:bodyPr>
          <a:lstStyle/>
          <a:p>
            <a:pPr>
              <a:lnSpc>
                <a:spcPct val="90000"/>
              </a:lnSpc>
              <a:spcBef>
                <a:spcPts val="1000"/>
              </a:spcBef>
            </a:pPr>
            <a:r>
              <a:rPr lang="en-US" sz="2800" kern="1200" dirty="0">
                <a:latin typeface="Cambria"/>
                <a:ea typeface="Cambria"/>
              </a:rPr>
              <a:t>Any Question</a:t>
            </a:r>
            <a:r>
              <a:rPr lang="en-US" sz="2800" dirty="0">
                <a:latin typeface="Cambria"/>
                <a:ea typeface="Cambria"/>
              </a:rPr>
              <a:t> ?</a:t>
            </a:r>
            <a:endParaRPr lang="en-US" sz="2800" kern="1200" dirty="0">
              <a:latin typeface="Cambria"/>
              <a:ea typeface="Cambria"/>
            </a:endParaRPr>
          </a:p>
        </p:txBody>
      </p:sp>
      <p:sp>
        <p:nvSpPr>
          <p:cNvPr id="24" name="Rectangle 23">
            <a:extLst>
              <a:ext uri="{FF2B5EF4-FFF2-40B4-BE49-F238E27FC236}">
                <a16:creationId xmlns:a16="http://schemas.microsoft.com/office/drawing/2014/main" id="{B0EE8A42-107A-4D4C-8D56-BBAE95C7F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524009" y="3366125"/>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E0091D4B-E802-EF0A-31A9-279391F111FB}"/>
              </a:ext>
            </a:extLst>
          </p:cNvPr>
          <p:cNvSpPr txBox="1"/>
          <p:nvPr/>
        </p:nvSpPr>
        <p:spPr>
          <a:xfrm>
            <a:off x="2721" y="2721"/>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sp>
        <p:nvSpPr>
          <p:cNvPr id="8" name="TextBox 7">
            <a:extLst>
              <a:ext uri="{FF2B5EF4-FFF2-40B4-BE49-F238E27FC236}">
                <a16:creationId xmlns:a16="http://schemas.microsoft.com/office/drawing/2014/main" id="{10405462-0BFE-3DD3-E7DF-244FDE5D3266}"/>
              </a:ext>
            </a:extLst>
          </p:cNvPr>
          <p:cNvSpPr txBox="1"/>
          <p:nvPr/>
        </p:nvSpPr>
        <p:spPr>
          <a:xfrm>
            <a:off x="2720" y="6493328"/>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pic>
        <p:nvPicPr>
          <p:cNvPr id="10" name="Picture 6" descr="Text&#10;&#10;Description automatically generated">
            <a:extLst>
              <a:ext uri="{FF2B5EF4-FFF2-40B4-BE49-F238E27FC236}">
                <a16:creationId xmlns:a16="http://schemas.microsoft.com/office/drawing/2014/main" id="{D6A075E5-7030-46FB-47B8-B0D78AC0C8E7}"/>
              </a:ext>
            </a:extLst>
          </p:cNvPr>
          <p:cNvPicPr>
            <a:picLocks noChangeAspect="1"/>
          </p:cNvPicPr>
          <p:nvPr/>
        </p:nvPicPr>
        <p:blipFill>
          <a:blip r:embed="rId2"/>
          <a:stretch>
            <a:fillRect/>
          </a:stretch>
        </p:blipFill>
        <p:spPr>
          <a:xfrm>
            <a:off x="2721" y="373482"/>
            <a:ext cx="1341665" cy="627358"/>
          </a:xfrm>
          <a:prstGeom prst="rect">
            <a:avLst/>
          </a:prstGeom>
        </p:spPr>
      </p:pic>
    </p:spTree>
    <p:extLst>
      <p:ext uri="{BB962C8B-B14F-4D97-AF65-F5344CB8AC3E}">
        <p14:creationId xmlns:p14="http://schemas.microsoft.com/office/powerpoint/2010/main" val="19714324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0091D4B-E802-EF0A-31A9-279391F111FB}"/>
              </a:ext>
            </a:extLst>
          </p:cNvPr>
          <p:cNvSpPr txBox="1"/>
          <p:nvPr/>
        </p:nvSpPr>
        <p:spPr>
          <a:xfrm>
            <a:off x="2721" y="2721"/>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sp>
        <p:nvSpPr>
          <p:cNvPr id="8" name="TextBox 7">
            <a:extLst>
              <a:ext uri="{FF2B5EF4-FFF2-40B4-BE49-F238E27FC236}">
                <a16:creationId xmlns:a16="http://schemas.microsoft.com/office/drawing/2014/main" id="{10405462-0BFE-3DD3-E7DF-244FDE5D3266}"/>
              </a:ext>
            </a:extLst>
          </p:cNvPr>
          <p:cNvSpPr txBox="1"/>
          <p:nvPr/>
        </p:nvSpPr>
        <p:spPr>
          <a:xfrm>
            <a:off x="2720" y="6493328"/>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pic>
        <p:nvPicPr>
          <p:cNvPr id="10" name="Picture 6" descr="Text&#10;&#10;Description automatically generated">
            <a:extLst>
              <a:ext uri="{FF2B5EF4-FFF2-40B4-BE49-F238E27FC236}">
                <a16:creationId xmlns:a16="http://schemas.microsoft.com/office/drawing/2014/main" id="{D6A075E5-7030-46FB-47B8-B0D78AC0C8E7}"/>
              </a:ext>
            </a:extLst>
          </p:cNvPr>
          <p:cNvPicPr>
            <a:picLocks noChangeAspect="1"/>
          </p:cNvPicPr>
          <p:nvPr/>
        </p:nvPicPr>
        <p:blipFill>
          <a:blip r:embed="rId2"/>
          <a:stretch>
            <a:fillRect/>
          </a:stretch>
        </p:blipFill>
        <p:spPr>
          <a:xfrm>
            <a:off x="2721" y="373482"/>
            <a:ext cx="1341665" cy="627358"/>
          </a:xfrm>
          <a:prstGeom prst="rect">
            <a:avLst/>
          </a:prstGeom>
        </p:spPr>
      </p:pic>
      <p:sp>
        <p:nvSpPr>
          <p:cNvPr id="11" name="TextBox 10">
            <a:extLst>
              <a:ext uri="{FF2B5EF4-FFF2-40B4-BE49-F238E27FC236}">
                <a16:creationId xmlns:a16="http://schemas.microsoft.com/office/drawing/2014/main" id="{7A2D2D6D-2C81-2C36-E915-D653263466B4}"/>
              </a:ext>
            </a:extLst>
          </p:cNvPr>
          <p:cNvSpPr txBox="1"/>
          <p:nvPr/>
        </p:nvSpPr>
        <p:spPr>
          <a:xfrm>
            <a:off x="1183002" y="999212"/>
            <a:ext cx="10145485" cy="1569660"/>
          </a:xfrm>
          <a:prstGeom prst="rect">
            <a:avLst/>
          </a:prstGeom>
          <a:solidFill>
            <a:schemeClr val="bg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b="1" dirty="0">
                <a:solidFill>
                  <a:schemeClr val="accent1">
                    <a:lumMod val="50000"/>
                  </a:schemeClr>
                </a:solidFill>
                <a:latin typeface="Cambria"/>
                <a:ea typeface="+mn-lt"/>
                <a:cs typeface="+mn-lt"/>
              </a:rPr>
              <a:t>Suggestions to the Organization where the Study was Conducted </a:t>
            </a:r>
            <a:endParaRPr lang="en-US" b="1">
              <a:solidFill>
                <a:schemeClr val="accent1">
                  <a:lumMod val="50000"/>
                </a:schemeClr>
              </a:solidFill>
              <a:latin typeface="Cambria"/>
              <a:ea typeface="Cambria"/>
            </a:endParaRPr>
          </a:p>
          <a:p>
            <a:pPr algn="ctr"/>
            <a:endParaRPr lang="en-US" sz="3200" b="1" dirty="0">
              <a:solidFill>
                <a:schemeClr val="accent1">
                  <a:lumMod val="50000"/>
                </a:schemeClr>
              </a:solidFill>
              <a:latin typeface="Cambria"/>
              <a:ea typeface="Cambria"/>
            </a:endParaRPr>
          </a:p>
        </p:txBody>
      </p:sp>
      <p:sp>
        <p:nvSpPr>
          <p:cNvPr id="3" name="TextBox 2">
            <a:extLst>
              <a:ext uri="{FF2B5EF4-FFF2-40B4-BE49-F238E27FC236}">
                <a16:creationId xmlns:a16="http://schemas.microsoft.com/office/drawing/2014/main" id="{0CCEE160-9570-D380-1B77-F445FF87AF49}"/>
              </a:ext>
            </a:extLst>
          </p:cNvPr>
          <p:cNvSpPr txBox="1"/>
          <p:nvPr/>
        </p:nvSpPr>
        <p:spPr>
          <a:xfrm>
            <a:off x="2553222" y="3378829"/>
            <a:ext cx="1015540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endParaRPr lang="en-US" dirty="0">
              <a:latin typeface="Calibri"/>
              <a:ea typeface="Cambria"/>
              <a:cs typeface="Calibri"/>
            </a:endParaRPr>
          </a:p>
        </p:txBody>
      </p:sp>
      <p:sp>
        <p:nvSpPr>
          <p:cNvPr id="2" name="TextBox 1">
            <a:extLst>
              <a:ext uri="{FF2B5EF4-FFF2-40B4-BE49-F238E27FC236}">
                <a16:creationId xmlns:a16="http://schemas.microsoft.com/office/drawing/2014/main" id="{1FE38497-6E5F-F997-0B9D-D52FD23CA25C}"/>
              </a:ext>
            </a:extLst>
          </p:cNvPr>
          <p:cNvSpPr txBox="1"/>
          <p:nvPr/>
        </p:nvSpPr>
        <p:spPr>
          <a:xfrm>
            <a:off x="1185798" y="2800680"/>
            <a:ext cx="9687071" cy="36933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dirty="0">
                <a:cs typeface="Calibri"/>
              </a:rPr>
              <a:t>More field visits for better understanding of the programs </a:t>
            </a:r>
          </a:p>
          <a:p>
            <a:pPr marL="285750" indent="-285750">
              <a:buFont typeface="Arial"/>
              <a:buChar char="•"/>
            </a:pPr>
            <a:r>
              <a:rPr lang="en-US" dirty="0">
                <a:cs typeface="Calibri"/>
              </a:rPr>
              <a:t>Technical advancement required </a:t>
            </a:r>
          </a:p>
          <a:p>
            <a:pPr marL="285750" indent="-285750">
              <a:buFont typeface="Arial"/>
              <a:buChar char="•"/>
            </a:pPr>
            <a:r>
              <a:rPr lang="en-US" dirty="0">
                <a:ea typeface="+mn-lt"/>
                <a:cs typeface="+mn-lt"/>
              </a:rPr>
              <a:t>Use of IT enabled software in order to reduce paperwork, financial expenditures and repetition of work</a:t>
            </a:r>
            <a:endParaRPr lang="en-US" dirty="0">
              <a:cs typeface="Calibri"/>
            </a:endParaRPr>
          </a:p>
          <a:p>
            <a:pPr>
              <a:buFont typeface="Arial"/>
              <a:buChar char="•"/>
            </a:pPr>
            <a:r>
              <a:rPr lang="en-US" dirty="0">
                <a:ea typeface="+mn-lt"/>
                <a:cs typeface="+mn-lt"/>
              </a:rPr>
              <a:t>    More weight-age may be given to the facilities those already Kayakalp awardee during the NQAS Certification.</a:t>
            </a:r>
            <a:endParaRPr lang="en-US" dirty="0">
              <a:cs typeface="Calibri" panose="020F0502020204030204"/>
            </a:endParaRPr>
          </a:p>
          <a:p>
            <a:pPr>
              <a:buFont typeface="Arial"/>
              <a:buChar char="•"/>
            </a:pPr>
            <a:r>
              <a:rPr lang="en-US" dirty="0">
                <a:ea typeface="+mn-lt"/>
                <a:cs typeface="+mn-lt"/>
              </a:rPr>
              <a:t>    Facility those are wining Kayakalp awards in consecutive year must get NQAS certification within in specific period of time. </a:t>
            </a:r>
            <a:endParaRPr lang="en-US"/>
          </a:p>
          <a:p>
            <a:pPr>
              <a:buFont typeface="Arial"/>
              <a:buChar char="•"/>
            </a:pPr>
            <a:r>
              <a:rPr lang="en-US" dirty="0">
                <a:ea typeface="+mn-lt"/>
                <a:cs typeface="+mn-lt"/>
              </a:rPr>
              <a:t>   GUNAK ,IT-based checklist for NQAS assessment has been already in place but some strengthening.</a:t>
            </a:r>
            <a:endParaRPr lang="en-US" dirty="0"/>
          </a:p>
          <a:p>
            <a:pPr algn="just">
              <a:buFont typeface="Arial"/>
              <a:buChar char="•"/>
            </a:pPr>
            <a:endParaRPr lang="en-US"/>
          </a:p>
          <a:p>
            <a:pPr marL="285750" indent="-285750">
              <a:buFont typeface="Arial"/>
              <a:buChar char="•"/>
            </a:pPr>
            <a:endParaRPr lang="en-US"/>
          </a:p>
          <a:p>
            <a:pPr marL="285750" indent="-285750">
              <a:buFont typeface="Arial"/>
              <a:buChar char="•"/>
            </a:pPr>
            <a:endParaRPr lang="en-US" dirty="0">
              <a:cs typeface="Calibri"/>
            </a:endParaRPr>
          </a:p>
          <a:p>
            <a:pPr marL="285750" indent="-285750">
              <a:buFont typeface="Arial"/>
              <a:buChar char="•"/>
            </a:pPr>
            <a:endParaRPr lang="en-US" dirty="0">
              <a:cs typeface="Calibri"/>
            </a:endParaRPr>
          </a:p>
        </p:txBody>
      </p:sp>
    </p:spTree>
    <p:extLst>
      <p:ext uri="{BB962C8B-B14F-4D97-AF65-F5344CB8AC3E}">
        <p14:creationId xmlns:p14="http://schemas.microsoft.com/office/powerpoint/2010/main" val="42917262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0091D4B-E802-EF0A-31A9-279391F111FB}"/>
              </a:ext>
            </a:extLst>
          </p:cNvPr>
          <p:cNvSpPr txBox="1"/>
          <p:nvPr/>
        </p:nvSpPr>
        <p:spPr>
          <a:xfrm>
            <a:off x="2721" y="2721"/>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sp>
        <p:nvSpPr>
          <p:cNvPr id="8" name="TextBox 7">
            <a:extLst>
              <a:ext uri="{FF2B5EF4-FFF2-40B4-BE49-F238E27FC236}">
                <a16:creationId xmlns:a16="http://schemas.microsoft.com/office/drawing/2014/main" id="{10405462-0BFE-3DD3-E7DF-244FDE5D3266}"/>
              </a:ext>
            </a:extLst>
          </p:cNvPr>
          <p:cNvSpPr txBox="1"/>
          <p:nvPr/>
        </p:nvSpPr>
        <p:spPr>
          <a:xfrm>
            <a:off x="2720" y="6493328"/>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pic>
        <p:nvPicPr>
          <p:cNvPr id="10" name="Picture 6" descr="Text&#10;&#10;Description automatically generated">
            <a:extLst>
              <a:ext uri="{FF2B5EF4-FFF2-40B4-BE49-F238E27FC236}">
                <a16:creationId xmlns:a16="http://schemas.microsoft.com/office/drawing/2014/main" id="{D6A075E5-7030-46FB-47B8-B0D78AC0C8E7}"/>
              </a:ext>
            </a:extLst>
          </p:cNvPr>
          <p:cNvPicPr>
            <a:picLocks noChangeAspect="1"/>
          </p:cNvPicPr>
          <p:nvPr/>
        </p:nvPicPr>
        <p:blipFill>
          <a:blip r:embed="rId2"/>
          <a:stretch>
            <a:fillRect/>
          </a:stretch>
        </p:blipFill>
        <p:spPr>
          <a:xfrm>
            <a:off x="2721" y="373482"/>
            <a:ext cx="1341665" cy="627358"/>
          </a:xfrm>
          <a:prstGeom prst="rect">
            <a:avLst/>
          </a:prstGeom>
        </p:spPr>
      </p:pic>
      <p:sp>
        <p:nvSpPr>
          <p:cNvPr id="11" name="TextBox 10">
            <a:extLst>
              <a:ext uri="{FF2B5EF4-FFF2-40B4-BE49-F238E27FC236}">
                <a16:creationId xmlns:a16="http://schemas.microsoft.com/office/drawing/2014/main" id="{7A2D2D6D-2C81-2C36-E915-D653263466B4}"/>
              </a:ext>
            </a:extLst>
          </p:cNvPr>
          <p:cNvSpPr txBox="1"/>
          <p:nvPr/>
        </p:nvSpPr>
        <p:spPr>
          <a:xfrm>
            <a:off x="1183002" y="999212"/>
            <a:ext cx="10145485" cy="1077218"/>
          </a:xfrm>
          <a:prstGeom prst="rect">
            <a:avLst/>
          </a:prstGeom>
          <a:solidFill>
            <a:schemeClr val="bg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b="1" dirty="0">
                <a:solidFill>
                  <a:schemeClr val="accent1">
                    <a:lumMod val="50000"/>
                  </a:schemeClr>
                </a:solidFill>
                <a:latin typeface="Cambria"/>
                <a:ea typeface="+mn-lt"/>
                <a:cs typeface="+mn-lt"/>
              </a:rPr>
              <a:t>Dissertation Experiences</a:t>
            </a:r>
            <a:endParaRPr lang="en-US" b="1">
              <a:solidFill>
                <a:schemeClr val="accent1">
                  <a:lumMod val="50000"/>
                </a:schemeClr>
              </a:solidFill>
              <a:latin typeface="Cambria"/>
              <a:ea typeface="Cambria"/>
            </a:endParaRPr>
          </a:p>
          <a:p>
            <a:pPr algn="ctr"/>
            <a:endParaRPr lang="en-US" sz="3200" b="1" dirty="0">
              <a:solidFill>
                <a:schemeClr val="accent1">
                  <a:lumMod val="50000"/>
                </a:schemeClr>
              </a:solidFill>
              <a:latin typeface="Cambria"/>
              <a:ea typeface="Cambria"/>
              <a:cs typeface="Calibri"/>
            </a:endParaRPr>
          </a:p>
        </p:txBody>
      </p:sp>
      <p:sp>
        <p:nvSpPr>
          <p:cNvPr id="3" name="TextBox 2">
            <a:extLst>
              <a:ext uri="{FF2B5EF4-FFF2-40B4-BE49-F238E27FC236}">
                <a16:creationId xmlns:a16="http://schemas.microsoft.com/office/drawing/2014/main" id="{0CCEE160-9570-D380-1B77-F445FF87AF49}"/>
              </a:ext>
            </a:extLst>
          </p:cNvPr>
          <p:cNvSpPr txBox="1"/>
          <p:nvPr/>
        </p:nvSpPr>
        <p:spPr>
          <a:xfrm>
            <a:off x="2553222" y="3378829"/>
            <a:ext cx="1015540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endParaRPr lang="en-US" dirty="0">
              <a:latin typeface="Calibri"/>
              <a:ea typeface="Cambria"/>
              <a:cs typeface="Calibri"/>
            </a:endParaRPr>
          </a:p>
        </p:txBody>
      </p:sp>
      <p:sp>
        <p:nvSpPr>
          <p:cNvPr id="2" name="TextBox 1">
            <a:extLst>
              <a:ext uri="{FF2B5EF4-FFF2-40B4-BE49-F238E27FC236}">
                <a16:creationId xmlns:a16="http://schemas.microsoft.com/office/drawing/2014/main" id="{1FE38497-6E5F-F997-0B9D-D52FD23CA25C}"/>
              </a:ext>
            </a:extLst>
          </p:cNvPr>
          <p:cNvSpPr txBox="1"/>
          <p:nvPr/>
        </p:nvSpPr>
        <p:spPr>
          <a:xfrm>
            <a:off x="1185798" y="2800680"/>
            <a:ext cx="968707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endParaRPr lang="en-US" dirty="0">
              <a:cs typeface="Calibri"/>
            </a:endParaRPr>
          </a:p>
          <a:p>
            <a:pPr marL="285750" indent="-285750">
              <a:buFont typeface="Arial"/>
              <a:buChar char="•"/>
            </a:pPr>
            <a:endParaRPr lang="en-US" dirty="0">
              <a:cs typeface="Calibri"/>
            </a:endParaRPr>
          </a:p>
        </p:txBody>
      </p:sp>
      <p:sp>
        <p:nvSpPr>
          <p:cNvPr id="4" name="TextBox 3">
            <a:extLst>
              <a:ext uri="{FF2B5EF4-FFF2-40B4-BE49-F238E27FC236}">
                <a16:creationId xmlns:a16="http://schemas.microsoft.com/office/drawing/2014/main" id="{6AB80343-3858-48A4-296E-316F7696345E}"/>
              </a:ext>
            </a:extLst>
          </p:cNvPr>
          <p:cNvSpPr txBox="1"/>
          <p:nvPr/>
        </p:nvSpPr>
        <p:spPr>
          <a:xfrm>
            <a:off x="1402080" y="2336800"/>
            <a:ext cx="38100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Cambria"/>
                <a:ea typeface="Cambria"/>
              </a:rPr>
              <a:t>What did you learn (skill/ topic)?</a:t>
            </a:r>
          </a:p>
        </p:txBody>
      </p:sp>
      <p:sp>
        <p:nvSpPr>
          <p:cNvPr id="5" name="TextBox 4">
            <a:extLst>
              <a:ext uri="{FF2B5EF4-FFF2-40B4-BE49-F238E27FC236}">
                <a16:creationId xmlns:a16="http://schemas.microsoft.com/office/drawing/2014/main" id="{E8EE300A-06AA-8795-D1CB-9D4755470E8C}"/>
              </a:ext>
            </a:extLst>
          </p:cNvPr>
          <p:cNvSpPr txBox="1"/>
          <p:nvPr/>
        </p:nvSpPr>
        <p:spPr>
          <a:xfrm>
            <a:off x="6563360" y="2336800"/>
            <a:ext cx="455168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Cambria"/>
                <a:ea typeface="Cambria"/>
              </a:rPr>
              <a:t>Overall self-comments on Dissertation</a:t>
            </a:r>
          </a:p>
          <a:p>
            <a:endParaRPr lang="en-US" dirty="0">
              <a:latin typeface="Cambria"/>
              <a:ea typeface="Cambria"/>
            </a:endParaRPr>
          </a:p>
        </p:txBody>
      </p:sp>
      <p:sp>
        <p:nvSpPr>
          <p:cNvPr id="6" name="TextBox 5">
            <a:extLst>
              <a:ext uri="{FF2B5EF4-FFF2-40B4-BE49-F238E27FC236}">
                <a16:creationId xmlns:a16="http://schemas.microsoft.com/office/drawing/2014/main" id="{21BC0A7E-B8E6-2E8F-A3EF-8ECEE7F3D083}"/>
              </a:ext>
            </a:extLst>
          </p:cNvPr>
          <p:cNvSpPr txBox="1"/>
          <p:nvPr/>
        </p:nvSpPr>
        <p:spPr>
          <a:xfrm>
            <a:off x="1717040" y="2804160"/>
            <a:ext cx="3576320"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dirty="0">
                <a:cs typeface="Calibri"/>
              </a:rPr>
              <a:t>Learn about the different program ( working )</a:t>
            </a:r>
          </a:p>
          <a:p>
            <a:pPr marL="285750" indent="-285750">
              <a:buFont typeface="Arial"/>
              <a:buChar char="•"/>
            </a:pPr>
            <a:r>
              <a:rPr lang="en-US" dirty="0">
                <a:cs typeface="Calibri"/>
              </a:rPr>
              <a:t>Capacity Building </a:t>
            </a:r>
          </a:p>
          <a:p>
            <a:pPr marL="285750" indent="-285750">
              <a:buFont typeface="Arial"/>
              <a:buChar char="•"/>
            </a:pPr>
            <a:r>
              <a:rPr lang="en-US" dirty="0">
                <a:cs typeface="Calibri"/>
              </a:rPr>
              <a:t>Checklist building formation </a:t>
            </a:r>
          </a:p>
          <a:p>
            <a:pPr marL="285750" indent="-285750">
              <a:buFont typeface="Arial"/>
              <a:buChar char="•"/>
            </a:pPr>
            <a:r>
              <a:rPr lang="en-US" dirty="0">
                <a:cs typeface="Calibri"/>
              </a:rPr>
              <a:t>Communication different states</a:t>
            </a:r>
          </a:p>
          <a:p>
            <a:pPr marL="285750" indent="-285750">
              <a:buFont typeface="Arial"/>
              <a:buChar char="•"/>
            </a:pPr>
            <a:r>
              <a:rPr lang="en-US" dirty="0">
                <a:cs typeface="Calibri"/>
              </a:rPr>
              <a:t>Toolkit formation</a:t>
            </a:r>
          </a:p>
          <a:p>
            <a:pPr marL="285750" indent="-285750">
              <a:buFont typeface="Arial"/>
              <a:buChar char="•"/>
            </a:pPr>
            <a:r>
              <a:rPr lang="en-US" dirty="0">
                <a:cs typeface="Calibri"/>
              </a:rPr>
              <a:t>Working with other developing partners </a:t>
            </a:r>
          </a:p>
          <a:p>
            <a:pPr marL="285750" indent="-285750">
              <a:buFont typeface="Arial"/>
              <a:buChar char="•"/>
            </a:pPr>
            <a:endParaRPr lang="en-US" dirty="0">
              <a:cs typeface="Calibri"/>
            </a:endParaRPr>
          </a:p>
        </p:txBody>
      </p:sp>
      <p:sp>
        <p:nvSpPr>
          <p:cNvPr id="9" name="TextBox 8">
            <a:extLst>
              <a:ext uri="{FF2B5EF4-FFF2-40B4-BE49-F238E27FC236}">
                <a16:creationId xmlns:a16="http://schemas.microsoft.com/office/drawing/2014/main" id="{1E338CC5-3928-15FE-17ED-6BFE201FCDFC}"/>
              </a:ext>
            </a:extLst>
          </p:cNvPr>
          <p:cNvSpPr txBox="1"/>
          <p:nvPr/>
        </p:nvSpPr>
        <p:spPr>
          <a:xfrm>
            <a:off x="6889115" y="2804795"/>
            <a:ext cx="357632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dirty="0">
                <a:cs typeface="Calibri"/>
              </a:rPr>
              <a:t>Great learning Experience </a:t>
            </a:r>
            <a:endParaRPr lang="en-US"/>
          </a:p>
          <a:p>
            <a:pPr marL="285750" indent="-285750">
              <a:buFont typeface="Arial"/>
              <a:buChar char="•"/>
            </a:pPr>
            <a:r>
              <a:rPr lang="en-US" dirty="0">
                <a:cs typeface="Calibri"/>
              </a:rPr>
              <a:t>Evolution of programs</a:t>
            </a:r>
          </a:p>
          <a:p>
            <a:pPr marL="285750" indent="-285750">
              <a:buFont typeface="Arial"/>
              <a:buChar char="•"/>
            </a:pPr>
            <a:r>
              <a:rPr lang="en-US" dirty="0">
                <a:cs typeface="Calibri"/>
              </a:rPr>
              <a:t>Interconnection of programs </a:t>
            </a:r>
          </a:p>
          <a:p>
            <a:endParaRPr lang="en-US" dirty="0">
              <a:cs typeface="Calibri"/>
            </a:endParaRPr>
          </a:p>
        </p:txBody>
      </p:sp>
    </p:spTree>
    <p:extLst>
      <p:ext uri="{BB962C8B-B14F-4D97-AF65-F5344CB8AC3E}">
        <p14:creationId xmlns:p14="http://schemas.microsoft.com/office/powerpoint/2010/main" val="12387909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12" descr="A group of people posing for a photo&#10;&#10;Description automatically generated">
            <a:extLst>
              <a:ext uri="{FF2B5EF4-FFF2-40B4-BE49-F238E27FC236}">
                <a16:creationId xmlns:a16="http://schemas.microsoft.com/office/drawing/2014/main" id="{AF403984-FBEF-01AE-AD3D-D3364198E47F}"/>
              </a:ext>
            </a:extLst>
          </p:cNvPr>
          <p:cNvPicPr>
            <a:picLocks noChangeAspect="1"/>
          </p:cNvPicPr>
          <p:nvPr/>
        </p:nvPicPr>
        <p:blipFill rotWithShape="1">
          <a:blip r:embed="rId2"/>
          <a:srcRect l="8298" r="4146"/>
          <a:stretch/>
        </p:blipFill>
        <p:spPr>
          <a:xfrm>
            <a:off x="20" y="10"/>
            <a:ext cx="12191980" cy="6857990"/>
          </a:xfrm>
          <a:prstGeom prst="rect">
            <a:avLst/>
          </a:prstGeom>
        </p:spPr>
      </p:pic>
      <p:sp>
        <p:nvSpPr>
          <p:cNvPr id="17" name="Rectangle 16">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7A2D2D6D-2C81-2C36-E915-D653263466B4}"/>
              </a:ext>
            </a:extLst>
          </p:cNvPr>
          <p:cNvSpPr txBox="1"/>
          <p:nvPr/>
        </p:nvSpPr>
        <p:spPr>
          <a:xfrm>
            <a:off x="523875" y="5317240"/>
            <a:ext cx="11210925" cy="744836"/>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gn="ctr">
              <a:lnSpc>
                <a:spcPct val="90000"/>
              </a:lnSpc>
              <a:spcBef>
                <a:spcPct val="0"/>
              </a:spcBef>
              <a:spcAft>
                <a:spcPts val="600"/>
              </a:spcAft>
            </a:pPr>
            <a:r>
              <a:rPr lang="en-US" sz="3600" b="1" dirty="0">
                <a:solidFill>
                  <a:schemeClr val="tx1">
                    <a:lumMod val="85000"/>
                    <a:lumOff val="15000"/>
                  </a:schemeClr>
                </a:solidFill>
                <a:latin typeface="Cambria"/>
                <a:ea typeface="Cambria"/>
                <a:cs typeface="+mj-cs"/>
              </a:rPr>
              <a:t>Field Visit</a:t>
            </a:r>
          </a:p>
        </p:txBody>
      </p:sp>
      <p:cxnSp>
        <p:nvCxnSpPr>
          <p:cNvPr id="19" name="Straight Connector 18">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E0091D4B-E802-EF0A-31A9-279391F111FB}"/>
              </a:ext>
            </a:extLst>
          </p:cNvPr>
          <p:cNvSpPr txBox="1"/>
          <p:nvPr/>
        </p:nvSpPr>
        <p:spPr>
          <a:xfrm>
            <a:off x="2721" y="2721"/>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sp>
        <p:nvSpPr>
          <p:cNvPr id="8" name="TextBox 7">
            <a:extLst>
              <a:ext uri="{FF2B5EF4-FFF2-40B4-BE49-F238E27FC236}">
                <a16:creationId xmlns:a16="http://schemas.microsoft.com/office/drawing/2014/main" id="{10405462-0BFE-3DD3-E7DF-244FDE5D3266}"/>
              </a:ext>
            </a:extLst>
          </p:cNvPr>
          <p:cNvSpPr txBox="1"/>
          <p:nvPr/>
        </p:nvSpPr>
        <p:spPr>
          <a:xfrm>
            <a:off x="2720" y="6493328"/>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pic>
        <p:nvPicPr>
          <p:cNvPr id="10" name="Picture 6" descr="Text&#10;&#10;Description automatically generated">
            <a:extLst>
              <a:ext uri="{FF2B5EF4-FFF2-40B4-BE49-F238E27FC236}">
                <a16:creationId xmlns:a16="http://schemas.microsoft.com/office/drawing/2014/main" id="{D6A075E5-7030-46FB-47B8-B0D78AC0C8E7}"/>
              </a:ext>
            </a:extLst>
          </p:cNvPr>
          <p:cNvPicPr>
            <a:picLocks noChangeAspect="1"/>
          </p:cNvPicPr>
          <p:nvPr/>
        </p:nvPicPr>
        <p:blipFill>
          <a:blip r:embed="rId3"/>
          <a:stretch>
            <a:fillRect/>
          </a:stretch>
        </p:blipFill>
        <p:spPr>
          <a:xfrm>
            <a:off x="2721" y="373482"/>
            <a:ext cx="1341665" cy="627358"/>
          </a:xfrm>
          <a:prstGeom prst="rect">
            <a:avLst/>
          </a:prstGeom>
        </p:spPr>
      </p:pic>
      <p:sp>
        <p:nvSpPr>
          <p:cNvPr id="3" name="TextBox 2">
            <a:extLst>
              <a:ext uri="{FF2B5EF4-FFF2-40B4-BE49-F238E27FC236}">
                <a16:creationId xmlns:a16="http://schemas.microsoft.com/office/drawing/2014/main" id="{0CCEE160-9570-D380-1B77-F445FF87AF49}"/>
              </a:ext>
            </a:extLst>
          </p:cNvPr>
          <p:cNvSpPr txBox="1"/>
          <p:nvPr/>
        </p:nvSpPr>
        <p:spPr>
          <a:xfrm>
            <a:off x="2553222" y="3378829"/>
            <a:ext cx="1015540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endParaRPr lang="en-US" dirty="0">
              <a:latin typeface="Calibri"/>
              <a:ea typeface="Cambria"/>
              <a:cs typeface="Calibri"/>
            </a:endParaRPr>
          </a:p>
        </p:txBody>
      </p:sp>
      <p:sp>
        <p:nvSpPr>
          <p:cNvPr id="2" name="TextBox 1">
            <a:extLst>
              <a:ext uri="{FF2B5EF4-FFF2-40B4-BE49-F238E27FC236}">
                <a16:creationId xmlns:a16="http://schemas.microsoft.com/office/drawing/2014/main" id="{1FE38497-6E5F-F997-0B9D-D52FD23CA25C}"/>
              </a:ext>
            </a:extLst>
          </p:cNvPr>
          <p:cNvSpPr txBox="1"/>
          <p:nvPr/>
        </p:nvSpPr>
        <p:spPr>
          <a:xfrm>
            <a:off x="1185798" y="2800680"/>
            <a:ext cx="9687071" cy="7232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spcAft>
                <a:spcPts val="600"/>
              </a:spcAft>
              <a:buFont typeface="Arial"/>
              <a:buChar char="•"/>
            </a:pPr>
            <a:endParaRPr lang="en-US">
              <a:cs typeface="Calibri"/>
            </a:endParaRPr>
          </a:p>
          <a:p>
            <a:pPr marL="285750" indent="-285750">
              <a:spcAft>
                <a:spcPts val="600"/>
              </a:spcAft>
              <a:buFont typeface="Arial"/>
              <a:buChar char="•"/>
            </a:pPr>
            <a:endParaRPr lang="en-US">
              <a:cs typeface="Calibri"/>
            </a:endParaRPr>
          </a:p>
        </p:txBody>
      </p:sp>
      <p:sp>
        <p:nvSpPr>
          <p:cNvPr id="4" name="TextBox 3">
            <a:extLst>
              <a:ext uri="{FF2B5EF4-FFF2-40B4-BE49-F238E27FC236}">
                <a16:creationId xmlns:a16="http://schemas.microsoft.com/office/drawing/2014/main" id="{6AB80343-3858-48A4-296E-316F7696345E}"/>
              </a:ext>
            </a:extLst>
          </p:cNvPr>
          <p:cNvSpPr txBox="1"/>
          <p:nvPr/>
        </p:nvSpPr>
        <p:spPr>
          <a:xfrm>
            <a:off x="1402080" y="2336800"/>
            <a:ext cx="38100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dirty="0">
              <a:latin typeface="Cambria"/>
              <a:ea typeface="Cambria"/>
            </a:endParaRPr>
          </a:p>
        </p:txBody>
      </p:sp>
      <p:sp>
        <p:nvSpPr>
          <p:cNvPr id="5" name="TextBox 4">
            <a:extLst>
              <a:ext uri="{FF2B5EF4-FFF2-40B4-BE49-F238E27FC236}">
                <a16:creationId xmlns:a16="http://schemas.microsoft.com/office/drawing/2014/main" id="{E8EE300A-06AA-8795-D1CB-9D4755470E8C}"/>
              </a:ext>
            </a:extLst>
          </p:cNvPr>
          <p:cNvSpPr txBox="1"/>
          <p:nvPr/>
        </p:nvSpPr>
        <p:spPr>
          <a:xfrm>
            <a:off x="6563360" y="2336800"/>
            <a:ext cx="455168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dirty="0">
              <a:latin typeface="Cambria"/>
              <a:ea typeface="Cambria"/>
            </a:endParaRPr>
          </a:p>
        </p:txBody>
      </p:sp>
      <p:sp>
        <p:nvSpPr>
          <p:cNvPr id="6" name="TextBox 5">
            <a:extLst>
              <a:ext uri="{FF2B5EF4-FFF2-40B4-BE49-F238E27FC236}">
                <a16:creationId xmlns:a16="http://schemas.microsoft.com/office/drawing/2014/main" id="{21BC0A7E-B8E6-2E8F-A3EF-8ECEE7F3D083}"/>
              </a:ext>
            </a:extLst>
          </p:cNvPr>
          <p:cNvSpPr txBox="1"/>
          <p:nvPr/>
        </p:nvSpPr>
        <p:spPr>
          <a:xfrm>
            <a:off x="1717040" y="2804160"/>
            <a:ext cx="3576320" cy="7232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spcAft>
                <a:spcPts val="600"/>
              </a:spcAft>
              <a:buFont typeface="Arial"/>
              <a:buChar char="•"/>
            </a:pPr>
            <a:endParaRPr lang="en-US">
              <a:cs typeface="Calibri"/>
            </a:endParaRPr>
          </a:p>
          <a:p>
            <a:pPr marL="285750" indent="-285750">
              <a:spcAft>
                <a:spcPts val="600"/>
              </a:spcAft>
              <a:buFont typeface="Arial"/>
              <a:buChar char="•"/>
            </a:pPr>
            <a:endParaRPr lang="en-US">
              <a:cs typeface="Calibri"/>
            </a:endParaRPr>
          </a:p>
        </p:txBody>
      </p:sp>
      <p:sp>
        <p:nvSpPr>
          <p:cNvPr id="9" name="TextBox 8">
            <a:extLst>
              <a:ext uri="{FF2B5EF4-FFF2-40B4-BE49-F238E27FC236}">
                <a16:creationId xmlns:a16="http://schemas.microsoft.com/office/drawing/2014/main" id="{1E338CC5-3928-15FE-17ED-6BFE201FCDFC}"/>
              </a:ext>
            </a:extLst>
          </p:cNvPr>
          <p:cNvSpPr txBox="1"/>
          <p:nvPr/>
        </p:nvSpPr>
        <p:spPr>
          <a:xfrm>
            <a:off x="6889115" y="2804795"/>
            <a:ext cx="3576320" cy="7232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spcAft>
                <a:spcPts val="600"/>
              </a:spcAft>
              <a:buFont typeface="Arial"/>
              <a:buChar char="•"/>
            </a:pPr>
            <a:endParaRPr lang="en-US">
              <a:cs typeface="Calibri"/>
            </a:endParaRPr>
          </a:p>
          <a:p>
            <a:pPr>
              <a:spcAft>
                <a:spcPts val="600"/>
              </a:spcAft>
            </a:pPr>
            <a:endParaRPr lang="en-US">
              <a:cs typeface="Calibri"/>
            </a:endParaRPr>
          </a:p>
        </p:txBody>
      </p:sp>
    </p:spTree>
    <p:extLst>
      <p:ext uri="{BB962C8B-B14F-4D97-AF65-F5344CB8AC3E}">
        <p14:creationId xmlns:p14="http://schemas.microsoft.com/office/powerpoint/2010/main" val="30275850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12">
            <a:extLst>
              <a:ext uri="{FF2B5EF4-FFF2-40B4-BE49-F238E27FC236}">
                <a16:creationId xmlns:a16="http://schemas.microsoft.com/office/drawing/2014/main" id="{03FAD5BA-0ADF-5824-FA0E-8927BF0254FA}"/>
              </a:ext>
            </a:extLst>
          </p:cNvPr>
          <p:cNvPicPr>
            <a:picLocks noChangeAspect="1"/>
          </p:cNvPicPr>
          <p:nvPr/>
        </p:nvPicPr>
        <p:blipFill rotWithShape="1">
          <a:blip r:embed="rId2"/>
          <a:srcRect t="11417"/>
          <a:stretch/>
        </p:blipFill>
        <p:spPr>
          <a:xfrm>
            <a:off x="20" y="10"/>
            <a:ext cx="12191980" cy="6857990"/>
          </a:xfrm>
          <a:prstGeom prst="rect">
            <a:avLst/>
          </a:prstGeom>
        </p:spPr>
      </p:pic>
      <p:sp>
        <p:nvSpPr>
          <p:cNvPr id="17" name="Rectangle 16">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7A2D2D6D-2C81-2C36-E915-D653263466B4}"/>
              </a:ext>
            </a:extLst>
          </p:cNvPr>
          <p:cNvSpPr txBox="1"/>
          <p:nvPr/>
        </p:nvSpPr>
        <p:spPr>
          <a:xfrm>
            <a:off x="523875" y="5317240"/>
            <a:ext cx="11210925" cy="744836"/>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gn="ctr">
              <a:lnSpc>
                <a:spcPct val="90000"/>
              </a:lnSpc>
              <a:spcBef>
                <a:spcPct val="0"/>
              </a:spcBef>
              <a:spcAft>
                <a:spcPts val="600"/>
              </a:spcAft>
            </a:pPr>
            <a:r>
              <a:rPr lang="en-US" sz="3600" b="1" dirty="0">
                <a:solidFill>
                  <a:schemeClr val="accent1">
                    <a:lumMod val="50000"/>
                  </a:schemeClr>
                </a:solidFill>
                <a:latin typeface="Cambria"/>
                <a:ea typeface="Cambria"/>
                <a:cs typeface="+mj-cs"/>
              </a:rPr>
              <a:t>External Assessors Training </a:t>
            </a:r>
          </a:p>
        </p:txBody>
      </p:sp>
      <p:cxnSp>
        <p:nvCxnSpPr>
          <p:cNvPr id="19" name="Straight Connector 18">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E0091D4B-E802-EF0A-31A9-279391F111FB}"/>
              </a:ext>
            </a:extLst>
          </p:cNvPr>
          <p:cNvSpPr txBox="1"/>
          <p:nvPr/>
        </p:nvSpPr>
        <p:spPr>
          <a:xfrm>
            <a:off x="2721" y="2721"/>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sp>
        <p:nvSpPr>
          <p:cNvPr id="8" name="TextBox 7">
            <a:extLst>
              <a:ext uri="{FF2B5EF4-FFF2-40B4-BE49-F238E27FC236}">
                <a16:creationId xmlns:a16="http://schemas.microsoft.com/office/drawing/2014/main" id="{10405462-0BFE-3DD3-E7DF-244FDE5D3266}"/>
              </a:ext>
            </a:extLst>
          </p:cNvPr>
          <p:cNvSpPr txBox="1"/>
          <p:nvPr/>
        </p:nvSpPr>
        <p:spPr>
          <a:xfrm>
            <a:off x="2720" y="6493328"/>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pic>
        <p:nvPicPr>
          <p:cNvPr id="10" name="Picture 6" descr="Text&#10;&#10;Description automatically generated">
            <a:extLst>
              <a:ext uri="{FF2B5EF4-FFF2-40B4-BE49-F238E27FC236}">
                <a16:creationId xmlns:a16="http://schemas.microsoft.com/office/drawing/2014/main" id="{D6A075E5-7030-46FB-47B8-B0D78AC0C8E7}"/>
              </a:ext>
            </a:extLst>
          </p:cNvPr>
          <p:cNvPicPr>
            <a:picLocks noChangeAspect="1"/>
          </p:cNvPicPr>
          <p:nvPr/>
        </p:nvPicPr>
        <p:blipFill>
          <a:blip r:embed="rId3"/>
          <a:stretch>
            <a:fillRect/>
          </a:stretch>
        </p:blipFill>
        <p:spPr>
          <a:xfrm>
            <a:off x="2721" y="373482"/>
            <a:ext cx="1341665" cy="627358"/>
          </a:xfrm>
          <a:prstGeom prst="rect">
            <a:avLst/>
          </a:prstGeom>
        </p:spPr>
      </p:pic>
      <p:sp>
        <p:nvSpPr>
          <p:cNvPr id="3" name="TextBox 2">
            <a:extLst>
              <a:ext uri="{FF2B5EF4-FFF2-40B4-BE49-F238E27FC236}">
                <a16:creationId xmlns:a16="http://schemas.microsoft.com/office/drawing/2014/main" id="{0CCEE160-9570-D380-1B77-F445FF87AF49}"/>
              </a:ext>
            </a:extLst>
          </p:cNvPr>
          <p:cNvSpPr txBox="1"/>
          <p:nvPr/>
        </p:nvSpPr>
        <p:spPr>
          <a:xfrm>
            <a:off x="2553222" y="3378829"/>
            <a:ext cx="1015540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endParaRPr lang="en-US" dirty="0">
              <a:latin typeface="Calibri"/>
              <a:ea typeface="Cambria"/>
              <a:cs typeface="Calibri"/>
            </a:endParaRPr>
          </a:p>
        </p:txBody>
      </p:sp>
      <p:sp>
        <p:nvSpPr>
          <p:cNvPr id="2" name="TextBox 1">
            <a:extLst>
              <a:ext uri="{FF2B5EF4-FFF2-40B4-BE49-F238E27FC236}">
                <a16:creationId xmlns:a16="http://schemas.microsoft.com/office/drawing/2014/main" id="{1FE38497-6E5F-F997-0B9D-D52FD23CA25C}"/>
              </a:ext>
            </a:extLst>
          </p:cNvPr>
          <p:cNvSpPr txBox="1"/>
          <p:nvPr/>
        </p:nvSpPr>
        <p:spPr>
          <a:xfrm>
            <a:off x="1185798" y="2800680"/>
            <a:ext cx="9687071" cy="7232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spcAft>
                <a:spcPts val="600"/>
              </a:spcAft>
              <a:buFont typeface="Arial"/>
              <a:buChar char="•"/>
            </a:pPr>
            <a:endParaRPr lang="en-US">
              <a:cs typeface="Calibri"/>
            </a:endParaRPr>
          </a:p>
          <a:p>
            <a:pPr marL="285750" indent="-285750">
              <a:spcAft>
                <a:spcPts val="600"/>
              </a:spcAft>
              <a:buFont typeface="Arial"/>
              <a:buChar char="•"/>
            </a:pPr>
            <a:endParaRPr lang="en-US">
              <a:cs typeface="Calibri"/>
            </a:endParaRPr>
          </a:p>
        </p:txBody>
      </p:sp>
      <p:sp>
        <p:nvSpPr>
          <p:cNvPr id="4" name="TextBox 3">
            <a:extLst>
              <a:ext uri="{FF2B5EF4-FFF2-40B4-BE49-F238E27FC236}">
                <a16:creationId xmlns:a16="http://schemas.microsoft.com/office/drawing/2014/main" id="{6AB80343-3858-48A4-296E-316F7696345E}"/>
              </a:ext>
            </a:extLst>
          </p:cNvPr>
          <p:cNvSpPr txBox="1"/>
          <p:nvPr/>
        </p:nvSpPr>
        <p:spPr>
          <a:xfrm>
            <a:off x="1402080" y="2336800"/>
            <a:ext cx="38100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dirty="0">
              <a:latin typeface="Cambria"/>
              <a:ea typeface="Cambria"/>
            </a:endParaRPr>
          </a:p>
        </p:txBody>
      </p:sp>
      <p:sp>
        <p:nvSpPr>
          <p:cNvPr id="5" name="TextBox 4">
            <a:extLst>
              <a:ext uri="{FF2B5EF4-FFF2-40B4-BE49-F238E27FC236}">
                <a16:creationId xmlns:a16="http://schemas.microsoft.com/office/drawing/2014/main" id="{E8EE300A-06AA-8795-D1CB-9D4755470E8C}"/>
              </a:ext>
            </a:extLst>
          </p:cNvPr>
          <p:cNvSpPr txBox="1"/>
          <p:nvPr/>
        </p:nvSpPr>
        <p:spPr>
          <a:xfrm>
            <a:off x="6563360" y="2336800"/>
            <a:ext cx="455168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dirty="0">
              <a:latin typeface="Cambria"/>
              <a:ea typeface="Cambria"/>
            </a:endParaRPr>
          </a:p>
        </p:txBody>
      </p:sp>
      <p:sp>
        <p:nvSpPr>
          <p:cNvPr id="6" name="TextBox 5">
            <a:extLst>
              <a:ext uri="{FF2B5EF4-FFF2-40B4-BE49-F238E27FC236}">
                <a16:creationId xmlns:a16="http://schemas.microsoft.com/office/drawing/2014/main" id="{21BC0A7E-B8E6-2E8F-A3EF-8ECEE7F3D083}"/>
              </a:ext>
            </a:extLst>
          </p:cNvPr>
          <p:cNvSpPr txBox="1"/>
          <p:nvPr/>
        </p:nvSpPr>
        <p:spPr>
          <a:xfrm>
            <a:off x="1717040" y="2804160"/>
            <a:ext cx="357632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endParaRPr lang="en-US" dirty="0">
              <a:cs typeface="Calibri"/>
            </a:endParaRPr>
          </a:p>
        </p:txBody>
      </p:sp>
      <p:sp>
        <p:nvSpPr>
          <p:cNvPr id="9" name="TextBox 8">
            <a:extLst>
              <a:ext uri="{FF2B5EF4-FFF2-40B4-BE49-F238E27FC236}">
                <a16:creationId xmlns:a16="http://schemas.microsoft.com/office/drawing/2014/main" id="{1E338CC5-3928-15FE-17ED-6BFE201FCDFC}"/>
              </a:ext>
            </a:extLst>
          </p:cNvPr>
          <p:cNvSpPr txBox="1"/>
          <p:nvPr/>
        </p:nvSpPr>
        <p:spPr>
          <a:xfrm>
            <a:off x="6889115" y="2804795"/>
            <a:ext cx="357632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endParaRPr lang="en-US" dirty="0">
              <a:cs typeface="Calibri"/>
            </a:endParaRPr>
          </a:p>
        </p:txBody>
      </p:sp>
    </p:spTree>
    <p:extLst>
      <p:ext uri="{BB962C8B-B14F-4D97-AF65-F5344CB8AC3E}">
        <p14:creationId xmlns:p14="http://schemas.microsoft.com/office/powerpoint/2010/main" val="17717333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0091D4B-E802-EF0A-31A9-279391F111FB}"/>
              </a:ext>
            </a:extLst>
          </p:cNvPr>
          <p:cNvSpPr txBox="1"/>
          <p:nvPr/>
        </p:nvSpPr>
        <p:spPr>
          <a:xfrm>
            <a:off x="2721" y="2721"/>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sp>
        <p:nvSpPr>
          <p:cNvPr id="8" name="TextBox 7">
            <a:extLst>
              <a:ext uri="{FF2B5EF4-FFF2-40B4-BE49-F238E27FC236}">
                <a16:creationId xmlns:a16="http://schemas.microsoft.com/office/drawing/2014/main" id="{10405462-0BFE-3DD3-E7DF-244FDE5D3266}"/>
              </a:ext>
            </a:extLst>
          </p:cNvPr>
          <p:cNvSpPr txBox="1"/>
          <p:nvPr/>
        </p:nvSpPr>
        <p:spPr>
          <a:xfrm>
            <a:off x="2720" y="6493328"/>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pic>
        <p:nvPicPr>
          <p:cNvPr id="10" name="Picture 6" descr="Text&#10;&#10;Description automatically generated">
            <a:extLst>
              <a:ext uri="{FF2B5EF4-FFF2-40B4-BE49-F238E27FC236}">
                <a16:creationId xmlns:a16="http://schemas.microsoft.com/office/drawing/2014/main" id="{D6A075E5-7030-46FB-47B8-B0D78AC0C8E7}"/>
              </a:ext>
            </a:extLst>
          </p:cNvPr>
          <p:cNvPicPr>
            <a:picLocks noChangeAspect="1"/>
          </p:cNvPicPr>
          <p:nvPr/>
        </p:nvPicPr>
        <p:blipFill>
          <a:blip r:embed="rId2"/>
          <a:stretch>
            <a:fillRect/>
          </a:stretch>
        </p:blipFill>
        <p:spPr>
          <a:xfrm>
            <a:off x="2721" y="373482"/>
            <a:ext cx="1341665" cy="627358"/>
          </a:xfrm>
          <a:prstGeom prst="rect">
            <a:avLst/>
          </a:prstGeom>
        </p:spPr>
      </p:pic>
      <p:sp>
        <p:nvSpPr>
          <p:cNvPr id="11" name="TextBox 10">
            <a:extLst>
              <a:ext uri="{FF2B5EF4-FFF2-40B4-BE49-F238E27FC236}">
                <a16:creationId xmlns:a16="http://schemas.microsoft.com/office/drawing/2014/main" id="{7A2D2D6D-2C81-2C36-E915-D653263466B4}"/>
              </a:ext>
            </a:extLst>
          </p:cNvPr>
          <p:cNvSpPr txBox="1"/>
          <p:nvPr/>
        </p:nvSpPr>
        <p:spPr>
          <a:xfrm>
            <a:off x="1036865" y="1009650"/>
            <a:ext cx="10145485" cy="1077218"/>
          </a:xfrm>
          <a:prstGeom prst="rect">
            <a:avLst/>
          </a:prstGeom>
          <a:solidFill>
            <a:schemeClr val="bg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b="1">
                <a:solidFill>
                  <a:schemeClr val="accent1">
                    <a:lumMod val="50000"/>
                  </a:schemeClr>
                </a:solidFill>
                <a:latin typeface="Cambria"/>
                <a:ea typeface="Cambria"/>
              </a:rPr>
              <a:t>Screenshot of Approval</a:t>
            </a:r>
            <a:endParaRPr lang="en-US" sz="3200" b="1">
              <a:solidFill>
                <a:schemeClr val="accent1">
                  <a:lumMod val="50000"/>
                </a:schemeClr>
              </a:solidFill>
              <a:latin typeface="Cambria"/>
              <a:ea typeface="Calibri"/>
              <a:cs typeface="Calibri"/>
            </a:endParaRPr>
          </a:p>
          <a:p>
            <a:pPr algn="ctr"/>
            <a:endParaRPr lang="en-US" sz="3200" b="1">
              <a:solidFill>
                <a:schemeClr val="accent1">
                  <a:lumMod val="50000"/>
                </a:schemeClr>
              </a:solidFill>
              <a:latin typeface="Cambria"/>
              <a:ea typeface="Cambria"/>
            </a:endParaRPr>
          </a:p>
        </p:txBody>
      </p:sp>
      <p:sp>
        <p:nvSpPr>
          <p:cNvPr id="2" name="TextBox 1">
            <a:extLst>
              <a:ext uri="{FF2B5EF4-FFF2-40B4-BE49-F238E27FC236}">
                <a16:creationId xmlns:a16="http://schemas.microsoft.com/office/drawing/2014/main" id="{38AEAE62-0B6D-D82F-B2C2-CC7451AB21D6}"/>
              </a:ext>
            </a:extLst>
          </p:cNvPr>
          <p:cNvSpPr txBox="1"/>
          <p:nvPr/>
        </p:nvSpPr>
        <p:spPr>
          <a:xfrm>
            <a:off x="4724400" y="3200400"/>
            <a:ext cx="27432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solidFill>
                  <a:srgbClr val="843C0C"/>
                </a:solidFill>
                <a:latin typeface="Cambria"/>
                <a:cs typeface="Segoe UI"/>
              </a:rPr>
              <a:t>Dr. Rohini Ruhil</a:t>
            </a:r>
            <a:r>
              <a:rPr lang="en-US">
                <a:latin typeface="Cambria"/>
                <a:cs typeface="Segoe UI"/>
              </a:rPr>
              <a:t>​</a:t>
            </a:r>
          </a:p>
          <a:p>
            <a:pPr algn="ctr"/>
            <a:r>
              <a:rPr lang="en-US" b="1">
                <a:solidFill>
                  <a:srgbClr val="843C0C"/>
                </a:solidFill>
                <a:latin typeface="Cambria"/>
                <a:cs typeface="Segoe UI"/>
              </a:rPr>
              <a:t>(Associate Professor)</a:t>
            </a:r>
            <a:r>
              <a:rPr lang="en-US">
                <a:latin typeface="Cambria"/>
                <a:cs typeface="Segoe UI"/>
              </a:rPr>
              <a:t>​</a:t>
            </a:r>
          </a:p>
          <a:p>
            <a:pPr algn="ctr"/>
            <a:r>
              <a:rPr lang="en-US" b="1">
                <a:solidFill>
                  <a:srgbClr val="843C0C"/>
                </a:solidFill>
                <a:latin typeface="Cambria"/>
                <a:cs typeface="Segoe UI"/>
              </a:rPr>
              <a:t>IIHMR, New Delhi</a:t>
            </a:r>
            <a:r>
              <a:rPr lang="en-US">
                <a:latin typeface="Cambria"/>
                <a:cs typeface="Segoe UI"/>
              </a:rPr>
              <a:t>​</a:t>
            </a:r>
          </a:p>
        </p:txBody>
      </p:sp>
    </p:spTree>
    <p:extLst>
      <p:ext uri="{BB962C8B-B14F-4D97-AF65-F5344CB8AC3E}">
        <p14:creationId xmlns:p14="http://schemas.microsoft.com/office/powerpoint/2010/main" val="3658542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7A2D2D6D-2C81-2C36-E915-D653263466B4}"/>
              </a:ext>
            </a:extLst>
          </p:cNvPr>
          <p:cNvSpPr txBox="1"/>
          <p:nvPr/>
        </p:nvSpPr>
        <p:spPr>
          <a:xfrm>
            <a:off x="589560" y="856180"/>
            <a:ext cx="4560584" cy="1128068"/>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gn="ctr">
              <a:lnSpc>
                <a:spcPct val="90000"/>
              </a:lnSpc>
              <a:spcBef>
                <a:spcPct val="0"/>
              </a:spcBef>
              <a:spcAft>
                <a:spcPts val="600"/>
              </a:spcAft>
            </a:pPr>
            <a:r>
              <a:rPr lang="en-US" sz="3200" b="1">
                <a:latin typeface="Cambria"/>
                <a:ea typeface="Cambria"/>
                <a:cs typeface="+mj-cs"/>
              </a:rPr>
              <a:t>Introduction</a:t>
            </a:r>
            <a:r>
              <a:rPr lang="en-US" sz="4000" b="1">
                <a:latin typeface="+mj-lt"/>
                <a:ea typeface="+mj-ea"/>
                <a:cs typeface="+mj-cs"/>
              </a:rPr>
              <a:t> </a:t>
            </a:r>
            <a:endParaRPr lang="en-US">
              <a:ea typeface="+mj-ea"/>
              <a:cs typeface="+mj-cs"/>
            </a:endParaRPr>
          </a:p>
        </p:txBody>
      </p:sp>
      <p:grpSp>
        <p:nvGrpSpPr>
          <p:cNvPr id="18" name="Group 17">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9" name="Rectangle 18">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Rectangle 21">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085C2A83-FBF6-090C-232E-075F377CE187}"/>
              </a:ext>
            </a:extLst>
          </p:cNvPr>
          <p:cNvSpPr txBox="1"/>
          <p:nvPr/>
        </p:nvSpPr>
        <p:spPr>
          <a:xfrm>
            <a:off x="590719" y="2330505"/>
            <a:ext cx="4559425" cy="3979585"/>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nSpc>
                <a:spcPct val="90000"/>
              </a:lnSpc>
              <a:spcAft>
                <a:spcPts val="600"/>
              </a:spcAft>
            </a:pPr>
            <a:endParaRPr lang="en-US" sz="2000">
              <a:cs typeface="Calibri"/>
            </a:endParaRPr>
          </a:p>
        </p:txBody>
      </p:sp>
      <p:sp>
        <p:nvSpPr>
          <p:cNvPr id="24" name="Rectangle 23">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3" descr="A picture containing logo&#10;&#10;Description automatically generated">
            <a:extLst>
              <a:ext uri="{FF2B5EF4-FFF2-40B4-BE49-F238E27FC236}">
                <a16:creationId xmlns:a16="http://schemas.microsoft.com/office/drawing/2014/main" id="{234DB3FD-7088-0C54-9C53-40E913FAA34E}"/>
              </a:ext>
            </a:extLst>
          </p:cNvPr>
          <p:cNvPicPr>
            <a:picLocks noChangeAspect="1"/>
          </p:cNvPicPr>
          <p:nvPr/>
        </p:nvPicPr>
        <p:blipFill rotWithShape="1">
          <a:blip r:embed="rId2"/>
          <a:srcRect l="7475" r="3486" b="3"/>
          <a:stretch/>
        </p:blipFill>
        <p:spPr>
          <a:xfrm>
            <a:off x="5977788" y="799352"/>
            <a:ext cx="5425410" cy="5259296"/>
          </a:xfrm>
          <a:prstGeom prst="rect">
            <a:avLst/>
          </a:prstGeom>
        </p:spPr>
      </p:pic>
      <p:sp>
        <p:nvSpPr>
          <p:cNvPr id="7" name="TextBox 6">
            <a:extLst>
              <a:ext uri="{FF2B5EF4-FFF2-40B4-BE49-F238E27FC236}">
                <a16:creationId xmlns:a16="http://schemas.microsoft.com/office/drawing/2014/main" id="{E0091D4B-E802-EF0A-31A9-279391F111FB}"/>
              </a:ext>
            </a:extLst>
          </p:cNvPr>
          <p:cNvSpPr txBox="1"/>
          <p:nvPr/>
        </p:nvSpPr>
        <p:spPr>
          <a:xfrm>
            <a:off x="2721" y="2721"/>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sp>
        <p:nvSpPr>
          <p:cNvPr id="8" name="TextBox 7">
            <a:extLst>
              <a:ext uri="{FF2B5EF4-FFF2-40B4-BE49-F238E27FC236}">
                <a16:creationId xmlns:a16="http://schemas.microsoft.com/office/drawing/2014/main" id="{10405462-0BFE-3DD3-E7DF-244FDE5D3266}"/>
              </a:ext>
            </a:extLst>
          </p:cNvPr>
          <p:cNvSpPr txBox="1"/>
          <p:nvPr/>
        </p:nvSpPr>
        <p:spPr>
          <a:xfrm>
            <a:off x="2720" y="6493328"/>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pic>
        <p:nvPicPr>
          <p:cNvPr id="10" name="Picture 6" descr="Text&#10;&#10;Description automatically generated">
            <a:extLst>
              <a:ext uri="{FF2B5EF4-FFF2-40B4-BE49-F238E27FC236}">
                <a16:creationId xmlns:a16="http://schemas.microsoft.com/office/drawing/2014/main" id="{D6A075E5-7030-46FB-47B8-B0D78AC0C8E7}"/>
              </a:ext>
            </a:extLst>
          </p:cNvPr>
          <p:cNvPicPr>
            <a:picLocks noChangeAspect="1"/>
          </p:cNvPicPr>
          <p:nvPr/>
        </p:nvPicPr>
        <p:blipFill>
          <a:blip r:embed="rId3"/>
          <a:stretch>
            <a:fillRect/>
          </a:stretch>
        </p:blipFill>
        <p:spPr>
          <a:xfrm>
            <a:off x="2721" y="373482"/>
            <a:ext cx="1341665" cy="627358"/>
          </a:xfrm>
          <a:prstGeom prst="rect">
            <a:avLst/>
          </a:prstGeom>
        </p:spPr>
      </p:pic>
      <p:sp>
        <p:nvSpPr>
          <p:cNvPr id="4" name="TextBox 3">
            <a:extLst>
              <a:ext uri="{FF2B5EF4-FFF2-40B4-BE49-F238E27FC236}">
                <a16:creationId xmlns:a16="http://schemas.microsoft.com/office/drawing/2014/main" id="{D43969A7-A3AB-5FBD-1034-6F9D0D9276BC}"/>
              </a:ext>
            </a:extLst>
          </p:cNvPr>
          <p:cNvSpPr txBox="1"/>
          <p:nvPr/>
        </p:nvSpPr>
        <p:spPr>
          <a:xfrm>
            <a:off x="747386" y="2292263"/>
            <a:ext cx="3724404" cy="10218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90000"/>
              </a:lnSpc>
              <a:spcAft>
                <a:spcPts val="600"/>
              </a:spcAft>
            </a:pPr>
            <a:r>
              <a:rPr lang="en-US">
                <a:latin typeface="Cambria"/>
                <a:ea typeface="+mn-lt"/>
                <a:cs typeface="+mn-lt"/>
              </a:rPr>
              <a:t>      What is Quality of Care?</a:t>
            </a:r>
            <a:endParaRPr lang="en-US"/>
          </a:p>
          <a:p>
            <a:pPr marL="285750" indent="-228600" algn="ctr">
              <a:lnSpc>
                <a:spcPct val="90000"/>
              </a:lnSpc>
              <a:spcAft>
                <a:spcPts val="600"/>
              </a:spcAft>
              <a:buFont typeface="Arial,Sans-Serif"/>
              <a:buChar char="•"/>
            </a:pPr>
            <a:endParaRPr lang="en-US">
              <a:latin typeface="Cambria"/>
              <a:ea typeface="+mn-lt"/>
              <a:cs typeface="+mn-lt"/>
            </a:endParaRPr>
          </a:p>
          <a:p>
            <a:pPr algn="ctr"/>
            <a:endParaRPr lang="en-US">
              <a:latin typeface="Cambria"/>
              <a:ea typeface="Cambria"/>
              <a:cs typeface="Calibri"/>
            </a:endParaRPr>
          </a:p>
        </p:txBody>
      </p:sp>
      <p:sp>
        <p:nvSpPr>
          <p:cNvPr id="13" name="TextBox 12">
            <a:extLst>
              <a:ext uri="{FF2B5EF4-FFF2-40B4-BE49-F238E27FC236}">
                <a16:creationId xmlns:a16="http://schemas.microsoft.com/office/drawing/2014/main" id="{E241F9F4-74F2-DA87-222C-29C7CE47C551}"/>
              </a:ext>
            </a:extLst>
          </p:cNvPr>
          <p:cNvSpPr txBox="1"/>
          <p:nvPr/>
        </p:nvSpPr>
        <p:spPr>
          <a:xfrm>
            <a:off x="748039" y="2741765"/>
            <a:ext cx="4131500"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atin typeface="Cambria"/>
                <a:ea typeface="Cambria"/>
                <a:cs typeface="Calibri"/>
              </a:rPr>
              <a:t>Different Cadre of People </a:t>
            </a:r>
            <a:endParaRPr lang="en-US"/>
          </a:p>
          <a:p>
            <a:pPr algn="ctr"/>
            <a:endParaRPr lang="en-US">
              <a:latin typeface="Cambria"/>
              <a:ea typeface="Cambria"/>
              <a:cs typeface="Calibri"/>
            </a:endParaRPr>
          </a:p>
          <a:p>
            <a:pPr algn="ctr"/>
            <a:endParaRPr lang="en-US">
              <a:latin typeface="Cambria"/>
              <a:ea typeface="Cambria"/>
              <a:cs typeface="Calibri"/>
            </a:endParaRPr>
          </a:p>
          <a:p>
            <a:pPr algn="ctr"/>
            <a:r>
              <a:rPr lang="en-US">
                <a:latin typeface="Cambria"/>
                <a:ea typeface="Cambria"/>
                <a:cs typeface="Calibri"/>
              </a:rPr>
              <a:t>Different Perception </a:t>
            </a:r>
            <a:endParaRPr lang="en-US">
              <a:cs typeface="Calibri"/>
            </a:endParaRPr>
          </a:p>
          <a:p>
            <a:pPr algn="ctr"/>
            <a:endParaRPr lang="en-US">
              <a:latin typeface="Cambria"/>
              <a:ea typeface="Cambria"/>
              <a:cs typeface="Calibri"/>
            </a:endParaRPr>
          </a:p>
        </p:txBody>
      </p:sp>
      <p:sp>
        <p:nvSpPr>
          <p:cNvPr id="14" name="Flowchart: Sequential Access Storage 13">
            <a:extLst>
              <a:ext uri="{FF2B5EF4-FFF2-40B4-BE49-F238E27FC236}">
                <a16:creationId xmlns:a16="http://schemas.microsoft.com/office/drawing/2014/main" id="{6FFC6AEF-BA41-B791-3657-CE491B6145D1}"/>
              </a:ext>
            </a:extLst>
          </p:cNvPr>
          <p:cNvSpPr/>
          <p:nvPr/>
        </p:nvSpPr>
        <p:spPr>
          <a:xfrm>
            <a:off x="1652825" y="3964920"/>
            <a:ext cx="1889341" cy="1127342"/>
          </a:xfrm>
          <a:prstGeom prst="flowChartMagneticTap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FF0000"/>
                </a:solidFill>
                <a:cs typeface="Calibri"/>
              </a:rPr>
              <a:t>Ultimate Goal</a:t>
            </a:r>
          </a:p>
        </p:txBody>
      </p:sp>
      <p:sp>
        <p:nvSpPr>
          <p:cNvPr id="15" name="TextBox 14">
            <a:extLst>
              <a:ext uri="{FF2B5EF4-FFF2-40B4-BE49-F238E27FC236}">
                <a16:creationId xmlns:a16="http://schemas.microsoft.com/office/drawing/2014/main" id="{954EF3FD-C23B-7077-7E17-8AF52BF79132}"/>
              </a:ext>
            </a:extLst>
          </p:cNvPr>
          <p:cNvSpPr txBox="1"/>
          <p:nvPr/>
        </p:nvSpPr>
        <p:spPr>
          <a:xfrm>
            <a:off x="1318886" y="5222831"/>
            <a:ext cx="304591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atin typeface="Cambria"/>
                <a:ea typeface="Cambria"/>
                <a:cs typeface="Calibri"/>
              </a:rPr>
              <a:t>Desired Health Outcomes</a:t>
            </a:r>
            <a:endParaRPr lang="en-US"/>
          </a:p>
        </p:txBody>
      </p:sp>
      <p:sp>
        <p:nvSpPr>
          <p:cNvPr id="17" name="Arrow: Down 16">
            <a:extLst>
              <a:ext uri="{FF2B5EF4-FFF2-40B4-BE49-F238E27FC236}">
                <a16:creationId xmlns:a16="http://schemas.microsoft.com/office/drawing/2014/main" id="{75077677-FD74-817B-45F8-AE90DE300010}"/>
              </a:ext>
            </a:extLst>
          </p:cNvPr>
          <p:cNvSpPr/>
          <p:nvPr/>
        </p:nvSpPr>
        <p:spPr>
          <a:xfrm>
            <a:off x="2361401" y="3048745"/>
            <a:ext cx="480164" cy="6158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76435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7A2D2D6D-2C81-2C36-E915-D653263466B4}"/>
              </a:ext>
            </a:extLst>
          </p:cNvPr>
          <p:cNvSpPr txBox="1"/>
          <p:nvPr/>
        </p:nvSpPr>
        <p:spPr>
          <a:xfrm>
            <a:off x="4965430" y="629268"/>
            <a:ext cx="6586491" cy="1087832"/>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rmAutofit fontScale="92500" lnSpcReduction="10000"/>
          </a:bodyPr>
          <a:lstStyle/>
          <a:p>
            <a:pPr algn="ctr">
              <a:lnSpc>
                <a:spcPct val="90000"/>
              </a:lnSpc>
              <a:spcBef>
                <a:spcPct val="0"/>
              </a:spcBef>
              <a:spcAft>
                <a:spcPts val="600"/>
              </a:spcAft>
            </a:pPr>
            <a:r>
              <a:rPr lang="en-US" sz="4100" b="1">
                <a:latin typeface="Cambria"/>
                <a:ea typeface="Cambria"/>
                <a:cs typeface="+mj-cs"/>
              </a:rPr>
              <a:t>Key initiatives taken by the Government of India:</a:t>
            </a:r>
            <a:endParaRPr lang="en-US" b="1">
              <a:latin typeface="Cambria"/>
              <a:ea typeface="Cambria"/>
              <a:cs typeface="+mj-cs"/>
            </a:endParaRPr>
          </a:p>
        </p:txBody>
      </p:sp>
      <p:pic>
        <p:nvPicPr>
          <p:cNvPr id="14" name="Picture 13">
            <a:extLst>
              <a:ext uri="{FF2B5EF4-FFF2-40B4-BE49-F238E27FC236}">
                <a16:creationId xmlns:a16="http://schemas.microsoft.com/office/drawing/2014/main" id="{0223ACCE-A84B-77D7-3312-C0CE73EFD879}"/>
              </a:ext>
            </a:extLst>
          </p:cNvPr>
          <p:cNvPicPr>
            <a:picLocks noChangeAspect="1"/>
          </p:cNvPicPr>
          <p:nvPr/>
        </p:nvPicPr>
        <p:blipFill rotWithShape="1">
          <a:blip r:embed="rId2"/>
          <a:srcRect l="20055" r="12359" b="11"/>
          <a:stretch/>
        </p:blipFill>
        <p:spPr>
          <a:xfrm>
            <a:off x="20" y="10"/>
            <a:ext cx="4092777" cy="6857990"/>
          </a:xfrm>
          <a:prstGeom prst="rect">
            <a:avLst/>
          </a:prstGeom>
          <a:effectLst/>
        </p:spPr>
      </p:pic>
      <p:cxnSp>
        <p:nvCxnSpPr>
          <p:cNvPr id="18" name="Straight Connector 17">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6EC7D2"/>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E0091D4B-E802-EF0A-31A9-279391F111FB}"/>
              </a:ext>
            </a:extLst>
          </p:cNvPr>
          <p:cNvSpPr txBox="1"/>
          <p:nvPr/>
        </p:nvSpPr>
        <p:spPr>
          <a:xfrm>
            <a:off x="2721" y="2721"/>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sp>
        <p:nvSpPr>
          <p:cNvPr id="8" name="TextBox 7">
            <a:extLst>
              <a:ext uri="{FF2B5EF4-FFF2-40B4-BE49-F238E27FC236}">
                <a16:creationId xmlns:a16="http://schemas.microsoft.com/office/drawing/2014/main" id="{10405462-0BFE-3DD3-E7DF-244FDE5D3266}"/>
              </a:ext>
            </a:extLst>
          </p:cNvPr>
          <p:cNvSpPr txBox="1"/>
          <p:nvPr/>
        </p:nvSpPr>
        <p:spPr>
          <a:xfrm>
            <a:off x="2720" y="6493328"/>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pic>
        <p:nvPicPr>
          <p:cNvPr id="10" name="Picture 6" descr="Text&#10;&#10;Description automatically generated">
            <a:extLst>
              <a:ext uri="{FF2B5EF4-FFF2-40B4-BE49-F238E27FC236}">
                <a16:creationId xmlns:a16="http://schemas.microsoft.com/office/drawing/2014/main" id="{D6A075E5-7030-46FB-47B8-B0D78AC0C8E7}"/>
              </a:ext>
            </a:extLst>
          </p:cNvPr>
          <p:cNvPicPr>
            <a:picLocks noChangeAspect="1"/>
          </p:cNvPicPr>
          <p:nvPr/>
        </p:nvPicPr>
        <p:blipFill>
          <a:blip r:embed="rId3"/>
          <a:stretch>
            <a:fillRect/>
          </a:stretch>
        </p:blipFill>
        <p:spPr>
          <a:xfrm>
            <a:off x="2721" y="373482"/>
            <a:ext cx="1341665" cy="627358"/>
          </a:xfrm>
          <a:prstGeom prst="rect">
            <a:avLst/>
          </a:prstGeom>
        </p:spPr>
      </p:pic>
      <p:sp>
        <p:nvSpPr>
          <p:cNvPr id="2" name="TextBox 1">
            <a:extLst>
              <a:ext uri="{FF2B5EF4-FFF2-40B4-BE49-F238E27FC236}">
                <a16:creationId xmlns:a16="http://schemas.microsoft.com/office/drawing/2014/main" id="{38AEAE62-0B6D-D82F-B2C2-CC7451AB21D6}"/>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endParaRPr lang="en-US">
              <a:latin typeface="Cambria"/>
              <a:ea typeface="Cambria"/>
              <a:cs typeface="Segoe UI"/>
            </a:endParaRPr>
          </a:p>
        </p:txBody>
      </p:sp>
      <p:graphicFrame>
        <p:nvGraphicFramePr>
          <p:cNvPr id="13" name="TextBox 2">
            <a:extLst>
              <a:ext uri="{FF2B5EF4-FFF2-40B4-BE49-F238E27FC236}">
                <a16:creationId xmlns:a16="http://schemas.microsoft.com/office/drawing/2014/main" id="{050A41CC-E48D-A27C-3A78-9BE84045FF0C}"/>
              </a:ext>
            </a:extLst>
          </p:cNvPr>
          <p:cNvGraphicFramePr/>
          <p:nvPr>
            <p:extLst>
              <p:ext uri="{D42A27DB-BD31-4B8C-83A1-F6EECF244321}">
                <p14:modId xmlns:p14="http://schemas.microsoft.com/office/powerpoint/2010/main" val="3410465528"/>
              </p:ext>
            </p:extLst>
          </p:nvPr>
        </p:nvGraphicFramePr>
        <p:xfrm>
          <a:off x="4527020" y="1665962"/>
          <a:ext cx="7672076" cy="482925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615512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7A2D2D6D-2C81-2C36-E915-D653263466B4}"/>
              </a:ext>
            </a:extLst>
          </p:cNvPr>
          <p:cNvSpPr txBox="1"/>
          <p:nvPr/>
        </p:nvSpPr>
        <p:spPr>
          <a:xfrm>
            <a:off x="635000" y="640823"/>
            <a:ext cx="3418659" cy="5583148"/>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gn="ctr">
              <a:lnSpc>
                <a:spcPct val="90000"/>
              </a:lnSpc>
              <a:spcBef>
                <a:spcPct val="0"/>
              </a:spcBef>
              <a:spcAft>
                <a:spcPts val="600"/>
              </a:spcAft>
            </a:pPr>
            <a:r>
              <a:rPr lang="en-US" sz="3200" b="1" kern="1200">
                <a:latin typeface="Cambria"/>
                <a:ea typeface="Cambria"/>
                <a:cs typeface="+mj-cs"/>
              </a:rPr>
              <a:t>Objective of the Study </a:t>
            </a:r>
            <a:endParaRPr lang="en-US" b="1">
              <a:latin typeface="Cambria"/>
              <a:ea typeface="Cambria"/>
              <a:cs typeface="+mj-cs"/>
            </a:endParaRPr>
          </a:p>
        </p:txBody>
      </p:sp>
      <p:sp>
        <p:nvSpPr>
          <p:cNvPr id="19"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E0091D4B-E802-EF0A-31A9-279391F111FB}"/>
              </a:ext>
            </a:extLst>
          </p:cNvPr>
          <p:cNvSpPr txBox="1"/>
          <p:nvPr/>
        </p:nvSpPr>
        <p:spPr>
          <a:xfrm>
            <a:off x="2721" y="2721"/>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sp>
        <p:nvSpPr>
          <p:cNvPr id="8" name="TextBox 7">
            <a:extLst>
              <a:ext uri="{FF2B5EF4-FFF2-40B4-BE49-F238E27FC236}">
                <a16:creationId xmlns:a16="http://schemas.microsoft.com/office/drawing/2014/main" id="{10405462-0BFE-3DD3-E7DF-244FDE5D3266}"/>
              </a:ext>
            </a:extLst>
          </p:cNvPr>
          <p:cNvSpPr txBox="1"/>
          <p:nvPr/>
        </p:nvSpPr>
        <p:spPr>
          <a:xfrm>
            <a:off x="2720" y="6493328"/>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pic>
        <p:nvPicPr>
          <p:cNvPr id="10" name="Picture 6" descr="Text&#10;&#10;Description automatically generated">
            <a:extLst>
              <a:ext uri="{FF2B5EF4-FFF2-40B4-BE49-F238E27FC236}">
                <a16:creationId xmlns:a16="http://schemas.microsoft.com/office/drawing/2014/main" id="{D6A075E5-7030-46FB-47B8-B0D78AC0C8E7}"/>
              </a:ext>
            </a:extLst>
          </p:cNvPr>
          <p:cNvPicPr>
            <a:picLocks noChangeAspect="1"/>
          </p:cNvPicPr>
          <p:nvPr/>
        </p:nvPicPr>
        <p:blipFill>
          <a:blip r:embed="rId2"/>
          <a:stretch>
            <a:fillRect/>
          </a:stretch>
        </p:blipFill>
        <p:spPr>
          <a:xfrm>
            <a:off x="2721" y="373482"/>
            <a:ext cx="1341665" cy="627358"/>
          </a:xfrm>
          <a:prstGeom prst="rect">
            <a:avLst/>
          </a:prstGeom>
        </p:spPr>
      </p:pic>
      <p:graphicFrame>
        <p:nvGraphicFramePr>
          <p:cNvPr id="13" name="TextBox 2">
            <a:extLst>
              <a:ext uri="{FF2B5EF4-FFF2-40B4-BE49-F238E27FC236}">
                <a16:creationId xmlns:a16="http://schemas.microsoft.com/office/drawing/2014/main" id="{2083A7C6-B963-9309-9528-2EA217EAE056}"/>
              </a:ext>
            </a:extLst>
          </p:cNvPr>
          <p:cNvGraphicFramePr/>
          <p:nvPr>
            <p:extLst>
              <p:ext uri="{D42A27DB-BD31-4B8C-83A1-F6EECF244321}">
                <p14:modId xmlns:p14="http://schemas.microsoft.com/office/powerpoint/2010/main" val="515074822"/>
              </p:ext>
            </p:extLst>
          </p:nvPr>
        </p:nvGraphicFramePr>
        <p:xfrm>
          <a:off x="4731525" y="630384"/>
          <a:ext cx="6900512"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632955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7A2D2D6D-2C81-2C36-E915-D653263466B4}"/>
              </a:ext>
            </a:extLst>
          </p:cNvPr>
          <p:cNvSpPr txBox="1"/>
          <p:nvPr/>
        </p:nvSpPr>
        <p:spPr>
          <a:xfrm>
            <a:off x="1383564" y="348865"/>
            <a:ext cx="9718111" cy="1576446"/>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gn="ctr">
              <a:lnSpc>
                <a:spcPct val="90000"/>
              </a:lnSpc>
              <a:spcBef>
                <a:spcPct val="0"/>
              </a:spcBef>
              <a:spcAft>
                <a:spcPts val="600"/>
              </a:spcAft>
            </a:pPr>
            <a:r>
              <a:rPr lang="en-US" sz="3200" b="1" kern="1200">
                <a:solidFill>
                  <a:srgbClr val="FFFFFF"/>
                </a:solidFill>
                <a:latin typeface="Cambria"/>
                <a:ea typeface="Cambria"/>
                <a:cs typeface="+mj-cs"/>
              </a:rPr>
              <a:t>Methodology</a:t>
            </a:r>
            <a:endParaRPr lang="en-US" b="1">
              <a:latin typeface="Cambria"/>
              <a:ea typeface="Cambria"/>
              <a:cs typeface="+mj-cs"/>
            </a:endParaRPr>
          </a:p>
        </p:txBody>
      </p:sp>
      <p:sp>
        <p:nvSpPr>
          <p:cNvPr id="7" name="TextBox 6">
            <a:extLst>
              <a:ext uri="{FF2B5EF4-FFF2-40B4-BE49-F238E27FC236}">
                <a16:creationId xmlns:a16="http://schemas.microsoft.com/office/drawing/2014/main" id="{E0091D4B-E802-EF0A-31A9-279391F111FB}"/>
              </a:ext>
            </a:extLst>
          </p:cNvPr>
          <p:cNvSpPr txBox="1"/>
          <p:nvPr/>
        </p:nvSpPr>
        <p:spPr>
          <a:xfrm>
            <a:off x="2721" y="2721"/>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sp>
        <p:nvSpPr>
          <p:cNvPr id="8" name="TextBox 7">
            <a:extLst>
              <a:ext uri="{FF2B5EF4-FFF2-40B4-BE49-F238E27FC236}">
                <a16:creationId xmlns:a16="http://schemas.microsoft.com/office/drawing/2014/main" id="{10405462-0BFE-3DD3-E7DF-244FDE5D3266}"/>
              </a:ext>
            </a:extLst>
          </p:cNvPr>
          <p:cNvSpPr txBox="1"/>
          <p:nvPr/>
        </p:nvSpPr>
        <p:spPr>
          <a:xfrm>
            <a:off x="2720" y="6493328"/>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pic>
        <p:nvPicPr>
          <p:cNvPr id="10" name="Picture 6" descr="Text&#10;&#10;Description automatically generated">
            <a:extLst>
              <a:ext uri="{FF2B5EF4-FFF2-40B4-BE49-F238E27FC236}">
                <a16:creationId xmlns:a16="http://schemas.microsoft.com/office/drawing/2014/main" id="{D6A075E5-7030-46FB-47B8-B0D78AC0C8E7}"/>
              </a:ext>
            </a:extLst>
          </p:cNvPr>
          <p:cNvPicPr>
            <a:picLocks noChangeAspect="1"/>
          </p:cNvPicPr>
          <p:nvPr/>
        </p:nvPicPr>
        <p:blipFill>
          <a:blip r:embed="rId2"/>
          <a:stretch>
            <a:fillRect/>
          </a:stretch>
        </p:blipFill>
        <p:spPr>
          <a:xfrm>
            <a:off x="2721" y="373482"/>
            <a:ext cx="1341665" cy="627358"/>
          </a:xfrm>
          <a:prstGeom prst="rect">
            <a:avLst/>
          </a:prstGeom>
        </p:spPr>
      </p:pic>
      <p:graphicFrame>
        <p:nvGraphicFramePr>
          <p:cNvPr id="13" name="TextBox 2">
            <a:extLst>
              <a:ext uri="{FF2B5EF4-FFF2-40B4-BE49-F238E27FC236}">
                <a16:creationId xmlns:a16="http://schemas.microsoft.com/office/drawing/2014/main" id="{C68E2826-76BB-5AF1-7CC6-0117EBFB1FA3}"/>
              </a:ext>
            </a:extLst>
          </p:cNvPr>
          <p:cNvGraphicFramePr/>
          <p:nvPr>
            <p:extLst>
              <p:ext uri="{D42A27DB-BD31-4B8C-83A1-F6EECF244321}">
                <p14:modId xmlns:p14="http://schemas.microsoft.com/office/powerpoint/2010/main" val="3421930688"/>
              </p:ext>
            </p:extLst>
          </p:nvPr>
        </p:nvGraphicFramePr>
        <p:xfrm>
          <a:off x="10378" y="1509511"/>
          <a:ext cx="12122949" cy="50672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95174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7A2D2D6D-2C81-2C36-E915-D653263466B4}"/>
              </a:ext>
            </a:extLst>
          </p:cNvPr>
          <p:cNvSpPr txBox="1"/>
          <p:nvPr/>
        </p:nvSpPr>
        <p:spPr>
          <a:xfrm>
            <a:off x="635000" y="640823"/>
            <a:ext cx="3418659" cy="5583148"/>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gn="ctr">
              <a:lnSpc>
                <a:spcPct val="90000"/>
              </a:lnSpc>
              <a:spcBef>
                <a:spcPct val="0"/>
              </a:spcBef>
              <a:spcAft>
                <a:spcPts val="600"/>
              </a:spcAft>
            </a:pPr>
            <a:r>
              <a:rPr lang="en-US" sz="3200" b="1" kern="1200">
                <a:latin typeface="Cambria"/>
                <a:ea typeface="Cambria"/>
                <a:cs typeface="+mj-cs"/>
              </a:rPr>
              <a:t>Methodology</a:t>
            </a:r>
            <a:endParaRPr lang="en-US">
              <a:cs typeface="+mj-cs"/>
            </a:endParaRPr>
          </a:p>
        </p:txBody>
      </p:sp>
      <p:sp>
        <p:nvSpPr>
          <p:cNvPr id="30"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E0091D4B-E802-EF0A-31A9-279391F111FB}"/>
              </a:ext>
            </a:extLst>
          </p:cNvPr>
          <p:cNvSpPr txBox="1"/>
          <p:nvPr/>
        </p:nvSpPr>
        <p:spPr>
          <a:xfrm>
            <a:off x="2721" y="2721"/>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sp>
        <p:nvSpPr>
          <p:cNvPr id="8" name="TextBox 7">
            <a:extLst>
              <a:ext uri="{FF2B5EF4-FFF2-40B4-BE49-F238E27FC236}">
                <a16:creationId xmlns:a16="http://schemas.microsoft.com/office/drawing/2014/main" id="{10405462-0BFE-3DD3-E7DF-244FDE5D3266}"/>
              </a:ext>
            </a:extLst>
          </p:cNvPr>
          <p:cNvSpPr txBox="1"/>
          <p:nvPr/>
        </p:nvSpPr>
        <p:spPr>
          <a:xfrm>
            <a:off x="2720" y="6493328"/>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pic>
        <p:nvPicPr>
          <p:cNvPr id="10" name="Picture 6" descr="Text&#10;&#10;Description automatically generated">
            <a:extLst>
              <a:ext uri="{FF2B5EF4-FFF2-40B4-BE49-F238E27FC236}">
                <a16:creationId xmlns:a16="http://schemas.microsoft.com/office/drawing/2014/main" id="{D6A075E5-7030-46FB-47B8-B0D78AC0C8E7}"/>
              </a:ext>
            </a:extLst>
          </p:cNvPr>
          <p:cNvPicPr>
            <a:picLocks noChangeAspect="1"/>
          </p:cNvPicPr>
          <p:nvPr/>
        </p:nvPicPr>
        <p:blipFill>
          <a:blip r:embed="rId2"/>
          <a:stretch>
            <a:fillRect/>
          </a:stretch>
        </p:blipFill>
        <p:spPr>
          <a:xfrm>
            <a:off x="2721" y="373482"/>
            <a:ext cx="1341665" cy="627358"/>
          </a:xfrm>
          <a:prstGeom prst="rect">
            <a:avLst/>
          </a:prstGeom>
        </p:spPr>
      </p:pic>
      <p:graphicFrame>
        <p:nvGraphicFramePr>
          <p:cNvPr id="24" name="TextBox 2">
            <a:extLst>
              <a:ext uri="{FF2B5EF4-FFF2-40B4-BE49-F238E27FC236}">
                <a16:creationId xmlns:a16="http://schemas.microsoft.com/office/drawing/2014/main" id="{E8346149-9DE1-EA49-23EF-686C02C32BCF}"/>
              </a:ext>
            </a:extLst>
          </p:cNvPr>
          <p:cNvGraphicFramePr/>
          <p:nvPr>
            <p:extLst>
              <p:ext uri="{D42A27DB-BD31-4B8C-83A1-F6EECF244321}">
                <p14:modId xmlns:p14="http://schemas.microsoft.com/office/powerpoint/2010/main" val="928553356"/>
              </p:ext>
            </p:extLst>
          </p:nvPr>
        </p:nvGraphicFramePr>
        <p:xfrm>
          <a:off x="4439251" y="640822"/>
          <a:ext cx="7516374" cy="55257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882638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0091D4B-E802-EF0A-31A9-279391F111FB}"/>
              </a:ext>
            </a:extLst>
          </p:cNvPr>
          <p:cNvSpPr txBox="1"/>
          <p:nvPr/>
        </p:nvSpPr>
        <p:spPr>
          <a:xfrm>
            <a:off x="2721" y="2721"/>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sp>
        <p:nvSpPr>
          <p:cNvPr id="8" name="TextBox 7">
            <a:extLst>
              <a:ext uri="{FF2B5EF4-FFF2-40B4-BE49-F238E27FC236}">
                <a16:creationId xmlns:a16="http://schemas.microsoft.com/office/drawing/2014/main" id="{10405462-0BFE-3DD3-E7DF-244FDE5D3266}"/>
              </a:ext>
            </a:extLst>
          </p:cNvPr>
          <p:cNvSpPr txBox="1"/>
          <p:nvPr/>
        </p:nvSpPr>
        <p:spPr>
          <a:xfrm>
            <a:off x="2720" y="6493328"/>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pic>
        <p:nvPicPr>
          <p:cNvPr id="10" name="Picture 6" descr="Text&#10;&#10;Description automatically generated">
            <a:extLst>
              <a:ext uri="{FF2B5EF4-FFF2-40B4-BE49-F238E27FC236}">
                <a16:creationId xmlns:a16="http://schemas.microsoft.com/office/drawing/2014/main" id="{D6A075E5-7030-46FB-47B8-B0D78AC0C8E7}"/>
              </a:ext>
            </a:extLst>
          </p:cNvPr>
          <p:cNvPicPr>
            <a:picLocks noChangeAspect="1"/>
          </p:cNvPicPr>
          <p:nvPr/>
        </p:nvPicPr>
        <p:blipFill>
          <a:blip r:embed="rId2"/>
          <a:stretch>
            <a:fillRect/>
          </a:stretch>
        </p:blipFill>
        <p:spPr>
          <a:xfrm>
            <a:off x="2721" y="373482"/>
            <a:ext cx="1341665" cy="627358"/>
          </a:xfrm>
          <a:prstGeom prst="rect">
            <a:avLst/>
          </a:prstGeom>
        </p:spPr>
      </p:pic>
      <p:sp>
        <p:nvSpPr>
          <p:cNvPr id="11" name="TextBox 10">
            <a:extLst>
              <a:ext uri="{FF2B5EF4-FFF2-40B4-BE49-F238E27FC236}">
                <a16:creationId xmlns:a16="http://schemas.microsoft.com/office/drawing/2014/main" id="{7A2D2D6D-2C81-2C36-E915-D653263466B4}"/>
              </a:ext>
            </a:extLst>
          </p:cNvPr>
          <p:cNvSpPr txBox="1"/>
          <p:nvPr/>
        </p:nvSpPr>
        <p:spPr>
          <a:xfrm>
            <a:off x="1183002" y="999212"/>
            <a:ext cx="10145485" cy="584775"/>
          </a:xfrm>
          <a:prstGeom prst="rect">
            <a:avLst/>
          </a:prstGeom>
          <a:solidFill>
            <a:schemeClr val="bg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b="1" dirty="0">
                <a:solidFill>
                  <a:schemeClr val="accent1">
                    <a:lumMod val="50000"/>
                  </a:schemeClr>
                </a:solidFill>
                <a:latin typeface="Cambria"/>
                <a:ea typeface="Cambria"/>
              </a:rPr>
              <a:t>Results: PHCs</a:t>
            </a:r>
          </a:p>
        </p:txBody>
      </p:sp>
      <p:graphicFrame>
        <p:nvGraphicFramePr>
          <p:cNvPr id="4" name="Table 3">
            <a:extLst>
              <a:ext uri="{FF2B5EF4-FFF2-40B4-BE49-F238E27FC236}">
                <a16:creationId xmlns:a16="http://schemas.microsoft.com/office/drawing/2014/main" id="{3F3DAFFC-1267-7FE8-CA80-17DBB2EC28B0}"/>
              </a:ext>
            </a:extLst>
          </p:cNvPr>
          <p:cNvGraphicFramePr>
            <a:graphicFrameLocks noGrp="1"/>
          </p:cNvGraphicFramePr>
          <p:nvPr>
            <p:extLst>
              <p:ext uri="{D42A27DB-BD31-4B8C-83A1-F6EECF244321}">
                <p14:modId xmlns:p14="http://schemas.microsoft.com/office/powerpoint/2010/main" val="3426184070"/>
              </p:ext>
            </p:extLst>
          </p:nvPr>
        </p:nvGraphicFramePr>
        <p:xfrm>
          <a:off x="469725" y="1764082"/>
          <a:ext cx="5139706" cy="1828800"/>
        </p:xfrm>
        <a:graphic>
          <a:graphicData uri="http://schemas.openxmlformats.org/drawingml/2006/table">
            <a:tbl>
              <a:tblPr firstRow="1" bandRow="1">
                <a:tableStyleId>{5C22544A-7EE6-4342-B048-85BDC9FD1C3A}</a:tableStyleId>
              </a:tblPr>
              <a:tblGrid>
                <a:gridCol w="2421403">
                  <a:extLst>
                    <a:ext uri="{9D8B030D-6E8A-4147-A177-3AD203B41FA5}">
                      <a16:colId xmlns:a16="http://schemas.microsoft.com/office/drawing/2014/main" val="3844466171"/>
                    </a:ext>
                  </a:extLst>
                </a:gridCol>
                <a:gridCol w="2718303">
                  <a:extLst>
                    <a:ext uri="{9D8B030D-6E8A-4147-A177-3AD203B41FA5}">
                      <a16:colId xmlns:a16="http://schemas.microsoft.com/office/drawing/2014/main" val="957858259"/>
                    </a:ext>
                  </a:extLst>
                </a:gridCol>
              </a:tblGrid>
              <a:tr h="271827">
                <a:tc gridSpan="2">
                  <a:txBody>
                    <a:bodyPr/>
                    <a:lstStyle/>
                    <a:p>
                      <a:pPr marL="720090" marR="720090" algn="ctr"/>
                      <a:r>
                        <a:rPr lang="en-US" sz="1200">
                          <a:effectLst/>
                        </a:rPr>
                        <a:t>Infection Control Practices </a:t>
                      </a:r>
                      <a:endParaRPr lang="en-US">
                        <a:effectLst/>
                      </a:endParaRPr>
                    </a:p>
                  </a:txBody>
                  <a:tcPr marL="68580" marR="68580" anchor="b"/>
                </a:tc>
                <a:tc hMerge="1">
                  <a:txBody>
                    <a:bodyPr/>
                    <a:lstStyle/>
                    <a:p>
                      <a:endParaRPr lang="en-US"/>
                    </a:p>
                  </a:txBody>
                  <a:tcPr/>
                </a:tc>
                <a:extLst>
                  <a:ext uri="{0D108BD9-81ED-4DB2-BD59-A6C34878D82A}">
                    <a16:rowId xmlns:a16="http://schemas.microsoft.com/office/drawing/2014/main" val="3146842539"/>
                  </a:ext>
                </a:extLst>
              </a:tr>
              <a:tr h="380558">
                <a:tc>
                  <a:txBody>
                    <a:bodyPr/>
                    <a:lstStyle/>
                    <a:p>
                      <a:pPr marL="720090" marR="720090" algn="ctr"/>
                      <a:r>
                        <a:rPr lang="en-US" sz="1200" dirty="0">
                          <a:effectLst/>
                        </a:rPr>
                        <a:t>Coefficient (r):</a:t>
                      </a:r>
                      <a:endParaRPr lang="en-US" dirty="0">
                        <a:effectLst/>
                      </a:endParaRPr>
                    </a:p>
                  </a:txBody>
                  <a:tcPr marL="68580" marR="68580" anchor="b"/>
                </a:tc>
                <a:tc>
                  <a:txBody>
                    <a:bodyPr/>
                    <a:lstStyle/>
                    <a:p>
                      <a:pPr marL="720090" marR="720090" algn="ctr"/>
                      <a:r>
                        <a:rPr lang="en-US" sz="1200" dirty="0">
                          <a:effectLst/>
                        </a:rPr>
                        <a:t>0.41473429</a:t>
                      </a:r>
                      <a:endParaRPr lang="en-US" dirty="0">
                        <a:effectLst/>
                      </a:endParaRPr>
                    </a:p>
                  </a:txBody>
                  <a:tcPr marL="68580" marR="68580" anchor="b"/>
                </a:tc>
                <a:extLst>
                  <a:ext uri="{0D108BD9-81ED-4DB2-BD59-A6C34878D82A}">
                    <a16:rowId xmlns:a16="http://schemas.microsoft.com/office/drawing/2014/main" val="2364741475"/>
                  </a:ext>
                </a:extLst>
              </a:tr>
              <a:tr h="228335">
                <a:tc>
                  <a:txBody>
                    <a:bodyPr/>
                    <a:lstStyle/>
                    <a:p>
                      <a:pPr marL="720090" marR="720090" algn="ctr"/>
                      <a:r>
                        <a:rPr lang="en-US" sz="1200" dirty="0">
                          <a:effectLst/>
                        </a:rPr>
                        <a:t>N:</a:t>
                      </a:r>
                      <a:endParaRPr lang="en-US" dirty="0">
                        <a:effectLst/>
                      </a:endParaRPr>
                    </a:p>
                  </a:txBody>
                  <a:tcPr marL="68580" marR="68580" anchor="b"/>
                </a:tc>
                <a:tc>
                  <a:txBody>
                    <a:bodyPr/>
                    <a:lstStyle/>
                    <a:p>
                      <a:pPr marL="720090" marR="720090" algn="ctr"/>
                      <a:r>
                        <a:rPr lang="en-US" sz="1200">
                          <a:effectLst/>
                        </a:rPr>
                        <a:t>48</a:t>
                      </a:r>
                      <a:endParaRPr lang="en-US">
                        <a:effectLst/>
                      </a:endParaRPr>
                    </a:p>
                  </a:txBody>
                  <a:tcPr marL="68580" marR="68580" anchor="b"/>
                </a:tc>
                <a:extLst>
                  <a:ext uri="{0D108BD9-81ED-4DB2-BD59-A6C34878D82A}">
                    <a16:rowId xmlns:a16="http://schemas.microsoft.com/office/drawing/2014/main" val="3600188881"/>
                  </a:ext>
                </a:extLst>
              </a:tr>
              <a:tr h="228335">
                <a:tc>
                  <a:txBody>
                    <a:bodyPr/>
                    <a:lstStyle/>
                    <a:p>
                      <a:pPr marL="720090" marR="720090" algn="ctr"/>
                      <a:r>
                        <a:rPr lang="en-US" sz="1200" dirty="0">
                          <a:effectLst/>
                        </a:rPr>
                        <a:t>T statistic:</a:t>
                      </a:r>
                      <a:endParaRPr lang="en-US" dirty="0">
                        <a:effectLst/>
                      </a:endParaRPr>
                    </a:p>
                  </a:txBody>
                  <a:tcPr marL="68580" marR="68580" anchor="b"/>
                </a:tc>
                <a:tc>
                  <a:txBody>
                    <a:bodyPr/>
                    <a:lstStyle/>
                    <a:p>
                      <a:pPr marL="720090" marR="720090" algn="ctr"/>
                      <a:r>
                        <a:rPr lang="en-US" sz="1200" dirty="0">
                          <a:effectLst/>
                        </a:rPr>
                        <a:t>3.09125533</a:t>
                      </a:r>
                      <a:endParaRPr lang="en-US" dirty="0">
                        <a:effectLst/>
                      </a:endParaRPr>
                    </a:p>
                  </a:txBody>
                  <a:tcPr marL="68580" marR="68580" anchor="b"/>
                </a:tc>
                <a:extLst>
                  <a:ext uri="{0D108BD9-81ED-4DB2-BD59-A6C34878D82A}">
                    <a16:rowId xmlns:a16="http://schemas.microsoft.com/office/drawing/2014/main" val="3114769742"/>
                  </a:ext>
                </a:extLst>
              </a:tr>
              <a:tr h="228335">
                <a:tc>
                  <a:txBody>
                    <a:bodyPr/>
                    <a:lstStyle/>
                    <a:p>
                      <a:pPr marL="720090" marR="720090" algn="ctr"/>
                      <a:r>
                        <a:rPr lang="en-US" sz="1200" dirty="0">
                          <a:effectLst/>
                        </a:rPr>
                        <a:t>DF:</a:t>
                      </a:r>
                      <a:endParaRPr lang="en-US" dirty="0">
                        <a:effectLst/>
                      </a:endParaRPr>
                    </a:p>
                  </a:txBody>
                  <a:tcPr marL="68580" marR="68580" anchor="b"/>
                </a:tc>
                <a:tc>
                  <a:txBody>
                    <a:bodyPr/>
                    <a:lstStyle/>
                    <a:p>
                      <a:pPr marL="720090" marR="720090" algn="ctr"/>
                      <a:r>
                        <a:rPr lang="en-US" sz="1200">
                          <a:effectLst/>
                        </a:rPr>
                        <a:t>46</a:t>
                      </a:r>
                      <a:endParaRPr lang="en-US">
                        <a:effectLst/>
                      </a:endParaRPr>
                    </a:p>
                  </a:txBody>
                  <a:tcPr marL="68580" marR="68580" anchor="b"/>
                </a:tc>
                <a:extLst>
                  <a:ext uri="{0D108BD9-81ED-4DB2-BD59-A6C34878D82A}">
                    <a16:rowId xmlns:a16="http://schemas.microsoft.com/office/drawing/2014/main" val="4114630021"/>
                  </a:ext>
                </a:extLst>
              </a:tr>
              <a:tr h="228335">
                <a:tc>
                  <a:txBody>
                    <a:bodyPr/>
                    <a:lstStyle/>
                    <a:p>
                      <a:pPr marL="720090" marR="720090" algn="ctr"/>
                      <a:r>
                        <a:rPr lang="en-US" sz="1200" dirty="0">
                          <a:effectLst/>
                        </a:rPr>
                        <a:t>p value:</a:t>
                      </a:r>
                      <a:endParaRPr lang="en-US" dirty="0">
                        <a:effectLst/>
                      </a:endParaRPr>
                    </a:p>
                  </a:txBody>
                  <a:tcPr marL="68580" marR="68580" anchor="b"/>
                </a:tc>
                <a:tc>
                  <a:txBody>
                    <a:bodyPr/>
                    <a:lstStyle/>
                    <a:p>
                      <a:pPr marL="720090" marR="720090" algn="ctr"/>
                      <a:r>
                        <a:rPr lang="en-US" sz="1200">
                          <a:effectLst/>
                        </a:rPr>
                        <a:t>0.0034</a:t>
                      </a:r>
                      <a:endParaRPr lang="en-US">
                        <a:effectLst/>
                      </a:endParaRPr>
                    </a:p>
                  </a:txBody>
                  <a:tcPr marL="68580" marR="68580" anchor="b"/>
                </a:tc>
                <a:extLst>
                  <a:ext uri="{0D108BD9-81ED-4DB2-BD59-A6C34878D82A}">
                    <a16:rowId xmlns:a16="http://schemas.microsoft.com/office/drawing/2014/main" val="2708296688"/>
                  </a:ext>
                </a:extLst>
              </a:tr>
            </a:tbl>
          </a:graphicData>
        </a:graphic>
      </p:graphicFrame>
      <p:graphicFrame>
        <p:nvGraphicFramePr>
          <p:cNvPr id="6" name="Table 5">
            <a:extLst>
              <a:ext uri="{FF2B5EF4-FFF2-40B4-BE49-F238E27FC236}">
                <a16:creationId xmlns:a16="http://schemas.microsoft.com/office/drawing/2014/main" id="{A6D9C69E-BA56-D2A5-3D1D-3C048451EB96}"/>
              </a:ext>
            </a:extLst>
          </p:cNvPr>
          <p:cNvGraphicFramePr>
            <a:graphicFrameLocks noGrp="1"/>
          </p:cNvGraphicFramePr>
          <p:nvPr>
            <p:extLst>
              <p:ext uri="{D42A27DB-BD31-4B8C-83A1-F6EECF244321}">
                <p14:modId xmlns:p14="http://schemas.microsoft.com/office/powerpoint/2010/main" val="1652900302"/>
              </p:ext>
            </p:extLst>
          </p:nvPr>
        </p:nvGraphicFramePr>
        <p:xfrm>
          <a:off x="6022640" y="1742162"/>
          <a:ext cx="5574665" cy="1828800"/>
        </p:xfrm>
        <a:graphic>
          <a:graphicData uri="http://schemas.openxmlformats.org/drawingml/2006/table">
            <a:tbl>
              <a:tblPr firstRow="1" bandRow="1">
                <a:tableStyleId>{5C22544A-7EE6-4342-B048-85BDC9FD1C3A}</a:tableStyleId>
              </a:tblPr>
              <a:tblGrid>
                <a:gridCol w="2263140">
                  <a:extLst>
                    <a:ext uri="{9D8B030D-6E8A-4147-A177-3AD203B41FA5}">
                      <a16:colId xmlns:a16="http://schemas.microsoft.com/office/drawing/2014/main" val="3992989356"/>
                    </a:ext>
                  </a:extLst>
                </a:gridCol>
                <a:gridCol w="3311525">
                  <a:extLst>
                    <a:ext uri="{9D8B030D-6E8A-4147-A177-3AD203B41FA5}">
                      <a16:colId xmlns:a16="http://schemas.microsoft.com/office/drawing/2014/main" val="4058649393"/>
                    </a:ext>
                  </a:extLst>
                </a:gridCol>
              </a:tblGrid>
              <a:tr h="167640">
                <a:tc gridSpan="2">
                  <a:txBody>
                    <a:bodyPr/>
                    <a:lstStyle/>
                    <a:p>
                      <a:pPr marL="720090" marR="720090" algn="ctr"/>
                      <a:r>
                        <a:rPr lang="en-US" sz="1200">
                          <a:effectLst/>
                        </a:rPr>
                        <a:t>Hand Hygiene Practices </a:t>
                      </a:r>
                      <a:endParaRPr lang="en-US">
                        <a:effectLst/>
                      </a:endParaRPr>
                    </a:p>
                  </a:txBody>
                  <a:tcPr marL="68580" marR="68580" anchor="b"/>
                </a:tc>
                <a:tc hMerge="1">
                  <a:txBody>
                    <a:bodyPr/>
                    <a:lstStyle/>
                    <a:p>
                      <a:endParaRPr lang="en-US"/>
                    </a:p>
                  </a:txBody>
                  <a:tcPr/>
                </a:tc>
                <a:extLst>
                  <a:ext uri="{0D108BD9-81ED-4DB2-BD59-A6C34878D82A}">
                    <a16:rowId xmlns:a16="http://schemas.microsoft.com/office/drawing/2014/main" val="818753524"/>
                  </a:ext>
                </a:extLst>
              </a:tr>
              <a:tr h="167640">
                <a:tc>
                  <a:txBody>
                    <a:bodyPr/>
                    <a:lstStyle/>
                    <a:p>
                      <a:pPr marL="720090" marR="720090" algn="ctr"/>
                      <a:r>
                        <a:rPr lang="en-US" sz="1200">
                          <a:effectLst/>
                        </a:rPr>
                        <a:t>Coefficient (r):</a:t>
                      </a:r>
                      <a:endParaRPr lang="en-US">
                        <a:effectLst/>
                      </a:endParaRPr>
                    </a:p>
                  </a:txBody>
                  <a:tcPr marL="68580" marR="68580" anchor="b"/>
                </a:tc>
                <a:tc>
                  <a:txBody>
                    <a:bodyPr/>
                    <a:lstStyle/>
                    <a:p>
                      <a:pPr marL="720090" marR="720090" algn="ctr"/>
                      <a:r>
                        <a:rPr lang="en-US" sz="1200">
                          <a:effectLst/>
                        </a:rPr>
                        <a:t>0.5252682</a:t>
                      </a:r>
                      <a:endParaRPr lang="en-US">
                        <a:effectLst/>
                      </a:endParaRPr>
                    </a:p>
                  </a:txBody>
                  <a:tcPr marL="68580" marR="68580" anchor="b"/>
                </a:tc>
                <a:extLst>
                  <a:ext uri="{0D108BD9-81ED-4DB2-BD59-A6C34878D82A}">
                    <a16:rowId xmlns:a16="http://schemas.microsoft.com/office/drawing/2014/main" val="674331029"/>
                  </a:ext>
                </a:extLst>
              </a:tr>
              <a:tr h="167640">
                <a:tc>
                  <a:txBody>
                    <a:bodyPr/>
                    <a:lstStyle/>
                    <a:p>
                      <a:pPr marL="720090" marR="720090" algn="ctr"/>
                      <a:r>
                        <a:rPr lang="en-US" sz="1200">
                          <a:effectLst/>
                        </a:rPr>
                        <a:t>N:</a:t>
                      </a:r>
                      <a:endParaRPr lang="en-US">
                        <a:effectLst/>
                      </a:endParaRPr>
                    </a:p>
                  </a:txBody>
                  <a:tcPr marL="68580" marR="68580" anchor="b"/>
                </a:tc>
                <a:tc>
                  <a:txBody>
                    <a:bodyPr/>
                    <a:lstStyle/>
                    <a:p>
                      <a:pPr marL="720090" marR="720090" algn="ctr"/>
                      <a:r>
                        <a:rPr lang="en-US" sz="1200">
                          <a:effectLst/>
                        </a:rPr>
                        <a:t>48</a:t>
                      </a:r>
                      <a:endParaRPr lang="en-US">
                        <a:effectLst/>
                      </a:endParaRPr>
                    </a:p>
                  </a:txBody>
                  <a:tcPr marL="68580" marR="68580" anchor="b"/>
                </a:tc>
                <a:extLst>
                  <a:ext uri="{0D108BD9-81ED-4DB2-BD59-A6C34878D82A}">
                    <a16:rowId xmlns:a16="http://schemas.microsoft.com/office/drawing/2014/main" val="4279391845"/>
                  </a:ext>
                </a:extLst>
              </a:tr>
              <a:tr h="167640">
                <a:tc>
                  <a:txBody>
                    <a:bodyPr/>
                    <a:lstStyle/>
                    <a:p>
                      <a:pPr marL="720090" marR="720090" algn="ctr"/>
                      <a:r>
                        <a:rPr lang="en-US" sz="1200">
                          <a:effectLst/>
                        </a:rPr>
                        <a:t>T statistic:</a:t>
                      </a:r>
                      <a:endParaRPr lang="en-US">
                        <a:effectLst/>
                      </a:endParaRPr>
                    </a:p>
                  </a:txBody>
                  <a:tcPr marL="68580" marR="68580" anchor="b"/>
                </a:tc>
                <a:tc>
                  <a:txBody>
                    <a:bodyPr/>
                    <a:lstStyle/>
                    <a:p>
                      <a:pPr marL="720090" marR="720090" algn="ctr"/>
                      <a:r>
                        <a:rPr lang="en-US" sz="1200">
                          <a:effectLst/>
                        </a:rPr>
                        <a:t>4.1866128</a:t>
                      </a:r>
                      <a:endParaRPr lang="en-US">
                        <a:effectLst/>
                      </a:endParaRPr>
                    </a:p>
                  </a:txBody>
                  <a:tcPr marL="68580" marR="68580" anchor="b"/>
                </a:tc>
                <a:extLst>
                  <a:ext uri="{0D108BD9-81ED-4DB2-BD59-A6C34878D82A}">
                    <a16:rowId xmlns:a16="http://schemas.microsoft.com/office/drawing/2014/main" val="883820639"/>
                  </a:ext>
                </a:extLst>
              </a:tr>
              <a:tr h="167640">
                <a:tc>
                  <a:txBody>
                    <a:bodyPr/>
                    <a:lstStyle/>
                    <a:p>
                      <a:pPr marL="720090" marR="720090" algn="ctr"/>
                      <a:r>
                        <a:rPr lang="en-US" sz="1200">
                          <a:effectLst/>
                        </a:rPr>
                        <a:t>DF:</a:t>
                      </a:r>
                      <a:endParaRPr lang="en-US">
                        <a:effectLst/>
                      </a:endParaRPr>
                    </a:p>
                  </a:txBody>
                  <a:tcPr marL="68580" marR="68580" anchor="b"/>
                </a:tc>
                <a:tc>
                  <a:txBody>
                    <a:bodyPr/>
                    <a:lstStyle/>
                    <a:p>
                      <a:pPr marL="720090" marR="720090" algn="ctr"/>
                      <a:r>
                        <a:rPr lang="en-US" sz="1200">
                          <a:effectLst/>
                        </a:rPr>
                        <a:t>46</a:t>
                      </a:r>
                      <a:endParaRPr lang="en-US">
                        <a:effectLst/>
                      </a:endParaRPr>
                    </a:p>
                  </a:txBody>
                  <a:tcPr marL="68580" marR="68580" anchor="b"/>
                </a:tc>
                <a:extLst>
                  <a:ext uri="{0D108BD9-81ED-4DB2-BD59-A6C34878D82A}">
                    <a16:rowId xmlns:a16="http://schemas.microsoft.com/office/drawing/2014/main" val="2866526709"/>
                  </a:ext>
                </a:extLst>
              </a:tr>
              <a:tr h="167640">
                <a:tc>
                  <a:txBody>
                    <a:bodyPr/>
                    <a:lstStyle/>
                    <a:p>
                      <a:pPr marL="720090" marR="720090" algn="ctr"/>
                      <a:r>
                        <a:rPr lang="en-US" sz="1200">
                          <a:effectLst/>
                        </a:rPr>
                        <a:t>p value:</a:t>
                      </a:r>
                      <a:endParaRPr lang="en-US">
                        <a:effectLst/>
                      </a:endParaRPr>
                    </a:p>
                  </a:txBody>
                  <a:tcPr marL="68580" marR="68580" anchor="b"/>
                </a:tc>
                <a:tc>
                  <a:txBody>
                    <a:bodyPr/>
                    <a:lstStyle/>
                    <a:p>
                      <a:pPr marL="720090" marR="720090" algn="ctr"/>
                      <a:r>
                        <a:rPr lang="en-US" sz="1200">
                          <a:effectLst/>
                        </a:rPr>
                        <a:t>0.00013</a:t>
                      </a:r>
                      <a:endParaRPr lang="en-US">
                        <a:effectLst/>
                      </a:endParaRPr>
                    </a:p>
                  </a:txBody>
                  <a:tcPr marL="68580" marR="68580" anchor="b"/>
                </a:tc>
                <a:extLst>
                  <a:ext uri="{0D108BD9-81ED-4DB2-BD59-A6C34878D82A}">
                    <a16:rowId xmlns:a16="http://schemas.microsoft.com/office/drawing/2014/main" val="3685455274"/>
                  </a:ext>
                </a:extLst>
              </a:tr>
            </a:tbl>
          </a:graphicData>
        </a:graphic>
      </p:graphicFrame>
      <p:graphicFrame>
        <p:nvGraphicFramePr>
          <p:cNvPr id="12" name="Table 11">
            <a:extLst>
              <a:ext uri="{FF2B5EF4-FFF2-40B4-BE49-F238E27FC236}">
                <a16:creationId xmlns:a16="http://schemas.microsoft.com/office/drawing/2014/main" id="{A0D66A26-BBD0-B285-C127-0E17F41E4071}"/>
              </a:ext>
            </a:extLst>
          </p:cNvPr>
          <p:cNvGraphicFramePr>
            <a:graphicFrameLocks noGrp="1"/>
          </p:cNvGraphicFramePr>
          <p:nvPr>
            <p:extLst>
              <p:ext uri="{D42A27DB-BD31-4B8C-83A1-F6EECF244321}">
                <p14:modId xmlns:p14="http://schemas.microsoft.com/office/powerpoint/2010/main" val="2127067989"/>
              </p:ext>
            </p:extLst>
          </p:nvPr>
        </p:nvGraphicFramePr>
        <p:xfrm>
          <a:off x="566150" y="3861148"/>
          <a:ext cx="5016246" cy="1828800"/>
        </p:xfrm>
        <a:graphic>
          <a:graphicData uri="http://schemas.openxmlformats.org/drawingml/2006/table">
            <a:tbl>
              <a:tblPr firstRow="1" bandRow="1">
                <a:tableStyleId>{5C22544A-7EE6-4342-B048-85BDC9FD1C3A}</a:tableStyleId>
              </a:tblPr>
              <a:tblGrid>
                <a:gridCol w="2205760">
                  <a:extLst>
                    <a:ext uri="{9D8B030D-6E8A-4147-A177-3AD203B41FA5}">
                      <a16:colId xmlns:a16="http://schemas.microsoft.com/office/drawing/2014/main" val="4042076427"/>
                    </a:ext>
                  </a:extLst>
                </a:gridCol>
                <a:gridCol w="2810486">
                  <a:extLst>
                    <a:ext uri="{9D8B030D-6E8A-4147-A177-3AD203B41FA5}">
                      <a16:colId xmlns:a16="http://schemas.microsoft.com/office/drawing/2014/main" val="1929685166"/>
                    </a:ext>
                  </a:extLst>
                </a:gridCol>
              </a:tblGrid>
              <a:tr h="167640">
                <a:tc gridSpan="2">
                  <a:txBody>
                    <a:bodyPr/>
                    <a:lstStyle/>
                    <a:p>
                      <a:pPr marL="720090" marR="720090" algn="ctr"/>
                      <a:r>
                        <a:rPr lang="en-US" sz="1200">
                          <a:effectLst/>
                        </a:rPr>
                        <a:t>Personal Protection </a:t>
                      </a:r>
                      <a:endParaRPr lang="en-US">
                        <a:effectLst/>
                      </a:endParaRPr>
                    </a:p>
                  </a:txBody>
                  <a:tcPr marL="68580" marR="68580" anchor="b"/>
                </a:tc>
                <a:tc hMerge="1">
                  <a:txBody>
                    <a:bodyPr/>
                    <a:lstStyle/>
                    <a:p>
                      <a:endParaRPr lang="en-US"/>
                    </a:p>
                  </a:txBody>
                  <a:tcPr/>
                </a:tc>
                <a:extLst>
                  <a:ext uri="{0D108BD9-81ED-4DB2-BD59-A6C34878D82A}">
                    <a16:rowId xmlns:a16="http://schemas.microsoft.com/office/drawing/2014/main" val="1863030958"/>
                  </a:ext>
                </a:extLst>
              </a:tr>
              <a:tr h="167640">
                <a:tc>
                  <a:txBody>
                    <a:bodyPr/>
                    <a:lstStyle/>
                    <a:p>
                      <a:pPr marL="720090" marR="720090" algn="ctr"/>
                      <a:r>
                        <a:rPr lang="en-US" sz="1200">
                          <a:effectLst/>
                        </a:rPr>
                        <a:t>Coefficient (r):</a:t>
                      </a:r>
                      <a:endParaRPr lang="en-US">
                        <a:effectLst/>
                      </a:endParaRPr>
                    </a:p>
                  </a:txBody>
                  <a:tcPr marL="68580" marR="68580" anchor="b"/>
                </a:tc>
                <a:tc>
                  <a:txBody>
                    <a:bodyPr/>
                    <a:lstStyle/>
                    <a:p>
                      <a:pPr marL="720090" marR="720090" algn="ctr"/>
                      <a:r>
                        <a:rPr lang="en-US" sz="1200">
                          <a:effectLst/>
                        </a:rPr>
                        <a:t>0.238824111</a:t>
                      </a:r>
                      <a:endParaRPr lang="en-US">
                        <a:effectLst/>
                      </a:endParaRPr>
                    </a:p>
                  </a:txBody>
                  <a:tcPr marL="68580" marR="68580" anchor="b"/>
                </a:tc>
                <a:extLst>
                  <a:ext uri="{0D108BD9-81ED-4DB2-BD59-A6C34878D82A}">
                    <a16:rowId xmlns:a16="http://schemas.microsoft.com/office/drawing/2014/main" val="1080158896"/>
                  </a:ext>
                </a:extLst>
              </a:tr>
              <a:tr h="167640">
                <a:tc>
                  <a:txBody>
                    <a:bodyPr/>
                    <a:lstStyle/>
                    <a:p>
                      <a:pPr marL="720090" marR="720090" algn="ctr"/>
                      <a:r>
                        <a:rPr lang="en-US" sz="1200">
                          <a:effectLst/>
                        </a:rPr>
                        <a:t>N:</a:t>
                      </a:r>
                      <a:endParaRPr lang="en-US">
                        <a:effectLst/>
                      </a:endParaRPr>
                    </a:p>
                  </a:txBody>
                  <a:tcPr marL="68580" marR="68580" anchor="b"/>
                </a:tc>
                <a:tc>
                  <a:txBody>
                    <a:bodyPr/>
                    <a:lstStyle/>
                    <a:p>
                      <a:pPr marL="720090" marR="720090" algn="ctr"/>
                      <a:r>
                        <a:rPr lang="en-US" sz="1200">
                          <a:effectLst/>
                        </a:rPr>
                        <a:t>48</a:t>
                      </a:r>
                      <a:endParaRPr lang="en-US">
                        <a:effectLst/>
                      </a:endParaRPr>
                    </a:p>
                  </a:txBody>
                  <a:tcPr marL="68580" marR="68580" anchor="b"/>
                </a:tc>
                <a:extLst>
                  <a:ext uri="{0D108BD9-81ED-4DB2-BD59-A6C34878D82A}">
                    <a16:rowId xmlns:a16="http://schemas.microsoft.com/office/drawing/2014/main" val="3034573255"/>
                  </a:ext>
                </a:extLst>
              </a:tr>
              <a:tr h="167640">
                <a:tc>
                  <a:txBody>
                    <a:bodyPr/>
                    <a:lstStyle/>
                    <a:p>
                      <a:pPr marL="720090" marR="720090" algn="ctr"/>
                      <a:r>
                        <a:rPr lang="en-US" sz="1200">
                          <a:effectLst/>
                        </a:rPr>
                        <a:t>T statistic:</a:t>
                      </a:r>
                      <a:endParaRPr lang="en-US">
                        <a:effectLst/>
                      </a:endParaRPr>
                    </a:p>
                  </a:txBody>
                  <a:tcPr marL="68580" marR="68580" anchor="b"/>
                </a:tc>
                <a:tc>
                  <a:txBody>
                    <a:bodyPr/>
                    <a:lstStyle/>
                    <a:p>
                      <a:pPr marL="720090" marR="720090" algn="ctr"/>
                      <a:r>
                        <a:rPr lang="en-US" sz="1200">
                          <a:effectLst/>
                        </a:rPr>
                        <a:t>1.668052629</a:t>
                      </a:r>
                      <a:endParaRPr lang="en-US">
                        <a:effectLst/>
                      </a:endParaRPr>
                    </a:p>
                  </a:txBody>
                  <a:tcPr marL="68580" marR="68580" anchor="b"/>
                </a:tc>
                <a:extLst>
                  <a:ext uri="{0D108BD9-81ED-4DB2-BD59-A6C34878D82A}">
                    <a16:rowId xmlns:a16="http://schemas.microsoft.com/office/drawing/2014/main" val="4021811692"/>
                  </a:ext>
                </a:extLst>
              </a:tr>
              <a:tr h="167640">
                <a:tc>
                  <a:txBody>
                    <a:bodyPr/>
                    <a:lstStyle/>
                    <a:p>
                      <a:pPr marL="720090" marR="720090" algn="ctr"/>
                      <a:r>
                        <a:rPr lang="en-US" sz="1200">
                          <a:effectLst/>
                        </a:rPr>
                        <a:t>DF:</a:t>
                      </a:r>
                      <a:endParaRPr lang="en-US">
                        <a:effectLst/>
                      </a:endParaRPr>
                    </a:p>
                  </a:txBody>
                  <a:tcPr marL="68580" marR="68580" anchor="b"/>
                </a:tc>
                <a:tc>
                  <a:txBody>
                    <a:bodyPr/>
                    <a:lstStyle/>
                    <a:p>
                      <a:pPr marL="720090" marR="720090" algn="ctr"/>
                      <a:r>
                        <a:rPr lang="en-US" sz="1200">
                          <a:effectLst/>
                        </a:rPr>
                        <a:t>46</a:t>
                      </a:r>
                      <a:endParaRPr lang="en-US">
                        <a:effectLst/>
                      </a:endParaRPr>
                    </a:p>
                  </a:txBody>
                  <a:tcPr marL="68580" marR="68580" anchor="b"/>
                </a:tc>
                <a:extLst>
                  <a:ext uri="{0D108BD9-81ED-4DB2-BD59-A6C34878D82A}">
                    <a16:rowId xmlns:a16="http://schemas.microsoft.com/office/drawing/2014/main" val="3248175042"/>
                  </a:ext>
                </a:extLst>
              </a:tr>
              <a:tr h="167640">
                <a:tc>
                  <a:txBody>
                    <a:bodyPr/>
                    <a:lstStyle/>
                    <a:p>
                      <a:pPr marL="720090" marR="720090" algn="ctr"/>
                      <a:r>
                        <a:rPr lang="en-US" sz="1200">
                          <a:effectLst/>
                        </a:rPr>
                        <a:t>p value:</a:t>
                      </a:r>
                      <a:endParaRPr lang="en-US">
                        <a:effectLst/>
                      </a:endParaRPr>
                    </a:p>
                  </a:txBody>
                  <a:tcPr marL="68580" marR="68580" anchor="b"/>
                </a:tc>
                <a:tc>
                  <a:txBody>
                    <a:bodyPr/>
                    <a:lstStyle/>
                    <a:p>
                      <a:pPr marL="720090" marR="720090" algn="ctr"/>
                      <a:r>
                        <a:rPr lang="en-US" sz="1200">
                          <a:effectLst/>
                        </a:rPr>
                        <a:t>0.10</a:t>
                      </a:r>
                      <a:endParaRPr lang="en-US">
                        <a:effectLst/>
                      </a:endParaRPr>
                    </a:p>
                  </a:txBody>
                  <a:tcPr marL="68580" marR="68580" anchor="b"/>
                </a:tc>
                <a:extLst>
                  <a:ext uri="{0D108BD9-81ED-4DB2-BD59-A6C34878D82A}">
                    <a16:rowId xmlns:a16="http://schemas.microsoft.com/office/drawing/2014/main" val="4197910231"/>
                  </a:ext>
                </a:extLst>
              </a:tr>
            </a:tbl>
          </a:graphicData>
        </a:graphic>
      </p:graphicFrame>
      <p:graphicFrame>
        <p:nvGraphicFramePr>
          <p:cNvPr id="14" name="Table 13">
            <a:extLst>
              <a:ext uri="{FF2B5EF4-FFF2-40B4-BE49-F238E27FC236}">
                <a16:creationId xmlns:a16="http://schemas.microsoft.com/office/drawing/2014/main" id="{B2DCAFD1-6F66-40DE-572A-030FED8AF7C3}"/>
              </a:ext>
            </a:extLst>
          </p:cNvPr>
          <p:cNvGraphicFramePr>
            <a:graphicFrameLocks noGrp="1"/>
          </p:cNvGraphicFramePr>
          <p:nvPr>
            <p:extLst>
              <p:ext uri="{D42A27DB-BD31-4B8C-83A1-F6EECF244321}">
                <p14:modId xmlns:p14="http://schemas.microsoft.com/office/powerpoint/2010/main" val="1322043728"/>
              </p:ext>
            </p:extLst>
          </p:nvPr>
        </p:nvGraphicFramePr>
        <p:xfrm>
          <a:off x="6001159" y="3829833"/>
          <a:ext cx="5690695" cy="1800612"/>
        </p:xfrm>
        <a:graphic>
          <a:graphicData uri="http://schemas.openxmlformats.org/drawingml/2006/table">
            <a:tbl>
              <a:tblPr firstRow="1" bandRow="1">
                <a:tableStyleId>{5C22544A-7EE6-4342-B048-85BDC9FD1C3A}</a:tableStyleId>
              </a:tblPr>
              <a:tblGrid>
                <a:gridCol w="2466752">
                  <a:extLst>
                    <a:ext uri="{9D8B030D-6E8A-4147-A177-3AD203B41FA5}">
                      <a16:colId xmlns:a16="http://schemas.microsoft.com/office/drawing/2014/main" val="2114277473"/>
                    </a:ext>
                  </a:extLst>
                </a:gridCol>
                <a:gridCol w="3223943">
                  <a:extLst>
                    <a:ext uri="{9D8B030D-6E8A-4147-A177-3AD203B41FA5}">
                      <a16:colId xmlns:a16="http://schemas.microsoft.com/office/drawing/2014/main" val="1377112018"/>
                    </a:ext>
                  </a:extLst>
                </a:gridCol>
              </a:tblGrid>
              <a:tr h="300102">
                <a:tc gridSpan="2">
                  <a:txBody>
                    <a:bodyPr/>
                    <a:lstStyle/>
                    <a:p>
                      <a:pPr marL="720090" marR="720090" algn="ctr"/>
                      <a:r>
                        <a:rPr lang="en-US" sz="1200" dirty="0">
                          <a:effectLst/>
                        </a:rPr>
                        <a:t>Decontamination, Disinfection &amp; Sterilization </a:t>
                      </a:r>
                      <a:endParaRPr lang="en-US">
                        <a:effectLst/>
                      </a:endParaRPr>
                    </a:p>
                  </a:txBody>
                  <a:tcPr marL="68580" marR="68580" anchor="b"/>
                </a:tc>
                <a:tc hMerge="1">
                  <a:txBody>
                    <a:bodyPr/>
                    <a:lstStyle/>
                    <a:p>
                      <a:endParaRPr lang="en-US"/>
                    </a:p>
                  </a:txBody>
                  <a:tcPr/>
                </a:tc>
                <a:extLst>
                  <a:ext uri="{0D108BD9-81ED-4DB2-BD59-A6C34878D82A}">
                    <a16:rowId xmlns:a16="http://schemas.microsoft.com/office/drawing/2014/main" val="3398729760"/>
                  </a:ext>
                </a:extLst>
              </a:tr>
              <a:tr h="300102">
                <a:tc>
                  <a:txBody>
                    <a:bodyPr/>
                    <a:lstStyle/>
                    <a:p>
                      <a:pPr marL="720090" marR="720090" algn="ctr"/>
                      <a:r>
                        <a:rPr lang="en-US" sz="1200" dirty="0">
                          <a:effectLst/>
                        </a:rPr>
                        <a:t>Coefficient (r):</a:t>
                      </a:r>
                      <a:endParaRPr lang="en-US" dirty="0">
                        <a:effectLst/>
                      </a:endParaRPr>
                    </a:p>
                  </a:txBody>
                  <a:tcPr marL="68580" marR="68580" anchor="b"/>
                </a:tc>
                <a:tc>
                  <a:txBody>
                    <a:bodyPr/>
                    <a:lstStyle/>
                    <a:p>
                      <a:pPr marL="720090" marR="720090" algn="ctr"/>
                      <a:r>
                        <a:rPr lang="en-US" sz="1200" dirty="0">
                          <a:effectLst/>
                        </a:rPr>
                        <a:t>0.2014</a:t>
                      </a:r>
                      <a:endParaRPr lang="en-US" dirty="0">
                        <a:effectLst/>
                      </a:endParaRPr>
                    </a:p>
                  </a:txBody>
                  <a:tcPr marL="68580" marR="68580" anchor="b"/>
                </a:tc>
                <a:extLst>
                  <a:ext uri="{0D108BD9-81ED-4DB2-BD59-A6C34878D82A}">
                    <a16:rowId xmlns:a16="http://schemas.microsoft.com/office/drawing/2014/main" val="2590652015"/>
                  </a:ext>
                </a:extLst>
              </a:tr>
              <a:tr h="300102">
                <a:tc>
                  <a:txBody>
                    <a:bodyPr/>
                    <a:lstStyle/>
                    <a:p>
                      <a:pPr marL="720090" marR="720090" algn="ctr"/>
                      <a:r>
                        <a:rPr lang="en-US" sz="1200" dirty="0">
                          <a:effectLst/>
                        </a:rPr>
                        <a:t>N:</a:t>
                      </a:r>
                      <a:endParaRPr lang="en-US" dirty="0">
                        <a:effectLst/>
                      </a:endParaRPr>
                    </a:p>
                  </a:txBody>
                  <a:tcPr marL="68580" marR="68580" anchor="b"/>
                </a:tc>
                <a:tc>
                  <a:txBody>
                    <a:bodyPr/>
                    <a:lstStyle/>
                    <a:p>
                      <a:pPr marL="720090" marR="720090" algn="ctr"/>
                      <a:r>
                        <a:rPr lang="en-US" sz="1200" dirty="0">
                          <a:effectLst/>
                        </a:rPr>
                        <a:t>48</a:t>
                      </a:r>
                      <a:endParaRPr lang="en-US" dirty="0">
                        <a:effectLst/>
                      </a:endParaRPr>
                    </a:p>
                  </a:txBody>
                  <a:tcPr marL="68580" marR="68580" anchor="b"/>
                </a:tc>
                <a:extLst>
                  <a:ext uri="{0D108BD9-81ED-4DB2-BD59-A6C34878D82A}">
                    <a16:rowId xmlns:a16="http://schemas.microsoft.com/office/drawing/2014/main" val="4183867517"/>
                  </a:ext>
                </a:extLst>
              </a:tr>
              <a:tr h="300102">
                <a:tc>
                  <a:txBody>
                    <a:bodyPr/>
                    <a:lstStyle/>
                    <a:p>
                      <a:pPr marL="720090" marR="720090" algn="ctr"/>
                      <a:r>
                        <a:rPr lang="en-US" sz="1200" dirty="0">
                          <a:effectLst/>
                        </a:rPr>
                        <a:t>T statistic:</a:t>
                      </a:r>
                      <a:endParaRPr lang="en-US" dirty="0">
                        <a:effectLst/>
                      </a:endParaRPr>
                    </a:p>
                  </a:txBody>
                  <a:tcPr marL="68580" marR="68580" anchor="b"/>
                </a:tc>
                <a:tc>
                  <a:txBody>
                    <a:bodyPr/>
                    <a:lstStyle/>
                    <a:p>
                      <a:pPr marL="720090" marR="720090" algn="ctr"/>
                      <a:r>
                        <a:rPr lang="en-US" sz="1200" dirty="0">
                          <a:effectLst/>
                        </a:rPr>
                        <a:t>1.39</a:t>
                      </a:r>
                      <a:endParaRPr lang="en-US" dirty="0">
                        <a:effectLst/>
                      </a:endParaRPr>
                    </a:p>
                  </a:txBody>
                  <a:tcPr marL="68580" marR="68580" anchor="b"/>
                </a:tc>
                <a:extLst>
                  <a:ext uri="{0D108BD9-81ED-4DB2-BD59-A6C34878D82A}">
                    <a16:rowId xmlns:a16="http://schemas.microsoft.com/office/drawing/2014/main" val="123144416"/>
                  </a:ext>
                </a:extLst>
              </a:tr>
              <a:tr h="300102">
                <a:tc>
                  <a:txBody>
                    <a:bodyPr/>
                    <a:lstStyle/>
                    <a:p>
                      <a:pPr marL="720090" marR="720090" algn="ctr"/>
                      <a:r>
                        <a:rPr lang="en-US" sz="1200" dirty="0">
                          <a:effectLst/>
                        </a:rPr>
                        <a:t>DF:</a:t>
                      </a:r>
                      <a:endParaRPr lang="en-US" dirty="0">
                        <a:effectLst/>
                      </a:endParaRPr>
                    </a:p>
                  </a:txBody>
                  <a:tcPr marL="68580" marR="68580" anchor="b"/>
                </a:tc>
                <a:tc>
                  <a:txBody>
                    <a:bodyPr/>
                    <a:lstStyle/>
                    <a:p>
                      <a:pPr marL="720090" marR="720090" algn="ctr"/>
                      <a:r>
                        <a:rPr lang="en-US" sz="1200" dirty="0">
                          <a:effectLst/>
                        </a:rPr>
                        <a:t>46</a:t>
                      </a:r>
                      <a:endParaRPr lang="en-US" dirty="0">
                        <a:effectLst/>
                      </a:endParaRPr>
                    </a:p>
                  </a:txBody>
                  <a:tcPr marL="68580" marR="68580" anchor="b"/>
                </a:tc>
                <a:extLst>
                  <a:ext uri="{0D108BD9-81ED-4DB2-BD59-A6C34878D82A}">
                    <a16:rowId xmlns:a16="http://schemas.microsoft.com/office/drawing/2014/main" val="3834975528"/>
                  </a:ext>
                </a:extLst>
              </a:tr>
              <a:tr h="300102">
                <a:tc>
                  <a:txBody>
                    <a:bodyPr/>
                    <a:lstStyle/>
                    <a:p>
                      <a:pPr marL="720090" marR="720090" algn="ctr"/>
                      <a:r>
                        <a:rPr lang="en-US" sz="1200" dirty="0">
                          <a:effectLst/>
                        </a:rPr>
                        <a:t>p value:</a:t>
                      </a:r>
                      <a:endParaRPr lang="en-US" dirty="0">
                        <a:effectLst/>
                      </a:endParaRPr>
                    </a:p>
                  </a:txBody>
                  <a:tcPr marL="68580" marR="68580" anchor="b"/>
                </a:tc>
                <a:tc>
                  <a:txBody>
                    <a:bodyPr/>
                    <a:lstStyle/>
                    <a:p>
                      <a:pPr marL="720090" marR="720090" algn="ctr"/>
                      <a:r>
                        <a:rPr lang="en-US" sz="1200" dirty="0">
                          <a:effectLst/>
                        </a:rPr>
                        <a:t>0.17</a:t>
                      </a:r>
                      <a:endParaRPr lang="en-US" dirty="0">
                        <a:effectLst/>
                      </a:endParaRPr>
                    </a:p>
                  </a:txBody>
                  <a:tcPr marL="68580" marR="68580" anchor="b"/>
                </a:tc>
                <a:extLst>
                  <a:ext uri="{0D108BD9-81ED-4DB2-BD59-A6C34878D82A}">
                    <a16:rowId xmlns:a16="http://schemas.microsoft.com/office/drawing/2014/main" val="346452454"/>
                  </a:ext>
                </a:extLst>
              </a:tr>
            </a:tbl>
          </a:graphicData>
        </a:graphic>
      </p:graphicFrame>
    </p:spTree>
    <p:extLst>
      <p:ext uri="{BB962C8B-B14F-4D97-AF65-F5344CB8AC3E}">
        <p14:creationId xmlns:p14="http://schemas.microsoft.com/office/powerpoint/2010/main" val="25643611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0091D4B-E802-EF0A-31A9-279391F111FB}"/>
              </a:ext>
            </a:extLst>
          </p:cNvPr>
          <p:cNvSpPr txBox="1"/>
          <p:nvPr/>
        </p:nvSpPr>
        <p:spPr>
          <a:xfrm>
            <a:off x="2721" y="2721"/>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sp>
        <p:nvSpPr>
          <p:cNvPr id="8" name="TextBox 7">
            <a:extLst>
              <a:ext uri="{FF2B5EF4-FFF2-40B4-BE49-F238E27FC236}">
                <a16:creationId xmlns:a16="http://schemas.microsoft.com/office/drawing/2014/main" id="{10405462-0BFE-3DD3-E7DF-244FDE5D3266}"/>
              </a:ext>
            </a:extLst>
          </p:cNvPr>
          <p:cNvSpPr txBox="1"/>
          <p:nvPr/>
        </p:nvSpPr>
        <p:spPr>
          <a:xfrm>
            <a:off x="2720" y="6493328"/>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pic>
        <p:nvPicPr>
          <p:cNvPr id="10" name="Picture 6" descr="Text&#10;&#10;Description automatically generated">
            <a:extLst>
              <a:ext uri="{FF2B5EF4-FFF2-40B4-BE49-F238E27FC236}">
                <a16:creationId xmlns:a16="http://schemas.microsoft.com/office/drawing/2014/main" id="{D6A075E5-7030-46FB-47B8-B0D78AC0C8E7}"/>
              </a:ext>
            </a:extLst>
          </p:cNvPr>
          <p:cNvPicPr>
            <a:picLocks noChangeAspect="1"/>
          </p:cNvPicPr>
          <p:nvPr/>
        </p:nvPicPr>
        <p:blipFill>
          <a:blip r:embed="rId2"/>
          <a:stretch>
            <a:fillRect/>
          </a:stretch>
        </p:blipFill>
        <p:spPr>
          <a:xfrm>
            <a:off x="2721" y="373482"/>
            <a:ext cx="1341665" cy="627358"/>
          </a:xfrm>
          <a:prstGeom prst="rect">
            <a:avLst/>
          </a:prstGeom>
        </p:spPr>
      </p:pic>
      <p:sp>
        <p:nvSpPr>
          <p:cNvPr id="11" name="TextBox 10">
            <a:extLst>
              <a:ext uri="{FF2B5EF4-FFF2-40B4-BE49-F238E27FC236}">
                <a16:creationId xmlns:a16="http://schemas.microsoft.com/office/drawing/2014/main" id="{7A2D2D6D-2C81-2C36-E915-D653263466B4}"/>
              </a:ext>
            </a:extLst>
          </p:cNvPr>
          <p:cNvSpPr txBox="1"/>
          <p:nvPr/>
        </p:nvSpPr>
        <p:spPr>
          <a:xfrm>
            <a:off x="1183002" y="999212"/>
            <a:ext cx="10145485" cy="584775"/>
          </a:xfrm>
          <a:prstGeom prst="rect">
            <a:avLst/>
          </a:prstGeom>
          <a:solidFill>
            <a:schemeClr val="bg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b="1" dirty="0">
                <a:solidFill>
                  <a:schemeClr val="accent1">
                    <a:lumMod val="50000"/>
                  </a:schemeClr>
                </a:solidFill>
                <a:latin typeface="Cambria"/>
                <a:ea typeface="Cambria"/>
              </a:rPr>
              <a:t>Results: PHCs</a:t>
            </a:r>
          </a:p>
        </p:txBody>
      </p:sp>
      <p:graphicFrame>
        <p:nvGraphicFramePr>
          <p:cNvPr id="3" name="Table 2">
            <a:extLst>
              <a:ext uri="{FF2B5EF4-FFF2-40B4-BE49-F238E27FC236}">
                <a16:creationId xmlns:a16="http://schemas.microsoft.com/office/drawing/2014/main" id="{CFE9ECDE-40B8-8670-567F-5CA1B0E3E24A}"/>
              </a:ext>
            </a:extLst>
          </p:cNvPr>
          <p:cNvGraphicFramePr>
            <a:graphicFrameLocks noGrp="1"/>
          </p:cNvGraphicFramePr>
          <p:nvPr>
            <p:extLst>
              <p:ext uri="{D42A27DB-BD31-4B8C-83A1-F6EECF244321}">
                <p14:modId xmlns:p14="http://schemas.microsoft.com/office/powerpoint/2010/main" val="2680508987"/>
              </p:ext>
            </p:extLst>
          </p:nvPr>
        </p:nvGraphicFramePr>
        <p:xfrm>
          <a:off x="417077" y="1783915"/>
          <a:ext cx="5585445" cy="2192145"/>
        </p:xfrm>
        <a:graphic>
          <a:graphicData uri="http://schemas.openxmlformats.org/drawingml/2006/table">
            <a:tbl>
              <a:tblPr firstRow="1" bandRow="1">
                <a:tableStyleId>{5C22544A-7EE6-4342-B048-85BDC9FD1C3A}</a:tableStyleId>
              </a:tblPr>
              <a:tblGrid>
                <a:gridCol w="2374064">
                  <a:extLst>
                    <a:ext uri="{9D8B030D-6E8A-4147-A177-3AD203B41FA5}">
                      <a16:colId xmlns:a16="http://schemas.microsoft.com/office/drawing/2014/main" val="2677271025"/>
                    </a:ext>
                  </a:extLst>
                </a:gridCol>
                <a:gridCol w="3211381">
                  <a:extLst>
                    <a:ext uri="{9D8B030D-6E8A-4147-A177-3AD203B41FA5}">
                      <a16:colId xmlns:a16="http://schemas.microsoft.com/office/drawing/2014/main" val="3915495697"/>
                    </a:ext>
                  </a:extLst>
                </a:gridCol>
              </a:tblGrid>
              <a:tr h="329538">
                <a:tc gridSpan="2">
                  <a:txBody>
                    <a:bodyPr/>
                    <a:lstStyle/>
                    <a:p>
                      <a:pPr marL="720090" marR="720090" algn="ctr"/>
                      <a:r>
                        <a:rPr lang="en-US" sz="1200">
                          <a:effectLst/>
                        </a:rPr>
                        <a:t>Environmental Control</a:t>
                      </a:r>
                      <a:endParaRPr lang="en-US">
                        <a:effectLst/>
                      </a:endParaRPr>
                    </a:p>
                  </a:txBody>
                  <a:tcPr marL="68580" marR="68580" anchor="b"/>
                </a:tc>
                <a:tc hMerge="1">
                  <a:txBody>
                    <a:bodyPr/>
                    <a:lstStyle/>
                    <a:p>
                      <a:endParaRPr lang="en-US"/>
                    </a:p>
                  </a:txBody>
                  <a:tcPr/>
                </a:tc>
                <a:extLst>
                  <a:ext uri="{0D108BD9-81ED-4DB2-BD59-A6C34878D82A}">
                    <a16:rowId xmlns:a16="http://schemas.microsoft.com/office/drawing/2014/main" val="2833690304"/>
                  </a:ext>
                </a:extLst>
              </a:tr>
              <a:tr h="544455">
                <a:tc>
                  <a:txBody>
                    <a:bodyPr/>
                    <a:lstStyle/>
                    <a:p>
                      <a:pPr marL="720090" marR="720090" algn="ctr"/>
                      <a:r>
                        <a:rPr lang="en-US" sz="1200">
                          <a:effectLst/>
                        </a:rPr>
                        <a:t>Coefficient (r):</a:t>
                      </a:r>
                      <a:endParaRPr lang="en-US">
                        <a:effectLst/>
                      </a:endParaRPr>
                    </a:p>
                  </a:txBody>
                  <a:tcPr marL="68580" marR="68580" anchor="b"/>
                </a:tc>
                <a:tc>
                  <a:txBody>
                    <a:bodyPr/>
                    <a:lstStyle/>
                    <a:p>
                      <a:pPr marL="720090" marR="720090" algn="ctr"/>
                      <a:r>
                        <a:rPr lang="en-US" sz="1200">
                          <a:effectLst/>
                        </a:rPr>
                        <a:t>0.246375048</a:t>
                      </a:r>
                      <a:endParaRPr lang="en-US">
                        <a:effectLst/>
                      </a:endParaRPr>
                    </a:p>
                  </a:txBody>
                  <a:tcPr marL="68580" marR="68580" anchor="b"/>
                </a:tc>
                <a:extLst>
                  <a:ext uri="{0D108BD9-81ED-4DB2-BD59-A6C34878D82A}">
                    <a16:rowId xmlns:a16="http://schemas.microsoft.com/office/drawing/2014/main" val="3546076739"/>
                  </a:ext>
                </a:extLst>
              </a:tr>
              <a:tr h="329538">
                <a:tc>
                  <a:txBody>
                    <a:bodyPr/>
                    <a:lstStyle/>
                    <a:p>
                      <a:pPr marL="720090" marR="720090" algn="ctr"/>
                      <a:r>
                        <a:rPr lang="en-US" sz="1200">
                          <a:effectLst/>
                        </a:rPr>
                        <a:t>N:</a:t>
                      </a:r>
                      <a:endParaRPr lang="en-US">
                        <a:effectLst/>
                      </a:endParaRPr>
                    </a:p>
                  </a:txBody>
                  <a:tcPr marL="68580" marR="68580" anchor="b"/>
                </a:tc>
                <a:tc>
                  <a:txBody>
                    <a:bodyPr/>
                    <a:lstStyle/>
                    <a:p>
                      <a:pPr marL="720090" marR="720090" algn="ctr"/>
                      <a:r>
                        <a:rPr lang="en-US" sz="1200">
                          <a:effectLst/>
                        </a:rPr>
                        <a:t>48</a:t>
                      </a:r>
                      <a:endParaRPr lang="en-US">
                        <a:effectLst/>
                      </a:endParaRPr>
                    </a:p>
                  </a:txBody>
                  <a:tcPr marL="68580" marR="68580" anchor="b"/>
                </a:tc>
                <a:extLst>
                  <a:ext uri="{0D108BD9-81ED-4DB2-BD59-A6C34878D82A}">
                    <a16:rowId xmlns:a16="http://schemas.microsoft.com/office/drawing/2014/main" val="2821525756"/>
                  </a:ext>
                </a:extLst>
              </a:tr>
              <a:tr h="329538">
                <a:tc>
                  <a:txBody>
                    <a:bodyPr/>
                    <a:lstStyle/>
                    <a:p>
                      <a:pPr marL="720090" marR="720090" algn="ctr"/>
                      <a:r>
                        <a:rPr lang="en-US" sz="1200">
                          <a:effectLst/>
                        </a:rPr>
                        <a:t>T statistic:</a:t>
                      </a:r>
                      <a:endParaRPr lang="en-US">
                        <a:effectLst/>
                      </a:endParaRPr>
                    </a:p>
                  </a:txBody>
                  <a:tcPr marL="68580" marR="68580" anchor="b"/>
                </a:tc>
                <a:tc>
                  <a:txBody>
                    <a:bodyPr/>
                    <a:lstStyle/>
                    <a:p>
                      <a:pPr marL="720090" marR="720090" algn="ctr"/>
                      <a:r>
                        <a:rPr lang="en-US" sz="1200">
                          <a:effectLst/>
                        </a:rPr>
                        <a:t>1.724144376</a:t>
                      </a:r>
                      <a:endParaRPr lang="en-US">
                        <a:effectLst/>
                      </a:endParaRPr>
                    </a:p>
                  </a:txBody>
                  <a:tcPr marL="68580" marR="68580" anchor="b"/>
                </a:tc>
                <a:extLst>
                  <a:ext uri="{0D108BD9-81ED-4DB2-BD59-A6C34878D82A}">
                    <a16:rowId xmlns:a16="http://schemas.microsoft.com/office/drawing/2014/main" val="3158984173"/>
                  </a:ext>
                </a:extLst>
              </a:tr>
              <a:tr h="329538">
                <a:tc>
                  <a:txBody>
                    <a:bodyPr/>
                    <a:lstStyle/>
                    <a:p>
                      <a:pPr marL="720090" marR="720090" algn="ctr"/>
                      <a:r>
                        <a:rPr lang="en-US" sz="1200">
                          <a:effectLst/>
                        </a:rPr>
                        <a:t>DF:</a:t>
                      </a:r>
                      <a:endParaRPr lang="en-US">
                        <a:effectLst/>
                      </a:endParaRPr>
                    </a:p>
                  </a:txBody>
                  <a:tcPr marL="68580" marR="68580" anchor="b"/>
                </a:tc>
                <a:tc>
                  <a:txBody>
                    <a:bodyPr/>
                    <a:lstStyle/>
                    <a:p>
                      <a:pPr marL="720090" marR="720090" algn="ctr"/>
                      <a:r>
                        <a:rPr lang="en-US" sz="1200">
                          <a:effectLst/>
                        </a:rPr>
                        <a:t>46</a:t>
                      </a:r>
                      <a:endParaRPr lang="en-US">
                        <a:effectLst/>
                      </a:endParaRPr>
                    </a:p>
                  </a:txBody>
                  <a:tcPr marL="68580" marR="68580" anchor="b"/>
                </a:tc>
                <a:extLst>
                  <a:ext uri="{0D108BD9-81ED-4DB2-BD59-A6C34878D82A}">
                    <a16:rowId xmlns:a16="http://schemas.microsoft.com/office/drawing/2014/main" val="2552134247"/>
                  </a:ext>
                </a:extLst>
              </a:tr>
              <a:tr h="329538">
                <a:tc>
                  <a:txBody>
                    <a:bodyPr/>
                    <a:lstStyle/>
                    <a:p>
                      <a:pPr marL="720090" marR="720090" algn="ctr"/>
                      <a:r>
                        <a:rPr lang="en-US" sz="1200">
                          <a:effectLst/>
                        </a:rPr>
                        <a:t>p value:</a:t>
                      </a:r>
                      <a:endParaRPr lang="en-US">
                        <a:effectLst/>
                      </a:endParaRPr>
                    </a:p>
                  </a:txBody>
                  <a:tcPr marL="68580" marR="68580" anchor="b"/>
                </a:tc>
                <a:tc>
                  <a:txBody>
                    <a:bodyPr/>
                    <a:lstStyle/>
                    <a:p>
                      <a:pPr marL="720090" marR="720090" algn="ctr"/>
                      <a:r>
                        <a:rPr lang="en-US" sz="1200">
                          <a:effectLst/>
                        </a:rPr>
                        <a:t>0.09</a:t>
                      </a:r>
                      <a:endParaRPr lang="en-US">
                        <a:effectLst/>
                      </a:endParaRPr>
                    </a:p>
                  </a:txBody>
                  <a:tcPr marL="68580" marR="68580" anchor="b"/>
                </a:tc>
                <a:extLst>
                  <a:ext uri="{0D108BD9-81ED-4DB2-BD59-A6C34878D82A}">
                    <a16:rowId xmlns:a16="http://schemas.microsoft.com/office/drawing/2014/main" val="3979745418"/>
                  </a:ext>
                </a:extLst>
              </a:tr>
            </a:tbl>
          </a:graphicData>
        </a:graphic>
      </p:graphicFrame>
      <p:graphicFrame>
        <p:nvGraphicFramePr>
          <p:cNvPr id="9" name="Table 8">
            <a:extLst>
              <a:ext uri="{FF2B5EF4-FFF2-40B4-BE49-F238E27FC236}">
                <a16:creationId xmlns:a16="http://schemas.microsoft.com/office/drawing/2014/main" id="{C3C22D7D-EF8F-3D44-A04B-916365AAE65D}"/>
              </a:ext>
            </a:extLst>
          </p:cNvPr>
          <p:cNvGraphicFramePr>
            <a:graphicFrameLocks noGrp="1"/>
          </p:cNvGraphicFramePr>
          <p:nvPr>
            <p:extLst>
              <p:ext uri="{D42A27DB-BD31-4B8C-83A1-F6EECF244321}">
                <p14:modId xmlns:p14="http://schemas.microsoft.com/office/powerpoint/2010/main" val="3007340623"/>
              </p:ext>
            </p:extLst>
          </p:nvPr>
        </p:nvGraphicFramePr>
        <p:xfrm>
          <a:off x="6398134" y="3936721"/>
          <a:ext cx="5220335" cy="2231196"/>
        </p:xfrm>
        <a:graphic>
          <a:graphicData uri="http://schemas.openxmlformats.org/drawingml/2006/table">
            <a:tbl>
              <a:tblPr firstRow="1" bandRow="1">
                <a:tableStyleId>{5C22544A-7EE6-4342-B048-85BDC9FD1C3A}</a:tableStyleId>
              </a:tblPr>
              <a:tblGrid>
                <a:gridCol w="2263140">
                  <a:extLst>
                    <a:ext uri="{9D8B030D-6E8A-4147-A177-3AD203B41FA5}">
                      <a16:colId xmlns:a16="http://schemas.microsoft.com/office/drawing/2014/main" val="3495657886"/>
                    </a:ext>
                  </a:extLst>
                </a:gridCol>
                <a:gridCol w="2957195">
                  <a:extLst>
                    <a:ext uri="{9D8B030D-6E8A-4147-A177-3AD203B41FA5}">
                      <a16:colId xmlns:a16="http://schemas.microsoft.com/office/drawing/2014/main" val="1110621505"/>
                    </a:ext>
                  </a:extLst>
                </a:gridCol>
              </a:tblGrid>
              <a:tr h="507090">
                <a:tc gridSpan="2">
                  <a:txBody>
                    <a:bodyPr/>
                    <a:lstStyle/>
                    <a:p>
                      <a:pPr marL="720090" marR="720090" algn="ctr"/>
                      <a:r>
                        <a:rPr lang="en-US" sz="1200">
                          <a:effectLst/>
                        </a:rPr>
                        <a:t>Segregation, collection, treatment &amp;disposal of biomedical &amp; hazardous waste </a:t>
                      </a:r>
                      <a:endParaRPr lang="en-US">
                        <a:effectLst/>
                      </a:endParaRPr>
                    </a:p>
                  </a:txBody>
                  <a:tcPr marL="68580" marR="68580" anchor="b"/>
                </a:tc>
                <a:tc hMerge="1">
                  <a:txBody>
                    <a:bodyPr/>
                    <a:lstStyle/>
                    <a:p>
                      <a:endParaRPr lang="en-US"/>
                    </a:p>
                  </a:txBody>
                  <a:tcPr/>
                </a:tc>
                <a:extLst>
                  <a:ext uri="{0D108BD9-81ED-4DB2-BD59-A6C34878D82A}">
                    <a16:rowId xmlns:a16="http://schemas.microsoft.com/office/drawing/2014/main" val="1083438597"/>
                  </a:ext>
                </a:extLst>
              </a:tr>
              <a:tr h="507090">
                <a:tc>
                  <a:txBody>
                    <a:bodyPr/>
                    <a:lstStyle/>
                    <a:p>
                      <a:pPr marL="720090" marR="720090" algn="ctr"/>
                      <a:r>
                        <a:rPr lang="en-US" sz="1200">
                          <a:effectLst/>
                        </a:rPr>
                        <a:t>Coefficient (r):</a:t>
                      </a:r>
                      <a:endParaRPr lang="en-US">
                        <a:effectLst/>
                      </a:endParaRPr>
                    </a:p>
                  </a:txBody>
                  <a:tcPr marL="68580" marR="68580" anchor="b"/>
                </a:tc>
                <a:tc>
                  <a:txBody>
                    <a:bodyPr/>
                    <a:lstStyle/>
                    <a:p>
                      <a:pPr marL="720090" marR="720090" algn="ctr"/>
                      <a:r>
                        <a:rPr lang="en-US" sz="1200">
                          <a:effectLst/>
                        </a:rPr>
                        <a:t>0.275851325</a:t>
                      </a:r>
                      <a:endParaRPr lang="en-US">
                        <a:effectLst/>
                      </a:endParaRPr>
                    </a:p>
                  </a:txBody>
                  <a:tcPr marL="68580" marR="68580" anchor="b"/>
                </a:tc>
                <a:extLst>
                  <a:ext uri="{0D108BD9-81ED-4DB2-BD59-A6C34878D82A}">
                    <a16:rowId xmlns:a16="http://schemas.microsoft.com/office/drawing/2014/main" val="3115329552"/>
                  </a:ext>
                </a:extLst>
              </a:tr>
              <a:tr h="304254">
                <a:tc>
                  <a:txBody>
                    <a:bodyPr/>
                    <a:lstStyle/>
                    <a:p>
                      <a:pPr marL="720090" marR="720090" algn="ctr"/>
                      <a:r>
                        <a:rPr lang="en-US" sz="1200">
                          <a:effectLst/>
                        </a:rPr>
                        <a:t>N:</a:t>
                      </a:r>
                      <a:endParaRPr lang="en-US">
                        <a:effectLst/>
                      </a:endParaRPr>
                    </a:p>
                  </a:txBody>
                  <a:tcPr marL="68580" marR="68580" anchor="b"/>
                </a:tc>
                <a:tc>
                  <a:txBody>
                    <a:bodyPr/>
                    <a:lstStyle/>
                    <a:p>
                      <a:pPr marL="720090" marR="720090" algn="ctr"/>
                      <a:r>
                        <a:rPr lang="en-US" sz="1200">
                          <a:effectLst/>
                        </a:rPr>
                        <a:t>48</a:t>
                      </a:r>
                      <a:endParaRPr lang="en-US">
                        <a:effectLst/>
                      </a:endParaRPr>
                    </a:p>
                  </a:txBody>
                  <a:tcPr marL="68580" marR="68580" anchor="b"/>
                </a:tc>
                <a:extLst>
                  <a:ext uri="{0D108BD9-81ED-4DB2-BD59-A6C34878D82A}">
                    <a16:rowId xmlns:a16="http://schemas.microsoft.com/office/drawing/2014/main" val="2663728409"/>
                  </a:ext>
                </a:extLst>
              </a:tr>
              <a:tr h="304254">
                <a:tc>
                  <a:txBody>
                    <a:bodyPr/>
                    <a:lstStyle/>
                    <a:p>
                      <a:pPr marL="720090" marR="720090" algn="ctr"/>
                      <a:r>
                        <a:rPr lang="en-US" sz="1200">
                          <a:effectLst/>
                        </a:rPr>
                        <a:t>T statistic:</a:t>
                      </a:r>
                      <a:endParaRPr lang="en-US">
                        <a:effectLst/>
                      </a:endParaRPr>
                    </a:p>
                  </a:txBody>
                  <a:tcPr marL="68580" marR="68580" anchor="b"/>
                </a:tc>
                <a:tc>
                  <a:txBody>
                    <a:bodyPr/>
                    <a:lstStyle/>
                    <a:p>
                      <a:pPr marL="720090" marR="720090" algn="ctr"/>
                      <a:r>
                        <a:rPr lang="en-US" sz="1200">
                          <a:effectLst/>
                        </a:rPr>
                        <a:t>1.946435804</a:t>
                      </a:r>
                      <a:endParaRPr lang="en-US">
                        <a:effectLst/>
                      </a:endParaRPr>
                    </a:p>
                  </a:txBody>
                  <a:tcPr marL="68580" marR="68580" anchor="b"/>
                </a:tc>
                <a:extLst>
                  <a:ext uri="{0D108BD9-81ED-4DB2-BD59-A6C34878D82A}">
                    <a16:rowId xmlns:a16="http://schemas.microsoft.com/office/drawing/2014/main" val="708790348"/>
                  </a:ext>
                </a:extLst>
              </a:tr>
              <a:tr h="304254">
                <a:tc>
                  <a:txBody>
                    <a:bodyPr/>
                    <a:lstStyle/>
                    <a:p>
                      <a:pPr marL="720090" marR="720090" algn="ctr"/>
                      <a:r>
                        <a:rPr lang="en-US" sz="1200">
                          <a:effectLst/>
                        </a:rPr>
                        <a:t>DF:</a:t>
                      </a:r>
                      <a:endParaRPr lang="en-US">
                        <a:effectLst/>
                      </a:endParaRPr>
                    </a:p>
                  </a:txBody>
                  <a:tcPr marL="68580" marR="68580" anchor="b"/>
                </a:tc>
                <a:tc>
                  <a:txBody>
                    <a:bodyPr/>
                    <a:lstStyle/>
                    <a:p>
                      <a:pPr marL="720090" marR="720090" algn="ctr"/>
                      <a:r>
                        <a:rPr lang="en-US" sz="1200">
                          <a:effectLst/>
                        </a:rPr>
                        <a:t>46</a:t>
                      </a:r>
                      <a:endParaRPr lang="en-US">
                        <a:effectLst/>
                      </a:endParaRPr>
                    </a:p>
                  </a:txBody>
                  <a:tcPr marL="68580" marR="68580" anchor="b"/>
                </a:tc>
                <a:extLst>
                  <a:ext uri="{0D108BD9-81ED-4DB2-BD59-A6C34878D82A}">
                    <a16:rowId xmlns:a16="http://schemas.microsoft.com/office/drawing/2014/main" val="61717540"/>
                  </a:ext>
                </a:extLst>
              </a:tr>
              <a:tr h="304254">
                <a:tc>
                  <a:txBody>
                    <a:bodyPr/>
                    <a:lstStyle/>
                    <a:p>
                      <a:pPr marL="720090" marR="720090" algn="ctr"/>
                      <a:r>
                        <a:rPr lang="en-US" sz="1200">
                          <a:effectLst/>
                        </a:rPr>
                        <a:t>p value:</a:t>
                      </a:r>
                      <a:endParaRPr lang="en-US">
                        <a:effectLst/>
                      </a:endParaRPr>
                    </a:p>
                  </a:txBody>
                  <a:tcPr marL="68580" marR="68580" anchor="b"/>
                </a:tc>
                <a:tc>
                  <a:txBody>
                    <a:bodyPr/>
                    <a:lstStyle/>
                    <a:p>
                      <a:pPr marL="720090" marR="720090" algn="ctr"/>
                      <a:r>
                        <a:rPr lang="en-US" sz="1200">
                          <a:effectLst/>
                        </a:rPr>
                        <a:t>0.06</a:t>
                      </a:r>
                      <a:endParaRPr lang="en-US">
                        <a:effectLst/>
                      </a:endParaRPr>
                    </a:p>
                  </a:txBody>
                  <a:tcPr marL="68580" marR="68580" anchor="b"/>
                </a:tc>
                <a:extLst>
                  <a:ext uri="{0D108BD9-81ED-4DB2-BD59-A6C34878D82A}">
                    <a16:rowId xmlns:a16="http://schemas.microsoft.com/office/drawing/2014/main" val="3489588550"/>
                  </a:ext>
                </a:extLst>
              </a:tr>
            </a:tbl>
          </a:graphicData>
        </a:graphic>
      </p:graphicFrame>
    </p:spTree>
    <p:extLst>
      <p:ext uri="{BB962C8B-B14F-4D97-AF65-F5344CB8AC3E}">
        <p14:creationId xmlns:p14="http://schemas.microsoft.com/office/powerpoint/2010/main" val="87112306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19</Slides>
  <Notes>0</Notes>
  <HiddenSlides>0</HiddenSlide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revision>260</cp:revision>
  <dcterms:created xsi:type="dcterms:W3CDTF">2022-06-15T23:40:35Z</dcterms:created>
  <dcterms:modified xsi:type="dcterms:W3CDTF">2022-06-17T15:26:36Z</dcterms:modified>
</cp:coreProperties>
</file>