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4"/>
  </p:notesMasterIdLst>
  <p:sldIdLst>
    <p:sldId id="256" r:id="rId2"/>
    <p:sldId id="281" r:id="rId3"/>
    <p:sldId id="282" r:id="rId4"/>
    <p:sldId id="286" r:id="rId5"/>
    <p:sldId id="277" r:id="rId6"/>
    <p:sldId id="258" r:id="rId7"/>
    <p:sldId id="259" r:id="rId8"/>
    <p:sldId id="272" r:id="rId9"/>
    <p:sldId id="261" r:id="rId10"/>
    <p:sldId id="283" r:id="rId11"/>
    <p:sldId id="284" r:id="rId12"/>
    <p:sldId id="285" r:id="rId13"/>
    <p:sldId id="263" r:id="rId14"/>
    <p:sldId id="266" r:id="rId15"/>
    <p:sldId id="267" r:id="rId16"/>
    <p:sldId id="273" r:id="rId17"/>
    <p:sldId id="274" r:id="rId18"/>
    <p:sldId id="275" r:id="rId19"/>
    <p:sldId id="269" r:id="rId20"/>
    <p:sldId id="276" r:id="rId21"/>
    <p:sldId id="270" r:id="rId22"/>
    <p:sldId id="287" r:id="rId23"/>
  </p:sldIdLst>
  <p:sldSz cx="10080625" cy="7559675"/>
  <p:notesSz cx="7559675" cy="10691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88" autoAdjust="0"/>
    <p:restoredTop sz="94624" autoAdjust="0"/>
  </p:normalViewPr>
  <p:slideViewPr>
    <p:cSldViewPr>
      <p:cViewPr>
        <p:scale>
          <a:sx n="66" d="100"/>
          <a:sy n="66" d="100"/>
        </p:scale>
        <p:origin x="-1314" y="-24"/>
      </p:cViewPr>
      <p:guideLst>
        <p:guide orient="horz" pos="2381"/>
        <p:guide pos="3175"/>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layout/>
    </c:title>
    <c:view3D>
      <c:rotX val="75"/>
      <c:perspective val="30"/>
    </c:view3D>
    <c:plotArea>
      <c:layout>
        <c:manualLayout>
          <c:layoutTarget val="inner"/>
          <c:xMode val="edge"/>
          <c:yMode val="edge"/>
          <c:x val="0.14729703531376773"/>
          <c:y val="0.266116652085156"/>
          <c:w val="0.67140834369388114"/>
          <c:h val="0.69322953948938282"/>
        </c:manualLayout>
      </c:layout>
      <c:pie3DChart>
        <c:varyColors val="1"/>
        <c:ser>
          <c:idx val="0"/>
          <c:order val="0"/>
          <c:tx>
            <c:strRef>
              <c:f>Sheet1!$B$1</c:f>
              <c:strCache>
                <c:ptCount val="1"/>
                <c:pt idx="0">
                  <c:v>Distribution of Fraud </c:v>
                </c:pt>
              </c:strCache>
            </c:strRef>
          </c:tx>
          <c:explosion val="25"/>
          <c:dLbls>
            <c:showVal val="1"/>
            <c:showLeaderLines val="1"/>
          </c:dLbls>
          <c:cat>
            <c:strRef>
              <c:f>Sheet1!$A$2:$A$4</c:f>
              <c:strCache>
                <c:ptCount val="3"/>
                <c:pt idx="0">
                  <c:v>Policy Holder</c:v>
                </c:pt>
                <c:pt idx="1">
                  <c:v>Agents</c:v>
                </c:pt>
                <c:pt idx="2">
                  <c:v>Providers</c:v>
                </c:pt>
              </c:strCache>
            </c:strRef>
          </c:cat>
          <c:val>
            <c:numRef>
              <c:f>Sheet1!$B$2:$B$4</c:f>
              <c:numCache>
                <c:formatCode>0%</c:formatCode>
                <c:ptCount val="3"/>
                <c:pt idx="0">
                  <c:v>0.23</c:v>
                </c:pt>
                <c:pt idx="1">
                  <c:v>0.41000000000000031</c:v>
                </c:pt>
                <c:pt idx="2">
                  <c:v>0.36000000000000032</c:v>
                </c:pt>
              </c:numCache>
            </c:numRef>
          </c:val>
        </c:ser>
      </c:pie3DChart>
    </c:plotArea>
    <c:legend>
      <c:legendPos val="r"/>
      <c:layout/>
    </c:legend>
    <c:plotVisOnly val="1"/>
  </c:chart>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D90744-4E6F-476A-9FD7-85E73542280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DE00E90A-2427-48C1-9EC4-77165DBC2264}">
      <dgm:prSet/>
      <dgm:spPr/>
      <dgm:t>
        <a:bodyPr/>
        <a:lstStyle/>
        <a:p>
          <a:pPr rtl="0"/>
          <a:r>
            <a:rPr lang="en-US" b="1" baseline="0" dirty="0" smtClean="0">
              <a:latin typeface="Times New Roman" pitchFamily="18" charset="0"/>
              <a:cs typeface="Times New Roman" pitchFamily="18" charset="0"/>
            </a:rPr>
            <a:t>Vipul Med Corp Introduction</a:t>
          </a:r>
          <a:endParaRPr lang="en-US" dirty="0">
            <a:latin typeface="Times New Roman" pitchFamily="18" charset="0"/>
            <a:cs typeface="Times New Roman" pitchFamily="18" charset="0"/>
          </a:endParaRPr>
        </a:p>
      </dgm:t>
    </dgm:pt>
    <dgm:pt modelId="{2496491F-42CC-44E8-AEEE-F3D3A27EE501}" type="parTrans" cxnId="{DE66AE3A-3847-485D-B659-9DA73CE61A61}">
      <dgm:prSet/>
      <dgm:spPr/>
      <dgm:t>
        <a:bodyPr/>
        <a:lstStyle/>
        <a:p>
          <a:endParaRPr lang="en-US"/>
        </a:p>
      </dgm:t>
    </dgm:pt>
    <dgm:pt modelId="{E3D9EE40-99A7-4B58-91B8-F5DB0AA1748E}" type="sibTrans" cxnId="{DE66AE3A-3847-485D-B659-9DA73CE61A61}">
      <dgm:prSet/>
      <dgm:spPr/>
      <dgm:t>
        <a:bodyPr/>
        <a:lstStyle/>
        <a:p>
          <a:endParaRPr lang="en-US"/>
        </a:p>
      </dgm:t>
    </dgm:pt>
    <dgm:pt modelId="{862D7334-A2A4-4F5F-AEB4-70122D1BE3DC}" type="pres">
      <dgm:prSet presAssocID="{52D90744-4E6F-476A-9FD7-85E73542280B}" presName="linear" presStyleCnt="0">
        <dgm:presLayoutVars>
          <dgm:animLvl val="lvl"/>
          <dgm:resizeHandles val="exact"/>
        </dgm:presLayoutVars>
      </dgm:prSet>
      <dgm:spPr/>
      <dgm:t>
        <a:bodyPr/>
        <a:lstStyle/>
        <a:p>
          <a:endParaRPr lang="en-US"/>
        </a:p>
      </dgm:t>
    </dgm:pt>
    <dgm:pt modelId="{5434C253-35B2-4421-807A-EA6742FC3509}" type="pres">
      <dgm:prSet presAssocID="{DE00E90A-2427-48C1-9EC4-77165DBC2264}" presName="parentText" presStyleLbl="node1" presStyleIdx="0" presStyleCnt="1">
        <dgm:presLayoutVars>
          <dgm:chMax val="0"/>
          <dgm:bulletEnabled val="1"/>
        </dgm:presLayoutVars>
      </dgm:prSet>
      <dgm:spPr/>
      <dgm:t>
        <a:bodyPr/>
        <a:lstStyle/>
        <a:p>
          <a:endParaRPr lang="en-US"/>
        </a:p>
      </dgm:t>
    </dgm:pt>
  </dgm:ptLst>
  <dgm:cxnLst>
    <dgm:cxn modelId="{1E1457BF-0306-4A84-9E19-0A3A7D7275F4}" type="presOf" srcId="{DE00E90A-2427-48C1-9EC4-77165DBC2264}" destId="{5434C253-35B2-4421-807A-EA6742FC3509}" srcOrd="0" destOrd="0" presId="urn:microsoft.com/office/officeart/2005/8/layout/vList2"/>
    <dgm:cxn modelId="{370D78E8-BF55-4346-B038-B8E4B41B2603}" type="presOf" srcId="{52D90744-4E6F-476A-9FD7-85E73542280B}" destId="{862D7334-A2A4-4F5F-AEB4-70122D1BE3DC}" srcOrd="0" destOrd="0" presId="urn:microsoft.com/office/officeart/2005/8/layout/vList2"/>
    <dgm:cxn modelId="{DE66AE3A-3847-485D-B659-9DA73CE61A61}" srcId="{52D90744-4E6F-476A-9FD7-85E73542280B}" destId="{DE00E90A-2427-48C1-9EC4-77165DBC2264}" srcOrd="0" destOrd="0" parTransId="{2496491F-42CC-44E8-AEEE-F3D3A27EE501}" sibTransId="{E3D9EE40-99A7-4B58-91B8-F5DB0AA1748E}"/>
    <dgm:cxn modelId="{4E08D833-3781-4318-A197-04ACF993D714}" type="presParOf" srcId="{862D7334-A2A4-4F5F-AEB4-70122D1BE3DC}" destId="{5434C253-35B2-4421-807A-EA6742FC3509}" srcOrd="0" destOrd="0" presId="urn:microsoft.com/office/officeart/2005/8/layout/vList2"/>
  </dgm:cxnLst>
  <dgm:bg/>
  <dgm:whole/>
</dgm:dataModel>
</file>

<file path=ppt/diagrams/data2.xml><?xml version="1.0" encoding="utf-8"?>
<dgm:dataModel xmlns:dgm="http://schemas.openxmlformats.org/drawingml/2006/diagram" xmlns:a="http://schemas.openxmlformats.org/drawingml/2006/main">
  <dgm:ptLst>
    <dgm:pt modelId="{6F553035-82DF-403B-A14F-0746155F3429}"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DF7DC806-9686-49AF-A934-EF252B64E85F}">
      <dgm:prSet phldrT="[Text]" custT="1"/>
      <dgm:spPr/>
      <dgm:t>
        <a:bodyPr/>
        <a:lstStyle/>
        <a:p>
          <a:r>
            <a:rPr lang="en-US" sz="2800" dirty="0" smtClean="0">
              <a:latin typeface="Times New Roman" pitchFamily="18" charset="0"/>
              <a:cs typeface="Times New Roman" pitchFamily="18" charset="0"/>
            </a:rPr>
            <a:t>Create Network</a:t>
          </a:r>
          <a:endParaRPr lang="en-US" sz="2800" dirty="0">
            <a:latin typeface="Times New Roman" pitchFamily="18" charset="0"/>
            <a:cs typeface="Times New Roman" pitchFamily="18" charset="0"/>
          </a:endParaRPr>
        </a:p>
      </dgm:t>
    </dgm:pt>
    <dgm:pt modelId="{3A484668-EBD7-4F54-9437-16CFF2262ACF}" type="parTrans" cxnId="{F078739E-A039-4F53-8BF1-EC4F689EE642}">
      <dgm:prSet/>
      <dgm:spPr/>
      <dgm:t>
        <a:bodyPr/>
        <a:lstStyle/>
        <a:p>
          <a:endParaRPr lang="en-US"/>
        </a:p>
      </dgm:t>
    </dgm:pt>
    <dgm:pt modelId="{C5BC6CAC-C017-48CA-8CF9-92CFD361DC9A}" type="sibTrans" cxnId="{F078739E-A039-4F53-8BF1-EC4F689EE642}">
      <dgm:prSet/>
      <dgm:spPr/>
      <dgm:t>
        <a:bodyPr/>
        <a:lstStyle/>
        <a:p>
          <a:endParaRPr lang="en-US"/>
        </a:p>
      </dgm:t>
    </dgm:pt>
    <dgm:pt modelId="{43CF1969-AA84-448E-8A38-F7220BA7FE76}">
      <dgm:prSet phldrT="[Text]" custT="1"/>
      <dgm:spPr/>
      <dgm:t>
        <a:bodyPr/>
        <a:lstStyle/>
        <a:p>
          <a:pPr algn="l"/>
          <a:r>
            <a:rPr lang="en-US" sz="1800" dirty="0" smtClean="0">
              <a:latin typeface="Times New Roman" pitchFamily="18" charset="0"/>
              <a:cs typeface="Times New Roman" pitchFamily="18" charset="0"/>
            </a:rPr>
            <a:t>Med Health Cliniq</a:t>
          </a:r>
          <a:endParaRPr lang="en-US" sz="1800" dirty="0">
            <a:latin typeface="Times New Roman" pitchFamily="18" charset="0"/>
            <a:cs typeface="Times New Roman" pitchFamily="18" charset="0"/>
          </a:endParaRPr>
        </a:p>
      </dgm:t>
    </dgm:pt>
    <dgm:pt modelId="{1AC03E1E-03B4-4A09-99B4-A9D68A4C3229}" type="parTrans" cxnId="{5BFA4D23-EFE7-44AD-97C7-08B04FB13C19}">
      <dgm:prSet/>
      <dgm:spPr/>
      <dgm:t>
        <a:bodyPr/>
        <a:lstStyle/>
        <a:p>
          <a:endParaRPr lang="en-US"/>
        </a:p>
      </dgm:t>
    </dgm:pt>
    <dgm:pt modelId="{B850B2CF-A8CC-4D4B-B926-4F9FF471459A}" type="sibTrans" cxnId="{5BFA4D23-EFE7-44AD-97C7-08B04FB13C19}">
      <dgm:prSet/>
      <dgm:spPr/>
      <dgm:t>
        <a:bodyPr/>
        <a:lstStyle/>
        <a:p>
          <a:endParaRPr lang="en-US"/>
        </a:p>
      </dgm:t>
    </dgm:pt>
    <dgm:pt modelId="{82136E2A-D742-4B3F-9187-1103619B7001}">
      <dgm:prSet phldrT="[Text]"/>
      <dgm:spPr/>
      <dgm:t>
        <a:bodyPr/>
        <a:lstStyle/>
        <a:p>
          <a:r>
            <a:rPr lang="en-US" dirty="0" smtClean="0">
              <a:latin typeface="Times New Roman" pitchFamily="18" charset="0"/>
              <a:cs typeface="Times New Roman" pitchFamily="18" charset="0"/>
            </a:rPr>
            <a:t>LVGIC,  </a:t>
          </a:r>
          <a:endParaRPr lang="en-US" dirty="0">
            <a:latin typeface="Times New Roman" pitchFamily="18" charset="0"/>
            <a:cs typeface="Times New Roman" pitchFamily="18" charset="0"/>
          </a:endParaRPr>
        </a:p>
      </dgm:t>
    </dgm:pt>
    <dgm:pt modelId="{52907C7D-513C-441E-9C42-CBAF8F497082}" type="parTrans" cxnId="{FC3DA49B-4FDC-410D-85D6-27623E9122C6}">
      <dgm:prSet/>
      <dgm:spPr/>
      <dgm:t>
        <a:bodyPr/>
        <a:lstStyle/>
        <a:p>
          <a:endParaRPr lang="en-US"/>
        </a:p>
      </dgm:t>
    </dgm:pt>
    <dgm:pt modelId="{63E45655-B32F-42B6-8ECD-0323C21750E0}" type="sibTrans" cxnId="{FC3DA49B-4FDC-410D-85D6-27623E9122C6}">
      <dgm:prSet/>
      <dgm:spPr/>
      <dgm:t>
        <a:bodyPr/>
        <a:lstStyle/>
        <a:p>
          <a:endParaRPr lang="en-US"/>
        </a:p>
      </dgm:t>
    </dgm:pt>
    <dgm:pt modelId="{56021927-409B-48DB-BABF-4070C3CA6CAC}">
      <dgm:prSet phldrT="[Text]"/>
      <dgm:spPr/>
      <dgm:t>
        <a:bodyPr/>
        <a:lstStyle/>
        <a:p>
          <a:r>
            <a:rPr lang="en-US" dirty="0" smtClean="0">
              <a:latin typeface="Times New Roman" pitchFamily="18" charset="0"/>
              <a:cs typeface="Times New Roman" pitchFamily="18" charset="0"/>
            </a:rPr>
            <a:t>Investigation </a:t>
          </a:r>
          <a:endParaRPr lang="en-US" dirty="0">
            <a:latin typeface="Times New Roman" pitchFamily="18" charset="0"/>
            <a:cs typeface="Times New Roman" pitchFamily="18" charset="0"/>
          </a:endParaRPr>
        </a:p>
      </dgm:t>
    </dgm:pt>
    <dgm:pt modelId="{546DFA2F-477A-4A91-AB6A-7521751581B3}" type="parTrans" cxnId="{288D2DD9-B677-4CAA-90DE-3BBDD8FC6116}">
      <dgm:prSet/>
      <dgm:spPr/>
      <dgm:t>
        <a:bodyPr/>
        <a:lstStyle/>
        <a:p>
          <a:endParaRPr lang="en-US"/>
        </a:p>
      </dgm:t>
    </dgm:pt>
    <dgm:pt modelId="{10D617EC-803A-48DF-8F3D-748A87B80AC4}" type="sibTrans" cxnId="{288D2DD9-B677-4CAA-90DE-3BBDD8FC6116}">
      <dgm:prSet/>
      <dgm:spPr/>
      <dgm:t>
        <a:bodyPr/>
        <a:lstStyle/>
        <a:p>
          <a:endParaRPr lang="en-US"/>
        </a:p>
      </dgm:t>
    </dgm:pt>
    <dgm:pt modelId="{8F9B9B0A-A610-4E0B-87F9-6AF7ADC0AA50}">
      <dgm:prSet phldrT="[Text]"/>
      <dgm:spPr/>
      <dgm:t>
        <a:bodyPr/>
        <a:lstStyle/>
        <a:p>
          <a:r>
            <a:rPr lang="en-US" dirty="0" smtClean="0">
              <a:latin typeface="Times New Roman" pitchFamily="18" charset="0"/>
              <a:cs typeface="Times New Roman" pitchFamily="18" charset="0"/>
            </a:rPr>
            <a:t>Hospital For Empanelment with Vipul TPA </a:t>
          </a:r>
          <a:endParaRPr lang="en-US" dirty="0">
            <a:latin typeface="Times New Roman" pitchFamily="18" charset="0"/>
            <a:cs typeface="Times New Roman" pitchFamily="18" charset="0"/>
          </a:endParaRPr>
        </a:p>
      </dgm:t>
    </dgm:pt>
    <dgm:pt modelId="{C41D9EE5-EF5C-4F4E-992D-D6057DC36495}" type="parTrans" cxnId="{DEFBC72F-CC9D-4277-93D4-53EF6D15679F}">
      <dgm:prSet/>
      <dgm:spPr/>
      <dgm:t>
        <a:bodyPr/>
        <a:lstStyle/>
        <a:p>
          <a:endParaRPr lang="en-US"/>
        </a:p>
      </dgm:t>
    </dgm:pt>
    <dgm:pt modelId="{9E09F151-03FA-438B-A1EC-CC12E8D725AD}" type="sibTrans" cxnId="{DEFBC72F-CC9D-4277-93D4-53EF6D15679F}">
      <dgm:prSet/>
      <dgm:spPr/>
      <dgm:t>
        <a:bodyPr/>
        <a:lstStyle/>
        <a:p>
          <a:endParaRPr lang="en-US"/>
        </a:p>
      </dgm:t>
    </dgm:pt>
    <dgm:pt modelId="{CD5845E0-ADA7-45C6-BB7B-95D22801DA4D}">
      <dgm:prSet phldrT="[Text]"/>
      <dgm:spPr/>
      <dgm:t>
        <a:bodyPr/>
        <a:lstStyle/>
        <a:p>
          <a:r>
            <a:rPr lang="en-US" dirty="0" smtClean="0">
              <a:latin typeface="Times New Roman" pitchFamily="18" charset="0"/>
              <a:cs typeface="Times New Roman" pitchFamily="18" charset="0"/>
            </a:rPr>
            <a:t>Fraud Cases in Claim Files</a:t>
          </a:r>
          <a:endParaRPr lang="en-US" dirty="0">
            <a:latin typeface="Times New Roman" pitchFamily="18" charset="0"/>
            <a:cs typeface="Times New Roman" pitchFamily="18" charset="0"/>
          </a:endParaRPr>
        </a:p>
      </dgm:t>
    </dgm:pt>
    <dgm:pt modelId="{812D38F9-FE6B-4AD7-A427-99C498A2721B}" type="parTrans" cxnId="{4B28A52D-6CF4-4C0A-82F9-2F6E6DB2F039}">
      <dgm:prSet/>
      <dgm:spPr/>
      <dgm:t>
        <a:bodyPr/>
        <a:lstStyle/>
        <a:p>
          <a:endParaRPr lang="en-US"/>
        </a:p>
      </dgm:t>
    </dgm:pt>
    <dgm:pt modelId="{74DE9E09-1455-47F8-8F2B-B429C0163363}" type="sibTrans" cxnId="{4B28A52D-6CF4-4C0A-82F9-2F6E6DB2F039}">
      <dgm:prSet/>
      <dgm:spPr/>
      <dgm:t>
        <a:bodyPr/>
        <a:lstStyle/>
        <a:p>
          <a:endParaRPr lang="en-US"/>
        </a:p>
      </dgm:t>
    </dgm:pt>
    <dgm:pt modelId="{EC4DD872-7A34-4940-BE49-2CFAF5242432}">
      <dgm:prSet phldrT="[Text]"/>
      <dgm:spPr/>
      <dgm:t>
        <a:bodyPr/>
        <a:lstStyle/>
        <a:p>
          <a:r>
            <a:rPr lang="en-US" dirty="0" smtClean="0">
              <a:latin typeface="Times New Roman" pitchFamily="18" charset="0"/>
              <a:cs typeface="Times New Roman" pitchFamily="18" charset="0"/>
            </a:rPr>
            <a:t>New Branch Set up </a:t>
          </a:r>
          <a:endParaRPr lang="en-US" dirty="0">
            <a:latin typeface="Times New Roman" pitchFamily="18" charset="0"/>
            <a:cs typeface="Times New Roman" pitchFamily="18" charset="0"/>
          </a:endParaRPr>
        </a:p>
      </dgm:t>
    </dgm:pt>
    <dgm:pt modelId="{8E108A46-76DB-4B59-AC63-26D39EA8325C}" type="parTrans" cxnId="{210187BF-7732-4634-8993-1845E5EFE326}">
      <dgm:prSet/>
      <dgm:spPr/>
      <dgm:t>
        <a:bodyPr/>
        <a:lstStyle/>
        <a:p>
          <a:endParaRPr lang="en-US"/>
        </a:p>
      </dgm:t>
    </dgm:pt>
    <dgm:pt modelId="{4479FAFE-324B-4B3A-AA9B-063004B655F7}" type="sibTrans" cxnId="{210187BF-7732-4634-8993-1845E5EFE326}">
      <dgm:prSet/>
      <dgm:spPr/>
      <dgm:t>
        <a:bodyPr/>
        <a:lstStyle/>
        <a:p>
          <a:endParaRPr lang="en-US"/>
        </a:p>
      </dgm:t>
    </dgm:pt>
    <dgm:pt modelId="{1C73C0A7-308D-4769-96A2-43F0EDF5F449}">
      <dgm:prSet phldrT="[Text]"/>
      <dgm:spPr/>
      <dgm:t>
        <a:bodyPr/>
        <a:lstStyle/>
        <a:p>
          <a:r>
            <a:rPr lang="en-US" dirty="0" smtClean="0">
              <a:latin typeface="Times New Roman" pitchFamily="18" charset="0"/>
              <a:cs typeface="Times New Roman" pitchFamily="18" charset="0"/>
            </a:rPr>
            <a:t>Office Space</a:t>
          </a:r>
          <a:endParaRPr lang="en-US" dirty="0">
            <a:latin typeface="Times New Roman" pitchFamily="18" charset="0"/>
            <a:cs typeface="Times New Roman" pitchFamily="18" charset="0"/>
          </a:endParaRPr>
        </a:p>
      </dgm:t>
    </dgm:pt>
    <dgm:pt modelId="{00173FC4-AB34-41A0-9B2A-CD4D47B1EE82}" type="parTrans" cxnId="{44550AD4-88E1-43B4-A365-60D4FA07A67A}">
      <dgm:prSet/>
      <dgm:spPr/>
      <dgm:t>
        <a:bodyPr/>
        <a:lstStyle/>
        <a:p>
          <a:endParaRPr lang="en-US"/>
        </a:p>
      </dgm:t>
    </dgm:pt>
    <dgm:pt modelId="{ECE3980C-C3F6-4F3D-B491-5A72736C9E97}" type="sibTrans" cxnId="{44550AD4-88E1-43B4-A365-60D4FA07A67A}">
      <dgm:prSet/>
      <dgm:spPr/>
      <dgm:t>
        <a:bodyPr/>
        <a:lstStyle/>
        <a:p>
          <a:endParaRPr lang="en-US"/>
        </a:p>
      </dgm:t>
    </dgm:pt>
    <dgm:pt modelId="{560D1FB9-0CC8-4200-AE5C-DAD765367C67}">
      <dgm:prSet phldrT="[Text]"/>
      <dgm:spPr/>
      <dgm:t>
        <a:bodyPr/>
        <a:lstStyle/>
        <a:p>
          <a:r>
            <a:rPr lang="en-US" dirty="0" smtClean="0">
              <a:latin typeface="Times New Roman" pitchFamily="18" charset="0"/>
              <a:cs typeface="Times New Roman" pitchFamily="18" charset="0"/>
            </a:rPr>
            <a:t>Legal Documentation [Office and Shop Act Registration]</a:t>
          </a:r>
        </a:p>
      </dgm:t>
    </dgm:pt>
    <dgm:pt modelId="{EBEC3560-0406-4112-8D10-A610C35CA9AB}" type="parTrans" cxnId="{D8AE60E3-9D8D-4D22-8243-A61205FB712E}">
      <dgm:prSet/>
      <dgm:spPr/>
      <dgm:t>
        <a:bodyPr/>
        <a:lstStyle/>
        <a:p>
          <a:endParaRPr lang="en-US"/>
        </a:p>
      </dgm:t>
    </dgm:pt>
    <dgm:pt modelId="{6E47774B-BC7A-4698-A445-DADBFB39DBB8}" type="sibTrans" cxnId="{D8AE60E3-9D8D-4D22-8243-A61205FB712E}">
      <dgm:prSet/>
      <dgm:spPr/>
      <dgm:t>
        <a:bodyPr/>
        <a:lstStyle/>
        <a:p>
          <a:endParaRPr lang="en-US"/>
        </a:p>
      </dgm:t>
    </dgm:pt>
    <dgm:pt modelId="{0CD5F3E3-A189-4726-A5FB-85449C8E0167}">
      <dgm:prSet/>
      <dgm:spPr/>
      <dgm:t>
        <a:bodyPr/>
        <a:lstStyle/>
        <a:p>
          <a:r>
            <a:rPr lang="en-US" dirty="0" smtClean="0">
              <a:latin typeface="Times New Roman" pitchFamily="18" charset="0"/>
              <a:cs typeface="Times New Roman" pitchFamily="18" charset="0"/>
            </a:rPr>
            <a:t>Help  Desk &amp; Camps</a:t>
          </a:r>
          <a:endParaRPr lang="en-US" dirty="0">
            <a:latin typeface="Times New Roman" pitchFamily="18" charset="0"/>
            <a:cs typeface="Times New Roman" pitchFamily="18" charset="0"/>
          </a:endParaRPr>
        </a:p>
      </dgm:t>
    </dgm:pt>
    <dgm:pt modelId="{C42B01E4-026B-4D20-8879-CFE4F1028282}" type="parTrans" cxnId="{CDE3AB13-7515-4209-8D1F-3BD1D7B27D69}">
      <dgm:prSet/>
      <dgm:spPr/>
      <dgm:t>
        <a:bodyPr/>
        <a:lstStyle/>
        <a:p>
          <a:endParaRPr lang="en-US"/>
        </a:p>
      </dgm:t>
    </dgm:pt>
    <dgm:pt modelId="{98065714-D323-4002-A62B-772388905545}" type="sibTrans" cxnId="{CDE3AB13-7515-4209-8D1F-3BD1D7B27D69}">
      <dgm:prSet/>
      <dgm:spPr/>
      <dgm:t>
        <a:bodyPr/>
        <a:lstStyle/>
        <a:p>
          <a:endParaRPr lang="en-US"/>
        </a:p>
      </dgm:t>
    </dgm:pt>
    <dgm:pt modelId="{707B6B35-6BDA-4D38-AF4B-6F2383A97479}">
      <dgm:prSet/>
      <dgm:spPr/>
      <dgm:t>
        <a:bodyPr/>
        <a:lstStyle/>
        <a:p>
          <a:r>
            <a:rPr lang="en-US" dirty="0" smtClean="0">
              <a:latin typeface="Times New Roman" pitchFamily="18" charset="0"/>
              <a:cs typeface="Times New Roman" pitchFamily="18" charset="0"/>
            </a:rPr>
            <a:t>Vipul Empanelment</a:t>
          </a:r>
          <a:endParaRPr lang="en-US" dirty="0">
            <a:latin typeface="Times New Roman" pitchFamily="18" charset="0"/>
            <a:cs typeface="Times New Roman" pitchFamily="18" charset="0"/>
          </a:endParaRPr>
        </a:p>
      </dgm:t>
    </dgm:pt>
    <dgm:pt modelId="{D34B2ED9-05FB-40B7-B20F-5ED1D537A853}" type="parTrans" cxnId="{2EF78475-1D23-4B9D-A2A4-BDF0FF8E18EC}">
      <dgm:prSet/>
      <dgm:spPr/>
      <dgm:t>
        <a:bodyPr/>
        <a:lstStyle/>
        <a:p>
          <a:endParaRPr lang="en-US"/>
        </a:p>
      </dgm:t>
    </dgm:pt>
    <dgm:pt modelId="{46CCA119-7358-4843-B594-E1DEBC106B09}" type="sibTrans" cxnId="{2EF78475-1D23-4B9D-A2A4-BDF0FF8E18EC}">
      <dgm:prSet/>
      <dgm:spPr/>
      <dgm:t>
        <a:bodyPr/>
        <a:lstStyle/>
        <a:p>
          <a:endParaRPr lang="en-US"/>
        </a:p>
      </dgm:t>
    </dgm:pt>
    <dgm:pt modelId="{5B1991E9-524F-4778-8747-39C3D1C7ED6D}">
      <dgm:prSet/>
      <dgm:spPr/>
      <dgm:t>
        <a:bodyPr/>
        <a:lstStyle/>
        <a:p>
          <a:r>
            <a:rPr lang="en-US" dirty="0" smtClean="0">
              <a:latin typeface="Times New Roman" pitchFamily="18" charset="0"/>
              <a:cs typeface="Times New Roman" pitchFamily="18" charset="0"/>
            </a:rPr>
            <a:t>Bharti Axa General  Insurance</a:t>
          </a:r>
        </a:p>
      </dgm:t>
    </dgm:pt>
    <dgm:pt modelId="{2B1ACCA8-9FB3-4255-AC45-9058AD28FE53}" type="parTrans" cxnId="{39FFB0D3-1EAC-4D1E-B16E-FC92595693FA}">
      <dgm:prSet/>
      <dgm:spPr/>
      <dgm:t>
        <a:bodyPr/>
        <a:lstStyle/>
        <a:p>
          <a:endParaRPr lang="en-US"/>
        </a:p>
      </dgm:t>
    </dgm:pt>
    <dgm:pt modelId="{CDE17704-DA4C-4D84-9184-D524C63EB875}" type="sibTrans" cxnId="{39FFB0D3-1EAC-4D1E-B16E-FC92595693FA}">
      <dgm:prSet/>
      <dgm:spPr/>
      <dgm:t>
        <a:bodyPr/>
        <a:lstStyle/>
        <a:p>
          <a:endParaRPr lang="en-US"/>
        </a:p>
      </dgm:t>
    </dgm:pt>
    <dgm:pt modelId="{2E2C2556-1E2C-477D-9A4C-166E38C9C19C}">
      <dgm:prSet/>
      <dgm:spPr/>
      <dgm:t>
        <a:bodyPr/>
        <a:lstStyle/>
        <a:p>
          <a:r>
            <a:rPr lang="en-US" dirty="0" smtClean="0">
              <a:latin typeface="Times New Roman" pitchFamily="18" charset="0"/>
              <a:cs typeface="Times New Roman" pitchFamily="18" charset="0"/>
            </a:rPr>
            <a:t>Carpenter and electrical Work for Office</a:t>
          </a:r>
          <a:endParaRPr lang="en-US" dirty="0">
            <a:latin typeface="Times New Roman" pitchFamily="18" charset="0"/>
            <a:cs typeface="Times New Roman" pitchFamily="18" charset="0"/>
          </a:endParaRPr>
        </a:p>
      </dgm:t>
    </dgm:pt>
    <dgm:pt modelId="{DA97C522-62A3-45C8-90CB-C66CAFD079EB}" type="parTrans" cxnId="{C17F3026-F0C4-4F81-B44A-08B26B723E6C}">
      <dgm:prSet/>
      <dgm:spPr/>
      <dgm:t>
        <a:bodyPr/>
        <a:lstStyle/>
        <a:p>
          <a:endParaRPr lang="en-US"/>
        </a:p>
      </dgm:t>
    </dgm:pt>
    <dgm:pt modelId="{90C01A9E-65B7-4247-BAB6-FD66D09F20C9}" type="sibTrans" cxnId="{C17F3026-F0C4-4F81-B44A-08B26B723E6C}">
      <dgm:prSet/>
      <dgm:spPr/>
      <dgm:t>
        <a:bodyPr/>
        <a:lstStyle/>
        <a:p>
          <a:endParaRPr lang="en-US"/>
        </a:p>
      </dgm:t>
    </dgm:pt>
    <dgm:pt modelId="{A7BDD0A5-F924-49F1-A35A-3EFCDC9BB296}">
      <dgm:prSet/>
      <dgm:spPr/>
      <dgm:t>
        <a:bodyPr/>
        <a:lstStyle/>
        <a:p>
          <a:r>
            <a:rPr lang="en-US" dirty="0" smtClean="0">
              <a:latin typeface="Times New Roman" pitchFamily="18" charset="0"/>
              <a:cs typeface="Times New Roman" pitchFamily="18" charset="0"/>
            </a:rPr>
            <a:t>To  conduct a help desk for corporate clients  to solve there query's </a:t>
          </a:r>
          <a:endParaRPr lang="en-US" dirty="0">
            <a:latin typeface="Times New Roman" pitchFamily="18" charset="0"/>
            <a:cs typeface="Times New Roman" pitchFamily="18" charset="0"/>
          </a:endParaRPr>
        </a:p>
      </dgm:t>
    </dgm:pt>
    <dgm:pt modelId="{A63FCED3-F37A-4083-AA6E-EA0FF8ABA416}" type="parTrans" cxnId="{6A0E1D33-2243-449D-8288-7C8D0F27E08E}">
      <dgm:prSet/>
      <dgm:spPr/>
      <dgm:t>
        <a:bodyPr/>
        <a:lstStyle/>
        <a:p>
          <a:endParaRPr lang="en-US"/>
        </a:p>
      </dgm:t>
    </dgm:pt>
    <dgm:pt modelId="{D0FAB2B4-4B46-4EC9-9770-D880DD0EEE96}" type="sibTrans" cxnId="{6A0E1D33-2243-449D-8288-7C8D0F27E08E}">
      <dgm:prSet/>
      <dgm:spPr/>
      <dgm:t>
        <a:bodyPr/>
        <a:lstStyle/>
        <a:p>
          <a:endParaRPr lang="en-US"/>
        </a:p>
      </dgm:t>
    </dgm:pt>
    <dgm:pt modelId="{A79F1E45-2285-4097-AE46-14AAD21EAD58}">
      <dgm:prSet/>
      <dgm:spPr/>
      <dgm:t>
        <a:bodyPr/>
        <a:lstStyle/>
        <a:p>
          <a:r>
            <a:rPr lang="en-US" dirty="0" smtClean="0">
              <a:latin typeface="Times New Roman" pitchFamily="18" charset="0"/>
              <a:cs typeface="Times New Roman" pitchFamily="18" charset="0"/>
            </a:rPr>
            <a:t>Conducting Health camps  and health talks for corporate </a:t>
          </a:r>
          <a:endParaRPr lang="en-US" dirty="0">
            <a:latin typeface="Times New Roman" pitchFamily="18" charset="0"/>
            <a:cs typeface="Times New Roman" pitchFamily="18" charset="0"/>
          </a:endParaRPr>
        </a:p>
      </dgm:t>
    </dgm:pt>
    <dgm:pt modelId="{FF5817D4-9551-4F99-8406-1D305601698D}" type="parTrans" cxnId="{0A0FBD1E-C3C5-46E2-A363-5ED8323D0C12}">
      <dgm:prSet/>
      <dgm:spPr/>
      <dgm:t>
        <a:bodyPr/>
        <a:lstStyle/>
        <a:p>
          <a:endParaRPr lang="en-US"/>
        </a:p>
      </dgm:t>
    </dgm:pt>
    <dgm:pt modelId="{531BDD5F-A61E-4110-AC82-88A453CECD24}" type="sibTrans" cxnId="{0A0FBD1E-C3C5-46E2-A363-5ED8323D0C12}">
      <dgm:prSet/>
      <dgm:spPr/>
      <dgm:t>
        <a:bodyPr/>
        <a:lstStyle/>
        <a:p>
          <a:endParaRPr lang="en-US"/>
        </a:p>
      </dgm:t>
    </dgm:pt>
    <dgm:pt modelId="{B8BA1FB6-7972-472D-B208-22D201571A00}" type="pres">
      <dgm:prSet presAssocID="{6F553035-82DF-403B-A14F-0746155F3429}" presName="theList" presStyleCnt="0">
        <dgm:presLayoutVars>
          <dgm:dir/>
          <dgm:animLvl val="lvl"/>
          <dgm:resizeHandles val="exact"/>
        </dgm:presLayoutVars>
      </dgm:prSet>
      <dgm:spPr/>
      <dgm:t>
        <a:bodyPr/>
        <a:lstStyle/>
        <a:p>
          <a:endParaRPr lang="en-US"/>
        </a:p>
      </dgm:t>
    </dgm:pt>
    <dgm:pt modelId="{1272DC09-FAF1-46C1-98AB-E4998FFE5B18}" type="pres">
      <dgm:prSet presAssocID="{DF7DC806-9686-49AF-A934-EF252B64E85F}" presName="compNode" presStyleCnt="0"/>
      <dgm:spPr/>
    </dgm:pt>
    <dgm:pt modelId="{DB768C97-ADB8-465E-9604-B264EAE98F11}" type="pres">
      <dgm:prSet presAssocID="{DF7DC806-9686-49AF-A934-EF252B64E85F}" presName="aNode" presStyleLbl="bgShp" presStyleIdx="0" presStyleCnt="4"/>
      <dgm:spPr/>
      <dgm:t>
        <a:bodyPr/>
        <a:lstStyle/>
        <a:p>
          <a:endParaRPr lang="en-US"/>
        </a:p>
      </dgm:t>
    </dgm:pt>
    <dgm:pt modelId="{7B21AD30-0CC3-41F6-B30A-B2F957E60513}" type="pres">
      <dgm:prSet presAssocID="{DF7DC806-9686-49AF-A934-EF252B64E85F}" presName="textNode" presStyleLbl="bgShp" presStyleIdx="0" presStyleCnt="4"/>
      <dgm:spPr/>
      <dgm:t>
        <a:bodyPr/>
        <a:lstStyle/>
        <a:p>
          <a:endParaRPr lang="en-US"/>
        </a:p>
      </dgm:t>
    </dgm:pt>
    <dgm:pt modelId="{56F6BDBA-530B-4A9C-9ECF-FCB8765D4603}" type="pres">
      <dgm:prSet presAssocID="{DF7DC806-9686-49AF-A934-EF252B64E85F}" presName="compChildNode" presStyleCnt="0"/>
      <dgm:spPr/>
    </dgm:pt>
    <dgm:pt modelId="{22B0A49D-F028-4572-8BC2-6413893CE683}" type="pres">
      <dgm:prSet presAssocID="{DF7DC806-9686-49AF-A934-EF252B64E85F}" presName="theInnerList" presStyleCnt="0"/>
      <dgm:spPr/>
    </dgm:pt>
    <dgm:pt modelId="{E18FD614-649F-4F5A-AE0D-305797D1A9BB}" type="pres">
      <dgm:prSet presAssocID="{43CF1969-AA84-448E-8A38-F7220BA7FE76}" presName="childNode" presStyleLbl="node1" presStyleIdx="0" presStyleCnt="11" custScaleX="116546" custScaleY="82348" custLinFactNeighborY="-60613">
        <dgm:presLayoutVars>
          <dgm:bulletEnabled val="1"/>
        </dgm:presLayoutVars>
      </dgm:prSet>
      <dgm:spPr/>
      <dgm:t>
        <a:bodyPr/>
        <a:lstStyle/>
        <a:p>
          <a:endParaRPr lang="en-US"/>
        </a:p>
      </dgm:t>
    </dgm:pt>
    <dgm:pt modelId="{3CBB5409-9C4E-4C8D-91A7-DCAC68AAD5E7}" type="pres">
      <dgm:prSet presAssocID="{43CF1969-AA84-448E-8A38-F7220BA7FE76}" presName="aSpace2" presStyleCnt="0"/>
      <dgm:spPr/>
    </dgm:pt>
    <dgm:pt modelId="{0AF0D487-854C-4346-834B-906842D8D713}" type="pres">
      <dgm:prSet presAssocID="{82136E2A-D742-4B3F-9187-1103619B7001}" presName="childNode" presStyleLbl="node1" presStyleIdx="1" presStyleCnt="11" custScaleX="116299" custScaleY="66586" custLinFactNeighborY="-51327">
        <dgm:presLayoutVars>
          <dgm:bulletEnabled val="1"/>
        </dgm:presLayoutVars>
      </dgm:prSet>
      <dgm:spPr/>
      <dgm:t>
        <a:bodyPr/>
        <a:lstStyle/>
        <a:p>
          <a:endParaRPr lang="en-US"/>
        </a:p>
      </dgm:t>
    </dgm:pt>
    <dgm:pt modelId="{C265E31F-0180-48C0-A5C5-0E2945DA009F}" type="pres">
      <dgm:prSet presAssocID="{82136E2A-D742-4B3F-9187-1103619B7001}" presName="aSpace2" presStyleCnt="0"/>
      <dgm:spPr/>
    </dgm:pt>
    <dgm:pt modelId="{8D7F03DD-8566-47DE-ABFE-70E9C554969E}" type="pres">
      <dgm:prSet presAssocID="{707B6B35-6BDA-4D38-AF4B-6F2383A97479}" presName="childNode" presStyleLbl="node1" presStyleIdx="2" presStyleCnt="11" custScaleX="112449" custScaleY="99448" custLinFactY="100000" custLinFactNeighborX="1156" custLinFactNeighborY="162468">
        <dgm:presLayoutVars>
          <dgm:bulletEnabled val="1"/>
        </dgm:presLayoutVars>
      </dgm:prSet>
      <dgm:spPr/>
      <dgm:t>
        <a:bodyPr/>
        <a:lstStyle/>
        <a:p>
          <a:endParaRPr lang="en-US"/>
        </a:p>
      </dgm:t>
    </dgm:pt>
    <dgm:pt modelId="{3F1D68CA-D44C-4A21-9792-B7632296CE55}" type="pres">
      <dgm:prSet presAssocID="{707B6B35-6BDA-4D38-AF4B-6F2383A97479}" presName="aSpace2" presStyleCnt="0"/>
      <dgm:spPr/>
    </dgm:pt>
    <dgm:pt modelId="{5920E721-45CC-4835-8185-D70EF16FDBE9}" type="pres">
      <dgm:prSet presAssocID="{5B1991E9-524F-4778-8747-39C3D1C7ED6D}" presName="childNode" presStyleLbl="node1" presStyleIdx="3" presStyleCnt="11" custScaleX="118611" custScaleY="92322" custLinFactY="-100000" custLinFactNeighborX="1156" custLinFactNeighborY="-154676">
        <dgm:presLayoutVars>
          <dgm:bulletEnabled val="1"/>
        </dgm:presLayoutVars>
      </dgm:prSet>
      <dgm:spPr/>
      <dgm:t>
        <a:bodyPr/>
        <a:lstStyle/>
        <a:p>
          <a:endParaRPr lang="en-US"/>
        </a:p>
      </dgm:t>
    </dgm:pt>
    <dgm:pt modelId="{5D46C30C-2B89-4B83-9BB9-F17A6775B051}" type="pres">
      <dgm:prSet presAssocID="{DF7DC806-9686-49AF-A934-EF252B64E85F}" presName="aSpace" presStyleCnt="0"/>
      <dgm:spPr/>
    </dgm:pt>
    <dgm:pt modelId="{48BE54D9-CF37-45A2-8B84-B773ABBAD31C}" type="pres">
      <dgm:prSet presAssocID="{56021927-409B-48DB-BABF-4070C3CA6CAC}" presName="compNode" presStyleCnt="0"/>
      <dgm:spPr/>
    </dgm:pt>
    <dgm:pt modelId="{AB4FEA94-3898-4093-BB1B-5EA627F270AD}" type="pres">
      <dgm:prSet presAssocID="{56021927-409B-48DB-BABF-4070C3CA6CAC}" presName="aNode" presStyleLbl="bgShp" presStyleIdx="1" presStyleCnt="4"/>
      <dgm:spPr/>
      <dgm:t>
        <a:bodyPr/>
        <a:lstStyle/>
        <a:p>
          <a:endParaRPr lang="en-US"/>
        </a:p>
      </dgm:t>
    </dgm:pt>
    <dgm:pt modelId="{BC46ED00-2A36-495C-ADA0-226C13B49CB8}" type="pres">
      <dgm:prSet presAssocID="{56021927-409B-48DB-BABF-4070C3CA6CAC}" presName="textNode" presStyleLbl="bgShp" presStyleIdx="1" presStyleCnt="4"/>
      <dgm:spPr/>
      <dgm:t>
        <a:bodyPr/>
        <a:lstStyle/>
        <a:p>
          <a:endParaRPr lang="en-US"/>
        </a:p>
      </dgm:t>
    </dgm:pt>
    <dgm:pt modelId="{C983A428-7B18-4F41-B34E-E39EB4FE7846}" type="pres">
      <dgm:prSet presAssocID="{56021927-409B-48DB-BABF-4070C3CA6CAC}" presName="compChildNode" presStyleCnt="0"/>
      <dgm:spPr/>
    </dgm:pt>
    <dgm:pt modelId="{3DADA737-C6B0-4415-AC68-5798B8D56567}" type="pres">
      <dgm:prSet presAssocID="{56021927-409B-48DB-BABF-4070C3CA6CAC}" presName="theInnerList" presStyleCnt="0"/>
      <dgm:spPr/>
    </dgm:pt>
    <dgm:pt modelId="{59934696-AAAC-431F-BCD1-FF937299E8AA}" type="pres">
      <dgm:prSet presAssocID="{8F9B9B0A-A610-4E0B-87F9-6AF7ADC0AA50}" presName="childNode" presStyleLbl="node1" presStyleIdx="4" presStyleCnt="11">
        <dgm:presLayoutVars>
          <dgm:bulletEnabled val="1"/>
        </dgm:presLayoutVars>
      </dgm:prSet>
      <dgm:spPr/>
      <dgm:t>
        <a:bodyPr/>
        <a:lstStyle/>
        <a:p>
          <a:endParaRPr lang="en-US"/>
        </a:p>
      </dgm:t>
    </dgm:pt>
    <dgm:pt modelId="{D407C347-6363-4C29-8FA0-6FE58FDE482B}" type="pres">
      <dgm:prSet presAssocID="{8F9B9B0A-A610-4E0B-87F9-6AF7ADC0AA50}" presName="aSpace2" presStyleCnt="0"/>
      <dgm:spPr/>
    </dgm:pt>
    <dgm:pt modelId="{313BDA0C-1ABC-4982-99EB-FB39B97AB0E0}" type="pres">
      <dgm:prSet presAssocID="{CD5845E0-ADA7-45C6-BB7B-95D22801DA4D}" presName="childNode" presStyleLbl="node1" presStyleIdx="5" presStyleCnt="11">
        <dgm:presLayoutVars>
          <dgm:bulletEnabled val="1"/>
        </dgm:presLayoutVars>
      </dgm:prSet>
      <dgm:spPr/>
      <dgm:t>
        <a:bodyPr/>
        <a:lstStyle/>
        <a:p>
          <a:endParaRPr lang="en-US"/>
        </a:p>
      </dgm:t>
    </dgm:pt>
    <dgm:pt modelId="{ED5505E6-09C3-43FE-8C75-733D9207E6B1}" type="pres">
      <dgm:prSet presAssocID="{56021927-409B-48DB-BABF-4070C3CA6CAC}" presName="aSpace" presStyleCnt="0"/>
      <dgm:spPr/>
    </dgm:pt>
    <dgm:pt modelId="{03BA2D98-8908-4B90-9D4D-B21E59E9B15F}" type="pres">
      <dgm:prSet presAssocID="{EC4DD872-7A34-4940-BE49-2CFAF5242432}" presName="compNode" presStyleCnt="0"/>
      <dgm:spPr/>
    </dgm:pt>
    <dgm:pt modelId="{2B9CE85F-596B-4BC3-9D61-795910B76951}" type="pres">
      <dgm:prSet presAssocID="{EC4DD872-7A34-4940-BE49-2CFAF5242432}" presName="aNode" presStyleLbl="bgShp" presStyleIdx="2" presStyleCnt="4" custLinFactNeighborX="-1912" custLinFactNeighborY="-1684"/>
      <dgm:spPr/>
      <dgm:t>
        <a:bodyPr/>
        <a:lstStyle/>
        <a:p>
          <a:endParaRPr lang="en-US"/>
        </a:p>
      </dgm:t>
    </dgm:pt>
    <dgm:pt modelId="{462FB098-27FE-4E06-947F-709CAF1715F4}" type="pres">
      <dgm:prSet presAssocID="{EC4DD872-7A34-4940-BE49-2CFAF5242432}" presName="textNode" presStyleLbl="bgShp" presStyleIdx="2" presStyleCnt="4"/>
      <dgm:spPr/>
      <dgm:t>
        <a:bodyPr/>
        <a:lstStyle/>
        <a:p>
          <a:endParaRPr lang="en-US"/>
        </a:p>
      </dgm:t>
    </dgm:pt>
    <dgm:pt modelId="{E96E8D20-A1E4-47C7-AB0C-1071A17579A3}" type="pres">
      <dgm:prSet presAssocID="{EC4DD872-7A34-4940-BE49-2CFAF5242432}" presName="compChildNode" presStyleCnt="0"/>
      <dgm:spPr/>
    </dgm:pt>
    <dgm:pt modelId="{14528553-84BB-46D0-A238-E1E841ACE56F}" type="pres">
      <dgm:prSet presAssocID="{EC4DD872-7A34-4940-BE49-2CFAF5242432}" presName="theInnerList" presStyleCnt="0"/>
      <dgm:spPr/>
    </dgm:pt>
    <dgm:pt modelId="{4C5D642F-0C39-445B-984C-35B0537F9FAF}" type="pres">
      <dgm:prSet presAssocID="{1C73C0A7-308D-4769-96A2-43F0EDF5F449}" presName="childNode" presStyleLbl="node1" presStyleIdx="6" presStyleCnt="11" custScaleX="118426" custScaleY="77232" custLinFactNeighborX="-1922" custLinFactNeighborY="-43004">
        <dgm:presLayoutVars>
          <dgm:bulletEnabled val="1"/>
        </dgm:presLayoutVars>
      </dgm:prSet>
      <dgm:spPr/>
      <dgm:t>
        <a:bodyPr/>
        <a:lstStyle/>
        <a:p>
          <a:endParaRPr lang="en-US"/>
        </a:p>
      </dgm:t>
    </dgm:pt>
    <dgm:pt modelId="{D06039B2-55FC-4E62-B888-8CB36CF7E62F}" type="pres">
      <dgm:prSet presAssocID="{1C73C0A7-308D-4769-96A2-43F0EDF5F449}" presName="aSpace2" presStyleCnt="0"/>
      <dgm:spPr/>
    </dgm:pt>
    <dgm:pt modelId="{9994D923-D0E9-4750-9D01-D6228ACC841F}" type="pres">
      <dgm:prSet presAssocID="{560D1FB9-0CC8-4200-AE5C-DAD765367C67}" presName="childNode" presStyleLbl="node1" presStyleIdx="7" presStyleCnt="11" custScaleX="117306" custScaleY="135596" custLinFactNeighborX="-1362" custLinFactNeighborY="-34039">
        <dgm:presLayoutVars>
          <dgm:bulletEnabled val="1"/>
        </dgm:presLayoutVars>
      </dgm:prSet>
      <dgm:spPr/>
      <dgm:t>
        <a:bodyPr/>
        <a:lstStyle/>
        <a:p>
          <a:endParaRPr lang="en-US"/>
        </a:p>
      </dgm:t>
    </dgm:pt>
    <dgm:pt modelId="{868B7019-01C5-460E-9D6C-44788F6311EF}" type="pres">
      <dgm:prSet presAssocID="{560D1FB9-0CC8-4200-AE5C-DAD765367C67}" presName="aSpace2" presStyleCnt="0"/>
      <dgm:spPr/>
    </dgm:pt>
    <dgm:pt modelId="{A76EA28C-E63D-4A32-A5A9-C42E62FA81CA}" type="pres">
      <dgm:prSet presAssocID="{2E2C2556-1E2C-477D-9A4C-166E38C9C19C}" presName="childNode" presStyleLbl="node1" presStyleIdx="8" presStyleCnt="11" custScaleX="116464" custScaleY="98251" custLinFactNeighborX="-4478" custLinFactNeighborY="-24346">
        <dgm:presLayoutVars>
          <dgm:bulletEnabled val="1"/>
        </dgm:presLayoutVars>
      </dgm:prSet>
      <dgm:spPr/>
      <dgm:t>
        <a:bodyPr/>
        <a:lstStyle/>
        <a:p>
          <a:endParaRPr lang="en-US"/>
        </a:p>
      </dgm:t>
    </dgm:pt>
    <dgm:pt modelId="{F1D02A11-6F4E-41CC-8049-07FCEE647797}" type="pres">
      <dgm:prSet presAssocID="{EC4DD872-7A34-4940-BE49-2CFAF5242432}" presName="aSpace" presStyleCnt="0"/>
      <dgm:spPr/>
    </dgm:pt>
    <dgm:pt modelId="{48012332-F95B-469F-B64F-61CED74DA1D1}" type="pres">
      <dgm:prSet presAssocID="{0CD5F3E3-A189-4726-A5FB-85449C8E0167}" presName="compNode" presStyleCnt="0"/>
      <dgm:spPr/>
    </dgm:pt>
    <dgm:pt modelId="{488EC052-FBF0-4FB6-A571-F0349AEAD564}" type="pres">
      <dgm:prSet presAssocID="{0CD5F3E3-A189-4726-A5FB-85449C8E0167}" presName="aNode" presStyleLbl="bgShp" presStyleIdx="3" presStyleCnt="4"/>
      <dgm:spPr/>
      <dgm:t>
        <a:bodyPr/>
        <a:lstStyle/>
        <a:p>
          <a:endParaRPr lang="en-US"/>
        </a:p>
      </dgm:t>
    </dgm:pt>
    <dgm:pt modelId="{2F3653DE-711D-4E12-A402-EFE28CCA4729}" type="pres">
      <dgm:prSet presAssocID="{0CD5F3E3-A189-4726-A5FB-85449C8E0167}" presName="textNode" presStyleLbl="bgShp" presStyleIdx="3" presStyleCnt="4"/>
      <dgm:spPr/>
      <dgm:t>
        <a:bodyPr/>
        <a:lstStyle/>
        <a:p>
          <a:endParaRPr lang="en-US"/>
        </a:p>
      </dgm:t>
    </dgm:pt>
    <dgm:pt modelId="{8570FA04-0081-4E64-AAD1-BD63D0676D0F}" type="pres">
      <dgm:prSet presAssocID="{0CD5F3E3-A189-4726-A5FB-85449C8E0167}" presName="compChildNode" presStyleCnt="0"/>
      <dgm:spPr/>
    </dgm:pt>
    <dgm:pt modelId="{4312C8AE-E3CA-4705-AED8-87184D28B94F}" type="pres">
      <dgm:prSet presAssocID="{0CD5F3E3-A189-4726-A5FB-85449C8E0167}" presName="theInnerList" presStyleCnt="0"/>
      <dgm:spPr/>
    </dgm:pt>
    <dgm:pt modelId="{93F5C149-246C-49B4-94CC-2DB3EA0E1A73}" type="pres">
      <dgm:prSet presAssocID="{A7BDD0A5-F924-49F1-A35A-3EFCDC9BB296}" presName="childNode" presStyleLbl="node1" presStyleIdx="9" presStyleCnt="11" custScaleX="116546" custScaleY="35629" custLinFactNeighborY="-31716">
        <dgm:presLayoutVars>
          <dgm:bulletEnabled val="1"/>
        </dgm:presLayoutVars>
      </dgm:prSet>
      <dgm:spPr/>
      <dgm:t>
        <a:bodyPr/>
        <a:lstStyle/>
        <a:p>
          <a:endParaRPr lang="en-US"/>
        </a:p>
      </dgm:t>
    </dgm:pt>
    <dgm:pt modelId="{BA24D925-3FA6-441F-BF08-3DED99F4AC79}" type="pres">
      <dgm:prSet presAssocID="{A7BDD0A5-F924-49F1-A35A-3EFCDC9BB296}" presName="aSpace2" presStyleCnt="0"/>
      <dgm:spPr/>
    </dgm:pt>
    <dgm:pt modelId="{1E1CD761-21CC-421C-9239-0832B40EF76E}" type="pres">
      <dgm:prSet presAssocID="{A79F1E45-2285-4097-AE46-14AAD21EAD58}" presName="childNode" presStyleLbl="node1" presStyleIdx="10" presStyleCnt="11" custScaleX="116546" custScaleY="27754" custLinFactNeighborY="-77654">
        <dgm:presLayoutVars>
          <dgm:bulletEnabled val="1"/>
        </dgm:presLayoutVars>
      </dgm:prSet>
      <dgm:spPr/>
      <dgm:t>
        <a:bodyPr/>
        <a:lstStyle/>
        <a:p>
          <a:endParaRPr lang="en-US"/>
        </a:p>
      </dgm:t>
    </dgm:pt>
  </dgm:ptLst>
  <dgm:cxnLst>
    <dgm:cxn modelId="{F8A2A868-FD73-442B-BE43-8778C5E4DC51}" type="presOf" srcId="{A7BDD0A5-F924-49F1-A35A-3EFCDC9BB296}" destId="{93F5C149-246C-49B4-94CC-2DB3EA0E1A73}" srcOrd="0" destOrd="0" presId="urn:microsoft.com/office/officeart/2005/8/layout/lProcess2"/>
    <dgm:cxn modelId="{DEFBC72F-CC9D-4277-93D4-53EF6D15679F}" srcId="{56021927-409B-48DB-BABF-4070C3CA6CAC}" destId="{8F9B9B0A-A610-4E0B-87F9-6AF7ADC0AA50}" srcOrd="0" destOrd="0" parTransId="{C41D9EE5-EF5C-4F4E-992D-D6057DC36495}" sibTransId="{9E09F151-03FA-438B-A1EC-CC12E8D725AD}"/>
    <dgm:cxn modelId="{39FFB0D3-1EAC-4D1E-B16E-FC92595693FA}" srcId="{DF7DC806-9686-49AF-A934-EF252B64E85F}" destId="{5B1991E9-524F-4778-8747-39C3D1C7ED6D}" srcOrd="3" destOrd="0" parTransId="{2B1ACCA8-9FB3-4255-AC45-9058AD28FE53}" sibTransId="{CDE17704-DA4C-4D84-9184-D524C63EB875}"/>
    <dgm:cxn modelId="{C17F3026-F0C4-4F81-B44A-08B26B723E6C}" srcId="{EC4DD872-7A34-4940-BE49-2CFAF5242432}" destId="{2E2C2556-1E2C-477D-9A4C-166E38C9C19C}" srcOrd="2" destOrd="0" parTransId="{DA97C522-62A3-45C8-90CB-C66CAFD079EB}" sibTransId="{90C01A9E-65B7-4247-BAB6-FD66D09F20C9}"/>
    <dgm:cxn modelId="{F3F8D09A-5A1C-4C6F-8592-93243765AAB3}" type="presOf" srcId="{1C73C0A7-308D-4769-96A2-43F0EDF5F449}" destId="{4C5D642F-0C39-445B-984C-35B0537F9FAF}" srcOrd="0" destOrd="0" presId="urn:microsoft.com/office/officeart/2005/8/layout/lProcess2"/>
    <dgm:cxn modelId="{EC2B7347-7BD8-4C0B-A9E6-4809CECFD9D9}" type="presOf" srcId="{8F9B9B0A-A610-4E0B-87F9-6AF7ADC0AA50}" destId="{59934696-AAAC-431F-BCD1-FF937299E8AA}" srcOrd="0" destOrd="0" presId="urn:microsoft.com/office/officeart/2005/8/layout/lProcess2"/>
    <dgm:cxn modelId="{5BFA4D23-EFE7-44AD-97C7-08B04FB13C19}" srcId="{DF7DC806-9686-49AF-A934-EF252B64E85F}" destId="{43CF1969-AA84-448E-8A38-F7220BA7FE76}" srcOrd="0" destOrd="0" parTransId="{1AC03E1E-03B4-4A09-99B4-A9D68A4C3229}" sibTransId="{B850B2CF-A8CC-4D4B-B926-4F9FF471459A}"/>
    <dgm:cxn modelId="{314F2C20-B65C-4377-AC0B-6D9B04E50484}" type="presOf" srcId="{DF7DC806-9686-49AF-A934-EF252B64E85F}" destId="{DB768C97-ADB8-465E-9604-B264EAE98F11}" srcOrd="0" destOrd="0" presId="urn:microsoft.com/office/officeart/2005/8/layout/lProcess2"/>
    <dgm:cxn modelId="{CDE3AB13-7515-4209-8D1F-3BD1D7B27D69}" srcId="{6F553035-82DF-403B-A14F-0746155F3429}" destId="{0CD5F3E3-A189-4726-A5FB-85449C8E0167}" srcOrd="3" destOrd="0" parTransId="{C42B01E4-026B-4D20-8879-CFE4F1028282}" sibTransId="{98065714-D323-4002-A62B-772388905545}"/>
    <dgm:cxn modelId="{7EE74DD0-1D2A-43F3-8880-F9BD170D0A49}" type="presOf" srcId="{EC4DD872-7A34-4940-BE49-2CFAF5242432}" destId="{2B9CE85F-596B-4BC3-9D61-795910B76951}" srcOrd="0" destOrd="0" presId="urn:microsoft.com/office/officeart/2005/8/layout/lProcess2"/>
    <dgm:cxn modelId="{E2E7AF8E-99E7-4277-8A2E-E121E403EF95}" type="presOf" srcId="{CD5845E0-ADA7-45C6-BB7B-95D22801DA4D}" destId="{313BDA0C-1ABC-4982-99EB-FB39B97AB0E0}" srcOrd="0" destOrd="0" presId="urn:microsoft.com/office/officeart/2005/8/layout/lProcess2"/>
    <dgm:cxn modelId="{70A22D0E-71B7-4275-B614-0DE1C0E5FB1E}" type="presOf" srcId="{56021927-409B-48DB-BABF-4070C3CA6CAC}" destId="{AB4FEA94-3898-4093-BB1B-5EA627F270AD}" srcOrd="0" destOrd="0" presId="urn:microsoft.com/office/officeart/2005/8/layout/lProcess2"/>
    <dgm:cxn modelId="{E680178A-8808-4A50-88C1-58EDF1340614}" type="presOf" srcId="{43CF1969-AA84-448E-8A38-F7220BA7FE76}" destId="{E18FD614-649F-4F5A-AE0D-305797D1A9BB}" srcOrd="0" destOrd="0" presId="urn:microsoft.com/office/officeart/2005/8/layout/lProcess2"/>
    <dgm:cxn modelId="{57F7987F-1A67-427D-8130-6178C6DB8D6D}" type="presOf" srcId="{A79F1E45-2285-4097-AE46-14AAD21EAD58}" destId="{1E1CD761-21CC-421C-9239-0832B40EF76E}" srcOrd="0" destOrd="0" presId="urn:microsoft.com/office/officeart/2005/8/layout/lProcess2"/>
    <dgm:cxn modelId="{44550AD4-88E1-43B4-A365-60D4FA07A67A}" srcId="{EC4DD872-7A34-4940-BE49-2CFAF5242432}" destId="{1C73C0A7-308D-4769-96A2-43F0EDF5F449}" srcOrd="0" destOrd="0" parTransId="{00173FC4-AB34-41A0-9B2A-CD4D47B1EE82}" sibTransId="{ECE3980C-C3F6-4F3D-B491-5A72736C9E97}"/>
    <dgm:cxn modelId="{2B90DA80-95C9-43D4-A927-9C16985755C7}" type="presOf" srcId="{56021927-409B-48DB-BABF-4070C3CA6CAC}" destId="{BC46ED00-2A36-495C-ADA0-226C13B49CB8}" srcOrd="1" destOrd="0" presId="urn:microsoft.com/office/officeart/2005/8/layout/lProcess2"/>
    <dgm:cxn modelId="{F078739E-A039-4F53-8BF1-EC4F689EE642}" srcId="{6F553035-82DF-403B-A14F-0746155F3429}" destId="{DF7DC806-9686-49AF-A934-EF252B64E85F}" srcOrd="0" destOrd="0" parTransId="{3A484668-EBD7-4F54-9437-16CFF2262ACF}" sibTransId="{C5BC6CAC-C017-48CA-8CF9-92CFD361DC9A}"/>
    <dgm:cxn modelId="{FC3DA49B-4FDC-410D-85D6-27623E9122C6}" srcId="{DF7DC806-9686-49AF-A934-EF252B64E85F}" destId="{82136E2A-D742-4B3F-9187-1103619B7001}" srcOrd="1" destOrd="0" parTransId="{52907C7D-513C-441E-9C42-CBAF8F497082}" sibTransId="{63E45655-B32F-42B6-8ECD-0323C21750E0}"/>
    <dgm:cxn modelId="{95788EBE-02AA-45AF-95E8-0B10CF4845CC}" type="presOf" srcId="{DF7DC806-9686-49AF-A934-EF252B64E85F}" destId="{7B21AD30-0CC3-41F6-B30A-B2F957E60513}" srcOrd="1" destOrd="0" presId="urn:microsoft.com/office/officeart/2005/8/layout/lProcess2"/>
    <dgm:cxn modelId="{21E520B0-D167-4E01-B982-B66F3CDE9B9D}" type="presOf" srcId="{560D1FB9-0CC8-4200-AE5C-DAD765367C67}" destId="{9994D923-D0E9-4750-9D01-D6228ACC841F}" srcOrd="0" destOrd="0" presId="urn:microsoft.com/office/officeart/2005/8/layout/lProcess2"/>
    <dgm:cxn modelId="{DCAEFEB8-0FD6-4598-9749-BCDA469B31D7}" type="presOf" srcId="{707B6B35-6BDA-4D38-AF4B-6F2383A97479}" destId="{8D7F03DD-8566-47DE-ABFE-70E9C554969E}" srcOrd="0" destOrd="0" presId="urn:microsoft.com/office/officeart/2005/8/layout/lProcess2"/>
    <dgm:cxn modelId="{A9538CCB-32B2-4909-8374-5B19E8CBEA43}" type="presOf" srcId="{82136E2A-D742-4B3F-9187-1103619B7001}" destId="{0AF0D487-854C-4346-834B-906842D8D713}" srcOrd="0" destOrd="0" presId="urn:microsoft.com/office/officeart/2005/8/layout/lProcess2"/>
    <dgm:cxn modelId="{0A0FBD1E-C3C5-46E2-A363-5ED8323D0C12}" srcId="{0CD5F3E3-A189-4726-A5FB-85449C8E0167}" destId="{A79F1E45-2285-4097-AE46-14AAD21EAD58}" srcOrd="1" destOrd="0" parTransId="{FF5817D4-9551-4F99-8406-1D305601698D}" sibTransId="{531BDD5F-A61E-4110-AC82-88A453CECD24}"/>
    <dgm:cxn modelId="{210187BF-7732-4634-8993-1845E5EFE326}" srcId="{6F553035-82DF-403B-A14F-0746155F3429}" destId="{EC4DD872-7A34-4940-BE49-2CFAF5242432}" srcOrd="2" destOrd="0" parTransId="{8E108A46-76DB-4B59-AC63-26D39EA8325C}" sibTransId="{4479FAFE-324B-4B3A-AA9B-063004B655F7}"/>
    <dgm:cxn modelId="{B50A04A2-AFFE-44CA-A6AA-3A830B8EF252}" type="presOf" srcId="{EC4DD872-7A34-4940-BE49-2CFAF5242432}" destId="{462FB098-27FE-4E06-947F-709CAF1715F4}" srcOrd="1" destOrd="0" presId="urn:microsoft.com/office/officeart/2005/8/layout/lProcess2"/>
    <dgm:cxn modelId="{A1AAC814-D4C8-4651-A5C2-69E82600483B}" type="presOf" srcId="{0CD5F3E3-A189-4726-A5FB-85449C8E0167}" destId="{2F3653DE-711D-4E12-A402-EFE28CCA4729}" srcOrd="1" destOrd="0" presId="urn:microsoft.com/office/officeart/2005/8/layout/lProcess2"/>
    <dgm:cxn modelId="{4B28A52D-6CF4-4C0A-82F9-2F6E6DB2F039}" srcId="{56021927-409B-48DB-BABF-4070C3CA6CAC}" destId="{CD5845E0-ADA7-45C6-BB7B-95D22801DA4D}" srcOrd="1" destOrd="0" parTransId="{812D38F9-FE6B-4AD7-A427-99C498A2721B}" sibTransId="{74DE9E09-1455-47F8-8F2B-B429C0163363}"/>
    <dgm:cxn modelId="{2EF78475-1D23-4B9D-A2A4-BDF0FF8E18EC}" srcId="{DF7DC806-9686-49AF-A934-EF252B64E85F}" destId="{707B6B35-6BDA-4D38-AF4B-6F2383A97479}" srcOrd="2" destOrd="0" parTransId="{D34B2ED9-05FB-40B7-B20F-5ED1D537A853}" sibTransId="{46CCA119-7358-4843-B594-E1DEBC106B09}"/>
    <dgm:cxn modelId="{D8AE60E3-9D8D-4D22-8243-A61205FB712E}" srcId="{EC4DD872-7A34-4940-BE49-2CFAF5242432}" destId="{560D1FB9-0CC8-4200-AE5C-DAD765367C67}" srcOrd="1" destOrd="0" parTransId="{EBEC3560-0406-4112-8D10-A610C35CA9AB}" sibTransId="{6E47774B-BC7A-4698-A445-DADBFB39DBB8}"/>
    <dgm:cxn modelId="{288D2DD9-B677-4CAA-90DE-3BBDD8FC6116}" srcId="{6F553035-82DF-403B-A14F-0746155F3429}" destId="{56021927-409B-48DB-BABF-4070C3CA6CAC}" srcOrd="1" destOrd="0" parTransId="{546DFA2F-477A-4A91-AB6A-7521751581B3}" sibTransId="{10D617EC-803A-48DF-8F3D-748A87B80AC4}"/>
    <dgm:cxn modelId="{6A0E1D33-2243-449D-8288-7C8D0F27E08E}" srcId="{0CD5F3E3-A189-4726-A5FB-85449C8E0167}" destId="{A7BDD0A5-F924-49F1-A35A-3EFCDC9BB296}" srcOrd="0" destOrd="0" parTransId="{A63FCED3-F37A-4083-AA6E-EA0FF8ABA416}" sibTransId="{D0FAB2B4-4B46-4EC9-9770-D880DD0EEE96}"/>
    <dgm:cxn modelId="{5CF3B2E5-01AC-4B08-A907-FB478C8DFF03}" type="presOf" srcId="{6F553035-82DF-403B-A14F-0746155F3429}" destId="{B8BA1FB6-7972-472D-B208-22D201571A00}" srcOrd="0" destOrd="0" presId="urn:microsoft.com/office/officeart/2005/8/layout/lProcess2"/>
    <dgm:cxn modelId="{C6134FA7-71B2-4FCF-B42D-FD5FB96EAA26}" type="presOf" srcId="{2E2C2556-1E2C-477D-9A4C-166E38C9C19C}" destId="{A76EA28C-E63D-4A32-A5A9-C42E62FA81CA}" srcOrd="0" destOrd="0" presId="urn:microsoft.com/office/officeart/2005/8/layout/lProcess2"/>
    <dgm:cxn modelId="{4E34890E-66BA-494A-BE82-418ED4530083}" type="presOf" srcId="{5B1991E9-524F-4778-8747-39C3D1C7ED6D}" destId="{5920E721-45CC-4835-8185-D70EF16FDBE9}" srcOrd="0" destOrd="0" presId="urn:microsoft.com/office/officeart/2005/8/layout/lProcess2"/>
    <dgm:cxn modelId="{4CDBEF60-92EF-478B-B3C0-FA89F0F14C0C}" type="presOf" srcId="{0CD5F3E3-A189-4726-A5FB-85449C8E0167}" destId="{488EC052-FBF0-4FB6-A571-F0349AEAD564}" srcOrd="0" destOrd="0" presId="urn:microsoft.com/office/officeart/2005/8/layout/lProcess2"/>
    <dgm:cxn modelId="{E85CB64B-C260-4F28-B945-DBAD2722A810}" type="presParOf" srcId="{B8BA1FB6-7972-472D-B208-22D201571A00}" destId="{1272DC09-FAF1-46C1-98AB-E4998FFE5B18}" srcOrd="0" destOrd="0" presId="urn:microsoft.com/office/officeart/2005/8/layout/lProcess2"/>
    <dgm:cxn modelId="{8D6612B9-B5EB-4AE5-8646-8EC5EA68517A}" type="presParOf" srcId="{1272DC09-FAF1-46C1-98AB-E4998FFE5B18}" destId="{DB768C97-ADB8-465E-9604-B264EAE98F11}" srcOrd="0" destOrd="0" presId="urn:microsoft.com/office/officeart/2005/8/layout/lProcess2"/>
    <dgm:cxn modelId="{A3737726-8F1E-4BC1-9053-E4CED668F672}" type="presParOf" srcId="{1272DC09-FAF1-46C1-98AB-E4998FFE5B18}" destId="{7B21AD30-0CC3-41F6-B30A-B2F957E60513}" srcOrd="1" destOrd="0" presId="urn:microsoft.com/office/officeart/2005/8/layout/lProcess2"/>
    <dgm:cxn modelId="{A79FD294-9F03-4813-A9F3-406582CC120D}" type="presParOf" srcId="{1272DC09-FAF1-46C1-98AB-E4998FFE5B18}" destId="{56F6BDBA-530B-4A9C-9ECF-FCB8765D4603}" srcOrd="2" destOrd="0" presId="urn:microsoft.com/office/officeart/2005/8/layout/lProcess2"/>
    <dgm:cxn modelId="{0E234829-E675-4117-A458-BB90019F0B2D}" type="presParOf" srcId="{56F6BDBA-530B-4A9C-9ECF-FCB8765D4603}" destId="{22B0A49D-F028-4572-8BC2-6413893CE683}" srcOrd="0" destOrd="0" presId="urn:microsoft.com/office/officeart/2005/8/layout/lProcess2"/>
    <dgm:cxn modelId="{43E192AA-71F9-4C89-90F0-985ADC76A9CC}" type="presParOf" srcId="{22B0A49D-F028-4572-8BC2-6413893CE683}" destId="{E18FD614-649F-4F5A-AE0D-305797D1A9BB}" srcOrd="0" destOrd="0" presId="urn:microsoft.com/office/officeart/2005/8/layout/lProcess2"/>
    <dgm:cxn modelId="{69D3D372-087C-4CAA-A036-1EA4E1AC55D0}" type="presParOf" srcId="{22B0A49D-F028-4572-8BC2-6413893CE683}" destId="{3CBB5409-9C4E-4C8D-91A7-DCAC68AAD5E7}" srcOrd="1" destOrd="0" presId="urn:microsoft.com/office/officeart/2005/8/layout/lProcess2"/>
    <dgm:cxn modelId="{5B47CA81-D8BF-4BF8-829B-9A232963D11E}" type="presParOf" srcId="{22B0A49D-F028-4572-8BC2-6413893CE683}" destId="{0AF0D487-854C-4346-834B-906842D8D713}" srcOrd="2" destOrd="0" presId="urn:microsoft.com/office/officeart/2005/8/layout/lProcess2"/>
    <dgm:cxn modelId="{C6AB4F79-2B20-483F-911C-B8ACF628D160}" type="presParOf" srcId="{22B0A49D-F028-4572-8BC2-6413893CE683}" destId="{C265E31F-0180-48C0-A5C5-0E2945DA009F}" srcOrd="3" destOrd="0" presId="urn:microsoft.com/office/officeart/2005/8/layout/lProcess2"/>
    <dgm:cxn modelId="{13D3BF4C-D221-43C8-AE64-1E34EE0685C2}" type="presParOf" srcId="{22B0A49D-F028-4572-8BC2-6413893CE683}" destId="{8D7F03DD-8566-47DE-ABFE-70E9C554969E}" srcOrd="4" destOrd="0" presId="urn:microsoft.com/office/officeart/2005/8/layout/lProcess2"/>
    <dgm:cxn modelId="{9CDE4780-5D1D-4242-BED1-9D6E5D7D935C}" type="presParOf" srcId="{22B0A49D-F028-4572-8BC2-6413893CE683}" destId="{3F1D68CA-D44C-4A21-9792-B7632296CE55}" srcOrd="5" destOrd="0" presId="urn:microsoft.com/office/officeart/2005/8/layout/lProcess2"/>
    <dgm:cxn modelId="{0A6C5BE9-AE8F-42C0-9219-4025F9CD8CF5}" type="presParOf" srcId="{22B0A49D-F028-4572-8BC2-6413893CE683}" destId="{5920E721-45CC-4835-8185-D70EF16FDBE9}" srcOrd="6" destOrd="0" presId="urn:microsoft.com/office/officeart/2005/8/layout/lProcess2"/>
    <dgm:cxn modelId="{6C486739-2B9A-4458-9D28-2F6A450B11E9}" type="presParOf" srcId="{B8BA1FB6-7972-472D-B208-22D201571A00}" destId="{5D46C30C-2B89-4B83-9BB9-F17A6775B051}" srcOrd="1" destOrd="0" presId="urn:microsoft.com/office/officeart/2005/8/layout/lProcess2"/>
    <dgm:cxn modelId="{DB2252AF-F4EE-4578-8DD4-1F9503B682C9}" type="presParOf" srcId="{B8BA1FB6-7972-472D-B208-22D201571A00}" destId="{48BE54D9-CF37-45A2-8B84-B773ABBAD31C}" srcOrd="2" destOrd="0" presId="urn:microsoft.com/office/officeart/2005/8/layout/lProcess2"/>
    <dgm:cxn modelId="{A3A5FA07-24E2-4FCB-8950-B91757123A69}" type="presParOf" srcId="{48BE54D9-CF37-45A2-8B84-B773ABBAD31C}" destId="{AB4FEA94-3898-4093-BB1B-5EA627F270AD}" srcOrd="0" destOrd="0" presId="urn:microsoft.com/office/officeart/2005/8/layout/lProcess2"/>
    <dgm:cxn modelId="{27A7ED83-3273-4FBA-A7B7-2A0AFECB14C2}" type="presParOf" srcId="{48BE54D9-CF37-45A2-8B84-B773ABBAD31C}" destId="{BC46ED00-2A36-495C-ADA0-226C13B49CB8}" srcOrd="1" destOrd="0" presId="urn:microsoft.com/office/officeart/2005/8/layout/lProcess2"/>
    <dgm:cxn modelId="{B989ED9A-1853-4174-92A8-96E75E3AD3E4}" type="presParOf" srcId="{48BE54D9-CF37-45A2-8B84-B773ABBAD31C}" destId="{C983A428-7B18-4F41-B34E-E39EB4FE7846}" srcOrd="2" destOrd="0" presId="urn:microsoft.com/office/officeart/2005/8/layout/lProcess2"/>
    <dgm:cxn modelId="{B2C92AA5-5A69-4A5D-A764-DADBE4B1CB76}" type="presParOf" srcId="{C983A428-7B18-4F41-B34E-E39EB4FE7846}" destId="{3DADA737-C6B0-4415-AC68-5798B8D56567}" srcOrd="0" destOrd="0" presId="urn:microsoft.com/office/officeart/2005/8/layout/lProcess2"/>
    <dgm:cxn modelId="{BDD188D7-609F-483E-9724-DA9DE27771E4}" type="presParOf" srcId="{3DADA737-C6B0-4415-AC68-5798B8D56567}" destId="{59934696-AAAC-431F-BCD1-FF937299E8AA}" srcOrd="0" destOrd="0" presId="urn:microsoft.com/office/officeart/2005/8/layout/lProcess2"/>
    <dgm:cxn modelId="{A36E47A5-EFD5-4616-BEFD-8C2BAEE6C112}" type="presParOf" srcId="{3DADA737-C6B0-4415-AC68-5798B8D56567}" destId="{D407C347-6363-4C29-8FA0-6FE58FDE482B}" srcOrd="1" destOrd="0" presId="urn:microsoft.com/office/officeart/2005/8/layout/lProcess2"/>
    <dgm:cxn modelId="{B83FBAC4-FA97-406B-BBDD-59B45231D1F3}" type="presParOf" srcId="{3DADA737-C6B0-4415-AC68-5798B8D56567}" destId="{313BDA0C-1ABC-4982-99EB-FB39B97AB0E0}" srcOrd="2" destOrd="0" presId="urn:microsoft.com/office/officeart/2005/8/layout/lProcess2"/>
    <dgm:cxn modelId="{9D5CCCF9-ECCB-43C6-A3D1-C35C43204F73}" type="presParOf" srcId="{B8BA1FB6-7972-472D-B208-22D201571A00}" destId="{ED5505E6-09C3-43FE-8C75-733D9207E6B1}" srcOrd="3" destOrd="0" presId="urn:microsoft.com/office/officeart/2005/8/layout/lProcess2"/>
    <dgm:cxn modelId="{A25F1CE2-D543-4238-A39F-A63020140C59}" type="presParOf" srcId="{B8BA1FB6-7972-472D-B208-22D201571A00}" destId="{03BA2D98-8908-4B90-9D4D-B21E59E9B15F}" srcOrd="4" destOrd="0" presId="urn:microsoft.com/office/officeart/2005/8/layout/lProcess2"/>
    <dgm:cxn modelId="{75B39CD9-73A2-4E62-8CA8-939CA1F33499}" type="presParOf" srcId="{03BA2D98-8908-4B90-9D4D-B21E59E9B15F}" destId="{2B9CE85F-596B-4BC3-9D61-795910B76951}" srcOrd="0" destOrd="0" presId="urn:microsoft.com/office/officeart/2005/8/layout/lProcess2"/>
    <dgm:cxn modelId="{C9974996-CA62-4105-9B0E-E0519D8056B1}" type="presParOf" srcId="{03BA2D98-8908-4B90-9D4D-B21E59E9B15F}" destId="{462FB098-27FE-4E06-947F-709CAF1715F4}" srcOrd="1" destOrd="0" presId="urn:microsoft.com/office/officeart/2005/8/layout/lProcess2"/>
    <dgm:cxn modelId="{045B015A-8954-4F4B-A328-82DC7B35A1D6}" type="presParOf" srcId="{03BA2D98-8908-4B90-9D4D-B21E59E9B15F}" destId="{E96E8D20-A1E4-47C7-AB0C-1071A17579A3}" srcOrd="2" destOrd="0" presId="urn:microsoft.com/office/officeart/2005/8/layout/lProcess2"/>
    <dgm:cxn modelId="{74CC5DE2-B091-4A08-BB3C-3B33D0AACC87}" type="presParOf" srcId="{E96E8D20-A1E4-47C7-AB0C-1071A17579A3}" destId="{14528553-84BB-46D0-A238-E1E841ACE56F}" srcOrd="0" destOrd="0" presId="urn:microsoft.com/office/officeart/2005/8/layout/lProcess2"/>
    <dgm:cxn modelId="{7C58F10F-545C-4E3B-A873-6352FF5FA56E}" type="presParOf" srcId="{14528553-84BB-46D0-A238-E1E841ACE56F}" destId="{4C5D642F-0C39-445B-984C-35B0537F9FAF}" srcOrd="0" destOrd="0" presId="urn:microsoft.com/office/officeart/2005/8/layout/lProcess2"/>
    <dgm:cxn modelId="{A0B38261-FB6D-42CE-A155-3A90ABCE4479}" type="presParOf" srcId="{14528553-84BB-46D0-A238-E1E841ACE56F}" destId="{D06039B2-55FC-4E62-B888-8CB36CF7E62F}" srcOrd="1" destOrd="0" presId="urn:microsoft.com/office/officeart/2005/8/layout/lProcess2"/>
    <dgm:cxn modelId="{72335A53-160F-4792-B725-5A565A1E3EBC}" type="presParOf" srcId="{14528553-84BB-46D0-A238-E1E841ACE56F}" destId="{9994D923-D0E9-4750-9D01-D6228ACC841F}" srcOrd="2" destOrd="0" presId="urn:microsoft.com/office/officeart/2005/8/layout/lProcess2"/>
    <dgm:cxn modelId="{22662F2B-B4E1-4F88-B395-188CC0EA55AF}" type="presParOf" srcId="{14528553-84BB-46D0-A238-E1E841ACE56F}" destId="{868B7019-01C5-460E-9D6C-44788F6311EF}" srcOrd="3" destOrd="0" presId="urn:microsoft.com/office/officeart/2005/8/layout/lProcess2"/>
    <dgm:cxn modelId="{33EF912F-B8C0-4257-B341-793C71678547}" type="presParOf" srcId="{14528553-84BB-46D0-A238-E1E841ACE56F}" destId="{A76EA28C-E63D-4A32-A5A9-C42E62FA81CA}" srcOrd="4" destOrd="0" presId="urn:microsoft.com/office/officeart/2005/8/layout/lProcess2"/>
    <dgm:cxn modelId="{D2CC4D36-CEFE-4FC7-BABF-B90F5DE10B4C}" type="presParOf" srcId="{B8BA1FB6-7972-472D-B208-22D201571A00}" destId="{F1D02A11-6F4E-41CC-8049-07FCEE647797}" srcOrd="5" destOrd="0" presId="urn:microsoft.com/office/officeart/2005/8/layout/lProcess2"/>
    <dgm:cxn modelId="{C4D39AED-C9C2-4330-93EE-CF23F089E72C}" type="presParOf" srcId="{B8BA1FB6-7972-472D-B208-22D201571A00}" destId="{48012332-F95B-469F-B64F-61CED74DA1D1}" srcOrd="6" destOrd="0" presId="urn:microsoft.com/office/officeart/2005/8/layout/lProcess2"/>
    <dgm:cxn modelId="{95327AD8-C5DB-4F0B-878D-95ABA974935D}" type="presParOf" srcId="{48012332-F95B-469F-B64F-61CED74DA1D1}" destId="{488EC052-FBF0-4FB6-A571-F0349AEAD564}" srcOrd="0" destOrd="0" presId="urn:microsoft.com/office/officeart/2005/8/layout/lProcess2"/>
    <dgm:cxn modelId="{1B5A8024-E7E9-406C-AC95-BE5FA9314002}" type="presParOf" srcId="{48012332-F95B-469F-B64F-61CED74DA1D1}" destId="{2F3653DE-711D-4E12-A402-EFE28CCA4729}" srcOrd="1" destOrd="0" presId="urn:microsoft.com/office/officeart/2005/8/layout/lProcess2"/>
    <dgm:cxn modelId="{B331162B-3DCC-444D-95EB-D069BC58851E}" type="presParOf" srcId="{48012332-F95B-469F-B64F-61CED74DA1D1}" destId="{8570FA04-0081-4E64-AAD1-BD63D0676D0F}" srcOrd="2" destOrd="0" presId="urn:microsoft.com/office/officeart/2005/8/layout/lProcess2"/>
    <dgm:cxn modelId="{52D04C35-80BA-4E55-8C0B-C5DDBA8A5BD2}" type="presParOf" srcId="{8570FA04-0081-4E64-AAD1-BD63D0676D0F}" destId="{4312C8AE-E3CA-4705-AED8-87184D28B94F}" srcOrd="0" destOrd="0" presId="urn:microsoft.com/office/officeart/2005/8/layout/lProcess2"/>
    <dgm:cxn modelId="{4BF44F80-A12E-47D5-9ED3-4ECAAC900621}" type="presParOf" srcId="{4312C8AE-E3CA-4705-AED8-87184D28B94F}" destId="{93F5C149-246C-49B4-94CC-2DB3EA0E1A73}" srcOrd="0" destOrd="0" presId="urn:microsoft.com/office/officeart/2005/8/layout/lProcess2"/>
    <dgm:cxn modelId="{B7FF3B7C-70D8-4F53-B908-84F83E558592}" type="presParOf" srcId="{4312C8AE-E3CA-4705-AED8-87184D28B94F}" destId="{BA24D925-3FA6-441F-BF08-3DED99F4AC79}" srcOrd="1" destOrd="0" presId="urn:microsoft.com/office/officeart/2005/8/layout/lProcess2"/>
    <dgm:cxn modelId="{649E2483-0A82-4064-B540-C06CD3AC127B}" type="presParOf" srcId="{4312C8AE-E3CA-4705-AED8-87184D28B94F}" destId="{1E1CD761-21CC-421C-9239-0832B40EF76E}" srcOrd="2" destOrd="0" presId="urn:microsoft.com/office/officeart/2005/8/layout/lProcess2"/>
  </dgm:cxnLst>
  <dgm:bg/>
  <dgm:whole/>
</dgm:dataModel>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6600" cy="5349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281488" y="0"/>
            <a:ext cx="3276600" cy="534988"/>
          </a:xfrm>
          <a:prstGeom prst="rect">
            <a:avLst/>
          </a:prstGeom>
        </p:spPr>
        <p:txBody>
          <a:bodyPr vert="horz" lIns="91440" tIns="45720" rIns="91440" bIns="45720" rtlCol="0"/>
          <a:lstStyle>
            <a:lvl1pPr algn="r">
              <a:defRPr sz="1200"/>
            </a:lvl1pPr>
          </a:lstStyle>
          <a:p>
            <a:fld id="{AABD1A95-7EE4-4C58-B479-C2589D1FB8C6}" type="datetimeFigureOut">
              <a:rPr lang="en-US" smtClean="0"/>
              <a:pPr/>
              <a:t>18/05/2015</a:t>
            </a:fld>
            <a:endParaRPr lang="en-US"/>
          </a:p>
        </p:txBody>
      </p:sp>
      <p:sp>
        <p:nvSpPr>
          <p:cNvPr id="4" name="Slide Image Placeholder 3"/>
          <p:cNvSpPr>
            <a:spLocks noGrp="1" noRot="1" noChangeAspect="1"/>
          </p:cNvSpPr>
          <p:nvPr>
            <p:ph type="sldImg" idx="2"/>
          </p:nvPr>
        </p:nvSpPr>
        <p:spPr>
          <a:xfrm>
            <a:off x="1106488" y="801688"/>
            <a:ext cx="5346700" cy="40100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55650" y="5078413"/>
            <a:ext cx="6048375" cy="481171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10155238"/>
            <a:ext cx="3276600" cy="5349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281488" y="10155238"/>
            <a:ext cx="3276600" cy="534987"/>
          </a:xfrm>
          <a:prstGeom prst="rect">
            <a:avLst/>
          </a:prstGeom>
        </p:spPr>
        <p:txBody>
          <a:bodyPr vert="horz" lIns="91440" tIns="45720" rIns="91440" bIns="45720" rtlCol="0" anchor="b"/>
          <a:lstStyle>
            <a:lvl1pPr algn="r">
              <a:defRPr sz="1200"/>
            </a:lvl1pPr>
          </a:lstStyle>
          <a:p>
            <a:fld id="{70D56D2C-C7CE-4EBD-84DC-30A512E00B32}"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a:ln/>
        </p:spPr>
        <p:txBody>
          <a:bodyPr/>
          <a:lstStyle/>
          <a:p>
            <a:endParaRPr lang="en-US" dirty="0" smtClean="0"/>
          </a:p>
        </p:txBody>
      </p:sp>
      <p:sp>
        <p:nvSpPr>
          <p:cNvPr id="27652" name="Slide Number Placeholder 3"/>
          <p:cNvSpPr>
            <a:spLocks noGrp="1"/>
          </p:cNvSpPr>
          <p:nvPr>
            <p:ph type="sldNum" sz="quarter" idx="5"/>
          </p:nvPr>
        </p:nvSpPr>
        <p:spPr>
          <a:noFill/>
        </p:spPr>
        <p:txBody>
          <a:bodyPr/>
          <a:lstStyle/>
          <a:p>
            <a:fld id="{F960A189-D804-4FB6-BBBB-1B3E9DB9DEE6}" type="slidenum">
              <a:rPr lang="en-US" smtClean="0"/>
              <a:pPr/>
              <a:t>2</a:t>
            </a:fld>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504000" y="301320"/>
            <a:ext cx="9071280" cy="1262520"/>
          </a:xfrm>
          <a:prstGeom prst="rect">
            <a:avLst/>
          </a:prstGeom>
        </p:spPr>
        <p:txBody>
          <a:bodyPr wrap="none" lIns="0" tIns="0" rIns="0" bIns="0" anchor="ctr"/>
          <a:lstStyle/>
          <a:p>
            <a:pPr algn="ctr"/>
            <a:endParaRPr/>
          </a:p>
        </p:txBody>
      </p:sp>
      <p:sp>
        <p:nvSpPr>
          <p:cNvPr id="24" name="PlaceHolder 2"/>
          <p:cNvSpPr>
            <a:spLocks noGrp="1"/>
          </p:cNvSpPr>
          <p:nvPr>
            <p:ph type="body"/>
          </p:nvPr>
        </p:nvSpPr>
        <p:spPr>
          <a:xfrm>
            <a:off x="504000" y="1768680"/>
            <a:ext cx="9072000" cy="2090880"/>
          </a:xfrm>
          <a:prstGeom prst="rect">
            <a:avLst/>
          </a:prstGeom>
        </p:spPr>
        <p:txBody>
          <a:bodyPr wrap="none" lIns="0" tIns="0" rIns="0" bIns="0"/>
          <a:lstStyle/>
          <a:p>
            <a:endParaRPr/>
          </a:p>
        </p:txBody>
      </p:sp>
      <p:sp>
        <p:nvSpPr>
          <p:cNvPr id="25" name="PlaceHolder 3"/>
          <p:cNvSpPr>
            <a:spLocks noGrp="1"/>
          </p:cNvSpPr>
          <p:nvPr>
            <p:ph type="body"/>
          </p:nvPr>
        </p:nvSpPr>
        <p:spPr>
          <a:xfrm>
            <a:off x="504000" y="4058280"/>
            <a:ext cx="9072000" cy="2090880"/>
          </a:xfrm>
          <a:prstGeom prst="rect">
            <a:avLst/>
          </a:prstGeom>
        </p:spPr>
        <p:txBody>
          <a:bodyPr wrap="none" lIns="0" tIns="0" rIns="0" bIns="0"/>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504000" y="301320"/>
            <a:ext cx="9071280" cy="1262520"/>
          </a:xfrm>
          <a:prstGeom prst="rect">
            <a:avLst/>
          </a:prstGeom>
        </p:spPr>
        <p:txBody>
          <a:bodyPr wrap="none" lIns="0" tIns="0" rIns="0" bIns="0" anchor="ctr"/>
          <a:lstStyle/>
          <a:p>
            <a:pPr algn="ctr"/>
            <a:endParaRPr/>
          </a:p>
        </p:txBody>
      </p:sp>
      <p:sp>
        <p:nvSpPr>
          <p:cNvPr id="27" name="PlaceHolder 2"/>
          <p:cNvSpPr>
            <a:spLocks noGrp="1"/>
          </p:cNvSpPr>
          <p:nvPr>
            <p:ph type="body"/>
          </p:nvPr>
        </p:nvSpPr>
        <p:spPr>
          <a:xfrm>
            <a:off x="504000" y="1768680"/>
            <a:ext cx="4426920" cy="2090880"/>
          </a:xfrm>
          <a:prstGeom prst="rect">
            <a:avLst/>
          </a:prstGeom>
        </p:spPr>
        <p:txBody>
          <a:bodyPr wrap="none" lIns="0" tIns="0" rIns="0" bIns="0"/>
          <a:lstStyle/>
          <a:p>
            <a:endParaRPr/>
          </a:p>
        </p:txBody>
      </p:sp>
      <p:sp>
        <p:nvSpPr>
          <p:cNvPr id="28" name="PlaceHolder 3"/>
          <p:cNvSpPr>
            <a:spLocks noGrp="1"/>
          </p:cNvSpPr>
          <p:nvPr>
            <p:ph type="body"/>
          </p:nvPr>
        </p:nvSpPr>
        <p:spPr>
          <a:xfrm>
            <a:off x="5152320" y="1768680"/>
            <a:ext cx="4426920" cy="2090880"/>
          </a:xfrm>
          <a:prstGeom prst="rect">
            <a:avLst/>
          </a:prstGeom>
        </p:spPr>
        <p:txBody>
          <a:bodyPr wrap="none" lIns="0" tIns="0" rIns="0" bIns="0"/>
          <a:lstStyle/>
          <a:p>
            <a:endParaRPr/>
          </a:p>
        </p:txBody>
      </p:sp>
      <p:sp>
        <p:nvSpPr>
          <p:cNvPr id="29" name="PlaceHolder 4"/>
          <p:cNvSpPr>
            <a:spLocks noGrp="1"/>
          </p:cNvSpPr>
          <p:nvPr>
            <p:ph type="body"/>
          </p:nvPr>
        </p:nvSpPr>
        <p:spPr>
          <a:xfrm>
            <a:off x="5152320" y="4058280"/>
            <a:ext cx="4426920" cy="2090880"/>
          </a:xfrm>
          <a:prstGeom prst="rect">
            <a:avLst/>
          </a:prstGeom>
        </p:spPr>
        <p:txBody>
          <a:bodyPr wrap="none" lIns="0" tIns="0" rIns="0" bIns="0"/>
          <a:lstStyle/>
          <a:p>
            <a:endParaRPr/>
          </a:p>
        </p:txBody>
      </p:sp>
      <p:sp>
        <p:nvSpPr>
          <p:cNvPr id="30" name="PlaceHolder 5"/>
          <p:cNvSpPr>
            <a:spLocks noGrp="1"/>
          </p:cNvSpPr>
          <p:nvPr>
            <p:ph type="body"/>
          </p:nvPr>
        </p:nvSpPr>
        <p:spPr>
          <a:xfrm>
            <a:off x="504000" y="4058280"/>
            <a:ext cx="4426920" cy="2090880"/>
          </a:xfrm>
          <a:prstGeom prst="rect">
            <a:avLst/>
          </a:prstGeom>
        </p:spPr>
        <p:txBody>
          <a:bodyPr wrap="none" lIns="0" tIns="0" rIns="0" bIns="0"/>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504000" y="301320"/>
            <a:ext cx="9071280" cy="1262520"/>
          </a:xfrm>
          <a:prstGeom prst="rect">
            <a:avLst/>
          </a:prstGeom>
        </p:spPr>
        <p:txBody>
          <a:bodyPr wrap="none" lIns="0" tIns="0" rIns="0" bIns="0" anchor="ctr"/>
          <a:lstStyle/>
          <a:p>
            <a:pPr algn="ctr"/>
            <a:endParaRPr/>
          </a:p>
        </p:txBody>
      </p:sp>
      <p:sp>
        <p:nvSpPr>
          <p:cNvPr id="32" name="PlaceHolder 2"/>
          <p:cNvSpPr>
            <a:spLocks noGrp="1"/>
          </p:cNvSpPr>
          <p:nvPr>
            <p:ph type="body"/>
          </p:nvPr>
        </p:nvSpPr>
        <p:spPr>
          <a:xfrm>
            <a:off x="504000" y="1768680"/>
            <a:ext cx="4426920" cy="2090880"/>
          </a:xfrm>
          <a:prstGeom prst="rect">
            <a:avLst/>
          </a:prstGeom>
        </p:spPr>
        <p:txBody>
          <a:bodyPr wrap="none" lIns="0" tIns="0" rIns="0" bIns="0"/>
          <a:lstStyle/>
          <a:p>
            <a:endParaRPr/>
          </a:p>
        </p:txBody>
      </p:sp>
      <p:sp>
        <p:nvSpPr>
          <p:cNvPr id="33" name="PlaceHolder 3"/>
          <p:cNvSpPr>
            <a:spLocks noGrp="1"/>
          </p:cNvSpPr>
          <p:nvPr>
            <p:ph type="body"/>
          </p:nvPr>
        </p:nvSpPr>
        <p:spPr>
          <a:xfrm>
            <a:off x="5152320" y="1768680"/>
            <a:ext cx="4426920" cy="2090880"/>
          </a:xfrm>
          <a:prstGeom prst="rect">
            <a:avLst/>
          </a:prstGeom>
        </p:spPr>
        <p:txBody>
          <a:bodyPr wrap="none" lIns="0" tIns="0" rIns="0" bIns="0"/>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504031" y="302737"/>
            <a:ext cx="9072563" cy="1259946"/>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04031" y="1763925"/>
            <a:ext cx="4452276" cy="498903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24318" y="1763924"/>
            <a:ext cx="4452276" cy="240964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24318" y="4341565"/>
            <a:ext cx="4452276" cy="241139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xfrm>
            <a:off x="504031" y="7006699"/>
            <a:ext cx="2352146" cy="402483"/>
          </a:xfrm>
          <a:prstGeom prst="rect">
            <a:avLst/>
          </a:prstGeom>
          <a:ln/>
        </p:spPr>
        <p:txBody>
          <a:bodyPr lIns="100794" tIns="50397" rIns="100794" bIns="50397"/>
          <a:lstStyle>
            <a:lvl1pPr>
              <a:defRPr/>
            </a:lvl1pPr>
          </a:lstStyle>
          <a:p>
            <a:pPr>
              <a:defRPr/>
            </a:pPr>
            <a:endParaRPr lang="en-US"/>
          </a:p>
        </p:txBody>
      </p:sp>
      <p:sp>
        <p:nvSpPr>
          <p:cNvPr id="7" name="Rectangle 5"/>
          <p:cNvSpPr>
            <a:spLocks noGrp="1" noChangeArrowheads="1"/>
          </p:cNvSpPr>
          <p:nvPr>
            <p:ph type="ftr" sz="quarter" idx="11"/>
          </p:nvPr>
        </p:nvSpPr>
        <p:spPr>
          <a:xfrm>
            <a:off x="3444214" y="7006699"/>
            <a:ext cx="3192198" cy="402483"/>
          </a:xfrm>
          <a:prstGeom prst="rect">
            <a:avLst/>
          </a:prstGeom>
          <a:ln/>
        </p:spPr>
        <p:txBody>
          <a:bodyPr lIns="100794" tIns="50397" rIns="100794" bIns="50397"/>
          <a:lstStyle>
            <a:lvl1pPr>
              <a:defRPr/>
            </a:lvl1pPr>
          </a:lstStyle>
          <a:p>
            <a:pPr>
              <a:defRPr/>
            </a:pPr>
            <a:endParaRPr lang="en-US"/>
          </a:p>
        </p:txBody>
      </p:sp>
      <p:sp>
        <p:nvSpPr>
          <p:cNvPr id="8" name="Rectangle 6"/>
          <p:cNvSpPr>
            <a:spLocks noGrp="1" noChangeArrowheads="1"/>
          </p:cNvSpPr>
          <p:nvPr>
            <p:ph type="sldNum" sz="quarter" idx="12"/>
          </p:nvPr>
        </p:nvSpPr>
        <p:spPr>
          <a:xfrm>
            <a:off x="7224448" y="7006699"/>
            <a:ext cx="2352146" cy="402483"/>
          </a:xfrm>
          <a:prstGeom prst="rect">
            <a:avLst/>
          </a:prstGeom>
          <a:ln/>
        </p:spPr>
        <p:txBody>
          <a:bodyPr lIns="100794" tIns="50397" rIns="100794" bIns="50397"/>
          <a:lstStyle>
            <a:lvl1pPr>
              <a:defRPr/>
            </a:lvl1pPr>
          </a:lstStyle>
          <a:p>
            <a:pPr>
              <a:defRPr/>
            </a:pPr>
            <a:fld id="{316661FC-0C82-40FD-9D6A-434372565E13}"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504000" y="301320"/>
            <a:ext cx="9071280" cy="1262520"/>
          </a:xfrm>
          <a:prstGeom prst="rect">
            <a:avLst/>
          </a:prstGeom>
        </p:spPr>
        <p:txBody>
          <a:bodyPr wrap="none" lIns="0" tIns="0" rIns="0" bIns="0" anchor="ctr"/>
          <a:lstStyle/>
          <a:p>
            <a:pPr algn="ctr"/>
            <a:endParaRPr/>
          </a:p>
        </p:txBody>
      </p:sp>
      <p:sp>
        <p:nvSpPr>
          <p:cNvPr id="3" name="PlaceHolder 2"/>
          <p:cNvSpPr>
            <a:spLocks noGrp="1"/>
          </p:cNvSpPr>
          <p:nvPr>
            <p:ph type="subTitle"/>
          </p:nvPr>
        </p:nvSpPr>
        <p:spPr>
          <a:xfrm>
            <a:off x="504000" y="1768680"/>
            <a:ext cx="9072000" cy="4384440"/>
          </a:xfrm>
          <a:prstGeom prst="rect">
            <a:avLst/>
          </a:prstGeom>
        </p:spPr>
        <p:txBody>
          <a:bodyPr wrap="none" lIns="0" tIns="0" rIns="0" bIns="0" anchor="ctr"/>
          <a:lstStyle/>
          <a:p>
            <a:pPr algn="ct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504000" y="301320"/>
            <a:ext cx="9071280" cy="1262520"/>
          </a:xfrm>
          <a:prstGeom prst="rect">
            <a:avLst/>
          </a:prstGeom>
        </p:spPr>
        <p:txBody>
          <a:bodyPr wrap="none" lIns="0" tIns="0" rIns="0" bIns="0" anchor="ctr"/>
          <a:lstStyle/>
          <a:p>
            <a:pPr algn="ctr"/>
            <a:endParaRPr/>
          </a:p>
        </p:txBody>
      </p:sp>
      <p:sp>
        <p:nvSpPr>
          <p:cNvPr id="5" name="PlaceHolder 2"/>
          <p:cNvSpPr>
            <a:spLocks noGrp="1"/>
          </p:cNvSpPr>
          <p:nvPr>
            <p:ph type="body"/>
          </p:nvPr>
        </p:nvSpPr>
        <p:spPr>
          <a:xfrm>
            <a:off x="504000" y="1768680"/>
            <a:ext cx="9072000" cy="4384080"/>
          </a:xfrm>
          <a:prstGeom prst="rect">
            <a:avLst/>
          </a:prstGeom>
        </p:spPr>
        <p:txBody>
          <a:bodyPr wrap="none" lIns="0" tIns="0" rIns="0" bIns="0"/>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504000" y="301320"/>
            <a:ext cx="9071280" cy="1262520"/>
          </a:xfrm>
          <a:prstGeom prst="rect">
            <a:avLst/>
          </a:prstGeom>
        </p:spPr>
        <p:txBody>
          <a:bodyPr wrap="none" lIns="0" tIns="0" rIns="0" bIns="0" anchor="ctr"/>
          <a:lstStyle/>
          <a:p>
            <a:pPr algn="ctr"/>
            <a:endParaRPr/>
          </a:p>
        </p:txBody>
      </p:sp>
      <p:sp>
        <p:nvSpPr>
          <p:cNvPr id="7" name="PlaceHolder 2"/>
          <p:cNvSpPr>
            <a:spLocks noGrp="1"/>
          </p:cNvSpPr>
          <p:nvPr>
            <p:ph type="body"/>
          </p:nvPr>
        </p:nvSpPr>
        <p:spPr>
          <a:xfrm>
            <a:off x="504000" y="1768680"/>
            <a:ext cx="4426920" cy="4384080"/>
          </a:xfrm>
          <a:prstGeom prst="rect">
            <a:avLst/>
          </a:prstGeom>
        </p:spPr>
        <p:txBody>
          <a:bodyPr wrap="none" lIns="0" tIns="0" rIns="0" bIns="0"/>
          <a:lstStyle/>
          <a:p>
            <a:endParaRPr/>
          </a:p>
        </p:txBody>
      </p:sp>
      <p:sp>
        <p:nvSpPr>
          <p:cNvPr id="8" name="PlaceHolder 3"/>
          <p:cNvSpPr>
            <a:spLocks noGrp="1"/>
          </p:cNvSpPr>
          <p:nvPr>
            <p:ph type="body"/>
          </p:nvPr>
        </p:nvSpPr>
        <p:spPr>
          <a:xfrm>
            <a:off x="5152320" y="1768680"/>
            <a:ext cx="4426920" cy="4384080"/>
          </a:xfrm>
          <a:prstGeom prst="rect">
            <a:avLst/>
          </a:prstGeom>
        </p:spPr>
        <p:txBody>
          <a:bodyPr wrap="none" lIns="0" tIns="0" rIns="0" bIns="0"/>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504000" y="301320"/>
            <a:ext cx="9071280" cy="1262520"/>
          </a:xfrm>
          <a:prstGeom prst="rect">
            <a:avLst/>
          </a:prstGeom>
        </p:spPr>
        <p:txBody>
          <a:bodyPr wrap="none" lIns="0" tIns="0" rIns="0" bIns="0" anchor="ctr"/>
          <a:lstStyle/>
          <a:p>
            <a:pPr algn="ct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504000" y="301320"/>
            <a:ext cx="9071280" cy="5851440"/>
          </a:xfrm>
          <a:prstGeom prst="rect">
            <a:avLst/>
          </a:prstGeom>
        </p:spPr>
        <p:txBody>
          <a:bodyPr wrap="none" lIns="0" tIns="0" rIns="0" bIns="0" anchor="ctr"/>
          <a:lstStyle/>
          <a:p>
            <a:pPr algn="ct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504000" y="301320"/>
            <a:ext cx="9071280" cy="1262520"/>
          </a:xfrm>
          <a:prstGeom prst="rect">
            <a:avLst/>
          </a:prstGeom>
        </p:spPr>
        <p:txBody>
          <a:bodyPr wrap="none" lIns="0" tIns="0" rIns="0" bIns="0" anchor="ctr"/>
          <a:lstStyle/>
          <a:p>
            <a:pPr algn="ctr"/>
            <a:endParaRPr/>
          </a:p>
        </p:txBody>
      </p:sp>
      <p:sp>
        <p:nvSpPr>
          <p:cNvPr id="12" name="PlaceHolder 2"/>
          <p:cNvSpPr>
            <a:spLocks noGrp="1"/>
          </p:cNvSpPr>
          <p:nvPr>
            <p:ph type="body"/>
          </p:nvPr>
        </p:nvSpPr>
        <p:spPr>
          <a:xfrm>
            <a:off x="504000" y="1768680"/>
            <a:ext cx="4426920" cy="2090880"/>
          </a:xfrm>
          <a:prstGeom prst="rect">
            <a:avLst/>
          </a:prstGeom>
        </p:spPr>
        <p:txBody>
          <a:bodyPr wrap="none" lIns="0" tIns="0" rIns="0" bIns="0"/>
          <a:lstStyle/>
          <a:p>
            <a:endParaRPr/>
          </a:p>
        </p:txBody>
      </p:sp>
      <p:sp>
        <p:nvSpPr>
          <p:cNvPr id="13" name="PlaceHolder 3"/>
          <p:cNvSpPr>
            <a:spLocks noGrp="1"/>
          </p:cNvSpPr>
          <p:nvPr>
            <p:ph type="body"/>
          </p:nvPr>
        </p:nvSpPr>
        <p:spPr>
          <a:xfrm>
            <a:off x="504000" y="4058280"/>
            <a:ext cx="4426920" cy="2090880"/>
          </a:xfrm>
          <a:prstGeom prst="rect">
            <a:avLst/>
          </a:prstGeom>
        </p:spPr>
        <p:txBody>
          <a:bodyPr wrap="none" lIns="0" tIns="0" rIns="0" bIns="0"/>
          <a:lstStyle/>
          <a:p>
            <a:endParaRPr/>
          </a:p>
        </p:txBody>
      </p:sp>
      <p:sp>
        <p:nvSpPr>
          <p:cNvPr id="14" name="PlaceHolder 4"/>
          <p:cNvSpPr>
            <a:spLocks noGrp="1"/>
          </p:cNvSpPr>
          <p:nvPr>
            <p:ph type="body"/>
          </p:nvPr>
        </p:nvSpPr>
        <p:spPr>
          <a:xfrm>
            <a:off x="5152320" y="1768680"/>
            <a:ext cx="4426920" cy="4384080"/>
          </a:xfrm>
          <a:prstGeom prst="rect">
            <a:avLst/>
          </a:prstGeom>
        </p:spPr>
        <p:txBody>
          <a:bodyPr wrap="none" lIns="0" tIns="0" rIns="0" bIns="0"/>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504000" y="301320"/>
            <a:ext cx="9071280" cy="1262520"/>
          </a:xfrm>
          <a:prstGeom prst="rect">
            <a:avLst/>
          </a:prstGeom>
        </p:spPr>
        <p:txBody>
          <a:bodyPr wrap="none" lIns="0" tIns="0" rIns="0" bIns="0" anchor="ctr"/>
          <a:lstStyle/>
          <a:p>
            <a:pPr algn="ctr"/>
            <a:endParaRPr/>
          </a:p>
        </p:txBody>
      </p:sp>
      <p:sp>
        <p:nvSpPr>
          <p:cNvPr id="16" name="PlaceHolder 2"/>
          <p:cNvSpPr>
            <a:spLocks noGrp="1"/>
          </p:cNvSpPr>
          <p:nvPr>
            <p:ph type="body"/>
          </p:nvPr>
        </p:nvSpPr>
        <p:spPr>
          <a:xfrm>
            <a:off x="504000" y="1768680"/>
            <a:ext cx="4426920" cy="4384080"/>
          </a:xfrm>
          <a:prstGeom prst="rect">
            <a:avLst/>
          </a:prstGeom>
        </p:spPr>
        <p:txBody>
          <a:bodyPr wrap="none" lIns="0" tIns="0" rIns="0" bIns="0"/>
          <a:lstStyle/>
          <a:p>
            <a:endParaRPr/>
          </a:p>
        </p:txBody>
      </p:sp>
      <p:sp>
        <p:nvSpPr>
          <p:cNvPr id="17" name="PlaceHolder 3"/>
          <p:cNvSpPr>
            <a:spLocks noGrp="1"/>
          </p:cNvSpPr>
          <p:nvPr>
            <p:ph type="body"/>
          </p:nvPr>
        </p:nvSpPr>
        <p:spPr>
          <a:xfrm>
            <a:off x="5152320" y="1768680"/>
            <a:ext cx="4426920" cy="2090880"/>
          </a:xfrm>
          <a:prstGeom prst="rect">
            <a:avLst/>
          </a:prstGeom>
        </p:spPr>
        <p:txBody>
          <a:bodyPr wrap="none" lIns="0" tIns="0" rIns="0" bIns="0"/>
          <a:lstStyle/>
          <a:p>
            <a:endParaRPr/>
          </a:p>
        </p:txBody>
      </p:sp>
      <p:sp>
        <p:nvSpPr>
          <p:cNvPr id="18" name="PlaceHolder 4"/>
          <p:cNvSpPr>
            <a:spLocks noGrp="1"/>
          </p:cNvSpPr>
          <p:nvPr>
            <p:ph type="body"/>
          </p:nvPr>
        </p:nvSpPr>
        <p:spPr>
          <a:xfrm>
            <a:off x="5152320" y="4058280"/>
            <a:ext cx="4426920" cy="2090880"/>
          </a:xfrm>
          <a:prstGeom prst="rect">
            <a:avLst/>
          </a:prstGeom>
        </p:spPr>
        <p:txBody>
          <a:bodyPr wrap="none" lIns="0" tIns="0" rIns="0" bIns="0"/>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504000" y="301320"/>
            <a:ext cx="9071280" cy="1262520"/>
          </a:xfrm>
          <a:prstGeom prst="rect">
            <a:avLst/>
          </a:prstGeom>
        </p:spPr>
        <p:txBody>
          <a:bodyPr wrap="none" lIns="0" tIns="0" rIns="0" bIns="0" anchor="ctr"/>
          <a:lstStyle/>
          <a:p>
            <a:pPr algn="ctr"/>
            <a:endParaRPr/>
          </a:p>
        </p:txBody>
      </p:sp>
      <p:sp>
        <p:nvSpPr>
          <p:cNvPr id="20" name="PlaceHolder 2"/>
          <p:cNvSpPr>
            <a:spLocks noGrp="1"/>
          </p:cNvSpPr>
          <p:nvPr>
            <p:ph type="body"/>
          </p:nvPr>
        </p:nvSpPr>
        <p:spPr>
          <a:xfrm>
            <a:off x="504000" y="1768680"/>
            <a:ext cx="4426920" cy="2090880"/>
          </a:xfrm>
          <a:prstGeom prst="rect">
            <a:avLst/>
          </a:prstGeom>
        </p:spPr>
        <p:txBody>
          <a:bodyPr wrap="none" lIns="0" tIns="0" rIns="0" bIns="0"/>
          <a:lstStyle/>
          <a:p>
            <a:endParaRPr/>
          </a:p>
        </p:txBody>
      </p:sp>
      <p:sp>
        <p:nvSpPr>
          <p:cNvPr id="21" name="PlaceHolder 3"/>
          <p:cNvSpPr>
            <a:spLocks noGrp="1"/>
          </p:cNvSpPr>
          <p:nvPr>
            <p:ph type="body"/>
          </p:nvPr>
        </p:nvSpPr>
        <p:spPr>
          <a:xfrm>
            <a:off x="5152320" y="1768680"/>
            <a:ext cx="4426920" cy="2090880"/>
          </a:xfrm>
          <a:prstGeom prst="rect">
            <a:avLst/>
          </a:prstGeom>
        </p:spPr>
        <p:txBody>
          <a:bodyPr wrap="none" lIns="0" tIns="0" rIns="0" bIns="0"/>
          <a:lstStyle/>
          <a:p>
            <a:endParaRPr/>
          </a:p>
        </p:txBody>
      </p:sp>
      <p:sp>
        <p:nvSpPr>
          <p:cNvPr id="22" name="PlaceHolder 4"/>
          <p:cNvSpPr>
            <a:spLocks noGrp="1"/>
          </p:cNvSpPr>
          <p:nvPr>
            <p:ph type="body"/>
          </p:nvPr>
        </p:nvSpPr>
        <p:spPr>
          <a:xfrm>
            <a:off x="504000" y="4058280"/>
            <a:ext cx="9071640" cy="2090880"/>
          </a:xfrm>
          <a:prstGeom prst="rect">
            <a:avLst/>
          </a:prstGeom>
        </p:spPr>
        <p:txBody>
          <a:bodyPr wrap="none" lIns="0" tIns="0" rIns="0" bIns="0"/>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p:cNvSpPr>
            <a:spLocks noGrp="1"/>
          </p:cNvSpPr>
          <p:nvPr>
            <p:ph type="title"/>
          </p:nvPr>
        </p:nvSpPr>
        <p:spPr>
          <a:xfrm>
            <a:off x="504000" y="301320"/>
            <a:ext cx="9071280" cy="1262160"/>
          </a:xfrm>
          <a:prstGeom prst="rect">
            <a:avLst/>
          </a:prstGeom>
        </p:spPr>
        <p:txBody>
          <a:bodyPr wrap="none" lIns="0" tIns="0" rIns="0" bIns="0" anchor="ctr"/>
          <a:lstStyle/>
          <a:p>
            <a:r>
              <a:rPr lang="en-IN"/>
              <a:t>Click to edit the title text format</a:t>
            </a:r>
            <a:endParaRPr/>
          </a:p>
        </p:txBody>
      </p:sp>
      <p:sp>
        <p:nvSpPr>
          <p:cNvPr id="3" name="PlaceHolder 2"/>
          <p:cNvSpPr>
            <a:spLocks noGrp="1"/>
          </p:cNvSpPr>
          <p:nvPr>
            <p:ph type="body"/>
          </p:nvPr>
        </p:nvSpPr>
        <p:spPr>
          <a:xfrm>
            <a:off x="504000" y="1768680"/>
            <a:ext cx="9072000" cy="4384080"/>
          </a:xfrm>
          <a:prstGeom prst="rect">
            <a:avLst/>
          </a:prstGeom>
        </p:spPr>
        <p:txBody>
          <a:bodyPr wrap="none" lIns="0" tIns="0" rIns="0" bIns="0"/>
          <a:lstStyle/>
          <a:p>
            <a:pPr>
              <a:buSzPct val="25000"/>
              <a:buFont typeface="StarSymbol"/>
              <a:buChar char=""/>
            </a:pPr>
            <a:r>
              <a:rPr lang="en-IN"/>
              <a:t>Click to edit the outline text format</a:t>
            </a:r>
            <a:endParaRPr/>
          </a:p>
          <a:p>
            <a:pPr lvl="1">
              <a:buSzPct val="25000"/>
              <a:buFont typeface="StarSymbol"/>
              <a:buChar char=""/>
            </a:pPr>
            <a:r>
              <a:rPr lang="en-IN"/>
              <a:t>Second Outline Level</a:t>
            </a:r>
            <a:endParaRPr/>
          </a:p>
          <a:p>
            <a:pPr lvl="2">
              <a:buSzPct val="25000"/>
              <a:buFont typeface="StarSymbol"/>
              <a:buChar char=""/>
            </a:pPr>
            <a:r>
              <a:rPr lang="en-IN"/>
              <a:t>Third Outline Level</a:t>
            </a:r>
            <a:endParaRPr/>
          </a:p>
          <a:p>
            <a:pPr lvl="3">
              <a:buSzPct val="25000"/>
              <a:buFont typeface="StarSymbol"/>
              <a:buChar char=""/>
            </a:pPr>
            <a:r>
              <a:rPr lang="en-IN"/>
              <a:t>Fourth Outline Level</a:t>
            </a:r>
            <a:endParaRPr/>
          </a:p>
          <a:p>
            <a:pPr lvl="4">
              <a:buSzPct val="25000"/>
              <a:buFont typeface="StarSymbol"/>
              <a:buChar char=""/>
            </a:pPr>
            <a:r>
              <a:rPr lang="en-IN"/>
              <a:t>Fifth Outline Level</a:t>
            </a:r>
            <a:endParaRPr/>
          </a:p>
          <a:p>
            <a:pPr lvl="5">
              <a:buSzPct val="25000"/>
              <a:buFont typeface="StarSymbol"/>
              <a:buChar char=""/>
            </a:pPr>
            <a:r>
              <a:rPr lang="en-IN"/>
              <a:t>Sixth Outline Level</a:t>
            </a:r>
            <a:endParaRPr/>
          </a:p>
          <a:p>
            <a:pPr lvl="6">
              <a:buSzPct val="25000"/>
              <a:buFont typeface="StarSymbol"/>
              <a:buChar char=""/>
            </a:pPr>
            <a:r>
              <a:rPr lang="en-IN"/>
              <a:t>Seventh Outline Level</a:t>
            </a:r>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openxmlformats.org/officeDocument/2006/relationships/image" Target="../media/image1.jpeg"/><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4512" y="579437"/>
            <a:ext cx="9071280" cy="1262520"/>
          </a:xfrm>
        </p:spPr>
        <p:txBody>
          <a:bodyPr/>
          <a:lstStyle/>
          <a:p>
            <a:pPr algn="ctr"/>
            <a:r>
              <a:rPr lang="en-GB" sz="2400" dirty="0" smtClean="0"/>
              <a:t>International Instituted Of </a:t>
            </a:r>
            <a:r>
              <a:rPr lang="en-GB" sz="2400" dirty="0"/>
              <a:t>H</a:t>
            </a:r>
            <a:r>
              <a:rPr lang="en-GB" sz="2400" dirty="0" smtClean="0"/>
              <a:t>ealth </a:t>
            </a:r>
            <a:r>
              <a:rPr lang="en-GB" sz="2400" dirty="0"/>
              <a:t>M</a:t>
            </a:r>
            <a:r>
              <a:rPr lang="en-GB" sz="2400" dirty="0" smtClean="0"/>
              <a:t>anagement Research</a:t>
            </a:r>
            <a:br>
              <a:rPr lang="en-GB" sz="2400" dirty="0" smtClean="0"/>
            </a:br>
            <a:r>
              <a:rPr lang="en-GB" sz="2400" dirty="0" smtClean="0"/>
              <a:t> New Delhi</a:t>
            </a:r>
            <a:endParaRPr lang="en-US" sz="2400" dirty="0"/>
          </a:p>
        </p:txBody>
      </p:sp>
      <p:sp>
        <p:nvSpPr>
          <p:cNvPr id="3" name="Text Placeholder 2"/>
          <p:cNvSpPr>
            <a:spLocks noGrp="1"/>
          </p:cNvSpPr>
          <p:nvPr>
            <p:ph type="body"/>
          </p:nvPr>
        </p:nvSpPr>
        <p:spPr>
          <a:xfrm>
            <a:off x="392112" y="2713037"/>
            <a:ext cx="9072000" cy="1679923"/>
          </a:xfrm>
        </p:spPr>
        <p:txBody>
          <a:bodyPr/>
          <a:lstStyle/>
          <a:p>
            <a:r>
              <a:rPr lang="en-IN" dirty="0"/>
              <a:t> </a:t>
            </a:r>
            <a:endParaRPr lang="en-US" dirty="0"/>
          </a:p>
          <a:p>
            <a:pPr algn="ctr"/>
            <a:r>
              <a:rPr lang="en-IN" sz="2400" dirty="0"/>
              <a:t>To Study And Analysis The </a:t>
            </a:r>
            <a:r>
              <a:rPr lang="en-IN" sz="2400" dirty="0" smtClean="0"/>
              <a:t>Frauds </a:t>
            </a:r>
            <a:r>
              <a:rPr lang="en-IN" sz="2400" dirty="0"/>
              <a:t>During </a:t>
            </a:r>
            <a:endParaRPr lang="en-IN" sz="2400" dirty="0" smtClean="0"/>
          </a:p>
          <a:p>
            <a:pPr algn="ctr"/>
            <a:r>
              <a:rPr lang="en-IN" sz="2400" dirty="0" smtClean="0"/>
              <a:t>Claim </a:t>
            </a:r>
            <a:r>
              <a:rPr lang="en-IN" sz="2400" dirty="0"/>
              <a:t>processing in TPA </a:t>
            </a:r>
            <a:endParaRPr lang="en-US" sz="2400" dirty="0"/>
          </a:p>
          <a:p>
            <a:endParaRPr lang="en-US" dirty="0"/>
          </a:p>
        </p:txBody>
      </p:sp>
      <p:sp>
        <p:nvSpPr>
          <p:cNvPr id="4" name="Text Placeholder 3"/>
          <p:cNvSpPr>
            <a:spLocks noGrp="1"/>
          </p:cNvSpPr>
          <p:nvPr>
            <p:ph type="body"/>
          </p:nvPr>
        </p:nvSpPr>
        <p:spPr>
          <a:xfrm>
            <a:off x="544512" y="4770437"/>
            <a:ext cx="9071280" cy="1262520"/>
          </a:xfrm>
        </p:spPr>
        <p:txBody>
          <a:bodyPr/>
          <a:lstStyle/>
          <a:p>
            <a:pPr algn="r"/>
            <a:r>
              <a:rPr lang="en-GB" sz="2400" dirty="0" smtClean="0"/>
              <a:t>Presented By </a:t>
            </a:r>
          </a:p>
          <a:p>
            <a:pPr algn="r"/>
            <a:endParaRPr lang="en-GB" sz="2400" dirty="0" smtClean="0"/>
          </a:p>
          <a:p>
            <a:pPr algn="r"/>
            <a:r>
              <a:rPr lang="en-GB" sz="2400" dirty="0" smtClean="0"/>
              <a:t> </a:t>
            </a:r>
            <a:r>
              <a:rPr lang="en-GB" sz="2400" dirty="0" err="1" smtClean="0"/>
              <a:t>Aakesh</a:t>
            </a:r>
            <a:r>
              <a:rPr lang="en-GB" sz="2400" dirty="0" smtClean="0"/>
              <a:t> </a:t>
            </a:r>
            <a:r>
              <a:rPr lang="en-GB" sz="2400" dirty="0" err="1" smtClean="0"/>
              <a:t>Waghe</a:t>
            </a:r>
            <a:endParaRPr lang="en-GB" sz="2400" dirty="0" smtClean="0"/>
          </a:p>
          <a:p>
            <a:pPr algn="r"/>
            <a:r>
              <a:rPr lang="en-GB" sz="2400" dirty="0" smtClean="0"/>
              <a:t>PG/13/081 </a:t>
            </a:r>
            <a:endParaRPr lang="en-US" sz="2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                                   Defining </a:t>
            </a:r>
            <a:r>
              <a:rPr lang="en-GB" dirty="0"/>
              <a:t>levels of fraud and potential responses.</a:t>
            </a:r>
            <a:r>
              <a:rPr lang="en-US" dirty="0"/>
              <a:t/>
            </a:r>
            <a:br>
              <a:rPr lang="en-US" dirty="0"/>
            </a:br>
            <a:endParaRPr lang="en-US" dirty="0"/>
          </a:p>
        </p:txBody>
      </p:sp>
      <p:sp>
        <p:nvSpPr>
          <p:cNvPr id="3" name="Text Placeholder 2"/>
          <p:cNvSpPr>
            <a:spLocks noGrp="1"/>
          </p:cNvSpPr>
          <p:nvPr>
            <p:ph type="body"/>
          </p:nvPr>
        </p:nvSpPr>
        <p:spPr>
          <a:xfrm>
            <a:off x="504000" y="1768679"/>
            <a:ext cx="9072000" cy="4830557"/>
          </a:xfrm>
        </p:spPr>
        <p:txBody>
          <a:bodyPr/>
          <a:lstStyle/>
          <a:p>
            <a:pPr algn="ctr"/>
            <a:r>
              <a:rPr lang="en-GB" dirty="0" smtClean="0"/>
              <a:t>                    Customers / Policy Holders</a:t>
            </a:r>
          </a:p>
          <a:p>
            <a:pPr lvl="0">
              <a:buFont typeface="Wingdings" pitchFamily="2" charset="2"/>
              <a:buChar char="q"/>
            </a:pPr>
            <a:r>
              <a:rPr lang="en-US" dirty="0"/>
              <a:t>False or suppressed history at proposal stage to hide </a:t>
            </a:r>
            <a:r>
              <a:rPr lang="en-US" dirty="0" smtClean="0"/>
              <a:t>PED and </a:t>
            </a:r>
            <a:r>
              <a:rPr lang="en-US" dirty="0"/>
              <a:t>secure </a:t>
            </a:r>
            <a:r>
              <a:rPr lang="en-US" dirty="0" smtClean="0"/>
              <a:t>coverage</a:t>
            </a:r>
          </a:p>
          <a:p>
            <a:pPr lvl="0">
              <a:buFont typeface="Wingdings" pitchFamily="2" charset="2"/>
              <a:buChar char="q"/>
            </a:pPr>
            <a:r>
              <a:rPr lang="en-US" dirty="0"/>
              <a:t> Managing medical reports at proposal stage for gaining cover or reducing </a:t>
            </a:r>
            <a:r>
              <a:rPr lang="en-US" dirty="0" smtClean="0"/>
              <a:t>premium</a:t>
            </a:r>
          </a:p>
          <a:p>
            <a:pPr lvl="0">
              <a:buFont typeface="Wingdings" pitchFamily="2" charset="2"/>
              <a:buChar char="q"/>
            </a:pPr>
            <a:r>
              <a:rPr lang="en-US" dirty="0"/>
              <a:t>Inflating bills manually for genuine </a:t>
            </a:r>
            <a:r>
              <a:rPr lang="en-US" dirty="0" smtClean="0"/>
              <a:t>treatment</a:t>
            </a:r>
          </a:p>
          <a:p>
            <a:pPr>
              <a:buFont typeface="Wingdings" pitchFamily="2" charset="2"/>
              <a:buChar char="q"/>
            </a:pPr>
            <a:r>
              <a:rPr lang="en-US" dirty="0"/>
              <a:t>Getting non beneficiary treated under the policy and claimed for self by customer.</a:t>
            </a:r>
          </a:p>
          <a:p>
            <a:pPr lvl="0">
              <a:buFont typeface="Wingdings" pitchFamily="2" charset="2"/>
              <a:buChar char="q"/>
            </a:pPr>
            <a:r>
              <a:rPr lang="en-US" dirty="0"/>
              <a:t>Colluding with provider (hospital) for converting OP to IP </a:t>
            </a:r>
            <a:r>
              <a:rPr lang="en-US" dirty="0" smtClean="0"/>
              <a:t>claim</a:t>
            </a:r>
          </a:p>
          <a:p>
            <a:pPr lvl="0">
              <a:buFont typeface="Wingdings" pitchFamily="2" charset="2"/>
              <a:buChar char="q"/>
            </a:pPr>
            <a:r>
              <a:rPr lang="en-US" dirty="0"/>
              <a:t>Colluding with provider for fake claim </a:t>
            </a:r>
            <a:r>
              <a:rPr lang="en-US" dirty="0" smtClean="0"/>
              <a:t>documentation</a:t>
            </a:r>
          </a:p>
          <a:p>
            <a:pPr lvl="0"/>
            <a:endParaRPr lang="en-US" dirty="0" smtClean="0"/>
          </a:p>
          <a:p>
            <a:pPr lvl="0" algn="ctr"/>
            <a:endParaRPr lang="en-GB" dirty="0" smtClean="0"/>
          </a:p>
          <a:p>
            <a:pPr lvl="0" algn="ctr"/>
            <a:r>
              <a:rPr lang="en-GB" dirty="0" smtClean="0"/>
              <a:t>Potential Responses</a:t>
            </a:r>
          </a:p>
          <a:p>
            <a:pPr lvl="0" algn="ctr"/>
            <a:endParaRPr lang="en-GB" dirty="0" smtClean="0"/>
          </a:p>
          <a:p>
            <a:r>
              <a:rPr lang="en-US" dirty="0"/>
              <a:t>Action 1 - Policy cancellation for hiding material fact , without refund of </a:t>
            </a:r>
            <a:r>
              <a:rPr lang="en-US" dirty="0" smtClean="0"/>
              <a:t>premium</a:t>
            </a:r>
          </a:p>
          <a:p>
            <a:r>
              <a:rPr lang="en-US" dirty="0" smtClean="0"/>
              <a:t>Action </a:t>
            </a:r>
            <a:r>
              <a:rPr lang="en-US" dirty="0"/>
              <a:t>2 - Sharing info to industry to blacklist customer at common </a:t>
            </a:r>
            <a:r>
              <a:rPr lang="en-US" dirty="0" smtClean="0"/>
              <a:t>Database</a:t>
            </a:r>
          </a:p>
          <a:p>
            <a:r>
              <a:rPr lang="en-US" dirty="0"/>
              <a:t>Action 3 - Legal remedy, such as FIR on </a:t>
            </a:r>
            <a:r>
              <a:rPr lang="en-US" dirty="0" smtClean="0"/>
              <a:t>insured</a:t>
            </a:r>
          </a:p>
          <a:p>
            <a:r>
              <a:rPr lang="en-US" dirty="0" smtClean="0"/>
              <a:t>Action 4 - Add </a:t>
            </a:r>
            <a:r>
              <a:rPr lang="en-US" dirty="0"/>
              <a:t>to name and shame list</a:t>
            </a:r>
          </a:p>
          <a:p>
            <a:pPr lvl="0" algn="l"/>
            <a:endParaRPr lang="en-US" dirty="0" smtClean="0"/>
          </a:p>
          <a:p>
            <a:pPr lvl="0"/>
            <a:endParaRPr lang="en-GB" dirty="0"/>
          </a:p>
          <a:p>
            <a:pPr algn="l">
              <a:buFont typeface="Wingdings" pitchFamily="2" charset="2"/>
              <a:buChar char="q"/>
            </a:pPr>
            <a:endParaRPr lang="en-US" dirty="0"/>
          </a:p>
          <a:p>
            <a:pPr lvl="0"/>
            <a:endParaRPr lang="en-GB" dirty="0" smtClean="0"/>
          </a:p>
          <a:p>
            <a:endParaRPr lang="en-GB"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Defining levels of fraud and potential responses.</a:t>
            </a:r>
            <a:endParaRPr lang="en-US" dirty="0"/>
          </a:p>
        </p:txBody>
      </p:sp>
      <p:sp>
        <p:nvSpPr>
          <p:cNvPr id="3" name="Text Placeholder 2"/>
          <p:cNvSpPr>
            <a:spLocks noGrp="1"/>
          </p:cNvSpPr>
          <p:nvPr>
            <p:ph type="body"/>
          </p:nvPr>
        </p:nvSpPr>
        <p:spPr>
          <a:xfrm>
            <a:off x="504000" y="1722437"/>
            <a:ext cx="9336912" cy="4430323"/>
          </a:xfrm>
        </p:spPr>
        <p:txBody>
          <a:bodyPr/>
          <a:lstStyle/>
          <a:p>
            <a:pPr algn="ctr"/>
            <a:r>
              <a:rPr lang="en-GB" dirty="0" smtClean="0"/>
              <a:t>Providers  </a:t>
            </a:r>
            <a:endParaRPr lang="en-US" dirty="0" smtClean="0"/>
          </a:p>
          <a:p>
            <a:pPr algn="l">
              <a:buFont typeface="Wingdings" pitchFamily="2" charset="2"/>
              <a:buChar char="q"/>
            </a:pPr>
            <a:r>
              <a:rPr lang="en-US" dirty="0" smtClean="0"/>
              <a:t>Inflation in claim cost by various methods, Getting unnecessary/ unwanted tests done.</a:t>
            </a:r>
          </a:p>
          <a:p>
            <a:pPr algn="l"/>
            <a:r>
              <a:rPr lang="en-US" dirty="0" smtClean="0"/>
              <a:t>    Billing extra number of physician visits Increase in length of stay, either pre or post</a:t>
            </a:r>
          </a:p>
          <a:p>
            <a:pPr algn="l"/>
            <a:r>
              <a:rPr lang="en-US" dirty="0" smtClean="0"/>
              <a:t>    admission, without the knowledge of the customer</a:t>
            </a:r>
          </a:p>
          <a:p>
            <a:pPr algn="l">
              <a:buFont typeface="Wingdings" pitchFamily="2" charset="2"/>
              <a:buChar char="q"/>
            </a:pPr>
            <a:r>
              <a:rPr lang="en-US" dirty="0" smtClean="0"/>
              <a:t>Hiding PED ailment</a:t>
            </a:r>
          </a:p>
          <a:p>
            <a:pPr algn="l">
              <a:buFont typeface="Wingdings" pitchFamily="2" charset="2"/>
              <a:buChar char="q"/>
            </a:pPr>
            <a:r>
              <a:rPr lang="en-US" dirty="0" smtClean="0"/>
              <a:t> Lodging fake claim without customer knowledge based on previous card details</a:t>
            </a:r>
          </a:p>
          <a:p>
            <a:pPr algn="l">
              <a:buFont typeface="Wingdings" pitchFamily="2" charset="2"/>
              <a:buChar char="q"/>
            </a:pPr>
            <a:r>
              <a:rPr lang="en-US" dirty="0" smtClean="0"/>
              <a:t>Offering free OPD to customers with insurance cards and later lodging fake claims </a:t>
            </a:r>
          </a:p>
          <a:p>
            <a:pPr algn="l"/>
            <a:r>
              <a:rPr lang="en-US" dirty="0" smtClean="0"/>
              <a:t>    on their behalf</a:t>
            </a:r>
          </a:p>
          <a:p>
            <a:pPr algn="ctr"/>
            <a:r>
              <a:rPr lang="en-GB" dirty="0" smtClean="0"/>
              <a:t>Potential  Responses</a:t>
            </a:r>
          </a:p>
          <a:p>
            <a:r>
              <a:rPr lang="en-US" dirty="0"/>
              <a:t>Action 1 - Permanent de-</a:t>
            </a:r>
            <a:r>
              <a:rPr lang="en-US" dirty="0" err="1"/>
              <a:t>panelment</a:t>
            </a:r>
            <a:endParaRPr lang="en-US" dirty="0"/>
          </a:p>
          <a:p>
            <a:r>
              <a:rPr lang="en-US" dirty="0"/>
              <a:t> </a:t>
            </a:r>
            <a:r>
              <a:rPr lang="en-US" dirty="0" smtClean="0"/>
              <a:t>Action </a:t>
            </a:r>
            <a:r>
              <a:rPr lang="en-US" dirty="0"/>
              <a:t>2 - Pan-industry </a:t>
            </a:r>
            <a:r>
              <a:rPr lang="en-US" dirty="0" smtClean="0"/>
              <a:t>blacklisting</a:t>
            </a:r>
          </a:p>
          <a:p>
            <a:r>
              <a:rPr lang="en-US" dirty="0" smtClean="0"/>
              <a:t> Action 3 - Add to name and shame list</a:t>
            </a:r>
          </a:p>
          <a:p>
            <a:r>
              <a:rPr lang="en-US" dirty="0" smtClean="0"/>
              <a:t> Action </a:t>
            </a:r>
            <a:r>
              <a:rPr lang="en-US" dirty="0"/>
              <a:t>4 - Legal remedy, such as FIR on provider</a:t>
            </a:r>
          </a:p>
          <a:p>
            <a:pPr algn="l"/>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Defining levels of fraud and potential responses.</a:t>
            </a:r>
            <a:endParaRPr lang="en-US" dirty="0"/>
          </a:p>
        </p:txBody>
      </p:sp>
      <p:sp>
        <p:nvSpPr>
          <p:cNvPr id="3" name="Text Placeholder 2"/>
          <p:cNvSpPr>
            <a:spLocks noGrp="1"/>
          </p:cNvSpPr>
          <p:nvPr>
            <p:ph type="body"/>
          </p:nvPr>
        </p:nvSpPr>
        <p:spPr>
          <a:xfrm>
            <a:off x="504000" y="1768679"/>
            <a:ext cx="9184512" cy="5592557"/>
          </a:xfrm>
        </p:spPr>
        <p:txBody>
          <a:bodyPr/>
          <a:lstStyle/>
          <a:p>
            <a:pPr algn="ctr"/>
            <a:r>
              <a:rPr lang="en-US" dirty="0" smtClean="0"/>
              <a:t>Provider frauds </a:t>
            </a:r>
          </a:p>
          <a:p>
            <a:pPr algn="ctr"/>
            <a:r>
              <a:rPr lang="en-US" dirty="0" smtClean="0"/>
              <a:t>Non-network providers</a:t>
            </a:r>
          </a:p>
          <a:p>
            <a:pPr algn="l">
              <a:buFont typeface="Wingdings" pitchFamily="2" charset="2"/>
              <a:buChar char="q"/>
            </a:pPr>
            <a:r>
              <a:rPr lang="en-US" dirty="0" smtClean="0"/>
              <a:t> Inflated bill for genuine treatment by adding costlier medicine or increasing length of stay</a:t>
            </a:r>
          </a:p>
          <a:p>
            <a:pPr algn="l">
              <a:buFont typeface="Wingdings" pitchFamily="2" charset="2"/>
              <a:buChar char="q"/>
            </a:pPr>
            <a:r>
              <a:rPr lang="en-US" dirty="0" smtClean="0"/>
              <a:t>Fake and fabricated claim document on commission basis provided to customer</a:t>
            </a:r>
          </a:p>
          <a:p>
            <a:pPr algn="ctr"/>
            <a:r>
              <a:rPr lang="en-GB" dirty="0" smtClean="0"/>
              <a:t>Potential Responses</a:t>
            </a:r>
          </a:p>
          <a:p>
            <a:r>
              <a:rPr lang="en-US" dirty="0"/>
              <a:t>Action 1 - Permanent </a:t>
            </a:r>
            <a:r>
              <a:rPr lang="en-US" dirty="0" err="1"/>
              <a:t>dis</a:t>
            </a:r>
            <a:r>
              <a:rPr lang="en-US" dirty="0"/>
              <a:t>-empanelment</a:t>
            </a:r>
          </a:p>
          <a:p>
            <a:r>
              <a:rPr lang="en-US" dirty="0"/>
              <a:t> </a:t>
            </a:r>
            <a:r>
              <a:rPr lang="en-US" dirty="0" smtClean="0"/>
              <a:t>Action </a:t>
            </a:r>
            <a:r>
              <a:rPr lang="en-US" dirty="0"/>
              <a:t>2 - Pan-industry blacklisting</a:t>
            </a:r>
          </a:p>
          <a:p>
            <a:r>
              <a:rPr lang="en-US" dirty="0"/>
              <a:t> </a:t>
            </a:r>
            <a:r>
              <a:rPr lang="en-US" dirty="0" smtClean="0"/>
              <a:t>Action </a:t>
            </a:r>
            <a:r>
              <a:rPr lang="en-US" dirty="0"/>
              <a:t>3 - Add to name and shame list</a:t>
            </a:r>
          </a:p>
          <a:p>
            <a:r>
              <a:rPr lang="en-US" dirty="0"/>
              <a:t> </a:t>
            </a:r>
            <a:r>
              <a:rPr lang="en-US" dirty="0" smtClean="0"/>
              <a:t>Action </a:t>
            </a:r>
            <a:r>
              <a:rPr lang="en-US" dirty="0"/>
              <a:t>4 - Legal remedy, such as FIR on provider</a:t>
            </a:r>
          </a:p>
          <a:p>
            <a:pPr algn="l"/>
            <a:endParaRPr lang="en-US" dirty="0" smtClean="0"/>
          </a:p>
          <a:p>
            <a:pPr algn="ctr"/>
            <a:r>
              <a:rPr lang="en-US" dirty="0" smtClean="0"/>
              <a:t>Agent/Brokers</a:t>
            </a:r>
          </a:p>
          <a:p>
            <a:pPr algn="l">
              <a:buFont typeface="Wingdings" pitchFamily="2" charset="2"/>
              <a:buChar char="q"/>
            </a:pPr>
            <a:r>
              <a:rPr lang="en-US" dirty="0" smtClean="0"/>
              <a:t> Provide fake policy to the customer and siphoning off the premium amount</a:t>
            </a:r>
          </a:p>
          <a:p>
            <a:pPr algn="l">
              <a:buFont typeface="Wingdings" pitchFamily="2" charset="2"/>
              <a:buChar char="q"/>
            </a:pPr>
            <a:r>
              <a:rPr lang="en-US" dirty="0" smtClean="0"/>
              <a:t>Guiding customer to hide PED for getting policy issued</a:t>
            </a:r>
          </a:p>
          <a:p>
            <a:pPr algn="l">
              <a:buFont typeface="Wingdings" pitchFamily="2" charset="2"/>
              <a:buChar char="q"/>
            </a:pPr>
            <a:r>
              <a:rPr lang="en-US" dirty="0" smtClean="0"/>
              <a:t>Being part of fraud ring can facilitate policies on fictitious name and address</a:t>
            </a:r>
          </a:p>
          <a:p>
            <a:pPr algn="ctr"/>
            <a:r>
              <a:rPr lang="en-GB" dirty="0" smtClean="0"/>
              <a:t>Potential responses</a:t>
            </a:r>
          </a:p>
          <a:p>
            <a:pPr algn="l"/>
            <a:r>
              <a:rPr lang="en-GB" dirty="0" smtClean="0"/>
              <a:t> </a:t>
            </a:r>
            <a:r>
              <a:rPr lang="en-US" dirty="0"/>
              <a:t>Action 1 - warning with temporary suspension for 6 months from industry business</a:t>
            </a:r>
            <a:endParaRPr lang="en-US" dirty="0" smtClean="0"/>
          </a:p>
          <a:p>
            <a:pPr algn="l"/>
            <a:r>
              <a:rPr lang="en-US" dirty="0"/>
              <a:t>Action </a:t>
            </a:r>
            <a:r>
              <a:rPr lang="en-US" dirty="0" smtClean="0"/>
              <a:t>2 </a:t>
            </a:r>
            <a:r>
              <a:rPr lang="en-US" dirty="0"/>
              <a:t>- License </a:t>
            </a:r>
            <a:r>
              <a:rPr lang="en-US" dirty="0" smtClean="0"/>
              <a:t>cancellation</a:t>
            </a:r>
          </a:p>
          <a:p>
            <a:pPr algn="l"/>
            <a:r>
              <a:rPr lang="en-US" dirty="0"/>
              <a:t>Action 2 - Across industry </a:t>
            </a:r>
            <a:r>
              <a:rPr lang="en-US" dirty="0" smtClean="0"/>
              <a:t>blacklisting.</a:t>
            </a:r>
          </a:p>
          <a:p>
            <a:pPr algn="l"/>
            <a:r>
              <a:rPr lang="en-US" dirty="0"/>
              <a:t>Action 4 - Legal remedy, such as FIR on </a:t>
            </a:r>
            <a:r>
              <a:rPr lang="en-US" dirty="0" smtClean="0"/>
              <a:t>agent.</a:t>
            </a:r>
          </a:p>
          <a:p>
            <a:pPr algn="l"/>
            <a:endParaRPr lang="en-GB" dirty="0" smtClean="0"/>
          </a:p>
          <a:p>
            <a:pPr algn="l"/>
            <a:endParaRPr lang="en-US" dirty="0" smtClean="0"/>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extShape 1"/>
          <p:cNvSpPr txBox="1"/>
          <p:nvPr/>
        </p:nvSpPr>
        <p:spPr>
          <a:xfrm>
            <a:off x="504000" y="301320"/>
            <a:ext cx="9071280" cy="1262160"/>
          </a:xfrm>
          <a:prstGeom prst="rect">
            <a:avLst/>
          </a:prstGeom>
        </p:spPr>
        <p:txBody>
          <a:bodyPr wrap="none" lIns="0" tIns="0" rIns="0" bIns="0" anchor="ctr"/>
          <a:lstStyle/>
          <a:p>
            <a:pPr algn="ctr"/>
            <a:r>
              <a:rPr lang="en-IN"/>
              <a:t>Data Analysis</a:t>
            </a:r>
            <a:endParaRPr/>
          </a:p>
        </p:txBody>
      </p:sp>
      <p:sp>
        <p:nvSpPr>
          <p:cNvPr id="47" name="TextShape 2"/>
          <p:cNvSpPr txBox="1"/>
          <p:nvPr/>
        </p:nvSpPr>
        <p:spPr>
          <a:xfrm>
            <a:off x="504000" y="1768680"/>
            <a:ext cx="9072000" cy="4384080"/>
          </a:xfrm>
          <a:prstGeom prst="rect">
            <a:avLst/>
          </a:prstGeom>
        </p:spPr>
        <p:txBody>
          <a:bodyPr wrap="none" lIns="0" tIns="0" rIns="0" bIns="0"/>
          <a:lstStyle/>
          <a:p>
            <a:pPr algn="ctr"/>
            <a:endParaRPr/>
          </a:p>
          <a:p>
            <a:endParaRPr/>
          </a:p>
        </p:txBody>
      </p:sp>
      <p:graphicFrame>
        <p:nvGraphicFramePr>
          <p:cNvPr id="48" name="Table 3"/>
          <p:cNvGraphicFramePr/>
          <p:nvPr/>
        </p:nvGraphicFramePr>
        <p:xfrm>
          <a:off x="720000" y="1512000"/>
          <a:ext cx="8711640" cy="1511280"/>
        </p:xfrm>
        <a:graphic>
          <a:graphicData uri="http://schemas.openxmlformats.org/drawingml/2006/table">
            <a:tbl>
              <a:tblPr/>
              <a:tblGrid>
                <a:gridCol w="4354920"/>
                <a:gridCol w="4356720"/>
              </a:tblGrid>
              <a:tr h="700560">
                <a:tc>
                  <a:txBody>
                    <a:bodyPr/>
                    <a:lstStyle/>
                    <a:p>
                      <a:pPr algn="ctr"/>
                      <a:r>
                        <a:rPr lang="en-IN"/>
                        <a:t>Year </a:t>
                      </a:r>
                      <a:endParaRPr/>
                    </a:p>
                  </a:txBody>
                  <a:tcPr/>
                </a:tc>
                <a:tc>
                  <a:txBody>
                    <a:bodyPr/>
                    <a:lstStyle/>
                    <a:p>
                      <a:pPr algn="ctr"/>
                      <a:r>
                        <a:rPr lang="en-IN"/>
                        <a:t>Numbers of Claims Processed</a:t>
                      </a:r>
                      <a:endParaRPr/>
                    </a:p>
                  </a:txBody>
                  <a:tcPr/>
                </a:tc>
              </a:tr>
              <a:tr h="404640">
                <a:tc>
                  <a:txBody>
                    <a:bodyPr/>
                    <a:lstStyle/>
                    <a:p>
                      <a:pPr algn="ctr"/>
                      <a:r>
                        <a:rPr lang="en-IN"/>
                        <a:t>2012-2013</a:t>
                      </a:r>
                      <a:endParaRPr/>
                    </a:p>
                  </a:txBody>
                  <a:tcPr/>
                </a:tc>
                <a:tc>
                  <a:txBody>
                    <a:bodyPr/>
                    <a:lstStyle/>
                    <a:p>
                      <a:pPr algn="ctr"/>
                      <a:r>
                        <a:rPr lang="en-IN"/>
                        <a:t>204978</a:t>
                      </a:r>
                      <a:endParaRPr/>
                    </a:p>
                  </a:txBody>
                  <a:tcPr/>
                </a:tc>
              </a:tr>
              <a:tr h="406080">
                <a:tc>
                  <a:txBody>
                    <a:bodyPr/>
                    <a:lstStyle/>
                    <a:p>
                      <a:pPr algn="ctr"/>
                      <a:r>
                        <a:rPr lang="en-IN"/>
                        <a:t>2013-2014</a:t>
                      </a:r>
                      <a:endParaRPr/>
                    </a:p>
                  </a:txBody>
                  <a:tcPr/>
                </a:tc>
                <a:tc>
                  <a:txBody>
                    <a:bodyPr/>
                    <a:lstStyle/>
                    <a:p>
                      <a:pPr algn="ctr"/>
                      <a:r>
                        <a:rPr lang="en-IN"/>
                        <a:t>209354</a:t>
                      </a:r>
                      <a:endParaRPr/>
                    </a:p>
                  </a:txBody>
                  <a:tcPr/>
                </a:tc>
              </a:tr>
            </a:tbl>
          </a:graphicData>
        </a:graphic>
      </p:graphicFrame>
      <p:sp>
        <p:nvSpPr>
          <p:cNvPr id="49" name="TextShape 4"/>
          <p:cNvSpPr txBox="1"/>
          <p:nvPr/>
        </p:nvSpPr>
        <p:spPr>
          <a:xfrm>
            <a:off x="792000" y="3528000"/>
            <a:ext cx="8712000" cy="4237560"/>
          </a:xfrm>
          <a:prstGeom prst="rect">
            <a:avLst/>
          </a:prstGeom>
        </p:spPr>
        <p:txBody>
          <a:bodyPr wrap="none" lIns="90000" tIns="45000" rIns="90000" bIns="45000"/>
          <a:lstStyle/>
          <a:p>
            <a:r>
              <a:rPr lang="en-IN" dirty="0">
                <a:solidFill>
                  <a:srgbClr val="000000"/>
                </a:solidFill>
                <a:latin typeface="Times New Roman"/>
                <a:ea typeface="Times New Roman"/>
              </a:rPr>
              <a:t>For analysis I have collected </a:t>
            </a:r>
            <a:r>
              <a:rPr lang="en-IN" dirty="0" smtClean="0">
                <a:solidFill>
                  <a:srgbClr val="000000"/>
                </a:solidFill>
                <a:latin typeface="Times New Roman"/>
                <a:ea typeface="Times New Roman"/>
              </a:rPr>
              <a:t>3 </a:t>
            </a:r>
            <a:r>
              <a:rPr lang="en-IN" dirty="0">
                <a:solidFill>
                  <a:srgbClr val="000000"/>
                </a:solidFill>
                <a:latin typeface="Times New Roman"/>
                <a:ea typeface="Times New Roman"/>
              </a:rPr>
              <a:t>branch data that is Delhi, Mumbai</a:t>
            </a:r>
            <a:r>
              <a:rPr lang="en-IN" dirty="0" smtClean="0">
                <a:solidFill>
                  <a:srgbClr val="000000"/>
                </a:solidFill>
                <a:latin typeface="Times New Roman"/>
                <a:ea typeface="Times New Roman"/>
              </a:rPr>
              <a:t>, </a:t>
            </a:r>
            <a:r>
              <a:rPr lang="en-IN" dirty="0">
                <a:solidFill>
                  <a:srgbClr val="000000"/>
                </a:solidFill>
                <a:latin typeface="Times New Roman"/>
                <a:ea typeface="Times New Roman"/>
              </a:rPr>
              <a:t>Indore</a:t>
            </a:r>
            <a:endParaRPr/>
          </a:p>
          <a:p>
            <a:endParaRPr/>
          </a:p>
          <a:p>
            <a:pPr algn="ctr"/>
            <a:r>
              <a:rPr lang="en-IN" dirty="0">
                <a:solidFill>
                  <a:srgbClr val="000000"/>
                </a:solidFill>
                <a:latin typeface="Times New Roman"/>
                <a:ea typeface="Times New Roman"/>
              </a:rPr>
              <a:t> In year 2012-2013</a:t>
            </a:r>
            <a:endParaRPr/>
          </a:p>
          <a:p>
            <a:endParaRPr/>
          </a:p>
          <a:p>
            <a:endParaRPr/>
          </a:p>
          <a:p>
            <a:endParaRPr/>
          </a:p>
          <a:p>
            <a:endParaRPr/>
          </a:p>
          <a:p>
            <a:endParaRPr/>
          </a:p>
          <a:p>
            <a:endParaRPr/>
          </a:p>
          <a:p>
            <a:endParaRPr/>
          </a:p>
          <a:p>
            <a:endParaRPr/>
          </a:p>
          <a:p>
            <a:endParaRPr/>
          </a:p>
          <a:p>
            <a:endParaRPr/>
          </a:p>
          <a:p>
            <a:endParaRPr/>
          </a:p>
          <a:p>
            <a:endParaRPr/>
          </a:p>
          <a:p>
            <a:r>
              <a:rPr lang="en-IN" dirty="0">
                <a:solidFill>
                  <a:srgbClr val="000000"/>
                </a:solidFill>
                <a:latin typeface="Times New Roman"/>
                <a:ea typeface="Times New Roman"/>
              </a:rPr>
              <a:t>.</a:t>
            </a:r>
            <a:endParaRPr/>
          </a:p>
        </p:txBody>
      </p:sp>
      <p:graphicFrame>
        <p:nvGraphicFramePr>
          <p:cNvPr id="50" name="Table 5"/>
          <p:cNvGraphicFramePr/>
          <p:nvPr/>
        </p:nvGraphicFramePr>
        <p:xfrm>
          <a:off x="798480" y="4602600"/>
          <a:ext cx="8568000" cy="1846440"/>
        </p:xfrm>
        <a:graphic>
          <a:graphicData uri="http://schemas.openxmlformats.org/drawingml/2006/table">
            <a:tbl>
              <a:tblPr/>
              <a:tblGrid>
                <a:gridCol w="1827720"/>
                <a:gridCol w="1827720"/>
                <a:gridCol w="2579400"/>
                <a:gridCol w="2333160"/>
              </a:tblGrid>
              <a:tr h="405720">
                <a:tc>
                  <a:txBody>
                    <a:bodyPr/>
                    <a:lstStyle/>
                    <a:p>
                      <a:pPr algn="ctr"/>
                      <a:r>
                        <a:rPr lang="en-IN" dirty="0"/>
                        <a:t>Branch </a:t>
                      </a:r>
                      <a:endParaRPr/>
                    </a:p>
                  </a:txBody>
                  <a:tcPr/>
                </a:tc>
                <a:tc>
                  <a:txBody>
                    <a:bodyPr/>
                    <a:lstStyle/>
                    <a:p>
                      <a:pPr algn="ctr"/>
                      <a:r>
                        <a:rPr lang="en-IN"/>
                        <a:t>Cashless </a:t>
                      </a:r>
                      <a:endParaRPr/>
                    </a:p>
                  </a:txBody>
                  <a:tcPr/>
                </a:tc>
                <a:tc>
                  <a:txBody>
                    <a:bodyPr/>
                    <a:lstStyle/>
                    <a:p>
                      <a:pPr algn="ctr"/>
                      <a:r>
                        <a:rPr lang="en-IN">
                          <a:solidFill>
                            <a:srgbClr val="000000"/>
                          </a:solidFill>
                          <a:latin typeface="Times New Roman"/>
                          <a:ea typeface="Times New Roman"/>
                        </a:rPr>
                        <a:t>Reimbursement</a:t>
                      </a:r>
                      <a:endParaRPr/>
                    </a:p>
                  </a:txBody>
                  <a:tcPr/>
                </a:tc>
                <a:tc>
                  <a:txBody>
                    <a:bodyPr/>
                    <a:lstStyle/>
                    <a:p>
                      <a:pPr algn="ctr"/>
                      <a:r>
                        <a:rPr lang="en-IN" dirty="0"/>
                        <a:t>Total no. Of claim Processed </a:t>
                      </a:r>
                      <a:endParaRPr/>
                    </a:p>
                  </a:txBody>
                  <a:tcPr/>
                </a:tc>
              </a:tr>
              <a:tr h="402120">
                <a:tc>
                  <a:txBody>
                    <a:bodyPr/>
                    <a:lstStyle/>
                    <a:p>
                      <a:pPr algn="ctr"/>
                      <a:r>
                        <a:rPr lang="en-IN"/>
                        <a:t>Delhi</a:t>
                      </a:r>
                      <a:endParaRPr/>
                    </a:p>
                  </a:txBody>
                  <a:tcPr/>
                </a:tc>
                <a:tc>
                  <a:txBody>
                    <a:bodyPr/>
                    <a:lstStyle/>
                    <a:p>
                      <a:pPr algn="ctr"/>
                      <a:r>
                        <a:rPr lang="en-IN"/>
                        <a:t>36731</a:t>
                      </a:r>
                      <a:endParaRPr/>
                    </a:p>
                  </a:txBody>
                  <a:tcPr/>
                </a:tc>
                <a:tc>
                  <a:txBody>
                    <a:bodyPr/>
                    <a:lstStyle/>
                    <a:p>
                      <a:pPr algn="ctr"/>
                      <a:r>
                        <a:rPr lang="en-IN"/>
                        <a:t>10890</a:t>
                      </a:r>
                      <a:endParaRPr/>
                    </a:p>
                  </a:txBody>
                  <a:tcPr/>
                </a:tc>
                <a:tc>
                  <a:txBody>
                    <a:bodyPr/>
                    <a:lstStyle/>
                    <a:p>
                      <a:pPr algn="ctr"/>
                      <a:r>
                        <a:rPr lang="en-IN" dirty="0">
                          <a:solidFill>
                            <a:srgbClr val="000000"/>
                          </a:solidFill>
                          <a:latin typeface="Times New Roman"/>
                          <a:ea typeface="Times New Roman"/>
                        </a:rPr>
                        <a:t>47621</a:t>
                      </a:r>
                      <a:endParaRPr/>
                    </a:p>
                  </a:txBody>
                  <a:tcPr/>
                </a:tc>
              </a:tr>
              <a:tr h="402120">
                <a:tc>
                  <a:txBody>
                    <a:bodyPr/>
                    <a:lstStyle/>
                    <a:p>
                      <a:pPr algn="ctr"/>
                      <a:r>
                        <a:rPr lang="en-IN"/>
                        <a:t>Mumbai</a:t>
                      </a:r>
                      <a:endParaRPr/>
                    </a:p>
                  </a:txBody>
                  <a:tcPr/>
                </a:tc>
                <a:tc>
                  <a:txBody>
                    <a:bodyPr/>
                    <a:lstStyle/>
                    <a:p>
                      <a:pPr algn="ctr"/>
                      <a:r>
                        <a:rPr lang="en-IN"/>
                        <a:t>12342</a:t>
                      </a:r>
                      <a:endParaRPr/>
                    </a:p>
                  </a:txBody>
                  <a:tcPr/>
                </a:tc>
                <a:tc>
                  <a:txBody>
                    <a:bodyPr/>
                    <a:lstStyle/>
                    <a:p>
                      <a:pPr algn="ctr"/>
                      <a:r>
                        <a:rPr lang="en-IN"/>
                        <a:t>8538</a:t>
                      </a:r>
                      <a:endParaRPr/>
                    </a:p>
                  </a:txBody>
                  <a:tcPr/>
                </a:tc>
                <a:tc>
                  <a:txBody>
                    <a:bodyPr/>
                    <a:lstStyle/>
                    <a:p>
                      <a:pPr algn="ctr"/>
                      <a:r>
                        <a:rPr lang="en-IN"/>
                        <a:t>20880</a:t>
                      </a:r>
                      <a:endParaRPr/>
                    </a:p>
                  </a:txBody>
                  <a:tcPr/>
                </a:tc>
              </a:tr>
              <a:tr h="402120">
                <a:tc>
                  <a:txBody>
                    <a:bodyPr/>
                    <a:lstStyle/>
                    <a:p>
                      <a:pPr algn="ctr"/>
                      <a:r>
                        <a:rPr lang="en-IN"/>
                        <a:t>Indore </a:t>
                      </a:r>
                      <a:endParaRPr/>
                    </a:p>
                  </a:txBody>
                  <a:tcPr/>
                </a:tc>
                <a:tc>
                  <a:txBody>
                    <a:bodyPr/>
                    <a:lstStyle/>
                    <a:p>
                      <a:pPr algn="ctr"/>
                      <a:r>
                        <a:rPr lang="en-IN"/>
                        <a:t>4539</a:t>
                      </a:r>
                      <a:endParaRPr/>
                    </a:p>
                  </a:txBody>
                  <a:tcPr/>
                </a:tc>
                <a:tc>
                  <a:txBody>
                    <a:bodyPr/>
                    <a:lstStyle/>
                    <a:p>
                      <a:pPr algn="ctr"/>
                      <a:r>
                        <a:rPr lang="en-IN"/>
                        <a:t>3804</a:t>
                      </a:r>
                      <a:endParaRPr/>
                    </a:p>
                  </a:txBody>
                  <a:tcPr/>
                </a:tc>
                <a:tc>
                  <a:txBody>
                    <a:bodyPr/>
                    <a:lstStyle/>
                    <a:p>
                      <a:pPr algn="ctr"/>
                      <a:r>
                        <a:rPr lang="en-IN" dirty="0"/>
                        <a:t>8343</a:t>
                      </a:r>
                      <a:endParaRPr/>
                    </a:p>
                  </a:txBody>
                  <a:tcPr/>
                </a:tc>
              </a:tr>
            </a:tbl>
          </a:graphicData>
        </a:graphic>
      </p:graphicFrame>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TextShape 1"/>
          <p:cNvSpPr txBox="1"/>
          <p:nvPr/>
        </p:nvSpPr>
        <p:spPr>
          <a:xfrm>
            <a:off x="504000" y="301320"/>
            <a:ext cx="9071280" cy="1262160"/>
          </a:xfrm>
          <a:prstGeom prst="rect">
            <a:avLst/>
          </a:prstGeom>
        </p:spPr>
        <p:txBody>
          <a:bodyPr wrap="none" lIns="0" tIns="0" rIns="0" bIns="0" anchor="ctr"/>
          <a:lstStyle/>
          <a:p>
            <a:pPr algn="ctr"/>
            <a:endParaRPr/>
          </a:p>
        </p:txBody>
      </p:sp>
      <p:sp>
        <p:nvSpPr>
          <p:cNvPr id="60" name="TextShape 2"/>
          <p:cNvSpPr txBox="1"/>
          <p:nvPr/>
        </p:nvSpPr>
        <p:spPr>
          <a:xfrm>
            <a:off x="504000" y="1768680"/>
            <a:ext cx="9072000" cy="4384080"/>
          </a:xfrm>
          <a:prstGeom prst="rect">
            <a:avLst/>
          </a:prstGeom>
        </p:spPr>
        <p:txBody>
          <a:bodyPr wrap="none" lIns="0" tIns="0" rIns="0" bIns="0"/>
          <a:lstStyle/>
          <a:p>
            <a:endParaRPr/>
          </a:p>
        </p:txBody>
      </p:sp>
      <p:graphicFrame>
        <p:nvGraphicFramePr>
          <p:cNvPr id="4" name="Table 3"/>
          <p:cNvGraphicFramePr>
            <a:graphicFrameLocks noGrp="1"/>
          </p:cNvGraphicFramePr>
          <p:nvPr/>
        </p:nvGraphicFramePr>
        <p:xfrm>
          <a:off x="1077912" y="1493837"/>
          <a:ext cx="7848599" cy="2209800"/>
        </p:xfrm>
        <a:graphic>
          <a:graphicData uri="http://schemas.openxmlformats.org/drawingml/2006/table">
            <a:tbl>
              <a:tblPr/>
              <a:tblGrid>
                <a:gridCol w="2088370"/>
                <a:gridCol w="2090009"/>
                <a:gridCol w="1835110"/>
                <a:gridCol w="1835110"/>
              </a:tblGrid>
              <a:tr h="679237">
                <a:tc>
                  <a:txBody>
                    <a:bodyPr/>
                    <a:lstStyle/>
                    <a:p>
                      <a:pPr marL="0" marR="0" algn="ctr">
                        <a:lnSpc>
                          <a:spcPct val="115000"/>
                        </a:lnSpc>
                        <a:spcBef>
                          <a:spcPts val="0"/>
                        </a:spcBef>
                        <a:spcAft>
                          <a:spcPts val="0"/>
                        </a:spcAft>
                      </a:pPr>
                      <a:r>
                        <a:rPr lang="en-US" sz="1800" dirty="0">
                          <a:latin typeface="Times New Roman"/>
                          <a:ea typeface="Times New Roman"/>
                          <a:cs typeface="Times New Roman"/>
                        </a:rPr>
                        <a:t>Branch</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latin typeface="Times New Roman"/>
                          <a:ea typeface="Times New Roman"/>
                          <a:cs typeface="Times New Roman"/>
                        </a:rPr>
                        <a:t>Cashless </a:t>
                      </a:r>
                      <a:endParaRPr lang="en-US"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latin typeface="Times New Roman"/>
                          <a:ea typeface="Times New Roman"/>
                          <a:cs typeface="Times New Roman"/>
                        </a:rPr>
                        <a:t>Reimbursement </a:t>
                      </a:r>
                      <a:endParaRPr lang="en-US"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latin typeface="Times New Roman"/>
                          <a:ea typeface="Times New Roman"/>
                          <a:cs typeface="Times New Roman"/>
                        </a:rPr>
                        <a:t>Total no.of claims processed</a:t>
                      </a:r>
                      <a:endParaRPr lang="en-US"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6099">
                <a:tc>
                  <a:txBody>
                    <a:bodyPr/>
                    <a:lstStyle/>
                    <a:p>
                      <a:pPr marL="0" marR="0" algn="ctr">
                        <a:lnSpc>
                          <a:spcPct val="115000"/>
                        </a:lnSpc>
                        <a:spcBef>
                          <a:spcPts val="0"/>
                        </a:spcBef>
                        <a:spcAft>
                          <a:spcPts val="0"/>
                        </a:spcAft>
                      </a:pPr>
                      <a:r>
                        <a:rPr lang="en-US" sz="1800">
                          <a:latin typeface="Times New Roman"/>
                          <a:ea typeface="Times New Roman"/>
                          <a:cs typeface="Times New Roman"/>
                        </a:rPr>
                        <a:t>Delhi</a:t>
                      </a:r>
                      <a:endParaRPr lang="en-US"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latin typeface="Times New Roman"/>
                          <a:ea typeface="Times New Roman"/>
                          <a:cs typeface="Times New Roman"/>
                        </a:rPr>
                        <a:t>38475</a:t>
                      </a:r>
                      <a:endParaRPr lang="en-US"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latin typeface="Times New Roman"/>
                          <a:ea typeface="Times New Roman"/>
                          <a:cs typeface="Times New Roman"/>
                        </a:rPr>
                        <a:t>11158</a:t>
                      </a:r>
                      <a:endParaRPr lang="en-US"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latin typeface="Times New Roman"/>
                          <a:ea typeface="Times New Roman"/>
                          <a:cs typeface="Times New Roman"/>
                        </a:rPr>
                        <a:t>49633</a:t>
                      </a:r>
                      <a:endParaRPr lang="en-US"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4132">
                <a:tc>
                  <a:txBody>
                    <a:bodyPr/>
                    <a:lstStyle/>
                    <a:p>
                      <a:pPr marL="0" marR="0" algn="ctr">
                        <a:lnSpc>
                          <a:spcPct val="115000"/>
                        </a:lnSpc>
                        <a:spcBef>
                          <a:spcPts val="0"/>
                        </a:spcBef>
                        <a:spcAft>
                          <a:spcPts val="0"/>
                        </a:spcAft>
                      </a:pPr>
                      <a:r>
                        <a:rPr lang="en-US" sz="1800">
                          <a:latin typeface="Times New Roman"/>
                          <a:ea typeface="Times New Roman"/>
                          <a:cs typeface="Times New Roman"/>
                        </a:rPr>
                        <a:t>Mumbai</a:t>
                      </a:r>
                      <a:endParaRPr lang="en-US"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latin typeface="Times New Roman"/>
                          <a:ea typeface="Times New Roman"/>
                          <a:cs typeface="Times New Roman"/>
                        </a:rPr>
                        <a:t>13453</a:t>
                      </a:r>
                      <a:endParaRPr lang="en-US"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latin typeface="Times New Roman"/>
                          <a:ea typeface="Times New Roman"/>
                          <a:cs typeface="Times New Roman"/>
                        </a:rPr>
                        <a:t>5749</a:t>
                      </a:r>
                      <a:endParaRPr lang="en-US"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latin typeface="Times New Roman"/>
                          <a:ea typeface="Times New Roman"/>
                          <a:cs typeface="Times New Roman"/>
                        </a:rPr>
                        <a:t>19202</a:t>
                      </a:r>
                      <a:endParaRPr lang="en-US"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0332">
                <a:tc>
                  <a:txBody>
                    <a:bodyPr/>
                    <a:lstStyle/>
                    <a:p>
                      <a:pPr marL="0" marR="0" algn="ctr">
                        <a:lnSpc>
                          <a:spcPct val="115000"/>
                        </a:lnSpc>
                        <a:spcBef>
                          <a:spcPts val="0"/>
                        </a:spcBef>
                        <a:spcAft>
                          <a:spcPts val="0"/>
                        </a:spcAft>
                      </a:pPr>
                      <a:r>
                        <a:rPr lang="en-GB" sz="1800" dirty="0" smtClean="0">
                          <a:latin typeface="Times New Roman"/>
                          <a:ea typeface="Times New Roman"/>
                          <a:cs typeface="Times New Roman"/>
                        </a:rPr>
                        <a:t>Indore</a:t>
                      </a:r>
                      <a:r>
                        <a:rPr lang="en-GB" sz="1800" baseline="0" dirty="0" smtClean="0">
                          <a:latin typeface="Times New Roman"/>
                          <a:ea typeface="Times New Roman"/>
                          <a:cs typeface="Times New Roman"/>
                        </a:rPr>
                        <a:t> </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latin typeface="Times New Roman"/>
                          <a:ea typeface="Times New Roman"/>
                          <a:cs typeface="Times New Roman"/>
                        </a:rPr>
                        <a:t>5674</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latin typeface="Times New Roman"/>
                          <a:ea typeface="Times New Roman"/>
                          <a:cs typeface="Times New Roman"/>
                        </a:rPr>
                        <a:t>3249</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latin typeface="Times New Roman"/>
                          <a:ea typeface="Times New Roman"/>
                          <a:cs typeface="Times New Roman"/>
                        </a:rPr>
                        <a:t>8923</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TextBox 4"/>
          <p:cNvSpPr txBox="1"/>
          <p:nvPr/>
        </p:nvSpPr>
        <p:spPr>
          <a:xfrm>
            <a:off x="2144712" y="274637"/>
            <a:ext cx="5257800" cy="369332"/>
          </a:xfrm>
          <a:prstGeom prst="rect">
            <a:avLst/>
          </a:prstGeom>
          <a:noFill/>
        </p:spPr>
        <p:txBody>
          <a:bodyPr wrap="square" rtlCol="0">
            <a:spAutoFit/>
          </a:bodyPr>
          <a:lstStyle/>
          <a:p>
            <a:pPr algn="ctr"/>
            <a:r>
              <a:rPr lang="en-GB" dirty="0" smtClean="0"/>
              <a:t>Data Analysis</a:t>
            </a:r>
            <a:endParaRPr lang="en-US" dirty="0"/>
          </a:p>
        </p:txBody>
      </p:sp>
      <p:sp>
        <p:nvSpPr>
          <p:cNvPr id="6" name="TextBox 5"/>
          <p:cNvSpPr txBox="1"/>
          <p:nvPr/>
        </p:nvSpPr>
        <p:spPr>
          <a:xfrm>
            <a:off x="3668712" y="960437"/>
            <a:ext cx="2209800" cy="369332"/>
          </a:xfrm>
          <a:prstGeom prst="rect">
            <a:avLst/>
          </a:prstGeom>
          <a:noFill/>
        </p:spPr>
        <p:txBody>
          <a:bodyPr wrap="square" rtlCol="0">
            <a:spAutoFit/>
          </a:bodyPr>
          <a:lstStyle/>
          <a:p>
            <a:r>
              <a:rPr lang="en-GB" dirty="0" smtClean="0"/>
              <a:t>In year 2013-2014</a:t>
            </a:r>
            <a:endParaRPr lang="en-US" dirty="0"/>
          </a:p>
        </p:txBody>
      </p:sp>
      <p:sp>
        <p:nvSpPr>
          <p:cNvPr id="7" name="TextBox 6"/>
          <p:cNvSpPr txBox="1"/>
          <p:nvPr/>
        </p:nvSpPr>
        <p:spPr>
          <a:xfrm>
            <a:off x="1763712" y="4313237"/>
            <a:ext cx="5791200" cy="369332"/>
          </a:xfrm>
          <a:prstGeom prst="rect">
            <a:avLst/>
          </a:prstGeom>
          <a:noFill/>
        </p:spPr>
        <p:txBody>
          <a:bodyPr wrap="square" rtlCol="0">
            <a:spAutoFit/>
          </a:bodyPr>
          <a:lstStyle/>
          <a:p>
            <a:pPr algn="ctr"/>
            <a:r>
              <a:rPr lang="en-GB" dirty="0" smtClean="0"/>
              <a:t> </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TextShape 1"/>
          <p:cNvSpPr txBox="1"/>
          <p:nvPr/>
        </p:nvSpPr>
        <p:spPr>
          <a:xfrm>
            <a:off x="504000" y="301320"/>
            <a:ext cx="9071280" cy="1262160"/>
          </a:xfrm>
          <a:prstGeom prst="rect">
            <a:avLst/>
          </a:prstGeom>
        </p:spPr>
        <p:txBody>
          <a:bodyPr wrap="none" lIns="0" tIns="0" rIns="0" bIns="0" anchor="ctr"/>
          <a:lstStyle/>
          <a:p>
            <a:pPr algn="ctr"/>
            <a:endParaRPr/>
          </a:p>
        </p:txBody>
      </p:sp>
      <p:sp>
        <p:nvSpPr>
          <p:cNvPr id="62" name="TextShape 2"/>
          <p:cNvSpPr txBox="1"/>
          <p:nvPr/>
        </p:nvSpPr>
        <p:spPr>
          <a:xfrm>
            <a:off x="504000" y="1768680"/>
            <a:ext cx="9072000" cy="4384080"/>
          </a:xfrm>
          <a:prstGeom prst="rect">
            <a:avLst/>
          </a:prstGeom>
        </p:spPr>
        <p:txBody>
          <a:bodyPr wrap="none" lIns="0" tIns="0" rIns="0" bIns="0"/>
          <a:lstStyle/>
          <a:p>
            <a:endParaRPr/>
          </a:p>
        </p:txBody>
      </p:sp>
      <p:graphicFrame>
        <p:nvGraphicFramePr>
          <p:cNvPr id="4" name="Table 3"/>
          <p:cNvGraphicFramePr>
            <a:graphicFrameLocks noGrp="1"/>
          </p:cNvGraphicFramePr>
          <p:nvPr/>
        </p:nvGraphicFramePr>
        <p:xfrm>
          <a:off x="773112" y="4770437"/>
          <a:ext cx="8534400" cy="2133600"/>
        </p:xfrm>
        <a:graphic>
          <a:graphicData uri="http://schemas.openxmlformats.org/drawingml/2006/table">
            <a:tbl>
              <a:tblPr/>
              <a:tblGrid>
                <a:gridCol w="2567274"/>
                <a:gridCol w="2108556"/>
                <a:gridCol w="2110168"/>
                <a:gridCol w="1748402"/>
              </a:tblGrid>
              <a:tr h="948195">
                <a:tc>
                  <a:txBody>
                    <a:bodyPr/>
                    <a:lstStyle/>
                    <a:p>
                      <a:pPr marL="0" marR="0" algn="ctr">
                        <a:lnSpc>
                          <a:spcPct val="115000"/>
                        </a:lnSpc>
                        <a:spcBef>
                          <a:spcPts val="0"/>
                        </a:spcBef>
                        <a:spcAft>
                          <a:spcPts val="0"/>
                        </a:spcAft>
                      </a:pPr>
                      <a:r>
                        <a:rPr lang="en-GB" sz="1800" dirty="0" smtClean="0">
                          <a:latin typeface="Calibri"/>
                          <a:ea typeface="Times New Roman"/>
                          <a:cs typeface="Times New Roman"/>
                        </a:rPr>
                        <a:t>Year</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latin typeface="Times New Roman"/>
                          <a:ea typeface="Times New Roman"/>
                          <a:cs typeface="Times New Roman"/>
                        </a:rPr>
                        <a:t>Branch</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smtClean="0">
                          <a:latin typeface="Times New Roman"/>
                          <a:ea typeface="Times New Roman"/>
                          <a:cs typeface="Times New Roman"/>
                        </a:rPr>
                        <a:t>%</a:t>
                      </a:r>
                      <a:r>
                        <a:rPr lang="en-US" sz="1800" baseline="0" dirty="0" smtClean="0">
                          <a:latin typeface="Times New Roman"/>
                          <a:ea typeface="Times New Roman"/>
                          <a:cs typeface="Times New Roman"/>
                        </a:rPr>
                        <a:t> Of Fraud in </a:t>
                      </a:r>
                      <a:r>
                        <a:rPr lang="en-US" sz="1800" dirty="0" smtClean="0">
                          <a:latin typeface="Times New Roman"/>
                          <a:ea typeface="Times New Roman"/>
                          <a:cs typeface="Times New Roman"/>
                        </a:rPr>
                        <a:t>Cashless</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latin typeface="Times New Roman"/>
                          <a:ea typeface="Times New Roman"/>
                          <a:cs typeface="Times New Roman"/>
                        </a:rPr>
                        <a:t>Reimbursement</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31378">
                <a:tc>
                  <a:txBody>
                    <a:bodyPr/>
                    <a:lstStyle/>
                    <a:p>
                      <a:pPr marL="0" marR="0" algn="ctr">
                        <a:lnSpc>
                          <a:spcPct val="115000"/>
                        </a:lnSpc>
                        <a:spcBef>
                          <a:spcPts val="0"/>
                        </a:spcBef>
                        <a:spcAft>
                          <a:spcPts val="0"/>
                        </a:spcAft>
                      </a:pPr>
                      <a:r>
                        <a:rPr lang="en-GB" sz="1800" dirty="0" smtClean="0">
                          <a:latin typeface="Calibri"/>
                          <a:ea typeface="Times New Roman"/>
                          <a:cs typeface="Times New Roman"/>
                        </a:rPr>
                        <a:t>2012-2013</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latin typeface="Times New Roman"/>
                          <a:ea typeface="Times New Roman"/>
                          <a:cs typeface="Times New Roman"/>
                        </a:rPr>
                        <a:t>Delhi</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800" dirty="0" smtClean="0">
                          <a:latin typeface="Times New Roman"/>
                          <a:ea typeface="Times New Roman"/>
                          <a:cs typeface="Times New Roman"/>
                        </a:rPr>
                        <a:t>4.5%</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800" dirty="0" smtClean="0">
                          <a:latin typeface="Times New Roman"/>
                          <a:ea typeface="Times New Roman"/>
                          <a:cs typeface="Times New Roman"/>
                        </a:rPr>
                        <a:t>9%</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4027">
                <a:tc>
                  <a:txBody>
                    <a:bodyPr/>
                    <a:lstStyle/>
                    <a:p>
                      <a:pPr marL="0" marR="0" algn="ctr">
                        <a:lnSpc>
                          <a:spcPct val="115000"/>
                        </a:lnSpc>
                        <a:spcBef>
                          <a:spcPts val="0"/>
                        </a:spcBef>
                        <a:spcAft>
                          <a:spcPts val="0"/>
                        </a:spcAft>
                      </a:pPr>
                      <a:r>
                        <a:rPr lang="en-GB" sz="1800" dirty="0" smtClean="0">
                          <a:latin typeface="Calibri"/>
                          <a:ea typeface="Times New Roman"/>
                          <a:cs typeface="Times New Roman"/>
                        </a:rPr>
                        <a:t>2013-2014</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800" dirty="0" smtClean="0">
                          <a:latin typeface="Calibri"/>
                          <a:ea typeface="Times New Roman"/>
                          <a:cs typeface="Times New Roman"/>
                        </a:rPr>
                        <a:t>Delhi </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800" dirty="0" smtClean="0">
                          <a:latin typeface="Times New Roman"/>
                          <a:ea typeface="Times New Roman"/>
                          <a:cs typeface="Times New Roman"/>
                        </a:rPr>
                        <a:t>5%</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800" dirty="0" smtClean="0">
                          <a:latin typeface="Times New Roman"/>
                          <a:ea typeface="Times New Roman"/>
                          <a:cs typeface="Times New Roman"/>
                        </a:rPr>
                        <a:t>9.8%</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5" name="Table 4"/>
          <p:cNvGraphicFramePr>
            <a:graphicFrameLocks noGrp="1"/>
          </p:cNvGraphicFramePr>
          <p:nvPr/>
        </p:nvGraphicFramePr>
        <p:xfrm>
          <a:off x="773111" y="1112837"/>
          <a:ext cx="8382001" cy="2205769"/>
        </p:xfrm>
        <a:graphic>
          <a:graphicData uri="http://schemas.openxmlformats.org/drawingml/2006/table">
            <a:tbl>
              <a:tblPr/>
              <a:tblGrid>
                <a:gridCol w="1799040"/>
                <a:gridCol w="1799040"/>
                <a:gridCol w="1800415"/>
                <a:gridCol w="1491753"/>
                <a:gridCol w="1491753"/>
              </a:tblGrid>
              <a:tr h="980268">
                <a:tc>
                  <a:txBody>
                    <a:bodyPr/>
                    <a:lstStyle/>
                    <a:p>
                      <a:pPr marL="0" marR="0" algn="ctr">
                        <a:lnSpc>
                          <a:spcPct val="115000"/>
                        </a:lnSpc>
                        <a:spcBef>
                          <a:spcPts val="0"/>
                        </a:spcBef>
                        <a:spcAft>
                          <a:spcPts val="0"/>
                        </a:spcAft>
                      </a:pPr>
                      <a:r>
                        <a:rPr lang="en-GB" sz="1800" dirty="0" smtClean="0">
                          <a:latin typeface="Calibri"/>
                          <a:ea typeface="Times New Roman"/>
                          <a:cs typeface="Times New Roman"/>
                        </a:rPr>
                        <a:t>Year</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latin typeface="Times New Roman"/>
                          <a:ea typeface="Times New Roman"/>
                          <a:cs typeface="Times New Roman"/>
                        </a:rPr>
                        <a:t>Branch</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latin typeface="Times New Roman"/>
                          <a:ea typeface="Times New Roman"/>
                          <a:cs typeface="Times New Roman"/>
                        </a:rPr>
                        <a:t>Cashless</a:t>
                      </a:r>
                      <a:endParaRPr lang="en-US"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latin typeface="Times New Roman"/>
                          <a:ea typeface="Times New Roman"/>
                          <a:cs typeface="Times New Roman"/>
                        </a:rPr>
                        <a:t>Reimbursement</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latin typeface="Times New Roman"/>
                          <a:ea typeface="Times New Roman"/>
                          <a:cs typeface="Times New Roman"/>
                        </a:rPr>
                        <a:t>Total no.of claims processed</a:t>
                      </a:r>
                      <a:endParaRPr lang="en-US"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56117">
                <a:tc>
                  <a:txBody>
                    <a:bodyPr/>
                    <a:lstStyle/>
                    <a:p>
                      <a:pPr marL="0" marR="0" algn="ctr">
                        <a:lnSpc>
                          <a:spcPct val="115000"/>
                        </a:lnSpc>
                        <a:spcBef>
                          <a:spcPts val="0"/>
                        </a:spcBef>
                        <a:spcAft>
                          <a:spcPts val="0"/>
                        </a:spcAft>
                      </a:pPr>
                      <a:r>
                        <a:rPr lang="en-GB" sz="1800" dirty="0" smtClean="0">
                          <a:latin typeface="Calibri"/>
                          <a:ea typeface="Times New Roman"/>
                          <a:cs typeface="Times New Roman"/>
                        </a:rPr>
                        <a:t>2012-2013</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latin typeface="Times New Roman"/>
                          <a:ea typeface="Times New Roman"/>
                          <a:cs typeface="Times New Roman"/>
                        </a:rPr>
                        <a:t>Delhi</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latin typeface="Times New Roman"/>
                          <a:ea typeface="Times New Roman"/>
                          <a:cs typeface="Times New Roman"/>
                        </a:rPr>
                        <a:t>36731</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latin typeface="Times New Roman"/>
                          <a:ea typeface="Times New Roman"/>
                          <a:cs typeface="Times New Roman"/>
                        </a:rPr>
                        <a:t>10890</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latin typeface="Times New Roman"/>
                          <a:ea typeface="Times New Roman"/>
                          <a:cs typeface="Times New Roman"/>
                        </a:rPr>
                        <a:t>47621</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9384">
                <a:tc>
                  <a:txBody>
                    <a:bodyPr/>
                    <a:lstStyle/>
                    <a:p>
                      <a:pPr marL="0" marR="0" algn="ctr">
                        <a:lnSpc>
                          <a:spcPct val="115000"/>
                        </a:lnSpc>
                        <a:spcBef>
                          <a:spcPts val="0"/>
                        </a:spcBef>
                        <a:spcAft>
                          <a:spcPts val="0"/>
                        </a:spcAft>
                      </a:pPr>
                      <a:r>
                        <a:rPr lang="en-GB" sz="1800" dirty="0" smtClean="0">
                          <a:latin typeface="Calibri"/>
                          <a:ea typeface="Times New Roman"/>
                          <a:cs typeface="Times New Roman"/>
                        </a:rPr>
                        <a:t>2013-2014</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800" dirty="0" smtClean="0">
                          <a:latin typeface="Calibri"/>
                          <a:ea typeface="Times New Roman"/>
                          <a:cs typeface="Times New Roman"/>
                        </a:rPr>
                        <a:t>Delhi </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latin typeface="Times New Roman"/>
                          <a:ea typeface="Times New Roman"/>
                          <a:cs typeface="Times New Roman"/>
                        </a:rPr>
                        <a:t>38475</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latin typeface="Times New Roman"/>
                          <a:ea typeface="Times New Roman"/>
                          <a:cs typeface="Times New Roman"/>
                        </a:rPr>
                        <a:t>11158</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latin typeface="Times New Roman"/>
                          <a:ea typeface="Times New Roman"/>
                          <a:cs typeface="Times New Roman"/>
                        </a:rPr>
                        <a:t>49633</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TextBox 5"/>
          <p:cNvSpPr txBox="1"/>
          <p:nvPr/>
        </p:nvSpPr>
        <p:spPr>
          <a:xfrm>
            <a:off x="2068512" y="655637"/>
            <a:ext cx="5663168" cy="369332"/>
          </a:xfrm>
          <a:prstGeom prst="rect">
            <a:avLst/>
          </a:prstGeom>
          <a:noFill/>
        </p:spPr>
        <p:txBody>
          <a:bodyPr wrap="square" rtlCol="0">
            <a:spAutoFit/>
          </a:bodyPr>
          <a:lstStyle/>
          <a:p>
            <a:pPr algn="ctr"/>
            <a:r>
              <a:rPr lang="en-GB" dirty="0" smtClean="0"/>
              <a:t>Data Analysis for Delhi Branch</a:t>
            </a:r>
            <a:endParaRPr lang="en-US" dirty="0"/>
          </a:p>
        </p:txBody>
      </p:sp>
      <p:sp>
        <p:nvSpPr>
          <p:cNvPr id="7" name="TextBox 6"/>
          <p:cNvSpPr txBox="1"/>
          <p:nvPr/>
        </p:nvSpPr>
        <p:spPr>
          <a:xfrm>
            <a:off x="2144712" y="4389437"/>
            <a:ext cx="6248400" cy="369332"/>
          </a:xfrm>
          <a:prstGeom prst="rect">
            <a:avLst/>
          </a:prstGeom>
          <a:noFill/>
        </p:spPr>
        <p:txBody>
          <a:bodyPr wrap="square" rtlCol="0">
            <a:spAutoFit/>
          </a:bodyPr>
          <a:lstStyle/>
          <a:p>
            <a:pPr algn="ctr"/>
            <a:r>
              <a:rPr lang="en-GB" dirty="0" smtClean="0"/>
              <a:t>Percentage wise Fraud in Delhi Branch</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TextShape 1"/>
          <p:cNvSpPr txBox="1"/>
          <p:nvPr/>
        </p:nvSpPr>
        <p:spPr>
          <a:xfrm>
            <a:off x="504000" y="301320"/>
            <a:ext cx="9071280" cy="1262160"/>
          </a:xfrm>
          <a:prstGeom prst="rect">
            <a:avLst/>
          </a:prstGeom>
        </p:spPr>
        <p:txBody>
          <a:bodyPr wrap="none" lIns="0" tIns="0" rIns="0" bIns="0" anchor="ctr"/>
          <a:lstStyle/>
          <a:p>
            <a:pPr algn="ctr"/>
            <a:endParaRPr/>
          </a:p>
        </p:txBody>
      </p:sp>
      <p:sp>
        <p:nvSpPr>
          <p:cNvPr id="62" name="TextShape 2"/>
          <p:cNvSpPr txBox="1"/>
          <p:nvPr/>
        </p:nvSpPr>
        <p:spPr>
          <a:xfrm>
            <a:off x="504000" y="1768680"/>
            <a:ext cx="9072000" cy="4384080"/>
          </a:xfrm>
          <a:prstGeom prst="rect">
            <a:avLst/>
          </a:prstGeom>
        </p:spPr>
        <p:txBody>
          <a:bodyPr wrap="none" lIns="0" tIns="0" rIns="0" bIns="0"/>
          <a:lstStyle/>
          <a:p>
            <a:endParaRPr/>
          </a:p>
        </p:txBody>
      </p:sp>
      <p:graphicFrame>
        <p:nvGraphicFramePr>
          <p:cNvPr id="4" name="Table 3"/>
          <p:cNvGraphicFramePr>
            <a:graphicFrameLocks noGrp="1"/>
          </p:cNvGraphicFramePr>
          <p:nvPr/>
        </p:nvGraphicFramePr>
        <p:xfrm>
          <a:off x="773112" y="4770437"/>
          <a:ext cx="8534400" cy="2133600"/>
        </p:xfrm>
        <a:graphic>
          <a:graphicData uri="http://schemas.openxmlformats.org/drawingml/2006/table">
            <a:tbl>
              <a:tblPr/>
              <a:tblGrid>
                <a:gridCol w="2567274"/>
                <a:gridCol w="2108556"/>
                <a:gridCol w="2110168"/>
                <a:gridCol w="1748402"/>
              </a:tblGrid>
              <a:tr h="948195">
                <a:tc>
                  <a:txBody>
                    <a:bodyPr/>
                    <a:lstStyle/>
                    <a:p>
                      <a:pPr marL="0" marR="0" algn="ctr">
                        <a:lnSpc>
                          <a:spcPct val="115000"/>
                        </a:lnSpc>
                        <a:spcBef>
                          <a:spcPts val="0"/>
                        </a:spcBef>
                        <a:spcAft>
                          <a:spcPts val="0"/>
                        </a:spcAft>
                      </a:pPr>
                      <a:r>
                        <a:rPr lang="en-GB" sz="1800" dirty="0" smtClean="0">
                          <a:latin typeface="Calibri"/>
                          <a:ea typeface="Times New Roman"/>
                          <a:cs typeface="Times New Roman"/>
                        </a:rPr>
                        <a:t>Year</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latin typeface="Times New Roman"/>
                          <a:ea typeface="Times New Roman"/>
                          <a:cs typeface="Times New Roman"/>
                        </a:rPr>
                        <a:t>Branch</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smtClean="0">
                          <a:latin typeface="Times New Roman"/>
                          <a:ea typeface="Times New Roman"/>
                          <a:cs typeface="Times New Roman"/>
                        </a:rPr>
                        <a:t>%</a:t>
                      </a:r>
                      <a:r>
                        <a:rPr lang="en-US" sz="1800" baseline="0" dirty="0" smtClean="0">
                          <a:latin typeface="Times New Roman"/>
                          <a:ea typeface="Times New Roman"/>
                          <a:cs typeface="Times New Roman"/>
                        </a:rPr>
                        <a:t> Of Fraud in </a:t>
                      </a:r>
                      <a:r>
                        <a:rPr lang="en-US" sz="1800" dirty="0" smtClean="0">
                          <a:latin typeface="Times New Roman"/>
                          <a:ea typeface="Times New Roman"/>
                          <a:cs typeface="Times New Roman"/>
                        </a:rPr>
                        <a:t>Cashless</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latin typeface="Times New Roman"/>
                          <a:ea typeface="Times New Roman"/>
                          <a:cs typeface="Times New Roman"/>
                        </a:rPr>
                        <a:t>Reimbursement</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31378">
                <a:tc>
                  <a:txBody>
                    <a:bodyPr/>
                    <a:lstStyle/>
                    <a:p>
                      <a:pPr marL="0" marR="0" algn="ctr">
                        <a:lnSpc>
                          <a:spcPct val="115000"/>
                        </a:lnSpc>
                        <a:spcBef>
                          <a:spcPts val="0"/>
                        </a:spcBef>
                        <a:spcAft>
                          <a:spcPts val="0"/>
                        </a:spcAft>
                      </a:pPr>
                      <a:r>
                        <a:rPr lang="en-GB" sz="1800" dirty="0" smtClean="0">
                          <a:latin typeface="Calibri"/>
                          <a:ea typeface="Times New Roman"/>
                          <a:cs typeface="Times New Roman"/>
                        </a:rPr>
                        <a:t>2012-2013</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800" dirty="0" smtClean="0">
                          <a:latin typeface="Times New Roman"/>
                          <a:ea typeface="Times New Roman"/>
                          <a:cs typeface="Times New Roman"/>
                        </a:rPr>
                        <a:t>Mumbai</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800" dirty="0" smtClean="0">
                          <a:latin typeface="Times New Roman"/>
                          <a:ea typeface="Times New Roman"/>
                          <a:cs typeface="Times New Roman"/>
                        </a:rPr>
                        <a:t>6%</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800" dirty="0" smtClean="0">
                          <a:latin typeface="Times New Roman"/>
                          <a:ea typeface="Times New Roman"/>
                          <a:cs typeface="Times New Roman"/>
                        </a:rPr>
                        <a:t>7.5%</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4027">
                <a:tc>
                  <a:txBody>
                    <a:bodyPr/>
                    <a:lstStyle/>
                    <a:p>
                      <a:pPr marL="0" marR="0" algn="ctr">
                        <a:lnSpc>
                          <a:spcPct val="115000"/>
                        </a:lnSpc>
                        <a:spcBef>
                          <a:spcPts val="0"/>
                        </a:spcBef>
                        <a:spcAft>
                          <a:spcPts val="0"/>
                        </a:spcAft>
                      </a:pPr>
                      <a:r>
                        <a:rPr lang="en-GB" sz="1800" dirty="0" smtClean="0">
                          <a:latin typeface="Calibri"/>
                          <a:ea typeface="Times New Roman"/>
                          <a:cs typeface="Times New Roman"/>
                        </a:rPr>
                        <a:t>2013-2014</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800" dirty="0" smtClean="0">
                          <a:latin typeface="Calibri"/>
                          <a:ea typeface="Times New Roman"/>
                          <a:cs typeface="Times New Roman"/>
                        </a:rPr>
                        <a:t>Mumbai</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800" dirty="0" smtClean="0">
                          <a:latin typeface="Times New Roman"/>
                          <a:ea typeface="Times New Roman"/>
                          <a:cs typeface="Times New Roman"/>
                        </a:rPr>
                        <a:t>6.8%</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800" dirty="0" smtClean="0">
                          <a:latin typeface="Times New Roman"/>
                          <a:ea typeface="Times New Roman"/>
                          <a:cs typeface="Times New Roman"/>
                        </a:rPr>
                        <a:t>8.2%</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5" name="Table 4"/>
          <p:cNvGraphicFramePr>
            <a:graphicFrameLocks noGrp="1"/>
          </p:cNvGraphicFramePr>
          <p:nvPr/>
        </p:nvGraphicFramePr>
        <p:xfrm>
          <a:off x="773111" y="1112837"/>
          <a:ext cx="8382001" cy="2205769"/>
        </p:xfrm>
        <a:graphic>
          <a:graphicData uri="http://schemas.openxmlformats.org/drawingml/2006/table">
            <a:tbl>
              <a:tblPr/>
              <a:tblGrid>
                <a:gridCol w="1799040"/>
                <a:gridCol w="1799040"/>
                <a:gridCol w="1800415"/>
                <a:gridCol w="1491753"/>
                <a:gridCol w="1491753"/>
              </a:tblGrid>
              <a:tr h="980268">
                <a:tc>
                  <a:txBody>
                    <a:bodyPr/>
                    <a:lstStyle/>
                    <a:p>
                      <a:pPr marL="0" marR="0" algn="ctr">
                        <a:lnSpc>
                          <a:spcPct val="115000"/>
                        </a:lnSpc>
                        <a:spcBef>
                          <a:spcPts val="0"/>
                        </a:spcBef>
                        <a:spcAft>
                          <a:spcPts val="0"/>
                        </a:spcAft>
                      </a:pPr>
                      <a:r>
                        <a:rPr lang="en-GB" sz="1800" dirty="0" smtClean="0">
                          <a:latin typeface="Calibri"/>
                          <a:ea typeface="Times New Roman"/>
                          <a:cs typeface="Times New Roman"/>
                        </a:rPr>
                        <a:t>Year</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latin typeface="Times New Roman"/>
                          <a:ea typeface="Times New Roman"/>
                          <a:cs typeface="Times New Roman"/>
                        </a:rPr>
                        <a:t>Branch</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latin typeface="Times New Roman"/>
                          <a:ea typeface="Times New Roman"/>
                          <a:cs typeface="Times New Roman"/>
                        </a:rPr>
                        <a:t>Cashless</a:t>
                      </a:r>
                      <a:endParaRPr lang="en-US"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latin typeface="Times New Roman"/>
                          <a:ea typeface="Times New Roman"/>
                          <a:cs typeface="Times New Roman"/>
                        </a:rPr>
                        <a:t>Reimbursement</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latin typeface="Times New Roman"/>
                          <a:ea typeface="Times New Roman"/>
                          <a:cs typeface="Times New Roman"/>
                        </a:rPr>
                        <a:t>Total no.of claims processed</a:t>
                      </a:r>
                      <a:endParaRPr lang="en-US"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56117">
                <a:tc>
                  <a:txBody>
                    <a:bodyPr/>
                    <a:lstStyle/>
                    <a:p>
                      <a:pPr marL="0" marR="0" algn="ctr">
                        <a:lnSpc>
                          <a:spcPct val="115000"/>
                        </a:lnSpc>
                        <a:spcBef>
                          <a:spcPts val="0"/>
                        </a:spcBef>
                        <a:spcAft>
                          <a:spcPts val="0"/>
                        </a:spcAft>
                      </a:pPr>
                      <a:r>
                        <a:rPr lang="en-GB" sz="1800" dirty="0" smtClean="0">
                          <a:latin typeface="Calibri"/>
                          <a:ea typeface="Times New Roman"/>
                          <a:cs typeface="Times New Roman"/>
                        </a:rPr>
                        <a:t>2012-2013</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800" dirty="0" smtClean="0">
                          <a:latin typeface="Times New Roman"/>
                          <a:ea typeface="Times New Roman"/>
                          <a:cs typeface="Times New Roman"/>
                        </a:rPr>
                        <a:t>Mumbai</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latin typeface="Times New Roman"/>
                          <a:ea typeface="Times New Roman"/>
                          <a:cs typeface="Times New Roman"/>
                        </a:rPr>
                        <a:t>12343</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latin typeface="Times New Roman"/>
                          <a:ea typeface="Times New Roman"/>
                          <a:cs typeface="Times New Roman"/>
                        </a:rPr>
                        <a:t>8538</a:t>
                      </a:r>
                      <a:endParaRPr lang="en-US"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latin typeface="Times New Roman"/>
                          <a:ea typeface="Times New Roman"/>
                          <a:cs typeface="Times New Roman"/>
                        </a:rPr>
                        <a:t>20880</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9384">
                <a:tc>
                  <a:txBody>
                    <a:bodyPr/>
                    <a:lstStyle/>
                    <a:p>
                      <a:pPr marL="0" marR="0" algn="ctr">
                        <a:lnSpc>
                          <a:spcPct val="115000"/>
                        </a:lnSpc>
                        <a:spcBef>
                          <a:spcPts val="0"/>
                        </a:spcBef>
                        <a:spcAft>
                          <a:spcPts val="0"/>
                        </a:spcAft>
                      </a:pPr>
                      <a:r>
                        <a:rPr lang="en-GB" sz="1800" dirty="0" smtClean="0">
                          <a:latin typeface="Calibri"/>
                          <a:ea typeface="Times New Roman"/>
                          <a:cs typeface="Times New Roman"/>
                        </a:rPr>
                        <a:t>2013-2014</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800" dirty="0" smtClean="0">
                          <a:latin typeface="Calibri"/>
                          <a:ea typeface="Times New Roman"/>
                          <a:cs typeface="Times New Roman"/>
                        </a:rPr>
                        <a:t>Mumbai</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latin typeface="Times New Roman"/>
                          <a:ea typeface="Times New Roman"/>
                          <a:cs typeface="Times New Roman"/>
                        </a:rPr>
                        <a:t>13453</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latin typeface="Times New Roman"/>
                          <a:ea typeface="Times New Roman"/>
                          <a:cs typeface="Times New Roman"/>
                        </a:rPr>
                        <a:t>5749</a:t>
                      </a:r>
                      <a:endParaRPr lang="en-US"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latin typeface="Times New Roman"/>
                          <a:ea typeface="Times New Roman"/>
                          <a:cs typeface="Times New Roman"/>
                        </a:rPr>
                        <a:t>19202</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TextBox 5"/>
          <p:cNvSpPr txBox="1"/>
          <p:nvPr/>
        </p:nvSpPr>
        <p:spPr>
          <a:xfrm>
            <a:off x="2068512" y="655637"/>
            <a:ext cx="5663168" cy="369332"/>
          </a:xfrm>
          <a:prstGeom prst="rect">
            <a:avLst/>
          </a:prstGeom>
          <a:noFill/>
        </p:spPr>
        <p:txBody>
          <a:bodyPr wrap="square" rtlCol="0">
            <a:spAutoFit/>
          </a:bodyPr>
          <a:lstStyle/>
          <a:p>
            <a:pPr algn="ctr"/>
            <a:r>
              <a:rPr lang="en-GB" dirty="0" smtClean="0"/>
              <a:t>Data Analysis for Mumbai Branch</a:t>
            </a:r>
            <a:endParaRPr lang="en-US" dirty="0"/>
          </a:p>
        </p:txBody>
      </p:sp>
      <p:sp>
        <p:nvSpPr>
          <p:cNvPr id="7" name="TextBox 6"/>
          <p:cNvSpPr txBox="1"/>
          <p:nvPr/>
        </p:nvSpPr>
        <p:spPr>
          <a:xfrm>
            <a:off x="2144712" y="4389437"/>
            <a:ext cx="6248400" cy="369332"/>
          </a:xfrm>
          <a:prstGeom prst="rect">
            <a:avLst/>
          </a:prstGeom>
          <a:noFill/>
        </p:spPr>
        <p:txBody>
          <a:bodyPr wrap="square" rtlCol="0">
            <a:spAutoFit/>
          </a:bodyPr>
          <a:lstStyle/>
          <a:p>
            <a:pPr algn="ctr"/>
            <a:r>
              <a:rPr lang="en-GB" dirty="0" smtClean="0"/>
              <a:t>Percentage wise Fraud in Mumbai Branch</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TextShape 1"/>
          <p:cNvSpPr txBox="1"/>
          <p:nvPr/>
        </p:nvSpPr>
        <p:spPr>
          <a:xfrm>
            <a:off x="504000" y="301320"/>
            <a:ext cx="9071280" cy="1262160"/>
          </a:xfrm>
          <a:prstGeom prst="rect">
            <a:avLst/>
          </a:prstGeom>
        </p:spPr>
        <p:txBody>
          <a:bodyPr wrap="none" lIns="0" tIns="0" rIns="0" bIns="0" anchor="ctr"/>
          <a:lstStyle/>
          <a:p>
            <a:pPr algn="ctr"/>
            <a:endParaRPr/>
          </a:p>
        </p:txBody>
      </p:sp>
      <p:sp>
        <p:nvSpPr>
          <p:cNvPr id="62" name="TextShape 2"/>
          <p:cNvSpPr txBox="1"/>
          <p:nvPr/>
        </p:nvSpPr>
        <p:spPr>
          <a:xfrm>
            <a:off x="504000" y="1768680"/>
            <a:ext cx="9072000" cy="4384080"/>
          </a:xfrm>
          <a:prstGeom prst="rect">
            <a:avLst/>
          </a:prstGeom>
        </p:spPr>
        <p:txBody>
          <a:bodyPr wrap="none" lIns="0" tIns="0" rIns="0" bIns="0"/>
          <a:lstStyle/>
          <a:p>
            <a:endParaRPr/>
          </a:p>
        </p:txBody>
      </p:sp>
      <p:graphicFrame>
        <p:nvGraphicFramePr>
          <p:cNvPr id="4" name="Table 3"/>
          <p:cNvGraphicFramePr>
            <a:graphicFrameLocks noGrp="1"/>
          </p:cNvGraphicFramePr>
          <p:nvPr/>
        </p:nvGraphicFramePr>
        <p:xfrm>
          <a:off x="773112" y="4770437"/>
          <a:ext cx="8534400" cy="2133600"/>
        </p:xfrm>
        <a:graphic>
          <a:graphicData uri="http://schemas.openxmlformats.org/drawingml/2006/table">
            <a:tbl>
              <a:tblPr/>
              <a:tblGrid>
                <a:gridCol w="2567274"/>
                <a:gridCol w="2108556"/>
                <a:gridCol w="2110168"/>
                <a:gridCol w="1748402"/>
              </a:tblGrid>
              <a:tr h="948195">
                <a:tc>
                  <a:txBody>
                    <a:bodyPr/>
                    <a:lstStyle/>
                    <a:p>
                      <a:pPr marL="0" marR="0" algn="ctr">
                        <a:lnSpc>
                          <a:spcPct val="115000"/>
                        </a:lnSpc>
                        <a:spcBef>
                          <a:spcPts val="0"/>
                        </a:spcBef>
                        <a:spcAft>
                          <a:spcPts val="0"/>
                        </a:spcAft>
                      </a:pPr>
                      <a:r>
                        <a:rPr lang="en-GB" sz="1800" dirty="0" smtClean="0">
                          <a:latin typeface="Calibri"/>
                          <a:ea typeface="Times New Roman"/>
                          <a:cs typeface="Times New Roman"/>
                        </a:rPr>
                        <a:t>Year</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latin typeface="Times New Roman"/>
                          <a:ea typeface="Times New Roman"/>
                          <a:cs typeface="Times New Roman"/>
                        </a:rPr>
                        <a:t>Branch</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smtClean="0">
                          <a:latin typeface="Times New Roman"/>
                          <a:ea typeface="Times New Roman"/>
                          <a:cs typeface="Times New Roman"/>
                        </a:rPr>
                        <a:t>%</a:t>
                      </a:r>
                      <a:r>
                        <a:rPr lang="en-US" sz="1800" baseline="0" dirty="0" smtClean="0">
                          <a:latin typeface="Times New Roman"/>
                          <a:ea typeface="Times New Roman"/>
                          <a:cs typeface="Times New Roman"/>
                        </a:rPr>
                        <a:t> Of Fraud in </a:t>
                      </a:r>
                      <a:r>
                        <a:rPr lang="en-US" sz="1800" dirty="0" smtClean="0">
                          <a:latin typeface="Times New Roman"/>
                          <a:ea typeface="Times New Roman"/>
                          <a:cs typeface="Times New Roman"/>
                        </a:rPr>
                        <a:t>Cashless</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latin typeface="Times New Roman"/>
                          <a:ea typeface="Times New Roman"/>
                          <a:cs typeface="Times New Roman"/>
                        </a:rPr>
                        <a:t>Reimbursement</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31378">
                <a:tc>
                  <a:txBody>
                    <a:bodyPr/>
                    <a:lstStyle/>
                    <a:p>
                      <a:pPr marL="0" marR="0" algn="ctr">
                        <a:lnSpc>
                          <a:spcPct val="115000"/>
                        </a:lnSpc>
                        <a:spcBef>
                          <a:spcPts val="0"/>
                        </a:spcBef>
                        <a:spcAft>
                          <a:spcPts val="0"/>
                        </a:spcAft>
                      </a:pPr>
                      <a:r>
                        <a:rPr lang="en-GB" sz="1800" dirty="0" smtClean="0">
                          <a:latin typeface="Calibri"/>
                          <a:ea typeface="Times New Roman"/>
                          <a:cs typeface="Times New Roman"/>
                        </a:rPr>
                        <a:t>2012-2013</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800" dirty="0" smtClean="0">
                          <a:latin typeface="Times New Roman"/>
                          <a:ea typeface="Times New Roman"/>
                          <a:cs typeface="Times New Roman"/>
                        </a:rPr>
                        <a:t>Indore</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800" dirty="0" smtClean="0">
                          <a:latin typeface="Times New Roman"/>
                          <a:ea typeface="Times New Roman"/>
                          <a:cs typeface="Times New Roman"/>
                        </a:rPr>
                        <a:t>5%</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800" dirty="0" smtClean="0">
                          <a:latin typeface="Times New Roman"/>
                          <a:ea typeface="Times New Roman"/>
                          <a:cs typeface="Times New Roman"/>
                        </a:rPr>
                        <a:t>5.9%</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4027">
                <a:tc>
                  <a:txBody>
                    <a:bodyPr/>
                    <a:lstStyle/>
                    <a:p>
                      <a:pPr marL="0" marR="0" algn="ctr">
                        <a:lnSpc>
                          <a:spcPct val="115000"/>
                        </a:lnSpc>
                        <a:spcBef>
                          <a:spcPts val="0"/>
                        </a:spcBef>
                        <a:spcAft>
                          <a:spcPts val="0"/>
                        </a:spcAft>
                      </a:pPr>
                      <a:r>
                        <a:rPr lang="en-GB" sz="1800" dirty="0" smtClean="0">
                          <a:latin typeface="Calibri"/>
                          <a:ea typeface="Times New Roman"/>
                          <a:cs typeface="Times New Roman"/>
                        </a:rPr>
                        <a:t>2013-2014</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800" dirty="0" smtClean="0">
                          <a:latin typeface="Calibri"/>
                          <a:ea typeface="Times New Roman"/>
                          <a:cs typeface="Times New Roman"/>
                        </a:rPr>
                        <a:t>Indore</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800" dirty="0" smtClean="0">
                          <a:latin typeface="Times New Roman"/>
                          <a:ea typeface="Times New Roman"/>
                          <a:cs typeface="Times New Roman"/>
                        </a:rPr>
                        <a:t>7%</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800" dirty="0" smtClean="0">
                          <a:latin typeface="Times New Roman"/>
                          <a:ea typeface="Times New Roman"/>
                          <a:cs typeface="Times New Roman"/>
                        </a:rPr>
                        <a:t>8.2%</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5" name="Table 4"/>
          <p:cNvGraphicFramePr>
            <a:graphicFrameLocks noGrp="1"/>
          </p:cNvGraphicFramePr>
          <p:nvPr/>
        </p:nvGraphicFramePr>
        <p:xfrm>
          <a:off x="773111" y="1112837"/>
          <a:ext cx="8382001" cy="2205769"/>
        </p:xfrm>
        <a:graphic>
          <a:graphicData uri="http://schemas.openxmlformats.org/drawingml/2006/table">
            <a:tbl>
              <a:tblPr/>
              <a:tblGrid>
                <a:gridCol w="1799040"/>
                <a:gridCol w="1799040"/>
                <a:gridCol w="1800415"/>
                <a:gridCol w="1491753"/>
                <a:gridCol w="1491753"/>
              </a:tblGrid>
              <a:tr h="980268">
                <a:tc>
                  <a:txBody>
                    <a:bodyPr/>
                    <a:lstStyle/>
                    <a:p>
                      <a:pPr marL="0" marR="0" algn="ctr">
                        <a:lnSpc>
                          <a:spcPct val="115000"/>
                        </a:lnSpc>
                        <a:spcBef>
                          <a:spcPts val="0"/>
                        </a:spcBef>
                        <a:spcAft>
                          <a:spcPts val="0"/>
                        </a:spcAft>
                      </a:pPr>
                      <a:r>
                        <a:rPr lang="en-GB" sz="1800" dirty="0" smtClean="0">
                          <a:latin typeface="Calibri"/>
                          <a:ea typeface="Times New Roman"/>
                          <a:cs typeface="Times New Roman"/>
                        </a:rPr>
                        <a:t>Year</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latin typeface="Times New Roman"/>
                          <a:ea typeface="Times New Roman"/>
                          <a:cs typeface="Times New Roman"/>
                        </a:rPr>
                        <a:t>Branch</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latin typeface="Times New Roman"/>
                          <a:ea typeface="Times New Roman"/>
                          <a:cs typeface="Times New Roman"/>
                        </a:rPr>
                        <a:t>Cashless</a:t>
                      </a:r>
                      <a:endParaRPr lang="en-US"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latin typeface="Times New Roman"/>
                          <a:ea typeface="Times New Roman"/>
                          <a:cs typeface="Times New Roman"/>
                        </a:rPr>
                        <a:t>Reimbursement</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latin typeface="Times New Roman"/>
                          <a:ea typeface="Times New Roman"/>
                          <a:cs typeface="Times New Roman"/>
                        </a:rPr>
                        <a:t>Total no.of claims processed</a:t>
                      </a:r>
                      <a:endParaRPr lang="en-US"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56117">
                <a:tc>
                  <a:txBody>
                    <a:bodyPr/>
                    <a:lstStyle/>
                    <a:p>
                      <a:pPr marL="0" marR="0" algn="ctr">
                        <a:lnSpc>
                          <a:spcPct val="115000"/>
                        </a:lnSpc>
                        <a:spcBef>
                          <a:spcPts val="0"/>
                        </a:spcBef>
                        <a:spcAft>
                          <a:spcPts val="0"/>
                        </a:spcAft>
                      </a:pPr>
                      <a:r>
                        <a:rPr lang="en-GB" sz="1800" dirty="0" smtClean="0">
                          <a:latin typeface="Calibri"/>
                          <a:ea typeface="Times New Roman"/>
                          <a:cs typeface="Times New Roman"/>
                        </a:rPr>
                        <a:t>2012-2013</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800" dirty="0" smtClean="0">
                          <a:latin typeface="Times New Roman"/>
                          <a:ea typeface="Times New Roman"/>
                          <a:cs typeface="Times New Roman"/>
                        </a:rPr>
                        <a:t>Indore</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latin typeface="Times New Roman"/>
                          <a:ea typeface="Times New Roman"/>
                          <a:cs typeface="Times New Roman"/>
                        </a:rPr>
                        <a:t>4539</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latin typeface="Times New Roman"/>
                          <a:ea typeface="Times New Roman"/>
                          <a:cs typeface="Times New Roman"/>
                        </a:rPr>
                        <a:t>3804</a:t>
                      </a:r>
                      <a:endParaRPr lang="en-US"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latin typeface="Times New Roman"/>
                          <a:ea typeface="Times New Roman"/>
                          <a:cs typeface="Times New Roman"/>
                        </a:rPr>
                        <a:t>8343</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9384">
                <a:tc>
                  <a:txBody>
                    <a:bodyPr/>
                    <a:lstStyle/>
                    <a:p>
                      <a:pPr marL="0" marR="0" algn="ctr">
                        <a:lnSpc>
                          <a:spcPct val="115000"/>
                        </a:lnSpc>
                        <a:spcBef>
                          <a:spcPts val="0"/>
                        </a:spcBef>
                        <a:spcAft>
                          <a:spcPts val="0"/>
                        </a:spcAft>
                      </a:pPr>
                      <a:r>
                        <a:rPr lang="en-GB" sz="1800" dirty="0" smtClean="0">
                          <a:latin typeface="Calibri"/>
                          <a:ea typeface="Times New Roman"/>
                          <a:cs typeface="Times New Roman"/>
                        </a:rPr>
                        <a:t>2013-2014</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800" dirty="0" smtClean="0">
                          <a:latin typeface="Calibri"/>
                          <a:ea typeface="Times New Roman"/>
                          <a:cs typeface="Times New Roman"/>
                        </a:rPr>
                        <a:t>Indore</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latin typeface="Times New Roman"/>
                          <a:ea typeface="Times New Roman"/>
                          <a:cs typeface="Times New Roman"/>
                        </a:rPr>
                        <a:t>5674</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latin typeface="Times New Roman"/>
                          <a:ea typeface="Times New Roman"/>
                          <a:cs typeface="Times New Roman"/>
                        </a:rPr>
                        <a:t>3249</a:t>
                      </a:r>
                      <a:endParaRPr lang="en-US" sz="18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latin typeface="Times New Roman"/>
                          <a:ea typeface="Times New Roman"/>
                          <a:cs typeface="Times New Roman"/>
                        </a:rPr>
                        <a:t>8923</a:t>
                      </a:r>
                      <a:endParaRPr lang="en-US" sz="18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TextBox 5"/>
          <p:cNvSpPr txBox="1"/>
          <p:nvPr/>
        </p:nvSpPr>
        <p:spPr>
          <a:xfrm>
            <a:off x="2068512" y="655637"/>
            <a:ext cx="5663168" cy="369332"/>
          </a:xfrm>
          <a:prstGeom prst="rect">
            <a:avLst/>
          </a:prstGeom>
          <a:noFill/>
        </p:spPr>
        <p:txBody>
          <a:bodyPr wrap="square" rtlCol="0">
            <a:spAutoFit/>
          </a:bodyPr>
          <a:lstStyle/>
          <a:p>
            <a:pPr algn="ctr"/>
            <a:r>
              <a:rPr lang="en-GB" dirty="0" smtClean="0"/>
              <a:t>Data Analysis for Indore Branch</a:t>
            </a:r>
            <a:endParaRPr lang="en-US" dirty="0"/>
          </a:p>
        </p:txBody>
      </p:sp>
      <p:sp>
        <p:nvSpPr>
          <p:cNvPr id="7" name="TextBox 6"/>
          <p:cNvSpPr txBox="1"/>
          <p:nvPr/>
        </p:nvSpPr>
        <p:spPr>
          <a:xfrm>
            <a:off x="2144712" y="4389437"/>
            <a:ext cx="6248400" cy="369332"/>
          </a:xfrm>
          <a:prstGeom prst="rect">
            <a:avLst/>
          </a:prstGeom>
          <a:noFill/>
        </p:spPr>
        <p:txBody>
          <a:bodyPr wrap="square" rtlCol="0">
            <a:spAutoFit/>
          </a:bodyPr>
          <a:lstStyle/>
          <a:p>
            <a:pPr algn="ctr"/>
            <a:r>
              <a:rPr lang="en-GB" dirty="0" smtClean="0"/>
              <a:t>Percentage wise Fraud in Indore Branch</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p:nvPr>
        </p:nvSpPr>
        <p:spPr>
          <a:xfrm>
            <a:off x="504000" y="1768679"/>
            <a:ext cx="9072000" cy="5135357"/>
          </a:xfrm>
        </p:spPr>
        <p:txBody>
          <a:bodyPr/>
          <a:lstStyle/>
          <a:p>
            <a:endParaRPr lang="en-GB" dirty="0" smtClean="0"/>
          </a:p>
          <a:p>
            <a:endParaRPr lang="en-GB" dirty="0"/>
          </a:p>
          <a:p>
            <a:endParaRPr lang="en-GB" dirty="0" smtClean="0"/>
          </a:p>
          <a:p>
            <a:endParaRPr lang="en-GB" dirty="0"/>
          </a:p>
          <a:p>
            <a:endParaRPr lang="en-GB" dirty="0" smtClean="0"/>
          </a:p>
          <a:p>
            <a:endParaRPr lang="en-GB" dirty="0"/>
          </a:p>
          <a:p>
            <a:endParaRPr lang="en-GB" dirty="0" smtClean="0"/>
          </a:p>
          <a:p>
            <a:endParaRPr lang="en-GB" dirty="0"/>
          </a:p>
          <a:p>
            <a:endParaRPr lang="en-GB" dirty="0" smtClean="0"/>
          </a:p>
          <a:p>
            <a:r>
              <a:rPr lang="en-US" sz="2000" dirty="0" smtClean="0"/>
              <a:t>Analysis </a:t>
            </a:r>
          </a:p>
          <a:p>
            <a:endParaRPr lang="en-US" dirty="0"/>
          </a:p>
          <a:p>
            <a:r>
              <a:rPr lang="en-US" dirty="0"/>
              <a:t>The comparison between two years data shows that every year number </a:t>
            </a:r>
            <a:r>
              <a:rPr lang="en-US" dirty="0" smtClean="0"/>
              <a:t>of 2%t o 3% of </a:t>
            </a:r>
          </a:p>
          <a:p>
            <a:r>
              <a:rPr lang="en-US" dirty="0" smtClean="0"/>
              <a:t>Fraud incidence </a:t>
            </a:r>
            <a:r>
              <a:rPr lang="en-US" dirty="0"/>
              <a:t>increase.</a:t>
            </a:r>
          </a:p>
          <a:p>
            <a:r>
              <a:rPr lang="en-US" dirty="0"/>
              <a:t>23% of policies holders are involve in frauds, 36 % of providers (hospitals) are involved </a:t>
            </a:r>
            <a:endParaRPr lang="en-US" dirty="0" smtClean="0"/>
          </a:p>
          <a:p>
            <a:r>
              <a:rPr lang="en-US" dirty="0" smtClean="0"/>
              <a:t>in fraud, 41 </a:t>
            </a:r>
            <a:r>
              <a:rPr lang="en-US" dirty="0"/>
              <a:t>% Agents are involved in frauds. </a:t>
            </a:r>
          </a:p>
          <a:p>
            <a:r>
              <a:rPr lang="en-US" dirty="0"/>
              <a:t>If the frauds cases increases the TAT time is also increases may cause delay </a:t>
            </a:r>
            <a:r>
              <a:rPr lang="en-US" dirty="0" smtClean="0"/>
              <a:t>in</a:t>
            </a:r>
          </a:p>
          <a:p>
            <a:r>
              <a:rPr lang="en-US" dirty="0" smtClean="0"/>
              <a:t> </a:t>
            </a:r>
            <a:r>
              <a:rPr lang="en-US" dirty="0"/>
              <a:t>claim settlement process</a:t>
            </a:r>
            <a:endParaRPr lang="en-GB" dirty="0"/>
          </a:p>
          <a:p>
            <a:endParaRPr lang="en-US" dirty="0"/>
          </a:p>
        </p:txBody>
      </p:sp>
      <p:graphicFrame>
        <p:nvGraphicFramePr>
          <p:cNvPr id="4" name="Chart 3"/>
          <p:cNvGraphicFramePr/>
          <p:nvPr/>
        </p:nvGraphicFramePr>
        <p:xfrm>
          <a:off x="1382712" y="350837"/>
          <a:ext cx="6705600" cy="3429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TextShape 1"/>
          <p:cNvSpPr txBox="1"/>
          <p:nvPr/>
        </p:nvSpPr>
        <p:spPr>
          <a:xfrm>
            <a:off x="239712" y="274637"/>
            <a:ext cx="9071280" cy="1262160"/>
          </a:xfrm>
          <a:prstGeom prst="rect">
            <a:avLst/>
          </a:prstGeom>
        </p:spPr>
        <p:txBody>
          <a:bodyPr wrap="none" lIns="0" tIns="0" rIns="0" bIns="0" anchor="ctr"/>
          <a:lstStyle/>
          <a:p>
            <a:pPr algn="ctr">
              <a:lnSpc>
                <a:spcPct val="200000"/>
              </a:lnSpc>
            </a:pPr>
            <a:r>
              <a:rPr lang="en-IN" sz="2000" dirty="0">
                <a:solidFill>
                  <a:srgbClr val="1F1A17"/>
                </a:solidFill>
                <a:latin typeface="Times New Roman"/>
                <a:ea typeface="Times New Roman"/>
              </a:rPr>
              <a:t>Recommendation</a:t>
            </a:r>
            <a:endParaRPr/>
          </a:p>
        </p:txBody>
      </p:sp>
      <p:sp>
        <p:nvSpPr>
          <p:cNvPr id="66" name="TextShape 2"/>
          <p:cNvSpPr txBox="1"/>
          <p:nvPr/>
        </p:nvSpPr>
        <p:spPr>
          <a:xfrm>
            <a:off x="468312" y="1722437"/>
            <a:ext cx="9072000" cy="4384080"/>
          </a:xfrm>
          <a:prstGeom prst="rect">
            <a:avLst/>
          </a:prstGeom>
        </p:spPr>
        <p:txBody>
          <a:bodyPr wrap="none" lIns="0" tIns="0" rIns="0" bIns="0"/>
          <a:lstStyle/>
          <a:p>
            <a:endParaRPr/>
          </a:p>
        </p:txBody>
      </p:sp>
      <p:sp>
        <p:nvSpPr>
          <p:cNvPr id="7" name="TextBox 6"/>
          <p:cNvSpPr txBox="1"/>
          <p:nvPr/>
        </p:nvSpPr>
        <p:spPr>
          <a:xfrm>
            <a:off x="620712" y="1951037"/>
            <a:ext cx="8763000" cy="5078313"/>
          </a:xfrm>
          <a:prstGeom prst="rect">
            <a:avLst/>
          </a:prstGeom>
          <a:noFill/>
        </p:spPr>
        <p:txBody>
          <a:bodyPr wrap="square" rtlCol="0">
            <a:spAutoFit/>
          </a:bodyPr>
          <a:lstStyle/>
          <a:p>
            <a:pPr>
              <a:buFont typeface="Wingdings" pitchFamily="2" charset="2"/>
              <a:buChar char="q"/>
            </a:pPr>
            <a:r>
              <a:rPr lang="en-GB" dirty="0" smtClean="0"/>
              <a:t>Fraud Investigator training program.</a:t>
            </a:r>
          </a:p>
          <a:p>
            <a:endParaRPr lang="en-GB" dirty="0" smtClean="0"/>
          </a:p>
          <a:p>
            <a:pPr>
              <a:buFont typeface="Wingdings" pitchFamily="2" charset="2"/>
              <a:buChar char="q"/>
            </a:pPr>
            <a:r>
              <a:rPr lang="en-GB" dirty="0" smtClean="0"/>
              <a:t>Fraud detection tools and technology.</a:t>
            </a:r>
          </a:p>
          <a:p>
            <a:pPr>
              <a:buFont typeface="Wingdings" pitchFamily="2" charset="2"/>
              <a:buChar char="q"/>
            </a:pPr>
            <a:endParaRPr lang="en-GB" dirty="0"/>
          </a:p>
          <a:p>
            <a:pPr>
              <a:buFont typeface="Wingdings" pitchFamily="2" charset="2"/>
              <a:buChar char="q"/>
            </a:pPr>
            <a:r>
              <a:rPr lang="en-GB" dirty="0" smtClean="0"/>
              <a:t>Autonomous anti-fraud Bureau.</a:t>
            </a:r>
          </a:p>
          <a:p>
            <a:pPr>
              <a:buFont typeface="Wingdings" pitchFamily="2" charset="2"/>
              <a:buChar char="q"/>
            </a:pPr>
            <a:endParaRPr lang="en-GB" dirty="0" smtClean="0"/>
          </a:p>
          <a:p>
            <a:pPr>
              <a:buFont typeface="Wingdings" pitchFamily="2" charset="2"/>
              <a:buChar char="q"/>
            </a:pPr>
            <a:r>
              <a:rPr lang="en-GB" dirty="0" smtClean="0"/>
              <a:t>Specific lows against insurance fraud.</a:t>
            </a:r>
          </a:p>
          <a:p>
            <a:pPr>
              <a:buFont typeface="Wingdings" pitchFamily="2" charset="2"/>
              <a:buChar char="q"/>
            </a:pPr>
            <a:endParaRPr lang="en-GB" dirty="0" smtClean="0"/>
          </a:p>
          <a:p>
            <a:pPr>
              <a:buFont typeface="Wingdings" pitchFamily="2" charset="2"/>
              <a:buChar char="q"/>
            </a:pPr>
            <a:r>
              <a:rPr lang="en-GB" dirty="0" smtClean="0"/>
              <a:t>Anti-fraud public messaging.</a:t>
            </a:r>
          </a:p>
          <a:p>
            <a:pPr>
              <a:buFont typeface="Wingdings" pitchFamily="2" charset="2"/>
              <a:buChar char="q"/>
            </a:pPr>
            <a:endParaRPr lang="en-GB" dirty="0" smtClean="0"/>
          </a:p>
          <a:p>
            <a:pPr>
              <a:buFont typeface="Wingdings" pitchFamily="2" charset="2"/>
              <a:buChar char="q"/>
            </a:pPr>
            <a:r>
              <a:rPr lang="en-GB" dirty="0" smtClean="0"/>
              <a:t>Education and Awareness.</a:t>
            </a:r>
          </a:p>
          <a:p>
            <a:pPr>
              <a:buFont typeface="Wingdings" pitchFamily="2" charset="2"/>
              <a:buChar char="q"/>
            </a:pPr>
            <a:endParaRPr lang="en-GB" dirty="0" smtClean="0"/>
          </a:p>
          <a:p>
            <a:pPr>
              <a:buFont typeface="Wingdings" pitchFamily="2" charset="2"/>
              <a:buChar char="q"/>
            </a:pPr>
            <a:r>
              <a:rPr lang="en-GB" dirty="0" smtClean="0"/>
              <a:t>Whistleblower policy (company level).</a:t>
            </a:r>
          </a:p>
          <a:p>
            <a:endParaRPr lang="en-GB" dirty="0" smtClean="0"/>
          </a:p>
          <a:p>
            <a:endParaRPr lang="en-GB" dirty="0" smtClean="0"/>
          </a:p>
          <a:p>
            <a:endParaRPr lang="en-GB" dirty="0" smtClean="0"/>
          </a:p>
          <a:p>
            <a:endParaRPr lang="en-GB" dirty="0" smtClean="0"/>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ChangeArrowheads="1"/>
          </p:cNvSpPr>
          <p:nvPr/>
        </p:nvSpPr>
        <p:spPr bwMode="auto">
          <a:xfrm>
            <a:off x="4200260" y="2939874"/>
            <a:ext cx="1932120" cy="1091953"/>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wrap="none" lIns="100794" tIns="50397" rIns="100794" bIns="50397" anchor="ctr"/>
          <a:lstStyle/>
          <a:p>
            <a:pPr algn="ctr">
              <a:defRPr/>
            </a:pPr>
            <a:r>
              <a:rPr lang="en-US" sz="2200" b="1" dirty="0">
                <a:latin typeface="Times New Roman" pitchFamily="18" charset="0"/>
                <a:cs typeface="Times New Roman" pitchFamily="18" charset="0"/>
              </a:rPr>
              <a:t> VIPUL </a:t>
            </a:r>
          </a:p>
          <a:p>
            <a:pPr algn="ctr">
              <a:defRPr/>
            </a:pPr>
            <a:r>
              <a:rPr lang="en-US" sz="2200" b="1" dirty="0">
                <a:latin typeface="Times New Roman" pitchFamily="18" charset="0"/>
                <a:cs typeface="Times New Roman" pitchFamily="18" charset="0"/>
              </a:rPr>
              <a:t>GROUP</a:t>
            </a:r>
          </a:p>
        </p:txBody>
      </p:sp>
      <p:sp>
        <p:nvSpPr>
          <p:cNvPr id="72707" name="Rectangle 3"/>
          <p:cNvSpPr>
            <a:spLocks noChangeArrowheads="1"/>
          </p:cNvSpPr>
          <p:nvPr/>
        </p:nvSpPr>
        <p:spPr bwMode="auto">
          <a:xfrm>
            <a:off x="3696229" y="1007956"/>
            <a:ext cx="2688167" cy="1427939"/>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wrap="square" lIns="100794" tIns="50397" rIns="100794" bIns="50397" anchor="ctr"/>
          <a:lstStyle/>
          <a:p>
            <a:pPr algn="ctr">
              <a:defRPr/>
            </a:pPr>
            <a:r>
              <a:rPr lang="en-US" sz="1300" b="1" dirty="0">
                <a:latin typeface="Times New Roman" pitchFamily="18" charset="0"/>
                <a:cs typeface="Times New Roman" pitchFamily="18" charset="0"/>
              </a:rPr>
              <a:t>TPA - Third Party Administrator. Vipul MedCorp TPA Pvt Ltd </a:t>
            </a:r>
            <a:r>
              <a:rPr lang="en-US" sz="1300" dirty="0">
                <a:latin typeface="Times New Roman" pitchFamily="18" charset="0"/>
                <a:cs typeface="Times New Roman" pitchFamily="18" charset="0"/>
              </a:rPr>
              <a:t>is an IRDA licensed TPA and is one of the market leaders in Health Care delivery  Services</a:t>
            </a:r>
          </a:p>
        </p:txBody>
      </p:sp>
      <p:sp>
        <p:nvSpPr>
          <p:cNvPr id="72708" name="Rectangle 4"/>
          <p:cNvSpPr>
            <a:spLocks noChangeArrowheads="1"/>
          </p:cNvSpPr>
          <p:nvPr/>
        </p:nvSpPr>
        <p:spPr bwMode="auto">
          <a:xfrm>
            <a:off x="6720417" y="3527848"/>
            <a:ext cx="2940182" cy="1091953"/>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square" lIns="100794" tIns="50397" rIns="100794" bIns="50397" anchor="ctr"/>
          <a:lstStyle/>
          <a:p>
            <a:pPr algn="ctr">
              <a:defRPr/>
            </a:pPr>
            <a:r>
              <a:rPr lang="en-US" sz="1300" b="1" dirty="0">
                <a:latin typeface="Times New Roman" pitchFamily="18" charset="0"/>
                <a:cs typeface="Times New Roman" pitchFamily="18" charset="0"/>
              </a:rPr>
              <a:t>Software Development </a:t>
            </a:r>
            <a:endParaRPr lang="en-US" sz="1300" b="1" dirty="0" smtClean="0">
              <a:latin typeface="Times New Roman" pitchFamily="18" charset="0"/>
              <a:cs typeface="Times New Roman" pitchFamily="18" charset="0"/>
            </a:endParaRPr>
          </a:p>
          <a:p>
            <a:pPr algn="ctr">
              <a:defRPr/>
            </a:pPr>
            <a:r>
              <a:rPr lang="en-US" sz="1300" b="1" dirty="0" smtClean="0">
                <a:latin typeface="Times New Roman" pitchFamily="18" charset="0"/>
                <a:cs typeface="Times New Roman" pitchFamily="18" charset="0"/>
              </a:rPr>
              <a:t>Vipul </a:t>
            </a:r>
            <a:r>
              <a:rPr lang="en-US" sz="1300" b="1" dirty="0">
                <a:latin typeface="Times New Roman" pitchFamily="18" charset="0"/>
                <a:cs typeface="Times New Roman" pitchFamily="18" charset="0"/>
              </a:rPr>
              <a:t>Informatics Pvt Ltd </a:t>
            </a:r>
            <a:r>
              <a:rPr lang="en-US" sz="1300" dirty="0">
                <a:latin typeface="Times New Roman" pitchFamily="18" charset="0"/>
                <a:cs typeface="Times New Roman" pitchFamily="18" charset="0"/>
              </a:rPr>
              <a:t>is a niche player in Software Development and IT Solutions</a:t>
            </a:r>
          </a:p>
        </p:txBody>
      </p:sp>
      <p:sp>
        <p:nvSpPr>
          <p:cNvPr id="72710" name="Rectangle 6"/>
          <p:cNvSpPr>
            <a:spLocks noChangeArrowheads="1"/>
          </p:cNvSpPr>
          <p:nvPr/>
        </p:nvSpPr>
        <p:spPr bwMode="auto">
          <a:xfrm>
            <a:off x="336021" y="2855877"/>
            <a:ext cx="3192198" cy="1595931"/>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square" lIns="100794" tIns="50397" rIns="100794" bIns="50397" anchor="ctr"/>
          <a:lstStyle/>
          <a:p>
            <a:pPr algn="ctr">
              <a:defRPr/>
            </a:pPr>
            <a:r>
              <a:rPr lang="en-US" sz="1300" b="1" dirty="0">
                <a:latin typeface="Times New Roman" pitchFamily="18" charset="0"/>
                <a:cs typeface="Times New Roman" pitchFamily="18" charset="0"/>
              </a:rPr>
              <a:t>Automobile dealerships</a:t>
            </a:r>
            <a:r>
              <a:rPr lang="en-US" sz="1300" dirty="0">
                <a:latin typeface="Times New Roman" pitchFamily="18" charset="0"/>
                <a:cs typeface="Times New Roman" pitchFamily="18" charset="0"/>
              </a:rPr>
              <a:t> .</a:t>
            </a:r>
          </a:p>
          <a:p>
            <a:pPr algn="ctr">
              <a:defRPr/>
            </a:pPr>
            <a:r>
              <a:rPr lang="en-US" sz="1300" b="1" dirty="0" smtClean="0">
                <a:latin typeface="Times New Roman" pitchFamily="18" charset="0"/>
                <a:cs typeface="Times New Roman" pitchFamily="18" charset="0"/>
              </a:rPr>
              <a:t>Vipul </a:t>
            </a:r>
            <a:r>
              <a:rPr lang="en-US" sz="1300" b="1" dirty="0">
                <a:latin typeface="Times New Roman" pitchFamily="18" charset="0"/>
                <a:cs typeface="Times New Roman" pitchFamily="18" charset="0"/>
              </a:rPr>
              <a:t>Motors Pvt Ltd </a:t>
            </a:r>
            <a:r>
              <a:rPr lang="en-US" sz="1300" dirty="0">
                <a:latin typeface="Times New Roman" pitchFamily="18" charset="0"/>
                <a:cs typeface="Times New Roman" pitchFamily="18" charset="0"/>
              </a:rPr>
              <a:t>, is One of the largest  dealers of Maruti Suzuki Cars in India</a:t>
            </a:r>
          </a:p>
        </p:txBody>
      </p:sp>
      <p:sp>
        <p:nvSpPr>
          <p:cNvPr id="72712" name="Rectangle 8"/>
          <p:cNvSpPr>
            <a:spLocks noChangeArrowheads="1"/>
          </p:cNvSpPr>
          <p:nvPr/>
        </p:nvSpPr>
        <p:spPr bwMode="auto">
          <a:xfrm>
            <a:off x="598537" y="4703798"/>
            <a:ext cx="8820547" cy="1007957"/>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square" lIns="100794" tIns="50397" rIns="100794" bIns="50397" anchor="ctr"/>
          <a:lstStyle/>
          <a:p>
            <a:pPr algn="ctr">
              <a:defRPr/>
            </a:pPr>
            <a:r>
              <a:rPr lang="en-US" sz="1300" b="1" dirty="0">
                <a:latin typeface="Times New Roman" pitchFamily="18" charset="0"/>
                <a:cs typeface="Times New Roman" pitchFamily="18" charset="0"/>
              </a:rPr>
              <a:t>Vipul MedCare Pvt Ltd  :  </a:t>
            </a:r>
          </a:p>
          <a:p>
            <a:pPr algn="ctr">
              <a:defRPr/>
            </a:pPr>
            <a:r>
              <a:rPr lang="en-US" sz="1300" b="1" dirty="0">
                <a:latin typeface="Times New Roman" pitchFamily="18" charset="0"/>
                <a:cs typeface="Times New Roman" pitchFamily="18" charset="0"/>
              </a:rPr>
              <a:t> </a:t>
            </a:r>
            <a:r>
              <a:rPr lang="en-US" sz="1300" dirty="0">
                <a:latin typeface="Times New Roman" pitchFamily="18" charset="0"/>
                <a:cs typeface="Times New Roman" pitchFamily="18" charset="0"/>
              </a:rPr>
              <a:t>is  Into International Operations and Health Management Activities in India and runs </a:t>
            </a:r>
            <a:r>
              <a:rPr lang="en-US" sz="1300" b="1" dirty="0">
                <a:latin typeface="Times New Roman" pitchFamily="18" charset="0"/>
                <a:cs typeface="Times New Roman" pitchFamily="18" charset="0"/>
              </a:rPr>
              <a:t>MedCare Cliniq </a:t>
            </a:r>
            <a:r>
              <a:rPr lang="en-US" sz="1300" dirty="0">
                <a:latin typeface="Times New Roman" pitchFamily="18" charset="0"/>
                <a:cs typeface="Times New Roman" pitchFamily="18" charset="0"/>
              </a:rPr>
              <a:t>,  Corporate wellness clinic</a:t>
            </a:r>
          </a:p>
        </p:txBody>
      </p:sp>
      <p:sp>
        <p:nvSpPr>
          <p:cNvPr id="4113" name="AutoShape 9"/>
          <p:cNvSpPr>
            <a:spLocks noChangeArrowheads="1"/>
          </p:cNvSpPr>
          <p:nvPr/>
        </p:nvSpPr>
        <p:spPr bwMode="auto">
          <a:xfrm>
            <a:off x="4872302" y="2435895"/>
            <a:ext cx="420026" cy="503978"/>
          </a:xfrm>
          <a:prstGeom prst="upArrow">
            <a:avLst>
              <a:gd name="adj1" fmla="val 50000"/>
              <a:gd name="adj2" fmla="val 60000"/>
            </a:avLst>
          </a:prstGeom>
          <a:solidFill>
            <a:schemeClr val="accent1"/>
          </a:solidFill>
          <a:ln w="9525">
            <a:solidFill>
              <a:schemeClr val="tx1"/>
            </a:solidFill>
            <a:miter lim="800000"/>
            <a:headEnd/>
            <a:tailEnd/>
          </a:ln>
        </p:spPr>
        <p:txBody>
          <a:bodyPr vert="eaVert" wrap="none" lIns="100794" tIns="50397" rIns="100794" bIns="50397" anchor="ctr"/>
          <a:lstStyle/>
          <a:p>
            <a:endParaRPr lang="en-US" dirty="0">
              <a:latin typeface="Times New Roman" pitchFamily="18" charset="0"/>
              <a:cs typeface="Times New Roman" pitchFamily="18" charset="0"/>
            </a:endParaRPr>
          </a:p>
        </p:txBody>
      </p:sp>
      <p:sp>
        <p:nvSpPr>
          <p:cNvPr id="4114" name="AutoShape 11"/>
          <p:cNvSpPr>
            <a:spLocks noChangeArrowheads="1"/>
          </p:cNvSpPr>
          <p:nvPr/>
        </p:nvSpPr>
        <p:spPr bwMode="auto">
          <a:xfrm rot="10800000">
            <a:off x="4872303" y="4115822"/>
            <a:ext cx="420026" cy="587975"/>
          </a:xfrm>
          <a:prstGeom prst="upArrow">
            <a:avLst>
              <a:gd name="adj1" fmla="val 50000"/>
              <a:gd name="adj2" fmla="val 74997"/>
            </a:avLst>
          </a:prstGeom>
          <a:solidFill>
            <a:schemeClr val="accent1"/>
          </a:solidFill>
          <a:ln w="9525">
            <a:solidFill>
              <a:schemeClr val="tx1"/>
            </a:solidFill>
            <a:miter lim="800000"/>
            <a:headEnd/>
            <a:tailEnd/>
          </a:ln>
        </p:spPr>
        <p:txBody>
          <a:bodyPr vert="eaVert" wrap="none" lIns="100794" tIns="50397" rIns="100794" bIns="50397" anchor="ctr"/>
          <a:lstStyle/>
          <a:p>
            <a:endParaRPr lang="en-US" dirty="0">
              <a:latin typeface="Times New Roman" pitchFamily="18" charset="0"/>
              <a:cs typeface="Times New Roman" pitchFamily="18" charset="0"/>
            </a:endParaRPr>
          </a:p>
        </p:txBody>
      </p:sp>
      <p:sp>
        <p:nvSpPr>
          <p:cNvPr id="4115" name="AutoShape 14"/>
          <p:cNvSpPr>
            <a:spLocks noChangeArrowheads="1"/>
          </p:cNvSpPr>
          <p:nvPr/>
        </p:nvSpPr>
        <p:spPr bwMode="auto">
          <a:xfrm rot="5400000">
            <a:off x="6277659" y="2917098"/>
            <a:ext cx="381484" cy="504031"/>
          </a:xfrm>
          <a:prstGeom prst="upArrow">
            <a:avLst>
              <a:gd name="adj1" fmla="val 50000"/>
              <a:gd name="adj2" fmla="val 68862"/>
            </a:avLst>
          </a:prstGeom>
          <a:solidFill>
            <a:schemeClr val="accent1"/>
          </a:solidFill>
          <a:ln w="9525">
            <a:solidFill>
              <a:schemeClr val="tx1"/>
            </a:solidFill>
            <a:miter lim="800000"/>
            <a:headEnd/>
            <a:tailEnd/>
          </a:ln>
        </p:spPr>
        <p:txBody>
          <a:bodyPr vert="eaVert" wrap="none" lIns="100794" tIns="50397" rIns="100794" bIns="50397" anchor="ctr"/>
          <a:lstStyle/>
          <a:p>
            <a:endParaRPr lang="en-US" dirty="0">
              <a:latin typeface="Times New Roman" pitchFamily="18" charset="0"/>
              <a:cs typeface="Times New Roman" pitchFamily="18" charset="0"/>
            </a:endParaRPr>
          </a:p>
        </p:txBody>
      </p:sp>
      <p:sp>
        <p:nvSpPr>
          <p:cNvPr id="4116" name="AutoShape 14"/>
          <p:cNvSpPr>
            <a:spLocks noChangeArrowheads="1"/>
          </p:cNvSpPr>
          <p:nvPr/>
        </p:nvSpPr>
        <p:spPr bwMode="auto">
          <a:xfrm rot="-5400000">
            <a:off x="3589493" y="3253083"/>
            <a:ext cx="381484" cy="504031"/>
          </a:xfrm>
          <a:prstGeom prst="upArrow">
            <a:avLst>
              <a:gd name="adj1" fmla="val 50000"/>
              <a:gd name="adj2" fmla="val 68862"/>
            </a:avLst>
          </a:prstGeom>
          <a:solidFill>
            <a:schemeClr val="accent1"/>
          </a:solidFill>
          <a:ln w="9525">
            <a:solidFill>
              <a:schemeClr val="tx1"/>
            </a:solidFill>
            <a:miter lim="800000"/>
            <a:headEnd/>
            <a:tailEnd/>
          </a:ln>
        </p:spPr>
        <p:txBody>
          <a:bodyPr vert="eaVert" wrap="none" lIns="100794" tIns="50397" rIns="100794" bIns="50397" anchor="ctr"/>
          <a:lstStyle/>
          <a:p>
            <a:endParaRPr lang="en-US" dirty="0">
              <a:latin typeface="Times New Roman" pitchFamily="18" charset="0"/>
              <a:cs typeface="Times New Roman" pitchFamily="18" charset="0"/>
            </a:endParaRPr>
          </a:p>
        </p:txBody>
      </p:sp>
      <p:sp>
        <p:nvSpPr>
          <p:cNvPr id="18" name="Rectangle 3"/>
          <p:cNvSpPr>
            <a:spLocks noChangeArrowheads="1"/>
          </p:cNvSpPr>
          <p:nvPr/>
        </p:nvSpPr>
        <p:spPr bwMode="auto">
          <a:xfrm>
            <a:off x="472497" y="6369726"/>
            <a:ext cx="4284266" cy="937960"/>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wrap="square" lIns="100794" tIns="50397" rIns="100794" bIns="50397" anchor="ctr"/>
          <a:lstStyle/>
          <a:p>
            <a:pPr algn="ctr">
              <a:defRPr/>
            </a:pPr>
            <a:r>
              <a:rPr lang="en-US" sz="1300" b="1" dirty="0">
                <a:latin typeface="Times New Roman" pitchFamily="18" charset="0"/>
                <a:cs typeface="Times New Roman" pitchFamily="18" charset="0"/>
              </a:rPr>
              <a:t>Vipul Better Care Management Services </a:t>
            </a:r>
            <a:r>
              <a:rPr lang="en-US" sz="1300" dirty="0">
                <a:latin typeface="Times New Roman" pitchFamily="18" charset="0"/>
                <a:cs typeface="Times New Roman" pitchFamily="18" charset="0"/>
              </a:rPr>
              <a:t>LLC , is the largest local TPA in Oman. Is also a leading player in Gulf Medical Tourism and IT Solutions </a:t>
            </a:r>
          </a:p>
        </p:txBody>
      </p:sp>
      <p:sp>
        <p:nvSpPr>
          <p:cNvPr id="16" name="Rectangle 3"/>
          <p:cNvSpPr>
            <a:spLocks noChangeArrowheads="1"/>
          </p:cNvSpPr>
          <p:nvPr/>
        </p:nvSpPr>
        <p:spPr bwMode="auto">
          <a:xfrm>
            <a:off x="5481373" y="6383726"/>
            <a:ext cx="4284266" cy="92396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lIns="100794" tIns="50397" rIns="100794" bIns="50397" anchor="ctr"/>
          <a:lstStyle/>
          <a:p>
            <a:pPr algn="ctr">
              <a:defRPr/>
            </a:pPr>
            <a:r>
              <a:rPr lang="en-US" sz="1300" b="1" dirty="0">
                <a:latin typeface="Times New Roman" pitchFamily="18" charset="0"/>
                <a:cs typeface="Times New Roman" pitchFamily="18" charset="0"/>
              </a:rPr>
              <a:t>RTS Rural Technologies solutions Pvt </a:t>
            </a:r>
            <a:r>
              <a:rPr lang="en-US" sz="1300" dirty="0">
                <a:latin typeface="Times New Roman" pitchFamily="18" charset="0"/>
                <a:cs typeface="Times New Roman" pitchFamily="18" charset="0"/>
              </a:rPr>
              <a:t>Ltd  is a leading player in  Smart Card based Health Delivery services  and IT based solutions and runs  </a:t>
            </a:r>
            <a:r>
              <a:rPr lang="en-US" sz="1300" b="1" dirty="0">
                <a:latin typeface="Times New Roman" pitchFamily="18" charset="0"/>
                <a:cs typeface="Times New Roman" pitchFamily="18" charset="0"/>
              </a:rPr>
              <a:t>MedHealth Cliniq </a:t>
            </a:r>
            <a:r>
              <a:rPr lang="en-US" sz="1300" dirty="0">
                <a:latin typeface="Times New Roman" pitchFamily="18" charset="0"/>
                <a:cs typeface="Times New Roman" pitchFamily="18" charset="0"/>
              </a:rPr>
              <a:t>( Retail Clinics )   </a:t>
            </a:r>
            <a:r>
              <a:rPr lang="en-US" sz="1300" b="1" dirty="0">
                <a:latin typeface="Times New Roman" pitchFamily="18" charset="0"/>
                <a:cs typeface="Times New Roman" pitchFamily="18" charset="0"/>
              </a:rPr>
              <a:t>and MedHealth Store </a:t>
            </a:r>
            <a:r>
              <a:rPr lang="en-US" sz="1300" dirty="0">
                <a:latin typeface="Times New Roman" pitchFamily="18" charset="0"/>
                <a:cs typeface="Times New Roman" pitchFamily="18" charset="0"/>
              </a:rPr>
              <a:t>(Online Health Store ) . </a:t>
            </a:r>
          </a:p>
        </p:txBody>
      </p:sp>
      <p:sp>
        <p:nvSpPr>
          <p:cNvPr id="4123" name="AutoShape 11"/>
          <p:cNvSpPr>
            <a:spLocks noChangeArrowheads="1"/>
          </p:cNvSpPr>
          <p:nvPr/>
        </p:nvSpPr>
        <p:spPr bwMode="auto">
          <a:xfrm rot="10800000">
            <a:off x="7308453" y="5795750"/>
            <a:ext cx="336021" cy="587975"/>
          </a:xfrm>
          <a:prstGeom prst="upArrow">
            <a:avLst>
              <a:gd name="adj1" fmla="val 50000"/>
              <a:gd name="adj2" fmla="val 74991"/>
            </a:avLst>
          </a:prstGeom>
          <a:solidFill>
            <a:schemeClr val="accent1"/>
          </a:solidFill>
          <a:ln w="9525">
            <a:solidFill>
              <a:schemeClr val="tx1"/>
            </a:solidFill>
            <a:miter lim="800000"/>
            <a:headEnd/>
            <a:tailEnd/>
          </a:ln>
        </p:spPr>
        <p:txBody>
          <a:bodyPr vert="eaVert" wrap="none" lIns="100794" tIns="50397" rIns="100794" bIns="50397" anchor="ctr"/>
          <a:lstStyle/>
          <a:p>
            <a:endParaRPr lang="en-US" dirty="0">
              <a:latin typeface="Times New Roman" pitchFamily="18" charset="0"/>
              <a:cs typeface="Times New Roman" pitchFamily="18" charset="0"/>
            </a:endParaRPr>
          </a:p>
        </p:txBody>
      </p:sp>
      <p:sp>
        <p:nvSpPr>
          <p:cNvPr id="4124" name="AutoShape 11"/>
          <p:cNvSpPr>
            <a:spLocks noChangeArrowheads="1"/>
          </p:cNvSpPr>
          <p:nvPr/>
        </p:nvSpPr>
        <p:spPr bwMode="auto">
          <a:xfrm rot="10800000">
            <a:off x="2283892" y="5837749"/>
            <a:ext cx="320269" cy="545977"/>
          </a:xfrm>
          <a:prstGeom prst="upArrow">
            <a:avLst>
              <a:gd name="adj1" fmla="val 50000"/>
              <a:gd name="adj2" fmla="val 74991"/>
            </a:avLst>
          </a:prstGeom>
          <a:solidFill>
            <a:schemeClr val="accent1"/>
          </a:solidFill>
          <a:ln w="9525">
            <a:solidFill>
              <a:schemeClr val="tx1"/>
            </a:solidFill>
            <a:miter lim="800000"/>
            <a:headEnd/>
            <a:tailEnd/>
          </a:ln>
        </p:spPr>
        <p:txBody>
          <a:bodyPr vert="eaVert" wrap="none" lIns="100794" tIns="50397" rIns="100794" bIns="50397" anchor="ctr"/>
          <a:lstStyle/>
          <a:p>
            <a:endParaRPr lang="en-US" dirty="0">
              <a:latin typeface="Times New Roman" pitchFamily="18" charset="0"/>
              <a:cs typeface="Times New Roman" pitchFamily="18" charset="0"/>
            </a:endParaRPr>
          </a:p>
        </p:txBody>
      </p:sp>
      <p:sp>
        <p:nvSpPr>
          <p:cNvPr id="15" name="AutoShape 14"/>
          <p:cNvSpPr>
            <a:spLocks noChangeArrowheads="1"/>
          </p:cNvSpPr>
          <p:nvPr/>
        </p:nvSpPr>
        <p:spPr bwMode="auto">
          <a:xfrm rot="5400000">
            <a:off x="6277659" y="3505072"/>
            <a:ext cx="381484" cy="504031"/>
          </a:xfrm>
          <a:prstGeom prst="upArrow">
            <a:avLst>
              <a:gd name="adj1" fmla="val 50000"/>
              <a:gd name="adj2" fmla="val 68862"/>
            </a:avLst>
          </a:prstGeom>
          <a:solidFill>
            <a:schemeClr val="accent1"/>
          </a:solidFill>
          <a:ln w="9525">
            <a:solidFill>
              <a:schemeClr val="tx1"/>
            </a:solidFill>
            <a:miter lim="800000"/>
            <a:headEnd/>
            <a:tailEnd/>
          </a:ln>
        </p:spPr>
        <p:txBody>
          <a:bodyPr vert="eaVert" wrap="none" lIns="100794" tIns="50397" rIns="100794" bIns="50397" anchor="ctr"/>
          <a:lstStyle/>
          <a:p>
            <a:endParaRPr lang="en-US" dirty="0">
              <a:latin typeface="Times New Roman" pitchFamily="18" charset="0"/>
              <a:cs typeface="Times New Roman" pitchFamily="18" charset="0"/>
            </a:endParaRPr>
          </a:p>
        </p:txBody>
      </p:sp>
      <p:sp>
        <p:nvSpPr>
          <p:cNvPr id="17" name="Rectangle 4"/>
          <p:cNvSpPr>
            <a:spLocks noChangeArrowheads="1"/>
          </p:cNvSpPr>
          <p:nvPr/>
        </p:nvSpPr>
        <p:spPr bwMode="auto">
          <a:xfrm>
            <a:off x="6720417" y="2267903"/>
            <a:ext cx="2940182" cy="1091953"/>
          </a:xfrm>
          <a:prstGeom prst="rect">
            <a:avLst/>
          </a:prstGeom>
          <a:ln>
            <a:headEnd/>
            <a:tailEnd/>
          </a:ln>
        </p:spPr>
        <p:style>
          <a:lnRef idx="1">
            <a:schemeClr val="dk1"/>
          </a:lnRef>
          <a:fillRef idx="2">
            <a:schemeClr val="dk1"/>
          </a:fillRef>
          <a:effectRef idx="1">
            <a:schemeClr val="dk1"/>
          </a:effectRef>
          <a:fontRef idx="minor">
            <a:schemeClr val="dk1"/>
          </a:fontRef>
        </p:style>
        <p:txBody>
          <a:bodyPr wrap="square" lIns="100794" tIns="50397" rIns="100794" bIns="50397" anchor="ctr"/>
          <a:lstStyle/>
          <a:p>
            <a:pPr algn="ctr">
              <a:defRPr/>
            </a:pPr>
            <a:r>
              <a:rPr lang="en-US" sz="1300" b="1" dirty="0">
                <a:latin typeface="Times New Roman" pitchFamily="18" charset="0"/>
                <a:cs typeface="Times New Roman" pitchFamily="18" charset="0"/>
              </a:rPr>
              <a:t>Real Estate Development. </a:t>
            </a:r>
            <a:r>
              <a:rPr lang="en-US" sz="1300" dirty="0">
                <a:latin typeface="Times New Roman" pitchFamily="18" charset="0"/>
                <a:cs typeface="Times New Roman" pitchFamily="18" charset="0"/>
              </a:rPr>
              <a:t>Vipul Group  Associate Companies are  leading players in real estate development</a:t>
            </a:r>
          </a:p>
        </p:txBody>
      </p:sp>
      <p:sp>
        <p:nvSpPr>
          <p:cNvPr id="19" name="Slide Number Placeholder 18"/>
          <p:cNvSpPr>
            <a:spLocks noGrp="1"/>
          </p:cNvSpPr>
          <p:nvPr>
            <p:ph type="sldNum" sz="quarter" idx="4294967295"/>
          </p:nvPr>
        </p:nvSpPr>
        <p:spPr>
          <a:xfrm>
            <a:off x="9677400" y="7157193"/>
            <a:ext cx="403225" cy="402483"/>
          </a:xfrm>
          <a:prstGeom prst="rect">
            <a:avLst/>
          </a:prstGeom>
        </p:spPr>
        <p:txBody>
          <a:bodyPr lIns="100794" tIns="50397" rIns="100794" bIns="50397"/>
          <a:lstStyle/>
          <a:p>
            <a:pPr>
              <a:defRPr/>
            </a:pPr>
            <a:fld id="{15F92963-7ACD-4987-A2E5-94FA13858280}" type="slidenum">
              <a:rPr lang="en-US" sz="1200" smtClean="0">
                <a:latin typeface="Times New Roman" pitchFamily="18" charset="0"/>
                <a:cs typeface="Times New Roman" pitchFamily="18" charset="0"/>
              </a:rPr>
              <a:pPr>
                <a:defRPr/>
              </a:pPr>
              <a:t>2</a:t>
            </a:fld>
            <a:endParaRPr lang="en-US" sz="1200" dirty="0">
              <a:latin typeface="Times New Roman" pitchFamily="18" charset="0"/>
              <a:cs typeface="Times New Roman" pitchFamily="18" charset="0"/>
            </a:endParaRPr>
          </a:p>
        </p:txBody>
      </p:sp>
      <p:sp>
        <p:nvSpPr>
          <p:cNvPr id="20" name="TextBox 19"/>
          <p:cNvSpPr txBox="1"/>
          <p:nvPr/>
        </p:nvSpPr>
        <p:spPr>
          <a:xfrm>
            <a:off x="420026" y="251990"/>
            <a:ext cx="9156568" cy="508900"/>
          </a:xfrm>
          <a:prstGeom prst="rect">
            <a:avLst/>
          </a:prstGeom>
          <a:noFill/>
        </p:spPr>
        <p:txBody>
          <a:bodyPr wrap="square" lIns="100794" tIns="50397" rIns="100794" bIns="50397" rtlCol="0">
            <a:spAutoFit/>
          </a:bodyPr>
          <a:lstStyle/>
          <a:p>
            <a:pPr algn="ctr"/>
            <a:r>
              <a:rPr lang="en-US" sz="2600" u="sng" dirty="0" smtClean="0">
                <a:latin typeface="Times New Roman" pitchFamily="18" charset="0"/>
                <a:cs typeface="Times New Roman" pitchFamily="18" charset="0"/>
              </a:rPr>
              <a:t>Organization Profile of Vipul Med Corp TPA Pvt. Ltd</a:t>
            </a:r>
            <a:endParaRPr lang="en-US" u="sng"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2000" dirty="0" smtClean="0"/>
              <a:t>Limitation</a:t>
            </a:r>
            <a:r>
              <a:rPr lang="en-GB" dirty="0" smtClean="0"/>
              <a:t> </a:t>
            </a:r>
            <a:endParaRPr lang="en-US" dirty="0"/>
          </a:p>
        </p:txBody>
      </p:sp>
      <p:sp>
        <p:nvSpPr>
          <p:cNvPr id="3" name="Text Placeholder 2"/>
          <p:cNvSpPr>
            <a:spLocks noGrp="1"/>
          </p:cNvSpPr>
          <p:nvPr>
            <p:ph type="body"/>
          </p:nvPr>
        </p:nvSpPr>
        <p:spPr>
          <a:xfrm>
            <a:off x="504000" y="198437"/>
            <a:ext cx="9071280" cy="6526517"/>
          </a:xfrm>
        </p:spPr>
        <p:txBody>
          <a:bodyPr/>
          <a:lstStyle/>
          <a:p>
            <a:pPr lvl="0">
              <a:buFont typeface="Wingdings" pitchFamily="2" charset="2"/>
              <a:buChar char="q"/>
            </a:pPr>
            <a:endParaRPr lang="en-US" dirty="0" smtClean="0"/>
          </a:p>
          <a:p>
            <a:pPr lvl="0">
              <a:buFont typeface="Wingdings" pitchFamily="2" charset="2"/>
              <a:buChar char="q"/>
            </a:pPr>
            <a:r>
              <a:rPr lang="en-US" dirty="0" smtClean="0"/>
              <a:t>Few </a:t>
            </a:r>
            <a:r>
              <a:rPr lang="en-US" dirty="0"/>
              <a:t>Hypothetical data has been used due to the Organization’s rules and norms</a:t>
            </a:r>
            <a:r>
              <a:rPr lang="en-US" dirty="0" smtClean="0"/>
              <a:t>.</a:t>
            </a:r>
          </a:p>
          <a:p>
            <a:pPr lvl="0"/>
            <a:endParaRPr lang="en-US" dirty="0"/>
          </a:p>
          <a:p>
            <a:pPr lvl="0">
              <a:buFont typeface="Wingdings" pitchFamily="2" charset="2"/>
              <a:buChar char="q"/>
            </a:pPr>
            <a:endParaRPr lang="en-US" dirty="0" smtClean="0"/>
          </a:p>
          <a:p>
            <a:pPr lvl="0">
              <a:buFont typeface="Wingdings" pitchFamily="2" charset="2"/>
              <a:buChar char="q"/>
            </a:pPr>
            <a:r>
              <a:rPr lang="en-US" dirty="0" smtClean="0"/>
              <a:t>Source </a:t>
            </a:r>
            <a:r>
              <a:rPr lang="en-US" dirty="0"/>
              <a:t>for the data cannot be given due to the prior norm for confidentiality </a:t>
            </a:r>
            <a:endParaRPr lang="en-US" dirty="0" smtClean="0"/>
          </a:p>
          <a:p>
            <a:pPr lvl="0"/>
            <a:r>
              <a:rPr lang="en-US" dirty="0"/>
              <a:t> </a:t>
            </a:r>
            <a:r>
              <a:rPr lang="en-US" dirty="0" smtClean="0"/>
              <a:t>   by </a:t>
            </a:r>
            <a:r>
              <a:rPr lang="en-US" dirty="0"/>
              <a:t>the organization.</a:t>
            </a:r>
          </a:p>
          <a:p>
            <a:pPr>
              <a:buFont typeface="Wingdings" pitchFamily="2" charset="2"/>
              <a:buChar char="q"/>
            </a:pPr>
            <a:endParaRPr lang="en-US" dirty="0" smtClean="0"/>
          </a:p>
          <a:p>
            <a:pPr>
              <a:buFont typeface="Wingdings" pitchFamily="2" charset="2"/>
              <a:buChar char="q"/>
            </a:pPr>
            <a:endParaRPr lang="en-US" dirty="0"/>
          </a:p>
          <a:p>
            <a:pPr>
              <a:buFont typeface="Wingdings" pitchFamily="2" charset="2"/>
              <a:buChar char="q"/>
            </a:pPr>
            <a:r>
              <a:rPr lang="en-US" dirty="0" smtClean="0"/>
              <a:t>Data </a:t>
            </a:r>
            <a:r>
              <a:rPr lang="en-US" dirty="0"/>
              <a:t>available is secondary due to confidentiality </a:t>
            </a:r>
            <a:r>
              <a:rPr lang="en-US" dirty="0" smtClean="0"/>
              <a:t>norm.</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TextShape 1"/>
          <p:cNvSpPr txBox="1"/>
          <p:nvPr/>
        </p:nvSpPr>
        <p:spPr>
          <a:xfrm>
            <a:off x="504000" y="301320"/>
            <a:ext cx="9071280" cy="1262160"/>
          </a:xfrm>
          <a:prstGeom prst="rect">
            <a:avLst/>
          </a:prstGeom>
        </p:spPr>
        <p:txBody>
          <a:bodyPr wrap="none" lIns="0" tIns="0" rIns="0" bIns="0" anchor="ctr"/>
          <a:lstStyle/>
          <a:p>
            <a:pPr algn="ctr">
              <a:lnSpc>
                <a:spcPct val="200000"/>
              </a:lnSpc>
            </a:pPr>
            <a:r>
              <a:rPr lang="en-IN" sz="2000">
                <a:solidFill>
                  <a:srgbClr val="000000"/>
                </a:solidFill>
                <a:latin typeface="Times New Roman"/>
                <a:ea typeface="Times New Roman"/>
              </a:rPr>
              <a:t>CONCLUSION</a:t>
            </a:r>
            <a:endParaRPr/>
          </a:p>
        </p:txBody>
      </p:sp>
      <p:sp>
        <p:nvSpPr>
          <p:cNvPr id="68" name="TextShape 2"/>
          <p:cNvSpPr txBox="1"/>
          <p:nvPr/>
        </p:nvSpPr>
        <p:spPr>
          <a:xfrm>
            <a:off x="504000" y="1768679"/>
            <a:ext cx="9072000" cy="5592558"/>
          </a:xfrm>
          <a:prstGeom prst="rect">
            <a:avLst/>
          </a:prstGeom>
        </p:spPr>
        <p:txBody>
          <a:bodyPr wrap="none" lIns="0" tIns="0" rIns="0" bIns="0"/>
          <a:lstStyle/>
          <a:p>
            <a:pPr>
              <a:lnSpc>
                <a:spcPct val="200000"/>
              </a:lnSpc>
            </a:pPr>
            <a:r>
              <a:rPr lang="en-IN" sz="2000" dirty="0"/>
              <a:t>The future of the health insurance industry Isn`t entirely safe from frauds altogether. </a:t>
            </a:r>
            <a:endParaRPr lang="en-IN" sz="2000" dirty="0" smtClean="0"/>
          </a:p>
          <a:p>
            <a:pPr>
              <a:lnSpc>
                <a:spcPct val="200000"/>
              </a:lnSpc>
            </a:pPr>
            <a:r>
              <a:rPr lang="en-IN" sz="2000" dirty="0" smtClean="0"/>
              <a:t> </a:t>
            </a:r>
            <a:r>
              <a:rPr lang="en-IN" sz="2000" dirty="0"/>
              <a:t>As the industry matures, the number of Frauds related risks will also augment</a:t>
            </a:r>
            <a:r>
              <a:rPr lang="en-IN" sz="2000" dirty="0" smtClean="0"/>
              <a:t>.</a:t>
            </a:r>
          </a:p>
          <a:p>
            <a:pPr>
              <a:lnSpc>
                <a:spcPct val="200000"/>
              </a:lnSpc>
            </a:pPr>
            <a:r>
              <a:rPr lang="en-IN" sz="2000" dirty="0" smtClean="0"/>
              <a:t> </a:t>
            </a:r>
            <a:r>
              <a:rPr lang="en-IN" sz="2000" dirty="0"/>
              <a:t>Majorly all the parties (Policy Holder, Agents/ Brokers, Providers) equally </a:t>
            </a:r>
            <a:endParaRPr lang="en-IN" sz="2000" dirty="0" smtClean="0"/>
          </a:p>
          <a:p>
            <a:pPr>
              <a:lnSpc>
                <a:spcPct val="200000"/>
              </a:lnSpc>
            </a:pPr>
            <a:r>
              <a:rPr lang="en-IN" sz="2000" dirty="0" smtClean="0"/>
              <a:t>involved </a:t>
            </a:r>
            <a:r>
              <a:rPr lang="en-IN" sz="2000" dirty="0"/>
              <a:t>in frauds. But with the help of proper investigation and </a:t>
            </a:r>
            <a:endParaRPr lang="en-IN" sz="2000" dirty="0" smtClean="0"/>
          </a:p>
          <a:p>
            <a:pPr>
              <a:lnSpc>
                <a:spcPct val="200000"/>
              </a:lnSpc>
            </a:pPr>
            <a:r>
              <a:rPr lang="en-IN" sz="2000" dirty="0" smtClean="0"/>
              <a:t>using </a:t>
            </a:r>
            <a:r>
              <a:rPr lang="en-IN" sz="2000" dirty="0"/>
              <a:t>Triggers we can reduce Frauds. It will also reduce the premium cost </a:t>
            </a:r>
            <a:r>
              <a:rPr lang="en-IN" sz="2000" dirty="0" smtClean="0"/>
              <a:t>and</a:t>
            </a:r>
          </a:p>
          <a:p>
            <a:pPr>
              <a:lnSpc>
                <a:spcPct val="200000"/>
              </a:lnSpc>
            </a:pPr>
            <a:r>
              <a:rPr lang="en-IN" sz="2000" dirty="0" smtClean="0"/>
              <a:t> </a:t>
            </a:r>
            <a:r>
              <a:rPr lang="en-IN" sz="2000" dirty="0"/>
              <a:t>reduce the claims ratio.</a:t>
            </a:r>
            <a:endParaRPr/>
          </a:p>
          <a:p>
            <a:pPr>
              <a:lnSpc>
                <a:spcPct val="200000"/>
              </a:lnSpc>
            </a:pPr>
            <a:r>
              <a:rPr lang="en-IN" sz="2000" dirty="0"/>
              <a:t>One of its main focus areas to control or reduce costs is </a:t>
            </a:r>
            <a:r>
              <a:rPr lang="en-IN" sz="2000" dirty="0" smtClean="0"/>
              <a:t>by</a:t>
            </a:r>
          </a:p>
          <a:p>
            <a:pPr>
              <a:lnSpc>
                <a:spcPct val="200000"/>
              </a:lnSpc>
            </a:pPr>
            <a:r>
              <a:rPr lang="en-IN" sz="2000" dirty="0" smtClean="0"/>
              <a:t> </a:t>
            </a:r>
            <a:r>
              <a:rPr lang="en-IN" sz="2000" dirty="0"/>
              <a:t>proactively arresting fraud, which can be achieved through an </a:t>
            </a:r>
            <a:r>
              <a:rPr lang="en-IN" sz="2000" dirty="0" smtClean="0"/>
              <a:t>effective</a:t>
            </a:r>
          </a:p>
          <a:p>
            <a:pPr>
              <a:lnSpc>
                <a:spcPct val="200000"/>
              </a:lnSpc>
            </a:pPr>
            <a:r>
              <a:rPr lang="en-IN" sz="2000" dirty="0" smtClean="0"/>
              <a:t> </a:t>
            </a:r>
            <a:r>
              <a:rPr lang="en-IN" sz="2000" dirty="0"/>
              <a:t>fraud risk assessment (FRA) program</a:t>
            </a:r>
            <a:endParaRPr/>
          </a:p>
          <a:p>
            <a:pPr>
              <a:lnSpc>
                <a:spcPct val="200000"/>
              </a:lnSpc>
            </a:pPr>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p:nvPr>
        </p:nvSpPr>
        <p:spPr/>
        <p:txBody>
          <a:bodyPr/>
          <a:lstStyle/>
          <a:p>
            <a:pPr algn="ctr"/>
            <a:r>
              <a:rPr lang="en-GB" sz="9600" dirty="0" smtClean="0"/>
              <a:t>Thank You</a:t>
            </a:r>
            <a:endParaRPr lang="en-US" sz="9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8" name="Text Box 10"/>
          <p:cNvSpPr txBox="1">
            <a:spLocks noChangeArrowheads="1"/>
          </p:cNvSpPr>
          <p:nvPr/>
        </p:nvSpPr>
        <p:spPr bwMode="auto">
          <a:xfrm>
            <a:off x="5292328" y="1175950"/>
            <a:ext cx="4200260" cy="5503257"/>
          </a:xfrm>
          <a:prstGeom prst="rect">
            <a:avLst/>
          </a:prstGeom>
          <a:solidFill>
            <a:schemeClr val="accent1">
              <a:lumMod val="20000"/>
              <a:lumOff val="80000"/>
            </a:schemeClr>
          </a:solidFill>
          <a:ln w="9525">
            <a:solidFill>
              <a:schemeClr val="tx1"/>
            </a:solidFill>
            <a:miter lim="800000"/>
            <a:headEnd/>
            <a:tailEnd/>
          </a:ln>
        </p:spPr>
        <p:txBody>
          <a:bodyPr wrap="square" lIns="100794" tIns="50397" rIns="100794" bIns="50397">
            <a:spAutoFit/>
          </a:bodyPr>
          <a:lstStyle/>
          <a:p>
            <a:r>
              <a:rPr lang="en-US" b="1" dirty="0" smtClean="0">
                <a:latin typeface="Times New Roman" pitchFamily="18" charset="0"/>
                <a:cs typeface="Times New Roman" pitchFamily="18" charset="0"/>
              </a:rPr>
              <a:t>Empanelment Insurance Company</a:t>
            </a:r>
          </a:p>
          <a:p>
            <a:endParaRPr lang="en-US" b="1" dirty="0" smtClean="0">
              <a:latin typeface="Times New Roman" pitchFamily="18" charset="0"/>
              <a:cs typeface="Times New Roman" pitchFamily="18" charset="0"/>
            </a:endParaRPr>
          </a:p>
          <a:p>
            <a:pPr>
              <a:buFontTx/>
              <a:buChar char="•"/>
            </a:pPr>
            <a:r>
              <a:rPr lang="en-US" dirty="0" smtClean="0">
                <a:latin typeface="Times New Roman" pitchFamily="18" charset="0"/>
                <a:cs typeface="Times New Roman" pitchFamily="18" charset="0"/>
              </a:rPr>
              <a:t> New India Assurance Co Ltd.</a:t>
            </a:r>
          </a:p>
          <a:p>
            <a:pPr>
              <a:buFontTx/>
              <a:buChar char="•"/>
            </a:pPr>
            <a:r>
              <a:rPr lang="en-US" dirty="0" smtClean="0">
                <a:latin typeface="Times New Roman" pitchFamily="18" charset="0"/>
                <a:cs typeface="Times New Roman" pitchFamily="18" charset="0"/>
              </a:rPr>
              <a:t> National Insurance CO Ltd.</a:t>
            </a:r>
          </a:p>
          <a:p>
            <a:pPr>
              <a:buFontTx/>
              <a:buChar char="•"/>
            </a:pPr>
            <a:r>
              <a:rPr lang="en-US" dirty="0" smtClean="0">
                <a:latin typeface="Times New Roman" pitchFamily="18" charset="0"/>
                <a:cs typeface="Times New Roman" pitchFamily="18" charset="0"/>
              </a:rPr>
              <a:t> United Insurance Co Ltd</a:t>
            </a:r>
          </a:p>
          <a:p>
            <a:pPr>
              <a:buFontTx/>
              <a:buChar char="•"/>
            </a:pPr>
            <a:r>
              <a:rPr lang="en-US" dirty="0" smtClean="0">
                <a:latin typeface="Times New Roman" pitchFamily="18" charset="0"/>
                <a:cs typeface="Times New Roman" pitchFamily="18" charset="0"/>
              </a:rPr>
              <a:t> Oriental Insurance CO Ltd</a:t>
            </a:r>
          </a:p>
          <a:p>
            <a:pPr>
              <a:buFontTx/>
              <a:buChar char="•"/>
            </a:pPr>
            <a:r>
              <a:rPr lang="en-US" dirty="0" smtClean="0">
                <a:latin typeface="Times New Roman" pitchFamily="18" charset="0"/>
                <a:cs typeface="Times New Roman" pitchFamily="18" charset="0"/>
              </a:rPr>
              <a:t> Reliance General Insurance Co Ltd</a:t>
            </a:r>
          </a:p>
          <a:p>
            <a:pPr>
              <a:buFontTx/>
              <a:buChar char="•"/>
            </a:pPr>
            <a:r>
              <a:rPr lang="en-US" dirty="0" smtClean="0">
                <a:latin typeface="Times New Roman" pitchFamily="18" charset="0"/>
                <a:cs typeface="Times New Roman" pitchFamily="18" charset="0"/>
              </a:rPr>
              <a:t> ICICI Lombard General Insurance </a:t>
            </a:r>
          </a:p>
          <a:p>
            <a:pPr>
              <a:buFontTx/>
              <a:buChar char="•"/>
            </a:pPr>
            <a:r>
              <a:rPr lang="en-US" dirty="0" smtClean="0">
                <a:latin typeface="Times New Roman" pitchFamily="18" charset="0"/>
                <a:cs typeface="Times New Roman" pitchFamily="18" charset="0"/>
              </a:rPr>
              <a:t> Apollo  Munich Health Insurance</a:t>
            </a:r>
          </a:p>
          <a:p>
            <a:pPr>
              <a:buFontTx/>
              <a:buChar char="•"/>
            </a:pPr>
            <a:r>
              <a:rPr lang="en-US" dirty="0" smtClean="0">
                <a:latin typeface="Times New Roman" pitchFamily="18" charset="0"/>
                <a:cs typeface="Times New Roman" pitchFamily="18" charset="0"/>
              </a:rPr>
              <a:t> HDFC Ergo Insurance</a:t>
            </a:r>
          </a:p>
          <a:p>
            <a:pPr>
              <a:buFontTx/>
              <a:buChar char="•"/>
            </a:pPr>
            <a:r>
              <a:rPr lang="en-US" dirty="0" smtClean="0">
                <a:latin typeface="Times New Roman" pitchFamily="18" charset="0"/>
                <a:cs typeface="Times New Roman" pitchFamily="18" charset="0"/>
              </a:rPr>
              <a:t>Star Health &amp; Allied Gen Insurance </a:t>
            </a:r>
          </a:p>
          <a:p>
            <a:pPr>
              <a:buFontTx/>
              <a:buChar char="•"/>
            </a:pPr>
            <a:r>
              <a:rPr lang="en-US" dirty="0" smtClean="0">
                <a:latin typeface="Times New Roman" pitchFamily="18" charset="0"/>
                <a:cs typeface="Times New Roman" pitchFamily="18" charset="0"/>
              </a:rPr>
              <a:t> IFFCO Tokyo General Insurance</a:t>
            </a:r>
          </a:p>
          <a:p>
            <a:pPr>
              <a:buFontTx/>
              <a:buChar char="•"/>
            </a:pPr>
            <a:r>
              <a:rPr lang="en-US" dirty="0" smtClean="0">
                <a:latin typeface="Times New Roman" pitchFamily="18" charset="0"/>
                <a:cs typeface="Times New Roman" pitchFamily="18" charset="0"/>
              </a:rPr>
              <a:t> Bharti Axa General insurance</a:t>
            </a:r>
          </a:p>
          <a:p>
            <a:pPr>
              <a:buFontTx/>
              <a:buChar char="•"/>
            </a:pPr>
            <a:r>
              <a:rPr lang="en-US" dirty="0" smtClean="0">
                <a:latin typeface="Times New Roman" pitchFamily="18" charset="0"/>
                <a:cs typeface="Times New Roman" pitchFamily="18" charset="0"/>
              </a:rPr>
              <a:t> Universal </a:t>
            </a:r>
            <a:r>
              <a:rPr lang="en-US" dirty="0" err="1" smtClean="0">
                <a:latin typeface="Times New Roman" pitchFamily="18" charset="0"/>
                <a:cs typeface="Times New Roman" pitchFamily="18" charset="0"/>
              </a:rPr>
              <a:t>Sompo</a:t>
            </a:r>
            <a:r>
              <a:rPr lang="en-US" dirty="0" smtClean="0">
                <a:latin typeface="Times New Roman" pitchFamily="18" charset="0"/>
                <a:cs typeface="Times New Roman" pitchFamily="18" charset="0"/>
              </a:rPr>
              <a:t> Gen Ins Co</a:t>
            </a:r>
          </a:p>
          <a:p>
            <a:pPr>
              <a:buFontTx/>
              <a:buChar char="•"/>
            </a:pPr>
            <a:r>
              <a:rPr lang="en-US" dirty="0" smtClean="0">
                <a:latin typeface="Times New Roman" pitchFamily="18" charset="0"/>
                <a:cs typeface="Times New Roman" pitchFamily="18" charset="0"/>
              </a:rPr>
              <a:t>Max </a:t>
            </a:r>
            <a:r>
              <a:rPr lang="en-US" dirty="0" err="1">
                <a:latin typeface="Times New Roman" pitchFamily="18" charset="0"/>
                <a:cs typeface="Times New Roman" pitchFamily="18" charset="0"/>
              </a:rPr>
              <a:t>Bupa</a:t>
            </a:r>
            <a:r>
              <a:rPr lang="en-US" dirty="0">
                <a:latin typeface="Times New Roman" pitchFamily="18" charset="0"/>
                <a:cs typeface="Times New Roman" pitchFamily="18" charset="0"/>
              </a:rPr>
              <a:t> General Insurance Co</a:t>
            </a:r>
          </a:p>
          <a:p>
            <a:pPr>
              <a:buFontTx/>
              <a:buChar char="•"/>
            </a:pPr>
            <a:r>
              <a:rPr lang="en-US" dirty="0" err="1">
                <a:latin typeface="Times New Roman" pitchFamily="18" charset="0"/>
                <a:cs typeface="Times New Roman" pitchFamily="18" charset="0"/>
              </a:rPr>
              <a:t>Religare</a:t>
            </a:r>
            <a:r>
              <a:rPr lang="en-US" dirty="0">
                <a:latin typeface="Times New Roman" pitchFamily="18" charset="0"/>
                <a:cs typeface="Times New Roman" pitchFamily="18" charset="0"/>
              </a:rPr>
              <a:t> General Insurance Co </a:t>
            </a:r>
          </a:p>
          <a:p>
            <a:pPr>
              <a:buFontTx/>
              <a:buChar char="•"/>
            </a:pPr>
            <a:r>
              <a:rPr lang="en-US" dirty="0">
                <a:latin typeface="Times New Roman" pitchFamily="18" charset="0"/>
                <a:cs typeface="Times New Roman" pitchFamily="18" charset="0"/>
              </a:rPr>
              <a:t>LIC of India</a:t>
            </a:r>
          </a:p>
          <a:p>
            <a:pPr>
              <a:buFontTx/>
              <a:buChar char="•"/>
            </a:pPr>
            <a:r>
              <a:rPr lang="en-US" dirty="0">
                <a:latin typeface="Times New Roman" pitchFamily="18" charset="0"/>
                <a:cs typeface="Times New Roman" pitchFamily="18" charset="0"/>
              </a:rPr>
              <a:t>Liberty Videocon General </a:t>
            </a:r>
            <a:r>
              <a:rPr lang="en-US" dirty="0" smtClean="0">
                <a:latin typeface="Times New Roman" pitchFamily="18" charset="0"/>
                <a:cs typeface="Times New Roman" pitchFamily="18" charset="0"/>
              </a:rPr>
              <a:t>Insurance</a:t>
            </a:r>
            <a:endParaRPr lang="en-US" dirty="0">
              <a:latin typeface="Times New Roman" pitchFamily="18" charset="0"/>
              <a:cs typeface="Times New Roman" pitchFamily="18" charset="0"/>
            </a:endParaRPr>
          </a:p>
          <a:p>
            <a:pPr>
              <a:spcBef>
                <a:spcPct val="50000"/>
              </a:spcBef>
            </a:pPr>
            <a:endParaRPr lang="en-US" dirty="0">
              <a:latin typeface="Times New Roman" pitchFamily="18" charset="0"/>
              <a:cs typeface="Times New Roman" pitchFamily="18" charset="0"/>
            </a:endParaRPr>
          </a:p>
        </p:txBody>
      </p:sp>
      <p:graphicFrame>
        <p:nvGraphicFramePr>
          <p:cNvPr id="10" name="Diagram 9"/>
          <p:cNvGraphicFramePr/>
          <p:nvPr/>
        </p:nvGraphicFramePr>
        <p:xfrm>
          <a:off x="504031" y="0"/>
          <a:ext cx="9072563" cy="10079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126" name="Rectangle 5"/>
          <p:cNvSpPr>
            <a:spLocks noGrp="1" noChangeArrowheads="1"/>
          </p:cNvSpPr>
          <p:nvPr>
            <p:ph type="body" sz="half" idx="1"/>
          </p:nvPr>
        </p:nvSpPr>
        <p:spPr>
          <a:xfrm>
            <a:off x="504031" y="1175950"/>
            <a:ext cx="4452276" cy="6131736"/>
          </a:xfrm>
          <a:solidFill>
            <a:schemeClr val="accent1">
              <a:lumMod val="20000"/>
              <a:lumOff val="80000"/>
            </a:schemeClr>
          </a:solidFill>
          <a:ln>
            <a:solidFill>
              <a:schemeClr val="tx1"/>
            </a:solidFill>
          </a:ln>
        </p:spPr>
        <p:txBody>
          <a:bodyPr>
            <a:normAutofit/>
          </a:bodyPr>
          <a:lstStyle/>
          <a:p>
            <a:pPr algn="just" eaLnBrk="1" hangingPunct="1">
              <a:lnSpc>
                <a:spcPct val="80000"/>
              </a:lnSpc>
              <a:buFontTx/>
              <a:buNone/>
            </a:pPr>
            <a:r>
              <a:rPr lang="en-US" b="1" dirty="0">
                <a:latin typeface="Times New Roman" pitchFamily="18" charset="0"/>
                <a:cs typeface="Times New Roman" pitchFamily="18" charset="0"/>
              </a:rPr>
              <a:t>   </a:t>
            </a:r>
          </a:p>
          <a:p>
            <a:pPr algn="just" eaLnBrk="1" hangingPunct="1">
              <a:lnSpc>
                <a:spcPct val="80000"/>
              </a:lnSpc>
              <a:buFontTx/>
              <a:buNone/>
            </a:pPr>
            <a:r>
              <a:rPr lang="en-US" b="1" dirty="0">
                <a:latin typeface="Times New Roman" pitchFamily="18" charset="0"/>
                <a:cs typeface="Times New Roman" pitchFamily="18" charset="0"/>
              </a:rPr>
              <a:t>    Vipul MedCorp TPA Pvt. Ltd.</a:t>
            </a:r>
          </a:p>
          <a:p>
            <a:pPr algn="just" eaLnBrk="1" hangingPunct="1">
              <a:lnSpc>
                <a:spcPct val="80000"/>
              </a:lnSpc>
              <a:buFontTx/>
              <a:buNone/>
            </a:pPr>
            <a:endParaRPr lang="en-US" b="1" dirty="0">
              <a:latin typeface="Times New Roman" pitchFamily="18" charset="0"/>
              <a:cs typeface="Times New Roman" pitchFamily="18" charset="0"/>
            </a:endParaRPr>
          </a:p>
          <a:p>
            <a:pPr algn="just" eaLnBrk="1" hangingPunct="1">
              <a:lnSpc>
                <a:spcPct val="80000"/>
              </a:lnSpc>
              <a:buFontTx/>
              <a:buNone/>
            </a:pPr>
            <a:r>
              <a:rPr lang="en-US" b="1" dirty="0">
                <a:latin typeface="Times New Roman" pitchFamily="18" charset="0"/>
                <a:cs typeface="Times New Roman" pitchFamily="18" charset="0"/>
              </a:rPr>
              <a:t>    </a:t>
            </a: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 We </a:t>
            </a:r>
            <a:r>
              <a:rPr lang="en-US" dirty="0">
                <a:latin typeface="Times New Roman" pitchFamily="18" charset="0"/>
                <a:cs typeface="Times New Roman" pitchFamily="18" charset="0"/>
              </a:rPr>
              <a:t>are an ISO 9001:2008 certified and </a:t>
            </a:r>
            <a:endParaRPr lang="en-US" dirty="0" smtClean="0">
              <a:latin typeface="Times New Roman" pitchFamily="18" charset="0"/>
              <a:cs typeface="Times New Roman" pitchFamily="18" charset="0"/>
            </a:endParaRPr>
          </a:p>
          <a:p>
            <a:pPr algn="just" eaLnBrk="1" hangingPunct="1">
              <a:lnSpc>
                <a:spcPct val="80000"/>
              </a:lnSpc>
              <a:buFontTx/>
              <a:buNone/>
            </a:pP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an IRDA Licensed, Third </a:t>
            </a:r>
            <a:r>
              <a:rPr lang="en-US" dirty="0" smtClean="0">
                <a:latin typeface="Times New Roman" pitchFamily="18" charset="0"/>
                <a:cs typeface="Times New Roman" pitchFamily="18" charset="0"/>
              </a:rPr>
              <a:t>Party</a:t>
            </a:r>
          </a:p>
          <a:p>
            <a:pPr algn="just" eaLnBrk="1" hangingPunct="1">
              <a:lnSpc>
                <a:spcPct val="80000"/>
              </a:lnSpc>
              <a:buFontTx/>
              <a:buNone/>
            </a:pPr>
            <a:r>
              <a:rPr lang="en-US" dirty="0" smtClean="0">
                <a:latin typeface="Times New Roman" pitchFamily="18" charset="0"/>
                <a:cs typeface="Times New Roman" pitchFamily="18" charset="0"/>
              </a:rPr>
              <a:t>      Administrator </a:t>
            </a:r>
            <a:r>
              <a:rPr lang="en-US" dirty="0">
                <a:latin typeface="Times New Roman" pitchFamily="18" charset="0"/>
                <a:cs typeface="Times New Roman" pitchFamily="18" charset="0"/>
              </a:rPr>
              <a:t>(Health), engaged in </a:t>
            </a:r>
            <a:endParaRPr lang="en-US" dirty="0" smtClean="0">
              <a:latin typeface="Times New Roman" pitchFamily="18" charset="0"/>
              <a:cs typeface="Times New Roman" pitchFamily="18" charset="0"/>
            </a:endParaRPr>
          </a:p>
          <a:p>
            <a:pPr algn="just" eaLnBrk="1" hangingPunct="1">
              <a:lnSpc>
                <a:spcPct val="80000"/>
              </a:lnSpc>
              <a:buFontTx/>
              <a:buNone/>
            </a:pPr>
            <a:r>
              <a:rPr lang="en-US" dirty="0" smtClean="0">
                <a:latin typeface="Times New Roman" pitchFamily="18" charset="0"/>
                <a:cs typeface="Times New Roman" pitchFamily="18" charset="0"/>
              </a:rPr>
              <a:t>      Following services </a:t>
            </a:r>
            <a:endParaRPr lang="en-US" dirty="0">
              <a:latin typeface="Times New Roman" pitchFamily="18" charset="0"/>
              <a:cs typeface="Times New Roman" pitchFamily="18" charset="0"/>
            </a:endParaRPr>
          </a:p>
          <a:p>
            <a:pPr algn="just" eaLnBrk="1" hangingPunct="1">
              <a:lnSpc>
                <a:spcPct val="80000"/>
              </a:lnSpc>
              <a:buFontTx/>
              <a:buNone/>
            </a:pPr>
            <a:endParaRPr lang="en-US" dirty="0">
              <a:latin typeface="Times New Roman" pitchFamily="18" charset="0"/>
              <a:cs typeface="Times New Roman" pitchFamily="18" charset="0"/>
            </a:endParaRPr>
          </a:p>
          <a:p>
            <a:pPr lvl="1" eaLnBrk="1" hangingPunct="1">
              <a:lnSpc>
                <a:spcPct val="80000"/>
              </a:lnSpc>
              <a:buFont typeface="Wingdings" pitchFamily="2" charset="2"/>
              <a:buChar char="§"/>
            </a:pPr>
            <a:r>
              <a:rPr lang="en-US" sz="1600" b="1" dirty="0" smtClean="0">
                <a:latin typeface="Times New Roman" pitchFamily="18" charset="0"/>
                <a:cs typeface="Times New Roman" pitchFamily="18" charset="0"/>
              </a:rPr>
              <a:t>Cashless</a:t>
            </a:r>
          </a:p>
          <a:p>
            <a:pPr lvl="1" eaLnBrk="1" hangingPunct="1">
              <a:lnSpc>
                <a:spcPct val="80000"/>
              </a:lnSpc>
            </a:pPr>
            <a:endParaRPr lang="en-US" sz="1600" dirty="0">
              <a:latin typeface="Times New Roman" pitchFamily="18" charset="0"/>
              <a:cs typeface="Times New Roman" pitchFamily="18" charset="0"/>
            </a:endParaRPr>
          </a:p>
          <a:p>
            <a:pPr lvl="1" eaLnBrk="1" hangingPunct="1">
              <a:lnSpc>
                <a:spcPct val="80000"/>
              </a:lnSpc>
              <a:buFont typeface="Wingdings" pitchFamily="2" charset="2"/>
              <a:buChar char="§"/>
            </a:pPr>
            <a:r>
              <a:rPr lang="en-US" sz="1600" b="1" dirty="0">
                <a:latin typeface="Times New Roman" pitchFamily="18" charset="0"/>
                <a:cs typeface="Times New Roman" pitchFamily="18" charset="0"/>
              </a:rPr>
              <a:t>Claim </a:t>
            </a:r>
            <a:r>
              <a:rPr lang="en-US" sz="1600" b="1" dirty="0" smtClean="0">
                <a:latin typeface="Times New Roman" pitchFamily="18" charset="0"/>
                <a:cs typeface="Times New Roman" pitchFamily="18" charset="0"/>
              </a:rPr>
              <a:t>processing</a:t>
            </a:r>
          </a:p>
          <a:p>
            <a:pPr lvl="1" eaLnBrk="1" hangingPunct="1">
              <a:lnSpc>
                <a:spcPct val="80000"/>
              </a:lnSpc>
            </a:pPr>
            <a:endParaRPr lang="en-US" sz="1600" dirty="0">
              <a:latin typeface="Times New Roman" pitchFamily="18" charset="0"/>
              <a:cs typeface="Times New Roman" pitchFamily="18" charset="0"/>
            </a:endParaRPr>
          </a:p>
          <a:p>
            <a:pPr lvl="1" eaLnBrk="1" hangingPunct="1">
              <a:lnSpc>
                <a:spcPct val="80000"/>
              </a:lnSpc>
              <a:buFont typeface="Wingdings" pitchFamily="2" charset="2"/>
              <a:buChar char="§"/>
            </a:pPr>
            <a:r>
              <a:rPr lang="en-US" sz="1600" b="1" dirty="0" smtClean="0">
                <a:latin typeface="Times New Roman" pitchFamily="18" charset="0"/>
                <a:cs typeface="Times New Roman" pitchFamily="18" charset="0"/>
              </a:rPr>
              <a:t>Enrollment</a:t>
            </a:r>
          </a:p>
          <a:p>
            <a:pPr lvl="1" eaLnBrk="1" hangingPunct="1">
              <a:lnSpc>
                <a:spcPct val="80000"/>
              </a:lnSpc>
            </a:pPr>
            <a:endParaRPr lang="en-US" sz="1600" dirty="0">
              <a:latin typeface="Times New Roman" pitchFamily="18" charset="0"/>
              <a:cs typeface="Times New Roman" pitchFamily="18" charset="0"/>
            </a:endParaRPr>
          </a:p>
          <a:p>
            <a:pPr lvl="1" eaLnBrk="1" hangingPunct="1">
              <a:lnSpc>
                <a:spcPct val="80000"/>
              </a:lnSpc>
              <a:buFont typeface="Wingdings" pitchFamily="2" charset="2"/>
              <a:buChar char="§"/>
            </a:pPr>
            <a:r>
              <a:rPr lang="en-US" sz="1600" b="1" dirty="0">
                <a:latin typeface="Times New Roman" pitchFamily="18" charset="0"/>
                <a:cs typeface="Times New Roman" pitchFamily="18" charset="0"/>
              </a:rPr>
              <a:t>Cost </a:t>
            </a:r>
            <a:r>
              <a:rPr lang="en-US" sz="1600" b="1" dirty="0" smtClean="0">
                <a:latin typeface="Times New Roman" pitchFamily="18" charset="0"/>
                <a:cs typeface="Times New Roman" pitchFamily="18" charset="0"/>
              </a:rPr>
              <a:t>Containment</a:t>
            </a:r>
          </a:p>
          <a:p>
            <a:pPr lvl="1" eaLnBrk="1" hangingPunct="1">
              <a:lnSpc>
                <a:spcPct val="80000"/>
              </a:lnSpc>
            </a:pPr>
            <a:endParaRPr lang="en-US" sz="1600" dirty="0">
              <a:latin typeface="Times New Roman" pitchFamily="18" charset="0"/>
              <a:cs typeface="Times New Roman" pitchFamily="18" charset="0"/>
            </a:endParaRPr>
          </a:p>
          <a:p>
            <a:pPr lvl="1" eaLnBrk="1" hangingPunct="1">
              <a:lnSpc>
                <a:spcPct val="80000"/>
              </a:lnSpc>
              <a:buFont typeface="Wingdings" pitchFamily="2" charset="2"/>
              <a:buChar char="§"/>
            </a:pPr>
            <a:r>
              <a:rPr lang="en-US" sz="1600" b="1" dirty="0">
                <a:latin typeface="Times New Roman" pitchFamily="18" charset="0"/>
                <a:cs typeface="Times New Roman" pitchFamily="18" charset="0"/>
              </a:rPr>
              <a:t>Online assistance</a:t>
            </a:r>
            <a:r>
              <a:rPr lang="en-US" sz="1600" dirty="0">
                <a:latin typeface="Times New Roman" pitchFamily="18" charset="0"/>
                <a:cs typeface="Times New Roman" pitchFamily="18" charset="0"/>
              </a:rPr>
              <a:t> to Insured during </a:t>
            </a:r>
            <a:r>
              <a:rPr lang="en-US" sz="1600" dirty="0" smtClean="0">
                <a:latin typeface="Times New Roman" pitchFamily="18" charset="0"/>
                <a:cs typeface="Times New Roman" pitchFamily="18" charset="0"/>
              </a:rPr>
              <a:t>hospitalization.</a:t>
            </a:r>
          </a:p>
          <a:p>
            <a:pPr lvl="1" eaLnBrk="1" hangingPunct="1">
              <a:lnSpc>
                <a:spcPct val="80000"/>
              </a:lnSpc>
            </a:pPr>
            <a:endParaRPr lang="en-US" sz="1600" dirty="0">
              <a:latin typeface="Times New Roman" pitchFamily="18" charset="0"/>
              <a:cs typeface="Times New Roman" pitchFamily="18" charset="0"/>
            </a:endParaRPr>
          </a:p>
          <a:p>
            <a:pPr lvl="1" eaLnBrk="1" hangingPunct="1">
              <a:lnSpc>
                <a:spcPct val="80000"/>
              </a:lnSpc>
              <a:buFont typeface="Wingdings" pitchFamily="2" charset="2"/>
              <a:buChar char="§"/>
            </a:pPr>
            <a:r>
              <a:rPr lang="en-US" sz="1600" b="1" dirty="0">
                <a:latin typeface="Times New Roman" pitchFamily="18" charset="0"/>
                <a:cs typeface="Times New Roman" pitchFamily="18" charset="0"/>
              </a:rPr>
              <a:t>MIS/Reports</a:t>
            </a:r>
            <a:r>
              <a:rPr lang="en-US" sz="1600" dirty="0">
                <a:latin typeface="Times New Roman" pitchFamily="18" charset="0"/>
                <a:cs typeface="Times New Roman" pitchFamily="18" charset="0"/>
              </a:rPr>
              <a:t> (online/offline) to Insurance co </a:t>
            </a:r>
            <a:r>
              <a:rPr lang="en-US" sz="1600" dirty="0" smtClean="0">
                <a:latin typeface="Times New Roman" pitchFamily="18" charset="0"/>
                <a:cs typeface="Times New Roman" pitchFamily="18" charset="0"/>
              </a:rPr>
              <a:t>and</a:t>
            </a:r>
          </a:p>
          <a:p>
            <a:pPr lvl="1" eaLnBrk="1" hangingPunct="1">
              <a:lnSpc>
                <a:spcPct val="80000"/>
              </a:lnSpc>
            </a:pPr>
            <a:r>
              <a:rPr lang="en-US" sz="1600" dirty="0" smtClean="0">
                <a:latin typeface="Times New Roman" pitchFamily="18" charset="0"/>
                <a:cs typeface="Times New Roman" pitchFamily="18" charset="0"/>
              </a:rPr>
              <a:t>  </a:t>
            </a:r>
            <a:r>
              <a:rPr lang="en-US" sz="1600" dirty="0">
                <a:latin typeface="Times New Roman" pitchFamily="18" charset="0"/>
                <a:cs typeface="Times New Roman" pitchFamily="18" charset="0"/>
              </a:rPr>
              <a:t>Insured</a:t>
            </a:r>
            <a:r>
              <a:rPr lang="en-US" sz="1600" dirty="0" smtClean="0">
                <a:latin typeface="Times New Roman" pitchFamily="18" charset="0"/>
                <a:cs typeface="Times New Roman" pitchFamily="18" charset="0"/>
              </a:rPr>
              <a:t>.</a:t>
            </a:r>
          </a:p>
          <a:p>
            <a:pPr lvl="1" eaLnBrk="1" hangingPunct="1">
              <a:lnSpc>
                <a:spcPct val="80000"/>
              </a:lnSpc>
            </a:pPr>
            <a:endParaRPr lang="en-US" sz="1600" dirty="0">
              <a:latin typeface="Times New Roman" pitchFamily="18" charset="0"/>
              <a:cs typeface="Times New Roman" pitchFamily="18" charset="0"/>
            </a:endParaRPr>
          </a:p>
          <a:p>
            <a:pPr lvl="1" eaLnBrk="1" hangingPunct="1">
              <a:lnSpc>
                <a:spcPct val="80000"/>
              </a:lnSpc>
              <a:buFont typeface="Wingdings" pitchFamily="2" charset="2"/>
              <a:buChar char="§"/>
            </a:pPr>
            <a:r>
              <a:rPr lang="en-US" sz="1600" b="1" dirty="0">
                <a:latin typeface="Times New Roman" pitchFamily="18" charset="0"/>
                <a:cs typeface="Times New Roman" pitchFamily="18" charset="0"/>
              </a:rPr>
              <a:t>Pre policy Check </a:t>
            </a:r>
            <a:r>
              <a:rPr lang="en-US" sz="1600" b="1" dirty="0" smtClean="0">
                <a:latin typeface="Times New Roman" pitchFamily="18" charset="0"/>
                <a:cs typeface="Times New Roman" pitchFamily="18" charset="0"/>
              </a:rPr>
              <a:t>up</a:t>
            </a:r>
          </a:p>
          <a:p>
            <a:pPr lvl="1" eaLnBrk="1" hangingPunct="1">
              <a:lnSpc>
                <a:spcPct val="80000"/>
              </a:lnSpc>
            </a:pPr>
            <a:endParaRPr lang="en-US" sz="1600" b="1" dirty="0">
              <a:latin typeface="Times New Roman" pitchFamily="18" charset="0"/>
              <a:cs typeface="Times New Roman" pitchFamily="18" charset="0"/>
            </a:endParaRPr>
          </a:p>
          <a:p>
            <a:pPr lvl="1">
              <a:lnSpc>
                <a:spcPct val="80000"/>
              </a:lnSpc>
              <a:buFont typeface="Wingdings" pitchFamily="2" charset="2"/>
              <a:buChar char="§"/>
            </a:pPr>
            <a:r>
              <a:rPr lang="en-US" sz="1600" b="1" dirty="0">
                <a:latin typeface="Times New Roman" pitchFamily="18" charset="0"/>
                <a:cs typeface="Times New Roman" pitchFamily="18" charset="0"/>
              </a:rPr>
              <a:t>Health care Assistance </a:t>
            </a:r>
            <a:r>
              <a:rPr lang="en-US" sz="1600" dirty="0">
                <a:latin typeface="Times New Roman" pitchFamily="18" charset="0"/>
                <a:cs typeface="Times New Roman" pitchFamily="18" charset="0"/>
              </a:rPr>
              <a:t>services</a:t>
            </a:r>
          </a:p>
          <a:p>
            <a:pPr lvl="1" eaLnBrk="1" hangingPunct="1">
              <a:lnSpc>
                <a:spcPct val="80000"/>
              </a:lnSpc>
              <a:buFont typeface="Wingdings" pitchFamily="2" charset="2"/>
              <a:buChar char="§"/>
            </a:pPr>
            <a:endParaRPr lang="en-US" b="1" dirty="0">
              <a:latin typeface="Times New Roman" pitchFamily="18" charset="0"/>
              <a:cs typeface="Times New Roman" pitchFamily="18" charset="0"/>
            </a:endParaRPr>
          </a:p>
          <a:p>
            <a:pPr eaLnBrk="1" hangingPunct="1">
              <a:lnSpc>
                <a:spcPct val="80000"/>
              </a:lnSpc>
            </a:pPr>
            <a:endParaRPr lang="en-US" dirty="0">
              <a:latin typeface="Times New Roman" pitchFamily="18" charset="0"/>
              <a:cs typeface="Times New Roman" pitchFamily="18" charset="0"/>
            </a:endParaRPr>
          </a:p>
        </p:txBody>
      </p:sp>
      <p:sp>
        <p:nvSpPr>
          <p:cNvPr id="9" name="Rectangle 6"/>
          <p:cNvSpPr>
            <a:spLocks noGrp="1" noChangeArrowheads="1"/>
          </p:cNvSpPr>
          <p:nvPr>
            <p:ph type="sldNum" sz="quarter" idx="12"/>
          </p:nvPr>
        </p:nvSpPr>
        <p:spPr>
          <a:xfrm>
            <a:off x="9576594" y="6971701"/>
            <a:ext cx="359648" cy="494354"/>
          </a:xfrm>
        </p:spPr>
        <p:txBody>
          <a:bodyPr/>
          <a:lstStyle/>
          <a:p>
            <a:pPr>
              <a:defRPr/>
            </a:pPr>
            <a:fld id="{7F047DE1-95BC-4A98-8009-C5ADD242B639}" type="slidenum">
              <a:rPr lang="en-US" smtClean="0"/>
              <a:pPr>
                <a:defRPr/>
              </a:pPr>
              <a:t>3</a:t>
            </a:fld>
            <a:endParaRPr lang="en-US" dirty="0"/>
          </a:p>
        </p:txBody>
      </p:sp>
      <p:sp>
        <p:nvSpPr>
          <p:cNvPr id="8" name="Slide Number Placeholder 7"/>
          <p:cNvSpPr txBox="1">
            <a:spLocks noGrp="1"/>
          </p:cNvSpPr>
          <p:nvPr/>
        </p:nvSpPr>
        <p:spPr bwMode="auto">
          <a:xfrm>
            <a:off x="7224448" y="6884204"/>
            <a:ext cx="2352146" cy="524977"/>
          </a:xfrm>
          <a:prstGeom prst="rect">
            <a:avLst/>
          </a:prstGeom>
          <a:noFill/>
          <a:ln>
            <a:miter lim="800000"/>
            <a:headEnd/>
            <a:tailEnd/>
          </a:ln>
        </p:spPr>
        <p:txBody>
          <a:bodyPr lIns="100794" tIns="50397" rIns="100794" bIns="50397"/>
          <a:lstStyle/>
          <a:p>
            <a:pPr algn="r">
              <a:defRPr/>
            </a:pPr>
            <a:endParaRPr lang="en-US" sz="1500" dirty="0"/>
          </a:p>
        </p:txBody>
      </p:sp>
      <p:pic>
        <p:nvPicPr>
          <p:cNvPr id="5127" name="Picture 12"/>
          <p:cNvPicPr>
            <a:picLocks noChangeAspect="1" noChangeArrowheads="1"/>
          </p:cNvPicPr>
          <p:nvPr/>
        </p:nvPicPr>
        <p:blipFill>
          <a:blip r:embed="rId6" cstate="print"/>
          <a:srcRect/>
          <a:stretch>
            <a:fillRect/>
          </a:stretch>
        </p:blipFill>
        <p:spPr bwMode="auto">
          <a:xfrm>
            <a:off x="7896490" y="6635715"/>
            <a:ext cx="1344083" cy="6579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031" y="0"/>
            <a:ext cx="9072563" cy="755968"/>
          </a:xfrm>
        </p:spPr>
        <p:txBody>
          <a:bodyPr>
            <a:normAutofit/>
          </a:bodyPr>
          <a:lstStyle/>
          <a:p>
            <a:pPr algn="ctr"/>
            <a:r>
              <a:rPr lang="en-US" sz="2800" u="sng" dirty="0" smtClean="0">
                <a:latin typeface="Times New Roman" pitchFamily="18" charset="0"/>
                <a:cs typeface="Times New Roman" pitchFamily="18" charset="0"/>
              </a:rPr>
              <a:t>Internship Report</a:t>
            </a:r>
            <a:endParaRPr lang="en-US" sz="2800" u="sng"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4294967295"/>
          </p:nvPr>
        </p:nvGraphicFramePr>
        <p:xfrm>
          <a:off x="84005" y="1091954"/>
          <a:ext cx="9912615" cy="56610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0712" y="1036637"/>
            <a:ext cx="9071280" cy="762000"/>
          </a:xfrm>
        </p:spPr>
        <p:txBody>
          <a:bodyPr/>
          <a:lstStyle/>
          <a:p>
            <a:pPr algn="ctr"/>
            <a:r>
              <a:rPr lang="en-GB" dirty="0" smtClean="0"/>
              <a:t>Dissertation Topic </a:t>
            </a:r>
            <a:endParaRPr lang="en-US" dirty="0"/>
          </a:p>
        </p:txBody>
      </p:sp>
      <p:sp>
        <p:nvSpPr>
          <p:cNvPr id="3" name="Text Placeholder 2"/>
          <p:cNvSpPr>
            <a:spLocks noGrp="1"/>
          </p:cNvSpPr>
          <p:nvPr>
            <p:ph type="body"/>
          </p:nvPr>
        </p:nvSpPr>
        <p:spPr>
          <a:xfrm>
            <a:off x="504000" y="1768680"/>
            <a:ext cx="9072000" cy="868157"/>
          </a:xfrm>
        </p:spPr>
        <p:txBody>
          <a:bodyPr/>
          <a:lstStyle/>
          <a:p>
            <a:pPr algn="ctr"/>
            <a:r>
              <a:rPr lang="en-IN" dirty="0"/>
              <a:t> </a:t>
            </a:r>
            <a:endParaRPr lang="en-US" dirty="0"/>
          </a:p>
          <a:p>
            <a:pPr algn="ctr"/>
            <a:r>
              <a:rPr lang="en-IN" dirty="0"/>
              <a:t>To Study And Analysis The Frauds During Claim processing in TPA </a:t>
            </a:r>
            <a:endParaRPr lang="en-US" dirty="0"/>
          </a:p>
          <a:p>
            <a:pPr algn="ctr"/>
            <a:endParaRPr lang="en-US" dirty="0"/>
          </a:p>
        </p:txBody>
      </p:sp>
      <p:sp>
        <p:nvSpPr>
          <p:cNvPr id="4" name="TextBox 3"/>
          <p:cNvSpPr txBox="1"/>
          <p:nvPr/>
        </p:nvSpPr>
        <p:spPr>
          <a:xfrm>
            <a:off x="620712" y="3170237"/>
            <a:ext cx="8839200" cy="4524315"/>
          </a:xfrm>
          <a:prstGeom prst="rect">
            <a:avLst/>
          </a:prstGeom>
          <a:noFill/>
        </p:spPr>
        <p:txBody>
          <a:bodyPr wrap="square" rtlCol="0">
            <a:spAutoFit/>
          </a:bodyPr>
          <a:lstStyle/>
          <a:p>
            <a:pPr algn="ctr"/>
            <a:endParaRPr lang="en-GB" dirty="0" smtClean="0"/>
          </a:p>
          <a:p>
            <a:pPr algn="ctr"/>
            <a:endParaRPr lang="en-GB" dirty="0"/>
          </a:p>
          <a:p>
            <a:pPr algn="ctr"/>
            <a:endParaRPr lang="en-GB" dirty="0" smtClean="0"/>
          </a:p>
          <a:p>
            <a:pPr algn="ctr"/>
            <a:r>
              <a:rPr lang="en-GB" dirty="0" smtClean="0"/>
              <a:t>Scope of  Study</a:t>
            </a:r>
          </a:p>
          <a:p>
            <a:pPr algn="ctr"/>
            <a:endParaRPr lang="en-GB" dirty="0"/>
          </a:p>
          <a:p>
            <a:pPr algn="ctr"/>
            <a:endParaRPr lang="en-GB" dirty="0" smtClean="0"/>
          </a:p>
          <a:p>
            <a:pPr>
              <a:buFont typeface="Wingdings" pitchFamily="2" charset="2"/>
              <a:buChar char="q"/>
            </a:pPr>
            <a:r>
              <a:rPr lang="en-GB" dirty="0" smtClean="0"/>
              <a:t>The Fraud analysis  will help to the insurance companies and TPA Companies to </a:t>
            </a:r>
          </a:p>
          <a:p>
            <a:r>
              <a:rPr lang="en-GB" dirty="0" smtClean="0"/>
              <a:t>    reduce their  losses.</a:t>
            </a:r>
          </a:p>
          <a:p>
            <a:pPr>
              <a:buFont typeface="Wingdings" pitchFamily="2" charset="2"/>
              <a:buChar char="q"/>
            </a:pPr>
            <a:r>
              <a:rPr lang="en-GB" dirty="0" smtClean="0"/>
              <a:t> The fraud analysis  also reduce turnaround time and Claim Ratio.</a:t>
            </a:r>
          </a:p>
          <a:p>
            <a:endParaRPr lang="en-GB" dirty="0" smtClean="0"/>
          </a:p>
          <a:p>
            <a:endParaRPr lang="en-GB" dirty="0" smtClean="0"/>
          </a:p>
          <a:p>
            <a:endParaRPr lang="en-GB" dirty="0" smtClean="0"/>
          </a:p>
          <a:p>
            <a:pPr algn="ctr"/>
            <a:endParaRPr lang="en-GB" dirty="0"/>
          </a:p>
          <a:p>
            <a:pPr algn="ctr"/>
            <a:endParaRPr lang="en-GB" dirty="0" smtClean="0"/>
          </a:p>
          <a:p>
            <a:pPr algn="ctr"/>
            <a:endParaRPr lang="en-GB" dirty="0"/>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Shape 1"/>
          <p:cNvSpPr txBox="1"/>
          <p:nvPr/>
        </p:nvSpPr>
        <p:spPr>
          <a:xfrm>
            <a:off x="504000" y="301320"/>
            <a:ext cx="9071280" cy="1262160"/>
          </a:xfrm>
          <a:prstGeom prst="rect">
            <a:avLst/>
          </a:prstGeom>
        </p:spPr>
        <p:txBody>
          <a:bodyPr wrap="none" lIns="0" tIns="0" rIns="0" bIns="0" anchor="ctr"/>
          <a:lstStyle/>
          <a:p>
            <a:pPr algn="ctr"/>
            <a:r>
              <a:rPr lang="en-IN" dirty="0"/>
              <a:t>Introduction to Study </a:t>
            </a:r>
            <a:endParaRPr/>
          </a:p>
        </p:txBody>
      </p:sp>
      <p:sp>
        <p:nvSpPr>
          <p:cNvPr id="37" name="TextShape 2"/>
          <p:cNvSpPr txBox="1"/>
          <p:nvPr/>
        </p:nvSpPr>
        <p:spPr>
          <a:xfrm>
            <a:off x="239712" y="1417637"/>
            <a:ext cx="9525000" cy="5836200"/>
          </a:xfrm>
          <a:prstGeom prst="rect">
            <a:avLst/>
          </a:prstGeom>
        </p:spPr>
        <p:txBody>
          <a:bodyPr wrap="none" lIns="0" tIns="0" rIns="0" bIns="0"/>
          <a:lstStyle/>
          <a:p>
            <a:pPr>
              <a:lnSpc>
                <a:spcPct val="150000"/>
              </a:lnSpc>
            </a:pPr>
            <a:endParaRPr/>
          </a:p>
        </p:txBody>
      </p:sp>
      <p:sp>
        <p:nvSpPr>
          <p:cNvPr id="4" name="TextBox 3"/>
          <p:cNvSpPr txBox="1"/>
          <p:nvPr/>
        </p:nvSpPr>
        <p:spPr>
          <a:xfrm>
            <a:off x="315912" y="1417637"/>
            <a:ext cx="9448800" cy="4662815"/>
          </a:xfrm>
          <a:prstGeom prst="rect">
            <a:avLst/>
          </a:prstGeom>
          <a:noFill/>
        </p:spPr>
        <p:txBody>
          <a:bodyPr wrap="square" rtlCol="0">
            <a:spAutoFit/>
          </a:bodyPr>
          <a:lstStyle/>
          <a:p>
            <a:pPr>
              <a:lnSpc>
                <a:spcPct val="150000"/>
              </a:lnSpc>
            </a:pPr>
            <a:r>
              <a:rPr lang="en-US" dirty="0" smtClean="0">
                <a:solidFill>
                  <a:srgbClr val="000000"/>
                </a:solidFill>
                <a:latin typeface="Times New Roman"/>
                <a:ea typeface="Times New Roman"/>
              </a:rPr>
              <a:t>India’s insurance and TPA industry is working toward reducing costs, one of its main focus areas to control or reduce costs is by proactively arresting fraud. Fraud is a significant issue that must be address by all insurance and TPA companies.</a:t>
            </a:r>
            <a:endParaRPr lang="en-US" dirty="0" smtClean="0"/>
          </a:p>
          <a:p>
            <a:pPr>
              <a:lnSpc>
                <a:spcPct val="150000"/>
              </a:lnSpc>
            </a:pPr>
            <a:r>
              <a:rPr lang="en-US" dirty="0" smtClean="0">
                <a:solidFill>
                  <a:srgbClr val="1F1A17"/>
                </a:solidFill>
                <a:latin typeface="Times New Roman"/>
                <a:ea typeface="Times New Roman"/>
              </a:rPr>
              <a:t>There is a growing concern among the insurance industry about the increasing incidence of abuse and fraud in health </a:t>
            </a:r>
            <a:r>
              <a:rPr lang="en-US" dirty="0" smtClean="0">
                <a:solidFill>
                  <a:srgbClr val="1F1A17"/>
                </a:solidFill>
                <a:latin typeface="Times New Roman"/>
                <a:ea typeface="Times New Roman"/>
              </a:rPr>
              <a:t>insurance. It</a:t>
            </a:r>
            <a:r>
              <a:rPr lang="en-US" dirty="0" smtClean="0">
                <a:solidFill>
                  <a:srgbClr val="000000"/>
                </a:solidFill>
                <a:latin typeface="Times New Roman"/>
                <a:ea typeface="Times New Roman"/>
              </a:rPr>
              <a:t> </a:t>
            </a:r>
            <a:r>
              <a:rPr lang="en-US" dirty="0" smtClean="0">
                <a:solidFill>
                  <a:srgbClr val="000000"/>
                </a:solidFill>
                <a:latin typeface="Times New Roman"/>
                <a:ea typeface="Times New Roman"/>
              </a:rPr>
              <a:t>is very necessary to reduce the frauds. For an TPA organization, its fraud management strategy should form part of its business strategy and be consistent with its overall mission and objectives.</a:t>
            </a:r>
            <a:endParaRPr lang="en-US" dirty="0" smtClean="0"/>
          </a:p>
          <a:p>
            <a:pPr>
              <a:lnSpc>
                <a:spcPct val="150000"/>
              </a:lnSpc>
            </a:pPr>
            <a:r>
              <a:rPr lang="en-US" dirty="0" smtClean="0">
                <a:solidFill>
                  <a:srgbClr val="000000"/>
                </a:solidFill>
                <a:latin typeface="Times New Roman"/>
                <a:ea typeface="Times New Roman"/>
              </a:rPr>
              <a:t>Frauds are an intentional perversion of truth for the purpose of obtaining some valuable thing or promise from another. when this happen in insurance it is also beach of trust. The international Association of Insurance Supervisors (IAIS) define frauds as an act or omission intended to gain dishonest and unlawful advantage for a party committing the fraud or for other parties</a:t>
            </a:r>
            <a:endParaRPr lang="en-US"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extShape 1"/>
          <p:cNvSpPr txBox="1"/>
          <p:nvPr/>
        </p:nvSpPr>
        <p:spPr>
          <a:xfrm>
            <a:off x="504000" y="301320"/>
            <a:ext cx="9071280" cy="1262160"/>
          </a:xfrm>
          <a:prstGeom prst="rect">
            <a:avLst/>
          </a:prstGeom>
        </p:spPr>
        <p:txBody>
          <a:bodyPr wrap="none" lIns="0" tIns="0" rIns="0" bIns="0" anchor="ctr"/>
          <a:lstStyle/>
          <a:p>
            <a:pPr algn="ctr"/>
            <a:r>
              <a:rPr lang="en-IN" dirty="0"/>
              <a:t>Who involved in insurance Frauds</a:t>
            </a:r>
            <a:endParaRPr/>
          </a:p>
        </p:txBody>
      </p:sp>
      <p:sp>
        <p:nvSpPr>
          <p:cNvPr id="39" name="TextShape 2"/>
          <p:cNvSpPr txBox="1"/>
          <p:nvPr/>
        </p:nvSpPr>
        <p:spPr>
          <a:xfrm>
            <a:off x="288000" y="1707480"/>
            <a:ext cx="9648000" cy="5708520"/>
          </a:xfrm>
          <a:prstGeom prst="rect">
            <a:avLst/>
          </a:prstGeom>
        </p:spPr>
        <p:txBody>
          <a:bodyPr wrap="none" lIns="0" tIns="0" rIns="0" bIns="0"/>
          <a:lstStyle/>
          <a:p>
            <a:pPr>
              <a:buSzPct val="25000"/>
            </a:pPr>
            <a:endParaRPr sz="2000"/>
          </a:p>
        </p:txBody>
      </p:sp>
      <p:sp>
        <p:nvSpPr>
          <p:cNvPr id="4" name="TextBox 3"/>
          <p:cNvSpPr txBox="1"/>
          <p:nvPr/>
        </p:nvSpPr>
        <p:spPr>
          <a:xfrm>
            <a:off x="620712" y="2103437"/>
            <a:ext cx="9067800" cy="1477328"/>
          </a:xfrm>
          <a:prstGeom prst="rect">
            <a:avLst/>
          </a:prstGeom>
          <a:noFill/>
        </p:spPr>
        <p:txBody>
          <a:bodyPr wrap="square" rtlCol="0">
            <a:spAutoFit/>
          </a:bodyPr>
          <a:lstStyle/>
          <a:p>
            <a:pPr>
              <a:buFont typeface="Wingdings" pitchFamily="2" charset="2"/>
              <a:buChar char="q"/>
            </a:pPr>
            <a:r>
              <a:rPr lang="en-GB" dirty="0" smtClean="0"/>
              <a:t> Policy Holders</a:t>
            </a:r>
          </a:p>
          <a:p>
            <a:endParaRPr lang="en-GB" dirty="0" smtClean="0"/>
          </a:p>
          <a:p>
            <a:pPr>
              <a:buFont typeface="Wingdings" pitchFamily="2" charset="2"/>
              <a:buChar char="q"/>
            </a:pPr>
            <a:r>
              <a:rPr lang="en-GB" dirty="0" smtClean="0"/>
              <a:t>Providers / Hospitals</a:t>
            </a:r>
          </a:p>
          <a:p>
            <a:endParaRPr lang="en-GB" dirty="0" smtClean="0"/>
          </a:p>
          <a:p>
            <a:pPr>
              <a:buFont typeface="Wingdings" pitchFamily="2" charset="2"/>
              <a:buChar char="q"/>
            </a:pPr>
            <a:r>
              <a:rPr lang="en-GB" dirty="0" smtClean="0"/>
              <a:t>Agents / Brokers.</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Problem Statement and Objective</a:t>
            </a:r>
            <a:endParaRPr lang="en-US" dirty="0"/>
          </a:p>
        </p:txBody>
      </p:sp>
      <p:sp>
        <p:nvSpPr>
          <p:cNvPr id="3" name="Text Placeholder 2"/>
          <p:cNvSpPr>
            <a:spLocks noGrp="1"/>
          </p:cNvSpPr>
          <p:nvPr>
            <p:ph type="body"/>
          </p:nvPr>
        </p:nvSpPr>
        <p:spPr>
          <a:xfrm>
            <a:off x="504000" y="301319"/>
            <a:ext cx="9071280" cy="6602717"/>
          </a:xfrm>
        </p:spPr>
        <p:txBody>
          <a:bodyPr/>
          <a:lstStyle/>
          <a:p>
            <a:r>
              <a:rPr lang="en-GB" dirty="0" smtClean="0"/>
              <a:t>Problem Statement</a:t>
            </a:r>
          </a:p>
          <a:p>
            <a:r>
              <a:rPr lang="en-GB" dirty="0" smtClean="0"/>
              <a:t> </a:t>
            </a:r>
          </a:p>
          <a:p>
            <a:pPr>
              <a:buFont typeface="Wingdings" pitchFamily="2" charset="2"/>
              <a:buChar char="q"/>
            </a:pPr>
            <a:r>
              <a:rPr lang="en-GB" dirty="0" smtClean="0"/>
              <a:t>    Due to frauds major loss to insurance companies and TPA companies.</a:t>
            </a:r>
          </a:p>
          <a:p>
            <a:pPr>
              <a:buFont typeface="Wingdings" pitchFamily="2" charset="2"/>
              <a:buChar char="q"/>
            </a:pPr>
            <a:r>
              <a:rPr lang="en-GB" dirty="0" smtClean="0"/>
              <a:t>    Claim processes Turn around time increase.</a:t>
            </a:r>
          </a:p>
          <a:p>
            <a:pPr>
              <a:buFont typeface="Wingdings" pitchFamily="2" charset="2"/>
              <a:buChar char="q"/>
            </a:pPr>
            <a:r>
              <a:rPr lang="en-GB" dirty="0"/>
              <a:t> </a:t>
            </a:r>
            <a:r>
              <a:rPr lang="en-GB" dirty="0" smtClean="0"/>
              <a:t>   Burden on policy holder like increasing the policy premium.</a:t>
            </a:r>
          </a:p>
          <a:p>
            <a:pPr>
              <a:buFont typeface="Wingdings" pitchFamily="2" charset="2"/>
              <a:buChar char="q"/>
            </a:pPr>
            <a:endParaRPr lang="en-GB" dirty="0" smtClean="0"/>
          </a:p>
          <a:p>
            <a:endParaRPr lang="en-GB" dirty="0"/>
          </a:p>
          <a:p>
            <a:endParaRPr lang="en-GB" dirty="0" smtClean="0"/>
          </a:p>
          <a:p>
            <a:r>
              <a:rPr lang="en-GB" dirty="0" smtClean="0"/>
              <a:t>Objective </a:t>
            </a:r>
          </a:p>
          <a:p>
            <a:endParaRPr lang="en-GB" dirty="0" smtClean="0"/>
          </a:p>
          <a:p>
            <a:pPr>
              <a:buFont typeface="Wingdings" pitchFamily="2" charset="2"/>
              <a:buChar char="q"/>
            </a:pPr>
            <a:r>
              <a:rPr lang="en-GB" dirty="0" smtClean="0"/>
              <a:t>    To keep a check on Fraud cases, using triggers check list, so that there is no major </a:t>
            </a:r>
          </a:p>
          <a:p>
            <a:r>
              <a:rPr lang="en-GB" dirty="0" smtClean="0"/>
              <a:t>        business loss  with the organization as well as to the client (health services providers</a:t>
            </a:r>
          </a:p>
          <a:p>
            <a:r>
              <a:rPr lang="en-GB" dirty="0" smtClean="0"/>
              <a:t>        and Insurance companies)</a:t>
            </a:r>
          </a:p>
          <a:p>
            <a:pPr>
              <a:buFont typeface="Wingdings" pitchFamily="2" charset="2"/>
              <a:buChar char="q"/>
            </a:pPr>
            <a:r>
              <a:rPr lang="en-GB" dirty="0" smtClean="0"/>
              <a:t>    To identify the Core factor of fraud during claims.</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xtShape 1"/>
          <p:cNvSpPr txBox="1"/>
          <p:nvPr/>
        </p:nvSpPr>
        <p:spPr>
          <a:xfrm>
            <a:off x="504000" y="301320"/>
            <a:ext cx="9071280" cy="1262160"/>
          </a:xfrm>
          <a:prstGeom prst="rect">
            <a:avLst/>
          </a:prstGeom>
        </p:spPr>
        <p:txBody>
          <a:bodyPr wrap="none" lIns="0" tIns="0" rIns="0" bIns="0" anchor="ctr"/>
          <a:lstStyle/>
          <a:p>
            <a:pPr algn="ctr"/>
            <a:r>
              <a:rPr lang="en-IN" sz="2000">
                <a:solidFill>
                  <a:srgbClr val="000000"/>
                </a:solidFill>
                <a:latin typeface="Times New Roman"/>
                <a:ea typeface="Times New Roman"/>
              </a:rPr>
              <a:t>Research Methodology</a:t>
            </a:r>
            <a:endParaRPr/>
          </a:p>
        </p:txBody>
      </p:sp>
      <p:sp>
        <p:nvSpPr>
          <p:cNvPr id="43" name="TextShape 2"/>
          <p:cNvSpPr txBox="1"/>
          <p:nvPr/>
        </p:nvSpPr>
        <p:spPr>
          <a:xfrm>
            <a:off x="216000" y="1440000"/>
            <a:ext cx="9720000" cy="5852520"/>
          </a:xfrm>
          <a:prstGeom prst="rect">
            <a:avLst/>
          </a:prstGeom>
        </p:spPr>
        <p:txBody>
          <a:bodyPr wrap="none" lIns="0" tIns="0" rIns="0" bIns="0"/>
          <a:lstStyle/>
          <a:p>
            <a:pPr>
              <a:lnSpc>
                <a:spcPct val="150000"/>
              </a:lnSpc>
            </a:pPr>
            <a:endParaRPr/>
          </a:p>
        </p:txBody>
      </p:sp>
      <p:sp>
        <p:nvSpPr>
          <p:cNvPr id="4" name="TextBox 3"/>
          <p:cNvSpPr txBox="1"/>
          <p:nvPr/>
        </p:nvSpPr>
        <p:spPr>
          <a:xfrm>
            <a:off x="315912" y="1265237"/>
            <a:ext cx="9144000" cy="5909310"/>
          </a:xfrm>
          <a:prstGeom prst="rect">
            <a:avLst/>
          </a:prstGeom>
          <a:noFill/>
        </p:spPr>
        <p:txBody>
          <a:bodyPr wrap="square" rtlCol="0">
            <a:spAutoFit/>
          </a:bodyPr>
          <a:lstStyle/>
          <a:p>
            <a:pPr algn="ctr"/>
            <a:endParaRPr lang="en-US" dirty="0" smtClean="0"/>
          </a:p>
          <a:p>
            <a:pPr algn="just">
              <a:lnSpc>
                <a:spcPct val="200000"/>
              </a:lnSpc>
            </a:pPr>
            <a:r>
              <a:rPr lang="en-US" dirty="0" smtClean="0">
                <a:latin typeface="Times New Roman"/>
              </a:rPr>
              <a:t>The study was conducted in </a:t>
            </a:r>
            <a:r>
              <a:rPr lang="en-US" dirty="0" err="1" smtClean="0">
                <a:latin typeface="Times New Roman"/>
              </a:rPr>
              <a:t>Vipul</a:t>
            </a:r>
            <a:r>
              <a:rPr lang="en-US" dirty="0" smtClean="0">
                <a:latin typeface="Times New Roman"/>
              </a:rPr>
              <a:t> </a:t>
            </a:r>
            <a:r>
              <a:rPr lang="en-US" dirty="0" err="1" smtClean="0">
                <a:latin typeface="Times New Roman"/>
              </a:rPr>
              <a:t>MedCorp</a:t>
            </a:r>
            <a:r>
              <a:rPr lang="en-US" dirty="0" smtClean="0">
                <a:latin typeface="Times New Roman"/>
              </a:rPr>
              <a:t> TPA Private Limited. </a:t>
            </a:r>
            <a:r>
              <a:rPr lang="en-US" dirty="0" smtClean="0">
                <a:latin typeface="Times New Roman"/>
                <a:ea typeface="Times New Roman"/>
              </a:rPr>
              <a:t>The data collected is secondary data, enrolled by the TPA Enrollment team, which is further being updated by the team of doctors who check the claims for processing. Sampling method has been used in the study to meet the objectives.</a:t>
            </a:r>
            <a:endParaRPr lang="en-US" dirty="0" smtClean="0"/>
          </a:p>
          <a:p>
            <a:pPr>
              <a:lnSpc>
                <a:spcPct val="150000"/>
              </a:lnSpc>
              <a:buSzPct val="25000"/>
              <a:buFont typeface="StarSymbol"/>
              <a:buChar char=""/>
            </a:pPr>
            <a:r>
              <a:rPr lang="en-US" dirty="0" smtClean="0">
                <a:latin typeface="Times New Roman"/>
                <a:ea typeface="Times New Roman"/>
              </a:rPr>
              <a:t>Sample Design -Observational study</a:t>
            </a:r>
            <a:endParaRPr lang="en-US" dirty="0" smtClean="0"/>
          </a:p>
          <a:p>
            <a:pPr>
              <a:lnSpc>
                <a:spcPct val="150000"/>
              </a:lnSpc>
              <a:buSzPct val="25000"/>
              <a:buFont typeface="StarSymbol"/>
              <a:buChar char=""/>
            </a:pPr>
            <a:r>
              <a:rPr lang="en-US" dirty="0" smtClean="0">
                <a:latin typeface="Times New Roman"/>
                <a:ea typeface="Times New Roman"/>
              </a:rPr>
              <a:t>Duration of Study -1st  February to 31st  April  </a:t>
            </a:r>
            <a:endParaRPr lang="en-US" dirty="0" smtClean="0"/>
          </a:p>
          <a:p>
            <a:pPr>
              <a:lnSpc>
                <a:spcPct val="150000"/>
              </a:lnSpc>
              <a:buSzPct val="25000"/>
              <a:buFont typeface="StarSymbol"/>
              <a:buChar char=""/>
            </a:pPr>
            <a:r>
              <a:rPr lang="en-US" dirty="0" smtClean="0">
                <a:latin typeface="Times New Roman"/>
                <a:ea typeface="Times New Roman"/>
              </a:rPr>
              <a:t>Data Collection-30 days,  Data collected by interviewing  investigators and doctors.</a:t>
            </a:r>
            <a:endParaRPr lang="en-US" dirty="0" smtClean="0"/>
          </a:p>
          <a:p>
            <a:pPr>
              <a:lnSpc>
                <a:spcPct val="150000"/>
              </a:lnSpc>
              <a:buSzPct val="25000"/>
              <a:buFont typeface="StarSymbol"/>
              <a:buChar char=""/>
            </a:pPr>
            <a:r>
              <a:rPr lang="en-US" dirty="0" smtClean="0">
                <a:latin typeface="Times New Roman"/>
                <a:ea typeface="Times New Roman"/>
              </a:rPr>
              <a:t>Tools use -Microsoft excels sheet </a:t>
            </a:r>
            <a:r>
              <a:rPr lang="en-US" dirty="0" smtClean="0">
                <a:latin typeface="Times New Roman"/>
                <a:ea typeface="Times New Roman"/>
              </a:rPr>
              <a:t>software, Microsoft</a:t>
            </a:r>
            <a:r>
              <a:rPr lang="en-US" dirty="0" smtClean="0">
                <a:solidFill>
                  <a:srgbClr val="000000"/>
                </a:solidFill>
                <a:latin typeface="Times New Roman"/>
                <a:ea typeface="Times New Roman"/>
              </a:rPr>
              <a:t> </a:t>
            </a:r>
            <a:r>
              <a:rPr lang="en-US" dirty="0" smtClean="0">
                <a:solidFill>
                  <a:srgbClr val="000000"/>
                </a:solidFill>
                <a:latin typeface="Times New Roman"/>
                <a:ea typeface="Times New Roman"/>
              </a:rPr>
              <a:t>Ward </a:t>
            </a:r>
            <a:r>
              <a:rPr lang="en-US" sz="1400" dirty="0" smtClean="0">
                <a:latin typeface="Times New Roman"/>
                <a:ea typeface="Times New Roman"/>
              </a:rPr>
              <a:t> </a:t>
            </a:r>
            <a:endParaRPr lang="en-US" dirty="0" smtClean="0"/>
          </a:p>
          <a:p>
            <a:endParaRPr lang="en-US" dirty="0" smtClean="0"/>
          </a:p>
          <a:p>
            <a:pPr>
              <a:lnSpc>
                <a:spcPct val="150000"/>
              </a:lnSpc>
            </a:pPr>
            <a:endParaRPr lang="en-US" dirty="0" smtClean="0"/>
          </a:p>
          <a:p>
            <a:pPr>
              <a:lnSpc>
                <a:spcPct val="150000"/>
              </a:lnSpc>
            </a:pPr>
            <a:endParaRPr lang="en-US" dirty="0" smtClean="0"/>
          </a:p>
          <a:p>
            <a:pPr>
              <a:lnSpc>
                <a:spcPct val="150000"/>
              </a:lnSpc>
            </a:pPr>
            <a:endParaRPr lang="en-US"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338</TotalTime>
  <Words>1623</Words>
  <PresentationFormat>Custom</PresentationFormat>
  <Paragraphs>389</Paragraphs>
  <Slides>22</Slides>
  <Notes>1</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International Instituted Of Health Management Research  New Delhi</vt:lpstr>
      <vt:lpstr>Slide 2</vt:lpstr>
      <vt:lpstr>Slide 3</vt:lpstr>
      <vt:lpstr>Internship Report</vt:lpstr>
      <vt:lpstr>Dissertation Topic </vt:lpstr>
      <vt:lpstr>Slide 6</vt:lpstr>
      <vt:lpstr>Slide 7</vt:lpstr>
      <vt:lpstr>Problem Statement and Objective</vt:lpstr>
      <vt:lpstr>Slide 9</vt:lpstr>
      <vt:lpstr>                                   Defining levels of fraud and potential responses. </vt:lpstr>
      <vt:lpstr>Defining levels of fraud and potential responses.</vt:lpstr>
      <vt:lpstr>Defining levels of fraud and potential responses.</vt:lpstr>
      <vt:lpstr>Slide 13</vt:lpstr>
      <vt:lpstr>Slide 14</vt:lpstr>
      <vt:lpstr>Slide 15</vt:lpstr>
      <vt:lpstr>Slide 16</vt:lpstr>
      <vt:lpstr>Slide 17</vt:lpstr>
      <vt:lpstr>Slide 18</vt:lpstr>
      <vt:lpstr>Slide 19</vt:lpstr>
      <vt:lpstr>Limitation </vt:lpstr>
      <vt:lpstr>Slide 21</vt:lpstr>
      <vt:lpstr>Slide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cp:lastModifiedBy>Dell</cp:lastModifiedBy>
  <cp:revision>65</cp:revision>
  <dcterms:modified xsi:type="dcterms:W3CDTF">2015-05-18T03:07:43Z</dcterms:modified>
</cp:coreProperties>
</file>