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6"/>
  </p:notesMasterIdLst>
  <p:handoutMasterIdLst>
    <p:handoutMasterId r:id="rId27"/>
  </p:handoutMasterIdLst>
  <p:sldIdLst>
    <p:sldId id="307" r:id="rId5"/>
    <p:sldId id="317" r:id="rId6"/>
    <p:sldId id="331" r:id="rId7"/>
    <p:sldId id="308" r:id="rId8"/>
    <p:sldId id="309" r:id="rId9"/>
    <p:sldId id="263" r:id="rId10"/>
    <p:sldId id="310" r:id="rId11"/>
    <p:sldId id="318" r:id="rId12"/>
    <p:sldId id="311" r:id="rId13"/>
    <p:sldId id="312" r:id="rId14"/>
    <p:sldId id="325" r:id="rId15"/>
    <p:sldId id="326" r:id="rId16"/>
    <p:sldId id="329" r:id="rId17"/>
    <p:sldId id="330" r:id="rId18"/>
    <p:sldId id="320" r:id="rId19"/>
    <p:sldId id="321" r:id="rId20"/>
    <p:sldId id="322" r:id="rId21"/>
    <p:sldId id="323" r:id="rId22"/>
    <p:sldId id="324" r:id="rId23"/>
    <p:sldId id="332" r:id="rId24"/>
    <p:sldId id="30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3E35"/>
    <a:srgbClr val="636A58"/>
    <a:srgbClr val="505A47"/>
    <a:srgbClr val="D1D8B7"/>
    <a:srgbClr val="A09D79"/>
    <a:srgbClr val="AD5C4D"/>
    <a:srgbClr val="637700"/>
    <a:srgbClr val="FFF4ED"/>
    <a:srgbClr val="5E6A7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51" autoAdjust="0"/>
    <p:restoredTop sz="95405" autoAdjust="0"/>
  </p:normalViewPr>
  <p:slideViewPr>
    <p:cSldViewPr snapToGrid="0">
      <p:cViewPr>
        <p:scale>
          <a:sx n="33" d="100"/>
          <a:sy n="33" d="100"/>
        </p:scale>
        <p:origin x="1786" y="408"/>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91995\Downloads\Line%20List%20-%20Till%2031%20March%20-%20Metropolis%20-%20Anemia.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a:t>Categories by age</a:t>
            </a:r>
          </a:p>
        </c:rich>
      </c:tx>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6DE0-4888-B57A-90125F20468C}"/>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6DE0-4888-B57A-90125F20468C}"/>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6DE0-4888-B57A-90125F20468C}"/>
              </c:ext>
            </c:extLst>
          </c:dPt>
          <c:dLbls>
            <c:dLbl>
              <c:idx val="0"/>
              <c:layout>
                <c:manualLayout>
                  <c:x val="8.8888888888888892E-2"/>
                  <c:y val="6.018518518518521E-2"/>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DE0-4888-B57A-90125F20468C}"/>
                </c:ext>
              </c:extLst>
            </c:dLbl>
            <c:dLbl>
              <c:idx val="1"/>
              <c:layout>
                <c:manualLayout>
                  <c:x val="0.18333333333333343"/>
                  <c:y val="-8.4875562720133283E-17"/>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DE0-4888-B57A-90125F20468C}"/>
                </c:ext>
              </c:extLst>
            </c:dLbl>
            <c:dLbl>
              <c:idx val="2"/>
              <c:layout>
                <c:manualLayout>
                  <c:x val="-2.7777777777777776E-2"/>
                  <c:y val="-4.6296296296296511E-3"/>
                </c:manualLayout>
              </c:layout>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DE0-4888-B57A-90125F20468C}"/>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'SCHOOL SCREENING'!$G$5716:$G$5718</c:f>
              <c:strCache>
                <c:ptCount val="3"/>
                <c:pt idx="0">
                  <c:v>Children aged 5-9 years</c:v>
                </c:pt>
                <c:pt idx="1">
                  <c:v>Adolescents aged 10-19 years</c:v>
                </c:pt>
                <c:pt idx="2">
                  <c:v>Adults aged 20 and above</c:v>
                </c:pt>
              </c:strCache>
            </c:strRef>
          </c:cat>
          <c:val>
            <c:numRef>
              <c:f>'SCHOOL SCREENING'!$H$5716:$H$5718</c:f>
              <c:numCache>
                <c:formatCode>General</c:formatCode>
                <c:ptCount val="3"/>
                <c:pt idx="0">
                  <c:v>4651</c:v>
                </c:pt>
                <c:pt idx="1">
                  <c:v>6240</c:v>
                </c:pt>
                <c:pt idx="2">
                  <c:v>5975</c:v>
                </c:pt>
              </c:numCache>
            </c:numRef>
          </c:val>
          <c:extLst>
            <c:ext xmlns:c16="http://schemas.microsoft.com/office/drawing/2014/chart" uri="{C3380CC4-5D6E-409C-BE32-E72D297353CC}">
              <c16:uniqueId val="{00000006-6DE0-4888-B57A-90125F20468C}"/>
            </c:ext>
          </c:extLst>
        </c:ser>
        <c:dLbls>
          <c:dLblPos val="outEnd"/>
          <c:showLegendKey val="0"/>
          <c:showVal val="0"/>
          <c:showCatName val="0"/>
          <c:showSerName val="0"/>
          <c:showPercent val="1"/>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D913024-4032-4B4F-8680-09D5E08EDB6E}" type="datetimeFigureOut">
              <a:rPr lang="en-US" smtClean="0"/>
              <a:t>6/25/2025</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AE225E-43E0-7047-8ADB-DD9EBB41B4D0}" type="datetimeFigureOut">
              <a:rPr lang="en-US" noProof="0" smtClean="0"/>
              <a:t>6/25/2025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1467541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00470-2B6A-C09C-3280-7E1C8CD357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B80CDF-3B71-0B14-0146-8814CE4DF4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7A64FC-42B9-659E-AE3D-F725C4F143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D74B08C-C653-2358-5C3D-252F41442690}"/>
              </a:ext>
            </a:extLst>
          </p:cNvPr>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4395364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7EE93A-17C4-702F-C315-48042DF50F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B665DE-F607-5458-53DA-2FEBFEE5BA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B5A969-69F1-E55B-F0ED-435250CD50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A8402E-B058-0601-7B06-DF5E827C2C25}"/>
              </a:ext>
            </a:extLst>
          </p:cNvPr>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3948328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81976-1550-ADD9-4B03-16C3481C9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1E91AC-65B5-250D-8C11-2C782F45BD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A52AF-971C-0931-9A8E-6AA3C977F4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925798-5BF4-A930-0F6C-21EE3961DACF}"/>
              </a:ext>
            </a:extLst>
          </p:cNvPr>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3347721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ED57-E566-80F3-6DF4-81204A77E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273815-C446-3BAF-A7DB-604B6F6845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BA9BA7-DAE3-7591-E223-0D5423C473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6D4EB8-F974-47B4-00A1-97F8FB78BBA9}"/>
              </a:ext>
            </a:extLst>
          </p:cNvPr>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1819976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5C551-4666-5080-BAC6-C5FAF70FF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4C838B-54CF-1D46-635F-06B00EDD8B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96944E-76BA-A0C0-85D4-B111EEC858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7ABBF5C-D05C-70C8-5303-9710CD4FEE17}"/>
              </a:ext>
            </a:extLst>
          </p:cNvPr>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41798064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7FCFF-860D-8C9C-FF3E-A063D48A91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A59D7-34CA-9F4C-9ECE-5325810FA8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BFDB2-474A-47F1-39E5-C662E4E089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02BBD7-62CE-757D-118E-62FF0CEDEE54}"/>
              </a:ext>
            </a:extLst>
          </p:cNvPr>
          <p:cNvSpPr>
            <a:spLocks noGrp="1"/>
          </p:cNvSpPr>
          <p:nvPr>
            <p:ph type="sldNum" sz="quarter" idx="5"/>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30320889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11998-DC22-34B0-4DDC-CB0DC4BAD9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34F122-9162-B24A-1543-DBA2A616EA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00D1F-9605-107C-2533-639F610BF5D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CAF718-D672-A5E2-869E-E61F4B5254AA}"/>
              </a:ext>
            </a:extLst>
          </p:cNvPr>
          <p:cNvSpPr>
            <a:spLocks noGrp="1"/>
          </p:cNvSpPr>
          <p:nvPr>
            <p:ph type="sldNum" sz="quarter" idx="5"/>
          </p:nvPr>
        </p:nvSpPr>
        <p:spPr/>
        <p:txBody>
          <a:bodyPr/>
          <a:lstStyle/>
          <a:p>
            <a:fld id="{7C366290-4595-5745-A50F-D5EC13BAC604}" type="slidenum">
              <a:rPr lang="en-US" noProof="0" smtClean="0"/>
              <a:t>17</a:t>
            </a:fld>
            <a:endParaRPr lang="en-US" noProof="0" dirty="0"/>
          </a:p>
        </p:txBody>
      </p:sp>
    </p:spTree>
    <p:extLst>
      <p:ext uri="{BB962C8B-B14F-4D97-AF65-F5344CB8AC3E}">
        <p14:creationId xmlns:p14="http://schemas.microsoft.com/office/powerpoint/2010/main" val="3264218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27223-1FD6-C66E-7BA5-2A2F935EEC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A94AE-8D16-9AD9-990D-AF90054462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B55966-59CC-348A-B8DF-18115A894D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BD7276-72E0-83DD-5E1C-A5DE1AC0AD77}"/>
              </a:ext>
            </a:extLst>
          </p:cNvPr>
          <p:cNvSpPr>
            <a:spLocks noGrp="1"/>
          </p:cNvSpPr>
          <p:nvPr>
            <p:ph type="sldNum" sz="quarter" idx="5"/>
          </p:nvPr>
        </p:nvSpPr>
        <p:spPr/>
        <p:txBody>
          <a:bodyPr/>
          <a:lstStyle/>
          <a:p>
            <a:fld id="{7C366290-4595-5745-A50F-D5EC13BAC604}" type="slidenum">
              <a:rPr lang="en-US" noProof="0" smtClean="0"/>
              <a:t>18</a:t>
            </a:fld>
            <a:endParaRPr lang="en-US" noProof="0" dirty="0"/>
          </a:p>
        </p:txBody>
      </p:sp>
    </p:spTree>
    <p:extLst>
      <p:ext uri="{BB962C8B-B14F-4D97-AF65-F5344CB8AC3E}">
        <p14:creationId xmlns:p14="http://schemas.microsoft.com/office/powerpoint/2010/main" val="8432838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283B7-9147-94B7-DFEE-AA14786893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FE2D2-BDB1-CCEC-336B-43C1C4E62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1CFFFD-0096-A347-8D96-B714E5793B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766612-EA3B-E255-52DA-39A4EF946957}"/>
              </a:ext>
            </a:extLst>
          </p:cNvPr>
          <p:cNvSpPr>
            <a:spLocks noGrp="1"/>
          </p:cNvSpPr>
          <p:nvPr>
            <p:ph type="sldNum" sz="quarter" idx="5"/>
          </p:nvPr>
        </p:nvSpPr>
        <p:spPr/>
        <p:txBody>
          <a:bodyPr/>
          <a:lstStyle/>
          <a:p>
            <a:fld id="{7C366290-4595-5745-A50F-D5EC13BAC604}" type="slidenum">
              <a:rPr lang="en-US" noProof="0" smtClean="0"/>
              <a:t>19</a:t>
            </a:fld>
            <a:endParaRPr lang="en-US" noProof="0" dirty="0"/>
          </a:p>
        </p:txBody>
      </p:sp>
    </p:spTree>
    <p:extLst>
      <p:ext uri="{BB962C8B-B14F-4D97-AF65-F5344CB8AC3E}">
        <p14:creationId xmlns:p14="http://schemas.microsoft.com/office/powerpoint/2010/main" val="1384575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21</a:t>
            </a:fld>
            <a:endParaRPr lang="en-US" noProof="0" dirty="0"/>
          </a:p>
        </p:txBody>
      </p:sp>
    </p:spTree>
    <p:extLst>
      <p:ext uri="{BB962C8B-B14F-4D97-AF65-F5344CB8AC3E}">
        <p14:creationId xmlns:p14="http://schemas.microsoft.com/office/powerpoint/2010/main" val="4105550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14737216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2308133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10262817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C6CAA-1DA4-ED3C-DD89-C67BFA23D2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0CF593-B977-9948-CC99-19EE37E470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865762-F93E-1146-1443-CF3CA32897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F7EEA21-B965-E6DF-075E-CF27D396A41D}"/>
              </a:ext>
            </a:extLst>
          </p:cNvPr>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21587365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3210893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3472499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hyperlink" Target="https://creativecommons.org/licenses/by/3.0/" TargetMode="External"/><Relationship Id="rId4" Type="http://schemas.openxmlformats.org/officeDocument/2006/relationships/hyperlink" Target="https://foto.wuestenigel.com/close-up-of-salad-with-apples-grapes-and-lettuce-in-a-blue-plat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93/tropej/45.6.320" TargetMode="Externa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hyperlink" Target="https://www.nhm.gov.in/images/pdf/programmes/child-health/guidelines/Control-of-Iron-Deficiency-Anaemia.pdf" TargetMode="External"/><Relationship Id="rId5" Type="http://schemas.openxmlformats.org/officeDocument/2006/relationships/hyperlink" Target="https://doi.org/10.1016/j.cegh.2021.100845" TargetMode="External"/><Relationship Id="rId4" Type="http://schemas.openxmlformats.org/officeDocument/2006/relationships/hyperlink" Target="https://pib.gov.in/PressReleasePage.aspx?PRID=1795421"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18" Type="http://schemas.openxmlformats.org/officeDocument/2006/relationships/image" Target="../media/image25.png"/><Relationship Id="rId26" Type="http://schemas.openxmlformats.org/officeDocument/2006/relationships/image" Target="../media/image33.pn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png"/><Relationship Id="rId17" Type="http://schemas.openxmlformats.org/officeDocument/2006/relationships/image" Target="../media/image24.png"/><Relationship Id="rId25" Type="http://schemas.openxmlformats.org/officeDocument/2006/relationships/image" Target="../media/image32.png"/><Relationship Id="rId2" Type="http://schemas.openxmlformats.org/officeDocument/2006/relationships/notesSlide" Target="../notesSlides/notesSlide17.xml"/><Relationship Id="rId16" Type="http://schemas.openxmlformats.org/officeDocument/2006/relationships/image" Target="../media/image23.png"/><Relationship Id="rId20" Type="http://schemas.openxmlformats.org/officeDocument/2006/relationships/image" Target="../media/image27.png"/><Relationship Id="rId29" Type="http://schemas.openxmlformats.org/officeDocument/2006/relationships/image" Target="../media/image36.png"/><Relationship Id="rId1" Type="http://schemas.openxmlformats.org/officeDocument/2006/relationships/slideLayout" Target="../slideLayouts/slideLayout12.xml"/><Relationship Id="rId6" Type="http://schemas.openxmlformats.org/officeDocument/2006/relationships/image" Target="../media/image13.png"/><Relationship Id="rId11" Type="http://schemas.openxmlformats.org/officeDocument/2006/relationships/image" Target="../media/image18.png"/><Relationship Id="rId24" Type="http://schemas.openxmlformats.org/officeDocument/2006/relationships/image" Target="../media/image31.png"/><Relationship Id="rId32" Type="http://schemas.openxmlformats.org/officeDocument/2006/relationships/image" Target="../media/image39.pn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28" Type="http://schemas.openxmlformats.org/officeDocument/2006/relationships/image" Target="../media/image35.png"/><Relationship Id="rId10" Type="http://schemas.openxmlformats.org/officeDocument/2006/relationships/image" Target="../media/image17.png"/><Relationship Id="rId19" Type="http://schemas.openxmlformats.org/officeDocument/2006/relationships/image" Target="../media/image26.png"/><Relationship Id="rId31" Type="http://schemas.openxmlformats.org/officeDocument/2006/relationships/image" Target="../media/image38.pn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 Id="rId22" Type="http://schemas.openxmlformats.org/officeDocument/2006/relationships/image" Target="../media/image29.png"/><Relationship Id="rId27" Type="http://schemas.openxmlformats.org/officeDocument/2006/relationships/image" Target="../media/image34.png"/><Relationship Id="rId30"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hyperlink" Target="https://creativecommons.org/licenses/by-nc-sa/3.0/" TargetMode="External"/><Relationship Id="rId4" Type="http://schemas.openxmlformats.org/officeDocument/2006/relationships/hyperlink" Target="http://betterhealthwhileaging.net/anemia-in-agin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6C7B-D29F-368C-FEEC-CDFA125F8E5C}"/>
              </a:ext>
            </a:extLst>
          </p:cNvPr>
          <p:cNvSpPr>
            <a:spLocks noGrp="1"/>
          </p:cNvSpPr>
          <p:nvPr>
            <p:ph type="title"/>
          </p:nvPr>
        </p:nvSpPr>
        <p:spPr>
          <a:xfrm>
            <a:off x="1001467" y="914400"/>
            <a:ext cx="5641848" cy="5029200"/>
          </a:xfrm>
        </p:spPr>
        <p:txBody>
          <a:bodyPr/>
          <a:lstStyle/>
          <a:p>
            <a:r>
              <a:rPr lang="en-US" dirty="0"/>
              <a:t>Dissertation Proposal </a:t>
            </a:r>
          </a:p>
        </p:txBody>
      </p:sp>
      <p:pic>
        <p:nvPicPr>
          <p:cNvPr id="1026" name="Picture 2" descr="International Institute of Health Management Research, Delhi">
            <a:extLst>
              <a:ext uri="{FF2B5EF4-FFF2-40B4-BE49-F238E27FC236}">
                <a16:creationId xmlns:a16="http://schemas.microsoft.com/office/drawing/2014/main" id="{B2789555-193C-2AEB-197B-F15C1889A7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1857" y="914400"/>
            <a:ext cx="1733550" cy="173355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E8EE65F-A2B4-FC09-906D-F1D58A1F0E1A}"/>
              </a:ext>
            </a:extLst>
          </p:cNvPr>
          <p:cNvSpPr txBox="1"/>
          <p:nvPr/>
        </p:nvSpPr>
        <p:spPr>
          <a:xfrm>
            <a:off x="6994358" y="1652337"/>
            <a:ext cx="4652210" cy="4524315"/>
          </a:xfrm>
          <a:prstGeom prst="rect">
            <a:avLst/>
          </a:prstGeom>
          <a:noFill/>
        </p:spPr>
        <p:txBody>
          <a:bodyPr wrap="square" rtlCol="0">
            <a:spAutoFit/>
          </a:bodyPr>
          <a:lstStyle/>
          <a:p>
            <a:r>
              <a:rPr lang="en-US" sz="3600" dirty="0"/>
              <a:t>By:</a:t>
            </a:r>
          </a:p>
          <a:p>
            <a:r>
              <a:rPr lang="en-US" sz="3600" b="1" dirty="0"/>
              <a:t>Dt. Priya Bansal</a:t>
            </a:r>
          </a:p>
          <a:p>
            <a:br>
              <a:rPr lang="en-US" sz="3600" b="1" dirty="0"/>
            </a:br>
            <a:r>
              <a:rPr lang="en-US" sz="3600" b="1" dirty="0"/>
              <a:t>PG/23/083 (2023-25)</a:t>
            </a:r>
          </a:p>
          <a:p>
            <a:endParaRPr lang="en-US" sz="3600" b="1" dirty="0"/>
          </a:p>
          <a:p>
            <a:r>
              <a:rPr lang="en-US" sz="3600" b="1" dirty="0"/>
              <a:t>International Institute of Health Management Research</a:t>
            </a:r>
            <a:endParaRPr lang="en-IN" sz="3600" b="1" dirty="0"/>
          </a:p>
        </p:txBody>
      </p:sp>
    </p:spTree>
    <p:extLst>
      <p:ext uri="{BB962C8B-B14F-4D97-AF65-F5344CB8AC3E}">
        <p14:creationId xmlns:p14="http://schemas.microsoft.com/office/powerpoint/2010/main" val="586478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95044F7-BD97-2FDE-4E33-A565BCF0EFEC}"/>
              </a:ext>
            </a:extLst>
          </p:cNvPr>
          <p:cNvSpPr>
            <a:spLocks noGrp="1"/>
          </p:cNvSpPr>
          <p:nvPr>
            <p:ph type="title"/>
          </p:nvPr>
        </p:nvSpPr>
        <p:spPr/>
        <p:txBody>
          <a:bodyPr/>
          <a:lstStyle/>
          <a:p>
            <a:r>
              <a:rPr lang="en-US" dirty="0"/>
              <a:t>To be continued:</a:t>
            </a:r>
          </a:p>
        </p:txBody>
      </p:sp>
      <p:sp>
        <p:nvSpPr>
          <p:cNvPr id="3" name="Content Placeholder 2">
            <a:extLst>
              <a:ext uri="{FF2B5EF4-FFF2-40B4-BE49-F238E27FC236}">
                <a16:creationId xmlns:a16="http://schemas.microsoft.com/office/drawing/2014/main" id="{DE597F60-88E2-C430-D52B-6604405AD55C}"/>
              </a:ext>
            </a:extLst>
          </p:cNvPr>
          <p:cNvSpPr>
            <a:spLocks noGrp="1"/>
          </p:cNvSpPr>
          <p:nvPr>
            <p:ph sz="quarter" idx="12"/>
          </p:nvPr>
        </p:nvSpPr>
        <p:spPr>
          <a:xfrm>
            <a:off x="914399" y="2039111"/>
            <a:ext cx="5650992" cy="3904488"/>
          </a:xfrm>
        </p:spPr>
        <p:txBody>
          <a:bodyPr>
            <a:normAutofit fontScale="92500"/>
          </a:bodyPr>
          <a:lstStyle/>
          <a:p>
            <a:pPr marL="800100" indent="-342900" algn="just">
              <a:lnSpc>
                <a:spcPct val="150000"/>
              </a:lnSpc>
              <a:spcBef>
                <a:spcPts val="1200"/>
              </a:spcBef>
              <a:spcAft>
                <a:spcPts val="600"/>
              </a:spcAft>
              <a:buFont typeface="Arial" panose="020B0604020202020204" pitchFamily="34" charset="0"/>
              <a:buChar char="•"/>
            </a:pPr>
            <a:r>
              <a:rPr lang="en-IN" sz="2000" b="1" kern="100" dirty="0">
                <a:effectLst/>
                <a:latin typeface="Arial" panose="020B0604020202020204" pitchFamily="34" charset="0"/>
                <a:ea typeface="Times New Roman" panose="02020603050405020304" pitchFamily="18" charset="0"/>
                <a:cs typeface="Mangal" panose="02040503050203030202" pitchFamily="18" charset="0"/>
              </a:rPr>
              <a:t>Dependent Variables</a:t>
            </a:r>
            <a:r>
              <a:rPr lang="en-IN" sz="2000" kern="100" dirty="0">
                <a:solidFill>
                  <a:srgbClr val="000000"/>
                </a:solidFill>
                <a:effectLst/>
                <a:latin typeface="Arial" panose="020B0604020202020204" pitchFamily="34" charset="0"/>
                <a:ea typeface="Times New Roman" panose="02020603050405020304" pitchFamily="18" charset="0"/>
                <a:cs typeface="Mangal" panose="02040503050203030202" pitchFamily="18" charset="0"/>
              </a:rPr>
              <a:t>:</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Bef>
                <a:spcPts val="1200"/>
              </a:spcBef>
              <a:spcAft>
                <a:spcPts val="600"/>
              </a:spcAft>
              <a:buFont typeface="Wingdings" panose="05000000000000000000" pitchFamily="2" charset="2"/>
              <a:buChar char=""/>
            </a:pPr>
            <a:r>
              <a:rPr lang="en-IN" sz="2000" kern="100" dirty="0">
                <a:effectLst/>
                <a:latin typeface="Arial" panose="020B0604020202020204" pitchFamily="34" charset="0"/>
                <a:ea typeface="Calibri" panose="020F0502020204030204" pitchFamily="34" charset="0"/>
                <a:cs typeface="Mangal" panose="02040503050203030202" pitchFamily="18" charset="0"/>
              </a:rPr>
              <a:t>Anaemia screening: It will state the prevalence of anaemia in the population of Delhi NCR.</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Bef>
                <a:spcPts val="1200"/>
              </a:spcBef>
              <a:spcAft>
                <a:spcPts val="600"/>
              </a:spcAft>
              <a:buFont typeface="Wingdings" panose="05000000000000000000" pitchFamily="2" charset="2"/>
              <a:buChar char=""/>
            </a:pPr>
            <a:r>
              <a:rPr lang="en-IN" sz="2000" kern="100" dirty="0">
                <a:effectLst/>
                <a:latin typeface="Arial" panose="020B0604020202020204" pitchFamily="34" charset="0"/>
                <a:ea typeface="Times New Roman" panose="02020603050405020304" pitchFamily="18" charset="0"/>
                <a:cs typeface="Mangal" panose="02040503050203030202" pitchFamily="18" charset="0"/>
              </a:rPr>
              <a:t>Effectiveness of Food Intervention</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Wingdings" panose="05000000000000000000" pitchFamily="2" charset="2"/>
              <a:buChar char=""/>
            </a:pPr>
            <a:r>
              <a:rPr lang="en-IN" sz="2000" kern="0" dirty="0">
                <a:effectLst/>
                <a:latin typeface="Arial" panose="020B0604020202020204" pitchFamily="34" charset="0"/>
                <a:ea typeface="Times New Roman" panose="02020603050405020304" pitchFamily="18" charset="0"/>
                <a:cs typeface="Mangal" panose="02040503050203030202" pitchFamily="18" charset="0"/>
              </a:rPr>
              <a:t>Awareness and Behavioural Change through Improvement in dietary habits, and Adherence to supplementation or dietary recommendations</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p:txBody>
      </p:sp>
      <p:pic>
        <p:nvPicPr>
          <p:cNvPr id="7" name="Picture Placeholder 6">
            <a:extLst>
              <a:ext uri="{FF2B5EF4-FFF2-40B4-BE49-F238E27FC236}">
                <a16:creationId xmlns:a16="http://schemas.microsoft.com/office/drawing/2014/main" id="{0D1A6F0B-141E-CFA8-7D49-D61B1FD885CB}"/>
              </a:ext>
            </a:extLst>
          </p:cNvPr>
          <p:cNvPicPr>
            <a:picLocks noGrp="1" noChangeAspect="1"/>
          </p:cNvPicPr>
          <p:nvPr>
            <p:ph type="pic" sz="quarter" idx="10"/>
          </p:nvPr>
        </p:nvPicPr>
        <p:blipFill>
          <a:blip r:embed="rId3">
            <a:extLst>
              <a:ext uri="{837473B0-CC2E-450A-ABE3-18F120FF3D39}">
                <a1611:picAttrSrcUrl xmlns:a1611="http://schemas.microsoft.com/office/drawing/2016/11/main" r:id="rId4"/>
              </a:ext>
            </a:extLst>
          </a:blip>
          <a:srcRect l="26650" r="26650"/>
          <a:stretch>
            <a:fillRect/>
          </a:stretch>
        </p:blipFill>
        <p:spPr>
          <a:xfrm>
            <a:off x="7602489" y="181967"/>
            <a:ext cx="4589511" cy="6555026"/>
          </a:xfrm>
        </p:spPr>
      </p:pic>
      <p:sp>
        <p:nvSpPr>
          <p:cNvPr id="8" name="TextBox 7">
            <a:extLst>
              <a:ext uri="{FF2B5EF4-FFF2-40B4-BE49-F238E27FC236}">
                <a16:creationId xmlns:a16="http://schemas.microsoft.com/office/drawing/2014/main" id="{8C2E5B35-E2C3-2139-21CB-78A06D96C879}"/>
              </a:ext>
            </a:extLst>
          </p:cNvPr>
          <p:cNvSpPr txBox="1"/>
          <p:nvPr/>
        </p:nvSpPr>
        <p:spPr>
          <a:xfrm>
            <a:off x="7602489" y="6736993"/>
            <a:ext cx="4589511" cy="230832"/>
          </a:xfrm>
          <a:prstGeom prst="rect">
            <a:avLst/>
          </a:prstGeom>
          <a:noFill/>
        </p:spPr>
        <p:txBody>
          <a:bodyPr wrap="square" rtlCol="0">
            <a:spAutoFit/>
          </a:bodyPr>
          <a:lstStyle/>
          <a:p>
            <a:r>
              <a:rPr lang="en-IN" sz="900">
                <a:hlinkClick r:id="rId4" tooltip="https://foto.wuestenigel.com/close-up-of-salad-with-apples-grapes-and-lettuce-in-a-blue-plate/"/>
              </a:rPr>
              <a:t>This Photo</a:t>
            </a:r>
            <a:r>
              <a:rPr lang="en-IN" sz="900"/>
              <a:t> by Unknown Author is licensed under </a:t>
            </a:r>
            <a:r>
              <a:rPr lang="en-IN" sz="900">
                <a:hlinkClick r:id="rId5" tooltip="https://creativecommons.org/licenses/by/3.0/"/>
              </a:rPr>
              <a:t>CC BY</a:t>
            </a:r>
            <a:endParaRPr lang="en-IN" sz="900"/>
          </a:p>
        </p:txBody>
      </p:sp>
    </p:spTree>
    <p:extLst>
      <p:ext uri="{BB962C8B-B14F-4D97-AF65-F5344CB8AC3E}">
        <p14:creationId xmlns:p14="http://schemas.microsoft.com/office/powerpoint/2010/main" val="859909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3955E-0CB0-8F88-E948-30DD86289B3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9C769FA-14CF-664D-6FEF-B4E998C52E28}"/>
              </a:ext>
            </a:extLst>
          </p:cNvPr>
          <p:cNvSpPr>
            <a:spLocks noGrp="1"/>
          </p:cNvSpPr>
          <p:nvPr>
            <p:ph type="title"/>
          </p:nvPr>
        </p:nvSpPr>
        <p:spPr>
          <a:xfrm>
            <a:off x="895547" y="490194"/>
            <a:ext cx="1819373" cy="914400"/>
          </a:xfrm>
        </p:spPr>
        <p:txBody>
          <a:bodyPr/>
          <a:lstStyle/>
          <a:p>
            <a:r>
              <a:rPr lang="en-US" u="sng" dirty="0"/>
              <a:t>Results </a:t>
            </a:r>
          </a:p>
        </p:txBody>
      </p:sp>
      <p:sp>
        <p:nvSpPr>
          <p:cNvPr id="4" name="Slide Number Placeholder 3">
            <a:extLst>
              <a:ext uri="{FF2B5EF4-FFF2-40B4-BE49-F238E27FC236}">
                <a16:creationId xmlns:a16="http://schemas.microsoft.com/office/drawing/2014/main" id="{0F665D7C-3727-2768-83C3-B3F4E68E5558}"/>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11</a:t>
            </a:fld>
            <a:endParaRPr lang="en-US" dirty="0"/>
          </a:p>
        </p:txBody>
      </p:sp>
      <p:sp>
        <p:nvSpPr>
          <p:cNvPr id="5" name="TextBox 4">
            <a:extLst>
              <a:ext uri="{FF2B5EF4-FFF2-40B4-BE49-F238E27FC236}">
                <a16:creationId xmlns:a16="http://schemas.microsoft.com/office/drawing/2014/main" id="{9FDAB229-7529-A7B0-F8DD-CB15DFFBC3EB}"/>
              </a:ext>
            </a:extLst>
          </p:cNvPr>
          <p:cNvSpPr txBox="1"/>
          <p:nvPr/>
        </p:nvSpPr>
        <p:spPr>
          <a:xfrm>
            <a:off x="351263" y="1649691"/>
            <a:ext cx="11519895" cy="5847755"/>
          </a:xfrm>
          <a:prstGeom prst="rect">
            <a:avLst/>
          </a:prstGeom>
          <a:noFill/>
        </p:spPr>
        <p:txBody>
          <a:bodyPr wrap="square" rtlCol="0">
            <a:spAutoFit/>
          </a:bodyPr>
          <a:lstStyle/>
          <a:p>
            <a:pPr marL="342900" indent="-342900">
              <a:buFont typeface="Arial" panose="020B0604020202020204" pitchFamily="34" charset="0"/>
              <a:buChar char="•"/>
            </a:pPr>
            <a:r>
              <a:rPr lang="en-US" sz="2200" dirty="0">
                <a:latin typeface="Arial" panose="020B0604020202020204" pitchFamily="34" charset="0"/>
              </a:rPr>
              <a:t> The number of people made aware of </a:t>
            </a:r>
            <a:r>
              <a:rPr lang="en-US" sz="2200" dirty="0" err="1">
                <a:latin typeface="Arial" panose="020B0604020202020204" pitchFamily="34" charset="0"/>
              </a:rPr>
              <a:t>anaemia</a:t>
            </a:r>
            <a:r>
              <a:rPr lang="en-US" sz="2200" dirty="0">
                <a:latin typeface="Arial" panose="020B0604020202020204" pitchFamily="34" charset="0"/>
              </a:rPr>
              <a:t> is 18,394.</a:t>
            </a:r>
          </a:p>
          <a:p>
            <a:pPr marL="342900" indent="-342900">
              <a:buFont typeface="Arial" panose="020B0604020202020204" pitchFamily="34" charset="0"/>
              <a:buChar char="•"/>
            </a:pPr>
            <a:r>
              <a:rPr lang="en-US" sz="2200" dirty="0">
                <a:latin typeface="Arial" panose="020B0604020202020204" pitchFamily="34" charset="0"/>
              </a:rPr>
              <a:t> The number of screenings done is 16,866.</a:t>
            </a:r>
          </a:p>
          <a:p>
            <a:pPr marL="342900" indent="-342900">
              <a:buFont typeface="Arial" panose="020B0604020202020204" pitchFamily="34" charset="0"/>
              <a:buChar char="•"/>
            </a:pPr>
            <a:r>
              <a:rPr lang="en-US" sz="2200" dirty="0">
                <a:latin typeface="Arial" panose="020B0604020202020204" pitchFamily="34" charset="0"/>
              </a:rPr>
              <a:t>The number of anemics is 6,659.</a:t>
            </a:r>
          </a:p>
          <a:p>
            <a:pPr marL="342900" indent="-342900">
              <a:buFont typeface="Arial" panose="020B0604020202020204" pitchFamily="34" charset="0"/>
              <a:buChar char="•"/>
            </a:pPr>
            <a:r>
              <a:rPr lang="en-US" sz="2200" dirty="0">
                <a:latin typeface="Arial" panose="020B0604020202020204" pitchFamily="34" charset="0"/>
              </a:rPr>
              <a:t>5,325 people referred to PHC/Meena Devi Jindal Hospital for further treatment or advanced diagnosis.</a:t>
            </a:r>
          </a:p>
          <a:p>
            <a:pPr marL="342900" indent="-342900">
              <a:buFont typeface="Arial" panose="020B0604020202020204" pitchFamily="34" charset="0"/>
              <a:buChar char="•"/>
            </a:pPr>
            <a:r>
              <a:rPr lang="en-US" sz="2200" dirty="0">
                <a:latin typeface="Arial" panose="020B0604020202020204" pitchFamily="34" charset="0"/>
              </a:rPr>
              <a:t>The number of people given the Iron-Folic Acid tablet/No. of people received treatment is 3,782.</a:t>
            </a:r>
          </a:p>
          <a:p>
            <a:pPr marL="342900" indent="-342900">
              <a:buFont typeface="Arial" panose="020B0604020202020204" pitchFamily="34" charset="0"/>
              <a:buChar char="•"/>
            </a:pPr>
            <a:r>
              <a:rPr lang="en-US" sz="2200" dirty="0">
                <a:latin typeface="Arial" panose="020B0604020202020204" pitchFamily="34" charset="0"/>
              </a:rPr>
              <a:t>The number of Nutrition kits distributed to anemics is 1,428.</a:t>
            </a:r>
          </a:p>
          <a:p>
            <a:pPr marL="342900" indent="-342900">
              <a:buFont typeface="Arial" panose="020B0604020202020204" pitchFamily="34" charset="0"/>
              <a:buChar char="•"/>
            </a:pPr>
            <a:r>
              <a:rPr lang="en-US" sz="2200" dirty="0">
                <a:latin typeface="Arial" panose="020B0604020202020204" pitchFamily="34" charset="0"/>
              </a:rPr>
              <a:t>36 schools participated in the study.</a:t>
            </a:r>
          </a:p>
          <a:p>
            <a:pPr marL="342900" indent="-342900">
              <a:buFont typeface="Arial" panose="020B0604020202020204" pitchFamily="34" charset="0"/>
              <a:buChar char="•"/>
            </a:pPr>
            <a:r>
              <a:rPr lang="en-US" sz="2200" dirty="0">
                <a:latin typeface="Arial" panose="020B0604020202020204" pitchFamily="34" charset="0"/>
              </a:rPr>
              <a:t>The number of anemics followed up is 4,782.</a:t>
            </a:r>
          </a:p>
          <a:p>
            <a:pPr marL="342900" indent="-342900">
              <a:buFont typeface="Arial" panose="020B0604020202020204" pitchFamily="34" charset="0"/>
              <a:buChar char="•"/>
            </a:pPr>
            <a:r>
              <a:rPr lang="en-US" sz="2200" dirty="0">
                <a:latin typeface="Arial" panose="020B0604020202020204" pitchFamily="34" charset="0"/>
              </a:rPr>
              <a:t>1,004 repeat tests had been done.</a:t>
            </a:r>
          </a:p>
          <a:p>
            <a:pPr marL="342900" indent="-342900">
              <a:buFont typeface="Arial" panose="020B0604020202020204" pitchFamily="34" charset="0"/>
              <a:buChar char="•"/>
            </a:pPr>
            <a:r>
              <a:rPr lang="en-US" sz="2200" dirty="0">
                <a:latin typeface="Arial" panose="020B0604020202020204" pitchFamily="34" charset="0"/>
              </a:rPr>
              <a:t>642 </a:t>
            </a:r>
            <a:r>
              <a:rPr lang="en-US" sz="2200" dirty="0" err="1">
                <a:latin typeface="Arial" panose="020B0604020202020204" pitchFamily="34" charset="0"/>
              </a:rPr>
              <a:t>anaemics</a:t>
            </a:r>
            <a:r>
              <a:rPr lang="en-US" sz="2200" dirty="0">
                <a:latin typeface="Arial" panose="020B0604020202020204" pitchFamily="34" charset="0"/>
              </a:rPr>
              <a:t> got treated or reversed their </a:t>
            </a:r>
            <a:r>
              <a:rPr lang="en-US" sz="2200" dirty="0" err="1">
                <a:latin typeface="Arial" panose="020B0604020202020204" pitchFamily="34" charset="0"/>
              </a:rPr>
              <a:t>anaemia</a:t>
            </a:r>
            <a:r>
              <a:rPr lang="en-US" sz="2200" dirty="0">
                <a:latin typeface="Arial" panose="020B0604020202020204" pitchFamily="34" charset="0"/>
              </a:rPr>
              <a:t> with the help of food intervention and IFA tablets.</a:t>
            </a:r>
          </a:p>
          <a:p>
            <a:pPr marL="342900" indent="-342900">
              <a:buFont typeface="Arial" panose="020B0604020202020204" pitchFamily="34" charset="0"/>
              <a:buChar char="•"/>
            </a:pPr>
            <a:endParaRPr lang="en-US" sz="2200" dirty="0">
              <a:latin typeface="Arial" panose="020B0604020202020204" pitchFamily="34" charset="0"/>
            </a:endParaRPr>
          </a:p>
          <a:p>
            <a:pPr marL="342900" indent="-342900">
              <a:buFont typeface="Arial" panose="020B0604020202020204" pitchFamily="34" charset="0"/>
              <a:buChar char="•"/>
            </a:pPr>
            <a:endParaRPr lang="en-US" sz="2200" dirty="0">
              <a:latin typeface="Arial" panose="020B0604020202020204" pitchFamily="34" charset="0"/>
            </a:endParaRPr>
          </a:p>
          <a:p>
            <a:pPr marL="342900" indent="-342900">
              <a:buFont typeface="Arial" panose="020B0604020202020204" pitchFamily="34" charset="0"/>
              <a:buChar char="•"/>
            </a:pPr>
            <a:endParaRPr lang="en-IN" sz="2200" dirty="0">
              <a:latin typeface="Arial" panose="020B0604020202020204" pitchFamily="34" charset="0"/>
            </a:endParaRPr>
          </a:p>
          <a:p>
            <a:pPr marL="342900" indent="-342900">
              <a:buFont typeface="Arial" panose="020B0604020202020204" pitchFamily="34" charset="0"/>
              <a:buChar char="•"/>
            </a:pPr>
            <a:endParaRPr lang="en-IN" sz="2200" dirty="0"/>
          </a:p>
        </p:txBody>
      </p:sp>
    </p:spTree>
    <p:extLst>
      <p:ext uri="{BB962C8B-B14F-4D97-AF65-F5344CB8AC3E}">
        <p14:creationId xmlns:p14="http://schemas.microsoft.com/office/powerpoint/2010/main" val="193965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F4E97-DA85-163E-9E30-D5712B1617F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C4E1D38-B8A3-8F6B-D0F1-F1A9A895434E}"/>
              </a:ext>
            </a:extLst>
          </p:cNvPr>
          <p:cNvSpPr>
            <a:spLocks noGrp="1"/>
          </p:cNvSpPr>
          <p:nvPr>
            <p:ph type="title"/>
          </p:nvPr>
        </p:nvSpPr>
        <p:spPr>
          <a:xfrm>
            <a:off x="914400" y="914400"/>
            <a:ext cx="4684295" cy="914400"/>
          </a:xfrm>
        </p:spPr>
        <p:txBody>
          <a:bodyPr/>
          <a:lstStyle/>
          <a:p>
            <a:r>
              <a:rPr lang="en-US" u="sng" dirty="0"/>
              <a:t>Results </a:t>
            </a:r>
          </a:p>
        </p:txBody>
      </p:sp>
      <p:sp>
        <p:nvSpPr>
          <p:cNvPr id="4" name="Slide Number Placeholder 3">
            <a:extLst>
              <a:ext uri="{FF2B5EF4-FFF2-40B4-BE49-F238E27FC236}">
                <a16:creationId xmlns:a16="http://schemas.microsoft.com/office/drawing/2014/main" id="{E63DB09D-7FC8-C202-677B-BFDB86B5741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12</a:t>
            </a:fld>
            <a:endParaRPr lang="en-US" dirty="0"/>
          </a:p>
        </p:txBody>
      </p:sp>
      <p:sp>
        <p:nvSpPr>
          <p:cNvPr id="5" name="TextBox 4">
            <a:extLst>
              <a:ext uri="{FF2B5EF4-FFF2-40B4-BE49-F238E27FC236}">
                <a16:creationId xmlns:a16="http://schemas.microsoft.com/office/drawing/2014/main" id="{04F2584B-5873-271C-AC2E-D6C8D7A3633D}"/>
              </a:ext>
            </a:extLst>
          </p:cNvPr>
          <p:cNvSpPr txBox="1"/>
          <p:nvPr/>
        </p:nvSpPr>
        <p:spPr>
          <a:xfrm>
            <a:off x="593558" y="2152651"/>
            <a:ext cx="6031831" cy="3046988"/>
          </a:xfrm>
          <a:prstGeom prst="rect">
            <a:avLst/>
          </a:prstGeom>
          <a:noFill/>
        </p:spPr>
        <p:txBody>
          <a:bodyPr wrap="square" rtlCol="0">
            <a:spAutoFit/>
          </a:bodyPr>
          <a:lstStyle/>
          <a:p>
            <a:r>
              <a:rPr lang="en-US" sz="3200" dirty="0">
                <a:latin typeface="Arial" panose="020B0604020202020204" pitchFamily="34" charset="0"/>
              </a:rPr>
              <a:t>The beneficiaries were categorized by age, including 4,651 children aged 5-9 years, 6,240 adolescents aged 10-19 years and 5</a:t>
            </a:r>
            <a:r>
              <a:rPr lang="en-IN" sz="3200" dirty="0">
                <a:latin typeface="Arial" panose="020B0604020202020204" pitchFamily="34" charset="0"/>
              </a:rPr>
              <a:t>,975 adults aged 20 and above.</a:t>
            </a:r>
          </a:p>
        </p:txBody>
      </p:sp>
      <p:graphicFrame>
        <p:nvGraphicFramePr>
          <p:cNvPr id="2" name="Chart 1">
            <a:extLst>
              <a:ext uri="{FF2B5EF4-FFF2-40B4-BE49-F238E27FC236}">
                <a16:creationId xmlns:a16="http://schemas.microsoft.com/office/drawing/2014/main" id="{CD3D5D1F-ED67-384E-A7E9-EE42F831DCCA}"/>
              </a:ext>
            </a:extLst>
          </p:cNvPr>
          <p:cNvGraphicFramePr>
            <a:graphicFrameLocks/>
          </p:cNvGraphicFramePr>
          <p:nvPr>
            <p:extLst>
              <p:ext uri="{D42A27DB-BD31-4B8C-83A1-F6EECF244321}">
                <p14:modId xmlns:p14="http://schemas.microsoft.com/office/powerpoint/2010/main" val="667033835"/>
              </p:ext>
            </p:extLst>
          </p:nvPr>
        </p:nvGraphicFramePr>
        <p:xfrm>
          <a:off x="6705600" y="1363579"/>
          <a:ext cx="4572000" cy="343702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0220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E679A-D87E-8625-3253-50BD02A97B4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7749DD0-8E49-B7F0-FD24-254FFF5329B2}"/>
              </a:ext>
            </a:extLst>
          </p:cNvPr>
          <p:cNvSpPr>
            <a:spLocks noGrp="1"/>
          </p:cNvSpPr>
          <p:nvPr>
            <p:ph type="title"/>
          </p:nvPr>
        </p:nvSpPr>
        <p:spPr>
          <a:xfrm>
            <a:off x="867266" y="311085"/>
            <a:ext cx="2403835" cy="914400"/>
          </a:xfrm>
        </p:spPr>
        <p:txBody>
          <a:bodyPr/>
          <a:lstStyle/>
          <a:p>
            <a:r>
              <a:rPr lang="en-US" u="sng" dirty="0"/>
              <a:t>Discussion </a:t>
            </a:r>
          </a:p>
        </p:txBody>
      </p:sp>
      <p:sp>
        <p:nvSpPr>
          <p:cNvPr id="4" name="Slide Number Placeholder 3">
            <a:extLst>
              <a:ext uri="{FF2B5EF4-FFF2-40B4-BE49-F238E27FC236}">
                <a16:creationId xmlns:a16="http://schemas.microsoft.com/office/drawing/2014/main" id="{744E407F-12E5-F525-AE8B-EB1FE0584DB4}"/>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13</a:t>
            </a:fld>
            <a:endParaRPr lang="en-US" dirty="0"/>
          </a:p>
        </p:txBody>
      </p:sp>
      <p:sp>
        <p:nvSpPr>
          <p:cNvPr id="5" name="TextBox 4">
            <a:extLst>
              <a:ext uri="{FF2B5EF4-FFF2-40B4-BE49-F238E27FC236}">
                <a16:creationId xmlns:a16="http://schemas.microsoft.com/office/drawing/2014/main" id="{0DE780E5-F776-8D1A-E780-BDA1FFAB2C55}"/>
              </a:ext>
            </a:extLst>
          </p:cNvPr>
          <p:cNvSpPr txBox="1"/>
          <p:nvPr/>
        </p:nvSpPr>
        <p:spPr>
          <a:xfrm>
            <a:off x="527571" y="1395167"/>
            <a:ext cx="9936182" cy="557075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The project successfully conducted 16,866 screenings, identifying 6.659 individuals as </a:t>
            </a:r>
            <a:r>
              <a:rPr lang="en-US" sz="2000" dirty="0" err="1">
                <a:latin typeface="Arial" panose="020B0604020202020204" pitchFamily="34" charset="0"/>
                <a:cs typeface="Arial" panose="020B0604020202020204" pitchFamily="34" charset="0"/>
              </a:rPr>
              <a:t>anaemic</a:t>
            </a:r>
            <a:r>
              <a:rPr lang="en-US" sz="2000" dirty="0">
                <a:latin typeface="Arial" panose="020B0604020202020204" pitchFamily="34" charset="0"/>
                <a:cs typeface="Arial" panose="020B0604020202020204" pitchFamily="34" charset="0"/>
              </a:rPr>
              <a:t>. However, </a:t>
            </a:r>
            <a:r>
              <a:rPr lang="en-US" sz="2000" dirty="0" err="1">
                <a:latin typeface="Arial" panose="020B0604020202020204" pitchFamily="34" charset="0"/>
                <a:cs typeface="Arial" panose="020B0604020202020204" pitchFamily="34" charset="0"/>
              </a:rPr>
              <a:t>anaemia</a:t>
            </a:r>
            <a:r>
              <a:rPr lang="en-US" sz="2000" dirty="0">
                <a:latin typeface="Arial" panose="020B0604020202020204" pitchFamily="34" charset="0"/>
                <a:cs typeface="Arial" panose="020B0604020202020204" pitchFamily="34" charset="0"/>
              </a:rPr>
              <a:t> referrals were significantly lower, with only 6460 referred out of the 6,730 </a:t>
            </a:r>
            <a:r>
              <a:rPr lang="en-US" sz="2000" dirty="0" err="1">
                <a:latin typeface="Arial" panose="020B0604020202020204" pitchFamily="34" charset="0"/>
                <a:cs typeface="Arial" panose="020B0604020202020204" pitchFamily="34" charset="0"/>
              </a:rPr>
              <a:t>anaemic</a:t>
            </a:r>
            <a:r>
              <a:rPr lang="en-US" sz="2000" dirty="0">
                <a:latin typeface="Arial" panose="020B0604020202020204" pitchFamily="34" charset="0"/>
                <a:cs typeface="Arial" panose="020B0604020202020204" pitchFamily="34" charset="0"/>
              </a:rPr>
              <a:t> cases. Follow-up tests were also a challenge, with no re-testing initially, but improvements were observed in later months. Children’s screening numbers stood at 4,652 due to difficulties in school permissions. A total of 1,428 nutrition kits were distributed to </a:t>
            </a:r>
            <a:r>
              <a:rPr lang="en-US" sz="2000" dirty="0" err="1">
                <a:latin typeface="Arial" panose="020B0604020202020204" pitchFamily="34" charset="0"/>
                <a:cs typeface="Arial" panose="020B0604020202020204" pitchFamily="34" charset="0"/>
              </a:rPr>
              <a:t>anaemic</a:t>
            </a:r>
            <a:r>
              <a:rPr lang="en-US" sz="2000" dirty="0">
                <a:latin typeface="Arial" panose="020B0604020202020204" pitchFamily="34" charset="0"/>
                <a:cs typeface="Arial" panose="020B0604020202020204" pitchFamily="34" charset="0"/>
              </a:rPr>
              <a:t> individuals to support dietary improvements. </a:t>
            </a:r>
            <a:r>
              <a:rPr lang="en-US" sz="2000" dirty="0" err="1">
                <a:latin typeface="Arial" panose="020B0604020202020204" pitchFamily="34" charset="0"/>
                <a:cs typeface="Arial" panose="020B0604020202020204" pitchFamily="34" charset="0"/>
              </a:rPr>
              <a:t>Haemoglobin</a:t>
            </a:r>
            <a:r>
              <a:rPr lang="en-US" sz="2000" dirty="0">
                <a:latin typeface="Arial" panose="020B0604020202020204" pitchFamily="34" charset="0"/>
                <a:cs typeface="Arial" panose="020B0604020202020204" pitchFamily="34" charset="0"/>
              </a:rPr>
              <a:t> improvement was recorded in 642 beneficiaries only, due to challenges in tracking and follow-ups. The total number of schools covered was 36, primarily due to access restrictions. The number of </a:t>
            </a:r>
            <a:r>
              <a:rPr lang="en-US" sz="2000" dirty="0" err="1">
                <a:latin typeface="Arial" panose="020B0604020202020204" pitchFamily="34" charset="0"/>
                <a:cs typeface="Arial" panose="020B0604020202020204" pitchFamily="34" charset="0"/>
              </a:rPr>
              <a:t>anaemic</a:t>
            </a:r>
            <a:r>
              <a:rPr lang="en-US" sz="2000" dirty="0">
                <a:latin typeface="Arial" panose="020B0604020202020204" pitchFamily="34" charset="0"/>
                <a:cs typeface="Arial" panose="020B0604020202020204" pitchFamily="34" charset="0"/>
              </a:rPr>
              <a:t> cases identified was 6,659, while only 3,782 beneficiaries received IFA tablets, indicating a significant gap. Initially, medicines were not distributed at the campsite; instead, </a:t>
            </a:r>
            <a:r>
              <a:rPr lang="en-US" sz="2000" dirty="0" err="1">
                <a:latin typeface="Arial" panose="020B0604020202020204" pitchFamily="34" charset="0"/>
                <a:cs typeface="Arial" panose="020B0604020202020204" pitchFamily="34" charset="0"/>
              </a:rPr>
              <a:t>anaemic</a:t>
            </a:r>
            <a:r>
              <a:rPr lang="en-US" sz="2000" dirty="0">
                <a:latin typeface="Arial" panose="020B0604020202020204" pitchFamily="34" charset="0"/>
                <a:cs typeface="Arial" panose="020B0604020202020204" pitchFamily="34" charset="0"/>
              </a:rPr>
              <a:t> individuals were given referral slips to collect their medication from the MDJ Hospital. However, due to the distance between the communities and the hospital, the turnout for the collection was low. </a:t>
            </a:r>
            <a:r>
              <a:rPr lang="en-US" sz="2000" dirty="0" err="1">
                <a:latin typeface="Arial" panose="020B0604020202020204" pitchFamily="34" charset="0"/>
                <a:cs typeface="Arial" panose="020B0604020202020204" pitchFamily="34" charset="0"/>
              </a:rPr>
              <a:t>Recognising</a:t>
            </a:r>
            <a:r>
              <a:rPr lang="en-US" sz="2000" dirty="0">
                <a:latin typeface="Arial" panose="020B0604020202020204" pitchFamily="34" charset="0"/>
                <a:cs typeface="Arial" panose="020B0604020202020204" pitchFamily="34" charset="0"/>
              </a:rPr>
              <a:t> this challenge, the distribution process was revised, and from November onwards, IFA tablets were provided directly at the campsite to ensure better accessibility and adherence</a:t>
            </a:r>
            <a:br>
              <a:rPr lang="en-IN" dirty="0">
                <a:latin typeface="Arial" panose="020B0604020202020204" pitchFamily="34" charset="0"/>
              </a:rPr>
            </a:br>
            <a:endParaRPr lang="en-IN" dirty="0">
              <a:latin typeface="Arial" panose="020B0604020202020204" pitchFamily="34" charset="0"/>
            </a:endParaRPr>
          </a:p>
          <a:p>
            <a:pPr marL="342900" indent="-342900">
              <a:buFont typeface="Arial" panose="020B0604020202020204" pitchFamily="34" charset="0"/>
              <a:buChar char="•"/>
            </a:pPr>
            <a:endParaRPr lang="en-IN" dirty="0"/>
          </a:p>
        </p:txBody>
      </p:sp>
    </p:spTree>
    <p:extLst>
      <p:ext uri="{BB962C8B-B14F-4D97-AF65-F5344CB8AC3E}">
        <p14:creationId xmlns:p14="http://schemas.microsoft.com/office/powerpoint/2010/main" val="6489893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C0664-EA93-58A5-3B10-0B541C561C66}"/>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E7E9400-0901-562E-2989-8A227C8B06FD}"/>
              </a:ext>
            </a:extLst>
          </p:cNvPr>
          <p:cNvSpPr>
            <a:spLocks noGrp="1"/>
          </p:cNvSpPr>
          <p:nvPr>
            <p:ph type="title"/>
          </p:nvPr>
        </p:nvSpPr>
        <p:spPr>
          <a:xfrm>
            <a:off x="852026" y="426719"/>
            <a:ext cx="2714134" cy="570165"/>
          </a:xfrm>
        </p:spPr>
        <p:txBody>
          <a:bodyPr/>
          <a:lstStyle/>
          <a:p>
            <a:r>
              <a:rPr lang="en-US" u="sng" dirty="0"/>
              <a:t>Limitations </a:t>
            </a:r>
          </a:p>
        </p:txBody>
      </p:sp>
      <p:sp>
        <p:nvSpPr>
          <p:cNvPr id="4" name="Slide Number Placeholder 3">
            <a:extLst>
              <a:ext uri="{FF2B5EF4-FFF2-40B4-BE49-F238E27FC236}">
                <a16:creationId xmlns:a16="http://schemas.microsoft.com/office/drawing/2014/main" id="{EED9F720-5DAD-4BCC-1934-28BB1CCBA76A}"/>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14</a:t>
            </a:fld>
            <a:endParaRPr lang="en-US" dirty="0"/>
          </a:p>
        </p:txBody>
      </p:sp>
      <p:sp>
        <p:nvSpPr>
          <p:cNvPr id="5" name="TextBox 4">
            <a:extLst>
              <a:ext uri="{FF2B5EF4-FFF2-40B4-BE49-F238E27FC236}">
                <a16:creationId xmlns:a16="http://schemas.microsoft.com/office/drawing/2014/main" id="{78462996-F171-7A3C-42EB-38422802B44B}"/>
              </a:ext>
            </a:extLst>
          </p:cNvPr>
          <p:cNvSpPr txBox="1"/>
          <p:nvPr/>
        </p:nvSpPr>
        <p:spPr>
          <a:xfrm>
            <a:off x="423805" y="1106746"/>
            <a:ext cx="11344390" cy="5324535"/>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Despite efforts, the target for </a:t>
            </a:r>
            <a:r>
              <a:rPr lang="en-US" sz="2000" dirty="0" err="1">
                <a:latin typeface="Arial" panose="020B0604020202020204" pitchFamily="34" charset="0"/>
                <a:cs typeface="Arial" panose="020B0604020202020204" pitchFamily="34" charset="0"/>
              </a:rPr>
              <a:t>anaemia</a:t>
            </a:r>
            <a:r>
              <a:rPr lang="en-US" sz="2000" dirty="0">
                <a:latin typeface="Arial" panose="020B0604020202020204" pitchFamily="34" charset="0"/>
                <a:cs typeface="Arial" panose="020B0604020202020204" pitchFamily="34" charset="0"/>
              </a:rPr>
              <a:t> screenings among children aged 5-9 years was not achieved, and the improvement in </a:t>
            </a:r>
            <a:r>
              <a:rPr lang="en-US" sz="2000" dirty="0" err="1">
                <a:latin typeface="Arial" panose="020B0604020202020204" pitchFamily="34" charset="0"/>
                <a:cs typeface="Arial" panose="020B0604020202020204" pitchFamily="34" charset="0"/>
              </a:rPr>
              <a:t>haemoglobin</a:t>
            </a:r>
            <a:r>
              <a:rPr lang="en-US" sz="2000" dirty="0">
                <a:latin typeface="Arial" panose="020B0604020202020204" pitchFamily="34" charset="0"/>
                <a:cs typeface="Arial" panose="020B0604020202020204" pitchFamily="34" charset="0"/>
              </a:rPr>
              <a:t> levels also fell short of expectations. While, the number of beneficiaries with improved </a:t>
            </a:r>
            <a:r>
              <a:rPr lang="en-US" sz="2000" dirty="0" err="1">
                <a:latin typeface="Arial" panose="020B0604020202020204" pitchFamily="34" charset="0"/>
                <a:cs typeface="Arial" panose="020B0604020202020204" pitchFamily="34" charset="0"/>
              </a:rPr>
              <a:t>haemoglobin</a:t>
            </a:r>
            <a:r>
              <a:rPr lang="en-US" sz="2000" dirty="0">
                <a:latin typeface="Arial" panose="020B0604020202020204" pitchFamily="34" charset="0"/>
                <a:cs typeface="Arial" panose="020B0604020202020204" pitchFamily="34" charset="0"/>
              </a:rPr>
              <a:t> status increased with time, overall progress remained low. The primary reason for this shortfall was the lack of government permission to conduct screenings in schools, which led to re-testing in community settings instead. Unlike schools, where attendance is strict, a community-based re-testing faced challenges such as lower turnout, irregular participation, and difficulties in </a:t>
            </a:r>
            <a:r>
              <a:rPr lang="en-US" sz="2000" dirty="0" err="1">
                <a:latin typeface="Arial" panose="020B0604020202020204" pitchFamily="34" charset="0"/>
                <a:cs typeface="Arial" panose="020B0604020202020204" pitchFamily="34" charset="0"/>
              </a:rPr>
              <a:t>mobilisation</a:t>
            </a:r>
            <a:r>
              <a:rPr lang="en-US" sz="2000" dirty="0">
                <a:latin typeface="Arial" panose="020B0604020202020204" pitchFamily="34" charset="0"/>
                <a:cs typeface="Arial" panose="020B0604020202020204" pitchFamily="34" charset="0"/>
              </a:rPr>
              <a:t>.</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b="1" dirty="0">
                <a:latin typeface="Arial" panose="020B0604020202020204" pitchFamily="34" charset="0"/>
                <a:cs typeface="Arial" panose="020B0604020202020204" pitchFamily="34" charset="0"/>
              </a:rPr>
              <a:t>Government Permissions</a:t>
            </a:r>
            <a:r>
              <a:rPr lang="en-US" sz="2000" dirty="0">
                <a:latin typeface="Arial" panose="020B0604020202020204" pitchFamily="34" charset="0"/>
                <a:cs typeface="Arial" panose="020B0604020202020204" pitchFamily="34" charset="0"/>
              </a:rPr>
              <a:t>: The lack of </a:t>
            </a:r>
            <a:r>
              <a:rPr lang="en-US" sz="2000" dirty="0" err="1">
                <a:latin typeface="Arial" panose="020B0604020202020204" pitchFamily="34" charset="0"/>
                <a:cs typeface="Arial" panose="020B0604020202020204" pitchFamily="34" charset="0"/>
              </a:rPr>
              <a:t>authorisation</a:t>
            </a:r>
            <a:r>
              <a:rPr lang="en-US" sz="2000" dirty="0">
                <a:latin typeface="Arial" panose="020B0604020202020204" pitchFamily="34" charset="0"/>
                <a:cs typeface="Arial" panose="020B0604020202020204" pitchFamily="34" charset="0"/>
              </a:rPr>
              <a:t> to conduct screenings in schools significantly affected outreach and participation.</a:t>
            </a:r>
          </a:p>
          <a:p>
            <a:pPr marL="342900" indent="-342900">
              <a:buFont typeface="Arial" panose="020B0604020202020204" pitchFamily="34" charset="0"/>
              <a:buChar char="•"/>
            </a:pPr>
            <a:r>
              <a:rPr lang="en-US" sz="2000" b="1" dirty="0">
                <a:latin typeface="Arial" panose="020B0604020202020204" pitchFamily="34" charset="0"/>
                <a:cs typeface="Arial" panose="020B0604020202020204" pitchFamily="34" charset="0"/>
              </a:rPr>
              <a:t>Repeat Testing Challenges</a:t>
            </a:r>
            <a:r>
              <a:rPr lang="en-US" sz="2000" dirty="0">
                <a:latin typeface="Arial" panose="020B0604020202020204" pitchFamily="34" charset="0"/>
                <a:cs typeface="Arial" panose="020B0604020202020204" pitchFamily="34" charset="0"/>
              </a:rPr>
              <a:t>: Conducting follow-up tests in community settings proved to be a major hurdle. Unlike schools, where students are easily accessible, community-based setups make it difficult to trace and re-engage the same beneficiaries for repeat </a:t>
            </a:r>
            <a:r>
              <a:rPr lang="en-US" sz="2000" dirty="0" err="1">
                <a:latin typeface="Arial" panose="020B0604020202020204" pitchFamily="34" charset="0"/>
                <a:cs typeface="Arial" panose="020B0604020202020204" pitchFamily="34" charset="0"/>
              </a:rPr>
              <a:t>haemoglobin</a:t>
            </a:r>
            <a:r>
              <a:rPr lang="en-US" sz="2000" dirty="0">
                <a:latin typeface="Arial" panose="020B0604020202020204" pitchFamily="34" charset="0"/>
                <a:cs typeface="Arial" panose="020B0604020202020204" pitchFamily="34" charset="0"/>
              </a:rPr>
              <a:t> testing, leading to gaps in continuity and monitoring.</a:t>
            </a:r>
          </a:p>
          <a:p>
            <a:r>
              <a:rPr lang="en-US" sz="2000" dirty="0">
                <a:latin typeface="Arial" panose="020B0604020202020204" pitchFamily="34" charset="0"/>
                <a:cs typeface="Arial" panose="020B0604020202020204" pitchFamily="34" charset="0"/>
              </a:rPr>
              <a:t>Moving forward, engaging with government authorities to secure school permissions and exploring alternative screening locations such as community </a:t>
            </a:r>
            <a:r>
              <a:rPr lang="en-US" sz="2000" dirty="0" err="1">
                <a:latin typeface="Arial" panose="020B0604020202020204" pitchFamily="34" charset="0"/>
                <a:cs typeface="Arial" panose="020B0604020202020204" pitchFamily="34" charset="0"/>
              </a:rPr>
              <a:t>centres</a:t>
            </a:r>
            <a:r>
              <a:rPr lang="en-US" sz="2000" dirty="0">
                <a:latin typeface="Arial" panose="020B0604020202020204" pitchFamily="34" charset="0"/>
                <a:cs typeface="Arial" panose="020B0604020202020204" pitchFamily="34" charset="0"/>
              </a:rPr>
              <a:t> or </a:t>
            </a:r>
            <a:r>
              <a:rPr lang="en-US" sz="2000" dirty="0" err="1">
                <a:latin typeface="Arial" panose="020B0604020202020204" pitchFamily="34" charset="0"/>
                <a:cs typeface="Arial" panose="020B0604020202020204" pitchFamily="34" charset="0"/>
              </a:rPr>
              <a:t>anganwadis</a:t>
            </a:r>
            <a:r>
              <a:rPr lang="en-US" sz="2000" dirty="0">
                <a:latin typeface="Arial" panose="020B0604020202020204" pitchFamily="34" charset="0"/>
                <a:cs typeface="Arial" panose="020B0604020202020204" pitchFamily="34" charset="0"/>
              </a:rPr>
              <a:t> were critical to improving outreach and ensuring the program's continued success.</a:t>
            </a:r>
            <a:endParaRPr lang="en-IN" dirty="0"/>
          </a:p>
        </p:txBody>
      </p:sp>
    </p:spTree>
    <p:extLst>
      <p:ext uri="{BB962C8B-B14F-4D97-AF65-F5344CB8AC3E}">
        <p14:creationId xmlns:p14="http://schemas.microsoft.com/office/powerpoint/2010/main" val="3478350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F965C-CC7F-13FC-888E-6F200048D46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354F190-5205-8958-79AB-F17557FD6AE2}"/>
              </a:ext>
            </a:extLst>
          </p:cNvPr>
          <p:cNvSpPr>
            <a:spLocks noGrp="1"/>
          </p:cNvSpPr>
          <p:nvPr>
            <p:ph type="title"/>
          </p:nvPr>
        </p:nvSpPr>
        <p:spPr>
          <a:xfrm>
            <a:off x="786064" y="465221"/>
            <a:ext cx="2486526" cy="561474"/>
          </a:xfrm>
        </p:spPr>
        <p:txBody>
          <a:bodyPr/>
          <a:lstStyle/>
          <a:p>
            <a:r>
              <a:rPr lang="en-US" u="sng" dirty="0"/>
              <a:t>References</a:t>
            </a:r>
          </a:p>
        </p:txBody>
      </p:sp>
      <p:sp>
        <p:nvSpPr>
          <p:cNvPr id="4" name="Slide Number Placeholder 3">
            <a:extLst>
              <a:ext uri="{FF2B5EF4-FFF2-40B4-BE49-F238E27FC236}">
                <a16:creationId xmlns:a16="http://schemas.microsoft.com/office/drawing/2014/main" id="{70C55ADC-E174-8031-D145-2349CE39AAE0}"/>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15</a:t>
            </a:fld>
            <a:endParaRPr lang="en-US" dirty="0"/>
          </a:p>
        </p:txBody>
      </p:sp>
      <p:sp>
        <p:nvSpPr>
          <p:cNvPr id="5" name="TextBox 4">
            <a:extLst>
              <a:ext uri="{FF2B5EF4-FFF2-40B4-BE49-F238E27FC236}">
                <a16:creationId xmlns:a16="http://schemas.microsoft.com/office/drawing/2014/main" id="{D0FC8FA1-EB21-7AF6-390E-0DFBB19E07F8}"/>
              </a:ext>
            </a:extLst>
          </p:cNvPr>
          <p:cNvSpPr txBox="1"/>
          <p:nvPr/>
        </p:nvSpPr>
        <p:spPr>
          <a:xfrm>
            <a:off x="464901" y="1299517"/>
            <a:ext cx="10888899" cy="5028236"/>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en-IN" sz="1800" dirty="0">
                <a:effectLst/>
                <a:latin typeface="Arial" panose="020B0604020202020204" pitchFamily="34" charset="0"/>
                <a:ea typeface="Times New Roman" panose="02020603050405020304" pitchFamily="18" charset="0"/>
              </a:rPr>
              <a:t>RJD Moy, Editorial. New approaches to the detection and prevention of iron-deficiency /anaemia, </a:t>
            </a:r>
            <a:r>
              <a:rPr lang="en-IN" sz="1800" i="1" dirty="0">
                <a:effectLst/>
                <a:latin typeface="Arial" panose="020B0604020202020204" pitchFamily="34" charset="0"/>
                <a:ea typeface="Times New Roman" panose="02020603050405020304" pitchFamily="18" charset="0"/>
              </a:rPr>
              <a:t>Journal of Tropical </a:t>
            </a:r>
            <a:r>
              <a:rPr lang="en-IN" sz="1800" i="1" dirty="0" err="1">
                <a:effectLst/>
                <a:latin typeface="Arial" panose="020B0604020202020204" pitchFamily="34" charset="0"/>
                <a:ea typeface="Times New Roman" panose="02020603050405020304" pitchFamily="18" charset="0"/>
              </a:rPr>
              <a:t>Pediatrics</a:t>
            </a:r>
            <a:r>
              <a:rPr lang="en-IN" sz="1800" dirty="0">
                <a:effectLst/>
                <a:latin typeface="Arial" panose="020B0604020202020204" pitchFamily="34" charset="0"/>
                <a:ea typeface="Times New Roman" panose="02020603050405020304" pitchFamily="18" charset="0"/>
              </a:rPr>
              <a:t>, Volume 45, Issue 6, December 1999, Pages 320–321, </a:t>
            </a:r>
            <a:r>
              <a:rPr lang="en-IN" sz="1800" u="sng" dirty="0">
                <a:solidFill>
                  <a:srgbClr val="0563C1"/>
                </a:solidFill>
                <a:effectLst/>
                <a:latin typeface="Arial" panose="020B0604020202020204" pitchFamily="34" charset="0"/>
                <a:ea typeface="Times New Roman" panose="02020603050405020304" pitchFamily="18" charset="0"/>
                <a:hlinkClick r:id="rId3"/>
              </a:rPr>
              <a:t>https://doi.org/10.1093/tropej/45.6.320</a:t>
            </a:r>
            <a:endParaRPr lang="en-IN" sz="1800" u="sng" dirty="0">
              <a:solidFill>
                <a:srgbClr val="0563C1"/>
              </a:solidFill>
              <a:effectLst/>
              <a:latin typeface="Arial" panose="020B0604020202020204" pitchFamily="34" charset="0"/>
              <a:ea typeface="Times New Roman" panose="02020603050405020304" pitchFamily="18" charset="0"/>
            </a:endParaRPr>
          </a:p>
          <a:p>
            <a:pPr marL="457200" indent="-457200" algn="just">
              <a:lnSpc>
                <a:spcPct val="150000"/>
              </a:lnSpc>
              <a:buFont typeface="Arial" panose="020B0604020202020204" pitchFamily="34" charset="0"/>
              <a:buChar char="•"/>
            </a:pPr>
            <a:r>
              <a:rPr lang="en-IN" sz="1800" i="1" dirty="0">
                <a:effectLst/>
                <a:latin typeface="Arial" panose="020B0604020202020204" pitchFamily="34" charset="0"/>
                <a:ea typeface="Times New Roman" panose="02020603050405020304" pitchFamily="18" charset="0"/>
              </a:rPr>
              <a:t>ANAEMIA MUKT BHARAT</a:t>
            </a:r>
            <a:r>
              <a:rPr lang="en-IN" sz="1800" dirty="0">
                <a:effectLst/>
                <a:latin typeface="Arial" panose="020B0604020202020204" pitchFamily="34" charset="0"/>
                <a:ea typeface="Times New Roman" panose="02020603050405020304" pitchFamily="18" charset="0"/>
              </a:rPr>
              <a:t>. (n.d.). </a:t>
            </a:r>
            <a:r>
              <a:rPr lang="en-IN" sz="1800" u="sng" dirty="0">
                <a:solidFill>
                  <a:srgbClr val="0563C1"/>
                </a:solidFill>
                <a:effectLst/>
                <a:latin typeface="Arial" panose="020B0604020202020204" pitchFamily="34" charset="0"/>
                <a:ea typeface="Times New Roman" panose="02020603050405020304" pitchFamily="18" charset="0"/>
                <a:hlinkClick r:id="rId4"/>
              </a:rPr>
              <a:t>https://pib.gov.in/PressReleasePage.aspx?PRID=1795421</a:t>
            </a:r>
            <a:r>
              <a:rPr lang="en-IN" sz="1800" dirty="0">
                <a:effectLst/>
                <a:latin typeface="Arial" panose="020B0604020202020204" pitchFamily="34" charset="0"/>
                <a:ea typeface="Times New Roman" panose="02020603050405020304" pitchFamily="18" charset="0"/>
              </a:rPr>
              <a:t> </a:t>
            </a:r>
            <a:endParaRPr lang="en-IN" sz="1800" dirty="0">
              <a:effectLst/>
              <a:latin typeface="Times New Roman" panose="02020603050405020304" pitchFamily="18" charset="0"/>
              <a:ea typeface="Times New Roman" panose="02020603050405020304" pitchFamily="18" charset="0"/>
            </a:endParaRPr>
          </a:p>
          <a:p>
            <a:pPr marL="457200" indent="-457200" algn="just">
              <a:lnSpc>
                <a:spcPct val="150000"/>
              </a:lnSpc>
              <a:buFont typeface="Arial" panose="020B0604020202020204" pitchFamily="34" charset="0"/>
              <a:buChar char="•"/>
            </a:pPr>
            <a:r>
              <a:rPr lang="en-IN" sz="1800" dirty="0">
                <a:effectLst/>
                <a:latin typeface="Arial" panose="020B0604020202020204" pitchFamily="34" charset="0"/>
                <a:ea typeface="Times New Roman" panose="02020603050405020304" pitchFamily="18" charset="0"/>
              </a:rPr>
              <a:t>K. Ghosh, G.S. Desai Prevalence and detecting spatial clustering of anaemia among children 6–59 months in the districts of India Clinical Epidemiology and Global Health, 12 (June) (2021), Article 100845, </a:t>
            </a:r>
            <a:r>
              <a:rPr lang="en-IN" sz="1800" u="sng" dirty="0">
                <a:solidFill>
                  <a:srgbClr val="0563C1"/>
                </a:solidFill>
                <a:effectLst/>
                <a:latin typeface="Arial" panose="020B0604020202020204" pitchFamily="34" charset="0"/>
                <a:ea typeface="Times New Roman" panose="02020603050405020304" pitchFamily="18" charset="0"/>
                <a:hlinkClick r:id="rId5"/>
              </a:rPr>
              <a:t>10.1016/j.cegh.2021.100845</a:t>
            </a:r>
            <a:endParaRPr lang="en-IN" sz="1800" dirty="0">
              <a:effectLst/>
              <a:latin typeface="Times New Roman" panose="02020603050405020304" pitchFamily="18" charset="0"/>
              <a:ea typeface="Times New Roman" panose="02020603050405020304" pitchFamily="18" charset="0"/>
            </a:endParaRPr>
          </a:p>
          <a:p>
            <a:pPr marL="457200" indent="-457200" algn="just">
              <a:lnSpc>
                <a:spcPct val="150000"/>
              </a:lnSpc>
              <a:buFont typeface="Arial" panose="020B0604020202020204" pitchFamily="34" charset="0"/>
              <a:buChar char="•"/>
            </a:pPr>
            <a:r>
              <a:rPr lang="en-IN" sz="1800" kern="0" dirty="0">
                <a:effectLst/>
                <a:latin typeface="Arial" panose="020B0604020202020204" pitchFamily="34" charset="0"/>
                <a:ea typeface="Times New Roman" panose="02020603050405020304" pitchFamily="18" charset="0"/>
              </a:rPr>
              <a:t>Ministry of Health and Family Welfare, Gupta, A., Kumar, R., </a:t>
            </a:r>
            <a:r>
              <a:rPr lang="en-IN" sz="1800" kern="0" dirty="0" err="1">
                <a:effectLst/>
                <a:latin typeface="Arial" panose="020B0604020202020204" pitchFamily="34" charset="0"/>
                <a:ea typeface="Times New Roman" panose="02020603050405020304" pitchFamily="18" charset="0"/>
              </a:rPr>
              <a:t>Salhotra</a:t>
            </a:r>
            <a:r>
              <a:rPr lang="en-IN" sz="1800" kern="0" dirty="0">
                <a:effectLst/>
                <a:latin typeface="Arial" panose="020B0604020202020204" pitchFamily="34" charset="0"/>
                <a:ea typeface="Times New Roman" panose="02020603050405020304" pitchFamily="18" charset="0"/>
              </a:rPr>
              <a:t>, V. S., Mohan, A., Rahi, S., Kapil, U., Sachdev, H., Kotecha, P., Mittal, S., Ramachandran, P., Singh, A., Saxena, V., Ray, R., Azad, G. N., Pradhan, P. K., &amp; Gupta, A. (2013). </a:t>
            </a:r>
            <a:r>
              <a:rPr lang="en-IN" sz="1800" i="1" kern="0" dirty="0">
                <a:effectLst/>
                <a:latin typeface="Arial" panose="020B0604020202020204" pitchFamily="34" charset="0"/>
                <a:ea typeface="Times New Roman" panose="02020603050405020304" pitchFamily="18" charset="0"/>
              </a:rPr>
              <a:t>Guidelines for control of iron Deficiency Anaemia</a:t>
            </a:r>
            <a:r>
              <a:rPr lang="en-IN" sz="1800" kern="0" dirty="0">
                <a:effectLst/>
                <a:latin typeface="Arial" panose="020B0604020202020204" pitchFamily="34" charset="0"/>
                <a:ea typeface="Times New Roman" panose="02020603050405020304" pitchFamily="18" charset="0"/>
              </a:rPr>
              <a:t>. </a:t>
            </a:r>
            <a:r>
              <a:rPr lang="en-IN" sz="1800" u="sng" kern="0" dirty="0">
                <a:solidFill>
                  <a:srgbClr val="0563C1"/>
                </a:solidFill>
                <a:effectLst/>
                <a:latin typeface="Arial" panose="020B0604020202020204" pitchFamily="34" charset="0"/>
                <a:ea typeface="Times New Roman" panose="02020603050405020304" pitchFamily="18" charset="0"/>
                <a:cs typeface="Mangal" panose="02040503050203030202" pitchFamily="18" charset="0"/>
                <a:hlinkClick r:id="rId6"/>
              </a:rPr>
              <a:t>https://www.nhm.gov.in/images/pdf/programmes/child-health/guidelines/Control-of-Iron-Deficiency-Anaemia.pdf</a:t>
            </a:r>
            <a:endParaRPr lang="en-IN"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350842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47135-ADEE-4ED1-C22D-704954C1A92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63A3015-4F43-20F1-87D0-43A534D22190}"/>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16</a:t>
            </a:fld>
            <a:endParaRPr lang="en-US" dirty="0"/>
          </a:p>
        </p:txBody>
      </p:sp>
      <p:pic>
        <p:nvPicPr>
          <p:cNvPr id="2" name="Picture 1">
            <a:extLst>
              <a:ext uri="{FF2B5EF4-FFF2-40B4-BE49-F238E27FC236}">
                <a16:creationId xmlns:a16="http://schemas.microsoft.com/office/drawing/2014/main" id="{2E7AB19C-5C04-EF3E-EEA4-B17316CE4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7131" y="403655"/>
            <a:ext cx="8104438" cy="5924098"/>
          </a:xfrm>
          <a:prstGeom prst="rect">
            <a:avLst/>
          </a:prstGeom>
        </p:spPr>
      </p:pic>
    </p:spTree>
    <p:extLst>
      <p:ext uri="{BB962C8B-B14F-4D97-AF65-F5344CB8AC3E}">
        <p14:creationId xmlns:p14="http://schemas.microsoft.com/office/powerpoint/2010/main" val="1217938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EE229-BF43-E858-8EF6-3C7CEBD6CF6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D0A10DC-1C4D-7E3B-3DF0-2BB46BF8EB1E}"/>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17</a:t>
            </a:fld>
            <a:endParaRPr lang="en-US" dirty="0"/>
          </a:p>
        </p:txBody>
      </p:sp>
      <p:pic>
        <p:nvPicPr>
          <p:cNvPr id="3" name="Picture 2">
            <a:extLst>
              <a:ext uri="{FF2B5EF4-FFF2-40B4-BE49-F238E27FC236}">
                <a16:creationId xmlns:a16="http://schemas.microsoft.com/office/drawing/2014/main" id="{100CF980-47F7-16F2-B38D-4E714910E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1639" y="329977"/>
            <a:ext cx="7645919" cy="5901523"/>
          </a:xfrm>
          <a:prstGeom prst="rect">
            <a:avLst/>
          </a:prstGeom>
        </p:spPr>
      </p:pic>
    </p:spTree>
    <p:extLst>
      <p:ext uri="{BB962C8B-B14F-4D97-AF65-F5344CB8AC3E}">
        <p14:creationId xmlns:p14="http://schemas.microsoft.com/office/powerpoint/2010/main" val="903757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744BF-12DF-4374-2288-FA411379E78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E998D3-F1E7-5B14-1079-3AC89F7D0B47}"/>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18</a:t>
            </a:fld>
            <a:endParaRPr lang="en-US" dirty="0"/>
          </a:p>
        </p:txBody>
      </p:sp>
      <p:grpSp>
        <p:nvGrpSpPr>
          <p:cNvPr id="2" name="Group 1">
            <a:extLst>
              <a:ext uri="{FF2B5EF4-FFF2-40B4-BE49-F238E27FC236}">
                <a16:creationId xmlns:a16="http://schemas.microsoft.com/office/drawing/2014/main" id="{E178CB18-8840-D8AB-A516-54DB91E32ACF}"/>
              </a:ext>
            </a:extLst>
          </p:cNvPr>
          <p:cNvGrpSpPr>
            <a:grpSpLocks/>
          </p:cNvGrpSpPr>
          <p:nvPr/>
        </p:nvGrpSpPr>
        <p:grpSpPr>
          <a:xfrm>
            <a:off x="1994497" y="421105"/>
            <a:ext cx="7919524" cy="6015790"/>
            <a:chOff x="3175" y="3175"/>
            <a:chExt cx="6858000" cy="10058400"/>
          </a:xfrm>
        </p:grpSpPr>
        <p:sp>
          <p:nvSpPr>
            <p:cNvPr id="5" name="Graphic 2">
              <a:extLst>
                <a:ext uri="{FF2B5EF4-FFF2-40B4-BE49-F238E27FC236}">
                  <a16:creationId xmlns:a16="http://schemas.microsoft.com/office/drawing/2014/main" id="{282CF869-8004-4961-02A2-AB6CC603DD71}"/>
                </a:ext>
              </a:extLst>
            </p:cNvPr>
            <p:cNvSpPr/>
            <p:nvPr/>
          </p:nvSpPr>
          <p:spPr>
            <a:xfrm>
              <a:off x="2124889" y="4010450"/>
              <a:ext cx="2609850" cy="214629"/>
            </a:xfrm>
            <a:custGeom>
              <a:avLst/>
              <a:gdLst/>
              <a:ahLst/>
              <a:cxnLst/>
              <a:rect l="l" t="t" r="r" b="b"/>
              <a:pathLst>
                <a:path w="2609850" h="214629">
                  <a:moveTo>
                    <a:pt x="2555434" y="0"/>
                  </a:moveTo>
                  <a:lnTo>
                    <a:pt x="54000" y="0"/>
                  </a:lnTo>
                  <a:lnTo>
                    <a:pt x="33040" y="4263"/>
                  </a:lnTo>
                  <a:lnTo>
                    <a:pt x="15869" y="15869"/>
                  </a:lnTo>
                  <a:lnTo>
                    <a:pt x="4263" y="33040"/>
                  </a:lnTo>
                  <a:lnTo>
                    <a:pt x="0" y="54000"/>
                  </a:lnTo>
                  <a:lnTo>
                    <a:pt x="0" y="214203"/>
                  </a:lnTo>
                  <a:lnTo>
                    <a:pt x="2609434" y="214203"/>
                  </a:lnTo>
                  <a:lnTo>
                    <a:pt x="2609434" y="54000"/>
                  </a:lnTo>
                  <a:lnTo>
                    <a:pt x="2605171" y="33033"/>
                  </a:lnTo>
                  <a:lnTo>
                    <a:pt x="2593565" y="15862"/>
                  </a:lnTo>
                  <a:lnTo>
                    <a:pt x="2576394" y="4260"/>
                  </a:lnTo>
                  <a:lnTo>
                    <a:pt x="2555434" y="0"/>
                  </a:lnTo>
                  <a:close/>
                </a:path>
              </a:pathLst>
            </a:custGeom>
            <a:solidFill>
              <a:srgbClr val="DD2B1C"/>
            </a:solidFill>
          </p:spPr>
          <p:txBody>
            <a:bodyPr wrap="square" lIns="0" tIns="0" rIns="0" bIns="0" rtlCol="0">
              <a:prstTxWarp prst="textNoShape">
                <a:avLst/>
              </a:prstTxWarp>
              <a:noAutofit/>
            </a:bodyPr>
            <a:lstStyle/>
            <a:p>
              <a:endParaRPr lang="en-IN"/>
            </a:p>
          </p:txBody>
        </p:sp>
        <p:pic>
          <p:nvPicPr>
            <p:cNvPr id="6" name="Image 3">
              <a:extLst>
                <a:ext uri="{FF2B5EF4-FFF2-40B4-BE49-F238E27FC236}">
                  <a16:creationId xmlns:a16="http://schemas.microsoft.com/office/drawing/2014/main" id="{FEC6551E-20E5-62A3-FEF4-77CB56F0F12E}"/>
                </a:ext>
              </a:extLst>
            </p:cNvPr>
            <p:cNvPicPr/>
            <p:nvPr/>
          </p:nvPicPr>
          <p:blipFill>
            <a:blip r:embed="rId3" cstate="print"/>
            <a:stretch>
              <a:fillRect/>
            </a:stretch>
          </p:blipFill>
          <p:spPr>
            <a:xfrm>
              <a:off x="3247312" y="351979"/>
              <a:ext cx="444674" cy="575978"/>
            </a:xfrm>
            <a:prstGeom prst="rect">
              <a:avLst/>
            </a:prstGeom>
          </p:spPr>
        </p:pic>
        <p:sp>
          <p:nvSpPr>
            <p:cNvPr id="7" name="Graphic 4">
              <a:extLst>
                <a:ext uri="{FF2B5EF4-FFF2-40B4-BE49-F238E27FC236}">
                  <a16:creationId xmlns:a16="http://schemas.microsoft.com/office/drawing/2014/main" id="{47BBFE6A-1AB2-0799-924D-BFB38DE30C54}"/>
                </a:ext>
              </a:extLst>
            </p:cNvPr>
            <p:cNvSpPr/>
            <p:nvPr/>
          </p:nvSpPr>
          <p:spPr>
            <a:xfrm>
              <a:off x="229208" y="209026"/>
              <a:ext cx="6400800" cy="50800"/>
            </a:xfrm>
            <a:custGeom>
              <a:avLst/>
              <a:gdLst/>
              <a:ahLst/>
              <a:cxnLst/>
              <a:rect l="l" t="t" r="r" b="b"/>
              <a:pathLst>
                <a:path w="6400800" h="50800">
                  <a:moveTo>
                    <a:pt x="6400800" y="0"/>
                  </a:moveTo>
                  <a:lnTo>
                    <a:pt x="0" y="0"/>
                  </a:lnTo>
                  <a:lnTo>
                    <a:pt x="0" y="50396"/>
                  </a:lnTo>
                  <a:lnTo>
                    <a:pt x="6400800" y="50396"/>
                  </a:lnTo>
                  <a:lnTo>
                    <a:pt x="6400800" y="0"/>
                  </a:lnTo>
                  <a:close/>
                </a:path>
              </a:pathLst>
            </a:custGeom>
            <a:solidFill>
              <a:srgbClr val="4E4E4D"/>
            </a:solidFill>
          </p:spPr>
          <p:txBody>
            <a:bodyPr wrap="square" lIns="0" tIns="0" rIns="0" bIns="0" rtlCol="0">
              <a:prstTxWarp prst="textNoShape">
                <a:avLst/>
              </a:prstTxWarp>
              <a:noAutofit/>
            </a:bodyPr>
            <a:lstStyle/>
            <a:p>
              <a:endParaRPr lang="en-IN"/>
            </a:p>
          </p:txBody>
        </p:sp>
        <p:pic>
          <p:nvPicPr>
            <p:cNvPr id="8" name="Image 5">
              <a:extLst>
                <a:ext uri="{FF2B5EF4-FFF2-40B4-BE49-F238E27FC236}">
                  <a16:creationId xmlns:a16="http://schemas.microsoft.com/office/drawing/2014/main" id="{530C54A5-8C98-44CB-9F21-274A85296C75}"/>
                </a:ext>
              </a:extLst>
            </p:cNvPr>
            <p:cNvPicPr/>
            <p:nvPr/>
          </p:nvPicPr>
          <p:blipFill>
            <a:blip r:embed="rId4" cstate="print"/>
            <a:stretch>
              <a:fillRect/>
            </a:stretch>
          </p:blipFill>
          <p:spPr>
            <a:xfrm>
              <a:off x="4536020" y="1256674"/>
              <a:ext cx="1925396" cy="2601585"/>
            </a:xfrm>
            <a:prstGeom prst="rect">
              <a:avLst/>
            </a:prstGeom>
          </p:spPr>
        </p:pic>
        <p:pic>
          <p:nvPicPr>
            <p:cNvPr id="9" name="Image 6">
              <a:extLst>
                <a:ext uri="{FF2B5EF4-FFF2-40B4-BE49-F238E27FC236}">
                  <a16:creationId xmlns:a16="http://schemas.microsoft.com/office/drawing/2014/main" id="{E8843C80-16F5-AE8D-6CAC-1B97E7DF1502}"/>
                </a:ext>
              </a:extLst>
            </p:cNvPr>
            <p:cNvPicPr/>
            <p:nvPr/>
          </p:nvPicPr>
          <p:blipFill>
            <a:blip r:embed="rId5" cstate="print"/>
            <a:stretch>
              <a:fillRect/>
            </a:stretch>
          </p:blipFill>
          <p:spPr>
            <a:xfrm>
              <a:off x="518252" y="406199"/>
              <a:ext cx="603377" cy="467560"/>
            </a:xfrm>
            <a:prstGeom prst="rect">
              <a:avLst/>
            </a:prstGeom>
          </p:spPr>
        </p:pic>
        <p:pic>
          <p:nvPicPr>
            <p:cNvPr id="10" name="Image 7">
              <a:extLst>
                <a:ext uri="{FF2B5EF4-FFF2-40B4-BE49-F238E27FC236}">
                  <a16:creationId xmlns:a16="http://schemas.microsoft.com/office/drawing/2014/main" id="{7D1EAE58-7C4D-8172-2FE6-E51BEED834D6}"/>
                </a:ext>
              </a:extLst>
            </p:cNvPr>
            <p:cNvPicPr/>
            <p:nvPr/>
          </p:nvPicPr>
          <p:blipFill>
            <a:blip r:embed="rId6" cstate="print"/>
            <a:stretch>
              <a:fillRect/>
            </a:stretch>
          </p:blipFill>
          <p:spPr>
            <a:xfrm>
              <a:off x="1793182" y="394334"/>
              <a:ext cx="754421" cy="477511"/>
            </a:xfrm>
            <a:prstGeom prst="rect">
              <a:avLst/>
            </a:prstGeom>
          </p:spPr>
        </p:pic>
        <p:pic>
          <p:nvPicPr>
            <p:cNvPr id="11" name="Image 8">
              <a:extLst>
                <a:ext uri="{FF2B5EF4-FFF2-40B4-BE49-F238E27FC236}">
                  <a16:creationId xmlns:a16="http://schemas.microsoft.com/office/drawing/2014/main" id="{4371AB25-F7BA-5EFD-8018-5BA8F23D2CBF}"/>
                </a:ext>
              </a:extLst>
            </p:cNvPr>
            <p:cNvPicPr/>
            <p:nvPr/>
          </p:nvPicPr>
          <p:blipFill>
            <a:blip r:embed="rId7" cstate="print"/>
            <a:stretch>
              <a:fillRect/>
            </a:stretch>
          </p:blipFill>
          <p:spPr>
            <a:xfrm>
              <a:off x="5570964" y="379328"/>
              <a:ext cx="819424" cy="521643"/>
            </a:xfrm>
            <a:prstGeom prst="rect">
              <a:avLst/>
            </a:prstGeom>
          </p:spPr>
        </p:pic>
        <p:pic>
          <p:nvPicPr>
            <p:cNvPr id="12" name="Image 9">
              <a:extLst>
                <a:ext uri="{FF2B5EF4-FFF2-40B4-BE49-F238E27FC236}">
                  <a16:creationId xmlns:a16="http://schemas.microsoft.com/office/drawing/2014/main" id="{119EF6DA-7AFF-BAC2-0F2D-0AB442243E4C}"/>
                </a:ext>
              </a:extLst>
            </p:cNvPr>
            <p:cNvPicPr/>
            <p:nvPr/>
          </p:nvPicPr>
          <p:blipFill>
            <a:blip r:embed="rId8" cstate="print"/>
            <a:stretch>
              <a:fillRect/>
            </a:stretch>
          </p:blipFill>
          <p:spPr>
            <a:xfrm>
              <a:off x="4382395" y="374709"/>
              <a:ext cx="530538" cy="530538"/>
            </a:xfrm>
            <a:prstGeom prst="rect">
              <a:avLst/>
            </a:prstGeom>
          </p:spPr>
        </p:pic>
        <p:sp>
          <p:nvSpPr>
            <p:cNvPr id="13" name="Graphic 10">
              <a:extLst>
                <a:ext uri="{FF2B5EF4-FFF2-40B4-BE49-F238E27FC236}">
                  <a16:creationId xmlns:a16="http://schemas.microsoft.com/office/drawing/2014/main" id="{3D67F353-4765-9B94-1E73-8B4664C5A875}"/>
                </a:ext>
              </a:extLst>
            </p:cNvPr>
            <p:cNvSpPr/>
            <p:nvPr/>
          </p:nvSpPr>
          <p:spPr>
            <a:xfrm>
              <a:off x="541225" y="1151824"/>
              <a:ext cx="971550" cy="732790"/>
            </a:xfrm>
            <a:custGeom>
              <a:avLst/>
              <a:gdLst/>
              <a:ahLst/>
              <a:cxnLst/>
              <a:rect l="l" t="t" r="r" b="b"/>
              <a:pathLst>
                <a:path w="971550" h="732790">
                  <a:moveTo>
                    <a:pt x="424827" y="0"/>
                  </a:moveTo>
                  <a:lnTo>
                    <a:pt x="0" y="0"/>
                  </a:lnTo>
                  <a:lnTo>
                    <a:pt x="0" y="137160"/>
                  </a:lnTo>
                  <a:lnTo>
                    <a:pt x="132092" y="137160"/>
                  </a:lnTo>
                  <a:lnTo>
                    <a:pt x="132092" y="732790"/>
                  </a:lnTo>
                  <a:lnTo>
                    <a:pt x="292735" y="732790"/>
                  </a:lnTo>
                  <a:lnTo>
                    <a:pt x="292735" y="137160"/>
                  </a:lnTo>
                  <a:lnTo>
                    <a:pt x="424827" y="137160"/>
                  </a:lnTo>
                  <a:lnTo>
                    <a:pt x="424827" y="0"/>
                  </a:lnTo>
                  <a:close/>
                </a:path>
                <a:path w="971550" h="732790">
                  <a:moveTo>
                    <a:pt x="467017" y="368033"/>
                  </a:moveTo>
                  <a:lnTo>
                    <a:pt x="457415" y="368033"/>
                  </a:lnTo>
                  <a:lnTo>
                    <a:pt x="457415" y="355282"/>
                  </a:lnTo>
                  <a:lnTo>
                    <a:pt x="457415" y="353212"/>
                  </a:lnTo>
                  <a:lnTo>
                    <a:pt x="455561" y="348437"/>
                  </a:lnTo>
                  <a:lnTo>
                    <a:pt x="448157" y="342125"/>
                  </a:lnTo>
                  <a:lnTo>
                    <a:pt x="442899" y="340537"/>
                  </a:lnTo>
                  <a:lnTo>
                    <a:pt x="429323" y="340537"/>
                  </a:lnTo>
                  <a:lnTo>
                    <a:pt x="424065" y="342125"/>
                  </a:lnTo>
                  <a:lnTo>
                    <a:pt x="416572" y="348437"/>
                  </a:lnTo>
                  <a:lnTo>
                    <a:pt x="414705" y="353212"/>
                  </a:lnTo>
                  <a:lnTo>
                    <a:pt x="414705" y="361950"/>
                  </a:lnTo>
                  <a:lnTo>
                    <a:pt x="430974" y="361950"/>
                  </a:lnTo>
                  <a:lnTo>
                    <a:pt x="430974" y="356806"/>
                  </a:lnTo>
                  <a:lnTo>
                    <a:pt x="432638" y="355282"/>
                  </a:lnTo>
                  <a:lnTo>
                    <a:pt x="439356" y="355282"/>
                  </a:lnTo>
                  <a:lnTo>
                    <a:pt x="441032" y="356806"/>
                  </a:lnTo>
                  <a:lnTo>
                    <a:pt x="441032" y="368033"/>
                  </a:lnTo>
                  <a:lnTo>
                    <a:pt x="440677" y="368033"/>
                  </a:lnTo>
                  <a:lnTo>
                    <a:pt x="431431" y="368033"/>
                  </a:lnTo>
                  <a:lnTo>
                    <a:pt x="389534" y="368033"/>
                  </a:lnTo>
                  <a:lnTo>
                    <a:pt x="380174" y="368033"/>
                  </a:lnTo>
                  <a:lnTo>
                    <a:pt x="363562" y="368033"/>
                  </a:lnTo>
                  <a:lnTo>
                    <a:pt x="363562" y="381736"/>
                  </a:lnTo>
                  <a:lnTo>
                    <a:pt x="363562" y="418033"/>
                  </a:lnTo>
                  <a:lnTo>
                    <a:pt x="363105" y="418033"/>
                  </a:lnTo>
                  <a:lnTo>
                    <a:pt x="361759" y="418439"/>
                  </a:lnTo>
                  <a:lnTo>
                    <a:pt x="360159" y="418706"/>
                  </a:lnTo>
                  <a:lnTo>
                    <a:pt x="355257" y="418706"/>
                  </a:lnTo>
                  <a:lnTo>
                    <a:pt x="353542" y="417195"/>
                  </a:lnTo>
                  <a:lnTo>
                    <a:pt x="353491" y="381736"/>
                  </a:lnTo>
                  <a:lnTo>
                    <a:pt x="363562" y="381736"/>
                  </a:lnTo>
                  <a:lnTo>
                    <a:pt x="363562" y="368033"/>
                  </a:lnTo>
                  <a:lnTo>
                    <a:pt x="328104" y="368033"/>
                  </a:lnTo>
                  <a:lnTo>
                    <a:pt x="328104" y="381736"/>
                  </a:lnTo>
                  <a:lnTo>
                    <a:pt x="337108" y="381736"/>
                  </a:lnTo>
                  <a:lnTo>
                    <a:pt x="337108" y="420979"/>
                  </a:lnTo>
                  <a:lnTo>
                    <a:pt x="338569" y="425615"/>
                  </a:lnTo>
                  <a:lnTo>
                    <a:pt x="344538" y="431825"/>
                  </a:lnTo>
                  <a:lnTo>
                    <a:pt x="344805" y="431825"/>
                  </a:lnTo>
                  <a:lnTo>
                    <a:pt x="349542" y="433324"/>
                  </a:lnTo>
                  <a:lnTo>
                    <a:pt x="358241" y="433324"/>
                  </a:lnTo>
                  <a:lnTo>
                    <a:pt x="361530" y="432917"/>
                  </a:lnTo>
                  <a:lnTo>
                    <a:pt x="362800" y="432523"/>
                  </a:lnTo>
                  <a:lnTo>
                    <a:pt x="363562" y="432523"/>
                  </a:lnTo>
                  <a:lnTo>
                    <a:pt x="363562" y="446557"/>
                  </a:lnTo>
                  <a:lnTo>
                    <a:pt x="379945" y="446557"/>
                  </a:lnTo>
                  <a:lnTo>
                    <a:pt x="379945" y="432523"/>
                  </a:lnTo>
                  <a:lnTo>
                    <a:pt x="379945" y="418706"/>
                  </a:lnTo>
                  <a:lnTo>
                    <a:pt x="379945" y="381736"/>
                  </a:lnTo>
                  <a:lnTo>
                    <a:pt x="380174" y="381736"/>
                  </a:lnTo>
                  <a:lnTo>
                    <a:pt x="389534" y="381736"/>
                  </a:lnTo>
                  <a:lnTo>
                    <a:pt x="413880" y="381736"/>
                  </a:lnTo>
                  <a:lnTo>
                    <a:pt x="414667" y="382981"/>
                  </a:lnTo>
                  <a:lnTo>
                    <a:pt x="415010" y="384619"/>
                  </a:lnTo>
                  <a:lnTo>
                    <a:pt x="415048" y="400761"/>
                  </a:lnTo>
                  <a:lnTo>
                    <a:pt x="414731" y="401891"/>
                  </a:lnTo>
                  <a:lnTo>
                    <a:pt x="413486" y="403453"/>
                  </a:lnTo>
                  <a:lnTo>
                    <a:pt x="412318" y="403847"/>
                  </a:lnTo>
                  <a:lnTo>
                    <a:pt x="408889" y="403847"/>
                  </a:lnTo>
                  <a:lnTo>
                    <a:pt x="407327" y="403656"/>
                  </a:lnTo>
                  <a:lnTo>
                    <a:pt x="405917" y="403263"/>
                  </a:lnTo>
                  <a:lnTo>
                    <a:pt x="405917" y="393788"/>
                  </a:lnTo>
                  <a:lnTo>
                    <a:pt x="389534" y="393788"/>
                  </a:lnTo>
                  <a:lnTo>
                    <a:pt x="389534" y="432523"/>
                  </a:lnTo>
                  <a:lnTo>
                    <a:pt x="391604" y="437591"/>
                  </a:lnTo>
                  <a:lnTo>
                    <a:pt x="399872" y="445236"/>
                  </a:lnTo>
                  <a:lnTo>
                    <a:pt x="405739" y="447154"/>
                  </a:lnTo>
                  <a:lnTo>
                    <a:pt x="420966" y="447154"/>
                  </a:lnTo>
                  <a:lnTo>
                    <a:pt x="427215" y="446290"/>
                  </a:lnTo>
                  <a:lnTo>
                    <a:pt x="432130" y="444576"/>
                  </a:lnTo>
                  <a:lnTo>
                    <a:pt x="432130" y="432523"/>
                  </a:lnTo>
                  <a:lnTo>
                    <a:pt x="432130" y="429361"/>
                  </a:lnTo>
                  <a:lnTo>
                    <a:pt x="427304" y="431393"/>
                  </a:lnTo>
                  <a:lnTo>
                    <a:pt x="421563" y="432523"/>
                  </a:lnTo>
                  <a:lnTo>
                    <a:pt x="409702" y="432523"/>
                  </a:lnTo>
                  <a:lnTo>
                    <a:pt x="405917" y="430136"/>
                  </a:lnTo>
                  <a:lnTo>
                    <a:pt x="405917" y="417423"/>
                  </a:lnTo>
                  <a:lnTo>
                    <a:pt x="409371" y="418033"/>
                  </a:lnTo>
                  <a:lnTo>
                    <a:pt x="409536" y="418033"/>
                  </a:lnTo>
                  <a:lnTo>
                    <a:pt x="411378" y="418236"/>
                  </a:lnTo>
                  <a:lnTo>
                    <a:pt x="419417" y="418236"/>
                  </a:lnTo>
                  <a:lnTo>
                    <a:pt x="421855" y="417423"/>
                  </a:lnTo>
                  <a:lnTo>
                    <a:pt x="424116" y="416661"/>
                  </a:lnTo>
                  <a:lnTo>
                    <a:pt x="429971" y="410349"/>
                  </a:lnTo>
                  <a:lnTo>
                    <a:pt x="431431" y="405688"/>
                  </a:lnTo>
                  <a:lnTo>
                    <a:pt x="431431" y="403847"/>
                  </a:lnTo>
                  <a:lnTo>
                    <a:pt x="431406" y="384619"/>
                  </a:lnTo>
                  <a:lnTo>
                    <a:pt x="431253" y="383451"/>
                  </a:lnTo>
                  <a:lnTo>
                    <a:pt x="431203" y="382981"/>
                  </a:lnTo>
                  <a:lnTo>
                    <a:pt x="430784" y="381889"/>
                  </a:lnTo>
                  <a:lnTo>
                    <a:pt x="430733" y="381736"/>
                  </a:lnTo>
                  <a:lnTo>
                    <a:pt x="431431" y="381736"/>
                  </a:lnTo>
                  <a:lnTo>
                    <a:pt x="440677" y="381736"/>
                  </a:lnTo>
                  <a:lnTo>
                    <a:pt x="441032" y="381736"/>
                  </a:lnTo>
                  <a:lnTo>
                    <a:pt x="441032" y="446557"/>
                  </a:lnTo>
                  <a:lnTo>
                    <a:pt x="457415" y="446557"/>
                  </a:lnTo>
                  <a:lnTo>
                    <a:pt x="457415" y="381736"/>
                  </a:lnTo>
                  <a:lnTo>
                    <a:pt x="467017" y="381736"/>
                  </a:lnTo>
                  <a:lnTo>
                    <a:pt x="467017" y="368033"/>
                  </a:lnTo>
                  <a:close/>
                </a:path>
                <a:path w="971550" h="732790">
                  <a:moveTo>
                    <a:pt x="486079" y="502234"/>
                  </a:moveTo>
                  <a:lnTo>
                    <a:pt x="434936" y="502234"/>
                  </a:lnTo>
                  <a:lnTo>
                    <a:pt x="425577" y="502234"/>
                  </a:lnTo>
                  <a:lnTo>
                    <a:pt x="424649" y="502234"/>
                  </a:lnTo>
                  <a:lnTo>
                    <a:pt x="417436" y="479183"/>
                  </a:lnTo>
                  <a:lnTo>
                    <a:pt x="412813" y="475437"/>
                  </a:lnTo>
                  <a:lnTo>
                    <a:pt x="402996" y="475437"/>
                  </a:lnTo>
                  <a:lnTo>
                    <a:pt x="401599" y="475678"/>
                  </a:lnTo>
                  <a:lnTo>
                    <a:pt x="401599" y="489127"/>
                  </a:lnTo>
                  <a:lnTo>
                    <a:pt x="404571" y="489127"/>
                  </a:lnTo>
                  <a:lnTo>
                    <a:pt x="405079" y="489369"/>
                  </a:lnTo>
                  <a:lnTo>
                    <a:pt x="406412" y="490766"/>
                  </a:lnTo>
                  <a:lnTo>
                    <a:pt x="407047" y="492023"/>
                  </a:lnTo>
                  <a:lnTo>
                    <a:pt x="407670" y="493814"/>
                  </a:lnTo>
                  <a:lnTo>
                    <a:pt x="410718" y="502234"/>
                  </a:lnTo>
                  <a:lnTo>
                    <a:pt x="409321" y="502234"/>
                  </a:lnTo>
                  <a:lnTo>
                    <a:pt x="397840" y="486905"/>
                  </a:lnTo>
                  <a:lnTo>
                    <a:pt x="394728" y="482777"/>
                  </a:lnTo>
                  <a:lnTo>
                    <a:pt x="391833" y="479806"/>
                  </a:lnTo>
                  <a:lnTo>
                    <a:pt x="386537" y="476224"/>
                  </a:lnTo>
                  <a:lnTo>
                    <a:pt x="383819" y="475437"/>
                  </a:lnTo>
                  <a:lnTo>
                    <a:pt x="376351" y="475437"/>
                  </a:lnTo>
                  <a:lnTo>
                    <a:pt x="374561" y="475678"/>
                  </a:lnTo>
                  <a:lnTo>
                    <a:pt x="374561" y="489127"/>
                  </a:lnTo>
                  <a:lnTo>
                    <a:pt x="381228" y="489127"/>
                  </a:lnTo>
                  <a:lnTo>
                    <a:pt x="383768" y="490537"/>
                  </a:lnTo>
                  <a:lnTo>
                    <a:pt x="386499" y="493814"/>
                  </a:lnTo>
                  <a:lnTo>
                    <a:pt x="393395" y="502234"/>
                  </a:lnTo>
                  <a:lnTo>
                    <a:pt x="382638" y="502234"/>
                  </a:lnTo>
                  <a:lnTo>
                    <a:pt x="382638" y="541794"/>
                  </a:lnTo>
                  <a:lnTo>
                    <a:pt x="372681" y="541794"/>
                  </a:lnTo>
                  <a:lnTo>
                    <a:pt x="371830" y="539915"/>
                  </a:lnTo>
                  <a:lnTo>
                    <a:pt x="370738" y="538556"/>
                  </a:lnTo>
                  <a:lnTo>
                    <a:pt x="369404" y="537692"/>
                  </a:lnTo>
                  <a:lnTo>
                    <a:pt x="372757" y="535355"/>
                  </a:lnTo>
                  <a:lnTo>
                    <a:pt x="374446" y="531063"/>
                  </a:lnTo>
                  <a:lnTo>
                    <a:pt x="374446" y="521665"/>
                  </a:lnTo>
                  <a:lnTo>
                    <a:pt x="373659" y="517182"/>
                  </a:lnTo>
                  <a:lnTo>
                    <a:pt x="373545" y="516509"/>
                  </a:lnTo>
                  <a:lnTo>
                    <a:pt x="372910" y="512914"/>
                  </a:lnTo>
                  <a:lnTo>
                    <a:pt x="368325" y="506653"/>
                  </a:lnTo>
                  <a:lnTo>
                    <a:pt x="360680" y="502907"/>
                  </a:lnTo>
                  <a:lnTo>
                    <a:pt x="349986" y="501650"/>
                  </a:lnTo>
                  <a:lnTo>
                    <a:pt x="345617" y="501650"/>
                  </a:lnTo>
                  <a:lnTo>
                    <a:pt x="341172" y="502234"/>
                  </a:lnTo>
                  <a:lnTo>
                    <a:pt x="341718" y="502234"/>
                  </a:lnTo>
                  <a:lnTo>
                    <a:pt x="339331" y="503059"/>
                  </a:lnTo>
                  <a:lnTo>
                    <a:pt x="339331" y="517918"/>
                  </a:lnTo>
                  <a:lnTo>
                    <a:pt x="342760" y="516978"/>
                  </a:lnTo>
                  <a:lnTo>
                    <a:pt x="346151" y="516509"/>
                  </a:lnTo>
                  <a:lnTo>
                    <a:pt x="352869" y="516509"/>
                  </a:lnTo>
                  <a:lnTo>
                    <a:pt x="355219" y="516978"/>
                  </a:lnTo>
                  <a:lnTo>
                    <a:pt x="357759" y="518756"/>
                  </a:lnTo>
                  <a:lnTo>
                    <a:pt x="358406" y="520255"/>
                  </a:lnTo>
                  <a:lnTo>
                    <a:pt x="358406" y="526694"/>
                  </a:lnTo>
                  <a:lnTo>
                    <a:pt x="357924" y="528066"/>
                  </a:lnTo>
                  <a:lnTo>
                    <a:pt x="355968" y="529780"/>
                  </a:lnTo>
                  <a:lnTo>
                    <a:pt x="354393" y="530212"/>
                  </a:lnTo>
                  <a:lnTo>
                    <a:pt x="345300" y="530212"/>
                  </a:lnTo>
                  <a:lnTo>
                    <a:pt x="345300" y="545299"/>
                  </a:lnTo>
                  <a:lnTo>
                    <a:pt x="356336" y="545299"/>
                  </a:lnTo>
                  <a:lnTo>
                    <a:pt x="358406" y="547217"/>
                  </a:lnTo>
                  <a:lnTo>
                    <a:pt x="358330" y="557949"/>
                  </a:lnTo>
                  <a:lnTo>
                    <a:pt x="357644" y="559447"/>
                  </a:lnTo>
                  <a:lnTo>
                    <a:pt x="355079" y="561238"/>
                  </a:lnTo>
                  <a:lnTo>
                    <a:pt x="352577" y="561682"/>
                  </a:lnTo>
                  <a:lnTo>
                    <a:pt x="345160" y="561682"/>
                  </a:lnTo>
                  <a:lnTo>
                    <a:pt x="341833" y="561238"/>
                  </a:lnTo>
                  <a:lnTo>
                    <a:pt x="341642" y="561238"/>
                  </a:lnTo>
                  <a:lnTo>
                    <a:pt x="337693" y="560171"/>
                  </a:lnTo>
                  <a:lnTo>
                    <a:pt x="337693" y="575030"/>
                  </a:lnTo>
                  <a:lnTo>
                    <a:pt x="340575" y="576046"/>
                  </a:lnTo>
                  <a:lnTo>
                    <a:pt x="344639" y="576554"/>
                  </a:lnTo>
                  <a:lnTo>
                    <a:pt x="358444" y="576554"/>
                  </a:lnTo>
                  <a:lnTo>
                    <a:pt x="374446" y="555840"/>
                  </a:lnTo>
                  <a:lnTo>
                    <a:pt x="382638" y="555840"/>
                  </a:lnTo>
                  <a:lnTo>
                    <a:pt x="382638" y="580758"/>
                  </a:lnTo>
                  <a:lnTo>
                    <a:pt x="399021" y="580758"/>
                  </a:lnTo>
                  <a:lnTo>
                    <a:pt x="399021" y="555840"/>
                  </a:lnTo>
                  <a:lnTo>
                    <a:pt x="399021" y="541794"/>
                  </a:lnTo>
                  <a:lnTo>
                    <a:pt x="399021" y="515924"/>
                  </a:lnTo>
                  <a:lnTo>
                    <a:pt x="408965" y="515924"/>
                  </a:lnTo>
                  <a:lnTo>
                    <a:pt x="408965" y="580758"/>
                  </a:lnTo>
                  <a:lnTo>
                    <a:pt x="425348" y="580758"/>
                  </a:lnTo>
                  <a:lnTo>
                    <a:pt x="425348" y="515924"/>
                  </a:lnTo>
                  <a:lnTo>
                    <a:pt x="425577" y="515924"/>
                  </a:lnTo>
                  <a:lnTo>
                    <a:pt x="434936" y="515924"/>
                  </a:lnTo>
                  <a:lnTo>
                    <a:pt x="459282" y="515924"/>
                  </a:lnTo>
                  <a:lnTo>
                    <a:pt x="459943" y="516978"/>
                  </a:lnTo>
                  <a:lnTo>
                    <a:pt x="460070" y="517182"/>
                  </a:lnTo>
                  <a:lnTo>
                    <a:pt x="460222" y="517918"/>
                  </a:lnTo>
                  <a:lnTo>
                    <a:pt x="460349" y="535355"/>
                  </a:lnTo>
                  <a:lnTo>
                    <a:pt x="460146" y="536092"/>
                  </a:lnTo>
                  <a:lnTo>
                    <a:pt x="459054" y="537464"/>
                  </a:lnTo>
                  <a:lnTo>
                    <a:pt x="458787" y="537692"/>
                  </a:lnTo>
                  <a:lnTo>
                    <a:pt x="457720" y="538048"/>
                  </a:lnTo>
                  <a:lnTo>
                    <a:pt x="454291" y="538048"/>
                  </a:lnTo>
                  <a:lnTo>
                    <a:pt x="452729" y="537857"/>
                  </a:lnTo>
                  <a:lnTo>
                    <a:pt x="451319" y="537464"/>
                  </a:lnTo>
                  <a:lnTo>
                    <a:pt x="451319" y="528066"/>
                  </a:lnTo>
                  <a:lnTo>
                    <a:pt x="434936" y="528066"/>
                  </a:lnTo>
                  <a:lnTo>
                    <a:pt x="434936" y="566724"/>
                  </a:lnTo>
                  <a:lnTo>
                    <a:pt x="437007" y="571792"/>
                  </a:lnTo>
                  <a:lnTo>
                    <a:pt x="445274" y="579437"/>
                  </a:lnTo>
                  <a:lnTo>
                    <a:pt x="451142" y="581342"/>
                  </a:lnTo>
                  <a:lnTo>
                    <a:pt x="466369" y="581342"/>
                  </a:lnTo>
                  <a:lnTo>
                    <a:pt x="472630" y="580491"/>
                  </a:lnTo>
                  <a:lnTo>
                    <a:pt x="477545" y="578777"/>
                  </a:lnTo>
                  <a:lnTo>
                    <a:pt x="477545" y="566724"/>
                  </a:lnTo>
                  <a:lnTo>
                    <a:pt x="477545" y="563562"/>
                  </a:lnTo>
                  <a:lnTo>
                    <a:pt x="472706" y="565594"/>
                  </a:lnTo>
                  <a:lnTo>
                    <a:pt x="466979" y="566724"/>
                  </a:lnTo>
                  <a:lnTo>
                    <a:pt x="455091" y="566724"/>
                  </a:lnTo>
                  <a:lnTo>
                    <a:pt x="451319" y="564337"/>
                  </a:lnTo>
                  <a:lnTo>
                    <a:pt x="451319" y="551624"/>
                  </a:lnTo>
                  <a:lnTo>
                    <a:pt x="454444" y="552170"/>
                  </a:lnTo>
                  <a:lnTo>
                    <a:pt x="456780" y="552437"/>
                  </a:lnTo>
                  <a:lnTo>
                    <a:pt x="464820" y="552437"/>
                  </a:lnTo>
                  <a:lnTo>
                    <a:pt x="467258" y="551624"/>
                  </a:lnTo>
                  <a:lnTo>
                    <a:pt x="469519" y="550862"/>
                  </a:lnTo>
                  <a:lnTo>
                    <a:pt x="475373" y="544537"/>
                  </a:lnTo>
                  <a:lnTo>
                    <a:pt x="476821" y="539915"/>
                  </a:lnTo>
                  <a:lnTo>
                    <a:pt x="476834" y="538048"/>
                  </a:lnTo>
                  <a:lnTo>
                    <a:pt x="476808" y="518756"/>
                  </a:lnTo>
                  <a:lnTo>
                    <a:pt x="476694" y="517918"/>
                  </a:lnTo>
                  <a:lnTo>
                    <a:pt x="476605" y="517182"/>
                  </a:lnTo>
                  <a:lnTo>
                    <a:pt x="476135" y="515924"/>
                  </a:lnTo>
                  <a:lnTo>
                    <a:pt x="486079" y="515924"/>
                  </a:lnTo>
                  <a:lnTo>
                    <a:pt x="486079" y="502234"/>
                  </a:lnTo>
                  <a:close/>
                </a:path>
                <a:path w="971550" h="732790">
                  <a:moveTo>
                    <a:pt x="619607" y="368033"/>
                  </a:moveTo>
                  <a:lnTo>
                    <a:pt x="568121" y="368033"/>
                  </a:lnTo>
                  <a:lnTo>
                    <a:pt x="568121" y="381736"/>
                  </a:lnTo>
                  <a:lnTo>
                    <a:pt x="568045" y="417195"/>
                  </a:lnTo>
                  <a:lnTo>
                    <a:pt x="567829" y="418033"/>
                  </a:lnTo>
                  <a:lnTo>
                    <a:pt x="566661" y="419506"/>
                  </a:lnTo>
                  <a:lnTo>
                    <a:pt x="565467" y="419887"/>
                  </a:lnTo>
                  <a:lnTo>
                    <a:pt x="561886" y="419887"/>
                  </a:lnTo>
                  <a:lnTo>
                    <a:pt x="560692" y="419506"/>
                  </a:lnTo>
                  <a:lnTo>
                    <a:pt x="559523" y="418033"/>
                  </a:lnTo>
                  <a:lnTo>
                    <a:pt x="559371" y="417423"/>
                  </a:lnTo>
                  <a:lnTo>
                    <a:pt x="559308" y="417195"/>
                  </a:lnTo>
                  <a:lnTo>
                    <a:pt x="559231" y="381736"/>
                  </a:lnTo>
                  <a:lnTo>
                    <a:pt x="568121" y="381736"/>
                  </a:lnTo>
                  <a:lnTo>
                    <a:pt x="568121" y="368033"/>
                  </a:lnTo>
                  <a:lnTo>
                    <a:pt x="543433" y="368033"/>
                  </a:lnTo>
                  <a:lnTo>
                    <a:pt x="534073" y="368033"/>
                  </a:lnTo>
                  <a:lnTo>
                    <a:pt x="517448" y="368033"/>
                  </a:lnTo>
                  <a:lnTo>
                    <a:pt x="517448" y="395770"/>
                  </a:lnTo>
                  <a:lnTo>
                    <a:pt x="507911" y="395770"/>
                  </a:lnTo>
                  <a:lnTo>
                    <a:pt x="508444" y="394728"/>
                  </a:lnTo>
                  <a:lnTo>
                    <a:pt x="508546" y="393788"/>
                  </a:lnTo>
                  <a:lnTo>
                    <a:pt x="508673" y="381495"/>
                  </a:lnTo>
                  <a:lnTo>
                    <a:pt x="508673" y="379895"/>
                  </a:lnTo>
                  <a:lnTo>
                    <a:pt x="507111" y="375259"/>
                  </a:lnTo>
                  <a:lnTo>
                    <a:pt x="500875" y="369011"/>
                  </a:lnTo>
                  <a:lnTo>
                    <a:pt x="495922" y="367461"/>
                  </a:lnTo>
                  <a:lnTo>
                    <a:pt x="493229" y="367461"/>
                  </a:lnTo>
                  <a:lnTo>
                    <a:pt x="493229" y="384619"/>
                  </a:lnTo>
                  <a:lnTo>
                    <a:pt x="493102" y="393788"/>
                  </a:lnTo>
                  <a:lnTo>
                    <a:pt x="492975" y="394411"/>
                  </a:lnTo>
                  <a:lnTo>
                    <a:pt x="491959" y="395973"/>
                  </a:lnTo>
                  <a:lnTo>
                    <a:pt x="490842" y="396354"/>
                  </a:lnTo>
                  <a:lnTo>
                    <a:pt x="487413" y="396354"/>
                  </a:lnTo>
                  <a:lnTo>
                    <a:pt x="486295" y="395973"/>
                  </a:lnTo>
                  <a:lnTo>
                    <a:pt x="485292" y="394411"/>
                  </a:lnTo>
                  <a:lnTo>
                    <a:pt x="485152" y="393788"/>
                  </a:lnTo>
                  <a:lnTo>
                    <a:pt x="485038" y="384619"/>
                  </a:lnTo>
                  <a:lnTo>
                    <a:pt x="485292" y="383451"/>
                  </a:lnTo>
                  <a:lnTo>
                    <a:pt x="486295" y="381889"/>
                  </a:lnTo>
                  <a:lnTo>
                    <a:pt x="487413" y="381495"/>
                  </a:lnTo>
                  <a:lnTo>
                    <a:pt x="490842" y="381495"/>
                  </a:lnTo>
                  <a:lnTo>
                    <a:pt x="491959" y="381889"/>
                  </a:lnTo>
                  <a:lnTo>
                    <a:pt x="492975" y="383451"/>
                  </a:lnTo>
                  <a:lnTo>
                    <a:pt x="493229" y="384619"/>
                  </a:lnTo>
                  <a:lnTo>
                    <a:pt x="493229" y="367461"/>
                  </a:lnTo>
                  <a:lnTo>
                    <a:pt x="489127" y="367461"/>
                  </a:lnTo>
                  <a:lnTo>
                    <a:pt x="480377" y="368617"/>
                  </a:lnTo>
                  <a:lnTo>
                    <a:pt x="474116" y="372110"/>
                  </a:lnTo>
                  <a:lnTo>
                    <a:pt x="470369" y="377926"/>
                  </a:lnTo>
                  <a:lnTo>
                    <a:pt x="469125" y="386054"/>
                  </a:lnTo>
                  <a:lnTo>
                    <a:pt x="469176" y="395973"/>
                  </a:lnTo>
                  <a:lnTo>
                    <a:pt x="470293" y="399719"/>
                  </a:lnTo>
                  <a:lnTo>
                    <a:pt x="472630" y="401269"/>
                  </a:lnTo>
                  <a:lnTo>
                    <a:pt x="468477" y="403263"/>
                  </a:lnTo>
                  <a:lnTo>
                    <a:pt x="466420" y="407200"/>
                  </a:lnTo>
                  <a:lnTo>
                    <a:pt x="466420" y="421411"/>
                  </a:lnTo>
                  <a:lnTo>
                    <a:pt x="467563" y="429361"/>
                  </a:lnTo>
                  <a:lnTo>
                    <a:pt x="467614" y="429755"/>
                  </a:lnTo>
                  <a:lnTo>
                    <a:pt x="471195" y="435711"/>
                  </a:lnTo>
                  <a:lnTo>
                    <a:pt x="477151" y="439293"/>
                  </a:lnTo>
                  <a:lnTo>
                    <a:pt x="485495" y="440474"/>
                  </a:lnTo>
                  <a:lnTo>
                    <a:pt x="488696" y="440474"/>
                  </a:lnTo>
                  <a:lnTo>
                    <a:pt x="491121" y="440283"/>
                  </a:lnTo>
                  <a:lnTo>
                    <a:pt x="492760" y="439889"/>
                  </a:lnTo>
                  <a:lnTo>
                    <a:pt x="492760" y="446557"/>
                  </a:lnTo>
                  <a:lnTo>
                    <a:pt x="508317" y="446557"/>
                  </a:lnTo>
                  <a:lnTo>
                    <a:pt x="508317" y="439889"/>
                  </a:lnTo>
                  <a:lnTo>
                    <a:pt x="508317" y="426199"/>
                  </a:lnTo>
                  <a:lnTo>
                    <a:pt x="508317" y="417195"/>
                  </a:lnTo>
                  <a:lnTo>
                    <a:pt x="492760" y="417195"/>
                  </a:lnTo>
                  <a:lnTo>
                    <a:pt x="492760" y="425615"/>
                  </a:lnTo>
                  <a:lnTo>
                    <a:pt x="487959" y="426199"/>
                  </a:lnTo>
                  <a:lnTo>
                    <a:pt x="484759" y="426199"/>
                  </a:lnTo>
                  <a:lnTo>
                    <a:pt x="483158" y="424688"/>
                  </a:lnTo>
                  <a:lnTo>
                    <a:pt x="483158" y="413321"/>
                  </a:lnTo>
                  <a:lnTo>
                    <a:pt x="483476" y="411645"/>
                  </a:lnTo>
                  <a:lnTo>
                    <a:pt x="484720" y="409625"/>
                  </a:lnTo>
                  <a:lnTo>
                    <a:pt x="486168" y="409117"/>
                  </a:lnTo>
                  <a:lnTo>
                    <a:pt x="517448" y="409117"/>
                  </a:lnTo>
                  <a:lnTo>
                    <a:pt x="517448" y="446557"/>
                  </a:lnTo>
                  <a:lnTo>
                    <a:pt x="533831" y="446557"/>
                  </a:lnTo>
                  <a:lnTo>
                    <a:pt x="533831" y="409117"/>
                  </a:lnTo>
                  <a:lnTo>
                    <a:pt x="533831" y="396354"/>
                  </a:lnTo>
                  <a:lnTo>
                    <a:pt x="533831" y="395770"/>
                  </a:lnTo>
                  <a:lnTo>
                    <a:pt x="533831" y="381736"/>
                  </a:lnTo>
                  <a:lnTo>
                    <a:pt x="534073" y="381736"/>
                  </a:lnTo>
                  <a:lnTo>
                    <a:pt x="542848" y="381736"/>
                  </a:lnTo>
                  <a:lnTo>
                    <a:pt x="542848" y="415442"/>
                  </a:lnTo>
                  <a:lnTo>
                    <a:pt x="544144" y="423786"/>
                  </a:lnTo>
                  <a:lnTo>
                    <a:pt x="547954" y="429590"/>
                  </a:lnTo>
                  <a:lnTo>
                    <a:pt x="548068" y="429755"/>
                  </a:lnTo>
                  <a:lnTo>
                    <a:pt x="554558" y="433324"/>
                  </a:lnTo>
                  <a:lnTo>
                    <a:pt x="563676" y="434505"/>
                  </a:lnTo>
                  <a:lnTo>
                    <a:pt x="572795" y="433324"/>
                  </a:lnTo>
                  <a:lnTo>
                    <a:pt x="579285" y="429755"/>
                  </a:lnTo>
                  <a:lnTo>
                    <a:pt x="583209" y="423786"/>
                  </a:lnTo>
                  <a:lnTo>
                    <a:pt x="583806" y="419887"/>
                  </a:lnTo>
                  <a:lnTo>
                    <a:pt x="584504" y="415442"/>
                  </a:lnTo>
                  <a:lnTo>
                    <a:pt x="584504" y="381736"/>
                  </a:lnTo>
                  <a:lnTo>
                    <a:pt x="593636" y="381736"/>
                  </a:lnTo>
                  <a:lnTo>
                    <a:pt x="593636" y="446557"/>
                  </a:lnTo>
                  <a:lnTo>
                    <a:pt x="610019" y="446557"/>
                  </a:lnTo>
                  <a:lnTo>
                    <a:pt x="610019" y="381736"/>
                  </a:lnTo>
                  <a:lnTo>
                    <a:pt x="619607" y="381736"/>
                  </a:lnTo>
                  <a:lnTo>
                    <a:pt x="619607" y="368033"/>
                  </a:lnTo>
                  <a:close/>
                </a:path>
                <a:path w="971550" h="732790">
                  <a:moveTo>
                    <a:pt x="638225" y="431825"/>
                  </a:moveTo>
                  <a:lnTo>
                    <a:pt x="635762" y="429590"/>
                  </a:lnTo>
                  <a:lnTo>
                    <a:pt x="622071" y="429590"/>
                  </a:lnTo>
                  <a:lnTo>
                    <a:pt x="616686" y="462127"/>
                  </a:lnTo>
                  <a:lnTo>
                    <a:pt x="626046" y="462127"/>
                  </a:lnTo>
                  <a:lnTo>
                    <a:pt x="628700" y="458622"/>
                  </a:lnTo>
                  <a:lnTo>
                    <a:pt x="631393" y="454266"/>
                  </a:lnTo>
                  <a:lnTo>
                    <a:pt x="636854" y="443890"/>
                  </a:lnTo>
                  <a:lnTo>
                    <a:pt x="637946" y="440474"/>
                  </a:lnTo>
                  <a:lnTo>
                    <a:pt x="638009" y="440283"/>
                  </a:lnTo>
                  <a:lnTo>
                    <a:pt x="638136" y="439889"/>
                  </a:lnTo>
                  <a:lnTo>
                    <a:pt x="638225" y="431825"/>
                  </a:lnTo>
                  <a:close/>
                </a:path>
                <a:path w="971550" h="732790">
                  <a:moveTo>
                    <a:pt x="673557" y="636435"/>
                  </a:moveTo>
                  <a:lnTo>
                    <a:pt x="647344" y="636435"/>
                  </a:lnTo>
                  <a:lnTo>
                    <a:pt x="637984" y="636435"/>
                  </a:lnTo>
                  <a:lnTo>
                    <a:pt x="621372" y="636435"/>
                  </a:lnTo>
                  <a:lnTo>
                    <a:pt x="621372" y="650125"/>
                  </a:lnTo>
                  <a:lnTo>
                    <a:pt x="621372" y="688746"/>
                  </a:lnTo>
                  <a:lnTo>
                    <a:pt x="618947" y="689368"/>
                  </a:lnTo>
                  <a:lnTo>
                    <a:pt x="616026" y="689686"/>
                  </a:lnTo>
                  <a:lnTo>
                    <a:pt x="604558" y="689686"/>
                  </a:lnTo>
                  <a:lnTo>
                    <a:pt x="600532" y="686803"/>
                  </a:lnTo>
                  <a:lnTo>
                    <a:pt x="600532" y="678916"/>
                  </a:lnTo>
                  <a:lnTo>
                    <a:pt x="607847" y="678522"/>
                  </a:lnTo>
                  <a:lnTo>
                    <a:pt x="609193" y="678522"/>
                  </a:lnTo>
                  <a:lnTo>
                    <a:pt x="613638" y="673696"/>
                  </a:lnTo>
                  <a:lnTo>
                    <a:pt x="613575" y="653059"/>
                  </a:lnTo>
                  <a:lnTo>
                    <a:pt x="613410" y="651687"/>
                  </a:lnTo>
                  <a:lnTo>
                    <a:pt x="612940" y="650125"/>
                  </a:lnTo>
                  <a:lnTo>
                    <a:pt x="621372" y="650125"/>
                  </a:lnTo>
                  <a:lnTo>
                    <a:pt x="621372" y="636435"/>
                  </a:lnTo>
                  <a:lnTo>
                    <a:pt x="585673" y="636435"/>
                  </a:lnTo>
                  <a:lnTo>
                    <a:pt x="576313" y="636435"/>
                  </a:lnTo>
                  <a:lnTo>
                    <a:pt x="560044" y="636435"/>
                  </a:lnTo>
                  <a:lnTo>
                    <a:pt x="560044" y="650125"/>
                  </a:lnTo>
                  <a:lnTo>
                    <a:pt x="560044" y="662762"/>
                  </a:lnTo>
                  <a:lnTo>
                    <a:pt x="551383" y="662762"/>
                  </a:lnTo>
                  <a:lnTo>
                    <a:pt x="551383" y="650125"/>
                  </a:lnTo>
                  <a:lnTo>
                    <a:pt x="560044" y="650125"/>
                  </a:lnTo>
                  <a:lnTo>
                    <a:pt x="560044" y="636435"/>
                  </a:lnTo>
                  <a:lnTo>
                    <a:pt x="512648" y="636435"/>
                  </a:lnTo>
                  <a:lnTo>
                    <a:pt x="503364" y="636435"/>
                  </a:lnTo>
                  <a:lnTo>
                    <a:pt x="503402" y="631012"/>
                  </a:lnTo>
                  <a:lnTo>
                    <a:pt x="504545" y="628281"/>
                  </a:lnTo>
                  <a:lnTo>
                    <a:pt x="509104" y="625208"/>
                  </a:lnTo>
                  <a:lnTo>
                    <a:pt x="508939" y="625208"/>
                  </a:lnTo>
                  <a:lnTo>
                    <a:pt x="513384" y="624382"/>
                  </a:lnTo>
                  <a:lnTo>
                    <a:pt x="519557" y="624382"/>
                  </a:lnTo>
                  <a:lnTo>
                    <a:pt x="530085" y="624700"/>
                  </a:lnTo>
                  <a:lnTo>
                    <a:pt x="542963" y="625640"/>
                  </a:lnTo>
                  <a:lnTo>
                    <a:pt x="558177" y="627214"/>
                  </a:lnTo>
                  <a:lnTo>
                    <a:pt x="575729" y="629412"/>
                  </a:lnTo>
                  <a:lnTo>
                    <a:pt x="575729" y="624382"/>
                  </a:lnTo>
                  <a:lnTo>
                    <a:pt x="575729" y="614908"/>
                  </a:lnTo>
                  <a:lnTo>
                    <a:pt x="559054" y="612444"/>
                  </a:lnTo>
                  <a:lnTo>
                    <a:pt x="543890" y="610692"/>
                  </a:lnTo>
                  <a:lnTo>
                    <a:pt x="530263" y="609638"/>
                  </a:lnTo>
                  <a:lnTo>
                    <a:pt x="518147" y="609295"/>
                  </a:lnTo>
                  <a:lnTo>
                    <a:pt x="508317" y="609295"/>
                  </a:lnTo>
                  <a:lnTo>
                    <a:pt x="500672" y="611378"/>
                  </a:lnTo>
                  <a:lnTo>
                    <a:pt x="489750" y="619721"/>
                  </a:lnTo>
                  <a:lnTo>
                    <a:pt x="487019" y="626059"/>
                  </a:lnTo>
                  <a:lnTo>
                    <a:pt x="487019" y="636435"/>
                  </a:lnTo>
                  <a:lnTo>
                    <a:pt x="486435" y="636435"/>
                  </a:lnTo>
                  <a:lnTo>
                    <a:pt x="477075" y="636435"/>
                  </a:lnTo>
                  <a:lnTo>
                    <a:pt x="476834" y="636435"/>
                  </a:lnTo>
                  <a:lnTo>
                    <a:pt x="476834" y="623684"/>
                  </a:lnTo>
                  <a:lnTo>
                    <a:pt x="476834" y="621614"/>
                  </a:lnTo>
                  <a:lnTo>
                    <a:pt x="474980" y="616839"/>
                  </a:lnTo>
                  <a:lnTo>
                    <a:pt x="467575" y="610514"/>
                  </a:lnTo>
                  <a:lnTo>
                    <a:pt x="462330" y="608939"/>
                  </a:lnTo>
                  <a:lnTo>
                    <a:pt x="448754" y="608939"/>
                  </a:lnTo>
                  <a:lnTo>
                    <a:pt x="443484" y="610514"/>
                  </a:lnTo>
                  <a:lnTo>
                    <a:pt x="435991" y="616839"/>
                  </a:lnTo>
                  <a:lnTo>
                    <a:pt x="434124" y="621614"/>
                  </a:lnTo>
                  <a:lnTo>
                    <a:pt x="434124" y="630351"/>
                  </a:lnTo>
                  <a:lnTo>
                    <a:pt x="450392" y="630351"/>
                  </a:lnTo>
                  <a:lnTo>
                    <a:pt x="450392" y="625208"/>
                  </a:lnTo>
                  <a:lnTo>
                    <a:pt x="452069" y="623684"/>
                  </a:lnTo>
                  <a:lnTo>
                    <a:pt x="458774" y="623684"/>
                  </a:lnTo>
                  <a:lnTo>
                    <a:pt x="460451" y="625208"/>
                  </a:lnTo>
                  <a:lnTo>
                    <a:pt x="460451" y="636435"/>
                  </a:lnTo>
                  <a:lnTo>
                    <a:pt x="460222" y="636435"/>
                  </a:lnTo>
                  <a:lnTo>
                    <a:pt x="450850" y="636435"/>
                  </a:lnTo>
                  <a:lnTo>
                    <a:pt x="389064" y="636435"/>
                  </a:lnTo>
                  <a:lnTo>
                    <a:pt x="379704" y="636435"/>
                  </a:lnTo>
                  <a:lnTo>
                    <a:pt x="328104" y="636435"/>
                  </a:lnTo>
                  <a:lnTo>
                    <a:pt x="328104" y="650125"/>
                  </a:lnTo>
                  <a:lnTo>
                    <a:pt x="337578" y="650125"/>
                  </a:lnTo>
                  <a:lnTo>
                    <a:pt x="337578" y="701001"/>
                  </a:lnTo>
                  <a:lnTo>
                    <a:pt x="339534" y="706577"/>
                  </a:lnTo>
                  <a:lnTo>
                    <a:pt x="347332" y="713752"/>
                  </a:lnTo>
                  <a:lnTo>
                    <a:pt x="353568" y="715543"/>
                  </a:lnTo>
                  <a:lnTo>
                    <a:pt x="367538" y="715543"/>
                  </a:lnTo>
                  <a:lnTo>
                    <a:pt x="372567" y="714768"/>
                  </a:lnTo>
                  <a:lnTo>
                    <a:pt x="377240" y="713206"/>
                  </a:lnTo>
                  <a:lnTo>
                    <a:pt x="377240" y="700455"/>
                  </a:lnTo>
                  <a:lnTo>
                    <a:pt x="377240" y="698449"/>
                  </a:lnTo>
                  <a:lnTo>
                    <a:pt x="376872" y="698449"/>
                  </a:lnTo>
                  <a:lnTo>
                    <a:pt x="372071" y="699846"/>
                  </a:lnTo>
                  <a:lnTo>
                    <a:pt x="371792" y="699846"/>
                  </a:lnTo>
                  <a:lnTo>
                    <a:pt x="367969" y="700455"/>
                  </a:lnTo>
                  <a:lnTo>
                    <a:pt x="359854" y="700455"/>
                  </a:lnTo>
                  <a:lnTo>
                    <a:pt x="357174" y="699846"/>
                  </a:lnTo>
                  <a:lnTo>
                    <a:pt x="354609" y="697433"/>
                  </a:lnTo>
                  <a:lnTo>
                    <a:pt x="353961" y="695502"/>
                  </a:lnTo>
                  <a:lnTo>
                    <a:pt x="353961" y="650125"/>
                  </a:lnTo>
                  <a:lnTo>
                    <a:pt x="364032" y="650125"/>
                  </a:lnTo>
                  <a:lnTo>
                    <a:pt x="363994" y="668616"/>
                  </a:lnTo>
                  <a:lnTo>
                    <a:pt x="363816" y="669582"/>
                  </a:lnTo>
                  <a:lnTo>
                    <a:pt x="362953" y="670585"/>
                  </a:lnTo>
                  <a:lnTo>
                    <a:pt x="362000" y="670839"/>
                  </a:lnTo>
                  <a:lnTo>
                    <a:pt x="359460" y="670839"/>
                  </a:lnTo>
                  <a:lnTo>
                    <a:pt x="359460" y="685939"/>
                  </a:lnTo>
                  <a:lnTo>
                    <a:pt x="361111" y="686181"/>
                  </a:lnTo>
                  <a:lnTo>
                    <a:pt x="368744" y="686181"/>
                  </a:lnTo>
                  <a:lnTo>
                    <a:pt x="373583" y="684669"/>
                  </a:lnTo>
                  <a:lnTo>
                    <a:pt x="379044" y="678662"/>
                  </a:lnTo>
                  <a:lnTo>
                    <a:pt x="380276" y="674458"/>
                  </a:lnTo>
                  <a:lnTo>
                    <a:pt x="380339" y="674243"/>
                  </a:lnTo>
                  <a:lnTo>
                    <a:pt x="380415" y="650125"/>
                  </a:lnTo>
                  <a:lnTo>
                    <a:pt x="389064" y="650125"/>
                  </a:lnTo>
                  <a:lnTo>
                    <a:pt x="434238" y="650125"/>
                  </a:lnTo>
                  <a:lnTo>
                    <a:pt x="434238" y="657504"/>
                  </a:lnTo>
                  <a:lnTo>
                    <a:pt x="411822" y="657504"/>
                  </a:lnTo>
                  <a:lnTo>
                    <a:pt x="411822" y="691515"/>
                  </a:lnTo>
                  <a:lnTo>
                    <a:pt x="411619" y="692391"/>
                  </a:lnTo>
                  <a:lnTo>
                    <a:pt x="410527" y="693877"/>
                  </a:lnTo>
                  <a:lnTo>
                    <a:pt x="409397" y="694245"/>
                  </a:lnTo>
                  <a:lnTo>
                    <a:pt x="405955" y="694245"/>
                  </a:lnTo>
                  <a:lnTo>
                    <a:pt x="404825" y="693877"/>
                  </a:lnTo>
                  <a:lnTo>
                    <a:pt x="403733" y="692391"/>
                  </a:lnTo>
                  <a:lnTo>
                    <a:pt x="403529" y="691515"/>
                  </a:lnTo>
                  <a:lnTo>
                    <a:pt x="403466" y="675601"/>
                  </a:lnTo>
                  <a:lnTo>
                    <a:pt x="403733" y="674458"/>
                  </a:lnTo>
                  <a:lnTo>
                    <a:pt x="404825" y="672973"/>
                  </a:lnTo>
                  <a:lnTo>
                    <a:pt x="405955" y="672604"/>
                  </a:lnTo>
                  <a:lnTo>
                    <a:pt x="411073" y="672604"/>
                  </a:lnTo>
                  <a:lnTo>
                    <a:pt x="411492" y="673696"/>
                  </a:lnTo>
                  <a:lnTo>
                    <a:pt x="411619" y="674001"/>
                  </a:lnTo>
                  <a:lnTo>
                    <a:pt x="411797" y="675601"/>
                  </a:lnTo>
                  <a:lnTo>
                    <a:pt x="411822" y="691515"/>
                  </a:lnTo>
                  <a:lnTo>
                    <a:pt x="411822" y="657504"/>
                  </a:lnTo>
                  <a:lnTo>
                    <a:pt x="400735" y="657504"/>
                  </a:lnTo>
                  <a:lnTo>
                    <a:pt x="395706" y="659117"/>
                  </a:lnTo>
                  <a:lnTo>
                    <a:pt x="389458" y="665594"/>
                  </a:lnTo>
                  <a:lnTo>
                    <a:pt x="387896" y="670344"/>
                  </a:lnTo>
                  <a:lnTo>
                    <a:pt x="387921" y="696125"/>
                  </a:lnTo>
                  <a:lnTo>
                    <a:pt x="389534" y="701001"/>
                  </a:lnTo>
                  <a:lnTo>
                    <a:pt x="389661" y="701001"/>
                  </a:lnTo>
                  <a:lnTo>
                    <a:pt x="395046" y="706577"/>
                  </a:lnTo>
                  <a:lnTo>
                    <a:pt x="395757" y="707275"/>
                  </a:lnTo>
                  <a:lnTo>
                    <a:pt x="400735" y="708875"/>
                  </a:lnTo>
                  <a:lnTo>
                    <a:pt x="414616" y="708875"/>
                  </a:lnTo>
                  <a:lnTo>
                    <a:pt x="419608" y="707275"/>
                  </a:lnTo>
                  <a:lnTo>
                    <a:pt x="425589" y="701001"/>
                  </a:lnTo>
                  <a:lnTo>
                    <a:pt x="425831" y="700455"/>
                  </a:lnTo>
                  <a:lnTo>
                    <a:pt x="427215" y="696125"/>
                  </a:lnTo>
                  <a:lnTo>
                    <a:pt x="427215" y="694245"/>
                  </a:lnTo>
                  <a:lnTo>
                    <a:pt x="427126" y="675601"/>
                  </a:lnTo>
                  <a:lnTo>
                    <a:pt x="427012" y="674458"/>
                  </a:lnTo>
                  <a:lnTo>
                    <a:pt x="426910" y="674001"/>
                  </a:lnTo>
                  <a:lnTo>
                    <a:pt x="426618" y="672973"/>
                  </a:lnTo>
                  <a:lnTo>
                    <a:pt x="426516" y="672604"/>
                  </a:lnTo>
                  <a:lnTo>
                    <a:pt x="434238" y="672604"/>
                  </a:lnTo>
                  <a:lnTo>
                    <a:pt x="434238" y="714959"/>
                  </a:lnTo>
                  <a:lnTo>
                    <a:pt x="450621" y="714959"/>
                  </a:lnTo>
                  <a:lnTo>
                    <a:pt x="450621" y="672604"/>
                  </a:lnTo>
                  <a:lnTo>
                    <a:pt x="450621" y="650125"/>
                  </a:lnTo>
                  <a:lnTo>
                    <a:pt x="450850" y="650125"/>
                  </a:lnTo>
                  <a:lnTo>
                    <a:pt x="460222" y="650125"/>
                  </a:lnTo>
                  <a:lnTo>
                    <a:pt x="460451" y="650125"/>
                  </a:lnTo>
                  <a:lnTo>
                    <a:pt x="460451" y="714959"/>
                  </a:lnTo>
                  <a:lnTo>
                    <a:pt x="476834" y="714959"/>
                  </a:lnTo>
                  <a:lnTo>
                    <a:pt x="476834" y="650125"/>
                  </a:lnTo>
                  <a:lnTo>
                    <a:pt x="477075" y="650125"/>
                  </a:lnTo>
                  <a:lnTo>
                    <a:pt x="486435" y="650125"/>
                  </a:lnTo>
                  <a:lnTo>
                    <a:pt x="486664" y="650125"/>
                  </a:lnTo>
                  <a:lnTo>
                    <a:pt x="486664" y="714959"/>
                  </a:lnTo>
                  <a:lnTo>
                    <a:pt x="503047" y="714959"/>
                  </a:lnTo>
                  <a:lnTo>
                    <a:pt x="503047" y="650125"/>
                  </a:lnTo>
                  <a:lnTo>
                    <a:pt x="503288" y="650125"/>
                  </a:lnTo>
                  <a:lnTo>
                    <a:pt x="512648" y="650125"/>
                  </a:lnTo>
                  <a:lnTo>
                    <a:pt x="535698" y="650125"/>
                  </a:lnTo>
                  <a:lnTo>
                    <a:pt x="535698" y="662762"/>
                  </a:lnTo>
                  <a:lnTo>
                    <a:pt x="535698" y="676579"/>
                  </a:lnTo>
                  <a:lnTo>
                    <a:pt x="535698" y="691515"/>
                  </a:lnTo>
                  <a:lnTo>
                    <a:pt x="535457" y="692391"/>
                  </a:lnTo>
                  <a:lnTo>
                    <a:pt x="535393" y="692645"/>
                  </a:lnTo>
                  <a:lnTo>
                    <a:pt x="534403" y="693877"/>
                  </a:lnTo>
                  <a:lnTo>
                    <a:pt x="534022" y="694245"/>
                  </a:lnTo>
                  <a:lnTo>
                    <a:pt x="532930" y="694601"/>
                  </a:lnTo>
                  <a:lnTo>
                    <a:pt x="529348" y="694601"/>
                  </a:lnTo>
                  <a:lnTo>
                    <a:pt x="528256" y="694245"/>
                  </a:lnTo>
                  <a:lnTo>
                    <a:pt x="527875" y="693877"/>
                  </a:lnTo>
                  <a:lnTo>
                    <a:pt x="526884" y="692645"/>
                  </a:lnTo>
                  <a:lnTo>
                    <a:pt x="526580" y="691515"/>
                  </a:lnTo>
                  <a:lnTo>
                    <a:pt x="526580" y="679665"/>
                  </a:lnTo>
                  <a:lnTo>
                    <a:pt x="526783" y="678916"/>
                  </a:lnTo>
                  <a:lnTo>
                    <a:pt x="526884" y="678522"/>
                  </a:lnTo>
                  <a:lnTo>
                    <a:pt x="528142" y="676960"/>
                  </a:lnTo>
                  <a:lnTo>
                    <a:pt x="529348" y="676579"/>
                  </a:lnTo>
                  <a:lnTo>
                    <a:pt x="535698" y="676579"/>
                  </a:lnTo>
                  <a:lnTo>
                    <a:pt x="535698" y="662762"/>
                  </a:lnTo>
                  <a:lnTo>
                    <a:pt x="531139" y="662762"/>
                  </a:lnTo>
                  <a:lnTo>
                    <a:pt x="522274" y="663879"/>
                  </a:lnTo>
                  <a:lnTo>
                    <a:pt x="515950" y="667219"/>
                  </a:lnTo>
                  <a:lnTo>
                    <a:pt x="512279" y="672604"/>
                  </a:lnTo>
                  <a:lnTo>
                    <a:pt x="512152" y="672782"/>
                  </a:lnTo>
                  <a:lnTo>
                    <a:pt x="511225" y="678522"/>
                  </a:lnTo>
                  <a:lnTo>
                    <a:pt x="511162" y="678916"/>
                  </a:lnTo>
                  <a:lnTo>
                    <a:pt x="511035" y="691515"/>
                  </a:lnTo>
                  <a:lnTo>
                    <a:pt x="512152" y="698449"/>
                  </a:lnTo>
                  <a:lnTo>
                    <a:pt x="515950" y="704049"/>
                  </a:lnTo>
                  <a:lnTo>
                    <a:pt x="522274" y="707402"/>
                  </a:lnTo>
                  <a:lnTo>
                    <a:pt x="531139" y="708533"/>
                  </a:lnTo>
                  <a:lnTo>
                    <a:pt x="539991" y="707402"/>
                  </a:lnTo>
                  <a:lnTo>
                    <a:pt x="546315" y="704049"/>
                  </a:lnTo>
                  <a:lnTo>
                    <a:pt x="550113" y="698449"/>
                  </a:lnTo>
                  <a:lnTo>
                    <a:pt x="550735" y="694601"/>
                  </a:lnTo>
                  <a:lnTo>
                    <a:pt x="551230" y="691515"/>
                  </a:lnTo>
                  <a:lnTo>
                    <a:pt x="551281" y="691248"/>
                  </a:lnTo>
                  <a:lnTo>
                    <a:pt x="551383" y="676579"/>
                  </a:lnTo>
                  <a:lnTo>
                    <a:pt x="560044" y="676579"/>
                  </a:lnTo>
                  <a:lnTo>
                    <a:pt x="560044" y="714959"/>
                  </a:lnTo>
                  <a:lnTo>
                    <a:pt x="576072" y="714959"/>
                  </a:lnTo>
                  <a:lnTo>
                    <a:pt x="576072" y="676579"/>
                  </a:lnTo>
                  <a:lnTo>
                    <a:pt x="576072" y="650125"/>
                  </a:lnTo>
                  <a:lnTo>
                    <a:pt x="576313" y="650125"/>
                  </a:lnTo>
                  <a:lnTo>
                    <a:pt x="585673" y="650125"/>
                  </a:lnTo>
                  <a:lnTo>
                    <a:pt x="596912" y="650125"/>
                  </a:lnTo>
                  <a:lnTo>
                    <a:pt x="597446" y="651217"/>
                  </a:lnTo>
                  <a:lnTo>
                    <a:pt x="597725" y="653059"/>
                  </a:lnTo>
                  <a:lnTo>
                    <a:pt x="597725" y="664133"/>
                  </a:lnTo>
                  <a:lnTo>
                    <a:pt x="597001" y="666089"/>
                  </a:lnTo>
                  <a:lnTo>
                    <a:pt x="594118" y="668108"/>
                  </a:lnTo>
                  <a:lnTo>
                    <a:pt x="591362" y="668616"/>
                  </a:lnTo>
                  <a:lnTo>
                    <a:pt x="584504" y="668616"/>
                  </a:lnTo>
                  <a:lnTo>
                    <a:pt x="584504" y="690156"/>
                  </a:lnTo>
                  <a:lnTo>
                    <a:pt x="586562" y="694601"/>
                  </a:lnTo>
                  <a:lnTo>
                    <a:pt x="587032" y="695502"/>
                  </a:lnTo>
                  <a:lnTo>
                    <a:pt x="596785" y="703008"/>
                  </a:lnTo>
                  <a:lnTo>
                    <a:pt x="603389" y="704900"/>
                  </a:lnTo>
                  <a:lnTo>
                    <a:pt x="615708" y="704900"/>
                  </a:lnTo>
                  <a:lnTo>
                    <a:pt x="618947" y="704545"/>
                  </a:lnTo>
                  <a:lnTo>
                    <a:pt x="621372" y="703846"/>
                  </a:lnTo>
                  <a:lnTo>
                    <a:pt x="621372" y="714959"/>
                  </a:lnTo>
                  <a:lnTo>
                    <a:pt x="637755" y="714959"/>
                  </a:lnTo>
                  <a:lnTo>
                    <a:pt x="637755" y="703846"/>
                  </a:lnTo>
                  <a:lnTo>
                    <a:pt x="637755" y="689686"/>
                  </a:lnTo>
                  <a:lnTo>
                    <a:pt x="637755" y="650125"/>
                  </a:lnTo>
                  <a:lnTo>
                    <a:pt x="637984" y="650125"/>
                  </a:lnTo>
                  <a:lnTo>
                    <a:pt x="647344" y="650125"/>
                  </a:lnTo>
                  <a:lnTo>
                    <a:pt x="647585" y="650125"/>
                  </a:lnTo>
                  <a:lnTo>
                    <a:pt x="647585" y="714959"/>
                  </a:lnTo>
                  <a:lnTo>
                    <a:pt x="663968" y="714959"/>
                  </a:lnTo>
                  <a:lnTo>
                    <a:pt x="663968" y="650125"/>
                  </a:lnTo>
                  <a:lnTo>
                    <a:pt x="673557" y="650125"/>
                  </a:lnTo>
                  <a:lnTo>
                    <a:pt x="673557" y="636435"/>
                  </a:lnTo>
                  <a:close/>
                </a:path>
                <a:path w="971550" h="732790">
                  <a:moveTo>
                    <a:pt x="763435" y="654926"/>
                  </a:moveTo>
                  <a:lnTo>
                    <a:pt x="762876" y="651383"/>
                  </a:lnTo>
                  <a:lnTo>
                    <a:pt x="762812" y="650951"/>
                  </a:lnTo>
                  <a:lnTo>
                    <a:pt x="762127" y="646582"/>
                  </a:lnTo>
                  <a:lnTo>
                    <a:pt x="758202" y="640626"/>
                  </a:lnTo>
                  <a:lnTo>
                    <a:pt x="751649" y="637044"/>
                  </a:lnTo>
                  <a:lnTo>
                    <a:pt x="742492" y="635850"/>
                  </a:lnTo>
                  <a:lnTo>
                    <a:pt x="733323" y="637044"/>
                  </a:lnTo>
                  <a:lnTo>
                    <a:pt x="726782" y="640626"/>
                  </a:lnTo>
                  <a:lnTo>
                    <a:pt x="722845" y="646582"/>
                  </a:lnTo>
                  <a:lnTo>
                    <a:pt x="721677" y="654037"/>
                  </a:lnTo>
                  <a:lnTo>
                    <a:pt x="721702" y="658126"/>
                  </a:lnTo>
                  <a:lnTo>
                    <a:pt x="722007" y="660311"/>
                  </a:lnTo>
                  <a:lnTo>
                    <a:pt x="738390" y="660311"/>
                  </a:lnTo>
                  <a:lnTo>
                    <a:pt x="738085" y="659066"/>
                  </a:lnTo>
                  <a:lnTo>
                    <a:pt x="737984" y="658126"/>
                  </a:lnTo>
                  <a:lnTo>
                    <a:pt x="737920" y="652589"/>
                  </a:lnTo>
                  <a:lnTo>
                    <a:pt x="739444" y="650951"/>
                  </a:lnTo>
                  <a:lnTo>
                    <a:pt x="744283" y="650951"/>
                  </a:lnTo>
                  <a:lnTo>
                    <a:pt x="745528" y="651383"/>
                  </a:lnTo>
                  <a:lnTo>
                    <a:pt x="746747" y="652894"/>
                  </a:lnTo>
                  <a:lnTo>
                    <a:pt x="747052" y="654037"/>
                  </a:lnTo>
                  <a:lnTo>
                    <a:pt x="747052" y="670572"/>
                  </a:lnTo>
                  <a:lnTo>
                    <a:pt x="746874" y="671233"/>
                  </a:lnTo>
                  <a:lnTo>
                    <a:pt x="746747" y="671690"/>
                  </a:lnTo>
                  <a:lnTo>
                    <a:pt x="745490" y="673163"/>
                  </a:lnTo>
                  <a:lnTo>
                    <a:pt x="744321" y="673531"/>
                  </a:lnTo>
                  <a:lnTo>
                    <a:pt x="740892" y="673531"/>
                  </a:lnTo>
                  <a:lnTo>
                    <a:pt x="739330" y="673341"/>
                  </a:lnTo>
                  <a:lnTo>
                    <a:pt x="737920" y="672947"/>
                  </a:lnTo>
                  <a:lnTo>
                    <a:pt x="737920" y="667804"/>
                  </a:lnTo>
                  <a:lnTo>
                    <a:pt x="721537" y="667804"/>
                  </a:lnTo>
                  <a:lnTo>
                    <a:pt x="721537" y="699160"/>
                  </a:lnTo>
                  <a:lnTo>
                    <a:pt x="723430" y="704494"/>
                  </a:lnTo>
                  <a:lnTo>
                    <a:pt x="730999" y="712685"/>
                  </a:lnTo>
                  <a:lnTo>
                    <a:pt x="736447" y="714730"/>
                  </a:lnTo>
                  <a:lnTo>
                    <a:pt x="750646" y="714730"/>
                  </a:lnTo>
                  <a:lnTo>
                    <a:pt x="756653" y="713867"/>
                  </a:lnTo>
                  <a:lnTo>
                    <a:pt x="761568" y="712152"/>
                  </a:lnTo>
                  <a:lnTo>
                    <a:pt x="761568" y="699985"/>
                  </a:lnTo>
                  <a:lnTo>
                    <a:pt x="761568" y="696937"/>
                  </a:lnTo>
                  <a:lnTo>
                    <a:pt x="756729" y="698969"/>
                  </a:lnTo>
                  <a:lnTo>
                    <a:pt x="752005" y="699985"/>
                  </a:lnTo>
                  <a:lnTo>
                    <a:pt x="741083" y="699985"/>
                  </a:lnTo>
                  <a:lnTo>
                    <a:pt x="737920" y="697331"/>
                  </a:lnTo>
                  <a:lnTo>
                    <a:pt x="737920" y="687108"/>
                  </a:lnTo>
                  <a:lnTo>
                    <a:pt x="739952" y="687654"/>
                  </a:lnTo>
                  <a:lnTo>
                    <a:pt x="742099" y="687933"/>
                  </a:lnTo>
                  <a:lnTo>
                    <a:pt x="744359" y="687933"/>
                  </a:lnTo>
                  <a:lnTo>
                    <a:pt x="750341" y="687108"/>
                  </a:lnTo>
                  <a:lnTo>
                    <a:pt x="752703" y="686790"/>
                  </a:lnTo>
                  <a:lnTo>
                    <a:pt x="758672" y="683361"/>
                  </a:lnTo>
                  <a:lnTo>
                    <a:pt x="762241" y="677659"/>
                  </a:lnTo>
                  <a:lnTo>
                    <a:pt x="762774" y="674077"/>
                  </a:lnTo>
                  <a:lnTo>
                    <a:pt x="762863" y="673531"/>
                  </a:lnTo>
                  <a:lnTo>
                    <a:pt x="762952" y="672947"/>
                  </a:lnTo>
                  <a:lnTo>
                    <a:pt x="763054" y="672249"/>
                  </a:lnTo>
                  <a:lnTo>
                    <a:pt x="763130" y="671690"/>
                  </a:lnTo>
                  <a:lnTo>
                    <a:pt x="763206" y="671233"/>
                  </a:lnTo>
                  <a:lnTo>
                    <a:pt x="763308" y="670572"/>
                  </a:lnTo>
                  <a:lnTo>
                    <a:pt x="763422" y="669747"/>
                  </a:lnTo>
                  <a:lnTo>
                    <a:pt x="763435" y="654926"/>
                  </a:lnTo>
                  <a:close/>
                </a:path>
                <a:path w="971550" h="732790">
                  <a:moveTo>
                    <a:pt x="780999" y="502234"/>
                  </a:moveTo>
                  <a:lnTo>
                    <a:pt x="726808" y="502234"/>
                  </a:lnTo>
                  <a:lnTo>
                    <a:pt x="717448" y="502234"/>
                  </a:lnTo>
                  <a:lnTo>
                    <a:pt x="717207" y="502234"/>
                  </a:lnTo>
                  <a:lnTo>
                    <a:pt x="717207" y="489483"/>
                  </a:lnTo>
                  <a:lnTo>
                    <a:pt x="717207" y="487413"/>
                  </a:lnTo>
                  <a:lnTo>
                    <a:pt x="715365" y="482638"/>
                  </a:lnTo>
                  <a:lnTo>
                    <a:pt x="707948" y="476326"/>
                  </a:lnTo>
                  <a:lnTo>
                    <a:pt x="702703" y="474738"/>
                  </a:lnTo>
                  <a:lnTo>
                    <a:pt x="689127" y="474738"/>
                  </a:lnTo>
                  <a:lnTo>
                    <a:pt x="683856" y="476326"/>
                  </a:lnTo>
                  <a:lnTo>
                    <a:pt x="676376" y="482638"/>
                  </a:lnTo>
                  <a:lnTo>
                    <a:pt x="674497" y="487413"/>
                  </a:lnTo>
                  <a:lnTo>
                    <a:pt x="674497" y="496150"/>
                  </a:lnTo>
                  <a:lnTo>
                    <a:pt x="690765" y="496150"/>
                  </a:lnTo>
                  <a:lnTo>
                    <a:pt x="690765" y="491007"/>
                  </a:lnTo>
                  <a:lnTo>
                    <a:pt x="692442" y="489483"/>
                  </a:lnTo>
                  <a:lnTo>
                    <a:pt x="699147" y="489483"/>
                  </a:lnTo>
                  <a:lnTo>
                    <a:pt x="700824" y="491007"/>
                  </a:lnTo>
                  <a:lnTo>
                    <a:pt x="700824" y="502234"/>
                  </a:lnTo>
                  <a:lnTo>
                    <a:pt x="700481" y="502234"/>
                  </a:lnTo>
                  <a:lnTo>
                    <a:pt x="691235" y="502234"/>
                  </a:lnTo>
                  <a:lnTo>
                    <a:pt x="498602" y="502234"/>
                  </a:lnTo>
                  <a:lnTo>
                    <a:pt x="498602" y="515924"/>
                  </a:lnTo>
                  <a:lnTo>
                    <a:pt x="537806" y="515924"/>
                  </a:lnTo>
                  <a:lnTo>
                    <a:pt x="537806" y="522846"/>
                  </a:lnTo>
                  <a:lnTo>
                    <a:pt x="537806" y="536295"/>
                  </a:lnTo>
                  <a:lnTo>
                    <a:pt x="537806" y="549757"/>
                  </a:lnTo>
                  <a:lnTo>
                    <a:pt x="537108" y="549071"/>
                  </a:lnTo>
                  <a:lnTo>
                    <a:pt x="537108" y="560641"/>
                  </a:lnTo>
                  <a:lnTo>
                    <a:pt x="534454" y="560946"/>
                  </a:lnTo>
                  <a:lnTo>
                    <a:pt x="532269" y="561098"/>
                  </a:lnTo>
                  <a:lnTo>
                    <a:pt x="525094" y="561098"/>
                  </a:lnTo>
                  <a:lnTo>
                    <a:pt x="522363" y="558800"/>
                  </a:lnTo>
                  <a:lnTo>
                    <a:pt x="522363" y="546011"/>
                  </a:lnTo>
                  <a:lnTo>
                    <a:pt x="537108" y="560641"/>
                  </a:lnTo>
                  <a:lnTo>
                    <a:pt x="537108" y="549071"/>
                  </a:lnTo>
                  <a:lnTo>
                    <a:pt x="534035" y="546011"/>
                  </a:lnTo>
                  <a:lnTo>
                    <a:pt x="524586" y="536638"/>
                  </a:lnTo>
                  <a:lnTo>
                    <a:pt x="524306" y="536638"/>
                  </a:lnTo>
                  <a:lnTo>
                    <a:pt x="525868" y="535520"/>
                  </a:lnTo>
                  <a:lnTo>
                    <a:pt x="527837" y="535012"/>
                  </a:lnTo>
                  <a:lnTo>
                    <a:pt x="532917" y="535012"/>
                  </a:lnTo>
                  <a:lnTo>
                    <a:pt x="535851" y="535520"/>
                  </a:lnTo>
                  <a:lnTo>
                    <a:pt x="535609" y="535520"/>
                  </a:lnTo>
                  <a:lnTo>
                    <a:pt x="537806" y="536295"/>
                  </a:lnTo>
                  <a:lnTo>
                    <a:pt x="537806" y="522846"/>
                  </a:lnTo>
                  <a:lnTo>
                    <a:pt x="535228" y="521982"/>
                  </a:lnTo>
                  <a:lnTo>
                    <a:pt x="532193" y="521550"/>
                  </a:lnTo>
                  <a:lnTo>
                    <a:pt x="521195" y="521550"/>
                  </a:lnTo>
                  <a:lnTo>
                    <a:pt x="515670" y="523011"/>
                  </a:lnTo>
                  <a:lnTo>
                    <a:pt x="508571" y="528866"/>
                  </a:lnTo>
                  <a:lnTo>
                    <a:pt x="506793" y="533958"/>
                  </a:lnTo>
                  <a:lnTo>
                    <a:pt x="506793" y="562152"/>
                  </a:lnTo>
                  <a:lnTo>
                    <a:pt x="508673" y="567245"/>
                  </a:lnTo>
                  <a:lnTo>
                    <a:pt x="516166" y="573100"/>
                  </a:lnTo>
                  <a:lnTo>
                    <a:pt x="521817" y="574560"/>
                  </a:lnTo>
                  <a:lnTo>
                    <a:pt x="532892" y="574560"/>
                  </a:lnTo>
                  <a:lnTo>
                    <a:pt x="535698" y="574255"/>
                  </a:lnTo>
                  <a:lnTo>
                    <a:pt x="537603" y="573684"/>
                  </a:lnTo>
                  <a:lnTo>
                    <a:pt x="537806" y="573684"/>
                  </a:lnTo>
                  <a:lnTo>
                    <a:pt x="537806" y="580758"/>
                  </a:lnTo>
                  <a:lnTo>
                    <a:pt x="553377" y="580758"/>
                  </a:lnTo>
                  <a:lnTo>
                    <a:pt x="553377" y="573684"/>
                  </a:lnTo>
                  <a:lnTo>
                    <a:pt x="553377" y="561098"/>
                  </a:lnTo>
                  <a:lnTo>
                    <a:pt x="553377" y="549757"/>
                  </a:lnTo>
                  <a:lnTo>
                    <a:pt x="553377" y="535012"/>
                  </a:lnTo>
                  <a:lnTo>
                    <a:pt x="553377" y="523011"/>
                  </a:lnTo>
                  <a:lnTo>
                    <a:pt x="553377" y="515924"/>
                  </a:lnTo>
                  <a:lnTo>
                    <a:pt x="553605" y="515924"/>
                  </a:lnTo>
                  <a:lnTo>
                    <a:pt x="562965" y="515924"/>
                  </a:lnTo>
                  <a:lnTo>
                    <a:pt x="563206" y="515924"/>
                  </a:lnTo>
                  <a:lnTo>
                    <a:pt x="563206" y="580758"/>
                  </a:lnTo>
                  <a:lnTo>
                    <a:pt x="579589" y="580758"/>
                  </a:lnTo>
                  <a:lnTo>
                    <a:pt x="579589" y="515924"/>
                  </a:lnTo>
                  <a:lnTo>
                    <a:pt x="579818" y="515924"/>
                  </a:lnTo>
                  <a:lnTo>
                    <a:pt x="589191" y="515924"/>
                  </a:lnTo>
                  <a:lnTo>
                    <a:pt x="617385" y="515924"/>
                  </a:lnTo>
                  <a:lnTo>
                    <a:pt x="617385" y="523417"/>
                  </a:lnTo>
                  <a:lnTo>
                    <a:pt x="615200" y="523011"/>
                  </a:lnTo>
                  <a:lnTo>
                    <a:pt x="601294" y="523011"/>
                  </a:lnTo>
                  <a:lnTo>
                    <a:pt x="596988" y="524510"/>
                  </a:lnTo>
                  <a:lnTo>
                    <a:pt x="590283" y="531685"/>
                  </a:lnTo>
                  <a:lnTo>
                    <a:pt x="588721" y="536295"/>
                  </a:lnTo>
                  <a:lnTo>
                    <a:pt x="588594" y="569061"/>
                  </a:lnTo>
                  <a:lnTo>
                    <a:pt x="589965" y="573684"/>
                  </a:lnTo>
                  <a:lnTo>
                    <a:pt x="595426" y="579539"/>
                  </a:lnTo>
                  <a:lnTo>
                    <a:pt x="600265" y="580999"/>
                  </a:lnTo>
                  <a:lnTo>
                    <a:pt x="610717" y="580999"/>
                  </a:lnTo>
                  <a:lnTo>
                    <a:pt x="610717" y="565543"/>
                  </a:lnTo>
                  <a:lnTo>
                    <a:pt x="608609" y="565543"/>
                  </a:lnTo>
                  <a:lnTo>
                    <a:pt x="607123" y="565264"/>
                  </a:lnTo>
                  <a:lnTo>
                    <a:pt x="605409" y="564083"/>
                  </a:lnTo>
                  <a:lnTo>
                    <a:pt x="604977" y="562902"/>
                  </a:lnTo>
                  <a:lnTo>
                    <a:pt x="604977" y="539762"/>
                  </a:lnTo>
                  <a:lnTo>
                    <a:pt x="607174" y="537819"/>
                  </a:lnTo>
                  <a:lnTo>
                    <a:pt x="613333" y="537819"/>
                  </a:lnTo>
                  <a:lnTo>
                    <a:pt x="615683" y="538048"/>
                  </a:lnTo>
                  <a:lnTo>
                    <a:pt x="615492" y="538048"/>
                  </a:lnTo>
                  <a:lnTo>
                    <a:pt x="617588" y="538441"/>
                  </a:lnTo>
                  <a:lnTo>
                    <a:pt x="617385" y="538441"/>
                  </a:lnTo>
                  <a:lnTo>
                    <a:pt x="617385" y="580758"/>
                  </a:lnTo>
                  <a:lnTo>
                    <a:pt x="633768" y="580758"/>
                  </a:lnTo>
                  <a:lnTo>
                    <a:pt x="633768" y="537819"/>
                  </a:lnTo>
                  <a:lnTo>
                    <a:pt x="633768" y="523417"/>
                  </a:lnTo>
                  <a:lnTo>
                    <a:pt x="633768" y="515924"/>
                  </a:lnTo>
                  <a:lnTo>
                    <a:pt x="634009" y="515924"/>
                  </a:lnTo>
                  <a:lnTo>
                    <a:pt x="643369" y="515924"/>
                  </a:lnTo>
                  <a:lnTo>
                    <a:pt x="674611" y="515924"/>
                  </a:lnTo>
                  <a:lnTo>
                    <a:pt x="674611" y="559346"/>
                  </a:lnTo>
                  <a:lnTo>
                    <a:pt x="672973" y="559892"/>
                  </a:lnTo>
                  <a:lnTo>
                    <a:pt x="671182" y="560171"/>
                  </a:lnTo>
                  <a:lnTo>
                    <a:pt x="665022" y="560171"/>
                  </a:lnTo>
                  <a:lnTo>
                    <a:pt x="670407" y="537349"/>
                  </a:lnTo>
                  <a:lnTo>
                    <a:pt x="670407" y="523417"/>
                  </a:lnTo>
                  <a:lnTo>
                    <a:pt x="640207" y="523417"/>
                  </a:lnTo>
                  <a:lnTo>
                    <a:pt x="640207" y="538048"/>
                  </a:lnTo>
                  <a:lnTo>
                    <a:pt x="647230" y="538048"/>
                  </a:lnTo>
                  <a:lnTo>
                    <a:pt x="646760" y="539762"/>
                  </a:lnTo>
                  <a:lnTo>
                    <a:pt x="646658" y="562152"/>
                  </a:lnTo>
                  <a:lnTo>
                    <a:pt x="648106" y="566661"/>
                  </a:lnTo>
                  <a:lnTo>
                    <a:pt x="654545" y="573100"/>
                  </a:lnTo>
                  <a:lnTo>
                    <a:pt x="654799" y="573100"/>
                  </a:lnTo>
                  <a:lnTo>
                    <a:pt x="659358" y="574560"/>
                  </a:lnTo>
                  <a:lnTo>
                    <a:pt x="669277" y="574560"/>
                  </a:lnTo>
                  <a:lnTo>
                    <a:pt x="672122" y="574255"/>
                  </a:lnTo>
                  <a:lnTo>
                    <a:pt x="674370" y="573684"/>
                  </a:lnTo>
                  <a:lnTo>
                    <a:pt x="674611" y="573684"/>
                  </a:lnTo>
                  <a:lnTo>
                    <a:pt x="674611" y="580758"/>
                  </a:lnTo>
                  <a:lnTo>
                    <a:pt x="690994" y="580758"/>
                  </a:lnTo>
                  <a:lnTo>
                    <a:pt x="690994" y="573684"/>
                  </a:lnTo>
                  <a:lnTo>
                    <a:pt x="690994" y="560171"/>
                  </a:lnTo>
                  <a:lnTo>
                    <a:pt x="690994" y="515924"/>
                  </a:lnTo>
                  <a:lnTo>
                    <a:pt x="691235" y="515924"/>
                  </a:lnTo>
                  <a:lnTo>
                    <a:pt x="700481" y="515924"/>
                  </a:lnTo>
                  <a:lnTo>
                    <a:pt x="700824" y="515924"/>
                  </a:lnTo>
                  <a:lnTo>
                    <a:pt x="700824" y="580758"/>
                  </a:lnTo>
                  <a:lnTo>
                    <a:pt x="717207" y="580758"/>
                  </a:lnTo>
                  <a:lnTo>
                    <a:pt x="717207" y="515924"/>
                  </a:lnTo>
                  <a:lnTo>
                    <a:pt x="717448" y="515924"/>
                  </a:lnTo>
                  <a:lnTo>
                    <a:pt x="726808" y="515924"/>
                  </a:lnTo>
                  <a:lnTo>
                    <a:pt x="755015" y="515924"/>
                  </a:lnTo>
                  <a:lnTo>
                    <a:pt x="755015" y="523417"/>
                  </a:lnTo>
                  <a:lnTo>
                    <a:pt x="752817" y="523011"/>
                  </a:lnTo>
                  <a:lnTo>
                    <a:pt x="738911" y="523011"/>
                  </a:lnTo>
                  <a:lnTo>
                    <a:pt x="734606" y="524510"/>
                  </a:lnTo>
                  <a:lnTo>
                    <a:pt x="727900" y="531685"/>
                  </a:lnTo>
                  <a:lnTo>
                    <a:pt x="726338" y="536295"/>
                  </a:lnTo>
                  <a:lnTo>
                    <a:pt x="726224" y="569061"/>
                  </a:lnTo>
                  <a:lnTo>
                    <a:pt x="727595" y="573684"/>
                  </a:lnTo>
                  <a:lnTo>
                    <a:pt x="733044" y="579539"/>
                  </a:lnTo>
                  <a:lnTo>
                    <a:pt x="737882" y="580999"/>
                  </a:lnTo>
                  <a:lnTo>
                    <a:pt x="748347" y="580999"/>
                  </a:lnTo>
                  <a:lnTo>
                    <a:pt x="748347" y="565543"/>
                  </a:lnTo>
                  <a:lnTo>
                    <a:pt x="746239" y="565543"/>
                  </a:lnTo>
                  <a:lnTo>
                    <a:pt x="744753" y="565264"/>
                  </a:lnTo>
                  <a:lnTo>
                    <a:pt x="743038" y="564083"/>
                  </a:lnTo>
                  <a:lnTo>
                    <a:pt x="742607" y="562902"/>
                  </a:lnTo>
                  <a:lnTo>
                    <a:pt x="742607" y="539762"/>
                  </a:lnTo>
                  <a:lnTo>
                    <a:pt x="744791" y="537819"/>
                  </a:lnTo>
                  <a:lnTo>
                    <a:pt x="750951" y="537819"/>
                  </a:lnTo>
                  <a:lnTo>
                    <a:pt x="753300" y="538048"/>
                  </a:lnTo>
                  <a:lnTo>
                    <a:pt x="753122" y="538048"/>
                  </a:lnTo>
                  <a:lnTo>
                    <a:pt x="755205" y="538441"/>
                  </a:lnTo>
                  <a:lnTo>
                    <a:pt x="755015" y="538441"/>
                  </a:lnTo>
                  <a:lnTo>
                    <a:pt x="755015" y="580758"/>
                  </a:lnTo>
                  <a:lnTo>
                    <a:pt x="771398" y="580758"/>
                  </a:lnTo>
                  <a:lnTo>
                    <a:pt x="771398" y="537819"/>
                  </a:lnTo>
                  <a:lnTo>
                    <a:pt x="771398" y="523417"/>
                  </a:lnTo>
                  <a:lnTo>
                    <a:pt x="771398" y="515924"/>
                  </a:lnTo>
                  <a:lnTo>
                    <a:pt x="780999" y="515924"/>
                  </a:lnTo>
                  <a:lnTo>
                    <a:pt x="780999" y="502234"/>
                  </a:lnTo>
                  <a:close/>
                </a:path>
                <a:path w="971550" h="732790">
                  <a:moveTo>
                    <a:pt x="787781" y="615022"/>
                  </a:moveTo>
                  <a:lnTo>
                    <a:pt x="770305" y="612521"/>
                  </a:lnTo>
                  <a:lnTo>
                    <a:pt x="754392" y="610717"/>
                  </a:lnTo>
                  <a:lnTo>
                    <a:pt x="740054" y="609650"/>
                  </a:lnTo>
                  <a:lnTo>
                    <a:pt x="727278" y="609295"/>
                  </a:lnTo>
                  <a:lnTo>
                    <a:pt x="717372" y="609295"/>
                  </a:lnTo>
                  <a:lnTo>
                    <a:pt x="709663" y="611378"/>
                  </a:lnTo>
                  <a:lnTo>
                    <a:pt x="698665" y="619721"/>
                  </a:lnTo>
                  <a:lnTo>
                    <a:pt x="695909" y="626059"/>
                  </a:lnTo>
                  <a:lnTo>
                    <a:pt x="695909" y="636435"/>
                  </a:lnTo>
                  <a:lnTo>
                    <a:pt x="685965" y="636435"/>
                  </a:lnTo>
                  <a:lnTo>
                    <a:pt x="685965" y="650125"/>
                  </a:lnTo>
                  <a:lnTo>
                    <a:pt x="695566" y="650125"/>
                  </a:lnTo>
                  <a:lnTo>
                    <a:pt x="695566" y="714959"/>
                  </a:lnTo>
                  <a:lnTo>
                    <a:pt x="711949" y="714959"/>
                  </a:lnTo>
                  <a:lnTo>
                    <a:pt x="711949" y="650125"/>
                  </a:lnTo>
                  <a:lnTo>
                    <a:pt x="721537" y="650125"/>
                  </a:lnTo>
                  <a:lnTo>
                    <a:pt x="721537" y="636435"/>
                  </a:lnTo>
                  <a:lnTo>
                    <a:pt x="712304" y="636435"/>
                  </a:lnTo>
                  <a:lnTo>
                    <a:pt x="712304" y="631012"/>
                  </a:lnTo>
                  <a:lnTo>
                    <a:pt x="713473" y="628281"/>
                  </a:lnTo>
                  <a:lnTo>
                    <a:pt x="718146" y="625170"/>
                  </a:lnTo>
                  <a:lnTo>
                    <a:pt x="722439" y="624382"/>
                  </a:lnTo>
                  <a:lnTo>
                    <a:pt x="728675" y="624382"/>
                  </a:lnTo>
                  <a:lnTo>
                    <a:pt x="739838" y="624713"/>
                  </a:lnTo>
                  <a:lnTo>
                    <a:pt x="753402" y="625678"/>
                  </a:lnTo>
                  <a:lnTo>
                    <a:pt x="769378" y="627278"/>
                  </a:lnTo>
                  <a:lnTo>
                    <a:pt x="787781" y="629539"/>
                  </a:lnTo>
                  <a:lnTo>
                    <a:pt x="787781" y="624382"/>
                  </a:lnTo>
                  <a:lnTo>
                    <a:pt x="787781" y="615022"/>
                  </a:lnTo>
                  <a:close/>
                </a:path>
                <a:path w="971550" h="732790">
                  <a:moveTo>
                    <a:pt x="833539" y="481063"/>
                  </a:moveTo>
                  <a:lnTo>
                    <a:pt x="818324" y="481063"/>
                  </a:lnTo>
                  <a:lnTo>
                    <a:pt x="815733" y="487006"/>
                  </a:lnTo>
                  <a:lnTo>
                    <a:pt x="806386" y="524332"/>
                  </a:lnTo>
                  <a:lnTo>
                    <a:pt x="805446" y="541388"/>
                  </a:lnTo>
                  <a:lnTo>
                    <a:pt x="805688" y="550024"/>
                  </a:lnTo>
                  <a:lnTo>
                    <a:pt x="813346" y="589330"/>
                  </a:lnTo>
                  <a:lnTo>
                    <a:pt x="818324" y="601713"/>
                  </a:lnTo>
                  <a:lnTo>
                    <a:pt x="833539" y="601713"/>
                  </a:lnTo>
                  <a:lnTo>
                    <a:pt x="830948" y="595807"/>
                  </a:lnTo>
                  <a:lnTo>
                    <a:pt x="828560" y="589330"/>
                  </a:lnTo>
                  <a:lnTo>
                    <a:pt x="820902" y="550024"/>
                  </a:lnTo>
                  <a:lnTo>
                    <a:pt x="820661" y="541388"/>
                  </a:lnTo>
                  <a:lnTo>
                    <a:pt x="820902" y="532752"/>
                  </a:lnTo>
                  <a:lnTo>
                    <a:pt x="828560" y="493509"/>
                  </a:lnTo>
                  <a:lnTo>
                    <a:pt x="830948" y="487006"/>
                  </a:lnTo>
                  <a:lnTo>
                    <a:pt x="833539" y="481063"/>
                  </a:lnTo>
                  <a:close/>
                </a:path>
                <a:path w="971550" h="732790">
                  <a:moveTo>
                    <a:pt x="887374" y="499668"/>
                  </a:moveTo>
                  <a:lnTo>
                    <a:pt x="840320" y="499668"/>
                  </a:lnTo>
                  <a:lnTo>
                    <a:pt x="840320" y="514870"/>
                  </a:lnTo>
                  <a:lnTo>
                    <a:pt x="854951" y="514870"/>
                  </a:lnTo>
                  <a:lnTo>
                    <a:pt x="854951" y="580758"/>
                  </a:lnTo>
                  <a:lnTo>
                    <a:pt x="872744" y="580758"/>
                  </a:lnTo>
                  <a:lnTo>
                    <a:pt x="872744" y="514870"/>
                  </a:lnTo>
                  <a:lnTo>
                    <a:pt x="887374" y="514870"/>
                  </a:lnTo>
                  <a:lnTo>
                    <a:pt x="887374" y="499668"/>
                  </a:lnTo>
                  <a:close/>
                </a:path>
                <a:path w="971550" h="732790">
                  <a:moveTo>
                    <a:pt x="901179" y="368033"/>
                  </a:moveTo>
                  <a:lnTo>
                    <a:pt x="901179" y="368033"/>
                  </a:lnTo>
                  <a:lnTo>
                    <a:pt x="740613" y="368033"/>
                  </a:lnTo>
                  <a:lnTo>
                    <a:pt x="740613" y="381736"/>
                  </a:lnTo>
                  <a:lnTo>
                    <a:pt x="740613" y="417969"/>
                  </a:lnTo>
                  <a:lnTo>
                    <a:pt x="740359" y="417969"/>
                  </a:lnTo>
                  <a:lnTo>
                    <a:pt x="738822" y="418439"/>
                  </a:lnTo>
                  <a:lnTo>
                    <a:pt x="737222" y="418706"/>
                  </a:lnTo>
                  <a:lnTo>
                    <a:pt x="732307" y="418706"/>
                  </a:lnTo>
                  <a:lnTo>
                    <a:pt x="730643" y="417233"/>
                  </a:lnTo>
                  <a:lnTo>
                    <a:pt x="730554" y="381736"/>
                  </a:lnTo>
                  <a:lnTo>
                    <a:pt x="740613" y="381736"/>
                  </a:lnTo>
                  <a:lnTo>
                    <a:pt x="740613" y="368033"/>
                  </a:lnTo>
                  <a:lnTo>
                    <a:pt x="714400" y="368033"/>
                  </a:lnTo>
                  <a:lnTo>
                    <a:pt x="705154" y="368033"/>
                  </a:lnTo>
                  <a:lnTo>
                    <a:pt x="657771" y="368033"/>
                  </a:lnTo>
                  <a:lnTo>
                    <a:pt x="657771" y="381736"/>
                  </a:lnTo>
                  <a:lnTo>
                    <a:pt x="687489" y="381736"/>
                  </a:lnTo>
                  <a:lnTo>
                    <a:pt x="688378" y="383057"/>
                  </a:lnTo>
                  <a:lnTo>
                    <a:pt x="688771" y="384886"/>
                  </a:lnTo>
                  <a:lnTo>
                    <a:pt x="688771" y="397141"/>
                  </a:lnTo>
                  <a:lnTo>
                    <a:pt x="688467" y="398272"/>
                  </a:lnTo>
                  <a:lnTo>
                    <a:pt x="687209" y="399834"/>
                  </a:lnTo>
                  <a:lnTo>
                    <a:pt x="686003" y="400215"/>
                  </a:lnTo>
                  <a:lnTo>
                    <a:pt x="675906" y="400215"/>
                  </a:lnTo>
                  <a:lnTo>
                    <a:pt x="675906" y="415315"/>
                  </a:lnTo>
                  <a:lnTo>
                    <a:pt x="686866" y="415315"/>
                  </a:lnTo>
                  <a:lnTo>
                    <a:pt x="688771" y="417233"/>
                  </a:lnTo>
                  <a:lnTo>
                    <a:pt x="688771" y="430377"/>
                  </a:lnTo>
                  <a:lnTo>
                    <a:pt x="685838" y="432523"/>
                  </a:lnTo>
                  <a:lnTo>
                    <a:pt x="679145" y="432523"/>
                  </a:lnTo>
                  <a:lnTo>
                    <a:pt x="672388" y="431774"/>
                  </a:lnTo>
                  <a:lnTo>
                    <a:pt x="667016" y="430771"/>
                  </a:lnTo>
                  <a:lnTo>
                    <a:pt x="667016" y="445630"/>
                  </a:lnTo>
                  <a:lnTo>
                    <a:pt x="672858" y="446646"/>
                  </a:lnTo>
                  <a:lnTo>
                    <a:pt x="677583" y="447154"/>
                  </a:lnTo>
                  <a:lnTo>
                    <a:pt x="681164" y="447154"/>
                  </a:lnTo>
                  <a:lnTo>
                    <a:pt x="691667" y="445884"/>
                  </a:lnTo>
                  <a:lnTo>
                    <a:pt x="699160" y="442087"/>
                  </a:lnTo>
                  <a:lnTo>
                    <a:pt x="703656" y="435762"/>
                  </a:lnTo>
                  <a:lnTo>
                    <a:pt x="704088" y="433222"/>
                  </a:lnTo>
                  <a:lnTo>
                    <a:pt x="704215" y="432523"/>
                  </a:lnTo>
                  <a:lnTo>
                    <a:pt x="705053" y="427570"/>
                  </a:lnTo>
                  <a:lnTo>
                    <a:pt x="705154" y="414185"/>
                  </a:lnTo>
                  <a:lnTo>
                    <a:pt x="703618" y="410349"/>
                  </a:lnTo>
                  <a:lnTo>
                    <a:pt x="703567" y="410210"/>
                  </a:lnTo>
                  <a:lnTo>
                    <a:pt x="700366" y="407949"/>
                  </a:lnTo>
                  <a:lnTo>
                    <a:pt x="703567" y="405841"/>
                  </a:lnTo>
                  <a:lnTo>
                    <a:pt x="705154" y="401942"/>
                  </a:lnTo>
                  <a:lnTo>
                    <a:pt x="705154" y="384886"/>
                  </a:lnTo>
                  <a:lnTo>
                    <a:pt x="704735" y="383057"/>
                  </a:lnTo>
                  <a:lnTo>
                    <a:pt x="703872" y="381736"/>
                  </a:lnTo>
                  <a:lnTo>
                    <a:pt x="705154" y="381736"/>
                  </a:lnTo>
                  <a:lnTo>
                    <a:pt x="714171" y="381736"/>
                  </a:lnTo>
                  <a:lnTo>
                    <a:pt x="714171" y="420979"/>
                  </a:lnTo>
                  <a:lnTo>
                    <a:pt x="715479" y="425145"/>
                  </a:lnTo>
                  <a:lnTo>
                    <a:pt x="715708" y="425691"/>
                  </a:lnTo>
                  <a:lnTo>
                    <a:pt x="721550" y="431774"/>
                  </a:lnTo>
                  <a:lnTo>
                    <a:pt x="721728" y="431774"/>
                  </a:lnTo>
                  <a:lnTo>
                    <a:pt x="726300" y="433222"/>
                  </a:lnTo>
                  <a:lnTo>
                    <a:pt x="736053" y="433222"/>
                  </a:lnTo>
                  <a:lnTo>
                    <a:pt x="738581" y="432917"/>
                  </a:lnTo>
                  <a:lnTo>
                    <a:pt x="739863" y="432523"/>
                  </a:lnTo>
                  <a:lnTo>
                    <a:pt x="740613" y="432523"/>
                  </a:lnTo>
                  <a:lnTo>
                    <a:pt x="740613" y="446646"/>
                  </a:lnTo>
                  <a:lnTo>
                    <a:pt x="756996" y="446646"/>
                  </a:lnTo>
                  <a:lnTo>
                    <a:pt x="756996" y="432523"/>
                  </a:lnTo>
                  <a:lnTo>
                    <a:pt x="756996" y="418706"/>
                  </a:lnTo>
                  <a:lnTo>
                    <a:pt x="756996" y="381736"/>
                  </a:lnTo>
                  <a:lnTo>
                    <a:pt x="757237" y="381736"/>
                  </a:lnTo>
                  <a:lnTo>
                    <a:pt x="766597" y="381736"/>
                  </a:lnTo>
                  <a:lnTo>
                    <a:pt x="797852" y="381736"/>
                  </a:lnTo>
                  <a:lnTo>
                    <a:pt x="797852" y="425145"/>
                  </a:lnTo>
                  <a:lnTo>
                    <a:pt x="796201" y="425691"/>
                  </a:lnTo>
                  <a:lnTo>
                    <a:pt x="794410" y="425970"/>
                  </a:lnTo>
                  <a:lnTo>
                    <a:pt x="788250" y="425970"/>
                  </a:lnTo>
                  <a:lnTo>
                    <a:pt x="793635" y="403263"/>
                  </a:lnTo>
                  <a:lnTo>
                    <a:pt x="793635" y="389102"/>
                  </a:lnTo>
                  <a:lnTo>
                    <a:pt x="763435" y="389102"/>
                  </a:lnTo>
                  <a:lnTo>
                    <a:pt x="763435" y="403847"/>
                  </a:lnTo>
                  <a:lnTo>
                    <a:pt x="770458" y="403847"/>
                  </a:lnTo>
                  <a:lnTo>
                    <a:pt x="769975" y="405688"/>
                  </a:lnTo>
                  <a:lnTo>
                    <a:pt x="769759" y="407479"/>
                  </a:lnTo>
                  <a:lnTo>
                    <a:pt x="769759" y="427570"/>
                  </a:lnTo>
                  <a:lnTo>
                    <a:pt x="782586" y="440359"/>
                  </a:lnTo>
                  <a:lnTo>
                    <a:pt x="792505" y="440359"/>
                  </a:lnTo>
                  <a:lnTo>
                    <a:pt x="795350" y="440055"/>
                  </a:lnTo>
                  <a:lnTo>
                    <a:pt x="797852" y="439432"/>
                  </a:lnTo>
                  <a:lnTo>
                    <a:pt x="797852" y="446646"/>
                  </a:lnTo>
                  <a:lnTo>
                    <a:pt x="814222" y="446646"/>
                  </a:lnTo>
                  <a:lnTo>
                    <a:pt x="814222" y="439432"/>
                  </a:lnTo>
                  <a:lnTo>
                    <a:pt x="814222" y="425970"/>
                  </a:lnTo>
                  <a:lnTo>
                    <a:pt x="814222" y="381736"/>
                  </a:lnTo>
                  <a:lnTo>
                    <a:pt x="814463" y="381736"/>
                  </a:lnTo>
                  <a:lnTo>
                    <a:pt x="823709" y="381736"/>
                  </a:lnTo>
                  <a:lnTo>
                    <a:pt x="824052" y="381736"/>
                  </a:lnTo>
                  <a:lnTo>
                    <a:pt x="824052" y="446646"/>
                  </a:lnTo>
                  <a:lnTo>
                    <a:pt x="840435" y="446646"/>
                  </a:lnTo>
                  <a:lnTo>
                    <a:pt x="840435" y="381736"/>
                  </a:lnTo>
                  <a:lnTo>
                    <a:pt x="840676" y="381736"/>
                  </a:lnTo>
                  <a:lnTo>
                    <a:pt x="850036" y="381736"/>
                  </a:lnTo>
                  <a:lnTo>
                    <a:pt x="874382" y="381736"/>
                  </a:lnTo>
                  <a:lnTo>
                    <a:pt x="875169" y="383057"/>
                  </a:lnTo>
                  <a:lnTo>
                    <a:pt x="875550" y="384886"/>
                  </a:lnTo>
                  <a:lnTo>
                    <a:pt x="875550" y="400761"/>
                  </a:lnTo>
                  <a:lnTo>
                    <a:pt x="875207" y="401942"/>
                  </a:lnTo>
                  <a:lnTo>
                    <a:pt x="873988" y="403453"/>
                  </a:lnTo>
                  <a:lnTo>
                    <a:pt x="872820" y="403847"/>
                  </a:lnTo>
                  <a:lnTo>
                    <a:pt x="869391" y="403847"/>
                  </a:lnTo>
                  <a:lnTo>
                    <a:pt x="867829" y="403656"/>
                  </a:lnTo>
                  <a:lnTo>
                    <a:pt x="866419" y="403263"/>
                  </a:lnTo>
                  <a:lnTo>
                    <a:pt x="866419" y="393788"/>
                  </a:lnTo>
                  <a:lnTo>
                    <a:pt x="850036" y="393788"/>
                  </a:lnTo>
                  <a:lnTo>
                    <a:pt x="850036" y="432523"/>
                  </a:lnTo>
                  <a:lnTo>
                    <a:pt x="852106" y="437591"/>
                  </a:lnTo>
                  <a:lnTo>
                    <a:pt x="860374" y="445236"/>
                  </a:lnTo>
                  <a:lnTo>
                    <a:pt x="866241" y="447154"/>
                  </a:lnTo>
                  <a:lnTo>
                    <a:pt x="881456" y="447154"/>
                  </a:lnTo>
                  <a:lnTo>
                    <a:pt x="887717" y="446290"/>
                  </a:lnTo>
                  <a:lnTo>
                    <a:pt x="892632" y="444576"/>
                  </a:lnTo>
                  <a:lnTo>
                    <a:pt x="892632" y="432523"/>
                  </a:lnTo>
                  <a:lnTo>
                    <a:pt x="892632" y="429361"/>
                  </a:lnTo>
                  <a:lnTo>
                    <a:pt x="887793" y="431393"/>
                  </a:lnTo>
                  <a:lnTo>
                    <a:pt x="882065" y="432523"/>
                  </a:lnTo>
                  <a:lnTo>
                    <a:pt x="870191" y="432523"/>
                  </a:lnTo>
                  <a:lnTo>
                    <a:pt x="866419" y="430136"/>
                  </a:lnTo>
                  <a:lnTo>
                    <a:pt x="866419" y="417423"/>
                  </a:lnTo>
                  <a:lnTo>
                    <a:pt x="869543" y="417969"/>
                  </a:lnTo>
                  <a:lnTo>
                    <a:pt x="871880" y="418236"/>
                  </a:lnTo>
                  <a:lnTo>
                    <a:pt x="879919" y="418236"/>
                  </a:lnTo>
                  <a:lnTo>
                    <a:pt x="882357" y="417423"/>
                  </a:lnTo>
                  <a:lnTo>
                    <a:pt x="884618" y="416661"/>
                  </a:lnTo>
                  <a:lnTo>
                    <a:pt x="890473" y="410349"/>
                  </a:lnTo>
                  <a:lnTo>
                    <a:pt x="891882" y="405841"/>
                  </a:lnTo>
                  <a:lnTo>
                    <a:pt x="891933" y="403847"/>
                  </a:lnTo>
                  <a:lnTo>
                    <a:pt x="891933" y="384886"/>
                  </a:lnTo>
                  <a:lnTo>
                    <a:pt x="891705" y="383057"/>
                  </a:lnTo>
                  <a:lnTo>
                    <a:pt x="891235" y="381736"/>
                  </a:lnTo>
                  <a:lnTo>
                    <a:pt x="901179" y="381736"/>
                  </a:lnTo>
                  <a:lnTo>
                    <a:pt x="901179" y="368033"/>
                  </a:lnTo>
                  <a:close/>
                </a:path>
                <a:path w="971550" h="732790">
                  <a:moveTo>
                    <a:pt x="926223" y="636435"/>
                  </a:moveTo>
                  <a:lnTo>
                    <a:pt x="875080" y="636435"/>
                  </a:lnTo>
                  <a:lnTo>
                    <a:pt x="865720" y="636435"/>
                  </a:lnTo>
                  <a:lnTo>
                    <a:pt x="849922" y="636435"/>
                  </a:lnTo>
                  <a:lnTo>
                    <a:pt x="849922" y="670140"/>
                  </a:lnTo>
                  <a:lnTo>
                    <a:pt x="849922" y="694245"/>
                  </a:lnTo>
                  <a:lnTo>
                    <a:pt x="848436" y="694791"/>
                  </a:lnTo>
                  <a:lnTo>
                    <a:pt x="846607" y="695071"/>
                  </a:lnTo>
                  <a:lnTo>
                    <a:pt x="840206" y="695071"/>
                  </a:lnTo>
                  <a:lnTo>
                    <a:pt x="838098" y="693356"/>
                  </a:lnTo>
                  <a:lnTo>
                    <a:pt x="838098" y="671233"/>
                  </a:lnTo>
                  <a:lnTo>
                    <a:pt x="839927" y="669747"/>
                  </a:lnTo>
                  <a:lnTo>
                    <a:pt x="847966" y="669747"/>
                  </a:lnTo>
                  <a:lnTo>
                    <a:pt x="849922" y="670140"/>
                  </a:lnTo>
                  <a:lnTo>
                    <a:pt x="849922" y="636435"/>
                  </a:lnTo>
                  <a:lnTo>
                    <a:pt x="822769" y="636435"/>
                  </a:lnTo>
                  <a:lnTo>
                    <a:pt x="813485" y="636435"/>
                  </a:lnTo>
                  <a:lnTo>
                    <a:pt x="813523" y="631012"/>
                  </a:lnTo>
                  <a:lnTo>
                    <a:pt x="814641" y="628281"/>
                  </a:lnTo>
                  <a:lnTo>
                    <a:pt x="819086" y="625170"/>
                  </a:lnTo>
                  <a:lnTo>
                    <a:pt x="823823" y="624382"/>
                  </a:lnTo>
                  <a:lnTo>
                    <a:pt x="831075" y="624382"/>
                  </a:lnTo>
                  <a:lnTo>
                    <a:pt x="837438" y="624713"/>
                  </a:lnTo>
                  <a:lnTo>
                    <a:pt x="845629" y="625678"/>
                  </a:lnTo>
                  <a:lnTo>
                    <a:pt x="845413" y="625678"/>
                  </a:lnTo>
                  <a:lnTo>
                    <a:pt x="853986" y="627087"/>
                  </a:lnTo>
                  <a:lnTo>
                    <a:pt x="864552" y="629183"/>
                  </a:lnTo>
                  <a:lnTo>
                    <a:pt x="864552" y="624382"/>
                  </a:lnTo>
                  <a:lnTo>
                    <a:pt x="864552" y="614667"/>
                  </a:lnTo>
                  <a:lnTo>
                    <a:pt x="855040" y="612317"/>
                  </a:lnTo>
                  <a:lnTo>
                    <a:pt x="846201" y="610717"/>
                  </a:lnTo>
                  <a:lnTo>
                    <a:pt x="846505" y="610717"/>
                  </a:lnTo>
                  <a:lnTo>
                    <a:pt x="836752" y="609650"/>
                  </a:lnTo>
                  <a:lnTo>
                    <a:pt x="837133" y="609650"/>
                  </a:lnTo>
                  <a:lnTo>
                    <a:pt x="827570" y="609295"/>
                  </a:lnTo>
                  <a:lnTo>
                    <a:pt x="818045" y="609295"/>
                  </a:lnTo>
                  <a:lnTo>
                    <a:pt x="810602" y="611378"/>
                  </a:lnTo>
                  <a:lnTo>
                    <a:pt x="799833" y="619721"/>
                  </a:lnTo>
                  <a:lnTo>
                    <a:pt x="797140" y="626059"/>
                  </a:lnTo>
                  <a:lnTo>
                    <a:pt x="797140" y="636435"/>
                  </a:lnTo>
                  <a:lnTo>
                    <a:pt x="796556" y="636435"/>
                  </a:lnTo>
                  <a:lnTo>
                    <a:pt x="787196" y="636435"/>
                  </a:lnTo>
                  <a:lnTo>
                    <a:pt x="770585" y="636435"/>
                  </a:lnTo>
                  <a:lnTo>
                    <a:pt x="770585" y="714959"/>
                  </a:lnTo>
                  <a:lnTo>
                    <a:pt x="786955" y="714959"/>
                  </a:lnTo>
                  <a:lnTo>
                    <a:pt x="786955" y="650125"/>
                  </a:lnTo>
                  <a:lnTo>
                    <a:pt x="787196" y="650125"/>
                  </a:lnTo>
                  <a:lnTo>
                    <a:pt x="796556" y="650125"/>
                  </a:lnTo>
                  <a:lnTo>
                    <a:pt x="796785" y="650125"/>
                  </a:lnTo>
                  <a:lnTo>
                    <a:pt x="796785" y="714959"/>
                  </a:lnTo>
                  <a:lnTo>
                    <a:pt x="813168" y="714959"/>
                  </a:lnTo>
                  <a:lnTo>
                    <a:pt x="813168" y="650125"/>
                  </a:lnTo>
                  <a:lnTo>
                    <a:pt x="813409" y="650125"/>
                  </a:lnTo>
                  <a:lnTo>
                    <a:pt x="822769" y="650125"/>
                  </a:lnTo>
                  <a:lnTo>
                    <a:pt x="849096" y="650125"/>
                  </a:lnTo>
                  <a:lnTo>
                    <a:pt x="849096" y="656564"/>
                  </a:lnTo>
                  <a:lnTo>
                    <a:pt x="846366" y="656018"/>
                  </a:lnTo>
                  <a:lnTo>
                    <a:pt x="843788" y="655751"/>
                  </a:lnTo>
                  <a:lnTo>
                    <a:pt x="834593" y="655751"/>
                  </a:lnTo>
                  <a:lnTo>
                    <a:pt x="829691" y="657301"/>
                  </a:lnTo>
                  <a:lnTo>
                    <a:pt x="823683" y="663549"/>
                  </a:lnTo>
                  <a:lnTo>
                    <a:pt x="822325" y="667804"/>
                  </a:lnTo>
                  <a:lnTo>
                    <a:pt x="822413" y="697331"/>
                  </a:lnTo>
                  <a:lnTo>
                    <a:pt x="823544" y="700925"/>
                  </a:lnTo>
                  <a:lnTo>
                    <a:pt x="823645" y="701268"/>
                  </a:lnTo>
                  <a:lnTo>
                    <a:pt x="829500" y="707351"/>
                  </a:lnTo>
                  <a:lnTo>
                    <a:pt x="834428" y="708875"/>
                  </a:lnTo>
                  <a:lnTo>
                    <a:pt x="843788" y="708875"/>
                  </a:lnTo>
                  <a:lnTo>
                    <a:pt x="846366" y="708609"/>
                  </a:lnTo>
                  <a:lnTo>
                    <a:pt x="849096" y="708050"/>
                  </a:lnTo>
                  <a:lnTo>
                    <a:pt x="849096" y="714959"/>
                  </a:lnTo>
                  <a:lnTo>
                    <a:pt x="865479" y="714959"/>
                  </a:lnTo>
                  <a:lnTo>
                    <a:pt x="865479" y="708050"/>
                  </a:lnTo>
                  <a:lnTo>
                    <a:pt x="865479" y="695071"/>
                  </a:lnTo>
                  <a:lnTo>
                    <a:pt x="865479" y="669747"/>
                  </a:lnTo>
                  <a:lnTo>
                    <a:pt x="865479" y="656564"/>
                  </a:lnTo>
                  <a:lnTo>
                    <a:pt x="865479" y="650125"/>
                  </a:lnTo>
                  <a:lnTo>
                    <a:pt x="865720" y="650125"/>
                  </a:lnTo>
                  <a:lnTo>
                    <a:pt x="875080" y="650125"/>
                  </a:lnTo>
                  <a:lnTo>
                    <a:pt x="899414" y="650125"/>
                  </a:lnTo>
                  <a:lnTo>
                    <a:pt x="900201" y="651383"/>
                  </a:lnTo>
                  <a:lnTo>
                    <a:pt x="900455" y="652589"/>
                  </a:lnTo>
                  <a:lnTo>
                    <a:pt x="900518" y="652894"/>
                  </a:lnTo>
                  <a:lnTo>
                    <a:pt x="900595" y="669163"/>
                  </a:lnTo>
                  <a:lnTo>
                    <a:pt x="900430" y="669747"/>
                  </a:lnTo>
                  <a:lnTo>
                    <a:pt x="900315" y="670140"/>
                  </a:lnTo>
                  <a:lnTo>
                    <a:pt x="900277" y="670293"/>
                  </a:lnTo>
                  <a:lnTo>
                    <a:pt x="899033" y="671855"/>
                  </a:lnTo>
                  <a:lnTo>
                    <a:pt x="897851" y="672249"/>
                  </a:lnTo>
                  <a:lnTo>
                    <a:pt x="894422" y="672249"/>
                  </a:lnTo>
                  <a:lnTo>
                    <a:pt x="892873" y="672058"/>
                  </a:lnTo>
                  <a:lnTo>
                    <a:pt x="891540" y="671690"/>
                  </a:lnTo>
                  <a:lnTo>
                    <a:pt x="891463" y="662190"/>
                  </a:lnTo>
                  <a:lnTo>
                    <a:pt x="875080" y="662190"/>
                  </a:lnTo>
                  <a:lnTo>
                    <a:pt x="875080" y="700925"/>
                  </a:lnTo>
                  <a:lnTo>
                    <a:pt x="877150" y="705993"/>
                  </a:lnTo>
                  <a:lnTo>
                    <a:pt x="885418" y="713638"/>
                  </a:lnTo>
                  <a:lnTo>
                    <a:pt x="891286" y="715543"/>
                  </a:lnTo>
                  <a:lnTo>
                    <a:pt x="906500" y="715543"/>
                  </a:lnTo>
                  <a:lnTo>
                    <a:pt x="912495" y="714730"/>
                  </a:lnTo>
                  <a:lnTo>
                    <a:pt x="912660" y="714730"/>
                  </a:lnTo>
                  <a:lnTo>
                    <a:pt x="917676" y="712978"/>
                  </a:lnTo>
                  <a:lnTo>
                    <a:pt x="917676" y="700925"/>
                  </a:lnTo>
                  <a:lnTo>
                    <a:pt x="917676" y="697763"/>
                  </a:lnTo>
                  <a:lnTo>
                    <a:pt x="912837" y="699795"/>
                  </a:lnTo>
                  <a:lnTo>
                    <a:pt x="907084" y="700925"/>
                  </a:lnTo>
                  <a:lnTo>
                    <a:pt x="895235" y="700925"/>
                  </a:lnTo>
                  <a:lnTo>
                    <a:pt x="891463" y="698538"/>
                  </a:lnTo>
                  <a:lnTo>
                    <a:pt x="891463" y="685825"/>
                  </a:lnTo>
                  <a:lnTo>
                    <a:pt x="894588" y="686371"/>
                  </a:lnTo>
                  <a:lnTo>
                    <a:pt x="896924" y="686638"/>
                  </a:lnTo>
                  <a:lnTo>
                    <a:pt x="904963" y="686638"/>
                  </a:lnTo>
                  <a:lnTo>
                    <a:pt x="907402" y="685825"/>
                  </a:lnTo>
                  <a:lnTo>
                    <a:pt x="909662" y="685063"/>
                  </a:lnTo>
                  <a:lnTo>
                    <a:pt x="915517" y="678738"/>
                  </a:lnTo>
                  <a:lnTo>
                    <a:pt x="916978" y="674077"/>
                  </a:lnTo>
                  <a:lnTo>
                    <a:pt x="916978" y="672249"/>
                  </a:lnTo>
                  <a:lnTo>
                    <a:pt x="916889" y="652589"/>
                  </a:lnTo>
                  <a:lnTo>
                    <a:pt x="916736" y="651383"/>
                  </a:lnTo>
                  <a:lnTo>
                    <a:pt x="916266" y="650125"/>
                  </a:lnTo>
                  <a:lnTo>
                    <a:pt x="926223" y="650125"/>
                  </a:lnTo>
                  <a:lnTo>
                    <a:pt x="926223" y="636435"/>
                  </a:lnTo>
                  <a:close/>
                </a:path>
                <a:path w="971550" h="732790">
                  <a:moveTo>
                    <a:pt x="933132" y="543547"/>
                  </a:moveTo>
                  <a:lnTo>
                    <a:pt x="930389" y="539762"/>
                  </a:lnTo>
                  <a:lnTo>
                    <a:pt x="924928" y="539216"/>
                  </a:lnTo>
                  <a:lnTo>
                    <a:pt x="927354" y="538594"/>
                  </a:lnTo>
                  <a:lnTo>
                    <a:pt x="929284" y="537184"/>
                  </a:lnTo>
                  <a:lnTo>
                    <a:pt x="932167" y="532815"/>
                  </a:lnTo>
                  <a:lnTo>
                    <a:pt x="932891" y="530047"/>
                  </a:lnTo>
                  <a:lnTo>
                    <a:pt x="932891" y="514997"/>
                  </a:lnTo>
                  <a:lnTo>
                    <a:pt x="932891" y="512381"/>
                  </a:lnTo>
                  <a:lnTo>
                    <a:pt x="930744" y="507542"/>
                  </a:lnTo>
                  <a:lnTo>
                    <a:pt x="922159" y="500672"/>
                  </a:lnTo>
                  <a:lnTo>
                    <a:pt x="915682" y="498957"/>
                  </a:lnTo>
                  <a:lnTo>
                    <a:pt x="900785" y="498957"/>
                  </a:lnTo>
                  <a:lnTo>
                    <a:pt x="896023" y="499503"/>
                  </a:lnTo>
                  <a:lnTo>
                    <a:pt x="892517" y="500672"/>
                  </a:lnTo>
                  <a:lnTo>
                    <a:pt x="892746" y="500672"/>
                  </a:lnTo>
                  <a:lnTo>
                    <a:pt x="892746" y="517105"/>
                  </a:lnTo>
                  <a:lnTo>
                    <a:pt x="896416" y="515696"/>
                  </a:lnTo>
                  <a:lnTo>
                    <a:pt x="901077" y="514997"/>
                  </a:lnTo>
                  <a:lnTo>
                    <a:pt x="912393" y="514997"/>
                  </a:lnTo>
                  <a:lnTo>
                    <a:pt x="915225" y="516864"/>
                  </a:lnTo>
                  <a:lnTo>
                    <a:pt x="915098" y="530047"/>
                  </a:lnTo>
                  <a:lnTo>
                    <a:pt x="913231" y="531850"/>
                  </a:lnTo>
                  <a:lnTo>
                    <a:pt x="900353" y="531850"/>
                  </a:lnTo>
                  <a:lnTo>
                    <a:pt x="900353" y="548233"/>
                  </a:lnTo>
                  <a:lnTo>
                    <a:pt x="911745" y="548233"/>
                  </a:lnTo>
                  <a:lnTo>
                    <a:pt x="913307" y="548563"/>
                  </a:lnTo>
                  <a:lnTo>
                    <a:pt x="915022" y="549884"/>
                  </a:lnTo>
                  <a:lnTo>
                    <a:pt x="915454" y="551154"/>
                  </a:lnTo>
                  <a:lnTo>
                    <a:pt x="915454" y="563562"/>
                  </a:lnTo>
                  <a:lnTo>
                    <a:pt x="912545" y="565429"/>
                  </a:lnTo>
                  <a:lnTo>
                    <a:pt x="900925" y="565429"/>
                  </a:lnTo>
                  <a:lnTo>
                    <a:pt x="895642" y="564413"/>
                  </a:lnTo>
                  <a:lnTo>
                    <a:pt x="890879" y="562394"/>
                  </a:lnTo>
                  <a:lnTo>
                    <a:pt x="890879" y="579005"/>
                  </a:lnTo>
                  <a:lnTo>
                    <a:pt x="894778" y="580644"/>
                  </a:lnTo>
                  <a:lnTo>
                    <a:pt x="900696" y="581469"/>
                  </a:lnTo>
                  <a:lnTo>
                    <a:pt x="916533" y="581469"/>
                  </a:lnTo>
                  <a:lnTo>
                    <a:pt x="922591" y="579742"/>
                  </a:lnTo>
                  <a:lnTo>
                    <a:pt x="931024" y="572884"/>
                  </a:lnTo>
                  <a:lnTo>
                    <a:pt x="933132" y="568045"/>
                  </a:lnTo>
                  <a:lnTo>
                    <a:pt x="933132" y="565429"/>
                  </a:lnTo>
                  <a:lnTo>
                    <a:pt x="933132" y="543547"/>
                  </a:lnTo>
                  <a:close/>
                </a:path>
                <a:path w="971550" h="732790">
                  <a:moveTo>
                    <a:pt x="971397" y="541388"/>
                  </a:moveTo>
                  <a:lnTo>
                    <a:pt x="965669" y="500557"/>
                  </a:lnTo>
                  <a:lnTo>
                    <a:pt x="958519" y="481063"/>
                  </a:lnTo>
                  <a:lnTo>
                    <a:pt x="943305" y="481063"/>
                  </a:lnTo>
                  <a:lnTo>
                    <a:pt x="945896" y="487006"/>
                  </a:lnTo>
                  <a:lnTo>
                    <a:pt x="948283" y="493509"/>
                  </a:lnTo>
                  <a:lnTo>
                    <a:pt x="955941" y="532752"/>
                  </a:lnTo>
                  <a:lnTo>
                    <a:pt x="956183" y="541388"/>
                  </a:lnTo>
                  <a:lnTo>
                    <a:pt x="955941" y="550024"/>
                  </a:lnTo>
                  <a:lnTo>
                    <a:pt x="948283" y="589330"/>
                  </a:lnTo>
                  <a:lnTo>
                    <a:pt x="943305" y="601713"/>
                  </a:lnTo>
                  <a:lnTo>
                    <a:pt x="958519" y="601713"/>
                  </a:lnTo>
                  <a:lnTo>
                    <a:pt x="970457" y="558457"/>
                  </a:lnTo>
                  <a:lnTo>
                    <a:pt x="971156" y="550024"/>
                  </a:lnTo>
                  <a:lnTo>
                    <a:pt x="971397" y="541388"/>
                  </a:lnTo>
                  <a:close/>
                </a:path>
              </a:pathLst>
            </a:custGeom>
            <a:solidFill>
              <a:srgbClr val="151616"/>
            </a:solidFill>
          </p:spPr>
          <p:txBody>
            <a:bodyPr wrap="square" lIns="0" tIns="0" rIns="0" bIns="0" rtlCol="0">
              <a:prstTxWarp prst="textNoShape">
                <a:avLst/>
              </a:prstTxWarp>
              <a:noAutofit/>
            </a:bodyPr>
            <a:lstStyle/>
            <a:p>
              <a:endParaRPr lang="en-IN"/>
            </a:p>
          </p:txBody>
        </p:sp>
        <p:pic>
          <p:nvPicPr>
            <p:cNvPr id="14" name="Image 11">
              <a:extLst>
                <a:ext uri="{FF2B5EF4-FFF2-40B4-BE49-F238E27FC236}">
                  <a16:creationId xmlns:a16="http://schemas.microsoft.com/office/drawing/2014/main" id="{E88D6CBF-A4CC-2FD9-3872-9E01241A4EB3}"/>
                </a:ext>
              </a:extLst>
            </p:cNvPr>
            <p:cNvPicPr/>
            <p:nvPr/>
          </p:nvPicPr>
          <p:blipFill>
            <a:blip r:embed="rId9" cstate="print"/>
            <a:stretch>
              <a:fillRect/>
            </a:stretch>
          </p:blipFill>
          <p:spPr>
            <a:xfrm>
              <a:off x="2428236" y="1583387"/>
              <a:ext cx="1528945" cy="192388"/>
            </a:xfrm>
            <a:prstGeom prst="rect">
              <a:avLst/>
            </a:prstGeom>
          </p:spPr>
        </p:pic>
        <p:pic>
          <p:nvPicPr>
            <p:cNvPr id="15" name="Image 12">
              <a:extLst>
                <a:ext uri="{FF2B5EF4-FFF2-40B4-BE49-F238E27FC236}">
                  <a16:creationId xmlns:a16="http://schemas.microsoft.com/office/drawing/2014/main" id="{AAD0C85C-E8E7-DBF4-B9F1-17478238C5D0}"/>
                </a:ext>
              </a:extLst>
            </p:cNvPr>
            <p:cNvPicPr/>
            <p:nvPr/>
          </p:nvPicPr>
          <p:blipFill>
            <a:blip r:embed="rId10" cstate="print"/>
            <a:stretch>
              <a:fillRect/>
            </a:stretch>
          </p:blipFill>
          <p:spPr>
            <a:xfrm>
              <a:off x="541774" y="2045142"/>
              <a:ext cx="3457558" cy="112579"/>
            </a:xfrm>
            <a:prstGeom prst="rect">
              <a:avLst/>
            </a:prstGeom>
          </p:spPr>
        </p:pic>
        <p:pic>
          <p:nvPicPr>
            <p:cNvPr id="16" name="Image 13">
              <a:extLst>
                <a:ext uri="{FF2B5EF4-FFF2-40B4-BE49-F238E27FC236}">
                  <a16:creationId xmlns:a16="http://schemas.microsoft.com/office/drawing/2014/main" id="{EDC373D9-4383-4ED2-8B37-D30CA793D9A6}"/>
                </a:ext>
              </a:extLst>
            </p:cNvPr>
            <p:cNvPicPr/>
            <p:nvPr/>
          </p:nvPicPr>
          <p:blipFill>
            <a:blip r:embed="rId11" cstate="print"/>
            <a:stretch>
              <a:fillRect/>
            </a:stretch>
          </p:blipFill>
          <p:spPr>
            <a:xfrm>
              <a:off x="541774" y="2258301"/>
              <a:ext cx="3447482" cy="104692"/>
            </a:xfrm>
            <a:prstGeom prst="rect">
              <a:avLst/>
            </a:prstGeom>
          </p:spPr>
        </p:pic>
        <p:pic>
          <p:nvPicPr>
            <p:cNvPr id="17" name="Image 14">
              <a:extLst>
                <a:ext uri="{FF2B5EF4-FFF2-40B4-BE49-F238E27FC236}">
                  <a16:creationId xmlns:a16="http://schemas.microsoft.com/office/drawing/2014/main" id="{9CFB0E29-7287-C13A-DC0E-FC82CC2E33AB}"/>
                </a:ext>
              </a:extLst>
            </p:cNvPr>
            <p:cNvPicPr/>
            <p:nvPr/>
          </p:nvPicPr>
          <p:blipFill>
            <a:blip r:embed="rId12" cstate="print"/>
            <a:stretch>
              <a:fillRect/>
            </a:stretch>
          </p:blipFill>
          <p:spPr>
            <a:xfrm>
              <a:off x="541774" y="3580761"/>
              <a:ext cx="1184903" cy="104007"/>
            </a:xfrm>
            <a:prstGeom prst="rect">
              <a:avLst/>
            </a:prstGeom>
          </p:spPr>
        </p:pic>
        <p:pic>
          <p:nvPicPr>
            <p:cNvPr id="18" name="Image 15">
              <a:extLst>
                <a:ext uri="{FF2B5EF4-FFF2-40B4-BE49-F238E27FC236}">
                  <a16:creationId xmlns:a16="http://schemas.microsoft.com/office/drawing/2014/main" id="{8A1DBBCC-F522-139E-DD8A-CAEF07BDE3D3}"/>
                </a:ext>
              </a:extLst>
            </p:cNvPr>
            <p:cNvPicPr/>
            <p:nvPr/>
          </p:nvPicPr>
          <p:blipFill>
            <a:blip r:embed="rId13" cstate="print"/>
            <a:stretch>
              <a:fillRect/>
            </a:stretch>
          </p:blipFill>
          <p:spPr>
            <a:xfrm>
              <a:off x="541774" y="3030753"/>
              <a:ext cx="1948280" cy="124009"/>
            </a:xfrm>
            <a:prstGeom prst="rect">
              <a:avLst/>
            </a:prstGeom>
          </p:spPr>
        </p:pic>
        <p:pic>
          <p:nvPicPr>
            <p:cNvPr id="19" name="Image 16">
              <a:extLst>
                <a:ext uri="{FF2B5EF4-FFF2-40B4-BE49-F238E27FC236}">
                  <a16:creationId xmlns:a16="http://schemas.microsoft.com/office/drawing/2014/main" id="{5AA68096-EFB1-8A51-17C7-DD5CAE5262F6}"/>
                </a:ext>
              </a:extLst>
            </p:cNvPr>
            <p:cNvPicPr/>
            <p:nvPr/>
          </p:nvPicPr>
          <p:blipFill>
            <a:blip r:embed="rId14" cstate="print"/>
            <a:stretch>
              <a:fillRect/>
            </a:stretch>
          </p:blipFill>
          <p:spPr>
            <a:xfrm>
              <a:off x="541774" y="3310401"/>
              <a:ext cx="212126" cy="101384"/>
            </a:xfrm>
            <a:prstGeom prst="rect">
              <a:avLst/>
            </a:prstGeom>
          </p:spPr>
        </p:pic>
        <p:pic>
          <p:nvPicPr>
            <p:cNvPr id="20" name="Image 17">
              <a:extLst>
                <a:ext uri="{FF2B5EF4-FFF2-40B4-BE49-F238E27FC236}">
                  <a16:creationId xmlns:a16="http://schemas.microsoft.com/office/drawing/2014/main" id="{F27BC0A9-6143-8465-936D-7786F6F682C8}"/>
                </a:ext>
              </a:extLst>
            </p:cNvPr>
            <p:cNvPicPr/>
            <p:nvPr/>
          </p:nvPicPr>
          <p:blipFill>
            <a:blip r:embed="rId15" cstate="print"/>
            <a:stretch>
              <a:fillRect/>
            </a:stretch>
          </p:blipFill>
          <p:spPr>
            <a:xfrm>
              <a:off x="541774" y="3886723"/>
              <a:ext cx="1079967" cy="104244"/>
            </a:xfrm>
            <a:prstGeom prst="rect">
              <a:avLst/>
            </a:prstGeom>
          </p:spPr>
        </p:pic>
        <p:pic>
          <p:nvPicPr>
            <p:cNvPr id="21" name="Image 18">
              <a:extLst>
                <a:ext uri="{FF2B5EF4-FFF2-40B4-BE49-F238E27FC236}">
                  <a16:creationId xmlns:a16="http://schemas.microsoft.com/office/drawing/2014/main" id="{EAA9E36B-51B3-2B48-97C4-EE8C0A472E4E}"/>
                </a:ext>
              </a:extLst>
            </p:cNvPr>
            <p:cNvPicPr/>
            <p:nvPr/>
          </p:nvPicPr>
          <p:blipFill>
            <a:blip r:embed="rId16" cstate="print"/>
            <a:stretch>
              <a:fillRect/>
            </a:stretch>
          </p:blipFill>
          <p:spPr>
            <a:xfrm>
              <a:off x="1156788" y="3280989"/>
              <a:ext cx="1334627" cy="188509"/>
            </a:xfrm>
            <a:prstGeom prst="rect">
              <a:avLst/>
            </a:prstGeom>
          </p:spPr>
        </p:pic>
        <p:pic>
          <p:nvPicPr>
            <p:cNvPr id="22" name="Image 19">
              <a:extLst>
                <a:ext uri="{FF2B5EF4-FFF2-40B4-BE49-F238E27FC236}">
                  <a16:creationId xmlns:a16="http://schemas.microsoft.com/office/drawing/2014/main" id="{F60A3A0E-F111-F3DF-D6FA-51D8CFE400F9}"/>
                </a:ext>
              </a:extLst>
            </p:cNvPr>
            <p:cNvPicPr/>
            <p:nvPr/>
          </p:nvPicPr>
          <p:blipFill>
            <a:blip r:embed="rId17" cstate="print"/>
            <a:stretch>
              <a:fillRect/>
            </a:stretch>
          </p:blipFill>
          <p:spPr>
            <a:xfrm>
              <a:off x="2256998" y="2757143"/>
              <a:ext cx="1732258" cy="112924"/>
            </a:xfrm>
            <a:prstGeom prst="rect">
              <a:avLst/>
            </a:prstGeom>
          </p:spPr>
        </p:pic>
        <p:pic>
          <p:nvPicPr>
            <p:cNvPr id="23" name="Image 20">
              <a:extLst>
                <a:ext uri="{FF2B5EF4-FFF2-40B4-BE49-F238E27FC236}">
                  <a16:creationId xmlns:a16="http://schemas.microsoft.com/office/drawing/2014/main" id="{3AA8A793-2E1F-E496-72A1-AE8D042621CC}"/>
                </a:ext>
              </a:extLst>
            </p:cNvPr>
            <p:cNvPicPr/>
            <p:nvPr/>
          </p:nvPicPr>
          <p:blipFill>
            <a:blip r:embed="rId18" cstate="print"/>
            <a:stretch>
              <a:fillRect/>
            </a:stretch>
          </p:blipFill>
          <p:spPr>
            <a:xfrm>
              <a:off x="541774" y="2729893"/>
              <a:ext cx="1317326" cy="188514"/>
            </a:xfrm>
            <a:prstGeom prst="rect">
              <a:avLst/>
            </a:prstGeom>
          </p:spPr>
        </p:pic>
        <p:pic>
          <p:nvPicPr>
            <p:cNvPr id="24" name="Image 21">
              <a:extLst>
                <a:ext uri="{FF2B5EF4-FFF2-40B4-BE49-F238E27FC236}">
                  <a16:creationId xmlns:a16="http://schemas.microsoft.com/office/drawing/2014/main" id="{3E119F7B-F828-8945-0CF1-9FC50883C146}"/>
                </a:ext>
              </a:extLst>
            </p:cNvPr>
            <p:cNvPicPr/>
            <p:nvPr/>
          </p:nvPicPr>
          <p:blipFill>
            <a:blip r:embed="rId19" cstate="print"/>
            <a:stretch>
              <a:fillRect/>
            </a:stretch>
          </p:blipFill>
          <p:spPr>
            <a:xfrm>
              <a:off x="1004180" y="1154718"/>
              <a:ext cx="141235" cy="225010"/>
            </a:xfrm>
            <a:prstGeom prst="rect">
              <a:avLst/>
            </a:prstGeom>
          </p:spPr>
        </p:pic>
        <p:pic>
          <p:nvPicPr>
            <p:cNvPr id="25" name="Image 22">
              <a:extLst>
                <a:ext uri="{FF2B5EF4-FFF2-40B4-BE49-F238E27FC236}">
                  <a16:creationId xmlns:a16="http://schemas.microsoft.com/office/drawing/2014/main" id="{405A7CA1-B206-FB58-C63C-95A583337F33}"/>
                </a:ext>
              </a:extLst>
            </p:cNvPr>
            <p:cNvPicPr/>
            <p:nvPr/>
          </p:nvPicPr>
          <p:blipFill>
            <a:blip r:embed="rId20" cstate="print"/>
            <a:stretch>
              <a:fillRect/>
            </a:stretch>
          </p:blipFill>
          <p:spPr>
            <a:xfrm>
              <a:off x="541774" y="2479313"/>
              <a:ext cx="1307081" cy="111780"/>
            </a:xfrm>
            <a:prstGeom prst="rect">
              <a:avLst/>
            </a:prstGeom>
          </p:spPr>
        </p:pic>
        <p:pic>
          <p:nvPicPr>
            <p:cNvPr id="26" name="Image 23">
              <a:extLst>
                <a:ext uri="{FF2B5EF4-FFF2-40B4-BE49-F238E27FC236}">
                  <a16:creationId xmlns:a16="http://schemas.microsoft.com/office/drawing/2014/main" id="{75560839-1E17-A3F6-178A-515BD7D2790E}"/>
                </a:ext>
              </a:extLst>
            </p:cNvPr>
            <p:cNvPicPr/>
            <p:nvPr/>
          </p:nvPicPr>
          <p:blipFill>
            <a:blip r:embed="rId21" cstate="print"/>
            <a:stretch>
              <a:fillRect/>
            </a:stretch>
          </p:blipFill>
          <p:spPr>
            <a:xfrm>
              <a:off x="496065" y="4286970"/>
              <a:ext cx="5858131" cy="475466"/>
            </a:xfrm>
            <a:prstGeom prst="rect">
              <a:avLst/>
            </a:prstGeom>
          </p:spPr>
        </p:pic>
        <p:pic>
          <p:nvPicPr>
            <p:cNvPr id="27" name="Image 24">
              <a:extLst>
                <a:ext uri="{FF2B5EF4-FFF2-40B4-BE49-F238E27FC236}">
                  <a16:creationId xmlns:a16="http://schemas.microsoft.com/office/drawing/2014/main" id="{7F599E24-AE81-3635-0E30-85775676E7E9}"/>
                </a:ext>
              </a:extLst>
            </p:cNvPr>
            <p:cNvPicPr/>
            <p:nvPr/>
          </p:nvPicPr>
          <p:blipFill>
            <a:blip r:embed="rId22" cstate="print"/>
            <a:stretch>
              <a:fillRect/>
            </a:stretch>
          </p:blipFill>
          <p:spPr>
            <a:xfrm>
              <a:off x="1899107" y="1041391"/>
              <a:ext cx="3042098" cy="291796"/>
            </a:xfrm>
            <a:prstGeom prst="rect">
              <a:avLst/>
            </a:prstGeom>
          </p:spPr>
        </p:pic>
        <p:pic>
          <p:nvPicPr>
            <p:cNvPr id="28" name="Image 25">
              <a:extLst>
                <a:ext uri="{FF2B5EF4-FFF2-40B4-BE49-F238E27FC236}">
                  <a16:creationId xmlns:a16="http://schemas.microsoft.com/office/drawing/2014/main" id="{37F96847-DCA6-85BC-31C5-077151033EA2}"/>
                </a:ext>
              </a:extLst>
            </p:cNvPr>
            <p:cNvPicPr/>
            <p:nvPr/>
          </p:nvPicPr>
          <p:blipFill>
            <a:blip r:embed="rId23" cstate="print"/>
            <a:stretch>
              <a:fillRect/>
            </a:stretch>
          </p:blipFill>
          <p:spPr>
            <a:xfrm>
              <a:off x="2279448" y="4055907"/>
              <a:ext cx="2300320" cy="147952"/>
            </a:xfrm>
            <a:prstGeom prst="rect">
              <a:avLst/>
            </a:prstGeom>
          </p:spPr>
        </p:pic>
        <p:pic>
          <p:nvPicPr>
            <p:cNvPr id="29" name="Image 26">
              <a:extLst>
                <a:ext uri="{FF2B5EF4-FFF2-40B4-BE49-F238E27FC236}">
                  <a16:creationId xmlns:a16="http://schemas.microsoft.com/office/drawing/2014/main" id="{280728BC-C442-5B06-4107-0D16F4DB59F3}"/>
                </a:ext>
              </a:extLst>
            </p:cNvPr>
            <p:cNvPicPr/>
            <p:nvPr/>
          </p:nvPicPr>
          <p:blipFill>
            <a:blip r:embed="rId24" cstate="print"/>
            <a:stretch>
              <a:fillRect/>
            </a:stretch>
          </p:blipFill>
          <p:spPr>
            <a:xfrm>
              <a:off x="4798867" y="2312832"/>
              <a:ext cx="1394277" cy="1233787"/>
            </a:xfrm>
            <a:prstGeom prst="rect">
              <a:avLst/>
            </a:prstGeom>
          </p:spPr>
        </p:pic>
        <p:sp>
          <p:nvSpPr>
            <p:cNvPr id="30" name="Graphic 27">
              <a:extLst>
                <a:ext uri="{FF2B5EF4-FFF2-40B4-BE49-F238E27FC236}">
                  <a16:creationId xmlns:a16="http://schemas.microsoft.com/office/drawing/2014/main" id="{47CE579D-EAF4-ACE9-EC07-3BA3A105AF56}"/>
                </a:ext>
              </a:extLst>
            </p:cNvPr>
            <p:cNvSpPr/>
            <p:nvPr/>
          </p:nvSpPr>
          <p:spPr>
            <a:xfrm>
              <a:off x="229208" y="4224653"/>
              <a:ext cx="6400800" cy="602615"/>
            </a:xfrm>
            <a:custGeom>
              <a:avLst/>
              <a:gdLst/>
              <a:ahLst/>
              <a:cxnLst/>
              <a:rect l="l" t="t" r="r" b="b"/>
              <a:pathLst>
                <a:path w="6400800" h="602615">
                  <a:moveTo>
                    <a:pt x="0" y="0"/>
                  </a:moveTo>
                  <a:lnTo>
                    <a:pt x="6400800" y="0"/>
                  </a:lnTo>
                  <a:lnTo>
                    <a:pt x="6400800" y="602251"/>
                  </a:lnTo>
                  <a:lnTo>
                    <a:pt x="0" y="602251"/>
                  </a:lnTo>
                  <a:lnTo>
                    <a:pt x="0" y="0"/>
                  </a:lnTo>
                  <a:close/>
                </a:path>
              </a:pathLst>
            </a:custGeom>
            <a:ln w="19051">
              <a:solidFill>
                <a:srgbClr val="151616"/>
              </a:solidFill>
              <a:prstDash val="solid"/>
            </a:ln>
          </p:spPr>
          <p:txBody>
            <a:bodyPr wrap="square" lIns="0" tIns="0" rIns="0" bIns="0" rtlCol="0">
              <a:prstTxWarp prst="textNoShape">
                <a:avLst/>
              </a:prstTxWarp>
              <a:noAutofit/>
            </a:bodyPr>
            <a:lstStyle/>
            <a:p>
              <a:endParaRPr lang="en-IN"/>
            </a:p>
          </p:txBody>
        </p:sp>
        <p:sp>
          <p:nvSpPr>
            <p:cNvPr id="31" name="Graphic 28">
              <a:extLst>
                <a:ext uri="{FF2B5EF4-FFF2-40B4-BE49-F238E27FC236}">
                  <a16:creationId xmlns:a16="http://schemas.microsoft.com/office/drawing/2014/main" id="{F23FD111-DBFA-5D06-BF3C-3F8F96AD4A65}"/>
                </a:ext>
              </a:extLst>
            </p:cNvPr>
            <p:cNvSpPr/>
            <p:nvPr/>
          </p:nvSpPr>
          <p:spPr>
            <a:xfrm>
              <a:off x="3175" y="3175"/>
              <a:ext cx="6858000" cy="5029200"/>
            </a:xfrm>
            <a:custGeom>
              <a:avLst/>
              <a:gdLst/>
              <a:ahLst/>
              <a:cxnLst/>
              <a:rect l="l" t="t" r="r" b="b"/>
              <a:pathLst>
                <a:path w="6858000" h="5029200">
                  <a:moveTo>
                    <a:pt x="0" y="0"/>
                  </a:moveTo>
                  <a:lnTo>
                    <a:pt x="6858000" y="0"/>
                  </a:lnTo>
                  <a:lnTo>
                    <a:pt x="6858000" y="5029199"/>
                  </a:lnTo>
                  <a:lnTo>
                    <a:pt x="0" y="5029199"/>
                  </a:lnTo>
                  <a:lnTo>
                    <a:pt x="0" y="0"/>
                  </a:lnTo>
                  <a:close/>
                </a:path>
              </a:pathLst>
            </a:custGeom>
            <a:ln w="6350">
              <a:solidFill>
                <a:srgbClr val="151616"/>
              </a:solidFill>
              <a:prstDash val="solid"/>
            </a:ln>
          </p:spPr>
          <p:txBody>
            <a:bodyPr wrap="square" lIns="0" tIns="0" rIns="0" bIns="0" rtlCol="0">
              <a:prstTxWarp prst="textNoShape">
                <a:avLst/>
              </a:prstTxWarp>
              <a:noAutofit/>
            </a:bodyPr>
            <a:lstStyle/>
            <a:p>
              <a:endParaRPr lang="en-IN"/>
            </a:p>
          </p:txBody>
        </p:sp>
        <p:sp>
          <p:nvSpPr>
            <p:cNvPr id="32" name="Graphic 29">
              <a:extLst>
                <a:ext uri="{FF2B5EF4-FFF2-40B4-BE49-F238E27FC236}">
                  <a16:creationId xmlns:a16="http://schemas.microsoft.com/office/drawing/2014/main" id="{B044F9AB-D754-C489-4874-C7CEDD56AA3A}"/>
                </a:ext>
              </a:extLst>
            </p:cNvPr>
            <p:cNvSpPr/>
            <p:nvPr/>
          </p:nvSpPr>
          <p:spPr>
            <a:xfrm>
              <a:off x="2124889" y="9039650"/>
              <a:ext cx="2609850" cy="214629"/>
            </a:xfrm>
            <a:custGeom>
              <a:avLst/>
              <a:gdLst/>
              <a:ahLst/>
              <a:cxnLst/>
              <a:rect l="l" t="t" r="r" b="b"/>
              <a:pathLst>
                <a:path w="2609850" h="214629">
                  <a:moveTo>
                    <a:pt x="2555434" y="0"/>
                  </a:moveTo>
                  <a:lnTo>
                    <a:pt x="54000" y="0"/>
                  </a:lnTo>
                  <a:lnTo>
                    <a:pt x="33040" y="4263"/>
                  </a:lnTo>
                  <a:lnTo>
                    <a:pt x="15869" y="15869"/>
                  </a:lnTo>
                  <a:lnTo>
                    <a:pt x="4263" y="33040"/>
                  </a:lnTo>
                  <a:lnTo>
                    <a:pt x="0" y="54000"/>
                  </a:lnTo>
                  <a:lnTo>
                    <a:pt x="0" y="214203"/>
                  </a:lnTo>
                  <a:lnTo>
                    <a:pt x="2609434" y="214203"/>
                  </a:lnTo>
                  <a:lnTo>
                    <a:pt x="2609434" y="54000"/>
                  </a:lnTo>
                  <a:lnTo>
                    <a:pt x="2605171" y="33033"/>
                  </a:lnTo>
                  <a:lnTo>
                    <a:pt x="2593565" y="15862"/>
                  </a:lnTo>
                  <a:lnTo>
                    <a:pt x="2576394" y="4260"/>
                  </a:lnTo>
                  <a:lnTo>
                    <a:pt x="2555434" y="0"/>
                  </a:lnTo>
                  <a:close/>
                </a:path>
              </a:pathLst>
            </a:custGeom>
            <a:solidFill>
              <a:srgbClr val="DD2B1C"/>
            </a:solidFill>
          </p:spPr>
          <p:txBody>
            <a:bodyPr wrap="square" lIns="0" tIns="0" rIns="0" bIns="0" rtlCol="0">
              <a:prstTxWarp prst="textNoShape">
                <a:avLst/>
              </a:prstTxWarp>
              <a:noAutofit/>
            </a:bodyPr>
            <a:lstStyle/>
            <a:p>
              <a:endParaRPr lang="en-IN"/>
            </a:p>
          </p:txBody>
        </p:sp>
        <p:pic>
          <p:nvPicPr>
            <p:cNvPr id="33" name="Image 30">
              <a:extLst>
                <a:ext uri="{FF2B5EF4-FFF2-40B4-BE49-F238E27FC236}">
                  <a16:creationId xmlns:a16="http://schemas.microsoft.com/office/drawing/2014/main" id="{1F7B4EEC-6006-6677-3383-5A36EC681275}"/>
                </a:ext>
              </a:extLst>
            </p:cNvPr>
            <p:cNvPicPr/>
            <p:nvPr/>
          </p:nvPicPr>
          <p:blipFill>
            <a:blip r:embed="rId3" cstate="print"/>
            <a:stretch>
              <a:fillRect/>
            </a:stretch>
          </p:blipFill>
          <p:spPr>
            <a:xfrm>
              <a:off x="3247312" y="5381179"/>
              <a:ext cx="444674" cy="575978"/>
            </a:xfrm>
            <a:prstGeom prst="rect">
              <a:avLst/>
            </a:prstGeom>
          </p:spPr>
        </p:pic>
        <p:sp>
          <p:nvSpPr>
            <p:cNvPr id="34" name="Graphic 31">
              <a:extLst>
                <a:ext uri="{FF2B5EF4-FFF2-40B4-BE49-F238E27FC236}">
                  <a16:creationId xmlns:a16="http://schemas.microsoft.com/office/drawing/2014/main" id="{03002599-B800-39B5-57E6-3215A92CBEDE}"/>
                </a:ext>
              </a:extLst>
            </p:cNvPr>
            <p:cNvSpPr/>
            <p:nvPr/>
          </p:nvSpPr>
          <p:spPr>
            <a:xfrm>
              <a:off x="229208" y="5238226"/>
              <a:ext cx="6400800" cy="50800"/>
            </a:xfrm>
            <a:custGeom>
              <a:avLst/>
              <a:gdLst/>
              <a:ahLst/>
              <a:cxnLst/>
              <a:rect l="l" t="t" r="r" b="b"/>
              <a:pathLst>
                <a:path w="6400800" h="50800">
                  <a:moveTo>
                    <a:pt x="6400800" y="0"/>
                  </a:moveTo>
                  <a:lnTo>
                    <a:pt x="0" y="0"/>
                  </a:lnTo>
                  <a:lnTo>
                    <a:pt x="0" y="50396"/>
                  </a:lnTo>
                  <a:lnTo>
                    <a:pt x="6400800" y="50396"/>
                  </a:lnTo>
                  <a:lnTo>
                    <a:pt x="6400800" y="0"/>
                  </a:lnTo>
                  <a:close/>
                </a:path>
              </a:pathLst>
            </a:custGeom>
            <a:solidFill>
              <a:srgbClr val="4E4E4D"/>
            </a:solidFill>
          </p:spPr>
          <p:txBody>
            <a:bodyPr wrap="square" lIns="0" tIns="0" rIns="0" bIns="0" rtlCol="0">
              <a:prstTxWarp prst="textNoShape">
                <a:avLst/>
              </a:prstTxWarp>
              <a:noAutofit/>
            </a:bodyPr>
            <a:lstStyle/>
            <a:p>
              <a:endParaRPr lang="en-IN"/>
            </a:p>
          </p:txBody>
        </p:sp>
        <p:pic>
          <p:nvPicPr>
            <p:cNvPr id="35" name="Image 32">
              <a:extLst>
                <a:ext uri="{FF2B5EF4-FFF2-40B4-BE49-F238E27FC236}">
                  <a16:creationId xmlns:a16="http://schemas.microsoft.com/office/drawing/2014/main" id="{0FF6AD4F-3C0B-13F6-2674-70A5E74AC870}"/>
                </a:ext>
              </a:extLst>
            </p:cNvPr>
            <p:cNvPicPr/>
            <p:nvPr/>
          </p:nvPicPr>
          <p:blipFill>
            <a:blip r:embed="rId4" cstate="print"/>
            <a:stretch>
              <a:fillRect/>
            </a:stretch>
          </p:blipFill>
          <p:spPr>
            <a:xfrm>
              <a:off x="4536020" y="6285874"/>
              <a:ext cx="1925396" cy="2601585"/>
            </a:xfrm>
            <a:prstGeom prst="rect">
              <a:avLst/>
            </a:prstGeom>
          </p:spPr>
        </p:pic>
        <p:pic>
          <p:nvPicPr>
            <p:cNvPr id="36" name="Image 33">
              <a:extLst>
                <a:ext uri="{FF2B5EF4-FFF2-40B4-BE49-F238E27FC236}">
                  <a16:creationId xmlns:a16="http://schemas.microsoft.com/office/drawing/2014/main" id="{AA0E3F08-E3BC-B7FE-39C4-B230F5EC4438}"/>
                </a:ext>
              </a:extLst>
            </p:cNvPr>
            <p:cNvPicPr/>
            <p:nvPr/>
          </p:nvPicPr>
          <p:blipFill>
            <a:blip r:embed="rId25" cstate="print"/>
            <a:stretch>
              <a:fillRect/>
            </a:stretch>
          </p:blipFill>
          <p:spPr>
            <a:xfrm>
              <a:off x="518252" y="5435399"/>
              <a:ext cx="603377" cy="467560"/>
            </a:xfrm>
            <a:prstGeom prst="rect">
              <a:avLst/>
            </a:prstGeom>
          </p:spPr>
        </p:pic>
        <p:pic>
          <p:nvPicPr>
            <p:cNvPr id="37" name="Image 34">
              <a:extLst>
                <a:ext uri="{FF2B5EF4-FFF2-40B4-BE49-F238E27FC236}">
                  <a16:creationId xmlns:a16="http://schemas.microsoft.com/office/drawing/2014/main" id="{6A032CA9-CF42-0174-B061-8C4BECDEE337}"/>
                </a:ext>
              </a:extLst>
            </p:cNvPr>
            <p:cNvPicPr/>
            <p:nvPr/>
          </p:nvPicPr>
          <p:blipFill>
            <a:blip r:embed="rId6" cstate="print"/>
            <a:stretch>
              <a:fillRect/>
            </a:stretch>
          </p:blipFill>
          <p:spPr>
            <a:xfrm>
              <a:off x="1793182" y="5423534"/>
              <a:ext cx="754421" cy="477511"/>
            </a:xfrm>
            <a:prstGeom prst="rect">
              <a:avLst/>
            </a:prstGeom>
          </p:spPr>
        </p:pic>
        <p:pic>
          <p:nvPicPr>
            <p:cNvPr id="38" name="Image 35">
              <a:extLst>
                <a:ext uri="{FF2B5EF4-FFF2-40B4-BE49-F238E27FC236}">
                  <a16:creationId xmlns:a16="http://schemas.microsoft.com/office/drawing/2014/main" id="{B259BCED-04A6-58C1-9BEA-DE2EAFFADB1F}"/>
                </a:ext>
              </a:extLst>
            </p:cNvPr>
            <p:cNvPicPr/>
            <p:nvPr/>
          </p:nvPicPr>
          <p:blipFill>
            <a:blip r:embed="rId7" cstate="print"/>
            <a:stretch>
              <a:fillRect/>
            </a:stretch>
          </p:blipFill>
          <p:spPr>
            <a:xfrm>
              <a:off x="5570964" y="5408528"/>
              <a:ext cx="819424" cy="521643"/>
            </a:xfrm>
            <a:prstGeom prst="rect">
              <a:avLst/>
            </a:prstGeom>
          </p:spPr>
        </p:pic>
        <p:pic>
          <p:nvPicPr>
            <p:cNvPr id="39" name="Image 36">
              <a:extLst>
                <a:ext uri="{FF2B5EF4-FFF2-40B4-BE49-F238E27FC236}">
                  <a16:creationId xmlns:a16="http://schemas.microsoft.com/office/drawing/2014/main" id="{F839F0EE-9B81-E097-50C1-3EE3E767238C}"/>
                </a:ext>
              </a:extLst>
            </p:cNvPr>
            <p:cNvPicPr/>
            <p:nvPr/>
          </p:nvPicPr>
          <p:blipFill>
            <a:blip r:embed="rId8" cstate="print"/>
            <a:stretch>
              <a:fillRect/>
            </a:stretch>
          </p:blipFill>
          <p:spPr>
            <a:xfrm>
              <a:off x="4382395" y="5403909"/>
              <a:ext cx="530538" cy="530538"/>
            </a:xfrm>
            <a:prstGeom prst="rect">
              <a:avLst/>
            </a:prstGeom>
          </p:spPr>
        </p:pic>
        <p:sp>
          <p:nvSpPr>
            <p:cNvPr id="40" name="Graphic 37">
              <a:extLst>
                <a:ext uri="{FF2B5EF4-FFF2-40B4-BE49-F238E27FC236}">
                  <a16:creationId xmlns:a16="http://schemas.microsoft.com/office/drawing/2014/main" id="{A5856ECD-2501-3024-92BB-83A86FA157D2}"/>
                </a:ext>
              </a:extLst>
            </p:cNvPr>
            <p:cNvSpPr/>
            <p:nvPr/>
          </p:nvSpPr>
          <p:spPr>
            <a:xfrm>
              <a:off x="541225" y="6181025"/>
              <a:ext cx="971550" cy="732790"/>
            </a:xfrm>
            <a:custGeom>
              <a:avLst/>
              <a:gdLst/>
              <a:ahLst/>
              <a:cxnLst/>
              <a:rect l="l" t="t" r="r" b="b"/>
              <a:pathLst>
                <a:path w="971550" h="732790">
                  <a:moveTo>
                    <a:pt x="424827" y="0"/>
                  </a:moveTo>
                  <a:lnTo>
                    <a:pt x="0" y="0"/>
                  </a:lnTo>
                  <a:lnTo>
                    <a:pt x="0" y="137160"/>
                  </a:lnTo>
                  <a:lnTo>
                    <a:pt x="132092" y="137160"/>
                  </a:lnTo>
                  <a:lnTo>
                    <a:pt x="132092" y="732790"/>
                  </a:lnTo>
                  <a:lnTo>
                    <a:pt x="292735" y="732790"/>
                  </a:lnTo>
                  <a:lnTo>
                    <a:pt x="292735" y="137160"/>
                  </a:lnTo>
                  <a:lnTo>
                    <a:pt x="424827" y="137160"/>
                  </a:lnTo>
                  <a:lnTo>
                    <a:pt x="424827" y="0"/>
                  </a:lnTo>
                  <a:close/>
                </a:path>
                <a:path w="971550" h="732790">
                  <a:moveTo>
                    <a:pt x="467017" y="368033"/>
                  </a:moveTo>
                  <a:lnTo>
                    <a:pt x="457415" y="368033"/>
                  </a:lnTo>
                  <a:lnTo>
                    <a:pt x="457415" y="355282"/>
                  </a:lnTo>
                  <a:lnTo>
                    <a:pt x="457415" y="353212"/>
                  </a:lnTo>
                  <a:lnTo>
                    <a:pt x="455561" y="348437"/>
                  </a:lnTo>
                  <a:lnTo>
                    <a:pt x="448157" y="342125"/>
                  </a:lnTo>
                  <a:lnTo>
                    <a:pt x="442899" y="340537"/>
                  </a:lnTo>
                  <a:lnTo>
                    <a:pt x="429323" y="340537"/>
                  </a:lnTo>
                  <a:lnTo>
                    <a:pt x="424065" y="342125"/>
                  </a:lnTo>
                  <a:lnTo>
                    <a:pt x="416572" y="348437"/>
                  </a:lnTo>
                  <a:lnTo>
                    <a:pt x="414705" y="353212"/>
                  </a:lnTo>
                  <a:lnTo>
                    <a:pt x="414705" y="361950"/>
                  </a:lnTo>
                  <a:lnTo>
                    <a:pt x="430974" y="361950"/>
                  </a:lnTo>
                  <a:lnTo>
                    <a:pt x="430974" y="356806"/>
                  </a:lnTo>
                  <a:lnTo>
                    <a:pt x="432638" y="355282"/>
                  </a:lnTo>
                  <a:lnTo>
                    <a:pt x="439356" y="355282"/>
                  </a:lnTo>
                  <a:lnTo>
                    <a:pt x="441032" y="356806"/>
                  </a:lnTo>
                  <a:lnTo>
                    <a:pt x="441032" y="368033"/>
                  </a:lnTo>
                  <a:lnTo>
                    <a:pt x="440677" y="368033"/>
                  </a:lnTo>
                  <a:lnTo>
                    <a:pt x="431431" y="368033"/>
                  </a:lnTo>
                  <a:lnTo>
                    <a:pt x="389534" y="368033"/>
                  </a:lnTo>
                  <a:lnTo>
                    <a:pt x="380174" y="368033"/>
                  </a:lnTo>
                  <a:lnTo>
                    <a:pt x="363562" y="368033"/>
                  </a:lnTo>
                  <a:lnTo>
                    <a:pt x="363562" y="381736"/>
                  </a:lnTo>
                  <a:lnTo>
                    <a:pt x="363562" y="418033"/>
                  </a:lnTo>
                  <a:lnTo>
                    <a:pt x="363105" y="418033"/>
                  </a:lnTo>
                  <a:lnTo>
                    <a:pt x="361759" y="418439"/>
                  </a:lnTo>
                  <a:lnTo>
                    <a:pt x="360159" y="418706"/>
                  </a:lnTo>
                  <a:lnTo>
                    <a:pt x="355257" y="418706"/>
                  </a:lnTo>
                  <a:lnTo>
                    <a:pt x="353542" y="417195"/>
                  </a:lnTo>
                  <a:lnTo>
                    <a:pt x="353491" y="381736"/>
                  </a:lnTo>
                  <a:lnTo>
                    <a:pt x="363562" y="381736"/>
                  </a:lnTo>
                  <a:lnTo>
                    <a:pt x="363562" y="368033"/>
                  </a:lnTo>
                  <a:lnTo>
                    <a:pt x="328104" y="368033"/>
                  </a:lnTo>
                  <a:lnTo>
                    <a:pt x="328104" y="381736"/>
                  </a:lnTo>
                  <a:lnTo>
                    <a:pt x="337108" y="381736"/>
                  </a:lnTo>
                  <a:lnTo>
                    <a:pt x="337108" y="420979"/>
                  </a:lnTo>
                  <a:lnTo>
                    <a:pt x="338569" y="425615"/>
                  </a:lnTo>
                  <a:lnTo>
                    <a:pt x="344538" y="431825"/>
                  </a:lnTo>
                  <a:lnTo>
                    <a:pt x="344805" y="431825"/>
                  </a:lnTo>
                  <a:lnTo>
                    <a:pt x="349542" y="433324"/>
                  </a:lnTo>
                  <a:lnTo>
                    <a:pt x="358241" y="433324"/>
                  </a:lnTo>
                  <a:lnTo>
                    <a:pt x="361530" y="432917"/>
                  </a:lnTo>
                  <a:lnTo>
                    <a:pt x="362800" y="432523"/>
                  </a:lnTo>
                  <a:lnTo>
                    <a:pt x="363562" y="432523"/>
                  </a:lnTo>
                  <a:lnTo>
                    <a:pt x="363562" y="446557"/>
                  </a:lnTo>
                  <a:lnTo>
                    <a:pt x="379945" y="446557"/>
                  </a:lnTo>
                  <a:lnTo>
                    <a:pt x="379945" y="432523"/>
                  </a:lnTo>
                  <a:lnTo>
                    <a:pt x="379945" y="418706"/>
                  </a:lnTo>
                  <a:lnTo>
                    <a:pt x="379945" y="381736"/>
                  </a:lnTo>
                  <a:lnTo>
                    <a:pt x="380174" y="381736"/>
                  </a:lnTo>
                  <a:lnTo>
                    <a:pt x="389534" y="381736"/>
                  </a:lnTo>
                  <a:lnTo>
                    <a:pt x="413880" y="381736"/>
                  </a:lnTo>
                  <a:lnTo>
                    <a:pt x="414667" y="382981"/>
                  </a:lnTo>
                  <a:lnTo>
                    <a:pt x="415010" y="384619"/>
                  </a:lnTo>
                  <a:lnTo>
                    <a:pt x="415048" y="400761"/>
                  </a:lnTo>
                  <a:lnTo>
                    <a:pt x="414731" y="401891"/>
                  </a:lnTo>
                  <a:lnTo>
                    <a:pt x="413486" y="403453"/>
                  </a:lnTo>
                  <a:lnTo>
                    <a:pt x="412318" y="403847"/>
                  </a:lnTo>
                  <a:lnTo>
                    <a:pt x="408889" y="403847"/>
                  </a:lnTo>
                  <a:lnTo>
                    <a:pt x="407327" y="403656"/>
                  </a:lnTo>
                  <a:lnTo>
                    <a:pt x="405917" y="403263"/>
                  </a:lnTo>
                  <a:lnTo>
                    <a:pt x="405917" y="393788"/>
                  </a:lnTo>
                  <a:lnTo>
                    <a:pt x="389534" y="393788"/>
                  </a:lnTo>
                  <a:lnTo>
                    <a:pt x="389534" y="432523"/>
                  </a:lnTo>
                  <a:lnTo>
                    <a:pt x="391604" y="437591"/>
                  </a:lnTo>
                  <a:lnTo>
                    <a:pt x="399872" y="445236"/>
                  </a:lnTo>
                  <a:lnTo>
                    <a:pt x="405739" y="447154"/>
                  </a:lnTo>
                  <a:lnTo>
                    <a:pt x="420966" y="447154"/>
                  </a:lnTo>
                  <a:lnTo>
                    <a:pt x="427215" y="446290"/>
                  </a:lnTo>
                  <a:lnTo>
                    <a:pt x="432130" y="444576"/>
                  </a:lnTo>
                  <a:lnTo>
                    <a:pt x="432130" y="432523"/>
                  </a:lnTo>
                  <a:lnTo>
                    <a:pt x="432130" y="429361"/>
                  </a:lnTo>
                  <a:lnTo>
                    <a:pt x="427304" y="431393"/>
                  </a:lnTo>
                  <a:lnTo>
                    <a:pt x="421563" y="432523"/>
                  </a:lnTo>
                  <a:lnTo>
                    <a:pt x="409702" y="432523"/>
                  </a:lnTo>
                  <a:lnTo>
                    <a:pt x="405917" y="430136"/>
                  </a:lnTo>
                  <a:lnTo>
                    <a:pt x="405917" y="417423"/>
                  </a:lnTo>
                  <a:lnTo>
                    <a:pt x="409371" y="418033"/>
                  </a:lnTo>
                  <a:lnTo>
                    <a:pt x="409536" y="418033"/>
                  </a:lnTo>
                  <a:lnTo>
                    <a:pt x="411378" y="418236"/>
                  </a:lnTo>
                  <a:lnTo>
                    <a:pt x="419417" y="418236"/>
                  </a:lnTo>
                  <a:lnTo>
                    <a:pt x="421855" y="417423"/>
                  </a:lnTo>
                  <a:lnTo>
                    <a:pt x="424116" y="416661"/>
                  </a:lnTo>
                  <a:lnTo>
                    <a:pt x="429971" y="410349"/>
                  </a:lnTo>
                  <a:lnTo>
                    <a:pt x="431431" y="405688"/>
                  </a:lnTo>
                  <a:lnTo>
                    <a:pt x="431431" y="403847"/>
                  </a:lnTo>
                  <a:lnTo>
                    <a:pt x="431406" y="384619"/>
                  </a:lnTo>
                  <a:lnTo>
                    <a:pt x="431253" y="383451"/>
                  </a:lnTo>
                  <a:lnTo>
                    <a:pt x="431203" y="382981"/>
                  </a:lnTo>
                  <a:lnTo>
                    <a:pt x="430784" y="381889"/>
                  </a:lnTo>
                  <a:lnTo>
                    <a:pt x="430733" y="381736"/>
                  </a:lnTo>
                  <a:lnTo>
                    <a:pt x="431431" y="381736"/>
                  </a:lnTo>
                  <a:lnTo>
                    <a:pt x="440677" y="381736"/>
                  </a:lnTo>
                  <a:lnTo>
                    <a:pt x="441032" y="381736"/>
                  </a:lnTo>
                  <a:lnTo>
                    <a:pt x="441032" y="446557"/>
                  </a:lnTo>
                  <a:lnTo>
                    <a:pt x="457415" y="446557"/>
                  </a:lnTo>
                  <a:lnTo>
                    <a:pt x="457415" y="381736"/>
                  </a:lnTo>
                  <a:lnTo>
                    <a:pt x="467017" y="381736"/>
                  </a:lnTo>
                  <a:lnTo>
                    <a:pt x="467017" y="368033"/>
                  </a:lnTo>
                  <a:close/>
                </a:path>
                <a:path w="971550" h="732790">
                  <a:moveTo>
                    <a:pt x="486079" y="502234"/>
                  </a:moveTo>
                  <a:lnTo>
                    <a:pt x="434936" y="502234"/>
                  </a:lnTo>
                  <a:lnTo>
                    <a:pt x="425577" y="502234"/>
                  </a:lnTo>
                  <a:lnTo>
                    <a:pt x="424649" y="502234"/>
                  </a:lnTo>
                  <a:lnTo>
                    <a:pt x="417436" y="479183"/>
                  </a:lnTo>
                  <a:lnTo>
                    <a:pt x="412813" y="475437"/>
                  </a:lnTo>
                  <a:lnTo>
                    <a:pt x="402996" y="475437"/>
                  </a:lnTo>
                  <a:lnTo>
                    <a:pt x="401599" y="475678"/>
                  </a:lnTo>
                  <a:lnTo>
                    <a:pt x="401599" y="489127"/>
                  </a:lnTo>
                  <a:lnTo>
                    <a:pt x="404571" y="489127"/>
                  </a:lnTo>
                  <a:lnTo>
                    <a:pt x="405079" y="489369"/>
                  </a:lnTo>
                  <a:lnTo>
                    <a:pt x="406412" y="490766"/>
                  </a:lnTo>
                  <a:lnTo>
                    <a:pt x="407047" y="492023"/>
                  </a:lnTo>
                  <a:lnTo>
                    <a:pt x="407670" y="493814"/>
                  </a:lnTo>
                  <a:lnTo>
                    <a:pt x="410718" y="502234"/>
                  </a:lnTo>
                  <a:lnTo>
                    <a:pt x="409321" y="502234"/>
                  </a:lnTo>
                  <a:lnTo>
                    <a:pt x="397840" y="486905"/>
                  </a:lnTo>
                  <a:lnTo>
                    <a:pt x="394728" y="482777"/>
                  </a:lnTo>
                  <a:lnTo>
                    <a:pt x="391833" y="479806"/>
                  </a:lnTo>
                  <a:lnTo>
                    <a:pt x="386537" y="476224"/>
                  </a:lnTo>
                  <a:lnTo>
                    <a:pt x="383819" y="475437"/>
                  </a:lnTo>
                  <a:lnTo>
                    <a:pt x="376351" y="475437"/>
                  </a:lnTo>
                  <a:lnTo>
                    <a:pt x="374561" y="475678"/>
                  </a:lnTo>
                  <a:lnTo>
                    <a:pt x="374561" y="489127"/>
                  </a:lnTo>
                  <a:lnTo>
                    <a:pt x="381228" y="489127"/>
                  </a:lnTo>
                  <a:lnTo>
                    <a:pt x="383768" y="490537"/>
                  </a:lnTo>
                  <a:lnTo>
                    <a:pt x="386499" y="493814"/>
                  </a:lnTo>
                  <a:lnTo>
                    <a:pt x="393395" y="502234"/>
                  </a:lnTo>
                  <a:lnTo>
                    <a:pt x="382638" y="502234"/>
                  </a:lnTo>
                  <a:lnTo>
                    <a:pt x="382638" y="541794"/>
                  </a:lnTo>
                  <a:lnTo>
                    <a:pt x="372681" y="541794"/>
                  </a:lnTo>
                  <a:lnTo>
                    <a:pt x="371830" y="539915"/>
                  </a:lnTo>
                  <a:lnTo>
                    <a:pt x="370738" y="538556"/>
                  </a:lnTo>
                  <a:lnTo>
                    <a:pt x="369404" y="537692"/>
                  </a:lnTo>
                  <a:lnTo>
                    <a:pt x="372757" y="535355"/>
                  </a:lnTo>
                  <a:lnTo>
                    <a:pt x="374446" y="531063"/>
                  </a:lnTo>
                  <a:lnTo>
                    <a:pt x="374446" y="521665"/>
                  </a:lnTo>
                  <a:lnTo>
                    <a:pt x="373659" y="517182"/>
                  </a:lnTo>
                  <a:lnTo>
                    <a:pt x="373545" y="516509"/>
                  </a:lnTo>
                  <a:lnTo>
                    <a:pt x="372910" y="512914"/>
                  </a:lnTo>
                  <a:lnTo>
                    <a:pt x="368325" y="506653"/>
                  </a:lnTo>
                  <a:lnTo>
                    <a:pt x="360680" y="502907"/>
                  </a:lnTo>
                  <a:lnTo>
                    <a:pt x="349986" y="501650"/>
                  </a:lnTo>
                  <a:lnTo>
                    <a:pt x="345617" y="501650"/>
                  </a:lnTo>
                  <a:lnTo>
                    <a:pt x="341172" y="502234"/>
                  </a:lnTo>
                  <a:lnTo>
                    <a:pt x="341718" y="502234"/>
                  </a:lnTo>
                  <a:lnTo>
                    <a:pt x="339331" y="503059"/>
                  </a:lnTo>
                  <a:lnTo>
                    <a:pt x="339331" y="517918"/>
                  </a:lnTo>
                  <a:lnTo>
                    <a:pt x="342760" y="516978"/>
                  </a:lnTo>
                  <a:lnTo>
                    <a:pt x="346151" y="516509"/>
                  </a:lnTo>
                  <a:lnTo>
                    <a:pt x="352869" y="516509"/>
                  </a:lnTo>
                  <a:lnTo>
                    <a:pt x="355219" y="516978"/>
                  </a:lnTo>
                  <a:lnTo>
                    <a:pt x="357759" y="518756"/>
                  </a:lnTo>
                  <a:lnTo>
                    <a:pt x="358406" y="520255"/>
                  </a:lnTo>
                  <a:lnTo>
                    <a:pt x="358406" y="526694"/>
                  </a:lnTo>
                  <a:lnTo>
                    <a:pt x="357924" y="528066"/>
                  </a:lnTo>
                  <a:lnTo>
                    <a:pt x="355968" y="529780"/>
                  </a:lnTo>
                  <a:lnTo>
                    <a:pt x="354393" y="530212"/>
                  </a:lnTo>
                  <a:lnTo>
                    <a:pt x="345300" y="530212"/>
                  </a:lnTo>
                  <a:lnTo>
                    <a:pt x="345300" y="545299"/>
                  </a:lnTo>
                  <a:lnTo>
                    <a:pt x="356336" y="545299"/>
                  </a:lnTo>
                  <a:lnTo>
                    <a:pt x="358406" y="547217"/>
                  </a:lnTo>
                  <a:lnTo>
                    <a:pt x="358330" y="557949"/>
                  </a:lnTo>
                  <a:lnTo>
                    <a:pt x="357644" y="559447"/>
                  </a:lnTo>
                  <a:lnTo>
                    <a:pt x="355079" y="561238"/>
                  </a:lnTo>
                  <a:lnTo>
                    <a:pt x="352577" y="561682"/>
                  </a:lnTo>
                  <a:lnTo>
                    <a:pt x="345160" y="561682"/>
                  </a:lnTo>
                  <a:lnTo>
                    <a:pt x="341833" y="561238"/>
                  </a:lnTo>
                  <a:lnTo>
                    <a:pt x="341642" y="561238"/>
                  </a:lnTo>
                  <a:lnTo>
                    <a:pt x="337693" y="560171"/>
                  </a:lnTo>
                  <a:lnTo>
                    <a:pt x="337693" y="575030"/>
                  </a:lnTo>
                  <a:lnTo>
                    <a:pt x="340575" y="576046"/>
                  </a:lnTo>
                  <a:lnTo>
                    <a:pt x="344639" y="576554"/>
                  </a:lnTo>
                  <a:lnTo>
                    <a:pt x="358444" y="576554"/>
                  </a:lnTo>
                  <a:lnTo>
                    <a:pt x="374446" y="555840"/>
                  </a:lnTo>
                  <a:lnTo>
                    <a:pt x="382638" y="555840"/>
                  </a:lnTo>
                  <a:lnTo>
                    <a:pt x="382638" y="580758"/>
                  </a:lnTo>
                  <a:lnTo>
                    <a:pt x="399021" y="580758"/>
                  </a:lnTo>
                  <a:lnTo>
                    <a:pt x="399021" y="555840"/>
                  </a:lnTo>
                  <a:lnTo>
                    <a:pt x="399021" y="541794"/>
                  </a:lnTo>
                  <a:lnTo>
                    <a:pt x="399021" y="515924"/>
                  </a:lnTo>
                  <a:lnTo>
                    <a:pt x="408965" y="515924"/>
                  </a:lnTo>
                  <a:lnTo>
                    <a:pt x="408965" y="580758"/>
                  </a:lnTo>
                  <a:lnTo>
                    <a:pt x="425348" y="580758"/>
                  </a:lnTo>
                  <a:lnTo>
                    <a:pt x="425348" y="515924"/>
                  </a:lnTo>
                  <a:lnTo>
                    <a:pt x="425577" y="515924"/>
                  </a:lnTo>
                  <a:lnTo>
                    <a:pt x="434936" y="515924"/>
                  </a:lnTo>
                  <a:lnTo>
                    <a:pt x="459282" y="515924"/>
                  </a:lnTo>
                  <a:lnTo>
                    <a:pt x="459943" y="516978"/>
                  </a:lnTo>
                  <a:lnTo>
                    <a:pt x="460070" y="517182"/>
                  </a:lnTo>
                  <a:lnTo>
                    <a:pt x="460222" y="517918"/>
                  </a:lnTo>
                  <a:lnTo>
                    <a:pt x="460349" y="535355"/>
                  </a:lnTo>
                  <a:lnTo>
                    <a:pt x="460146" y="536092"/>
                  </a:lnTo>
                  <a:lnTo>
                    <a:pt x="459054" y="537464"/>
                  </a:lnTo>
                  <a:lnTo>
                    <a:pt x="458787" y="537692"/>
                  </a:lnTo>
                  <a:lnTo>
                    <a:pt x="457720" y="538048"/>
                  </a:lnTo>
                  <a:lnTo>
                    <a:pt x="454291" y="538048"/>
                  </a:lnTo>
                  <a:lnTo>
                    <a:pt x="452729" y="537857"/>
                  </a:lnTo>
                  <a:lnTo>
                    <a:pt x="451319" y="537464"/>
                  </a:lnTo>
                  <a:lnTo>
                    <a:pt x="451319" y="528066"/>
                  </a:lnTo>
                  <a:lnTo>
                    <a:pt x="434936" y="528066"/>
                  </a:lnTo>
                  <a:lnTo>
                    <a:pt x="434936" y="566724"/>
                  </a:lnTo>
                  <a:lnTo>
                    <a:pt x="437007" y="571792"/>
                  </a:lnTo>
                  <a:lnTo>
                    <a:pt x="445274" y="579437"/>
                  </a:lnTo>
                  <a:lnTo>
                    <a:pt x="451142" y="581342"/>
                  </a:lnTo>
                  <a:lnTo>
                    <a:pt x="466369" y="581342"/>
                  </a:lnTo>
                  <a:lnTo>
                    <a:pt x="472630" y="580491"/>
                  </a:lnTo>
                  <a:lnTo>
                    <a:pt x="477545" y="578777"/>
                  </a:lnTo>
                  <a:lnTo>
                    <a:pt x="477545" y="566724"/>
                  </a:lnTo>
                  <a:lnTo>
                    <a:pt x="477545" y="563562"/>
                  </a:lnTo>
                  <a:lnTo>
                    <a:pt x="472706" y="565594"/>
                  </a:lnTo>
                  <a:lnTo>
                    <a:pt x="466979" y="566724"/>
                  </a:lnTo>
                  <a:lnTo>
                    <a:pt x="455091" y="566724"/>
                  </a:lnTo>
                  <a:lnTo>
                    <a:pt x="451319" y="564337"/>
                  </a:lnTo>
                  <a:lnTo>
                    <a:pt x="451319" y="551624"/>
                  </a:lnTo>
                  <a:lnTo>
                    <a:pt x="454444" y="552170"/>
                  </a:lnTo>
                  <a:lnTo>
                    <a:pt x="456780" y="552437"/>
                  </a:lnTo>
                  <a:lnTo>
                    <a:pt x="464820" y="552437"/>
                  </a:lnTo>
                  <a:lnTo>
                    <a:pt x="467258" y="551624"/>
                  </a:lnTo>
                  <a:lnTo>
                    <a:pt x="469519" y="550862"/>
                  </a:lnTo>
                  <a:lnTo>
                    <a:pt x="475373" y="544537"/>
                  </a:lnTo>
                  <a:lnTo>
                    <a:pt x="476821" y="539915"/>
                  </a:lnTo>
                  <a:lnTo>
                    <a:pt x="476834" y="538048"/>
                  </a:lnTo>
                  <a:lnTo>
                    <a:pt x="476808" y="518756"/>
                  </a:lnTo>
                  <a:lnTo>
                    <a:pt x="476694" y="517918"/>
                  </a:lnTo>
                  <a:lnTo>
                    <a:pt x="476605" y="517182"/>
                  </a:lnTo>
                  <a:lnTo>
                    <a:pt x="476135" y="515924"/>
                  </a:lnTo>
                  <a:lnTo>
                    <a:pt x="486079" y="515924"/>
                  </a:lnTo>
                  <a:lnTo>
                    <a:pt x="486079" y="502234"/>
                  </a:lnTo>
                  <a:close/>
                </a:path>
                <a:path w="971550" h="732790">
                  <a:moveTo>
                    <a:pt x="619607" y="368033"/>
                  </a:moveTo>
                  <a:lnTo>
                    <a:pt x="568121" y="368033"/>
                  </a:lnTo>
                  <a:lnTo>
                    <a:pt x="568121" y="381736"/>
                  </a:lnTo>
                  <a:lnTo>
                    <a:pt x="568045" y="417195"/>
                  </a:lnTo>
                  <a:lnTo>
                    <a:pt x="567829" y="418033"/>
                  </a:lnTo>
                  <a:lnTo>
                    <a:pt x="566661" y="419506"/>
                  </a:lnTo>
                  <a:lnTo>
                    <a:pt x="565467" y="419887"/>
                  </a:lnTo>
                  <a:lnTo>
                    <a:pt x="561886" y="419887"/>
                  </a:lnTo>
                  <a:lnTo>
                    <a:pt x="560692" y="419506"/>
                  </a:lnTo>
                  <a:lnTo>
                    <a:pt x="559523" y="418033"/>
                  </a:lnTo>
                  <a:lnTo>
                    <a:pt x="559371" y="417423"/>
                  </a:lnTo>
                  <a:lnTo>
                    <a:pt x="559308" y="417195"/>
                  </a:lnTo>
                  <a:lnTo>
                    <a:pt x="559231" y="381736"/>
                  </a:lnTo>
                  <a:lnTo>
                    <a:pt x="568121" y="381736"/>
                  </a:lnTo>
                  <a:lnTo>
                    <a:pt x="568121" y="368033"/>
                  </a:lnTo>
                  <a:lnTo>
                    <a:pt x="543433" y="368033"/>
                  </a:lnTo>
                  <a:lnTo>
                    <a:pt x="534073" y="368033"/>
                  </a:lnTo>
                  <a:lnTo>
                    <a:pt x="517448" y="368033"/>
                  </a:lnTo>
                  <a:lnTo>
                    <a:pt x="517448" y="395770"/>
                  </a:lnTo>
                  <a:lnTo>
                    <a:pt x="507911" y="395770"/>
                  </a:lnTo>
                  <a:lnTo>
                    <a:pt x="508444" y="394728"/>
                  </a:lnTo>
                  <a:lnTo>
                    <a:pt x="508546" y="393788"/>
                  </a:lnTo>
                  <a:lnTo>
                    <a:pt x="508673" y="381495"/>
                  </a:lnTo>
                  <a:lnTo>
                    <a:pt x="508673" y="379895"/>
                  </a:lnTo>
                  <a:lnTo>
                    <a:pt x="507111" y="375259"/>
                  </a:lnTo>
                  <a:lnTo>
                    <a:pt x="500875" y="369011"/>
                  </a:lnTo>
                  <a:lnTo>
                    <a:pt x="495922" y="367461"/>
                  </a:lnTo>
                  <a:lnTo>
                    <a:pt x="493229" y="367461"/>
                  </a:lnTo>
                  <a:lnTo>
                    <a:pt x="493229" y="384619"/>
                  </a:lnTo>
                  <a:lnTo>
                    <a:pt x="493102" y="393788"/>
                  </a:lnTo>
                  <a:lnTo>
                    <a:pt x="492975" y="394411"/>
                  </a:lnTo>
                  <a:lnTo>
                    <a:pt x="491959" y="395973"/>
                  </a:lnTo>
                  <a:lnTo>
                    <a:pt x="490842" y="396354"/>
                  </a:lnTo>
                  <a:lnTo>
                    <a:pt x="487413" y="396354"/>
                  </a:lnTo>
                  <a:lnTo>
                    <a:pt x="486295" y="395973"/>
                  </a:lnTo>
                  <a:lnTo>
                    <a:pt x="485292" y="394411"/>
                  </a:lnTo>
                  <a:lnTo>
                    <a:pt x="485152" y="393788"/>
                  </a:lnTo>
                  <a:lnTo>
                    <a:pt x="485038" y="384619"/>
                  </a:lnTo>
                  <a:lnTo>
                    <a:pt x="485292" y="383451"/>
                  </a:lnTo>
                  <a:lnTo>
                    <a:pt x="486295" y="381889"/>
                  </a:lnTo>
                  <a:lnTo>
                    <a:pt x="487413" y="381495"/>
                  </a:lnTo>
                  <a:lnTo>
                    <a:pt x="490842" y="381495"/>
                  </a:lnTo>
                  <a:lnTo>
                    <a:pt x="491959" y="381889"/>
                  </a:lnTo>
                  <a:lnTo>
                    <a:pt x="492975" y="383451"/>
                  </a:lnTo>
                  <a:lnTo>
                    <a:pt x="493229" y="384619"/>
                  </a:lnTo>
                  <a:lnTo>
                    <a:pt x="493229" y="367461"/>
                  </a:lnTo>
                  <a:lnTo>
                    <a:pt x="489127" y="367461"/>
                  </a:lnTo>
                  <a:lnTo>
                    <a:pt x="480377" y="368617"/>
                  </a:lnTo>
                  <a:lnTo>
                    <a:pt x="474116" y="372110"/>
                  </a:lnTo>
                  <a:lnTo>
                    <a:pt x="470369" y="377926"/>
                  </a:lnTo>
                  <a:lnTo>
                    <a:pt x="469125" y="386054"/>
                  </a:lnTo>
                  <a:lnTo>
                    <a:pt x="469176" y="395973"/>
                  </a:lnTo>
                  <a:lnTo>
                    <a:pt x="470293" y="399719"/>
                  </a:lnTo>
                  <a:lnTo>
                    <a:pt x="472630" y="401269"/>
                  </a:lnTo>
                  <a:lnTo>
                    <a:pt x="468477" y="403263"/>
                  </a:lnTo>
                  <a:lnTo>
                    <a:pt x="466420" y="407200"/>
                  </a:lnTo>
                  <a:lnTo>
                    <a:pt x="466420" y="421411"/>
                  </a:lnTo>
                  <a:lnTo>
                    <a:pt x="467563" y="429361"/>
                  </a:lnTo>
                  <a:lnTo>
                    <a:pt x="467614" y="429755"/>
                  </a:lnTo>
                  <a:lnTo>
                    <a:pt x="471195" y="435711"/>
                  </a:lnTo>
                  <a:lnTo>
                    <a:pt x="477151" y="439293"/>
                  </a:lnTo>
                  <a:lnTo>
                    <a:pt x="485495" y="440474"/>
                  </a:lnTo>
                  <a:lnTo>
                    <a:pt x="488696" y="440474"/>
                  </a:lnTo>
                  <a:lnTo>
                    <a:pt x="491121" y="440283"/>
                  </a:lnTo>
                  <a:lnTo>
                    <a:pt x="492760" y="439889"/>
                  </a:lnTo>
                  <a:lnTo>
                    <a:pt x="492760" y="446557"/>
                  </a:lnTo>
                  <a:lnTo>
                    <a:pt x="508317" y="446557"/>
                  </a:lnTo>
                  <a:lnTo>
                    <a:pt x="508317" y="439889"/>
                  </a:lnTo>
                  <a:lnTo>
                    <a:pt x="508317" y="426199"/>
                  </a:lnTo>
                  <a:lnTo>
                    <a:pt x="508317" y="417195"/>
                  </a:lnTo>
                  <a:lnTo>
                    <a:pt x="492760" y="417195"/>
                  </a:lnTo>
                  <a:lnTo>
                    <a:pt x="492760" y="425615"/>
                  </a:lnTo>
                  <a:lnTo>
                    <a:pt x="487959" y="426199"/>
                  </a:lnTo>
                  <a:lnTo>
                    <a:pt x="484759" y="426199"/>
                  </a:lnTo>
                  <a:lnTo>
                    <a:pt x="483158" y="424688"/>
                  </a:lnTo>
                  <a:lnTo>
                    <a:pt x="483158" y="413321"/>
                  </a:lnTo>
                  <a:lnTo>
                    <a:pt x="483476" y="411645"/>
                  </a:lnTo>
                  <a:lnTo>
                    <a:pt x="484720" y="409625"/>
                  </a:lnTo>
                  <a:lnTo>
                    <a:pt x="486168" y="409117"/>
                  </a:lnTo>
                  <a:lnTo>
                    <a:pt x="517448" y="409117"/>
                  </a:lnTo>
                  <a:lnTo>
                    <a:pt x="517448" y="446557"/>
                  </a:lnTo>
                  <a:lnTo>
                    <a:pt x="533831" y="446557"/>
                  </a:lnTo>
                  <a:lnTo>
                    <a:pt x="533831" y="409117"/>
                  </a:lnTo>
                  <a:lnTo>
                    <a:pt x="533831" y="396354"/>
                  </a:lnTo>
                  <a:lnTo>
                    <a:pt x="533831" y="395770"/>
                  </a:lnTo>
                  <a:lnTo>
                    <a:pt x="533831" y="381736"/>
                  </a:lnTo>
                  <a:lnTo>
                    <a:pt x="534073" y="381736"/>
                  </a:lnTo>
                  <a:lnTo>
                    <a:pt x="542848" y="381736"/>
                  </a:lnTo>
                  <a:lnTo>
                    <a:pt x="542848" y="415442"/>
                  </a:lnTo>
                  <a:lnTo>
                    <a:pt x="544144" y="423786"/>
                  </a:lnTo>
                  <a:lnTo>
                    <a:pt x="547954" y="429590"/>
                  </a:lnTo>
                  <a:lnTo>
                    <a:pt x="548068" y="429755"/>
                  </a:lnTo>
                  <a:lnTo>
                    <a:pt x="554558" y="433324"/>
                  </a:lnTo>
                  <a:lnTo>
                    <a:pt x="563676" y="434505"/>
                  </a:lnTo>
                  <a:lnTo>
                    <a:pt x="572795" y="433324"/>
                  </a:lnTo>
                  <a:lnTo>
                    <a:pt x="579285" y="429755"/>
                  </a:lnTo>
                  <a:lnTo>
                    <a:pt x="583209" y="423786"/>
                  </a:lnTo>
                  <a:lnTo>
                    <a:pt x="583806" y="419887"/>
                  </a:lnTo>
                  <a:lnTo>
                    <a:pt x="584504" y="415442"/>
                  </a:lnTo>
                  <a:lnTo>
                    <a:pt x="584504" y="381736"/>
                  </a:lnTo>
                  <a:lnTo>
                    <a:pt x="593636" y="381736"/>
                  </a:lnTo>
                  <a:lnTo>
                    <a:pt x="593636" y="446557"/>
                  </a:lnTo>
                  <a:lnTo>
                    <a:pt x="610019" y="446557"/>
                  </a:lnTo>
                  <a:lnTo>
                    <a:pt x="610019" y="381736"/>
                  </a:lnTo>
                  <a:lnTo>
                    <a:pt x="619607" y="381736"/>
                  </a:lnTo>
                  <a:lnTo>
                    <a:pt x="619607" y="368033"/>
                  </a:lnTo>
                  <a:close/>
                </a:path>
                <a:path w="971550" h="732790">
                  <a:moveTo>
                    <a:pt x="638225" y="431825"/>
                  </a:moveTo>
                  <a:lnTo>
                    <a:pt x="635762" y="429590"/>
                  </a:lnTo>
                  <a:lnTo>
                    <a:pt x="622071" y="429590"/>
                  </a:lnTo>
                  <a:lnTo>
                    <a:pt x="616686" y="462127"/>
                  </a:lnTo>
                  <a:lnTo>
                    <a:pt x="626046" y="462127"/>
                  </a:lnTo>
                  <a:lnTo>
                    <a:pt x="628700" y="458622"/>
                  </a:lnTo>
                  <a:lnTo>
                    <a:pt x="631393" y="454266"/>
                  </a:lnTo>
                  <a:lnTo>
                    <a:pt x="636854" y="443890"/>
                  </a:lnTo>
                  <a:lnTo>
                    <a:pt x="637946" y="440474"/>
                  </a:lnTo>
                  <a:lnTo>
                    <a:pt x="638009" y="440283"/>
                  </a:lnTo>
                  <a:lnTo>
                    <a:pt x="638136" y="439889"/>
                  </a:lnTo>
                  <a:lnTo>
                    <a:pt x="638225" y="431825"/>
                  </a:lnTo>
                  <a:close/>
                </a:path>
                <a:path w="971550" h="732790">
                  <a:moveTo>
                    <a:pt x="673557" y="636435"/>
                  </a:moveTo>
                  <a:lnTo>
                    <a:pt x="647344" y="636435"/>
                  </a:lnTo>
                  <a:lnTo>
                    <a:pt x="637984" y="636435"/>
                  </a:lnTo>
                  <a:lnTo>
                    <a:pt x="621372" y="636435"/>
                  </a:lnTo>
                  <a:lnTo>
                    <a:pt x="621372" y="650125"/>
                  </a:lnTo>
                  <a:lnTo>
                    <a:pt x="621372" y="688746"/>
                  </a:lnTo>
                  <a:lnTo>
                    <a:pt x="618947" y="689368"/>
                  </a:lnTo>
                  <a:lnTo>
                    <a:pt x="616026" y="689686"/>
                  </a:lnTo>
                  <a:lnTo>
                    <a:pt x="604558" y="689686"/>
                  </a:lnTo>
                  <a:lnTo>
                    <a:pt x="600532" y="686803"/>
                  </a:lnTo>
                  <a:lnTo>
                    <a:pt x="600532" y="678916"/>
                  </a:lnTo>
                  <a:lnTo>
                    <a:pt x="607847" y="678522"/>
                  </a:lnTo>
                  <a:lnTo>
                    <a:pt x="609193" y="678522"/>
                  </a:lnTo>
                  <a:lnTo>
                    <a:pt x="613638" y="673696"/>
                  </a:lnTo>
                  <a:lnTo>
                    <a:pt x="613575" y="653059"/>
                  </a:lnTo>
                  <a:lnTo>
                    <a:pt x="613410" y="651687"/>
                  </a:lnTo>
                  <a:lnTo>
                    <a:pt x="612940" y="650125"/>
                  </a:lnTo>
                  <a:lnTo>
                    <a:pt x="621372" y="650125"/>
                  </a:lnTo>
                  <a:lnTo>
                    <a:pt x="621372" y="636435"/>
                  </a:lnTo>
                  <a:lnTo>
                    <a:pt x="585673" y="636435"/>
                  </a:lnTo>
                  <a:lnTo>
                    <a:pt x="576313" y="636435"/>
                  </a:lnTo>
                  <a:lnTo>
                    <a:pt x="560044" y="636435"/>
                  </a:lnTo>
                  <a:lnTo>
                    <a:pt x="560044" y="650125"/>
                  </a:lnTo>
                  <a:lnTo>
                    <a:pt x="560044" y="662762"/>
                  </a:lnTo>
                  <a:lnTo>
                    <a:pt x="551383" y="662762"/>
                  </a:lnTo>
                  <a:lnTo>
                    <a:pt x="551383" y="650125"/>
                  </a:lnTo>
                  <a:lnTo>
                    <a:pt x="560044" y="650125"/>
                  </a:lnTo>
                  <a:lnTo>
                    <a:pt x="560044" y="636435"/>
                  </a:lnTo>
                  <a:lnTo>
                    <a:pt x="512648" y="636435"/>
                  </a:lnTo>
                  <a:lnTo>
                    <a:pt x="503364" y="636435"/>
                  </a:lnTo>
                  <a:lnTo>
                    <a:pt x="503402" y="631012"/>
                  </a:lnTo>
                  <a:lnTo>
                    <a:pt x="504545" y="628281"/>
                  </a:lnTo>
                  <a:lnTo>
                    <a:pt x="509104" y="625208"/>
                  </a:lnTo>
                  <a:lnTo>
                    <a:pt x="508939" y="625208"/>
                  </a:lnTo>
                  <a:lnTo>
                    <a:pt x="513384" y="624382"/>
                  </a:lnTo>
                  <a:lnTo>
                    <a:pt x="519557" y="624382"/>
                  </a:lnTo>
                  <a:lnTo>
                    <a:pt x="530085" y="624700"/>
                  </a:lnTo>
                  <a:lnTo>
                    <a:pt x="542963" y="625640"/>
                  </a:lnTo>
                  <a:lnTo>
                    <a:pt x="558177" y="627214"/>
                  </a:lnTo>
                  <a:lnTo>
                    <a:pt x="575729" y="629412"/>
                  </a:lnTo>
                  <a:lnTo>
                    <a:pt x="575729" y="624382"/>
                  </a:lnTo>
                  <a:lnTo>
                    <a:pt x="575729" y="614908"/>
                  </a:lnTo>
                  <a:lnTo>
                    <a:pt x="559054" y="612444"/>
                  </a:lnTo>
                  <a:lnTo>
                    <a:pt x="543890" y="610692"/>
                  </a:lnTo>
                  <a:lnTo>
                    <a:pt x="530263" y="609638"/>
                  </a:lnTo>
                  <a:lnTo>
                    <a:pt x="518147" y="609295"/>
                  </a:lnTo>
                  <a:lnTo>
                    <a:pt x="508317" y="609295"/>
                  </a:lnTo>
                  <a:lnTo>
                    <a:pt x="500672" y="611378"/>
                  </a:lnTo>
                  <a:lnTo>
                    <a:pt x="489750" y="619721"/>
                  </a:lnTo>
                  <a:lnTo>
                    <a:pt x="487019" y="626059"/>
                  </a:lnTo>
                  <a:lnTo>
                    <a:pt x="487019" y="636435"/>
                  </a:lnTo>
                  <a:lnTo>
                    <a:pt x="486435" y="636435"/>
                  </a:lnTo>
                  <a:lnTo>
                    <a:pt x="477075" y="636435"/>
                  </a:lnTo>
                  <a:lnTo>
                    <a:pt x="476834" y="636435"/>
                  </a:lnTo>
                  <a:lnTo>
                    <a:pt x="476834" y="623684"/>
                  </a:lnTo>
                  <a:lnTo>
                    <a:pt x="476834" y="621614"/>
                  </a:lnTo>
                  <a:lnTo>
                    <a:pt x="474980" y="616839"/>
                  </a:lnTo>
                  <a:lnTo>
                    <a:pt x="467575" y="610514"/>
                  </a:lnTo>
                  <a:lnTo>
                    <a:pt x="462330" y="608939"/>
                  </a:lnTo>
                  <a:lnTo>
                    <a:pt x="448754" y="608939"/>
                  </a:lnTo>
                  <a:lnTo>
                    <a:pt x="443484" y="610514"/>
                  </a:lnTo>
                  <a:lnTo>
                    <a:pt x="435991" y="616839"/>
                  </a:lnTo>
                  <a:lnTo>
                    <a:pt x="434124" y="621614"/>
                  </a:lnTo>
                  <a:lnTo>
                    <a:pt x="434124" y="630351"/>
                  </a:lnTo>
                  <a:lnTo>
                    <a:pt x="450392" y="630351"/>
                  </a:lnTo>
                  <a:lnTo>
                    <a:pt x="450392" y="625208"/>
                  </a:lnTo>
                  <a:lnTo>
                    <a:pt x="452069" y="623684"/>
                  </a:lnTo>
                  <a:lnTo>
                    <a:pt x="458774" y="623684"/>
                  </a:lnTo>
                  <a:lnTo>
                    <a:pt x="460451" y="625208"/>
                  </a:lnTo>
                  <a:lnTo>
                    <a:pt x="460451" y="636435"/>
                  </a:lnTo>
                  <a:lnTo>
                    <a:pt x="460222" y="636435"/>
                  </a:lnTo>
                  <a:lnTo>
                    <a:pt x="450850" y="636435"/>
                  </a:lnTo>
                  <a:lnTo>
                    <a:pt x="389064" y="636435"/>
                  </a:lnTo>
                  <a:lnTo>
                    <a:pt x="379704" y="636435"/>
                  </a:lnTo>
                  <a:lnTo>
                    <a:pt x="328104" y="636435"/>
                  </a:lnTo>
                  <a:lnTo>
                    <a:pt x="328104" y="650125"/>
                  </a:lnTo>
                  <a:lnTo>
                    <a:pt x="337578" y="650125"/>
                  </a:lnTo>
                  <a:lnTo>
                    <a:pt x="337578" y="701001"/>
                  </a:lnTo>
                  <a:lnTo>
                    <a:pt x="339534" y="706577"/>
                  </a:lnTo>
                  <a:lnTo>
                    <a:pt x="347332" y="713752"/>
                  </a:lnTo>
                  <a:lnTo>
                    <a:pt x="353568" y="715543"/>
                  </a:lnTo>
                  <a:lnTo>
                    <a:pt x="367538" y="715543"/>
                  </a:lnTo>
                  <a:lnTo>
                    <a:pt x="372567" y="714768"/>
                  </a:lnTo>
                  <a:lnTo>
                    <a:pt x="377240" y="713206"/>
                  </a:lnTo>
                  <a:lnTo>
                    <a:pt x="377240" y="700455"/>
                  </a:lnTo>
                  <a:lnTo>
                    <a:pt x="377240" y="698449"/>
                  </a:lnTo>
                  <a:lnTo>
                    <a:pt x="376872" y="698449"/>
                  </a:lnTo>
                  <a:lnTo>
                    <a:pt x="372071" y="699846"/>
                  </a:lnTo>
                  <a:lnTo>
                    <a:pt x="371792" y="699846"/>
                  </a:lnTo>
                  <a:lnTo>
                    <a:pt x="367969" y="700455"/>
                  </a:lnTo>
                  <a:lnTo>
                    <a:pt x="359854" y="700455"/>
                  </a:lnTo>
                  <a:lnTo>
                    <a:pt x="357174" y="699846"/>
                  </a:lnTo>
                  <a:lnTo>
                    <a:pt x="354609" y="697433"/>
                  </a:lnTo>
                  <a:lnTo>
                    <a:pt x="353961" y="695502"/>
                  </a:lnTo>
                  <a:lnTo>
                    <a:pt x="353961" y="650125"/>
                  </a:lnTo>
                  <a:lnTo>
                    <a:pt x="364032" y="650125"/>
                  </a:lnTo>
                  <a:lnTo>
                    <a:pt x="363994" y="668616"/>
                  </a:lnTo>
                  <a:lnTo>
                    <a:pt x="363816" y="669582"/>
                  </a:lnTo>
                  <a:lnTo>
                    <a:pt x="362953" y="670585"/>
                  </a:lnTo>
                  <a:lnTo>
                    <a:pt x="362000" y="670839"/>
                  </a:lnTo>
                  <a:lnTo>
                    <a:pt x="359460" y="670839"/>
                  </a:lnTo>
                  <a:lnTo>
                    <a:pt x="359460" y="685939"/>
                  </a:lnTo>
                  <a:lnTo>
                    <a:pt x="361111" y="686181"/>
                  </a:lnTo>
                  <a:lnTo>
                    <a:pt x="368744" y="686181"/>
                  </a:lnTo>
                  <a:lnTo>
                    <a:pt x="373583" y="684669"/>
                  </a:lnTo>
                  <a:lnTo>
                    <a:pt x="379044" y="678662"/>
                  </a:lnTo>
                  <a:lnTo>
                    <a:pt x="380276" y="674458"/>
                  </a:lnTo>
                  <a:lnTo>
                    <a:pt x="380339" y="674243"/>
                  </a:lnTo>
                  <a:lnTo>
                    <a:pt x="380415" y="650125"/>
                  </a:lnTo>
                  <a:lnTo>
                    <a:pt x="389064" y="650125"/>
                  </a:lnTo>
                  <a:lnTo>
                    <a:pt x="434238" y="650125"/>
                  </a:lnTo>
                  <a:lnTo>
                    <a:pt x="434238" y="657504"/>
                  </a:lnTo>
                  <a:lnTo>
                    <a:pt x="411822" y="657504"/>
                  </a:lnTo>
                  <a:lnTo>
                    <a:pt x="411822" y="691515"/>
                  </a:lnTo>
                  <a:lnTo>
                    <a:pt x="411619" y="692391"/>
                  </a:lnTo>
                  <a:lnTo>
                    <a:pt x="410527" y="693877"/>
                  </a:lnTo>
                  <a:lnTo>
                    <a:pt x="409397" y="694245"/>
                  </a:lnTo>
                  <a:lnTo>
                    <a:pt x="405955" y="694245"/>
                  </a:lnTo>
                  <a:lnTo>
                    <a:pt x="404825" y="693877"/>
                  </a:lnTo>
                  <a:lnTo>
                    <a:pt x="403733" y="692391"/>
                  </a:lnTo>
                  <a:lnTo>
                    <a:pt x="403529" y="691515"/>
                  </a:lnTo>
                  <a:lnTo>
                    <a:pt x="403466" y="675601"/>
                  </a:lnTo>
                  <a:lnTo>
                    <a:pt x="403733" y="674458"/>
                  </a:lnTo>
                  <a:lnTo>
                    <a:pt x="404825" y="672973"/>
                  </a:lnTo>
                  <a:lnTo>
                    <a:pt x="405955" y="672604"/>
                  </a:lnTo>
                  <a:lnTo>
                    <a:pt x="411073" y="672604"/>
                  </a:lnTo>
                  <a:lnTo>
                    <a:pt x="411492" y="673696"/>
                  </a:lnTo>
                  <a:lnTo>
                    <a:pt x="411619" y="674001"/>
                  </a:lnTo>
                  <a:lnTo>
                    <a:pt x="411797" y="675601"/>
                  </a:lnTo>
                  <a:lnTo>
                    <a:pt x="411822" y="691515"/>
                  </a:lnTo>
                  <a:lnTo>
                    <a:pt x="411822" y="657504"/>
                  </a:lnTo>
                  <a:lnTo>
                    <a:pt x="400735" y="657504"/>
                  </a:lnTo>
                  <a:lnTo>
                    <a:pt x="395706" y="659117"/>
                  </a:lnTo>
                  <a:lnTo>
                    <a:pt x="389458" y="665594"/>
                  </a:lnTo>
                  <a:lnTo>
                    <a:pt x="387896" y="670344"/>
                  </a:lnTo>
                  <a:lnTo>
                    <a:pt x="387921" y="696125"/>
                  </a:lnTo>
                  <a:lnTo>
                    <a:pt x="389534" y="701001"/>
                  </a:lnTo>
                  <a:lnTo>
                    <a:pt x="389661" y="701001"/>
                  </a:lnTo>
                  <a:lnTo>
                    <a:pt x="395046" y="706577"/>
                  </a:lnTo>
                  <a:lnTo>
                    <a:pt x="395757" y="707275"/>
                  </a:lnTo>
                  <a:lnTo>
                    <a:pt x="400735" y="708875"/>
                  </a:lnTo>
                  <a:lnTo>
                    <a:pt x="414616" y="708875"/>
                  </a:lnTo>
                  <a:lnTo>
                    <a:pt x="419608" y="707275"/>
                  </a:lnTo>
                  <a:lnTo>
                    <a:pt x="425589" y="701001"/>
                  </a:lnTo>
                  <a:lnTo>
                    <a:pt x="425831" y="700455"/>
                  </a:lnTo>
                  <a:lnTo>
                    <a:pt x="427215" y="696125"/>
                  </a:lnTo>
                  <a:lnTo>
                    <a:pt x="427215" y="694245"/>
                  </a:lnTo>
                  <a:lnTo>
                    <a:pt x="427126" y="675601"/>
                  </a:lnTo>
                  <a:lnTo>
                    <a:pt x="427012" y="674458"/>
                  </a:lnTo>
                  <a:lnTo>
                    <a:pt x="426910" y="674001"/>
                  </a:lnTo>
                  <a:lnTo>
                    <a:pt x="426618" y="672973"/>
                  </a:lnTo>
                  <a:lnTo>
                    <a:pt x="426516" y="672604"/>
                  </a:lnTo>
                  <a:lnTo>
                    <a:pt x="434238" y="672604"/>
                  </a:lnTo>
                  <a:lnTo>
                    <a:pt x="434238" y="714959"/>
                  </a:lnTo>
                  <a:lnTo>
                    <a:pt x="450621" y="714959"/>
                  </a:lnTo>
                  <a:lnTo>
                    <a:pt x="450621" y="672604"/>
                  </a:lnTo>
                  <a:lnTo>
                    <a:pt x="450621" y="650125"/>
                  </a:lnTo>
                  <a:lnTo>
                    <a:pt x="450850" y="650125"/>
                  </a:lnTo>
                  <a:lnTo>
                    <a:pt x="460222" y="650125"/>
                  </a:lnTo>
                  <a:lnTo>
                    <a:pt x="460451" y="650125"/>
                  </a:lnTo>
                  <a:lnTo>
                    <a:pt x="460451" y="714959"/>
                  </a:lnTo>
                  <a:lnTo>
                    <a:pt x="476834" y="714959"/>
                  </a:lnTo>
                  <a:lnTo>
                    <a:pt x="476834" y="650125"/>
                  </a:lnTo>
                  <a:lnTo>
                    <a:pt x="477075" y="650125"/>
                  </a:lnTo>
                  <a:lnTo>
                    <a:pt x="486435" y="650125"/>
                  </a:lnTo>
                  <a:lnTo>
                    <a:pt x="486664" y="650125"/>
                  </a:lnTo>
                  <a:lnTo>
                    <a:pt x="486664" y="714959"/>
                  </a:lnTo>
                  <a:lnTo>
                    <a:pt x="503047" y="714959"/>
                  </a:lnTo>
                  <a:lnTo>
                    <a:pt x="503047" y="650125"/>
                  </a:lnTo>
                  <a:lnTo>
                    <a:pt x="503288" y="650125"/>
                  </a:lnTo>
                  <a:lnTo>
                    <a:pt x="512648" y="650125"/>
                  </a:lnTo>
                  <a:lnTo>
                    <a:pt x="535698" y="650125"/>
                  </a:lnTo>
                  <a:lnTo>
                    <a:pt x="535698" y="662762"/>
                  </a:lnTo>
                  <a:lnTo>
                    <a:pt x="535698" y="676579"/>
                  </a:lnTo>
                  <a:lnTo>
                    <a:pt x="535698" y="691515"/>
                  </a:lnTo>
                  <a:lnTo>
                    <a:pt x="535457" y="692391"/>
                  </a:lnTo>
                  <a:lnTo>
                    <a:pt x="535393" y="692645"/>
                  </a:lnTo>
                  <a:lnTo>
                    <a:pt x="534403" y="693877"/>
                  </a:lnTo>
                  <a:lnTo>
                    <a:pt x="534022" y="694245"/>
                  </a:lnTo>
                  <a:lnTo>
                    <a:pt x="532930" y="694601"/>
                  </a:lnTo>
                  <a:lnTo>
                    <a:pt x="529348" y="694601"/>
                  </a:lnTo>
                  <a:lnTo>
                    <a:pt x="528256" y="694245"/>
                  </a:lnTo>
                  <a:lnTo>
                    <a:pt x="527875" y="693877"/>
                  </a:lnTo>
                  <a:lnTo>
                    <a:pt x="526884" y="692645"/>
                  </a:lnTo>
                  <a:lnTo>
                    <a:pt x="526580" y="691515"/>
                  </a:lnTo>
                  <a:lnTo>
                    <a:pt x="526580" y="679665"/>
                  </a:lnTo>
                  <a:lnTo>
                    <a:pt x="526783" y="678916"/>
                  </a:lnTo>
                  <a:lnTo>
                    <a:pt x="526884" y="678522"/>
                  </a:lnTo>
                  <a:lnTo>
                    <a:pt x="528142" y="676960"/>
                  </a:lnTo>
                  <a:lnTo>
                    <a:pt x="529348" y="676579"/>
                  </a:lnTo>
                  <a:lnTo>
                    <a:pt x="535698" y="676579"/>
                  </a:lnTo>
                  <a:lnTo>
                    <a:pt x="535698" y="662762"/>
                  </a:lnTo>
                  <a:lnTo>
                    <a:pt x="531139" y="662762"/>
                  </a:lnTo>
                  <a:lnTo>
                    <a:pt x="522274" y="663879"/>
                  </a:lnTo>
                  <a:lnTo>
                    <a:pt x="515950" y="667219"/>
                  </a:lnTo>
                  <a:lnTo>
                    <a:pt x="512279" y="672604"/>
                  </a:lnTo>
                  <a:lnTo>
                    <a:pt x="512152" y="672782"/>
                  </a:lnTo>
                  <a:lnTo>
                    <a:pt x="511225" y="678522"/>
                  </a:lnTo>
                  <a:lnTo>
                    <a:pt x="511162" y="678916"/>
                  </a:lnTo>
                  <a:lnTo>
                    <a:pt x="511035" y="691515"/>
                  </a:lnTo>
                  <a:lnTo>
                    <a:pt x="512152" y="698449"/>
                  </a:lnTo>
                  <a:lnTo>
                    <a:pt x="515950" y="704049"/>
                  </a:lnTo>
                  <a:lnTo>
                    <a:pt x="522274" y="707402"/>
                  </a:lnTo>
                  <a:lnTo>
                    <a:pt x="531139" y="708533"/>
                  </a:lnTo>
                  <a:lnTo>
                    <a:pt x="539991" y="707402"/>
                  </a:lnTo>
                  <a:lnTo>
                    <a:pt x="546315" y="704049"/>
                  </a:lnTo>
                  <a:lnTo>
                    <a:pt x="550113" y="698449"/>
                  </a:lnTo>
                  <a:lnTo>
                    <a:pt x="550735" y="694601"/>
                  </a:lnTo>
                  <a:lnTo>
                    <a:pt x="551230" y="691515"/>
                  </a:lnTo>
                  <a:lnTo>
                    <a:pt x="551281" y="691248"/>
                  </a:lnTo>
                  <a:lnTo>
                    <a:pt x="551383" y="676579"/>
                  </a:lnTo>
                  <a:lnTo>
                    <a:pt x="560044" y="676579"/>
                  </a:lnTo>
                  <a:lnTo>
                    <a:pt x="560044" y="714959"/>
                  </a:lnTo>
                  <a:lnTo>
                    <a:pt x="576072" y="714959"/>
                  </a:lnTo>
                  <a:lnTo>
                    <a:pt x="576072" y="676579"/>
                  </a:lnTo>
                  <a:lnTo>
                    <a:pt x="576072" y="650125"/>
                  </a:lnTo>
                  <a:lnTo>
                    <a:pt x="576313" y="650125"/>
                  </a:lnTo>
                  <a:lnTo>
                    <a:pt x="585673" y="650125"/>
                  </a:lnTo>
                  <a:lnTo>
                    <a:pt x="596912" y="650125"/>
                  </a:lnTo>
                  <a:lnTo>
                    <a:pt x="597446" y="651217"/>
                  </a:lnTo>
                  <a:lnTo>
                    <a:pt x="597725" y="653059"/>
                  </a:lnTo>
                  <a:lnTo>
                    <a:pt x="597725" y="664133"/>
                  </a:lnTo>
                  <a:lnTo>
                    <a:pt x="597001" y="666089"/>
                  </a:lnTo>
                  <a:lnTo>
                    <a:pt x="594118" y="668108"/>
                  </a:lnTo>
                  <a:lnTo>
                    <a:pt x="591362" y="668616"/>
                  </a:lnTo>
                  <a:lnTo>
                    <a:pt x="584504" y="668616"/>
                  </a:lnTo>
                  <a:lnTo>
                    <a:pt x="584504" y="690156"/>
                  </a:lnTo>
                  <a:lnTo>
                    <a:pt x="586562" y="694601"/>
                  </a:lnTo>
                  <a:lnTo>
                    <a:pt x="587032" y="695502"/>
                  </a:lnTo>
                  <a:lnTo>
                    <a:pt x="596785" y="703008"/>
                  </a:lnTo>
                  <a:lnTo>
                    <a:pt x="603389" y="704900"/>
                  </a:lnTo>
                  <a:lnTo>
                    <a:pt x="615708" y="704900"/>
                  </a:lnTo>
                  <a:lnTo>
                    <a:pt x="618947" y="704545"/>
                  </a:lnTo>
                  <a:lnTo>
                    <a:pt x="621372" y="703846"/>
                  </a:lnTo>
                  <a:lnTo>
                    <a:pt x="621372" y="714959"/>
                  </a:lnTo>
                  <a:lnTo>
                    <a:pt x="637755" y="714959"/>
                  </a:lnTo>
                  <a:lnTo>
                    <a:pt x="637755" y="703846"/>
                  </a:lnTo>
                  <a:lnTo>
                    <a:pt x="637755" y="689686"/>
                  </a:lnTo>
                  <a:lnTo>
                    <a:pt x="637755" y="650125"/>
                  </a:lnTo>
                  <a:lnTo>
                    <a:pt x="637984" y="650125"/>
                  </a:lnTo>
                  <a:lnTo>
                    <a:pt x="647344" y="650125"/>
                  </a:lnTo>
                  <a:lnTo>
                    <a:pt x="647585" y="650125"/>
                  </a:lnTo>
                  <a:lnTo>
                    <a:pt x="647585" y="714959"/>
                  </a:lnTo>
                  <a:lnTo>
                    <a:pt x="663968" y="714959"/>
                  </a:lnTo>
                  <a:lnTo>
                    <a:pt x="663968" y="650125"/>
                  </a:lnTo>
                  <a:lnTo>
                    <a:pt x="673557" y="650125"/>
                  </a:lnTo>
                  <a:lnTo>
                    <a:pt x="673557" y="636435"/>
                  </a:lnTo>
                  <a:close/>
                </a:path>
                <a:path w="971550" h="732790">
                  <a:moveTo>
                    <a:pt x="763435" y="654926"/>
                  </a:moveTo>
                  <a:lnTo>
                    <a:pt x="762876" y="651383"/>
                  </a:lnTo>
                  <a:lnTo>
                    <a:pt x="762812" y="650951"/>
                  </a:lnTo>
                  <a:lnTo>
                    <a:pt x="762127" y="646582"/>
                  </a:lnTo>
                  <a:lnTo>
                    <a:pt x="758202" y="640626"/>
                  </a:lnTo>
                  <a:lnTo>
                    <a:pt x="751649" y="637044"/>
                  </a:lnTo>
                  <a:lnTo>
                    <a:pt x="742492" y="635850"/>
                  </a:lnTo>
                  <a:lnTo>
                    <a:pt x="733323" y="637044"/>
                  </a:lnTo>
                  <a:lnTo>
                    <a:pt x="726782" y="640626"/>
                  </a:lnTo>
                  <a:lnTo>
                    <a:pt x="722845" y="646582"/>
                  </a:lnTo>
                  <a:lnTo>
                    <a:pt x="721677" y="654037"/>
                  </a:lnTo>
                  <a:lnTo>
                    <a:pt x="721702" y="658126"/>
                  </a:lnTo>
                  <a:lnTo>
                    <a:pt x="722007" y="660311"/>
                  </a:lnTo>
                  <a:lnTo>
                    <a:pt x="738390" y="660311"/>
                  </a:lnTo>
                  <a:lnTo>
                    <a:pt x="738085" y="659066"/>
                  </a:lnTo>
                  <a:lnTo>
                    <a:pt x="737984" y="658126"/>
                  </a:lnTo>
                  <a:lnTo>
                    <a:pt x="737920" y="652589"/>
                  </a:lnTo>
                  <a:lnTo>
                    <a:pt x="739444" y="650951"/>
                  </a:lnTo>
                  <a:lnTo>
                    <a:pt x="744283" y="650951"/>
                  </a:lnTo>
                  <a:lnTo>
                    <a:pt x="745528" y="651383"/>
                  </a:lnTo>
                  <a:lnTo>
                    <a:pt x="746747" y="652894"/>
                  </a:lnTo>
                  <a:lnTo>
                    <a:pt x="747052" y="654037"/>
                  </a:lnTo>
                  <a:lnTo>
                    <a:pt x="747052" y="670572"/>
                  </a:lnTo>
                  <a:lnTo>
                    <a:pt x="746874" y="671233"/>
                  </a:lnTo>
                  <a:lnTo>
                    <a:pt x="746747" y="671690"/>
                  </a:lnTo>
                  <a:lnTo>
                    <a:pt x="745490" y="673163"/>
                  </a:lnTo>
                  <a:lnTo>
                    <a:pt x="744321" y="673531"/>
                  </a:lnTo>
                  <a:lnTo>
                    <a:pt x="740892" y="673531"/>
                  </a:lnTo>
                  <a:lnTo>
                    <a:pt x="739330" y="673341"/>
                  </a:lnTo>
                  <a:lnTo>
                    <a:pt x="737920" y="672947"/>
                  </a:lnTo>
                  <a:lnTo>
                    <a:pt x="737920" y="667804"/>
                  </a:lnTo>
                  <a:lnTo>
                    <a:pt x="721537" y="667804"/>
                  </a:lnTo>
                  <a:lnTo>
                    <a:pt x="721537" y="699160"/>
                  </a:lnTo>
                  <a:lnTo>
                    <a:pt x="723430" y="704494"/>
                  </a:lnTo>
                  <a:lnTo>
                    <a:pt x="730999" y="712685"/>
                  </a:lnTo>
                  <a:lnTo>
                    <a:pt x="736447" y="714730"/>
                  </a:lnTo>
                  <a:lnTo>
                    <a:pt x="750646" y="714730"/>
                  </a:lnTo>
                  <a:lnTo>
                    <a:pt x="756653" y="713867"/>
                  </a:lnTo>
                  <a:lnTo>
                    <a:pt x="761568" y="712152"/>
                  </a:lnTo>
                  <a:lnTo>
                    <a:pt x="761568" y="699985"/>
                  </a:lnTo>
                  <a:lnTo>
                    <a:pt x="761568" y="696937"/>
                  </a:lnTo>
                  <a:lnTo>
                    <a:pt x="756729" y="698969"/>
                  </a:lnTo>
                  <a:lnTo>
                    <a:pt x="752005" y="699985"/>
                  </a:lnTo>
                  <a:lnTo>
                    <a:pt x="741083" y="699985"/>
                  </a:lnTo>
                  <a:lnTo>
                    <a:pt x="737920" y="697331"/>
                  </a:lnTo>
                  <a:lnTo>
                    <a:pt x="737920" y="687108"/>
                  </a:lnTo>
                  <a:lnTo>
                    <a:pt x="739952" y="687654"/>
                  </a:lnTo>
                  <a:lnTo>
                    <a:pt x="742099" y="687933"/>
                  </a:lnTo>
                  <a:lnTo>
                    <a:pt x="744359" y="687933"/>
                  </a:lnTo>
                  <a:lnTo>
                    <a:pt x="750341" y="687108"/>
                  </a:lnTo>
                  <a:lnTo>
                    <a:pt x="752703" y="686790"/>
                  </a:lnTo>
                  <a:lnTo>
                    <a:pt x="758672" y="683361"/>
                  </a:lnTo>
                  <a:lnTo>
                    <a:pt x="762241" y="677659"/>
                  </a:lnTo>
                  <a:lnTo>
                    <a:pt x="762774" y="674077"/>
                  </a:lnTo>
                  <a:lnTo>
                    <a:pt x="762863" y="673531"/>
                  </a:lnTo>
                  <a:lnTo>
                    <a:pt x="762952" y="672947"/>
                  </a:lnTo>
                  <a:lnTo>
                    <a:pt x="763054" y="672249"/>
                  </a:lnTo>
                  <a:lnTo>
                    <a:pt x="763130" y="671690"/>
                  </a:lnTo>
                  <a:lnTo>
                    <a:pt x="763206" y="671233"/>
                  </a:lnTo>
                  <a:lnTo>
                    <a:pt x="763308" y="670572"/>
                  </a:lnTo>
                  <a:lnTo>
                    <a:pt x="763422" y="669747"/>
                  </a:lnTo>
                  <a:lnTo>
                    <a:pt x="763435" y="654926"/>
                  </a:lnTo>
                  <a:close/>
                </a:path>
                <a:path w="971550" h="732790">
                  <a:moveTo>
                    <a:pt x="780999" y="502234"/>
                  </a:moveTo>
                  <a:lnTo>
                    <a:pt x="726808" y="502234"/>
                  </a:lnTo>
                  <a:lnTo>
                    <a:pt x="717448" y="502234"/>
                  </a:lnTo>
                  <a:lnTo>
                    <a:pt x="717207" y="502234"/>
                  </a:lnTo>
                  <a:lnTo>
                    <a:pt x="717207" y="489483"/>
                  </a:lnTo>
                  <a:lnTo>
                    <a:pt x="717207" y="487413"/>
                  </a:lnTo>
                  <a:lnTo>
                    <a:pt x="715365" y="482638"/>
                  </a:lnTo>
                  <a:lnTo>
                    <a:pt x="707948" y="476326"/>
                  </a:lnTo>
                  <a:lnTo>
                    <a:pt x="702703" y="474738"/>
                  </a:lnTo>
                  <a:lnTo>
                    <a:pt x="689127" y="474738"/>
                  </a:lnTo>
                  <a:lnTo>
                    <a:pt x="683856" y="476326"/>
                  </a:lnTo>
                  <a:lnTo>
                    <a:pt x="676376" y="482638"/>
                  </a:lnTo>
                  <a:lnTo>
                    <a:pt x="674497" y="487413"/>
                  </a:lnTo>
                  <a:lnTo>
                    <a:pt x="674497" y="496150"/>
                  </a:lnTo>
                  <a:lnTo>
                    <a:pt x="690765" y="496150"/>
                  </a:lnTo>
                  <a:lnTo>
                    <a:pt x="690765" y="491007"/>
                  </a:lnTo>
                  <a:lnTo>
                    <a:pt x="692442" y="489483"/>
                  </a:lnTo>
                  <a:lnTo>
                    <a:pt x="699147" y="489483"/>
                  </a:lnTo>
                  <a:lnTo>
                    <a:pt x="700824" y="491007"/>
                  </a:lnTo>
                  <a:lnTo>
                    <a:pt x="700824" y="502234"/>
                  </a:lnTo>
                  <a:lnTo>
                    <a:pt x="700481" y="502234"/>
                  </a:lnTo>
                  <a:lnTo>
                    <a:pt x="691235" y="502234"/>
                  </a:lnTo>
                  <a:lnTo>
                    <a:pt x="498602" y="502234"/>
                  </a:lnTo>
                  <a:lnTo>
                    <a:pt x="498602" y="515924"/>
                  </a:lnTo>
                  <a:lnTo>
                    <a:pt x="537806" y="515924"/>
                  </a:lnTo>
                  <a:lnTo>
                    <a:pt x="537806" y="522846"/>
                  </a:lnTo>
                  <a:lnTo>
                    <a:pt x="537806" y="536295"/>
                  </a:lnTo>
                  <a:lnTo>
                    <a:pt x="537806" y="549757"/>
                  </a:lnTo>
                  <a:lnTo>
                    <a:pt x="537108" y="549071"/>
                  </a:lnTo>
                  <a:lnTo>
                    <a:pt x="537108" y="560641"/>
                  </a:lnTo>
                  <a:lnTo>
                    <a:pt x="534454" y="560946"/>
                  </a:lnTo>
                  <a:lnTo>
                    <a:pt x="532269" y="561098"/>
                  </a:lnTo>
                  <a:lnTo>
                    <a:pt x="525094" y="561098"/>
                  </a:lnTo>
                  <a:lnTo>
                    <a:pt x="522363" y="558800"/>
                  </a:lnTo>
                  <a:lnTo>
                    <a:pt x="522363" y="546011"/>
                  </a:lnTo>
                  <a:lnTo>
                    <a:pt x="537108" y="560641"/>
                  </a:lnTo>
                  <a:lnTo>
                    <a:pt x="537108" y="549071"/>
                  </a:lnTo>
                  <a:lnTo>
                    <a:pt x="534035" y="546011"/>
                  </a:lnTo>
                  <a:lnTo>
                    <a:pt x="524586" y="536638"/>
                  </a:lnTo>
                  <a:lnTo>
                    <a:pt x="524306" y="536638"/>
                  </a:lnTo>
                  <a:lnTo>
                    <a:pt x="525868" y="535520"/>
                  </a:lnTo>
                  <a:lnTo>
                    <a:pt x="527837" y="535012"/>
                  </a:lnTo>
                  <a:lnTo>
                    <a:pt x="532917" y="535012"/>
                  </a:lnTo>
                  <a:lnTo>
                    <a:pt x="535851" y="535520"/>
                  </a:lnTo>
                  <a:lnTo>
                    <a:pt x="535609" y="535520"/>
                  </a:lnTo>
                  <a:lnTo>
                    <a:pt x="537806" y="536295"/>
                  </a:lnTo>
                  <a:lnTo>
                    <a:pt x="537806" y="522846"/>
                  </a:lnTo>
                  <a:lnTo>
                    <a:pt x="535228" y="521982"/>
                  </a:lnTo>
                  <a:lnTo>
                    <a:pt x="532193" y="521550"/>
                  </a:lnTo>
                  <a:lnTo>
                    <a:pt x="521195" y="521550"/>
                  </a:lnTo>
                  <a:lnTo>
                    <a:pt x="515670" y="523011"/>
                  </a:lnTo>
                  <a:lnTo>
                    <a:pt x="508571" y="528866"/>
                  </a:lnTo>
                  <a:lnTo>
                    <a:pt x="506793" y="533958"/>
                  </a:lnTo>
                  <a:lnTo>
                    <a:pt x="506793" y="562152"/>
                  </a:lnTo>
                  <a:lnTo>
                    <a:pt x="508673" y="567245"/>
                  </a:lnTo>
                  <a:lnTo>
                    <a:pt x="516166" y="573100"/>
                  </a:lnTo>
                  <a:lnTo>
                    <a:pt x="521817" y="574560"/>
                  </a:lnTo>
                  <a:lnTo>
                    <a:pt x="532892" y="574560"/>
                  </a:lnTo>
                  <a:lnTo>
                    <a:pt x="535698" y="574255"/>
                  </a:lnTo>
                  <a:lnTo>
                    <a:pt x="537603" y="573684"/>
                  </a:lnTo>
                  <a:lnTo>
                    <a:pt x="537806" y="573684"/>
                  </a:lnTo>
                  <a:lnTo>
                    <a:pt x="537806" y="580758"/>
                  </a:lnTo>
                  <a:lnTo>
                    <a:pt x="553377" y="580758"/>
                  </a:lnTo>
                  <a:lnTo>
                    <a:pt x="553377" y="573684"/>
                  </a:lnTo>
                  <a:lnTo>
                    <a:pt x="553377" y="561098"/>
                  </a:lnTo>
                  <a:lnTo>
                    <a:pt x="553377" y="549757"/>
                  </a:lnTo>
                  <a:lnTo>
                    <a:pt x="553377" y="535012"/>
                  </a:lnTo>
                  <a:lnTo>
                    <a:pt x="553377" y="523011"/>
                  </a:lnTo>
                  <a:lnTo>
                    <a:pt x="553377" y="515924"/>
                  </a:lnTo>
                  <a:lnTo>
                    <a:pt x="553605" y="515924"/>
                  </a:lnTo>
                  <a:lnTo>
                    <a:pt x="562965" y="515924"/>
                  </a:lnTo>
                  <a:lnTo>
                    <a:pt x="563206" y="515924"/>
                  </a:lnTo>
                  <a:lnTo>
                    <a:pt x="563206" y="580758"/>
                  </a:lnTo>
                  <a:lnTo>
                    <a:pt x="579589" y="580758"/>
                  </a:lnTo>
                  <a:lnTo>
                    <a:pt x="579589" y="515924"/>
                  </a:lnTo>
                  <a:lnTo>
                    <a:pt x="579818" y="515924"/>
                  </a:lnTo>
                  <a:lnTo>
                    <a:pt x="589191" y="515924"/>
                  </a:lnTo>
                  <a:lnTo>
                    <a:pt x="617385" y="515924"/>
                  </a:lnTo>
                  <a:lnTo>
                    <a:pt x="617385" y="523417"/>
                  </a:lnTo>
                  <a:lnTo>
                    <a:pt x="615200" y="523011"/>
                  </a:lnTo>
                  <a:lnTo>
                    <a:pt x="601294" y="523011"/>
                  </a:lnTo>
                  <a:lnTo>
                    <a:pt x="596988" y="524510"/>
                  </a:lnTo>
                  <a:lnTo>
                    <a:pt x="590283" y="531685"/>
                  </a:lnTo>
                  <a:lnTo>
                    <a:pt x="588721" y="536295"/>
                  </a:lnTo>
                  <a:lnTo>
                    <a:pt x="588594" y="569061"/>
                  </a:lnTo>
                  <a:lnTo>
                    <a:pt x="589965" y="573684"/>
                  </a:lnTo>
                  <a:lnTo>
                    <a:pt x="595426" y="579539"/>
                  </a:lnTo>
                  <a:lnTo>
                    <a:pt x="600265" y="580999"/>
                  </a:lnTo>
                  <a:lnTo>
                    <a:pt x="610717" y="580999"/>
                  </a:lnTo>
                  <a:lnTo>
                    <a:pt x="610717" y="565543"/>
                  </a:lnTo>
                  <a:lnTo>
                    <a:pt x="608609" y="565543"/>
                  </a:lnTo>
                  <a:lnTo>
                    <a:pt x="607123" y="565264"/>
                  </a:lnTo>
                  <a:lnTo>
                    <a:pt x="605409" y="564083"/>
                  </a:lnTo>
                  <a:lnTo>
                    <a:pt x="604977" y="562902"/>
                  </a:lnTo>
                  <a:lnTo>
                    <a:pt x="604977" y="539762"/>
                  </a:lnTo>
                  <a:lnTo>
                    <a:pt x="607174" y="537819"/>
                  </a:lnTo>
                  <a:lnTo>
                    <a:pt x="613333" y="537819"/>
                  </a:lnTo>
                  <a:lnTo>
                    <a:pt x="615683" y="538048"/>
                  </a:lnTo>
                  <a:lnTo>
                    <a:pt x="615492" y="538048"/>
                  </a:lnTo>
                  <a:lnTo>
                    <a:pt x="617588" y="538441"/>
                  </a:lnTo>
                  <a:lnTo>
                    <a:pt x="617385" y="538441"/>
                  </a:lnTo>
                  <a:lnTo>
                    <a:pt x="617385" y="580758"/>
                  </a:lnTo>
                  <a:lnTo>
                    <a:pt x="633768" y="580758"/>
                  </a:lnTo>
                  <a:lnTo>
                    <a:pt x="633768" y="537819"/>
                  </a:lnTo>
                  <a:lnTo>
                    <a:pt x="633768" y="523417"/>
                  </a:lnTo>
                  <a:lnTo>
                    <a:pt x="633768" y="515924"/>
                  </a:lnTo>
                  <a:lnTo>
                    <a:pt x="634009" y="515924"/>
                  </a:lnTo>
                  <a:lnTo>
                    <a:pt x="643369" y="515924"/>
                  </a:lnTo>
                  <a:lnTo>
                    <a:pt x="674611" y="515924"/>
                  </a:lnTo>
                  <a:lnTo>
                    <a:pt x="674611" y="559346"/>
                  </a:lnTo>
                  <a:lnTo>
                    <a:pt x="672973" y="559892"/>
                  </a:lnTo>
                  <a:lnTo>
                    <a:pt x="671182" y="560171"/>
                  </a:lnTo>
                  <a:lnTo>
                    <a:pt x="665022" y="560171"/>
                  </a:lnTo>
                  <a:lnTo>
                    <a:pt x="670407" y="537349"/>
                  </a:lnTo>
                  <a:lnTo>
                    <a:pt x="670407" y="523417"/>
                  </a:lnTo>
                  <a:lnTo>
                    <a:pt x="640207" y="523417"/>
                  </a:lnTo>
                  <a:lnTo>
                    <a:pt x="640207" y="538048"/>
                  </a:lnTo>
                  <a:lnTo>
                    <a:pt x="647230" y="538048"/>
                  </a:lnTo>
                  <a:lnTo>
                    <a:pt x="646760" y="539762"/>
                  </a:lnTo>
                  <a:lnTo>
                    <a:pt x="646658" y="562152"/>
                  </a:lnTo>
                  <a:lnTo>
                    <a:pt x="648106" y="566661"/>
                  </a:lnTo>
                  <a:lnTo>
                    <a:pt x="654545" y="573100"/>
                  </a:lnTo>
                  <a:lnTo>
                    <a:pt x="654799" y="573100"/>
                  </a:lnTo>
                  <a:lnTo>
                    <a:pt x="659358" y="574560"/>
                  </a:lnTo>
                  <a:lnTo>
                    <a:pt x="669277" y="574560"/>
                  </a:lnTo>
                  <a:lnTo>
                    <a:pt x="672122" y="574255"/>
                  </a:lnTo>
                  <a:lnTo>
                    <a:pt x="674370" y="573684"/>
                  </a:lnTo>
                  <a:lnTo>
                    <a:pt x="674611" y="573684"/>
                  </a:lnTo>
                  <a:lnTo>
                    <a:pt x="674611" y="580758"/>
                  </a:lnTo>
                  <a:lnTo>
                    <a:pt x="690994" y="580758"/>
                  </a:lnTo>
                  <a:lnTo>
                    <a:pt x="690994" y="573684"/>
                  </a:lnTo>
                  <a:lnTo>
                    <a:pt x="690994" y="560171"/>
                  </a:lnTo>
                  <a:lnTo>
                    <a:pt x="690994" y="515924"/>
                  </a:lnTo>
                  <a:lnTo>
                    <a:pt x="691235" y="515924"/>
                  </a:lnTo>
                  <a:lnTo>
                    <a:pt x="700481" y="515924"/>
                  </a:lnTo>
                  <a:lnTo>
                    <a:pt x="700824" y="515924"/>
                  </a:lnTo>
                  <a:lnTo>
                    <a:pt x="700824" y="580758"/>
                  </a:lnTo>
                  <a:lnTo>
                    <a:pt x="717207" y="580758"/>
                  </a:lnTo>
                  <a:lnTo>
                    <a:pt x="717207" y="515924"/>
                  </a:lnTo>
                  <a:lnTo>
                    <a:pt x="717448" y="515924"/>
                  </a:lnTo>
                  <a:lnTo>
                    <a:pt x="726808" y="515924"/>
                  </a:lnTo>
                  <a:lnTo>
                    <a:pt x="755015" y="515924"/>
                  </a:lnTo>
                  <a:lnTo>
                    <a:pt x="755015" y="523417"/>
                  </a:lnTo>
                  <a:lnTo>
                    <a:pt x="752817" y="523011"/>
                  </a:lnTo>
                  <a:lnTo>
                    <a:pt x="738911" y="523011"/>
                  </a:lnTo>
                  <a:lnTo>
                    <a:pt x="734606" y="524510"/>
                  </a:lnTo>
                  <a:lnTo>
                    <a:pt x="727900" y="531685"/>
                  </a:lnTo>
                  <a:lnTo>
                    <a:pt x="726338" y="536295"/>
                  </a:lnTo>
                  <a:lnTo>
                    <a:pt x="726224" y="569061"/>
                  </a:lnTo>
                  <a:lnTo>
                    <a:pt x="727595" y="573684"/>
                  </a:lnTo>
                  <a:lnTo>
                    <a:pt x="733044" y="579539"/>
                  </a:lnTo>
                  <a:lnTo>
                    <a:pt x="737882" y="580999"/>
                  </a:lnTo>
                  <a:lnTo>
                    <a:pt x="748347" y="580999"/>
                  </a:lnTo>
                  <a:lnTo>
                    <a:pt x="748347" y="565543"/>
                  </a:lnTo>
                  <a:lnTo>
                    <a:pt x="746239" y="565543"/>
                  </a:lnTo>
                  <a:lnTo>
                    <a:pt x="744753" y="565264"/>
                  </a:lnTo>
                  <a:lnTo>
                    <a:pt x="743038" y="564083"/>
                  </a:lnTo>
                  <a:lnTo>
                    <a:pt x="742607" y="562902"/>
                  </a:lnTo>
                  <a:lnTo>
                    <a:pt x="742607" y="539762"/>
                  </a:lnTo>
                  <a:lnTo>
                    <a:pt x="744791" y="537819"/>
                  </a:lnTo>
                  <a:lnTo>
                    <a:pt x="750951" y="537819"/>
                  </a:lnTo>
                  <a:lnTo>
                    <a:pt x="753300" y="538048"/>
                  </a:lnTo>
                  <a:lnTo>
                    <a:pt x="753122" y="538048"/>
                  </a:lnTo>
                  <a:lnTo>
                    <a:pt x="755205" y="538441"/>
                  </a:lnTo>
                  <a:lnTo>
                    <a:pt x="755015" y="538441"/>
                  </a:lnTo>
                  <a:lnTo>
                    <a:pt x="755015" y="580758"/>
                  </a:lnTo>
                  <a:lnTo>
                    <a:pt x="771398" y="580758"/>
                  </a:lnTo>
                  <a:lnTo>
                    <a:pt x="771398" y="537819"/>
                  </a:lnTo>
                  <a:lnTo>
                    <a:pt x="771398" y="523417"/>
                  </a:lnTo>
                  <a:lnTo>
                    <a:pt x="771398" y="515924"/>
                  </a:lnTo>
                  <a:lnTo>
                    <a:pt x="780999" y="515924"/>
                  </a:lnTo>
                  <a:lnTo>
                    <a:pt x="780999" y="502234"/>
                  </a:lnTo>
                  <a:close/>
                </a:path>
                <a:path w="971550" h="732790">
                  <a:moveTo>
                    <a:pt x="787781" y="615022"/>
                  </a:moveTo>
                  <a:lnTo>
                    <a:pt x="770305" y="612521"/>
                  </a:lnTo>
                  <a:lnTo>
                    <a:pt x="754392" y="610717"/>
                  </a:lnTo>
                  <a:lnTo>
                    <a:pt x="740054" y="609650"/>
                  </a:lnTo>
                  <a:lnTo>
                    <a:pt x="727278" y="609295"/>
                  </a:lnTo>
                  <a:lnTo>
                    <a:pt x="717372" y="609295"/>
                  </a:lnTo>
                  <a:lnTo>
                    <a:pt x="709663" y="611378"/>
                  </a:lnTo>
                  <a:lnTo>
                    <a:pt x="698665" y="619721"/>
                  </a:lnTo>
                  <a:lnTo>
                    <a:pt x="695909" y="626059"/>
                  </a:lnTo>
                  <a:lnTo>
                    <a:pt x="695909" y="636435"/>
                  </a:lnTo>
                  <a:lnTo>
                    <a:pt x="685965" y="636435"/>
                  </a:lnTo>
                  <a:lnTo>
                    <a:pt x="685965" y="650125"/>
                  </a:lnTo>
                  <a:lnTo>
                    <a:pt x="695566" y="650125"/>
                  </a:lnTo>
                  <a:lnTo>
                    <a:pt x="695566" y="714959"/>
                  </a:lnTo>
                  <a:lnTo>
                    <a:pt x="711949" y="714959"/>
                  </a:lnTo>
                  <a:lnTo>
                    <a:pt x="711949" y="650125"/>
                  </a:lnTo>
                  <a:lnTo>
                    <a:pt x="721537" y="650125"/>
                  </a:lnTo>
                  <a:lnTo>
                    <a:pt x="721537" y="636435"/>
                  </a:lnTo>
                  <a:lnTo>
                    <a:pt x="712304" y="636435"/>
                  </a:lnTo>
                  <a:lnTo>
                    <a:pt x="712304" y="631012"/>
                  </a:lnTo>
                  <a:lnTo>
                    <a:pt x="713473" y="628281"/>
                  </a:lnTo>
                  <a:lnTo>
                    <a:pt x="718146" y="625170"/>
                  </a:lnTo>
                  <a:lnTo>
                    <a:pt x="722439" y="624382"/>
                  </a:lnTo>
                  <a:lnTo>
                    <a:pt x="728675" y="624382"/>
                  </a:lnTo>
                  <a:lnTo>
                    <a:pt x="739838" y="624713"/>
                  </a:lnTo>
                  <a:lnTo>
                    <a:pt x="753402" y="625678"/>
                  </a:lnTo>
                  <a:lnTo>
                    <a:pt x="769378" y="627278"/>
                  </a:lnTo>
                  <a:lnTo>
                    <a:pt x="787781" y="629539"/>
                  </a:lnTo>
                  <a:lnTo>
                    <a:pt x="787781" y="624382"/>
                  </a:lnTo>
                  <a:lnTo>
                    <a:pt x="787781" y="615022"/>
                  </a:lnTo>
                  <a:close/>
                </a:path>
                <a:path w="971550" h="732790">
                  <a:moveTo>
                    <a:pt x="833539" y="481063"/>
                  </a:moveTo>
                  <a:lnTo>
                    <a:pt x="818324" y="481063"/>
                  </a:lnTo>
                  <a:lnTo>
                    <a:pt x="815733" y="487006"/>
                  </a:lnTo>
                  <a:lnTo>
                    <a:pt x="806386" y="524332"/>
                  </a:lnTo>
                  <a:lnTo>
                    <a:pt x="805446" y="541388"/>
                  </a:lnTo>
                  <a:lnTo>
                    <a:pt x="805688" y="550024"/>
                  </a:lnTo>
                  <a:lnTo>
                    <a:pt x="813346" y="589330"/>
                  </a:lnTo>
                  <a:lnTo>
                    <a:pt x="818324" y="601713"/>
                  </a:lnTo>
                  <a:lnTo>
                    <a:pt x="833539" y="601713"/>
                  </a:lnTo>
                  <a:lnTo>
                    <a:pt x="830948" y="595807"/>
                  </a:lnTo>
                  <a:lnTo>
                    <a:pt x="828560" y="589330"/>
                  </a:lnTo>
                  <a:lnTo>
                    <a:pt x="820902" y="550024"/>
                  </a:lnTo>
                  <a:lnTo>
                    <a:pt x="820661" y="541388"/>
                  </a:lnTo>
                  <a:lnTo>
                    <a:pt x="820902" y="532752"/>
                  </a:lnTo>
                  <a:lnTo>
                    <a:pt x="828560" y="493509"/>
                  </a:lnTo>
                  <a:lnTo>
                    <a:pt x="830948" y="487006"/>
                  </a:lnTo>
                  <a:lnTo>
                    <a:pt x="833539" y="481063"/>
                  </a:lnTo>
                  <a:close/>
                </a:path>
                <a:path w="971550" h="732790">
                  <a:moveTo>
                    <a:pt x="887374" y="499668"/>
                  </a:moveTo>
                  <a:lnTo>
                    <a:pt x="840320" y="499668"/>
                  </a:lnTo>
                  <a:lnTo>
                    <a:pt x="840320" y="514870"/>
                  </a:lnTo>
                  <a:lnTo>
                    <a:pt x="854951" y="514870"/>
                  </a:lnTo>
                  <a:lnTo>
                    <a:pt x="854951" y="580758"/>
                  </a:lnTo>
                  <a:lnTo>
                    <a:pt x="872744" y="580758"/>
                  </a:lnTo>
                  <a:lnTo>
                    <a:pt x="872744" y="514870"/>
                  </a:lnTo>
                  <a:lnTo>
                    <a:pt x="887374" y="514870"/>
                  </a:lnTo>
                  <a:lnTo>
                    <a:pt x="887374" y="499668"/>
                  </a:lnTo>
                  <a:close/>
                </a:path>
                <a:path w="971550" h="732790">
                  <a:moveTo>
                    <a:pt x="901179" y="368033"/>
                  </a:moveTo>
                  <a:lnTo>
                    <a:pt x="901179" y="368033"/>
                  </a:lnTo>
                  <a:lnTo>
                    <a:pt x="740613" y="368033"/>
                  </a:lnTo>
                  <a:lnTo>
                    <a:pt x="740613" y="381736"/>
                  </a:lnTo>
                  <a:lnTo>
                    <a:pt x="740613" y="417969"/>
                  </a:lnTo>
                  <a:lnTo>
                    <a:pt x="740359" y="417969"/>
                  </a:lnTo>
                  <a:lnTo>
                    <a:pt x="738822" y="418439"/>
                  </a:lnTo>
                  <a:lnTo>
                    <a:pt x="737222" y="418706"/>
                  </a:lnTo>
                  <a:lnTo>
                    <a:pt x="732307" y="418706"/>
                  </a:lnTo>
                  <a:lnTo>
                    <a:pt x="730643" y="417233"/>
                  </a:lnTo>
                  <a:lnTo>
                    <a:pt x="730554" y="381736"/>
                  </a:lnTo>
                  <a:lnTo>
                    <a:pt x="740613" y="381736"/>
                  </a:lnTo>
                  <a:lnTo>
                    <a:pt x="740613" y="368033"/>
                  </a:lnTo>
                  <a:lnTo>
                    <a:pt x="714400" y="368033"/>
                  </a:lnTo>
                  <a:lnTo>
                    <a:pt x="705154" y="368033"/>
                  </a:lnTo>
                  <a:lnTo>
                    <a:pt x="657771" y="368033"/>
                  </a:lnTo>
                  <a:lnTo>
                    <a:pt x="657771" y="381736"/>
                  </a:lnTo>
                  <a:lnTo>
                    <a:pt x="687489" y="381736"/>
                  </a:lnTo>
                  <a:lnTo>
                    <a:pt x="688378" y="383057"/>
                  </a:lnTo>
                  <a:lnTo>
                    <a:pt x="688771" y="384886"/>
                  </a:lnTo>
                  <a:lnTo>
                    <a:pt x="688771" y="397141"/>
                  </a:lnTo>
                  <a:lnTo>
                    <a:pt x="688467" y="398272"/>
                  </a:lnTo>
                  <a:lnTo>
                    <a:pt x="687209" y="399834"/>
                  </a:lnTo>
                  <a:lnTo>
                    <a:pt x="686003" y="400215"/>
                  </a:lnTo>
                  <a:lnTo>
                    <a:pt x="675906" y="400215"/>
                  </a:lnTo>
                  <a:lnTo>
                    <a:pt x="675906" y="415315"/>
                  </a:lnTo>
                  <a:lnTo>
                    <a:pt x="686866" y="415315"/>
                  </a:lnTo>
                  <a:lnTo>
                    <a:pt x="688771" y="417233"/>
                  </a:lnTo>
                  <a:lnTo>
                    <a:pt x="688771" y="430377"/>
                  </a:lnTo>
                  <a:lnTo>
                    <a:pt x="685838" y="432523"/>
                  </a:lnTo>
                  <a:lnTo>
                    <a:pt x="679145" y="432523"/>
                  </a:lnTo>
                  <a:lnTo>
                    <a:pt x="672388" y="431774"/>
                  </a:lnTo>
                  <a:lnTo>
                    <a:pt x="667016" y="430771"/>
                  </a:lnTo>
                  <a:lnTo>
                    <a:pt x="667016" y="445630"/>
                  </a:lnTo>
                  <a:lnTo>
                    <a:pt x="672858" y="446646"/>
                  </a:lnTo>
                  <a:lnTo>
                    <a:pt x="677583" y="447154"/>
                  </a:lnTo>
                  <a:lnTo>
                    <a:pt x="681164" y="447154"/>
                  </a:lnTo>
                  <a:lnTo>
                    <a:pt x="691667" y="445884"/>
                  </a:lnTo>
                  <a:lnTo>
                    <a:pt x="699160" y="442087"/>
                  </a:lnTo>
                  <a:lnTo>
                    <a:pt x="703656" y="435762"/>
                  </a:lnTo>
                  <a:lnTo>
                    <a:pt x="704088" y="433222"/>
                  </a:lnTo>
                  <a:lnTo>
                    <a:pt x="704215" y="432523"/>
                  </a:lnTo>
                  <a:lnTo>
                    <a:pt x="705053" y="427570"/>
                  </a:lnTo>
                  <a:lnTo>
                    <a:pt x="705154" y="414185"/>
                  </a:lnTo>
                  <a:lnTo>
                    <a:pt x="703618" y="410349"/>
                  </a:lnTo>
                  <a:lnTo>
                    <a:pt x="703567" y="410210"/>
                  </a:lnTo>
                  <a:lnTo>
                    <a:pt x="700366" y="407949"/>
                  </a:lnTo>
                  <a:lnTo>
                    <a:pt x="703567" y="405841"/>
                  </a:lnTo>
                  <a:lnTo>
                    <a:pt x="705154" y="401942"/>
                  </a:lnTo>
                  <a:lnTo>
                    <a:pt x="705154" y="384886"/>
                  </a:lnTo>
                  <a:lnTo>
                    <a:pt x="704735" y="383057"/>
                  </a:lnTo>
                  <a:lnTo>
                    <a:pt x="703872" y="381736"/>
                  </a:lnTo>
                  <a:lnTo>
                    <a:pt x="705154" y="381736"/>
                  </a:lnTo>
                  <a:lnTo>
                    <a:pt x="714171" y="381736"/>
                  </a:lnTo>
                  <a:lnTo>
                    <a:pt x="714171" y="420979"/>
                  </a:lnTo>
                  <a:lnTo>
                    <a:pt x="715479" y="425145"/>
                  </a:lnTo>
                  <a:lnTo>
                    <a:pt x="715708" y="425691"/>
                  </a:lnTo>
                  <a:lnTo>
                    <a:pt x="721550" y="431774"/>
                  </a:lnTo>
                  <a:lnTo>
                    <a:pt x="721728" y="431774"/>
                  </a:lnTo>
                  <a:lnTo>
                    <a:pt x="726300" y="433222"/>
                  </a:lnTo>
                  <a:lnTo>
                    <a:pt x="736053" y="433222"/>
                  </a:lnTo>
                  <a:lnTo>
                    <a:pt x="738581" y="432917"/>
                  </a:lnTo>
                  <a:lnTo>
                    <a:pt x="739863" y="432523"/>
                  </a:lnTo>
                  <a:lnTo>
                    <a:pt x="740613" y="432523"/>
                  </a:lnTo>
                  <a:lnTo>
                    <a:pt x="740613" y="446646"/>
                  </a:lnTo>
                  <a:lnTo>
                    <a:pt x="756996" y="446646"/>
                  </a:lnTo>
                  <a:lnTo>
                    <a:pt x="756996" y="432523"/>
                  </a:lnTo>
                  <a:lnTo>
                    <a:pt x="756996" y="418706"/>
                  </a:lnTo>
                  <a:lnTo>
                    <a:pt x="756996" y="381736"/>
                  </a:lnTo>
                  <a:lnTo>
                    <a:pt x="757237" y="381736"/>
                  </a:lnTo>
                  <a:lnTo>
                    <a:pt x="766597" y="381736"/>
                  </a:lnTo>
                  <a:lnTo>
                    <a:pt x="797852" y="381736"/>
                  </a:lnTo>
                  <a:lnTo>
                    <a:pt x="797852" y="425145"/>
                  </a:lnTo>
                  <a:lnTo>
                    <a:pt x="796201" y="425691"/>
                  </a:lnTo>
                  <a:lnTo>
                    <a:pt x="794410" y="425970"/>
                  </a:lnTo>
                  <a:lnTo>
                    <a:pt x="788250" y="425970"/>
                  </a:lnTo>
                  <a:lnTo>
                    <a:pt x="793635" y="403263"/>
                  </a:lnTo>
                  <a:lnTo>
                    <a:pt x="793635" y="389102"/>
                  </a:lnTo>
                  <a:lnTo>
                    <a:pt x="763435" y="389102"/>
                  </a:lnTo>
                  <a:lnTo>
                    <a:pt x="763435" y="403847"/>
                  </a:lnTo>
                  <a:lnTo>
                    <a:pt x="770458" y="403847"/>
                  </a:lnTo>
                  <a:lnTo>
                    <a:pt x="769975" y="405688"/>
                  </a:lnTo>
                  <a:lnTo>
                    <a:pt x="769759" y="407479"/>
                  </a:lnTo>
                  <a:lnTo>
                    <a:pt x="769759" y="427570"/>
                  </a:lnTo>
                  <a:lnTo>
                    <a:pt x="782586" y="440359"/>
                  </a:lnTo>
                  <a:lnTo>
                    <a:pt x="792505" y="440359"/>
                  </a:lnTo>
                  <a:lnTo>
                    <a:pt x="795350" y="440055"/>
                  </a:lnTo>
                  <a:lnTo>
                    <a:pt x="797852" y="439432"/>
                  </a:lnTo>
                  <a:lnTo>
                    <a:pt x="797852" y="446646"/>
                  </a:lnTo>
                  <a:lnTo>
                    <a:pt x="814222" y="446646"/>
                  </a:lnTo>
                  <a:lnTo>
                    <a:pt x="814222" y="439432"/>
                  </a:lnTo>
                  <a:lnTo>
                    <a:pt x="814222" y="425970"/>
                  </a:lnTo>
                  <a:lnTo>
                    <a:pt x="814222" y="381736"/>
                  </a:lnTo>
                  <a:lnTo>
                    <a:pt x="814463" y="381736"/>
                  </a:lnTo>
                  <a:lnTo>
                    <a:pt x="823709" y="381736"/>
                  </a:lnTo>
                  <a:lnTo>
                    <a:pt x="824052" y="381736"/>
                  </a:lnTo>
                  <a:lnTo>
                    <a:pt x="824052" y="446646"/>
                  </a:lnTo>
                  <a:lnTo>
                    <a:pt x="840435" y="446646"/>
                  </a:lnTo>
                  <a:lnTo>
                    <a:pt x="840435" y="381736"/>
                  </a:lnTo>
                  <a:lnTo>
                    <a:pt x="840676" y="381736"/>
                  </a:lnTo>
                  <a:lnTo>
                    <a:pt x="850036" y="381736"/>
                  </a:lnTo>
                  <a:lnTo>
                    <a:pt x="874382" y="381736"/>
                  </a:lnTo>
                  <a:lnTo>
                    <a:pt x="875169" y="383057"/>
                  </a:lnTo>
                  <a:lnTo>
                    <a:pt x="875550" y="384886"/>
                  </a:lnTo>
                  <a:lnTo>
                    <a:pt x="875550" y="400761"/>
                  </a:lnTo>
                  <a:lnTo>
                    <a:pt x="875207" y="401942"/>
                  </a:lnTo>
                  <a:lnTo>
                    <a:pt x="873988" y="403453"/>
                  </a:lnTo>
                  <a:lnTo>
                    <a:pt x="872820" y="403847"/>
                  </a:lnTo>
                  <a:lnTo>
                    <a:pt x="869391" y="403847"/>
                  </a:lnTo>
                  <a:lnTo>
                    <a:pt x="867829" y="403656"/>
                  </a:lnTo>
                  <a:lnTo>
                    <a:pt x="866419" y="403263"/>
                  </a:lnTo>
                  <a:lnTo>
                    <a:pt x="866419" y="393788"/>
                  </a:lnTo>
                  <a:lnTo>
                    <a:pt x="850036" y="393788"/>
                  </a:lnTo>
                  <a:lnTo>
                    <a:pt x="850036" y="432523"/>
                  </a:lnTo>
                  <a:lnTo>
                    <a:pt x="852106" y="437591"/>
                  </a:lnTo>
                  <a:lnTo>
                    <a:pt x="860374" y="445236"/>
                  </a:lnTo>
                  <a:lnTo>
                    <a:pt x="866241" y="447154"/>
                  </a:lnTo>
                  <a:lnTo>
                    <a:pt x="881456" y="447154"/>
                  </a:lnTo>
                  <a:lnTo>
                    <a:pt x="887717" y="446290"/>
                  </a:lnTo>
                  <a:lnTo>
                    <a:pt x="892632" y="444576"/>
                  </a:lnTo>
                  <a:lnTo>
                    <a:pt x="892632" y="432523"/>
                  </a:lnTo>
                  <a:lnTo>
                    <a:pt x="892632" y="429361"/>
                  </a:lnTo>
                  <a:lnTo>
                    <a:pt x="887793" y="431393"/>
                  </a:lnTo>
                  <a:lnTo>
                    <a:pt x="882065" y="432523"/>
                  </a:lnTo>
                  <a:lnTo>
                    <a:pt x="870191" y="432523"/>
                  </a:lnTo>
                  <a:lnTo>
                    <a:pt x="866419" y="430136"/>
                  </a:lnTo>
                  <a:lnTo>
                    <a:pt x="866419" y="417423"/>
                  </a:lnTo>
                  <a:lnTo>
                    <a:pt x="869543" y="417969"/>
                  </a:lnTo>
                  <a:lnTo>
                    <a:pt x="871880" y="418236"/>
                  </a:lnTo>
                  <a:lnTo>
                    <a:pt x="879919" y="418236"/>
                  </a:lnTo>
                  <a:lnTo>
                    <a:pt x="882357" y="417423"/>
                  </a:lnTo>
                  <a:lnTo>
                    <a:pt x="884618" y="416661"/>
                  </a:lnTo>
                  <a:lnTo>
                    <a:pt x="890473" y="410349"/>
                  </a:lnTo>
                  <a:lnTo>
                    <a:pt x="891882" y="405841"/>
                  </a:lnTo>
                  <a:lnTo>
                    <a:pt x="891933" y="403847"/>
                  </a:lnTo>
                  <a:lnTo>
                    <a:pt x="891933" y="384886"/>
                  </a:lnTo>
                  <a:lnTo>
                    <a:pt x="891705" y="383057"/>
                  </a:lnTo>
                  <a:lnTo>
                    <a:pt x="891235" y="381736"/>
                  </a:lnTo>
                  <a:lnTo>
                    <a:pt x="901179" y="381736"/>
                  </a:lnTo>
                  <a:lnTo>
                    <a:pt x="901179" y="368033"/>
                  </a:lnTo>
                  <a:close/>
                </a:path>
                <a:path w="971550" h="732790">
                  <a:moveTo>
                    <a:pt x="926223" y="636435"/>
                  </a:moveTo>
                  <a:lnTo>
                    <a:pt x="875080" y="636435"/>
                  </a:lnTo>
                  <a:lnTo>
                    <a:pt x="865720" y="636435"/>
                  </a:lnTo>
                  <a:lnTo>
                    <a:pt x="849922" y="636435"/>
                  </a:lnTo>
                  <a:lnTo>
                    <a:pt x="849922" y="670140"/>
                  </a:lnTo>
                  <a:lnTo>
                    <a:pt x="849922" y="694245"/>
                  </a:lnTo>
                  <a:lnTo>
                    <a:pt x="848436" y="694791"/>
                  </a:lnTo>
                  <a:lnTo>
                    <a:pt x="846607" y="695071"/>
                  </a:lnTo>
                  <a:lnTo>
                    <a:pt x="840206" y="695071"/>
                  </a:lnTo>
                  <a:lnTo>
                    <a:pt x="838098" y="693356"/>
                  </a:lnTo>
                  <a:lnTo>
                    <a:pt x="838098" y="671233"/>
                  </a:lnTo>
                  <a:lnTo>
                    <a:pt x="839927" y="669747"/>
                  </a:lnTo>
                  <a:lnTo>
                    <a:pt x="847966" y="669747"/>
                  </a:lnTo>
                  <a:lnTo>
                    <a:pt x="849922" y="670140"/>
                  </a:lnTo>
                  <a:lnTo>
                    <a:pt x="849922" y="636435"/>
                  </a:lnTo>
                  <a:lnTo>
                    <a:pt x="822769" y="636435"/>
                  </a:lnTo>
                  <a:lnTo>
                    <a:pt x="813485" y="636435"/>
                  </a:lnTo>
                  <a:lnTo>
                    <a:pt x="813523" y="631012"/>
                  </a:lnTo>
                  <a:lnTo>
                    <a:pt x="814641" y="628281"/>
                  </a:lnTo>
                  <a:lnTo>
                    <a:pt x="819086" y="625170"/>
                  </a:lnTo>
                  <a:lnTo>
                    <a:pt x="823823" y="624382"/>
                  </a:lnTo>
                  <a:lnTo>
                    <a:pt x="831075" y="624382"/>
                  </a:lnTo>
                  <a:lnTo>
                    <a:pt x="837438" y="624713"/>
                  </a:lnTo>
                  <a:lnTo>
                    <a:pt x="845629" y="625678"/>
                  </a:lnTo>
                  <a:lnTo>
                    <a:pt x="845413" y="625678"/>
                  </a:lnTo>
                  <a:lnTo>
                    <a:pt x="853986" y="627087"/>
                  </a:lnTo>
                  <a:lnTo>
                    <a:pt x="864552" y="629183"/>
                  </a:lnTo>
                  <a:lnTo>
                    <a:pt x="864552" y="624382"/>
                  </a:lnTo>
                  <a:lnTo>
                    <a:pt x="864552" y="614667"/>
                  </a:lnTo>
                  <a:lnTo>
                    <a:pt x="855040" y="612317"/>
                  </a:lnTo>
                  <a:lnTo>
                    <a:pt x="846201" y="610717"/>
                  </a:lnTo>
                  <a:lnTo>
                    <a:pt x="846505" y="610717"/>
                  </a:lnTo>
                  <a:lnTo>
                    <a:pt x="836752" y="609650"/>
                  </a:lnTo>
                  <a:lnTo>
                    <a:pt x="837133" y="609650"/>
                  </a:lnTo>
                  <a:lnTo>
                    <a:pt x="827570" y="609295"/>
                  </a:lnTo>
                  <a:lnTo>
                    <a:pt x="818045" y="609295"/>
                  </a:lnTo>
                  <a:lnTo>
                    <a:pt x="810602" y="611378"/>
                  </a:lnTo>
                  <a:lnTo>
                    <a:pt x="799833" y="619721"/>
                  </a:lnTo>
                  <a:lnTo>
                    <a:pt x="797140" y="626059"/>
                  </a:lnTo>
                  <a:lnTo>
                    <a:pt x="797140" y="636435"/>
                  </a:lnTo>
                  <a:lnTo>
                    <a:pt x="796556" y="636435"/>
                  </a:lnTo>
                  <a:lnTo>
                    <a:pt x="787196" y="636435"/>
                  </a:lnTo>
                  <a:lnTo>
                    <a:pt x="770585" y="636435"/>
                  </a:lnTo>
                  <a:lnTo>
                    <a:pt x="770585" y="714959"/>
                  </a:lnTo>
                  <a:lnTo>
                    <a:pt x="786955" y="714959"/>
                  </a:lnTo>
                  <a:lnTo>
                    <a:pt x="786955" y="650125"/>
                  </a:lnTo>
                  <a:lnTo>
                    <a:pt x="787196" y="650125"/>
                  </a:lnTo>
                  <a:lnTo>
                    <a:pt x="796556" y="650125"/>
                  </a:lnTo>
                  <a:lnTo>
                    <a:pt x="796785" y="650125"/>
                  </a:lnTo>
                  <a:lnTo>
                    <a:pt x="796785" y="714959"/>
                  </a:lnTo>
                  <a:lnTo>
                    <a:pt x="813168" y="714959"/>
                  </a:lnTo>
                  <a:lnTo>
                    <a:pt x="813168" y="650125"/>
                  </a:lnTo>
                  <a:lnTo>
                    <a:pt x="813409" y="650125"/>
                  </a:lnTo>
                  <a:lnTo>
                    <a:pt x="822769" y="650125"/>
                  </a:lnTo>
                  <a:lnTo>
                    <a:pt x="849096" y="650125"/>
                  </a:lnTo>
                  <a:lnTo>
                    <a:pt x="849096" y="656564"/>
                  </a:lnTo>
                  <a:lnTo>
                    <a:pt x="846366" y="656018"/>
                  </a:lnTo>
                  <a:lnTo>
                    <a:pt x="843788" y="655751"/>
                  </a:lnTo>
                  <a:lnTo>
                    <a:pt x="834593" y="655751"/>
                  </a:lnTo>
                  <a:lnTo>
                    <a:pt x="829691" y="657301"/>
                  </a:lnTo>
                  <a:lnTo>
                    <a:pt x="823683" y="663549"/>
                  </a:lnTo>
                  <a:lnTo>
                    <a:pt x="822325" y="667804"/>
                  </a:lnTo>
                  <a:lnTo>
                    <a:pt x="822413" y="697331"/>
                  </a:lnTo>
                  <a:lnTo>
                    <a:pt x="823544" y="700925"/>
                  </a:lnTo>
                  <a:lnTo>
                    <a:pt x="823645" y="701268"/>
                  </a:lnTo>
                  <a:lnTo>
                    <a:pt x="829500" y="707351"/>
                  </a:lnTo>
                  <a:lnTo>
                    <a:pt x="834428" y="708875"/>
                  </a:lnTo>
                  <a:lnTo>
                    <a:pt x="843788" y="708875"/>
                  </a:lnTo>
                  <a:lnTo>
                    <a:pt x="846366" y="708609"/>
                  </a:lnTo>
                  <a:lnTo>
                    <a:pt x="849096" y="708050"/>
                  </a:lnTo>
                  <a:lnTo>
                    <a:pt x="849096" y="714959"/>
                  </a:lnTo>
                  <a:lnTo>
                    <a:pt x="865479" y="714959"/>
                  </a:lnTo>
                  <a:lnTo>
                    <a:pt x="865479" y="708050"/>
                  </a:lnTo>
                  <a:lnTo>
                    <a:pt x="865479" y="695071"/>
                  </a:lnTo>
                  <a:lnTo>
                    <a:pt x="865479" y="669747"/>
                  </a:lnTo>
                  <a:lnTo>
                    <a:pt x="865479" y="656564"/>
                  </a:lnTo>
                  <a:lnTo>
                    <a:pt x="865479" y="650125"/>
                  </a:lnTo>
                  <a:lnTo>
                    <a:pt x="865720" y="650125"/>
                  </a:lnTo>
                  <a:lnTo>
                    <a:pt x="875080" y="650125"/>
                  </a:lnTo>
                  <a:lnTo>
                    <a:pt x="899414" y="650125"/>
                  </a:lnTo>
                  <a:lnTo>
                    <a:pt x="900201" y="651383"/>
                  </a:lnTo>
                  <a:lnTo>
                    <a:pt x="900455" y="652589"/>
                  </a:lnTo>
                  <a:lnTo>
                    <a:pt x="900518" y="652894"/>
                  </a:lnTo>
                  <a:lnTo>
                    <a:pt x="900595" y="669163"/>
                  </a:lnTo>
                  <a:lnTo>
                    <a:pt x="900430" y="669747"/>
                  </a:lnTo>
                  <a:lnTo>
                    <a:pt x="900315" y="670140"/>
                  </a:lnTo>
                  <a:lnTo>
                    <a:pt x="900277" y="670293"/>
                  </a:lnTo>
                  <a:lnTo>
                    <a:pt x="899033" y="671855"/>
                  </a:lnTo>
                  <a:lnTo>
                    <a:pt x="897851" y="672249"/>
                  </a:lnTo>
                  <a:lnTo>
                    <a:pt x="894422" y="672249"/>
                  </a:lnTo>
                  <a:lnTo>
                    <a:pt x="892873" y="672058"/>
                  </a:lnTo>
                  <a:lnTo>
                    <a:pt x="891540" y="671690"/>
                  </a:lnTo>
                  <a:lnTo>
                    <a:pt x="891463" y="662190"/>
                  </a:lnTo>
                  <a:lnTo>
                    <a:pt x="875080" y="662190"/>
                  </a:lnTo>
                  <a:lnTo>
                    <a:pt x="875080" y="700925"/>
                  </a:lnTo>
                  <a:lnTo>
                    <a:pt x="877150" y="705993"/>
                  </a:lnTo>
                  <a:lnTo>
                    <a:pt x="885418" y="713638"/>
                  </a:lnTo>
                  <a:lnTo>
                    <a:pt x="891286" y="715543"/>
                  </a:lnTo>
                  <a:lnTo>
                    <a:pt x="906500" y="715543"/>
                  </a:lnTo>
                  <a:lnTo>
                    <a:pt x="912495" y="714730"/>
                  </a:lnTo>
                  <a:lnTo>
                    <a:pt x="912660" y="714730"/>
                  </a:lnTo>
                  <a:lnTo>
                    <a:pt x="917676" y="712978"/>
                  </a:lnTo>
                  <a:lnTo>
                    <a:pt x="917676" y="700925"/>
                  </a:lnTo>
                  <a:lnTo>
                    <a:pt x="917676" y="697763"/>
                  </a:lnTo>
                  <a:lnTo>
                    <a:pt x="912837" y="699795"/>
                  </a:lnTo>
                  <a:lnTo>
                    <a:pt x="907084" y="700925"/>
                  </a:lnTo>
                  <a:lnTo>
                    <a:pt x="895235" y="700925"/>
                  </a:lnTo>
                  <a:lnTo>
                    <a:pt x="891463" y="698538"/>
                  </a:lnTo>
                  <a:lnTo>
                    <a:pt x="891463" y="685825"/>
                  </a:lnTo>
                  <a:lnTo>
                    <a:pt x="894588" y="686371"/>
                  </a:lnTo>
                  <a:lnTo>
                    <a:pt x="896924" y="686638"/>
                  </a:lnTo>
                  <a:lnTo>
                    <a:pt x="904963" y="686638"/>
                  </a:lnTo>
                  <a:lnTo>
                    <a:pt x="907402" y="685825"/>
                  </a:lnTo>
                  <a:lnTo>
                    <a:pt x="909662" y="685063"/>
                  </a:lnTo>
                  <a:lnTo>
                    <a:pt x="915517" y="678738"/>
                  </a:lnTo>
                  <a:lnTo>
                    <a:pt x="916978" y="674077"/>
                  </a:lnTo>
                  <a:lnTo>
                    <a:pt x="916978" y="672249"/>
                  </a:lnTo>
                  <a:lnTo>
                    <a:pt x="916889" y="652589"/>
                  </a:lnTo>
                  <a:lnTo>
                    <a:pt x="916736" y="651383"/>
                  </a:lnTo>
                  <a:lnTo>
                    <a:pt x="916266" y="650125"/>
                  </a:lnTo>
                  <a:lnTo>
                    <a:pt x="926223" y="650125"/>
                  </a:lnTo>
                  <a:lnTo>
                    <a:pt x="926223" y="636435"/>
                  </a:lnTo>
                  <a:close/>
                </a:path>
                <a:path w="971550" h="732790">
                  <a:moveTo>
                    <a:pt x="933132" y="543547"/>
                  </a:moveTo>
                  <a:lnTo>
                    <a:pt x="930389" y="539762"/>
                  </a:lnTo>
                  <a:lnTo>
                    <a:pt x="924928" y="539216"/>
                  </a:lnTo>
                  <a:lnTo>
                    <a:pt x="927354" y="538594"/>
                  </a:lnTo>
                  <a:lnTo>
                    <a:pt x="929284" y="537184"/>
                  </a:lnTo>
                  <a:lnTo>
                    <a:pt x="932167" y="532815"/>
                  </a:lnTo>
                  <a:lnTo>
                    <a:pt x="932891" y="530047"/>
                  </a:lnTo>
                  <a:lnTo>
                    <a:pt x="932891" y="514997"/>
                  </a:lnTo>
                  <a:lnTo>
                    <a:pt x="932891" y="512381"/>
                  </a:lnTo>
                  <a:lnTo>
                    <a:pt x="930744" y="507542"/>
                  </a:lnTo>
                  <a:lnTo>
                    <a:pt x="922159" y="500672"/>
                  </a:lnTo>
                  <a:lnTo>
                    <a:pt x="915682" y="498957"/>
                  </a:lnTo>
                  <a:lnTo>
                    <a:pt x="900785" y="498957"/>
                  </a:lnTo>
                  <a:lnTo>
                    <a:pt x="896023" y="499503"/>
                  </a:lnTo>
                  <a:lnTo>
                    <a:pt x="892517" y="500672"/>
                  </a:lnTo>
                  <a:lnTo>
                    <a:pt x="892746" y="500672"/>
                  </a:lnTo>
                  <a:lnTo>
                    <a:pt x="892746" y="517105"/>
                  </a:lnTo>
                  <a:lnTo>
                    <a:pt x="896416" y="515696"/>
                  </a:lnTo>
                  <a:lnTo>
                    <a:pt x="901077" y="514997"/>
                  </a:lnTo>
                  <a:lnTo>
                    <a:pt x="912393" y="514997"/>
                  </a:lnTo>
                  <a:lnTo>
                    <a:pt x="915225" y="516864"/>
                  </a:lnTo>
                  <a:lnTo>
                    <a:pt x="915098" y="530047"/>
                  </a:lnTo>
                  <a:lnTo>
                    <a:pt x="913231" y="531850"/>
                  </a:lnTo>
                  <a:lnTo>
                    <a:pt x="900353" y="531850"/>
                  </a:lnTo>
                  <a:lnTo>
                    <a:pt x="900353" y="548233"/>
                  </a:lnTo>
                  <a:lnTo>
                    <a:pt x="911745" y="548233"/>
                  </a:lnTo>
                  <a:lnTo>
                    <a:pt x="913307" y="548563"/>
                  </a:lnTo>
                  <a:lnTo>
                    <a:pt x="915022" y="549884"/>
                  </a:lnTo>
                  <a:lnTo>
                    <a:pt x="915454" y="551154"/>
                  </a:lnTo>
                  <a:lnTo>
                    <a:pt x="915454" y="563562"/>
                  </a:lnTo>
                  <a:lnTo>
                    <a:pt x="912545" y="565429"/>
                  </a:lnTo>
                  <a:lnTo>
                    <a:pt x="900925" y="565429"/>
                  </a:lnTo>
                  <a:lnTo>
                    <a:pt x="895642" y="564413"/>
                  </a:lnTo>
                  <a:lnTo>
                    <a:pt x="890879" y="562394"/>
                  </a:lnTo>
                  <a:lnTo>
                    <a:pt x="890879" y="579005"/>
                  </a:lnTo>
                  <a:lnTo>
                    <a:pt x="894778" y="580644"/>
                  </a:lnTo>
                  <a:lnTo>
                    <a:pt x="900696" y="581469"/>
                  </a:lnTo>
                  <a:lnTo>
                    <a:pt x="916533" y="581469"/>
                  </a:lnTo>
                  <a:lnTo>
                    <a:pt x="922591" y="579742"/>
                  </a:lnTo>
                  <a:lnTo>
                    <a:pt x="931024" y="572884"/>
                  </a:lnTo>
                  <a:lnTo>
                    <a:pt x="933132" y="568045"/>
                  </a:lnTo>
                  <a:lnTo>
                    <a:pt x="933132" y="565429"/>
                  </a:lnTo>
                  <a:lnTo>
                    <a:pt x="933132" y="543547"/>
                  </a:lnTo>
                  <a:close/>
                </a:path>
                <a:path w="971550" h="732790">
                  <a:moveTo>
                    <a:pt x="971397" y="541388"/>
                  </a:moveTo>
                  <a:lnTo>
                    <a:pt x="965669" y="500557"/>
                  </a:lnTo>
                  <a:lnTo>
                    <a:pt x="958519" y="481063"/>
                  </a:lnTo>
                  <a:lnTo>
                    <a:pt x="943305" y="481063"/>
                  </a:lnTo>
                  <a:lnTo>
                    <a:pt x="945896" y="487006"/>
                  </a:lnTo>
                  <a:lnTo>
                    <a:pt x="948283" y="493509"/>
                  </a:lnTo>
                  <a:lnTo>
                    <a:pt x="955941" y="532752"/>
                  </a:lnTo>
                  <a:lnTo>
                    <a:pt x="956183" y="541388"/>
                  </a:lnTo>
                  <a:lnTo>
                    <a:pt x="955941" y="550024"/>
                  </a:lnTo>
                  <a:lnTo>
                    <a:pt x="948283" y="589330"/>
                  </a:lnTo>
                  <a:lnTo>
                    <a:pt x="943305" y="601713"/>
                  </a:lnTo>
                  <a:lnTo>
                    <a:pt x="958519" y="601713"/>
                  </a:lnTo>
                  <a:lnTo>
                    <a:pt x="970457" y="558457"/>
                  </a:lnTo>
                  <a:lnTo>
                    <a:pt x="971156" y="550024"/>
                  </a:lnTo>
                  <a:lnTo>
                    <a:pt x="971397" y="541388"/>
                  </a:lnTo>
                  <a:close/>
                </a:path>
              </a:pathLst>
            </a:custGeom>
            <a:solidFill>
              <a:srgbClr val="151616"/>
            </a:solidFill>
          </p:spPr>
          <p:txBody>
            <a:bodyPr wrap="square" lIns="0" tIns="0" rIns="0" bIns="0" rtlCol="0">
              <a:prstTxWarp prst="textNoShape">
                <a:avLst/>
              </a:prstTxWarp>
              <a:noAutofit/>
            </a:bodyPr>
            <a:lstStyle/>
            <a:p>
              <a:endParaRPr lang="en-IN"/>
            </a:p>
          </p:txBody>
        </p:sp>
        <p:pic>
          <p:nvPicPr>
            <p:cNvPr id="41" name="Image 38">
              <a:extLst>
                <a:ext uri="{FF2B5EF4-FFF2-40B4-BE49-F238E27FC236}">
                  <a16:creationId xmlns:a16="http://schemas.microsoft.com/office/drawing/2014/main" id="{4D02B1CA-97FF-DCFA-1096-CF8238240020}"/>
                </a:ext>
              </a:extLst>
            </p:cNvPr>
            <p:cNvPicPr/>
            <p:nvPr/>
          </p:nvPicPr>
          <p:blipFill>
            <a:blip r:embed="rId9" cstate="print"/>
            <a:stretch>
              <a:fillRect/>
            </a:stretch>
          </p:blipFill>
          <p:spPr>
            <a:xfrm>
              <a:off x="2428236" y="6612587"/>
              <a:ext cx="1528945" cy="192388"/>
            </a:xfrm>
            <a:prstGeom prst="rect">
              <a:avLst/>
            </a:prstGeom>
          </p:spPr>
        </p:pic>
        <p:pic>
          <p:nvPicPr>
            <p:cNvPr id="42" name="Image 39">
              <a:extLst>
                <a:ext uri="{FF2B5EF4-FFF2-40B4-BE49-F238E27FC236}">
                  <a16:creationId xmlns:a16="http://schemas.microsoft.com/office/drawing/2014/main" id="{69521840-367B-809A-D9EA-86C91250DD2A}"/>
                </a:ext>
              </a:extLst>
            </p:cNvPr>
            <p:cNvPicPr/>
            <p:nvPr/>
          </p:nvPicPr>
          <p:blipFill>
            <a:blip r:embed="rId10" cstate="print"/>
            <a:stretch>
              <a:fillRect/>
            </a:stretch>
          </p:blipFill>
          <p:spPr>
            <a:xfrm>
              <a:off x="541774" y="7074341"/>
              <a:ext cx="3457558" cy="112579"/>
            </a:xfrm>
            <a:prstGeom prst="rect">
              <a:avLst/>
            </a:prstGeom>
          </p:spPr>
        </p:pic>
        <p:pic>
          <p:nvPicPr>
            <p:cNvPr id="43" name="Image 40">
              <a:extLst>
                <a:ext uri="{FF2B5EF4-FFF2-40B4-BE49-F238E27FC236}">
                  <a16:creationId xmlns:a16="http://schemas.microsoft.com/office/drawing/2014/main" id="{FF445CCB-D1B3-4680-651F-F8C04C203C66}"/>
                </a:ext>
              </a:extLst>
            </p:cNvPr>
            <p:cNvPicPr/>
            <p:nvPr/>
          </p:nvPicPr>
          <p:blipFill>
            <a:blip r:embed="rId11" cstate="print"/>
            <a:stretch>
              <a:fillRect/>
            </a:stretch>
          </p:blipFill>
          <p:spPr>
            <a:xfrm>
              <a:off x="541774" y="7287500"/>
              <a:ext cx="3447482" cy="104692"/>
            </a:xfrm>
            <a:prstGeom prst="rect">
              <a:avLst/>
            </a:prstGeom>
          </p:spPr>
        </p:pic>
        <p:pic>
          <p:nvPicPr>
            <p:cNvPr id="44" name="Image 41">
              <a:extLst>
                <a:ext uri="{FF2B5EF4-FFF2-40B4-BE49-F238E27FC236}">
                  <a16:creationId xmlns:a16="http://schemas.microsoft.com/office/drawing/2014/main" id="{0FBD19AD-FFE6-A30F-58AA-2D0D178F610A}"/>
                </a:ext>
              </a:extLst>
            </p:cNvPr>
            <p:cNvPicPr/>
            <p:nvPr/>
          </p:nvPicPr>
          <p:blipFill>
            <a:blip r:embed="rId26" cstate="print"/>
            <a:stretch>
              <a:fillRect/>
            </a:stretch>
          </p:blipFill>
          <p:spPr>
            <a:xfrm>
              <a:off x="541774" y="8059953"/>
              <a:ext cx="1948280" cy="124009"/>
            </a:xfrm>
            <a:prstGeom prst="rect">
              <a:avLst/>
            </a:prstGeom>
          </p:spPr>
        </p:pic>
        <p:pic>
          <p:nvPicPr>
            <p:cNvPr id="45" name="Image 42">
              <a:extLst>
                <a:ext uri="{FF2B5EF4-FFF2-40B4-BE49-F238E27FC236}">
                  <a16:creationId xmlns:a16="http://schemas.microsoft.com/office/drawing/2014/main" id="{E8101CFD-FBD9-46C3-9A90-F61923B546A9}"/>
                </a:ext>
              </a:extLst>
            </p:cNvPr>
            <p:cNvPicPr/>
            <p:nvPr/>
          </p:nvPicPr>
          <p:blipFill>
            <a:blip r:embed="rId12" cstate="print"/>
            <a:stretch>
              <a:fillRect/>
            </a:stretch>
          </p:blipFill>
          <p:spPr>
            <a:xfrm>
              <a:off x="541774" y="8609961"/>
              <a:ext cx="1184903" cy="104007"/>
            </a:xfrm>
            <a:prstGeom prst="rect">
              <a:avLst/>
            </a:prstGeom>
          </p:spPr>
        </p:pic>
        <p:pic>
          <p:nvPicPr>
            <p:cNvPr id="46" name="Image 43">
              <a:extLst>
                <a:ext uri="{FF2B5EF4-FFF2-40B4-BE49-F238E27FC236}">
                  <a16:creationId xmlns:a16="http://schemas.microsoft.com/office/drawing/2014/main" id="{E5091F48-FACC-8266-347B-8FBFEF79BF34}"/>
                </a:ext>
              </a:extLst>
            </p:cNvPr>
            <p:cNvPicPr/>
            <p:nvPr/>
          </p:nvPicPr>
          <p:blipFill>
            <a:blip r:embed="rId27" cstate="print"/>
            <a:stretch>
              <a:fillRect/>
            </a:stretch>
          </p:blipFill>
          <p:spPr>
            <a:xfrm>
              <a:off x="541774" y="8915923"/>
              <a:ext cx="1079967" cy="104244"/>
            </a:xfrm>
            <a:prstGeom prst="rect">
              <a:avLst/>
            </a:prstGeom>
          </p:spPr>
        </p:pic>
        <p:pic>
          <p:nvPicPr>
            <p:cNvPr id="47" name="Image 44">
              <a:extLst>
                <a:ext uri="{FF2B5EF4-FFF2-40B4-BE49-F238E27FC236}">
                  <a16:creationId xmlns:a16="http://schemas.microsoft.com/office/drawing/2014/main" id="{AA35B439-4CA3-923A-F509-6A7E74A78350}"/>
                </a:ext>
              </a:extLst>
            </p:cNvPr>
            <p:cNvPicPr/>
            <p:nvPr/>
          </p:nvPicPr>
          <p:blipFill>
            <a:blip r:embed="rId14" cstate="print"/>
            <a:stretch>
              <a:fillRect/>
            </a:stretch>
          </p:blipFill>
          <p:spPr>
            <a:xfrm>
              <a:off x="541774" y="8339601"/>
              <a:ext cx="212126" cy="101384"/>
            </a:xfrm>
            <a:prstGeom prst="rect">
              <a:avLst/>
            </a:prstGeom>
          </p:spPr>
        </p:pic>
        <p:pic>
          <p:nvPicPr>
            <p:cNvPr id="48" name="Image 45">
              <a:extLst>
                <a:ext uri="{FF2B5EF4-FFF2-40B4-BE49-F238E27FC236}">
                  <a16:creationId xmlns:a16="http://schemas.microsoft.com/office/drawing/2014/main" id="{767E801E-EE3F-D6F4-6D7C-25C226FAEF42}"/>
                </a:ext>
              </a:extLst>
            </p:cNvPr>
            <p:cNvPicPr/>
            <p:nvPr/>
          </p:nvPicPr>
          <p:blipFill>
            <a:blip r:embed="rId16" cstate="print"/>
            <a:stretch>
              <a:fillRect/>
            </a:stretch>
          </p:blipFill>
          <p:spPr>
            <a:xfrm>
              <a:off x="1156788" y="8310189"/>
              <a:ext cx="1334627" cy="188509"/>
            </a:xfrm>
            <a:prstGeom prst="rect">
              <a:avLst/>
            </a:prstGeom>
          </p:spPr>
        </p:pic>
        <p:pic>
          <p:nvPicPr>
            <p:cNvPr id="49" name="Image 46">
              <a:extLst>
                <a:ext uri="{FF2B5EF4-FFF2-40B4-BE49-F238E27FC236}">
                  <a16:creationId xmlns:a16="http://schemas.microsoft.com/office/drawing/2014/main" id="{0D1F634B-B3F1-AE44-C475-F358A7D05289}"/>
                </a:ext>
              </a:extLst>
            </p:cNvPr>
            <p:cNvPicPr/>
            <p:nvPr/>
          </p:nvPicPr>
          <p:blipFill>
            <a:blip r:embed="rId17" cstate="print"/>
            <a:stretch>
              <a:fillRect/>
            </a:stretch>
          </p:blipFill>
          <p:spPr>
            <a:xfrm>
              <a:off x="2256998" y="7786343"/>
              <a:ext cx="1732258" cy="112924"/>
            </a:xfrm>
            <a:prstGeom prst="rect">
              <a:avLst/>
            </a:prstGeom>
          </p:spPr>
        </p:pic>
        <p:pic>
          <p:nvPicPr>
            <p:cNvPr id="50" name="Image 47">
              <a:extLst>
                <a:ext uri="{FF2B5EF4-FFF2-40B4-BE49-F238E27FC236}">
                  <a16:creationId xmlns:a16="http://schemas.microsoft.com/office/drawing/2014/main" id="{AEC846EC-4778-58A1-660C-804B29DD9E6F}"/>
                </a:ext>
              </a:extLst>
            </p:cNvPr>
            <p:cNvPicPr/>
            <p:nvPr/>
          </p:nvPicPr>
          <p:blipFill>
            <a:blip r:embed="rId28" cstate="print"/>
            <a:stretch>
              <a:fillRect/>
            </a:stretch>
          </p:blipFill>
          <p:spPr>
            <a:xfrm>
              <a:off x="541774" y="7759093"/>
              <a:ext cx="1317326" cy="188514"/>
            </a:xfrm>
            <a:prstGeom prst="rect">
              <a:avLst/>
            </a:prstGeom>
          </p:spPr>
        </p:pic>
        <p:pic>
          <p:nvPicPr>
            <p:cNvPr id="51" name="Image 48">
              <a:extLst>
                <a:ext uri="{FF2B5EF4-FFF2-40B4-BE49-F238E27FC236}">
                  <a16:creationId xmlns:a16="http://schemas.microsoft.com/office/drawing/2014/main" id="{C2C605FE-6BD1-B83C-3490-EF027200C1B2}"/>
                </a:ext>
              </a:extLst>
            </p:cNvPr>
            <p:cNvPicPr/>
            <p:nvPr/>
          </p:nvPicPr>
          <p:blipFill>
            <a:blip r:embed="rId19" cstate="print"/>
            <a:stretch>
              <a:fillRect/>
            </a:stretch>
          </p:blipFill>
          <p:spPr>
            <a:xfrm>
              <a:off x="1004180" y="6183918"/>
              <a:ext cx="141235" cy="225010"/>
            </a:xfrm>
            <a:prstGeom prst="rect">
              <a:avLst/>
            </a:prstGeom>
          </p:spPr>
        </p:pic>
        <p:pic>
          <p:nvPicPr>
            <p:cNvPr id="52" name="Image 49">
              <a:extLst>
                <a:ext uri="{FF2B5EF4-FFF2-40B4-BE49-F238E27FC236}">
                  <a16:creationId xmlns:a16="http://schemas.microsoft.com/office/drawing/2014/main" id="{A14163AE-798C-3CEB-78E4-487513CCAE3C}"/>
                </a:ext>
              </a:extLst>
            </p:cNvPr>
            <p:cNvPicPr/>
            <p:nvPr/>
          </p:nvPicPr>
          <p:blipFill>
            <a:blip r:embed="rId20" cstate="print"/>
            <a:stretch>
              <a:fillRect/>
            </a:stretch>
          </p:blipFill>
          <p:spPr>
            <a:xfrm>
              <a:off x="541774" y="7508513"/>
              <a:ext cx="1307081" cy="111780"/>
            </a:xfrm>
            <a:prstGeom prst="rect">
              <a:avLst/>
            </a:prstGeom>
          </p:spPr>
        </p:pic>
        <p:pic>
          <p:nvPicPr>
            <p:cNvPr id="53" name="Image 50">
              <a:extLst>
                <a:ext uri="{FF2B5EF4-FFF2-40B4-BE49-F238E27FC236}">
                  <a16:creationId xmlns:a16="http://schemas.microsoft.com/office/drawing/2014/main" id="{2ED75639-E6B1-CA66-5537-B15530C82E93}"/>
                </a:ext>
              </a:extLst>
            </p:cNvPr>
            <p:cNvPicPr/>
            <p:nvPr/>
          </p:nvPicPr>
          <p:blipFill>
            <a:blip r:embed="rId29" cstate="print"/>
            <a:stretch>
              <a:fillRect/>
            </a:stretch>
          </p:blipFill>
          <p:spPr>
            <a:xfrm>
              <a:off x="496065" y="9316170"/>
              <a:ext cx="5858131" cy="475466"/>
            </a:xfrm>
            <a:prstGeom prst="rect">
              <a:avLst/>
            </a:prstGeom>
          </p:spPr>
        </p:pic>
        <p:pic>
          <p:nvPicPr>
            <p:cNvPr id="54" name="Image 51">
              <a:extLst>
                <a:ext uri="{FF2B5EF4-FFF2-40B4-BE49-F238E27FC236}">
                  <a16:creationId xmlns:a16="http://schemas.microsoft.com/office/drawing/2014/main" id="{06BED778-A4CF-3A45-7694-A3CBC6B42E7C}"/>
                </a:ext>
              </a:extLst>
            </p:cNvPr>
            <p:cNvPicPr/>
            <p:nvPr/>
          </p:nvPicPr>
          <p:blipFill>
            <a:blip r:embed="rId30" cstate="print"/>
            <a:stretch>
              <a:fillRect/>
            </a:stretch>
          </p:blipFill>
          <p:spPr>
            <a:xfrm>
              <a:off x="1899107" y="6070591"/>
              <a:ext cx="3042098" cy="291796"/>
            </a:xfrm>
            <a:prstGeom prst="rect">
              <a:avLst/>
            </a:prstGeom>
          </p:spPr>
        </p:pic>
        <p:pic>
          <p:nvPicPr>
            <p:cNvPr id="55" name="Image 52">
              <a:extLst>
                <a:ext uri="{FF2B5EF4-FFF2-40B4-BE49-F238E27FC236}">
                  <a16:creationId xmlns:a16="http://schemas.microsoft.com/office/drawing/2014/main" id="{78EDC199-B131-8D4B-C34E-67093779C280}"/>
                </a:ext>
              </a:extLst>
            </p:cNvPr>
            <p:cNvPicPr/>
            <p:nvPr/>
          </p:nvPicPr>
          <p:blipFill>
            <a:blip r:embed="rId31" cstate="print"/>
            <a:stretch>
              <a:fillRect/>
            </a:stretch>
          </p:blipFill>
          <p:spPr>
            <a:xfrm>
              <a:off x="2279448" y="9085107"/>
              <a:ext cx="2300320" cy="147952"/>
            </a:xfrm>
            <a:prstGeom prst="rect">
              <a:avLst/>
            </a:prstGeom>
          </p:spPr>
        </p:pic>
        <p:pic>
          <p:nvPicPr>
            <p:cNvPr id="56" name="Image 53">
              <a:extLst>
                <a:ext uri="{FF2B5EF4-FFF2-40B4-BE49-F238E27FC236}">
                  <a16:creationId xmlns:a16="http://schemas.microsoft.com/office/drawing/2014/main" id="{4E74A7D5-0D3D-71ED-94F5-00ACB080D706}"/>
                </a:ext>
              </a:extLst>
            </p:cNvPr>
            <p:cNvPicPr/>
            <p:nvPr/>
          </p:nvPicPr>
          <p:blipFill>
            <a:blip r:embed="rId32" cstate="print"/>
            <a:stretch>
              <a:fillRect/>
            </a:stretch>
          </p:blipFill>
          <p:spPr>
            <a:xfrm>
              <a:off x="4798867" y="7342032"/>
              <a:ext cx="1394277" cy="1233787"/>
            </a:xfrm>
            <a:prstGeom prst="rect">
              <a:avLst/>
            </a:prstGeom>
          </p:spPr>
        </p:pic>
        <p:sp>
          <p:nvSpPr>
            <p:cNvPr id="57" name="Graphic 54">
              <a:extLst>
                <a:ext uri="{FF2B5EF4-FFF2-40B4-BE49-F238E27FC236}">
                  <a16:creationId xmlns:a16="http://schemas.microsoft.com/office/drawing/2014/main" id="{94A511A0-FDED-7DD5-5C10-24B62B7C56D5}"/>
                </a:ext>
              </a:extLst>
            </p:cNvPr>
            <p:cNvSpPr/>
            <p:nvPr/>
          </p:nvSpPr>
          <p:spPr>
            <a:xfrm>
              <a:off x="229208" y="9253853"/>
              <a:ext cx="6400800" cy="602615"/>
            </a:xfrm>
            <a:custGeom>
              <a:avLst/>
              <a:gdLst/>
              <a:ahLst/>
              <a:cxnLst/>
              <a:rect l="l" t="t" r="r" b="b"/>
              <a:pathLst>
                <a:path w="6400800" h="602615">
                  <a:moveTo>
                    <a:pt x="0" y="0"/>
                  </a:moveTo>
                  <a:lnTo>
                    <a:pt x="6400800" y="0"/>
                  </a:lnTo>
                  <a:lnTo>
                    <a:pt x="6400800" y="602251"/>
                  </a:lnTo>
                  <a:lnTo>
                    <a:pt x="0" y="602251"/>
                  </a:lnTo>
                  <a:lnTo>
                    <a:pt x="0" y="0"/>
                  </a:lnTo>
                  <a:close/>
                </a:path>
              </a:pathLst>
            </a:custGeom>
            <a:ln w="19051">
              <a:solidFill>
                <a:srgbClr val="151616"/>
              </a:solidFill>
              <a:prstDash val="solid"/>
            </a:ln>
          </p:spPr>
          <p:txBody>
            <a:bodyPr wrap="square" lIns="0" tIns="0" rIns="0" bIns="0" rtlCol="0">
              <a:prstTxWarp prst="textNoShape">
                <a:avLst/>
              </a:prstTxWarp>
              <a:noAutofit/>
            </a:bodyPr>
            <a:lstStyle/>
            <a:p>
              <a:endParaRPr lang="en-IN"/>
            </a:p>
          </p:txBody>
        </p:sp>
        <p:sp>
          <p:nvSpPr>
            <p:cNvPr id="58" name="Graphic 55">
              <a:extLst>
                <a:ext uri="{FF2B5EF4-FFF2-40B4-BE49-F238E27FC236}">
                  <a16:creationId xmlns:a16="http://schemas.microsoft.com/office/drawing/2014/main" id="{98CD8AFC-D41A-DA67-C064-C6B3389041CF}"/>
                </a:ext>
              </a:extLst>
            </p:cNvPr>
            <p:cNvSpPr/>
            <p:nvPr/>
          </p:nvSpPr>
          <p:spPr>
            <a:xfrm>
              <a:off x="3175" y="5032375"/>
              <a:ext cx="6858000" cy="5029200"/>
            </a:xfrm>
            <a:custGeom>
              <a:avLst/>
              <a:gdLst/>
              <a:ahLst/>
              <a:cxnLst/>
              <a:rect l="l" t="t" r="r" b="b"/>
              <a:pathLst>
                <a:path w="6858000" h="5029200">
                  <a:moveTo>
                    <a:pt x="0" y="0"/>
                  </a:moveTo>
                  <a:lnTo>
                    <a:pt x="6858000" y="0"/>
                  </a:lnTo>
                  <a:lnTo>
                    <a:pt x="6858000" y="5029200"/>
                  </a:lnTo>
                  <a:lnTo>
                    <a:pt x="0" y="5029200"/>
                  </a:lnTo>
                  <a:lnTo>
                    <a:pt x="0" y="0"/>
                  </a:lnTo>
                  <a:close/>
                </a:path>
              </a:pathLst>
            </a:custGeom>
            <a:ln w="6350">
              <a:solidFill>
                <a:srgbClr val="151616"/>
              </a:solidFill>
              <a:prstDash val="solid"/>
            </a:ln>
          </p:spPr>
          <p:txBody>
            <a:bodyPr wrap="square" lIns="0" tIns="0" rIns="0" bIns="0" rtlCol="0">
              <a:prstTxWarp prst="textNoShape">
                <a:avLst/>
              </a:prstTxWarp>
              <a:noAutofit/>
            </a:bodyPr>
            <a:lstStyle/>
            <a:p>
              <a:endParaRPr lang="en-IN"/>
            </a:p>
          </p:txBody>
        </p:sp>
      </p:grpSp>
    </p:spTree>
    <p:extLst>
      <p:ext uri="{BB962C8B-B14F-4D97-AF65-F5344CB8AC3E}">
        <p14:creationId xmlns:p14="http://schemas.microsoft.com/office/powerpoint/2010/main" val="4036873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741E2-629E-E9D6-0E63-911A87D1F6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B392EF6-6F6B-90F4-B5C9-704A4B50603F}"/>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19</a:t>
            </a:fld>
            <a:endParaRPr lang="en-US" dirty="0"/>
          </a:p>
        </p:txBody>
      </p:sp>
      <p:pic>
        <p:nvPicPr>
          <p:cNvPr id="2" name="Picture 1">
            <a:extLst>
              <a:ext uri="{FF2B5EF4-FFF2-40B4-BE49-F238E27FC236}">
                <a16:creationId xmlns:a16="http://schemas.microsoft.com/office/drawing/2014/main" id="{5E3419DC-5623-FE5E-669D-A3ACDD2F614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47929" y="107000"/>
            <a:ext cx="7148997" cy="6568440"/>
          </a:xfrm>
          <a:prstGeom prst="rect">
            <a:avLst/>
          </a:prstGeom>
          <a:noFill/>
          <a:ln>
            <a:noFill/>
          </a:ln>
        </p:spPr>
      </p:pic>
    </p:spTree>
    <p:extLst>
      <p:ext uri="{BB962C8B-B14F-4D97-AF65-F5344CB8AC3E}">
        <p14:creationId xmlns:p14="http://schemas.microsoft.com/office/powerpoint/2010/main" val="2945251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914400"/>
            <a:ext cx="10360152" cy="5029200"/>
          </a:xfrm>
        </p:spPr>
        <p:txBody>
          <a:bodyPr anchor="ctr"/>
          <a:lstStyle/>
          <a:p>
            <a:pPr>
              <a:lnSpc>
                <a:spcPct val="107000"/>
              </a:lnSpc>
              <a:spcAft>
                <a:spcPts val="800"/>
              </a:spcAft>
            </a:pPr>
            <a:r>
              <a:rPr lang="en-US" sz="2800" b="1" kern="100" dirty="0">
                <a:latin typeface="Arial" panose="020B0604020202020204" pitchFamily="34" charset="0"/>
                <a:ea typeface="Calibri" panose="020F0502020204030204" pitchFamily="34" charset="0"/>
                <a:cs typeface="Mangal" panose="02040503050203030202" pitchFamily="18" charset="0"/>
              </a:rPr>
              <a:t>Project name: “</a:t>
            </a:r>
            <a:r>
              <a:rPr lang="en-US" sz="2800" b="1" kern="100" dirty="0">
                <a:effectLst/>
                <a:latin typeface="Arial" panose="020B0604020202020204" pitchFamily="34" charset="0"/>
                <a:ea typeface="Calibri" panose="020F0502020204030204" pitchFamily="34" charset="0"/>
                <a:cs typeface="Mangal" panose="02040503050203030202" pitchFamily="18" charset="0"/>
              </a:rPr>
              <a:t>Prevalence of iron deficiency </a:t>
            </a:r>
            <a:r>
              <a:rPr lang="en-US" sz="2800" b="1" kern="100" dirty="0" err="1">
                <a:effectLst/>
                <a:latin typeface="Arial" panose="020B0604020202020204" pitchFamily="34" charset="0"/>
                <a:ea typeface="Calibri" panose="020F0502020204030204" pitchFamily="34" charset="0"/>
                <a:cs typeface="Mangal" panose="02040503050203030202" pitchFamily="18" charset="0"/>
              </a:rPr>
              <a:t>Anaemia</a:t>
            </a:r>
            <a:r>
              <a:rPr lang="en-US" sz="2800" b="1" kern="100" dirty="0">
                <a:effectLst/>
                <a:latin typeface="Arial" panose="020B0604020202020204" pitchFamily="34" charset="0"/>
                <a:ea typeface="Calibri" panose="020F0502020204030204" pitchFamily="34" charset="0"/>
                <a:cs typeface="Mangal" panose="02040503050203030202" pitchFamily="18" charset="0"/>
              </a:rPr>
              <a:t> among the population of Delhi NCR and promotion of healthy growth and development through early detection, awareness, referral, and treatment through IFA tablets and food intervention”</a:t>
            </a:r>
            <a:br>
              <a:rPr lang="en-US" sz="2800" b="1" kern="100" dirty="0">
                <a:effectLst/>
                <a:latin typeface="Arial" panose="020B0604020202020204" pitchFamily="34" charset="0"/>
                <a:ea typeface="Calibri" panose="020F0502020204030204" pitchFamily="34" charset="0"/>
                <a:cs typeface="Mangal" panose="02040503050203030202" pitchFamily="18" charset="0"/>
              </a:rPr>
            </a:br>
            <a:r>
              <a:rPr lang="en-US" sz="2800" kern="100" dirty="0">
                <a:effectLst/>
                <a:latin typeface="Arial" panose="020B0604020202020204" pitchFamily="34" charset="0"/>
                <a:ea typeface="Calibri" panose="020F0502020204030204" pitchFamily="34" charset="0"/>
                <a:cs typeface="Mangal" panose="02040503050203030202" pitchFamily="18" charset="0"/>
              </a:rPr>
              <a:t>by</a:t>
            </a: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r>
              <a:rPr lang="en-US" sz="2800" b="1" u="sng" kern="100" dirty="0">
                <a:effectLst/>
                <a:latin typeface="Arial" panose="020B0604020202020204" pitchFamily="34" charset="0"/>
                <a:ea typeface="Calibri" panose="020F0502020204030204" pitchFamily="34" charset="0"/>
                <a:cs typeface="Mangal" panose="02040503050203030202" pitchFamily="18" charset="0"/>
              </a:rPr>
              <a:t>Doctors For You</a:t>
            </a: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r>
              <a:rPr lang="en-US" sz="2800" kern="100" dirty="0">
                <a:effectLst/>
                <a:latin typeface="Arial" panose="020B0604020202020204" pitchFamily="34" charset="0"/>
                <a:ea typeface="Calibri" panose="020F0502020204030204" pitchFamily="34" charset="0"/>
                <a:cs typeface="Mangal" panose="02040503050203030202" pitchFamily="18" charset="0"/>
              </a:rPr>
              <a:t>In association with</a:t>
            </a: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r>
              <a:rPr lang="en-US" sz="2800" b="1" u="sng" kern="100" dirty="0">
                <a:effectLst/>
                <a:latin typeface="Arial" panose="020B0604020202020204" pitchFamily="34" charset="0"/>
                <a:ea typeface="Calibri" panose="020F0502020204030204" pitchFamily="34" charset="0"/>
                <a:cs typeface="Mangal" panose="02040503050203030202" pitchFamily="18" charset="0"/>
              </a:rPr>
              <a:t>Metropolis Foundation</a:t>
            </a: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r>
              <a:rPr lang="en-US" sz="2800" kern="100" dirty="0">
                <a:effectLst/>
                <a:latin typeface="Arial" panose="020B0604020202020204" pitchFamily="34" charset="0"/>
                <a:ea typeface="Calibri" panose="020F0502020204030204" pitchFamily="34" charset="0"/>
                <a:cs typeface="Mangal" panose="02040503050203030202" pitchFamily="18" charset="0"/>
              </a:rPr>
              <a:t>submitted to</a:t>
            </a:r>
            <a:br>
              <a:rPr lang="en-US" sz="2800" b="1" u="sng" kern="100" dirty="0">
                <a:effectLst/>
                <a:latin typeface="Arial" panose="020B0604020202020204" pitchFamily="34" charset="0"/>
                <a:ea typeface="Calibri" panose="020F0502020204030204" pitchFamily="34" charset="0"/>
                <a:cs typeface="Mangal" panose="02040503050203030202" pitchFamily="18" charset="0"/>
              </a:rPr>
            </a:br>
            <a:r>
              <a:rPr lang="en-US" sz="2800" b="1" u="sng" kern="100" dirty="0">
                <a:effectLst/>
                <a:latin typeface="Arial" panose="020B0604020202020204" pitchFamily="34" charset="0"/>
                <a:ea typeface="Calibri" panose="020F0502020204030204" pitchFamily="34" charset="0"/>
                <a:cs typeface="Mangal" panose="02040503050203030202" pitchFamily="18" charset="0"/>
              </a:rPr>
              <a:t>IIIHMR Delhi</a:t>
            </a:r>
            <a:endParaRPr lang="en-IN" sz="2800" u="sng"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3381671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02325B-EA35-9B3E-BCD2-66E791EE3600}"/>
              </a:ext>
            </a:extLst>
          </p:cNvPr>
          <p:cNvSpPr>
            <a:spLocks noGrp="1"/>
          </p:cNvSpPr>
          <p:nvPr>
            <p:ph type="sldNum" sz="quarter" idx="4"/>
          </p:nvPr>
        </p:nvSpPr>
        <p:spPr/>
        <p:txBody>
          <a:bodyPr/>
          <a:lstStyle/>
          <a:p>
            <a:fld id="{58FB4751-880F-D840-AAA9-3A15815CC996}" type="slidenum">
              <a:rPr lang="en-US" smtClean="0"/>
              <a:pPr/>
              <a:t>20</a:t>
            </a:fld>
            <a:endParaRPr lang="en-US" dirty="0"/>
          </a:p>
        </p:txBody>
      </p:sp>
      <p:pic>
        <p:nvPicPr>
          <p:cNvPr id="6" name="Picture 5">
            <a:extLst>
              <a:ext uri="{FF2B5EF4-FFF2-40B4-BE49-F238E27FC236}">
                <a16:creationId xmlns:a16="http://schemas.microsoft.com/office/drawing/2014/main" id="{F3CBD93C-3A03-E89A-2DD8-F66B051F8491}"/>
              </a:ext>
            </a:extLst>
          </p:cNvPr>
          <p:cNvPicPr>
            <a:picLocks noChangeAspect="1"/>
          </p:cNvPicPr>
          <p:nvPr/>
        </p:nvPicPr>
        <p:blipFill>
          <a:blip r:embed="rId2"/>
          <a:stretch>
            <a:fillRect/>
          </a:stretch>
        </p:blipFill>
        <p:spPr>
          <a:xfrm>
            <a:off x="176784" y="0"/>
            <a:ext cx="11838432" cy="6858000"/>
          </a:xfrm>
          <a:prstGeom prst="rect">
            <a:avLst/>
          </a:prstGeom>
        </p:spPr>
      </p:pic>
    </p:spTree>
    <p:extLst>
      <p:ext uri="{BB962C8B-B14F-4D97-AF65-F5344CB8AC3E}">
        <p14:creationId xmlns:p14="http://schemas.microsoft.com/office/powerpoint/2010/main" val="2633589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5DC0028-4150-0F89-E59C-F563C67F6CFD}"/>
              </a:ext>
            </a:extLst>
          </p:cNvPr>
          <p:cNvSpPr>
            <a:spLocks noGrp="1"/>
          </p:cNvSpPr>
          <p:nvPr>
            <p:ph type="ctrTitle"/>
          </p:nvPr>
        </p:nvSpPr>
        <p:spPr>
          <a:xfrm>
            <a:off x="4227094" y="2622884"/>
            <a:ext cx="4483769" cy="1612232"/>
          </a:xfrm>
        </p:spPr>
        <p:txBody>
          <a:bodyPr/>
          <a:lstStyle/>
          <a:p>
            <a:r>
              <a:rPr lang="en-US" u="sng" dirty="0"/>
              <a:t>THANK YOU</a:t>
            </a:r>
          </a:p>
        </p:txBody>
      </p:sp>
    </p:spTree>
    <p:extLst>
      <p:ext uri="{BB962C8B-B14F-4D97-AF65-F5344CB8AC3E}">
        <p14:creationId xmlns:p14="http://schemas.microsoft.com/office/powerpoint/2010/main" val="218882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E11E7C-A60E-0095-1336-AD811F85A714}"/>
              </a:ext>
            </a:extLst>
          </p:cNvPr>
          <p:cNvSpPr>
            <a:spLocks noGrp="1"/>
          </p:cNvSpPr>
          <p:nvPr>
            <p:ph type="title"/>
          </p:nvPr>
        </p:nvSpPr>
        <p:spPr>
          <a:xfrm>
            <a:off x="4354267" y="417830"/>
            <a:ext cx="3997253" cy="655320"/>
          </a:xfrm>
        </p:spPr>
        <p:txBody>
          <a:bodyPr/>
          <a:lstStyle/>
          <a:p>
            <a:r>
              <a:rPr lang="en-US" dirty="0"/>
              <a:t>Mentor </a:t>
            </a:r>
            <a:r>
              <a:rPr lang="en-US" dirty="0">
                <a:solidFill>
                  <a:srgbClr val="543E35"/>
                </a:solidFill>
              </a:rPr>
              <a:t>Approval</a:t>
            </a:r>
            <a:endParaRPr lang="en-IN" dirty="0">
              <a:solidFill>
                <a:srgbClr val="543E35"/>
              </a:solidFill>
            </a:endParaRPr>
          </a:p>
        </p:txBody>
      </p:sp>
      <p:pic>
        <p:nvPicPr>
          <p:cNvPr id="7" name="Content Placeholder 6">
            <a:extLst>
              <a:ext uri="{FF2B5EF4-FFF2-40B4-BE49-F238E27FC236}">
                <a16:creationId xmlns:a16="http://schemas.microsoft.com/office/drawing/2014/main" id="{4FC5B501-BF0B-2A83-B638-9A7AEB79663F}"/>
              </a:ext>
            </a:extLst>
          </p:cNvPr>
          <p:cNvPicPr>
            <a:picLocks noGrp="1" noChangeAspect="1"/>
          </p:cNvPicPr>
          <p:nvPr>
            <p:ph idx="1"/>
          </p:nvPr>
        </p:nvPicPr>
        <p:blipFill>
          <a:blip r:embed="rId2"/>
          <a:stretch>
            <a:fillRect/>
          </a:stretch>
        </p:blipFill>
        <p:spPr>
          <a:xfrm>
            <a:off x="2777784" y="1432560"/>
            <a:ext cx="6350976" cy="4679950"/>
          </a:xfrm>
        </p:spPr>
      </p:pic>
    </p:spTree>
    <p:extLst>
      <p:ext uri="{BB962C8B-B14F-4D97-AF65-F5344CB8AC3E}">
        <p14:creationId xmlns:p14="http://schemas.microsoft.com/office/powerpoint/2010/main" val="4281972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EE45-3924-5A20-4FDE-7EA6BBEBD06F}"/>
              </a:ext>
            </a:extLst>
          </p:cNvPr>
          <p:cNvSpPr>
            <a:spLocks noGrp="1"/>
          </p:cNvSpPr>
          <p:nvPr>
            <p:ph type="title"/>
          </p:nvPr>
        </p:nvSpPr>
        <p:spPr>
          <a:xfrm>
            <a:off x="144379" y="914400"/>
            <a:ext cx="6411869" cy="5029200"/>
          </a:xfrm>
        </p:spPr>
        <p:txBody>
          <a:bodyPr/>
          <a:lstStyle/>
          <a:p>
            <a:pPr algn="ctr"/>
            <a:r>
              <a:rPr lang="en-US" u="sng" dirty="0"/>
              <a:t>Introduction</a:t>
            </a:r>
            <a:br>
              <a:rPr lang="en-US" dirty="0"/>
            </a:br>
            <a:br>
              <a:rPr lang="en-US" dirty="0"/>
            </a:br>
            <a:r>
              <a:rPr lang="en-IN" sz="2200" kern="100" dirty="0">
                <a:solidFill>
                  <a:srgbClr val="000000"/>
                </a:solidFill>
                <a:effectLst/>
                <a:latin typeface="Arial" panose="020B0604020202020204" pitchFamily="34" charset="0"/>
                <a:ea typeface="Calibri" panose="020F0502020204030204" pitchFamily="34" charset="0"/>
                <a:cs typeface="Mangal" panose="02040503050203030202" pitchFamily="18" charset="0"/>
              </a:rPr>
              <a:t>Anaemia due to iron deficiency affects around 30% of the global population and 37% of school children. In India, anaemia is highly prevalent, especially among children and women, with rates ranging from 27% to 90% across studies. According to NFHS-5 (2019–21), 67.1% of children (6–59 months) and 57% of women (15–49 years) are anaemic, showing an increase from previous years. Iron deficiency contributes to poor pregnancy outcomes and 20% of maternal deaths. Anaemia in children leads to delayed development and reduced cognitive abilities. Environmental and socioeconomic factors significantly influence its prevalence.</a:t>
            </a:r>
            <a:br>
              <a:rPr lang="en-IN" sz="2200" kern="100" dirty="0">
                <a:effectLst/>
                <a:latin typeface="Calibri" panose="020F0502020204030204" pitchFamily="34" charset="0"/>
                <a:ea typeface="Calibri" panose="020F0502020204030204" pitchFamily="34" charset="0"/>
                <a:cs typeface="Mangal" panose="02040503050203030202" pitchFamily="18" charset="0"/>
              </a:rPr>
            </a:br>
            <a:endParaRPr lang="en-US" sz="2200" dirty="0"/>
          </a:p>
        </p:txBody>
      </p:sp>
      <p:pic>
        <p:nvPicPr>
          <p:cNvPr id="7" name="Picture Placeholder 6">
            <a:extLst>
              <a:ext uri="{FF2B5EF4-FFF2-40B4-BE49-F238E27FC236}">
                <a16:creationId xmlns:a16="http://schemas.microsoft.com/office/drawing/2014/main" id="{1FABCDFB-21E7-0EEE-82B8-9CC9C6D495EC}"/>
              </a:ext>
            </a:extLst>
          </p:cNvPr>
          <p:cNvPicPr>
            <a:picLocks noGrp="1" noChangeAspect="1"/>
          </p:cNvPicPr>
          <p:nvPr>
            <p:ph type="pic" idx="1"/>
          </p:nvPr>
        </p:nvPicPr>
        <p:blipFill>
          <a:blip r:embed="rId3">
            <a:extLst>
              <a:ext uri="{837473B0-CC2E-450A-ABE3-18F120FF3D39}">
                <a1611:picAttrSrcUrl xmlns:a1611="http://schemas.microsoft.com/office/drawing/2016/11/main" r:id="rId4"/>
              </a:ext>
            </a:extLst>
          </a:blip>
          <a:srcRect l="22731" r="22731"/>
          <a:stretch>
            <a:fillRect/>
          </a:stretch>
        </p:blipFill>
        <p:spPr/>
      </p:pic>
      <p:sp>
        <p:nvSpPr>
          <p:cNvPr id="9" name="TextBox 8">
            <a:extLst>
              <a:ext uri="{FF2B5EF4-FFF2-40B4-BE49-F238E27FC236}">
                <a16:creationId xmlns:a16="http://schemas.microsoft.com/office/drawing/2014/main" id="{0AAE8FB7-BA73-EE3C-2773-5867D708D46E}"/>
              </a:ext>
            </a:extLst>
          </p:cNvPr>
          <p:cNvSpPr txBox="1"/>
          <p:nvPr/>
        </p:nvSpPr>
        <p:spPr>
          <a:xfrm>
            <a:off x="7401941" y="6587067"/>
            <a:ext cx="4790059" cy="230832"/>
          </a:xfrm>
          <a:prstGeom prst="rect">
            <a:avLst/>
          </a:prstGeom>
          <a:noFill/>
        </p:spPr>
        <p:txBody>
          <a:bodyPr wrap="square" rtlCol="0">
            <a:spAutoFit/>
          </a:bodyPr>
          <a:lstStyle/>
          <a:p>
            <a:r>
              <a:rPr lang="en-IN" sz="900">
                <a:hlinkClick r:id="rId4" tooltip="http://betterhealthwhileaging.net/anemia-in-aging/"/>
              </a:rPr>
              <a:t>This Photo</a:t>
            </a:r>
            <a:r>
              <a:rPr lang="en-IN" sz="900"/>
              <a:t> by Unknown Author is licensed under </a:t>
            </a:r>
            <a:r>
              <a:rPr lang="en-IN" sz="900">
                <a:hlinkClick r:id="rId5" tooltip="https://creativecommons.org/licenses/by-nc-sa/3.0/"/>
              </a:rPr>
              <a:t>CC BY-SA-NC</a:t>
            </a:r>
            <a:endParaRPr lang="en-IN" sz="900"/>
          </a:p>
        </p:txBody>
      </p:sp>
    </p:spTree>
    <p:extLst>
      <p:ext uri="{BB962C8B-B14F-4D97-AF65-F5344CB8AC3E}">
        <p14:creationId xmlns:p14="http://schemas.microsoft.com/office/powerpoint/2010/main" val="2222324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914400" y="914400"/>
            <a:ext cx="4058653" cy="914400"/>
          </a:xfrm>
        </p:spPr>
        <p:txBody>
          <a:bodyPr/>
          <a:lstStyle/>
          <a:p>
            <a:r>
              <a:rPr lang="en-US" u="sng" dirty="0"/>
              <a:t>General Objectives</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914399" y="2039112"/>
            <a:ext cx="9833811" cy="3356576"/>
          </a:xfrm>
        </p:spPr>
        <p:txBody>
          <a:bodyPr>
            <a:normAutofit/>
          </a:bodyPr>
          <a:lstStyle/>
          <a:p>
            <a:pPr marL="0" indent="0" algn="just">
              <a:lnSpc>
                <a:spcPct val="150000"/>
              </a:lnSpc>
              <a:spcAft>
                <a:spcPts val="800"/>
              </a:spcAft>
              <a:buNone/>
            </a:pPr>
            <a:r>
              <a:rPr lang="en-IN" sz="2200" kern="100" dirty="0">
                <a:effectLst/>
                <a:latin typeface="Arial" panose="020B0604020202020204" pitchFamily="34" charset="0"/>
                <a:ea typeface="Calibri" panose="020F0502020204030204" pitchFamily="34" charset="0"/>
                <a:cs typeface="Mangal" panose="02040503050203030202" pitchFamily="18" charset="0"/>
              </a:rPr>
              <a:t>To identify and address anaemia among the population of Delhi NCR, promoting healthy growth and development through early detection, awareness, referral, and treatment with IFA tablets and Food intervention. </a:t>
            </a:r>
            <a:endParaRPr lang="en-IN" sz="2200" kern="100" dirty="0">
              <a:effectLst/>
              <a:latin typeface="Calibri" panose="020F0502020204030204" pitchFamily="34" charset="0"/>
              <a:ea typeface="Calibri" panose="020F0502020204030204" pitchFamily="34" charset="0"/>
              <a:cs typeface="Mangal" panose="02040503050203030202" pitchFamily="18" charset="0"/>
            </a:endParaRPr>
          </a:p>
          <a:p>
            <a:endParaRPr lang="en-US" dirty="0"/>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5</a:t>
            </a:fld>
            <a:endParaRPr lang="en-US" dirty="0"/>
          </a:p>
        </p:txBody>
      </p:sp>
    </p:spTree>
    <p:extLst>
      <p:ext uri="{BB962C8B-B14F-4D97-AF65-F5344CB8AC3E}">
        <p14:creationId xmlns:p14="http://schemas.microsoft.com/office/powerpoint/2010/main" val="196691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id="{2A3D95EF-8A67-7F71-37EF-9EB02511B163}"/>
              </a:ext>
            </a:extLst>
          </p:cNvPr>
          <p:cNvSpPr>
            <a:spLocks noGrp="1"/>
          </p:cNvSpPr>
          <p:nvPr>
            <p:ph type="title"/>
          </p:nvPr>
        </p:nvSpPr>
        <p:spPr>
          <a:xfrm>
            <a:off x="3898231" y="1122947"/>
            <a:ext cx="5999747" cy="854563"/>
          </a:xfrm>
        </p:spPr>
        <p:txBody>
          <a:bodyPr anchor="b"/>
          <a:lstStyle/>
          <a:p>
            <a:r>
              <a:rPr lang="en-US" u="sng" dirty="0"/>
              <a:t>Specific Objectives</a:t>
            </a:r>
          </a:p>
        </p:txBody>
      </p:sp>
      <p:sp>
        <p:nvSpPr>
          <p:cNvPr id="15" name="Text Placeholder 14">
            <a:extLst>
              <a:ext uri="{FF2B5EF4-FFF2-40B4-BE49-F238E27FC236}">
                <a16:creationId xmlns:a16="http://schemas.microsoft.com/office/drawing/2014/main" id="{C7846849-DC0A-EE3B-2E5E-D669EC1273D6}"/>
              </a:ext>
            </a:extLst>
          </p:cNvPr>
          <p:cNvSpPr>
            <a:spLocks noGrp="1"/>
          </p:cNvSpPr>
          <p:nvPr>
            <p:ph type="body" sz="quarter" idx="13"/>
          </p:nvPr>
        </p:nvSpPr>
        <p:spPr>
          <a:xfrm>
            <a:off x="3035724" y="2235716"/>
            <a:ext cx="8109772" cy="2644775"/>
          </a:xfrm>
        </p:spPr>
        <p:txBody>
          <a:bodyPr>
            <a:normAutofit/>
          </a:bodyPr>
          <a:lstStyle/>
          <a:p>
            <a:pPr marL="342900" lvl="0" indent="-342900" algn="just">
              <a:lnSpc>
                <a:spcPct val="150000"/>
              </a:lnSpc>
              <a:buFont typeface="Symbol" panose="05050102010706020507" pitchFamily="18" charset="2"/>
              <a:buChar char=""/>
            </a:pPr>
            <a:r>
              <a:rPr lang="en-IN" sz="1800" kern="100" cap="none" dirty="0">
                <a:effectLst/>
                <a:latin typeface="Arial" panose="020B0604020202020204" pitchFamily="34" charset="0"/>
                <a:ea typeface="Times New Roman" panose="02020603050405020304" pitchFamily="18" charset="0"/>
                <a:cs typeface="Mangal" panose="02040503050203030202" pitchFamily="18" charset="0"/>
              </a:rPr>
              <a:t>To reduce the prevalence of anaemia among the population of Delhi NCR.</a:t>
            </a:r>
            <a:endParaRPr lang="en-IN" sz="1800" kern="100" cap="none"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buFont typeface="Symbol" panose="05050102010706020507" pitchFamily="18" charset="2"/>
              <a:buChar char=""/>
            </a:pPr>
            <a:r>
              <a:rPr lang="en-IN" sz="1800" kern="100" cap="none" dirty="0">
                <a:effectLst/>
                <a:latin typeface="Arial" panose="020B0604020202020204" pitchFamily="34" charset="0"/>
                <a:ea typeface="Times New Roman" panose="02020603050405020304" pitchFamily="18" charset="0"/>
                <a:cs typeface="Mangal" panose="02040503050203030202" pitchFamily="18" charset="0"/>
              </a:rPr>
              <a:t>To check the effectiveness of food intervention for improving haemoglobin levels.</a:t>
            </a:r>
            <a:endParaRPr lang="en-IN" sz="1800" kern="100" cap="none"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800"/>
              </a:spcAft>
              <a:buFont typeface="Symbol" panose="05050102010706020507" pitchFamily="18" charset="2"/>
              <a:buChar char=""/>
            </a:pPr>
            <a:r>
              <a:rPr lang="en-IN" sz="1800" kern="100" cap="none" dirty="0">
                <a:effectLst/>
                <a:latin typeface="Arial" panose="020B0604020202020204" pitchFamily="34" charset="0"/>
                <a:ea typeface="Times New Roman" panose="02020603050405020304" pitchFamily="18" charset="0"/>
                <a:cs typeface="Mangal" panose="02040503050203030202" pitchFamily="18" charset="0"/>
              </a:rPr>
              <a:t>Enhance the awareness among children, adolescents, adults and the elderly about anaemia and healthy foods to treat it.</a:t>
            </a:r>
            <a:endParaRPr lang="en-IN" sz="1800" kern="100" cap="none" dirty="0">
              <a:effectLst/>
              <a:latin typeface="Calibri" panose="020F0502020204030204" pitchFamily="34" charset="0"/>
              <a:ea typeface="Calibri" panose="020F0502020204030204" pitchFamily="34" charset="0"/>
              <a:cs typeface="Mangal" panose="02040503050203030202" pitchFamily="18" charset="0"/>
            </a:endParaRPr>
          </a:p>
          <a:p>
            <a:pPr>
              <a:lnSpc>
                <a:spcPct val="107000"/>
              </a:lnSpc>
              <a:spcAft>
                <a:spcPts val="800"/>
              </a:spcAft>
            </a:pPr>
            <a:r>
              <a:rPr lang="en-US" sz="1800" kern="100" dirty="0">
                <a:effectLst/>
                <a:latin typeface="Arial" panose="020B0604020202020204" pitchFamily="34" charset="0"/>
                <a:ea typeface="Calibri" panose="020F0502020204030204" pitchFamily="34" charset="0"/>
                <a:cs typeface="Mangal" panose="02040503050203030202" pitchFamily="18" charset="0"/>
              </a:rPr>
              <a:t>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spTree>
    <p:extLst>
      <p:ext uri="{BB962C8B-B14F-4D97-AF65-F5344CB8AC3E}">
        <p14:creationId xmlns:p14="http://schemas.microsoft.com/office/powerpoint/2010/main" val="1096717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949404F1-8E94-7D3D-71E2-A1A4B7CBCB4A}"/>
              </a:ext>
            </a:extLst>
          </p:cNvPr>
          <p:cNvSpPr>
            <a:spLocks noGrp="1"/>
          </p:cNvSpPr>
          <p:nvPr>
            <p:ph type="title"/>
          </p:nvPr>
        </p:nvSpPr>
        <p:spPr>
          <a:xfrm>
            <a:off x="882316" y="672005"/>
            <a:ext cx="3272589" cy="513347"/>
          </a:xfrm>
        </p:spPr>
        <p:txBody>
          <a:bodyPr/>
          <a:lstStyle/>
          <a:p>
            <a:r>
              <a:rPr lang="en-US" sz="3200" u="sng" dirty="0"/>
              <a:t>Methodology</a:t>
            </a:r>
            <a:endParaRPr lang="en-US" u="sng" dirty="0"/>
          </a:p>
        </p:txBody>
      </p:sp>
      <p:sp>
        <p:nvSpPr>
          <p:cNvPr id="14" name="Content Placeholder 13">
            <a:extLst>
              <a:ext uri="{FF2B5EF4-FFF2-40B4-BE49-F238E27FC236}">
                <a16:creationId xmlns:a16="http://schemas.microsoft.com/office/drawing/2014/main" id="{F4A3718F-D67C-255A-4B64-BA379609FCD0}"/>
              </a:ext>
            </a:extLst>
          </p:cNvPr>
          <p:cNvSpPr>
            <a:spLocks noGrp="1"/>
          </p:cNvSpPr>
          <p:nvPr>
            <p:ph sz="quarter" idx="11"/>
          </p:nvPr>
        </p:nvSpPr>
        <p:spPr>
          <a:xfrm>
            <a:off x="481264" y="1509723"/>
            <a:ext cx="8390020" cy="4146883"/>
          </a:xfrm>
        </p:spPr>
        <p:txBody>
          <a:bodyPr>
            <a:normAutofit fontScale="25000" lnSpcReduction="20000"/>
          </a:bodyPr>
          <a:lstStyle/>
          <a:p>
            <a:pPr marL="342900" lvl="0" indent="-342900" algn="just">
              <a:lnSpc>
                <a:spcPct val="110000"/>
              </a:lnSpc>
              <a:spcAft>
                <a:spcPts val="1500"/>
              </a:spcAft>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Study design- </a:t>
            </a:r>
            <a:r>
              <a:rPr lang="en-IN" sz="8800" kern="100" dirty="0">
                <a:effectLst/>
                <a:latin typeface="Arial" panose="020B0604020202020204" pitchFamily="34" charset="0"/>
                <a:ea typeface="Calibri" panose="020F0502020204030204" pitchFamily="34" charset="0"/>
                <a:cs typeface="Mangal" panose="02040503050203030202" pitchFamily="18" charset="0"/>
              </a:rPr>
              <a:t>Pre-post intervention study</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10000"/>
              </a:lnSpc>
              <a:spcAft>
                <a:spcPts val="1500"/>
              </a:spcAft>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Study period- 3 Months.</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10000"/>
              </a:lnSpc>
              <a:spcAft>
                <a:spcPts val="1500"/>
              </a:spcAft>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Study setting- Delhi NCR</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10000"/>
              </a:lnSpc>
              <a:spcAft>
                <a:spcPts val="1500"/>
              </a:spcAft>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Study population- </a:t>
            </a:r>
            <a:r>
              <a:rPr lang="en-IN" sz="8800" kern="100" dirty="0">
                <a:solidFill>
                  <a:srgbClr val="543E35"/>
                </a:solidFill>
                <a:effectLst/>
                <a:latin typeface="Arial" panose="020B0604020202020204" pitchFamily="34" charset="0"/>
                <a:ea typeface="Calibri" panose="020F0502020204030204" pitchFamily="34" charset="0"/>
                <a:cs typeface="Mangal" panose="02040503050203030202" pitchFamily="18" charset="0"/>
              </a:rPr>
              <a:t>Indian population aged 5 years and above</a:t>
            </a:r>
            <a:r>
              <a:rPr lang="en-IN" sz="8800" kern="100" dirty="0">
                <a:solidFill>
                  <a:srgbClr val="000000"/>
                </a:solidFill>
                <a:effectLst/>
                <a:latin typeface="Arial" panose="020B0604020202020204" pitchFamily="34" charset="0"/>
                <a:ea typeface="Calibri" panose="020F0502020204030204" pitchFamily="34" charset="0"/>
                <a:cs typeface="Mangal" panose="02040503050203030202" pitchFamily="18" charset="0"/>
              </a:rPr>
              <a:t>.</a:t>
            </a:r>
          </a:p>
          <a:p>
            <a:pPr marL="342900" lvl="0" indent="-342900" algn="just">
              <a:lnSpc>
                <a:spcPct val="110000"/>
              </a:lnSpc>
              <a:spcAft>
                <a:spcPts val="1500"/>
              </a:spcAft>
              <a:buFont typeface="Wingdings" panose="05000000000000000000" pitchFamily="2" charset="2"/>
              <a:buChar char=""/>
            </a:pP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10000"/>
              </a:lnSpc>
              <a:spcAft>
                <a:spcPts val="1500"/>
              </a:spcAft>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Inclusion criteria:</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10000"/>
              </a:lnSpc>
              <a:spcAft>
                <a:spcPts val="1500"/>
              </a:spcAft>
              <a:buFont typeface="+mj-lt"/>
              <a:buAutoNum type="arabicPeriod"/>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Respondent should be at least 5 years old or above.</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10000"/>
              </a:lnSpc>
              <a:spcAft>
                <a:spcPts val="1500"/>
              </a:spcAft>
              <a:buFont typeface="+mj-lt"/>
              <a:buAutoNum type="arabicPeriod"/>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Residents of Delhi.</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lvl="1"/>
            <a:r>
              <a:rPr lang="en-US" dirty="0"/>
              <a:t>-</a:t>
            </a:r>
          </a:p>
        </p:txBody>
      </p:sp>
      <p:sp>
        <p:nvSpPr>
          <p:cNvPr id="2" name="Slide Number Placeholder 1">
            <a:extLst>
              <a:ext uri="{FF2B5EF4-FFF2-40B4-BE49-F238E27FC236}">
                <a16:creationId xmlns:a16="http://schemas.microsoft.com/office/drawing/2014/main" id="{F35BAC3D-60A1-816B-5C79-2E8B6D9806E9}"/>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7</a:t>
            </a:fld>
            <a:endParaRPr lang="en-US" dirty="0"/>
          </a:p>
        </p:txBody>
      </p:sp>
    </p:spTree>
    <p:extLst>
      <p:ext uri="{BB962C8B-B14F-4D97-AF65-F5344CB8AC3E}">
        <p14:creationId xmlns:p14="http://schemas.microsoft.com/office/powerpoint/2010/main" val="4230106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9CC67FB-964C-714C-540D-F022AD4CEA8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3B729468-278C-E5FC-EFA7-06EE50A194B1}"/>
              </a:ext>
            </a:extLst>
          </p:cNvPr>
          <p:cNvSpPr>
            <a:spLocks noGrp="1"/>
          </p:cNvSpPr>
          <p:nvPr>
            <p:ph type="title"/>
          </p:nvPr>
        </p:nvSpPr>
        <p:spPr>
          <a:xfrm>
            <a:off x="737937" y="688047"/>
            <a:ext cx="3272589" cy="513347"/>
          </a:xfrm>
        </p:spPr>
        <p:txBody>
          <a:bodyPr/>
          <a:lstStyle/>
          <a:p>
            <a:r>
              <a:rPr lang="en-US" sz="3200" u="sng" dirty="0"/>
              <a:t>Methodology</a:t>
            </a:r>
            <a:endParaRPr lang="en-US" u="sng" dirty="0"/>
          </a:p>
        </p:txBody>
      </p:sp>
      <p:sp>
        <p:nvSpPr>
          <p:cNvPr id="14" name="Content Placeholder 13">
            <a:extLst>
              <a:ext uri="{FF2B5EF4-FFF2-40B4-BE49-F238E27FC236}">
                <a16:creationId xmlns:a16="http://schemas.microsoft.com/office/drawing/2014/main" id="{E6E2207E-8FE9-86D9-59B9-520DA6F00821}"/>
              </a:ext>
            </a:extLst>
          </p:cNvPr>
          <p:cNvSpPr>
            <a:spLocks noGrp="1"/>
          </p:cNvSpPr>
          <p:nvPr>
            <p:ph sz="quarter" idx="11"/>
          </p:nvPr>
        </p:nvSpPr>
        <p:spPr>
          <a:xfrm>
            <a:off x="481263" y="1355558"/>
            <a:ext cx="10716125" cy="4146883"/>
          </a:xfrm>
        </p:spPr>
        <p:txBody>
          <a:bodyPr>
            <a:normAutofit fontScale="25000" lnSpcReduction="20000"/>
          </a:bodyPr>
          <a:lstStyle/>
          <a:p>
            <a:pPr lvl="0" algn="just">
              <a:lnSpc>
                <a:spcPct val="150000"/>
              </a:lnSpc>
              <a:spcAft>
                <a:spcPts val="1500"/>
              </a:spcAft>
            </a:pPr>
            <a:r>
              <a:rPr lang="en-IN" sz="8800" kern="100" dirty="0">
                <a:effectLst/>
                <a:latin typeface="Arial" panose="020B0604020202020204" pitchFamily="34" charset="0"/>
                <a:ea typeface="Calibri" panose="020F0502020204030204" pitchFamily="34" charset="0"/>
                <a:cs typeface="Mangal" panose="02040503050203030202" pitchFamily="18" charset="0"/>
              </a:rPr>
              <a:t>3. Both males and females are included.</a:t>
            </a:r>
          </a:p>
          <a:p>
            <a:pPr lvl="0" algn="just">
              <a:lnSpc>
                <a:spcPct val="150000"/>
              </a:lnSpc>
              <a:spcAft>
                <a:spcPts val="1500"/>
              </a:spcAft>
            </a:pPr>
            <a:r>
              <a:rPr lang="en-IN" sz="8800" kern="100" dirty="0">
                <a:effectLst/>
                <a:latin typeface="Arial" panose="020B0604020202020204" pitchFamily="34" charset="0"/>
                <a:ea typeface="Calibri" panose="020F0502020204030204" pitchFamily="34" charset="0"/>
                <a:cs typeface="Mangal" panose="02040503050203030202" pitchFamily="18" charset="0"/>
              </a:rPr>
              <a:t>4. For nutrition kits/food intervention: Only anaemic (mild, moderate, and severe) males with age between 5-9 years and only anaemic (mild, moderate and severe) females with age between 5-20 years.</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1500"/>
              </a:spcAft>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Exclusion criteria: </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1500"/>
              </a:spcAft>
              <a:buFont typeface="+mj-lt"/>
              <a:buAutoNum type="arabicPeriod"/>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Children who will be 4 + years, even 1 day less to 5 years</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1500"/>
              </a:spcAft>
              <a:buFont typeface="+mj-lt"/>
              <a:buAutoNum type="arabicPeriod"/>
            </a:pPr>
            <a:r>
              <a:rPr lang="en-IN" sz="8800" kern="100" dirty="0">
                <a:effectLst/>
                <a:latin typeface="Arial" panose="020B0604020202020204" pitchFamily="34" charset="0"/>
                <a:ea typeface="Calibri" panose="020F0502020204030204" pitchFamily="34" charset="0"/>
                <a:cs typeface="Mangal" panose="02040503050203030202" pitchFamily="18" charset="0"/>
              </a:rPr>
              <a:t>People did not consent to participate in the survey. </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lvl="1"/>
            <a:endParaRPr lang="en-US" dirty="0"/>
          </a:p>
        </p:txBody>
      </p:sp>
      <p:sp>
        <p:nvSpPr>
          <p:cNvPr id="2" name="Slide Number Placeholder 1">
            <a:extLst>
              <a:ext uri="{FF2B5EF4-FFF2-40B4-BE49-F238E27FC236}">
                <a16:creationId xmlns:a16="http://schemas.microsoft.com/office/drawing/2014/main" id="{9FBD8851-F8F5-4BCA-F8D5-50ED038F4622}"/>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8</a:t>
            </a:fld>
            <a:endParaRPr lang="en-US" dirty="0"/>
          </a:p>
        </p:txBody>
      </p:sp>
    </p:spTree>
    <p:extLst>
      <p:ext uri="{BB962C8B-B14F-4D97-AF65-F5344CB8AC3E}">
        <p14:creationId xmlns:p14="http://schemas.microsoft.com/office/powerpoint/2010/main" val="3644691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6F2BA06-39BD-0413-D150-70F75EA6CC38}"/>
              </a:ext>
            </a:extLst>
          </p:cNvPr>
          <p:cNvSpPr>
            <a:spLocks noGrp="1"/>
          </p:cNvSpPr>
          <p:nvPr>
            <p:ph sz="quarter" idx="13"/>
          </p:nvPr>
        </p:nvSpPr>
        <p:spPr>
          <a:xfrm>
            <a:off x="705851" y="1028459"/>
            <a:ext cx="10439401" cy="3904488"/>
          </a:xfrm>
        </p:spPr>
        <p:txBody>
          <a:bodyPr>
            <a:normAutofit fontScale="25000" lnSpcReduction="20000"/>
          </a:bodyPr>
          <a:lstStyle/>
          <a:p>
            <a:pPr marL="342900" lvl="0" indent="-342900" algn="just">
              <a:lnSpc>
                <a:spcPct val="150000"/>
              </a:lnSpc>
              <a:spcBef>
                <a:spcPts val="1200"/>
              </a:spcBef>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Sampling technique- </a:t>
            </a:r>
            <a:r>
              <a:rPr lang="en-IN" sz="8800" kern="100" dirty="0">
                <a:effectLst/>
                <a:latin typeface="Arial" panose="020B0604020202020204" pitchFamily="34" charset="0"/>
                <a:ea typeface="Calibri" panose="020F0502020204030204" pitchFamily="34" charset="0"/>
                <a:cs typeface="Mangal" panose="02040503050203030202" pitchFamily="18" charset="0"/>
              </a:rPr>
              <a:t>Convenience sampling.</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1500"/>
              </a:spcAft>
              <a:buFont typeface="Wingdings" panose="05000000000000000000" pitchFamily="2" charset="2"/>
              <a:buChar char=""/>
            </a:pPr>
            <a:r>
              <a:rPr lang="en-IN" sz="8800" kern="100" dirty="0">
                <a:effectLst/>
                <a:latin typeface="Arial" panose="020B0604020202020204" pitchFamily="34" charset="0"/>
                <a:ea typeface="Times New Roman" panose="02020603050405020304" pitchFamily="18" charset="0"/>
                <a:cs typeface="Mangal" panose="02040503050203030202" pitchFamily="18" charset="0"/>
              </a:rPr>
              <a:t>Sample size estimation- </a:t>
            </a:r>
            <a:r>
              <a:rPr lang="en-IN" sz="8800" kern="100" dirty="0">
                <a:effectLst/>
                <a:latin typeface="Arial" panose="020B0604020202020204" pitchFamily="34" charset="0"/>
                <a:ea typeface="Calibri" panose="020F0502020204030204" pitchFamily="34" charset="0"/>
                <a:cs typeface="Mangal" panose="02040503050203030202" pitchFamily="18" charset="0"/>
              </a:rPr>
              <a:t>The sample size is 1000 study participants.</a:t>
            </a:r>
          </a:p>
          <a:p>
            <a:pPr algn="just">
              <a:lnSpc>
                <a:spcPct val="150000"/>
              </a:lnSpc>
              <a:spcBef>
                <a:spcPts val="1200"/>
              </a:spcBef>
              <a:spcAft>
                <a:spcPts val="600"/>
              </a:spcAft>
              <a:buNone/>
            </a:pPr>
            <a:r>
              <a:rPr lang="en-IN" sz="8800" b="1" kern="100" dirty="0">
                <a:solidFill>
                  <a:srgbClr val="000000"/>
                </a:solidFill>
                <a:effectLst/>
                <a:latin typeface="Arial" panose="020B0604020202020204" pitchFamily="34" charset="0"/>
                <a:ea typeface="Times New Roman" panose="02020603050405020304" pitchFamily="18" charset="0"/>
                <a:cs typeface="Mangal" panose="02040503050203030202" pitchFamily="18" charset="0"/>
              </a:rPr>
              <a:t>Study variables:</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1371600" indent="-1143000" algn="just">
              <a:lnSpc>
                <a:spcPct val="150000"/>
              </a:lnSpc>
              <a:spcBef>
                <a:spcPts val="1200"/>
              </a:spcBef>
              <a:spcAft>
                <a:spcPts val="600"/>
              </a:spcAft>
              <a:buFont typeface="Arial" panose="020B0604020202020204" pitchFamily="34" charset="0"/>
              <a:buChar char="•"/>
            </a:pPr>
            <a:r>
              <a:rPr lang="en-IN" sz="8800" b="1" kern="100" dirty="0">
                <a:effectLst/>
                <a:latin typeface="Arial" panose="020B0604020202020204" pitchFamily="34" charset="0"/>
                <a:ea typeface="Times New Roman" panose="02020603050405020304" pitchFamily="18" charset="0"/>
                <a:cs typeface="Mangal" panose="02040503050203030202" pitchFamily="18" charset="0"/>
              </a:rPr>
              <a:t>Independent Variables</a:t>
            </a:r>
            <a:r>
              <a:rPr lang="en-IN" sz="8800" kern="100" dirty="0">
                <a:solidFill>
                  <a:srgbClr val="000000"/>
                </a:solidFill>
                <a:effectLst/>
                <a:latin typeface="Arial" panose="020B0604020202020204" pitchFamily="34" charset="0"/>
                <a:ea typeface="Times New Roman" panose="02020603050405020304" pitchFamily="18" charset="0"/>
                <a:cs typeface="Mangal" panose="02040503050203030202" pitchFamily="18" charset="0"/>
              </a:rPr>
              <a:t>:</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Bef>
                <a:spcPts val="1200"/>
              </a:spcBef>
              <a:spcAft>
                <a:spcPts val="600"/>
              </a:spcAft>
              <a:buFont typeface="Wingdings" panose="05000000000000000000" pitchFamily="2" charset="2"/>
              <a:buChar char=""/>
            </a:pPr>
            <a:r>
              <a:rPr lang="en-IN" sz="8800" kern="100" dirty="0">
                <a:effectLst/>
                <a:latin typeface="Arial" panose="020B0604020202020204" pitchFamily="34" charset="0"/>
                <a:ea typeface="Calibri" panose="020F0502020204030204" pitchFamily="34" charset="0"/>
                <a:cs typeface="Mangal" panose="02040503050203030202" pitchFamily="18" charset="0"/>
              </a:rPr>
              <a:t>Iron Folic Acid tablets (IFA tab): It will be the count of the population who received the IFA tablets.</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Bef>
                <a:spcPts val="1200"/>
              </a:spcBef>
              <a:spcAft>
                <a:spcPts val="600"/>
              </a:spcAft>
              <a:buFont typeface="Wingdings" panose="05000000000000000000" pitchFamily="2" charset="2"/>
              <a:buChar char=""/>
            </a:pPr>
            <a:r>
              <a:rPr lang="en-IN" sz="8800" kern="100" dirty="0">
                <a:effectLst/>
                <a:latin typeface="Arial" panose="020B0604020202020204" pitchFamily="34" charset="0"/>
                <a:ea typeface="Calibri" panose="020F0502020204030204" pitchFamily="34" charset="0"/>
                <a:cs typeface="Mangal" panose="02040503050203030202" pitchFamily="18" charset="0"/>
              </a:rPr>
              <a:t>Nutrition Kit: It will count the population who received the food intervention.</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Bef>
                <a:spcPts val="1200"/>
              </a:spcBef>
              <a:spcAft>
                <a:spcPts val="600"/>
              </a:spcAft>
              <a:buFont typeface="Wingdings" panose="05000000000000000000" pitchFamily="2" charset="2"/>
              <a:buChar char=""/>
            </a:pPr>
            <a:r>
              <a:rPr lang="en-IN" sz="8800" kern="100" dirty="0">
                <a:effectLst/>
                <a:latin typeface="Arial" panose="020B0604020202020204" pitchFamily="34" charset="0"/>
                <a:ea typeface="Calibri" panose="020F0502020204030204" pitchFamily="34" charset="0"/>
                <a:cs typeface="Mangal" panose="02040503050203030202" pitchFamily="18" charset="0"/>
              </a:rPr>
              <a:t>Demographic factors: Age, gender, and location.</a:t>
            </a:r>
            <a:endParaRPr lang="en-IN" sz="8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gn="just">
              <a:lnSpc>
                <a:spcPct val="150000"/>
              </a:lnSpc>
              <a:spcAft>
                <a:spcPts val="1500"/>
              </a:spcAft>
              <a:buFont typeface="Wingdings" panose="05000000000000000000" pitchFamily="2" charset="2"/>
              <a:buChar char=""/>
            </a:pP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9</a:t>
            </a:fld>
            <a:endParaRPr lang="en-US" dirty="0"/>
          </a:p>
        </p:txBody>
      </p:sp>
    </p:spTree>
    <p:extLst>
      <p:ext uri="{BB962C8B-B14F-4D97-AF65-F5344CB8AC3E}">
        <p14:creationId xmlns:p14="http://schemas.microsoft.com/office/powerpoint/2010/main" val="3748348926"/>
      </p:ext>
    </p:extLst>
  </p:cSld>
  <p:clrMapOvr>
    <a:masterClrMapping/>
  </p:clrMapOvr>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4D8B1D1D-0064-435C-8533-29A36067B8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3.xml><?xml version="1.0" encoding="utf-8"?>
<ds:datastoreItem xmlns:ds="http://schemas.openxmlformats.org/officeDocument/2006/customXml" ds:itemID="{85DF9CEC-52C2-4D14-B2F5-11176002A8B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{26C5B568-D697-4157-96AF-F8AE61E46482}tf11964407_win32</Template>
  <TotalTime>1146</TotalTime>
  <Words>1386</Words>
  <Application>Microsoft Office PowerPoint</Application>
  <PresentationFormat>Widescreen</PresentationFormat>
  <Paragraphs>112</Paragraphs>
  <Slides>21</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Calibri</vt:lpstr>
      <vt:lpstr>Courier New</vt:lpstr>
      <vt:lpstr>Gill Sans Nova Light</vt:lpstr>
      <vt:lpstr>Sagona Book</vt:lpstr>
      <vt:lpstr>Symbol</vt:lpstr>
      <vt:lpstr>Times New Roman</vt:lpstr>
      <vt:lpstr>Wingdings</vt:lpstr>
      <vt:lpstr>Custom</vt:lpstr>
      <vt:lpstr>Dissertation Proposal </vt:lpstr>
      <vt:lpstr>Project name: “Prevalence of iron deficiency Anaemia among the population of Delhi NCR and promotion of healthy growth and development through early detection, awareness, referral, and treatment through IFA tablets and food intervention” by Doctors For You   In association with Metropolis Foundation  submitted to IIIHMR Delhi</vt:lpstr>
      <vt:lpstr>Mentor Approval</vt:lpstr>
      <vt:lpstr>Introduction  Anaemia due to iron deficiency affects around 30% of the global population and 37% of school children. In India, anaemia is highly prevalent, especially among children and women, with rates ranging from 27% to 90% across studies. According to NFHS-5 (2019–21), 67.1% of children (6–59 months) and 57% of women (15–49 years) are anaemic, showing an increase from previous years. Iron deficiency contributes to poor pregnancy outcomes and 20% of maternal deaths. Anaemia in children leads to delayed development and reduced cognitive abilities. Environmental and socioeconomic factors significantly influence its prevalence. </vt:lpstr>
      <vt:lpstr>General Objectives</vt:lpstr>
      <vt:lpstr>Specific Objectives</vt:lpstr>
      <vt:lpstr>Methodology</vt:lpstr>
      <vt:lpstr>Methodology</vt:lpstr>
      <vt:lpstr>PowerPoint Presentation</vt:lpstr>
      <vt:lpstr>To be continued:</vt:lpstr>
      <vt:lpstr>Results </vt:lpstr>
      <vt:lpstr>Results </vt:lpstr>
      <vt:lpstr>Discussion </vt:lpstr>
      <vt:lpstr>Limitations </vt:lpstr>
      <vt:lpstr>References</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PRITI BANSAL</dc:creator>
  <cp:lastModifiedBy>PRITI BANSAL</cp:lastModifiedBy>
  <cp:revision>13</cp:revision>
  <dcterms:created xsi:type="dcterms:W3CDTF">2025-06-04T15:09:20Z</dcterms:created>
  <dcterms:modified xsi:type="dcterms:W3CDTF">2025-06-25T17:35:00Z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