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82" r:id="rId4"/>
    <p:sldId id="288" r:id="rId5"/>
    <p:sldId id="260" r:id="rId6"/>
    <p:sldId id="259" r:id="rId7"/>
    <p:sldId id="261" r:id="rId8"/>
    <p:sldId id="284" r:id="rId9"/>
    <p:sldId id="285" r:id="rId10"/>
    <p:sldId id="262" r:id="rId11"/>
    <p:sldId id="263" r:id="rId12"/>
    <p:sldId id="264" r:id="rId13"/>
    <p:sldId id="265" r:id="rId14"/>
    <p:sldId id="266" r:id="rId15"/>
    <p:sldId id="287" r:id="rId16"/>
    <p:sldId id="267" r:id="rId17"/>
    <p:sldId id="273" r:id="rId18"/>
    <p:sldId id="286"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94660"/>
  </p:normalViewPr>
  <p:slideViewPr>
    <p:cSldViewPr snapToGrid="0">
      <p:cViewPr varScale="1">
        <p:scale>
          <a:sx n="71" d="100"/>
          <a:sy n="71" d="100"/>
        </p:scale>
        <p:origin x="612" y="2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18-07-2025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pPr/>
              <a:t>18-07-2025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pPr/>
              <a:t>18-07-2025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pPr/>
              <a:t>18-07-2025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pPr/>
              <a:t>18-07-2025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pPr/>
              <a:t>18-07-2025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pPr/>
              <a:t>18-07-2025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pPr/>
              <a:t>18-07-2025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pPr/>
              <a:t>18-07-2025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pPr/>
              <a:t>18-07-2025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pPr/>
              <a:t>18-07-2025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pPr/>
              <a:t>18-07-2025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pPr/>
              <a:t>18-07-2025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who.int/publications/i/item/patient-safety-making-health-care-safer" TargetMode="External"/><Relationship Id="rId2" Type="http://schemas.openxmlformats.org/officeDocument/2006/relationships/hyperlink" Target="https://pubmed.ncbi.nlm.nih.gov/?term=health+insurance+AND+healthcare+quality"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122363"/>
            <a:ext cx="9144000" cy="1655762"/>
          </a:xfrm>
        </p:spPr>
        <p:txBody>
          <a:bodyPr>
            <a:normAutofit/>
          </a:bodyPr>
          <a:lstStyle/>
          <a:p>
            <a:r>
              <a:rPr lang="en-US" sz="2700" b="1" u="sng" dirty="0">
                <a:latin typeface="Times New Roman" pitchFamily="18" charset="0"/>
                <a:cs typeface="Times New Roman" pitchFamily="18" charset="0"/>
              </a:rPr>
              <a:t>Enhancing Collaboration Between Insurance Companies and Healthcare Providers for Efficient Patient Management</a:t>
            </a: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3255264"/>
            <a:ext cx="9144000" cy="2645664"/>
          </a:xfrm>
        </p:spPr>
        <p:txBody>
          <a:bodyPr>
            <a:normAutofit fontScale="92500" lnSpcReduction="20000"/>
          </a:bodyPr>
          <a:lstStyle/>
          <a:p>
            <a:r>
              <a:rPr lang="en-IN" u="sng" dirty="0">
                <a:latin typeface="Times New Roman" pitchFamily="18" charset="0"/>
                <a:cs typeface="Times New Roman" pitchFamily="18" charset="0"/>
              </a:rPr>
              <a:t>DISSERTATION  PRESENTATION BY</a:t>
            </a:r>
          </a:p>
          <a:p>
            <a:r>
              <a:rPr lang="en-IN" u="sng" dirty="0">
                <a:latin typeface="Times New Roman" pitchFamily="18" charset="0"/>
                <a:cs typeface="Times New Roman" pitchFamily="18" charset="0"/>
              </a:rPr>
              <a:t> PRANICA CHOUDHARY</a:t>
            </a:r>
          </a:p>
          <a:p>
            <a:r>
              <a:rPr lang="en-US" dirty="0">
                <a:latin typeface="Times New Roman" pitchFamily="18" charset="0"/>
                <a:cs typeface="Times New Roman" pitchFamily="18" charset="0"/>
              </a:rPr>
              <a:t>PGDM (Hospital and Health Management) </a:t>
            </a:r>
          </a:p>
          <a:p>
            <a:r>
              <a:rPr lang="en-US" dirty="0">
                <a:latin typeface="Times New Roman" pitchFamily="18" charset="0"/>
                <a:cs typeface="Times New Roman" pitchFamily="18" charset="0"/>
              </a:rPr>
              <a:t> </a:t>
            </a:r>
          </a:p>
          <a:p>
            <a:r>
              <a:rPr lang="en-US" dirty="0">
                <a:latin typeface="Times New Roman" pitchFamily="18" charset="0"/>
                <a:cs typeface="Times New Roman" pitchFamily="18" charset="0"/>
              </a:rPr>
              <a:t>2023-2025                             </a:t>
            </a:r>
          </a:p>
          <a:p>
            <a:r>
              <a:rPr lang="en-US" dirty="0">
                <a:latin typeface="Times New Roman" pitchFamily="18" charset="0"/>
                <a:cs typeface="Times New Roman" pitchFamily="18" charset="0"/>
              </a:rPr>
              <a:t> </a:t>
            </a:r>
          </a:p>
          <a:p>
            <a:r>
              <a:rPr lang="en-US" dirty="0">
                <a:latin typeface="Times New Roman" pitchFamily="18" charset="0"/>
                <a:cs typeface="Times New Roman" pitchFamily="18" charset="0"/>
              </a:rPr>
              <a:t>  International Institute of Health Management Research, New Delhi</a:t>
            </a:r>
            <a:endParaRPr lang="en-IN" dirty="0">
              <a:latin typeface="Times New Roman" pitchFamily="18" charset="0"/>
              <a:cs typeface="Times New Roman" pitchFamily="18" charset="0"/>
            </a:endParaRPr>
          </a:p>
          <a:p>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29553" cy="53167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u="sng" dirty="0"/>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pPr/>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1035003" cy="487175"/>
          </a:xfrm>
          <a:prstGeom prst="rect">
            <a:avLst/>
          </a:prstGeom>
        </p:spPr>
      </p:pic>
      <p:pic>
        <p:nvPicPr>
          <p:cNvPr id="1028" name="Picture 4">
            <a:extLst>
              <a:ext uri="{FF2B5EF4-FFF2-40B4-BE49-F238E27FC236}">
                <a16:creationId xmlns:a16="http://schemas.microsoft.com/office/drawing/2014/main" id="{BAD04C51-E400-746A-F534-F4ADE8AC8EE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7031" y="2063389"/>
            <a:ext cx="4496769" cy="392026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9E73AD4-FBA8-C41F-EF09-FA0B416E630B}"/>
              </a:ext>
            </a:extLst>
          </p:cNvPr>
          <p:cNvSpPr txBox="1"/>
          <p:nvPr/>
        </p:nvSpPr>
        <p:spPr>
          <a:xfrm>
            <a:off x="336071" y="3111182"/>
            <a:ext cx="5801532" cy="1754326"/>
          </a:xfrm>
          <a:prstGeom prst="rect">
            <a:avLst/>
          </a:prstGeom>
          <a:noFill/>
        </p:spPr>
        <p:txBody>
          <a:bodyPr wrap="square" rtlCol="0">
            <a:spAutoFit/>
          </a:bodyPr>
          <a:lstStyle/>
          <a:p>
            <a:r>
              <a:rPr lang="en-US" b="1" dirty="0"/>
              <a:t>Chart 1: Admission and Discharge Delays (Bar Chart)</a:t>
            </a:r>
          </a:p>
          <a:p>
            <a:endParaRPr lang="en-US" b="1" dirty="0"/>
          </a:p>
          <a:p>
            <a:r>
              <a:rPr lang="en-US" dirty="0"/>
              <a:t>This chart shows the percentage of member’s who experienced delays during admission and discharge </a:t>
            </a:r>
            <a:r>
              <a:rPr lang="en-US" dirty="0">
                <a:highlight>
                  <a:srgbClr val="FFFF00"/>
                </a:highlight>
              </a:rPr>
              <a:t>.From the data, 47.1% (40/85) reported admission delays, and 41.2% (35/85) reported discharge delays.</a:t>
            </a:r>
            <a:endParaRPr lang="en-US" dirty="0">
              <a:effectLst/>
              <a:highlight>
                <a:srgbClr val="FFFF00"/>
              </a:highlight>
            </a:endParaRPr>
          </a:p>
        </p:txBody>
      </p:sp>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u="sng" dirty="0"/>
              <a:t>Results</a:t>
            </a:r>
          </a:p>
        </p:txBody>
      </p:sp>
      <p:pic>
        <p:nvPicPr>
          <p:cNvPr id="7" name="Content Placeholder 6">
            <a:extLst>
              <a:ext uri="{FF2B5EF4-FFF2-40B4-BE49-F238E27FC236}">
                <a16:creationId xmlns:a16="http://schemas.microsoft.com/office/drawing/2014/main" id="{C9380D07-6665-2F12-66CC-1370D156E884}"/>
              </a:ext>
            </a:extLst>
          </p:cNvPr>
          <p:cNvPicPr>
            <a:picLocks noGrp="1" noChangeAspect="1"/>
          </p:cNvPicPr>
          <p:nvPr>
            <p:ph idx="1"/>
          </p:nvPr>
        </p:nvPicPr>
        <p:blipFill>
          <a:blip r:embed="rId2"/>
          <a:stretch>
            <a:fillRect/>
          </a:stretch>
        </p:blipFill>
        <p:spPr>
          <a:xfrm>
            <a:off x="977901" y="1634084"/>
            <a:ext cx="3600538" cy="3038305"/>
          </a:xfrm>
          <a:prstGeom prst="rect">
            <a:avLst/>
          </a:prstGeom>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pPr/>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40809"/>
            <a:ext cx="977901" cy="460297"/>
          </a:xfrm>
          <a:prstGeom prst="rect">
            <a:avLst/>
          </a:prstGeom>
        </p:spPr>
      </p:pic>
      <p:sp>
        <p:nvSpPr>
          <p:cNvPr id="8" name="TextBox 7">
            <a:extLst>
              <a:ext uri="{FF2B5EF4-FFF2-40B4-BE49-F238E27FC236}">
                <a16:creationId xmlns:a16="http://schemas.microsoft.com/office/drawing/2014/main" id="{6670A8E8-B6D8-A6D5-5411-A6927AA01FDE}"/>
              </a:ext>
            </a:extLst>
          </p:cNvPr>
          <p:cNvSpPr txBox="1"/>
          <p:nvPr/>
        </p:nvSpPr>
        <p:spPr>
          <a:xfrm>
            <a:off x="359487" y="5015547"/>
            <a:ext cx="5842000" cy="1754326"/>
          </a:xfrm>
          <a:prstGeom prst="rect">
            <a:avLst/>
          </a:prstGeom>
          <a:noFill/>
        </p:spPr>
        <p:txBody>
          <a:bodyPr wrap="square" rtlCol="0">
            <a:spAutoFit/>
          </a:bodyPr>
          <a:lstStyle/>
          <a:p>
            <a:r>
              <a:rPr lang="en-US" b="1" dirty="0"/>
              <a:t>Chart 2: Overall Satisfaction Ratings (Pie Chart)</a:t>
            </a:r>
          </a:p>
          <a:p>
            <a:endParaRPr lang="en-US" b="1" dirty="0"/>
          </a:p>
          <a:p>
            <a:r>
              <a:rPr lang="en-US" dirty="0"/>
              <a:t>This chart displays the distribution of overall satisfaction ratings. </a:t>
            </a:r>
            <a:r>
              <a:rPr lang="en-US" dirty="0">
                <a:highlight>
                  <a:srgbClr val="FFFF00"/>
                </a:highlight>
              </a:rPr>
              <a:t>From the data: 1 (2 patients), 2 (31 patients), 3 (7 patients), 4 (2 patients), 5 (43 patients).</a:t>
            </a:r>
          </a:p>
          <a:p>
            <a:endParaRPr lang="en-US" dirty="0"/>
          </a:p>
        </p:txBody>
      </p:sp>
      <p:pic>
        <p:nvPicPr>
          <p:cNvPr id="10" name="Picture 9">
            <a:extLst>
              <a:ext uri="{FF2B5EF4-FFF2-40B4-BE49-F238E27FC236}">
                <a16:creationId xmlns:a16="http://schemas.microsoft.com/office/drawing/2014/main" id="{78E70160-0258-0258-327C-8AE308133A32}"/>
              </a:ext>
            </a:extLst>
          </p:cNvPr>
          <p:cNvPicPr>
            <a:picLocks noChangeAspect="1"/>
          </p:cNvPicPr>
          <p:nvPr/>
        </p:nvPicPr>
        <p:blipFill>
          <a:blip r:embed="rId4"/>
          <a:stretch>
            <a:fillRect/>
          </a:stretch>
        </p:blipFill>
        <p:spPr>
          <a:xfrm>
            <a:off x="7613563" y="1292772"/>
            <a:ext cx="3962576" cy="3451844"/>
          </a:xfrm>
          <a:prstGeom prst="rect">
            <a:avLst/>
          </a:prstGeom>
        </p:spPr>
      </p:pic>
      <p:sp>
        <p:nvSpPr>
          <p:cNvPr id="12" name="TextBox 11">
            <a:extLst>
              <a:ext uri="{FF2B5EF4-FFF2-40B4-BE49-F238E27FC236}">
                <a16:creationId xmlns:a16="http://schemas.microsoft.com/office/drawing/2014/main" id="{88104379-F79F-6104-4408-1CE22326789F}"/>
              </a:ext>
            </a:extLst>
          </p:cNvPr>
          <p:cNvSpPr txBox="1"/>
          <p:nvPr/>
        </p:nvSpPr>
        <p:spPr>
          <a:xfrm>
            <a:off x="7150100" y="4784586"/>
            <a:ext cx="4682413" cy="1754326"/>
          </a:xfrm>
          <a:prstGeom prst="rect">
            <a:avLst/>
          </a:prstGeom>
          <a:noFill/>
        </p:spPr>
        <p:txBody>
          <a:bodyPr wrap="square" rtlCol="0">
            <a:spAutoFit/>
          </a:bodyPr>
          <a:lstStyle/>
          <a:p>
            <a:r>
              <a:rPr lang="en-US" b="1" dirty="0"/>
              <a:t>Chart 3: Insurance and Documentation Issues (Bar Chart)</a:t>
            </a:r>
          </a:p>
          <a:p>
            <a:r>
              <a:rPr lang="en-US" dirty="0"/>
              <a:t>This chart shows the </a:t>
            </a:r>
            <a:r>
              <a:rPr lang="en-US" dirty="0">
                <a:highlight>
                  <a:srgbClr val="FFFF00"/>
                </a:highlight>
              </a:rPr>
              <a:t>number of patients reporting insurance approval issues, 54/85 "Yes") and document resubmission, 53/85 "Yes").</a:t>
            </a:r>
            <a:endParaRPr lang="en-US" dirty="0">
              <a:effectLst/>
              <a:highlight>
                <a:srgbClr val="FFFF00"/>
              </a:highlight>
            </a:endParaRPr>
          </a:p>
        </p:txBody>
      </p:sp>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u="sng" dirty="0"/>
              <a:t>Results</a:t>
            </a:r>
            <a:r>
              <a:rPr lang="en-IN" b="1" dirty="0"/>
              <a:t> </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pPr/>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3814"/>
            <a:ext cx="838200" cy="394540"/>
          </a:xfrm>
          <a:prstGeom prst="rect">
            <a:avLst/>
          </a:prstGeom>
        </p:spPr>
      </p:pic>
      <p:pic>
        <p:nvPicPr>
          <p:cNvPr id="3074" name="Picture 2">
            <a:extLst>
              <a:ext uri="{FF2B5EF4-FFF2-40B4-BE49-F238E27FC236}">
                <a16:creationId xmlns:a16="http://schemas.microsoft.com/office/drawing/2014/main" id="{9BF8F9D5-AF80-8D68-DAC6-F2247BA0E20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5453" y="1690688"/>
            <a:ext cx="4457700" cy="38862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CE9AEB2-D928-AC04-1BAF-B3115B0D7F56}"/>
              </a:ext>
            </a:extLst>
          </p:cNvPr>
          <p:cNvSpPr txBox="1"/>
          <p:nvPr/>
        </p:nvSpPr>
        <p:spPr>
          <a:xfrm>
            <a:off x="5397500" y="1690689"/>
            <a:ext cx="6553200" cy="3693319"/>
          </a:xfrm>
          <a:prstGeom prst="rect">
            <a:avLst/>
          </a:prstGeom>
          <a:noFill/>
        </p:spPr>
        <p:txBody>
          <a:bodyPr wrap="square" rtlCol="0">
            <a:spAutoFit/>
          </a:bodyPr>
          <a:lstStyle/>
          <a:p>
            <a:r>
              <a:rPr lang="en-US" b="1" dirty="0"/>
              <a:t>Chart 4: No Clarity in Documentation and Billing (Bar Chart)</a:t>
            </a:r>
          </a:p>
          <a:p>
            <a:r>
              <a:rPr lang="en-US" dirty="0"/>
              <a:t>This chart compares </a:t>
            </a:r>
            <a:r>
              <a:rPr lang="en-US" dirty="0">
                <a:highlight>
                  <a:srgbClr val="FFFF00"/>
                </a:highlight>
              </a:rPr>
              <a:t>the percentage of patients who found documentation not clear, 49/85 "Yes", 57.6%) and billing/insurance not clear, 45/85 "Yes", 52.9%). </a:t>
            </a:r>
          </a:p>
          <a:p>
            <a:endParaRPr lang="en-US" dirty="0">
              <a:highlight>
                <a:srgbClr val="FFFF00"/>
              </a:highlight>
            </a:endParaRPr>
          </a:p>
          <a:p>
            <a:r>
              <a:rPr lang="en-US" b="1" dirty="0"/>
              <a:t>Overall, the following results clearly provide a clear visual representation of patient experience challenges, with insurance and communication issues at the forefront. By addressing these pain points, hospitals can reduce delays, enhance clarity, and improve overall satisfaction, leading to better patient outcomes and operational efficiency. These findings are critical for my research, highlighting actionable areas for healthcare providers to enhance service delivery. </a:t>
            </a:r>
            <a:endParaRPr lang="en-US" b="1" dirty="0">
              <a:effectLst/>
              <a:highlight>
                <a:srgbClr val="FFFF00"/>
              </a:highlight>
            </a:endParaRPr>
          </a:p>
        </p:txBody>
      </p:sp>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u="sng" dirty="0"/>
              <a:t>Suggestions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pPr/>
              <a:t>13</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092139" cy="514069"/>
          </a:xfrm>
          <a:prstGeom prst="rect">
            <a:avLst/>
          </a:prstGeom>
        </p:spPr>
      </p:pic>
      <p:sp>
        <p:nvSpPr>
          <p:cNvPr id="12" name="Content Placeholder 11">
            <a:extLst>
              <a:ext uri="{FF2B5EF4-FFF2-40B4-BE49-F238E27FC236}">
                <a16:creationId xmlns:a16="http://schemas.microsoft.com/office/drawing/2014/main" id="{8041070E-A5BC-BF7A-B1B2-CD035D1609BB}"/>
              </a:ext>
            </a:extLst>
          </p:cNvPr>
          <p:cNvSpPr>
            <a:spLocks noGrp="1"/>
          </p:cNvSpPr>
          <p:nvPr>
            <p:ph idx="1"/>
          </p:nvPr>
        </p:nvSpPr>
        <p:spPr>
          <a:xfrm>
            <a:off x="838200" y="1498600"/>
            <a:ext cx="10515600" cy="4678363"/>
          </a:xfrm>
        </p:spPr>
        <p:txBody>
          <a:bodyPr/>
          <a:lstStyle/>
          <a:p>
            <a:pPr marL="0" indent="0">
              <a:buNone/>
            </a:pPr>
            <a:r>
              <a:rPr lang="en-US" sz="1600" b="1" dirty="0"/>
              <a:t>To suggest a practical and simple framework to improve communication between Insured Individual, Healthcare providers and facilitators.</a:t>
            </a:r>
            <a:endParaRPr lang="en-US" sz="1600" dirty="0"/>
          </a:p>
          <a:p>
            <a:endParaRPr lang="en-US" dirty="0"/>
          </a:p>
        </p:txBody>
      </p:sp>
      <p:graphicFrame>
        <p:nvGraphicFramePr>
          <p:cNvPr id="13" name="Table 12">
            <a:extLst>
              <a:ext uri="{FF2B5EF4-FFF2-40B4-BE49-F238E27FC236}">
                <a16:creationId xmlns:a16="http://schemas.microsoft.com/office/drawing/2014/main" id="{C008792F-4267-566D-38A0-CED25CA4FF87}"/>
              </a:ext>
            </a:extLst>
          </p:cNvPr>
          <p:cNvGraphicFramePr>
            <a:graphicFrameLocks noGrp="1"/>
          </p:cNvGraphicFramePr>
          <p:nvPr>
            <p:extLst>
              <p:ext uri="{D42A27DB-BD31-4B8C-83A1-F6EECF244321}">
                <p14:modId xmlns:p14="http://schemas.microsoft.com/office/powerpoint/2010/main" val="3906926123"/>
              </p:ext>
            </p:extLst>
          </p:nvPr>
        </p:nvGraphicFramePr>
        <p:xfrm>
          <a:off x="952500" y="2032000"/>
          <a:ext cx="10236200" cy="4539616"/>
        </p:xfrm>
        <a:graphic>
          <a:graphicData uri="http://schemas.openxmlformats.org/drawingml/2006/table">
            <a:tbl>
              <a:tblPr firstRow="1" bandRow="1">
                <a:tableStyleId>{5C22544A-7EE6-4342-B048-85BDC9FD1C3A}</a:tableStyleId>
              </a:tblPr>
              <a:tblGrid>
                <a:gridCol w="2559050">
                  <a:extLst>
                    <a:ext uri="{9D8B030D-6E8A-4147-A177-3AD203B41FA5}">
                      <a16:colId xmlns:a16="http://schemas.microsoft.com/office/drawing/2014/main" val="2433496932"/>
                    </a:ext>
                  </a:extLst>
                </a:gridCol>
                <a:gridCol w="2559050">
                  <a:extLst>
                    <a:ext uri="{9D8B030D-6E8A-4147-A177-3AD203B41FA5}">
                      <a16:colId xmlns:a16="http://schemas.microsoft.com/office/drawing/2014/main" val="413091593"/>
                    </a:ext>
                  </a:extLst>
                </a:gridCol>
                <a:gridCol w="2559050">
                  <a:extLst>
                    <a:ext uri="{9D8B030D-6E8A-4147-A177-3AD203B41FA5}">
                      <a16:colId xmlns:a16="http://schemas.microsoft.com/office/drawing/2014/main" val="2258572631"/>
                    </a:ext>
                  </a:extLst>
                </a:gridCol>
                <a:gridCol w="2559050">
                  <a:extLst>
                    <a:ext uri="{9D8B030D-6E8A-4147-A177-3AD203B41FA5}">
                      <a16:colId xmlns:a16="http://schemas.microsoft.com/office/drawing/2014/main" val="2128578259"/>
                    </a:ext>
                  </a:extLst>
                </a:gridCol>
              </a:tblGrid>
              <a:tr h="10810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Action</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Responsible Party</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Tools/Methods</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Expected Outcome</a:t>
                      </a:r>
                      <a:endParaRPr lang="en-US" dirty="0"/>
                    </a:p>
                    <a:p>
                      <a:endParaRPr lang="en-US" dirty="0"/>
                    </a:p>
                  </a:txBody>
                  <a:tcPr/>
                </a:tc>
                <a:extLst>
                  <a:ext uri="{0D108BD9-81ED-4DB2-BD59-A6C34878D82A}">
                    <a16:rowId xmlns:a16="http://schemas.microsoft.com/office/drawing/2014/main" val="285045312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Send pre-admission guide with document checklist</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Healthcare Provider</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Email, portal, brochure</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Clearer documentation and fewer resubmissions </a:t>
                      </a:r>
                    </a:p>
                    <a:p>
                      <a:endParaRPr lang="en-US" dirty="0"/>
                    </a:p>
                  </a:txBody>
                  <a:tcPr/>
                </a:tc>
                <a:extLst>
                  <a:ext uri="{0D108BD9-81ED-4DB2-BD59-A6C34878D82A}">
                    <a16:rowId xmlns:a16="http://schemas.microsoft.com/office/drawing/2014/main" val="1661204989"/>
                  </a:ext>
                </a:extLst>
              </a:tr>
              <a:tr h="10810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Assign single case coordinator</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CRM, dedicated contact</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Better coordination and  easier contact with the patient</a:t>
                      </a:r>
                    </a:p>
                    <a:p>
                      <a:endParaRPr lang="en-US" dirty="0"/>
                    </a:p>
                  </a:txBody>
                  <a:tcPr/>
                </a:tc>
                <a:extLst>
                  <a:ext uri="{0D108BD9-81ED-4DB2-BD59-A6C34878D82A}">
                    <a16:rowId xmlns:a16="http://schemas.microsoft.com/office/drawing/2014/main" val="4088233423"/>
                  </a:ext>
                </a:extLst>
              </a:tr>
              <a:tr h="10810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Automate status updates via SMS/portal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Healthcare Provider and  Facilitator</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SMS, portal notifications</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informed patients and fewer follow-ups </a:t>
                      </a:r>
                    </a:p>
                  </a:txBody>
                  <a:tcPr/>
                </a:tc>
                <a:extLst>
                  <a:ext uri="{0D108BD9-81ED-4DB2-BD59-A6C34878D82A}">
                    <a16:rowId xmlns:a16="http://schemas.microsoft.com/office/drawing/2014/main" val="1869434795"/>
                  </a:ext>
                </a:extLst>
              </a:tr>
            </a:tbl>
          </a:graphicData>
        </a:graphic>
      </p:graphicFrame>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u="sng" dirty="0"/>
              <a:t>Suggestions</a:t>
            </a:r>
            <a:endParaRPr lang="en-IN" b="1" u="sng"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pPr/>
              <a:t>14</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3813"/>
            <a:ext cx="968188" cy="455725"/>
          </a:xfrm>
          <a:prstGeom prst="rect">
            <a:avLst/>
          </a:prstGeom>
        </p:spPr>
      </p:pic>
      <p:graphicFrame>
        <p:nvGraphicFramePr>
          <p:cNvPr id="11" name="Content Placeholder 10">
            <a:extLst>
              <a:ext uri="{FF2B5EF4-FFF2-40B4-BE49-F238E27FC236}">
                <a16:creationId xmlns:a16="http://schemas.microsoft.com/office/drawing/2014/main" id="{2CD345CA-5540-1BB3-EAEA-1A3B3726C1F7}"/>
              </a:ext>
            </a:extLst>
          </p:cNvPr>
          <p:cNvGraphicFramePr>
            <a:graphicFrameLocks noGrp="1"/>
          </p:cNvGraphicFramePr>
          <p:nvPr>
            <p:ph idx="1"/>
            <p:extLst>
              <p:ext uri="{D42A27DB-BD31-4B8C-83A1-F6EECF244321}">
                <p14:modId xmlns:p14="http://schemas.microsoft.com/office/powerpoint/2010/main" val="3238179245"/>
              </p:ext>
            </p:extLst>
          </p:nvPr>
        </p:nvGraphicFramePr>
        <p:xfrm>
          <a:off x="838200" y="1825624"/>
          <a:ext cx="10515600" cy="4232276"/>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695336525"/>
                    </a:ext>
                  </a:extLst>
                </a:gridCol>
                <a:gridCol w="2628900">
                  <a:extLst>
                    <a:ext uri="{9D8B030D-6E8A-4147-A177-3AD203B41FA5}">
                      <a16:colId xmlns:a16="http://schemas.microsoft.com/office/drawing/2014/main" val="4124442301"/>
                    </a:ext>
                  </a:extLst>
                </a:gridCol>
                <a:gridCol w="2628900">
                  <a:extLst>
                    <a:ext uri="{9D8B030D-6E8A-4147-A177-3AD203B41FA5}">
                      <a16:colId xmlns:a16="http://schemas.microsoft.com/office/drawing/2014/main" val="2608996453"/>
                    </a:ext>
                  </a:extLst>
                </a:gridCol>
                <a:gridCol w="2628900">
                  <a:extLst>
                    <a:ext uri="{9D8B030D-6E8A-4147-A177-3AD203B41FA5}">
                      <a16:colId xmlns:a16="http://schemas.microsoft.com/office/drawing/2014/main" val="1285946870"/>
                    </a:ext>
                  </a:extLst>
                </a:gridCol>
              </a:tblGrid>
              <a:tr h="10580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Action</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Responsible Party</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Tools/Methods</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Expected Outcome</a:t>
                      </a:r>
                      <a:endParaRPr lang="en-US" dirty="0"/>
                    </a:p>
                    <a:p>
                      <a:endParaRPr lang="en-US" dirty="0"/>
                    </a:p>
                  </a:txBody>
                  <a:tcPr/>
                </a:tc>
                <a:extLst>
                  <a:ext uri="{0D108BD9-81ED-4DB2-BD59-A6C34878D82A}">
                    <a16:rowId xmlns:a16="http://schemas.microsoft.com/office/drawing/2014/main" val="1420505603"/>
                  </a:ext>
                </a:extLst>
              </a:tr>
              <a:tr h="10580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Pre-check insurance 3–5 days before admission</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a:t>
                      </a:r>
                    </a:p>
                    <a:p>
                      <a:endParaRPr lang="en-US" dirty="0"/>
                    </a:p>
                  </a:txBody>
                  <a:tcPr/>
                </a:tc>
                <a:tc>
                  <a:txBody>
                    <a:bodyPr/>
                    <a:lstStyle/>
                    <a:p>
                      <a:r>
                        <a:rPr lang="en-US" dirty="0"/>
                        <a:t>E-mail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Reduced insurance delays and faster admissions </a:t>
                      </a:r>
                    </a:p>
                    <a:p>
                      <a:endParaRPr lang="en-US" dirty="0"/>
                    </a:p>
                  </a:txBody>
                  <a:tcPr/>
                </a:tc>
                <a:extLst>
                  <a:ext uri="{0D108BD9-81ED-4DB2-BD59-A6C34878D82A}">
                    <a16:rowId xmlns:a16="http://schemas.microsoft.com/office/drawing/2014/main" val="2313460061"/>
                  </a:ext>
                </a:extLst>
              </a:tr>
              <a:tr h="10580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clear billing summary at discharge</a:t>
                      </a:r>
                    </a:p>
                    <a:p>
                      <a:endParaRPr lang="en-US" dirty="0"/>
                    </a:p>
                  </a:txBody>
                  <a:tcPr/>
                </a:tc>
                <a:tc>
                  <a:txBody>
                    <a:bodyPr/>
                    <a:lstStyle/>
                    <a:p>
                      <a:r>
                        <a:rPr lang="en-US" dirty="0"/>
                        <a:t>Healthcare Provider and Facilitator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Email and portal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Improved billing clarity and faster discharges </a:t>
                      </a:r>
                    </a:p>
                    <a:p>
                      <a:endParaRPr lang="en-US" dirty="0"/>
                    </a:p>
                  </a:txBody>
                  <a:tcPr/>
                </a:tc>
                <a:extLst>
                  <a:ext uri="{0D108BD9-81ED-4DB2-BD59-A6C34878D82A}">
                    <a16:rowId xmlns:a16="http://schemas.microsoft.com/office/drawing/2014/main" val="252938732"/>
                  </a:ext>
                </a:extLst>
              </a:tr>
              <a:tr h="10580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Collect post-discharge feedback</a:t>
                      </a:r>
                    </a:p>
                    <a:p>
                      <a:endParaRPr lang="en-US" dirty="0"/>
                    </a:p>
                  </a:txBody>
                  <a:tcPr/>
                </a:tc>
                <a:tc>
                  <a:txBody>
                    <a:bodyPr/>
                    <a:lstStyle/>
                    <a:p>
                      <a:r>
                        <a:rPr lang="en-US" dirty="0"/>
                        <a:t>Facilitator</a:t>
                      </a:r>
                    </a:p>
                  </a:txBody>
                  <a:tcPr/>
                </a:tc>
                <a:tc>
                  <a:txBody>
                    <a:bodyPr/>
                    <a:lstStyle/>
                    <a:p>
                      <a:r>
                        <a:rPr lang="en-US" dirty="0"/>
                        <a:t>Direct contact through phone call and survey tools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Continuous improvement and fewer issues </a:t>
                      </a:r>
                    </a:p>
                    <a:p>
                      <a:endParaRPr lang="en-US" dirty="0"/>
                    </a:p>
                  </a:txBody>
                  <a:tcPr/>
                </a:tc>
                <a:extLst>
                  <a:ext uri="{0D108BD9-81ED-4DB2-BD59-A6C34878D82A}">
                    <a16:rowId xmlns:a16="http://schemas.microsoft.com/office/drawing/2014/main" val="3643270371"/>
                  </a:ext>
                </a:extLst>
              </a:tr>
            </a:tbl>
          </a:graphicData>
        </a:graphic>
      </p:graphicFrame>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                   </a:t>
            </a:r>
            <a:r>
              <a:rPr lang="en-US" b="1" u="sng" dirty="0"/>
              <a:t>Conclusion and Discussion</a:t>
            </a:r>
            <a:endParaRPr lang="en-IN" dirty="0"/>
          </a:p>
        </p:txBody>
      </p:sp>
      <p:sp>
        <p:nvSpPr>
          <p:cNvPr id="3" name="Content Placeholder 2"/>
          <p:cNvSpPr>
            <a:spLocks noGrp="1"/>
          </p:cNvSpPr>
          <p:nvPr>
            <p:ph idx="1"/>
          </p:nvPr>
        </p:nvSpPr>
        <p:spPr>
          <a:xfrm>
            <a:off x="838200" y="1690688"/>
            <a:ext cx="10515600" cy="4486275"/>
          </a:xfrm>
        </p:spPr>
        <p:txBody>
          <a:bodyPr>
            <a:normAutofit/>
          </a:bodyPr>
          <a:lstStyle/>
          <a:p>
            <a:pPr>
              <a:buFont typeface="Wingdings" panose="05000000000000000000" pitchFamily="2" charset="2"/>
              <a:buChar char="§"/>
            </a:pPr>
            <a:endParaRPr lang="en-US" sz="2000" dirty="0"/>
          </a:p>
          <a:p>
            <a:pPr>
              <a:buFont typeface="Wingdings" panose="05000000000000000000" pitchFamily="2" charset="2"/>
              <a:buChar char="§"/>
            </a:pPr>
            <a:r>
              <a:rPr lang="en-US" sz="2000" dirty="0"/>
              <a:t>Many patients experienced delays during admission and discharge due to insurance approval and documentation issues.	</a:t>
            </a:r>
          </a:p>
          <a:p>
            <a:pPr>
              <a:buFont typeface="Wingdings" panose="05000000000000000000" pitchFamily="2" charset="2"/>
              <a:buChar char="§"/>
            </a:pPr>
            <a:r>
              <a:rPr lang="en-US" sz="2000" dirty="0"/>
              <a:t>Communication gaps between hospitals, facilitators, and patients increased stress during hospitalization.	</a:t>
            </a:r>
          </a:p>
          <a:p>
            <a:pPr>
              <a:buFont typeface="Wingdings" panose="05000000000000000000" pitchFamily="2" charset="2"/>
              <a:buChar char="§"/>
            </a:pPr>
            <a:r>
              <a:rPr lang="en-US" sz="2000" dirty="0"/>
              <a:t>Despite these issues, some patients had positive experiences, showing that smooth coordination improves satisfaction.	</a:t>
            </a:r>
          </a:p>
          <a:p>
            <a:pPr>
              <a:buFont typeface="Wingdings" panose="05000000000000000000" pitchFamily="2" charset="2"/>
              <a:buChar char="§"/>
            </a:pPr>
            <a:r>
              <a:rPr lang="en-US" sz="2000" dirty="0"/>
              <a:t>The findings highlight the need for clearer communication, faster approvals, and stronger support systems during the hospital journey.</a:t>
            </a:r>
            <a:endParaRPr lang="en-IN" sz="2000" dirty="0"/>
          </a:p>
        </p:txBody>
      </p:sp>
      <p:sp>
        <p:nvSpPr>
          <p:cNvPr id="5" name="Slide Number Placeholder 4"/>
          <p:cNvSpPr>
            <a:spLocks noGrp="1"/>
          </p:cNvSpPr>
          <p:nvPr>
            <p:ph type="sldNum" sz="quarter" idx="12"/>
          </p:nvPr>
        </p:nvSpPr>
        <p:spPr/>
        <p:txBody>
          <a:bodyPr/>
          <a:lstStyle/>
          <a:p>
            <a:fld id="{26AD20E6-394B-4DF0-96A5-9647FF39C943}" type="slidenum">
              <a:rPr lang="en-IN" smtClean="0"/>
              <a:pPr/>
              <a:t>15</a:t>
            </a:fld>
            <a:endParaRPr lang="en-IN"/>
          </a:p>
        </p:txBody>
      </p:sp>
      <p:pic>
        <p:nvPicPr>
          <p:cNvPr id="4" name="Picture 3">
            <a:extLst>
              <a:ext uri="{FF2B5EF4-FFF2-40B4-BE49-F238E27FC236}">
                <a16:creationId xmlns:a16="http://schemas.microsoft.com/office/drawing/2014/main" id="{8D2A0FE9-51C8-EF32-0422-EF135C23A3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3813"/>
            <a:ext cx="968188" cy="455725"/>
          </a:xfrm>
          <a:prstGeom prst="rect">
            <a:avLst/>
          </a:prstGeom>
        </p:spPr>
      </p:pic>
    </p:spTree>
    <p:extLst>
      <p:ext uri="{BB962C8B-B14F-4D97-AF65-F5344CB8AC3E}">
        <p14:creationId xmlns:p14="http://schemas.microsoft.com/office/powerpoint/2010/main" val="4274296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US" b="1" u="sng" dirty="0"/>
              <a:t>Conclusion and Discussion</a:t>
            </a:r>
            <a:endParaRPr lang="en-IN" b="1" u="sng" dirty="0"/>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634084"/>
            <a:ext cx="10515600" cy="4542879"/>
          </a:xfrm>
        </p:spPr>
        <p:txBody>
          <a:bodyPr>
            <a:normAutofit/>
          </a:bodyPr>
          <a:lstStyle/>
          <a:p>
            <a:endParaRPr lang="en-US" sz="1800" dirty="0"/>
          </a:p>
          <a:p>
            <a:r>
              <a:rPr lang="en-US" sz="1800" dirty="0"/>
              <a:t>The study conducted at </a:t>
            </a:r>
            <a:r>
              <a:rPr lang="en-US" sz="1800" dirty="0" err="1"/>
              <a:t>Eexpedise</a:t>
            </a:r>
            <a:r>
              <a:rPr lang="en-US" sz="1800" dirty="0"/>
              <a:t> Health, involving telephonic interviews with 85 insured patients, revealed critical challenges in the hospitalization process, particularly in communication, insurance processing, and documentation. </a:t>
            </a:r>
          </a:p>
          <a:p>
            <a:r>
              <a:rPr lang="en-US" sz="1800" dirty="0"/>
              <a:t>The key findings indicate that </a:t>
            </a:r>
            <a:r>
              <a:rPr lang="en-US" sz="1800" dirty="0">
                <a:highlight>
                  <a:srgbClr val="FFFF00"/>
                </a:highlight>
              </a:rPr>
              <a:t>47.1% of patients experienced admission delays and 41.2% faced discharge delays, primarily due to insurance verification issues (affecting 63.5% of patients) and documentation resubmissions (62.4%). Additionally, 42.4% reported unclear documentation, and 47.1% found billing/insurance processes unclear, contributing to low satisfaction ratings (36.5% rated 2/5).</a:t>
            </a:r>
          </a:p>
          <a:p>
            <a:endParaRPr lang="en-US" sz="1800" dirty="0">
              <a:highlight>
                <a:srgbClr val="FFFF00"/>
              </a:highlight>
            </a:endParaRPr>
          </a:p>
          <a:p>
            <a:r>
              <a:rPr lang="en-US" sz="1800" dirty="0">
                <a:highlight>
                  <a:srgbClr val="FFFF00"/>
                </a:highlight>
              </a:rPr>
              <a:t> Despite these challenges, 50.6% of patients gave a 5/5 satisfaction rating, highlighting that seamless coordination leads to positive experiences.</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24455" y="6356350"/>
            <a:ext cx="2743200" cy="365125"/>
          </a:xfrm>
        </p:spPr>
        <p:txBody>
          <a:bodyPr/>
          <a:lstStyle/>
          <a:p>
            <a:fld id="{26AD20E6-394B-4DF0-96A5-9647FF39C943}" type="slidenum">
              <a:rPr lang="en-IN" smtClean="0"/>
              <a:pPr/>
              <a:t>16</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092139" cy="51406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660401"/>
            <a:ext cx="10515600" cy="1268959"/>
          </a:xfrm>
        </p:spPr>
        <p:txBody>
          <a:bodyPr/>
          <a:lstStyle/>
          <a:p>
            <a:pPr algn="ctr"/>
            <a:r>
              <a:rPr lang="en-IN" b="1" u="sng" dirty="0"/>
              <a:t>References</a:t>
            </a:r>
            <a:r>
              <a:rPr lang="en-IN" b="1" dirty="0"/>
              <a:t>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662546"/>
            <a:ext cx="10515600" cy="5171642"/>
          </a:xfrm>
        </p:spPr>
        <p:txBody>
          <a:bodyPr>
            <a:normAutofit fontScale="70000" lnSpcReduction="20000"/>
          </a:bodyPr>
          <a:lstStyle/>
          <a:p>
            <a:r>
              <a:rPr lang="en-US" dirty="0"/>
              <a:t>Expedise Technologies Pvt. Ltd. Healthcare Services – eExpedise. [Internet]. </a:t>
            </a:r>
            <a:r>
              <a:rPr lang="en-US" dirty="0" err="1"/>
              <a:t>Gurugram</a:t>
            </a:r>
            <a:r>
              <a:rPr lang="en-US" dirty="0"/>
              <a:t> (IN): eExpedise Technologies; [cited 2025 Jun 18]. Available from: https://www.eexpedise.com/services/ </a:t>
            </a:r>
            <a:br>
              <a:rPr lang="en-US" dirty="0"/>
            </a:br>
            <a:endParaRPr lang="en-US" dirty="0"/>
          </a:p>
          <a:p>
            <a:r>
              <a:rPr lang="en-US" dirty="0"/>
              <a:t>Luxford K, Safran DG, Delbanco T. Promoting patient-centered care: a qualitative study of facilitators and barriers in healthcare organizations. Health Expect. 2011;14(3):239-50. doi:10.1111/j.1369-7625.2010.00632.x</a:t>
            </a:r>
            <a:r>
              <a:rPr lang="en-US" dirty="0">
                <a:hlinkClick r:id="rId2"/>
              </a:rPr>
              <a:t>https://pubmed.ncbi.nlm.nih.gov/?term=health+insurance+AND+healthcare+quality</a:t>
            </a:r>
            <a:br>
              <a:rPr lang="en-US" dirty="0"/>
            </a:br>
            <a:endParaRPr lang="en-US" dirty="0"/>
          </a:p>
          <a:p>
            <a:r>
              <a:rPr lang="en-US" dirty="0"/>
              <a:t>Rathert C, </a:t>
            </a:r>
            <a:r>
              <a:rPr lang="en-US" dirty="0" err="1"/>
              <a:t>Wyrwich</a:t>
            </a:r>
            <a:r>
              <a:rPr lang="en-US" dirty="0"/>
              <a:t> MD, Boren SA. Patient-centered care and outcomes: a systematic review of the literature. Med Care Res Rev. 2013;70(4):351-79. doi:10.1177/1077558712465774.</a:t>
            </a:r>
          </a:p>
          <a:p>
            <a:r>
              <a:rPr lang="en-US" dirty="0"/>
              <a:t>World Health Organization. Patient safety: making health care safer. Geneva: WHO; 2017 [cited 2025 Jun 18]. Available from: </a:t>
            </a:r>
            <a:r>
              <a:rPr lang="en-US" dirty="0">
                <a:hlinkClick r:id="rId3"/>
              </a:rPr>
              <a:t>https://www.who.int/publications/i/item/patient-safety-making-health-care-safer</a:t>
            </a:r>
            <a:endParaRPr lang="en-US" dirty="0"/>
          </a:p>
          <a:p>
            <a:r>
              <a:rPr lang="en-US" dirty="0" err="1"/>
              <a:t>AmbitionBox</a:t>
            </a:r>
            <a:r>
              <a:rPr lang="en-US" dirty="0"/>
              <a:t>. eExpedise Group Reviews and Ratings by Employees. [Internet]. </a:t>
            </a:r>
            <a:r>
              <a:rPr lang="en-US" dirty="0" err="1"/>
              <a:t>Gurugram</a:t>
            </a:r>
            <a:r>
              <a:rPr lang="en-US" dirty="0"/>
              <a:t> (IN): </a:t>
            </a:r>
            <a:r>
              <a:rPr lang="en-US" dirty="0" err="1"/>
              <a:t>AmbitionBox</a:t>
            </a:r>
            <a:r>
              <a:rPr lang="en-US" dirty="0"/>
              <a:t>; [cited 2025 Jun 18]. Available from: https://www.ambitionbox.com/reviews/eexpedise-group-reviews </a:t>
            </a:r>
            <a:br>
              <a:rPr lang="en-US" dirty="0"/>
            </a:br>
            <a:br>
              <a:rPr lang="en-US" dirty="0"/>
            </a:b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pPr/>
              <a:t>17</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3813"/>
            <a:ext cx="1021976" cy="481043"/>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b="1" u="sng" dirty="0"/>
              <a:t>Community Outreach Programme</a:t>
            </a:r>
            <a:endParaRPr lang="en-IN" b="1" u="sng"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90688"/>
            <a:ext cx="3200400" cy="4486275"/>
          </a:xfrm>
        </p:spPr>
      </p:pic>
      <p:sp>
        <p:nvSpPr>
          <p:cNvPr id="5" name="Slide Number Placeholder 4"/>
          <p:cNvSpPr>
            <a:spLocks noGrp="1"/>
          </p:cNvSpPr>
          <p:nvPr>
            <p:ph type="sldNum" sz="quarter" idx="12"/>
          </p:nvPr>
        </p:nvSpPr>
        <p:spPr/>
        <p:txBody>
          <a:bodyPr/>
          <a:lstStyle/>
          <a:p>
            <a:fld id="{26AD20E6-394B-4DF0-96A5-9647FF39C943}" type="slidenum">
              <a:rPr lang="en-IN" smtClean="0"/>
              <a:pPr/>
              <a:t>18</a:t>
            </a:fld>
            <a:endParaRPr lang="en-IN"/>
          </a:p>
        </p:txBody>
      </p:sp>
      <p:sp>
        <p:nvSpPr>
          <p:cNvPr id="3" name="TextBox 2"/>
          <p:cNvSpPr txBox="1"/>
          <p:nvPr/>
        </p:nvSpPr>
        <p:spPr>
          <a:xfrm>
            <a:off x="4637809" y="1579335"/>
            <a:ext cx="6116782" cy="1877437"/>
          </a:xfrm>
          <a:prstGeom prst="rect">
            <a:avLst/>
          </a:prstGeom>
          <a:noFill/>
        </p:spPr>
        <p:txBody>
          <a:bodyPr wrap="square" rtlCol="0">
            <a:spAutoFit/>
          </a:bodyPr>
          <a:lstStyle/>
          <a:p>
            <a:pPr marL="285750" indent="-285750">
              <a:buFont typeface="Arial" panose="020B0604020202020204" pitchFamily="34" charset="0"/>
              <a:buChar char="•"/>
            </a:pPr>
            <a:r>
              <a:rPr lang="en-US" sz="2000" b="1" dirty="0"/>
              <a:t>Total no of visits:-</a:t>
            </a:r>
            <a:r>
              <a:rPr lang="en-US" sz="2000" dirty="0"/>
              <a:t>Visited Goyala Dairy around </a:t>
            </a:r>
            <a:r>
              <a:rPr lang="en-US" sz="2000" b="1" dirty="0"/>
              <a:t>4-5 times.</a:t>
            </a:r>
          </a:p>
          <a:p>
            <a:r>
              <a:rPr lang="en-US" sz="2000" b="1" dirty="0"/>
              <a:t>     </a:t>
            </a:r>
          </a:p>
          <a:p>
            <a:r>
              <a:rPr lang="en-US" sz="2000" b="1" u="sng" dirty="0"/>
              <a:t>No of activities done:-</a:t>
            </a:r>
          </a:p>
          <a:p>
            <a:br>
              <a:rPr lang="en-US" dirty="0"/>
            </a:br>
            <a:endParaRPr lang="en-IN" dirty="0"/>
          </a:p>
        </p:txBody>
      </p:sp>
      <p:pic>
        <p:nvPicPr>
          <p:cNvPr id="4" name="Picture 3">
            <a:extLst>
              <a:ext uri="{FF2B5EF4-FFF2-40B4-BE49-F238E27FC236}">
                <a16:creationId xmlns:a16="http://schemas.microsoft.com/office/drawing/2014/main" id="{8A880B4D-C2AF-214F-C24B-C33B31A8D9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3813"/>
            <a:ext cx="1021976" cy="481043"/>
          </a:xfrm>
          <a:prstGeom prst="rect">
            <a:avLst/>
          </a:prstGeom>
        </p:spPr>
      </p:pic>
      <p:sp>
        <p:nvSpPr>
          <p:cNvPr id="8" name="TextBox 7">
            <a:extLst>
              <a:ext uri="{FF2B5EF4-FFF2-40B4-BE49-F238E27FC236}">
                <a16:creationId xmlns:a16="http://schemas.microsoft.com/office/drawing/2014/main" id="{A8963EE3-EA0D-4C29-418A-7728779E9F8E}"/>
              </a:ext>
            </a:extLst>
          </p:cNvPr>
          <p:cNvSpPr txBox="1"/>
          <p:nvPr/>
        </p:nvSpPr>
        <p:spPr>
          <a:xfrm>
            <a:off x="4797544" y="2864224"/>
            <a:ext cx="5957047" cy="3139321"/>
          </a:xfrm>
          <a:prstGeom prst="rect">
            <a:avLst/>
          </a:prstGeom>
          <a:noFill/>
        </p:spPr>
        <p:txBody>
          <a:bodyPr wrap="square" rtlCol="0">
            <a:spAutoFit/>
          </a:bodyPr>
          <a:lstStyle/>
          <a:p>
            <a:pPr marL="285750" indent="-285750">
              <a:buFont typeface="Arial" panose="020B0604020202020204" pitchFamily="34" charset="0"/>
              <a:buChar char="•"/>
            </a:pPr>
            <a:r>
              <a:rPr lang="en-US" dirty="0"/>
              <a:t>Surveyed the members about: ABHA (Ayushman Bharat Health Account) card and Basic household amenities.</a:t>
            </a:r>
          </a:p>
          <a:p>
            <a:pPr marL="285750" indent="-285750">
              <a:buFont typeface="Arial" panose="020B0604020202020204" pitchFamily="34" charset="0"/>
              <a:buChar char="•"/>
            </a:pPr>
            <a:r>
              <a:rPr lang="en-US" dirty="0"/>
              <a:t>Measured: Height, Weight and Blood Pressure (BP).</a:t>
            </a:r>
          </a:p>
          <a:p>
            <a:pPr marL="285750" indent="-285750">
              <a:buFont typeface="Arial" panose="020B0604020202020204" pitchFamily="34" charset="0"/>
              <a:buChar char="•"/>
            </a:pPr>
            <a:r>
              <a:rPr lang="en-US" dirty="0"/>
              <a:t>Collected information on: Any existing diseases, nearest hospital they visit for treatment and Total cost incurred for treatment.</a:t>
            </a:r>
          </a:p>
          <a:p>
            <a:pPr marL="285750" indent="-285750">
              <a:buFont typeface="Arial" panose="020B0604020202020204" pitchFamily="34" charset="0"/>
              <a:buChar char="•"/>
            </a:pPr>
            <a:r>
              <a:rPr lang="en-US" dirty="0"/>
              <a:t>Accessed: Accessibility to clean drinking water, Sanitation and cleanliness in their locality and Whether any health check-ups are conducted by the government.</a:t>
            </a: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821331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u="sng"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pPr/>
              <a:t>19</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120708" cy="527516"/>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u="sng"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120705" cy="527515"/>
          </a:xfrm>
          <a:prstGeom prst="rect">
            <a:avLst/>
          </a:prstGeom>
        </p:spPr>
      </p:pic>
      <p:pic>
        <p:nvPicPr>
          <p:cNvPr id="8" name="Content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11382" y="1825625"/>
            <a:ext cx="2369127" cy="4351338"/>
          </a:xfr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8709" y="1690689"/>
            <a:ext cx="2722418" cy="4349894"/>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C423B-FBAB-4BF9-A6F0-B5761A7603AD}"/>
              </a:ext>
            </a:extLst>
          </p:cNvPr>
          <p:cNvSpPr>
            <a:spLocks noGrp="1"/>
          </p:cNvSpPr>
          <p:nvPr>
            <p:ph type="title"/>
          </p:nvPr>
        </p:nvSpPr>
        <p:spPr>
          <a:xfrm>
            <a:off x="3742943" y="365125"/>
            <a:ext cx="7610855" cy="1325563"/>
          </a:xfrm>
        </p:spPr>
        <p:txBody>
          <a:bodyPr/>
          <a:lstStyle/>
          <a:p>
            <a:r>
              <a:rPr lang="en-IN" b="1" dirty="0"/>
              <a:t>     </a:t>
            </a:r>
            <a:r>
              <a:rPr lang="en-IN" b="1" u="sng" dirty="0"/>
              <a:t>Introduction</a:t>
            </a:r>
            <a:endParaRPr lang="en-US" u="sng" dirty="0"/>
          </a:p>
        </p:txBody>
      </p:sp>
      <p:sp>
        <p:nvSpPr>
          <p:cNvPr id="5" name="Slide Number Placeholder 4">
            <a:extLst>
              <a:ext uri="{FF2B5EF4-FFF2-40B4-BE49-F238E27FC236}">
                <a16:creationId xmlns:a16="http://schemas.microsoft.com/office/drawing/2014/main" id="{22574B5A-D8F6-EAB8-D032-A1098623E464}"/>
              </a:ext>
            </a:extLst>
          </p:cNvPr>
          <p:cNvSpPr>
            <a:spLocks noGrp="1"/>
          </p:cNvSpPr>
          <p:nvPr>
            <p:ph type="sldNum" sz="quarter" idx="12"/>
          </p:nvPr>
        </p:nvSpPr>
        <p:spPr/>
        <p:txBody>
          <a:bodyPr/>
          <a:lstStyle/>
          <a:p>
            <a:fld id="{26AD20E6-394B-4DF0-96A5-9647FF39C943}" type="slidenum">
              <a:rPr lang="en-IN" smtClean="0"/>
              <a:pPr/>
              <a:t>3</a:t>
            </a:fld>
            <a:endParaRPr lang="en-IN"/>
          </a:p>
        </p:txBody>
      </p:sp>
      <p:pic>
        <p:nvPicPr>
          <p:cNvPr id="6" name="Picture 5">
            <a:extLst>
              <a:ext uri="{FF2B5EF4-FFF2-40B4-BE49-F238E27FC236}">
                <a16:creationId xmlns:a16="http://schemas.microsoft.com/office/drawing/2014/main" id="{6589A8AF-5C86-7708-A421-82F125C5F0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092139" cy="514069"/>
          </a:xfrm>
          <a:prstGeom prst="rect">
            <a:avLst/>
          </a:prstGeom>
        </p:spPr>
      </p:pic>
      <p:sp>
        <p:nvSpPr>
          <p:cNvPr id="19" name="TextBox 18">
            <a:extLst>
              <a:ext uri="{FF2B5EF4-FFF2-40B4-BE49-F238E27FC236}">
                <a16:creationId xmlns:a16="http://schemas.microsoft.com/office/drawing/2014/main" id="{F543CE84-E1B1-E67A-8D7D-292DDC6519EB}"/>
              </a:ext>
            </a:extLst>
          </p:cNvPr>
          <p:cNvSpPr txBox="1"/>
          <p:nvPr/>
        </p:nvSpPr>
        <p:spPr>
          <a:xfrm>
            <a:off x="225552" y="1690688"/>
            <a:ext cx="11740896" cy="4247317"/>
          </a:xfrm>
          <a:prstGeom prst="rect">
            <a:avLst/>
          </a:prstGeom>
          <a:noFill/>
        </p:spPr>
        <p:txBody>
          <a:bodyPr wrap="square" rtlCol="0">
            <a:spAutoFit/>
          </a:bodyPr>
          <a:lstStyle/>
          <a:p>
            <a:endParaRPr lang="en-US" b="1" dirty="0"/>
          </a:p>
          <a:p>
            <a:endParaRPr lang="en-US" b="1" dirty="0"/>
          </a:p>
          <a:p>
            <a:r>
              <a:rPr lang="en-US" b="1" dirty="0" err="1"/>
              <a:t>Eexpedise</a:t>
            </a:r>
            <a:r>
              <a:rPr lang="en-US" b="1" dirty="0"/>
              <a:t> Health</a:t>
            </a:r>
            <a:r>
              <a:rPr lang="en-US" dirty="0"/>
              <a:t>, based in Gurgaon, operates at the intersection of healthcare and insurance, offering specialized support services that resemble the functioning of a medical tourism facilitator. The company bridges the gap between insurance companies, hospitals, and insured individuals to streamline the hospitalization and claims process, ensuring a smooth and efficient patient journey.</a:t>
            </a:r>
          </a:p>
          <a:p>
            <a:endParaRPr lang="en-US" dirty="0"/>
          </a:p>
          <a:p>
            <a:r>
              <a:rPr lang="en-US" dirty="0"/>
              <a:t>Our operations are divided into two core departments: </a:t>
            </a:r>
            <a:r>
              <a:rPr lang="en-US" b="1" dirty="0"/>
              <a:t>Query</a:t>
            </a:r>
            <a:r>
              <a:rPr lang="en-US" dirty="0"/>
              <a:t> and </a:t>
            </a:r>
            <a:r>
              <a:rPr lang="en-US" b="1" dirty="0"/>
              <a:t>Claim</a:t>
            </a:r>
            <a:r>
              <a:rPr lang="en-US" dirty="0"/>
              <a:t>.</a:t>
            </a:r>
          </a:p>
          <a:p>
            <a:r>
              <a:rPr lang="en-US" dirty="0"/>
              <a:t>1.The </a:t>
            </a:r>
            <a:r>
              <a:rPr lang="en-US" b="1" dirty="0"/>
              <a:t>Claim Department</a:t>
            </a:r>
            <a:r>
              <a:rPr lang="en-US" dirty="0"/>
              <a:t> plays a crucial role from the very beginning of the patient journey. It handles patients </a:t>
            </a:r>
            <a:r>
              <a:rPr lang="en-US" b="1" dirty="0"/>
              <a:t>before hospital admission</a:t>
            </a:r>
            <a:r>
              <a:rPr lang="en-US" dirty="0"/>
              <a:t>, assisting with documentation, eligibility checks, and coordinating with insurance providers to ensure a  hassle-free admission process. </a:t>
            </a:r>
          </a:p>
          <a:p>
            <a:r>
              <a:rPr lang="en-US" dirty="0"/>
              <a:t>2.The </a:t>
            </a:r>
            <a:r>
              <a:rPr lang="en-US" b="1" dirty="0"/>
              <a:t>Query Department</a:t>
            </a:r>
            <a:r>
              <a:rPr lang="en-US" dirty="0"/>
              <a:t>, where I am currently involved, manages all hospital-side coordination from </a:t>
            </a:r>
            <a:r>
              <a:rPr lang="en-US" b="1" dirty="0"/>
              <a:t>admission to discharge</a:t>
            </a:r>
            <a:r>
              <a:rPr lang="en-US" dirty="0"/>
              <a:t>. This includes handling real-time queries, facilitating approvals, resolving discrepancies, and ensuring proper documentation throughout the patient's hospital stay.</a:t>
            </a:r>
          </a:p>
          <a:p>
            <a:endParaRPr lang="en-US" dirty="0"/>
          </a:p>
        </p:txBody>
      </p:sp>
    </p:spTree>
    <p:extLst>
      <p:ext uri="{BB962C8B-B14F-4D97-AF65-F5344CB8AC3E}">
        <p14:creationId xmlns:p14="http://schemas.microsoft.com/office/powerpoint/2010/main" val="1178975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u="sng" dirty="0"/>
              <a:t>Literature Review</a:t>
            </a:r>
            <a:endParaRPr lang="en-IN" u="sng" dirty="0"/>
          </a:p>
        </p:txBody>
      </p:sp>
      <p:sp>
        <p:nvSpPr>
          <p:cNvPr id="3" name="Content Placeholder 2"/>
          <p:cNvSpPr>
            <a:spLocks noGrp="1"/>
          </p:cNvSpPr>
          <p:nvPr>
            <p:ph idx="1"/>
          </p:nvPr>
        </p:nvSpPr>
        <p:spPr>
          <a:xfrm>
            <a:off x="564776" y="2393576"/>
            <a:ext cx="11066930" cy="4464423"/>
          </a:xfrm>
        </p:spPr>
        <p:txBody>
          <a:bodyPr>
            <a:normAutofit/>
          </a:bodyPr>
          <a:lstStyle/>
          <a:p>
            <a:pPr algn="just">
              <a:lnSpc>
                <a:spcPct val="100000"/>
              </a:lnSpc>
              <a:buNone/>
            </a:pPr>
            <a:r>
              <a:rPr lang="en-US" dirty="0"/>
              <a:t>   </a:t>
            </a:r>
            <a:r>
              <a:rPr lang="en-US" sz="1900" dirty="0"/>
              <a:t>Effective collaboration between healthcare providers and insurance companies is essential for ensuring timely and seamless patient care. Research highlights that communication gaps, delays in insurance approvals, and documentation errors significantly contribute to patient dissatisfaction and operational inefficiencies. Patient-centered care, which emphasizes aligning healthcare processes with patients’ needs—including transparency in billing and insurance communication—has been shown to improve outcomes and satisfaction. Delays in insurance processing and unclear documentation not only compromise patient safety but also hinder service efficiency, as reflected in findings where over 60% of patients experienced admission or discharge delays due to such issues. Building integrated communication systems between facilitators, hospitals, and insurers can help minimize stress, enhance clarity, and significantly improve the overall patient experience.</a:t>
            </a:r>
          </a:p>
        </p:txBody>
      </p:sp>
      <p:sp>
        <p:nvSpPr>
          <p:cNvPr id="5" name="Slide Number Placeholder 4"/>
          <p:cNvSpPr>
            <a:spLocks noGrp="1"/>
          </p:cNvSpPr>
          <p:nvPr>
            <p:ph type="sldNum" sz="quarter" idx="12"/>
          </p:nvPr>
        </p:nvSpPr>
        <p:spPr/>
        <p:txBody>
          <a:bodyPr/>
          <a:lstStyle/>
          <a:p>
            <a:fld id="{26AD20E6-394B-4DF0-96A5-9647FF39C943}" type="slidenum">
              <a:rPr lang="en-IN" smtClean="0"/>
              <a:pPr/>
              <a:t>4</a:t>
            </a:fld>
            <a:endParaRPr lang="en-IN"/>
          </a:p>
        </p:txBody>
      </p:sp>
      <p:pic>
        <p:nvPicPr>
          <p:cNvPr id="4" name="Picture 3">
            <a:extLst>
              <a:ext uri="{FF2B5EF4-FFF2-40B4-BE49-F238E27FC236}">
                <a16:creationId xmlns:a16="http://schemas.microsoft.com/office/drawing/2014/main" id="{6F7EE404-8309-368D-0654-8B68346848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092139" cy="514069"/>
          </a:xfrm>
          <a:prstGeom prst="rect">
            <a:avLst/>
          </a:prstGeom>
        </p:spPr>
      </p:pic>
    </p:spTree>
    <p:extLst>
      <p:ext uri="{BB962C8B-B14F-4D97-AF65-F5344CB8AC3E}">
        <p14:creationId xmlns:p14="http://schemas.microsoft.com/office/powerpoint/2010/main" val="359688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u="sng"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r>
              <a:rPr lang="en-US" b="1" dirty="0"/>
              <a:t>To interact with member (Insured Individual) and understand the challenges they face during the admission and discharge process.</a:t>
            </a:r>
            <a:endParaRPr lang="en-US" dirty="0"/>
          </a:p>
          <a:p>
            <a:pPr marL="0" indent="0">
              <a:buNone/>
            </a:pPr>
            <a:endParaRPr lang="en-US" dirty="0"/>
          </a:p>
          <a:p>
            <a:r>
              <a:rPr lang="en-US" b="1" dirty="0"/>
              <a:t>To suggest a practical and simple framework to improve communication between Insured Individual, Healthcare providers and facilitators.</a:t>
            </a:r>
            <a:endParaRPr lang="en-US" dirty="0"/>
          </a:p>
          <a:p>
            <a:pPr marL="0" lvl="0" indent="0">
              <a:buNone/>
            </a:pPr>
            <a:endParaRPr lang="en-IN" dirty="0">
              <a:solidFill>
                <a:srgbClr val="002060"/>
              </a:solidFill>
              <a:latin typeface="Times New Roman" pitchFamily="18" charset="0"/>
              <a:cs typeface="Times New Roman" pitchFamily="18" charset="0"/>
            </a:endParaRP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pPr/>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4"/>
            <a:ext cx="1006435" cy="473728"/>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978877" y="212726"/>
            <a:ext cx="10515600" cy="1325563"/>
          </a:xfrm>
        </p:spPr>
        <p:txBody>
          <a:bodyPr/>
          <a:lstStyle/>
          <a:p>
            <a:pPr algn="ctr"/>
            <a:r>
              <a:rPr lang="en-IN" b="1" u="sng" dirty="0"/>
              <a:t>Methodology</a:t>
            </a:r>
            <a:r>
              <a:rPr lang="en-IN" b="1" dirty="0"/>
              <a:t> </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pPr/>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3"/>
            <a:ext cx="1035003" cy="487175"/>
          </a:xfrm>
          <a:prstGeom prst="rect">
            <a:avLst/>
          </a:prstGeom>
        </p:spPr>
      </p:pic>
      <p:sp>
        <p:nvSpPr>
          <p:cNvPr id="7" name="Rectangle 1">
            <a:extLst>
              <a:ext uri="{FF2B5EF4-FFF2-40B4-BE49-F238E27FC236}">
                <a16:creationId xmlns:a16="http://schemas.microsoft.com/office/drawing/2014/main" id="{E4F7E3D6-B2DA-69E8-5C27-79313BA04509}"/>
              </a:ext>
            </a:extLst>
          </p:cNvPr>
          <p:cNvSpPr>
            <a:spLocks noGrp="1" noChangeArrowheads="1"/>
          </p:cNvSpPr>
          <p:nvPr>
            <p:ph idx="1"/>
          </p:nvPr>
        </p:nvSpPr>
        <p:spPr bwMode="auto">
          <a:xfrm>
            <a:off x="181709" y="1153899"/>
            <a:ext cx="11177952"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sz="2400" b="1" i="0" u="none" strike="noStrike" cap="none" normalizeH="0" baseline="0" dirty="0">
                <a:ln>
                  <a:noFill/>
                </a:ln>
                <a:solidFill>
                  <a:schemeClr val="tx1"/>
                </a:solidFill>
                <a:effectLst/>
                <a:latin typeface="Arial" panose="020B0604020202020204" pitchFamily="34" charset="0"/>
              </a:rPr>
              <a:t>Approach</a:t>
            </a:r>
            <a:r>
              <a:rPr kumimoji="0" lang="en-US" altLang="en-US" sz="24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0" i="0" u="none" strike="noStrike" cap="none" normalizeH="0" baseline="0" dirty="0">
                <a:ln>
                  <a:noFill/>
                </a:ln>
                <a:solidFill>
                  <a:schemeClr val="tx1"/>
                </a:solidFill>
                <a:effectLst/>
                <a:latin typeface="Arial" panose="020B0604020202020204" pitchFamily="34" charset="0"/>
              </a:rPr>
              <a:t>  Qualitative research through direct telephonic interaction.</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Arial" panose="020B0604020202020204" pitchFamily="34" charset="0"/>
              </a:rPr>
              <a:t> Data Collection</a:t>
            </a:r>
            <a:r>
              <a:rPr kumimoji="0" lang="en-US" altLang="en-US" sz="2400" b="0" i="0" u="none" strike="noStrike" cap="none" normalizeH="0" baseline="0" dirty="0">
                <a:ln>
                  <a:noFill/>
                </a:ln>
                <a:solidFill>
                  <a:schemeClr val="tx1"/>
                </a:solidFill>
                <a:effectLst/>
                <a:latin typeface="Arial" panose="020B0604020202020204" pitchFamily="34" charset="0"/>
              </a:rPr>
              <a:t>:</a:t>
            </a:r>
          </a:p>
          <a:p>
            <a:pPr marL="457200" lvl="0" indent="-457200" eaLnBrk="0" fontAlgn="base" hangingPunct="0">
              <a:lnSpc>
                <a:spcPct val="100000"/>
              </a:lnSpc>
              <a:spcBef>
                <a:spcPct val="0"/>
              </a:spcBef>
              <a:spcAft>
                <a:spcPct val="0"/>
              </a:spcAft>
              <a:buFont typeface="+mj-lt"/>
              <a:buAutoNum type="arabicPeriod"/>
            </a:pPr>
            <a:r>
              <a:rPr kumimoji="0" lang="en-US" altLang="en-US" sz="2400" b="0" i="0" u="none" strike="noStrike" cap="none" normalizeH="0" baseline="0" dirty="0">
                <a:ln>
                  <a:noFill/>
                </a:ln>
                <a:solidFill>
                  <a:schemeClr val="tx1"/>
                </a:solidFill>
                <a:effectLst/>
                <a:latin typeface="Arial" panose="020B0604020202020204" pitchFamily="34" charset="0"/>
              </a:rPr>
              <a:t>Phone calls with </a:t>
            </a:r>
            <a:r>
              <a:rPr lang="en-US" altLang="en-US" sz="2400" b="1" dirty="0">
                <a:latin typeface="Arial" panose="020B0604020202020204" pitchFamily="34" charset="0"/>
              </a:rPr>
              <a:t>85</a:t>
            </a:r>
            <a:r>
              <a:rPr kumimoji="0" lang="en-US" altLang="en-US" sz="2400" b="1" i="0" u="none" strike="noStrike" cap="none" normalizeH="0" baseline="0" dirty="0">
                <a:ln>
                  <a:noFill/>
                </a:ln>
                <a:solidFill>
                  <a:schemeClr val="tx1"/>
                </a:solidFill>
                <a:effectLst/>
                <a:latin typeface="Arial" panose="020B0604020202020204" pitchFamily="34" charset="0"/>
              </a:rPr>
              <a:t> insured patients</a:t>
            </a:r>
            <a:r>
              <a:rPr kumimoji="0" lang="en-US" altLang="en-US" sz="2400" b="0" i="0" u="none" strike="noStrike" cap="none" normalizeH="0" baseline="0" dirty="0">
                <a:ln>
                  <a:noFill/>
                </a:ln>
                <a:solidFill>
                  <a:schemeClr val="tx1"/>
                </a:solidFill>
                <a:effectLst/>
                <a:latin typeface="Arial" panose="020B0604020202020204" pitchFamily="34" charset="0"/>
              </a:rPr>
              <a:t> over </a:t>
            </a:r>
            <a:r>
              <a:rPr kumimoji="0" lang="en-US" altLang="en-US" sz="2400" b="1" i="0" u="none" strike="noStrike" cap="none" normalizeH="0" baseline="0" dirty="0">
                <a:ln>
                  <a:noFill/>
                </a:ln>
                <a:solidFill>
                  <a:schemeClr val="tx1"/>
                </a:solidFill>
                <a:effectLst/>
                <a:latin typeface="Arial" panose="020B0604020202020204" pitchFamily="34" charset="0"/>
              </a:rPr>
              <a:t>25 days(</a:t>
            </a:r>
            <a:r>
              <a:rPr lang="en-US" sz="2400" dirty="0"/>
              <a:t>Total number of participants: A total of 95 participants were approached for the study through telephonic communication. Each individual was un contacted personally to explain the purpose of the research and to seek their willingness to participate. Out of the 95 individuals contacted, 85 provided a positive response and agreed to participate in the study)</a:t>
            </a:r>
            <a:r>
              <a:rPr kumimoji="0" lang="en-US" altLang="en-US" sz="2400" b="0" i="0" u="none" strike="noStrike" cap="none" normalizeH="0" baseline="0" dirty="0">
                <a:ln>
                  <a:noFill/>
                </a:ln>
                <a:solidFill>
                  <a:schemeClr val="tx1"/>
                </a:solidFill>
                <a:effectLst/>
                <a:latin typeface="Arial" panose="020B0604020202020204" pitchFamily="34" charset="0"/>
              </a:rPr>
              <a:t>.</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a:ln>
                  <a:noFill/>
                </a:ln>
                <a:solidFill>
                  <a:schemeClr val="tx1"/>
                </a:solidFill>
                <a:effectLst/>
                <a:latin typeface="Arial" panose="020B0604020202020204" pitchFamily="34" charset="0"/>
              </a:rPr>
              <a:t>Use of a </a:t>
            </a:r>
            <a:r>
              <a:rPr kumimoji="0" lang="en-US" altLang="en-US" sz="2400" b="1" i="0" u="none" strike="noStrike" cap="none" normalizeH="0" baseline="0" dirty="0">
                <a:ln>
                  <a:noFill/>
                </a:ln>
                <a:solidFill>
                  <a:schemeClr val="tx1"/>
                </a:solidFill>
                <a:effectLst/>
                <a:latin typeface="Arial" panose="020B0604020202020204" pitchFamily="34" charset="0"/>
              </a:rPr>
              <a:t>question checklist</a:t>
            </a:r>
            <a:r>
              <a:rPr kumimoji="0" lang="en-US" altLang="en-US" sz="2400" b="0" i="0" u="none" strike="noStrike" cap="none" normalizeH="0" baseline="0" dirty="0">
                <a:ln>
                  <a:noFill/>
                </a:ln>
                <a:solidFill>
                  <a:schemeClr val="tx1"/>
                </a:solidFill>
                <a:effectLst/>
                <a:latin typeface="Arial" panose="020B0604020202020204" pitchFamily="34" charset="0"/>
              </a:rPr>
              <a:t> to guide each conversation.</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a:ln>
                  <a:noFill/>
                </a:ln>
                <a:solidFill>
                  <a:schemeClr val="tx1"/>
                </a:solidFill>
                <a:effectLst/>
                <a:latin typeface="Arial" panose="020B0604020202020204" pitchFamily="34" charset="0"/>
              </a:rPr>
              <a:t>Duration per call: </a:t>
            </a:r>
            <a:r>
              <a:rPr kumimoji="0" lang="en-US" altLang="en-US" sz="2400" b="1" i="0" u="none" strike="noStrike" cap="none" normalizeH="0" baseline="0" dirty="0">
                <a:ln>
                  <a:noFill/>
                </a:ln>
                <a:solidFill>
                  <a:schemeClr val="tx1"/>
                </a:solidFill>
                <a:effectLst/>
                <a:latin typeface="Arial" panose="020B0604020202020204" pitchFamily="34" charset="0"/>
              </a:rPr>
              <a:t>5–10 minutes</a:t>
            </a:r>
            <a:r>
              <a:rPr kumimoji="0" lang="en-US" altLang="en-US" sz="2400" b="0" i="0" u="none" strike="noStrike" cap="none" normalizeH="0" baseline="0" dirty="0">
                <a:ln>
                  <a:noFill/>
                </a:ln>
                <a:solidFill>
                  <a:schemeClr val="tx1"/>
                </a:solidFill>
                <a:effectLst/>
                <a:latin typeface="Arial" panose="020B0604020202020204" pitchFamily="34" charset="0"/>
              </a:rPr>
              <a:t>.</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a:ln>
                  <a:noFill/>
                </a:ln>
                <a:solidFill>
                  <a:schemeClr val="tx1"/>
                </a:solidFill>
                <a:effectLst/>
                <a:latin typeface="Arial" panose="020B0604020202020204" pitchFamily="34" charset="0"/>
              </a:rPr>
              <a:t>Patients selected from recent hospital (both in-network and out-of-network hospitals)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u="sng" dirty="0"/>
              <a:t>Methodology </a:t>
            </a:r>
            <a:endParaRPr lang="en-IN" u="sng"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marL="0" lvl="0" indent="0" eaLnBrk="0" fontAlgn="base" hangingPunct="0">
              <a:lnSpc>
                <a:spcPct val="100000"/>
              </a:lnSpc>
              <a:spcBef>
                <a:spcPct val="0"/>
              </a:spcBef>
              <a:spcAft>
                <a:spcPct val="0"/>
              </a:spcAft>
              <a:buFontTx/>
              <a:buChar char="•"/>
            </a:pPr>
            <a:r>
              <a:rPr lang="en-US" altLang="en-US" sz="2400" b="1" dirty="0">
                <a:latin typeface="Arial" panose="020B0604020202020204" pitchFamily="34" charset="0"/>
              </a:rPr>
              <a:t> Focus Areas</a:t>
            </a:r>
            <a:r>
              <a:rPr lang="en-US" altLang="en-US" sz="2400" dirty="0">
                <a:latin typeface="Arial" panose="020B0604020202020204" pitchFamily="34" charset="0"/>
              </a:rPr>
              <a:t>:</a:t>
            </a:r>
          </a:p>
          <a:p>
            <a:pPr marL="514350" lvl="0" indent="-514350" eaLnBrk="0" fontAlgn="base" hangingPunct="0">
              <a:lnSpc>
                <a:spcPct val="100000"/>
              </a:lnSpc>
              <a:spcBef>
                <a:spcPct val="0"/>
              </a:spcBef>
              <a:spcAft>
                <a:spcPct val="0"/>
              </a:spcAft>
              <a:buFont typeface="+mj-lt"/>
              <a:buAutoNum type="arabicPeriod"/>
            </a:pPr>
            <a:r>
              <a:rPr lang="en-US" altLang="en-US" sz="2400" dirty="0">
                <a:latin typeface="Arial" panose="020B0604020202020204" pitchFamily="34" charset="0"/>
              </a:rPr>
              <a:t>Admission and discharge experience</a:t>
            </a:r>
          </a:p>
          <a:p>
            <a:pPr marL="514350" lvl="0" indent="-514350" eaLnBrk="0" fontAlgn="base" hangingPunct="0">
              <a:lnSpc>
                <a:spcPct val="100000"/>
              </a:lnSpc>
              <a:spcBef>
                <a:spcPct val="0"/>
              </a:spcBef>
              <a:spcAft>
                <a:spcPct val="0"/>
              </a:spcAft>
              <a:buFont typeface="+mj-lt"/>
              <a:buAutoNum type="arabicPeriod"/>
            </a:pPr>
            <a:r>
              <a:rPr lang="en-US" altLang="en-US" sz="2400" dirty="0">
                <a:latin typeface="Arial" panose="020B0604020202020204" pitchFamily="34" charset="0"/>
              </a:rPr>
              <a:t>Communication with hospital and facilitator</a:t>
            </a:r>
          </a:p>
          <a:p>
            <a:pPr marL="514350" lvl="0" indent="-514350" eaLnBrk="0" fontAlgn="base" hangingPunct="0">
              <a:lnSpc>
                <a:spcPct val="100000"/>
              </a:lnSpc>
              <a:spcBef>
                <a:spcPct val="0"/>
              </a:spcBef>
              <a:spcAft>
                <a:spcPct val="0"/>
              </a:spcAft>
              <a:buFont typeface="+mj-lt"/>
              <a:buAutoNum type="arabicPeriod"/>
            </a:pPr>
            <a:r>
              <a:rPr lang="en-US" altLang="en-US" sz="2400" dirty="0">
                <a:latin typeface="Arial" panose="020B0604020202020204" pitchFamily="34" charset="0"/>
              </a:rPr>
              <a:t>Issues with documents or approvals</a:t>
            </a:r>
          </a:p>
          <a:p>
            <a:pPr marL="514350" lvl="0" indent="-514350" eaLnBrk="0" fontAlgn="base" hangingPunct="0">
              <a:lnSpc>
                <a:spcPct val="100000"/>
              </a:lnSpc>
              <a:spcBef>
                <a:spcPct val="0"/>
              </a:spcBef>
              <a:spcAft>
                <a:spcPct val="0"/>
              </a:spcAft>
              <a:buFont typeface="+mj-lt"/>
              <a:buAutoNum type="arabicPeriod"/>
            </a:pPr>
            <a:r>
              <a:rPr lang="en-US" altLang="en-US" sz="2400" dirty="0">
                <a:latin typeface="Arial" panose="020B0604020202020204" pitchFamily="34" charset="0"/>
              </a:rPr>
              <a:t>Overall satisfaction and suggestions</a:t>
            </a:r>
          </a:p>
          <a:p>
            <a:pPr marL="514350" lvl="0" indent="-514350" eaLnBrk="0" fontAlgn="base" hangingPunct="0">
              <a:lnSpc>
                <a:spcPct val="100000"/>
              </a:lnSpc>
              <a:spcBef>
                <a:spcPct val="0"/>
              </a:spcBef>
              <a:spcAft>
                <a:spcPct val="0"/>
              </a:spcAft>
              <a:buFont typeface="+mj-lt"/>
              <a:buAutoNum type="arabicPeriod"/>
            </a:pPr>
            <a:endParaRPr lang="en-US" altLang="en-US" sz="24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en-US" altLang="en-US" sz="2400" b="1" dirty="0">
                <a:latin typeface="Arial" panose="020B0604020202020204" pitchFamily="34" charset="0"/>
              </a:rPr>
              <a:t> Data Analysis</a:t>
            </a:r>
            <a:r>
              <a:rPr lang="en-US" altLang="en-US" sz="2400" dirty="0">
                <a:latin typeface="Arial" panose="020B0604020202020204" pitchFamily="34" charset="0"/>
              </a:rPr>
              <a:t>:</a:t>
            </a:r>
          </a:p>
          <a:p>
            <a:pPr marL="0" lvl="0" indent="0" eaLnBrk="0" fontAlgn="base" hangingPunct="0">
              <a:lnSpc>
                <a:spcPct val="100000"/>
              </a:lnSpc>
              <a:spcBef>
                <a:spcPct val="0"/>
              </a:spcBef>
              <a:spcAft>
                <a:spcPct val="0"/>
              </a:spcAft>
              <a:buFontTx/>
              <a:buChar char="•"/>
            </a:pPr>
            <a:r>
              <a:rPr lang="en-US" altLang="en-US" sz="2400" dirty="0">
                <a:latin typeface="Arial" panose="020B0604020202020204" pitchFamily="34" charset="0"/>
              </a:rPr>
              <a:t> Group responses into themes (e.g., delays, communication gaps, approval   issues).</a:t>
            </a:r>
          </a:p>
          <a:p>
            <a:r>
              <a:rPr lang="en-IN" sz="2400" dirty="0"/>
              <a:t>Using Bar graphs and Pie charts.</a:t>
            </a: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pPr/>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4"/>
            <a:ext cx="1035001" cy="487174"/>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1781A-CAAA-FA3B-9818-72863216D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D27A5-F743-DB33-90BA-EC0C092DE594}"/>
              </a:ext>
            </a:extLst>
          </p:cNvPr>
          <p:cNvSpPr>
            <a:spLocks noGrp="1"/>
          </p:cNvSpPr>
          <p:nvPr>
            <p:ph type="title"/>
          </p:nvPr>
        </p:nvSpPr>
        <p:spPr>
          <a:xfrm>
            <a:off x="2695902" y="365125"/>
            <a:ext cx="8657897" cy="1325563"/>
          </a:xfrm>
        </p:spPr>
        <p:txBody>
          <a:bodyPr/>
          <a:lstStyle/>
          <a:p>
            <a:pPr algn="ctr"/>
            <a:r>
              <a:rPr lang="en-IN" b="1" u="sng" dirty="0"/>
              <a:t>Questions asked to the member over phone call</a:t>
            </a:r>
            <a:endParaRPr lang="en-IN" u="sng" dirty="0"/>
          </a:p>
        </p:txBody>
      </p:sp>
      <p:sp>
        <p:nvSpPr>
          <p:cNvPr id="3" name="Content Placeholder 2">
            <a:extLst>
              <a:ext uri="{FF2B5EF4-FFF2-40B4-BE49-F238E27FC236}">
                <a16:creationId xmlns:a16="http://schemas.microsoft.com/office/drawing/2014/main" id="{87F89DEC-912A-77FB-D7B9-66B99551AA97}"/>
              </a:ext>
            </a:extLst>
          </p:cNvPr>
          <p:cNvSpPr>
            <a:spLocks noGrp="1"/>
          </p:cNvSpPr>
          <p:nvPr>
            <p:ph idx="1"/>
          </p:nvPr>
        </p:nvSpPr>
        <p:spPr/>
        <p:txBody>
          <a:bodyPr>
            <a:normAutofit/>
          </a:bodyPr>
          <a:lstStyle/>
          <a:p>
            <a:endParaRPr lang="en-US" sz="2000" dirty="0"/>
          </a:p>
          <a:p>
            <a:r>
              <a:rPr lang="en-US" sz="2000" dirty="0"/>
              <a:t>I am calling from </a:t>
            </a:r>
            <a:r>
              <a:rPr lang="en-US" sz="2000" dirty="0" err="1"/>
              <a:t>Eexpedise</a:t>
            </a:r>
            <a:r>
              <a:rPr lang="en-US" sz="2000" dirty="0"/>
              <a:t> Health. We are collecting feedback to improve our hospital and insurance coordination services. The call will take around 5–10 minutes. Your responses will remain confidential and will be used only to improve our services. May I have your permission to ask a few questions regarding your recent hospital experience?“</a:t>
            </a:r>
          </a:p>
          <a:p>
            <a:endParaRPr lang="en-US" sz="2000" dirty="0"/>
          </a:p>
          <a:p>
            <a:r>
              <a:rPr lang="en-US" sz="2000" dirty="0"/>
              <a:t>QUESTIONS-Each question becomes a field:</a:t>
            </a:r>
          </a:p>
          <a:p>
            <a:pPr marL="457200" indent="-457200">
              <a:buFont typeface="+mj-lt"/>
              <a:buAutoNum type="arabicPeriod"/>
            </a:pPr>
            <a:r>
              <a:rPr lang="en-US" sz="2000" dirty="0"/>
              <a:t>Short answers for name, hospital, admission date</a:t>
            </a:r>
          </a:p>
          <a:p>
            <a:pPr marL="457200" indent="-457200">
              <a:buFont typeface="+mj-lt"/>
              <a:buAutoNum type="arabicPeriod"/>
            </a:pPr>
            <a:r>
              <a:rPr lang="en-US" sz="2000" dirty="0"/>
              <a:t>Paragraph/long answer for experience questions</a:t>
            </a:r>
          </a:p>
          <a:p>
            <a:pPr marL="457200" indent="-457200">
              <a:buFont typeface="+mj-lt"/>
              <a:buAutoNum type="arabicPeriod"/>
            </a:pPr>
            <a:r>
              <a:rPr lang="en-US" sz="2000" dirty="0"/>
              <a:t>Multiple choice (Yes/No) for clarity/delay-based questions</a:t>
            </a:r>
          </a:p>
          <a:p>
            <a:pPr marL="457200" indent="-457200">
              <a:buFont typeface="+mj-lt"/>
              <a:buAutoNum type="arabicPeriod"/>
            </a:pPr>
            <a:r>
              <a:rPr lang="en-US" sz="2000" dirty="0"/>
              <a:t>Linear scale (1–5) for satisfaction</a:t>
            </a:r>
          </a:p>
          <a:p>
            <a:pPr marL="0" indent="0">
              <a:buNone/>
            </a:pPr>
            <a:endParaRPr lang="en-IN" sz="2000" dirty="0"/>
          </a:p>
        </p:txBody>
      </p:sp>
      <p:sp>
        <p:nvSpPr>
          <p:cNvPr id="4" name="Slide Number Placeholder 3">
            <a:extLst>
              <a:ext uri="{FF2B5EF4-FFF2-40B4-BE49-F238E27FC236}">
                <a16:creationId xmlns:a16="http://schemas.microsoft.com/office/drawing/2014/main" id="{0CB7F4D2-6801-A6F3-0320-736F6FB59118}"/>
              </a:ext>
            </a:extLst>
          </p:cNvPr>
          <p:cNvSpPr>
            <a:spLocks noGrp="1"/>
          </p:cNvSpPr>
          <p:nvPr>
            <p:ph type="sldNum" sz="quarter" idx="12"/>
          </p:nvPr>
        </p:nvSpPr>
        <p:spPr/>
        <p:txBody>
          <a:bodyPr/>
          <a:lstStyle/>
          <a:p>
            <a:fld id="{26AD20E6-394B-4DF0-96A5-9647FF39C943}" type="slidenum">
              <a:rPr lang="en-IN" smtClean="0"/>
              <a:pPr/>
              <a:t>8</a:t>
            </a:fld>
            <a:endParaRPr lang="en-IN"/>
          </a:p>
        </p:txBody>
      </p:sp>
      <p:pic>
        <p:nvPicPr>
          <p:cNvPr id="6" name="Picture 5">
            <a:extLst>
              <a:ext uri="{FF2B5EF4-FFF2-40B4-BE49-F238E27FC236}">
                <a16:creationId xmlns:a16="http://schemas.microsoft.com/office/drawing/2014/main" id="{CAC6D04C-D60B-51A1-7A22-FD1922415F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814"/>
            <a:ext cx="1006435" cy="473728"/>
          </a:xfrm>
          <a:prstGeom prst="rect">
            <a:avLst/>
          </a:prstGeom>
        </p:spPr>
      </p:pic>
    </p:spTree>
    <p:extLst>
      <p:ext uri="{BB962C8B-B14F-4D97-AF65-F5344CB8AC3E}">
        <p14:creationId xmlns:p14="http://schemas.microsoft.com/office/powerpoint/2010/main" val="2136557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AB18E-98C3-E02B-7455-F16E4740D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F02FB-B840-5880-132B-61E2C30F7A33}"/>
              </a:ext>
            </a:extLst>
          </p:cNvPr>
          <p:cNvSpPr>
            <a:spLocks noGrp="1"/>
          </p:cNvSpPr>
          <p:nvPr>
            <p:ph type="title"/>
          </p:nvPr>
        </p:nvSpPr>
        <p:spPr>
          <a:xfrm>
            <a:off x="2695902" y="365125"/>
            <a:ext cx="8657897" cy="1325563"/>
          </a:xfrm>
        </p:spPr>
        <p:txBody>
          <a:bodyPr/>
          <a:lstStyle/>
          <a:p>
            <a:pPr algn="ctr"/>
            <a:r>
              <a:rPr lang="en-IN" b="1" u="sng" dirty="0"/>
              <a:t>Questions asked to the member over phone call</a:t>
            </a:r>
            <a:endParaRPr lang="en-IN" u="sng" dirty="0"/>
          </a:p>
        </p:txBody>
      </p:sp>
      <p:sp>
        <p:nvSpPr>
          <p:cNvPr id="3" name="Content Placeholder 2">
            <a:extLst>
              <a:ext uri="{FF2B5EF4-FFF2-40B4-BE49-F238E27FC236}">
                <a16:creationId xmlns:a16="http://schemas.microsoft.com/office/drawing/2014/main" id="{159BFFC0-2B31-887C-769E-7187577A6379}"/>
              </a:ext>
            </a:extLst>
          </p:cNvPr>
          <p:cNvSpPr>
            <a:spLocks noGrp="1"/>
          </p:cNvSpPr>
          <p:nvPr>
            <p:ph idx="1"/>
          </p:nvPr>
        </p:nvSpPr>
        <p:spPr>
          <a:xfrm>
            <a:off x="838200" y="1825625"/>
            <a:ext cx="10515600" cy="4895850"/>
          </a:xfrm>
        </p:spPr>
        <p:txBody>
          <a:bodyPr>
            <a:normAutofit fontScale="62500" lnSpcReduction="20000"/>
          </a:bodyPr>
          <a:lstStyle/>
          <a:p>
            <a:pPr marL="0" indent="0">
              <a:buNone/>
            </a:pPr>
            <a:r>
              <a:rPr lang="en-IN" sz="2000" dirty="0"/>
              <a:t>First of all, I took basic information of the patient like </a:t>
            </a:r>
            <a:r>
              <a:rPr lang="en-US" sz="2000" dirty="0"/>
              <a:t>Patient Name ,Hospital Name, Date of Admission, Date of Call .</a:t>
            </a:r>
          </a:p>
          <a:p>
            <a:pPr marL="0" indent="0">
              <a:buNone/>
            </a:pPr>
            <a:r>
              <a:rPr lang="en-US" sz="2000" dirty="0"/>
              <a:t>Q1: Member’s Admission Experience </a:t>
            </a:r>
          </a:p>
          <a:p>
            <a:pPr marL="0" indent="0">
              <a:buNone/>
            </a:pPr>
            <a:r>
              <a:rPr lang="en-US" sz="2000" dirty="0"/>
              <a:t>Q2: Delay in Admission? (Yes/No)</a:t>
            </a:r>
          </a:p>
          <a:p>
            <a:pPr marL="0" indent="0">
              <a:buNone/>
            </a:pPr>
            <a:r>
              <a:rPr lang="en-US" sz="2000" dirty="0"/>
              <a:t>Q3: Reason for Delay </a:t>
            </a:r>
          </a:p>
          <a:p>
            <a:pPr marL="0" indent="0">
              <a:buNone/>
            </a:pPr>
            <a:r>
              <a:rPr lang="en-US" sz="2000" dirty="0"/>
              <a:t>Q4: Was Documentation Clear? (Yes/No) </a:t>
            </a:r>
          </a:p>
          <a:p>
            <a:pPr marL="0" indent="0">
              <a:buNone/>
            </a:pPr>
            <a:r>
              <a:rPr lang="en-US" sz="2000" dirty="0"/>
              <a:t>Q5: Communication from Team </a:t>
            </a:r>
          </a:p>
          <a:p>
            <a:pPr marL="0" indent="0">
              <a:buNone/>
            </a:pPr>
            <a:r>
              <a:rPr lang="en-US" sz="2000" dirty="0"/>
              <a:t>Q6: Could You Contact the Team Easily? </a:t>
            </a:r>
          </a:p>
          <a:p>
            <a:pPr marL="0" indent="0">
              <a:buNone/>
            </a:pPr>
            <a:r>
              <a:rPr lang="en-US" sz="2000" dirty="0"/>
              <a:t>Q7: Support Satisfaction (1–5) </a:t>
            </a:r>
          </a:p>
          <a:p>
            <a:pPr marL="0" indent="0">
              <a:buNone/>
            </a:pPr>
            <a:r>
              <a:rPr lang="en-US" sz="2000" dirty="0"/>
              <a:t>Q8: Insurance Approval Issues? (Yes/No) </a:t>
            </a:r>
          </a:p>
          <a:p>
            <a:pPr marL="0" indent="0">
              <a:buNone/>
            </a:pPr>
            <a:r>
              <a:rPr lang="en-US" sz="2000" dirty="0"/>
              <a:t>Q9: Had to Resubmit Documents? (Yes/No) </a:t>
            </a:r>
          </a:p>
          <a:p>
            <a:pPr marL="0" indent="0">
              <a:buNone/>
            </a:pPr>
            <a:r>
              <a:rPr lang="en-US" sz="2000" dirty="0"/>
              <a:t>Q10: Informed About Approval Status? (Yes/No) </a:t>
            </a:r>
          </a:p>
          <a:p>
            <a:pPr marL="0" indent="0">
              <a:buNone/>
            </a:pPr>
            <a:r>
              <a:rPr lang="en-US" sz="2000" dirty="0"/>
              <a:t>Q11: Discharge Experience </a:t>
            </a:r>
          </a:p>
          <a:p>
            <a:pPr marL="0" indent="0">
              <a:buNone/>
            </a:pPr>
            <a:r>
              <a:rPr lang="en-US" sz="2000" dirty="0"/>
              <a:t>Q12: Delay in Discharge? (Yes/No) </a:t>
            </a:r>
          </a:p>
          <a:p>
            <a:pPr marL="0" indent="0">
              <a:buNone/>
            </a:pPr>
            <a:r>
              <a:rPr lang="en-US" sz="2000" dirty="0"/>
              <a:t>Q13: Reason for Discharge Delay </a:t>
            </a:r>
          </a:p>
          <a:p>
            <a:pPr marL="0" indent="0">
              <a:buNone/>
            </a:pPr>
            <a:r>
              <a:rPr lang="en-US" sz="2000" dirty="0"/>
              <a:t>Q14: Billing &amp; Insurance Clarity (Yes/No) </a:t>
            </a:r>
          </a:p>
          <a:p>
            <a:pPr marL="0" indent="0">
              <a:buNone/>
            </a:pPr>
            <a:r>
              <a:rPr lang="en-US" sz="2000" dirty="0"/>
              <a:t>Q15: Biggest Challenge Faced</a:t>
            </a:r>
          </a:p>
          <a:p>
            <a:pPr marL="0" indent="0">
              <a:buNone/>
            </a:pPr>
            <a:r>
              <a:rPr lang="en-US" sz="2000" dirty="0"/>
              <a:t> Q16: Satisfaction Rating (1–5) </a:t>
            </a:r>
          </a:p>
          <a:p>
            <a:pPr marL="0" indent="0">
              <a:buNone/>
            </a:pPr>
            <a:r>
              <a:rPr lang="en-US" sz="2000" dirty="0"/>
              <a:t>Q17: Suggestions for Improvement |</a:t>
            </a:r>
            <a:endParaRPr lang="en-IN" sz="2000" dirty="0"/>
          </a:p>
        </p:txBody>
      </p:sp>
      <p:sp>
        <p:nvSpPr>
          <p:cNvPr id="4" name="Slide Number Placeholder 3">
            <a:extLst>
              <a:ext uri="{FF2B5EF4-FFF2-40B4-BE49-F238E27FC236}">
                <a16:creationId xmlns:a16="http://schemas.microsoft.com/office/drawing/2014/main" id="{046F5F4D-71A0-E9FC-9720-B7AFC2BB2331}"/>
              </a:ext>
            </a:extLst>
          </p:cNvPr>
          <p:cNvSpPr>
            <a:spLocks noGrp="1"/>
          </p:cNvSpPr>
          <p:nvPr>
            <p:ph type="sldNum" sz="quarter" idx="12"/>
          </p:nvPr>
        </p:nvSpPr>
        <p:spPr/>
        <p:txBody>
          <a:bodyPr/>
          <a:lstStyle/>
          <a:p>
            <a:fld id="{26AD20E6-394B-4DF0-96A5-9647FF39C943}" type="slidenum">
              <a:rPr lang="en-IN" smtClean="0"/>
              <a:pPr/>
              <a:t>9</a:t>
            </a:fld>
            <a:endParaRPr lang="en-IN"/>
          </a:p>
        </p:txBody>
      </p:sp>
      <p:pic>
        <p:nvPicPr>
          <p:cNvPr id="6" name="Picture 5">
            <a:extLst>
              <a:ext uri="{FF2B5EF4-FFF2-40B4-BE49-F238E27FC236}">
                <a16:creationId xmlns:a16="http://schemas.microsoft.com/office/drawing/2014/main" id="{BF17F211-9A5A-8627-258E-FCD713D1DF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120708" cy="527516"/>
          </a:xfrm>
          <a:prstGeom prst="rect">
            <a:avLst/>
          </a:prstGeom>
        </p:spPr>
      </p:pic>
    </p:spTree>
    <p:extLst>
      <p:ext uri="{BB962C8B-B14F-4D97-AF65-F5344CB8AC3E}">
        <p14:creationId xmlns:p14="http://schemas.microsoft.com/office/powerpoint/2010/main" val="1004654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703</TotalTime>
  <Words>1781</Words>
  <Application>Microsoft Office PowerPoint</Application>
  <PresentationFormat>Widescreen</PresentationFormat>
  <Paragraphs>168</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Times New Roman</vt:lpstr>
      <vt:lpstr>Wingdings</vt:lpstr>
      <vt:lpstr>Office Theme</vt:lpstr>
      <vt:lpstr>Enhancing Collaboration Between Insurance Companies and Healthcare Providers for Efficient Patient Management</vt:lpstr>
      <vt:lpstr>Mentor Approval</vt:lpstr>
      <vt:lpstr>     Introduction</vt:lpstr>
      <vt:lpstr>                           Literature Review</vt:lpstr>
      <vt:lpstr>Objectives of Your Study</vt:lpstr>
      <vt:lpstr>Methodology </vt:lpstr>
      <vt:lpstr>Methodology </vt:lpstr>
      <vt:lpstr>Questions asked to the member over phone call</vt:lpstr>
      <vt:lpstr>Questions asked to the member over phone call</vt:lpstr>
      <vt:lpstr>Results </vt:lpstr>
      <vt:lpstr>Results</vt:lpstr>
      <vt:lpstr>Results </vt:lpstr>
      <vt:lpstr>Suggestions </vt:lpstr>
      <vt:lpstr>Suggestions</vt:lpstr>
      <vt:lpstr>                   Conclusion and Discussion</vt:lpstr>
      <vt:lpstr>Conclusion and Discussion</vt:lpstr>
      <vt:lpstr>References </vt:lpstr>
      <vt:lpstr>          Community Outreach Programme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Monica Choudhury</cp:lastModifiedBy>
  <cp:revision>36</cp:revision>
  <dcterms:created xsi:type="dcterms:W3CDTF">2022-05-20T15:11:38Z</dcterms:created>
  <dcterms:modified xsi:type="dcterms:W3CDTF">2025-07-18T15:21:34Z</dcterms:modified>
</cp:coreProperties>
</file>