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67" r:id="rId3"/>
    <p:sldId id="268" r:id="rId4"/>
    <p:sldId id="269" r:id="rId5"/>
    <p:sldId id="270" r:id="rId6"/>
    <p:sldId id="290" r:id="rId7"/>
    <p:sldId id="271" r:id="rId8"/>
    <p:sldId id="272" r:id="rId9"/>
    <p:sldId id="273" r:id="rId10"/>
    <p:sldId id="274" r:id="rId11"/>
    <p:sldId id="275" r:id="rId12"/>
    <p:sldId id="276" r:id="rId13"/>
    <p:sldId id="277" r:id="rId14"/>
    <p:sldId id="278" r:id="rId15"/>
    <p:sldId id="279" r:id="rId16"/>
    <p:sldId id="282" r:id="rId17"/>
    <p:sldId id="284" r:id="rId18"/>
    <p:sldId id="287" r:id="rId19"/>
    <p:sldId id="280" r:id="rId20"/>
    <p:sldId id="281" r:id="rId21"/>
    <p:sldId id="258" r:id="rId22"/>
    <p:sldId id="257" r:id="rId23"/>
    <p:sldId id="262" r:id="rId24"/>
    <p:sldId id="259" r:id="rId25"/>
    <p:sldId id="260" r:id="rId26"/>
    <p:sldId id="263" r:id="rId27"/>
    <p:sldId id="288" r:id="rId28"/>
    <p:sldId id="289" r:id="rId29"/>
    <p:sldId id="283" r:id="rId30"/>
    <p:sldId id="26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FFFF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style val="34"/>
  <c:chart>
    <c:title>
      <c:layout>
        <c:manualLayout>
          <c:xMode val="edge"/>
          <c:yMode val="edge"/>
          <c:x val="0.39895061728395403"/>
          <c:y val="0"/>
        </c:manualLayout>
      </c:layout>
      <c:txPr>
        <a:bodyPr/>
        <a:lstStyle/>
        <a:p>
          <a:pPr>
            <a:defRPr lang="en-IN"/>
          </a:pPr>
          <a:endParaRPr lang="en-US"/>
        </a:p>
      </c:txPr>
    </c:title>
    <c:view3D>
      <c:rotX val="30"/>
      <c:perspective val="30"/>
    </c:view3D>
    <c:plotArea>
      <c:layout/>
      <c:pie3DChart>
        <c:varyColors val="1"/>
        <c:ser>
          <c:idx val="0"/>
          <c:order val="0"/>
          <c:tx>
            <c:strRef>
              <c:f>Sheet1!$B$1</c:f>
              <c:strCache>
                <c:ptCount val="1"/>
                <c:pt idx="0">
                  <c:v>Admissions</c:v>
                </c:pt>
              </c:strCache>
            </c:strRef>
          </c:tx>
          <c:dLbls>
            <c:txPr>
              <a:bodyPr/>
              <a:lstStyle/>
              <a:p>
                <a:pPr>
                  <a:defRPr lang="en-IN"/>
                </a:pPr>
                <a:endParaRPr lang="en-US"/>
              </a:p>
            </c:txPr>
            <c:showCatName val="1"/>
            <c:showPercent val="1"/>
          </c:dLbls>
          <c:cat>
            <c:strRef>
              <c:f>Sheet1!$A$2:$A$4</c:f>
              <c:strCache>
                <c:ptCount val="3"/>
                <c:pt idx="0">
                  <c:v>Discharge</c:v>
                </c:pt>
                <c:pt idx="1">
                  <c:v>Transout</c:v>
                </c:pt>
                <c:pt idx="2">
                  <c:v>LAMA</c:v>
                </c:pt>
              </c:strCache>
            </c:strRef>
          </c:cat>
          <c:val>
            <c:numRef>
              <c:f>Sheet1!$B$2:$B$4</c:f>
              <c:numCache>
                <c:formatCode>General</c:formatCode>
                <c:ptCount val="3"/>
                <c:pt idx="0">
                  <c:v>384</c:v>
                </c:pt>
                <c:pt idx="1">
                  <c:v>340</c:v>
                </c:pt>
                <c:pt idx="2">
                  <c:v>55</c:v>
                </c:pt>
              </c:numCache>
            </c:numRef>
          </c:val>
        </c:ser>
        <c:dLbls>
          <c:showCatName val="1"/>
          <c:showPercent val="1"/>
        </c:dLbls>
      </c:pie3DChart>
    </c:plotArea>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style val="34"/>
  <c:chart>
    <c:title>
      <c:layout/>
      <c:txPr>
        <a:bodyPr/>
        <a:lstStyle/>
        <a:p>
          <a:pPr>
            <a:defRPr lang="en-IN"/>
          </a:pPr>
          <a:endParaRPr lang="en-US"/>
        </a:p>
      </c:txPr>
    </c:title>
    <c:plotArea>
      <c:layout/>
      <c:doughnutChart>
        <c:varyColors val="1"/>
        <c:ser>
          <c:idx val="0"/>
          <c:order val="0"/>
          <c:tx>
            <c:strRef>
              <c:f>Sheet1!$B$1</c:f>
              <c:strCache>
                <c:ptCount val="1"/>
                <c:pt idx="0">
                  <c:v>LAMA</c:v>
                </c:pt>
              </c:strCache>
            </c:strRef>
          </c:tx>
          <c:dLbls>
            <c:txPr>
              <a:bodyPr/>
              <a:lstStyle/>
              <a:p>
                <a:pPr>
                  <a:defRPr lang="en-IN"/>
                </a:pPr>
                <a:endParaRPr lang="en-US"/>
              </a:p>
            </c:txPr>
            <c:showPercent val="1"/>
          </c:dLbls>
          <c:cat>
            <c:strRef>
              <c:f>Sheet1!$A$2:$A$13</c:f>
              <c:strCache>
                <c:ptCount val="12"/>
                <c:pt idx="0">
                  <c:v>Cardiology</c:v>
                </c:pt>
                <c:pt idx="1">
                  <c:v>Neurology</c:v>
                </c:pt>
                <c:pt idx="2">
                  <c:v>Neurosurgery</c:v>
                </c:pt>
                <c:pt idx="3">
                  <c:v>Urology</c:v>
                </c:pt>
                <c:pt idx="4">
                  <c:v>Int. med</c:v>
                </c:pt>
                <c:pt idx="5">
                  <c:v>Orthopaedic</c:v>
                </c:pt>
                <c:pt idx="6">
                  <c:v>Gen. Surgery</c:v>
                </c:pt>
                <c:pt idx="7">
                  <c:v>Pulmonology</c:v>
                </c:pt>
                <c:pt idx="8">
                  <c:v>CTVS</c:v>
                </c:pt>
                <c:pt idx="9">
                  <c:v>Gynaecology</c:v>
                </c:pt>
                <c:pt idx="10">
                  <c:v>Gastroenterology</c:v>
                </c:pt>
                <c:pt idx="11">
                  <c:v>Others</c:v>
                </c:pt>
              </c:strCache>
            </c:strRef>
          </c:cat>
          <c:val>
            <c:numRef>
              <c:f>Sheet1!$B$2:$B$13</c:f>
              <c:numCache>
                <c:formatCode>General</c:formatCode>
                <c:ptCount val="12"/>
                <c:pt idx="0">
                  <c:v>8</c:v>
                </c:pt>
                <c:pt idx="1">
                  <c:v>5</c:v>
                </c:pt>
                <c:pt idx="2">
                  <c:v>4</c:v>
                </c:pt>
                <c:pt idx="3">
                  <c:v>5</c:v>
                </c:pt>
                <c:pt idx="4">
                  <c:v>3</c:v>
                </c:pt>
                <c:pt idx="5">
                  <c:v>3</c:v>
                </c:pt>
                <c:pt idx="6">
                  <c:v>1</c:v>
                </c:pt>
                <c:pt idx="7">
                  <c:v>2</c:v>
                </c:pt>
                <c:pt idx="8">
                  <c:v>1</c:v>
                </c:pt>
                <c:pt idx="9">
                  <c:v>2</c:v>
                </c:pt>
                <c:pt idx="10">
                  <c:v>3</c:v>
                </c:pt>
                <c:pt idx="11">
                  <c:v>16</c:v>
                </c:pt>
              </c:numCache>
            </c:numRef>
          </c:val>
        </c:ser>
        <c:dLbls>
          <c:showPercent val="1"/>
        </c:dLbls>
        <c:firstSliceAng val="0"/>
        <c:holeSize val="50"/>
      </c:doughnutChart>
    </c:plotArea>
    <c:legend>
      <c:legendPos val="r"/>
      <c:layout/>
      <c:txPr>
        <a:bodyPr/>
        <a:lstStyle/>
        <a:p>
          <a:pPr>
            <a:defRPr lang="en-IN"/>
          </a:pPr>
          <a:endParaRPr lang="en-US"/>
        </a:p>
      </c:txPr>
    </c:legend>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style val="34"/>
  <c:chart>
    <c:title>
      <c:layout/>
      <c:txPr>
        <a:bodyPr/>
        <a:lstStyle/>
        <a:p>
          <a:pPr>
            <a:defRPr lang="en-IN"/>
          </a:pPr>
          <a:endParaRPr lang="en-US"/>
        </a:p>
      </c:txPr>
    </c:title>
    <c:view3D>
      <c:rAngAx val="1"/>
    </c:view3D>
    <c:plotArea>
      <c:layout/>
      <c:pie3DChart>
        <c:varyColors val="1"/>
        <c:ser>
          <c:idx val="0"/>
          <c:order val="0"/>
          <c:tx>
            <c:strRef>
              <c:f>Sheet1!$B$1</c:f>
              <c:strCache>
                <c:ptCount val="1"/>
                <c:pt idx="0">
                  <c:v>LAMA</c:v>
                </c:pt>
              </c:strCache>
            </c:strRef>
          </c:tx>
          <c:explosion val="25"/>
          <c:dLbls>
            <c:txPr>
              <a:bodyPr/>
              <a:lstStyle/>
              <a:p>
                <a:pPr>
                  <a:defRPr lang="en-IN"/>
                </a:pPr>
                <a:endParaRPr lang="en-US"/>
              </a:p>
            </c:txPr>
            <c:showCatName val="1"/>
            <c:showPercent val="1"/>
          </c:dLbls>
          <c:cat>
            <c:strRef>
              <c:f>Sheet1!$A$2:$A$6</c:f>
              <c:strCache>
                <c:ptCount val="5"/>
                <c:pt idx="0">
                  <c:v>Financial</c:v>
                </c:pt>
                <c:pt idx="1">
                  <c:v>Consult with own doctor</c:v>
                </c:pt>
                <c:pt idx="2">
                  <c:v>Not Satisfied </c:v>
                </c:pt>
                <c:pt idx="3">
                  <c:v>Consultant didn’t come</c:v>
                </c:pt>
                <c:pt idx="4">
                  <c:v>Others</c:v>
                </c:pt>
              </c:strCache>
            </c:strRef>
          </c:cat>
          <c:val>
            <c:numRef>
              <c:f>Sheet1!$B$2:$B$6</c:f>
              <c:numCache>
                <c:formatCode>General</c:formatCode>
                <c:ptCount val="5"/>
                <c:pt idx="0">
                  <c:v>10</c:v>
                </c:pt>
                <c:pt idx="1">
                  <c:v>7</c:v>
                </c:pt>
                <c:pt idx="2">
                  <c:v>1</c:v>
                </c:pt>
                <c:pt idx="3">
                  <c:v>4</c:v>
                </c:pt>
                <c:pt idx="4">
                  <c:v>12</c:v>
                </c:pt>
              </c:numCache>
            </c:numRef>
          </c:val>
        </c:ser>
        <c:dLbls>
          <c:showCatName val="1"/>
          <c:showPercent val="1"/>
        </c:dLbls>
      </c:pie3DChart>
    </c:plotArea>
    <c:plotVisOnly val="1"/>
  </c:chart>
  <c:txPr>
    <a:bodyPr/>
    <a:lstStyle/>
    <a:p>
      <a:pPr>
        <a:defRPr sz="1800"/>
      </a:pPr>
      <a:endParaRPr lang="en-US"/>
    </a:p>
  </c:txPr>
  <c:externalData r:id="rId1"/>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1D8BD707-D9CF-40AE-B4C6-C98DA3205C09}" type="datetimeFigureOut">
              <a:rPr lang="en-US" smtClean="0"/>
              <a:pPr/>
              <a:t>5/8/2014</a:t>
            </a:fld>
            <a:endParaRPr lang="en-US" dirty="0"/>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dirty="0"/>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5/8/2014</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1D8BD707-D9CF-40AE-B4C6-C98DA3205C09}" type="datetimeFigureOut">
              <a:rPr lang="en-US" smtClean="0"/>
              <a:pPr/>
              <a:t>5/8/2014</a:t>
            </a:fld>
            <a:endParaRPr lang="en-US" dirty="0"/>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dirty="0"/>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5/8/2014</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1D8BD707-D9CF-40AE-B4C6-C98DA3205C09}" type="datetimeFigureOut">
              <a:rPr lang="en-US" smtClean="0"/>
              <a:pPr/>
              <a:t>5/8/2014</a:t>
            </a:fld>
            <a:endParaRPr lang="en-US" dirty="0"/>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dirty="0"/>
          </a:p>
        </p:txBody>
      </p:sp>
      <p:sp>
        <p:nvSpPr>
          <p:cNvPr id="6" name="Slide Number Placeholder 5"/>
          <p:cNvSpPr>
            <a:spLocks noGrp="1"/>
          </p:cNvSpPr>
          <p:nvPr>
            <p:ph type="sldNum" sz="quarter" idx="12"/>
          </p:nvPr>
        </p:nvSpPr>
        <p:spPr>
          <a:xfrm>
            <a:off x="6733952" y="6555112"/>
            <a:ext cx="588336" cy="228600"/>
          </a:xfrm>
        </p:spPr>
        <p:txBody>
          <a:bodyPr/>
          <a:lstStyle>
            <a:extLst/>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5/8/2014</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5/8/2014</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5/8/2014</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1D8BD707-D9CF-40AE-B4C6-C98DA3205C09}" type="datetimeFigureOut">
              <a:rPr lang="en-US" smtClean="0"/>
              <a:pPr/>
              <a:t>5/8/2014</a:t>
            </a:fld>
            <a:endParaRPr lang="en-US" dirty="0"/>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dirty="0"/>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5/8/2014</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5/8/2014</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dirty="0"/>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dirty="0"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1D8BD707-D9CF-40AE-B4C6-C98DA3205C09}" type="datetimeFigureOut">
              <a:rPr lang="en-US" smtClean="0"/>
              <a:pPr/>
              <a:t>5/8/2014</a:t>
            </a:fld>
            <a:endParaRPr lang="en-US" dirty="0"/>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dirty="0"/>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pure.au.dk/portal/files/52131236/Paltved_Musaeus_.pdf" TargetMode="External"/><Relationship Id="rId2" Type="http://schemas.openxmlformats.org/officeDocument/2006/relationships/hyperlink" Target="http://www.google.com/" TargetMode="External"/><Relationship Id="rId1" Type="http://schemas.openxmlformats.org/officeDocument/2006/relationships/slideLayout" Target="../slideLayouts/slideLayout2.xml"/><Relationship Id="rId4" Type="http://schemas.openxmlformats.org/officeDocument/2006/relationships/hyperlink" Target="http://www.beckershospitalreview.com/capacity-management/16-recent-studies-on-emergency-department-visits.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66868" y="1447800"/>
            <a:ext cx="4786532" cy="2133600"/>
          </a:xfrm>
        </p:spPr>
        <p:txBody>
          <a:bodyPr/>
          <a:lstStyle/>
          <a:p>
            <a:pPr algn="ct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dissertation report</a:t>
            </a: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at</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Fortis hospital</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noida</a:t>
            </a:r>
            <a:endParaRPr lang="en-IN" sz="3200" dirty="0">
              <a:latin typeface="Times New Roman" pitchFamily="18" charset="0"/>
              <a:cs typeface="Times New Roman" pitchFamily="18" charset="0"/>
            </a:endParaRPr>
          </a:p>
        </p:txBody>
      </p:sp>
      <p:sp>
        <p:nvSpPr>
          <p:cNvPr id="3" name="Subtitle 2"/>
          <p:cNvSpPr>
            <a:spLocks noGrp="1"/>
          </p:cNvSpPr>
          <p:nvPr>
            <p:ph type="subTitle" idx="1"/>
          </p:nvPr>
        </p:nvSpPr>
        <p:spPr>
          <a:xfrm>
            <a:off x="3354442" y="5257800"/>
            <a:ext cx="5114778" cy="838200"/>
          </a:xfrm>
        </p:spPr>
        <p:txBody>
          <a:bodyPr>
            <a:normAutofit fontScale="77500" lnSpcReduction="20000"/>
          </a:bodyPr>
          <a:lstStyle/>
          <a:p>
            <a:r>
              <a:rPr lang="en-IN" dirty="0" smtClean="0"/>
              <a:t>PRESENTED BY-</a:t>
            </a:r>
          </a:p>
          <a:p>
            <a:r>
              <a:rPr lang="en-IN" dirty="0" smtClean="0"/>
              <a:t>DR.RIDHIMA JOSHI</a:t>
            </a:r>
          </a:p>
          <a:p>
            <a:r>
              <a:rPr lang="en-IN" dirty="0" smtClean="0"/>
              <a:t>PG/12/074</a:t>
            </a: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594360"/>
          </a:xfrm>
        </p:spPr>
        <p:txBody>
          <a:bodyPr>
            <a:normAutofit/>
          </a:bodyPr>
          <a:lstStyle/>
          <a:p>
            <a:r>
              <a:rPr lang="en-US" sz="3600" dirty="0" smtClean="0">
                <a:latin typeface="Times New Roman" pitchFamily="18" charset="0"/>
                <a:cs typeface="Times New Roman" pitchFamily="18" charset="0"/>
              </a:rPr>
              <a:t>Types </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447800"/>
            <a:ext cx="7239000" cy="5007936"/>
          </a:xfrm>
        </p:spPr>
        <p:txBody>
          <a:bodyPr/>
          <a:lstStyle/>
          <a:p>
            <a:pPr>
              <a:buNone/>
            </a:pPr>
            <a:r>
              <a:rPr lang="en-US" b="1" u="sng" dirty="0" smtClean="0">
                <a:latin typeface="Times New Roman" pitchFamily="18" charset="0"/>
                <a:cs typeface="Times New Roman" pitchFamily="18" charset="0"/>
              </a:rPr>
              <a:t>Type 1: </a:t>
            </a:r>
            <a:r>
              <a:rPr lang="en-US" dirty="0" smtClean="0">
                <a:latin typeface="Times New Roman" pitchFamily="18" charset="0"/>
                <a:cs typeface="Times New Roman" pitchFamily="18" charset="0"/>
              </a:rPr>
              <a:t> Large hospitals with all the specialists available round the clock.</a:t>
            </a:r>
          </a:p>
          <a:p>
            <a:pPr>
              <a:buNone/>
            </a:pPr>
            <a:r>
              <a:rPr lang="en-US" b="1" u="sng" dirty="0" smtClean="0">
                <a:latin typeface="Times New Roman" pitchFamily="18" charset="0"/>
                <a:cs typeface="Times New Roman" pitchFamily="18" charset="0"/>
              </a:rPr>
              <a:t>Type2</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Emergency room physician available round the clock where specialists on call.</a:t>
            </a:r>
          </a:p>
          <a:p>
            <a:pPr>
              <a:buNone/>
            </a:pPr>
            <a:r>
              <a:rPr lang="en-US" b="1" u="sng" dirty="0" smtClean="0">
                <a:latin typeface="Times New Roman" pitchFamily="18" charset="0"/>
                <a:cs typeface="Times New Roman" pitchFamily="18" charset="0"/>
              </a:rPr>
              <a:t>Type 3</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Standby emergency facilities with physician &amp; nurses on call.</a:t>
            </a:r>
          </a:p>
          <a:p>
            <a:pPr>
              <a:buNone/>
            </a:pPr>
            <a:r>
              <a:rPr lang="en-US" b="1" u="sng" dirty="0" smtClean="0">
                <a:latin typeface="Times New Roman" pitchFamily="18" charset="0"/>
                <a:cs typeface="Times New Roman" pitchFamily="18" charset="0"/>
              </a:rPr>
              <a:t>Type 4: </a:t>
            </a:r>
            <a:r>
              <a:rPr lang="en-US" dirty="0" smtClean="0">
                <a:latin typeface="Times New Roman" pitchFamily="18" charset="0"/>
                <a:cs typeface="Times New Roman" pitchFamily="18" charset="0"/>
              </a:rPr>
              <a:t>Referral emergency service where only nurse is available, provide first aid &amp; refer.</a:t>
            </a:r>
            <a:endParaRPr lang="en-US" b="1" u="sng" dirty="0" smtClean="0">
              <a:latin typeface="Times New Roman" pitchFamily="18" charset="0"/>
              <a:cs typeface="Times New Roman" pitchFamily="18" charset="0"/>
            </a:endParaRPr>
          </a:p>
          <a:p>
            <a:pPr>
              <a:buNone/>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594360"/>
          </a:xfrm>
        </p:spPr>
        <p:txBody>
          <a:bodyPr>
            <a:normAutofit fontScale="90000"/>
          </a:bodyPr>
          <a:lstStyle/>
          <a:p>
            <a:r>
              <a:rPr lang="en-US" dirty="0" smtClean="0">
                <a:latin typeface="Times New Roman" pitchFamily="18" charset="0"/>
                <a:cs typeface="Times New Roman" pitchFamily="18" charset="0"/>
              </a:rPr>
              <a:t>PROCEDURE OF EMERGENCY</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066800"/>
            <a:ext cx="7239000" cy="5388936"/>
          </a:xfrm>
        </p:spPr>
        <p:txBody>
          <a:bodyPr/>
          <a:lstStyle/>
          <a:p>
            <a:r>
              <a:rPr lang="en-US" dirty="0" smtClean="0">
                <a:latin typeface="Times New Roman" pitchFamily="18" charset="0"/>
                <a:cs typeface="Times New Roman" pitchFamily="18" charset="0"/>
              </a:rPr>
              <a:t>Ambulance service ( golden hour concept)</a:t>
            </a:r>
          </a:p>
          <a:p>
            <a:r>
              <a:rPr lang="en-US" dirty="0" smtClean="0">
                <a:latin typeface="Times New Roman" pitchFamily="18" charset="0"/>
                <a:cs typeface="Times New Roman" pitchFamily="18" charset="0"/>
              </a:rPr>
              <a:t>Registration</a:t>
            </a:r>
          </a:p>
          <a:p>
            <a:r>
              <a:rPr lang="en-US" dirty="0" smtClean="0">
                <a:latin typeface="Times New Roman" pitchFamily="18" charset="0"/>
                <a:cs typeface="Times New Roman" pitchFamily="18" charset="0"/>
              </a:rPr>
              <a:t>Investigation &amp; management</a:t>
            </a:r>
          </a:p>
          <a:p>
            <a:pPr>
              <a:buFont typeface="Wingdings" pitchFamily="2" charset="2"/>
              <a:buChar char="Ø"/>
            </a:pPr>
            <a:r>
              <a:rPr lang="en-US" dirty="0" smtClean="0">
                <a:latin typeface="Times New Roman" pitchFamily="18" charset="0"/>
                <a:cs typeface="Times New Roman" pitchFamily="18" charset="0"/>
              </a:rPr>
              <a:t>Admission</a:t>
            </a:r>
          </a:p>
          <a:p>
            <a:pPr>
              <a:buFont typeface="Wingdings" pitchFamily="2" charset="2"/>
              <a:buChar char="Ø"/>
            </a:pPr>
            <a:r>
              <a:rPr lang="en-US" dirty="0" smtClean="0">
                <a:latin typeface="Times New Roman" pitchFamily="18" charset="0"/>
                <a:cs typeface="Times New Roman" pitchFamily="18" charset="0"/>
              </a:rPr>
              <a:t>Referral</a:t>
            </a:r>
          </a:p>
          <a:p>
            <a:pPr>
              <a:buFont typeface="Wingdings" pitchFamily="2" charset="2"/>
              <a:buChar char="Ø"/>
            </a:pPr>
            <a:r>
              <a:rPr lang="en-US" dirty="0" smtClean="0">
                <a:latin typeface="Times New Roman" pitchFamily="18" charset="0"/>
                <a:cs typeface="Times New Roman" pitchFamily="18" charset="0"/>
              </a:rPr>
              <a:t>Discharge</a:t>
            </a:r>
          </a:p>
          <a:p>
            <a:pPr>
              <a:buNone/>
            </a:pPr>
            <a:r>
              <a:rPr lang="en-US" dirty="0" smtClean="0">
                <a:latin typeface="Times New Roman" pitchFamily="18" charset="0"/>
                <a:cs typeface="Times New Roman" pitchFamily="18" charset="0"/>
              </a:rPr>
              <a:t>(as per the condition of patient)</a:t>
            </a:r>
          </a:p>
          <a:p>
            <a:r>
              <a:rPr lang="en-US" dirty="0" smtClean="0">
                <a:latin typeface="Times New Roman" pitchFamily="18" charset="0"/>
                <a:cs typeface="Times New Roman" pitchFamily="18" charset="0"/>
              </a:rPr>
              <a:t>Medico legal issues &amp; reporting</a:t>
            </a:r>
          </a:p>
          <a:p>
            <a:r>
              <a:rPr lang="en-US" dirty="0" smtClean="0">
                <a:latin typeface="Times New Roman" pitchFamily="18" charset="0"/>
                <a:cs typeface="Times New Roman" pitchFamily="18" charset="0"/>
              </a:rPr>
              <a:t>Maintenance of records</a:t>
            </a:r>
          </a:p>
          <a:p>
            <a:r>
              <a:rPr lang="en-US" dirty="0" smtClean="0">
                <a:latin typeface="Times New Roman" pitchFamily="18" charset="0"/>
                <a:cs typeface="Times New Roman" pitchFamily="18" charset="0"/>
              </a:rPr>
              <a:t>If died, death review</a:t>
            </a:r>
          </a:p>
          <a:p>
            <a:r>
              <a:rPr lang="en-US" dirty="0" smtClean="0">
                <a:latin typeface="Times New Roman" pitchFamily="18" charset="0"/>
                <a:cs typeface="Times New Roman" pitchFamily="18" charset="0"/>
              </a:rPr>
              <a:t>Grievance &amp; redressal</a:t>
            </a:r>
          </a:p>
          <a:p>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746760"/>
          </a:xfrm>
        </p:spPr>
        <p:txBody>
          <a:bodyPr>
            <a:normAutofit/>
          </a:bodyPr>
          <a:lstStyle/>
          <a:p>
            <a:r>
              <a:rPr lang="en-US" sz="3600" dirty="0" smtClean="0">
                <a:latin typeface="Times New Roman" pitchFamily="18" charset="0"/>
                <a:cs typeface="Times New Roman" pitchFamily="18" charset="0"/>
              </a:rPr>
              <a:t>Types of discharge</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43000"/>
            <a:ext cx="7239000" cy="5312736"/>
          </a:xfrm>
        </p:spPr>
        <p:txBody>
          <a:bodyPr>
            <a:normAutofit/>
          </a:bodyPr>
          <a:lstStyle/>
          <a:p>
            <a:pPr>
              <a:buNone/>
            </a:pPr>
            <a:r>
              <a:rPr lang="en-IN" b="1" dirty="0" smtClean="0">
                <a:latin typeface="Times New Roman" pitchFamily="18" charset="0"/>
                <a:cs typeface="Times New Roman" pitchFamily="18" charset="0"/>
              </a:rPr>
              <a:t>PLANNED DISCHARGES  </a:t>
            </a:r>
            <a:endParaRPr lang="en-US" dirty="0" smtClean="0">
              <a:latin typeface="Times New Roman" pitchFamily="18" charset="0"/>
              <a:cs typeface="Times New Roman" pitchFamily="18" charset="0"/>
            </a:endParaRPr>
          </a:p>
          <a:p>
            <a:r>
              <a:rPr lang="en-IN" dirty="0" smtClean="0">
                <a:latin typeface="Times New Roman" pitchFamily="18" charset="0"/>
                <a:cs typeface="Times New Roman" pitchFamily="18" charset="0"/>
              </a:rPr>
              <a:t>A discharge which is planned one night prior to the day of discharge, when the doctor feels that patient’s condition has improved &amp; hence doctor informs the nurse regarding the same.</a:t>
            </a:r>
            <a:endParaRPr lang="en-US" dirty="0" smtClean="0">
              <a:latin typeface="Times New Roman" pitchFamily="18" charset="0"/>
              <a:cs typeface="Times New Roman" pitchFamily="18" charset="0"/>
            </a:endParaRPr>
          </a:p>
          <a:p>
            <a:pPr>
              <a:buNone/>
            </a:pPr>
            <a:r>
              <a:rPr lang="en-IN" b="1" dirty="0" smtClean="0">
                <a:latin typeface="Times New Roman" pitchFamily="18" charset="0"/>
                <a:cs typeface="Times New Roman" pitchFamily="18" charset="0"/>
              </a:rPr>
              <a:t>UNPLANNED DISCHARGES</a:t>
            </a:r>
            <a:endParaRPr lang="en-US" dirty="0" smtClean="0">
              <a:latin typeface="Times New Roman" pitchFamily="18" charset="0"/>
              <a:cs typeface="Times New Roman" pitchFamily="18" charset="0"/>
            </a:endParaRPr>
          </a:p>
          <a:p>
            <a:r>
              <a:rPr lang="en-IN" dirty="0" smtClean="0">
                <a:latin typeface="Times New Roman" pitchFamily="18" charset="0"/>
                <a:cs typeface="Times New Roman" pitchFamily="18" charset="0"/>
              </a:rPr>
              <a:t>These are not planned before hands. When the doctors are on rounds they see their patients and if that time they find the patient condition is good enough to discharge, then at that particular time they give the intimation to the nurse to discharge the patient</a:t>
            </a:r>
            <a:r>
              <a:rPr lang="en-IN" dirty="0" smtClean="0"/>
              <a:t>.</a:t>
            </a:r>
            <a:endParaRPr lang="en-US" dirty="0" smtClean="0"/>
          </a:p>
          <a:p>
            <a:pPr lvl="0"/>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365760"/>
          </a:xfrm>
        </p:spPr>
        <p:txBody>
          <a:bodyPr>
            <a:normAutofit fontScale="90000"/>
          </a:bodyPr>
          <a:lstStyle/>
          <a:p>
            <a:endParaRPr lang="en-US" dirty="0"/>
          </a:p>
        </p:txBody>
      </p:sp>
      <p:sp>
        <p:nvSpPr>
          <p:cNvPr id="3" name="Content Placeholder 2"/>
          <p:cNvSpPr>
            <a:spLocks noGrp="1"/>
          </p:cNvSpPr>
          <p:nvPr>
            <p:ph idx="1"/>
          </p:nvPr>
        </p:nvSpPr>
        <p:spPr>
          <a:xfrm>
            <a:off x="457200" y="1295400"/>
            <a:ext cx="7239000" cy="5160336"/>
          </a:xfrm>
        </p:spPr>
        <p:txBody>
          <a:bodyPr/>
          <a:lstStyle/>
          <a:p>
            <a:pPr>
              <a:buNone/>
            </a:pPr>
            <a:r>
              <a:rPr lang="en-IN" b="1" dirty="0" smtClean="0">
                <a:latin typeface="Times New Roman" pitchFamily="18" charset="0"/>
                <a:cs typeface="Times New Roman" pitchFamily="18" charset="0"/>
              </a:rPr>
              <a:t>DISCHARGE ON REQUEST (DOR)</a:t>
            </a:r>
            <a:endParaRPr lang="en-US" dirty="0" smtClean="0">
              <a:latin typeface="Times New Roman" pitchFamily="18" charset="0"/>
              <a:cs typeface="Times New Roman" pitchFamily="18" charset="0"/>
            </a:endParaRPr>
          </a:p>
          <a:p>
            <a:r>
              <a:rPr lang="en-IN" dirty="0" smtClean="0">
                <a:latin typeface="Times New Roman" pitchFamily="18" charset="0"/>
                <a:cs typeface="Times New Roman" pitchFamily="18" charset="0"/>
              </a:rPr>
              <a:t>A discharge on request by the patient by taking medical advice.</a:t>
            </a:r>
            <a:endParaRPr lang="en-US" dirty="0" smtClean="0">
              <a:latin typeface="Times New Roman" pitchFamily="18" charset="0"/>
              <a:cs typeface="Times New Roman" pitchFamily="18" charset="0"/>
            </a:endParaRPr>
          </a:p>
          <a:p>
            <a:pPr>
              <a:buNone/>
            </a:pPr>
            <a:r>
              <a:rPr lang="en-IN" b="1" dirty="0" smtClean="0">
                <a:latin typeface="Times New Roman" pitchFamily="18" charset="0"/>
                <a:cs typeface="Times New Roman" pitchFamily="18" charset="0"/>
              </a:rPr>
              <a:t>LEAVE AGAINST MEDICAL ADVICE (LAMA)</a:t>
            </a:r>
            <a:endParaRPr lang="en-US" dirty="0" smtClean="0">
              <a:latin typeface="Times New Roman" pitchFamily="18" charset="0"/>
              <a:cs typeface="Times New Roman" pitchFamily="18" charset="0"/>
            </a:endParaRPr>
          </a:p>
          <a:p>
            <a:r>
              <a:rPr lang="en-IN" dirty="0" smtClean="0">
                <a:latin typeface="Times New Roman" pitchFamily="18" charset="0"/>
                <a:cs typeface="Times New Roman" pitchFamily="18" charset="0"/>
              </a:rPr>
              <a:t>A discharge which is taken against medical advice by the patient. Inspite of knowing the fact that the patient is critical &amp; require immediate treatment, attendants ask for discharge.</a:t>
            </a:r>
          </a:p>
          <a:p>
            <a:r>
              <a:rPr lang="en-US" dirty="0" smtClean="0">
                <a:latin typeface="Times New Roman" pitchFamily="18" charset="0"/>
                <a:cs typeface="Times New Roman" pitchFamily="18" charset="0"/>
              </a:rPr>
              <a:t>Patients who leave against medical advice are more likely to experience adverse health outcomes and readmission, or even death</a:t>
            </a:r>
            <a:r>
              <a:rPr lang="en-US" dirty="0" smtClean="0"/>
              <a:t>. </a:t>
            </a:r>
            <a:endParaRPr lang="en-US"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746760"/>
          </a:xfrm>
        </p:spPr>
        <p:txBody>
          <a:bodyPr/>
          <a:lstStyle/>
          <a:p>
            <a:endParaRPr lang="en-US" dirty="0"/>
          </a:p>
        </p:txBody>
      </p:sp>
      <p:pic>
        <p:nvPicPr>
          <p:cNvPr id="4" name="Content Placeholder 3" descr="social-media-marketing-tools.jpg"/>
          <p:cNvPicPr>
            <a:picLocks noGrp="1" noChangeAspect="1"/>
          </p:cNvPicPr>
          <p:nvPr>
            <p:ph idx="1"/>
          </p:nvPr>
        </p:nvPicPr>
        <p:blipFill>
          <a:blip r:embed="rId2"/>
          <a:stretch>
            <a:fillRect/>
          </a:stretch>
        </p:blipFill>
        <p:spPr>
          <a:xfrm>
            <a:off x="295564" y="1295400"/>
            <a:ext cx="6943436" cy="5181600"/>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7239000" cy="1066800"/>
          </a:xfrm>
        </p:spPr>
        <p:txBody>
          <a:bodyPr>
            <a:normAutofit/>
          </a:bodyPr>
          <a:lstStyle/>
          <a:p>
            <a:pPr algn="ctr"/>
            <a:r>
              <a:rPr lang="en-US" sz="3200" dirty="0" smtClean="0">
                <a:latin typeface="Times New Roman" pitchFamily="18" charset="0"/>
                <a:cs typeface="Times New Roman" pitchFamily="18" charset="0"/>
              </a:rPr>
              <a:t>RESEARCH topic</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362200"/>
            <a:ext cx="7239000" cy="4093536"/>
          </a:xfrm>
        </p:spPr>
        <p:txBody>
          <a:bodyPr/>
          <a:lstStyle/>
          <a:p>
            <a:pPr algn="ctr">
              <a:buNone/>
            </a:pPr>
            <a:r>
              <a:rPr lang="en-US" b="1" dirty="0" smtClean="0">
                <a:latin typeface="Times New Roman" pitchFamily="18" charset="0"/>
                <a:cs typeface="Times New Roman" pitchFamily="18" charset="0"/>
              </a:rPr>
              <a:t>STUDY WAS CONDUCTED ON LAMA PATIENTS IN EMERGENCY DEPARTMENT</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822960"/>
          </a:xfrm>
        </p:spPr>
        <p:txBody>
          <a:bodyPr>
            <a:normAutofit/>
          </a:bodyPr>
          <a:lstStyle/>
          <a:p>
            <a:r>
              <a:rPr lang="en-US" sz="3600" dirty="0" smtClean="0">
                <a:latin typeface="Times New Roman" pitchFamily="18" charset="0"/>
                <a:cs typeface="Times New Roman" pitchFamily="18" charset="0"/>
              </a:rPr>
              <a:t>REVIEW OF LITERATURE</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95400"/>
            <a:ext cx="7239000" cy="5160336"/>
          </a:xfrm>
        </p:spPr>
        <p:txBody>
          <a:bodyPr>
            <a:normAutofit fontScale="77500" lnSpcReduction="20000"/>
          </a:bodyPr>
          <a:lstStyle/>
          <a:p>
            <a:pPr lvl="0">
              <a:buNone/>
            </a:pPr>
            <a:r>
              <a:rPr lang="en-US" b="1" dirty="0" smtClean="0">
                <a:latin typeface="Times New Roman" pitchFamily="18" charset="0"/>
                <a:cs typeface="Times New Roman" pitchFamily="18" charset="0"/>
              </a:rPr>
              <a:t>TIME &amp; MOTION STUDY IN EMERGENCY DEPARTMENT: </a:t>
            </a:r>
            <a:endParaRPr lang="en-US" dirty="0" smtClean="0">
              <a:latin typeface="Times New Roman" pitchFamily="18" charset="0"/>
              <a:cs typeface="Times New Roman" pitchFamily="18" charset="0"/>
            </a:endParaRPr>
          </a:p>
          <a:p>
            <a:pPr>
              <a:buNone/>
            </a:pPr>
            <a:r>
              <a:rPr lang="en-US" b="1" dirty="0" smtClean="0">
                <a:latin typeface="Times New Roman" pitchFamily="18" charset="0"/>
                <a:cs typeface="Times New Roman" pitchFamily="18" charset="0"/>
              </a:rPr>
              <a:t>Introduction</a:t>
            </a:r>
            <a:r>
              <a:rPr lang="en-US" dirty="0" smtClean="0">
                <a:latin typeface="Times New Roman" pitchFamily="18" charset="0"/>
                <a:cs typeface="Times New Roman" pitchFamily="18" charset="0"/>
              </a:rPr>
              <a:t>:</a:t>
            </a:r>
          </a:p>
          <a:p>
            <a:r>
              <a:rPr lang="en-US" dirty="0" smtClean="0">
                <a:latin typeface="Times New Roman" pitchFamily="18" charset="0"/>
                <a:cs typeface="Times New Roman" pitchFamily="18" charset="0"/>
              </a:rPr>
              <a:t>Delays in registration, triage, and access to support staff have the potential to add considerable time to Emergency Department length of stay (LOS).</a:t>
            </a:r>
          </a:p>
          <a:p>
            <a:pPr>
              <a:buNone/>
            </a:pPr>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a:t>
            </a:r>
          </a:p>
          <a:p>
            <a:pPr>
              <a:buNone/>
            </a:pPr>
            <a:r>
              <a:rPr lang="en-US" b="1" dirty="0" smtClean="0">
                <a:latin typeface="Times New Roman" pitchFamily="18" charset="0"/>
                <a:cs typeface="Times New Roman" pitchFamily="18" charset="0"/>
              </a:rPr>
              <a:t>Methods</a:t>
            </a:r>
            <a:r>
              <a:rPr lang="en-US" dirty="0" smtClean="0">
                <a:latin typeface="Times New Roman" pitchFamily="18" charset="0"/>
                <a:cs typeface="Times New Roman" pitchFamily="18" charset="0"/>
              </a:rPr>
              <a:t>:</a:t>
            </a:r>
          </a:p>
          <a:p>
            <a:r>
              <a:rPr lang="en-US" dirty="0" smtClean="0">
                <a:latin typeface="Times New Roman" pitchFamily="18" charset="0"/>
                <a:cs typeface="Times New Roman" pitchFamily="18" charset="0"/>
              </a:rPr>
              <a:t>Prospective observational study on randomized dates/times between June 21 and July 8, 2011,at the University of Alberta Hospital ED. Up to five trained observers per 4-hour observation period   collected patients' ED times using standardized forms and synchronized digital watches. Information on sociodemographics, presentation, consultations, and disposition was collected from the electronic ED information system.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213360"/>
          </a:xfrm>
        </p:spPr>
        <p:txBody>
          <a:bodyPr>
            <a:normAutofit fontScale="90000"/>
          </a:bodyPr>
          <a:lstStyle/>
          <a:p>
            <a:endParaRPr lang="en-US" dirty="0"/>
          </a:p>
        </p:txBody>
      </p:sp>
      <p:sp>
        <p:nvSpPr>
          <p:cNvPr id="3" name="Content Placeholder 2"/>
          <p:cNvSpPr>
            <a:spLocks noGrp="1"/>
          </p:cNvSpPr>
          <p:nvPr>
            <p:ph idx="1"/>
          </p:nvPr>
        </p:nvSpPr>
        <p:spPr>
          <a:xfrm>
            <a:off x="457200" y="990600"/>
            <a:ext cx="7239000" cy="5465136"/>
          </a:xfrm>
        </p:spPr>
        <p:txBody>
          <a:bodyPr>
            <a:normAutofit fontScale="77500" lnSpcReduction="20000"/>
          </a:bodyPr>
          <a:lstStyle/>
          <a:p>
            <a:pPr>
              <a:buNone/>
            </a:pPr>
            <a:r>
              <a:rPr lang="en-US" b="1" dirty="0" smtClean="0">
                <a:latin typeface="Times New Roman" pitchFamily="18" charset="0"/>
                <a:cs typeface="Times New Roman" pitchFamily="18" charset="0"/>
              </a:rPr>
              <a:t>Results:</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From a total of 409 patients observed during the study period, 51% were male and the median age was 32 years (IQR 9, 56). Pediatric patients represented 33% of the sample. The most common ED complaint was unspecific symptoms/signs (48%), and 77% scored 3 in the Canadian Triage Acuity Scale. The time between when the patient's chart was received at the triage desk and bed placement was the longest step within the waiting room time (median 36 minutes; IQR 11, 60). The median time from triage to bedside ED nurse assessment was 63 minutes (IQR 28, 113) and from triage to first consultation request 2.2 hours (IQR 1. 1, 4. 4). Most patients were discharged (77%); the median ED LOS for admitted and discharged patients was 8. 0 (IQR 4. 8, 12. 5) and 3. 7 (IQR 2. 0, 5. 8) hours (</a:t>
            </a:r>
            <a:r>
              <a:rPr lang="en-US" i="1" dirty="0" smtClean="0">
                <a:latin typeface="Times New Roman" pitchFamily="18" charset="0"/>
                <a:cs typeface="Times New Roman" pitchFamily="18" charset="0"/>
              </a:rPr>
              <a:t>p</a:t>
            </a:r>
            <a:r>
              <a:rPr lang="en-US" dirty="0" smtClean="0">
                <a:latin typeface="Times New Roman" pitchFamily="18" charset="0"/>
                <a:cs typeface="Times New Roman" pitchFamily="18" charset="0"/>
              </a:rPr>
              <a:t>&lt; 0. 0001), respectively.</a:t>
            </a:r>
          </a:p>
          <a:p>
            <a:pPr>
              <a:buNone/>
            </a:pPr>
            <a:r>
              <a:rPr lang="en-US" b="1" dirty="0" smtClean="0">
                <a:latin typeface="Times New Roman" pitchFamily="18" charset="0"/>
                <a:cs typeface="Times New Roman" pitchFamily="18" charset="0"/>
              </a:rPr>
              <a:t>Conclusion:</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These results support the role of promising interventions designed to expedite the care of less urgent patients and confirm the need to address the considerable delays at the back end of ED operations</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37160"/>
          </a:xfrm>
        </p:spPr>
        <p:txBody>
          <a:bodyPr>
            <a:normAutofit fontScale="90000"/>
          </a:bodyPr>
          <a:lstStyle/>
          <a:p>
            <a:endParaRPr lang="en-US" dirty="0"/>
          </a:p>
        </p:txBody>
      </p:sp>
      <p:sp>
        <p:nvSpPr>
          <p:cNvPr id="3" name="Content Placeholder 2"/>
          <p:cNvSpPr>
            <a:spLocks noGrp="1"/>
          </p:cNvSpPr>
          <p:nvPr>
            <p:ph idx="1"/>
          </p:nvPr>
        </p:nvSpPr>
        <p:spPr>
          <a:xfrm>
            <a:off x="457200" y="914400"/>
            <a:ext cx="7239000" cy="5541336"/>
          </a:xfrm>
        </p:spPr>
        <p:txBody>
          <a:bodyPr>
            <a:normAutofit/>
          </a:bodyPr>
          <a:lstStyle/>
          <a:p>
            <a:pPr>
              <a:buNone/>
            </a:pPr>
            <a:r>
              <a:rPr lang="en-US" sz="2000" b="1" dirty="0" smtClean="0">
                <a:latin typeface="Times New Roman" pitchFamily="18" charset="0"/>
                <a:cs typeface="Times New Roman" pitchFamily="18" charset="0"/>
              </a:rPr>
              <a:t>Few other studies named are-</a:t>
            </a:r>
          </a:p>
          <a:p>
            <a:r>
              <a:rPr lang="en-US" sz="2000" dirty="0" smtClean="0">
                <a:latin typeface="Times New Roman" pitchFamily="18" charset="0"/>
                <a:cs typeface="Times New Roman" pitchFamily="18" charset="0"/>
              </a:rPr>
              <a:t>A hospital medicine emergency team cam improve patient flow, decrease ED diversion &amp; treat patients boarded in ED more quickly than can EDs without an HMED team, according to a study in </a:t>
            </a:r>
            <a:r>
              <a:rPr lang="en-US" sz="2000" i="1" u="sng" dirty="0" smtClean="0">
                <a:latin typeface="Times New Roman" pitchFamily="18" charset="0"/>
                <a:cs typeface="Times New Roman" pitchFamily="18" charset="0"/>
              </a:rPr>
              <a:t>Journal  of Hospital Medicine.</a:t>
            </a:r>
          </a:p>
          <a:p>
            <a:r>
              <a:rPr lang="en-US" sz="2000" dirty="0" smtClean="0">
                <a:latin typeface="Times New Roman" pitchFamily="18" charset="0"/>
                <a:cs typeface="Times New Roman" pitchFamily="18" charset="0"/>
              </a:rPr>
              <a:t>The average waiting time to see a healthcare provider in emergency departments increased from 25% from 2003 to 2009,jumping from 46.5 minutes to 58.1 minutes according to a report by the Centers for Disease Control and Prevention’s </a:t>
            </a:r>
            <a:r>
              <a:rPr lang="en-US" sz="2000" i="1" u="sng" dirty="0" smtClean="0">
                <a:latin typeface="Times New Roman" pitchFamily="18" charset="0"/>
                <a:cs typeface="Times New Roman" pitchFamily="18" charset="0"/>
              </a:rPr>
              <a:t>National Center for Health Statistics.</a:t>
            </a:r>
          </a:p>
          <a:p>
            <a:r>
              <a:rPr lang="en-US" sz="2000" dirty="0" smtClean="0">
                <a:latin typeface="Times New Roman" pitchFamily="18" charset="0"/>
                <a:cs typeface="Times New Roman" pitchFamily="18" charset="0"/>
              </a:rPr>
              <a:t>Performing a metabolic test at the point of care in an emergency department decreased length of stay compared to performing the test in a central laboratory, according to a study in </a:t>
            </a:r>
            <a:r>
              <a:rPr lang="en-US" sz="2000" i="1" u="sng" dirty="0" smtClean="0">
                <a:latin typeface="Times New Roman" pitchFamily="18" charset="0"/>
                <a:cs typeface="Times New Roman" pitchFamily="18" charset="0"/>
              </a:rPr>
              <a:t>Annals of Emergency Medicine</a:t>
            </a:r>
            <a:endParaRPr lang="en-US" sz="2000" i="1" u="sng"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518160"/>
          </a:xfrm>
        </p:spPr>
        <p:txBody>
          <a:bodyPr>
            <a:normAutofit/>
          </a:bodyPr>
          <a:lstStyle/>
          <a:p>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524000"/>
            <a:ext cx="7239000" cy="4931736"/>
          </a:xfrm>
        </p:spPr>
        <p:txBody>
          <a:bodyPr/>
          <a:lstStyle/>
          <a:p>
            <a:pPr>
              <a:buNone/>
            </a:pPr>
            <a:r>
              <a:rPr lang="en-US" u="sng" dirty="0" smtClean="0">
                <a:latin typeface="Times New Roman" pitchFamily="18" charset="0"/>
                <a:cs typeface="Times New Roman" pitchFamily="18" charset="0"/>
              </a:rPr>
              <a:t>GENERAL OBJECTIVE</a:t>
            </a:r>
          </a:p>
          <a:p>
            <a:pPr>
              <a:buNone/>
            </a:pPr>
            <a:r>
              <a:rPr lang="en-US" dirty="0" smtClean="0">
                <a:latin typeface="Times New Roman" pitchFamily="18" charset="0"/>
                <a:cs typeface="Times New Roman" pitchFamily="18" charset="0"/>
              </a:rPr>
              <a:t>Study LAMA patients in emergency &amp; find out the reasons behind</a:t>
            </a:r>
          </a:p>
          <a:p>
            <a:pPr>
              <a:buNone/>
            </a:pPr>
            <a:endParaRPr lang="en-US" dirty="0" smtClean="0">
              <a:latin typeface="Times New Roman" pitchFamily="18" charset="0"/>
              <a:cs typeface="Times New Roman" pitchFamily="18" charset="0"/>
            </a:endParaRPr>
          </a:p>
          <a:p>
            <a:pPr>
              <a:buNone/>
            </a:pPr>
            <a:r>
              <a:rPr lang="en-US" u="sng" dirty="0" smtClean="0">
                <a:latin typeface="Times New Roman" pitchFamily="18" charset="0"/>
                <a:cs typeface="Times New Roman" pitchFamily="18" charset="0"/>
              </a:rPr>
              <a:t>SPECIFIC OBJECTIVE</a:t>
            </a:r>
          </a:p>
          <a:p>
            <a:r>
              <a:rPr lang="en-US" dirty="0" smtClean="0">
                <a:latin typeface="Times New Roman" pitchFamily="18" charset="0"/>
                <a:cs typeface="Times New Roman" pitchFamily="18" charset="0"/>
              </a:rPr>
              <a:t>To study the functioning of emergency department &amp; various stakeholders involved.</a:t>
            </a:r>
          </a:p>
          <a:p>
            <a:r>
              <a:rPr lang="en-US" dirty="0" smtClean="0">
                <a:latin typeface="Times New Roman" pitchFamily="18" charset="0"/>
                <a:cs typeface="Times New Roman" pitchFamily="18" charset="0"/>
              </a:rPr>
              <a:t>To  analyze the results &amp; make suitable recommendations to tackle the issue.</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746760"/>
          </a:xfrm>
        </p:spPr>
        <p:txBody>
          <a:bodyPr>
            <a:normAutofit/>
          </a:bodyPr>
          <a:lstStyle/>
          <a:p>
            <a:pPr algn="ctr"/>
            <a:r>
              <a:rPr lang="en-US" sz="4000" dirty="0" smtClean="0">
                <a:latin typeface="Times New Roman" pitchFamily="18" charset="0"/>
                <a:cs typeface="Times New Roman" pitchFamily="18" charset="0"/>
              </a:rPr>
              <a:t>FORTIS HOSPITAL</a:t>
            </a:r>
            <a:endParaRPr lang="en-US" sz="40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447800"/>
            <a:ext cx="7239000" cy="5007936"/>
          </a:xfrm>
        </p:spPr>
        <p:txBody>
          <a:bodyPr>
            <a:normAutofit/>
          </a:bodyPr>
          <a:lstStyle/>
          <a:p>
            <a:pPr>
              <a:buNone/>
            </a:pPr>
            <a:r>
              <a:rPr lang="en-IN" sz="2400" dirty="0" smtClean="0">
                <a:latin typeface="Times New Roman" pitchFamily="18" charset="0"/>
                <a:cs typeface="Times New Roman" pitchFamily="18" charset="0"/>
              </a:rPr>
              <a:t>   Fortis Healthcare Limited was established in 1996 by its founder, Late Dr. Parvinder Singh. His vision of medical care was</a:t>
            </a:r>
            <a:r>
              <a:rPr lang="en-IN" sz="2400" i="1" dirty="0" smtClean="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a:p>
            <a:pPr>
              <a:buNone/>
            </a:pPr>
            <a:r>
              <a:rPr lang="en-IN" sz="2400" i="1" dirty="0" smtClean="0">
                <a:latin typeface="Times New Roman" pitchFamily="18" charset="0"/>
                <a:cs typeface="Times New Roman" pitchFamily="18" charset="0"/>
              </a:rPr>
              <a:t>                   “To create a world class integrated Health Care delivery system in India, entailing the finest medical skills combined with compassionate patient care.”</a:t>
            </a:r>
            <a:endParaRPr lang="en-US" sz="2400" dirty="0" smtClean="0">
              <a:latin typeface="Times New Roman" pitchFamily="18" charset="0"/>
              <a:cs typeface="Times New Roman" pitchFamily="18" charset="0"/>
            </a:endParaRPr>
          </a:p>
          <a:p>
            <a:pPr>
              <a:buNone/>
            </a:pPr>
            <a:r>
              <a:rPr lang="en-IN" sz="2400" i="1" dirty="0" smtClean="0">
                <a:latin typeface="Times New Roman" pitchFamily="18" charset="0"/>
                <a:cs typeface="Times New Roman" pitchFamily="18" charset="0"/>
              </a:rPr>
              <a:t> </a:t>
            </a:r>
            <a:r>
              <a:rPr lang="en-US" sz="2400" i="1" dirty="0" smtClean="0">
                <a:latin typeface="Times New Roman" pitchFamily="18" charset="0"/>
                <a:cs typeface="Times New Roman" pitchFamily="18" charset="0"/>
              </a:rPr>
              <a:t>   </a:t>
            </a:r>
            <a:r>
              <a:rPr lang="en-IN" sz="2400" dirty="0" smtClean="0">
                <a:latin typeface="Times New Roman" pitchFamily="18" charset="0"/>
                <a:cs typeface="Times New Roman" pitchFamily="18" charset="0"/>
              </a:rPr>
              <a:t>Fortis took its first step towards becoming a world-class provider of integrated healthcare delivery in India by setting up its first hospital at Mohali, Punjab.</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itchFamily="18" charset="0"/>
                <a:cs typeface="Times New Roman" pitchFamily="18" charset="0"/>
              </a:rPr>
              <a:t>METHODOLOGY:</a:t>
            </a:r>
            <a:r>
              <a:rPr lang="en-US" dirty="0" smtClean="0"/>
              <a:t/>
            </a:r>
            <a:br>
              <a:rPr lang="en-US" dirty="0" smtClean="0"/>
            </a:br>
            <a:endParaRPr lang="en-US" dirty="0"/>
          </a:p>
        </p:txBody>
      </p:sp>
      <p:sp>
        <p:nvSpPr>
          <p:cNvPr id="3" name="Content Placeholder 2"/>
          <p:cNvSpPr>
            <a:spLocks noGrp="1"/>
          </p:cNvSpPr>
          <p:nvPr>
            <p:ph idx="1"/>
          </p:nvPr>
        </p:nvSpPr>
        <p:spPr/>
        <p:txBody>
          <a:bodyPr>
            <a:normAutofit lnSpcReduction="10000"/>
          </a:bodyPr>
          <a:lstStyle/>
          <a:p>
            <a:pPr lvl="0"/>
            <a:r>
              <a:rPr lang="en-US" dirty="0" smtClean="0">
                <a:latin typeface="Times New Roman" pitchFamily="18" charset="0"/>
                <a:cs typeface="Times New Roman" pitchFamily="18" charset="0"/>
              </a:rPr>
              <a:t>SAMPLE DESIGN- Observational Study</a:t>
            </a:r>
            <a:endParaRPr lang="en-IN"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SAMPLING UNIT-Emergency department</a:t>
            </a:r>
            <a:endParaRPr lang="en-IN"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SAMPLING METHOD- Convenience random sampling.</a:t>
            </a:r>
            <a:endParaRPr lang="en-IN"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DURATION OF STUDY-45 days</a:t>
            </a:r>
            <a:endParaRPr lang="en-IN"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SAMPLE SIZE- admissions in emergency department</a:t>
            </a:r>
            <a:endParaRPr lang="en-IN"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DATA COLLECTION-Nurses, Doctor’s, Data Entry Operators</a:t>
            </a:r>
            <a:endParaRPr lang="en-IN"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TOOLS USED- Microsoft excel sheet</a:t>
            </a:r>
            <a:endParaRPr lang="en-IN" dirty="0" smtClean="0">
              <a:latin typeface="Times New Roman" pitchFamily="18" charset="0"/>
              <a:cs typeface="Times New Roman" pitchFamily="18" charset="0"/>
            </a:endParaRPr>
          </a:p>
          <a:p>
            <a:r>
              <a:rPr lang="en-IN" dirty="0" smtClean="0">
                <a:latin typeface="Times New Roman" pitchFamily="18" charset="0"/>
                <a:cs typeface="Times New Roman" pitchFamily="18" charset="0"/>
              </a:rPr>
              <a:t>ANALYSIS- Percentage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itchFamily="18" charset="0"/>
                <a:cs typeface="Times New Roman" pitchFamily="18" charset="0"/>
              </a:rPr>
              <a:t> Patient flow in EMERGENCY</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Total Admissions: 779</a:t>
            </a:r>
          </a:p>
          <a:p>
            <a:r>
              <a:rPr lang="en-US" dirty="0" smtClean="0">
                <a:latin typeface="Times New Roman" pitchFamily="18" charset="0"/>
                <a:cs typeface="Times New Roman" pitchFamily="18" charset="0"/>
              </a:rPr>
              <a:t>Discharge: 384</a:t>
            </a:r>
          </a:p>
          <a:p>
            <a:r>
              <a:rPr lang="en-US" dirty="0" smtClean="0">
                <a:latin typeface="Times New Roman" pitchFamily="18" charset="0"/>
                <a:cs typeface="Times New Roman" pitchFamily="18" charset="0"/>
              </a:rPr>
              <a:t>Trans-out: 340</a:t>
            </a:r>
          </a:p>
          <a:p>
            <a:r>
              <a:rPr lang="en-US" dirty="0" smtClean="0">
                <a:latin typeface="Times New Roman" pitchFamily="18" charset="0"/>
                <a:cs typeface="Times New Roman" pitchFamily="18" charset="0"/>
              </a:rPr>
              <a:t>LAMA: 55</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endParaRPr lang="en-IN" dirty="0"/>
          </a:p>
        </p:txBody>
      </p:sp>
      <p:graphicFrame>
        <p:nvGraphicFramePr>
          <p:cNvPr id="4" name="Content Placeholder 3"/>
          <p:cNvGraphicFramePr>
            <a:graphicFrameLocks noGrp="1"/>
          </p:cNvGraphicFramePr>
          <p:nvPr>
            <p:ph idx="1"/>
          </p:nvPr>
        </p:nvGraphicFramePr>
        <p:xfrm>
          <a:off x="457200" y="1609725"/>
          <a:ext cx="7239000" cy="48466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latin typeface="Times New Roman" pitchFamily="18" charset="0"/>
                <a:cs typeface="Times New Roman" pitchFamily="18" charset="0"/>
              </a:rPr>
              <a:t>Dept. wise LAMA</a:t>
            </a:r>
            <a:endParaRPr lang="en-IN" dirty="0">
              <a:latin typeface="Times New Roman" pitchFamily="18" charset="0"/>
              <a:cs typeface="Times New Roman" pitchFamily="18" charset="0"/>
            </a:endParaRPr>
          </a:p>
        </p:txBody>
      </p:sp>
      <p:sp>
        <p:nvSpPr>
          <p:cNvPr id="2" name="Content Placeholder 1"/>
          <p:cNvSpPr>
            <a:spLocks noGrp="1"/>
          </p:cNvSpPr>
          <p:nvPr>
            <p:ph idx="1"/>
          </p:nvPr>
        </p:nvSpPr>
        <p:spPr/>
        <p:txBody>
          <a:bodyPr>
            <a:normAutofit fontScale="92500" lnSpcReduction="10000"/>
          </a:bodyPr>
          <a:lstStyle/>
          <a:p>
            <a:r>
              <a:rPr lang="en-US" dirty="0" smtClean="0">
                <a:latin typeface="Times New Roman" pitchFamily="18" charset="0"/>
                <a:cs typeface="Times New Roman" pitchFamily="18" charset="0"/>
              </a:rPr>
              <a:t>Cardiology-8</a:t>
            </a:r>
          </a:p>
          <a:p>
            <a:r>
              <a:rPr lang="en-US" dirty="0" smtClean="0">
                <a:latin typeface="Times New Roman" pitchFamily="18" charset="0"/>
                <a:cs typeface="Times New Roman" pitchFamily="18" charset="0"/>
              </a:rPr>
              <a:t>Neurology-5</a:t>
            </a:r>
          </a:p>
          <a:p>
            <a:r>
              <a:rPr lang="en-US" dirty="0" smtClean="0">
                <a:latin typeface="Times New Roman" pitchFamily="18" charset="0"/>
                <a:cs typeface="Times New Roman" pitchFamily="18" charset="0"/>
              </a:rPr>
              <a:t>Urology-5</a:t>
            </a:r>
          </a:p>
          <a:p>
            <a:r>
              <a:rPr lang="en-US" dirty="0" smtClean="0">
                <a:latin typeface="Times New Roman" pitchFamily="18" charset="0"/>
                <a:cs typeface="Times New Roman" pitchFamily="18" charset="0"/>
              </a:rPr>
              <a:t>Neurosurgery-4</a:t>
            </a:r>
          </a:p>
          <a:p>
            <a:r>
              <a:rPr lang="en-US" dirty="0" smtClean="0">
                <a:latin typeface="Times New Roman" pitchFamily="18" charset="0"/>
                <a:cs typeface="Times New Roman" pitchFamily="18" charset="0"/>
              </a:rPr>
              <a:t>Gastroenterology-3</a:t>
            </a:r>
          </a:p>
          <a:p>
            <a:r>
              <a:rPr lang="en-US" dirty="0" smtClean="0">
                <a:latin typeface="Times New Roman" pitchFamily="18" charset="0"/>
                <a:cs typeface="Times New Roman" pitchFamily="18" charset="0"/>
              </a:rPr>
              <a:t>Int. medicine-3</a:t>
            </a:r>
          </a:p>
          <a:p>
            <a:r>
              <a:rPr lang="en-US" dirty="0" smtClean="0">
                <a:latin typeface="Times New Roman" pitchFamily="18" charset="0"/>
                <a:cs typeface="Times New Roman" pitchFamily="18" charset="0"/>
              </a:rPr>
              <a:t>Pulmonology-2</a:t>
            </a:r>
          </a:p>
          <a:p>
            <a:r>
              <a:rPr lang="en-US" dirty="0" smtClean="0">
                <a:latin typeface="Times New Roman" pitchFamily="18" charset="0"/>
                <a:cs typeface="Times New Roman" pitchFamily="18" charset="0"/>
              </a:rPr>
              <a:t>Gen. surgery-1</a:t>
            </a:r>
          </a:p>
          <a:p>
            <a:r>
              <a:rPr lang="en-US" dirty="0" smtClean="0">
                <a:latin typeface="Times New Roman" pitchFamily="18" charset="0"/>
                <a:cs typeface="Times New Roman" pitchFamily="18" charset="0"/>
              </a:rPr>
              <a:t>Orthopaedic-3</a:t>
            </a:r>
          </a:p>
          <a:p>
            <a:r>
              <a:rPr lang="en-US" dirty="0" smtClean="0">
                <a:latin typeface="Times New Roman" pitchFamily="18" charset="0"/>
                <a:cs typeface="Times New Roman" pitchFamily="18" charset="0"/>
              </a:rPr>
              <a:t>Others-16</a:t>
            </a:r>
          </a:p>
          <a:p>
            <a:r>
              <a:rPr lang="en-US" dirty="0" smtClean="0">
                <a:latin typeface="Times New Roman" pitchFamily="18" charset="0"/>
                <a:cs typeface="Times New Roman" pitchFamily="18" charset="0"/>
              </a:rPr>
              <a:t>Gynaecology-2</a:t>
            </a:r>
          </a:p>
          <a:p>
            <a:endParaRPr lang="en-US" dirty="0" smtClean="0"/>
          </a:p>
          <a:p>
            <a:endParaRPr lang="en-IN"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Dept. wise LAMA</a:t>
            </a:r>
            <a:endParaRPr lang="en-IN"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9725"/>
          <a:ext cx="7239000" cy="48466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itchFamily="18" charset="0"/>
                <a:cs typeface="Times New Roman" pitchFamily="18" charset="0"/>
              </a:rPr>
              <a:t>Reasons for LAMA</a:t>
            </a:r>
            <a:r>
              <a:rPr lang="en-US" dirty="0" smtClean="0"/>
              <a:t/>
            </a:r>
            <a:br>
              <a:rPr lang="en-US" dirty="0" smtClean="0"/>
            </a:br>
            <a:endParaRPr lang="en-IN" dirty="0"/>
          </a:p>
        </p:txBody>
      </p:sp>
      <p:graphicFrame>
        <p:nvGraphicFramePr>
          <p:cNvPr id="4" name="Content Placeholder 3"/>
          <p:cNvGraphicFramePr>
            <a:graphicFrameLocks noGrp="1"/>
          </p:cNvGraphicFramePr>
          <p:nvPr>
            <p:ph idx="1"/>
          </p:nvPr>
        </p:nvGraphicFramePr>
        <p:xfrm>
          <a:off x="457200" y="1609725"/>
          <a:ext cx="7239000" cy="48466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258762"/>
          </a:xfrm>
        </p:spPr>
        <p:txBody>
          <a:bodyPr>
            <a:normAutofit fontScale="90000"/>
          </a:bodyPr>
          <a:lstStyle/>
          <a:p>
            <a:endParaRPr lang="en-IN" dirty="0"/>
          </a:p>
        </p:txBody>
      </p:sp>
      <p:sp>
        <p:nvSpPr>
          <p:cNvPr id="2" name="Content Placeholder 1"/>
          <p:cNvSpPr>
            <a:spLocks noGrp="1"/>
          </p:cNvSpPr>
          <p:nvPr>
            <p:ph idx="1"/>
          </p:nvPr>
        </p:nvSpPr>
        <p:spPr>
          <a:xfrm>
            <a:off x="457200" y="685800"/>
            <a:ext cx="8229600" cy="5943600"/>
          </a:xfrm>
        </p:spPr>
        <p:txBody>
          <a:bodyPr>
            <a:normAutofit fontScale="92500" lnSpcReduction="20000"/>
          </a:bodyPr>
          <a:lstStyle/>
          <a:p>
            <a:r>
              <a:rPr lang="en-US" b="1" dirty="0" smtClean="0">
                <a:latin typeface="Times New Roman" pitchFamily="18" charset="0"/>
                <a:cs typeface="Times New Roman" pitchFamily="18" charset="0"/>
              </a:rPr>
              <a:t>Financial</a:t>
            </a:r>
          </a:p>
          <a:p>
            <a:pPr>
              <a:buFont typeface="Arial" pitchFamily="34" charset="0"/>
              <a:buChar char="•"/>
            </a:pPr>
            <a:r>
              <a:rPr lang="en-US" dirty="0" smtClean="0">
                <a:latin typeface="Times New Roman" pitchFamily="18" charset="0"/>
                <a:cs typeface="Times New Roman" pitchFamily="18" charset="0"/>
              </a:rPr>
              <a:t>Can’t afford the treatment</a:t>
            </a:r>
          </a:p>
          <a:p>
            <a:pPr>
              <a:buNone/>
            </a:pPr>
            <a:endParaRPr lang="en-US" dirty="0" smtClean="0">
              <a:latin typeface="Times New Roman" pitchFamily="18" charset="0"/>
              <a:cs typeface="Times New Roman" pitchFamily="18" charset="0"/>
            </a:endParaRPr>
          </a:p>
          <a:p>
            <a:r>
              <a:rPr lang="en-US" b="1" dirty="0" smtClean="0">
                <a:latin typeface="Times New Roman" pitchFamily="18" charset="0"/>
                <a:cs typeface="Times New Roman" pitchFamily="18" charset="0"/>
              </a:rPr>
              <a:t>Consult with own doctor</a:t>
            </a:r>
          </a:p>
          <a:p>
            <a:pPr>
              <a:buFont typeface="Arial" pitchFamily="34" charset="0"/>
              <a:buChar char="•"/>
            </a:pPr>
            <a:r>
              <a:rPr lang="en-US" dirty="0" smtClean="0">
                <a:latin typeface="Times New Roman" pitchFamily="18" charset="0"/>
                <a:cs typeface="Times New Roman" pitchFamily="18" charset="0"/>
              </a:rPr>
              <a:t>Take second opinion with his/her own doctor then proceed the treatment</a:t>
            </a:r>
          </a:p>
          <a:p>
            <a:pPr>
              <a:buNone/>
            </a:pPr>
            <a:endParaRPr lang="en-US" dirty="0" smtClean="0">
              <a:latin typeface="Times New Roman" pitchFamily="18" charset="0"/>
              <a:cs typeface="Times New Roman" pitchFamily="18" charset="0"/>
            </a:endParaRPr>
          </a:p>
          <a:p>
            <a:r>
              <a:rPr lang="en-US" b="1" dirty="0" smtClean="0">
                <a:latin typeface="Times New Roman" pitchFamily="18" charset="0"/>
                <a:cs typeface="Times New Roman" pitchFamily="18" charset="0"/>
              </a:rPr>
              <a:t>Consultant didn’t come</a:t>
            </a:r>
          </a:p>
          <a:p>
            <a:pPr>
              <a:buFont typeface="Arial" pitchFamily="34" charset="0"/>
              <a:buChar char="•"/>
            </a:pPr>
            <a:r>
              <a:rPr lang="en-US" dirty="0" smtClean="0">
                <a:latin typeface="Times New Roman" pitchFamily="18" charset="0"/>
                <a:cs typeface="Times New Roman" pitchFamily="18" charset="0"/>
              </a:rPr>
              <a:t>CTVS </a:t>
            </a:r>
          </a:p>
          <a:p>
            <a:pPr>
              <a:buFont typeface="Arial" pitchFamily="34" charset="0"/>
              <a:buChar char="•"/>
            </a:pPr>
            <a:r>
              <a:rPr lang="en-US" dirty="0" smtClean="0">
                <a:latin typeface="Times New Roman" pitchFamily="18" charset="0"/>
                <a:cs typeface="Times New Roman" pitchFamily="18" charset="0"/>
              </a:rPr>
              <a:t>GE </a:t>
            </a:r>
          </a:p>
          <a:p>
            <a:pPr>
              <a:buFont typeface="Arial" pitchFamily="34" charset="0"/>
              <a:buChar char="•"/>
            </a:pPr>
            <a:r>
              <a:rPr lang="en-US" dirty="0" smtClean="0">
                <a:latin typeface="Times New Roman" pitchFamily="18" charset="0"/>
                <a:cs typeface="Times New Roman" pitchFamily="18" charset="0"/>
              </a:rPr>
              <a:t>Neurology</a:t>
            </a:r>
          </a:p>
          <a:p>
            <a:pPr>
              <a:buFont typeface="Arial" pitchFamily="34" charset="0"/>
              <a:buChar char="•"/>
            </a:pPr>
            <a:r>
              <a:rPr lang="en-US" dirty="0" smtClean="0">
                <a:latin typeface="Times New Roman" pitchFamily="18" charset="0"/>
                <a:cs typeface="Times New Roman" pitchFamily="18" charset="0"/>
              </a:rPr>
              <a:t>Neurosurgery</a:t>
            </a:r>
          </a:p>
          <a:p>
            <a:pPr>
              <a:buFont typeface="Arial" pitchFamily="34" charset="0"/>
              <a:buChar char="•"/>
            </a:pPr>
            <a:r>
              <a:rPr lang="en-US" dirty="0" smtClean="0">
                <a:latin typeface="Times New Roman" pitchFamily="18" charset="0"/>
                <a:cs typeface="Times New Roman" pitchFamily="18" charset="0"/>
              </a:rPr>
              <a:t>Orthopaedic</a:t>
            </a:r>
          </a:p>
          <a:p>
            <a:r>
              <a:rPr lang="en-US" b="1" dirty="0" smtClean="0">
                <a:latin typeface="Times New Roman" pitchFamily="18" charset="0"/>
                <a:cs typeface="Times New Roman" pitchFamily="18" charset="0"/>
              </a:rPr>
              <a:t>Not satisfied</a:t>
            </a:r>
          </a:p>
          <a:p>
            <a:pPr>
              <a:buFont typeface="Arial" pitchFamily="34" charset="0"/>
              <a:buChar char="•"/>
            </a:pP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Said the procedure is too lengthy here</a:t>
            </a:r>
          </a:p>
          <a:p>
            <a:pPr>
              <a:buFont typeface="Arial" pitchFamily="34" charset="0"/>
              <a:buChar char="•"/>
            </a:pPr>
            <a:endParaRPr lang="en-US" dirty="0" smtClean="0">
              <a:latin typeface="Times New Roman" pitchFamily="18" charset="0"/>
              <a:cs typeface="Times New Roman" pitchFamily="18" charset="0"/>
            </a:endParaRPr>
          </a:p>
          <a:p>
            <a:pPr>
              <a:buFont typeface="Arial" pitchFamily="34" charset="0"/>
              <a:buChar char="•"/>
            </a:pPr>
            <a:endParaRPr lang="en-US" dirty="0" smtClean="0">
              <a:latin typeface="Times New Roman" pitchFamily="18" charset="0"/>
              <a:cs typeface="Times New Roman" pitchFamily="18" charset="0"/>
            </a:endParaRPr>
          </a:p>
          <a:p>
            <a:pPr>
              <a:buFont typeface="Arial" pitchFamily="34" charset="0"/>
              <a:buChar char="•"/>
            </a:pP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a:buFont typeface="Arial" pitchFamily="34" charset="0"/>
              <a:buChar char="•"/>
            </a:pPr>
            <a:endParaRPr lang="en-US" b="1" dirty="0" smtClean="0">
              <a:latin typeface="Times New Roman" pitchFamily="18" charset="0"/>
              <a:cs typeface="Times New Roman" pitchFamily="18" charset="0"/>
            </a:endParaRPr>
          </a:p>
          <a:p>
            <a:pPr>
              <a:buFont typeface="Arial" pitchFamily="34" charset="0"/>
              <a:buChar char="•"/>
            </a:pPr>
            <a:endParaRPr lang="en-US" dirty="0" smtClean="0"/>
          </a:p>
          <a:p>
            <a:endParaRPr lang="en-IN"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Times New Roman" pitchFamily="18" charset="0"/>
                <a:cs typeface="Times New Roman" pitchFamily="18" charset="0"/>
              </a:rPr>
              <a:t>Effects</a:t>
            </a:r>
            <a:endParaRPr lang="en-IN" sz="36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Revenue loss as emergency is the greatest source of admissions to the hospital.</a:t>
            </a:r>
          </a:p>
          <a:p>
            <a:r>
              <a:rPr lang="en-US" dirty="0" smtClean="0">
                <a:latin typeface="Times New Roman" pitchFamily="18" charset="0"/>
                <a:cs typeface="Times New Roman" pitchFamily="18" charset="0"/>
              </a:rPr>
              <a:t>“Word of Mouth” marketing is reduced if the patient goes unsatisfied.</a:t>
            </a:r>
          </a:p>
          <a:p>
            <a:r>
              <a:rPr lang="en-US" dirty="0" smtClean="0">
                <a:latin typeface="Times New Roman" pitchFamily="18" charset="0"/>
                <a:cs typeface="Times New Roman" pitchFamily="18" charset="0"/>
              </a:rPr>
              <a:t>Market shares are affected.</a:t>
            </a:r>
          </a:p>
          <a:p>
            <a:r>
              <a:rPr lang="en-US" dirty="0" smtClean="0">
                <a:latin typeface="Times New Roman" pitchFamily="18" charset="0"/>
                <a:cs typeface="Times New Roman" pitchFamily="18" charset="0"/>
              </a:rPr>
              <a:t>Efficiency of the hospital is questioned</a:t>
            </a:r>
            <a:r>
              <a:rPr lang="en-US" dirty="0" smtClean="0"/>
              <a:t>.</a:t>
            </a:r>
            <a:endParaRPr lang="en-IN"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recommendations</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t>As emergency is the major feeder of patients to the hospital, </a:t>
            </a:r>
            <a:r>
              <a:rPr lang="en-US" smtClean="0"/>
              <a:t>so </a:t>
            </a:r>
            <a:r>
              <a:rPr lang="en-US" smtClean="0"/>
              <a:t>proper attention </a:t>
            </a:r>
            <a:r>
              <a:rPr lang="en-US" dirty="0" smtClean="0"/>
              <a:t>should be given to the patients here.</a:t>
            </a:r>
          </a:p>
          <a:p>
            <a:r>
              <a:rPr lang="en-US" dirty="0" smtClean="0"/>
              <a:t>Patients should be counselled properly by the doctors.</a:t>
            </a:r>
          </a:p>
          <a:p>
            <a:r>
              <a:rPr lang="en-US" dirty="0" smtClean="0"/>
              <a:t>Consultants should themselves come &amp; attend the patients in emergency.</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822960"/>
          </a:xfrm>
        </p:spPr>
        <p:txBody>
          <a:bodyPr>
            <a:normAutofit/>
          </a:bodyPr>
          <a:lstStyle/>
          <a:p>
            <a:r>
              <a:rPr lang="en-US" sz="3600" dirty="0" smtClean="0">
                <a:latin typeface="Times New Roman" pitchFamily="18" charset="0"/>
                <a:cs typeface="Times New Roman" pitchFamily="18" charset="0"/>
              </a:rPr>
              <a:t>REFERENCES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43000"/>
            <a:ext cx="7239000" cy="5312736"/>
          </a:xfrm>
        </p:spPr>
        <p:txBody>
          <a:bodyPr/>
          <a:lstStyle/>
          <a:p>
            <a:pPr lvl="0"/>
            <a:r>
              <a:rPr lang="en-US" b="1" u="sng" dirty="0" smtClean="0">
                <a:solidFill>
                  <a:srgbClr val="0070C0"/>
                </a:solidFill>
                <a:hlinkClick r:id="rId2"/>
              </a:rPr>
              <a:t>www.google.com</a:t>
            </a:r>
            <a:endParaRPr lang="en-US" b="1" dirty="0" smtClean="0">
              <a:solidFill>
                <a:srgbClr val="0070C0"/>
              </a:solidFill>
            </a:endParaRPr>
          </a:p>
          <a:p>
            <a:pPr lvl="0"/>
            <a:r>
              <a:rPr lang="en-US" b="1" u="sng" dirty="0" smtClean="0">
                <a:solidFill>
                  <a:srgbClr val="0070C0"/>
                </a:solidFill>
                <a:hlinkClick r:id="rId3"/>
              </a:rPr>
              <a:t>http://pure.au.dk//portal/files/52131236/Paltved_Musaeus_.pdf</a:t>
            </a:r>
            <a:endParaRPr lang="en-US" dirty="0" smtClean="0">
              <a:solidFill>
                <a:srgbClr val="0070C0"/>
              </a:solidFill>
            </a:endParaRPr>
          </a:p>
          <a:p>
            <a:pPr lvl="0"/>
            <a:r>
              <a:rPr lang="en-US" b="1" u="sng" dirty="0" smtClean="0">
                <a:solidFill>
                  <a:srgbClr val="FFC000"/>
                </a:solidFill>
              </a:rPr>
              <a:t>http://cjem-online.ca/v14/s1/emergency-department-waits-a-time-in-motion-study</a:t>
            </a:r>
          </a:p>
          <a:p>
            <a:r>
              <a:rPr lang="en-US" b="1" dirty="0" smtClean="0"/>
              <a:t> </a:t>
            </a:r>
            <a:r>
              <a:rPr lang="en-US" u="sng" dirty="0" smtClean="0">
                <a:hlinkClick r:id="rId4"/>
              </a:rPr>
              <a:t>http://</a:t>
            </a:r>
            <a:r>
              <a:rPr lang="en-US" b="1" u="sng" dirty="0" smtClean="0">
                <a:hlinkClick r:id="rId4"/>
              </a:rPr>
              <a:t>www.beckershospitalreview.com/capacity-management/16-recent-studies-on-emergency-department-visits.html</a:t>
            </a:r>
            <a:endParaRPr lang="en-US" b="1" u="sng" dirty="0" smtClean="0"/>
          </a:p>
          <a:p>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289560"/>
          </a:xfrm>
        </p:spPr>
        <p:txBody>
          <a:bodyPr>
            <a:normAutofit fontScale="90000"/>
          </a:bodyPr>
          <a:lstStyle/>
          <a:p>
            <a:endParaRPr lang="en-US" dirty="0"/>
          </a:p>
        </p:txBody>
      </p:sp>
      <p:sp>
        <p:nvSpPr>
          <p:cNvPr id="3" name="Content Placeholder 2"/>
          <p:cNvSpPr>
            <a:spLocks noGrp="1"/>
          </p:cNvSpPr>
          <p:nvPr>
            <p:ph idx="1"/>
          </p:nvPr>
        </p:nvSpPr>
        <p:spPr>
          <a:xfrm>
            <a:off x="457200" y="838200"/>
            <a:ext cx="7239000" cy="5617536"/>
          </a:xfrm>
        </p:spPr>
        <p:txBody>
          <a:bodyPr/>
          <a:lstStyle/>
          <a:p>
            <a:pPr>
              <a:buNone/>
            </a:pPr>
            <a:r>
              <a:rPr lang="en-IN" dirty="0" smtClean="0">
                <a:latin typeface="Times New Roman" pitchFamily="18" charset="0"/>
                <a:cs typeface="Times New Roman" pitchFamily="18" charset="0"/>
              </a:rPr>
              <a:t>   Fortis Hospital, Noida was inaugurated on 7</a:t>
            </a:r>
            <a:r>
              <a:rPr lang="en-IN" baseline="30000" dirty="0" smtClean="0">
                <a:latin typeface="Times New Roman" pitchFamily="18" charset="0"/>
                <a:cs typeface="Times New Roman" pitchFamily="18" charset="0"/>
              </a:rPr>
              <a:t>th</a:t>
            </a:r>
            <a:r>
              <a:rPr lang="en-IN" dirty="0" smtClean="0">
                <a:latin typeface="Times New Roman" pitchFamily="18" charset="0"/>
                <a:cs typeface="Times New Roman" pitchFamily="18" charset="0"/>
              </a:rPr>
              <a:t> November 2004, which is a centre of excellence in Orthopaedics and Neuroscience with additional focus on Cardiac Sciences, Minimally Access Surgery and Oncology.</a:t>
            </a:r>
          </a:p>
          <a:p>
            <a:pPr>
              <a:buNone/>
            </a:pPr>
            <a:endParaRPr lang="en-IN" dirty="0" smtClean="0">
              <a:latin typeface="Times New Roman" pitchFamily="18" charset="0"/>
              <a:cs typeface="Times New Roman" pitchFamily="18" charset="0"/>
            </a:endParaRPr>
          </a:p>
          <a:p>
            <a:pPr>
              <a:buNone/>
            </a:pPr>
            <a:r>
              <a:rPr lang="en-IN" dirty="0" smtClean="0">
                <a:latin typeface="Times New Roman" pitchFamily="18" charset="0"/>
                <a:cs typeface="Times New Roman" pitchFamily="18" charset="0"/>
              </a:rPr>
              <a:t>   Fortis Hospital Noida has also achieved many first to its name:</a:t>
            </a:r>
            <a:endParaRPr lang="en-US"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1</a:t>
            </a:r>
            <a:r>
              <a:rPr lang="en-US" baseline="30000" dirty="0" smtClean="0">
                <a:latin typeface="Times New Roman" pitchFamily="18" charset="0"/>
                <a:cs typeface="Times New Roman" pitchFamily="18" charset="0"/>
              </a:rPr>
              <a:t>st</a:t>
            </a:r>
            <a:r>
              <a:rPr lang="en-US" dirty="0" smtClean="0">
                <a:latin typeface="Times New Roman" pitchFamily="18" charset="0"/>
                <a:cs typeface="Times New Roman" pitchFamily="18" charset="0"/>
              </a:rPr>
              <a:t> NABH Accredited Hospital in U.P.</a:t>
            </a:r>
          </a:p>
          <a:p>
            <a:pPr lvl="0"/>
            <a:r>
              <a:rPr lang="en-US" dirty="0" smtClean="0">
                <a:latin typeface="Times New Roman" pitchFamily="18" charset="0"/>
                <a:cs typeface="Times New Roman" pitchFamily="18" charset="0"/>
              </a:rPr>
              <a:t>1</a:t>
            </a:r>
            <a:r>
              <a:rPr lang="en-US" baseline="30000" dirty="0" smtClean="0">
                <a:latin typeface="Times New Roman" pitchFamily="18" charset="0"/>
                <a:cs typeface="Times New Roman" pitchFamily="18" charset="0"/>
              </a:rPr>
              <a:t>st</a:t>
            </a:r>
            <a:r>
              <a:rPr lang="en-US" dirty="0" smtClean="0">
                <a:latin typeface="Times New Roman" pitchFamily="18" charset="0"/>
                <a:cs typeface="Times New Roman" pitchFamily="18" charset="0"/>
              </a:rPr>
              <a:t> NABH Accredited Blood Bank in U.P.</a:t>
            </a:r>
          </a:p>
          <a:p>
            <a:pPr lvl="0"/>
            <a:r>
              <a:rPr lang="en-US" dirty="0" smtClean="0">
                <a:latin typeface="Times New Roman" pitchFamily="18" charset="0"/>
                <a:cs typeface="Times New Roman" pitchFamily="18" charset="0"/>
              </a:rPr>
              <a:t>1</a:t>
            </a:r>
            <a:r>
              <a:rPr lang="en-US" baseline="30000" dirty="0" smtClean="0">
                <a:latin typeface="Times New Roman" pitchFamily="18" charset="0"/>
                <a:cs typeface="Times New Roman" pitchFamily="18" charset="0"/>
              </a:rPr>
              <a:t>st</a:t>
            </a:r>
            <a:r>
              <a:rPr lang="en-US" dirty="0" smtClean="0">
                <a:latin typeface="Times New Roman" pitchFamily="18" charset="0"/>
                <a:cs typeface="Times New Roman" pitchFamily="18" charset="0"/>
              </a:rPr>
              <a:t> NABL Accredited Lab services in U.P.</a:t>
            </a:r>
          </a:p>
          <a:p>
            <a:pPr>
              <a:buNone/>
            </a:pPr>
            <a:r>
              <a:rPr lang="en-US" dirty="0" smtClean="0">
                <a:latin typeface="Times New Roman" pitchFamily="18" charset="0"/>
                <a:cs typeface="Times New Roman" pitchFamily="18" charset="0"/>
              </a:rPr>
              <a:t> </a:t>
            </a:r>
          </a:p>
          <a:p>
            <a:pPr>
              <a:buNone/>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209800"/>
            <a:ext cx="7242048" cy="1676400"/>
          </a:xfrm>
        </p:spPr>
        <p:txBody>
          <a:bodyPr/>
          <a:lstStyle/>
          <a:p>
            <a:pPr algn="ctr"/>
            <a:r>
              <a:rPr lang="en-US" dirty="0" smtClean="0"/>
              <a:t>Thank you</a:t>
            </a:r>
            <a:endParaRPr lang="en-IN" dirty="0"/>
          </a:p>
        </p:txBody>
      </p:sp>
      <p:sp>
        <p:nvSpPr>
          <p:cNvPr id="5" name="Rectangle 4"/>
          <p:cNvSpPr/>
          <p:nvPr/>
        </p:nvSpPr>
        <p:spPr>
          <a:xfrm>
            <a:off x="2065801" y="2967335"/>
            <a:ext cx="3987310" cy="923330"/>
          </a:xfrm>
          <a:prstGeom prst="rect">
            <a:avLst/>
          </a:prstGeom>
        </p:spPr>
        <p:style>
          <a:lnRef idx="2">
            <a:schemeClr val="accent2"/>
          </a:lnRef>
          <a:fillRef idx="1">
            <a:schemeClr val="lt1"/>
          </a:fillRef>
          <a:effectRef idx="0">
            <a:schemeClr val="accent2"/>
          </a:effectRef>
          <a:fontRef idx="minor">
            <a:schemeClr val="dk1"/>
          </a:fontRef>
        </p:style>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THANK YOU</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213360"/>
          </a:xfrm>
        </p:spPr>
        <p:txBody>
          <a:bodyPr>
            <a:normAutofit fontScale="90000"/>
          </a:bodyPr>
          <a:lstStyle/>
          <a:p>
            <a:endParaRPr lang="en-US" dirty="0"/>
          </a:p>
        </p:txBody>
      </p:sp>
      <p:sp>
        <p:nvSpPr>
          <p:cNvPr id="3" name="Content Placeholder 2"/>
          <p:cNvSpPr>
            <a:spLocks noGrp="1"/>
          </p:cNvSpPr>
          <p:nvPr>
            <p:ph idx="1"/>
          </p:nvPr>
        </p:nvSpPr>
        <p:spPr>
          <a:xfrm>
            <a:off x="457200" y="762000"/>
            <a:ext cx="7239000" cy="5693736"/>
          </a:xfrm>
        </p:spPr>
        <p:txBody>
          <a:bodyPr>
            <a:normAutofit/>
          </a:bodyPr>
          <a:lstStyle/>
          <a:p>
            <a:pPr>
              <a:buNone/>
            </a:pPr>
            <a:r>
              <a:rPr lang="en-IN" b="1" dirty="0" smtClean="0"/>
              <a:t> </a:t>
            </a:r>
            <a:r>
              <a:rPr lang="en-IN" sz="2400" b="1" dirty="0" smtClean="0">
                <a:latin typeface="Times New Roman" pitchFamily="18" charset="0"/>
                <a:cs typeface="Times New Roman" pitchFamily="18" charset="0"/>
              </a:rPr>
              <a:t>The Hospital is equipped with:</a:t>
            </a:r>
            <a:endParaRPr lang="en-US" sz="2400" dirty="0" smtClean="0">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250 bedded hospital with 191 beds currently in use. </a:t>
            </a:r>
          </a:p>
          <a:p>
            <a:pPr lvl="0"/>
            <a:r>
              <a:rPr lang="en-US" sz="2400" dirty="0" smtClean="0">
                <a:latin typeface="Times New Roman" pitchFamily="18" charset="0"/>
                <a:cs typeface="Times New Roman" pitchFamily="18" charset="0"/>
              </a:rPr>
              <a:t>8 ICUs with 63 beds: Medical, Surgical, Liver Transplant, Kidney Transplant, Cardiac, Neuroscience, CTVS and Neonatal ICU.</a:t>
            </a:r>
          </a:p>
          <a:p>
            <a:pPr lvl="0"/>
            <a:r>
              <a:rPr lang="en-US" sz="2400" dirty="0" smtClean="0">
                <a:latin typeface="Times New Roman" pitchFamily="18" charset="0"/>
                <a:cs typeface="Times New Roman" pitchFamily="18" charset="0"/>
              </a:rPr>
              <a:t>7 OTs </a:t>
            </a:r>
          </a:p>
          <a:p>
            <a:pPr lvl="0"/>
            <a:r>
              <a:rPr lang="en-US" sz="2400" dirty="0" smtClean="0">
                <a:latin typeface="Times New Roman" pitchFamily="18" charset="0"/>
                <a:cs typeface="Times New Roman" pitchFamily="18" charset="0"/>
              </a:rPr>
              <a:t>2 Cath Labs (Neuro Cath Lab and Cardiac Cath Lab) </a:t>
            </a:r>
          </a:p>
          <a:p>
            <a:pPr lvl="0"/>
            <a:r>
              <a:rPr lang="en-US" sz="2400" dirty="0" smtClean="0">
                <a:latin typeface="Times New Roman" pitchFamily="18" charset="0"/>
                <a:cs typeface="Times New Roman" pitchFamily="18" charset="0"/>
              </a:rPr>
              <a:t>4 bed -Triage &amp; 6 observation beds –EMERGENCY</a:t>
            </a:r>
          </a:p>
          <a:p>
            <a:pPr lvl="0"/>
            <a:r>
              <a:rPr lang="en-US" sz="2400" dirty="0" smtClean="0">
                <a:latin typeface="Times New Roman" pitchFamily="18" charset="0"/>
                <a:cs typeface="Times New Roman" pitchFamily="18" charset="0"/>
              </a:rPr>
              <a:t>Ambulances which transport patients to the hospital emergency</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289560"/>
          </a:xfrm>
        </p:spPr>
        <p:txBody>
          <a:bodyPr>
            <a:normAutofit fontScale="90000"/>
          </a:bodyPr>
          <a:lstStyle/>
          <a:p>
            <a:endParaRPr lang="en-US" dirty="0"/>
          </a:p>
        </p:txBody>
      </p:sp>
      <p:sp>
        <p:nvSpPr>
          <p:cNvPr id="3" name="Content Placeholder 2"/>
          <p:cNvSpPr>
            <a:spLocks noGrp="1"/>
          </p:cNvSpPr>
          <p:nvPr>
            <p:ph idx="1"/>
          </p:nvPr>
        </p:nvSpPr>
        <p:spPr>
          <a:xfrm>
            <a:off x="457200" y="1143000"/>
            <a:ext cx="7239000" cy="5312736"/>
          </a:xfrm>
        </p:spPr>
        <p:txBody>
          <a:bodyPr>
            <a:normAutofit/>
          </a:bodyPr>
          <a:lstStyle/>
          <a:p>
            <a:pPr lvl="0"/>
            <a:r>
              <a:rPr lang="en-US" sz="2400" dirty="0" smtClean="0">
                <a:latin typeface="Times New Roman" pitchFamily="18" charset="0"/>
                <a:cs typeface="Times New Roman" pitchFamily="18" charset="0"/>
              </a:rPr>
              <a:t>11 bedded Dialysis centre equipped with modern dialysis machines like SLED (sustained low   efficiency dialysis machine) and providing 24 hrs. Coverage.</a:t>
            </a:r>
          </a:p>
          <a:p>
            <a:pPr lvl="0"/>
            <a:r>
              <a:rPr lang="en-US" sz="2400" dirty="0" smtClean="0">
                <a:latin typeface="Times New Roman" pitchFamily="18" charset="0"/>
                <a:cs typeface="Times New Roman" pitchFamily="18" charset="0"/>
              </a:rPr>
              <a:t>Diagnostic facility comprising of 1.5 Tesla MRI scanner, 64 slice CT scan, 4 X-Ray  units, 3 Ultrasound units, 1 Mammography machine and 1 Bone dexa scan machine.</a:t>
            </a:r>
          </a:p>
          <a:p>
            <a:pPr lvl="0"/>
            <a:r>
              <a:rPr lang="en-US" sz="2400" dirty="0" smtClean="0">
                <a:latin typeface="Times New Roman" pitchFamily="18" charset="0"/>
                <a:cs typeface="Times New Roman" pitchFamily="18" charset="0"/>
              </a:rPr>
              <a:t>All laboratory services of world class standard like histopathology, microbiology, biochemistry and hematology are present.</a:t>
            </a:r>
          </a:p>
          <a:p>
            <a:pPr lvl="0">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t>KEY LEARNINGS</a:t>
            </a:r>
            <a:endParaRPr lang="en-IN" dirty="0"/>
          </a:p>
        </p:txBody>
      </p:sp>
      <p:sp>
        <p:nvSpPr>
          <p:cNvPr id="3" name="Content Placeholder 2"/>
          <p:cNvSpPr>
            <a:spLocks noGrp="1"/>
          </p:cNvSpPr>
          <p:nvPr>
            <p:ph idx="1"/>
          </p:nvPr>
        </p:nvSpPr>
        <p:spPr/>
        <p:txBody>
          <a:bodyPr/>
          <a:lstStyle/>
          <a:p>
            <a:r>
              <a:rPr lang="en-IN" dirty="0" smtClean="0"/>
              <a:t>Developed an understanding of hospital functioning.</a:t>
            </a:r>
          </a:p>
          <a:p>
            <a:r>
              <a:rPr lang="en-IN" dirty="0" smtClean="0"/>
              <a:t>Learned about the functioning of emergency department.</a:t>
            </a:r>
          </a:p>
          <a:p>
            <a:pPr>
              <a:buNone/>
            </a:pPr>
            <a:endParaRPr lang="en-IN" dirty="0" smtClean="0"/>
          </a:p>
          <a:p>
            <a:endParaRPr lang="en-IN" dirty="0" smtClean="0"/>
          </a:p>
          <a:p>
            <a:endParaRPr lang="en-IN" dirty="0" smtClean="0"/>
          </a:p>
          <a:p>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670560"/>
          </a:xfrm>
        </p:spPr>
        <p:txBody>
          <a:bodyPr>
            <a:normAutofit/>
          </a:bodyPr>
          <a:lstStyle/>
          <a:p>
            <a:r>
              <a:rPr lang="en-US" sz="3600" dirty="0" smtClean="0">
                <a:latin typeface="Times New Roman" pitchFamily="18" charset="0"/>
                <a:cs typeface="Times New Roman" pitchFamily="18" charset="0"/>
              </a:rPr>
              <a:t>EMERGENCY DEPARTMENT</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7239000" cy="4855536"/>
          </a:xfrm>
        </p:spPr>
        <p:txBody>
          <a:bodyPr/>
          <a:lstStyle/>
          <a:p>
            <a:r>
              <a:rPr lang="en-US" dirty="0" smtClean="0">
                <a:latin typeface="Times New Roman" pitchFamily="18" charset="0"/>
                <a:cs typeface="Times New Roman" pitchFamily="18" charset="0"/>
              </a:rPr>
              <a:t>Front door to the healthcare system.</a:t>
            </a:r>
          </a:p>
          <a:p>
            <a:r>
              <a:rPr lang="en-US" dirty="0" smtClean="0">
                <a:latin typeface="Times New Roman" pitchFamily="18" charset="0"/>
                <a:cs typeface="Times New Roman" pitchFamily="18" charset="0"/>
              </a:rPr>
              <a:t>Microcosm of the hospital as a whole.</a:t>
            </a:r>
          </a:p>
          <a:p>
            <a:r>
              <a:rPr lang="en-US" dirty="0" smtClean="0">
                <a:latin typeface="Times New Roman" pitchFamily="18" charset="0"/>
                <a:cs typeface="Times New Roman" pitchFamily="18" charset="0"/>
              </a:rPr>
              <a:t>Portal of entry that interacts with the highest volume of patients requiring critical care.</a:t>
            </a:r>
          </a:p>
          <a:p>
            <a:r>
              <a:rPr lang="en-US" dirty="0" smtClean="0">
                <a:latin typeface="Times New Roman" pitchFamily="18" charset="0"/>
                <a:cs typeface="Times New Roman" pitchFamily="18" charset="0"/>
              </a:rPr>
              <a:t>40-80% of inpatient &amp; observation patients come from emergency department.</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746760"/>
          </a:xfrm>
        </p:spPr>
        <p:txBody>
          <a:bodyPr>
            <a:normAutofit/>
          </a:bodyPr>
          <a:lstStyle/>
          <a:p>
            <a:r>
              <a:rPr lang="en-US" sz="3600" dirty="0" smtClean="0">
                <a:latin typeface="Times New Roman" pitchFamily="18" charset="0"/>
                <a:cs typeface="Times New Roman" pitchFamily="18" charset="0"/>
              </a:rPr>
              <a:t>definitions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447800"/>
            <a:ext cx="7239000" cy="5007936"/>
          </a:xfrm>
        </p:spPr>
        <p:txBody>
          <a:bodyPr>
            <a:normAutofit/>
          </a:bodyPr>
          <a:lstStyle/>
          <a:p>
            <a:pPr>
              <a:buNone/>
            </a:pPr>
            <a:r>
              <a:rPr lang="en-US" sz="2800" b="1" u="sng" dirty="0" smtClean="0">
                <a:latin typeface="Times New Roman" pitchFamily="18" charset="0"/>
                <a:cs typeface="Times New Roman" pitchFamily="18" charset="0"/>
              </a:rPr>
              <a:t>EMERGENCY: </a:t>
            </a:r>
            <a:r>
              <a:rPr lang="en-US" sz="2400" dirty="0" smtClean="0">
                <a:latin typeface="Times New Roman" pitchFamily="18" charset="0"/>
                <a:cs typeface="Times New Roman" pitchFamily="18" charset="0"/>
              </a:rPr>
              <a:t>A condition determined clinically or considered by the patients or his/her relatives as requiring urgent medical services, failing which it could result in loss of life or limb(WHO).</a:t>
            </a:r>
          </a:p>
          <a:p>
            <a:pPr>
              <a:buNone/>
            </a:pPr>
            <a:endParaRPr lang="en-US" sz="2400" dirty="0" smtClean="0">
              <a:latin typeface="Times New Roman" pitchFamily="18" charset="0"/>
              <a:cs typeface="Times New Roman" pitchFamily="18" charset="0"/>
            </a:endParaRPr>
          </a:p>
          <a:p>
            <a:pPr>
              <a:buNone/>
            </a:pPr>
            <a:r>
              <a:rPr lang="en-US" sz="2800" b="1" u="sng" dirty="0" smtClean="0">
                <a:latin typeface="Times New Roman" pitchFamily="18" charset="0"/>
                <a:cs typeface="Times New Roman" pitchFamily="18" charset="0"/>
              </a:rPr>
              <a:t>MEDICAL EMERGENCY: </a:t>
            </a:r>
            <a:r>
              <a:rPr lang="en-US" sz="2400" dirty="0" smtClean="0">
                <a:latin typeface="Times New Roman" pitchFamily="18" charset="0"/>
                <a:cs typeface="Times New Roman" pitchFamily="18" charset="0"/>
              </a:rPr>
              <a:t>Is a situation when patient requires urgent &amp; high quality medical care to prevent loss of life or limb and/or to initiate action for restoration of normal healthy life.</a:t>
            </a:r>
            <a:endParaRPr lang="en-US" sz="2400" b="1" u="sng" dirty="0" smtClean="0">
              <a:latin typeface="Times New Roman" pitchFamily="18" charset="0"/>
              <a:cs typeface="Times New Roman" pitchFamily="18" charset="0"/>
            </a:endParaRPr>
          </a:p>
          <a:p>
            <a:pPr>
              <a:buNone/>
            </a:pPr>
            <a:endParaRPr lang="en-US" sz="2400" b="1" u="sng" dirty="0" smtClean="0">
              <a:latin typeface="Times New Roman" pitchFamily="18" charset="0"/>
              <a:cs typeface="Times New Roman" pitchFamily="18" charset="0"/>
            </a:endParaRPr>
          </a:p>
          <a:p>
            <a:pPr>
              <a:buNone/>
            </a:pPr>
            <a:endParaRPr lang="en-US" sz="2800" b="1" u="sng"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670560"/>
          </a:xfrm>
        </p:spPr>
        <p:txBody>
          <a:bodyPr/>
          <a:lstStyle/>
          <a:p>
            <a:r>
              <a:rPr lang="en-US" dirty="0" smtClean="0">
                <a:latin typeface="Times New Roman" pitchFamily="18" charset="0"/>
                <a:cs typeface="Times New Roman" pitchFamily="18" charset="0"/>
              </a:rPr>
              <a:t>functions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43000"/>
            <a:ext cx="7239000" cy="5312736"/>
          </a:xfrm>
        </p:spPr>
        <p:txBody>
          <a:bodyPr/>
          <a:lstStyle/>
          <a:p>
            <a:r>
              <a:rPr lang="en-US" dirty="0" smtClean="0">
                <a:latin typeface="Times New Roman" pitchFamily="18" charset="0"/>
                <a:cs typeface="Times New Roman" pitchFamily="18" charset="0"/>
              </a:rPr>
              <a:t>Provision of immediate &amp; correct life saving treatment at all times &amp; for all situations.</a:t>
            </a:r>
          </a:p>
          <a:p>
            <a:r>
              <a:rPr lang="en-US" dirty="0" smtClean="0">
                <a:latin typeface="Times New Roman" pitchFamily="18" charset="0"/>
                <a:cs typeface="Times New Roman" pitchFamily="18" charset="0"/>
              </a:rPr>
              <a:t>Collection of casualties.</a:t>
            </a:r>
          </a:p>
          <a:p>
            <a:r>
              <a:rPr lang="en-US" dirty="0" smtClean="0">
                <a:latin typeface="Times New Roman" pitchFamily="18" charset="0"/>
                <a:cs typeface="Times New Roman" pitchFamily="18" charset="0"/>
              </a:rPr>
              <a:t>Rapid institution of BLS to critically ill at site, en route &amp; in hospital.</a:t>
            </a:r>
          </a:p>
          <a:p>
            <a:r>
              <a:rPr lang="en-US" dirty="0" smtClean="0">
                <a:latin typeface="Times New Roman" pitchFamily="18" charset="0"/>
                <a:cs typeface="Times New Roman" pitchFamily="18" charset="0"/>
              </a:rPr>
              <a:t>Capacity &amp; capability to provide effective management during disaster situations.</a:t>
            </a:r>
          </a:p>
          <a:p>
            <a:r>
              <a:rPr lang="en-US" dirty="0" smtClean="0">
                <a:latin typeface="Times New Roman" pitchFamily="18" charset="0"/>
                <a:cs typeface="Times New Roman" pitchFamily="18" charset="0"/>
              </a:rPr>
              <a:t>Liaison with courts &amp; police in medico legal cases.</a:t>
            </a:r>
          </a:p>
          <a:p>
            <a:r>
              <a:rPr lang="en-US" dirty="0" smtClean="0">
                <a:latin typeface="Times New Roman" pitchFamily="18" charset="0"/>
                <a:cs typeface="Times New Roman" pitchFamily="18" charset="0"/>
              </a:rPr>
              <a:t>Provision of ambulance services.</a:t>
            </a:r>
          </a:p>
          <a:p>
            <a:r>
              <a:rPr lang="en-US" dirty="0" smtClean="0">
                <a:latin typeface="Times New Roman" pitchFamily="18" charset="0"/>
                <a:cs typeface="Times New Roman" pitchFamily="18" charset="0"/>
              </a:rPr>
              <a:t>Act as information &amp; communication center especially during disasters.</a:t>
            </a:r>
          </a:p>
          <a:p>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1778</TotalTime>
  <Words>1383</Words>
  <Application>Microsoft Office PowerPoint</Application>
  <PresentationFormat>On-screen Show (4:3)</PresentationFormat>
  <Paragraphs>164</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Opulent</vt:lpstr>
      <vt:lpstr>              dissertation report  at Fortis hospital  noida</vt:lpstr>
      <vt:lpstr>FORTIS HOSPITAL</vt:lpstr>
      <vt:lpstr>Slide 3</vt:lpstr>
      <vt:lpstr>Slide 4</vt:lpstr>
      <vt:lpstr>Slide 5</vt:lpstr>
      <vt:lpstr>KEY LEARNINGS</vt:lpstr>
      <vt:lpstr>EMERGENCY DEPARTMENT</vt:lpstr>
      <vt:lpstr>definitions</vt:lpstr>
      <vt:lpstr>functions</vt:lpstr>
      <vt:lpstr>Types </vt:lpstr>
      <vt:lpstr>PROCEDURE OF EMERGENCY</vt:lpstr>
      <vt:lpstr>Types of discharge</vt:lpstr>
      <vt:lpstr>Slide 13</vt:lpstr>
      <vt:lpstr>Slide 14</vt:lpstr>
      <vt:lpstr>RESEARCH topic</vt:lpstr>
      <vt:lpstr>REVIEW OF LITERATURE</vt:lpstr>
      <vt:lpstr>Slide 17</vt:lpstr>
      <vt:lpstr>Slide 18</vt:lpstr>
      <vt:lpstr>Slide 19</vt:lpstr>
      <vt:lpstr>METHODOLOGY: </vt:lpstr>
      <vt:lpstr> Patient flow in EMERGENCY</vt:lpstr>
      <vt:lpstr>Slide 22</vt:lpstr>
      <vt:lpstr>Dept. wise LAMA</vt:lpstr>
      <vt:lpstr>Dept. wise LAMA</vt:lpstr>
      <vt:lpstr>Reasons for LAMA </vt:lpstr>
      <vt:lpstr>Slide 26</vt:lpstr>
      <vt:lpstr>Effects</vt:lpstr>
      <vt:lpstr>recommendations</vt:lpstr>
      <vt:lpstr>REFERENCES</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LAMA IN ER</dc:title>
  <dc:creator>negi</dc:creator>
  <cp:lastModifiedBy>admin</cp:lastModifiedBy>
  <cp:revision>94</cp:revision>
  <dcterms:created xsi:type="dcterms:W3CDTF">2006-08-16T00:00:00Z</dcterms:created>
  <dcterms:modified xsi:type="dcterms:W3CDTF">2014-05-08T06:58:51Z</dcterms:modified>
</cp:coreProperties>
</file>