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charts/chart6.xml" ContentType="application/vnd.openxmlformats-officedocument.drawingml.chart+xml"/>
  <Override PartName="/ppt/charts/chart7.xml" ContentType="application/vnd.openxmlformats-officedocument.drawingml.chart+xml"/>
  <Override PartName="/ppt/charts/style4.xml" ContentType="application/vnd.ms-office.chartstyle+xml"/>
  <Override PartName="/ppt/charts/colors4.xml" ContentType="application/vnd.ms-office.chartcolorstyle+xml"/>
  <Override PartName="/ppt/charts/chart8.xml" ContentType="application/vnd.openxmlformats-officedocument.drawingml.chart+xml"/>
  <Override PartName="/ppt/charts/style5.xml" ContentType="application/vnd.ms-office.chartstyle+xml"/>
  <Override PartName="/ppt/charts/colors5.xml" ContentType="application/vnd.ms-office.chartcolorstyle+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style6.xml" ContentType="application/vnd.ms-office.chartstyle+xml"/>
  <Override PartName="/ppt/charts/colors6.xml" ContentType="application/vnd.ms-office.chartcolorstyle+xml"/>
  <Override PartName="/ppt/charts/chart12.xml" ContentType="application/vnd.openxmlformats-officedocument.drawingml.chart+xml"/>
  <Override PartName="/ppt/charts/chart13.xml" ContentType="application/vnd.openxmlformats-officedocument.drawingml.chart+xml"/>
  <Override PartName="/ppt/charts/style7.xml" ContentType="application/vnd.ms-office.chartstyle+xml"/>
  <Override PartName="/ppt/charts/colors7.xml" ContentType="application/vnd.ms-office.chartcolorstyl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80" r:id="rId9"/>
    <p:sldId id="264" r:id="rId10"/>
    <p:sldId id="265" r:id="rId11"/>
    <p:sldId id="267" r:id="rId12"/>
    <p:sldId id="281" r:id="rId13"/>
    <p:sldId id="269" r:id="rId14"/>
    <p:sldId id="270" r:id="rId15"/>
    <p:sldId id="272" r:id="rId16"/>
    <p:sldId id="271" r:id="rId17"/>
    <p:sldId id="273" r:id="rId18"/>
    <p:sldId id="282" r:id="rId19"/>
    <p:sldId id="275" r:id="rId20"/>
    <p:sldId id="276" r:id="rId21"/>
    <p:sldId id="277" r:id="rId22"/>
    <p:sldId id="278" r:id="rId23"/>
    <p:sldId id="279" r:id="rId24"/>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7" d="100"/>
          <a:sy n="77" d="100"/>
        </p:scale>
        <p:origin x="806" y="6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11.xml.rels><?xml version="1.0" encoding="UTF-8" standalone="yes"?>
<Relationships xmlns="http://schemas.openxmlformats.org/package/2006/relationships"><Relationship Id="rId3" Type="http://schemas.openxmlformats.org/officeDocument/2006/relationships/oleObject" Target="file:///C:\Users\abhay\OneDrive\Desktop\HD%20Analysis.xlsx" TargetMode="External"/><Relationship Id="rId2" Type="http://schemas.microsoft.com/office/2011/relationships/chartColorStyle" Target="colors6.xml"/><Relationship Id="rId1" Type="http://schemas.microsoft.com/office/2011/relationships/chartStyle" Target="style6.xml"/></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13.xml.rels><?xml version="1.0" encoding="UTF-8" standalone="yes"?>
<Relationships xmlns="http://schemas.openxmlformats.org/package/2006/relationships"><Relationship Id="rId3" Type="http://schemas.openxmlformats.org/officeDocument/2006/relationships/oleObject" Target="file:///C:\Users\abhay\Downloads\PSI%20Home%20Delivery(1-228)%20(3).xlsx" TargetMode="External"/><Relationship Id="rId2" Type="http://schemas.microsoft.com/office/2011/relationships/chartColorStyle" Target="colors7.xml"/><Relationship Id="rId1" Type="http://schemas.microsoft.com/office/2011/relationships/chartStyle" Target="style7.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oleObject" Target="file:///C:\Users\abhay\OneDrive\Desktop\HD%20Analysis.xlsx" TargetMode="External"/><Relationship Id="rId2" Type="http://schemas.microsoft.com/office/2011/relationships/chartColorStyle" Target="colors1.xml"/><Relationship Id="rId1" Type="http://schemas.microsoft.com/office/2011/relationships/chartStyle" Target="style1.xml"/></Relationships>
</file>

<file path=ppt/charts/_rels/chart4.xml.rels><?xml version="1.0" encoding="UTF-8" standalone="yes"?>
<Relationships xmlns="http://schemas.openxmlformats.org/package/2006/relationships"><Relationship Id="rId3" Type="http://schemas.openxmlformats.org/officeDocument/2006/relationships/oleObject" Target="file:///C:\Users\abhay\OneDrive\Desktop\HD%20Analysis.xlsx" TargetMode="External"/><Relationship Id="rId2" Type="http://schemas.microsoft.com/office/2011/relationships/chartColorStyle" Target="colors2.xml"/><Relationship Id="rId1" Type="http://schemas.microsoft.com/office/2011/relationships/chartStyle" Target="style2.xml"/></Relationships>
</file>

<file path=ppt/charts/_rels/chart5.xml.rels><?xml version="1.0" encoding="UTF-8" standalone="yes"?>
<Relationships xmlns="http://schemas.openxmlformats.org/package/2006/relationships"><Relationship Id="rId3" Type="http://schemas.openxmlformats.org/officeDocument/2006/relationships/oleObject" Target="file:///C:\Users\abhay\OneDrive\Desktop\HD%20Analysis.xlsx" TargetMode="External"/><Relationship Id="rId2" Type="http://schemas.microsoft.com/office/2011/relationships/chartColorStyle" Target="colors3.xml"/><Relationship Id="rId1" Type="http://schemas.microsoft.com/office/2011/relationships/chartStyle" Target="style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7.xml.rels><?xml version="1.0" encoding="UTF-8" standalone="yes"?>
<Relationships xmlns="http://schemas.openxmlformats.org/package/2006/relationships"><Relationship Id="rId3" Type="http://schemas.openxmlformats.org/officeDocument/2006/relationships/oleObject" Target="file:///C:\Users\abhay\OneDrive\Desktop\HD%20Analysis.xlsx" TargetMode="External"/><Relationship Id="rId2" Type="http://schemas.microsoft.com/office/2011/relationships/chartColorStyle" Target="colors4.xml"/><Relationship Id="rId1" Type="http://schemas.microsoft.com/office/2011/relationships/chartStyle" Target="style4.xml"/></Relationships>
</file>

<file path=ppt/charts/_rels/chart8.xml.rels><?xml version="1.0" encoding="UTF-8" standalone="yes"?>
<Relationships xmlns="http://schemas.openxmlformats.org/package/2006/relationships"><Relationship Id="rId3" Type="http://schemas.openxmlformats.org/officeDocument/2006/relationships/oleObject" Target="file:///C:\Users\abhay\OneDrive\Desktop\HD%20Analysis.xlsx" TargetMode="External"/><Relationship Id="rId2" Type="http://schemas.microsoft.com/office/2011/relationships/chartColorStyle" Target="colors5.xml"/><Relationship Id="rId1" Type="http://schemas.microsoft.com/office/2011/relationships/chartStyle" Target="style5.xml"/></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a:lstStyle/>
          <a:p>
            <a:pPr>
              <a:defRPr/>
            </a:pPr>
            <a:r>
              <a:rPr lang="en-IN"/>
              <a:t>Place of Delivery 
N=226</a:t>
            </a:r>
          </a:p>
        </c:rich>
      </c:tx>
      <c:layout>
        <c:manualLayout>
          <c:xMode val="edge"/>
          <c:yMode val="edge"/>
          <c:x val="0.36194489580089478"/>
          <c:y val="1.9500285978603427E-2"/>
          <c:w val="0.46798299999999998"/>
          <c:h val="0.233095"/>
        </c:manualLayout>
      </c:layout>
      <c:overlay val="1"/>
      <c:spPr>
        <a:noFill/>
        <a:effectLst/>
      </c:spPr>
    </c:title>
    <c:autoTitleDeleted val="0"/>
    <c:plotArea>
      <c:layout>
        <c:manualLayout>
          <c:layoutTarget val="inner"/>
          <c:xMode val="edge"/>
          <c:yMode val="edge"/>
          <c:x val="0.14934110522891739"/>
          <c:y val="0.233095"/>
          <c:w val="0.79841288683474598"/>
          <c:h val="0.545991"/>
        </c:manualLayout>
      </c:layout>
      <c:barChart>
        <c:barDir val="bar"/>
        <c:grouping val="clustered"/>
        <c:varyColors val="0"/>
        <c:ser>
          <c:idx val="0"/>
          <c:order val="0"/>
          <c:tx>
            <c:strRef>
              <c:f>Sheet1!$A$2</c:f>
              <c:strCache>
                <c:ptCount val="1"/>
                <c:pt idx="0">
                  <c:v>Percent</c:v>
                </c:pt>
              </c:strCache>
            </c:strRef>
          </c:tx>
          <c:spPr>
            <a:solidFill>
              <a:schemeClr val="accent2"/>
            </a:solidFill>
            <a:ln w="12700" cap="flat">
              <a:noFill/>
              <a:miter lim="400000"/>
            </a:ln>
            <a:effectLst/>
          </c:spPr>
          <c:invertIfNegative val="0"/>
          <c:dLbls>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Sheet1!$B$1:$C$1</c:f>
              <c:strCache>
                <c:ptCount val="2"/>
                <c:pt idx="0">
                  <c:v>At Hospital</c:v>
                </c:pt>
                <c:pt idx="1">
                  <c:v>At Home</c:v>
                </c:pt>
              </c:strCache>
            </c:strRef>
          </c:cat>
          <c:val>
            <c:numRef>
              <c:f>Sheet1!$B$2:$C$2</c:f>
              <c:numCache>
                <c:formatCode>General</c:formatCode>
                <c:ptCount val="2"/>
                <c:pt idx="0">
                  <c:v>56.637168000000003</c:v>
                </c:pt>
                <c:pt idx="1">
                  <c:v>43.362831999999997</c:v>
                </c:pt>
              </c:numCache>
            </c:numRef>
          </c:val>
          <c:extLst>
            <c:ext xmlns:c16="http://schemas.microsoft.com/office/drawing/2014/chart" uri="{C3380CC4-5D6E-409C-BE32-E72D297353CC}">
              <c16:uniqueId val="{00000000-57B5-4D0A-BED7-6ECE2A87D974}"/>
            </c:ext>
          </c:extLst>
        </c:ser>
        <c:ser>
          <c:idx val="1"/>
          <c:order val="1"/>
          <c:tx>
            <c:strRef>
              <c:f>Sheet1!$A$3</c:f>
              <c:strCache>
                <c:ptCount val="1"/>
                <c:pt idx="0">
                  <c:v>Frequency</c:v>
                </c:pt>
              </c:strCache>
            </c:strRef>
          </c:tx>
          <c:spPr>
            <a:solidFill>
              <a:schemeClr val="accent1"/>
            </a:solidFill>
            <a:ln w="12700" cap="flat">
              <a:noFill/>
              <a:miter lim="400000"/>
            </a:ln>
            <a:effectLst/>
          </c:spPr>
          <c:invertIfNegative val="0"/>
          <c:dLbls>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Sheet1!$B$1:$C$1</c:f>
              <c:strCache>
                <c:ptCount val="2"/>
                <c:pt idx="0">
                  <c:v>At Hospital</c:v>
                </c:pt>
                <c:pt idx="1">
                  <c:v>At Home</c:v>
                </c:pt>
              </c:strCache>
            </c:strRef>
          </c:cat>
          <c:val>
            <c:numRef>
              <c:f>Sheet1!$B$3:$C$3</c:f>
              <c:numCache>
                <c:formatCode>General</c:formatCode>
                <c:ptCount val="2"/>
                <c:pt idx="0">
                  <c:v>128</c:v>
                </c:pt>
                <c:pt idx="1">
                  <c:v>98</c:v>
                </c:pt>
              </c:numCache>
            </c:numRef>
          </c:val>
          <c:extLst>
            <c:ext xmlns:c16="http://schemas.microsoft.com/office/drawing/2014/chart" uri="{C3380CC4-5D6E-409C-BE32-E72D297353CC}">
              <c16:uniqueId val="{00000001-57B5-4D0A-BED7-6ECE2A87D974}"/>
            </c:ext>
          </c:extLst>
        </c:ser>
        <c:dLbls>
          <c:showLegendKey val="0"/>
          <c:showVal val="0"/>
          <c:showCatName val="0"/>
          <c:showSerName val="0"/>
          <c:showPercent val="0"/>
          <c:showBubbleSize val="0"/>
        </c:dLbls>
        <c:gapWidth val="182"/>
        <c:axId val="170331136"/>
        <c:axId val="131107648"/>
      </c:barChart>
      <c:catAx>
        <c:axId val="170331136"/>
        <c:scaling>
          <c:orientation val="maxMin"/>
        </c:scaling>
        <c:delete val="0"/>
        <c:axPos val="l"/>
        <c:numFmt formatCode="General" sourceLinked="0"/>
        <c:majorTickMark val="none"/>
        <c:minorTickMark val="none"/>
        <c:tickLblPos val="nextTo"/>
        <c:spPr>
          <a:ln w="12700" cap="flat">
            <a:solidFill>
              <a:srgbClr val="D9D9D9"/>
            </a:solidFill>
            <a:prstDash val="solid"/>
            <a:round/>
          </a:ln>
        </c:spPr>
        <c:txPr>
          <a:bodyPr rot="0"/>
          <a:lstStyle/>
          <a:p>
            <a:pPr>
              <a:defRPr/>
            </a:pPr>
            <a:endParaRPr lang="en-US"/>
          </a:p>
        </c:txPr>
        <c:crossAx val="131107648"/>
        <c:crosses val="autoZero"/>
        <c:auto val="1"/>
        <c:lblAlgn val="ctr"/>
        <c:lblOffset val="100"/>
        <c:noMultiLvlLbl val="1"/>
      </c:catAx>
      <c:valAx>
        <c:axId val="131107648"/>
        <c:scaling>
          <c:orientation val="minMax"/>
        </c:scaling>
        <c:delete val="0"/>
        <c:axPos val="t"/>
        <c:majorGridlines>
          <c:spPr>
            <a:ln w="12700" cap="flat">
              <a:solidFill>
                <a:srgbClr val="D9D9D9"/>
              </a:solidFill>
              <a:prstDash val="solid"/>
              <a:round/>
            </a:ln>
          </c:spPr>
        </c:majorGridlines>
        <c:numFmt formatCode="0" sourceLinked="0"/>
        <c:majorTickMark val="none"/>
        <c:minorTickMark val="none"/>
        <c:tickLblPos val="high"/>
        <c:spPr>
          <a:ln w="12700" cap="flat">
            <a:noFill/>
            <a:prstDash val="solid"/>
            <a:round/>
          </a:ln>
        </c:spPr>
        <c:txPr>
          <a:bodyPr rot="0"/>
          <a:lstStyle/>
          <a:p>
            <a:pPr>
              <a:defRPr/>
            </a:pPr>
            <a:endParaRPr lang="en-US"/>
          </a:p>
        </c:txPr>
        <c:crossAx val="170331136"/>
        <c:crosses val="autoZero"/>
        <c:crossBetween val="between"/>
        <c:majorUnit val="32.5"/>
        <c:minorUnit val="16.25"/>
      </c:valAx>
      <c:spPr>
        <a:noFill/>
        <a:ln w="12700" cap="flat">
          <a:noFill/>
          <a:miter lim="400000"/>
        </a:ln>
        <a:effectLst/>
      </c:spPr>
    </c:plotArea>
    <c:legend>
      <c:legendPos val="b"/>
      <c:layout>
        <c:manualLayout>
          <c:xMode val="edge"/>
          <c:yMode val="edge"/>
          <c:x val="0.242898"/>
          <c:y val="0.91720199999999996"/>
          <c:w val="0.50580400000000003"/>
          <c:h val="8.2798399999999994E-2"/>
        </c:manualLayout>
      </c:layout>
      <c:overlay val="1"/>
      <c:spPr>
        <a:noFill/>
        <a:ln w="12700" cap="flat">
          <a:noFill/>
          <a:miter lim="400000"/>
        </a:ln>
        <a:effectLst/>
      </c:spPr>
      <c:txPr>
        <a:bodyPr rot="0"/>
        <a:lstStyle/>
        <a:p>
          <a:pPr>
            <a:defRPr/>
          </a:pPr>
          <a:endParaRPr lang="en-US"/>
        </a:p>
      </c:txPr>
    </c:legend>
    <c:plotVisOnly val="1"/>
    <c:dispBlanksAs val="gap"/>
    <c:showDLblsOverMax val="1"/>
  </c:chart>
  <c:spPr>
    <a:solidFill>
      <a:schemeClr val="lt1"/>
    </a:solidFill>
    <a:ln w="25400" cap="flat" cmpd="sng" algn="ctr">
      <a:solidFill>
        <a:schemeClr val="accent1"/>
      </a:solidFill>
      <a:prstDash val="solid"/>
    </a:ln>
    <a:effectLst/>
  </c:spPr>
  <c:txPr>
    <a:bodyPr/>
    <a:lstStyle/>
    <a:p>
      <a:pPr>
        <a:defRPr>
          <a:solidFill>
            <a:schemeClr val="dk1"/>
          </a:solidFill>
          <a:latin typeface="+mn-lt"/>
          <a:ea typeface="+mn-ea"/>
          <a:cs typeface="+mn-cs"/>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c:style val="2"/>
  <c:chart>
    <c:title>
      <c:tx>
        <c:rich>
          <a:bodyPr/>
          <a:lstStyle/>
          <a:p>
            <a:pPr>
              <a:defRPr/>
            </a:pPr>
            <a:r>
              <a:rPr lang="en-IN" dirty="0"/>
              <a:t>Post Natal Symptoms  </a:t>
            </a:r>
          </a:p>
        </c:rich>
      </c:tx>
      <c:overlay val="0"/>
    </c:title>
    <c:autoTitleDeleted val="0"/>
    <c:plotArea>
      <c:layout>
        <c:manualLayout>
          <c:layoutTarget val="inner"/>
          <c:xMode val="edge"/>
          <c:yMode val="edge"/>
          <c:x val="5.0969E-2"/>
          <c:y val="0.22503799999999999"/>
          <c:w val="0.94403099999999995"/>
          <c:h val="0.59850700000000001"/>
        </c:manualLayout>
      </c:layout>
      <c:barChart>
        <c:barDir val="col"/>
        <c:grouping val="clustered"/>
        <c:varyColors val="0"/>
        <c:ser>
          <c:idx val="0"/>
          <c:order val="0"/>
          <c:tx>
            <c:strRef>
              <c:f>Sheet1!$B$1</c:f>
              <c:strCache>
                <c:ptCount val="1"/>
                <c:pt idx="0">
                  <c:v> at Home</c:v>
                </c:pt>
              </c:strCache>
            </c:strRef>
          </c:tx>
          <c:spPr>
            <a:solidFill>
              <a:schemeClr val="accent1"/>
            </a:solidFill>
            <a:ln w="12700" cap="flat">
              <a:noFill/>
              <a:miter lim="400000"/>
            </a:ln>
            <a:effectLst/>
          </c:spPr>
          <c:invertIfNegative val="0"/>
          <c:dLbls>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Post Partum Haemorrhage</c:v>
                </c:pt>
                <c:pt idx="1">
                  <c:v>Puerperal Infections</c:v>
                </c:pt>
                <c:pt idx="2">
                  <c:v>Maternal Death </c:v>
                </c:pt>
                <c:pt idx="3">
                  <c:v>Infant Death </c:v>
                </c:pt>
              </c:strCache>
            </c:strRef>
          </c:cat>
          <c:val>
            <c:numRef>
              <c:f>Sheet1!$B$2:$B$5</c:f>
              <c:numCache>
                <c:formatCode>General</c:formatCode>
                <c:ptCount val="4"/>
                <c:pt idx="0">
                  <c:v>36</c:v>
                </c:pt>
                <c:pt idx="1">
                  <c:v>0</c:v>
                </c:pt>
                <c:pt idx="2">
                  <c:v>1</c:v>
                </c:pt>
                <c:pt idx="3">
                  <c:v>1</c:v>
                </c:pt>
              </c:numCache>
            </c:numRef>
          </c:val>
          <c:extLst>
            <c:ext xmlns:c16="http://schemas.microsoft.com/office/drawing/2014/chart" uri="{C3380CC4-5D6E-409C-BE32-E72D297353CC}">
              <c16:uniqueId val="{00000000-855A-46D5-9209-F6FD22465DD4}"/>
            </c:ext>
          </c:extLst>
        </c:ser>
        <c:ser>
          <c:idx val="1"/>
          <c:order val="1"/>
          <c:tx>
            <c:strRef>
              <c:f>Sheet1!$C$1</c:f>
              <c:strCache>
                <c:ptCount val="1"/>
                <c:pt idx="0">
                  <c:v> At Hospital </c:v>
                </c:pt>
              </c:strCache>
            </c:strRef>
          </c:tx>
          <c:spPr>
            <a:solidFill>
              <a:schemeClr val="accent2"/>
            </a:solidFill>
            <a:ln w="12700" cap="flat">
              <a:noFill/>
              <a:miter lim="400000"/>
            </a:ln>
            <a:effectLst/>
          </c:spPr>
          <c:invertIfNegative val="0"/>
          <c:dLbls>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Post Partum Haemorrhage</c:v>
                </c:pt>
                <c:pt idx="1">
                  <c:v>Puerperal Infections</c:v>
                </c:pt>
                <c:pt idx="2">
                  <c:v>Maternal Death </c:v>
                </c:pt>
                <c:pt idx="3">
                  <c:v>Infant Death </c:v>
                </c:pt>
              </c:strCache>
            </c:strRef>
          </c:cat>
          <c:val>
            <c:numRef>
              <c:f>Sheet1!$C$2:$C$5</c:f>
              <c:numCache>
                <c:formatCode>General</c:formatCode>
                <c:ptCount val="4"/>
                <c:pt idx="0">
                  <c:v>17</c:v>
                </c:pt>
                <c:pt idx="1">
                  <c:v>0</c:v>
                </c:pt>
                <c:pt idx="2">
                  <c:v>2</c:v>
                </c:pt>
                <c:pt idx="3">
                  <c:v>5</c:v>
                </c:pt>
              </c:numCache>
            </c:numRef>
          </c:val>
          <c:extLst>
            <c:ext xmlns:c16="http://schemas.microsoft.com/office/drawing/2014/chart" uri="{C3380CC4-5D6E-409C-BE32-E72D297353CC}">
              <c16:uniqueId val="{00000001-855A-46D5-9209-F6FD22465DD4}"/>
            </c:ext>
          </c:extLst>
        </c:ser>
        <c:dLbls>
          <c:showLegendKey val="0"/>
          <c:showVal val="0"/>
          <c:showCatName val="0"/>
          <c:showSerName val="0"/>
          <c:showPercent val="0"/>
          <c:showBubbleSize val="0"/>
        </c:dLbls>
        <c:gapWidth val="219"/>
        <c:overlap val="-27"/>
        <c:axId val="204871168"/>
        <c:axId val="204671232"/>
      </c:barChart>
      <c:catAx>
        <c:axId val="204871168"/>
        <c:scaling>
          <c:orientation val="minMax"/>
        </c:scaling>
        <c:delete val="0"/>
        <c:axPos val="b"/>
        <c:numFmt formatCode="General" sourceLinked="0"/>
        <c:majorTickMark val="none"/>
        <c:minorTickMark val="none"/>
        <c:tickLblPos val="low"/>
        <c:spPr>
          <a:ln w="12700" cap="flat">
            <a:solidFill>
              <a:srgbClr val="D9D9D9"/>
            </a:solidFill>
            <a:prstDash val="solid"/>
            <a:round/>
          </a:ln>
        </c:spPr>
        <c:txPr>
          <a:bodyPr rot="0"/>
          <a:lstStyle/>
          <a:p>
            <a:pPr>
              <a:defRPr/>
            </a:pPr>
            <a:endParaRPr lang="en-US"/>
          </a:p>
        </c:txPr>
        <c:crossAx val="204671232"/>
        <c:crosses val="autoZero"/>
        <c:auto val="1"/>
        <c:lblAlgn val="ctr"/>
        <c:lblOffset val="100"/>
        <c:noMultiLvlLbl val="1"/>
      </c:catAx>
      <c:valAx>
        <c:axId val="204671232"/>
        <c:scaling>
          <c:orientation val="minMax"/>
        </c:scaling>
        <c:delete val="0"/>
        <c:axPos val="l"/>
        <c:majorGridlines>
          <c:spPr>
            <a:ln w="12700" cap="flat">
              <a:solidFill>
                <a:srgbClr val="D9D9D9"/>
              </a:solidFill>
              <a:prstDash val="solid"/>
              <a:round/>
            </a:ln>
          </c:spPr>
        </c:majorGridlines>
        <c:numFmt formatCode="0" sourceLinked="0"/>
        <c:majorTickMark val="none"/>
        <c:minorTickMark val="none"/>
        <c:tickLblPos val="nextTo"/>
        <c:spPr>
          <a:ln w="12700" cap="flat">
            <a:noFill/>
            <a:prstDash val="solid"/>
            <a:round/>
          </a:ln>
        </c:spPr>
        <c:txPr>
          <a:bodyPr rot="0"/>
          <a:lstStyle/>
          <a:p>
            <a:pPr>
              <a:defRPr/>
            </a:pPr>
            <a:endParaRPr lang="en-US"/>
          </a:p>
        </c:txPr>
        <c:crossAx val="204871168"/>
        <c:crosses val="autoZero"/>
        <c:crossBetween val="between"/>
        <c:majorUnit val="10"/>
        <c:minorUnit val="5"/>
      </c:valAx>
      <c:spPr>
        <a:noFill/>
        <a:ln w="12700" cap="flat">
          <a:noFill/>
          <a:miter lim="400000"/>
        </a:ln>
        <a:effectLst/>
      </c:spPr>
    </c:plotArea>
    <c:legend>
      <c:legendPos val="b"/>
      <c:layout>
        <c:manualLayout>
          <c:xMode val="edge"/>
          <c:yMode val="edge"/>
          <c:x val="0.342555"/>
          <c:y val="0.93391999999999997"/>
          <c:w val="0.33665600000000001"/>
          <c:h val="6.6080399999999997E-2"/>
        </c:manualLayout>
      </c:layout>
      <c:overlay val="1"/>
      <c:spPr>
        <a:noFill/>
        <a:ln w="12700" cap="flat">
          <a:noFill/>
          <a:miter lim="400000"/>
        </a:ln>
        <a:effectLst/>
      </c:spPr>
      <c:txPr>
        <a:bodyPr rot="0"/>
        <a:lstStyle/>
        <a:p>
          <a:pPr>
            <a:defRPr/>
          </a:pPr>
          <a:endParaRPr lang="en-US"/>
        </a:p>
      </c:txPr>
    </c:legend>
    <c:plotVisOnly val="1"/>
    <c:dispBlanksAs val="gap"/>
    <c:showDLblsOverMax val="1"/>
  </c:chart>
  <c:spPr>
    <a:solidFill>
      <a:schemeClr val="lt1"/>
    </a:solidFill>
    <a:ln w="25400" cap="flat" cmpd="sng" algn="ctr">
      <a:noFill/>
      <a:prstDash val="solid"/>
    </a:ln>
    <a:effectLst/>
  </c:spPr>
  <c:txPr>
    <a:bodyPr/>
    <a:lstStyle/>
    <a:p>
      <a:pPr>
        <a:defRPr sz="1100" b="0">
          <a:solidFill>
            <a:schemeClr val="dk1"/>
          </a:solidFill>
          <a:latin typeface="+mn-lt"/>
          <a:ea typeface="+mn-ea"/>
          <a:cs typeface="+mn-cs"/>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IN"/>
              <a:t>JSY Beneficiaries and Incentives Received </a:t>
            </a:r>
          </a:p>
          <a:p>
            <a:pPr>
              <a:defRPr/>
            </a:pPr>
            <a:r>
              <a:rPr lang="en-IN"/>
              <a:t>N=226</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Sheet2!$P$29:$P$31</c:f>
              <c:strCache>
                <c:ptCount val="3"/>
                <c:pt idx="0">
                  <c:v>JSY Beneficiaries</c:v>
                </c:pt>
                <c:pt idx="1">
                  <c:v>JSY Beneficiaries who did not received incentives </c:v>
                </c:pt>
                <c:pt idx="2">
                  <c:v>Beneficiaries who received Incentives</c:v>
                </c:pt>
              </c:strCache>
            </c:strRef>
          </c:cat>
          <c:val>
            <c:numRef>
              <c:f>Sheet2!$Q$29:$Q$31</c:f>
              <c:numCache>
                <c:formatCode>###0.0</c:formatCode>
                <c:ptCount val="3"/>
                <c:pt idx="0" formatCode="General">
                  <c:v>91</c:v>
                </c:pt>
                <c:pt idx="1">
                  <c:v>57</c:v>
                </c:pt>
                <c:pt idx="2">
                  <c:v>34</c:v>
                </c:pt>
              </c:numCache>
            </c:numRef>
          </c:val>
          <c:extLst>
            <c:ext xmlns:c16="http://schemas.microsoft.com/office/drawing/2014/chart" uri="{C3380CC4-5D6E-409C-BE32-E72D297353CC}">
              <c16:uniqueId val="{00000000-A9AC-42A7-8542-28E1FDBA7E10}"/>
            </c:ext>
          </c:extLst>
        </c:ser>
        <c:dLbls>
          <c:dLblPos val="outEnd"/>
          <c:showLegendKey val="0"/>
          <c:showVal val="1"/>
          <c:showCatName val="0"/>
          <c:showSerName val="0"/>
          <c:showPercent val="0"/>
          <c:showBubbleSize val="0"/>
        </c:dLbls>
        <c:gapWidth val="219"/>
        <c:overlap val="-27"/>
        <c:axId val="367445056"/>
        <c:axId val="367440064"/>
      </c:barChart>
      <c:catAx>
        <c:axId val="3674450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367440064"/>
        <c:crosses val="autoZero"/>
        <c:auto val="1"/>
        <c:lblAlgn val="ctr"/>
        <c:lblOffset val="100"/>
        <c:noMultiLvlLbl val="0"/>
      </c:catAx>
      <c:valAx>
        <c:axId val="3674400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36744505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25400" cap="flat" cmpd="sng" algn="ctr">
      <a:solidFill>
        <a:schemeClr val="accent1"/>
      </a:solidFill>
      <a:prstDash val="solid"/>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IN"/>
              <a:t>Health Facility Rating – Mode Values</a:t>
            </a:r>
          </a:p>
          <a:p>
            <a:pPr>
              <a:defRPr/>
            </a:pPr>
            <a:r>
              <a:rPr lang="en-IN"/>
              <a:t>N=226 n=128</a:t>
            </a:r>
          </a:p>
        </c:rich>
      </c:tx>
      <c:overlay val="0"/>
    </c:title>
    <c:autoTitleDeleted val="0"/>
    <c:plotArea>
      <c:layout>
        <c:manualLayout>
          <c:layoutTarget val="inner"/>
          <c:xMode val="edge"/>
          <c:yMode val="edge"/>
          <c:x val="3.1553299999999999E-2"/>
          <c:y val="0.22394500000000001"/>
          <c:w val="0.96344700000000005"/>
          <c:h val="0.63622500000000004"/>
        </c:manualLayout>
      </c:layout>
      <c:barChart>
        <c:barDir val="col"/>
        <c:grouping val="clustered"/>
        <c:varyColors val="0"/>
        <c:ser>
          <c:idx val="0"/>
          <c:order val="0"/>
          <c:tx>
            <c:strRef>
              <c:f>Sheet1!$A$2</c:f>
              <c:strCache>
                <c:ptCount val="1"/>
                <c:pt idx="0">
                  <c:v>mode</c:v>
                </c:pt>
              </c:strCache>
            </c:strRef>
          </c:tx>
          <c:spPr>
            <a:solidFill>
              <a:schemeClr val="accent1"/>
            </a:solidFill>
            <a:ln w="12700" cap="flat">
              <a:noFill/>
              <a:miter lim="400000"/>
            </a:ln>
            <a:effectLst/>
          </c:spPr>
          <c:invertIfNegative val="0"/>
          <c:dLbls>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Sheet1!$B$1:$D$1</c:f>
              <c:strCache>
                <c:ptCount val="3"/>
                <c:pt idx="0">
                  <c:v>CLEANLINESS</c:v>
                </c:pt>
                <c:pt idx="1">
                  <c:v>BEHAVIOUR OF HEALTH PERSONAL</c:v>
                </c:pt>
                <c:pt idx="2">
                  <c:v>QUALITY OF HEALTH CARE</c:v>
                </c:pt>
              </c:strCache>
            </c:strRef>
          </c:cat>
          <c:val>
            <c:numRef>
              <c:f>Sheet1!$B$2:$D$2</c:f>
              <c:numCache>
                <c:formatCode>General</c:formatCode>
                <c:ptCount val="3"/>
                <c:pt idx="0">
                  <c:v>4</c:v>
                </c:pt>
                <c:pt idx="1">
                  <c:v>3</c:v>
                </c:pt>
                <c:pt idx="2">
                  <c:v>4</c:v>
                </c:pt>
              </c:numCache>
            </c:numRef>
          </c:val>
          <c:extLst>
            <c:ext xmlns:c16="http://schemas.microsoft.com/office/drawing/2014/chart" uri="{C3380CC4-5D6E-409C-BE32-E72D297353CC}">
              <c16:uniqueId val="{00000000-C7D5-4535-8A1E-1B4407EF754D}"/>
            </c:ext>
          </c:extLst>
        </c:ser>
        <c:dLbls>
          <c:showLegendKey val="0"/>
          <c:showVal val="0"/>
          <c:showCatName val="0"/>
          <c:showSerName val="0"/>
          <c:showPercent val="0"/>
          <c:showBubbleSize val="0"/>
        </c:dLbls>
        <c:gapWidth val="444"/>
        <c:overlap val="-90"/>
        <c:axId val="173619712"/>
        <c:axId val="170145984"/>
      </c:barChart>
      <c:catAx>
        <c:axId val="173619712"/>
        <c:scaling>
          <c:orientation val="minMax"/>
        </c:scaling>
        <c:delete val="0"/>
        <c:axPos val="b"/>
        <c:majorGridlines>
          <c:spPr>
            <a:ln w="12700" cap="flat">
              <a:solidFill>
                <a:srgbClr val="D9D9D9"/>
              </a:solidFill>
              <a:prstDash val="solid"/>
              <a:round/>
            </a:ln>
          </c:spPr>
        </c:majorGridlines>
        <c:title>
          <c:tx>
            <c:rich>
              <a:bodyPr rot="0"/>
              <a:lstStyle/>
              <a:p>
                <a:pPr>
                  <a:defRPr/>
                </a:pPr>
                <a:r>
                  <a:rPr lang="en-IN"/>
                  <a:t>parameters</a:t>
                </a:r>
              </a:p>
            </c:rich>
          </c:tx>
          <c:overlay val="1"/>
        </c:title>
        <c:numFmt formatCode="General" sourceLinked="0"/>
        <c:majorTickMark val="none"/>
        <c:minorTickMark val="none"/>
        <c:tickLblPos val="low"/>
        <c:spPr>
          <a:ln w="12700" cap="flat">
            <a:solidFill>
              <a:srgbClr val="888888"/>
            </a:solidFill>
            <a:prstDash val="solid"/>
            <a:miter lim="800000"/>
          </a:ln>
        </c:spPr>
        <c:txPr>
          <a:bodyPr rot="0"/>
          <a:lstStyle/>
          <a:p>
            <a:pPr>
              <a:defRPr/>
            </a:pPr>
            <a:endParaRPr lang="en-US"/>
          </a:p>
        </c:txPr>
        <c:crossAx val="170145984"/>
        <c:crosses val="autoZero"/>
        <c:auto val="1"/>
        <c:lblAlgn val="ctr"/>
        <c:lblOffset val="100"/>
        <c:noMultiLvlLbl val="1"/>
      </c:catAx>
      <c:valAx>
        <c:axId val="170145984"/>
        <c:scaling>
          <c:orientation val="minMax"/>
        </c:scaling>
        <c:delete val="0"/>
        <c:axPos val="l"/>
        <c:numFmt formatCode="0" sourceLinked="0"/>
        <c:majorTickMark val="none"/>
        <c:minorTickMark val="none"/>
        <c:tickLblPos val="none"/>
        <c:spPr>
          <a:ln w="12700" cap="flat">
            <a:noFill/>
            <a:prstDash val="solid"/>
            <a:miter lim="800000"/>
          </a:ln>
        </c:spPr>
        <c:txPr>
          <a:bodyPr rot="0"/>
          <a:lstStyle/>
          <a:p>
            <a:pPr>
              <a:defRPr/>
            </a:pPr>
            <a:endParaRPr lang="en-US"/>
          </a:p>
        </c:txPr>
        <c:crossAx val="173619712"/>
        <c:crosses val="autoZero"/>
        <c:crossBetween val="between"/>
        <c:majorUnit val="1"/>
        <c:minorUnit val="0.5"/>
      </c:valAx>
      <c:spPr>
        <a:noFill/>
        <a:ln w="12700" cap="flat">
          <a:noFill/>
          <a:miter lim="400000"/>
        </a:ln>
        <a:effectLst/>
      </c:spPr>
    </c:plotArea>
    <c:plotVisOnly val="1"/>
    <c:dispBlanksAs val="gap"/>
    <c:showDLblsOverMax val="1"/>
  </c:chart>
  <c:spPr>
    <a:solidFill>
      <a:schemeClr val="lt1"/>
    </a:solidFill>
    <a:ln w="25400" cap="flat" cmpd="sng" algn="ctr">
      <a:solidFill>
        <a:schemeClr val="accent1"/>
      </a:solidFill>
      <a:prstDash val="solid"/>
    </a:ln>
    <a:effectLst/>
  </c:spPr>
  <c:txPr>
    <a:bodyPr/>
    <a:lstStyle/>
    <a:p>
      <a:pPr>
        <a:defRPr sz="1100" b="0">
          <a:solidFill>
            <a:schemeClr val="dk1"/>
          </a:solidFill>
          <a:latin typeface="+mn-lt"/>
          <a:ea typeface="+mn-ea"/>
          <a:cs typeface="+mn-cs"/>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IN"/>
              <a:t>Transportation Source For Institutional Delivery</a:t>
            </a:r>
          </a:p>
          <a:p>
            <a:pPr>
              <a:defRPr/>
            </a:pPr>
            <a:r>
              <a:rPr lang="en-IN"/>
              <a:t>N=226 n=128</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575-4FB4-929D-999D0C13AF6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575-4FB4-929D-999D0C13AF6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575-4FB4-929D-999D0C13AF6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C575-4FB4-929D-999D0C13AF63}"/>
              </c:ext>
            </c:extLst>
          </c:dPt>
          <c:dLbls>
            <c:dLbl>
              <c:idx val="0"/>
              <c:layout>
                <c:manualLayout>
                  <c:x val="-3.5419424391708401E-3"/>
                  <c:y val="-1.9640119242520428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575-4FB4-929D-999D0C13AF63}"/>
                </c:ext>
              </c:extLst>
            </c:dLbl>
            <c:dLbl>
              <c:idx val="1"/>
              <c:layout>
                <c:manualLayout>
                  <c:x val="1.667917593489722E-2"/>
                  <c:y val="-7.8962901914488414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575-4FB4-929D-999D0C13AF63}"/>
                </c:ext>
              </c:extLst>
            </c:dLbl>
            <c:dLbl>
              <c:idx val="2"/>
              <c:layout>
                <c:manualLayout>
                  <c:x val="1.1399354976641784E-3"/>
                  <c:y val="-3.9533424658551343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575-4FB4-929D-999D0C13AF63}"/>
                </c:ext>
              </c:extLst>
            </c:dLbl>
            <c:dLbl>
              <c:idx val="3"/>
              <c:layout>
                <c:manualLayout>
                  <c:x val="-8.5953456424532719E-3"/>
                  <c:y val="1.958963050410778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C575-4FB4-929D-999D0C13AF63}"/>
                </c:ext>
              </c:extLst>
            </c:dLbl>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Sheet2!$D$221:$D$224</c:f>
              <c:strCache>
                <c:ptCount val="4"/>
                <c:pt idx="0">
                  <c:v>Private Car</c:v>
                </c:pt>
                <c:pt idx="1">
                  <c:v>Autorickshaw</c:v>
                </c:pt>
                <c:pt idx="2">
                  <c:v>Bike </c:v>
                </c:pt>
                <c:pt idx="3">
                  <c:v>Ambulance </c:v>
                </c:pt>
              </c:strCache>
            </c:strRef>
          </c:cat>
          <c:val>
            <c:numRef>
              <c:f>Sheet2!$E$221:$E$224</c:f>
              <c:numCache>
                <c:formatCode>General</c:formatCode>
                <c:ptCount val="4"/>
                <c:pt idx="0">
                  <c:v>45</c:v>
                </c:pt>
                <c:pt idx="1">
                  <c:v>39</c:v>
                </c:pt>
                <c:pt idx="2">
                  <c:v>8</c:v>
                </c:pt>
                <c:pt idx="3">
                  <c:v>36</c:v>
                </c:pt>
              </c:numCache>
            </c:numRef>
          </c:val>
          <c:extLst>
            <c:ext xmlns:c16="http://schemas.microsoft.com/office/drawing/2014/chart" uri="{C3380CC4-5D6E-409C-BE32-E72D297353CC}">
              <c16:uniqueId val="{00000008-C575-4FB4-929D-999D0C13AF63}"/>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25400" cap="flat" cmpd="sng" algn="ctr">
      <a:solidFill>
        <a:schemeClr val="accent1"/>
      </a:solidFill>
      <a:prstDash val="solid"/>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a:lstStyle/>
          <a:p>
            <a:pPr>
              <a:defRPr/>
            </a:pPr>
            <a:r>
              <a:rPr lang="en-IN"/>
              <a:t>Who Conducted Delivery ?
N=226</a:t>
            </a:r>
          </a:p>
        </c:rich>
      </c:tx>
      <c:layout>
        <c:manualLayout>
          <c:xMode val="edge"/>
          <c:yMode val="edge"/>
          <c:x val="0.10187599999999999"/>
          <c:y val="0"/>
          <c:w val="0.79624799999999996"/>
          <c:h val="0.24593200000000001"/>
        </c:manualLayout>
      </c:layout>
      <c:overlay val="1"/>
      <c:spPr>
        <a:noFill/>
        <a:effectLst/>
      </c:spPr>
    </c:title>
    <c:autoTitleDeleted val="0"/>
    <c:plotArea>
      <c:layout>
        <c:manualLayout>
          <c:layoutTarget val="inner"/>
          <c:xMode val="edge"/>
          <c:yMode val="edge"/>
          <c:x val="0.23403399999999999"/>
          <c:y val="0.24593200000000001"/>
          <c:w val="0.53193199999999996"/>
          <c:h val="0.56625199999999998"/>
        </c:manualLayout>
      </c:layout>
      <c:pieChart>
        <c:varyColors val="0"/>
        <c:ser>
          <c:idx val="0"/>
          <c:order val="0"/>
          <c:tx>
            <c:strRef>
              <c:f>Sheet1!$A$2</c:f>
              <c:strCache>
                <c:ptCount val="1"/>
                <c:pt idx="0">
                  <c:v>Percent</c:v>
                </c:pt>
              </c:strCache>
            </c:strRef>
          </c:tx>
          <c:spPr>
            <a:solidFill>
              <a:schemeClr val="accent1"/>
            </a:solidFill>
            <a:ln w="19050" cap="flat">
              <a:solidFill>
                <a:srgbClr val="FFFFFF"/>
              </a:solidFill>
              <a:prstDash val="solid"/>
              <a:round/>
            </a:ln>
            <a:effectLst/>
          </c:spPr>
          <c:dPt>
            <c:idx val="0"/>
            <c:bubble3D val="0"/>
            <c:extLst>
              <c:ext xmlns:c16="http://schemas.microsoft.com/office/drawing/2014/chart" uri="{C3380CC4-5D6E-409C-BE32-E72D297353CC}">
                <c16:uniqueId val="{00000000-EAC7-4531-9625-B4165C608B13}"/>
              </c:ext>
            </c:extLst>
          </c:dPt>
          <c:dPt>
            <c:idx val="1"/>
            <c:bubble3D val="0"/>
            <c:spPr>
              <a:solidFill>
                <a:schemeClr val="accent2"/>
              </a:solidFill>
              <a:ln w="19050" cap="flat">
                <a:solidFill>
                  <a:srgbClr val="FFFFFF"/>
                </a:solidFill>
                <a:prstDash val="solid"/>
                <a:round/>
              </a:ln>
              <a:effectLst/>
            </c:spPr>
            <c:extLst>
              <c:ext xmlns:c16="http://schemas.microsoft.com/office/drawing/2014/chart" uri="{C3380CC4-5D6E-409C-BE32-E72D297353CC}">
                <c16:uniqueId val="{00000002-EAC7-4531-9625-B4165C608B13}"/>
              </c:ext>
            </c:extLst>
          </c:dPt>
          <c:dPt>
            <c:idx val="2"/>
            <c:bubble3D val="0"/>
            <c:spPr>
              <a:solidFill>
                <a:schemeClr val="accent3"/>
              </a:solidFill>
              <a:ln w="19050" cap="flat">
                <a:solidFill>
                  <a:srgbClr val="FFFFFF"/>
                </a:solidFill>
                <a:prstDash val="solid"/>
                <a:round/>
              </a:ln>
              <a:effectLst/>
            </c:spPr>
            <c:extLst>
              <c:ext xmlns:c16="http://schemas.microsoft.com/office/drawing/2014/chart" uri="{C3380CC4-5D6E-409C-BE32-E72D297353CC}">
                <c16:uniqueId val="{00000004-EAC7-4531-9625-B4165C608B13}"/>
              </c:ext>
            </c:extLst>
          </c:dPt>
          <c:dPt>
            <c:idx val="3"/>
            <c:bubble3D val="0"/>
            <c:spPr>
              <a:solidFill>
                <a:schemeClr val="accent4"/>
              </a:solidFill>
              <a:ln w="19050" cap="flat">
                <a:solidFill>
                  <a:srgbClr val="FFFFFF"/>
                </a:solidFill>
                <a:prstDash val="solid"/>
                <a:round/>
              </a:ln>
              <a:effectLst/>
            </c:spPr>
            <c:extLst>
              <c:ext xmlns:c16="http://schemas.microsoft.com/office/drawing/2014/chart" uri="{C3380CC4-5D6E-409C-BE32-E72D297353CC}">
                <c16:uniqueId val="{00000006-EAC7-4531-9625-B4165C608B13}"/>
              </c:ext>
            </c:extLst>
          </c:dPt>
          <c:dPt>
            <c:idx val="4"/>
            <c:bubble3D val="0"/>
            <c:spPr>
              <a:solidFill>
                <a:schemeClr val="accent5"/>
              </a:solidFill>
              <a:ln w="19050" cap="flat">
                <a:solidFill>
                  <a:srgbClr val="FFFFFF"/>
                </a:solidFill>
                <a:prstDash val="solid"/>
                <a:round/>
              </a:ln>
              <a:effectLst/>
            </c:spPr>
            <c:extLst>
              <c:ext xmlns:c16="http://schemas.microsoft.com/office/drawing/2014/chart" uri="{C3380CC4-5D6E-409C-BE32-E72D297353CC}">
                <c16:uniqueId val="{00000008-EAC7-4531-9625-B4165C608B13}"/>
              </c:ext>
            </c:extLst>
          </c:dPt>
          <c:dLbls>
            <c:dLbl>
              <c:idx val="2"/>
              <c:dLblPos val="outEnd"/>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4-EAC7-4531-9625-B4165C608B13}"/>
                </c:ext>
              </c:extLst>
            </c:dLbl>
            <c:dLbl>
              <c:idx val="3"/>
              <c:dLblPos val="outEnd"/>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6-EAC7-4531-9625-B4165C608B13}"/>
                </c:ext>
              </c:extLst>
            </c:dLbl>
            <c:dLbl>
              <c:idx val="4"/>
              <c:dLblPos val="outEnd"/>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8-EAC7-4531-9625-B4165C608B13}"/>
                </c:ext>
              </c:extLst>
            </c:dLbl>
            <c:numFmt formatCode="0%" sourceLinked="0"/>
            <c:spPr>
              <a:noFill/>
              <a:ln>
                <a:noFill/>
              </a:ln>
              <a:effectLst/>
            </c:spPr>
            <c:dLblPos val="ctr"/>
            <c:showLegendKey val="0"/>
            <c:showVal val="0"/>
            <c:showCatName val="0"/>
            <c:showSerName val="0"/>
            <c:showPercent val="1"/>
            <c:showBubbleSize val="0"/>
            <c:showLeaderLines val="1"/>
            <c:leaderLines>
              <c:spPr>
                <a:ln w="9525" cap="flat">
                  <a:solidFill>
                    <a:srgbClr val="A6A6A6"/>
                  </a:solidFill>
                  <a:prstDash val="solid"/>
                  <a:round/>
                </a:ln>
                <a:effectLst/>
              </c:spPr>
            </c:leaderLines>
            <c:extLst>
              <c:ext xmlns:c15="http://schemas.microsoft.com/office/drawing/2012/chart" uri="{CE6537A1-D6FC-4f65-9D91-7224C49458BB}"/>
            </c:extLst>
          </c:dLbls>
          <c:cat>
            <c:strRef>
              <c:f>Sheet1!$B$1:$F$1</c:f>
              <c:strCache>
                <c:ptCount val="5"/>
                <c:pt idx="0">
                  <c:v>Dai</c:v>
                </c:pt>
                <c:pt idx="1">
                  <c:v>Doctor</c:v>
                </c:pt>
                <c:pt idx="2">
                  <c:v>Nobody/</c:v>
                </c:pt>
                <c:pt idx="3">
                  <c:v>Nurse/AN</c:v>
                </c:pt>
                <c:pt idx="4">
                  <c:v>Relative</c:v>
                </c:pt>
              </c:strCache>
            </c:strRef>
          </c:cat>
          <c:val>
            <c:numRef>
              <c:f>Sheet1!$B$2:$F$2</c:f>
              <c:numCache>
                <c:formatCode>General</c:formatCode>
                <c:ptCount val="5"/>
                <c:pt idx="0">
                  <c:v>39.823008999999999</c:v>
                </c:pt>
                <c:pt idx="1">
                  <c:v>52.654867000000003</c:v>
                </c:pt>
                <c:pt idx="2">
                  <c:v>0.88495599999999996</c:v>
                </c:pt>
                <c:pt idx="3">
                  <c:v>3.9823010000000001</c:v>
                </c:pt>
                <c:pt idx="4">
                  <c:v>2.6548669999999999</c:v>
                </c:pt>
              </c:numCache>
            </c:numRef>
          </c:val>
          <c:extLst>
            <c:ext xmlns:c16="http://schemas.microsoft.com/office/drawing/2014/chart" uri="{C3380CC4-5D6E-409C-BE32-E72D297353CC}">
              <c16:uniqueId val="{00000009-EAC7-4531-9625-B4165C608B13}"/>
            </c:ext>
          </c:extLst>
        </c:ser>
        <c:dLbls>
          <c:showLegendKey val="0"/>
          <c:showVal val="0"/>
          <c:showCatName val="0"/>
          <c:showSerName val="0"/>
          <c:showPercent val="0"/>
          <c:showBubbleSize val="0"/>
          <c:showLeaderLines val="1"/>
        </c:dLbls>
        <c:firstSliceAng val="0"/>
      </c:pieChart>
      <c:spPr>
        <a:noFill/>
        <a:ln w="12700" cap="flat">
          <a:noFill/>
          <a:miter lim="400000"/>
        </a:ln>
        <a:effectLst/>
      </c:spPr>
    </c:plotArea>
    <c:legend>
      <c:legendPos val="b"/>
      <c:layout>
        <c:manualLayout>
          <c:xMode val="edge"/>
          <c:yMode val="edge"/>
          <c:x val="0"/>
          <c:y val="0.85481200000000002"/>
          <c:w val="1"/>
          <c:h val="6.4349100000000006E-2"/>
        </c:manualLayout>
      </c:layout>
      <c:overlay val="1"/>
      <c:spPr>
        <a:noFill/>
        <a:ln w="12700" cap="flat">
          <a:noFill/>
          <a:miter lim="400000"/>
        </a:ln>
        <a:effectLst/>
      </c:spPr>
      <c:txPr>
        <a:bodyPr rot="0"/>
        <a:lstStyle/>
        <a:p>
          <a:pPr>
            <a:defRPr/>
          </a:pPr>
          <a:endParaRPr lang="en-US"/>
        </a:p>
      </c:txPr>
    </c:legend>
    <c:plotVisOnly val="1"/>
    <c:dispBlanksAs val="gap"/>
    <c:showDLblsOverMax val="1"/>
  </c:chart>
  <c:spPr>
    <a:solidFill>
      <a:schemeClr val="lt1"/>
    </a:solidFill>
    <a:ln w="25400" cap="flat" cmpd="sng" algn="ctr">
      <a:solidFill>
        <a:schemeClr val="accent1"/>
      </a:solidFill>
      <a:prstDash val="solid"/>
    </a:ln>
    <a:effectLst/>
  </c:spPr>
  <c:txPr>
    <a:bodyPr/>
    <a:lstStyle/>
    <a:p>
      <a:pPr>
        <a:defRPr>
          <a:solidFill>
            <a:schemeClr val="dk1"/>
          </a:solidFill>
          <a:latin typeface="+mn-lt"/>
          <a:ea typeface="+mn-ea"/>
          <a:cs typeface="+mn-cs"/>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chemeClr val="dk1"/>
                </a:solidFill>
                <a:latin typeface="+mn-lt"/>
                <a:ea typeface="+mn-ea"/>
                <a:cs typeface="+mn-cs"/>
              </a:defRPr>
            </a:pPr>
            <a:r>
              <a:rPr lang="en-IN"/>
              <a:t>Age  </a:t>
            </a:r>
          </a:p>
          <a:p>
            <a:pPr>
              <a:defRPr/>
            </a:pPr>
            <a:r>
              <a:rPr lang="en-IN"/>
              <a:t>N=226</a:t>
            </a:r>
          </a:p>
        </c:rich>
      </c:tx>
      <c:overlay val="0"/>
      <c:spPr>
        <a:noFill/>
        <a:ln>
          <a:noFill/>
        </a:ln>
        <a:effectLst/>
      </c:spPr>
      <c:txPr>
        <a:bodyPr rot="0" spcFirstLastPara="1" vertOverflow="ellipsis" vert="horz" wrap="square" anchor="ctr" anchorCtr="1"/>
        <a:lstStyle/>
        <a:p>
          <a:pPr>
            <a:defRPr sz="1440" b="0" i="0" u="none" strike="noStrike" kern="1200" spc="0" baseline="0">
              <a:solidFill>
                <a:schemeClr val="dk1"/>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Sheet7!$J$14</c:f>
              <c:strCache>
                <c:ptCount val="1"/>
                <c:pt idx="0">
                  <c:v>Home birth</c:v>
                </c:pt>
              </c:strCache>
            </c:strRef>
          </c:tx>
          <c:spPr>
            <a:solidFill>
              <a:schemeClr val="accent1"/>
            </a:solidFill>
            <a:ln>
              <a:noFill/>
            </a:ln>
            <a:effectLst/>
            <a:sp3d/>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Sheet7!$I$15:$I$17</c:f>
              <c:strCache>
                <c:ptCount val="3"/>
                <c:pt idx="0">
                  <c:v>&lt;20 yrs</c:v>
                </c:pt>
                <c:pt idx="1">
                  <c:v>20-30 yrs</c:v>
                </c:pt>
                <c:pt idx="2">
                  <c:v>&gt;30 yrs</c:v>
                </c:pt>
              </c:strCache>
            </c:strRef>
          </c:cat>
          <c:val>
            <c:numRef>
              <c:f>Sheet7!$J$15:$J$17</c:f>
              <c:numCache>
                <c:formatCode>General</c:formatCode>
                <c:ptCount val="3"/>
                <c:pt idx="0">
                  <c:v>2</c:v>
                </c:pt>
                <c:pt idx="1">
                  <c:v>83</c:v>
                </c:pt>
                <c:pt idx="2">
                  <c:v>6</c:v>
                </c:pt>
              </c:numCache>
            </c:numRef>
          </c:val>
          <c:extLst>
            <c:ext xmlns:c16="http://schemas.microsoft.com/office/drawing/2014/chart" uri="{C3380CC4-5D6E-409C-BE32-E72D297353CC}">
              <c16:uniqueId val="{00000000-39A1-40C5-8203-F04A859F4252}"/>
            </c:ext>
          </c:extLst>
        </c:ser>
        <c:ser>
          <c:idx val="1"/>
          <c:order val="1"/>
          <c:tx>
            <c:strRef>
              <c:f>Sheet7!$K$14</c:f>
              <c:strCache>
                <c:ptCount val="1"/>
                <c:pt idx="0">
                  <c:v>Institutional Delivery</c:v>
                </c:pt>
              </c:strCache>
            </c:strRef>
          </c:tx>
          <c:spPr>
            <a:solidFill>
              <a:schemeClr val="accent2"/>
            </a:solidFill>
            <a:ln>
              <a:noFill/>
            </a:ln>
            <a:effectLst/>
            <a:sp3d/>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Sheet7!$I$15:$I$17</c:f>
              <c:strCache>
                <c:ptCount val="3"/>
                <c:pt idx="0">
                  <c:v>&lt;20 yrs</c:v>
                </c:pt>
                <c:pt idx="1">
                  <c:v>20-30 yrs</c:v>
                </c:pt>
                <c:pt idx="2">
                  <c:v>&gt;30 yrs</c:v>
                </c:pt>
              </c:strCache>
            </c:strRef>
          </c:cat>
          <c:val>
            <c:numRef>
              <c:f>Sheet7!$K$15:$K$17</c:f>
              <c:numCache>
                <c:formatCode>General</c:formatCode>
                <c:ptCount val="3"/>
                <c:pt idx="0">
                  <c:v>0</c:v>
                </c:pt>
                <c:pt idx="1">
                  <c:v>104</c:v>
                </c:pt>
                <c:pt idx="2">
                  <c:v>31</c:v>
                </c:pt>
              </c:numCache>
            </c:numRef>
          </c:val>
          <c:extLst>
            <c:ext xmlns:c16="http://schemas.microsoft.com/office/drawing/2014/chart" uri="{C3380CC4-5D6E-409C-BE32-E72D297353CC}">
              <c16:uniqueId val="{00000001-39A1-40C5-8203-F04A859F4252}"/>
            </c:ext>
          </c:extLst>
        </c:ser>
        <c:dLbls>
          <c:showLegendKey val="0"/>
          <c:showVal val="1"/>
          <c:showCatName val="0"/>
          <c:showSerName val="0"/>
          <c:showPercent val="0"/>
          <c:showBubbleSize val="0"/>
        </c:dLbls>
        <c:gapWidth val="150"/>
        <c:shape val="box"/>
        <c:axId val="423109024"/>
        <c:axId val="423112352"/>
        <c:axId val="0"/>
      </c:bar3DChart>
      <c:catAx>
        <c:axId val="42310902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crossAx val="423112352"/>
        <c:crosses val="autoZero"/>
        <c:auto val="1"/>
        <c:lblAlgn val="ctr"/>
        <c:lblOffset val="100"/>
        <c:noMultiLvlLbl val="0"/>
      </c:catAx>
      <c:valAx>
        <c:axId val="4231123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crossAx val="4231090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25400" cap="flat" cmpd="sng" algn="ctr">
      <a:solidFill>
        <a:schemeClr val="accent1"/>
      </a:solidFill>
      <a:prstDash val="solid"/>
    </a:ln>
    <a:effectLst/>
  </c:spPr>
  <c:txPr>
    <a:bodyPr/>
    <a:lstStyle/>
    <a:p>
      <a:pPr>
        <a:defRPr sz="1200">
          <a:solidFill>
            <a:schemeClr val="dk1"/>
          </a:solidFill>
          <a:latin typeface="+mn-lt"/>
          <a:ea typeface="+mn-ea"/>
          <a:cs typeface="+mn-cs"/>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chemeClr val="dk1"/>
                </a:solidFill>
                <a:latin typeface="+mn-lt"/>
                <a:ea typeface="+mn-ea"/>
                <a:cs typeface="+mn-cs"/>
              </a:defRPr>
            </a:pPr>
            <a:r>
              <a:rPr lang="en-IN" dirty="0"/>
              <a:t>Education Status of Women</a:t>
            </a:r>
          </a:p>
          <a:p>
            <a:pPr>
              <a:defRPr/>
            </a:pPr>
            <a:r>
              <a:rPr lang="en-IN" dirty="0"/>
              <a:t>N=226</a:t>
            </a:r>
          </a:p>
        </c:rich>
      </c:tx>
      <c:overlay val="0"/>
      <c:spPr>
        <a:noFill/>
        <a:ln>
          <a:noFill/>
        </a:ln>
        <a:effectLst/>
      </c:spPr>
      <c:txPr>
        <a:bodyPr rot="0" spcFirstLastPara="1" vertOverflow="ellipsis" vert="horz" wrap="square" anchor="ctr" anchorCtr="1"/>
        <a:lstStyle/>
        <a:p>
          <a:pPr>
            <a:defRPr sz="1440" b="0" i="0" u="none" strike="noStrike" kern="1200" spc="0" baseline="0">
              <a:solidFill>
                <a:schemeClr val="dk1"/>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clustered"/>
        <c:varyColors val="0"/>
        <c:ser>
          <c:idx val="0"/>
          <c:order val="0"/>
          <c:tx>
            <c:strRef>
              <c:f>Sheet7!$D$26</c:f>
              <c:strCache>
                <c:ptCount val="1"/>
                <c:pt idx="0">
                  <c:v>Home Births</c:v>
                </c:pt>
              </c:strCache>
            </c:strRef>
          </c:tx>
          <c:spPr>
            <a:solidFill>
              <a:schemeClr val="accent1"/>
            </a:solidFill>
            <a:ln>
              <a:noFill/>
            </a:ln>
            <a:effectLst/>
            <a:sp3d/>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Sheet7!$C$27:$C$29</c:f>
              <c:strCache>
                <c:ptCount val="3"/>
                <c:pt idx="0">
                  <c:v>Illiterate</c:v>
                </c:pt>
                <c:pt idx="1">
                  <c:v>Upto High school</c:v>
                </c:pt>
                <c:pt idx="2">
                  <c:v>High school and Above</c:v>
                </c:pt>
              </c:strCache>
            </c:strRef>
          </c:cat>
          <c:val>
            <c:numRef>
              <c:f>Sheet7!$D$27:$D$29</c:f>
              <c:numCache>
                <c:formatCode>General</c:formatCode>
                <c:ptCount val="3"/>
                <c:pt idx="0">
                  <c:v>56</c:v>
                </c:pt>
                <c:pt idx="1">
                  <c:v>46</c:v>
                </c:pt>
                <c:pt idx="2">
                  <c:v>4</c:v>
                </c:pt>
              </c:numCache>
            </c:numRef>
          </c:val>
          <c:extLst>
            <c:ext xmlns:c16="http://schemas.microsoft.com/office/drawing/2014/chart" uri="{C3380CC4-5D6E-409C-BE32-E72D297353CC}">
              <c16:uniqueId val="{00000000-A9FC-4E9E-BE60-9CCE21BDF74D}"/>
            </c:ext>
          </c:extLst>
        </c:ser>
        <c:ser>
          <c:idx val="1"/>
          <c:order val="1"/>
          <c:tx>
            <c:strRef>
              <c:f>Sheet7!$E$26</c:f>
              <c:strCache>
                <c:ptCount val="1"/>
                <c:pt idx="0">
                  <c:v>Institutional Delivery</c:v>
                </c:pt>
              </c:strCache>
            </c:strRef>
          </c:tx>
          <c:spPr>
            <a:solidFill>
              <a:schemeClr val="accent2"/>
            </a:solidFill>
            <a:ln>
              <a:noFill/>
            </a:ln>
            <a:effectLst/>
            <a:sp3d/>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Sheet7!$C$27:$C$29</c:f>
              <c:strCache>
                <c:ptCount val="3"/>
                <c:pt idx="0">
                  <c:v>Illiterate</c:v>
                </c:pt>
                <c:pt idx="1">
                  <c:v>Upto High school</c:v>
                </c:pt>
                <c:pt idx="2">
                  <c:v>High school and Above</c:v>
                </c:pt>
              </c:strCache>
            </c:strRef>
          </c:cat>
          <c:val>
            <c:numRef>
              <c:f>Sheet7!$E$27:$E$29</c:f>
              <c:numCache>
                <c:formatCode>General</c:formatCode>
                <c:ptCount val="3"/>
                <c:pt idx="0">
                  <c:v>24</c:v>
                </c:pt>
                <c:pt idx="1">
                  <c:v>75</c:v>
                </c:pt>
                <c:pt idx="2">
                  <c:v>21</c:v>
                </c:pt>
              </c:numCache>
            </c:numRef>
          </c:val>
          <c:extLst>
            <c:ext xmlns:c16="http://schemas.microsoft.com/office/drawing/2014/chart" uri="{C3380CC4-5D6E-409C-BE32-E72D297353CC}">
              <c16:uniqueId val="{00000001-A9FC-4E9E-BE60-9CCE21BDF74D}"/>
            </c:ext>
          </c:extLst>
        </c:ser>
        <c:dLbls>
          <c:showLegendKey val="0"/>
          <c:showVal val="1"/>
          <c:showCatName val="0"/>
          <c:showSerName val="0"/>
          <c:showPercent val="0"/>
          <c:showBubbleSize val="0"/>
        </c:dLbls>
        <c:gapWidth val="150"/>
        <c:shape val="box"/>
        <c:axId val="323042528"/>
        <c:axId val="323042944"/>
        <c:axId val="0"/>
      </c:bar3DChart>
      <c:catAx>
        <c:axId val="32304252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crossAx val="323042944"/>
        <c:crosses val="autoZero"/>
        <c:auto val="1"/>
        <c:lblAlgn val="ctr"/>
        <c:lblOffset val="100"/>
        <c:noMultiLvlLbl val="0"/>
      </c:catAx>
      <c:valAx>
        <c:axId val="32304294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crossAx val="3230425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25400" cap="flat" cmpd="sng" algn="ctr">
      <a:solidFill>
        <a:schemeClr val="accent1"/>
      </a:solidFill>
      <a:prstDash val="solid"/>
    </a:ln>
    <a:effectLst/>
  </c:spPr>
  <c:txPr>
    <a:bodyPr/>
    <a:lstStyle/>
    <a:p>
      <a:pPr>
        <a:defRPr sz="1200">
          <a:solidFill>
            <a:schemeClr val="dk1"/>
          </a:solidFill>
          <a:latin typeface="+mn-lt"/>
          <a:ea typeface="+mn-ea"/>
          <a:cs typeface="+mn-cs"/>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chemeClr val="dk1"/>
                </a:solidFill>
                <a:latin typeface="+mn-lt"/>
                <a:ea typeface="+mn-ea"/>
                <a:cs typeface="+mn-cs"/>
              </a:defRPr>
            </a:pPr>
            <a:r>
              <a:rPr lang="en-IN"/>
              <a:t>Parity of Women </a:t>
            </a:r>
          </a:p>
          <a:p>
            <a:pPr>
              <a:defRPr/>
            </a:pPr>
            <a:r>
              <a:rPr lang="en-IN"/>
              <a:t>N=226</a:t>
            </a:r>
          </a:p>
        </c:rich>
      </c:tx>
      <c:overlay val="0"/>
      <c:spPr>
        <a:noFill/>
        <a:ln>
          <a:noFill/>
        </a:ln>
        <a:effectLst/>
      </c:spPr>
      <c:txPr>
        <a:bodyPr rot="0" spcFirstLastPara="1" vertOverflow="ellipsis" vert="horz" wrap="square" anchor="ctr" anchorCtr="1"/>
        <a:lstStyle/>
        <a:p>
          <a:pPr>
            <a:defRPr sz="1440" b="0" i="0" u="none" strike="noStrike" kern="1200" spc="0" baseline="0">
              <a:solidFill>
                <a:schemeClr val="dk1"/>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Sheet7!$D$35</c:f>
              <c:strCache>
                <c:ptCount val="1"/>
                <c:pt idx="0">
                  <c:v>Home Births</c:v>
                </c:pt>
              </c:strCache>
            </c:strRef>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Sheet7!$C$36:$C$39</c:f>
              <c:strCache>
                <c:ptCount val="4"/>
                <c:pt idx="0">
                  <c:v>1</c:v>
                </c:pt>
                <c:pt idx="1">
                  <c:v>2</c:v>
                </c:pt>
                <c:pt idx="2">
                  <c:v>3</c:v>
                </c:pt>
                <c:pt idx="3">
                  <c:v>&gt;3</c:v>
                </c:pt>
              </c:strCache>
            </c:strRef>
          </c:cat>
          <c:val>
            <c:numRef>
              <c:f>Sheet7!$D$36:$D$39</c:f>
              <c:numCache>
                <c:formatCode>General</c:formatCode>
                <c:ptCount val="4"/>
                <c:pt idx="0">
                  <c:v>21</c:v>
                </c:pt>
                <c:pt idx="1">
                  <c:v>26</c:v>
                </c:pt>
                <c:pt idx="2">
                  <c:v>26</c:v>
                </c:pt>
                <c:pt idx="3">
                  <c:v>25</c:v>
                </c:pt>
              </c:numCache>
            </c:numRef>
          </c:val>
          <c:extLst>
            <c:ext xmlns:c16="http://schemas.microsoft.com/office/drawing/2014/chart" uri="{C3380CC4-5D6E-409C-BE32-E72D297353CC}">
              <c16:uniqueId val="{00000000-6DE5-48F0-A86E-64457637EC43}"/>
            </c:ext>
          </c:extLst>
        </c:ser>
        <c:ser>
          <c:idx val="1"/>
          <c:order val="1"/>
          <c:tx>
            <c:strRef>
              <c:f>Sheet7!$E$35</c:f>
              <c:strCache>
                <c:ptCount val="1"/>
                <c:pt idx="0">
                  <c:v>Institutional Delivery</c:v>
                </c:pt>
              </c:strCache>
            </c:strRef>
          </c:tx>
          <c:spPr>
            <a:solidFill>
              <a:schemeClr val="accent2"/>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Sheet7!$C$36:$C$39</c:f>
              <c:strCache>
                <c:ptCount val="4"/>
                <c:pt idx="0">
                  <c:v>1</c:v>
                </c:pt>
                <c:pt idx="1">
                  <c:v>2</c:v>
                </c:pt>
                <c:pt idx="2">
                  <c:v>3</c:v>
                </c:pt>
                <c:pt idx="3">
                  <c:v>&gt;3</c:v>
                </c:pt>
              </c:strCache>
            </c:strRef>
          </c:cat>
          <c:val>
            <c:numRef>
              <c:f>Sheet7!$E$36:$E$39</c:f>
              <c:numCache>
                <c:formatCode>General</c:formatCode>
                <c:ptCount val="4"/>
                <c:pt idx="0">
                  <c:v>43</c:v>
                </c:pt>
                <c:pt idx="1">
                  <c:v>52</c:v>
                </c:pt>
                <c:pt idx="2">
                  <c:v>22</c:v>
                </c:pt>
                <c:pt idx="3">
                  <c:v>11</c:v>
                </c:pt>
              </c:numCache>
            </c:numRef>
          </c:val>
          <c:extLst>
            <c:ext xmlns:c16="http://schemas.microsoft.com/office/drawing/2014/chart" uri="{C3380CC4-5D6E-409C-BE32-E72D297353CC}">
              <c16:uniqueId val="{00000001-6DE5-48F0-A86E-64457637EC43}"/>
            </c:ext>
          </c:extLst>
        </c:ser>
        <c:dLbls>
          <c:showLegendKey val="0"/>
          <c:showVal val="1"/>
          <c:showCatName val="0"/>
          <c:showSerName val="0"/>
          <c:showPercent val="0"/>
          <c:showBubbleSize val="0"/>
        </c:dLbls>
        <c:gapWidth val="150"/>
        <c:shape val="box"/>
        <c:axId val="321869184"/>
        <c:axId val="321870016"/>
        <c:axId val="0"/>
      </c:bar3DChart>
      <c:catAx>
        <c:axId val="32186918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crossAx val="321870016"/>
        <c:crosses val="autoZero"/>
        <c:auto val="1"/>
        <c:lblAlgn val="ctr"/>
        <c:lblOffset val="100"/>
        <c:noMultiLvlLbl val="0"/>
      </c:catAx>
      <c:valAx>
        <c:axId val="3218700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crossAx val="3218691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dk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25400" cap="flat" cmpd="sng" algn="ctr">
      <a:solidFill>
        <a:schemeClr val="accent1"/>
      </a:solidFill>
      <a:prstDash val="solid"/>
    </a:ln>
    <a:effectLst/>
  </c:spPr>
  <c:txPr>
    <a:bodyPr/>
    <a:lstStyle/>
    <a:p>
      <a:pPr>
        <a:defRPr sz="1200">
          <a:solidFill>
            <a:schemeClr val="dk1"/>
          </a:solidFill>
          <a:latin typeface="+mn-lt"/>
          <a:ea typeface="+mn-ea"/>
          <a:cs typeface="+mn-cs"/>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b="0"/>
            </a:pPr>
            <a:r>
              <a:rPr lang="en-IN" b="0" dirty="0"/>
              <a:t>Year</a:t>
            </a:r>
            <a:r>
              <a:rPr lang="en-IN" b="0" baseline="0" dirty="0"/>
              <a:t> </a:t>
            </a:r>
            <a:r>
              <a:rPr lang="en-IN" b="0" dirty="0"/>
              <a:t>of Delivery </a:t>
            </a:r>
          </a:p>
          <a:p>
            <a:pPr>
              <a:defRPr b="0"/>
            </a:pPr>
            <a:r>
              <a:rPr lang="en-IN" b="0" dirty="0"/>
              <a:t>N=226</a:t>
            </a:r>
          </a:p>
        </c:rich>
      </c:tx>
      <c:layout>
        <c:manualLayout>
          <c:xMode val="edge"/>
          <c:yMode val="edge"/>
          <c:x val="0.31221796606955149"/>
          <c:y val="3.020903702153167E-2"/>
        </c:manualLayout>
      </c:layout>
      <c:overlay val="0"/>
    </c:title>
    <c:autoTitleDeleted val="0"/>
    <c:plotArea>
      <c:layout>
        <c:manualLayout>
          <c:layoutTarget val="inner"/>
          <c:xMode val="edge"/>
          <c:yMode val="edge"/>
          <c:x val="6.8431699999999998E-2"/>
          <c:y val="0.23951500000000001"/>
          <c:w val="0.92656799999999995"/>
          <c:h val="0.59521400000000002"/>
        </c:manualLayout>
      </c:layout>
      <c:barChart>
        <c:barDir val="col"/>
        <c:grouping val="clustered"/>
        <c:varyColors val="0"/>
        <c:ser>
          <c:idx val="0"/>
          <c:order val="0"/>
          <c:tx>
            <c:strRef>
              <c:f>Sheet1!$A$2</c:f>
              <c:strCache>
                <c:ptCount val="1"/>
                <c:pt idx="0">
                  <c:v>At Home </c:v>
                </c:pt>
              </c:strCache>
            </c:strRef>
          </c:tx>
          <c:spPr>
            <a:solidFill>
              <a:schemeClr val="accent1"/>
            </a:solidFill>
            <a:ln w="12700" cap="flat">
              <a:noFill/>
              <a:miter lim="400000"/>
            </a:ln>
            <a:effectLst/>
          </c:spPr>
          <c:invertIfNegative val="0"/>
          <c:dLbls>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Sheet1!$B$1:$D$1</c:f>
              <c:strCache>
                <c:ptCount val="3"/>
                <c:pt idx="0">
                  <c:v>FY 2019</c:v>
                </c:pt>
                <c:pt idx="1">
                  <c:v>FY 2020</c:v>
                </c:pt>
                <c:pt idx="2">
                  <c:v>FY 2021</c:v>
                </c:pt>
              </c:strCache>
            </c:strRef>
          </c:cat>
          <c:val>
            <c:numRef>
              <c:f>Sheet1!$B$2:$D$2</c:f>
              <c:numCache>
                <c:formatCode>General</c:formatCode>
                <c:ptCount val="3"/>
                <c:pt idx="0">
                  <c:v>29</c:v>
                </c:pt>
                <c:pt idx="1">
                  <c:v>36</c:v>
                </c:pt>
                <c:pt idx="2">
                  <c:v>33</c:v>
                </c:pt>
              </c:numCache>
            </c:numRef>
          </c:val>
          <c:extLst>
            <c:ext xmlns:c16="http://schemas.microsoft.com/office/drawing/2014/chart" uri="{C3380CC4-5D6E-409C-BE32-E72D297353CC}">
              <c16:uniqueId val="{00000000-6399-4164-ADCE-DF45011F339C}"/>
            </c:ext>
          </c:extLst>
        </c:ser>
        <c:ser>
          <c:idx val="1"/>
          <c:order val="1"/>
          <c:tx>
            <c:strRef>
              <c:f>Sheet1!$A$3</c:f>
              <c:strCache>
                <c:ptCount val="1"/>
                <c:pt idx="0">
                  <c:v>At Hospital</c:v>
                </c:pt>
              </c:strCache>
            </c:strRef>
          </c:tx>
          <c:spPr>
            <a:solidFill>
              <a:schemeClr val="accent2"/>
            </a:solidFill>
            <a:ln w="12700" cap="flat">
              <a:noFill/>
              <a:miter lim="400000"/>
            </a:ln>
            <a:effectLst/>
          </c:spPr>
          <c:invertIfNegative val="0"/>
          <c:dLbls>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Sheet1!$B$1:$D$1</c:f>
              <c:strCache>
                <c:ptCount val="3"/>
                <c:pt idx="0">
                  <c:v>FY 2019</c:v>
                </c:pt>
                <c:pt idx="1">
                  <c:v>FY 2020</c:v>
                </c:pt>
                <c:pt idx="2">
                  <c:v>FY 2021</c:v>
                </c:pt>
              </c:strCache>
            </c:strRef>
          </c:cat>
          <c:val>
            <c:numRef>
              <c:f>Sheet1!$B$3:$D$3</c:f>
              <c:numCache>
                <c:formatCode>General</c:formatCode>
                <c:ptCount val="3"/>
                <c:pt idx="0">
                  <c:v>42</c:v>
                </c:pt>
                <c:pt idx="1">
                  <c:v>44</c:v>
                </c:pt>
                <c:pt idx="2">
                  <c:v>42</c:v>
                </c:pt>
              </c:numCache>
            </c:numRef>
          </c:val>
          <c:extLst>
            <c:ext xmlns:c16="http://schemas.microsoft.com/office/drawing/2014/chart" uri="{C3380CC4-5D6E-409C-BE32-E72D297353CC}">
              <c16:uniqueId val="{00000001-6399-4164-ADCE-DF45011F339C}"/>
            </c:ext>
          </c:extLst>
        </c:ser>
        <c:dLbls>
          <c:showLegendKey val="0"/>
          <c:showVal val="0"/>
          <c:showCatName val="0"/>
          <c:showSerName val="0"/>
          <c:showPercent val="0"/>
          <c:showBubbleSize val="0"/>
        </c:dLbls>
        <c:gapWidth val="219"/>
        <c:overlap val="-27"/>
        <c:axId val="205053440"/>
        <c:axId val="205217792"/>
      </c:barChart>
      <c:catAx>
        <c:axId val="205053440"/>
        <c:scaling>
          <c:orientation val="minMax"/>
        </c:scaling>
        <c:delete val="0"/>
        <c:axPos val="b"/>
        <c:numFmt formatCode="General" sourceLinked="0"/>
        <c:majorTickMark val="none"/>
        <c:minorTickMark val="none"/>
        <c:tickLblPos val="low"/>
        <c:spPr>
          <a:ln w="12700" cap="flat">
            <a:solidFill>
              <a:srgbClr val="D9D9D9"/>
            </a:solidFill>
            <a:prstDash val="solid"/>
            <a:round/>
          </a:ln>
        </c:spPr>
        <c:txPr>
          <a:bodyPr rot="0"/>
          <a:lstStyle/>
          <a:p>
            <a:pPr>
              <a:defRPr/>
            </a:pPr>
            <a:endParaRPr lang="en-US"/>
          </a:p>
        </c:txPr>
        <c:crossAx val="205217792"/>
        <c:crosses val="autoZero"/>
        <c:auto val="1"/>
        <c:lblAlgn val="ctr"/>
        <c:lblOffset val="100"/>
        <c:noMultiLvlLbl val="1"/>
      </c:catAx>
      <c:valAx>
        <c:axId val="205217792"/>
        <c:scaling>
          <c:orientation val="minMax"/>
        </c:scaling>
        <c:delete val="0"/>
        <c:axPos val="l"/>
        <c:majorGridlines>
          <c:spPr>
            <a:ln w="12700" cap="flat">
              <a:solidFill>
                <a:srgbClr val="D9D9D9"/>
              </a:solidFill>
              <a:prstDash val="solid"/>
              <a:round/>
            </a:ln>
          </c:spPr>
        </c:majorGridlines>
        <c:numFmt formatCode="0" sourceLinked="0"/>
        <c:majorTickMark val="none"/>
        <c:minorTickMark val="none"/>
        <c:tickLblPos val="nextTo"/>
        <c:spPr>
          <a:ln w="12700" cap="flat">
            <a:noFill/>
            <a:prstDash val="solid"/>
            <a:round/>
          </a:ln>
        </c:spPr>
        <c:txPr>
          <a:bodyPr rot="0"/>
          <a:lstStyle/>
          <a:p>
            <a:pPr>
              <a:defRPr/>
            </a:pPr>
            <a:endParaRPr lang="en-US"/>
          </a:p>
        </c:txPr>
        <c:crossAx val="205053440"/>
        <c:crosses val="autoZero"/>
        <c:crossBetween val="between"/>
        <c:majorUnit val="11"/>
        <c:minorUnit val="5.5"/>
      </c:valAx>
      <c:spPr>
        <a:noFill/>
        <a:ln w="12700" cap="flat">
          <a:noFill/>
          <a:miter lim="400000"/>
        </a:ln>
        <a:effectLst/>
      </c:spPr>
    </c:plotArea>
    <c:legend>
      <c:legendPos val="b"/>
      <c:layout>
        <c:manualLayout>
          <c:xMode val="edge"/>
          <c:yMode val="edge"/>
          <c:x val="0.285912"/>
          <c:y val="0.93571300000000002"/>
          <c:w val="0.45140200000000003"/>
          <c:h val="6.4286899999999994E-2"/>
        </c:manualLayout>
      </c:layout>
      <c:overlay val="1"/>
      <c:spPr>
        <a:noFill/>
        <a:ln w="12700" cap="flat">
          <a:noFill/>
          <a:miter lim="400000"/>
        </a:ln>
        <a:effectLst/>
      </c:spPr>
      <c:txPr>
        <a:bodyPr rot="0"/>
        <a:lstStyle/>
        <a:p>
          <a:pPr>
            <a:defRPr/>
          </a:pPr>
          <a:endParaRPr lang="en-US"/>
        </a:p>
      </c:txPr>
    </c:legend>
    <c:plotVisOnly val="1"/>
    <c:dispBlanksAs val="gap"/>
    <c:showDLblsOverMax val="1"/>
  </c:chart>
  <c:spPr>
    <a:solidFill>
      <a:schemeClr val="lt1"/>
    </a:solidFill>
    <a:ln w="25400" cap="flat" cmpd="sng" algn="ctr">
      <a:solidFill>
        <a:schemeClr val="accent1"/>
      </a:solidFill>
      <a:prstDash val="solid"/>
    </a:ln>
    <a:effectLst/>
  </c:spPr>
  <c:txPr>
    <a:bodyPr/>
    <a:lstStyle/>
    <a:p>
      <a:pPr>
        <a:defRPr sz="1200">
          <a:solidFill>
            <a:schemeClr val="dk1"/>
          </a:solidFill>
          <a:latin typeface="+mn-lt"/>
          <a:ea typeface="+mn-ea"/>
          <a:cs typeface="+mn-cs"/>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IN" dirty="0"/>
              <a:t> Number of ANC Visits </a:t>
            </a:r>
          </a:p>
          <a:p>
            <a:pPr>
              <a:defRPr/>
            </a:pPr>
            <a:r>
              <a:rPr lang="en-IN" dirty="0"/>
              <a:t>N=226</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barChart>
        <c:barDir val="bar"/>
        <c:grouping val="clustered"/>
        <c:varyColors val="0"/>
        <c:ser>
          <c:idx val="0"/>
          <c:order val="0"/>
          <c:tx>
            <c:strRef>
              <c:f>Sheet2!$AF$6</c:f>
              <c:strCache>
                <c:ptCount val="1"/>
                <c:pt idx="0">
                  <c:v>At Home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Sheet2!$AE$7:$AE$11</c:f>
              <c:strCache>
                <c:ptCount val="5"/>
                <c:pt idx="0">
                  <c:v>0</c:v>
                </c:pt>
                <c:pt idx="1">
                  <c:v>1</c:v>
                </c:pt>
                <c:pt idx="2">
                  <c:v>2</c:v>
                </c:pt>
                <c:pt idx="3">
                  <c:v>3</c:v>
                </c:pt>
                <c:pt idx="4">
                  <c:v>&gt;=4</c:v>
                </c:pt>
              </c:strCache>
            </c:strRef>
          </c:cat>
          <c:val>
            <c:numRef>
              <c:f>Sheet2!$AF$7:$AF$11</c:f>
              <c:numCache>
                <c:formatCode>General</c:formatCode>
                <c:ptCount val="5"/>
                <c:pt idx="0">
                  <c:v>1</c:v>
                </c:pt>
                <c:pt idx="1">
                  <c:v>0</c:v>
                </c:pt>
                <c:pt idx="2">
                  <c:v>2</c:v>
                </c:pt>
                <c:pt idx="3">
                  <c:v>26</c:v>
                </c:pt>
                <c:pt idx="4">
                  <c:v>69</c:v>
                </c:pt>
              </c:numCache>
            </c:numRef>
          </c:val>
          <c:extLst>
            <c:ext xmlns:c16="http://schemas.microsoft.com/office/drawing/2014/chart" uri="{C3380CC4-5D6E-409C-BE32-E72D297353CC}">
              <c16:uniqueId val="{00000000-5128-4780-A99A-713B61BBB597}"/>
            </c:ext>
          </c:extLst>
        </c:ser>
        <c:ser>
          <c:idx val="1"/>
          <c:order val="1"/>
          <c:tx>
            <c:strRef>
              <c:f>Sheet2!$AG$6</c:f>
              <c:strCache>
                <c:ptCount val="1"/>
                <c:pt idx="0">
                  <c:v>At Hospital</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Sheet2!$AE$7:$AE$11</c:f>
              <c:strCache>
                <c:ptCount val="5"/>
                <c:pt idx="0">
                  <c:v>0</c:v>
                </c:pt>
                <c:pt idx="1">
                  <c:v>1</c:v>
                </c:pt>
                <c:pt idx="2">
                  <c:v>2</c:v>
                </c:pt>
                <c:pt idx="3">
                  <c:v>3</c:v>
                </c:pt>
                <c:pt idx="4">
                  <c:v>&gt;=4</c:v>
                </c:pt>
              </c:strCache>
            </c:strRef>
          </c:cat>
          <c:val>
            <c:numRef>
              <c:f>Sheet2!$AG$7:$AG$11</c:f>
              <c:numCache>
                <c:formatCode>General</c:formatCode>
                <c:ptCount val="5"/>
                <c:pt idx="0">
                  <c:v>2</c:v>
                </c:pt>
                <c:pt idx="1">
                  <c:v>1</c:v>
                </c:pt>
                <c:pt idx="2">
                  <c:v>4</c:v>
                </c:pt>
                <c:pt idx="3">
                  <c:v>17</c:v>
                </c:pt>
                <c:pt idx="4">
                  <c:v>104</c:v>
                </c:pt>
              </c:numCache>
            </c:numRef>
          </c:val>
          <c:extLst>
            <c:ext xmlns:c16="http://schemas.microsoft.com/office/drawing/2014/chart" uri="{C3380CC4-5D6E-409C-BE32-E72D297353CC}">
              <c16:uniqueId val="{00000001-5128-4780-A99A-713B61BBB597}"/>
            </c:ext>
          </c:extLst>
        </c:ser>
        <c:dLbls>
          <c:dLblPos val="outEnd"/>
          <c:showLegendKey val="0"/>
          <c:showVal val="1"/>
          <c:showCatName val="0"/>
          <c:showSerName val="0"/>
          <c:showPercent val="0"/>
          <c:showBubbleSize val="0"/>
        </c:dLbls>
        <c:gapWidth val="182"/>
        <c:axId val="1612629680"/>
        <c:axId val="1612645072"/>
      </c:barChart>
      <c:catAx>
        <c:axId val="1612629680"/>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IN"/>
                  <a:t>Number of ANC Visits </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1612645072"/>
        <c:crosses val="autoZero"/>
        <c:auto val="1"/>
        <c:lblAlgn val="ctr"/>
        <c:lblOffset val="100"/>
        <c:noMultiLvlLbl val="0"/>
      </c:catAx>
      <c:valAx>
        <c:axId val="161264507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16126296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25400" cap="flat" cmpd="sng" algn="ctr">
      <a:solidFill>
        <a:schemeClr val="accent1"/>
      </a:solidFill>
      <a:prstDash val="solid"/>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IN" dirty="0"/>
              <a:t>Deprived Households </a:t>
            </a:r>
          </a:p>
          <a:p>
            <a:pPr>
              <a:defRPr/>
            </a:pPr>
            <a:r>
              <a:rPr lang="en-IN" dirty="0"/>
              <a:t>N=226</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barChart>
        <c:barDir val="col"/>
        <c:grouping val="clustered"/>
        <c:varyColors val="0"/>
        <c:ser>
          <c:idx val="0"/>
          <c:order val="0"/>
          <c:tx>
            <c:strRef>
              <c:f>Sheet7!$D$45</c:f>
              <c:strCache>
                <c:ptCount val="1"/>
                <c:pt idx="0">
                  <c:v>Home Births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Sheet7!$C$46:$C$47</c:f>
              <c:strCache>
                <c:ptCount val="2"/>
                <c:pt idx="0">
                  <c:v>Yes</c:v>
                </c:pt>
                <c:pt idx="1">
                  <c:v>No</c:v>
                </c:pt>
              </c:strCache>
            </c:strRef>
          </c:cat>
          <c:val>
            <c:numRef>
              <c:f>Sheet7!$D$46:$D$47</c:f>
              <c:numCache>
                <c:formatCode>General</c:formatCode>
                <c:ptCount val="2"/>
                <c:pt idx="0">
                  <c:v>94</c:v>
                </c:pt>
                <c:pt idx="1">
                  <c:v>24</c:v>
                </c:pt>
              </c:numCache>
            </c:numRef>
          </c:val>
          <c:extLst>
            <c:ext xmlns:c16="http://schemas.microsoft.com/office/drawing/2014/chart" uri="{C3380CC4-5D6E-409C-BE32-E72D297353CC}">
              <c16:uniqueId val="{00000000-3F7B-43C7-A586-3E281CA5780B}"/>
            </c:ext>
          </c:extLst>
        </c:ser>
        <c:ser>
          <c:idx val="1"/>
          <c:order val="1"/>
          <c:tx>
            <c:strRef>
              <c:f>Sheet7!$E$45</c:f>
              <c:strCache>
                <c:ptCount val="1"/>
                <c:pt idx="0">
                  <c:v>Institutional Delivery</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Sheet7!$C$46:$C$47</c:f>
              <c:strCache>
                <c:ptCount val="2"/>
                <c:pt idx="0">
                  <c:v>Yes</c:v>
                </c:pt>
                <c:pt idx="1">
                  <c:v>No</c:v>
                </c:pt>
              </c:strCache>
            </c:strRef>
          </c:cat>
          <c:val>
            <c:numRef>
              <c:f>Sheet7!$E$46:$E$47</c:f>
              <c:numCache>
                <c:formatCode>General</c:formatCode>
                <c:ptCount val="2"/>
                <c:pt idx="0">
                  <c:v>74</c:v>
                </c:pt>
                <c:pt idx="1">
                  <c:v>34</c:v>
                </c:pt>
              </c:numCache>
            </c:numRef>
          </c:val>
          <c:extLst>
            <c:ext xmlns:c16="http://schemas.microsoft.com/office/drawing/2014/chart" uri="{C3380CC4-5D6E-409C-BE32-E72D297353CC}">
              <c16:uniqueId val="{00000001-3F7B-43C7-A586-3E281CA5780B}"/>
            </c:ext>
          </c:extLst>
        </c:ser>
        <c:dLbls>
          <c:dLblPos val="outEnd"/>
          <c:showLegendKey val="0"/>
          <c:showVal val="1"/>
          <c:showCatName val="0"/>
          <c:showSerName val="0"/>
          <c:showPercent val="0"/>
          <c:showBubbleSize val="0"/>
        </c:dLbls>
        <c:gapWidth val="219"/>
        <c:overlap val="-27"/>
        <c:axId val="2122707408"/>
        <c:axId val="2122707824"/>
      </c:barChart>
      <c:catAx>
        <c:axId val="21227074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2122707824"/>
        <c:crosses val="autoZero"/>
        <c:auto val="1"/>
        <c:lblAlgn val="ctr"/>
        <c:lblOffset val="100"/>
        <c:noMultiLvlLbl val="0"/>
      </c:catAx>
      <c:valAx>
        <c:axId val="21227078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21227074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legend>
    <c:plotVisOnly val="1"/>
    <c:dispBlanksAs val="gap"/>
    <c:showDLblsOverMax val="0"/>
  </c:chart>
  <c:spPr>
    <a:solidFill>
      <a:schemeClr val="lt1"/>
    </a:solidFill>
    <a:ln w="25400" cap="flat" cmpd="sng" algn="ctr">
      <a:solidFill>
        <a:schemeClr val="accent1"/>
      </a:solidFill>
      <a:prstDash val="solid"/>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a:lstStyle/>
          <a:p>
            <a:pPr>
              <a:defRPr/>
            </a:pPr>
            <a:r>
              <a:rPr lang="en-US"/>
              <a:t>High Risk Pregnancy Indicators 
 N=226 </a:t>
            </a:r>
          </a:p>
        </c:rich>
      </c:tx>
      <c:layout>
        <c:manualLayout>
          <c:xMode val="edge"/>
          <c:yMode val="edge"/>
          <c:x val="0.34495999100458374"/>
          <c:y val="0"/>
          <c:w val="0.59170199999999995"/>
          <c:h val="0.17005899999999999"/>
        </c:manualLayout>
      </c:layout>
      <c:overlay val="1"/>
      <c:spPr>
        <a:noFill/>
        <a:effectLst/>
      </c:spPr>
    </c:title>
    <c:autoTitleDeleted val="0"/>
    <c:plotArea>
      <c:layout>
        <c:manualLayout>
          <c:layoutTarget val="inner"/>
          <c:xMode val="edge"/>
          <c:yMode val="edge"/>
          <c:x val="5.91777E-2"/>
          <c:y val="0.17005899999999999"/>
          <c:w val="0.91928200000000004"/>
          <c:h val="0.57450000000000001"/>
        </c:manualLayout>
      </c:layout>
      <c:barChart>
        <c:barDir val="col"/>
        <c:grouping val="clustered"/>
        <c:varyColors val="0"/>
        <c:ser>
          <c:idx val="0"/>
          <c:order val="0"/>
          <c:tx>
            <c:strRef>
              <c:f>Sheet1!$A$2</c:f>
              <c:strCache>
                <c:ptCount val="1"/>
                <c:pt idx="0">
                  <c:v>At Home</c:v>
                </c:pt>
              </c:strCache>
            </c:strRef>
          </c:tx>
          <c:spPr>
            <a:solidFill>
              <a:schemeClr val="accent1"/>
            </a:solidFill>
            <a:ln w="12700" cap="flat">
              <a:noFill/>
              <a:miter lim="400000"/>
            </a:ln>
            <a:effectLst/>
          </c:spPr>
          <c:invertIfNegative val="0"/>
          <c:dLbls>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Sheet1!$B$1:$N$1</c:f>
              <c:strCache>
                <c:ptCount val="13"/>
                <c:pt idx="0">
                  <c:v>High BP</c:v>
                </c:pt>
                <c:pt idx="1">
                  <c:v>Diabetes</c:v>
                </c:pt>
                <c:pt idx="2">
                  <c:v>History of Miscarriages </c:v>
                </c:pt>
                <c:pt idx="3">
                  <c:v>History of pregnancy loss</c:v>
                </c:pt>
                <c:pt idx="4">
                  <c:v>Any Child with Birth defect</c:v>
                </c:pt>
                <c:pt idx="5">
                  <c:v>Multiple Births </c:v>
                </c:pt>
                <c:pt idx="6">
                  <c:v>Obesity</c:v>
                </c:pt>
                <c:pt idx="7">
                  <c:v>Age of Mother &lt;18 yrs. </c:v>
                </c:pt>
                <c:pt idx="8">
                  <c:v>Age of Mother 35yrs </c:v>
                </c:pt>
                <c:pt idx="9">
                  <c:v>Preeclampsia</c:v>
                </c:pt>
                <c:pt idx="10">
                  <c:v>Preterm Labor</c:v>
                </c:pt>
                <c:pt idx="11">
                  <c:v>Anaemia </c:v>
                </c:pt>
                <c:pt idx="12">
                  <c:v>Breech position </c:v>
                </c:pt>
              </c:strCache>
            </c:strRef>
          </c:cat>
          <c:val>
            <c:numRef>
              <c:f>Sheet1!$B$2:$N$2</c:f>
              <c:numCache>
                <c:formatCode>General</c:formatCode>
                <c:ptCount val="13"/>
                <c:pt idx="0">
                  <c:v>10</c:v>
                </c:pt>
                <c:pt idx="1">
                  <c:v>2</c:v>
                </c:pt>
                <c:pt idx="2">
                  <c:v>36</c:v>
                </c:pt>
                <c:pt idx="3">
                  <c:v>14</c:v>
                </c:pt>
                <c:pt idx="4">
                  <c:v>1</c:v>
                </c:pt>
                <c:pt idx="5">
                  <c:v>0</c:v>
                </c:pt>
                <c:pt idx="6">
                  <c:v>1</c:v>
                </c:pt>
                <c:pt idx="7">
                  <c:v>53</c:v>
                </c:pt>
                <c:pt idx="8">
                  <c:v>2</c:v>
                </c:pt>
                <c:pt idx="9">
                  <c:v>0</c:v>
                </c:pt>
                <c:pt idx="10">
                  <c:v>5</c:v>
                </c:pt>
                <c:pt idx="11">
                  <c:v>49</c:v>
                </c:pt>
                <c:pt idx="12">
                  <c:v>2</c:v>
                </c:pt>
              </c:numCache>
            </c:numRef>
          </c:val>
          <c:extLst>
            <c:ext xmlns:c16="http://schemas.microsoft.com/office/drawing/2014/chart" uri="{C3380CC4-5D6E-409C-BE32-E72D297353CC}">
              <c16:uniqueId val="{00000000-40EE-43D7-8E24-250CCDC824EC}"/>
            </c:ext>
          </c:extLst>
        </c:ser>
        <c:ser>
          <c:idx val="1"/>
          <c:order val="1"/>
          <c:tx>
            <c:strRef>
              <c:f>Sheet1!$A$3</c:f>
              <c:strCache>
                <c:ptCount val="1"/>
                <c:pt idx="0">
                  <c:v>At Hospital </c:v>
                </c:pt>
              </c:strCache>
            </c:strRef>
          </c:tx>
          <c:spPr>
            <a:solidFill>
              <a:schemeClr val="accent2"/>
            </a:solidFill>
            <a:ln w="12700" cap="flat">
              <a:noFill/>
              <a:miter lim="400000"/>
            </a:ln>
            <a:effectLst/>
          </c:spPr>
          <c:invertIfNegative val="0"/>
          <c:dLbls>
            <c:numFmt formatCode="0" sourceLinked="0"/>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Sheet1!$B$1:$N$1</c:f>
              <c:strCache>
                <c:ptCount val="13"/>
                <c:pt idx="0">
                  <c:v>High BP</c:v>
                </c:pt>
                <c:pt idx="1">
                  <c:v>Diabetes</c:v>
                </c:pt>
                <c:pt idx="2">
                  <c:v>History of Miscarriages </c:v>
                </c:pt>
                <c:pt idx="3">
                  <c:v>History of pregnancy loss</c:v>
                </c:pt>
                <c:pt idx="4">
                  <c:v>Any Child with Birth defect</c:v>
                </c:pt>
                <c:pt idx="5">
                  <c:v>Multiple Births </c:v>
                </c:pt>
                <c:pt idx="6">
                  <c:v>Obesity</c:v>
                </c:pt>
                <c:pt idx="7">
                  <c:v>Age of Mother &lt;18 yrs. </c:v>
                </c:pt>
                <c:pt idx="8">
                  <c:v>Age of Mother 35yrs </c:v>
                </c:pt>
                <c:pt idx="9">
                  <c:v>Preeclampsia</c:v>
                </c:pt>
                <c:pt idx="10">
                  <c:v>Preterm Labor</c:v>
                </c:pt>
                <c:pt idx="11">
                  <c:v>Anaemia </c:v>
                </c:pt>
                <c:pt idx="12">
                  <c:v>Breech position </c:v>
                </c:pt>
              </c:strCache>
            </c:strRef>
          </c:cat>
          <c:val>
            <c:numRef>
              <c:f>Sheet1!$B$3:$N$3</c:f>
              <c:numCache>
                <c:formatCode>General</c:formatCode>
                <c:ptCount val="13"/>
                <c:pt idx="0">
                  <c:v>22</c:v>
                </c:pt>
                <c:pt idx="1">
                  <c:v>5</c:v>
                </c:pt>
                <c:pt idx="2">
                  <c:v>48</c:v>
                </c:pt>
                <c:pt idx="3">
                  <c:v>26</c:v>
                </c:pt>
                <c:pt idx="4">
                  <c:v>4</c:v>
                </c:pt>
                <c:pt idx="5">
                  <c:v>1</c:v>
                </c:pt>
                <c:pt idx="6">
                  <c:v>2</c:v>
                </c:pt>
                <c:pt idx="7">
                  <c:v>67</c:v>
                </c:pt>
                <c:pt idx="8">
                  <c:v>0</c:v>
                </c:pt>
                <c:pt idx="9">
                  <c:v>2</c:v>
                </c:pt>
                <c:pt idx="10">
                  <c:v>8</c:v>
                </c:pt>
                <c:pt idx="11">
                  <c:v>58</c:v>
                </c:pt>
                <c:pt idx="12">
                  <c:v>6</c:v>
                </c:pt>
              </c:numCache>
            </c:numRef>
          </c:val>
          <c:extLst>
            <c:ext xmlns:c16="http://schemas.microsoft.com/office/drawing/2014/chart" uri="{C3380CC4-5D6E-409C-BE32-E72D297353CC}">
              <c16:uniqueId val="{00000001-40EE-43D7-8E24-250CCDC824EC}"/>
            </c:ext>
          </c:extLst>
        </c:ser>
        <c:dLbls>
          <c:showLegendKey val="0"/>
          <c:showVal val="0"/>
          <c:showCatName val="0"/>
          <c:showSerName val="0"/>
          <c:showPercent val="0"/>
          <c:showBubbleSize val="0"/>
        </c:dLbls>
        <c:gapWidth val="219"/>
        <c:overlap val="-27"/>
        <c:axId val="173549568"/>
        <c:axId val="204669504"/>
      </c:barChart>
      <c:catAx>
        <c:axId val="173549568"/>
        <c:scaling>
          <c:orientation val="minMax"/>
        </c:scaling>
        <c:delete val="0"/>
        <c:axPos val="b"/>
        <c:numFmt formatCode="General" sourceLinked="0"/>
        <c:majorTickMark val="none"/>
        <c:minorTickMark val="none"/>
        <c:tickLblPos val="low"/>
        <c:spPr>
          <a:ln w="12700" cap="flat">
            <a:solidFill>
              <a:srgbClr val="D9D9D9"/>
            </a:solidFill>
            <a:prstDash val="solid"/>
            <a:round/>
          </a:ln>
        </c:spPr>
        <c:txPr>
          <a:bodyPr rot="0"/>
          <a:lstStyle/>
          <a:p>
            <a:pPr>
              <a:defRPr/>
            </a:pPr>
            <a:endParaRPr lang="en-US"/>
          </a:p>
        </c:txPr>
        <c:crossAx val="204669504"/>
        <c:crosses val="autoZero"/>
        <c:auto val="1"/>
        <c:lblAlgn val="ctr"/>
        <c:lblOffset val="100"/>
        <c:noMultiLvlLbl val="1"/>
      </c:catAx>
      <c:valAx>
        <c:axId val="204669504"/>
        <c:scaling>
          <c:orientation val="minMax"/>
        </c:scaling>
        <c:delete val="0"/>
        <c:axPos val="l"/>
        <c:majorGridlines>
          <c:spPr>
            <a:ln w="12700" cap="flat">
              <a:solidFill>
                <a:srgbClr val="D9D9D9"/>
              </a:solidFill>
              <a:prstDash val="solid"/>
              <a:round/>
            </a:ln>
          </c:spPr>
        </c:majorGridlines>
        <c:numFmt formatCode="0" sourceLinked="0"/>
        <c:majorTickMark val="none"/>
        <c:minorTickMark val="none"/>
        <c:tickLblPos val="nextTo"/>
        <c:spPr>
          <a:ln w="12700" cap="flat">
            <a:noFill/>
            <a:prstDash val="solid"/>
            <a:round/>
          </a:ln>
        </c:spPr>
        <c:txPr>
          <a:bodyPr rot="0"/>
          <a:lstStyle/>
          <a:p>
            <a:pPr>
              <a:defRPr/>
            </a:pPr>
            <a:endParaRPr lang="en-US"/>
          </a:p>
        </c:txPr>
        <c:crossAx val="173549568"/>
        <c:crosses val="autoZero"/>
        <c:crossBetween val="between"/>
        <c:majorUnit val="17.5"/>
        <c:minorUnit val="8.75"/>
      </c:valAx>
      <c:spPr>
        <a:noFill/>
        <a:ln w="12700" cap="flat">
          <a:noFill/>
          <a:miter lim="400000"/>
        </a:ln>
        <a:effectLst/>
      </c:spPr>
    </c:plotArea>
    <c:legend>
      <c:legendPos val="b"/>
      <c:layout>
        <c:manualLayout>
          <c:xMode val="edge"/>
          <c:yMode val="edge"/>
          <c:x val="0.37892399999999998"/>
          <c:y val="0.93891199999999997"/>
          <c:w val="0.22275600000000001"/>
          <c:h val="6.1088299999999998E-2"/>
        </c:manualLayout>
      </c:layout>
      <c:overlay val="1"/>
      <c:spPr>
        <a:noFill/>
        <a:ln w="12700" cap="flat">
          <a:noFill/>
          <a:miter lim="400000"/>
        </a:ln>
        <a:effectLst/>
      </c:spPr>
      <c:txPr>
        <a:bodyPr rot="0"/>
        <a:lstStyle/>
        <a:p>
          <a:pPr>
            <a:defRPr/>
          </a:pPr>
          <a:endParaRPr lang="en-US"/>
        </a:p>
      </c:txPr>
    </c:legend>
    <c:plotVisOnly val="1"/>
    <c:dispBlanksAs val="gap"/>
    <c:showDLblsOverMax val="1"/>
  </c:chart>
  <c:spPr>
    <a:solidFill>
      <a:schemeClr val="lt1"/>
    </a:solidFill>
    <a:ln w="25400" cap="flat" cmpd="sng" algn="ctr">
      <a:solidFill>
        <a:schemeClr val="accent1"/>
      </a:solidFill>
      <a:prstDash val="solid"/>
    </a:ln>
    <a:effectLst/>
  </c:spPr>
  <c:txPr>
    <a:bodyPr/>
    <a:lstStyle/>
    <a:p>
      <a:pPr>
        <a:defRPr sz="1200" b="0">
          <a:solidFill>
            <a:schemeClr val="dk1"/>
          </a:solidFill>
          <a:latin typeface="+mn-lt"/>
          <a:ea typeface="+mn-ea"/>
          <a:cs typeface="+mn-cs"/>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8DE27A-BDDD-4AD5-8B56-AC52C0B0CECF}" type="doc">
      <dgm:prSet loTypeId="urn:microsoft.com/office/officeart/2005/8/layout/vList2" loCatId="list" qsTypeId="urn:microsoft.com/office/officeart/2005/8/quickstyle/simple3" qsCatId="simple" csTypeId="urn:microsoft.com/office/officeart/2005/8/colors/accent2_3" csCatId="accent2"/>
      <dgm:spPr/>
      <dgm:t>
        <a:bodyPr/>
        <a:lstStyle/>
        <a:p>
          <a:endParaRPr lang="en-IN"/>
        </a:p>
      </dgm:t>
    </dgm:pt>
    <dgm:pt modelId="{29916F58-F6A1-4BBD-B396-08599BC07DD5}">
      <dgm:prSet/>
      <dgm:spPr/>
      <dgm:t>
        <a:bodyPr/>
        <a:lstStyle/>
        <a:p>
          <a:r>
            <a:rPr lang="en-IN" b="0" i="0" baseline="0">
              <a:latin typeface="Times New Roman" panose="02020603050405020304" pitchFamily="18" charset="0"/>
              <a:cs typeface="Times New Roman" panose="02020603050405020304" pitchFamily="18" charset="0"/>
            </a:rPr>
            <a:t>Home delivery without skilled care at birth has a significant impact on maternal deaths.</a:t>
          </a:r>
          <a:endParaRPr lang="en-IN">
            <a:latin typeface="Times New Roman" panose="02020603050405020304" pitchFamily="18" charset="0"/>
            <a:cs typeface="Times New Roman" panose="02020603050405020304" pitchFamily="18" charset="0"/>
          </a:endParaRPr>
        </a:p>
      </dgm:t>
    </dgm:pt>
    <dgm:pt modelId="{237BC1B6-24B8-4B8F-A8C7-ECC547CDEA2E}" type="parTrans" cxnId="{B96FFE0C-B28C-4120-BFFE-2AAF03CA8E24}">
      <dgm:prSet/>
      <dgm:spPr/>
      <dgm:t>
        <a:bodyPr/>
        <a:lstStyle/>
        <a:p>
          <a:endParaRPr lang="en-IN">
            <a:latin typeface="Times New Roman" panose="02020603050405020304" pitchFamily="18" charset="0"/>
            <a:cs typeface="Times New Roman" panose="02020603050405020304" pitchFamily="18" charset="0"/>
          </a:endParaRPr>
        </a:p>
      </dgm:t>
    </dgm:pt>
    <dgm:pt modelId="{15225131-0B6E-47A6-824E-06FCA9747A80}" type="sibTrans" cxnId="{B96FFE0C-B28C-4120-BFFE-2AAF03CA8E24}">
      <dgm:prSet/>
      <dgm:spPr/>
      <dgm:t>
        <a:bodyPr/>
        <a:lstStyle/>
        <a:p>
          <a:endParaRPr lang="en-IN">
            <a:latin typeface="Times New Roman" panose="02020603050405020304" pitchFamily="18" charset="0"/>
            <a:cs typeface="Times New Roman" panose="02020603050405020304" pitchFamily="18" charset="0"/>
          </a:endParaRPr>
        </a:p>
      </dgm:t>
    </dgm:pt>
    <dgm:pt modelId="{2592C480-F73C-4E23-84B2-7122196B39C8}">
      <dgm:prSet/>
      <dgm:spPr/>
      <dgm:t>
        <a:bodyPr/>
        <a:lstStyle/>
        <a:p>
          <a:r>
            <a:rPr lang="en-IN" b="0" i="0" baseline="0">
              <a:latin typeface="Times New Roman" panose="02020603050405020304" pitchFamily="18" charset="0"/>
              <a:cs typeface="Times New Roman" panose="02020603050405020304" pitchFamily="18" charset="0"/>
            </a:rPr>
            <a:t>Almost 295,000 mothers died from various pregnancy and childbirth-related problems in 2017, amounting to 810 maternal deaths every day.</a:t>
          </a:r>
          <a:endParaRPr lang="en-IN">
            <a:latin typeface="Times New Roman" panose="02020603050405020304" pitchFamily="18" charset="0"/>
            <a:cs typeface="Times New Roman" panose="02020603050405020304" pitchFamily="18" charset="0"/>
          </a:endParaRPr>
        </a:p>
      </dgm:t>
    </dgm:pt>
    <dgm:pt modelId="{F854DEFB-DD7F-4E7A-B3DE-0CEBD02AFE0B}" type="parTrans" cxnId="{0DA0220C-1608-442F-8171-899B78052165}">
      <dgm:prSet/>
      <dgm:spPr/>
      <dgm:t>
        <a:bodyPr/>
        <a:lstStyle/>
        <a:p>
          <a:endParaRPr lang="en-IN">
            <a:latin typeface="Times New Roman" panose="02020603050405020304" pitchFamily="18" charset="0"/>
            <a:cs typeface="Times New Roman" panose="02020603050405020304" pitchFamily="18" charset="0"/>
          </a:endParaRPr>
        </a:p>
      </dgm:t>
    </dgm:pt>
    <dgm:pt modelId="{FFB09FB8-DA6F-4E4C-8C8A-EEDEE7D6995B}" type="sibTrans" cxnId="{0DA0220C-1608-442F-8171-899B78052165}">
      <dgm:prSet/>
      <dgm:spPr/>
      <dgm:t>
        <a:bodyPr/>
        <a:lstStyle/>
        <a:p>
          <a:endParaRPr lang="en-IN">
            <a:latin typeface="Times New Roman" panose="02020603050405020304" pitchFamily="18" charset="0"/>
            <a:cs typeface="Times New Roman" panose="02020603050405020304" pitchFamily="18" charset="0"/>
          </a:endParaRPr>
        </a:p>
      </dgm:t>
    </dgm:pt>
    <dgm:pt modelId="{D3BF3F04-A18E-4EEF-838A-D7189372E2D1}">
      <dgm:prSet/>
      <dgm:spPr/>
      <dgm:t>
        <a:bodyPr/>
        <a:lstStyle/>
        <a:p>
          <a:r>
            <a:rPr lang="en-IN" b="0" i="0" baseline="0">
              <a:latin typeface="Times New Roman" panose="02020603050405020304" pitchFamily="18" charset="0"/>
              <a:cs typeface="Times New Roman" panose="02020603050405020304" pitchFamily="18" charset="0"/>
            </a:rPr>
            <a:t>Increasing institutional births is a key global strategy to reduce maternal and new-born mortality.</a:t>
          </a:r>
          <a:endParaRPr lang="en-IN">
            <a:latin typeface="Times New Roman" panose="02020603050405020304" pitchFamily="18" charset="0"/>
            <a:cs typeface="Times New Roman" panose="02020603050405020304" pitchFamily="18" charset="0"/>
          </a:endParaRPr>
        </a:p>
      </dgm:t>
    </dgm:pt>
    <dgm:pt modelId="{801D0070-E699-4EC7-A206-D39F97B1C720}" type="parTrans" cxnId="{43B23E12-1798-4E56-B06F-868E8E2EC9FD}">
      <dgm:prSet/>
      <dgm:spPr/>
      <dgm:t>
        <a:bodyPr/>
        <a:lstStyle/>
        <a:p>
          <a:endParaRPr lang="en-IN">
            <a:latin typeface="Times New Roman" panose="02020603050405020304" pitchFamily="18" charset="0"/>
            <a:cs typeface="Times New Roman" panose="02020603050405020304" pitchFamily="18" charset="0"/>
          </a:endParaRPr>
        </a:p>
      </dgm:t>
    </dgm:pt>
    <dgm:pt modelId="{E6DC38A8-F17F-4CF5-9A2C-1E3FEDE8D93D}" type="sibTrans" cxnId="{43B23E12-1798-4E56-B06F-868E8E2EC9FD}">
      <dgm:prSet/>
      <dgm:spPr/>
      <dgm:t>
        <a:bodyPr/>
        <a:lstStyle/>
        <a:p>
          <a:endParaRPr lang="en-IN">
            <a:latin typeface="Times New Roman" panose="02020603050405020304" pitchFamily="18" charset="0"/>
            <a:cs typeface="Times New Roman" panose="02020603050405020304" pitchFamily="18" charset="0"/>
          </a:endParaRPr>
        </a:p>
      </dgm:t>
    </dgm:pt>
    <dgm:pt modelId="{D75BC22D-FBE4-44E3-A201-FC74D16E0B07}">
      <dgm:prSet/>
      <dgm:spPr/>
      <dgm:t>
        <a:bodyPr/>
        <a:lstStyle/>
        <a:p>
          <a:r>
            <a:rPr lang="en-IN" b="0" i="0" baseline="0" dirty="0">
              <a:latin typeface="Times New Roman" panose="02020603050405020304" pitchFamily="18" charset="0"/>
              <a:cs typeface="Times New Roman" panose="02020603050405020304" pitchFamily="18" charset="0"/>
            </a:rPr>
            <a:t>The WHO (2010) statistics shows that only half of expectant mothers in India complete four antenatal care (ANC) visits</a:t>
          </a:r>
          <a:endParaRPr lang="en-IN" dirty="0">
            <a:latin typeface="Times New Roman" panose="02020603050405020304" pitchFamily="18" charset="0"/>
            <a:cs typeface="Times New Roman" panose="02020603050405020304" pitchFamily="18" charset="0"/>
          </a:endParaRPr>
        </a:p>
      </dgm:t>
    </dgm:pt>
    <dgm:pt modelId="{9C2516D3-7A8B-4655-BF8C-5A8EFC37166D}" type="parTrans" cxnId="{83BB89C5-7884-41D0-967C-F289A682B0A9}">
      <dgm:prSet/>
      <dgm:spPr/>
      <dgm:t>
        <a:bodyPr/>
        <a:lstStyle/>
        <a:p>
          <a:endParaRPr lang="en-IN">
            <a:latin typeface="Times New Roman" panose="02020603050405020304" pitchFamily="18" charset="0"/>
            <a:cs typeface="Times New Roman" panose="02020603050405020304" pitchFamily="18" charset="0"/>
          </a:endParaRPr>
        </a:p>
      </dgm:t>
    </dgm:pt>
    <dgm:pt modelId="{8B8BBA62-6550-4BC8-8C00-949E5CD87A27}" type="sibTrans" cxnId="{83BB89C5-7884-41D0-967C-F289A682B0A9}">
      <dgm:prSet/>
      <dgm:spPr/>
      <dgm:t>
        <a:bodyPr/>
        <a:lstStyle/>
        <a:p>
          <a:endParaRPr lang="en-IN">
            <a:latin typeface="Times New Roman" panose="02020603050405020304" pitchFamily="18" charset="0"/>
            <a:cs typeface="Times New Roman" panose="02020603050405020304" pitchFamily="18" charset="0"/>
          </a:endParaRPr>
        </a:p>
      </dgm:t>
    </dgm:pt>
    <dgm:pt modelId="{C1058472-461A-4ACE-A8C5-E159AF4DC09D}" type="pres">
      <dgm:prSet presAssocID="{B58DE27A-BDDD-4AD5-8B56-AC52C0B0CECF}" presName="linear" presStyleCnt="0">
        <dgm:presLayoutVars>
          <dgm:animLvl val="lvl"/>
          <dgm:resizeHandles val="exact"/>
        </dgm:presLayoutVars>
      </dgm:prSet>
      <dgm:spPr/>
    </dgm:pt>
    <dgm:pt modelId="{525C8FBB-C9FA-491E-BCE7-624A151D7607}" type="pres">
      <dgm:prSet presAssocID="{29916F58-F6A1-4BBD-B396-08599BC07DD5}" presName="parentText" presStyleLbl="node1" presStyleIdx="0" presStyleCnt="4">
        <dgm:presLayoutVars>
          <dgm:chMax val="0"/>
          <dgm:bulletEnabled val="1"/>
        </dgm:presLayoutVars>
      </dgm:prSet>
      <dgm:spPr/>
    </dgm:pt>
    <dgm:pt modelId="{F3FCE4ED-8E22-4ABE-A8C9-6A112089462E}" type="pres">
      <dgm:prSet presAssocID="{15225131-0B6E-47A6-824E-06FCA9747A80}" presName="spacer" presStyleCnt="0"/>
      <dgm:spPr/>
    </dgm:pt>
    <dgm:pt modelId="{81DB9291-50AD-4108-8795-60888E8665A4}" type="pres">
      <dgm:prSet presAssocID="{2592C480-F73C-4E23-84B2-7122196B39C8}" presName="parentText" presStyleLbl="node1" presStyleIdx="1" presStyleCnt="4">
        <dgm:presLayoutVars>
          <dgm:chMax val="0"/>
          <dgm:bulletEnabled val="1"/>
        </dgm:presLayoutVars>
      </dgm:prSet>
      <dgm:spPr/>
    </dgm:pt>
    <dgm:pt modelId="{4D2348E3-E754-4A6C-BC09-9C881780BF95}" type="pres">
      <dgm:prSet presAssocID="{FFB09FB8-DA6F-4E4C-8C8A-EEDEE7D6995B}" presName="spacer" presStyleCnt="0"/>
      <dgm:spPr/>
    </dgm:pt>
    <dgm:pt modelId="{7A111EC4-D14E-4F1C-8482-ADFADCF3157A}" type="pres">
      <dgm:prSet presAssocID="{D3BF3F04-A18E-4EEF-838A-D7189372E2D1}" presName="parentText" presStyleLbl="node1" presStyleIdx="2" presStyleCnt="4">
        <dgm:presLayoutVars>
          <dgm:chMax val="0"/>
          <dgm:bulletEnabled val="1"/>
        </dgm:presLayoutVars>
      </dgm:prSet>
      <dgm:spPr/>
    </dgm:pt>
    <dgm:pt modelId="{08D73255-2B24-4A31-989D-55E82DED8C58}" type="pres">
      <dgm:prSet presAssocID="{E6DC38A8-F17F-4CF5-9A2C-1E3FEDE8D93D}" presName="spacer" presStyleCnt="0"/>
      <dgm:spPr/>
    </dgm:pt>
    <dgm:pt modelId="{25903FF7-EDB5-455D-91E1-ABA38452DE4D}" type="pres">
      <dgm:prSet presAssocID="{D75BC22D-FBE4-44E3-A201-FC74D16E0B07}" presName="parentText" presStyleLbl="node1" presStyleIdx="3" presStyleCnt="4" custLinFactNeighborX="-99" custLinFactNeighborY="-9073">
        <dgm:presLayoutVars>
          <dgm:chMax val="0"/>
          <dgm:bulletEnabled val="1"/>
        </dgm:presLayoutVars>
      </dgm:prSet>
      <dgm:spPr/>
    </dgm:pt>
  </dgm:ptLst>
  <dgm:cxnLst>
    <dgm:cxn modelId="{0DA0220C-1608-442F-8171-899B78052165}" srcId="{B58DE27A-BDDD-4AD5-8B56-AC52C0B0CECF}" destId="{2592C480-F73C-4E23-84B2-7122196B39C8}" srcOrd="1" destOrd="0" parTransId="{F854DEFB-DD7F-4E7A-B3DE-0CEBD02AFE0B}" sibTransId="{FFB09FB8-DA6F-4E4C-8C8A-EEDEE7D6995B}"/>
    <dgm:cxn modelId="{B96FFE0C-B28C-4120-BFFE-2AAF03CA8E24}" srcId="{B58DE27A-BDDD-4AD5-8B56-AC52C0B0CECF}" destId="{29916F58-F6A1-4BBD-B396-08599BC07DD5}" srcOrd="0" destOrd="0" parTransId="{237BC1B6-24B8-4B8F-A8C7-ECC547CDEA2E}" sibTransId="{15225131-0B6E-47A6-824E-06FCA9747A80}"/>
    <dgm:cxn modelId="{43B23E12-1798-4E56-B06F-868E8E2EC9FD}" srcId="{B58DE27A-BDDD-4AD5-8B56-AC52C0B0CECF}" destId="{D3BF3F04-A18E-4EEF-838A-D7189372E2D1}" srcOrd="2" destOrd="0" parTransId="{801D0070-E699-4EC7-A206-D39F97B1C720}" sibTransId="{E6DC38A8-F17F-4CF5-9A2C-1E3FEDE8D93D}"/>
    <dgm:cxn modelId="{E4775E46-84C8-406A-850E-BDB83153F596}" type="presOf" srcId="{29916F58-F6A1-4BBD-B396-08599BC07DD5}" destId="{525C8FBB-C9FA-491E-BCE7-624A151D7607}" srcOrd="0" destOrd="0" presId="urn:microsoft.com/office/officeart/2005/8/layout/vList2"/>
    <dgm:cxn modelId="{7D4D2885-F56A-427D-98AC-F85B30BBC5C2}" type="presOf" srcId="{D3BF3F04-A18E-4EEF-838A-D7189372E2D1}" destId="{7A111EC4-D14E-4F1C-8482-ADFADCF3157A}" srcOrd="0" destOrd="0" presId="urn:microsoft.com/office/officeart/2005/8/layout/vList2"/>
    <dgm:cxn modelId="{07D9C99C-DF68-42BC-A3CE-7849065A9FFF}" type="presOf" srcId="{B58DE27A-BDDD-4AD5-8B56-AC52C0B0CECF}" destId="{C1058472-461A-4ACE-A8C5-E159AF4DC09D}" srcOrd="0" destOrd="0" presId="urn:microsoft.com/office/officeart/2005/8/layout/vList2"/>
    <dgm:cxn modelId="{B32753A2-21D2-46A9-8DC4-D6DB8544147B}" type="presOf" srcId="{D75BC22D-FBE4-44E3-A201-FC74D16E0B07}" destId="{25903FF7-EDB5-455D-91E1-ABA38452DE4D}" srcOrd="0" destOrd="0" presId="urn:microsoft.com/office/officeart/2005/8/layout/vList2"/>
    <dgm:cxn modelId="{83BB89C5-7884-41D0-967C-F289A682B0A9}" srcId="{B58DE27A-BDDD-4AD5-8B56-AC52C0B0CECF}" destId="{D75BC22D-FBE4-44E3-A201-FC74D16E0B07}" srcOrd="3" destOrd="0" parTransId="{9C2516D3-7A8B-4655-BF8C-5A8EFC37166D}" sibTransId="{8B8BBA62-6550-4BC8-8C00-949E5CD87A27}"/>
    <dgm:cxn modelId="{CEF391E4-65BE-495F-9632-537540BCEC14}" type="presOf" srcId="{2592C480-F73C-4E23-84B2-7122196B39C8}" destId="{81DB9291-50AD-4108-8795-60888E8665A4}" srcOrd="0" destOrd="0" presId="urn:microsoft.com/office/officeart/2005/8/layout/vList2"/>
    <dgm:cxn modelId="{1DAD94A1-BF19-4612-AE4D-2142BB6ED37F}" type="presParOf" srcId="{C1058472-461A-4ACE-A8C5-E159AF4DC09D}" destId="{525C8FBB-C9FA-491E-BCE7-624A151D7607}" srcOrd="0" destOrd="0" presId="urn:microsoft.com/office/officeart/2005/8/layout/vList2"/>
    <dgm:cxn modelId="{195D91D3-2CD0-4F9A-BB8B-97DC805963BC}" type="presParOf" srcId="{C1058472-461A-4ACE-A8C5-E159AF4DC09D}" destId="{F3FCE4ED-8E22-4ABE-A8C9-6A112089462E}" srcOrd="1" destOrd="0" presId="urn:microsoft.com/office/officeart/2005/8/layout/vList2"/>
    <dgm:cxn modelId="{7304323B-CB20-4BAA-A5D1-EFC50E294E4C}" type="presParOf" srcId="{C1058472-461A-4ACE-A8C5-E159AF4DC09D}" destId="{81DB9291-50AD-4108-8795-60888E8665A4}" srcOrd="2" destOrd="0" presId="urn:microsoft.com/office/officeart/2005/8/layout/vList2"/>
    <dgm:cxn modelId="{5DEA3D62-DDCD-45F2-90FF-D459E57929E2}" type="presParOf" srcId="{C1058472-461A-4ACE-A8C5-E159AF4DC09D}" destId="{4D2348E3-E754-4A6C-BC09-9C881780BF95}" srcOrd="3" destOrd="0" presId="urn:microsoft.com/office/officeart/2005/8/layout/vList2"/>
    <dgm:cxn modelId="{9BBD8A6E-DBCD-4086-BF43-FC0A51D0B941}" type="presParOf" srcId="{C1058472-461A-4ACE-A8C5-E159AF4DC09D}" destId="{7A111EC4-D14E-4F1C-8482-ADFADCF3157A}" srcOrd="4" destOrd="0" presId="urn:microsoft.com/office/officeart/2005/8/layout/vList2"/>
    <dgm:cxn modelId="{964078C7-B071-42BA-B072-6A88E7281C78}" type="presParOf" srcId="{C1058472-461A-4ACE-A8C5-E159AF4DC09D}" destId="{08D73255-2B24-4A31-989D-55E82DED8C58}" srcOrd="5" destOrd="0" presId="urn:microsoft.com/office/officeart/2005/8/layout/vList2"/>
    <dgm:cxn modelId="{9A1BA8D3-8DFC-489A-8B9F-7D7854CBDE74}" type="presParOf" srcId="{C1058472-461A-4ACE-A8C5-E159AF4DC09D}" destId="{25903FF7-EDB5-455D-91E1-ABA38452DE4D}"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89E78FB-ACB1-403D-907F-385DE2A80E1B}" type="doc">
      <dgm:prSet loTypeId="urn:microsoft.com/office/officeart/2005/8/layout/hProcess9" loCatId="process" qsTypeId="urn:microsoft.com/office/officeart/2005/8/quickstyle/simple3" qsCatId="simple" csTypeId="urn:microsoft.com/office/officeart/2005/8/colors/accent2_2" csCatId="accent2" phldr="1"/>
      <dgm:spPr/>
      <dgm:t>
        <a:bodyPr/>
        <a:lstStyle/>
        <a:p>
          <a:endParaRPr lang="en-IN"/>
        </a:p>
      </dgm:t>
    </dgm:pt>
    <dgm:pt modelId="{7128559A-4826-42D8-9E8D-AA0D7EFFDC3F}">
      <dgm:prSet custT="1"/>
      <dgm:spPr/>
      <dgm:t>
        <a:bodyPr/>
        <a:lstStyle/>
        <a:p>
          <a:r>
            <a:rPr lang="en-IN" sz="2400" b="0" i="0" baseline="0" dirty="0"/>
            <a:t>Since there are a majority of daily wage workers in the area, during our time of study most of them were not at home to give the answers.</a:t>
          </a:r>
          <a:endParaRPr lang="en-IN" sz="2400" dirty="0"/>
        </a:p>
      </dgm:t>
    </dgm:pt>
    <dgm:pt modelId="{4150B859-8AB8-4C8E-B29A-7B315813B063}" type="parTrans" cxnId="{5C3DEDE2-C865-4428-AF3C-C308F5EAA617}">
      <dgm:prSet/>
      <dgm:spPr/>
      <dgm:t>
        <a:bodyPr/>
        <a:lstStyle/>
        <a:p>
          <a:endParaRPr lang="en-IN" sz="2400"/>
        </a:p>
      </dgm:t>
    </dgm:pt>
    <dgm:pt modelId="{3B7DA254-E681-4D64-AC80-23B14F08CAF6}" type="sibTrans" cxnId="{5C3DEDE2-C865-4428-AF3C-C308F5EAA617}">
      <dgm:prSet/>
      <dgm:spPr/>
      <dgm:t>
        <a:bodyPr/>
        <a:lstStyle/>
        <a:p>
          <a:endParaRPr lang="en-IN" sz="2400"/>
        </a:p>
      </dgm:t>
    </dgm:pt>
    <dgm:pt modelId="{45A41C1B-A996-49B1-BB49-B58F613E00BD}">
      <dgm:prSet custT="1"/>
      <dgm:spPr/>
      <dgm:t>
        <a:bodyPr/>
        <a:lstStyle/>
        <a:p>
          <a:r>
            <a:rPr lang="en-IN" sz="2400" b="0" i="0" baseline="0"/>
            <a:t>Concurrent health facility assessment was not performed which would have helped to understand additional supply side factors. </a:t>
          </a:r>
          <a:endParaRPr lang="en-IN" sz="2400"/>
        </a:p>
      </dgm:t>
    </dgm:pt>
    <dgm:pt modelId="{D7B35880-9B4C-419F-9342-BDF46B4C0ADD}" type="parTrans" cxnId="{BB7B15B5-9E6D-4B90-BD16-DCA5DA98274E}">
      <dgm:prSet/>
      <dgm:spPr/>
      <dgm:t>
        <a:bodyPr/>
        <a:lstStyle/>
        <a:p>
          <a:endParaRPr lang="en-IN" sz="2400"/>
        </a:p>
      </dgm:t>
    </dgm:pt>
    <dgm:pt modelId="{4284D9D3-948F-4597-88F2-A5456BE350CA}" type="sibTrans" cxnId="{BB7B15B5-9E6D-4B90-BD16-DCA5DA98274E}">
      <dgm:prSet/>
      <dgm:spPr/>
      <dgm:t>
        <a:bodyPr/>
        <a:lstStyle/>
        <a:p>
          <a:endParaRPr lang="en-IN" sz="2400"/>
        </a:p>
      </dgm:t>
    </dgm:pt>
    <dgm:pt modelId="{576F74B3-FA0F-4938-9D38-D43ED373C7B7}" type="pres">
      <dgm:prSet presAssocID="{789E78FB-ACB1-403D-907F-385DE2A80E1B}" presName="CompostProcess" presStyleCnt="0">
        <dgm:presLayoutVars>
          <dgm:dir/>
          <dgm:resizeHandles val="exact"/>
        </dgm:presLayoutVars>
      </dgm:prSet>
      <dgm:spPr/>
    </dgm:pt>
    <dgm:pt modelId="{6D253254-2134-46D4-8C80-D401386E9FA9}" type="pres">
      <dgm:prSet presAssocID="{789E78FB-ACB1-403D-907F-385DE2A80E1B}" presName="arrow" presStyleLbl="bgShp" presStyleIdx="0" presStyleCnt="1" custLinFactNeighborX="0" custLinFactNeighborY="1062"/>
      <dgm:spPr/>
    </dgm:pt>
    <dgm:pt modelId="{99B15286-3651-4D31-AC11-E1FA44D773C2}" type="pres">
      <dgm:prSet presAssocID="{789E78FB-ACB1-403D-907F-385DE2A80E1B}" presName="linearProcess" presStyleCnt="0"/>
      <dgm:spPr/>
    </dgm:pt>
    <dgm:pt modelId="{9E505292-35A1-40BD-BC3E-EA57C18AD0F0}" type="pres">
      <dgm:prSet presAssocID="{7128559A-4826-42D8-9E8D-AA0D7EFFDC3F}" presName="textNode" presStyleLbl="node1" presStyleIdx="0" presStyleCnt="2">
        <dgm:presLayoutVars>
          <dgm:bulletEnabled val="1"/>
        </dgm:presLayoutVars>
      </dgm:prSet>
      <dgm:spPr/>
    </dgm:pt>
    <dgm:pt modelId="{E6D8D6A0-2F54-4714-ABA1-2F7D9C674268}" type="pres">
      <dgm:prSet presAssocID="{3B7DA254-E681-4D64-AC80-23B14F08CAF6}" presName="sibTrans" presStyleCnt="0"/>
      <dgm:spPr/>
    </dgm:pt>
    <dgm:pt modelId="{C0D9B46F-5AFF-46C2-ACF6-9624D3529E66}" type="pres">
      <dgm:prSet presAssocID="{45A41C1B-A996-49B1-BB49-B58F613E00BD}" presName="textNode" presStyleLbl="node1" presStyleIdx="1" presStyleCnt="2">
        <dgm:presLayoutVars>
          <dgm:bulletEnabled val="1"/>
        </dgm:presLayoutVars>
      </dgm:prSet>
      <dgm:spPr/>
    </dgm:pt>
  </dgm:ptLst>
  <dgm:cxnLst>
    <dgm:cxn modelId="{68AE650B-9080-427B-8D66-163DA56BB12E}" type="presOf" srcId="{7128559A-4826-42D8-9E8D-AA0D7EFFDC3F}" destId="{9E505292-35A1-40BD-BC3E-EA57C18AD0F0}" srcOrd="0" destOrd="0" presId="urn:microsoft.com/office/officeart/2005/8/layout/hProcess9"/>
    <dgm:cxn modelId="{131A1123-9C34-4E84-8819-D093C53311CD}" type="presOf" srcId="{789E78FB-ACB1-403D-907F-385DE2A80E1B}" destId="{576F74B3-FA0F-4938-9D38-D43ED373C7B7}" srcOrd="0" destOrd="0" presId="urn:microsoft.com/office/officeart/2005/8/layout/hProcess9"/>
    <dgm:cxn modelId="{BB7B15B5-9E6D-4B90-BD16-DCA5DA98274E}" srcId="{789E78FB-ACB1-403D-907F-385DE2A80E1B}" destId="{45A41C1B-A996-49B1-BB49-B58F613E00BD}" srcOrd="1" destOrd="0" parTransId="{D7B35880-9B4C-419F-9342-BDF46B4C0ADD}" sibTransId="{4284D9D3-948F-4597-88F2-A5456BE350CA}"/>
    <dgm:cxn modelId="{5C3DEDE2-C865-4428-AF3C-C308F5EAA617}" srcId="{789E78FB-ACB1-403D-907F-385DE2A80E1B}" destId="{7128559A-4826-42D8-9E8D-AA0D7EFFDC3F}" srcOrd="0" destOrd="0" parTransId="{4150B859-8AB8-4C8E-B29A-7B315813B063}" sibTransId="{3B7DA254-E681-4D64-AC80-23B14F08CAF6}"/>
    <dgm:cxn modelId="{63312BEA-EA2B-4966-97DA-02744C7E1420}" type="presOf" srcId="{45A41C1B-A996-49B1-BB49-B58F613E00BD}" destId="{C0D9B46F-5AFF-46C2-ACF6-9624D3529E66}" srcOrd="0" destOrd="0" presId="urn:microsoft.com/office/officeart/2005/8/layout/hProcess9"/>
    <dgm:cxn modelId="{AC7CBA98-093C-4E32-8DE7-CEA8F787E337}" type="presParOf" srcId="{576F74B3-FA0F-4938-9D38-D43ED373C7B7}" destId="{6D253254-2134-46D4-8C80-D401386E9FA9}" srcOrd="0" destOrd="0" presId="urn:microsoft.com/office/officeart/2005/8/layout/hProcess9"/>
    <dgm:cxn modelId="{9C39901F-93D1-4F0F-8019-0E4D1C5D4737}" type="presParOf" srcId="{576F74B3-FA0F-4938-9D38-D43ED373C7B7}" destId="{99B15286-3651-4D31-AC11-E1FA44D773C2}" srcOrd="1" destOrd="0" presId="urn:microsoft.com/office/officeart/2005/8/layout/hProcess9"/>
    <dgm:cxn modelId="{9E9BF0D1-E50E-4C30-8CD5-A407F61C11C8}" type="presParOf" srcId="{99B15286-3651-4D31-AC11-E1FA44D773C2}" destId="{9E505292-35A1-40BD-BC3E-EA57C18AD0F0}" srcOrd="0" destOrd="0" presId="urn:microsoft.com/office/officeart/2005/8/layout/hProcess9"/>
    <dgm:cxn modelId="{E413BB0A-F839-4D00-BE6B-2E0C7E3135C0}" type="presParOf" srcId="{99B15286-3651-4D31-AC11-E1FA44D773C2}" destId="{E6D8D6A0-2F54-4714-ABA1-2F7D9C674268}" srcOrd="1" destOrd="0" presId="urn:microsoft.com/office/officeart/2005/8/layout/hProcess9"/>
    <dgm:cxn modelId="{DF786859-C47D-49DC-B998-44A54B0B8B11}" type="presParOf" srcId="{99B15286-3651-4D31-AC11-E1FA44D773C2}" destId="{C0D9B46F-5AFF-46C2-ACF6-9624D3529E66}" srcOrd="2"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60DC771-B803-43EB-B856-2585947ADDD1}" type="doc">
      <dgm:prSet loTypeId="urn:microsoft.com/office/officeart/2005/8/layout/vList2" loCatId="list" qsTypeId="urn:microsoft.com/office/officeart/2005/8/quickstyle/simple3" qsCatId="simple" csTypeId="urn:microsoft.com/office/officeart/2005/8/colors/accent2_3" csCatId="accent2"/>
      <dgm:spPr/>
      <dgm:t>
        <a:bodyPr/>
        <a:lstStyle/>
        <a:p>
          <a:endParaRPr lang="en-IN"/>
        </a:p>
      </dgm:t>
    </dgm:pt>
    <dgm:pt modelId="{52CCB7A1-FC3E-40CD-BD1C-4E4CDE225CB5}">
      <dgm:prSet custT="1"/>
      <dgm:spPr/>
      <dgm:t>
        <a:bodyPr/>
        <a:lstStyle/>
        <a:p>
          <a:r>
            <a:rPr lang="en-IN" sz="1800" b="0" i="0" baseline="0"/>
            <a:t>Conducting an efficient Data Collection and Baseline Survey</a:t>
          </a:r>
          <a:endParaRPr lang="en-IN" sz="1800"/>
        </a:p>
      </dgm:t>
    </dgm:pt>
    <dgm:pt modelId="{3D733F8B-3E60-4A4D-AC4B-CA4BFCE5B90F}" type="parTrans" cxnId="{0A8434E5-F763-46D7-9D5A-841B9CAB8A8D}">
      <dgm:prSet/>
      <dgm:spPr/>
      <dgm:t>
        <a:bodyPr/>
        <a:lstStyle/>
        <a:p>
          <a:endParaRPr lang="en-IN" sz="1800"/>
        </a:p>
      </dgm:t>
    </dgm:pt>
    <dgm:pt modelId="{F029E23F-BB39-493E-A142-18C7A1793D29}" type="sibTrans" cxnId="{0A8434E5-F763-46D7-9D5A-841B9CAB8A8D}">
      <dgm:prSet/>
      <dgm:spPr/>
      <dgm:t>
        <a:bodyPr/>
        <a:lstStyle/>
        <a:p>
          <a:endParaRPr lang="en-IN" sz="1800"/>
        </a:p>
      </dgm:t>
    </dgm:pt>
    <dgm:pt modelId="{BAE872A0-3021-4807-AF0C-DDD5A15E5552}">
      <dgm:prSet custT="1"/>
      <dgm:spPr/>
      <dgm:t>
        <a:bodyPr/>
        <a:lstStyle/>
        <a:p>
          <a:r>
            <a:rPr lang="en-IN" sz="1800" b="0" i="0" baseline="0"/>
            <a:t>Community Events planning</a:t>
          </a:r>
          <a:endParaRPr lang="en-IN" sz="1800"/>
        </a:p>
      </dgm:t>
    </dgm:pt>
    <dgm:pt modelId="{F90BA088-B64B-4AD4-A7D1-A94EE8BC7730}" type="parTrans" cxnId="{6DB1D656-555C-4573-8564-BA6E02587374}">
      <dgm:prSet/>
      <dgm:spPr/>
      <dgm:t>
        <a:bodyPr/>
        <a:lstStyle/>
        <a:p>
          <a:endParaRPr lang="en-IN" sz="1800"/>
        </a:p>
      </dgm:t>
    </dgm:pt>
    <dgm:pt modelId="{63AAB286-0F97-4568-90FD-0990C4E429BD}" type="sibTrans" cxnId="{6DB1D656-555C-4573-8564-BA6E02587374}">
      <dgm:prSet/>
      <dgm:spPr/>
      <dgm:t>
        <a:bodyPr/>
        <a:lstStyle/>
        <a:p>
          <a:endParaRPr lang="en-IN" sz="1800"/>
        </a:p>
      </dgm:t>
    </dgm:pt>
    <dgm:pt modelId="{6472DB75-9CB7-42A8-A2FC-A499B889C2CC}">
      <dgm:prSet custT="1"/>
      <dgm:spPr/>
      <dgm:t>
        <a:bodyPr/>
        <a:lstStyle/>
        <a:p>
          <a:r>
            <a:rPr lang="en-IN" sz="1800" b="0" i="0" baseline="0"/>
            <a:t>Conducting Research </a:t>
          </a:r>
          <a:endParaRPr lang="en-IN" sz="1800"/>
        </a:p>
      </dgm:t>
    </dgm:pt>
    <dgm:pt modelId="{A2BC0AA9-3D9E-4A04-814C-EC7E33EA1BED}" type="parTrans" cxnId="{33AB8932-489B-4E54-9C87-38BD7F1AEC8D}">
      <dgm:prSet/>
      <dgm:spPr/>
      <dgm:t>
        <a:bodyPr/>
        <a:lstStyle/>
        <a:p>
          <a:endParaRPr lang="en-IN" sz="1800"/>
        </a:p>
      </dgm:t>
    </dgm:pt>
    <dgm:pt modelId="{D21CC0CE-27D1-4D11-99AF-91353DB0A482}" type="sibTrans" cxnId="{33AB8932-489B-4E54-9C87-38BD7F1AEC8D}">
      <dgm:prSet/>
      <dgm:spPr/>
      <dgm:t>
        <a:bodyPr/>
        <a:lstStyle/>
        <a:p>
          <a:endParaRPr lang="en-IN" sz="1800"/>
        </a:p>
      </dgm:t>
    </dgm:pt>
    <dgm:pt modelId="{75544C35-C884-4CB8-9B06-81192BEA8174}">
      <dgm:prSet custT="1"/>
      <dgm:spPr/>
      <dgm:t>
        <a:bodyPr/>
        <a:lstStyle/>
        <a:p>
          <a:r>
            <a:rPr lang="en-IN" sz="1800" b="0" i="0" baseline="0"/>
            <a:t>Area Mapping and Sketching </a:t>
          </a:r>
          <a:endParaRPr lang="en-IN" sz="1800"/>
        </a:p>
      </dgm:t>
    </dgm:pt>
    <dgm:pt modelId="{0929EDD4-EFD5-451C-99A1-8C3821D55028}" type="parTrans" cxnId="{072D19E6-D62B-430A-9AFF-D9A4A4E4CD8D}">
      <dgm:prSet/>
      <dgm:spPr/>
      <dgm:t>
        <a:bodyPr/>
        <a:lstStyle/>
        <a:p>
          <a:endParaRPr lang="en-IN" sz="1800"/>
        </a:p>
      </dgm:t>
    </dgm:pt>
    <dgm:pt modelId="{93A8993B-C0C4-42BF-A720-E970D2740083}" type="sibTrans" cxnId="{072D19E6-D62B-430A-9AFF-D9A4A4E4CD8D}">
      <dgm:prSet/>
      <dgm:spPr/>
      <dgm:t>
        <a:bodyPr/>
        <a:lstStyle/>
        <a:p>
          <a:endParaRPr lang="en-IN" sz="1800"/>
        </a:p>
      </dgm:t>
    </dgm:pt>
    <dgm:pt modelId="{BC34AB54-DBEB-4A69-8B52-34561AB0692E}">
      <dgm:prSet custT="1"/>
      <dgm:spPr/>
      <dgm:t>
        <a:bodyPr/>
        <a:lstStyle/>
        <a:p>
          <a:r>
            <a:rPr lang="en-IN" sz="1800" b="0" i="0" baseline="0"/>
            <a:t>Case Reports and Blog Writing </a:t>
          </a:r>
          <a:endParaRPr lang="en-IN" sz="1800"/>
        </a:p>
      </dgm:t>
    </dgm:pt>
    <dgm:pt modelId="{CB7C3F5B-39AA-4027-9DD8-9FF27D3D51F2}" type="parTrans" cxnId="{CF7DE349-3D43-4D90-A111-F97B0419C9FC}">
      <dgm:prSet/>
      <dgm:spPr/>
      <dgm:t>
        <a:bodyPr/>
        <a:lstStyle/>
        <a:p>
          <a:endParaRPr lang="en-IN" sz="1800"/>
        </a:p>
      </dgm:t>
    </dgm:pt>
    <dgm:pt modelId="{D1B9B2D7-AEBE-41BE-9D22-2AB06B5811EB}" type="sibTrans" cxnId="{CF7DE349-3D43-4D90-A111-F97B0419C9FC}">
      <dgm:prSet/>
      <dgm:spPr/>
      <dgm:t>
        <a:bodyPr/>
        <a:lstStyle/>
        <a:p>
          <a:endParaRPr lang="en-IN" sz="1800"/>
        </a:p>
      </dgm:t>
    </dgm:pt>
    <dgm:pt modelId="{C1ADC9B6-773C-45DB-A25C-D419E06319B7}">
      <dgm:prSet custT="1"/>
      <dgm:spPr/>
      <dgm:t>
        <a:bodyPr/>
        <a:lstStyle/>
        <a:p>
          <a:r>
            <a:rPr lang="en-IN" sz="1800" b="0" i="0" baseline="0"/>
            <a:t>Household listing </a:t>
          </a:r>
          <a:endParaRPr lang="en-IN" sz="1800"/>
        </a:p>
      </dgm:t>
    </dgm:pt>
    <dgm:pt modelId="{AD80F2CA-9686-4188-A177-5A08F5AED937}" type="parTrans" cxnId="{835EC277-B889-4957-85E5-7F161F4AB71A}">
      <dgm:prSet/>
      <dgm:spPr/>
      <dgm:t>
        <a:bodyPr/>
        <a:lstStyle/>
        <a:p>
          <a:endParaRPr lang="en-IN" sz="1800"/>
        </a:p>
      </dgm:t>
    </dgm:pt>
    <dgm:pt modelId="{3D87DB32-F162-422D-A5BD-808975D8A17A}" type="sibTrans" cxnId="{835EC277-B889-4957-85E5-7F161F4AB71A}">
      <dgm:prSet/>
      <dgm:spPr/>
      <dgm:t>
        <a:bodyPr/>
        <a:lstStyle/>
        <a:p>
          <a:endParaRPr lang="en-IN" sz="1800"/>
        </a:p>
      </dgm:t>
    </dgm:pt>
    <dgm:pt modelId="{C59940AD-276E-4E74-B92A-60B7179E64EE}">
      <dgm:prSet custT="1"/>
      <dgm:spPr/>
      <dgm:t>
        <a:bodyPr/>
        <a:lstStyle/>
        <a:p>
          <a:r>
            <a:rPr lang="en-IN" sz="1800" b="0" i="0" baseline="0"/>
            <a:t>Data Analysis </a:t>
          </a:r>
          <a:endParaRPr lang="en-IN" sz="1800"/>
        </a:p>
      </dgm:t>
    </dgm:pt>
    <dgm:pt modelId="{AAC76A25-3C55-4FCE-915B-CFEA1CDD09C1}" type="parTrans" cxnId="{DBAFFDA7-9B19-45D7-B245-E4BCB384DF3F}">
      <dgm:prSet/>
      <dgm:spPr/>
      <dgm:t>
        <a:bodyPr/>
        <a:lstStyle/>
        <a:p>
          <a:endParaRPr lang="en-IN" sz="1800"/>
        </a:p>
      </dgm:t>
    </dgm:pt>
    <dgm:pt modelId="{3BDF07E4-5F62-403E-AC0D-BDF2948A81D1}" type="sibTrans" cxnId="{DBAFFDA7-9B19-45D7-B245-E4BCB384DF3F}">
      <dgm:prSet/>
      <dgm:spPr/>
      <dgm:t>
        <a:bodyPr/>
        <a:lstStyle/>
        <a:p>
          <a:endParaRPr lang="en-IN" sz="1800"/>
        </a:p>
      </dgm:t>
    </dgm:pt>
    <dgm:pt modelId="{671732C7-CDB1-4A3C-B91C-29367622A83D}" type="pres">
      <dgm:prSet presAssocID="{260DC771-B803-43EB-B856-2585947ADDD1}" presName="linear" presStyleCnt="0">
        <dgm:presLayoutVars>
          <dgm:animLvl val="lvl"/>
          <dgm:resizeHandles val="exact"/>
        </dgm:presLayoutVars>
      </dgm:prSet>
      <dgm:spPr/>
    </dgm:pt>
    <dgm:pt modelId="{B0629BD4-C9A4-4E29-B7C7-D7E4120BC822}" type="pres">
      <dgm:prSet presAssocID="{52CCB7A1-FC3E-40CD-BD1C-4E4CDE225CB5}" presName="parentText" presStyleLbl="node1" presStyleIdx="0" presStyleCnt="7">
        <dgm:presLayoutVars>
          <dgm:chMax val="0"/>
          <dgm:bulletEnabled val="1"/>
        </dgm:presLayoutVars>
      </dgm:prSet>
      <dgm:spPr/>
    </dgm:pt>
    <dgm:pt modelId="{104DEB18-E94D-49FF-A32D-751D42D3E51B}" type="pres">
      <dgm:prSet presAssocID="{F029E23F-BB39-493E-A142-18C7A1793D29}" presName="spacer" presStyleCnt="0"/>
      <dgm:spPr/>
    </dgm:pt>
    <dgm:pt modelId="{967182D7-4873-4BBF-BB77-3816A779DCCC}" type="pres">
      <dgm:prSet presAssocID="{BAE872A0-3021-4807-AF0C-DDD5A15E5552}" presName="parentText" presStyleLbl="node1" presStyleIdx="1" presStyleCnt="7">
        <dgm:presLayoutVars>
          <dgm:chMax val="0"/>
          <dgm:bulletEnabled val="1"/>
        </dgm:presLayoutVars>
      </dgm:prSet>
      <dgm:spPr/>
    </dgm:pt>
    <dgm:pt modelId="{710C3DBE-F2E4-42F4-B79F-5BEF50171262}" type="pres">
      <dgm:prSet presAssocID="{63AAB286-0F97-4568-90FD-0990C4E429BD}" presName="spacer" presStyleCnt="0"/>
      <dgm:spPr/>
    </dgm:pt>
    <dgm:pt modelId="{8E07DC0D-AE58-4F2B-86C6-6099C18A67EF}" type="pres">
      <dgm:prSet presAssocID="{6472DB75-9CB7-42A8-A2FC-A499B889C2CC}" presName="parentText" presStyleLbl="node1" presStyleIdx="2" presStyleCnt="7">
        <dgm:presLayoutVars>
          <dgm:chMax val="0"/>
          <dgm:bulletEnabled val="1"/>
        </dgm:presLayoutVars>
      </dgm:prSet>
      <dgm:spPr/>
    </dgm:pt>
    <dgm:pt modelId="{0228A404-D88C-4D53-950D-2ED75E33C9A4}" type="pres">
      <dgm:prSet presAssocID="{D21CC0CE-27D1-4D11-99AF-91353DB0A482}" presName="spacer" presStyleCnt="0"/>
      <dgm:spPr/>
    </dgm:pt>
    <dgm:pt modelId="{2E5DEC2B-F9C1-4D4C-9EED-F56FC4735AF2}" type="pres">
      <dgm:prSet presAssocID="{75544C35-C884-4CB8-9B06-81192BEA8174}" presName="parentText" presStyleLbl="node1" presStyleIdx="3" presStyleCnt="7">
        <dgm:presLayoutVars>
          <dgm:chMax val="0"/>
          <dgm:bulletEnabled val="1"/>
        </dgm:presLayoutVars>
      </dgm:prSet>
      <dgm:spPr/>
    </dgm:pt>
    <dgm:pt modelId="{1FAF80CF-AE21-4803-84D1-337650DC9FBC}" type="pres">
      <dgm:prSet presAssocID="{93A8993B-C0C4-42BF-A720-E970D2740083}" presName="spacer" presStyleCnt="0"/>
      <dgm:spPr/>
    </dgm:pt>
    <dgm:pt modelId="{F7959471-89F0-4C51-9442-647BD5058FB1}" type="pres">
      <dgm:prSet presAssocID="{BC34AB54-DBEB-4A69-8B52-34561AB0692E}" presName="parentText" presStyleLbl="node1" presStyleIdx="4" presStyleCnt="7">
        <dgm:presLayoutVars>
          <dgm:chMax val="0"/>
          <dgm:bulletEnabled val="1"/>
        </dgm:presLayoutVars>
      </dgm:prSet>
      <dgm:spPr/>
    </dgm:pt>
    <dgm:pt modelId="{C3EB96F2-DAAF-4F0D-8FC6-609E9AC5E5CC}" type="pres">
      <dgm:prSet presAssocID="{D1B9B2D7-AEBE-41BE-9D22-2AB06B5811EB}" presName="spacer" presStyleCnt="0"/>
      <dgm:spPr/>
    </dgm:pt>
    <dgm:pt modelId="{6700CDDF-9EBE-444A-B9CB-5D4BA5769867}" type="pres">
      <dgm:prSet presAssocID="{C1ADC9B6-773C-45DB-A25C-D419E06319B7}" presName="parentText" presStyleLbl="node1" presStyleIdx="5" presStyleCnt="7">
        <dgm:presLayoutVars>
          <dgm:chMax val="0"/>
          <dgm:bulletEnabled val="1"/>
        </dgm:presLayoutVars>
      </dgm:prSet>
      <dgm:spPr/>
    </dgm:pt>
    <dgm:pt modelId="{91D69A7B-44BA-460D-8E76-2F7E7BE4ADD5}" type="pres">
      <dgm:prSet presAssocID="{3D87DB32-F162-422D-A5BD-808975D8A17A}" presName="spacer" presStyleCnt="0"/>
      <dgm:spPr/>
    </dgm:pt>
    <dgm:pt modelId="{47954371-FE96-4527-91B5-65FDD0836501}" type="pres">
      <dgm:prSet presAssocID="{C59940AD-276E-4E74-B92A-60B7179E64EE}" presName="parentText" presStyleLbl="node1" presStyleIdx="6" presStyleCnt="7">
        <dgm:presLayoutVars>
          <dgm:chMax val="0"/>
          <dgm:bulletEnabled val="1"/>
        </dgm:presLayoutVars>
      </dgm:prSet>
      <dgm:spPr/>
    </dgm:pt>
  </dgm:ptLst>
  <dgm:cxnLst>
    <dgm:cxn modelId="{3EF76B16-B097-45FB-8F3C-88DFFF7154B8}" type="presOf" srcId="{BAE872A0-3021-4807-AF0C-DDD5A15E5552}" destId="{967182D7-4873-4BBF-BB77-3816A779DCCC}" srcOrd="0" destOrd="0" presId="urn:microsoft.com/office/officeart/2005/8/layout/vList2"/>
    <dgm:cxn modelId="{6E9B1D2C-CC59-401C-BDCB-5AD923C4AE5B}" type="presOf" srcId="{BC34AB54-DBEB-4A69-8B52-34561AB0692E}" destId="{F7959471-89F0-4C51-9442-647BD5058FB1}" srcOrd="0" destOrd="0" presId="urn:microsoft.com/office/officeart/2005/8/layout/vList2"/>
    <dgm:cxn modelId="{33AB8932-489B-4E54-9C87-38BD7F1AEC8D}" srcId="{260DC771-B803-43EB-B856-2585947ADDD1}" destId="{6472DB75-9CB7-42A8-A2FC-A499B889C2CC}" srcOrd="2" destOrd="0" parTransId="{A2BC0AA9-3D9E-4A04-814C-EC7E33EA1BED}" sibTransId="{D21CC0CE-27D1-4D11-99AF-91353DB0A482}"/>
    <dgm:cxn modelId="{CF7DE349-3D43-4D90-A111-F97B0419C9FC}" srcId="{260DC771-B803-43EB-B856-2585947ADDD1}" destId="{BC34AB54-DBEB-4A69-8B52-34561AB0692E}" srcOrd="4" destOrd="0" parTransId="{CB7C3F5B-39AA-4027-9DD8-9FF27D3D51F2}" sibTransId="{D1B9B2D7-AEBE-41BE-9D22-2AB06B5811EB}"/>
    <dgm:cxn modelId="{6DB1D656-555C-4573-8564-BA6E02587374}" srcId="{260DC771-B803-43EB-B856-2585947ADDD1}" destId="{BAE872A0-3021-4807-AF0C-DDD5A15E5552}" srcOrd="1" destOrd="0" parTransId="{F90BA088-B64B-4AD4-A7D1-A94EE8BC7730}" sibTransId="{63AAB286-0F97-4568-90FD-0990C4E429BD}"/>
    <dgm:cxn modelId="{835EC277-B889-4957-85E5-7F161F4AB71A}" srcId="{260DC771-B803-43EB-B856-2585947ADDD1}" destId="{C1ADC9B6-773C-45DB-A25C-D419E06319B7}" srcOrd="5" destOrd="0" parTransId="{AD80F2CA-9686-4188-A177-5A08F5AED937}" sibTransId="{3D87DB32-F162-422D-A5BD-808975D8A17A}"/>
    <dgm:cxn modelId="{43949D98-F187-4CC7-B822-914659C78781}" type="presOf" srcId="{260DC771-B803-43EB-B856-2585947ADDD1}" destId="{671732C7-CDB1-4A3C-B91C-29367622A83D}" srcOrd="0" destOrd="0" presId="urn:microsoft.com/office/officeart/2005/8/layout/vList2"/>
    <dgm:cxn modelId="{DFF65BA4-05E3-4739-BC3B-B34BCF19E704}" type="presOf" srcId="{75544C35-C884-4CB8-9B06-81192BEA8174}" destId="{2E5DEC2B-F9C1-4D4C-9EED-F56FC4735AF2}" srcOrd="0" destOrd="0" presId="urn:microsoft.com/office/officeart/2005/8/layout/vList2"/>
    <dgm:cxn modelId="{DBAFFDA7-9B19-45D7-B245-E4BCB384DF3F}" srcId="{260DC771-B803-43EB-B856-2585947ADDD1}" destId="{C59940AD-276E-4E74-B92A-60B7179E64EE}" srcOrd="6" destOrd="0" parTransId="{AAC76A25-3C55-4FCE-915B-CFEA1CDD09C1}" sibTransId="{3BDF07E4-5F62-403E-AC0D-BDF2948A81D1}"/>
    <dgm:cxn modelId="{E22E7AAA-7531-4354-969F-2EFFD24E7609}" type="presOf" srcId="{6472DB75-9CB7-42A8-A2FC-A499B889C2CC}" destId="{8E07DC0D-AE58-4F2B-86C6-6099C18A67EF}" srcOrd="0" destOrd="0" presId="urn:microsoft.com/office/officeart/2005/8/layout/vList2"/>
    <dgm:cxn modelId="{BD1A28AF-7500-4973-96FE-7243A26B84A4}" type="presOf" srcId="{52CCB7A1-FC3E-40CD-BD1C-4E4CDE225CB5}" destId="{B0629BD4-C9A4-4E29-B7C7-D7E4120BC822}" srcOrd="0" destOrd="0" presId="urn:microsoft.com/office/officeart/2005/8/layout/vList2"/>
    <dgm:cxn modelId="{83C72CB8-AD8D-4798-BE52-9A741CC9B098}" type="presOf" srcId="{C59940AD-276E-4E74-B92A-60B7179E64EE}" destId="{47954371-FE96-4527-91B5-65FDD0836501}" srcOrd="0" destOrd="0" presId="urn:microsoft.com/office/officeart/2005/8/layout/vList2"/>
    <dgm:cxn modelId="{0A8434E5-F763-46D7-9D5A-841B9CAB8A8D}" srcId="{260DC771-B803-43EB-B856-2585947ADDD1}" destId="{52CCB7A1-FC3E-40CD-BD1C-4E4CDE225CB5}" srcOrd="0" destOrd="0" parTransId="{3D733F8B-3E60-4A4D-AC4B-CA4BFCE5B90F}" sibTransId="{F029E23F-BB39-493E-A142-18C7A1793D29}"/>
    <dgm:cxn modelId="{9784F8E5-18C6-47A0-9E7E-9AF070A33608}" type="presOf" srcId="{C1ADC9B6-773C-45DB-A25C-D419E06319B7}" destId="{6700CDDF-9EBE-444A-B9CB-5D4BA5769867}" srcOrd="0" destOrd="0" presId="urn:microsoft.com/office/officeart/2005/8/layout/vList2"/>
    <dgm:cxn modelId="{072D19E6-D62B-430A-9AFF-D9A4A4E4CD8D}" srcId="{260DC771-B803-43EB-B856-2585947ADDD1}" destId="{75544C35-C884-4CB8-9B06-81192BEA8174}" srcOrd="3" destOrd="0" parTransId="{0929EDD4-EFD5-451C-99A1-8C3821D55028}" sibTransId="{93A8993B-C0C4-42BF-A720-E970D2740083}"/>
    <dgm:cxn modelId="{740DA7E0-1BB9-4422-BCB4-4A4D6B6DA4A1}" type="presParOf" srcId="{671732C7-CDB1-4A3C-B91C-29367622A83D}" destId="{B0629BD4-C9A4-4E29-B7C7-D7E4120BC822}" srcOrd="0" destOrd="0" presId="urn:microsoft.com/office/officeart/2005/8/layout/vList2"/>
    <dgm:cxn modelId="{DD08EF2C-58CC-4034-9E1C-898667F0D615}" type="presParOf" srcId="{671732C7-CDB1-4A3C-B91C-29367622A83D}" destId="{104DEB18-E94D-49FF-A32D-751D42D3E51B}" srcOrd="1" destOrd="0" presId="urn:microsoft.com/office/officeart/2005/8/layout/vList2"/>
    <dgm:cxn modelId="{BCA4D4DB-9BCA-43D0-870E-130128E4736A}" type="presParOf" srcId="{671732C7-CDB1-4A3C-B91C-29367622A83D}" destId="{967182D7-4873-4BBF-BB77-3816A779DCCC}" srcOrd="2" destOrd="0" presId="urn:microsoft.com/office/officeart/2005/8/layout/vList2"/>
    <dgm:cxn modelId="{74977FC7-7E4A-49E6-9C1D-A6A42B6EE077}" type="presParOf" srcId="{671732C7-CDB1-4A3C-B91C-29367622A83D}" destId="{710C3DBE-F2E4-42F4-B79F-5BEF50171262}" srcOrd="3" destOrd="0" presId="urn:microsoft.com/office/officeart/2005/8/layout/vList2"/>
    <dgm:cxn modelId="{710AA371-CFF6-4D91-B8EA-4479A369610B}" type="presParOf" srcId="{671732C7-CDB1-4A3C-B91C-29367622A83D}" destId="{8E07DC0D-AE58-4F2B-86C6-6099C18A67EF}" srcOrd="4" destOrd="0" presId="urn:microsoft.com/office/officeart/2005/8/layout/vList2"/>
    <dgm:cxn modelId="{4798DF8C-8B19-426E-AFE0-C5E5D1B07FBD}" type="presParOf" srcId="{671732C7-CDB1-4A3C-B91C-29367622A83D}" destId="{0228A404-D88C-4D53-950D-2ED75E33C9A4}" srcOrd="5" destOrd="0" presId="urn:microsoft.com/office/officeart/2005/8/layout/vList2"/>
    <dgm:cxn modelId="{CF98AC56-68C9-4D96-9ACE-9F13ABA4B899}" type="presParOf" srcId="{671732C7-CDB1-4A3C-B91C-29367622A83D}" destId="{2E5DEC2B-F9C1-4D4C-9EED-F56FC4735AF2}" srcOrd="6" destOrd="0" presId="urn:microsoft.com/office/officeart/2005/8/layout/vList2"/>
    <dgm:cxn modelId="{0EC32BD4-5550-4EE8-9832-8F74D920EE94}" type="presParOf" srcId="{671732C7-CDB1-4A3C-B91C-29367622A83D}" destId="{1FAF80CF-AE21-4803-84D1-337650DC9FBC}" srcOrd="7" destOrd="0" presId="urn:microsoft.com/office/officeart/2005/8/layout/vList2"/>
    <dgm:cxn modelId="{FAF3C333-4479-407D-8449-71E6A8EC5F8E}" type="presParOf" srcId="{671732C7-CDB1-4A3C-B91C-29367622A83D}" destId="{F7959471-89F0-4C51-9442-647BD5058FB1}" srcOrd="8" destOrd="0" presId="urn:microsoft.com/office/officeart/2005/8/layout/vList2"/>
    <dgm:cxn modelId="{ABBE3E15-CD0E-4B87-A2D4-268A2B276E26}" type="presParOf" srcId="{671732C7-CDB1-4A3C-B91C-29367622A83D}" destId="{C3EB96F2-DAAF-4F0D-8FC6-609E9AC5E5CC}" srcOrd="9" destOrd="0" presId="urn:microsoft.com/office/officeart/2005/8/layout/vList2"/>
    <dgm:cxn modelId="{602413CC-0DAE-4898-BC20-8A8958B42F4E}" type="presParOf" srcId="{671732C7-CDB1-4A3C-B91C-29367622A83D}" destId="{6700CDDF-9EBE-444A-B9CB-5D4BA5769867}" srcOrd="10" destOrd="0" presId="urn:microsoft.com/office/officeart/2005/8/layout/vList2"/>
    <dgm:cxn modelId="{6C09E276-5435-4B6C-8150-2A40E75AC76C}" type="presParOf" srcId="{671732C7-CDB1-4A3C-B91C-29367622A83D}" destId="{91D69A7B-44BA-460D-8E76-2F7E7BE4ADD5}" srcOrd="11" destOrd="0" presId="urn:microsoft.com/office/officeart/2005/8/layout/vList2"/>
    <dgm:cxn modelId="{425031F8-637D-40C2-AE87-355B49FDB1FD}" type="presParOf" srcId="{671732C7-CDB1-4A3C-B91C-29367622A83D}" destId="{47954371-FE96-4527-91B5-65FDD0836501}"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C853F03-BE36-4140-8550-7AD3ED73EFAD}" type="doc">
      <dgm:prSet loTypeId="urn:microsoft.com/office/officeart/2005/8/layout/hProcess9" loCatId="process" qsTypeId="urn:microsoft.com/office/officeart/2005/8/quickstyle/simple3" qsCatId="simple" csTypeId="urn:microsoft.com/office/officeart/2005/8/colors/accent2_2" csCatId="accent2"/>
      <dgm:spPr/>
      <dgm:t>
        <a:bodyPr/>
        <a:lstStyle/>
        <a:p>
          <a:endParaRPr lang="en-IN"/>
        </a:p>
      </dgm:t>
    </dgm:pt>
    <dgm:pt modelId="{8C44058E-D776-458D-A3E1-655749173BA0}">
      <dgm:prSet/>
      <dgm:spPr/>
      <dgm:t>
        <a:bodyPr/>
        <a:lstStyle/>
        <a:p>
          <a:r>
            <a:rPr lang="en-IN" b="0" i="0" baseline="0"/>
            <a:t>Nitty Gritty of Communication in Community </a:t>
          </a:r>
          <a:endParaRPr lang="en-IN"/>
        </a:p>
      </dgm:t>
    </dgm:pt>
    <dgm:pt modelId="{ED4D6EC7-AC72-4C38-8088-121C63EA545C}" type="parTrans" cxnId="{8A8BFF6B-C102-4EA3-8A4C-0328ABBD3D3F}">
      <dgm:prSet/>
      <dgm:spPr/>
      <dgm:t>
        <a:bodyPr/>
        <a:lstStyle/>
        <a:p>
          <a:endParaRPr lang="en-IN"/>
        </a:p>
      </dgm:t>
    </dgm:pt>
    <dgm:pt modelId="{D3E251E7-A22F-48DF-A88B-3A78DD396332}" type="sibTrans" cxnId="{8A8BFF6B-C102-4EA3-8A4C-0328ABBD3D3F}">
      <dgm:prSet/>
      <dgm:spPr/>
      <dgm:t>
        <a:bodyPr/>
        <a:lstStyle/>
        <a:p>
          <a:endParaRPr lang="en-IN"/>
        </a:p>
      </dgm:t>
    </dgm:pt>
    <dgm:pt modelId="{1842BB99-FB84-4F8C-8FBA-BBC84092FA60}">
      <dgm:prSet/>
      <dgm:spPr/>
      <dgm:t>
        <a:bodyPr/>
        <a:lstStyle/>
        <a:p>
          <a:r>
            <a:rPr lang="en-IN" b="0" i="0" baseline="0"/>
            <a:t>In depth exposure to vulnerable community</a:t>
          </a:r>
          <a:endParaRPr lang="en-IN"/>
        </a:p>
      </dgm:t>
    </dgm:pt>
    <dgm:pt modelId="{7C4731D0-F0FA-4066-9E27-20349ADDA321}" type="parTrans" cxnId="{7B81FB95-CD09-418D-BC65-21315F3A835C}">
      <dgm:prSet/>
      <dgm:spPr/>
      <dgm:t>
        <a:bodyPr/>
        <a:lstStyle/>
        <a:p>
          <a:endParaRPr lang="en-IN"/>
        </a:p>
      </dgm:t>
    </dgm:pt>
    <dgm:pt modelId="{D8E9338C-1041-4BE0-9AD4-F2DB95F9B703}" type="sibTrans" cxnId="{7B81FB95-CD09-418D-BC65-21315F3A835C}">
      <dgm:prSet/>
      <dgm:spPr/>
      <dgm:t>
        <a:bodyPr/>
        <a:lstStyle/>
        <a:p>
          <a:endParaRPr lang="en-IN"/>
        </a:p>
      </dgm:t>
    </dgm:pt>
    <dgm:pt modelId="{7C61F0FA-62A2-4568-97DE-606E9E7F5679}">
      <dgm:prSet/>
      <dgm:spPr/>
      <dgm:t>
        <a:bodyPr/>
        <a:lstStyle/>
        <a:p>
          <a:r>
            <a:rPr lang="en-IN" b="0" i="0" baseline="0"/>
            <a:t>Work efficiently despite of challenges like weather conditions, animal attacks etc</a:t>
          </a:r>
          <a:endParaRPr lang="en-IN"/>
        </a:p>
      </dgm:t>
    </dgm:pt>
    <dgm:pt modelId="{FFA0C812-B15F-4DAC-88E9-D55A64CC0D4B}" type="parTrans" cxnId="{E6DFE596-8398-4AE1-8251-1AD6574D1E52}">
      <dgm:prSet/>
      <dgm:spPr/>
      <dgm:t>
        <a:bodyPr/>
        <a:lstStyle/>
        <a:p>
          <a:endParaRPr lang="en-IN"/>
        </a:p>
      </dgm:t>
    </dgm:pt>
    <dgm:pt modelId="{86C8D367-EC49-4A01-96A9-174023082DCB}" type="sibTrans" cxnId="{E6DFE596-8398-4AE1-8251-1AD6574D1E52}">
      <dgm:prSet/>
      <dgm:spPr/>
      <dgm:t>
        <a:bodyPr/>
        <a:lstStyle/>
        <a:p>
          <a:endParaRPr lang="en-IN"/>
        </a:p>
      </dgm:t>
    </dgm:pt>
    <dgm:pt modelId="{78EFEAC8-C3C9-4238-8CF5-E8F19B8A348D}" type="pres">
      <dgm:prSet presAssocID="{8C853F03-BE36-4140-8550-7AD3ED73EFAD}" presName="CompostProcess" presStyleCnt="0">
        <dgm:presLayoutVars>
          <dgm:dir/>
          <dgm:resizeHandles val="exact"/>
        </dgm:presLayoutVars>
      </dgm:prSet>
      <dgm:spPr/>
    </dgm:pt>
    <dgm:pt modelId="{76E880AC-3FCF-4B9B-BEE9-E8002B273273}" type="pres">
      <dgm:prSet presAssocID="{8C853F03-BE36-4140-8550-7AD3ED73EFAD}" presName="arrow" presStyleLbl="bgShp" presStyleIdx="0" presStyleCnt="1"/>
      <dgm:spPr/>
    </dgm:pt>
    <dgm:pt modelId="{C7E9E768-F62B-48B8-BD5C-6898AD5B5D6C}" type="pres">
      <dgm:prSet presAssocID="{8C853F03-BE36-4140-8550-7AD3ED73EFAD}" presName="linearProcess" presStyleCnt="0"/>
      <dgm:spPr/>
    </dgm:pt>
    <dgm:pt modelId="{F12E6417-F587-4579-9A28-532CC5FF3ACB}" type="pres">
      <dgm:prSet presAssocID="{8C44058E-D776-458D-A3E1-655749173BA0}" presName="textNode" presStyleLbl="node1" presStyleIdx="0" presStyleCnt="3">
        <dgm:presLayoutVars>
          <dgm:bulletEnabled val="1"/>
        </dgm:presLayoutVars>
      </dgm:prSet>
      <dgm:spPr/>
    </dgm:pt>
    <dgm:pt modelId="{CCC98D59-A415-4BD1-BEB8-5293EE98A210}" type="pres">
      <dgm:prSet presAssocID="{D3E251E7-A22F-48DF-A88B-3A78DD396332}" presName="sibTrans" presStyleCnt="0"/>
      <dgm:spPr/>
    </dgm:pt>
    <dgm:pt modelId="{46D8ACC4-3231-42A6-9727-FE59001539D6}" type="pres">
      <dgm:prSet presAssocID="{1842BB99-FB84-4F8C-8FBA-BBC84092FA60}" presName="textNode" presStyleLbl="node1" presStyleIdx="1" presStyleCnt="3">
        <dgm:presLayoutVars>
          <dgm:bulletEnabled val="1"/>
        </dgm:presLayoutVars>
      </dgm:prSet>
      <dgm:spPr/>
    </dgm:pt>
    <dgm:pt modelId="{27E1AADC-FB35-4F67-9F9D-5D52B5C9034D}" type="pres">
      <dgm:prSet presAssocID="{D8E9338C-1041-4BE0-9AD4-F2DB95F9B703}" presName="sibTrans" presStyleCnt="0"/>
      <dgm:spPr/>
    </dgm:pt>
    <dgm:pt modelId="{FF12900C-6F91-4A9F-818E-81BCA8E9E23A}" type="pres">
      <dgm:prSet presAssocID="{7C61F0FA-62A2-4568-97DE-606E9E7F5679}" presName="textNode" presStyleLbl="node1" presStyleIdx="2" presStyleCnt="3">
        <dgm:presLayoutVars>
          <dgm:bulletEnabled val="1"/>
        </dgm:presLayoutVars>
      </dgm:prSet>
      <dgm:spPr/>
    </dgm:pt>
  </dgm:ptLst>
  <dgm:cxnLst>
    <dgm:cxn modelId="{2D8F7C3E-458A-412B-A4DE-410142F0974F}" type="presOf" srcId="{1842BB99-FB84-4F8C-8FBA-BBC84092FA60}" destId="{46D8ACC4-3231-42A6-9727-FE59001539D6}" srcOrd="0" destOrd="0" presId="urn:microsoft.com/office/officeart/2005/8/layout/hProcess9"/>
    <dgm:cxn modelId="{50623468-CF0C-4D16-B814-78A18053DD84}" type="presOf" srcId="{8C44058E-D776-458D-A3E1-655749173BA0}" destId="{F12E6417-F587-4579-9A28-532CC5FF3ACB}" srcOrd="0" destOrd="0" presId="urn:microsoft.com/office/officeart/2005/8/layout/hProcess9"/>
    <dgm:cxn modelId="{8A8BFF6B-C102-4EA3-8A4C-0328ABBD3D3F}" srcId="{8C853F03-BE36-4140-8550-7AD3ED73EFAD}" destId="{8C44058E-D776-458D-A3E1-655749173BA0}" srcOrd="0" destOrd="0" parTransId="{ED4D6EC7-AC72-4C38-8088-121C63EA545C}" sibTransId="{D3E251E7-A22F-48DF-A88B-3A78DD396332}"/>
    <dgm:cxn modelId="{E2C0AA7A-972E-4972-AB26-CE25137B8D92}" type="presOf" srcId="{7C61F0FA-62A2-4568-97DE-606E9E7F5679}" destId="{FF12900C-6F91-4A9F-818E-81BCA8E9E23A}" srcOrd="0" destOrd="0" presId="urn:microsoft.com/office/officeart/2005/8/layout/hProcess9"/>
    <dgm:cxn modelId="{7B81FB95-CD09-418D-BC65-21315F3A835C}" srcId="{8C853F03-BE36-4140-8550-7AD3ED73EFAD}" destId="{1842BB99-FB84-4F8C-8FBA-BBC84092FA60}" srcOrd="1" destOrd="0" parTransId="{7C4731D0-F0FA-4066-9E27-20349ADDA321}" sibTransId="{D8E9338C-1041-4BE0-9AD4-F2DB95F9B703}"/>
    <dgm:cxn modelId="{E6DFE596-8398-4AE1-8251-1AD6574D1E52}" srcId="{8C853F03-BE36-4140-8550-7AD3ED73EFAD}" destId="{7C61F0FA-62A2-4568-97DE-606E9E7F5679}" srcOrd="2" destOrd="0" parTransId="{FFA0C812-B15F-4DAC-88E9-D55A64CC0D4B}" sibTransId="{86C8D367-EC49-4A01-96A9-174023082DCB}"/>
    <dgm:cxn modelId="{A73CF6A9-833F-40CC-9171-72D2FDAD7F38}" type="presOf" srcId="{8C853F03-BE36-4140-8550-7AD3ED73EFAD}" destId="{78EFEAC8-C3C9-4238-8CF5-E8F19B8A348D}" srcOrd="0" destOrd="0" presId="urn:microsoft.com/office/officeart/2005/8/layout/hProcess9"/>
    <dgm:cxn modelId="{5FA9BCB6-6194-4798-B0AF-5FEEDE6D4359}" type="presParOf" srcId="{78EFEAC8-C3C9-4238-8CF5-E8F19B8A348D}" destId="{76E880AC-3FCF-4B9B-BEE9-E8002B273273}" srcOrd="0" destOrd="0" presId="urn:microsoft.com/office/officeart/2005/8/layout/hProcess9"/>
    <dgm:cxn modelId="{14BC9BDE-7996-4DB7-89BC-913A69B1CB30}" type="presParOf" srcId="{78EFEAC8-C3C9-4238-8CF5-E8F19B8A348D}" destId="{C7E9E768-F62B-48B8-BD5C-6898AD5B5D6C}" srcOrd="1" destOrd="0" presId="urn:microsoft.com/office/officeart/2005/8/layout/hProcess9"/>
    <dgm:cxn modelId="{9A517061-4EAB-4942-9BAD-8A7877692831}" type="presParOf" srcId="{C7E9E768-F62B-48B8-BD5C-6898AD5B5D6C}" destId="{F12E6417-F587-4579-9A28-532CC5FF3ACB}" srcOrd="0" destOrd="0" presId="urn:microsoft.com/office/officeart/2005/8/layout/hProcess9"/>
    <dgm:cxn modelId="{867D0FF4-E6DB-4546-809E-7FE9AD0B8954}" type="presParOf" srcId="{C7E9E768-F62B-48B8-BD5C-6898AD5B5D6C}" destId="{CCC98D59-A415-4BD1-BEB8-5293EE98A210}" srcOrd="1" destOrd="0" presId="urn:microsoft.com/office/officeart/2005/8/layout/hProcess9"/>
    <dgm:cxn modelId="{FF359948-0343-438F-9934-5B1F68DA78F4}" type="presParOf" srcId="{C7E9E768-F62B-48B8-BD5C-6898AD5B5D6C}" destId="{46D8ACC4-3231-42A6-9727-FE59001539D6}" srcOrd="2" destOrd="0" presId="urn:microsoft.com/office/officeart/2005/8/layout/hProcess9"/>
    <dgm:cxn modelId="{394B0620-CAD3-4D43-933B-D9376568E009}" type="presParOf" srcId="{C7E9E768-F62B-48B8-BD5C-6898AD5B5D6C}" destId="{27E1AADC-FB35-4F67-9F9D-5D52B5C9034D}" srcOrd="3" destOrd="0" presId="urn:microsoft.com/office/officeart/2005/8/layout/hProcess9"/>
    <dgm:cxn modelId="{5B995F7E-7A50-4D0C-B730-339B29929986}" type="presParOf" srcId="{C7E9E768-F62B-48B8-BD5C-6898AD5B5D6C}" destId="{FF12900C-6F91-4A9F-818E-81BCA8E9E23A}" srcOrd="4" destOrd="0" presId="urn:microsoft.com/office/officeart/2005/8/layout/hProcess9"/>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9727098-4BFA-482D-A402-D591F0A52AE0}" type="doc">
      <dgm:prSet loTypeId="urn:microsoft.com/office/officeart/2005/8/layout/vList2" loCatId="list" qsTypeId="urn:microsoft.com/office/officeart/2005/8/quickstyle/simple3" qsCatId="simple" csTypeId="urn:microsoft.com/office/officeart/2005/8/colors/accent2_3" csCatId="accent2"/>
      <dgm:spPr/>
      <dgm:t>
        <a:bodyPr/>
        <a:lstStyle/>
        <a:p>
          <a:endParaRPr lang="en-IN"/>
        </a:p>
      </dgm:t>
    </dgm:pt>
    <dgm:pt modelId="{1EE5C5BC-0725-4B53-841F-EA458805BBAE}">
      <dgm:prSet/>
      <dgm:spPr/>
      <dgm:t>
        <a:bodyPr/>
        <a:lstStyle/>
        <a:p>
          <a:r>
            <a:rPr lang="en-IN" b="0" i="0" baseline="0">
              <a:latin typeface="Times New Roman" panose="02020603050405020304" pitchFamily="18" charset="0"/>
              <a:cs typeface="Times New Roman" panose="02020603050405020304" pitchFamily="18" charset="0"/>
            </a:rPr>
            <a:t>NRHM of India launched the Janani Suraksha Yojana (JSY) programme in 2005 with the goal of reducing maternal and neonatal mortality by promoting institutional births.</a:t>
          </a:r>
          <a:endParaRPr lang="en-IN">
            <a:latin typeface="Times New Roman" panose="02020603050405020304" pitchFamily="18" charset="0"/>
            <a:cs typeface="Times New Roman" panose="02020603050405020304" pitchFamily="18" charset="0"/>
          </a:endParaRPr>
        </a:p>
      </dgm:t>
    </dgm:pt>
    <dgm:pt modelId="{CFAF85EC-368B-4F88-886E-B321EF2FA5BE}" type="parTrans" cxnId="{6D9A277B-98C5-445C-A3AF-4DDCBE8BA835}">
      <dgm:prSet/>
      <dgm:spPr/>
      <dgm:t>
        <a:bodyPr/>
        <a:lstStyle/>
        <a:p>
          <a:endParaRPr lang="en-IN"/>
        </a:p>
      </dgm:t>
    </dgm:pt>
    <dgm:pt modelId="{7E51268F-6478-4641-AF8B-0817844E57F0}" type="sibTrans" cxnId="{6D9A277B-98C5-445C-A3AF-4DDCBE8BA835}">
      <dgm:prSet/>
      <dgm:spPr/>
      <dgm:t>
        <a:bodyPr/>
        <a:lstStyle/>
        <a:p>
          <a:endParaRPr lang="en-IN"/>
        </a:p>
      </dgm:t>
    </dgm:pt>
    <dgm:pt modelId="{78E34267-64A1-4360-A2FD-F58F7FFC5F28}">
      <dgm:prSet/>
      <dgm:spPr/>
      <dgm:t>
        <a:bodyPr/>
        <a:lstStyle/>
        <a:p>
          <a:r>
            <a:rPr lang="en-IN" b="0" i="0" baseline="0"/>
            <a:t>Researcher across India have argued the existing disparity in terms of utilization and accessibility to maternal healthcare services among the socially marginalized group </a:t>
          </a:r>
          <a:endParaRPr lang="en-IN"/>
        </a:p>
      </dgm:t>
    </dgm:pt>
    <dgm:pt modelId="{DEED6FD2-6C33-475C-A4CC-B99E41E15D3D}" type="parTrans" cxnId="{E428F2DA-C730-440E-B667-32D489256CE2}">
      <dgm:prSet/>
      <dgm:spPr/>
      <dgm:t>
        <a:bodyPr/>
        <a:lstStyle/>
        <a:p>
          <a:endParaRPr lang="en-IN"/>
        </a:p>
      </dgm:t>
    </dgm:pt>
    <dgm:pt modelId="{05CC8CA1-5071-469C-BA51-9FC0D2E4CDA9}" type="sibTrans" cxnId="{E428F2DA-C730-440E-B667-32D489256CE2}">
      <dgm:prSet/>
      <dgm:spPr/>
      <dgm:t>
        <a:bodyPr/>
        <a:lstStyle/>
        <a:p>
          <a:endParaRPr lang="en-IN"/>
        </a:p>
      </dgm:t>
    </dgm:pt>
    <dgm:pt modelId="{19E8C6F8-05CF-4D1E-B3C1-C41980F61577}">
      <dgm:prSet/>
      <dgm:spPr/>
      <dgm:t>
        <a:bodyPr/>
        <a:lstStyle/>
        <a:p>
          <a:r>
            <a:rPr lang="en-IN" b="0" i="0" baseline="0"/>
            <a:t>Studies related to home birth have argued that factors influence the choice of place of delivery</a:t>
          </a:r>
          <a:endParaRPr lang="en-IN"/>
        </a:p>
      </dgm:t>
    </dgm:pt>
    <dgm:pt modelId="{BE6D0572-ADF0-43AC-A637-71BD1A0D3394}" type="parTrans" cxnId="{BAC3B4AA-81BD-41A4-9DFE-C3A9E3F26652}">
      <dgm:prSet/>
      <dgm:spPr/>
      <dgm:t>
        <a:bodyPr/>
        <a:lstStyle/>
        <a:p>
          <a:endParaRPr lang="en-IN"/>
        </a:p>
      </dgm:t>
    </dgm:pt>
    <dgm:pt modelId="{9F98E2ED-022E-47A9-89F8-904060442F5C}" type="sibTrans" cxnId="{BAC3B4AA-81BD-41A4-9DFE-C3A9E3F26652}">
      <dgm:prSet/>
      <dgm:spPr/>
      <dgm:t>
        <a:bodyPr/>
        <a:lstStyle/>
        <a:p>
          <a:endParaRPr lang="en-IN"/>
        </a:p>
      </dgm:t>
    </dgm:pt>
    <dgm:pt modelId="{E0FE4070-355E-4696-A988-5CE371F2FB37}">
      <dgm:prSet/>
      <dgm:spPr/>
      <dgm:t>
        <a:bodyPr/>
        <a:lstStyle/>
        <a:p>
          <a:r>
            <a:rPr lang="en-IN" b="0" i="0" baseline="0"/>
            <a:t>The main aim of this study was to understand the factors influencing the place of delivery, and why women prefer home deliveries in urban slums areas</a:t>
          </a:r>
          <a:endParaRPr lang="en-IN"/>
        </a:p>
      </dgm:t>
    </dgm:pt>
    <dgm:pt modelId="{9C2B1BF8-FDEC-4D2B-A1F4-E20662EC17E6}" type="parTrans" cxnId="{4213B504-870C-4CAE-A7B4-A1EC0C387753}">
      <dgm:prSet/>
      <dgm:spPr/>
      <dgm:t>
        <a:bodyPr/>
        <a:lstStyle/>
        <a:p>
          <a:endParaRPr lang="en-IN"/>
        </a:p>
      </dgm:t>
    </dgm:pt>
    <dgm:pt modelId="{BA6E55AC-6BAE-455C-8287-08973C2497E3}" type="sibTrans" cxnId="{4213B504-870C-4CAE-A7B4-A1EC0C387753}">
      <dgm:prSet/>
      <dgm:spPr/>
      <dgm:t>
        <a:bodyPr/>
        <a:lstStyle/>
        <a:p>
          <a:endParaRPr lang="en-IN"/>
        </a:p>
      </dgm:t>
    </dgm:pt>
    <dgm:pt modelId="{E23F8989-CCB7-4711-B5A5-0D6A3073C50A}" type="pres">
      <dgm:prSet presAssocID="{A9727098-4BFA-482D-A402-D591F0A52AE0}" presName="linear" presStyleCnt="0">
        <dgm:presLayoutVars>
          <dgm:animLvl val="lvl"/>
          <dgm:resizeHandles val="exact"/>
        </dgm:presLayoutVars>
      </dgm:prSet>
      <dgm:spPr/>
    </dgm:pt>
    <dgm:pt modelId="{F9B90A0B-407F-4DF1-B3D7-094D0941135F}" type="pres">
      <dgm:prSet presAssocID="{1EE5C5BC-0725-4B53-841F-EA458805BBAE}" presName="parentText" presStyleLbl="node1" presStyleIdx="0" presStyleCnt="4">
        <dgm:presLayoutVars>
          <dgm:chMax val="0"/>
          <dgm:bulletEnabled val="1"/>
        </dgm:presLayoutVars>
      </dgm:prSet>
      <dgm:spPr/>
    </dgm:pt>
    <dgm:pt modelId="{3BCC0857-ABD5-4E13-918F-ACB211F032C4}" type="pres">
      <dgm:prSet presAssocID="{7E51268F-6478-4641-AF8B-0817844E57F0}" presName="spacer" presStyleCnt="0"/>
      <dgm:spPr/>
    </dgm:pt>
    <dgm:pt modelId="{402FAEAB-E073-4B98-9DF7-B49B41C6F3F9}" type="pres">
      <dgm:prSet presAssocID="{78E34267-64A1-4360-A2FD-F58F7FFC5F28}" presName="parentText" presStyleLbl="node1" presStyleIdx="1" presStyleCnt="4">
        <dgm:presLayoutVars>
          <dgm:chMax val="0"/>
          <dgm:bulletEnabled val="1"/>
        </dgm:presLayoutVars>
      </dgm:prSet>
      <dgm:spPr/>
    </dgm:pt>
    <dgm:pt modelId="{5A0BC5AD-1781-4BAE-AA22-5F3F3A17F19B}" type="pres">
      <dgm:prSet presAssocID="{05CC8CA1-5071-469C-BA51-9FC0D2E4CDA9}" presName="spacer" presStyleCnt="0"/>
      <dgm:spPr/>
    </dgm:pt>
    <dgm:pt modelId="{C4CC1DB6-2F2F-4E24-AFC5-4BA226A06FB9}" type="pres">
      <dgm:prSet presAssocID="{19E8C6F8-05CF-4D1E-B3C1-C41980F61577}" presName="parentText" presStyleLbl="node1" presStyleIdx="2" presStyleCnt="4">
        <dgm:presLayoutVars>
          <dgm:chMax val="0"/>
          <dgm:bulletEnabled val="1"/>
        </dgm:presLayoutVars>
      </dgm:prSet>
      <dgm:spPr/>
    </dgm:pt>
    <dgm:pt modelId="{84C5EC78-81A9-481F-B3E0-188FB56C8DF1}" type="pres">
      <dgm:prSet presAssocID="{9F98E2ED-022E-47A9-89F8-904060442F5C}" presName="spacer" presStyleCnt="0"/>
      <dgm:spPr/>
    </dgm:pt>
    <dgm:pt modelId="{22F4D1C2-ACAC-4A4F-AB64-1CFE48CEDD7D}" type="pres">
      <dgm:prSet presAssocID="{E0FE4070-355E-4696-A988-5CE371F2FB37}" presName="parentText" presStyleLbl="node1" presStyleIdx="3" presStyleCnt="4">
        <dgm:presLayoutVars>
          <dgm:chMax val="0"/>
          <dgm:bulletEnabled val="1"/>
        </dgm:presLayoutVars>
      </dgm:prSet>
      <dgm:spPr/>
    </dgm:pt>
  </dgm:ptLst>
  <dgm:cxnLst>
    <dgm:cxn modelId="{4213B504-870C-4CAE-A7B4-A1EC0C387753}" srcId="{A9727098-4BFA-482D-A402-D591F0A52AE0}" destId="{E0FE4070-355E-4696-A988-5CE371F2FB37}" srcOrd="3" destOrd="0" parTransId="{9C2B1BF8-FDEC-4D2B-A1F4-E20662EC17E6}" sibTransId="{BA6E55AC-6BAE-455C-8287-08973C2497E3}"/>
    <dgm:cxn modelId="{D102536C-2501-4C90-BFE7-9639C9585F88}" type="presOf" srcId="{19E8C6F8-05CF-4D1E-B3C1-C41980F61577}" destId="{C4CC1DB6-2F2F-4E24-AFC5-4BA226A06FB9}" srcOrd="0" destOrd="0" presId="urn:microsoft.com/office/officeart/2005/8/layout/vList2"/>
    <dgm:cxn modelId="{ADF87B53-1A21-445A-A93D-E57AACAC2795}" type="presOf" srcId="{A9727098-4BFA-482D-A402-D591F0A52AE0}" destId="{E23F8989-CCB7-4711-B5A5-0D6A3073C50A}" srcOrd="0" destOrd="0" presId="urn:microsoft.com/office/officeart/2005/8/layout/vList2"/>
    <dgm:cxn modelId="{6D9A277B-98C5-445C-A3AF-4DDCBE8BA835}" srcId="{A9727098-4BFA-482D-A402-D591F0A52AE0}" destId="{1EE5C5BC-0725-4B53-841F-EA458805BBAE}" srcOrd="0" destOrd="0" parTransId="{CFAF85EC-368B-4F88-886E-B321EF2FA5BE}" sibTransId="{7E51268F-6478-4641-AF8B-0817844E57F0}"/>
    <dgm:cxn modelId="{17354B90-7A55-46E3-8F8E-2A8B25C73772}" type="presOf" srcId="{1EE5C5BC-0725-4B53-841F-EA458805BBAE}" destId="{F9B90A0B-407F-4DF1-B3D7-094D0941135F}" srcOrd="0" destOrd="0" presId="urn:microsoft.com/office/officeart/2005/8/layout/vList2"/>
    <dgm:cxn modelId="{BAC3B4AA-81BD-41A4-9DFE-C3A9E3F26652}" srcId="{A9727098-4BFA-482D-A402-D591F0A52AE0}" destId="{19E8C6F8-05CF-4D1E-B3C1-C41980F61577}" srcOrd="2" destOrd="0" parTransId="{BE6D0572-ADF0-43AC-A637-71BD1A0D3394}" sibTransId="{9F98E2ED-022E-47A9-89F8-904060442F5C}"/>
    <dgm:cxn modelId="{E428F2DA-C730-440E-B667-32D489256CE2}" srcId="{A9727098-4BFA-482D-A402-D591F0A52AE0}" destId="{78E34267-64A1-4360-A2FD-F58F7FFC5F28}" srcOrd="1" destOrd="0" parTransId="{DEED6FD2-6C33-475C-A4CC-B99E41E15D3D}" sibTransId="{05CC8CA1-5071-469C-BA51-9FC0D2E4CDA9}"/>
    <dgm:cxn modelId="{8F9FC6DD-6DCD-4D80-89D6-0C3A46525A80}" type="presOf" srcId="{78E34267-64A1-4360-A2FD-F58F7FFC5F28}" destId="{402FAEAB-E073-4B98-9DF7-B49B41C6F3F9}" srcOrd="0" destOrd="0" presId="urn:microsoft.com/office/officeart/2005/8/layout/vList2"/>
    <dgm:cxn modelId="{C0C4C2FB-8DEB-496C-B75B-2AC7BDDD80FA}" type="presOf" srcId="{E0FE4070-355E-4696-A988-5CE371F2FB37}" destId="{22F4D1C2-ACAC-4A4F-AB64-1CFE48CEDD7D}" srcOrd="0" destOrd="0" presId="urn:microsoft.com/office/officeart/2005/8/layout/vList2"/>
    <dgm:cxn modelId="{39371DF4-031A-4666-9A6A-1797C2F98046}" type="presParOf" srcId="{E23F8989-CCB7-4711-B5A5-0D6A3073C50A}" destId="{F9B90A0B-407F-4DF1-B3D7-094D0941135F}" srcOrd="0" destOrd="0" presId="urn:microsoft.com/office/officeart/2005/8/layout/vList2"/>
    <dgm:cxn modelId="{2BF812FA-DDD2-46C8-BACA-ED93CC2B6774}" type="presParOf" srcId="{E23F8989-CCB7-4711-B5A5-0D6A3073C50A}" destId="{3BCC0857-ABD5-4E13-918F-ACB211F032C4}" srcOrd="1" destOrd="0" presId="urn:microsoft.com/office/officeart/2005/8/layout/vList2"/>
    <dgm:cxn modelId="{4D62148F-535D-4FEA-A2E8-78BE77B8B11E}" type="presParOf" srcId="{E23F8989-CCB7-4711-B5A5-0D6A3073C50A}" destId="{402FAEAB-E073-4B98-9DF7-B49B41C6F3F9}" srcOrd="2" destOrd="0" presId="urn:microsoft.com/office/officeart/2005/8/layout/vList2"/>
    <dgm:cxn modelId="{DBAA6454-A2D1-4B2D-9B2A-056212EE3BAE}" type="presParOf" srcId="{E23F8989-CCB7-4711-B5A5-0D6A3073C50A}" destId="{5A0BC5AD-1781-4BAE-AA22-5F3F3A17F19B}" srcOrd="3" destOrd="0" presId="urn:microsoft.com/office/officeart/2005/8/layout/vList2"/>
    <dgm:cxn modelId="{7DE50456-6637-45B8-AE6C-A3E2AF6921D3}" type="presParOf" srcId="{E23F8989-CCB7-4711-B5A5-0D6A3073C50A}" destId="{C4CC1DB6-2F2F-4E24-AFC5-4BA226A06FB9}" srcOrd="4" destOrd="0" presId="urn:microsoft.com/office/officeart/2005/8/layout/vList2"/>
    <dgm:cxn modelId="{6C692266-6725-4437-81C5-AFB584BAD107}" type="presParOf" srcId="{E23F8989-CCB7-4711-B5A5-0D6A3073C50A}" destId="{84C5EC78-81A9-481F-B3E0-188FB56C8DF1}" srcOrd="5" destOrd="0" presId="urn:microsoft.com/office/officeart/2005/8/layout/vList2"/>
    <dgm:cxn modelId="{35143A71-CD35-4516-8CD2-16757C86EEE4}" type="presParOf" srcId="{E23F8989-CCB7-4711-B5A5-0D6A3073C50A}" destId="{22F4D1C2-ACAC-4A4F-AB64-1CFE48CEDD7D}"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5B1BEEC-26B0-44F9-922F-9D811A461568}" type="doc">
      <dgm:prSet loTypeId="urn:microsoft.com/office/officeart/2005/8/layout/default" loCatId="list" qsTypeId="urn:microsoft.com/office/officeart/2005/8/quickstyle/simple1" qsCatId="simple" csTypeId="urn:microsoft.com/office/officeart/2005/8/colors/accent2_1" csCatId="accent2" phldr="1"/>
      <dgm:spPr/>
      <dgm:t>
        <a:bodyPr/>
        <a:lstStyle/>
        <a:p>
          <a:endParaRPr lang="en-IN"/>
        </a:p>
      </dgm:t>
    </dgm:pt>
    <dgm:pt modelId="{DBC89A21-E7B8-44E0-8B23-00D6945764F2}">
      <dgm:prSet custT="1"/>
      <dgm:spPr/>
      <dgm:t>
        <a:bodyPr/>
        <a:lstStyle/>
        <a:p>
          <a:r>
            <a:rPr lang="en-IN" sz="2400" b="0" i="0" baseline="0">
              <a:latin typeface="Times New Roman" panose="02020603050405020304" pitchFamily="18" charset="0"/>
              <a:cs typeface="Times New Roman" panose="02020603050405020304" pitchFamily="18" charset="0"/>
            </a:rPr>
            <a:t>To determine the existing status of home childbirth and institutional deliveries looking at women of age 15-49 years who have delivered in the preceding 3 years in the Bhatti Mines area New Delhi. </a:t>
          </a:r>
          <a:endParaRPr lang="en-IN" sz="2400" dirty="0">
            <a:latin typeface="Times New Roman" panose="02020603050405020304" pitchFamily="18" charset="0"/>
            <a:cs typeface="Times New Roman" panose="02020603050405020304" pitchFamily="18" charset="0"/>
          </a:endParaRPr>
        </a:p>
      </dgm:t>
    </dgm:pt>
    <dgm:pt modelId="{37D3D0D4-CEA2-4C59-9D47-5DA813C8A779}" type="parTrans" cxnId="{183EB1B3-1A7E-465E-9A4B-9E14D3C96C6C}">
      <dgm:prSet/>
      <dgm:spPr/>
      <dgm:t>
        <a:bodyPr/>
        <a:lstStyle/>
        <a:p>
          <a:endParaRPr lang="en-IN" sz="2400">
            <a:latin typeface="Times New Roman" panose="02020603050405020304" pitchFamily="18" charset="0"/>
            <a:cs typeface="Times New Roman" panose="02020603050405020304" pitchFamily="18" charset="0"/>
          </a:endParaRPr>
        </a:p>
      </dgm:t>
    </dgm:pt>
    <dgm:pt modelId="{EF6FA49B-16B6-44C3-9716-55BA171ABC50}" type="sibTrans" cxnId="{183EB1B3-1A7E-465E-9A4B-9E14D3C96C6C}">
      <dgm:prSet/>
      <dgm:spPr/>
      <dgm:t>
        <a:bodyPr/>
        <a:lstStyle/>
        <a:p>
          <a:endParaRPr lang="en-IN" sz="2400">
            <a:latin typeface="Times New Roman" panose="02020603050405020304" pitchFamily="18" charset="0"/>
            <a:cs typeface="Times New Roman" panose="02020603050405020304" pitchFamily="18" charset="0"/>
          </a:endParaRPr>
        </a:p>
      </dgm:t>
    </dgm:pt>
    <dgm:pt modelId="{F498ADCB-5150-4719-9387-6248337B9D68}">
      <dgm:prSet custT="1"/>
      <dgm:spPr/>
      <dgm:t>
        <a:bodyPr/>
        <a:lstStyle/>
        <a:p>
          <a:r>
            <a:rPr lang="en-IN" sz="2400" b="0" i="0" baseline="0">
              <a:latin typeface="Times New Roman" panose="02020603050405020304" pitchFamily="18" charset="0"/>
              <a:cs typeface="Times New Roman" panose="02020603050405020304" pitchFamily="18" charset="0"/>
            </a:rPr>
            <a:t>To assess the determinants of home births compared to institutional delivery in women of age group 15-49 years who have delivered in the preceding 3 years.</a:t>
          </a:r>
          <a:endParaRPr lang="en-IN" sz="2400">
            <a:latin typeface="Times New Roman" panose="02020603050405020304" pitchFamily="18" charset="0"/>
            <a:cs typeface="Times New Roman" panose="02020603050405020304" pitchFamily="18" charset="0"/>
          </a:endParaRPr>
        </a:p>
      </dgm:t>
    </dgm:pt>
    <dgm:pt modelId="{2A8861A2-D12B-41ED-ADEF-B21996BB1866}" type="parTrans" cxnId="{B89FCC7D-4A4B-4617-B895-10A57A980505}">
      <dgm:prSet/>
      <dgm:spPr/>
      <dgm:t>
        <a:bodyPr/>
        <a:lstStyle/>
        <a:p>
          <a:endParaRPr lang="en-IN" sz="2400">
            <a:latin typeface="Times New Roman" panose="02020603050405020304" pitchFamily="18" charset="0"/>
            <a:cs typeface="Times New Roman" panose="02020603050405020304" pitchFamily="18" charset="0"/>
          </a:endParaRPr>
        </a:p>
      </dgm:t>
    </dgm:pt>
    <dgm:pt modelId="{E742CE12-A491-428D-94D5-1E02BE900B85}" type="sibTrans" cxnId="{B89FCC7D-4A4B-4617-B895-10A57A980505}">
      <dgm:prSet/>
      <dgm:spPr/>
      <dgm:t>
        <a:bodyPr/>
        <a:lstStyle/>
        <a:p>
          <a:endParaRPr lang="en-IN" sz="2400">
            <a:latin typeface="Times New Roman" panose="02020603050405020304" pitchFamily="18" charset="0"/>
            <a:cs typeface="Times New Roman" panose="02020603050405020304" pitchFamily="18" charset="0"/>
          </a:endParaRPr>
        </a:p>
      </dgm:t>
    </dgm:pt>
    <dgm:pt modelId="{0C7C1403-CE87-4CD7-9B4C-DB820FB18539}" type="pres">
      <dgm:prSet presAssocID="{05B1BEEC-26B0-44F9-922F-9D811A461568}" presName="diagram" presStyleCnt="0">
        <dgm:presLayoutVars>
          <dgm:dir/>
          <dgm:resizeHandles val="exact"/>
        </dgm:presLayoutVars>
      </dgm:prSet>
      <dgm:spPr/>
    </dgm:pt>
    <dgm:pt modelId="{7D77C7CB-1A2D-4270-8C2B-310B84E8CD47}" type="pres">
      <dgm:prSet presAssocID="{DBC89A21-E7B8-44E0-8B23-00D6945764F2}" presName="node" presStyleLbl="node1" presStyleIdx="0" presStyleCnt="2">
        <dgm:presLayoutVars>
          <dgm:bulletEnabled val="1"/>
        </dgm:presLayoutVars>
      </dgm:prSet>
      <dgm:spPr/>
    </dgm:pt>
    <dgm:pt modelId="{CA0C91A8-C610-4D4C-BC1B-6ADFC770AD1B}" type="pres">
      <dgm:prSet presAssocID="{EF6FA49B-16B6-44C3-9716-55BA171ABC50}" presName="sibTrans" presStyleCnt="0"/>
      <dgm:spPr/>
    </dgm:pt>
    <dgm:pt modelId="{05C892B2-0176-46CA-9690-87C5E07D2A89}" type="pres">
      <dgm:prSet presAssocID="{F498ADCB-5150-4719-9387-6248337B9D68}" presName="node" presStyleLbl="node1" presStyleIdx="1" presStyleCnt="2">
        <dgm:presLayoutVars>
          <dgm:bulletEnabled val="1"/>
        </dgm:presLayoutVars>
      </dgm:prSet>
      <dgm:spPr/>
    </dgm:pt>
  </dgm:ptLst>
  <dgm:cxnLst>
    <dgm:cxn modelId="{5048116C-38AE-4EFD-A841-FD8F6535A51E}" type="presOf" srcId="{05B1BEEC-26B0-44F9-922F-9D811A461568}" destId="{0C7C1403-CE87-4CD7-9B4C-DB820FB18539}" srcOrd="0" destOrd="0" presId="urn:microsoft.com/office/officeart/2005/8/layout/default"/>
    <dgm:cxn modelId="{B89FCC7D-4A4B-4617-B895-10A57A980505}" srcId="{05B1BEEC-26B0-44F9-922F-9D811A461568}" destId="{F498ADCB-5150-4719-9387-6248337B9D68}" srcOrd="1" destOrd="0" parTransId="{2A8861A2-D12B-41ED-ADEF-B21996BB1866}" sibTransId="{E742CE12-A491-428D-94D5-1E02BE900B85}"/>
    <dgm:cxn modelId="{183EB1B3-1A7E-465E-9A4B-9E14D3C96C6C}" srcId="{05B1BEEC-26B0-44F9-922F-9D811A461568}" destId="{DBC89A21-E7B8-44E0-8B23-00D6945764F2}" srcOrd="0" destOrd="0" parTransId="{37D3D0D4-CEA2-4C59-9D47-5DA813C8A779}" sibTransId="{EF6FA49B-16B6-44C3-9716-55BA171ABC50}"/>
    <dgm:cxn modelId="{DA3413C6-DCC0-428E-9794-A0CB072D2AA1}" type="presOf" srcId="{DBC89A21-E7B8-44E0-8B23-00D6945764F2}" destId="{7D77C7CB-1A2D-4270-8C2B-310B84E8CD47}" srcOrd="0" destOrd="0" presId="urn:microsoft.com/office/officeart/2005/8/layout/default"/>
    <dgm:cxn modelId="{4ACABFF9-D114-420A-999C-CAEC9E7DB357}" type="presOf" srcId="{F498ADCB-5150-4719-9387-6248337B9D68}" destId="{05C892B2-0176-46CA-9690-87C5E07D2A89}" srcOrd="0" destOrd="0" presId="urn:microsoft.com/office/officeart/2005/8/layout/default"/>
    <dgm:cxn modelId="{3328D698-9C52-4781-A0F1-8C01CF558166}" type="presParOf" srcId="{0C7C1403-CE87-4CD7-9B4C-DB820FB18539}" destId="{7D77C7CB-1A2D-4270-8C2B-310B84E8CD47}" srcOrd="0" destOrd="0" presId="urn:microsoft.com/office/officeart/2005/8/layout/default"/>
    <dgm:cxn modelId="{5BFB403A-EACE-45CA-B24C-F9080172BDC6}" type="presParOf" srcId="{0C7C1403-CE87-4CD7-9B4C-DB820FB18539}" destId="{CA0C91A8-C610-4D4C-BC1B-6ADFC770AD1B}" srcOrd="1" destOrd="0" presId="urn:microsoft.com/office/officeart/2005/8/layout/default"/>
    <dgm:cxn modelId="{5005105F-6CDD-48AD-939F-E34176EC958B}" type="presParOf" srcId="{0C7C1403-CE87-4CD7-9B4C-DB820FB18539}" destId="{05C892B2-0176-46CA-9690-87C5E07D2A89}"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4E43C7A-C5CF-4CE0-8B0A-5C8C39904592}" type="doc">
      <dgm:prSet loTypeId="urn:microsoft.com/office/officeart/2005/8/layout/default" loCatId="list" qsTypeId="urn:microsoft.com/office/officeart/2005/8/quickstyle/simple3" qsCatId="simple" csTypeId="urn:microsoft.com/office/officeart/2005/8/colors/accent2_3" csCatId="accent2" phldr="1"/>
      <dgm:spPr/>
      <dgm:t>
        <a:bodyPr/>
        <a:lstStyle/>
        <a:p>
          <a:endParaRPr lang="en-IN"/>
        </a:p>
      </dgm:t>
    </dgm:pt>
    <dgm:pt modelId="{AEDB3E77-7560-4D2A-AA2D-3D32211247D0}">
      <dgm:prSet custT="1"/>
      <dgm:spPr/>
      <dgm:t>
        <a:bodyPr/>
        <a:lstStyle/>
        <a:p>
          <a:r>
            <a:rPr lang="en-IN" sz="2000" b="0" i="0" baseline="0" dirty="0">
              <a:latin typeface="Times New Roman" panose="02020603050405020304" pitchFamily="18" charset="0"/>
              <a:cs typeface="Times New Roman" panose="02020603050405020304" pitchFamily="18" charset="0"/>
            </a:rPr>
            <a:t>STUDY DESIGN  </a:t>
          </a:r>
        </a:p>
        <a:p>
          <a:r>
            <a:rPr lang="en-IN" sz="1600" b="0" i="0" baseline="0" dirty="0">
              <a:latin typeface="Times New Roman" panose="02020603050405020304" pitchFamily="18" charset="0"/>
              <a:cs typeface="Times New Roman" panose="02020603050405020304" pitchFamily="18" charset="0"/>
            </a:rPr>
            <a:t>Cross Sectional Survey using mixed methods</a:t>
          </a:r>
          <a:endParaRPr lang="en-IN" sz="1600" dirty="0">
            <a:latin typeface="Times New Roman" panose="02020603050405020304" pitchFamily="18" charset="0"/>
            <a:cs typeface="Times New Roman" panose="02020603050405020304" pitchFamily="18" charset="0"/>
          </a:endParaRPr>
        </a:p>
      </dgm:t>
    </dgm:pt>
    <dgm:pt modelId="{312CCFE9-DAD5-43DF-AB73-F59F59B5CF37}" type="parTrans" cxnId="{4331C37A-8FBE-4126-859A-12F5535E3F70}">
      <dgm:prSet/>
      <dgm:spPr/>
      <dgm:t>
        <a:bodyPr/>
        <a:lstStyle/>
        <a:p>
          <a:endParaRPr lang="en-IN">
            <a:latin typeface="Times New Roman" panose="02020603050405020304" pitchFamily="18" charset="0"/>
            <a:cs typeface="Times New Roman" panose="02020603050405020304" pitchFamily="18" charset="0"/>
          </a:endParaRPr>
        </a:p>
      </dgm:t>
    </dgm:pt>
    <dgm:pt modelId="{A78BDED5-34A2-4335-8F2E-256389556F22}" type="sibTrans" cxnId="{4331C37A-8FBE-4126-859A-12F5535E3F70}">
      <dgm:prSet/>
      <dgm:spPr/>
      <dgm:t>
        <a:bodyPr/>
        <a:lstStyle/>
        <a:p>
          <a:endParaRPr lang="en-IN">
            <a:latin typeface="Times New Roman" panose="02020603050405020304" pitchFamily="18" charset="0"/>
            <a:cs typeface="Times New Roman" panose="02020603050405020304" pitchFamily="18" charset="0"/>
          </a:endParaRPr>
        </a:p>
      </dgm:t>
    </dgm:pt>
    <dgm:pt modelId="{29E5F271-D837-46BD-BA1F-E76E8C2B6B03}">
      <dgm:prSet custT="1"/>
      <dgm:spPr/>
      <dgm:t>
        <a:bodyPr/>
        <a:lstStyle/>
        <a:p>
          <a:r>
            <a:rPr lang="en-IN" sz="2000" b="0" i="0" baseline="0" dirty="0">
              <a:latin typeface="Times New Roman" panose="02020603050405020304" pitchFamily="18" charset="0"/>
              <a:cs typeface="Times New Roman" panose="02020603050405020304" pitchFamily="18" charset="0"/>
            </a:rPr>
            <a:t>STUDY SETTING</a:t>
          </a:r>
        </a:p>
        <a:p>
          <a:r>
            <a:rPr lang="en-IN" sz="1500" b="0" i="0" baseline="0" dirty="0">
              <a:latin typeface="Times New Roman" panose="02020603050405020304" pitchFamily="18" charset="0"/>
              <a:cs typeface="Times New Roman" panose="02020603050405020304" pitchFamily="18" charset="0"/>
            </a:rPr>
            <a:t>This study was conducted in south west zone of Delhi in Bhatti mines, which is home to nearly 22,000 people spread among 4,000 households.  </a:t>
          </a:r>
          <a:endParaRPr lang="en-IN" sz="1500" dirty="0">
            <a:latin typeface="Times New Roman" panose="02020603050405020304" pitchFamily="18" charset="0"/>
            <a:cs typeface="Times New Roman" panose="02020603050405020304" pitchFamily="18" charset="0"/>
          </a:endParaRPr>
        </a:p>
      </dgm:t>
    </dgm:pt>
    <dgm:pt modelId="{1DD471A1-CC73-4C87-B948-688C42757ECC}" type="parTrans" cxnId="{F272D679-CD0B-4038-B790-9E11F5FE61C9}">
      <dgm:prSet/>
      <dgm:spPr/>
      <dgm:t>
        <a:bodyPr/>
        <a:lstStyle/>
        <a:p>
          <a:endParaRPr lang="en-IN">
            <a:latin typeface="Times New Roman" panose="02020603050405020304" pitchFamily="18" charset="0"/>
            <a:cs typeface="Times New Roman" panose="02020603050405020304" pitchFamily="18" charset="0"/>
          </a:endParaRPr>
        </a:p>
      </dgm:t>
    </dgm:pt>
    <dgm:pt modelId="{A9B3414C-F75D-4766-8992-9C17247CC968}" type="sibTrans" cxnId="{F272D679-CD0B-4038-B790-9E11F5FE61C9}">
      <dgm:prSet/>
      <dgm:spPr/>
      <dgm:t>
        <a:bodyPr/>
        <a:lstStyle/>
        <a:p>
          <a:endParaRPr lang="en-IN">
            <a:latin typeface="Times New Roman" panose="02020603050405020304" pitchFamily="18" charset="0"/>
            <a:cs typeface="Times New Roman" panose="02020603050405020304" pitchFamily="18" charset="0"/>
          </a:endParaRPr>
        </a:p>
      </dgm:t>
    </dgm:pt>
    <dgm:pt modelId="{82D58232-1E69-4B66-B08F-40DD2187EB43}">
      <dgm:prSet custT="1"/>
      <dgm:spPr/>
      <dgm:t>
        <a:bodyPr/>
        <a:lstStyle/>
        <a:p>
          <a:r>
            <a:rPr lang="en-IN" sz="2000" b="0" i="0" baseline="0" dirty="0">
              <a:latin typeface="Times New Roman" panose="02020603050405020304" pitchFamily="18" charset="0"/>
              <a:cs typeface="Times New Roman" panose="02020603050405020304" pitchFamily="18" charset="0"/>
            </a:rPr>
            <a:t>SAMPLING</a:t>
          </a:r>
          <a:r>
            <a:rPr lang="en-IN" sz="1700" b="0" i="0" baseline="0" dirty="0">
              <a:latin typeface="Times New Roman" panose="02020603050405020304" pitchFamily="18" charset="0"/>
              <a:cs typeface="Times New Roman" panose="02020603050405020304" pitchFamily="18" charset="0"/>
            </a:rPr>
            <a:t> </a:t>
          </a:r>
        </a:p>
        <a:p>
          <a:r>
            <a:rPr lang="en-IN" sz="1700" b="0" i="0" baseline="0" dirty="0">
              <a:latin typeface="Times New Roman" panose="02020603050405020304" pitchFamily="18" charset="0"/>
              <a:cs typeface="Times New Roman" panose="02020603050405020304" pitchFamily="18" charset="0"/>
            </a:rPr>
            <a:t>Mapping of Households – A list of households were delivery has happened in past 3 years was prepared by the help of ASHA register.</a:t>
          </a:r>
          <a:endParaRPr lang="en-IN" sz="1700" dirty="0">
            <a:latin typeface="Times New Roman" panose="02020603050405020304" pitchFamily="18" charset="0"/>
            <a:cs typeface="Times New Roman" panose="02020603050405020304" pitchFamily="18" charset="0"/>
          </a:endParaRPr>
        </a:p>
      </dgm:t>
    </dgm:pt>
    <dgm:pt modelId="{F51C4912-8B1F-4296-87AF-ADFAE49C7891}" type="parTrans" cxnId="{599BC349-FDAB-47F2-9758-CD1E337DC169}">
      <dgm:prSet/>
      <dgm:spPr/>
      <dgm:t>
        <a:bodyPr/>
        <a:lstStyle/>
        <a:p>
          <a:endParaRPr lang="en-IN">
            <a:latin typeface="Times New Roman" panose="02020603050405020304" pitchFamily="18" charset="0"/>
            <a:cs typeface="Times New Roman" panose="02020603050405020304" pitchFamily="18" charset="0"/>
          </a:endParaRPr>
        </a:p>
      </dgm:t>
    </dgm:pt>
    <dgm:pt modelId="{1F69E9CF-107A-49C2-BE67-2CEF238EAC3C}" type="sibTrans" cxnId="{599BC349-FDAB-47F2-9758-CD1E337DC169}">
      <dgm:prSet/>
      <dgm:spPr/>
      <dgm:t>
        <a:bodyPr/>
        <a:lstStyle/>
        <a:p>
          <a:endParaRPr lang="en-IN">
            <a:latin typeface="Times New Roman" panose="02020603050405020304" pitchFamily="18" charset="0"/>
            <a:cs typeface="Times New Roman" panose="02020603050405020304" pitchFamily="18" charset="0"/>
          </a:endParaRPr>
        </a:p>
      </dgm:t>
    </dgm:pt>
    <dgm:pt modelId="{D1CA504B-A4F6-4A33-B0BB-DACC5650C444}">
      <dgm:prSet custT="1"/>
      <dgm:spPr/>
      <dgm:t>
        <a:bodyPr/>
        <a:lstStyle/>
        <a:p>
          <a:r>
            <a:rPr lang="en-US" sz="2000" b="0" i="0" u="none" baseline="0" dirty="0">
              <a:latin typeface="Times New Roman" panose="02020603050405020304" pitchFamily="18" charset="0"/>
              <a:cs typeface="Times New Roman" panose="02020603050405020304" pitchFamily="18" charset="0"/>
            </a:rPr>
            <a:t>SAMPLE SIZE </a:t>
          </a:r>
          <a:r>
            <a:rPr lang="en-US" sz="1700" b="0" i="0" u="none" baseline="0" dirty="0">
              <a:latin typeface="Times New Roman" panose="02020603050405020304" pitchFamily="18" charset="0"/>
              <a:cs typeface="Times New Roman" panose="02020603050405020304" pitchFamily="18" charset="0"/>
            </a:rPr>
            <a:t>  </a:t>
          </a:r>
        </a:p>
        <a:p>
          <a:r>
            <a:rPr lang="en-US" sz="1700" b="0" i="0" u="none" baseline="0" dirty="0">
              <a:latin typeface="Times New Roman" panose="02020603050405020304" pitchFamily="18" charset="0"/>
              <a:cs typeface="Times New Roman" panose="02020603050405020304" pitchFamily="18" charset="0"/>
            </a:rPr>
            <a:t>Assuming a sample size of 75 among 300 deliveries each year, we took sample one in four deliveries each year. i.e. 225</a:t>
          </a:r>
          <a:endParaRPr lang="en-IN" sz="1700" u="none" dirty="0">
            <a:latin typeface="Times New Roman" panose="02020603050405020304" pitchFamily="18" charset="0"/>
            <a:cs typeface="Times New Roman" panose="02020603050405020304" pitchFamily="18" charset="0"/>
          </a:endParaRPr>
        </a:p>
      </dgm:t>
    </dgm:pt>
    <dgm:pt modelId="{A31B49FA-0DC6-4E91-9EC8-E60CFA499110}" type="parTrans" cxnId="{797EAE73-41BC-4AE5-9A05-2C32094C49BE}">
      <dgm:prSet/>
      <dgm:spPr/>
      <dgm:t>
        <a:bodyPr/>
        <a:lstStyle/>
        <a:p>
          <a:endParaRPr lang="en-IN">
            <a:latin typeface="Times New Roman" panose="02020603050405020304" pitchFamily="18" charset="0"/>
            <a:cs typeface="Times New Roman" panose="02020603050405020304" pitchFamily="18" charset="0"/>
          </a:endParaRPr>
        </a:p>
      </dgm:t>
    </dgm:pt>
    <dgm:pt modelId="{A889076A-B464-4C8C-849D-DA946C7E6589}" type="sibTrans" cxnId="{797EAE73-41BC-4AE5-9A05-2C32094C49BE}">
      <dgm:prSet/>
      <dgm:spPr/>
      <dgm:t>
        <a:bodyPr/>
        <a:lstStyle/>
        <a:p>
          <a:endParaRPr lang="en-IN">
            <a:latin typeface="Times New Roman" panose="02020603050405020304" pitchFamily="18" charset="0"/>
            <a:cs typeface="Times New Roman" panose="02020603050405020304" pitchFamily="18" charset="0"/>
          </a:endParaRPr>
        </a:p>
      </dgm:t>
    </dgm:pt>
    <dgm:pt modelId="{86891E76-F37E-407D-BDA2-B19DE8954F2D}">
      <dgm:prSet custT="1"/>
      <dgm:spPr/>
      <dgm:t>
        <a:bodyPr/>
        <a:lstStyle/>
        <a:p>
          <a:r>
            <a:rPr lang="en-US" sz="2000" b="0" i="0" u="none" baseline="0" dirty="0">
              <a:latin typeface="Times New Roman" panose="02020603050405020304" pitchFamily="18" charset="0"/>
              <a:cs typeface="Times New Roman" panose="02020603050405020304" pitchFamily="18" charset="0"/>
            </a:rPr>
            <a:t>SAMPLING METHOD</a:t>
          </a:r>
        </a:p>
        <a:p>
          <a:r>
            <a:rPr lang="en-US" sz="1700" b="1" i="0" baseline="0" dirty="0">
              <a:latin typeface="Times New Roman" panose="02020603050405020304" pitchFamily="18" charset="0"/>
              <a:cs typeface="Times New Roman" panose="02020603050405020304" pitchFamily="18" charset="0"/>
            </a:rPr>
            <a:t> </a:t>
          </a:r>
          <a:r>
            <a:rPr lang="en-US" sz="1700" b="0" i="0" baseline="0" dirty="0">
              <a:latin typeface="Times New Roman" panose="02020603050405020304" pitchFamily="18" charset="0"/>
              <a:cs typeface="Times New Roman" panose="02020603050405020304" pitchFamily="18" charset="0"/>
            </a:rPr>
            <a:t>Out of the household list that we have prepared from the ASHA list of deliveries, our sample of every 4th household in the list. In case of non-availability of members of household the next house on the list will be selected.</a:t>
          </a:r>
          <a:endParaRPr lang="en-IN" sz="1700" dirty="0">
            <a:latin typeface="Times New Roman" panose="02020603050405020304" pitchFamily="18" charset="0"/>
            <a:cs typeface="Times New Roman" panose="02020603050405020304" pitchFamily="18" charset="0"/>
          </a:endParaRPr>
        </a:p>
      </dgm:t>
    </dgm:pt>
    <dgm:pt modelId="{8E5FE750-533E-466E-BA19-2938B05A64DA}" type="sibTrans" cxnId="{482DDD20-87DC-433A-A8E3-8A8743D0929E}">
      <dgm:prSet/>
      <dgm:spPr/>
      <dgm:t>
        <a:bodyPr/>
        <a:lstStyle/>
        <a:p>
          <a:endParaRPr lang="en-IN">
            <a:latin typeface="Times New Roman" panose="02020603050405020304" pitchFamily="18" charset="0"/>
            <a:cs typeface="Times New Roman" panose="02020603050405020304" pitchFamily="18" charset="0"/>
          </a:endParaRPr>
        </a:p>
      </dgm:t>
    </dgm:pt>
    <dgm:pt modelId="{8B28A2F9-84FD-488D-B801-143BFC738134}" type="parTrans" cxnId="{482DDD20-87DC-433A-A8E3-8A8743D0929E}">
      <dgm:prSet/>
      <dgm:spPr/>
      <dgm:t>
        <a:bodyPr/>
        <a:lstStyle/>
        <a:p>
          <a:endParaRPr lang="en-IN">
            <a:latin typeface="Times New Roman" panose="02020603050405020304" pitchFamily="18" charset="0"/>
            <a:cs typeface="Times New Roman" panose="02020603050405020304" pitchFamily="18" charset="0"/>
          </a:endParaRPr>
        </a:p>
      </dgm:t>
    </dgm:pt>
    <dgm:pt modelId="{6EDBE6AF-7291-4EAB-AFEE-B430C882B9B1}" type="pres">
      <dgm:prSet presAssocID="{54E43C7A-C5CF-4CE0-8B0A-5C8C39904592}" presName="diagram" presStyleCnt="0">
        <dgm:presLayoutVars>
          <dgm:dir/>
          <dgm:resizeHandles val="exact"/>
        </dgm:presLayoutVars>
      </dgm:prSet>
      <dgm:spPr/>
    </dgm:pt>
    <dgm:pt modelId="{8F7C7D8F-94AC-4F78-9104-94B2F9564503}" type="pres">
      <dgm:prSet presAssocID="{AEDB3E77-7560-4D2A-AA2D-3D32211247D0}" presName="node" presStyleLbl="node1" presStyleIdx="0" presStyleCnt="5" custLinFactNeighborX="-1904" custLinFactNeighborY="-326">
        <dgm:presLayoutVars>
          <dgm:bulletEnabled val="1"/>
        </dgm:presLayoutVars>
      </dgm:prSet>
      <dgm:spPr/>
    </dgm:pt>
    <dgm:pt modelId="{F9BC30FA-0066-476C-9F80-7D52289E448D}" type="pres">
      <dgm:prSet presAssocID="{A78BDED5-34A2-4335-8F2E-256389556F22}" presName="sibTrans" presStyleCnt="0"/>
      <dgm:spPr/>
    </dgm:pt>
    <dgm:pt modelId="{60CD5200-1659-452B-BD20-4E31A1A62FF4}" type="pres">
      <dgm:prSet presAssocID="{29E5F271-D837-46BD-BA1F-E76E8C2B6B03}" presName="node" presStyleLbl="node1" presStyleIdx="1" presStyleCnt="5">
        <dgm:presLayoutVars>
          <dgm:bulletEnabled val="1"/>
        </dgm:presLayoutVars>
      </dgm:prSet>
      <dgm:spPr/>
    </dgm:pt>
    <dgm:pt modelId="{3510D58E-7081-41CE-8254-C5616B38478E}" type="pres">
      <dgm:prSet presAssocID="{A9B3414C-F75D-4766-8992-9C17247CC968}" presName="sibTrans" presStyleCnt="0"/>
      <dgm:spPr/>
    </dgm:pt>
    <dgm:pt modelId="{E7F1BF8A-A4EA-483D-802C-034BCAD48773}" type="pres">
      <dgm:prSet presAssocID="{82D58232-1E69-4B66-B08F-40DD2187EB43}" presName="node" presStyleLbl="node1" presStyleIdx="2" presStyleCnt="5">
        <dgm:presLayoutVars>
          <dgm:bulletEnabled val="1"/>
        </dgm:presLayoutVars>
      </dgm:prSet>
      <dgm:spPr/>
    </dgm:pt>
    <dgm:pt modelId="{47779CB3-6FE2-4F68-89D5-02CC6E85CEF5}" type="pres">
      <dgm:prSet presAssocID="{1F69E9CF-107A-49C2-BE67-2CEF238EAC3C}" presName="sibTrans" presStyleCnt="0"/>
      <dgm:spPr/>
    </dgm:pt>
    <dgm:pt modelId="{650E475D-412A-4EEE-9478-B68121954984}" type="pres">
      <dgm:prSet presAssocID="{D1CA504B-A4F6-4A33-B0BB-DACC5650C444}" presName="node" presStyleLbl="node1" presStyleIdx="3" presStyleCnt="5">
        <dgm:presLayoutVars>
          <dgm:bulletEnabled val="1"/>
        </dgm:presLayoutVars>
      </dgm:prSet>
      <dgm:spPr/>
    </dgm:pt>
    <dgm:pt modelId="{1435E8EF-707F-4ADF-8F80-DC7560033E9E}" type="pres">
      <dgm:prSet presAssocID="{A889076A-B464-4C8C-849D-DA946C7E6589}" presName="sibTrans" presStyleCnt="0"/>
      <dgm:spPr/>
    </dgm:pt>
    <dgm:pt modelId="{CC0C5945-9FBC-402F-B0DD-9AC73274C72E}" type="pres">
      <dgm:prSet presAssocID="{86891E76-F37E-407D-BDA2-B19DE8954F2D}" presName="node" presStyleLbl="node1" presStyleIdx="4" presStyleCnt="5" custLinFactNeighborX="593" custLinFactNeighborY="158">
        <dgm:presLayoutVars>
          <dgm:bulletEnabled val="1"/>
        </dgm:presLayoutVars>
      </dgm:prSet>
      <dgm:spPr/>
    </dgm:pt>
  </dgm:ptLst>
  <dgm:cxnLst>
    <dgm:cxn modelId="{D942881A-1690-4285-B539-D8F83D35C44E}" type="presOf" srcId="{AEDB3E77-7560-4D2A-AA2D-3D32211247D0}" destId="{8F7C7D8F-94AC-4F78-9104-94B2F9564503}" srcOrd="0" destOrd="0" presId="urn:microsoft.com/office/officeart/2005/8/layout/default"/>
    <dgm:cxn modelId="{482DDD20-87DC-433A-A8E3-8A8743D0929E}" srcId="{54E43C7A-C5CF-4CE0-8B0A-5C8C39904592}" destId="{86891E76-F37E-407D-BDA2-B19DE8954F2D}" srcOrd="4" destOrd="0" parTransId="{8B28A2F9-84FD-488D-B801-143BFC738134}" sibTransId="{8E5FE750-533E-466E-BA19-2938B05A64DA}"/>
    <dgm:cxn modelId="{E7008722-BC81-4E2C-B8CF-71D27D4B0C86}" type="presOf" srcId="{D1CA504B-A4F6-4A33-B0BB-DACC5650C444}" destId="{650E475D-412A-4EEE-9478-B68121954984}" srcOrd="0" destOrd="0" presId="urn:microsoft.com/office/officeart/2005/8/layout/default"/>
    <dgm:cxn modelId="{80AA063B-D989-4525-9A7E-2F6F9BDDB897}" type="presOf" srcId="{82D58232-1E69-4B66-B08F-40DD2187EB43}" destId="{E7F1BF8A-A4EA-483D-802C-034BCAD48773}" srcOrd="0" destOrd="0" presId="urn:microsoft.com/office/officeart/2005/8/layout/default"/>
    <dgm:cxn modelId="{599BC349-FDAB-47F2-9758-CD1E337DC169}" srcId="{54E43C7A-C5CF-4CE0-8B0A-5C8C39904592}" destId="{82D58232-1E69-4B66-B08F-40DD2187EB43}" srcOrd="2" destOrd="0" parTransId="{F51C4912-8B1F-4296-87AF-ADFAE49C7891}" sibTransId="{1F69E9CF-107A-49C2-BE67-2CEF238EAC3C}"/>
    <dgm:cxn modelId="{797EAE73-41BC-4AE5-9A05-2C32094C49BE}" srcId="{54E43C7A-C5CF-4CE0-8B0A-5C8C39904592}" destId="{D1CA504B-A4F6-4A33-B0BB-DACC5650C444}" srcOrd="3" destOrd="0" parTransId="{A31B49FA-0DC6-4E91-9EC8-E60CFA499110}" sibTransId="{A889076A-B464-4C8C-849D-DA946C7E6589}"/>
    <dgm:cxn modelId="{F272D679-CD0B-4038-B790-9E11F5FE61C9}" srcId="{54E43C7A-C5CF-4CE0-8B0A-5C8C39904592}" destId="{29E5F271-D837-46BD-BA1F-E76E8C2B6B03}" srcOrd="1" destOrd="0" parTransId="{1DD471A1-CC73-4C87-B948-688C42757ECC}" sibTransId="{A9B3414C-F75D-4766-8992-9C17247CC968}"/>
    <dgm:cxn modelId="{4331C37A-8FBE-4126-859A-12F5535E3F70}" srcId="{54E43C7A-C5CF-4CE0-8B0A-5C8C39904592}" destId="{AEDB3E77-7560-4D2A-AA2D-3D32211247D0}" srcOrd="0" destOrd="0" parTransId="{312CCFE9-DAD5-43DF-AB73-F59F59B5CF37}" sibTransId="{A78BDED5-34A2-4335-8F2E-256389556F22}"/>
    <dgm:cxn modelId="{E2533E94-5200-4418-BF11-CFAADD9B9E36}" type="presOf" srcId="{29E5F271-D837-46BD-BA1F-E76E8C2B6B03}" destId="{60CD5200-1659-452B-BD20-4E31A1A62FF4}" srcOrd="0" destOrd="0" presId="urn:microsoft.com/office/officeart/2005/8/layout/default"/>
    <dgm:cxn modelId="{8DD8E7BF-E4AB-4223-92B5-1BEA1557BF24}" type="presOf" srcId="{86891E76-F37E-407D-BDA2-B19DE8954F2D}" destId="{CC0C5945-9FBC-402F-B0DD-9AC73274C72E}" srcOrd="0" destOrd="0" presId="urn:microsoft.com/office/officeart/2005/8/layout/default"/>
    <dgm:cxn modelId="{83BF31C7-3713-440C-B0CF-FD982448E9D4}" type="presOf" srcId="{54E43C7A-C5CF-4CE0-8B0A-5C8C39904592}" destId="{6EDBE6AF-7291-4EAB-AFEE-B430C882B9B1}" srcOrd="0" destOrd="0" presId="urn:microsoft.com/office/officeart/2005/8/layout/default"/>
    <dgm:cxn modelId="{3D083CDB-95BE-4831-B960-5C16F792BD65}" type="presParOf" srcId="{6EDBE6AF-7291-4EAB-AFEE-B430C882B9B1}" destId="{8F7C7D8F-94AC-4F78-9104-94B2F9564503}" srcOrd="0" destOrd="0" presId="urn:microsoft.com/office/officeart/2005/8/layout/default"/>
    <dgm:cxn modelId="{9BC64652-D202-4E03-8DB6-C3519349B519}" type="presParOf" srcId="{6EDBE6AF-7291-4EAB-AFEE-B430C882B9B1}" destId="{F9BC30FA-0066-476C-9F80-7D52289E448D}" srcOrd="1" destOrd="0" presId="urn:microsoft.com/office/officeart/2005/8/layout/default"/>
    <dgm:cxn modelId="{E142B4D6-C91A-4574-B26A-A0903359912E}" type="presParOf" srcId="{6EDBE6AF-7291-4EAB-AFEE-B430C882B9B1}" destId="{60CD5200-1659-452B-BD20-4E31A1A62FF4}" srcOrd="2" destOrd="0" presId="urn:microsoft.com/office/officeart/2005/8/layout/default"/>
    <dgm:cxn modelId="{8D94AE74-64EE-4D95-9BA6-AE47E0A80EE1}" type="presParOf" srcId="{6EDBE6AF-7291-4EAB-AFEE-B430C882B9B1}" destId="{3510D58E-7081-41CE-8254-C5616B38478E}" srcOrd="3" destOrd="0" presId="urn:microsoft.com/office/officeart/2005/8/layout/default"/>
    <dgm:cxn modelId="{562D018C-8D7B-4632-B5B8-69429B0B3EAC}" type="presParOf" srcId="{6EDBE6AF-7291-4EAB-AFEE-B430C882B9B1}" destId="{E7F1BF8A-A4EA-483D-802C-034BCAD48773}" srcOrd="4" destOrd="0" presId="urn:microsoft.com/office/officeart/2005/8/layout/default"/>
    <dgm:cxn modelId="{DEF376E5-07B1-4283-945E-7BC6939DA60C}" type="presParOf" srcId="{6EDBE6AF-7291-4EAB-AFEE-B430C882B9B1}" destId="{47779CB3-6FE2-4F68-89D5-02CC6E85CEF5}" srcOrd="5" destOrd="0" presId="urn:microsoft.com/office/officeart/2005/8/layout/default"/>
    <dgm:cxn modelId="{2731EECA-A7E4-419B-AA5E-2FD138FFCF12}" type="presParOf" srcId="{6EDBE6AF-7291-4EAB-AFEE-B430C882B9B1}" destId="{650E475D-412A-4EEE-9478-B68121954984}" srcOrd="6" destOrd="0" presId="urn:microsoft.com/office/officeart/2005/8/layout/default"/>
    <dgm:cxn modelId="{FC7DA2E3-9B67-4DA2-9FB6-4EE475A367CB}" type="presParOf" srcId="{6EDBE6AF-7291-4EAB-AFEE-B430C882B9B1}" destId="{1435E8EF-707F-4ADF-8F80-DC7560033E9E}" srcOrd="7" destOrd="0" presId="urn:microsoft.com/office/officeart/2005/8/layout/default"/>
    <dgm:cxn modelId="{5BB20496-A8C6-49F7-8E04-E15D33CA6832}" type="presParOf" srcId="{6EDBE6AF-7291-4EAB-AFEE-B430C882B9B1}" destId="{CC0C5945-9FBC-402F-B0DD-9AC73274C72E}"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9C90A02-EF7F-4395-B071-B64A30605D05}" type="doc">
      <dgm:prSet loTypeId="urn:microsoft.com/office/officeart/2005/8/layout/default" loCatId="list" qsTypeId="urn:microsoft.com/office/officeart/2005/8/quickstyle/simple3" qsCatId="simple" csTypeId="urn:microsoft.com/office/officeart/2005/8/colors/accent2_3" csCatId="accent2" phldr="1"/>
      <dgm:spPr/>
      <dgm:t>
        <a:bodyPr/>
        <a:lstStyle/>
        <a:p>
          <a:endParaRPr lang="en-IN"/>
        </a:p>
      </dgm:t>
    </dgm:pt>
    <dgm:pt modelId="{DCD913C4-523D-40CE-BC7B-CFD2586984DD}">
      <dgm:prSet custT="1"/>
      <dgm:spPr/>
      <dgm:t>
        <a:bodyPr/>
        <a:lstStyle/>
        <a:p>
          <a:r>
            <a:rPr lang="en-IN" sz="2000" b="0" i="0" u="none" baseline="0" dirty="0">
              <a:latin typeface="Times New Roman" panose="02020603050405020304" pitchFamily="18" charset="0"/>
              <a:cs typeface="Times New Roman" panose="02020603050405020304" pitchFamily="18" charset="0"/>
            </a:rPr>
            <a:t>DATA COLLECTION TOOL </a:t>
          </a:r>
        </a:p>
        <a:p>
          <a:r>
            <a:rPr lang="en-IN" sz="2700" b="0" i="0" u="none" baseline="0" dirty="0">
              <a:latin typeface="Times New Roman" panose="02020603050405020304" pitchFamily="18" charset="0"/>
              <a:cs typeface="Times New Roman" panose="02020603050405020304" pitchFamily="18" charset="0"/>
            </a:rPr>
            <a:t> </a:t>
          </a:r>
          <a:r>
            <a:rPr lang="en-IN" sz="1800" b="0" i="0" u="none" baseline="0" dirty="0">
              <a:latin typeface="Times New Roman" panose="02020603050405020304" pitchFamily="18" charset="0"/>
              <a:cs typeface="Times New Roman" panose="02020603050405020304" pitchFamily="18" charset="0"/>
            </a:rPr>
            <a:t>The data collection tools consisted of structured interview having close ended questions using Google Forms. The 2021 Global Multidimensional Poverty Index (MPI) of UNDP was used to measure deprivation.</a:t>
          </a:r>
          <a:endParaRPr lang="en-IN" sz="1800" u="none" dirty="0">
            <a:latin typeface="Times New Roman" panose="02020603050405020304" pitchFamily="18" charset="0"/>
            <a:cs typeface="Times New Roman" panose="02020603050405020304" pitchFamily="18" charset="0"/>
          </a:endParaRPr>
        </a:p>
      </dgm:t>
    </dgm:pt>
    <dgm:pt modelId="{19B06B3A-D801-4029-8B22-5B8FDDEE7BD5}" type="parTrans" cxnId="{2A3EFFE6-1D65-45AF-8F80-17CCD1A63D46}">
      <dgm:prSet/>
      <dgm:spPr/>
      <dgm:t>
        <a:bodyPr/>
        <a:lstStyle/>
        <a:p>
          <a:endParaRPr lang="en-IN" u="none">
            <a:latin typeface="Times New Roman" panose="02020603050405020304" pitchFamily="18" charset="0"/>
            <a:cs typeface="Times New Roman" panose="02020603050405020304" pitchFamily="18" charset="0"/>
          </a:endParaRPr>
        </a:p>
      </dgm:t>
    </dgm:pt>
    <dgm:pt modelId="{4DD3BD0E-36AD-47CB-B81B-4072542AF51E}" type="sibTrans" cxnId="{2A3EFFE6-1D65-45AF-8F80-17CCD1A63D46}">
      <dgm:prSet/>
      <dgm:spPr/>
      <dgm:t>
        <a:bodyPr/>
        <a:lstStyle/>
        <a:p>
          <a:endParaRPr lang="en-IN" u="none">
            <a:latin typeface="Times New Roman" panose="02020603050405020304" pitchFamily="18" charset="0"/>
            <a:cs typeface="Times New Roman" panose="02020603050405020304" pitchFamily="18" charset="0"/>
          </a:endParaRPr>
        </a:p>
      </dgm:t>
    </dgm:pt>
    <dgm:pt modelId="{73D332BE-AB7A-44A3-BCCD-04623029ABC6}">
      <dgm:prSet custT="1"/>
      <dgm:spPr/>
      <dgm:t>
        <a:bodyPr/>
        <a:lstStyle/>
        <a:p>
          <a:r>
            <a:rPr lang="en-IN" sz="2000" b="0" i="0" u="none" baseline="0" dirty="0">
              <a:latin typeface="Times New Roman" panose="02020603050405020304" pitchFamily="18" charset="0"/>
              <a:cs typeface="Times New Roman" panose="02020603050405020304" pitchFamily="18" charset="0"/>
            </a:rPr>
            <a:t>DATA  ANALYSIS PLAN  </a:t>
          </a:r>
        </a:p>
        <a:p>
          <a:r>
            <a:rPr lang="en-IN" sz="1900" b="0" i="0" u="none" baseline="0" dirty="0">
              <a:latin typeface="Times New Roman" panose="02020603050405020304" pitchFamily="18" charset="0"/>
              <a:cs typeface="Times New Roman" panose="02020603050405020304" pitchFamily="18" charset="0"/>
            </a:rPr>
            <a:t>The data was recorded in the excel sheet. The data was then analysed using IBM SPSS Version 22 for Windows (IBM Corporate, Armonk, New York, USA). Using Open-Epi software, Chi-square test was performed to test associations between certain factors such as deprivation, cost of delivery and high-risk pregnancy with prevalence of home births or institutional births. A value of p&lt;0.05 was considered as statistically significant.</a:t>
          </a:r>
          <a:endParaRPr lang="en-IN" sz="1900" u="none" dirty="0">
            <a:latin typeface="Times New Roman" panose="02020603050405020304" pitchFamily="18" charset="0"/>
            <a:cs typeface="Times New Roman" panose="02020603050405020304" pitchFamily="18" charset="0"/>
          </a:endParaRPr>
        </a:p>
      </dgm:t>
    </dgm:pt>
    <dgm:pt modelId="{D961404B-DD67-4835-BD5F-43CB396C42F7}" type="parTrans" cxnId="{1A3D263D-9AC9-4647-A6C1-D6BCE4F5CA3D}">
      <dgm:prSet/>
      <dgm:spPr/>
      <dgm:t>
        <a:bodyPr/>
        <a:lstStyle/>
        <a:p>
          <a:endParaRPr lang="en-IN" u="none">
            <a:latin typeface="Times New Roman" panose="02020603050405020304" pitchFamily="18" charset="0"/>
            <a:cs typeface="Times New Roman" panose="02020603050405020304" pitchFamily="18" charset="0"/>
          </a:endParaRPr>
        </a:p>
      </dgm:t>
    </dgm:pt>
    <dgm:pt modelId="{BD6FBA5E-6A34-4109-818E-F9AFD44D40A5}" type="sibTrans" cxnId="{1A3D263D-9AC9-4647-A6C1-D6BCE4F5CA3D}">
      <dgm:prSet/>
      <dgm:spPr/>
      <dgm:t>
        <a:bodyPr/>
        <a:lstStyle/>
        <a:p>
          <a:endParaRPr lang="en-IN" u="none">
            <a:latin typeface="Times New Roman" panose="02020603050405020304" pitchFamily="18" charset="0"/>
            <a:cs typeface="Times New Roman" panose="02020603050405020304" pitchFamily="18" charset="0"/>
          </a:endParaRPr>
        </a:p>
      </dgm:t>
    </dgm:pt>
    <dgm:pt modelId="{7004858C-F4F8-48A4-ABBE-11DD17631500}" type="pres">
      <dgm:prSet presAssocID="{F9C90A02-EF7F-4395-B071-B64A30605D05}" presName="diagram" presStyleCnt="0">
        <dgm:presLayoutVars>
          <dgm:dir/>
          <dgm:resizeHandles val="exact"/>
        </dgm:presLayoutVars>
      </dgm:prSet>
      <dgm:spPr/>
    </dgm:pt>
    <dgm:pt modelId="{E60ADBC6-4D85-41A6-8EE9-516994B42B5E}" type="pres">
      <dgm:prSet presAssocID="{DCD913C4-523D-40CE-BC7B-CFD2586984DD}" presName="node" presStyleLbl="node1" presStyleIdx="0" presStyleCnt="2">
        <dgm:presLayoutVars>
          <dgm:bulletEnabled val="1"/>
        </dgm:presLayoutVars>
      </dgm:prSet>
      <dgm:spPr/>
    </dgm:pt>
    <dgm:pt modelId="{38090F71-E280-4FE8-8609-835ED14CFD31}" type="pres">
      <dgm:prSet presAssocID="{4DD3BD0E-36AD-47CB-B81B-4072542AF51E}" presName="sibTrans" presStyleCnt="0"/>
      <dgm:spPr/>
    </dgm:pt>
    <dgm:pt modelId="{1CA7AAB9-701F-46EB-A3D6-5F2EF8F415A7}" type="pres">
      <dgm:prSet presAssocID="{73D332BE-AB7A-44A3-BCCD-04623029ABC6}" presName="node" presStyleLbl="node1" presStyleIdx="1" presStyleCnt="2">
        <dgm:presLayoutVars>
          <dgm:bulletEnabled val="1"/>
        </dgm:presLayoutVars>
      </dgm:prSet>
      <dgm:spPr/>
    </dgm:pt>
  </dgm:ptLst>
  <dgm:cxnLst>
    <dgm:cxn modelId="{8ED26334-1EBC-4368-ADC6-CFE10B05D75D}" type="presOf" srcId="{F9C90A02-EF7F-4395-B071-B64A30605D05}" destId="{7004858C-F4F8-48A4-ABBE-11DD17631500}" srcOrd="0" destOrd="0" presId="urn:microsoft.com/office/officeart/2005/8/layout/default"/>
    <dgm:cxn modelId="{1A3D263D-9AC9-4647-A6C1-D6BCE4F5CA3D}" srcId="{F9C90A02-EF7F-4395-B071-B64A30605D05}" destId="{73D332BE-AB7A-44A3-BCCD-04623029ABC6}" srcOrd="1" destOrd="0" parTransId="{D961404B-DD67-4835-BD5F-43CB396C42F7}" sibTransId="{BD6FBA5E-6A34-4109-818E-F9AFD44D40A5}"/>
    <dgm:cxn modelId="{AC861640-B679-4804-A177-FB0C6773F625}" type="presOf" srcId="{DCD913C4-523D-40CE-BC7B-CFD2586984DD}" destId="{E60ADBC6-4D85-41A6-8EE9-516994B42B5E}" srcOrd="0" destOrd="0" presId="urn:microsoft.com/office/officeart/2005/8/layout/default"/>
    <dgm:cxn modelId="{4B1E44B9-AF04-4961-BE56-21F7E273CBC7}" type="presOf" srcId="{73D332BE-AB7A-44A3-BCCD-04623029ABC6}" destId="{1CA7AAB9-701F-46EB-A3D6-5F2EF8F415A7}" srcOrd="0" destOrd="0" presId="urn:microsoft.com/office/officeart/2005/8/layout/default"/>
    <dgm:cxn modelId="{2A3EFFE6-1D65-45AF-8F80-17CCD1A63D46}" srcId="{F9C90A02-EF7F-4395-B071-B64A30605D05}" destId="{DCD913C4-523D-40CE-BC7B-CFD2586984DD}" srcOrd="0" destOrd="0" parTransId="{19B06B3A-D801-4029-8B22-5B8FDDEE7BD5}" sibTransId="{4DD3BD0E-36AD-47CB-B81B-4072542AF51E}"/>
    <dgm:cxn modelId="{1969899C-29FD-48FB-9588-343F64D6CACD}" type="presParOf" srcId="{7004858C-F4F8-48A4-ABBE-11DD17631500}" destId="{E60ADBC6-4D85-41A6-8EE9-516994B42B5E}" srcOrd="0" destOrd="0" presId="urn:microsoft.com/office/officeart/2005/8/layout/default"/>
    <dgm:cxn modelId="{316687F3-133B-4057-A15F-84A189765909}" type="presParOf" srcId="{7004858C-F4F8-48A4-ABBE-11DD17631500}" destId="{38090F71-E280-4FE8-8609-835ED14CFD31}" srcOrd="1" destOrd="0" presId="urn:microsoft.com/office/officeart/2005/8/layout/default"/>
    <dgm:cxn modelId="{D3908C20-4C52-433E-856F-F45A5F478084}" type="presParOf" srcId="{7004858C-F4F8-48A4-ABBE-11DD17631500}" destId="{1CA7AAB9-701F-46EB-A3D6-5F2EF8F415A7}" srcOrd="2" destOrd="0" presId="urn:microsoft.com/office/officeart/2005/8/layout/defaul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9E9969E-EC89-4036-95A4-38C56806843A}" type="doc">
      <dgm:prSet loTypeId="urn:microsoft.com/office/officeart/2005/8/layout/vList2" loCatId="list" qsTypeId="urn:microsoft.com/office/officeart/2005/8/quickstyle/simple3" qsCatId="simple" csTypeId="urn:microsoft.com/office/officeart/2005/8/colors/accent2_3" csCatId="accent2"/>
      <dgm:spPr/>
      <dgm:t>
        <a:bodyPr/>
        <a:lstStyle/>
        <a:p>
          <a:endParaRPr lang="en-IN"/>
        </a:p>
      </dgm:t>
    </dgm:pt>
    <dgm:pt modelId="{86BB7499-ED00-455C-83BC-A661BDAB3B1E}">
      <dgm:prSet custT="1"/>
      <dgm:spPr/>
      <dgm:t>
        <a:bodyPr/>
        <a:lstStyle/>
        <a:p>
          <a:r>
            <a:rPr lang="en-IN" sz="2000" b="0" i="0" baseline="0" dirty="0">
              <a:latin typeface="Times New Roman" panose="02020603050405020304" pitchFamily="18" charset="0"/>
              <a:cs typeface="Times New Roman" panose="02020603050405020304" pitchFamily="18" charset="0"/>
            </a:rPr>
            <a:t>Our study </a:t>
          </a:r>
          <a:r>
            <a:rPr lang="en-US" sz="2000" b="0" i="0" baseline="0" dirty="0">
              <a:latin typeface="Times New Roman" panose="02020603050405020304" pitchFamily="18" charset="0"/>
              <a:cs typeface="Times New Roman" panose="02020603050405020304" pitchFamily="18" charset="0"/>
            </a:rPr>
            <a:t>with a sample size of 226, out of which 98 home birth and 128 institutional deliveries were identified. </a:t>
          </a:r>
          <a:r>
            <a:rPr lang="en-IN" sz="2000" b="0" i="0" baseline="0" dirty="0">
              <a:latin typeface="Times New Roman" panose="02020603050405020304" pitchFamily="18" charset="0"/>
              <a:cs typeface="Times New Roman" panose="02020603050405020304" pitchFamily="18" charset="0"/>
            </a:rPr>
            <a:t>Though it was found that 128 (56.6%) institutional deliveries took place, it was less than the average institutional rate of India (88.6%).</a:t>
          </a:r>
          <a:endParaRPr lang="en-IN" sz="2000" dirty="0">
            <a:latin typeface="Times New Roman" panose="02020603050405020304" pitchFamily="18" charset="0"/>
            <a:cs typeface="Times New Roman" panose="02020603050405020304" pitchFamily="18" charset="0"/>
          </a:endParaRPr>
        </a:p>
      </dgm:t>
    </dgm:pt>
    <dgm:pt modelId="{BAA11817-764A-453D-9493-44DF76C56BD9}" type="parTrans" cxnId="{CBEB4E00-9BBF-43ED-95B2-69A1C2F6CD8C}">
      <dgm:prSet/>
      <dgm:spPr/>
      <dgm:t>
        <a:bodyPr/>
        <a:lstStyle/>
        <a:p>
          <a:endParaRPr lang="en-IN" sz="2000">
            <a:latin typeface="Times New Roman" panose="02020603050405020304" pitchFamily="18" charset="0"/>
            <a:cs typeface="Times New Roman" panose="02020603050405020304" pitchFamily="18" charset="0"/>
          </a:endParaRPr>
        </a:p>
      </dgm:t>
    </dgm:pt>
    <dgm:pt modelId="{9DD97AD0-BED0-4BF2-89C5-6F757E0406E1}" type="sibTrans" cxnId="{CBEB4E00-9BBF-43ED-95B2-69A1C2F6CD8C}">
      <dgm:prSet/>
      <dgm:spPr/>
      <dgm:t>
        <a:bodyPr/>
        <a:lstStyle/>
        <a:p>
          <a:endParaRPr lang="en-IN" sz="2000">
            <a:latin typeface="Times New Roman" panose="02020603050405020304" pitchFamily="18" charset="0"/>
            <a:cs typeface="Times New Roman" panose="02020603050405020304" pitchFamily="18" charset="0"/>
          </a:endParaRPr>
        </a:p>
      </dgm:t>
    </dgm:pt>
    <dgm:pt modelId="{51ECACE4-F5A0-4432-AB36-4B6FB50A834C}" type="pres">
      <dgm:prSet presAssocID="{29E9969E-EC89-4036-95A4-38C56806843A}" presName="linear" presStyleCnt="0">
        <dgm:presLayoutVars>
          <dgm:animLvl val="lvl"/>
          <dgm:resizeHandles val="exact"/>
        </dgm:presLayoutVars>
      </dgm:prSet>
      <dgm:spPr/>
    </dgm:pt>
    <dgm:pt modelId="{AB348334-3743-47FA-BBA0-7D85E0C2C9E4}" type="pres">
      <dgm:prSet presAssocID="{86BB7499-ED00-455C-83BC-A661BDAB3B1E}" presName="parentText" presStyleLbl="node1" presStyleIdx="0" presStyleCnt="1" custLinFactNeighborY="-23413">
        <dgm:presLayoutVars>
          <dgm:chMax val="0"/>
          <dgm:bulletEnabled val="1"/>
        </dgm:presLayoutVars>
      </dgm:prSet>
      <dgm:spPr/>
    </dgm:pt>
  </dgm:ptLst>
  <dgm:cxnLst>
    <dgm:cxn modelId="{CBEB4E00-9BBF-43ED-95B2-69A1C2F6CD8C}" srcId="{29E9969E-EC89-4036-95A4-38C56806843A}" destId="{86BB7499-ED00-455C-83BC-A661BDAB3B1E}" srcOrd="0" destOrd="0" parTransId="{BAA11817-764A-453D-9493-44DF76C56BD9}" sibTransId="{9DD97AD0-BED0-4BF2-89C5-6F757E0406E1}"/>
    <dgm:cxn modelId="{4DFBB995-72C7-4584-8F20-EC8A76331BA2}" type="presOf" srcId="{86BB7499-ED00-455C-83BC-A661BDAB3B1E}" destId="{AB348334-3743-47FA-BBA0-7D85E0C2C9E4}" srcOrd="0" destOrd="0" presId="urn:microsoft.com/office/officeart/2005/8/layout/vList2"/>
    <dgm:cxn modelId="{439997DE-598E-4BC9-A01A-4143F0A0B89B}" type="presOf" srcId="{29E9969E-EC89-4036-95A4-38C56806843A}" destId="{51ECACE4-F5A0-4432-AB36-4B6FB50A834C}" srcOrd="0" destOrd="0" presId="urn:microsoft.com/office/officeart/2005/8/layout/vList2"/>
    <dgm:cxn modelId="{D29C2348-2815-4890-B5A6-25097D7565E0}" type="presParOf" srcId="{51ECACE4-F5A0-4432-AB36-4B6FB50A834C}" destId="{AB348334-3743-47FA-BBA0-7D85E0C2C9E4}" srcOrd="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924B912-BC7D-4AE7-9E8F-7C594B9B19A3}" type="doc">
      <dgm:prSet loTypeId="urn:microsoft.com/office/officeart/2005/8/layout/pyramid2" loCatId="pyramid" qsTypeId="urn:microsoft.com/office/officeart/2005/8/quickstyle/simple4" qsCatId="simple" csTypeId="urn:microsoft.com/office/officeart/2005/8/colors/colorful2" csCatId="colorful"/>
      <dgm:spPr/>
      <dgm:t>
        <a:bodyPr/>
        <a:lstStyle/>
        <a:p>
          <a:endParaRPr lang="en-IN"/>
        </a:p>
      </dgm:t>
    </dgm:pt>
    <dgm:pt modelId="{B08F4584-1EB0-4475-B277-608B6C7FA8B8}">
      <dgm:prSet custT="1"/>
      <dgm:spPr/>
      <dgm:t>
        <a:bodyPr/>
        <a:lstStyle/>
        <a:p>
          <a:r>
            <a:rPr lang="en-IN" sz="1600" b="0" i="0" baseline="0">
              <a:latin typeface="Times New Roman" panose="02020603050405020304" pitchFamily="18" charset="0"/>
              <a:cs typeface="Times New Roman" panose="02020603050405020304" pitchFamily="18" charset="0"/>
            </a:rPr>
            <a:t>Lack of education and awareness among women</a:t>
          </a:r>
          <a:endParaRPr lang="en-IN" sz="1600">
            <a:latin typeface="Times New Roman" panose="02020603050405020304" pitchFamily="18" charset="0"/>
            <a:cs typeface="Times New Roman" panose="02020603050405020304" pitchFamily="18" charset="0"/>
          </a:endParaRPr>
        </a:p>
      </dgm:t>
    </dgm:pt>
    <dgm:pt modelId="{3F4809BD-8771-4EEE-9CAD-8FCCC38BDA9B}" type="parTrans" cxnId="{E1C7B96F-8753-4BB8-89D5-8490E22CBA40}">
      <dgm:prSet/>
      <dgm:spPr/>
      <dgm:t>
        <a:bodyPr/>
        <a:lstStyle/>
        <a:p>
          <a:endParaRPr lang="en-IN" sz="1600">
            <a:latin typeface="Times New Roman" panose="02020603050405020304" pitchFamily="18" charset="0"/>
            <a:cs typeface="Times New Roman" panose="02020603050405020304" pitchFamily="18" charset="0"/>
          </a:endParaRPr>
        </a:p>
      </dgm:t>
    </dgm:pt>
    <dgm:pt modelId="{B9490FFC-CC29-46C4-8715-F5F4B661CE37}" type="sibTrans" cxnId="{E1C7B96F-8753-4BB8-89D5-8490E22CBA40}">
      <dgm:prSet/>
      <dgm:spPr/>
      <dgm:t>
        <a:bodyPr/>
        <a:lstStyle/>
        <a:p>
          <a:endParaRPr lang="en-IN" sz="1600">
            <a:latin typeface="Times New Roman" panose="02020603050405020304" pitchFamily="18" charset="0"/>
            <a:cs typeface="Times New Roman" panose="02020603050405020304" pitchFamily="18" charset="0"/>
          </a:endParaRPr>
        </a:p>
      </dgm:t>
    </dgm:pt>
    <dgm:pt modelId="{18ED80C7-4F07-4F57-BD97-9EEA36A6C02D}">
      <dgm:prSet custT="1"/>
      <dgm:spPr/>
      <dgm:t>
        <a:bodyPr/>
        <a:lstStyle/>
        <a:p>
          <a:r>
            <a:rPr lang="en-IN" sz="1600" b="0" i="0" baseline="0">
              <a:latin typeface="Times New Roman" panose="02020603050405020304" pitchFamily="18" charset="0"/>
              <a:cs typeface="Times New Roman" panose="02020603050405020304" pitchFamily="18" charset="0"/>
            </a:rPr>
            <a:t>A strong correlation exists between depreciation in amenities and availing the health care facilities</a:t>
          </a:r>
          <a:endParaRPr lang="en-IN" sz="1600">
            <a:latin typeface="Times New Roman" panose="02020603050405020304" pitchFamily="18" charset="0"/>
            <a:cs typeface="Times New Roman" panose="02020603050405020304" pitchFamily="18" charset="0"/>
          </a:endParaRPr>
        </a:p>
      </dgm:t>
    </dgm:pt>
    <dgm:pt modelId="{4735EA6A-D399-4941-BB34-5759A3509135}" type="parTrans" cxnId="{1D94243C-6AE6-4EF2-875C-D15D127510AE}">
      <dgm:prSet/>
      <dgm:spPr/>
      <dgm:t>
        <a:bodyPr/>
        <a:lstStyle/>
        <a:p>
          <a:endParaRPr lang="en-IN" sz="1600">
            <a:latin typeface="Times New Roman" panose="02020603050405020304" pitchFamily="18" charset="0"/>
            <a:cs typeface="Times New Roman" panose="02020603050405020304" pitchFamily="18" charset="0"/>
          </a:endParaRPr>
        </a:p>
      </dgm:t>
    </dgm:pt>
    <dgm:pt modelId="{41C17554-15EF-47F8-A5B9-A82BECC58D5A}" type="sibTrans" cxnId="{1D94243C-6AE6-4EF2-875C-D15D127510AE}">
      <dgm:prSet/>
      <dgm:spPr/>
      <dgm:t>
        <a:bodyPr/>
        <a:lstStyle/>
        <a:p>
          <a:endParaRPr lang="en-IN" sz="1600">
            <a:latin typeface="Times New Roman" panose="02020603050405020304" pitchFamily="18" charset="0"/>
            <a:cs typeface="Times New Roman" panose="02020603050405020304" pitchFamily="18" charset="0"/>
          </a:endParaRPr>
        </a:p>
      </dgm:t>
    </dgm:pt>
    <dgm:pt modelId="{CD1A715A-D926-4017-94C8-6E4890A1F01A}">
      <dgm:prSet custT="1"/>
      <dgm:spPr/>
      <dgm:t>
        <a:bodyPr/>
        <a:lstStyle/>
        <a:p>
          <a:r>
            <a:rPr lang="en-US" sz="1600" b="0" i="0" baseline="0">
              <a:latin typeface="Times New Roman" panose="02020603050405020304" pitchFamily="18" charset="0"/>
              <a:cs typeface="Times New Roman" panose="02020603050405020304" pitchFamily="18" charset="0"/>
            </a:rPr>
            <a:t>High parity among women gives rise to many risk factors like  anemia, malnutrition and post-natal complications.</a:t>
          </a:r>
          <a:endParaRPr lang="en-IN" sz="1600" dirty="0">
            <a:latin typeface="Times New Roman" panose="02020603050405020304" pitchFamily="18" charset="0"/>
            <a:cs typeface="Times New Roman" panose="02020603050405020304" pitchFamily="18" charset="0"/>
          </a:endParaRPr>
        </a:p>
      </dgm:t>
    </dgm:pt>
    <dgm:pt modelId="{8063322E-7E15-4F0D-96AE-C2416AA91501}" type="parTrans" cxnId="{51ADA0F8-6652-4627-B937-367430416209}">
      <dgm:prSet/>
      <dgm:spPr/>
      <dgm:t>
        <a:bodyPr/>
        <a:lstStyle/>
        <a:p>
          <a:endParaRPr lang="en-IN" sz="1600">
            <a:latin typeface="Times New Roman" panose="02020603050405020304" pitchFamily="18" charset="0"/>
            <a:cs typeface="Times New Roman" panose="02020603050405020304" pitchFamily="18" charset="0"/>
          </a:endParaRPr>
        </a:p>
      </dgm:t>
    </dgm:pt>
    <dgm:pt modelId="{0214BCB8-6A6E-4DF9-8CCF-20C8C99D801B}" type="sibTrans" cxnId="{51ADA0F8-6652-4627-B937-367430416209}">
      <dgm:prSet/>
      <dgm:spPr/>
      <dgm:t>
        <a:bodyPr/>
        <a:lstStyle/>
        <a:p>
          <a:endParaRPr lang="en-IN" sz="1600">
            <a:latin typeface="Times New Roman" panose="02020603050405020304" pitchFamily="18" charset="0"/>
            <a:cs typeface="Times New Roman" panose="02020603050405020304" pitchFamily="18" charset="0"/>
          </a:endParaRPr>
        </a:p>
      </dgm:t>
    </dgm:pt>
    <dgm:pt modelId="{ADB2E1C8-CD9E-4306-A77C-8E3968EB1D2C}" type="pres">
      <dgm:prSet presAssocID="{E924B912-BC7D-4AE7-9E8F-7C594B9B19A3}" presName="compositeShape" presStyleCnt="0">
        <dgm:presLayoutVars>
          <dgm:dir/>
          <dgm:resizeHandles/>
        </dgm:presLayoutVars>
      </dgm:prSet>
      <dgm:spPr/>
    </dgm:pt>
    <dgm:pt modelId="{5697D497-DE43-4D05-90F3-AE2B4D1AECCF}" type="pres">
      <dgm:prSet presAssocID="{E924B912-BC7D-4AE7-9E8F-7C594B9B19A3}" presName="pyramid" presStyleLbl="node1" presStyleIdx="0" presStyleCnt="1"/>
      <dgm:spPr/>
    </dgm:pt>
    <dgm:pt modelId="{452F9A86-4ACE-4BC8-A3C8-D8A6747F0927}" type="pres">
      <dgm:prSet presAssocID="{E924B912-BC7D-4AE7-9E8F-7C594B9B19A3}" presName="theList" presStyleCnt="0"/>
      <dgm:spPr/>
    </dgm:pt>
    <dgm:pt modelId="{878272B8-9979-4BEC-A8FF-A3A8CF2FB492}" type="pres">
      <dgm:prSet presAssocID="{B08F4584-1EB0-4475-B277-608B6C7FA8B8}" presName="aNode" presStyleLbl="fgAcc1" presStyleIdx="0" presStyleCnt="3">
        <dgm:presLayoutVars>
          <dgm:bulletEnabled val="1"/>
        </dgm:presLayoutVars>
      </dgm:prSet>
      <dgm:spPr/>
    </dgm:pt>
    <dgm:pt modelId="{7E51EEB0-23D5-420E-A1FC-D6CFE383834E}" type="pres">
      <dgm:prSet presAssocID="{B08F4584-1EB0-4475-B277-608B6C7FA8B8}" presName="aSpace" presStyleCnt="0"/>
      <dgm:spPr/>
    </dgm:pt>
    <dgm:pt modelId="{65ACBEE2-2383-4EC2-9513-16A00BFFB285}" type="pres">
      <dgm:prSet presAssocID="{18ED80C7-4F07-4F57-BD97-9EEA36A6C02D}" presName="aNode" presStyleLbl="fgAcc1" presStyleIdx="1" presStyleCnt="3">
        <dgm:presLayoutVars>
          <dgm:bulletEnabled val="1"/>
        </dgm:presLayoutVars>
      </dgm:prSet>
      <dgm:spPr/>
    </dgm:pt>
    <dgm:pt modelId="{E2D49763-9569-4F22-B96A-149D92D6D728}" type="pres">
      <dgm:prSet presAssocID="{18ED80C7-4F07-4F57-BD97-9EEA36A6C02D}" presName="aSpace" presStyleCnt="0"/>
      <dgm:spPr/>
    </dgm:pt>
    <dgm:pt modelId="{0019765C-3EDF-4EE9-9F90-8574912F98F0}" type="pres">
      <dgm:prSet presAssocID="{CD1A715A-D926-4017-94C8-6E4890A1F01A}" presName="aNode" presStyleLbl="fgAcc1" presStyleIdx="2" presStyleCnt="3">
        <dgm:presLayoutVars>
          <dgm:bulletEnabled val="1"/>
        </dgm:presLayoutVars>
      </dgm:prSet>
      <dgm:spPr/>
    </dgm:pt>
    <dgm:pt modelId="{D8213719-3F08-4E15-BEB4-E127E79C8CF8}" type="pres">
      <dgm:prSet presAssocID="{CD1A715A-D926-4017-94C8-6E4890A1F01A}" presName="aSpace" presStyleCnt="0"/>
      <dgm:spPr/>
    </dgm:pt>
  </dgm:ptLst>
  <dgm:cxnLst>
    <dgm:cxn modelId="{1D94243C-6AE6-4EF2-875C-D15D127510AE}" srcId="{E924B912-BC7D-4AE7-9E8F-7C594B9B19A3}" destId="{18ED80C7-4F07-4F57-BD97-9EEA36A6C02D}" srcOrd="1" destOrd="0" parTransId="{4735EA6A-D399-4941-BB34-5759A3509135}" sibTransId="{41C17554-15EF-47F8-A5B9-A82BECC58D5A}"/>
    <dgm:cxn modelId="{E1C7B96F-8753-4BB8-89D5-8490E22CBA40}" srcId="{E924B912-BC7D-4AE7-9E8F-7C594B9B19A3}" destId="{B08F4584-1EB0-4475-B277-608B6C7FA8B8}" srcOrd="0" destOrd="0" parTransId="{3F4809BD-8771-4EEE-9CAD-8FCCC38BDA9B}" sibTransId="{B9490FFC-CC29-46C4-8715-F5F4B661CE37}"/>
    <dgm:cxn modelId="{740DC0C7-0CE7-4F35-8F4A-D3C58B4F192D}" type="presOf" srcId="{E924B912-BC7D-4AE7-9E8F-7C594B9B19A3}" destId="{ADB2E1C8-CD9E-4306-A77C-8E3968EB1D2C}" srcOrd="0" destOrd="0" presId="urn:microsoft.com/office/officeart/2005/8/layout/pyramid2"/>
    <dgm:cxn modelId="{148354D0-D89D-42AE-99AE-0A19F8618DE0}" type="presOf" srcId="{18ED80C7-4F07-4F57-BD97-9EEA36A6C02D}" destId="{65ACBEE2-2383-4EC2-9513-16A00BFFB285}" srcOrd="0" destOrd="0" presId="urn:microsoft.com/office/officeart/2005/8/layout/pyramid2"/>
    <dgm:cxn modelId="{C26F79E6-8A20-434A-8022-179FE886819B}" type="presOf" srcId="{CD1A715A-D926-4017-94C8-6E4890A1F01A}" destId="{0019765C-3EDF-4EE9-9F90-8574912F98F0}" srcOrd="0" destOrd="0" presId="urn:microsoft.com/office/officeart/2005/8/layout/pyramid2"/>
    <dgm:cxn modelId="{D35E6AE9-30AD-4E62-9514-C4FC35E7A455}" type="presOf" srcId="{B08F4584-1EB0-4475-B277-608B6C7FA8B8}" destId="{878272B8-9979-4BEC-A8FF-A3A8CF2FB492}" srcOrd="0" destOrd="0" presId="urn:microsoft.com/office/officeart/2005/8/layout/pyramid2"/>
    <dgm:cxn modelId="{51ADA0F8-6652-4627-B937-367430416209}" srcId="{E924B912-BC7D-4AE7-9E8F-7C594B9B19A3}" destId="{CD1A715A-D926-4017-94C8-6E4890A1F01A}" srcOrd="2" destOrd="0" parTransId="{8063322E-7E15-4F0D-96AE-C2416AA91501}" sibTransId="{0214BCB8-6A6E-4DF9-8CCF-20C8C99D801B}"/>
    <dgm:cxn modelId="{D26739C9-E6BA-4007-A109-BA697B4C5909}" type="presParOf" srcId="{ADB2E1C8-CD9E-4306-A77C-8E3968EB1D2C}" destId="{5697D497-DE43-4D05-90F3-AE2B4D1AECCF}" srcOrd="0" destOrd="0" presId="urn:microsoft.com/office/officeart/2005/8/layout/pyramid2"/>
    <dgm:cxn modelId="{964B2056-4015-430C-BC0B-96F656AB88E2}" type="presParOf" srcId="{ADB2E1C8-CD9E-4306-A77C-8E3968EB1D2C}" destId="{452F9A86-4ACE-4BC8-A3C8-D8A6747F0927}" srcOrd="1" destOrd="0" presId="urn:microsoft.com/office/officeart/2005/8/layout/pyramid2"/>
    <dgm:cxn modelId="{3D0F2135-688D-4F0A-8A0C-C5C3E3EB7379}" type="presParOf" srcId="{452F9A86-4ACE-4BC8-A3C8-D8A6747F0927}" destId="{878272B8-9979-4BEC-A8FF-A3A8CF2FB492}" srcOrd="0" destOrd="0" presId="urn:microsoft.com/office/officeart/2005/8/layout/pyramid2"/>
    <dgm:cxn modelId="{4B93E7B1-BA9F-42FC-82BB-CA9FB33D1B5D}" type="presParOf" srcId="{452F9A86-4ACE-4BC8-A3C8-D8A6747F0927}" destId="{7E51EEB0-23D5-420E-A1FC-D6CFE383834E}" srcOrd="1" destOrd="0" presId="urn:microsoft.com/office/officeart/2005/8/layout/pyramid2"/>
    <dgm:cxn modelId="{86D1D77D-1FA5-4FC1-8BA7-A8D35768E973}" type="presParOf" srcId="{452F9A86-4ACE-4BC8-A3C8-D8A6747F0927}" destId="{65ACBEE2-2383-4EC2-9513-16A00BFFB285}" srcOrd="2" destOrd="0" presId="urn:microsoft.com/office/officeart/2005/8/layout/pyramid2"/>
    <dgm:cxn modelId="{E629258F-5531-4F1E-8A79-3D8CA5CC265B}" type="presParOf" srcId="{452F9A86-4ACE-4BC8-A3C8-D8A6747F0927}" destId="{E2D49763-9569-4F22-B96A-149D92D6D728}" srcOrd="3" destOrd="0" presId="urn:microsoft.com/office/officeart/2005/8/layout/pyramid2"/>
    <dgm:cxn modelId="{DDCE9D23-227C-4A0F-951B-7675A69EC0D9}" type="presParOf" srcId="{452F9A86-4ACE-4BC8-A3C8-D8A6747F0927}" destId="{0019765C-3EDF-4EE9-9F90-8574912F98F0}" srcOrd="4" destOrd="0" presId="urn:microsoft.com/office/officeart/2005/8/layout/pyramid2"/>
    <dgm:cxn modelId="{8FBE9910-5655-4604-8B84-C52A4B798890}" type="presParOf" srcId="{452F9A86-4ACE-4BC8-A3C8-D8A6747F0927}" destId="{D8213719-3F08-4E15-BEB4-E127E79C8CF8}" srcOrd="5" destOrd="0" presId="urn:microsoft.com/office/officeart/2005/8/layout/pyramid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CB1D9FA-6529-4D39-A1EE-5E072F7796B2}" type="doc">
      <dgm:prSet loTypeId="urn:microsoft.com/office/officeart/2005/8/layout/pyramid2" loCatId="pyramid" qsTypeId="urn:microsoft.com/office/officeart/2005/8/quickstyle/simple1" qsCatId="simple" csTypeId="urn:microsoft.com/office/officeart/2005/8/colors/colorful1" csCatId="colorful" phldr="1"/>
      <dgm:spPr/>
      <dgm:t>
        <a:bodyPr/>
        <a:lstStyle/>
        <a:p>
          <a:endParaRPr lang="en-IN"/>
        </a:p>
      </dgm:t>
    </dgm:pt>
    <dgm:pt modelId="{8F928B6F-1CF2-489A-A14A-D19955D76980}">
      <dgm:prSet custT="1"/>
      <dgm:spPr/>
      <dgm:t>
        <a:bodyPr/>
        <a:lstStyle/>
        <a:p>
          <a:r>
            <a:rPr lang="en-IN" sz="1600" b="0" i="0" baseline="0">
              <a:latin typeface="Times New Roman" panose="02020603050405020304" pitchFamily="18" charset="0"/>
              <a:cs typeface="Times New Roman" panose="02020603050405020304" pitchFamily="18" charset="0"/>
            </a:rPr>
            <a:t>Institutional Delivery at Government health facilities' are cost effective</a:t>
          </a:r>
          <a:endParaRPr lang="en-IN" sz="1600">
            <a:latin typeface="Times New Roman" panose="02020603050405020304" pitchFamily="18" charset="0"/>
            <a:cs typeface="Times New Roman" panose="02020603050405020304" pitchFamily="18" charset="0"/>
          </a:endParaRPr>
        </a:p>
      </dgm:t>
    </dgm:pt>
    <dgm:pt modelId="{E21EDD59-A5CC-4EAD-8C2A-535BFFD64605}" type="parTrans" cxnId="{79697673-7256-47DF-B28E-DAE9F8C72C34}">
      <dgm:prSet/>
      <dgm:spPr/>
      <dgm:t>
        <a:bodyPr/>
        <a:lstStyle/>
        <a:p>
          <a:endParaRPr lang="en-IN" sz="1600">
            <a:latin typeface="Times New Roman" panose="02020603050405020304" pitchFamily="18" charset="0"/>
            <a:cs typeface="Times New Roman" panose="02020603050405020304" pitchFamily="18" charset="0"/>
          </a:endParaRPr>
        </a:p>
      </dgm:t>
    </dgm:pt>
    <dgm:pt modelId="{94BBF1B7-A2E6-44C5-8A7D-678161D52FB5}" type="sibTrans" cxnId="{79697673-7256-47DF-B28E-DAE9F8C72C34}">
      <dgm:prSet/>
      <dgm:spPr/>
      <dgm:t>
        <a:bodyPr/>
        <a:lstStyle/>
        <a:p>
          <a:endParaRPr lang="en-IN" sz="1600">
            <a:latin typeface="Times New Roman" panose="02020603050405020304" pitchFamily="18" charset="0"/>
            <a:cs typeface="Times New Roman" panose="02020603050405020304" pitchFamily="18" charset="0"/>
          </a:endParaRPr>
        </a:p>
      </dgm:t>
    </dgm:pt>
    <dgm:pt modelId="{EE52CBC3-B42C-48E0-A8FD-6BFEFA39B60D}">
      <dgm:prSet custT="1"/>
      <dgm:spPr/>
      <dgm:t>
        <a:bodyPr/>
        <a:lstStyle/>
        <a:p>
          <a:r>
            <a:rPr lang="en-IN" sz="1600" b="0" i="0" baseline="0">
              <a:latin typeface="Times New Roman" panose="02020603050405020304" pitchFamily="18" charset="0"/>
              <a:cs typeface="Times New Roman" panose="02020603050405020304" pitchFamily="18" charset="0"/>
            </a:rPr>
            <a:t>Lack of awareness of JSY Scheme and Beneficiaries not receiving incentives</a:t>
          </a:r>
          <a:endParaRPr lang="en-IN" sz="1600">
            <a:latin typeface="Times New Roman" panose="02020603050405020304" pitchFamily="18" charset="0"/>
            <a:cs typeface="Times New Roman" panose="02020603050405020304" pitchFamily="18" charset="0"/>
          </a:endParaRPr>
        </a:p>
      </dgm:t>
    </dgm:pt>
    <dgm:pt modelId="{AEF05329-D688-40DA-A001-64B0DA91962A}" type="parTrans" cxnId="{C4B175FD-8A55-4DE6-9E19-D843BA53E7AD}">
      <dgm:prSet/>
      <dgm:spPr/>
      <dgm:t>
        <a:bodyPr/>
        <a:lstStyle/>
        <a:p>
          <a:endParaRPr lang="en-IN" sz="1600">
            <a:latin typeface="Times New Roman" panose="02020603050405020304" pitchFamily="18" charset="0"/>
            <a:cs typeface="Times New Roman" panose="02020603050405020304" pitchFamily="18" charset="0"/>
          </a:endParaRPr>
        </a:p>
      </dgm:t>
    </dgm:pt>
    <dgm:pt modelId="{08FF51C8-200D-47AC-AD77-319EB80DA5F6}" type="sibTrans" cxnId="{C4B175FD-8A55-4DE6-9E19-D843BA53E7AD}">
      <dgm:prSet/>
      <dgm:spPr/>
      <dgm:t>
        <a:bodyPr/>
        <a:lstStyle/>
        <a:p>
          <a:endParaRPr lang="en-IN" sz="1600">
            <a:latin typeface="Times New Roman" panose="02020603050405020304" pitchFamily="18" charset="0"/>
            <a:cs typeface="Times New Roman" panose="02020603050405020304" pitchFamily="18" charset="0"/>
          </a:endParaRPr>
        </a:p>
      </dgm:t>
    </dgm:pt>
    <dgm:pt modelId="{2C4FF89B-3E8A-484A-9DBD-D5AEF432F083}">
      <dgm:prSet custT="1"/>
      <dgm:spPr/>
      <dgm:t>
        <a:bodyPr/>
        <a:lstStyle/>
        <a:p>
          <a:r>
            <a:rPr lang="en-IN" sz="1600" b="0" i="0" baseline="0">
              <a:latin typeface="Times New Roman" panose="02020603050405020304" pitchFamily="18" charset="0"/>
              <a:cs typeface="Times New Roman" panose="02020603050405020304" pitchFamily="18" charset="0"/>
            </a:rPr>
            <a:t>Women facing gender based violence and lack of family support which contributes to the hindrance of health-seeking behaviour.</a:t>
          </a:r>
          <a:endParaRPr lang="en-IN" sz="1600">
            <a:latin typeface="Times New Roman" panose="02020603050405020304" pitchFamily="18" charset="0"/>
            <a:cs typeface="Times New Roman" panose="02020603050405020304" pitchFamily="18" charset="0"/>
          </a:endParaRPr>
        </a:p>
      </dgm:t>
    </dgm:pt>
    <dgm:pt modelId="{9B3D8BCC-F181-46EF-9135-28B13FDEC3EC}" type="parTrans" cxnId="{A7E96A86-F274-44D4-8E20-01B3EF66B6E3}">
      <dgm:prSet/>
      <dgm:spPr/>
      <dgm:t>
        <a:bodyPr/>
        <a:lstStyle/>
        <a:p>
          <a:endParaRPr lang="en-IN" sz="1600">
            <a:latin typeface="Times New Roman" panose="02020603050405020304" pitchFamily="18" charset="0"/>
            <a:cs typeface="Times New Roman" panose="02020603050405020304" pitchFamily="18" charset="0"/>
          </a:endParaRPr>
        </a:p>
      </dgm:t>
    </dgm:pt>
    <dgm:pt modelId="{63E52722-6D97-4F0B-9951-63244BFA7D6C}" type="sibTrans" cxnId="{A7E96A86-F274-44D4-8E20-01B3EF66B6E3}">
      <dgm:prSet/>
      <dgm:spPr/>
      <dgm:t>
        <a:bodyPr/>
        <a:lstStyle/>
        <a:p>
          <a:endParaRPr lang="en-IN" sz="1600">
            <a:latin typeface="Times New Roman" panose="02020603050405020304" pitchFamily="18" charset="0"/>
            <a:cs typeface="Times New Roman" panose="02020603050405020304" pitchFamily="18" charset="0"/>
          </a:endParaRPr>
        </a:p>
      </dgm:t>
    </dgm:pt>
    <dgm:pt modelId="{DA86072D-A5F7-42BF-955F-F25C4976C1D8}" type="pres">
      <dgm:prSet presAssocID="{9CB1D9FA-6529-4D39-A1EE-5E072F7796B2}" presName="compositeShape" presStyleCnt="0">
        <dgm:presLayoutVars>
          <dgm:dir/>
          <dgm:resizeHandles/>
        </dgm:presLayoutVars>
      </dgm:prSet>
      <dgm:spPr/>
    </dgm:pt>
    <dgm:pt modelId="{A1BD72BA-1F48-406E-99AE-509256392310}" type="pres">
      <dgm:prSet presAssocID="{9CB1D9FA-6529-4D39-A1EE-5E072F7796B2}" presName="pyramid" presStyleLbl="node1" presStyleIdx="0" presStyleCnt="1"/>
      <dgm:spPr/>
    </dgm:pt>
    <dgm:pt modelId="{A511AE73-AA79-4DFD-A60F-33D35A7DDC03}" type="pres">
      <dgm:prSet presAssocID="{9CB1D9FA-6529-4D39-A1EE-5E072F7796B2}" presName="theList" presStyleCnt="0"/>
      <dgm:spPr/>
    </dgm:pt>
    <dgm:pt modelId="{0041885A-913E-442F-A713-CD495E50BF38}" type="pres">
      <dgm:prSet presAssocID="{8F928B6F-1CF2-489A-A14A-D19955D76980}" presName="aNode" presStyleLbl="fgAcc1" presStyleIdx="0" presStyleCnt="3">
        <dgm:presLayoutVars>
          <dgm:bulletEnabled val="1"/>
        </dgm:presLayoutVars>
      </dgm:prSet>
      <dgm:spPr/>
    </dgm:pt>
    <dgm:pt modelId="{5283AFCF-4695-48C9-AE08-E0C9BD4110A9}" type="pres">
      <dgm:prSet presAssocID="{8F928B6F-1CF2-489A-A14A-D19955D76980}" presName="aSpace" presStyleCnt="0"/>
      <dgm:spPr/>
    </dgm:pt>
    <dgm:pt modelId="{CF43B090-6689-43C3-B6F1-AE0ADB4C44A0}" type="pres">
      <dgm:prSet presAssocID="{EE52CBC3-B42C-48E0-A8FD-6BFEFA39B60D}" presName="aNode" presStyleLbl="fgAcc1" presStyleIdx="1" presStyleCnt="3">
        <dgm:presLayoutVars>
          <dgm:bulletEnabled val="1"/>
        </dgm:presLayoutVars>
      </dgm:prSet>
      <dgm:spPr/>
    </dgm:pt>
    <dgm:pt modelId="{38AB562A-2D69-40EA-BF35-505FFDDBB2E4}" type="pres">
      <dgm:prSet presAssocID="{EE52CBC3-B42C-48E0-A8FD-6BFEFA39B60D}" presName="aSpace" presStyleCnt="0"/>
      <dgm:spPr/>
    </dgm:pt>
    <dgm:pt modelId="{5A369A1C-69B7-4999-BFD1-8E0C1766840F}" type="pres">
      <dgm:prSet presAssocID="{2C4FF89B-3E8A-484A-9DBD-D5AEF432F083}" presName="aNode" presStyleLbl="fgAcc1" presStyleIdx="2" presStyleCnt="3">
        <dgm:presLayoutVars>
          <dgm:bulletEnabled val="1"/>
        </dgm:presLayoutVars>
      </dgm:prSet>
      <dgm:spPr/>
    </dgm:pt>
    <dgm:pt modelId="{8323754A-8BD3-462D-A8A3-1CE9ADB98412}" type="pres">
      <dgm:prSet presAssocID="{2C4FF89B-3E8A-484A-9DBD-D5AEF432F083}" presName="aSpace" presStyleCnt="0"/>
      <dgm:spPr/>
    </dgm:pt>
  </dgm:ptLst>
  <dgm:cxnLst>
    <dgm:cxn modelId="{FF1E4209-FF1F-40D4-9584-C3D61557B7BE}" type="presOf" srcId="{2C4FF89B-3E8A-484A-9DBD-D5AEF432F083}" destId="{5A369A1C-69B7-4999-BFD1-8E0C1766840F}" srcOrd="0" destOrd="0" presId="urn:microsoft.com/office/officeart/2005/8/layout/pyramid2"/>
    <dgm:cxn modelId="{CFC45344-7330-4CC0-922F-6E3C9DA80C97}" type="presOf" srcId="{9CB1D9FA-6529-4D39-A1EE-5E072F7796B2}" destId="{DA86072D-A5F7-42BF-955F-F25C4976C1D8}" srcOrd="0" destOrd="0" presId="urn:microsoft.com/office/officeart/2005/8/layout/pyramid2"/>
    <dgm:cxn modelId="{BB2A1A69-F068-4DAB-996C-C224241A3633}" type="presOf" srcId="{8F928B6F-1CF2-489A-A14A-D19955D76980}" destId="{0041885A-913E-442F-A713-CD495E50BF38}" srcOrd="0" destOrd="0" presId="urn:microsoft.com/office/officeart/2005/8/layout/pyramid2"/>
    <dgm:cxn modelId="{79697673-7256-47DF-B28E-DAE9F8C72C34}" srcId="{9CB1D9FA-6529-4D39-A1EE-5E072F7796B2}" destId="{8F928B6F-1CF2-489A-A14A-D19955D76980}" srcOrd="0" destOrd="0" parTransId="{E21EDD59-A5CC-4EAD-8C2A-535BFFD64605}" sibTransId="{94BBF1B7-A2E6-44C5-8A7D-678161D52FB5}"/>
    <dgm:cxn modelId="{A7E96A86-F274-44D4-8E20-01B3EF66B6E3}" srcId="{9CB1D9FA-6529-4D39-A1EE-5E072F7796B2}" destId="{2C4FF89B-3E8A-484A-9DBD-D5AEF432F083}" srcOrd="2" destOrd="0" parTransId="{9B3D8BCC-F181-46EF-9135-28B13FDEC3EC}" sibTransId="{63E52722-6D97-4F0B-9951-63244BFA7D6C}"/>
    <dgm:cxn modelId="{D51492E2-8407-44CA-9130-E0656DABB2B2}" type="presOf" srcId="{EE52CBC3-B42C-48E0-A8FD-6BFEFA39B60D}" destId="{CF43B090-6689-43C3-B6F1-AE0ADB4C44A0}" srcOrd="0" destOrd="0" presId="urn:microsoft.com/office/officeart/2005/8/layout/pyramid2"/>
    <dgm:cxn modelId="{C4B175FD-8A55-4DE6-9E19-D843BA53E7AD}" srcId="{9CB1D9FA-6529-4D39-A1EE-5E072F7796B2}" destId="{EE52CBC3-B42C-48E0-A8FD-6BFEFA39B60D}" srcOrd="1" destOrd="0" parTransId="{AEF05329-D688-40DA-A001-64B0DA91962A}" sibTransId="{08FF51C8-200D-47AC-AD77-319EB80DA5F6}"/>
    <dgm:cxn modelId="{2095A4E2-95BE-4792-9121-ED65B3A11048}" type="presParOf" srcId="{DA86072D-A5F7-42BF-955F-F25C4976C1D8}" destId="{A1BD72BA-1F48-406E-99AE-509256392310}" srcOrd="0" destOrd="0" presId="urn:microsoft.com/office/officeart/2005/8/layout/pyramid2"/>
    <dgm:cxn modelId="{CCFA5554-AF73-4FB9-B71A-17EBFFA6A2BB}" type="presParOf" srcId="{DA86072D-A5F7-42BF-955F-F25C4976C1D8}" destId="{A511AE73-AA79-4DFD-A60F-33D35A7DDC03}" srcOrd="1" destOrd="0" presId="urn:microsoft.com/office/officeart/2005/8/layout/pyramid2"/>
    <dgm:cxn modelId="{77FA0D8C-2BAD-4537-8C61-A42C70F69911}" type="presParOf" srcId="{A511AE73-AA79-4DFD-A60F-33D35A7DDC03}" destId="{0041885A-913E-442F-A713-CD495E50BF38}" srcOrd="0" destOrd="0" presId="urn:microsoft.com/office/officeart/2005/8/layout/pyramid2"/>
    <dgm:cxn modelId="{C18C414E-6171-4A96-9C68-0588B0D8CAF2}" type="presParOf" srcId="{A511AE73-AA79-4DFD-A60F-33D35A7DDC03}" destId="{5283AFCF-4695-48C9-AE08-E0C9BD4110A9}" srcOrd="1" destOrd="0" presId="urn:microsoft.com/office/officeart/2005/8/layout/pyramid2"/>
    <dgm:cxn modelId="{0E589B25-D4E1-493A-AD25-DB843B487E6B}" type="presParOf" srcId="{A511AE73-AA79-4DFD-A60F-33D35A7DDC03}" destId="{CF43B090-6689-43C3-B6F1-AE0ADB4C44A0}" srcOrd="2" destOrd="0" presId="urn:microsoft.com/office/officeart/2005/8/layout/pyramid2"/>
    <dgm:cxn modelId="{E7BF773F-BEC3-4238-960E-5EA89C1E0956}" type="presParOf" srcId="{A511AE73-AA79-4DFD-A60F-33D35A7DDC03}" destId="{38AB562A-2D69-40EA-BF35-505FFDDBB2E4}" srcOrd="3" destOrd="0" presId="urn:microsoft.com/office/officeart/2005/8/layout/pyramid2"/>
    <dgm:cxn modelId="{9CE438F8-80F0-4BFC-AC53-4747762B6E8B}" type="presParOf" srcId="{A511AE73-AA79-4DFD-A60F-33D35A7DDC03}" destId="{5A369A1C-69B7-4999-BFD1-8E0C1766840F}" srcOrd="4" destOrd="0" presId="urn:microsoft.com/office/officeart/2005/8/layout/pyramid2"/>
    <dgm:cxn modelId="{25092C02-0429-4719-9381-E4BC6F813720}" type="presParOf" srcId="{A511AE73-AA79-4DFD-A60F-33D35A7DDC03}" destId="{8323754A-8BD3-462D-A8A3-1CE9ADB98412}" srcOrd="5" destOrd="0" presId="urn:microsoft.com/office/officeart/2005/8/layout/pyramid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87DBDC8-C865-4966-838A-C408351285AB}" type="doc">
      <dgm:prSet loTypeId="urn:microsoft.com/office/officeart/2005/8/layout/vList2" loCatId="list" qsTypeId="urn:microsoft.com/office/officeart/2005/8/quickstyle/simple3" qsCatId="simple" csTypeId="urn:microsoft.com/office/officeart/2005/8/colors/accent2_3" csCatId="accent2" phldr="1"/>
      <dgm:spPr/>
      <dgm:t>
        <a:bodyPr/>
        <a:lstStyle/>
        <a:p>
          <a:endParaRPr lang="en-IN"/>
        </a:p>
      </dgm:t>
    </dgm:pt>
    <dgm:pt modelId="{6A11BC82-FC21-4086-B18D-B94853729B0A}">
      <dgm:prSet/>
      <dgm:spPr/>
      <dgm:t>
        <a:bodyPr/>
        <a:lstStyle/>
        <a:p>
          <a:r>
            <a:rPr lang="en-IN" b="0" i="0" baseline="0" dirty="0"/>
            <a:t>Despite proximity and support of health services to urban poor community, access is restricted. This happens on the account of there being crowded, ineffective outreach activities, weak referral system, social exclusion, lack of information and their unfamiliarity with the modern environment.</a:t>
          </a:r>
          <a:endParaRPr lang="en-IN" dirty="0"/>
        </a:p>
      </dgm:t>
    </dgm:pt>
    <dgm:pt modelId="{20A596EB-C73D-4CC6-AD13-866795C10A33}" type="parTrans" cxnId="{52F907CD-E57A-4163-886C-16DF74BD4CD7}">
      <dgm:prSet/>
      <dgm:spPr/>
      <dgm:t>
        <a:bodyPr/>
        <a:lstStyle/>
        <a:p>
          <a:endParaRPr lang="en-IN"/>
        </a:p>
      </dgm:t>
    </dgm:pt>
    <dgm:pt modelId="{E0F6BBCF-7E39-40B2-91F6-0175B8172D1A}" type="sibTrans" cxnId="{52F907CD-E57A-4163-886C-16DF74BD4CD7}">
      <dgm:prSet/>
      <dgm:spPr/>
      <dgm:t>
        <a:bodyPr/>
        <a:lstStyle/>
        <a:p>
          <a:endParaRPr lang="en-IN"/>
        </a:p>
      </dgm:t>
    </dgm:pt>
    <dgm:pt modelId="{2192D98F-C1E6-4DDD-AF24-37A3521FDF49}">
      <dgm:prSet/>
      <dgm:spPr/>
      <dgm:t>
        <a:bodyPr/>
        <a:lstStyle/>
        <a:p>
          <a:r>
            <a:rPr lang="en-IN" b="0" i="0" baseline="0"/>
            <a:t>Maternal and Child Care Centre is present at Bhati mines, but facilities for conducting childbirth are not present. Therefore, community have to travel 18-25km at government facilities to deliver children.  </a:t>
          </a:r>
          <a:endParaRPr lang="en-IN"/>
        </a:p>
      </dgm:t>
    </dgm:pt>
    <dgm:pt modelId="{55C078A0-470B-4CD4-AC33-C14600BDA274}" type="parTrans" cxnId="{38D6F63E-22AD-46B1-BD28-7121FD1339EB}">
      <dgm:prSet/>
      <dgm:spPr/>
      <dgm:t>
        <a:bodyPr/>
        <a:lstStyle/>
        <a:p>
          <a:endParaRPr lang="en-IN"/>
        </a:p>
      </dgm:t>
    </dgm:pt>
    <dgm:pt modelId="{DBAF0124-E0F5-4558-9BA3-FCDC0C9642F4}" type="sibTrans" cxnId="{38D6F63E-22AD-46B1-BD28-7121FD1339EB}">
      <dgm:prSet/>
      <dgm:spPr/>
      <dgm:t>
        <a:bodyPr/>
        <a:lstStyle/>
        <a:p>
          <a:endParaRPr lang="en-IN"/>
        </a:p>
      </dgm:t>
    </dgm:pt>
    <dgm:pt modelId="{F420A21E-FC39-437D-A7F6-8B5FF23D7772}" type="pres">
      <dgm:prSet presAssocID="{B87DBDC8-C865-4966-838A-C408351285AB}" presName="linear" presStyleCnt="0">
        <dgm:presLayoutVars>
          <dgm:animLvl val="lvl"/>
          <dgm:resizeHandles val="exact"/>
        </dgm:presLayoutVars>
      </dgm:prSet>
      <dgm:spPr/>
    </dgm:pt>
    <dgm:pt modelId="{A2B13C5C-4067-4C38-A893-48A0EB4C762B}" type="pres">
      <dgm:prSet presAssocID="{6A11BC82-FC21-4086-B18D-B94853729B0A}" presName="parentText" presStyleLbl="node1" presStyleIdx="0" presStyleCnt="2" custScaleY="128166" custLinFactY="-2699" custLinFactNeighborY="-100000">
        <dgm:presLayoutVars>
          <dgm:chMax val="0"/>
          <dgm:bulletEnabled val="1"/>
        </dgm:presLayoutVars>
      </dgm:prSet>
      <dgm:spPr/>
    </dgm:pt>
    <dgm:pt modelId="{7BF0C31E-618E-4477-BC99-FED480FB9790}" type="pres">
      <dgm:prSet presAssocID="{E0F6BBCF-7E39-40B2-91F6-0175B8172D1A}" presName="spacer" presStyleCnt="0"/>
      <dgm:spPr/>
    </dgm:pt>
    <dgm:pt modelId="{0340B00A-1B36-4A7B-9A4C-5EC0D404D636}" type="pres">
      <dgm:prSet presAssocID="{2192D98F-C1E6-4DDD-AF24-37A3521FDF49}" presName="parentText" presStyleLbl="node1" presStyleIdx="1" presStyleCnt="2">
        <dgm:presLayoutVars>
          <dgm:chMax val="0"/>
          <dgm:bulletEnabled val="1"/>
        </dgm:presLayoutVars>
      </dgm:prSet>
      <dgm:spPr/>
    </dgm:pt>
  </dgm:ptLst>
  <dgm:cxnLst>
    <dgm:cxn modelId="{66DF333A-1ABD-4E4D-81A4-7D94D483F23F}" type="presOf" srcId="{2192D98F-C1E6-4DDD-AF24-37A3521FDF49}" destId="{0340B00A-1B36-4A7B-9A4C-5EC0D404D636}" srcOrd="0" destOrd="0" presId="urn:microsoft.com/office/officeart/2005/8/layout/vList2"/>
    <dgm:cxn modelId="{38D6F63E-22AD-46B1-BD28-7121FD1339EB}" srcId="{B87DBDC8-C865-4966-838A-C408351285AB}" destId="{2192D98F-C1E6-4DDD-AF24-37A3521FDF49}" srcOrd="1" destOrd="0" parTransId="{55C078A0-470B-4CD4-AC33-C14600BDA274}" sibTransId="{DBAF0124-E0F5-4558-9BA3-FCDC0C9642F4}"/>
    <dgm:cxn modelId="{9DA29F41-0CB3-482C-A1DA-BE13BB9FC9B3}" type="presOf" srcId="{6A11BC82-FC21-4086-B18D-B94853729B0A}" destId="{A2B13C5C-4067-4C38-A893-48A0EB4C762B}" srcOrd="0" destOrd="0" presId="urn:microsoft.com/office/officeart/2005/8/layout/vList2"/>
    <dgm:cxn modelId="{0EE07156-E539-4366-9A1F-06DA8ACC2019}" type="presOf" srcId="{B87DBDC8-C865-4966-838A-C408351285AB}" destId="{F420A21E-FC39-437D-A7F6-8B5FF23D7772}" srcOrd="0" destOrd="0" presId="urn:microsoft.com/office/officeart/2005/8/layout/vList2"/>
    <dgm:cxn modelId="{52F907CD-E57A-4163-886C-16DF74BD4CD7}" srcId="{B87DBDC8-C865-4966-838A-C408351285AB}" destId="{6A11BC82-FC21-4086-B18D-B94853729B0A}" srcOrd="0" destOrd="0" parTransId="{20A596EB-C73D-4CC6-AD13-866795C10A33}" sibTransId="{E0F6BBCF-7E39-40B2-91F6-0175B8172D1A}"/>
    <dgm:cxn modelId="{F611924C-8B33-41A5-BC51-7BB215BE243E}" type="presParOf" srcId="{F420A21E-FC39-437D-A7F6-8B5FF23D7772}" destId="{A2B13C5C-4067-4C38-A893-48A0EB4C762B}" srcOrd="0" destOrd="0" presId="urn:microsoft.com/office/officeart/2005/8/layout/vList2"/>
    <dgm:cxn modelId="{51BEA903-48D4-4875-B868-76CF8DA6F1FE}" type="presParOf" srcId="{F420A21E-FC39-437D-A7F6-8B5FF23D7772}" destId="{7BF0C31E-618E-4477-BC99-FED480FB9790}" srcOrd="1" destOrd="0" presId="urn:microsoft.com/office/officeart/2005/8/layout/vList2"/>
    <dgm:cxn modelId="{B332182C-0C22-4017-8AEF-067ED855823E}" type="presParOf" srcId="{F420A21E-FC39-437D-A7F6-8B5FF23D7772}" destId="{0340B00A-1B36-4A7B-9A4C-5EC0D404D636}"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5C8FBB-C9FA-491E-BCE7-624A151D7607}">
      <dsp:nvSpPr>
        <dsp:cNvPr id="0" name=""/>
        <dsp:cNvSpPr/>
      </dsp:nvSpPr>
      <dsp:spPr>
        <a:xfrm>
          <a:off x="0" y="26923"/>
          <a:ext cx="10515601" cy="798524"/>
        </a:xfrm>
        <a:prstGeom prst="roundRect">
          <a:avLst/>
        </a:prstGeom>
        <a:gradFill rotWithShape="0">
          <a:gsLst>
            <a:gs pos="0">
              <a:schemeClr val="accent2">
                <a:shade val="80000"/>
                <a:hueOff val="0"/>
                <a:satOff val="0"/>
                <a:lumOff val="0"/>
                <a:alphaOff val="0"/>
                <a:tint val="50000"/>
                <a:satMod val="300000"/>
              </a:schemeClr>
            </a:gs>
            <a:gs pos="35000">
              <a:schemeClr val="accent2">
                <a:shade val="80000"/>
                <a:hueOff val="0"/>
                <a:satOff val="0"/>
                <a:lumOff val="0"/>
                <a:alphaOff val="0"/>
                <a:tint val="37000"/>
                <a:satMod val="300000"/>
              </a:schemeClr>
            </a:gs>
            <a:gs pos="100000">
              <a:schemeClr val="accent2">
                <a:shade val="80000"/>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IN" sz="2100" b="0" i="0" kern="1200" baseline="0">
              <a:latin typeface="Times New Roman" panose="02020603050405020304" pitchFamily="18" charset="0"/>
              <a:cs typeface="Times New Roman" panose="02020603050405020304" pitchFamily="18" charset="0"/>
            </a:rPr>
            <a:t>Home delivery without skilled care at birth has a significant impact on maternal deaths.</a:t>
          </a:r>
          <a:endParaRPr lang="en-IN" sz="2100" kern="1200">
            <a:latin typeface="Times New Roman" panose="02020603050405020304" pitchFamily="18" charset="0"/>
            <a:cs typeface="Times New Roman" panose="02020603050405020304" pitchFamily="18" charset="0"/>
          </a:endParaRPr>
        </a:p>
      </dsp:txBody>
      <dsp:txXfrm>
        <a:off x="38981" y="65904"/>
        <a:ext cx="10437639" cy="720562"/>
      </dsp:txXfrm>
    </dsp:sp>
    <dsp:sp modelId="{81DB9291-50AD-4108-8795-60888E8665A4}">
      <dsp:nvSpPr>
        <dsp:cNvPr id="0" name=""/>
        <dsp:cNvSpPr/>
      </dsp:nvSpPr>
      <dsp:spPr>
        <a:xfrm>
          <a:off x="0" y="885928"/>
          <a:ext cx="10515601" cy="798524"/>
        </a:xfrm>
        <a:prstGeom prst="roundRect">
          <a:avLst/>
        </a:prstGeom>
        <a:gradFill rotWithShape="0">
          <a:gsLst>
            <a:gs pos="0">
              <a:schemeClr val="accent2">
                <a:shade val="80000"/>
                <a:hueOff val="-160472"/>
                <a:satOff val="3389"/>
                <a:lumOff val="9027"/>
                <a:alphaOff val="0"/>
                <a:tint val="50000"/>
                <a:satMod val="300000"/>
              </a:schemeClr>
            </a:gs>
            <a:gs pos="35000">
              <a:schemeClr val="accent2">
                <a:shade val="80000"/>
                <a:hueOff val="-160472"/>
                <a:satOff val="3389"/>
                <a:lumOff val="9027"/>
                <a:alphaOff val="0"/>
                <a:tint val="37000"/>
                <a:satMod val="300000"/>
              </a:schemeClr>
            </a:gs>
            <a:gs pos="100000">
              <a:schemeClr val="accent2">
                <a:shade val="80000"/>
                <a:hueOff val="-160472"/>
                <a:satOff val="3389"/>
                <a:lumOff val="9027"/>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IN" sz="2100" b="0" i="0" kern="1200" baseline="0">
              <a:latin typeface="Times New Roman" panose="02020603050405020304" pitchFamily="18" charset="0"/>
              <a:cs typeface="Times New Roman" panose="02020603050405020304" pitchFamily="18" charset="0"/>
            </a:rPr>
            <a:t>Almost 295,000 mothers died from various pregnancy and childbirth-related problems in 2017, amounting to 810 maternal deaths every day.</a:t>
          </a:r>
          <a:endParaRPr lang="en-IN" sz="2100" kern="1200">
            <a:latin typeface="Times New Roman" panose="02020603050405020304" pitchFamily="18" charset="0"/>
            <a:cs typeface="Times New Roman" panose="02020603050405020304" pitchFamily="18" charset="0"/>
          </a:endParaRPr>
        </a:p>
      </dsp:txBody>
      <dsp:txXfrm>
        <a:off x="38981" y="924909"/>
        <a:ext cx="10437639" cy="720562"/>
      </dsp:txXfrm>
    </dsp:sp>
    <dsp:sp modelId="{7A111EC4-D14E-4F1C-8482-ADFADCF3157A}">
      <dsp:nvSpPr>
        <dsp:cNvPr id="0" name=""/>
        <dsp:cNvSpPr/>
      </dsp:nvSpPr>
      <dsp:spPr>
        <a:xfrm>
          <a:off x="0" y="1744933"/>
          <a:ext cx="10515601" cy="798524"/>
        </a:xfrm>
        <a:prstGeom prst="roundRect">
          <a:avLst/>
        </a:prstGeom>
        <a:gradFill rotWithShape="0">
          <a:gsLst>
            <a:gs pos="0">
              <a:schemeClr val="accent2">
                <a:shade val="80000"/>
                <a:hueOff val="-320943"/>
                <a:satOff val="6777"/>
                <a:lumOff val="18054"/>
                <a:alphaOff val="0"/>
                <a:tint val="50000"/>
                <a:satMod val="300000"/>
              </a:schemeClr>
            </a:gs>
            <a:gs pos="35000">
              <a:schemeClr val="accent2">
                <a:shade val="80000"/>
                <a:hueOff val="-320943"/>
                <a:satOff val="6777"/>
                <a:lumOff val="18054"/>
                <a:alphaOff val="0"/>
                <a:tint val="37000"/>
                <a:satMod val="300000"/>
              </a:schemeClr>
            </a:gs>
            <a:gs pos="100000">
              <a:schemeClr val="accent2">
                <a:shade val="80000"/>
                <a:hueOff val="-320943"/>
                <a:satOff val="6777"/>
                <a:lumOff val="18054"/>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IN" sz="2100" b="0" i="0" kern="1200" baseline="0">
              <a:latin typeface="Times New Roman" panose="02020603050405020304" pitchFamily="18" charset="0"/>
              <a:cs typeface="Times New Roman" panose="02020603050405020304" pitchFamily="18" charset="0"/>
            </a:rPr>
            <a:t>Increasing institutional births is a key global strategy to reduce maternal and new-born mortality.</a:t>
          </a:r>
          <a:endParaRPr lang="en-IN" sz="2100" kern="1200">
            <a:latin typeface="Times New Roman" panose="02020603050405020304" pitchFamily="18" charset="0"/>
            <a:cs typeface="Times New Roman" panose="02020603050405020304" pitchFamily="18" charset="0"/>
          </a:endParaRPr>
        </a:p>
      </dsp:txBody>
      <dsp:txXfrm>
        <a:off x="38981" y="1783914"/>
        <a:ext cx="10437639" cy="720562"/>
      </dsp:txXfrm>
    </dsp:sp>
    <dsp:sp modelId="{25903FF7-EDB5-455D-91E1-ABA38452DE4D}">
      <dsp:nvSpPr>
        <dsp:cNvPr id="0" name=""/>
        <dsp:cNvSpPr/>
      </dsp:nvSpPr>
      <dsp:spPr>
        <a:xfrm>
          <a:off x="0" y="2598451"/>
          <a:ext cx="10515601" cy="798524"/>
        </a:xfrm>
        <a:prstGeom prst="roundRect">
          <a:avLst/>
        </a:prstGeom>
        <a:gradFill rotWithShape="0">
          <a:gsLst>
            <a:gs pos="0">
              <a:schemeClr val="accent2">
                <a:shade val="80000"/>
                <a:hueOff val="-481415"/>
                <a:satOff val="10166"/>
                <a:lumOff val="27081"/>
                <a:alphaOff val="0"/>
                <a:tint val="50000"/>
                <a:satMod val="300000"/>
              </a:schemeClr>
            </a:gs>
            <a:gs pos="35000">
              <a:schemeClr val="accent2">
                <a:shade val="80000"/>
                <a:hueOff val="-481415"/>
                <a:satOff val="10166"/>
                <a:lumOff val="27081"/>
                <a:alphaOff val="0"/>
                <a:tint val="37000"/>
                <a:satMod val="300000"/>
              </a:schemeClr>
            </a:gs>
            <a:gs pos="100000">
              <a:schemeClr val="accent2">
                <a:shade val="80000"/>
                <a:hueOff val="-481415"/>
                <a:satOff val="10166"/>
                <a:lumOff val="27081"/>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IN" sz="2100" b="0" i="0" kern="1200" baseline="0" dirty="0">
              <a:latin typeface="Times New Roman" panose="02020603050405020304" pitchFamily="18" charset="0"/>
              <a:cs typeface="Times New Roman" panose="02020603050405020304" pitchFamily="18" charset="0"/>
            </a:rPr>
            <a:t>The WHO (2010) statistics shows that only half of expectant mothers in India complete four antenatal care (ANC) visits</a:t>
          </a:r>
          <a:endParaRPr lang="en-IN" sz="2100" kern="1200" dirty="0">
            <a:latin typeface="Times New Roman" panose="02020603050405020304" pitchFamily="18" charset="0"/>
            <a:cs typeface="Times New Roman" panose="02020603050405020304" pitchFamily="18" charset="0"/>
          </a:endParaRPr>
        </a:p>
      </dsp:txBody>
      <dsp:txXfrm>
        <a:off x="38981" y="2637432"/>
        <a:ext cx="10437639" cy="72056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253254-2134-46D4-8C80-D401386E9FA9}">
      <dsp:nvSpPr>
        <dsp:cNvPr id="0" name=""/>
        <dsp:cNvSpPr/>
      </dsp:nvSpPr>
      <dsp:spPr>
        <a:xfrm>
          <a:off x="788669" y="0"/>
          <a:ext cx="8938260" cy="4351338"/>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 modelId="{9E505292-35A1-40BD-BC3E-EA57C18AD0F0}">
      <dsp:nvSpPr>
        <dsp:cNvPr id="0" name=""/>
        <dsp:cNvSpPr/>
      </dsp:nvSpPr>
      <dsp:spPr>
        <a:xfrm>
          <a:off x="0" y="1305401"/>
          <a:ext cx="4994910" cy="1740535"/>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N" sz="2400" b="0" i="0" kern="1200" baseline="0" dirty="0"/>
            <a:t>Since there are a majority of daily wage workers in the area, during our time of study most of them were not at home to give the answers.</a:t>
          </a:r>
          <a:endParaRPr lang="en-IN" sz="2400" kern="1200" dirty="0"/>
        </a:p>
      </dsp:txBody>
      <dsp:txXfrm>
        <a:off x="84966" y="1390367"/>
        <a:ext cx="4824978" cy="1570603"/>
      </dsp:txXfrm>
    </dsp:sp>
    <dsp:sp modelId="{C0D9B46F-5AFF-46C2-ACF6-9624D3529E66}">
      <dsp:nvSpPr>
        <dsp:cNvPr id="0" name=""/>
        <dsp:cNvSpPr/>
      </dsp:nvSpPr>
      <dsp:spPr>
        <a:xfrm>
          <a:off x="5520690" y="1305401"/>
          <a:ext cx="4994910" cy="1740535"/>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N" sz="2400" b="0" i="0" kern="1200" baseline="0"/>
            <a:t>Concurrent health facility assessment was not performed which would have helped to understand additional supply side factors. </a:t>
          </a:r>
          <a:endParaRPr lang="en-IN" sz="2400" kern="1200"/>
        </a:p>
      </dsp:txBody>
      <dsp:txXfrm>
        <a:off x="5605656" y="1390367"/>
        <a:ext cx="4824978" cy="157060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629BD4-C9A4-4E29-B7C7-D7E4120BC822}">
      <dsp:nvSpPr>
        <dsp:cNvPr id="0" name=""/>
        <dsp:cNvSpPr/>
      </dsp:nvSpPr>
      <dsp:spPr>
        <a:xfrm>
          <a:off x="0" y="1558"/>
          <a:ext cx="5066349" cy="547123"/>
        </a:xfrm>
        <a:prstGeom prst="roundRect">
          <a:avLst/>
        </a:prstGeom>
        <a:gradFill rotWithShape="0">
          <a:gsLst>
            <a:gs pos="0">
              <a:schemeClr val="accent2">
                <a:shade val="80000"/>
                <a:hueOff val="0"/>
                <a:satOff val="0"/>
                <a:lumOff val="0"/>
                <a:alphaOff val="0"/>
                <a:tint val="50000"/>
                <a:satMod val="300000"/>
              </a:schemeClr>
            </a:gs>
            <a:gs pos="35000">
              <a:schemeClr val="accent2">
                <a:shade val="80000"/>
                <a:hueOff val="0"/>
                <a:satOff val="0"/>
                <a:lumOff val="0"/>
                <a:alphaOff val="0"/>
                <a:tint val="37000"/>
                <a:satMod val="300000"/>
              </a:schemeClr>
            </a:gs>
            <a:gs pos="100000">
              <a:schemeClr val="accent2">
                <a:shade val="80000"/>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b="0" i="0" kern="1200" baseline="0"/>
            <a:t>Conducting an efficient Data Collection and Baseline Survey</a:t>
          </a:r>
          <a:endParaRPr lang="en-IN" sz="1800" kern="1200"/>
        </a:p>
      </dsp:txBody>
      <dsp:txXfrm>
        <a:off x="26708" y="28266"/>
        <a:ext cx="5012933" cy="493707"/>
      </dsp:txXfrm>
    </dsp:sp>
    <dsp:sp modelId="{967182D7-4873-4BBF-BB77-3816A779DCCC}">
      <dsp:nvSpPr>
        <dsp:cNvPr id="0" name=""/>
        <dsp:cNvSpPr/>
      </dsp:nvSpPr>
      <dsp:spPr>
        <a:xfrm>
          <a:off x="0" y="559721"/>
          <a:ext cx="5066349" cy="547123"/>
        </a:xfrm>
        <a:prstGeom prst="roundRect">
          <a:avLst/>
        </a:prstGeom>
        <a:gradFill rotWithShape="0">
          <a:gsLst>
            <a:gs pos="0">
              <a:schemeClr val="accent2">
                <a:shade val="80000"/>
                <a:hueOff val="-80236"/>
                <a:satOff val="1694"/>
                <a:lumOff val="4514"/>
                <a:alphaOff val="0"/>
                <a:tint val="50000"/>
                <a:satMod val="300000"/>
              </a:schemeClr>
            </a:gs>
            <a:gs pos="35000">
              <a:schemeClr val="accent2">
                <a:shade val="80000"/>
                <a:hueOff val="-80236"/>
                <a:satOff val="1694"/>
                <a:lumOff val="4514"/>
                <a:alphaOff val="0"/>
                <a:tint val="37000"/>
                <a:satMod val="300000"/>
              </a:schemeClr>
            </a:gs>
            <a:gs pos="100000">
              <a:schemeClr val="accent2">
                <a:shade val="80000"/>
                <a:hueOff val="-80236"/>
                <a:satOff val="1694"/>
                <a:lumOff val="4514"/>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b="0" i="0" kern="1200" baseline="0"/>
            <a:t>Community Events planning</a:t>
          </a:r>
          <a:endParaRPr lang="en-IN" sz="1800" kern="1200"/>
        </a:p>
      </dsp:txBody>
      <dsp:txXfrm>
        <a:off x="26708" y="586429"/>
        <a:ext cx="5012933" cy="493707"/>
      </dsp:txXfrm>
    </dsp:sp>
    <dsp:sp modelId="{8E07DC0D-AE58-4F2B-86C6-6099C18A67EF}">
      <dsp:nvSpPr>
        <dsp:cNvPr id="0" name=""/>
        <dsp:cNvSpPr/>
      </dsp:nvSpPr>
      <dsp:spPr>
        <a:xfrm>
          <a:off x="0" y="1117884"/>
          <a:ext cx="5066349" cy="547123"/>
        </a:xfrm>
        <a:prstGeom prst="roundRect">
          <a:avLst/>
        </a:prstGeom>
        <a:gradFill rotWithShape="0">
          <a:gsLst>
            <a:gs pos="0">
              <a:schemeClr val="accent2">
                <a:shade val="80000"/>
                <a:hueOff val="-160472"/>
                <a:satOff val="3389"/>
                <a:lumOff val="9027"/>
                <a:alphaOff val="0"/>
                <a:tint val="50000"/>
                <a:satMod val="300000"/>
              </a:schemeClr>
            </a:gs>
            <a:gs pos="35000">
              <a:schemeClr val="accent2">
                <a:shade val="80000"/>
                <a:hueOff val="-160472"/>
                <a:satOff val="3389"/>
                <a:lumOff val="9027"/>
                <a:alphaOff val="0"/>
                <a:tint val="37000"/>
                <a:satMod val="300000"/>
              </a:schemeClr>
            </a:gs>
            <a:gs pos="100000">
              <a:schemeClr val="accent2">
                <a:shade val="80000"/>
                <a:hueOff val="-160472"/>
                <a:satOff val="3389"/>
                <a:lumOff val="9027"/>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b="0" i="0" kern="1200" baseline="0"/>
            <a:t>Conducting Research </a:t>
          </a:r>
          <a:endParaRPr lang="en-IN" sz="1800" kern="1200"/>
        </a:p>
      </dsp:txBody>
      <dsp:txXfrm>
        <a:off x="26708" y="1144592"/>
        <a:ext cx="5012933" cy="493707"/>
      </dsp:txXfrm>
    </dsp:sp>
    <dsp:sp modelId="{2E5DEC2B-F9C1-4D4C-9EED-F56FC4735AF2}">
      <dsp:nvSpPr>
        <dsp:cNvPr id="0" name=""/>
        <dsp:cNvSpPr/>
      </dsp:nvSpPr>
      <dsp:spPr>
        <a:xfrm>
          <a:off x="0" y="1676046"/>
          <a:ext cx="5066349" cy="547123"/>
        </a:xfrm>
        <a:prstGeom prst="roundRect">
          <a:avLst/>
        </a:prstGeom>
        <a:gradFill rotWithShape="0">
          <a:gsLst>
            <a:gs pos="0">
              <a:schemeClr val="accent2">
                <a:shade val="80000"/>
                <a:hueOff val="-240708"/>
                <a:satOff val="5083"/>
                <a:lumOff val="13541"/>
                <a:alphaOff val="0"/>
                <a:tint val="50000"/>
                <a:satMod val="300000"/>
              </a:schemeClr>
            </a:gs>
            <a:gs pos="35000">
              <a:schemeClr val="accent2">
                <a:shade val="80000"/>
                <a:hueOff val="-240708"/>
                <a:satOff val="5083"/>
                <a:lumOff val="13541"/>
                <a:alphaOff val="0"/>
                <a:tint val="37000"/>
                <a:satMod val="300000"/>
              </a:schemeClr>
            </a:gs>
            <a:gs pos="100000">
              <a:schemeClr val="accent2">
                <a:shade val="80000"/>
                <a:hueOff val="-240708"/>
                <a:satOff val="5083"/>
                <a:lumOff val="13541"/>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b="0" i="0" kern="1200" baseline="0"/>
            <a:t>Area Mapping and Sketching </a:t>
          </a:r>
          <a:endParaRPr lang="en-IN" sz="1800" kern="1200"/>
        </a:p>
      </dsp:txBody>
      <dsp:txXfrm>
        <a:off x="26708" y="1702754"/>
        <a:ext cx="5012933" cy="493707"/>
      </dsp:txXfrm>
    </dsp:sp>
    <dsp:sp modelId="{F7959471-89F0-4C51-9442-647BD5058FB1}">
      <dsp:nvSpPr>
        <dsp:cNvPr id="0" name=""/>
        <dsp:cNvSpPr/>
      </dsp:nvSpPr>
      <dsp:spPr>
        <a:xfrm>
          <a:off x="0" y="2234209"/>
          <a:ext cx="5066349" cy="547123"/>
        </a:xfrm>
        <a:prstGeom prst="roundRect">
          <a:avLst/>
        </a:prstGeom>
        <a:gradFill rotWithShape="0">
          <a:gsLst>
            <a:gs pos="0">
              <a:schemeClr val="accent2">
                <a:shade val="80000"/>
                <a:hueOff val="-320943"/>
                <a:satOff val="6777"/>
                <a:lumOff val="18054"/>
                <a:alphaOff val="0"/>
                <a:tint val="50000"/>
                <a:satMod val="300000"/>
              </a:schemeClr>
            </a:gs>
            <a:gs pos="35000">
              <a:schemeClr val="accent2">
                <a:shade val="80000"/>
                <a:hueOff val="-320943"/>
                <a:satOff val="6777"/>
                <a:lumOff val="18054"/>
                <a:alphaOff val="0"/>
                <a:tint val="37000"/>
                <a:satMod val="300000"/>
              </a:schemeClr>
            </a:gs>
            <a:gs pos="100000">
              <a:schemeClr val="accent2">
                <a:shade val="80000"/>
                <a:hueOff val="-320943"/>
                <a:satOff val="6777"/>
                <a:lumOff val="18054"/>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b="0" i="0" kern="1200" baseline="0"/>
            <a:t>Case Reports and Blog Writing </a:t>
          </a:r>
          <a:endParaRPr lang="en-IN" sz="1800" kern="1200"/>
        </a:p>
      </dsp:txBody>
      <dsp:txXfrm>
        <a:off x="26708" y="2260917"/>
        <a:ext cx="5012933" cy="493707"/>
      </dsp:txXfrm>
    </dsp:sp>
    <dsp:sp modelId="{6700CDDF-9EBE-444A-B9CB-5D4BA5769867}">
      <dsp:nvSpPr>
        <dsp:cNvPr id="0" name=""/>
        <dsp:cNvSpPr/>
      </dsp:nvSpPr>
      <dsp:spPr>
        <a:xfrm>
          <a:off x="0" y="2792371"/>
          <a:ext cx="5066349" cy="547123"/>
        </a:xfrm>
        <a:prstGeom prst="roundRect">
          <a:avLst/>
        </a:prstGeom>
        <a:gradFill rotWithShape="0">
          <a:gsLst>
            <a:gs pos="0">
              <a:schemeClr val="accent2">
                <a:shade val="80000"/>
                <a:hueOff val="-401179"/>
                <a:satOff val="8472"/>
                <a:lumOff val="22568"/>
                <a:alphaOff val="0"/>
                <a:tint val="50000"/>
                <a:satMod val="300000"/>
              </a:schemeClr>
            </a:gs>
            <a:gs pos="35000">
              <a:schemeClr val="accent2">
                <a:shade val="80000"/>
                <a:hueOff val="-401179"/>
                <a:satOff val="8472"/>
                <a:lumOff val="22568"/>
                <a:alphaOff val="0"/>
                <a:tint val="37000"/>
                <a:satMod val="300000"/>
              </a:schemeClr>
            </a:gs>
            <a:gs pos="100000">
              <a:schemeClr val="accent2">
                <a:shade val="80000"/>
                <a:hueOff val="-401179"/>
                <a:satOff val="8472"/>
                <a:lumOff val="22568"/>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b="0" i="0" kern="1200" baseline="0"/>
            <a:t>Household listing </a:t>
          </a:r>
          <a:endParaRPr lang="en-IN" sz="1800" kern="1200"/>
        </a:p>
      </dsp:txBody>
      <dsp:txXfrm>
        <a:off x="26708" y="2819079"/>
        <a:ext cx="5012933" cy="493707"/>
      </dsp:txXfrm>
    </dsp:sp>
    <dsp:sp modelId="{47954371-FE96-4527-91B5-65FDD0836501}">
      <dsp:nvSpPr>
        <dsp:cNvPr id="0" name=""/>
        <dsp:cNvSpPr/>
      </dsp:nvSpPr>
      <dsp:spPr>
        <a:xfrm>
          <a:off x="0" y="3350534"/>
          <a:ext cx="5066349" cy="547123"/>
        </a:xfrm>
        <a:prstGeom prst="roundRect">
          <a:avLst/>
        </a:prstGeom>
        <a:gradFill rotWithShape="0">
          <a:gsLst>
            <a:gs pos="0">
              <a:schemeClr val="accent2">
                <a:shade val="80000"/>
                <a:hueOff val="-481415"/>
                <a:satOff val="10166"/>
                <a:lumOff val="27081"/>
                <a:alphaOff val="0"/>
                <a:tint val="50000"/>
                <a:satMod val="300000"/>
              </a:schemeClr>
            </a:gs>
            <a:gs pos="35000">
              <a:schemeClr val="accent2">
                <a:shade val="80000"/>
                <a:hueOff val="-481415"/>
                <a:satOff val="10166"/>
                <a:lumOff val="27081"/>
                <a:alphaOff val="0"/>
                <a:tint val="37000"/>
                <a:satMod val="300000"/>
              </a:schemeClr>
            </a:gs>
            <a:gs pos="100000">
              <a:schemeClr val="accent2">
                <a:shade val="80000"/>
                <a:hueOff val="-481415"/>
                <a:satOff val="10166"/>
                <a:lumOff val="27081"/>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b="0" i="0" kern="1200" baseline="0"/>
            <a:t>Data Analysis </a:t>
          </a:r>
          <a:endParaRPr lang="en-IN" sz="1800" kern="1200"/>
        </a:p>
      </dsp:txBody>
      <dsp:txXfrm>
        <a:off x="26708" y="3377242"/>
        <a:ext cx="5012933" cy="49370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E880AC-3FCF-4B9B-BEE9-E8002B273273}">
      <dsp:nvSpPr>
        <dsp:cNvPr id="0" name=""/>
        <dsp:cNvSpPr/>
      </dsp:nvSpPr>
      <dsp:spPr>
        <a:xfrm>
          <a:off x="389901" y="0"/>
          <a:ext cx="4418888" cy="3899217"/>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 modelId="{F12E6417-F587-4579-9A28-532CC5FF3ACB}">
      <dsp:nvSpPr>
        <dsp:cNvPr id="0" name=""/>
        <dsp:cNvSpPr/>
      </dsp:nvSpPr>
      <dsp:spPr>
        <a:xfrm>
          <a:off x="5584" y="1169765"/>
          <a:ext cx="1673328" cy="1559686"/>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IN" sz="1500" b="0" i="0" kern="1200" baseline="0"/>
            <a:t>Nitty Gritty of Communication in Community </a:t>
          </a:r>
          <a:endParaRPr lang="en-IN" sz="1500" kern="1200"/>
        </a:p>
      </dsp:txBody>
      <dsp:txXfrm>
        <a:off x="81722" y="1245903"/>
        <a:ext cx="1521052" cy="1407410"/>
      </dsp:txXfrm>
    </dsp:sp>
    <dsp:sp modelId="{46D8ACC4-3231-42A6-9727-FE59001539D6}">
      <dsp:nvSpPr>
        <dsp:cNvPr id="0" name=""/>
        <dsp:cNvSpPr/>
      </dsp:nvSpPr>
      <dsp:spPr>
        <a:xfrm>
          <a:off x="1762681" y="1169765"/>
          <a:ext cx="1673328" cy="1559686"/>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IN" sz="1500" b="0" i="0" kern="1200" baseline="0"/>
            <a:t>In depth exposure to vulnerable community</a:t>
          </a:r>
          <a:endParaRPr lang="en-IN" sz="1500" kern="1200"/>
        </a:p>
      </dsp:txBody>
      <dsp:txXfrm>
        <a:off x="1838819" y="1245903"/>
        <a:ext cx="1521052" cy="1407410"/>
      </dsp:txXfrm>
    </dsp:sp>
    <dsp:sp modelId="{FF12900C-6F91-4A9F-818E-81BCA8E9E23A}">
      <dsp:nvSpPr>
        <dsp:cNvPr id="0" name=""/>
        <dsp:cNvSpPr/>
      </dsp:nvSpPr>
      <dsp:spPr>
        <a:xfrm>
          <a:off x="3519778" y="1169765"/>
          <a:ext cx="1673328" cy="1559686"/>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IN" sz="1500" b="0" i="0" kern="1200" baseline="0"/>
            <a:t>Work efficiently despite of challenges like weather conditions, animal attacks etc</a:t>
          </a:r>
          <a:endParaRPr lang="en-IN" sz="1500" kern="1200"/>
        </a:p>
      </dsp:txBody>
      <dsp:txXfrm>
        <a:off x="3595916" y="1245903"/>
        <a:ext cx="1521052" cy="14074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B90A0B-407F-4DF1-B3D7-094D0941135F}">
      <dsp:nvSpPr>
        <dsp:cNvPr id="0" name=""/>
        <dsp:cNvSpPr/>
      </dsp:nvSpPr>
      <dsp:spPr>
        <a:xfrm>
          <a:off x="0" y="244747"/>
          <a:ext cx="10515600" cy="915780"/>
        </a:xfrm>
        <a:prstGeom prst="roundRect">
          <a:avLst/>
        </a:prstGeom>
        <a:gradFill rotWithShape="0">
          <a:gsLst>
            <a:gs pos="0">
              <a:schemeClr val="accent2">
                <a:shade val="80000"/>
                <a:hueOff val="0"/>
                <a:satOff val="0"/>
                <a:lumOff val="0"/>
                <a:alphaOff val="0"/>
                <a:tint val="50000"/>
                <a:satMod val="300000"/>
              </a:schemeClr>
            </a:gs>
            <a:gs pos="35000">
              <a:schemeClr val="accent2">
                <a:shade val="80000"/>
                <a:hueOff val="0"/>
                <a:satOff val="0"/>
                <a:lumOff val="0"/>
                <a:alphaOff val="0"/>
                <a:tint val="37000"/>
                <a:satMod val="300000"/>
              </a:schemeClr>
            </a:gs>
            <a:gs pos="100000">
              <a:schemeClr val="accent2">
                <a:shade val="80000"/>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IN" sz="2300" b="0" i="0" kern="1200" baseline="0">
              <a:latin typeface="Times New Roman" panose="02020603050405020304" pitchFamily="18" charset="0"/>
              <a:cs typeface="Times New Roman" panose="02020603050405020304" pitchFamily="18" charset="0"/>
            </a:rPr>
            <a:t>NRHM of India launched the Janani Suraksha Yojana (JSY) programme in 2005 with the goal of reducing maternal and neonatal mortality by promoting institutional births.</a:t>
          </a:r>
          <a:endParaRPr lang="en-IN" sz="2300" kern="1200">
            <a:latin typeface="Times New Roman" panose="02020603050405020304" pitchFamily="18" charset="0"/>
            <a:cs typeface="Times New Roman" panose="02020603050405020304" pitchFamily="18" charset="0"/>
          </a:endParaRPr>
        </a:p>
      </dsp:txBody>
      <dsp:txXfrm>
        <a:off x="44705" y="289452"/>
        <a:ext cx="10426190" cy="826370"/>
      </dsp:txXfrm>
    </dsp:sp>
    <dsp:sp modelId="{402FAEAB-E073-4B98-9DF7-B49B41C6F3F9}">
      <dsp:nvSpPr>
        <dsp:cNvPr id="0" name=""/>
        <dsp:cNvSpPr/>
      </dsp:nvSpPr>
      <dsp:spPr>
        <a:xfrm>
          <a:off x="0" y="1226768"/>
          <a:ext cx="10515600" cy="915780"/>
        </a:xfrm>
        <a:prstGeom prst="roundRect">
          <a:avLst/>
        </a:prstGeom>
        <a:gradFill rotWithShape="0">
          <a:gsLst>
            <a:gs pos="0">
              <a:schemeClr val="accent2">
                <a:shade val="80000"/>
                <a:hueOff val="-160472"/>
                <a:satOff val="3389"/>
                <a:lumOff val="9027"/>
                <a:alphaOff val="0"/>
                <a:tint val="50000"/>
                <a:satMod val="300000"/>
              </a:schemeClr>
            </a:gs>
            <a:gs pos="35000">
              <a:schemeClr val="accent2">
                <a:shade val="80000"/>
                <a:hueOff val="-160472"/>
                <a:satOff val="3389"/>
                <a:lumOff val="9027"/>
                <a:alphaOff val="0"/>
                <a:tint val="37000"/>
                <a:satMod val="300000"/>
              </a:schemeClr>
            </a:gs>
            <a:gs pos="100000">
              <a:schemeClr val="accent2">
                <a:shade val="80000"/>
                <a:hueOff val="-160472"/>
                <a:satOff val="3389"/>
                <a:lumOff val="9027"/>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IN" sz="2300" b="0" i="0" kern="1200" baseline="0"/>
            <a:t>Researcher across India have argued the existing disparity in terms of utilization and accessibility to maternal healthcare services among the socially marginalized group </a:t>
          </a:r>
          <a:endParaRPr lang="en-IN" sz="2300" kern="1200"/>
        </a:p>
      </dsp:txBody>
      <dsp:txXfrm>
        <a:off x="44705" y="1271473"/>
        <a:ext cx="10426190" cy="826370"/>
      </dsp:txXfrm>
    </dsp:sp>
    <dsp:sp modelId="{C4CC1DB6-2F2F-4E24-AFC5-4BA226A06FB9}">
      <dsp:nvSpPr>
        <dsp:cNvPr id="0" name=""/>
        <dsp:cNvSpPr/>
      </dsp:nvSpPr>
      <dsp:spPr>
        <a:xfrm>
          <a:off x="0" y="2208789"/>
          <a:ext cx="10515600" cy="915780"/>
        </a:xfrm>
        <a:prstGeom prst="roundRect">
          <a:avLst/>
        </a:prstGeom>
        <a:gradFill rotWithShape="0">
          <a:gsLst>
            <a:gs pos="0">
              <a:schemeClr val="accent2">
                <a:shade val="80000"/>
                <a:hueOff val="-320943"/>
                <a:satOff val="6777"/>
                <a:lumOff val="18054"/>
                <a:alphaOff val="0"/>
                <a:tint val="50000"/>
                <a:satMod val="300000"/>
              </a:schemeClr>
            </a:gs>
            <a:gs pos="35000">
              <a:schemeClr val="accent2">
                <a:shade val="80000"/>
                <a:hueOff val="-320943"/>
                <a:satOff val="6777"/>
                <a:lumOff val="18054"/>
                <a:alphaOff val="0"/>
                <a:tint val="37000"/>
                <a:satMod val="300000"/>
              </a:schemeClr>
            </a:gs>
            <a:gs pos="100000">
              <a:schemeClr val="accent2">
                <a:shade val="80000"/>
                <a:hueOff val="-320943"/>
                <a:satOff val="6777"/>
                <a:lumOff val="18054"/>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IN" sz="2300" b="0" i="0" kern="1200" baseline="0"/>
            <a:t>Studies related to home birth have argued that factors influence the choice of place of delivery</a:t>
          </a:r>
          <a:endParaRPr lang="en-IN" sz="2300" kern="1200"/>
        </a:p>
      </dsp:txBody>
      <dsp:txXfrm>
        <a:off x="44705" y="2253494"/>
        <a:ext cx="10426190" cy="826370"/>
      </dsp:txXfrm>
    </dsp:sp>
    <dsp:sp modelId="{22F4D1C2-ACAC-4A4F-AB64-1CFE48CEDD7D}">
      <dsp:nvSpPr>
        <dsp:cNvPr id="0" name=""/>
        <dsp:cNvSpPr/>
      </dsp:nvSpPr>
      <dsp:spPr>
        <a:xfrm>
          <a:off x="0" y="3190809"/>
          <a:ext cx="10515600" cy="915780"/>
        </a:xfrm>
        <a:prstGeom prst="roundRect">
          <a:avLst/>
        </a:prstGeom>
        <a:gradFill rotWithShape="0">
          <a:gsLst>
            <a:gs pos="0">
              <a:schemeClr val="accent2">
                <a:shade val="80000"/>
                <a:hueOff val="-481415"/>
                <a:satOff val="10166"/>
                <a:lumOff val="27081"/>
                <a:alphaOff val="0"/>
                <a:tint val="50000"/>
                <a:satMod val="300000"/>
              </a:schemeClr>
            </a:gs>
            <a:gs pos="35000">
              <a:schemeClr val="accent2">
                <a:shade val="80000"/>
                <a:hueOff val="-481415"/>
                <a:satOff val="10166"/>
                <a:lumOff val="27081"/>
                <a:alphaOff val="0"/>
                <a:tint val="37000"/>
                <a:satMod val="300000"/>
              </a:schemeClr>
            </a:gs>
            <a:gs pos="100000">
              <a:schemeClr val="accent2">
                <a:shade val="80000"/>
                <a:hueOff val="-481415"/>
                <a:satOff val="10166"/>
                <a:lumOff val="27081"/>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IN" sz="2300" b="0" i="0" kern="1200" baseline="0"/>
            <a:t>The main aim of this study was to understand the factors influencing the place of delivery, and why women prefer home deliveries in urban slums areas</a:t>
          </a:r>
          <a:endParaRPr lang="en-IN" sz="2300" kern="1200"/>
        </a:p>
      </dsp:txBody>
      <dsp:txXfrm>
        <a:off x="44705" y="3235514"/>
        <a:ext cx="10426190" cy="82637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77C7CB-1A2D-4270-8C2B-310B84E8CD47}">
      <dsp:nvSpPr>
        <dsp:cNvPr id="0" name=""/>
        <dsp:cNvSpPr/>
      </dsp:nvSpPr>
      <dsp:spPr>
        <a:xfrm>
          <a:off x="1344" y="776355"/>
          <a:ext cx="5245016" cy="3147009"/>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N" sz="2400" b="0" i="0" kern="1200" baseline="0">
              <a:latin typeface="Times New Roman" panose="02020603050405020304" pitchFamily="18" charset="0"/>
              <a:cs typeface="Times New Roman" panose="02020603050405020304" pitchFamily="18" charset="0"/>
            </a:rPr>
            <a:t>To determine the existing status of home childbirth and institutional deliveries looking at women of age 15-49 years who have delivered in the preceding 3 years in the Bhatti Mines area New Delhi. </a:t>
          </a:r>
          <a:endParaRPr lang="en-IN" sz="2400" kern="1200" dirty="0">
            <a:latin typeface="Times New Roman" panose="02020603050405020304" pitchFamily="18" charset="0"/>
            <a:cs typeface="Times New Roman" panose="02020603050405020304" pitchFamily="18" charset="0"/>
          </a:endParaRPr>
        </a:p>
      </dsp:txBody>
      <dsp:txXfrm>
        <a:off x="1344" y="776355"/>
        <a:ext cx="5245016" cy="3147009"/>
      </dsp:txXfrm>
    </dsp:sp>
    <dsp:sp modelId="{05C892B2-0176-46CA-9690-87C5E07D2A89}">
      <dsp:nvSpPr>
        <dsp:cNvPr id="0" name=""/>
        <dsp:cNvSpPr/>
      </dsp:nvSpPr>
      <dsp:spPr>
        <a:xfrm>
          <a:off x="5770862" y="776355"/>
          <a:ext cx="5245016" cy="3147009"/>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N" sz="2400" b="0" i="0" kern="1200" baseline="0">
              <a:latin typeface="Times New Roman" panose="02020603050405020304" pitchFamily="18" charset="0"/>
              <a:cs typeface="Times New Roman" panose="02020603050405020304" pitchFamily="18" charset="0"/>
            </a:rPr>
            <a:t>To assess the determinants of home births compared to institutional delivery in women of age group 15-49 years who have delivered in the preceding 3 years.</a:t>
          </a:r>
          <a:endParaRPr lang="en-IN" sz="2400" kern="1200">
            <a:latin typeface="Times New Roman" panose="02020603050405020304" pitchFamily="18" charset="0"/>
            <a:cs typeface="Times New Roman" panose="02020603050405020304" pitchFamily="18" charset="0"/>
          </a:endParaRPr>
        </a:p>
      </dsp:txBody>
      <dsp:txXfrm>
        <a:off x="5770862" y="776355"/>
        <a:ext cx="5245016" cy="314700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7C7D8F-94AC-4F78-9104-94B2F9564503}">
      <dsp:nvSpPr>
        <dsp:cNvPr id="0" name=""/>
        <dsp:cNvSpPr/>
      </dsp:nvSpPr>
      <dsp:spPr>
        <a:xfrm>
          <a:off x="0" y="347395"/>
          <a:ext cx="3446519" cy="2067911"/>
        </a:xfrm>
        <a:prstGeom prst="rect">
          <a:avLst/>
        </a:prstGeom>
        <a:gradFill rotWithShape="0">
          <a:gsLst>
            <a:gs pos="0">
              <a:schemeClr val="accent2">
                <a:shade val="80000"/>
                <a:hueOff val="0"/>
                <a:satOff val="0"/>
                <a:lumOff val="0"/>
                <a:alphaOff val="0"/>
                <a:tint val="50000"/>
                <a:satMod val="300000"/>
              </a:schemeClr>
            </a:gs>
            <a:gs pos="35000">
              <a:schemeClr val="accent2">
                <a:shade val="80000"/>
                <a:hueOff val="0"/>
                <a:satOff val="0"/>
                <a:lumOff val="0"/>
                <a:alphaOff val="0"/>
                <a:tint val="37000"/>
                <a:satMod val="300000"/>
              </a:schemeClr>
            </a:gs>
            <a:gs pos="100000">
              <a:schemeClr val="accent2">
                <a:shade val="80000"/>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b="0" i="0" kern="1200" baseline="0" dirty="0">
              <a:latin typeface="Times New Roman" panose="02020603050405020304" pitchFamily="18" charset="0"/>
              <a:cs typeface="Times New Roman" panose="02020603050405020304" pitchFamily="18" charset="0"/>
            </a:rPr>
            <a:t>STUDY DESIGN  </a:t>
          </a:r>
        </a:p>
        <a:p>
          <a:pPr marL="0" lvl="0" indent="0" algn="ctr" defTabSz="889000">
            <a:lnSpc>
              <a:spcPct val="90000"/>
            </a:lnSpc>
            <a:spcBef>
              <a:spcPct val="0"/>
            </a:spcBef>
            <a:spcAft>
              <a:spcPct val="35000"/>
            </a:spcAft>
            <a:buNone/>
          </a:pPr>
          <a:r>
            <a:rPr lang="en-IN" sz="1600" b="0" i="0" kern="1200" baseline="0" dirty="0">
              <a:latin typeface="Times New Roman" panose="02020603050405020304" pitchFamily="18" charset="0"/>
              <a:cs typeface="Times New Roman" panose="02020603050405020304" pitchFamily="18" charset="0"/>
            </a:rPr>
            <a:t>Cross Sectional Survey using mixed methods</a:t>
          </a:r>
          <a:endParaRPr lang="en-IN" sz="1600" kern="1200" dirty="0">
            <a:latin typeface="Times New Roman" panose="02020603050405020304" pitchFamily="18" charset="0"/>
            <a:cs typeface="Times New Roman" panose="02020603050405020304" pitchFamily="18" charset="0"/>
          </a:endParaRPr>
        </a:p>
      </dsp:txBody>
      <dsp:txXfrm>
        <a:off x="0" y="347395"/>
        <a:ext cx="3446519" cy="2067911"/>
      </dsp:txXfrm>
    </dsp:sp>
    <dsp:sp modelId="{60CD5200-1659-452B-BD20-4E31A1A62FF4}">
      <dsp:nvSpPr>
        <dsp:cNvPr id="0" name=""/>
        <dsp:cNvSpPr/>
      </dsp:nvSpPr>
      <dsp:spPr>
        <a:xfrm>
          <a:off x="3791171" y="354136"/>
          <a:ext cx="3446519" cy="2067911"/>
        </a:xfrm>
        <a:prstGeom prst="rect">
          <a:avLst/>
        </a:prstGeom>
        <a:gradFill rotWithShape="0">
          <a:gsLst>
            <a:gs pos="0">
              <a:schemeClr val="accent2">
                <a:shade val="80000"/>
                <a:hueOff val="-120354"/>
                <a:satOff val="2542"/>
                <a:lumOff val="6770"/>
                <a:alphaOff val="0"/>
                <a:tint val="50000"/>
                <a:satMod val="300000"/>
              </a:schemeClr>
            </a:gs>
            <a:gs pos="35000">
              <a:schemeClr val="accent2">
                <a:shade val="80000"/>
                <a:hueOff val="-120354"/>
                <a:satOff val="2542"/>
                <a:lumOff val="6770"/>
                <a:alphaOff val="0"/>
                <a:tint val="37000"/>
                <a:satMod val="300000"/>
              </a:schemeClr>
            </a:gs>
            <a:gs pos="100000">
              <a:schemeClr val="accent2">
                <a:shade val="80000"/>
                <a:hueOff val="-120354"/>
                <a:satOff val="2542"/>
                <a:lumOff val="677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b="0" i="0" kern="1200" baseline="0" dirty="0">
              <a:latin typeface="Times New Roman" panose="02020603050405020304" pitchFamily="18" charset="0"/>
              <a:cs typeface="Times New Roman" panose="02020603050405020304" pitchFamily="18" charset="0"/>
            </a:rPr>
            <a:t>STUDY SETTING</a:t>
          </a:r>
        </a:p>
        <a:p>
          <a:pPr marL="0" lvl="0" indent="0" algn="ctr" defTabSz="889000">
            <a:lnSpc>
              <a:spcPct val="90000"/>
            </a:lnSpc>
            <a:spcBef>
              <a:spcPct val="0"/>
            </a:spcBef>
            <a:spcAft>
              <a:spcPct val="35000"/>
            </a:spcAft>
            <a:buNone/>
          </a:pPr>
          <a:r>
            <a:rPr lang="en-IN" sz="1500" b="0" i="0" kern="1200" baseline="0" dirty="0">
              <a:latin typeface="Times New Roman" panose="02020603050405020304" pitchFamily="18" charset="0"/>
              <a:cs typeface="Times New Roman" panose="02020603050405020304" pitchFamily="18" charset="0"/>
            </a:rPr>
            <a:t>This study was conducted in south west zone of Delhi in Bhatti mines, which is home to nearly 22,000 people spread among 4,000 households.  </a:t>
          </a:r>
          <a:endParaRPr lang="en-IN" sz="1500" kern="1200" dirty="0">
            <a:latin typeface="Times New Roman" panose="02020603050405020304" pitchFamily="18" charset="0"/>
            <a:cs typeface="Times New Roman" panose="02020603050405020304" pitchFamily="18" charset="0"/>
          </a:endParaRPr>
        </a:p>
      </dsp:txBody>
      <dsp:txXfrm>
        <a:off x="3791171" y="354136"/>
        <a:ext cx="3446519" cy="2067911"/>
      </dsp:txXfrm>
    </dsp:sp>
    <dsp:sp modelId="{E7F1BF8A-A4EA-483D-802C-034BCAD48773}">
      <dsp:nvSpPr>
        <dsp:cNvPr id="0" name=""/>
        <dsp:cNvSpPr/>
      </dsp:nvSpPr>
      <dsp:spPr>
        <a:xfrm>
          <a:off x="7582342" y="354136"/>
          <a:ext cx="3446519" cy="2067911"/>
        </a:xfrm>
        <a:prstGeom prst="rect">
          <a:avLst/>
        </a:prstGeom>
        <a:gradFill rotWithShape="0">
          <a:gsLst>
            <a:gs pos="0">
              <a:schemeClr val="accent2">
                <a:shade val="80000"/>
                <a:hueOff val="-240708"/>
                <a:satOff val="5083"/>
                <a:lumOff val="13541"/>
                <a:alphaOff val="0"/>
                <a:tint val="50000"/>
                <a:satMod val="300000"/>
              </a:schemeClr>
            </a:gs>
            <a:gs pos="35000">
              <a:schemeClr val="accent2">
                <a:shade val="80000"/>
                <a:hueOff val="-240708"/>
                <a:satOff val="5083"/>
                <a:lumOff val="13541"/>
                <a:alphaOff val="0"/>
                <a:tint val="37000"/>
                <a:satMod val="300000"/>
              </a:schemeClr>
            </a:gs>
            <a:gs pos="100000">
              <a:schemeClr val="accent2">
                <a:shade val="80000"/>
                <a:hueOff val="-240708"/>
                <a:satOff val="5083"/>
                <a:lumOff val="13541"/>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b="0" i="0" kern="1200" baseline="0" dirty="0">
              <a:latin typeface="Times New Roman" panose="02020603050405020304" pitchFamily="18" charset="0"/>
              <a:cs typeface="Times New Roman" panose="02020603050405020304" pitchFamily="18" charset="0"/>
            </a:rPr>
            <a:t>SAMPLING</a:t>
          </a:r>
          <a:r>
            <a:rPr lang="en-IN" sz="1700" b="0" i="0" kern="1200" baseline="0" dirty="0">
              <a:latin typeface="Times New Roman" panose="02020603050405020304" pitchFamily="18" charset="0"/>
              <a:cs typeface="Times New Roman" panose="02020603050405020304" pitchFamily="18" charset="0"/>
            </a:rPr>
            <a:t> </a:t>
          </a:r>
        </a:p>
        <a:p>
          <a:pPr marL="0" lvl="0" indent="0" algn="ctr" defTabSz="889000">
            <a:lnSpc>
              <a:spcPct val="90000"/>
            </a:lnSpc>
            <a:spcBef>
              <a:spcPct val="0"/>
            </a:spcBef>
            <a:spcAft>
              <a:spcPct val="35000"/>
            </a:spcAft>
            <a:buNone/>
          </a:pPr>
          <a:r>
            <a:rPr lang="en-IN" sz="1700" b="0" i="0" kern="1200" baseline="0" dirty="0">
              <a:latin typeface="Times New Roman" panose="02020603050405020304" pitchFamily="18" charset="0"/>
              <a:cs typeface="Times New Roman" panose="02020603050405020304" pitchFamily="18" charset="0"/>
            </a:rPr>
            <a:t>Mapping of Households – A list of households were delivery has happened in past 3 years was prepared by the help of ASHA register.</a:t>
          </a:r>
          <a:endParaRPr lang="en-IN" sz="1700" kern="1200" dirty="0">
            <a:latin typeface="Times New Roman" panose="02020603050405020304" pitchFamily="18" charset="0"/>
            <a:cs typeface="Times New Roman" panose="02020603050405020304" pitchFamily="18" charset="0"/>
          </a:endParaRPr>
        </a:p>
      </dsp:txBody>
      <dsp:txXfrm>
        <a:off x="7582342" y="354136"/>
        <a:ext cx="3446519" cy="2067911"/>
      </dsp:txXfrm>
    </dsp:sp>
    <dsp:sp modelId="{650E475D-412A-4EEE-9478-B68121954984}">
      <dsp:nvSpPr>
        <dsp:cNvPr id="0" name=""/>
        <dsp:cNvSpPr/>
      </dsp:nvSpPr>
      <dsp:spPr>
        <a:xfrm>
          <a:off x="1895585" y="2766700"/>
          <a:ext cx="3446519" cy="2067911"/>
        </a:xfrm>
        <a:prstGeom prst="rect">
          <a:avLst/>
        </a:prstGeom>
        <a:gradFill rotWithShape="0">
          <a:gsLst>
            <a:gs pos="0">
              <a:schemeClr val="accent2">
                <a:shade val="80000"/>
                <a:hueOff val="-361061"/>
                <a:satOff val="7625"/>
                <a:lumOff val="20311"/>
                <a:alphaOff val="0"/>
                <a:tint val="50000"/>
                <a:satMod val="300000"/>
              </a:schemeClr>
            </a:gs>
            <a:gs pos="35000">
              <a:schemeClr val="accent2">
                <a:shade val="80000"/>
                <a:hueOff val="-361061"/>
                <a:satOff val="7625"/>
                <a:lumOff val="20311"/>
                <a:alphaOff val="0"/>
                <a:tint val="37000"/>
                <a:satMod val="300000"/>
              </a:schemeClr>
            </a:gs>
            <a:gs pos="100000">
              <a:schemeClr val="accent2">
                <a:shade val="80000"/>
                <a:hueOff val="-361061"/>
                <a:satOff val="7625"/>
                <a:lumOff val="20311"/>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i="0" u="none" kern="1200" baseline="0" dirty="0">
              <a:latin typeface="Times New Roman" panose="02020603050405020304" pitchFamily="18" charset="0"/>
              <a:cs typeface="Times New Roman" panose="02020603050405020304" pitchFamily="18" charset="0"/>
            </a:rPr>
            <a:t>SAMPLE SIZE </a:t>
          </a:r>
          <a:r>
            <a:rPr lang="en-US" sz="1700" b="0" i="0" u="none" kern="1200" baseline="0" dirty="0">
              <a:latin typeface="Times New Roman" panose="02020603050405020304" pitchFamily="18" charset="0"/>
              <a:cs typeface="Times New Roman" panose="02020603050405020304" pitchFamily="18" charset="0"/>
            </a:rPr>
            <a:t>  </a:t>
          </a:r>
        </a:p>
        <a:p>
          <a:pPr marL="0" lvl="0" indent="0" algn="ctr" defTabSz="889000">
            <a:lnSpc>
              <a:spcPct val="90000"/>
            </a:lnSpc>
            <a:spcBef>
              <a:spcPct val="0"/>
            </a:spcBef>
            <a:spcAft>
              <a:spcPct val="35000"/>
            </a:spcAft>
            <a:buNone/>
          </a:pPr>
          <a:r>
            <a:rPr lang="en-US" sz="1700" b="0" i="0" u="none" kern="1200" baseline="0" dirty="0">
              <a:latin typeface="Times New Roman" panose="02020603050405020304" pitchFamily="18" charset="0"/>
              <a:cs typeface="Times New Roman" panose="02020603050405020304" pitchFamily="18" charset="0"/>
            </a:rPr>
            <a:t>Assuming a sample size of 75 among 300 deliveries each year, we took sample one in four deliveries each year. i.e. 225</a:t>
          </a:r>
          <a:endParaRPr lang="en-IN" sz="1700" u="none" kern="1200" dirty="0">
            <a:latin typeface="Times New Roman" panose="02020603050405020304" pitchFamily="18" charset="0"/>
            <a:cs typeface="Times New Roman" panose="02020603050405020304" pitchFamily="18" charset="0"/>
          </a:endParaRPr>
        </a:p>
      </dsp:txBody>
      <dsp:txXfrm>
        <a:off x="1895585" y="2766700"/>
        <a:ext cx="3446519" cy="2067911"/>
      </dsp:txXfrm>
    </dsp:sp>
    <dsp:sp modelId="{CC0C5945-9FBC-402F-B0DD-9AC73274C72E}">
      <dsp:nvSpPr>
        <dsp:cNvPr id="0" name=""/>
        <dsp:cNvSpPr/>
      </dsp:nvSpPr>
      <dsp:spPr>
        <a:xfrm>
          <a:off x="5707194" y="2769967"/>
          <a:ext cx="3446519" cy="2067911"/>
        </a:xfrm>
        <a:prstGeom prst="rect">
          <a:avLst/>
        </a:prstGeom>
        <a:gradFill rotWithShape="0">
          <a:gsLst>
            <a:gs pos="0">
              <a:schemeClr val="accent2">
                <a:shade val="80000"/>
                <a:hueOff val="-481415"/>
                <a:satOff val="10166"/>
                <a:lumOff val="27081"/>
                <a:alphaOff val="0"/>
                <a:tint val="50000"/>
                <a:satMod val="300000"/>
              </a:schemeClr>
            </a:gs>
            <a:gs pos="35000">
              <a:schemeClr val="accent2">
                <a:shade val="80000"/>
                <a:hueOff val="-481415"/>
                <a:satOff val="10166"/>
                <a:lumOff val="27081"/>
                <a:alphaOff val="0"/>
                <a:tint val="37000"/>
                <a:satMod val="300000"/>
              </a:schemeClr>
            </a:gs>
            <a:gs pos="100000">
              <a:schemeClr val="accent2">
                <a:shade val="80000"/>
                <a:hueOff val="-481415"/>
                <a:satOff val="10166"/>
                <a:lumOff val="27081"/>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i="0" u="none" kern="1200" baseline="0" dirty="0">
              <a:latin typeface="Times New Roman" panose="02020603050405020304" pitchFamily="18" charset="0"/>
              <a:cs typeface="Times New Roman" panose="02020603050405020304" pitchFamily="18" charset="0"/>
            </a:rPr>
            <a:t>SAMPLING METHOD</a:t>
          </a:r>
        </a:p>
        <a:p>
          <a:pPr marL="0" lvl="0" indent="0" algn="ctr" defTabSz="889000">
            <a:lnSpc>
              <a:spcPct val="90000"/>
            </a:lnSpc>
            <a:spcBef>
              <a:spcPct val="0"/>
            </a:spcBef>
            <a:spcAft>
              <a:spcPct val="35000"/>
            </a:spcAft>
            <a:buNone/>
          </a:pPr>
          <a:r>
            <a:rPr lang="en-US" sz="1700" b="1" i="0" kern="1200" baseline="0" dirty="0">
              <a:latin typeface="Times New Roman" panose="02020603050405020304" pitchFamily="18" charset="0"/>
              <a:cs typeface="Times New Roman" panose="02020603050405020304" pitchFamily="18" charset="0"/>
            </a:rPr>
            <a:t> </a:t>
          </a:r>
          <a:r>
            <a:rPr lang="en-US" sz="1700" b="0" i="0" kern="1200" baseline="0" dirty="0">
              <a:latin typeface="Times New Roman" panose="02020603050405020304" pitchFamily="18" charset="0"/>
              <a:cs typeface="Times New Roman" panose="02020603050405020304" pitchFamily="18" charset="0"/>
            </a:rPr>
            <a:t>Out of the household list that we have prepared from the ASHA list of deliveries, our sample of every 4th household in the list. In case of non-availability of members of household the next house on the list will be selected.</a:t>
          </a:r>
          <a:endParaRPr lang="en-IN" sz="1700" kern="1200" dirty="0">
            <a:latin typeface="Times New Roman" panose="02020603050405020304" pitchFamily="18" charset="0"/>
            <a:cs typeface="Times New Roman" panose="02020603050405020304" pitchFamily="18" charset="0"/>
          </a:endParaRPr>
        </a:p>
      </dsp:txBody>
      <dsp:txXfrm>
        <a:off x="5707194" y="2769967"/>
        <a:ext cx="3446519" cy="206791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0ADBC6-4D85-41A6-8EE9-516994B42B5E}">
      <dsp:nvSpPr>
        <dsp:cNvPr id="0" name=""/>
        <dsp:cNvSpPr/>
      </dsp:nvSpPr>
      <dsp:spPr>
        <a:xfrm>
          <a:off x="1305" y="714460"/>
          <a:ext cx="5091289" cy="3054773"/>
        </a:xfrm>
        <a:prstGeom prst="rect">
          <a:avLst/>
        </a:prstGeom>
        <a:gradFill rotWithShape="0">
          <a:gsLst>
            <a:gs pos="0">
              <a:schemeClr val="accent2">
                <a:shade val="80000"/>
                <a:hueOff val="0"/>
                <a:satOff val="0"/>
                <a:lumOff val="0"/>
                <a:alphaOff val="0"/>
                <a:tint val="50000"/>
                <a:satMod val="300000"/>
              </a:schemeClr>
            </a:gs>
            <a:gs pos="35000">
              <a:schemeClr val="accent2">
                <a:shade val="80000"/>
                <a:hueOff val="0"/>
                <a:satOff val="0"/>
                <a:lumOff val="0"/>
                <a:alphaOff val="0"/>
                <a:tint val="37000"/>
                <a:satMod val="300000"/>
              </a:schemeClr>
            </a:gs>
            <a:gs pos="100000">
              <a:schemeClr val="accent2">
                <a:shade val="80000"/>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b="0" i="0" u="none" kern="1200" baseline="0" dirty="0">
              <a:latin typeface="Times New Roman" panose="02020603050405020304" pitchFamily="18" charset="0"/>
              <a:cs typeface="Times New Roman" panose="02020603050405020304" pitchFamily="18" charset="0"/>
            </a:rPr>
            <a:t>DATA COLLECTION TOOL </a:t>
          </a:r>
        </a:p>
        <a:p>
          <a:pPr marL="0" lvl="0" indent="0" algn="ctr" defTabSz="889000">
            <a:lnSpc>
              <a:spcPct val="90000"/>
            </a:lnSpc>
            <a:spcBef>
              <a:spcPct val="0"/>
            </a:spcBef>
            <a:spcAft>
              <a:spcPct val="35000"/>
            </a:spcAft>
            <a:buNone/>
          </a:pPr>
          <a:r>
            <a:rPr lang="en-IN" sz="2700" b="0" i="0" u="none" kern="1200" baseline="0" dirty="0">
              <a:latin typeface="Times New Roman" panose="02020603050405020304" pitchFamily="18" charset="0"/>
              <a:cs typeface="Times New Roman" panose="02020603050405020304" pitchFamily="18" charset="0"/>
            </a:rPr>
            <a:t> </a:t>
          </a:r>
          <a:r>
            <a:rPr lang="en-IN" sz="1800" b="0" i="0" u="none" kern="1200" baseline="0" dirty="0">
              <a:latin typeface="Times New Roman" panose="02020603050405020304" pitchFamily="18" charset="0"/>
              <a:cs typeface="Times New Roman" panose="02020603050405020304" pitchFamily="18" charset="0"/>
            </a:rPr>
            <a:t>The data collection tools consisted of structured interview having close ended questions using Google Forms. The 2021 Global Multidimensional Poverty Index (MPI) of UNDP was used to measure deprivation.</a:t>
          </a:r>
          <a:endParaRPr lang="en-IN" sz="1800" u="none" kern="1200" dirty="0">
            <a:latin typeface="Times New Roman" panose="02020603050405020304" pitchFamily="18" charset="0"/>
            <a:cs typeface="Times New Roman" panose="02020603050405020304" pitchFamily="18" charset="0"/>
          </a:endParaRPr>
        </a:p>
      </dsp:txBody>
      <dsp:txXfrm>
        <a:off x="1305" y="714460"/>
        <a:ext cx="5091289" cy="3054773"/>
      </dsp:txXfrm>
    </dsp:sp>
    <dsp:sp modelId="{1CA7AAB9-701F-46EB-A3D6-5F2EF8F415A7}">
      <dsp:nvSpPr>
        <dsp:cNvPr id="0" name=""/>
        <dsp:cNvSpPr/>
      </dsp:nvSpPr>
      <dsp:spPr>
        <a:xfrm>
          <a:off x="5601723" y="714460"/>
          <a:ext cx="5091289" cy="3054773"/>
        </a:xfrm>
        <a:prstGeom prst="rect">
          <a:avLst/>
        </a:prstGeom>
        <a:gradFill rotWithShape="0">
          <a:gsLst>
            <a:gs pos="0">
              <a:schemeClr val="accent2">
                <a:shade val="80000"/>
                <a:hueOff val="-481415"/>
                <a:satOff val="10166"/>
                <a:lumOff val="27081"/>
                <a:alphaOff val="0"/>
                <a:tint val="50000"/>
                <a:satMod val="300000"/>
              </a:schemeClr>
            </a:gs>
            <a:gs pos="35000">
              <a:schemeClr val="accent2">
                <a:shade val="80000"/>
                <a:hueOff val="-481415"/>
                <a:satOff val="10166"/>
                <a:lumOff val="27081"/>
                <a:alphaOff val="0"/>
                <a:tint val="37000"/>
                <a:satMod val="300000"/>
              </a:schemeClr>
            </a:gs>
            <a:gs pos="100000">
              <a:schemeClr val="accent2">
                <a:shade val="80000"/>
                <a:hueOff val="-481415"/>
                <a:satOff val="10166"/>
                <a:lumOff val="27081"/>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b="0" i="0" u="none" kern="1200" baseline="0" dirty="0">
              <a:latin typeface="Times New Roman" panose="02020603050405020304" pitchFamily="18" charset="0"/>
              <a:cs typeface="Times New Roman" panose="02020603050405020304" pitchFamily="18" charset="0"/>
            </a:rPr>
            <a:t>DATA  ANALYSIS PLAN  </a:t>
          </a:r>
        </a:p>
        <a:p>
          <a:pPr marL="0" lvl="0" indent="0" algn="ctr" defTabSz="889000">
            <a:lnSpc>
              <a:spcPct val="90000"/>
            </a:lnSpc>
            <a:spcBef>
              <a:spcPct val="0"/>
            </a:spcBef>
            <a:spcAft>
              <a:spcPct val="35000"/>
            </a:spcAft>
            <a:buNone/>
          </a:pPr>
          <a:r>
            <a:rPr lang="en-IN" sz="1900" b="0" i="0" u="none" kern="1200" baseline="0" dirty="0">
              <a:latin typeface="Times New Roman" panose="02020603050405020304" pitchFamily="18" charset="0"/>
              <a:cs typeface="Times New Roman" panose="02020603050405020304" pitchFamily="18" charset="0"/>
            </a:rPr>
            <a:t>The data was recorded in the excel sheet. The data was then analysed using IBM SPSS Version 22 for Windows (IBM Corporate, Armonk, New York, USA). Using Open-Epi software, Chi-square test was performed to test associations between certain factors such as deprivation, cost of delivery and high-risk pregnancy with prevalence of home births or institutional births. A value of p&lt;0.05 was considered as statistically significant.</a:t>
          </a:r>
          <a:endParaRPr lang="en-IN" sz="1900" u="none" kern="1200" dirty="0">
            <a:latin typeface="Times New Roman" panose="02020603050405020304" pitchFamily="18" charset="0"/>
            <a:cs typeface="Times New Roman" panose="02020603050405020304" pitchFamily="18" charset="0"/>
          </a:endParaRPr>
        </a:p>
      </dsp:txBody>
      <dsp:txXfrm>
        <a:off x="5601723" y="714460"/>
        <a:ext cx="5091289" cy="305477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348334-3743-47FA-BBA0-7D85E0C2C9E4}">
      <dsp:nvSpPr>
        <dsp:cNvPr id="0" name=""/>
        <dsp:cNvSpPr/>
      </dsp:nvSpPr>
      <dsp:spPr>
        <a:xfrm>
          <a:off x="0" y="0"/>
          <a:ext cx="11746524" cy="1216800"/>
        </a:xfrm>
        <a:prstGeom prst="roundRect">
          <a:avLst/>
        </a:prstGeom>
        <a:gradFill rotWithShape="0">
          <a:gsLst>
            <a:gs pos="0">
              <a:schemeClr val="accent2">
                <a:shade val="80000"/>
                <a:hueOff val="0"/>
                <a:satOff val="0"/>
                <a:lumOff val="0"/>
                <a:alphaOff val="0"/>
                <a:tint val="50000"/>
                <a:satMod val="300000"/>
              </a:schemeClr>
            </a:gs>
            <a:gs pos="35000">
              <a:schemeClr val="accent2">
                <a:shade val="80000"/>
                <a:hueOff val="0"/>
                <a:satOff val="0"/>
                <a:lumOff val="0"/>
                <a:alphaOff val="0"/>
                <a:tint val="37000"/>
                <a:satMod val="300000"/>
              </a:schemeClr>
            </a:gs>
            <a:gs pos="100000">
              <a:schemeClr val="accent2">
                <a:shade val="80000"/>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IN" sz="2000" b="0" i="0" kern="1200" baseline="0" dirty="0">
              <a:latin typeface="Times New Roman" panose="02020603050405020304" pitchFamily="18" charset="0"/>
              <a:cs typeface="Times New Roman" panose="02020603050405020304" pitchFamily="18" charset="0"/>
            </a:rPr>
            <a:t>Our study </a:t>
          </a:r>
          <a:r>
            <a:rPr lang="en-US" sz="2000" b="0" i="0" kern="1200" baseline="0" dirty="0">
              <a:latin typeface="Times New Roman" panose="02020603050405020304" pitchFamily="18" charset="0"/>
              <a:cs typeface="Times New Roman" panose="02020603050405020304" pitchFamily="18" charset="0"/>
            </a:rPr>
            <a:t>with a sample size of 226, out of which 98 home birth and 128 institutional deliveries were identified. </a:t>
          </a:r>
          <a:r>
            <a:rPr lang="en-IN" sz="2000" b="0" i="0" kern="1200" baseline="0" dirty="0">
              <a:latin typeface="Times New Roman" panose="02020603050405020304" pitchFamily="18" charset="0"/>
              <a:cs typeface="Times New Roman" panose="02020603050405020304" pitchFamily="18" charset="0"/>
            </a:rPr>
            <a:t>Though it was found that 128 (56.6%) institutional deliveries took place, it was less than the average institutional rate of India (88.6%).</a:t>
          </a:r>
          <a:endParaRPr lang="en-IN" sz="2000" kern="1200" dirty="0">
            <a:latin typeface="Times New Roman" panose="02020603050405020304" pitchFamily="18" charset="0"/>
            <a:cs typeface="Times New Roman" panose="02020603050405020304" pitchFamily="18" charset="0"/>
          </a:endParaRPr>
        </a:p>
      </dsp:txBody>
      <dsp:txXfrm>
        <a:off x="59399" y="59399"/>
        <a:ext cx="11627726" cy="109800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97D497-DE43-4D05-90F3-AE2B4D1AECCF}">
      <dsp:nvSpPr>
        <dsp:cNvPr id="0" name=""/>
        <dsp:cNvSpPr/>
      </dsp:nvSpPr>
      <dsp:spPr>
        <a:xfrm>
          <a:off x="2985598" y="0"/>
          <a:ext cx="4180637" cy="4180637"/>
        </a:xfrm>
        <a:prstGeom prst="triangle">
          <a:avLst/>
        </a:prstGeom>
        <a:gradFill rotWithShape="0">
          <a:gsLst>
            <a:gs pos="0">
              <a:schemeClr val="accent2">
                <a:hueOff val="0"/>
                <a:satOff val="0"/>
                <a:lumOff val="0"/>
                <a:alphaOff val="0"/>
                <a:tint val="100000"/>
                <a:shade val="100000"/>
                <a:satMod val="129999"/>
              </a:schemeClr>
            </a:gs>
            <a:gs pos="100000">
              <a:schemeClr val="accent2">
                <a:hueOff val="0"/>
                <a:satOff val="0"/>
                <a:lumOff val="0"/>
                <a:alphaOff val="0"/>
                <a:tint val="50000"/>
                <a:shade val="100000"/>
                <a:satMod val="350000"/>
              </a:schemeClr>
            </a:gs>
          </a:gsLst>
          <a:lin ang="16200000" scaled="0"/>
        </a:gradFill>
        <a:ln>
          <a:noFill/>
        </a:ln>
        <a:effectLst/>
      </dsp:spPr>
      <dsp:style>
        <a:lnRef idx="0">
          <a:scrgbClr r="0" g="0" b="0"/>
        </a:lnRef>
        <a:fillRef idx="3">
          <a:scrgbClr r="0" g="0" b="0"/>
        </a:fillRef>
        <a:effectRef idx="2">
          <a:scrgbClr r="0" g="0" b="0"/>
        </a:effectRef>
        <a:fontRef idx="minor">
          <a:schemeClr val="lt1"/>
        </a:fontRef>
      </dsp:style>
    </dsp:sp>
    <dsp:sp modelId="{878272B8-9979-4BEC-A8FF-A3A8CF2FB492}">
      <dsp:nvSpPr>
        <dsp:cNvPr id="0" name=""/>
        <dsp:cNvSpPr/>
      </dsp:nvSpPr>
      <dsp:spPr>
        <a:xfrm>
          <a:off x="5075917" y="420309"/>
          <a:ext cx="2717414" cy="989635"/>
        </a:xfrm>
        <a:prstGeom prst="round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b="0" i="0" kern="1200" baseline="0">
              <a:latin typeface="Times New Roman" panose="02020603050405020304" pitchFamily="18" charset="0"/>
              <a:cs typeface="Times New Roman" panose="02020603050405020304" pitchFamily="18" charset="0"/>
            </a:rPr>
            <a:t>Lack of education and awareness among women</a:t>
          </a:r>
          <a:endParaRPr lang="en-IN" sz="1600" kern="1200">
            <a:latin typeface="Times New Roman" panose="02020603050405020304" pitchFamily="18" charset="0"/>
            <a:cs typeface="Times New Roman" panose="02020603050405020304" pitchFamily="18" charset="0"/>
          </a:endParaRPr>
        </a:p>
      </dsp:txBody>
      <dsp:txXfrm>
        <a:off x="5124227" y="468619"/>
        <a:ext cx="2620794" cy="893015"/>
      </dsp:txXfrm>
    </dsp:sp>
    <dsp:sp modelId="{65ACBEE2-2383-4EC2-9513-16A00BFFB285}">
      <dsp:nvSpPr>
        <dsp:cNvPr id="0" name=""/>
        <dsp:cNvSpPr/>
      </dsp:nvSpPr>
      <dsp:spPr>
        <a:xfrm>
          <a:off x="5075917" y="1533648"/>
          <a:ext cx="2717414" cy="989635"/>
        </a:xfrm>
        <a:prstGeom prst="roundRect">
          <a:avLst/>
        </a:prstGeom>
        <a:solidFill>
          <a:schemeClr val="lt1">
            <a:alpha val="90000"/>
            <a:hueOff val="0"/>
            <a:satOff val="0"/>
            <a:lumOff val="0"/>
            <a:alphaOff val="0"/>
          </a:schemeClr>
        </a:solidFill>
        <a:ln w="9525" cap="flat" cmpd="sng" algn="ctr">
          <a:solidFill>
            <a:schemeClr val="accent2">
              <a:hueOff val="-727682"/>
              <a:satOff val="-41964"/>
              <a:lumOff val="4314"/>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b="0" i="0" kern="1200" baseline="0">
              <a:latin typeface="Times New Roman" panose="02020603050405020304" pitchFamily="18" charset="0"/>
              <a:cs typeface="Times New Roman" panose="02020603050405020304" pitchFamily="18" charset="0"/>
            </a:rPr>
            <a:t>A strong correlation exists between depreciation in amenities and availing the health care facilities</a:t>
          </a:r>
          <a:endParaRPr lang="en-IN" sz="1600" kern="1200">
            <a:latin typeface="Times New Roman" panose="02020603050405020304" pitchFamily="18" charset="0"/>
            <a:cs typeface="Times New Roman" panose="02020603050405020304" pitchFamily="18" charset="0"/>
          </a:endParaRPr>
        </a:p>
      </dsp:txBody>
      <dsp:txXfrm>
        <a:off x="5124227" y="1581958"/>
        <a:ext cx="2620794" cy="893015"/>
      </dsp:txXfrm>
    </dsp:sp>
    <dsp:sp modelId="{0019765C-3EDF-4EE9-9F90-8574912F98F0}">
      <dsp:nvSpPr>
        <dsp:cNvPr id="0" name=""/>
        <dsp:cNvSpPr/>
      </dsp:nvSpPr>
      <dsp:spPr>
        <a:xfrm>
          <a:off x="5075917" y="2646988"/>
          <a:ext cx="2717414" cy="989635"/>
        </a:xfrm>
        <a:prstGeom prst="roundRect">
          <a:avLst/>
        </a:prstGeom>
        <a:solidFill>
          <a:schemeClr val="lt1">
            <a:alpha val="90000"/>
            <a:hueOff val="0"/>
            <a:satOff val="0"/>
            <a:lumOff val="0"/>
            <a:alphaOff val="0"/>
          </a:schemeClr>
        </a:solidFill>
        <a:ln w="9525" cap="flat" cmpd="sng" algn="ctr">
          <a:solidFill>
            <a:schemeClr val="accent2">
              <a:hueOff val="-1455363"/>
              <a:satOff val="-83928"/>
              <a:lumOff val="8628"/>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i="0" kern="1200" baseline="0">
              <a:latin typeface="Times New Roman" panose="02020603050405020304" pitchFamily="18" charset="0"/>
              <a:cs typeface="Times New Roman" panose="02020603050405020304" pitchFamily="18" charset="0"/>
            </a:rPr>
            <a:t>High parity among women gives rise to many risk factors like  anemia, malnutrition and post-natal complications.</a:t>
          </a:r>
          <a:endParaRPr lang="en-IN" sz="1600" kern="1200" dirty="0">
            <a:latin typeface="Times New Roman" panose="02020603050405020304" pitchFamily="18" charset="0"/>
            <a:cs typeface="Times New Roman" panose="02020603050405020304" pitchFamily="18" charset="0"/>
          </a:endParaRPr>
        </a:p>
      </dsp:txBody>
      <dsp:txXfrm>
        <a:off x="5124227" y="2695298"/>
        <a:ext cx="2620794" cy="89301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BD72BA-1F48-406E-99AE-509256392310}">
      <dsp:nvSpPr>
        <dsp:cNvPr id="0" name=""/>
        <dsp:cNvSpPr/>
      </dsp:nvSpPr>
      <dsp:spPr>
        <a:xfrm>
          <a:off x="2867160" y="0"/>
          <a:ext cx="5094754" cy="5094754"/>
        </a:xfrm>
        <a:prstGeom prst="triangl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041885A-913E-442F-A713-CD495E50BF38}">
      <dsp:nvSpPr>
        <dsp:cNvPr id="0" name=""/>
        <dsp:cNvSpPr/>
      </dsp:nvSpPr>
      <dsp:spPr>
        <a:xfrm>
          <a:off x="5414537" y="512211"/>
          <a:ext cx="3311590" cy="1206023"/>
        </a:xfrm>
        <a:prstGeom prst="round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b="0" i="0" kern="1200" baseline="0">
              <a:latin typeface="Times New Roman" panose="02020603050405020304" pitchFamily="18" charset="0"/>
              <a:cs typeface="Times New Roman" panose="02020603050405020304" pitchFamily="18" charset="0"/>
            </a:rPr>
            <a:t>Institutional Delivery at Government health facilities' are cost effective</a:t>
          </a:r>
          <a:endParaRPr lang="en-IN" sz="1600" kern="1200">
            <a:latin typeface="Times New Roman" panose="02020603050405020304" pitchFamily="18" charset="0"/>
            <a:cs typeface="Times New Roman" panose="02020603050405020304" pitchFamily="18" charset="0"/>
          </a:endParaRPr>
        </a:p>
      </dsp:txBody>
      <dsp:txXfrm>
        <a:off x="5473410" y="571084"/>
        <a:ext cx="3193844" cy="1088277"/>
      </dsp:txXfrm>
    </dsp:sp>
    <dsp:sp modelId="{CF43B090-6689-43C3-B6F1-AE0ADB4C44A0}">
      <dsp:nvSpPr>
        <dsp:cNvPr id="0" name=""/>
        <dsp:cNvSpPr/>
      </dsp:nvSpPr>
      <dsp:spPr>
        <a:xfrm>
          <a:off x="5414537" y="1868988"/>
          <a:ext cx="3311590" cy="1206023"/>
        </a:xfrm>
        <a:prstGeom prst="round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b="0" i="0" kern="1200" baseline="0">
              <a:latin typeface="Times New Roman" panose="02020603050405020304" pitchFamily="18" charset="0"/>
              <a:cs typeface="Times New Roman" panose="02020603050405020304" pitchFamily="18" charset="0"/>
            </a:rPr>
            <a:t>Lack of awareness of JSY Scheme and Beneficiaries not receiving incentives</a:t>
          </a:r>
          <a:endParaRPr lang="en-IN" sz="1600" kern="1200">
            <a:latin typeface="Times New Roman" panose="02020603050405020304" pitchFamily="18" charset="0"/>
            <a:cs typeface="Times New Roman" panose="02020603050405020304" pitchFamily="18" charset="0"/>
          </a:endParaRPr>
        </a:p>
      </dsp:txBody>
      <dsp:txXfrm>
        <a:off x="5473410" y="1927861"/>
        <a:ext cx="3193844" cy="1088277"/>
      </dsp:txXfrm>
    </dsp:sp>
    <dsp:sp modelId="{5A369A1C-69B7-4999-BFD1-8E0C1766840F}">
      <dsp:nvSpPr>
        <dsp:cNvPr id="0" name=""/>
        <dsp:cNvSpPr/>
      </dsp:nvSpPr>
      <dsp:spPr>
        <a:xfrm>
          <a:off x="5414537" y="3225765"/>
          <a:ext cx="3311590" cy="1206023"/>
        </a:xfrm>
        <a:prstGeom prst="round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b="0" i="0" kern="1200" baseline="0">
              <a:latin typeface="Times New Roman" panose="02020603050405020304" pitchFamily="18" charset="0"/>
              <a:cs typeface="Times New Roman" panose="02020603050405020304" pitchFamily="18" charset="0"/>
            </a:rPr>
            <a:t>Women facing gender based violence and lack of family support which contributes to the hindrance of health-seeking behaviour.</a:t>
          </a:r>
          <a:endParaRPr lang="en-IN" sz="1600" kern="1200">
            <a:latin typeface="Times New Roman" panose="02020603050405020304" pitchFamily="18" charset="0"/>
            <a:cs typeface="Times New Roman" panose="02020603050405020304" pitchFamily="18" charset="0"/>
          </a:endParaRPr>
        </a:p>
      </dsp:txBody>
      <dsp:txXfrm>
        <a:off x="5473410" y="3284638"/>
        <a:ext cx="3193844" cy="108827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B13C5C-4067-4C38-A893-48A0EB4C762B}">
      <dsp:nvSpPr>
        <dsp:cNvPr id="0" name=""/>
        <dsp:cNvSpPr/>
      </dsp:nvSpPr>
      <dsp:spPr>
        <a:xfrm>
          <a:off x="0" y="216786"/>
          <a:ext cx="10515600" cy="2378273"/>
        </a:xfrm>
        <a:prstGeom prst="roundRect">
          <a:avLst/>
        </a:prstGeom>
        <a:gradFill rotWithShape="0">
          <a:gsLst>
            <a:gs pos="0">
              <a:schemeClr val="accent2">
                <a:shade val="80000"/>
                <a:hueOff val="0"/>
                <a:satOff val="0"/>
                <a:lumOff val="0"/>
                <a:alphaOff val="0"/>
                <a:tint val="50000"/>
                <a:satMod val="300000"/>
              </a:schemeClr>
            </a:gs>
            <a:gs pos="35000">
              <a:schemeClr val="accent2">
                <a:shade val="80000"/>
                <a:hueOff val="0"/>
                <a:satOff val="0"/>
                <a:lumOff val="0"/>
                <a:alphaOff val="0"/>
                <a:tint val="37000"/>
                <a:satMod val="300000"/>
              </a:schemeClr>
            </a:gs>
            <a:gs pos="100000">
              <a:schemeClr val="accent2">
                <a:shade val="80000"/>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IN" sz="2600" b="0" i="0" kern="1200" baseline="0" dirty="0"/>
            <a:t>Despite proximity and support of health services to urban poor community, access is restricted. This happens on the account of there being crowded, ineffective outreach activities, weak referral system, social exclusion, lack of information and their unfamiliarity with the modern environment.</a:t>
          </a:r>
          <a:endParaRPr lang="en-IN" sz="2600" kern="1200" dirty="0"/>
        </a:p>
      </dsp:txBody>
      <dsp:txXfrm>
        <a:off x="116098" y="332884"/>
        <a:ext cx="10283404" cy="2146077"/>
      </dsp:txXfrm>
    </dsp:sp>
    <dsp:sp modelId="{0340B00A-1B36-4A7B-9A4C-5EC0D404D636}">
      <dsp:nvSpPr>
        <dsp:cNvPr id="0" name=""/>
        <dsp:cNvSpPr/>
      </dsp:nvSpPr>
      <dsp:spPr>
        <a:xfrm>
          <a:off x="0" y="2794903"/>
          <a:ext cx="10515600" cy="1855620"/>
        </a:xfrm>
        <a:prstGeom prst="roundRect">
          <a:avLst/>
        </a:prstGeom>
        <a:gradFill rotWithShape="0">
          <a:gsLst>
            <a:gs pos="0">
              <a:schemeClr val="accent2">
                <a:shade val="80000"/>
                <a:hueOff val="-481415"/>
                <a:satOff val="10166"/>
                <a:lumOff val="27081"/>
                <a:alphaOff val="0"/>
                <a:tint val="50000"/>
                <a:satMod val="300000"/>
              </a:schemeClr>
            </a:gs>
            <a:gs pos="35000">
              <a:schemeClr val="accent2">
                <a:shade val="80000"/>
                <a:hueOff val="-481415"/>
                <a:satOff val="10166"/>
                <a:lumOff val="27081"/>
                <a:alphaOff val="0"/>
                <a:tint val="37000"/>
                <a:satMod val="300000"/>
              </a:schemeClr>
            </a:gs>
            <a:gs pos="100000">
              <a:schemeClr val="accent2">
                <a:shade val="80000"/>
                <a:hueOff val="-481415"/>
                <a:satOff val="10166"/>
                <a:lumOff val="27081"/>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IN" sz="2600" b="0" i="0" kern="1200" baseline="0"/>
            <a:t>Maternal and Child Care Centre is present at Bhati mines, but facilities for conducting childbirth are not present. Therefore, community have to travel 18-25km at government facilities to deliver children.  </a:t>
          </a:r>
          <a:endParaRPr lang="en-IN" sz="2600" kern="1200"/>
        </a:p>
      </dsp:txBody>
      <dsp:txXfrm>
        <a:off x="90584" y="2885487"/>
        <a:ext cx="10334432" cy="167445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8.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1" name="Shape 91"/>
          <p:cNvSpPr>
            <a:spLocks noGrp="1" noRot="1" noChangeAspect="1"/>
          </p:cNvSpPr>
          <p:nvPr>
            <p:ph type="sldImg"/>
          </p:nvPr>
        </p:nvSpPr>
        <p:spPr>
          <a:xfrm>
            <a:off x="1143000" y="685800"/>
            <a:ext cx="4572000" cy="3429000"/>
          </a:xfrm>
          <a:prstGeom prst="rect">
            <a:avLst/>
          </a:prstGeom>
        </p:spPr>
        <p:txBody>
          <a:bodyPr/>
          <a:lstStyle/>
          <a:p>
            <a:endParaRPr/>
          </a:p>
        </p:txBody>
      </p:sp>
      <p:sp>
        <p:nvSpPr>
          <p:cNvPr id="92" name="Shape 92"/>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1005924196"/>
      </p:ext>
    </p:extLst>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Tree>
    <p:extLst>
      <p:ext uri="{BB962C8B-B14F-4D97-AF65-F5344CB8AC3E}">
        <p14:creationId xmlns:p14="http://schemas.microsoft.com/office/powerpoint/2010/main" val="19594363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Tree>
    <p:extLst>
      <p:ext uri="{BB962C8B-B14F-4D97-AF65-F5344CB8AC3E}">
        <p14:creationId xmlns:p14="http://schemas.microsoft.com/office/powerpoint/2010/main" val="13110178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137aeba6b26_0_11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5" name="Google Shape;285;g137aeba6b26_0_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Title Text</a:t>
            </a:r>
          </a:p>
        </p:txBody>
      </p:sp>
      <p:sp>
        <p:nvSpPr>
          <p:cNvPr id="12" name="Body Level One…"/>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Title Text"/>
          <p:cNvSpPr txBox="1">
            <a:spLocks noGrp="1"/>
          </p:cNvSpPr>
          <p:nvPr>
            <p:ph type="title"/>
          </p:nvPr>
        </p:nvSpPr>
        <p:spPr>
          <a:xfrm>
            <a:off x="831850" y="1709738"/>
            <a:ext cx="10515600" cy="2852737"/>
          </a:xfrm>
          <a:prstGeom prst="rect">
            <a:avLst/>
          </a:prstGeom>
        </p:spPr>
        <p:txBody>
          <a:bodyPr anchor="b"/>
          <a:lstStyle>
            <a:lvl1pPr>
              <a:defRPr sz="6000"/>
            </a:lvl1pPr>
          </a:lstStyle>
          <a:p>
            <a:r>
              <a:t>Title Text</a:t>
            </a:r>
          </a:p>
        </p:txBody>
      </p:sp>
      <p:sp>
        <p:nvSpPr>
          <p:cNvPr id="30" name="Body Level One…"/>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p>
            <a:r>
              <a:t>Title Text</a:t>
            </a:r>
          </a:p>
        </p:txBody>
      </p:sp>
      <p:sp>
        <p:nvSpPr>
          <p:cNvPr id="39" name="Body Level One…"/>
          <p:cNvSpPr txBox="1">
            <a:spLocks noGrp="1"/>
          </p:cNvSpPr>
          <p:nvPr>
            <p:ph type="body" sz="half" idx="1"/>
          </p:nvPr>
        </p:nvSpPr>
        <p:spPr>
          <a:xfrm>
            <a:off x="838200" y="1825625"/>
            <a:ext cx="51816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48" name="Body Level One…"/>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49" name="Text Placeholder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73" name="Body Level One…"/>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Body Level One</a:t>
            </a:r>
          </a:p>
          <a:p>
            <a:pPr lvl="1"/>
            <a:r>
              <a:t>Body Level Two</a:t>
            </a:r>
          </a:p>
          <a:p>
            <a:pPr lvl="2"/>
            <a:r>
              <a:t>Body Level Three</a:t>
            </a:r>
          </a:p>
          <a:p>
            <a:pPr lvl="3"/>
            <a:r>
              <a:t>Body Level Four</a:t>
            </a:r>
          </a:p>
          <a:p>
            <a:pPr lvl="4"/>
            <a:r>
              <a:t>Body Level Five</a:t>
            </a:r>
          </a:p>
        </p:txBody>
      </p:sp>
      <p:sp>
        <p:nvSpPr>
          <p:cNvPr id="74" name="Text Placeholder 3"/>
          <p:cNvSpPr>
            <a:spLocks noGrp="1"/>
          </p:cNvSpPr>
          <p:nvPr>
            <p:ph type="body" sz="quarter" idx="21"/>
          </p:nvPr>
        </p:nvSpPr>
        <p:spPr>
          <a:xfrm>
            <a:off x="839787" y="2057400"/>
            <a:ext cx="3932239" cy="3811588"/>
          </a:xfrm>
          <a:prstGeom prst="rect">
            <a:avLst/>
          </a:prstGeom>
        </p:spPr>
        <p:txBody>
          <a:bodyPr/>
          <a:lstStyle/>
          <a:p>
            <a:pPr marL="0" indent="0">
              <a:buSzTx/>
              <a:buFontTx/>
              <a:buNone/>
              <a:defRPr sz="1600"/>
            </a:pPr>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83" name="Picture Placeholder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84" name="Body Level One…"/>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E52FE98-CDDA-D64B-5A84-5103915E2C9C}"/>
              </a:ext>
            </a:extLst>
          </p:cNvPr>
          <p:cNvSpPr>
            <a:spLocks noGrp="1"/>
          </p:cNvSpPr>
          <p:nvPr>
            <p:ph type="dt" sz="half" idx="10"/>
          </p:nvPr>
        </p:nvSpPr>
        <p:spPr/>
        <p:txBody>
          <a:bodyPr/>
          <a:lstStyle/>
          <a:p>
            <a:fld id="{72478F18-C81F-4787-9FBE-112FAF1C0A61}" type="datetimeFigureOut">
              <a:rPr lang="en-IN" smtClean="0"/>
              <a:t>10-08-2022</a:t>
            </a:fld>
            <a:endParaRPr lang="en-IN"/>
          </a:p>
        </p:txBody>
      </p:sp>
      <p:sp>
        <p:nvSpPr>
          <p:cNvPr id="3" name="Footer Placeholder 2">
            <a:extLst>
              <a:ext uri="{FF2B5EF4-FFF2-40B4-BE49-F238E27FC236}">
                <a16:creationId xmlns:a16="http://schemas.microsoft.com/office/drawing/2014/main" id="{4E5DC46B-D367-7451-35DE-40534DEBF81F}"/>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6F2D1EBF-45BC-D0FE-95A9-E689DC7206C4}"/>
              </a:ext>
            </a:extLst>
          </p:cNvPr>
          <p:cNvSpPr>
            <a:spLocks noGrp="1"/>
          </p:cNvSpPr>
          <p:nvPr>
            <p:ph type="sldNum" sz="quarter" idx="12"/>
          </p:nvPr>
        </p:nvSpPr>
        <p:spPr/>
        <p:txBody>
          <a:bodyPr/>
          <a:lstStyle/>
          <a:p>
            <a:fld id="{284AEA99-3BA0-4CC7-A03E-A3D6882DBC27}" type="slidenum">
              <a:rPr lang="en-IN" smtClean="0"/>
              <a:t>‹#›</a:t>
            </a:fld>
            <a:endParaRPr lang="en-IN"/>
          </a:p>
        </p:txBody>
      </p:sp>
    </p:spTree>
    <p:extLst>
      <p:ext uri="{BB962C8B-B14F-4D97-AF65-F5344CB8AC3E}">
        <p14:creationId xmlns:p14="http://schemas.microsoft.com/office/powerpoint/2010/main" val="3594547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089818" y="6404292"/>
            <a:ext cx="263983" cy="269241"/>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6" r:id="rId6"/>
    <p:sldLayoutId id="2147483657" r:id="rId7"/>
    <p:sldLayoutId id="2147483658" r:id="rId8"/>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2.png"/><Relationship Id="rId1" Type="http://schemas.openxmlformats.org/officeDocument/2006/relationships/slideLayout" Target="../slideLayouts/slideLayout8.xml"/><Relationship Id="rId5" Type="http://schemas.openxmlformats.org/officeDocument/2006/relationships/chart" Target="../charts/chart9.xml"/><Relationship Id="rId4" Type="http://schemas.openxmlformats.org/officeDocument/2006/relationships/chart" Target="../charts/chart8.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0.xml"/><Relationship Id="rId1" Type="http://schemas.openxmlformats.org/officeDocument/2006/relationships/slideLayout" Target="../slideLayouts/slideLayout8.xml"/><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image" Target="../media/image2.png"/><Relationship Id="rId1" Type="http://schemas.openxmlformats.org/officeDocument/2006/relationships/slideLayout" Target="../slideLayouts/slideLayout8.xml"/><Relationship Id="rId5" Type="http://schemas.openxmlformats.org/officeDocument/2006/relationships/chart" Target="../charts/chart13.xml"/><Relationship Id="rId4" Type="http://schemas.openxmlformats.org/officeDocument/2006/relationships/chart" Target="../charts/chart12.xml"/></Relationships>
</file>

<file path=ppt/slides/_rels/slide13.xml.rels><?xml version="1.0" encoding="UTF-8" standalone="yes"?>
<Relationships xmlns="http://schemas.openxmlformats.org/package/2006/relationships"><Relationship Id="rId8" Type="http://schemas.microsoft.com/office/2007/relationships/diagramDrawing" Target="../diagrams/drawing6.xml"/><Relationship Id="rId13" Type="http://schemas.microsoft.com/office/2007/relationships/diagramDrawing" Target="../diagrams/drawing7.xml"/><Relationship Id="rId3" Type="http://schemas.openxmlformats.org/officeDocument/2006/relationships/image" Target="../media/image2.png"/><Relationship Id="rId7" Type="http://schemas.openxmlformats.org/officeDocument/2006/relationships/diagramColors" Target="../diagrams/colors6.xml"/><Relationship Id="rId12" Type="http://schemas.openxmlformats.org/officeDocument/2006/relationships/diagramColors" Target="../diagrams/colors7.xml"/><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diagramQuickStyle" Target="../diagrams/quickStyle6.xml"/><Relationship Id="rId11" Type="http://schemas.openxmlformats.org/officeDocument/2006/relationships/diagramQuickStyle" Target="../diagrams/quickStyle7.xml"/><Relationship Id="rId5" Type="http://schemas.openxmlformats.org/officeDocument/2006/relationships/diagramLayout" Target="../diagrams/layout6.xml"/><Relationship Id="rId10" Type="http://schemas.openxmlformats.org/officeDocument/2006/relationships/diagramLayout" Target="../diagrams/layout7.xml"/><Relationship Id="rId4" Type="http://schemas.openxmlformats.org/officeDocument/2006/relationships/diagramData" Target="../diagrams/data6.xml"/><Relationship Id="rId9" Type="http://schemas.openxmlformats.org/officeDocument/2006/relationships/diagramData" Target="../diagrams/data7.xml"/></Relationships>
</file>

<file path=ppt/slides/_rels/slide14.xml.rels><?xml version="1.0" encoding="UTF-8" standalone="yes"?>
<Relationships xmlns="http://schemas.openxmlformats.org/package/2006/relationships"><Relationship Id="rId8" Type="http://schemas.openxmlformats.org/officeDocument/2006/relationships/diagramColors" Target="../diagrams/colors8.xml"/><Relationship Id="rId3" Type="http://schemas.openxmlformats.org/officeDocument/2006/relationships/image" Target="../media/image11.jpeg"/><Relationship Id="rId7" Type="http://schemas.openxmlformats.org/officeDocument/2006/relationships/diagramQuickStyle" Target="../diagrams/quickStyle8.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Layout" Target="../diagrams/layout8.xml"/><Relationship Id="rId5" Type="http://schemas.openxmlformats.org/officeDocument/2006/relationships/diagramData" Target="../diagrams/data8.xml"/><Relationship Id="rId4" Type="http://schemas.openxmlformats.org/officeDocument/2006/relationships/image" Target="../media/image2.png"/><Relationship Id="rId9" Type="http://schemas.microsoft.com/office/2007/relationships/diagramDrawing" Target="../diagrams/drawing8.xml"/></Relationships>
</file>

<file path=ppt/slides/_rels/slide1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8.jpeg"/><Relationship Id="rId4" Type="http://schemas.openxmlformats.org/officeDocument/2006/relationships/image" Target="../media/image6.jpe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diagramData" Target="../diagrams/data12.xml"/><Relationship Id="rId13" Type="http://schemas.openxmlformats.org/officeDocument/2006/relationships/image" Target="../media/image2.png"/><Relationship Id="rId3" Type="http://schemas.openxmlformats.org/officeDocument/2006/relationships/diagramData" Target="../diagrams/data11.xml"/><Relationship Id="rId7" Type="http://schemas.microsoft.com/office/2007/relationships/diagramDrawing" Target="../diagrams/drawing11.xml"/><Relationship Id="rId12" Type="http://schemas.microsoft.com/office/2007/relationships/diagramDrawing" Target="../diagrams/drawing12.xml"/><Relationship Id="rId2" Type="http://schemas.openxmlformats.org/officeDocument/2006/relationships/image" Target="../media/image19.jpeg"/><Relationship Id="rId1" Type="http://schemas.openxmlformats.org/officeDocument/2006/relationships/slideLayout" Target="../slideLayouts/slideLayout5.xml"/><Relationship Id="rId6" Type="http://schemas.openxmlformats.org/officeDocument/2006/relationships/diagramColors" Target="../diagrams/colors11.xml"/><Relationship Id="rId11" Type="http://schemas.openxmlformats.org/officeDocument/2006/relationships/diagramColors" Target="../diagrams/colors12.xml"/><Relationship Id="rId5" Type="http://schemas.openxmlformats.org/officeDocument/2006/relationships/diagramQuickStyle" Target="../diagrams/quickStyle11.xml"/><Relationship Id="rId10" Type="http://schemas.openxmlformats.org/officeDocument/2006/relationships/diagramQuickStyle" Target="../diagrams/quickStyle12.xml"/><Relationship Id="rId4" Type="http://schemas.openxmlformats.org/officeDocument/2006/relationships/diagramLayout" Target="../diagrams/layout11.xml"/><Relationship Id="rId9" Type="http://schemas.openxmlformats.org/officeDocument/2006/relationships/diagramLayout" Target="../diagrams/layout12.xml"/></Relationships>
</file>

<file path=ppt/slides/_rels/slide2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jpeg"/></Relationships>
</file>

<file path=ppt/slides/_rels/slide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5.xml"/><Relationship Id="rId3" Type="http://schemas.microsoft.com/office/2007/relationships/hdphoto" Target="../media/hdphoto2.wdp"/><Relationship Id="rId7" Type="http://schemas.openxmlformats.org/officeDocument/2006/relationships/diagramData" Target="../diagrams/data5.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2.png"/><Relationship Id="rId11" Type="http://schemas.microsoft.com/office/2007/relationships/diagramDrawing" Target="../diagrams/drawing5.xml"/><Relationship Id="rId5" Type="http://schemas.microsoft.com/office/2007/relationships/hdphoto" Target="../media/hdphoto3.wdp"/><Relationship Id="rId10" Type="http://schemas.openxmlformats.org/officeDocument/2006/relationships/diagramColors" Target="../diagrams/colors5.xml"/><Relationship Id="rId4" Type="http://schemas.openxmlformats.org/officeDocument/2006/relationships/image" Target="../media/image8.png"/><Relationship Id="rId9"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xml"/><Relationship Id="rId1" Type="http://schemas.openxmlformats.org/officeDocument/2006/relationships/slideLayout" Target="../slideLayouts/slideLayout8.xml"/><Relationship Id="rId4" Type="http://schemas.openxmlformats.org/officeDocument/2006/relationships/chart" Target="../charts/chart2.xm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chart" Target="../charts/char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10418F0-C0B0-EE09-A547-D440A7F772A7}"/>
              </a:ext>
            </a:extLst>
          </p:cNvPr>
          <p:cNvPicPr>
            <a:picLocks noChangeAspect="1"/>
          </p:cNvPicPr>
          <p:nvPr/>
        </p:nvPicPr>
        <p:blipFill rotWithShape="1">
          <a:blip r:embed="rId3">
            <a:lum bright="70000" contrast="-70000"/>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l="4075" r="31604" b="8116"/>
          <a:stretch/>
        </p:blipFill>
        <p:spPr>
          <a:xfrm>
            <a:off x="32117" y="0"/>
            <a:ext cx="12192000" cy="6829494"/>
          </a:xfrm>
          <a:prstGeom prst="rect">
            <a:avLst/>
          </a:prstGeom>
        </p:spPr>
      </p:pic>
      <p:sp>
        <p:nvSpPr>
          <p:cNvPr id="96" name="Slide Number Placeholder 3"/>
          <p:cNvSpPr txBox="1">
            <a:spLocks noGrp="1"/>
          </p:cNvSpPr>
          <p:nvPr>
            <p:ph type="sldNum" sz="quarter" idx="2"/>
          </p:nvPr>
        </p:nvSpPr>
        <p:spPr>
          <a:xfrm>
            <a:off x="11169739" y="6404292"/>
            <a:ext cx="184062"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a:t>
            </a:fld>
            <a:endParaRPr/>
          </a:p>
        </p:txBody>
      </p:sp>
      <p:pic>
        <p:nvPicPr>
          <p:cNvPr id="97" name="Picture 6" descr="Picture 6"/>
          <p:cNvPicPr>
            <a:picLocks noChangeAspect="1"/>
          </p:cNvPicPr>
          <p:nvPr/>
        </p:nvPicPr>
        <p:blipFill>
          <a:blip r:embed="rId5"/>
          <a:stretch>
            <a:fillRect/>
          </a:stretch>
        </p:blipFill>
        <p:spPr>
          <a:xfrm>
            <a:off x="0" y="28506"/>
            <a:ext cx="1752551" cy="824925"/>
          </a:xfrm>
          <a:prstGeom prst="rect">
            <a:avLst/>
          </a:prstGeom>
          <a:ln w="12700">
            <a:miter lim="400000"/>
          </a:ln>
        </p:spPr>
      </p:pic>
      <p:sp>
        <p:nvSpPr>
          <p:cNvPr id="98" name="Subtitle 2"/>
          <p:cNvSpPr txBox="1"/>
          <p:nvPr/>
        </p:nvSpPr>
        <p:spPr>
          <a:xfrm>
            <a:off x="1271464" y="2388741"/>
            <a:ext cx="9302436" cy="23780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lgn="ctr">
              <a:lnSpc>
                <a:spcPct val="90000"/>
              </a:lnSpc>
              <a:spcBef>
                <a:spcPts val="1000"/>
              </a:spcBef>
              <a:defRPr sz="2800" b="1">
                <a:solidFill>
                  <a:srgbClr val="FF0000"/>
                </a:solidFill>
                <a:effectLst>
                  <a:outerShdw blurRad="38100" dist="38100" dir="2700000" rotWithShape="0">
                    <a:srgbClr val="000000">
                      <a:alpha val="43137"/>
                    </a:srgbClr>
                  </a:outerShdw>
                </a:effectLst>
                <a:latin typeface="Arial"/>
                <a:ea typeface="Arial"/>
                <a:cs typeface="Arial"/>
                <a:sym typeface="Arial"/>
              </a:defRPr>
            </a:pPr>
            <a:endParaRPr dirty="0"/>
          </a:p>
          <a:p>
            <a:pPr algn="ctr">
              <a:lnSpc>
                <a:spcPct val="90000"/>
              </a:lnSpc>
              <a:spcBef>
                <a:spcPts val="1000"/>
              </a:spcBef>
              <a:defRPr sz="3600" b="1">
                <a:effectLst>
                  <a:outerShdw blurRad="38100" dist="38100" dir="2700000" rotWithShape="0">
                    <a:srgbClr val="000000">
                      <a:alpha val="43137"/>
                    </a:srgbClr>
                  </a:outerShdw>
                </a:effectLst>
                <a:latin typeface="Arial"/>
                <a:ea typeface="Arial"/>
                <a:cs typeface="Arial"/>
                <a:sym typeface="Arial"/>
              </a:defRPr>
            </a:pPr>
            <a:r>
              <a:rPr sz="2400" dirty="0"/>
              <a:t>Organization -  Population Services International (PSI) </a:t>
            </a:r>
            <a:endParaRPr lang="en-IN" sz="2400" dirty="0"/>
          </a:p>
          <a:p>
            <a:pPr algn="ctr">
              <a:lnSpc>
                <a:spcPct val="90000"/>
              </a:lnSpc>
              <a:spcBef>
                <a:spcPts val="1000"/>
              </a:spcBef>
              <a:defRPr sz="3600" b="1">
                <a:effectLst>
                  <a:outerShdw blurRad="38100" dist="38100" dir="2700000" rotWithShape="0">
                    <a:srgbClr val="000000">
                      <a:alpha val="43137"/>
                    </a:srgbClr>
                  </a:outerShdw>
                </a:effectLst>
                <a:latin typeface="Arial"/>
                <a:ea typeface="Arial"/>
                <a:cs typeface="Arial"/>
                <a:sym typeface="Arial"/>
              </a:defRPr>
            </a:pPr>
            <a:r>
              <a:rPr sz="2400" dirty="0"/>
              <a:t>(Project </a:t>
            </a:r>
            <a:r>
              <a:rPr sz="2400" dirty="0" err="1"/>
              <a:t>Samagra</a:t>
            </a:r>
            <a:r>
              <a:rPr sz="2400" dirty="0"/>
              <a:t>)</a:t>
            </a:r>
            <a:endParaRPr lang="en-IN" sz="2400" dirty="0"/>
          </a:p>
          <a:p>
            <a:pPr algn="ctr">
              <a:lnSpc>
                <a:spcPct val="90000"/>
              </a:lnSpc>
              <a:spcBef>
                <a:spcPts val="1000"/>
              </a:spcBef>
              <a:defRPr sz="3600" b="1">
                <a:effectLst>
                  <a:outerShdw blurRad="38100" dist="38100" dir="2700000" rotWithShape="0">
                    <a:srgbClr val="000000">
                      <a:alpha val="43137"/>
                    </a:srgbClr>
                  </a:outerShdw>
                </a:effectLst>
                <a:latin typeface="Arial"/>
                <a:ea typeface="Arial"/>
                <a:cs typeface="Arial"/>
                <a:sym typeface="Arial"/>
              </a:defRPr>
            </a:pPr>
            <a:endParaRPr sz="2800" dirty="0"/>
          </a:p>
          <a:p>
            <a:pPr algn="ctr">
              <a:lnSpc>
                <a:spcPct val="90000"/>
              </a:lnSpc>
              <a:spcBef>
                <a:spcPts val="1000"/>
              </a:spcBef>
              <a:defRPr sz="2400" b="1">
                <a:latin typeface="Arial"/>
                <a:ea typeface="Arial"/>
                <a:cs typeface="Arial"/>
                <a:sym typeface="Arial"/>
              </a:defRPr>
            </a:pPr>
            <a:r>
              <a:rPr dirty="0"/>
              <a:t>Under the Mentorship of Dr. Rohini </a:t>
            </a:r>
            <a:r>
              <a:rPr dirty="0" err="1"/>
              <a:t>Ruhil</a:t>
            </a:r>
            <a:r>
              <a:rPr dirty="0"/>
              <a:t> (IIHMR)</a:t>
            </a:r>
          </a:p>
        </p:txBody>
      </p:sp>
      <p:sp>
        <p:nvSpPr>
          <p:cNvPr id="99" name="Subtitle 2"/>
          <p:cNvSpPr txBox="1">
            <a:spLocks noGrp="1"/>
          </p:cNvSpPr>
          <p:nvPr>
            <p:ph type="subTitle" sz="quarter" idx="1"/>
          </p:nvPr>
        </p:nvSpPr>
        <p:spPr>
          <a:xfrm>
            <a:off x="206102" y="5157192"/>
            <a:ext cx="11856640" cy="885828"/>
          </a:xfrm>
          <a:prstGeom prst="rect">
            <a:avLst/>
          </a:prstGeom>
        </p:spPr>
        <p:txBody>
          <a:bodyPr>
            <a:normAutofit/>
          </a:bodyPr>
          <a:lstStyle/>
          <a:p>
            <a:pPr>
              <a:defRPr sz="1800" b="1">
                <a:solidFill>
                  <a:srgbClr val="0D0D0D"/>
                </a:solidFill>
                <a:latin typeface="Arial"/>
                <a:ea typeface="Arial"/>
                <a:cs typeface="Arial"/>
                <a:sym typeface="Arial"/>
              </a:defRPr>
            </a:pPr>
            <a:r>
              <a:rPr lang="en-US" dirty="0">
                <a:latin typeface="Times New Roman" panose="02020603050405020304" pitchFamily="18" charset="0"/>
                <a:cs typeface="Times New Roman" panose="02020603050405020304" pitchFamily="18" charset="0"/>
              </a:rPr>
              <a:t> By - </a:t>
            </a:r>
            <a:r>
              <a:rPr dirty="0">
                <a:latin typeface="Times New Roman" panose="02020603050405020304" pitchFamily="18" charset="0"/>
                <a:cs typeface="Times New Roman" panose="02020603050405020304" pitchFamily="18" charset="0"/>
              </a:rPr>
              <a:t>Dr. Abhaya Gupta</a:t>
            </a:r>
            <a:r>
              <a:rPr lang="en-IN" dirty="0">
                <a:latin typeface="Times New Roman" panose="02020603050405020304" pitchFamily="18" charset="0"/>
                <a:cs typeface="Times New Roman" panose="02020603050405020304" pitchFamily="18" charset="0"/>
              </a:rPr>
              <a:t> (004)</a:t>
            </a:r>
          </a:p>
          <a:p>
            <a:pPr>
              <a:defRPr sz="1800" b="1">
                <a:solidFill>
                  <a:srgbClr val="0D0D0D"/>
                </a:solidFill>
                <a:latin typeface="Arial"/>
                <a:ea typeface="Arial"/>
                <a:cs typeface="Arial"/>
                <a:sym typeface="Arial"/>
              </a:defRPr>
            </a:pPr>
            <a:r>
              <a:rPr lang="en-IN" dirty="0">
                <a:latin typeface="Times New Roman" panose="02020603050405020304" pitchFamily="18" charset="0"/>
                <a:cs typeface="Times New Roman" panose="02020603050405020304" pitchFamily="18" charset="0"/>
              </a:rPr>
              <a:t>PGDM Batch 2021-23</a:t>
            </a:r>
            <a:endParaRPr dirty="0">
              <a:latin typeface="Times New Roman" panose="02020603050405020304" pitchFamily="18" charset="0"/>
              <a:cs typeface="Times New Roman" panose="02020603050405020304" pitchFamily="18" charset="0"/>
            </a:endParaRPr>
          </a:p>
        </p:txBody>
      </p:sp>
      <p:sp>
        <p:nvSpPr>
          <p:cNvPr id="100" name="Rectangle 2"/>
          <p:cNvSpPr txBox="1"/>
          <p:nvPr/>
        </p:nvSpPr>
        <p:spPr>
          <a:xfrm>
            <a:off x="784754" y="712057"/>
            <a:ext cx="10777524" cy="17543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sz="3600" b="1">
                <a:solidFill>
                  <a:srgbClr val="2F5597"/>
                </a:solidFill>
                <a:latin typeface="Arial"/>
                <a:ea typeface="Arial"/>
                <a:cs typeface="Arial"/>
                <a:sym typeface="Arial"/>
              </a:defRPr>
            </a:lvl1pPr>
          </a:lstStyle>
          <a:p>
            <a:r>
              <a:rPr dirty="0">
                <a:effectLst>
                  <a:outerShdw blurRad="38100" dist="38100" dir="2700000" algn="tl">
                    <a:srgbClr val="000000">
                      <a:alpha val="43137"/>
                    </a:srgbClr>
                  </a:outerShdw>
                </a:effectLst>
              </a:rPr>
              <a:t>An Exploratory Study Of Determinants Of Traditional Home Birth In Bhatti Mines, Chhatarpur Area In New Delhi</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150" name="Slide Number Placeholder 2"/>
          <p:cNvSpPr txBox="1">
            <a:spLocks noGrp="1"/>
          </p:cNvSpPr>
          <p:nvPr>
            <p:ph type="sldNum" sz="quarter" idx="2"/>
          </p:nvPr>
        </p:nvSpPr>
        <p:spPr>
          <a:xfrm>
            <a:off x="11089818" y="6404292"/>
            <a:ext cx="263983"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888888"/>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a:lstStyle>
          <a:p>
            <a:fld id="{86CB4B4D-7CA3-9044-876B-883B54F8677D}" type="slidenum">
              <a:rPr lang="en-IN" smtClean="0"/>
              <a:pPr/>
              <a:t>10</a:t>
            </a:fld>
            <a:endParaRPr/>
          </a:p>
        </p:txBody>
      </p:sp>
      <p:pic>
        <p:nvPicPr>
          <p:cNvPr id="153" name="Picture 5" descr="Picture 5"/>
          <p:cNvPicPr>
            <a:picLocks noChangeAspect="1"/>
          </p:cNvPicPr>
          <p:nvPr/>
        </p:nvPicPr>
        <p:blipFill>
          <a:blip r:embed="rId2"/>
          <a:stretch>
            <a:fillRect/>
          </a:stretch>
        </p:blipFill>
        <p:spPr>
          <a:xfrm>
            <a:off x="0" y="23813"/>
            <a:ext cx="1469741" cy="691806"/>
          </a:xfrm>
          <a:prstGeom prst="rect">
            <a:avLst/>
          </a:prstGeom>
          <a:ln w="12700">
            <a:miter lim="400000"/>
          </a:ln>
        </p:spPr>
      </p:pic>
      <p:graphicFrame>
        <p:nvGraphicFramePr>
          <p:cNvPr id="10" name="Chart 9">
            <a:extLst>
              <a:ext uri="{FF2B5EF4-FFF2-40B4-BE49-F238E27FC236}">
                <a16:creationId xmlns:a16="http://schemas.microsoft.com/office/drawing/2014/main" id="{10711D25-6861-31AB-3DDB-004A2E460B65}"/>
              </a:ext>
            </a:extLst>
          </p:cNvPr>
          <p:cNvGraphicFramePr>
            <a:graphicFrameLocks/>
          </p:cNvGraphicFramePr>
          <p:nvPr>
            <p:extLst>
              <p:ext uri="{D42A27DB-BD31-4B8C-83A1-F6EECF244321}">
                <p14:modId xmlns:p14="http://schemas.microsoft.com/office/powerpoint/2010/main" val="3153567841"/>
              </p:ext>
            </p:extLst>
          </p:nvPr>
        </p:nvGraphicFramePr>
        <p:xfrm>
          <a:off x="6756947" y="953348"/>
          <a:ext cx="4849187"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8">
            <a:extLst>
              <a:ext uri="{FF2B5EF4-FFF2-40B4-BE49-F238E27FC236}">
                <a16:creationId xmlns:a16="http://schemas.microsoft.com/office/drawing/2014/main" id="{1336B1B2-91F9-7A15-7FDB-3A582124A2CA}"/>
              </a:ext>
            </a:extLst>
          </p:cNvPr>
          <p:cNvSpPr txBox="1"/>
          <p:nvPr/>
        </p:nvSpPr>
        <p:spPr>
          <a:xfrm>
            <a:off x="6774604" y="612883"/>
            <a:ext cx="4788674"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r>
              <a:rPr lang="en-IN" dirty="0"/>
              <a:t>Figure</a:t>
            </a:r>
            <a:r>
              <a:rPr dirty="0"/>
              <a:t> </a:t>
            </a:r>
            <a:r>
              <a:rPr lang="en-IN" dirty="0"/>
              <a:t>8</a:t>
            </a:r>
            <a:endParaRPr dirty="0"/>
          </a:p>
        </p:txBody>
      </p:sp>
      <p:sp>
        <p:nvSpPr>
          <p:cNvPr id="15" name="Title 1">
            <a:extLst>
              <a:ext uri="{FF2B5EF4-FFF2-40B4-BE49-F238E27FC236}">
                <a16:creationId xmlns:a16="http://schemas.microsoft.com/office/drawing/2014/main" id="{842BEAF6-4D91-6A5C-8869-A2CDD3BB7FFA}"/>
              </a:ext>
            </a:extLst>
          </p:cNvPr>
          <p:cNvSpPr txBox="1">
            <a:spLocks/>
          </p:cNvSpPr>
          <p:nvPr/>
        </p:nvSpPr>
        <p:spPr>
          <a:xfrm>
            <a:off x="3445180" y="867"/>
            <a:ext cx="5544616" cy="457404"/>
          </a:xfrm>
          <a:prstGeom prst="rect">
            <a:avLst/>
          </a:prstGeom>
        </p:spPr>
        <p:txBody>
          <a:bodyPr/>
          <a:lstStyle>
            <a:lvl1pPr marL="0" marR="0" indent="0" algn="ctr"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a:lstStyle>
          <a:p>
            <a:pPr algn="l" hangingPunct="1"/>
            <a:r>
              <a:rPr lang="en-IN" sz="2400" b="1" dirty="0">
                <a:latin typeface="Times New Roman" panose="02020603050405020304" pitchFamily="18" charset="0"/>
                <a:cs typeface="Times New Roman" panose="02020603050405020304" pitchFamily="18" charset="0"/>
              </a:rPr>
              <a:t>On Comparison with Place of Delivery </a:t>
            </a:r>
          </a:p>
        </p:txBody>
      </p:sp>
      <p:sp>
        <p:nvSpPr>
          <p:cNvPr id="17" name="TextBox 8">
            <a:extLst>
              <a:ext uri="{FF2B5EF4-FFF2-40B4-BE49-F238E27FC236}">
                <a16:creationId xmlns:a16="http://schemas.microsoft.com/office/drawing/2014/main" id="{5DE2A73F-0CBE-E1A7-8E8F-344649A74F5D}"/>
              </a:ext>
            </a:extLst>
          </p:cNvPr>
          <p:cNvSpPr txBox="1"/>
          <p:nvPr/>
        </p:nvSpPr>
        <p:spPr>
          <a:xfrm>
            <a:off x="-226370" y="4293096"/>
            <a:ext cx="2657103"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algn="ctr"/>
            <a:r>
              <a:rPr lang="en-IN" dirty="0"/>
              <a:t>Figure</a:t>
            </a:r>
            <a:r>
              <a:rPr dirty="0"/>
              <a:t> </a:t>
            </a:r>
            <a:r>
              <a:rPr lang="en-IN" dirty="0"/>
              <a:t>9</a:t>
            </a:r>
          </a:p>
          <a:p>
            <a:pPr algn="ctr"/>
            <a:endParaRPr dirty="0"/>
          </a:p>
        </p:txBody>
      </p:sp>
      <p:graphicFrame>
        <p:nvGraphicFramePr>
          <p:cNvPr id="13" name="Chart 12">
            <a:extLst>
              <a:ext uri="{FF2B5EF4-FFF2-40B4-BE49-F238E27FC236}">
                <a16:creationId xmlns:a16="http://schemas.microsoft.com/office/drawing/2014/main" id="{96205B3B-D1DA-CEE3-76BA-4617593EB6BA}"/>
              </a:ext>
            </a:extLst>
          </p:cNvPr>
          <p:cNvGraphicFramePr>
            <a:graphicFrameLocks/>
          </p:cNvGraphicFramePr>
          <p:nvPr>
            <p:extLst>
              <p:ext uri="{D42A27DB-BD31-4B8C-83A1-F6EECF244321}">
                <p14:modId xmlns:p14="http://schemas.microsoft.com/office/powerpoint/2010/main" val="2634974231"/>
              </p:ext>
            </p:extLst>
          </p:nvPr>
        </p:nvGraphicFramePr>
        <p:xfrm>
          <a:off x="585866" y="982215"/>
          <a:ext cx="4536503" cy="2760603"/>
        </p:xfrm>
        <a:graphic>
          <a:graphicData uri="http://schemas.openxmlformats.org/drawingml/2006/chart">
            <c:chart xmlns:c="http://schemas.openxmlformats.org/drawingml/2006/chart" xmlns:r="http://schemas.openxmlformats.org/officeDocument/2006/relationships" r:id="rId4"/>
          </a:graphicData>
        </a:graphic>
      </p:graphicFrame>
      <p:sp>
        <p:nvSpPr>
          <p:cNvPr id="18" name="TextBox 11">
            <a:extLst>
              <a:ext uri="{FF2B5EF4-FFF2-40B4-BE49-F238E27FC236}">
                <a16:creationId xmlns:a16="http://schemas.microsoft.com/office/drawing/2014/main" id="{F3621DF5-96F9-536B-5FC5-D2BB8A29A0EE}"/>
              </a:ext>
            </a:extLst>
          </p:cNvPr>
          <p:cNvSpPr txBox="1"/>
          <p:nvPr/>
        </p:nvSpPr>
        <p:spPr>
          <a:xfrm>
            <a:off x="1102181" y="653333"/>
            <a:ext cx="4536503"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lgn="ctr"/>
          </a:lstStyle>
          <a:p>
            <a:pPr algn="l"/>
            <a:r>
              <a:rPr lang="en-IN" dirty="0"/>
              <a:t>Figure 7    P value &lt;0.05 Correlation = 0.78  </a:t>
            </a:r>
            <a:endParaRPr dirty="0"/>
          </a:p>
        </p:txBody>
      </p:sp>
      <p:graphicFrame>
        <p:nvGraphicFramePr>
          <p:cNvPr id="19" name="Chart 3">
            <a:extLst>
              <a:ext uri="{FF2B5EF4-FFF2-40B4-BE49-F238E27FC236}">
                <a16:creationId xmlns:a16="http://schemas.microsoft.com/office/drawing/2014/main" id="{EEA7BD19-FD93-5B96-C1AC-2D51C9CA3FD7}"/>
              </a:ext>
            </a:extLst>
          </p:cNvPr>
          <p:cNvGraphicFramePr/>
          <p:nvPr>
            <p:extLst>
              <p:ext uri="{D42A27DB-BD31-4B8C-83A1-F6EECF244321}">
                <p14:modId xmlns:p14="http://schemas.microsoft.com/office/powerpoint/2010/main" val="595865605"/>
              </p:ext>
            </p:extLst>
          </p:nvPr>
        </p:nvGraphicFramePr>
        <p:xfrm>
          <a:off x="1703512" y="3846508"/>
          <a:ext cx="9235516" cy="2953663"/>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P spid="14" grpId="0" animBg="1"/>
      <p:bldP spid="17" grpId="0" animBg="1"/>
      <p:bldGraphic spid="13" grpId="0">
        <p:bldAsOne/>
      </p:bldGraphic>
      <p:bldP spid="18" grpId="0" animBg="1"/>
      <p:bldGraphic spid="19"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167" name="Slide Number Placeholder 2"/>
          <p:cNvSpPr txBox="1">
            <a:spLocks noGrp="1"/>
          </p:cNvSpPr>
          <p:nvPr>
            <p:ph type="sldNum" sz="quarter" idx="2"/>
          </p:nvPr>
        </p:nvSpPr>
        <p:spPr>
          <a:xfrm>
            <a:off x="11089818" y="6404292"/>
            <a:ext cx="263983"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888888"/>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a:lstStyle>
          <a:p>
            <a:fld id="{86CB4B4D-7CA3-9044-876B-883B54F8677D}" type="slidenum">
              <a:rPr lang="en-IN" smtClean="0"/>
              <a:pPr/>
              <a:t>11</a:t>
            </a:fld>
            <a:endParaRPr/>
          </a:p>
        </p:txBody>
      </p:sp>
      <p:graphicFrame>
        <p:nvGraphicFramePr>
          <p:cNvPr id="169" name="Chart 4"/>
          <p:cNvGraphicFramePr/>
          <p:nvPr>
            <p:extLst>
              <p:ext uri="{D42A27DB-BD31-4B8C-83A1-F6EECF244321}">
                <p14:modId xmlns:p14="http://schemas.microsoft.com/office/powerpoint/2010/main" val="2883801428"/>
              </p:ext>
            </p:extLst>
          </p:nvPr>
        </p:nvGraphicFramePr>
        <p:xfrm>
          <a:off x="2135560" y="3794394"/>
          <a:ext cx="5341578" cy="2917274"/>
        </p:xfrm>
        <a:graphic>
          <a:graphicData uri="http://schemas.openxmlformats.org/drawingml/2006/chart">
            <c:chart xmlns:c="http://schemas.openxmlformats.org/drawingml/2006/chart" xmlns:r="http://schemas.openxmlformats.org/officeDocument/2006/relationships" r:id="rId2"/>
          </a:graphicData>
        </a:graphic>
      </p:graphicFrame>
      <p:sp>
        <p:nvSpPr>
          <p:cNvPr id="171" name="TextBox 6"/>
          <p:cNvSpPr txBox="1"/>
          <p:nvPr/>
        </p:nvSpPr>
        <p:spPr>
          <a:xfrm>
            <a:off x="911424" y="388797"/>
            <a:ext cx="4788673"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r>
              <a:rPr lang="en-IN" dirty="0"/>
              <a:t>Figure 10 Cost of Delivery at Homebirths</a:t>
            </a:r>
            <a:endParaRPr dirty="0"/>
          </a:p>
        </p:txBody>
      </p:sp>
      <p:sp>
        <p:nvSpPr>
          <p:cNvPr id="10" name="TextBox 6">
            <a:extLst>
              <a:ext uri="{FF2B5EF4-FFF2-40B4-BE49-F238E27FC236}">
                <a16:creationId xmlns:a16="http://schemas.microsoft.com/office/drawing/2014/main" id="{F6655C09-4BBF-C034-0F0A-AC3743F9BDEF}"/>
              </a:ext>
            </a:extLst>
          </p:cNvPr>
          <p:cNvSpPr txBox="1"/>
          <p:nvPr/>
        </p:nvSpPr>
        <p:spPr>
          <a:xfrm>
            <a:off x="7117098" y="458271"/>
            <a:ext cx="4788673"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r>
              <a:rPr lang="en-IN" dirty="0"/>
              <a:t>Figure</a:t>
            </a:r>
            <a:r>
              <a:rPr dirty="0"/>
              <a:t> 1</a:t>
            </a:r>
            <a:r>
              <a:rPr lang="en-IN" dirty="0"/>
              <a:t>1 Cost of Delivery at Institutional Delivery</a:t>
            </a:r>
            <a:endParaRPr dirty="0"/>
          </a:p>
        </p:txBody>
      </p:sp>
      <p:sp>
        <p:nvSpPr>
          <p:cNvPr id="12" name="TextBox 6">
            <a:extLst>
              <a:ext uri="{FF2B5EF4-FFF2-40B4-BE49-F238E27FC236}">
                <a16:creationId xmlns:a16="http://schemas.microsoft.com/office/drawing/2014/main" id="{26B823AA-52D8-3EF4-AC5E-C19B1200BB06}"/>
              </a:ext>
            </a:extLst>
          </p:cNvPr>
          <p:cNvSpPr txBox="1"/>
          <p:nvPr/>
        </p:nvSpPr>
        <p:spPr>
          <a:xfrm>
            <a:off x="-96688" y="4581128"/>
            <a:ext cx="2541328"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algn="ctr"/>
            <a:r>
              <a:rPr lang="en-IN" dirty="0"/>
              <a:t>Figure</a:t>
            </a:r>
            <a:r>
              <a:rPr dirty="0"/>
              <a:t> 1</a:t>
            </a:r>
            <a:r>
              <a:rPr lang="en-IN" dirty="0"/>
              <a:t>2</a:t>
            </a:r>
            <a:endParaRPr dirty="0"/>
          </a:p>
        </p:txBody>
      </p:sp>
      <p:pic>
        <p:nvPicPr>
          <p:cNvPr id="15" name="Picture 5" descr="Picture 5">
            <a:extLst>
              <a:ext uri="{FF2B5EF4-FFF2-40B4-BE49-F238E27FC236}">
                <a16:creationId xmlns:a16="http://schemas.microsoft.com/office/drawing/2014/main" id="{5B03C916-C6C1-AD6E-5989-917A3F99EB0E}"/>
              </a:ext>
            </a:extLst>
          </p:cNvPr>
          <p:cNvPicPr>
            <a:picLocks noChangeAspect="1"/>
          </p:cNvPicPr>
          <p:nvPr/>
        </p:nvPicPr>
        <p:blipFill>
          <a:blip r:embed="rId3"/>
          <a:stretch>
            <a:fillRect/>
          </a:stretch>
        </p:blipFill>
        <p:spPr>
          <a:xfrm>
            <a:off x="0" y="-25883"/>
            <a:ext cx="1293091" cy="608657"/>
          </a:xfrm>
          <a:prstGeom prst="rect">
            <a:avLst/>
          </a:prstGeom>
          <a:ln w="12700">
            <a:miter lim="400000"/>
          </a:ln>
        </p:spPr>
      </p:pic>
      <p:sp>
        <p:nvSpPr>
          <p:cNvPr id="13" name="Title 1">
            <a:extLst>
              <a:ext uri="{FF2B5EF4-FFF2-40B4-BE49-F238E27FC236}">
                <a16:creationId xmlns:a16="http://schemas.microsoft.com/office/drawing/2014/main" id="{520B9D87-F1C4-2DF8-76CF-C630603BB437}"/>
              </a:ext>
            </a:extLst>
          </p:cNvPr>
          <p:cNvSpPr txBox="1">
            <a:spLocks/>
          </p:cNvSpPr>
          <p:nvPr/>
        </p:nvSpPr>
        <p:spPr>
          <a:xfrm>
            <a:off x="3445180" y="867"/>
            <a:ext cx="5544616" cy="457404"/>
          </a:xfrm>
          <a:prstGeom prst="rect">
            <a:avLst/>
          </a:prstGeom>
        </p:spPr>
        <p:txBody>
          <a:bodyPr/>
          <a:lstStyle>
            <a:lvl1pPr marL="0" marR="0" indent="0" algn="ctr"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a:lstStyle>
          <a:p>
            <a:pPr algn="l" hangingPunct="1"/>
            <a:r>
              <a:rPr lang="en-IN" sz="2400" b="1" dirty="0">
                <a:latin typeface="Times New Roman" panose="02020603050405020304" pitchFamily="18" charset="0"/>
                <a:cs typeface="Times New Roman" panose="02020603050405020304" pitchFamily="18" charset="0"/>
              </a:rPr>
              <a:t>On Comparison with Place of Delivery </a:t>
            </a:r>
          </a:p>
        </p:txBody>
      </p:sp>
      <p:pic>
        <p:nvPicPr>
          <p:cNvPr id="17" name="Picture 16">
            <a:extLst>
              <a:ext uri="{FF2B5EF4-FFF2-40B4-BE49-F238E27FC236}">
                <a16:creationId xmlns:a16="http://schemas.microsoft.com/office/drawing/2014/main" id="{A460AC04-D01E-BA62-C3DD-0FE29DDE8FBF}"/>
              </a:ext>
            </a:extLst>
          </p:cNvPr>
          <p:cNvPicPr>
            <a:picLocks noChangeAspect="1"/>
          </p:cNvPicPr>
          <p:nvPr/>
        </p:nvPicPr>
        <p:blipFill>
          <a:blip r:embed="rId4"/>
          <a:stretch>
            <a:fillRect/>
          </a:stretch>
        </p:blipFill>
        <p:spPr>
          <a:xfrm>
            <a:off x="1145520" y="758129"/>
            <a:ext cx="4320480" cy="2942596"/>
          </a:xfrm>
          <a:prstGeom prst="rect">
            <a:avLst/>
          </a:prstGeom>
          <a:ln>
            <a:solidFill>
              <a:schemeClr val="tx1">
                <a:lumMod val="85000"/>
                <a:lumOff val="15000"/>
              </a:schemeClr>
            </a:solidFill>
          </a:ln>
        </p:spPr>
      </p:pic>
      <p:pic>
        <p:nvPicPr>
          <p:cNvPr id="18" name="Picture 17">
            <a:extLst>
              <a:ext uri="{FF2B5EF4-FFF2-40B4-BE49-F238E27FC236}">
                <a16:creationId xmlns:a16="http://schemas.microsoft.com/office/drawing/2014/main" id="{5F203A80-81E4-B8E3-F3A1-AB1C04264DA7}"/>
              </a:ext>
            </a:extLst>
          </p:cNvPr>
          <p:cNvPicPr>
            <a:picLocks noChangeAspect="1"/>
          </p:cNvPicPr>
          <p:nvPr/>
        </p:nvPicPr>
        <p:blipFill>
          <a:blip r:embed="rId5"/>
          <a:stretch>
            <a:fillRect/>
          </a:stretch>
        </p:blipFill>
        <p:spPr>
          <a:xfrm>
            <a:off x="6960096" y="856934"/>
            <a:ext cx="4536504" cy="2843791"/>
          </a:xfrm>
          <a:prstGeom prst="rect">
            <a:avLst/>
          </a:prstGeom>
          <a:ln>
            <a:solidFill>
              <a:schemeClr val="tx1">
                <a:lumMod val="85000"/>
                <a:lumOff val="15000"/>
              </a:schemeClr>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69" grpId="0">
        <p:bldAsOne/>
      </p:bldGraphic>
      <p:bldP spid="171" grpId="0" animBg="1"/>
      <p:bldP spid="10" grpId="0" animBg="1"/>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2" name="Picture 5" descr="Picture 5">
            <a:extLst>
              <a:ext uri="{FF2B5EF4-FFF2-40B4-BE49-F238E27FC236}">
                <a16:creationId xmlns:a16="http://schemas.microsoft.com/office/drawing/2014/main" id="{93550851-2562-D48D-11C2-1748DADFD87F}"/>
              </a:ext>
            </a:extLst>
          </p:cNvPr>
          <p:cNvPicPr>
            <a:picLocks noChangeAspect="1"/>
          </p:cNvPicPr>
          <p:nvPr/>
        </p:nvPicPr>
        <p:blipFill>
          <a:blip r:embed="rId2"/>
          <a:stretch>
            <a:fillRect/>
          </a:stretch>
        </p:blipFill>
        <p:spPr>
          <a:xfrm>
            <a:off x="0" y="-25883"/>
            <a:ext cx="1293091" cy="608657"/>
          </a:xfrm>
          <a:prstGeom prst="rect">
            <a:avLst/>
          </a:prstGeom>
          <a:ln w="12700">
            <a:miter lim="400000"/>
          </a:ln>
        </p:spPr>
      </p:pic>
      <p:graphicFrame>
        <p:nvGraphicFramePr>
          <p:cNvPr id="3" name="Chart 2">
            <a:extLst>
              <a:ext uri="{FF2B5EF4-FFF2-40B4-BE49-F238E27FC236}">
                <a16:creationId xmlns:a16="http://schemas.microsoft.com/office/drawing/2014/main" id="{C7ED247F-C3FA-71EB-2645-1A9AE90810CD}"/>
              </a:ext>
            </a:extLst>
          </p:cNvPr>
          <p:cNvGraphicFramePr>
            <a:graphicFrameLocks/>
          </p:cNvGraphicFramePr>
          <p:nvPr>
            <p:extLst>
              <p:ext uri="{D42A27DB-BD31-4B8C-83A1-F6EECF244321}">
                <p14:modId xmlns:p14="http://schemas.microsoft.com/office/powerpoint/2010/main" val="3967441548"/>
              </p:ext>
            </p:extLst>
          </p:nvPr>
        </p:nvGraphicFramePr>
        <p:xfrm>
          <a:off x="1775520" y="3853122"/>
          <a:ext cx="4785360" cy="281889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ontent Placeholder 6">
            <a:extLst>
              <a:ext uri="{FF2B5EF4-FFF2-40B4-BE49-F238E27FC236}">
                <a16:creationId xmlns:a16="http://schemas.microsoft.com/office/drawing/2014/main" id="{15F4A2B6-F713-B619-D0D0-1E5294CB35D9}"/>
              </a:ext>
            </a:extLst>
          </p:cNvPr>
          <p:cNvGraphicFramePr/>
          <p:nvPr>
            <p:extLst>
              <p:ext uri="{D42A27DB-BD31-4B8C-83A1-F6EECF244321}">
                <p14:modId xmlns:p14="http://schemas.microsoft.com/office/powerpoint/2010/main" val="847004756"/>
              </p:ext>
            </p:extLst>
          </p:nvPr>
        </p:nvGraphicFramePr>
        <p:xfrm>
          <a:off x="389437" y="742923"/>
          <a:ext cx="5706563" cy="280716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 name="Chart 4">
            <a:extLst>
              <a:ext uri="{FF2B5EF4-FFF2-40B4-BE49-F238E27FC236}">
                <a16:creationId xmlns:a16="http://schemas.microsoft.com/office/drawing/2014/main" id="{784E11F3-69F5-77AE-7D4E-390FE55F4273}"/>
              </a:ext>
            </a:extLst>
          </p:cNvPr>
          <p:cNvGraphicFramePr>
            <a:graphicFrameLocks/>
          </p:cNvGraphicFramePr>
          <p:nvPr>
            <p:extLst>
              <p:ext uri="{D42A27DB-BD31-4B8C-83A1-F6EECF244321}">
                <p14:modId xmlns:p14="http://schemas.microsoft.com/office/powerpoint/2010/main" val="1646170324"/>
              </p:ext>
            </p:extLst>
          </p:nvPr>
        </p:nvGraphicFramePr>
        <p:xfrm>
          <a:off x="6816080" y="742923"/>
          <a:ext cx="4396740" cy="2693670"/>
        </p:xfrm>
        <a:graphic>
          <a:graphicData uri="http://schemas.openxmlformats.org/drawingml/2006/chart">
            <c:chart xmlns:c="http://schemas.openxmlformats.org/drawingml/2006/chart" xmlns:r="http://schemas.openxmlformats.org/officeDocument/2006/relationships" r:id="rId5"/>
          </a:graphicData>
        </a:graphic>
      </p:graphicFrame>
      <p:sp>
        <p:nvSpPr>
          <p:cNvPr id="6" name="TextBox 6">
            <a:extLst>
              <a:ext uri="{FF2B5EF4-FFF2-40B4-BE49-F238E27FC236}">
                <a16:creationId xmlns:a16="http://schemas.microsoft.com/office/drawing/2014/main" id="{7C5C16A8-4BE8-7074-0CDE-1B6C1F8A2520}"/>
              </a:ext>
            </a:extLst>
          </p:cNvPr>
          <p:cNvSpPr txBox="1"/>
          <p:nvPr/>
        </p:nvSpPr>
        <p:spPr>
          <a:xfrm>
            <a:off x="-1392832" y="3821276"/>
            <a:ext cx="4788673"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r>
              <a:rPr lang="en-IN" dirty="0"/>
              <a:t>Figure</a:t>
            </a:r>
            <a:r>
              <a:rPr dirty="0"/>
              <a:t> 1</a:t>
            </a:r>
            <a:r>
              <a:rPr lang="en-IN" dirty="0"/>
              <a:t>5</a:t>
            </a:r>
            <a:endParaRPr dirty="0"/>
          </a:p>
        </p:txBody>
      </p:sp>
      <p:sp>
        <p:nvSpPr>
          <p:cNvPr id="7" name="TextBox 6">
            <a:extLst>
              <a:ext uri="{FF2B5EF4-FFF2-40B4-BE49-F238E27FC236}">
                <a16:creationId xmlns:a16="http://schemas.microsoft.com/office/drawing/2014/main" id="{D6FF25F9-2831-3033-26FD-0A72F6E4426A}"/>
              </a:ext>
            </a:extLst>
          </p:cNvPr>
          <p:cNvSpPr txBox="1"/>
          <p:nvPr/>
        </p:nvSpPr>
        <p:spPr>
          <a:xfrm>
            <a:off x="6698960" y="373591"/>
            <a:ext cx="4788673"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r>
              <a:rPr lang="en-IN" dirty="0"/>
              <a:t>Figure</a:t>
            </a:r>
            <a:r>
              <a:rPr dirty="0"/>
              <a:t> 1</a:t>
            </a:r>
            <a:r>
              <a:rPr lang="en-IN" dirty="0"/>
              <a:t>4</a:t>
            </a:r>
            <a:endParaRPr dirty="0"/>
          </a:p>
        </p:txBody>
      </p:sp>
      <p:sp>
        <p:nvSpPr>
          <p:cNvPr id="8" name="TextBox 6">
            <a:extLst>
              <a:ext uri="{FF2B5EF4-FFF2-40B4-BE49-F238E27FC236}">
                <a16:creationId xmlns:a16="http://schemas.microsoft.com/office/drawing/2014/main" id="{E2B70440-C202-43DB-3842-BA466B24047D}"/>
              </a:ext>
            </a:extLst>
          </p:cNvPr>
          <p:cNvSpPr txBox="1"/>
          <p:nvPr/>
        </p:nvSpPr>
        <p:spPr>
          <a:xfrm>
            <a:off x="478807" y="332269"/>
            <a:ext cx="4788673"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r>
              <a:rPr lang="en-IN" dirty="0"/>
              <a:t>Figure</a:t>
            </a:r>
            <a:r>
              <a:rPr dirty="0"/>
              <a:t> 1</a:t>
            </a:r>
            <a:r>
              <a:rPr lang="en-IN" dirty="0"/>
              <a:t>3</a:t>
            </a:r>
            <a:endParaRPr dirty="0"/>
          </a:p>
        </p:txBody>
      </p:sp>
    </p:spTree>
    <p:extLst>
      <p:ext uri="{BB962C8B-B14F-4D97-AF65-F5344CB8AC3E}">
        <p14:creationId xmlns:p14="http://schemas.microsoft.com/office/powerpoint/2010/main" val="2699750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Graphic spid="4" grpId="0">
        <p:bldAsOne/>
      </p:bldGraphic>
      <p:bldGraphic spid="5" grpId="0">
        <p:bldAsOne/>
      </p:bldGraphic>
      <p:bldP spid="6" grpId="0" animBg="1"/>
      <p:bldP spid="7" grpId="0"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3734E92-AE8B-D0D2-59AE-B39AED7281EE}"/>
              </a:ext>
            </a:extLst>
          </p:cNvPr>
          <p:cNvPicPr>
            <a:picLocks noChangeAspect="1"/>
          </p:cNvPicPr>
          <p:nvPr/>
        </p:nvPicPr>
        <p:blipFill>
          <a:blip r:embed="rId2" cstate="print">
            <a:lum bright="70000" contras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84" name="Footer Placeholder 4"/>
          <p:cNvSpPr txBox="1"/>
          <p:nvPr/>
        </p:nvSpPr>
        <p:spPr>
          <a:xfrm>
            <a:off x="4084319" y="6404292"/>
            <a:ext cx="4023362"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185" name="Title 1"/>
          <p:cNvSpPr txBox="1">
            <a:spLocks noGrp="1"/>
          </p:cNvSpPr>
          <p:nvPr>
            <p:ph type="title"/>
          </p:nvPr>
        </p:nvSpPr>
        <p:spPr>
          <a:xfrm>
            <a:off x="828328" y="-45762"/>
            <a:ext cx="10515600" cy="1325563"/>
          </a:xfrm>
          <a:prstGeom prst="rect">
            <a:avLst/>
          </a:prstGeom>
        </p:spPr>
        <p:txBody>
          <a:bodyPr>
            <a:normAutofit/>
          </a:bodyPr>
          <a:lstStyle>
            <a:lvl1pPr algn="ctr"/>
          </a:lstStyle>
          <a:p>
            <a:r>
              <a:rPr b="1" dirty="0">
                <a:latin typeface="Times New Roman" panose="02020603050405020304" pitchFamily="18" charset="0"/>
                <a:cs typeface="Times New Roman" panose="02020603050405020304" pitchFamily="18" charset="0"/>
              </a:rPr>
              <a:t>Discussion (1/2)</a:t>
            </a:r>
          </a:p>
        </p:txBody>
      </p:sp>
      <p:sp>
        <p:nvSpPr>
          <p:cNvPr id="186" name="Slide Number Placeholder 3"/>
          <p:cNvSpPr txBox="1">
            <a:spLocks noGrp="1"/>
          </p:cNvSpPr>
          <p:nvPr>
            <p:ph type="sldNum" sz="quarter" idx="2"/>
          </p:nvPr>
        </p:nvSpPr>
        <p:spPr>
          <a:xfrm>
            <a:off x="11089818" y="6404292"/>
            <a:ext cx="263982" cy="2692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13</a:t>
            </a:fld>
            <a:endParaRPr/>
          </a:p>
        </p:txBody>
      </p:sp>
      <p:pic>
        <p:nvPicPr>
          <p:cNvPr id="187" name="Picture 5" descr="Picture 5"/>
          <p:cNvPicPr>
            <a:picLocks noChangeAspect="1"/>
          </p:cNvPicPr>
          <p:nvPr/>
        </p:nvPicPr>
        <p:blipFill>
          <a:blip r:embed="rId3"/>
          <a:stretch>
            <a:fillRect/>
          </a:stretch>
        </p:blipFill>
        <p:spPr>
          <a:xfrm>
            <a:off x="0" y="23812"/>
            <a:ext cx="1879986" cy="884908"/>
          </a:xfrm>
          <a:prstGeom prst="rect">
            <a:avLst/>
          </a:prstGeom>
          <a:ln w="12700">
            <a:miter lim="400000"/>
          </a:ln>
        </p:spPr>
      </p:pic>
      <p:graphicFrame>
        <p:nvGraphicFramePr>
          <p:cNvPr id="3" name="Diagram 2">
            <a:extLst>
              <a:ext uri="{FF2B5EF4-FFF2-40B4-BE49-F238E27FC236}">
                <a16:creationId xmlns:a16="http://schemas.microsoft.com/office/drawing/2014/main" id="{F2B057E9-E0D0-3B26-AC0E-24F08AC88348}"/>
              </a:ext>
            </a:extLst>
          </p:cNvPr>
          <p:cNvGraphicFramePr/>
          <p:nvPr>
            <p:extLst>
              <p:ext uri="{D42A27DB-BD31-4B8C-83A1-F6EECF244321}">
                <p14:modId xmlns:p14="http://schemas.microsoft.com/office/powerpoint/2010/main" val="2722232986"/>
              </p:ext>
            </p:extLst>
          </p:nvPr>
        </p:nvGraphicFramePr>
        <p:xfrm>
          <a:off x="222738" y="1124744"/>
          <a:ext cx="11746524" cy="16509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7" name="Diagram 16">
            <a:extLst>
              <a:ext uri="{FF2B5EF4-FFF2-40B4-BE49-F238E27FC236}">
                <a16:creationId xmlns:a16="http://schemas.microsoft.com/office/drawing/2014/main" id="{707AEEDF-A849-EB68-2A69-5CE3ECEBDEE1}"/>
              </a:ext>
            </a:extLst>
          </p:cNvPr>
          <p:cNvGraphicFramePr/>
          <p:nvPr>
            <p:extLst>
              <p:ext uri="{D42A27DB-BD31-4B8C-83A1-F6EECF244321}">
                <p14:modId xmlns:p14="http://schemas.microsoft.com/office/powerpoint/2010/main" val="2930291563"/>
              </p:ext>
            </p:extLst>
          </p:nvPr>
        </p:nvGraphicFramePr>
        <p:xfrm>
          <a:off x="789678" y="2492896"/>
          <a:ext cx="10778930" cy="4180637"/>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Graphic spid="17"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AFE5EB2C-B187-B423-B6B7-39FDB2D69952}"/>
              </a:ext>
            </a:extLst>
          </p:cNvPr>
          <p:cNvPicPr>
            <a:picLocks noChangeAspect="1"/>
          </p:cNvPicPr>
          <p:nvPr/>
        </p:nvPicPr>
        <p:blipFill>
          <a:blip r:embed="rId3" cstate="print">
            <a:lum bright="70000" contrast="-70000"/>
            <a:extLst>
              <a:ext uri="{28A0092B-C50C-407E-A947-70E740481C1C}">
                <a14:useLocalDpi xmlns:a14="http://schemas.microsoft.com/office/drawing/2010/main" val="0"/>
              </a:ext>
            </a:extLst>
          </a:blip>
          <a:stretch>
            <a:fillRect/>
          </a:stretch>
        </p:blipFill>
        <p:spPr>
          <a:xfrm>
            <a:off x="0" y="-16025"/>
            <a:ext cx="12192000" cy="6858000"/>
          </a:xfrm>
          <a:prstGeom prst="rect">
            <a:avLst/>
          </a:prstGeom>
        </p:spPr>
      </p:pic>
      <p:sp>
        <p:nvSpPr>
          <p:cNvPr id="190" name="Title 1"/>
          <p:cNvSpPr txBox="1">
            <a:spLocks noGrp="1"/>
          </p:cNvSpPr>
          <p:nvPr>
            <p:ph type="title"/>
          </p:nvPr>
        </p:nvSpPr>
        <p:spPr>
          <a:xfrm>
            <a:off x="717230" y="-49696"/>
            <a:ext cx="10515600" cy="1325563"/>
          </a:xfrm>
          <a:prstGeom prst="rect">
            <a:avLst/>
          </a:prstGeom>
        </p:spPr>
        <p:txBody>
          <a:bodyPr/>
          <a:lstStyle>
            <a:lvl1pPr algn="ctr"/>
          </a:lstStyle>
          <a:p>
            <a:r>
              <a:rPr sz="4000" b="1" dirty="0">
                <a:latin typeface="Times New Roman" panose="02020603050405020304" pitchFamily="18" charset="0"/>
                <a:cs typeface="Times New Roman" panose="02020603050405020304" pitchFamily="18" charset="0"/>
              </a:rPr>
              <a:t>Discussion (2/2</a:t>
            </a:r>
            <a:r>
              <a:rPr b="1" dirty="0">
                <a:latin typeface="Times New Roman" panose="02020603050405020304" pitchFamily="18" charset="0"/>
                <a:cs typeface="Times New Roman" panose="02020603050405020304" pitchFamily="18" charset="0"/>
              </a:rPr>
              <a:t>)</a:t>
            </a:r>
          </a:p>
        </p:txBody>
      </p:sp>
      <p:sp>
        <p:nvSpPr>
          <p:cNvPr id="192" name="Slide Number Placeholder 3"/>
          <p:cNvSpPr txBox="1">
            <a:spLocks noGrp="1"/>
          </p:cNvSpPr>
          <p:nvPr>
            <p:ph type="sldNum" sz="quarter" idx="2"/>
          </p:nvPr>
        </p:nvSpPr>
        <p:spPr>
          <a:xfrm>
            <a:off x="11089818" y="6404292"/>
            <a:ext cx="263982" cy="2692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14</a:t>
            </a:fld>
            <a:endParaRPr/>
          </a:p>
        </p:txBody>
      </p:sp>
      <p:pic>
        <p:nvPicPr>
          <p:cNvPr id="193" name="Picture 5" descr="Picture 5"/>
          <p:cNvPicPr>
            <a:picLocks noChangeAspect="1"/>
          </p:cNvPicPr>
          <p:nvPr/>
        </p:nvPicPr>
        <p:blipFill>
          <a:blip r:embed="rId4"/>
          <a:stretch>
            <a:fillRect/>
          </a:stretch>
        </p:blipFill>
        <p:spPr>
          <a:xfrm>
            <a:off x="0" y="23812"/>
            <a:ext cx="2495600" cy="1174677"/>
          </a:xfrm>
          <a:prstGeom prst="rect">
            <a:avLst/>
          </a:prstGeom>
          <a:ln w="12700">
            <a:miter lim="400000"/>
          </a:ln>
        </p:spPr>
      </p:pic>
      <p:graphicFrame>
        <p:nvGraphicFramePr>
          <p:cNvPr id="8" name="Diagram 7">
            <a:extLst>
              <a:ext uri="{FF2B5EF4-FFF2-40B4-BE49-F238E27FC236}">
                <a16:creationId xmlns:a16="http://schemas.microsoft.com/office/drawing/2014/main" id="{C6DEEEEC-2128-EE34-3894-CA634CF17266}"/>
              </a:ext>
            </a:extLst>
          </p:cNvPr>
          <p:cNvGraphicFramePr/>
          <p:nvPr>
            <p:extLst>
              <p:ext uri="{D42A27DB-BD31-4B8C-83A1-F6EECF244321}">
                <p14:modId xmlns:p14="http://schemas.microsoft.com/office/powerpoint/2010/main" val="2865124806"/>
              </p:ext>
            </p:extLst>
          </p:nvPr>
        </p:nvGraphicFramePr>
        <p:xfrm>
          <a:off x="263352" y="1309539"/>
          <a:ext cx="11593288" cy="509475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866CB56-601E-2BB0-627A-E9A89F2F6505}"/>
              </a:ext>
            </a:extLst>
          </p:cNvPr>
          <p:cNvPicPr>
            <a:picLocks noChangeAspect="1"/>
          </p:cNvPicPr>
          <p:nvPr/>
        </p:nvPicPr>
        <p:blipFill rotWithShape="1">
          <a:blip r:embed="rId2">
            <a:lum bright="70000" contrast="-70000"/>
            <a:extLst>
              <a:ext uri="{28A0092B-C50C-407E-A947-70E740481C1C}">
                <a14:useLocalDpi xmlns:a14="http://schemas.microsoft.com/office/drawing/2010/main" val="0"/>
              </a:ext>
            </a:extLst>
          </a:blip>
          <a:srcRect b="28648"/>
          <a:stretch/>
        </p:blipFill>
        <p:spPr>
          <a:xfrm>
            <a:off x="0" y="23812"/>
            <a:ext cx="12192000" cy="6807211"/>
          </a:xfrm>
          <a:prstGeom prst="rect">
            <a:avLst/>
          </a:prstGeom>
        </p:spPr>
      </p:pic>
      <p:sp>
        <p:nvSpPr>
          <p:cNvPr id="201" name="Footer Placeholder 4"/>
          <p:cNvSpPr txBox="1"/>
          <p:nvPr/>
        </p:nvSpPr>
        <p:spPr>
          <a:xfrm>
            <a:off x="4084319" y="6404292"/>
            <a:ext cx="4023362" cy="269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202" name="Title 1"/>
          <p:cNvSpPr txBox="1">
            <a:spLocks noGrp="1"/>
          </p:cNvSpPr>
          <p:nvPr>
            <p:ph type="title"/>
          </p:nvPr>
        </p:nvSpPr>
        <p:spPr>
          <a:xfrm>
            <a:off x="838200" y="26977"/>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Conclusion</a:t>
            </a:r>
          </a:p>
        </p:txBody>
      </p:sp>
      <p:graphicFrame>
        <p:nvGraphicFramePr>
          <p:cNvPr id="3" name="Diagram 2">
            <a:extLst>
              <a:ext uri="{FF2B5EF4-FFF2-40B4-BE49-F238E27FC236}">
                <a16:creationId xmlns:a16="http://schemas.microsoft.com/office/drawing/2014/main" id="{031D9FCF-DA6F-FC50-EF34-749F9F3AEE46}"/>
              </a:ext>
            </a:extLst>
          </p:cNvPr>
          <p:cNvGraphicFramePr/>
          <p:nvPr>
            <p:extLst>
              <p:ext uri="{D42A27DB-BD31-4B8C-83A1-F6EECF244321}">
                <p14:modId xmlns:p14="http://schemas.microsoft.com/office/powerpoint/2010/main" val="1886107402"/>
              </p:ext>
            </p:extLst>
          </p:nvPr>
        </p:nvGraphicFramePr>
        <p:xfrm>
          <a:off x="838200" y="1412018"/>
          <a:ext cx="10515600" cy="49922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04" name="Slide Number Placeholder 3"/>
          <p:cNvSpPr txBox="1">
            <a:spLocks noGrp="1"/>
          </p:cNvSpPr>
          <p:nvPr>
            <p:ph type="sldNum" sz="quarter" idx="2"/>
          </p:nvPr>
        </p:nvSpPr>
        <p:spPr>
          <a:xfrm>
            <a:off x="11089818" y="6404292"/>
            <a:ext cx="263982"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15</a:t>
            </a:fld>
            <a:endParaRPr/>
          </a:p>
        </p:txBody>
      </p:sp>
      <p:pic>
        <p:nvPicPr>
          <p:cNvPr id="205" name="Picture 5" descr="Picture 5"/>
          <p:cNvPicPr>
            <a:picLocks noChangeAspect="1"/>
          </p:cNvPicPr>
          <p:nvPr/>
        </p:nvPicPr>
        <p:blipFill>
          <a:blip r:embed="rId8"/>
          <a:stretch>
            <a:fillRect/>
          </a:stretch>
        </p:blipFill>
        <p:spPr>
          <a:xfrm>
            <a:off x="0" y="23812"/>
            <a:ext cx="2695904" cy="1268960"/>
          </a:xfrm>
          <a:prstGeom prst="rect">
            <a:avLst/>
          </a:prstGeom>
          <a:ln w="12700">
            <a:miter lim="400000"/>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6EBBB16-D184-FC4D-2E9C-977D28B6D9C9}"/>
              </a:ext>
            </a:extLst>
          </p:cNvPr>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0" y="23812"/>
            <a:ext cx="12192000" cy="6834187"/>
          </a:xfrm>
          <a:prstGeom prst="rect">
            <a:avLst/>
          </a:prstGeom>
        </p:spPr>
      </p:pic>
      <p:sp>
        <p:nvSpPr>
          <p:cNvPr id="195" name="Footer Placeholder 3"/>
          <p:cNvSpPr txBox="1"/>
          <p:nvPr/>
        </p:nvSpPr>
        <p:spPr>
          <a:xfrm>
            <a:off x="4084319" y="6404292"/>
            <a:ext cx="4023362" cy="269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196" name="Title 1"/>
          <p:cNvSpPr txBox="1">
            <a:spLocks noGrp="1"/>
          </p:cNvSpPr>
          <p:nvPr>
            <p:ph type="title"/>
          </p:nvPr>
        </p:nvSpPr>
        <p:spPr>
          <a:xfrm>
            <a:off x="838200" y="365125"/>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Limitations of Study </a:t>
            </a:r>
          </a:p>
        </p:txBody>
      </p:sp>
      <p:graphicFrame>
        <p:nvGraphicFramePr>
          <p:cNvPr id="2" name="Diagram 1">
            <a:extLst>
              <a:ext uri="{FF2B5EF4-FFF2-40B4-BE49-F238E27FC236}">
                <a16:creationId xmlns:a16="http://schemas.microsoft.com/office/drawing/2014/main" id="{7601911A-6387-4B4B-A2AD-B15241D7930D}"/>
              </a:ext>
            </a:extLst>
          </p:cNvPr>
          <p:cNvGraphicFramePr/>
          <p:nvPr>
            <p:extLst>
              <p:ext uri="{D42A27DB-BD31-4B8C-83A1-F6EECF244321}">
                <p14:modId xmlns:p14="http://schemas.microsoft.com/office/powerpoint/2010/main" val="22214500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8" name="Slide Number Placeholder 4"/>
          <p:cNvSpPr txBox="1">
            <a:spLocks noGrp="1"/>
          </p:cNvSpPr>
          <p:nvPr>
            <p:ph type="sldNum" sz="quarter" idx="2"/>
          </p:nvPr>
        </p:nvSpPr>
        <p:spPr>
          <a:xfrm>
            <a:off x="11089818" y="6404292"/>
            <a:ext cx="263982"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16</a:t>
            </a:fld>
            <a:endParaRPr/>
          </a:p>
        </p:txBody>
      </p:sp>
      <p:pic>
        <p:nvPicPr>
          <p:cNvPr id="199" name="Picture 5" descr="Picture 5"/>
          <p:cNvPicPr>
            <a:picLocks noChangeAspect="1"/>
          </p:cNvPicPr>
          <p:nvPr/>
        </p:nvPicPr>
        <p:blipFill>
          <a:blip r:embed="rId8"/>
          <a:stretch>
            <a:fillRect/>
          </a:stretch>
        </p:blipFill>
        <p:spPr>
          <a:xfrm>
            <a:off x="0" y="23812"/>
            <a:ext cx="2695904" cy="1268960"/>
          </a:xfrm>
          <a:prstGeom prst="rect">
            <a:avLst/>
          </a:prstGeom>
          <a:ln w="12700">
            <a:miter lim="400000"/>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07" name="Footer Placeholder 3"/>
          <p:cNvSpPr txBox="1"/>
          <p:nvPr/>
        </p:nvSpPr>
        <p:spPr>
          <a:xfrm>
            <a:off x="4084319" y="6404292"/>
            <a:ext cx="4023362" cy="269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208" name="Title 1"/>
          <p:cNvSpPr txBox="1">
            <a:spLocks noGrp="1"/>
          </p:cNvSpPr>
          <p:nvPr>
            <p:ph type="title"/>
          </p:nvPr>
        </p:nvSpPr>
        <p:spPr>
          <a:xfrm>
            <a:off x="732239" y="184467"/>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References (Only Vancouver Style)</a:t>
            </a:r>
          </a:p>
        </p:txBody>
      </p:sp>
      <p:sp>
        <p:nvSpPr>
          <p:cNvPr id="209" name="Content Placeholder 2"/>
          <p:cNvSpPr txBox="1">
            <a:spLocks noGrp="1"/>
          </p:cNvSpPr>
          <p:nvPr>
            <p:ph type="body" idx="1"/>
          </p:nvPr>
        </p:nvSpPr>
        <p:spPr>
          <a:xfrm>
            <a:off x="838200" y="1779463"/>
            <a:ext cx="10515600" cy="4351338"/>
          </a:xfrm>
          <a:prstGeom prst="rect">
            <a:avLst/>
          </a:prstGeom>
        </p:spPr>
        <p:txBody>
          <a:bodyPr>
            <a:normAutofit/>
          </a:bodyPr>
          <a:lstStyle/>
          <a:p>
            <a:pPr>
              <a:lnSpc>
                <a:spcPct val="72000"/>
              </a:lnSpc>
              <a:defRPr sz="2100"/>
            </a:pPr>
            <a:r>
              <a:rPr sz="2000" dirty="0" err="1">
                <a:latin typeface="Times New Roman" panose="02020603050405020304" pitchFamily="18" charset="0"/>
                <a:cs typeface="Times New Roman" panose="02020603050405020304" pitchFamily="18" charset="0"/>
              </a:rPr>
              <a:t>Ou</a:t>
            </a:r>
            <a:r>
              <a:rPr sz="2000" dirty="0">
                <a:latin typeface="Times New Roman" panose="02020603050405020304" pitchFamily="18" charset="0"/>
                <a:cs typeface="Times New Roman" panose="02020603050405020304" pitchFamily="18" charset="0"/>
              </a:rPr>
              <a:t> CY, Yasmin M, </a:t>
            </a:r>
            <a:r>
              <a:rPr sz="2000" dirty="0" err="1">
                <a:latin typeface="Times New Roman" panose="02020603050405020304" pitchFamily="18" charset="0"/>
                <a:cs typeface="Times New Roman" panose="02020603050405020304" pitchFamily="18" charset="0"/>
              </a:rPr>
              <a:t>Ussatayeva</a:t>
            </a:r>
            <a:r>
              <a:rPr sz="2000" dirty="0">
                <a:latin typeface="Times New Roman" panose="02020603050405020304" pitchFamily="18" charset="0"/>
                <a:cs typeface="Times New Roman" panose="02020603050405020304" pitchFamily="18" charset="0"/>
              </a:rPr>
              <a:t> G, Lee MS, </a:t>
            </a:r>
            <a:r>
              <a:rPr sz="2000" dirty="0" err="1">
                <a:latin typeface="Times New Roman" panose="02020603050405020304" pitchFamily="18" charset="0"/>
                <a:cs typeface="Times New Roman" panose="02020603050405020304" pitchFamily="18" charset="0"/>
              </a:rPr>
              <a:t>Dalal</a:t>
            </a:r>
            <a:r>
              <a:rPr sz="2000" dirty="0">
                <a:latin typeface="Times New Roman" panose="02020603050405020304" pitchFamily="18" charset="0"/>
                <a:cs typeface="Times New Roman" panose="02020603050405020304" pitchFamily="18" charset="0"/>
              </a:rPr>
              <a:t> K. Maternal Delivery at Home: Issues in India. Advances in Therapy. 2021 Jan;38(1):386-98.</a:t>
            </a:r>
          </a:p>
          <a:p>
            <a:pPr>
              <a:lnSpc>
                <a:spcPct val="72000"/>
              </a:lnSpc>
              <a:defRPr sz="2100"/>
            </a:pPr>
            <a:r>
              <a:rPr sz="2000" dirty="0" err="1">
                <a:latin typeface="Times New Roman" panose="02020603050405020304" pitchFamily="18" charset="0"/>
                <a:cs typeface="Times New Roman" panose="02020603050405020304" pitchFamily="18" charset="0"/>
              </a:rPr>
              <a:t>Ronsmans</a:t>
            </a:r>
            <a:r>
              <a:rPr sz="2000" dirty="0">
                <a:latin typeface="Times New Roman" panose="02020603050405020304" pitchFamily="18" charset="0"/>
                <a:cs typeface="Times New Roman" panose="02020603050405020304" pitchFamily="18" charset="0"/>
              </a:rPr>
              <a:t> C, Graham WJ, Lancet Maternal Survival Series steering group. Maternal mortality: who, when, where, and why. The lancet. 2006 Sep 30;368(9542):1189-200.</a:t>
            </a:r>
          </a:p>
          <a:p>
            <a:pPr>
              <a:lnSpc>
                <a:spcPct val="72000"/>
              </a:lnSpc>
              <a:defRPr sz="2100"/>
            </a:pPr>
            <a:r>
              <a:rPr sz="2000" dirty="0">
                <a:latin typeface="Times New Roman" panose="02020603050405020304" pitchFamily="18" charset="0"/>
                <a:cs typeface="Times New Roman" panose="02020603050405020304" pitchFamily="18" charset="0"/>
              </a:rPr>
              <a:t>Montgomery AL, Ram U, Kumar R, Jha P, Million Death Study Collaborators. Maternal mortality in India: causes and healthcare service use based on a nationally representative survey. </a:t>
            </a:r>
            <a:r>
              <a:rPr sz="2000" dirty="0" err="1">
                <a:latin typeface="Times New Roman" panose="02020603050405020304" pitchFamily="18" charset="0"/>
                <a:cs typeface="Times New Roman" panose="02020603050405020304" pitchFamily="18" charset="0"/>
              </a:rPr>
              <a:t>PloS</a:t>
            </a:r>
            <a:r>
              <a:rPr sz="2000" dirty="0">
                <a:latin typeface="Times New Roman" panose="02020603050405020304" pitchFamily="18" charset="0"/>
                <a:cs typeface="Times New Roman" panose="02020603050405020304" pitchFamily="18" charset="0"/>
              </a:rPr>
              <a:t> one. 2014 Jan 15;9(1):e83331</a:t>
            </a:r>
          </a:p>
          <a:p>
            <a:pPr>
              <a:lnSpc>
                <a:spcPct val="72000"/>
              </a:lnSpc>
              <a:defRPr sz="2100"/>
            </a:pPr>
            <a:r>
              <a:rPr sz="2000" dirty="0" err="1">
                <a:latin typeface="Times New Roman" panose="02020603050405020304" pitchFamily="18" charset="0"/>
                <a:cs typeface="Times New Roman" panose="02020603050405020304" pitchFamily="18" charset="0"/>
              </a:rPr>
              <a:t>Koblinsky</a:t>
            </a:r>
            <a:r>
              <a:rPr sz="2000" dirty="0">
                <a:latin typeface="Times New Roman" panose="02020603050405020304" pitchFamily="18" charset="0"/>
                <a:cs typeface="Times New Roman" panose="02020603050405020304" pitchFamily="18" charset="0"/>
              </a:rPr>
              <a:t> M, Matthews Z, Hussein J, </a:t>
            </a:r>
            <a:r>
              <a:rPr sz="2000" dirty="0" err="1">
                <a:latin typeface="Times New Roman" panose="02020603050405020304" pitchFamily="18" charset="0"/>
                <a:cs typeface="Times New Roman" panose="02020603050405020304" pitchFamily="18" charset="0"/>
              </a:rPr>
              <a:t>Mavalankar</a:t>
            </a:r>
            <a:r>
              <a:rPr sz="2000" dirty="0">
                <a:latin typeface="Times New Roman" panose="02020603050405020304" pitchFamily="18" charset="0"/>
                <a:cs typeface="Times New Roman" panose="02020603050405020304" pitchFamily="18" charset="0"/>
              </a:rPr>
              <a:t> D, </a:t>
            </a:r>
            <a:r>
              <a:rPr sz="2000" dirty="0" err="1">
                <a:latin typeface="Times New Roman" panose="02020603050405020304" pitchFamily="18" charset="0"/>
                <a:cs typeface="Times New Roman" panose="02020603050405020304" pitchFamily="18" charset="0"/>
              </a:rPr>
              <a:t>Mridha</a:t>
            </a:r>
            <a:r>
              <a:rPr sz="2000" dirty="0">
                <a:latin typeface="Times New Roman" panose="02020603050405020304" pitchFamily="18" charset="0"/>
                <a:cs typeface="Times New Roman" panose="02020603050405020304" pitchFamily="18" charset="0"/>
              </a:rPr>
              <a:t> MK, Anwar I, </a:t>
            </a:r>
            <a:r>
              <a:rPr sz="2000" dirty="0" err="1">
                <a:latin typeface="Times New Roman" panose="02020603050405020304" pitchFamily="18" charset="0"/>
                <a:cs typeface="Times New Roman" panose="02020603050405020304" pitchFamily="18" charset="0"/>
              </a:rPr>
              <a:t>Achadi</a:t>
            </a:r>
            <a:r>
              <a:rPr sz="2000" dirty="0">
                <a:latin typeface="Times New Roman" panose="02020603050405020304" pitchFamily="18" charset="0"/>
                <a:cs typeface="Times New Roman" panose="02020603050405020304" pitchFamily="18" charset="0"/>
              </a:rPr>
              <a:t> E, Adjei S, Padmanabhan P, van </a:t>
            </a:r>
            <a:r>
              <a:rPr sz="2000" dirty="0" err="1">
                <a:latin typeface="Times New Roman" panose="02020603050405020304" pitchFamily="18" charset="0"/>
                <a:cs typeface="Times New Roman" panose="02020603050405020304" pitchFamily="18" charset="0"/>
              </a:rPr>
              <a:t>Lerberghe</a:t>
            </a:r>
            <a:r>
              <a:rPr sz="2000" dirty="0">
                <a:latin typeface="Times New Roman" panose="02020603050405020304" pitchFamily="18" charset="0"/>
                <a:cs typeface="Times New Roman" panose="02020603050405020304" pitchFamily="18" charset="0"/>
              </a:rPr>
              <a:t> W, Lancet Maternal Survival Series steering group. Going to scale with professional skilled care. The Lancet. 2006 Oct 14;368(9544):1377-86.</a:t>
            </a:r>
          </a:p>
          <a:p>
            <a:pPr>
              <a:lnSpc>
                <a:spcPct val="72000"/>
              </a:lnSpc>
              <a:defRPr sz="2100"/>
            </a:pPr>
            <a:r>
              <a:rPr sz="2000" dirty="0">
                <a:latin typeface="Times New Roman" panose="02020603050405020304" pitchFamily="18" charset="0"/>
                <a:cs typeface="Times New Roman" panose="02020603050405020304" pitchFamily="18" charset="0"/>
              </a:rPr>
              <a:t>Campbell OM, Graham WJ, Lancet Maternal Survival Series steering group. Strategies for reducing maternal mortality: getting on with what works. The lancet. 2006 Oct 7;368(9543):1284-99.</a:t>
            </a:r>
          </a:p>
        </p:txBody>
      </p:sp>
      <p:sp>
        <p:nvSpPr>
          <p:cNvPr id="210" name="Slide Number Placeholder 4"/>
          <p:cNvSpPr txBox="1">
            <a:spLocks noGrp="1"/>
          </p:cNvSpPr>
          <p:nvPr>
            <p:ph type="sldNum" sz="quarter" idx="2"/>
          </p:nvPr>
        </p:nvSpPr>
        <p:spPr>
          <a:xfrm>
            <a:off x="11089818" y="6404292"/>
            <a:ext cx="263982"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17</a:t>
            </a:fld>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9">
                                            <p:bg/>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 grpId="0" uiExpand="1"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g137aeba6b26_0_113"/>
          <p:cNvSpPr txBox="1">
            <a:spLocks noGrp="1"/>
          </p:cNvSpPr>
          <p:nvPr>
            <p:ph type="sldNum" idx="12"/>
          </p:nvPr>
        </p:nvSpPr>
        <p:spPr>
          <a:xfrm>
            <a:off x="11089818" y="6404292"/>
            <a:ext cx="263983" cy="269241"/>
          </a:xfrm>
          <a:prstGeom prst="rect">
            <a:avLst/>
          </a:prstGeom>
          <a:noFill/>
          <a:ln>
            <a:noFill/>
          </a:ln>
        </p:spPr>
        <p:txBody>
          <a:bodyPr spcFirstLastPara="1" wrap="square" lIns="45700" tIns="45700" rIns="45700" bIns="45700" anchor="ctr" anchorCtr="0">
            <a:sp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Clr>
                <a:srgbClr val="888888"/>
              </a:buClr>
              <a:buSzPts val="1200"/>
              <a:buFont typeface="Calibri"/>
              <a:buNone/>
            </a:pPr>
            <a:fld id="{00000000-1234-1234-1234-123412341234}" type="slidenum">
              <a:rPr lang="en-IN" smtClean="0"/>
              <a:pPr marL="0" lvl="0" indent="0" algn="r" rtl="0">
                <a:spcBef>
                  <a:spcPts val="0"/>
                </a:spcBef>
                <a:spcAft>
                  <a:spcPts val="0"/>
                </a:spcAft>
                <a:buClr>
                  <a:srgbClr val="888888"/>
                </a:buClr>
                <a:buSzPts val="1200"/>
                <a:buFont typeface="Calibri"/>
                <a:buNone/>
              </a:pPr>
              <a:t>18</a:t>
            </a:fld>
            <a:endParaRPr/>
          </a:p>
        </p:txBody>
      </p:sp>
      <p:graphicFrame>
        <p:nvGraphicFramePr>
          <p:cNvPr id="288" name="Google Shape;288;g137aeba6b26_0_113"/>
          <p:cNvGraphicFramePr/>
          <p:nvPr>
            <p:extLst>
              <p:ext uri="{D42A27DB-BD31-4B8C-83A1-F6EECF244321}">
                <p14:modId xmlns:p14="http://schemas.microsoft.com/office/powerpoint/2010/main" val="4035538853"/>
              </p:ext>
            </p:extLst>
          </p:nvPr>
        </p:nvGraphicFramePr>
        <p:xfrm>
          <a:off x="19950" y="1193296"/>
          <a:ext cx="12192025" cy="5783650"/>
        </p:xfrm>
        <a:graphic>
          <a:graphicData uri="http://schemas.openxmlformats.org/drawingml/2006/table">
            <a:tbl>
              <a:tblPr bandRow="1">
                <a:noFill/>
              </a:tblPr>
              <a:tblGrid>
                <a:gridCol w="3186425">
                  <a:extLst>
                    <a:ext uri="{9D8B030D-6E8A-4147-A177-3AD203B41FA5}">
                      <a16:colId xmlns:a16="http://schemas.microsoft.com/office/drawing/2014/main" val="20000"/>
                    </a:ext>
                  </a:extLst>
                </a:gridCol>
                <a:gridCol w="3139350">
                  <a:extLst>
                    <a:ext uri="{9D8B030D-6E8A-4147-A177-3AD203B41FA5}">
                      <a16:colId xmlns:a16="http://schemas.microsoft.com/office/drawing/2014/main" val="20001"/>
                    </a:ext>
                  </a:extLst>
                </a:gridCol>
                <a:gridCol w="2838900">
                  <a:extLst>
                    <a:ext uri="{9D8B030D-6E8A-4147-A177-3AD203B41FA5}">
                      <a16:colId xmlns:a16="http://schemas.microsoft.com/office/drawing/2014/main" val="20002"/>
                    </a:ext>
                  </a:extLst>
                </a:gridCol>
                <a:gridCol w="3027350">
                  <a:extLst>
                    <a:ext uri="{9D8B030D-6E8A-4147-A177-3AD203B41FA5}">
                      <a16:colId xmlns:a16="http://schemas.microsoft.com/office/drawing/2014/main" val="20003"/>
                    </a:ext>
                  </a:extLst>
                </a:gridCol>
              </a:tblGrid>
              <a:tr h="5783650">
                <a:tc>
                  <a:txBody>
                    <a:bodyPr/>
                    <a:lstStyle/>
                    <a:p>
                      <a:pPr marL="0" marR="0" lvl="0" indent="0" algn="l" rtl="0">
                        <a:lnSpc>
                          <a:spcPct val="90000"/>
                        </a:lnSpc>
                        <a:spcBef>
                          <a:spcPts val="0"/>
                        </a:spcBef>
                        <a:spcAft>
                          <a:spcPts val="0"/>
                        </a:spcAft>
                        <a:buClr>
                          <a:schemeClr val="dk1"/>
                        </a:buClr>
                        <a:buSzPts val="800"/>
                        <a:buFont typeface="Arial"/>
                        <a:buNone/>
                      </a:pPr>
                      <a:br>
                        <a:rPr lang="en-IN" sz="800" b="1" u="none" strike="noStrike" cap="none">
                          <a:latin typeface="Arial"/>
                          <a:ea typeface="Arial"/>
                          <a:cs typeface="Arial"/>
                          <a:sym typeface="Arial"/>
                        </a:rPr>
                      </a:br>
                      <a:endParaRPr sz="800" b="1" u="none" strike="noStrike" cap="none">
                        <a:latin typeface="Arial"/>
                        <a:ea typeface="Arial"/>
                        <a:cs typeface="Arial"/>
                        <a:sym typeface="Arial"/>
                      </a:endParaRPr>
                    </a:p>
                    <a:p>
                      <a:pPr marL="0" marR="0" lvl="0" indent="0" algn="l" rtl="0">
                        <a:lnSpc>
                          <a:spcPct val="90000"/>
                        </a:lnSpc>
                        <a:spcBef>
                          <a:spcPts val="0"/>
                        </a:spcBef>
                        <a:spcAft>
                          <a:spcPts val="0"/>
                        </a:spcAft>
                        <a:buClr>
                          <a:schemeClr val="dk1"/>
                        </a:buClr>
                        <a:buSzPts val="800"/>
                        <a:buFont typeface="Arial"/>
                        <a:buNone/>
                      </a:pPr>
                      <a:endParaRPr sz="800" b="1">
                        <a:latin typeface="Arial"/>
                        <a:ea typeface="Arial"/>
                        <a:cs typeface="Arial"/>
                        <a:sym typeface="Arial"/>
                      </a:endParaRPr>
                    </a:p>
                    <a:p>
                      <a:pPr marL="0" marR="0" lvl="0" indent="0" algn="l" rtl="0">
                        <a:lnSpc>
                          <a:spcPct val="90000"/>
                        </a:lnSpc>
                        <a:spcBef>
                          <a:spcPts val="0"/>
                        </a:spcBef>
                        <a:spcAft>
                          <a:spcPts val="0"/>
                        </a:spcAft>
                        <a:buClr>
                          <a:schemeClr val="dk1"/>
                        </a:buClr>
                        <a:buSzPts val="800"/>
                        <a:buFont typeface="Arial"/>
                        <a:buNone/>
                      </a:pPr>
                      <a:endParaRPr sz="800" b="1">
                        <a:latin typeface="Arial"/>
                        <a:ea typeface="Arial"/>
                        <a:cs typeface="Arial"/>
                        <a:sym typeface="Arial"/>
                      </a:endParaRPr>
                    </a:p>
                    <a:p>
                      <a:pPr marL="0" marR="0" lvl="0" indent="0" algn="l" rtl="0">
                        <a:lnSpc>
                          <a:spcPct val="90000"/>
                        </a:lnSpc>
                        <a:spcBef>
                          <a:spcPts val="0"/>
                        </a:spcBef>
                        <a:spcAft>
                          <a:spcPts val="0"/>
                        </a:spcAft>
                        <a:buClr>
                          <a:schemeClr val="dk1"/>
                        </a:buClr>
                        <a:buSzPts val="800"/>
                        <a:buFont typeface="Arial"/>
                        <a:buNone/>
                      </a:pPr>
                      <a:br>
                        <a:rPr lang="en-IN" sz="1000" b="1" u="none" strike="noStrike" cap="none">
                          <a:latin typeface="Arial"/>
                          <a:ea typeface="Arial"/>
                          <a:cs typeface="Arial"/>
                          <a:sym typeface="Arial"/>
                        </a:rPr>
                      </a:br>
                      <a:r>
                        <a:rPr lang="en-IN" sz="1000" b="1" u="none" strike="noStrike" cap="none">
                          <a:latin typeface="Arial"/>
                          <a:ea typeface="Arial"/>
                          <a:cs typeface="Arial"/>
                          <a:sym typeface="Arial"/>
                        </a:rPr>
                        <a:t>Topic for internship project was An Exploratory Study of the Determinants of Traditional home birth in Bhatti Mines, Chhatarpur Area of New Delhi</a:t>
                      </a:r>
                      <a:br>
                        <a:rPr lang="en-IN" sz="1000" b="1" u="none" strike="noStrike" cap="none">
                          <a:latin typeface="Arial"/>
                          <a:ea typeface="Arial"/>
                          <a:cs typeface="Arial"/>
                          <a:sym typeface="Arial"/>
                        </a:rPr>
                      </a:br>
                      <a:r>
                        <a:rPr lang="en-IN" sz="1000" b="1" u="none" strike="noStrike" cap="none">
                          <a:latin typeface="Arial"/>
                          <a:ea typeface="Arial"/>
                          <a:cs typeface="Arial"/>
                          <a:sym typeface="Arial"/>
                        </a:rPr>
                        <a:t>Home delivery without skilled care at birth has a significant impact on maternal deaths.</a:t>
                      </a:r>
                      <a:br>
                        <a:rPr lang="en-IN" sz="1000" b="1" u="none" strike="noStrike" cap="none">
                          <a:latin typeface="Arial"/>
                          <a:ea typeface="Arial"/>
                          <a:cs typeface="Arial"/>
                          <a:sym typeface="Arial"/>
                        </a:rPr>
                      </a:br>
                      <a:r>
                        <a:rPr lang="en-IN" sz="1000" b="1" u="none" strike="noStrike" cap="none">
                          <a:latin typeface="Arial"/>
                          <a:ea typeface="Arial"/>
                          <a:cs typeface="Arial"/>
                          <a:sym typeface="Arial"/>
                        </a:rPr>
                        <a:t>Almost 295,000 mothers died from various pregnancy and childbirth-related problems in 2017, amounting to 810 maternal deaths every day.</a:t>
                      </a:r>
                      <a:br>
                        <a:rPr lang="en-IN" sz="1000" b="1" u="none" strike="noStrike" cap="none">
                          <a:latin typeface="Arial"/>
                          <a:ea typeface="Arial"/>
                          <a:cs typeface="Arial"/>
                          <a:sym typeface="Arial"/>
                        </a:rPr>
                      </a:br>
                      <a:r>
                        <a:rPr lang="en-IN" sz="1000" b="1" u="none" strike="noStrike" cap="none">
                          <a:latin typeface="Arial"/>
                          <a:ea typeface="Arial"/>
                          <a:cs typeface="Arial"/>
                          <a:sym typeface="Arial"/>
                        </a:rPr>
                        <a:t>The WHO (2010) statistics shows that only half of expectant mothers in India complete four antenatal care (ANC) visits</a:t>
                      </a:r>
                      <a:br>
                        <a:rPr lang="en-IN" sz="1000" b="1" u="none" strike="noStrike" cap="none">
                          <a:latin typeface="Arial"/>
                          <a:ea typeface="Arial"/>
                          <a:cs typeface="Arial"/>
                          <a:sym typeface="Arial"/>
                        </a:rPr>
                      </a:br>
                      <a:r>
                        <a:rPr lang="en-IN" sz="1000" b="1" u="none" strike="noStrike" cap="none">
                          <a:latin typeface="Arial"/>
                          <a:ea typeface="Arial"/>
                          <a:cs typeface="Arial"/>
                          <a:sym typeface="Arial"/>
                        </a:rPr>
                        <a:t>The main aim of this study was to understand the factors influencing the place of delivery, and why women prefer home deliveries in urban slums areas</a:t>
                      </a:r>
                      <a:br>
                        <a:rPr lang="en-IN" sz="800" b="1" u="none" strike="noStrike" cap="none">
                          <a:latin typeface="Arial"/>
                          <a:ea typeface="Arial"/>
                          <a:cs typeface="Arial"/>
                          <a:sym typeface="Arial"/>
                        </a:rPr>
                      </a:br>
                      <a:br>
                        <a:rPr lang="en-IN" sz="800" b="1" u="none" strike="noStrike" cap="none">
                          <a:latin typeface="Arial"/>
                          <a:ea typeface="Arial"/>
                          <a:cs typeface="Arial"/>
                          <a:sym typeface="Arial"/>
                        </a:rPr>
                      </a:br>
                      <a:br>
                        <a:rPr lang="en-IN" sz="800" b="1" u="none" strike="noStrike" cap="none">
                          <a:latin typeface="Arial"/>
                          <a:ea typeface="Arial"/>
                          <a:cs typeface="Arial"/>
                          <a:sym typeface="Arial"/>
                        </a:rPr>
                      </a:br>
                      <a:br>
                        <a:rPr lang="en-IN" sz="800" b="1" u="none" strike="noStrike" cap="none">
                          <a:latin typeface="Arial"/>
                          <a:ea typeface="Arial"/>
                          <a:cs typeface="Arial"/>
                          <a:sym typeface="Arial"/>
                        </a:rPr>
                      </a:br>
                      <a:br>
                        <a:rPr lang="en-IN" sz="800" b="1" u="none" strike="noStrike" cap="none">
                          <a:latin typeface="Arial"/>
                          <a:ea typeface="Arial"/>
                          <a:cs typeface="Arial"/>
                          <a:sym typeface="Arial"/>
                        </a:rPr>
                      </a:br>
                      <a:br>
                        <a:rPr lang="en-IN" sz="800" b="1" u="none" strike="noStrike" cap="none">
                          <a:latin typeface="Arial"/>
                          <a:ea typeface="Arial"/>
                          <a:cs typeface="Arial"/>
                          <a:sym typeface="Arial"/>
                        </a:rPr>
                      </a:br>
                      <a:endParaRPr sz="800" b="1" u="none" strike="noStrike" cap="none">
                        <a:latin typeface="Arial"/>
                        <a:ea typeface="Arial"/>
                        <a:cs typeface="Arial"/>
                        <a:sym typeface="Arial"/>
                      </a:endParaRPr>
                    </a:p>
                    <a:p>
                      <a:pPr marL="0" marR="0" lvl="0" indent="0" algn="l" rtl="0">
                        <a:lnSpc>
                          <a:spcPct val="90000"/>
                        </a:lnSpc>
                        <a:spcBef>
                          <a:spcPts val="0"/>
                        </a:spcBef>
                        <a:spcAft>
                          <a:spcPts val="0"/>
                        </a:spcAft>
                        <a:buClr>
                          <a:schemeClr val="dk1"/>
                        </a:buClr>
                        <a:buSzPts val="800"/>
                        <a:buFont typeface="Arial"/>
                        <a:buNone/>
                      </a:pPr>
                      <a:endParaRPr sz="800" b="1">
                        <a:latin typeface="Arial"/>
                        <a:ea typeface="Arial"/>
                        <a:cs typeface="Arial"/>
                        <a:sym typeface="Arial"/>
                      </a:endParaRPr>
                    </a:p>
                    <a:p>
                      <a:pPr marL="0" marR="0" lvl="0" indent="0" algn="l" rtl="0">
                        <a:lnSpc>
                          <a:spcPct val="90000"/>
                        </a:lnSpc>
                        <a:spcBef>
                          <a:spcPts val="0"/>
                        </a:spcBef>
                        <a:spcAft>
                          <a:spcPts val="0"/>
                        </a:spcAft>
                        <a:buClr>
                          <a:schemeClr val="dk1"/>
                        </a:buClr>
                        <a:buSzPts val="800"/>
                        <a:buFont typeface="Arial"/>
                        <a:buNone/>
                      </a:pPr>
                      <a:endParaRPr sz="1000" b="1">
                        <a:latin typeface="Arial"/>
                        <a:ea typeface="Arial"/>
                        <a:cs typeface="Arial"/>
                        <a:sym typeface="Arial"/>
                      </a:endParaRPr>
                    </a:p>
                    <a:p>
                      <a:pPr marL="0" marR="0" lvl="0" indent="0" algn="l" rtl="0">
                        <a:lnSpc>
                          <a:spcPct val="90000"/>
                        </a:lnSpc>
                        <a:spcBef>
                          <a:spcPts val="0"/>
                        </a:spcBef>
                        <a:spcAft>
                          <a:spcPts val="0"/>
                        </a:spcAft>
                        <a:buClr>
                          <a:schemeClr val="dk1"/>
                        </a:buClr>
                        <a:buSzPts val="800"/>
                        <a:buFont typeface="Arial"/>
                        <a:buNone/>
                      </a:pPr>
                      <a:r>
                        <a:rPr lang="en-IN" sz="1000" b="1" u="none" strike="noStrike" cap="none">
                          <a:latin typeface="Arial"/>
                          <a:ea typeface="Arial"/>
                          <a:cs typeface="Arial"/>
                          <a:sym typeface="Arial"/>
                        </a:rPr>
                        <a:t>To </a:t>
                      </a:r>
                      <a:r>
                        <a:rPr lang="en-IN" sz="1000" b="1">
                          <a:latin typeface="Arial"/>
                          <a:ea typeface="Arial"/>
                          <a:cs typeface="Arial"/>
                          <a:sym typeface="Arial"/>
                        </a:rPr>
                        <a:t> </a:t>
                      </a:r>
                      <a:r>
                        <a:rPr lang="en-IN" sz="1000" b="1" u="none" strike="noStrike" cap="none">
                          <a:latin typeface="Arial"/>
                          <a:ea typeface="Arial"/>
                          <a:cs typeface="Arial"/>
                          <a:sym typeface="Arial"/>
                        </a:rPr>
                        <a:t>looking at women of age 15-49 years who have delivered in the preceding 3 years in the Bhatti Mines area New Delhi. </a:t>
                      </a:r>
                      <a:br>
                        <a:rPr lang="en-IN" sz="1000" b="1" u="none" strike="noStrike" cap="none">
                          <a:latin typeface="Arial"/>
                          <a:ea typeface="Arial"/>
                          <a:cs typeface="Arial"/>
                          <a:sym typeface="Arial"/>
                        </a:rPr>
                      </a:br>
                      <a:r>
                        <a:rPr lang="en-IN" sz="1000" b="1" u="none" strike="noStrike" cap="none">
                          <a:latin typeface="Arial"/>
                          <a:ea typeface="Arial"/>
                          <a:cs typeface="Arial"/>
                          <a:sym typeface="Arial"/>
                        </a:rPr>
                        <a:t>To assess the determinants of home births compared to institutional delivery in women of age group 15-49 years who have delivered in the preceding 3 years.</a:t>
                      </a:r>
                      <a:r>
                        <a:rPr lang="en-IN" sz="1000" b="1">
                          <a:latin typeface="Arial"/>
                          <a:ea typeface="Arial"/>
                          <a:cs typeface="Arial"/>
                          <a:sym typeface="Arial"/>
                        </a:rPr>
                        <a:t>etermine the existing status of home childbirth and institutional deliveries</a:t>
                      </a:r>
                      <a:endParaRPr sz="1000" b="1">
                        <a:latin typeface="Arial"/>
                        <a:ea typeface="Arial"/>
                        <a:cs typeface="Arial"/>
                        <a:sym typeface="Arial"/>
                      </a:endParaRPr>
                    </a:p>
                  </a:txBody>
                  <a:tcPr marL="0" marR="0" marT="0" marB="0">
                    <a:lnL w="38100" cap="flat" cmpd="sng">
                      <a:solidFill>
                        <a:srgbClr val="030303"/>
                      </a:solidFill>
                      <a:prstDash val="solid"/>
                      <a:round/>
                      <a:headEnd type="none" w="sm" len="sm"/>
                      <a:tailEnd type="none" w="sm" len="sm"/>
                    </a:lnL>
                    <a:lnR w="12700" cap="flat" cmpd="sng">
                      <a:solidFill>
                        <a:srgbClr val="030303"/>
                      </a:solidFill>
                      <a:prstDash val="solid"/>
                      <a:round/>
                      <a:headEnd type="none" w="sm" len="sm"/>
                      <a:tailEnd type="none" w="sm" len="sm"/>
                    </a:lnR>
                    <a:lnT w="38100" cap="flat" cmpd="sng">
                      <a:solidFill>
                        <a:srgbClr val="030303"/>
                      </a:solidFill>
                      <a:prstDash val="solid"/>
                      <a:round/>
                      <a:headEnd type="none" w="sm" len="sm"/>
                      <a:tailEnd type="none" w="sm" len="sm"/>
                    </a:lnT>
                    <a:lnB w="38100" cap="flat" cmpd="sng">
                      <a:solidFill>
                        <a:srgbClr val="030303"/>
                      </a:solidFill>
                      <a:prstDash val="solid"/>
                      <a:round/>
                      <a:headEnd type="none" w="sm" len="sm"/>
                      <a:tailEnd type="none" w="sm" len="sm"/>
                    </a:lnB>
                    <a:solidFill>
                      <a:srgbClr val="A4C2F4"/>
                    </a:solidFill>
                  </a:tcPr>
                </a:tc>
                <a:tc>
                  <a:txBody>
                    <a:bodyPr/>
                    <a:lstStyle/>
                    <a:p>
                      <a:pPr marL="0" marR="0" lvl="0" indent="0" algn="l" rtl="0">
                        <a:lnSpc>
                          <a:spcPct val="81000"/>
                        </a:lnSpc>
                        <a:spcBef>
                          <a:spcPts val="0"/>
                        </a:spcBef>
                        <a:spcAft>
                          <a:spcPts val="0"/>
                        </a:spcAft>
                        <a:buClr>
                          <a:schemeClr val="dk1"/>
                        </a:buClr>
                        <a:buSzPts val="1200"/>
                        <a:buFont typeface="Arial"/>
                        <a:buNone/>
                      </a:pPr>
                      <a:endParaRPr sz="1200" b="1" u="none" strike="noStrike" cap="none" dirty="0"/>
                    </a:p>
                    <a:p>
                      <a:pPr marL="0" marR="0" lvl="0" indent="0" algn="l" rtl="0">
                        <a:lnSpc>
                          <a:spcPct val="81000"/>
                        </a:lnSpc>
                        <a:spcBef>
                          <a:spcPts val="1000"/>
                        </a:spcBef>
                        <a:spcAft>
                          <a:spcPts val="0"/>
                        </a:spcAft>
                        <a:buClr>
                          <a:schemeClr val="dk1"/>
                        </a:buClr>
                        <a:buSzPts val="1200"/>
                        <a:buFont typeface="Arial"/>
                        <a:buNone/>
                      </a:pPr>
                      <a:endParaRPr sz="1200" b="1" u="none" strike="noStrike" cap="none" dirty="0"/>
                    </a:p>
                    <a:p>
                      <a:pPr marL="0" marR="0" lvl="0" indent="0" algn="l" rtl="0">
                        <a:lnSpc>
                          <a:spcPct val="81000"/>
                        </a:lnSpc>
                        <a:spcBef>
                          <a:spcPts val="1000"/>
                        </a:spcBef>
                        <a:spcAft>
                          <a:spcPts val="0"/>
                        </a:spcAft>
                        <a:buClr>
                          <a:schemeClr val="dk1"/>
                        </a:buClr>
                        <a:buSzPts val="800"/>
                        <a:buFont typeface="Arial"/>
                        <a:buNone/>
                      </a:pPr>
                      <a:r>
                        <a:rPr lang="en-IN" sz="1000" b="1" u="none" strike="noStrike" cap="none" dirty="0">
                          <a:latin typeface="Arial"/>
                          <a:ea typeface="Arial"/>
                          <a:cs typeface="Arial"/>
                          <a:sym typeface="Arial"/>
                        </a:rPr>
                        <a:t>STUDY DESIGN – </a:t>
                      </a:r>
                      <a:r>
                        <a:rPr lang="en-IN" sz="1000" b="1" dirty="0">
                          <a:solidFill>
                            <a:schemeClr val="dk1"/>
                          </a:solidFill>
                          <a:latin typeface="Arial"/>
                          <a:ea typeface="Arial"/>
                          <a:cs typeface="Arial"/>
                          <a:sym typeface="Arial"/>
                        </a:rPr>
                        <a:t>Cross Sectional Survey using mixed methods</a:t>
                      </a:r>
                      <a:endParaRPr sz="1000" b="1" dirty="0">
                        <a:latin typeface="Arial"/>
                        <a:ea typeface="Arial"/>
                        <a:cs typeface="Arial"/>
                        <a:sym typeface="Arial"/>
                      </a:endParaRPr>
                    </a:p>
                    <a:p>
                      <a:pPr marL="0" marR="0" lvl="0" indent="0" algn="l" rtl="0">
                        <a:lnSpc>
                          <a:spcPct val="81000"/>
                        </a:lnSpc>
                        <a:spcBef>
                          <a:spcPts val="1000"/>
                        </a:spcBef>
                        <a:spcAft>
                          <a:spcPts val="0"/>
                        </a:spcAft>
                        <a:buClr>
                          <a:schemeClr val="dk1"/>
                        </a:buClr>
                        <a:buSzPts val="800"/>
                        <a:buFont typeface="Arial"/>
                        <a:buNone/>
                      </a:pPr>
                      <a:r>
                        <a:rPr lang="en-IN" sz="1000" b="1" u="none" strike="noStrike" cap="none" dirty="0">
                          <a:latin typeface="Arial"/>
                          <a:ea typeface="Arial"/>
                          <a:cs typeface="Arial"/>
                          <a:sym typeface="Arial"/>
                        </a:rPr>
                        <a:t>STUDY SETTING –</a:t>
                      </a:r>
                      <a:r>
                        <a:rPr lang="en-IN" sz="900" b="1" u="none" strike="noStrike" cap="none" dirty="0">
                          <a:latin typeface="Arial"/>
                          <a:ea typeface="Arial"/>
                          <a:cs typeface="Arial"/>
                          <a:sym typeface="Arial"/>
                        </a:rPr>
                        <a:t> </a:t>
                      </a:r>
                      <a:r>
                        <a:rPr lang="en-IN" sz="1000" b="1" dirty="0">
                          <a:solidFill>
                            <a:schemeClr val="dk1"/>
                          </a:solidFill>
                          <a:latin typeface="Arial"/>
                          <a:ea typeface="Arial"/>
                          <a:cs typeface="Arial"/>
                          <a:sym typeface="Arial"/>
                        </a:rPr>
                        <a:t>This study was conducted in south west zone of Delhi in Bhatti mines, which is home to nearly 22,000 people spread among 4,000 households. ASHAs and ANM workers help were taken to identify deliveries in the area over the preceding 3 years, in Bhatti mines.  </a:t>
                      </a:r>
                      <a:endParaRPr sz="1000" b="1" dirty="0">
                        <a:solidFill>
                          <a:schemeClr val="dk1"/>
                        </a:solidFill>
                        <a:latin typeface="Arial"/>
                        <a:ea typeface="Arial"/>
                        <a:cs typeface="Arial"/>
                        <a:sym typeface="Arial"/>
                      </a:endParaRPr>
                    </a:p>
                    <a:p>
                      <a:pPr marL="0" marR="0" lvl="0" indent="0" algn="l" rtl="0">
                        <a:lnSpc>
                          <a:spcPct val="81000"/>
                        </a:lnSpc>
                        <a:spcBef>
                          <a:spcPts val="1000"/>
                        </a:spcBef>
                        <a:spcAft>
                          <a:spcPts val="0"/>
                        </a:spcAft>
                        <a:buClr>
                          <a:schemeClr val="dk1"/>
                        </a:buClr>
                        <a:buSzPts val="800"/>
                        <a:buFont typeface="Arial"/>
                        <a:buNone/>
                      </a:pPr>
                      <a:r>
                        <a:rPr lang="en-IN" sz="1000" b="1" u="none" strike="noStrike" cap="none" dirty="0">
                          <a:latin typeface="Arial"/>
                          <a:ea typeface="Arial"/>
                          <a:cs typeface="Arial"/>
                          <a:sym typeface="Arial"/>
                        </a:rPr>
                        <a:t>  </a:t>
                      </a:r>
                      <a:endParaRPr sz="1000" b="1" dirty="0">
                        <a:latin typeface="Arial"/>
                        <a:ea typeface="Arial"/>
                        <a:cs typeface="Arial"/>
                        <a:sym typeface="Arial"/>
                      </a:endParaRPr>
                    </a:p>
                    <a:p>
                      <a:pPr marL="0" marR="0" lvl="0" indent="0" algn="l" rtl="0">
                        <a:lnSpc>
                          <a:spcPct val="81000"/>
                        </a:lnSpc>
                        <a:spcBef>
                          <a:spcPts val="1000"/>
                        </a:spcBef>
                        <a:spcAft>
                          <a:spcPts val="0"/>
                        </a:spcAft>
                        <a:buClr>
                          <a:schemeClr val="dk1"/>
                        </a:buClr>
                        <a:buSzPts val="800"/>
                        <a:buFont typeface="Arial"/>
                        <a:buNone/>
                      </a:pPr>
                      <a:r>
                        <a:rPr lang="en-IN" sz="1000" b="1" u="none" strike="noStrike" cap="none" dirty="0">
                          <a:latin typeface="Arial"/>
                          <a:ea typeface="Arial"/>
                          <a:cs typeface="Arial"/>
                          <a:sym typeface="Arial"/>
                        </a:rPr>
                        <a:t>SAMPLING </a:t>
                      </a:r>
                      <a:r>
                        <a:rPr lang="en-IN" sz="1000" b="1" dirty="0">
                          <a:latin typeface="Arial"/>
                          <a:ea typeface="Arial"/>
                          <a:cs typeface="Arial"/>
                          <a:sym typeface="Arial"/>
                        </a:rPr>
                        <a:t>-</a:t>
                      </a:r>
                      <a:endParaRPr sz="1000" b="1" dirty="0">
                        <a:latin typeface="Arial"/>
                        <a:ea typeface="Arial"/>
                        <a:cs typeface="Arial"/>
                        <a:sym typeface="Arial"/>
                      </a:endParaRPr>
                    </a:p>
                    <a:p>
                      <a:pPr marL="0" marR="0" lvl="0" indent="0" algn="l" rtl="0">
                        <a:lnSpc>
                          <a:spcPct val="81000"/>
                        </a:lnSpc>
                        <a:spcBef>
                          <a:spcPts val="1000"/>
                        </a:spcBef>
                        <a:spcAft>
                          <a:spcPts val="0"/>
                        </a:spcAft>
                        <a:buClr>
                          <a:schemeClr val="dk1"/>
                        </a:buClr>
                        <a:buSzPts val="800"/>
                        <a:buFont typeface="Arial"/>
                        <a:buNone/>
                      </a:pPr>
                      <a:r>
                        <a:rPr lang="en-IN" sz="900" b="1" dirty="0">
                          <a:latin typeface="Arial"/>
                          <a:ea typeface="Arial"/>
                          <a:cs typeface="Arial"/>
                          <a:sym typeface="Arial"/>
                        </a:rPr>
                        <a:t> </a:t>
                      </a:r>
                      <a:r>
                        <a:rPr lang="en-IN" sz="1000" b="1" dirty="0">
                          <a:solidFill>
                            <a:schemeClr val="dk1"/>
                          </a:solidFill>
                          <a:latin typeface="Arial"/>
                          <a:ea typeface="Arial"/>
                          <a:cs typeface="Arial"/>
                          <a:sym typeface="Arial"/>
                        </a:rPr>
                        <a:t>Mapping of Households – A list of households were delivery has happened in past 3 years was prepared by the help of ASHA register.</a:t>
                      </a:r>
                      <a:endParaRPr sz="1000" b="1" dirty="0">
                        <a:solidFill>
                          <a:schemeClr val="dk1"/>
                        </a:solidFill>
                        <a:latin typeface="Arial"/>
                        <a:ea typeface="Arial"/>
                        <a:cs typeface="Arial"/>
                        <a:sym typeface="Arial"/>
                      </a:endParaRPr>
                    </a:p>
                    <a:p>
                      <a:pPr marL="0" marR="0" lvl="0" indent="0" algn="l" rtl="0">
                        <a:lnSpc>
                          <a:spcPct val="81000"/>
                        </a:lnSpc>
                        <a:spcBef>
                          <a:spcPts val="1000"/>
                        </a:spcBef>
                        <a:spcAft>
                          <a:spcPts val="0"/>
                        </a:spcAft>
                        <a:buClr>
                          <a:schemeClr val="dk1"/>
                        </a:buClr>
                        <a:buSzPts val="800"/>
                        <a:buFont typeface="Arial"/>
                        <a:buNone/>
                      </a:pPr>
                      <a:r>
                        <a:rPr lang="en-IN" sz="1000" b="1" u="sng" dirty="0">
                          <a:latin typeface="Arial"/>
                          <a:ea typeface="Arial"/>
                          <a:cs typeface="Arial"/>
                          <a:sym typeface="Arial"/>
                        </a:rPr>
                        <a:t>Sample Size</a:t>
                      </a:r>
                      <a:r>
                        <a:rPr lang="en-IN" sz="1000" b="1" dirty="0">
                          <a:latin typeface="Arial"/>
                          <a:ea typeface="Arial"/>
                          <a:cs typeface="Arial"/>
                          <a:sym typeface="Arial"/>
                        </a:rPr>
                        <a:t> – </a:t>
                      </a:r>
                      <a:r>
                        <a:rPr lang="en-IN" sz="1000" b="1" u="none" strike="noStrike" cap="none" dirty="0">
                          <a:latin typeface="Arial"/>
                          <a:ea typeface="Arial"/>
                          <a:cs typeface="Arial"/>
                          <a:sym typeface="Arial"/>
                        </a:rPr>
                        <a:t>Assuming crude birth rate of 14.4/1000 in Delhi</a:t>
                      </a:r>
                      <a:r>
                        <a:rPr lang="en-IN" sz="1000" b="1" u="none" strike="noStrike" cap="none" baseline="30000" dirty="0">
                          <a:latin typeface="Arial"/>
                          <a:ea typeface="Arial"/>
                          <a:cs typeface="Arial"/>
                          <a:sym typeface="Arial"/>
                        </a:rPr>
                        <a:t> </a:t>
                      </a:r>
                      <a:r>
                        <a:rPr lang="en-IN" sz="1000" b="1" u="none" strike="noStrike" cap="none" dirty="0">
                          <a:latin typeface="Arial"/>
                          <a:ea typeface="Arial"/>
                          <a:cs typeface="Arial"/>
                          <a:sym typeface="Arial"/>
                        </a:rPr>
                        <a:t>a population of 22,000 had approx. 300 deliveries in a year. Using Sta</a:t>
                      </a:r>
                      <a:r>
                        <a:rPr lang="en-IN" sz="1000" b="1" dirty="0">
                          <a:latin typeface="Arial"/>
                          <a:ea typeface="Arial"/>
                          <a:cs typeface="Arial"/>
                          <a:sym typeface="Arial"/>
                        </a:rPr>
                        <a:t>tical  </a:t>
                      </a:r>
                      <a:r>
                        <a:rPr lang="en-IN" sz="1000" b="1" u="none" strike="noStrike" cap="none" dirty="0">
                          <a:latin typeface="Arial"/>
                          <a:ea typeface="Arial"/>
                          <a:cs typeface="Arial"/>
                          <a:sym typeface="Arial"/>
                        </a:rPr>
                        <a:t> sample size calculator of Epi Info for simple random sampling in a population survey of a population of 300 persons with expected frequency of 50% and a 10% acceptable margin of error and design effect of 1 we must have a sample of 73 for confidence level of 95%.</a:t>
                      </a:r>
                      <a:endParaRPr sz="1000" b="1" dirty="0">
                        <a:latin typeface="Arial"/>
                        <a:ea typeface="Arial"/>
                        <a:cs typeface="Arial"/>
                        <a:sym typeface="Arial"/>
                      </a:endParaRPr>
                    </a:p>
                    <a:p>
                      <a:pPr marL="0" marR="0" lvl="0" indent="0" algn="l" rtl="0">
                        <a:lnSpc>
                          <a:spcPct val="72000"/>
                        </a:lnSpc>
                        <a:spcBef>
                          <a:spcPts val="1000"/>
                        </a:spcBef>
                        <a:spcAft>
                          <a:spcPts val="0"/>
                        </a:spcAft>
                        <a:buClr>
                          <a:schemeClr val="dk1"/>
                        </a:buClr>
                        <a:buSzPts val="800"/>
                        <a:buFont typeface="Arial"/>
                        <a:buNone/>
                      </a:pPr>
                      <a:r>
                        <a:rPr lang="en-IN" sz="1000" b="1" u="none" strike="noStrike" cap="none" dirty="0">
                          <a:latin typeface="Arial"/>
                          <a:ea typeface="Arial"/>
                          <a:cs typeface="Arial"/>
                          <a:sym typeface="Arial"/>
                        </a:rPr>
                        <a:t>Assuming a sample size of 75 among 300 deliveries each year, we took sample one in four deliveries each year. i.e. 225</a:t>
                      </a:r>
                      <a:endParaRPr sz="1000" b="1" dirty="0">
                        <a:latin typeface="Arial"/>
                        <a:ea typeface="Arial"/>
                        <a:cs typeface="Arial"/>
                        <a:sym typeface="Arial"/>
                      </a:endParaRPr>
                    </a:p>
                    <a:p>
                      <a:pPr marL="0" marR="0" lvl="0" indent="0" algn="l" rtl="0">
                        <a:lnSpc>
                          <a:spcPct val="72000"/>
                        </a:lnSpc>
                        <a:spcBef>
                          <a:spcPts val="1000"/>
                        </a:spcBef>
                        <a:spcAft>
                          <a:spcPts val="0"/>
                        </a:spcAft>
                        <a:buClr>
                          <a:schemeClr val="dk1"/>
                        </a:buClr>
                        <a:buSzPts val="800"/>
                        <a:buFont typeface="Arial"/>
                        <a:buNone/>
                      </a:pPr>
                      <a:r>
                        <a:rPr lang="en-IN" sz="1000" b="1" u="sng" strike="noStrike" cap="none" dirty="0">
                          <a:latin typeface="Arial"/>
                          <a:ea typeface="Arial"/>
                          <a:cs typeface="Arial"/>
                          <a:sym typeface="Arial"/>
                        </a:rPr>
                        <a:t>Sampling Method</a:t>
                      </a:r>
                      <a:r>
                        <a:rPr lang="en-IN" sz="1000" b="1" u="none" strike="noStrike" cap="none" dirty="0">
                          <a:latin typeface="Arial"/>
                          <a:ea typeface="Arial"/>
                          <a:cs typeface="Arial"/>
                          <a:sym typeface="Arial"/>
                        </a:rPr>
                        <a:t>:- Out of the household list that we have prepared from the ASHA list of deliveries, our sample of every 4th household in the list. In case of non-availability of members of household the next house on the list will be selected.</a:t>
                      </a:r>
                      <a:endParaRPr sz="1000" b="1" dirty="0">
                        <a:latin typeface="Arial"/>
                        <a:ea typeface="Arial"/>
                        <a:cs typeface="Arial"/>
                        <a:sym typeface="Arial"/>
                      </a:endParaRPr>
                    </a:p>
                  </a:txBody>
                  <a:tcPr marL="0" marR="0" marT="0" marB="0">
                    <a:lnL w="12700" cap="flat" cmpd="sng">
                      <a:solidFill>
                        <a:srgbClr val="030303"/>
                      </a:solidFill>
                      <a:prstDash val="solid"/>
                      <a:round/>
                      <a:headEnd type="none" w="sm" len="sm"/>
                      <a:tailEnd type="none" w="sm" len="sm"/>
                    </a:lnL>
                    <a:lnR w="12700" cap="flat" cmpd="sng">
                      <a:solidFill>
                        <a:srgbClr val="030303"/>
                      </a:solidFill>
                      <a:prstDash val="solid"/>
                      <a:round/>
                      <a:headEnd type="none" w="sm" len="sm"/>
                      <a:tailEnd type="none" w="sm" len="sm"/>
                    </a:lnR>
                    <a:lnT w="38100" cap="flat" cmpd="sng">
                      <a:solidFill>
                        <a:srgbClr val="030303"/>
                      </a:solidFill>
                      <a:prstDash val="solid"/>
                      <a:round/>
                      <a:headEnd type="none" w="sm" len="sm"/>
                      <a:tailEnd type="none" w="sm" len="sm"/>
                    </a:lnT>
                    <a:lnB w="38100" cap="flat" cmpd="sng">
                      <a:solidFill>
                        <a:srgbClr val="030303"/>
                      </a:solidFill>
                      <a:prstDash val="solid"/>
                      <a:round/>
                      <a:headEnd type="none" w="sm" len="sm"/>
                      <a:tailEnd type="none" w="sm" len="sm"/>
                    </a:lnB>
                    <a:solidFill>
                      <a:srgbClr val="A4C2F4"/>
                    </a:solidFill>
                  </a:tcPr>
                </a:tc>
                <a:tc>
                  <a:txBody>
                    <a:bodyPr/>
                    <a:lstStyle/>
                    <a:p>
                      <a:pPr marL="0" marR="0" lvl="0" indent="0" algn="l" rtl="0">
                        <a:lnSpc>
                          <a:spcPct val="100000"/>
                        </a:lnSpc>
                        <a:spcBef>
                          <a:spcPts val="0"/>
                        </a:spcBef>
                        <a:spcAft>
                          <a:spcPts val="0"/>
                        </a:spcAft>
                        <a:buClr>
                          <a:schemeClr val="dk1"/>
                        </a:buClr>
                        <a:buSzPts val="1200"/>
                        <a:buFont typeface="Calibri"/>
                        <a:buNone/>
                      </a:pPr>
                      <a:endParaRPr sz="1200" u="none" strike="noStrike" cap="none"/>
                    </a:p>
                  </a:txBody>
                  <a:tcPr marL="0" marR="0" marT="0" marB="0">
                    <a:lnL w="12700" cap="flat" cmpd="sng">
                      <a:solidFill>
                        <a:srgbClr val="030303"/>
                      </a:solidFill>
                      <a:prstDash val="solid"/>
                      <a:round/>
                      <a:headEnd type="none" w="sm" len="sm"/>
                      <a:tailEnd type="none" w="sm" len="sm"/>
                    </a:lnL>
                    <a:lnR w="12700" cap="flat" cmpd="sng">
                      <a:solidFill>
                        <a:srgbClr val="030303"/>
                      </a:solidFill>
                      <a:prstDash val="solid"/>
                      <a:round/>
                      <a:headEnd type="none" w="sm" len="sm"/>
                      <a:tailEnd type="none" w="sm" len="sm"/>
                    </a:lnR>
                    <a:lnT w="38100" cap="flat" cmpd="sng">
                      <a:solidFill>
                        <a:srgbClr val="030303"/>
                      </a:solidFill>
                      <a:prstDash val="solid"/>
                      <a:round/>
                      <a:headEnd type="none" w="sm" len="sm"/>
                      <a:tailEnd type="none" w="sm" len="sm"/>
                    </a:lnT>
                    <a:lnB w="38100" cap="flat" cmpd="sng">
                      <a:solidFill>
                        <a:srgbClr val="030303"/>
                      </a:solidFill>
                      <a:prstDash val="solid"/>
                      <a:round/>
                      <a:headEnd type="none" w="sm" len="sm"/>
                      <a:tailEnd type="none" w="sm" len="sm"/>
                    </a:lnB>
                    <a:solidFill>
                      <a:srgbClr val="A4C2F4"/>
                    </a:solidFill>
                  </a:tcPr>
                </a:tc>
                <a:tc>
                  <a:txBody>
                    <a:bodyPr/>
                    <a:lstStyle/>
                    <a:p>
                      <a:pPr marL="0" marR="0" lvl="0" indent="0" algn="l" rtl="0">
                        <a:lnSpc>
                          <a:spcPct val="90000"/>
                        </a:lnSpc>
                        <a:spcBef>
                          <a:spcPts val="0"/>
                        </a:spcBef>
                        <a:spcAft>
                          <a:spcPts val="0"/>
                        </a:spcAft>
                        <a:buClr>
                          <a:schemeClr val="dk1"/>
                        </a:buClr>
                        <a:buSzPts val="1200"/>
                        <a:buFont typeface="Calibri"/>
                        <a:buNone/>
                      </a:pPr>
                      <a:endParaRPr sz="1200" u="none" strike="noStrike" cap="none" dirty="0"/>
                    </a:p>
                    <a:p>
                      <a:pPr marL="0" marR="0" lvl="0" indent="0" algn="l" rtl="0">
                        <a:lnSpc>
                          <a:spcPct val="90000"/>
                        </a:lnSpc>
                        <a:spcBef>
                          <a:spcPts val="1000"/>
                        </a:spcBef>
                        <a:spcAft>
                          <a:spcPts val="0"/>
                        </a:spcAft>
                        <a:buClr>
                          <a:schemeClr val="dk1"/>
                        </a:buClr>
                        <a:buSzPts val="1200"/>
                        <a:buFont typeface="Calibri"/>
                        <a:buNone/>
                      </a:pPr>
                      <a:endParaRPr sz="1000" u="none" strike="noStrike" cap="none" dirty="0">
                        <a:latin typeface="Arial"/>
                        <a:ea typeface="Arial"/>
                        <a:cs typeface="Arial"/>
                        <a:sym typeface="Arial"/>
                      </a:endParaRPr>
                    </a:p>
                    <a:p>
                      <a:pPr marL="0" lvl="0" indent="0" algn="l" rtl="0">
                        <a:lnSpc>
                          <a:spcPct val="90000"/>
                        </a:lnSpc>
                        <a:spcBef>
                          <a:spcPts val="0"/>
                        </a:spcBef>
                        <a:spcAft>
                          <a:spcPts val="0"/>
                        </a:spcAft>
                        <a:buClr>
                          <a:schemeClr val="dk1"/>
                        </a:buClr>
                        <a:buSzPts val="2800"/>
                        <a:buFont typeface="Arial"/>
                        <a:buNone/>
                      </a:pPr>
                      <a:endParaRPr sz="1000" dirty="0">
                        <a:solidFill>
                          <a:schemeClr val="dk1"/>
                        </a:solidFill>
                        <a:latin typeface="Arial"/>
                        <a:ea typeface="Arial"/>
                        <a:cs typeface="Arial"/>
                        <a:sym typeface="Arial"/>
                      </a:endParaRPr>
                    </a:p>
                    <a:p>
                      <a:pPr marL="0" lvl="0" indent="0" algn="l" rtl="0">
                        <a:lnSpc>
                          <a:spcPct val="90000"/>
                        </a:lnSpc>
                        <a:spcBef>
                          <a:spcPts val="0"/>
                        </a:spcBef>
                        <a:spcAft>
                          <a:spcPts val="0"/>
                        </a:spcAft>
                        <a:buClr>
                          <a:schemeClr val="dk1"/>
                        </a:buClr>
                        <a:buSzPts val="2800"/>
                        <a:buFont typeface="Arial"/>
                        <a:buNone/>
                      </a:pPr>
                      <a:r>
                        <a:rPr lang="en-IN" sz="1000" dirty="0">
                          <a:solidFill>
                            <a:schemeClr val="dk1"/>
                          </a:solidFill>
                          <a:latin typeface="Arial"/>
                          <a:ea typeface="Arial"/>
                          <a:cs typeface="Arial"/>
                          <a:sym typeface="Arial"/>
                        </a:rPr>
                        <a:t>‘Home births are frequent among the urban poor’.</a:t>
                      </a:r>
                      <a:endParaRPr sz="1000" dirty="0">
                        <a:solidFill>
                          <a:schemeClr val="dk1"/>
                        </a:solidFill>
                        <a:latin typeface="Arial"/>
                        <a:ea typeface="Arial"/>
                        <a:cs typeface="Arial"/>
                        <a:sym typeface="Arial"/>
                      </a:endParaRPr>
                    </a:p>
                    <a:p>
                      <a:pPr marL="0" lvl="0" indent="0" algn="l" rtl="0">
                        <a:lnSpc>
                          <a:spcPct val="90000"/>
                        </a:lnSpc>
                        <a:spcBef>
                          <a:spcPts val="1000"/>
                        </a:spcBef>
                        <a:spcAft>
                          <a:spcPts val="0"/>
                        </a:spcAft>
                        <a:buClr>
                          <a:schemeClr val="dk1"/>
                        </a:buClr>
                        <a:buSzPts val="2800"/>
                        <a:buFont typeface="Arial"/>
                        <a:buNone/>
                      </a:pPr>
                      <a:r>
                        <a:rPr lang="en-IN" sz="1000" dirty="0">
                          <a:solidFill>
                            <a:schemeClr val="dk1"/>
                          </a:solidFill>
                          <a:latin typeface="Arial"/>
                          <a:ea typeface="Arial"/>
                          <a:cs typeface="Arial"/>
                          <a:sym typeface="Arial"/>
                        </a:rPr>
                        <a:t>As compared to the national average of institutional deliveries, which is 88.6 % according to NFHS 5, the percentage of hospital deliveries in Bhatti mines is very less, 56.6 %.</a:t>
                      </a:r>
                      <a:endParaRPr sz="1000" dirty="0">
                        <a:solidFill>
                          <a:schemeClr val="dk1"/>
                        </a:solidFill>
                        <a:latin typeface="Arial"/>
                        <a:ea typeface="Arial"/>
                        <a:cs typeface="Arial"/>
                        <a:sym typeface="Arial"/>
                      </a:endParaRPr>
                    </a:p>
                    <a:p>
                      <a:pPr marL="0" lvl="0" indent="0" algn="l" rtl="0">
                        <a:lnSpc>
                          <a:spcPct val="90000"/>
                        </a:lnSpc>
                        <a:spcBef>
                          <a:spcPts val="1000"/>
                        </a:spcBef>
                        <a:spcAft>
                          <a:spcPts val="0"/>
                        </a:spcAft>
                        <a:buClr>
                          <a:schemeClr val="dk1"/>
                        </a:buClr>
                        <a:buSzPts val="2800"/>
                        <a:buFont typeface="Arial"/>
                        <a:buNone/>
                      </a:pPr>
                      <a:r>
                        <a:rPr lang="en-IN" sz="1000" dirty="0">
                          <a:solidFill>
                            <a:schemeClr val="dk1"/>
                          </a:solidFill>
                          <a:latin typeface="Arial"/>
                          <a:ea typeface="Arial"/>
                          <a:cs typeface="Arial"/>
                          <a:sym typeface="Arial"/>
                        </a:rPr>
                        <a:t>This study highlights the urgent need for improvements in the hospital facilities and need for family support as the key modifiable factors affecting over two-thirds of this population. These findings should inform the design of strategies to promote institutional births.</a:t>
                      </a:r>
                      <a:endParaRPr sz="1000" dirty="0">
                        <a:solidFill>
                          <a:schemeClr val="dk1"/>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800"/>
                        <a:buFont typeface="Calibri"/>
                        <a:buNone/>
                      </a:pPr>
                      <a:endParaRPr sz="1000" dirty="0">
                        <a:latin typeface="Arial"/>
                        <a:ea typeface="Arial"/>
                        <a:cs typeface="Arial"/>
                        <a:sym typeface="Arial"/>
                      </a:endParaRPr>
                    </a:p>
                    <a:p>
                      <a:pPr marL="0" marR="0" lvl="0" indent="0" algn="l" rtl="0">
                        <a:lnSpc>
                          <a:spcPct val="90000"/>
                        </a:lnSpc>
                        <a:spcBef>
                          <a:spcPts val="1000"/>
                        </a:spcBef>
                        <a:spcAft>
                          <a:spcPts val="0"/>
                        </a:spcAft>
                        <a:buClr>
                          <a:schemeClr val="dk1"/>
                        </a:buClr>
                        <a:buSzPts val="1200"/>
                        <a:buFont typeface="Calibri"/>
                        <a:buNone/>
                      </a:pPr>
                      <a:endParaRPr sz="1200" u="none" strike="noStrike" cap="none" dirty="0"/>
                    </a:p>
                    <a:p>
                      <a:pPr marL="0" marR="0" lvl="0" indent="0" algn="l" rtl="0">
                        <a:lnSpc>
                          <a:spcPct val="90000"/>
                        </a:lnSpc>
                        <a:spcBef>
                          <a:spcPts val="1000"/>
                        </a:spcBef>
                        <a:spcAft>
                          <a:spcPts val="0"/>
                        </a:spcAft>
                        <a:buClr>
                          <a:schemeClr val="dk1"/>
                        </a:buClr>
                        <a:buSzPts val="1200"/>
                        <a:buFont typeface="Calibri"/>
                        <a:buNone/>
                      </a:pPr>
                      <a:endParaRPr sz="1200" u="none" strike="noStrike" cap="none" dirty="0"/>
                    </a:p>
                    <a:p>
                      <a:pPr marL="0" marR="0" lvl="0" indent="0" algn="l" rtl="0">
                        <a:lnSpc>
                          <a:spcPct val="72000"/>
                        </a:lnSpc>
                        <a:spcBef>
                          <a:spcPts val="1000"/>
                        </a:spcBef>
                        <a:spcAft>
                          <a:spcPts val="0"/>
                        </a:spcAft>
                        <a:buClr>
                          <a:schemeClr val="dk1"/>
                        </a:buClr>
                        <a:buSzPts val="800"/>
                        <a:buFont typeface="Calibri"/>
                        <a:buNone/>
                      </a:pPr>
                      <a:endParaRPr sz="900" dirty="0">
                        <a:latin typeface="Arial"/>
                        <a:ea typeface="Arial"/>
                        <a:cs typeface="Arial"/>
                        <a:sym typeface="Arial"/>
                      </a:endParaRPr>
                    </a:p>
                    <a:p>
                      <a:pPr marL="0" marR="0" lvl="0" indent="0" algn="l" rtl="0">
                        <a:lnSpc>
                          <a:spcPct val="72000"/>
                        </a:lnSpc>
                        <a:spcBef>
                          <a:spcPts val="1000"/>
                        </a:spcBef>
                        <a:spcAft>
                          <a:spcPts val="0"/>
                        </a:spcAft>
                        <a:buClr>
                          <a:schemeClr val="dk1"/>
                        </a:buClr>
                        <a:buSzPts val="800"/>
                        <a:buFont typeface="Calibri"/>
                        <a:buNone/>
                      </a:pPr>
                      <a:r>
                        <a:rPr lang="en-IN" sz="900" u="none" strike="noStrike" cap="none" dirty="0" err="1">
                          <a:latin typeface="Arial"/>
                          <a:ea typeface="Arial"/>
                          <a:cs typeface="Arial"/>
                          <a:sym typeface="Arial"/>
                        </a:rPr>
                        <a:t>Ou</a:t>
                      </a:r>
                      <a:r>
                        <a:rPr lang="en-IN" sz="900" u="none" strike="noStrike" cap="none" dirty="0">
                          <a:latin typeface="Arial"/>
                          <a:ea typeface="Arial"/>
                          <a:cs typeface="Arial"/>
                          <a:sym typeface="Arial"/>
                        </a:rPr>
                        <a:t> CY, Yasmin M, </a:t>
                      </a:r>
                      <a:r>
                        <a:rPr lang="en-IN" sz="900" u="none" strike="noStrike" cap="none" dirty="0" err="1">
                          <a:latin typeface="Arial"/>
                          <a:ea typeface="Arial"/>
                          <a:cs typeface="Arial"/>
                          <a:sym typeface="Arial"/>
                        </a:rPr>
                        <a:t>Ussatayeva</a:t>
                      </a:r>
                      <a:r>
                        <a:rPr lang="en-IN" sz="900" u="none" strike="noStrike" cap="none" dirty="0">
                          <a:latin typeface="Arial"/>
                          <a:ea typeface="Arial"/>
                          <a:cs typeface="Arial"/>
                          <a:sym typeface="Arial"/>
                        </a:rPr>
                        <a:t> G, Lee MS, </a:t>
                      </a:r>
                      <a:r>
                        <a:rPr lang="en-IN" sz="900" u="none" strike="noStrike" cap="none" dirty="0" err="1">
                          <a:latin typeface="Arial"/>
                          <a:ea typeface="Arial"/>
                          <a:cs typeface="Arial"/>
                          <a:sym typeface="Arial"/>
                        </a:rPr>
                        <a:t>Dalal</a:t>
                      </a:r>
                      <a:r>
                        <a:rPr lang="en-IN" sz="900" u="none" strike="noStrike" cap="none" dirty="0">
                          <a:latin typeface="Arial"/>
                          <a:ea typeface="Arial"/>
                          <a:cs typeface="Arial"/>
                          <a:sym typeface="Arial"/>
                        </a:rPr>
                        <a:t> K. Maternal Delivery at Home: Issues in India. Advances in Therapy. 2021 Jan;38(1):386-98.</a:t>
                      </a:r>
                      <a:endParaRPr sz="900" dirty="0">
                        <a:latin typeface="Arial"/>
                        <a:ea typeface="Arial"/>
                        <a:cs typeface="Arial"/>
                        <a:sym typeface="Arial"/>
                      </a:endParaRPr>
                    </a:p>
                    <a:p>
                      <a:pPr marL="0" marR="0" lvl="0" indent="0" algn="l" rtl="0">
                        <a:lnSpc>
                          <a:spcPct val="72000"/>
                        </a:lnSpc>
                        <a:spcBef>
                          <a:spcPts val="1000"/>
                        </a:spcBef>
                        <a:spcAft>
                          <a:spcPts val="0"/>
                        </a:spcAft>
                        <a:buClr>
                          <a:schemeClr val="dk1"/>
                        </a:buClr>
                        <a:buSzPts val="800"/>
                        <a:buFont typeface="Calibri"/>
                        <a:buNone/>
                      </a:pPr>
                      <a:r>
                        <a:rPr lang="en-IN" sz="900" u="none" strike="noStrike" cap="none" dirty="0" err="1">
                          <a:latin typeface="Arial"/>
                          <a:ea typeface="Arial"/>
                          <a:cs typeface="Arial"/>
                          <a:sym typeface="Arial"/>
                        </a:rPr>
                        <a:t>Ronsmans</a:t>
                      </a:r>
                      <a:r>
                        <a:rPr lang="en-IN" sz="900" u="none" strike="noStrike" cap="none" dirty="0">
                          <a:latin typeface="Arial"/>
                          <a:ea typeface="Arial"/>
                          <a:cs typeface="Arial"/>
                          <a:sym typeface="Arial"/>
                        </a:rPr>
                        <a:t> C, Graham WJ, Lancet Maternal Survival Series steering group. Maternal mortality: who, when, where, and why. The lancet. 2006 Sep 30;368(9542):1189-200.</a:t>
                      </a:r>
                      <a:endParaRPr sz="900" dirty="0">
                        <a:latin typeface="Arial"/>
                        <a:ea typeface="Arial"/>
                        <a:cs typeface="Arial"/>
                        <a:sym typeface="Arial"/>
                      </a:endParaRPr>
                    </a:p>
                    <a:p>
                      <a:pPr marL="0" marR="0" lvl="0" indent="0" algn="l" rtl="0">
                        <a:lnSpc>
                          <a:spcPct val="72000"/>
                        </a:lnSpc>
                        <a:spcBef>
                          <a:spcPts val="1000"/>
                        </a:spcBef>
                        <a:spcAft>
                          <a:spcPts val="0"/>
                        </a:spcAft>
                        <a:buClr>
                          <a:schemeClr val="dk1"/>
                        </a:buClr>
                        <a:buSzPts val="800"/>
                        <a:buFont typeface="Calibri"/>
                        <a:buNone/>
                      </a:pPr>
                      <a:r>
                        <a:rPr lang="en-IN" sz="900" u="none" strike="noStrike" cap="none" dirty="0">
                          <a:latin typeface="Arial"/>
                          <a:ea typeface="Arial"/>
                          <a:cs typeface="Arial"/>
                          <a:sym typeface="Arial"/>
                        </a:rPr>
                        <a:t>Montgomery AL, Ram U, Kumar R, Jha P, Million Death Study Collaborators. Maternal mortality in India: causes and healthcare service use based on a nationally representative survey. </a:t>
                      </a:r>
                      <a:r>
                        <a:rPr lang="en-IN" sz="900" u="none" strike="noStrike" cap="none" dirty="0" err="1">
                          <a:latin typeface="Arial"/>
                          <a:ea typeface="Arial"/>
                          <a:cs typeface="Arial"/>
                          <a:sym typeface="Arial"/>
                        </a:rPr>
                        <a:t>PloS</a:t>
                      </a:r>
                      <a:r>
                        <a:rPr lang="en-IN" sz="900" u="none" strike="noStrike" cap="none" dirty="0">
                          <a:latin typeface="Arial"/>
                          <a:ea typeface="Arial"/>
                          <a:cs typeface="Arial"/>
                          <a:sym typeface="Arial"/>
                        </a:rPr>
                        <a:t> one. 2014 Jan 15;9(1):e83331</a:t>
                      </a:r>
                      <a:endParaRPr sz="900" dirty="0">
                        <a:latin typeface="Arial"/>
                        <a:ea typeface="Arial"/>
                        <a:cs typeface="Arial"/>
                        <a:sym typeface="Arial"/>
                      </a:endParaRPr>
                    </a:p>
                    <a:p>
                      <a:pPr marL="0" marR="0" lvl="0" indent="0" algn="l" rtl="0">
                        <a:lnSpc>
                          <a:spcPct val="72000"/>
                        </a:lnSpc>
                        <a:spcBef>
                          <a:spcPts val="1000"/>
                        </a:spcBef>
                        <a:spcAft>
                          <a:spcPts val="0"/>
                        </a:spcAft>
                        <a:buClr>
                          <a:schemeClr val="dk1"/>
                        </a:buClr>
                        <a:buSzPts val="800"/>
                        <a:buFont typeface="Calibri"/>
                        <a:buNone/>
                      </a:pPr>
                      <a:r>
                        <a:rPr lang="en-IN" sz="900" u="none" strike="noStrike" cap="none" dirty="0" err="1">
                          <a:latin typeface="Arial"/>
                          <a:ea typeface="Arial"/>
                          <a:cs typeface="Arial"/>
                          <a:sym typeface="Arial"/>
                        </a:rPr>
                        <a:t>Koblinsky</a:t>
                      </a:r>
                      <a:r>
                        <a:rPr lang="en-IN" sz="900" u="none" strike="noStrike" cap="none" dirty="0">
                          <a:latin typeface="Arial"/>
                          <a:ea typeface="Arial"/>
                          <a:cs typeface="Arial"/>
                          <a:sym typeface="Arial"/>
                        </a:rPr>
                        <a:t> M, Matthews Z, Hussein J, </a:t>
                      </a:r>
                      <a:r>
                        <a:rPr lang="en-IN" sz="900" u="none" strike="noStrike" cap="none" dirty="0" err="1">
                          <a:latin typeface="Arial"/>
                          <a:ea typeface="Arial"/>
                          <a:cs typeface="Arial"/>
                          <a:sym typeface="Arial"/>
                        </a:rPr>
                        <a:t>Mavalankar</a:t>
                      </a:r>
                      <a:r>
                        <a:rPr lang="en-IN" sz="900" u="none" strike="noStrike" cap="none" dirty="0">
                          <a:latin typeface="Arial"/>
                          <a:ea typeface="Arial"/>
                          <a:cs typeface="Arial"/>
                          <a:sym typeface="Arial"/>
                        </a:rPr>
                        <a:t> D, </a:t>
                      </a:r>
                      <a:r>
                        <a:rPr lang="en-IN" sz="900" u="none" strike="noStrike" cap="none" dirty="0" err="1">
                          <a:latin typeface="Arial"/>
                          <a:ea typeface="Arial"/>
                          <a:cs typeface="Arial"/>
                          <a:sym typeface="Arial"/>
                        </a:rPr>
                        <a:t>Mridha</a:t>
                      </a:r>
                      <a:r>
                        <a:rPr lang="en-IN" sz="900" u="none" strike="noStrike" cap="none" dirty="0">
                          <a:latin typeface="Arial"/>
                          <a:ea typeface="Arial"/>
                          <a:cs typeface="Arial"/>
                          <a:sym typeface="Arial"/>
                        </a:rPr>
                        <a:t> MK, Anwar I, </a:t>
                      </a:r>
                      <a:r>
                        <a:rPr lang="en-IN" sz="900" u="none" strike="noStrike" cap="none" dirty="0" err="1">
                          <a:latin typeface="Arial"/>
                          <a:ea typeface="Arial"/>
                          <a:cs typeface="Arial"/>
                          <a:sym typeface="Arial"/>
                        </a:rPr>
                        <a:t>Achadi</a:t>
                      </a:r>
                      <a:r>
                        <a:rPr lang="en-IN" sz="900" u="none" strike="noStrike" cap="none" dirty="0">
                          <a:latin typeface="Arial"/>
                          <a:ea typeface="Arial"/>
                          <a:cs typeface="Arial"/>
                          <a:sym typeface="Arial"/>
                        </a:rPr>
                        <a:t> E, Adjei S, Padmanabhan P, van </a:t>
                      </a:r>
                      <a:r>
                        <a:rPr lang="en-IN" sz="900" u="none" strike="noStrike" cap="none" dirty="0" err="1">
                          <a:latin typeface="Arial"/>
                          <a:ea typeface="Arial"/>
                          <a:cs typeface="Arial"/>
                          <a:sym typeface="Arial"/>
                        </a:rPr>
                        <a:t>Lerberghe</a:t>
                      </a:r>
                      <a:r>
                        <a:rPr lang="en-IN" sz="900" u="none" strike="noStrike" cap="none" dirty="0">
                          <a:latin typeface="Arial"/>
                          <a:ea typeface="Arial"/>
                          <a:cs typeface="Arial"/>
                          <a:sym typeface="Arial"/>
                        </a:rPr>
                        <a:t> W, Lancet Maternal Survival Series steering group. Going to scale with professional skilled care. The Lancet. 2006 Oct 14;368(9544):1377-86.</a:t>
                      </a:r>
                      <a:endParaRPr sz="900" dirty="0">
                        <a:latin typeface="Arial"/>
                        <a:ea typeface="Arial"/>
                        <a:cs typeface="Arial"/>
                        <a:sym typeface="Arial"/>
                      </a:endParaRPr>
                    </a:p>
                  </a:txBody>
                  <a:tcPr marL="0" marR="0" marT="0" marB="0">
                    <a:lnL w="12700" cap="flat" cmpd="sng">
                      <a:solidFill>
                        <a:srgbClr val="030303"/>
                      </a:solidFill>
                      <a:prstDash val="solid"/>
                      <a:round/>
                      <a:headEnd type="none" w="sm" len="sm"/>
                      <a:tailEnd type="none" w="sm" len="sm"/>
                    </a:lnL>
                    <a:lnR w="38100" cap="flat" cmpd="sng">
                      <a:solidFill>
                        <a:srgbClr val="030303"/>
                      </a:solidFill>
                      <a:prstDash val="solid"/>
                      <a:round/>
                      <a:headEnd type="none" w="sm" len="sm"/>
                      <a:tailEnd type="none" w="sm" len="sm"/>
                    </a:lnR>
                    <a:lnT w="38100" cap="flat" cmpd="sng">
                      <a:solidFill>
                        <a:srgbClr val="030303"/>
                      </a:solidFill>
                      <a:prstDash val="solid"/>
                      <a:round/>
                      <a:headEnd type="none" w="sm" len="sm"/>
                      <a:tailEnd type="none" w="sm" len="sm"/>
                    </a:lnT>
                    <a:lnB w="38100" cap="flat" cmpd="sng">
                      <a:solidFill>
                        <a:srgbClr val="030303"/>
                      </a:solidFill>
                      <a:prstDash val="solid"/>
                      <a:round/>
                      <a:headEnd type="none" w="sm" len="sm"/>
                      <a:tailEnd type="none" w="sm" len="sm"/>
                    </a:lnB>
                    <a:solidFill>
                      <a:srgbClr val="A4C2F4"/>
                    </a:solidFill>
                  </a:tcPr>
                </a:tc>
                <a:extLst>
                  <a:ext uri="{0D108BD9-81ED-4DB2-BD59-A6C34878D82A}">
                    <a16:rowId xmlns:a16="http://schemas.microsoft.com/office/drawing/2014/main" val="10000"/>
                  </a:ext>
                </a:extLst>
              </a:tr>
            </a:tbl>
          </a:graphicData>
        </a:graphic>
      </p:graphicFrame>
      <p:sp>
        <p:nvSpPr>
          <p:cNvPr id="289" name="Google Shape;289;g137aeba6b26_0_113"/>
          <p:cNvSpPr txBox="1"/>
          <p:nvPr/>
        </p:nvSpPr>
        <p:spPr>
          <a:xfrm>
            <a:off x="9164643" y="4100033"/>
            <a:ext cx="1602600" cy="369300"/>
          </a:xfrm>
          <a:prstGeom prst="rect">
            <a:avLst/>
          </a:prstGeom>
          <a:solidFill>
            <a:srgbClr val="000000"/>
          </a:solidFill>
          <a:ln w="12700" cap="flat" cmpd="sng">
            <a:solidFill>
              <a:schemeClr val="accent1"/>
            </a:solidFill>
            <a:prstDash val="solid"/>
            <a:miter lim="8000"/>
            <a:headEnd type="none" w="sm" len="sm"/>
            <a:tailEnd type="none" w="sm" len="sm"/>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EFEFE"/>
              </a:buClr>
              <a:buSzPts val="1800"/>
              <a:buFont typeface="Calibri"/>
              <a:buNone/>
            </a:pPr>
            <a:r>
              <a:rPr lang="en-IN" sz="1800" b="0" i="0" u="none" strike="noStrike" cap="none">
                <a:solidFill>
                  <a:srgbClr val="FEFEFE"/>
                </a:solidFill>
                <a:latin typeface="Calibri"/>
                <a:ea typeface="Calibri"/>
                <a:cs typeface="Calibri"/>
                <a:sym typeface="Calibri"/>
              </a:rPr>
              <a:t>BIBILOGRAPHY</a:t>
            </a:r>
            <a:endParaRPr/>
          </a:p>
        </p:txBody>
      </p:sp>
      <p:sp>
        <p:nvSpPr>
          <p:cNvPr id="290" name="Google Shape;290;g137aeba6b26_0_113"/>
          <p:cNvSpPr txBox="1"/>
          <p:nvPr/>
        </p:nvSpPr>
        <p:spPr>
          <a:xfrm>
            <a:off x="9164598" y="1231499"/>
            <a:ext cx="1427700" cy="369300"/>
          </a:xfrm>
          <a:prstGeom prst="rect">
            <a:avLst/>
          </a:prstGeom>
          <a:solidFill>
            <a:srgbClr val="000000"/>
          </a:solidFill>
          <a:ln w="12700" cap="flat" cmpd="sng">
            <a:solidFill>
              <a:schemeClr val="accent1"/>
            </a:solidFill>
            <a:prstDash val="solid"/>
            <a:miter lim="8000"/>
            <a:headEnd type="none" w="sm" len="sm"/>
            <a:tailEnd type="none" w="sm" len="sm"/>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EFEFE"/>
              </a:buClr>
              <a:buSzPts val="1800"/>
              <a:buFont typeface="Calibri"/>
              <a:buNone/>
            </a:pPr>
            <a:r>
              <a:rPr lang="en-IN" sz="1800" b="0" i="0" u="none" strike="noStrike" cap="none">
                <a:solidFill>
                  <a:srgbClr val="FEFEFE"/>
                </a:solidFill>
                <a:latin typeface="Calibri"/>
                <a:ea typeface="Calibri"/>
                <a:cs typeface="Calibri"/>
                <a:sym typeface="Calibri"/>
              </a:rPr>
              <a:t>CONCLUSION</a:t>
            </a:r>
            <a:endParaRPr/>
          </a:p>
        </p:txBody>
      </p:sp>
      <p:sp>
        <p:nvSpPr>
          <p:cNvPr id="291" name="Google Shape;291;g137aeba6b26_0_113"/>
          <p:cNvSpPr txBox="1"/>
          <p:nvPr/>
        </p:nvSpPr>
        <p:spPr>
          <a:xfrm>
            <a:off x="-32" y="1231499"/>
            <a:ext cx="1667700" cy="369300"/>
          </a:xfrm>
          <a:prstGeom prst="rect">
            <a:avLst/>
          </a:prstGeom>
          <a:solidFill>
            <a:srgbClr val="000000"/>
          </a:solidFill>
          <a:ln w="12700" cap="flat" cmpd="sng">
            <a:solidFill>
              <a:schemeClr val="accent1"/>
            </a:solidFill>
            <a:prstDash val="solid"/>
            <a:miter lim="8000"/>
            <a:headEnd type="none" w="sm" len="sm"/>
            <a:tailEnd type="none" w="sm" len="sm"/>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EFEFE"/>
              </a:buClr>
              <a:buSzPts val="1800"/>
              <a:buFont typeface="Calibri"/>
              <a:buNone/>
            </a:pPr>
            <a:r>
              <a:rPr lang="en-IN" sz="1800" b="0" i="0" u="none" strike="noStrike" cap="none">
                <a:solidFill>
                  <a:srgbClr val="FEFEFE"/>
                </a:solidFill>
                <a:latin typeface="Calibri"/>
                <a:ea typeface="Calibri"/>
                <a:cs typeface="Calibri"/>
                <a:sym typeface="Calibri"/>
              </a:rPr>
              <a:t>INTRODUCTION</a:t>
            </a:r>
            <a:endParaRPr/>
          </a:p>
        </p:txBody>
      </p:sp>
      <p:sp>
        <p:nvSpPr>
          <p:cNvPr id="292" name="Google Shape;292;g137aeba6b26_0_113"/>
          <p:cNvSpPr txBox="1"/>
          <p:nvPr/>
        </p:nvSpPr>
        <p:spPr>
          <a:xfrm>
            <a:off x="-25" y="4006199"/>
            <a:ext cx="2101200" cy="369300"/>
          </a:xfrm>
          <a:prstGeom prst="rect">
            <a:avLst/>
          </a:prstGeom>
          <a:solidFill>
            <a:srgbClr val="000000"/>
          </a:solidFill>
          <a:ln w="12700" cap="flat" cmpd="sng">
            <a:solidFill>
              <a:schemeClr val="accent1"/>
            </a:solidFill>
            <a:prstDash val="solid"/>
            <a:miter lim="8000"/>
            <a:headEnd type="none" w="sm" len="sm"/>
            <a:tailEnd type="none" w="sm" len="sm"/>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EFEFE"/>
              </a:buClr>
              <a:buSzPts val="1800"/>
              <a:buFont typeface="Calibri"/>
              <a:buNone/>
            </a:pPr>
            <a:r>
              <a:rPr lang="en-IN" sz="1800" b="0" i="0" u="none" strike="noStrike" cap="none">
                <a:solidFill>
                  <a:srgbClr val="FEFEFE"/>
                </a:solidFill>
                <a:latin typeface="Calibri"/>
                <a:ea typeface="Calibri"/>
                <a:cs typeface="Calibri"/>
                <a:sym typeface="Calibri"/>
              </a:rPr>
              <a:t>AIMS &amp; OBJECTIVES</a:t>
            </a:r>
            <a:endParaRPr/>
          </a:p>
        </p:txBody>
      </p:sp>
      <p:sp>
        <p:nvSpPr>
          <p:cNvPr id="293" name="Google Shape;293;g137aeba6b26_0_113"/>
          <p:cNvSpPr txBox="1"/>
          <p:nvPr/>
        </p:nvSpPr>
        <p:spPr>
          <a:xfrm>
            <a:off x="3186398" y="1231499"/>
            <a:ext cx="2245800" cy="369300"/>
          </a:xfrm>
          <a:prstGeom prst="rect">
            <a:avLst/>
          </a:prstGeom>
          <a:solidFill>
            <a:srgbClr val="000000"/>
          </a:solidFill>
          <a:ln w="12700" cap="flat" cmpd="sng">
            <a:solidFill>
              <a:schemeClr val="accent1"/>
            </a:solidFill>
            <a:prstDash val="solid"/>
            <a:miter lim="8000"/>
            <a:headEnd type="none" w="sm" len="sm"/>
            <a:tailEnd type="none" w="sm" len="sm"/>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EFEFE"/>
              </a:buClr>
              <a:buSzPts val="1800"/>
              <a:buFont typeface="Calibri"/>
              <a:buNone/>
            </a:pPr>
            <a:r>
              <a:rPr lang="en-IN" sz="1800" b="0" i="0" u="none" strike="noStrike" cap="none">
                <a:solidFill>
                  <a:srgbClr val="FEFEFE"/>
                </a:solidFill>
                <a:latin typeface="Calibri"/>
                <a:ea typeface="Calibri"/>
                <a:cs typeface="Calibri"/>
                <a:sym typeface="Calibri"/>
              </a:rPr>
              <a:t>MATERIAL &amp; METHOD</a:t>
            </a:r>
            <a:endParaRPr/>
          </a:p>
        </p:txBody>
      </p:sp>
      <p:sp>
        <p:nvSpPr>
          <p:cNvPr id="294" name="Google Shape;294;g137aeba6b26_0_113"/>
          <p:cNvSpPr txBox="1"/>
          <p:nvPr/>
        </p:nvSpPr>
        <p:spPr>
          <a:xfrm>
            <a:off x="6348921" y="1231499"/>
            <a:ext cx="855600" cy="369300"/>
          </a:xfrm>
          <a:prstGeom prst="rect">
            <a:avLst/>
          </a:prstGeom>
          <a:solidFill>
            <a:srgbClr val="000000"/>
          </a:solidFill>
          <a:ln w="12700" cap="flat" cmpd="sng">
            <a:solidFill>
              <a:schemeClr val="accent1"/>
            </a:solidFill>
            <a:prstDash val="solid"/>
            <a:miter lim="8000"/>
            <a:headEnd type="none" w="sm" len="sm"/>
            <a:tailEnd type="none" w="sm" len="sm"/>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EFEFE"/>
              </a:buClr>
              <a:buSzPts val="1800"/>
              <a:buFont typeface="Calibri"/>
              <a:buNone/>
            </a:pPr>
            <a:r>
              <a:rPr lang="en-IN" sz="1800" b="0" i="0" u="none" strike="noStrike" cap="none">
                <a:solidFill>
                  <a:srgbClr val="FEFEFE"/>
                </a:solidFill>
                <a:latin typeface="Calibri"/>
                <a:ea typeface="Calibri"/>
                <a:cs typeface="Calibri"/>
                <a:sym typeface="Calibri"/>
              </a:rPr>
              <a:t>RESULT</a:t>
            </a:r>
            <a:endParaRPr/>
          </a:p>
        </p:txBody>
      </p:sp>
      <p:sp>
        <p:nvSpPr>
          <p:cNvPr id="295" name="Google Shape;295;g137aeba6b26_0_113"/>
          <p:cNvSpPr txBox="1"/>
          <p:nvPr/>
        </p:nvSpPr>
        <p:spPr>
          <a:xfrm>
            <a:off x="0" y="0"/>
            <a:ext cx="12192000" cy="1231500"/>
          </a:xfrm>
          <a:prstGeom prst="rect">
            <a:avLst/>
          </a:prstGeom>
          <a:solidFill>
            <a:srgbClr val="F9CB9C"/>
          </a:solidFill>
          <a:ln w="50800" cap="flat" cmpd="sng">
            <a:solidFill>
              <a:srgbClr val="000000"/>
            </a:solidFill>
            <a:prstDash val="solid"/>
            <a:miter lim="400000"/>
            <a:headEnd type="none" w="sm" len="sm"/>
            <a:tailEnd type="none" w="sm" len="sm"/>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000000"/>
              </a:buClr>
              <a:buSzPts val="1800"/>
              <a:buFont typeface="Calibri"/>
              <a:buNone/>
            </a:pPr>
            <a:r>
              <a:rPr lang="en-IN" sz="1800" b="0" i="0" u="none" strike="noStrike" cap="none" dirty="0">
                <a:solidFill>
                  <a:srgbClr val="000000"/>
                </a:solidFill>
                <a:latin typeface="Calibri"/>
                <a:ea typeface="Calibri"/>
                <a:cs typeface="Calibri"/>
                <a:sym typeface="Calibri"/>
              </a:rPr>
              <a:t>              </a:t>
            </a:r>
            <a:r>
              <a:rPr lang="en-IN" sz="2200" b="1" i="0" u="none" strike="noStrike" cap="none" dirty="0">
                <a:solidFill>
                  <a:srgbClr val="000000"/>
                </a:solidFill>
                <a:latin typeface="Times New Roman"/>
                <a:ea typeface="Times New Roman"/>
                <a:cs typeface="Times New Roman"/>
                <a:sym typeface="Times New Roman"/>
              </a:rPr>
              <a:t>An Exploratory Study Of Determinants Of Traditional Home Birth In Bhatti Mines,</a:t>
            </a:r>
            <a:endParaRPr sz="1600" dirty="0">
              <a:latin typeface="Times New Roman"/>
              <a:ea typeface="Times New Roman"/>
              <a:cs typeface="Times New Roman"/>
              <a:sym typeface="Times New Roman"/>
            </a:endParaRPr>
          </a:p>
          <a:p>
            <a:pPr marL="0" marR="0" lvl="0" indent="0" algn="l" rtl="0">
              <a:lnSpc>
                <a:spcPct val="100000"/>
              </a:lnSpc>
              <a:spcBef>
                <a:spcPts val="0"/>
              </a:spcBef>
              <a:spcAft>
                <a:spcPts val="0"/>
              </a:spcAft>
              <a:buClr>
                <a:srgbClr val="000000"/>
              </a:buClr>
              <a:buSzPts val="2000"/>
              <a:buFont typeface="Calibri"/>
              <a:buNone/>
            </a:pPr>
            <a:r>
              <a:rPr lang="en-IN" sz="2200" b="1" i="0" u="none" strike="noStrike" cap="none" dirty="0">
                <a:solidFill>
                  <a:srgbClr val="000000"/>
                </a:solidFill>
                <a:latin typeface="Times New Roman"/>
                <a:ea typeface="Times New Roman"/>
                <a:cs typeface="Times New Roman"/>
                <a:sym typeface="Times New Roman"/>
              </a:rPr>
              <a:t>                                                                     Chhatarpur Area In New Delhi </a:t>
            </a:r>
            <a:endParaRPr sz="1700" i="0" u="none" strike="noStrike" cap="none" dirty="0">
              <a:solidFill>
                <a:srgbClr val="000000"/>
              </a:solidFill>
              <a:latin typeface="Times New Roman"/>
              <a:ea typeface="Times New Roman"/>
              <a:cs typeface="Times New Roman"/>
              <a:sym typeface="Times New Roman"/>
            </a:endParaRPr>
          </a:p>
          <a:p>
            <a:pPr marL="0" marR="0" lvl="0" indent="0" algn="ctr" rtl="0">
              <a:lnSpc>
                <a:spcPct val="100000"/>
              </a:lnSpc>
              <a:spcBef>
                <a:spcPts val="0"/>
              </a:spcBef>
              <a:spcAft>
                <a:spcPts val="0"/>
              </a:spcAft>
              <a:buClr>
                <a:srgbClr val="000000"/>
              </a:buClr>
              <a:buSzPts val="1500"/>
              <a:buFont typeface="Calibri"/>
              <a:buNone/>
            </a:pPr>
            <a:r>
              <a:rPr lang="en-IN" sz="1500" b="0" i="0" u="none" strike="noStrike" cap="none" dirty="0">
                <a:solidFill>
                  <a:srgbClr val="000000"/>
                </a:solidFill>
                <a:latin typeface="Calibri"/>
                <a:ea typeface="Calibri"/>
                <a:cs typeface="Calibri"/>
                <a:sym typeface="Calibri"/>
              </a:rPr>
              <a:t>         </a:t>
            </a:r>
            <a:r>
              <a:rPr lang="en-IN" sz="1500" i="0" u="none" strike="noStrike" cap="none" dirty="0">
                <a:solidFill>
                  <a:srgbClr val="000000"/>
                </a:solidFill>
              </a:rPr>
              <a:t>   </a:t>
            </a:r>
            <a:r>
              <a:rPr lang="en-IN" sz="1500" i="0" u="none" strike="noStrike" cap="none" dirty="0" err="1">
                <a:solidFill>
                  <a:srgbClr val="000000"/>
                </a:solidFill>
              </a:rPr>
              <a:t>Dr.</a:t>
            </a:r>
            <a:r>
              <a:rPr lang="en-IN" sz="1500" i="0" u="none" strike="noStrike" cap="none" dirty="0">
                <a:solidFill>
                  <a:srgbClr val="000000"/>
                </a:solidFill>
              </a:rPr>
              <a:t> Abhaya Gupta</a:t>
            </a:r>
            <a:endParaRPr dirty="0"/>
          </a:p>
          <a:p>
            <a:pPr marL="0" marR="0" lvl="0" indent="0" algn="ctr" rtl="0">
              <a:lnSpc>
                <a:spcPct val="100000"/>
              </a:lnSpc>
              <a:spcBef>
                <a:spcPts val="0"/>
              </a:spcBef>
              <a:spcAft>
                <a:spcPts val="0"/>
              </a:spcAft>
              <a:buClr>
                <a:srgbClr val="000000"/>
              </a:buClr>
              <a:buSzPts val="1500"/>
              <a:buFont typeface="Calibri"/>
              <a:buNone/>
            </a:pPr>
            <a:r>
              <a:rPr lang="en-IN" sz="1500" b="0" i="0" u="none" strike="noStrike" cap="none" dirty="0">
                <a:solidFill>
                  <a:srgbClr val="000000"/>
                </a:solidFill>
                <a:latin typeface="Calibri"/>
                <a:ea typeface="Calibri"/>
                <a:cs typeface="Calibri"/>
                <a:sym typeface="Calibri"/>
              </a:rPr>
              <a:t>    </a:t>
            </a:r>
            <a:r>
              <a:rPr lang="en-IN" sz="1500" i="0" u="none" strike="noStrike" cap="none" dirty="0">
                <a:solidFill>
                  <a:srgbClr val="000000"/>
                </a:solidFill>
              </a:rPr>
              <a:t>Organization -  Population Services International (PSI) (Project Samagra) </a:t>
            </a:r>
            <a:endParaRPr dirty="0"/>
          </a:p>
        </p:txBody>
      </p:sp>
      <p:pic>
        <p:nvPicPr>
          <p:cNvPr id="296" name="Google Shape;296;g137aeba6b26_0_113" descr="Picture 6"/>
          <p:cNvPicPr preferRelativeResize="0"/>
          <p:nvPr/>
        </p:nvPicPr>
        <p:blipFill rotWithShape="1">
          <a:blip r:embed="rId3">
            <a:alphaModFix/>
          </a:blip>
          <a:srcRect/>
          <a:stretch/>
        </p:blipFill>
        <p:spPr>
          <a:xfrm>
            <a:off x="6" y="219003"/>
            <a:ext cx="1269581" cy="597591"/>
          </a:xfrm>
          <a:prstGeom prst="rect">
            <a:avLst/>
          </a:prstGeom>
          <a:noFill/>
          <a:ln>
            <a:noFill/>
          </a:ln>
        </p:spPr>
      </p:pic>
      <p:sp>
        <p:nvSpPr>
          <p:cNvPr id="297" name="Google Shape;297;g137aeba6b26_0_113"/>
          <p:cNvSpPr txBox="1"/>
          <p:nvPr/>
        </p:nvSpPr>
        <p:spPr>
          <a:xfrm>
            <a:off x="6348934" y="2354219"/>
            <a:ext cx="126900" cy="424800"/>
          </a:xfrm>
          <a:prstGeom prst="rect">
            <a:avLst/>
          </a:prstGeom>
          <a:noFill/>
          <a:ln>
            <a:noFill/>
          </a:ln>
        </p:spPr>
        <p:txBody>
          <a:bodyPr spcFirstLastPara="1" wrap="square" lIns="45700" tIns="45700" rIns="45700" bIns="45700" anchor="t" anchorCtr="0">
            <a:spAutoFit/>
          </a:bodyPr>
          <a:lstStyle/>
          <a:p>
            <a:pPr marL="0" marR="0" lvl="0" indent="0" algn="ctr" rtl="0">
              <a:lnSpc>
                <a:spcPct val="90000"/>
              </a:lnSpc>
              <a:spcBef>
                <a:spcPts val="0"/>
              </a:spcBef>
              <a:spcAft>
                <a:spcPts val="0"/>
              </a:spcAft>
              <a:buClr>
                <a:srgbClr val="000000"/>
              </a:buClr>
              <a:buSzPts val="2400"/>
              <a:buFont typeface="Arial"/>
              <a:buNone/>
            </a:pPr>
            <a:endParaRPr sz="2400" b="0" i="0" u="none" strike="noStrike" cap="none">
              <a:solidFill>
                <a:srgbClr val="000000"/>
              </a:solidFill>
              <a:latin typeface="Calibri"/>
              <a:ea typeface="Calibri"/>
              <a:cs typeface="Calibri"/>
              <a:sym typeface="Calibri"/>
            </a:endParaRPr>
          </a:p>
        </p:txBody>
      </p:sp>
      <p:pic>
        <p:nvPicPr>
          <p:cNvPr id="298" name="Google Shape;298;g137aeba6b26_0_113"/>
          <p:cNvPicPr preferRelativeResize="0"/>
          <p:nvPr/>
        </p:nvPicPr>
        <p:blipFill rotWithShape="1">
          <a:blip r:embed="rId4">
            <a:alphaModFix amt="87000"/>
          </a:blip>
          <a:srcRect/>
          <a:stretch/>
        </p:blipFill>
        <p:spPr>
          <a:xfrm>
            <a:off x="6343175" y="4088163"/>
            <a:ext cx="2804100" cy="1889100"/>
          </a:xfrm>
          <a:prstGeom prst="rect">
            <a:avLst/>
          </a:prstGeom>
          <a:noFill/>
          <a:ln>
            <a:noFill/>
          </a:ln>
        </p:spPr>
      </p:pic>
      <p:pic>
        <p:nvPicPr>
          <p:cNvPr id="299" name="Google Shape;299;g137aeba6b26_0_113"/>
          <p:cNvPicPr preferRelativeResize="0"/>
          <p:nvPr/>
        </p:nvPicPr>
        <p:blipFill rotWithShape="1">
          <a:blip r:embed="rId5">
            <a:alphaModFix amt="87000"/>
          </a:blip>
          <a:srcRect/>
          <a:stretch/>
        </p:blipFill>
        <p:spPr>
          <a:xfrm>
            <a:off x="6325775" y="1780675"/>
            <a:ext cx="2838900" cy="1849200"/>
          </a:xfrm>
          <a:prstGeom prst="rect">
            <a:avLst/>
          </a:prstGeom>
          <a:noFill/>
          <a:ln>
            <a:noFill/>
          </a:ln>
        </p:spPr>
      </p:pic>
      <p:sp>
        <p:nvSpPr>
          <p:cNvPr id="300" name="Google Shape;300;g137aeba6b26_0_113"/>
          <p:cNvSpPr txBox="1"/>
          <p:nvPr/>
        </p:nvSpPr>
        <p:spPr>
          <a:xfrm>
            <a:off x="6325775" y="3539839"/>
            <a:ext cx="855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sz="1000"/>
              <a:t>GRAPH 1</a:t>
            </a:r>
            <a:endParaRPr sz="1000"/>
          </a:p>
        </p:txBody>
      </p:sp>
      <p:sp>
        <p:nvSpPr>
          <p:cNvPr id="301" name="Google Shape;301;g137aeba6b26_0_113"/>
          <p:cNvSpPr txBox="1"/>
          <p:nvPr/>
        </p:nvSpPr>
        <p:spPr>
          <a:xfrm>
            <a:off x="6348925" y="5930525"/>
            <a:ext cx="855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sz="1000"/>
              <a:t>GRAPH2</a:t>
            </a:r>
            <a:endParaRPr sz="1000"/>
          </a:p>
        </p:txBody>
      </p:sp>
      <p:sp>
        <p:nvSpPr>
          <p:cNvPr id="302" name="Google Shape;302;g137aeba6b26_0_113"/>
          <p:cNvSpPr txBox="1"/>
          <p:nvPr/>
        </p:nvSpPr>
        <p:spPr>
          <a:xfrm>
            <a:off x="6343175" y="6186900"/>
            <a:ext cx="2804100" cy="646500"/>
          </a:xfrm>
          <a:prstGeom prst="rect">
            <a:avLst/>
          </a:prstGeom>
          <a:noFill/>
          <a:ln w="9525" cap="flat" cmpd="sng">
            <a:solidFill>
              <a:srgbClr val="030303"/>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IN" sz="1000"/>
              <a:t>Graph1 depict the place of delivery weather it was in the home or institutional deliveries.</a:t>
            </a:r>
            <a:endParaRPr sz="1000"/>
          </a:p>
          <a:p>
            <a:pPr marL="0" lvl="0" indent="0" algn="l" rtl="0">
              <a:spcBef>
                <a:spcPts val="0"/>
              </a:spcBef>
              <a:spcAft>
                <a:spcPts val="0"/>
              </a:spcAft>
              <a:buNone/>
            </a:pPr>
            <a:r>
              <a:rPr lang="en-IN" sz="1000"/>
              <a:t>Graph 2 depict who conducted the deliveries </a:t>
            </a:r>
            <a:endParaRPr sz="1000"/>
          </a:p>
        </p:txBody>
      </p:sp>
      <p:sp>
        <p:nvSpPr>
          <p:cNvPr id="303" name="Google Shape;303;g137aeba6b26_0_113"/>
          <p:cNvSpPr/>
          <p:nvPr/>
        </p:nvSpPr>
        <p:spPr>
          <a:xfrm>
            <a:off x="0" y="1780675"/>
            <a:ext cx="3186300" cy="2016000"/>
          </a:xfrm>
          <a:prstGeom prst="rect">
            <a:avLst/>
          </a:prstGeom>
          <a:noFill/>
          <a:ln w="9525" cap="flat" cmpd="sng">
            <a:solidFill>
              <a:srgbClr val="03030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g137aeba6b26_0_113"/>
          <p:cNvSpPr/>
          <p:nvPr/>
        </p:nvSpPr>
        <p:spPr>
          <a:xfrm>
            <a:off x="19950" y="4469325"/>
            <a:ext cx="3166500" cy="1352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g137aeba6b26_0_113"/>
          <p:cNvSpPr/>
          <p:nvPr/>
        </p:nvSpPr>
        <p:spPr>
          <a:xfrm>
            <a:off x="9164675" y="1731825"/>
            <a:ext cx="3027300" cy="1889100"/>
          </a:xfrm>
          <a:prstGeom prst="rect">
            <a:avLst/>
          </a:prstGeom>
          <a:noFill/>
          <a:ln w="9525" cap="flat" cmpd="sng">
            <a:solidFill>
              <a:srgbClr val="03030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00"/>
          </a:p>
        </p:txBody>
      </p:sp>
      <p:sp>
        <p:nvSpPr>
          <p:cNvPr id="306" name="Google Shape;306;g137aeba6b26_0_113"/>
          <p:cNvSpPr/>
          <p:nvPr/>
        </p:nvSpPr>
        <p:spPr>
          <a:xfrm>
            <a:off x="9164675" y="4672000"/>
            <a:ext cx="3006900" cy="20160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g137aeba6b26_0_113"/>
          <p:cNvSpPr/>
          <p:nvPr/>
        </p:nvSpPr>
        <p:spPr>
          <a:xfrm>
            <a:off x="6332250" y="1810475"/>
            <a:ext cx="2804100" cy="1810500"/>
          </a:xfrm>
          <a:prstGeom prst="rect">
            <a:avLst/>
          </a:prstGeom>
          <a:noFill/>
          <a:ln w="19050" cap="flat" cmpd="sng">
            <a:solidFill>
              <a:srgbClr val="03030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g137aeba6b26_0_113"/>
          <p:cNvSpPr/>
          <p:nvPr/>
        </p:nvSpPr>
        <p:spPr>
          <a:xfrm>
            <a:off x="6332275" y="4111225"/>
            <a:ext cx="2804100" cy="1849200"/>
          </a:xfrm>
          <a:prstGeom prst="rect">
            <a:avLst/>
          </a:prstGeom>
          <a:noFill/>
          <a:ln w="19050" cap="flat" cmpd="sng">
            <a:solidFill>
              <a:srgbClr val="03030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B38E929F-79C8-4897-0734-2B28B3212993}"/>
              </a:ext>
            </a:extLst>
          </p:cNvPr>
          <p:cNvGrpSpPr/>
          <p:nvPr/>
        </p:nvGrpSpPr>
        <p:grpSpPr>
          <a:xfrm>
            <a:off x="0" y="11906"/>
            <a:ext cx="12072664" cy="6834188"/>
            <a:chOff x="3617853" y="324865"/>
            <a:chExt cx="8053997" cy="6209166"/>
          </a:xfrm>
        </p:grpSpPr>
        <p:pic>
          <p:nvPicPr>
            <p:cNvPr id="8" name="Picture 7">
              <a:extLst>
                <a:ext uri="{FF2B5EF4-FFF2-40B4-BE49-F238E27FC236}">
                  <a16:creationId xmlns:a16="http://schemas.microsoft.com/office/drawing/2014/main" id="{092D3B3C-1B77-8047-F3A8-67BA5008BC11}"/>
                </a:ext>
              </a:extLst>
            </p:cNvPr>
            <p:cNvPicPr>
              <a:picLocks noChangeAspect="1"/>
            </p:cNvPicPr>
            <p:nvPr/>
          </p:nvPicPr>
          <p:blipFill rotWithShape="1">
            <a:blip r:embed="rId2" cstate="print">
              <a:lum bright="70000" contrast="-70000"/>
              <a:extLst>
                <a:ext uri="{28A0092B-C50C-407E-A947-70E740481C1C}">
                  <a14:useLocalDpi xmlns:a14="http://schemas.microsoft.com/office/drawing/2010/main" val="0"/>
                </a:ext>
              </a:extLst>
            </a:blip>
            <a:srcRect b="25323"/>
            <a:stretch/>
          </p:blipFill>
          <p:spPr>
            <a:xfrm>
              <a:off x="8378687" y="3097436"/>
              <a:ext cx="3293163" cy="3435699"/>
            </a:xfrm>
            <a:prstGeom prst="rect">
              <a:avLst/>
            </a:prstGeom>
          </p:spPr>
        </p:pic>
        <p:pic>
          <p:nvPicPr>
            <p:cNvPr id="9" name="Picture 8">
              <a:extLst>
                <a:ext uri="{FF2B5EF4-FFF2-40B4-BE49-F238E27FC236}">
                  <a16:creationId xmlns:a16="http://schemas.microsoft.com/office/drawing/2014/main" id="{B7F610EC-D892-D3F9-3AE2-23EA1BC7381E}"/>
                </a:ext>
              </a:extLst>
            </p:cNvPr>
            <p:cNvPicPr>
              <a:picLocks noChangeAspect="1"/>
            </p:cNvPicPr>
            <p:nvPr/>
          </p:nvPicPr>
          <p:blipFill rotWithShape="1">
            <a:blip r:embed="rId3">
              <a:lum bright="70000" contrast="-70000"/>
              <a:extLst>
                <a:ext uri="{28A0092B-C50C-407E-A947-70E740481C1C}">
                  <a14:useLocalDpi xmlns:a14="http://schemas.microsoft.com/office/drawing/2010/main" val="0"/>
                </a:ext>
              </a:extLst>
            </a:blip>
            <a:srcRect b="34840"/>
            <a:stretch/>
          </p:blipFill>
          <p:spPr>
            <a:xfrm>
              <a:off x="3617853" y="3097436"/>
              <a:ext cx="4760834" cy="3436595"/>
            </a:xfrm>
            <a:prstGeom prst="rect">
              <a:avLst/>
            </a:prstGeom>
          </p:spPr>
        </p:pic>
        <p:pic>
          <p:nvPicPr>
            <p:cNvPr id="10" name="Picture 9">
              <a:extLst>
                <a:ext uri="{FF2B5EF4-FFF2-40B4-BE49-F238E27FC236}">
                  <a16:creationId xmlns:a16="http://schemas.microsoft.com/office/drawing/2014/main" id="{4F8700EE-785C-1782-7674-AD8B0D7BB2DC}"/>
                </a:ext>
              </a:extLst>
            </p:cNvPr>
            <p:cNvPicPr>
              <a:picLocks noChangeAspect="1"/>
            </p:cNvPicPr>
            <p:nvPr/>
          </p:nvPicPr>
          <p:blipFill rotWithShape="1">
            <a:blip r:embed="rId4">
              <a:lum bright="70000" contrast="-70000"/>
              <a:extLst>
                <a:ext uri="{28A0092B-C50C-407E-A947-70E740481C1C}">
                  <a14:useLocalDpi xmlns:a14="http://schemas.microsoft.com/office/drawing/2010/main" val="0"/>
                </a:ext>
              </a:extLst>
            </a:blip>
            <a:srcRect b="35804"/>
            <a:stretch/>
          </p:blipFill>
          <p:spPr>
            <a:xfrm>
              <a:off x="7384773" y="324865"/>
              <a:ext cx="4160168" cy="2772571"/>
            </a:xfrm>
            <a:prstGeom prst="rect">
              <a:avLst/>
            </a:prstGeom>
          </p:spPr>
        </p:pic>
        <p:pic>
          <p:nvPicPr>
            <p:cNvPr id="11" name="Picture 10">
              <a:extLst>
                <a:ext uri="{FF2B5EF4-FFF2-40B4-BE49-F238E27FC236}">
                  <a16:creationId xmlns:a16="http://schemas.microsoft.com/office/drawing/2014/main" id="{E5A79ACF-6A7B-AA97-9668-9C6A1F0F2E63}"/>
                </a:ext>
              </a:extLst>
            </p:cNvPr>
            <p:cNvPicPr>
              <a:picLocks noChangeAspect="1"/>
            </p:cNvPicPr>
            <p:nvPr/>
          </p:nvPicPr>
          <p:blipFill rotWithShape="1">
            <a:blip r:embed="rId5">
              <a:lum bright="70000" contrast="-70000"/>
              <a:extLst>
                <a:ext uri="{28A0092B-C50C-407E-A947-70E740481C1C}">
                  <a14:useLocalDpi xmlns:a14="http://schemas.microsoft.com/office/drawing/2010/main" val="0"/>
                </a:ext>
              </a:extLst>
            </a:blip>
            <a:srcRect b="30145"/>
            <a:stretch/>
          </p:blipFill>
          <p:spPr>
            <a:xfrm>
              <a:off x="3617853" y="324865"/>
              <a:ext cx="3766920" cy="3508513"/>
            </a:xfrm>
            <a:prstGeom prst="rect">
              <a:avLst/>
            </a:prstGeom>
          </p:spPr>
        </p:pic>
      </p:grpSp>
      <p:sp>
        <p:nvSpPr>
          <p:cNvPr id="224" name="Footer Placeholder 4"/>
          <p:cNvSpPr txBox="1"/>
          <p:nvPr/>
        </p:nvSpPr>
        <p:spPr>
          <a:xfrm>
            <a:off x="4084319" y="6404292"/>
            <a:ext cx="4023362" cy="269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225" name="Title 1"/>
          <p:cNvSpPr txBox="1">
            <a:spLocks noGrp="1"/>
          </p:cNvSpPr>
          <p:nvPr>
            <p:ph type="ctrTitle"/>
          </p:nvPr>
        </p:nvSpPr>
        <p:spPr>
          <a:prstGeom prst="rect">
            <a:avLst/>
          </a:prstGeom>
        </p:spPr>
        <p:txBody>
          <a:bodyPr/>
          <a:lstStyle/>
          <a:p>
            <a:r>
              <a:t>Thank You</a:t>
            </a:r>
          </a:p>
        </p:txBody>
      </p:sp>
      <p:sp>
        <p:nvSpPr>
          <p:cNvPr id="226" name="Subtitle 2"/>
          <p:cNvSpPr txBox="1">
            <a:spLocks noGrp="1"/>
          </p:cNvSpPr>
          <p:nvPr>
            <p:ph type="subTitle" sz="quarter" idx="1"/>
          </p:nvPr>
        </p:nvSpPr>
        <p:spPr>
          <a:xfrm>
            <a:off x="1524000" y="3602037"/>
            <a:ext cx="9144000" cy="1655762"/>
          </a:xfrm>
          <a:prstGeom prst="rect">
            <a:avLst/>
          </a:prstGeom>
        </p:spPr>
        <p:txBody>
          <a:bodyPr/>
          <a:lstStyle/>
          <a:p>
            <a:r>
              <a:t>Any Questions</a:t>
            </a:r>
          </a:p>
        </p:txBody>
      </p:sp>
      <p:sp>
        <p:nvSpPr>
          <p:cNvPr id="227" name="Slide Number Placeholder 3"/>
          <p:cNvSpPr txBox="1">
            <a:spLocks noGrp="1"/>
          </p:cNvSpPr>
          <p:nvPr>
            <p:ph type="sldNum" sz="quarter" idx="2"/>
          </p:nvPr>
        </p:nvSpPr>
        <p:spPr>
          <a:xfrm>
            <a:off x="11089818" y="6404292"/>
            <a:ext cx="263982"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19</a:t>
            </a:fld>
            <a:endParaRPr/>
          </a:p>
        </p:txBody>
      </p:sp>
      <p:pic>
        <p:nvPicPr>
          <p:cNvPr id="228" name="Picture 5" descr="Picture 5"/>
          <p:cNvPicPr>
            <a:picLocks noChangeAspect="1"/>
          </p:cNvPicPr>
          <p:nvPr/>
        </p:nvPicPr>
        <p:blipFill>
          <a:blip r:embed="rId6"/>
          <a:stretch>
            <a:fillRect/>
          </a:stretch>
        </p:blipFill>
        <p:spPr>
          <a:xfrm>
            <a:off x="0" y="23812"/>
            <a:ext cx="2695904" cy="1268960"/>
          </a:xfrm>
          <a:prstGeom prst="rect">
            <a:avLst/>
          </a:prstGeom>
          <a:ln w="12700">
            <a:miter lim="400000"/>
          </a:ln>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Footer Placeholder 3"/>
          <p:cNvSpPr txBox="1"/>
          <p:nvPr/>
        </p:nvSpPr>
        <p:spPr>
          <a:xfrm>
            <a:off x="4084319" y="6404292"/>
            <a:ext cx="4023362" cy="269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103" name="Title 1"/>
          <p:cNvSpPr txBox="1">
            <a:spLocks noGrp="1"/>
          </p:cNvSpPr>
          <p:nvPr>
            <p:ph type="title"/>
          </p:nvPr>
        </p:nvSpPr>
        <p:spPr>
          <a:xfrm>
            <a:off x="838200" y="138452"/>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Screenshot of Approval</a:t>
            </a:r>
          </a:p>
        </p:txBody>
      </p:sp>
      <p:sp>
        <p:nvSpPr>
          <p:cNvPr id="105" name="Slide Number Placeholder 4"/>
          <p:cNvSpPr txBox="1">
            <a:spLocks noGrp="1"/>
          </p:cNvSpPr>
          <p:nvPr>
            <p:ph type="sldNum" sz="quarter" idx="2"/>
          </p:nvPr>
        </p:nvSpPr>
        <p:spPr>
          <a:xfrm>
            <a:off x="11169739" y="6404292"/>
            <a:ext cx="184062"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a:t>
            </a:fld>
            <a:endParaRPr/>
          </a:p>
        </p:txBody>
      </p:sp>
      <p:pic>
        <p:nvPicPr>
          <p:cNvPr id="5" name="Picture 4">
            <a:extLst>
              <a:ext uri="{FF2B5EF4-FFF2-40B4-BE49-F238E27FC236}">
                <a16:creationId xmlns:a16="http://schemas.microsoft.com/office/drawing/2014/main" id="{F8674F44-DFE3-38DC-C335-5C30F0E4B1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1504" y="1435618"/>
            <a:ext cx="9289032" cy="493007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6CB50CA-B97F-5326-7511-11432A7477A7}"/>
              </a:ext>
            </a:extLst>
          </p:cNvPr>
          <p:cNvPicPr>
            <a:picLocks noChangeAspect="1"/>
          </p:cNvPicPr>
          <p:nvPr/>
        </p:nvPicPr>
        <p:blipFill rotWithShape="1">
          <a:blip r:embed="rId2">
            <a:lum bright="70000" contrast="-70000"/>
            <a:extLst>
              <a:ext uri="{28A0092B-C50C-407E-A947-70E740481C1C}">
                <a14:useLocalDpi xmlns:a14="http://schemas.microsoft.com/office/drawing/2010/main" val="0"/>
              </a:ext>
            </a:extLst>
          </a:blip>
          <a:srcRect b="22291"/>
          <a:stretch/>
        </p:blipFill>
        <p:spPr>
          <a:xfrm>
            <a:off x="0" y="23812"/>
            <a:ext cx="12192000" cy="6810376"/>
          </a:xfrm>
          <a:prstGeom prst="rect">
            <a:avLst/>
          </a:prstGeom>
        </p:spPr>
      </p:pic>
      <p:sp>
        <p:nvSpPr>
          <p:cNvPr id="230" name="Footer Placeholder 7"/>
          <p:cNvSpPr txBox="1"/>
          <p:nvPr/>
        </p:nvSpPr>
        <p:spPr>
          <a:xfrm>
            <a:off x="4084319" y="6400413"/>
            <a:ext cx="4023362" cy="27699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lgn="ctr">
              <a:defRPr sz="1200">
                <a:solidFill>
                  <a:srgbClr val="888888"/>
                </a:solidFill>
              </a:defRPr>
            </a:lvl1pPr>
          </a:lstStyle>
          <a:p>
            <a:r>
              <a:rPr>
                <a:latin typeface="Times New Roman" panose="02020603050405020304" pitchFamily="18" charset="0"/>
                <a:cs typeface="Times New Roman" panose="02020603050405020304" pitchFamily="18" charset="0"/>
              </a:rPr>
              <a:t>You are not allowed to add slides to this presentation</a:t>
            </a:r>
          </a:p>
        </p:txBody>
      </p:sp>
      <p:sp>
        <p:nvSpPr>
          <p:cNvPr id="231" name="Title 1"/>
          <p:cNvSpPr txBox="1">
            <a:spLocks noGrp="1"/>
          </p:cNvSpPr>
          <p:nvPr>
            <p:ph type="title"/>
          </p:nvPr>
        </p:nvSpPr>
        <p:spPr>
          <a:xfrm>
            <a:off x="839787" y="365125"/>
            <a:ext cx="10515601"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Internship Experiences</a:t>
            </a:r>
          </a:p>
        </p:txBody>
      </p:sp>
      <p:sp>
        <p:nvSpPr>
          <p:cNvPr id="232" name="Text Placeholder 2"/>
          <p:cNvSpPr txBox="1">
            <a:spLocks noGrp="1"/>
          </p:cNvSpPr>
          <p:nvPr>
            <p:ph type="body" sz="quarter" idx="1"/>
          </p:nvPr>
        </p:nvSpPr>
        <p:spPr>
          <a:xfrm>
            <a:off x="387936" y="1528729"/>
            <a:ext cx="5157789" cy="823913"/>
          </a:xfrm>
          <a:prstGeom prst="rect">
            <a:avLst/>
          </a:prstGeom>
        </p:spPr>
        <p:txBody>
          <a:bodyPr/>
          <a:lstStyle>
            <a:lvl1pPr algn="ctr"/>
          </a:lstStyle>
          <a:p>
            <a:r>
              <a:rPr dirty="0">
                <a:latin typeface="Times New Roman" panose="02020603050405020304" pitchFamily="18" charset="0"/>
                <a:cs typeface="Times New Roman" panose="02020603050405020304" pitchFamily="18" charset="0"/>
              </a:rPr>
              <a:t>What did you learn (skill/ topic)?</a:t>
            </a:r>
          </a:p>
        </p:txBody>
      </p:sp>
      <p:graphicFrame>
        <p:nvGraphicFramePr>
          <p:cNvPr id="3" name="Diagram 2">
            <a:extLst>
              <a:ext uri="{FF2B5EF4-FFF2-40B4-BE49-F238E27FC236}">
                <a16:creationId xmlns:a16="http://schemas.microsoft.com/office/drawing/2014/main" id="{680CBF0E-6230-4FC5-4F20-CCE8147B8428}"/>
              </a:ext>
            </a:extLst>
          </p:cNvPr>
          <p:cNvGraphicFramePr/>
          <p:nvPr>
            <p:extLst>
              <p:ext uri="{D42A27DB-BD31-4B8C-83A1-F6EECF244321}">
                <p14:modId xmlns:p14="http://schemas.microsoft.com/office/powerpoint/2010/main" val="2486080263"/>
              </p:ext>
            </p:extLst>
          </p:nvPr>
        </p:nvGraphicFramePr>
        <p:xfrm>
          <a:off x="479376" y="2505074"/>
          <a:ext cx="5066349" cy="38992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34" name="Text Placeholder 4"/>
          <p:cNvSpPr>
            <a:spLocks noGrp="1"/>
          </p:cNvSpPr>
          <p:nvPr>
            <p:ph type="body" idx="21"/>
          </p:nvPr>
        </p:nvSpPr>
        <p:spPr>
          <a:xfrm>
            <a:off x="6233424" y="1356642"/>
            <a:ext cx="5183188" cy="82391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0" indent="0" algn="ctr">
              <a:buSzTx/>
              <a:buFontTx/>
              <a:buNone/>
              <a:defRPr sz="2400" b="1"/>
            </a:lvl1pPr>
          </a:lstStyle>
          <a:p>
            <a:r>
              <a:rPr dirty="0">
                <a:latin typeface="Times New Roman" panose="02020603050405020304" pitchFamily="18" charset="0"/>
                <a:cs typeface="Times New Roman" panose="02020603050405020304" pitchFamily="18" charset="0"/>
              </a:rPr>
              <a:t>Overall self comments on Internship</a:t>
            </a:r>
          </a:p>
        </p:txBody>
      </p:sp>
      <p:graphicFrame>
        <p:nvGraphicFramePr>
          <p:cNvPr id="4" name="Diagram 3">
            <a:extLst>
              <a:ext uri="{FF2B5EF4-FFF2-40B4-BE49-F238E27FC236}">
                <a16:creationId xmlns:a16="http://schemas.microsoft.com/office/drawing/2014/main" id="{8C219D2B-205C-6ECA-D4EC-CB42A2155078}"/>
              </a:ext>
            </a:extLst>
          </p:cNvPr>
          <p:cNvGraphicFramePr/>
          <p:nvPr>
            <p:extLst>
              <p:ext uri="{D42A27DB-BD31-4B8C-83A1-F6EECF244321}">
                <p14:modId xmlns:p14="http://schemas.microsoft.com/office/powerpoint/2010/main" val="2221524651"/>
              </p:ext>
            </p:extLst>
          </p:nvPr>
        </p:nvGraphicFramePr>
        <p:xfrm>
          <a:off x="6217920" y="2290446"/>
          <a:ext cx="5198692" cy="389921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36" name="Slide Number Placeholder 6"/>
          <p:cNvSpPr txBox="1">
            <a:spLocks noGrp="1"/>
          </p:cNvSpPr>
          <p:nvPr>
            <p:ph type="sldNum" sz="quarter" idx="2"/>
          </p:nvPr>
        </p:nvSpPr>
        <p:spPr>
          <a:xfrm>
            <a:off x="11107581" y="6400413"/>
            <a:ext cx="246219" cy="276999"/>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latin typeface="Times New Roman" panose="02020603050405020304" pitchFamily="18" charset="0"/>
                <a:cs typeface="Times New Roman" panose="02020603050405020304" pitchFamily="18" charset="0"/>
              </a:rPr>
              <a:t>20</a:t>
            </a:fld>
            <a:endParaRPr>
              <a:latin typeface="Times New Roman" panose="02020603050405020304" pitchFamily="18" charset="0"/>
              <a:cs typeface="Times New Roman" panose="02020603050405020304" pitchFamily="18" charset="0"/>
            </a:endParaRPr>
          </a:p>
        </p:txBody>
      </p:sp>
      <p:pic>
        <p:nvPicPr>
          <p:cNvPr id="237" name="Picture 8" descr="Picture 8"/>
          <p:cNvPicPr>
            <a:picLocks noChangeAspect="1"/>
          </p:cNvPicPr>
          <p:nvPr/>
        </p:nvPicPr>
        <p:blipFill>
          <a:blip r:embed="rId13"/>
          <a:stretch>
            <a:fillRect/>
          </a:stretch>
        </p:blipFill>
        <p:spPr>
          <a:xfrm>
            <a:off x="0" y="23812"/>
            <a:ext cx="2695904" cy="1268960"/>
          </a:xfrm>
          <a:prstGeom prst="rect">
            <a:avLst/>
          </a:prstGeom>
          <a:ln w="12700">
            <a:miter lim="400000"/>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34">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2" grpId="0" uiExpand="1" build="p"/>
      <p:bldGraphic spid="3" grpId="0">
        <p:bldAsOne/>
      </p:bldGraphic>
      <p:bldP spid="234" grpId="0" uiExpand="1" build="p"/>
      <p:bldGraphic spid="4" grpId="0">
        <p:bldAsOne/>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PSI-Logo – Health Communication Capacity Collaborative – Social and  Behavior Change Communication">
            <a:extLst>
              <a:ext uri="{FF2B5EF4-FFF2-40B4-BE49-F238E27FC236}">
                <a16:creationId xmlns:a16="http://schemas.microsoft.com/office/drawing/2014/main" id="{AF40C9D6-FA4D-AAFC-BE54-5C87DA6348D3}"/>
              </a:ext>
            </a:extLst>
          </p:cNvPr>
          <p:cNvPicPr>
            <a:picLocks noChangeAspect="1"/>
          </p:cNvPicPr>
          <p:nvPr/>
        </p:nvPicPr>
        <p:blipFill>
          <a:blip r:embed="rId2" cstate="print">
            <a:lum bright="70000" contrast="-70000"/>
            <a:extLst>
              <a:ext uri="{BEBA8EAE-BF5A-486C-A8C5-ECC9F3942E4B}">
                <a14:imgProps xmlns:a14="http://schemas.microsoft.com/office/drawing/2010/main">
                  <a14:imgLayer r:embed="rId3">
                    <a14:imgEffect>
                      <a14:sharpenSoften amount="-100000"/>
                    </a14:imgEffect>
                  </a14:imgLayer>
                </a14:imgProps>
              </a:ext>
              <a:ext uri="{28A0092B-C50C-407E-A947-70E740481C1C}">
                <a14:useLocalDpi xmlns:a14="http://schemas.microsoft.com/office/drawing/2010/main" val="0"/>
              </a:ext>
            </a:extLst>
          </a:blip>
          <a:srcRect/>
          <a:stretch>
            <a:fillRect/>
          </a:stretch>
        </p:blipFill>
        <p:spPr bwMode="auto">
          <a:xfrm>
            <a:off x="263622" y="817425"/>
            <a:ext cx="10920132" cy="5923606"/>
          </a:xfrm>
          <a:prstGeom prst="rect">
            <a:avLst/>
          </a:prstGeom>
          <a:noFill/>
          <a:ln>
            <a:noFill/>
          </a:ln>
        </p:spPr>
      </p:pic>
      <p:sp>
        <p:nvSpPr>
          <p:cNvPr id="239" name="Footer Placeholder 3"/>
          <p:cNvSpPr txBox="1"/>
          <p:nvPr/>
        </p:nvSpPr>
        <p:spPr>
          <a:xfrm>
            <a:off x="4084319" y="6404292"/>
            <a:ext cx="4023362" cy="269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240" name="Title 1"/>
          <p:cNvSpPr txBox="1">
            <a:spLocks noGrp="1"/>
          </p:cNvSpPr>
          <p:nvPr>
            <p:ph type="title"/>
          </p:nvPr>
        </p:nvSpPr>
        <p:spPr>
          <a:xfrm>
            <a:off x="1412778" y="-171400"/>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Suggestions Given to Organization </a:t>
            </a:r>
          </a:p>
        </p:txBody>
      </p:sp>
      <p:sp>
        <p:nvSpPr>
          <p:cNvPr id="242" name="Slide Number Placeholder 4"/>
          <p:cNvSpPr txBox="1">
            <a:spLocks noGrp="1"/>
          </p:cNvSpPr>
          <p:nvPr>
            <p:ph type="sldNum" sz="quarter" idx="2"/>
          </p:nvPr>
        </p:nvSpPr>
        <p:spPr>
          <a:xfrm>
            <a:off x="11089818" y="6404292"/>
            <a:ext cx="263982"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21</a:t>
            </a:fld>
            <a:endParaRPr/>
          </a:p>
        </p:txBody>
      </p:sp>
      <p:pic>
        <p:nvPicPr>
          <p:cNvPr id="243" name="Picture 5" descr="Picture 5"/>
          <p:cNvPicPr>
            <a:picLocks noChangeAspect="1"/>
          </p:cNvPicPr>
          <p:nvPr/>
        </p:nvPicPr>
        <p:blipFill>
          <a:blip r:embed="rId4"/>
          <a:stretch>
            <a:fillRect/>
          </a:stretch>
        </p:blipFill>
        <p:spPr>
          <a:xfrm>
            <a:off x="1" y="23812"/>
            <a:ext cx="2349063" cy="1268960"/>
          </a:xfrm>
          <a:prstGeom prst="rect">
            <a:avLst/>
          </a:prstGeom>
          <a:ln w="12700">
            <a:miter lim="400000"/>
          </a:ln>
        </p:spPr>
      </p:pic>
      <p:sp>
        <p:nvSpPr>
          <p:cNvPr id="11" name="Content Placeholder 2">
            <a:extLst>
              <a:ext uri="{FF2B5EF4-FFF2-40B4-BE49-F238E27FC236}">
                <a16:creationId xmlns:a16="http://schemas.microsoft.com/office/drawing/2014/main" id="{61AF9E7E-0A83-B6D3-E243-8689BF9E7E90}"/>
              </a:ext>
            </a:extLst>
          </p:cNvPr>
          <p:cNvSpPr txBox="1">
            <a:spLocks/>
          </p:cNvSpPr>
          <p:nvPr/>
        </p:nvSpPr>
        <p:spPr>
          <a:xfrm>
            <a:off x="787252" y="1628800"/>
            <a:ext cx="9872871" cy="395577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fontScale="92500" lnSpcReduction="10000"/>
          </a:bodyPr>
          <a:lst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9pPr>
          </a:lstStyle>
          <a:p>
            <a:pPr hangingPunct="1"/>
            <a:r>
              <a:rPr lang="en-IN" dirty="0">
                <a:solidFill>
                  <a:schemeClr val="tx1"/>
                </a:solidFill>
              </a:rPr>
              <a:t>Maternal Health Care Facilities like Ultrasound</a:t>
            </a:r>
          </a:p>
          <a:p>
            <a:pPr hangingPunct="1"/>
            <a:r>
              <a:rPr lang="en-IN" dirty="0">
                <a:solidFill>
                  <a:schemeClr val="tx1"/>
                </a:solidFill>
              </a:rPr>
              <a:t>Educate women about importance of ANC Visits </a:t>
            </a:r>
          </a:p>
          <a:p>
            <a:pPr hangingPunct="1"/>
            <a:r>
              <a:rPr lang="en-IN" dirty="0">
                <a:solidFill>
                  <a:schemeClr val="tx1"/>
                </a:solidFill>
              </a:rPr>
              <a:t>Introduction of Family Support Unit in hospitals </a:t>
            </a:r>
          </a:p>
          <a:p>
            <a:pPr hangingPunct="1"/>
            <a:r>
              <a:rPr lang="en-IN" dirty="0">
                <a:solidFill>
                  <a:schemeClr val="tx1"/>
                </a:solidFill>
              </a:rPr>
              <a:t>Emergency Vehicle Assistance </a:t>
            </a:r>
          </a:p>
          <a:p>
            <a:pPr hangingPunct="1"/>
            <a:r>
              <a:rPr lang="en-IN" dirty="0">
                <a:solidFill>
                  <a:schemeClr val="tx1"/>
                </a:solidFill>
              </a:rPr>
              <a:t>Educate Women about Importance of Nutrition </a:t>
            </a:r>
          </a:p>
          <a:p>
            <a:pPr hangingPunct="1"/>
            <a:r>
              <a:rPr lang="en-IN" dirty="0">
                <a:solidFill>
                  <a:schemeClr val="tx1"/>
                </a:solidFill>
              </a:rPr>
              <a:t>Avail Immunization at time of Animal attacks at Dispensary or Private Vehicles</a:t>
            </a:r>
          </a:p>
          <a:p>
            <a:pPr hangingPunct="1"/>
            <a:r>
              <a:rPr lang="en-IN" dirty="0">
                <a:solidFill>
                  <a:schemeClr val="tx1"/>
                </a:solidFill>
              </a:rPr>
              <a:t>Enhance community engagement to work for their surroundings</a:t>
            </a:r>
          </a:p>
          <a:p>
            <a:pPr hangingPunct="1"/>
            <a:r>
              <a:rPr lang="en-IN" dirty="0">
                <a:solidFill>
                  <a:schemeClr val="tx1"/>
                </a:solidFill>
              </a:rPr>
              <a:t>Waste Disposal </a:t>
            </a:r>
          </a:p>
          <a:p>
            <a:pPr marL="45720" indent="0" hangingPunct="1">
              <a:buFont typeface="Arial"/>
              <a:buNone/>
            </a:pPr>
            <a:endParaRPr lang="en-IN" dirty="0">
              <a:solidFill>
                <a:schemeClr val="tx1"/>
              </a:solidFill>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 name="Footer Placeholder 4"/>
          <p:cNvSpPr txBox="1"/>
          <p:nvPr/>
        </p:nvSpPr>
        <p:spPr>
          <a:xfrm>
            <a:off x="4084319" y="6404292"/>
            <a:ext cx="4023362" cy="269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246" name="Title 1"/>
          <p:cNvSpPr txBox="1">
            <a:spLocks noGrp="1"/>
          </p:cNvSpPr>
          <p:nvPr>
            <p:ph type="title"/>
          </p:nvPr>
        </p:nvSpPr>
        <p:spPr>
          <a:xfrm>
            <a:off x="706209" y="-323408"/>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Pictorial Journey </a:t>
            </a:r>
          </a:p>
        </p:txBody>
      </p:sp>
      <p:sp>
        <p:nvSpPr>
          <p:cNvPr id="248" name="Slide Number Placeholder 3"/>
          <p:cNvSpPr txBox="1">
            <a:spLocks noGrp="1"/>
          </p:cNvSpPr>
          <p:nvPr>
            <p:ph type="sldNum" sz="quarter" idx="2"/>
          </p:nvPr>
        </p:nvSpPr>
        <p:spPr>
          <a:xfrm>
            <a:off x="11089818" y="6404292"/>
            <a:ext cx="263982"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22</a:t>
            </a:fld>
            <a:endParaRPr/>
          </a:p>
        </p:txBody>
      </p:sp>
      <p:pic>
        <p:nvPicPr>
          <p:cNvPr id="249" name="Picture 5" descr="Picture 5"/>
          <p:cNvPicPr>
            <a:picLocks noChangeAspect="1"/>
          </p:cNvPicPr>
          <p:nvPr/>
        </p:nvPicPr>
        <p:blipFill>
          <a:blip r:embed="rId2"/>
          <a:stretch>
            <a:fillRect/>
          </a:stretch>
        </p:blipFill>
        <p:spPr>
          <a:xfrm>
            <a:off x="310005" y="1002155"/>
            <a:ext cx="4129812" cy="3378203"/>
          </a:xfrm>
          <a:prstGeom prst="rect">
            <a:avLst/>
          </a:prstGeom>
          <a:ln w="38100" cap="sq">
            <a:noFill/>
            <a:miter/>
          </a:ln>
          <a:effectLst>
            <a:outerShdw blurRad="50800" dist="38100" dir="2700000" rotWithShape="0">
              <a:srgbClr val="000000">
                <a:alpha val="43000"/>
              </a:srgbClr>
            </a:outerShdw>
          </a:effectLst>
        </p:spPr>
      </p:pic>
      <p:pic>
        <p:nvPicPr>
          <p:cNvPr id="3" name="Picture 2">
            <a:extLst>
              <a:ext uri="{FF2B5EF4-FFF2-40B4-BE49-F238E27FC236}">
                <a16:creationId xmlns:a16="http://schemas.microsoft.com/office/drawing/2014/main" id="{CCCE13B0-72F3-4705-DEB7-ADF3454C5AC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26901"/>
          <a:stretch/>
        </p:blipFill>
        <p:spPr>
          <a:xfrm>
            <a:off x="4603212" y="1700808"/>
            <a:ext cx="4023362" cy="4392488"/>
          </a:xfrm>
          <a:prstGeom prst="rect">
            <a:avLst/>
          </a:prstGeom>
        </p:spPr>
      </p:pic>
      <p:pic>
        <p:nvPicPr>
          <p:cNvPr id="14" name="Picture 13">
            <a:extLst>
              <a:ext uri="{FF2B5EF4-FFF2-40B4-BE49-F238E27FC236}">
                <a16:creationId xmlns:a16="http://schemas.microsoft.com/office/drawing/2014/main" id="{6277AB65-1D62-ACDE-35EA-E9B9B465110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43111" y="496951"/>
            <a:ext cx="3038883" cy="2932049"/>
          </a:xfrm>
          <a:prstGeom prst="rect">
            <a:avLst/>
          </a:prstGeom>
        </p:spPr>
      </p:pic>
      <p:pic>
        <p:nvPicPr>
          <p:cNvPr id="15" name="Picture 14">
            <a:extLst>
              <a:ext uri="{FF2B5EF4-FFF2-40B4-BE49-F238E27FC236}">
                <a16:creationId xmlns:a16="http://schemas.microsoft.com/office/drawing/2014/main" id="{C2B155FA-5561-0B7C-794F-1E71C08448A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34840"/>
          <a:stretch/>
        </p:blipFill>
        <p:spPr>
          <a:xfrm>
            <a:off x="310005" y="4632396"/>
            <a:ext cx="4129812" cy="1895157"/>
          </a:xfrm>
          <a:prstGeom prst="rect">
            <a:avLst/>
          </a:prstGeom>
        </p:spPr>
      </p:pic>
      <p:pic>
        <p:nvPicPr>
          <p:cNvPr id="16" name="Picture 15">
            <a:extLst>
              <a:ext uri="{FF2B5EF4-FFF2-40B4-BE49-F238E27FC236}">
                <a16:creationId xmlns:a16="http://schemas.microsoft.com/office/drawing/2014/main" id="{68717F9D-0927-A6BD-8CFD-1CF9B84D5ED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b="32150"/>
          <a:stretch/>
        </p:blipFill>
        <p:spPr>
          <a:xfrm>
            <a:off x="8900170" y="3591493"/>
            <a:ext cx="3038883" cy="2977998"/>
          </a:xfrm>
          <a:prstGeom prst="rect">
            <a:avLst/>
          </a:prstGeom>
        </p:spPr>
      </p:pic>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 name="Footer Placeholder 4"/>
          <p:cNvSpPr txBox="1"/>
          <p:nvPr/>
        </p:nvSpPr>
        <p:spPr>
          <a:xfrm>
            <a:off x="4084319" y="6404292"/>
            <a:ext cx="4023362" cy="269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254" name="Slide Number Placeholder 3"/>
          <p:cNvSpPr txBox="1">
            <a:spLocks noGrp="1"/>
          </p:cNvSpPr>
          <p:nvPr>
            <p:ph type="sldNum" sz="quarter" idx="2"/>
          </p:nvPr>
        </p:nvSpPr>
        <p:spPr>
          <a:xfrm>
            <a:off x="11089818" y="6404292"/>
            <a:ext cx="263982"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23</a:t>
            </a:fld>
            <a:endParaRPr/>
          </a:p>
        </p:txBody>
      </p:sp>
      <p:pic>
        <p:nvPicPr>
          <p:cNvPr id="10" name="Picture 9">
            <a:extLst>
              <a:ext uri="{FF2B5EF4-FFF2-40B4-BE49-F238E27FC236}">
                <a16:creationId xmlns:a16="http://schemas.microsoft.com/office/drawing/2014/main" id="{8B37A5C1-5E21-7638-2F0C-425DB88A8F5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7131" y="3016265"/>
            <a:ext cx="4064036" cy="3496479"/>
          </a:xfrm>
          <a:prstGeom prst="rect">
            <a:avLst/>
          </a:prstGeom>
        </p:spPr>
      </p:pic>
      <p:pic>
        <p:nvPicPr>
          <p:cNvPr id="5" name="Picture 4">
            <a:extLst>
              <a:ext uri="{FF2B5EF4-FFF2-40B4-BE49-F238E27FC236}">
                <a16:creationId xmlns:a16="http://schemas.microsoft.com/office/drawing/2014/main" id="{559412BF-2CD8-D96A-7CA7-D8881EE22AE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4785" y="345256"/>
            <a:ext cx="3888727" cy="2422601"/>
          </a:xfrm>
          <a:prstGeom prst="rect">
            <a:avLst/>
          </a:prstGeom>
        </p:spPr>
      </p:pic>
      <p:pic>
        <p:nvPicPr>
          <p:cNvPr id="3" name="Picture 2">
            <a:extLst>
              <a:ext uri="{FF2B5EF4-FFF2-40B4-BE49-F238E27FC236}">
                <a16:creationId xmlns:a16="http://schemas.microsoft.com/office/drawing/2014/main" id="{087B3408-D011-9916-8A31-53E572F8C1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07820" y="2913165"/>
            <a:ext cx="6737049" cy="3693620"/>
          </a:xfrm>
          <a:prstGeom prst="rect">
            <a:avLst/>
          </a:prstGeom>
        </p:spPr>
      </p:pic>
      <p:pic>
        <p:nvPicPr>
          <p:cNvPr id="9" name="Picture 8">
            <a:extLst>
              <a:ext uri="{FF2B5EF4-FFF2-40B4-BE49-F238E27FC236}">
                <a16:creationId xmlns:a16="http://schemas.microsoft.com/office/drawing/2014/main" id="{A554D8C2-164F-5710-9246-268703D60A3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39500"/>
          <a:stretch/>
        </p:blipFill>
        <p:spPr>
          <a:xfrm>
            <a:off x="5007820" y="192783"/>
            <a:ext cx="6561740" cy="2422601"/>
          </a:xfrm>
          <a:prstGeom prst="rect">
            <a:avLst/>
          </a:prstGeom>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52DBB8D-2AE7-510B-F401-5D3E488209BA}"/>
              </a:ext>
            </a:extLst>
          </p:cNvPr>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7" name="Title 1"/>
          <p:cNvSpPr txBox="1">
            <a:spLocks noGrp="1"/>
          </p:cNvSpPr>
          <p:nvPr>
            <p:ph type="title"/>
          </p:nvPr>
        </p:nvSpPr>
        <p:spPr>
          <a:xfrm>
            <a:off x="838200" y="332656"/>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Introduction </a:t>
            </a:r>
          </a:p>
        </p:txBody>
      </p:sp>
      <p:graphicFrame>
        <p:nvGraphicFramePr>
          <p:cNvPr id="2" name="Diagram 1">
            <a:extLst>
              <a:ext uri="{FF2B5EF4-FFF2-40B4-BE49-F238E27FC236}">
                <a16:creationId xmlns:a16="http://schemas.microsoft.com/office/drawing/2014/main" id="{FAAFABE0-29D6-4426-1C52-171F28F2A8B8}"/>
              </a:ext>
            </a:extLst>
          </p:cNvPr>
          <p:cNvGraphicFramePr/>
          <p:nvPr>
            <p:extLst>
              <p:ext uri="{D42A27DB-BD31-4B8C-83A1-F6EECF244321}">
                <p14:modId xmlns:p14="http://schemas.microsoft.com/office/powerpoint/2010/main" val="2642183951"/>
              </p:ext>
            </p:extLst>
          </p:nvPr>
        </p:nvGraphicFramePr>
        <p:xfrm>
          <a:off x="1065857" y="2134774"/>
          <a:ext cx="10515601" cy="34293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9" name="Slide Number Placeholder 3"/>
          <p:cNvSpPr txBox="1">
            <a:spLocks noGrp="1"/>
          </p:cNvSpPr>
          <p:nvPr>
            <p:ph type="sldNum" sz="quarter" idx="2"/>
          </p:nvPr>
        </p:nvSpPr>
        <p:spPr>
          <a:xfrm>
            <a:off x="11169739" y="6404292"/>
            <a:ext cx="184062"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a:t>
            </a:fld>
            <a:endParaRPr/>
          </a:p>
        </p:txBody>
      </p:sp>
      <p:pic>
        <p:nvPicPr>
          <p:cNvPr id="110" name="Picture 5" descr="Picture 5"/>
          <p:cNvPicPr>
            <a:picLocks noChangeAspect="1"/>
          </p:cNvPicPr>
          <p:nvPr/>
        </p:nvPicPr>
        <p:blipFill>
          <a:blip r:embed="rId8"/>
          <a:stretch>
            <a:fillRect/>
          </a:stretch>
        </p:blipFill>
        <p:spPr>
          <a:xfrm>
            <a:off x="0" y="23812"/>
            <a:ext cx="2695904" cy="1268960"/>
          </a:xfrm>
          <a:prstGeom prst="rect">
            <a:avLst/>
          </a:prstGeom>
          <a:ln w="12700">
            <a:miter lim="400000"/>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5EBA6D7-E9D0-0CA5-2D1E-551CA31D34F9}"/>
              </a:ext>
            </a:extLst>
          </p:cNvPr>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2" name="Footer Placeholder 4"/>
          <p:cNvSpPr txBox="1"/>
          <p:nvPr/>
        </p:nvSpPr>
        <p:spPr>
          <a:xfrm>
            <a:off x="4084319" y="6404292"/>
            <a:ext cx="4023362" cy="269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113" name="Title 1"/>
          <p:cNvSpPr txBox="1">
            <a:spLocks noGrp="1"/>
          </p:cNvSpPr>
          <p:nvPr>
            <p:ph type="title"/>
          </p:nvPr>
        </p:nvSpPr>
        <p:spPr>
          <a:xfrm>
            <a:off x="838200" y="365125"/>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Introduction </a:t>
            </a:r>
          </a:p>
        </p:txBody>
      </p:sp>
      <p:graphicFrame>
        <p:nvGraphicFramePr>
          <p:cNvPr id="2" name="Diagram 1">
            <a:extLst>
              <a:ext uri="{FF2B5EF4-FFF2-40B4-BE49-F238E27FC236}">
                <a16:creationId xmlns:a16="http://schemas.microsoft.com/office/drawing/2014/main" id="{5D9C5673-13F6-F1CC-C2E6-967E54CAC66D}"/>
              </a:ext>
            </a:extLst>
          </p:cNvPr>
          <p:cNvGraphicFramePr/>
          <p:nvPr>
            <p:extLst>
              <p:ext uri="{D42A27DB-BD31-4B8C-83A1-F6EECF244321}">
                <p14:modId xmlns:p14="http://schemas.microsoft.com/office/powerpoint/2010/main" val="307198129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5" name="Slide Number Placeholder 3"/>
          <p:cNvSpPr txBox="1">
            <a:spLocks noGrp="1"/>
          </p:cNvSpPr>
          <p:nvPr>
            <p:ph type="sldNum" sz="quarter" idx="2"/>
          </p:nvPr>
        </p:nvSpPr>
        <p:spPr>
          <a:xfrm>
            <a:off x="11169739" y="6404292"/>
            <a:ext cx="184062"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a:t>
            </a:fld>
            <a:endParaRPr/>
          </a:p>
        </p:txBody>
      </p:sp>
      <p:pic>
        <p:nvPicPr>
          <p:cNvPr id="116" name="Picture 5" descr="Picture 5"/>
          <p:cNvPicPr>
            <a:picLocks noChangeAspect="1"/>
          </p:cNvPicPr>
          <p:nvPr/>
        </p:nvPicPr>
        <p:blipFill>
          <a:blip r:embed="rId8"/>
          <a:stretch>
            <a:fillRect/>
          </a:stretch>
        </p:blipFill>
        <p:spPr>
          <a:xfrm>
            <a:off x="0" y="23812"/>
            <a:ext cx="2695904" cy="1268960"/>
          </a:xfrm>
          <a:prstGeom prst="rect">
            <a:avLst/>
          </a:prstGeom>
          <a:ln w="12700">
            <a:miter lim="400000"/>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40514EF-2E05-A457-4D46-B706BF6ED86C}"/>
              </a:ext>
            </a:extLst>
          </p:cNvPr>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8" name="Footer Placeholder 4"/>
          <p:cNvSpPr txBox="1"/>
          <p:nvPr/>
        </p:nvSpPr>
        <p:spPr>
          <a:xfrm>
            <a:off x="4084319" y="6404292"/>
            <a:ext cx="4023362" cy="269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119" name="Title 1"/>
          <p:cNvSpPr txBox="1">
            <a:spLocks noGrp="1"/>
          </p:cNvSpPr>
          <p:nvPr>
            <p:ph type="title"/>
          </p:nvPr>
        </p:nvSpPr>
        <p:spPr>
          <a:xfrm>
            <a:off x="838200" y="531096"/>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Objectives of Study</a:t>
            </a:r>
          </a:p>
        </p:txBody>
      </p:sp>
      <p:graphicFrame>
        <p:nvGraphicFramePr>
          <p:cNvPr id="2" name="Diagram 1">
            <a:extLst>
              <a:ext uri="{FF2B5EF4-FFF2-40B4-BE49-F238E27FC236}">
                <a16:creationId xmlns:a16="http://schemas.microsoft.com/office/drawing/2014/main" id="{84955916-5935-1393-3EFF-7EDA1E5D2AFC}"/>
              </a:ext>
            </a:extLst>
          </p:cNvPr>
          <p:cNvGraphicFramePr/>
          <p:nvPr>
            <p:extLst>
              <p:ext uri="{D42A27DB-BD31-4B8C-83A1-F6EECF244321}">
                <p14:modId xmlns:p14="http://schemas.microsoft.com/office/powerpoint/2010/main" val="1157845729"/>
              </p:ext>
            </p:extLst>
          </p:nvPr>
        </p:nvGraphicFramePr>
        <p:xfrm>
          <a:off x="695400" y="1627184"/>
          <a:ext cx="11017224" cy="46997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1" name="Slide Number Placeholder 3"/>
          <p:cNvSpPr txBox="1">
            <a:spLocks noGrp="1"/>
          </p:cNvSpPr>
          <p:nvPr>
            <p:ph type="sldNum" sz="quarter" idx="2"/>
          </p:nvPr>
        </p:nvSpPr>
        <p:spPr>
          <a:xfrm>
            <a:off x="11169739" y="6404292"/>
            <a:ext cx="184062"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a:t>
            </a:fld>
            <a:endParaRPr/>
          </a:p>
        </p:txBody>
      </p:sp>
      <p:pic>
        <p:nvPicPr>
          <p:cNvPr id="122" name="Picture 5" descr="Picture 5"/>
          <p:cNvPicPr>
            <a:picLocks noChangeAspect="1"/>
          </p:cNvPicPr>
          <p:nvPr/>
        </p:nvPicPr>
        <p:blipFill>
          <a:blip r:embed="rId8"/>
          <a:stretch>
            <a:fillRect/>
          </a:stretch>
        </p:blipFill>
        <p:spPr>
          <a:xfrm>
            <a:off x="0" y="-25884"/>
            <a:ext cx="2695904" cy="1268960"/>
          </a:xfrm>
          <a:prstGeom prst="rect">
            <a:avLst/>
          </a:prstGeom>
          <a:ln w="12700">
            <a:miter lim="400000"/>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898EEC9-8F1E-4E82-733C-12A0EE911204}"/>
              </a:ext>
            </a:extLst>
          </p:cNvPr>
          <p:cNvPicPr>
            <a:picLocks noChangeAspect="1"/>
          </p:cNvPicPr>
          <p:nvPr/>
        </p:nvPicPr>
        <p:blipFill rotWithShape="1">
          <a:blip r:embed="rId2">
            <a:lum bright="70000" contrast="-70000"/>
            <a:extLst>
              <a:ext uri="{28A0092B-C50C-407E-A947-70E740481C1C}">
                <a14:useLocalDpi xmlns:a14="http://schemas.microsoft.com/office/drawing/2010/main" val="0"/>
              </a:ext>
            </a:extLst>
          </a:blip>
          <a:srcRect b="35804"/>
          <a:stretch/>
        </p:blipFill>
        <p:spPr>
          <a:xfrm>
            <a:off x="0" y="23812"/>
            <a:ext cx="12192000" cy="6810376"/>
          </a:xfrm>
          <a:prstGeom prst="rect">
            <a:avLst/>
          </a:prstGeom>
        </p:spPr>
      </p:pic>
      <p:sp>
        <p:nvSpPr>
          <p:cNvPr id="124" name="Footer Placeholder 4"/>
          <p:cNvSpPr txBox="1"/>
          <p:nvPr/>
        </p:nvSpPr>
        <p:spPr>
          <a:xfrm>
            <a:off x="4084319" y="6404292"/>
            <a:ext cx="4023362" cy="269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lgn="ctr">
              <a:defRPr sz="1200">
                <a:solidFill>
                  <a:srgbClr val="888888"/>
                </a:solidFill>
              </a:defRPr>
            </a:lvl1pPr>
          </a:lstStyle>
          <a:p>
            <a:r>
              <a:t>You are not allowed to add slides to this presentation</a:t>
            </a:r>
          </a:p>
        </p:txBody>
      </p:sp>
      <p:sp>
        <p:nvSpPr>
          <p:cNvPr id="125" name="Title 1"/>
          <p:cNvSpPr txBox="1">
            <a:spLocks noGrp="1"/>
          </p:cNvSpPr>
          <p:nvPr>
            <p:ph type="title"/>
          </p:nvPr>
        </p:nvSpPr>
        <p:spPr>
          <a:xfrm>
            <a:off x="960048" y="-4490"/>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Methodology </a:t>
            </a:r>
          </a:p>
        </p:txBody>
      </p:sp>
      <p:graphicFrame>
        <p:nvGraphicFramePr>
          <p:cNvPr id="3" name="Diagram 2">
            <a:extLst>
              <a:ext uri="{FF2B5EF4-FFF2-40B4-BE49-F238E27FC236}">
                <a16:creationId xmlns:a16="http://schemas.microsoft.com/office/drawing/2014/main" id="{12A355E3-9937-71F7-84E4-3B78F1EA6141}"/>
              </a:ext>
            </a:extLst>
          </p:cNvPr>
          <p:cNvGraphicFramePr/>
          <p:nvPr>
            <p:extLst>
              <p:ext uri="{D42A27DB-BD31-4B8C-83A1-F6EECF244321}">
                <p14:modId xmlns:p14="http://schemas.microsoft.com/office/powerpoint/2010/main" val="3636920602"/>
              </p:ext>
            </p:extLst>
          </p:nvPr>
        </p:nvGraphicFramePr>
        <p:xfrm>
          <a:off x="703417" y="1353409"/>
          <a:ext cx="11028862" cy="51887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7" name="Slide Number Placeholder 3"/>
          <p:cNvSpPr txBox="1">
            <a:spLocks noGrp="1"/>
          </p:cNvSpPr>
          <p:nvPr>
            <p:ph type="sldNum" sz="quarter" idx="2"/>
          </p:nvPr>
        </p:nvSpPr>
        <p:spPr>
          <a:xfrm>
            <a:off x="11169739" y="6404292"/>
            <a:ext cx="184062"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6</a:t>
            </a:fld>
            <a:endParaRPr/>
          </a:p>
        </p:txBody>
      </p:sp>
      <p:pic>
        <p:nvPicPr>
          <p:cNvPr id="128" name="Picture 5" descr="Picture 5"/>
          <p:cNvPicPr>
            <a:picLocks noChangeAspect="1"/>
          </p:cNvPicPr>
          <p:nvPr/>
        </p:nvPicPr>
        <p:blipFill>
          <a:blip r:embed="rId8"/>
          <a:stretch>
            <a:fillRect/>
          </a:stretch>
        </p:blipFill>
        <p:spPr>
          <a:xfrm>
            <a:off x="0" y="23812"/>
            <a:ext cx="2695904" cy="1268960"/>
          </a:xfrm>
          <a:prstGeom prst="rect">
            <a:avLst/>
          </a:prstGeom>
          <a:ln w="12700">
            <a:miter lim="400000"/>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Importance and benefits of SPSS for statistical analsis">
            <a:extLst>
              <a:ext uri="{FF2B5EF4-FFF2-40B4-BE49-F238E27FC236}">
                <a16:creationId xmlns:a16="http://schemas.microsoft.com/office/drawing/2014/main" id="{E4FE16CE-F7BB-1ED7-105D-871FA928E5AD}"/>
              </a:ext>
            </a:extLst>
          </p:cNvPr>
          <p:cNvPicPr>
            <a:picLocks noChangeAspect="1" noChangeArrowheads="1"/>
          </p:cNvPicPr>
          <p:nvPr/>
        </p:nvPicPr>
        <p:blipFill>
          <a:blip r:embed="rId2">
            <a:lum bright="70000" contrast="-7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5396694" y="-18661"/>
            <a:ext cx="6820594" cy="687666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Google Forms guide: How to use Google Forms | Zapier">
            <a:extLst>
              <a:ext uri="{FF2B5EF4-FFF2-40B4-BE49-F238E27FC236}">
                <a16:creationId xmlns:a16="http://schemas.microsoft.com/office/drawing/2014/main" id="{8F9DE6BB-4F19-0D5D-228C-1F29BA2E3E9D}"/>
              </a:ext>
            </a:extLst>
          </p:cNvPr>
          <p:cNvPicPr>
            <a:picLocks noChangeAspect="1" noChangeArrowheads="1"/>
          </p:cNvPicPr>
          <p:nvPr/>
        </p:nvPicPr>
        <p:blipFill>
          <a:blip r:embed="rId4">
            <a:lum bright="70000" contrast="-70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25288" y="-18662"/>
            <a:ext cx="5817870" cy="6852849"/>
          </a:xfrm>
          <a:prstGeom prst="rect">
            <a:avLst/>
          </a:prstGeom>
          <a:noFill/>
          <a:extLst>
            <a:ext uri="{909E8E84-426E-40DD-AFC4-6F175D3DCCD1}">
              <a14:hiddenFill xmlns:a14="http://schemas.microsoft.com/office/drawing/2010/main">
                <a:solidFill>
                  <a:srgbClr val="FFFFFF"/>
                </a:solidFill>
              </a14:hiddenFill>
            </a:ext>
          </a:extLst>
        </p:spPr>
      </p:pic>
      <p:sp>
        <p:nvSpPr>
          <p:cNvPr id="130" name="Footer Placeholder 4"/>
          <p:cNvSpPr txBox="1"/>
          <p:nvPr/>
        </p:nvSpPr>
        <p:spPr>
          <a:xfrm>
            <a:off x="4084319" y="6404292"/>
            <a:ext cx="4023362" cy="269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lgn="ctr">
              <a:defRPr sz="1200">
                <a:solidFill>
                  <a:srgbClr val="888888"/>
                </a:solidFill>
              </a:defRPr>
            </a:lvl1pPr>
          </a:lstStyle>
          <a:p>
            <a:r>
              <a:rPr dirty="0"/>
              <a:t>You are not allowed to add slides to this presentation</a:t>
            </a:r>
          </a:p>
        </p:txBody>
      </p:sp>
      <p:sp>
        <p:nvSpPr>
          <p:cNvPr id="131" name="Title 1"/>
          <p:cNvSpPr txBox="1">
            <a:spLocks noGrp="1"/>
          </p:cNvSpPr>
          <p:nvPr>
            <p:ph type="title"/>
          </p:nvPr>
        </p:nvSpPr>
        <p:spPr>
          <a:xfrm>
            <a:off x="720680" y="23812"/>
            <a:ext cx="10515600" cy="1325563"/>
          </a:xfrm>
          <a:prstGeom prst="rect">
            <a:avLst/>
          </a:prstGeom>
        </p:spPr>
        <p:txBody>
          <a:bodyPr/>
          <a:lstStyle>
            <a:lvl1pPr algn="ctr"/>
          </a:lstStyle>
          <a:p>
            <a:r>
              <a:rPr b="1" dirty="0">
                <a:latin typeface="Times New Roman" panose="02020603050405020304" pitchFamily="18" charset="0"/>
                <a:cs typeface="Times New Roman" panose="02020603050405020304" pitchFamily="18" charset="0"/>
              </a:rPr>
              <a:t>Methodology </a:t>
            </a:r>
          </a:p>
        </p:txBody>
      </p:sp>
      <p:sp>
        <p:nvSpPr>
          <p:cNvPr id="133" name="Slide Number Placeholder 3"/>
          <p:cNvSpPr txBox="1">
            <a:spLocks noGrp="1"/>
          </p:cNvSpPr>
          <p:nvPr>
            <p:ph type="sldNum" sz="quarter" idx="2"/>
          </p:nvPr>
        </p:nvSpPr>
        <p:spPr>
          <a:xfrm>
            <a:off x="11169739" y="6404292"/>
            <a:ext cx="184062"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7</a:t>
            </a:fld>
            <a:endParaRPr/>
          </a:p>
        </p:txBody>
      </p:sp>
      <p:pic>
        <p:nvPicPr>
          <p:cNvPr id="134" name="Picture 5" descr="Picture 5"/>
          <p:cNvPicPr>
            <a:picLocks noChangeAspect="1"/>
          </p:cNvPicPr>
          <p:nvPr/>
        </p:nvPicPr>
        <p:blipFill>
          <a:blip r:embed="rId6"/>
          <a:stretch>
            <a:fillRect/>
          </a:stretch>
        </p:blipFill>
        <p:spPr>
          <a:xfrm>
            <a:off x="0" y="23812"/>
            <a:ext cx="2695904" cy="1268960"/>
          </a:xfrm>
          <a:prstGeom prst="rect">
            <a:avLst/>
          </a:prstGeom>
          <a:ln w="12700">
            <a:miter lim="400000"/>
          </a:ln>
        </p:spPr>
      </p:pic>
      <p:graphicFrame>
        <p:nvGraphicFramePr>
          <p:cNvPr id="4" name="Diagram 3">
            <a:extLst>
              <a:ext uri="{FF2B5EF4-FFF2-40B4-BE49-F238E27FC236}">
                <a16:creationId xmlns:a16="http://schemas.microsoft.com/office/drawing/2014/main" id="{B9AFF289-EC0E-695A-EA02-DEE9B51B1484}"/>
              </a:ext>
            </a:extLst>
          </p:cNvPr>
          <p:cNvGraphicFramePr/>
          <p:nvPr>
            <p:extLst>
              <p:ext uri="{D42A27DB-BD31-4B8C-83A1-F6EECF244321}">
                <p14:modId xmlns:p14="http://schemas.microsoft.com/office/powerpoint/2010/main" val="4034301184"/>
              </p:ext>
            </p:extLst>
          </p:nvPr>
        </p:nvGraphicFramePr>
        <p:xfrm>
          <a:off x="659480" y="1407726"/>
          <a:ext cx="10694319" cy="448369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EF7E5B74-CAB4-C292-0617-6C06037D8262}"/>
              </a:ext>
            </a:extLst>
          </p:cNvPr>
          <p:cNvGraphicFramePr>
            <a:graphicFrameLocks noGrp="1"/>
          </p:cNvGraphicFramePr>
          <p:nvPr>
            <p:extLst>
              <p:ext uri="{D42A27DB-BD31-4B8C-83A1-F6EECF244321}">
                <p14:modId xmlns:p14="http://schemas.microsoft.com/office/powerpoint/2010/main" val="1671597446"/>
              </p:ext>
            </p:extLst>
          </p:nvPr>
        </p:nvGraphicFramePr>
        <p:xfrm>
          <a:off x="482326" y="1715209"/>
          <a:ext cx="4032448" cy="5011758"/>
        </p:xfrm>
        <a:graphic>
          <a:graphicData uri="http://schemas.openxmlformats.org/drawingml/2006/table">
            <a:tbl>
              <a:tblPr>
                <a:tableStyleId>{073A0DAA-6AF3-43AB-8588-CEC1D06C72B9}</a:tableStyleId>
              </a:tblPr>
              <a:tblGrid>
                <a:gridCol w="2273614">
                  <a:extLst>
                    <a:ext uri="{9D8B030D-6E8A-4147-A177-3AD203B41FA5}">
                      <a16:colId xmlns:a16="http://schemas.microsoft.com/office/drawing/2014/main" val="1804716609"/>
                    </a:ext>
                  </a:extLst>
                </a:gridCol>
                <a:gridCol w="1758834">
                  <a:extLst>
                    <a:ext uri="{9D8B030D-6E8A-4147-A177-3AD203B41FA5}">
                      <a16:colId xmlns:a16="http://schemas.microsoft.com/office/drawing/2014/main" val="3208876796"/>
                    </a:ext>
                  </a:extLst>
                </a:gridCol>
              </a:tblGrid>
              <a:tr h="556862">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Variables</a:t>
                      </a:r>
                    </a:p>
                    <a:p>
                      <a:pPr algn="ctr" fontAlgn="b"/>
                      <a:r>
                        <a:rPr lang="en-IN" sz="1600" u="none" strike="noStrike" dirty="0">
                          <a:effectLst/>
                          <a:latin typeface="Times New Roman" panose="02020603050405020304" pitchFamily="18" charset="0"/>
                          <a:cs typeface="Times New Roman" panose="02020603050405020304" pitchFamily="18" charset="0"/>
                        </a:rPr>
                        <a:t> </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lumMod val="60000"/>
                        <a:lumOff val="40000"/>
                      </a:schemeClr>
                    </a:solidFill>
                  </a:tcPr>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Study population </a:t>
                      </a:r>
                    </a:p>
                    <a:p>
                      <a:pPr algn="ctr" fontAlgn="b"/>
                      <a:r>
                        <a:rPr lang="en-IN" sz="1600" u="none" strike="noStrike" dirty="0">
                          <a:effectLst/>
                          <a:latin typeface="Times New Roman" panose="02020603050405020304" pitchFamily="18" charset="0"/>
                          <a:cs typeface="Times New Roman" panose="02020603050405020304" pitchFamily="18" charset="0"/>
                        </a:rPr>
                        <a:t>N=226</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lumMod val="60000"/>
                        <a:lumOff val="40000"/>
                      </a:schemeClr>
                    </a:solidFill>
                  </a:tcPr>
                </a:tc>
                <a:extLst>
                  <a:ext uri="{0D108BD9-81ED-4DB2-BD59-A6C34878D82A}">
                    <a16:rowId xmlns:a16="http://schemas.microsoft.com/office/drawing/2014/main" val="3022909762"/>
                  </a:ext>
                </a:extLst>
              </a:tr>
              <a:tr h="278431">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Age </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lumMod val="20000"/>
                        <a:lumOff val="80000"/>
                      </a:schemeClr>
                    </a:solidFill>
                  </a:tcPr>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 </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lumMod val="20000"/>
                        <a:lumOff val="80000"/>
                      </a:schemeClr>
                    </a:solidFill>
                  </a:tcPr>
                </a:tc>
                <a:extLst>
                  <a:ext uri="{0D108BD9-81ED-4DB2-BD59-A6C34878D82A}">
                    <a16:rowId xmlns:a16="http://schemas.microsoft.com/office/drawing/2014/main" val="3992269343"/>
                  </a:ext>
                </a:extLst>
              </a:tr>
              <a:tr h="278431">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&lt;20 yrs.</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a:effectLst/>
                          <a:latin typeface="Times New Roman" panose="02020603050405020304" pitchFamily="18" charset="0"/>
                          <a:cs typeface="Times New Roman" panose="02020603050405020304" pitchFamily="18" charset="0"/>
                        </a:rPr>
                        <a:t>2</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3394889243"/>
                  </a:ext>
                </a:extLst>
              </a:tr>
              <a:tr h="278431">
                <a:tc>
                  <a:txBody>
                    <a:bodyPr/>
                    <a:lstStyle/>
                    <a:p>
                      <a:pPr algn="ctr" fontAlgn="b"/>
                      <a:r>
                        <a:rPr lang="en-IN" sz="1600" u="none" strike="noStrike">
                          <a:effectLst/>
                          <a:latin typeface="Times New Roman" panose="02020603050405020304" pitchFamily="18" charset="0"/>
                          <a:cs typeface="Times New Roman" panose="02020603050405020304" pitchFamily="18" charset="0"/>
                        </a:rPr>
                        <a:t>20-30 yrs</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187</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3270313690"/>
                  </a:ext>
                </a:extLst>
              </a:tr>
              <a:tr h="278431">
                <a:tc>
                  <a:txBody>
                    <a:bodyPr/>
                    <a:lstStyle/>
                    <a:p>
                      <a:pPr algn="ctr" fontAlgn="b"/>
                      <a:r>
                        <a:rPr lang="en-IN" sz="1600" u="none" strike="noStrike">
                          <a:effectLst/>
                          <a:latin typeface="Times New Roman" panose="02020603050405020304" pitchFamily="18" charset="0"/>
                          <a:cs typeface="Times New Roman" panose="02020603050405020304" pitchFamily="18" charset="0"/>
                        </a:rPr>
                        <a:t>&gt;30 yrs</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a:effectLst/>
                          <a:latin typeface="Times New Roman" panose="02020603050405020304" pitchFamily="18" charset="0"/>
                          <a:cs typeface="Times New Roman" panose="02020603050405020304" pitchFamily="18" charset="0"/>
                        </a:rPr>
                        <a:t>37</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952074447"/>
                  </a:ext>
                </a:extLst>
              </a:tr>
              <a:tr h="278431">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Education</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lumMod val="20000"/>
                        <a:lumOff val="80000"/>
                      </a:schemeClr>
                    </a:solidFill>
                  </a:tcPr>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 </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lumMod val="20000"/>
                        <a:lumOff val="80000"/>
                      </a:schemeClr>
                    </a:solidFill>
                  </a:tcPr>
                </a:tc>
                <a:extLst>
                  <a:ext uri="{0D108BD9-81ED-4DB2-BD59-A6C34878D82A}">
                    <a16:rowId xmlns:a16="http://schemas.microsoft.com/office/drawing/2014/main" val="3834262525"/>
                  </a:ext>
                </a:extLst>
              </a:tr>
              <a:tr h="278431">
                <a:tc>
                  <a:txBody>
                    <a:bodyPr/>
                    <a:lstStyle/>
                    <a:p>
                      <a:pPr algn="ctr" fontAlgn="b"/>
                      <a:r>
                        <a:rPr lang="en-IN" sz="1600" u="none" strike="noStrike">
                          <a:effectLst/>
                          <a:latin typeface="Times New Roman" panose="02020603050405020304" pitchFamily="18" charset="0"/>
                          <a:cs typeface="Times New Roman" panose="02020603050405020304" pitchFamily="18" charset="0"/>
                        </a:rPr>
                        <a:t>Illiterate</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80</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3963620467"/>
                  </a:ext>
                </a:extLst>
              </a:tr>
              <a:tr h="278431">
                <a:tc>
                  <a:txBody>
                    <a:bodyPr/>
                    <a:lstStyle/>
                    <a:p>
                      <a:pPr algn="ctr" fontAlgn="b"/>
                      <a:r>
                        <a:rPr lang="en-IN" sz="1600" u="none" strike="noStrike">
                          <a:effectLst/>
                          <a:latin typeface="Times New Roman" panose="02020603050405020304" pitchFamily="18" charset="0"/>
                          <a:cs typeface="Times New Roman" panose="02020603050405020304" pitchFamily="18" charset="0"/>
                        </a:rPr>
                        <a:t>Upto High school</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121</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1745843429"/>
                  </a:ext>
                </a:extLst>
              </a:tr>
              <a:tr h="278431">
                <a:tc>
                  <a:txBody>
                    <a:bodyPr/>
                    <a:lstStyle/>
                    <a:p>
                      <a:pPr algn="ctr" fontAlgn="b"/>
                      <a:r>
                        <a:rPr lang="en-IN" sz="1600" u="none" strike="noStrike">
                          <a:effectLst/>
                          <a:latin typeface="Times New Roman" panose="02020603050405020304" pitchFamily="18" charset="0"/>
                          <a:cs typeface="Times New Roman" panose="02020603050405020304" pitchFamily="18" charset="0"/>
                        </a:rPr>
                        <a:t>High school and Above</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a:effectLst/>
                          <a:latin typeface="Times New Roman" panose="02020603050405020304" pitchFamily="18" charset="0"/>
                          <a:cs typeface="Times New Roman" panose="02020603050405020304" pitchFamily="18" charset="0"/>
                        </a:rPr>
                        <a:t>25</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3877595360"/>
                  </a:ext>
                </a:extLst>
              </a:tr>
              <a:tr h="278431">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Parity </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lumMod val="20000"/>
                        <a:lumOff val="80000"/>
                      </a:schemeClr>
                    </a:solidFill>
                  </a:tcPr>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 </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lumMod val="20000"/>
                        <a:lumOff val="80000"/>
                      </a:schemeClr>
                    </a:solidFill>
                  </a:tcPr>
                </a:tc>
                <a:extLst>
                  <a:ext uri="{0D108BD9-81ED-4DB2-BD59-A6C34878D82A}">
                    <a16:rowId xmlns:a16="http://schemas.microsoft.com/office/drawing/2014/main" val="4112337275"/>
                  </a:ext>
                </a:extLst>
              </a:tr>
              <a:tr h="278431">
                <a:tc>
                  <a:txBody>
                    <a:bodyPr/>
                    <a:lstStyle/>
                    <a:p>
                      <a:pPr algn="ctr" fontAlgn="b"/>
                      <a:r>
                        <a:rPr lang="en-IN" sz="1600" u="none" strike="noStrike">
                          <a:effectLst/>
                          <a:latin typeface="Times New Roman" panose="02020603050405020304" pitchFamily="18" charset="0"/>
                          <a:cs typeface="Times New Roman" panose="02020603050405020304" pitchFamily="18" charset="0"/>
                        </a:rPr>
                        <a:t>1</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64</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193953458"/>
                  </a:ext>
                </a:extLst>
              </a:tr>
              <a:tr h="278431">
                <a:tc>
                  <a:txBody>
                    <a:bodyPr/>
                    <a:lstStyle/>
                    <a:p>
                      <a:pPr algn="ctr" fontAlgn="b"/>
                      <a:r>
                        <a:rPr lang="en-IN" sz="1600" u="none" strike="noStrike">
                          <a:effectLst/>
                          <a:latin typeface="Times New Roman" panose="02020603050405020304" pitchFamily="18" charset="0"/>
                          <a:cs typeface="Times New Roman" panose="02020603050405020304" pitchFamily="18" charset="0"/>
                        </a:rPr>
                        <a:t>2</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78</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3951313767"/>
                  </a:ext>
                </a:extLst>
              </a:tr>
              <a:tr h="278431">
                <a:tc>
                  <a:txBody>
                    <a:bodyPr/>
                    <a:lstStyle/>
                    <a:p>
                      <a:pPr algn="ctr" fontAlgn="b"/>
                      <a:r>
                        <a:rPr lang="en-IN" sz="1600" u="none" strike="noStrike">
                          <a:effectLst/>
                          <a:latin typeface="Times New Roman" panose="02020603050405020304" pitchFamily="18" charset="0"/>
                          <a:cs typeface="Times New Roman" panose="02020603050405020304" pitchFamily="18" charset="0"/>
                        </a:rPr>
                        <a:t>3</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48</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1521526415"/>
                  </a:ext>
                </a:extLst>
              </a:tr>
              <a:tr h="278431">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&gt;3</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36</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1225575625"/>
                  </a:ext>
                </a:extLst>
              </a:tr>
              <a:tr h="278431">
                <a:tc>
                  <a:txBody>
                    <a:bodyPr/>
                    <a:lstStyle/>
                    <a:p>
                      <a:pPr algn="ctr" fontAlgn="b"/>
                      <a:r>
                        <a:rPr lang="en-IN" sz="1600" b="0" i="0" u="none" strike="noStrike" dirty="0">
                          <a:solidFill>
                            <a:srgbClr val="000000"/>
                          </a:solidFill>
                          <a:effectLst/>
                          <a:latin typeface="Times New Roman" panose="02020603050405020304" pitchFamily="18" charset="0"/>
                          <a:cs typeface="Times New Roman" panose="02020603050405020304" pitchFamily="18" charset="0"/>
                        </a:rPr>
                        <a:t>Deprivation Index</a:t>
                      </a:r>
                    </a:p>
                  </a:txBody>
                  <a:tcPr marL="7620" marR="7620" marT="7620" marB="0" anchor="b">
                    <a:solidFill>
                      <a:schemeClr val="accent1">
                        <a:lumMod val="20000"/>
                        <a:lumOff val="80000"/>
                      </a:schemeClr>
                    </a:solidFill>
                  </a:tcPr>
                </a:tc>
                <a:tc>
                  <a:txBody>
                    <a:bodyPr/>
                    <a:lstStyle/>
                    <a:p>
                      <a:pPr algn="ctr" fontAlgn="b"/>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solidFill>
                      <a:schemeClr val="accent1">
                        <a:lumMod val="20000"/>
                        <a:lumOff val="80000"/>
                      </a:schemeClr>
                    </a:solidFill>
                  </a:tcPr>
                </a:tc>
                <a:extLst>
                  <a:ext uri="{0D108BD9-81ED-4DB2-BD59-A6C34878D82A}">
                    <a16:rowId xmlns:a16="http://schemas.microsoft.com/office/drawing/2014/main" val="2989492918"/>
                  </a:ext>
                </a:extLst>
              </a:tr>
              <a:tr h="278431">
                <a:tc>
                  <a:txBody>
                    <a:bodyPr/>
                    <a:lstStyle/>
                    <a:p>
                      <a:pPr algn="ctr" fontAlgn="b"/>
                      <a:r>
                        <a:rPr lang="en-IN" sz="1600" b="0" i="0" u="none" strike="noStrike" dirty="0">
                          <a:solidFill>
                            <a:srgbClr val="000000"/>
                          </a:solidFill>
                          <a:effectLst/>
                          <a:latin typeface="Times New Roman" panose="02020603050405020304" pitchFamily="18" charset="0"/>
                          <a:cs typeface="Times New Roman" panose="02020603050405020304" pitchFamily="18" charset="0"/>
                        </a:rPr>
                        <a:t>Yes</a:t>
                      </a:r>
                    </a:p>
                  </a:txBody>
                  <a:tcPr marL="7620" marR="7620" marT="7620" marB="0" anchor="b"/>
                </a:tc>
                <a:tc>
                  <a:txBody>
                    <a:bodyPr/>
                    <a:lstStyle/>
                    <a:p>
                      <a:pPr algn="ctr" fontAlgn="b"/>
                      <a:r>
                        <a:rPr lang="en-IN" sz="1600" b="0" i="0" u="none" strike="noStrike" dirty="0">
                          <a:solidFill>
                            <a:srgbClr val="000000"/>
                          </a:solidFill>
                          <a:effectLst/>
                          <a:latin typeface="Times New Roman" panose="02020603050405020304" pitchFamily="18" charset="0"/>
                          <a:cs typeface="Times New Roman" panose="02020603050405020304" pitchFamily="18" charset="0"/>
                        </a:rPr>
                        <a:t>168</a:t>
                      </a:r>
                    </a:p>
                  </a:txBody>
                  <a:tcPr marL="7620" marR="7620" marT="7620" marB="0" anchor="b"/>
                </a:tc>
                <a:extLst>
                  <a:ext uri="{0D108BD9-81ED-4DB2-BD59-A6C34878D82A}">
                    <a16:rowId xmlns:a16="http://schemas.microsoft.com/office/drawing/2014/main" val="4136392801"/>
                  </a:ext>
                </a:extLst>
              </a:tr>
              <a:tr h="278431">
                <a:tc>
                  <a:txBody>
                    <a:bodyPr/>
                    <a:lstStyle/>
                    <a:p>
                      <a:pPr algn="ctr" fontAlgn="b"/>
                      <a:r>
                        <a:rPr lang="en-IN" sz="1600" b="0" i="0" u="none" strike="noStrike" dirty="0">
                          <a:solidFill>
                            <a:srgbClr val="000000"/>
                          </a:solidFill>
                          <a:effectLst/>
                          <a:latin typeface="Times New Roman" panose="02020603050405020304" pitchFamily="18" charset="0"/>
                          <a:cs typeface="Times New Roman" panose="02020603050405020304" pitchFamily="18" charset="0"/>
                        </a:rPr>
                        <a:t>No</a:t>
                      </a:r>
                    </a:p>
                  </a:txBody>
                  <a:tcPr marL="7620" marR="7620" marT="7620" marB="0" anchor="b"/>
                </a:tc>
                <a:tc>
                  <a:txBody>
                    <a:bodyPr/>
                    <a:lstStyle/>
                    <a:p>
                      <a:pPr algn="ctr" fontAlgn="b"/>
                      <a:r>
                        <a:rPr lang="en-IN" sz="1600" b="0" i="0" u="none" strike="noStrike" dirty="0">
                          <a:solidFill>
                            <a:srgbClr val="000000"/>
                          </a:solidFill>
                          <a:effectLst/>
                          <a:latin typeface="Times New Roman" panose="02020603050405020304" pitchFamily="18" charset="0"/>
                          <a:cs typeface="Times New Roman" panose="02020603050405020304" pitchFamily="18" charset="0"/>
                        </a:rPr>
                        <a:t>58</a:t>
                      </a:r>
                    </a:p>
                  </a:txBody>
                  <a:tcPr marL="7620" marR="7620" marT="7620" marB="0" anchor="b"/>
                </a:tc>
                <a:extLst>
                  <a:ext uri="{0D108BD9-81ED-4DB2-BD59-A6C34878D82A}">
                    <a16:rowId xmlns:a16="http://schemas.microsoft.com/office/drawing/2014/main" val="3532009367"/>
                  </a:ext>
                </a:extLst>
              </a:tr>
            </a:tbl>
          </a:graphicData>
        </a:graphic>
      </p:graphicFrame>
      <p:sp>
        <p:nvSpPr>
          <p:cNvPr id="4" name="Title 1">
            <a:extLst>
              <a:ext uri="{FF2B5EF4-FFF2-40B4-BE49-F238E27FC236}">
                <a16:creationId xmlns:a16="http://schemas.microsoft.com/office/drawing/2014/main" id="{A4E40960-5768-1D95-694C-4B2E6385A75A}"/>
              </a:ext>
            </a:extLst>
          </p:cNvPr>
          <p:cNvSpPr txBox="1">
            <a:spLocks/>
          </p:cNvSpPr>
          <p:nvPr/>
        </p:nvSpPr>
        <p:spPr>
          <a:xfrm>
            <a:off x="224398" y="935826"/>
            <a:ext cx="4548304" cy="864096"/>
          </a:xfrm>
          <a:prstGeom prst="rect">
            <a:avLst/>
          </a:prstGeom>
        </p:spPr>
        <p:txBody>
          <a:bodyPr/>
          <a:lstStyle>
            <a:lvl1pPr marL="0" marR="0" indent="0" algn="ctr"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a:lstStyle>
          <a:p>
            <a:pPr algn="l" hangingPunct="1"/>
            <a:r>
              <a:rPr lang="en-IN" sz="2400" dirty="0"/>
              <a:t>Socio-demographic characteristics </a:t>
            </a:r>
          </a:p>
          <a:p>
            <a:pPr algn="l" hangingPunct="1"/>
            <a:r>
              <a:rPr lang="en-IN" sz="2400" dirty="0"/>
              <a:t>N=226</a:t>
            </a:r>
          </a:p>
        </p:txBody>
      </p:sp>
      <p:graphicFrame>
        <p:nvGraphicFramePr>
          <p:cNvPr id="5" name="Chart 6">
            <a:extLst>
              <a:ext uri="{FF2B5EF4-FFF2-40B4-BE49-F238E27FC236}">
                <a16:creationId xmlns:a16="http://schemas.microsoft.com/office/drawing/2014/main" id="{50B13365-575E-FEBA-9659-AC07AA4BE8D6}"/>
              </a:ext>
            </a:extLst>
          </p:cNvPr>
          <p:cNvGraphicFramePr/>
          <p:nvPr>
            <p:extLst>
              <p:ext uri="{D42A27DB-BD31-4B8C-83A1-F6EECF244321}">
                <p14:modId xmlns:p14="http://schemas.microsoft.com/office/powerpoint/2010/main" val="3672687182"/>
              </p:ext>
            </p:extLst>
          </p:nvPr>
        </p:nvGraphicFramePr>
        <p:xfrm>
          <a:off x="5480982" y="755275"/>
          <a:ext cx="6486620" cy="260509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10">
            <a:extLst>
              <a:ext uri="{FF2B5EF4-FFF2-40B4-BE49-F238E27FC236}">
                <a16:creationId xmlns:a16="http://schemas.microsoft.com/office/drawing/2014/main" id="{C441A48B-E1C1-2970-3A84-79C13CEC27C8}"/>
              </a:ext>
            </a:extLst>
          </p:cNvPr>
          <p:cNvSpPr txBox="1"/>
          <p:nvPr/>
        </p:nvSpPr>
        <p:spPr>
          <a:xfrm>
            <a:off x="4583832" y="1376490"/>
            <a:ext cx="4788673"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r>
              <a:rPr lang="en-IN" dirty="0"/>
              <a:t>Figure</a:t>
            </a:r>
            <a:r>
              <a:rPr dirty="0"/>
              <a:t> 1</a:t>
            </a:r>
          </a:p>
        </p:txBody>
      </p:sp>
      <p:sp>
        <p:nvSpPr>
          <p:cNvPr id="7" name="Title 1">
            <a:extLst>
              <a:ext uri="{FF2B5EF4-FFF2-40B4-BE49-F238E27FC236}">
                <a16:creationId xmlns:a16="http://schemas.microsoft.com/office/drawing/2014/main" id="{AEB9B128-A84B-A354-CA8C-FBCCD1156B43}"/>
              </a:ext>
            </a:extLst>
          </p:cNvPr>
          <p:cNvSpPr txBox="1">
            <a:spLocks/>
          </p:cNvSpPr>
          <p:nvPr/>
        </p:nvSpPr>
        <p:spPr>
          <a:xfrm>
            <a:off x="-240704" y="0"/>
            <a:ext cx="10515600" cy="608714"/>
          </a:xfrm>
          <a:prstGeom prst="rect">
            <a:avLst/>
          </a:prstGeom>
        </p:spPr>
        <p:txBody>
          <a:bodyPr/>
          <a:lstStyle>
            <a:lvl1pPr marL="0" marR="0" indent="0" algn="ctr"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a:lstStyle>
          <a:p>
            <a:pPr hangingPunct="1"/>
            <a:r>
              <a:rPr lang="en-IN" b="1" dirty="0">
                <a:latin typeface="Times New Roman" panose="02020603050405020304" pitchFamily="18" charset="0"/>
                <a:cs typeface="Times New Roman" panose="02020603050405020304" pitchFamily="18" charset="0"/>
              </a:rPr>
              <a:t>Results </a:t>
            </a:r>
          </a:p>
        </p:txBody>
      </p:sp>
      <p:pic>
        <p:nvPicPr>
          <p:cNvPr id="8" name="Picture 5" descr="Picture 5">
            <a:extLst>
              <a:ext uri="{FF2B5EF4-FFF2-40B4-BE49-F238E27FC236}">
                <a16:creationId xmlns:a16="http://schemas.microsoft.com/office/drawing/2014/main" id="{3DBD3900-8519-3036-DF43-3B0301CAE399}"/>
              </a:ext>
            </a:extLst>
          </p:cNvPr>
          <p:cNvPicPr>
            <a:picLocks noChangeAspect="1"/>
          </p:cNvPicPr>
          <p:nvPr/>
        </p:nvPicPr>
        <p:blipFill>
          <a:blip r:embed="rId3"/>
          <a:stretch>
            <a:fillRect/>
          </a:stretch>
        </p:blipFill>
        <p:spPr>
          <a:xfrm>
            <a:off x="1" y="-45762"/>
            <a:ext cx="1469741" cy="691806"/>
          </a:xfrm>
          <a:prstGeom prst="rect">
            <a:avLst/>
          </a:prstGeom>
          <a:ln w="12700">
            <a:miter lim="400000"/>
          </a:ln>
        </p:spPr>
      </p:pic>
      <p:graphicFrame>
        <p:nvGraphicFramePr>
          <p:cNvPr id="10" name="Chart 7">
            <a:extLst>
              <a:ext uri="{FF2B5EF4-FFF2-40B4-BE49-F238E27FC236}">
                <a16:creationId xmlns:a16="http://schemas.microsoft.com/office/drawing/2014/main" id="{567E549D-AB2D-C6A6-955F-3819F8211E58}"/>
              </a:ext>
            </a:extLst>
          </p:cNvPr>
          <p:cNvGraphicFramePr/>
          <p:nvPr>
            <p:extLst>
              <p:ext uri="{D42A27DB-BD31-4B8C-83A1-F6EECF244321}">
                <p14:modId xmlns:p14="http://schemas.microsoft.com/office/powerpoint/2010/main" val="2451395913"/>
              </p:ext>
            </p:extLst>
          </p:nvPr>
        </p:nvGraphicFramePr>
        <p:xfrm>
          <a:off x="6528048" y="3615762"/>
          <a:ext cx="4392488" cy="3111205"/>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Box 11">
            <a:extLst>
              <a:ext uri="{FF2B5EF4-FFF2-40B4-BE49-F238E27FC236}">
                <a16:creationId xmlns:a16="http://schemas.microsoft.com/office/drawing/2014/main" id="{346AF2B1-BC51-E775-6D55-58A1328A4E13}"/>
              </a:ext>
            </a:extLst>
          </p:cNvPr>
          <p:cNvSpPr txBox="1"/>
          <p:nvPr/>
        </p:nvSpPr>
        <p:spPr>
          <a:xfrm>
            <a:off x="3431704" y="4221088"/>
            <a:ext cx="4788674"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lstStyle>
          <a:p>
            <a:r>
              <a:rPr lang="en-IN" dirty="0"/>
              <a:t>Figure 2</a:t>
            </a:r>
            <a:endParaRPr dirty="0"/>
          </a:p>
        </p:txBody>
      </p:sp>
    </p:spTree>
    <p:extLst>
      <p:ext uri="{BB962C8B-B14F-4D97-AF65-F5344CB8AC3E}">
        <p14:creationId xmlns:p14="http://schemas.microsoft.com/office/powerpoint/2010/main" val="3083195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Graphic spid="5" grpId="0">
        <p:bldAsOne/>
      </p:bldGraphic>
      <p:bldP spid="6" grpId="0" animBg="1"/>
      <p:bldGraphic spid="10" grpId="0">
        <p:bldAsOne/>
      </p:bldGraphic>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143" name="Slide Number Placeholder 3"/>
          <p:cNvSpPr txBox="1">
            <a:spLocks noGrp="1"/>
          </p:cNvSpPr>
          <p:nvPr>
            <p:ph type="sldNum" sz="quarter" idx="2"/>
          </p:nvPr>
        </p:nvSpPr>
        <p:spPr>
          <a:xfrm>
            <a:off x="11089818" y="6404292"/>
            <a:ext cx="263983"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888888"/>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a:lstStyle>
          <a:p>
            <a:fld id="{86CB4B4D-7CA3-9044-876B-883B54F8677D}" type="slidenum">
              <a:rPr lang="en-IN" smtClean="0"/>
              <a:pPr/>
              <a:t>9</a:t>
            </a:fld>
            <a:endParaRPr/>
          </a:p>
        </p:txBody>
      </p:sp>
      <p:pic>
        <p:nvPicPr>
          <p:cNvPr id="144" name="Picture 5" descr="Picture 5"/>
          <p:cNvPicPr>
            <a:picLocks noChangeAspect="1"/>
          </p:cNvPicPr>
          <p:nvPr/>
        </p:nvPicPr>
        <p:blipFill>
          <a:blip r:embed="rId2"/>
          <a:stretch>
            <a:fillRect/>
          </a:stretch>
        </p:blipFill>
        <p:spPr>
          <a:xfrm>
            <a:off x="5529" y="26977"/>
            <a:ext cx="1469741" cy="691806"/>
          </a:xfrm>
          <a:prstGeom prst="rect">
            <a:avLst/>
          </a:prstGeom>
          <a:ln w="12700">
            <a:miter lim="400000"/>
          </a:ln>
        </p:spPr>
      </p:pic>
      <p:graphicFrame>
        <p:nvGraphicFramePr>
          <p:cNvPr id="11" name="Chart 10">
            <a:extLst>
              <a:ext uri="{FF2B5EF4-FFF2-40B4-BE49-F238E27FC236}">
                <a16:creationId xmlns:a16="http://schemas.microsoft.com/office/drawing/2014/main" id="{2F96774D-5C03-2A1D-9B2A-50B5795E4BFF}"/>
              </a:ext>
            </a:extLst>
          </p:cNvPr>
          <p:cNvGraphicFramePr>
            <a:graphicFrameLocks/>
          </p:cNvGraphicFramePr>
          <p:nvPr>
            <p:extLst>
              <p:ext uri="{D42A27DB-BD31-4B8C-83A1-F6EECF244321}">
                <p14:modId xmlns:p14="http://schemas.microsoft.com/office/powerpoint/2010/main" val="3568754003"/>
              </p:ext>
            </p:extLst>
          </p:nvPr>
        </p:nvGraphicFramePr>
        <p:xfrm>
          <a:off x="6685306" y="912732"/>
          <a:ext cx="4536503" cy="2546668"/>
        </p:xfrm>
        <a:graphic>
          <a:graphicData uri="http://schemas.openxmlformats.org/drawingml/2006/chart">
            <c:chart xmlns:c="http://schemas.openxmlformats.org/drawingml/2006/chart" xmlns:r="http://schemas.openxmlformats.org/officeDocument/2006/relationships" r:id="rId3"/>
          </a:graphicData>
        </a:graphic>
      </p:graphicFrame>
      <p:sp>
        <p:nvSpPr>
          <p:cNvPr id="12" name="Title 1">
            <a:extLst>
              <a:ext uri="{FF2B5EF4-FFF2-40B4-BE49-F238E27FC236}">
                <a16:creationId xmlns:a16="http://schemas.microsoft.com/office/drawing/2014/main" id="{95917473-9C4D-CE1E-5671-5B54E526FDB7}"/>
              </a:ext>
            </a:extLst>
          </p:cNvPr>
          <p:cNvSpPr txBox="1">
            <a:spLocks/>
          </p:cNvSpPr>
          <p:nvPr/>
        </p:nvSpPr>
        <p:spPr>
          <a:xfrm>
            <a:off x="3323691" y="108386"/>
            <a:ext cx="5544616" cy="457404"/>
          </a:xfrm>
          <a:prstGeom prst="rect">
            <a:avLst/>
          </a:prstGeom>
        </p:spPr>
        <p:txBody>
          <a:bodyPr/>
          <a:lstStyle>
            <a:lvl1pPr marL="0" marR="0" indent="0" algn="ctr"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a:lstStyle>
          <a:p>
            <a:pPr algn="l" hangingPunct="1"/>
            <a:r>
              <a:rPr lang="en-IN" sz="2400" b="1" dirty="0">
                <a:latin typeface="Times New Roman" panose="02020603050405020304" pitchFamily="18" charset="0"/>
                <a:cs typeface="Times New Roman" panose="02020603050405020304" pitchFamily="18" charset="0"/>
              </a:rPr>
              <a:t>On Comparison with Place of Delivery </a:t>
            </a:r>
          </a:p>
        </p:txBody>
      </p:sp>
      <p:sp>
        <p:nvSpPr>
          <p:cNvPr id="13" name="TextBox 11">
            <a:extLst>
              <a:ext uri="{FF2B5EF4-FFF2-40B4-BE49-F238E27FC236}">
                <a16:creationId xmlns:a16="http://schemas.microsoft.com/office/drawing/2014/main" id="{5B077CF9-2D07-B4CA-428E-3AE1DCC4992E}"/>
              </a:ext>
            </a:extLst>
          </p:cNvPr>
          <p:cNvSpPr txBox="1"/>
          <p:nvPr/>
        </p:nvSpPr>
        <p:spPr>
          <a:xfrm>
            <a:off x="6699978" y="561613"/>
            <a:ext cx="4536503"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lgn="ctr"/>
          </a:lstStyle>
          <a:p>
            <a:pPr algn="l"/>
            <a:r>
              <a:rPr lang="en-IN" dirty="0"/>
              <a:t>Figure 4    P value &lt; 0.05  Correlation = 0.398</a:t>
            </a:r>
            <a:endParaRPr dirty="0"/>
          </a:p>
        </p:txBody>
      </p:sp>
      <p:graphicFrame>
        <p:nvGraphicFramePr>
          <p:cNvPr id="14" name="Chart 13">
            <a:extLst>
              <a:ext uri="{FF2B5EF4-FFF2-40B4-BE49-F238E27FC236}">
                <a16:creationId xmlns:a16="http://schemas.microsoft.com/office/drawing/2014/main" id="{A97209ED-8F3C-A71E-5279-71BF942E8540}"/>
              </a:ext>
            </a:extLst>
          </p:cNvPr>
          <p:cNvGraphicFramePr>
            <a:graphicFrameLocks/>
          </p:cNvGraphicFramePr>
          <p:nvPr>
            <p:extLst>
              <p:ext uri="{D42A27DB-BD31-4B8C-83A1-F6EECF244321}">
                <p14:modId xmlns:p14="http://schemas.microsoft.com/office/powerpoint/2010/main" val="3887188445"/>
              </p:ext>
            </p:extLst>
          </p:nvPr>
        </p:nvGraphicFramePr>
        <p:xfrm>
          <a:off x="721146" y="4180137"/>
          <a:ext cx="5186324" cy="2444334"/>
        </p:xfrm>
        <a:graphic>
          <a:graphicData uri="http://schemas.openxmlformats.org/drawingml/2006/chart">
            <c:chart xmlns:c="http://schemas.openxmlformats.org/drawingml/2006/chart" xmlns:r="http://schemas.openxmlformats.org/officeDocument/2006/relationships" r:id="rId4"/>
          </a:graphicData>
        </a:graphic>
      </p:graphicFrame>
      <p:sp>
        <p:nvSpPr>
          <p:cNvPr id="15" name="TextBox 11">
            <a:extLst>
              <a:ext uri="{FF2B5EF4-FFF2-40B4-BE49-F238E27FC236}">
                <a16:creationId xmlns:a16="http://schemas.microsoft.com/office/drawing/2014/main" id="{8EF69095-4480-FB1B-ACFA-41AFF46BF457}"/>
              </a:ext>
            </a:extLst>
          </p:cNvPr>
          <p:cNvSpPr txBox="1"/>
          <p:nvPr/>
        </p:nvSpPr>
        <p:spPr>
          <a:xfrm>
            <a:off x="1134678" y="3810805"/>
            <a:ext cx="4536503"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lgn="ctr"/>
          </a:lstStyle>
          <a:p>
            <a:pPr algn="l"/>
            <a:r>
              <a:rPr lang="en-IN" dirty="0"/>
              <a:t>Figure 5    P value &lt;0.05  Correlation = 1</a:t>
            </a:r>
            <a:endParaRPr dirty="0"/>
          </a:p>
        </p:txBody>
      </p:sp>
      <p:graphicFrame>
        <p:nvGraphicFramePr>
          <p:cNvPr id="16" name="Chart 15">
            <a:extLst>
              <a:ext uri="{FF2B5EF4-FFF2-40B4-BE49-F238E27FC236}">
                <a16:creationId xmlns:a16="http://schemas.microsoft.com/office/drawing/2014/main" id="{F7EC866B-5A46-CDB8-A791-C954ECB8B825}"/>
              </a:ext>
            </a:extLst>
          </p:cNvPr>
          <p:cNvGraphicFramePr>
            <a:graphicFrameLocks/>
          </p:cNvGraphicFramePr>
          <p:nvPr>
            <p:extLst>
              <p:ext uri="{D42A27DB-BD31-4B8C-83A1-F6EECF244321}">
                <p14:modId xmlns:p14="http://schemas.microsoft.com/office/powerpoint/2010/main" val="1672444007"/>
              </p:ext>
            </p:extLst>
          </p:nvPr>
        </p:nvGraphicFramePr>
        <p:xfrm>
          <a:off x="6679154" y="4050617"/>
          <a:ext cx="4410664" cy="2654356"/>
        </p:xfrm>
        <a:graphic>
          <a:graphicData uri="http://schemas.openxmlformats.org/drawingml/2006/chart">
            <c:chart xmlns:c="http://schemas.openxmlformats.org/drawingml/2006/chart" xmlns:r="http://schemas.openxmlformats.org/officeDocument/2006/relationships" r:id="rId5"/>
          </a:graphicData>
        </a:graphic>
      </p:graphicFrame>
      <p:sp>
        <p:nvSpPr>
          <p:cNvPr id="17" name="TextBox 11">
            <a:extLst>
              <a:ext uri="{FF2B5EF4-FFF2-40B4-BE49-F238E27FC236}">
                <a16:creationId xmlns:a16="http://schemas.microsoft.com/office/drawing/2014/main" id="{527D0D9A-6B36-81B5-06D0-AAC23A66ED3D}"/>
              </a:ext>
            </a:extLst>
          </p:cNvPr>
          <p:cNvSpPr txBox="1"/>
          <p:nvPr/>
        </p:nvSpPr>
        <p:spPr>
          <a:xfrm>
            <a:off x="6880217" y="3693612"/>
            <a:ext cx="4536503"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lgn="ctr"/>
          </a:lstStyle>
          <a:p>
            <a:pPr algn="l"/>
            <a:r>
              <a:rPr lang="en-IN" dirty="0"/>
              <a:t>Figure 6    P value &lt;0.05  Correlation = 0.762</a:t>
            </a:r>
            <a:endParaRPr dirty="0"/>
          </a:p>
        </p:txBody>
      </p:sp>
      <p:graphicFrame>
        <p:nvGraphicFramePr>
          <p:cNvPr id="18" name="Chart 6">
            <a:extLst>
              <a:ext uri="{FF2B5EF4-FFF2-40B4-BE49-F238E27FC236}">
                <a16:creationId xmlns:a16="http://schemas.microsoft.com/office/drawing/2014/main" id="{B5C910B9-AD4A-642C-87D8-685CD61E1D1A}"/>
              </a:ext>
            </a:extLst>
          </p:cNvPr>
          <p:cNvGraphicFramePr/>
          <p:nvPr>
            <p:extLst>
              <p:ext uri="{D42A27DB-BD31-4B8C-83A1-F6EECF244321}">
                <p14:modId xmlns:p14="http://schemas.microsoft.com/office/powerpoint/2010/main" val="3686375132"/>
              </p:ext>
            </p:extLst>
          </p:nvPr>
        </p:nvGraphicFramePr>
        <p:xfrm>
          <a:off x="838199" y="830710"/>
          <a:ext cx="4579746" cy="2942828"/>
        </p:xfrm>
        <a:graphic>
          <a:graphicData uri="http://schemas.openxmlformats.org/drawingml/2006/chart">
            <c:chart xmlns:c="http://schemas.openxmlformats.org/drawingml/2006/chart" xmlns:r="http://schemas.openxmlformats.org/officeDocument/2006/relationships" r:id="rId6"/>
          </a:graphicData>
        </a:graphic>
      </p:graphicFrame>
      <p:sp>
        <p:nvSpPr>
          <p:cNvPr id="21" name="TextBox 11">
            <a:extLst>
              <a:ext uri="{FF2B5EF4-FFF2-40B4-BE49-F238E27FC236}">
                <a16:creationId xmlns:a16="http://schemas.microsoft.com/office/drawing/2014/main" id="{16A65D5C-A82E-E7E7-F853-9671076C3243}"/>
              </a:ext>
            </a:extLst>
          </p:cNvPr>
          <p:cNvSpPr txBox="1"/>
          <p:nvPr/>
        </p:nvSpPr>
        <p:spPr>
          <a:xfrm>
            <a:off x="314636" y="485345"/>
            <a:ext cx="4788674"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gn="ctr"/>
          </a:lstStyle>
          <a:p>
            <a:r>
              <a:rPr lang="en-IN" dirty="0"/>
              <a:t>Figure 3</a:t>
            </a:r>
            <a:endParaRPr dirty="0"/>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AsOne/>
      </p:bldGraphic>
      <p:bldP spid="13" grpId="0" animBg="1"/>
      <p:bldGraphic spid="14" grpId="0">
        <p:bldAsOne/>
      </p:bldGraphic>
      <p:bldP spid="15" grpId="0" animBg="1"/>
      <p:bldGraphic spid="16" grpId="0">
        <p:bldAsOne/>
      </p:bldGraphic>
      <p:bldP spid="17" grpId="0" animBg="1"/>
      <p:bldGraphic spid="18" grpId="0">
        <p:bldAsOne/>
      </p:bldGraphic>
      <p:bldP spid="21" grpId="0" animBg="1"/>
    </p:bldLst>
  </p:timing>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2007</TotalTime>
  <Words>2311</Words>
  <Application>Microsoft Office PowerPoint</Application>
  <PresentationFormat>Widescreen</PresentationFormat>
  <Paragraphs>244</Paragraphs>
  <Slides>23</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Calibri Light</vt:lpstr>
      <vt:lpstr>Times New Roman</vt:lpstr>
      <vt:lpstr>Office Theme</vt:lpstr>
      <vt:lpstr>PowerPoint Presentation</vt:lpstr>
      <vt:lpstr>Screenshot of Approval</vt:lpstr>
      <vt:lpstr>Introduction </vt:lpstr>
      <vt:lpstr>Introduction </vt:lpstr>
      <vt:lpstr>Objectives of Study</vt:lpstr>
      <vt:lpstr>Methodology </vt:lpstr>
      <vt:lpstr>Methodology </vt:lpstr>
      <vt:lpstr>PowerPoint Presentation</vt:lpstr>
      <vt:lpstr>PowerPoint Presentation</vt:lpstr>
      <vt:lpstr>PowerPoint Presentation</vt:lpstr>
      <vt:lpstr>PowerPoint Presentation</vt:lpstr>
      <vt:lpstr>PowerPoint Presentation</vt:lpstr>
      <vt:lpstr>Discussion (1/2)</vt:lpstr>
      <vt:lpstr>Discussion (2/2)</vt:lpstr>
      <vt:lpstr>Conclusion</vt:lpstr>
      <vt:lpstr>Limitations of Study </vt:lpstr>
      <vt:lpstr>References (Only Vancouver Style)</vt:lpstr>
      <vt:lpstr>PowerPoint Presentation</vt:lpstr>
      <vt:lpstr>Thank You</vt:lpstr>
      <vt:lpstr>Internship Experiences</vt:lpstr>
      <vt:lpstr>Suggestions Given to Organization </vt:lpstr>
      <vt:lpstr>Pictorial Journey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Abhaya Gupta</dc:creator>
  <cp:lastModifiedBy>abhayagupta180795@gmail.com</cp:lastModifiedBy>
  <cp:revision>22</cp:revision>
  <dcterms:modified xsi:type="dcterms:W3CDTF">2022-08-10T07:55:23Z</dcterms:modified>
</cp:coreProperties>
</file>